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70" r:id="rId6"/>
    <p:sldId id="271" r:id="rId7"/>
    <p:sldId id="272" r:id="rId8"/>
    <p:sldId id="274" r:id="rId9"/>
    <p:sldId id="275" r:id="rId10"/>
    <p:sldId id="277" r:id="rId11"/>
    <p:sldId id="276" r:id="rId12"/>
    <p:sldId id="278" r:id="rId13"/>
    <p:sldId id="279" r:id="rId14"/>
    <p:sldId id="280" r:id="rId15"/>
    <p:sldId id="259" r:id="rId16"/>
    <p:sldId id="281" r:id="rId17"/>
    <p:sldId id="264" r:id="rId18"/>
    <p:sldId id="268" r:id="rId19"/>
    <p:sldId id="282" r:id="rId20"/>
    <p:sldId id="261" r:id="rId21"/>
    <p:sldId id="269" r:id="rId22"/>
    <p:sldId id="283" r:id="rId23"/>
    <p:sldId id="284" r:id="rId24"/>
    <p:sldId id="291" r:id="rId25"/>
  </p:sldIdLst>
  <p:sldSz cx="12190413" cy="6858000"/>
  <p:notesSz cx="6858000" cy="9144000"/>
  <p:defaultTextStyle>
    <a:defPPr lvl="0">
      <a:defRPr lang="he-IL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ABD18878-F816-4997-BADE-ED629722F2FD}">
          <p14:sldIdLst>
            <p14:sldId id="256"/>
            <p14:sldId id="257"/>
            <p14:sldId id="258"/>
          </p14:sldIdLst>
        </p14:section>
        <p14:section name="מקטע ללא כותרת" id="{CF76CC91-7E8B-4E72-8442-C36E55937EF1}">
          <p14:sldIdLst>
            <p14:sldId id="263"/>
            <p14:sldId id="270"/>
            <p14:sldId id="271"/>
            <p14:sldId id="272"/>
            <p14:sldId id="274"/>
            <p14:sldId id="275"/>
            <p14:sldId id="277"/>
            <p14:sldId id="276"/>
            <p14:sldId id="278"/>
            <p14:sldId id="279"/>
            <p14:sldId id="280"/>
            <p14:sldId id="259"/>
            <p14:sldId id="281"/>
            <p14:sldId id="264"/>
            <p14:sldId id="268"/>
            <p14:sldId id="282"/>
            <p14:sldId id="261"/>
            <p14:sldId id="269"/>
            <p14:sldId id="283"/>
            <p14:sldId id="284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כ"ו/חשון/תשפ"ב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0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802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806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6490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353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309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919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856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07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249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73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514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1877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53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883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06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71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01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68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745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04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ב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כ"ו/חשון/תשפ"ב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8" r:id="rId7"/>
    <p:sldLayoutId id="2147483666" r:id="rId8"/>
    <p:sldLayoutId id="2147483667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585;&#1587;&#1605;%20&#1576;&#1610;&#1575;&#1606;&#1610;%20&#1610;&#1576;&#1610;&#1606;%20&#1578;&#1571;&#1579;&#1610;&#1585;%20&#1583;&#1585;&#1580;&#1577;%20&#1575;&#1604;&#1581;&#1585;&#1575;&#1585;&#1577;%20&#1593;&#1604;&#1609;%20&#1590;&#1594;&#1591;%20&#1575;&#1604;&#1594;&#1575;&#1586;%20&#1601;&#1610;%20&#1608;&#1593;&#1575;&#1569;%20&#1605;&#1594;&#1604;&#1602;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avidson.weizmann.ac.il/videos/online/scienceathome/%D7%99%D7%9D-%D7%91%D7%AA%D7%95%D7%9A-%D7%91%D7%A7%D7%91%D7%95%D7%A7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914281" y="2683828"/>
            <a:ext cx="10361851" cy="2010092"/>
          </a:xfrm>
        </p:spPr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מערכת שידורים לאומית</a:t>
            </a:r>
            <a:br>
              <a:rPr lang="he-IL" dirty="0">
                <a:cs typeface="+mn-cs"/>
              </a:rPr>
            </a:br>
            <a:r>
              <a:rPr lang="he-IL" sz="4900" b="0" dirty="0">
                <a:cs typeface="+mn-cs"/>
              </a:rPr>
              <a:t>גמאל בוקאעי</a:t>
            </a:r>
            <a:br>
              <a:rPr lang="he-IL" sz="4900" b="0" dirty="0">
                <a:cs typeface="+mn-cs"/>
              </a:rPr>
            </a:br>
            <a:r>
              <a:rPr lang="he-IL" sz="4900" b="0" dirty="0">
                <a:cs typeface="+mn-cs"/>
              </a:rPr>
              <a:t>נייד : 0545713189</a:t>
            </a:r>
            <a:br>
              <a:rPr lang="he-IL" sz="4900" b="0" dirty="0">
                <a:cs typeface="+mn-cs"/>
              </a:rPr>
            </a:br>
            <a:r>
              <a:rPr lang="en-US" sz="4900" b="0" dirty="0">
                <a:cs typeface="+mn-cs"/>
              </a:rPr>
              <a:t>E-mail:26265jamal@gmail.com</a:t>
            </a:r>
            <a:br>
              <a:rPr lang="he-IL" dirty="0">
                <a:cs typeface="+mn-cs"/>
              </a:rPr>
            </a:b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06400" y="287174"/>
            <a:ext cx="11159999" cy="540000"/>
          </a:xfrm>
        </p:spPr>
        <p:txBody>
          <a:bodyPr/>
          <a:lstStyle/>
          <a:p>
            <a:pPr algn="ctr"/>
            <a:r>
              <a:rPr lang="ar-AE" dirty="0"/>
              <a:t>قياس الكتلة 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508000" y="1097280"/>
            <a:ext cx="11167206" cy="47809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r>
              <a:rPr lang="ar-AE" sz="3200" dirty="0"/>
              <a:t>يتم قياس كتلة السوائل أو الغازات عندما يكون السائل أو الغاز داخل وعاء ملائم, ويكون حساب كتلة المادة ( الغاز أو السائل) بطرح كتلة الوعاء الفارغ من كتلة الوعاء المليء. </a:t>
            </a:r>
          </a:p>
        </p:txBody>
      </p:sp>
    </p:spTree>
    <p:extLst>
      <p:ext uri="{BB962C8B-B14F-4D97-AF65-F5344CB8AC3E}">
        <p14:creationId xmlns:p14="http://schemas.microsoft.com/office/powerpoint/2010/main" val="4495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06400" y="287174"/>
            <a:ext cx="11159999" cy="540000"/>
          </a:xfrm>
        </p:spPr>
        <p:txBody>
          <a:bodyPr/>
          <a:lstStyle/>
          <a:p>
            <a:pPr algn="ctr"/>
            <a:r>
              <a:rPr lang="ar-AE" dirty="0"/>
              <a:t> كتلة الجسم عند تغيير شكله</a:t>
            </a:r>
            <a:endParaRPr lang="he-IL" dirty="0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19466"/>
              </p:ext>
            </p:extLst>
          </p:nvPr>
        </p:nvGraphicFramePr>
        <p:xfrm>
          <a:off x="782320" y="2076853"/>
          <a:ext cx="10231120" cy="24851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4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054"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solidFill>
                          <a:schemeClr val="bg2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solidFill>
                          <a:schemeClr val="bg2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5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كتلة الورقة</a:t>
                      </a:r>
                      <a:endParaRPr lang="he-IL" sz="32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511">
                <a:tc>
                  <a:txBody>
                    <a:bodyPr/>
                    <a:lstStyle/>
                    <a:p>
                      <a:pPr algn="ctr" rtl="1"/>
                      <a:r>
                        <a:rPr kumimoji="0" lang="ar-AE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كتلة الورقة بعد تغيير شكلها</a:t>
                      </a:r>
                      <a:endParaRPr lang="he-IL" sz="32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20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21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06400" y="287174"/>
            <a:ext cx="11159999" cy="540000"/>
          </a:xfrm>
        </p:spPr>
        <p:txBody>
          <a:bodyPr/>
          <a:lstStyle/>
          <a:p>
            <a:pPr algn="ctr"/>
            <a:r>
              <a:rPr lang="ar-AE" dirty="0"/>
              <a:t>قانون حفظ الكتلة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508000" y="1097280"/>
            <a:ext cx="11167206" cy="4780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AE" sz="3200" dirty="0"/>
              <a:t>في التجربة السابقه شاهدنا انه عند تغيير شكل الورقة لم تتغير كتلتها </a:t>
            </a:r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r>
              <a:rPr lang="ar-AE" sz="3200" b="1" u="sng" dirty="0"/>
              <a:t>الاستنتاج :</a:t>
            </a:r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r>
              <a:rPr lang="ar-AE" sz="3200" dirty="0"/>
              <a:t> كتلة المواد قبل التغيير = كتلتها بعد التغيير, شريطة عدم إضافة مادة اليها</a:t>
            </a:r>
          </a:p>
          <a:p>
            <a:pPr marL="0" indent="0">
              <a:buNone/>
            </a:pPr>
            <a:r>
              <a:rPr lang="ar-AE" sz="3200" dirty="0"/>
              <a:t>او انقاص مادة منها. تسمى هذه القاعدة </a:t>
            </a:r>
            <a:r>
              <a:rPr lang="ar-AE" sz="3200" b="1" u="sng" dirty="0"/>
              <a:t>بقانون حفظ الكتلة</a:t>
            </a:r>
            <a:r>
              <a:rPr lang="ar-A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10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26720" y="134774"/>
            <a:ext cx="11159999" cy="540000"/>
          </a:xfrm>
        </p:spPr>
        <p:txBody>
          <a:bodyPr/>
          <a:lstStyle/>
          <a:p>
            <a:r>
              <a:rPr lang="ar-AE" dirty="0"/>
              <a:t>اسئلة :</a:t>
            </a:r>
            <a:endParaRPr lang="he-IL" dirty="0"/>
          </a:p>
        </p:txBody>
      </p:sp>
      <p:sp>
        <p:nvSpPr>
          <p:cNvPr id="2" name="Rectangle 1"/>
          <p:cNvSpPr>
            <a:spLocks noGrp="1" noChangeArrowheads="1"/>
          </p:cNvSpPr>
          <p:nvPr>
            <p:ph sz="quarter" idx="4"/>
          </p:nvPr>
        </p:nvSpPr>
        <p:spPr bwMode="auto">
          <a:xfrm>
            <a:off x="599440" y="917912"/>
            <a:ext cx="11085195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23875" algn="l"/>
                <a:tab pos="777875" algn="l"/>
              </a:tabLst>
            </a:pPr>
            <a:r>
              <a:rPr kumimoji="0" lang="ar-AE" altLang="he-IL" sz="2000" b="1" i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1.</a:t>
            </a:r>
            <a:r>
              <a:rPr kumimoji="0" lang="ar-SA" altLang="he-IL" sz="2000" b="1" i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ما هو حجم الصندوق الذي أبعاده: الارتفاع 5 سم، العرض 3 سم، الطول 2 سم؟</a:t>
            </a:r>
            <a:endParaRPr kumimoji="0" lang="en-US" altLang="he-IL" sz="2000" b="0" i="0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523875" algn="l"/>
                <a:tab pos="777875" algn="l"/>
              </a:tabLst>
            </a:pPr>
            <a:r>
              <a:rPr kumimoji="0" lang="ar-SA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10 سم.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523875" algn="l"/>
                <a:tab pos="777875" algn="l"/>
              </a:tabLst>
            </a:pPr>
            <a:r>
              <a:rPr kumimoji="0" lang="ar-SA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10 سم3.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523875" algn="l"/>
                <a:tab pos="777875" algn="l"/>
              </a:tabLst>
            </a:pPr>
            <a:r>
              <a:rPr kumimoji="0" lang="ar-SA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30 سم.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523875" algn="l"/>
                <a:tab pos="777875" algn="l"/>
              </a:tabLst>
            </a:pPr>
            <a:r>
              <a:rPr kumimoji="0" lang="ar-SA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30 سم3.</a:t>
            </a:r>
            <a:b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+mn-cs"/>
              </a:rPr>
            </a:b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23875" algn="l"/>
                <a:tab pos="777875" algn="l"/>
              </a:tabLst>
            </a:pPr>
            <a:r>
              <a:rPr kumimoji="0" lang="ar-AE" altLang="he-IL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2.</a:t>
            </a:r>
            <a:r>
              <a:rPr kumimoji="0" lang="ar-SA" altLang="he-IL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في أيّ بند مسجّلة </a:t>
            </a:r>
            <a:r>
              <a:rPr kumimoji="0" lang="ar-SA" altLang="he-IL" sz="20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فقط</a:t>
            </a:r>
            <a:r>
              <a:rPr kumimoji="0" lang="ar-SA" altLang="he-IL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 وحدات مقادير </a:t>
            </a:r>
            <a:r>
              <a:rPr kumimoji="0" lang="ar-SA" altLang="he-IL" sz="20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للحجم</a:t>
            </a:r>
            <a:r>
              <a:rPr kumimoji="0" lang="ar-SA" altLang="he-IL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؟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523875" algn="l"/>
                <a:tab pos="777875" algn="l"/>
              </a:tabLst>
            </a:pPr>
            <a:r>
              <a:rPr kumimoji="0" lang="ar-SA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ملليتر، لتر، سم3.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523875" algn="l"/>
                <a:tab pos="777875" algn="l"/>
              </a:tabLst>
            </a:pPr>
            <a:r>
              <a:rPr kumimoji="0" lang="ar-SA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غرام، كيلوغرام، طنّ.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523875" algn="l"/>
                <a:tab pos="777875" algn="l"/>
              </a:tabLst>
            </a:pPr>
            <a:r>
              <a:rPr kumimoji="0" lang="ar-SA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سنتمتر، متر، ملم.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AutoNum type="arabicPeriod"/>
              <a:tabLst>
                <a:tab pos="523875" algn="l"/>
                <a:tab pos="777875" algn="l"/>
              </a:tabLst>
            </a:pPr>
            <a:r>
              <a:rPr kumimoji="0" lang="ar-SA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لتر، كيلوغرام، غرام.</a:t>
            </a:r>
            <a:br>
              <a:rPr kumimoji="0" lang="ar-SA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+mn-cs"/>
              </a:rPr>
            </a:br>
            <a:endParaRPr kumimoji="0" lang="he-IL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+mn-cs"/>
            </a:endParaRPr>
          </a:p>
          <a:p>
            <a:pPr marL="0" lvl="0" indent="0" algn="just" rtl="1">
              <a:spcAft>
                <a:spcPts val="0"/>
              </a:spcAft>
              <a:buNone/>
              <a:tabLst>
                <a:tab pos="524510" algn="l"/>
              </a:tabLst>
            </a:pPr>
            <a:r>
              <a:rPr lang="ar-AE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</a:t>
            </a: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تلقّى طالب كتلة من البلاستلينا (المعجونة) وصنع من كلّ الكتلة شكل خاتم. نتيجة لتغيير الشكل: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1" algn="just" rtl="1">
              <a:spcAft>
                <a:spcPts val="0"/>
              </a:spcAft>
              <a:buSzPts val="1400"/>
              <a:buFont typeface="+mj-cs"/>
              <a:buAutoNum type="arabic2Minus"/>
              <a:tabLst>
                <a:tab pos="524510" algn="l"/>
                <a:tab pos="77851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تغيّر حجم البلاستلينا.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1" algn="just" rtl="1">
              <a:spcAft>
                <a:spcPts val="0"/>
              </a:spcAft>
              <a:buSzPts val="1400"/>
              <a:buFont typeface="+mj-cs"/>
              <a:buAutoNum type="arabic2Minus"/>
              <a:tabLst>
                <a:tab pos="524510" algn="l"/>
                <a:tab pos="77851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تغيّرت كتلة البلاستلينا.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1" algn="just" rtl="1">
              <a:spcAft>
                <a:spcPts val="0"/>
              </a:spcAft>
              <a:buSzPts val="1400"/>
              <a:buFont typeface="+mj-cs"/>
              <a:buAutoNum type="arabic2Minus"/>
              <a:tabLst>
                <a:tab pos="524510" algn="l"/>
                <a:tab pos="77851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تغيّر حجم وكتلة البلاستلينا أيضًا.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1" algn="just" rtl="1">
              <a:spcAft>
                <a:spcPts val="0"/>
              </a:spcAft>
              <a:buSzPts val="1400"/>
              <a:buFont typeface="+mj-cs"/>
              <a:buAutoNum type="arabic2Minus"/>
              <a:tabLst>
                <a:tab pos="524510" algn="l"/>
                <a:tab pos="77851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لم يتغيّر حجم البلاستلينا ولا كتلتها.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523875" algn="l"/>
                <a:tab pos="777875" algn="l"/>
              </a:tabLst>
            </a:pPr>
            <a:br>
              <a:rPr kumimoji="0" lang="ar-SA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+mn-cs"/>
              </a:rPr>
            </a:br>
            <a:endParaRPr kumimoji="0" lang="ar-SA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76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26720" y="134774"/>
            <a:ext cx="11159999" cy="540000"/>
          </a:xfrm>
        </p:spPr>
        <p:txBody>
          <a:bodyPr/>
          <a:lstStyle/>
          <a:p>
            <a:r>
              <a:rPr lang="ar-AE" dirty="0"/>
              <a:t>أسئلة:</a:t>
            </a:r>
            <a:endParaRPr lang="he-IL" dirty="0"/>
          </a:p>
        </p:txBody>
      </p:sp>
      <p:sp>
        <p:nvSpPr>
          <p:cNvPr id="2" name="Rectangle 1"/>
          <p:cNvSpPr>
            <a:spLocks noGrp="1" noChangeArrowheads="1"/>
          </p:cNvSpPr>
          <p:nvPr>
            <p:ph sz="quarter" idx="4"/>
          </p:nvPr>
        </p:nvSpPr>
        <p:spPr bwMode="auto">
          <a:xfrm>
            <a:off x="321881" y="687300"/>
            <a:ext cx="11369675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3875" algn="l"/>
                <a:tab pos="77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rtl="1">
              <a:spcAft>
                <a:spcPts val="0"/>
              </a:spcAft>
              <a:buFont typeface="+mj-lt"/>
              <a:buAutoNum type="arabicPeriod"/>
              <a:tabLst>
                <a:tab pos="524510" algn="l"/>
              </a:tabLst>
            </a:pP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إلى أنبوب مدرّج حوى ماءً حجمه معلوم، أدخلوا حجرًا صغيرًا. ارتفع سطح الماء في الأنبوب المدرّج.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indent="228600" algn="just" rtl="1">
              <a:spcAft>
                <a:spcPts val="0"/>
              </a:spcAft>
            </a:pPr>
            <a:r>
              <a:rPr lang="ar-SA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في هذه التجربة قاسوا:</a:t>
            </a:r>
            <a:endParaRPr lang="ar-AE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indent="0" algn="just" rtl="1">
              <a:spcAft>
                <a:spcPts val="0"/>
              </a:spcAft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1" algn="just" rtl="1">
              <a:spcAft>
                <a:spcPts val="0"/>
              </a:spcAft>
              <a:buSzPts val="1400"/>
              <a:buFont typeface="+mj-cs"/>
              <a:buAutoNum type="arabic2Minus"/>
              <a:tabLst>
                <a:tab pos="524510" algn="l"/>
                <a:tab pos="77851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حجم الحجر.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1" algn="just" rtl="1">
              <a:spcAft>
                <a:spcPts val="0"/>
              </a:spcAft>
              <a:buSzPts val="1400"/>
              <a:buFont typeface="+mj-cs"/>
              <a:buAutoNum type="arabic2Minus"/>
              <a:tabLst>
                <a:tab pos="524510" algn="l"/>
                <a:tab pos="77851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وزن الماء.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1" algn="just" rtl="1">
              <a:spcAft>
                <a:spcPts val="0"/>
              </a:spcAft>
              <a:buSzPts val="1400"/>
              <a:buFont typeface="+mj-cs"/>
              <a:buAutoNum type="arabic2Minus"/>
              <a:tabLst>
                <a:tab pos="524510" algn="l"/>
                <a:tab pos="778510" algn="l"/>
              </a:tabLs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وزن الحجر.</a:t>
            </a:r>
            <a:endParaRPr lang="he-IL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lvl="1" indent="0" algn="just" rtl="1">
              <a:spcAft>
                <a:spcPts val="0"/>
              </a:spcAft>
              <a:buSzPts val="1400"/>
              <a:buNone/>
              <a:tabLst>
                <a:tab pos="524510" algn="l"/>
                <a:tab pos="778510" algn="l"/>
              </a:tabLst>
            </a:pPr>
            <a:endParaRPr lang="he-I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lvl="1" indent="0" algn="just" rtl="1">
              <a:spcAft>
                <a:spcPts val="0"/>
              </a:spcAft>
              <a:buSzPts val="1400"/>
              <a:buNone/>
              <a:tabLst>
                <a:tab pos="524510" algn="l"/>
                <a:tab pos="778510" algn="l"/>
              </a:tabLst>
            </a:pPr>
            <a:endParaRPr lang="he-IL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lvl="1" indent="-457200" algn="just" rtl="1">
              <a:spcAft>
                <a:spcPts val="0"/>
              </a:spcAft>
              <a:buSzPts val="1400"/>
              <a:buAutoNum type="arabicPeriod"/>
              <a:tabLst>
                <a:tab pos="524510" algn="l"/>
                <a:tab pos="778510" algn="l"/>
              </a:tabLst>
            </a:pPr>
            <a:r>
              <a:rPr lang="ar-AE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وعاء يحوي 300 غرام ماء موضوع في المجمِّد لتحضير الجليد. ما هي كتلة الجليد بعد تجمّد الماء؟</a:t>
            </a:r>
          </a:p>
          <a:p>
            <a:pPr marL="457200" lvl="1" indent="0" algn="just" rtl="1">
              <a:spcAft>
                <a:spcPts val="0"/>
              </a:spcAft>
              <a:buSzPts val="1400"/>
              <a:buNone/>
              <a:tabLst>
                <a:tab pos="524510" algn="l"/>
                <a:tab pos="778510" algn="l"/>
              </a:tabLst>
            </a:pPr>
            <a:endParaRPr lang="ar-AE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lvl="1" indent="0" algn="just" rtl="1">
              <a:spcAft>
                <a:spcPts val="0"/>
              </a:spcAft>
              <a:buSzPts val="1400"/>
              <a:buNone/>
              <a:tabLst>
                <a:tab pos="524510" algn="l"/>
                <a:tab pos="778510" algn="l"/>
              </a:tabLst>
            </a:pPr>
            <a:r>
              <a:rPr lang="ar-AE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‌أ.	أكثر من 300 غرام.</a:t>
            </a:r>
          </a:p>
          <a:p>
            <a:pPr marL="457200" lvl="1" indent="0" algn="just" rtl="1">
              <a:spcAft>
                <a:spcPts val="0"/>
              </a:spcAft>
              <a:buSzPts val="1400"/>
              <a:buNone/>
              <a:tabLst>
                <a:tab pos="524510" algn="l"/>
                <a:tab pos="778510" algn="l"/>
              </a:tabLst>
            </a:pPr>
            <a:r>
              <a:rPr lang="ar-AE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‌ب.	300 غرام.</a:t>
            </a:r>
          </a:p>
          <a:p>
            <a:pPr marL="457200" lvl="1" indent="0" algn="just" rtl="1">
              <a:spcAft>
                <a:spcPts val="0"/>
              </a:spcAft>
              <a:buSzPts val="1400"/>
              <a:buNone/>
              <a:tabLst>
                <a:tab pos="524510" algn="l"/>
                <a:tab pos="778510" algn="l"/>
              </a:tabLst>
            </a:pPr>
            <a:r>
              <a:rPr lang="ar-AE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‌ج.	أقلّ من 300 غرام.</a:t>
            </a:r>
          </a:p>
          <a:p>
            <a:pPr marL="457200" lvl="1" indent="0" algn="just" rtl="1">
              <a:spcAft>
                <a:spcPts val="0"/>
              </a:spcAft>
              <a:buSzPts val="1400"/>
              <a:buNone/>
              <a:tabLst>
                <a:tab pos="524510" algn="l"/>
                <a:tab pos="778510" algn="l"/>
              </a:tabLst>
            </a:pPr>
            <a:endParaRPr lang="ar-AE" sz="20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lvl="1" indent="0" algn="just" rtl="1">
              <a:spcAft>
                <a:spcPts val="0"/>
              </a:spcAft>
              <a:buSzPts val="1400"/>
              <a:buNone/>
              <a:tabLst>
                <a:tab pos="524510" algn="l"/>
                <a:tab pos="778510" algn="l"/>
              </a:tabLst>
            </a:pPr>
            <a:r>
              <a:rPr lang="ar-AE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فسّروا إجابتكم.</a:t>
            </a:r>
          </a:p>
          <a:p>
            <a:pPr marL="457200" lvl="1" indent="0" algn="just" rtl="1">
              <a:spcAft>
                <a:spcPts val="0"/>
              </a:spcAft>
              <a:buSzPts val="1400"/>
              <a:buNone/>
              <a:tabLst>
                <a:tab pos="524510" algn="l"/>
                <a:tab pos="778510" algn="l"/>
              </a:tabLst>
            </a:pPr>
            <a:r>
              <a:rPr lang="ar-AE" sz="20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457200" lvl="1" indent="0" algn="just" rtl="1">
              <a:spcAft>
                <a:spcPts val="0"/>
              </a:spcAft>
              <a:buSzPts val="1400"/>
              <a:buNone/>
              <a:tabLst>
                <a:tab pos="524510" algn="l"/>
                <a:tab pos="77851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520127" y="3200399"/>
            <a:ext cx="9207201" cy="146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783010"/>
          </a:xfrm>
        </p:spPr>
        <p:txBody>
          <a:bodyPr/>
          <a:lstStyle/>
          <a:p>
            <a:r>
              <a:rPr lang="ar-AE" dirty="0"/>
              <a:t> </a:t>
            </a:r>
            <a:br>
              <a:rPr lang="ar-AE" dirty="0"/>
            </a:br>
            <a:r>
              <a:rPr lang="ar-AE" dirty="0"/>
              <a:t>الكثافة</a:t>
            </a:r>
            <a:endParaRPr lang="he-I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124317"/>
            <a:ext cx="11160000" cy="720000"/>
          </a:xfrm>
        </p:spPr>
        <p:txBody>
          <a:bodyPr/>
          <a:lstStyle/>
          <a:p>
            <a:pPr algn="r"/>
            <a:r>
              <a:rPr lang="ar-AE" sz="4400" dirty="0">
                <a:solidFill>
                  <a:schemeClr val="tx1"/>
                </a:solidFill>
              </a:rPr>
              <a:t>تجربة1: برج الالوان</a:t>
            </a:r>
            <a:endParaRPr lang="he-IL" sz="4400" dirty="0">
              <a:solidFill>
                <a:schemeClr val="tx1"/>
              </a:solidFill>
            </a:endParaRP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99367549"/>
              </p:ext>
            </p:extLst>
          </p:nvPr>
        </p:nvGraphicFramePr>
        <p:xfrm>
          <a:off x="5130800" y="1514473"/>
          <a:ext cx="6544406" cy="33826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0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8492"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رقم الكأس 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كمية السكر المذابة في الماء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لون</a:t>
                      </a:r>
                      <a:r>
                        <a:rPr lang="ar-AE" sz="2400" baseline="0" dirty="0"/>
                        <a:t> الصبغة التي تمت اضافتها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18"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1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0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اصفر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718"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2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ملعقة كبيرة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بني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718"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3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3 ملاعق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احمر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86" y="1514475"/>
            <a:ext cx="3905307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2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124317"/>
            <a:ext cx="11160000" cy="720000"/>
          </a:xfrm>
        </p:spPr>
        <p:txBody>
          <a:bodyPr/>
          <a:lstStyle/>
          <a:p>
            <a:pPr algn="r"/>
            <a:r>
              <a:rPr lang="ar-AE" sz="4400" dirty="0">
                <a:solidFill>
                  <a:schemeClr val="tx1"/>
                </a:solidFill>
                <a:hlinkClick r:id="rId3" action="ppaction://hlinkfile"/>
              </a:rPr>
              <a:t>تجربة 1 :</a:t>
            </a:r>
            <a:endParaRPr lang="he-IL" sz="4400" dirty="0">
              <a:solidFill>
                <a:schemeClr val="tx1"/>
              </a:solidFill>
            </a:endParaRPr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515206" y="1164217"/>
            <a:ext cx="11160000" cy="4152517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600" dirty="0">
                <a:solidFill>
                  <a:srgbClr val="0070C0"/>
                </a:solidFill>
              </a:rPr>
              <a:t>لاحظنا ان المحلول المائي للسكر الذي صبغ بالأحمر </a:t>
            </a:r>
            <a:r>
              <a:rPr lang="ar-AE" sz="3600" b="1" u="sng" dirty="0">
                <a:solidFill>
                  <a:srgbClr val="0070C0"/>
                </a:solidFill>
              </a:rPr>
              <a:t>ظهر في اسفل المخبار </a:t>
            </a:r>
            <a:r>
              <a:rPr lang="ar-AE" sz="3600" dirty="0">
                <a:solidFill>
                  <a:srgbClr val="0070C0"/>
                </a:solidFill>
              </a:rPr>
              <a:t>المدرج وفوقه المحلول المائي للسكر الذي صبغ باللون البني اما المحلول المائي لمياه الشرب والمصبوغ بالأصفر </a:t>
            </a:r>
            <a:r>
              <a:rPr lang="ar-AE" sz="3600" b="1" u="sng" dirty="0">
                <a:solidFill>
                  <a:srgbClr val="0070C0"/>
                </a:solidFill>
              </a:rPr>
              <a:t>ظهر في الطبقة العلوية </a:t>
            </a:r>
            <a:r>
              <a:rPr lang="ar-AE" sz="3600" dirty="0">
                <a:solidFill>
                  <a:srgbClr val="0070C0"/>
                </a:solidFill>
              </a:rPr>
              <a:t>في المخبار.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endParaRPr lang="ar-AE" sz="3600" dirty="0">
              <a:solidFill>
                <a:srgbClr val="0070C0"/>
              </a:solidFill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dirty="0">
                <a:solidFill>
                  <a:srgbClr val="0070C0"/>
                </a:solidFill>
              </a:rPr>
              <a:t>                  </a:t>
            </a:r>
            <a:r>
              <a:rPr lang="ar-AE" sz="3600" b="1" dirty="0">
                <a:solidFill>
                  <a:srgbClr val="0070C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4852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432756" y="406400"/>
            <a:ext cx="11160000" cy="831760"/>
          </a:xfrm>
        </p:spPr>
        <p:txBody>
          <a:bodyPr/>
          <a:lstStyle/>
          <a:p>
            <a:pPr algn="r"/>
            <a:r>
              <a:rPr lang="ar-AE" sz="4400" dirty="0">
                <a:solidFill>
                  <a:schemeClr val="tx1"/>
                </a:solidFill>
              </a:rPr>
              <a:t>الاستنتاج:</a:t>
            </a:r>
            <a:br>
              <a:rPr lang="ar-AE" sz="4400" dirty="0">
                <a:solidFill>
                  <a:schemeClr val="tx1"/>
                </a:solidFill>
              </a:rPr>
            </a:br>
            <a:endParaRPr lang="he-IL" sz="4400" dirty="0">
              <a:solidFill>
                <a:schemeClr val="tx1"/>
              </a:solidFill>
            </a:endParaRPr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432756" y="1814457"/>
            <a:ext cx="11160000" cy="415251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dirty="0">
                <a:solidFill>
                  <a:schemeClr val="tx1"/>
                </a:solidFill>
              </a:rPr>
              <a:t>محلول السكر المركز في الكاس رقم 3  كثافته عالية لذلك ظهر في قاع المخبار.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dirty="0">
                <a:solidFill>
                  <a:prstClr val="black"/>
                </a:solidFill>
              </a:rPr>
              <a:t>محلول السكر في الكاس رقم 2  كثافته اقل من كثافة المحلول في الكأس رقم3  لذلك ظهر فوق المحلول 3 في المخبار.(بين المحلولين1,3)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dirty="0">
                <a:solidFill>
                  <a:prstClr val="black"/>
                </a:solidFill>
              </a:rPr>
              <a:t>المحلول في الكأس رقم 1 لا يحتوي على سكر كثافته هي الأقل لذلك نرى انه طفا فوق المحلول 2.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endParaRPr lang="ar-A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7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124317"/>
            <a:ext cx="11160000" cy="720000"/>
          </a:xfrm>
        </p:spPr>
        <p:txBody>
          <a:bodyPr/>
          <a:lstStyle/>
          <a:p>
            <a:pPr algn="r"/>
            <a:r>
              <a:rPr lang="ar-AE" sz="4400" dirty="0">
                <a:solidFill>
                  <a:schemeClr val="tx1"/>
                </a:solidFill>
              </a:rPr>
              <a:t>الكثافة</a:t>
            </a:r>
            <a:endParaRPr lang="he-IL" sz="4400" dirty="0">
              <a:solidFill>
                <a:schemeClr val="tx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4"/>
          </p:nvPr>
        </p:nvSpPr>
        <p:spPr>
          <a:xfrm>
            <a:off x="515206" y="1654561"/>
            <a:ext cx="11160000" cy="415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AE" sz="3200" dirty="0"/>
              <a:t>الكثافة هي كتلة المادة الموجودة في وحدة حجم .</a:t>
            </a:r>
          </a:p>
          <a:p>
            <a:pPr marL="0" indent="0">
              <a:buNone/>
            </a:pPr>
            <a:r>
              <a:rPr lang="ar-AE" sz="3200" dirty="0">
                <a:solidFill>
                  <a:schemeClr val="tx1"/>
                </a:solidFill>
              </a:rPr>
              <a:t>تقاس الكثافة بوحدات    غرام/ سم</a:t>
            </a:r>
            <a:r>
              <a:rPr lang="ar-AE" sz="2000" dirty="0">
                <a:solidFill>
                  <a:schemeClr val="tx1"/>
                </a:solidFill>
              </a:rPr>
              <a:t>3</a:t>
            </a:r>
            <a:endParaRPr lang="ar-AE" sz="2000" dirty="0"/>
          </a:p>
          <a:p>
            <a:pPr marL="0" indent="0">
              <a:buNone/>
            </a:pPr>
            <a:r>
              <a:rPr lang="ar-AE" sz="3200" dirty="0"/>
              <a:t>الكثافة هي احدى صفات المادة , وهي </a:t>
            </a:r>
            <a:r>
              <a:rPr lang="ar-AE" sz="3200" dirty="0">
                <a:solidFill>
                  <a:srgbClr val="0070C0"/>
                </a:solidFill>
              </a:rPr>
              <a:t>لا تتغير </a:t>
            </a:r>
            <a:r>
              <a:rPr lang="ar-AE" sz="3200" dirty="0"/>
              <a:t>عند تغيير كتلة المادة او حجمها.</a:t>
            </a:r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r>
              <a:rPr lang="ar-AE" sz="3200" dirty="0"/>
              <a:t> </a:t>
            </a:r>
            <a:endParaRPr lang="he-IL" sz="32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49340" t="33776" r="25157" b="40147"/>
          <a:stretch/>
        </p:blipFill>
        <p:spPr>
          <a:xfrm>
            <a:off x="3139440" y="3891279"/>
            <a:ext cx="6695440" cy="178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2341810"/>
          </a:xfrm>
        </p:spPr>
        <p:txBody>
          <a:bodyPr/>
          <a:lstStyle/>
          <a:p>
            <a:br>
              <a:rPr lang="ar-AE" dirty="0"/>
            </a:br>
            <a:r>
              <a:rPr lang="ar-AE" dirty="0"/>
              <a:t>علوم للصف السابع</a:t>
            </a:r>
            <a:endParaRPr lang="he-I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9A6F54-B3C4-4322-9999-0D404C0B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فيلم 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006D59A-6889-4D4C-A5CA-6B2C8442C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53057" y="2199393"/>
            <a:ext cx="3720814" cy="812206"/>
          </a:xfrm>
        </p:spPr>
        <p:txBody>
          <a:bodyPr/>
          <a:lstStyle/>
          <a:p>
            <a:endParaRPr lang="he-IL" dirty="0">
              <a:hlinkClick r:id="rId2"/>
            </a:endParaRPr>
          </a:p>
          <a:p>
            <a:r>
              <a:rPr lang="ar-AE" dirty="0">
                <a:hlinkClick r:id="rId2"/>
              </a:rPr>
              <a:t>اضغط هنا لمشاهدة الفيلم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1376039" y="4582159"/>
            <a:ext cx="1997476" cy="9397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/>
              <a:t>امسح الباركود</a:t>
            </a:r>
          </a:p>
          <a:p>
            <a:pPr algn="ctr"/>
            <a:r>
              <a:rPr lang="ar-AE" dirty="0"/>
              <a:t>لتشاهد الفيلم</a:t>
            </a:r>
            <a:endParaRPr lang="he-IL" dirty="0"/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68256" t="32253" r="13302" b="42042"/>
          <a:stretch/>
        </p:blipFill>
        <p:spPr>
          <a:xfrm>
            <a:off x="863156" y="1853359"/>
            <a:ext cx="3023241" cy="23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59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124317"/>
            <a:ext cx="11160000" cy="720000"/>
          </a:xfrm>
        </p:spPr>
        <p:txBody>
          <a:bodyPr/>
          <a:lstStyle/>
          <a:p>
            <a:pPr algn="r"/>
            <a:r>
              <a:rPr lang="ar-AE" sz="4400" dirty="0">
                <a:solidFill>
                  <a:schemeClr val="tx1"/>
                </a:solidFill>
              </a:rPr>
              <a:t>أسئلة للحل : سؤال رقم 1</a:t>
            </a:r>
            <a:endParaRPr lang="he-IL" sz="4400" dirty="0">
              <a:solidFill>
                <a:schemeClr val="tx1"/>
              </a:solidFill>
            </a:endParaRPr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432756" y="1926456"/>
            <a:ext cx="11160000" cy="379076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2000" dirty="0">
                <a:solidFill>
                  <a:srgbClr val="0070C0"/>
                </a:solidFill>
              </a:rPr>
              <a:t>                  </a:t>
            </a:r>
            <a:r>
              <a:rPr lang="ar-AE" sz="3200" b="1" dirty="0">
                <a:solidFill>
                  <a:srgbClr val="0070C0"/>
                </a:solidFill>
              </a:rPr>
              <a:t>   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endParaRPr lang="ar-AE" sz="3200" b="1" dirty="0">
              <a:solidFill>
                <a:srgbClr val="0070C0"/>
              </a:solidFill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0070C0"/>
                </a:solidFill>
              </a:rPr>
              <a:t>               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" y="1066801"/>
            <a:ext cx="10434320" cy="44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5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124317"/>
            <a:ext cx="11160000" cy="720000"/>
          </a:xfrm>
        </p:spPr>
        <p:txBody>
          <a:bodyPr/>
          <a:lstStyle/>
          <a:p>
            <a:pPr algn="r"/>
            <a:r>
              <a:rPr lang="ar-AE" sz="4400" dirty="0">
                <a:solidFill>
                  <a:schemeClr val="tx1"/>
                </a:solidFill>
              </a:rPr>
              <a:t>أسئلة للحل : سؤال رقم 2</a:t>
            </a:r>
            <a:endParaRPr lang="he-IL" sz="4400" dirty="0">
              <a:solidFill>
                <a:schemeClr val="tx1"/>
              </a:solidFill>
            </a:endParaRPr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432756" y="1926456"/>
            <a:ext cx="11160000" cy="379076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2000" dirty="0">
                <a:solidFill>
                  <a:srgbClr val="0070C0"/>
                </a:solidFill>
              </a:rPr>
              <a:t>                  </a:t>
            </a:r>
            <a:r>
              <a:rPr lang="ar-AE" sz="3200" b="1" dirty="0">
                <a:solidFill>
                  <a:srgbClr val="0070C0"/>
                </a:solidFill>
              </a:rPr>
              <a:t>   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endParaRPr lang="ar-AE" sz="3200" b="1" dirty="0">
              <a:solidFill>
                <a:srgbClr val="0070C0"/>
              </a:solidFill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0070C0"/>
                </a:solidFill>
              </a:rPr>
              <a:t>              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06" y="1280999"/>
            <a:ext cx="10609994" cy="42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43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05046" y="73517"/>
            <a:ext cx="11160000" cy="720000"/>
          </a:xfrm>
        </p:spPr>
        <p:txBody>
          <a:bodyPr/>
          <a:lstStyle/>
          <a:p>
            <a:pPr algn="r"/>
            <a:r>
              <a:rPr lang="ar-AE" sz="4400" dirty="0">
                <a:solidFill>
                  <a:schemeClr val="tx1"/>
                </a:solidFill>
              </a:rPr>
              <a:t>أسئلة للحل : سؤال رقم 3</a:t>
            </a:r>
            <a:endParaRPr lang="he-IL" sz="4400" dirty="0">
              <a:solidFill>
                <a:schemeClr val="tx1"/>
              </a:solidFill>
            </a:endParaRPr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432756" y="1926456"/>
            <a:ext cx="11160000" cy="379076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2000" dirty="0">
                <a:solidFill>
                  <a:srgbClr val="0070C0"/>
                </a:solidFill>
              </a:rPr>
              <a:t>                  </a:t>
            </a:r>
            <a:r>
              <a:rPr lang="ar-AE" sz="3200" b="1" dirty="0">
                <a:solidFill>
                  <a:srgbClr val="0070C0"/>
                </a:solidFill>
              </a:rPr>
              <a:t>   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endParaRPr lang="ar-AE" sz="3200" b="1" dirty="0">
              <a:solidFill>
                <a:srgbClr val="0070C0"/>
              </a:solidFill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0070C0"/>
                </a:solidFill>
              </a:rPr>
              <a:t>              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93517"/>
            <a:ext cx="8910320" cy="50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3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5105203" y="857251"/>
            <a:ext cx="2431473" cy="137885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2008712" y="3119335"/>
            <a:ext cx="8380809" cy="19868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71513">
              <a:lnSpc>
                <a:spcPct val="150000"/>
              </a:lnSpc>
            </a:pPr>
            <a:r>
              <a:rPr lang="he-IL" sz="21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1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1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523803" y="2236107"/>
            <a:ext cx="9142809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الحجم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508000" y="1391921"/>
            <a:ext cx="11167206" cy="4486278"/>
          </a:xfrm>
        </p:spPr>
        <p:txBody>
          <a:bodyPr>
            <a:normAutofit/>
          </a:bodyPr>
          <a:lstStyle/>
          <a:p>
            <a:endParaRPr lang="ar-AE" sz="3200" dirty="0"/>
          </a:p>
          <a:p>
            <a:pPr marL="0" indent="0">
              <a:buNone/>
            </a:pPr>
            <a:endParaRPr lang="he-IL" sz="32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183" y="1253997"/>
            <a:ext cx="2981325" cy="220440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35" y="3791112"/>
            <a:ext cx="2991961" cy="185134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35" y="1086926"/>
            <a:ext cx="3268186" cy="224535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408" y="3749040"/>
            <a:ext cx="3086100" cy="21291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8755" y="1274778"/>
            <a:ext cx="2905125" cy="220440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8755" y="3708595"/>
            <a:ext cx="2905125" cy="21388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06400" y="287174"/>
            <a:ext cx="11159999" cy="540000"/>
          </a:xfrm>
        </p:spPr>
        <p:txBody>
          <a:bodyPr/>
          <a:lstStyle/>
          <a:p>
            <a:pPr algn="ctr"/>
            <a:r>
              <a:rPr lang="ar-AE" dirty="0"/>
              <a:t>الحجم 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508000" y="1097280"/>
            <a:ext cx="11167206" cy="4780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AE" sz="3200" dirty="0"/>
              <a:t>الحجم هو المكان الذي يشغله جسم في الفراغ, ويقاس بوحدات سم</a:t>
            </a:r>
            <a:r>
              <a:rPr lang="ar-AE" sz="1600" dirty="0"/>
              <a:t>3 </a:t>
            </a:r>
            <a:r>
              <a:rPr lang="ar-AE" sz="3200" dirty="0"/>
              <a:t> , ملل , لتر , م</a:t>
            </a:r>
            <a:r>
              <a:rPr lang="ar-AE" sz="2000" dirty="0"/>
              <a:t>3</a:t>
            </a:r>
            <a:r>
              <a:rPr lang="ar-AE" sz="1600" dirty="0"/>
              <a:t> </a:t>
            </a:r>
          </a:p>
          <a:p>
            <a:pPr marL="0" indent="0">
              <a:buNone/>
            </a:pPr>
            <a:r>
              <a:rPr lang="ar-AE" sz="3200" dirty="0"/>
              <a:t>وغيرها.</a:t>
            </a:r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r>
              <a:rPr lang="ar-AE" sz="3200" dirty="0"/>
              <a:t>يتم قياس الحجم ب : </a:t>
            </a:r>
          </a:p>
          <a:p>
            <a:pPr marL="0" indent="0">
              <a:buNone/>
            </a:pPr>
            <a:r>
              <a:rPr lang="ar-AE" sz="3200" dirty="0"/>
              <a:t>المخبار المدرج </a:t>
            </a:r>
          </a:p>
          <a:p>
            <a:pPr marL="0" indent="0">
              <a:buNone/>
            </a:pPr>
            <a:r>
              <a:rPr lang="ar-AE" sz="3200" dirty="0"/>
              <a:t>محقنه</a:t>
            </a:r>
          </a:p>
          <a:p>
            <a:pPr marL="0" indent="0">
              <a:buNone/>
            </a:pPr>
            <a:r>
              <a:rPr lang="ar-AE" sz="3200" dirty="0"/>
              <a:t>كأس قياس </a:t>
            </a:r>
          </a:p>
          <a:p>
            <a:pPr marL="0" indent="0">
              <a:buNone/>
            </a:pPr>
            <a:r>
              <a:rPr lang="ar-AE" sz="3200" dirty="0"/>
              <a:t>والعديد من الأدوات الأخرى.</a:t>
            </a:r>
          </a:p>
        </p:txBody>
      </p:sp>
    </p:spTree>
    <p:extLst>
      <p:ext uri="{BB962C8B-B14F-4D97-AF65-F5344CB8AC3E}">
        <p14:creationId xmlns:p14="http://schemas.microsoft.com/office/powerpoint/2010/main" val="414572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06400" y="287174"/>
            <a:ext cx="11159999" cy="540000"/>
          </a:xfrm>
        </p:spPr>
        <p:txBody>
          <a:bodyPr/>
          <a:lstStyle/>
          <a:p>
            <a:pPr algn="ctr"/>
            <a:r>
              <a:rPr lang="ar-AE" dirty="0"/>
              <a:t>قياس الحجم 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508000" y="1097280"/>
            <a:ext cx="11167206" cy="4780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AE" sz="3200" dirty="0" err="1"/>
              <a:t>أ.يمكن</a:t>
            </a:r>
            <a:r>
              <a:rPr lang="ar-AE" sz="3200" dirty="0"/>
              <a:t> قياس حجم مادة صلبة لها شكل هندسي منتظم , مثل متوازي المستطيلات بواسطة قياس ابعادها بالمسطرة وحساب حجمها حسب قانون حسابي .</a:t>
            </a:r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r>
              <a:rPr lang="ar-AE" sz="3200" dirty="0"/>
              <a:t>ب. قياس حجم مادة صلبة لها شكل هندسي غير منتظم :</a:t>
            </a:r>
          </a:p>
          <a:p>
            <a:pPr marL="0" indent="0">
              <a:buNone/>
            </a:pPr>
            <a:r>
              <a:rPr lang="ar-AE" sz="3200" dirty="0"/>
              <a:t>سير الفعالية : نملأ 10 ملل ماء في مخبار مدرج سعته 50 ملل </a:t>
            </a:r>
          </a:p>
          <a:p>
            <a:pPr marL="0" indent="0">
              <a:buNone/>
            </a:pPr>
            <a:r>
              <a:rPr lang="ar-AE" sz="3200" dirty="0"/>
              <a:t>                 نضع المادة الصلبة داخل المخبار المدرج ونسجل حجم الماء والجسم معا في المخبار المدرج.</a:t>
            </a:r>
          </a:p>
        </p:txBody>
      </p:sp>
      <p:sp>
        <p:nvSpPr>
          <p:cNvPr id="2" name="מלבן מעוגל 1"/>
          <p:cNvSpPr/>
          <p:nvPr/>
        </p:nvSpPr>
        <p:spPr>
          <a:xfrm>
            <a:off x="2387600" y="5130800"/>
            <a:ext cx="7487920" cy="5384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(حجم المادة الصلبة والماء في المخبار) – حجم الماء = حجم المادة الصلبة </a:t>
            </a:r>
          </a:p>
        </p:txBody>
      </p:sp>
    </p:spTree>
    <p:extLst>
      <p:ext uri="{BB962C8B-B14F-4D97-AF65-F5344CB8AC3E}">
        <p14:creationId xmlns:p14="http://schemas.microsoft.com/office/powerpoint/2010/main" val="248881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06400" y="287174"/>
            <a:ext cx="11159999" cy="540000"/>
          </a:xfrm>
        </p:spPr>
        <p:txBody>
          <a:bodyPr/>
          <a:lstStyle/>
          <a:p>
            <a:pPr algn="ctr"/>
            <a:r>
              <a:rPr lang="ar-AE" dirty="0"/>
              <a:t>قياس الحجم 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508000" y="1097280"/>
            <a:ext cx="11167206" cy="4780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AE" sz="3200" dirty="0"/>
              <a:t>ج. هل تغيير شكل الجسم الصلب يغير حجمه؟</a:t>
            </a:r>
          </a:p>
          <a:p>
            <a:pPr marL="0" indent="0">
              <a:buNone/>
            </a:pPr>
            <a:r>
              <a:rPr lang="ar-AE" sz="3200" dirty="0"/>
              <a:t>نأخذ ممحاة ونقيس حجمها بنفس الطريقة التي قسنا فيها سابقا </a:t>
            </a:r>
          </a:p>
          <a:p>
            <a:pPr marL="0" indent="0">
              <a:buNone/>
            </a:pPr>
            <a:r>
              <a:rPr lang="ar-AE" sz="3200" dirty="0"/>
              <a:t>نغير شكلها ونقيس الحجم .</a:t>
            </a:r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r>
              <a:rPr lang="ar-AE" sz="3200" dirty="0"/>
              <a:t>النتيجة :</a:t>
            </a:r>
          </a:p>
        </p:txBody>
      </p:sp>
      <p:sp>
        <p:nvSpPr>
          <p:cNvPr id="2" name="מלבן מעוגל 1"/>
          <p:cNvSpPr/>
          <p:nvPr/>
        </p:nvSpPr>
        <p:spPr>
          <a:xfrm>
            <a:off x="2387600" y="5130800"/>
            <a:ext cx="7487920" cy="5384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000" b="1" dirty="0"/>
              <a:t>الاستنتاج :</a:t>
            </a:r>
          </a:p>
        </p:txBody>
      </p:sp>
    </p:spTree>
    <p:extLst>
      <p:ext uri="{BB962C8B-B14F-4D97-AF65-F5344CB8AC3E}">
        <p14:creationId xmlns:p14="http://schemas.microsoft.com/office/powerpoint/2010/main" val="416604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08000" y="243111"/>
            <a:ext cx="11159999" cy="54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AE" dirty="0"/>
              <a:t>الكتلة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508000" y="1097280"/>
            <a:ext cx="11167206" cy="47809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endParaRPr lang="ar-AE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78" y="955040"/>
            <a:ext cx="2619375" cy="193198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077" y="3278822"/>
            <a:ext cx="2619375" cy="220757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14" y="875818"/>
            <a:ext cx="2543561" cy="223678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30" y="955040"/>
            <a:ext cx="2261381" cy="213744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81" y="3515360"/>
            <a:ext cx="2658426" cy="211391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2408" y="3426775"/>
            <a:ext cx="2084467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06400" y="287174"/>
            <a:ext cx="11159999" cy="540000"/>
          </a:xfrm>
        </p:spPr>
        <p:txBody>
          <a:bodyPr/>
          <a:lstStyle/>
          <a:p>
            <a:pPr algn="ctr"/>
            <a:r>
              <a:rPr lang="ar-AE" dirty="0"/>
              <a:t>الكتلة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508000" y="1097280"/>
            <a:ext cx="11167206" cy="4780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AE" sz="3200" dirty="0"/>
              <a:t>الكتلة : كمية المادة , تقاس بوحدات الغرام , الكيلوغرام , الطن وغيرها.</a:t>
            </a:r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r>
              <a:rPr lang="ar-AE" sz="3200" b="1" u="sng" dirty="0"/>
              <a:t>فعاليه : </a:t>
            </a:r>
          </a:p>
          <a:p>
            <a:pPr marL="0" indent="0">
              <a:buNone/>
            </a:pPr>
            <a:r>
              <a:rPr lang="ar-AE" sz="3200" dirty="0"/>
              <a:t>أ. قياس كتلة مادة صلبة (بالون)</a:t>
            </a:r>
          </a:p>
          <a:p>
            <a:pPr marL="0" indent="0">
              <a:buNone/>
            </a:pPr>
            <a:r>
              <a:rPr lang="ar-AE" sz="3200" dirty="0"/>
              <a:t>ب. قياس كتله مادة سائلة (ماء)</a:t>
            </a:r>
          </a:p>
          <a:p>
            <a:pPr marL="0" indent="0">
              <a:buNone/>
            </a:pPr>
            <a:r>
              <a:rPr lang="ar-AE" sz="3200" dirty="0"/>
              <a:t>ج. قياس كتلة كمية الغاز في البالون .</a:t>
            </a:r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endParaRPr lang="ar-AE" sz="3200" dirty="0"/>
          </a:p>
        </p:txBody>
      </p:sp>
    </p:spTree>
    <p:extLst>
      <p:ext uri="{BB962C8B-B14F-4D97-AF65-F5344CB8AC3E}">
        <p14:creationId xmlns:p14="http://schemas.microsoft.com/office/powerpoint/2010/main" val="33920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406400" y="287174"/>
            <a:ext cx="11159999" cy="540000"/>
          </a:xfrm>
        </p:spPr>
        <p:txBody>
          <a:bodyPr/>
          <a:lstStyle/>
          <a:p>
            <a:pPr algn="ctr"/>
            <a:r>
              <a:rPr lang="ar-AE" dirty="0"/>
              <a:t>نتائج القياس </a:t>
            </a:r>
            <a:endParaRPr lang="he-IL" dirty="0"/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508000" y="1097280"/>
            <a:ext cx="11167206" cy="47809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r>
              <a:rPr lang="ar-AE" sz="3200" dirty="0"/>
              <a:t>كتلة البالون</a:t>
            </a:r>
            <a:r>
              <a:rPr lang="he-IL" sz="3200" dirty="0"/>
              <a:t>=</a:t>
            </a:r>
          </a:p>
          <a:p>
            <a:pPr marL="0" indent="0">
              <a:buNone/>
            </a:pPr>
            <a:endParaRPr lang="he-IL" sz="3200" dirty="0"/>
          </a:p>
          <a:p>
            <a:pPr marL="0" indent="0">
              <a:buNone/>
            </a:pPr>
            <a:r>
              <a:rPr lang="ar-AE" sz="3200" dirty="0"/>
              <a:t>كتلة الغاز الموجود في البالون =</a:t>
            </a:r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r>
              <a:rPr lang="ar-AE" sz="3200" dirty="0"/>
              <a:t>كتلة الماء الموجود في المخبار المدرج ( 50 ملل) =</a:t>
            </a:r>
          </a:p>
          <a:p>
            <a:pPr marL="0" indent="0">
              <a:buNone/>
            </a:pPr>
            <a:endParaRPr lang="ar-AE" sz="3200" dirty="0"/>
          </a:p>
          <a:p>
            <a:pPr marL="0" indent="0">
              <a:buNone/>
            </a:pPr>
            <a:endParaRPr lang="ar-AE" sz="3200" dirty="0"/>
          </a:p>
        </p:txBody>
      </p:sp>
    </p:spTree>
    <p:extLst>
      <p:ext uri="{BB962C8B-B14F-4D97-AF65-F5344CB8AC3E}">
        <p14:creationId xmlns:p14="http://schemas.microsoft.com/office/powerpoint/2010/main" val="387621047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775</Words>
  <Application>Microsoft Office PowerPoint</Application>
  <PresentationFormat>מותאם אישית</PresentationFormat>
  <Paragraphs>137</Paragraphs>
  <Slides>24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Traditional Arabic</vt:lpstr>
      <vt:lpstr>Varela Round</vt:lpstr>
      <vt:lpstr>ערכת נושא Office</vt:lpstr>
      <vt:lpstr>מערכת שידורים לאומית גמאל בוקאעי נייד : 0545713189 E-mail:26265jamal@gmail.com </vt:lpstr>
      <vt:lpstr> علوم للصف السابع</vt:lpstr>
      <vt:lpstr>الحجم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 الكثافة</vt:lpstr>
      <vt:lpstr>تجربة1: برج الالوان</vt:lpstr>
      <vt:lpstr>تجربة 1 :</vt:lpstr>
      <vt:lpstr>الاستنتاج: </vt:lpstr>
      <vt:lpstr>الكثافة</vt:lpstr>
      <vt:lpstr>فيلم </vt:lpstr>
      <vt:lpstr>أسئلة للحل : سؤال رقم 1</vt:lpstr>
      <vt:lpstr>أسئلة للحل : سؤال رقم 2</vt:lpstr>
      <vt:lpstr>أسئلة للحل : سؤال رقم 3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מאי</dc:creator>
  <cp:lastModifiedBy>bahaa.misrad@gmail.com</cp:lastModifiedBy>
  <cp:revision>65</cp:revision>
  <dcterms:modified xsi:type="dcterms:W3CDTF">2021-11-01T10:25:36Z</dcterms:modified>
</cp:coreProperties>
</file>