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210.xml" ContentType="application/vnd.openxmlformats-officedocument.presentationml.slide+xml"/>
  <Override PartName="/ppt/slideLayouts/slideLayout12.xml" ContentType="application/vnd.openxmlformats-officedocument.presentationml.slideLayout+xml"/>
  <Override PartName="/ppt/slideMasters/slideMaster10.xml" ContentType="application/vnd.openxmlformats-officedocument.presentationml.slideMaster+xml"/>
  <Override PartName="/ppt/slideLayouts/slideLayout80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90.xml" ContentType="application/vnd.openxmlformats-officedocument.presentationml.slideLayout+xml"/>
  <Override PartName="/ppt/theme/theme10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2"/>
  </p:sldMasterIdLst>
  <p:notesMasterIdLst>
    <p:notesMasterId r:id="rId39"/>
  </p:notesMasterIdLst>
  <p:sldIdLst>
    <p:sldId id="257" r:id="rId3"/>
    <p:sldId id="262" r:id="rId4"/>
    <p:sldId id="263" r:id="rId5"/>
    <p:sldId id="317" r:id="rId6"/>
    <p:sldId id="318" r:id="rId7"/>
    <p:sldId id="319" r:id="rId8"/>
    <p:sldId id="321" r:id="rId9"/>
    <p:sldId id="320" r:id="rId10"/>
    <p:sldId id="302" r:id="rId11"/>
    <p:sldId id="307" r:id="rId12"/>
    <p:sldId id="333" r:id="rId13"/>
    <p:sldId id="340" r:id="rId14"/>
    <p:sldId id="322" r:id="rId15"/>
    <p:sldId id="308" r:id="rId16"/>
    <p:sldId id="323" r:id="rId17"/>
    <p:sldId id="324" r:id="rId18"/>
    <p:sldId id="325" r:id="rId19"/>
    <p:sldId id="326" r:id="rId20"/>
    <p:sldId id="309" r:id="rId21"/>
    <p:sldId id="327" r:id="rId22"/>
    <p:sldId id="335" r:id="rId23"/>
    <p:sldId id="336" r:id="rId24"/>
    <p:sldId id="337" r:id="rId25"/>
    <p:sldId id="339" r:id="rId26"/>
    <p:sldId id="331" r:id="rId27"/>
    <p:sldId id="332" r:id="rId28"/>
    <p:sldId id="334" r:id="rId29"/>
    <p:sldId id="328" r:id="rId30"/>
    <p:sldId id="313" r:id="rId31"/>
    <p:sldId id="310" r:id="rId32"/>
    <p:sldId id="341" r:id="rId33"/>
    <p:sldId id="316" r:id="rId34"/>
    <p:sldId id="342" r:id="rId35"/>
    <p:sldId id="343" r:id="rId36"/>
    <p:sldId id="303" r:id="rId37"/>
    <p:sldId id="291" r:id="rId38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11A4AB"/>
    <a:srgbClr val="192A72"/>
    <a:srgbClr val="6CF0FF"/>
    <a:srgbClr val="E0E0E0"/>
    <a:srgbClr val="E6E6E6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796" autoAdjust="0"/>
    <p:restoredTop sz="95093" autoAdjust="0"/>
  </p:normalViewPr>
  <p:slideViewPr>
    <p:cSldViewPr snapToGrid="0" snapToObjects="1">
      <p:cViewPr>
        <p:scale>
          <a:sx n="76" d="100"/>
          <a:sy n="76" d="100"/>
        </p:scale>
        <p:origin x="1003" y="18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י"ב/שבט/תשפ"א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הערה: בהמשך אדבר על הצורך בהחזרת הפניה חדשה לשרשרת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84335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במקרה זה אפשר להכניס את האיבר הראשון....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97916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להראות על הלוח את הרצת התכנית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26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142305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לחדד :    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pos.SetNext(</a:t>
            </a:r>
            <a:r>
              <a:rPr lang="en-US" sz="12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r>
              <a:rPr lang="he-IL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.  כאשר הפעולה מחזירה את </a:t>
            </a:r>
            <a:r>
              <a:rPr lang="he-IL" sz="1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החוליה</a:t>
            </a:r>
            <a:r>
              <a:rPr lang="he-IL" sz="1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שנמחקה- למשל להעביר לשרשרת אחרת – לא נרצה שלגורם חיצוני תהיה גישה לשרשרת . </a:t>
            </a:r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29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057299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/>
              <a:t>התאמות לדוגמה : 1. לקבל ערך ולמצא את </a:t>
            </a:r>
            <a:r>
              <a:rPr lang="en-US" dirty="0"/>
              <a:t>pos</a:t>
            </a:r>
            <a:r>
              <a:rPr lang="he-IL" dirty="0"/>
              <a:t> . </a:t>
            </a:r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30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9004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6F83B4-4527-4147-AD95-DA0687FA723C}" type="slidenum">
              <a:rPr lang="he-IL" smtClean="0"/>
              <a:t>35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064318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56284567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D90C164-3CD3-468A-8970-3699A2E51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0600F50C-7330-4F67-AEB6-4279E27DF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1EA5D859-89A4-4229-BC67-8566334B8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263C993-D3A8-46AF-A1D7-7B353E627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9FA53DC-E525-4A01-9A3F-A3B57EDD3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9290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9E0DEDFA-22AA-4A9D-8B93-43D3EF2C9A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A708E9A-9C71-48C5-9B4B-AE8C09BD7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91C712D-338F-4E81-BDD0-45848237F4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07E753ED-7708-40E7-9611-C958FF481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F302AF6-B2F0-4902-AC51-0E25AC54F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61193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1390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23558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DAB4ACF-6D77-4623-822D-05A84B510F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32E2E3BE-E690-43A2-8D62-1AE02741C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EB671F0-D582-4446-B7A3-0456D8DAA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B80B2E17-6774-4E3C-9CC5-17D374D12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4FE63EF5-4D43-41B7-8377-9476AA02D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4132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D9AC7F5-156F-4638-B94A-3E62C0332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D46304B-C62F-4459-95A3-0EB87C204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448EF070-A4DF-4913-8A09-CAD8B8BAC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EC357A34-097A-418F-B815-BB44B9752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EAA5FA07-0850-4413-A7CA-BA65191DC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70593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EEC27ED-FF5B-4221-B336-FC8D8BBD6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85392F1D-4AD1-4500-9E48-1D61A96064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65D3BF8-1C80-4CE5-9A74-66B18D93E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12F3B49-C6F4-4CB4-ACD2-D2A27E310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047D94F-2456-43F1-BF4C-B35A2167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733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A752CB0-CBAF-45F9-A0A4-69E15EB086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0E9CC5AA-B8BC-4964-BC21-4D40E4C361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99FD0F5-69D8-4A88-A793-961867045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825A826-681A-42EE-9572-D577EC99B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48DCDB3-2C5D-466D-BFFA-BDB9CA967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71EF78B9-FCFF-4677-A4A8-DD01DA925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4867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08D676D-970E-4DBA-A11A-2975FB9DC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26EAC973-EFE0-4C85-A071-976122057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3222C37A-F847-4AF4-BCBC-0BF6D87B8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55B6C62A-F733-4D38-A411-F8D434CA0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624713D-44DD-4A48-B79A-3588E03F19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63A9D169-12C5-4576-9363-3B2D2A6FE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0B66BBA6-11F4-4C00-B1E5-AE257714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39B40B83-93A5-446A-A8FF-471021AC4A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533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9434485-DCF4-4134-83DC-325408C3E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C3D844D7-06F1-4A8C-B3AE-5B9007543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52165DD9-230B-46D0-BBC0-42E8D44F6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E4E78DE7-2B29-47C0-86A5-C0354430D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72324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8BB6382E-57B4-40A2-9F59-87491AAE3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B1B91637-8A81-4252-A06D-6E07D8C2C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577560DD-6A54-4B7C-A5BB-FF5A1E6AF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722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A757BC9-FD4C-4C28-8B4D-60142AF6B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ADF1996-82D3-4B0C-BBFB-007078B7A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579133B7-1F0C-4007-A68C-40E7346632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074517EF-0FD5-404E-9251-7A6DD7CB9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CF5EEAB2-E7F8-4E09-A829-C783BD254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2E605F7-8555-44B5-9FC5-3E19282B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43999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1C4E5C4-1F67-4585-8E1C-50C1E9CAA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A52666C1-FFFF-48F7-AE6E-E5043166FD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CA55A400-DA8F-415C-96DD-FA26C5CDC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413F9E1-FA29-47C3-B02C-C58B3BDB4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A8EFD237-ECD0-4FC9-9C96-2CC4F0AD4B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E8D3F51-E476-4C76-BC0D-D46BDC8E4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2897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70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100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90.xml"/><Relationship Id="rId14" Type="http://schemas.openxmlformats.org/officeDocument/2006/relationships/theme" Target="../theme/theme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י"ב/שבט/תשפ"א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  <p:sldLayoutId id="2147483678" r:id="rId10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5564C77B-1F83-4A92-8754-DCF603B67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60C40F0B-D0C1-49B4-9824-3405B60F4C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15A50D8-78AB-44BD-98E1-BA12B13CBA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48A8D-0078-4650-A98D-E690F596952D}" type="datetimeFigureOut">
              <a:rPr lang="he-IL" smtClean="0"/>
              <a:t>ו'/כסלו/תשפ"א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644F0C79-4C04-4996-BCC2-DA418289BC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83B4C148-84C1-4BE4-A92C-23390A8E61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E88BCE-F098-44BB-9547-AF1E4D13E1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28252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10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ditaohevzion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hyperlink" Target="mailto:ditaohevzion@gmail.com" TargetMode="External"/><Relationship Id="rId3" Type="http://schemas.openxmlformats.org/officeDocument/2006/relationships/image" Target="../media/image4.jpeg"/><Relationship Id="rId7" Type="http://schemas.openxmlformats.org/officeDocument/2006/relationships/hyperlink" Target="https://www.the-qrcode-generator.com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youtu.be/xODFEFLQ8PQ" TargetMode="External"/><Relationship Id="rId5" Type="http://schemas.openxmlformats.org/officeDocument/2006/relationships/hyperlink" Target="https://youtu.be/NN9IgGTwbF0" TargetMode="External"/><Relationship Id="rId4" Type="http://schemas.openxmlformats.org/officeDocument/2006/relationships/image" Target="../media/image5.png"/><Relationship Id="rId9" Type="http://schemas.openxmlformats.org/officeDocument/2006/relationships/image" Target="../media/image6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customXml" Target="../../customXml/item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CAFAA70-FBA4-4413-A08B-05F2BBF3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2124" y="155448"/>
            <a:ext cx="5257169" cy="720000"/>
          </a:xfrm>
        </p:spPr>
        <p:txBody>
          <a:bodyPr/>
          <a:lstStyle/>
          <a:p>
            <a:r>
              <a:rPr lang="he-IL" dirty="0"/>
              <a:t>תבנית סריקה- חיפוש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DD9D4F27-B72F-4F35-A928-8CE13DFAF6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-1" y="904433"/>
            <a:ext cx="12319279" cy="924367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e-IL" dirty="0"/>
              <a:t>פעולה המקבלת שרשרת חוליות ומספר ומחזירה אמת אם המספר נמצא בשרשרת אחרת שקר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dirty="0"/>
              <a:t>פעולה המקבלת שרשרת חוליות ומספר ומחזירה הפניה לחוליה , או </a:t>
            </a:r>
            <a:r>
              <a:rPr lang="en-US" dirty="0"/>
              <a:t>null</a:t>
            </a:r>
            <a:r>
              <a:rPr lang="he-IL" dirty="0"/>
              <a:t> אם המספר לא קיים</a:t>
            </a:r>
          </a:p>
        </p:txBody>
      </p: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EC99BB09-58DC-4C57-8098-47075640D37E}"/>
              </a:ext>
            </a:extLst>
          </p:cNvPr>
          <p:cNvGrpSpPr/>
          <p:nvPr/>
        </p:nvGrpSpPr>
        <p:grpSpPr>
          <a:xfrm>
            <a:off x="7931990" y="2294179"/>
            <a:ext cx="4193335" cy="1938992"/>
            <a:chOff x="8405382" y="2782668"/>
            <a:chExt cx="3906552" cy="1938992"/>
          </a:xfrm>
        </p:grpSpPr>
        <p:sp>
          <p:nvSpPr>
            <p:cNvPr id="11" name="תיבת טקסט 10">
              <a:extLst>
                <a:ext uri="{FF2B5EF4-FFF2-40B4-BE49-F238E27FC236}">
                  <a16:creationId xmlns:a16="http://schemas.microsoft.com/office/drawing/2014/main" id="{A8342639-BAE3-4EA9-A9CE-6D685C5F2E09}"/>
                </a:ext>
              </a:extLst>
            </p:cNvPr>
            <p:cNvSpPr txBox="1"/>
            <p:nvPr/>
          </p:nvSpPr>
          <p:spPr>
            <a:xfrm>
              <a:off x="8405382" y="2782668"/>
              <a:ext cx="3906552" cy="1938992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l" rtl="0"/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public static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</a:t>
              </a:r>
              <a:r>
                <a:rPr lang="en-US" sz="1200" dirty="0">
                  <a:solidFill>
                    <a:srgbClr val="0000FF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void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</a:t>
              </a:r>
              <a:r>
                <a:rPr lang="en-US" sz="1200" dirty="0" err="1">
                  <a:solidFill>
                    <a:srgbClr val="000000"/>
                  </a:solidFill>
                  <a:latin typeface="Varela Round" panose="00000500000000000000" pitchFamily="2" charset="-79"/>
                </a:rPr>
                <a:t>SearchPattern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(Node&lt;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int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&gt; a, </a:t>
              </a:r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ערך לחיפוש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)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}</a:t>
              </a:r>
            </a:p>
            <a:p>
              <a:pPr algn="l" rtl="0"/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while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(a!=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null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)         // </a:t>
              </a:r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תנאי ביצוע לולאה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    }      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</a:t>
              </a:r>
              <a:r>
                <a:rPr lang="en-US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if( </a:t>
              </a:r>
              <a:r>
                <a:rPr lang="he-IL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תנאי חיפוש  </a:t>
              </a:r>
              <a:r>
                <a:rPr lang="en-US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)    </a:t>
              </a:r>
              <a:r>
                <a:rPr lang="he-IL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בצע משהו </a:t>
              </a:r>
              <a:endParaRPr lang="en-US" sz="12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endParaRPr>
            </a:p>
            <a:p>
              <a:pPr algn="l" rtl="0"/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 a = </a:t>
              </a:r>
              <a:r>
                <a:rPr lang="en-US" sz="1200" dirty="0" err="1">
                  <a:solidFill>
                    <a:srgbClr val="000000"/>
                  </a:solidFill>
                  <a:latin typeface="Varela Round" panose="00000500000000000000" pitchFamily="2" charset="-79"/>
                </a:rPr>
                <a:t>a.GetNext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();       // </a:t>
              </a:r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קידום </a:t>
              </a:r>
              <a:endParaRPr lang="en-US" sz="1200" dirty="0">
                <a:solidFill>
                  <a:srgbClr val="000000"/>
                </a:solidFill>
                <a:latin typeface="Varela Round" panose="00000500000000000000" pitchFamily="2" charset="-79"/>
              </a:endParaRP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}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</a:t>
              </a:r>
              <a:r>
                <a:rPr lang="he-IL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מה לעשות בסיום הסריקה </a:t>
              </a:r>
              <a:endParaRPr lang="en-US" sz="12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endParaRP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{</a:t>
              </a:r>
              <a:endParaRPr lang="en-US" sz="1200" dirty="0">
                <a:solidFill>
                  <a:srgbClr val="000000"/>
                </a:solidFill>
                <a:latin typeface="Varela Round" panose="00000500000000000000" pitchFamily="2" charset="-79"/>
              </a:endParaRPr>
            </a:p>
          </p:txBody>
        </p:sp>
        <p:sp>
          <p:nvSpPr>
            <p:cNvPr id="12" name="חץ: ימינה 11">
              <a:extLst>
                <a:ext uri="{FF2B5EF4-FFF2-40B4-BE49-F238E27FC236}">
                  <a16:creationId xmlns:a16="http://schemas.microsoft.com/office/drawing/2014/main" id="{28B4B848-E1CF-4BAE-AA48-6D47F0445767}"/>
                </a:ext>
              </a:extLst>
            </p:cNvPr>
            <p:cNvSpPr/>
            <p:nvPr/>
          </p:nvSpPr>
          <p:spPr>
            <a:xfrm>
              <a:off x="8405382" y="3237071"/>
              <a:ext cx="242259" cy="116534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3" name="חץ: ימינה 12">
              <a:extLst>
                <a:ext uri="{FF2B5EF4-FFF2-40B4-BE49-F238E27FC236}">
                  <a16:creationId xmlns:a16="http://schemas.microsoft.com/office/drawing/2014/main" id="{551240F1-6FC9-4B6C-9A9A-94D3FAAD649F}"/>
                </a:ext>
              </a:extLst>
            </p:cNvPr>
            <p:cNvSpPr/>
            <p:nvPr/>
          </p:nvSpPr>
          <p:spPr>
            <a:xfrm>
              <a:off x="8415209" y="3793488"/>
              <a:ext cx="242259" cy="116534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</p:grpSp>
      <p:sp>
        <p:nvSpPr>
          <p:cNvPr id="14" name="מציין מיקום תוכן 1">
            <a:extLst>
              <a:ext uri="{FF2B5EF4-FFF2-40B4-BE49-F238E27FC236}">
                <a16:creationId xmlns:a16="http://schemas.microsoft.com/office/drawing/2014/main" id="{8BE02246-DA87-460C-BA01-22301B99C5BD}"/>
              </a:ext>
            </a:extLst>
          </p:cNvPr>
          <p:cNvSpPr txBox="1">
            <a:spLocks/>
          </p:cNvSpPr>
          <p:nvPr/>
        </p:nvSpPr>
        <p:spPr>
          <a:xfrm>
            <a:off x="670981" y="2044903"/>
            <a:ext cx="5720348" cy="267342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public static </a:t>
            </a:r>
            <a:r>
              <a:rPr lang="en-US" dirty="0">
                <a:solidFill>
                  <a:srgbClr val="00B050"/>
                </a:solidFill>
                <a:cs typeface="+mn-cs"/>
              </a:rPr>
              <a:t>bool FindNum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(Node&lt;int&gt; n, int num)</a:t>
            </a:r>
          </a:p>
          <a:p>
            <a:pPr marL="0" indent="0" algn="l" defTabSz="914400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{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while (n != null)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   {  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        if(</a:t>
            </a:r>
            <a:r>
              <a:rPr lang="en-US" sz="1800" dirty="0" err="1">
                <a:cs typeface="+mn-cs"/>
              </a:rPr>
              <a:t>n.GetValue</a:t>
            </a:r>
            <a:r>
              <a:rPr lang="en-US" sz="1800" dirty="0">
                <a:cs typeface="+mn-cs"/>
              </a:rPr>
              <a:t>() == num) </a:t>
            </a:r>
            <a:r>
              <a:rPr lang="en-US" sz="1800" dirty="0">
                <a:solidFill>
                  <a:srgbClr val="00B050"/>
                </a:solidFill>
                <a:cs typeface="+mn-cs"/>
              </a:rPr>
              <a:t>return true</a:t>
            </a:r>
            <a:r>
              <a:rPr lang="en-US" sz="1800" dirty="0">
                <a:cs typeface="+mn-cs"/>
              </a:rPr>
              <a:t>;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       n = </a:t>
            </a:r>
            <a:r>
              <a:rPr lang="en-US" sz="1800" dirty="0" err="1">
                <a:cs typeface="+mn-cs"/>
              </a:rPr>
              <a:t>n.GetNext</a:t>
            </a:r>
            <a:r>
              <a:rPr lang="en-US" sz="1800" dirty="0">
                <a:cs typeface="+mn-cs"/>
              </a:rPr>
              <a:t>();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  }    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    </a:t>
            </a:r>
            <a:r>
              <a:rPr lang="en-US" sz="1800" dirty="0">
                <a:solidFill>
                  <a:srgbClr val="00B050"/>
                </a:solidFill>
                <a:cs typeface="+mn-cs"/>
              </a:rPr>
              <a:t>return false;  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 }</a:t>
            </a:r>
            <a:endParaRPr lang="en-US" sz="1800" dirty="0">
              <a:cs typeface="+mn-cs"/>
            </a:endParaRPr>
          </a:p>
        </p:txBody>
      </p:sp>
      <p:sp>
        <p:nvSpPr>
          <p:cNvPr id="15" name="חץ: ימינה 14">
            <a:extLst>
              <a:ext uri="{FF2B5EF4-FFF2-40B4-BE49-F238E27FC236}">
                <a16:creationId xmlns:a16="http://schemas.microsoft.com/office/drawing/2014/main" id="{76985477-FFA6-4E4D-80CC-792BA1ECA5B3}"/>
              </a:ext>
            </a:extLst>
          </p:cNvPr>
          <p:cNvSpPr/>
          <p:nvPr/>
        </p:nvSpPr>
        <p:spPr>
          <a:xfrm>
            <a:off x="0" y="2806849"/>
            <a:ext cx="901519" cy="19233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6" name="חץ: ימינה 15">
            <a:extLst>
              <a:ext uri="{FF2B5EF4-FFF2-40B4-BE49-F238E27FC236}">
                <a16:creationId xmlns:a16="http://schemas.microsoft.com/office/drawing/2014/main" id="{5ED7455B-47B9-439A-85AE-D7B44B2BC114}"/>
              </a:ext>
            </a:extLst>
          </p:cNvPr>
          <p:cNvSpPr/>
          <p:nvPr/>
        </p:nvSpPr>
        <p:spPr>
          <a:xfrm>
            <a:off x="-1" y="3586599"/>
            <a:ext cx="901519" cy="19233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62642937-D571-46F2-B428-24E9CADFE329}"/>
              </a:ext>
            </a:extLst>
          </p:cNvPr>
          <p:cNvSpPr txBox="1"/>
          <p:nvPr/>
        </p:nvSpPr>
        <p:spPr>
          <a:xfrm>
            <a:off x="1973658" y="2088205"/>
            <a:ext cx="554355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C00000"/>
                </a:solidFill>
                <a:latin typeface="Varela Round" panose="00000500000000000000" pitchFamily="2" charset="-79"/>
              </a:rPr>
              <a:t>Node&lt;int&gt; FindNode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Varela Round" panose="00000500000000000000" pitchFamily="2" charset="-79"/>
              </a:rPr>
              <a:t>(</a:t>
            </a:r>
            <a:r>
              <a:rPr lang="en-US" dirty="0">
                <a:latin typeface="Varela Round" panose="00000500000000000000" pitchFamily="2" charset="-79"/>
              </a:rPr>
              <a:t>Node&lt;int&gt; n, int num)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0BAB1B98-AF49-4521-A7A4-BA2807ABCE96}"/>
              </a:ext>
            </a:extLst>
          </p:cNvPr>
          <p:cNvSpPr txBox="1"/>
          <p:nvPr/>
        </p:nvSpPr>
        <p:spPr>
          <a:xfrm>
            <a:off x="3761714" y="3236867"/>
            <a:ext cx="17145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C00000"/>
                </a:solidFill>
                <a:latin typeface="Varela Round" panose="00000500000000000000" pitchFamily="2" charset="-79"/>
              </a:rPr>
              <a:t>return n;</a:t>
            </a:r>
            <a:endParaRPr lang="he-IL" dirty="0">
              <a:solidFill>
                <a:srgbClr val="C00000"/>
              </a:solidFill>
            </a:endParaRP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E4489EE2-14B8-4E39-9163-10771CD8884D}"/>
              </a:ext>
            </a:extLst>
          </p:cNvPr>
          <p:cNvSpPr txBox="1"/>
          <p:nvPr/>
        </p:nvSpPr>
        <p:spPr>
          <a:xfrm>
            <a:off x="897891" y="4097391"/>
            <a:ext cx="17145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C00000"/>
                </a:solidFill>
                <a:latin typeface="Varela Round" panose="00000500000000000000" pitchFamily="2" charset="-79"/>
              </a:rPr>
              <a:t>return null;</a:t>
            </a:r>
            <a:endParaRPr lang="he-IL" dirty="0">
              <a:solidFill>
                <a:srgbClr val="C00000"/>
              </a:solidFill>
            </a:endParaRPr>
          </a:p>
        </p:txBody>
      </p: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52AEA12E-D25E-4AB3-8C4E-1E4D9BE9BD27}"/>
              </a:ext>
            </a:extLst>
          </p:cNvPr>
          <p:cNvGrpSpPr/>
          <p:nvPr/>
        </p:nvGrpSpPr>
        <p:grpSpPr>
          <a:xfrm>
            <a:off x="1206155" y="5976617"/>
            <a:ext cx="4120494" cy="531778"/>
            <a:chOff x="1751401" y="5040579"/>
            <a:chExt cx="4120494" cy="531778"/>
          </a:xfrm>
        </p:grpSpPr>
        <p:sp>
          <p:nvSpPr>
            <p:cNvPr id="23" name="אליפסה 22">
              <a:extLst>
                <a:ext uri="{FF2B5EF4-FFF2-40B4-BE49-F238E27FC236}">
                  <a16:creationId xmlns:a16="http://schemas.microsoft.com/office/drawing/2014/main" id="{73A90D69-0F25-4D67-BD23-C8456B27763D}"/>
                </a:ext>
              </a:extLst>
            </p:cNvPr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24" name="מלבן מעוגל 5">
              <a:extLst>
                <a:ext uri="{FF2B5EF4-FFF2-40B4-BE49-F238E27FC236}">
                  <a16:creationId xmlns:a16="http://schemas.microsoft.com/office/drawing/2014/main" id="{F6C6919A-17EA-44AB-BEBD-A7DFB15FFEE7}"/>
                </a:ext>
              </a:extLst>
            </p:cNvPr>
            <p:cNvSpPr/>
            <p:nvPr/>
          </p:nvSpPr>
          <p:spPr>
            <a:xfrm>
              <a:off x="2857565" y="5157867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25" name="מלבן מעוגל 6">
              <a:extLst>
                <a:ext uri="{FF2B5EF4-FFF2-40B4-BE49-F238E27FC236}">
                  <a16:creationId xmlns:a16="http://schemas.microsoft.com/office/drawing/2014/main" id="{A8904D85-E17E-47E8-A820-77BDC93C77C8}"/>
                </a:ext>
              </a:extLst>
            </p:cNvPr>
            <p:cNvSpPr/>
            <p:nvPr/>
          </p:nvSpPr>
          <p:spPr>
            <a:xfrm>
              <a:off x="3477462" y="5167703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26" name="מלבן מעוגל 7">
              <a:extLst>
                <a:ext uri="{FF2B5EF4-FFF2-40B4-BE49-F238E27FC236}">
                  <a16:creationId xmlns:a16="http://schemas.microsoft.com/office/drawing/2014/main" id="{79952BA4-A9A7-4664-8E73-69CAC30342FF}"/>
                </a:ext>
              </a:extLst>
            </p:cNvPr>
            <p:cNvSpPr/>
            <p:nvPr/>
          </p:nvSpPr>
          <p:spPr>
            <a:xfrm>
              <a:off x="4091810" y="5167952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27" name="מחבר חץ ישר 26">
              <a:extLst>
                <a:ext uri="{FF2B5EF4-FFF2-40B4-BE49-F238E27FC236}">
                  <a16:creationId xmlns:a16="http://schemas.microsoft.com/office/drawing/2014/main" id="{EBA596A1-7E9F-490B-A7C4-27F9B4003626}"/>
                </a:ext>
              </a:extLst>
            </p:cNvPr>
            <p:cNvCxnSpPr>
              <a:cxnSpLocks/>
            </p:cNvCxnSpPr>
            <p:nvPr/>
          </p:nvCxnSpPr>
          <p:spPr>
            <a:xfrm>
              <a:off x="3256170" y="5329765"/>
              <a:ext cx="239968" cy="640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מחבר חץ ישר 27">
              <a:extLst>
                <a:ext uri="{FF2B5EF4-FFF2-40B4-BE49-F238E27FC236}">
                  <a16:creationId xmlns:a16="http://schemas.microsoft.com/office/drawing/2014/main" id="{4B03F98B-696A-4861-9104-425D0E51F7CE}"/>
                </a:ext>
              </a:extLst>
            </p:cNvPr>
            <p:cNvCxnSpPr>
              <a:cxnSpLocks/>
              <a:stCxn id="25" idx="3"/>
            </p:cNvCxnSpPr>
            <p:nvPr/>
          </p:nvCxnSpPr>
          <p:spPr>
            <a:xfrm>
              <a:off x="3907761" y="5348963"/>
              <a:ext cx="213898" cy="362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מחבר חץ ישר 28">
              <a:extLst>
                <a:ext uri="{FF2B5EF4-FFF2-40B4-BE49-F238E27FC236}">
                  <a16:creationId xmlns:a16="http://schemas.microsoft.com/office/drawing/2014/main" id="{2259D624-BEAB-4E12-9B8D-AB383BB90C47}"/>
                </a:ext>
              </a:extLst>
            </p:cNvPr>
            <p:cNvCxnSpPr>
              <a:cxnSpLocks/>
              <a:stCxn id="23" idx="6"/>
            </p:cNvCxnSpPr>
            <p:nvPr/>
          </p:nvCxnSpPr>
          <p:spPr>
            <a:xfrm flipV="1">
              <a:off x="2618826" y="5296536"/>
              <a:ext cx="24194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מחבר חץ ישר 29">
              <a:extLst>
                <a:ext uri="{FF2B5EF4-FFF2-40B4-BE49-F238E27FC236}">
                  <a16:creationId xmlns:a16="http://schemas.microsoft.com/office/drawing/2014/main" id="{11BD751A-B439-441C-9D67-383C22E02D13}"/>
                </a:ext>
              </a:extLst>
            </p:cNvPr>
            <p:cNvCxnSpPr>
              <a:cxnSpLocks/>
            </p:cNvCxnSpPr>
            <p:nvPr/>
          </p:nvCxnSpPr>
          <p:spPr>
            <a:xfrm>
              <a:off x="4532261" y="5361813"/>
              <a:ext cx="276132" cy="1607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1" name="מלבן מעוגל 12">
              <a:extLst>
                <a:ext uri="{FF2B5EF4-FFF2-40B4-BE49-F238E27FC236}">
                  <a16:creationId xmlns:a16="http://schemas.microsoft.com/office/drawing/2014/main" id="{405300A7-AE53-4AB9-AAB4-14F2CC61B7FA}"/>
                </a:ext>
              </a:extLst>
            </p:cNvPr>
            <p:cNvSpPr/>
            <p:nvPr/>
          </p:nvSpPr>
          <p:spPr>
            <a:xfrm>
              <a:off x="4782059" y="5179076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32" name="מלבן מעוגל 13">
              <a:extLst>
                <a:ext uri="{FF2B5EF4-FFF2-40B4-BE49-F238E27FC236}">
                  <a16:creationId xmlns:a16="http://schemas.microsoft.com/office/drawing/2014/main" id="{25FA0114-543D-4930-9DA4-BC54812D0B24}"/>
                </a:ext>
              </a:extLst>
            </p:cNvPr>
            <p:cNvSpPr/>
            <p:nvPr/>
          </p:nvSpPr>
          <p:spPr>
            <a:xfrm>
              <a:off x="5441596" y="5245266"/>
              <a:ext cx="430299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33" name="מחבר חץ ישר 32">
              <a:extLst>
                <a:ext uri="{FF2B5EF4-FFF2-40B4-BE49-F238E27FC236}">
                  <a16:creationId xmlns:a16="http://schemas.microsoft.com/office/drawing/2014/main" id="{D2614E21-88D2-4F2C-90A3-D8A26D08FB0C}"/>
                </a:ext>
              </a:extLst>
            </p:cNvPr>
            <p:cNvCxnSpPr>
              <a:cxnSpLocks/>
            </p:cNvCxnSpPr>
            <p:nvPr/>
          </p:nvCxnSpPr>
          <p:spPr>
            <a:xfrm>
              <a:off x="5231311" y="5366250"/>
              <a:ext cx="231862" cy="11634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4" name="אליפסה 33">
            <a:extLst>
              <a:ext uri="{FF2B5EF4-FFF2-40B4-BE49-F238E27FC236}">
                <a16:creationId xmlns:a16="http://schemas.microsoft.com/office/drawing/2014/main" id="{687D5A21-8F51-45B6-90D6-48DA9ADD6420}"/>
              </a:ext>
            </a:extLst>
          </p:cNvPr>
          <p:cNvSpPr/>
          <p:nvPr/>
        </p:nvSpPr>
        <p:spPr>
          <a:xfrm>
            <a:off x="2956259" y="4976516"/>
            <a:ext cx="620285" cy="4667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/>
              <a:t>n</a:t>
            </a:r>
            <a:endParaRPr lang="he-IL" b="1" dirty="0"/>
          </a:p>
        </p:txBody>
      </p:sp>
      <p:cxnSp>
        <p:nvCxnSpPr>
          <p:cNvPr id="35" name="מחבר חץ ישר 34">
            <a:extLst>
              <a:ext uri="{FF2B5EF4-FFF2-40B4-BE49-F238E27FC236}">
                <a16:creationId xmlns:a16="http://schemas.microsoft.com/office/drawing/2014/main" id="{D2B461C2-5CB5-4E6F-9481-EAEF67C007A1}"/>
              </a:ext>
            </a:extLst>
          </p:cNvPr>
          <p:cNvCxnSpPr>
            <a:cxnSpLocks/>
            <a:stCxn id="34" idx="4"/>
            <a:endCxn id="24" idx="0"/>
          </p:cNvCxnSpPr>
          <p:nvPr/>
        </p:nvCxnSpPr>
        <p:spPr>
          <a:xfrm flipH="1">
            <a:off x="2527469" y="5443265"/>
            <a:ext cx="738933" cy="6506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0" name="מחבר חץ ישר 39">
            <a:extLst>
              <a:ext uri="{FF2B5EF4-FFF2-40B4-BE49-F238E27FC236}">
                <a16:creationId xmlns:a16="http://schemas.microsoft.com/office/drawing/2014/main" id="{212290D8-D031-4F89-8EB1-A49883A2B0AC}"/>
              </a:ext>
            </a:extLst>
          </p:cNvPr>
          <p:cNvCxnSpPr>
            <a:cxnSpLocks/>
            <a:stCxn id="34" idx="4"/>
            <a:endCxn id="25" idx="0"/>
          </p:cNvCxnSpPr>
          <p:nvPr/>
        </p:nvCxnSpPr>
        <p:spPr>
          <a:xfrm flipH="1">
            <a:off x="3147366" y="5443265"/>
            <a:ext cx="119036" cy="6604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3" name="מחבר חץ ישר 42">
            <a:extLst>
              <a:ext uri="{FF2B5EF4-FFF2-40B4-BE49-F238E27FC236}">
                <a16:creationId xmlns:a16="http://schemas.microsoft.com/office/drawing/2014/main" id="{82AD1EE9-A0B3-4CA3-B633-A686D4C33A2F}"/>
              </a:ext>
            </a:extLst>
          </p:cNvPr>
          <p:cNvCxnSpPr>
            <a:cxnSpLocks/>
            <a:stCxn id="34" idx="4"/>
            <a:endCxn id="26" idx="0"/>
          </p:cNvCxnSpPr>
          <p:nvPr/>
        </p:nvCxnSpPr>
        <p:spPr>
          <a:xfrm>
            <a:off x="3266402" y="5443265"/>
            <a:ext cx="495312" cy="6607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6" name="תיבת טקסט 45">
            <a:extLst>
              <a:ext uri="{FF2B5EF4-FFF2-40B4-BE49-F238E27FC236}">
                <a16:creationId xmlns:a16="http://schemas.microsoft.com/office/drawing/2014/main" id="{442E7394-0B3E-4B28-822A-04BAB43100CF}"/>
              </a:ext>
            </a:extLst>
          </p:cNvPr>
          <p:cNvSpPr txBox="1"/>
          <p:nvPr/>
        </p:nvSpPr>
        <p:spPr>
          <a:xfrm>
            <a:off x="4260009" y="4798662"/>
            <a:ext cx="367198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dirty="0"/>
              <a:t>Node&lt;int&gt; f = FindNode(a,2);</a:t>
            </a:r>
            <a:endParaRPr lang="he-IL" dirty="0"/>
          </a:p>
        </p:txBody>
      </p:sp>
      <p:cxnSp>
        <p:nvCxnSpPr>
          <p:cNvPr id="48" name="מחבר חץ ישר 47">
            <a:extLst>
              <a:ext uri="{FF2B5EF4-FFF2-40B4-BE49-F238E27FC236}">
                <a16:creationId xmlns:a16="http://schemas.microsoft.com/office/drawing/2014/main" id="{18735404-BF89-4D23-8D0E-F845137625FB}"/>
              </a:ext>
            </a:extLst>
          </p:cNvPr>
          <p:cNvCxnSpPr>
            <a:cxnSpLocks/>
          </p:cNvCxnSpPr>
          <p:nvPr/>
        </p:nvCxnSpPr>
        <p:spPr>
          <a:xfrm flipH="1">
            <a:off x="3949867" y="5132532"/>
            <a:ext cx="1507958" cy="961373"/>
          </a:xfrm>
          <a:prstGeom prst="straightConnector1">
            <a:avLst/>
          </a:prstGeom>
          <a:ln>
            <a:prstDash val="lgDashDot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6041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animBg="1"/>
      <p:bldP spid="16" grpId="0" animBg="1"/>
      <p:bldP spid="18" grpId="0" animBg="1"/>
      <p:bldP spid="20" grpId="0" animBg="1"/>
      <p:bldP spid="21" grpId="0" animBg="1"/>
      <p:bldP spid="34" grpId="0" animBg="1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989D273-910B-4776-A8A9-B833DD425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754" y="321360"/>
            <a:ext cx="11007115" cy="720000"/>
          </a:xfrm>
        </p:spPr>
        <p:txBody>
          <a:bodyPr/>
          <a:lstStyle/>
          <a:p>
            <a:r>
              <a:rPr lang="he-IL" dirty="0"/>
              <a:t>תבנית סריקה-חיפוש חוליה שלפני-על פי הפניה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7226018A-BD7A-4688-A550-C121D63CFB72}"/>
              </a:ext>
            </a:extLst>
          </p:cNvPr>
          <p:cNvSpPr/>
          <p:nvPr/>
        </p:nvSpPr>
        <p:spPr>
          <a:xfrm>
            <a:off x="121151" y="1577684"/>
            <a:ext cx="8179888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FindPrev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(Node&lt;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Node&lt;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pos)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if(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==pos)  return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!= pos)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lst =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lst;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  <a:endParaRPr lang="he-I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0CD69A26-025B-4D78-BCB7-4265F125F136}"/>
              </a:ext>
            </a:extLst>
          </p:cNvPr>
          <p:cNvSpPr txBox="1"/>
          <p:nvPr/>
        </p:nvSpPr>
        <p:spPr>
          <a:xfrm>
            <a:off x="8523514" y="2028861"/>
            <a:ext cx="333635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הפעולה מקבלת הפניה לחוליה . </a:t>
            </a:r>
          </a:p>
          <a:p>
            <a:r>
              <a:rPr lang="he-IL" dirty="0"/>
              <a:t>יש למצא את </a:t>
            </a:r>
            <a:r>
              <a:rPr lang="he-IL" dirty="0" err="1"/>
              <a:t>החוליה</a:t>
            </a:r>
            <a:r>
              <a:rPr lang="he-IL" dirty="0"/>
              <a:t> שלפניה</a:t>
            </a:r>
          </a:p>
          <a:p>
            <a:endParaRPr lang="he-IL" dirty="0"/>
          </a:p>
          <a:p>
            <a:r>
              <a:rPr lang="he-IL" b="1" dirty="0"/>
              <a:t>הנחה:</a:t>
            </a:r>
            <a:r>
              <a:rPr lang="he-IL" dirty="0"/>
              <a:t> </a:t>
            </a:r>
            <a:r>
              <a:rPr lang="en-US" dirty="0"/>
              <a:t>pos</a:t>
            </a:r>
            <a:r>
              <a:rPr lang="he-IL" dirty="0"/>
              <a:t> היא הפניה לחוליה בשרשרת </a:t>
            </a:r>
          </a:p>
          <a:p>
            <a:endParaRPr lang="he-IL" dirty="0"/>
          </a:p>
        </p:txBody>
      </p: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3EEF7529-E275-4EEF-9E36-7C5EFD4F78EA}"/>
              </a:ext>
            </a:extLst>
          </p:cNvPr>
          <p:cNvGrpSpPr/>
          <p:nvPr/>
        </p:nvGrpSpPr>
        <p:grpSpPr>
          <a:xfrm>
            <a:off x="2808516" y="4316890"/>
            <a:ext cx="1161892" cy="1215689"/>
            <a:chOff x="2808516" y="4316890"/>
            <a:chExt cx="1161892" cy="1215689"/>
          </a:xfrm>
        </p:grpSpPr>
        <p:cxnSp>
          <p:nvCxnSpPr>
            <p:cNvPr id="7" name="מחבר חץ ישר 6">
              <a:extLst>
                <a:ext uri="{FF2B5EF4-FFF2-40B4-BE49-F238E27FC236}">
                  <a16:creationId xmlns:a16="http://schemas.microsoft.com/office/drawing/2014/main" id="{A13A28D8-2ACD-4239-934E-78215D65B60C}"/>
                </a:ext>
              </a:extLst>
            </p:cNvPr>
            <p:cNvCxnSpPr/>
            <p:nvPr/>
          </p:nvCxnSpPr>
          <p:spPr>
            <a:xfrm>
              <a:off x="3425693" y="4916171"/>
              <a:ext cx="1" cy="61640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8" name="אליפסה 7">
              <a:extLst>
                <a:ext uri="{FF2B5EF4-FFF2-40B4-BE49-F238E27FC236}">
                  <a16:creationId xmlns:a16="http://schemas.microsoft.com/office/drawing/2014/main" id="{9206F095-C91B-478E-81DD-CF3D7072CA8D}"/>
                </a:ext>
              </a:extLst>
            </p:cNvPr>
            <p:cNvSpPr/>
            <p:nvPr/>
          </p:nvSpPr>
          <p:spPr>
            <a:xfrm>
              <a:off x="2808516" y="4316890"/>
              <a:ext cx="1161892" cy="67820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 err="1"/>
                <a:t>lst</a:t>
              </a:r>
              <a:endParaRPr lang="en-US" b="1" dirty="0"/>
            </a:p>
            <a:p>
              <a:pPr algn="ctr"/>
              <a:r>
                <a:rPr lang="en-US" b="1" dirty="0"/>
                <a:t>(</a:t>
              </a:r>
              <a:r>
                <a:rPr lang="en-US" b="1" dirty="0" err="1"/>
                <a:t>prev</a:t>
              </a:r>
              <a:r>
                <a:rPr lang="en-US" b="1" dirty="0"/>
                <a:t>)</a:t>
              </a:r>
              <a:endParaRPr lang="he-IL" b="1" dirty="0"/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6CED2159-E935-4170-B5B5-018A16F7B00C}"/>
              </a:ext>
            </a:extLst>
          </p:cNvPr>
          <p:cNvGrpSpPr/>
          <p:nvPr/>
        </p:nvGrpSpPr>
        <p:grpSpPr>
          <a:xfrm>
            <a:off x="632856" y="5442514"/>
            <a:ext cx="5291003" cy="531778"/>
            <a:chOff x="632856" y="5442514"/>
            <a:chExt cx="5291003" cy="531778"/>
          </a:xfrm>
        </p:grpSpPr>
        <p:sp>
          <p:nvSpPr>
            <p:cNvPr id="9" name="אליפסה 8">
              <a:extLst>
                <a:ext uri="{FF2B5EF4-FFF2-40B4-BE49-F238E27FC236}">
                  <a16:creationId xmlns:a16="http://schemas.microsoft.com/office/drawing/2014/main" id="{0FAA7344-5D68-4848-BCE4-A8456AEFE4E8}"/>
                </a:ext>
              </a:extLst>
            </p:cNvPr>
            <p:cNvSpPr/>
            <p:nvPr/>
          </p:nvSpPr>
          <p:spPr>
            <a:xfrm>
              <a:off x="632856" y="5442514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מלבן מעוגל 38">
              <a:extLst>
                <a:ext uri="{FF2B5EF4-FFF2-40B4-BE49-F238E27FC236}">
                  <a16:creationId xmlns:a16="http://schemas.microsoft.com/office/drawing/2014/main" id="{9CD0324F-30BD-452B-8030-6CFE2FFEE2FC}"/>
                </a:ext>
              </a:extLst>
            </p:cNvPr>
            <p:cNvSpPr/>
            <p:nvPr/>
          </p:nvSpPr>
          <p:spPr>
            <a:xfrm>
              <a:off x="1874528" y="5549717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1" name="מלבן מעוגל 39">
              <a:extLst>
                <a:ext uri="{FF2B5EF4-FFF2-40B4-BE49-F238E27FC236}">
                  <a16:creationId xmlns:a16="http://schemas.microsoft.com/office/drawing/2014/main" id="{514EA4D7-AD1E-4AC4-AA4C-A6A8366FDB7F}"/>
                </a:ext>
              </a:extLst>
            </p:cNvPr>
            <p:cNvSpPr/>
            <p:nvPr/>
          </p:nvSpPr>
          <p:spPr>
            <a:xfrm>
              <a:off x="2890003" y="5595295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12" name="מלבן מעוגל 40">
              <a:extLst>
                <a:ext uri="{FF2B5EF4-FFF2-40B4-BE49-F238E27FC236}">
                  <a16:creationId xmlns:a16="http://schemas.microsoft.com/office/drawing/2014/main" id="{49269F92-96B1-411A-A467-17BE6EDF361C}"/>
                </a:ext>
              </a:extLst>
            </p:cNvPr>
            <p:cNvSpPr/>
            <p:nvPr/>
          </p:nvSpPr>
          <p:spPr>
            <a:xfrm>
              <a:off x="4123415" y="5590128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DA2CE72A-F30C-43F2-ACE9-F0F5DBF1BC82}"/>
                </a:ext>
              </a:extLst>
            </p:cNvPr>
            <p:cNvCxnSpPr/>
            <p:nvPr/>
          </p:nvCxnSpPr>
          <p:spPr>
            <a:xfrm>
              <a:off x="2529457" y="5742264"/>
              <a:ext cx="396922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AE778220-8FED-40A0-85DD-8E2D1338E859}"/>
                </a:ext>
              </a:extLst>
            </p:cNvPr>
            <p:cNvCxnSpPr>
              <a:stCxn id="11" idx="3"/>
            </p:cNvCxnSpPr>
            <p:nvPr/>
          </p:nvCxnSpPr>
          <p:spPr>
            <a:xfrm>
              <a:off x="3585355" y="5776555"/>
              <a:ext cx="574437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>
              <a:extLst>
                <a:ext uri="{FF2B5EF4-FFF2-40B4-BE49-F238E27FC236}">
                  <a16:creationId xmlns:a16="http://schemas.microsoft.com/office/drawing/2014/main" id="{A3F15E76-555B-4519-8CF8-1F3FD5B31843}"/>
                </a:ext>
              </a:extLst>
            </p:cNvPr>
            <p:cNvCxnSpPr>
              <a:stCxn id="9" idx="6"/>
            </p:cNvCxnSpPr>
            <p:nvPr/>
          </p:nvCxnSpPr>
          <p:spPr>
            <a:xfrm flipV="1">
              <a:off x="1464788" y="5698471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מחבר חץ ישר 15">
              <a:extLst>
                <a:ext uri="{FF2B5EF4-FFF2-40B4-BE49-F238E27FC236}">
                  <a16:creationId xmlns:a16="http://schemas.microsoft.com/office/drawing/2014/main" id="{CDEF4DA8-A1C5-4E57-A331-D65A3E5B7A1F}"/>
                </a:ext>
              </a:extLst>
            </p:cNvPr>
            <p:cNvCxnSpPr/>
            <p:nvPr/>
          </p:nvCxnSpPr>
          <p:spPr>
            <a:xfrm>
              <a:off x="4830002" y="5726504"/>
              <a:ext cx="446547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מלבן מעוגל 45">
              <a:extLst>
                <a:ext uri="{FF2B5EF4-FFF2-40B4-BE49-F238E27FC236}">
                  <a16:creationId xmlns:a16="http://schemas.microsoft.com/office/drawing/2014/main" id="{2B8DF85E-72C8-4373-8DFF-F0C69AE0CAB7}"/>
                </a:ext>
              </a:extLst>
            </p:cNvPr>
            <p:cNvSpPr/>
            <p:nvPr/>
          </p:nvSpPr>
          <p:spPr>
            <a:xfrm>
              <a:off x="5228507" y="5561004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12672FD0-9425-41DA-B9D9-D828C27B8CC0}"/>
              </a:ext>
            </a:extLst>
          </p:cNvPr>
          <p:cNvGrpSpPr/>
          <p:nvPr/>
        </p:nvGrpSpPr>
        <p:grpSpPr>
          <a:xfrm>
            <a:off x="4061298" y="4326562"/>
            <a:ext cx="895756" cy="1245780"/>
            <a:chOff x="4061298" y="4326562"/>
            <a:chExt cx="895756" cy="1245780"/>
          </a:xfrm>
        </p:grpSpPr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F77069B3-C545-444D-86F6-EFF3E32A4B1E}"/>
                </a:ext>
              </a:extLst>
            </p:cNvPr>
            <p:cNvSpPr/>
            <p:nvPr/>
          </p:nvSpPr>
          <p:spPr>
            <a:xfrm>
              <a:off x="4061298" y="4326562"/>
              <a:ext cx="895756" cy="71774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b="1" dirty="0" err="1"/>
                <a:t>pos</a:t>
              </a:r>
              <a:endParaRPr lang="he-IL" b="1" dirty="0"/>
            </a:p>
          </p:txBody>
        </p:sp>
        <p:cxnSp>
          <p:nvCxnSpPr>
            <p:cNvPr id="19" name="מחבר חץ ישר 18">
              <a:extLst>
                <a:ext uri="{FF2B5EF4-FFF2-40B4-BE49-F238E27FC236}">
                  <a16:creationId xmlns:a16="http://schemas.microsoft.com/office/drawing/2014/main" id="{E4729EAE-CA15-469A-A3A3-897A0E89A039}"/>
                </a:ext>
              </a:extLst>
            </p:cNvPr>
            <p:cNvCxnSpPr/>
            <p:nvPr/>
          </p:nvCxnSpPr>
          <p:spPr>
            <a:xfrm>
              <a:off x="4530785" y="5014864"/>
              <a:ext cx="0" cy="5574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94B4FAD0-BE0A-4AEA-89BF-97B8A69F2743}"/>
              </a:ext>
            </a:extLst>
          </p:cNvPr>
          <p:cNvGrpSpPr/>
          <p:nvPr/>
        </p:nvGrpSpPr>
        <p:grpSpPr>
          <a:xfrm>
            <a:off x="1729517" y="4344348"/>
            <a:ext cx="895756" cy="1245780"/>
            <a:chOff x="4061298" y="4326562"/>
            <a:chExt cx="895756" cy="1245780"/>
          </a:xfrm>
        </p:grpSpPr>
        <p:sp>
          <p:nvSpPr>
            <p:cNvPr id="24" name="אליפסה 23">
              <a:extLst>
                <a:ext uri="{FF2B5EF4-FFF2-40B4-BE49-F238E27FC236}">
                  <a16:creationId xmlns:a16="http://schemas.microsoft.com/office/drawing/2014/main" id="{81A353B0-197F-4CC0-B5C4-1E0D0C5B5295}"/>
                </a:ext>
              </a:extLst>
            </p:cNvPr>
            <p:cNvSpPr/>
            <p:nvPr/>
          </p:nvSpPr>
          <p:spPr>
            <a:xfrm>
              <a:off x="4061298" y="4326562"/>
              <a:ext cx="895756" cy="71774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b="1" dirty="0" err="1"/>
                <a:t>pos</a:t>
              </a:r>
              <a:endParaRPr lang="he-IL" b="1" dirty="0"/>
            </a:p>
          </p:txBody>
        </p:sp>
        <p:cxnSp>
          <p:nvCxnSpPr>
            <p:cNvPr id="25" name="מחבר חץ ישר 24">
              <a:extLst>
                <a:ext uri="{FF2B5EF4-FFF2-40B4-BE49-F238E27FC236}">
                  <a16:creationId xmlns:a16="http://schemas.microsoft.com/office/drawing/2014/main" id="{C804D3B9-914A-43D1-8B6C-0509347C8EBB}"/>
                </a:ext>
              </a:extLst>
            </p:cNvPr>
            <p:cNvCxnSpPr/>
            <p:nvPr/>
          </p:nvCxnSpPr>
          <p:spPr>
            <a:xfrm>
              <a:off x="4530785" y="5014864"/>
              <a:ext cx="0" cy="5574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9974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6989D273-910B-4776-A8A9-B833DD425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8822" y="329645"/>
            <a:ext cx="10468388" cy="720000"/>
          </a:xfrm>
        </p:spPr>
        <p:txBody>
          <a:bodyPr/>
          <a:lstStyle/>
          <a:p>
            <a:r>
              <a:rPr lang="he-IL" dirty="0"/>
              <a:t>תבנית סריקה-חיפוש חוליה שלפני-על פי ערך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7226018A-BD7A-4688-A550-C121D63CFB72}"/>
              </a:ext>
            </a:extLst>
          </p:cNvPr>
          <p:cNvSpPr/>
          <p:nvPr/>
        </p:nvSpPr>
        <p:spPr>
          <a:xfrm>
            <a:off x="121151" y="1577684"/>
            <a:ext cx="8179888" cy="26776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FindPrev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(Node&lt;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int num)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if(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lst.GetValue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()==num)  return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().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GetValue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!= num)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lst =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lst;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  <a:endParaRPr lang="he-I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0CD69A26-025B-4D78-BCB7-4265F125F136}"/>
              </a:ext>
            </a:extLst>
          </p:cNvPr>
          <p:cNvSpPr txBox="1"/>
          <p:nvPr/>
        </p:nvSpPr>
        <p:spPr>
          <a:xfrm>
            <a:off x="8715376" y="2028861"/>
            <a:ext cx="3144494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הפעולה מקבלת ערך  ומחזירה הפניה לחוליה שלפני </a:t>
            </a:r>
            <a:r>
              <a:rPr lang="he-IL" dirty="0" err="1"/>
              <a:t>החוליה</a:t>
            </a:r>
            <a:r>
              <a:rPr lang="he-IL" dirty="0"/>
              <a:t> עם הערך המבוקש. </a:t>
            </a:r>
          </a:p>
          <a:p>
            <a:endParaRPr lang="he-IL" dirty="0"/>
          </a:p>
          <a:p>
            <a:r>
              <a:rPr lang="he-IL" b="1" dirty="0"/>
              <a:t>הנחה</a:t>
            </a:r>
            <a:r>
              <a:rPr lang="he-IL" dirty="0"/>
              <a:t>: הערך </a:t>
            </a:r>
            <a:r>
              <a:rPr lang="en-US" dirty="0"/>
              <a:t>num</a:t>
            </a:r>
            <a:r>
              <a:rPr lang="he-IL" dirty="0"/>
              <a:t> קיים בשרשרת </a:t>
            </a:r>
          </a:p>
          <a:p>
            <a:endParaRPr lang="he-IL" dirty="0"/>
          </a:p>
        </p:txBody>
      </p: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3EEF7529-E275-4EEF-9E36-7C5EFD4F78EA}"/>
              </a:ext>
            </a:extLst>
          </p:cNvPr>
          <p:cNvGrpSpPr/>
          <p:nvPr/>
        </p:nvGrpSpPr>
        <p:grpSpPr>
          <a:xfrm>
            <a:off x="2808515" y="4316890"/>
            <a:ext cx="1161893" cy="1215689"/>
            <a:chOff x="2808515" y="4316890"/>
            <a:chExt cx="1161893" cy="1215689"/>
          </a:xfrm>
        </p:grpSpPr>
        <p:cxnSp>
          <p:nvCxnSpPr>
            <p:cNvPr id="7" name="מחבר חץ ישר 6">
              <a:extLst>
                <a:ext uri="{FF2B5EF4-FFF2-40B4-BE49-F238E27FC236}">
                  <a16:creationId xmlns:a16="http://schemas.microsoft.com/office/drawing/2014/main" id="{A13A28D8-2ACD-4239-934E-78215D65B60C}"/>
                </a:ext>
              </a:extLst>
            </p:cNvPr>
            <p:cNvCxnSpPr/>
            <p:nvPr/>
          </p:nvCxnSpPr>
          <p:spPr>
            <a:xfrm>
              <a:off x="3425693" y="4916171"/>
              <a:ext cx="1" cy="61640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sp>
          <p:nvSpPr>
            <p:cNvPr id="8" name="אליפסה 7">
              <a:extLst>
                <a:ext uri="{FF2B5EF4-FFF2-40B4-BE49-F238E27FC236}">
                  <a16:creationId xmlns:a16="http://schemas.microsoft.com/office/drawing/2014/main" id="{9206F095-C91B-478E-81DD-CF3D7072CA8D}"/>
                </a:ext>
              </a:extLst>
            </p:cNvPr>
            <p:cNvSpPr/>
            <p:nvPr/>
          </p:nvSpPr>
          <p:spPr>
            <a:xfrm>
              <a:off x="2808515" y="4316890"/>
              <a:ext cx="1161893" cy="67820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b="1" dirty="0" err="1"/>
                <a:t>lst</a:t>
              </a:r>
              <a:endParaRPr lang="en-US" b="1" dirty="0"/>
            </a:p>
            <a:p>
              <a:pPr algn="ctr"/>
              <a:r>
                <a:rPr lang="en-US" b="1" dirty="0"/>
                <a:t>(</a:t>
              </a:r>
              <a:r>
                <a:rPr lang="en-US" b="1" dirty="0" err="1"/>
                <a:t>prev</a:t>
              </a:r>
              <a:r>
                <a:rPr lang="en-US" b="1" dirty="0"/>
                <a:t>)</a:t>
              </a:r>
              <a:endParaRPr lang="he-IL" b="1" dirty="0"/>
            </a:p>
          </p:txBody>
        </p:sp>
      </p:grpSp>
      <p:grpSp>
        <p:nvGrpSpPr>
          <p:cNvPr id="22" name="קבוצה 21">
            <a:extLst>
              <a:ext uri="{FF2B5EF4-FFF2-40B4-BE49-F238E27FC236}">
                <a16:creationId xmlns:a16="http://schemas.microsoft.com/office/drawing/2014/main" id="{6CED2159-E935-4170-B5B5-018A16F7B00C}"/>
              </a:ext>
            </a:extLst>
          </p:cNvPr>
          <p:cNvGrpSpPr/>
          <p:nvPr/>
        </p:nvGrpSpPr>
        <p:grpSpPr>
          <a:xfrm>
            <a:off x="632856" y="5442514"/>
            <a:ext cx="5291003" cy="531778"/>
            <a:chOff x="632856" y="5442514"/>
            <a:chExt cx="5291003" cy="531778"/>
          </a:xfrm>
        </p:grpSpPr>
        <p:sp>
          <p:nvSpPr>
            <p:cNvPr id="9" name="אליפסה 8">
              <a:extLst>
                <a:ext uri="{FF2B5EF4-FFF2-40B4-BE49-F238E27FC236}">
                  <a16:creationId xmlns:a16="http://schemas.microsoft.com/office/drawing/2014/main" id="{0FAA7344-5D68-4848-BCE4-A8456AEFE4E8}"/>
                </a:ext>
              </a:extLst>
            </p:cNvPr>
            <p:cNvSpPr/>
            <p:nvPr/>
          </p:nvSpPr>
          <p:spPr>
            <a:xfrm>
              <a:off x="632856" y="5442514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מלבן מעוגל 38">
              <a:extLst>
                <a:ext uri="{FF2B5EF4-FFF2-40B4-BE49-F238E27FC236}">
                  <a16:creationId xmlns:a16="http://schemas.microsoft.com/office/drawing/2014/main" id="{9CD0324F-30BD-452B-8030-6CFE2FFEE2FC}"/>
                </a:ext>
              </a:extLst>
            </p:cNvPr>
            <p:cNvSpPr/>
            <p:nvPr/>
          </p:nvSpPr>
          <p:spPr>
            <a:xfrm>
              <a:off x="1874528" y="5549717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1" name="מלבן מעוגל 39">
              <a:extLst>
                <a:ext uri="{FF2B5EF4-FFF2-40B4-BE49-F238E27FC236}">
                  <a16:creationId xmlns:a16="http://schemas.microsoft.com/office/drawing/2014/main" id="{514EA4D7-AD1E-4AC4-AA4C-A6A8366FDB7F}"/>
                </a:ext>
              </a:extLst>
            </p:cNvPr>
            <p:cNvSpPr/>
            <p:nvPr/>
          </p:nvSpPr>
          <p:spPr>
            <a:xfrm>
              <a:off x="2890003" y="5595295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12" name="מלבן מעוגל 40">
              <a:extLst>
                <a:ext uri="{FF2B5EF4-FFF2-40B4-BE49-F238E27FC236}">
                  <a16:creationId xmlns:a16="http://schemas.microsoft.com/office/drawing/2014/main" id="{49269F92-96B1-411A-A467-17BE6EDF361C}"/>
                </a:ext>
              </a:extLst>
            </p:cNvPr>
            <p:cNvSpPr/>
            <p:nvPr/>
          </p:nvSpPr>
          <p:spPr>
            <a:xfrm>
              <a:off x="4123415" y="5590128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DA2CE72A-F30C-43F2-ACE9-F0F5DBF1BC82}"/>
                </a:ext>
              </a:extLst>
            </p:cNvPr>
            <p:cNvCxnSpPr/>
            <p:nvPr/>
          </p:nvCxnSpPr>
          <p:spPr>
            <a:xfrm>
              <a:off x="2529457" y="5742264"/>
              <a:ext cx="396922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AE778220-8FED-40A0-85DD-8E2D1338E859}"/>
                </a:ext>
              </a:extLst>
            </p:cNvPr>
            <p:cNvCxnSpPr>
              <a:stCxn id="11" idx="3"/>
            </p:cNvCxnSpPr>
            <p:nvPr/>
          </p:nvCxnSpPr>
          <p:spPr>
            <a:xfrm>
              <a:off x="3585355" y="5776555"/>
              <a:ext cx="574437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>
              <a:extLst>
                <a:ext uri="{FF2B5EF4-FFF2-40B4-BE49-F238E27FC236}">
                  <a16:creationId xmlns:a16="http://schemas.microsoft.com/office/drawing/2014/main" id="{A3F15E76-555B-4519-8CF8-1F3FD5B31843}"/>
                </a:ext>
              </a:extLst>
            </p:cNvPr>
            <p:cNvCxnSpPr>
              <a:stCxn id="9" idx="6"/>
            </p:cNvCxnSpPr>
            <p:nvPr/>
          </p:nvCxnSpPr>
          <p:spPr>
            <a:xfrm flipV="1">
              <a:off x="1464788" y="5698471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מחבר חץ ישר 15">
              <a:extLst>
                <a:ext uri="{FF2B5EF4-FFF2-40B4-BE49-F238E27FC236}">
                  <a16:creationId xmlns:a16="http://schemas.microsoft.com/office/drawing/2014/main" id="{CDEF4DA8-A1C5-4E57-A331-D65A3E5B7A1F}"/>
                </a:ext>
              </a:extLst>
            </p:cNvPr>
            <p:cNvCxnSpPr/>
            <p:nvPr/>
          </p:nvCxnSpPr>
          <p:spPr>
            <a:xfrm>
              <a:off x="4830002" y="5726504"/>
              <a:ext cx="446547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מלבן מעוגל 45">
              <a:extLst>
                <a:ext uri="{FF2B5EF4-FFF2-40B4-BE49-F238E27FC236}">
                  <a16:creationId xmlns:a16="http://schemas.microsoft.com/office/drawing/2014/main" id="{2B8DF85E-72C8-4373-8DFF-F0C69AE0CAB7}"/>
                </a:ext>
              </a:extLst>
            </p:cNvPr>
            <p:cNvSpPr/>
            <p:nvPr/>
          </p:nvSpPr>
          <p:spPr>
            <a:xfrm>
              <a:off x="5228507" y="5561004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</p:grpSp>
      <p:grpSp>
        <p:nvGrpSpPr>
          <p:cNvPr id="21" name="קבוצה 20">
            <a:extLst>
              <a:ext uri="{FF2B5EF4-FFF2-40B4-BE49-F238E27FC236}">
                <a16:creationId xmlns:a16="http://schemas.microsoft.com/office/drawing/2014/main" id="{12672FD0-9425-41DA-B9D9-D828C27B8CC0}"/>
              </a:ext>
            </a:extLst>
          </p:cNvPr>
          <p:cNvGrpSpPr/>
          <p:nvPr/>
        </p:nvGrpSpPr>
        <p:grpSpPr>
          <a:xfrm>
            <a:off x="4061297" y="4326562"/>
            <a:ext cx="1011853" cy="1245780"/>
            <a:chOff x="4061297" y="4326562"/>
            <a:chExt cx="1011853" cy="1245780"/>
          </a:xfrm>
        </p:grpSpPr>
        <p:sp>
          <p:nvSpPr>
            <p:cNvPr id="18" name="אליפסה 17">
              <a:extLst>
                <a:ext uri="{FF2B5EF4-FFF2-40B4-BE49-F238E27FC236}">
                  <a16:creationId xmlns:a16="http://schemas.microsoft.com/office/drawing/2014/main" id="{F77069B3-C545-444D-86F6-EFF3E32A4B1E}"/>
                </a:ext>
              </a:extLst>
            </p:cNvPr>
            <p:cNvSpPr/>
            <p:nvPr/>
          </p:nvSpPr>
          <p:spPr>
            <a:xfrm>
              <a:off x="4061297" y="4326562"/>
              <a:ext cx="1011853" cy="71774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num</a:t>
              </a:r>
              <a:endParaRPr lang="he-IL" b="1" dirty="0"/>
            </a:p>
          </p:txBody>
        </p:sp>
        <p:cxnSp>
          <p:nvCxnSpPr>
            <p:cNvPr id="19" name="מחבר חץ ישר 18">
              <a:extLst>
                <a:ext uri="{FF2B5EF4-FFF2-40B4-BE49-F238E27FC236}">
                  <a16:creationId xmlns:a16="http://schemas.microsoft.com/office/drawing/2014/main" id="{E4729EAE-CA15-469A-A3A3-897A0E89A039}"/>
                </a:ext>
              </a:extLst>
            </p:cNvPr>
            <p:cNvCxnSpPr/>
            <p:nvPr/>
          </p:nvCxnSpPr>
          <p:spPr>
            <a:xfrm>
              <a:off x="4530785" y="5014864"/>
              <a:ext cx="0" cy="5574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94B4FAD0-BE0A-4AEA-89BF-97B8A69F2743}"/>
              </a:ext>
            </a:extLst>
          </p:cNvPr>
          <p:cNvGrpSpPr/>
          <p:nvPr/>
        </p:nvGrpSpPr>
        <p:grpSpPr>
          <a:xfrm>
            <a:off x="1729517" y="4344348"/>
            <a:ext cx="895756" cy="1245780"/>
            <a:chOff x="4061298" y="4326562"/>
            <a:chExt cx="895756" cy="1245780"/>
          </a:xfrm>
        </p:grpSpPr>
        <p:sp>
          <p:nvSpPr>
            <p:cNvPr id="24" name="אליפסה 23">
              <a:extLst>
                <a:ext uri="{FF2B5EF4-FFF2-40B4-BE49-F238E27FC236}">
                  <a16:creationId xmlns:a16="http://schemas.microsoft.com/office/drawing/2014/main" id="{81A353B0-197F-4CC0-B5C4-1E0D0C5B5295}"/>
                </a:ext>
              </a:extLst>
            </p:cNvPr>
            <p:cNvSpPr/>
            <p:nvPr/>
          </p:nvSpPr>
          <p:spPr>
            <a:xfrm>
              <a:off x="4061298" y="4326562"/>
              <a:ext cx="895756" cy="717741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b="1" dirty="0"/>
                <a:t>nun</a:t>
              </a:r>
              <a:endParaRPr lang="he-IL" b="1" dirty="0"/>
            </a:p>
          </p:txBody>
        </p:sp>
        <p:cxnSp>
          <p:nvCxnSpPr>
            <p:cNvPr id="25" name="מחבר חץ ישר 24">
              <a:extLst>
                <a:ext uri="{FF2B5EF4-FFF2-40B4-BE49-F238E27FC236}">
                  <a16:creationId xmlns:a16="http://schemas.microsoft.com/office/drawing/2014/main" id="{C804D3B9-914A-43D1-8B6C-0509347C8EBB}"/>
                </a:ext>
              </a:extLst>
            </p:cNvPr>
            <p:cNvCxnSpPr/>
            <p:nvPr/>
          </p:nvCxnSpPr>
          <p:spPr>
            <a:xfrm>
              <a:off x="4530785" y="5014864"/>
              <a:ext cx="0" cy="5574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75936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CB959A13-99B4-40C0-A41F-ACAF58B5C3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472567" y="647219"/>
            <a:ext cx="10563668" cy="1022622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he-IL" sz="2400" dirty="0"/>
              <a:t>פעולה המקבלת הפניה לשרשרת  ומחזירה הפניה לחוליה במיקום </a:t>
            </a:r>
            <a:r>
              <a:rPr lang="en-US" sz="2400" dirty="0"/>
              <a:t>place</a:t>
            </a:r>
            <a:r>
              <a:rPr lang="he-IL" sz="2400" dirty="0"/>
              <a:t> בשרשרת. </a:t>
            </a:r>
          </a:p>
          <a:p>
            <a:pPr marL="96848" indent="0">
              <a:buNone/>
            </a:pPr>
            <a:r>
              <a:rPr lang="he-IL" sz="2400" dirty="0"/>
              <a:t> ( שימו לב לבעיה שיכולה להיות בערך של </a:t>
            </a:r>
            <a:r>
              <a:rPr lang="en-US" sz="2400" dirty="0"/>
              <a:t>place</a:t>
            </a:r>
            <a:r>
              <a:rPr lang="he-IL" sz="2400" dirty="0"/>
              <a:t> .....גדול ממספר החוליות בשרשרת) </a:t>
            </a:r>
          </a:p>
          <a:p>
            <a:pPr marL="96848" indent="0">
              <a:buNone/>
            </a:pPr>
            <a:endParaRPr lang="he-IL" sz="2400" dirty="0"/>
          </a:p>
          <a:p>
            <a:endParaRPr lang="he-IL" dirty="0"/>
          </a:p>
        </p:txBody>
      </p:sp>
      <p:sp>
        <p:nvSpPr>
          <p:cNvPr id="5" name="כותרת 1">
            <a:extLst>
              <a:ext uri="{FF2B5EF4-FFF2-40B4-BE49-F238E27FC236}">
                <a16:creationId xmlns:a16="http://schemas.microsoft.com/office/drawing/2014/main" id="{53291204-1AF3-44CD-AC08-BFBE8E413E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5335" y="-26296"/>
            <a:ext cx="9260328" cy="719138"/>
          </a:xfrm>
        </p:spPr>
        <p:txBody>
          <a:bodyPr/>
          <a:lstStyle/>
          <a:p>
            <a:r>
              <a:rPr lang="he-IL" dirty="0"/>
              <a:t>תבנית סריקה- חיפוש על פי מיקום </a:t>
            </a:r>
          </a:p>
        </p:txBody>
      </p:sp>
      <p:grpSp>
        <p:nvGrpSpPr>
          <p:cNvPr id="10" name="קבוצה 9">
            <a:extLst>
              <a:ext uri="{FF2B5EF4-FFF2-40B4-BE49-F238E27FC236}">
                <a16:creationId xmlns:a16="http://schemas.microsoft.com/office/drawing/2014/main" id="{C9DA3083-2FB6-4434-B323-1FE8F7892F0C}"/>
              </a:ext>
            </a:extLst>
          </p:cNvPr>
          <p:cNvGrpSpPr/>
          <p:nvPr/>
        </p:nvGrpSpPr>
        <p:grpSpPr>
          <a:xfrm>
            <a:off x="182197" y="6019112"/>
            <a:ext cx="4120494" cy="531778"/>
            <a:chOff x="1751401" y="5040579"/>
            <a:chExt cx="4120494" cy="531778"/>
          </a:xfrm>
        </p:grpSpPr>
        <p:sp>
          <p:nvSpPr>
            <p:cNvPr id="11" name="אליפסה 10">
              <a:extLst>
                <a:ext uri="{FF2B5EF4-FFF2-40B4-BE49-F238E27FC236}">
                  <a16:creationId xmlns:a16="http://schemas.microsoft.com/office/drawing/2014/main" id="{80DD3643-DF1C-42FC-A96C-CF48B1EC4E3F}"/>
                </a:ext>
              </a:extLst>
            </p:cNvPr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12" name="מלבן מעוגל 5">
              <a:extLst>
                <a:ext uri="{FF2B5EF4-FFF2-40B4-BE49-F238E27FC236}">
                  <a16:creationId xmlns:a16="http://schemas.microsoft.com/office/drawing/2014/main" id="{07F3E6DF-8E77-452E-93F7-8FE744306DE0}"/>
                </a:ext>
              </a:extLst>
            </p:cNvPr>
            <p:cNvSpPr/>
            <p:nvPr/>
          </p:nvSpPr>
          <p:spPr>
            <a:xfrm>
              <a:off x="2857565" y="5157867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13" name="מלבן מעוגל 6">
              <a:extLst>
                <a:ext uri="{FF2B5EF4-FFF2-40B4-BE49-F238E27FC236}">
                  <a16:creationId xmlns:a16="http://schemas.microsoft.com/office/drawing/2014/main" id="{0D73B997-97E6-451D-AA62-8133A31E7BDA}"/>
                </a:ext>
              </a:extLst>
            </p:cNvPr>
            <p:cNvSpPr/>
            <p:nvPr/>
          </p:nvSpPr>
          <p:spPr>
            <a:xfrm>
              <a:off x="3477462" y="5167703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14" name="מלבן מעוגל 7">
              <a:extLst>
                <a:ext uri="{FF2B5EF4-FFF2-40B4-BE49-F238E27FC236}">
                  <a16:creationId xmlns:a16="http://schemas.microsoft.com/office/drawing/2014/main" id="{4CE5FC03-2188-46E7-ACFE-3E4BEE1E76EB}"/>
                </a:ext>
              </a:extLst>
            </p:cNvPr>
            <p:cNvSpPr/>
            <p:nvPr/>
          </p:nvSpPr>
          <p:spPr>
            <a:xfrm>
              <a:off x="4091810" y="5167952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15" name="מחבר חץ ישר 14">
              <a:extLst>
                <a:ext uri="{FF2B5EF4-FFF2-40B4-BE49-F238E27FC236}">
                  <a16:creationId xmlns:a16="http://schemas.microsoft.com/office/drawing/2014/main" id="{F43B01D0-FB4B-4BBC-802A-2B957D2374F8}"/>
                </a:ext>
              </a:extLst>
            </p:cNvPr>
            <p:cNvCxnSpPr>
              <a:cxnSpLocks/>
            </p:cNvCxnSpPr>
            <p:nvPr/>
          </p:nvCxnSpPr>
          <p:spPr>
            <a:xfrm>
              <a:off x="3256170" y="5329765"/>
              <a:ext cx="239968" cy="640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מחבר חץ ישר 15">
              <a:extLst>
                <a:ext uri="{FF2B5EF4-FFF2-40B4-BE49-F238E27FC236}">
                  <a16:creationId xmlns:a16="http://schemas.microsoft.com/office/drawing/2014/main" id="{F9917AED-445A-433A-9C7C-3EE93C74CBE7}"/>
                </a:ext>
              </a:extLst>
            </p:cNvPr>
            <p:cNvCxnSpPr>
              <a:cxnSpLocks/>
              <a:stCxn id="13" idx="3"/>
            </p:cNvCxnSpPr>
            <p:nvPr/>
          </p:nvCxnSpPr>
          <p:spPr>
            <a:xfrm>
              <a:off x="3907761" y="5348963"/>
              <a:ext cx="213898" cy="362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071884A4-69A3-4508-A62D-835411B08E43}"/>
                </a:ext>
              </a:extLst>
            </p:cNvPr>
            <p:cNvCxnSpPr>
              <a:cxnSpLocks/>
              <a:stCxn id="11" idx="6"/>
            </p:cNvCxnSpPr>
            <p:nvPr/>
          </p:nvCxnSpPr>
          <p:spPr>
            <a:xfrm flipV="1">
              <a:off x="2618826" y="5296536"/>
              <a:ext cx="24194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B4FAF2C6-0797-4368-ADC2-9A9B927E1AAA}"/>
                </a:ext>
              </a:extLst>
            </p:cNvPr>
            <p:cNvCxnSpPr>
              <a:cxnSpLocks/>
            </p:cNvCxnSpPr>
            <p:nvPr/>
          </p:nvCxnSpPr>
          <p:spPr>
            <a:xfrm>
              <a:off x="4532261" y="5361813"/>
              <a:ext cx="276132" cy="1607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9" name="מלבן מעוגל 12">
              <a:extLst>
                <a:ext uri="{FF2B5EF4-FFF2-40B4-BE49-F238E27FC236}">
                  <a16:creationId xmlns:a16="http://schemas.microsoft.com/office/drawing/2014/main" id="{EC712094-6354-49C8-A7A3-C6EFD38BB1BF}"/>
                </a:ext>
              </a:extLst>
            </p:cNvPr>
            <p:cNvSpPr/>
            <p:nvPr/>
          </p:nvSpPr>
          <p:spPr>
            <a:xfrm>
              <a:off x="4782059" y="5179076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20" name="מלבן מעוגל 13">
              <a:extLst>
                <a:ext uri="{FF2B5EF4-FFF2-40B4-BE49-F238E27FC236}">
                  <a16:creationId xmlns:a16="http://schemas.microsoft.com/office/drawing/2014/main" id="{8414B17B-9C07-4AC7-9B29-5D16D335DD07}"/>
                </a:ext>
              </a:extLst>
            </p:cNvPr>
            <p:cNvSpPr/>
            <p:nvPr/>
          </p:nvSpPr>
          <p:spPr>
            <a:xfrm>
              <a:off x="5441596" y="5245266"/>
              <a:ext cx="430299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21" name="מחבר חץ ישר 20">
              <a:extLst>
                <a:ext uri="{FF2B5EF4-FFF2-40B4-BE49-F238E27FC236}">
                  <a16:creationId xmlns:a16="http://schemas.microsoft.com/office/drawing/2014/main" id="{6ACCEFB5-EC4A-4724-B4F5-B95321AAE768}"/>
                </a:ext>
              </a:extLst>
            </p:cNvPr>
            <p:cNvCxnSpPr>
              <a:cxnSpLocks/>
            </p:cNvCxnSpPr>
            <p:nvPr/>
          </p:nvCxnSpPr>
          <p:spPr>
            <a:xfrm>
              <a:off x="5231311" y="5366250"/>
              <a:ext cx="231862" cy="11634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2" name="מציין מיקום תוכן 1">
            <a:extLst>
              <a:ext uri="{FF2B5EF4-FFF2-40B4-BE49-F238E27FC236}">
                <a16:creationId xmlns:a16="http://schemas.microsoft.com/office/drawing/2014/main" id="{06048C5D-2002-4A8C-A4B7-8BFDC35EB32B}"/>
              </a:ext>
            </a:extLst>
          </p:cNvPr>
          <p:cNvSpPr txBox="1">
            <a:spLocks/>
          </p:cNvSpPr>
          <p:nvPr/>
        </p:nvSpPr>
        <p:spPr>
          <a:xfrm>
            <a:off x="670980" y="2044903"/>
            <a:ext cx="7158569" cy="2708219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l" defTabSz="914400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public static </a:t>
            </a:r>
            <a:r>
              <a:rPr lang="en-US" sz="1800" dirty="0">
                <a:solidFill>
                  <a:schemeClr val="bg2">
                    <a:lumMod val="10000"/>
                  </a:schemeClr>
                </a:solidFill>
                <a:cs typeface="+mn-cs"/>
              </a:rPr>
              <a:t>Node&lt;int&gt; </a:t>
            </a:r>
            <a:r>
              <a:rPr lang="en-US" sz="1800" dirty="0">
                <a:solidFill>
                  <a:schemeClr val="tx1">
                    <a:lumMod val="50000"/>
                    <a:lumOff val="50000"/>
                  </a:schemeClr>
                </a:solidFill>
                <a:cs typeface="+mn-cs"/>
              </a:rPr>
              <a:t>FindNum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(Node&lt;int&gt; n, int num)</a:t>
            </a:r>
          </a:p>
          <a:p>
            <a:pPr marL="0" indent="0" algn="l" defTabSz="914400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{</a:t>
            </a:r>
          </a:p>
          <a:p>
            <a:pPr marL="0" indent="0" algn="l" defTabSz="914400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     </a:t>
            </a:r>
          </a:p>
          <a:p>
            <a:pPr marL="0" indent="0" algn="l" defTabSz="914400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 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while (n != null)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   {  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        if(</a:t>
            </a:r>
            <a:r>
              <a:rPr lang="en-US" sz="1800" dirty="0" err="1">
                <a:cs typeface="+mn-cs"/>
              </a:rPr>
              <a:t>n.GetValue</a:t>
            </a:r>
            <a:r>
              <a:rPr lang="en-US" sz="1800" dirty="0">
                <a:cs typeface="+mn-cs"/>
              </a:rPr>
              <a:t>() == num) return true;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       n = </a:t>
            </a:r>
            <a:r>
              <a:rPr lang="en-US" sz="1800" dirty="0" err="1">
                <a:cs typeface="+mn-cs"/>
              </a:rPr>
              <a:t>n.GetNext</a:t>
            </a:r>
            <a:r>
              <a:rPr lang="en-US" sz="1800" dirty="0">
                <a:cs typeface="+mn-cs"/>
              </a:rPr>
              <a:t>();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      }    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    return false;  </a:t>
            </a:r>
          </a:p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chemeClr val="tx1"/>
                </a:solidFill>
                <a:cs typeface="+mn-cs"/>
              </a:rPr>
              <a:t> }</a:t>
            </a:r>
            <a:endParaRPr lang="en-US" sz="1800" dirty="0">
              <a:cs typeface="+mn-cs"/>
            </a:endParaRPr>
          </a:p>
        </p:txBody>
      </p:sp>
      <p:sp>
        <p:nvSpPr>
          <p:cNvPr id="23" name="חץ: ימינה 22">
            <a:extLst>
              <a:ext uri="{FF2B5EF4-FFF2-40B4-BE49-F238E27FC236}">
                <a16:creationId xmlns:a16="http://schemas.microsoft.com/office/drawing/2014/main" id="{271DF066-96F1-4745-8D34-75114346DDC7}"/>
              </a:ext>
            </a:extLst>
          </p:cNvPr>
          <p:cNvSpPr/>
          <p:nvPr/>
        </p:nvSpPr>
        <p:spPr>
          <a:xfrm>
            <a:off x="-112187" y="3048000"/>
            <a:ext cx="901519" cy="19233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חץ: ימינה 23">
            <a:extLst>
              <a:ext uri="{FF2B5EF4-FFF2-40B4-BE49-F238E27FC236}">
                <a16:creationId xmlns:a16="http://schemas.microsoft.com/office/drawing/2014/main" id="{E758FDAF-2A65-46EF-A697-0AC94A4D70A2}"/>
              </a:ext>
            </a:extLst>
          </p:cNvPr>
          <p:cNvSpPr/>
          <p:nvPr/>
        </p:nvSpPr>
        <p:spPr>
          <a:xfrm>
            <a:off x="-1" y="3719137"/>
            <a:ext cx="901519" cy="19233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6" name="תיבת טקסט 25">
            <a:extLst>
              <a:ext uri="{FF2B5EF4-FFF2-40B4-BE49-F238E27FC236}">
                <a16:creationId xmlns:a16="http://schemas.microsoft.com/office/drawing/2014/main" id="{C9CC60DA-0A94-4C03-8C4E-7C777F453931}"/>
              </a:ext>
            </a:extLst>
          </p:cNvPr>
          <p:cNvSpPr txBox="1"/>
          <p:nvPr/>
        </p:nvSpPr>
        <p:spPr>
          <a:xfrm>
            <a:off x="2946603" y="1999820"/>
            <a:ext cx="443865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 algn="l" defTabSz="914400" rtl="0">
              <a:spcAft>
                <a:spcPts val="0"/>
              </a:spcAft>
              <a:buFont typeface="Arial" pitchFamily="34" charset="0"/>
              <a:buNone/>
            </a:pPr>
            <a:r>
              <a:rPr lang="en-US" dirty="0" err="1">
                <a:solidFill>
                  <a:srgbClr val="11A4AB"/>
                </a:solidFill>
                <a:cs typeface="+mn-cs"/>
              </a:rPr>
              <a:t>FindPlace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(Node&lt;int&gt; n</a:t>
            </a:r>
            <a:r>
              <a:rPr lang="en-US" sz="1800" dirty="0">
                <a:solidFill>
                  <a:srgbClr val="11A4AB"/>
                </a:solidFill>
                <a:cs typeface="+mn-cs"/>
              </a:rPr>
              <a:t>, int place</a:t>
            </a:r>
            <a:r>
              <a:rPr lang="en-US" sz="1800" dirty="0">
                <a:solidFill>
                  <a:schemeClr val="tx1"/>
                </a:solidFill>
                <a:cs typeface="+mn-cs"/>
              </a:rPr>
              <a:t>)</a:t>
            </a:r>
          </a:p>
        </p:txBody>
      </p:sp>
      <p:sp>
        <p:nvSpPr>
          <p:cNvPr id="28" name="תיבת טקסט 27">
            <a:extLst>
              <a:ext uri="{FF2B5EF4-FFF2-40B4-BE49-F238E27FC236}">
                <a16:creationId xmlns:a16="http://schemas.microsoft.com/office/drawing/2014/main" id="{4498A3D0-7D21-4FEC-8BD0-0CE7BEAA4D17}"/>
              </a:ext>
            </a:extLst>
          </p:cNvPr>
          <p:cNvSpPr txBox="1"/>
          <p:nvPr/>
        </p:nvSpPr>
        <p:spPr>
          <a:xfrm>
            <a:off x="901517" y="2535730"/>
            <a:ext cx="6575607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1800" dirty="0">
                <a:cs typeface="+mn-cs"/>
              </a:rPr>
              <a:t>if(place &gt; </a:t>
            </a:r>
            <a:r>
              <a:rPr lang="en-US" sz="1800" dirty="0" err="1">
                <a:cs typeface="+mn-cs"/>
              </a:rPr>
              <a:t>CountNode</a:t>
            </a:r>
            <a:r>
              <a:rPr lang="en-US" sz="1800" dirty="0">
                <a:cs typeface="+mn-cs"/>
              </a:rPr>
              <a:t>(n ) return null; //</a:t>
            </a:r>
            <a:r>
              <a:rPr lang="he-IL" sz="1800" dirty="0">
                <a:cs typeface="+mn-cs"/>
              </a:rPr>
              <a:t>בדיקת האורך     </a:t>
            </a:r>
            <a:endParaRPr lang="he-IL" dirty="0"/>
          </a:p>
        </p:txBody>
      </p:sp>
      <p:sp>
        <p:nvSpPr>
          <p:cNvPr id="30" name="תיבת טקסט 29">
            <a:extLst>
              <a:ext uri="{FF2B5EF4-FFF2-40B4-BE49-F238E27FC236}">
                <a16:creationId xmlns:a16="http://schemas.microsoft.com/office/drawing/2014/main" id="{DC9AE46B-7836-4FBF-B10B-4DC26509A61D}"/>
              </a:ext>
            </a:extLst>
          </p:cNvPr>
          <p:cNvSpPr txBox="1"/>
          <p:nvPr/>
        </p:nvSpPr>
        <p:spPr>
          <a:xfrm>
            <a:off x="895407" y="2920018"/>
            <a:ext cx="5533968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cs typeface="+mn-cs"/>
              </a:rPr>
              <a:t>while (n != null  &amp;&amp;  </a:t>
            </a:r>
            <a:r>
              <a:rPr lang="en-US" sz="1800" dirty="0">
                <a:solidFill>
                  <a:srgbClr val="11A4AB"/>
                </a:solidFill>
                <a:cs typeface="+mn-cs"/>
              </a:rPr>
              <a:t>place!=1  </a:t>
            </a:r>
            <a:r>
              <a:rPr lang="en-US" sz="1800" dirty="0">
                <a:cs typeface="+mn-cs"/>
              </a:rPr>
              <a:t>)         // </a:t>
            </a:r>
            <a:r>
              <a:rPr lang="he-IL" sz="1800" dirty="0">
                <a:cs typeface="+mn-cs"/>
              </a:rPr>
              <a:t>תנאי כפול   </a:t>
            </a:r>
            <a:endParaRPr lang="en-US" sz="1800" dirty="0">
              <a:cs typeface="+mn-cs"/>
            </a:endParaRPr>
          </a:p>
        </p:txBody>
      </p:sp>
      <p:sp>
        <p:nvSpPr>
          <p:cNvPr id="31" name="אליפסה 30">
            <a:extLst>
              <a:ext uri="{FF2B5EF4-FFF2-40B4-BE49-F238E27FC236}">
                <a16:creationId xmlns:a16="http://schemas.microsoft.com/office/drawing/2014/main" id="{56C53EAC-DB99-4588-8F0D-C0DA72FECFEC}"/>
              </a:ext>
            </a:extLst>
          </p:cNvPr>
          <p:cNvSpPr/>
          <p:nvPr/>
        </p:nvSpPr>
        <p:spPr>
          <a:xfrm>
            <a:off x="1932301" y="5019011"/>
            <a:ext cx="620285" cy="4667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/>
              <a:t>n</a:t>
            </a:r>
            <a:endParaRPr lang="he-IL" b="1" dirty="0"/>
          </a:p>
        </p:txBody>
      </p:sp>
      <p:cxnSp>
        <p:nvCxnSpPr>
          <p:cNvPr id="32" name="מחבר חץ ישר 31">
            <a:extLst>
              <a:ext uri="{FF2B5EF4-FFF2-40B4-BE49-F238E27FC236}">
                <a16:creationId xmlns:a16="http://schemas.microsoft.com/office/drawing/2014/main" id="{69BEAF5F-8218-4E2D-BFBA-7A3ABAA1D4B0}"/>
              </a:ext>
            </a:extLst>
          </p:cNvPr>
          <p:cNvCxnSpPr>
            <a:cxnSpLocks/>
            <a:stCxn id="31" idx="4"/>
          </p:cNvCxnSpPr>
          <p:nvPr/>
        </p:nvCxnSpPr>
        <p:spPr>
          <a:xfrm flipH="1">
            <a:off x="1503511" y="5485760"/>
            <a:ext cx="738933" cy="6506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מחבר חץ ישר 32">
            <a:extLst>
              <a:ext uri="{FF2B5EF4-FFF2-40B4-BE49-F238E27FC236}">
                <a16:creationId xmlns:a16="http://schemas.microsoft.com/office/drawing/2014/main" id="{CC13CA19-5922-4788-AC9B-6D370CB59C2B}"/>
              </a:ext>
            </a:extLst>
          </p:cNvPr>
          <p:cNvCxnSpPr>
            <a:cxnSpLocks/>
            <a:stCxn id="31" idx="4"/>
          </p:cNvCxnSpPr>
          <p:nvPr/>
        </p:nvCxnSpPr>
        <p:spPr>
          <a:xfrm flipH="1">
            <a:off x="2123408" y="5485760"/>
            <a:ext cx="119036" cy="6604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מחבר חץ ישר 33">
            <a:extLst>
              <a:ext uri="{FF2B5EF4-FFF2-40B4-BE49-F238E27FC236}">
                <a16:creationId xmlns:a16="http://schemas.microsoft.com/office/drawing/2014/main" id="{DA6F9A9F-93A3-45CF-A393-97591AAA02D7}"/>
              </a:ext>
            </a:extLst>
          </p:cNvPr>
          <p:cNvCxnSpPr>
            <a:cxnSpLocks/>
            <a:stCxn id="31" idx="4"/>
          </p:cNvCxnSpPr>
          <p:nvPr/>
        </p:nvCxnSpPr>
        <p:spPr>
          <a:xfrm>
            <a:off x="2242444" y="5485760"/>
            <a:ext cx="495312" cy="6607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8C7892BD-19B3-447E-81C5-B4DE99221C75}"/>
              </a:ext>
            </a:extLst>
          </p:cNvPr>
          <p:cNvSpPr txBox="1"/>
          <p:nvPr/>
        </p:nvSpPr>
        <p:spPr>
          <a:xfrm>
            <a:off x="2297239" y="4499615"/>
            <a:ext cx="3093402" cy="33855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sz="1600" dirty="0"/>
              <a:t>Node&lt;int&gt; f = </a:t>
            </a:r>
            <a:r>
              <a:rPr lang="en-US" sz="1600" dirty="0" err="1"/>
              <a:t>FindPlace</a:t>
            </a:r>
            <a:r>
              <a:rPr lang="en-US" sz="1600" dirty="0"/>
              <a:t>(a,3);</a:t>
            </a:r>
            <a:endParaRPr lang="he-IL" sz="1600" dirty="0"/>
          </a:p>
        </p:txBody>
      </p:sp>
      <p:cxnSp>
        <p:nvCxnSpPr>
          <p:cNvPr id="36" name="מחבר חץ ישר 35">
            <a:extLst>
              <a:ext uri="{FF2B5EF4-FFF2-40B4-BE49-F238E27FC236}">
                <a16:creationId xmlns:a16="http://schemas.microsoft.com/office/drawing/2014/main" id="{17A997BD-E7EF-41EC-A19E-117C8A7D8FA7}"/>
              </a:ext>
            </a:extLst>
          </p:cNvPr>
          <p:cNvCxnSpPr>
            <a:cxnSpLocks/>
          </p:cNvCxnSpPr>
          <p:nvPr/>
        </p:nvCxnSpPr>
        <p:spPr>
          <a:xfrm flipH="1">
            <a:off x="2925909" y="4786024"/>
            <a:ext cx="485313" cy="1350376"/>
          </a:xfrm>
          <a:prstGeom prst="straightConnector1">
            <a:avLst/>
          </a:prstGeom>
          <a:ln>
            <a:prstDash val="lgDashDot"/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38" name="תיבת טקסט 37">
            <a:extLst>
              <a:ext uri="{FF2B5EF4-FFF2-40B4-BE49-F238E27FC236}">
                <a16:creationId xmlns:a16="http://schemas.microsoft.com/office/drawing/2014/main" id="{22996A95-DAC5-4388-8F65-5603C9F4417E}"/>
              </a:ext>
            </a:extLst>
          </p:cNvPr>
          <p:cNvSpPr txBox="1"/>
          <p:nvPr/>
        </p:nvSpPr>
        <p:spPr>
          <a:xfrm>
            <a:off x="1233842" y="3342395"/>
            <a:ext cx="3827046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0" indent="0" algn="l" rtl="0">
              <a:spcAft>
                <a:spcPts val="0"/>
              </a:spcAft>
              <a:buFont typeface="Arial" pitchFamily="34" charset="0"/>
              <a:buNone/>
            </a:pPr>
            <a:r>
              <a:rPr lang="en-US" sz="1800" dirty="0">
                <a:solidFill>
                  <a:srgbClr val="11A4AB"/>
                </a:solidFill>
                <a:cs typeface="+mn-cs"/>
              </a:rPr>
              <a:t>place-- </a:t>
            </a:r>
            <a:r>
              <a:rPr lang="en-US" sz="1800" dirty="0">
                <a:cs typeface="+mn-cs"/>
              </a:rPr>
              <a:t>;</a:t>
            </a:r>
          </a:p>
        </p:txBody>
      </p:sp>
      <p:sp>
        <p:nvSpPr>
          <p:cNvPr id="40" name="תיבת טקסט 39">
            <a:extLst>
              <a:ext uri="{FF2B5EF4-FFF2-40B4-BE49-F238E27FC236}">
                <a16:creationId xmlns:a16="http://schemas.microsoft.com/office/drawing/2014/main" id="{59A5CA05-58D0-4D59-915D-12EE177783C7}"/>
              </a:ext>
            </a:extLst>
          </p:cNvPr>
          <p:cNvSpPr txBox="1"/>
          <p:nvPr/>
        </p:nvSpPr>
        <p:spPr>
          <a:xfrm>
            <a:off x="969965" y="4176408"/>
            <a:ext cx="1704975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1800" dirty="0">
                <a:solidFill>
                  <a:srgbClr val="11A4AB"/>
                </a:solidFill>
                <a:cs typeface="+mn-cs"/>
              </a:rPr>
              <a:t>return </a:t>
            </a:r>
            <a:r>
              <a:rPr lang="en-US" sz="1800" dirty="0">
                <a:solidFill>
                  <a:srgbClr val="11A4AB"/>
                </a:solidFill>
              </a:rPr>
              <a:t>n; </a:t>
            </a:r>
            <a:endParaRPr lang="he-IL" dirty="0">
              <a:solidFill>
                <a:srgbClr val="11A4AB"/>
              </a:solidFill>
            </a:endParaRPr>
          </a:p>
        </p:txBody>
      </p:sp>
      <p:sp>
        <p:nvSpPr>
          <p:cNvPr id="41" name="תיבת טקסט 40">
            <a:extLst>
              <a:ext uri="{FF2B5EF4-FFF2-40B4-BE49-F238E27FC236}">
                <a16:creationId xmlns:a16="http://schemas.microsoft.com/office/drawing/2014/main" id="{697372BE-62A4-432C-9833-5D59E63CCC7B}"/>
              </a:ext>
            </a:extLst>
          </p:cNvPr>
          <p:cNvSpPr txBox="1"/>
          <p:nvPr/>
        </p:nvSpPr>
        <p:spPr>
          <a:xfrm>
            <a:off x="6856169" y="1520067"/>
            <a:ext cx="5180066" cy="203132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האם אפשר לקצר ?</a:t>
            </a:r>
            <a:endParaRPr lang="en-US" dirty="0"/>
          </a:p>
          <a:p>
            <a:r>
              <a:rPr lang="he-IL" dirty="0"/>
              <a:t>האם התנאי הכפול מכסה גם את בדיקת האורך ? </a:t>
            </a:r>
          </a:p>
          <a:p>
            <a:endParaRPr lang="he-IL" dirty="0"/>
          </a:p>
          <a:p>
            <a:r>
              <a:rPr lang="he-IL" dirty="0"/>
              <a:t>אם נקרא לפעולה</a:t>
            </a:r>
            <a:r>
              <a:rPr lang="en-US" dirty="0" err="1"/>
              <a:t>FindPlace</a:t>
            </a:r>
            <a:r>
              <a:rPr lang="en-US" dirty="0"/>
              <a:t>(a,7)</a:t>
            </a:r>
            <a:r>
              <a:rPr lang="he-IL" dirty="0"/>
              <a:t> , נראה כי יצא מהלולאה עם הגעה ל </a:t>
            </a:r>
            <a:r>
              <a:rPr lang="en-US" dirty="0"/>
              <a:t>null</a:t>
            </a:r>
            <a:r>
              <a:rPr lang="he-IL" dirty="0"/>
              <a:t> , וגם יחזיר </a:t>
            </a:r>
            <a:r>
              <a:rPr lang="en-US" dirty="0"/>
              <a:t>null</a:t>
            </a:r>
            <a:r>
              <a:rPr lang="he-IL" dirty="0"/>
              <a:t> . </a:t>
            </a:r>
          </a:p>
          <a:p>
            <a:r>
              <a:rPr lang="he-IL" dirty="0"/>
              <a:t>לכן אפשר לוותר על הבדיקה הראשונה. </a:t>
            </a:r>
          </a:p>
          <a:p>
            <a:r>
              <a:rPr lang="en-US" dirty="0"/>
              <a:t> </a:t>
            </a:r>
            <a:endParaRPr lang="he-IL" dirty="0"/>
          </a:p>
        </p:txBody>
      </p:sp>
      <p:sp>
        <p:nvSpPr>
          <p:cNvPr id="43" name="תיבת טקסט 42">
            <a:extLst>
              <a:ext uri="{FF2B5EF4-FFF2-40B4-BE49-F238E27FC236}">
                <a16:creationId xmlns:a16="http://schemas.microsoft.com/office/drawing/2014/main" id="{605FE67E-1045-4013-8048-35DDA7EC3453}"/>
              </a:ext>
            </a:extLst>
          </p:cNvPr>
          <p:cNvSpPr txBox="1"/>
          <p:nvPr/>
        </p:nvSpPr>
        <p:spPr>
          <a:xfrm>
            <a:off x="798235" y="2528248"/>
            <a:ext cx="5728312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endParaRPr lang="he-IL" dirty="0"/>
          </a:p>
        </p:txBody>
      </p:sp>
      <p:sp>
        <p:nvSpPr>
          <p:cNvPr id="44" name="מלבן 43">
            <a:extLst>
              <a:ext uri="{FF2B5EF4-FFF2-40B4-BE49-F238E27FC236}">
                <a16:creationId xmlns:a16="http://schemas.microsoft.com/office/drawing/2014/main" id="{0EE95A31-4A08-428B-A1AF-5D858F7F700F}"/>
              </a:ext>
            </a:extLst>
          </p:cNvPr>
          <p:cNvSpPr/>
          <p:nvPr/>
        </p:nvSpPr>
        <p:spPr>
          <a:xfrm>
            <a:off x="1358768" y="6498920"/>
            <a:ext cx="274640" cy="2581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3</a:t>
            </a:r>
          </a:p>
        </p:txBody>
      </p:sp>
      <p:sp>
        <p:nvSpPr>
          <p:cNvPr id="45" name="מלבן 44">
            <a:extLst>
              <a:ext uri="{FF2B5EF4-FFF2-40B4-BE49-F238E27FC236}">
                <a16:creationId xmlns:a16="http://schemas.microsoft.com/office/drawing/2014/main" id="{9FA6998F-8BB8-4D56-81E4-118FC60C92D7}"/>
              </a:ext>
            </a:extLst>
          </p:cNvPr>
          <p:cNvSpPr/>
          <p:nvPr/>
        </p:nvSpPr>
        <p:spPr>
          <a:xfrm>
            <a:off x="1947898" y="6508756"/>
            <a:ext cx="274640" cy="2581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2</a:t>
            </a:r>
          </a:p>
        </p:txBody>
      </p:sp>
      <p:sp>
        <p:nvSpPr>
          <p:cNvPr id="46" name="מלבן 45">
            <a:extLst>
              <a:ext uri="{FF2B5EF4-FFF2-40B4-BE49-F238E27FC236}">
                <a16:creationId xmlns:a16="http://schemas.microsoft.com/office/drawing/2014/main" id="{FDE3BD41-CE78-4C1F-8581-8CB7E1CBA139}"/>
              </a:ext>
            </a:extLst>
          </p:cNvPr>
          <p:cNvSpPr/>
          <p:nvPr/>
        </p:nvSpPr>
        <p:spPr>
          <a:xfrm>
            <a:off x="2560243" y="6498920"/>
            <a:ext cx="274640" cy="25819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1</a:t>
            </a:r>
          </a:p>
        </p:txBody>
      </p:sp>
      <p:grpSp>
        <p:nvGrpSpPr>
          <p:cNvPr id="120" name="קבוצה 119">
            <a:extLst>
              <a:ext uri="{FF2B5EF4-FFF2-40B4-BE49-F238E27FC236}">
                <a16:creationId xmlns:a16="http://schemas.microsoft.com/office/drawing/2014/main" id="{420399C9-06BE-4DC3-8D66-C8EE307D0DE0}"/>
              </a:ext>
            </a:extLst>
          </p:cNvPr>
          <p:cNvGrpSpPr/>
          <p:nvPr/>
        </p:nvGrpSpPr>
        <p:grpSpPr>
          <a:xfrm>
            <a:off x="151254" y="5021311"/>
            <a:ext cx="5549310" cy="1704636"/>
            <a:chOff x="4690328" y="4519434"/>
            <a:chExt cx="5549310" cy="1704636"/>
          </a:xfrm>
        </p:grpSpPr>
        <p:grpSp>
          <p:nvGrpSpPr>
            <p:cNvPr id="114" name="קבוצה 113">
              <a:extLst>
                <a:ext uri="{FF2B5EF4-FFF2-40B4-BE49-F238E27FC236}">
                  <a16:creationId xmlns:a16="http://schemas.microsoft.com/office/drawing/2014/main" id="{4747C6D5-38B2-407A-AE10-2D5C5F4718E2}"/>
                </a:ext>
              </a:extLst>
            </p:cNvPr>
            <p:cNvGrpSpPr/>
            <p:nvPr/>
          </p:nvGrpSpPr>
          <p:grpSpPr>
            <a:xfrm>
              <a:off x="4690328" y="4519434"/>
              <a:ext cx="5549310" cy="1704636"/>
              <a:chOff x="6663979" y="4221226"/>
              <a:chExt cx="5549310" cy="1704636"/>
            </a:xfrm>
          </p:grpSpPr>
          <p:cxnSp>
            <p:nvCxnSpPr>
              <p:cNvPr id="49" name="מחבר חץ ישר 48">
                <a:extLst>
                  <a:ext uri="{FF2B5EF4-FFF2-40B4-BE49-F238E27FC236}">
                    <a16:creationId xmlns:a16="http://schemas.microsoft.com/office/drawing/2014/main" id="{999D1EF8-741C-4A36-A88D-4F82DAFE4DBD}"/>
                  </a:ext>
                </a:extLst>
              </p:cNvPr>
              <p:cNvCxnSpPr>
                <a:cxnSpLocks/>
                <a:endCxn id="57" idx="0"/>
              </p:cNvCxnSpPr>
              <p:nvPr/>
            </p:nvCxnSpPr>
            <p:spPr>
              <a:xfrm flipH="1">
                <a:off x="7985293" y="4669348"/>
                <a:ext cx="1270612" cy="606121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3">
                <a:schemeClr val="accent3"/>
              </a:lnRef>
              <a:fillRef idx="0">
                <a:schemeClr val="accent3"/>
              </a:fillRef>
              <a:effectRef idx="2">
                <a:schemeClr val="accent3"/>
              </a:effectRef>
              <a:fontRef idx="minor">
                <a:schemeClr val="tx1"/>
              </a:fontRef>
            </p:style>
          </p:cxnSp>
          <p:grpSp>
            <p:nvGrpSpPr>
              <p:cNvPr id="113" name="קבוצה 112">
                <a:extLst>
                  <a:ext uri="{FF2B5EF4-FFF2-40B4-BE49-F238E27FC236}">
                    <a16:creationId xmlns:a16="http://schemas.microsoft.com/office/drawing/2014/main" id="{6DC8EEC1-0809-4372-A0E5-2048385FF519}"/>
                  </a:ext>
                </a:extLst>
              </p:cNvPr>
              <p:cNvGrpSpPr/>
              <p:nvPr/>
            </p:nvGrpSpPr>
            <p:grpSpPr>
              <a:xfrm>
                <a:off x="6663979" y="4221226"/>
                <a:ext cx="5549310" cy="1704636"/>
                <a:chOff x="6648953" y="4202599"/>
                <a:chExt cx="5549310" cy="1704636"/>
              </a:xfrm>
            </p:grpSpPr>
            <p:cxnSp>
              <p:nvCxnSpPr>
                <p:cNvPr id="50" name="מחבר חץ ישר 49">
                  <a:extLst>
                    <a:ext uri="{FF2B5EF4-FFF2-40B4-BE49-F238E27FC236}">
                      <a16:creationId xmlns:a16="http://schemas.microsoft.com/office/drawing/2014/main" id="{6782FB6B-1A3B-4626-BAAB-8C5D985EF068}"/>
                    </a:ext>
                  </a:extLst>
                </p:cNvPr>
                <p:cNvCxnSpPr>
                  <a:cxnSpLocks/>
                  <a:endCxn id="58" idx="0"/>
                </p:cNvCxnSpPr>
                <p:nvPr/>
              </p:nvCxnSpPr>
              <p:spPr>
                <a:xfrm flipH="1">
                  <a:off x="8590164" y="4669348"/>
                  <a:ext cx="665741" cy="59733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מחבר חץ ישר 50">
                  <a:extLst>
                    <a:ext uri="{FF2B5EF4-FFF2-40B4-BE49-F238E27FC236}">
                      <a16:creationId xmlns:a16="http://schemas.microsoft.com/office/drawing/2014/main" id="{FCF0C0A3-1BAD-40C6-802E-0FFB41303500}"/>
                    </a:ext>
                  </a:extLst>
                </p:cNvPr>
                <p:cNvCxnSpPr>
                  <a:cxnSpLocks/>
                  <a:endCxn id="64" idx="0"/>
                </p:cNvCxnSpPr>
                <p:nvPr/>
              </p:nvCxnSpPr>
              <p:spPr>
                <a:xfrm>
                  <a:off x="9255905" y="4669348"/>
                  <a:ext cx="638856" cy="60870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מחבר חץ ישר 51">
                  <a:extLst>
                    <a:ext uri="{FF2B5EF4-FFF2-40B4-BE49-F238E27FC236}">
                      <a16:creationId xmlns:a16="http://schemas.microsoft.com/office/drawing/2014/main" id="{829433A9-9F57-4FC9-AAD8-E5E6D996AC87}"/>
                    </a:ext>
                  </a:extLst>
                </p:cNvPr>
                <p:cNvCxnSpPr>
                  <a:cxnSpLocks/>
                  <a:endCxn id="65" idx="0"/>
                </p:cNvCxnSpPr>
                <p:nvPr/>
              </p:nvCxnSpPr>
              <p:spPr>
                <a:xfrm>
                  <a:off x="9255905" y="4669348"/>
                  <a:ext cx="1298393" cy="67489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grpSp>
              <p:nvGrpSpPr>
                <p:cNvPr id="53" name="קבוצה 52">
                  <a:extLst>
                    <a:ext uri="{FF2B5EF4-FFF2-40B4-BE49-F238E27FC236}">
                      <a16:creationId xmlns:a16="http://schemas.microsoft.com/office/drawing/2014/main" id="{D8CF19B0-9BA6-4343-8DF3-E4B57BC8A2F9}"/>
                    </a:ext>
                  </a:extLst>
                </p:cNvPr>
                <p:cNvGrpSpPr/>
                <p:nvPr/>
              </p:nvGrpSpPr>
              <p:grpSpPr>
                <a:xfrm>
                  <a:off x="6648953" y="5139554"/>
                  <a:ext cx="5046842" cy="531778"/>
                  <a:chOff x="1292973" y="5675671"/>
                  <a:chExt cx="5046842" cy="531778"/>
                </a:xfrm>
              </p:grpSpPr>
              <p:grpSp>
                <p:nvGrpSpPr>
                  <p:cNvPr id="54" name="קבוצה 53">
                    <a:extLst>
                      <a:ext uri="{FF2B5EF4-FFF2-40B4-BE49-F238E27FC236}">
                        <a16:creationId xmlns:a16="http://schemas.microsoft.com/office/drawing/2014/main" id="{9AFB631D-7786-4812-996E-9017FA3E8D33}"/>
                      </a:ext>
                    </a:extLst>
                  </p:cNvPr>
                  <p:cNvGrpSpPr/>
                  <p:nvPr/>
                </p:nvGrpSpPr>
                <p:grpSpPr>
                  <a:xfrm>
                    <a:off x="1292973" y="5675671"/>
                    <a:ext cx="4120494" cy="531778"/>
                    <a:chOff x="1751401" y="5040579"/>
                    <a:chExt cx="4120494" cy="531778"/>
                  </a:xfrm>
                </p:grpSpPr>
                <p:sp>
                  <p:nvSpPr>
                    <p:cNvPr id="56" name="אליפסה 55">
                      <a:extLst>
                        <a:ext uri="{FF2B5EF4-FFF2-40B4-BE49-F238E27FC236}">
                          <a16:creationId xmlns:a16="http://schemas.microsoft.com/office/drawing/2014/main" id="{ACE7CF1E-843C-434A-9973-B0F667ADEAD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1401" y="5040579"/>
                      <a:ext cx="867425" cy="531778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1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400" b="1" dirty="0">
                          <a:effectLst/>
                          <a:ea typeface="Calibri" panose="020F0502020204030204" pitchFamily="34" charset="0"/>
                        </a:rPr>
                        <a:t>a</a:t>
                      </a:r>
                    </a:p>
                  </p:txBody>
                </p:sp>
                <p:sp>
                  <p:nvSpPr>
                    <p:cNvPr id="57" name="מלבן מעוגל 5">
                      <a:extLst>
                        <a:ext uri="{FF2B5EF4-FFF2-40B4-BE49-F238E27FC236}">
                          <a16:creationId xmlns:a16="http://schemas.microsoft.com/office/drawing/2014/main" id="{95C9CBC4-9C3C-4638-BE8A-B80280B6F64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857565" y="5157867"/>
                      <a:ext cx="430299" cy="36252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1" anchor="ctr"/>
                    <a:lstStyle/>
                    <a:p>
                      <a:pPr algn="ctr"/>
                      <a:r>
                        <a:rPr lang="en-US" sz="2000" b="1" dirty="0"/>
                        <a:t>5</a:t>
                      </a:r>
                      <a:endParaRPr lang="he-IL" sz="2000" b="1" dirty="0"/>
                    </a:p>
                  </p:txBody>
                </p:sp>
                <p:sp>
                  <p:nvSpPr>
                    <p:cNvPr id="58" name="מלבן מעוגל 6">
                      <a:extLst>
                        <a:ext uri="{FF2B5EF4-FFF2-40B4-BE49-F238E27FC236}">
                          <a16:creationId xmlns:a16="http://schemas.microsoft.com/office/drawing/2014/main" id="{6ABA3CA7-A695-4069-BB15-78C02614FA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3477462" y="5167703"/>
                      <a:ext cx="430299" cy="36252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1" anchor="ctr"/>
                    <a:lstStyle/>
                    <a:p>
                      <a:pPr algn="ctr"/>
                      <a:r>
                        <a:rPr lang="en-US" sz="2000" b="1" dirty="0"/>
                        <a:t>7</a:t>
                      </a:r>
                      <a:endParaRPr lang="he-IL" sz="2000" b="1" dirty="0"/>
                    </a:p>
                  </p:txBody>
                </p:sp>
                <p:sp>
                  <p:nvSpPr>
                    <p:cNvPr id="59" name="מלבן מעוגל 7">
                      <a:extLst>
                        <a:ext uri="{FF2B5EF4-FFF2-40B4-BE49-F238E27FC236}">
                          <a16:creationId xmlns:a16="http://schemas.microsoft.com/office/drawing/2014/main" id="{1BD15600-B358-4DAF-9D40-60E550368D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091810" y="5167952"/>
                      <a:ext cx="430299" cy="36252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1" anchor="ctr"/>
                    <a:lstStyle/>
                    <a:p>
                      <a:pPr algn="ctr"/>
                      <a:r>
                        <a:rPr lang="en-US" sz="2000" b="1" dirty="0"/>
                        <a:t>2</a:t>
                      </a:r>
                      <a:endParaRPr lang="he-IL" sz="2000" b="1" dirty="0"/>
                    </a:p>
                  </p:txBody>
                </p:sp>
                <p:cxnSp>
                  <p:nvCxnSpPr>
                    <p:cNvPr id="60" name="מחבר חץ ישר 59">
                      <a:extLst>
                        <a:ext uri="{FF2B5EF4-FFF2-40B4-BE49-F238E27FC236}">
                          <a16:creationId xmlns:a16="http://schemas.microsoft.com/office/drawing/2014/main" id="{608E0FE3-0361-47A9-9592-736E1314600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3256170" y="5329765"/>
                      <a:ext cx="239968" cy="6407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 w="med" len="med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1" name="מחבר חץ ישר 60">
                      <a:extLst>
                        <a:ext uri="{FF2B5EF4-FFF2-40B4-BE49-F238E27FC236}">
                          <a16:creationId xmlns:a16="http://schemas.microsoft.com/office/drawing/2014/main" id="{034DB643-B14B-44FB-BBC9-3C0C46BBE1DE}"/>
                        </a:ext>
                      </a:extLst>
                    </p:cNvPr>
                    <p:cNvCxnSpPr>
                      <a:cxnSpLocks/>
                      <a:stCxn id="58" idx="3"/>
                    </p:cNvCxnSpPr>
                    <p:nvPr/>
                  </p:nvCxnSpPr>
                  <p:spPr>
                    <a:xfrm>
                      <a:off x="3907761" y="5348963"/>
                      <a:ext cx="213898" cy="3627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 w="med" len="med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2" name="מחבר חץ ישר 61">
                      <a:extLst>
                        <a:ext uri="{FF2B5EF4-FFF2-40B4-BE49-F238E27FC236}">
                          <a16:creationId xmlns:a16="http://schemas.microsoft.com/office/drawing/2014/main" id="{61D65268-18D5-4A96-8EFB-A2AB4ABC610A}"/>
                        </a:ext>
                      </a:extLst>
                    </p:cNvPr>
                    <p:cNvCxnSpPr>
                      <a:cxnSpLocks/>
                      <a:stCxn id="56" idx="6"/>
                    </p:cNvCxnSpPr>
                    <p:nvPr/>
                  </p:nvCxnSpPr>
                  <p:spPr>
                    <a:xfrm flipV="1">
                      <a:off x="2618826" y="5296536"/>
                      <a:ext cx="241942" cy="9932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 w="med" len="med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63" name="מחבר חץ ישר 62">
                      <a:extLst>
                        <a:ext uri="{FF2B5EF4-FFF2-40B4-BE49-F238E27FC236}">
                          <a16:creationId xmlns:a16="http://schemas.microsoft.com/office/drawing/2014/main" id="{95DA3F1B-AF5A-40AB-AA41-2551346409E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4532261" y="5361813"/>
                      <a:ext cx="276132" cy="16071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 w="med" len="med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4" name="מלבן מעוגל 12">
                      <a:extLst>
                        <a:ext uri="{FF2B5EF4-FFF2-40B4-BE49-F238E27FC236}">
                          <a16:creationId xmlns:a16="http://schemas.microsoft.com/office/drawing/2014/main" id="{9D83CBC3-BFCC-41A6-9C14-82F17BD0323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4782059" y="5179076"/>
                      <a:ext cx="430299" cy="362520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1" anchor="ctr"/>
                    <a:lstStyle/>
                    <a:p>
                      <a:pPr algn="ctr"/>
                      <a:r>
                        <a:rPr lang="en-US" sz="2000" b="1" dirty="0"/>
                        <a:t>4</a:t>
                      </a:r>
                      <a:endParaRPr lang="he-IL" sz="2000" b="1" dirty="0"/>
                    </a:p>
                  </p:txBody>
                </p:sp>
                <p:sp>
                  <p:nvSpPr>
                    <p:cNvPr id="65" name="מלבן מעוגל 13">
                      <a:extLst>
                        <a:ext uri="{FF2B5EF4-FFF2-40B4-BE49-F238E27FC236}">
                          <a16:creationId xmlns:a16="http://schemas.microsoft.com/office/drawing/2014/main" id="{E22A26AC-DEF0-440A-B588-DB9F9D45B65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5441596" y="5245266"/>
                      <a:ext cx="430299" cy="292407"/>
                    </a:xfrm>
                    <a:prstGeom prst="roundRect">
                      <a:avLst/>
                    </a:prstGeom>
                  </p:spPr>
                  <p:style>
                    <a:lnRef idx="2">
                      <a:schemeClr val="accent6"/>
                    </a:lnRef>
                    <a:fillRef idx="1">
                      <a:schemeClr val="lt1"/>
                    </a:fillRef>
                    <a:effectRef idx="0">
                      <a:schemeClr val="accent6"/>
                    </a:effectRef>
                    <a:fontRef idx="minor">
                      <a:schemeClr val="dk1"/>
                    </a:fontRef>
                  </p:style>
                  <p:txBody>
                    <a:bodyPr rtlCol="1" anchor="ctr"/>
                    <a:lstStyle/>
                    <a:p>
                      <a:pPr algn="ctr"/>
                      <a:r>
                        <a:rPr lang="en-US" sz="2000" b="1" dirty="0"/>
                        <a:t>8</a:t>
                      </a:r>
                      <a:endParaRPr lang="he-IL" sz="2000" b="1" dirty="0"/>
                    </a:p>
                  </p:txBody>
                </p:sp>
                <p:cxnSp>
                  <p:nvCxnSpPr>
                    <p:cNvPr id="66" name="מחבר חץ ישר 65">
                      <a:extLst>
                        <a:ext uri="{FF2B5EF4-FFF2-40B4-BE49-F238E27FC236}">
                          <a16:creationId xmlns:a16="http://schemas.microsoft.com/office/drawing/2014/main" id="{3CE0923C-3AB5-482F-86C1-EBEF9AD5CF2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231311" y="5366250"/>
                      <a:ext cx="231862" cy="11634"/>
                    </a:xfrm>
                    <a:prstGeom prst="straightConnector1">
                      <a:avLst/>
                    </a:prstGeom>
                    <a:ln>
                      <a:headEnd type="none" w="med" len="med"/>
                      <a:tailEnd type="arrow" w="med" len="med"/>
                    </a:ln>
                  </p:spPr>
                  <p:style>
                    <a:lnRef idx="2">
                      <a:schemeClr val="accent2"/>
                    </a:lnRef>
                    <a:fillRef idx="0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55" name="מלבן מעוגל 13">
                    <a:extLst>
                      <a:ext uri="{FF2B5EF4-FFF2-40B4-BE49-F238E27FC236}">
                        <a16:creationId xmlns:a16="http://schemas.microsoft.com/office/drawing/2014/main" id="{57D44277-95FB-40F4-9A0B-742AB785AA00}"/>
                      </a:ext>
                    </a:extLst>
                  </p:cNvPr>
                  <p:cNvSpPr/>
                  <p:nvPr/>
                </p:nvSpPr>
                <p:spPr>
                  <a:xfrm>
                    <a:off x="5553916" y="5876316"/>
                    <a:ext cx="785899" cy="292407"/>
                  </a:xfrm>
                  <a:prstGeom prst="roundRect">
                    <a:avLst/>
                  </a:prstGeom>
                  <a:ln>
                    <a:noFill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1" anchor="ctr"/>
                  <a:lstStyle/>
                  <a:p>
                    <a:pPr algn="ctr"/>
                    <a:r>
                      <a:rPr lang="en-US" dirty="0"/>
                      <a:t>null</a:t>
                    </a:r>
                    <a:endParaRPr lang="he-IL" dirty="0"/>
                  </a:p>
                </p:txBody>
              </p:sp>
            </p:grpSp>
            <p:cxnSp>
              <p:nvCxnSpPr>
                <p:cNvPr id="67" name="מחבר חץ ישר 66">
                  <a:extLst>
                    <a:ext uri="{FF2B5EF4-FFF2-40B4-BE49-F238E27FC236}">
                      <a16:creationId xmlns:a16="http://schemas.microsoft.com/office/drawing/2014/main" id="{FAA24260-079D-4566-A1C8-090E99BB46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9255905" y="4669348"/>
                  <a:ext cx="1783126" cy="660656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68" name="מלבן 67">
                  <a:extLst>
                    <a:ext uri="{FF2B5EF4-FFF2-40B4-BE49-F238E27FC236}">
                      <a16:creationId xmlns:a16="http://schemas.microsoft.com/office/drawing/2014/main" id="{E9FC7323-395D-4112-BCC9-E35C6F730A3C}"/>
                    </a:ext>
                  </a:extLst>
                </p:cNvPr>
                <p:cNvSpPr/>
                <p:nvPr/>
              </p:nvSpPr>
              <p:spPr>
                <a:xfrm>
                  <a:off x="9778411" y="5639518"/>
                  <a:ext cx="274640" cy="258192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he-IL" dirty="0"/>
                    <a:t>4</a:t>
                  </a:r>
                </a:p>
              </p:txBody>
            </p:sp>
            <p:sp>
              <p:nvSpPr>
                <p:cNvPr id="69" name="מלבן 68">
                  <a:extLst>
                    <a:ext uri="{FF2B5EF4-FFF2-40B4-BE49-F238E27FC236}">
                      <a16:creationId xmlns:a16="http://schemas.microsoft.com/office/drawing/2014/main" id="{7017C5AF-3788-4797-9C01-05078A23D229}"/>
                    </a:ext>
                  </a:extLst>
                </p:cNvPr>
                <p:cNvSpPr/>
                <p:nvPr/>
              </p:nvSpPr>
              <p:spPr>
                <a:xfrm>
                  <a:off x="10433653" y="5649043"/>
                  <a:ext cx="274640" cy="258192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he-IL" dirty="0"/>
                    <a:t>3</a:t>
                  </a:r>
                </a:p>
              </p:txBody>
            </p:sp>
            <p:sp>
              <p:nvSpPr>
                <p:cNvPr id="70" name="מלבן 69">
                  <a:extLst>
                    <a:ext uri="{FF2B5EF4-FFF2-40B4-BE49-F238E27FC236}">
                      <a16:creationId xmlns:a16="http://schemas.microsoft.com/office/drawing/2014/main" id="{2E33A38E-CFFD-455F-AF8D-E3189342CDB7}"/>
                    </a:ext>
                  </a:extLst>
                </p:cNvPr>
                <p:cNvSpPr/>
                <p:nvPr/>
              </p:nvSpPr>
              <p:spPr>
                <a:xfrm>
                  <a:off x="11165525" y="5611780"/>
                  <a:ext cx="274640" cy="258192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he-IL" dirty="0"/>
                    <a:t>2</a:t>
                  </a:r>
                </a:p>
              </p:txBody>
            </p:sp>
            <p:sp>
              <p:nvSpPr>
                <p:cNvPr id="71" name="מלבן 70">
                  <a:extLst>
                    <a:ext uri="{FF2B5EF4-FFF2-40B4-BE49-F238E27FC236}">
                      <a16:creationId xmlns:a16="http://schemas.microsoft.com/office/drawing/2014/main" id="{C95AEC3D-AD26-4030-B7D0-DAF7BCEBE9C0}"/>
                    </a:ext>
                  </a:extLst>
                </p:cNvPr>
                <p:cNvSpPr/>
                <p:nvPr/>
              </p:nvSpPr>
              <p:spPr>
                <a:xfrm>
                  <a:off x="7850227" y="5649043"/>
                  <a:ext cx="274640" cy="258192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he-IL" dirty="0"/>
                    <a:t>7</a:t>
                  </a:r>
                </a:p>
              </p:txBody>
            </p:sp>
            <p:sp>
              <p:nvSpPr>
                <p:cNvPr id="72" name="מלבן 71">
                  <a:extLst>
                    <a:ext uri="{FF2B5EF4-FFF2-40B4-BE49-F238E27FC236}">
                      <a16:creationId xmlns:a16="http://schemas.microsoft.com/office/drawing/2014/main" id="{5E789DD9-4F5A-408C-9B81-A5118FAD5E2F}"/>
                    </a:ext>
                  </a:extLst>
                </p:cNvPr>
                <p:cNvSpPr/>
                <p:nvPr/>
              </p:nvSpPr>
              <p:spPr>
                <a:xfrm>
                  <a:off x="8505469" y="5622722"/>
                  <a:ext cx="274640" cy="258192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he-IL" dirty="0"/>
                    <a:t>6</a:t>
                  </a:r>
                </a:p>
              </p:txBody>
            </p:sp>
            <p:sp>
              <p:nvSpPr>
                <p:cNvPr id="73" name="מלבן 72">
                  <a:extLst>
                    <a:ext uri="{FF2B5EF4-FFF2-40B4-BE49-F238E27FC236}">
                      <a16:creationId xmlns:a16="http://schemas.microsoft.com/office/drawing/2014/main" id="{D6FC66A1-274A-4885-8B8A-F6F11081D83E}"/>
                    </a:ext>
                  </a:extLst>
                </p:cNvPr>
                <p:cNvSpPr/>
                <p:nvPr/>
              </p:nvSpPr>
              <p:spPr>
                <a:xfrm>
                  <a:off x="9084918" y="5611780"/>
                  <a:ext cx="274640" cy="258192"/>
                </a:xfrm>
                <a:prstGeom prst="rect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he-IL" dirty="0"/>
                    <a:t>5</a:t>
                  </a:r>
                </a:p>
              </p:txBody>
            </p:sp>
            <p:cxnSp>
              <p:nvCxnSpPr>
                <p:cNvPr id="74" name="מחבר חץ ישר 73">
                  <a:extLst>
                    <a:ext uri="{FF2B5EF4-FFF2-40B4-BE49-F238E27FC236}">
                      <a16:creationId xmlns:a16="http://schemas.microsoft.com/office/drawing/2014/main" id="{FE9F0087-6440-42CB-B030-96BBC7DBEC02}"/>
                    </a:ext>
                  </a:extLst>
                </p:cNvPr>
                <p:cNvCxnSpPr>
                  <a:cxnSpLocks/>
                  <a:endCxn id="59" idx="0"/>
                </p:cNvCxnSpPr>
                <p:nvPr/>
              </p:nvCxnSpPr>
              <p:spPr>
                <a:xfrm flipH="1">
                  <a:off x="9204512" y="4669348"/>
                  <a:ext cx="51393" cy="597579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3">
                  <a:schemeClr val="accent3"/>
                </a:lnRef>
                <a:fillRef idx="0">
                  <a:schemeClr val="accent3"/>
                </a:fillRef>
                <a:effectRef idx="2">
                  <a:schemeClr val="accent3"/>
                </a:effectRef>
                <a:fontRef idx="minor">
                  <a:schemeClr val="tx1"/>
                </a:fontRef>
              </p:style>
            </p:cxnSp>
            <p:sp>
              <p:nvSpPr>
                <p:cNvPr id="90" name="תיבת טקסט 89">
                  <a:extLst>
                    <a:ext uri="{FF2B5EF4-FFF2-40B4-BE49-F238E27FC236}">
                      <a16:creationId xmlns:a16="http://schemas.microsoft.com/office/drawing/2014/main" id="{BF2C5B2B-63AA-4284-BDC7-C51794B9E8E9}"/>
                    </a:ext>
                  </a:extLst>
                </p:cNvPr>
                <p:cNvSpPr txBox="1"/>
                <p:nvPr/>
              </p:nvSpPr>
              <p:spPr>
                <a:xfrm>
                  <a:off x="9816992" y="4248063"/>
                  <a:ext cx="2381271" cy="369332"/>
                </a:xfrm>
                <a:prstGeom prst="rect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wrap="square">
                  <a:spAutoFit/>
                </a:bodyPr>
                <a:lstStyle/>
                <a:p>
                  <a:pPr algn="l" rtl="0"/>
                  <a:r>
                    <a:rPr lang="en-US" sz="1800" dirty="0"/>
                    <a:t>f= </a:t>
                  </a:r>
                  <a:r>
                    <a:rPr lang="en-US" sz="1800" dirty="0" err="1"/>
                    <a:t>FindPlace</a:t>
                  </a:r>
                  <a:r>
                    <a:rPr lang="en-US" sz="1800" dirty="0"/>
                    <a:t>(a,7); </a:t>
                  </a:r>
                  <a:endParaRPr lang="he-IL" dirty="0"/>
                </a:p>
              </p:txBody>
            </p:sp>
            <p:sp>
              <p:nvSpPr>
                <p:cNvPr id="96" name="אליפסה 95">
                  <a:extLst>
                    <a:ext uri="{FF2B5EF4-FFF2-40B4-BE49-F238E27FC236}">
                      <a16:creationId xmlns:a16="http://schemas.microsoft.com/office/drawing/2014/main" id="{27680910-8E4A-4A23-ABA9-4C4DF445E911}"/>
                    </a:ext>
                  </a:extLst>
                </p:cNvPr>
                <p:cNvSpPr/>
                <p:nvPr/>
              </p:nvSpPr>
              <p:spPr>
                <a:xfrm>
                  <a:off x="8906800" y="4202599"/>
                  <a:ext cx="620285" cy="466749"/>
                </a:xfrm>
                <a:prstGeom prst="ellipse">
                  <a:avLst/>
                </a:prstGeom>
              </p:spPr>
              <p:style>
                <a:lnRef idx="3">
                  <a:schemeClr val="lt1"/>
                </a:lnRef>
                <a:fillRef idx="1">
                  <a:schemeClr val="accent2"/>
                </a:fillRef>
                <a:effectRef idx="1">
                  <a:schemeClr val="accent2"/>
                </a:effectRef>
                <a:fontRef idx="minor">
                  <a:schemeClr val="lt1"/>
                </a:fontRef>
              </p:style>
              <p:txBody>
                <a:bodyPr rtlCol="1" anchor="ctr"/>
                <a:lstStyle/>
                <a:p>
                  <a:pPr algn="ctr"/>
                  <a:r>
                    <a:rPr lang="en-US" b="1" dirty="0"/>
                    <a:t>n</a:t>
                  </a:r>
                  <a:endParaRPr lang="he-IL" b="1" dirty="0"/>
                </a:p>
              </p:txBody>
            </p:sp>
          </p:grpSp>
        </p:grpSp>
        <p:cxnSp>
          <p:nvCxnSpPr>
            <p:cNvPr id="116" name="מחבר חץ ישר 115">
              <a:extLst>
                <a:ext uri="{FF2B5EF4-FFF2-40B4-BE49-F238E27FC236}">
                  <a16:creationId xmlns:a16="http://schemas.microsoft.com/office/drawing/2014/main" id="{93D42409-6A4A-4AB8-896D-A8F5581D310B}"/>
                </a:ext>
              </a:extLst>
            </p:cNvPr>
            <p:cNvCxnSpPr>
              <a:cxnSpLocks/>
              <a:endCxn id="55" idx="0"/>
            </p:cNvCxnSpPr>
            <p:nvPr/>
          </p:nvCxnSpPr>
          <p:spPr>
            <a:xfrm>
              <a:off x="8068288" y="4934230"/>
              <a:ext cx="1275933" cy="722804"/>
            </a:xfrm>
            <a:prstGeom prst="straightConnector1">
              <a:avLst/>
            </a:prstGeom>
            <a:ln>
              <a:prstDash val="lgDashDot"/>
              <a:tailEnd type="triangle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75" name="תיבת טקסט 74">
            <a:extLst>
              <a:ext uri="{FF2B5EF4-FFF2-40B4-BE49-F238E27FC236}">
                <a16:creationId xmlns:a16="http://schemas.microsoft.com/office/drawing/2014/main" id="{4017BE42-410D-45DB-B7D2-951EACEA4C4D}"/>
              </a:ext>
            </a:extLst>
          </p:cNvPr>
          <p:cNvSpPr txBox="1"/>
          <p:nvPr/>
        </p:nvSpPr>
        <p:spPr>
          <a:xfrm>
            <a:off x="5812747" y="3735318"/>
            <a:ext cx="6223488" cy="2585323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</a:rPr>
              <a:t>public static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Node&lt;int&gt; 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FindPlace</a:t>
            </a:r>
            <a:r>
              <a:rPr lang="en-US" dirty="0">
                <a:solidFill>
                  <a:srgbClr val="000000"/>
                </a:solidFill>
              </a:rPr>
              <a:t> (Node&lt;</a:t>
            </a:r>
            <a:r>
              <a:rPr lang="en-US" dirty="0">
                <a:solidFill>
                  <a:srgbClr val="0000FF"/>
                </a:solidFill>
              </a:rPr>
              <a:t>int</a:t>
            </a:r>
            <a:r>
              <a:rPr lang="en-US" dirty="0">
                <a:solidFill>
                  <a:srgbClr val="000000"/>
                </a:solidFill>
              </a:rPr>
              <a:t>&gt; </a:t>
            </a:r>
            <a:r>
              <a:rPr lang="en-US" dirty="0" err="1">
                <a:solidFill>
                  <a:srgbClr val="000000"/>
                </a:solidFill>
              </a:rPr>
              <a:t>n,int</a:t>
            </a:r>
            <a:r>
              <a:rPr lang="en-US" dirty="0">
                <a:solidFill>
                  <a:srgbClr val="000000"/>
                </a:solidFill>
              </a:rPr>
              <a:t> place)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</a:t>
            </a:r>
            <a:r>
              <a:rPr lang="en-US" dirty="0">
                <a:solidFill>
                  <a:srgbClr val="0000FF"/>
                </a:solidFill>
              </a:rPr>
              <a:t>while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dirty="0"/>
              <a:t>n != null  &amp;&amp;  place!=1 )</a:t>
            </a:r>
          </a:p>
          <a:p>
            <a:pPr algn="l" rtl="0"/>
            <a:r>
              <a:rPr lang="en-US" dirty="0"/>
              <a:t>          {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  n = </a:t>
            </a:r>
            <a:r>
              <a:rPr lang="en-US" dirty="0" err="1">
                <a:solidFill>
                  <a:srgbClr val="000000"/>
                </a:solidFill>
              </a:rPr>
              <a:t>n.GetNext</a:t>
            </a:r>
            <a:r>
              <a:rPr lang="en-US" dirty="0">
                <a:solidFill>
                  <a:srgbClr val="000000"/>
                </a:solidFill>
              </a:rPr>
              <a:t>();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         place--;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        }   </a:t>
            </a:r>
            <a:r>
              <a:rPr lang="he-IL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pPr algn="l" rtl="0"/>
            <a:r>
              <a:rPr lang="en-US" dirty="0">
                <a:solidFill>
                  <a:srgbClr val="000000"/>
                </a:solidFill>
              </a:rPr>
              <a:t>return n;</a:t>
            </a:r>
            <a:r>
              <a:rPr lang="he-IL" dirty="0">
                <a:solidFill>
                  <a:srgbClr val="000000"/>
                </a:solidFill>
                <a:highlight>
                  <a:srgbClr val="FFFF00"/>
                </a:highlight>
              </a:rPr>
              <a:t> </a:t>
            </a:r>
            <a:endParaRPr lang="en-US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algn="l" rtl="0"/>
            <a:r>
              <a:rPr lang="he-IL" dirty="0">
                <a:solidFill>
                  <a:srgbClr val="000000"/>
                </a:solidFill>
              </a:rPr>
              <a:t> {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18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8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2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2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30" grpId="0" animBg="1"/>
      <p:bldP spid="31" grpId="0" animBg="1"/>
      <p:bldP spid="31" grpId="1" animBg="1"/>
      <p:bldP spid="35" grpId="0" animBg="1"/>
      <p:bldP spid="35" grpId="1" animBg="1"/>
      <p:bldP spid="38" grpId="0" animBg="1"/>
      <p:bldP spid="40" grpId="0" animBg="1"/>
      <p:bldP spid="41" grpId="0" animBg="1"/>
      <p:bldP spid="43" grpId="0" animBg="1"/>
      <p:bldP spid="44" grpId="0" animBg="1"/>
      <p:bldP spid="44" grpId="1" animBg="1"/>
      <p:bldP spid="45" grpId="0" animBg="1"/>
      <p:bldP spid="45" grpId="1" animBg="1"/>
      <p:bldP spid="46" grpId="0" animBg="1"/>
      <p:bldP spid="46" grpId="1" animBg="1"/>
      <p:bldP spid="7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CE4D821-1411-45F9-928A-867F00FFC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תבנית – מצא חוליה אחרונה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A3F346C-68E5-40A1-982B-FD7A379DAE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57107" y="875448"/>
            <a:ext cx="8934893" cy="1032757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e-IL" dirty="0"/>
              <a:t>פעולה המקבלת שרשרת חוליות ומחזירה הפניה לחוליה האחרונה</a:t>
            </a:r>
          </a:p>
          <a:p>
            <a:pPr marL="96848" indent="0">
              <a:buNone/>
            </a:pPr>
            <a:r>
              <a:rPr lang="he-IL" dirty="0"/>
              <a:t>נתחיל  בתבנית החיפוש</a:t>
            </a:r>
          </a:p>
          <a:p>
            <a:pPr marL="96848" indent="0">
              <a:buNone/>
            </a:pPr>
            <a:r>
              <a:rPr lang="he-IL" dirty="0"/>
              <a:t>השינויים :  </a:t>
            </a:r>
          </a:p>
        </p:txBody>
      </p:sp>
      <p:sp>
        <p:nvSpPr>
          <p:cNvPr id="17" name="TextBox 4">
            <a:extLst>
              <a:ext uri="{FF2B5EF4-FFF2-40B4-BE49-F238E27FC236}">
                <a16:creationId xmlns:a16="http://schemas.microsoft.com/office/drawing/2014/main" id="{6D9CB98C-F73B-4C9E-A5C5-AE673A77CAD2}"/>
              </a:ext>
            </a:extLst>
          </p:cNvPr>
          <p:cNvSpPr txBox="1"/>
          <p:nvPr/>
        </p:nvSpPr>
        <p:spPr>
          <a:xfrm>
            <a:off x="381487" y="1461788"/>
            <a:ext cx="6686063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>
                <a:latin typeface="Varela Round" panose="00000500000000000000" pitchFamily="2" charset="-79"/>
              </a:rPr>
              <a:t>public static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Varela Round" panose="00000500000000000000" pitchFamily="2" charset="-79"/>
              </a:rPr>
              <a:t>Node&lt;int&gt;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Varela Round" panose="00000500000000000000" pitchFamily="2" charset="-79"/>
              </a:rPr>
              <a:t>FindNode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Varela Round" panose="00000500000000000000" pitchFamily="2" charset="-79"/>
              </a:rPr>
              <a:t>(</a:t>
            </a:r>
            <a:r>
              <a:rPr lang="en-US" sz="2400" dirty="0">
                <a:latin typeface="Varela Round" panose="00000500000000000000" pitchFamily="2" charset="-79"/>
              </a:rPr>
              <a:t>Node&lt;int&gt; n)</a:t>
            </a:r>
          </a:p>
          <a:p>
            <a:pPr algn="l" rtl="0"/>
            <a:r>
              <a:rPr lang="he-IL" sz="2400" dirty="0">
                <a:latin typeface="Varela Round" panose="00000500000000000000" pitchFamily="2" charset="-79"/>
              </a:rPr>
              <a:t> </a:t>
            </a:r>
            <a:r>
              <a:rPr lang="en-US" sz="2400" dirty="0">
                <a:latin typeface="Varela Round" panose="00000500000000000000" pitchFamily="2" charset="-79"/>
              </a:rPr>
              <a:t>{</a:t>
            </a:r>
            <a:r>
              <a:rPr lang="he-IL" sz="2400" dirty="0">
                <a:latin typeface="Varela Round" panose="00000500000000000000" pitchFamily="2" charset="-79"/>
              </a:rPr>
              <a:t> </a:t>
            </a:r>
          </a:p>
          <a:p>
            <a:pPr algn="l" rtl="0"/>
            <a:r>
              <a:rPr lang="he-IL" sz="2400" dirty="0">
                <a:latin typeface="Varela Round" panose="00000500000000000000" pitchFamily="2" charset="-79"/>
              </a:rPr>
              <a:t>       </a:t>
            </a:r>
          </a:p>
          <a:p>
            <a:pPr algn="l" rtl="0"/>
            <a:r>
              <a:rPr lang="en-US" sz="2400" dirty="0">
                <a:latin typeface="Varela Round" panose="00000500000000000000" pitchFamily="2" charset="-79"/>
              </a:rPr>
              <a:t>    while (n != null)</a:t>
            </a:r>
          </a:p>
          <a:p>
            <a:pPr algn="l" rtl="0"/>
            <a:r>
              <a:rPr lang="he-IL" sz="2400" dirty="0">
                <a:latin typeface="Varela Round" panose="00000500000000000000" pitchFamily="2" charset="-79"/>
              </a:rPr>
              <a:t>            }   </a:t>
            </a:r>
          </a:p>
          <a:p>
            <a:pPr algn="l" rtl="0"/>
            <a:r>
              <a:rPr lang="en-US" sz="2400" dirty="0">
                <a:latin typeface="Varela Round" panose="00000500000000000000" pitchFamily="2" charset="-79"/>
              </a:rPr>
              <a:t>       if(</a:t>
            </a:r>
            <a:r>
              <a:rPr lang="en-US" sz="2400" dirty="0" err="1">
                <a:latin typeface="Varela Round" panose="00000500000000000000" pitchFamily="2" charset="-79"/>
              </a:rPr>
              <a:t>n.GetValue</a:t>
            </a:r>
            <a:r>
              <a:rPr lang="en-US" sz="2400" dirty="0">
                <a:latin typeface="Varela Round" panose="00000500000000000000" pitchFamily="2" charset="-79"/>
              </a:rPr>
              <a:t>() == </a:t>
            </a:r>
            <a:r>
              <a:rPr lang="en-US" sz="2400" dirty="0" err="1">
                <a:latin typeface="Varela Round" panose="00000500000000000000" pitchFamily="2" charset="-79"/>
              </a:rPr>
              <a:t>num</a:t>
            </a:r>
            <a:r>
              <a:rPr lang="en-US" sz="2400" dirty="0">
                <a:latin typeface="Varela Round" panose="00000500000000000000" pitchFamily="2" charset="-79"/>
              </a:rPr>
              <a:t>) return n;</a:t>
            </a:r>
          </a:p>
          <a:p>
            <a:pPr algn="l" rtl="0"/>
            <a:r>
              <a:rPr lang="en-US" sz="2400" dirty="0">
                <a:latin typeface="Varela Round" panose="00000500000000000000" pitchFamily="2" charset="-79"/>
              </a:rPr>
              <a:t>     n = </a:t>
            </a:r>
            <a:r>
              <a:rPr lang="en-US" sz="2400" dirty="0" err="1">
                <a:latin typeface="Varela Round" panose="00000500000000000000" pitchFamily="2" charset="-79"/>
              </a:rPr>
              <a:t>n.GetNext</a:t>
            </a:r>
            <a:r>
              <a:rPr lang="en-US" sz="2400" dirty="0">
                <a:latin typeface="Varela Round" panose="00000500000000000000" pitchFamily="2" charset="-79"/>
              </a:rPr>
              <a:t>();</a:t>
            </a:r>
          </a:p>
          <a:p>
            <a:pPr algn="l" rtl="0"/>
            <a:r>
              <a:rPr lang="he-IL" sz="2400" dirty="0">
                <a:latin typeface="Varela Round" panose="00000500000000000000" pitchFamily="2" charset="-79"/>
              </a:rPr>
              <a:t>            {   </a:t>
            </a:r>
          </a:p>
          <a:p>
            <a:pPr algn="l" rtl="0"/>
            <a:r>
              <a:rPr lang="en-US" sz="2400" dirty="0">
                <a:latin typeface="Varela Round" panose="00000500000000000000" pitchFamily="2" charset="-79"/>
              </a:rPr>
              <a:t>   return null;</a:t>
            </a:r>
          </a:p>
          <a:p>
            <a:pPr algn="l" rtl="0"/>
            <a:r>
              <a:rPr lang="he-IL" sz="2400" dirty="0">
                <a:latin typeface="Varela Round" panose="00000500000000000000" pitchFamily="2" charset="-79"/>
              </a:rPr>
              <a:t>       {</a:t>
            </a:r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884FF52C-2C51-4727-9C13-8CCEFDA731ED}"/>
              </a:ext>
            </a:extLst>
          </p:cNvPr>
          <p:cNvSpPr txBox="1"/>
          <p:nvPr/>
        </p:nvSpPr>
        <p:spPr>
          <a:xfrm>
            <a:off x="3536042" y="1456625"/>
            <a:ext cx="139065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11A4AB"/>
                </a:solidFill>
                <a:latin typeface="Varela Round" panose="00000500000000000000" pitchFamily="2" charset="-79"/>
              </a:rPr>
              <a:t>GetLast</a:t>
            </a:r>
            <a:endParaRPr lang="he-IL" sz="2400" dirty="0">
              <a:solidFill>
                <a:srgbClr val="11A4AB"/>
              </a:solidFill>
            </a:endParaRP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E45EBCEE-3A03-4AB3-A4D6-B6C9B2AA9857}"/>
              </a:ext>
            </a:extLst>
          </p:cNvPr>
          <p:cNvSpPr txBox="1"/>
          <p:nvPr/>
        </p:nvSpPr>
        <p:spPr>
          <a:xfrm>
            <a:off x="669998" y="4398921"/>
            <a:ext cx="209550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11A4AB"/>
                </a:solidFill>
                <a:latin typeface="Varela Round" panose="00000500000000000000" pitchFamily="2" charset="-79"/>
              </a:rPr>
              <a:t>return n;</a:t>
            </a:r>
          </a:p>
        </p:txBody>
      </p:sp>
      <p:sp>
        <p:nvSpPr>
          <p:cNvPr id="23" name="תיבת טקסט 22">
            <a:extLst>
              <a:ext uri="{FF2B5EF4-FFF2-40B4-BE49-F238E27FC236}">
                <a16:creationId xmlns:a16="http://schemas.microsoft.com/office/drawing/2014/main" id="{C41E5AFA-4ECA-4AF0-BE75-2E2A91B2787A}"/>
              </a:ext>
            </a:extLst>
          </p:cNvPr>
          <p:cNvSpPr txBox="1"/>
          <p:nvPr/>
        </p:nvSpPr>
        <p:spPr>
          <a:xfrm>
            <a:off x="810862" y="2553014"/>
            <a:ext cx="4163543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92D050"/>
                </a:solidFill>
                <a:latin typeface="Varela Round" panose="00000500000000000000" pitchFamily="2" charset="-79"/>
              </a:rPr>
              <a:t>while (</a:t>
            </a:r>
            <a:r>
              <a:rPr lang="en-US" sz="2400" dirty="0" err="1">
                <a:solidFill>
                  <a:srgbClr val="92D050"/>
                </a:solidFill>
                <a:latin typeface="Varela Round" panose="00000500000000000000" pitchFamily="2" charset="-79"/>
              </a:rPr>
              <a:t>n.GetNext</a:t>
            </a:r>
            <a:r>
              <a:rPr lang="en-US" sz="2400" dirty="0">
                <a:solidFill>
                  <a:srgbClr val="92D050"/>
                </a:solidFill>
                <a:latin typeface="Varela Round" panose="00000500000000000000" pitchFamily="2" charset="-79"/>
              </a:rPr>
              <a:t>() != null)</a:t>
            </a:r>
          </a:p>
        </p:txBody>
      </p:sp>
      <p:sp>
        <p:nvSpPr>
          <p:cNvPr id="24" name="תיבת טקסט 23">
            <a:extLst>
              <a:ext uri="{FF2B5EF4-FFF2-40B4-BE49-F238E27FC236}">
                <a16:creationId xmlns:a16="http://schemas.microsoft.com/office/drawing/2014/main" id="{D1F14553-3441-4A70-8C33-FE410D632823}"/>
              </a:ext>
            </a:extLst>
          </p:cNvPr>
          <p:cNvSpPr txBox="1"/>
          <p:nvPr/>
        </p:nvSpPr>
        <p:spPr>
          <a:xfrm>
            <a:off x="714070" y="2507470"/>
            <a:ext cx="474183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11A4AB"/>
                </a:solidFill>
                <a:latin typeface="Varela Round" panose="00000500000000000000" pitchFamily="2" charset="-79"/>
              </a:rPr>
              <a:t>while (</a:t>
            </a:r>
            <a:r>
              <a:rPr lang="en-US" sz="2400" dirty="0" err="1">
                <a:solidFill>
                  <a:srgbClr val="11A4AB"/>
                </a:solidFill>
                <a:latin typeface="Varela Round" panose="00000500000000000000" pitchFamily="2" charset="-79"/>
              </a:rPr>
              <a:t>n.HasNext</a:t>
            </a:r>
            <a:r>
              <a:rPr lang="en-US" sz="2400" dirty="0">
                <a:solidFill>
                  <a:srgbClr val="11A4AB"/>
                </a:solidFill>
                <a:latin typeface="Varela Round" panose="00000500000000000000" pitchFamily="2" charset="-79"/>
              </a:rPr>
              <a:t>()  )</a:t>
            </a:r>
          </a:p>
        </p:txBody>
      </p:sp>
      <p:sp>
        <p:nvSpPr>
          <p:cNvPr id="25" name="אליפסה 24">
            <a:extLst>
              <a:ext uri="{FF2B5EF4-FFF2-40B4-BE49-F238E27FC236}">
                <a16:creationId xmlns:a16="http://schemas.microsoft.com/office/drawing/2014/main" id="{5548102A-3B7D-4E23-96B7-E1FC625B3A6C}"/>
              </a:ext>
            </a:extLst>
          </p:cNvPr>
          <p:cNvSpPr/>
          <p:nvPr/>
        </p:nvSpPr>
        <p:spPr>
          <a:xfrm>
            <a:off x="3415245" y="4607756"/>
            <a:ext cx="620285" cy="466749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/>
              <a:t>n</a:t>
            </a:r>
            <a:endParaRPr lang="he-IL" b="1" dirty="0"/>
          </a:p>
        </p:txBody>
      </p:sp>
      <p:cxnSp>
        <p:nvCxnSpPr>
          <p:cNvPr id="26" name="מחבר חץ ישר 25">
            <a:extLst>
              <a:ext uri="{FF2B5EF4-FFF2-40B4-BE49-F238E27FC236}">
                <a16:creationId xmlns:a16="http://schemas.microsoft.com/office/drawing/2014/main" id="{32D2089E-BE9C-44C2-AE5A-34F4696AA887}"/>
              </a:ext>
            </a:extLst>
          </p:cNvPr>
          <p:cNvCxnSpPr>
            <a:cxnSpLocks/>
            <a:stCxn id="25" idx="4"/>
            <a:endCxn id="7" idx="0"/>
          </p:cNvCxnSpPr>
          <p:nvPr/>
        </p:nvCxnSpPr>
        <p:spPr>
          <a:xfrm flipH="1">
            <a:off x="2583947" y="5074505"/>
            <a:ext cx="1141441" cy="7395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מחבר חץ ישר 26">
            <a:extLst>
              <a:ext uri="{FF2B5EF4-FFF2-40B4-BE49-F238E27FC236}">
                <a16:creationId xmlns:a16="http://schemas.microsoft.com/office/drawing/2014/main" id="{E3ED006B-B4CA-4F6F-8BE6-0CCF75727FF8}"/>
              </a:ext>
            </a:extLst>
          </p:cNvPr>
          <p:cNvCxnSpPr>
            <a:cxnSpLocks/>
            <a:stCxn id="25" idx="4"/>
          </p:cNvCxnSpPr>
          <p:nvPr/>
        </p:nvCxnSpPr>
        <p:spPr>
          <a:xfrm flipH="1">
            <a:off x="3252242" y="5074505"/>
            <a:ext cx="473146" cy="7727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8" name="מחבר חץ ישר 27">
            <a:extLst>
              <a:ext uri="{FF2B5EF4-FFF2-40B4-BE49-F238E27FC236}">
                <a16:creationId xmlns:a16="http://schemas.microsoft.com/office/drawing/2014/main" id="{D065A223-1270-4CA4-AE35-24490A3C30DF}"/>
              </a:ext>
            </a:extLst>
          </p:cNvPr>
          <p:cNvCxnSpPr>
            <a:cxnSpLocks/>
            <a:stCxn id="25" idx="4"/>
          </p:cNvCxnSpPr>
          <p:nvPr/>
        </p:nvCxnSpPr>
        <p:spPr>
          <a:xfrm>
            <a:off x="3725388" y="5074505"/>
            <a:ext cx="814974" cy="7482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מחבר חץ ישר 28">
            <a:extLst>
              <a:ext uri="{FF2B5EF4-FFF2-40B4-BE49-F238E27FC236}">
                <a16:creationId xmlns:a16="http://schemas.microsoft.com/office/drawing/2014/main" id="{9C68F1DF-4D71-4A6B-A31F-B9C53D4B408B}"/>
              </a:ext>
            </a:extLst>
          </p:cNvPr>
          <p:cNvCxnSpPr>
            <a:cxnSpLocks/>
            <a:stCxn id="25" idx="4"/>
            <a:endCxn id="9" idx="0"/>
          </p:cNvCxnSpPr>
          <p:nvPr/>
        </p:nvCxnSpPr>
        <p:spPr>
          <a:xfrm>
            <a:off x="3725388" y="5074505"/>
            <a:ext cx="92804" cy="74959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מחבר חץ ישר 30">
            <a:extLst>
              <a:ext uri="{FF2B5EF4-FFF2-40B4-BE49-F238E27FC236}">
                <a16:creationId xmlns:a16="http://schemas.microsoft.com/office/drawing/2014/main" id="{AB2451A4-0536-49B0-98C3-4BDE34A98535}"/>
              </a:ext>
            </a:extLst>
          </p:cNvPr>
          <p:cNvCxnSpPr>
            <a:cxnSpLocks/>
            <a:stCxn id="25" idx="4"/>
            <a:endCxn id="15" idx="0"/>
          </p:cNvCxnSpPr>
          <p:nvPr/>
        </p:nvCxnSpPr>
        <p:spPr>
          <a:xfrm>
            <a:off x="3725388" y="5074505"/>
            <a:ext cx="1442590" cy="8269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grpSp>
        <p:nvGrpSpPr>
          <p:cNvPr id="43" name="קבוצה 42">
            <a:extLst>
              <a:ext uri="{FF2B5EF4-FFF2-40B4-BE49-F238E27FC236}">
                <a16:creationId xmlns:a16="http://schemas.microsoft.com/office/drawing/2014/main" id="{AA1E9B63-F9B3-4BC4-B6DD-F40BE6464D84}"/>
              </a:ext>
            </a:extLst>
          </p:cNvPr>
          <p:cNvGrpSpPr/>
          <p:nvPr/>
        </p:nvGrpSpPr>
        <p:grpSpPr>
          <a:xfrm>
            <a:off x="1262633" y="5696723"/>
            <a:ext cx="5046842" cy="531778"/>
            <a:chOff x="1292973" y="5675671"/>
            <a:chExt cx="5046842" cy="531778"/>
          </a:xfrm>
        </p:grpSpPr>
        <p:grpSp>
          <p:nvGrpSpPr>
            <p:cNvPr id="5" name="קבוצה 4">
              <a:extLst>
                <a:ext uri="{FF2B5EF4-FFF2-40B4-BE49-F238E27FC236}">
                  <a16:creationId xmlns:a16="http://schemas.microsoft.com/office/drawing/2014/main" id="{55177E5F-EEA6-45FD-9687-98B463010CCD}"/>
                </a:ext>
              </a:extLst>
            </p:cNvPr>
            <p:cNvGrpSpPr/>
            <p:nvPr/>
          </p:nvGrpSpPr>
          <p:grpSpPr>
            <a:xfrm>
              <a:off x="1292973" y="5675671"/>
              <a:ext cx="4120494" cy="531778"/>
              <a:chOff x="1751401" y="5040579"/>
              <a:chExt cx="4120494" cy="531778"/>
            </a:xfrm>
          </p:grpSpPr>
          <p:sp>
            <p:nvSpPr>
              <p:cNvPr id="6" name="אליפסה 5">
                <a:extLst>
                  <a:ext uri="{FF2B5EF4-FFF2-40B4-BE49-F238E27FC236}">
                    <a16:creationId xmlns:a16="http://schemas.microsoft.com/office/drawing/2014/main" id="{2292C8E1-B3F5-47D5-B1B4-45BEA32D0CF9}"/>
                  </a:ext>
                </a:extLst>
              </p:cNvPr>
              <p:cNvSpPr/>
              <p:nvPr/>
            </p:nvSpPr>
            <p:spPr>
              <a:xfrm>
                <a:off x="1751401" y="5040579"/>
                <a:ext cx="86742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</a:rPr>
                  <a:t>a</a:t>
                </a:r>
              </a:p>
            </p:txBody>
          </p:sp>
          <p:sp>
            <p:nvSpPr>
              <p:cNvPr id="7" name="מלבן מעוגל 5">
                <a:extLst>
                  <a:ext uri="{FF2B5EF4-FFF2-40B4-BE49-F238E27FC236}">
                    <a16:creationId xmlns:a16="http://schemas.microsoft.com/office/drawing/2014/main" id="{85BC6793-4358-4457-902B-EF5F1B6578CC}"/>
                  </a:ext>
                </a:extLst>
              </p:cNvPr>
              <p:cNvSpPr/>
              <p:nvPr/>
            </p:nvSpPr>
            <p:spPr>
              <a:xfrm>
                <a:off x="2857565" y="5157867"/>
                <a:ext cx="430299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sp>
            <p:nvSpPr>
              <p:cNvPr id="8" name="מלבן מעוגל 6">
                <a:extLst>
                  <a:ext uri="{FF2B5EF4-FFF2-40B4-BE49-F238E27FC236}">
                    <a16:creationId xmlns:a16="http://schemas.microsoft.com/office/drawing/2014/main" id="{FDC869F0-2C76-4B20-B032-43DA800902D2}"/>
                  </a:ext>
                </a:extLst>
              </p:cNvPr>
              <p:cNvSpPr/>
              <p:nvPr/>
            </p:nvSpPr>
            <p:spPr>
              <a:xfrm>
                <a:off x="3477462" y="5167703"/>
                <a:ext cx="430299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7</a:t>
                </a:r>
                <a:endParaRPr lang="he-IL" sz="2000" b="1" dirty="0"/>
              </a:p>
            </p:txBody>
          </p:sp>
          <p:sp>
            <p:nvSpPr>
              <p:cNvPr id="9" name="מלבן מעוגל 7">
                <a:extLst>
                  <a:ext uri="{FF2B5EF4-FFF2-40B4-BE49-F238E27FC236}">
                    <a16:creationId xmlns:a16="http://schemas.microsoft.com/office/drawing/2014/main" id="{9B5C80E4-88BC-4FFD-AF04-9A25E23052CD}"/>
                  </a:ext>
                </a:extLst>
              </p:cNvPr>
              <p:cNvSpPr/>
              <p:nvPr/>
            </p:nvSpPr>
            <p:spPr>
              <a:xfrm>
                <a:off x="4091810" y="5167952"/>
                <a:ext cx="430299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  <p:cxnSp>
            <p:nvCxnSpPr>
              <p:cNvPr id="10" name="מחבר חץ ישר 9">
                <a:extLst>
                  <a:ext uri="{FF2B5EF4-FFF2-40B4-BE49-F238E27FC236}">
                    <a16:creationId xmlns:a16="http://schemas.microsoft.com/office/drawing/2014/main" id="{DA7E1A64-CC8F-4644-AE44-53ACE215E7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56170" y="5329765"/>
                <a:ext cx="239968" cy="6407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1" name="מחבר חץ ישר 10">
                <a:extLst>
                  <a:ext uri="{FF2B5EF4-FFF2-40B4-BE49-F238E27FC236}">
                    <a16:creationId xmlns:a16="http://schemas.microsoft.com/office/drawing/2014/main" id="{58E90AE4-60E9-44E4-BEE8-2BAF91799B71}"/>
                  </a:ext>
                </a:extLst>
              </p:cNvPr>
              <p:cNvCxnSpPr>
                <a:cxnSpLocks/>
                <a:stCxn id="8" idx="3"/>
              </p:cNvCxnSpPr>
              <p:nvPr/>
            </p:nvCxnSpPr>
            <p:spPr>
              <a:xfrm>
                <a:off x="3907761" y="5348963"/>
                <a:ext cx="213898" cy="3627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2" name="מחבר חץ ישר 11">
                <a:extLst>
                  <a:ext uri="{FF2B5EF4-FFF2-40B4-BE49-F238E27FC236}">
                    <a16:creationId xmlns:a16="http://schemas.microsoft.com/office/drawing/2014/main" id="{4F6C7314-66F6-4F8E-B9F3-E857E683B848}"/>
                  </a:ext>
                </a:extLst>
              </p:cNvPr>
              <p:cNvCxnSpPr>
                <a:cxnSpLocks/>
                <a:stCxn id="6" idx="6"/>
              </p:cNvCxnSpPr>
              <p:nvPr/>
            </p:nvCxnSpPr>
            <p:spPr>
              <a:xfrm flipV="1">
                <a:off x="2618826" y="5296536"/>
                <a:ext cx="241942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3" name="מחבר חץ ישר 12">
                <a:extLst>
                  <a:ext uri="{FF2B5EF4-FFF2-40B4-BE49-F238E27FC236}">
                    <a16:creationId xmlns:a16="http://schemas.microsoft.com/office/drawing/2014/main" id="{B5464484-0B62-44A9-95A3-A70BD3DCDA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32261" y="5361813"/>
                <a:ext cx="276132" cy="1607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14" name="מלבן מעוגל 12">
                <a:extLst>
                  <a:ext uri="{FF2B5EF4-FFF2-40B4-BE49-F238E27FC236}">
                    <a16:creationId xmlns:a16="http://schemas.microsoft.com/office/drawing/2014/main" id="{88299FD9-F9C3-4F8B-B89A-7FE209BBC3A7}"/>
                  </a:ext>
                </a:extLst>
              </p:cNvPr>
              <p:cNvSpPr/>
              <p:nvPr/>
            </p:nvSpPr>
            <p:spPr>
              <a:xfrm>
                <a:off x="4782059" y="5179076"/>
                <a:ext cx="430299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  <p:sp>
            <p:nvSpPr>
              <p:cNvPr id="15" name="מלבן מעוגל 13">
                <a:extLst>
                  <a:ext uri="{FF2B5EF4-FFF2-40B4-BE49-F238E27FC236}">
                    <a16:creationId xmlns:a16="http://schemas.microsoft.com/office/drawing/2014/main" id="{B97DEFAE-2E7E-4E29-9190-C9EFF39E8DA3}"/>
                  </a:ext>
                </a:extLst>
              </p:cNvPr>
              <p:cNvSpPr/>
              <p:nvPr/>
            </p:nvSpPr>
            <p:spPr>
              <a:xfrm>
                <a:off x="5441596" y="5245266"/>
                <a:ext cx="430299" cy="292407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8</a:t>
                </a:r>
                <a:endParaRPr lang="he-IL" sz="2000" b="1" dirty="0"/>
              </a:p>
            </p:txBody>
          </p:sp>
          <p:cxnSp>
            <p:nvCxnSpPr>
              <p:cNvPr id="16" name="מחבר חץ ישר 15">
                <a:extLst>
                  <a:ext uri="{FF2B5EF4-FFF2-40B4-BE49-F238E27FC236}">
                    <a16:creationId xmlns:a16="http://schemas.microsoft.com/office/drawing/2014/main" id="{37778BF3-2636-466C-AAE3-AF0543818E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231311" y="5366250"/>
                <a:ext cx="231862" cy="11634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42" name="מלבן מעוגל 13">
              <a:extLst>
                <a:ext uri="{FF2B5EF4-FFF2-40B4-BE49-F238E27FC236}">
                  <a16:creationId xmlns:a16="http://schemas.microsoft.com/office/drawing/2014/main" id="{7E0DFE57-0B9F-48D8-8DA6-69BD554A1C48}"/>
                </a:ext>
              </a:extLst>
            </p:cNvPr>
            <p:cNvSpPr/>
            <p:nvPr/>
          </p:nvSpPr>
          <p:spPr>
            <a:xfrm>
              <a:off x="5553916" y="5876316"/>
              <a:ext cx="785899" cy="292407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</p:grpSp>
      <p:cxnSp>
        <p:nvCxnSpPr>
          <p:cNvPr id="44" name="מחבר חץ ישר 43">
            <a:extLst>
              <a:ext uri="{FF2B5EF4-FFF2-40B4-BE49-F238E27FC236}">
                <a16:creationId xmlns:a16="http://schemas.microsoft.com/office/drawing/2014/main" id="{0276F538-5430-4EFA-BA23-662D8572138E}"/>
              </a:ext>
            </a:extLst>
          </p:cNvPr>
          <p:cNvCxnSpPr>
            <a:cxnSpLocks/>
            <a:stCxn id="25" idx="4"/>
          </p:cNvCxnSpPr>
          <p:nvPr/>
        </p:nvCxnSpPr>
        <p:spPr>
          <a:xfrm>
            <a:off x="3725388" y="5074505"/>
            <a:ext cx="2202722" cy="8394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8" name="מלבן מעוגל 13">
            <a:extLst>
              <a:ext uri="{FF2B5EF4-FFF2-40B4-BE49-F238E27FC236}">
                <a16:creationId xmlns:a16="http://schemas.microsoft.com/office/drawing/2014/main" id="{5B7C934F-974E-4534-B6B7-82ED023AC73C}"/>
              </a:ext>
            </a:extLst>
          </p:cNvPr>
          <p:cNvSpPr/>
          <p:nvPr/>
        </p:nvSpPr>
        <p:spPr>
          <a:xfrm>
            <a:off x="5089273" y="5532948"/>
            <a:ext cx="372199" cy="27026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X</a:t>
            </a:r>
            <a:endParaRPr lang="he-IL" sz="2800" dirty="0">
              <a:solidFill>
                <a:srgbClr val="FF0000"/>
              </a:solidFill>
            </a:endParaRPr>
          </a:p>
        </p:txBody>
      </p:sp>
      <p:sp>
        <p:nvSpPr>
          <p:cNvPr id="50" name="תיבת טקסט 49">
            <a:extLst>
              <a:ext uri="{FF2B5EF4-FFF2-40B4-BE49-F238E27FC236}">
                <a16:creationId xmlns:a16="http://schemas.microsoft.com/office/drawing/2014/main" id="{C96772F9-CA0C-4B42-8B9A-5C11E9333864}"/>
              </a:ext>
            </a:extLst>
          </p:cNvPr>
          <p:cNvSpPr txBox="1"/>
          <p:nvPr/>
        </p:nvSpPr>
        <p:spPr>
          <a:xfrm>
            <a:off x="7486019" y="1955955"/>
            <a:ext cx="3343275" cy="1200329"/>
          </a:xfrm>
          <a:prstGeom prst="rect">
            <a:avLst/>
          </a:prstGeom>
          <a:noFill/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public static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Node&lt;int&gt; 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GetLast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(Node&lt;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&gt; n)</a:t>
            </a:r>
          </a:p>
          <a:p>
            <a:pPr algn="l" rtl="0"/>
            <a:r>
              <a:rPr lang="he-IL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}</a:t>
            </a: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    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while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(n!=null &amp;&amp;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n.HasNext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())          </a:t>
            </a: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          n =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n.GetNext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();       </a:t>
            </a:r>
            <a:r>
              <a:rPr lang="he-IL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endParaRPr lang="en-US" sz="12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return n;</a:t>
            </a:r>
            <a:r>
              <a:rPr lang="he-IL" sz="12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rPr>
              <a:t> </a:t>
            </a:r>
            <a:endParaRPr lang="en-US" sz="1200" dirty="0">
              <a:solidFill>
                <a:srgbClr val="000000"/>
              </a:solidFill>
              <a:highlight>
                <a:srgbClr val="FFFF00"/>
              </a:highlight>
              <a:latin typeface="Varela Round" panose="00000500000000000000" pitchFamily="2" charset="-79"/>
            </a:endParaRPr>
          </a:p>
          <a:p>
            <a:pPr algn="l" rtl="0"/>
            <a:r>
              <a:rPr lang="he-IL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{</a:t>
            </a:r>
            <a:endParaRPr lang="en-US" sz="1200" dirty="0">
              <a:solidFill>
                <a:srgbClr val="000000"/>
              </a:solidFill>
              <a:latin typeface="Varela Round" panose="00000500000000000000" pitchFamily="2" charset="-79"/>
            </a:endParaRPr>
          </a:p>
        </p:txBody>
      </p:sp>
      <p:sp>
        <p:nvSpPr>
          <p:cNvPr id="54" name="תיבת טקסט 53">
            <a:extLst>
              <a:ext uri="{FF2B5EF4-FFF2-40B4-BE49-F238E27FC236}">
                <a16:creationId xmlns:a16="http://schemas.microsoft.com/office/drawing/2014/main" id="{7AB1B23F-B973-4C6C-9DDB-0CDEC824E04A}"/>
              </a:ext>
            </a:extLst>
          </p:cNvPr>
          <p:cNvSpPr txBox="1"/>
          <p:nvPr/>
        </p:nvSpPr>
        <p:spPr>
          <a:xfrm>
            <a:off x="934267" y="2969135"/>
            <a:ext cx="458930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1800" dirty="0">
                <a:latin typeface="Varela Round" panose="00000500000000000000" pitchFamily="2" charset="-79"/>
              </a:rPr>
              <a:t> </a:t>
            </a:r>
            <a:endParaRPr lang="he-IL" dirty="0"/>
          </a:p>
        </p:txBody>
      </p:sp>
      <p:sp>
        <p:nvSpPr>
          <p:cNvPr id="18" name="בועת דיבור: אליפסה 17">
            <a:extLst>
              <a:ext uri="{FF2B5EF4-FFF2-40B4-BE49-F238E27FC236}">
                <a16:creationId xmlns:a16="http://schemas.microsoft.com/office/drawing/2014/main" id="{829805FA-1A02-4410-8340-ED925F108733}"/>
              </a:ext>
            </a:extLst>
          </p:cNvPr>
          <p:cNvSpPr/>
          <p:nvPr/>
        </p:nvSpPr>
        <p:spPr>
          <a:xfrm>
            <a:off x="5314676" y="3690444"/>
            <a:ext cx="2944635" cy="947057"/>
          </a:xfrm>
          <a:prstGeom prst="wedgeEllipseCallout">
            <a:avLst>
              <a:gd name="adj1" fmla="val -8186"/>
              <a:gd name="adj2" fmla="val -25095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ומה יקרה אם השרשרת ריקה  ? </a:t>
            </a:r>
          </a:p>
        </p:txBody>
      </p:sp>
      <p:sp>
        <p:nvSpPr>
          <p:cNvPr id="35" name="תיבת טקסט 34">
            <a:extLst>
              <a:ext uri="{FF2B5EF4-FFF2-40B4-BE49-F238E27FC236}">
                <a16:creationId xmlns:a16="http://schemas.microsoft.com/office/drawing/2014/main" id="{76AB85D7-ED98-436B-B600-EEB26DAFCD53}"/>
              </a:ext>
            </a:extLst>
          </p:cNvPr>
          <p:cNvSpPr txBox="1"/>
          <p:nvPr/>
        </p:nvSpPr>
        <p:spPr>
          <a:xfrm>
            <a:off x="714069" y="2484698"/>
            <a:ext cx="474183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11A4AB"/>
                </a:solidFill>
                <a:latin typeface="Varela Round" panose="00000500000000000000" pitchFamily="2" charset="-79"/>
              </a:rPr>
              <a:t>while (n!=null &amp;&amp; </a:t>
            </a:r>
            <a:r>
              <a:rPr lang="en-US" sz="2400" dirty="0" err="1">
                <a:solidFill>
                  <a:srgbClr val="11A4AB"/>
                </a:solidFill>
                <a:latin typeface="Varela Round" panose="00000500000000000000" pitchFamily="2" charset="-79"/>
              </a:rPr>
              <a:t>n.HasNext</a:t>
            </a:r>
            <a:r>
              <a:rPr lang="en-US" sz="2400" dirty="0">
                <a:solidFill>
                  <a:srgbClr val="11A4AB"/>
                </a:solidFill>
                <a:latin typeface="Varela Round" panose="00000500000000000000" pitchFamily="2" charset="-79"/>
              </a:rPr>
              <a:t>()  )</a:t>
            </a:r>
          </a:p>
        </p:txBody>
      </p:sp>
      <p:sp>
        <p:nvSpPr>
          <p:cNvPr id="37" name="תיבת טקסט 36">
            <a:extLst>
              <a:ext uri="{FF2B5EF4-FFF2-40B4-BE49-F238E27FC236}">
                <a16:creationId xmlns:a16="http://schemas.microsoft.com/office/drawing/2014/main" id="{DEC3103C-56FB-45A2-A729-E5DE8EBF3F07}"/>
              </a:ext>
            </a:extLst>
          </p:cNvPr>
          <p:cNvSpPr txBox="1"/>
          <p:nvPr/>
        </p:nvSpPr>
        <p:spPr>
          <a:xfrm>
            <a:off x="968850" y="3341201"/>
            <a:ext cx="458930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1800" dirty="0">
                <a:latin typeface="Varela Round" panose="00000500000000000000" pitchFamily="2" charset="-79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851546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3" grpId="0" animBg="1"/>
      <p:bldP spid="24" grpId="0" animBg="1"/>
      <p:bldP spid="48" grpId="0"/>
      <p:bldP spid="50" grpId="0" animBg="1"/>
      <p:bldP spid="54" grpId="0" animBg="1"/>
      <p:bldP spid="18" grpId="0" animBg="1"/>
      <p:bldP spid="35" grpId="0" animBg="1"/>
      <p:bldP spid="3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5" y="998859"/>
            <a:ext cx="8517214" cy="47997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b="1" dirty="0">
                <a:cs typeface="+mj-cs"/>
              </a:rPr>
              <a:t>1. כאשר השרשרת ריקה</a:t>
            </a:r>
          </a:p>
          <a:p>
            <a:pPr marL="0" indent="0">
              <a:buNone/>
            </a:pPr>
            <a:r>
              <a:rPr lang="he-IL" b="1" dirty="0">
                <a:cs typeface="+mj-cs"/>
              </a:rPr>
              <a:t> </a:t>
            </a:r>
          </a:p>
          <a:p>
            <a:pPr marL="0" indent="0">
              <a:buNone/>
            </a:pPr>
            <a:r>
              <a:rPr lang="he-IL" b="1" dirty="0">
                <a:cs typeface="+mj-cs"/>
              </a:rPr>
              <a:t>2. כחוליה ראשונה בשרשרת </a:t>
            </a:r>
          </a:p>
          <a:p>
            <a:endParaRPr lang="he-IL" b="1" dirty="0">
              <a:cs typeface="+mj-cs"/>
            </a:endParaRPr>
          </a:p>
          <a:p>
            <a:pPr marL="0" indent="0">
              <a:buNone/>
            </a:pPr>
            <a:r>
              <a:rPr lang="he-IL" b="1" dirty="0">
                <a:cs typeface="+mj-cs"/>
              </a:rPr>
              <a:t>3. כחוליה אחרונה בשרשרת </a:t>
            </a:r>
          </a:p>
          <a:p>
            <a:endParaRPr lang="he-IL" b="1" dirty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endParaRPr lang="he-IL" b="1" dirty="0">
              <a:cs typeface="+mj-cs"/>
            </a:endParaRPr>
          </a:p>
          <a:p>
            <a:pPr marL="0" indent="0">
              <a:buNone/>
            </a:pPr>
            <a:r>
              <a:rPr lang="he-IL" b="1" dirty="0">
                <a:cs typeface="+mj-cs"/>
              </a:rPr>
              <a:t>        4. אחרי חוליה בשרשרת             </a:t>
            </a:r>
          </a:p>
          <a:p>
            <a:pPr marL="0" indent="0">
              <a:buNone/>
            </a:pPr>
            <a:r>
              <a:rPr lang="he-IL" b="1" dirty="0">
                <a:cs typeface="+mj-cs"/>
              </a:rPr>
              <a:t>                        ( למשל: אחרי חוליה 2 )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הוספת חוליה לשרשרת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195339" y="3772160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אליפסה 15"/>
          <p:cNvSpPr/>
          <p:nvPr/>
        </p:nvSpPr>
        <p:spPr>
          <a:xfrm>
            <a:off x="149497" y="1150662"/>
            <a:ext cx="867425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a</a:t>
            </a:r>
          </a:p>
        </p:txBody>
      </p:sp>
      <p:sp>
        <p:nvSpPr>
          <p:cNvPr id="17" name="חץ שמאלה 16"/>
          <p:cNvSpPr/>
          <p:nvPr/>
        </p:nvSpPr>
        <p:spPr>
          <a:xfrm>
            <a:off x="1062764" y="1221590"/>
            <a:ext cx="4724543" cy="301083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חץ שמאלה 18"/>
          <p:cNvSpPr/>
          <p:nvPr/>
        </p:nvSpPr>
        <p:spPr>
          <a:xfrm rot="19774180">
            <a:off x="828955" y="2689494"/>
            <a:ext cx="4313109" cy="335838"/>
          </a:xfrm>
          <a:prstGeom prst="leftArrow">
            <a:avLst>
              <a:gd name="adj1" fmla="val 50000"/>
              <a:gd name="adj2" fmla="val 4138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חץ ימינה 21"/>
          <p:cNvSpPr/>
          <p:nvPr/>
        </p:nvSpPr>
        <p:spPr>
          <a:xfrm rot="6579873">
            <a:off x="6312607" y="3404748"/>
            <a:ext cx="1108889" cy="204324"/>
          </a:xfrm>
          <a:prstGeom prst="rightArrow">
            <a:avLst>
              <a:gd name="adj1" fmla="val 59734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חץ ימינה 23"/>
          <p:cNvSpPr/>
          <p:nvPr/>
        </p:nvSpPr>
        <p:spPr>
          <a:xfrm rot="14859755">
            <a:off x="4023335" y="4555305"/>
            <a:ext cx="1246753" cy="207896"/>
          </a:xfrm>
          <a:prstGeom prst="rightArrow">
            <a:avLst>
              <a:gd name="adj1" fmla="val 59734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9BD752FD-C982-46AD-A6DC-06AE76EFE5E7}"/>
              </a:ext>
            </a:extLst>
          </p:cNvPr>
          <p:cNvSpPr txBox="1"/>
          <p:nvPr/>
        </p:nvSpPr>
        <p:spPr>
          <a:xfrm>
            <a:off x="10388182" y="6487625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</p:spTree>
    <p:extLst>
      <p:ext uri="{BB962C8B-B14F-4D97-AF65-F5344CB8AC3E}">
        <p14:creationId xmlns:p14="http://schemas.microsoft.com/office/powerpoint/2010/main" val="294794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2" grpId="0" animBg="1"/>
      <p:bldP spid="2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תבנית -הוספה כחוליה ראשונה</a:t>
            </a:r>
          </a:p>
        </p:txBody>
      </p:sp>
      <p:sp>
        <p:nvSpPr>
          <p:cNvPr id="4" name="מלבן 3"/>
          <p:cNvSpPr/>
          <p:nvPr/>
        </p:nvSpPr>
        <p:spPr>
          <a:xfrm>
            <a:off x="215590" y="1091233"/>
            <a:ext cx="82329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public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static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AddFirst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(Node&lt;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lst,</a:t>
            </a:r>
            <a:r>
              <a:rPr lang="en-US" sz="2400" dirty="0" err="1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num)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=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&gt;(num,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   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;</a:t>
            </a:r>
          </a:p>
          <a:p>
            <a:pPr algn="l" rtl="0"/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{</a:t>
            </a:r>
            <a:endParaRPr lang="he-IL" sz="2400" b="1" dirty="0">
              <a:latin typeface="Varela Round" panose="00000500000000000000" pitchFamily="2" charset="-79"/>
              <a:cs typeface="+mj-cs"/>
            </a:endParaRPr>
          </a:p>
        </p:txBody>
      </p:sp>
      <p:cxnSp>
        <p:nvCxnSpPr>
          <p:cNvPr id="5" name="מחבר ישר 4"/>
          <p:cNvCxnSpPr/>
          <p:nvPr/>
        </p:nvCxnSpPr>
        <p:spPr>
          <a:xfrm flipH="1" flipV="1">
            <a:off x="215590" y="3637090"/>
            <a:ext cx="11976410" cy="36000"/>
          </a:xfrm>
          <a:prstGeom prst="line">
            <a:avLst/>
          </a:prstGeom>
          <a:ln w="76200" cmpd="dbl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מלבן 5"/>
          <p:cNvSpPr/>
          <p:nvPr/>
        </p:nvSpPr>
        <p:spPr>
          <a:xfrm>
            <a:off x="371093" y="3796836"/>
            <a:ext cx="384345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Node&lt;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=Add(lst,5);</a:t>
            </a:r>
          </a:p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Add(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2);</a:t>
            </a:r>
            <a:endParaRPr lang="he-I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קבוצה 6"/>
          <p:cNvGrpSpPr/>
          <p:nvPr/>
        </p:nvGrpSpPr>
        <p:grpSpPr>
          <a:xfrm>
            <a:off x="3128097" y="5078411"/>
            <a:ext cx="3623858" cy="531778"/>
            <a:chOff x="1751401" y="5040579"/>
            <a:chExt cx="2893300" cy="531778"/>
          </a:xfrm>
        </p:grpSpPr>
        <p:sp>
          <p:nvSpPr>
            <p:cNvPr id="8" name="אליפסה 7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9" name="מלבן מעוגל 8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0" name="מלבן מעוגל 9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2" name="מחבר חץ ישר 11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>
              <a:stCxn id="8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4772722" y="3909446"/>
            <a:ext cx="30554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/>
              <a:t>הקריאה לפעולה</a:t>
            </a:r>
          </a:p>
        </p:txBody>
      </p:sp>
      <p:grpSp>
        <p:nvGrpSpPr>
          <p:cNvPr id="20" name="קבוצה 19"/>
          <p:cNvGrpSpPr/>
          <p:nvPr/>
        </p:nvGrpSpPr>
        <p:grpSpPr>
          <a:xfrm>
            <a:off x="3159016" y="4410565"/>
            <a:ext cx="2377478" cy="531778"/>
            <a:chOff x="1751401" y="5040579"/>
            <a:chExt cx="1898186" cy="531778"/>
          </a:xfrm>
        </p:grpSpPr>
        <p:sp>
          <p:nvSpPr>
            <p:cNvPr id="21" name="אליפסה 20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22" name="מלבן מעוגל 21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25" name="מחבר חץ ישר 24"/>
            <p:cNvCxnSpPr>
              <a:stCxn id="21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DCDA0D99-1BAA-416A-A436-0F2C6B67A414}"/>
              </a:ext>
            </a:extLst>
          </p:cNvPr>
          <p:cNvSpPr txBox="1"/>
          <p:nvPr/>
        </p:nvSpPr>
        <p:spPr>
          <a:xfrm>
            <a:off x="10463784" y="6490749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7582AF54-A6BE-4ECF-A16D-346F4A280541}"/>
              </a:ext>
            </a:extLst>
          </p:cNvPr>
          <p:cNvSpPr txBox="1"/>
          <p:nvPr/>
        </p:nvSpPr>
        <p:spPr>
          <a:xfrm>
            <a:off x="7646796" y="1942169"/>
            <a:ext cx="3620020" cy="120032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ולמה חייבים להחזיר את ההפניה ? </a:t>
            </a:r>
          </a:p>
          <a:p>
            <a:endParaRPr lang="he-IL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he-I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כי שינינו את העוגן של השרשרת ולכן צריך להחזיר את השינוי.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7" name="תצוגת שקופית 16">
                <a:extLst>
                  <a:ext uri="{FF2B5EF4-FFF2-40B4-BE49-F238E27FC236}">
                    <a16:creationId xmlns:a16="http://schemas.microsoft.com/office/drawing/2014/main" id="{112C4054-ECF1-4DE7-B7DE-A0D32D8E340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-2734188" y="-445513"/>
              <a:ext cx="3048000" cy="1714500"/>
            </p:xfrm>
            <a:graphic>
              <a:graphicData uri="http://schemas.microsoft.com/office/powerpoint/2016/slidezoom">
                <pslz:sldZm>
                  <pslz:sldZmObj sldId="323" cId="2947940674">
                    <pslz:zmPr id="{10B65816-8B44-4720-98E3-B0B88CDFC0E2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7" name="תצוגת שקופית 16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112C4054-ECF1-4DE7-B7DE-A0D32D8E340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734188" y="-445513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24" name="אליפסה 23">
            <a:extLst>
              <a:ext uri="{FF2B5EF4-FFF2-40B4-BE49-F238E27FC236}">
                <a16:creationId xmlns:a16="http://schemas.microsoft.com/office/drawing/2014/main" id="{8A74799B-8C50-410D-9C11-8746D9A08A5D}"/>
              </a:ext>
            </a:extLst>
          </p:cNvPr>
          <p:cNvSpPr/>
          <p:nvPr/>
        </p:nvSpPr>
        <p:spPr>
          <a:xfrm>
            <a:off x="313811" y="6191250"/>
            <a:ext cx="4039113" cy="511302"/>
          </a:xfrm>
          <a:prstGeom prst="ellipse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מכסה מצב של שרשרת ריקה.</a:t>
            </a:r>
          </a:p>
        </p:txBody>
      </p:sp>
    </p:spTree>
    <p:extLst>
      <p:ext uri="{BB962C8B-B14F-4D97-AF65-F5344CB8AC3E}">
        <p14:creationId xmlns:p14="http://schemas.microsoft.com/office/powerpoint/2010/main" val="1989881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6" grpId="0" animBg="1"/>
      <p:bldP spid="2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תבנית -הוספה כחוליה אחרונה </a:t>
            </a:r>
          </a:p>
        </p:txBody>
      </p:sp>
      <p:sp>
        <p:nvSpPr>
          <p:cNvPr id="4" name="מלבן 3"/>
          <p:cNvSpPr/>
          <p:nvPr/>
        </p:nvSpPr>
        <p:spPr>
          <a:xfrm>
            <a:off x="313812" y="1150643"/>
            <a:ext cx="823295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public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static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&gt;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AddLast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(Node&lt;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lst,</a:t>
            </a:r>
            <a:r>
              <a:rPr lang="en-US" sz="2400" dirty="0" err="1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num)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{ </a:t>
            </a:r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</a:t>
            </a:r>
            <a:r>
              <a:rPr lang="he-IL" sz="2400" b="1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endParaRPr lang="en-US" sz="2400" b="1" dirty="0">
              <a:solidFill>
                <a:srgbClr val="000000"/>
              </a:solidFill>
              <a:latin typeface="Varela Round" panose="00000500000000000000" pitchFamily="2" charset="-79"/>
              <a:cs typeface="+mj-cs"/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 if(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==null)   return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 new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&gt;(num);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&gt; after =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GetLast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after.SetNext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&gt;(8));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{</a:t>
            </a:r>
            <a:endParaRPr lang="he-IL" sz="2400" dirty="0">
              <a:latin typeface="Varela Round" panose="00000500000000000000" pitchFamily="2" charset="-79"/>
              <a:cs typeface="+mj-cs"/>
            </a:endParaRPr>
          </a:p>
        </p:txBody>
      </p:sp>
      <p:cxnSp>
        <p:nvCxnSpPr>
          <p:cNvPr id="5" name="מחבר ישר 4"/>
          <p:cNvCxnSpPr/>
          <p:nvPr/>
        </p:nvCxnSpPr>
        <p:spPr>
          <a:xfrm flipH="1" flipV="1">
            <a:off x="229583" y="4178365"/>
            <a:ext cx="11976410" cy="36000"/>
          </a:xfrm>
          <a:prstGeom prst="line">
            <a:avLst/>
          </a:prstGeom>
          <a:ln w="76200" cmpd="dbl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מלבן 5"/>
          <p:cNvSpPr/>
          <p:nvPr/>
        </p:nvSpPr>
        <p:spPr>
          <a:xfrm>
            <a:off x="313587" y="4204083"/>
            <a:ext cx="38434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AddLast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8);</a:t>
            </a:r>
            <a:endParaRPr lang="he-I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7" name="קבוצה 6"/>
          <p:cNvGrpSpPr/>
          <p:nvPr/>
        </p:nvGrpSpPr>
        <p:grpSpPr>
          <a:xfrm>
            <a:off x="1148864" y="5185614"/>
            <a:ext cx="3618699" cy="531778"/>
            <a:chOff x="1751401" y="5040579"/>
            <a:chExt cx="2889181" cy="531778"/>
          </a:xfrm>
        </p:grpSpPr>
        <p:sp>
          <p:nvSpPr>
            <p:cNvPr id="8" name="אליפסה 7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9" name="מלבן מעוגל 8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0" name="מלבן מעוגל 9"/>
            <p:cNvSpPr/>
            <p:nvPr/>
          </p:nvSpPr>
          <p:spPr>
            <a:xfrm>
              <a:off x="3959172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2" name="מחבר חץ ישר 11"/>
            <p:cNvCxnSpPr>
              <a:cxnSpLocks/>
              <a:endCxn id="10" idx="1"/>
            </p:cNvCxnSpPr>
            <p:nvPr/>
          </p:nvCxnSpPr>
          <p:spPr>
            <a:xfrm>
              <a:off x="3605855" y="5294751"/>
              <a:ext cx="353317" cy="3429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>
              <a:stCxn id="8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9" name="TextBox 18"/>
          <p:cNvSpPr txBox="1"/>
          <p:nvPr/>
        </p:nvSpPr>
        <p:spPr>
          <a:xfrm>
            <a:off x="5041313" y="4272003"/>
            <a:ext cx="30554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/>
              <a:t>הקריאה לפעולה</a:t>
            </a:r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DCDA0D99-1BAA-416A-A436-0F2C6B67A414}"/>
              </a:ext>
            </a:extLst>
          </p:cNvPr>
          <p:cNvSpPr txBox="1"/>
          <p:nvPr/>
        </p:nvSpPr>
        <p:spPr>
          <a:xfrm>
            <a:off x="10463784" y="6490749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  <p:sp>
        <p:nvSpPr>
          <p:cNvPr id="16" name="תיבת טקסט 15">
            <a:extLst>
              <a:ext uri="{FF2B5EF4-FFF2-40B4-BE49-F238E27FC236}">
                <a16:creationId xmlns:a16="http://schemas.microsoft.com/office/drawing/2014/main" id="{7582AF54-A6BE-4ECF-A16D-346F4A280541}"/>
              </a:ext>
            </a:extLst>
          </p:cNvPr>
          <p:cNvSpPr txBox="1"/>
          <p:nvPr/>
        </p:nvSpPr>
        <p:spPr>
          <a:xfrm>
            <a:off x="7448550" y="1972908"/>
            <a:ext cx="4016619" cy="36933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האם צריך לבדוק אם השרשרת ריקה ? </a:t>
            </a: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7" name="תצוגת שקופית 16">
                <a:extLst>
                  <a:ext uri="{FF2B5EF4-FFF2-40B4-BE49-F238E27FC236}">
                    <a16:creationId xmlns:a16="http://schemas.microsoft.com/office/drawing/2014/main" id="{112C4054-ECF1-4DE7-B7DE-A0D32D8E340D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-2734188" y="-445513"/>
              <a:ext cx="3048000" cy="1714500"/>
            </p:xfrm>
            <a:graphic>
              <a:graphicData uri="http://schemas.microsoft.com/office/powerpoint/2016/slidezoom">
                <pslz:sldZm>
                  <pslz:sldZmObj sldId="323" cId="2947940674">
                    <pslz:zmPr id="{10B65816-8B44-4720-98E3-B0B88CDFC0E2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7" name="תצוגת שקופית 16">
                <a:hlinkClick r:id="rId3" action="ppaction://hlinksldjump"/>
                <a:extLst>
                  <a:ext uri="{FF2B5EF4-FFF2-40B4-BE49-F238E27FC236}">
                    <a16:creationId xmlns:a16="http://schemas.microsoft.com/office/drawing/2014/main" id="{112C4054-ECF1-4DE7-B7DE-A0D32D8E340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2734188" y="-445513"/>
                <a:ext cx="3048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p:sp>
        <p:nvSpPr>
          <p:cNvPr id="2" name="חץ: למטה 1">
            <a:extLst>
              <a:ext uri="{FF2B5EF4-FFF2-40B4-BE49-F238E27FC236}">
                <a16:creationId xmlns:a16="http://schemas.microsoft.com/office/drawing/2014/main" id="{4DB10DF1-DE4B-43E5-A73A-F361BA2E951D}"/>
              </a:ext>
            </a:extLst>
          </p:cNvPr>
          <p:cNvSpPr/>
          <p:nvPr/>
        </p:nvSpPr>
        <p:spPr>
          <a:xfrm>
            <a:off x="3650664" y="4479979"/>
            <a:ext cx="1390649" cy="825915"/>
          </a:xfrm>
          <a:prstGeom prst="downArrow">
            <a:avLst>
              <a:gd name="adj1" fmla="val 50000"/>
              <a:gd name="adj2" fmla="val 4259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1200" dirty="0"/>
              <a:t>after</a:t>
            </a:r>
            <a:endParaRPr lang="he-IL" sz="1200" dirty="0"/>
          </a:p>
        </p:txBody>
      </p:sp>
      <p:grpSp>
        <p:nvGrpSpPr>
          <p:cNvPr id="15" name="קבוצה 14">
            <a:extLst>
              <a:ext uri="{FF2B5EF4-FFF2-40B4-BE49-F238E27FC236}">
                <a16:creationId xmlns:a16="http://schemas.microsoft.com/office/drawing/2014/main" id="{C64F7408-5C20-48DE-98C0-6D2816D60802}"/>
              </a:ext>
            </a:extLst>
          </p:cNvPr>
          <p:cNvGrpSpPr/>
          <p:nvPr/>
        </p:nvGrpSpPr>
        <p:grpSpPr>
          <a:xfrm>
            <a:off x="4789289" y="5292817"/>
            <a:ext cx="1295995" cy="362520"/>
            <a:chOff x="4789289" y="5292817"/>
            <a:chExt cx="1295995" cy="362520"/>
          </a:xfrm>
        </p:grpSpPr>
        <p:sp>
          <p:nvSpPr>
            <p:cNvPr id="23" name="מלבן מעוגל 9">
              <a:extLst>
                <a:ext uri="{FF2B5EF4-FFF2-40B4-BE49-F238E27FC236}">
                  <a16:creationId xmlns:a16="http://schemas.microsoft.com/office/drawing/2014/main" id="{A65209B7-1C57-47FF-8A6D-C21CC375BAC8}"/>
                </a:ext>
              </a:extLst>
            </p:cNvPr>
            <p:cNvSpPr/>
            <p:nvPr/>
          </p:nvSpPr>
          <p:spPr>
            <a:xfrm>
              <a:off x="5231818" y="5292817"/>
              <a:ext cx="853466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24" name="מחבר חץ ישר 23">
              <a:extLst>
                <a:ext uri="{FF2B5EF4-FFF2-40B4-BE49-F238E27FC236}">
                  <a16:creationId xmlns:a16="http://schemas.microsoft.com/office/drawing/2014/main" id="{34A15DD2-1CF7-4015-82D3-37F1B80E9FB6}"/>
                </a:ext>
              </a:extLst>
            </p:cNvPr>
            <p:cNvCxnSpPr>
              <a:cxnSpLocks/>
              <a:endCxn id="23" idx="1"/>
            </p:cNvCxnSpPr>
            <p:nvPr/>
          </p:nvCxnSpPr>
          <p:spPr>
            <a:xfrm>
              <a:off x="4789289" y="5439786"/>
              <a:ext cx="442530" cy="3429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26" name="אליפסה 25">
            <a:extLst>
              <a:ext uri="{FF2B5EF4-FFF2-40B4-BE49-F238E27FC236}">
                <a16:creationId xmlns:a16="http://schemas.microsoft.com/office/drawing/2014/main" id="{640D98C3-EC11-4396-8D6A-8AB26ED1984D}"/>
              </a:ext>
            </a:extLst>
          </p:cNvPr>
          <p:cNvSpPr/>
          <p:nvPr/>
        </p:nvSpPr>
        <p:spPr>
          <a:xfrm>
            <a:off x="313812" y="6282406"/>
            <a:ext cx="4039113" cy="511302"/>
          </a:xfrm>
          <a:prstGeom prst="ellipse">
            <a:avLst/>
          </a:prstGeom>
          <a:gradFill flip="none" rotWithShape="1">
            <a:gsLst>
              <a:gs pos="0">
                <a:schemeClr val="dk1">
                  <a:lumMod val="67000"/>
                </a:schemeClr>
              </a:gs>
              <a:gs pos="48000">
                <a:schemeClr val="dk1">
                  <a:lumMod val="97000"/>
                  <a:lumOff val="3000"/>
                </a:schemeClr>
              </a:gs>
              <a:gs pos="100000">
                <a:schemeClr val="dk1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מכסה מצב של שרשרת ריקה.</a:t>
            </a:r>
          </a:p>
        </p:txBody>
      </p:sp>
    </p:spTree>
    <p:extLst>
      <p:ext uri="{BB962C8B-B14F-4D97-AF65-F5344CB8AC3E}">
        <p14:creationId xmlns:p14="http://schemas.microsoft.com/office/powerpoint/2010/main" val="982979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6" grpId="0" animBg="1"/>
      <p:bldP spid="2" grpId="0" animBg="1"/>
      <p:bldP spid="2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4126914" y="998859"/>
            <a:ext cx="7549812" cy="271619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2000" b="1" dirty="0"/>
              <a:t>כאשר מוסיפים חוליה אחרי חוליה אחרת יש להיזהר מניתוק השרשרת </a:t>
            </a:r>
          </a:p>
          <a:p>
            <a:pPr marL="0" indent="0">
              <a:buNone/>
            </a:pPr>
            <a:r>
              <a:rPr lang="he-IL" sz="2000" b="1" dirty="0"/>
              <a:t>השלבים :  </a:t>
            </a:r>
          </a:p>
          <a:p>
            <a:pPr marL="457200" indent="-457200">
              <a:buAutoNum type="arabicPeriod"/>
            </a:pPr>
            <a:r>
              <a:rPr lang="he-IL" sz="2000" b="1" dirty="0"/>
              <a:t>מצא הפניה לחוליה שאחריה יש להוסיף</a:t>
            </a:r>
          </a:p>
          <a:p>
            <a:pPr marL="457200" indent="-457200">
              <a:buAutoNum type="arabicPeriod"/>
            </a:pPr>
            <a:r>
              <a:rPr lang="he-IL" sz="2000" b="1" dirty="0"/>
              <a:t>בניה של החוליה החדשה </a:t>
            </a:r>
          </a:p>
          <a:p>
            <a:pPr marL="457200" indent="-457200">
              <a:buAutoNum type="arabicPeriod"/>
            </a:pPr>
            <a:r>
              <a:rPr lang="he-IL" sz="2000" b="1" dirty="0"/>
              <a:t>חיבור להמשך השרשרת </a:t>
            </a:r>
          </a:p>
          <a:p>
            <a:pPr marL="457200" indent="-457200">
              <a:buAutoNum type="arabicPeriod"/>
            </a:pPr>
            <a:r>
              <a:rPr lang="he-IL" sz="2000" b="1" dirty="0"/>
              <a:t>חיבור החוליה החדשה לקודמת לה</a:t>
            </a:r>
          </a:p>
          <a:p>
            <a:pPr marL="0" indent="0">
              <a:buNone/>
            </a:pPr>
            <a:endParaRPr lang="he-IL" sz="2000" b="1" dirty="0"/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תבנית - הוספה אחרי חוליה אחרת </a:t>
            </a:r>
          </a:p>
        </p:txBody>
      </p:sp>
      <p:sp>
        <p:nvSpPr>
          <p:cNvPr id="5" name="אליפסה 4"/>
          <p:cNvSpPr/>
          <p:nvPr/>
        </p:nvSpPr>
        <p:spPr>
          <a:xfrm>
            <a:off x="796449" y="4512828"/>
            <a:ext cx="1086450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ea typeface="Calibri" panose="020F0502020204030204" pitchFamily="34" charset="0"/>
                <a:cs typeface="Varela Round" panose="00000500000000000000" pitchFamily="2" charset="-79"/>
              </a:rPr>
              <a:t>lst</a:t>
            </a:r>
            <a:endParaRPr lang="en-US" sz="2400" b="1" dirty="0">
              <a:effectLst/>
              <a:ea typeface="Calibri" panose="020F0502020204030204" pitchFamily="34" charset="0"/>
              <a:cs typeface="Varela Round" panose="00000500000000000000" pitchFamily="2" charset="-79"/>
            </a:endParaRPr>
          </a:p>
        </p:txBody>
      </p:sp>
      <p:sp>
        <p:nvSpPr>
          <p:cNvPr id="6" name="מלבן מעוגל 5"/>
          <p:cNvSpPr/>
          <p:nvPr/>
        </p:nvSpPr>
        <p:spPr>
          <a:xfrm>
            <a:off x="2320461" y="4620031"/>
            <a:ext cx="853466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2</a:t>
            </a:r>
            <a:endParaRPr lang="he-IL" sz="2000" b="1" dirty="0"/>
          </a:p>
        </p:txBody>
      </p:sp>
      <p:sp>
        <p:nvSpPr>
          <p:cNvPr id="7" name="מלבן מעוגל 6"/>
          <p:cNvSpPr/>
          <p:nvPr/>
        </p:nvSpPr>
        <p:spPr>
          <a:xfrm>
            <a:off x="3566841" y="4665609"/>
            <a:ext cx="853466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cxnSp>
        <p:nvCxnSpPr>
          <p:cNvPr id="8" name="מחבר חץ ישר 7"/>
          <p:cNvCxnSpPr>
            <a:cxnSpLocks/>
          </p:cNvCxnSpPr>
          <p:nvPr/>
        </p:nvCxnSpPr>
        <p:spPr>
          <a:xfrm>
            <a:off x="3124312" y="4812578"/>
            <a:ext cx="487177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מחבר חץ ישר 8"/>
          <p:cNvCxnSpPr>
            <a:stCxn id="5" idx="6"/>
          </p:cNvCxnSpPr>
          <p:nvPr/>
        </p:nvCxnSpPr>
        <p:spPr>
          <a:xfrm flipV="1">
            <a:off x="1882899" y="4768785"/>
            <a:ext cx="468012" cy="993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" name="מלבן מעוגל 9"/>
          <p:cNvSpPr/>
          <p:nvPr/>
        </p:nvSpPr>
        <p:spPr>
          <a:xfrm>
            <a:off x="4925679" y="4701058"/>
            <a:ext cx="853466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cxnSp>
        <p:nvCxnSpPr>
          <p:cNvPr id="11" name="מחבר חץ ישר 10"/>
          <p:cNvCxnSpPr>
            <a:cxnSpLocks/>
          </p:cNvCxnSpPr>
          <p:nvPr/>
        </p:nvCxnSpPr>
        <p:spPr>
          <a:xfrm>
            <a:off x="4420307" y="4776497"/>
            <a:ext cx="487177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2" name="מלבן 11"/>
          <p:cNvSpPr/>
          <p:nvPr/>
        </p:nvSpPr>
        <p:spPr>
          <a:xfrm>
            <a:off x="0" y="1500382"/>
            <a:ext cx="73437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void 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AddAfter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(Node&lt;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&gt;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lst,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afterNum,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num)</a:t>
            </a:r>
          </a:p>
          <a:p>
            <a:pPr algn="l" rtl="0"/>
            <a:r>
              <a:rPr lang="en-US" sz="2000" dirty="0">
                <a:latin typeface="Varela Round" panose="00000500000000000000" pitchFamily="2" charset="-79"/>
                <a:cs typeface="Varela Round" panose="00000500000000000000" pitchFamily="2" charset="-79"/>
              </a:rPr>
              <a:t>   {</a:t>
            </a:r>
          </a:p>
          <a:p>
            <a:pPr algn="l" rtl="0"/>
            <a:r>
              <a:rPr lang="en-US" sz="20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     Node&lt;int&gt; after = FindNode(</a:t>
            </a:r>
            <a:r>
              <a:rPr lang="en-US" sz="20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lst</a:t>
            </a:r>
            <a:r>
              <a:rPr lang="en-US" sz="2000" dirty="0">
                <a:latin typeface="Varela Round" panose="00000500000000000000" pitchFamily="2" charset="-79"/>
                <a:cs typeface="Varela Round" panose="00000500000000000000" pitchFamily="2" charset="-79"/>
              </a:rPr>
              <a:t>, </a:t>
            </a:r>
            <a:r>
              <a:rPr lang="en-US" sz="20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afterNum</a:t>
            </a:r>
            <a:r>
              <a:rPr lang="en-US" sz="2000" dirty="0">
                <a:latin typeface="Varela Round" panose="00000500000000000000" pitchFamily="2" charset="-79"/>
                <a:cs typeface="Varela Round" panose="00000500000000000000" pitchFamily="2" charset="-79"/>
              </a:rPr>
              <a:t>);</a:t>
            </a:r>
            <a:endParaRPr lang="en-US" sz="2000" dirty="0">
              <a:solidFill>
                <a:srgbClr val="00000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Node&lt;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&gt; pos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new 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Node&lt;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&gt;(num);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pos.SetNext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after.GetNext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after.SetNext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(pos);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}</a:t>
            </a:r>
            <a:endParaRPr lang="he-IL" sz="20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חץ למעלה 12"/>
          <p:cNvSpPr/>
          <p:nvPr/>
        </p:nvSpPr>
        <p:spPr>
          <a:xfrm>
            <a:off x="2039969" y="4964656"/>
            <a:ext cx="1133958" cy="701999"/>
          </a:xfrm>
          <a:prstGeom prst="up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after</a:t>
            </a:r>
            <a:endParaRPr lang="he-IL" b="1" dirty="0"/>
          </a:p>
        </p:txBody>
      </p:sp>
      <p:grpSp>
        <p:nvGrpSpPr>
          <p:cNvPr id="14" name="קבוצה 13"/>
          <p:cNvGrpSpPr/>
          <p:nvPr/>
        </p:nvGrpSpPr>
        <p:grpSpPr>
          <a:xfrm>
            <a:off x="1544012" y="3696345"/>
            <a:ext cx="2239109" cy="611084"/>
            <a:chOff x="1781456" y="5009452"/>
            <a:chExt cx="1868131" cy="531778"/>
          </a:xfrm>
        </p:grpSpPr>
        <p:sp>
          <p:nvSpPr>
            <p:cNvPr id="15" name="אליפסה 14"/>
            <p:cNvSpPr/>
            <p:nvPr/>
          </p:nvSpPr>
          <p:spPr>
            <a:xfrm>
              <a:off x="1781456" y="5009452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Varela Round" panose="00000500000000000000" pitchFamily="2" charset="-79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Varela Round" panose="00000500000000000000" pitchFamily="2" charset="-79"/>
              </a:endParaRPr>
            </a:p>
          </p:txBody>
        </p:sp>
        <p:sp>
          <p:nvSpPr>
            <p:cNvPr id="16" name="מלבן מעוגל 1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cxnSp>
          <p:nvCxnSpPr>
            <p:cNvPr id="17" name="מחבר חץ ישר 16"/>
            <p:cNvCxnSpPr>
              <a:stCxn id="15" idx="6"/>
            </p:cNvCxnSpPr>
            <p:nvPr/>
          </p:nvCxnSpPr>
          <p:spPr>
            <a:xfrm flipV="1">
              <a:off x="2648881" y="5265409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8" name="מחבר חץ ישר 17"/>
          <p:cNvCxnSpPr>
            <a:cxnSpLocks/>
          </p:cNvCxnSpPr>
          <p:nvPr/>
        </p:nvCxnSpPr>
        <p:spPr>
          <a:xfrm>
            <a:off x="3783121" y="4220338"/>
            <a:ext cx="113373" cy="444623"/>
          </a:xfrm>
          <a:prstGeom prst="straightConnector1">
            <a:avLst/>
          </a:prstGeom>
          <a:ln w="57150"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מחבר חץ ישר 22"/>
          <p:cNvCxnSpPr>
            <a:cxnSpLocks/>
          </p:cNvCxnSpPr>
          <p:nvPr/>
        </p:nvCxnSpPr>
        <p:spPr>
          <a:xfrm flipV="1">
            <a:off x="2886593" y="4256747"/>
            <a:ext cx="88583" cy="370084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4" name="מלבן 23"/>
          <p:cNvSpPr/>
          <p:nvPr/>
        </p:nvSpPr>
        <p:spPr>
          <a:xfrm>
            <a:off x="424220" y="2411638"/>
            <a:ext cx="6616303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after.SetNext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Node&lt;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&gt;(num,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after.GetNext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()));</a:t>
            </a:r>
          </a:p>
          <a:p>
            <a:pPr algn="l" rtl="0"/>
            <a:endParaRPr lang="en-US" sz="2000" dirty="0">
              <a:solidFill>
                <a:srgbClr val="00000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l" rtl="0"/>
            <a:endParaRPr lang="en-US" sz="2000" dirty="0">
              <a:solidFill>
                <a:srgbClr val="00000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8738371" y="3368332"/>
            <a:ext cx="29587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800" b="1" dirty="0"/>
              <a:t> </a:t>
            </a:r>
            <a:r>
              <a:rPr lang="he-IL" sz="2800" b="1" dirty="0">
                <a:solidFill>
                  <a:srgbClr val="C00000"/>
                </a:solidFill>
              </a:rPr>
              <a:t>בפקודה אחת !!!!</a:t>
            </a:r>
            <a:endParaRPr lang="he-IL" sz="2800" dirty="0"/>
          </a:p>
        </p:txBody>
      </p:sp>
      <p:sp>
        <p:nvSpPr>
          <p:cNvPr id="19" name="תיבת טקסט 18">
            <a:extLst>
              <a:ext uri="{FF2B5EF4-FFF2-40B4-BE49-F238E27FC236}">
                <a16:creationId xmlns:a16="http://schemas.microsoft.com/office/drawing/2014/main" id="{97DA1206-A279-4765-9B4E-740980ED8416}"/>
              </a:ext>
            </a:extLst>
          </p:cNvPr>
          <p:cNvSpPr txBox="1"/>
          <p:nvPr/>
        </p:nvSpPr>
        <p:spPr>
          <a:xfrm>
            <a:off x="10365852" y="6483958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</p:spTree>
    <p:extLst>
      <p:ext uri="{BB962C8B-B14F-4D97-AF65-F5344CB8AC3E}">
        <p14:creationId xmlns:p14="http://schemas.microsoft.com/office/powerpoint/2010/main" val="721267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24" grpId="0" animBg="1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51D01A4-3776-48DD-89DD-09B98A30B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 תבניות הוספה</a:t>
            </a: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B9DDBCF6-F5F3-4045-9139-E68C2BD9053B}"/>
              </a:ext>
            </a:extLst>
          </p:cNvPr>
          <p:cNvSpPr txBox="1"/>
          <p:nvPr/>
        </p:nvSpPr>
        <p:spPr>
          <a:xfrm>
            <a:off x="208347" y="1039213"/>
            <a:ext cx="4316028" cy="1015663"/>
          </a:xfrm>
          <a:prstGeom prst="rect">
            <a:avLst/>
          </a:prstGeom>
          <a:noFill/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static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&gt; </a:t>
            </a:r>
            <a:r>
              <a:rPr lang="en-US" sz="1200" b="1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AddFirst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(Node&lt;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&gt;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lst,</a:t>
            </a:r>
            <a:r>
              <a:rPr lang="en-US" sz="1200" dirty="0" err="1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num)</a:t>
            </a:r>
          </a:p>
          <a:p>
            <a:pPr algn="l" rtl="0"/>
            <a:r>
              <a:rPr lang="he-IL" sz="1200" b="1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}</a:t>
            </a: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   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=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&gt;(num,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);</a:t>
            </a: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   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return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;</a:t>
            </a:r>
          </a:p>
          <a:p>
            <a:pPr algn="l" rtl="0"/>
            <a:r>
              <a:rPr lang="he-IL" sz="1200" b="1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{</a:t>
            </a:r>
            <a:endParaRPr lang="he-IL" sz="1200" b="1" dirty="0">
              <a:latin typeface="Varela Round" panose="00000500000000000000" pitchFamily="2" charset="-79"/>
              <a:cs typeface="+mj-cs"/>
            </a:endParaRPr>
          </a:p>
        </p:txBody>
      </p:sp>
      <p:sp>
        <p:nvSpPr>
          <p:cNvPr id="10" name="מלבן 9">
            <a:extLst>
              <a:ext uri="{FF2B5EF4-FFF2-40B4-BE49-F238E27FC236}">
                <a16:creationId xmlns:a16="http://schemas.microsoft.com/office/drawing/2014/main" id="{9541734B-7F5D-4E9C-909A-2AA013B1FE9C}"/>
              </a:ext>
            </a:extLst>
          </p:cNvPr>
          <p:cNvSpPr/>
          <p:nvPr/>
        </p:nvSpPr>
        <p:spPr>
          <a:xfrm>
            <a:off x="341696" y="3722393"/>
            <a:ext cx="4049329" cy="1200329"/>
          </a:xfrm>
          <a:prstGeom prst="rect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static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12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</a:t>
            </a:r>
            <a:r>
              <a:rPr lang="en-US" sz="1200" b="1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</a:t>
            </a:r>
            <a:r>
              <a:rPr lang="en-US" sz="1200" b="1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AddLast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(Node&lt;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&gt;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lst,</a:t>
            </a:r>
            <a:r>
              <a:rPr lang="en-US" sz="1200" dirty="0" err="1">
                <a:solidFill>
                  <a:srgbClr val="0000FF"/>
                </a:solidFill>
                <a:latin typeface="Varela Round" panose="00000500000000000000" pitchFamily="2" charset="-79"/>
                <a:cs typeface="+mj-cs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num)</a:t>
            </a: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{ </a:t>
            </a:r>
            <a:r>
              <a:rPr lang="he-IL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</a:t>
            </a:r>
            <a:r>
              <a:rPr lang="he-IL" sz="1200" b="1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endParaRPr lang="en-US" sz="1200" b="1" dirty="0">
              <a:solidFill>
                <a:srgbClr val="000000"/>
              </a:solidFill>
              <a:latin typeface="Varela Round" panose="00000500000000000000" pitchFamily="2" charset="-79"/>
              <a:cs typeface="+mj-cs"/>
            </a:endParaRPr>
          </a:p>
          <a:p>
            <a:pPr algn="l" rtl="0"/>
            <a:r>
              <a:rPr lang="he-IL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 if(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lst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==null)   </a:t>
            </a:r>
            <a:r>
              <a:rPr lang="en-US" sz="1200" dirty="0">
                <a:solidFill>
                  <a:srgbClr val="0000FF"/>
                </a:solidFill>
              </a:rPr>
              <a:t>return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 new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&gt;(num);</a:t>
            </a: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&gt; after =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GetLast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(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lst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);</a:t>
            </a: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after.SetNext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(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&gt;(num));</a:t>
            </a:r>
          </a:p>
          <a:p>
            <a:pPr algn="l" rtl="0"/>
            <a:r>
              <a:rPr lang="he-IL" sz="1200" dirty="0">
                <a:solidFill>
                  <a:srgbClr val="000000"/>
                </a:solidFill>
                <a:latin typeface="Varela Round" panose="00000500000000000000" pitchFamily="2" charset="-79"/>
                <a:cs typeface="+mj-cs"/>
              </a:rPr>
              <a:t>        {</a:t>
            </a:r>
            <a:endParaRPr lang="he-IL" sz="1200" dirty="0">
              <a:latin typeface="Varela Round" panose="00000500000000000000" pitchFamily="2" charset="-79"/>
              <a:cs typeface="+mj-cs"/>
            </a:endParaRPr>
          </a:p>
        </p:txBody>
      </p:sp>
      <p:sp>
        <p:nvSpPr>
          <p:cNvPr id="11" name="מלבן 10">
            <a:extLst>
              <a:ext uri="{FF2B5EF4-FFF2-40B4-BE49-F238E27FC236}">
                <a16:creationId xmlns:a16="http://schemas.microsoft.com/office/drawing/2014/main" id="{8F81E8E0-6AD2-461C-A2D2-55A424582902}"/>
              </a:ext>
            </a:extLst>
          </p:cNvPr>
          <p:cNvSpPr/>
          <p:nvPr/>
        </p:nvSpPr>
        <p:spPr>
          <a:xfrm>
            <a:off x="208347" y="2288470"/>
            <a:ext cx="4525578" cy="1200329"/>
          </a:xfrm>
          <a:prstGeom prst="rect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public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static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void  </a:t>
            </a:r>
            <a:r>
              <a:rPr lang="en-US" sz="1200" b="1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AddAfter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(Node&lt;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&gt;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lst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,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afterNum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, 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</a:rPr>
              <a:t> num)</a:t>
            </a:r>
          </a:p>
          <a:p>
            <a:pPr algn="l" rtl="0"/>
            <a:r>
              <a:rPr lang="en-US" sz="1200" dirty="0">
                <a:latin typeface="Varela Round" panose="00000500000000000000" pitchFamily="2" charset="-79"/>
                <a:cs typeface="Varela Round" panose="00000500000000000000" pitchFamily="2" charset="-79"/>
              </a:rPr>
              <a:t>   {</a:t>
            </a:r>
          </a:p>
          <a:p>
            <a:pPr algn="l" rtl="0"/>
            <a:r>
              <a:rPr lang="en-US" sz="1200" dirty="0">
                <a:latin typeface="Varela Round" panose="00000500000000000000" pitchFamily="2" charset="-79"/>
                <a:cs typeface="Varela Round" panose="00000500000000000000" pitchFamily="2" charset="-79"/>
              </a:rPr>
              <a:t>         Node&lt;int&gt; after = FindNode(</a:t>
            </a:r>
            <a:r>
              <a:rPr lang="en-US" sz="12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lst</a:t>
            </a:r>
            <a:r>
              <a:rPr lang="en-US" sz="1200" dirty="0">
                <a:latin typeface="Varela Round" panose="00000500000000000000" pitchFamily="2" charset="-79"/>
                <a:cs typeface="Varela Round" panose="00000500000000000000" pitchFamily="2" charset="-79"/>
              </a:rPr>
              <a:t>, </a:t>
            </a:r>
            <a:r>
              <a:rPr lang="en-US" sz="1200" dirty="0" err="1">
                <a:latin typeface="Varela Round" panose="00000500000000000000" pitchFamily="2" charset="-79"/>
                <a:cs typeface="Varela Round" panose="00000500000000000000" pitchFamily="2" charset="-79"/>
              </a:rPr>
              <a:t>afterNum</a:t>
            </a:r>
            <a:r>
              <a:rPr lang="en-US" sz="1200" dirty="0">
                <a:latin typeface="Varela Round" panose="00000500000000000000" pitchFamily="2" charset="-79"/>
                <a:cs typeface="Varela Round" panose="00000500000000000000" pitchFamily="2" charset="-79"/>
              </a:rPr>
              <a:t>);</a:t>
            </a:r>
            <a:endParaRPr lang="en-US" sz="1200" dirty="0">
              <a:solidFill>
                <a:srgbClr val="00000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       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after.SetNext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new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Node&lt;</a:t>
            </a:r>
            <a:r>
              <a:rPr lang="en-US" sz="1200" dirty="0">
                <a:solidFill>
                  <a:srgbClr val="0000FF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int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&gt;(num, </a:t>
            </a:r>
            <a:r>
              <a:rPr lang="en-US" sz="1200" dirty="0" err="1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after.GetNext</a:t>
            </a:r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()));</a:t>
            </a:r>
          </a:p>
          <a:p>
            <a:pPr algn="l" rtl="0"/>
            <a:r>
              <a:rPr lang="en-US" sz="1200" dirty="0">
                <a:solidFill>
                  <a:srgbClr val="00000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}</a:t>
            </a:r>
          </a:p>
          <a:p>
            <a:pPr algn="l" rtl="0"/>
            <a:endParaRPr lang="he-IL" sz="1200" dirty="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0015F5E2-C324-4935-BEE1-CAD66D77D90F}"/>
              </a:ext>
            </a:extLst>
          </p:cNvPr>
          <p:cNvSpPr txBox="1"/>
          <p:nvPr/>
        </p:nvSpPr>
        <p:spPr>
          <a:xfrm>
            <a:off x="5143500" y="1466850"/>
            <a:ext cx="5972175" cy="258532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מה נצטרך בפעולה אחת להוספה :  </a:t>
            </a:r>
          </a:p>
          <a:p>
            <a:endParaRPr lang="he-IL" dirty="0"/>
          </a:p>
          <a:p>
            <a:r>
              <a:rPr lang="he-IL" b="1" dirty="0"/>
              <a:t>טיפול בשרשרת ריקה,</a:t>
            </a:r>
          </a:p>
          <a:p>
            <a:endParaRPr lang="he-IL" dirty="0"/>
          </a:p>
          <a:p>
            <a:r>
              <a:rPr lang="he-IL" b="1" dirty="0"/>
              <a:t>טיפול בהוספה של חוליה ראשונה</a:t>
            </a:r>
          </a:p>
          <a:p>
            <a:r>
              <a:rPr lang="he-IL" dirty="0"/>
              <a:t>           איך נדע שנדרשת הוספה כראשון  </a:t>
            </a:r>
          </a:p>
          <a:p>
            <a:endParaRPr lang="he-IL" dirty="0"/>
          </a:p>
          <a:p>
            <a:r>
              <a:rPr lang="he-IL" b="1" dirty="0"/>
              <a:t>טיפול בהוספה אחרי  </a:t>
            </a:r>
          </a:p>
          <a:p>
            <a:r>
              <a:rPr lang="he-IL" dirty="0"/>
              <a:t>                נקבל ערך לחיפוש או הפניה לחוליה אחריה להוסיף</a:t>
            </a:r>
          </a:p>
        </p:txBody>
      </p:sp>
    </p:spTree>
    <p:extLst>
      <p:ext uri="{BB962C8B-B14F-4D97-AF65-F5344CB8AC3E}">
        <p14:creationId xmlns:p14="http://schemas.microsoft.com/office/powerpoint/2010/main" val="41062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dirty="0"/>
              <a:t>שרשרת חוליות – תבניות 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מדעי המחשב : כיתה יא-</a:t>
            </a:r>
            <a:r>
              <a:rPr lang="he-IL" dirty="0" err="1">
                <a:sym typeface="Varela Round"/>
              </a:rPr>
              <a:t>יב</a:t>
            </a:r>
            <a:endParaRPr lang="he-IL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שם המורה: דיתה אוהב ציון</a:t>
            </a: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B1DAAABA-FB96-4262-85E2-E4A73596DBCD}"/>
              </a:ext>
            </a:extLst>
          </p:cNvPr>
          <p:cNvSpPr txBox="1"/>
          <p:nvPr/>
        </p:nvSpPr>
        <p:spPr>
          <a:xfrm>
            <a:off x="7488686" y="6302045"/>
            <a:ext cx="3494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hlinkClick r:id="rId3"/>
              </a:rPr>
              <a:t>ditaohevzion@gmail.com</a:t>
            </a:r>
            <a:r>
              <a:rPr lang="en-US" sz="2000" dirty="0"/>
              <a:t> </a:t>
            </a:r>
            <a:endParaRPr lang="he-IL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תבנית הוספה </a:t>
            </a:r>
          </a:p>
        </p:txBody>
      </p:sp>
      <p:sp>
        <p:nvSpPr>
          <p:cNvPr id="5" name="מלבן 4"/>
          <p:cNvSpPr/>
          <p:nvPr/>
        </p:nvSpPr>
        <p:spPr>
          <a:xfrm>
            <a:off x="230461" y="1356413"/>
            <a:ext cx="824679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000" b="1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static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&gt; Add(Node&lt;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&gt;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lst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, Node&lt;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&gt;after, 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)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}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lst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==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null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&gt;(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);</a:t>
            </a:r>
          </a:p>
          <a:p>
            <a:pPr algn="l" rtl="0"/>
            <a:endParaRPr lang="en-US" sz="20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(after==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null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)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&gt;(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lst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);</a:t>
            </a:r>
          </a:p>
          <a:p>
            <a:pPr algn="l" rtl="0"/>
            <a:endParaRPr lang="he-IL" sz="20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endParaRPr lang="en-US" sz="20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after.SetNext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&gt;(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num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after.GetNext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()));</a:t>
            </a:r>
          </a:p>
          <a:p>
            <a:pPr algn="l" rtl="0"/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</a:rPr>
              <a:t>return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lst</a:t>
            </a:r>
            <a:r>
              <a:rPr lang="en-US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;</a:t>
            </a:r>
          </a:p>
          <a:p>
            <a:pPr algn="l" rtl="0"/>
            <a:r>
              <a:rPr lang="he-IL" sz="20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{</a:t>
            </a:r>
            <a:endParaRPr lang="he-IL" sz="2000" dirty="0">
              <a:latin typeface="Varela Round" panose="00000500000000000000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748" y="817196"/>
            <a:ext cx="1157496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  <a:latin typeface="Varela Round" panose="00000500000000000000" pitchFamily="2" charset="-79"/>
              </a:rPr>
              <a:t>הפעולה מקבלת הפניה לחוליה , הפניה לחוליה אחריה להוסיף, ומספר. </a:t>
            </a:r>
          </a:p>
        </p:txBody>
      </p:sp>
      <p:sp>
        <p:nvSpPr>
          <p:cNvPr id="7" name="חץ שמאלה 6"/>
          <p:cNvSpPr/>
          <p:nvPr/>
        </p:nvSpPr>
        <p:spPr>
          <a:xfrm>
            <a:off x="2789834" y="1774227"/>
            <a:ext cx="3343507" cy="60216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/>
              <a:t> אם השרשרת ריקה </a:t>
            </a:r>
          </a:p>
        </p:txBody>
      </p:sp>
      <p:sp>
        <p:nvSpPr>
          <p:cNvPr id="8" name="חץ שמאלה 7"/>
          <p:cNvSpPr/>
          <p:nvPr/>
        </p:nvSpPr>
        <p:spPr>
          <a:xfrm>
            <a:off x="2893632" y="2684777"/>
            <a:ext cx="3984702" cy="60216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/>
              <a:t>להוסיף כחוליה ראשונה</a:t>
            </a:r>
          </a:p>
        </p:txBody>
      </p:sp>
      <p:sp>
        <p:nvSpPr>
          <p:cNvPr id="9" name="חץ שמאלה 8"/>
          <p:cNvSpPr/>
          <p:nvPr/>
        </p:nvSpPr>
        <p:spPr>
          <a:xfrm>
            <a:off x="2154304" y="3595327"/>
            <a:ext cx="6105293" cy="602166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b="1" dirty="0"/>
              <a:t>להוסיף אחרי חוליה אחרת (גם האחרונה) </a:t>
            </a:r>
          </a:p>
        </p:txBody>
      </p:sp>
      <p:grpSp>
        <p:nvGrpSpPr>
          <p:cNvPr id="11" name="קבוצה 10"/>
          <p:cNvGrpSpPr/>
          <p:nvPr/>
        </p:nvGrpSpPr>
        <p:grpSpPr>
          <a:xfrm>
            <a:off x="144967" y="6194313"/>
            <a:ext cx="5291003" cy="531778"/>
            <a:chOff x="1751401" y="5040579"/>
            <a:chExt cx="5184916" cy="531778"/>
          </a:xfrm>
        </p:grpSpPr>
        <p:sp>
          <p:nvSpPr>
            <p:cNvPr id="12" name="אליפסה 11"/>
            <p:cNvSpPr/>
            <p:nvPr/>
          </p:nvSpPr>
          <p:spPr>
            <a:xfrm>
              <a:off x="1751401" y="5040579"/>
              <a:ext cx="815251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</a:endParaRPr>
            </a:p>
          </p:txBody>
        </p:sp>
        <p:sp>
          <p:nvSpPr>
            <p:cNvPr id="13" name="מלבן מעוגל 12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15" name="מלבן מעוגל 14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16" name="מחבר חץ ישר 15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>
              <a:stCxn id="14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>
              <a:stCxn id="12" idx="6"/>
            </p:cNvCxnSpPr>
            <p:nvPr/>
          </p:nvCxnSpPr>
          <p:spPr>
            <a:xfrm flipV="1">
              <a:off x="2566652" y="5296536"/>
              <a:ext cx="425835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מחבר חץ ישר 18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0" name="מלבן מעוגל 19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</p:grp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0486E340-5B2B-4790-8262-FA8E4C75F35F}"/>
              </a:ext>
            </a:extLst>
          </p:cNvPr>
          <p:cNvSpPr txBox="1"/>
          <p:nvPr/>
        </p:nvSpPr>
        <p:spPr>
          <a:xfrm>
            <a:off x="10365852" y="6483958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7C2D03E7-DA39-4264-88C5-241885A28C59}"/>
              </a:ext>
            </a:extLst>
          </p:cNvPr>
          <p:cNvSpPr txBox="1"/>
          <p:nvPr/>
        </p:nvSpPr>
        <p:spPr>
          <a:xfrm>
            <a:off x="8828376" y="2490526"/>
            <a:ext cx="2917193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התאמות לתבנית יש לבצע בהתאם לבעיה/שאלה.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268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>
            <a:extLst>
              <a:ext uri="{FF2B5EF4-FFF2-40B4-BE49-F238E27FC236}">
                <a16:creationId xmlns:a16="http://schemas.microsoft.com/office/drawing/2014/main" id="{D7FFB38C-4EC4-4D18-AF28-E18F921312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352586" y="2348132"/>
            <a:ext cx="6599650" cy="592568"/>
          </a:xfrm>
        </p:spPr>
        <p:txBody>
          <a:bodyPr>
            <a:normAutofit fontScale="92500"/>
          </a:bodyPr>
          <a:lstStyle/>
          <a:p>
            <a:r>
              <a:rPr lang="he-IL" dirty="0"/>
              <a:t>הוספה לשרשרת קיימת/חדשה – הוסף כחוליה ראשונה  </a:t>
            </a:r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A19C6925-59A2-410F-BB97-94CF8E5B1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תבנית בניה/הוספה על פי סדר  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15767F2F-E5D0-4A03-B7FD-EF39F8C7A0C1}"/>
              </a:ext>
            </a:extLst>
          </p:cNvPr>
          <p:cNvSpPr txBox="1"/>
          <p:nvPr/>
        </p:nvSpPr>
        <p:spPr>
          <a:xfrm>
            <a:off x="1611086" y="896989"/>
            <a:ext cx="8468227" cy="129266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/>
              <a:t>שתי תבניות לבנית שרשרת /הוספה לשרשרת </a:t>
            </a:r>
          </a:p>
          <a:p>
            <a:pPr marL="342900" indent="-342900">
              <a:buAutoNum type="arabicPeriod"/>
            </a:pPr>
            <a:r>
              <a:rPr lang="he-IL" b="1" dirty="0"/>
              <a:t>הוסף ראשון </a:t>
            </a:r>
            <a:r>
              <a:rPr lang="he-IL" dirty="0"/>
              <a:t>– בד"כ כאשר אין הנחיה על הסדר . פשוט יותר – נקבל סדר הפוך </a:t>
            </a:r>
          </a:p>
          <a:p>
            <a:pPr marL="342900" indent="-342900">
              <a:buFontTx/>
              <a:buAutoNum type="arabicPeriod"/>
            </a:pPr>
            <a:r>
              <a:rPr lang="he-IL" b="1" dirty="0"/>
              <a:t>הוסף אחרון </a:t>
            </a:r>
            <a:r>
              <a:rPr lang="he-IL" dirty="0"/>
              <a:t>-  בד"כ כשנדרשת שמירה על סדר יחסי כמו במקור. </a:t>
            </a:r>
          </a:p>
          <a:p>
            <a:endParaRPr lang="he-IL" dirty="0"/>
          </a:p>
        </p:txBody>
      </p:sp>
      <p:grpSp>
        <p:nvGrpSpPr>
          <p:cNvPr id="6" name="קבוצה 5">
            <a:extLst>
              <a:ext uri="{FF2B5EF4-FFF2-40B4-BE49-F238E27FC236}">
                <a16:creationId xmlns:a16="http://schemas.microsoft.com/office/drawing/2014/main" id="{4EC637B1-E47F-452E-BB5B-8BDE25F9982F}"/>
              </a:ext>
            </a:extLst>
          </p:cNvPr>
          <p:cNvGrpSpPr/>
          <p:nvPr/>
        </p:nvGrpSpPr>
        <p:grpSpPr>
          <a:xfrm>
            <a:off x="1136007" y="3674164"/>
            <a:ext cx="6244825" cy="531778"/>
            <a:chOff x="1751401" y="5040579"/>
            <a:chExt cx="6244825" cy="531778"/>
          </a:xfrm>
        </p:grpSpPr>
        <p:sp>
          <p:nvSpPr>
            <p:cNvPr id="7" name="אליפסה 6">
              <a:extLst>
                <a:ext uri="{FF2B5EF4-FFF2-40B4-BE49-F238E27FC236}">
                  <a16:creationId xmlns:a16="http://schemas.microsoft.com/office/drawing/2014/main" id="{3717A5BD-7319-4F69-9FB2-D97B63E19043}"/>
                </a:ext>
              </a:extLst>
            </p:cNvPr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8" name="מלבן מעוגל 5">
              <a:extLst>
                <a:ext uri="{FF2B5EF4-FFF2-40B4-BE49-F238E27FC236}">
                  <a16:creationId xmlns:a16="http://schemas.microsoft.com/office/drawing/2014/main" id="{F68BB388-5797-4122-8EFB-0AA8E686077E}"/>
                </a:ext>
              </a:extLst>
            </p:cNvPr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9" name="מלבן מעוגל 6">
              <a:extLst>
                <a:ext uri="{FF2B5EF4-FFF2-40B4-BE49-F238E27FC236}">
                  <a16:creationId xmlns:a16="http://schemas.microsoft.com/office/drawing/2014/main" id="{339AD433-7382-446D-9AE3-463D7E34FE12}"/>
                </a:ext>
              </a:extLst>
            </p:cNvPr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</a:t>
              </a:r>
              <a:endParaRPr lang="he-IL" sz="2000" b="1" dirty="0"/>
            </a:p>
          </p:txBody>
        </p:sp>
        <p:sp>
          <p:nvSpPr>
            <p:cNvPr id="10" name="מלבן מעוגל 7">
              <a:extLst>
                <a:ext uri="{FF2B5EF4-FFF2-40B4-BE49-F238E27FC236}">
                  <a16:creationId xmlns:a16="http://schemas.microsoft.com/office/drawing/2014/main" id="{CF96CDC4-584E-414E-8DF2-C578F679317D}"/>
                </a:ext>
              </a:extLst>
            </p:cNvPr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07EF75A8-B530-4D23-BF58-C5630B63B281}"/>
                </a:ext>
              </a:extLst>
            </p:cNvPr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3B250F80-3459-41F4-A19A-43673C26509E}"/>
                </a:ext>
              </a:extLst>
            </p:cNvPr>
            <p:cNvCxnSpPr>
              <a:stCxn id="9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75297CF9-AA54-4329-AABB-652789D45452}"/>
                </a:ext>
              </a:extLst>
            </p:cNvPr>
            <p:cNvCxnSpPr>
              <a:stCxn id="7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E1B2B4F3-BE4F-40E1-81F5-5D6EA5F871BF}"/>
                </a:ext>
              </a:extLst>
            </p:cNvPr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מלבן מעוגל 12">
              <a:extLst>
                <a:ext uri="{FF2B5EF4-FFF2-40B4-BE49-F238E27FC236}">
                  <a16:creationId xmlns:a16="http://schemas.microsoft.com/office/drawing/2014/main" id="{3D55C288-3905-4ED5-8D83-DFA130E6709B}"/>
                </a:ext>
              </a:extLst>
            </p:cNvPr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6" name="מלבן מעוגל 13">
              <a:extLst>
                <a:ext uri="{FF2B5EF4-FFF2-40B4-BE49-F238E27FC236}">
                  <a16:creationId xmlns:a16="http://schemas.microsoft.com/office/drawing/2014/main" id="{59A1E410-CC11-4437-9DDB-7F4213F0A5B6}"/>
                </a:ext>
              </a:extLst>
            </p:cNvPr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cxnSp>
          <p:nvCxnSpPr>
            <p:cNvPr id="17" name="מחבר חץ ישר 16">
              <a:extLst>
                <a:ext uri="{FF2B5EF4-FFF2-40B4-BE49-F238E27FC236}">
                  <a16:creationId xmlns:a16="http://schemas.microsoft.com/office/drawing/2014/main" id="{10A238F6-AC26-4B11-BA62-5840781A5C72}"/>
                </a:ext>
              </a:extLst>
            </p:cNvPr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8" name="מציין מיקום תוכן 1">
            <a:extLst>
              <a:ext uri="{FF2B5EF4-FFF2-40B4-BE49-F238E27FC236}">
                <a16:creationId xmlns:a16="http://schemas.microsoft.com/office/drawing/2014/main" id="{6620434D-2B33-4570-BA6C-63C33D351A40}"/>
              </a:ext>
            </a:extLst>
          </p:cNvPr>
          <p:cNvSpPr txBox="1">
            <a:spLocks/>
          </p:cNvSpPr>
          <p:nvPr/>
        </p:nvSpPr>
        <p:spPr>
          <a:xfrm>
            <a:off x="1130721" y="4485951"/>
            <a:ext cx="7248968" cy="59256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הוספה לשרשרת קיימת/חדשה – הוסף כחוליה אחרונה </a:t>
            </a:r>
          </a:p>
        </p:txBody>
      </p:sp>
      <p:grpSp>
        <p:nvGrpSpPr>
          <p:cNvPr id="20" name="קבוצה 19">
            <a:extLst>
              <a:ext uri="{FF2B5EF4-FFF2-40B4-BE49-F238E27FC236}">
                <a16:creationId xmlns:a16="http://schemas.microsoft.com/office/drawing/2014/main" id="{B9ACA78C-05EF-4C7D-B5CB-256C7E6C9D58}"/>
              </a:ext>
            </a:extLst>
          </p:cNvPr>
          <p:cNvGrpSpPr/>
          <p:nvPr/>
        </p:nvGrpSpPr>
        <p:grpSpPr>
          <a:xfrm>
            <a:off x="5424606" y="4949576"/>
            <a:ext cx="1111224" cy="906045"/>
            <a:chOff x="5503889" y="4857750"/>
            <a:chExt cx="1111224" cy="906045"/>
          </a:xfrm>
        </p:grpSpPr>
        <p:sp>
          <p:nvSpPr>
            <p:cNvPr id="21" name="אליפסה 20">
              <a:extLst>
                <a:ext uri="{FF2B5EF4-FFF2-40B4-BE49-F238E27FC236}">
                  <a16:creationId xmlns:a16="http://schemas.microsoft.com/office/drawing/2014/main" id="{1AEBFD97-540F-4DBC-958E-AEDC07328A0E}"/>
                </a:ext>
              </a:extLst>
            </p:cNvPr>
            <p:cNvSpPr/>
            <p:nvPr/>
          </p:nvSpPr>
          <p:spPr>
            <a:xfrm>
              <a:off x="5503889" y="4857750"/>
              <a:ext cx="1111224" cy="362520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last</a:t>
              </a:r>
              <a:endParaRPr lang="he-IL" dirty="0"/>
            </a:p>
          </p:txBody>
        </p:sp>
        <p:cxnSp>
          <p:nvCxnSpPr>
            <p:cNvPr id="22" name="מחבר חץ ישר 21">
              <a:extLst>
                <a:ext uri="{FF2B5EF4-FFF2-40B4-BE49-F238E27FC236}">
                  <a16:creationId xmlns:a16="http://schemas.microsoft.com/office/drawing/2014/main" id="{EFE63D4D-CFC5-4FEA-B921-365A3B0303D2}"/>
                </a:ext>
              </a:extLst>
            </p:cNvPr>
            <p:cNvCxnSpPr>
              <a:stCxn id="21" idx="4"/>
            </p:cNvCxnSpPr>
            <p:nvPr/>
          </p:nvCxnSpPr>
          <p:spPr>
            <a:xfrm>
              <a:off x="6059501" y="5220270"/>
              <a:ext cx="36499" cy="54352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4F813C99-9CC4-4A7B-87C1-1FB596895A75}"/>
              </a:ext>
            </a:extLst>
          </p:cNvPr>
          <p:cNvGrpSpPr/>
          <p:nvPr/>
        </p:nvGrpSpPr>
        <p:grpSpPr>
          <a:xfrm>
            <a:off x="118789" y="5669935"/>
            <a:ext cx="6244825" cy="531778"/>
            <a:chOff x="1751401" y="5040579"/>
            <a:chExt cx="6244825" cy="531778"/>
          </a:xfrm>
        </p:grpSpPr>
        <p:sp>
          <p:nvSpPr>
            <p:cNvPr id="24" name="אליפסה 23">
              <a:extLst>
                <a:ext uri="{FF2B5EF4-FFF2-40B4-BE49-F238E27FC236}">
                  <a16:creationId xmlns:a16="http://schemas.microsoft.com/office/drawing/2014/main" id="{ADE2F704-CEF5-417E-BB5F-045D0EAA7B2A}"/>
                </a:ext>
              </a:extLst>
            </p:cNvPr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25" name="מלבן מעוגל 5">
              <a:extLst>
                <a:ext uri="{FF2B5EF4-FFF2-40B4-BE49-F238E27FC236}">
                  <a16:creationId xmlns:a16="http://schemas.microsoft.com/office/drawing/2014/main" id="{44F6A1FF-A128-4CCA-B6B4-7DAFD68BCEEF}"/>
                </a:ext>
              </a:extLst>
            </p:cNvPr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26" name="מלבן מעוגל 6">
              <a:extLst>
                <a:ext uri="{FF2B5EF4-FFF2-40B4-BE49-F238E27FC236}">
                  <a16:creationId xmlns:a16="http://schemas.microsoft.com/office/drawing/2014/main" id="{DE29CF57-C0A3-4CBD-A8A1-6673A691C7F9}"/>
                </a:ext>
              </a:extLst>
            </p:cNvPr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27" name="מלבן מעוגל 7">
              <a:extLst>
                <a:ext uri="{FF2B5EF4-FFF2-40B4-BE49-F238E27FC236}">
                  <a16:creationId xmlns:a16="http://schemas.microsoft.com/office/drawing/2014/main" id="{C7FF58F4-ED4D-47C2-A21B-21D19D61959F}"/>
                </a:ext>
              </a:extLst>
            </p:cNvPr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28" name="מחבר חץ ישר 27">
              <a:extLst>
                <a:ext uri="{FF2B5EF4-FFF2-40B4-BE49-F238E27FC236}">
                  <a16:creationId xmlns:a16="http://schemas.microsoft.com/office/drawing/2014/main" id="{92686D21-8E8A-4DEA-A424-67EB2A2C94D7}"/>
                </a:ext>
              </a:extLst>
            </p:cNvPr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מחבר חץ ישר 28">
              <a:extLst>
                <a:ext uri="{FF2B5EF4-FFF2-40B4-BE49-F238E27FC236}">
                  <a16:creationId xmlns:a16="http://schemas.microsoft.com/office/drawing/2014/main" id="{833207B4-2084-4628-9B8E-80B562679751}"/>
                </a:ext>
              </a:extLst>
            </p:cNvPr>
            <p:cNvCxnSpPr>
              <a:stCxn id="26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מחבר חץ ישר 29">
              <a:extLst>
                <a:ext uri="{FF2B5EF4-FFF2-40B4-BE49-F238E27FC236}">
                  <a16:creationId xmlns:a16="http://schemas.microsoft.com/office/drawing/2014/main" id="{2298B209-A1A1-43B2-92D3-497FEB1331B8}"/>
                </a:ext>
              </a:extLst>
            </p:cNvPr>
            <p:cNvCxnSpPr>
              <a:stCxn id="24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מחבר חץ ישר 30">
              <a:extLst>
                <a:ext uri="{FF2B5EF4-FFF2-40B4-BE49-F238E27FC236}">
                  <a16:creationId xmlns:a16="http://schemas.microsoft.com/office/drawing/2014/main" id="{A679F299-37FA-4CFD-A5A3-F2F94892B077}"/>
                </a:ext>
              </a:extLst>
            </p:cNvPr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2" name="מלבן מעוגל 12">
              <a:extLst>
                <a:ext uri="{FF2B5EF4-FFF2-40B4-BE49-F238E27FC236}">
                  <a16:creationId xmlns:a16="http://schemas.microsoft.com/office/drawing/2014/main" id="{250EAC5F-E2A3-4E6E-88C7-3EB17F3EB86E}"/>
                </a:ext>
              </a:extLst>
            </p:cNvPr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</a:t>
              </a:r>
              <a:endParaRPr lang="he-IL" sz="2000" b="1" dirty="0"/>
            </a:p>
          </p:txBody>
        </p:sp>
        <p:sp>
          <p:nvSpPr>
            <p:cNvPr id="33" name="מלבן מעוגל 13">
              <a:extLst>
                <a:ext uri="{FF2B5EF4-FFF2-40B4-BE49-F238E27FC236}">
                  <a16:creationId xmlns:a16="http://schemas.microsoft.com/office/drawing/2014/main" id="{0080DFB7-9E6E-4754-8E3E-7FE99F4C16F5}"/>
                </a:ext>
              </a:extLst>
            </p:cNvPr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cxnSp>
          <p:nvCxnSpPr>
            <p:cNvPr id="34" name="מחבר חץ ישר 33">
              <a:extLst>
                <a:ext uri="{FF2B5EF4-FFF2-40B4-BE49-F238E27FC236}">
                  <a16:creationId xmlns:a16="http://schemas.microsoft.com/office/drawing/2014/main" id="{A620D297-6441-448F-9CFC-812AD55FBD98}"/>
                </a:ext>
              </a:extLst>
            </p:cNvPr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36" name="מחבר חץ ישר 35">
            <a:extLst>
              <a:ext uri="{FF2B5EF4-FFF2-40B4-BE49-F238E27FC236}">
                <a16:creationId xmlns:a16="http://schemas.microsoft.com/office/drawing/2014/main" id="{78E4C89D-5771-4FE5-A727-66F9A3CB1B20}"/>
              </a:ext>
            </a:extLst>
          </p:cNvPr>
          <p:cNvCxnSpPr>
            <a:cxnSpLocks/>
          </p:cNvCxnSpPr>
          <p:nvPr/>
        </p:nvCxnSpPr>
        <p:spPr>
          <a:xfrm flipH="1">
            <a:off x="2190263" y="2662408"/>
            <a:ext cx="163328" cy="124300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" name="תיבת טקסט 37">
            <a:extLst>
              <a:ext uri="{FF2B5EF4-FFF2-40B4-BE49-F238E27FC236}">
                <a16:creationId xmlns:a16="http://schemas.microsoft.com/office/drawing/2014/main" id="{7D453C24-C938-4E9C-AC86-222969DC0DF6}"/>
              </a:ext>
            </a:extLst>
          </p:cNvPr>
          <p:cNvSpPr txBox="1"/>
          <p:nvPr/>
        </p:nvSpPr>
        <p:spPr>
          <a:xfrm>
            <a:off x="8479508" y="2644416"/>
            <a:ext cx="3438660" cy="92333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בדוגמה:   פעולה המקבלת מערך ומחזירה שרשרת חוליות עם ערכי המערך </a:t>
            </a:r>
          </a:p>
        </p:txBody>
      </p:sp>
      <p:pic>
        <p:nvPicPr>
          <p:cNvPr id="39" name="תמונה 38">
            <a:extLst>
              <a:ext uri="{FF2B5EF4-FFF2-40B4-BE49-F238E27FC236}">
                <a16:creationId xmlns:a16="http://schemas.microsoft.com/office/drawing/2014/main" id="{3E889D2E-AE0C-429C-A0ED-0C18D40A7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4413" y="3626251"/>
            <a:ext cx="2228850" cy="695325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2038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18" grpId="0"/>
      <p:bldP spid="38" grpId="0" animBg="1"/>
    </p:bldLst>
  </p:timing>
</p:sld>
</file>

<file path=ppt/slides/slide2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5" y="998859"/>
            <a:ext cx="8517214" cy="47997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b="1" dirty="0">
                <a:cs typeface="+mj-cs"/>
              </a:rPr>
              <a:t>1. כאשר השרשרת ריקה</a:t>
            </a:r>
          </a:p>
          <a:p>
            <a:pPr marL="0" indent="0">
              <a:buNone/>
            </a:pPr>
            <a:r>
              <a:rPr lang="he-IL" b="1" dirty="0">
                <a:cs typeface="+mj-cs"/>
              </a:rPr>
              <a:t> </a:t>
            </a:r>
          </a:p>
          <a:p>
            <a:pPr marL="0" indent="0">
              <a:buNone/>
            </a:pPr>
            <a:r>
              <a:rPr lang="he-IL" b="1" dirty="0">
                <a:cs typeface="+mj-cs"/>
              </a:rPr>
              <a:t>2. כחוליה ראשונה בשרשרת </a:t>
            </a:r>
          </a:p>
          <a:p>
            <a:endParaRPr lang="he-IL" b="1" dirty="0">
              <a:cs typeface="+mj-cs"/>
            </a:endParaRPr>
          </a:p>
          <a:p>
            <a:pPr marL="0" indent="0">
              <a:buNone/>
            </a:pPr>
            <a:r>
              <a:rPr lang="he-IL" b="1" dirty="0">
                <a:cs typeface="+mj-cs"/>
              </a:rPr>
              <a:t>3. כחוליה אחרונה בשרשרת </a:t>
            </a:r>
          </a:p>
          <a:p>
            <a:endParaRPr lang="he-IL" b="1" dirty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endParaRPr lang="he-IL" b="1" dirty="0">
              <a:cs typeface="+mj-cs"/>
            </a:endParaRPr>
          </a:p>
          <a:p>
            <a:pPr marL="0" indent="0">
              <a:buNone/>
            </a:pPr>
            <a:r>
              <a:rPr lang="he-IL" b="1" dirty="0">
                <a:cs typeface="+mj-cs"/>
              </a:rPr>
              <a:t>        4. אחרי חוליה בשרשרת             </a:t>
            </a:r>
          </a:p>
          <a:p>
            <a:pPr marL="0" indent="0">
              <a:buNone/>
            </a:pPr>
            <a:r>
              <a:rPr lang="he-IL" b="1" dirty="0">
                <a:cs typeface="+mj-cs"/>
              </a:rPr>
              <a:t>                        ( למשל אחרי חוליה 2 )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הוספת חוליה לשרשרת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195339" y="3772160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אליפסה 15"/>
          <p:cNvSpPr/>
          <p:nvPr/>
        </p:nvSpPr>
        <p:spPr>
          <a:xfrm>
            <a:off x="149497" y="1150662"/>
            <a:ext cx="867425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a</a:t>
            </a:r>
          </a:p>
        </p:txBody>
      </p:sp>
      <p:sp>
        <p:nvSpPr>
          <p:cNvPr id="17" name="חץ שמאלה 16"/>
          <p:cNvSpPr/>
          <p:nvPr/>
        </p:nvSpPr>
        <p:spPr>
          <a:xfrm>
            <a:off x="1062764" y="1221590"/>
            <a:ext cx="4724543" cy="301083"/>
          </a:xfrm>
          <a:prstGeom prst="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9" name="חץ שמאלה 18"/>
          <p:cNvSpPr/>
          <p:nvPr/>
        </p:nvSpPr>
        <p:spPr>
          <a:xfrm rot="20012919">
            <a:off x="1114396" y="2622410"/>
            <a:ext cx="4011902" cy="335838"/>
          </a:xfrm>
          <a:prstGeom prst="leftArrow">
            <a:avLst>
              <a:gd name="adj1" fmla="val 50000"/>
              <a:gd name="adj2" fmla="val 4138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חץ ימינה 21"/>
          <p:cNvSpPr/>
          <p:nvPr/>
        </p:nvSpPr>
        <p:spPr>
          <a:xfrm rot="6579873">
            <a:off x="6312607" y="3404748"/>
            <a:ext cx="1108889" cy="204324"/>
          </a:xfrm>
          <a:prstGeom prst="rightArrow">
            <a:avLst>
              <a:gd name="adj1" fmla="val 59734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חץ ימינה 23"/>
          <p:cNvSpPr/>
          <p:nvPr/>
        </p:nvSpPr>
        <p:spPr>
          <a:xfrm rot="12142708">
            <a:off x="3851929" y="4560586"/>
            <a:ext cx="1538643" cy="250161"/>
          </a:xfrm>
          <a:prstGeom prst="rightArrow">
            <a:avLst>
              <a:gd name="adj1" fmla="val 59734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9BD752FD-C982-46AD-A6DC-06AE76EFE5E7}"/>
              </a:ext>
            </a:extLst>
          </p:cNvPr>
          <p:cNvSpPr txBox="1"/>
          <p:nvPr/>
        </p:nvSpPr>
        <p:spPr>
          <a:xfrm>
            <a:off x="10388182" y="6487625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</p:spTree>
    <p:extLst>
      <p:ext uri="{BB962C8B-B14F-4D97-AF65-F5344CB8AC3E}">
        <p14:creationId xmlns:p14="http://schemas.microsoft.com/office/powerpoint/2010/main" val="294794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9" grpId="0" animBg="1"/>
      <p:bldP spid="22" grpId="0" animBg="1"/>
      <p:bldP spid="2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>
            <a:extLst>
              <a:ext uri="{FF2B5EF4-FFF2-40B4-BE49-F238E27FC236}">
                <a16:creationId xmlns:a16="http://schemas.microsoft.com/office/drawing/2014/main" id="{BEAFB5BF-0856-4545-8BBD-66A446900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794" y="235364"/>
            <a:ext cx="9802206" cy="1022694"/>
          </a:xfrm>
        </p:spPr>
        <p:txBody>
          <a:bodyPr/>
          <a:lstStyle/>
          <a:p>
            <a:r>
              <a:rPr lang="he-IL" dirty="0"/>
              <a:t>ממערך לשרשרת- ללא שמירה על סדר – </a:t>
            </a:r>
            <a:br>
              <a:rPr lang="he-IL" dirty="0"/>
            </a:br>
            <a:r>
              <a:rPr lang="he-IL" dirty="0"/>
              <a:t>הוסף ראשון  </a:t>
            </a: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AE1B28C2-F87C-43D3-BE91-DEB97ED6DA25}"/>
              </a:ext>
            </a:extLst>
          </p:cNvPr>
          <p:cNvSpPr/>
          <p:nvPr/>
        </p:nvSpPr>
        <p:spPr>
          <a:xfrm>
            <a:off x="182335" y="953822"/>
            <a:ext cx="10024946" cy="39556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public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static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Build (</a:t>
            </a:r>
            <a:r>
              <a:rPr lang="en-US" sz="2000" dirty="0">
                <a:solidFill>
                  <a:srgbClr val="0000FF"/>
                </a:solidFill>
              </a:rPr>
              <a:t>int[]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)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          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=0; </a:t>
            </a:r>
            <a:endParaRPr lang="he-IL" sz="2000" dirty="0"/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while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arr.Length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)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{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[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],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++;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return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       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}</a:t>
            </a:r>
            <a:endParaRPr lang="en-US" sz="2000" dirty="0">
              <a:effectLst/>
              <a:latin typeface="Varela Round" panose="00000500000000000000" pitchFamily="2" charset="-79"/>
              <a:ea typeface="Calibri" panose="020F0502020204030204" pitchFamily="34" charset="0"/>
            </a:endParaRPr>
          </a:p>
        </p:txBody>
      </p: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FA6088A4-20EC-4CB2-BDCC-613755675C9C}"/>
              </a:ext>
            </a:extLst>
          </p:cNvPr>
          <p:cNvGrpSpPr/>
          <p:nvPr/>
        </p:nvGrpSpPr>
        <p:grpSpPr>
          <a:xfrm>
            <a:off x="5303705" y="2478795"/>
            <a:ext cx="6244825" cy="531778"/>
            <a:chOff x="1751401" y="5040579"/>
            <a:chExt cx="6244825" cy="531778"/>
          </a:xfrm>
        </p:grpSpPr>
        <p:sp>
          <p:nvSpPr>
            <p:cNvPr id="8" name="אליפסה 7">
              <a:extLst>
                <a:ext uri="{FF2B5EF4-FFF2-40B4-BE49-F238E27FC236}">
                  <a16:creationId xmlns:a16="http://schemas.microsoft.com/office/drawing/2014/main" id="{8D4EDA88-A857-4D82-BDC4-71436FDEFC8F}"/>
                </a:ext>
              </a:extLst>
            </p:cNvPr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9" name="מלבן מעוגל 5">
              <a:extLst>
                <a:ext uri="{FF2B5EF4-FFF2-40B4-BE49-F238E27FC236}">
                  <a16:creationId xmlns:a16="http://schemas.microsoft.com/office/drawing/2014/main" id="{26D832D9-5DD1-49A9-90AD-30DEB7E9E340}"/>
                </a:ext>
              </a:extLst>
            </p:cNvPr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10" name="מלבן מעוגל 6">
              <a:extLst>
                <a:ext uri="{FF2B5EF4-FFF2-40B4-BE49-F238E27FC236}">
                  <a16:creationId xmlns:a16="http://schemas.microsoft.com/office/drawing/2014/main" id="{8161C5B3-49FA-41BF-97D5-577DC6A74244}"/>
                </a:ext>
              </a:extLst>
            </p:cNvPr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</a:t>
              </a:r>
              <a:endParaRPr lang="he-IL" sz="2000" b="1" dirty="0"/>
            </a:p>
          </p:txBody>
        </p:sp>
        <p:sp>
          <p:nvSpPr>
            <p:cNvPr id="11" name="מלבן מעוגל 7">
              <a:extLst>
                <a:ext uri="{FF2B5EF4-FFF2-40B4-BE49-F238E27FC236}">
                  <a16:creationId xmlns:a16="http://schemas.microsoft.com/office/drawing/2014/main" id="{08163F50-7E71-4E3A-B21E-92CBE7828B3D}"/>
                </a:ext>
              </a:extLst>
            </p:cNvPr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F2566640-41AA-4984-9405-FA56C7ABFD7E}"/>
                </a:ext>
              </a:extLst>
            </p:cNvPr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7C0497F1-2A8C-4564-B748-20C15F563005}"/>
                </a:ext>
              </a:extLst>
            </p:cNvPr>
            <p:cNvCxnSpPr>
              <a:stCxn id="10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16AA2FAD-2FBD-4047-A3FD-DA5E7CF71870}"/>
                </a:ext>
              </a:extLst>
            </p:cNvPr>
            <p:cNvCxnSpPr>
              <a:stCxn id="8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>
              <a:extLst>
                <a:ext uri="{FF2B5EF4-FFF2-40B4-BE49-F238E27FC236}">
                  <a16:creationId xmlns:a16="http://schemas.microsoft.com/office/drawing/2014/main" id="{7EF32B0D-41E7-41B0-AF3E-96EE9AC9B108}"/>
                </a:ext>
              </a:extLst>
            </p:cNvPr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מלבן מעוגל 12">
              <a:extLst>
                <a:ext uri="{FF2B5EF4-FFF2-40B4-BE49-F238E27FC236}">
                  <a16:creationId xmlns:a16="http://schemas.microsoft.com/office/drawing/2014/main" id="{FAEFD2DF-8CE1-4630-BDAB-541A35DCE724}"/>
                </a:ext>
              </a:extLst>
            </p:cNvPr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7" name="מלבן מעוגל 13">
              <a:extLst>
                <a:ext uri="{FF2B5EF4-FFF2-40B4-BE49-F238E27FC236}">
                  <a16:creationId xmlns:a16="http://schemas.microsoft.com/office/drawing/2014/main" id="{21DDEF0B-FA49-42C5-A2D8-839E18430E5F}"/>
                </a:ext>
              </a:extLst>
            </p:cNvPr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A7FC8D41-28C3-4654-9D68-0C92B0B41281}"/>
                </a:ext>
              </a:extLst>
            </p:cNvPr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20" name="תמונה 19">
            <a:extLst>
              <a:ext uri="{FF2B5EF4-FFF2-40B4-BE49-F238E27FC236}">
                <a16:creationId xmlns:a16="http://schemas.microsoft.com/office/drawing/2014/main" id="{D2873EF8-62A4-4760-A269-8DCD8D537E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8113" y="1471289"/>
            <a:ext cx="2228850" cy="695325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</p:pic>
      <p:sp>
        <p:nvSpPr>
          <p:cNvPr id="21" name="סוגר מסולסל שמאלי 20">
            <a:extLst>
              <a:ext uri="{FF2B5EF4-FFF2-40B4-BE49-F238E27FC236}">
                <a16:creationId xmlns:a16="http://schemas.microsoft.com/office/drawing/2014/main" id="{CB49846A-8387-495D-AB9E-6584BEEAB18F}"/>
              </a:ext>
            </a:extLst>
          </p:cNvPr>
          <p:cNvSpPr/>
          <p:nvPr/>
        </p:nvSpPr>
        <p:spPr>
          <a:xfrm>
            <a:off x="400129" y="3010573"/>
            <a:ext cx="867425" cy="531778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108360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>
            <a:extLst>
              <a:ext uri="{FF2B5EF4-FFF2-40B4-BE49-F238E27FC236}">
                <a16:creationId xmlns:a16="http://schemas.microsoft.com/office/drawing/2014/main" id="{1B07737F-6051-4829-9EC9-B8E59D4C6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883425" y="1195388"/>
            <a:ext cx="2349490" cy="1304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dirty="0"/>
              <a:t> </a:t>
            </a:r>
            <a:r>
              <a:rPr lang="he-IL" b="1" u="sng" dirty="0"/>
              <a:t>דרך א. </a:t>
            </a:r>
          </a:p>
          <a:p>
            <a:pPr marL="0" indent="0">
              <a:buNone/>
            </a:pPr>
            <a:r>
              <a:rPr lang="he-IL" dirty="0"/>
              <a:t>כולל בדיקה אם השרשרת ריקה </a:t>
            </a:r>
          </a:p>
        </p:txBody>
      </p:sp>
      <p:sp>
        <p:nvSpPr>
          <p:cNvPr id="4" name="כותרת 2">
            <a:extLst>
              <a:ext uri="{FF2B5EF4-FFF2-40B4-BE49-F238E27FC236}">
                <a16:creationId xmlns:a16="http://schemas.microsoft.com/office/drawing/2014/main" id="{5090B182-2D9F-40E4-8F55-C2F21C03A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611" y="-45646"/>
            <a:ext cx="11534775" cy="1022694"/>
          </a:xfrm>
        </p:spPr>
        <p:txBody>
          <a:bodyPr/>
          <a:lstStyle/>
          <a:p>
            <a:pPr algn="r"/>
            <a:r>
              <a:rPr lang="he-IL" dirty="0"/>
              <a:t>ממערך לשרשרת- שמירה על סדר –הוסף אחרון   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10AF6DCC-92DF-41F1-8D24-4FC7E8306B2F}"/>
              </a:ext>
            </a:extLst>
          </p:cNvPr>
          <p:cNvSpPr/>
          <p:nvPr/>
        </p:nvSpPr>
        <p:spPr>
          <a:xfrm>
            <a:off x="996723" y="778707"/>
            <a:ext cx="7218590" cy="60792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public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static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Build (</a:t>
            </a:r>
            <a:r>
              <a:rPr lang="en-US" sz="2000" dirty="0">
                <a:solidFill>
                  <a:srgbClr val="0000FF"/>
                </a:solidFill>
              </a:rPr>
              <a:t>int[]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)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null,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last=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          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=0; </a:t>
            </a:r>
            <a:endParaRPr lang="he-IL" sz="2000" dirty="0"/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while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arr.Length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)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{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              if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==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)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אם השרשרת ריקה   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{            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att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[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]);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         last =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else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אם השרשרת לא ריקה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{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last.SetNext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[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]);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           last=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last.GetNext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} 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++;      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return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       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}</a:t>
            </a:r>
            <a:endParaRPr lang="en-US" sz="2000" dirty="0">
              <a:effectLst/>
              <a:latin typeface="Varela Round" panose="00000500000000000000" pitchFamily="2" charset="-79"/>
              <a:ea typeface="Calibri" panose="020F0502020204030204" pitchFamily="34" charset="0"/>
            </a:endParaRPr>
          </a:p>
        </p:txBody>
      </p:sp>
      <p:sp>
        <p:nvSpPr>
          <p:cNvPr id="6" name="סוגר מסולסל שמאלי 5">
            <a:extLst>
              <a:ext uri="{FF2B5EF4-FFF2-40B4-BE49-F238E27FC236}">
                <a16:creationId xmlns:a16="http://schemas.microsoft.com/office/drawing/2014/main" id="{0E0DF5F9-B12A-4D9E-AB97-B65635E81CE1}"/>
              </a:ext>
            </a:extLst>
          </p:cNvPr>
          <p:cNvSpPr/>
          <p:nvPr/>
        </p:nvSpPr>
        <p:spPr>
          <a:xfrm>
            <a:off x="796698" y="3013239"/>
            <a:ext cx="1003527" cy="2287424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FA8F7AA2-6E52-4DBE-BB93-F68EF00FF4DF}"/>
              </a:ext>
            </a:extLst>
          </p:cNvPr>
          <p:cNvGrpSpPr/>
          <p:nvPr/>
        </p:nvGrpSpPr>
        <p:grpSpPr>
          <a:xfrm>
            <a:off x="7660537" y="3582083"/>
            <a:ext cx="4346639" cy="354462"/>
            <a:chOff x="1751401" y="5040579"/>
            <a:chExt cx="6244825" cy="531778"/>
          </a:xfrm>
        </p:grpSpPr>
        <p:sp>
          <p:nvSpPr>
            <p:cNvPr id="8" name="אליפסה 7">
              <a:extLst>
                <a:ext uri="{FF2B5EF4-FFF2-40B4-BE49-F238E27FC236}">
                  <a16:creationId xmlns:a16="http://schemas.microsoft.com/office/drawing/2014/main" id="{EC5DC537-8DAB-4956-B9AD-72A232CBDCFE}"/>
                </a:ext>
              </a:extLst>
            </p:cNvPr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9" name="מלבן מעוגל 5">
              <a:extLst>
                <a:ext uri="{FF2B5EF4-FFF2-40B4-BE49-F238E27FC236}">
                  <a16:creationId xmlns:a16="http://schemas.microsoft.com/office/drawing/2014/main" id="{CE0DD25C-E78A-4C9C-913E-7DAD94C4652C}"/>
                </a:ext>
              </a:extLst>
            </p:cNvPr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10" name="מלבן מעוגל 6">
              <a:extLst>
                <a:ext uri="{FF2B5EF4-FFF2-40B4-BE49-F238E27FC236}">
                  <a16:creationId xmlns:a16="http://schemas.microsoft.com/office/drawing/2014/main" id="{8F24FD5D-2243-4A4F-B882-4C10B088864E}"/>
                </a:ext>
              </a:extLst>
            </p:cNvPr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1" name="מלבן מעוגל 7">
              <a:extLst>
                <a:ext uri="{FF2B5EF4-FFF2-40B4-BE49-F238E27FC236}">
                  <a16:creationId xmlns:a16="http://schemas.microsoft.com/office/drawing/2014/main" id="{88E390F2-1D78-48F7-AB48-FA4199BBA001}"/>
                </a:ext>
              </a:extLst>
            </p:cNvPr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3E01F1E0-733E-425D-BD4B-6E4424619E55}"/>
                </a:ext>
              </a:extLst>
            </p:cNvPr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C5AE0FE1-761F-4B62-95DA-8262EED1CCF0}"/>
                </a:ext>
              </a:extLst>
            </p:cNvPr>
            <p:cNvCxnSpPr>
              <a:stCxn id="10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51A9BDB7-11BF-44F5-ADF8-9CC35AF4A0B7}"/>
                </a:ext>
              </a:extLst>
            </p:cNvPr>
            <p:cNvCxnSpPr>
              <a:stCxn id="8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>
              <a:extLst>
                <a:ext uri="{FF2B5EF4-FFF2-40B4-BE49-F238E27FC236}">
                  <a16:creationId xmlns:a16="http://schemas.microsoft.com/office/drawing/2014/main" id="{953DA14A-5870-4A4D-90B6-880D98C5B7E5}"/>
                </a:ext>
              </a:extLst>
            </p:cNvPr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מלבן מעוגל 12">
              <a:extLst>
                <a:ext uri="{FF2B5EF4-FFF2-40B4-BE49-F238E27FC236}">
                  <a16:creationId xmlns:a16="http://schemas.microsoft.com/office/drawing/2014/main" id="{D5163057-F797-499A-A75C-E0366DAC4230}"/>
                </a:ext>
              </a:extLst>
            </p:cNvPr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</a:t>
              </a:r>
              <a:endParaRPr lang="he-IL" sz="2000" b="1" dirty="0"/>
            </a:p>
          </p:txBody>
        </p:sp>
        <p:sp>
          <p:nvSpPr>
            <p:cNvPr id="17" name="מלבן מעוגל 13">
              <a:extLst>
                <a:ext uri="{FF2B5EF4-FFF2-40B4-BE49-F238E27FC236}">
                  <a16:creationId xmlns:a16="http://schemas.microsoft.com/office/drawing/2014/main" id="{38164532-9A84-483C-A757-11BC926B8EB3}"/>
                </a:ext>
              </a:extLst>
            </p:cNvPr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244F0919-166D-442C-90F9-BFA174C701CF}"/>
                </a:ext>
              </a:extLst>
            </p:cNvPr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pic>
        <p:nvPicPr>
          <p:cNvPr id="19" name="תמונה 18">
            <a:extLst>
              <a:ext uri="{FF2B5EF4-FFF2-40B4-BE49-F238E27FC236}">
                <a16:creationId xmlns:a16="http://schemas.microsoft.com/office/drawing/2014/main" id="{6F8CA4A2-34B7-4437-BB0D-AE6784F27E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81748" y="2786782"/>
            <a:ext cx="2228850" cy="695325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37363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2">
            <a:extLst>
              <a:ext uri="{FF2B5EF4-FFF2-40B4-BE49-F238E27FC236}">
                <a16:creationId xmlns:a16="http://schemas.microsoft.com/office/drawing/2014/main" id="{5090B182-2D9F-40E4-8F55-C2F21C03A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8611" y="-45646"/>
            <a:ext cx="11534775" cy="1022694"/>
          </a:xfrm>
        </p:spPr>
        <p:txBody>
          <a:bodyPr/>
          <a:lstStyle/>
          <a:p>
            <a:pPr algn="r"/>
            <a:r>
              <a:rPr lang="he-IL" dirty="0"/>
              <a:t>ממערך לשרשרת- שמירה על סדר –הוסף אחרון   </a:t>
            </a: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10AF6DCC-92DF-41F1-8D24-4FC7E8306B2F}"/>
              </a:ext>
            </a:extLst>
          </p:cNvPr>
          <p:cNvSpPr/>
          <p:nvPr/>
        </p:nvSpPr>
        <p:spPr>
          <a:xfrm>
            <a:off x="996723" y="778707"/>
            <a:ext cx="7218590" cy="4663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public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static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Build (</a:t>
            </a:r>
            <a:r>
              <a:rPr lang="en-US" sz="2000" dirty="0">
                <a:solidFill>
                  <a:srgbClr val="0000FF"/>
                </a:solidFill>
              </a:rPr>
              <a:t>int[]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)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&gt;(999)</a:t>
            </a:r>
            <a:endParaRPr lang="en-US" sz="2000" dirty="0">
              <a:solidFill>
                <a:srgbClr val="0000FF"/>
              </a:solidFill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last=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          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=0; </a:t>
            </a:r>
            <a:endParaRPr lang="he-IL" sz="2000" dirty="0"/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while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arr.Length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)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{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last.SetNext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arr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[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]);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last=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last.GetNext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++;      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return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listNum.GetNext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       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}</a:t>
            </a:r>
            <a:endParaRPr lang="en-US" sz="2000" dirty="0">
              <a:effectLst/>
              <a:latin typeface="Varela Round" panose="00000500000000000000" pitchFamily="2" charset="-79"/>
              <a:ea typeface="Calibri" panose="020F0502020204030204" pitchFamily="34" charset="0"/>
            </a:endParaRPr>
          </a:p>
        </p:txBody>
      </p:sp>
      <p:sp>
        <p:nvSpPr>
          <p:cNvPr id="6" name="סוגר מסולסל שמאלי 5">
            <a:extLst>
              <a:ext uri="{FF2B5EF4-FFF2-40B4-BE49-F238E27FC236}">
                <a16:creationId xmlns:a16="http://schemas.microsoft.com/office/drawing/2014/main" id="{0E0DF5F9-B12A-4D9E-AB97-B65635E81CE1}"/>
              </a:ext>
            </a:extLst>
          </p:cNvPr>
          <p:cNvSpPr/>
          <p:nvPr/>
        </p:nvSpPr>
        <p:spPr>
          <a:xfrm>
            <a:off x="1034116" y="3265808"/>
            <a:ext cx="1003527" cy="724377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19" name="תמונה 18">
            <a:extLst>
              <a:ext uri="{FF2B5EF4-FFF2-40B4-BE49-F238E27FC236}">
                <a16:creationId xmlns:a16="http://schemas.microsoft.com/office/drawing/2014/main" id="{6F8CA4A2-34B7-4437-BB0D-AE6784F27E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8054" y="3230201"/>
            <a:ext cx="2228850" cy="695325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</p:pic>
      <p:grpSp>
        <p:nvGrpSpPr>
          <p:cNvPr id="23" name="קבוצה 22">
            <a:extLst>
              <a:ext uri="{FF2B5EF4-FFF2-40B4-BE49-F238E27FC236}">
                <a16:creationId xmlns:a16="http://schemas.microsoft.com/office/drawing/2014/main" id="{14041C18-0BEC-4A2C-ABC9-95D1FA76A3F1}"/>
              </a:ext>
            </a:extLst>
          </p:cNvPr>
          <p:cNvGrpSpPr/>
          <p:nvPr/>
        </p:nvGrpSpPr>
        <p:grpSpPr>
          <a:xfrm>
            <a:off x="5471975" y="3944271"/>
            <a:ext cx="5928462" cy="724377"/>
            <a:chOff x="2507744" y="5381578"/>
            <a:chExt cx="5928462" cy="724377"/>
          </a:xfrm>
        </p:grpSpPr>
        <p:sp>
          <p:nvSpPr>
            <p:cNvPr id="8" name="אליפסה 7">
              <a:extLst>
                <a:ext uri="{FF2B5EF4-FFF2-40B4-BE49-F238E27FC236}">
                  <a16:creationId xmlns:a16="http://schemas.microsoft.com/office/drawing/2014/main" id="{EC5DC537-8DAB-4956-B9AD-72A232CBDCFE}"/>
                </a:ext>
              </a:extLst>
            </p:cNvPr>
            <p:cNvSpPr/>
            <p:nvPr/>
          </p:nvSpPr>
          <p:spPr>
            <a:xfrm>
              <a:off x="2507744" y="5381578"/>
              <a:ext cx="681498" cy="72437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9" name="מלבן מעוגל 5">
              <a:extLst>
                <a:ext uri="{FF2B5EF4-FFF2-40B4-BE49-F238E27FC236}">
                  <a16:creationId xmlns:a16="http://schemas.microsoft.com/office/drawing/2014/main" id="{CE0DD25C-E78A-4C9C-913E-7DAD94C4652C}"/>
                </a:ext>
              </a:extLst>
            </p:cNvPr>
            <p:cNvSpPr/>
            <p:nvPr/>
          </p:nvSpPr>
          <p:spPr>
            <a:xfrm>
              <a:off x="4485886" y="5502952"/>
              <a:ext cx="535354" cy="49381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6</a:t>
              </a:r>
              <a:endParaRPr lang="he-IL" sz="2000" b="1" dirty="0"/>
            </a:p>
          </p:txBody>
        </p:sp>
        <p:sp>
          <p:nvSpPr>
            <p:cNvPr id="10" name="מלבן מעוגל 6">
              <a:extLst>
                <a:ext uri="{FF2B5EF4-FFF2-40B4-BE49-F238E27FC236}">
                  <a16:creationId xmlns:a16="http://schemas.microsoft.com/office/drawing/2014/main" id="{8F24FD5D-2243-4A4F-B882-4C10B088864E}"/>
                </a:ext>
              </a:extLst>
            </p:cNvPr>
            <p:cNvSpPr/>
            <p:nvPr/>
          </p:nvSpPr>
          <p:spPr>
            <a:xfrm>
              <a:off x="5267704" y="5565037"/>
              <a:ext cx="535354" cy="49381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sp>
          <p:nvSpPr>
            <p:cNvPr id="11" name="מלבן מעוגל 7">
              <a:extLst>
                <a:ext uri="{FF2B5EF4-FFF2-40B4-BE49-F238E27FC236}">
                  <a16:creationId xmlns:a16="http://schemas.microsoft.com/office/drawing/2014/main" id="{88E390F2-1D78-48F7-AB48-FA4199BBA001}"/>
                </a:ext>
              </a:extLst>
            </p:cNvPr>
            <p:cNvSpPr/>
            <p:nvPr/>
          </p:nvSpPr>
          <p:spPr>
            <a:xfrm>
              <a:off x="6217313" y="5557999"/>
              <a:ext cx="535354" cy="49381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2" name="מחבר חץ ישר 11">
              <a:extLst>
                <a:ext uri="{FF2B5EF4-FFF2-40B4-BE49-F238E27FC236}">
                  <a16:creationId xmlns:a16="http://schemas.microsoft.com/office/drawing/2014/main" id="{3E01F1E0-733E-425D-BD4B-6E4424619E55}"/>
                </a:ext>
              </a:extLst>
            </p:cNvPr>
            <p:cNvCxnSpPr/>
            <p:nvPr/>
          </p:nvCxnSpPr>
          <p:spPr>
            <a:xfrm>
              <a:off x="4990118" y="5765235"/>
              <a:ext cx="305592" cy="4914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C5AE0FE1-761F-4B62-95DA-8262EED1CCF0}"/>
                </a:ext>
              </a:extLst>
            </p:cNvPr>
            <p:cNvCxnSpPr>
              <a:stCxn id="10" idx="3"/>
            </p:cNvCxnSpPr>
            <p:nvPr/>
          </p:nvCxnSpPr>
          <p:spPr>
            <a:xfrm>
              <a:off x="5803058" y="5811946"/>
              <a:ext cx="442261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>
              <a:extLst>
                <a:ext uri="{FF2B5EF4-FFF2-40B4-BE49-F238E27FC236}">
                  <a16:creationId xmlns:a16="http://schemas.microsoft.com/office/drawing/2014/main" id="{51A9BDB7-11BF-44F5-ADF8-9CC35AF4A0B7}"/>
                </a:ext>
              </a:extLst>
            </p:cNvPr>
            <p:cNvCxnSpPr>
              <a:stCxn id="8" idx="6"/>
            </p:cNvCxnSpPr>
            <p:nvPr/>
          </p:nvCxnSpPr>
          <p:spPr>
            <a:xfrm flipV="1">
              <a:off x="3189242" y="5730237"/>
              <a:ext cx="293570" cy="1352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>
              <a:extLst>
                <a:ext uri="{FF2B5EF4-FFF2-40B4-BE49-F238E27FC236}">
                  <a16:creationId xmlns:a16="http://schemas.microsoft.com/office/drawing/2014/main" id="{953DA14A-5870-4A4D-90B6-880D98C5B7E5}"/>
                </a:ext>
              </a:extLst>
            </p:cNvPr>
            <p:cNvCxnSpPr/>
            <p:nvPr/>
          </p:nvCxnSpPr>
          <p:spPr>
            <a:xfrm>
              <a:off x="6761317" y="5743767"/>
              <a:ext cx="343799" cy="4604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מלבן מעוגל 12">
              <a:extLst>
                <a:ext uri="{FF2B5EF4-FFF2-40B4-BE49-F238E27FC236}">
                  <a16:creationId xmlns:a16="http://schemas.microsoft.com/office/drawing/2014/main" id="{D5163057-F797-499A-A75C-E0366DAC4230}"/>
                </a:ext>
              </a:extLst>
            </p:cNvPr>
            <p:cNvSpPr/>
            <p:nvPr/>
          </p:nvSpPr>
          <p:spPr>
            <a:xfrm>
              <a:off x="7068127" y="5518327"/>
              <a:ext cx="535354" cy="49381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</a:t>
              </a:r>
              <a:endParaRPr lang="he-IL" sz="2000" b="1" dirty="0"/>
            </a:p>
          </p:txBody>
        </p:sp>
        <p:sp>
          <p:nvSpPr>
            <p:cNvPr id="17" name="מלבן מעוגל 13">
              <a:extLst>
                <a:ext uri="{FF2B5EF4-FFF2-40B4-BE49-F238E27FC236}">
                  <a16:creationId xmlns:a16="http://schemas.microsoft.com/office/drawing/2014/main" id="{38164532-9A84-483C-A757-11BC926B8EB3}"/>
                </a:ext>
              </a:extLst>
            </p:cNvPr>
            <p:cNvSpPr/>
            <p:nvPr/>
          </p:nvSpPr>
          <p:spPr>
            <a:xfrm>
              <a:off x="7900852" y="5598458"/>
              <a:ext cx="535354" cy="39831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cxnSp>
          <p:nvCxnSpPr>
            <p:cNvPr id="18" name="מחבר חץ ישר 17">
              <a:extLst>
                <a:ext uri="{FF2B5EF4-FFF2-40B4-BE49-F238E27FC236}">
                  <a16:creationId xmlns:a16="http://schemas.microsoft.com/office/drawing/2014/main" id="{244F0919-166D-442C-90F9-BFA174C701CF}"/>
                </a:ext>
              </a:extLst>
            </p:cNvPr>
            <p:cNvCxnSpPr/>
            <p:nvPr/>
          </p:nvCxnSpPr>
          <p:spPr>
            <a:xfrm>
              <a:off x="7586216" y="5787981"/>
              <a:ext cx="343799" cy="4604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22" name="קבוצה 21">
              <a:extLst>
                <a:ext uri="{FF2B5EF4-FFF2-40B4-BE49-F238E27FC236}">
                  <a16:creationId xmlns:a16="http://schemas.microsoft.com/office/drawing/2014/main" id="{F263D239-C945-4F49-B831-51005D2C1B9D}"/>
                </a:ext>
              </a:extLst>
            </p:cNvPr>
            <p:cNvGrpSpPr/>
            <p:nvPr/>
          </p:nvGrpSpPr>
          <p:grpSpPr>
            <a:xfrm>
              <a:off x="3482812" y="5544611"/>
              <a:ext cx="994424" cy="398311"/>
              <a:chOff x="7468131" y="4607858"/>
              <a:chExt cx="994424" cy="398311"/>
            </a:xfrm>
          </p:grpSpPr>
          <p:sp>
            <p:nvSpPr>
              <p:cNvPr id="20" name="מלבן מעוגל 13">
                <a:extLst>
                  <a:ext uri="{FF2B5EF4-FFF2-40B4-BE49-F238E27FC236}">
                    <a16:creationId xmlns:a16="http://schemas.microsoft.com/office/drawing/2014/main" id="{7ED8F6AA-2F31-4C8D-B111-649614A4B4FE}"/>
                  </a:ext>
                </a:extLst>
              </p:cNvPr>
              <p:cNvSpPr/>
              <p:nvPr/>
            </p:nvSpPr>
            <p:spPr>
              <a:xfrm>
                <a:off x="7468131" y="4607858"/>
                <a:ext cx="687614" cy="39831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999</a:t>
                </a:r>
                <a:endParaRPr lang="he-IL" sz="2000" b="1" dirty="0"/>
              </a:p>
            </p:txBody>
          </p:sp>
          <p:cxnSp>
            <p:nvCxnSpPr>
              <p:cNvPr id="21" name="מחבר חץ ישר 20">
                <a:extLst>
                  <a:ext uri="{FF2B5EF4-FFF2-40B4-BE49-F238E27FC236}">
                    <a16:creationId xmlns:a16="http://schemas.microsoft.com/office/drawing/2014/main" id="{B50A4430-9E8E-45D1-8ABB-B7ABFF70EA8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118756" y="4783992"/>
                <a:ext cx="343799" cy="4604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sp>
        <p:nvSpPr>
          <p:cNvPr id="24" name="צורה חופשית: צורה 23">
            <a:extLst>
              <a:ext uri="{FF2B5EF4-FFF2-40B4-BE49-F238E27FC236}">
                <a16:creationId xmlns:a16="http://schemas.microsoft.com/office/drawing/2014/main" id="{B524B815-35BC-4A68-8ED0-1339F9347169}"/>
              </a:ext>
            </a:extLst>
          </p:cNvPr>
          <p:cNvSpPr/>
          <p:nvPr/>
        </p:nvSpPr>
        <p:spPr>
          <a:xfrm>
            <a:off x="5900738" y="4572000"/>
            <a:ext cx="1614487" cy="414693"/>
          </a:xfrm>
          <a:custGeom>
            <a:avLst/>
            <a:gdLst>
              <a:gd name="connsiteX0" fmla="*/ 0 w 1614487"/>
              <a:gd name="connsiteY0" fmla="*/ 57150 h 414693"/>
              <a:gd name="connsiteX1" fmla="*/ 971550 w 1614487"/>
              <a:gd name="connsiteY1" fmla="*/ 414338 h 414693"/>
              <a:gd name="connsiteX2" fmla="*/ 1614487 w 1614487"/>
              <a:gd name="connsiteY2" fmla="*/ 0 h 414693"/>
              <a:gd name="connsiteX3" fmla="*/ 1614487 w 1614487"/>
              <a:gd name="connsiteY3" fmla="*/ 0 h 41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4487" h="414693">
                <a:moveTo>
                  <a:pt x="0" y="57150"/>
                </a:moveTo>
                <a:cubicBezTo>
                  <a:pt x="351234" y="240506"/>
                  <a:pt x="702469" y="423863"/>
                  <a:pt x="971550" y="414338"/>
                </a:cubicBezTo>
                <a:cubicBezTo>
                  <a:pt x="1240631" y="404813"/>
                  <a:pt x="1614487" y="0"/>
                  <a:pt x="1614487" y="0"/>
                </a:cubicBezTo>
                <a:lnTo>
                  <a:pt x="1614487" y="0"/>
                </a:lnTo>
              </a:path>
            </a:pathLst>
          </a:custGeom>
          <a:ln>
            <a:headEnd type="none" w="med" len="med"/>
            <a:tailEnd type="triangl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5" name="מציין מיקום תוכן 1">
            <a:extLst>
              <a:ext uri="{FF2B5EF4-FFF2-40B4-BE49-F238E27FC236}">
                <a16:creationId xmlns:a16="http://schemas.microsoft.com/office/drawing/2014/main" id="{28FA8F35-3EF7-43E4-9904-0A028361138A}"/>
              </a:ext>
            </a:extLst>
          </p:cNvPr>
          <p:cNvSpPr txBox="1">
            <a:spLocks/>
          </p:cNvSpPr>
          <p:nvPr/>
        </p:nvSpPr>
        <p:spPr>
          <a:xfrm>
            <a:off x="8479426" y="1099059"/>
            <a:ext cx="3601744" cy="2151195"/>
          </a:xfrm>
          <a:prstGeom prst="rect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 vert="horz" lIns="91440" tIns="45720" rIns="91440" bIns="45720" rtlCol="1">
            <a:normAutofit fontScale="85000" lnSpcReduction="10000"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he-IL" sz="2800" b="1" u="sng" dirty="0"/>
              <a:t>דרך ב </a:t>
            </a:r>
          </a:p>
          <a:p>
            <a:pPr marL="0" indent="0">
              <a:buFont typeface="Arial" pitchFamily="34" charset="0"/>
              <a:buNone/>
            </a:pPr>
            <a:r>
              <a:rPr lang="he-IL" dirty="0"/>
              <a:t>כאשר ניצור את השרשרת נבנה חוליה ראשונה , חוליה זמנית , כך שאין צורך לבדוק אם השרשרת ריקה . </a:t>
            </a:r>
          </a:p>
          <a:p>
            <a:pPr marL="0" indent="0">
              <a:buFont typeface="Arial" pitchFamily="34" charset="0"/>
              <a:buNone/>
            </a:pPr>
            <a:r>
              <a:rPr lang="he-IL" dirty="0"/>
              <a:t>בסיום נחזיר הפניה לחוליה </a:t>
            </a:r>
            <a:r>
              <a:rPr lang="he-IL" dirty="0" err="1"/>
              <a:t>השניה</a:t>
            </a:r>
            <a:r>
              <a:rPr lang="he-IL" dirty="0"/>
              <a:t>. </a:t>
            </a:r>
          </a:p>
          <a:p>
            <a:pPr marL="0" indent="0">
              <a:buFont typeface="Arial" pitchFamily="34" charset="0"/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7682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1024127" y="155448"/>
            <a:ext cx="10305919" cy="720000"/>
          </a:xfrm>
        </p:spPr>
        <p:txBody>
          <a:bodyPr/>
          <a:lstStyle/>
          <a:p>
            <a:r>
              <a:rPr lang="he-IL" dirty="0">
                <a:cs typeface="+mn-cs"/>
              </a:rPr>
              <a:t>תרגיל </a:t>
            </a:r>
          </a:p>
        </p:txBody>
      </p:sp>
      <p:grpSp>
        <p:nvGrpSpPr>
          <p:cNvPr id="39" name="Group 97"/>
          <p:cNvGrpSpPr>
            <a:grpSpLocks/>
          </p:cNvGrpSpPr>
          <p:nvPr/>
        </p:nvGrpSpPr>
        <p:grpSpPr bwMode="auto">
          <a:xfrm>
            <a:off x="2805894" y="2979794"/>
            <a:ext cx="3026194" cy="452995"/>
            <a:chOff x="2175" y="14199"/>
            <a:chExt cx="4255" cy="587"/>
          </a:xfrm>
        </p:grpSpPr>
        <p:sp>
          <p:nvSpPr>
            <p:cNvPr id="40" name="מלבן 39"/>
            <p:cNvSpPr>
              <a:spLocks noChangeArrowheads="1"/>
            </p:cNvSpPr>
            <p:nvPr/>
          </p:nvSpPr>
          <p:spPr bwMode="auto">
            <a:xfrm>
              <a:off x="4860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8</a:t>
              </a:r>
              <a:endParaRPr lang="en-US" sz="20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41" name="מלבן 40"/>
            <p:cNvSpPr>
              <a:spLocks noChangeArrowheads="1"/>
            </p:cNvSpPr>
            <p:nvPr/>
          </p:nvSpPr>
          <p:spPr bwMode="auto">
            <a:xfrm>
              <a:off x="5819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2</a:t>
              </a:r>
              <a:endParaRPr lang="en-US" sz="20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42" name="אליפסה 41"/>
            <p:cNvSpPr>
              <a:spLocks noChangeArrowheads="1"/>
            </p:cNvSpPr>
            <p:nvPr/>
          </p:nvSpPr>
          <p:spPr bwMode="auto">
            <a:xfrm>
              <a:off x="2175" y="14199"/>
              <a:ext cx="1308" cy="5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chemeClr val="accent1">
                  <a:lumMod val="5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n</a:t>
              </a:r>
            </a:p>
          </p:txBody>
        </p:sp>
        <p:sp>
          <p:nvSpPr>
            <p:cNvPr id="43" name="מלבן 42"/>
            <p:cNvSpPr>
              <a:spLocks noChangeArrowheads="1"/>
            </p:cNvSpPr>
            <p:nvPr/>
          </p:nvSpPr>
          <p:spPr bwMode="auto">
            <a:xfrm>
              <a:off x="3831" y="14291"/>
              <a:ext cx="789" cy="495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10</a:t>
              </a:r>
              <a:endParaRPr lang="en-US" sz="20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cxnSp>
          <p:nvCxnSpPr>
            <p:cNvPr id="44" name="מחבר ישר 43"/>
            <p:cNvCxnSpPr>
              <a:cxnSpLocks noChangeShapeType="1"/>
            </p:cNvCxnSpPr>
            <p:nvPr/>
          </p:nvCxnSpPr>
          <p:spPr bwMode="auto">
            <a:xfrm>
              <a:off x="3483" y="14469"/>
              <a:ext cx="527" cy="23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5" name="מחבר ישר 44"/>
            <p:cNvCxnSpPr>
              <a:cxnSpLocks noChangeShapeType="1"/>
            </p:cNvCxnSpPr>
            <p:nvPr/>
          </p:nvCxnSpPr>
          <p:spPr bwMode="auto">
            <a:xfrm>
              <a:off x="4620" y="14469"/>
              <a:ext cx="257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6" name="מחבר ישר 45"/>
            <p:cNvCxnSpPr>
              <a:cxnSpLocks noChangeShapeType="1"/>
            </p:cNvCxnSpPr>
            <p:nvPr/>
          </p:nvCxnSpPr>
          <p:spPr bwMode="auto">
            <a:xfrm>
              <a:off x="5488" y="14469"/>
              <a:ext cx="331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47" name="Group 106"/>
          <p:cNvGrpSpPr>
            <a:grpSpLocks/>
          </p:cNvGrpSpPr>
          <p:nvPr/>
        </p:nvGrpSpPr>
        <p:grpSpPr bwMode="auto">
          <a:xfrm>
            <a:off x="2151458" y="1538279"/>
            <a:ext cx="5862891" cy="703381"/>
            <a:chOff x="2175" y="14199"/>
            <a:chExt cx="6040" cy="587"/>
          </a:xfrm>
        </p:grpSpPr>
        <p:sp>
          <p:nvSpPr>
            <p:cNvPr id="48" name="מלבן 47"/>
            <p:cNvSpPr>
              <a:spLocks noChangeArrowheads="1"/>
            </p:cNvSpPr>
            <p:nvPr/>
          </p:nvSpPr>
          <p:spPr bwMode="auto">
            <a:xfrm>
              <a:off x="6724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5</a:t>
              </a:r>
              <a:endParaRPr lang="en-US" sz="20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49" name="מלבן 48"/>
            <p:cNvSpPr>
              <a:spLocks noChangeArrowheads="1"/>
            </p:cNvSpPr>
            <p:nvPr/>
          </p:nvSpPr>
          <p:spPr bwMode="auto">
            <a:xfrm>
              <a:off x="7604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2</a:t>
              </a:r>
              <a:endParaRPr lang="en-US" sz="20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grpSp>
          <p:nvGrpSpPr>
            <p:cNvPr id="50" name="Group 109"/>
            <p:cNvGrpSpPr>
              <a:grpSpLocks/>
            </p:cNvGrpSpPr>
            <p:nvPr/>
          </p:nvGrpSpPr>
          <p:grpSpPr bwMode="auto">
            <a:xfrm>
              <a:off x="2175" y="14199"/>
              <a:ext cx="4255" cy="587"/>
              <a:chOff x="2175" y="14199"/>
              <a:chExt cx="4255" cy="587"/>
            </a:xfrm>
          </p:grpSpPr>
          <p:sp>
            <p:nvSpPr>
              <p:cNvPr id="53" name="מלבן 52"/>
              <p:cNvSpPr>
                <a:spLocks noChangeArrowheads="1"/>
              </p:cNvSpPr>
              <p:nvPr/>
            </p:nvSpPr>
            <p:spPr bwMode="auto">
              <a:xfrm>
                <a:off x="4860" y="14291"/>
                <a:ext cx="611" cy="403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2000" b="1" dirty="0">
                    <a:effectLst/>
                    <a:latin typeface="Varela Round" panose="00000500000000000000" pitchFamily="2" charset="-79"/>
                    <a:ea typeface="Calibri" panose="020F0502020204030204" pitchFamily="34" charset="0"/>
                  </a:rPr>
                  <a:t>3</a:t>
                </a:r>
                <a:endParaRPr lang="en-US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endParaRPr>
              </a:p>
            </p:txBody>
          </p:sp>
          <p:sp>
            <p:nvSpPr>
              <p:cNvPr id="54" name="מלבן 53"/>
              <p:cNvSpPr>
                <a:spLocks noChangeArrowheads="1"/>
              </p:cNvSpPr>
              <p:nvPr/>
            </p:nvSpPr>
            <p:spPr bwMode="auto">
              <a:xfrm>
                <a:off x="5819" y="14291"/>
                <a:ext cx="611" cy="403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2000" b="1" dirty="0">
                    <a:effectLst/>
                    <a:latin typeface="Varela Round" panose="00000500000000000000" pitchFamily="2" charset="-79"/>
                    <a:ea typeface="Calibri" panose="020F0502020204030204" pitchFamily="34" charset="0"/>
                  </a:rPr>
                  <a:t>8</a:t>
                </a:r>
                <a:endParaRPr lang="en-US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endParaRPr>
              </a:p>
            </p:txBody>
          </p:sp>
          <p:sp>
            <p:nvSpPr>
              <p:cNvPr id="55" name="אליפסה 54"/>
              <p:cNvSpPr>
                <a:spLocks noChangeArrowheads="1"/>
              </p:cNvSpPr>
              <p:nvPr/>
            </p:nvSpPr>
            <p:spPr bwMode="auto">
              <a:xfrm>
                <a:off x="2175" y="14199"/>
                <a:ext cx="1308" cy="587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25400">
                <a:solidFill>
                  <a:schemeClr val="accent1">
                    <a:lumMod val="50000"/>
                    <a:lumOff val="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2000" b="1" dirty="0">
                    <a:effectLst/>
                    <a:latin typeface="Varela Round" panose="00000500000000000000" pitchFamily="2" charset="-79"/>
                    <a:ea typeface="Calibri" panose="020F0502020204030204" pitchFamily="34" charset="0"/>
                  </a:rPr>
                  <a:t>chain</a:t>
                </a:r>
              </a:p>
            </p:txBody>
          </p:sp>
          <p:sp>
            <p:nvSpPr>
              <p:cNvPr id="56" name="מלבן 55"/>
              <p:cNvSpPr>
                <a:spLocks noChangeArrowheads="1"/>
              </p:cNvSpPr>
              <p:nvPr/>
            </p:nvSpPr>
            <p:spPr bwMode="auto">
              <a:xfrm>
                <a:off x="4009" y="14291"/>
                <a:ext cx="611" cy="403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2000" b="1" dirty="0">
                    <a:effectLst/>
                    <a:latin typeface="Varela Round" panose="00000500000000000000" pitchFamily="2" charset="-79"/>
                    <a:ea typeface="Calibri" panose="020F0502020204030204" pitchFamily="34" charset="0"/>
                  </a:rPr>
                  <a:t>10</a:t>
                </a:r>
                <a:endParaRPr lang="en-US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endParaRPr>
              </a:p>
            </p:txBody>
          </p:sp>
          <p:cxnSp>
            <p:nvCxnSpPr>
              <p:cNvPr id="57" name="מחבר ישר 56"/>
              <p:cNvCxnSpPr>
                <a:cxnSpLocks noChangeShapeType="1"/>
              </p:cNvCxnSpPr>
              <p:nvPr/>
            </p:nvCxnSpPr>
            <p:spPr bwMode="auto">
              <a:xfrm>
                <a:off x="3483" y="14469"/>
                <a:ext cx="527" cy="23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8" name="מחבר ישר 57"/>
              <p:cNvCxnSpPr>
                <a:cxnSpLocks noChangeShapeType="1"/>
              </p:cNvCxnSpPr>
              <p:nvPr/>
            </p:nvCxnSpPr>
            <p:spPr bwMode="auto">
              <a:xfrm>
                <a:off x="4620" y="14469"/>
                <a:ext cx="257" cy="0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59" name="מחבר ישר 58"/>
              <p:cNvCxnSpPr>
                <a:cxnSpLocks noChangeShapeType="1"/>
              </p:cNvCxnSpPr>
              <p:nvPr/>
            </p:nvCxnSpPr>
            <p:spPr bwMode="auto">
              <a:xfrm>
                <a:off x="5488" y="14469"/>
                <a:ext cx="331" cy="0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51" name="מחבר ישר 50"/>
            <p:cNvCxnSpPr>
              <a:cxnSpLocks noChangeShapeType="1"/>
            </p:cNvCxnSpPr>
            <p:nvPr/>
          </p:nvCxnSpPr>
          <p:spPr bwMode="auto">
            <a:xfrm>
              <a:off x="6430" y="14469"/>
              <a:ext cx="293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2" name="מחבר ישר 51"/>
            <p:cNvCxnSpPr>
              <a:cxnSpLocks noChangeShapeType="1"/>
            </p:cNvCxnSpPr>
            <p:nvPr/>
          </p:nvCxnSpPr>
          <p:spPr bwMode="auto">
            <a:xfrm>
              <a:off x="7335" y="14469"/>
              <a:ext cx="269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60" name="Group 119"/>
          <p:cNvGrpSpPr>
            <a:grpSpLocks/>
          </p:cNvGrpSpPr>
          <p:nvPr/>
        </p:nvGrpSpPr>
        <p:grpSpPr bwMode="auto">
          <a:xfrm>
            <a:off x="2574709" y="4500963"/>
            <a:ext cx="3116518" cy="452995"/>
            <a:chOff x="2175" y="14199"/>
            <a:chExt cx="4382" cy="587"/>
          </a:xfrm>
        </p:grpSpPr>
        <p:sp>
          <p:nvSpPr>
            <p:cNvPr id="61" name="מלבן 60"/>
            <p:cNvSpPr>
              <a:spLocks noChangeArrowheads="1"/>
            </p:cNvSpPr>
            <p:nvPr/>
          </p:nvSpPr>
          <p:spPr bwMode="auto">
            <a:xfrm>
              <a:off x="4860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8</a:t>
              </a:r>
              <a:endParaRPr lang="en-US" sz="20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62" name="מלבן 61"/>
            <p:cNvSpPr>
              <a:spLocks noChangeArrowheads="1"/>
            </p:cNvSpPr>
            <p:nvPr/>
          </p:nvSpPr>
          <p:spPr bwMode="auto">
            <a:xfrm>
              <a:off x="5819" y="14291"/>
              <a:ext cx="738" cy="495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10</a:t>
              </a:r>
              <a:endParaRPr lang="en-US" sz="20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63" name="אליפסה 62"/>
            <p:cNvSpPr>
              <a:spLocks noChangeArrowheads="1"/>
            </p:cNvSpPr>
            <p:nvPr/>
          </p:nvSpPr>
          <p:spPr bwMode="auto">
            <a:xfrm>
              <a:off x="2175" y="14199"/>
              <a:ext cx="1308" cy="5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chemeClr val="accent1">
                  <a:lumMod val="5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n</a:t>
              </a:r>
            </a:p>
          </p:txBody>
        </p:sp>
        <p:sp>
          <p:nvSpPr>
            <p:cNvPr id="64" name="מלבן 63"/>
            <p:cNvSpPr>
              <a:spLocks noChangeArrowheads="1"/>
            </p:cNvSpPr>
            <p:nvPr/>
          </p:nvSpPr>
          <p:spPr bwMode="auto">
            <a:xfrm>
              <a:off x="4009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20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2</a:t>
              </a:r>
              <a:endParaRPr lang="en-US" sz="20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cxnSp>
          <p:nvCxnSpPr>
            <p:cNvPr id="65" name="מחבר ישר 64"/>
            <p:cNvCxnSpPr>
              <a:cxnSpLocks noChangeShapeType="1"/>
            </p:cNvCxnSpPr>
            <p:nvPr/>
          </p:nvCxnSpPr>
          <p:spPr bwMode="auto">
            <a:xfrm>
              <a:off x="3483" y="14469"/>
              <a:ext cx="527" cy="23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מחבר ישר 65"/>
            <p:cNvCxnSpPr>
              <a:cxnSpLocks noChangeShapeType="1"/>
            </p:cNvCxnSpPr>
            <p:nvPr/>
          </p:nvCxnSpPr>
          <p:spPr bwMode="auto">
            <a:xfrm>
              <a:off x="4620" y="14469"/>
              <a:ext cx="257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מחבר ישר 66"/>
            <p:cNvCxnSpPr>
              <a:cxnSpLocks noChangeShapeType="1"/>
            </p:cNvCxnSpPr>
            <p:nvPr/>
          </p:nvCxnSpPr>
          <p:spPr bwMode="auto">
            <a:xfrm>
              <a:off x="5488" y="14469"/>
              <a:ext cx="331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69" name="Rectangle 80"/>
          <p:cNvSpPr>
            <a:spLocks noChangeArrowheads="1"/>
          </p:cNvSpPr>
          <p:nvPr/>
        </p:nvSpPr>
        <p:spPr bwMode="auto">
          <a:xfrm>
            <a:off x="12159669" y="68381"/>
            <a:ext cx="1942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72" name="Rectangle 93"/>
          <p:cNvSpPr>
            <a:spLocks noChangeArrowheads="1"/>
          </p:cNvSpPr>
          <p:nvPr/>
        </p:nvSpPr>
        <p:spPr bwMode="auto">
          <a:xfrm>
            <a:off x="152400" y="-41573"/>
            <a:ext cx="194224" cy="1046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he-IL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Varela Round" panose="00000500000000000000" pitchFamily="2" charset="-79"/>
              </a:rPr>
            </a:br>
            <a:endParaRPr kumimoji="0" lang="en-US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</a:endParaRPr>
          </a:p>
        </p:txBody>
      </p:sp>
      <p:sp>
        <p:nvSpPr>
          <p:cNvPr id="73" name="Rectangle 98"/>
          <p:cNvSpPr>
            <a:spLocks noChangeArrowheads="1"/>
          </p:cNvSpPr>
          <p:nvPr/>
        </p:nvSpPr>
        <p:spPr bwMode="auto">
          <a:xfrm>
            <a:off x="3261042" y="2051368"/>
            <a:ext cx="10942638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he-IL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he-IL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Varela Round" panose="00000500000000000000" pitchFamily="2" charset="-79"/>
            </a:endParaRPr>
          </a:p>
        </p:txBody>
      </p:sp>
      <p:sp>
        <p:nvSpPr>
          <p:cNvPr id="74" name="מלבן 73"/>
          <p:cNvSpPr/>
          <p:nvPr/>
        </p:nvSpPr>
        <p:spPr>
          <a:xfrm>
            <a:off x="532447" y="988571"/>
            <a:ext cx="1114445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2400" b="1" dirty="0">
                <a:latin typeface="Varela Round" panose="00000500000000000000" pitchFamily="2" charset="-79"/>
              </a:rPr>
              <a:t>כתוב פעולה המקבלת שרשרת ומחזירה שרשרת חדשה  המכילה רק את הערכים הזוגיים בשרשרת המקורית.</a:t>
            </a:r>
          </a:p>
          <a:p>
            <a:endParaRPr lang="he-IL" sz="2400" b="1" dirty="0">
              <a:latin typeface="Varela Round" panose="00000500000000000000" pitchFamily="2" charset="-79"/>
            </a:endParaRPr>
          </a:p>
          <a:p>
            <a:endParaRPr lang="he-IL" sz="2400" b="1" dirty="0">
              <a:latin typeface="Varela Round" panose="00000500000000000000" pitchFamily="2" charset="-79"/>
            </a:endParaRPr>
          </a:p>
          <a:p>
            <a:r>
              <a:rPr lang="he-IL" sz="2400" b="1" dirty="0">
                <a:latin typeface="Varela Round" panose="00000500000000000000" pitchFamily="2" charset="-79"/>
              </a:rPr>
              <a:t>פתרון א : בשרשרת החדשה יש לשמור על סדר האברים ,כמו בשרשרת המקורית </a:t>
            </a:r>
          </a:p>
          <a:p>
            <a:endParaRPr lang="he-IL" sz="2400" b="1" dirty="0">
              <a:latin typeface="Varela Round" panose="00000500000000000000" pitchFamily="2" charset="-79"/>
            </a:endParaRPr>
          </a:p>
          <a:p>
            <a:endParaRPr lang="he-IL" sz="2400" b="1" dirty="0">
              <a:latin typeface="Varela Round" panose="00000500000000000000" pitchFamily="2" charset="-79"/>
            </a:endParaRPr>
          </a:p>
          <a:p>
            <a:pPr lvl="0"/>
            <a:r>
              <a:rPr lang="he-IL" altLang="he-IL" sz="2400" b="1" dirty="0">
                <a:latin typeface="Varela Round" panose="00000500000000000000" pitchFamily="2" charset="-79"/>
              </a:rPr>
              <a:t>פתרון ב :  אין צורך לשמור על סדר האברים (בעצם מתקבל סדר הפוך)</a:t>
            </a:r>
            <a:endParaRPr lang="he-IL" sz="2400" b="1" dirty="0">
              <a:latin typeface="Varela Round" panose="00000500000000000000" pitchFamily="2" charset="-79"/>
            </a:endParaRPr>
          </a:p>
        </p:txBody>
      </p:sp>
      <p:sp>
        <p:nvSpPr>
          <p:cNvPr id="75" name="Rectangle 107"/>
          <p:cNvSpPr>
            <a:spLocks noChangeArrowheads="1"/>
          </p:cNvSpPr>
          <p:nvPr/>
        </p:nvSpPr>
        <p:spPr bwMode="auto">
          <a:xfrm>
            <a:off x="12310481" y="453895"/>
            <a:ext cx="1942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e-IL"/>
          </a:p>
        </p:txBody>
      </p:sp>
      <p:sp>
        <p:nvSpPr>
          <p:cNvPr id="85" name="TextBox 84"/>
          <p:cNvSpPr txBox="1"/>
          <p:nvPr/>
        </p:nvSpPr>
        <p:spPr>
          <a:xfrm>
            <a:off x="6350330" y="3035944"/>
            <a:ext cx="52234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  <a:latin typeface="Varela Round" panose="00000500000000000000" pitchFamily="2" charset="-79"/>
              </a:rPr>
              <a:t>פתרון: הוספת כחוליה אחרונה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213718" y="4473551"/>
            <a:ext cx="52234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  <a:latin typeface="Varela Round" panose="00000500000000000000" pitchFamily="2" charset="-79"/>
              </a:rPr>
              <a:t>פתרון: הוספת כחוליה ראשונה </a:t>
            </a: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B1BF06F4-7EA4-4875-8BBA-17ECEE52F2A5}"/>
              </a:ext>
            </a:extLst>
          </p:cNvPr>
          <p:cNvSpPr txBox="1"/>
          <p:nvPr/>
        </p:nvSpPr>
        <p:spPr>
          <a:xfrm>
            <a:off x="10365852" y="6483958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7ECE995A-250D-489C-A8CC-DCC3BB8FE3A4}"/>
              </a:ext>
            </a:extLst>
          </p:cNvPr>
          <p:cNvSpPr txBox="1"/>
          <p:nvPr/>
        </p:nvSpPr>
        <p:spPr>
          <a:xfrm>
            <a:off x="249512" y="5486793"/>
            <a:ext cx="6248401" cy="10156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sz="2400" b="1" dirty="0"/>
              <a:t>שתי תבניות לבנית שרשרת חדשה </a:t>
            </a:r>
            <a:r>
              <a:rPr lang="he-IL" b="1" dirty="0"/>
              <a:t>: </a:t>
            </a:r>
          </a:p>
          <a:p>
            <a:pPr marL="342900" indent="-342900">
              <a:buAutoNum type="arabicPeriod"/>
            </a:pPr>
            <a:r>
              <a:rPr lang="he-IL" b="1" dirty="0"/>
              <a:t>הוסף אחרון </a:t>
            </a:r>
            <a:r>
              <a:rPr lang="he-IL" dirty="0"/>
              <a:t>-  בד"כ כשנדרשת שמירה על סדר יחסי כמו במקור. </a:t>
            </a:r>
          </a:p>
          <a:p>
            <a:pPr marL="342900" indent="-342900">
              <a:buAutoNum type="arabicPeriod"/>
            </a:pPr>
            <a:r>
              <a:rPr lang="he-IL" b="1" dirty="0"/>
              <a:t>הוסף ראשון </a:t>
            </a:r>
            <a:r>
              <a:rPr lang="he-IL" dirty="0"/>
              <a:t>– בד"כ כאשר אין הנחיה על הסדר . פשוט יותר </a:t>
            </a:r>
          </a:p>
        </p:txBody>
      </p:sp>
    </p:spTree>
    <p:extLst>
      <p:ext uri="{BB962C8B-B14F-4D97-AF65-F5344CB8AC3E}">
        <p14:creationId xmlns:p14="http://schemas.microsoft.com/office/powerpoint/2010/main" val="739148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/>
      <p:bldP spid="86" grpId="0"/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936703" y="0"/>
            <a:ext cx="1002494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public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static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NewZugi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chain)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first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הפניות לשרשרת החדשה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while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(chain !=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)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לולאה לסריקת השרשרת המקורית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{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if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 % 2 == 0)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תנאי לביצוע ההוספה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if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(first ==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)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אם השרשרת ריקה   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   {   first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         last = first;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else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אם השרשרת לא ריקה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     {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last.SetNext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()));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              last=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last.GetNext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(); }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קידום לחוליה האחרונה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chain =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chain.GetNext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();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קידום על השרשרת המקורית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return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first;         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החזרת השרשרת החדשה 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}</a:t>
            </a:r>
            <a:endParaRPr lang="en-US" sz="2000" dirty="0">
              <a:effectLst/>
              <a:latin typeface="Varela Round" panose="00000500000000000000" pitchFamily="2" charset="-79"/>
              <a:ea typeface="Calibri" panose="020F0502020204030204" pitchFamily="34" charset="0"/>
            </a:endParaRPr>
          </a:p>
        </p:txBody>
      </p:sp>
      <p:sp>
        <p:nvSpPr>
          <p:cNvPr id="11" name="סוגר מסולסל שמאלי 10"/>
          <p:cNvSpPr/>
          <p:nvPr/>
        </p:nvSpPr>
        <p:spPr>
          <a:xfrm>
            <a:off x="1360704" y="2228850"/>
            <a:ext cx="1001496" cy="2647950"/>
          </a:xfrm>
          <a:prstGeom prst="leftBrac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מלבן 11"/>
          <p:cNvSpPr/>
          <p:nvPr/>
        </p:nvSpPr>
        <p:spPr>
          <a:xfrm>
            <a:off x="34719" y="2941769"/>
            <a:ext cx="16645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11A4AB"/>
                </a:solidFill>
              </a:rPr>
              <a:t>הוסף אחרון</a:t>
            </a:r>
          </a:p>
          <a:p>
            <a:pPr algn="ctr"/>
            <a:r>
              <a:rPr lang="he-IL" b="1" dirty="0">
                <a:solidFill>
                  <a:srgbClr val="C00000"/>
                </a:solidFill>
              </a:rPr>
              <a:t>תבנית להוספת חוליות בסוף השרשרת </a:t>
            </a:r>
          </a:p>
        </p:txBody>
      </p:sp>
      <p:sp>
        <p:nvSpPr>
          <p:cNvPr id="13" name="מלבן 12"/>
          <p:cNvSpPr/>
          <p:nvPr/>
        </p:nvSpPr>
        <p:spPr>
          <a:xfrm>
            <a:off x="2546980" y="3231654"/>
            <a:ext cx="562365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first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(),first);</a:t>
            </a:r>
            <a:endParaRPr lang="en-US" sz="2000" dirty="0">
              <a:effectLst/>
              <a:latin typeface="Varela Round" panose="00000500000000000000" pitchFamily="2" charset="-79"/>
              <a:ea typeface="Calibri" panose="020F0502020204030204" pitchFamily="34" charset="0"/>
            </a:endParaRPr>
          </a:p>
        </p:txBody>
      </p:sp>
      <p:sp>
        <p:nvSpPr>
          <p:cNvPr id="14" name="מלבן 13"/>
          <p:cNvSpPr/>
          <p:nvPr/>
        </p:nvSpPr>
        <p:spPr>
          <a:xfrm>
            <a:off x="-18149" y="2952094"/>
            <a:ext cx="16645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11A4AB"/>
                </a:solidFill>
              </a:rPr>
              <a:t>הוסף ראשון</a:t>
            </a:r>
          </a:p>
          <a:p>
            <a:pPr algn="ctr"/>
            <a:r>
              <a:rPr lang="he-IL" b="1" dirty="0">
                <a:solidFill>
                  <a:srgbClr val="C00000"/>
                </a:solidFill>
              </a:rPr>
              <a:t>תבנית להוספת חוליות בתחילת השרשרת </a:t>
            </a:r>
          </a:p>
        </p:txBody>
      </p:sp>
      <p:sp>
        <p:nvSpPr>
          <p:cNvPr id="3" name="מלבן 2"/>
          <p:cNvSpPr/>
          <p:nvPr/>
        </p:nvSpPr>
        <p:spPr>
          <a:xfrm>
            <a:off x="1360704" y="1057416"/>
            <a:ext cx="28680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 err="1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last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</a:t>
            </a:r>
            <a:endParaRPr lang="he-IL" sz="2000" dirty="0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95B4B7A4-BD5C-4076-B265-A30BC35971B4}"/>
              </a:ext>
            </a:extLst>
          </p:cNvPr>
          <p:cNvSpPr txBox="1"/>
          <p:nvPr/>
        </p:nvSpPr>
        <p:spPr>
          <a:xfrm>
            <a:off x="10365852" y="6483958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D5722C15-F70C-454D-806C-2BA221EFD3FE}"/>
              </a:ext>
            </a:extLst>
          </p:cNvPr>
          <p:cNvSpPr txBox="1"/>
          <p:nvPr/>
        </p:nvSpPr>
        <p:spPr>
          <a:xfrm>
            <a:off x="9210675" y="1631216"/>
            <a:ext cx="2581275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 </a:t>
            </a:r>
            <a:r>
              <a:rPr lang="he-IL" u="sng" dirty="0"/>
              <a:t>שימו לב לתבנית . </a:t>
            </a:r>
          </a:p>
          <a:p>
            <a:r>
              <a:rPr lang="he-IL" dirty="0"/>
              <a:t>על פי הנדרש בשאלה : </a:t>
            </a:r>
          </a:p>
          <a:p>
            <a:r>
              <a:rPr lang="he-IL" dirty="0"/>
              <a:t>האם לשמור על סדר יחסי – נשתמש </a:t>
            </a:r>
            <a:r>
              <a:rPr lang="he-IL" b="1" dirty="0" err="1">
                <a:solidFill>
                  <a:srgbClr val="11A4AB"/>
                </a:solidFill>
              </a:rPr>
              <a:t>בהוסף</a:t>
            </a:r>
            <a:r>
              <a:rPr lang="he-IL" b="1" dirty="0">
                <a:solidFill>
                  <a:srgbClr val="11A4AB"/>
                </a:solidFill>
              </a:rPr>
              <a:t> אחרון</a:t>
            </a:r>
            <a:r>
              <a:rPr lang="he-IL" dirty="0"/>
              <a:t>. </a:t>
            </a:r>
          </a:p>
          <a:p>
            <a:endParaRPr lang="he-IL" dirty="0"/>
          </a:p>
          <a:p>
            <a:r>
              <a:rPr lang="he-IL" dirty="0"/>
              <a:t>אם אין חשיבות לסדר נשתמש </a:t>
            </a:r>
            <a:r>
              <a:rPr lang="he-IL" b="1" dirty="0" err="1">
                <a:solidFill>
                  <a:srgbClr val="11A4AB"/>
                </a:solidFill>
              </a:rPr>
              <a:t>בהוסף</a:t>
            </a:r>
            <a:r>
              <a:rPr lang="he-IL" b="1" dirty="0">
                <a:solidFill>
                  <a:srgbClr val="11A4AB"/>
                </a:solidFill>
              </a:rPr>
              <a:t> ראשון </a:t>
            </a:r>
          </a:p>
        </p:txBody>
      </p: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75CB9C1E-1C94-4F28-9D33-D7452DD3AFB3}"/>
              </a:ext>
            </a:extLst>
          </p:cNvPr>
          <p:cNvGrpSpPr/>
          <p:nvPr/>
        </p:nvGrpSpPr>
        <p:grpSpPr>
          <a:xfrm>
            <a:off x="8384748" y="26573"/>
            <a:ext cx="3119385" cy="915378"/>
            <a:chOff x="7972208" y="-18064"/>
            <a:chExt cx="3314945" cy="1020160"/>
          </a:xfrm>
        </p:grpSpPr>
        <p:grpSp>
          <p:nvGrpSpPr>
            <p:cNvPr id="10" name="Group 119">
              <a:extLst>
                <a:ext uri="{FF2B5EF4-FFF2-40B4-BE49-F238E27FC236}">
                  <a16:creationId xmlns:a16="http://schemas.microsoft.com/office/drawing/2014/main" id="{A93C642F-39B8-4FB8-9F3B-30FBE7AB93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972208" y="549101"/>
              <a:ext cx="3314945" cy="452995"/>
              <a:chOff x="1896" y="14199"/>
              <a:chExt cx="4661" cy="587"/>
            </a:xfrm>
          </p:grpSpPr>
          <p:sp>
            <p:nvSpPr>
              <p:cNvPr id="15" name="מלבן 14">
                <a:extLst>
                  <a:ext uri="{FF2B5EF4-FFF2-40B4-BE49-F238E27FC236}">
                    <a16:creationId xmlns:a16="http://schemas.microsoft.com/office/drawing/2014/main" id="{76825F82-D5D0-42A0-9BB5-8D625D4C54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60" y="14291"/>
                <a:ext cx="611" cy="403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1600" b="1" dirty="0">
                    <a:effectLst/>
                    <a:latin typeface="Varela Round" panose="00000500000000000000" pitchFamily="2" charset="-79"/>
                    <a:ea typeface="Calibri" panose="020F0502020204030204" pitchFamily="34" charset="0"/>
                  </a:rPr>
                  <a:t>8</a:t>
                </a:r>
                <a:endParaRPr lang="en-US" sz="16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endParaRPr>
              </a:p>
            </p:txBody>
          </p:sp>
          <p:sp>
            <p:nvSpPr>
              <p:cNvPr id="16" name="מלבן 15">
                <a:extLst>
                  <a:ext uri="{FF2B5EF4-FFF2-40B4-BE49-F238E27FC236}">
                    <a16:creationId xmlns:a16="http://schemas.microsoft.com/office/drawing/2014/main" id="{456D13F3-1B29-4FF6-A057-E688032D651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19" y="14291"/>
                <a:ext cx="738" cy="495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1600" b="1" dirty="0">
                    <a:effectLst/>
                    <a:latin typeface="Varela Round" panose="00000500000000000000" pitchFamily="2" charset="-79"/>
                    <a:ea typeface="Calibri" panose="020F0502020204030204" pitchFamily="34" charset="0"/>
                  </a:rPr>
                  <a:t>2</a:t>
                </a:r>
                <a:endParaRPr lang="en-US" sz="16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endParaRPr>
              </a:p>
            </p:txBody>
          </p:sp>
          <p:sp>
            <p:nvSpPr>
              <p:cNvPr id="17" name="אליפסה 16">
                <a:extLst>
                  <a:ext uri="{FF2B5EF4-FFF2-40B4-BE49-F238E27FC236}">
                    <a16:creationId xmlns:a16="http://schemas.microsoft.com/office/drawing/2014/main" id="{FDAAD341-3C4A-4A3B-9E0D-7F30960208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6" y="14199"/>
                <a:ext cx="1587" cy="587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25400">
                <a:solidFill>
                  <a:schemeClr val="accent1">
                    <a:lumMod val="50000"/>
                    <a:lumOff val="0"/>
                  </a:schemeClr>
                </a:solidFill>
                <a:round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en-US" sz="1600" b="1" dirty="0">
                    <a:effectLst/>
                    <a:latin typeface="Varela Round" panose="00000500000000000000" pitchFamily="2" charset="-79"/>
                    <a:ea typeface="Calibri" panose="020F0502020204030204" pitchFamily="34" charset="0"/>
                  </a:rPr>
                  <a:t>first</a:t>
                </a:r>
              </a:p>
            </p:txBody>
          </p:sp>
          <p:sp>
            <p:nvSpPr>
              <p:cNvPr id="18" name="מלבן 17">
                <a:extLst>
                  <a:ext uri="{FF2B5EF4-FFF2-40B4-BE49-F238E27FC236}">
                    <a16:creationId xmlns:a16="http://schemas.microsoft.com/office/drawing/2014/main" id="{DCE23589-746D-4F74-98FE-903F438153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9" y="14291"/>
                <a:ext cx="611" cy="403"/>
              </a:xfrm>
              <a:prstGeom prst="rect">
                <a:avLst/>
              </a:prstGeom>
              <a:solidFill>
                <a:schemeClr val="lt1">
                  <a:lumMod val="100000"/>
                  <a:lumOff val="0"/>
                </a:schemeClr>
              </a:solidFill>
              <a:ln w="25400">
                <a:solidFill>
                  <a:schemeClr val="accent6">
                    <a:lumMod val="100000"/>
                    <a:lumOff val="0"/>
                  </a:schemeClr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 rtl="1">
                  <a:lnSpc>
                    <a:spcPct val="115000"/>
                  </a:lnSpc>
                  <a:spcAft>
                    <a:spcPts val="1000"/>
                  </a:spcAft>
                </a:pPr>
                <a:r>
                  <a:rPr lang="he-IL" sz="1600" b="1" dirty="0">
                    <a:effectLst/>
                    <a:latin typeface="Varela Round" panose="00000500000000000000" pitchFamily="2" charset="-79"/>
                    <a:ea typeface="Calibri" panose="020F0502020204030204" pitchFamily="34" charset="0"/>
                  </a:rPr>
                  <a:t>10</a:t>
                </a:r>
                <a:endParaRPr lang="en-US" sz="16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endParaRPr>
              </a:p>
            </p:txBody>
          </p:sp>
          <p:cxnSp>
            <p:nvCxnSpPr>
              <p:cNvPr id="19" name="מחבר ישר 18">
                <a:extLst>
                  <a:ext uri="{FF2B5EF4-FFF2-40B4-BE49-F238E27FC236}">
                    <a16:creationId xmlns:a16="http://schemas.microsoft.com/office/drawing/2014/main" id="{AEC708D6-80B8-4A8E-9B43-F9237E3D766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483" y="14469"/>
                <a:ext cx="527" cy="23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" name="מחבר ישר 19">
                <a:extLst>
                  <a:ext uri="{FF2B5EF4-FFF2-40B4-BE49-F238E27FC236}">
                    <a16:creationId xmlns:a16="http://schemas.microsoft.com/office/drawing/2014/main" id="{BA7850AB-0C89-4167-9957-AFBB422E050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620" y="14469"/>
                <a:ext cx="257" cy="0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" name="מחבר ישר 20">
                <a:extLst>
                  <a:ext uri="{FF2B5EF4-FFF2-40B4-BE49-F238E27FC236}">
                    <a16:creationId xmlns:a16="http://schemas.microsoft.com/office/drawing/2014/main" id="{30B8FF08-D2E5-46AE-9857-527661AE816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488" y="14469"/>
                <a:ext cx="331" cy="0"/>
              </a:xfrm>
              <a:prstGeom prst="line">
                <a:avLst/>
              </a:prstGeom>
              <a:noFill/>
              <a:ln w="9525">
                <a:solidFill>
                  <a:schemeClr val="accent1">
                    <a:lumMod val="95000"/>
                    <a:lumOff val="0"/>
                  </a:schemeClr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7" name="קבוצה 6">
              <a:extLst>
                <a:ext uri="{FF2B5EF4-FFF2-40B4-BE49-F238E27FC236}">
                  <a16:creationId xmlns:a16="http://schemas.microsoft.com/office/drawing/2014/main" id="{779CBD4D-9A40-4861-9CC6-CBB6BC835D6C}"/>
                </a:ext>
              </a:extLst>
            </p:cNvPr>
            <p:cNvGrpSpPr/>
            <p:nvPr/>
          </p:nvGrpSpPr>
          <p:grpSpPr>
            <a:xfrm>
              <a:off x="10630943" y="-18064"/>
              <a:ext cx="654530" cy="638163"/>
              <a:chOff x="457248" y="990589"/>
              <a:chExt cx="654530" cy="638163"/>
            </a:xfrm>
          </p:grpSpPr>
          <p:sp>
            <p:nvSpPr>
              <p:cNvPr id="22" name="אליפסה 21">
                <a:extLst>
                  <a:ext uri="{FF2B5EF4-FFF2-40B4-BE49-F238E27FC236}">
                    <a16:creationId xmlns:a16="http://schemas.microsoft.com/office/drawing/2014/main" id="{EACDC98F-5B14-4A04-8ED5-A66996877EA9}"/>
                  </a:ext>
                </a:extLst>
              </p:cNvPr>
              <p:cNvSpPr/>
              <p:nvPr/>
            </p:nvSpPr>
            <p:spPr>
              <a:xfrm>
                <a:off x="457248" y="990589"/>
                <a:ext cx="654530" cy="400110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b="1" dirty="0"/>
                  <a:t>last</a:t>
                </a:r>
                <a:endParaRPr lang="he-IL" b="1" dirty="0"/>
              </a:p>
            </p:txBody>
          </p:sp>
          <p:cxnSp>
            <p:nvCxnSpPr>
              <p:cNvPr id="23" name="מחבר חץ ישר 22">
                <a:extLst>
                  <a:ext uri="{FF2B5EF4-FFF2-40B4-BE49-F238E27FC236}">
                    <a16:creationId xmlns:a16="http://schemas.microsoft.com/office/drawing/2014/main" id="{A094E9A8-E120-4B3D-B634-B61B164D3727}"/>
                  </a:ext>
                </a:extLst>
              </p:cNvPr>
              <p:cNvCxnSpPr>
                <a:cxnSpLocks/>
                <a:endCxn id="16" idx="0"/>
              </p:cNvCxnSpPr>
              <p:nvPr/>
            </p:nvCxnSpPr>
            <p:spPr>
              <a:xfrm>
                <a:off x="824540" y="1402206"/>
                <a:ext cx="26482" cy="226546"/>
              </a:xfrm>
              <a:prstGeom prst="straightConnector1">
                <a:avLst/>
              </a:prstGeom>
              <a:ln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" name="Group 119">
            <a:extLst>
              <a:ext uri="{FF2B5EF4-FFF2-40B4-BE49-F238E27FC236}">
                <a16:creationId xmlns:a16="http://schemas.microsoft.com/office/drawing/2014/main" id="{DA956239-85D2-4504-91DE-0422573D67AB}"/>
              </a:ext>
            </a:extLst>
          </p:cNvPr>
          <p:cNvGrpSpPr>
            <a:grpSpLocks/>
          </p:cNvGrpSpPr>
          <p:nvPr/>
        </p:nvGrpSpPr>
        <p:grpSpPr bwMode="auto">
          <a:xfrm>
            <a:off x="8365318" y="584298"/>
            <a:ext cx="3116518" cy="452995"/>
            <a:chOff x="2175" y="14199"/>
            <a:chExt cx="4382" cy="587"/>
          </a:xfrm>
        </p:grpSpPr>
        <p:sp>
          <p:nvSpPr>
            <p:cNvPr id="26" name="מלבן 25">
              <a:extLst>
                <a:ext uri="{FF2B5EF4-FFF2-40B4-BE49-F238E27FC236}">
                  <a16:creationId xmlns:a16="http://schemas.microsoft.com/office/drawing/2014/main" id="{282CB2AA-4C20-4DBD-9CB6-16C3777048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60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16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8</a:t>
              </a:r>
              <a:endParaRPr lang="en-US" sz="16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27" name="מלבן 26">
              <a:extLst>
                <a:ext uri="{FF2B5EF4-FFF2-40B4-BE49-F238E27FC236}">
                  <a16:creationId xmlns:a16="http://schemas.microsoft.com/office/drawing/2014/main" id="{CEFC8E1A-E97B-408C-AEAE-3CF2284A59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19" y="14291"/>
              <a:ext cx="738" cy="495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16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10</a:t>
              </a:r>
              <a:endParaRPr lang="en-US" sz="16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28" name="אליפסה 27">
              <a:extLst>
                <a:ext uri="{FF2B5EF4-FFF2-40B4-BE49-F238E27FC236}">
                  <a16:creationId xmlns:a16="http://schemas.microsoft.com/office/drawing/2014/main" id="{A3CC1643-E31A-46E7-B03B-2292762308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75" y="14199"/>
              <a:ext cx="1308" cy="587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chemeClr val="accent1">
                  <a:lumMod val="5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en-US" sz="16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first</a:t>
              </a:r>
            </a:p>
          </p:txBody>
        </p:sp>
        <p:sp>
          <p:nvSpPr>
            <p:cNvPr id="29" name="מלבן 28">
              <a:extLst>
                <a:ext uri="{FF2B5EF4-FFF2-40B4-BE49-F238E27FC236}">
                  <a16:creationId xmlns:a16="http://schemas.microsoft.com/office/drawing/2014/main" id="{28593D54-0B7F-4D1D-8F63-1D634020B7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9" y="14291"/>
              <a:ext cx="611" cy="403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accent6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 rtl="1">
                <a:lnSpc>
                  <a:spcPct val="115000"/>
                </a:lnSpc>
                <a:spcAft>
                  <a:spcPts val="1000"/>
                </a:spcAft>
              </a:pPr>
              <a:r>
                <a:rPr lang="he-IL" sz="16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2</a:t>
              </a:r>
              <a:endParaRPr lang="en-US" sz="1600" b="1" dirty="0">
                <a:effectLst/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cxnSp>
          <p:nvCxnSpPr>
            <p:cNvPr id="30" name="מחבר ישר 29">
              <a:extLst>
                <a:ext uri="{FF2B5EF4-FFF2-40B4-BE49-F238E27FC236}">
                  <a16:creationId xmlns:a16="http://schemas.microsoft.com/office/drawing/2014/main" id="{C719E470-A77A-45FF-8E01-B736A283A2B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483" y="14469"/>
              <a:ext cx="527" cy="23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" name="מחבר ישר 30">
              <a:extLst>
                <a:ext uri="{FF2B5EF4-FFF2-40B4-BE49-F238E27FC236}">
                  <a16:creationId xmlns:a16="http://schemas.microsoft.com/office/drawing/2014/main" id="{3E0AEF4B-7932-4310-AAD7-9B51154BE04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620" y="14469"/>
              <a:ext cx="257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2" name="מחבר ישר 31">
              <a:extLst>
                <a:ext uri="{FF2B5EF4-FFF2-40B4-BE49-F238E27FC236}">
                  <a16:creationId xmlns:a16="http://schemas.microsoft.com/office/drawing/2014/main" id="{32C9E06C-10B1-4D4F-A6A4-9720C3263FF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488" y="14469"/>
              <a:ext cx="331" cy="0"/>
            </a:xfrm>
            <a:prstGeom prst="line">
              <a:avLst/>
            </a:prstGeom>
            <a:noFill/>
            <a:ln w="9525">
              <a:solidFill>
                <a:schemeClr val="accent1">
                  <a:lumMod val="95000"/>
                  <a:lumOff val="0"/>
                </a:schemeClr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210479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33333E-6 L 0.61823 0.0002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91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3" grpId="0"/>
      <p:bldP spid="3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>
            <a:extLst>
              <a:ext uri="{FF2B5EF4-FFF2-40B4-BE49-F238E27FC236}">
                <a16:creationId xmlns:a16="http://schemas.microsoft.com/office/drawing/2014/main" id="{11C46925-B652-46C5-9A44-D5264938DA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686801" y="2141859"/>
            <a:ext cx="3299248" cy="1077591"/>
          </a:xfrm>
          <a:ln w="28575">
            <a:solidFill>
              <a:schemeClr val="tx1">
                <a:lumMod val="75000"/>
                <a:lumOff val="25000"/>
              </a:schemeClr>
            </a:solidFill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e-IL" dirty="0"/>
              <a:t>כאשר ניצור את השרשרת נבנה חוליה ראשונה , חוליה זמנית , כך שאין צורך לבדוק אם השרשרת ריקה . </a:t>
            </a:r>
          </a:p>
          <a:p>
            <a:pPr marL="0" indent="0">
              <a:buNone/>
            </a:pPr>
            <a:r>
              <a:rPr lang="he-IL" dirty="0"/>
              <a:t>בסיום נחזיר הפניה לחוליה </a:t>
            </a:r>
            <a:r>
              <a:rPr lang="he-IL" dirty="0" err="1"/>
              <a:t>השניה</a:t>
            </a:r>
            <a:r>
              <a:rPr lang="he-IL" dirty="0"/>
              <a:t>. </a:t>
            </a:r>
          </a:p>
          <a:p>
            <a:pPr marL="0" indent="0">
              <a:buNone/>
            </a:pPr>
            <a:endParaRPr lang="he-IL" dirty="0"/>
          </a:p>
        </p:txBody>
      </p:sp>
      <p:sp>
        <p:nvSpPr>
          <p:cNvPr id="3" name="כותרת 2">
            <a:extLst>
              <a:ext uri="{FF2B5EF4-FFF2-40B4-BE49-F238E27FC236}">
                <a16:creationId xmlns:a16="http://schemas.microsoft.com/office/drawing/2014/main" id="{D1FFD392-1BE5-47F0-9C17-4A12507B8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-117757"/>
            <a:ext cx="9802206" cy="720000"/>
          </a:xfrm>
        </p:spPr>
        <p:txBody>
          <a:bodyPr/>
          <a:lstStyle/>
          <a:p>
            <a:r>
              <a:rPr lang="he-IL" dirty="0"/>
              <a:t>דרך נוספת לביצוע- הוסף אחרון  </a:t>
            </a: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CCB4DB05-1BB6-4C69-A76C-B389F2C13FAD}"/>
              </a:ext>
            </a:extLst>
          </p:cNvPr>
          <p:cNvSpPr/>
          <p:nvPr/>
        </p:nvSpPr>
        <p:spPr>
          <a:xfrm>
            <a:off x="470902" y="602243"/>
            <a:ext cx="10024946" cy="50174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public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static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NewZugi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chain)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first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&gt;(0)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הפניות לשרשרת החדשה </a:t>
            </a:r>
            <a:r>
              <a:rPr lang="he-IL" sz="2000" dirty="0">
                <a:solidFill>
                  <a:srgbClr val="C0000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עם חוליה זמנית  </a:t>
            </a:r>
            <a:endParaRPr lang="en-US" sz="2000" dirty="0">
              <a:solidFill>
                <a:srgbClr val="C00000"/>
              </a:solidFill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 last 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first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;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while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(chain !=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null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)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לולאה לסריקת השרשרת המקורית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{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if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 % 2 == 0)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תנאי לביצוע ההוספה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{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last.SetNext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new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Node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&lt;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int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&gt;(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chain.GetValue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()));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        last=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last.GetNext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(); }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קידום לחוליה האחרונה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   chain =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chain.GetNext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();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קידום על השרשרת המקורית</a:t>
            </a:r>
            <a:r>
              <a:rPr lang="he-IL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 }</a:t>
            </a: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  </a:t>
            </a:r>
            <a:r>
              <a:rPr lang="en-US" sz="2000" dirty="0">
                <a:solidFill>
                  <a:srgbClr val="0000FF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return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en-US" sz="2000" dirty="0" err="1">
                <a:latin typeface="Varela Round" panose="00000500000000000000" pitchFamily="2" charset="-79"/>
                <a:ea typeface="Calibri" panose="020F0502020204030204" pitchFamily="34" charset="0"/>
              </a:rPr>
              <a:t>first.GetNext</a:t>
            </a: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();                         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</a:t>
            </a:r>
            <a:r>
              <a:rPr lang="he-IL" sz="2000" dirty="0">
                <a:solidFill>
                  <a:srgbClr val="C0000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החזרת השרשרת החדשה</a:t>
            </a:r>
            <a:r>
              <a:rPr lang="he-IL" sz="2000" dirty="0">
                <a:solidFill>
                  <a:srgbClr val="00B050"/>
                </a:solidFill>
                <a:latin typeface="Varela Round" panose="00000500000000000000" pitchFamily="2" charset="-79"/>
                <a:ea typeface="Calibri" panose="020F0502020204030204" pitchFamily="34" charset="0"/>
              </a:rPr>
              <a:t>  </a:t>
            </a:r>
            <a:endParaRPr lang="en-US" sz="2000" dirty="0">
              <a:latin typeface="Varela Round" panose="00000500000000000000" pitchFamily="2" charset="-79"/>
              <a:ea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spcAft>
                <a:spcPts val="0"/>
              </a:spcAft>
            </a:pPr>
            <a:r>
              <a:rPr lang="en-US" sz="2000" dirty="0">
                <a:latin typeface="Varela Round" panose="00000500000000000000" pitchFamily="2" charset="-79"/>
                <a:ea typeface="Calibri" panose="020F0502020204030204" pitchFamily="34" charset="0"/>
              </a:rPr>
              <a:t>        }</a:t>
            </a:r>
            <a:endParaRPr lang="en-US" sz="2000" dirty="0">
              <a:effectLst/>
              <a:latin typeface="Varela Round" panose="00000500000000000000" pitchFamily="2" charset="-79"/>
              <a:ea typeface="Calibri" panose="020F0502020204030204" pitchFamily="34" charset="0"/>
            </a:endParaRPr>
          </a:p>
        </p:txBody>
      </p:sp>
      <p:grpSp>
        <p:nvGrpSpPr>
          <p:cNvPr id="5" name="קבוצה 4">
            <a:extLst>
              <a:ext uri="{FF2B5EF4-FFF2-40B4-BE49-F238E27FC236}">
                <a16:creationId xmlns:a16="http://schemas.microsoft.com/office/drawing/2014/main" id="{D1C2F190-4388-4B86-BB4E-1BD3729D2C6C}"/>
              </a:ext>
            </a:extLst>
          </p:cNvPr>
          <p:cNvGrpSpPr/>
          <p:nvPr/>
        </p:nvGrpSpPr>
        <p:grpSpPr>
          <a:xfrm>
            <a:off x="1195578" y="5584338"/>
            <a:ext cx="5737220" cy="531778"/>
            <a:chOff x="1512978" y="5040579"/>
            <a:chExt cx="5423339" cy="531778"/>
          </a:xfrm>
        </p:grpSpPr>
        <p:sp>
          <p:nvSpPr>
            <p:cNvPr id="6" name="אליפסה 5">
              <a:extLst>
                <a:ext uri="{FF2B5EF4-FFF2-40B4-BE49-F238E27FC236}">
                  <a16:creationId xmlns:a16="http://schemas.microsoft.com/office/drawing/2014/main" id="{A3B6C895-E56E-423E-ACB5-6EA0FF9D79A2}"/>
                </a:ext>
              </a:extLst>
            </p:cNvPr>
            <p:cNvSpPr/>
            <p:nvPr/>
          </p:nvSpPr>
          <p:spPr>
            <a:xfrm>
              <a:off x="1512978" y="5040579"/>
              <a:ext cx="1105848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first</a:t>
              </a:r>
            </a:p>
          </p:txBody>
        </p:sp>
        <p:sp>
          <p:nvSpPr>
            <p:cNvPr id="7" name="מלבן מעוגל 5">
              <a:extLst>
                <a:ext uri="{FF2B5EF4-FFF2-40B4-BE49-F238E27FC236}">
                  <a16:creationId xmlns:a16="http://schemas.microsoft.com/office/drawing/2014/main" id="{B67038FA-BF01-4E46-BE9E-6985EC2B3952}"/>
                </a:ext>
              </a:extLst>
            </p:cNvPr>
            <p:cNvSpPr/>
            <p:nvPr/>
          </p:nvSpPr>
          <p:spPr>
            <a:xfrm>
              <a:off x="2935672" y="5040805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0</a:t>
              </a:r>
              <a:endParaRPr lang="he-IL" sz="2000" b="1" dirty="0"/>
            </a:p>
          </p:txBody>
        </p:sp>
        <p:sp>
          <p:nvSpPr>
            <p:cNvPr id="8" name="מלבן מעוגל 6">
              <a:extLst>
                <a:ext uri="{FF2B5EF4-FFF2-40B4-BE49-F238E27FC236}">
                  <a16:creationId xmlns:a16="http://schemas.microsoft.com/office/drawing/2014/main" id="{6EDFF28F-C354-4EB5-902F-70C4BC7D86A2}"/>
                </a:ext>
              </a:extLst>
            </p:cNvPr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10</a:t>
              </a:r>
              <a:endParaRPr lang="he-IL" sz="2000" b="1" dirty="0"/>
            </a:p>
          </p:txBody>
        </p:sp>
        <p:sp>
          <p:nvSpPr>
            <p:cNvPr id="9" name="מלבן מעוגל 7">
              <a:extLst>
                <a:ext uri="{FF2B5EF4-FFF2-40B4-BE49-F238E27FC236}">
                  <a16:creationId xmlns:a16="http://schemas.microsoft.com/office/drawing/2014/main" id="{93C253F9-5986-4A26-9B8C-D06F6A2ABF3C}"/>
                </a:ext>
              </a:extLst>
            </p:cNvPr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0" name="מחבר חץ ישר 9">
              <a:extLst>
                <a:ext uri="{FF2B5EF4-FFF2-40B4-BE49-F238E27FC236}">
                  <a16:creationId xmlns:a16="http://schemas.microsoft.com/office/drawing/2014/main" id="{51CFB01D-A30C-437E-867C-020FC01D1D90}"/>
                </a:ext>
              </a:extLst>
            </p:cNvPr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>
              <a:extLst>
                <a:ext uri="{FF2B5EF4-FFF2-40B4-BE49-F238E27FC236}">
                  <a16:creationId xmlns:a16="http://schemas.microsoft.com/office/drawing/2014/main" id="{51A8F119-FF10-47BE-9E85-32A2964E020E}"/>
                </a:ext>
              </a:extLst>
            </p:cNvPr>
            <p:cNvCxnSpPr>
              <a:cxnSpLocks/>
              <a:stCxn id="8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>
              <a:extLst>
                <a:ext uri="{FF2B5EF4-FFF2-40B4-BE49-F238E27FC236}">
                  <a16:creationId xmlns:a16="http://schemas.microsoft.com/office/drawing/2014/main" id="{96CF8287-EC88-4A5B-B98C-4821768CCF26}"/>
                </a:ext>
              </a:extLst>
            </p:cNvPr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4" name="מלבן מעוגל 12">
              <a:extLst>
                <a:ext uri="{FF2B5EF4-FFF2-40B4-BE49-F238E27FC236}">
                  <a16:creationId xmlns:a16="http://schemas.microsoft.com/office/drawing/2014/main" id="{CB86CDE9-D8B3-4417-ABF1-829DA15D846E}"/>
                </a:ext>
              </a:extLst>
            </p:cNvPr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</p:grpSp>
      <p:cxnSp>
        <p:nvCxnSpPr>
          <p:cNvPr id="21" name="מחבר חץ ישר 20">
            <a:extLst>
              <a:ext uri="{FF2B5EF4-FFF2-40B4-BE49-F238E27FC236}">
                <a16:creationId xmlns:a16="http://schemas.microsoft.com/office/drawing/2014/main" id="{EB99218F-8120-4C67-98C2-069EBDFFEFC7}"/>
              </a:ext>
            </a:extLst>
          </p:cNvPr>
          <p:cNvCxnSpPr>
            <a:cxnSpLocks/>
          </p:cNvCxnSpPr>
          <p:nvPr/>
        </p:nvCxnSpPr>
        <p:spPr>
          <a:xfrm>
            <a:off x="2204220" y="6004573"/>
            <a:ext cx="1583485" cy="6077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מחבר חץ ישר 22">
            <a:extLst>
              <a:ext uri="{FF2B5EF4-FFF2-40B4-BE49-F238E27FC236}">
                <a16:creationId xmlns:a16="http://schemas.microsoft.com/office/drawing/2014/main" id="{D8B3AFDB-10AA-4D4A-AEB7-D25932F8C51C}"/>
              </a:ext>
            </a:extLst>
          </p:cNvPr>
          <p:cNvCxnSpPr>
            <a:cxnSpLocks/>
          </p:cNvCxnSpPr>
          <p:nvPr/>
        </p:nvCxnSpPr>
        <p:spPr>
          <a:xfrm flipV="1">
            <a:off x="2365427" y="5737119"/>
            <a:ext cx="335184" cy="84403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20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5" y="998859"/>
            <a:ext cx="8517214" cy="47997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e-IL" b="1" dirty="0">
                <a:cs typeface="+mj-cs"/>
              </a:rPr>
              <a:t> </a:t>
            </a:r>
          </a:p>
          <a:p>
            <a:pPr marL="0" indent="0">
              <a:buNone/>
            </a:pPr>
            <a:r>
              <a:rPr lang="he-IL" b="1" dirty="0">
                <a:cs typeface="+mj-cs"/>
              </a:rPr>
              <a:t>1. למחוק חוליה  ראשונה בשרשרת </a:t>
            </a:r>
          </a:p>
          <a:p>
            <a:endParaRPr lang="he-IL" b="1" dirty="0">
              <a:cs typeface="+mj-cs"/>
            </a:endParaRPr>
          </a:p>
          <a:p>
            <a:pPr marL="0" indent="0">
              <a:buNone/>
            </a:pPr>
            <a:r>
              <a:rPr lang="he-IL" b="1" dirty="0">
                <a:cs typeface="+mj-cs"/>
              </a:rPr>
              <a:t>2. למחוק חוליה בשרשרת </a:t>
            </a:r>
          </a:p>
          <a:p>
            <a:pPr marL="0" indent="0">
              <a:buNone/>
            </a:pPr>
            <a:r>
              <a:rPr lang="he-IL" b="1" dirty="0">
                <a:cs typeface="+mj-cs"/>
              </a:rPr>
              <a:t>        (לדוגמה : חוליה 4 )</a:t>
            </a: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  <a:p>
            <a:endParaRPr lang="he-IL" b="1" dirty="0">
              <a:cs typeface="+mj-cs"/>
            </a:endParaRPr>
          </a:p>
          <a:p>
            <a:pPr marL="0" indent="0">
              <a:buNone/>
            </a:pPr>
            <a:r>
              <a:rPr lang="he-IL" b="1" dirty="0">
                <a:cs typeface="+mj-cs"/>
              </a:rPr>
              <a:t>        </a:t>
            </a: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מחיקת  חוליה משרשרת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195339" y="3772160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9" name="חץ שמאלה 18"/>
          <p:cNvSpPr/>
          <p:nvPr/>
        </p:nvSpPr>
        <p:spPr>
          <a:xfrm rot="19275763">
            <a:off x="1541447" y="2602365"/>
            <a:ext cx="3352094" cy="478828"/>
          </a:xfrm>
          <a:prstGeom prst="leftArrow">
            <a:avLst>
              <a:gd name="adj1" fmla="val 50000"/>
              <a:gd name="adj2" fmla="val 41381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2" name="חץ ימינה 21"/>
          <p:cNvSpPr/>
          <p:nvPr/>
        </p:nvSpPr>
        <p:spPr>
          <a:xfrm rot="6780179">
            <a:off x="4690601" y="3305601"/>
            <a:ext cx="941268" cy="260230"/>
          </a:xfrm>
          <a:prstGeom prst="rightArrow">
            <a:avLst>
              <a:gd name="adj1" fmla="val 59734"/>
              <a:gd name="adj2" fmla="val 50000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9BD752FD-C982-46AD-A6DC-06AE76EFE5E7}"/>
              </a:ext>
            </a:extLst>
          </p:cNvPr>
          <p:cNvSpPr txBox="1"/>
          <p:nvPr/>
        </p:nvSpPr>
        <p:spPr>
          <a:xfrm>
            <a:off x="10388182" y="6487625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</p:spTree>
    <p:extLst>
      <p:ext uri="{BB962C8B-B14F-4D97-AF65-F5344CB8AC3E}">
        <p14:creationId xmlns:p14="http://schemas.microsoft.com/office/powerpoint/2010/main" val="2185336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48625EF-7C7F-4B5A-B562-72E807C72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תבניות מחיקה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5ECB7C27-B056-493E-9A4A-5027240CF1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86550" y="5381625"/>
            <a:ext cx="4620068" cy="1320927"/>
          </a:xfrm>
        </p:spPr>
        <p:txBody>
          <a:bodyPr/>
          <a:lstStyle/>
          <a:p>
            <a:pPr marL="96848" indent="0">
              <a:buNone/>
            </a:pPr>
            <a:r>
              <a:rPr lang="he-IL" dirty="0"/>
              <a:t> </a:t>
            </a:r>
          </a:p>
          <a:p>
            <a:pPr marL="96848" indent="0">
              <a:buNone/>
            </a:pPr>
            <a:endParaRPr lang="he-IL" dirty="0"/>
          </a:p>
        </p:txBody>
      </p:sp>
      <p:sp>
        <p:nvSpPr>
          <p:cNvPr id="5" name="מציין מיקום תוכן 1">
            <a:extLst>
              <a:ext uri="{FF2B5EF4-FFF2-40B4-BE49-F238E27FC236}">
                <a16:creationId xmlns:a16="http://schemas.microsoft.com/office/drawing/2014/main" id="{F9ED41A1-116C-46D3-BF60-152951F386BE}"/>
              </a:ext>
            </a:extLst>
          </p:cNvPr>
          <p:cNvSpPr txBox="1">
            <a:spLocks/>
          </p:cNvSpPr>
          <p:nvPr/>
        </p:nvSpPr>
        <p:spPr>
          <a:xfrm>
            <a:off x="3659798" y="1979934"/>
            <a:ext cx="7731178" cy="3507869"/>
          </a:xfrm>
          <a:prstGeom prst="rect">
            <a:avLst/>
          </a:prstGeom>
        </p:spPr>
        <p:txBody>
          <a:bodyPr vert="horz" lIns="91440" tIns="45720" rIns="91440" bIns="45720" rtlCol="1">
            <a:normAutofit lnSpcReduction="10000"/>
          </a:bodyPr>
          <a:lstStyle>
            <a:lvl1pPr marL="439782" indent="-342934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itchFamily="34" charset="0"/>
              <a:buNone/>
            </a:pP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מצא את  </a:t>
            </a:r>
            <a:r>
              <a:rPr lang="he-IL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החוליה</a:t>
            </a: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למחיקה        </a:t>
            </a:r>
          </a:p>
          <a:p>
            <a:pPr marL="0" indent="0" algn="r">
              <a:buFont typeface="Arial" pitchFamily="34" charset="0"/>
              <a:buNone/>
            </a:pP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              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FindNode(lst,2 );</a:t>
            </a: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==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pos</a:t>
            </a:r>
          </a:p>
          <a:p>
            <a:pPr marL="0" indent="0">
              <a:buFont typeface="Arial" pitchFamily="34" charset="0"/>
              <a:buNone/>
            </a:pP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 אם זו </a:t>
            </a:r>
            <a:r>
              <a:rPr lang="he-IL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החוליה</a:t>
            </a: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הראשונה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if(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lst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==pos)    </a:t>
            </a: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 </a:t>
            </a:r>
          </a:p>
          <a:p>
            <a:pPr marL="0" indent="0">
              <a:buFont typeface="Arial" pitchFamily="34" charset="0"/>
              <a:buNone/>
            </a:pP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               עדכן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lst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=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lst.GetNext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();                 </a:t>
            </a:r>
            <a:endParaRPr lang="he-IL" sz="2000" b="1" dirty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pos.SetNext(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                                         </a:t>
            </a:r>
            <a:endParaRPr lang="he-IL" sz="2000" b="1" dirty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  <a:p>
            <a:pPr marL="0" indent="0">
              <a:buFont typeface="Arial" pitchFamily="34" charset="0"/>
              <a:buNone/>
            </a:pP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אחרת</a:t>
            </a:r>
          </a:p>
          <a:p>
            <a:pPr marL="0" indent="0">
              <a:buFont typeface="Arial" pitchFamily="34" charset="0"/>
              <a:buNone/>
            </a:pP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   מצא את </a:t>
            </a:r>
            <a:r>
              <a:rPr lang="he-IL" sz="2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החוליה</a:t>
            </a: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שלפניה  </a:t>
            </a:r>
          </a:p>
          <a:p>
            <a:pPr marL="96848" indent="0" algn="r">
              <a:lnSpc>
                <a:spcPct val="115000"/>
              </a:lnSpc>
              <a:spcAft>
                <a:spcPts val="0"/>
              </a:spcAft>
              <a:buNone/>
            </a:pP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     ועדכן   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prev.SetNext(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pos.GetNext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());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6848" indent="0" algn="r">
              <a:lnSpc>
                <a:spcPct val="115000"/>
              </a:lnSpc>
              <a:spcAft>
                <a:spcPts val="1000"/>
              </a:spcAft>
              <a:buNone/>
            </a:pP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pos.SetNext(</a:t>
            </a:r>
            <a:r>
              <a:rPr lang="en-US" sz="2000" b="1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                                     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itchFamily="34" charset="0"/>
              <a:buNone/>
            </a:pPr>
            <a:endParaRPr lang="en-US" sz="2000" b="1" dirty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  <a:p>
            <a:pPr marL="0" indent="0">
              <a:buFont typeface="Arial" pitchFamily="34" charset="0"/>
              <a:buNone/>
            </a:pPr>
            <a:endParaRPr lang="he-IL" sz="2000" b="1" dirty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  <a:p>
            <a:pPr marL="0" indent="0">
              <a:buFont typeface="Arial" pitchFamily="34" charset="0"/>
              <a:buNone/>
            </a:pPr>
            <a:endParaRPr lang="he-IL" sz="2000" dirty="0">
              <a:cs typeface="+mn-cs"/>
            </a:endParaRPr>
          </a:p>
        </p:txBody>
      </p:sp>
      <p:sp>
        <p:nvSpPr>
          <p:cNvPr id="7" name="אליפסה 6">
            <a:extLst>
              <a:ext uri="{FF2B5EF4-FFF2-40B4-BE49-F238E27FC236}">
                <a16:creationId xmlns:a16="http://schemas.microsoft.com/office/drawing/2014/main" id="{27247FB4-94C2-4701-A5BE-37C151919783}"/>
              </a:ext>
            </a:extLst>
          </p:cNvPr>
          <p:cNvSpPr/>
          <p:nvPr/>
        </p:nvSpPr>
        <p:spPr>
          <a:xfrm>
            <a:off x="297559" y="1719402"/>
            <a:ext cx="831932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5AFE60D1-0342-48E3-AA3D-726C31114BEB}"/>
              </a:ext>
            </a:extLst>
          </p:cNvPr>
          <p:cNvSpPr/>
          <p:nvPr/>
        </p:nvSpPr>
        <p:spPr>
          <a:xfrm>
            <a:off x="1539231" y="182660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2</a:t>
            </a:r>
            <a:endParaRPr lang="he-IL" sz="2000" b="1" dirty="0"/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64BDCBFA-1656-42EE-AFF6-811BE42D3981}"/>
              </a:ext>
            </a:extLst>
          </p:cNvPr>
          <p:cNvSpPr/>
          <p:nvPr/>
        </p:nvSpPr>
        <p:spPr>
          <a:xfrm>
            <a:off x="2573655" y="1837892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6</a:t>
            </a:r>
            <a:endParaRPr lang="he-IL" sz="2000" b="1" dirty="0"/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DE2E0B6C-2A1B-4E49-BB50-58F7406C6B03}"/>
              </a:ext>
            </a:extLst>
          </p:cNvPr>
          <p:cNvSpPr/>
          <p:nvPr/>
        </p:nvSpPr>
        <p:spPr>
          <a:xfrm>
            <a:off x="3788118" y="1867016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cxnSp>
        <p:nvCxnSpPr>
          <p:cNvPr id="11" name="מחבר חץ ישר 10">
            <a:extLst>
              <a:ext uri="{FF2B5EF4-FFF2-40B4-BE49-F238E27FC236}">
                <a16:creationId xmlns:a16="http://schemas.microsoft.com/office/drawing/2014/main" id="{CEECD72C-D08E-4679-AC65-073D4F4580E1}"/>
              </a:ext>
            </a:extLst>
          </p:cNvPr>
          <p:cNvCxnSpPr/>
          <p:nvPr/>
        </p:nvCxnSpPr>
        <p:spPr>
          <a:xfrm>
            <a:off x="2194160" y="2019152"/>
            <a:ext cx="396922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מחבר חץ ישר 11">
            <a:extLst>
              <a:ext uri="{FF2B5EF4-FFF2-40B4-BE49-F238E27FC236}">
                <a16:creationId xmlns:a16="http://schemas.microsoft.com/office/drawing/2014/main" id="{1706D3AD-E24D-4AAB-BCFB-4C7B0700B295}"/>
              </a:ext>
            </a:extLst>
          </p:cNvPr>
          <p:cNvCxnSpPr>
            <a:stCxn id="9" idx="3"/>
          </p:cNvCxnSpPr>
          <p:nvPr/>
        </p:nvCxnSpPr>
        <p:spPr>
          <a:xfrm>
            <a:off x="3269007" y="2019152"/>
            <a:ext cx="574437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מחבר חץ ישר 12">
            <a:extLst>
              <a:ext uri="{FF2B5EF4-FFF2-40B4-BE49-F238E27FC236}">
                <a16:creationId xmlns:a16="http://schemas.microsoft.com/office/drawing/2014/main" id="{2C860CA5-0FED-427A-AB10-5D9E7F013737}"/>
              </a:ext>
            </a:extLst>
          </p:cNvPr>
          <p:cNvCxnSpPr>
            <a:stCxn id="7" idx="6"/>
          </p:cNvCxnSpPr>
          <p:nvPr/>
        </p:nvCxnSpPr>
        <p:spPr>
          <a:xfrm flipV="1">
            <a:off x="1129491" y="1975359"/>
            <a:ext cx="434548" cy="993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מחבר חץ ישר 13">
            <a:extLst>
              <a:ext uri="{FF2B5EF4-FFF2-40B4-BE49-F238E27FC236}">
                <a16:creationId xmlns:a16="http://schemas.microsoft.com/office/drawing/2014/main" id="{8966B7A1-AB69-416E-923F-EB1D0EA99FFB}"/>
              </a:ext>
            </a:extLst>
          </p:cNvPr>
          <p:cNvCxnSpPr/>
          <p:nvPr/>
        </p:nvCxnSpPr>
        <p:spPr>
          <a:xfrm>
            <a:off x="4494705" y="2003392"/>
            <a:ext cx="446547" cy="338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מלבן מעוגל 14">
            <a:extLst>
              <a:ext uri="{FF2B5EF4-FFF2-40B4-BE49-F238E27FC236}">
                <a16:creationId xmlns:a16="http://schemas.microsoft.com/office/drawing/2014/main" id="{EBBE9BF9-682F-49AA-B8B9-7BB77D3A41C1}"/>
              </a:ext>
            </a:extLst>
          </p:cNvPr>
          <p:cNvSpPr/>
          <p:nvPr/>
        </p:nvSpPr>
        <p:spPr>
          <a:xfrm>
            <a:off x="4893210" y="1837892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16" name="אליפסה 15">
            <a:extLst>
              <a:ext uri="{FF2B5EF4-FFF2-40B4-BE49-F238E27FC236}">
                <a16:creationId xmlns:a16="http://schemas.microsoft.com/office/drawing/2014/main" id="{3E8BC233-34A2-477F-A445-A2FC7007BD87}"/>
              </a:ext>
            </a:extLst>
          </p:cNvPr>
          <p:cNvSpPr/>
          <p:nvPr/>
        </p:nvSpPr>
        <p:spPr>
          <a:xfrm>
            <a:off x="1439029" y="547736"/>
            <a:ext cx="895756" cy="7177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err="1"/>
              <a:t>pos</a:t>
            </a:r>
            <a:endParaRPr lang="he-IL" b="1" dirty="0"/>
          </a:p>
        </p:txBody>
      </p:sp>
      <p:cxnSp>
        <p:nvCxnSpPr>
          <p:cNvPr id="17" name="מחבר חץ ישר 16">
            <a:extLst>
              <a:ext uri="{FF2B5EF4-FFF2-40B4-BE49-F238E27FC236}">
                <a16:creationId xmlns:a16="http://schemas.microsoft.com/office/drawing/2014/main" id="{91912B95-7E97-47E0-9429-527237054FA2}"/>
              </a:ext>
            </a:extLst>
          </p:cNvPr>
          <p:cNvCxnSpPr/>
          <p:nvPr/>
        </p:nvCxnSpPr>
        <p:spPr>
          <a:xfrm>
            <a:off x="1886907" y="1269127"/>
            <a:ext cx="0" cy="5574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מלבן 17">
            <a:extLst>
              <a:ext uri="{FF2B5EF4-FFF2-40B4-BE49-F238E27FC236}">
                <a16:creationId xmlns:a16="http://schemas.microsoft.com/office/drawing/2014/main" id="{1B0A92F6-65B4-4139-B232-E0B3ECA436A2}"/>
              </a:ext>
            </a:extLst>
          </p:cNvPr>
          <p:cNvSpPr/>
          <p:nvPr/>
        </p:nvSpPr>
        <p:spPr>
          <a:xfrm>
            <a:off x="5585148" y="4014506"/>
            <a:ext cx="2857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FindPrev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lst,pos</a:t>
            </a:r>
            <a:r>
              <a:rPr lang="en-US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);</a:t>
            </a:r>
            <a:r>
              <a:rPr lang="he-IL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en-US" sz="2000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prev</a:t>
            </a:r>
            <a:endParaRPr lang="he-IL" sz="20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cxnSp>
        <p:nvCxnSpPr>
          <p:cNvPr id="20" name="מחבר חץ ישר 19">
            <a:extLst>
              <a:ext uri="{FF2B5EF4-FFF2-40B4-BE49-F238E27FC236}">
                <a16:creationId xmlns:a16="http://schemas.microsoft.com/office/drawing/2014/main" id="{CF820D21-3532-4A47-9321-14168790DB2C}"/>
              </a:ext>
            </a:extLst>
          </p:cNvPr>
          <p:cNvCxnSpPr/>
          <p:nvPr/>
        </p:nvCxnSpPr>
        <p:spPr>
          <a:xfrm>
            <a:off x="3237678" y="3727666"/>
            <a:ext cx="1" cy="61640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3" name="אליפסה 22">
            <a:extLst>
              <a:ext uri="{FF2B5EF4-FFF2-40B4-BE49-F238E27FC236}">
                <a16:creationId xmlns:a16="http://schemas.microsoft.com/office/drawing/2014/main" id="{4A6E216C-D018-4918-9D3A-664BC3182253}"/>
              </a:ext>
            </a:extLst>
          </p:cNvPr>
          <p:cNvSpPr/>
          <p:nvPr/>
        </p:nvSpPr>
        <p:spPr>
          <a:xfrm>
            <a:off x="2822720" y="3088937"/>
            <a:ext cx="1011864" cy="67820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b="1" dirty="0" err="1"/>
              <a:t>prev</a:t>
            </a:r>
            <a:endParaRPr lang="he-IL" b="1" dirty="0"/>
          </a:p>
        </p:txBody>
      </p:sp>
      <p:sp>
        <p:nvSpPr>
          <p:cNvPr id="26" name="אליפסה 25">
            <a:extLst>
              <a:ext uri="{FF2B5EF4-FFF2-40B4-BE49-F238E27FC236}">
                <a16:creationId xmlns:a16="http://schemas.microsoft.com/office/drawing/2014/main" id="{B1FECA43-263C-4F6B-9097-21EEF59574C1}"/>
              </a:ext>
            </a:extLst>
          </p:cNvPr>
          <p:cNvSpPr/>
          <p:nvPr/>
        </p:nvSpPr>
        <p:spPr>
          <a:xfrm>
            <a:off x="497032" y="4214561"/>
            <a:ext cx="831932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lst</a:t>
            </a:r>
            <a:endParaRPr lang="en-US" sz="2400" b="1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7" name="מלבן מעוגל 38">
            <a:extLst>
              <a:ext uri="{FF2B5EF4-FFF2-40B4-BE49-F238E27FC236}">
                <a16:creationId xmlns:a16="http://schemas.microsoft.com/office/drawing/2014/main" id="{4F235D04-45A8-437A-AB91-729FB4E6CF71}"/>
              </a:ext>
            </a:extLst>
          </p:cNvPr>
          <p:cNvSpPr/>
          <p:nvPr/>
        </p:nvSpPr>
        <p:spPr>
          <a:xfrm>
            <a:off x="1738704" y="4321764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2</a:t>
            </a:r>
            <a:endParaRPr lang="he-IL" sz="2000" b="1" dirty="0"/>
          </a:p>
        </p:txBody>
      </p:sp>
      <p:sp>
        <p:nvSpPr>
          <p:cNvPr id="28" name="מלבן מעוגל 39">
            <a:extLst>
              <a:ext uri="{FF2B5EF4-FFF2-40B4-BE49-F238E27FC236}">
                <a16:creationId xmlns:a16="http://schemas.microsoft.com/office/drawing/2014/main" id="{F4161D08-81DA-462C-9866-5B3C327703CA}"/>
              </a:ext>
            </a:extLst>
          </p:cNvPr>
          <p:cNvSpPr/>
          <p:nvPr/>
        </p:nvSpPr>
        <p:spPr>
          <a:xfrm>
            <a:off x="2754179" y="4367342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6</a:t>
            </a:r>
            <a:endParaRPr lang="he-IL" sz="2000" b="1" dirty="0"/>
          </a:p>
        </p:txBody>
      </p:sp>
      <p:sp>
        <p:nvSpPr>
          <p:cNvPr id="29" name="מלבן מעוגל 40">
            <a:extLst>
              <a:ext uri="{FF2B5EF4-FFF2-40B4-BE49-F238E27FC236}">
                <a16:creationId xmlns:a16="http://schemas.microsoft.com/office/drawing/2014/main" id="{3D00CEE9-5962-41C4-B8F1-BD1A00A5C8EC}"/>
              </a:ext>
            </a:extLst>
          </p:cNvPr>
          <p:cNvSpPr/>
          <p:nvPr/>
        </p:nvSpPr>
        <p:spPr>
          <a:xfrm>
            <a:off x="3987591" y="4362175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cxnSp>
        <p:nvCxnSpPr>
          <p:cNvPr id="30" name="מחבר חץ ישר 29">
            <a:extLst>
              <a:ext uri="{FF2B5EF4-FFF2-40B4-BE49-F238E27FC236}">
                <a16:creationId xmlns:a16="http://schemas.microsoft.com/office/drawing/2014/main" id="{926A319E-BB7E-4798-96F1-247141391185}"/>
              </a:ext>
            </a:extLst>
          </p:cNvPr>
          <p:cNvCxnSpPr/>
          <p:nvPr/>
        </p:nvCxnSpPr>
        <p:spPr>
          <a:xfrm>
            <a:off x="2393633" y="4514311"/>
            <a:ext cx="396922" cy="360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מחבר חץ ישר 30">
            <a:extLst>
              <a:ext uri="{FF2B5EF4-FFF2-40B4-BE49-F238E27FC236}">
                <a16:creationId xmlns:a16="http://schemas.microsoft.com/office/drawing/2014/main" id="{5B1EA763-EEA4-4F22-8042-FB250A766C88}"/>
              </a:ext>
            </a:extLst>
          </p:cNvPr>
          <p:cNvCxnSpPr>
            <a:stCxn id="28" idx="3"/>
          </p:cNvCxnSpPr>
          <p:nvPr/>
        </p:nvCxnSpPr>
        <p:spPr>
          <a:xfrm>
            <a:off x="3449531" y="4548602"/>
            <a:ext cx="574437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מחבר חץ ישר 31">
            <a:extLst>
              <a:ext uri="{FF2B5EF4-FFF2-40B4-BE49-F238E27FC236}">
                <a16:creationId xmlns:a16="http://schemas.microsoft.com/office/drawing/2014/main" id="{AE0232A5-0CE5-4472-83AA-21FC58747A4A}"/>
              </a:ext>
            </a:extLst>
          </p:cNvPr>
          <p:cNvCxnSpPr>
            <a:stCxn id="26" idx="6"/>
          </p:cNvCxnSpPr>
          <p:nvPr/>
        </p:nvCxnSpPr>
        <p:spPr>
          <a:xfrm flipV="1">
            <a:off x="1328964" y="4470518"/>
            <a:ext cx="434548" cy="993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3" name="מחבר חץ ישר 32">
            <a:extLst>
              <a:ext uri="{FF2B5EF4-FFF2-40B4-BE49-F238E27FC236}">
                <a16:creationId xmlns:a16="http://schemas.microsoft.com/office/drawing/2014/main" id="{E9DECCEC-00BD-489F-8AD4-03F1C5B1D7EF}"/>
              </a:ext>
            </a:extLst>
          </p:cNvPr>
          <p:cNvCxnSpPr/>
          <p:nvPr/>
        </p:nvCxnSpPr>
        <p:spPr>
          <a:xfrm>
            <a:off x="4694178" y="4498551"/>
            <a:ext cx="446547" cy="338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4" name="מלבן מעוגל 45">
            <a:extLst>
              <a:ext uri="{FF2B5EF4-FFF2-40B4-BE49-F238E27FC236}">
                <a16:creationId xmlns:a16="http://schemas.microsoft.com/office/drawing/2014/main" id="{89D36103-5E51-456B-A2D1-9DFCD2101321}"/>
              </a:ext>
            </a:extLst>
          </p:cNvPr>
          <p:cNvSpPr/>
          <p:nvPr/>
        </p:nvSpPr>
        <p:spPr>
          <a:xfrm>
            <a:off x="5092683" y="4333051"/>
            <a:ext cx="695352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8</a:t>
            </a:r>
            <a:endParaRPr lang="he-IL" sz="2000" b="1" dirty="0"/>
          </a:p>
        </p:txBody>
      </p:sp>
      <p:sp>
        <p:nvSpPr>
          <p:cNvPr id="25" name="אליפסה 24">
            <a:extLst>
              <a:ext uri="{FF2B5EF4-FFF2-40B4-BE49-F238E27FC236}">
                <a16:creationId xmlns:a16="http://schemas.microsoft.com/office/drawing/2014/main" id="{1055D9EE-A4E2-4C13-9F89-69AF6A9CDD74}"/>
              </a:ext>
            </a:extLst>
          </p:cNvPr>
          <p:cNvSpPr/>
          <p:nvPr/>
        </p:nvSpPr>
        <p:spPr>
          <a:xfrm>
            <a:off x="3925474" y="3098609"/>
            <a:ext cx="895756" cy="71774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 err="1"/>
              <a:t>pos</a:t>
            </a:r>
            <a:endParaRPr lang="he-IL" b="1" dirty="0"/>
          </a:p>
        </p:txBody>
      </p:sp>
      <p:cxnSp>
        <p:nvCxnSpPr>
          <p:cNvPr id="22" name="מחבר חץ ישר 21">
            <a:extLst>
              <a:ext uri="{FF2B5EF4-FFF2-40B4-BE49-F238E27FC236}">
                <a16:creationId xmlns:a16="http://schemas.microsoft.com/office/drawing/2014/main" id="{ABB06A27-A46C-4687-AC27-588673C68D87}"/>
              </a:ext>
            </a:extLst>
          </p:cNvPr>
          <p:cNvCxnSpPr/>
          <p:nvPr/>
        </p:nvCxnSpPr>
        <p:spPr>
          <a:xfrm>
            <a:off x="4394961" y="3786911"/>
            <a:ext cx="0" cy="55747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50" name="קבוצה 49">
            <a:extLst>
              <a:ext uri="{FF2B5EF4-FFF2-40B4-BE49-F238E27FC236}">
                <a16:creationId xmlns:a16="http://schemas.microsoft.com/office/drawing/2014/main" id="{AC45C0A8-131D-4E18-A946-9798B0FE2673}"/>
              </a:ext>
            </a:extLst>
          </p:cNvPr>
          <p:cNvGrpSpPr/>
          <p:nvPr/>
        </p:nvGrpSpPr>
        <p:grpSpPr>
          <a:xfrm>
            <a:off x="3437292" y="4543435"/>
            <a:ext cx="1643152" cy="491850"/>
            <a:chOff x="3449531" y="4514311"/>
            <a:chExt cx="1643152" cy="491850"/>
          </a:xfrm>
        </p:grpSpPr>
        <p:cxnSp>
          <p:nvCxnSpPr>
            <p:cNvPr id="44" name="מחבר ישר 43">
              <a:extLst>
                <a:ext uri="{FF2B5EF4-FFF2-40B4-BE49-F238E27FC236}">
                  <a16:creationId xmlns:a16="http://schemas.microsoft.com/office/drawing/2014/main" id="{D76638F2-F59B-45B1-A59F-2854254FC02F}"/>
                </a:ext>
              </a:extLst>
            </p:cNvPr>
            <p:cNvCxnSpPr>
              <a:stCxn id="28" idx="3"/>
            </p:cNvCxnSpPr>
            <p:nvPr/>
          </p:nvCxnSpPr>
          <p:spPr>
            <a:xfrm>
              <a:off x="3449531" y="4548602"/>
              <a:ext cx="945430" cy="457559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מחבר חץ ישר 45">
              <a:extLst>
                <a:ext uri="{FF2B5EF4-FFF2-40B4-BE49-F238E27FC236}">
                  <a16:creationId xmlns:a16="http://schemas.microsoft.com/office/drawing/2014/main" id="{071C3773-8546-4353-8442-D86C991557A5}"/>
                </a:ext>
              </a:extLst>
            </p:cNvPr>
            <p:cNvCxnSpPr>
              <a:endCxn id="34" idx="1"/>
            </p:cNvCxnSpPr>
            <p:nvPr/>
          </p:nvCxnSpPr>
          <p:spPr>
            <a:xfrm flipV="1">
              <a:off x="4394961" y="4514311"/>
              <a:ext cx="697722" cy="49185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9" name="קבוצה 48">
            <a:extLst>
              <a:ext uri="{FF2B5EF4-FFF2-40B4-BE49-F238E27FC236}">
                <a16:creationId xmlns:a16="http://schemas.microsoft.com/office/drawing/2014/main" id="{21DA05F8-01FA-4FC4-80EE-365683FFAE0E}"/>
              </a:ext>
            </a:extLst>
          </p:cNvPr>
          <p:cNvGrpSpPr/>
          <p:nvPr/>
        </p:nvGrpSpPr>
        <p:grpSpPr>
          <a:xfrm>
            <a:off x="1129491" y="1985289"/>
            <a:ext cx="1444164" cy="635790"/>
            <a:chOff x="1399065" y="2735887"/>
            <a:chExt cx="1444164" cy="435692"/>
          </a:xfrm>
        </p:grpSpPr>
        <p:cxnSp>
          <p:nvCxnSpPr>
            <p:cNvPr id="47" name="מחבר ישר 46">
              <a:extLst>
                <a:ext uri="{FF2B5EF4-FFF2-40B4-BE49-F238E27FC236}">
                  <a16:creationId xmlns:a16="http://schemas.microsoft.com/office/drawing/2014/main" id="{8BFCEC58-35E0-41E3-ACC0-CBB6EB061710}"/>
                </a:ext>
              </a:extLst>
            </p:cNvPr>
            <p:cNvCxnSpPr>
              <a:cxnSpLocks/>
              <a:stCxn id="7" idx="6"/>
            </p:cNvCxnSpPr>
            <p:nvPr/>
          </p:nvCxnSpPr>
          <p:spPr>
            <a:xfrm>
              <a:off x="1399065" y="2735887"/>
              <a:ext cx="787546" cy="435692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מחבר חץ ישר 47">
              <a:extLst>
                <a:ext uri="{FF2B5EF4-FFF2-40B4-BE49-F238E27FC236}">
                  <a16:creationId xmlns:a16="http://schemas.microsoft.com/office/drawing/2014/main" id="{9C20F1B8-6996-4DD4-AF00-40F4B3FFAFA8}"/>
                </a:ext>
              </a:extLst>
            </p:cNvPr>
            <p:cNvCxnSpPr>
              <a:cxnSpLocks/>
              <a:endCxn id="9" idx="1"/>
            </p:cNvCxnSpPr>
            <p:nvPr/>
          </p:nvCxnSpPr>
          <p:spPr>
            <a:xfrm flipV="1">
              <a:off x="2205560" y="2759093"/>
              <a:ext cx="637669" cy="38898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3" name="תיבת טקסט 52">
            <a:extLst>
              <a:ext uri="{FF2B5EF4-FFF2-40B4-BE49-F238E27FC236}">
                <a16:creationId xmlns:a16="http://schemas.microsoft.com/office/drawing/2014/main" id="{CEDD1D15-B4ED-43A4-B304-EF54FA98D27B}"/>
              </a:ext>
            </a:extLst>
          </p:cNvPr>
          <p:cNvSpPr txBox="1"/>
          <p:nvPr/>
        </p:nvSpPr>
        <p:spPr>
          <a:xfrm>
            <a:off x="1807651" y="5187332"/>
            <a:ext cx="4400249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 הקפדה על   </a:t>
            </a:r>
            <a:r>
              <a:rPr lang="en-US" dirty="0"/>
              <a:t> </a:t>
            </a:r>
            <a:r>
              <a:rPr lang="he-IL" dirty="0"/>
              <a:t> 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pos.SetNext(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null</a:t>
            </a:r>
            <a:r>
              <a:rPr lang="en-US" sz="1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</a:t>
            </a:r>
            <a:r>
              <a:rPr 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e-IL" sz="1800" b="1" dirty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  <a:p>
            <a:r>
              <a:rPr lang="he-IL" dirty="0"/>
              <a:t>כאשר יש להחזיר את </a:t>
            </a:r>
            <a:r>
              <a:rPr lang="he-IL" dirty="0" err="1"/>
              <a:t>החוליה</a:t>
            </a:r>
            <a:r>
              <a:rPr lang="he-IL" dirty="0"/>
              <a:t> שנמחקה. </a:t>
            </a:r>
          </a:p>
        </p:txBody>
      </p:sp>
      <p:sp>
        <p:nvSpPr>
          <p:cNvPr id="54" name="תיבת טקסט 53">
            <a:extLst>
              <a:ext uri="{FF2B5EF4-FFF2-40B4-BE49-F238E27FC236}">
                <a16:creationId xmlns:a16="http://schemas.microsoft.com/office/drawing/2014/main" id="{F9FF524C-6E40-4B7B-929B-33E050B8887F}"/>
              </a:ext>
            </a:extLst>
          </p:cNvPr>
          <p:cNvSpPr txBox="1"/>
          <p:nvPr/>
        </p:nvSpPr>
        <p:spPr>
          <a:xfrm>
            <a:off x="885382" y="5927803"/>
            <a:ext cx="6458393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 </a:t>
            </a:r>
            <a:r>
              <a:rPr lang="he-IL" b="1" dirty="0"/>
              <a:t>כאשר מוחקים חוליה ראשונה יש להחזיר את השרשרת </a:t>
            </a:r>
            <a:r>
              <a:rPr lang="he-IL" dirty="0"/>
              <a:t>-</a:t>
            </a:r>
            <a:r>
              <a:rPr lang="he-IL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כי שינינו את העוגן של השרשרת ולכן צריך להחזיר את השינוי.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20123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8" grpId="0"/>
      <p:bldP spid="23" grpId="0" animBg="1"/>
      <p:bldP spid="25" grpId="0" animBg="1"/>
      <p:bldP spid="53" grpId="0" animBg="1"/>
      <p:bldP spid="5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>
          <a:xfrm>
            <a:off x="3385490" y="1049185"/>
            <a:ext cx="6814947" cy="4611559"/>
          </a:xfrm>
        </p:spPr>
        <p:txBody>
          <a:bodyPr/>
          <a:lstStyle/>
          <a:p>
            <a:r>
              <a:rPr lang="he-IL" dirty="0">
                <a:sym typeface="Varela Round"/>
              </a:rPr>
              <a:t>חזרה- בנית שרשרת והפניות </a:t>
            </a:r>
          </a:p>
          <a:p>
            <a:r>
              <a:rPr lang="he-IL" dirty="0">
                <a:sym typeface="Varela Round"/>
              </a:rPr>
              <a:t>תבנית סריקה בסיסית </a:t>
            </a:r>
          </a:p>
          <a:p>
            <a:r>
              <a:rPr lang="he-IL" dirty="0">
                <a:sym typeface="Varela Round"/>
              </a:rPr>
              <a:t>תבנית חיפוש</a:t>
            </a:r>
          </a:p>
          <a:p>
            <a:r>
              <a:rPr lang="he-IL" dirty="0">
                <a:sym typeface="Varela Round"/>
              </a:rPr>
              <a:t>תבניות הוספה</a:t>
            </a:r>
          </a:p>
          <a:p>
            <a:r>
              <a:rPr lang="he-IL" dirty="0">
                <a:sym typeface="Varela Round"/>
              </a:rPr>
              <a:t>תבניות בנית שרשרת-על פי הדרישה בשאלה.</a:t>
            </a:r>
          </a:p>
          <a:p>
            <a:r>
              <a:rPr lang="he-IL" dirty="0">
                <a:sym typeface="Varela Round"/>
              </a:rPr>
              <a:t>תבניות מחיקה </a:t>
            </a:r>
          </a:p>
          <a:p>
            <a:r>
              <a:rPr lang="he-IL" dirty="0">
                <a:sym typeface="Varela Round"/>
              </a:rPr>
              <a:t>שרשרת מעגלית </a:t>
            </a:r>
            <a:endParaRPr lang="he-IL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חץ שמאלה 11"/>
          <p:cNvSpPr/>
          <p:nvPr/>
        </p:nvSpPr>
        <p:spPr>
          <a:xfrm>
            <a:off x="3958502" y="4921304"/>
            <a:ext cx="2032723" cy="388155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חץ שמאלה 12"/>
          <p:cNvSpPr/>
          <p:nvPr/>
        </p:nvSpPr>
        <p:spPr>
          <a:xfrm>
            <a:off x="1790830" y="5895672"/>
            <a:ext cx="2095368" cy="326572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חץ שמאלה 10"/>
          <p:cNvSpPr/>
          <p:nvPr/>
        </p:nvSpPr>
        <p:spPr>
          <a:xfrm>
            <a:off x="5189126" y="4376642"/>
            <a:ext cx="1404612" cy="398401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כותרת 2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</p:spPr>
        <p:txBody>
          <a:bodyPr/>
          <a:lstStyle/>
          <a:p>
            <a:r>
              <a:rPr lang="he-IL" dirty="0">
                <a:latin typeface="Times New Roman" panose="02020603050405020304" pitchFamily="18" charset="0"/>
                <a:cs typeface="+mj-cs"/>
              </a:rPr>
              <a:t>תבנית :פעולת מחיקה חוליה</a:t>
            </a:r>
          </a:p>
        </p:txBody>
      </p:sp>
      <p:sp>
        <p:nvSpPr>
          <p:cNvPr id="6" name="מלבן 5"/>
          <p:cNvSpPr/>
          <p:nvPr/>
        </p:nvSpPr>
        <p:spPr>
          <a:xfrm>
            <a:off x="0" y="1040069"/>
            <a:ext cx="81819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Node&lt;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Remove(Node&lt;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lst,Node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== pos)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{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pos.SetNext(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{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Node&lt;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FindPrev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pos);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prev.SetNext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pos.GetNext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pos.SetNext(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lst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{</a:t>
            </a:r>
            <a:endParaRPr lang="he-IL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6471379" y="4331576"/>
            <a:ext cx="3905025" cy="430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he-IL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מציאת החוליה הקודמת לה</a:t>
            </a:r>
          </a:p>
        </p:txBody>
      </p:sp>
      <p:sp>
        <p:nvSpPr>
          <p:cNvPr id="8" name="מלבן 7"/>
          <p:cNvSpPr/>
          <p:nvPr/>
        </p:nvSpPr>
        <p:spPr>
          <a:xfrm>
            <a:off x="5873830" y="4859310"/>
            <a:ext cx="1532791" cy="430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e-IL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מחיקת </a:t>
            </a:r>
            <a:r>
              <a:rPr lang="en-US" sz="22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pos</a:t>
            </a:r>
            <a:r>
              <a:rPr lang="en-US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he-IL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9" name="מלבן 8"/>
          <p:cNvSpPr/>
          <p:nvPr/>
        </p:nvSpPr>
        <p:spPr>
          <a:xfrm>
            <a:off x="3858560" y="5817931"/>
            <a:ext cx="3013967" cy="4308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he-IL" sz="2200" dirty="0">
                <a:solidFill>
                  <a:srgbClr val="000000"/>
                </a:solidFill>
                <a:latin typeface="Times New Roman" panose="02020603050405020304" pitchFamily="18" charset="0"/>
              </a:rPr>
              <a:t>החזרת ההפניה לשרשרת </a:t>
            </a:r>
          </a:p>
        </p:txBody>
      </p:sp>
      <p:sp>
        <p:nvSpPr>
          <p:cNvPr id="10" name="חץ שמאלה 9"/>
          <p:cNvSpPr/>
          <p:nvPr/>
        </p:nvSpPr>
        <p:spPr>
          <a:xfrm>
            <a:off x="2442123" y="1885677"/>
            <a:ext cx="1444075" cy="276193"/>
          </a:xfrm>
          <a:prstGeom prst="lef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3661392" y="1722962"/>
            <a:ext cx="7892143" cy="43890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e-IL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אם 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pos</a:t>
            </a:r>
            <a:r>
              <a:rPr lang="he-IL" dirty="0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היא החוליה הראשונה –להחזיר הפניה לחוליה </a:t>
            </a:r>
            <a:r>
              <a:rPr lang="he-IL" dirty="0" err="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השניה</a:t>
            </a:r>
            <a:endParaRPr lang="he-IL" dirty="0">
              <a:solidFill>
                <a:srgbClr val="000000"/>
              </a:solidFill>
              <a:latin typeface="Times New Roman" panose="02020603050405020304" pitchFamily="18" charset="0"/>
              <a:cs typeface="+mn-cs"/>
            </a:endParaRPr>
          </a:p>
          <a:p>
            <a:endParaRPr lang="he-IL" dirty="0"/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F59234B1-39AB-4BF9-B721-F9B52B3F0E60}"/>
              </a:ext>
            </a:extLst>
          </p:cNvPr>
          <p:cNvSpPr txBox="1"/>
          <p:nvPr/>
        </p:nvSpPr>
        <p:spPr>
          <a:xfrm>
            <a:off x="8917807" y="2661544"/>
            <a:ext cx="2917193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r>
              <a:rPr lang="he-IL" dirty="0"/>
              <a:t>התאמות לתבנית יש לבצע בהתאם לבעיה/שאלה.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5653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1" grpId="0" animBg="1"/>
      <p:bldP spid="7" grpId="0" animBg="1"/>
      <p:bldP spid="8" grpId="0" animBg="1"/>
      <p:bldP spid="9" grpId="0" animBg="1"/>
      <p:bldP spid="10" grpId="0" animBg="1"/>
      <p:bldP spid="4" grpId="0" build="p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666789" y="-21146"/>
            <a:ext cx="9802368" cy="720000"/>
          </a:xfrm>
        </p:spPr>
        <p:txBody>
          <a:bodyPr/>
          <a:lstStyle/>
          <a:p>
            <a:r>
              <a:rPr lang="he-IL" dirty="0"/>
              <a:t>שרשרת חוליות מעגלית – הבדיקה </a:t>
            </a:r>
          </a:p>
        </p:txBody>
      </p:sp>
      <p:sp>
        <p:nvSpPr>
          <p:cNvPr id="5" name="מלבן 4"/>
          <p:cNvSpPr/>
          <p:nvPr/>
        </p:nvSpPr>
        <p:spPr>
          <a:xfrm>
            <a:off x="55170" y="1141742"/>
            <a:ext cx="686888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bool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IsCircleChain</a:t>
            </a:r>
            <a:r>
              <a:rPr lang="en-US" sz="2400" dirty="0">
                <a:solidFill>
                  <a:srgbClr val="000000"/>
                </a:solidFill>
              </a:rPr>
              <a:t>(Node&lt;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false</a:t>
            </a:r>
            <a:r>
              <a:rPr lang="en-US" sz="2400" dirty="0">
                <a:solidFill>
                  <a:srgbClr val="000000"/>
                </a:solidFill>
              </a:rPr>
              <a:t>; </a:t>
            </a:r>
            <a:r>
              <a:rPr lang="en-US" sz="2400" dirty="0">
                <a:solidFill>
                  <a:srgbClr val="008000"/>
                </a:solidFill>
              </a:rPr>
              <a:t>// </a:t>
            </a:r>
            <a:r>
              <a:rPr lang="he-IL" sz="2400" dirty="0">
                <a:solidFill>
                  <a:srgbClr val="008000"/>
                </a:solidFill>
              </a:rPr>
              <a:t>שרשרת ריקה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 &amp;&amp;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endParaRPr lang="en-US" sz="2400" dirty="0">
              <a:solidFill>
                <a:srgbClr val="000000"/>
              </a:solidFill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b="1" dirty="0">
                <a:solidFill>
                  <a:srgbClr val="0000FF"/>
                </a:solidFill>
              </a:rPr>
              <a:t>return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  <a:r>
              <a:rPr lang="en-US" sz="2400" b="1" dirty="0" err="1">
                <a:solidFill>
                  <a:srgbClr val="000000"/>
                </a:solidFill>
              </a:rPr>
              <a:t>pos</a:t>
            </a:r>
            <a:r>
              <a:rPr lang="en-US" sz="2400" b="1" dirty="0">
                <a:solidFill>
                  <a:srgbClr val="000000"/>
                </a:solidFill>
              </a:rPr>
              <a:t> == </a:t>
            </a:r>
            <a:r>
              <a:rPr lang="en-US" sz="2400" b="1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{</a:t>
            </a:r>
            <a:endParaRPr lang="he-IL" sz="2400" dirty="0"/>
          </a:p>
        </p:txBody>
      </p:sp>
      <p:grpSp>
        <p:nvGrpSpPr>
          <p:cNvPr id="28" name="קבוצה 27"/>
          <p:cNvGrpSpPr/>
          <p:nvPr/>
        </p:nvGrpSpPr>
        <p:grpSpPr>
          <a:xfrm>
            <a:off x="6177239" y="3961883"/>
            <a:ext cx="5208800" cy="531778"/>
            <a:chOff x="608162" y="4666942"/>
            <a:chExt cx="5208800" cy="531778"/>
          </a:xfrm>
        </p:grpSpPr>
        <p:grpSp>
          <p:nvGrpSpPr>
            <p:cNvPr id="29" name="קבוצה 28"/>
            <p:cNvGrpSpPr/>
            <p:nvPr/>
          </p:nvGrpSpPr>
          <p:grpSpPr>
            <a:xfrm>
              <a:off x="608162" y="4666942"/>
              <a:ext cx="4135134" cy="531778"/>
              <a:chOff x="608162" y="4666942"/>
              <a:chExt cx="4135134" cy="531778"/>
            </a:xfrm>
          </p:grpSpPr>
          <p:sp>
            <p:nvSpPr>
              <p:cNvPr id="32" name="אליפסה 31"/>
              <p:cNvSpPr/>
              <p:nvPr/>
            </p:nvSpPr>
            <p:spPr>
              <a:xfrm>
                <a:off x="608162" y="4666942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lst4</a:t>
                </a:r>
              </a:p>
            </p:txBody>
          </p:sp>
          <p:sp>
            <p:nvSpPr>
              <p:cNvPr id="33" name="מלבן מעוגל 32"/>
              <p:cNvSpPr/>
              <p:nvPr/>
            </p:nvSpPr>
            <p:spPr>
              <a:xfrm>
                <a:off x="1910761" y="4774145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sp>
            <p:nvSpPr>
              <p:cNvPr id="34" name="מלבן מעוגל 33"/>
              <p:cNvSpPr/>
              <p:nvPr/>
            </p:nvSpPr>
            <p:spPr>
              <a:xfrm>
                <a:off x="2926236" y="480347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8</a:t>
                </a:r>
                <a:endParaRPr lang="he-IL" sz="2000" b="1" dirty="0"/>
              </a:p>
            </p:txBody>
          </p:sp>
          <p:cxnSp>
            <p:nvCxnSpPr>
              <p:cNvPr id="35" name="מחבר חץ ישר 34"/>
              <p:cNvCxnSpPr/>
              <p:nvPr/>
            </p:nvCxnSpPr>
            <p:spPr>
              <a:xfrm>
                <a:off x="2565690" y="4966692"/>
                <a:ext cx="396922" cy="3608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6" name="מחבר חץ ישר 35"/>
              <p:cNvCxnSpPr>
                <a:stCxn id="34" idx="3"/>
              </p:cNvCxnSpPr>
              <p:nvPr/>
            </p:nvCxnSpPr>
            <p:spPr>
              <a:xfrm>
                <a:off x="3621588" y="4984732"/>
                <a:ext cx="462732" cy="18041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7" name="מחבר חץ ישר 36"/>
              <p:cNvCxnSpPr>
                <a:stCxn id="32" idx="6"/>
              </p:cNvCxnSpPr>
              <p:nvPr/>
            </p:nvCxnSpPr>
            <p:spPr>
              <a:xfrm flipV="1">
                <a:off x="1440094" y="4922899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38" name="מלבן מעוגל 37"/>
              <p:cNvSpPr/>
              <p:nvPr/>
            </p:nvSpPr>
            <p:spPr>
              <a:xfrm>
                <a:off x="4047944" y="4812492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</p:grpSp>
        <p:cxnSp>
          <p:nvCxnSpPr>
            <p:cNvPr id="30" name="מחבר חץ ישר 29"/>
            <p:cNvCxnSpPr/>
            <p:nvPr/>
          </p:nvCxnSpPr>
          <p:spPr>
            <a:xfrm>
              <a:off x="4723104" y="4958812"/>
              <a:ext cx="446548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1" name="מלבן מעוגל 30"/>
            <p:cNvSpPr/>
            <p:nvPr/>
          </p:nvSpPr>
          <p:spPr>
            <a:xfrm>
              <a:off x="5121610" y="4793312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12</a:t>
              </a:r>
              <a:endParaRPr lang="he-IL" sz="2000" b="1" dirty="0"/>
            </a:p>
          </p:txBody>
        </p:sp>
      </p:grpSp>
      <p:grpSp>
        <p:nvGrpSpPr>
          <p:cNvPr id="42" name="קבוצה 41"/>
          <p:cNvGrpSpPr/>
          <p:nvPr/>
        </p:nvGrpSpPr>
        <p:grpSpPr>
          <a:xfrm>
            <a:off x="8654421" y="1637744"/>
            <a:ext cx="1997951" cy="531778"/>
            <a:chOff x="983557" y="4751437"/>
            <a:chExt cx="1997951" cy="531778"/>
          </a:xfrm>
        </p:grpSpPr>
        <p:sp>
          <p:nvSpPr>
            <p:cNvPr id="39" name="אליפסה 38"/>
            <p:cNvSpPr/>
            <p:nvPr/>
          </p:nvSpPr>
          <p:spPr>
            <a:xfrm>
              <a:off x="983557" y="4751437"/>
              <a:ext cx="831932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lst2</a:t>
              </a:r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2286156" y="4858640"/>
              <a:ext cx="695352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cxnSp>
          <p:nvCxnSpPr>
            <p:cNvPr id="41" name="מחבר חץ ישר 40"/>
            <p:cNvCxnSpPr>
              <a:stCxn id="39" idx="6"/>
            </p:cNvCxnSpPr>
            <p:nvPr/>
          </p:nvCxnSpPr>
          <p:spPr>
            <a:xfrm flipV="1">
              <a:off x="1815489" y="5007394"/>
              <a:ext cx="434548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8" name="קבוצה 57"/>
          <p:cNvGrpSpPr/>
          <p:nvPr/>
        </p:nvGrpSpPr>
        <p:grpSpPr>
          <a:xfrm>
            <a:off x="8531689" y="802985"/>
            <a:ext cx="1378376" cy="531778"/>
            <a:chOff x="200805" y="4829196"/>
            <a:chExt cx="1378376" cy="531778"/>
          </a:xfrm>
        </p:grpSpPr>
        <p:sp>
          <p:nvSpPr>
            <p:cNvPr id="43" name="אליפסה 42"/>
            <p:cNvSpPr/>
            <p:nvPr/>
          </p:nvSpPr>
          <p:spPr>
            <a:xfrm>
              <a:off x="200805" y="4829196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lst1</a:t>
              </a:r>
            </a:p>
          </p:txBody>
        </p:sp>
        <p:cxnSp>
          <p:nvCxnSpPr>
            <p:cNvPr id="44" name="מחבר חץ ישר 43"/>
            <p:cNvCxnSpPr>
              <a:stCxn id="43" idx="6"/>
            </p:cNvCxnSpPr>
            <p:nvPr/>
          </p:nvCxnSpPr>
          <p:spPr>
            <a:xfrm flipV="1">
              <a:off x="1326440" y="5093960"/>
              <a:ext cx="252741" cy="112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52" name="קבוצה 51"/>
          <p:cNvGrpSpPr/>
          <p:nvPr/>
        </p:nvGrpSpPr>
        <p:grpSpPr>
          <a:xfrm>
            <a:off x="8515643" y="3343443"/>
            <a:ext cx="827181" cy="744810"/>
            <a:chOff x="5813815" y="2550653"/>
            <a:chExt cx="827181" cy="969345"/>
          </a:xfrm>
        </p:grpSpPr>
        <p:sp>
          <p:nvSpPr>
            <p:cNvPr id="53" name="אליפסה 52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54" name="מחבר חץ ישר 53"/>
            <p:cNvCxnSpPr>
              <a:stCxn id="53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9" name="קבוצה 58"/>
          <p:cNvGrpSpPr/>
          <p:nvPr/>
        </p:nvGrpSpPr>
        <p:grpSpPr>
          <a:xfrm>
            <a:off x="9676228" y="3361383"/>
            <a:ext cx="827181" cy="744810"/>
            <a:chOff x="5813815" y="2550653"/>
            <a:chExt cx="827181" cy="969345"/>
          </a:xfrm>
        </p:grpSpPr>
        <p:sp>
          <p:nvSpPr>
            <p:cNvPr id="60" name="אליפסה 59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61" name="מחבר חץ ישר 60"/>
            <p:cNvCxnSpPr>
              <a:stCxn id="60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2" name="קבוצה 61"/>
          <p:cNvGrpSpPr/>
          <p:nvPr/>
        </p:nvGrpSpPr>
        <p:grpSpPr>
          <a:xfrm>
            <a:off x="10641976" y="3363369"/>
            <a:ext cx="827181" cy="744810"/>
            <a:chOff x="5813815" y="2550653"/>
            <a:chExt cx="827181" cy="969345"/>
          </a:xfrm>
        </p:grpSpPr>
        <p:sp>
          <p:nvSpPr>
            <p:cNvPr id="63" name="אליפסה 62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64" name="מחבר חץ ישר 63"/>
            <p:cNvCxnSpPr>
              <a:stCxn id="63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" name="קבוצה 5"/>
          <p:cNvGrpSpPr/>
          <p:nvPr/>
        </p:nvGrpSpPr>
        <p:grpSpPr>
          <a:xfrm>
            <a:off x="769103" y="4722056"/>
            <a:ext cx="5117725" cy="1510773"/>
            <a:chOff x="3312713" y="3599175"/>
            <a:chExt cx="5117725" cy="1510773"/>
          </a:xfrm>
        </p:grpSpPr>
        <p:grpSp>
          <p:nvGrpSpPr>
            <p:cNvPr id="7" name="קבוצה 6"/>
            <p:cNvGrpSpPr/>
            <p:nvPr/>
          </p:nvGrpSpPr>
          <p:grpSpPr>
            <a:xfrm>
              <a:off x="5713368" y="3836297"/>
              <a:ext cx="1082195" cy="362520"/>
              <a:chOff x="5713368" y="3836297"/>
              <a:chExt cx="1082195" cy="362520"/>
            </a:xfrm>
          </p:grpSpPr>
          <p:cxnSp>
            <p:nvCxnSpPr>
              <p:cNvPr id="25" name="מחבר חץ ישר 24"/>
              <p:cNvCxnSpPr/>
              <p:nvPr/>
            </p:nvCxnSpPr>
            <p:spPr>
              <a:xfrm>
                <a:off x="5713368" y="3925710"/>
                <a:ext cx="446548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6" name="מלבן מעוגל 25"/>
              <p:cNvSpPr/>
              <p:nvPr/>
            </p:nvSpPr>
            <p:spPr>
              <a:xfrm>
                <a:off x="6100211" y="3836297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</p:grpSp>
        <p:grpSp>
          <p:nvGrpSpPr>
            <p:cNvPr id="8" name="קבוצה 7"/>
            <p:cNvGrpSpPr/>
            <p:nvPr/>
          </p:nvGrpSpPr>
          <p:grpSpPr>
            <a:xfrm>
              <a:off x="7494534" y="4120056"/>
              <a:ext cx="935904" cy="629692"/>
              <a:chOff x="7494534" y="4120056"/>
              <a:chExt cx="935904" cy="629692"/>
            </a:xfrm>
          </p:grpSpPr>
          <p:sp>
            <p:nvSpPr>
              <p:cNvPr id="23" name="מלבן מעוגל 22"/>
              <p:cNvSpPr/>
              <p:nvPr/>
            </p:nvSpPr>
            <p:spPr>
              <a:xfrm>
                <a:off x="7735086" y="43872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  <p:cxnSp>
            <p:nvCxnSpPr>
              <p:cNvPr id="24" name="מחבר חץ ישר 23"/>
              <p:cNvCxnSpPr>
                <a:stCxn id="21" idx="2"/>
                <a:endCxn id="23" idx="0"/>
              </p:cNvCxnSpPr>
              <p:nvPr/>
            </p:nvCxnSpPr>
            <p:spPr>
              <a:xfrm>
                <a:off x="7494534" y="4120056"/>
                <a:ext cx="588228" cy="26717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6737118" y="3757536"/>
              <a:ext cx="1105092" cy="362520"/>
              <a:chOff x="6737118" y="3757536"/>
              <a:chExt cx="1105092" cy="362520"/>
            </a:xfrm>
          </p:grpSpPr>
          <p:sp>
            <p:nvSpPr>
              <p:cNvPr id="21" name="מלבן מעוגל 20"/>
              <p:cNvSpPr/>
              <p:nvPr/>
            </p:nvSpPr>
            <p:spPr>
              <a:xfrm>
                <a:off x="7146858" y="3757536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10</a:t>
                </a:r>
                <a:endParaRPr lang="he-IL" sz="2000" b="1" dirty="0"/>
              </a:p>
            </p:txBody>
          </p:sp>
          <p:cxnSp>
            <p:nvCxnSpPr>
              <p:cNvPr id="22" name="מחבר חץ ישר 21"/>
              <p:cNvCxnSpPr/>
              <p:nvPr/>
            </p:nvCxnSpPr>
            <p:spPr>
              <a:xfrm>
                <a:off x="6737118" y="3916283"/>
                <a:ext cx="446547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6737118" y="4747428"/>
              <a:ext cx="1345644" cy="362520"/>
              <a:chOff x="6737118" y="4747428"/>
              <a:chExt cx="1345644" cy="362520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6737118" y="47474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  <p:cxnSp>
            <p:nvCxnSpPr>
              <p:cNvPr id="20" name="מחבר חץ ישר 19"/>
              <p:cNvCxnSpPr>
                <a:stCxn id="23" idx="2"/>
                <a:endCxn id="19" idx="3"/>
              </p:cNvCxnSpPr>
              <p:nvPr/>
            </p:nvCxnSpPr>
            <p:spPr>
              <a:xfrm flipH="1">
                <a:off x="7432470" y="4749748"/>
                <a:ext cx="650292" cy="17894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>
              <a:stCxn id="17" idx="1"/>
              <a:endCxn id="14" idx="2"/>
            </p:cNvCxnSpPr>
            <p:nvPr/>
          </p:nvCxnSpPr>
          <p:spPr>
            <a:xfrm flipH="1" flipV="1">
              <a:off x="5354458" y="4151854"/>
              <a:ext cx="308743" cy="76726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2" name="קבוצה 11"/>
            <p:cNvGrpSpPr/>
            <p:nvPr/>
          </p:nvGrpSpPr>
          <p:grpSpPr>
            <a:xfrm>
              <a:off x="5663201" y="4728298"/>
              <a:ext cx="1073917" cy="381650"/>
              <a:chOff x="5663201" y="4728298"/>
              <a:chExt cx="1073917" cy="381650"/>
            </a:xfrm>
          </p:grpSpPr>
          <p:sp>
            <p:nvSpPr>
              <p:cNvPr id="17" name="מלבן מעוגל 16"/>
              <p:cNvSpPr/>
              <p:nvPr/>
            </p:nvSpPr>
            <p:spPr>
              <a:xfrm>
                <a:off x="5663201" y="4728298"/>
                <a:ext cx="695352" cy="38165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20</a:t>
                </a:r>
                <a:endParaRPr lang="he-IL" sz="2000" b="1" dirty="0"/>
              </a:p>
            </p:txBody>
          </p:sp>
          <p:cxnSp>
            <p:nvCxnSpPr>
              <p:cNvPr id="18" name="מחבר חץ ישר 17"/>
              <p:cNvCxnSpPr>
                <a:stCxn id="19" idx="1"/>
                <a:endCxn id="17" idx="3"/>
              </p:cNvCxnSpPr>
              <p:nvPr/>
            </p:nvCxnSpPr>
            <p:spPr>
              <a:xfrm flipH="1" flipV="1">
                <a:off x="6358553" y="4919123"/>
                <a:ext cx="378565" cy="95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3" name="קבוצה 12"/>
            <p:cNvGrpSpPr/>
            <p:nvPr/>
          </p:nvGrpSpPr>
          <p:grpSpPr>
            <a:xfrm>
              <a:off x="3312713" y="3599175"/>
              <a:ext cx="2389421" cy="552679"/>
              <a:chOff x="3312713" y="3599175"/>
              <a:chExt cx="2389421" cy="552679"/>
            </a:xfrm>
          </p:grpSpPr>
          <p:sp>
            <p:nvSpPr>
              <p:cNvPr id="14" name="מלבן מעוגל 13"/>
              <p:cNvSpPr/>
              <p:nvPr/>
            </p:nvSpPr>
            <p:spPr>
              <a:xfrm>
                <a:off x="5006782" y="3789334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6</a:t>
                </a:r>
                <a:endParaRPr lang="he-IL" sz="2000" b="1" dirty="0"/>
              </a:p>
            </p:txBody>
          </p:sp>
          <p:sp>
            <p:nvSpPr>
              <p:cNvPr id="15" name="אליפסה 14"/>
              <p:cNvSpPr/>
              <p:nvPr/>
            </p:nvSpPr>
            <p:spPr>
              <a:xfrm>
                <a:off x="3312713" y="3599175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lst5</a:t>
                </a:r>
              </a:p>
            </p:txBody>
          </p:sp>
          <p:cxnSp>
            <p:nvCxnSpPr>
              <p:cNvPr id="16" name="מחבר חץ ישר 15"/>
              <p:cNvCxnSpPr>
                <a:stCxn id="15" idx="6"/>
                <a:endCxn id="14" idx="1"/>
              </p:cNvCxnSpPr>
              <p:nvPr/>
            </p:nvCxnSpPr>
            <p:spPr>
              <a:xfrm>
                <a:off x="4438348" y="3865064"/>
                <a:ext cx="568434" cy="10553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5" name="קבוצה 54"/>
          <p:cNvGrpSpPr/>
          <p:nvPr/>
        </p:nvGrpSpPr>
        <p:grpSpPr>
          <a:xfrm>
            <a:off x="3389845" y="4263617"/>
            <a:ext cx="827181" cy="744810"/>
            <a:chOff x="5813815" y="2550653"/>
            <a:chExt cx="827181" cy="969345"/>
          </a:xfrm>
        </p:grpSpPr>
        <p:sp>
          <p:nvSpPr>
            <p:cNvPr id="56" name="אליפסה 55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57" name="מחבר חץ ישר 56"/>
            <p:cNvCxnSpPr>
              <a:stCxn id="56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68" name="קבוצה 67"/>
          <p:cNvGrpSpPr/>
          <p:nvPr/>
        </p:nvGrpSpPr>
        <p:grpSpPr>
          <a:xfrm>
            <a:off x="4292773" y="4213512"/>
            <a:ext cx="827181" cy="744810"/>
            <a:chOff x="5813815" y="2550653"/>
            <a:chExt cx="827181" cy="969345"/>
          </a:xfrm>
        </p:grpSpPr>
        <p:sp>
          <p:nvSpPr>
            <p:cNvPr id="69" name="אליפסה 68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70" name="מחבר חץ ישר 69"/>
            <p:cNvCxnSpPr>
              <a:stCxn id="69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1" name="קבוצה 70"/>
          <p:cNvGrpSpPr/>
          <p:nvPr/>
        </p:nvGrpSpPr>
        <p:grpSpPr>
          <a:xfrm>
            <a:off x="5754723" y="5941872"/>
            <a:ext cx="977346" cy="700482"/>
            <a:chOff x="5663650" y="2205058"/>
            <a:chExt cx="977346" cy="911654"/>
          </a:xfrm>
        </p:grpSpPr>
        <p:sp>
          <p:nvSpPr>
            <p:cNvPr id="72" name="אליפסה 71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73" name="מחבר חץ ישר 72"/>
            <p:cNvCxnSpPr>
              <a:stCxn id="72" idx="4"/>
            </p:cNvCxnSpPr>
            <p:nvPr/>
          </p:nvCxnSpPr>
          <p:spPr>
            <a:xfrm flipH="1" flipV="1">
              <a:off x="5663650" y="2205058"/>
              <a:ext cx="563756" cy="91165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5" name="קבוצה 74"/>
          <p:cNvGrpSpPr/>
          <p:nvPr/>
        </p:nvGrpSpPr>
        <p:grpSpPr>
          <a:xfrm>
            <a:off x="3946563" y="5197062"/>
            <a:ext cx="827181" cy="744810"/>
            <a:chOff x="5813815" y="2550653"/>
            <a:chExt cx="827181" cy="969345"/>
          </a:xfrm>
        </p:grpSpPr>
        <p:sp>
          <p:nvSpPr>
            <p:cNvPr id="76" name="אליפסה 75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77" name="מחבר חץ ישר 76"/>
            <p:cNvCxnSpPr>
              <a:stCxn id="76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78" name="קבוצה 77"/>
          <p:cNvGrpSpPr/>
          <p:nvPr/>
        </p:nvGrpSpPr>
        <p:grpSpPr>
          <a:xfrm>
            <a:off x="2193911" y="6114501"/>
            <a:ext cx="895145" cy="571015"/>
            <a:chOff x="5780618" y="2982213"/>
            <a:chExt cx="895145" cy="827186"/>
          </a:xfrm>
        </p:grpSpPr>
        <p:sp>
          <p:nvSpPr>
            <p:cNvPr id="79" name="אליפסה 78"/>
            <p:cNvSpPr/>
            <p:nvPr/>
          </p:nvSpPr>
          <p:spPr>
            <a:xfrm>
              <a:off x="5780618" y="3243341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80" name="מחבר חץ ישר 79"/>
            <p:cNvCxnSpPr>
              <a:stCxn id="79" idx="4"/>
            </p:cNvCxnSpPr>
            <p:nvPr/>
          </p:nvCxnSpPr>
          <p:spPr>
            <a:xfrm flipV="1">
              <a:off x="6194209" y="2982213"/>
              <a:ext cx="481554" cy="82718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3" name="קבוצה 82"/>
          <p:cNvGrpSpPr/>
          <p:nvPr/>
        </p:nvGrpSpPr>
        <p:grpSpPr>
          <a:xfrm>
            <a:off x="1105695" y="5284130"/>
            <a:ext cx="1549437" cy="492073"/>
            <a:chOff x="5813815" y="2476295"/>
            <a:chExt cx="1549437" cy="640416"/>
          </a:xfrm>
        </p:grpSpPr>
        <p:sp>
          <p:nvSpPr>
            <p:cNvPr id="84" name="אליפסה 83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85" name="מחבר חץ ישר 84"/>
            <p:cNvCxnSpPr>
              <a:stCxn id="84" idx="4"/>
            </p:cNvCxnSpPr>
            <p:nvPr/>
          </p:nvCxnSpPr>
          <p:spPr>
            <a:xfrm flipV="1">
              <a:off x="6227406" y="2476295"/>
              <a:ext cx="1135846" cy="640416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5" name="קבוצה 114"/>
          <p:cNvGrpSpPr/>
          <p:nvPr/>
        </p:nvGrpSpPr>
        <p:grpSpPr>
          <a:xfrm>
            <a:off x="6020397" y="2412082"/>
            <a:ext cx="1997951" cy="531778"/>
            <a:chOff x="4020460" y="4149021"/>
            <a:chExt cx="1997951" cy="531778"/>
          </a:xfrm>
        </p:grpSpPr>
        <p:grpSp>
          <p:nvGrpSpPr>
            <p:cNvPr id="90" name="קבוצה 89"/>
            <p:cNvGrpSpPr/>
            <p:nvPr/>
          </p:nvGrpSpPr>
          <p:grpSpPr>
            <a:xfrm>
              <a:off x="4020460" y="4149021"/>
              <a:ext cx="1997951" cy="531778"/>
              <a:chOff x="983557" y="4751437"/>
              <a:chExt cx="1997951" cy="531778"/>
            </a:xfrm>
          </p:grpSpPr>
          <p:sp>
            <p:nvSpPr>
              <p:cNvPr id="91" name="אליפסה 90"/>
              <p:cNvSpPr/>
              <p:nvPr/>
            </p:nvSpPr>
            <p:spPr>
              <a:xfrm>
                <a:off x="983557" y="4751437"/>
                <a:ext cx="831932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lst3</a:t>
                </a:r>
              </a:p>
            </p:txBody>
          </p:sp>
          <p:sp>
            <p:nvSpPr>
              <p:cNvPr id="92" name="מלבן מעוגל 91"/>
              <p:cNvSpPr/>
              <p:nvPr/>
            </p:nvSpPr>
            <p:spPr>
              <a:xfrm>
                <a:off x="2286156" y="4858640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5</a:t>
                </a:r>
                <a:endParaRPr lang="he-IL" sz="2000" b="1" dirty="0"/>
              </a:p>
            </p:txBody>
          </p:sp>
          <p:cxnSp>
            <p:nvCxnSpPr>
              <p:cNvPr id="93" name="מחבר חץ ישר 92"/>
              <p:cNvCxnSpPr>
                <a:stCxn id="91" idx="6"/>
              </p:cNvCxnSpPr>
              <p:nvPr/>
            </p:nvCxnSpPr>
            <p:spPr>
              <a:xfrm flipV="1">
                <a:off x="1815489" y="5007394"/>
                <a:ext cx="434548" cy="993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08" name="מחבר מעוקל 107"/>
            <p:cNvCxnSpPr>
              <a:stCxn id="92" idx="3"/>
              <a:endCxn id="92" idx="1"/>
            </p:cNvCxnSpPr>
            <p:nvPr/>
          </p:nvCxnSpPr>
          <p:spPr>
            <a:xfrm flipH="1">
              <a:off x="5323059" y="4437484"/>
              <a:ext cx="695352" cy="12700"/>
            </a:xfrm>
            <a:prstGeom prst="curvedConnector5">
              <a:avLst>
                <a:gd name="adj1" fmla="val -32875"/>
                <a:gd name="adj2" fmla="val 5884386"/>
                <a:gd name="adj3" fmla="val 132875"/>
              </a:avLst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6" name="קבוצה 115"/>
          <p:cNvGrpSpPr/>
          <p:nvPr/>
        </p:nvGrpSpPr>
        <p:grpSpPr>
          <a:xfrm>
            <a:off x="7286877" y="1864205"/>
            <a:ext cx="827181" cy="744810"/>
            <a:chOff x="5813815" y="2550653"/>
            <a:chExt cx="827181" cy="969345"/>
          </a:xfrm>
        </p:grpSpPr>
        <p:sp>
          <p:nvSpPr>
            <p:cNvPr id="117" name="אליפסה 116"/>
            <p:cNvSpPr/>
            <p:nvPr/>
          </p:nvSpPr>
          <p:spPr>
            <a:xfrm>
              <a:off x="5813815" y="2550653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118" name="מחבר חץ ישר 117"/>
            <p:cNvCxnSpPr>
              <a:stCxn id="117" idx="4"/>
            </p:cNvCxnSpPr>
            <p:nvPr/>
          </p:nvCxnSpPr>
          <p:spPr>
            <a:xfrm flipH="1">
              <a:off x="6227405" y="3116711"/>
              <a:ext cx="1" cy="403287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2" name="קבוצה 121"/>
          <p:cNvGrpSpPr/>
          <p:nvPr/>
        </p:nvGrpSpPr>
        <p:grpSpPr>
          <a:xfrm>
            <a:off x="10636505" y="1133741"/>
            <a:ext cx="827181" cy="973726"/>
            <a:chOff x="10636505" y="1133741"/>
            <a:chExt cx="827181" cy="973726"/>
          </a:xfrm>
        </p:grpSpPr>
        <p:grpSp>
          <p:nvGrpSpPr>
            <p:cNvPr id="45" name="קבוצה 44"/>
            <p:cNvGrpSpPr/>
            <p:nvPr/>
          </p:nvGrpSpPr>
          <p:grpSpPr>
            <a:xfrm>
              <a:off x="10636505" y="1133741"/>
              <a:ext cx="827181" cy="744810"/>
              <a:chOff x="5813815" y="2550653"/>
              <a:chExt cx="827181" cy="969345"/>
            </a:xfrm>
          </p:grpSpPr>
          <p:sp>
            <p:nvSpPr>
              <p:cNvPr id="46" name="אליפסה 45"/>
              <p:cNvSpPr/>
              <p:nvPr/>
            </p:nvSpPr>
            <p:spPr>
              <a:xfrm>
                <a:off x="5813815" y="2550653"/>
                <a:ext cx="827181" cy="566058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pos</a:t>
                </a:r>
                <a:endParaRPr lang="he-IL" dirty="0"/>
              </a:p>
            </p:txBody>
          </p:sp>
          <p:cxnSp>
            <p:nvCxnSpPr>
              <p:cNvPr id="47" name="מחבר חץ ישר 46"/>
              <p:cNvCxnSpPr>
                <a:stCxn id="46" idx="4"/>
              </p:cNvCxnSpPr>
              <p:nvPr/>
            </p:nvCxnSpPr>
            <p:spPr>
              <a:xfrm flipH="1">
                <a:off x="6227405" y="3116711"/>
                <a:ext cx="1" cy="403287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9" name="מלבן מעוגל 118"/>
            <p:cNvSpPr/>
            <p:nvPr/>
          </p:nvSpPr>
          <p:spPr>
            <a:xfrm>
              <a:off x="10738729" y="1864205"/>
              <a:ext cx="724957" cy="24326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</p:grpSp>
      <p:grpSp>
        <p:nvGrpSpPr>
          <p:cNvPr id="121" name="קבוצה 120"/>
          <p:cNvGrpSpPr/>
          <p:nvPr/>
        </p:nvGrpSpPr>
        <p:grpSpPr>
          <a:xfrm>
            <a:off x="11433880" y="3363369"/>
            <a:ext cx="827181" cy="1019895"/>
            <a:chOff x="11433880" y="3363369"/>
            <a:chExt cx="827181" cy="1019895"/>
          </a:xfrm>
        </p:grpSpPr>
        <p:grpSp>
          <p:nvGrpSpPr>
            <p:cNvPr id="65" name="קבוצה 64"/>
            <p:cNvGrpSpPr/>
            <p:nvPr/>
          </p:nvGrpSpPr>
          <p:grpSpPr>
            <a:xfrm>
              <a:off x="11433880" y="3363369"/>
              <a:ext cx="827181" cy="744810"/>
              <a:chOff x="5813815" y="2550653"/>
              <a:chExt cx="827181" cy="969345"/>
            </a:xfrm>
          </p:grpSpPr>
          <p:sp>
            <p:nvSpPr>
              <p:cNvPr id="66" name="אליפסה 65"/>
              <p:cNvSpPr/>
              <p:nvPr/>
            </p:nvSpPr>
            <p:spPr>
              <a:xfrm>
                <a:off x="5813815" y="2550653"/>
                <a:ext cx="827181" cy="566058"/>
              </a:xfrm>
              <a:prstGeom prst="ellipse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r>
                  <a:rPr lang="en-US" dirty="0" err="1"/>
                  <a:t>pos</a:t>
                </a:r>
                <a:endParaRPr lang="he-IL" dirty="0"/>
              </a:p>
            </p:txBody>
          </p:sp>
          <p:cxnSp>
            <p:nvCxnSpPr>
              <p:cNvPr id="67" name="מחבר חץ ישר 66"/>
              <p:cNvCxnSpPr>
                <a:stCxn id="66" idx="4"/>
              </p:cNvCxnSpPr>
              <p:nvPr/>
            </p:nvCxnSpPr>
            <p:spPr>
              <a:xfrm flipH="1">
                <a:off x="6227405" y="3116711"/>
                <a:ext cx="1" cy="403287"/>
              </a:xfrm>
              <a:prstGeom prst="straightConnector1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0" name="מלבן מעוגל 119"/>
            <p:cNvSpPr/>
            <p:nvPr/>
          </p:nvSpPr>
          <p:spPr>
            <a:xfrm>
              <a:off x="11484991" y="4140002"/>
              <a:ext cx="724957" cy="24326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null</a:t>
              </a:r>
              <a:endParaRPr lang="he-IL" dirty="0"/>
            </a:p>
          </p:txBody>
        </p:sp>
      </p:grpSp>
      <p:sp>
        <p:nvSpPr>
          <p:cNvPr id="123" name="חץ ימינה 122"/>
          <p:cNvSpPr/>
          <p:nvPr/>
        </p:nvSpPr>
        <p:spPr>
          <a:xfrm>
            <a:off x="-31187" y="1831652"/>
            <a:ext cx="478971" cy="4199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4" name="חץ ימינה 123"/>
          <p:cNvSpPr/>
          <p:nvPr/>
        </p:nvSpPr>
        <p:spPr>
          <a:xfrm>
            <a:off x="11370" y="2257307"/>
            <a:ext cx="478971" cy="4199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5" name="חץ ימינה 124"/>
          <p:cNvSpPr/>
          <p:nvPr/>
        </p:nvSpPr>
        <p:spPr>
          <a:xfrm>
            <a:off x="0" y="2974544"/>
            <a:ext cx="478971" cy="4199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6" name="חץ ימינה 125"/>
          <p:cNvSpPr/>
          <p:nvPr/>
        </p:nvSpPr>
        <p:spPr>
          <a:xfrm>
            <a:off x="19051" y="4030777"/>
            <a:ext cx="478971" cy="419996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7" name="פרצוף מחייך 126"/>
          <p:cNvSpPr/>
          <p:nvPr/>
        </p:nvSpPr>
        <p:spPr>
          <a:xfrm>
            <a:off x="8158051" y="745241"/>
            <a:ext cx="573853" cy="514490"/>
          </a:xfrm>
          <a:prstGeom prst="smileyFace">
            <a:avLst>
              <a:gd name="adj" fmla="val -465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8" name="פרצוף מחייך 127"/>
          <p:cNvSpPr/>
          <p:nvPr/>
        </p:nvSpPr>
        <p:spPr>
          <a:xfrm>
            <a:off x="5603344" y="2548192"/>
            <a:ext cx="573853" cy="514490"/>
          </a:xfrm>
          <a:prstGeom prst="smileyFace">
            <a:avLst>
              <a:gd name="adj" fmla="val 4653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9" name="פרצוף מחייך 128"/>
          <p:cNvSpPr/>
          <p:nvPr/>
        </p:nvSpPr>
        <p:spPr>
          <a:xfrm>
            <a:off x="8211812" y="1526040"/>
            <a:ext cx="573853" cy="581427"/>
          </a:xfrm>
          <a:prstGeom prst="smileyFace">
            <a:avLst>
              <a:gd name="adj" fmla="val -465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0" name="פרצוף מחייך 129"/>
          <p:cNvSpPr/>
          <p:nvPr/>
        </p:nvSpPr>
        <p:spPr>
          <a:xfrm>
            <a:off x="5758320" y="4020534"/>
            <a:ext cx="573853" cy="514490"/>
          </a:xfrm>
          <a:prstGeom prst="smileyFace">
            <a:avLst>
              <a:gd name="adj" fmla="val -4653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1" name="פרצוף מחייך 130"/>
          <p:cNvSpPr/>
          <p:nvPr/>
        </p:nvSpPr>
        <p:spPr>
          <a:xfrm>
            <a:off x="385469" y="4917423"/>
            <a:ext cx="573853" cy="514490"/>
          </a:xfrm>
          <a:prstGeom prst="smileyFace">
            <a:avLst>
              <a:gd name="adj" fmla="val 4653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8797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 animBg="1"/>
      <p:bldP spid="123" grpId="1" animBg="1"/>
      <p:bldP spid="124" grpId="0" animBg="1"/>
      <p:bldP spid="124" grpId="1" animBg="1"/>
      <p:bldP spid="125" grpId="0" animBg="1"/>
      <p:bldP spid="125" grpId="1" animBg="1"/>
      <p:bldP spid="126" grpId="0" animBg="1"/>
      <p:bldP spid="127" grpId="0" animBg="1"/>
      <p:bldP spid="128" grpId="0" animBg="1"/>
      <p:bldP spid="129" grpId="0" animBg="1"/>
      <p:bldP spid="130" grpId="0" animBg="1"/>
      <p:bldP spid="13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156857" y="155448"/>
            <a:ext cx="7669639" cy="720000"/>
          </a:xfrm>
        </p:spPr>
        <p:txBody>
          <a:bodyPr/>
          <a:lstStyle/>
          <a:p>
            <a:r>
              <a:rPr lang="he-IL" dirty="0"/>
              <a:t>פעולת הסריקה- ספירת חוליות  </a:t>
            </a:r>
          </a:p>
        </p:txBody>
      </p:sp>
      <p:sp>
        <p:nvSpPr>
          <p:cNvPr id="5" name="מלבן 4"/>
          <p:cNvSpPr/>
          <p:nvPr/>
        </p:nvSpPr>
        <p:spPr>
          <a:xfrm>
            <a:off x="105772" y="875448"/>
            <a:ext cx="760911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public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static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CountCircleChain</a:t>
            </a:r>
            <a:r>
              <a:rPr lang="en-US" sz="2400" dirty="0">
                <a:solidFill>
                  <a:srgbClr val="000000"/>
                </a:solidFill>
              </a:rPr>
              <a:t>(Node&lt;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Node&lt;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 count = 1;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count++;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pos.GetNext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</a:t>
            </a:r>
            <a:r>
              <a:rPr lang="en-US" sz="2400" dirty="0">
                <a:solidFill>
                  <a:srgbClr val="0000FF"/>
                </a:solidFill>
              </a:rPr>
              <a:t>return</a:t>
            </a:r>
            <a:r>
              <a:rPr lang="en-US" sz="2400" dirty="0">
                <a:solidFill>
                  <a:srgbClr val="000000"/>
                </a:solidFill>
              </a:rPr>
              <a:t> count;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}</a:t>
            </a:r>
            <a:endParaRPr lang="he-IL" sz="2400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000046" y="2231086"/>
            <a:ext cx="5117725" cy="1510773"/>
            <a:chOff x="3312713" y="3599175"/>
            <a:chExt cx="5117725" cy="1510773"/>
          </a:xfrm>
        </p:grpSpPr>
        <p:grpSp>
          <p:nvGrpSpPr>
            <p:cNvPr id="7" name="קבוצה 6"/>
            <p:cNvGrpSpPr/>
            <p:nvPr/>
          </p:nvGrpSpPr>
          <p:grpSpPr>
            <a:xfrm>
              <a:off x="5713368" y="3836297"/>
              <a:ext cx="1082195" cy="362520"/>
              <a:chOff x="5713368" y="3836297"/>
              <a:chExt cx="1082195" cy="362520"/>
            </a:xfrm>
          </p:grpSpPr>
          <p:cxnSp>
            <p:nvCxnSpPr>
              <p:cNvPr id="25" name="מחבר חץ ישר 24"/>
              <p:cNvCxnSpPr/>
              <p:nvPr/>
            </p:nvCxnSpPr>
            <p:spPr>
              <a:xfrm>
                <a:off x="5713368" y="3925710"/>
                <a:ext cx="446548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6" name="מלבן מעוגל 25"/>
              <p:cNvSpPr/>
              <p:nvPr/>
            </p:nvSpPr>
            <p:spPr>
              <a:xfrm>
                <a:off x="6100211" y="3836297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</a:t>
                </a:r>
                <a:endParaRPr lang="he-IL" sz="2000" b="1" dirty="0"/>
              </a:p>
            </p:txBody>
          </p:sp>
        </p:grpSp>
        <p:grpSp>
          <p:nvGrpSpPr>
            <p:cNvPr id="8" name="קבוצה 7"/>
            <p:cNvGrpSpPr/>
            <p:nvPr/>
          </p:nvGrpSpPr>
          <p:grpSpPr>
            <a:xfrm>
              <a:off x="7494534" y="4120056"/>
              <a:ext cx="935904" cy="629692"/>
              <a:chOff x="7494534" y="4120056"/>
              <a:chExt cx="935904" cy="629692"/>
            </a:xfrm>
          </p:grpSpPr>
          <p:sp>
            <p:nvSpPr>
              <p:cNvPr id="23" name="מלבן מעוגל 22"/>
              <p:cNvSpPr/>
              <p:nvPr/>
            </p:nvSpPr>
            <p:spPr>
              <a:xfrm>
                <a:off x="7735086" y="43872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9</a:t>
                </a:r>
                <a:endParaRPr lang="he-IL" sz="2000" b="1" dirty="0"/>
              </a:p>
            </p:txBody>
          </p:sp>
          <p:cxnSp>
            <p:nvCxnSpPr>
              <p:cNvPr id="24" name="מחבר חץ ישר 23"/>
              <p:cNvCxnSpPr>
                <a:stCxn id="21" idx="2"/>
                <a:endCxn id="23" idx="0"/>
              </p:cNvCxnSpPr>
              <p:nvPr/>
            </p:nvCxnSpPr>
            <p:spPr>
              <a:xfrm>
                <a:off x="7494534" y="4120056"/>
                <a:ext cx="588228" cy="267172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6737118" y="3757536"/>
              <a:ext cx="1105092" cy="362520"/>
              <a:chOff x="6737118" y="3757536"/>
              <a:chExt cx="1105092" cy="362520"/>
            </a:xfrm>
          </p:grpSpPr>
          <p:sp>
            <p:nvSpPr>
              <p:cNvPr id="21" name="מלבן מעוגל 20"/>
              <p:cNvSpPr/>
              <p:nvPr/>
            </p:nvSpPr>
            <p:spPr>
              <a:xfrm>
                <a:off x="7146858" y="3757536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10</a:t>
                </a:r>
                <a:endParaRPr lang="he-IL" sz="2000" b="1" dirty="0"/>
              </a:p>
            </p:txBody>
          </p:sp>
          <p:cxnSp>
            <p:nvCxnSpPr>
              <p:cNvPr id="22" name="מחבר חץ ישר 21"/>
              <p:cNvCxnSpPr/>
              <p:nvPr/>
            </p:nvCxnSpPr>
            <p:spPr>
              <a:xfrm>
                <a:off x="6737118" y="3916283"/>
                <a:ext cx="446547" cy="3380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6737118" y="4747428"/>
              <a:ext cx="1345644" cy="362520"/>
              <a:chOff x="6737118" y="4747428"/>
              <a:chExt cx="1345644" cy="362520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6737118" y="4747428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4</a:t>
                </a:r>
                <a:endParaRPr lang="he-IL" sz="2000" b="1" dirty="0"/>
              </a:p>
            </p:txBody>
          </p:sp>
          <p:cxnSp>
            <p:nvCxnSpPr>
              <p:cNvPr id="20" name="מחבר חץ ישר 19"/>
              <p:cNvCxnSpPr>
                <a:stCxn id="23" idx="2"/>
                <a:endCxn id="19" idx="3"/>
              </p:cNvCxnSpPr>
              <p:nvPr/>
            </p:nvCxnSpPr>
            <p:spPr>
              <a:xfrm flipH="1">
                <a:off x="7432470" y="4749748"/>
                <a:ext cx="650292" cy="17894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>
              <a:stCxn id="17" idx="1"/>
              <a:endCxn id="14" idx="2"/>
            </p:cNvCxnSpPr>
            <p:nvPr/>
          </p:nvCxnSpPr>
          <p:spPr>
            <a:xfrm flipH="1" flipV="1">
              <a:off x="5354458" y="4151854"/>
              <a:ext cx="308743" cy="76726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12" name="קבוצה 11"/>
            <p:cNvGrpSpPr/>
            <p:nvPr/>
          </p:nvGrpSpPr>
          <p:grpSpPr>
            <a:xfrm>
              <a:off x="5663201" y="4728298"/>
              <a:ext cx="1073917" cy="381650"/>
              <a:chOff x="5663201" y="4728298"/>
              <a:chExt cx="1073917" cy="381650"/>
            </a:xfrm>
          </p:grpSpPr>
          <p:sp>
            <p:nvSpPr>
              <p:cNvPr id="17" name="מלבן מעוגל 16"/>
              <p:cNvSpPr/>
              <p:nvPr/>
            </p:nvSpPr>
            <p:spPr>
              <a:xfrm>
                <a:off x="5663201" y="4728298"/>
                <a:ext cx="695352" cy="38165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20</a:t>
                </a:r>
                <a:endParaRPr lang="he-IL" sz="2000" b="1" dirty="0"/>
              </a:p>
            </p:txBody>
          </p:sp>
          <p:cxnSp>
            <p:nvCxnSpPr>
              <p:cNvPr id="18" name="מחבר חץ ישר 17"/>
              <p:cNvCxnSpPr>
                <a:stCxn id="19" idx="1"/>
                <a:endCxn id="17" idx="3"/>
              </p:cNvCxnSpPr>
              <p:nvPr/>
            </p:nvCxnSpPr>
            <p:spPr>
              <a:xfrm flipH="1" flipV="1">
                <a:off x="6358553" y="4919123"/>
                <a:ext cx="378565" cy="9565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3" name="קבוצה 12"/>
            <p:cNvGrpSpPr/>
            <p:nvPr/>
          </p:nvGrpSpPr>
          <p:grpSpPr>
            <a:xfrm>
              <a:off x="3312713" y="3599175"/>
              <a:ext cx="2389421" cy="552679"/>
              <a:chOff x="3312713" y="3599175"/>
              <a:chExt cx="2389421" cy="552679"/>
            </a:xfrm>
          </p:grpSpPr>
          <p:sp>
            <p:nvSpPr>
              <p:cNvPr id="14" name="מלבן מעוגל 13"/>
              <p:cNvSpPr/>
              <p:nvPr/>
            </p:nvSpPr>
            <p:spPr>
              <a:xfrm>
                <a:off x="5006782" y="3789334"/>
                <a:ext cx="695352" cy="362520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1" anchor="ctr"/>
              <a:lstStyle/>
              <a:p>
                <a:pPr algn="ctr"/>
                <a:r>
                  <a:rPr lang="en-US" sz="2000" b="1" dirty="0"/>
                  <a:t>6</a:t>
                </a:r>
                <a:endParaRPr lang="he-IL" sz="2000" b="1" dirty="0"/>
              </a:p>
            </p:txBody>
          </p:sp>
          <p:sp>
            <p:nvSpPr>
              <p:cNvPr id="15" name="אליפסה 14"/>
              <p:cNvSpPr/>
              <p:nvPr/>
            </p:nvSpPr>
            <p:spPr>
              <a:xfrm>
                <a:off x="3312713" y="3599175"/>
                <a:ext cx="1125635" cy="531778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0" tIns="0" rIns="0" bIns="0" numCol="1" spcCol="0" rtlCol="1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1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400" b="1" dirty="0" err="1">
                    <a:effectLst/>
                    <a:ea typeface="Calibri" panose="020F0502020204030204" pitchFamily="34" charset="0"/>
                    <a:cs typeface="Arial" panose="020B0604020202020204" pitchFamily="34" charset="0"/>
                  </a:rPr>
                  <a:t>lst</a:t>
                </a:r>
                <a:endParaRPr lang="en-US" sz="2400" b="1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6" name="מחבר חץ ישר 15"/>
              <p:cNvCxnSpPr>
                <a:stCxn id="15" idx="6"/>
                <a:endCxn id="14" idx="1"/>
              </p:cNvCxnSpPr>
              <p:nvPr/>
            </p:nvCxnSpPr>
            <p:spPr>
              <a:xfrm>
                <a:off x="4438348" y="3865064"/>
                <a:ext cx="568434" cy="105530"/>
              </a:xfrm>
              <a:prstGeom prst="straightConnector1">
                <a:avLst/>
              </a:prstGeom>
              <a:ln>
                <a:headEnd type="none" w="med" len="med"/>
                <a:tailEnd type="arrow" w="med" len="med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7" name="קבוצה 26"/>
          <p:cNvGrpSpPr/>
          <p:nvPr/>
        </p:nvGrpSpPr>
        <p:grpSpPr>
          <a:xfrm>
            <a:off x="8944946" y="1404929"/>
            <a:ext cx="827181" cy="1035540"/>
            <a:chOff x="7738300" y="1394216"/>
            <a:chExt cx="827181" cy="1035540"/>
          </a:xfrm>
        </p:grpSpPr>
        <p:sp>
          <p:nvSpPr>
            <p:cNvPr id="28" name="אליפסה 27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29" name="מחבר חץ ישר 28"/>
            <p:cNvCxnSpPr>
              <a:stCxn id="28" idx="4"/>
            </p:cNvCxnSpPr>
            <p:nvPr/>
          </p:nvCxnSpPr>
          <p:spPr>
            <a:xfrm flipH="1">
              <a:off x="8037129" y="1960274"/>
              <a:ext cx="114762" cy="4694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1" name="קבוצה 30"/>
          <p:cNvGrpSpPr/>
          <p:nvPr/>
        </p:nvGrpSpPr>
        <p:grpSpPr>
          <a:xfrm>
            <a:off x="10119803" y="1353907"/>
            <a:ext cx="827181" cy="1035540"/>
            <a:chOff x="7738300" y="1394216"/>
            <a:chExt cx="827181" cy="1035540"/>
          </a:xfrm>
        </p:grpSpPr>
        <p:sp>
          <p:nvSpPr>
            <p:cNvPr id="32" name="אליפסה 31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3" name="מחבר חץ ישר 32"/>
            <p:cNvCxnSpPr>
              <a:stCxn id="32" idx="4"/>
            </p:cNvCxnSpPr>
            <p:nvPr/>
          </p:nvCxnSpPr>
          <p:spPr>
            <a:xfrm flipH="1">
              <a:off x="8037129" y="1960274"/>
              <a:ext cx="114762" cy="4694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4" name="קבוצה 33"/>
          <p:cNvGrpSpPr/>
          <p:nvPr/>
        </p:nvGrpSpPr>
        <p:grpSpPr>
          <a:xfrm>
            <a:off x="10814923" y="1983599"/>
            <a:ext cx="827181" cy="1035540"/>
            <a:chOff x="7738300" y="1394216"/>
            <a:chExt cx="827181" cy="1035540"/>
          </a:xfrm>
        </p:grpSpPr>
        <p:sp>
          <p:nvSpPr>
            <p:cNvPr id="35" name="אליפסה 34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6" name="מחבר חץ ישר 35"/>
            <p:cNvCxnSpPr>
              <a:stCxn id="35" idx="4"/>
            </p:cNvCxnSpPr>
            <p:nvPr/>
          </p:nvCxnSpPr>
          <p:spPr>
            <a:xfrm flipH="1">
              <a:off x="8037129" y="1960274"/>
              <a:ext cx="114762" cy="469482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7" name="קבוצה 36"/>
          <p:cNvGrpSpPr/>
          <p:nvPr/>
        </p:nvGrpSpPr>
        <p:grpSpPr>
          <a:xfrm>
            <a:off x="9961526" y="3695142"/>
            <a:ext cx="1364023" cy="566058"/>
            <a:chOff x="6884903" y="1600737"/>
            <a:chExt cx="1364023" cy="566058"/>
          </a:xfrm>
        </p:grpSpPr>
        <p:sp>
          <p:nvSpPr>
            <p:cNvPr id="38" name="אליפסה 37"/>
            <p:cNvSpPr/>
            <p:nvPr/>
          </p:nvSpPr>
          <p:spPr>
            <a:xfrm>
              <a:off x="7421745" y="1600737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39" name="מחבר חץ ישר 38"/>
            <p:cNvCxnSpPr/>
            <p:nvPr/>
          </p:nvCxnSpPr>
          <p:spPr>
            <a:xfrm flipH="1" flipV="1">
              <a:off x="6884903" y="1600737"/>
              <a:ext cx="604592" cy="29637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7261873" y="3741859"/>
            <a:ext cx="1127502" cy="653545"/>
            <a:chOff x="7738300" y="1306729"/>
            <a:chExt cx="1127502" cy="653545"/>
          </a:xfrm>
        </p:grpSpPr>
        <p:sp>
          <p:nvSpPr>
            <p:cNvPr id="44" name="אליפסה 43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45" name="מחבר חץ ישר 44"/>
            <p:cNvCxnSpPr>
              <a:stCxn id="44" idx="7"/>
            </p:cNvCxnSpPr>
            <p:nvPr/>
          </p:nvCxnSpPr>
          <p:spPr>
            <a:xfrm flipV="1">
              <a:off x="8444343" y="1306729"/>
              <a:ext cx="421459" cy="170384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8" name="קבוצה 47"/>
          <p:cNvGrpSpPr/>
          <p:nvPr/>
        </p:nvGrpSpPr>
        <p:grpSpPr>
          <a:xfrm>
            <a:off x="6452468" y="2751967"/>
            <a:ext cx="1340633" cy="711901"/>
            <a:chOff x="7738300" y="1248373"/>
            <a:chExt cx="1340633" cy="711901"/>
          </a:xfrm>
        </p:grpSpPr>
        <p:sp>
          <p:nvSpPr>
            <p:cNvPr id="49" name="אליפסה 48"/>
            <p:cNvSpPr/>
            <p:nvPr/>
          </p:nvSpPr>
          <p:spPr>
            <a:xfrm>
              <a:off x="7738300" y="1394216"/>
              <a:ext cx="827181" cy="56605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en-US" dirty="0" err="1"/>
                <a:t>pos</a:t>
              </a:r>
              <a:endParaRPr lang="he-IL" dirty="0"/>
            </a:p>
          </p:txBody>
        </p:sp>
        <p:cxnSp>
          <p:nvCxnSpPr>
            <p:cNvPr id="50" name="מחבר חץ ישר 49"/>
            <p:cNvCxnSpPr/>
            <p:nvPr/>
          </p:nvCxnSpPr>
          <p:spPr>
            <a:xfrm flipV="1">
              <a:off x="8560402" y="1248373"/>
              <a:ext cx="518531" cy="319848"/>
            </a:xfrm>
            <a:prstGeom prst="straightConnector1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3" name="חץ שמאלה 52"/>
          <p:cNvSpPr/>
          <p:nvPr/>
        </p:nvSpPr>
        <p:spPr>
          <a:xfrm>
            <a:off x="5268686" y="1807029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4" name="חץ שמאלה 53"/>
          <p:cNvSpPr/>
          <p:nvPr/>
        </p:nvSpPr>
        <p:spPr>
          <a:xfrm>
            <a:off x="3049866" y="2090058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5" name="חץ שמאלה 54"/>
          <p:cNvSpPr/>
          <p:nvPr/>
        </p:nvSpPr>
        <p:spPr>
          <a:xfrm>
            <a:off x="3038981" y="2548194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6" name="חץ שמאלה 55"/>
          <p:cNvSpPr/>
          <p:nvPr/>
        </p:nvSpPr>
        <p:spPr>
          <a:xfrm>
            <a:off x="2910397" y="3241817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7" name="חץ שמאלה 56"/>
          <p:cNvSpPr/>
          <p:nvPr/>
        </p:nvSpPr>
        <p:spPr>
          <a:xfrm>
            <a:off x="4084904" y="3644289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8" name="חץ שמאלה 57"/>
          <p:cNvSpPr/>
          <p:nvPr/>
        </p:nvSpPr>
        <p:spPr>
          <a:xfrm>
            <a:off x="2523354" y="4333993"/>
            <a:ext cx="1183782" cy="17657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62" name="קבוצה 61"/>
          <p:cNvGrpSpPr/>
          <p:nvPr/>
        </p:nvGrpSpPr>
        <p:grpSpPr>
          <a:xfrm>
            <a:off x="4676795" y="5240859"/>
            <a:ext cx="1183782" cy="1219200"/>
            <a:chOff x="4676795" y="5290457"/>
            <a:chExt cx="1183782" cy="1219200"/>
          </a:xfrm>
        </p:grpSpPr>
        <p:sp>
          <p:nvSpPr>
            <p:cNvPr id="60" name="קוביה 59"/>
            <p:cNvSpPr/>
            <p:nvPr/>
          </p:nvSpPr>
          <p:spPr>
            <a:xfrm>
              <a:off x="4676795" y="5290457"/>
              <a:ext cx="1183782" cy="1219200"/>
            </a:xfrm>
            <a:prstGeom prst="cube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800" b="1" dirty="0"/>
                <a:t>1</a:t>
              </a:r>
              <a:endParaRPr lang="he-IL" sz="2800" b="1" dirty="0"/>
            </a:p>
          </p:txBody>
        </p:sp>
        <p:sp>
          <p:nvSpPr>
            <p:cNvPr id="61" name="מלבן מעוגל 60"/>
            <p:cNvSpPr/>
            <p:nvPr/>
          </p:nvSpPr>
          <p:spPr>
            <a:xfrm>
              <a:off x="4800600" y="5290457"/>
              <a:ext cx="936172" cy="304800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dirty="0"/>
                <a:t>count</a:t>
              </a:r>
              <a:endParaRPr lang="he-IL" dirty="0"/>
            </a:p>
          </p:txBody>
        </p:sp>
      </p:grpSp>
      <p:sp>
        <p:nvSpPr>
          <p:cNvPr id="78" name="מלבן מעוגל 77"/>
          <p:cNvSpPr/>
          <p:nvPr/>
        </p:nvSpPr>
        <p:spPr>
          <a:xfrm>
            <a:off x="4756108" y="5687402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2</a:t>
            </a:r>
            <a:endParaRPr lang="he-IL" sz="2800" dirty="0"/>
          </a:p>
        </p:txBody>
      </p:sp>
      <p:sp>
        <p:nvSpPr>
          <p:cNvPr id="79" name="מלבן מעוגל 78"/>
          <p:cNvSpPr/>
          <p:nvPr/>
        </p:nvSpPr>
        <p:spPr>
          <a:xfrm>
            <a:off x="4756107" y="5722745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3</a:t>
            </a:r>
            <a:endParaRPr lang="he-IL" sz="2800" dirty="0"/>
          </a:p>
        </p:txBody>
      </p:sp>
      <p:sp>
        <p:nvSpPr>
          <p:cNvPr id="80" name="מלבן מעוגל 79"/>
          <p:cNvSpPr/>
          <p:nvPr/>
        </p:nvSpPr>
        <p:spPr>
          <a:xfrm>
            <a:off x="4742058" y="5758088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4</a:t>
            </a:r>
            <a:endParaRPr lang="he-IL" sz="2800" dirty="0"/>
          </a:p>
        </p:txBody>
      </p:sp>
      <p:sp>
        <p:nvSpPr>
          <p:cNvPr id="81" name="מלבן מעוגל 80"/>
          <p:cNvSpPr/>
          <p:nvPr/>
        </p:nvSpPr>
        <p:spPr>
          <a:xfrm>
            <a:off x="4728009" y="5758088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5</a:t>
            </a:r>
            <a:endParaRPr lang="he-IL" sz="2800" dirty="0"/>
          </a:p>
        </p:txBody>
      </p:sp>
      <p:sp>
        <p:nvSpPr>
          <p:cNvPr id="82" name="מלבן מעוגל 81"/>
          <p:cNvSpPr/>
          <p:nvPr/>
        </p:nvSpPr>
        <p:spPr>
          <a:xfrm>
            <a:off x="4742057" y="5776603"/>
            <a:ext cx="721817" cy="629597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800" dirty="0"/>
              <a:t>6</a:t>
            </a:r>
            <a:endParaRPr lang="he-IL" sz="2800" dirty="0"/>
          </a:p>
        </p:txBody>
      </p:sp>
      <p:sp>
        <p:nvSpPr>
          <p:cNvPr id="83" name="TextBox 82"/>
          <p:cNvSpPr txBox="1"/>
          <p:nvPr/>
        </p:nvSpPr>
        <p:spPr>
          <a:xfrm>
            <a:off x="259697" y="5184591"/>
            <a:ext cx="346476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sz="2400" b="1" dirty="0">
                <a:solidFill>
                  <a:schemeClr val="accent2">
                    <a:lumMod val="75000"/>
                  </a:schemeClr>
                </a:solidFill>
              </a:rPr>
              <a:t>הנחת יסוד: השרשרת </a:t>
            </a:r>
            <a:r>
              <a:rPr lang="en-US" sz="2400" b="1" dirty="0" err="1">
                <a:solidFill>
                  <a:schemeClr val="accent2">
                    <a:lumMod val="75000"/>
                  </a:schemeClr>
                </a:solidFill>
              </a:rPr>
              <a:t>lst</a:t>
            </a:r>
            <a:r>
              <a:rPr lang="he-IL" sz="2400" b="1" dirty="0">
                <a:solidFill>
                  <a:schemeClr val="accent2">
                    <a:lumMod val="75000"/>
                  </a:schemeClr>
                </a:solidFill>
              </a:rPr>
              <a:t> היא שרשרת מעגלית ואינה ריקה</a:t>
            </a:r>
          </a:p>
        </p:txBody>
      </p:sp>
    </p:spTree>
    <p:extLst>
      <p:ext uri="{BB962C8B-B14F-4D97-AF65-F5344CB8AC3E}">
        <p14:creationId xmlns:p14="http://schemas.microsoft.com/office/powerpoint/2010/main" val="150602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xit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1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xit" presetSubtype="0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3" grpId="1" animBg="1"/>
      <p:bldP spid="54" grpId="0" animBg="1"/>
      <p:bldP spid="54" grpId="1" animBg="1"/>
      <p:bldP spid="55" grpId="0" animBg="1"/>
      <p:bldP spid="55" grpId="1" animBg="1"/>
      <p:bldP spid="55" grpId="2" animBg="1"/>
      <p:bldP spid="55" grpId="3" animBg="1"/>
      <p:bldP spid="55" grpId="4" animBg="1"/>
      <p:bldP spid="55" grpId="5" animBg="1"/>
      <p:bldP spid="55" grpId="6" animBg="1"/>
      <p:bldP spid="55" grpId="7" animBg="1"/>
      <p:bldP spid="55" grpId="8" animBg="1"/>
      <p:bldP spid="55" grpId="9" animBg="1"/>
      <p:bldP spid="55" grpId="10" animBg="1"/>
      <p:bldP spid="55" grpId="11" animBg="1"/>
      <p:bldP spid="56" grpId="0" animBg="1"/>
      <p:bldP spid="56" grpId="1" animBg="1"/>
      <p:bldP spid="56" grpId="2" animBg="1"/>
      <p:bldP spid="56" grpId="3" animBg="1"/>
      <p:bldP spid="56" grpId="4" animBg="1"/>
      <p:bldP spid="56" grpId="5" animBg="1"/>
      <p:bldP spid="56" grpId="6" animBg="1"/>
      <p:bldP spid="56" grpId="7" animBg="1"/>
      <p:bldP spid="56" grpId="8" animBg="1"/>
      <p:bldP spid="56" grpId="9" animBg="1"/>
      <p:bldP spid="57" grpId="0" animBg="1"/>
      <p:bldP spid="57" grpId="1" animBg="1"/>
      <p:bldP spid="57" grpId="2" animBg="1"/>
      <p:bldP spid="57" grpId="3" animBg="1"/>
      <p:bldP spid="57" grpId="4" animBg="1"/>
      <p:bldP spid="57" grpId="5" animBg="1"/>
      <p:bldP spid="57" grpId="6" animBg="1"/>
      <p:bldP spid="57" grpId="7" animBg="1"/>
      <p:bldP spid="57" grpId="8" animBg="1"/>
      <p:bldP spid="57" grpId="9" animBg="1"/>
      <p:bldP spid="58" grpId="0" animBg="1"/>
      <p:bldP spid="78" grpId="0" animBg="1"/>
      <p:bldP spid="79" grpId="0" animBg="1"/>
      <p:bldP spid="80" grpId="0" animBg="1"/>
      <p:bldP spid="81" grpId="0" animBg="1"/>
      <p:bldP spid="8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סריקת שרשרת דו כיוונית 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845504" y="1066108"/>
            <a:ext cx="5295138" cy="567096"/>
            <a:chOff x="871946" y="1849985"/>
            <a:chExt cx="5295138" cy="567096"/>
          </a:xfrm>
        </p:grpSpPr>
        <p:grpSp>
          <p:nvGrpSpPr>
            <p:cNvPr id="6" name="קבוצה 5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31" name="מלבן מעוגל 30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32" name="מחבר ישר 31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קבוצה 6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28" name="מלבן מעוגל 27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29" name="מחבר ישר 28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מחבר ישר 29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קבוצה 7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25" name="מלבן מעוגל 24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26" name="מחבר ישר 25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מחבר ישר 26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2" name="מלבן מעוגל 21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3" name="מחבר ישר 22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מחבר ישר 23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20" name="מחבר ישר 19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מחבר ישר 20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/>
            <p:nvPr/>
          </p:nvCxnSpPr>
          <p:spPr>
            <a:xfrm>
              <a:off x="1553754" y="1965639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/>
            <p:nvPr/>
          </p:nvCxnSpPr>
          <p:spPr>
            <a:xfrm>
              <a:off x="4943308" y="1984231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/>
            <p:cNvCxnSpPr/>
            <p:nvPr/>
          </p:nvCxnSpPr>
          <p:spPr>
            <a:xfrm flipH="1">
              <a:off x="5039948" y="2250931"/>
              <a:ext cx="419906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מחבר חץ ישר 15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/>
            <p:nvPr/>
          </p:nvCxnSpPr>
          <p:spPr>
            <a:xfrm flipH="1">
              <a:off x="1601295" y="2239366"/>
              <a:ext cx="549955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sp>
        <p:nvSpPr>
          <p:cNvPr id="37" name="מלבן 36"/>
          <p:cNvSpPr/>
          <p:nvPr/>
        </p:nvSpPr>
        <p:spPr>
          <a:xfrm>
            <a:off x="0" y="2452869"/>
            <a:ext cx="5939679" cy="3046988"/>
          </a:xfrm>
          <a:prstGeom prst="rect">
            <a:avLst/>
          </a:prstGeom>
          <a:ln w="38100" cmpd="dbl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lst.GetLeft</a:t>
            </a:r>
            <a:r>
              <a:rPr lang="en-US" sz="2400" dirty="0">
                <a:solidFill>
                  <a:srgbClr val="000000"/>
                </a:solidFill>
              </a:rPr>
              <a:t>() ==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   </a:t>
            </a:r>
            <a:r>
              <a:rPr lang="en-US" sz="2400" dirty="0">
                <a:solidFill>
                  <a:srgbClr val="008000"/>
                </a:solidFill>
              </a:rPr>
              <a:t>// </a:t>
            </a:r>
            <a:r>
              <a:rPr lang="he-IL" sz="2400" dirty="0">
                <a:solidFill>
                  <a:srgbClr val="008000"/>
                </a:solidFill>
              </a:rPr>
              <a:t>קיצוני שמאלי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</a:t>
            </a:r>
          </a:p>
          <a:p>
            <a:pPr algn="l" rtl="0"/>
            <a:r>
              <a:rPr lang="en-US" sz="2400" dirty="0">
                <a:solidFill>
                  <a:srgbClr val="0000FF"/>
                </a:solidFill>
              </a:rPr>
              <a:t>   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lst.GetRight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</a:t>
            </a:r>
            <a:endParaRPr lang="he-IL" sz="2400" dirty="0"/>
          </a:p>
        </p:txBody>
      </p:sp>
      <p:sp>
        <p:nvSpPr>
          <p:cNvPr id="39" name="מלבן 38"/>
          <p:cNvSpPr/>
          <p:nvPr/>
        </p:nvSpPr>
        <p:spPr>
          <a:xfrm>
            <a:off x="6140641" y="2472849"/>
            <a:ext cx="6181987" cy="3046988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FF"/>
                </a:solidFill>
              </a:rPr>
              <a:t>else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if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lst.GetRight</a:t>
            </a:r>
            <a:r>
              <a:rPr lang="en-US" sz="2400" dirty="0">
                <a:solidFill>
                  <a:srgbClr val="000000"/>
                </a:solidFill>
              </a:rPr>
              <a:t>() ==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 </a:t>
            </a:r>
            <a:r>
              <a:rPr lang="en-US" sz="2400" dirty="0">
                <a:solidFill>
                  <a:srgbClr val="008000"/>
                </a:solidFill>
              </a:rPr>
              <a:t>//</a:t>
            </a:r>
            <a:r>
              <a:rPr lang="he-IL" sz="2400" dirty="0">
                <a:solidFill>
                  <a:srgbClr val="008000"/>
                </a:solidFill>
              </a:rPr>
              <a:t>קיצוני ימני </a:t>
            </a:r>
            <a:endParaRPr lang="he-IL" sz="2400" dirty="0">
              <a:solidFill>
                <a:srgbClr val="000000"/>
              </a:solidFill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}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!=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lst.GetValue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lst.GetLeft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{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{</a:t>
            </a:r>
            <a:endParaRPr lang="he-IL" sz="2400" dirty="0"/>
          </a:p>
        </p:txBody>
      </p:sp>
      <p:grpSp>
        <p:nvGrpSpPr>
          <p:cNvPr id="40" name="קבוצה 39"/>
          <p:cNvGrpSpPr/>
          <p:nvPr/>
        </p:nvGrpSpPr>
        <p:grpSpPr>
          <a:xfrm>
            <a:off x="843663" y="1550482"/>
            <a:ext cx="791814" cy="780518"/>
            <a:chOff x="-4039423" y="1842454"/>
            <a:chExt cx="1125635" cy="1084966"/>
          </a:xfrm>
        </p:grpSpPr>
        <p:sp>
          <p:nvSpPr>
            <p:cNvPr id="41" name="אליפסה 40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2" name="מחבר חץ ישר 41"/>
            <p:cNvCxnSpPr>
              <a:stCxn id="41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87431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7 L 0.37878 0.0060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32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109856" y="155448"/>
            <a:ext cx="2719437" cy="720000"/>
          </a:xfrm>
        </p:spPr>
        <p:txBody>
          <a:bodyPr/>
          <a:lstStyle/>
          <a:p>
            <a:r>
              <a:rPr lang="he-IL" dirty="0"/>
              <a:t>המשך</a:t>
            </a:r>
          </a:p>
        </p:txBody>
      </p:sp>
      <p:grpSp>
        <p:nvGrpSpPr>
          <p:cNvPr id="5" name="קבוצה 4"/>
          <p:cNvGrpSpPr/>
          <p:nvPr/>
        </p:nvGrpSpPr>
        <p:grpSpPr>
          <a:xfrm>
            <a:off x="1378069" y="554857"/>
            <a:ext cx="5295138" cy="567096"/>
            <a:chOff x="871946" y="1849985"/>
            <a:chExt cx="5295138" cy="567096"/>
          </a:xfrm>
        </p:grpSpPr>
        <p:grpSp>
          <p:nvGrpSpPr>
            <p:cNvPr id="6" name="קבוצה 5"/>
            <p:cNvGrpSpPr/>
            <p:nvPr/>
          </p:nvGrpSpPr>
          <p:grpSpPr>
            <a:xfrm>
              <a:off x="2032321" y="1862938"/>
              <a:ext cx="750626" cy="511251"/>
              <a:chOff x="2879678" y="3241883"/>
              <a:chExt cx="750626" cy="511251"/>
            </a:xfrm>
          </p:grpSpPr>
          <p:sp>
            <p:nvSpPr>
              <p:cNvPr id="31" name="מלבן מעוגל 30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9</a:t>
                </a:r>
                <a:endParaRPr lang="he-IL" dirty="0"/>
              </a:p>
            </p:txBody>
          </p:sp>
          <p:cxnSp>
            <p:nvCxnSpPr>
              <p:cNvPr id="32" name="מחבר ישר 31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מחבר ישר 32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" name="קבוצה 6"/>
            <p:cNvGrpSpPr/>
            <p:nvPr/>
          </p:nvGrpSpPr>
          <p:grpSpPr>
            <a:xfrm>
              <a:off x="3161345" y="1891533"/>
              <a:ext cx="750626" cy="511251"/>
              <a:chOff x="2879678" y="3241883"/>
              <a:chExt cx="750626" cy="511251"/>
            </a:xfrm>
          </p:grpSpPr>
          <p:sp>
            <p:nvSpPr>
              <p:cNvPr id="28" name="מלבן מעוגל 27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1</a:t>
                </a:r>
                <a:endParaRPr lang="he-IL" dirty="0"/>
              </a:p>
            </p:txBody>
          </p:sp>
          <p:cxnSp>
            <p:nvCxnSpPr>
              <p:cNvPr id="29" name="מחבר ישר 28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מחבר ישר 29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קבוצה 7"/>
            <p:cNvGrpSpPr/>
            <p:nvPr/>
          </p:nvGrpSpPr>
          <p:grpSpPr>
            <a:xfrm>
              <a:off x="4299736" y="1905830"/>
              <a:ext cx="750626" cy="511251"/>
              <a:chOff x="2879678" y="3241883"/>
              <a:chExt cx="750626" cy="511251"/>
            </a:xfrm>
          </p:grpSpPr>
          <p:sp>
            <p:nvSpPr>
              <p:cNvPr id="25" name="מלבן מעוגל 24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8</a:t>
                </a:r>
                <a:endParaRPr lang="he-IL" dirty="0"/>
              </a:p>
            </p:txBody>
          </p:sp>
          <p:cxnSp>
            <p:nvCxnSpPr>
              <p:cNvPr id="26" name="מחבר ישר 25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מחבר ישר 26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קבוצה 8"/>
            <p:cNvGrpSpPr/>
            <p:nvPr/>
          </p:nvGrpSpPr>
          <p:grpSpPr>
            <a:xfrm>
              <a:off x="871946" y="1849985"/>
              <a:ext cx="750626" cy="511251"/>
              <a:chOff x="2879678" y="3241883"/>
              <a:chExt cx="750626" cy="511251"/>
            </a:xfrm>
          </p:grpSpPr>
          <p:sp>
            <p:nvSpPr>
              <p:cNvPr id="22" name="מלבן מעוגל 21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5</a:t>
                </a:r>
                <a:endParaRPr lang="he-IL" dirty="0"/>
              </a:p>
            </p:txBody>
          </p:sp>
          <p:cxnSp>
            <p:nvCxnSpPr>
              <p:cNvPr id="23" name="מחבר ישר 22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מחבר ישר 23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קבוצה 9"/>
            <p:cNvGrpSpPr/>
            <p:nvPr/>
          </p:nvGrpSpPr>
          <p:grpSpPr>
            <a:xfrm>
              <a:off x="5416458" y="1898681"/>
              <a:ext cx="750626" cy="511251"/>
              <a:chOff x="2879678" y="3241883"/>
              <a:chExt cx="750626" cy="511251"/>
            </a:xfrm>
          </p:grpSpPr>
          <p:sp>
            <p:nvSpPr>
              <p:cNvPr id="19" name="מלבן מעוגל 18"/>
              <p:cNvSpPr/>
              <p:nvPr/>
            </p:nvSpPr>
            <p:spPr>
              <a:xfrm>
                <a:off x="2879678" y="3241883"/>
                <a:ext cx="750626" cy="511251"/>
              </a:xfrm>
              <a:prstGeom prst="roundRect">
                <a:avLst/>
              </a:prstGeom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0" tIns="0" rIns="0" bIns="0" rtlCol="1" anchor="ctr"/>
              <a:lstStyle/>
              <a:p>
                <a:pPr algn="ctr"/>
                <a:r>
                  <a:rPr lang="en-US" dirty="0"/>
                  <a:t>3</a:t>
                </a:r>
                <a:endParaRPr lang="he-IL" dirty="0"/>
              </a:p>
            </p:txBody>
          </p:sp>
          <p:cxnSp>
            <p:nvCxnSpPr>
              <p:cNvPr id="20" name="מחבר ישר 19"/>
              <p:cNvCxnSpPr/>
              <p:nvPr/>
            </p:nvCxnSpPr>
            <p:spPr>
              <a:xfrm>
                <a:off x="3455969" y="3270478"/>
                <a:ext cx="0" cy="482656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מחבר ישר 20"/>
              <p:cNvCxnSpPr/>
              <p:nvPr/>
            </p:nvCxnSpPr>
            <p:spPr>
              <a:xfrm>
                <a:off x="3077570" y="3256180"/>
                <a:ext cx="0" cy="49695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1" name="מחבר חץ ישר 10"/>
            <p:cNvCxnSpPr/>
            <p:nvPr/>
          </p:nvCxnSpPr>
          <p:spPr>
            <a:xfrm>
              <a:off x="1553754" y="1965639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2658137" y="1974935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מחבר חץ ישר 12"/>
            <p:cNvCxnSpPr/>
            <p:nvPr/>
          </p:nvCxnSpPr>
          <p:spPr>
            <a:xfrm>
              <a:off x="3801944" y="1979583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מחבר חץ ישר 13"/>
            <p:cNvCxnSpPr/>
            <p:nvPr/>
          </p:nvCxnSpPr>
          <p:spPr>
            <a:xfrm>
              <a:off x="4943308" y="1984231"/>
              <a:ext cx="478567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מחבר חץ ישר 14"/>
            <p:cNvCxnSpPr/>
            <p:nvPr/>
          </p:nvCxnSpPr>
          <p:spPr>
            <a:xfrm flipH="1">
              <a:off x="5039948" y="2250931"/>
              <a:ext cx="419906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6" name="מחבר חץ ישר 15"/>
            <p:cNvCxnSpPr/>
            <p:nvPr/>
          </p:nvCxnSpPr>
          <p:spPr>
            <a:xfrm flipH="1">
              <a:off x="3908443" y="2263509"/>
              <a:ext cx="469971" cy="9296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7" name="מחבר חץ ישר 16"/>
            <p:cNvCxnSpPr/>
            <p:nvPr/>
          </p:nvCxnSpPr>
          <p:spPr>
            <a:xfrm flipH="1">
              <a:off x="2768344" y="2250931"/>
              <a:ext cx="482121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8" name="מחבר חץ ישר 17"/>
            <p:cNvCxnSpPr/>
            <p:nvPr/>
          </p:nvCxnSpPr>
          <p:spPr>
            <a:xfrm flipH="1">
              <a:off x="1601295" y="2239366"/>
              <a:ext cx="549955" cy="0"/>
            </a:xfrm>
            <a:prstGeom prst="straightConnector1">
              <a:avLst/>
            </a:prstGeom>
            <a:ln>
              <a:headEnd type="oval"/>
              <a:tailEnd type="stealth"/>
            </a:ln>
          </p:spPr>
          <p:style>
            <a:lnRef idx="2">
              <a:schemeClr val="accent5"/>
            </a:lnRef>
            <a:fillRef idx="0">
              <a:schemeClr val="accent5"/>
            </a:fillRef>
            <a:effectRef idx="1">
              <a:schemeClr val="accent5"/>
            </a:effectRef>
            <a:fontRef idx="minor">
              <a:schemeClr val="tx1"/>
            </a:fontRef>
          </p:style>
        </p:cxnSp>
      </p:grpSp>
      <p:grpSp>
        <p:nvGrpSpPr>
          <p:cNvPr id="34" name="קבוצה 33"/>
          <p:cNvGrpSpPr/>
          <p:nvPr/>
        </p:nvGrpSpPr>
        <p:grpSpPr>
          <a:xfrm>
            <a:off x="3634478" y="1079061"/>
            <a:ext cx="791814" cy="780518"/>
            <a:chOff x="-4039423" y="1842454"/>
            <a:chExt cx="1125635" cy="1084966"/>
          </a:xfrm>
        </p:grpSpPr>
        <p:sp>
          <p:nvSpPr>
            <p:cNvPr id="35" name="אליפסה 34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lst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6" name="מחבר חץ ישר 35"/>
            <p:cNvCxnSpPr>
              <a:stCxn id="35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" name="מלבן 2"/>
          <p:cNvSpPr/>
          <p:nvPr/>
        </p:nvSpPr>
        <p:spPr>
          <a:xfrm>
            <a:off x="0" y="2228944"/>
            <a:ext cx="7610465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</a:t>
            </a:r>
            <a:r>
              <a:rPr lang="en-US" sz="2400" dirty="0" err="1">
                <a:solidFill>
                  <a:srgbClr val="000000"/>
                </a:solidFill>
              </a:rPr>
              <a:t>BinNode</a:t>
            </a:r>
            <a:r>
              <a:rPr lang="en-US" sz="2400" dirty="0">
                <a:solidFill>
                  <a:srgbClr val="000000"/>
                </a:solidFill>
              </a:rPr>
              <a:t>&lt;</a:t>
            </a:r>
            <a:r>
              <a:rPr lang="en-US" sz="2400" dirty="0" err="1">
                <a:solidFill>
                  <a:srgbClr val="0000FF"/>
                </a:solidFill>
              </a:rPr>
              <a:t>int</a:t>
            </a:r>
            <a:r>
              <a:rPr lang="en-US" sz="2400" dirty="0">
                <a:solidFill>
                  <a:srgbClr val="000000"/>
                </a:solidFill>
              </a:rPr>
              <a:t>&gt;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</a:t>
            </a:r>
            <a:r>
              <a:rPr lang="en-US" sz="2400" dirty="0">
                <a:solidFill>
                  <a:srgbClr val="000000"/>
                </a:solidFill>
              </a:rPr>
              <a:t>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}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pos.GetRight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   { 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lst.GetLeft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</a:t>
            </a:r>
            <a:r>
              <a:rPr lang="en-US" sz="2400" dirty="0">
                <a:solidFill>
                  <a:srgbClr val="0000FF"/>
                </a:solidFill>
              </a:rPr>
              <a:t>while</a:t>
            </a:r>
            <a:r>
              <a:rPr lang="en-US" sz="2400" dirty="0">
                <a:solidFill>
                  <a:srgbClr val="000000"/>
                </a:solidFill>
              </a:rPr>
              <a:t> (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!= </a:t>
            </a:r>
            <a:r>
              <a:rPr lang="en-US" sz="2400" dirty="0">
                <a:solidFill>
                  <a:srgbClr val="0000FF"/>
                </a:solidFill>
              </a:rPr>
              <a:t>null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}      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</a:rPr>
              <a:t>Console.WriteLine</a:t>
            </a:r>
            <a:r>
              <a:rPr lang="en-US" sz="2400" dirty="0">
                <a:solidFill>
                  <a:srgbClr val="000000"/>
                </a:solidFill>
              </a:rPr>
              <a:t>(</a:t>
            </a:r>
            <a:r>
              <a:rPr lang="en-US" sz="2400" dirty="0" err="1">
                <a:solidFill>
                  <a:srgbClr val="000000"/>
                </a:solidFill>
              </a:rPr>
              <a:t>pos.GetValue</a:t>
            </a:r>
            <a:r>
              <a:rPr lang="en-US" sz="2400" dirty="0">
                <a:solidFill>
                  <a:srgbClr val="000000"/>
                </a:solidFill>
              </a:rPr>
              <a:t>());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</a:rPr>
              <a:t>             </a:t>
            </a:r>
            <a:r>
              <a:rPr lang="en-US" sz="2400" dirty="0" err="1">
                <a:solidFill>
                  <a:srgbClr val="000000"/>
                </a:solidFill>
              </a:rPr>
              <a:t>pos</a:t>
            </a:r>
            <a:r>
              <a:rPr lang="en-US" sz="2400" dirty="0">
                <a:solidFill>
                  <a:srgbClr val="000000"/>
                </a:solidFill>
              </a:rPr>
              <a:t> = </a:t>
            </a:r>
            <a:r>
              <a:rPr lang="en-US" sz="2400" dirty="0" err="1">
                <a:solidFill>
                  <a:srgbClr val="000000"/>
                </a:solidFill>
              </a:rPr>
              <a:t>pos.GetLeft</a:t>
            </a:r>
            <a:r>
              <a:rPr lang="en-US" sz="2400" dirty="0">
                <a:solidFill>
                  <a:srgbClr val="000000"/>
                </a:solidFill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{    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</a:rPr>
              <a:t>             </a:t>
            </a:r>
            <a:endParaRPr lang="he-IL" sz="2400" dirty="0"/>
          </a:p>
        </p:txBody>
      </p:sp>
      <p:grpSp>
        <p:nvGrpSpPr>
          <p:cNvPr id="37" name="קבוצה 36"/>
          <p:cNvGrpSpPr/>
          <p:nvPr/>
        </p:nvGrpSpPr>
        <p:grpSpPr>
          <a:xfrm>
            <a:off x="3755536" y="1107656"/>
            <a:ext cx="791814" cy="780518"/>
            <a:chOff x="-4039423" y="1842454"/>
            <a:chExt cx="1125635" cy="1084966"/>
          </a:xfrm>
        </p:grpSpPr>
        <p:sp>
          <p:nvSpPr>
            <p:cNvPr id="38" name="אליפסה 37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9" name="מחבר חץ ישר 38"/>
            <p:cNvCxnSpPr>
              <a:stCxn id="38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3" name="קבוצה 42"/>
          <p:cNvGrpSpPr/>
          <p:nvPr/>
        </p:nvGrpSpPr>
        <p:grpSpPr>
          <a:xfrm>
            <a:off x="4811344" y="1121953"/>
            <a:ext cx="791814" cy="780518"/>
            <a:chOff x="-4039423" y="1842454"/>
            <a:chExt cx="1125635" cy="1084966"/>
          </a:xfrm>
        </p:grpSpPr>
        <p:sp>
          <p:nvSpPr>
            <p:cNvPr id="44" name="אליפסה 43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5" name="מחבר חץ ישר 44"/>
            <p:cNvCxnSpPr>
              <a:stCxn id="44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49" name="קבוצה 48"/>
          <p:cNvGrpSpPr/>
          <p:nvPr/>
        </p:nvGrpSpPr>
        <p:grpSpPr>
          <a:xfrm>
            <a:off x="2618551" y="1114804"/>
            <a:ext cx="791814" cy="780518"/>
            <a:chOff x="-4039423" y="1842454"/>
            <a:chExt cx="1125635" cy="1084966"/>
          </a:xfrm>
        </p:grpSpPr>
        <p:sp>
          <p:nvSpPr>
            <p:cNvPr id="50" name="אליפסה 49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1" name="מחבר חץ ישר 50"/>
            <p:cNvCxnSpPr>
              <a:stCxn id="50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52" name="קבוצה 51"/>
          <p:cNvGrpSpPr/>
          <p:nvPr/>
        </p:nvGrpSpPr>
        <p:grpSpPr>
          <a:xfrm>
            <a:off x="6967642" y="1096198"/>
            <a:ext cx="791814" cy="780518"/>
            <a:chOff x="-4039423" y="1842454"/>
            <a:chExt cx="1125635" cy="1084966"/>
          </a:xfrm>
        </p:grpSpPr>
        <p:sp>
          <p:nvSpPr>
            <p:cNvPr id="53" name="אליפסה 52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4" name="מחבר חץ ישר 53"/>
            <p:cNvCxnSpPr>
              <a:stCxn id="53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grpSp>
        <p:nvGrpSpPr>
          <p:cNvPr id="55" name="קבוצה 54"/>
          <p:cNvGrpSpPr/>
          <p:nvPr/>
        </p:nvGrpSpPr>
        <p:grpSpPr>
          <a:xfrm>
            <a:off x="5927998" y="1139016"/>
            <a:ext cx="791814" cy="780518"/>
            <a:chOff x="-4039423" y="1842454"/>
            <a:chExt cx="1125635" cy="1084966"/>
          </a:xfrm>
        </p:grpSpPr>
        <p:sp>
          <p:nvSpPr>
            <p:cNvPr id="56" name="אליפסה 55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57" name="מחבר חץ ישר 56"/>
            <p:cNvCxnSpPr>
              <a:stCxn id="56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  <p:sp>
        <p:nvSpPr>
          <p:cNvPr id="58" name="חץ שמאלה 57"/>
          <p:cNvSpPr/>
          <p:nvPr/>
        </p:nvSpPr>
        <p:spPr>
          <a:xfrm>
            <a:off x="4418094" y="2413066"/>
            <a:ext cx="1270620" cy="19898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9" name="חץ שמאלה 58"/>
          <p:cNvSpPr/>
          <p:nvPr/>
        </p:nvSpPr>
        <p:spPr>
          <a:xfrm>
            <a:off x="3642827" y="2728288"/>
            <a:ext cx="1270620" cy="19898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0" name="חץ שמאלה 59"/>
          <p:cNvSpPr/>
          <p:nvPr/>
        </p:nvSpPr>
        <p:spPr>
          <a:xfrm>
            <a:off x="6216663" y="3451884"/>
            <a:ext cx="1270620" cy="46867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1" name="חץ שמאלה 60"/>
          <p:cNvSpPr/>
          <p:nvPr/>
        </p:nvSpPr>
        <p:spPr>
          <a:xfrm>
            <a:off x="4151443" y="4561637"/>
            <a:ext cx="1588069" cy="19898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2" name="חץ שמאלה 61"/>
          <p:cNvSpPr/>
          <p:nvPr/>
        </p:nvSpPr>
        <p:spPr>
          <a:xfrm>
            <a:off x="4285865" y="4916443"/>
            <a:ext cx="1270620" cy="198980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3" name="חץ שמאלה 62"/>
          <p:cNvSpPr/>
          <p:nvPr/>
        </p:nvSpPr>
        <p:spPr>
          <a:xfrm>
            <a:off x="6339845" y="5448349"/>
            <a:ext cx="1270620" cy="630929"/>
          </a:xfrm>
          <a:prstGeom prst="lef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4" name="מלבן מעוגל 63"/>
          <p:cNvSpPr/>
          <p:nvPr/>
        </p:nvSpPr>
        <p:spPr>
          <a:xfrm>
            <a:off x="8053381" y="1336795"/>
            <a:ext cx="1862371" cy="62318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b="1" dirty="0"/>
              <a:t>פלט:</a:t>
            </a:r>
          </a:p>
          <a:p>
            <a:pPr algn="ctr"/>
            <a:endParaRPr lang="he-IL" sz="2400" b="1" dirty="0"/>
          </a:p>
          <a:p>
            <a:pPr algn="ctr"/>
            <a:r>
              <a:rPr lang="he-IL" sz="2400" dirty="0"/>
              <a:t> </a:t>
            </a:r>
          </a:p>
          <a:p>
            <a:pPr algn="ctr"/>
            <a:r>
              <a:rPr lang="he-IL" sz="2400" dirty="0"/>
              <a:t> </a:t>
            </a:r>
          </a:p>
        </p:txBody>
      </p:sp>
      <p:sp>
        <p:nvSpPr>
          <p:cNvPr id="65" name="מלבן מעוגל 64"/>
          <p:cNvSpPr/>
          <p:nvPr/>
        </p:nvSpPr>
        <p:spPr>
          <a:xfrm>
            <a:off x="8095911" y="1947231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1 </a:t>
            </a:r>
          </a:p>
          <a:p>
            <a:pPr algn="ctr"/>
            <a:endParaRPr lang="he-IL" sz="2400" dirty="0"/>
          </a:p>
        </p:txBody>
      </p:sp>
      <p:sp>
        <p:nvSpPr>
          <p:cNvPr id="67" name="מלבן מעוגל 66"/>
          <p:cNvSpPr/>
          <p:nvPr/>
        </p:nvSpPr>
        <p:spPr>
          <a:xfrm>
            <a:off x="8076126" y="2361483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8 </a:t>
            </a:r>
          </a:p>
          <a:p>
            <a:pPr algn="ctr"/>
            <a:endParaRPr lang="he-IL" sz="2400" dirty="0"/>
          </a:p>
        </p:txBody>
      </p:sp>
      <p:sp>
        <p:nvSpPr>
          <p:cNvPr id="68" name="מלבן מעוגל 67"/>
          <p:cNvSpPr/>
          <p:nvPr/>
        </p:nvSpPr>
        <p:spPr>
          <a:xfrm>
            <a:off x="8095911" y="2728288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3 </a:t>
            </a:r>
          </a:p>
          <a:p>
            <a:pPr algn="ctr"/>
            <a:endParaRPr lang="he-IL" sz="2400" dirty="0"/>
          </a:p>
        </p:txBody>
      </p:sp>
      <p:sp>
        <p:nvSpPr>
          <p:cNvPr id="69" name="מלבן מעוגל 68"/>
          <p:cNvSpPr/>
          <p:nvPr/>
        </p:nvSpPr>
        <p:spPr>
          <a:xfrm>
            <a:off x="8115696" y="3189635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9 </a:t>
            </a:r>
          </a:p>
          <a:p>
            <a:pPr algn="ctr"/>
            <a:endParaRPr lang="he-IL" sz="2400" dirty="0"/>
          </a:p>
        </p:txBody>
      </p:sp>
      <p:sp>
        <p:nvSpPr>
          <p:cNvPr id="70" name="מלבן מעוגל 69"/>
          <p:cNvSpPr/>
          <p:nvPr/>
        </p:nvSpPr>
        <p:spPr>
          <a:xfrm>
            <a:off x="8135481" y="3603887"/>
            <a:ext cx="1106486" cy="461347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t" anchorCtr="0"/>
          <a:lstStyle/>
          <a:p>
            <a:pPr algn="ctr"/>
            <a:r>
              <a:rPr lang="he-IL" sz="2400" dirty="0"/>
              <a:t>5 </a:t>
            </a:r>
          </a:p>
          <a:p>
            <a:pPr algn="ctr"/>
            <a:endParaRPr lang="he-IL" sz="2400" dirty="0"/>
          </a:p>
        </p:txBody>
      </p:sp>
      <p:grpSp>
        <p:nvGrpSpPr>
          <p:cNvPr id="71" name="קבוצה 70"/>
          <p:cNvGrpSpPr/>
          <p:nvPr/>
        </p:nvGrpSpPr>
        <p:grpSpPr>
          <a:xfrm>
            <a:off x="1424700" y="1063685"/>
            <a:ext cx="791814" cy="780518"/>
            <a:chOff x="-4039423" y="1842454"/>
            <a:chExt cx="1125635" cy="1084966"/>
          </a:xfrm>
        </p:grpSpPr>
        <p:sp>
          <p:nvSpPr>
            <p:cNvPr id="72" name="אליפסה 71"/>
            <p:cNvSpPr/>
            <p:nvPr/>
          </p:nvSpPr>
          <p:spPr>
            <a:xfrm>
              <a:off x="-4039423" y="2395642"/>
              <a:ext cx="1125635" cy="531778"/>
            </a:xfrm>
            <a:prstGeom prst="ellipse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 err="1">
                  <a:effectLst/>
                  <a:ea typeface="Calibri" panose="020F0502020204030204" pitchFamily="34" charset="0"/>
                  <a:cs typeface="Arial" panose="020B0604020202020204" pitchFamily="34" charset="0"/>
                </a:rPr>
                <a:t>pos</a:t>
              </a:r>
              <a:endParaRPr lang="en-US" sz="2400" b="1" dirty="0">
                <a:effectLst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73" name="מחבר חץ ישר 72"/>
            <p:cNvCxnSpPr>
              <a:stCxn id="72" idx="0"/>
            </p:cNvCxnSpPr>
            <p:nvPr/>
          </p:nvCxnSpPr>
          <p:spPr>
            <a:xfrm flipV="1">
              <a:off x="-3476606" y="1842454"/>
              <a:ext cx="0" cy="553188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</p:cxnSp>
      </p:grpSp>
    </p:spTree>
    <p:extLst>
      <p:ext uri="{BB962C8B-B14F-4D97-AF65-F5344CB8AC3E}">
        <p14:creationId xmlns:p14="http://schemas.microsoft.com/office/powerpoint/2010/main" val="1137101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2.96296E-6 L -0.08646 -0.00695 " pathEditMode="relative" rAng="0" ptsTypes="AA">
                                      <p:cBhvr>
                                        <p:cTn id="131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23" y="-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8" grpId="1" animBg="1"/>
      <p:bldP spid="59" grpId="0" animBg="1"/>
      <p:bldP spid="59" grpId="1" animBg="1"/>
      <p:bldP spid="59" grpId="2" animBg="1"/>
      <p:bldP spid="59" grpId="3" animBg="1"/>
      <p:bldP spid="59" grpId="4" animBg="1"/>
      <p:bldP spid="59" grpId="5" animBg="1"/>
      <p:bldP spid="59" grpId="6" animBg="1"/>
      <p:bldP spid="59" grpId="7" animBg="1"/>
      <p:bldP spid="60" grpId="0" animBg="1"/>
      <p:bldP spid="60" grpId="1" animBg="1"/>
      <p:bldP spid="60" grpId="2" animBg="1"/>
      <p:bldP spid="60" grpId="3" animBg="1"/>
      <p:bldP spid="60" grpId="4" animBg="1"/>
      <p:bldP spid="60" grpId="5" animBg="1"/>
      <p:bldP spid="61" grpId="0" animBg="1"/>
      <p:bldP spid="61" grpId="1" animBg="1"/>
      <p:bldP spid="62" grpId="0" animBg="1"/>
      <p:bldP spid="62" grpId="1" animBg="1"/>
      <p:bldP spid="62" grpId="2" animBg="1"/>
      <p:bldP spid="62" grpId="3" animBg="1"/>
      <p:bldP spid="62" grpId="4" animBg="1"/>
      <p:bldP spid="62" grpId="5" animBg="1"/>
      <p:bldP spid="63" grpId="0" animBg="1"/>
      <p:bldP spid="63" grpId="1" animBg="1"/>
      <p:bldP spid="63" grpId="2" animBg="1"/>
      <p:bldP spid="63" grpId="3" animBg="1"/>
      <p:bldP spid="65" grpId="0" animBg="1"/>
      <p:bldP spid="67" grpId="0" animBg="1"/>
      <p:bldP spid="68" grpId="0" animBg="1"/>
      <p:bldP spid="69" grpId="0" animBg="1"/>
      <p:bldP spid="7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2F6469D9-7AB5-4B51-A971-96A91FB99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כותרת</a:t>
            </a:r>
            <a:endParaRPr lang="en-US" dirty="0"/>
          </a:p>
        </p:txBody>
      </p:sp>
      <p:pic>
        <p:nvPicPr>
          <p:cNvPr id="7" name="תמונה 6" descr="תמונה שמכילה אובייקט, שעון&#10;&#10;התיאור נוצר באופן אוטומטי">
            <a:extLst>
              <a:ext uri="{FF2B5EF4-FFF2-40B4-BE49-F238E27FC236}">
                <a16:creationId xmlns:a16="http://schemas.microsoft.com/office/drawing/2014/main" id="{300B5EBA-5684-439B-82F6-2B288C3AC2C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clrChange>
              <a:clrFrom>
                <a:srgbClr val="F3F2EE"/>
              </a:clrFrom>
              <a:clrTo>
                <a:srgbClr val="F3F2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8" t="21296" r="8702"/>
          <a:stretch/>
        </p:blipFill>
        <p:spPr>
          <a:xfrm flipH="1">
            <a:off x="-1" y="4314285"/>
            <a:ext cx="2277745" cy="2037982"/>
          </a:xfrm>
          <a:prstGeom prst="rect">
            <a:avLst/>
          </a:prstGeom>
        </p:spPr>
      </p:pic>
      <p:pic>
        <p:nvPicPr>
          <p:cNvPr id="8" name="תמונה 7">
            <a:extLst>
              <a:ext uri="{FF2B5EF4-FFF2-40B4-BE49-F238E27FC236}">
                <a16:creationId xmlns:a16="http://schemas.microsoft.com/office/drawing/2014/main" id="{E1336D4C-B954-4D7A-A012-BC33384799E1}"/>
              </a:ext>
            </a:extLst>
          </p:cNvPr>
          <p:cNvPicPr>
            <a:picLocks noChangeAspect="1"/>
          </p:cNvPicPr>
          <p:nvPr/>
        </p:nvPicPr>
        <p:blipFill>
          <a:blip r:embed="rId4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89" y="1331227"/>
            <a:ext cx="2942173" cy="2942173"/>
          </a:xfrm>
          <a:prstGeom prst="rect">
            <a:avLst/>
          </a:prstGeom>
        </p:spPr>
      </p:pic>
      <p:sp>
        <p:nvSpPr>
          <p:cNvPr id="6" name="מלבן 5">
            <a:extLst>
              <a:ext uri="{FF2B5EF4-FFF2-40B4-BE49-F238E27FC236}">
                <a16:creationId xmlns:a16="http://schemas.microsoft.com/office/drawing/2014/main" id="{D989127E-4432-4D24-8B7A-2550CB04B507}"/>
              </a:ext>
            </a:extLst>
          </p:cNvPr>
          <p:cNvSpPr/>
          <p:nvPr/>
        </p:nvSpPr>
        <p:spPr>
          <a:xfrm>
            <a:off x="635507" y="828252"/>
            <a:ext cx="21451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sz="36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סרקו אותי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13835F1C-B5CB-4AC9-A596-95F0074BA572}"/>
              </a:ext>
            </a:extLst>
          </p:cNvPr>
          <p:cNvSpPr/>
          <p:nvPr/>
        </p:nvSpPr>
        <p:spPr>
          <a:xfrm>
            <a:off x="12279398" y="375222"/>
            <a:ext cx="3006322" cy="51863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לשלב במצגות  קישור לפעילות או לדפי מידע,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5"/>
              </a:rPr>
            </a:br>
            <a:r>
              <a:rPr lang="en-US" dirty="0">
                <a:solidFill>
                  <a:srgbClr val="002060"/>
                </a:solidFill>
                <a:hlinkClick r:id="rId6"/>
              </a:rPr>
              <a:t>https://youtu.be/xODFEFLQ8PQ</a:t>
            </a:r>
            <a:endParaRPr lang="en-US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אתר מומלץ ליצירת </a:t>
            </a:r>
            <a:r>
              <a:rPr lang="en-US" dirty="0">
                <a:solidFill>
                  <a:srgbClr val="002060"/>
                </a:solidFill>
              </a:rPr>
              <a:t>QR</a:t>
            </a:r>
            <a:r>
              <a:rPr lang="he-IL" dirty="0">
                <a:solidFill>
                  <a:srgbClr val="002060"/>
                </a:solidFill>
              </a:rPr>
              <a:t>:</a:t>
            </a:r>
          </a:p>
          <a:p>
            <a:pPr algn="ctr"/>
            <a:r>
              <a:rPr lang="en-US" dirty="0">
                <a:hlinkClick r:id="rId7"/>
              </a:rPr>
              <a:t>https://www.the-qrcode-generator.com/</a:t>
            </a:r>
            <a:endParaRPr lang="he-IL" dirty="0"/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  <a:highlight>
                  <a:srgbClr val="FFFF00"/>
                </a:highlight>
              </a:rPr>
              <a:t>החליפו את הקוד בשקופית לקוד החדש שקיבלתם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C747F1D-4827-4A19-ADAC-B662AD81FEC3}"/>
              </a:ext>
            </a:extLst>
          </p:cNvPr>
          <p:cNvSpPr txBox="1"/>
          <p:nvPr/>
        </p:nvSpPr>
        <p:spPr>
          <a:xfrm>
            <a:off x="645459" y="2299447"/>
            <a:ext cx="20545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קוד לדוגמה  בלבד </a:t>
            </a:r>
            <a:br>
              <a:rPr lang="en-US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</a:br>
            <a:r>
              <a:rPr lang="he-IL" sz="2000" b="1" dirty="0">
                <a:solidFill>
                  <a:schemeClr val="bg2">
                    <a:lumMod val="1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(מחקו טקסט זה)</a:t>
            </a:r>
            <a:endParaRPr lang="en-US" sz="2000" b="1" dirty="0">
              <a:solidFill>
                <a:schemeClr val="bg2">
                  <a:lumMod val="1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</a:endParaRPr>
          </a:p>
        </p:txBody>
      </p:sp>
      <p:sp>
        <p:nvSpPr>
          <p:cNvPr id="10" name="מלבן מעוגל 9">
            <a:extLst>
              <a:ext uri="{FF2B5EF4-FFF2-40B4-BE49-F238E27FC236}">
                <a16:creationId xmlns:a16="http://schemas.microsoft.com/office/drawing/2014/main" id="{93F9D382-127E-41FB-8D64-85A7CB6D7000}"/>
              </a:ext>
            </a:extLst>
          </p:cNvPr>
          <p:cNvSpPr/>
          <p:nvPr/>
        </p:nvSpPr>
        <p:spPr>
          <a:xfrm>
            <a:off x="3938462" y="1775539"/>
            <a:ext cx="7183120" cy="251359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800" b="1" dirty="0"/>
              <a:t>תודה שצפיתם בשיעור </a:t>
            </a:r>
          </a:p>
          <a:p>
            <a:pPr algn="ctr"/>
            <a:r>
              <a:rPr lang="he-IL" sz="2800" b="1" dirty="0"/>
              <a:t>בקישור - קובץ המרכז את כל הפעולות </a:t>
            </a:r>
          </a:p>
          <a:p>
            <a:pPr algn="ctr"/>
            <a:r>
              <a:rPr lang="he-IL" sz="2800" b="1" dirty="0"/>
              <a:t>שנלמדו בשיעור  .</a:t>
            </a:r>
          </a:p>
          <a:p>
            <a:pPr algn="ctr"/>
            <a:endParaRPr lang="he-IL" sz="2800" b="1" dirty="0"/>
          </a:p>
          <a:p>
            <a:pPr algn="ctr"/>
            <a:r>
              <a:rPr lang="he-IL" sz="2800" b="1" dirty="0"/>
              <a:t>דיתה אוהב ציון </a:t>
            </a:r>
          </a:p>
        </p:txBody>
      </p:sp>
      <p:sp>
        <p:nvSpPr>
          <p:cNvPr id="11" name="TextBox 8">
            <a:extLst>
              <a:ext uri="{FF2B5EF4-FFF2-40B4-BE49-F238E27FC236}">
                <a16:creationId xmlns:a16="http://schemas.microsoft.com/office/drawing/2014/main" id="{9ACF46B1-D718-42A2-B7FA-F05FB6D556C2}"/>
              </a:ext>
            </a:extLst>
          </p:cNvPr>
          <p:cNvSpPr txBox="1"/>
          <p:nvPr/>
        </p:nvSpPr>
        <p:spPr>
          <a:xfrm>
            <a:off x="772200" y="6408241"/>
            <a:ext cx="349431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ditaohevzion@gmail.com</a:t>
            </a:r>
            <a:r>
              <a:rPr lang="en-US" sz="2000" dirty="0">
                <a:solidFill>
                  <a:schemeClr val="bg1"/>
                </a:solidFill>
              </a:rPr>
              <a:t> </a:t>
            </a:r>
            <a:endParaRPr lang="he-IL" sz="2000" dirty="0">
              <a:solidFill>
                <a:schemeClr val="bg1"/>
              </a:solidFill>
            </a:endParaRPr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BCEA19E5-F344-4E4A-A3C9-90AB431BB17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744" y="1515468"/>
            <a:ext cx="2761618" cy="2761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9756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בנית חוליות-ושרשרת </a:t>
            </a:r>
          </a:p>
        </p:txBody>
      </p:sp>
      <p:sp>
        <p:nvSpPr>
          <p:cNvPr id="5" name="מלבן 4"/>
          <p:cNvSpPr/>
          <p:nvPr/>
        </p:nvSpPr>
        <p:spPr>
          <a:xfrm>
            <a:off x="-150076" y="1103620"/>
            <a:ext cx="58272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Varela Round" panose="00000500000000000000" pitchFamily="2" charset="-79"/>
              </a:rPr>
              <a:t>Node&lt;</a:t>
            </a:r>
            <a:r>
              <a:rPr lang="en-US" sz="2800" b="1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 c = </a:t>
            </a:r>
            <a:r>
              <a:rPr lang="en-US" sz="2800" b="1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800" b="1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800" b="1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&gt;(8);</a:t>
            </a:r>
            <a:endParaRPr lang="he-IL" sz="2800" b="1" dirty="0">
              <a:latin typeface="Varela Round" panose="00000500000000000000" pitchFamily="2" charset="-79"/>
            </a:endParaRPr>
          </a:p>
        </p:txBody>
      </p:sp>
      <p:sp>
        <p:nvSpPr>
          <p:cNvPr id="6" name="אליפסה 5"/>
          <p:cNvSpPr/>
          <p:nvPr/>
        </p:nvSpPr>
        <p:spPr>
          <a:xfrm>
            <a:off x="6771674" y="1234886"/>
            <a:ext cx="1035235" cy="806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c</a:t>
            </a:r>
          </a:p>
        </p:txBody>
      </p:sp>
      <p:sp>
        <p:nvSpPr>
          <p:cNvPr id="7" name="אליפסה 6"/>
          <p:cNvSpPr/>
          <p:nvPr/>
        </p:nvSpPr>
        <p:spPr>
          <a:xfrm>
            <a:off x="6197582" y="1122277"/>
            <a:ext cx="1638977" cy="105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Varela Round" panose="00000500000000000000" pitchFamily="2" charset="-79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grpSp>
        <p:nvGrpSpPr>
          <p:cNvPr id="8" name="קבוצה 7"/>
          <p:cNvGrpSpPr/>
          <p:nvPr>
            <p:custDataLst>
              <p:custData r:id="rId1"/>
            </p:custDataLst>
          </p:nvPr>
        </p:nvGrpSpPr>
        <p:grpSpPr>
          <a:xfrm>
            <a:off x="8601985" y="1110316"/>
            <a:ext cx="2131818" cy="1033047"/>
            <a:chOff x="0" y="0"/>
            <a:chExt cx="854820" cy="401320"/>
          </a:xfrm>
        </p:grpSpPr>
        <p:sp>
          <p:nvSpPr>
            <p:cNvPr id="9" name="מלבן מעוגל 8"/>
            <p:cNvSpPr/>
            <p:nvPr/>
          </p:nvSpPr>
          <p:spPr>
            <a:xfrm>
              <a:off x="0" y="0"/>
              <a:ext cx="854820" cy="4013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10" name="מלבן 9"/>
            <p:cNvSpPr/>
            <p:nvPr/>
          </p:nvSpPr>
          <p:spPr>
            <a:xfrm>
              <a:off x="43356" y="185245"/>
              <a:ext cx="327025" cy="1765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800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he-IL" sz="24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8</a:t>
              </a:r>
              <a:endParaRPr lang="en-US" sz="2400" b="1" dirty="0"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11" name="מלבן 10"/>
            <p:cNvSpPr/>
            <p:nvPr/>
          </p:nvSpPr>
          <p:spPr>
            <a:xfrm>
              <a:off x="43356" y="41136"/>
              <a:ext cx="327025" cy="14016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value</a:t>
              </a:r>
            </a:p>
          </p:txBody>
        </p:sp>
        <p:sp>
          <p:nvSpPr>
            <p:cNvPr id="12" name="מלבן 11"/>
            <p:cNvSpPr/>
            <p:nvPr/>
          </p:nvSpPr>
          <p:spPr>
            <a:xfrm>
              <a:off x="445376" y="23714"/>
              <a:ext cx="346710" cy="14970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solidFill>
                    <a:schemeClr val="dk1"/>
                  </a:solidFill>
                  <a:latin typeface="Varela Round" panose="00000500000000000000" pitchFamily="2" charset="-79"/>
                  <a:ea typeface="Calibri" panose="020F0502020204030204" pitchFamily="34" charset="0"/>
                </a:rPr>
                <a:t>next</a:t>
              </a:r>
            </a:p>
          </p:txBody>
        </p:sp>
        <p:sp>
          <p:nvSpPr>
            <p:cNvPr id="13" name="מלבן 12"/>
            <p:cNvSpPr/>
            <p:nvPr/>
          </p:nvSpPr>
          <p:spPr>
            <a:xfrm>
              <a:off x="445376" y="173421"/>
              <a:ext cx="409444" cy="1885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solidFill>
                    <a:schemeClr val="lt1"/>
                  </a:solidFill>
                  <a:ea typeface="Calibri" panose="020F0502020204030204" pitchFamily="34" charset="0"/>
                </a:rPr>
                <a:t>null</a:t>
              </a:r>
            </a:p>
          </p:txBody>
        </p:sp>
      </p:grpSp>
      <p:cxnSp>
        <p:nvCxnSpPr>
          <p:cNvPr id="14" name="מחבר חץ ישר 13"/>
          <p:cNvCxnSpPr>
            <a:stCxn id="6" idx="6"/>
            <a:endCxn id="9" idx="1"/>
          </p:cNvCxnSpPr>
          <p:nvPr/>
        </p:nvCxnSpPr>
        <p:spPr>
          <a:xfrm flipV="1">
            <a:off x="7806909" y="1626840"/>
            <a:ext cx="795076" cy="1147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" name="אליפסה 14"/>
          <p:cNvSpPr/>
          <p:nvPr/>
        </p:nvSpPr>
        <p:spPr>
          <a:xfrm>
            <a:off x="8848405" y="1034525"/>
            <a:ext cx="1638977" cy="105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Varela Round" panose="00000500000000000000" pitchFamily="2" charset="-79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sp>
        <p:nvSpPr>
          <p:cNvPr id="16" name="מלבן 15"/>
          <p:cNvSpPr/>
          <p:nvPr/>
        </p:nvSpPr>
        <p:spPr>
          <a:xfrm>
            <a:off x="-62002" y="2317396"/>
            <a:ext cx="6372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  <a:latin typeface="Varela Round" panose="00000500000000000000" pitchFamily="2" charset="-79"/>
              </a:rPr>
              <a:t>Node&lt;</a:t>
            </a:r>
            <a:r>
              <a:rPr lang="en-US" sz="2800" b="1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 c1 = </a:t>
            </a:r>
            <a:r>
              <a:rPr lang="en-US" sz="2800" b="1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800" b="1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800" b="1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8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&gt;(4,c);</a:t>
            </a:r>
            <a:endParaRPr lang="he-IL" sz="2800" b="1" dirty="0">
              <a:latin typeface="Varela Round" panose="00000500000000000000" pitchFamily="2" charset="-79"/>
            </a:endParaRPr>
          </a:p>
        </p:txBody>
      </p:sp>
      <p:sp>
        <p:nvSpPr>
          <p:cNvPr id="17" name="אליפסה 16"/>
          <p:cNvSpPr/>
          <p:nvPr/>
        </p:nvSpPr>
        <p:spPr>
          <a:xfrm>
            <a:off x="3064840" y="3384424"/>
            <a:ext cx="1035235" cy="806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c1</a:t>
            </a:r>
          </a:p>
        </p:txBody>
      </p:sp>
      <p:sp>
        <p:nvSpPr>
          <p:cNvPr id="18" name="אליפסה 17"/>
          <p:cNvSpPr/>
          <p:nvPr/>
        </p:nvSpPr>
        <p:spPr>
          <a:xfrm>
            <a:off x="2476207" y="3245497"/>
            <a:ext cx="1638977" cy="105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Varela Round" panose="00000500000000000000" pitchFamily="2" charset="-79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grpSp>
        <p:nvGrpSpPr>
          <p:cNvPr id="19" name="קבוצה 18"/>
          <p:cNvGrpSpPr/>
          <p:nvPr/>
        </p:nvGrpSpPr>
        <p:grpSpPr>
          <a:xfrm>
            <a:off x="4912531" y="3311006"/>
            <a:ext cx="2131818" cy="1033047"/>
            <a:chOff x="0" y="0"/>
            <a:chExt cx="854820" cy="401320"/>
          </a:xfrm>
        </p:grpSpPr>
        <p:sp>
          <p:nvSpPr>
            <p:cNvPr id="20" name="מלבן מעוגל 19"/>
            <p:cNvSpPr/>
            <p:nvPr/>
          </p:nvSpPr>
          <p:spPr>
            <a:xfrm>
              <a:off x="0" y="0"/>
              <a:ext cx="854820" cy="4013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e-IL"/>
            </a:p>
          </p:txBody>
        </p:sp>
        <p:sp>
          <p:nvSpPr>
            <p:cNvPr id="21" name="מלבן 20"/>
            <p:cNvSpPr/>
            <p:nvPr/>
          </p:nvSpPr>
          <p:spPr>
            <a:xfrm>
              <a:off x="43356" y="185245"/>
              <a:ext cx="327025" cy="17650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10800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he-IL" sz="2400" b="1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4</a:t>
              </a:r>
              <a:endParaRPr lang="en-US" sz="2400" b="1" dirty="0">
                <a:latin typeface="Varela Round" panose="00000500000000000000" pitchFamily="2" charset="-79"/>
                <a:ea typeface="Calibri" panose="020F0502020204030204" pitchFamily="34" charset="0"/>
              </a:endParaRPr>
            </a:p>
          </p:txBody>
        </p:sp>
        <p:sp>
          <p:nvSpPr>
            <p:cNvPr id="22" name="מלבן 21"/>
            <p:cNvSpPr/>
            <p:nvPr/>
          </p:nvSpPr>
          <p:spPr>
            <a:xfrm>
              <a:off x="43356" y="41136"/>
              <a:ext cx="327025" cy="140167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effectLst/>
                  <a:latin typeface="Varela Round" panose="00000500000000000000" pitchFamily="2" charset="-79"/>
                  <a:ea typeface="Calibri" panose="020F0502020204030204" pitchFamily="34" charset="0"/>
                </a:rPr>
                <a:t>value</a:t>
              </a:r>
            </a:p>
          </p:txBody>
        </p:sp>
        <p:sp>
          <p:nvSpPr>
            <p:cNvPr id="23" name="מלבן 22"/>
            <p:cNvSpPr/>
            <p:nvPr/>
          </p:nvSpPr>
          <p:spPr>
            <a:xfrm>
              <a:off x="445376" y="23714"/>
              <a:ext cx="346710" cy="149707"/>
            </a:xfrm>
            <a:prstGeom prst="rect">
              <a:avLst/>
            </a:prstGeom>
            <a:solidFill>
              <a:sysClr val="window" lastClr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0" tIns="0" rIns="0" bIns="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dirty="0">
                  <a:solidFill>
                    <a:schemeClr val="dk1"/>
                  </a:solidFill>
                  <a:latin typeface="Varela Round" panose="00000500000000000000" pitchFamily="2" charset="-79"/>
                  <a:ea typeface="Calibri" panose="020F0502020204030204" pitchFamily="34" charset="0"/>
                </a:rPr>
                <a:t>next</a:t>
              </a:r>
            </a:p>
          </p:txBody>
        </p:sp>
        <p:sp>
          <p:nvSpPr>
            <p:cNvPr id="24" name="מלבן 23"/>
            <p:cNvSpPr/>
            <p:nvPr/>
          </p:nvSpPr>
          <p:spPr>
            <a:xfrm>
              <a:off x="445376" y="173421"/>
              <a:ext cx="409444" cy="1885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2400" b="1" dirty="0">
                <a:solidFill>
                  <a:schemeClr val="lt1"/>
                </a:solidFill>
                <a:ea typeface="Calibri" panose="020F0502020204030204" pitchFamily="34" charset="0"/>
              </a:endParaRPr>
            </a:p>
          </p:txBody>
        </p:sp>
      </p:grpSp>
      <p:cxnSp>
        <p:nvCxnSpPr>
          <p:cNvPr id="25" name="מחבר חץ ישר 24"/>
          <p:cNvCxnSpPr>
            <a:stCxn id="17" idx="6"/>
            <a:endCxn id="20" idx="1"/>
          </p:cNvCxnSpPr>
          <p:nvPr/>
        </p:nvCxnSpPr>
        <p:spPr>
          <a:xfrm>
            <a:off x="4100075" y="3787849"/>
            <a:ext cx="812456" cy="39681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6" name="אליפסה 25"/>
          <p:cNvSpPr/>
          <p:nvPr/>
        </p:nvSpPr>
        <p:spPr>
          <a:xfrm>
            <a:off x="4799270" y="3217148"/>
            <a:ext cx="1638977" cy="10588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spcAft>
                <a:spcPts val="0"/>
              </a:spcAft>
            </a:pP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Node&lt;</a:t>
            </a:r>
            <a:r>
              <a:rPr lang="en-US" kern="1200" dirty="0" err="1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int</a:t>
            </a:r>
            <a:r>
              <a:rPr lang="en-US" kern="1200" dirty="0">
                <a:effectLst/>
                <a:latin typeface="Varela Round" panose="00000500000000000000" pitchFamily="2" charset="-79"/>
                <a:ea typeface="Times New Roman" panose="02020603050405020304" pitchFamily="18" charset="0"/>
              </a:rPr>
              <a:t>&gt;</a:t>
            </a:r>
            <a:endParaRPr lang="en-US" dirty="0">
              <a:effectLst/>
              <a:latin typeface="Varela Round" panose="00000500000000000000" pitchFamily="2" charset="-79"/>
              <a:ea typeface="Times New Roman" panose="02020603050405020304" pitchFamily="18" charset="0"/>
            </a:endParaRPr>
          </a:p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1100" dirty="0">
                <a:effectLst/>
                <a:ea typeface="Calibri" panose="020F0502020204030204" pitchFamily="34" charset="0"/>
              </a:rPr>
              <a:t> </a:t>
            </a:r>
          </a:p>
        </p:txBody>
      </p:sp>
      <p:cxnSp>
        <p:nvCxnSpPr>
          <p:cNvPr id="28" name="מחבר חץ ישר 27"/>
          <p:cNvCxnSpPr/>
          <p:nvPr/>
        </p:nvCxnSpPr>
        <p:spPr>
          <a:xfrm flipV="1">
            <a:off x="6771674" y="1834392"/>
            <a:ext cx="1776249" cy="192970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37" name="קבוצה 36"/>
          <p:cNvGrpSpPr/>
          <p:nvPr/>
        </p:nvGrpSpPr>
        <p:grpSpPr>
          <a:xfrm>
            <a:off x="720163" y="4386652"/>
            <a:ext cx="7216121" cy="659963"/>
            <a:chOff x="1024128" y="4937515"/>
            <a:chExt cx="7216121" cy="659963"/>
          </a:xfrm>
        </p:grpSpPr>
        <p:sp>
          <p:nvSpPr>
            <p:cNvPr id="30" name="אליפסה 29"/>
            <p:cNvSpPr/>
            <p:nvPr/>
          </p:nvSpPr>
          <p:spPr>
            <a:xfrm>
              <a:off x="1024128" y="4937515"/>
              <a:ext cx="899921" cy="62508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c1</a:t>
              </a:r>
            </a:p>
          </p:txBody>
        </p:sp>
        <p:sp>
          <p:nvSpPr>
            <p:cNvPr id="31" name="מלבן מעוגל 30"/>
            <p:cNvSpPr/>
            <p:nvPr/>
          </p:nvSpPr>
          <p:spPr>
            <a:xfrm>
              <a:off x="2390775" y="5029200"/>
              <a:ext cx="717699" cy="53340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32" name="מלבן מעוגל 31"/>
            <p:cNvSpPr/>
            <p:nvPr/>
          </p:nvSpPr>
          <p:spPr>
            <a:xfrm>
              <a:off x="3527574" y="5064077"/>
              <a:ext cx="717699" cy="533401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33" name="מחבר חץ ישר 32"/>
            <p:cNvCxnSpPr>
              <a:endCxn id="31" idx="1"/>
            </p:cNvCxnSpPr>
            <p:nvPr/>
          </p:nvCxnSpPr>
          <p:spPr>
            <a:xfrm>
              <a:off x="1879953" y="5281436"/>
              <a:ext cx="510822" cy="144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5" name="מחבר חץ ישר 34"/>
            <p:cNvCxnSpPr/>
            <p:nvPr/>
          </p:nvCxnSpPr>
          <p:spPr>
            <a:xfrm>
              <a:off x="3062613" y="5281436"/>
              <a:ext cx="510822" cy="144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6" name="TextBox 35"/>
            <p:cNvSpPr txBox="1"/>
            <p:nvPr/>
          </p:nvSpPr>
          <p:spPr>
            <a:xfrm>
              <a:off x="4245273" y="5077823"/>
              <a:ext cx="399497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400" dirty="0"/>
                <a:t>שרטוט השרשרת בקיצור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457200" y="5617963"/>
            <a:ext cx="74790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solidFill>
                  <a:srgbClr val="C00000"/>
                </a:solidFill>
                <a:latin typeface="Varela Round" panose="00000500000000000000" pitchFamily="2" charset="-79"/>
              </a:rPr>
              <a:t>חשוב לזכור </a:t>
            </a:r>
            <a:r>
              <a:rPr lang="he-IL" sz="2400" b="1" dirty="0">
                <a:latin typeface="Varela Round" panose="00000500000000000000" pitchFamily="2" charset="-79"/>
              </a:rPr>
              <a:t>: המשתנים  </a:t>
            </a:r>
            <a:r>
              <a:rPr lang="en-US" sz="2400" b="1" dirty="0">
                <a:latin typeface="Varela Round" panose="00000500000000000000" pitchFamily="2" charset="-79"/>
              </a:rPr>
              <a:t>,c1 c</a:t>
            </a:r>
            <a:r>
              <a:rPr lang="he-IL" sz="2400" b="1" dirty="0">
                <a:latin typeface="Varela Round" panose="00000500000000000000" pitchFamily="2" charset="-79"/>
              </a:rPr>
              <a:t> אינם חוליות, הם מכילים  רק הפניה (כתובת) של חוליה – הם מחזיקים בחוליה. </a:t>
            </a:r>
          </a:p>
        </p:txBody>
      </p:sp>
      <p:sp>
        <p:nvSpPr>
          <p:cNvPr id="3" name="חץ למעלה 2"/>
          <p:cNvSpPr/>
          <p:nvPr/>
        </p:nvSpPr>
        <p:spPr>
          <a:xfrm>
            <a:off x="1774347" y="1577012"/>
            <a:ext cx="426720" cy="586640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7" name="חץ למעלה 26"/>
          <p:cNvSpPr/>
          <p:nvPr/>
        </p:nvSpPr>
        <p:spPr>
          <a:xfrm>
            <a:off x="4912531" y="1587159"/>
            <a:ext cx="340189" cy="611029"/>
          </a:xfrm>
          <a:prstGeom prst="up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9" name="צורה חופשית 28"/>
          <p:cNvSpPr/>
          <p:nvPr/>
        </p:nvSpPr>
        <p:spPr>
          <a:xfrm>
            <a:off x="1962615" y="345437"/>
            <a:ext cx="2050585" cy="845008"/>
          </a:xfrm>
          <a:custGeom>
            <a:avLst/>
            <a:gdLst>
              <a:gd name="connsiteX0" fmla="*/ 1778146 w 1778146"/>
              <a:gd name="connsiteY0" fmla="*/ 802643 h 872132"/>
              <a:gd name="connsiteX1" fmla="*/ 193186 w 1778146"/>
              <a:gd name="connsiteY1" fmla="*/ 3 h 872132"/>
              <a:gd name="connsiteX2" fmla="*/ 10306 w 1778146"/>
              <a:gd name="connsiteY2" fmla="*/ 792483 h 872132"/>
              <a:gd name="connsiteX3" fmla="*/ 40786 w 1778146"/>
              <a:gd name="connsiteY3" fmla="*/ 802643 h 872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78146" h="872132">
                <a:moveTo>
                  <a:pt x="1778146" y="802643"/>
                </a:moveTo>
                <a:cubicBezTo>
                  <a:pt x="1132986" y="402169"/>
                  <a:pt x="487826" y="1696"/>
                  <a:pt x="193186" y="3"/>
                </a:cubicBezTo>
                <a:cubicBezTo>
                  <a:pt x="-101454" y="-1690"/>
                  <a:pt x="35706" y="658710"/>
                  <a:pt x="10306" y="792483"/>
                </a:cubicBezTo>
                <a:cubicBezTo>
                  <a:pt x="-15094" y="926256"/>
                  <a:pt x="12846" y="864449"/>
                  <a:pt x="40786" y="802643"/>
                </a:cubicBezTo>
              </a:path>
            </a:pathLst>
          </a:cu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r>
              <a:rPr lang="he-IL" b="1" dirty="0"/>
              <a:t>השמה</a:t>
            </a:r>
          </a:p>
        </p:txBody>
      </p:sp>
      <p:sp>
        <p:nvSpPr>
          <p:cNvPr id="4" name="מלבן 3"/>
          <p:cNvSpPr/>
          <p:nvPr/>
        </p:nvSpPr>
        <p:spPr>
          <a:xfrm>
            <a:off x="276664" y="3586870"/>
            <a:ext cx="252784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rgbClr val="0000FF"/>
                </a:solidFill>
                <a:latin typeface="Varela Round" panose="00000500000000000000" pitchFamily="2" charset="-79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 Node(T x)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  {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     value = x;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      next=null;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    }</a:t>
            </a:r>
          </a:p>
        </p:txBody>
      </p:sp>
      <p:sp>
        <p:nvSpPr>
          <p:cNvPr id="34" name="מלבן 33"/>
          <p:cNvSpPr/>
          <p:nvPr/>
        </p:nvSpPr>
        <p:spPr>
          <a:xfrm>
            <a:off x="225071" y="4650177"/>
            <a:ext cx="39393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fr-FR" dirty="0">
                <a:solidFill>
                  <a:srgbClr val="0000FF"/>
                </a:solidFill>
                <a:latin typeface="Varela Round" panose="00000500000000000000" pitchFamily="2" charset="-79"/>
              </a:rPr>
              <a:t>public</a:t>
            </a:r>
            <a:r>
              <a:rPr lang="fr-FR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fr-FR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Node</a:t>
            </a:r>
            <a:r>
              <a:rPr lang="fr-FR" dirty="0">
                <a:solidFill>
                  <a:srgbClr val="000000"/>
                </a:solidFill>
                <a:latin typeface="Varela Round" panose="00000500000000000000" pitchFamily="2" charset="-79"/>
              </a:rPr>
              <a:t>(T x, </a:t>
            </a:r>
            <a:r>
              <a:rPr lang="fr-FR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Node</a:t>
            </a:r>
            <a:r>
              <a:rPr lang="fr-FR" dirty="0">
                <a:solidFill>
                  <a:srgbClr val="000000"/>
                </a:solidFill>
                <a:latin typeface="Varela Round" panose="00000500000000000000" pitchFamily="2" charset="-79"/>
              </a:rPr>
              <a:t>&lt;T&gt; </a:t>
            </a:r>
            <a:r>
              <a:rPr lang="fr-FR" dirty="0" err="1">
                <a:solidFill>
                  <a:srgbClr val="000000"/>
                </a:solidFill>
                <a:latin typeface="Varela Round" panose="00000500000000000000" pitchFamily="2" charset="-79"/>
              </a:rPr>
              <a:t>next</a:t>
            </a:r>
            <a:r>
              <a:rPr lang="fr-FR" dirty="0">
                <a:solidFill>
                  <a:srgbClr val="000000"/>
                </a:solidFill>
                <a:latin typeface="Varela Round" panose="00000500000000000000" pitchFamily="2" charset="-79"/>
              </a:rPr>
              <a:t>)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Varela Round" panose="00000500000000000000" pitchFamily="2" charset="-79"/>
              </a:rPr>
              <a:t>       }    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        value = x;</a:t>
            </a:r>
          </a:p>
          <a:p>
            <a:pPr algn="l" rtl="0"/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</a:t>
            </a:r>
            <a:r>
              <a:rPr lang="en-US" dirty="0" err="1">
                <a:solidFill>
                  <a:srgbClr val="0000FF"/>
                </a:solidFill>
                <a:latin typeface="Varela Round" panose="00000500000000000000" pitchFamily="2" charset="-79"/>
              </a:rPr>
              <a:t>this</a:t>
            </a:r>
            <a:r>
              <a:rPr lang="en-US" dirty="0" err="1">
                <a:solidFill>
                  <a:srgbClr val="000000"/>
                </a:solidFill>
                <a:latin typeface="Varela Round" panose="00000500000000000000" pitchFamily="2" charset="-79"/>
              </a:rPr>
              <a:t>.next</a:t>
            </a:r>
            <a:r>
              <a:rPr lang="en-US" dirty="0">
                <a:solidFill>
                  <a:srgbClr val="000000"/>
                </a:solidFill>
                <a:latin typeface="Varela Round" panose="00000500000000000000" pitchFamily="2" charset="-79"/>
              </a:rPr>
              <a:t> = next;</a:t>
            </a:r>
          </a:p>
          <a:p>
            <a:pPr algn="l" rtl="0"/>
            <a:r>
              <a:rPr lang="he-IL" dirty="0">
                <a:solidFill>
                  <a:srgbClr val="000000"/>
                </a:solidFill>
                <a:latin typeface="Varela Round" panose="00000500000000000000" pitchFamily="2" charset="-79"/>
              </a:rPr>
              <a:t>        {      </a:t>
            </a:r>
            <a:endParaRPr lang="he-IL" dirty="0">
              <a:latin typeface="Varela Round" panose="00000500000000000000" pitchFamily="2" charset="-79"/>
            </a:endParaRPr>
          </a:p>
        </p:txBody>
      </p:sp>
      <p:sp>
        <p:nvSpPr>
          <p:cNvPr id="39" name="מלבן: פינות מעוגלות 38">
            <a:extLst>
              <a:ext uri="{FF2B5EF4-FFF2-40B4-BE49-F238E27FC236}">
                <a16:creationId xmlns:a16="http://schemas.microsoft.com/office/drawing/2014/main" id="{169E1D0E-64F9-48CC-98E6-D3D4ECDAF362}"/>
              </a:ext>
            </a:extLst>
          </p:cNvPr>
          <p:cNvSpPr/>
          <p:nvPr/>
        </p:nvSpPr>
        <p:spPr>
          <a:xfrm>
            <a:off x="423312" y="1695475"/>
            <a:ext cx="1343420" cy="4305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הצהרה</a:t>
            </a:r>
          </a:p>
        </p:txBody>
      </p:sp>
      <p:sp>
        <p:nvSpPr>
          <p:cNvPr id="40" name="מלבן: פינות מעוגלות 39">
            <a:extLst>
              <a:ext uri="{FF2B5EF4-FFF2-40B4-BE49-F238E27FC236}">
                <a16:creationId xmlns:a16="http://schemas.microsoft.com/office/drawing/2014/main" id="{24992EF7-9323-407B-808E-14958D7230A6}"/>
              </a:ext>
            </a:extLst>
          </p:cNvPr>
          <p:cNvSpPr/>
          <p:nvPr/>
        </p:nvSpPr>
        <p:spPr>
          <a:xfrm>
            <a:off x="3542080" y="1713527"/>
            <a:ext cx="1343420" cy="43054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he-IL" dirty="0"/>
              <a:t>בנית חוליה</a:t>
            </a:r>
          </a:p>
        </p:txBody>
      </p:sp>
      <p:sp>
        <p:nvSpPr>
          <p:cNvPr id="42" name="תיבת טקסט 41">
            <a:extLst>
              <a:ext uri="{FF2B5EF4-FFF2-40B4-BE49-F238E27FC236}">
                <a16:creationId xmlns:a16="http://schemas.microsoft.com/office/drawing/2014/main" id="{975854A4-E47C-4689-A706-6AFBFFBDE6FA}"/>
              </a:ext>
            </a:extLst>
          </p:cNvPr>
          <p:cNvSpPr txBox="1"/>
          <p:nvPr/>
        </p:nvSpPr>
        <p:spPr>
          <a:xfrm>
            <a:off x="10396728" y="6291072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</p:spTree>
    <p:extLst>
      <p:ext uri="{BB962C8B-B14F-4D97-AF65-F5344CB8AC3E}">
        <p14:creationId xmlns:p14="http://schemas.microsoft.com/office/powerpoint/2010/main" val="2714755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15" grpId="0" animBg="1"/>
      <p:bldP spid="16" grpId="0"/>
      <p:bldP spid="17" grpId="0" animBg="1"/>
      <p:bldP spid="18" grpId="0" animBg="1"/>
      <p:bldP spid="26" grpId="0" animBg="1"/>
      <p:bldP spid="38" grpId="0"/>
      <p:bldP spid="3" grpId="0" animBg="1"/>
      <p:bldP spid="27" grpId="0" animBg="1"/>
      <p:bldP spid="29" grpId="0" animBg="1"/>
      <p:bldP spid="4" grpId="0"/>
      <p:bldP spid="4" grpId="1"/>
      <p:bldP spid="34" grpId="0"/>
      <p:bldP spid="34" grpId="1"/>
      <p:bldP spid="39" grpId="0" animBg="1"/>
      <p:bldP spid="4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המשך בניה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76417" y="866505"/>
            <a:ext cx="108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Node&lt;</a:t>
            </a:r>
            <a:r>
              <a:rPr lang="en-US" sz="2400" b="1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 a = </a:t>
            </a:r>
            <a:r>
              <a:rPr lang="en-US" sz="2400" b="1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&gt;(5, </a:t>
            </a:r>
            <a:r>
              <a:rPr lang="en-US" sz="2400" b="1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&gt;(7, </a:t>
            </a:r>
            <a:r>
              <a:rPr lang="en-US" sz="2400" b="1" dirty="0">
                <a:solidFill>
                  <a:srgbClr val="0000FF"/>
                </a:solidFill>
                <a:latin typeface="Varela Round" panose="00000500000000000000" pitchFamily="2" charset="-79"/>
              </a:rPr>
              <a:t>new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 Node&lt;</a:t>
            </a:r>
            <a:r>
              <a:rPr lang="en-US" sz="2400" b="1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&gt;(2, c1)));</a:t>
            </a:r>
            <a:endParaRPr lang="he-IL" sz="2400" b="1" dirty="0">
              <a:latin typeface="Varela Round" panose="00000500000000000000" pitchFamily="2" charset="-79"/>
            </a:endParaRPr>
          </a:p>
        </p:txBody>
      </p:sp>
      <p:grpSp>
        <p:nvGrpSpPr>
          <p:cNvPr id="7" name="קבוצה 6"/>
          <p:cNvGrpSpPr/>
          <p:nvPr/>
        </p:nvGrpSpPr>
        <p:grpSpPr>
          <a:xfrm>
            <a:off x="7895179" y="2466749"/>
            <a:ext cx="8094733" cy="626612"/>
            <a:chOff x="1029806" y="5077823"/>
            <a:chExt cx="7210443" cy="626612"/>
          </a:xfrm>
        </p:grpSpPr>
        <p:sp>
          <p:nvSpPr>
            <p:cNvPr id="8" name="אליפסה 7"/>
            <p:cNvSpPr/>
            <p:nvPr/>
          </p:nvSpPr>
          <p:spPr>
            <a:xfrm>
              <a:off x="1029806" y="5171034"/>
              <a:ext cx="799243" cy="53340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c1</a:t>
              </a:r>
            </a:p>
          </p:txBody>
        </p:sp>
        <p:sp>
          <p:nvSpPr>
            <p:cNvPr id="9" name="מלבן מעוגל 8"/>
            <p:cNvSpPr/>
            <p:nvPr/>
          </p:nvSpPr>
          <p:spPr>
            <a:xfrm>
              <a:off x="2541070" y="5185616"/>
              <a:ext cx="606971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0" name="מלבן מעוגל 9"/>
            <p:cNvSpPr/>
            <p:nvPr/>
          </p:nvSpPr>
          <p:spPr>
            <a:xfrm>
              <a:off x="3535021" y="5150738"/>
              <a:ext cx="606971" cy="411862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1" name="מחבר חץ ישר 10"/>
            <p:cNvCxnSpPr>
              <a:stCxn id="8" idx="6"/>
            </p:cNvCxnSpPr>
            <p:nvPr/>
          </p:nvCxnSpPr>
          <p:spPr>
            <a:xfrm flipV="1">
              <a:off x="1829049" y="5437734"/>
              <a:ext cx="712022" cy="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3062613" y="5281436"/>
              <a:ext cx="510822" cy="14465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4245273" y="5077823"/>
              <a:ext cx="3994976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endParaRPr lang="he-IL" sz="2400" dirty="0"/>
            </a:p>
          </p:txBody>
        </p:sp>
      </p:grpSp>
      <p:sp>
        <p:nvSpPr>
          <p:cNvPr id="16" name="אליפסה 15"/>
          <p:cNvSpPr/>
          <p:nvPr/>
        </p:nvSpPr>
        <p:spPr>
          <a:xfrm>
            <a:off x="1636317" y="1690969"/>
            <a:ext cx="867425" cy="5317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ffectLst/>
                <a:ea typeface="Calibri" panose="020F0502020204030204" pitchFamily="34" charset="0"/>
              </a:rPr>
              <a:t>a</a:t>
            </a:r>
          </a:p>
        </p:txBody>
      </p:sp>
      <p:sp>
        <p:nvSpPr>
          <p:cNvPr id="17" name="מלבן מעוגל 16"/>
          <p:cNvSpPr/>
          <p:nvPr/>
        </p:nvSpPr>
        <p:spPr>
          <a:xfrm>
            <a:off x="4077289" y="1775598"/>
            <a:ext cx="681410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5</a:t>
            </a:r>
            <a:endParaRPr lang="he-IL" sz="2000" b="1" dirty="0"/>
          </a:p>
        </p:txBody>
      </p:sp>
      <p:sp>
        <p:nvSpPr>
          <p:cNvPr id="18" name="מלבן מעוגל 17"/>
          <p:cNvSpPr/>
          <p:nvPr/>
        </p:nvSpPr>
        <p:spPr>
          <a:xfrm>
            <a:off x="6332246" y="1803138"/>
            <a:ext cx="681410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7</a:t>
            </a:r>
            <a:endParaRPr lang="he-IL" sz="2000" b="1" dirty="0"/>
          </a:p>
        </p:txBody>
      </p:sp>
      <p:sp>
        <p:nvSpPr>
          <p:cNvPr id="19" name="מלבן מעוגל 18"/>
          <p:cNvSpPr/>
          <p:nvPr/>
        </p:nvSpPr>
        <p:spPr>
          <a:xfrm>
            <a:off x="8705327" y="1833124"/>
            <a:ext cx="681410" cy="36252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sz="2000" b="1" dirty="0"/>
              <a:t>2</a:t>
            </a:r>
            <a:endParaRPr lang="he-IL" sz="2000" b="1" dirty="0"/>
          </a:p>
        </p:txBody>
      </p:sp>
      <p:cxnSp>
        <p:nvCxnSpPr>
          <p:cNvPr id="20" name="מחבר חץ ישר 19"/>
          <p:cNvCxnSpPr>
            <a:stCxn id="17" idx="3"/>
          </p:cNvCxnSpPr>
          <p:nvPr/>
        </p:nvCxnSpPr>
        <p:spPr>
          <a:xfrm>
            <a:off x="4758699" y="1956858"/>
            <a:ext cx="1563683" cy="22574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>
            <a:stCxn id="18" idx="3"/>
          </p:cNvCxnSpPr>
          <p:nvPr/>
        </p:nvCxnSpPr>
        <p:spPr>
          <a:xfrm>
            <a:off x="7013656" y="1984398"/>
            <a:ext cx="1691671" cy="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7" name="מחבר חץ ישר 26"/>
          <p:cNvCxnSpPr>
            <a:stCxn id="16" idx="6"/>
          </p:cNvCxnSpPr>
          <p:nvPr/>
        </p:nvCxnSpPr>
        <p:spPr>
          <a:xfrm flipV="1">
            <a:off x="2503742" y="1946926"/>
            <a:ext cx="1563683" cy="993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4" name="מחבר חץ ישר 33"/>
          <p:cNvCxnSpPr/>
          <p:nvPr/>
        </p:nvCxnSpPr>
        <p:spPr>
          <a:xfrm>
            <a:off x="9404547" y="1985109"/>
            <a:ext cx="302695" cy="623189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3" name="קבוצה 52"/>
          <p:cNvGrpSpPr/>
          <p:nvPr/>
        </p:nvGrpSpPr>
        <p:grpSpPr>
          <a:xfrm>
            <a:off x="1187877" y="2816355"/>
            <a:ext cx="6244825" cy="531778"/>
            <a:chOff x="1751401" y="5040579"/>
            <a:chExt cx="6244825" cy="531778"/>
          </a:xfrm>
        </p:grpSpPr>
        <p:sp>
          <p:nvSpPr>
            <p:cNvPr id="38" name="אליפסה 37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39" name="מלבן מעוגל 38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40" name="מלבן מעוגל 39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41" name="מלבן מעוגל 40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42" name="מחבר חץ ישר 41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מחבר חץ ישר 42"/>
            <p:cNvCxnSpPr>
              <a:stCxn id="40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מחבר חץ ישר 43"/>
            <p:cNvCxnSpPr>
              <a:stCxn id="38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מחבר חץ ישר 44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50" name="מלבן מעוגל 49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51" name="מלבן מעוגל 50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52" name="מחבר חץ ישר 51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11292" y="4008682"/>
            <a:ext cx="6918261" cy="224676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800" b="1" dirty="0">
                <a:solidFill>
                  <a:srgbClr val="C00000"/>
                </a:solidFill>
                <a:latin typeface="Varela Round" panose="00000500000000000000" pitchFamily="2" charset="-79"/>
              </a:rPr>
              <a:t>חשוב לזכור </a:t>
            </a:r>
            <a:r>
              <a:rPr lang="he-IL" sz="2800" b="1" dirty="0">
                <a:latin typeface="Varela Round" panose="00000500000000000000" pitchFamily="2" charset="-79"/>
              </a:rPr>
              <a:t>המשתנה </a:t>
            </a:r>
            <a:r>
              <a:rPr lang="en-US" sz="2800" b="1" dirty="0">
                <a:latin typeface="Varela Round" panose="00000500000000000000" pitchFamily="2" charset="-79"/>
              </a:rPr>
              <a:t>a</a:t>
            </a:r>
            <a:r>
              <a:rPr lang="he-IL" sz="2800" b="1" dirty="0">
                <a:latin typeface="Varela Round" panose="00000500000000000000" pitchFamily="2" charset="-79"/>
              </a:rPr>
              <a:t>  הוא המחזיק של החוליה הראשונה בשרשרת – </a:t>
            </a:r>
            <a:r>
              <a:rPr lang="he-IL" sz="2800" b="1" dirty="0">
                <a:solidFill>
                  <a:srgbClr val="C00000"/>
                </a:solidFill>
                <a:latin typeface="Varela Round" panose="00000500000000000000" pitchFamily="2" charset="-79"/>
              </a:rPr>
              <a:t>העוגן</a:t>
            </a:r>
            <a:r>
              <a:rPr lang="he-IL" sz="2800" b="1" dirty="0">
                <a:latin typeface="Varela Round" panose="00000500000000000000" pitchFamily="2" charset="-79"/>
              </a:rPr>
              <a:t> של השרשרת.  ואם ננתק את הקשר לחוליה הראשונה – נאבד את השרשרת. </a:t>
            </a:r>
          </a:p>
          <a:p>
            <a:r>
              <a:rPr lang="he-IL" sz="2800" b="1" dirty="0">
                <a:latin typeface="Varela Round" panose="00000500000000000000" pitchFamily="2" charset="-79"/>
              </a:rPr>
              <a:t>כנאמר : </a:t>
            </a:r>
            <a:r>
              <a:rPr lang="he-IL" sz="2800" b="1" dirty="0">
                <a:solidFill>
                  <a:schemeClr val="accent4">
                    <a:lumMod val="75000"/>
                  </a:schemeClr>
                </a:solidFill>
                <a:latin typeface="Varela Round" panose="00000500000000000000" pitchFamily="2" charset="-79"/>
              </a:rPr>
              <a:t>"אסור לאבד את הראש"</a:t>
            </a:r>
          </a:p>
        </p:txBody>
      </p:sp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1FE40A9C-1BA4-42E3-ACE6-550266E6E143}"/>
              </a:ext>
            </a:extLst>
          </p:cNvPr>
          <p:cNvSpPr txBox="1"/>
          <p:nvPr/>
        </p:nvSpPr>
        <p:spPr>
          <a:xfrm>
            <a:off x="10334255" y="6564052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תוכן 1"/>
          <p:cNvSpPr>
            <a:spLocks noGrp="1"/>
          </p:cNvSpPr>
          <p:nvPr>
            <p:ph sz="quarter" idx="4"/>
          </p:nvPr>
        </p:nvSpPr>
        <p:spPr>
          <a:xfrm>
            <a:off x="515273" y="998860"/>
            <a:ext cx="11161453" cy="640370"/>
          </a:xfrm>
        </p:spPr>
        <p:txBody>
          <a:bodyPr/>
          <a:lstStyle/>
          <a:p>
            <a:pPr marL="0" indent="0">
              <a:buNone/>
            </a:pPr>
            <a:r>
              <a:rPr lang="he-IL" b="1" dirty="0">
                <a:cs typeface="+mn-cs"/>
              </a:rPr>
              <a:t>בשקף הקודם הצגתי את שרשרת החוליות המוחזקת ע"י </a:t>
            </a:r>
            <a:r>
              <a:rPr lang="en-US" b="1" dirty="0">
                <a:cs typeface="+mn-cs"/>
              </a:rPr>
              <a:t>a</a:t>
            </a:r>
            <a:r>
              <a:rPr lang="he-IL" b="1" dirty="0">
                <a:cs typeface="+mn-cs"/>
              </a:rPr>
              <a:t> . </a:t>
            </a:r>
          </a:p>
          <a:p>
            <a:pPr marL="0" indent="0">
              <a:buNone/>
            </a:pPr>
            <a:endParaRPr lang="en-US" dirty="0">
              <a:cs typeface="+mn-cs"/>
            </a:endParaRPr>
          </a:p>
        </p:txBody>
      </p:sp>
      <p:sp>
        <p:nvSpPr>
          <p:cNvPr id="3" name="כותרת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>
                <a:cs typeface="+mn-cs"/>
              </a:rPr>
              <a:t>נקודה למחשבה...ולחידוד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5171315" y="1625362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7418852" y="2475622"/>
            <a:ext cx="3610569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latin typeface="Varela Round" panose="00000500000000000000" pitchFamily="2" charset="-79"/>
              </a:rPr>
              <a:t>מה יקרה אם נזיז את </a:t>
            </a:r>
            <a:r>
              <a:rPr lang="en-US" sz="2400" b="1" dirty="0">
                <a:latin typeface="Varela Round" panose="00000500000000000000" pitchFamily="2" charset="-79"/>
              </a:rPr>
              <a:t> a </a:t>
            </a:r>
            <a:r>
              <a:rPr lang="he-IL" sz="2400" b="1" dirty="0">
                <a:latin typeface="Varela Round" panose="00000500000000000000" pitchFamily="2" charset="-79"/>
              </a:rPr>
              <a:t>  ? </a:t>
            </a:r>
          </a:p>
        </p:txBody>
      </p:sp>
      <p:sp>
        <p:nvSpPr>
          <p:cNvPr id="17" name="מלבן 16"/>
          <p:cNvSpPr/>
          <p:nvPr/>
        </p:nvSpPr>
        <p:spPr>
          <a:xfrm>
            <a:off x="1370257" y="2230848"/>
            <a:ext cx="2900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  <a:latin typeface="Varela Round" panose="00000500000000000000" pitchFamily="2" charset="-79"/>
              </a:rPr>
              <a:t>a = </a:t>
            </a:r>
            <a:r>
              <a:rPr lang="en-US" sz="28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a.GetNext</a:t>
            </a:r>
            <a:r>
              <a:rPr lang="en-US" sz="2800" dirty="0">
                <a:solidFill>
                  <a:srgbClr val="000000"/>
                </a:solidFill>
                <a:latin typeface="Varela Round" panose="00000500000000000000" pitchFamily="2" charset="-79"/>
              </a:rPr>
              <a:t>();</a:t>
            </a:r>
            <a:endParaRPr lang="he-IL" sz="2800" dirty="0">
              <a:latin typeface="Varela Round" panose="00000500000000000000" pitchFamily="2" charset="-79"/>
            </a:endParaRPr>
          </a:p>
        </p:txBody>
      </p:sp>
      <p:grpSp>
        <p:nvGrpSpPr>
          <p:cNvPr id="34" name="קבוצה 33"/>
          <p:cNvGrpSpPr/>
          <p:nvPr/>
        </p:nvGrpSpPr>
        <p:grpSpPr>
          <a:xfrm>
            <a:off x="111842" y="3206869"/>
            <a:ext cx="6113729" cy="885501"/>
            <a:chOff x="1839294" y="3570652"/>
            <a:chExt cx="6113729" cy="885501"/>
          </a:xfrm>
        </p:grpSpPr>
        <p:sp>
          <p:nvSpPr>
            <p:cNvPr id="19" name="אליפסה 18"/>
            <p:cNvSpPr/>
            <p:nvPr/>
          </p:nvSpPr>
          <p:spPr>
            <a:xfrm>
              <a:off x="1839294" y="3924375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20" name="מלבן מעוגל 19"/>
            <p:cNvSpPr/>
            <p:nvPr/>
          </p:nvSpPr>
          <p:spPr>
            <a:xfrm>
              <a:off x="2924974" y="357065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21" name="מלבן מעוגל 20"/>
            <p:cNvSpPr/>
            <p:nvPr/>
          </p:nvSpPr>
          <p:spPr>
            <a:xfrm>
              <a:off x="3920088" y="3760708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22" name="מלבן מעוגל 21"/>
            <p:cNvSpPr/>
            <p:nvPr/>
          </p:nvSpPr>
          <p:spPr>
            <a:xfrm>
              <a:off x="5128770" y="3755541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23" name="מחבר חץ ישר 22"/>
            <p:cNvCxnSpPr/>
            <p:nvPr/>
          </p:nvCxnSpPr>
          <p:spPr>
            <a:xfrm>
              <a:off x="3568754" y="3875764"/>
              <a:ext cx="386981" cy="67994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מחבר חץ ישר 23"/>
            <p:cNvCxnSpPr>
              <a:stCxn id="21" idx="3"/>
            </p:cNvCxnSpPr>
            <p:nvPr/>
          </p:nvCxnSpPr>
          <p:spPr>
            <a:xfrm>
              <a:off x="4601498" y="3941968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מחבר חץ ישר 24"/>
            <p:cNvCxnSpPr>
              <a:stCxn id="19" idx="6"/>
            </p:cNvCxnSpPr>
            <p:nvPr/>
          </p:nvCxnSpPr>
          <p:spPr>
            <a:xfrm flipV="1">
              <a:off x="2706719" y="4026900"/>
              <a:ext cx="1326689" cy="163364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מחבר חץ ישר 25"/>
            <p:cNvCxnSpPr/>
            <p:nvPr/>
          </p:nvCxnSpPr>
          <p:spPr>
            <a:xfrm>
              <a:off x="5821189" y="389191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27" name="מלבן מעוגל 26"/>
            <p:cNvSpPr/>
            <p:nvPr/>
          </p:nvSpPr>
          <p:spPr>
            <a:xfrm>
              <a:off x="6211704" y="3726417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28" name="מלבן מעוגל 27"/>
            <p:cNvSpPr/>
            <p:nvPr/>
          </p:nvSpPr>
          <p:spPr>
            <a:xfrm>
              <a:off x="7271613" y="3785243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29" name="מחבר חץ ישר 28"/>
            <p:cNvCxnSpPr/>
            <p:nvPr/>
          </p:nvCxnSpPr>
          <p:spPr>
            <a:xfrm>
              <a:off x="6871138" y="3924375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5" name="TextBox 34"/>
          <p:cNvSpPr txBox="1"/>
          <p:nvPr/>
        </p:nvSpPr>
        <p:spPr>
          <a:xfrm>
            <a:off x="979267" y="4207138"/>
            <a:ext cx="7612621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400" b="1" dirty="0">
                <a:latin typeface="Varela Round" panose="00000500000000000000" pitchFamily="2" charset="-79"/>
              </a:rPr>
              <a:t>אין יותר גישה לחוליה שערכה 5 . </a:t>
            </a:r>
          </a:p>
          <a:p>
            <a:pPr algn="ctr"/>
            <a:r>
              <a:rPr lang="he-IL" sz="2400" b="1" dirty="0">
                <a:solidFill>
                  <a:schemeClr val="accent4">
                    <a:lumMod val="75000"/>
                  </a:schemeClr>
                </a:solidFill>
                <a:latin typeface="Varela Round" panose="00000500000000000000" pitchFamily="2" charset="-79"/>
              </a:rPr>
              <a:t>כך שאם עלינו לסרוק את השרשרת באותו מקום בו נוצרה </a:t>
            </a:r>
          </a:p>
          <a:p>
            <a:pPr algn="ctr"/>
            <a:r>
              <a:rPr lang="he-IL" sz="2400" b="1" dirty="0">
                <a:solidFill>
                  <a:schemeClr val="accent4">
                    <a:lumMod val="75000"/>
                  </a:schemeClr>
                </a:solidFill>
                <a:latin typeface="Varela Round" panose="00000500000000000000" pitchFamily="2" charset="-79"/>
              </a:rPr>
              <a:t>יש להשתמש בהפניה נוספת </a:t>
            </a:r>
          </a:p>
          <a:p>
            <a:pPr algn="l" rtl="0"/>
            <a:r>
              <a:rPr lang="he-IL" sz="2400" b="1" dirty="0">
                <a:latin typeface="Varela Round" panose="00000500000000000000" pitchFamily="2" charset="-79"/>
              </a:rPr>
              <a:t> 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Node&lt;</a:t>
            </a:r>
            <a:r>
              <a:rPr lang="en-US" sz="2400" b="1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b="1" dirty="0">
                <a:solidFill>
                  <a:srgbClr val="000000"/>
                </a:solidFill>
                <a:latin typeface="Varela Round" panose="00000500000000000000" pitchFamily="2" charset="-79"/>
              </a:rPr>
              <a:t>&gt; temp = a;</a:t>
            </a:r>
            <a:r>
              <a:rPr lang="he-IL" sz="2400" b="1" dirty="0">
                <a:latin typeface="Varela Round" panose="00000500000000000000" pitchFamily="2" charset="-79"/>
              </a:rPr>
              <a:t>   </a:t>
            </a: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22A3008A-09DE-4CF4-9D4D-8EFFB626DCD2}"/>
              </a:ext>
            </a:extLst>
          </p:cNvPr>
          <p:cNvSpPr txBox="1"/>
          <p:nvPr/>
        </p:nvSpPr>
        <p:spPr>
          <a:xfrm>
            <a:off x="10334255" y="6564052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  <p:sp>
        <p:nvSpPr>
          <p:cNvPr id="32" name="אליפסה 31">
            <a:extLst>
              <a:ext uri="{FF2B5EF4-FFF2-40B4-BE49-F238E27FC236}">
                <a16:creationId xmlns:a16="http://schemas.microsoft.com/office/drawing/2014/main" id="{3726F2E8-6D60-4698-817E-FCB91EAC1CD0}"/>
              </a:ext>
            </a:extLst>
          </p:cNvPr>
          <p:cNvSpPr/>
          <p:nvPr/>
        </p:nvSpPr>
        <p:spPr>
          <a:xfrm>
            <a:off x="5504507" y="2599557"/>
            <a:ext cx="1076301" cy="53177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1">
              <a:lnSpc>
                <a:spcPct val="107000"/>
              </a:lnSpc>
              <a:spcAft>
                <a:spcPts val="800"/>
              </a:spcAft>
            </a:pPr>
            <a:r>
              <a:rPr lang="en-US" b="1" dirty="0">
                <a:solidFill>
                  <a:schemeClr val="bg2">
                    <a:lumMod val="10000"/>
                  </a:schemeClr>
                </a:solidFill>
                <a:effectLst/>
                <a:ea typeface="Calibri" panose="020F0502020204030204" pitchFamily="34" charset="0"/>
              </a:rPr>
              <a:t>temp</a:t>
            </a:r>
          </a:p>
        </p:txBody>
      </p:sp>
      <p:cxnSp>
        <p:nvCxnSpPr>
          <p:cNvPr id="31" name="מחבר חץ ישר 30">
            <a:extLst>
              <a:ext uri="{FF2B5EF4-FFF2-40B4-BE49-F238E27FC236}">
                <a16:creationId xmlns:a16="http://schemas.microsoft.com/office/drawing/2014/main" id="{E21D8C38-82C9-49BC-BA59-DDF84F49EF0E}"/>
              </a:ext>
            </a:extLst>
          </p:cNvPr>
          <p:cNvCxnSpPr>
            <a:stCxn id="32" idx="7"/>
          </p:cNvCxnSpPr>
          <p:nvPr/>
        </p:nvCxnSpPr>
        <p:spPr>
          <a:xfrm flipV="1">
            <a:off x="6423187" y="2095085"/>
            <a:ext cx="157621" cy="58234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33" name="בועת מחשבה: ענן 32">
            <a:extLst>
              <a:ext uri="{FF2B5EF4-FFF2-40B4-BE49-F238E27FC236}">
                <a16:creationId xmlns:a16="http://schemas.microsoft.com/office/drawing/2014/main" id="{D6A593F2-D18B-4790-8FD2-5D2B7D2AD530}"/>
              </a:ext>
            </a:extLst>
          </p:cNvPr>
          <p:cNvSpPr/>
          <p:nvPr/>
        </p:nvSpPr>
        <p:spPr>
          <a:xfrm>
            <a:off x="781983" y="644652"/>
            <a:ext cx="2038350" cy="842690"/>
          </a:xfrm>
          <a:prstGeom prst="cloudCallout">
            <a:avLst>
              <a:gd name="adj1" fmla="val 163746"/>
              <a:gd name="adj2" fmla="val 918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לא לאבד את העוגן ....</a:t>
            </a:r>
          </a:p>
        </p:txBody>
      </p:sp>
      <p:sp>
        <p:nvSpPr>
          <p:cNvPr id="36" name="תיבת טקסט 35">
            <a:extLst>
              <a:ext uri="{FF2B5EF4-FFF2-40B4-BE49-F238E27FC236}">
                <a16:creationId xmlns:a16="http://schemas.microsoft.com/office/drawing/2014/main" id="{E6C433B3-F120-44DC-95A9-ABE0AB2F88A1}"/>
              </a:ext>
            </a:extLst>
          </p:cNvPr>
          <p:cNvSpPr txBox="1"/>
          <p:nvPr/>
        </p:nvSpPr>
        <p:spPr>
          <a:xfrm>
            <a:off x="153152" y="5891566"/>
            <a:ext cx="7612621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b="1" dirty="0"/>
              <a:t>כל התבניות שיוצגו הן לפעולות המקבלות את ההפניה לחוליה הראשונה בשרשרת </a:t>
            </a:r>
          </a:p>
        </p:txBody>
      </p:sp>
    </p:spTree>
    <p:extLst>
      <p:ext uri="{BB962C8B-B14F-4D97-AF65-F5344CB8AC3E}">
        <p14:creationId xmlns:p14="http://schemas.microsoft.com/office/powerpoint/2010/main" val="1955180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2" grpId="0" animBg="1"/>
      <p:bldP spid="33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5657294" y="26739"/>
            <a:ext cx="6448134" cy="720000"/>
          </a:xfrm>
        </p:spPr>
        <p:txBody>
          <a:bodyPr/>
          <a:lstStyle/>
          <a:p>
            <a:r>
              <a:rPr lang="he-IL" dirty="0"/>
              <a:t>תבנית סריקה בסיסית   </a:t>
            </a:r>
            <a:endParaRPr lang="he-IL" dirty="0">
              <a:cs typeface="+mn-cs"/>
            </a:endParaRPr>
          </a:p>
        </p:txBody>
      </p:sp>
      <p:grpSp>
        <p:nvGrpSpPr>
          <p:cNvPr id="4" name="קבוצה 3"/>
          <p:cNvGrpSpPr/>
          <p:nvPr/>
        </p:nvGrpSpPr>
        <p:grpSpPr>
          <a:xfrm>
            <a:off x="3499624" y="1040499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מלבן 15"/>
          <p:cNvSpPr/>
          <p:nvPr/>
        </p:nvSpPr>
        <p:spPr>
          <a:xfrm>
            <a:off x="204813" y="3190694"/>
            <a:ext cx="6447431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public static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DoSomeThing(Node&lt;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&gt; </a:t>
            </a:r>
            <a:r>
              <a:rPr lang="en-US" sz="2800" dirty="0">
                <a:solidFill>
                  <a:srgbClr val="000000"/>
                </a:solidFill>
                <a:latin typeface="Varela Round" panose="00000500000000000000" pitchFamily="2" charset="-79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(a!=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)         // </a:t>
            </a:r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תנאי ביצוע לולאה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   }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      </a:t>
            </a:r>
            <a:r>
              <a:rPr lang="he-IL" sz="24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rPr>
              <a:t>מה לעשות בכל חוליה-מה לבצע  </a:t>
            </a:r>
            <a:endParaRPr lang="en-US" sz="2400" dirty="0">
              <a:solidFill>
                <a:srgbClr val="000000"/>
              </a:solidFill>
              <a:highlight>
                <a:srgbClr val="FFFF00"/>
              </a:highlight>
              <a:latin typeface="Varela Round" panose="00000500000000000000" pitchFamily="2" charset="-79"/>
            </a:endParaRP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a =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a.GetNext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();       // </a:t>
            </a:r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קידום </a:t>
            </a:r>
            <a:endParaRPr lang="en-US" sz="24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}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</a:t>
            </a:r>
            <a:r>
              <a:rPr lang="he-IL" sz="24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rPr>
              <a:t>מה לעשות בסיום הסריקה </a:t>
            </a:r>
            <a:endParaRPr lang="en-US" sz="2400" dirty="0">
              <a:solidFill>
                <a:srgbClr val="000000"/>
              </a:solidFill>
              <a:highlight>
                <a:srgbClr val="FFFF00"/>
              </a:highlight>
              <a:latin typeface="Varela Round" panose="00000500000000000000" pitchFamily="2" charset="-79"/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{</a:t>
            </a:r>
            <a:endParaRPr lang="en-US" sz="24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endParaRPr lang="he-IL" sz="24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endParaRPr lang="he-IL" sz="24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-4628" y="1157568"/>
            <a:ext cx="27542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DoSomeThing (a);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cxnSp>
        <p:nvCxnSpPr>
          <p:cNvPr id="19" name="מחבר ישר 18"/>
          <p:cNvCxnSpPr/>
          <p:nvPr/>
        </p:nvCxnSpPr>
        <p:spPr>
          <a:xfrm flipH="1" flipV="1">
            <a:off x="0" y="1782534"/>
            <a:ext cx="11976410" cy="36000"/>
          </a:xfrm>
          <a:prstGeom prst="line">
            <a:avLst/>
          </a:prstGeom>
          <a:ln w="95250" cmpd="tri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>
            <a:cxnSpLocks/>
          </p:cNvCxnSpPr>
          <p:nvPr/>
        </p:nvCxnSpPr>
        <p:spPr>
          <a:xfrm>
            <a:off x="2383586" y="1521509"/>
            <a:ext cx="3816650" cy="190568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מלבן מעוגל 21"/>
          <p:cNvSpPr/>
          <p:nvPr/>
        </p:nvSpPr>
        <p:spPr>
          <a:xfrm>
            <a:off x="0" y="2056886"/>
            <a:ext cx="3797170" cy="74759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קריאה לפעולה- העתקת תוכן האופרטור לפרמטר של הפעולה(</a:t>
            </a:r>
            <a:r>
              <a:rPr lang="en-US" dirty="0"/>
              <a:t>by value</a:t>
            </a:r>
            <a:r>
              <a:rPr lang="he-IL" dirty="0"/>
              <a:t>) </a:t>
            </a:r>
          </a:p>
        </p:txBody>
      </p:sp>
      <p:sp>
        <p:nvSpPr>
          <p:cNvPr id="23" name="אליפסה 22"/>
          <p:cNvSpPr/>
          <p:nvPr/>
        </p:nvSpPr>
        <p:spPr>
          <a:xfrm>
            <a:off x="5714835" y="2334788"/>
            <a:ext cx="970803" cy="64831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/>
              <a:t>a</a:t>
            </a:r>
            <a:endParaRPr lang="he-IL" b="1" dirty="0"/>
          </a:p>
        </p:txBody>
      </p:sp>
      <p:cxnSp>
        <p:nvCxnSpPr>
          <p:cNvPr id="25" name="מחבר חץ ישר 24"/>
          <p:cNvCxnSpPr>
            <a:cxnSpLocks/>
            <a:stCxn id="23" idx="7"/>
            <a:endCxn id="6" idx="2"/>
          </p:cNvCxnSpPr>
          <p:nvPr/>
        </p:nvCxnSpPr>
        <p:spPr>
          <a:xfrm flipH="1" flipV="1">
            <a:off x="5057105" y="1510222"/>
            <a:ext cx="1486362" cy="9195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2" name="מחבר חץ ישר 51"/>
          <p:cNvCxnSpPr>
            <a:cxnSpLocks/>
            <a:stCxn id="23" idx="7"/>
            <a:endCxn id="7" idx="2"/>
          </p:cNvCxnSpPr>
          <p:nvPr/>
        </p:nvCxnSpPr>
        <p:spPr>
          <a:xfrm flipH="1" flipV="1">
            <a:off x="6052219" y="1555800"/>
            <a:ext cx="491248" cy="8739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מחבר חץ ישר 55"/>
          <p:cNvCxnSpPr>
            <a:cxnSpLocks/>
            <a:endCxn id="8" idx="2"/>
          </p:cNvCxnSpPr>
          <p:nvPr/>
        </p:nvCxnSpPr>
        <p:spPr>
          <a:xfrm flipV="1">
            <a:off x="6502577" y="1550633"/>
            <a:ext cx="758324" cy="89840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מחבר חץ ישר 57"/>
          <p:cNvCxnSpPr>
            <a:cxnSpLocks/>
            <a:stCxn id="23" idx="7"/>
            <a:endCxn id="13" idx="2"/>
          </p:cNvCxnSpPr>
          <p:nvPr/>
        </p:nvCxnSpPr>
        <p:spPr>
          <a:xfrm flipV="1">
            <a:off x="6543467" y="1521509"/>
            <a:ext cx="1800368" cy="90822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מחבר חץ ישר 59"/>
          <p:cNvCxnSpPr>
            <a:cxnSpLocks/>
            <a:stCxn id="23" idx="7"/>
            <a:endCxn id="14" idx="2"/>
          </p:cNvCxnSpPr>
          <p:nvPr/>
        </p:nvCxnSpPr>
        <p:spPr>
          <a:xfrm flipV="1">
            <a:off x="6543467" y="1510222"/>
            <a:ext cx="2860277" cy="9195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מחבר חץ ישר 61"/>
          <p:cNvCxnSpPr>
            <a:cxnSpLocks/>
            <a:stCxn id="23" idx="7"/>
          </p:cNvCxnSpPr>
          <p:nvPr/>
        </p:nvCxnSpPr>
        <p:spPr>
          <a:xfrm flipV="1">
            <a:off x="6543467" y="1431158"/>
            <a:ext cx="4293755" cy="9985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3" name="אליפסה 62"/>
          <p:cNvSpPr/>
          <p:nvPr/>
        </p:nvSpPr>
        <p:spPr>
          <a:xfrm>
            <a:off x="10518772" y="1008299"/>
            <a:ext cx="841127" cy="435142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null</a:t>
            </a:r>
            <a:endParaRPr lang="he-IL" dirty="0"/>
          </a:p>
        </p:txBody>
      </p:sp>
      <p:sp>
        <p:nvSpPr>
          <p:cNvPr id="66" name="TextBox 65"/>
          <p:cNvSpPr txBox="1"/>
          <p:nvPr/>
        </p:nvSpPr>
        <p:spPr>
          <a:xfrm>
            <a:off x="10543983" y="1916377"/>
            <a:ext cx="1325840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800" b="1" dirty="0"/>
              <a:t>בפעולה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49400" y="389068"/>
            <a:ext cx="214461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000" b="1" dirty="0"/>
              <a:t>בתכנית </a:t>
            </a:r>
            <a:r>
              <a:rPr lang="he-IL" sz="2400" b="1" dirty="0"/>
              <a:t>הראשית</a:t>
            </a:r>
            <a:r>
              <a:rPr lang="he-IL" sz="2000" b="1" dirty="0"/>
              <a:t> </a:t>
            </a:r>
          </a:p>
        </p:txBody>
      </p:sp>
      <p:sp>
        <p:nvSpPr>
          <p:cNvPr id="18" name="חץ: ימינה 17">
            <a:extLst>
              <a:ext uri="{FF2B5EF4-FFF2-40B4-BE49-F238E27FC236}">
                <a16:creationId xmlns:a16="http://schemas.microsoft.com/office/drawing/2014/main" id="{35387129-9722-494C-830C-55E222A45ED3}"/>
              </a:ext>
            </a:extLst>
          </p:cNvPr>
          <p:cNvSpPr/>
          <p:nvPr/>
        </p:nvSpPr>
        <p:spPr>
          <a:xfrm>
            <a:off x="81039" y="4107673"/>
            <a:ext cx="545738" cy="26722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חץ: ימינה 19">
            <a:extLst>
              <a:ext uri="{FF2B5EF4-FFF2-40B4-BE49-F238E27FC236}">
                <a16:creationId xmlns:a16="http://schemas.microsoft.com/office/drawing/2014/main" id="{FE7B4C33-2E90-4E52-9C9B-C9FEA9E7BB79}"/>
              </a:ext>
            </a:extLst>
          </p:cNvPr>
          <p:cNvSpPr/>
          <p:nvPr/>
        </p:nvSpPr>
        <p:spPr>
          <a:xfrm>
            <a:off x="723040" y="4825804"/>
            <a:ext cx="570429" cy="1923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חץ: ימינה 23">
            <a:extLst>
              <a:ext uri="{FF2B5EF4-FFF2-40B4-BE49-F238E27FC236}">
                <a16:creationId xmlns:a16="http://schemas.microsoft.com/office/drawing/2014/main" id="{76D1937E-0D87-4094-82A7-7B0F1D455A26}"/>
              </a:ext>
            </a:extLst>
          </p:cNvPr>
          <p:cNvSpPr/>
          <p:nvPr/>
        </p:nvSpPr>
        <p:spPr>
          <a:xfrm>
            <a:off x="177302" y="5216201"/>
            <a:ext cx="545738" cy="19233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56406587-10A5-44EB-A46E-80867E63D913}"/>
              </a:ext>
            </a:extLst>
          </p:cNvPr>
          <p:cNvSpPr txBox="1"/>
          <p:nvPr/>
        </p:nvSpPr>
        <p:spPr>
          <a:xfrm>
            <a:off x="10314878" y="6455839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  <p:sp>
        <p:nvSpPr>
          <p:cNvPr id="57" name="חץ: ימינה 56">
            <a:extLst>
              <a:ext uri="{FF2B5EF4-FFF2-40B4-BE49-F238E27FC236}">
                <a16:creationId xmlns:a16="http://schemas.microsoft.com/office/drawing/2014/main" id="{03876E9D-90C6-4CFC-9F1C-9F594DE32AD3}"/>
              </a:ext>
            </a:extLst>
          </p:cNvPr>
          <p:cNvSpPr/>
          <p:nvPr/>
        </p:nvSpPr>
        <p:spPr>
          <a:xfrm>
            <a:off x="101739" y="5977163"/>
            <a:ext cx="570429" cy="1923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38" name="קבוצה 37">
            <a:extLst>
              <a:ext uri="{FF2B5EF4-FFF2-40B4-BE49-F238E27FC236}">
                <a16:creationId xmlns:a16="http://schemas.microsoft.com/office/drawing/2014/main" id="{0AABD249-5A71-4EFF-BCF7-AD535EF0F5E6}"/>
              </a:ext>
            </a:extLst>
          </p:cNvPr>
          <p:cNvGrpSpPr/>
          <p:nvPr/>
        </p:nvGrpSpPr>
        <p:grpSpPr>
          <a:xfrm>
            <a:off x="7805057" y="3005284"/>
            <a:ext cx="3684027" cy="2012853"/>
            <a:chOff x="8387317" y="2782668"/>
            <a:chExt cx="3361340" cy="1754326"/>
          </a:xfrm>
        </p:grpSpPr>
        <p:sp>
          <p:nvSpPr>
            <p:cNvPr id="39" name="תיבת טקסט 38">
              <a:extLst>
                <a:ext uri="{FF2B5EF4-FFF2-40B4-BE49-F238E27FC236}">
                  <a16:creationId xmlns:a16="http://schemas.microsoft.com/office/drawing/2014/main" id="{8ECB9CB8-5075-4E49-B6F0-56E347A9056D}"/>
                </a:ext>
              </a:extLst>
            </p:cNvPr>
            <p:cNvSpPr txBox="1"/>
            <p:nvPr/>
          </p:nvSpPr>
          <p:spPr>
            <a:xfrm>
              <a:off x="8405382" y="2782668"/>
              <a:ext cx="3343275" cy="1754326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l" rtl="0"/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public static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</a:t>
              </a:r>
              <a:r>
                <a:rPr lang="en-US" sz="1200" dirty="0">
                  <a:solidFill>
                    <a:srgbClr val="0000FF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void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</a:t>
              </a:r>
              <a:r>
                <a:rPr lang="en-US" sz="1200" dirty="0" err="1">
                  <a:solidFill>
                    <a:srgbClr val="000000"/>
                  </a:solidFill>
                  <a:latin typeface="Varela Round" panose="00000500000000000000" pitchFamily="2" charset="-79"/>
                </a:rPr>
                <a:t>ScanPattern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(Node&lt;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int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&gt; a)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}</a:t>
              </a:r>
            </a:p>
            <a:p>
              <a:pPr algn="l" rtl="0"/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while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(a!=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null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)         // </a:t>
              </a:r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תנאי ביצוע לולאה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    }      </a:t>
              </a:r>
            </a:p>
            <a:p>
              <a:pPr algn="l" rtl="0"/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       </a:t>
              </a:r>
              <a:r>
                <a:rPr lang="he-IL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מה לעשות בכל חוליה-מה לבצע  </a:t>
              </a:r>
              <a:endParaRPr lang="en-US" sz="12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endParaRPr>
            </a:p>
            <a:p>
              <a:pPr algn="l" rtl="0"/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 a = </a:t>
              </a:r>
              <a:r>
                <a:rPr lang="en-US" sz="1200" dirty="0" err="1">
                  <a:solidFill>
                    <a:srgbClr val="000000"/>
                  </a:solidFill>
                  <a:latin typeface="Varela Round" panose="00000500000000000000" pitchFamily="2" charset="-79"/>
                </a:rPr>
                <a:t>a.GetNext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();       // </a:t>
              </a:r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קידום </a:t>
              </a:r>
              <a:endParaRPr lang="en-US" sz="1200" dirty="0">
                <a:solidFill>
                  <a:srgbClr val="000000"/>
                </a:solidFill>
                <a:latin typeface="Varela Round" panose="00000500000000000000" pitchFamily="2" charset="-79"/>
              </a:endParaRP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}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</a:t>
              </a:r>
              <a:r>
                <a:rPr lang="he-IL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מה לעשות בסיום הסריקה </a:t>
              </a:r>
              <a:endParaRPr lang="en-US" sz="12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endParaRP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{</a:t>
              </a:r>
              <a:endParaRPr lang="en-US" sz="1200" dirty="0">
                <a:solidFill>
                  <a:srgbClr val="000000"/>
                </a:solidFill>
                <a:latin typeface="Varela Round" panose="00000500000000000000" pitchFamily="2" charset="-79"/>
              </a:endParaRPr>
            </a:p>
          </p:txBody>
        </p:sp>
        <p:sp>
          <p:nvSpPr>
            <p:cNvPr id="40" name="חץ: ימינה 39">
              <a:extLst>
                <a:ext uri="{FF2B5EF4-FFF2-40B4-BE49-F238E27FC236}">
                  <a16:creationId xmlns:a16="http://schemas.microsoft.com/office/drawing/2014/main" id="{211D1972-454E-4BF8-8898-9624FA1745AB}"/>
                </a:ext>
              </a:extLst>
            </p:cNvPr>
            <p:cNvSpPr/>
            <p:nvPr/>
          </p:nvSpPr>
          <p:spPr>
            <a:xfrm>
              <a:off x="8387317" y="3256433"/>
              <a:ext cx="242259" cy="116534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1" name="חץ: ימינה 40">
              <a:extLst>
                <a:ext uri="{FF2B5EF4-FFF2-40B4-BE49-F238E27FC236}">
                  <a16:creationId xmlns:a16="http://schemas.microsoft.com/office/drawing/2014/main" id="{3F567A0C-B5A4-4A73-8EC4-6FC2BCC25622}"/>
                </a:ext>
              </a:extLst>
            </p:cNvPr>
            <p:cNvSpPr/>
            <p:nvPr/>
          </p:nvSpPr>
          <p:spPr>
            <a:xfrm>
              <a:off x="8418587" y="3780179"/>
              <a:ext cx="242259" cy="116534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340850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63" grpId="0" animBg="1"/>
      <p:bldP spid="18" grpId="0" animBg="1"/>
      <p:bldP spid="20" grpId="0" animBg="1"/>
      <p:bldP spid="24" grpId="0" animBg="1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2"/>
          <p:cNvSpPr>
            <a:spLocks noGrp="1"/>
          </p:cNvSpPr>
          <p:nvPr>
            <p:ph type="title"/>
          </p:nvPr>
        </p:nvSpPr>
        <p:spPr>
          <a:xfrm>
            <a:off x="3933825" y="189088"/>
            <a:ext cx="6881358" cy="720000"/>
          </a:xfrm>
        </p:spPr>
        <p:txBody>
          <a:bodyPr/>
          <a:lstStyle/>
          <a:p>
            <a:r>
              <a:rPr lang="he-IL" dirty="0">
                <a:cs typeface="+mn-cs"/>
              </a:rPr>
              <a:t>סריקת שרשרת-הדפסה  </a:t>
            </a:r>
          </a:p>
        </p:txBody>
      </p:sp>
      <p:grpSp>
        <p:nvGrpSpPr>
          <p:cNvPr id="4" name="קבוצה 3"/>
          <p:cNvGrpSpPr/>
          <p:nvPr/>
        </p:nvGrpSpPr>
        <p:grpSpPr>
          <a:xfrm>
            <a:off x="3499624" y="1040499"/>
            <a:ext cx="6244825" cy="531778"/>
            <a:chOff x="1751401" y="5040579"/>
            <a:chExt cx="6244825" cy="531778"/>
          </a:xfrm>
        </p:grpSpPr>
        <p:sp>
          <p:nvSpPr>
            <p:cNvPr id="5" name="אליפסה 4"/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6" name="מלבן מעוגל 5"/>
            <p:cNvSpPr/>
            <p:nvPr/>
          </p:nvSpPr>
          <p:spPr>
            <a:xfrm>
              <a:off x="2968177" y="5147782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7" name="מלבן מעוגל 6"/>
            <p:cNvSpPr/>
            <p:nvPr/>
          </p:nvSpPr>
          <p:spPr>
            <a:xfrm>
              <a:off x="3963291" y="5193360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8" name="מלבן מעוגל 7"/>
            <p:cNvSpPr/>
            <p:nvPr/>
          </p:nvSpPr>
          <p:spPr>
            <a:xfrm>
              <a:off x="5171973" y="5188193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9" name="מחבר חץ ישר 8"/>
            <p:cNvCxnSpPr/>
            <p:nvPr/>
          </p:nvCxnSpPr>
          <p:spPr>
            <a:xfrm>
              <a:off x="3609974" y="5340329"/>
              <a:ext cx="388964" cy="3608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מחבר חץ ישר 9"/>
            <p:cNvCxnSpPr>
              <a:stCxn id="7" idx="3"/>
            </p:cNvCxnSpPr>
            <p:nvPr/>
          </p:nvCxnSpPr>
          <p:spPr>
            <a:xfrm>
              <a:off x="4644701" y="5374620"/>
              <a:ext cx="562919" cy="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" name="מחבר חץ ישר 10"/>
            <p:cNvCxnSpPr>
              <a:stCxn id="5" idx="6"/>
            </p:cNvCxnSpPr>
            <p:nvPr/>
          </p:nvCxnSpPr>
          <p:spPr>
            <a:xfrm flipV="1">
              <a:off x="2618826" y="5296536"/>
              <a:ext cx="37366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" name="מחבר חץ ישר 11"/>
            <p:cNvCxnSpPr/>
            <p:nvPr/>
          </p:nvCxnSpPr>
          <p:spPr>
            <a:xfrm>
              <a:off x="5864392" y="5324569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מלבן מעוגל 12"/>
            <p:cNvSpPr/>
            <p:nvPr/>
          </p:nvSpPr>
          <p:spPr>
            <a:xfrm>
              <a:off x="6254907" y="5159069"/>
              <a:ext cx="681410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14" name="מלבן מעוגל 13"/>
            <p:cNvSpPr/>
            <p:nvPr/>
          </p:nvSpPr>
          <p:spPr>
            <a:xfrm>
              <a:off x="7314816" y="5217895"/>
              <a:ext cx="681410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15" name="מחבר חץ ישר 14"/>
            <p:cNvCxnSpPr/>
            <p:nvPr/>
          </p:nvCxnSpPr>
          <p:spPr>
            <a:xfrm>
              <a:off x="6914341" y="5357027"/>
              <a:ext cx="437594" cy="33800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16" name="מלבן 15"/>
          <p:cNvSpPr/>
          <p:nvPr/>
        </p:nvSpPr>
        <p:spPr>
          <a:xfrm>
            <a:off x="71572" y="3418887"/>
            <a:ext cx="545484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public static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void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Print(Node&lt;</a:t>
            </a:r>
            <a:r>
              <a:rPr lang="en-US" sz="2400" dirty="0" err="1">
                <a:solidFill>
                  <a:srgbClr val="0000FF"/>
                </a:solidFill>
                <a:latin typeface="Varela Round" panose="00000500000000000000" pitchFamily="2" charset="-79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&gt; </a:t>
            </a:r>
            <a:r>
              <a:rPr lang="en-US" sz="2800" dirty="0">
                <a:solidFill>
                  <a:srgbClr val="000000"/>
                </a:solidFill>
                <a:latin typeface="Varela Round" panose="00000500000000000000" pitchFamily="2" charset="-79"/>
              </a:rPr>
              <a:t>a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}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while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(a!=</a:t>
            </a:r>
            <a:r>
              <a:rPr lang="en-US" sz="2400" dirty="0">
                <a:solidFill>
                  <a:srgbClr val="0000FF"/>
                </a:solidFill>
                <a:latin typeface="Varela Round" panose="00000500000000000000" pitchFamily="2" charset="-79"/>
              </a:rPr>
              <a:t>null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)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   }      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Console.WriteLine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(a);</a:t>
            </a:r>
          </a:p>
          <a:p>
            <a:pPr algn="l" rtl="0"/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  a = </a:t>
            </a:r>
            <a:r>
              <a:rPr lang="en-US" sz="2400" dirty="0" err="1">
                <a:solidFill>
                  <a:srgbClr val="000000"/>
                </a:solidFill>
                <a:latin typeface="Varela Round" panose="00000500000000000000" pitchFamily="2" charset="-79"/>
              </a:rPr>
              <a:t>a.GetNext</a:t>
            </a:r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();</a:t>
            </a: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      {      </a:t>
            </a:r>
            <a:endParaRPr lang="en-US" sz="2400" dirty="0">
              <a:solidFill>
                <a:srgbClr val="000000"/>
              </a:solidFill>
              <a:latin typeface="Varela Round" panose="00000500000000000000" pitchFamily="2" charset="-79"/>
            </a:endParaRPr>
          </a:p>
          <a:p>
            <a:pPr algn="l" rtl="0"/>
            <a:r>
              <a:rPr lang="he-IL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{  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545738" y="1185145"/>
            <a:ext cx="14173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Varela Round" panose="00000500000000000000" pitchFamily="2" charset="-79"/>
              </a:rPr>
              <a:t> Print(a);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cxnSp>
        <p:nvCxnSpPr>
          <p:cNvPr id="19" name="מחבר ישר 18"/>
          <p:cNvCxnSpPr/>
          <p:nvPr/>
        </p:nvCxnSpPr>
        <p:spPr>
          <a:xfrm flipH="1" flipV="1">
            <a:off x="0" y="1782534"/>
            <a:ext cx="11976410" cy="36000"/>
          </a:xfrm>
          <a:prstGeom prst="line">
            <a:avLst/>
          </a:prstGeom>
          <a:ln w="76200" cmpd="dbl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>
            <a:cxnSpLocks/>
          </p:cNvCxnSpPr>
          <p:nvPr/>
        </p:nvCxnSpPr>
        <p:spPr>
          <a:xfrm>
            <a:off x="1628078" y="1625426"/>
            <a:ext cx="3153663" cy="197413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2" name="מלבן מעוגל 21"/>
          <p:cNvSpPr/>
          <p:nvPr/>
        </p:nvSpPr>
        <p:spPr>
          <a:xfrm>
            <a:off x="0" y="2056886"/>
            <a:ext cx="3797170" cy="747597"/>
          </a:xfrm>
          <a:prstGeom prst="round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קריאה לפעולה- העתקת תוכן האופרטור לפרמטר של הפעולה </a:t>
            </a:r>
          </a:p>
        </p:txBody>
      </p:sp>
      <p:sp>
        <p:nvSpPr>
          <p:cNvPr id="23" name="אליפסה 22"/>
          <p:cNvSpPr/>
          <p:nvPr/>
        </p:nvSpPr>
        <p:spPr>
          <a:xfrm>
            <a:off x="4697782" y="2380226"/>
            <a:ext cx="970803" cy="648317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b="1" dirty="0"/>
              <a:t>a</a:t>
            </a:r>
            <a:endParaRPr lang="he-IL" b="1" dirty="0"/>
          </a:p>
        </p:txBody>
      </p:sp>
      <p:cxnSp>
        <p:nvCxnSpPr>
          <p:cNvPr id="25" name="מחבר חץ ישר 24"/>
          <p:cNvCxnSpPr>
            <a:stCxn id="23" idx="7"/>
          </p:cNvCxnSpPr>
          <p:nvPr/>
        </p:nvCxnSpPr>
        <p:spPr>
          <a:xfrm flipH="1" flipV="1">
            <a:off x="5183185" y="1505342"/>
            <a:ext cx="343229" cy="9698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0314878" y="3230229"/>
            <a:ext cx="10446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b="1" dirty="0"/>
              <a:t> הפלט:   </a:t>
            </a:r>
          </a:p>
        </p:txBody>
      </p:sp>
      <p:sp>
        <p:nvSpPr>
          <p:cNvPr id="29" name="מלבן 28"/>
          <p:cNvSpPr/>
          <p:nvPr/>
        </p:nvSpPr>
        <p:spPr>
          <a:xfrm>
            <a:off x="7646785" y="3230228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5,</a:t>
            </a:r>
            <a:endParaRPr lang="he-IL" b="1" dirty="0"/>
          </a:p>
        </p:txBody>
      </p:sp>
      <p:sp>
        <p:nvSpPr>
          <p:cNvPr id="30" name="מלבן 29"/>
          <p:cNvSpPr/>
          <p:nvPr/>
        </p:nvSpPr>
        <p:spPr>
          <a:xfrm>
            <a:off x="8204138" y="3225213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7,</a:t>
            </a:r>
            <a:endParaRPr lang="he-IL" b="1" dirty="0"/>
          </a:p>
        </p:txBody>
      </p:sp>
      <p:sp>
        <p:nvSpPr>
          <p:cNvPr id="31" name="מלבן 30"/>
          <p:cNvSpPr/>
          <p:nvPr/>
        </p:nvSpPr>
        <p:spPr>
          <a:xfrm>
            <a:off x="8774567" y="3222793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2,</a:t>
            </a:r>
            <a:endParaRPr lang="he-IL" b="1" dirty="0"/>
          </a:p>
        </p:txBody>
      </p:sp>
      <p:sp>
        <p:nvSpPr>
          <p:cNvPr id="32" name="מלבן 31"/>
          <p:cNvSpPr/>
          <p:nvPr/>
        </p:nvSpPr>
        <p:spPr>
          <a:xfrm>
            <a:off x="9344996" y="3222793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4,</a:t>
            </a:r>
            <a:endParaRPr lang="he-IL" b="1" dirty="0"/>
          </a:p>
        </p:txBody>
      </p:sp>
      <p:sp>
        <p:nvSpPr>
          <p:cNvPr id="33" name="מלבן 32"/>
          <p:cNvSpPr/>
          <p:nvPr/>
        </p:nvSpPr>
        <p:spPr>
          <a:xfrm>
            <a:off x="9895481" y="3230227"/>
            <a:ext cx="570429" cy="48312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0" tIns="0" rIns="0" bIns="0" rtlCol="1" anchor="ctr"/>
          <a:lstStyle/>
          <a:p>
            <a:pPr algn="ctr"/>
            <a:r>
              <a:rPr lang="en-US" b="1" dirty="0"/>
              <a:t>8,</a:t>
            </a:r>
            <a:endParaRPr lang="he-IL" b="1" dirty="0"/>
          </a:p>
        </p:txBody>
      </p:sp>
      <p:cxnSp>
        <p:nvCxnSpPr>
          <p:cNvPr id="52" name="מחבר חץ ישר 51"/>
          <p:cNvCxnSpPr>
            <a:stCxn id="23" idx="7"/>
            <a:endCxn id="7" idx="2"/>
          </p:cNvCxnSpPr>
          <p:nvPr/>
        </p:nvCxnSpPr>
        <p:spPr>
          <a:xfrm flipV="1">
            <a:off x="5526414" y="1555800"/>
            <a:ext cx="525805" cy="91937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מחבר חץ ישר 55"/>
          <p:cNvCxnSpPr>
            <a:stCxn id="23" idx="7"/>
          </p:cNvCxnSpPr>
          <p:nvPr/>
        </p:nvCxnSpPr>
        <p:spPr>
          <a:xfrm flipV="1">
            <a:off x="5526414" y="1596352"/>
            <a:ext cx="1704748" cy="8788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מחבר חץ ישר 57"/>
          <p:cNvCxnSpPr>
            <a:stCxn id="23" idx="7"/>
          </p:cNvCxnSpPr>
          <p:nvPr/>
        </p:nvCxnSpPr>
        <p:spPr>
          <a:xfrm flipV="1">
            <a:off x="5526414" y="1574968"/>
            <a:ext cx="2878068" cy="9002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מחבר חץ ישר 59"/>
          <p:cNvCxnSpPr>
            <a:stCxn id="23" idx="7"/>
          </p:cNvCxnSpPr>
          <p:nvPr/>
        </p:nvCxnSpPr>
        <p:spPr>
          <a:xfrm flipV="1">
            <a:off x="5526414" y="1574968"/>
            <a:ext cx="3803893" cy="90020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מחבר חץ ישר 61"/>
          <p:cNvCxnSpPr>
            <a:cxnSpLocks/>
            <a:stCxn id="23" idx="7"/>
          </p:cNvCxnSpPr>
          <p:nvPr/>
        </p:nvCxnSpPr>
        <p:spPr>
          <a:xfrm flipV="1">
            <a:off x="5526414" y="1625426"/>
            <a:ext cx="5189908" cy="8497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3" name="אליפסה 62"/>
          <p:cNvSpPr/>
          <p:nvPr/>
        </p:nvSpPr>
        <p:spPr>
          <a:xfrm>
            <a:off x="10314878" y="995769"/>
            <a:ext cx="1416205" cy="679953"/>
          </a:xfrm>
          <a:prstGeom prst="ellipse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en-US" dirty="0"/>
              <a:t>null</a:t>
            </a:r>
            <a:endParaRPr lang="he-IL" dirty="0"/>
          </a:p>
        </p:txBody>
      </p:sp>
      <p:sp>
        <p:nvSpPr>
          <p:cNvPr id="66" name="TextBox 65"/>
          <p:cNvSpPr txBox="1"/>
          <p:nvPr/>
        </p:nvSpPr>
        <p:spPr>
          <a:xfrm>
            <a:off x="9477375" y="2150026"/>
            <a:ext cx="1359847" cy="5232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800" b="1" dirty="0"/>
              <a:t>בפעולה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049400" y="389068"/>
            <a:ext cx="2144614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r>
              <a:rPr lang="he-IL" sz="2000" b="1" dirty="0"/>
              <a:t>בתכנית </a:t>
            </a:r>
            <a:r>
              <a:rPr lang="he-IL" sz="2400" b="1" dirty="0"/>
              <a:t>הראשית</a:t>
            </a:r>
            <a:r>
              <a:rPr lang="he-IL" sz="2000" b="1" dirty="0"/>
              <a:t> </a:t>
            </a:r>
          </a:p>
        </p:txBody>
      </p:sp>
      <p:sp>
        <p:nvSpPr>
          <p:cNvPr id="18" name="חץ: ימינה 17">
            <a:extLst>
              <a:ext uri="{FF2B5EF4-FFF2-40B4-BE49-F238E27FC236}">
                <a16:creationId xmlns:a16="http://schemas.microsoft.com/office/drawing/2014/main" id="{35387129-9722-494C-830C-55E222A45ED3}"/>
              </a:ext>
            </a:extLst>
          </p:cNvPr>
          <p:cNvSpPr/>
          <p:nvPr/>
        </p:nvSpPr>
        <p:spPr>
          <a:xfrm>
            <a:off x="26529" y="4358718"/>
            <a:ext cx="545738" cy="267228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0" name="חץ: ימינה 19">
            <a:extLst>
              <a:ext uri="{FF2B5EF4-FFF2-40B4-BE49-F238E27FC236}">
                <a16:creationId xmlns:a16="http://schemas.microsoft.com/office/drawing/2014/main" id="{FE7B4C33-2E90-4E52-9C9B-C9FEA9E7BB79}"/>
              </a:ext>
            </a:extLst>
          </p:cNvPr>
          <p:cNvSpPr/>
          <p:nvPr/>
        </p:nvSpPr>
        <p:spPr>
          <a:xfrm>
            <a:off x="137785" y="5117551"/>
            <a:ext cx="570429" cy="19233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4" name="חץ: ימינה 23">
            <a:extLst>
              <a:ext uri="{FF2B5EF4-FFF2-40B4-BE49-F238E27FC236}">
                <a16:creationId xmlns:a16="http://schemas.microsoft.com/office/drawing/2014/main" id="{76D1937E-0D87-4094-82A7-7B0F1D455A26}"/>
              </a:ext>
            </a:extLst>
          </p:cNvPr>
          <p:cNvSpPr/>
          <p:nvPr/>
        </p:nvSpPr>
        <p:spPr>
          <a:xfrm>
            <a:off x="162476" y="5480521"/>
            <a:ext cx="545738" cy="19233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56406587-10A5-44EB-A46E-80867E63D913}"/>
              </a:ext>
            </a:extLst>
          </p:cNvPr>
          <p:cNvSpPr txBox="1"/>
          <p:nvPr/>
        </p:nvSpPr>
        <p:spPr>
          <a:xfrm>
            <a:off x="10314878" y="6455839"/>
            <a:ext cx="172821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200" dirty="0">
                <a:solidFill>
                  <a:schemeClr val="bg1"/>
                </a:solidFill>
                <a:latin typeface="Guttman Yad-Light" panose="02010401010101010101" pitchFamily="2" charset="-79"/>
                <a:cs typeface="Guttman Yad-Light" panose="02010401010101010101" pitchFamily="2" charset="-79"/>
              </a:rPr>
              <a:t>דיתה אוהב ציון </a:t>
            </a:r>
          </a:p>
        </p:txBody>
      </p:sp>
    </p:spTree>
    <p:extLst>
      <p:ext uri="{BB962C8B-B14F-4D97-AF65-F5344CB8AC3E}">
        <p14:creationId xmlns:p14="http://schemas.microsoft.com/office/powerpoint/2010/main" val="2141936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816" y="108259"/>
            <a:ext cx="9802368" cy="720000"/>
          </a:xfrm>
        </p:spPr>
        <p:txBody>
          <a:bodyPr/>
          <a:lstStyle/>
          <a:p>
            <a:r>
              <a:rPr lang="he-IL" dirty="0"/>
              <a:t>תבנית סריקה- הוראות ביצוע שונות 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619750" y="875448"/>
            <a:ext cx="6333493" cy="431447"/>
          </a:xfrm>
        </p:spPr>
        <p:txBody>
          <a:bodyPr>
            <a:normAutofit fontScale="85000" lnSpcReduction="20000"/>
          </a:bodyPr>
          <a:lstStyle/>
          <a:p>
            <a:r>
              <a:rPr lang="he-IL" dirty="0"/>
              <a:t>מעבר על כל החוליות – מה לבצע...  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88291" y="1285271"/>
            <a:ext cx="8486586" cy="1320852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he-IL" dirty="0"/>
              <a:t>פעולה המקבלת שרשרת חוליות ומחזירה את סכום הערכים.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dirty="0"/>
              <a:t>פעולה המקבלת שרשרת חוליות ומחזירה כמה חוליות יש בה.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he-IL" dirty="0"/>
              <a:t>פעולה המקבלת שרשרת חוליות ומחזירה כמה מספרים זוגיים יש בה </a:t>
            </a:r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DE5B3067-5CC8-4AEF-95FF-9FAA8C90161F}"/>
              </a:ext>
            </a:extLst>
          </p:cNvPr>
          <p:cNvSpPr txBox="1"/>
          <p:nvPr/>
        </p:nvSpPr>
        <p:spPr>
          <a:xfrm>
            <a:off x="769847" y="2481379"/>
            <a:ext cx="6124575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/>
            <a:r>
              <a:rPr lang="en-US" sz="2400" dirty="0"/>
              <a:t>public static int     SumValue (Node&lt;int&gt; a)</a:t>
            </a:r>
          </a:p>
          <a:p>
            <a:pPr algn="l" rtl="0"/>
            <a:r>
              <a:rPr lang="he-IL" sz="2400" dirty="0"/>
              <a:t>}</a:t>
            </a:r>
          </a:p>
          <a:p>
            <a:pPr algn="l" rtl="0"/>
            <a:r>
              <a:rPr lang="en-US" sz="2400" dirty="0"/>
              <a:t>      int sum = 0;</a:t>
            </a:r>
          </a:p>
          <a:p>
            <a:pPr algn="l" rtl="0"/>
            <a:r>
              <a:rPr lang="en-US" sz="2400" dirty="0"/>
              <a:t>     while (a != null)</a:t>
            </a:r>
          </a:p>
          <a:p>
            <a:pPr algn="l" rtl="0"/>
            <a:r>
              <a:rPr lang="he-IL" sz="2400" dirty="0"/>
              <a:t>            }     </a:t>
            </a:r>
          </a:p>
          <a:p>
            <a:pPr algn="l" rtl="0"/>
            <a:r>
              <a:rPr lang="en-US" sz="2400" dirty="0"/>
              <a:t>            sum += </a:t>
            </a:r>
            <a:r>
              <a:rPr lang="en-US" sz="2400" dirty="0" err="1"/>
              <a:t>a.GetValue</a:t>
            </a:r>
            <a:r>
              <a:rPr lang="en-US" sz="2400" dirty="0"/>
              <a:t>();</a:t>
            </a:r>
          </a:p>
          <a:p>
            <a:pPr algn="l" rtl="0"/>
            <a:r>
              <a:rPr lang="en-US" sz="2400" dirty="0"/>
              <a:t>          a = </a:t>
            </a:r>
            <a:r>
              <a:rPr lang="en-US" sz="2400" dirty="0" err="1"/>
              <a:t>a.GetNext</a:t>
            </a:r>
            <a:r>
              <a:rPr lang="en-US" sz="2400" dirty="0"/>
              <a:t>();</a:t>
            </a:r>
          </a:p>
          <a:p>
            <a:pPr algn="l" rtl="0"/>
            <a:r>
              <a:rPr lang="he-IL" sz="2400" dirty="0"/>
              <a:t>            {      </a:t>
            </a:r>
          </a:p>
          <a:p>
            <a:pPr algn="l" rtl="0"/>
            <a:r>
              <a:rPr lang="en-US" sz="2400" dirty="0"/>
              <a:t>            return sum;</a:t>
            </a:r>
          </a:p>
          <a:p>
            <a:pPr algn="l" rtl="0"/>
            <a:r>
              <a:rPr lang="he-IL" sz="2400" dirty="0"/>
              <a:t>{</a:t>
            </a:r>
            <a:endParaRPr lang="he-IL" sz="2400" dirty="0">
              <a:latin typeface="Varela Round" panose="00000500000000000000" pitchFamily="2" charset="-79"/>
            </a:endParaRPr>
          </a:p>
        </p:txBody>
      </p:sp>
      <p:sp>
        <p:nvSpPr>
          <p:cNvPr id="9" name="חץ: ימינה 8">
            <a:extLst>
              <a:ext uri="{FF2B5EF4-FFF2-40B4-BE49-F238E27FC236}">
                <a16:creationId xmlns:a16="http://schemas.microsoft.com/office/drawing/2014/main" id="{4A2EB312-9D31-431D-A7DD-34A9F0E80E91}"/>
              </a:ext>
            </a:extLst>
          </p:cNvPr>
          <p:cNvSpPr/>
          <p:nvPr/>
        </p:nvSpPr>
        <p:spPr>
          <a:xfrm>
            <a:off x="252096" y="3708730"/>
            <a:ext cx="901519" cy="19233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חץ: ימינה 11">
            <a:extLst>
              <a:ext uri="{FF2B5EF4-FFF2-40B4-BE49-F238E27FC236}">
                <a16:creationId xmlns:a16="http://schemas.microsoft.com/office/drawing/2014/main" id="{087EF800-3763-4B1D-A165-B6FE488F784D}"/>
              </a:ext>
            </a:extLst>
          </p:cNvPr>
          <p:cNvSpPr/>
          <p:nvPr/>
        </p:nvSpPr>
        <p:spPr>
          <a:xfrm>
            <a:off x="219074" y="4878932"/>
            <a:ext cx="901519" cy="192334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3631A6D3-AB66-48B9-9535-E906DDB12B6D}"/>
              </a:ext>
            </a:extLst>
          </p:cNvPr>
          <p:cNvSpPr txBox="1"/>
          <p:nvPr/>
        </p:nvSpPr>
        <p:spPr>
          <a:xfrm>
            <a:off x="1153615" y="3198166"/>
            <a:ext cx="2270497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 int count = 0;</a:t>
            </a:r>
            <a:endParaRPr lang="he-IL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4" name="תיבת טקסט 13">
            <a:extLst>
              <a:ext uri="{FF2B5EF4-FFF2-40B4-BE49-F238E27FC236}">
                <a16:creationId xmlns:a16="http://schemas.microsoft.com/office/drawing/2014/main" id="{63650EF7-5992-4C00-B9A4-6A7EA04DA6EA}"/>
              </a:ext>
            </a:extLst>
          </p:cNvPr>
          <p:cNvSpPr txBox="1"/>
          <p:nvPr/>
        </p:nvSpPr>
        <p:spPr>
          <a:xfrm>
            <a:off x="1574100" y="4334631"/>
            <a:ext cx="301695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count++;</a:t>
            </a:r>
            <a:endParaRPr lang="he-IL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8" name="תיבת טקסט 17">
            <a:extLst>
              <a:ext uri="{FF2B5EF4-FFF2-40B4-BE49-F238E27FC236}">
                <a16:creationId xmlns:a16="http://schemas.microsoft.com/office/drawing/2014/main" id="{851AD8CF-CFE2-45B5-B18E-437C948879B3}"/>
              </a:ext>
            </a:extLst>
          </p:cNvPr>
          <p:cNvSpPr txBox="1"/>
          <p:nvPr/>
        </p:nvSpPr>
        <p:spPr>
          <a:xfrm>
            <a:off x="1574100" y="5471096"/>
            <a:ext cx="2131295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return count;</a:t>
            </a:r>
          </a:p>
        </p:txBody>
      </p:sp>
      <p:sp>
        <p:nvSpPr>
          <p:cNvPr id="20" name="תיבת טקסט 19">
            <a:extLst>
              <a:ext uri="{FF2B5EF4-FFF2-40B4-BE49-F238E27FC236}">
                <a16:creationId xmlns:a16="http://schemas.microsoft.com/office/drawing/2014/main" id="{AF9DD5CE-09D8-4E71-81C6-B34A060EAFE6}"/>
              </a:ext>
            </a:extLst>
          </p:cNvPr>
          <p:cNvSpPr txBox="1"/>
          <p:nvPr/>
        </p:nvSpPr>
        <p:spPr>
          <a:xfrm>
            <a:off x="2845238" y="2484304"/>
            <a:ext cx="1720314" cy="46166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>
            <a:spAutoFit/>
          </a:bodyPr>
          <a:lstStyle/>
          <a:p>
            <a:pPr algn="r"/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</a:rPr>
              <a:t>CountNode</a:t>
            </a:r>
            <a:r>
              <a:rPr lang="en-US" sz="2400" dirty="0"/>
              <a:t> </a:t>
            </a:r>
            <a:endParaRPr lang="he-IL" sz="2400" dirty="0"/>
          </a:p>
        </p:txBody>
      </p:sp>
      <p:sp>
        <p:nvSpPr>
          <p:cNvPr id="21" name="תיבת טקסט 20">
            <a:extLst>
              <a:ext uri="{FF2B5EF4-FFF2-40B4-BE49-F238E27FC236}">
                <a16:creationId xmlns:a16="http://schemas.microsoft.com/office/drawing/2014/main" id="{DFB3569E-5831-4CB3-B132-F45DD6C18090}"/>
              </a:ext>
            </a:extLst>
          </p:cNvPr>
          <p:cNvSpPr txBox="1"/>
          <p:nvPr/>
        </p:nvSpPr>
        <p:spPr>
          <a:xfrm>
            <a:off x="2870736" y="2477456"/>
            <a:ext cx="1720314" cy="46166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>
            <a:spAutoFit/>
          </a:bodyPr>
          <a:lstStyle/>
          <a:p>
            <a:pPr algn="r"/>
            <a:r>
              <a:rPr lang="en-US" sz="2400" dirty="0" err="1">
                <a:solidFill>
                  <a:srgbClr val="11A4AB"/>
                </a:solidFill>
              </a:rPr>
              <a:t>CountEven</a:t>
            </a:r>
            <a:r>
              <a:rPr lang="en-US" sz="2400" dirty="0"/>
              <a:t> </a:t>
            </a:r>
            <a:endParaRPr lang="he-IL" sz="2400" dirty="0"/>
          </a:p>
        </p:txBody>
      </p:sp>
      <p:sp>
        <p:nvSpPr>
          <p:cNvPr id="22" name="תיבת טקסט 21">
            <a:extLst>
              <a:ext uri="{FF2B5EF4-FFF2-40B4-BE49-F238E27FC236}">
                <a16:creationId xmlns:a16="http://schemas.microsoft.com/office/drawing/2014/main" id="{1D025DE5-FE54-48CA-8F93-139C31BCDD7D}"/>
              </a:ext>
            </a:extLst>
          </p:cNvPr>
          <p:cNvSpPr txBox="1"/>
          <p:nvPr/>
        </p:nvSpPr>
        <p:spPr>
          <a:xfrm>
            <a:off x="1333059" y="4303093"/>
            <a:ext cx="4998150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rgbClr val="11A4AB"/>
                </a:solidFill>
              </a:rPr>
              <a:t>If(</a:t>
            </a:r>
            <a:r>
              <a:rPr lang="en-US" sz="2400" dirty="0" err="1">
                <a:solidFill>
                  <a:srgbClr val="11A4AB"/>
                </a:solidFill>
              </a:rPr>
              <a:t>a.GetValue</a:t>
            </a:r>
            <a:r>
              <a:rPr lang="en-US" sz="2400" dirty="0">
                <a:solidFill>
                  <a:srgbClr val="11A4AB"/>
                </a:solidFill>
              </a:rPr>
              <a:t>()%2==0)  count++;</a:t>
            </a:r>
            <a:endParaRPr lang="he-IL" sz="2400" dirty="0">
              <a:solidFill>
                <a:srgbClr val="11A4AB"/>
              </a:solidFill>
            </a:endParaRPr>
          </a:p>
        </p:txBody>
      </p:sp>
      <p:grpSp>
        <p:nvGrpSpPr>
          <p:cNvPr id="24" name="קבוצה 23">
            <a:extLst>
              <a:ext uri="{FF2B5EF4-FFF2-40B4-BE49-F238E27FC236}">
                <a16:creationId xmlns:a16="http://schemas.microsoft.com/office/drawing/2014/main" id="{521FA181-49C1-4FE8-8AA4-65C9457D4966}"/>
              </a:ext>
            </a:extLst>
          </p:cNvPr>
          <p:cNvGrpSpPr/>
          <p:nvPr/>
        </p:nvGrpSpPr>
        <p:grpSpPr>
          <a:xfrm>
            <a:off x="470556" y="886559"/>
            <a:ext cx="4120494" cy="531778"/>
            <a:chOff x="1751401" y="5040579"/>
            <a:chExt cx="4120494" cy="531778"/>
          </a:xfrm>
        </p:grpSpPr>
        <p:sp>
          <p:nvSpPr>
            <p:cNvPr id="25" name="אליפסה 24">
              <a:extLst>
                <a:ext uri="{FF2B5EF4-FFF2-40B4-BE49-F238E27FC236}">
                  <a16:creationId xmlns:a16="http://schemas.microsoft.com/office/drawing/2014/main" id="{41E9961F-9242-4D1D-89A2-024652BA9148}"/>
                </a:ext>
              </a:extLst>
            </p:cNvPr>
            <p:cNvSpPr/>
            <p:nvPr/>
          </p:nvSpPr>
          <p:spPr>
            <a:xfrm>
              <a:off x="1751401" y="5040579"/>
              <a:ext cx="867425" cy="53177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1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1"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b="1" dirty="0">
                  <a:effectLst/>
                  <a:ea typeface="Calibri" panose="020F0502020204030204" pitchFamily="34" charset="0"/>
                </a:rPr>
                <a:t>a</a:t>
              </a:r>
            </a:p>
          </p:txBody>
        </p:sp>
        <p:sp>
          <p:nvSpPr>
            <p:cNvPr id="26" name="מלבן מעוגל 5">
              <a:extLst>
                <a:ext uri="{FF2B5EF4-FFF2-40B4-BE49-F238E27FC236}">
                  <a16:creationId xmlns:a16="http://schemas.microsoft.com/office/drawing/2014/main" id="{3C315B9B-8274-4227-81B2-219D0F92A0B8}"/>
                </a:ext>
              </a:extLst>
            </p:cNvPr>
            <p:cNvSpPr/>
            <p:nvPr/>
          </p:nvSpPr>
          <p:spPr>
            <a:xfrm>
              <a:off x="2857565" y="5157867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5</a:t>
              </a:r>
              <a:endParaRPr lang="he-IL" sz="2000" b="1" dirty="0"/>
            </a:p>
          </p:txBody>
        </p:sp>
        <p:sp>
          <p:nvSpPr>
            <p:cNvPr id="27" name="מלבן מעוגל 6">
              <a:extLst>
                <a:ext uri="{FF2B5EF4-FFF2-40B4-BE49-F238E27FC236}">
                  <a16:creationId xmlns:a16="http://schemas.microsoft.com/office/drawing/2014/main" id="{4D59BB34-344A-496C-BEAC-30773F77A6CF}"/>
                </a:ext>
              </a:extLst>
            </p:cNvPr>
            <p:cNvSpPr/>
            <p:nvPr/>
          </p:nvSpPr>
          <p:spPr>
            <a:xfrm>
              <a:off x="3477462" y="5167703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7</a:t>
              </a:r>
              <a:endParaRPr lang="he-IL" sz="2000" b="1" dirty="0"/>
            </a:p>
          </p:txBody>
        </p:sp>
        <p:sp>
          <p:nvSpPr>
            <p:cNvPr id="28" name="מלבן מעוגל 7">
              <a:extLst>
                <a:ext uri="{FF2B5EF4-FFF2-40B4-BE49-F238E27FC236}">
                  <a16:creationId xmlns:a16="http://schemas.microsoft.com/office/drawing/2014/main" id="{B063C524-06B7-4572-B3B1-F78F84E9AA3C}"/>
                </a:ext>
              </a:extLst>
            </p:cNvPr>
            <p:cNvSpPr/>
            <p:nvPr/>
          </p:nvSpPr>
          <p:spPr>
            <a:xfrm>
              <a:off x="4091810" y="5167952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2</a:t>
              </a:r>
              <a:endParaRPr lang="he-IL" sz="2000" b="1" dirty="0"/>
            </a:p>
          </p:txBody>
        </p:sp>
        <p:cxnSp>
          <p:nvCxnSpPr>
            <p:cNvPr id="29" name="מחבר חץ ישר 28">
              <a:extLst>
                <a:ext uri="{FF2B5EF4-FFF2-40B4-BE49-F238E27FC236}">
                  <a16:creationId xmlns:a16="http://schemas.microsoft.com/office/drawing/2014/main" id="{3D795067-7CDE-426D-8266-A87A9185704B}"/>
                </a:ext>
              </a:extLst>
            </p:cNvPr>
            <p:cNvCxnSpPr>
              <a:cxnSpLocks/>
            </p:cNvCxnSpPr>
            <p:nvPr/>
          </p:nvCxnSpPr>
          <p:spPr>
            <a:xfrm>
              <a:off x="3256170" y="5329765"/>
              <a:ext cx="239968" cy="640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מחבר חץ ישר 29">
              <a:extLst>
                <a:ext uri="{FF2B5EF4-FFF2-40B4-BE49-F238E27FC236}">
                  <a16:creationId xmlns:a16="http://schemas.microsoft.com/office/drawing/2014/main" id="{55E876E5-9804-4FB0-A47A-705D05530BE8}"/>
                </a:ext>
              </a:extLst>
            </p:cNvPr>
            <p:cNvCxnSpPr>
              <a:cxnSpLocks/>
              <a:stCxn id="27" idx="3"/>
            </p:cNvCxnSpPr>
            <p:nvPr/>
          </p:nvCxnSpPr>
          <p:spPr>
            <a:xfrm>
              <a:off x="3907761" y="5348963"/>
              <a:ext cx="213898" cy="3627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מחבר חץ ישר 30">
              <a:extLst>
                <a:ext uri="{FF2B5EF4-FFF2-40B4-BE49-F238E27FC236}">
                  <a16:creationId xmlns:a16="http://schemas.microsoft.com/office/drawing/2014/main" id="{436EB8D1-BF7B-4C9C-9061-51A35C578F4B}"/>
                </a:ext>
              </a:extLst>
            </p:cNvPr>
            <p:cNvCxnSpPr>
              <a:cxnSpLocks/>
              <a:stCxn id="25" idx="6"/>
            </p:cNvCxnSpPr>
            <p:nvPr/>
          </p:nvCxnSpPr>
          <p:spPr>
            <a:xfrm flipV="1">
              <a:off x="2618826" y="5296536"/>
              <a:ext cx="241942" cy="9932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מחבר חץ ישר 31">
              <a:extLst>
                <a:ext uri="{FF2B5EF4-FFF2-40B4-BE49-F238E27FC236}">
                  <a16:creationId xmlns:a16="http://schemas.microsoft.com/office/drawing/2014/main" id="{54CDE277-7EF5-4F29-86FE-B668D2DFADBF}"/>
                </a:ext>
              </a:extLst>
            </p:cNvPr>
            <p:cNvCxnSpPr>
              <a:cxnSpLocks/>
            </p:cNvCxnSpPr>
            <p:nvPr/>
          </p:nvCxnSpPr>
          <p:spPr>
            <a:xfrm>
              <a:off x="4532261" y="5361813"/>
              <a:ext cx="276132" cy="16071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3" name="מלבן מעוגל 12">
              <a:extLst>
                <a:ext uri="{FF2B5EF4-FFF2-40B4-BE49-F238E27FC236}">
                  <a16:creationId xmlns:a16="http://schemas.microsoft.com/office/drawing/2014/main" id="{A1840C9D-9D90-47B4-B01F-584481B03380}"/>
                </a:ext>
              </a:extLst>
            </p:cNvPr>
            <p:cNvSpPr/>
            <p:nvPr/>
          </p:nvSpPr>
          <p:spPr>
            <a:xfrm>
              <a:off x="4782059" y="5179076"/>
              <a:ext cx="430299" cy="362520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4</a:t>
              </a:r>
              <a:endParaRPr lang="he-IL" sz="2000" b="1" dirty="0"/>
            </a:p>
          </p:txBody>
        </p:sp>
        <p:sp>
          <p:nvSpPr>
            <p:cNvPr id="34" name="מלבן מעוגל 13">
              <a:extLst>
                <a:ext uri="{FF2B5EF4-FFF2-40B4-BE49-F238E27FC236}">
                  <a16:creationId xmlns:a16="http://schemas.microsoft.com/office/drawing/2014/main" id="{99D5F4F5-80B3-4D10-A3B7-80CD6E04CECF}"/>
                </a:ext>
              </a:extLst>
            </p:cNvPr>
            <p:cNvSpPr/>
            <p:nvPr/>
          </p:nvSpPr>
          <p:spPr>
            <a:xfrm>
              <a:off x="5441596" y="5245266"/>
              <a:ext cx="430299" cy="292407"/>
            </a:xfrm>
            <a:prstGeom prst="round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r>
                <a:rPr lang="en-US" sz="2000" b="1" dirty="0"/>
                <a:t>8</a:t>
              </a:r>
              <a:endParaRPr lang="he-IL" sz="2000" b="1" dirty="0"/>
            </a:p>
          </p:txBody>
        </p:sp>
        <p:cxnSp>
          <p:nvCxnSpPr>
            <p:cNvPr id="35" name="מחבר חץ ישר 34">
              <a:extLst>
                <a:ext uri="{FF2B5EF4-FFF2-40B4-BE49-F238E27FC236}">
                  <a16:creationId xmlns:a16="http://schemas.microsoft.com/office/drawing/2014/main" id="{9783AA54-0419-4806-A0E6-1EAE494C3282}"/>
                </a:ext>
              </a:extLst>
            </p:cNvPr>
            <p:cNvCxnSpPr>
              <a:cxnSpLocks/>
            </p:cNvCxnSpPr>
            <p:nvPr/>
          </p:nvCxnSpPr>
          <p:spPr>
            <a:xfrm>
              <a:off x="5231311" y="5366250"/>
              <a:ext cx="231862" cy="11634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5" name="קבוצה 44">
            <a:extLst>
              <a:ext uri="{FF2B5EF4-FFF2-40B4-BE49-F238E27FC236}">
                <a16:creationId xmlns:a16="http://schemas.microsoft.com/office/drawing/2014/main" id="{155305B6-3244-48FE-874C-736741B90C56}"/>
              </a:ext>
            </a:extLst>
          </p:cNvPr>
          <p:cNvGrpSpPr/>
          <p:nvPr/>
        </p:nvGrpSpPr>
        <p:grpSpPr>
          <a:xfrm>
            <a:off x="8387317" y="2782668"/>
            <a:ext cx="3361340" cy="1754326"/>
            <a:chOff x="8387317" y="2782668"/>
            <a:chExt cx="3361340" cy="1754326"/>
          </a:xfrm>
        </p:grpSpPr>
        <p:sp>
          <p:nvSpPr>
            <p:cNvPr id="23" name="תיבת טקסט 22">
              <a:extLst>
                <a:ext uri="{FF2B5EF4-FFF2-40B4-BE49-F238E27FC236}">
                  <a16:creationId xmlns:a16="http://schemas.microsoft.com/office/drawing/2014/main" id="{AED89402-E7BE-4BEB-BEB2-19DC8C339CD8}"/>
                </a:ext>
              </a:extLst>
            </p:cNvPr>
            <p:cNvSpPr txBox="1"/>
            <p:nvPr/>
          </p:nvSpPr>
          <p:spPr>
            <a:xfrm>
              <a:off x="8405382" y="2782668"/>
              <a:ext cx="3343275" cy="1754326"/>
            </a:xfrm>
            <a:prstGeom prst="rect">
              <a:avLst/>
            </a:prstGeom>
            <a:noFill/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txBody>
            <a:bodyPr wrap="square">
              <a:spAutoFit/>
            </a:bodyPr>
            <a:lstStyle/>
            <a:p>
              <a:pPr algn="l" rtl="0"/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public static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</a:t>
              </a:r>
              <a:r>
                <a:rPr lang="en-US" sz="1200" dirty="0">
                  <a:solidFill>
                    <a:srgbClr val="0000FF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void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</a:t>
              </a:r>
              <a:r>
                <a:rPr lang="en-US" sz="1200" dirty="0" err="1">
                  <a:solidFill>
                    <a:srgbClr val="000000"/>
                  </a:solidFill>
                  <a:latin typeface="Varela Round" panose="00000500000000000000" pitchFamily="2" charset="-79"/>
                </a:rPr>
                <a:t>ScanPattern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(Node&lt;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int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&gt; a)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}</a:t>
              </a:r>
            </a:p>
            <a:p>
              <a:pPr algn="l" rtl="0"/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while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(a!=</a:t>
              </a:r>
              <a:r>
                <a:rPr lang="en-US" sz="1200" dirty="0">
                  <a:solidFill>
                    <a:srgbClr val="0000FF"/>
                  </a:solidFill>
                  <a:latin typeface="Varela Round" panose="00000500000000000000" pitchFamily="2" charset="-79"/>
                </a:rPr>
                <a:t>null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)         // </a:t>
              </a:r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תנאי ביצוע לולאה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    }      </a:t>
              </a:r>
            </a:p>
            <a:p>
              <a:pPr algn="l" rtl="0"/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       </a:t>
              </a:r>
              <a:r>
                <a:rPr lang="he-IL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מה לעשות בכל חוליה-מה לבצע  </a:t>
              </a:r>
              <a:endParaRPr lang="en-US" sz="12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endParaRPr>
            </a:p>
            <a:p>
              <a:pPr algn="l" rtl="0"/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  a = </a:t>
              </a:r>
              <a:r>
                <a:rPr lang="en-US" sz="1200" dirty="0" err="1">
                  <a:solidFill>
                    <a:srgbClr val="000000"/>
                  </a:solidFill>
                  <a:latin typeface="Varela Round" panose="00000500000000000000" pitchFamily="2" charset="-79"/>
                </a:rPr>
                <a:t>a.GetNext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();       // </a:t>
              </a:r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קידום </a:t>
              </a:r>
              <a:endParaRPr lang="en-US" sz="1200" dirty="0">
                <a:solidFill>
                  <a:srgbClr val="000000"/>
                </a:solidFill>
                <a:latin typeface="Varela Round" panose="00000500000000000000" pitchFamily="2" charset="-79"/>
              </a:endParaRP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 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}</a:t>
              </a: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</a:t>
              </a:r>
              <a:r>
                <a:rPr lang="en-US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    </a:t>
              </a:r>
              <a:r>
                <a:rPr lang="he-IL" sz="1200" dirty="0">
                  <a:solidFill>
                    <a:srgbClr val="000000"/>
                  </a:solidFill>
                  <a:highlight>
                    <a:srgbClr val="FFFF00"/>
                  </a:highlight>
                  <a:latin typeface="Varela Round" panose="00000500000000000000" pitchFamily="2" charset="-79"/>
                </a:rPr>
                <a:t>מה לעשות בסיום הסריקה </a:t>
              </a:r>
              <a:endParaRPr lang="en-US" sz="1200" dirty="0">
                <a:solidFill>
                  <a:srgbClr val="000000"/>
                </a:solidFill>
                <a:highlight>
                  <a:srgbClr val="FFFF00"/>
                </a:highlight>
                <a:latin typeface="Varela Round" panose="00000500000000000000" pitchFamily="2" charset="-79"/>
              </a:endParaRPr>
            </a:p>
            <a:p>
              <a:pPr algn="l" rtl="0"/>
              <a:r>
                <a:rPr lang="he-IL" sz="1200" dirty="0">
                  <a:solidFill>
                    <a:srgbClr val="000000"/>
                  </a:solidFill>
                  <a:latin typeface="Varela Round" panose="00000500000000000000" pitchFamily="2" charset="-79"/>
                </a:rPr>
                <a:t> {</a:t>
              </a:r>
              <a:endParaRPr lang="en-US" sz="1200" dirty="0">
                <a:solidFill>
                  <a:srgbClr val="000000"/>
                </a:solidFill>
                <a:latin typeface="Varela Round" panose="00000500000000000000" pitchFamily="2" charset="-79"/>
              </a:endParaRPr>
            </a:p>
          </p:txBody>
        </p:sp>
        <p:sp>
          <p:nvSpPr>
            <p:cNvPr id="43" name="חץ: ימינה 42">
              <a:extLst>
                <a:ext uri="{FF2B5EF4-FFF2-40B4-BE49-F238E27FC236}">
                  <a16:creationId xmlns:a16="http://schemas.microsoft.com/office/drawing/2014/main" id="{AC297FCE-9146-405E-93A3-E06230FCBBB9}"/>
                </a:ext>
              </a:extLst>
            </p:cNvPr>
            <p:cNvSpPr/>
            <p:nvPr/>
          </p:nvSpPr>
          <p:spPr>
            <a:xfrm>
              <a:off x="8387317" y="3256433"/>
              <a:ext cx="242259" cy="116534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4" name="חץ: ימינה 43">
              <a:extLst>
                <a:ext uri="{FF2B5EF4-FFF2-40B4-BE49-F238E27FC236}">
                  <a16:creationId xmlns:a16="http://schemas.microsoft.com/office/drawing/2014/main" id="{F97AE572-9416-43C0-A675-DCFB2F8D5459}"/>
                </a:ext>
              </a:extLst>
            </p:cNvPr>
            <p:cNvSpPr/>
            <p:nvPr/>
          </p:nvSpPr>
          <p:spPr>
            <a:xfrm>
              <a:off x="8418587" y="3780179"/>
              <a:ext cx="242259" cy="116534"/>
            </a:xfrm>
            <a:prstGeom prst="rightArrow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</p:spTree>
    <p:extLst>
      <p:ext uri="{BB962C8B-B14F-4D97-AF65-F5344CB8AC3E}">
        <p14:creationId xmlns:p14="http://schemas.microsoft.com/office/powerpoint/2010/main" val="2007319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2" grpId="0" animBg="1"/>
      <p:bldP spid="13" grpId="0" animBg="1"/>
      <p:bldP spid="14" grpId="0" animBg="1"/>
      <p:bldP spid="18" grpId="0" animBg="1"/>
      <p:bldP spid="20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80ca3132-088d-49fb-94a9-39ddde6b26f3" Revision="2" Stencil="System.MyShapes" StencilVersion="1.0"/>
</Control>
</file>

<file path=customXml/itemProps1.xml><?xml version="1.0" encoding="utf-8"?>
<ds:datastoreItem xmlns:ds="http://schemas.openxmlformats.org/officeDocument/2006/customXml" ds:itemID="{D4C2FE8B-562A-4DF6-A973-E39904E21670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15695</TotalTime>
  <Words>4117</Words>
  <Application>Microsoft Office PowerPoint</Application>
  <PresentationFormat>Widescreen</PresentationFormat>
  <Paragraphs>921</Paragraphs>
  <Slides>36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3" baseType="lpstr">
      <vt:lpstr>Arial</vt:lpstr>
      <vt:lpstr>Calibri</vt:lpstr>
      <vt:lpstr>Guttman Yad-Light</vt:lpstr>
      <vt:lpstr>Times New Roman</vt:lpstr>
      <vt:lpstr>Varela Round</vt:lpstr>
      <vt:lpstr>Wingdings</vt:lpstr>
      <vt:lpstr>ערכת נושא Office</vt:lpstr>
      <vt:lpstr>מערכת שידורים לאומית</vt:lpstr>
      <vt:lpstr>שרשרת חוליות – תבניות </vt:lpstr>
      <vt:lpstr>מה נלמד היום </vt:lpstr>
      <vt:lpstr>בנית חוליות-ושרשרת </vt:lpstr>
      <vt:lpstr>המשך בניה</vt:lpstr>
      <vt:lpstr>נקודה למחשבה...ולחידוד </vt:lpstr>
      <vt:lpstr>תבנית סריקה בסיסית   </vt:lpstr>
      <vt:lpstr>סריקת שרשרת-הדפסה  </vt:lpstr>
      <vt:lpstr>תבנית סריקה- הוראות ביצוע שונות </vt:lpstr>
      <vt:lpstr>תבנית סריקה- חיפוש</vt:lpstr>
      <vt:lpstr>תבנית סריקה-חיפוש חוליה שלפני-על פי הפניה</vt:lpstr>
      <vt:lpstr>תבנית סריקה-חיפוש חוליה שלפני-על פי ערך</vt:lpstr>
      <vt:lpstr>תבנית סריקה- חיפוש על פי מיקום </vt:lpstr>
      <vt:lpstr>תבנית – מצא חוליה אחרונה </vt:lpstr>
      <vt:lpstr>הוספת חוליה לשרשרת </vt:lpstr>
      <vt:lpstr>תבנית -הוספה כחוליה ראשונה</vt:lpstr>
      <vt:lpstr>תבנית -הוספה כחוליה אחרונה </vt:lpstr>
      <vt:lpstr>תבנית - הוספה אחרי חוליה אחרת </vt:lpstr>
      <vt:lpstr> תבניות הוספה</vt:lpstr>
      <vt:lpstr>תבנית הוספה </vt:lpstr>
      <vt:lpstr>תבנית בניה/הוספה על פי סדר  </vt:lpstr>
      <vt:lpstr>ממערך לשרשרת- ללא שמירה על סדר –  הוסף ראשון  </vt:lpstr>
      <vt:lpstr>ממערך לשרשרת- שמירה על סדר –הוסף אחרון   </vt:lpstr>
      <vt:lpstr>ממערך לשרשרת- שמירה על סדר –הוסף אחרון   </vt:lpstr>
      <vt:lpstr>תרגיל </vt:lpstr>
      <vt:lpstr>PowerPoint Presentation</vt:lpstr>
      <vt:lpstr>דרך נוספת לביצוע- הוסף אחרון  </vt:lpstr>
      <vt:lpstr>מחיקת  חוליה משרשרת </vt:lpstr>
      <vt:lpstr>תבניות מחיקה </vt:lpstr>
      <vt:lpstr>תבנית :פעולת מחיקה חוליה</vt:lpstr>
      <vt:lpstr>שרשרת חוליות מעגלית – הבדיקה </vt:lpstr>
      <vt:lpstr>פעולת הסריקה- ספירת חוליות  </vt:lpstr>
      <vt:lpstr>סריקת שרשרת דו כיוונית </vt:lpstr>
      <vt:lpstr>המשך</vt:lpstr>
      <vt:lpstr>כותרת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232</cp:revision>
  <dcterms:created xsi:type="dcterms:W3CDTF">2020-03-15T19:13:03Z</dcterms:created>
  <dcterms:modified xsi:type="dcterms:W3CDTF">2021-01-25T17:47:13Z</dcterms:modified>
</cp:coreProperties>
</file>