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263" r:id="rId4"/>
    <p:sldId id="456" r:id="rId5"/>
    <p:sldId id="511" r:id="rId6"/>
    <p:sldId id="409" r:id="rId7"/>
    <p:sldId id="464" r:id="rId8"/>
    <p:sldId id="488" r:id="rId9"/>
    <p:sldId id="489" r:id="rId10"/>
    <p:sldId id="495" r:id="rId11"/>
    <p:sldId id="467" r:id="rId12"/>
    <p:sldId id="465" r:id="rId13"/>
    <p:sldId id="468" r:id="rId14"/>
    <p:sldId id="459" r:id="rId15"/>
    <p:sldId id="486" r:id="rId16"/>
    <p:sldId id="496" r:id="rId17"/>
    <p:sldId id="499" r:id="rId18"/>
    <p:sldId id="510" r:id="rId19"/>
    <p:sldId id="498" r:id="rId20"/>
    <p:sldId id="497" r:id="rId21"/>
    <p:sldId id="463" r:id="rId22"/>
    <p:sldId id="501" r:id="rId23"/>
    <p:sldId id="462" r:id="rId24"/>
    <p:sldId id="503" r:id="rId25"/>
    <p:sldId id="512" r:id="rId26"/>
    <p:sldId id="513" r:id="rId27"/>
    <p:sldId id="502" r:id="rId28"/>
    <p:sldId id="524" r:id="rId29"/>
    <p:sldId id="428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 Marelly" initials="RM" lastIdx="1" clrIdx="0">
    <p:extLst>
      <p:ext uri="{19B8F6BF-5375-455C-9EA6-DF929625EA0E}">
        <p15:presenceInfo xmlns:p15="http://schemas.microsoft.com/office/powerpoint/2012/main" userId="e32e6ab15eba4b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838"/>
    <a:srgbClr val="DCEED0"/>
    <a:srgbClr val="192A72"/>
    <a:srgbClr val="344383"/>
    <a:srgbClr val="70AD47"/>
    <a:srgbClr val="FFFFFF"/>
    <a:srgbClr val="B4CB9B"/>
    <a:srgbClr val="A7C289"/>
    <a:srgbClr val="92D050"/>
    <a:srgbClr val="B7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97" autoAdjust="0"/>
    <p:restoredTop sz="93792" autoAdjust="0"/>
  </p:normalViewPr>
  <p:slideViewPr>
    <p:cSldViewPr snapToGrid="0" snapToObjects="1">
      <p:cViewPr varScale="1">
        <p:scale>
          <a:sx n="77" d="100"/>
          <a:sy n="77" d="100"/>
        </p:scale>
        <p:origin x="912" y="6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4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39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9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53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30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050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4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80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87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79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749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88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20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174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325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388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733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4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15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89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1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5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12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26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85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331C792-37E7-42CF-A6D6-4B8B2222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A72BF68-D1A3-4C3E-8501-E313B84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598" y="6421668"/>
            <a:ext cx="2844800" cy="365125"/>
          </a:xfrm>
        </p:spPr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id="{27FCCC3B-19E7-4211-8FF8-4DDA16B6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ציין מיקום של מספר שקופית 5">
            <a:extLst>
              <a:ext uri="{FF2B5EF4-FFF2-40B4-BE49-F238E27FC236}">
                <a16:creationId xmlns:a16="http://schemas.microsoft.com/office/drawing/2014/main" id="{D7B3F4D3-B8E9-4D7D-8934-AD1136358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ציין מיקום של מספר שקופית 5">
            <a:extLst>
              <a:ext uri="{FF2B5EF4-FFF2-40B4-BE49-F238E27FC236}">
                <a16:creationId xmlns:a16="http://schemas.microsoft.com/office/drawing/2014/main" id="{97199498-EB5E-41D4-BCBF-754169D75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מספר שקופית 5">
            <a:extLst>
              <a:ext uri="{FF2B5EF4-FFF2-40B4-BE49-F238E27FC236}">
                <a16:creationId xmlns:a16="http://schemas.microsoft.com/office/drawing/2014/main" id="{F519C67B-F751-4716-A233-894E957F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מספר שקופית 5">
            <a:extLst>
              <a:ext uri="{FF2B5EF4-FFF2-40B4-BE49-F238E27FC236}">
                <a16:creationId xmlns:a16="http://schemas.microsoft.com/office/drawing/2014/main" id="{6F0B6B50-EB77-4999-A7EE-BB0E9093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לחצן פעולה: ריק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1195F1-2691-4C86-9AB1-F372A4DEDEF9}"/>
              </a:ext>
            </a:extLst>
          </p:cNvPr>
          <p:cNvSpPr/>
          <p:nvPr userDrawn="1"/>
        </p:nvSpPr>
        <p:spPr>
          <a:xfrm>
            <a:off x="361950" y="274638"/>
            <a:ext cx="238125" cy="244477"/>
          </a:xfrm>
          <a:prstGeom prst="actionButtonBlank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</p:sldLayoutIdLst>
  <p:hf hdr="0" dt="0"/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E8EF0A-C276-45E8-822B-67A3DFC0E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8" t="51212" r="7949" b="17828"/>
          <a:stretch/>
        </p:blipFill>
        <p:spPr>
          <a:xfrm>
            <a:off x="3243427" y="832291"/>
            <a:ext cx="7643974" cy="798149"/>
          </a:xfrm>
          <a:prstGeom prst="rect">
            <a:avLst/>
          </a:prstGeom>
        </p:spPr>
      </p:pic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7" y="4078376"/>
            <a:ext cx="3688661" cy="27849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תשע"ו 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74B8D-8537-4860-9ECA-974D99373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1" y="1396859"/>
            <a:ext cx="6571707" cy="2706497"/>
          </a:xfrm>
          <a:prstGeom prst="rect">
            <a:avLst/>
          </a:prstGeom>
        </p:spPr>
      </p:pic>
      <p:sp>
        <p:nvSpPr>
          <p:cNvPr id="9" name="מלבן 7">
            <a:extLst>
              <a:ext uri="{FF2B5EF4-FFF2-40B4-BE49-F238E27FC236}">
                <a16:creationId xmlns:a16="http://schemas.microsoft.com/office/drawing/2014/main" id="{9BFD7550-F8FB-4E7B-A0B3-D4EAD5E84093}"/>
              </a:ext>
            </a:extLst>
          </p:cNvPr>
          <p:cNvSpPr/>
          <p:nvPr/>
        </p:nvSpPr>
        <p:spPr>
          <a:xfrm>
            <a:off x="7353782" y="2558976"/>
            <a:ext cx="4178244" cy="12836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נשים לב שהפעולה פנימית.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המערך הוא תכונה של המחלקה.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FD609A7B-FE59-4CF2-946A-326AA3E13C6A}"/>
              </a:ext>
            </a:extLst>
          </p:cNvPr>
          <p:cNvSpPr/>
          <p:nvPr/>
        </p:nvSpPr>
        <p:spPr>
          <a:xfrm>
            <a:off x="3706892" y="4128337"/>
            <a:ext cx="4178244" cy="72617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נוודא שהערך המוחזר הוא ממשי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6B0719C-B961-432E-9EF5-A3E13ADF979E}"/>
              </a:ext>
            </a:extLst>
          </p:cNvPr>
          <p:cNvSpPr/>
          <p:nvPr/>
        </p:nvSpPr>
        <p:spPr>
          <a:xfrm>
            <a:off x="6251510" y="1587834"/>
            <a:ext cx="4711713" cy="72617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הפעולה מחזירה ממוצע ולכן </a:t>
            </a:r>
            <a:r>
              <a:rPr lang="en-US" sz="2200" dirty="0"/>
              <a:t>double</a:t>
            </a:r>
            <a:r>
              <a:rPr lang="he-IL" sz="2400" dirty="0"/>
              <a:t>.</a:t>
            </a:r>
          </a:p>
        </p:txBody>
      </p:sp>
      <p:sp>
        <p:nvSpPr>
          <p:cNvPr id="11" name="מלבן 7">
            <a:extLst>
              <a:ext uri="{FF2B5EF4-FFF2-40B4-BE49-F238E27FC236}">
                <a16:creationId xmlns:a16="http://schemas.microsoft.com/office/drawing/2014/main" id="{1A7F44D0-8A34-47DE-A88F-2E85FAB9A8A1}"/>
              </a:ext>
            </a:extLst>
          </p:cNvPr>
          <p:cNvSpPr/>
          <p:nvPr/>
        </p:nvSpPr>
        <p:spPr>
          <a:xfrm>
            <a:off x="3706892" y="5140241"/>
            <a:ext cx="4983531" cy="1101939"/>
          </a:xfrm>
          <a:prstGeom prst="rect">
            <a:avLst/>
          </a:prstGeom>
          <a:solidFill>
            <a:srgbClr val="DCEED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חשוב להקפיד לעשות שימוש באורך המערך.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D5ED9A-0FDE-4F03-A18B-6981B89A1146}"/>
              </a:ext>
            </a:extLst>
          </p:cNvPr>
          <p:cNvCxnSpPr/>
          <p:nvPr/>
        </p:nvCxnSpPr>
        <p:spPr>
          <a:xfrm>
            <a:off x="3133618" y="3657600"/>
            <a:ext cx="2712005" cy="420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תשע"ח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EF045-5C15-4ED5-B538-C4A791A3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70" y="1142924"/>
            <a:ext cx="8346043" cy="3848176"/>
          </a:xfrm>
          <a:prstGeom prst="rect">
            <a:avLst/>
          </a:prstGeom>
        </p:spPr>
      </p:pic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75" y="4274264"/>
            <a:ext cx="3068750" cy="231690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E79B9-9E24-4590-8281-D03BD6FF0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099" y="1121060"/>
            <a:ext cx="8348750" cy="35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אפשרות ראשונה: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EF045-5C15-4ED5-B538-C4A791A3C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09" b="21427"/>
          <a:stretch/>
        </p:blipFill>
        <p:spPr>
          <a:xfrm>
            <a:off x="2350695" y="823611"/>
            <a:ext cx="8317305" cy="800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C80BB-5C6A-4C3E-8466-C235CE722564}"/>
              </a:ext>
            </a:extLst>
          </p:cNvPr>
          <p:cNvSpPr txBox="1"/>
          <p:nvPr/>
        </p:nvSpPr>
        <p:spPr>
          <a:xfrm>
            <a:off x="2537422" y="1486618"/>
            <a:ext cx="7696200" cy="108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נתחיל מסוף המערך.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נעצור בערך האי-זוגי הראשון</a:t>
            </a:r>
            <a:r>
              <a:rPr lang="he-IL" sz="2400" dirty="0"/>
              <a:t>.</a:t>
            </a:r>
          </a:p>
        </p:txBody>
      </p:sp>
      <p:pic>
        <p:nvPicPr>
          <p:cNvPr id="1026" name="Picture 2" descr="Premium Photo | 3d white people solving a puzzle">
            <a:extLst>
              <a:ext uri="{FF2B5EF4-FFF2-40B4-BE49-F238E27FC236}">
                <a16:creationId xmlns:a16="http://schemas.microsoft.com/office/drawing/2014/main" id="{06ADB809-B663-4EB1-AAB9-98C779CE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" y="4668485"/>
            <a:ext cx="3286897" cy="21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CF451-DF82-4C4C-9E85-00FEA6C62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3" y="1756349"/>
            <a:ext cx="4615856" cy="2281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E60CB-9DF0-4D73-B500-EC1D4618A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75" y="1759713"/>
            <a:ext cx="4611633" cy="24098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766D3C-DC2E-4495-A102-824DC18F508F}"/>
              </a:ext>
            </a:extLst>
          </p:cNvPr>
          <p:cNvCxnSpPr/>
          <p:nvPr/>
        </p:nvCxnSpPr>
        <p:spPr>
          <a:xfrm>
            <a:off x="9690456" y="760074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DA33D9-F78C-4553-9CAC-744D1E21950F}"/>
              </a:ext>
            </a:extLst>
          </p:cNvPr>
          <p:cNvCxnSpPr/>
          <p:nvPr/>
        </p:nvCxnSpPr>
        <p:spPr>
          <a:xfrm>
            <a:off x="8579134" y="748628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7">
            <a:extLst>
              <a:ext uri="{FF2B5EF4-FFF2-40B4-BE49-F238E27FC236}">
                <a16:creationId xmlns:a16="http://schemas.microsoft.com/office/drawing/2014/main" id="{41D002E9-6483-4221-AB8B-E544D3780F0A}"/>
              </a:ext>
            </a:extLst>
          </p:cNvPr>
          <p:cNvSpPr/>
          <p:nvPr/>
        </p:nvSpPr>
        <p:spPr>
          <a:xfrm>
            <a:off x="6280660" y="2647382"/>
            <a:ext cx="3848624" cy="1405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נזכור כי האיבר האחרון במערך הוא במיקום </a:t>
            </a:r>
            <a:r>
              <a:rPr lang="en-US" sz="2200" dirty="0"/>
              <a:t>Length-1</a:t>
            </a:r>
            <a:endParaRPr lang="he-IL" sz="2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2FF262-D39B-4BE1-A823-BE4810FD4247}"/>
              </a:ext>
            </a:extLst>
          </p:cNvPr>
          <p:cNvCxnSpPr>
            <a:cxnSpLocks/>
          </p:cNvCxnSpPr>
          <p:nvPr/>
        </p:nvCxnSpPr>
        <p:spPr>
          <a:xfrm flipH="1" flipV="1">
            <a:off x="1872343" y="2664075"/>
            <a:ext cx="798015" cy="3120360"/>
          </a:xfrm>
          <a:prstGeom prst="straightConnector1">
            <a:avLst/>
          </a:prstGeom>
          <a:ln w="38100">
            <a:solidFill>
              <a:srgbClr val="6A9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D29B4A-69EE-498B-B34F-16B81D8D9B25}"/>
              </a:ext>
            </a:extLst>
          </p:cNvPr>
          <p:cNvCxnSpPr>
            <a:cxnSpLocks/>
          </p:cNvCxnSpPr>
          <p:nvPr/>
        </p:nvCxnSpPr>
        <p:spPr>
          <a:xfrm flipH="1" flipV="1">
            <a:off x="947057" y="3235307"/>
            <a:ext cx="2443416" cy="3121045"/>
          </a:xfrm>
          <a:prstGeom prst="straightConnector1">
            <a:avLst/>
          </a:prstGeom>
          <a:ln w="38100">
            <a:solidFill>
              <a:srgbClr val="6A9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לבן 7">
            <a:extLst>
              <a:ext uri="{FF2B5EF4-FFF2-40B4-BE49-F238E27FC236}">
                <a16:creationId xmlns:a16="http://schemas.microsoft.com/office/drawing/2014/main" id="{D57AAB03-DEC1-459B-A8E1-4B5AE918CF6B}"/>
              </a:ext>
            </a:extLst>
          </p:cNvPr>
          <p:cNvSpPr/>
          <p:nvPr/>
        </p:nvSpPr>
        <p:spPr>
          <a:xfrm>
            <a:off x="2596267" y="4760260"/>
            <a:ext cx="5645331" cy="199991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אם לא הייתה הנחה שקיים מספר אי זוגי: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היינו צריכים להוסיף תנאי ללולאה שימנע חריגה.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/>
              <a:t>להחזיר ערך בהתאם לסיבת סיום הלולאה</a:t>
            </a:r>
          </a:p>
        </p:txBody>
      </p:sp>
    </p:spTree>
    <p:extLst>
      <p:ext uri="{BB962C8B-B14F-4D97-AF65-F5344CB8AC3E}">
        <p14:creationId xmlns:p14="http://schemas.microsoft.com/office/powerpoint/2010/main" val="18217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  <p:bldP spid="3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אפשרות שניה</a:t>
            </a:r>
            <a:endParaRPr lang="en-IL" sz="3700" dirty="0"/>
          </a:p>
        </p:txBody>
      </p:sp>
      <p:pic>
        <p:nvPicPr>
          <p:cNvPr id="2050" name="Picture 2" descr="Premium Photo | 3d white people solving a puzzle">
            <a:extLst>
              <a:ext uri="{FF2B5EF4-FFF2-40B4-BE49-F238E27FC236}">
                <a16:creationId xmlns:a16="http://schemas.microsoft.com/office/drawing/2014/main" id="{75C54E94-1114-4C59-9D84-96AA8827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" y="4619849"/>
            <a:ext cx="3339288" cy="22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EF045-5C15-4ED5-B538-C4A791A3C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709" b="21427"/>
          <a:stretch/>
        </p:blipFill>
        <p:spPr>
          <a:xfrm>
            <a:off x="2350695" y="823611"/>
            <a:ext cx="8317305" cy="800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7A617-3E7A-467A-8BF5-BA51B57FD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228" y="2593380"/>
            <a:ext cx="5669255" cy="2622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C80BB-5C6A-4C3E-8466-C235CE722564}"/>
              </a:ext>
            </a:extLst>
          </p:cNvPr>
          <p:cNvSpPr txBox="1"/>
          <p:nvPr/>
        </p:nvSpPr>
        <p:spPr>
          <a:xfrm>
            <a:off x="7586162" y="1533452"/>
            <a:ext cx="342627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נתחיל מתחילת המערך.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נעבור על כל המערך.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766D3C-DC2E-4495-A102-824DC18F508F}"/>
              </a:ext>
            </a:extLst>
          </p:cNvPr>
          <p:cNvCxnSpPr>
            <a:cxnSpLocks/>
          </p:cNvCxnSpPr>
          <p:nvPr/>
        </p:nvCxnSpPr>
        <p:spPr>
          <a:xfrm>
            <a:off x="4008847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DA33D9-F78C-4553-9CAC-744D1E21950F}"/>
              </a:ext>
            </a:extLst>
          </p:cNvPr>
          <p:cNvCxnSpPr>
            <a:cxnSpLocks/>
          </p:cNvCxnSpPr>
          <p:nvPr/>
        </p:nvCxnSpPr>
        <p:spPr>
          <a:xfrm>
            <a:off x="5127017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7">
            <a:extLst>
              <a:ext uri="{FF2B5EF4-FFF2-40B4-BE49-F238E27FC236}">
                <a16:creationId xmlns:a16="http://schemas.microsoft.com/office/drawing/2014/main" id="{9C857161-6864-4260-B4D6-93691B021516}"/>
              </a:ext>
            </a:extLst>
          </p:cNvPr>
          <p:cNvSpPr/>
          <p:nvPr/>
        </p:nvSpPr>
        <p:spPr>
          <a:xfrm>
            <a:off x="6193817" y="4599291"/>
            <a:ext cx="2305608" cy="559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יוחזר הערך 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2F563A-7971-438D-801B-6AD40E257FAF}"/>
              </a:ext>
            </a:extLst>
          </p:cNvPr>
          <p:cNvCxnSpPr>
            <a:cxnSpLocks/>
          </p:cNvCxnSpPr>
          <p:nvPr/>
        </p:nvCxnSpPr>
        <p:spPr>
          <a:xfrm>
            <a:off x="6193817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30C0EC-6EFA-442D-84B2-DCC07C6FDDA5}"/>
              </a:ext>
            </a:extLst>
          </p:cNvPr>
          <p:cNvCxnSpPr>
            <a:cxnSpLocks/>
          </p:cNvCxnSpPr>
          <p:nvPr/>
        </p:nvCxnSpPr>
        <p:spPr>
          <a:xfrm>
            <a:off x="7268023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8853C3-0A08-496A-83E4-248955C7B849}"/>
              </a:ext>
            </a:extLst>
          </p:cNvPr>
          <p:cNvCxnSpPr>
            <a:cxnSpLocks/>
          </p:cNvCxnSpPr>
          <p:nvPr/>
        </p:nvCxnSpPr>
        <p:spPr>
          <a:xfrm>
            <a:off x="8345098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קבוצה 11">
            <a:extLst>
              <a:ext uri="{FF2B5EF4-FFF2-40B4-BE49-F238E27FC236}">
                <a16:creationId xmlns:a16="http://schemas.microsoft.com/office/drawing/2014/main" id="{F7CE88C7-BB34-4904-9F1B-FB28B9898D58}"/>
              </a:ext>
            </a:extLst>
          </p:cNvPr>
          <p:cNvGrpSpPr/>
          <p:nvPr/>
        </p:nvGrpSpPr>
        <p:grpSpPr>
          <a:xfrm>
            <a:off x="1389957" y="1593779"/>
            <a:ext cx="4030311" cy="658835"/>
            <a:chOff x="4592624" y="2451233"/>
            <a:chExt cx="4030311" cy="752896"/>
          </a:xfrm>
        </p:grpSpPr>
        <p:sp>
          <p:nvSpPr>
            <p:cNvPr id="20" name="מלבן 7">
              <a:extLst>
                <a:ext uri="{FF2B5EF4-FFF2-40B4-BE49-F238E27FC236}">
                  <a16:creationId xmlns:a16="http://schemas.microsoft.com/office/drawing/2014/main" id="{819DA58A-197E-49FB-BD54-F33EAAE50399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-1</a:t>
              </a:r>
              <a:endParaRPr lang="he-IL" dirty="0"/>
            </a:p>
          </p:txBody>
        </p:sp>
        <p:grpSp>
          <p:nvGrpSpPr>
            <p:cNvPr id="21" name="קבוצה 8">
              <a:extLst>
                <a:ext uri="{FF2B5EF4-FFF2-40B4-BE49-F238E27FC236}">
                  <a16:creationId xmlns:a16="http://schemas.microsoft.com/office/drawing/2014/main" id="{9DEE6598-8905-481F-B013-237675F7D214}"/>
                </a:ext>
              </a:extLst>
            </p:cNvPr>
            <p:cNvGrpSpPr/>
            <p:nvPr/>
          </p:nvGrpSpPr>
          <p:grpSpPr>
            <a:xfrm>
              <a:off x="4592624" y="2451233"/>
              <a:ext cx="2507922" cy="661904"/>
              <a:chOff x="4508801" y="2135623"/>
              <a:chExt cx="2507922" cy="661904"/>
            </a:xfrm>
          </p:grpSpPr>
          <p:sp>
            <p:nvSpPr>
              <p:cNvPr id="22" name="סוגר מסולסל ימני 9">
                <a:extLst>
                  <a:ext uri="{FF2B5EF4-FFF2-40B4-BE49-F238E27FC236}">
                    <a16:creationId xmlns:a16="http://schemas.microsoft.com/office/drawing/2014/main" id="{D2C0FA3B-8E08-4492-8FF8-D3145A183F55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A746FCE2-76D9-4A64-A90D-047BB0127529}"/>
                  </a:ext>
                </a:extLst>
              </p:cNvPr>
              <p:cNvSpPr txBox="1"/>
              <p:nvPr/>
            </p:nvSpPr>
            <p:spPr>
              <a:xfrm>
                <a:off x="4508801" y="2135623"/>
                <a:ext cx="2242976" cy="658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oddValue</a:t>
                </a:r>
                <a:endParaRPr lang="he-IL" sz="2800" dirty="0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D5FCC-7F37-427D-820D-4C231CE4994C}"/>
              </a:ext>
            </a:extLst>
          </p:cNvPr>
          <p:cNvSpPr/>
          <p:nvPr/>
        </p:nvSpPr>
        <p:spPr>
          <a:xfrm>
            <a:off x="4374574" y="1854255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7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1F0D8-285C-4D3E-BACF-DC69792F21E8}"/>
              </a:ext>
            </a:extLst>
          </p:cNvPr>
          <p:cNvSpPr/>
          <p:nvPr/>
        </p:nvSpPr>
        <p:spPr>
          <a:xfrm>
            <a:off x="4374573" y="1835410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5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1E88CF-FF23-4C46-B22A-9C5B3603A3BD}"/>
              </a:ext>
            </a:extLst>
          </p:cNvPr>
          <p:cNvSpPr/>
          <p:nvPr/>
        </p:nvSpPr>
        <p:spPr>
          <a:xfrm>
            <a:off x="4374572" y="1835410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9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53156C-D154-4258-88CC-BC4F9A0B3028}"/>
              </a:ext>
            </a:extLst>
          </p:cNvPr>
          <p:cNvSpPr/>
          <p:nvPr/>
        </p:nvSpPr>
        <p:spPr>
          <a:xfrm>
            <a:off x="4374572" y="1835410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3</a:t>
            </a:r>
            <a:endParaRPr lang="en-IL" dirty="0">
              <a:solidFill>
                <a:srgbClr val="192A7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2ED49D-9FF9-4D3A-A258-85B5044D9058}"/>
              </a:ext>
            </a:extLst>
          </p:cNvPr>
          <p:cNvCxnSpPr>
            <a:cxnSpLocks/>
          </p:cNvCxnSpPr>
          <p:nvPr/>
        </p:nvCxnSpPr>
        <p:spPr>
          <a:xfrm>
            <a:off x="9401265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63AB2C-C2A3-4D31-AA2E-9B3A237C3024}"/>
              </a:ext>
            </a:extLst>
          </p:cNvPr>
          <p:cNvCxnSpPr>
            <a:cxnSpLocks/>
          </p:cNvCxnSpPr>
          <p:nvPr/>
        </p:nvCxnSpPr>
        <p:spPr>
          <a:xfrm>
            <a:off x="10390093" y="82361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7">
            <a:extLst>
              <a:ext uri="{FF2B5EF4-FFF2-40B4-BE49-F238E27FC236}">
                <a16:creationId xmlns:a16="http://schemas.microsoft.com/office/drawing/2014/main" id="{6DE21037-76F6-41A2-B68B-AF9AF86D7A48}"/>
              </a:ext>
            </a:extLst>
          </p:cNvPr>
          <p:cNvSpPr/>
          <p:nvPr/>
        </p:nvSpPr>
        <p:spPr>
          <a:xfrm>
            <a:off x="2831536" y="5425413"/>
            <a:ext cx="5513562" cy="881825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במקרה הזה, האלגוריתם נכון גם ללא ההנחה בשאלה.</a:t>
            </a:r>
          </a:p>
        </p:txBody>
      </p:sp>
    </p:spTree>
    <p:extLst>
      <p:ext uri="{BB962C8B-B14F-4D97-AF65-F5344CB8AC3E}">
        <p14:creationId xmlns:p14="http://schemas.microsoft.com/office/powerpoint/2010/main" val="21437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d clipart 4 » Clipart Station">
            <a:extLst>
              <a:ext uri="{FF2B5EF4-FFF2-40B4-BE49-F238E27FC236}">
                <a16:creationId xmlns:a16="http://schemas.microsoft.com/office/drawing/2014/main" id="{41C7ECDD-FAA5-4E63-BFB8-8C8DF52D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7102"/>
            <a:ext cx="2899374" cy="16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ECC67-6455-4805-ACC9-9C76DEC35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86" y="1008426"/>
            <a:ext cx="7523009" cy="444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9399B-F08E-414D-8CA7-E051E776F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169" y="996986"/>
            <a:ext cx="7316912" cy="4504980"/>
          </a:xfrm>
          <a:prstGeom prst="rect">
            <a:avLst/>
          </a:prstGeom>
        </p:spPr>
      </p:pic>
      <p:pic>
        <p:nvPicPr>
          <p:cNvPr id="1026" name="Picture 2" descr="A man thinking with a question mark,looking for a solution.decision and  problem concept. 3d rendering,conceptual image. - Buy this stock  illustration and explore similar illustrations at Adobe Stock | Adobe Stock">
            <a:extLst>
              <a:ext uri="{FF2B5EF4-FFF2-40B4-BE49-F238E27FC236}">
                <a16:creationId xmlns:a16="http://schemas.microsoft.com/office/drawing/2014/main" id="{BD2E4CA5-ED70-4226-863A-117E75FB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607930"/>
            <a:ext cx="3356384" cy="20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נבחן את הדוגמאות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ECC67-6455-4805-ACC9-9C76DEC3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22"/>
          <a:stretch/>
        </p:blipFill>
        <p:spPr>
          <a:xfrm>
            <a:off x="0" y="3746911"/>
            <a:ext cx="7783221" cy="793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DF908-AC00-4EAD-8949-C80370553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19" y="1203522"/>
            <a:ext cx="6406422" cy="1022712"/>
          </a:xfrm>
          <a:prstGeom prst="rect">
            <a:avLst/>
          </a:prstGeom>
        </p:spPr>
      </p:pic>
      <p:grpSp>
        <p:nvGrpSpPr>
          <p:cNvPr id="7" name="קבוצה 11">
            <a:extLst>
              <a:ext uri="{FF2B5EF4-FFF2-40B4-BE49-F238E27FC236}">
                <a16:creationId xmlns:a16="http://schemas.microsoft.com/office/drawing/2014/main" id="{3FCF0BE0-EC9F-447D-B6FA-A69F43F2AB4B}"/>
              </a:ext>
            </a:extLst>
          </p:cNvPr>
          <p:cNvGrpSpPr/>
          <p:nvPr/>
        </p:nvGrpSpPr>
        <p:grpSpPr>
          <a:xfrm>
            <a:off x="7518129" y="1259429"/>
            <a:ext cx="3249040" cy="722963"/>
            <a:chOff x="5373895" y="2481166"/>
            <a:chExt cx="3249040" cy="722963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776B421D-857B-4235-ABE0-2E071E809058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9</a:t>
              </a:r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716DE92B-92E7-4F19-924A-54ED4E72CCC7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0" name="סוגר מסולסל ימני 9">
                <a:extLst>
                  <a:ext uri="{FF2B5EF4-FFF2-40B4-BE49-F238E27FC236}">
                    <a16:creationId xmlns:a16="http://schemas.microsoft.com/office/drawing/2014/main" id="{7E3FD33E-C1CA-4FEB-9766-28B852C20F40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TextBox 3">
                <a:extLst>
                  <a:ext uri="{FF2B5EF4-FFF2-40B4-BE49-F238E27FC236}">
                    <a16:creationId xmlns:a16="http://schemas.microsoft.com/office/drawing/2014/main" id="{AEDB1F2B-3D6D-47F6-A359-F1C390591255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A8423D5-AB89-429A-81E3-DC368B632FAD}"/>
              </a:ext>
            </a:extLst>
          </p:cNvPr>
          <p:cNvGrpSpPr/>
          <p:nvPr/>
        </p:nvGrpSpPr>
        <p:grpSpPr>
          <a:xfrm>
            <a:off x="7250220" y="3854665"/>
            <a:ext cx="3249040" cy="722963"/>
            <a:chOff x="5373895" y="2481166"/>
            <a:chExt cx="3249040" cy="722963"/>
          </a:xfrm>
        </p:grpSpPr>
        <p:sp>
          <p:nvSpPr>
            <p:cNvPr id="13" name="מלבן 7">
              <a:extLst>
                <a:ext uri="{FF2B5EF4-FFF2-40B4-BE49-F238E27FC236}">
                  <a16:creationId xmlns:a16="http://schemas.microsoft.com/office/drawing/2014/main" id="{C0B2FD67-4359-46C8-9032-BE50524E51BF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11</a:t>
              </a:r>
            </a:p>
          </p:txBody>
        </p:sp>
        <p:grpSp>
          <p:nvGrpSpPr>
            <p:cNvPr id="14" name="קבוצה 8">
              <a:extLst>
                <a:ext uri="{FF2B5EF4-FFF2-40B4-BE49-F238E27FC236}">
                  <a16:creationId xmlns:a16="http://schemas.microsoft.com/office/drawing/2014/main" id="{D0012FF1-32B5-4987-BFC2-62791406D45D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5" name="סוגר מסולסל ימני 9">
                <a:extLst>
                  <a:ext uri="{FF2B5EF4-FFF2-40B4-BE49-F238E27FC236}">
                    <a16:creationId xmlns:a16="http://schemas.microsoft.com/office/drawing/2014/main" id="{5F3E4192-4B7C-4D78-9D37-7BBF0C54C135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867B17B8-FF36-423A-BDA6-72FAF08604E1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grpSp>
        <p:nvGrpSpPr>
          <p:cNvPr id="17" name="קבוצה 11">
            <a:extLst>
              <a:ext uri="{FF2B5EF4-FFF2-40B4-BE49-F238E27FC236}">
                <a16:creationId xmlns:a16="http://schemas.microsoft.com/office/drawing/2014/main" id="{AF4AFFA0-3A5D-4A89-8C4F-B7745034EBAB}"/>
              </a:ext>
            </a:extLst>
          </p:cNvPr>
          <p:cNvGrpSpPr/>
          <p:nvPr/>
        </p:nvGrpSpPr>
        <p:grpSpPr>
          <a:xfrm>
            <a:off x="5576717" y="2075163"/>
            <a:ext cx="3347006" cy="834111"/>
            <a:chOff x="5373895" y="2481166"/>
            <a:chExt cx="3249040" cy="722963"/>
          </a:xfrm>
        </p:grpSpPr>
        <p:sp>
          <p:nvSpPr>
            <p:cNvPr id="18" name="מלבן 7">
              <a:extLst>
                <a:ext uri="{FF2B5EF4-FFF2-40B4-BE49-F238E27FC236}">
                  <a16:creationId xmlns:a16="http://schemas.microsoft.com/office/drawing/2014/main" id="{6AB2E698-C7C0-4FFB-A022-EA63B14F2F12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19" name="קבוצה 8">
              <a:extLst>
                <a:ext uri="{FF2B5EF4-FFF2-40B4-BE49-F238E27FC236}">
                  <a16:creationId xmlns:a16="http://schemas.microsoft.com/office/drawing/2014/main" id="{F89CBBDB-1CE4-4178-B5DF-30A8DC5382D0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20" name="סוגר מסולסל ימני 9">
                <a:extLst>
                  <a:ext uri="{FF2B5EF4-FFF2-40B4-BE49-F238E27FC236}">
                    <a16:creationId xmlns:a16="http://schemas.microsoft.com/office/drawing/2014/main" id="{87DEA360-3C34-4976-9667-CBF6626C1869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F1651624-DDEB-4235-A372-3F5F0EE70770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sum</a:t>
                </a:r>
                <a:endParaRPr lang="he-IL" sz="2800" dirty="0"/>
              </a:p>
            </p:txBody>
          </p:sp>
        </p:grp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496D6-E42F-4E24-99D5-E64E1F6F503B}"/>
              </a:ext>
            </a:extLst>
          </p:cNvPr>
          <p:cNvCxnSpPr/>
          <p:nvPr/>
        </p:nvCxnSpPr>
        <p:spPr>
          <a:xfrm>
            <a:off x="882752" y="1106454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976EB8-8CA3-4029-BBF2-F356299C4688}"/>
              </a:ext>
            </a:extLst>
          </p:cNvPr>
          <p:cNvSpPr txBox="1"/>
          <p:nvPr/>
        </p:nvSpPr>
        <p:spPr>
          <a:xfrm>
            <a:off x="7958605" y="2335136"/>
            <a:ext cx="431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BAD3EB-D615-4D2B-925D-6956818E5D74}"/>
              </a:ext>
            </a:extLst>
          </p:cNvPr>
          <p:cNvCxnSpPr/>
          <p:nvPr/>
        </p:nvCxnSpPr>
        <p:spPr>
          <a:xfrm>
            <a:off x="1877395" y="1106454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00B6EC70-0465-4F2B-8F01-1CAB99464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78" b="66140"/>
          <a:stretch/>
        </p:blipFill>
        <p:spPr>
          <a:xfrm>
            <a:off x="4304681" y="753653"/>
            <a:ext cx="7316912" cy="5442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79F86B-540D-48C9-BB12-AB15D3FF1545}"/>
              </a:ext>
            </a:extLst>
          </p:cNvPr>
          <p:cNvSpPr txBox="1"/>
          <p:nvPr/>
        </p:nvSpPr>
        <p:spPr>
          <a:xfrm>
            <a:off x="7951506" y="2366723"/>
            <a:ext cx="431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92E159-9EE2-4E34-89DA-5AFA8B82FBAC}"/>
              </a:ext>
            </a:extLst>
          </p:cNvPr>
          <p:cNvCxnSpPr/>
          <p:nvPr/>
        </p:nvCxnSpPr>
        <p:spPr>
          <a:xfrm>
            <a:off x="2902931" y="1095008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BA735CE-3F06-433D-A7C3-37235F64E69B}"/>
              </a:ext>
            </a:extLst>
          </p:cNvPr>
          <p:cNvSpPr txBox="1"/>
          <p:nvPr/>
        </p:nvSpPr>
        <p:spPr>
          <a:xfrm>
            <a:off x="7989846" y="2362539"/>
            <a:ext cx="431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83EA16-21DB-463B-BE3D-802A3D2A1E4D}"/>
              </a:ext>
            </a:extLst>
          </p:cNvPr>
          <p:cNvCxnSpPr/>
          <p:nvPr/>
        </p:nvCxnSpPr>
        <p:spPr>
          <a:xfrm>
            <a:off x="3791513" y="1106453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50AFFF9-0605-4845-8B1F-C748EEF0DC84}"/>
              </a:ext>
            </a:extLst>
          </p:cNvPr>
          <p:cNvSpPr txBox="1"/>
          <p:nvPr/>
        </p:nvSpPr>
        <p:spPr>
          <a:xfrm>
            <a:off x="7958605" y="2355222"/>
            <a:ext cx="431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50A48B-8E6D-444B-A681-0C1C605CB433}"/>
              </a:ext>
            </a:extLst>
          </p:cNvPr>
          <p:cNvCxnSpPr/>
          <p:nvPr/>
        </p:nvCxnSpPr>
        <p:spPr>
          <a:xfrm>
            <a:off x="4956279" y="1122513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AA7938-ACC1-4E06-92B5-AF7BE020163A}"/>
              </a:ext>
            </a:extLst>
          </p:cNvPr>
          <p:cNvSpPr txBox="1"/>
          <p:nvPr/>
        </p:nvSpPr>
        <p:spPr>
          <a:xfrm>
            <a:off x="7874490" y="2350203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10</a:t>
            </a:r>
          </a:p>
        </p:txBody>
      </p:sp>
      <p:sp>
        <p:nvSpPr>
          <p:cNvPr id="32" name="מלבן 7">
            <a:extLst>
              <a:ext uri="{FF2B5EF4-FFF2-40B4-BE49-F238E27FC236}">
                <a16:creationId xmlns:a16="http://schemas.microsoft.com/office/drawing/2014/main" id="{A1A06385-2F7A-4A4B-8091-4DD7B6D1630D}"/>
              </a:ext>
            </a:extLst>
          </p:cNvPr>
          <p:cNvSpPr/>
          <p:nvPr/>
        </p:nvSpPr>
        <p:spPr>
          <a:xfrm>
            <a:off x="685766" y="2302630"/>
            <a:ext cx="4186960" cy="769616"/>
          </a:xfrm>
          <a:prstGeom prst="rect">
            <a:avLst/>
          </a:prstGeom>
          <a:solidFill>
            <a:srgbClr val="DCEED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הפעולה תחזיר 4</a:t>
            </a:r>
          </a:p>
        </p:txBody>
      </p:sp>
      <p:grpSp>
        <p:nvGrpSpPr>
          <p:cNvPr id="33" name="קבוצה 11">
            <a:extLst>
              <a:ext uri="{FF2B5EF4-FFF2-40B4-BE49-F238E27FC236}">
                <a16:creationId xmlns:a16="http://schemas.microsoft.com/office/drawing/2014/main" id="{C3862B5E-EF48-4962-A320-2ECE498FE581}"/>
              </a:ext>
            </a:extLst>
          </p:cNvPr>
          <p:cNvGrpSpPr/>
          <p:nvPr/>
        </p:nvGrpSpPr>
        <p:grpSpPr>
          <a:xfrm>
            <a:off x="4858597" y="4928066"/>
            <a:ext cx="3347006" cy="834111"/>
            <a:chOff x="5373895" y="2481166"/>
            <a:chExt cx="3249040" cy="722963"/>
          </a:xfrm>
        </p:grpSpPr>
        <p:sp>
          <p:nvSpPr>
            <p:cNvPr id="34" name="מלבן 7">
              <a:extLst>
                <a:ext uri="{FF2B5EF4-FFF2-40B4-BE49-F238E27FC236}">
                  <a16:creationId xmlns:a16="http://schemas.microsoft.com/office/drawing/2014/main" id="{49AEF261-EB08-437A-8393-BFAF404A4B35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35" name="קבוצה 8">
              <a:extLst>
                <a:ext uri="{FF2B5EF4-FFF2-40B4-BE49-F238E27FC236}">
                  <a16:creationId xmlns:a16="http://schemas.microsoft.com/office/drawing/2014/main" id="{E3E66139-7580-48C0-B8B5-11752A5517D1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36" name="סוגר מסולסל ימני 9">
                <a:extLst>
                  <a:ext uri="{FF2B5EF4-FFF2-40B4-BE49-F238E27FC236}">
                    <a16:creationId xmlns:a16="http://schemas.microsoft.com/office/drawing/2014/main" id="{83AA83D0-7B18-4BF5-B642-5F30827C47F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TextBox 3">
                <a:extLst>
                  <a:ext uri="{FF2B5EF4-FFF2-40B4-BE49-F238E27FC236}">
                    <a16:creationId xmlns:a16="http://schemas.microsoft.com/office/drawing/2014/main" id="{F180064C-3311-41B7-A5E0-BC55ABBC3F63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sum</a:t>
                </a:r>
                <a:endParaRPr lang="he-IL" sz="2800" dirty="0"/>
              </a:p>
            </p:txBody>
          </p:sp>
        </p:grp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EFE95C-428D-409C-B821-D6528346A0D1}"/>
              </a:ext>
            </a:extLst>
          </p:cNvPr>
          <p:cNvCxnSpPr/>
          <p:nvPr/>
        </p:nvCxnSpPr>
        <p:spPr>
          <a:xfrm>
            <a:off x="841262" y="3813735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2CE2E72-F8F2-44FC-B67B-D5E3BF364FC0}"/>
              </a:ext>
            </a:extLst>
          </p:cNvPr>
          <p:cNvSpPr txBox="1"/>
          <p:nvPr/>
        </p:nvSpPr>
        <p:spPr>
          <a:xfrm>
            <a:off x="7200171" y="5194452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2873E2-AFA5-4FC4-8042-D131A61877C6}"/>
              </a:ext>
            </a:extLst>
          </p:cNvPr>
          <p:cNvCxnSpPr/>
          <p:nvPr/>
        </p:nvCxnSpPr>
        <p:spPr>
          <a:xfrm>
            <a:off x="1984262" y="3802289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B4B86AD-7D98-4012-B2F7-1BCCCDB07F36}"/>
              </a:ext>
            </a:extLst>
          </p:cNvPr>
          <p:cNvSpPr txBox="1"/>
          <p:nvPr/>
        </p:nvSpPr>
        <p:spPr>
          <a:xfrm>
            <a:off x="7161578" y="5184415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3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5728F4-5D2D-4627-812A-90354C8DEFB2}"/>
              </a:ext>
            </a:extLst>
          </p:cNvPr>
          <p:cNvCxnSpPr/>
          <p:nvPr/>
        </p:nvCxnSpPr>
        <p:spPr>
          <a:xfrm>
            <a:off x="3116376" y="3813735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2088C4-BD2D-4D9C-B7C9-80EE61387AF0}"/>
              </a:ext>
            </a:extLst>
          </p:cNvPr>
          <p:cNvSpPr txBox="1"/>
          <p:nvPr/>
        </p:nvSpPr>
        <p:spPr>
          <a:xfrm>
            <a:off x="7237915" y="5218397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E443EA9-067A-4097-9956-13170A36FB18}"/>
              </a:ext>
            </a:extLst>
          </p:cNvPr>
          <p:cNvCxnSpPr/>
          <p:nvPr/>
        </p:nvCxnSpPr>
        <p:spPr>
          <a:xfrm>
            <a:off x="4248490" y="3813735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6C5EDC6-3CF7-4D2C-ACEF-21310DC84D8D}"/>
              </a:ext>
            </a:extLst>
          </p:cNvPr>
          <p:cNvSpPr txBox="1"/>
          <p:nvPr/>
        </p:nvSpPr>
        <p:spPr>
          <a:xfrm>
            <a:off x="7336275" y="5224909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F21486-7429-4722-B42A-9B520753C47A}"/>
              </a:ext>
            </a:extLst>
          </p:cNvPr>
          <p:cNvCxnSpPr/>
          <p:nvPr/>
        </p:nvCxnSpPr>
        <p:spPr>
          <a:xfrm>
            <a:off x="5337056" y="3813735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6B1589-90F0-46AA-8050-FE16A872E4E7}"/>
              </a:ext>
            </a:extLst>
          </p:cNvPr>
          <p:cNvSpPr txBox="1"/>
          <p:nvPr/>
        </p:nvSpPr>
        <p:spPr>
          <a:xfrm>
            <a:off x="7280585" y="5173985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8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8AFB82-9F9A-48D0-9DD7-45280E81655C}"/>
              </a:ext>
            </a:extLst>
          </p:cNvPr>
          <p:cNvCxnSpPr/>
          <p:nvPr/>
        </p:nvCxnSpPr>
        <p:spPr>
          <a:xfrm>
            <a:off x="6490942" y="3802289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84DA0FA-40C7-40C5-A8CB-ACF30137AA17}"/>
              </a:ext>
            </a:extLst>
          </p:cNvPr>
          <p:cNvSpPr txBox="1"/>
          <p:nvPr/>
        </p:nvSpPr>
        <p:spPr>
          <a:xfrm>
            <a:off x="7308430" y="5195365"/>
            <a:ext cx="5406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11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5B707B-9267-4064-B2FA-AAA4B4B446AD}"/>
              </a:ext>
            </a:extLst>
          </p:cNvPr>
          <p:cNvCxnSpPr/>
          <p:nvPr/>
        </p:nvCxnSpPr>
        <p:spPr>
          <a:xfrm>
            <a:off x="7350914" y="3790843"/>
            <a:ext cx="0" cy="327691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מלבן 7">
            <a:extLst>
              <a:ext uri="{FF2B5EF4-FFF2-40B4-BE49-F238E27FC236}">
                <a16:creationId xmlns:a16="http://schemas.microsoft.com/office/drawing/2014/main" id="{4608618E-9B70-4A28-B92D-F57B358D26B2}"/>
              </a:ext>
            </a:extLst>
          </p:cNvPr>
          <p:cNvSpPr/>
          <p:nvPr/>
        </p:nvSpPr>
        <p:spPr>
          <a:xfrm>
            <a:off x="612134" y="4486638"/>
            <a:ext cx="4186960" cy="687348"/>
          </a:xfrm>
          <a:prstGeom prst="rect">
            <a:avLst/>
          </a:prstGeom>
          <a:solidFill>
            <a:srgbClr val="DCEED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הפעולה תחזיר 1-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A214267-2D2A-4CF1-8B90-B16747784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076" b="18780"/>
          <a:stretch/>
        </p:blipFill>
        <p:spPr>
          <a:xfrm>
            <a:off x="4574992" y="3090429"/>
            <a:ext cx="7316912" cy="682231"/>
          </a:xfrm>
          <a:prstGeom prst="rect">
            <a:avLst/>
          </a:prstGeom>
        </p:spPr>
      </p:pic>
      <p:pic>
        <p:nvPicPr>
          <p:cNvPr id="56" name="Picture 4" descr="3d clipart 4 » Clipart Station">
            <a:extLst>
              <a:ext uri="{FF2B5EF4-FFF2-40B4-BE49-F238E27FC236}">
                <a16:creationId xmlns:a16="http://schemas.microsoft.com/office/drawing/2014/main" id="{57D24D0C-999C-4AD2-8530-7C34F2CD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7102"/>
            <a:ext cx="2899374" cy="16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F1EAC-EDA5-4DFE-B80C-5A04647CC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3"/>
          <a:stretch/>
        </p:blipFill>
        <p:spPr>
          <a:xfrm>
            <a:off x="148192" y="1451595"/>
            <a:ext cx="5168479" cy="2808776"/>
          </a:xfrm>
          <a:prstGeom prst="rect">
            <a:avLst/>
          </a:prstGeom>
        </p:spPr>
      </p:pic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4258D22C-88DD-4078-9485-741EF700B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410" y="150375"/>
            <a:ext cx="9419147" cy="637353"/>
          </a:xfrm>
        </p:spPr>
        <p:txBody>
          <a:bodyPr/>
          <a:lstStyle/>
          <a:p>
            <a:r>
              <a:rPr lang="he-IL" dirty="0"/>
              <a:t>נכתוב פתרון</a:t>
            </a:r>
            <a:endParaRPr lang="en-IL" dirty="0"/>
          </a:p>
        </p:txBody>
      </p:sp>
      <p:sp>
        <p:nvSpPr>
          <p:cNvPr id="12" name="מלבן 7">
            <a:extLst>
              <a:ext uri="{FF2B5EF4-FFF2-40B4-BE49-F238E27FC236}">
                <a16:creationId xmlns:a16="http://schemas.microsoft.com/office/drawing/2014/main" id="{85EC1C0A-7A4C-488E-8666-F0ABAD81022E}"/>
              </a:ext>
            </a:extLst>
          </p:cNvPr>
          <p:cNvSpPr/>
          <p:nvPr/>
        </p:nvSpPr>
        <p:spPr>
          <a:xfrm>
            <a:off x="5138056" y="2446629"/>
            <a:ext cx="5246915" cy="114335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נוסיף איבר לסכום, אם הסכום גדול מ-</a:t>
            </a:r>
            <a:r>
              <a:rPr lang="en-US" sz="2200" dirty="0"/>
              <a:t>num</a:t>
            </a:r>
            <a:r>
              <a:rPr lang="he-IL" sz="2200" dirty="0"/>
              <a:t> נפסיק את ביצוע הלולאה ונחזיר ערך.</a:t>
            </a:r>
          </a:p>
        </p:txBody>
      </p:sp>
      <p:sp>
        <p:nvSpPr>
          <p:cNvPr id="13" name="מלבן 7">
            <a:extLst>
              <a:ext uri="{FF2B5EF4-FFF2-40B4-BE49-F238E27FC236}">
                <a16:creationId xmlns:a16="http://schemas.microsoft.com/office/drawing/2014/main" id="{9F7B3434-527A-4395-AD08-BBB97C1F6AD1}"/>
              </a:ext>
            </a:extLst>
          </p:cNvPr>
          <p:cNvSpPr/>
          <p:nvPr/>
        </p:nvSpPr>
        <p:spPr>
          <a:xfrm>
            <a:off x="4082142" y="3829814"/>
            <a:ext cx="4791349" cy="114335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אם סיימנו לעבור על כל איברי המערך בלי להחזיר ערך, נחזיר 1-.</a:t>
            </a:r>
          </a:p>
        </p:txBody>
      </p:sp>
      <p:pic>
        <p:nvPicPr>
          <p:cNvPr id="7" name="Picture 2" descr="Premium Photo | 3d white people working together">
            <a:extLst>
              <a:ext uri="{FF2B5EF4-FFF2-40B4-BE49-F238E27FC236}">
                <a16:creationId xmlns:a16="http://schemas.microsoft.com/office/drawing/2014/main" id="{4C009F9C-D202-4809-A22E-D9D67BD1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" y="4383548"/>
            <a:ext cx="3242436" cy="24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r>
              <a:rPr lang="he-IL" sz="3700" dirty="0"/>
              <a:t> מועד מיוחד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34D4C-98C6-41B6-AA55-FB3522B3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01" y="840290"/>
            <a:ext cx="6693244" cy="2749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EDB28-742F-4B4E-BA43-D51E24690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427"/>
          <a:stretch/>
        </p:blipFill>
        <p:spPr>
          <a:xfrm>
            <a:off x="1831344" y="3862713"/>
            <a:ext cx="6390677" cy="1900260"/>
          </a:xfrm>
          <a:prstGeom prst="rect">
            <a:avLst/>
          </a:prstGeom>
        </p:spPr>
      </p:pic>
      <p:pic>
        <p:nvPicPr>
          <p:cNvPr id="4098" name="Picture 2" descr="Interrogation PNG Clipart | PNG Mart">
            <a:extLst>
              <a:ext uri="{FF2B5EF4-FFF2-40B4-BE49-F238E27FC236}">
                <a16:creationId xmlns:a16="http://schemas.microsoft.com/office/drawing/2014/main" id="{C68BEC9B-3671-4162-AE25-08F82936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494"/>
            <a:ext cx="2624042" cy="2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5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נבחן את הדוגמאות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34D4C-98C6-41B6-AA55-FB3522B35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39" b="33908"/>
          <a:stretch/>
        </p:blipFill>
        <p:spPr>
          <a:xfrm>
            <a:off x="2739413" y="1011968"/>
            <a:ext cx="7875232" cy="878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77948-33DD-487C-8FB5-F32970A54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47"/>
          <a:stretch/>
        </p:blipFill>
        <p:spPr>
          <a:xfrm>
            <a:off x="3123344" y="2790826"/>
            <a:ext cx="7748155" cy="864302"/>
          </a:xfrm>
          <a:prstGeom prst="rect">
            <a:avLst/>
          </a:prstGeom>
        </p:spPr>
      </p:pic>
      <p:pic>
        <p:nvPicPr>
          <p:cNvPr id="5122" name="Picture 2" descr="The Unknown Clipart - Point D Interrogation Png - Free Transparent PNG  Clipart Images Download">
            <a:extLst>
              <a:ext uri="{FF2B5EF4-FFF2-40B4-BE49-F238E27FC236}">
                <a16:creationId xmlns:a16="http://schemas.microsoft.com/office/drawing/2014/main" id="{F3FC6B47-A877-468A-9760-4BF69D6F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102"/>
            <a:ext cx="3342089" cy="46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r>
              <a:rPr lang="he-IL" sz="3700" dirty="0"/>
              <a:t> מועד מיוחד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C42D4-8256-40D1-89B3-22809553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" y="1188623"/>
            <a:ext cx="5825761" cy="3531082"/>
          </a:xfrm>
          <a:prstGeom prst="rect">
            <a:avLst/>
          </a:prstGeom>
        </p:spPr>
      </p:pic>
      <p:sp>
        <p:nvSpPr>
          <p:cNvPr id="5" name="מלבן 7">
            <a:extLst>
              <a:ext uri="{FF2B5EF4-FFF2-40B4-BE49-F238E27FC236}">
                <a16:creationId xmlns:a16="http://schemas.microsoft.com/office/drawing/2014/main" id="{60D3AB09-AD28-440B-8088-810822D28F31}"/>
              </a:ext>
            </a:extLst>
          </p:cNvPr>
          <p:cNvSpPr/>
          <p:nvPr/>
        </p:nvSpPr>
        <p:spPr>
          <a:xfrm>
            <a:off x="6318234" y="2449504"/>
            <a:ext cx="4791349" cy="123452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נשתמש במשתנה סכום לסוף, עבור האיברים שנמצאים מימין לאיבר שוויון.</a:t>
            </a:r>
          </a:p>
        </p:txBody>
      </p:sp>
      <p:sp>
        <p:nvSpPr>
          <p:cNvPr id="7" name="מלבן 7">
            <a:extLst>
              <a:ext uri="{FF2B5EF4-FFF2-40B4-BE49-F238E27FC236}">
                <a16:creationId xmlns:a16="http://schemas.microsoft.com/office/drawing/2014/main" id="{6D0E22FF-DEC4-4B89-A723-8BE7AE9F1744}"/>
              </a:ext>
            </a:extLst>
          </p:cNvPr>
          <p:cNvSpPr/>
          <p:nvPr/>
        </p:nvSpPr>
        <p:spPr>
          <a:xfrm>
            <a:off x="6596744" y="985986"/>
            <a:ext cx="5036460" cy="123452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נשתמש במשתנה סכום להתחלה, עבור האיברים שנמצאים משמאל לאיבר שוויון.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AFCB3BC-C8BD-4DBC-AF12-7637B21F3E8F}"/>
              </a:ext>
            </a:extLst>
          </p:cNvPr>
          <p:cNvSpPr/>
          <p:nvPr/>
        </p:nvSpPr>
        <p:spPr>
          <a:xfrm>
            <a:off x="4309044" y="3863040"/>
            <a:ext cx="3813455" cy="130527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נחזיר את ערך הביטוי הבוליאני שהסכומים שווים.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31DD25-4512-46C7-8099-19B093FCB167}"/>
              </a:ext>
            </a:extLst>
          </p:cNvPr>
          <p:cNvGrpSpPr/>
          <p:nvPr/>
        </p:nvGrpSpPr>
        <p:grpSpPr>
          <a:xfrm>
            <a:off x="385555" y="4351558"/>
            <a:ext cx="5038834" cy="2320184"/>
            <a:chOff x="806789" y="4402928"/>
            <a:chExt cx="5038834" cy="195342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C85107-97E2-46C9-8BDA-D41B5601C639}"/>
                </a:ext>
              </a:extLst>
            </p:cNvPr>
            <p:cNvGrpSpPr/>
            <p:nvPr/>
          </p:nvGrpSpPr>
          <p:grpSpPr>
            <a:xfrm>
              <a:off x="806789" y="5213000"/>
              <a:ext cx="5038834" cy="1143352"/>
              <a:chOff x="806789" y="5213000"/>
              <a:chExt cx="5038834" cy="1143352"/>
            </a:xfrm>
          </p:grpSpPr>
          <p:sp>
            <p:nvSpPr>
              <p:cNvPr id="9" name="מלבן 7">
                <a:extLst>
                  <a:ext uri="{FF2B5EF4-FFF2-40B4-BE49-F238E27FC236}">
                    <a16:creationId xmlns:a16="http://schemas.microsoft.com/office/drawing/2014/main" id="{CACD0267-4582-442B-872C-EE1A22F5F63F}"/>
                  </a:ext>
                </a:extLst>
              </p:cNvPr>
              <p:cNvSpPr/>
              <p:nvPr/>
            </p:nvSpPr>
            <p:spPr>
              <a:xfrm>
                <a:off x="806789" y="5213000"/>
                <a:ext cx="5038834" cy="11433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>
                  <a:lnSpc>
                    <a:spcPct val="150000"/>
                  </a:lnSpc>
                </a:pPr>
                <a:r>
                  <a:rPr lang="he-IL" sz="2200" dirty="0"/>
                  <a:t>מקביל לתנאי:</a:t>
                </a:r>
                <a:r>
                  <a:rPr lang="en-US" sz="2200" dirty="0"/>
                  <a:t> </a:t>
                </a:r>
                <a:endParaRPr lang="he-IL" sz="2200" dirty="0"/>
              </a:p>
              <a:p>
                <a:pPr algn="l">
                  <a:lnSpc>
                    <a:spcPct val="150000"/>
                  </a:lnSpc>
                </a:pPr>
                <a:r>
                  <a:rPr lang="en-US" sz="2200" dirty="0"/>
                  <a:t>	</a:t>
                </a:r>
                <a:endParaRPr lang="he-IL" sz="2200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AB4A969-46F2-4C7B-8351-74D01E712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857" y="5386846"/>
                <a:ext cx="2648710" cy="795660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C12C154-0D4C-460D-B521-313B5F45469C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3326206" y="4402928"/>
              <a:ext cx="2621" cy="8100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E8AF589-5FB4-4910-AAEB-B5A4D823A5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77" t="88684" r="28149"/>
          <a:stretch/>
        </p:blipFill>
        <p:spPr>
          <a:xfrm>
            <a:off x="870857" y="788919"/>
            <a:ext cx="3368410" cy="3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מערך חד ממדי שאלות בגרות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97016"/>
            <a:ext cx="12192001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מדעי המחשב – יסודות 1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טלי מראלי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r>
              <a:rPr lang="he-IL" sz="3700" dirty="0"/>
              <a:t> מועד מיוחד</a:t>
            </a:r>
            <a:endParaRPr lang="en-IL" sz="3700" dirty="0"/>
          </a:p>
        </p:txBody>
      </p:sp>
      <p:pic>
        <p:nvPicPr>
          <p:cNvPr id="2050" name="Picture 2" descr="60+ 3D Man ideas | 3d man, sculpture lessons, powerpoint animation">
            <a:extLst>
              <a:ext uri="{FF2B5EF4-FFF2-40B4-BE49-F238E27FC236}">
                <a16:creationId xmlns:a16="http://schemas.microsoft.com/office/drawing/2014/main" id="{3BEFFC5B-C56F-4A50-80C6-791AF257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21" y="4903500"/>
            <a:ext cx="1999754" cy="19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2D3C8-4F02-46C9-A649-96E37DB3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19" y="1789116"/>
            <a:ext cx="5605890" cy="3114383"/>
          </a:xfrm>
          <a:prstGeom prst="rect">
            <a:avLst/>
          </a:prstGeom>
        </p:spPr>
      </p:pic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6" name="מלבן 7">
            <a:extLst>
              <a:ext uri="{FF2B5EF4-FFF2-40B4-BE49-F238E27FC236}">
                <a16:creationId xmlns:a16="http://schemas.microsoft.com/office/drawing/2014/main" id="{901BA531-4BCF-4BCF-BAB2-724FA858D1E8}"/>
              </a:ext>
            </a:extLst>
          </p:cNvPr>
          <p:cNvSpPr/>
          <p:nvPr/>
        </p:nvSpPr>
        <p:spPr>
          <a:xfrm>
            <a:off x="6503437" y="1632588"/>
            <a:ext cx="5037299" cy="114335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נשתמש במשתנה סכום להתחלה, עבור האיברים שנמצאים משמאל לאיבר שוויון.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565B646-F743-47B4-94E0-7856857A15C1}"/>
              </a:ext>
            </a:extLst>
          </p:cNvPr>
          <p:cNvSpPr txBox="1">
            <a:spLocks/>
          </p:cNvSpPr>
          <p:nvPr/>
        </p:nvSpPr>
        <p:spPr>
          <a:xfrm>
            <a:off x="4889221" y="737741"/>
            <a:ext cx="6651515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r">
              <a:lnSpc>
                <a:spcPct val="90000"/>
              </a:lnSpc>
            </a:pPr>
            <a:r>
              <a:rPr lang="he-IL" sz="2800" dirty="0"/>
              <a:t>נבחן פתרון נוסף:</a:t>
            </a:r>
            <a:endParaRPr lang="en-IL" sz="28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BBA2CDA-D61A-4D0C-B8E6-D05C8916FBA0}"/>
              </a:ext>
            </a:extLst>
          </p:cNvPr>
          <p:cNvSpPr/>
          <p:nvPr/>
        </p:nvSpPr>
        <p:spPr>
          <a:xfrm>
            <a:off x="5234473" y="3046272"/>
            <a:ext cx="4938087" cy="152708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נשתמש באותו משתנה סכום ונקטין אותו עם כל האיברים מימין לאיבר השוויון. אם הסכומים שווים הסכום יתאפס</a:t>
            </a:r>
          </a:p>
        </p:txBody>
      </p:sp>
      <p:sp>
        <p:nvSpPr>
          <p:cNvPr id="9" name="מלבן 7">
            <a:extLst>
              <a:ext uri="{FF2B5EF4-FFF2-40B4-BE49-F238E27FC236}">
                <a16:creationId xmlns:a16="http://schemas.microsoft.com/office/drawing/2014/main" id="{1570952A-AF3F-4BCA-BCB5-B6245506F299}"/>
              </a:ext>
            </a:extLst>
          </p:cNvPr>
          <p:cNvSpPr/>
          <p:nvPr/>
        </p:nvSpPr>
        <p:spPr>
          <a:xfrm>
            <a:off x="145626" y="5031931"/>
            <a:ext cx="4670506" cy="1012649"/>
          </a:xfrm>
          <a:prstGeom prst="rect">
            <a:avLst/>
          </a:prstGeom>
          <a:solidFill>
            <a:srgbClr val="DCEED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200" dirty="0"/>
              <a:t>שימו לב שבשתי הלולאות אין התייחסות לאיבר השוויון והלולאה מגיעה עד אליו.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1F083A-E29D-4ED8-B446-283E552F19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77" t="88684" r="28149"/>
          <a:stretch/>
        </p:blipFill>
        <p:spPr>
          <a:xfrm>
            <a:off x="710705" y="1272388"/>
            <a:ext cx="3368410" cy="36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46ECF3-004F-48DC-95AC-A9FC75C8B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82" t="50805" r="30875" b="35764"/>
          <a:stretch/>
        </p:blipFill>
        <p:spPr>
          <a:xfrm>
            <a:off x="796466" y="746549"/>
            <a:ext cx="2619910" cy="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r>
              <a:rPr lang="he-IL" sz="3700" dirty="0"/>
              <a:t> מועד מיוחד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EDB28-742F-4B4E-BA43-D51E24690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47"/>
          <a:stretch/>
        </p:blipFill>
        <p:spPr>
          <a:xfrm>
            <a:off x="2786327" y="1110343"/>
            <a:ext cx="8190360" cy="2318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B64B5-7C9F-43DD-AD44-E7EED5FC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812" y="1116255"/>
            <a:ext cx="7750602" cy="2127818"/>
          </a:xfrm>
          <a:prstGeom prst="rect">
            <a:avLst/>
          </a:prstGeom>
        </p:spPr>
      </p:pic>
      <p:pic>
        <p:nvPicPr>
          <p:cNvPr id="1026" name="Picture 2" descr="Personnage Mystère - Question Mark People Thinking, HD Png Download ,  Transparent Png Image - PNGitem">
            <a:extLst>
              <a:ext uri="{FF2B5EF4-FFF2-40B4-BE49-F238E27FC236}">
                <a16:creationId xmlns:a16="http://schemas.microsoft.com/office/drawing/2014/main" id="{A0C166F2-CD86-47C5-87DC-B21C200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584"/>
            <a:ext cx="2155254" cy="33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's the solution?. What's the best way to stop people cheating in exams?  What should the punishment be? - ppt télécharger">
            <a:extLst>
              <a:ext uri="{FF2B5EF4-FFF2-40B4-BE49-F238E27FC236}">
                <a16:creationId xmlns:a16="http://schemas.microsoft.com/office/drawing/2014/main" id="{B4B80680-E45B-49E4-AE7E-C4AD9032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8123"/>
            <a:ext cx="4346503" cy="32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r>
              <a:rPr lang="he-IL" sz="3700" dirty="0"/>
              <a:t> מועד מיוחד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B3916-9F8E-433C-9561-2DD798CED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53" y="1212908"/>
            <a:ext cx="6523297" cy="2638914"/>
          </a:xfrm>
          <a:prstGeom prst="rect">
            <a:avLst/>
          </a:prstGeom>
        </p:spPr>
      </p:pic>
      <p:sp>
        <p:nvSpPr>
          <p:cNvPr id="5" name="מלבן 7">
            <a:extLst>
              <a:ext uri="{FF2B5EF4-FFF2-40B4-BE49-F238E27FC236}">
                <a16:creationId xmlns:a16="http://schemas.microsoft.com/office/drawing/2014/main" id="{C640D5F0-0F7E-4A4E-8B42-5B87E3831847}"/>
              </a:ext>
            </a:extLst>
          </p:cNvPr>
          <p:cNvSpPr/>
          <p:nvPr/>
        </p:nvSpPr>
        <p:spPr>
          <a:xfrm>
            <a:off x="6540298" y="1713972"/>
            <a:ext cx="4791349" cy="102922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אם איבר במערך מהווה איבר שוויוני נחזיר אמת.</a:t>
            </a:r>
          </a:p>
        </p:txBody>
      </p:sp>
      <p:sp>
        <p:nvSpPr>
          <p:cNvPr id="6" name="מלבן 7">
            <a:extLst>
              <a:ext uri="{FF2B5EF4-FFF2-40B4-BE49-F238E27FC236}">
                <a16:creationId xmlns:a16="http://schemas.microsoft.com/office/drawing/2014/main" id="{83443770-6CAA-42FE-98AA-4C386ABA7BDC}"/>
              </a:ext>
            </a:extLst>
          </p:cNvPr>
          <p:cNvSpPr/>
          <p:nvPr/>
        </p:nvSpPr>
        <p:spPr>
          <a:xfrm>
            <a:off x="3054151" y="4403135"/>
            <a:ext cx="4791349" cy="97637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אם בכל המעבר על המערך לא הוחזר ערך אמת, נחזיר שקר.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69478-F629-4D0E-8A29-A41FAA92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36" y="2370130"/>
            <a:ext cx="4385407" cy="6766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967BBA-06A4-405E-9BE1-6A984284037E}"/>
              </a:ext>
            </a:extLst>
          </p:cNvPr>
          <p:cNvGrpSpPr/>
          <p:nvPr/>
        </p:nvGrpSpPr>
        <p:grpSpPr>
          <a:xfrm>
            <a:off x="6540298" y="2971402"/>
            <a:ext cx="3146192" cy="1186143"/>
            <a:chOff x="6294748" y="3544059"/>
            <a:chExt cx="4791349" cy="805012"/>
          </a:xfrm>
        </p:grpSpPr>
        <p:sp>
          <p:nvSpPr>
            <p:cNvPr id="10" name="מלבן 7">
              <a:extLst>
                <a:ext uri="{FF2B5EF4-FFF2-40B4-BE49-F238E27FC236}">
                  <a16:creationId xmlns:a16="http://schemas.microsoft.com/office/drawing/2014/main" id="{0470FA5E-062C-4BEF-853A-C02E5FF5010B}"/>
                </a:ext>
              </a:extLst>
            </p:cNvPr>
            <p:cNvSpPr/>
            <p:nvPr/>
          </p:nvSpPr>
          <p:spPr>
            <a:xfrm>
              <a:off x="6294748" y="3544059"/>
              <a:ext cx="4791349" cy="8050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>
                <a:lnSpc>
                  <a:spcPct val="150000"/>
                </a:lnSpc>
              </a:pPr>
              <a:r>
                <a:rPr lang="he-IL" sz="2200" dirty="0"/>
                <a:t>שימו לב    </a:t>
              </a:r>
              <a:r>
                <a:rPr lang="en-GB" sz="2200" dirty="0"/>
                <a:t>    </a:t>
              </a:r>
            </a:p>
            <a:p>
              <a:pPr>
                <a:lnSpc>
                  <a:spcPct val="150000"/>
                </a:lnSpc>
              </a:pPr>
              <a:r>
                <a:rPr lang="he-IL" sz="2200" dirty="0"/>
                <a:t>המשפטים מקבילים.</a:t>
              </a:r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4AB4873-CC87-463F-929A-99645190FC0A}"/>
                </a:ext>
              </a:extLst>
            </p:cNvPr>
            <p:cNvSpPr/>
            <p:nvPr/>
          </p:nvSpPr>
          <p:spPr>
            <a:xfrm>
              <a:off x="9078318" y="3729245"/>
              <a:ext cx="407560" cy="195278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37035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28D47-9988-488B-8878-40E1BAF9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21" y="3563754"/>
            <a:ext cx="7197426" cy="1799356"/>
          </a:xfrm>
          <a:prstGeom prst="rect">
            <a:avLst/>
          </a:prstGeom>
        </p:spPr>
      </p:pic>
      <p:pic>
        <p:nvPicPr>
          <p:cNvPr id="2050" name="Picture 2" descr="اشخاص ثلاثية الابعاد | 3d character, 3d man, Sculpture lessons">
            <a:extLst>
              <a:ext uri="{FF2B5EF4-FFF2-40B4-BE49-F238E27FC236}">
                <a16:creationId xmlns:a16="http://schemas.microsoft.com/office/drawing/2014/main" id="{6C5FCEBD-3AC8-4C0D-A4B0-5D480A98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6" y="3996758"/>
            <a:ext cx="2634679" cy="28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ADEE3-F296-40D4-8626-C3C89300FD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843"/>
          <a:stretch/>
        </p:blipFill>
        <p:spPr>
          <a:xfrm>
            <a:off x="1550829" y="1000033"/>
            <a:ext cx="8494158" cy="2123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F0FCD-2C49-4C7D-8AF8-2DC97A8E3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348" y="1006551"/>
            <a:ext cx="8216185" cy="2190298"/>
          </a:xfrm>
          <a:prstGeom prst="rect">
            <a:avLst/>
          </a:prstGeom>
        </p:spPr>
      </p:pic>
      <p:sp>
        <p:nvSpPr>
          <p:cNvPr id="10" name="מלבן 7">
            <a:extLst>
              <a:ext uri="{FF2B5EF4-FFF2-40B4-BE49-F238E27FC236}">
                <a16:creationId xmlns:a16="http://schemas.microsoft.com/office/drawing/2014/main" id="{58EBA6D8-A1E8-471F-9B39-91F6341CBE33}"/>
              </a:ext>
            </a:extLst>
          </p:cNvPr>
          <p:cNvSpPr/>
          <p:nvPr/>
        </p:nvSpPr>
        <p:spPr>
          <a:xfrm>
            <a:off x="958921" y="5526265"/>
            <a:ext cx="4670506" cy="1012649"/>
          </a:xfrm>
          <a:prstGeom prst="rect">
            <a:avLst/>
          </a:prstGeom>
          <a:solidFill>
            <a:srgbClr val="DCEED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200" dirty="0"/>
              <a:t>בפעולה הבונה הוצבו ערכים עבור כל תכונות העצם.</a:t>
            </a:r>
          </a:p>
        </p:txBody>
      </p:sp>
    </p:spTree>
    <p:extLst>
      <p:ext uri="{BB962C8B-B14F-4D97-AF65-F5344CB8AC3E}">
        <p14:creationId xmlns:p14="http://schemas.microsoft.com/office/powerpoint/2010/main" val="14097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</a:t>
            </a:r>
            <a:r>
              <a:rPr lang="he-IL" sz="3700" dirty="0" err="1"/>
              <a:t>תש"ף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ADEE3-F296-40D4-8626-C3C89300F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60"/>
          <a:stretch/>
        </p:blipFill>
        <p:spPr>
          <a:xfrm>
            <a:off x="1848921" y="963204"/>
            <a:ext cx="8494158" cy="2465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327DC-F0B9-47F4-892D-3567495EE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084"/>
          <a:stretch/>
        </p:blipFill>
        <p:spPr>
          <a:xfrm>
            <a:off x="1733910" y="3322014"/>
            <a:ext cx="7879535" cy="1438246"/>
          </a:xfrm>
          <a:prstGeom prst="rect">
            <a:avLst/>
          </a:prstGeom>
        </p:spPr>
      </p:pic>
      <p:pic>
        <p:nvPicPr>
          <p:cNvPr id="3074" name="Picture 2" descr="Download Free png 15 Question png for free download on mbtskoudsalg -  DLPNG.com">
            <a:extLst>
              <a:ext uri="{FF2B5EF4-FFF2-40B4-BE49-F238E27FC236}">
                <a16:creationId xmlns:a16="http://schemas.microsoft.com/office/drawing/2014/main" id="{FF2CF204-2F9F-47FF-938F-F77E4438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398"/>
            <a:ext cx="3020602" cy="30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5948A-87EF-4292-8AAE-0364C05B5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33" t="58480" r="-60"/>
          <a:stretch/>
        </p:blipFill>
        <p:spPr>
          <a:xfrm>
            <a:off x="3020602" y="4777151"/>
            <a:ext cx="3823652" cy="11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301" y="152060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נתמקד קודם בדוגמה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240D2F-8ED2-4DA7-AE50-EDE4C6653715}"/>
              </a:ext>
            </a:extLst>
          </p:cNvPr>
          <p:cNvGrpSpPr/>
          <p:nvPr/>
        </p:nvGrpSpPr>
        <p:grpSpPr>
          <a:xfrm>
            <a:off x="3582831" y="825963"/>
            <a:ext cx="8609169" cy="2605388"/>
            <a:chOff x="1733910" y="2041450"/>
            <a:chExt cx="8609169" cy="26053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1ADEE3-F296-40D4-8626-C3C89300F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491"/>
            <a:stretch/>
          </p:blipFill>
          <p:spPr>
            <a:xfrm>
              <a:off x="1848921" y="2041450"/>
              <a:ext cx="8494158" cy="13875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B327DC-F0B9-47F4-892D-3567495EE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2178"/>
            <a:stretch/>
          </p:blipFill>
          <p:spPr>
            <a:xfrm>
              <a:off x="1733910" y="3322014"/>
              <a:ext cx="7879535" cy="1324824"/>
            </a:xfrm>
            <a:prstGeom prst="rect">
              <a:avLst/>
            </a:prstGeom>
          </p:spPr>
        </p:pic>
      </p:grpSp>
      <p:pic>
        <p:nvPicPr>
          <p:cNvPr id="3074" name="Picture 2" descr="Download Free png 15 Question png for free download on mbtskoudsalg -  DLPNG.com">
            <a:extLst>
              <a:ext uri="{FF2B5EF4-FFF2-40B4-BE49-F238E27FC236}">
                <a16:creationId xmlns:a16="http://schemas.microsoft.com/office/drawing/2014/main" id="{FF2CF204-2F9F-47FF-938F-F77E4438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7398"/>
            <a:ext cx="3020602" cy="30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336D6B2-58AA-4A82-B710-D3C4C694331E}"/>
              </a:ext>
            </a:extLst>
          </p:cNvPr>
          <p:cNvSpPr txBox="1">
            <a:spLocks/>
          </p:cNvSpPr>
          <p:nvPr/>
        </p:nvSpPr>
        <p:spPr>
          <a:xfrm>
            <a:off x="7233007" y="3652706"/>
            <a:ext cx="4498318" cy="63735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91" rtl="1" eaLnBrk="1" latinLnBrk="0" hangingPunct="1">
              <a:spcBef>
                <a:spcPct val="0"/>
              </a:spcBef>
              <a:buNone/>
              <a:defRPr sz="4400" b="1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>
              <a:lnSpc>
                <a:spcPct val="90000"/>
              </a:lnSpc>
            </a:pPr>
            <a:r>
              <a:rPr lang="he-IL" sz="3700" dirty="0"/>
              <a:t>נשרטט מערך רופאים</a:t>
            </a:r>
            <a:endParaRPr lang="en-IL" sz="37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6D2621-A13E-46B8-A7A5-E70378579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90746"/>
              </p:ext>
            </p:extLst>
          </p:nvPr>
        </p:nvGraphicFramePr>
        <p:xfrm>
          <a:off x="2710543" y="4326609"/>
          <a:ext cx="3740110" cy="10935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4909">
                  <a:extLst>
                    <a:ext uri="{9D8B030D-6E8A-4147-A177-3AD203B41FA5}">
                      <a16:colId xmlns:a16="http://schemas.microsoft.com/office/drawing/2014/main" val="2201335055"/>
                    </a:ext>
                  </a:extLst>
                </a:gridCol>
                <a:gridCol w="414909">
                  <a:extLst>
                    <a:ext uri="{9D8B030D-6E8A-4147-A177-3AD203B41FA5}">
                      <a16:colId xmlns:a16="http://schemas.microsoft.com/office/drawing/2014/main" val="946165854"/>
                    </a:ext>
                  </a:extLst>
                </a:gridCol>
                <a:gridCol w="414909">
                  <a:extLst>
                    <a:ext uri="{9D8B030D-6E8A-4147-A177-3AD203B41FA5}">
                      <a16:colId xmlns:a16="http://schemas.microsoft.com/office/drawing/2014/main" val="3547349577"/>
                    </a:ext>
                  </a:extLst>
                </a:gridCol>
                <a:gridCol w="416886">
                  <a:extLst>
                    <a:ext uri="{9D8B030D-6E8A-4147-A177-3AD203B41FA5}">
                      <a16:colId xmlns:a16="http://schemas.microsoft.com/office/drawing/2014/main" val="130146559"/>
                    </a:ext>
                  </a:extLst>
                </a:gridCol>
                <a:gridCol w="416885">
                  <a:extLst>
                    <a:ext uri="{9D8B030D-6E8A-4147-A177-3AD203B41FA5}">
                      <a16:colId xmlns:a16="http://schemas.microsoft.com/office/drawing/2014/main" val="16024585"/>
                    </a:ext>
                  </a:extLst>
                </a:gridCol>
                <a:gridCol w="416886">
                  <a:extLst>
                    <a:ext uri="{9D8B030D-6E8A-4147-A177-3AD203B41FA5}">
                      <a16:colId xmlns:a16="http://schemas.microsoft.com/office/drawing/2014/main" val="4049310078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1308820089"/>
                    </a:ext>
                  </a:extLst>
                </a:gridCol>
                <a:gridCol w="414910">
                  <a:extLst>
                    <a:ext uri="{9D8B030D-6E8A-4147-A177-3AD203B41FA5}">
                      <a16:colId xmlns:a16="http://schemas.microsoft.com/office/drawing/2014/main" val="3350349327"/>
                    </a:ext>
                  </a:extLst>
                </a:gridCol>
                <a:gridCol w="414908">
                  <a:extLst>
                    <a:ext uri="{9D8B030D-6E8A-4147-A177-3AD203B41FA5}">
                      <a16:colId xmlns:a16="http://schemas.microsoft.com/office/drawing/2014/main" val="875619569"/>
                    </a:ext>
                  </a:extLst>
                </a:gridCol>
              </a:tblGrid>
              <a:tr h="459173"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2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1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0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78612"/>
                  </a:ext>
                </a:extLst>
              </a:tr>
              <a:tr h="6343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Brain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Adi</a:t>
                      </a:r>
                      <a:endParaRPr lang="en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Lung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Noa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Eyes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dan</a:t>
                      </a:r>
                      <a:endParaRPr lang="en-IL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4114535147"/>
                  </a:ext>
                </a:extLst>
              </a:tr>
            </a:tbl>
          </a:graphicData>
        </a:graphic>
      </p:graphicFrame>
      <p:sp>
        <p:nvSpPr>
          <p:cNvPr id="10" name="מלבן 7">
            <a:extLst>
              <a:ext uri="{FF2B5EF4-FFF2-40B4-BE49-F238E27FC236}">
                <a16:creationId xmlns:a16="http://schemas.microsoft.com/office/drawing/2014/main" id="{A2623803-BE17-4678-8042-73F51688E7AE}"/>
              </a:ext>
            </a:extLst>
          </p:cNvPr>
          <p:cNvSpPr/>
          <p:nvPr/>
        </p:nvSpPr>
        <p:spPr>
          <a:xfrm>
            <a:off x="2709922" y="5617280"/>
            <a:ext cx="2844800" cy="903561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כל תא במערך הוא עצם מטיפוס </a:t>
            </a:r>
            <a:r>
              <a:rPr lang="en-US" sz="2400" dirty="0"/>
              <a:t>Doctor</a:t>
            </a:r>
            <a:endParaRPr lang="he-IL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FD9280-6C83-4694-8A7A-D930DBB6F072}"/>
              </a:ext>
            </a:extLst>
          </p:cNvPr>
          <p:cNvGrpSpPr/>
          <p:nvPr/>
        </p:nvGrpSpPr>
        <p:grpSpPr>
          <a:xfrm>
            <a:off x="2709922" y="4829264"/>
            <a:ext cx="2647346" cy="3894390"/>
            <a:chOff x="1484976" y="1722890"/>
            <a:chExt cx="2647346" cy="38943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2A2D38-F2B6-47ED-97A8-EA1F20623807}"/>
                </a:ext>
              </a:extLst>
            </p:cNvPr>
            <p:cNvSpPr/>
            <p:nvPr/>
          </p:nvSpPr>
          <p:spPr>
            <a:xfrm>
              <a:off x="1484976" y="1722890"/>
              <a:ext cx="1225567" cy="59086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BDB3B5-1676-42AE-A934-E0880B9D98DC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3238804" y="5392906"/>
              <a:ext cx="893518" cy="224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1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F29D39-275A-4D74-8E84-C32EF9CD9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178"/>
          <a:stretch/>
        </p:blipFill>
        <p:spPr>
          <a:xfrm>
            <a:off x="3328255" y="1204526"/>
            <a:ext cx="7879535" cy="13248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301" y="152060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נתמקד קודם בדוגמה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3074" name="Picture 2" descr="Download Free png 15 Question png for free download on mbtskoudsalg -  DLPNG.com">
            <a:extLst>
              <a:ext uri="{FF2B5EF4-FFF2-40B4-BE49-F238E27FC236}">
                <a16:creationId xmlns:a16="http://schemas.microsoft.com/office/drawing/2014/main" id="{FF2CF204-2F9F-47FF-938F-F77E4438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796"/>
            <a:ext cx="2222204" cy="222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6D2621-A13E-46B8-A7A5-E70378579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46103"/>
              </p:ext>
            </p:extLst>
          </p:nvPr>
        </p:nvGraphicFramePr>
        <p:xfrm>
          <a:off x="900509" y="682833"/>
          <a:ext cx="3702711" cy="11993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760">
                  <a:extLst>
                    <a:ext uri="{9D8B030D-6E8A-4147-A177-3AD203B41FA5}">
                      <a16:colId xmlns:a16="http://schemas.microsoft.com/office/drawing/2014/main" val="2201335055"/>
                    </a:ext>
                  </a:extLst>
                </a:gridCol>
                <a:gridCol w="410760">
                  <a:extLst>
                    <a:ext uri="{9D8B030D-6E8A-4147-A177-3AD203B41FA5}">
                      <a16:colId xmlns:a16="http://schemas.microsoft.com/office/drawing/2014/main" val="946165854"/>
                    </a:ext>
                  </a:extLst>
                </a:gridCol>
                <a:gridCol w="410760">
                  <a:extLst>
                    <a:ext uri="{9D8B030D-6E8A-4147-A177-3AD203B41FA5}">
                      <a16:colId xmlns:a16="http://schemas.microsoft.com/office/drawing/2014/main" val="3547349577"/>
                    </a:ext>
                  </a:extLst>
                </a:gridCol>
                <a:gridCol w="412717">
                  <a:extLst>
                    <a:ext uri="{9D8B030D-6E8A-4147-A177-3AD203B41FA5}">
                      <a16:colId xmlns:a16="http://schemas.microsoft.com/office/drawing/2014/main" val="130146559"/>
                    </a:ext>
                  </a:extLst>
                </a:gridCol>
                <a:gridCol w="412717">
                  <a:extLst>
                    <a:ext uri="{9D8B030D-6E8A-4147-A177-3AD203B41FA5}">
                      <a16:colId xmlns:a16="http://schemas.microsoft.com/office/drawing/2014/main" val="16024585"/>
                    </a:ext>
                  </a:extLst>
                </a:gridCol>
                <a:gridCol w="412717">
                  <a:extLst>
                    <a:ext uri="{9D8B030D-6E8A-4147-A177-3AD203B41FA5}">
                      <a16:colId xmlns:a16="http://schemas.microsoft.com/office/drawing/2014/main" val="4049310078"/>
                    </a:ext>
                  </a:extLst>
                </a:gridCol>
                <a:gridCol w="410759">
                  <a:extLst>
                    <a:ext uri="{9D8B030D-6E8A-4147-A177-3AD203B41FA5}">
                      <a16:colId xmlns:a16="http://schemas.microsoft.com/office/drawing/2014/main" val="1308820089"/>
                    </a:ext>
                  </a:extLst>
                </a:gridCol>
                <a:gridCol w="410762">
                  <a:extLst>
                    <a:ext uri="{9D8B030D-6E8A-4147-A177-3AD203B41FA5}">
                      <a16:colId xmlns:a16="http://schemas.microsoft.com/office/drawing/2014/main" val="3350349327"/>
                    </a:ext>
                  </a:extLst>
                </a:gridCol>
                <a:gridCol w="410759">
                  <a:extLst>
                    <a:ext uri="{9D8B030D-6E8A-4147-A177-3AD203B41FA5}">
                      <a16:colId xmlns:a16="http://schemas.microsoft.com/office/drawing/2014/main" val="875619569"/>
                    </a:ext>
                  </a:extLst>
                </a:gridCol>
              </a:tblGrid>
              <a:tr h="503627"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2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1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e-IL" dirty="0"/>
                        <a:t>0</a:t>
                      </a:r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78612"/>
                  </a:ext>
                </a:extLst>
              </a:tr>
              <a:tr h="6957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brain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Adi</a:t>
                      </a:r>
                      <a:endParaRPr lang="en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Lung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Noa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Eyes</a:t>
                      </a:r>
                      <a:endParaRPr lang="en-IL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dan</a:t>
                      </a:r>
                      <a:endParaRPr lang="en-IL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411453514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2A2D38-F2B6-47ED-97A8-EA1F20623807}"/>
              </a:ext>
            </a:extLst>
          </p:cNvPr>
          <p:cNvSpPr/>
          <p:nvPr/>
        </p:nvSpPr>
        <p:spPr>
          <a:xfrm>
            <a:off x="918493" y="1150201"/>
            <a:ext cx="1225567" cy="69259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17" name="קבוצה 11">
            <a:extLst>
              <a:ext uri="{FF2B5EF4-FFF2-40B4-BE49-F238E27FC236}">
                <a16:creationId xmlns:a16="http://schemas.microsoft.com/office/drawing/2014/main" id="{EA1322AF-D15D-4BEC-BAD5-644A70C929D1}"/>
              </a:ext>
            </a:extLst>
          </p:cNvPr>
          <p:cNvGrpSpPr/>
          <p:nvPr/>
        </p:nvGrpSpPr>
        <p:grpSpPr>
          <a:xfrm>
            <a:off x="7353711" y="4735625"/>
            <a:ext cx="3249040" cy="722963"/>
            <a:chOff x="5373895" y="2481166"/>
            <a:chExt cx="3249040" cy="722963"/>
          </a:xfrm>
        </p:grpSpPr>
        <p:sp>
          <p:nvSpPr>
            <p:cNvPr id="18" name="מלבן 7">
              <a:extLst>
                <a:ext uri="{FF2B5EF4-FFF2-40B4-BE49-F238E27FC236}">
                  <a16:creationId xmlns:a16="http://schemas.microsoft.com/office/drawing/2014/main" id="{9DF34833-F832-4738-AC71-EE10AC051F0C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10</a:t>
              </a:r>
            </a:p>
          </p:txBody>
        </p:sp>
        <p:grpSp>
          <p:nvGrpSpPr>
            <p:cNvPr id="19" name="קבוצה 8">
              <a:extLst>
                <a:ext uri="{FF2B5EF4-FFF2-40B4-BE49-F238E27FC236}">
                  <a16:creationId xmlns:a16="http://schemas.microsoft.com/office/drawing/2014/main" id="{82ADB3AF-7464-49B3-A960-5ACEEFF3D2F2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20" name="סוגר מסולסל ימני 9">
                <a:extLst>
                  <a:ext uri="{FF2B5EF4-FFF2-40B4-BE49-F238E27FC236}">
                    <a16:creationId xmlns:a16="http://schemas.microsoft.com/office/drawing/2014/main" id="{E0FAD323-5D6B-4646-B78A-F8822E1E1F5B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26119BAC-1643-4857-B898-B2DACF0FBACA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rate</a:t>
                </a:r>
                <a:endParaRPr lang="he-IL" sz="2800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7ECA4D-8697-46CF-9034-7F7773FEFADB}"/>
              </a:ext>
            </a:extLst>
          </p:cNvPr>
          <p:cNvSpPr txBox="1"/>
          <p:nvPr/>
        </p:nvSpPr>
        <p:spPr>
          <a:xfrm>
            <a:off x="2990584" y="2586552"/>
            <a:ext cx="8178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200" dirty="0"/>
              <a:t>בדוגמה המערך בגודל שלוש ולכן חייבות להיות שלוש קבוצות של דירוגים</a:t>
            </a:r>
            <a:r>
              <a:rPr lang="he-IL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8049CF-624C-4E98-9D6F-D17199DBD7FA}"/>
              </a:ext>
            </a:extLst>
          </p:cNvPr>
          <p:cNvSpPr/>
          <p:nvPr/>
        </p:nvSpPr>
        <p:spPr>
          <a:xfrm>
            <a:off x="8013271" y="1491991"/>
            <a:ext cx="1157001" cy="5240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B50B1-E89B-4DEA-BE51-080A5211C563}"/>
              </a:ext>
            </a:extLst>
          </p:cNvPr>
          <p:cNvSpPr/>
          <p:nvPr/>
        </p:nvSpPr>
        <p:spPr>
          <a:xfrm>
            <a:off x="8137653" y="657118"/>
            <a:ext cx="569387" cy="553998"/>
          </a:xfrm>
          <a:prstGeom prst="rect">
            <a:avLst/>
          </a:prstGeom>
          <a:solidFill>
            <a:srgbClr val="FFFFFF"/>
          </a:solidFill>
          <a:ln>
            <a:solidFill>
              <a:srgbClr val="A7C28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b="0" cap="none" spc="0" dirty="0">
                <a:ln w="0"/>
                <a:solidFill>
                  <a:srgbClr val="6A98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3000" b="0" cap="none" spc="0" dirty="0">
              <a:ln w="0"/>
              <a:solidFill>
                <a:srgbClr val="6A98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FAF5D6-F77C-4891-8408-B3CEB4EDC7F6}"/>
              </a:ext>
            </a:extLst>
          </p:cNvPr>
          <p:cNvSpPr/>
          <p:nvPr/>
        </p:nvSpPr>
        <p:spPr>
          <a:xfrm>
            <a:off x="9456950" y="1440767"/>
            <a:ext cx="415943" cy="5240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40A7E7-06B8-4B9C-9894-26B327B34BCF}"/>
              </a:ext>
            </a:extLst>
          </p:cNvPr>
          <p:cNvSpPr/>
          <p:nvPr/>
        </p:nvSpPr>
        <p:spPr>
          <a:xfrm>
            <a:off x="9287526" y="657118"/>
            <a:ext cx="569387" cy="553998"/>
          </a:xfrm>
          <a:prstGeom prst="rect">
            <a:avLst/>
          </a:prstGeom>
          <a:solidFill>
            <a:srgbClr val="FFFFFF"/>
          </a:solidFill>
          <a:ln>
            <a:solidFill>
              <a:srgbClr val="A7C28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 dirty="0">
                <a:ln w="0"/>
                <a:solidFill>
                  <a:srgbClr val="6A98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3000" dirty="0">
              <a:ln w="0"/>
              <a:solidFill>
                <a:srgbClr val="6A98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556B68-D69B-49BC-A49D-C9B7E94E4619}"/>
              </a:ext>
            </a:extLst>
          </p:cNvPr>
          <p:cNvSpPr/>
          <p:nvPr/>
        </p:nvSpPr>
        <p:spPr>
          <a:xfrm>
            <a:off x="10117505" y="1447511"/>
            <a:ext cx="698967" cy="5752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467871-2CB7-436D-A0D9-B4B19438CF42}"/>
              </a:ext>
            </a:extLst>
          </p:cNvPr>
          <p:cNvSpPr/>
          <p:nvPr/>
        </p:nvSpPr>
        <p:spPr>
          <a:xfrm>
            <a:off x="10077661" y="657118"/>
            <a:ext cx="569387" cy="553998"/>
          </a:xfrm>
          <a:prstGeom prst="rect">
            <a:avLst/>
          </a:prstGeom>
          <a:solidFill>
            <a:srgbClr val="FFFFFF"/>
          </a:solidFill>
          <a:ln>
            <a:solidFill>
              <a:srgbClr val="A7C28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000">
                <a:ln w="0"/>
                <a:solidFill>
                  <a:srgbClr val="6A98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3000" dirty="0">
              <a:ln w="0"/>
              <a:solidFill>
                <a:srgbClr val="6A98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9EAAD4-0C05-4866-BDC4-40D573DDBF0F}"/>
              </a:ext>
            </a:extLst>
          </p:cNvPr>
          <p:cNvSpPr txBox="1"/>
          <p:nvPr/>
        </p:nvSpPr>
        <p:spPr>
          <a:xfrm>
            <a:off x="1015096" y="3126191"/>
            <a:ext cx="10454661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/>
              <a:t>נשתמש במשתנה </a:t>
            </a:r>
            <a:r>
              <a:rPr lang="en-US" sz="2200" dirty="0"/>
              <a:t>rate</a:t>
            </a:r>
            <a:r>
              <a:rPr lang="he-IL" sz="2200" dirty="0"/>
              <a:t> לקלוט את הדירוגים.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he-IL" sz="2200" dirty="0"/>
              <a:t>נוסיף משתנה סכום עבור סה"כ הדירוגים לרופא</a:t>
            </a:r>
            <a:r>
              <a:rPr lang="en-US" sz="2400" dirty="0"/>
              <a:t> </a:t>
            </a:r>
            <a:r>
              <a:rPr lang="he-IL" sz="2400" dirty="0"/>
              <a:t> ומונה עבור מספר המדרגים לרופא.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קליטת דירוגים של רופאים נמשכת עד קליטת המספר 1-.</a:t>
            </a:r>
            <a:endParaRPr lang="en-IL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e-IL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8352D-6DA4-4C89-B3F3-A625714FEE14}"/>
              </a:ext>
            </a:extLst>
          </p:cNvPr>
          <p:cNvSpPr txBox="1"/>
          <p:nvPr/>
        </p:nvSpPr>
        <p:spPr>
          <a:xfrm>
            <a:off x="9652510" y="4957512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7</a:t>
            </a:r>
            <a:endParaRPr lang="en-IL" dirty="0"/>
          </a:p>
        </p:txBody>
      </p:sp>
      <p:grpSp>
        <p:nvGrpSpPr>
          <p:cNvPr id="32" name="קבוצה 11">
            <a:extLst>
              <a:ext uri="{FF2B5EF4-FFF2-40B4-BE49-F238E27FC236}">
                <a16:creationId xmlns:a16="http://schemas.microsoft.com/office/drawing/2014/main" id="{44A574FE-1AAE-49B5-8ED6-A1FB43CED4B6}"/>
              </a:ext>
            </a:extLst>
          </p:cNvPr>
          <p:cNvGrpSpPr/>
          <p:nvPr/>
        </p:nvGrpSpPr>
        <p:grpSpPr>
          <a:xfrm>
            <a:off x="4180569" y="4735625"/>
            <a:ext cx="3249040" cy="722963"/>
            <a:chOff x="5373895" y="2481166"/>
            <a:chExt cx="3249040" cy="722963"/>
          </a:xfrm>
        </p:grpSpPr>
        <p:sp>
          <p:nvSpPr>
            <p:cNvPr id="33" name="מלבן 7">
              <a:extLst>
                <a:ext uri="{FF2B5EF4-FFF2-40B4-BE49-F238E27FC236}">
                  <a16:creationId xmlns:a16="http://schemas.microsoft.com/office/drawing/2014/main" id="{43555AD4-3202-43D7-8A5F-44938C965BBE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34" name="קבוצה 8">
              <a:extLst>
                <a:ext uri="{FF2B5EF4-FFF2-40B4-BE49-F238E27FC236}">
                  <a16:creationId xmlns:a16="http://schemas.microsoft.com/office/drawing/2014/main" id="{F39B4BBA-032C-46FE-961E-1855EB3249AD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35" name="סוגר מסולסל ימני 9">
                <a:extLst>
                  <a:ext uri="{FF2B5EF4-FFF2-40B4-BE49-F238E27FC236}">
                    <a16:creationId xmlns:a16="http://schemas.microsoft.com/office/drawing/2014/main" id="{DD901EF8-67C8-4B17-B410-E85A701F6A50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TextBox 3">
                <a:extLst>
                  <a:ext uri="{FF2B5EF4-FFF2-40B4-BE49-F238E27FC236}">
                    <a16:creationId xmlns:a16="http://schemas.microsoft.com/office/drawing/2014/main" id="{81C80152-9CF8-47F8-9905-379C9F464281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sum</a:t>
                </a:r>
                <a:endParaRPr lang="he-IL" sz="2800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6C59F6-B6FB-4C99-96F0-2D1A6DB93209}"/>
              </a:ext>
            </a:extLst>
          </p:cNvPr>
          <p:cNvSpPr txBox="1"/>
          <p:nvPr/>
        </p:nvSpPr>
        <p:spPr>
          <a:xfrm>
            <a:off x="6408880" y="494511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endParaRPr lang="en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8BFE7A-8143-4406-8910-211F4B326687}"/>
              </a:ext>
            </a:extLst>
          </p:cNvPr>
          <p:cNvSpPr txBox="1"/>
          <p:nvPr/>
        </p:nvSpPr>
        <p:spPr>
          <a:xfrm>
            <a:off x="9684181" y="4949364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endParaRPr lang="en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F88B27-4E9F-4F69-8110-8D35A289CC22}"/>
              </a:ext>
            </a:extLst>
          </p:cNvPr>
          <p:cNvSpPr txBox="1"/>
          <p:nvPr/>
        </p:nvSpPr>
        <p:spPr>
          <a:xfrm>
            <a:off x="6441578" y="4943833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7</a:t>
            </a:r>
            <a:r>
              <a:rPr lang="en-US" dirty="0"/>
              <a:t>1</a:t>
            </a:r>
            <a:endParaRPr lang="en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63F1FE-411C-4299-9E03-722A420EF6DE}"/>
              </a:ext>
            </a:extLst>
          </p:cNvPr>
          <p:cNvSpPr txBox="1"/>
          <p:nvPr/>
        </p:nvSpPr>
        <p:spPr>
          <a:xfrm>
            <a:off x="6434571" y="4943833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</a:t>
            </a:r>
            <a:endParaRPr lang="en-I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2D775F-0492-44EE-B0D2-7B1BE0F921F3}"/>
              </a:ext>
            </a:extLst>
          </p:cNvPr>
          <p:cNvSpPr txBox="1"/>
          <p:nvPr/>
        </p:nvSpPr>
        <p:spPr>
          <a:xfrm>
            <a:off x="9593013" y="4941216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endParaRPr lang="en-IL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D7583-716B-43F3-8BDB-6970E6E76FDB}"/>
              </a:ext>
            </a:extLst>
          </p:cNvPr>
          <p:cNvSpPr txBox="1"/>
          <p:nvPr/>
        </p:nvSpPr>
        <p:spPr>
          <a:xfrm>
            <a:off x="6448586" y="4963803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34</a:t>
            </a:r>
            <a:endParaRPr lang="en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B0A2EC-2ED9-4741-8ADC-CCA0439A8AD9}"/>
              </a:ext>
            </a:extLst>
          </p:cNvPr>
          <p:cNvSpPr txBox="1"/>
          <p:nvPr/>
        </p:nvSpPr>
        <p:spPr>
          <a:xfrm>
            <a:off x="9593013" y="496566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  <a:endParaRPr lang="en-IL" dirty="0"/>
          </a:p>
        </p:txBody>
      </p:sp>
      <p:grpSp>
        <p:nvGrpSpPr>
          <p:cNvPr id="45" name="קבוצה 11">
            <a:extLst>
              <a:ext uri="{FF2B5EF4-FFF2-40B4-BE49-F238E27FC236}">
                <a16:creationId xmlns:a16="http://schemas.microsoft.com/office/drawing/2014/main" id="{0814E8DB-E66B-4E90-9E2C-3953F03025B7}"/>
              </a:ext>
            </a:extLst>
          </p:cNvPr>
          <p:cNvGrpSpPr/>
          <p:nvPr/>
        </p:nvGrpSpPr>
        <p:grpSpPr>
          <a:xfrm>
            <a:off x="1337907" y="4735625"/>
            <a:ext cx="3249040" cy="722963"/>
            <a:chOff x="5373895" y="2481166"/>
            <a:chExt cx="3249040" cy="722963"/>
          </a:xfrm>
        </p:grpSpPr>
        <p:sp>
          <p:nvSpPr>
            <p:cNvPr id="46" name="מלבן 7">
              <a:extLst>
                <a:ext uri="{FF2B5EF4-FFF2-40B4-BE49-F238E27FC236}">
                  <a16:creationId xmlns:a16="http://schemas.microsoft.com/office/drawing/2014/main" id="{4A2ED3A0-9247-46C3-B765-8244F5F81668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47" name="קבוצה 8">
              <a:extLst>
                <a:ext uri="{FF2B5EF4-FFF2-40B4-BE49-F238E27FC236}">
                  <a16:creationId xmlns:a16="http://schemas.microsoft.com/office/drawing/2014/main" id="{84005629-31A5-484D-B1F1-C7D8724B0D82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48" name="סוגר מסולסל ימני 9">
                <a:extLst>
                  <a:ext uri="{FF2B5EF4-FFF2-40B4-BE49-F238E27FC236}">
                    <a16:creationId xmlns:a16="http://schemas.microsoft.com/office/drawing/2014/main" id="{C7808929-A9E7-4E8A-A69B-5C8D175BF72C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TextBox 3">
                <a:extLst>
                  <a:ext uri="{FF2B5EF4-FFF2-40B4-BE49-F238E27FC236}">
                    <a16:creationId xmlns:a16="http://schemas.microsoft.com/office/drawing/2014/main" id="{06D56604-94EB-4FC3-ADC6-C1F1DFE23F7A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count</a:t>
                </a:r>
                <a:endParaRPr lang="he-IL" sz="2800" dirty="0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8016064-59A4-4963-9077-D97607168372}"/>
              </a:ext>
            </a:extLst>
          </p:cNvPr>
          <p:cNvSpPr txBox="1"/>
          <p:nvPr/>
        </p:nvSpPr>
        <p:spPr>
          <a:xfrm>
            <a:off x="3560531" y="494511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</a:t>
            </a:r>
            <a:endParaRPr lang="en-IL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5B1621-B950-4FC5-99A6-93B18A989A13}"/>
              </a:ext>
            </a:extLst>
          </p:cNvPr>
          <p:cNvSpPr txBox="1"/>
          <p:nvPr/>
        </p:nvSpPr>
        <p:spPr>
          <a:xfrm>
            <a:off x="3527833" y="4934181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en-IL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1E81B7-BA7D-4B71-8CB1-7993E043CB91}"/>
              </a:ext>
            </a:extLst>
          </p:cNvPr>
          <p:cNvSpPr txBox="1"/>
          <p:nvPr/>
        </p:nvSpPr>
        <p:spPr>
          <a:xfrm>
            <a:off x="3560531" y="493517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96BE6A-613D-4989-BF7A-63A472823116}"/>
              </a:ext>
            </a:extLst>
          </p:cNvPr>
          <p:cNvSpPr txBox="1"/>
          <p:nvPr/>
        </p:nvSpPr>
        <p:spPr>
          <a:xfrm>
            <a:off x="3580384" y="493517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CEA53E-A604-4ADA-9C14-5829E347A94D}"/>
              </a:ext>
            </a:extLst>
          </p:cNvPr>
          <p:cNvSpPr txBox="1"/>
          <p:nvPr/>
        </p:nvSpPr>
        <p:spPr>
          <a:xfrm>
            <a:off x="1743299" y="1189282"/>
            <a:ext cx="392969" cy="646331"/>
          </a:xfrm>
          <a:prstGeom prst="rect">
            <a:avLst/>
          </a:prstGeom>
          <a:solidFill>
            <a:srgbClr val="DCE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8.5</a:t>
            </a:r>
            <a:endParaRPr lang="en-IL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3846F28-715F-42F3-A00F-F31395C30C8D}"/>
              </a:ext>
            </a:extLst>
          </p:cNvPr>
          <p:cNvCxnSpPr/>
          <p:nvPr/>
        </p:nvCxnSpPr>
        <p:spPr>
          <a:xfrm flipH="1" flipV="1">
            <a:off x="1935126" y="1775637"/>
            <a:ext cx="7235146" cy="3007500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25CD4EB-CD65-4BCB-9E5F-295DE570FDFD}"/>
              </a:ext>
            </a:extLst>
          </p:cNvPr>
          <p:cNvSpPr txBox="1"/>
          <p:nvPr/>
        </p:nvSpPr>
        <p:spPr>
          <a:xfrm>
            <a:off x="6419582" y="4957512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0</a:t>
            </a:r>
            <a:endParaRPr lang="en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C4E1C3-101E-4837-9729-055A2CB0F6AA}"/>
              </a:ext>
            </a:extLst>
          </p:cNvPr>
          <p:cNvSpPr txBox="1"/>
          <p:nvPr/>
        </p:nvSpPr>
        <p:spPr>
          <a:xfrm>
            <a:off x="3581604" y="4955922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0</a:t>
            </a:r>
            <a:endParaRPr lang="en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BFE993-E5CE-4881-894B-9AF19222C345}"/>
              </a:ext>
            </a:extLst>
          </p:cNvPr>
          <p:cNvSpPr txBox="1"/>
          <p:nvPr/>
        </p:nvSpPr>
        <p:spPr>
          <a:xfrm>
            <a:off x="9567865" y="494511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en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1F1016-DA3B-4F98-A5CF-52FE51850916}"/>
              </a:ext>
            </a:extLst>
          </p:cNvPr>
          <p:cNvSpPr txBox="1"/>
          <p:nvPr/>
        </p:nvSpPr>
        <p:spPr>
          <a:xfrm>
            <a:off x="6389089" y="4923863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en-IL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97C200-DDA7-4038-AEED-F70E56A67184}"/>
              </a:ext>
            </a:extLst>
          </p:cNvPr>
          <p:cNvSpPr txBox="1"/>
          <p:nvPr/>
        </p:nvSpPr>
        <p:spPr>
          <a:xfrm>
            <a:off x="3560531" y="493529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</a:t>
            </a:r>
            <a:endParaRPr lang="en-IL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D40A50-3B55-46CD-9521-F34D3F864AC1}"/>
              </a:ext>
            </a:extLst>
          </p:cNvPr>
          <p:cNvSpPr txBox="1"/>
          <p:nvPr/>
        </p:nvSpPr>
        <p:spPr>
          <a:xfrm>
            <a:off x="9561132" y="496566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1-</a:t>
            </a:r>
            <a:endParaRPr lang="en-IL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669D3A-D94D-4C22-8CC2-9DD824AC9993}"/>
              </a:ext>
            </a:extLst>
          </p:cNvPr>
          <p:cNvCxnSpPr>
            <a:cxnSpLocks/>
          </p:cNvCxnSpPr>
          <p:nvPr/>
        </p:nvCxnSpPr>
        <p:spPr>
          <a:xfrm flipH="1" flipV="1">
            <a:off x="3248372" y="1945928"/>
            <a:ext cx="6051860" cy="2852483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93D29D6-9F2A-421C-A106-66054B1EAC93}"/>
              </a:ext>
            </a:extLst>
          </p:cNvPr>
          <p:cNvSpPr txBox="1"/>
          <p:nvPr/>
        </p:nvSpPr>
        <p:spPr>
          <a:xfrm>
            <a:off x="2958674" y="1279113"/>
            <a:ext cx="392969" cy="369332"/>
          </a:xfrm>
          <a:prstGeom prst="rect">
            <a:avLst/>
          </a:prstGeom>
          <a:solidFill>
            <a:srgbClr val="DCE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en-IL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59F79B-DF5D-433E-9E70-8AF20D622B47}"/>
              </a:ext>
            </a:extLst>
          </p:cNvPr>
          <p:cNvSpPr txBox="1"/>
          <p:nvPr/>
        </p:nvSpPr>
        <p:spPr>
          <a:xfrm>
            <a:off x="6382081" y="4916627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0</a:t>
            </a:r>
            <a:endParaRPr lang="en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76ACE9-892C-40F5-AB6B-558B6999ECE6}"/>
              </a:ext>
            </a:extLst>
          </p:cNvPr>
          <p:cNvSpPr txBox="1"/>
          <p:nvPr/>
        </p:nvSpPr>
        <p:spPr>
          <a:xfrm>
            <a:off x="3679359" y="4949057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0</a:t>
            </a:r>
            <a:endParaRPr lang="en-IL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A3E02D7-AA06-44E8-8947-6DDCD8C5F0A5}"/>
              </a:ext>
            </a:extLst>
          </p:cNvPr>
          <p:cNvSpPr txBox="1"/>
          <p:nvPr/>
        </p:nvSpPr>
        <p:spPr>
          <a:xfrm>
            <a:off x="9561132" y="4935290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6</a:t>
            </a:r>
            <a:endParaRPr lang="en-I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8F0475-7898-4B9F-8D93-986E1321785B}"/>
              </a:ext>
            </a:extLst>
          </p:cNvPr>
          <p:cNvSpPr txBox="1"/>
          <p:nvPr/>
        </p:nvSpPr>
        <p:spPr>
          <a:xfrm>
            <a:off x="6426055" y="4927819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6</a:t>
            </a:r>
            <a:endParaRPr lang="en-IL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F37117-76FB-4E2D-8030-50EB65B7264C}"/>
              </a:ext>
            </a:extLst>
          </p:cNvPr>
          <p:cNvSpPr txBox="1"/>
          <p:nvPr/>
        </p:nvSpPr>
        <p:spPr>
          <a:xfrm>
            <a:off x="3639881" y="4949057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</a:t>
            </a:r>
            <a:endParaRPr lang="en-IL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BD9BB3-2A96-46C6-8C14-796EC4FD38EC}"/>
              </a:ext>
            </a:extLst>
          </p:cNvPr>
          <p:cNvSpPr txBox="1"/>
          <p:nvPr/>
        </p:nvSpPr>
        <p:spPr>
          <a:xfrm>
            <a:off x="9574598" y="4949057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7</a:t>
            </a:r>
            <a:endParaRPr lang="en-IL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62A5D4-C40F-45D5-8839-77DF2CB0E4F6}"/>
              </a:ext>
            </a:extLst>
          </p:cNvPr>
          <p:cNvSpPr txBox="1"/>
          <p:nvPr/>
        </p:nvSpPr>
        <p:spPr>
          <a:xfrm>
            <a:off x="6447799" y="4916818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13</a:t>
            </a:r>
            <a:endParaRPr lang="en-IL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EE9A70-C166-454C-8908-587E65DE398E}"/>
              </a:ext>
            </a:extLst>
          </p:cNvPr>
          <p:cNvSpPr txBox="1"/>
          <p:nvPr/>
        </p:nvSpPr>
        <p:spPr>
          <a:xfrm>
            <a:off x="3574058" y="4938866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en-IL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9155CF-1CF4-4BE3-9989-E5A102636820}"/>
              </a:ext>
            </a:extLst>
          </p:cNvPr>
          <p:cNvSpPr txBox="1"/>
          <p:nvPr/>
        </p:nvSpPr>
        <p:spPr>
          <a:xfrm>
            <a:off x="9570112" y="4937733"/>
            <a:ext cx="610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1-</a:t>
            </a:r>
            <a:endParaRPr lang="en-IL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827DFE-A4FC-41E3-8FAD-B9EB1ADFC762}"/>
              </a:ext>
            </a:extLst>
          </p:cNvPr>
          <p:cNvSpPr txBox="1"/>
          <p:nvPr/>
        </p:nvSpPr>
        <p:spPr>
          <a:xfrm>
            <a:off x="4208941" y="1184030"/>
            <a:ext cx="392969" cy="646331"/>
          </a:xfrm>
          <a:prstGeom prst="rect">
            <a:avLst/>
          </a:prstGeom>
          <a:solidFill>
            <a:srgbClr val="DCE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6.5</a:t>
            </a:r>
            <a:endParaRPr lang="en-IL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096B895-5356-4DD2-A9CE-1DFA154C23B4}"/>
              </a:ext>
            </a:extLst>
          </p:cNvPr>
          <p:cNvCxnSpPr>
            <a:cxnSpLocks/>
          </p:cNvCxnSpPr>
          <p:nvPr/>
        </p:nvCxnSpPr>
        <p:spPr>
          <a:xfrm flipH="1" flipV="1">
            <a:off x="4455042" y="1933526"/>
            <a:ext cx="4997590" cy="3017286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/>
      <p:bldP spid="7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build="p"/>
      <p:bldP spid="2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oution - 10 free HQ online Puzzle Games on Newcastlebeach 2020!">
            <a:extLst>
              <a:ext uri="{FF2B5EF4-FFF2-40B4-BE49-F238E27FC236}">
                <a16:creationId xmlns:a16="http://schemas.microsoft.com/office/drawing/2014/main" id="{6B77940F-58E8-4F58-9F67-F79C6D3B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2337"/>
            <a:ext cx="1954729" cy="13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נכתוב את הפתרון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33610-6356-43FC-A474-596B73F45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82" y="765770"/>
            <a:ext cx="8085031" cy="4837447"/>
          </a:xfrm>
          <a:prstGeom prst="rect">
            <a:avLst/>
          </a:prstGeom>
        </p:spPr>
      </p:pic>
      <p:sp>
        <p:nvSpPr>
          <p:cNvPr id="9" name="מלבן 7">
            <a:extLst>
              <a:ext uri="{FF2B5EF4-FFF2-40B4-BE49-F238E27FC236}">
                <a16:creationId xmlns:a16="http://schemas.microsoft.com/office/drawing/2014/main" id="{6BC89456-1ED2-46CE-B839-2107434D5B75}"/>
              </a:ext>
            </a:extLst>
          </p:cNvPr>
          <p:cNvSpPr/>
          <p:nvPr/>
        </p:nvSpPr>
        <p:spPr>
          <a:xfrm>
            <a:off x="8685739" y="741419"/>
            <a:ext cx="2520326" cy="45552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מערך של רופאים.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589083D3-447C-49A3-AE65-3A45FB420674}"/>
              </a:ext>
            </a:extLst>
          </p:cNvPr>
          <p:cNvSpPr/>
          <p:nvPr/>
        </p:nvSpPr>
        <p:spPr>
          <a:xfrm>
            <a:off x="6252012" y="2374806"/>
            <a:ext cx="4486871" cy="95318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200" dirty="0"/>
              <a:t>יש להקפיד לקלוט ערך לדירוג לפני הלולאה וגם בתוכה.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F28539-83ED-41D1-9163-F126A4A8EAC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517224" y="2260317"/>
            <a:ext cx="734788" cy="591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B06B48-324A-4466-AE77-B3CEED21777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352838" y="2851399"/>
            <a:ext cx="899174" cy="88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7">
            <a:extLst>
              <a:ext uri="{FF2B5EF4-FFF2-40B4-BE49-F238E27FC236}">
                <a16:creationId xmlns:a16="http://schemas.microsoft.com/office/drawing/2014/main" id="{04B88D6E-4D28-4193-BD41-852B7DC3C211}"/>
              </a:ext>
            </a:extLst>
          </p:cNvPr>
          <p:cNvSpPr/>
          <p:nvPr/>
        </p:nvSpPr>
        <p:spPr>
          <a:xfrm>
            <a:off x="2127927" y="5083666"/>
            <a:ext cx="5223956" cy="1438432"/>
          </a:xfrm>
          <a:prstGeom prst="rect">
            <a:avLst/>
          </a:prstGeom>
          <a:solidFill>
            <a:srgbClr val="B7D5A2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לפני שמחלקים יש לוודא שלא מחלקים באפס. 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למרות שבשאלה זו, יש הנחה.</a:t>
            </a:r>
          </a:p>
        </p:txBody>
      </p:sp>
      <p:sp>
        <p:nvSpPr>
          <p:cNvPr id="14" name="מלבן 7">
            <a:extLst>
              <a:ext uri="{FF2B5EF4-FFF2-40B4-BE49-F238E27FC236}">
                <a16:creationId xmlns:a16="http://schemas.microsoft.com/office/drawing/2014/main" id="{32A4DFCE-D1C0-433A-BB86-459400EAC022}"/>
              </a:ext>
            </a:extLst>
          </p:cNvPr>
          <p:cNvSpPr/>
          <p:nvPr/>
        </p:nvSpPr>
        <p:spPr>
          <a:xfrm>
            <a:off x="6134820" y="1318394"/>
            <a:ext cx="3065163" cy="45552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dirty="0"/>
              <a:t>מעבר על כל הרופאים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5A3274-E66F-4E40-88C0-D9E0894CAB4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018029" y="892833"/>
            <a:ext cx="2667710" cy="763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Questions that Matter – Test Driving Theology">
            <a:extLst>
              <a:ext uri="{FF2B5EF4-FFF2-40B4-BE49-F238E27FC236}">
                <a16:creationId xmlns:a16="http://schemas.microsoft.com/office/drawing/2014/main" id="{D9CE4FD7-CDBF-4F74-9776-58DDC3F6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4828"/>
            <a:ext cx="3585660" cy="35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33" y="247380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מה למדנו היום?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DA103-746D-43F9-81AE-6D18DAD41A1D}"/>
              </a:ext>
            </a:extLst>
          </p:cNvPr>
          <p:cNvSpPr txBox="1"/>
          <p:nvPr/>
        </p:nvSpPr>
        <p:spPr>
          <a:xfrm>
            <a:off x="1399509" y="1383798"/>
            <a:ext cx="10106590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dk1"/>
                </a:solidFill>
              </a:rPr>
              <a:t>פתרנו שאלות מבחינות הבגרות.</a:t>
            </a:r>
          </a:p>
          <a:p>
            <a:pPr marL="342900" lvl="0" indent="-342900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dk1"/>
                </a:solidFill>
              </a:rPr>
              <a:t>הדגשנו את חשיבות ההתייחסות לפרטי השאלה ולדוגמאות הנלוות אליה.</a:t>
            </a:r>
          </a:p>
          <a:p>
            <a:pPr marL="342900" lvl="0" indent="-342900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dk1"/>
                </a:solidFill>
              </a:rPr>
              <a:t>חדדנו את מאפייני המערכים.</a:t>
            </a:r>
          </a:p>
          <a:p>
            <a:pPr lvl="0" rtl="1">
              <a:lnSpc>
                <a:spcPct val="150000"/>
              </a:lnSpc>
              <a:spcAft>
                <a:spcPts val="800"/>
              </a:spcAft>
            </a:pPr>
            <a:endParaRPr lang="he-IL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89423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32367" y="1132381"/>
            <a:ext cx="9642231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נפתור שאלות מבחינות בגרות.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באמצעות השאלות נתעמק במאפייני המערך ובדרך לפתרון בעיות אלגוריתמיות.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נתרגל טיפול במערך שהאיברים שלו הם עצמים.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" y="4822995"/>
            <a:ext cx="2676454" cy="20207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תשע"ט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BD0013-011F-4392-9194-C0120BFE7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7" y="951051"/>
            <a:ext cx="10549034" cy="97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B1B81-7F11-427C-980A-BA5DCA36D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301" y="997649"/>
            <a:ext cx="9894117" cy="968894"/>
          </a:xfrm>
          <a:prstGeom prst="rect">
            <a:avLst/>
          </a:prstGeom>
        </p:spPr>
      </p:pic>
      <p:sp>
        <p:nvSpPr>
          <p:cNvPr id="25" name="מציין מיקום תוכן 7">
            <a:extLst>
              <a:ext uri="{FF2B5EF4-FFF2-40B4-BE49-F238E27FC236}">
                <a16:creationId xmlns:a16="http://schemas.microsoft.com/office/drawing/2014/main" id="{D38ACEC9-F264-48B4-8BE0-6BC3B8CCFC0E}"/>
              </a:ext>
            </a:extLst>
          </p:cNvPr>
          <p:cNvSpPr txBox="1">
            <a:spLocks/>
          </p:cNvSpPr>
          <p:nvPr/>
        </p:nvSpPr>
        <p:spPr>
          <a:xfrm>
            <a:off x="900596" y="2147368"/>
            <a:ext cx="9642231" cy="415305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7F39C3-F35F-4BA4-94A8-2ECC8504B889}"/>
              </a:ext>
            </a:extLst>
          </p:cNvPr>
          <p:cNvSpPr txBox="1"/>
          <p:nvPr/>
        </p:nvSpPr>
        <p:spPr>
          <a:xfrm>
            <a:off x="4694633" y="2864730"/>
            <a:ext cx="6339915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dirty="0"/>
              <a:t>האם הפעולה חיצונית או פנימית.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מה הפעולה מקבלת.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האם הפעולה מחזירה ערך, ואם כן- מאיזה טיפוס.</a:t>
            </a:r>
            <a:endParaRPr lang="en-IL" sz="2200" dirty="0"/>
          </a:p>
        </p:txBody>
      </p:sp>
      <p:pic>
        <p:nvPicPr>
          <p:cNvPr id="8194" name="Picture 2" descr="Amr Mohsen - Lessons - Tes Teach">
            <a:extLst>
              <a:ext uri="{FF2B5EF4-FFF2-40B4-BE49-F238E27FC236}">
                <a16:creationId xmlns:a16="http://schemas.microsoft.com/office/drawing/2014/main" id="{497419EA-4100-44E8-BAA5-FD0E820B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" y="3038475"/>
            <a:ext cx="48768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C06335-5C55-4E13-ACFD-24D8177CB0DF}"/>
              </a:ext>
            </a:extLst>
          </p:cNvPr>
          <p:cNvSpPr txBox="1"/>
          <p:nvPr/>
        </p:nvSpPr>
        <p:spPr>
          <a:xfrm>
            <a:off x="4694633" y="2100789"/>
            <a:ext cx="633991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/>
              <a:t>לפני פתרון נשים לב לפרטים הבאים:</a:t>
            </a:r>
          </a:p>
        </p:txBody>
      </p:sp>
    </p:spTree>
    <p:extLst>
      <p:ext uri="{BB962C8B-B14F-4D97-AF65-F5344CB8AC3E}">
        <p14:creationId xmlns:p14="http://schemas.microsoft.com/office/powerpoint/2010/main" val="26275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תשע"ט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365F8-8B29-4601-9E45-21327F18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" y="2132078"/>
            <a:ext cx="5583046" cy="2559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B1B81-7F11-427C-980A-BA5DCA36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7" y="955183"/>
            <a:ext cx="9811724" cy="9608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688A4D-3511-45B5-BBE1-EAD86CFCA3DE}"/>
              </a:ext>
            </a:extLst>
          </p:cNvPr>
          <p:cNvCxnSpPr>
            <a:cxnSpLocks/>
          </p:cNvCxnSpPr>
          <p:nvPr/>
        </p:nvCxnSpPr>
        <p:spPr>
          <a:xfrm>
            <a:off x="2953721" y="1348232"/>
            <a:ext cx="401051" cy="860075"/>
          </a:xfrm>
          <a:prstGeom prst="straightConnector1">
            <a:avLst/>
          </a:prstGeom>
          <a:ln w="381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ציין מיקום תוכן 7">
            <a:extLst>
              <a:ext uri="{FF2B5EF4-FFF2-40B4-BE49-F238E27FC236}">
                <a16:creationId xmlns:a16="http://schemas.microsoft.com/office/drawing/2014/main" id="{D38ACEC9-F264-48B4-8BE0-6BC3B8CCFC0E}"/>
              </a:ext>
            </a:extLst>
          </p:cNvPr>
          <p:cNvSpPr txBox="1">
            <a:spLocks/>
          </p:cNvSpPr>
          <p:nvPr/>
        </p:nvSpPr>
        <p:spPr>
          <a:xfrm>
            <a:off x="900596" y="2147368"/>
            <a:ext cx="9642231" cy="415305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31E76A-A306-4FC6-A3E5-DDEF46899444}"/>
              </a:ext>
            </a:extLst>
          </p:cNvPr>
          <p:cNvCxnSpPr>
            <a:cxnSpLocks/>
          </p:cNvCxnSpPr>
          <p:nvPr/>
        </p:nvCxnSpPr>
        <p:spPr>
          <a:xfrm flipH="1">
            <a:off x="1687025" y="1780586"/>
            <a:ext cx="5892055" cy="2477201"/>
          </a:xfrm>
          <a:prstGeom prst="straightConnector1">
            <a:avLst/>
          </a:prstGeom>
          <a:ln w="381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F2DD87-0B44-4BF5-B1B8-84BD03E14539}"/>
              </a:ext>
            </a:extLst>
          </p:cNvPr>
          <p:cNvCxnSpPr>
            <a:cxnSpLocks/>
          </p:cNvCxnSpPr>
          <p:nvPr/>
        </p:nvCxnSpPr>
        <p:spPr>
          <a:xfrm flipH="1">
            <a:off x="1343329" y="1388200"/>
            <a:ext cx="7741094" cy="771160"/>
          </a:xfrm>
          <a:prstGeom prst="straightConnector1">
            <a:avLst/>
          </a:prstGeom>
          <a:ln w="381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AAE357-B527-4B7E-809F-17FA440EE717}"/>
              </a:ext>
            </a:extLst>
          </p:cNvPr>
          <p:cNvCxnSpPr>
            <a:cxnSpLocks/>
          </p:cNvCxnSpPr>
          <p:nvPr/>
        </p:nvCxnSpPr>
        <p:spPr>
          <a:xfrm flipH="1">
            <a:off x="1938890" y="1773821"/>
            <a:ext cx="5640190" cy="388592"/>
          </a:xfrm>
          <a:prstGeom prst="straightConnector1">
            <a:avLst/>
          </a:prstGeom>
          <a:ln w="381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3C3EB9-8722-4384-8AD1-71DBA0B4F265}"/>
              </a:ext>
            </a:extLst>
          </p:cNvPr>
          <p:cNvCxnSpPr>
            <a:cxnSpLocks/>
          </p:cNvCxnSpPr>
          <p:nvPr/>
        </p:nvCxnSpPr>
        <p:spPr>
          <a:xfrm flipH="1">
            <a:off x="5206732" y="1778269"/>
            <a:ext cx="4014041" cy="509974"/>
          </a:xfrm>
          <a:prstGeom prst="straightConnector1">
            <a:avLst/>
          </a:prstGeom>
          <a:ln w="381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לבן 7">
            <a:extLst>
              <a:ext uri="{FF2B5EF4-FFF2-40B4-BE49-F238E27FC236}">
                <a16:creationId xmlns:a16="http://schemas.microsoft.com/office/drawing/2014/main" id="{D1BF7302-B3A1-4DAE-81F2-8F756FE8CE05}"/>
              </a:ext>
            </a:extLst>
          </p:cNvPr>
          <p:cNvSpPr/>
          <p:nvPr/>
        </p:nvSpPr>
        <p:spPr>
          <a:xfrm>
            <a:off x="5777918" y="2739095"/>
            <a:ext cx="5493593" cy="1264243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dirty="0"/>
              <a:t>שימו לב כי כל איבר במערך הוא מחרוזת ולכן מוגדרת לו התכונה </a:t>
            </a:r>
            <a:r>
              <a:rPr lang="en-US" sz="2400" dirty="0"/>
              <a:t>Length</a:t>
            </a:r>
            <a:endParaRPr lang="he-IL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647A17-1548-4099-B74B-CCDC7005F40D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035470" y="3371217"/>
            <a:ext cx="1742448" cy="201450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re You A Master Problem Solver? 6 Questions to Ask Yourself - Dale Kurow  Executive Coach NYC">
            <a:extLst>
              <a:ext uri="{FF2B5EF4-FFF2-40B4-BE49-F238E27FC236}">
                <a16:creationId xmlns:a16="http://schemas.microsoft.com/office/drawing/2014/main" id="{E0070E2C-7B3D-4BD9-89FB-DA450A27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4695952"/>
            <a:ext cx="2844800" cy="21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תשע"ו מועד ב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A5886-CAAB-4607-B6B6-24E2FD0F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04" y="1260127"/>
            <a:ext cx="8471192" cy="1692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FEA5C-F320-427F-AADD-7606231EC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584" y="1194326"/>
            <a:ext cx="9086995" cy="1791343"/>
          </a:xfrm>
          <a:prstGeom prst="rect">
            <a:avLst/>
          </a:prstGeom>
        </p:spPr>
      </p:pic>
      <p:sp>
        <p:nvSpPr>
          <p:cNvPr id="10" name="מלבן 7">
            <a:extLst>
              <a:ext uri="{FF2B5EF4-FFF2-40B4-BE49-F238E27FC236}">
                <a16:creationId xmlns:a16="http://schemas.microsoft.com/office/drawing/2014/main" id="{5BEDFD0C-9A66-4C04-934F-981A2CFE1381}"/>
              </a:ext>
            </a:extLst>
          </p:cNvPr>
          <p:cNvSpPr/>
          <p:nvPr/>
        </p:nvSpPr>
        <p:spPr>
          <a:xfrm>
            <a:off x="4539111" y="3264627"/>
            <a:ext cx="5457823" cy="2333246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400" b="1" dirty="0"/>
              <a:t>נשים לב: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הפעולה קולטת מספר, ולא מקבלת כפרמטר.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הפעולה מדפיסה את סכום האיברים ולכן אינה מחזירה ערך.</a:t>
            </a:r>
          </a:p>
          <a:p>
            <a:pPr algn="ctr"/>
            <a:endParaRPr lang="he-IL" sz="2400" dirty="0"/>
          </a:p>
        </p:txBody>
      </p:sp>
      <p:pic>
        <p:nvPicPr>
          <p:cNvPr id="7170" name="Picture 2" descr="Amr Mohsen - Lessons - Tes Teach">
            <a:extLst>
              <a:ext uri="{FF2B5EF4-FFF2-40B4-BE49-F238E27FC236}">
                <a16:creationId xmlns:a16="http://schemas.microsoft.com/office/drawing/2014/main" id="{2FAD77F0-A0B1-4339-92E1-7F747871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3533840"/>
            <a:ext cx="4235886" cy="33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34A3934-4BF7-4A63-B6FC-6526DB834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56"/>
          <a:stretch/>
        </p:blipFill>
        <p:spPr>
          <a:xfrm>
            <a:off x="2724525" y="808603"/>
            <a:ext cx="9086995" cy="862424"/>
          </a:xfrm>
          <a:prstGeom prst="rect">
            <a:avLst/>
          </a:prstGeom>
        </p:spPr>
      </p:pic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78409"/>
            <a:ext cx="2754425" cy="2079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נתחיל בדוגמה: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B2E665-597E-48C5-AFDF-E883C9BE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4314"/>
              </p:ext>
            </p:extLst>
          </p:nvPr>
        </p:nvGraphicFramePr>
        <p:xfrm>
          <a:off x="1646894" y="2010164"/>
          <a:ext cx="3605852" cy="7765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390">
                  <a:extLst>
                    <a:ext uri="{9D8B030D-6E8A-4147-A177-3AD203B41FA5}">
                      <a16:colId xmlns:a16="http://schemas.microsoft.com/office/drawing/2014/main" val="2895753737"/>
                    </a:ext>
                  </a:extLst>
                </a:gridCol>
                <a:gridCol w="900391">
                  <a:extLst>
                    <a:ext uri="{9D8B030D-6E8A-4147-A177-3AD203B41FA5}">
                      <a16:colId xmlns:a16="http://schemas.microsoft.com/office/drawing/2014/main" val="2201335055"/>
                    </a:ext>
                  </a:extLst>
                </a:gridCol>
                <a:gridCol w="904681">
                  <a:extLst>
                    <a:ext uri="{9D8B030D-6E8A-4147-A177-3AD203B41FA5}">
                      <a16:colId xmlns:a16="http://schemas.microsoft.com/office/drawing/2014/main" val="130146559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1308820089"/>
                    </a:ext>
                  </a:extLst>
                </a:gridCol>
              </a:tblGrid>
              <a:tr h="40572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7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35147"/>
                  </a:ext>
                </a:extLst>
              </a:tr>
            </a:tbl>
          </a:graphicData>
        </a:graphic>
      </p:graphicFrame>
      <p:grpSp>
        <p:nvGrpSpPr>
          <p:cNvPr id="8" name="קבוצה 11">
            <a:extLst>
              <a:ext uri="{FF2B5EF4-FFF2-40B4-BE49-F238E27FC236}">
                <a16:creationId xmlns:a16="http://schemas.microsoft.com/office/drawing/2014/main" id="{32512EB7-BBE0-4A4C-8AA1-FD443D10A7BB}"/>
              </a:ext>
            </a:extLst>
          </p:cNvPr>
          <p:cNvGrpSpPr/>
          <p:nvPr/>
        </p:nvGrpSpPr>
        <p:grpSpPr>
          <a:xfrm>
            <a:off x="6212442" y="1984938"/>
            <a:ext cx="3249040" cy="722963"/>
            <a:chOff x="5373895" y="2481166"/>
            <a:chExt cx="3249040" cy="722963"/>
          </a:xfrm>
        </p:grpSpPr>
        <p:sp>
          <p:nvSpPr>
            <p:cNvPr id="9" name="מלבן 7">
              <a:extLst>
                <a:ext uri="{FF2B5EF4-FFF2-40B4-BE49-F238E27FC236}">
                  <a16:creationId xmlns:a16="http://schemas.microsoft.com/office/drawing/2014/main" id="{FBE41F84-5466-4BCD-812B-391A1FE00AEF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grpSp>
          <p:nvGrpSpPr>
            <p:cNvPr id="10" name="קבוצה 8">
              <a:extLst>
                <a:ext uri="{FF2B5EF4-FFF2-40B4-BE49-F238E27FC236}">
                  <a16:creationId xmlns:a16="http://schemas.microsoft.com/office/drawing/2014/main" id="{A778F79B-2E26-4AC9-A029-CC41BCDD8077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1" name="סוגר מסולסל ימני 9">
                <a:extLst>
                  <a:ext uri="{FF2B5EF4-FFF2-40B4-BE49-F238E27FC236}">
                    <a16:creationId xmlns:a16="http://schemas.microsoft.com/office/drawing/2014/main" id="{4642E267-2D76-450B-8C91-447AFC8EB87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2F20D206-F74E-4BA1-8696-E4A923293757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grpSp>
        <p:nvGrpSpPr>
          <p:cNvPr id="13" name="קבוצה 11">
            <a:extLst>
              <a:ext uri="{FF2B5EF4-FFF2-40B4-BE49-F238E27FC236}">
                <a16:creationId xmlns:a16="http://schemas.microsoft.com/office/drawing/2014/main" id="{20822D2C-7572-4AD8-8E42-BE309CEE8690}"/>
              </a:ext>
            </a:extLst>
          </p:cNvPr>
          <p:cNvGrpSpPr/>
          <p:nvPr/>
        </p:nvGrpSpPr>
        <p:grpSpPr>
          <a:xfrm>
            <a:off x="6212442" y="2968578"/>
            <a:ext cx="3249040" cy="722963"/>
            <a:chOff x="5373895" y="2481166"/>
            <a:chExt cx="3249040" cy="722963"/>
          </a:xfrm>
        </p:grpSpPr>
        <p:sp>
          <p:nvSpPr>
            <p:cNvPr id="15" name="מלבן 7">
              <a:extLst>
                <a:ext uri="{FF2B5EF4-FFF2-40B4-BE49-F238E27FC236}">
                  <a16:creationId xmlns:a16="http://schemas.microsoft.com/office/drawing/2014/main" id="{521045ED-7EDA-49CE-AF40-2DC200515923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16" name="קבוצה 8">
              <a:extLst>
                <a:ext uri="{FF2B5EF4-FFF2-40B4-BE49-F238E27FC236}">
                  <a16:creationId xmlns:a16="http://schemas.microsoft.com/office/drawing/2014/main" id="{96A95709-CEFA-43C0-A3FC-7A046A0EFC35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7" name="סוגר מסולסל ימני 9">
                <a:extLst>
                  <a:ext uri="{FF2B5EF4-FFF2-40B4-BE49-F238E27FC236}">
                    <a16:creationId xmlns:a16="http://schemas.microsoft.com/office/drawing/2014/main" id="{E3F06047-4C9B-4ABF-9B59-93D3E3EADEBB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B979D11B-D2EE-4FB6-B31F-54E9EE83B8A6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sum</a:t>
                </a:r>
                <a:endParaRPr lang="he-IL" sz="2800" dirty="0"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58B4BC3-E45A-4110-AC8C-DD70E97F51D2}"/>
              </a:ext>
            </a:extLst>
          </p:cNvPr>
          <p:cNvSpPr/>
          <p:nvPr/>
        </p:nvSpPr>
        <p:spPr>
          <a:xfrm>
            <a:off x="8407661" y="3234015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3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65773F-27CA-468E-B185-7989676F0D36}"/>
              </a:ext>
            </a:extLst>
          </p:cNvPr>
          <p:cNvSpPr/>
          <p:nvPr/>
        </p:nvSpPr>
        <p:spPr>
          <a:xfrm>
            <a:off x="8367692" y="3220686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10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77E25B-99A0-49D2-8051-CC644928F296}"/>
              </a:ext>
            </a:extLst>
          </p:cNvPr>
          <p:cNvSpPr/>
          <p:nvPr/>
        </p:nvSpPr>
        <p:spPr>
          <a:xfrm>
            <a:off x="8409915" y="3223741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12</a:t>
            </a:r>
            <a:endParaRPr lang="en-IL" dirty="0">
              <a:solidFill>
                <a:srgbClr val="192A7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0F6F65-D4CD-4BFC-99F7-98635C9C1390}"/>
              </a:ext>
            </a:extLst>
          </p:cNvPr>
          <p:cNvCxnSpPr/>
          <p:nvPr/>
        </p:nvCxnSpPr>
        <p:spPr>
          <a:xfrm>
            <a:off x="2098549" y="1682473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D642D6-9AC7-4DAF-9949-1DA6CCF9CD4E}"/>
              </a:ext>
            </a:extLst>
          </p:cNvPr>
          <p:cNvCxnSpPr/>
          <p:nvPr/>
        </p:nvCxnSpPr>
        <p:spPr>
          <a:xfrm>
            <a:off x="3012949" y="1671027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4413B3-CAA3-41B5-BA22-58F85EC7B159}"/>
              </a:ext>
            </a:extLst>
          </p:cNvPr>
          <p:cNvCxnSpPr/>
          <p:nvPr/>
        </p:nvCxnSpPr>
        <p:spPr>
          <a:xfrm>
            <a:off x="3890905" y="1671027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75D312-A3F6-4C33-9822-8D1917B16794}"/>
              </a:ext>
            </a:extLst>
          </p:cNvPr>
          <p:cNvCxnSpPr/>
          <p:nvPr/>
        </p:nvCxnSpPr>
        <p:spPr>
          <a:xfrm>
            <a:off x="4774413" y="1671027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0E2AEA-C6E4-494C-83BA-0C3203FF4FAA}"/>
              </a:ext>
            </a:extLst>
          </p:cNvPr>
          <p:cNvCxnSpPr/>
          <p:nvPr/>
        </p:nvCxnSpPr>
        <p:spPr>
          <a:xfrm>
            <a:off x="5588322" y="1671027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7">
            <a:extLst>
              <a:ext uri="{FF2B5EF4-FFF2-40B4-BE49-F238E27FC236}">
                <a16:creationId xmlns:a16="http://schemas.microsoft.com/office/drawing/2014/main" id="{BBE0E1EB-F570-4812-AB07-44465EF77186}"/>
              </a:ext>
            </a:extLst>
          </p:cNvPr>
          <p:cNvSpPr/>
          <p:nvPr/>
        </p:nvSpPr>
        <p:spPr>
          <a:xfrm>
            <a:off x="4006627" y="4083797"/>
            <a:ext cx="3589578" cy="6373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נרצה להדפיס את המספר 12</a:t>
            </a:r>
          </a:p>
        </p:txBody>
      </p:sp>
    </p:spTree>
    <p:extLst>
      <p:ext uri="{BB962C8B-B14F-4D97-AF65-F5344CB8AC3E}">
        <p14:creationId xmlns:p14="http://schemas.microsoft.com/office/powerpoint/2010/main" val="6623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כתיבת האלגוריתם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B2E665-597E-48C5-AFDF-E883C9BE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02603"/>
              </p:ext>
            </p:extLst>
          </p:nvPr>
        </p:nvGraphicFramePr>
        <p:xfrm>
          <a:off x="1143143" y="1022092"/>
          <a:ext cx="3605852" cy="7765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390">
                  <a:extLst>
                    <a:ext uri="{9D8B030D-6E8A-4147-A177-3AD203B41FA5}">
                      <a16:colId xmlns:a16="http://schemas.microsoft.com/office/drawing/2014/main" val="2895753737"/>
                    </a:ext>
                  </a:extLst>
                </a:gridCol>
                <a:gridCol w="900391">
                  <a:extLst>
                    <a:ext uri="{9D8B030D-6E8A-4147-A177-3AD203B41FA5}">
                      <a16:colId xmlns:a16="http://schemas.microsoft.com/office/drawing/2014/main" val="2201335055"/>
                    </a:ext>
                  </a:extLst>
                </a:gridCol>
                <a:gridCol w="904681">
                  <a:extLst>
                    <a:ext uri="{9D8B030D-6E8A-4147-A177-3AD203B41FA5}">
                      <a16:colId xmlns:a16="http://schemas.microsoft.com/office/drawing/2014/main" val="130146559"/>
                    </a:ext>
                  </a:extLst>
                </a:gridCol>
                <a:gridCol w="900390">
                  <a:extLst>
                    <a:ext uri="{9D8B030D-6E8A-4147-A177-3AD203B41FA5}">
                      <a16:colId xmlns:a16="http://schemas.microsoft.com/office/drawing/2014/main" val="1308820089"/>
                    </a:ext>
                  </a:extLst>
                </a:gridCol>
              </a:tblGrid>
              <a:tr h="405727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7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7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35147"/>
                  </a:ext>
                </a:extLst>
              </a:tr>
            </a:tbl>
          </a:graphicData>
        </a:graphic>
      </p:graphicFrame>
      <p:grpSp>
        <p:nvGrpSpPr>
          <p:cNvPr id="8" name="קבוצה 11">
            <a:extLst>
              <a:ext uri="{FF2B5EF4-FFF2-40B4-BE49-F238E27FC236}">
                <a16:creationId xmlns:a16="http://schemas.microsoft.com/office/drawing/2014/main" id="{32512EB7-BBE0-4A4C-8AA1-FD443D10A7BB}"/>
              </a:ext>
            </a:extLst>
          </p:cNvPr>
          <p:cNvGrpSpPr/>
          <p:nvPr/>
        </p:nvGrpSpPr>
        <p:grpSpPr>
          <a:xfrm>
            <a:off x="5591951" y="3056360"/>
            <a:ext cx="3249040" cy="722963"/>
            <a:chOff x="5373895" y="2481166"/>
            <a:chExt cx="3249040" cy="722963"/>
          </a:xfrm>
        </p:grpSpPr>
        <p:sp>
          <p:nvSpPr>
            <p:cNvPr id="9" name="מלבן 7">
              <a:extLst>
                <a:ext uri="{FF2B5EF4-FFF2-40B4-BE49-F238E27FC236}">
                  <a16:creationId xmlns:a16="http://schemas.microsoft.com/office/drawing/2014/main" id="{FBE41F84-5466-4BCD-812B-391A1FE00AEF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grpSp>
          <p:nvGrpSpPr>
            <p:cNvPr id="10" name="קבוצה 8">
              <a:extLst>
                <a:ext uri="{FF2B5EF4-FFF2-40B4-BE49-F238E27FC236}">
                  <a16:creationId xmlns:a16="http://schemas.microsoft.com/office/drawing/2014/main" id="{A778F79B-2E26-4AC9-A029-CC41BCDD8077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1" name="סוגר מסולסל ימני 9">
                <a:extLst>
                  <a:ext uri="{FF2B5EF4-FFF2-40B4-BE49-F238E27FC236}">
                    <a16:creationId xmlns:a16="http://schemas.microsoft.com/office/drawing/2014/main" id="{4642E267-2D76-450B-8C91-447AFC8EB87D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2F20D206-F74E-4BA1-8696-E4A923293757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num</a:t>
                </a:r>
                <a:endParaRPr lang="he-IL" sz="2800" dirty="0"/>
              </a:p>
            </p:txBody>
          </p:sp>
        </p:grpSp>
      </p:grpSp>
      <p:grpSp>
        <p:nvGrpSpPr>
          <p:cNvPr id="13" name="קבוצה 11">
            <a:extLst>
              <a:ext uri="{FF2B5EF4-FFF2-40B4-BE49-F238E27FC236}">
                <a16:creationId xmlns:a16="http://schemas.microsoft.com/office/drawing/2014/main" id="{20822D2C-7572-4AD8-8E42-BE309CEE8690}"/>
              </a:ext>
            </a:extLst>
          </p:cNvPr>
          <p:cNvGrpSpPr/>
          <p:nvPr/>
        </p:nvGrpSpPr>
        <p:grpSpPr>
          <a:xfrm>
            <a:off x="5591951" y="4040000"/>
            <a:ext cx="3249040" cy="722963"/>
            <a:chOff x="5373895" y="2481166"/>
            <a:chExt cx="3249040" cy="722963"/>
          </a:xfrm>
        </p:grpSpPr>
        <p:sp>
          <p:nvSpPr>
            <p:cNvPr id="15" name="מלבן 7">
              <a:extLst>
                <a:ext uri="{FF2B5EF4-FFF2-40B4-BE49-F238E27FC236}">
                  <a16:creationId xmlns:a16="http://schemas.microsoft.com/office/drawing/2014/main" id="{521045ED-7EDA-49CE-AF40-2DC200515923}"/>
                </a:ext>
              </a:extLst>
            </p:cNvPr>
            <p:cNvSpPr/>
            <p:nvPr/>
          </p:nvSpPr>
          <p:spPr>
            <a:xfrm>
              <a:off x="7312295" y="2566776"/>
              <a:ext cx="1310640" cy="63735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0</a:t>
              </a:r>
              <a:endParaRPr lang="he-IL" dirty="0"/>
            </a:p>
          </p:txBody>
        </p:sp>
        <p:grpSp>
          <p:nvGrpSpPr>
            <p:cNvPr id="16" name="קבוצה 8">
              <a:extLst>
                <a:ext uri="{FF2B5EF4-FFF2-40B4-BE49-F238E27FC236}">
                  <a16:creationId xmlns:a16="http://schemas.microsoft.com/office/drawing/2014/main" id="{96A95709-CEFA-43C0-A3FC-7A046A0EFC35}"/>
                </a:ext>
              </a:extLst>
            </p:cNvPr>
            <p:cNvGrpSpPr/>
            <p:nvPr/>
          </p:nvGrpSpPr>
          <p:grpSpPr>
            <a:xfrm>
              <a:off x="5373895" y="2481166"/>
              <a:ext cx="1726651" cy="679481"/>
              <a:chOff x="5290072" y="2165556"/>
              <a:chExt cx="1726651" cy="679481"/>
            </a:xfrm>
          </p:grpSpPr>
          <p:sp>
            <p:nvSpPr>
              <p:cNvPr id="17" name="סוגר מסולסל ימני 9">
                <a:extLst>
                  <a:ext uri="{FF2B5EF4-FFF2-40B4-BE49-F238E27FC236}">
                    <a16:creationId xmlns:a16="http://schemas.microsoft.com/office/drawing/2014/main" id="{E3F06047-4C9B-4ABF-9B59-93D3E3EADEBB}"/>
                  </a:ext>
                </a:extLst>
              </p:cNvPr>
              <p:cNvSpPr/>
              <p:nvPr/>
            </p:nvSpPr>
            <p:spPr>
              <a:xfrm rot="10800000">
                <a:off x="6857652" y="2213068"/>
                <a:ext cx="159071" cy="584459"/>
              </a:xfrm>
              <a:prstGeom prst="rightBrace">
                <a:avLst>
                  <a:gd name="adj1" fmla="val 128223"/>
                  <a:gd name="adj2" fmla="val 4779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B979D11B-D2EE-4FB6-B31F-54E9EE83B8A6}"/>
                  </a:ext>
                </a:extLst>
              </p:cNvPr>
              <p:cNvSpPr txBox="1"/>
              <p:nvPr/>
            </p:nvSpPr>
            <p:spPr>
              <a:xfrm>
                <a:off x="5290072" y="2165556"/>
                <a:ext cx="1383763" cy="679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sum</a:t>
                </a:r>
                <a:endParaRPr lang="he-IL" sz="2800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F059E2E-0F02-434A-9529-79F6A322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56" y="2216867"/>
            <a:ext cx="2476686" cy="6399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8B4BC3-E45A-4110-AC8C-DD70E97F51D2}"/>
              </a:ext>
            </a:extLst>
          </p:cNvPr>
          <p:cNvSpPr/>
          <p:nvPr/>
        </p:nvSpPr>
        <p:spPr>
          <a:xfrm>
            <a:off x="7863714" y="4278508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3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65773F-27CA-468E-B185-7989676F0D36}"/>
              </a:ext>
            </a:extLst>
          </p:cNvPr>
          <p:cNvSpPr/>
          <p:nvPr/>
        </p:nvSpPr>
        <p:spPr>
          <a:xfrm>
            <a:off x="7845160" y="4259458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10</a:t>
            </a:r>
            <a:endParaRPr lang="en-IL" dirty="0">
              <a:solidFill>
                <a:srgbClr val="192A7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77E25B-99A0-49D2-8051-CC644928F296}"/>
              </a:ext>
            </a:extLst>
          </p:cNvPr>
          <p:cNvSpPr/>
          <p:nvPr/>
        </p:nvSpPr>
        <p:spPr>
          <a:xfrm>
            <a:off x="7884596" y="4259458"/>
            <a:ext cx="681021" cy="33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92A72"/>
                </a:solidFill>
              </a:rPr>
              <a:t>12</a:t>
            </a:r>
            <a:endParaRPr lang="en-IL" dirty="0">
              <a:solidFill>
                <a:srgbClr val="192A7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0F6F65-D4CD-4BFC-99F7-98635C9C1390}"/>
              </a:ext>
            </a:extLst>
          </p:cNvPr>
          <p:cNvCxnSpPr/>
          <p:nvPr/>
        </p:nvCxnSpPr>
        <p:spPr>
          <a:xfrm>
            <a:off x="1594798" y="694401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D642D6-9AC7-4DAF-9949-1DA6CCF9CD4E}"/>
              </a:ext>
            </a:extLst>
          </p:cNvPr>
          <p:cNvCxnSpPr/>
          <p:nvPr/>
        </p:nvCxnSpPr>
        <p:spPr>
          <a:xfrm>
            <a:off x="2509198" y="671509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4413B3-CAA3-41B5-BA22-58F85EC7B159}"/>
              </a:ext>
            </a:extLst>
          </p:cNvPr>
          <p:cNvCxnSpPr/>
          <p:nvPr/>
        </p:nvCxnSpPr>
        <p:spPr>
          <a:xfrm>
            <a:off x="3387154" y="682955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75D312-A3F6-4C33-9822-8D1917B16794}"/>
              </a:ext>
            </a:extLst>
          </p:cNvPr>
          <p:cNvCxnSpPr/>
          <p:nvPr/>
        </p:nvCxnSpPr>
        <p:spPr>
          <a:xfrm>
            <a:off x="4330665" y="671509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0E2AEA-C6E4-494C-83BA-0C3203FF4FAA}"/>
              </a:ext>
            </a:extLst>
          </p:cNvPr>
          <p:cNvCxnSpPr/>
          <p:nvPr/>
        </p:nvCxnSpPr>
        <p:spPr>
          <a:xfrm>
            <a:off x="5084571" y="682955"/>
            <a:ext cx="0" cy="3276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7">
            <a:extLst>
              <a:ext uri="{FF2B5EF4-FFF2-40B4-BE49-F238E27FC236}">
                <a16:creationId xmlns:a16="http://schemas.microsoft.com/office/drawing/2014/main" id="{BBE0E1EB-F570-4812-AB07-44465EF77186}"/>
              </a:ext>
            </a:extLst>
          </p:cNvPr>
          <p:cNvSpPr/>
          <p:nvPr/>
        </p:nvSpPr>
        <p:spPr>
          <a:xfrm>
            <a:off x="2975609" y="5588623"/>
            <a:ext cx="3589578" cy="6373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על המסך יודפס המספר 12</a:t>
            </a:r>
          </a:p>
        </p:txBody>
      </p:sp>
      <p:pic>
        <p:nvPicPr>
          <p:cNvPr id="10242" name="Picture 2" descr="Are You a Problem Creator or Problem Solver?">
            <a:extLst>
              <a:ext uri="{FF2B5EF4-FFF2-40B4-BE49-F238E27FC236}">
                <a16:creationId xmlns:a16="http://schemas.microsoft.com/office/drawing/2014/main" id="{417DE5C0-5B7D-4047-925B-DBDFB8EF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62"/>
            <a:ext cx="2751306" cy="20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677BD-ABC7-4352-9308-DEDF105D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24" y="2035165"/>
            <a:ext cx="4641147" cy="28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DE17B-2BA7-48BC-82E4-07211A37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48" y="1011985"/>
            <a:ext cx="8872606" cy="2577996"/>
          </a:xfrm>
          <a:prstGeom prst="rect">
            <a:avLst/>
          </a:prstGeom>
        </p:spPr>
      </p:pic>
      <p:pic>
        <p:nvPicPr>
          <p:cNvPr id="1028" name="Picture 4" descr="Questions to Ask When Hiring a Web Design Company - DesArt Lab">
            <a:extLst>
              <a:ext uri="{FF2B5EF4-FFF2-40B4-BE49-F238E27FC236}">
                <a16:creationId xmlns:a16="http://schemas.microsoft.com/office/drawing/2014/main" id="{EA8B7923-A044-4591-891F-97172171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7" y="3224395"/>
            <a:ext cx="4819762" cy="36389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CA9E-1DC7-4F61-AA7B-E61C7C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sz="3700" dirty="0"/>
              <a:t>קיץ תשע"ו </a:t>
            </a:r>
            <a:endParaRPr lang="en-IL" sz="3700" dirty="0"/>
          </a:p>
        </p:txBody>
      </p:sp>
      <p:sp>
        <p:nvSpPr>
          <p:cNvPr id="1030" name="Slide Number Placeholder 4">
            <a:extLst>
              <a:ext uri="{FF2B5EF4-FFF2-40B4-BE49-F238E27FC236}">
                <a16:creationId xmlns:a16="http://schemas.microsoft.com/office/drawing/2014/main" id="{28F43AF3-3E4D-4FC5-8037-83367E3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5623" y="6356352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6478A40-4CDB-4A89-A7AB-ED0E5AEAC786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F0EEC-258A-49D1-943F-1F5D6E2D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251" y="1017515"/>
            <a:ext cx="8600000" cy="2572466"/>
          </a:xfrm>
          <a:prstGeom prst="rect">
            <a:avLst/>
          </a:prstGeom>
        </p:spPr>
      </p:pic>
      <p:sp>
        <p:nvSpPr>
          <p:cNvPr id="7" name="מלבן 7">
            <a:extLst>
              <a:ext uri="{FF2B5EF4-FFF2-40B4-BE49-F238E27FC236}">
                <a16:creationId xmlns:a16="http://schemas.microsoft.com/office/drawing/2014/main" id="{5363449C-D19C-4E33-B112-A1E3BF6193DE}"/>
              </a:ext>
            </a:extLst>
          </p:cNvPr>
          <p:cNvSpPr/>
          <p:nvPr/>
        </p:nvSpPr>
        <p:spPr>
          <a:xfrm>
            <a:off x="4835749" y="3657519"/>
            <a:ext cx="5457823" cy="23332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200" b="1" dirty="0"/>
              <a:t>נשים לב: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הפעולה היא פעולה פנימית במחלקה.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המערך הוא תכונה של המחלקה.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הפעולה מחזירה ערך של ממוצע, ערך ממשי</a:t>
            </a:r>
            <a:r>
              <a:rPr lang="he-IL" sz="2400" dirty="0"/>
              <a:t>.</a:t>
            </a:r>
          </a:p>
          <a:p>
            <a:pPr algn="ctr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091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13302</TotalTime>
  <Words>755</Words>
  <Application>Microsoft Office PowerPoint</Application>
  <PresentationFormat>Widescreen</PresentationFormat>
  <Paragraphs>240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Varela Round</vt:lpstr>
      <vt:lpstr>ערכת נושא Office</vt:lpstr>
      <vt:lpstr>מערכת שידורים לאומית</vt:lpstr>
      <vt:lpstr>מערך חד ממדי שאלות בגרות</vt:lpstr>
      <vt:lpstr>מה נלמד היום </vt:lpstr>
      <vt:lpstr>קיץ תשע"ט</vt:lpstr>
      <vt:lpstr>קיץ תשע"ט</vt:lpstr>
      <vt:lpstr>קיץ תשע"ו מועד ב</vt:lpstr>
      <vt:lpstr>נתחיל בדוגמה:</vt:lpstr>
      <vt:lpstr>כתיבת האלגוריתם</vt:lpstr>
      <vt:lpstr>קיץ תשע"ו </vt:lpstr>
      <vt:lpstr>קיץ תשע"ו </vt:lpstr>
      <vt:lpstr>קיץ תשע"ח</vt:lpstr>
      <vt:lpstr>אפשרות ראשונה:</vt:lpstr>
      <vt:lpstr>אפשרות שניה</vt:lpstr>
      <vt:lpstr>קיץ תש"ף</vt:lpstr>
      <vt:lpstr>נבחן את הדוגמאות</vt:lpstr>
      <vt:lpstr>נכתוב פתרון</vt:lpstr>
      <vt:lpstr>קיץ תש"ף מועד מיוחד</vt:lpstr>
      <vt:lpstr>נבחן את הדוגמאות</vt:lpstr>
      <vt:lpstr>קיץ תש"ף מועד מיוחד</vt:lpstr>
      <vt:lpstr>קיץ תש"ף מועד מיוחד</vt:lpstr>
      <vt:lpstr>קיץ תש"ף מועד מיוחד</vt:lpstr>
      <vt:lpstr>קיץ תש"ף מועד מיוחד</vt:lpstr>
      <vt:lpstr>קיץ תש"ף</vt:lpstr>
      <vt:lpstr>קיץ תש"ף</vt:lpstr>
      <vt:lpstr>נתמקד קודם בדוגמה</vt:lpstr>
      <vt:lpstr>נתמקד קודם בדוגמה</vt:lpstr>
      <vt:lpstr>נכתוב את הפתרון</vt:lpstr>
      <vt:lpstr>מה למדנו היום?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Rami Marelly</dc:creator>
  <cp:lastModifiedBy>Anat Kaldaron</cp:lastModifiedBy>
  <cp:revision>327</cp:revision>
  <dcterms:created xsi:type="dcterms:W3CDTF">2020-11-24T17:52:52Z</dcterms:created>
  <dcterms:modified xsi:type="dcterms:W3CDTF">2020-12-28T16:08:26Z</dcterms:modified>
</cp:coreProperties>
</file>