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2"/>
  </p:notesMasterIdLst>
  <p:sldIdLst>
    <p:sldId id="257" r:id="rId2"/>
    <p:sldId id="262" r:id="rId3"/>
    <p:sldId id="263" r:id="rId4"/>
    <p:sldId id="289" r:id="rId5"/>
    <p:sldId id="292" r:id="rId6"/>
    <p:sldId id="290" r:id="rId7"/>
    <p:sldId id="291" r:id="rId8"/>
    <p:sldId id="301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5" r:id="rId18"/>
    <p:sldId id="304" r:id="rId19"/>
    <p:sldId id="306" r:id="rId20"/>
    <p:sldId id="303" r:id="rId21"/>
  </p:sldIdLst>
  <p:sldSz cx="12190413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F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884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כ"ח/שבט/תשפ"ב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281" y="2693988"/>
            <a:ext cx="10361851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69982" y="6569428"/>
            <a:ext cx="2623619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616" y="6410587"/>
            <a:ext cx="3245977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5182" y="-439221"/>
            <a:ext cx="4205100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8395" y="6565100"/>
            <a:ext cx="4433637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4576" y="369916"/>
            <a:ext cx="1301261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2"/>
            <a:ext cx="10872000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117" y="3655832"/>
            <a:ext cx="10872000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</p:spPr>
        <p:txBody>
          <a:bodyPr lIns="36000" tIns="0" rIns="36000" bIns="0">
            <a:noAutofit/>
          </a:bodyPr>
          <a:lstStyle>
            <a:lvl1pPr>
              <a:defRPr sz="48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06" y="1195757"/>
            <a:ext cx="11160000" cy="468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11159999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11160000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טקסט גדול-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79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כ"ח/שבט/תשפ"ב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0" r:id="rId3"/>
    <p:sldLayoutId id="2147483653" r:id="rId4"/>
    <p:sldLayoutId id="2147483663" r:id="rId5"/>
    <p:sldLayoutId id="2147483665" r:id="rId6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5" y="333864"/>
            <a:ext cx="11160000" cy="720000"/>
          </a:xfrm>
        </p:spPr>
        <p:txBody>
          <a:bodyPr/>
          <a:lstStyle/>
          <a:p>
            <a:r>
              <a:rPr lang="ar-SA" sz="3200" b="0" dirty="0">
                <a:cs typeface="+mn-cs"/>
              </a:rPr>
              <a:t>اجراء تجربة ذات مرحلة واحدة:</a:t>
            </a:r>
            <a:endParaRPr lang="en-US" sz="3200" b="0" dirty="0"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מציין מיקום תוכן 3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515207" y="1300075"/>
                <a:ext cx="9301653" cy="4152517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ar-SA" sz="2000" b="1" u="sng" dirty="0">
                    <a:solidFill>
                      <a:srgbClr val="000000"/>
                    </a:solidFill>
                    <a:cs typeface="+mn-cs"/>
                  </a:rPr>
                  <a:t>مثال:</a:t>
                </a: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 نرمي حجر نرد مرة واحدة.</a:t>
                </a:r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أ. ما هو الاحتمال بان نحصل على عدد زوجي؟</a:t>
                </a:r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ب. ما هو الاحتمال بان نحصل على عدد أكبر من 3؟</a:t>
                </a:r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ت. ما هو الاحتمال بان نحصل على العدد 7؟</a:t>
                </a:r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:endParaRPr lang="ar-SA" sz="2000" b="1" u="sng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:r>
                  <a:rPr lang="ar-SA" sz="2000" b="1" u="sng" dirty="0">
                    <a:solidFill>
                      <a:srgbClr val="000000"/>
                    </a:solidFill>
                    <a:cs typeface="+mn-cs"/>
                  </a:rPr>
                  <a:t>الحل: </a:t>
                </a:r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أ.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lang="en-US" sz="2000" b="1" i="1" dirty="0">
                            <a:solidFill>
                              <a:srgbClr val="000000"/>
                            </a:solidFill>
                            <a:latin typeface="Cambria Math"/>
                            <a:cs typeface="+mn-cs"/>
                          </a:rPr>
                          <m:t>𝟑</m:t>
                        </m:r>
                      </m:num>
                      <m:den>
                        <m:r>
                          <a:rPr lang="en-US" sz="2000" b="1" i="1" dirty="0">
                            <a:solidFill>
                              <a:srgbClr val="000000"/>
                            </a:solidFill>
                            <a:latin typeface="Cambria Math"/>
                            <a:cs typeface="+mn-cs"/>
                          </a:rPr>
                          <m:t>𝟔</m:t>
                        </m:r>
                      </m:den>
                    </m:f>
                  </m:oMath>
                </a14:m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{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2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,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4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,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6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}</m:t>
                    </m:r>
                  </m:oMath>
                </a14:m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        </a:t>
                </a:r>
              </a:p>
              <a:p>
                <a:pPr marL="0" indent="0">
                  <a:buNone/>
                </a:pP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ب.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lang="en-US" sz="2000" b="1" i="1" dirty="0">
                            <a:solidFill>
                              <a:srgbClr val="000000"/>
                            </a:solidFill>
                            <a:latin typeface="Cambria Math"/>
                            <a:cs typeface="+mn-cs"/>
                          </a:rPr>
                          <m:t>𝟑</m:t>
                        </m:r>
                      </m:num>
                      <m:den>
                        <m:r>
                          <a:rPr lang="en-US" sz="2000" b="1" i="1" dirty="0">
                            <a:solidFill>
                              <a:srgbClr val="000000"/>
                            </a:solidFill>
                            <a:latin typeface="Cambria Math"/>
                            <a:cs typeface="+mn-cs"/>
                          </a:rPr>
                          <m:t>𝟔</m:t>
                        </m:r>
                      </m:den>
                    </m:f>
                  </m:oMath>
                </a14:m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{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4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,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5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,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6</m:t>
                    </m:r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}</m:t>
                    </m:r>
                  </m:oMath>
                </a14:m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         </a:t>
                </a:r>
              </a:p>
              <a:p>
                <a:pPr marL="0" indent="0">
                  <a:buNone/>
                </a:pP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ج. 0</a:t>
                </a:r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4" name="מציין מיקום תוכן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515207" y="1300075"/>
                <a:ext cx="9301653" cy="4152517"/>
              </a:xfrm>
              <a:blipFill>
                <a:blip r:embed="rId2" cstate="print"/>
                <a:stretch>
                  <a:fillRect t="-881" r="-721"/>
                </a:stretch>
              </a:blipFill>
            </p:spPr>
            <p:txBody>
              <a:bodyPr/>
              <a:lstStyle/>
              <a:p>
                <a:r>
                  <a:rPr lang="he-IL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מלבן 4"/>
          <p:cNvSpPr/>
          <p:nvPr/>
        </p:nvSpPr>
        <p:spPr>
          <a:xfrm>
            <a:off x="156067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727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5" y="333864"/>
            <a:ext cx="11160000" cy="720000"/>
          </a:xfrm>
        </p:spPr>
        <p:txBody>
          <a:bodyPr/>
          <a:lstStyle/>
          <a:p>
            <a:r>
              <a:rPr lang="ar-SA" sz="3200" b="0" dirty="0">
                <a:cs typeface="+mn-cs"/>
              </a:rPr>
              <a:t>اجراء تجربة ذات مرحلتين:</a:t>
            </a:r>
            <a:endParaRPr lang="en-US" sz="3200" b="0" dirty="0">
              <a:cs typeface="+mn-cs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5207" y="1300075"/>
            <a:ext cx="9241268" cy="4152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u="sng" dirty="0">
                <a:solidFill>
                  <a:srgbClr val="000000"/>
                </a:solidFill>
                <a:cs typeface="+mn-cs"/>
              </a:rPr>
              <a:t>مثال:</a:t>
            </a:r>
            <a:endParaRPr lang="en-US" dirty="0">
              <a:solidFill>
                <a:srgbClr val="000000"/>
              </a:solidFill>
              <a:cs typeface="+mn-cs"/>
            </a:endParaRPr>
          </a:p>
          <a:p>
            <a:pPr marL="0" indent="0">
              <a:buNone/>
            </a:pPr>
            <a:r>
              <a:rPr lang="ar-LB" dirty="0">
                <a:solidFill>
                  <a:srgbClr val="000000"/>
                </a:solidFill>
                <a:cs typeface="+mn-cs"/>
              </a:rPr>
              <a:t>نرمي مكعب</a:t>
            </a:r>
            <a:r>
              <a:rPr lang="ar-SA" dirty="0">
                <a:solidFill>
                  <a:srgbClr val="000000"/>
                </a:solidFill>
                <a:cs typeface="+mn-cs"/>
              </a:rPr>
              <a:t>َ</a:t>
            </a:r>
            <a:r>
              <a:rPr lang="ar-LB" dirty="0">
                <a:solidFill>
                  <a:srgbClr val="000000"/>
                </a:solidFill>
                <a:cs typeface="+mn-cs"/>
              </a:rPr>
              <a:t>يْ لعب مسجّل عليهما الأرقام: </a:t>
            </a:r>
            <a:r>
              <a:rPr lang="he-IL" dirty="0">
                <a:solidFill>
                  <a:srgbClr val="000000"/>
                </a:solidFill>
                <a:cs typeface="+mn-cs"/>
              </a:rPr>
              <a:t>1</a:t>
            </a:r>
            <a:r>
              <a:rPr lang="ar-LB" dirty="0">
                <a:solidFill>
                  <a:srgbClr val="000000"/>
                </a:solidFill>
                <a:cs typeface="+mn-cs"/>
              </a:rPr>
              <a:t>،</a:t>
            </a:r>
            <a:r>
              <a:rPr lang="he-IL" dirty="0">
                <a:solidFill>
                  <a:srgbClr val="000000"/>
                </a:solidFill>
                <a:cs typeface="+mn-cs"/>
              </a:rPr>
              <a:t> 2</a:t>
            </a:r>
            <a:r>
              <a:rPr lang="ar-LB" dirty="0">
                <a:solidFill>
                  <a:srgbClr val="000000"/>
                </a:solidFill>
                <a:cs typeface="+mn-cs"/>
              </a:rPr>
              <a:t>،</a:t>
            </a:r>
            <a:r>
              <a:rPr lang="he-IL" dirty="0">
                <a:solidFill>
                  <a:srgbClr val="000000"/>
                </a:solidFill>
                <a:cs typeface="+mn-cs"/>
              </a:rPr>
              <a:t> 3</a:t>
            </a:r>
            <a:r>
              <a:rPr lang="ar-LB" dirty="0">
                <a:solidFill>
                  <a:srgbClr val="000000"/>
                </a:solidFill>
                <a:cs typeface="+mn-cs"/>
              </a:rPr>
              <a:t>،</a:t>
            </a:r>
            <a:r>
              <a:rPr lang="he-IL" dirty="0">
                <a:solidFill>
                  <a:srgbClr val="000000"/>
                </a:solidFill>
                <a:cs typeface="+mn-cs"/>
              </a:rPr>
              <a:t> 4</a:t>
            </a:r>
            <a:r>
              <a:rPr lang="ar-LB" dirty="0">
                <a:solidFill>
                  <a:srgbClr val="000000"/>
                </a:solidFill>
                <a:cs typeface="+mn-cs"/>
              </a:rPr>
              <a:t>،</a:t>
            </a:r>
            <a:r>
              <a:rPr lang="he-IL" dirty="0">
                <a:solidFill>
                  <a:srgbClr val="000000"/>
                </a:solidFill>
                <a:cs typeface="+mn-cs"/>
              </a:rPr>
              <a:t> 5</a:t>
            </a:r>
            <a:r>
              <a:rPr lang="ar-LB" dirty="0">
                <a:solidFill>
                  <a:srgbClr val="000000"/>
                </a:solidFill>
                <a:cs typeface="+mn-cs"/>
              </a:rPr>
              <a:t>،</a:t>
            </a:r>
            <a:r>
              <a:rPr lang="he-IL" dirty="0">
                <a:solidFill>
                  <a:srgbClr val="000000"/>
                </a:solidFill>
                <a:cs typeface="+mn-cs"/>
              </a:rPr>
              <a:t> 6</a:t>
            </a:r>
            <a:r>
              <a:rPr lang="ar-LB" dirty="0">
                <a:solidFill>
                  <a:srgbClr val="000000"/>
                </a:solidFill>
                <a:cs typeface="+mn-cs"/>
              </a:rPr>
              <a:t>.  ونحسب حاصل ضرب الرقمين. </a:t>
            </a:r>
            <a:endParaRPr lang="en-US" dirty="0">
              <a:solidFill>
                <a:srgbClr val="000000"/>
              </a:solidFill>
              <a:cs typeface="+mn-cs"/>
            </a:endParaRPr>
          </a:p>
          <a:p>
            <a:pPr marL="0" indent="0">
              <a:buNone/>
            </a:pPr>
            <a:r>
              <a:rPr lang="ar-LB" dirty="0">
                <a:solidFill>
                  <a:srgbClr val="000000"/>
                </a:solidFill>
                <a:cs typeface="+mn-cs"/>
              </a:rPr>
              <a:t>أ. أكملوا جدول النتائج</a:t>
            </a:r>
            <a:r>
              <a:rPr lang="he-IL" dirty="0">
                <a:solidFill>
                  <a:srgbClr val="000000"/>
                </a:solidFill>
                <a:cs typeface="+mn-cs"/>
              </a:rPr>
              <a:t>.</a:t>
            </a:r>
            <a:endParaRPr lang="en-US" dirty="0">
              <a:solidFill>
                <a:srgbClr val="000000"/>
              </a:solidFill>
              <a:cs typeface="+mn-cs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56067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90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5" y="333864"/>
            <a:ext cx="11160000" cy="720000"/>
          </a:xfrm>
        </p:spPr>
        <p:txBody>
          <a:bodyPr/>
          <a:lstStyle/>
          <a:p>
            <a:r>
              <a:rPr lang="ar-SA" sz="3200" b="0" dirty="0">
                <a:cs typeface="+mn-cs"/>
              </a:rPr>
              <a:t>اجراء تجربة ذات مرحلتين:</a:t>
            </a:r>
            <a:endParaRPr lang="en-US" sz="3200" b="0" dirty="0">
              <a:cs typeface="+mn-cs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5207" y="1136173"/>
            <a:ext cx="11328861" cy="4152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b="1" u="sng" dirty="0">
                <a:solidFill>
                  <a:srgbClr val="000000"/>
                </a:solidFill>
                <a:cs typeface="+mn-cs"/>
              </a:rPr>
              <a:t>مثال:</a:t>
            </a:r>
            <a:endParaRPr lang="en-US" dirty="0">
              <a:solidFill>
                <a:srgbClr val="000000"/>
              </a:solidFill>
              <a:cs typeface="+mn-cs"/>
            </a:endParaRPr>
          </a:p>
          <a:p>
            <a:pPr marL="0" indent="0">
              <a:buNone/>
            </a:pPr>
            <a:r>
              <a:rPr lang="ar-LB" dirty="0">
                <a:solidFill>
                  <a:srgbClr val="000000"/>
                </a:solidFill>
                <a:cs typeface="+mn-cs"/>
              </a:rPr>
              <a:t>نرمي مكعب</a:t>
            </a:r>
            <a:r>
              <a:rPr lang="ar-SA" dirty="0">
                <a:solidFill>
                  <a:srgbClr val="000000"/>
                </a:solidFill>
                <a:cs typeface="+mn-cs"/>
              </a:rPr>
              <a:t>َ</a:t>
            </a:r>
            <a:r>
              <a:rPr lang="ar-LB" dirty="0">
                <a:solidFill>
                  <a:srgbClr val="000000"/>
                </a:solidFill>
                <a:cs typeface="+mn-cs"/>
              </a:rPr>
              <a:t>يْ لعب مسجّل عليهما الأرقام: </a:t>
            </a:r>
            <a:r>
              <a:rPr lang="he-IL" dirty="0">
                <a:solidFill>
                  <a:srgbClr val="000000"/>
                </a:solidFill>
                <a:cs typeface="+mn-cs"/>
              </a:rPr>
              <a:t>1</a:t>
            </a:r>
            <a:r>
              <a:rPr lang="ar-LB" dirty="0">
                <a:solidFill>
                  <a:srgbClr val="000000"/>
                </a:solidFill>
                <a:cs typeface="+mn-cs"/>
              </a:rPr>
              <a:t>،</a:t>
            </a:r>
            <a:r>
              <a:rPr lang="he-IL" dirty="0">
                <a:solidFill>
                  <a:srgbClr val="000000"/>
                </a:solidFill>
                <a:cs typeface="+mn-cs"/>
              </a:rPr>
              <a:t> 2</a:t>
            </a:r>
            <a:r>
              <a:rPr lang="ar-LB" dirty="0">
                <a:solidFill>
                  <a:srgbClr val="000000"/>
                </a:solidFill>
                <a:cs typeface="+mn-cs"/>
              </a:rPr>
              <a:t>،</a:t>
            </a:r>
            <a:r>
              <a:rPr lang="he-IL" dirty="0">
                <a:solidFill>
                  <a:srgbClr val="000000"/>
                </a:solidFill>
                <a:cs typeface="+mn-cs"/>
              </a:rPr>
              <a:t> 3</a:t>
            </a:r>
            <a:r>
              <a:rPr lang="ar-LB" dirty="0">
                <a:solidFill>
                  <a:srgbClr val="000000"/>
                </a:solidFill>
                <a:cs typeface="+mn-cs"/>
              </a:rPr>
              <a:t>،</a:t>
            </a:r>
            <a:r>
              <a:rPr lang="he-IL" dirty="0">
                <a:solidFill>
                  <a:srgbClr val="000000"/>
                </a:solidFill>
                <a:cs typeface="+mn-cs"/>
              </a:rPr>
              <a:t> 4</a:t>
            </a:r>
            <a:r>
              <a:rPr lang="ar-LB" dirty="0">
                <a:solidFill>
                  <a:srgbClr val="000000"/>
                </a:solidFill>
                <a:cs typeface="+mn-cs"/>
              </a:rPr>
              <a:t>،</a:t>
            </a:r>
            <a:r>
              <a:rPr lang="he-IL" dirty="0">
                <a:solidFill>
                  <a:srgbClr val="000000"/>
                </a:solidFill>
                <a:cs typeface="+mn-cs"/>
              </a:rPr>
              <a:t> 5</a:t>
            </a:r>
            <a:r>
              <a:rPr lang="ar-LB" dirty="0">
                <a:solidFill>
                  <a:srgbClr val="000000"/>
                </a:solidFill>
                <a:cs typeface="+mn-cs"/>
              </a:rPr>
              <a:t>،</a:t>
            </a:r>
            <a:r>
              <a:rPr lang="he-IL" dirty="0">
                <a:solidFill>
                  <a:srgbClr val="000000"/>
                </a:solidFill>
                <a:cs typeface="+mn-cs"/>
              </a:rPr>
              <a:t> 6</a:t>
            </a:r>
            <a:r>
              <a:rPr lang="ar-LB" dirty="0">
                <a:solidFill>
                  <a:srgbClr val="000000"/>
                </a:solidFill>
                <a:cs typeface="+mn-cs"/>
              </a:rPr>
              <a:t>.  ونحسب </a:t>
            </a:r>
            <a:r>
              <a:rPr lang="ar-LB" b="1" dirty="0">
                <a:solidFill>
                  <a:srgbClr val="000000"/>
                </a:solidFill>
                <a:cs typeface="+mn-cs"/>
              </a:rPr>
              <a:t>حاصل ضرب</a:t>
            </a:r>
            <a:r>
              <a:rPr lang="ar-LB" dirty="0">
                <a:solidFill>
                  <a:srgbClr val="000000"/>
                </a:solidFill>
                <a:cs typeface="+mn-cs"/>
              </a:rPr>
              <a:t> الرقمين. </a:t>
            </a:r>
            <a:endParaRPr lang="en-US" dirty="0">
              <a:solidFill>
                <a:srgbClr val="000000"/>
              </a:solidFill>
              <a:cs typeface="+mn-cs"/>
            </a:endParaRPr>
          </a:p>
          <a:p>
            <a:pPr marL="0" indent="0">
              <a:buNone/>
            </a:pPr>
            <a:r>
              <a:rPr lang="ar-LB" dirty="0">
                <a:solidFill>
                  <a:srgbClr val="000000"/>
                </a:solidFill>
                <a:cs typeface="+mn-cs"/>
              </a:rPr>
              <a:t>أ. أكملوا جدول النتائج</a:t>
            </a:r>
            <a:r>
              <a:rPr lang="he-IL" sz="2800" dirty="0">
                <a:solidFill>
                  <a:schemeClr val="bg1">
                    <a:lumMod val="50000"/>
                  </a:schemeClr>
                </a:solidFill>
                <a:cs typeface="+mn-cs"/>
              </a:rPr>
              <a:t>.</a:t>
            </a:r>
            <a:endParaRPr lang="en-US" sz="2800" dirty="0">
              <a:solidFill>
                <a:schemeClr val="bg1">
                  <a:lumMod val="50000"/>
                </a:schemeClr>
              </a:solidFill>
              <a:cs typeface="+mn-cs"/>
            </a:endParaRPr>
          </a:p>
          <a:p>
            <a:pPr marL="0" indent="0">
              <a:buNone/>
            </a:pPr>
            <a:endParaRPr lang="en-US" dirty="0">
              <a:cs typeface="+mn-cs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56067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848" y="2564509"/>
            <a:ext cx="5422031" cy="323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3607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1095375"/>
            <a:ext cx="6924675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4040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38821" y="480168"/>
            <a:ext cx="11160000" cy="720000"/>
          </a:xfrm>
        </p:spPr>
        <p:txBody>
          <a:bodyPr/>
          <a:lstStyle/>
          <a:p>
            <a:r>
              <a:rPr lang="ar-SA" sz="3200" b="0" dirty="0">
                <a:cs typeface="+mn-cs"/>
              </a:rPr>
              <a:t>اجراء تجربة ذات مرحلتين:</a:t>
            </a:r>
            <a:endParaRPr lang="en-US" sz="3200" b="0" dirty="0"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מציין מיקום תוכן 3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4148215" y="1739491"/>
                <a:ext cx="6928102" cy="345308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ar-LB" sz="2000" dirty="0">
                    <a:solidFill>
                      <a:srgbClr val="6CF0FF"/>
                    </a:solidFill>
                    <a:cs typeface="+mn-cs"/>
                  </a:rPr>
                  <a:t>تلعب عرين ورنين برمي المكعبات</a:t>
                </a:r>
                <a:r>
                  <a:rPr lang="he-IL" sz="2000" dirty="0">
                    <a:solidFill>
                      <a:srgbClr val="6CF0FF"/>
                    </a:solidFill>
                    <a:cs typeface="+mn-cs"/>
                  </a:rPr>
                  <a:t>.</a:t>
                </a:r>
                <a:endParaRPr lang="en-US" sz="2000" dirty="0">
                  <a:solidFill>
                    <a:srgbClr val="6CF0FF"/>
                  </a:solidFill>
                  <a:cs typeface="+mn-cs"/>
                </a:endParaRPr>
              </a:p>
              <a:p>
                <a:pPr marL="0" indent="0">
                  <a:buNone/>
                </a:pPr>
                <a:r>
                  <a:rPr lang="ar-SA" sz="2000" dirty="0">
                    <a:solidFill>
                      <a:srgbClr val="6CF0FF"/>
                    </a:solidFill>
                    <a:cs typeface="+mn-cs"/>
                  </a:rPr>
                  <a:t>ب. </a:t>
                </a:r>
                <a:r>
                  <a:rPr lang="ar-LB" sz="2000" dirty="0">
                    <a:solidFill>
                      <a:srgbClr val="6CF0FF"/>
                    </a:solidFill>
                    <a:cs typeface="+mn-cs"/>
                  </a:rPr>
                  <a:t>إذا كان حاصل ضرب العددين زوجيًا، تحصل عرين على نقطة.  إذا كان حاصل الضرب فرديًا تحصل رنين على نقطة. هل اللعبة عادلة (نزيهة)؟ عللوا.</a:t>
                </a:r>
                <a:endParaRPr lang="he-IL" sz="2000" dirty="0">
                  <a:solidFill>
                    <a:srgbClr val="6CF0FF"/>
                  </a:solidFill>
                  <a:cs typeface="+mn-cs"/>
                </a:endParaRPr>
              </a:p>
              <a:p>
                <a:pPr marL="0" indent="0">
                  <a:buNone/>
                </a:pPr>
                <a:endParaRPr lang="he-IL" sz="2000" dirty="0">
                  <a:solidFill>
                    <a:schemeClr val="tx1"/>
                  </a:solidFill>
                  <a:cs typeface="+mn-cs"/>
                </a:endParaRPr>
              </a:p>
              <a:p>
                <a:pPr marL="0" indent="0">
                  <a:buNone/>
                </a:pPr>
                <a:endParaRPr lang="he-IL" sz="2000" dirty="0">
                  <a:solidFill>
                    <a:schemeClr val="tx1"/>
                  </a:solidFill>
                  <a:cs typeface="+mn-cs"/>
                </a:endParaRPr>
              </a:p>
              <a:p>
                <a:pPr marL="0" indent="0">
                  <a:buNone/>
                </a:pP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(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ب</a:t>
                </a: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)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هناك 27 نتيجة زوجية</a:t>
                </a: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 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 و</a:t>
                </a:r>
                <a:r>
                  <a:rPr lang="ar-SA" sz="2000" dirty="0">
                    <a:solidFill>
                      <a:schemeClr val="tx1"/>
                    </a:solidFill>
                    <a:cs typeface="+mn-cs"/>
                  </a:rPr>
                  <a:t>َ</a:t>
                </a: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 9 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نتائج فردية</a:t>
                </a: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. 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لذلك، الاحتمال لعدد زوجي هو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lang="en-US" sz="2000" i="1" dirty="0">
                            <a:solidFill>
                              <a:schemeClr val="tx1"/>
                            </a:solidFill>
                            <a:latin typeface="Cambria Math"/>
                            <a:cs typeface="+mn-cs"/>
                          </a:rPr>
                          <m:t>27</m:t>
                        </m:r>
                      </m:num>
                      <m:den>
                        <m:r>
                          <a:rPr lang="en-US" sz="2000" i="1" dirty="0">
                            <a:solidFill>
                              <a:schemeClr val="tx1"/>
                            </a:solidFill>
                            <a:latin typeface="Cambria Math"/>
                            <a:cs typeface="+mn-cs"/>
                          </a:rPr>
                          <m:t>36</m:t>
                        </m:r>
                      </m:den>
                    </m:f>
                    <m:r>
                      <a:rPr lang="en-US" sz="2000" dirty="0">
                        <a:solidFill>
                          <a:schemeClr val="tx1"/>
                        </a:solidFill>
                        <a:latin typeface="Cambria Math"/>
                        <a:cs typeface="+mn-cs"/>
                      </a:rPr>
                      <m:t> </m:t>
                    </m:r>
                  </m:oMath>
                </a14:m>
                <a:endParaRPr lang="en-US" sz="2000" dirty="0">
                  <a:solidFill>
                    <a:schemeClr val="tx1"/>
                  </a:solidFill>
                  <a:cs typeface="+mn-cs"/>
                </a:endParaRPr>
              </a:p>
              <a:p>
                <a:pPr marL="0" indent="0">
                  <a:buNone/>
                </a:pP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(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ثلاثة أرباع</a:t>
                </a: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)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، والاحتمال لعدد فردي هو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lang="en-US" sz="2000" dirty="0">
                            <a:solidFill>
                              <a:schemeClr val="tx1"/>
                            </a:solidFill>
                            <a:latin typeface="Cambria Math"/>
                            <a:cs typeface="+mn-cs"/>
                          </a:rPr>
                          <m:t>9</m:t>
                        </m:r>
                      </m:num>
                      <m:den>
                        <m:r>
                          <a:rPr lang="en-US" sz="2000" dirty="0">
                            <a:solidFill>
                              <a:schemeClr val="tx1"/>
                            </a:solidFill>
                            <a:latin typeface="Cambria Math"/>
                            <a:cs typeface="+mn-cs"/>
                          </a:rPr>
                          <m:t>36</m:t>
                        </m:r>
                      </m:den>
                    </m:f>
                  </m:oMath>
                </a14:m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 (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رُبع</a:t>
                </a: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). 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اللعبة غير عادلة</a:t>
                </a: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.</a:t>
                </a:r>
                <a:endParaRPr lang="en-US" sz="2000" dirty="0">
                  <a:solidFill>
                    <a:schemeClr val="tx1"/>
                  </a:solidFill>
                  <a:cs typeface="+mn-cs"/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chemeClr val="tx1"/>
                  </a:solidFill>
                  <a:cs typeface="+mn-cs"/>
                </a:endParaRPr>
              </a:p>
              <a:p>
                <a:pPr marL="0" indent="0">
                  <a:buNone/>
                </a:pPr>
                <a:endParaRPr lang="en-US" sz="2000" dirty="0">
                  <a:cs typeface="+mn-cs"/>
                </a:endParaRPr>
              </a:p>
            </p:txBody>
          </p:sp>
        </mc:Choice>
        <mc:Fallback xmlns="">
          <p:sp>
            <p:nvSpPr>
              <p:cNvPr id="4" name="מציין מיקום תוכן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4148215" y="1739491"/>
                <a:ext cx="6928102" cy="3453080"/>
              </a:xfrm>
              <a:blipFill>
                <a:blip r:embed="rId2" cstate="print"/>
                <a:stretch>
                  <a:fillRect l="-1231" t="-1058" r="-880"/>
                </a:stretch>
              </a:blipFill>
            </p:spPr>
            <p:txBody>
              <a:bodyPr/>
              <a:lstStyle/>
              <a:p>
                <a:r>
                  <a:rPr lang="he-IL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מלבן 4"/>
          <p:cNvSpPr/>
          <p:nvPr/>
        </p:nvSpPr>
        <p:spPr>
          <a:xfrm>
            <a:off x="156067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4140"/>
            <a:ext cx="3959165" cy="2668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3164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68005" y="480168"/>
            <a:ext cx="11160000" cy="720000"/>
          </a:xfrm>
        </p:spPr>
        <p:txBody>
          <a:bodyPr/>
          <a:lstStyle/>
          <a:p>
            <a:r>
              <a:rPr lang="ar-SA" sz="3200" dirty="0">
                <a:cs typeface="+mn-cs"/>
              </a:rPr>
              <a:t>اجراء تجربة ذات مرحلتين:</a:t>
            </a:r>
            <a:endParaRPr lang="en-US" sz="3200" dirty="0"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מציין מיקום תוכן 3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4321833" y="1910347"/>
                <a:ext cx="7056409" cy="415251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ت. إذا كان حاصل ضرب الرقمين يقسم على </a:t>
                </a: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3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، تحصل عرين على نقطة</a:t>
                </a: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. 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إذا لم يقسم حاصل الضرب على </a:t>
                </a: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3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، تحصل رنين على نقطة</a:t>
                </a:r>
                <a:r>
                  <a:rPr lang="he-IL" sz="2000" dirty="0">
                    <a:solidFill>
                      <a:schemeClr val="tx1"/>
                    </a:solidFill>
                    <a:cs typeface="+mn-cs"/>
                  </a:rPr>
                  <a:t>. </a:t>
                </a:r>
                <a:r>
                  <a:rPr lang="ar-LB" sz="2000" dirty="0">
                    <a:solidFill>
                      <a:schemeClr val="tx1"/>
                    </a:solidFill>
                    <a:cs typeface="+mn-cs"/>
                  </a:rPr>
                  <a:t>ما هو احتمال كل واحدة منهما في الحصول على نقطة؟</a:t>
                </a:r>
                <a:endParaRPr lang="he-IL" sz="2000" dirty="0">
                  <a:solidFill>
                    <a:schemeClr val="tx1"/>
                  </a:solidFill>
                  <a:cs typeface="+mn-cs"/>
                </a:endParaRPr>
              </a:p>
              <a:p>
                <a:pPr marL="0" indent="0">
                  <a:buNone/>
                </a:pPr>
                <a:endParaRPr lang="he-IL" sz="2000" dirty="0">
                  <a:cs typeface="+mn-cs"/>
                </a:endParaRPr>
              </a:p>
              <a:p>
                <a:pPr marL="0" indent="0">
                  <a:buNone/>
                </a:pPr>
                <a:r>
                  <a:rPr lang="ar-LB" sz="2000" dirty="0">
                    <a:solidFill>
                      <a:srgbClr val="6CF0FF"/>
                    </a:solidFill>
                    <a:cs typeface="+mn-cs"/>
                  </a:rPr>
                  <a:t>احتمال الحصول على حاصل ضرب يقسم على</a:t>
                </a:r>
                <a:r>
                  <a:rPr lang="he-IL" sz="2000" dirty="0">
                    <a:solidFill>
                      <a:srgbClr val="6CF0FF"/>
                    </a:solidFill>
                    <a:cs typeface="+mn-cs"/>
                  </a:rPr>
                  <a:t>  3 </a:t>
                </a:r>
                <a:r>
                  <a:rPr lang="ar-LB" sz="2000" dirty="0">
                    <a:solidFill>
                      <a:srgbClr val="6CF0FF"/>
                    </a:solidFill>
                    <a:cs typeface="+mn-cs"/>
                  </a:rPr>
                  <a:t>هو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rgbClr val="6CF0FF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lang="en-US" sz="2000" i="1" dirty="0">
                            <a:solidFill>
                              <a:srgbClr val="6CF0FF"/>
                            </a:solidFill>
                            <a:latin typeface="Cambria Math"/>
                            <a:cs typeface="+mn-cs"/>
                          </a:rPr>
                          <m:t>20</m:t>
                        </m:r>
                      </m:num>
                      <m:den>
                        <m:r>
                          <a:rPr lang="en-US" sz="2000" i="1" dirty="0">
                            <a:solidFill>
                              <a:srgbClr val="6CF0FF"/>
                            </a:solidFill>
                            <a:latin typeface="Cambria Math"/>
                            <a:cs typeface="+mn-cs"/>
                          </a:rPr>
                          <m:t>36</m:t>
                        </m:r>
                      </m:den>
                    </m:f>
                  </m:oMath>
                </a14:m>
                <a:r>
                  <a:rPr lang="ar-LB" sz="2000" dirty="0">
                    <a:solidFill>
                      <a:srgbClr val="6CF0FF"/>
                    </a:solidFill>
                    <a:cs typeface="+mn-cs"/>
                  </a:rPr>
                  <a:t>،</a:t>
                </a:r>
                <a:r>
                  <a:rPr lang="he-IL" sz="2000" dirty="0">
                    <a:solidFill>
                      <a:srgbClr val="6CF0FF"/>
                    </a:solidFill>
                    <a:cs typeface="+mn-cs"/>
                  </a:rPr>
                  <a:t>  </a:t>
                </a:r>
                <a:r>
                  <a:rPr lang="ar-LB" sz="2000" dirty="0">
                    <a:solidFill>
                      <a:srgbClr val="6CF0FF"/>
                    </a:solidFill>
                    <a:cs typeface="+mn-cs"/>
                  </a:rPr>
                  <a:t>احتمال الحصول على حاصل ضرب لا يقسم على</a:t>
                </a:r>
                <a:r>
                  <a:rPr lang="he-IL" sz="2000" dirty="0">
                    <a:solidFill>
                      <a:srgbClr val="6CF0FF"/>
                    </a:solidFill>
                    <a:cs typeface="+mn-cs"/>
                  </a:rPr>
                  <a:t>  3 </a:t>
                </a:r>
                <a:r>
                  <a:rPr lang="ar-LB" sz="2000" dirty="0">
                    <a:solidFill>
                      <a:srgbClr val="6CF0FF"/>
                    </a:solidFill>
                    <a:cs typeface="+mn-cs"/>
                  </a:rPr>
                  <a:t>هو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dirty="0">
                            <a:solidFill>
                              <a:srgbClr val="6CF0FF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fPr>
                      <m:num>
                        <m:r>
                          <a:rPr lang="en-US" sz="2000" i="1" dirty="0">
                            <a:solidFill>
                              <a:srgbClr val="6CF0FF"/>
                            </a:solidFill>
                            <a:latin typeface="Cambria Math"/>
                            <a:cs typeface="+mn-cs"/>
                          </a:rPr>
                          <m:t>16</m:t>
                        </m:r>
                      </m:num>
                      <m:den>
                        <m:r>
                          <a:rPr lang="en-US" sz="2000" i="1" dirty="0">
                            <a:solidFill>
                              <a:srgbClr val="6CF0FF"/>
                            </a:solidFill>
                            <a:latin typeface="Cambria Math"/>
                            <a:cs typeface="+mn-cs"/>
                          </a:rPr>
                          <m:t>36</m:t>
                        </m:r>
                      </m:den>
                    </m:f>
                  </m:oMath>
                </a14:m>
                <a:endParaRPr lang="en-US" sz="2000" dirty="0">
                  <a:cs typeface="+mn-cs"/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chemeClr val="tx1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4" name="מציין מיקום תוכן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4321833" y="1910347"/>
                <a:ext cx="7056409" cy="4152517"/>
              </a:xfrm>
              <a:blipFill>
                <a:blip r:embed="rId2" cstate="print"/>
                <a:stretch>
                  <a:fillRect l="-691" t="-587" r="-777"/>
                </a:stretch>
              </a:blipFill>
            </p:spPr>
            <p:txBody>
              <a:bodyPr/>
              <a:lstStyle/>
              <a:p>
                <a:r>
                  <a:rPr lang="he-IL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מלבן 4"/>
          <p:cNvSpPr/>
          <p:nvPr/>
        </p:nvSpPr>
        <p:spPr>
          <a:xfrm>
            <a:off x="156067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67" y="3290093"/>
            <a:ext cx="3839903" cy="258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619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063077" y="350736"/>
            <a:ext cx="11160000" cy="720000"/>
          </a:xfrm>
        </p:spPr>
        <p:txBody>
          <a:bodyPr/>
          <a:lstStyle/>
          <a:p>
            <a:r>
              <a:rPr lang="ar-SA" sz="3200" b="0" dirty="0">
                <a:cs typeface="+mn-cs"/>
              </a:rPr>
              <a:t>اجراء تجربة ذات مرحلتين:</a:t>
            </a:r>
            <a:endParaRPr lang="en-US" sz="3200" b="0" dirty="0">
              <a:cs typeface="+mn-cs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4571990" y="1244998"/>
            <a:ext cx="6870294" cy="4152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LB" dirty="0">
                <a:solidFill>
                  <a:schemeClr val="tx1"/>
                </a:solidFill>
                <a:cs typeface="+mn-cs"/>
              </a:rPr>
              <a:t>ث. إذا كان حاصل ضرب الرقمين يقسم على </a:t>
            </a:r>
            <a:r>
              <a:rPr lang="he-IL" dirty="0">
                <a:solidFill>
                  <a:schemeClr val="tx1"/>
                </a:solidFill>
                <a:cs typeface="+mn-cs"/>
              </a:rPr>
              <a:t>6</a:t>
            </a:r>
            <a:r>
              <a:rPr lang="ar-LB" dirty="0">
                <a:solidFill>
                  <a:schemeClr val="tx1"/>
                </a:solidFill>
                <a:cs typeface="+mn-cs"/>
              </a:rPr>
              <a:t>، </a:t>
            </a:r>
            <a:r>
              <a:rPr lang="ar-SA" dirty="0">
                <a:solidFill>
                  <a:schemeClr val="tx1"/>
                </a:solidFill>
                <a:cs typeface="+mn-cs"/>
              </a:rPr>
              <a:t>تحصل </a:t>
            </a:r>
            <a:r>
              <a:rPr lang="ar-LB" dirty="0">
                <a:solidFill>
                  <a:schemeClr val="tx1"/>
                </a:solidFill>
                <a:cs typeface="+mn-cs"/>
              </a:rPr>
              <a:t>عرين على نقطة</a:t>
            </a:r>
            <a:r>
              <a:rPr lang="he-IL" dirty="0">
                <a:solidFill>
                  <a:schemeClr val="tx1"/>
                </a:solidFill>
                <a:cs typeface="+mn-cs"/>
              </a:rPr>
              <a:t>. </a:t>
            </a:r>
            <a:r>
              <a:rPr lang="ar-LB" dirty="0">
                <a:solidFill>
                  <a:schemeClr val="tx1"/>
                </a:solidFill>
                <a:cs typeface="+mn-cs"/>
              </a:rPr>
              <a:t>إذا كان حاصل ضرب الرقمين فرديًا، تحصل رنين على نقطة. ما هو احتمال كل واحدة منهما في الحصول على نقطة؟</a:t>
            </a:r>
            <a:endParaRPr lang="he-IL" dirty="0">
              <a:solidFill>
                <a:schemeClr val="tx1"/>
              </a:solidFill>
              <a:cs typeface="+mn-cs"/>
            </a:endParaRPr>
          </a:p>
          <a:p>
            <a:pPr marL="0" indent="0">
              <a:buNone/>
            </a:pPr>
            <a:endParaRPr lang="he-IL" sz="2000" dirty="0">
              <a:solidFill>
                <a:schemeClr val="tx1"/>
              </a:solidFill>
              <a:cs typeface="+mn-cs"/>
            </a:endParaRPr>
          </a:p>
          <a:p>
            <a:pPr marL="0" indent="0">
              <a:buNone/>
            </a:pPr>
            <a:r>
              <a:rPr lang="ar-LB" dirty="0">
                <a:solidFill>
                  <a:srgbClr val="6CF0FF"/>
                </a:solidFill>
                <a:cs typeface="+mn-cs"/>
              </a:rPr>
              <a:t>احتمال الحصول على حاصل ضرب يقسم على</a:t>
            </a:r>
            <a:r>
              <a:rPr lang="he-IL" dirty="0">
                <a:solidFill>
                  <a:srgbClr val="6CF0FF"/>
                </a:solidFill>
                <a:cs typeface="+mn-cs"/>
              </a:rPr>
              <a:t>  6 </a:t>
            </a:r>
            <a:r>
              <a:rPr lang="ar-LB" dirty="0">
                <a:solidFill>
                  <a:srgbClr val="6CF0FF"/>
                </a:solidFill>
                <a:cs typeface="+mn-cs"/>
              </a:rPr>
              <a:t>هو </a:t>
            </a:r>
            <a:r>
              <a:rPr lang="en-US" dirty="0">
                <a:solidFill>
                  <a:srgbClr val="6CF0FF"/>
                </a:solidFill>
                <a:cs typeface="+mn-cs"/>
              </a:rPr>
              <a:t>15/36</a:t>
            </a:r>
            <a:r>
              <a:rPr lang="ar-LB" dirty="0">
                <a:solidFill>
                  <a:srgbClr val="6CF0FF"/>
                </a:solidFill>
                <a:cs typeface="+mn-cs"/>
              </a:rPr>
              <a:t>، احتمال الحصول على حاصل ضرب فردي هو  </a:t>
            </a:r>
            <a:r>
              <a:rPr lang="en-US" dirty="0">
                <a:solidFill>
                  <a:srgbClr val="6CF0FF"/>
                </a:solidFill>
                <a:cs typeface="+mn-cs"/>
              </a:rPr>
              <a:t>1/4</a:t>
            </a:r>
            <a:r>
              <a:rPr lang="he-IL" dirty="0">
                <a:solidFill>
                  <a:srgbClr val="6CF0FF"/>
                </a:solidFill>
                <a:cs typeface="+mn-cs"/>
              </a:rPr>
              <a:t>.</a:t>
            </a:r>
            <a:endParaRPr lang="en-US" dirty="0">
              <a:solidFill>
                <a:srgbClr val="6CF0FF"/>
              </a:solidFill>
              <a:cs typeface="+mn-cs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56067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85" y="3090525"/>
            <a:ext cx="4135996" cy="278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0036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74717" y="943464"/>
            <a:ext cx="11570403" cy="720000"/>
          </a:xfrm>
        </p:spPr>
        <p:txBody>
          <a:bodyPr/>
          <a:lstStyle/>
          <a:p>
            <a:r>
              <a:rPr lang="ar-SA" sz="3200" b="0" dirty="0">
                <a:cs typeface="+mn-cs"/>
              </a:rPr>
              <a:t>احداث مستقلة واحداث غير مستقلة</a:t>
            </a:r>
            <a:endParaRPr lang="en-US" sz="3200" b="0" dirty="0"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מציין מיקום תוכן 3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1564027" y="1823411"/>
                <a:ext cx="8134709" cy="415251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ar-SA" sz="2000" b="1" u="sng" dirty="0">
                    <a:solidFill>
                      <a:srgbClr val="000000"/>
                    </a:solidFill>
                    <a:cs typeface="+mn-cs"/>
                  </a:rPr>
                  <a:t>تعريف:</a:t>
                </a: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 الحدثان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𝐴</m:t>
                    </m:r>
                  </m:oMath>
                </a14:m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 و</a:t>
                </a:r>
                <a:r>
                  <a:rPr lang="en-US" sz="2000" dirty="0">
                    <a:solidFill>
                      <a:srgbClr val="000000"/>
                    </a:solidFill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𝐵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cs typeface="+mn-cs"/>
                  </a:rPr>
                  <a:t> </a:t>
                </a: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 يسميان حدثان مستقلان اذا كان احتمال وقوع الحدث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𝐵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cs typeface="+mn-cs"/>
                  </a:rPr>
                  <a:t> </a:t>
                </a: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 غير متأثر من وقوع او عدم وقوع الحدث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/>
                        <a:cs typeface="+mn-cs"/>
                      </a:rPr>
                      <m:t>𝐴</m:t>
                    </m:r>
                  </m:oMath>
                </a14:m>
                <a:endParaRPr lang="ar-SA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:endParaRPr lang="ar-SA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مثال: رمي قطعة نقدية وحجر نرد مرة واحدة</a:t>
                </a:r>
                <a:br>
                  <a:rPr lang="en-US" sz="2000" dirty="0">
                    <a:solidFill>
                      <a:srgbClr val="000000"/>
                    </a:solidFill>
                    <a:cs typeface="+mn-cs"/>
                  </a:rPr>
                </a:b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بما أن الناتج في القطعة النقدية لا يؤثر على الناتج في حجر النرد فالحدثان مستقلان.</a:t>
                </a:r>
                <a:br>
                  <a:rPr lang="en-US" sz="2000" dirty="0">
                    <a:solidFill>
                      <a:srgbClr val="000000"/>
                    </a:solidFill>
                    <a:cs typeface="+mn-cs"/>
                  </a:rPr>
                </a:br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4" name="מציין מיקום תוכן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1564027" y="1823411"/>
                <a:ext cx="8134709" cy="4152517"/>
              </a:xfrm>
              <a:blipFill>
                <a:blip r:embed="rId2" cstate="print"/>
                <a:stretch>
                  <a:fillRect t="-881" r="-750"/>
                </a:stretch>
              </a:blipFill>
            </p:spPr>
            <p:txBody>
              <a:bodyPr/>
              <a:lstStyle/>
              <a:p>
                <a:r>
                  <a:rPr lang="he-IL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מלבן 4"/>
          <p:cNvSpPr/>
          <p:nvPr/>
        </p:nvSpPr>
        <p:spPr>
          <a:xfrm>
            <a:off x="156067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195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3200" b="0" dirty="0">
                <a:cs typeface="+mn-cs"/>
              </a:rPr>
              <a:t>ماذا تعلمنا اليوم؟</a:t>
            </a:r>
            <a:endParaRPr lang="he-IL" sz="3200" b="0" dirty="0">
              <a:cs typeface="+mn-cs"/>
            </a:endParaRP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515206" y="1294360"/>
            <a:ext cx="9000000" cy="4152517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ar-SA" dirty="0">
                <a:solidFill>
                  <a:srgbClr val="000000"/>
                </a:solidFill>
                <a:cs typeface="+mn-cs"/>
              </a:rPr>
              <a:t>تعريفات ومصطلحات اساسية</a:t>
            </a: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rgbClr val="000000"/>
                </a:solidFill>
                <a:cs typeface="+mn-cs"/>
              </a:rPr>
              <a:t> </a:t>
            </a:r>
            <a:r>
              <a:rPr lang="ar-SA" dirty="0">
                <a:solidFill>
                  <a:srgbClr val="000000"/>
                </a:solidFill>
                <a:cs typeface="+mn-cs"/>
              </a:rPr>
              <a:t>اجراء تجربة ذات مرحلة واحدة</a:t>
            </a:r>
            <a:endParaRPr lang="he-IL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rgbClr val="000000"/>
                </a:solidFill>
                <a:cs typeface="+mn-cs"/>
              </a:rPr>
              <a:t> </a:t>
            </a:r>
            <a:r>
              <a:rPr lang="ar-SA" dirty="0">
                <a:solidFill>
                  <a:srgbClr val="000000"/>
                </a:solidFill>
                <a:cs typeface="+mn-cs"/>
              </a:rPr>
              <a:t>اجراء تجربة ذات مرحلتين</a:t>
            </a:r>
          </a:p>
          <a:p>
            <a:pPr>
              <a:lnSpc>
                <a:spcPct val="200000"/>
              </a:lnSpc>
            </a:pPr>
            <a:r>
              <a:rPr lang="ar-SA" dirty="0">
                <a:solidFill>
                  <a:srgbClr val="000000"/>
                </a:solidFill>
                <a:cs typeface="+mn-cs"/>
              </a:rPr>
              <a:t> احداث مستقله</a:t>
            </a:r>
          </a:p>
          <a:p>
            <a:pPr marL="0" indent="0">
              <a:lnSpc>
                <a:spcPct val="200000"/>
              </a:lnSpc>
              <a:buNone/>
            </a:pPr>
            <a:endParaRPr lang="he-IL" sz="20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104309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414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3600" b="0" dirty="0">
                <a:cs typeface="+mn-cs"/>
              </a:rPr>
              <a:t>احجية</a:t>
            </a:r>
            <a:endParaRPr lang="en-US" sz="3600" b="0" dirty="0">
              <a:cs typeface="+mn-cs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902279" y="2493513"/>
            <a:ext cx="93072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000" dirty="0"/>
              <a:t>36,37,39,39,_________</a:t>
            </a:r>
            <a:r>
              <a:rPr lang="he-IL" sz="2000" dirty="0"/>
              <a:t>,2,3,6,7,8,12,13,16,17,18,30,31,32,33,34,35 </a:t>
            </a:r>
            <a:endParaRPr lang="en-US" sz="2000" dirty="0"/>
          </a:p>
        </p:txBody>
      </p:sp>
      <p:sp>
        <p:nvSpPr>
          <p:cNvPr id="6" name="מלבן 5"/>
          <p:cNvSpPr/>
          <p:nvPr/>
        </p:nvSpPr>
        <p:spPr>
          <a:xfrm>
            <a:off x="9461970" y="1611107"/>
            <a:ext cx="1747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2800" dirty="0">
                <a:solidFill>
                  <a:srgbClr val="6CF0FF"/>
                </a:solidFill>
              </a:rPr>
              <a:t>شغل مخك </a:t>
            </a:r>
            <a:r>
              <a:rPr lang="ar-SA" sz="2800" dirty="0">
                <a:solidFill>
                  <a:srgbClr val="6CF0FF"/>
                </a:solidFill>
                <a:sym typeface="Wingdings" panose="05000000000000000000" pitchFamily="2" charset="2"/>
              </a:rPr>
              <a:t></a:t>
            </a:r>
            <a:endParaRPr lang="en-US" sz="2800" dirty="0">
              <a:solidFill>
                <a:srgbClr val="6CF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0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0" dirty="0">
                <a:solidFill>
                  <a:srgbClr val="002060"/>
                </a:solidFill>
                <a:cs typeface="+mn-cs"/>
              </a:rPr>
              <a:t>الاحتمال</a:t>
            </a:r>
            <a:endParaRPr lang="he-IL" b="0" dirty="0">
              <a:solidFill>
                <a:srgbClr val="002060"/>
              </a:solidFill>
              <a:cs typeface="+mn-cs"/>
            </a:endParaRP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b="0" dirty="0">
                <a:solidFill>
                  <a:srgbClr val="000000"/>
                </a:solidFill>
                <a:cs typeface="+mn-cs"/>
                <a:sym typeface="Varela Round"/>
              </a:rPr>
              <a:t>3 وحدات</a:t>
            </a:r>
            <a:endParaRPr lang="he-IL" b="0" dirty="0">
              <a:solidFill>
                <a:srgbClr val="000000"/>
              </a:solidFill>
              <a:cs typeface="+mn-cs"/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ar-SA" b="0" dirty="0">
                <a:solidFill>
                  <a:srgbClr val="000000"/>
                </a:solidFill>
                <a:cs typeface="+mn-cs"/>
                <a:sym typeface="Varela Round"/>
              </a:rPr>
              <a:t>هاله عالم </a:t>
            </a:r>
            <a:r>
              <a:rPr lang="ar-SA" b="0" dirty="0" err="1">
                <a:solidFill>
                  <a:srgbClr val="000000"/>
                </a:solidFill>
                <a:cs typeface="+mn-cs"/>
                <a:sym typeface="Varela Round"/>
              </a:rPr>
              <a:t>محاجنة</a:t>
            </a:r>
            <a:endParaRPr lang="he-IL" b="0" dirty="0">
              <a:solidFill>
                <a:srgbClr val="000000"/>
              </a:solidFill>
              <a:cs typeface="+mn-cs"/>
              <a:sym typeface="Varela Rou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83" y="910318"/>
            <a:ext cx="3324473" cy="4815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509534" y="1712344"/>
            <a:ext cx="5118341" cy="210638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/>
            <a:endParaRPr lang="en-US" sz="3000" dirty="0"/>
          </a:p>
          <a:p>
            <a:pPr algn="ctr"/>
            <a:r>
              <a:rPr lang="ar-SA" sz="3000" b="1" dirty="0">
                <a:solidFill>
                  <a:srgbClr val="002060"/>
                </a:solidFill>
                <a:latin typeface="Varela Round" pitchFamily="2" charset="-79"/>
                <a:ea typeface="+mj-ea"/>
              </a:rPr>
              <a:t>مع كل الحب </a:t>
            </a:r>
            <a:endParaRPr lang="en-US" sz="3000" b="1" dirty="0">
              <a:solidFill>
                <a:srgbClr val="002060"/>
              </a:solidFill>
              <a:latin typeface="Varela Round" pitchFamily="2" charset="-79"/>
              <a:ea typeface="+mj-ea"/>
            </a:endParaRPr>
          </a:p>
          <a:p>
            <a:pPr algn="ctr"/>
            <a:r>
              <a:rPr lang="ar-SA" sz="3000" b="1" dirty="0">
                <a:solidFill>
                  <a:srgbClr val="002060"/>
                </a:solidFill>
                <a:latin typeface="Varela Round" pitchFamily="2" charset="-79"/>
                <a:ea typeface="+mj-ea"/>
              </a:rPr>
              <a:t>بالتوفيق للجميع</a:t>
            </a:r>
          </a:p>
          <a:p>
            <a:pPr algn="ctr"/>
            <a:r>
              <a:rPr lang="ar-SA" sz="3000" b="1" dirty="0">
                <a:solidFill>
                  <a:srgbClr val="002060"/>
                </a:solidFill>
                <a:latin typeface="Varela Round" pitchFamily="2" charset="-79"/>
                <a:ea typeface="+mj-ea"/>
              </a:rPr>
              <a:t>هالة عالم محاجنه</a:t>
            </a:r>
            <a:endParaRPr lang="en-US" sz="3000" b="1" dirty="0">
              <a:solidFill>
                <a:srgbClr val="002060"/>
              </a:solidFill>
              <a:latin typeface="Varela Round" pitchFamily="2" charset="-79"/>
              <a:ea typeface="+mj-ea"/>
            </a:endParaRPr>
          </a:p>
        </p:txBody>
      </p:sp>
      <p:sp>
        <p:nvSpPr>
          <p:cNvPr id="3" name="לב 2"/>
          <p:cNvSpPr/>
          <p:nvPr/>
        </p:nvSpPr>
        <p:spPr>
          <a:xfrm>
            <a:off x="7959139" y="1712344"/>
            <a:ext cx="546936" cy="530679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מלבן 4"/>
          <p:cNvSpPr/>
          <p:nvPr/>
        </p:nvSpPr>
        <p:spPr>
          <a:xfrm>
            <a:off x="156067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91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953862" y="358700"/>
            <a:ext cx="11160000" cy="720000"/>
          </a:xfrm>
        </p:spPr>
        <p:txBody>
          <a:bodyPr/>
          <a:lstStyle/>
          <a:p>
            <a:r>
              <a:rPr lang="ar-SA" b="0" dirty="0">
                <a:cs typeface="+mn-cs"/>
              </a:rPr>
              <a:t>ماذا سنتعلم اليوم؟</a:t>
            </a:r>
            <a:endParaRPr lang="he-IL" b="0" dirty="0">
              <a:cs typeface="+mn-cs"/>
            </a:endParaRP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515206" y="1294360"/>
            <a:ext cx="9000000" cy="415251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ar-SA" dirty="0">
                <a:solidFill>
                  <a:srgbClr val="000000"/>
                </a:solidFill>
                <a:cs typeface="+mn-cs"/>
              </a:rPr>
              <a:t>تعريفات ومصطلحات اساسية</a:t>
            </a: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rgbClr val="000000"/>
                </a:solidFill>
                <a:cs typeface="+mn-cs"/>
              </a:rPr>
              <a:t> </a:t>
            </a:r>
            <a:r>
              <a:rPr lang="ar-SA" dirty="0">
                <a:solidFill>
                  <a:srgbClr val="000000"/>
                </a:solidFill>
                <a:cs typeface="+mn-cs"/>
              </a:rPr>
              <a:t>اجراء تجربة ذات مرحلة واحدة</a:t>
            </a:r>
            <a:endParaRPr lang="he-IL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rgbClr val="000000"/>
                </a:solidFill>
                <a:cs typeface="+mn-cs"/>
              </a:rPr>
              <a:t> </a:t>
            </a:r>
            <a:r>
              <a:rPr lang="ar-SA" dirty="0">
                <a:solidFill>
                  <a:srgbClr val="000000"/>
                </a:solidFill>
                <a:cs typeface="+mn-cs"/>
              </a:rPr>
              <a:t>اجراء تجربة ذات مرحلتين</a:t>
            </a:r>
          </a:p>
          <a:p>
            <a:pPr>
              <a:lnSpc>
                <a:spcPct val="200000"/>
              </a:lnSpc>
            </a:pPr>
            <a:r>
              <a:rPr lang="ar-SA" dirty="0">
                <a:solidFill>
                  <a:srgbClr val="000000"/>
                </a:solidFill>
                <a:cs typeface="+mn-cs"/>
              </a:rPr>
              <a:t> احداث مستقلة واحداث غير مستقلة</a:t>
            </a:r>
            <a:endParaRPr lang="en-US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200000"/>
              </a:lnSpc>
            </a:pPr>
            <a:endParaRPr lang="he-IL" sz="20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104309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516000" y="456934"/>
            <a:ext cx="11160000" cy="720000"/>
          </a:xfrm>
        </p:spPr>
        <p:txBody>
          <a:bodyPr/>
          <a:lstStyle/>
          <a:p>
            <a:r>
              <a:rPr lang="ar-SA" sz="3200" b="0" dirty="0">
                <a:cs typeface="+mn-cs"/>
              </a:rPr>
              <a:t>تعريفات ومصطلحات:</a:t>
            </a:r>
            <a:endParaRPr lang="he-IL" sz="3200" b="0" dirty="0">
              <a:cs typeface="+mn-cs"/>
            </a:endParaRP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1386473" y="1442301"/>
            <a:ext cx="9000000" cy="2057971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ar-SA" sz="2400" b="0" dirty="0">
                <a:solidFill>
                  <a:srgbClr val="6CF0FF"/>
                </a:solidFill>
                <a:cs typeface="+mn-cs"/>
              </a:rPr>
              <a:t>الحدث المؤكد: هو الحدث الذي احتمال حدوثه مساو ل- 1 </a:t>
            </a:r>
            <a:endParaRPr lang="en-US" sz="2400" b="0" dirty="0">
              <a:solidFill>
                <a:srgbClr val="6CF0FF"/>
              </a:solidFill>
              <a:cs typeface="+mn-cs"/>
            </a:endParaRPr>
          </a:p>
          <a:p>
            <a:pPr>
              <a:lnSpc>
                <a:spcPct val="150000"/>
              </a:lnSpc>
            </a:pPr>
            <a:r>
              <a:rPr lang="ar-SA" sz="2400" b="0" dirty="0">
                <a:solidFill>
                  <a:srgbClr val="000000"/>
                </a:solidFill>
                <a:cs typeface="+mn-cs"/>
              </a:rPr>
              <a:t>مثال: عند رمي حجر نرد فان الحدث "الحصول على أحد الاعداد من 1-6" هو حدث مؤكد لان احتمال حدوثه 1 صحيح.</a:t>
            </a:r>
            <a:endParaRPr lang="en-US" sz="2400" b="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342228" y="5875391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067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3200" b="0" dirty="0">
                <a:cs typeface="+mn-cs"/>
              </a:rPr>
              <a:t>تعريفات ومصطلحات:</a:t>
            </a:r>
            <a:endParaRPr lang="en-US" sz="3200" b="0" dirty="0">
              <a:cs typeface="+mn-cs"/>
            </a:endParaRP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06" y="1431985"/>
            <a:ext cx="11159999" cy="1199469"/>
          </a:xfrm>
        </p:spPr>
        <p:txBody>
          <a:bodyPr/>
          <a:lstStyle/>
          <a:p>
            <a:pPr lvl="0"/>
            <a:r>
              <a:rPr lang="ar-SA" sz="2400" b="0" u="sng" dirty="0">
                <a:solidFill>
                  <a:srgbClr val="6CF0FF"/>
                </a:solidFill>
                <a:cs typeface="+mn-cs"/>
              </a:rPr>
              <a:t>الحدث المستحيل:</a:t>
            </a:r>
            <a:r>
              <a:rPr lang="ar-SA" sz="2400" b="0" dirty="0">
                <a:solidFill>
                  <a:srgbClr val="6CF0FF"/>
                </a:solidFill>
                <a:cs typeface="+mn-cs"/>
              </a:rPr>
              <a:t> هو الحدث الذي احتمال حدوثه مساو ل- 0.</a:t>
            </a:r>
            <a:endParaRPr lang="en-US" sz="2400" b="0" dirty="0">
              <a:solidFill>
                <a:srgbClr val="6CF0FF"/>
              </a:solidFill>
              <a:cs typeface="+mn-cs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6000" y="2670074"/>
            <a:ext cx="11160000" cy="1517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b="1" u="sng" dirty="0">
                <a:solidFill>
                  <a:srgbClr val="000000"/>
                </a:solidFill>
                <a:cs typeface="+mn-cs"/>
              </a:rPr>
              <a:t>مثال:</a:t>
            </a:r>
            <a:r>
              <a:rPr lang="ar-SA" dirty="0">
                <a:solidFill>
                  <a:srgbClr val="000000"/>
                </a:solidFill>
                <a:cs typeface="+mn-cs"/>
              </a:rPr>
              <a:t> عند رمي حجر نرد فان الحدث "الحصول على العدد 7" هو حدث مستحيل حدوثه لذلك فهو الحدث المستحيل.</a:t>
            </a:r>
            <a:endParaRPr lang="en-US" dirty="0">
              <a:solidFill>
                <a:srgbClr val="000000"/>
              </a:solidFill>
              <a:cs typeface="+mn-cs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437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573094"/>
            <a:ext cx="11160000" cy="720000"/>
          </a:xfrm>
        </p:spPr>
        <p:txBody>
          <a:bodyPr/>
          <a:lstStyle/>
          <a:p>
            <a:r>
              <a:rPr lang="ar-SA" sz="3200" b="0" dirty="0">
                <a:cs typeface="+mn-cs"/>
              </a:rPr>
              <a:t>تعريفات ومصطلحات:</a:t>
            </a:r>
            <a:endParaRPr lang="en-US" sz="3200" b="0" dirty="0">
              <a:cs typeface="+mn-cs"/>
            </a:endParaRP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06" y="1599749"/>
            <a:ext cx="11159999" cy="540000"/>
          </a:xfrm>
        </p:spPr>
        <p:txBody>
          <a:bodyPr/>
          <a:lstStyle/>
          <a:p>
            <a:pPr lvl="0"/>
            <a:r>
              <a:rPr lang="ar-SA" sz="2400" b="0" u="sng" dirty="0">
                <a:solidFill>
                  <a:srgbClr val="6CF0FF"/>
                </a:solidFill>
                <a:cs typeface="+mn-cs"/>
              </a:rPr>
              <a:t>حدث التقاطع:</a:t>
            </a:r>
            <a:endParaRPr lang="en-US" sz="2400" b="0" dirty="0">
              <a:solidFill>
                <a:srgbClr val="6CF0FF"/>
              </a:solidFill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מציין מיקום תוכן 3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515206" y="2389517"/>
                <a:ext cx="11160000" cy="348868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ar-SA" b="1" u="sng" dirty="0">
                    <a:solidFill>
                      <a:srgbClr val="000000"/>
                    </a:solidFill>
                    <a:cs typeface="+mn-cs"/>
                  </a:rPr>
                  <a:t>مثال: </a:t>
                </a:r>
                <a:r>
                  <a:rPr lang="ar-SA" dirty="0">
                    <a:solidFill>
                      <a:srgbClr val="000000"/>
                    </a:solidFill>
                    <a:cs typeface="+mn-cs"/>
                  </a:rPr>
                  <a:t>عند رمي حجر نرد: </a:t>
                </a:r>
                <a:endParaRPr lang="en-US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𝑨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d>
                        <m:dPr>
                          <m:ctrlPr>
                            <a:rPr lang="en-US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r>
                            <a:rPr lang="ar-SA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زوجي</m:t>
                          </m:r>
                        </m:e>
                      </m:d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={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𝟐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,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𝟒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,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𝟔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}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𝑩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d>
                        <m:dPr>
                          <m:ctrlPr>
                            <a:rPr lang="en-US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r>
                            <a:rPr lang="en-US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𝟑</m:t>
                          </m:r>
                          <m:r>
                            <a:rPr lang="en-US" b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 </m:t>
                          </m:r>
                          <m:r>
                            <a:rPr lang="ar-SA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من</m:t>
                          </m:r>
                          <m:r>
                            <a:rPr lang="ar-SA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 </m:t>
                          </m:r>
                          <m:r>
                            <a:rPr lang="ar-SA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اصغر</m:t>
                          </m:r>
                          <m:r>
                            <a:rPr lang="ar-SA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 </m:t>
                          </m:r>
                          <m:r>
                            <a:rPr lang="ar-SA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عدد</m:t>
                          </m:r>
                        </m:e>
                      </m:d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={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𝟏</m:t>
                      </m:r>
                      <m:r>
                        <a:rPr lang="en-US" b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,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𝟐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}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التقاطع</m:t>
                      </m:r>
                      <m:r>
                        <a:rPr lang="ar-SA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 </m:t>
                      </m:r>
                      <m:r>
                        <a:rPr lang="ar-SA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حدث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𝑨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∩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𝑩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={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𝟐</m:t>
                      </m:r>
                      <m:r>
                        <a:rPr lang="en-US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}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4" name="מציין מיקום תוכן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515206" y="2389517"/>
                <a:ext cx="11160000" cy="3488681"/>
              </a:xfrm>
              <a:blipFill>
                <a:blip r:embed="rId2" cstate="print"/>
                <a:stretch>
                  <a:fillRect t="-1748" r="-874"/>
                </a:stretch>
              </a:blipFill>
            </p:spPr>
            <p:txBody>
              <a:bodyPr/>
              <a:lstStyle/>
              <a:p>
                <a:r>
                  <a:rPr lang="he-IL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מלבן 4"/>
          <p:cNvSpPr/>
          <p:nvPr/>
        </p:nvSpPr>
        <p:spPr>
          <a:xfrm>
            <a:off x="104309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521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5" y="333864"/>
            <a:ext cx="11160000" cy="720000"/>
          </a:xfrm>
        </p:spPr>
        <p:txBody>
          <a:bodyPr/>
          <a:lstStyle/>
          <a:p>
            <a:r>
              <a:rPr lang="ar-SA" sz="3200" b="0" dirty="0">
                <a:cs typeface="+mn-cs"/>
              </a:rPr>
              <a:t>تعريفات ومصطلحات:</a:t>
            </a:r>
            <a:endParaRPr lang="en-US" sz="3200" b="0" dirty="0">
              <a:cs typeface="+mn-cs"/>
            </a:endParaRP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/>
            <a:r>
              <a:rPr lang="ar-SA" sz="2400" b="0" u="sng" dirty="0">
                <a:solidFill>
                  <a:srgbClr val="6CF0FF"/>
                </a:solidFill>
                <a:cs typeface="+mn-cs"/>
              </a:rPr>
              <a:t>حدث الاتحاد:</a:t>
            </a:r>
            <a:endParaRPr lang="en-US" sz="2400" b="0" dirty="0">
              <a:solidFill>
                <a:srgbClr val="6CF0FF"/>
              </a:solidFill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מציין מיקום תוכן 3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515206" y="1910347"/>
                <a:ext cx="11160000" cy="415251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ar-SA" sz="2000" b="1" u="sng" dirty="0">
                    <a:solidFill>
                      <a:srgbClr val="000000"/>
                    </a:solidFill>
                    <a:cs typeface="+mn-cs"/>
                  </a:rPr>
                  <a:t>المثال السابق:</a:t>
                </a: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𝑨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d>
                        <m:dPr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r>
                            <a:rPr lang="ar-SA" sz="2000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زوجي</m:t>
                          </m:r>
                        </m:e>
                      </m:d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={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𝟐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𝟒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𝟔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}</m:t>
                      </m:r>
                    </m:oMath>
                  </m:oMathPara>
                </a14:m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𝑩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d>
                        <m:dPr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𝟑</m:t>
                          </m:r>
                          <m:r>
                            <a:rPr lang="en-US" sz="2000" b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 </m:t>
                          </m:r>
                          <m:r>
                            <a:rPr lang="ar-SA" sz="2000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من</m:t>
                          </m:r>
                          <m:r>
                            <a:rPr lang="ar-SA" sz="2000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 </m:t>
                          </m:r>
                          <m:r>
                            <a:rPr lang="ar-SA" sz="2000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اصغر</m:t>
                          </m:r>
                          <m:r>
                            <a:rPr lang="ar-SA" sz="2000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 </m:t>
                          </m:r>
                          <m:r>
                            <a:rPr lang="ar-SA" sz="2000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عدد</m:t>
                          </m:r>
                        </m:e>
                      </m:d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={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𝟏</m:t>
                      </m:r>
                      <m:r>
                        <a:rPr lang="en-US" sz="2000" b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,</m:t>
                      </m:r>
                      <m:r>
                        <a:rPr lang="en-US" sz="2000" b="1" i="1" dirty="0" smtClean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𝟐</m:t>
                      </m:r>
                      <m:r>
                        <a:rPr lang="en-US" sz="2000" b="1" i="1" dirty="0" smtClean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}</m:t>
                      </m:r>
                    </m:oMath>
                  </m:oMathPara>
                </a14:m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SA" sz="2000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الاتحاد</m:t>
                      </m:r>
                      <m:r>
                        <a:rPr lang="ar-SA" sz="2000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 </m:t>
                      </m:r>
                      <m:r>
                        <a:rPr lang="ar-SA" sz="2000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حدث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𝑨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∪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𝑩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={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𝟏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𝟐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𝟒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𝟔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}</m:t>
                      </m:r>
                    </m:oMath>
                  </m:oMathPara>
                </a14:m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4" name="מציין מיקום תוכן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515206" y="1910347"/>
                <a:ext cx="11160000" cy="4152517"/>
              </a:xfrm>
              <a:blipFill>
                <a:blip r:embed="rId2" cstate="print"/>
                <a:stretch>
                  <a:fillRect t="-587" r="-601"/>
                </a:stretch>
              </a:blipFill>
            </p:spPr>
            <p:txBody>
              <a:bodyPr/>
              <a:lstStyle/>
              <a:p>
                <a:r>
                  <a:rPr lang="he-IL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מלבן 4"/>
          <p:cNvSpPr/>
          <p:nvPr/>
        </p:nvSpPr>
        <p:spPr>
          <a:xfrm>
            <a:off x="156067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98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573094"/>
            <a:ext cx="11160000" cy="720000"/>
          </a:xfrm>
        </p:spPr>
        <p:txBody>
          <a:bodyPr/>
          <a:lstStyle/>
          <a:p>
            <a:r>
              <a:rPr lang="ar-SA" sz="3200" b="0" dirty="0">
                <a:cs typeface="+mn-cs"/>
              </a:rPr>
              <a:t>تعريفات ومصطلحات:</a:t>
            </a:r>
            <a:endParaRPr lang="en-US" sz="3200" b="0" dirty="0">
              <a:cs typeface="+mn-cs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04309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17839"/>
              </p:ext>
            </p:extLst>
          </p:nvPr>
        </p:nvGraphicFramePr>
        <p:xfrm>
          <a:off x="3196672" y="2159628"/>
          <a:ext cx="5797069" cy="240148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97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01485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99018" marR="99018" marT="0" marB="0">
                    <a:blipFill rotWithShape="1">
                      <a:blip r:embed="rId2"/>
                      <a:stretch>
                        <a:fillRect t="-2479" b="-413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102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5" y="333864"/>
            <a:ext cx="11160000" cy="720000"/>
          </a:xfrm>
        </p:spPr>
        <p:txBody>
          <a:bodyPr/>
          <a:lstStyle/>
          <a:p>
            <a:r>
              <a:rPr lang="ar-SA" sz="3200" b="0" dirty="0">
                <a:cs typeface="+mn-cs"/>
              </a:rPr>
              <a:t>تعريفات ومصطلحات:</a:t>
            </a:r>
            <a:endParaRPr lang="en-US" sz="3200" b="0" dirty="0"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מציין מיקום טקסט 2"/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1210152" y="1230135"/>
                <a:ext cx="9491434" cy="1354745"/>
              </a:xfrm>
            </p:spPr>
            <p:txBody>
              <a:bodyPr/>
              <a:lstStyle/>
              <a:p>
                <a:r>
                  <a:rPr lang="ar-SA" sz="2400" u="sng" dirty="0">
                    <a:solidFill>
                      <a:srgbClr val="6CF0FF"/>
                    </a:solidFill>
                    <a:cs typeface="+mn-cs"/>
                  </a:rPr>
                  <a:t>الحدث المكمل:</a:t>
                </a:r>
                <a:r>
                  <a:rPr lang="ar-SA" sz="2400" dirty="0">
                    <a:solidFill>
                      <a:srgbClr val="6CF0FF"/>
                    </a:solidFill>
                    <a:cs typeface="+mn-cs"/>
                  </a:rPr>
                  <a:t> نرمز للحدث المكمل ل-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6CF0FF"/>
                        </a:solidFill>
                        <a:latin typeface="Cambria Math"/>
                        <a:cs typeface="+mn-cs"/>
                      </a:rPr>
                      <m:t>𝑨</m:t>
                    </m:r>
                  </m:oMath>
                </a14:m>
                <a:r>
                  <a:rPr lang="en-US" sz="2400" dirty="0">
                    <a:solidFill>
                      <a:srgbClr val="6CF0FF"/>
                    </a:solidFill>
                    <a:cs typeface="+mn-cs"/>
                  </a:rPr>
                  <a:t> </a:t>
                </a:r>
                <a:r>
                  <a:rPr lang="ar-SA" sz="2400" dirty="0">
                    <a:solidFill>
                      <a:srgbClr val="6CF0FF"/>
                    </a:solidFill>
                    <a:cs typeface="+mn-cs"/>
                  </a:rPr>
                  <a:t> ب-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2400" i="1">
                            <a:solidFill>
                              <a:srgbClr val="6CF0FF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barPr>
                      <m:e>
                        <m:r>
                          <a:rPr lang="en-US" sz="2400" i="1">
                            <a:solidFill>
                              <a:srgbClr val="6CF0FF"/>
                            </a:solidFill>
                            <a:latin typeface="Cambria Math"/>
                            <a:cs typeface="+mn-cs"/>
                          </a:rPr>
                          <m:t>𝑨</m:t>
                        </m:r>
                      </m:e>
                    </m:bar>
                  </m:oMath>
                </a14:m>
                <a:r>
                  <a:rPr lang="ar-SA" sz="2400" dirty="0">
                    <a:solidFill>
                      <a:srgbClr val="6CF0FF"/>
                    </a:solidFill>
                    <a:cs typeface="+mn-cs"/>
                  </a:rPr>
                  <a:t>                       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6CF0FF"/>
                        </a:solidFill>
                        <a:latin typeface="Cambria Math"/>
                        <a:cs typeface="+mn-cs"/>
                      </a:rPr>
                      <m:t>𝑷</m:t>
                    </m:r>
                    <m:d>
                      <m:dPr>
                        <m:ctrlPr>
                          <a:rPr lang="en-US" sz="2400" i="1">
                            <a:solidFill>
                              <a:srgbClr val="6CF0FF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dPr>
                      <m:e>
                        <m:bar>
                          <m:barPr>
                            <m:pos m:val="top"/>
                            <m:ctrlPr>
                              <a:rPr lang="en-US" sz="2400" i="1">
                                <a:solidFill>
                                  <a:srgbClr val="6CF0FF"/>
                                </a:solidFill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barPr>
                          <m:e>
                            <m:r>
                              <a:rPr lang="en-US" sz="2400" i="1">
                                <a:solidFill>
                                  <a:srgbClr val="6CF0FF"/>
                                </a:solidFill>
                                <a:latin typeface="Cambria Math"/>
                                <a:cs typeface="+mn-cs"/>
                              </a:rPr>
                              <m:t>𝑨</m:t>
                            </m:r>
                          </m:e>
                        </m:bar>
                      </m:e>
                    </m:d>
                    <m:r>
                      <a:rPr lang="en-US" sz="2400" i="1">
                        <a:solidFill>
                          <a:srgbClr val="6CF0FF"/>
                        </a:solidFill>
                        <a:latin typeface="Cambria Math"/>
                        <a:cs typeface="+mn-cs"/>
                      </a:rPr>
                      <m:t>=</m:t>
                    </m:r>
                    <m:r>
                      <a:rPr lang="en-US" sz="2400" i="1">
                        <a:solidFill>
                          <a:srgbClr val="6CF0FF"/>
                        </a:solidFill>
                        <a:latin typeface="Cambria Math"/>
                        <a:cs typeface="+mn-cs"/>
                      </a:rPr>
                      <m:t>𝟏</m:t>
                    </m:r>
                    <m:r>
                      <a:rPr lang="en-US" sz="2400" i="1">
                        <a:solidFill>
                          <a:srgbClr val="6CF0FF"/>
                        </a:solidFill>
                        <a:latin typeface="Cambria Math"/>
                        <a:cs typeface="+mn-cs"/>
                      </a:rPr>
                      <m:t>−</m:t>
                    </m:r>
                    <m:r>
                      <a:rPr lang="en-US" sz="2400" i="1">
                        <a:solidFill>
                          <a:srgbClr val="6CF0FF"/>
                        </a:solidFill>
                        <a:latin typeface="Cambria Math"/>
                        <a:cs typeface="+mn-cs"/>
                      </a:rPr>
                      <m:t>𝑷</m:t>
                    </m:r>
                    <m:d>
                      <m:dPr>
                        <m:ctrlPr>
                          <a:rPr lang="en-US" sz="2400" i="1">
                            <a:solidFill>
                              <a:srgbClr val="6CF0FF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6CF0FF"/>
                            </a:solidFill>
                            <a:latin typeface="Cambria Math"/>
                            <a:cs typeface="+mn-cs"/>
                          </a:rPr>
                          <m:t>𝑨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6CF0FF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3" name="מציין מיקום טקסט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1210152" y="1230135"/>
                <a:ext cx="9491434" cy="1354745"/>
              </a:xfrm>
              <a:blipFill>
                <a:blip r:embed="rId2" cstate="print"/>
                <a:stretch>
                  <a:fillRect r="-963" b="-8559"/>
                </a:stretch>
              </a:blipFill>
            </p:spPr>
            <p:txBody>
              <a:bodyPr/>
              <a:lstStyle/>
              <a:p>
                <a:r>
                  <a:rPr lang="he-IL" dirty="0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מציין מיקום תוכן 3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1305041" y="2705483"/>
                <a:ext cx="9396545" cy="415251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ar-SA" sz="2000" b="1" u="sng" dirty="0">
                    <a:solidFill>
                      <a:srgbClr val="000000"/>
                    </a:solidFill>
                    <a:cs typeface="+mn-cs"/>
                  </a:rPr>
                  <a:t>مثال: </a:t>
                </a:r>
                <a:r>
                  <a:rPr lang="ar-SA" sz="2000" dirty="0">
                    <a:solidFill>
                      <a:srgbClr val="000000"/>
                    </a:solidFill>
                    <a:cs typeface="+mn-cs"/>
                  </a:rPr>
                  <a:t>عند رمي حجر نرد: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𝑨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d>
                        <m:dPr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r>
                            <a:rPr lang="ar-SA" sz="2000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زوجي</m:t>
                          </m:r>
                        </m:e>
                      </m:d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𝟐</m:t>
                          </m:r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,</m:t>
                          </m:r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𝟒</m:t>
                          </m:r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,</m:t>
                          </m:r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𝟔</m:t>
                          </m:r>
                        </m:e>
                      </m:d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→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𝒑</m:t>
                      </m:r>
                      <m:d>
                        <m:dPr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𝑨</m:t>
                          </m:r>
                        </m:e>
                      </m:d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fPr>
                        <m:num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pos m:val="top"/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barPr>
                        <m:e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𝑨</m:t>
                          </m:r>
                        </m:e>
                      </m:ba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d>
                        <m:dPr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r>
                            <a:rPr lang="ar-SA" sz="2000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فردي</m:t>
                          </m:r>
                        </m:e>
                      </m:d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𝟏</m:t>
                          </m:r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,</m:t>
                          </m:r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𝟑</m:t>
                          </m:r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,</m:t>
                          </m:r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𝟓</m:t>
                          </m:r>
                        </m:e>
                      </m:d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→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𝒑</m:t>
                      </m:r>
                      <m:d>
                        <m:dPr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𝑨</m:t>
                          </m:r>
                        </m:e>
                      </m:d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𝟏</m:t>
                      </m:r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−</m:t>
                      </m:r>
                      <m:f>
                        <m:fPr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fPr>
                        <m:num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𝟑</m:t>
                          </m:r>
                        </m:den>
                      </m:f>
                      <m:r>
                        <a:rPr lang="en-US" sz="2000" b="1" i="1" dirty="0">
                          <a:solidFill>
                            <a:srgbClr val="000000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fPr>
                        <m:num>
                          <m:r>
                            <a:rPr lang="ar-SA" sz="2000" b="1" i="1" dirty="0" smtClean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𝟐</m:t>
                          </m:r>
                        </m:num>
                        <m:den>
                          <m:r>
                            <a:rPr lang="en-US" sz="2000" b="1" i="1" dirty="0">
                              <a:solidFill>
                                <a:srgbClr val="000000"/>
                              </a:solidFill>
                              <a:latin typeface="Cambria Math"/>
                              <a:cs typeface="+mn-cs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rgbClr val="000000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4" name="מציין מיקום תוכן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1305041" y="2705483"/>
                <a:ext cx="9396545" cy="4152517"/>
              </a:xfrm>
              <a:blipFill>
                <a:blip r:embed="rId3" cstate="print"/>
                <a:stretch>
                  <a:fillRect t="-734" r="-64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מלבן 4"/>
          <p:cNvSpPr/>
          <p:nvPr/>
        </p:nvSpPr>
        <p:spPr>
          <a:xfrm>
            <a:off x="156067" y="5878198"/>
            <a:ext cx="4371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i="1" dirty="0"/>
              <a:t>لكي ننجح علينا أولاً أن نؤمن أنه </a:t>
            </a:r>
            <a:r>
              <a:rPr lang="ar-SA" b="1" i="1" dirty="0" err="1"/>
              <a:t>بمقدرونا</a:t>
            </a:r>
            <a:r>
              <a:rPr lang="ar-SA" b="1" i="1" dirty="0"/>
              <a:t> تحقيق النجاح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52761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844</Words>
  <Application>Microsoft Office PowerPoint</Application>
  <PresentationFormat>מותאם אישית</PresentationFormat>
  <Paragraphs>97</Paragraphs>
  <Slides>20</Slides>
  <Notes>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20</vt:i4>
      </vt:variant>
    </vt:vector>
  </HeadingPairs>
  <TitlesOfParts>
    <vt:vector size="25" baseType="lpstr">
      <vt:lpstr>Arial</vt:lpstr>
      <vt:lpstr>Calibri</vt:lpstr>
      <vt:lpstr>Cambria Math</vt:lpstr>
      <vt:lpstr>Varela Round</vt:lpstr>
      <vt:lpstr>ערכת נושא Office</vt:lpstr>
      <vt:lpstr>מערכת שידורים לאומית</vt:lpstr>
      <vt:lpstr>الاحتمال</vt:lpstr>
      <vt:lpstr>ماذا سنتعلم اليوم؟</vt:lpstr>
      <vt:lpstr>تعريفات ومصطلحات:</vt:lpstr>
      <vt:lpstr>تعريفات ومصطلحات:</vt:lpstr>
      <vt:lpstr>تعريفات ومصطلحات:</vt:lpstr>
      <vt:lpstr>تعريفات ومصطلحات:</vt:lpstr>
      <vt:lpstr>تعريفات ومصطلحات:</vt:lpstr>
      <vt:lpstr>تعريفات ومصطلحات:</vt:lpstr>
      <vt:lpstr>اجراء تجربة ذات مرحلة واحدة:</vt:lpstr>
      <vt:lpstr>اجراء تجربة ذات مرحلتين:</vt:lpstr>
      <vt:lpstr>اجراء تجربة ذات مرحلتين:</vt:lpstr>
      <vt:lpstr>מצגת של PowerPoint‏</vt:lpstr>
      <vt:lpstr>اجراء تجربة ذات مرحلتين:</vt:lpstr>
      <vt:lpstr>اجراء تجربة ذات مرحلتين:</vt:lpstr>
      <vt:lpstr>اجراء تجربة ذات مرحلتين:</vt:lpstr>
      <vt:lpstr>احداث مستقلة واحداث غير مستقلة</vt:lpstr>
      <vt:lpstr>ماذا تعلمنا اليوم؟</vt:lpstr>
      <vt:lpstr>احجية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bahaa.misrad@gmail.com</cp:lastModifiedBy>
  <cp:revision>50</cp:revision>
  <dcterms:created xsi:type="dcterms:W3CDTF">2020-03-15T19:13:03Z</dcterms:created>
  <dcterms:modified xsi:type="dcterms:W3CDTF">2022-01-30T10:30:28Z</dcterms:modified>
</cp:coreProperties>
</file>