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0413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arela Round" panose="020B0604020202020204" charset="-79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gUEHExrIALlk0t+eOh6ACbs9fN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24" autoAdjust="0"/>
  </p:normalViewPr>
  <p:slideViewPr>
    <p:cSldViewPr snapToGrid="0">
      <p:cViewPr varScale="1">
        <p:scale>
          <a:sx n="52" d="100"/>
          <a:sy n="52" d="100"/>
        </p:scale>
        <p:origin x="12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a0f1744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1a0f1744d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71a0f1744d_0_30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1a0f1744d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1a0f1744d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71a0f1744d_0_26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1a0f1744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1a0f1744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71a0f1744d_0_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1a0f174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1a0f1744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71a0f1744d_0_5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1a0f1744d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1a0f1744d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71a0f1744d_0_31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1a0f1744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1a0f1744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1a0f1744d_0_7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1a0f1744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1a0f1744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71a0f1744d_0_8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1a0f1744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1a0f1744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71a0f1744d_0_1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1a0f1744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1a0f1744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71a0f1744d_0_1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1a0f1744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1a0f1744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71a0f1744d_0_15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1a0f1744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1a0f1744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71a0f1744d_0_14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1a0f1744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1a0f1744d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71a0f1744d_0_32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1a0f1744d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1a0f1744d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71a0f1744d_0_34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1a0f1744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1a0f1744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71a0f1744d_0_36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1a0f1744d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1a0f1744d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g71a0f1744d_0_37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1a0f1744d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1a0f1744d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71a0f1744d_0_38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a0f1744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a0f1744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1a0f1744d_0_16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a0f1744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a0f1744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71a0f1744d_0_18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1a0f1744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1a0f1744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a0f1744d_0_19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1a0f1744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1a0f1744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71a0f1744d_0_2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a0f1744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a0f1744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1a0f1744d_0_23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1a0f1744d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1a0f1744d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71a0f1744d_0_25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a0f1744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a0f1744d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71a0f1744d_0_28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0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0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1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1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1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2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2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 על פורמט מלא">
  <p:cSld name="סרט על פורמט מלא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5"/>
          <p:cNvSpPr>
            <a:spLocks noGrp="1"/>
          </p:cNvSpPr>
          <p:nvPr>
            <p:ph type="media" idx="2"/>
          </p:nvPr>
        </p:nvSpPr>
        <p:spPr>
          <a:xfrm>
            <a:off x="193675" y="228600"/>
            <a:ext cx="11780838" cy="64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">
  <p:cSld name="פריסה מותאמת אישית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  <a:defRPr sz="3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38.png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2.wdp"/><Relationship Id="rId5" Type="http://schemas.openxmlformats.org/officeDocument/2006/relationships/image" Target="../media/image40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71a0f1744d_0_30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256"/>
          <a:stretch/>
        </p:blipFill>
        <p:spPr>
          <a:xfrm>
            <a:off x="3905114" y="217714"/>
            <a:ext cx="4380184" cy="218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71a0f1744d_0_300"/>
          <p:cNvSpPr txBox="1"/>
          <p:nvPr/>
        </p:nvSpPr>
        <p:spPr>
          <a:xfrm>
            <a:off x="8095129" y="350700"/>
            <a:ext cx="3373271" cy="1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/>
              <a:t>أ</a:t>
            </a:r>
            <a:r>
              <a:rPr lang="he-IL" sz="3000" b="1" dirty="0"/>
              <a:t>) </a:t>
            </a:r>
            <a:r>
              <a:rPr lang="iw-IL" sz="3000" dirty="0"/>
              <a:t>جد قيمة x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/>
              <a:t>ب</a:t>
            </a:r>
            <a:r>
              <a:rPr lang="he-IL" sz="3000" b="1" dirty="0"/>
              <a:t>) </a:t>
            </a:r>
            <a:r>
              <a:rPr lang="iw-IL" sz="3000" dirty="0"/>
              <a:t>جد مقدار الزاوية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DBC</a:t>
            </a:r>
            <a:endParaRPr sz="3000" dirty="0"/>
          </a:p>
        </p:txBody>
      </p:sp>
      <p:sp>
        <p:nvSpPr>
          <p:cNvPr id="185" name="Google Shape;185;g71a0f1744d_0_300"/>
          <p:cNvSpPr txBox="1"/>
          <p:nvPr/>
        </p:nvSpPr>
        <p:spPr>
          <a:xfrm>
            <a:off x="6560550" y="2875400"/>
            <a:ext cx="51393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x+3x+x+20=180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71a0f1744d_0_300"/>
          <p:cNvSpPr txBox="1"/>
          <p:nvPr/>
        </p:nvSpPr>
        <p:spPr>
          <a:xfrm>
            <a:off x="6560550" y="3517058"/>
            <a:ext cx="4709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x+3x+x=180-20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71a0f1744d_0_300"/>
          <p:cNvSpPr txBox="1"/>
          <p:nvPr/>
        </p:nvSpPr>
        <p:spPr>
          <a:xfrm>
            <a:off x="6560550" y="4299416"/>
            <a:ext cx="48090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5x=160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71a0f1744d_0_300"/>
          <p:cNvSpPr txBox="1"/>
          <p:nvPr/>
        </p:nvSpPr>
        <p:spPr>
          <a:xfrm>
            <a:off x="6560550" y="4941075"/>
            <a:ext cx="4809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x=32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g71a0f1744d_0_300"/>
          <p:cNvCxnSpPr/>
          <p:nvPr/>
        </p:nvCxnSpPr>
        <p:spPr>
          <a:xfrm>
            <a:off x="6015200" y="2495325"/>
            <a:ext cx="16500" cy="3453900"/>
          </a:xfrm>
          <a:prstGeom prst="straightConnector1">
            <a:avLst/>
          </a:prstGeom>
          <a:noFill/>
          <a:ln w="76200" cap="flat" cmpd="sng">
            <a:solidFill>
              <a:srgbClr val="BDE68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g71a0f1744d_0_300"/>
          <p:cNvSpPr txBox="1"/>
          <p:nvPr/>
        </p:nvSpPr>
        <p:spPr>
          <a:xfrm>
            <a:off x="10080425" y="2290061"/>
            <a:ext cx="1090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/>
              <a:t>أ</a:t>
            </a:r>
            <a:r>
              <a:rPr lang="he-IL" sz="3000" b="1" dirty="0"/>
              <a:t>)</a:t>
            </a:r>
            <a:endParaRPr sz="3000" b="1" dirty="0"/>
          </a:p>
        </p:txBody>
      </p:sp>
      <p:sp>
        <p:nvSpPr>
          <p:cNvPr id="191" name="Google Shape;191;g71a0f1744d_0_300"/>
          <p:cNvSpPr txBox="1"/>
          <p:nvPr/>
        </p:nvSpPr>
        <p:spPr>
          <a:xfrm>
            <a:off x="4300150" y="2393946"/>
            <a:ext cx="11862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/>
              <a:t>ب</a:t>
            </a:r>
            <a:r>
              <a:rPr lang="he-IL" sz="3000" b="1" dirty="0"/>
              <a:t>)</a:t>
            </a:r>
            <a:endParaRPr sz="3000" b="1" dirty="0"/>
          </a:p>
        </p:txBody>
      </p:sp>
      <p:sp>
        <p:nvSpPr>
          <p:cNvPr id="192" name="Google Shape;192;g71a0f1744d_0_300"/>
          <p:cNvSpPr txBox="1"/>
          <p:nvPr/>
        </p:nvSpPr>
        <p:spPr>
          <a:xfrm>
            <a:off x="1024575" y="2572121"/>
            <a:ext cx="38667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لحساب قيمة الزاوية المطلوبة نقوم بتعويض قيمة الx الذي وجدناه في القسم أ.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سنتعلم في هذا الدرس: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>
            <a:spLocks noGrp="1"/>
          </p:cNvSpPr>
          <p:nvPr>
            <p:ph type="body" idx="1"/>
          </p:nvPr>
        </p:nvSpPr>
        <p:spPr>
          <a:xfrm>
            <a:off x="515205" y="1185681"/>
            <a:ext cx="90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العلاقات بين الزوايا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4197425" y="2082200"/>
            <a:ext cx="6031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en-US" sz="3000" b="1" dirty="0"/>
              <a:t> (1</a:t>
            </a:r>
            <a:r>
              <a:rPr lang="iw-IL" sz="3000" b="1" dirty="0"/>
              <a:t>)</a:t>
            </a:r>
            <a:r>
              <a:rPr lang="iw-IL" sz="3000" dirty="0"/>
              <a:t>الزويا المتجاورة</a:t>
            </a:r>
            <a:endParaRPr sz="3000" dirty="0"/>
          </a:p>
        </p:txBody>
      </p:sp>
      <p:sp>
        <p:nvSpPr>
          <p:cNvPr id="200" name="Google Shape;200;p3"/>
          <p:cNvSpPr txBox="1"/>
          <p:nvPr/>
        </p:nvSpPr>
        <p:spPr>
          <a:xfrm>
            <a:off x="6400799" y="3053663"/>
            <a:ext cx="3837639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en-US" sz="3000" b="1" dirty="0"/>
              <a:t>(2</a:t>
            </a:r>
            <a:r>
              <a:rPr lang="iw-IL" sz="3000" b="1" dirty="0"/>
              <a:t>)</a:t>
            </a:r>
            <a:r>
              <a:rPr lang="he-IL" sz="3000" b="1" dirty="0"/>
              <a:t> </a:t>
            </a:r>
            <a:r>
              <a:rPr lang="iw-IL" sz="3000" dirty="0"/>
              <a:t>الزوايا المتقابلة بالرأس</a:t>
            </a:r>
            <a:endParaRPr sz="3000" dirty="0"/>
          </a:p>
        </p:txBody>
      </p:sp>
      <p:sp>
        <p:nvSpPr>
          <p:cNvPr id="201" name="Google Shape;201;p3"/>
          <p:cNvSpPr txBox="1"/>
          <p:nvPr/>
        </p:nvSpPr>
        <p:spPr>
          <a:xfrm>
            <a:off x="5783849" y="3933025"/>
            <a:ext cx="4445375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en-US" sz="3000" b="1" dirty="0"/>
              <a:t>(3</a:t>
            </a:r>
            <a:r>
              <a:rPr lang="iw-IL" sz="3000" b="1" dirty="0"/>
              <a:t>)</a:t>
            </a:r>
            <a:r>
              <a:rPr lang="he-IL" sz="3000" b="1" dirty="0"/>
              <a:t> </a:t>
            </a:r>
            <a:r>
              <a:rPr lang="iw-IL" sz="3000" dirty="0"/>
              <a:t>حساب مقادير الزوايا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الزوايا المتجاورة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1156775" y="1255925"/>
            <a:ext cx="91053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تعريف: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هما زاويتان لهما ساق مشتركة والساقين الأخريين على أستقامة واحدة. 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5"/>
          <p:cNvSpPr txBox="1"/>
          <p:nvPr/>
        </p:nvSpPr>
        <p:spPr>
          <a:xfrm>
            <a:off x="1834300" y="3123275"/>
            <a:ext cx="8361900" cy="1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الخاصية: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مجموع الزاويتان المتجاورتان 180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/>
          <p:nvPr/>
        </p:nvSpPr>
        <p:spPr>
          <a:xfrm>
            <a:off x="6312675" y="578375"/>
            <a:ext cx="44949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/>
              <a:t>أمثلة:</a:t>
            </a:r>
            <a:endParaRPr sz="3600"/>
          </a:p>
        </p:txBody>
      </p:sp>
      <p:cxnSp>
        <p:nvCxnSpPr>
          <p:cNvPr id="214" name="Google Shape;214;p6"/>
          <p:cNvCxnSpPr/>
          <p:nvPr/>
        </p:nvCxnSpPr>
        <p:spPr>
          <a:xfrm rot="10800000">
            <a:off x="4891725" y="3205950"/>
            <a:ext cx="4461600" cy="33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6"/>
          <p:cNvCxnSpPr/>
          <p:nvPr/>
        </p:nvCxnSpPr>
        <p:spPr>
          <a:xfrm rot="10800000" flipH="1">
            <a:off x="6659700" y="1569975"/>
            <a:ext cx="1751700" cy="1619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6" name="Google Shape;21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075" y="2640125"/>
            <a:ext cx="783425" cy="5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458350"/>
            <a:ext cx="3714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495" y="4015400"/>
            <a:ext cx="1414230" cy="9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6350" y="4015400"/>
            <a:ext cx="670775" cy="9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4891725" y="3817100"/>
            <a:ext cx="8925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6779250" y="3916238"/>
            <a:ext cx="783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>
                <a:latin typeface="Calibri"/>
                <a:ea typeface="Calibri"/>
                <a:cs typeface="Calibri"/>
                <a:sym typeface="Calibri"/>
              </a:rPr>
              <a:t>=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7671750" y="3916250"/>
            <a:ext cx="18798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dirty="0">
                <a:latin typeface="Calibri"/>
                <a:ea typeface="Calibri"/>
                <a:cs typeface="Calibri"/>
                <a:sym typeface="Calibri"/>
              </a:rPr>
              <a:t>180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1a0f1744d_0_266"/>
          <p:cNvSpPr txBox="1"/>
          <p:nvPr/>
        </p:nvSpPr>
        <p:spPr>
          <a:xfrm>
            <a:off x="6907575" y="446175"/>
            <a:ext cx="45444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ملاحظة:</a:t>
            </a:r>
            <a:endParaRPr sz="3000"/>
          </a:p>
        </p:txBody>
      </p:sp>
      <p:cxnSp>
        <p:nvCxnSpPr>
          <p:cNvPr id="229" name="Google Shape;229;g71a0f1744d_0_266"/>
          <p:cNvCxnSpPr>
            <a:cxnSpLocks/>
          </p:cNvCxnSpPr>
          <p:nvPr/>
        </p:nvCxnSpPr>
        <p:spPr>
          <a:xfrm rot="10800000">
            <a:off x="4528025" y="3363975"/>
            <a:ext cx="6130800" cy="33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g71a0f1744d_0_266"/>
          <p:cNvCxnSpPr>
            <a:cxnSpLocks/>
          </p:cNvCxnSpPr>
          <p:nvPr/>
        </p:nvCxnSpPr>
        <p:spPr>
          <a:xfrm rot="10800000" flipH="1">
            <a:off x="7667750" y="2082325"/>
            <a:ext cx="1834200" cy="128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g71a0f1744d_0_266"/>
          <p:cNvCxnSpPr>
            <a:cxnSpLocks/>
          </p:cNvCxnSpPr>
          <p:nvPr/>
        </p:nvCxnSpPr>
        <p:spPr>
          <a:xfrm rot="10800000">
            <a:off x="6130800" y="2058325"/>
            <a:ext cx="1503900" cy="1305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2" name="Google Shape;232;g71a0f1744d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781475"/>
            <a:ext cx="720056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71a0f1744d_0_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2075" y="2599263"/>
            <a:ext cx="3714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71a0f1744d_0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0550" y="2848700"/>
            <a:ext cx="371475" cy="5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71a0f1744d_0_266"/>
          <p:cNvSpPr txBox="1"/>
          <p:nvPr/>
        </p:nvSpPr>
        <p:spPr>
          <a:xfrm>
            <a:off x="8932025" y="3966075"/>
            <a:ext cx="24870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ولكن يتحقق أن:</a:t>
            </a:r>
            <a:endParaRPr sz="3000"/>
          </a:p>
        </p:txBody>
      </p:sp>
      <p:pic>
        <p:nvPicPr>
          <p:cNvPr id="236" name="Google Shape;236;g71a0f1744d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570" y="4890483"/>
            <a:ext cx="1233068" cy="86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71a0f1744d_0_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7619" y="4855413"/>
            <a:ext cx="636137" cy="86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71a0f1744d_0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9865" y="4891488"/>
            <a:ext cx="636137" cy="88238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1a0f1744d_0_266"/>
          <p:cNvSpPr txBox="1"/>
          <p:nvPr/>
        </p:nvSpPr>
        <p:spPr>
          <a:xfrm>
            <a:off x="6166450" y="4832850"/>
            <a:ext cx="6279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71a0f1744d_0_266"/>
          <p:cNvSpPr txBox="1"/>
          <p:nvPr/>
        </p:nvSpPr>
        <p:spPr>
          <a:xfrm>
            <a:off x="7257025" y="4855413"/>
            <a:ext cx="510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71a0f1744d_0_266"/>
          <p:cNvSpPr txBox="1"/>
          <p:nvPr/>
        </p:nvSpPr>
        <p:spPr>
          <a:xfrm>
            <a:off x="8278950" y="4891500"/>
            <a:ext cx="627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latin typeface="Calibri"/>
                <a:ea typeface="Calibri"/>
                <a:cs typeface="Calibri"/>
                <a:sym typeface="Calibri"/>
              </a:rPr>
              <a:t>=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71a0f1744d_0_266"/>
          <p:cNvSpPr txBox="1"/>
          <p:nvPr/>
        </p:nvSpPr>
        <p:spPr>
          <a:xfrm>
            <a:off x="8758400" y="4891488"/>
            <a:ext cx="16524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dirty="0">
                <a:latin typeface="Calibri"/>
                <a:ea typeface="Calibri"/>
                <a:cs typeface="Calibri"/>
                <a:sym typeface="Calibri"/>
              </a:rPr>
              <a:t>180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7"/>
          <p:cNvCxnSpPr/>
          <p:nvPr/>
        </p:nvCxnSpPr>
        <p:spPr>
          <a:xfrm rot="10800000">
            <a:off x="5387475" y="2181400"/>
            <a:ext cx="4461600" cy="33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7469450" y="539369"/>
            <a:ext cx="1751700" cy="1619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9" name="Google Shape;2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9082" y="1575264"/>
            <a:ext cx="764289" cy="5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5524" y="1586150"/>
            <a:ext cx="303840" cy="41291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446175" y="528800"/>
            <a:ext cx="40818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أنواع الزوايا النتاجة: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يتحقق أن أحدى الزاويتين تكون 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حادة والأخرى منفرجة.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cxnSp>
        <p:nvCxnSpPr>
          <p:cNvPr id="252" name="Google Shape;252;p7"/>
          <p:cNvCxnSpPr/>
          <p:nvPr/>
        </p:nvCxnSpPr>
        <p:spPr>
          <a:xfrm rot="10800000">
            <a:off x="5721650" y="4911725"/>
            <a:ext cx="4461600" cy="33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7"/>
          <p:cNvCxnSpPr/>
          <p:nvPr/>
        </p:nvCxnSpPr>
        <p:spPr>
          <a:xfrm rot="10800000" flipH="1">
            <a:off x="7585125" y="2769000"/>
            <a:ext cx="16500" cy="21483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7"/>
          <p:cNvCxnSpPr/>
          <p:nvPr/>
        </p:nvCxnSpPr>
        <p:spPr>
          <a:xfrm>
            <a:off x="7618175" y="4652900"/>
            <a:ext cx="198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7"/>
          <p:cNvCxnSpPr/>
          <p:nvPr/>
        </p:nvCxnSpPr>
        <p:spPr>
          <a:xfrm>
            <a:off x="7816475" y="4674913"/>
            <a:ext cx="0" cy="21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7"/>
          <p:cNvSpPr txBox="1"/>
          <p:nvPr/>
        </p:nvSpPr>
        <p:spPr>
          <a:xfrm>
            <a:off x="8140225" y="2636825"/>
            <a:ext cx="36918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يتحقق مساواة الزاويتين المتجاورتين عندما يتحقق التعامد بين المستقيمين</a:t>
            </a:r>
            <a:endParaRPr sz="3000"/>
          </a:p>
        </p:txBody>
      </p:sp>
      <p:sp>
        <p:nvSpPr>
          <p:cNvPr id="257" name="Google Shape;257;p7"/>
          <p:cNvSpPr txBox="1"/>
          <p:nvPr/>
        </p:nvSpPr>
        <p:spPr>
          <a:xfrm>
            <a:off x="479225" y="2974550"/>
            <a:ext cx="40488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3000">
                <a:solidFill>
                  <a:schemeClr val="dk1"/>
                </a:solidFill>
              </a:rPr>
              <a:t>سؤال :</a:t>
            </a:r>
            <a:endParaRPr sz="300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3000">
                <a:solidFill>
                  <a:schemeClr val="dk1"/>
                </a:solidFill>
              </a:rPr>
              <a:t>هل يمكن أن يتحقق أن الزاويتين المتجاورتين متساويتين؟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7"/>
          <p:cNvCxnSpPr>
            <a:stCxn id="257" idx="3"/>
          </p:cNvCxnSpPr>
          <p:nvPr/>
        </p:nvCxnSpPr>
        <p:spPr>
          <a:xfrm rot="10800000" flipH="1">
            <a:off x="4528025" y="3883550"/>
            <a:ext cx="2429100" cy="37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1a0f1744d_0_3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جد مقدار الزاوية: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g71a0f1744d_0_32"/>
          <p:cNvCxnSpPr/>
          <p:nvPr/>
        </p:nvCxnSpPr>
        <p:spPr>
          <a:xfrm rot="10800000">
            <a:off x="6676475" y="2693625"/>
            <a:ext cx="4461600" cy="33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g71a0f1744d_0_32"/>
          <p:cNvCxnSpPr/>
          <p:nvPr/>
        </p:nvCxnSpPr>
        <p:spPr>
          <a:xfrm rot="10800000" flipH="1">
            <a:off x="8642750" y="1074225"/>
            <a:ext cx="1751700" cy="1619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7" name="Google Shape;267;g71a0f1744d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275" y="2045225"/>
            <a:ext cx="3714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71a0f1744d_0_32"/>
          <p:cNvSpPr txBox="1"/>
          <p:nvPr/>
        </p:nvSpPr>
        <p:spPr>
          <a:xfrm>
            <a:off x="9179900" y="2045188"/>
            <a:ext cx="677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50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71a0f1744d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000" y="3761696"/>
            <a:ext cx="450425" cy="612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1a0f1744d_0_32"/>
          <p:cNvSpPr txBox="1"/>
          <p:nvPr/>
        </p:nvSpPr>
        <p:spPr>
          <a:xfrm>
            <a:off x="7783425" y="3728896"/>
            <a:ext cx="2429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=180-50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g71a0f1744d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000" y="4729196"/>
            <a:ext cx="450425" cy="612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71a0f1744d_0_32"/>
          <p:cNvSpPr txBox="1"/>
          <p:nvPr/>
        </p:nvSpPr>
        <p:spPr>
          <a:xfrm>
            <a:off x="7783425" y="4736921"/>
            <a:ext cx="16857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=130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g71a0f1744d_0_32"/>
          <p:cNvCxnSpPr/>
          <p:nvPr/>
        </p:nvCxnSpPr>
        <p:spPr>
          <a:xfrm>
            <a:off x="3098616" y="925425"/>
            <a:ext cx="0" cy="2049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g71a0f1744d_0_32"/>
          <p:cNvCxnSpPr/>
          <p:nvPr/>
        </p:nvCxnSpPr>
        <p:spPr>
          <a:xfrm flipH="1">
            <a:off x="3098741" y="1008050"/>
            <a:ext cx="1255800" cy="1125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5" name="Google Shape;275;g71a0f1744d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891" y="1074225"/>
            <a:ext cx="565575" cy="3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71a0f1744d_0_32"/>
          <p:cNvSpPr txBox="1"/>
          <p:nvPr/>
        </p:nvSpPr>
        <p:spPr>
          <a:xfrm>
            <a:off x="3329991" y="2016075"/>
            <a:ext cx="7932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150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9545D-0986-4B5E-908F-A5F4519EE63E}"/>
              </a:ext>
            </a:extLst>
          </p:cNvPr>
          <p:cNvGrpSpPr/>
          <p:nvPr/>
        </p:nvGrpSpPr>
        <p:grpSpPr>
          <a:xfrm>
            <a:off x="1622877" y="3767775"/>
            <a:ext cx="2731539" cy="720009"/>
            <a:chOff x="1622877" y="3767775"/>
            <a:chExt cx="2731539" cy="720009"/>
          </a:xfrm>
        </p:grpSpPr>
        <p:pic>
          <p:nvPicPr>
            <p:cNvPr id="277" name="Google Shape;277;g71a0f1744d_0_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22877" y="3767784"/>
              <a:ext cx="1026957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g71a0f1744d_0_32"/>
            <p:cNvSpPr txBox="1"/>
            <p:nvPr/>
          </p:nvSpPr>
          <p:spPr>
            <a:xfrm>
              <a:off x="2305416" y="3767775"/>
              <a:ext cx="2049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000" dirty="0">
                  <a:latin typeface="+mj-lt"/>
                  <a:ea typeface="Calibri"/>
                  <a:cs typeface="Calibri"/>
                  <a:sym typeface="Calibri"/>
                </a:rPr>
                <a:t>=180-150</a:t>
              </a:r>
              <a:endParaRPr sz="3000" dirty="0"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820349-AC73-41C4-8602-E4207F7913D1}"/>
              </a:ext>
            </a:extLst>
          </p:cNvPr>
          <p:cNvGrpSpPr/>
          <p:nvPr/>
        </p:nvGrpSpPr>
        <p:grpSpPr>
          <a:xfrm>
            <a:off x="1622877" y="4833139"/>
            <a:ext cx="2449786" cy="719999"/>
            <a:chOff x="1689955" y="4833139"/>
            <a:chExt cx="2449786" cy="719999"/>
          </a:xfrm>
        </p:grpSpPr>
        <p:pic>
          <p:nvPicPr>
            <p:cNvPr id="279" name="Google Shape;279;g71a0f1744d_0_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89955" y="4833139"/>
              <a:ext cx="932985" cy="71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g71a0f1744d_0_32"/>
            <p:cNvSpPr txBox="1"/>
            <p:nvPr/>
          </p:nvSpPr>
          <p:spPr>
            <a:xfrm>
              <a:off x="2388041" y="4860393"/>
              <a:ext cx="17517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000" dirty="0">
                  <a:latin typeface="+mj-lt"/>
                  <a:ea typeface="Calibri"/>
                  <a:cs typeface="Calibri"/>
                  <a:sym typeface="Calibri"/>
                </a:rPr>
                <a:t>=30</a:t>
              </a:r>
              <a:endParaRPr sz="3000" dirty="0"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1a0f1744d_0_5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جد قيمة x واحسب قيمة الزاوية: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71a0f1744d_0_5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7593" y="1194918"/>
            <a:ext cx="3112500" cy="15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71a0f1744d_0_55"/>
          <p:cNvSpPr txBox="1"/>
          <p:nvPr/>
        </p:nvSpPr>
        <p:spPr>
          <a:xfrm>
            <a:off x="7684919" y="2450771"/>
            <a:ext cx="3585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2x-18+6x-2=180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71a0f1744d_0_55"/>
          <p:cNvSpPr txBox="1"/>
          <p:nvPr/>
        </p:nvSpPr>
        <p:spPr>
          <a:xfrm>
            <a:off x="7684919" y="3293521"/>
            <a:ext cx="3470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2x+6x=180+18+2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71a0f1744d_0_55"/>
          <p:cNvSpPr txBox="1"/>
          <p:nvPr/>
        </p:nvSpPr>
        <p:spPr>
          <a:xfrm>
            <a:off x="7684919" y="4136271"/>
            <a:ext cx="358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8x=200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71a0f1744d_0_55"/>
          <p:cNvSpPr txBox="1"/>
          <p:nvPr/>
        </p:nvSpPr>
        <p:spPr>
          <a:xfrm>
            <a:off x="7684919" y="4896521"/>
            <a:ext cx="2478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x=25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71a0f1744d_0_55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6573" y="1265847"/>
            <a:ext cx="3348637" cy="136711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71a0f1744d_0_55"/>
          <p:cNvSpPr txBox="1"/>
          <p:nvPr/>
        </p:nvSpPr>
        <p:spPr>
          <a:xfrm>
            <a:off x="1251392" y="2516871"/>
            <a:ext cx="3883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2x+20+x-50=180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71a0f1744d_0_55"/>
          <p:cNvSpPr txBox="1"/>
          <p:nvPr/>
        </p:nvSpPr>
        <p:spPr>
          <a:xfrm>
            <a:off x="1243142" y="3481563"/>
            <a:ext cx="3900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2x+x=180-20+50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71a0f1744d_0_55"/>
          <p:cNvSpPr txBox="1"/>
          <p:nvPr/>
        </p:nvSpPr>
        <p:spPr>
          <a:xfrm>
            <a:off x="1251392" y="4304655"/>
            <a:ext cx="38835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3x=210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71a0f1744d_0_55"/>
          <p:cNvSpPr txBox="1"/>
          <p:nvPr/>
        </p:nvSpPr>
        <p:spPr>
          <a:xfrm>
            <a:off x="1243142" y="5045246"/>
            <a:ext cx="39000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x=70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71a0f1744d_0_317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943" y="2414253"/>
            <a:ext cx="4114805" cy="20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71a0f1744d_0_317"/>
          <p:cNvSpPr txBox="1"/>
          <p:nvPr/>
        </p:nvSpPr>
        <p:spPr>
          <a:xfrm>
            <a:off x="7965200" y="462700"/>
            <a:ext cx="3602400" cy="2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جد قيمة x واحسب قيمة الزاويتين: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ABC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ABD</a:t>
            </a:r>
            <a:endParaRPr sz="3000" dirty="0"/>
          </a:p>
        </p:txBody>
      </p:sp>
      <p:sp>
        <p:nvSpPr>
          <p:cNvPr id="304" name="Google Shape;304;g71a0f1744d_0_317"/>
          <p:cNvSpPr txBox="1"/>
          <p:nvPr/>
        </p:nvSpPr>
        <p:spPr>
          <a:xfrm>
            <a:off x="6090893" y="2765742"/>
            <a:ext cx="51558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3x+10+4x-40=180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71a0f1744d_0_317"/>
          <p:cNvSpPr txBox="1"/>
          <p:nvPr/>
        </p:nvSpPr>
        <p:spPr>
          <a:xfrm>
            <a:off x="6107418" y="3597625"/>
            <a:ext cx="51558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3x+4x=180-10+40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71a0f1744d_0_317"/>
          <p:cNvSpPr txBox="1"/>
          <p:nvPr/>
        </p:nvSpPr>
        <p:spPr>
          <a:xfrm>
            <a:off x="6090893" y="4379708"/>
            <a:ext cx="51888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7x=</a:t>
            </a:r>
            <a:r>
              <a:rPr lang="en-US" sz="3000" dirty="0">
                <a:latin typeface="+mj-lt"/>
                <a:ea typeface="Calibri"/>
                <a:cs typeface="Calibri"/>
                <a:sym typeface="Calibri"/>
              </a:rPr>
              <a:t>210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6;g71a0f1744d_0_317">
            <a:extLst>
              <a:ext uri="{FF2B5EF4-FFF2-40B4-BE49-F238E27FC236}">
                <a16:creationId xmlns:a16="http://schemas.microsoft.com/office/drawing/2014/main" id="{8A7584E9-5926-4BA2-A949-C48499B8C54F}"/>
              </a:ext>
            </a:extLst>
          </p:cNvPr>
          <p:cNvSpPr txBox="1"/>
          <p:nvPr/>
        </p:nvSpPr>
        <p:spPr>
          <a:xfrm>
            <a:off x="6107418" y="5211592"/>
            <a:ext cx="51888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  <a:ea typeface="Calibri"/>
                <a:cs typeface="Calibri"/>
                <a:sym typeface="Calibri"/>
              </a:rPr>
              <a:t>X=30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1a0f1744d_0_7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الزوايا المتقابلة بالرأس: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71a0f1744d_0_70"/>
          <p:cNvSpPr txBox="1"/>
          <p:nvPr/>
        </p:nvSpPr>
        <p:spPr>
          <a:xfrm>
            <a:off x="2037473" y="1044986"/>
            <a:ext cx="8642700" cy="20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تعريف: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هما زاويتان لهما رأس مشترك وساقي الزاويتين على استقامة 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واحدة.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يظهر هذا النوع بظهور الحرف x</a:t>
            </a:r>
            <a:r>
              <a:rPr lang="he-IL" sz="3000" dirty="0"/>
              <a:t>.</a:t>
            </a:r>
            <a:endParaRPr sz="3000" dirty="0"/>
          </a:p>
        </p:txBody>
      </p:sp>
      <p:pic>
        <p:nvPicPr>
          <p:cNvPr id="316" name="Google Shape;316;g71a0f1744d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468" y="3470286"/>
            <a:ext cx="783425" cy="5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71a0f1744d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455" y="5122811"/>
            <a:ext cx="3714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71a0f1744d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205" y="4419524"/>
            <a:ext cx="2952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71a0f1744d_0_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4905" y="4385099"/>
            <a:ext cx="371475" cy="46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71a0f1744d_0_70"/>
          <p:cNvSpPr txBox="1"/>
          <p:nvPr/>
        </p:nvSpPr>
        <p:spPr>
          <a:xfrm>
            <a:off x="-490902" y="2641780"/>
            <a:ext cx="58665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الخاصية: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الزاويتان المتقابلتان بالرأس متساويتان.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21" name="Google Shape;321;g71a0f1744d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820" y="3953792"/>
            <a:ext cx="99862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71a0f1744d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3724" y="4019450"/>
            <a:ext cx="371475" cy="5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71a0f1744d_0_70"/>
          <p:cNvSpPr txBox="1"/>
          <p:nvPr/>
        </p:nvSpPr>
        <p:spPr>
          <a:xfrm>
            <a:off x="1938323" y="3997336"/>
            <a:ext cx="4626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=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71a0f1744d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1832" y="4683343"/>
            <a:ext cx="462600" cy="64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71a0f1744d_0_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6524" y="4674999"/>
            <a:ext cx="465874" cy="62809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71a0f1744d_0_70"/>
          <p:cNvSpPr txBox="1"/>
          <p:nvPr/>
        </p:nvSpPr>
        <p:spPr>
          <a:xfrm>
            <a:off x="1764719" y="4631114"/>
            <a:ext cx="627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=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g71a0f1744d_0_70"/>
          <p:cNvCxnSpPr/>
          <p:nvPr/>
        </p:nvCxnSpPr>
        <p:spPr>
          <a:xfrm flipH="1">
            <a:off x="6521730" y="3301711"/>
            <a:ext cx="1602900" cy="2677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g71a0f1744d_0_70"/>
          <p:cNvCxnSpPr/>
          <p:nvPr/>
        </p:nvCxnSpPr>
        <p:spPr>
          <a:xfrm>
            <a:off x="6488630" y="3301711"/>
            <a:ext cx="1619400" cy="2627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738527" y="2076869"/>
            <a:ext cx="108711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الزوايا المتقابلة بالرأس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والزوايا المتجاورة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738067" y="3650584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الصفوف السابعة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2"/>
          </p:nvPr>
        </p:nvSpPr>
        <p:spPr>
          <a:xfrm>
            <a:off x="738067" y="4685399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dirty="0"/>
              <a:t>مؤمن أبومخ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1a0f1744d_0_89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ملاحظة: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71a0f1744d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4788" y="1406625"/>
            <a:ext cx="1084129" cy="67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71a0f1744d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9840" y="3440971"/>
            <a:ext cx="514059" cy="62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71a0f1744d_0_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26194" y="2575186"/>
            <a:ext cx="408611" cy="50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71a0f1744d_0_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18934" y="2532807"/>
            <a:ext cx="514059" cy="56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71a0f1744d_0_89"/>
          <p:cNvSpPr txBox="1"/>
          <p:nvPr/>
        </p:nvSpPr>
        <p:spPr>
          <a:xfrm>
            <a:off x="743650" y="429650"/>
            <a:ext cx="6279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يظهر في الشكل أيضا علاقة الزوايا المتجاورة:</a:t>
            </a:r>
            <a:endParaRPr sz="3000"/>
          </a:p>
        </p:txBody>
      </p:sp>
      <p:pic>
        <p:nvPicPr>
          <p:cNvPr id="340" name="Google Shape;340;g71a0f1744d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813" y="1452213"/>
            <a:ext cx="624148" cy="5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71a0f1744d_0_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6100" y="1514388"/>
            <a:ext cx="371475" cy="46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71a0f1744d_0_89"/>
          <p:cNvSpPr txBox="1"/>
          <p:nvPr/>
        </p:nvSpPr>
        <p:spPr>
          <a:xfrm>
            <a:off x="1969925" y="1362325"/>
            <a:ext cx="371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71a0f1744d_0_89"/>
          <p:cNvSpPr txBox="1"/>
          <p:nvPr/>
        </p:nvSpPr>
        <p:spPr>
          <a:xfrm>
            <a:off x="2862350" y="1362325"/>
            <a:ext cx="514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=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71a0f1744d_0_89"/>
          <p:cNvSpPr txBox="1"/>
          <p:nvPr/>
        </p:nvSpPr>
        <p:spPr>
          <a:xfrm>
            <a:off x="3235725" y="1371600"/>
            <a:ext cx="1143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180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g71a0f1744d_0_89"/>
          <p:cNvCxnSpPr/>
          <p:nvPr/>
        </p:nvCxnSpPr>
        <p:spPr>
          <a:xfrm flipH="1">
            <a:off x="9167725" y="1199100"/>
            <a:ext cx="2218200" cy="3295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g71a0f1744d_0_89"/>
          <p:cNvCxnSpPr/>
          <p:nvPr/>
        </p:nvCxnSpPr>
        <p:spPr>
          <a:xfrm>
            <a:off x="9121975" y="1199100"/>
            <a:ext cx="2241000" cy="32346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71a0f1744d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838" y="1200176"/>
            <a:ext cx="2704369" cy="26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71a0f1744d_0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217" y="1479277"/>
            <a:ext cx="3321800" cy="21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71a0f1744d_0_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9087" y="3239252"/>
            <a:ext cx="3900491" cy="247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A7D891-1D44-4F6A-A680-CF686C8DA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176" y="2739044"/>
            <a:ext cx="896114" cy="89001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9EB1BEF-5746-4C1E-8286-D910878E6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256" y="589259"/>
            <a:ext cx="896114" cy="89001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6C75B74-8908-46FB-BAED-C517B4A3B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428" y="589259"/>
            <a:ext cx="896114" cy="890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71a0f1744d_0_133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2471" y="341023"/>
            <a:ext cx="3548630" cy="371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71a0f1744d_0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953" y="2553516"/>
            <a:ext cx="5053075" cy="61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71a0f1744d_0_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5953" y="1589314"/>
            <a:ext cx="5165575" cy="6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71a0f1744d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400" y="501697"/>
            <a:ext cx="4814629" cy="292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71a0f1744d_0_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935" y="3429000"/>
            <a:ext cx="4814629" cy="223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1a0f1744d_0_14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أمثلة: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71a0f1744d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904" y="1184528"/>
            <a:ext cx="3789832" cy="20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71a0f1744d_0_142"/>
          <p:cNvSpPr txBox="1"/>
          <p:nvPr/>
        </p:nvSpPr>
        <p:spPr>
          <a:xfrm>
            <a:off x="7369369" y="3029539"/>
            <a:ext cx="3338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3x-40=2x+20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71a0f1744d_0_142"/>
          <p:cNvSpPr txBox="1"/>
          <p:nvPr/>
        </p:nvSpPr>
        <p:spPr>
          <a:xfrm>
            <a:off x="7369369" y="3657489"/>
            <a:ext cx="3404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3x-2x=20+40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71a0f1744d_0_142"/>
          <p:cNvSpPr txBox="1"/>
          <p:nvPr/>
        </p:nvSpPr>
        <p:spPr>
          <a:xfrm>
            <a:off x="7369369" y="4377489"/>
            <a:ext cx="31728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x=60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71a0f1744d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048" y="1053958"/>
            <a:ext cx="3515310" cy="240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71a0f1744d_0_142"/>
          <p:cNvSpPr txBox="1"/>
          <p:nvPr/>
        </p:nvSpPr>
        <p:spPr>
          <a:xfrm>
            <a:off x="1643166" y="248421"/>
            <a:ext cx="2540891" cy="90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جد قيمة x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71a0f1744d_0_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850" y="482900"/>
            <a:ext cx="3121475" cy="15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71a0f1744d_0_327"/>
          <p:cNvSpPr txBox="1"/>
          <p:nvPr/>
        </p:nvSpPr>
        <p:spPr>
          <a:xfrm>
            <a:off x="7023250" y="264400"/>
            <a:ext cx="4825500" cy="1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معطى أن: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390" name="Google Shape;390;g71a0f1744d_0_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450" y="1248300"/>
            <a:ext cx="720056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71a0f1744d_0_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3100" y="1248288"/>
            <a:ext cx="3714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71a0f1744d_0_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64175" y="1243075"/>
            <a:ext cx="371475" cy="5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71a0f1744d_0_327"/>
          <p:cNvSpPr txBox="1"/>
          <p:nvPr/>
        </p:nvSpPr>
        <p:spPr>
          <a:xfrm>
            <a:off x="7793500" y="1147700"/>
            <a:ext cx="6279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71a0f1744d_0_327"/>
          <p:cNvSpPr txBox="1"/>
          <p:nvPr/>
        </p:nvSpPr>
        <p:spPr>
          <a:xfrm>
            <a:off x="8884075" y="1170263"/>
            <a:ext cx="510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71a0f1744d_0_327"/>
          <p:cNvSpPr txBox="1"/>
          <p:nvPr/>
        </p:nvSpPr>
        <p:spPr>
          <a:xfrm>
            <a:off x="9906000" y="1206350"/>
            <a:ext cx="627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=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71a0f1744d_0_327"/>
          <p:cNvSpPr txBox="1"/>
          <p:nvPr/>
        </p:nvSpPr>
        <p:spPr>
          <a:xfrm>
            <a:off x="10295275" y="1206350"/>
            <a:ext cx="9420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330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71a0f1744d_0_327"/>
          <p:cNvSpPr txBox="1"/>
          <p:nvPr/>
        </p:nvSpPr>
        <p:spPr>
          <a:xfrm>
            <a:off x="7353750" y="2098725"/>
            <a:ext cx="45279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احسب مقدار :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398" name="Google Shape;398;g71a0f1744d_0_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349" y="2739250"/>
            <a:ext cx="819725" cy="6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71a0f1744d_0_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263" y="2739238"/>
            <a:ext cx="3714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71a0f1744d_0_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5275" y="2734025"/>
            <a:ext cx="371475" cy="5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1a0f1744d_0_349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منصف الزاوية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71a0f1744d_0_349"/>
          <p:cNvSpPr txBox="1"/>
          <p:nvPr/>
        </p:nvSpPr>
        <p:spPr>
          <a:xfrm>
            <a:off x="4709700" y="991525"/>
            <a:ext cx="6841500" cy="17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تعريف: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هو خط مستقيم يخرج من رأس الزاوية بحيث يقسم الزاوية زاويتين متساويتين.</a:t>
            </a:r>
            <a:endParaRPr sz="3000"/>
          </a:p>
        </p:txBody>
      </p:sp>
      <p:pic>
        <p:nvPicPr>
          <p:cNvPr id="408" name="Google Shape;408;g71a0f1744d_0_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4000" y="2652900"/>
            <a:ext cx="2876325" cy="21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71a0f1744d_0_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400" y="2652900"/>
            <a:ext cx="5715875" cy="6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71a0f1744d_0_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7421" y="3341775"/>
            <a:ext cx="3603480" cy="6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71a0f1744d_0_3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200" y="4030650"/>
            <a:ext cx="6272900" cy="5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1a0f1744d_0_36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أمثلة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g71a0f1744d_0_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603" y="2056623"/>
            <a:ext cx="2774310" cy="353669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71a0f1744d_0_362"/>
          <p:cNvSpPr txBox="1"/>
          <p:nvPr/>
        </p:nvSpPr>
        <p:spPr>
          <a:xfrm>
            <a:off x="5615706" y="1197445"/>
            <a:ext cx="38835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معطى أن BD منصف زاوية</a:t>
            </a:r>
            <a:endParaRPr sz="3000"/>
          </a:p>
        </p:txBody>
      </p:sp>
      <p:sp>
        <p:nvSpPr>
          <p:cNvPr id="420" name="Google Shape;420;g71a0f1744d_0_362"/>
          <p:cNvSpPr txBox="1"/>
          <p:nvPr/>
        </p:nvSpPr>
        <p:spPr>
          <a:xfrm>
            <a:off x="965733" y="1170551"/>
            <a:ext cx="38835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معطى أن BD منصف زاوية</a:t>
            </a:r>
            <a:endParaRPr sz="3000" dirty="0"/>
          </a:p>
        </p:txBody>
      </p:sp>
      <p:pic>
        <p:nvPicPr>
          <p:cNvPr id="421" name="Google Shape;421;g71a0f1744d_0_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545" y="2130286"/>
            <a:ext cx="2423876" cy="342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1a0f1744d_0_37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سؤال: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71a0f1744d_0_37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734" y="3091094"/>
            <a:ext cx="4431001" cy="245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71a0f1744d_0_372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692" y="872987"/>
            <a:ext cx="4846384" cy="24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71a0f1744d_0_372"/>
          <p:cNvSpPr txBox="1"/>
          <p:nvPr/>
        </p:nvSpPr>
        <p:spPr>
          <a:xfrm>
            <a:off x="563944" y="1044830"/>
            <a:ext cx="51393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x+2x+30+2x+30=180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71a0f1744d_0_372"/>
          <p:cNvSpPr txBox="1"/>
          <p:nvPr/>
        </p:nvSpPr>
        <p:spPr>
          <a:xfrm>
            <a:off x="563944" y="1914288"/>
            <a:ext cx="5139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+mj-lt"/>
                <a:ea typeface="Calibri"/>
                <a:cs typeface="Calibri"/>
                <a:sym typeface="Calibri"/>
              </a:rPr>
              <a:t>x+2x+2x=180-30-30</a:t>
            </a:r>
            <a:endParaRPr sz="3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71a0f1744d_0_372"/>
          <p:cNvSpPr txBox="1"/>
          <p:nvPr/>
        </p:nvSpPr>
        <p:spPr>
          <a:xfrm>
            <a:off x="563944" y="2710546"/>
            <a:ext cx="5222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5x=120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71a0f1744d_0_372"/>
          <p:cNvSpPr txBox="1"/>
          <p:nvPr/>
        </p:nvSpPr>
        <p:spPr>
          <a:xfrm>
            <a:off x="563944" y="3506805"/>
            <a:ext cx="5288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+mj-lt"/>
                <a:ea typeface="Calibri"/>
                <a:cs typeface="Calibri"/>
                <a:sym typeface="Calibri"/>
              </a:rPr>
              <a:t>x=24</a:t>
            </a:r>
            <a:endParaRPr sz="3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7468D-78A1-4AD2-BD2E-AB65888BC324}"/>
              </a:ext>
            </a:extLst>
          </p:cNvPr>
          <p:cNvSpPr txBox="1"/>
          <p:nvPr/>
        </p:nvSpPr>
        <p:spPr>
          <a:xfrm>
            <a:off x="9964271" y="61453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7EA49-0247-46A1-8E61-88F21CF1A9CE}"/>
              </a:ext>
            </a:extLst>
          </p:cNvPr>
          <p:cNvSpPr txBox="1"/>
          <p:nvPr/>
        </p:nvSpPr>
        <p:spPr>
          <a:xfrm>
            <a:off x="40341" y="5542462"/>
            <a:ext cx="420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by Peggy und Marco </a:t>
            </a:r>
            <a:r>
              <a:rPr lang="en-US" sz="1200" dirty="0" err="1"/>
              <a:t>Lachmann-Anke</a:t>
            </a:r>
            <a:r>
              <a:rPr lang="en-US" sz="1200" dirty="0"/>
              <a:t> from </a:t>
            </a:r>
            <a:r>
              <a:rPr lang="en-US" sz="1200" dirty="0" err="1"/>
              <a:t>Pixabay</a:t>
            </a:r>
            <a:r>
              <a:rPr lang="en-US" sz="1200" dirty="0"/>
              <a:t> 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D0FD6-1473-4F04-B3E9-0C3BBD9A49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57" r="23541"/>
          <a:stretch/>
        </p:blipFill>
        <p:spPr>
          <a:xfrm>
            <a:off x="9458741" y="933094"/>
            <a:ext cx="1988294" cy="425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71a0f1744d_0_38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346" y="659051"/>
            <a:ext cx="4436797" cy="24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71a0f1744d_0_385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776" y="3278577"/>
            <a:ext cx="4735936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71a0f1744d_0_385"/>
          <p:cNvSpPr txBox="1"/>
          <p:nvPr/>
        </p:nvSpPr>
        <p:spPr>
          <a:xfrm>
            <a:off x="3851806" y="4176617"/>
            <a:ext cx="2243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latin typeface="Calibri"/>
                <a:ea typeface="Calibri"/>
                <a:cs typeface="Calibri"/>
                <a:sym typeface="Calibri"/>
              </a:rPr>
              <a:t>x=24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a0f1744d_0_16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الزوايا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71a0f1744d_0_162"/>
          <p:cNvSpPr txBox="1"/>
          <p:nvPr/>
        </p:nvSpPr>
        <p:spPr>
          <a:xfrm>
            <a:off x="6461400" y="1272450"/>
            <a:ext cx="52716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/>
              <a:t>تعريف :</a:t>
            </a:r>
            <a:endParaRPr sz="32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/>
              <a:t>هي المنطقة المحصورة بين شعاعين التقيا بنقطة.</a:t>
            </a:r>
            <a:endParaRPr sz="32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cxnSp>
        <p:nvCxnSpPr>
          <p:cNvPr id="93" name="Google Shape;93;g71a0f1744d_0_162"/>
          <p:cNvCxnSpPr/>
          <p:nvPr/>
        </p:nvCxnSpPr>
        <p:spPr>
          <a:xfrm flipH="1">
            <a:off x="3043068" y="1510676"/>
            <a:ext cx="1950000" cy="122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g71a0f1744d_0_162"/>
          <p:cNvCxnSpPr/>
          <p:nvPr/>
        </p:nvCxnSpPr>
        <p:spPr>
          <a:xfrm rot="10800000">
            <a:off x="3059493" y="2750276"/>
            <a:ext cx="2478900" cy="13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g71a0f1744d_0_162"/>
          <p:cNvCxnSpPr/>
          <p:nvPr/>
        </p:nvCxnSpPr>
        <p:spPr>
          <a:xfrm rot="10800000">
            <a:off x="2563943" y="2188126"/>
            <a:ext cx="446100" cy="54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g71a0f1744d_0_162"/>
          <p:cNvSpPr txBox="1"/>
          <p:nvPr/>
        </p:nvSpPr>
        <p:spPr>
          <a:xfrm>
            <a:off x="580918" y="1716201"/>
            <a:ext cx="1950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/>
              <a:t>رأس الزاية</a:t>
            </a:r>
            <a:endParaRPr sz="3200"/>
          </a:p>
        </p:txBody>
      </p:sp>
      <p:cxnSp>
        <p:nvCxnSpPr>
          <p:cNvPr id="97" name="Google Shape;97;g71a0f1744d_0_162"/>
          <p:cNvCxnSpPr/>
          <p:nvPr/>
        </p:nvCxnSpPr>
        <p:spPr>
          <a:xfrm rot="10800000">
            <a:off x="3968418" y="1527226"/>
            <a:ext cx="347100" cy="413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g71a0f1744d_0_162"/>
          <p:cNvCxnSpPr/>
          <p:nvPr/>
        </p:nvCxnSpPr>
        <p:spPr>
          <a:xfrm flipH="1">
            <a:off x="4150318" y="2882276"/>
            <a:ext cx="413100" cy="380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g71a0f1744d_0_162"/>
          <p:cNvSpPr txBox="1"/>
          <p:nvPr/>
        </p:nvSpPr>
        <p:spPr>
          <a:xfrm>
            <a:off x="3175293" y="882701"/>
            <a:ext cx="1206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/>
              <a:t>ساق</a:t>
            </a:r>
            <a:endParaRPr sz="3200"/>
          </a:p>
        </p:txBody>
      </p:sp>
      <p:sp>
        <p:nvSpPr>
          <p:cNvPr id="100" name="Google Shape;100;g71a0f1744d_0_162"/>
          <p:cNvSpPr txBox="1"/>
          <p:nvPr/>
        </p:nvSpPr>
        <p:spPr>
          <a:xfrm>
            <a:off x="3282693" y="3179726"/>
            <a:ext cx="9915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/>
              <a:t>ساق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a0f1744d_0_180"/>
          <p:cNvSpPr txBox="1"/>
          <p:nvPr/>
        </p:nvSpPr>
        <p:spPr>
          <a:xfrm>
            <a:off x="8973250" y="438950"/>
            <a:ext cx="25944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/>
              <a:t>أنواع الزوايا:</a:t>
            </a:r>
            <a:endParaRPr sz="3600"/>
          </a:p>
        </p:txBody>
      </p:sp>
      <p:sp>
        <p:nvSpPr>
          <p:cNvPr id="107" name="Google Shape;107;g71a0f1744d_0_180"/>
          <p:cNvSpPr txBox="1"/>
          <p:nvPr/>
        </p:nvSpPr>
        <p:spPr>
          <a:xfrm>
            <a:off x="5647765" y="1503800"/>
            <a:ext cx="575471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الزاوية الحادة بين 0 وال</a:t>
            </a:r>
            <a:r>
              <a:rPr lang="he-IL" sz="3000" dirty="0"/>
              <a:t> (</a:t>
            </a:r>
            <a:r>
              <a:rPr lang="iw-IL" sz="3000" dirty="0"/>
              <a:t> 90لايشمل</a:t>
            </a:r>
            <a:r>
              <a:rPr lang="he-IL" sz="3000" dirty="0"/>
              <a:t>)</a:t>
            </a:r>
            <a:endParaRPr sz="3000" dirty="0"/>
          </a:p>
        </p:txBody>
      </p:sp>
      <p:sp>
        <p:nvSpPr>
          <p:cNvPr id="108" name="Google Shape;108;g71a0f1744d_0_180"/>
          <p:cNvSpPr txBox="1"/>
          <p:nvPr/>
        </p:nvSpPr>
        <p:spPr>
          <a:xfrm>
            <a:off x="6312675" y="2222675"/>
            <a:ext cx="50898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الزاوية القائمة مقادرها 90 </a:t>
            </a:r>
            <a:endParaRPr sz="3000" dirty="0"/>
          </a:p>
        </p:txBody>
      </p:sp>
      <p:sp>
        <p:nvSpPr>
          <p:cNvPr id="109" name="Google Shape;109;g71a0f1744d_0_180"/>
          <p:cNvSpPr txBox="1"/>
          <p:nvPr/>
        </p:nvSpPr>
        <p:spPr>
          <a:xfrm>
            <a:off x="5304625" y="2833175"/>
            <a:ext cx="60978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الزاوية المنفرجة بين 90 وال </a:t>
            </a:r>
            <a:r>
              <a:rPr lang="he-IL" sz="3000" dirty="0"/>
              <a:t>(</a:t>
            </a:r>
            <a:r>
              <a:rPr lang="iw-IL" sz="3000" dirty="0"/>
              <a:t>180لايشمل</a:t>
            </a:r>
            <a:r>
              <a:rPr lang="he-IL" sz="3000" dirty="0"/>
              <a:t>)</a:t>
            </a:r>
            <a:r>
              <a:rPr lang="iw-IL" sz="3000" dirty="0"/>
              <a:t> </a:t>
            </a:r>
            <a:endParaRPr sz="3000" dirty="0"/>
          </a:p>
        </p:txBody>
      </p:sp>
      <p:sp>
        <p:nvSpPr>
          <p:cNvPr id="110" name="Google Shape;110;g71a0f1744d_0_180"/>
          <p:cNvSpPr txBox="1"/>
          <p:nvPr/>
        </p:nvSpPr>
        <p:spPr>
          <a:xfrm>
            <a:off x="6312675" y="3528150"/>
            <a:ext cx="50898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الزاوية المستقيمة مقدارها 180</a:t>
            </a:r>
            <a:endParaRPr sz="3000"/>
          </a:p>
        </p:txBody>
      </p:sp>
      <p:sp>
        <p:nvSpPr>
          <p:cNvPr id="111" name="Google Shape;111;g71a0f1744d_0_180"/>
          <p:cNvSpPr txBox="1"/>
          <p:nvPr/>
        </p:nvSpPr>
        <p:spPr>
          <a:xfrm>
            <a:off x="5486400" y="4162550"/>
            <a:ext cx="58482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الزاوية المنعكسة بين 180 و</a:t>
            </a:r>
            <a:r>
              <a:rPr lang="he-IL" sz="3000" dirty="0"/>
              <a:t> (</a:t>
            </a:r>
            <a:r>
              <a:rPr lang="iw-IL" sz="3000" dirty="0"/>
              <a:t>360لايشمل</a:t>
            </a:r>
            <a:r>
              <a:rPr lang="he-IL" sz="3000" dirty="0"/>
              <a:t>)</a:t>
            </a:r>
            <a:r>
              <a:rPr lang="iw-IL" sz="3000" dirty="0"/>
              <a:t> </a:t>
            </a:r>
            <a:endParaRPr sz="3000" dirty="0"/>
          </a:p>
        </p:txBody>
      </p:sp>
      <p:cxnSp>
        <p:nvCxnSpPr>
          <p:cNvPr id="112" name="Google Shape;112;g71a0f1744d_0_180"/>
          <p:cNvCxnSpPr/>
          <p:nvPr/>
        </p:nvCxnSpPr>
        <p:spPr>
          <a:xfrm flipH="1">
            <a:off x="1619407" y="2057400"/>
            <a:ext cx="2182500" cy="122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g71a0f1744d_0_180"/>
          <p:cNvCxnSpPr/>
          <p:nvPr/>
        </p:nvCxnSpPr>
        <p:spPr>
          <a:xfrm rot="10800000">
            <a:off x="1637836" y="3297000"/>
            <a:ext cx="2774400" cy="13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a0f1744d_0_196"/>
          <p:cNvSpPr txBox="1"/>
          <p:nvPr/>
        </p:nvSpPr>
        <p:spPr>
          <a:xfrm>
            <a:off x="7386800" y="479225"/>
            <a:ext cx="40818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تسمية الزاوية:</a:t>
            </a:r>
            <a:endParaRPr sz="3000"/>
          </a:p>
        </p:txBody>
      </p:sp>
      <p:sp>
        <p:nvSpPr>
          <p:cNvPr id="120" name="Google Shape;120;g71a0f1744d_0_196"/>
          <p:cNvSpPr txBox="1"/>
          <p:nvPr/>
        </p:nvSpPr>
        <p:spPr>
          <a:xfrm>
            <a:off x="7287650" y="1437700"/>
            <a:ext cx="41643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 </a:t>
            </a:r>
            <a:r>
              <a:rPr lang="en-US" sz="3000" b="1" dirty="0"/>
              <a:t>(</a:t>
            </a:r>
            <a:r>
              <a:rPr lang="iw-IL" sz="3000" b="1" dirty="0"/>
              <a:t>1)</a:t>
            </a:r>
            <a:r>
              <a:rPr lang="iw-IL" sz="3000" dirty="0"/>
              <a:t> أحرف كبيرة(capetal) باللغة الانجليزية تشير الى رأس الزاوية.</a:t>
            </a:r>
            <a:endParaRPr sz="3000" dirty="0"/>
          </a:p>
        </p:txBody>
      </p:sp>
      <p:cxnSp>
        <p:nvCxnSpPr>
          <p:cNvPr id="121" name="Google Shape;121;g71a0f1744d_0_196"/>
          <p:cNvCxnSpPr/>
          <p:nvPr/>
        </p:nvCxnSpPr>
        <p:spPr>
          <a:xfrm flipH="1">
            <a:off x="4494821" y="1206425"/>
            <a:ext cx="2182500" cy="122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g71a0f1744d_0_196"/>
          <p:cNvCxnSpPr/>
          <p:nvPr/>
        </p:nvCxnSpPr>
        <p:spPr>
          <a:xfrm rot="10800000">
            <a:off x="4513250" y="2446025"/>
            <a:ext cx="2774400" cy="13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g71a0f1744d_0_196"/>
          <p:cNvSpPr txBox="1"/>
          <p:nvPr/>
        </p:nvSpPr>
        <p:spPr>
          <a:xfrm>
            <a:off x="3901850" y="2065675"/>
            <a:ext cx="6114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71a0f1744d_0_196"/>
          <p:cNvSpPr txBox="1"/>
          <p:nvPr/>
        </p:nvSpPr>
        <p:spPr>
          <a:xfrm>
            <a:off x="7386800" y="3916500"/>
            <a:ext cx="39990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 </a:t>
            </a:r>
            <a:r>
              <a:rPr lang="en-US" sz="3000" b="1" dirty="0"/>
              <a:t>(</a:t>
            </a:r>
            <a:r>
              <a:rPr lang="iw-IL" sz="3000" b="1" dirty="0"/>
              <a:t>2)</a:t>
            </a:r>
            <a:r>
              <a:rPr lang="iw-IL" sz="3000" dirty="0"/>
              <a:t>أحرف كبيرة وأرقام.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تستعمل هذه الطريقة عندما تكون الزاوية مقسمة</a:t>
            </a:r>
            <a:endParaRPr sz="3000" dirty="0"/>
          </a:p>
        </p:txBody>
      </p:sp>
      <p:cxnSp>
        <p:nvCxnSpPr>
          <p:cNvPr id="125" name="Google Shape;125;g71a0f1744d_0_196"/>
          <p:cNvCxnSpPr/>
          <p:nvPr/>
        </p:nvCxnSpPr>
        <p:spPr>
          <a:xfrm flipH="1">
            <a:off x="4362775" y="3024125"/>
            <a:ext cx="1635900" cy="1966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g71a0f1744d_0_196"/>
          <p:cNvCxnSpPr/>
          <p:nvPr/>
        </p:nvCxnSpPr>
        <p:spPr>
          <a:xfrm rot="10800000">
            <a:off x="4346050" y="5007325"/>
            <a:ext cx="2280600" cy="892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g71a0f1744d_0_196"/>
          <p:cNvCxnSpPr/>
          <p:nvPr/>
        </p:nvCxnSpPr>
        <p:spPr>
          <a:xfrm flipH="1">
            <a:off x="4346200" y="4048700"/>
            <a:ext cx="2776200" cy="94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g71a0f1744d_0_196"/>
          <p:cNvSpPr txBox="1"/>
          <p:nvPr/>
        </p:nvSpPr>
        <p:spPr>
          <a:xfrm>
            <a:off x="5155900" y="3057175"/>
            <a:ext cx="512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1a0f1744d_0_196"/>
          <p:cNvSpPr txBox="1"/>
          <p:nvPr/>
        </p:nvSpPr>
        <p:spPr>
          <a:xfrm>
            <a:off x="6147450" y="3767775"/>
            <a:ext cx="611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71a0f1744d_0_196"/>
          <p:cNvSpPr txBox="1"/>
          <p:nvPr/>
        </p:nvSpPr>
        <p:spPr>
          <a:xfrm>
            <a:off x="3833650" y="4709700"/>
            <a:ext cx="5124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71a0f1744d_0_196"/>
          <p:cNvSpPr txBox="1"/>
          <p:nvPr/>
        </p:nvSpPr>
        <p:spPr>
          <a:xfrm>
            <a:off x="4974000" y="4164375"/>
            <a:ext cx="512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71a0f1744d_0_196"/>
          <p:cNvSpPr txBox="1"/>
          <p:nvPr/>
        </p:nvSpPr>
        <p:spPr>
          <a:xfrm>
            <a:off x="4924525" y="4709700"/>
            <a:ext cx="512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1a0f1744d_0_218"/>
          <p:cNvSpPr txBox="1"/>
          <p:nvPr/>
        </p:nvSpPr>
        <p:spPr>
          <a:xfrm>
            <a:off x="6197000" y="655171"/>
            <a:ext cx="5222100" cy="1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en-US" sz="3000" b="1" dirty="0"/>
              <a:t>(3</a:t>
            </a:r>
            <a:r>
              <a:rPr lang="iw-IL" sz="3000" b="1" dirty="0"/>
              <a:t>)</a:t>
            </a:r>
            <a:r>
              <a:rPr lang="he-IL" sz="3000" dirty="0"/>
              <a:t> </a:t>
            </a:r>
            <a:r>
              <a:rPr lang="iw-IL" sz="3000" dirty="0"/>
              <a:t>ثلاثة أحرف كبيرة بحيث الحرف الأوسط يشير الى رأس الزاوية والحرفين الأخريين يشيران الى ساقي الزاوية.</a:t>
            </a:r>
            <a:endParaRPr sz="3000" dirty="0"/>
          </a:p>
        </p:txBody>
      </p:sp>
      <p:cxnSp>
        <p:nvCxnSpPr>
          <p:cNvPr id="139" name="Google Shape;139;g71a0f1744d_0_218"/>
          <p:cNvCxnSpPr/>
          <p:nvPr/>
        </p:nvCxnSpPr>
        <p:spPr>
          <a:xfrm flipH="1">
            <a:off x="2551821" y="655171"/>
            <a:ext cx="1759200" cy="2062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g71a0f1744d_0_218"/>
          <p:cNvCxnSpPr/>
          <p:nvPr/>
        </p:nvCxnSpPr>
        <p:spPr>
          <a:xfrm rot="10800000">
            <a:off x="2533831" y="2735346"/>
            <a:ext cx="2452500" cy="935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g71a0f1744d_0_218"/>
          <p:cNvCxnSpPr/>
          <p:nvPr/>
        </p:nvCxnSpPr>
        <p:spPr>
          <a:xfrm flipH="1">
            <a:off x="2533850" y="1729801"/>
            <a:ext cx="2985600" cy="987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g71a0f1744d_0_218"/>
          <p:cNvSpPr txBox="1"/>
          <p:nvPr/>
        </p:nvSpPr>
        <p:spPr>
          <a:xfrm>
            <a:off x="1982800" y="2423093"/>
            <a:ext cx="551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71a0f1744d_0_218"/>
          <p:cNvSpPr txBox="1"/>
          <p:nvPr/>
        </p:nvSpPr>
        <p:spPr>
          <a:xfrm>
            <a:off x="3200150" y="638646"/>
            <a:ext cx="5511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71a0f1744d_0_218"/>
          <p:cNvSpPr txBox="1"/>
          <p:nvPr/>
        </p:nvSpPr>
        <p:spPr>
          <a:xfrm>
            <a:off x="4406500" y="1398821"/>
            <a:ext cx="5511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71a0f1744d_0_218"/>
          <p:cNvSpPr txBox="1"/>
          <p:nvPr/>
        </p:nvSpPr>
        <p:spPr>
          <a:xfrm>
            <a:off x="4423025" y="3018296"/>
            <a:ext cx="5511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a0f1744d_0_237"/>
          <p:cNvSpPr txBox="1"/>
          <p:nvPr/>
        </p:nvSpPr>
        <p:spPr>
          <a:xfrm>
            <a:off x="6891050" y="594900"/>
            <a:ext cx="4412400" cy="1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en-US" sz="3000" b="1" dirty="0"/>
              <a:t>(4</a:t>
            </a:r>
            <a:r>
              <a:rPr lang="iw-IL" sz="3000" b="1" dirty="0"/>
              <a:t>)</a:t>
            </a:r>
            <a:r>
              <a:rPr lang="he-IL" sz="3000" b="1" dirty="0"/>
              <a:t> </a:t>
            </a:r>
            <a:r>
              <a:rPr lang="iw-IL" sz="3000" dirty="0"/>
              <a:t>الأحرف اليونانية.</a:t>
            </a:r>
            <a:endParaRPr sz="3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تستعمل للتعبير عن قيم الزوايا</a:t>
            </a:r>
            <a:endParaRPr sz="3000" dirty="0"/>
          </a:p>
        </p:txBody>
      </p:sp>
      <p:sp>
        <p:nvSpPr>
          <p:cNvPr id="152" name="Google Shape;152;g71a0f1744d_0_237"/>
          <p:cNvSpPr txBox="1"/>
          <p:nvPr/>
        </p:nvSpPr>
        <p:spPr>
          <a:xfrm>
            <a:off x="8204322" y="1791387"/>
            <a:ext cx="26274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الأحرف اليونانية:</a:t>
            </a:r>
            <a:endParaRPr sz="30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53" name="Google Shape;153;g71a0f1744d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3175" y="2411011"/>
            <a:ext cx="1133150" cy="28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1a0f1744d_0_237"/>
          <p:cNvSpPr txBox="1"/>
          <p:nvPr/>
        </p:nvSpPr>
        <p:spPr>
          <a:xfrm>
            <a:off x="8303522" y="2456398"/>
            <a:ext cx="1206300" cy="29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ألفا</a:t>
            </a:r>
            <a:endParaRPr sz="30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بيتا</a:t>
            </a:r>
            <a:endParaRPr sz="30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جاما</a:t>
            </a:r>
            <a:endParaRPr sz="30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/>
              <a:t>دلتا</a:t>
            </a:r>
            <a:endParaRPr sz="3000" dirty="0"/>
          </a:p>
        </p:txBody>
      </p:sp>
      <p:cxnSp>
        <p:nvCxnSpPr>
          <p:cNvPr id="155" name="Google Shape;155;g71a0f1744d_0_237"/>
          <p:cNvCxnSpPr/>
          <p:nvPr/>
        </p:nvCxnSpPr>
        <p:spPr>
          <a:xfrm flipH="1">
            <a:off x="1685525" y="429650"/>
            <a:ext cx="1917000" cy="2991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g71a0f1744d_0_237"/>
          <p:cNvCxnSpPr/>
          <p:nvPr/>
        </p:nvCxnSpPr>
        <p:spPr>
          <a:xfrm>
            <a:off x="1685525" y="3379425"/>
            <a:ext cx="2644200" cy="2181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g71a0f1744d_0_237"/>
          <p:cNvCxnSpPr/>
          <p:nvPr/>
        </p:nvCxnSpPr>
        <p:spPr>
          <a:xfrm rot="10800000" flipH="1">
            <a:off x="1776425" y="1627725"/>
            <a:ext cx="3536400" cy="175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g71a0f1744d_0_237"/>
          <p:cNvCxnSpPr/>
          <p:nvPr/>
        </p:nvCxnSpPr>
        <p:spPr>
          <a:xfrm>
            <a:off x="1751675" y="3379425"/>
            <a:ext cx="3585900" cy="991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" name="Google Shape;159;g71a0f1744d_0_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700" y="2365850"/>
            <a:ext cx="526600" cy="4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71a0f1744d_0_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6450" y="3125675"/>
            <a:ext cx="4191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71a0f1744d_0_2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1425" y="3788050"/>
            <a:ext cx="419100" cy="4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1a0f1744d_0_255"/>
          <p:cNvSpPr txBox="1"/>
          <p:nvPr/>
        </p:nvSpPr>
        <p:spPr>
          <a:xfrm>
            <a:off x="7105875" y="297450"/>
            <a:ext cx="42966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جمع وطرح زوايا:</a:t>
            </a:r>
            <a:endParaRPr sz="3000"/>
          </a:p>
        </p:txBody>
      </p:sp>
      <p:pic>
        <p:nvPicPr>
          <p:cNvPr id="168" name="Google Shape;168;g71a0f1744d_0_25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3229" y="1022425"/>
            <a:ext cx="3983246" cy="290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71a0f1744d_0_255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206" y="1354767"/>
            <a:ext cx="5178262" cy="241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71a0f1744d_0_289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117822"/>
            <a:ext cx="4517336" cy="28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71a0f1744d_0_289"/>
          <p:cNvSpPr txBox="1"/>
          <p:nvPr/>
        </p:nvSpPr>
        <p:spPr>
          <a:xfrm>
            <a:off x="10063900" y="453793"/>
            <a:ext cx="1569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/>
              <a:t>أمثلة:</a:t>
            </a:r>
            <a:endParaRPr sz="3000"/>
          </a:p>
        </p:txBody>
      </p:sp>
      <p:pic>
        <p:nvPicPr>
          <p:cNvPr id="177" name="Google Shape;177;g71a0f1744d_0_289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3858" y="1484091"/>
            <a:ext cx="4833021" cy="21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518</Words>
  <Application>Microsoft Office PowerPoint</Application>
  <PresentationFormat>מותאם אישית</PresentationFormat>
  <Paragraphs>159</Paragraphs>
  <Slides>29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3" baseType="lpstr">
      <vt:lpstr>Calibri</vt:lpstr>
      <vt:lpstr>Varela Round</vt:lpstr>
      <vt:lpstr>Arial</vt:lpstr>
      <vt:lpstr>ערכת נושא Office</vt:lpstr>
      <vt:lpstr>מערכת שידורים לאומית</vt:lpstr>
      <vt:lpstr>الزوايا المتقابلة بالرأس والزوايا المتجاورة</vt:lpstr>
      <vt:lpstr>الزوايا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سنتعلم في هذا الدرس:</vt:lpstr>
      <vt:lpstr>الزوايا المتجاورة</vt:lpstr>
      <vt:lpstr>מצגת של PowerPoint‏</vt:lpstr>
      <vt:lpstr>מצגת של PowerPoint‏</vt:lpstr>
      <vt:lpstr>מצגת של PowerPoint‏</vt:lpstr>
      <vt:lpstr>جد مقدار الزاوية:</vt:lpstr>
      <vt:lpstr>جد قيمة x واحسب قيمة الزاوية:</vt:lpstr>
      <vt:lpstr>מצגת של PowerPoint‏</vt:lpstr>
      <vt:lpstr>الزوايا المتقابلة بالرأس:</vt:lpstr>
      <vt:lpstr>ملاحظة:</vt:lpstr>
      <vt:lpstr>מצגת של PowerPoint‏</vt:lpstr>
      <vt:lpstr>מצגת של PowerPoint‏</vt:lpstr>
      <vt:lpstr>מצגת של PowerPoint‏</vt:lpstr>
      <vt:lpstr>أمثلة:</vt:lpstr>
      <vt:lpstr>מצגת של PowerPoint‏</vt:lpstr>
      <vt:lpstr>منصف الزاوية</vt:lpstr>
      <vt:lpstr>أمثلة</vt:lpstr>
      <vt:lpstr>سؤال: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bahaa.misrad@gmail.com</cp:lastModifiedBy>
  <cp:revision>20</cp:revision>
  <dcterms:created xsi:type="dcterms:W3CDTF">2020-03-15T19:13:03Z</dcterms:created>
  <dcterms:modified xsi:type="dcterms:W3CDTF">2021-10-31T10:49:53Z</dcterms:modified>
</cp:coreProperties>
</file>