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7" r:id="rId2"/>
    <p:sldId id="262" r:id="rId3"/>
    <p:sldId id="263" r:id="rId4"/>
    <p:sldId id="292" r:id="rId5"/>
    <p:sldId id="291" r:id="rId6"/>
    <p:sldId id="293" r:id="rId7"/>
    <p:sldId id="294" r:id="rId8"/>
    <p:sldId id="328" r:id="rId9"/>
    <p:sldId id="290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288" r:id="rId19"/>
    <p:sldId id="337" r:id="rId20"/>
    <p:sldId id="307" r:id="rId21"/>
    <p:sldId id="316" r:id="rId22"/>
    <p:sldId id="338" r:id="rId23"/>
    <p:sldId id="312" r:id="rId24"/>
    <p:sldId id="339" r:id="rId25"/>
    <p:sldId id="340" r:id="rId26"/>
    <p:sldId id="341" r:id="rId27"/>
    <p:sldId id="342" r:id="rId28"/>
    <p:sldId id="343" r:id="rId29"/>
    <p:sldId id="345" r:id="rId30"/>
    <p:sldId id="344" r:id="rId31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2B4B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708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כ"ד/תשרי/תשפ"ב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10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1572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3807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8173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6791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292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5000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073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706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424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2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385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8106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460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753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3264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1681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957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8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334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91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49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1666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2962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131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485228-0E29-4D12-A6E9-299A5C76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088C8B4-22B8-402C-8100-ED5EA1F7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52B-607E-4869-A917-C44959BDCB12}" type="datetimeFigureOut">
              <a:rPr lang="he-IL" smtClean="0"/>
              <a:pPr/>
              <a:t>כ"ד/תשרי/תשפ"ב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3864E2F-0B6E-4A5C-BFAA-2247207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645161E-6299-41F9-9211-72210EF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09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00" y="1288473"/>
            <a:ext cx="10871177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8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39" y="81721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3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07" y="192531"/>
            <a:ext cx="10871170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כותרת מקטע עליונה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228577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09" lvl="1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463" lvl="2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617" lvl="3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771" lvl="4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2926" lvl="5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080" lvl="6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234" lvl="7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389" lvl="8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dt" idx="10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endParaRPr lang="he-IL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3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endParaRPr lang="he-IL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3"/>
          <p:cNvSpPr txBox="1">
            <a:spLocks noGrp="1"/>
          </p:cNvSpPr>
          <p:nvPr>
            <p:ph type="sldNum" idx="1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 sz="1400" kern="0" smtClean="0">
                <a:cs typeface="Arial"/>
                <a:sym typeface="Arial"/>
              </a:rPr>
              <a:pPr rtl="0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x-none" sz="1400" kern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194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086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323992" cy="540000"/>
          </a:xfrm>
        </p:spPr>
        <p:txBody>
          <a:bodyPr anchor="ctr">
            <a:noAutofit/>
          </a:bodyPr>
          <a:lstStyle>
            <a:lvl1pPr marL="185738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030918" cy="4152517"/>
          </a:xfrm>
        </p:spPr>
        <p:txBody>
          <a:bodyPr>
            <a:normAutofit/>
          </a:bodyPr>
          <a:lstStyle>
            <a:lvl1pPr marL="439738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50769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E092FF7F-99D2-4D69-9F9B-DFCC0018EF0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EE11C667-5839-4E65-A8EE-E7690021913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2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כ"ד/תשרי/תשפ"ב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64" r:id="rId3"/>
    <p:sldLayoutId id="2147483661" r:id="rId4"/>
    <p:sldLayoutId id="2147483650" r:id="rId5"/>
    <p:sldLayoutId id="2147483689" r:id="rId6"/>
    <p:sldLayoutId id="2147483653" r:id="rId7"/>
    <p:sldLayoutId id="2147483663" r:id="rId8"/>
    <p:sldLayoutId id="2147483666" r:id="rId9"/>
    <p:sldLayoutId id="2147483667" r:id="rId10"/>
    <p:sldLayoutId id="2147483665" r:id="rId11"/>
    <p:sldLayoutId id="2147483687" r:id="rId12"/>
    <p:sldLayoutId id="2147483686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LB" dirty="0">
                <a:latin typeface="Arial" panose="020B0604020202020204" pitchFamily="34" charset="0"/>
                <a:cs typeface="Arial" panose="020B0604020202020204" pitchFamily="34" charset="0"/>
              </a:rPr>
              <a:t>منظومة بث قطرية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sz="4000" dirty="0"/>
              <a:t>الآن سنتعلّم</a:t>
            </a:r>
            <a:endParaRPr lang="he-IL" sz="4000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084082"/>
            <a:ext cx="8030918" cy="5560823"/>
          </a:xfr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LB" dirty="0"/>
              <a:t>بحثت بروفيسور كارول دويك في السؤال: لماذا ينجح أشخاص معيّن</a:t>
            </a:r>
            <a:r>
              <a:rPr lang="ar-SA" dirty="0"/>
              <a:t>و</a:t>
            </a:r>
            <a:r>
              <a:rPr lang="ar-LB" dirty="0"/>
              <a:t>ن أكثر م</a:t>
            </a:r>
            <a:r>
              <a:rPr lang="ar-SA" dirty="0"/>
              <a:t>ِ</a:t>
            </a:r>
            <a:r>
              <a:rPr lang="ar-LB" dirty="0"/>
              <a:t>ن غيرهم، بينما </a:t>
            </a:r>
            <a:r>
              <a:rPr lang="ar-SA" dirty="0"/>
              <a:t>يفشل </a:t>
            </a:r>
            <a:r>
              <a:rPr lang="ar-LB" dirty="0"/>
              <a:t>أشخاص آخرين</a:t>
            </a:r>
            <a:r>
              <a:rPr lang="ar-SA" dirty="0"/>
              <a:t> ذوو القدرات نفسها</a:t>
            </a:r>
            <a:r>
              <a:rPr lang="ar-LB" dirty="0"/>
              <a:t>؟               </a:t>
            </a:r>
            <a:r>
              <a:rPr lang="ar-SY" dirty="0"/>
              <a:t> </a:t>
            </a:r>
            <a:br>
              <a:rPr lang="en-US" dirty="0"/>
            </a:br>
            <a:r>
              <a:rPr lang="ar-LB" dirty="0"/>
              <a:t>لقد </a:t>
            </a:r>
            <a:r>
              <a:rPr lang="ar-SY" dirty="0"/>
              <a:t>استنتجت</a:t>
            </a:r>
            <a:r>
              <a:rPr lang="ar-LB" dirty="0"/>
              <a:t> أنّ نمط التفكير هو عامل مركزي</a:t>
            </a:r>
            <a:r>
              <a:rPr lang="ar-SY" dirty="0"/>
              <a:t>ّ</a:t>
            </a:r>
            <a:r>
              <a:rPr lang="ar-LB" dirty="0"/>
              <a:t> في نجاح الإنسان .</a:t>
            </a:r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SY" dirty="0"/>
              <a:t>يؤثّر </a:t>
            </a:r>
            <a:r>
              <a:rPr lang="ar-LB" dirty="0"/>
              <a:t>نَمط تفكير الإنسان على أسلوب تعلُّم</a:t>
            </a:r>
            <a:r>
              <a:rPr lang="ar-SY" dirty="0"/>
              <a:t>ه</a:t>
            </a:r>
            <a:r>
              <a:rPr lang="he-IL" dirty="0"/>
              <a:t>. </a:t>
            </a:r>
            <a:r>
              <a:rPr lang="ar-LB" dirty="0"/>
              <a:t>ما هي أنماط التفكير ال</a:t>
            </a:r>
            <a:r>
              <a:rPr lang="ar-SY" dirty="0"/>
              <a:t>ّ</a:t>
            </a:r>
            <a:r>
              <a:rPr lang="ar-LB" dirty="0"/>
              <a:t>تي </a:t>
            </a:r>
            <a:r>
              <a:rPr lang="ar-SY" dirty="0"/>
              <a:t>توصّلت إليها</a:t>
            </a:r>
            <a:r>
              <a:rPr lang="ar-LB" dirty="0"/>
              <a:t> بروفيسور دويك؟</a:t>
            </a:r>
            <a:endParaRPr lang="he-IL" dirty="0"/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LB" dirty="0"/>
              <a:t>نَمَط</a:t>
            </a:r>
            <a:r>
              <a:rPr lang="he-IL" dirty="0"/>
              <a:t>  '</a:t>
            </a:r>
            <a:r>
              <a:rPr lang="ar-LB" dirty="0"/>
              <a:t>التفكير الجامد</a:t>
            </a:r>
            <a:r>
              <a:rPr lang="he-IL" dirty="0"/>
              <a:t>' - </a:t>
            </a:r>
            <a:r>
              <a:rPr lang="ar-LB" dirty="0"/>
              <a:t>يؤمن الأشخاص ذو</a:t>
            </a:r>
            <a:r>
              <a:rPr lang="ar-SY" dirty="0"/>
              <a:t>و</a:t>
            </a:r>
            <a:r>
              <a:rPr lang="ar-LB" dirty="0"/>
              <a:t> نَمَط التفكير الجامد أنّ المقدرة والذكاء حُدِّدا مسبقاً وغير قابلين للتغيّر، وأنّ جزءاً من الأشخاص بارعين في مجال معيّن بشكل طبيعي</a:t>
            </a:r>
            <a:r>
              <a:rPr lang="ar-SY" dirty="0"/>
              <a:t>ّ</a:t>
            </a:r>
            <a:r>
              <a:rPr lang="ar-LB" dirty="0"/>
              <a:t> بينما</a:t>
            </a:r>
            <a:r>
              <a:rPr lang="ar-SY" dirty="0"/>
              <a:t> يفتقر سائر الناس</a:t>
            </a:r>
            <a:r>
              <a:rPr lang="ar-LB" dirty="0"/>
              <a:t> هذه القدرة.</a:t>
            </a:r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LB" dirty="0"/>
              <a:t>نَمَط</a:t>
            </a:r>
            <a:r>
              <a:rPr lang="he-IL" dirty="0"/>
              <a:t>  '</a:t>
            </a:r>
            <a:r>
              <a:rPr lang="ar-LB" dirty="0"/>
              <a:t>التفكير المتغيّر </a:t>
            </a:r>
            <a:r>
              <a:rPr lang="ar-SY" dirty="0"/>
              <a:t>أو </a:t>
            </a:r>
            <a:r>
              <a:rPr lang="ar-LB" dirty="0"/>
              <a:t>المتطوّر</a:t>
            </a:r>
            <a:r>
              <a:rPr lang="he-IL" dirty="0"/>
              <a:t>' - </a:t>
            </a:r>
            <a:r>
              <a:rPr lang="ar-LB" dirty="0"/>
              <a:t>في المقابل، يؤمن الأشخاص ذو</a:t>
            </a:r>
            <a:r>
              <a:rPr lang="ar-SY" dirty="0"/>
              <a:t>و</a:t>
            </a:r>
            <a:r>
              <a:rPr lang="ar-LB" dirty="0"/>
              <a:t> نَمَط التّفكير المتطوِّر أنّ المقدرة والذكاء قابلين للتطوّر والنّمو. هم يدركون أن الأشخاص المتفوّقين في مجالٍ معيّن، أحرزوا ذلك بفضل المجهود الكبير الذي بذلوه</a:t>
            </a:r>
            <a:r>
              <a:rPr lang="he-IL" dirty="0"/>
              <a:t>. </a:t>
            </a:r>
            <a:r>
              <a:rPr lang="ar-LB" dirty="0"/>
              <a:t>يؤمن ذوو نمط التفكير المتطوّر أنّه بالإمكان تحسين، تغيير وتطوير القدرة عن طريق بذل المجهود والعمل الجاد</a:t>
            </a:r>
            <a:r>
              <a:rPr lang="ar-SY" dirty="0"/>
              <a:t>ّ</a:t>
            </a:r>
            <a:r>
              <a:rPr lang="ar-LB" dirty="0"/>
              <a:t>.</a:t>
            </a:r>
            <a:endParaRPr lang="he-IL" dirty="0"/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SY" dirty="0"/>
              <a:t>تعتقد بروفسور</a:t>
            </a:r>
            <a:r>
              <a:rPr lang="ar-LB" dirty="0"/>
              <a:t> دويك أنّ الأشخاص ذوي نمط التفكير المتغيّر\المتطوّر يحرزون إنجازات أفضل، وأنّ بالإمكان التدرّب على تطوير هذا النمط من التفكير.</a:t>
            </a:r>
          </a:p>
        </p:txBody>
      </p:sp>
    </p:spTree>
    <p:extLst>
      <p:ext uri="{BB962C8B-B14F-4D97-AF65-F5344CB8AC3E}">
        <p14:creationId xmlns:p14="http://schemas.microsoft.com/office/powerpoint/2010/main" val="55675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</a:rPr>
              <a:t>وقت التّدريب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084082"/>
            <a:ext cx="8030918" cy="5560823"/>
          </a:xfrm>
        </p:spPr>
        <p:txBody>
          <a:bodyPr vert="horz" lIns="91440" tIns="45720" rIns="91440" bIns="45720" rtlCol="1">
            <a:normAutofit lnSpcReduction="10000"/>
          </a:bodyPr>
          <a:lstStyle/>
          <a:p>
            <a:pPr marL="0" lvl="0" indent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-LB" b="1" dirty="0">
                <a:solidFill>
                  <a:srgbClr val="12B4BC"/>
                </a:solidFill>
              </a:rPr>
              <a:t>أي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</a:rPr>
              <a:t> الجمل التالية تعبّر عن نمط</a:t>
            </a:r>
            <a:r>
              <a:rPr lang="he-IL" b="1" dirty="0">
                <a:solidFill>
                  <a:srgbClr val="12B4BC"/>
                </a:solidFill>
                <a:latin typeface="Calibri" panose="020F0502020204030204" pitchFamily="34" charset="0"/>
              </a:rPr>
              <a:t> '</a:t>
            </a:r>
            <a:r>
              <a:rPr lang="ar-LB" b="1" dirty="0" err="1">
                <a:solidFill>
                  <a:srgbClr val="12B4BC"/>
                </a:solidFill>
                <a:latin typeface="Calibri" panose="020F0502020204030204" pitchFamily="34" charset="0"/>
              </a:rPr>
              <a:t>التفكيرالمتغيّر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</a:rPr>
              <a:t>\ المتطوِّر؟</a:t>
            </a:r>
            <a:endParaRPr lang="he-IL" b="1" dirty="0">
              <a:solidFill>
                <a:srgbClr val="12B4BC"/>
              </a:solidFill>
              <a:latin typeface="Calibri" panose="020F0502020204030204" pitchFamily="34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Clr>
                <a:srgbClr val="192A72"/>
              </a:buClr>
              <a:buSzPct val="100000"/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أنا لست جيّداً بالرياضيات</a:t>
            </a:r>
            <a:endParaRPr lang="he-IL" dirty="0">
              <a:latin typeface="Calibri" panose="020F0502020204030204" pitchFamily="34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Clr>
                <a:srgbClr val="192A72"/>
              </a:buClr>
              <a:buSzPct val="100000"/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أنت عبقري</a:t>
            </a:r>
            <a:r>
              <a:rPr lang="he-IL" dirty="0">
                <a:latin typeface="Calibri" panose="020F0502020204030204" pitchFamily="34" charset="0"/>
              </a:rPr>
              <a:t>!</a:t>
            </a: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هل ترى كيف نَجَحتَ؟ عليك فقط أن تجرِّب ثانيةً</a:t>
            </a:r>
            <a:r>
              <a:rPr lang="he-IL" dirty="0">
                <a:latin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كل </a:t>
            </a:r>
            <a:r>
              <a:rPr lang="ar-LB" dirty="0" err="1">
                <a:latin typeface="Calibri" panose="020F0502020204030204" pitchFamily="34" charset="0"/>
              </a:rPr>
              <a:t>الإحترام</a:t>
            </a:r>
            <a:r>
              <a:rPr lang="ar-LB" dirty="0">
                <a:latin typeface="Calibri" panose="020F0502020204030204" pitchFamily="34" charset="0"/>
              </a:rPr>
              <a:t> على المواظبة</a:t>
            </a:r>
            <a:r>
              <a:rPr lang="he-IL" dirty="0">
                <a:latin typeface="Calibri" panose="020F0502020204030204" pitchFamily="34" charset="0"/>
              </a:rPr>
              <a:t>!</a:t>
            </a: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هي بارعة جدّاً </a:t>
            </a:r>
            <a:r>
              <a:rPr lang="ar-SY" dirty="0">
                <a:latin typeface="Calibri" panose="020F0502020204030204" pitchFamily="34" charset="0"/>
              </a:rPr>
              <a:t>في </a:t>
            </a:r>
            <a:r>
              <a:rPr lang="ar-LB" dirty="0">
                <a:latin typeface="Calibri" panose="020F0502020204030204" pitchFamily="34" charset="0"/>
              </a:rPr>
              <a:t>الرّقص</a:t>
            </a:r>
            <a:r>
              <a:rPr lang="he-IL" dirty="0">
                <a:latin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نتعلّم م</a:t>
            </a:r>
            <a:r>
              <a:rPr lang="ar-SY" dirty="0">
                <a:latin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</a:rPr>
              <a:t>ن الأخطاء</a:t>
            </a: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</a:rPr>
              <a:t>أيضًا</a:t>
            </a:r>
            <a:r>
              <a:rPr lang="he-IL" dirty="0">
                <a:latin typeface="Calibri" panose="020F0502020204030204" pitchFamily="34" charset="0"/>
              </a:rPr>
              <a:t>!</a:t>
            </a: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SY" dirty="0">
                <a:latin typeface="Calibri" panose="020F0502020204030204" pitchFamily="34" charset="0"/>
              </a:rPr>
              <a:t>ببساطة، </a:t>
            </a:r>
            <a:r>
              <a:rPr lang="ar-LB" dirty="0">
                <a:latin typeface="Calibri" panose="020F0502020204030204" pitchFamily="34" charset="0"/>
              </a:rPr>
              <a:t>إذا لم أنجح، </a:t>
            </a:r>
            <a:r>
              <a:rPr lang="ar-SY" dirty="0">
                <a:latin typeface="Calibri" panose="020F0502020204030204" pitchFamily="34" charset="0"/>
              </a:rPr>
              <a:t>ف</a:t>
            </a:r>
            <a:r>
              <a:rPr lang="ar-LB" dirty="0">
                <a:latin typeface="Calibri" panose="020F0502020204030204" pitchFamily="34" charset="0"/>
              </a:rPr>
              <a:t>هذا </a:t>
            </a:r>
            <a:r>
              <a:rPr lang="ar-SY" dirty="0">
                <a:latin typeface="Calibri" panose="020F0502020204030204" pitchFamily="34" charset="0"/>
              </a:rPr>
              <a:t>يعني</a:t>
            </a:r>
            <a:r>
              <a:rPr lang="ar-LB" dirty="0">
                <a:latin typeface="Calibri" panose="020F0502020204030204" pitchFamily="34" charset="0"/>
              </a:rPr>
              <a:t> أنّني لست جيّد</a:t>
            </a:r>
            <a:r>
              <a:rPr lang="ar-SY" dirty="0">
                <a:latin typeface="Calibri" panose="020F0502020204030204" pitchFamily="34" charset="0"/>
              </a:rPr>
              <a:t>ًا</a:t>
            </a:r>
            <a:r>
              <a:rPr lang="ar-LB" dirty="0">
                <a:latin typeface="Calibri" panose="020F0502020204030204" pitchFamily="34" charset="0"/>
              </a:rPr>
              <a:t> بذلك</a:t>
            </a:r>
            <a:endParaRPr lang="he-IL" dirty="0">
              <a:latin typeface="Calibri" panose="020F0502020204030204" pitchFamily="34" charset="0"/>
            </a:endParaRP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حتى الآن لم أنجح، سأستمر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 </a:t>
            </a:r>
            <a:r>
              <a:rPr lang="ar-SY" dirty="0">
                <a:latin typeface="Calibri" panose="020F0502020204030204" pitchFamily="34" charset="0"/>
              </a:rPr>
              <a:t>في </a:t>
            </a:r>
            <a:r>
              <a:rPr lang="ar-LB" dirty="0">
                <a:latin typeface="Calibri" panose="020F0502020204030204" pitchFamily="34" charset="0"/>
              </a:rPr>
              <a:t>المحاولة</a:t>
            </a:r>
            <a:r>
              <a:rPr lang="he-IL" dirty="0">
                <a:latin typeface="Calibri" panose="020F050202020403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ل</a:t>
            </a:r>
            <a:r>
              <a:rPr lang="ar-SA" dirty="0">
                <a:latin typeface="Calibri" panose="020F0502020204030204" pitchFamily="34" charset="0"/>
              </a:rPr>
              <a:t>يس هناك ما يمكن فعله، أنا لا أملك هذه القدرة.</a:t>
            </a:r>
            <a:endParaRPr lang="he-IL" dirty="0">
              <a:latin typeface="Calibri" panose="020F0502020204030204" pitchFamily="34" charset="0"/>
            </a:endParaRPr>
          </a:p>
          <a:p>
            <a:pPr marL="0" lvl="0" indent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0054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وقت التدريب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084082"/>
            <a:ext cx="8030918" cy="5560823"/>
          </a:xfrm>
        </p:spPr>
        <p:txBody>
          <a:bodyPr vert="horz" lIns="91440" tIns="45720" rIns="91440" bIns="45720" rtlCol="1">
            <a:normAutofit lnSpcReduction="10000"/>
          </a:bodyPr>
          <a:lstStyle/>
          <a:p>
            <a:pPr marL="0" lvl="0" indent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he-IL" b="1" dirty="0">
                <a:solidFill>
                  <a:srgbClr val="92D050"/>
                </a:solidFill>
              </a:rPr>
              <a:t>(</a:t>
            </a:r>
            <a:r>
              <a:rPr lang="ar-LB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الجمل باللون الأزرق</a:t>
            </a:r>
            <a:r>
              <a:rPr lang="ar-SA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هي الجُمَل الّتي</a:t>
            </a:r>
            <a:r>
              <a:rPr lang="ar-LB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تعبّر عن نمط </a:t>
            </a:r>
            <a:r>
              <a:rPr lang="ar-SA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LB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تفكير</a:t>
            </a:r>
            <a:r>
              <a:rPr lang="ar-SA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LB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متغيّر\</a:t>
            </a:r>
            <a:r>
              <a:rPr lang="ar-SA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LB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متطوّر</a:t>
            </a:r>
            <a:r>
              <a:rPr lang="he-IL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SzPct val="100000"/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أنا لست جيّداً بالرياضيات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SzPct val="100000"/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أنت عبقري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ar-L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SzPct val="100000"/>
              <a:buFont typeface="+mj-lt"/>
              <a:buAutoNum type="arabicPeriod"/>
            </a:pP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هل ترى كيف نَجَحتَ؟ عليك فقط أن تجرِّب ثانيةً</a:t>
            </a:r>
            <a:r>
              <a:rPr lang="he-IL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كل ال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LB" dirty="0" err="1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حترام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على المواظبة!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هي بارعة جدّاً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الرّقص.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نتعلّم 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مِن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الأخطاء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أيضًا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ببساطة،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إذا لم أنجح،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ف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هذا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يعني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أنّني لست جيّد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ًا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بذلك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حتى الآن لم أنجح، سأستمر 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المحاولة 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لا أستطيع أن أعمل شيئاً، ينقصني هذا الشيء</a:t>
            </a:r>
            <a:endParaRPr lang="he-IL" dirty="0">
              <a:cs typeface="Varela Round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246786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 err="1">
                <a:latin typeface="Calibri" panose="020F0502020204030204" pitchFamily="34" charset="0"/>
              </a:rPr>
              <a:t>التفكيرالمتغيّر</a:t>
            </a:r>
            <a:r>
              <a:rPr lang="ar-LB" sz="4000" dirty="0">
                <a:latin typeface="Calibri" panose="020F0502020204030204" pitchFamily="34" charset="0"/>
              </a:rPr>
              <a:t>\ المتطوّر</a:t>
            </a:r>
            <a:r>
              <a:rPr lang="he-IL" sz="4000" dirty="0">
                <a:latin typeface="Calibri" panose="020F0502020204030204" pitchFamily="34" charset="0"/>
              </a:rPr>
              <a:t>– </a:t>
            </a:r>
            <a:r>
              <a:rPr lang="ar-LB" sz="4000" dirty="0">
                <a:latin typeface="Calibri" panose="020F0502020204030204" pitchFamily="34" charset="0"/>
              </a:rPr>
              <a:t>التعليم كسُلَّم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286" y="1187779"/>
            <a:ext cx="8444838" cy="3506770"/>
          </a:xfr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-LB" dirty="0"/>
              <a:t>يقِف ذوو نمط 'التفكير الجامد' في إحدى مراحل السلّم. "انا أستطيع الصعود إلى هنا فقط"، هكذا يفكّرون.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-LB" dirty="0"/>
              <a:t>قد يخشون محاولة الصّعود إلى أعلى، أو محاولة التغلّب على تحدٍّ تعليمي أصعب، كي لا يعتقدوا أنّهم ليسوا "أذكياء" بما فيه الكفاية".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-LB" dirty="0"/>
              <a:t>في المقابِل، يؤمن ذوو نمط "التفكير المتطوّر" بأنّ المواظبة وبذل المجهود هما المفتاح للنّجاح-هم لا يخافون مِن الفشل، ولا يخشون محاولة الصّعود لمرحلة أعلى في السُلّم. 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-LB" dirty="0"/>
              <a:t>هم سيعاودون المحاولة حتى وإن لم ينجحوا، لأنّ هناك احتمال لمعاودة النجاح دائمًا.  باعتقادهم-كما ذكرنا سابقاً- النّجاح والذكاء ينبعان بالأساس مِن المواظبة وبذْل المجهود.</a:t>
            </a:r>
          </a:p>
          <a:p>
            <a:pPr marL="114300" indent="0">
              <a:spcBef>
                <a:spcPts val="1000"/>
              </a:spcBef>
              <a:buClr>
                <a:srgbClr val="000000"/>
              </a:buClr>
              <a:buSzPts val="1800"/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E6DE4F1-279E-4E73-9AAE-F44D7F027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6" y="3893270"/>
            <a:ext cx="1344945" cy="280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7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كيف </a:t>
            </a:r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يمكننا</a:t>
            </a: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 تطوير نَمَط "تفكير متغيّر\متطوّر؟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286" y="1187779"/>
            <a:ext cx="8444838" cy="5524106"/>
          </a:xfrm>
        </p:spPr>
        <p:txBody>
          <a:bodyPr vert="horz" lIns="91440" tIns="45720" rIns="91440" bIns="45720" rtlCol="1">
            <a:normAutofit fontScale="92500"/>
          </a:bodyPr>
          <a:lstStyle/>
          <a:p>
            <a:pPr marL="114300" indent="0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بإمكان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ك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واحد وواحدة منّا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 يتدرّب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على تطوير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تفكير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متغيّر\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متطوّر، هيّا نتدرّب مع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ًا: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4300" indent="0"/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هل ت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راودكم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أفكار سلبي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ة ب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خصوص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تعلّمكم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بعض الأحيان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  <a:endParaRPr lang="he-IL" dirty="0">
              <a:solidFill>
                <a:srgbClr val="12B4B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/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الجملة التي تقولونها لأنفسكم؟ قولوها بصوتٍ 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مرتفع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dirty="0">
              <a:solidFill>
                <a:srgbClr val="12B4B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/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الآن، أضيفوا للجملة كلمة واحدة فقط: </a:t>
            </a:r>
            <a:r>
              <a:rPr lang="he-IL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e-IL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  <a:r>
              <a:rPr lang="he-IL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he-IL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حتى الآن لا</a:t>
            </a:r>
            <a:r>
              <a:rPr lang="he-IL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"هذه المرّة " الخ..</a:t>
            </a:r>
            <a:r>
              <a:rPr lang="he-IL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4300" indent="0"/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/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مثلاً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ar-L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/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بَدَل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ًا مِن الجملة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أنا ف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شلت في </a:t>
            </a:r>
            <a:r>
              <a:rPr lang="ar-LB" dirty="0" err="1">
                <a:latin typeface="Calibri" panose="020F0502020204030204" pitchFamily="34" charset="0"/>
                <a:cs typeface="Calibri" panose="020F0502020204030204" pitchFamily="34" charset="0"/>
              </a:rPr>
              <a:t>إمتحان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الأدب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قولوا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"</a:t>
            </a:r>
            <a:r>
              <a:rPr lang="ar-SA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حاليًا،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أنا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فشلت في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متحان الأدب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 (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في المستقبل سأتدرّب وأنجح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14300" indent="0"/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بَدَل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ًا مِن الجملة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"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أنا لا أفهم ماد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ة الرياضيات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قولوا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حتّى </a:t>
            </a:r>
            <a:r>
              <a:rPr lang="ar-SA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هذه اللحظة،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أنا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L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أفهم ماد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ة الرياضيات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 (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قد أفهمها في المستقبل)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/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بَدَل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ًا مِن الجملة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:"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خسرنا مرّة أخرى في اللعبة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قولوا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"</a:t>
            </a:r>
            <a:r>
              <a:rPr lang="ar-SA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هذه المرّة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خسرنا اللّعبة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(سنفوز في المرّة القادمة)</a:t>
            </a:r>
            <a:endParaRPr lang="ar-L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/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بَدّل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ًا مِن الجملة: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هم لا يمنحونني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حقّ الكلام"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قولوا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:"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خلال هذا الدرس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لم ي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منحوني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حقّ الكلام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(سأتكلّم في الدرس القادم)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25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</a:rPr>
              <a:t>هل ت</a:t>
            </a:r>
            <a:r>
              <a:rPr lang="ar-SA" sz="4000" dirty="0">
                <a:latin typeface="Calibri" panose="020F0502020204030204" pitchFamily="34" charset="0"/>
              </a:rPr>
              <a:t>ت</a:t>
            </a:r>
            <a:r>
              <a:rPr lang="ar-LB" sz="4000" dirty="0">
                <a:latin typeface="Calibri" panose="020F0502020204030204" pitchFamily="34" charset="0"/>
              </a:rPr>
              <a:t>ذك</a:t>
            </a:r>
            <a:r>
              <a:rPr lang="ar-SA" sz="4000" dirty="0">
                <a:latin typeface="Calibri" panose="020F0502020204030204" pitchFamily="34" charset="0"/>
              </a:rPr>
              <a:t>ّ</a:t>
            </a:r>
            <a:r>
              <a:rPr lang="ar-LB" sz="4000" dirty="0">
                <a:latin typeface="Calibri" panose="020F0502020204030204" pitchFamily="34" charset="0"/>
              </a:rPr>
              <a:t>رون تجربة البازل</a:t>
            </a:r>
            <a:r>
              <a:rPr lang="ar-SA" sz="4000" dirty="0">
                <a:latin typeface="Calibri" panose="020F0502020204030204" pitchFamily="34" charset="0"/>
              </a:rPr>
              <a:t>؟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A507C3D-E803-464D-912D-BCD061575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8964" y="1066718"/>
            <a:ext cx="8323992" cy="540000"/>
          </a:xfrm>
        </p:spPr>
        <p:txBody>
          <a:bodyPr/>
          <a:lstStyle/>
          <a:p>
            <a:r>
              <a:rPr lang="ar-LB" dirty="0">
                <a:latin typeface="Calibri" panose="020F0502020204030204" pitchFamily="34" charset="0"/>
              </a:rPr>
              <a:t>ما الّذي حدث </a:t>
            </a:r>
            <a:r>
              <a:rPr lang="ar-SA" dirty="0">
                <a:latin typeface="Calibri" panose="020F0502020204030204" pitchFamily="34" charset="0"/>
              </a:rPr>
              <a:t>خلال</a:t>
            </a:r>
            <a:r>
              <a:rPr lang="ar-LB" dirty="0">
                <a:latin typeface="Calibri" panose="020F0502020204030204" pitchFamily="34" charset="0"/>
              </a:rPr>
              <a:t> التجربة؟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828799"/>
            <a:ext cx="8030918" cy="4958499"/>
          </a:xfr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114300" indent="0"/>
            <a:r>
              <a:rPr lang="ar-LB" dirty="0">
                <a:latin typeface="Calibri" panose="020F0502020204030204" pitchFamily="34" charset="0"/>
              </a:rPr>
              <a:t>هل ت</a:t>
            </a:r>
            <a:r>
              <a:rPr lang="ar-SA" dirty="0">
                <a:latin typeface="Calibri" panose="020F0502020204030204" pitchFamily="34" charset="0"/>
              </a:rPr>
              <a:t>ت</a:t>
            </a:r>
            <a:r>
              <a:rPr lang="ar-LB" dirty="0">
                <a:latin typeface="Calibri" panose="020F0502020204030204" pitchFamily="34" charset="0"/>
              </a:rPr>
              <a:t>ذك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رون تجربة البازل؟</a:t>
            </a:r>
            <a:endParaRPr lang="he-IL" dirty="0">
              <a:latin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ar-LB" dirty="0">
                <a:latin typeface="Calibri" panose="020F0502020204030204" pitchFamily="34" charset="0"/>
              </a:rPr>
              <a:t>الفرق بين الإطراء</a:t>
            </a:r>
            <a:r>
              <a:rPr lang="he-IL" dirty="0">
                <a:latin typeface="Calibri" panose="020F0502020204030204" pitchFamily="34" charset="0"/>
              </a:rPr>
              <a:t> – </a:t>
            </a:r>
            <a:r>
              <a:rPr lang="he-IL" sz="2600" b="1" dirty="0">
                <a:solidFill>
                  <a:srgbClr val="12B4BC"/>
                </a:solidFill>
                <a:latin typeface="Calibri" panose="020F0502020204030204" pitchFamily="34" charset="0"/>
              </a:rPr>
              <a:t>"</a:t>
            </a:r>
            <a:r>
              <a:rPr lang="ar-LB" sz="2600" b="1" dirty="0">
                <a:solidFill>
                  <a:srgbClr val="12B4BC"/>
                </a:solidFill>
                <a:latin typeface="Calibri" panose="020F0502020204030204" pitchFamily="34" charset="0"/>
              </a:rPr>
              <a:t>ما أذكاك</a:t>
            </a:r>
            <a:r>
              <a:rPr lang="he-IL" sz="2600" b="1" dirty="0">
                <a:solidFill>
                  <a:srgbClr val="12B4BC"/>
                </a:solidFill>
                <a:latin typeface="Calibri" panose="020F0502020204030204" pitchFamily="34" charset="0"/>
              </a:rPr>
              <a:t>" </a:t>
            </a:r>
            <a:r>
              <a:rPr lang="ar-LB" dirty="0">
                <a:latin typeface="Calibri" panose="020F0502020204030204" pitchFamily="34" charset="0"/>
              </a:rPr>
              <a:t>والإطراء الثاني </a:t>
            </a:r>
            <a:r>
              <a:rPr lang="he-IL" dirty="0">
                <a:latin typeface="Calibri" panose="020F0502020204030204" pitchFamily="34" charset="0"/>
              </a:rPr>
              <a:t> - </a:t>
            </a:r>
            <a:r>
              <a:rPr lang="he-IL" sz="2800" b="1" dirty="0">
                <a:solidFill>
                  <a:srgbClr val="12B4BC"/>
                </a:solidFill>
                <a:latin typeface="Calibri" panose="020F0502020204030204" pitchFamily="34" charset="0"/>
              </a:rPr>
              <a:t>"</a:t>
            </a:r>
            <a:r>
              <a:rPr lang="ar-LB" sz="2800" b="1" dirty="0">
                <a:solidFill>
                  <a:srgbClr val="12B4BC"/>
                </a:solidFill>
                <a:latin typeface="Calibri" panose="020F0502020204030204" pitchFamily="34" charset="0"/>
              </a:rPr>
              <a:t>بذلت مجهوداً كبير</a:t>
            </a:r>
            <a:r>
              <a:rPr lang="ar-SA" sz="2800" b="1" dirty="0">
                <a:solidFill>
                  <a:srgbClr val="12B4BC"/>
                </a:solidFill>
                <a:latin typeface="Calibri" panose="020F0502020204030204" pitchFamily="34" charset="0"/>
              </a:rPr>
              <a:t>ًا</a:t>
            </a:r>
            <a:r>
              <a:rPr lang="he-IL" sz="2800" b="1" dirty="0">
                <a:solidFill>
                  <a:srgbClr val="12B4BC"/>
                </a:solidFill>
                <a:latin typeface="Calibri" panose="020F0502020204030204" pitchFamily="34" charset="0"/>
              </a:rPr>
              <a:t>" </a:t>
            </a:r>
            <a:r>
              <a:rPr lang="ar-LB" dirty="0">
                <a:latin typeface="Calibri" panose="020F0502020204030204" pitchFamily="34" charset="0"/>
              </a:rPr>
              <a:t>أدّى </a:t>
            </a:r>
            <a:r>
              <a:rPr lang="ar-SA" dirty="0">
                <a:latin typeface="Calibri" panose="020F0502020204030204" pitchFamily="34" charset="0"/>
              </a:rPr>
              <a:t>إلى </a:t>
            </a:r>
            <a:r>
              <a:rPr lang="ar-LB" dirty="0">
                <a:latin typeface="Calibri" panose="020F0502020204030204" pitchFamily="34" charset="0"/>
              </a:rPr>
              <a:t>تغيير كبير في </a:t>
            </a:r>
            <a:r>
              <a:rPr lang="ar-LB" sz="2600" b="1" dirty="0">
                <a:solidFill>
                  <a:srgbClr val="12B4BC"/>
                </a:solidFill>
                <a:latin typeface="Calibri" panose="020F0502020204030204" pitchFamily="34" charset="0"/>
              </a:rPr>
              <a:t>موقف</a:t>
            </a: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</a:rPr>
              <a:t>الأطفال</a:t>
            </a:r>
            <a:r>
              <a:rPr lang="ar-SA" dirty="0">
                <a:latin typeface="Calibri" panose="020F0502020204030204" pitchFamily="34" charset="0"/>
              </a:rPr>
              <a:t> بخصوص</a:t>
            </a:r>
            <a:r>
              <a:rPr lang="ar-LB" dirty="0">
                <a:latin typeface="Calibri" panose="020F0502020204030204" pitchFamily="34" charset="0"/>
              </a:rPr>
              <a:t> المهمّة القادمة.</a:t>
            </a:r>
            <a:endParaRPr lang="he-IL" dirty="0">
              <a:latin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ar-LB" dirty="0">
                <a:latin typeface="Calibri" panose="020F0502020204030204" pitchFamily="34" charset="0"/>
              </a:rPr>
              <a:t>معظم الأطفال الذين قيل لهم "أنت حقّاً ذكي" لم ي</a:t>
            </a:r>
            <a:r>
              <a:rPr lang="ar-SA" dirty="0">
                <a:latin typeface="Calibri" panose="020F0502020204030204" pitchFamily="34" charset="0"/>
              </a:rPr>
              <a:t>ُ</a:t>
            </a:r>
            <a:r>
              <a:rPr lang="ar-LB" dirty="0">
                <a:latin typeface="Calibri" panose="020F0502020204030204" pitchFamily="34" charset="0"/>
              </a:rPr>
              <a:t>بدوا استعداد</a:t>
            </a:r>
            <a:r>
              <a:rPr lang="ar-SA" dirty="0">
                <a:latin typeface="Calibri" panose="020F0502020204030204" pitchFamily="34" charset="0"/>
              </a:rPr>
              <a:t>ً</a:t>
            </a:r>
            <a:r>
              <a:rPr lang="ar-LB" dirty="0">
                <a:latin typeface="Calibri" panose="020F0502020204030204" pitchFamily="34" charset="0"/>
              </a:rPr>
              <a:t>ا لتركيب البازل الأكثر تعقيد</a:t>
            </a:r>
            <a:r>
              <a:rPr lang="ar-SA" dirty="0">
                <a:latin typeface="Calibri" panose="020F0502020204030204" pitchFamily="34" charset="0"/>
              </a:rPr>
              <a:t>ًا</a:t>
            </a:r>
            <a:r>
              <a:rPr lang="ar-LB" dirty="0">
                <a:latin typeface="Calibri" panose="020F0502020204030204" pitchFamily="34" charset="0"/>
              </a:rPr>
              <a:t>، لأنّهم خشوا أن يخيب أملهم أو يخيّبوا أمل الآخرين في حال فشلوا في تركيبه</a:t>
            </a:r>
            <a:r>
              <a:rPr lang="he-IL" dirty="0">
                <a:latin typeface="Calibri" panose="020F0502020204030204" pitchFamily="34" charset="0"/>
              </a:rPr>
              <a:t> ("</a:t>
            </a:r>
            <a:r>
              <a:rPr lang="ar-LB" dirty="0">
                <a:latin typeface="Calibri" panose="020F0502020204030204" pitchFamily="34" charset="0"/>
              </a:rPr>
              <a:t>لا أريد أن يكتشفوا أنّني لست ذكي</a:t>
            </a:r>
            <a:r>
              <a:rPr lang="ar-SA" dirty="0">
                <a:latin typeface="Calibri" panose="020F0502020204030204" pitchFamily="34" charset="0"/>
              </a:rPr>
              <a:t>ًا حقًا</a:t>
            </a:r>
            <a:r>
              <a:rPr lang="he-IL" dirty="0">
                <a:latin typeface="Calibri" panose="020F0502020204030204" pitchFamily="34" charset="0"/>
              </a:rPr>
              <a:t>...")</a:t>
            </a:r>
            <a:r>
              <a:rPr lang="ar-SA" dirty="0">
                <a:latin typeface="Calibri" panose="020F0502020204030204" pitchFamily="34" charset="0"/>
              </a:rPr>
              <a:t>.</a:t>
            </a:r>
            <a:endParaRPr lang="he-IL" dirty="0">
              <a:latin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</a:rPr>
              <a:t>في المقابل، معظم الأطفال الذين قيل لهم أنّهم بذلوا مجهوداً كبير</a:t>
            </a:r>
            <a:r>
              <a:rPr lang="ar-SA" dirty="0">
                <a:latin typeface="Calibri" panose="020F0502020204030204" pitchFamily="34" charset="0"/>
              </a:rPr>
              <a:t>ًا</a:t>
            </a:r>
            <a:r>
              <a:rPr lang="ar-LB" dirty="0">
                <a:latin typeface="Calibri" panose="020F0502020204030204" pitchFamily="34" charset="0"/>
              </a:rPr>
              <a:t>، أبدوا </a:t>
            </a:r>
            <a:r>
              <a:rPr lang="ar-LB" dirty="0" err="1">
                <a:latin typeface="Calibri" panose="020F0502020204030204" pitchFamily="34" charset="0"/>
              </a:rPr>
              <a:t>الإستعداد</a:t>
            </a:r>
            <a:r>
              <a:rPr lang="ar-LB" dirty="0">
                <a:latin typeface="Calibri" panose="020F0502020204030204" pitchFamily="34" charset="0"/>
              </a:rPr>
              <a:t> لتحدّي البازل الأكثر تعقيداً.</a:t>
            </a: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</a:rPr>
              <a:t>هم نجحوا أيضاً بصورة أكبر في مهمّة تركيب البازل المعقّد</a:t>
            </a:r>
            <a:r>
              <a:rPr lang="ar-SA" dirty="0">
                <a:latin typeface="Calibri" panose="020F0502020204030204" pitchFamily="34" charset="0"/>
              </a:rPr>
              <a:t>، و</a:t>
            </a:r>
            <a:r>
              <a:rPr lang="ar-LB" dirty="0">
                <a:latin typeface="Calibri" panose="020F0502020204030204" pitchFamily="34" charset="0"/>
              </a:rPr>
              <a:t>حين </a:t>
            </a:r>
            <a:r>
              <a:rPr lang="ar-SA" dirty="0">
                <a:latin typeface="Calibri" panose="020F0502020204030204" pitchFamily="34" charset="0"/>
              </a:rPr>
              <a:t>واجهوا</a:t>
            </a:r>
            <a:r>
              <a:rPr lang="ar-LB" dirty="0">
                <a:latin typeface="Calibri" panose="020F0502020204030204" pitchFamily="34" charset="0"/>
              </a:rPr>
              <a:t> صعوبةً</a:t>
            </a: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</a:rPr>
              <a:t>ما، آمنوا بأنّهم لم يحاولوا بما فيه الكفاية،</a:t>
            </a:r>
            <a:r>
              <a:rPr lang="ar-SA" dirty="0">
                <a:latin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</a:rPr>
              <a:t>وبناءً عليه بذلوا مجهود</a:t>
            </a:r>
            <a:r>
              <a:rPr lang="ar-SA" dirty="0">
                <a:latin typeface="Calibri" panose="020F0502020204030204" pitchFamily="34" charset="0"/>
              </a:rPr>
              <a:t>ًا</a:t>
            </a:r>
            <a:r>
              <a:rPr lang="ar-LB" dirty="0">
                <a:latin typeface="Calibri" panose="020F0502020204030204" pitchFamily="34" charset="0"/>
              </a:rPr>
              <a:t> أك</a:t>
            </a:r>
            <a:r>
              <a:rPr lang="ar-SA" dirty="0">
                <a:latin typeface="Calibri" panose="020F0502020204030204" pitchFamily="34" charset="0"/>
              </a:rPr>
              <a:t>بر وحاولوا مرة تلو الأخرى</a:t>
            </a:r>
            <a:r>
              <a:rPr lang="ar-LB" dirty="0">
                <a:latin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</a:rPr>
              <a:t>إلى أن</a:t>
            </a:r>
            <a:r>
              <a:rPr lang="ar-LB" dirty="0">
                <a:latin typeface="Calibri" panose="020F0502020204030204" pitchFamily="34" charset="0"/>
              </a:rPr>
              <a:t> نجحوا.</a:t>
            </a:r>
            <a:r>
              <a:rPr lang="he-IL" dirty="0">
                <a:latin typeface="Calibri" panose="020F0502020204030204" pitchFamily="34" charset="0"/>
              </a:rPr>
              <a:t> </a:t>
            </a:r>
            <a:endParaRPr lang="he-IL" dirty="0"/>
          </a:p>
        </p:txBody>
      </p:sp>
      <p:pic>
        <p:nvPicPr>
          <p:cNvPr id="6" name="Picture 2" descr="Puzzle, Learn, Arrangement, Components, Collage, Items">
            <a:extLst>
              <a:ext uri="{FF2B5EF4-FFF2-40B4-BE49-F238E27FC236}">
                <a16:creationId xmlns:a16="http://schemas.microsoft.com/office/drawing/2014/main" id="{A77934B9-951C-483A-AB88-610BCA029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425" y="1661692"/>
            <a:ext cx="2984989" cy="16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1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SA" sz="4000" dirty="0">
                <a:latin typeface="Calibri" panose="020F0502020204030204" pitchFamily="34" charset="0"/>
              </a:rPr>
              <a:t>مِن</a:t>
            </a:r>
            <a:r>
              <a:rPr lang="ar-LB" sz="4000" dirty="0">
                <a:latin typeface="Calibri" panose="020F0502020204030204" pitchFamily="34" charset="0"/>
              </a:rPr>
              <a:t> المهم</a:t>
            </a:r>
            <a:r>
              <a:rPr lang="ar-SA" sz="4000" dirty="0">
                <a:latin typeface="Calibri" panose="020F0502020204030204" pitchFamily="34" charset="0"/>
              </a:rPr>
              <a:t>ّ</a:t>
            </a:r>
            <a:r>
              <a:rPr lang="ar-LB" sz="4000" dirty="0">
                <a:latin typeface="Calibri" panose="020F0502020204030204" pitchFamily="34" charset="0"/>
              </a:rPr>
              <a:t> أن نَع</a:t>
            </a:r>
            <a:r>
              <a:rPr lang="ar-SA" sz="4000" dirty="0">
                <a:latin typeface="Calibri" panose="020F0502020204030204" pitchFamily="34" charset="0"/>
              </a:rPr>
              <a:t>ِ</a:t>
            </a:r>
            <a:r>
              <a:rPr lang="ar-LB" sz="4000" dirty="0">
                <a:latin typeface="Calibri" panose="020F0502020204030204" pitchFamily="34" charset="0"/>
              </a:rPr>
              <a:t>ي ونتذكّر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286" y="1187779"/>
            <a:ext cx="8444838" cy="5250728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ar-LB" dirty="0">
                <a:latin typeface="Calibri" panose="020F0502020204030204" pitchFamily="34" charset="0"/>
              </a:rPr>
              <a:t>التعلّم هو سيرورة تطوّرية </a:t>
            </a:r>
            <a:r>
              <a:rPr lang="he-IL" dirty="0">
                <a:latin typeface="Calibri" panose="020F0502020204030204" pitchFamily="34" charset="0"/>
              </a:rPr>
              <a:t> - </a:t>
            </a:r>
            <a:r>
              <a:rPr lang="ar-LB" dirty="0">
                <a:latin typeface="Calibri" panose="020F0502020204030204" pitchFamily="34" charset="0"/>
              </a:rPr>
              <a:t>إن لم ننجح في الماضي،</a:t>
            </a:r>
            <a:r>
              <a:rPr lang="ar-SA" dirty="0">
                <a:latin typeface="Calibri" panose="020F0502020204030204" pitchFamily="34" charset="0"/>
              </a:rPr>
              <a:t> فهذا</a:t>
            </a:r>
            <a:r>
              <a:rPr lang="ar-LB" dirty="0">
                <a:latin typeface="Calibri" panose="020F0502020204030204" pitchFamily="34" charset="0"/>
              </a:rPr>
              <a:t> لا يعني أنّنا لن ننجح في المستقبل.</a:t>
            </a:r>
            <a:endParaRPr lang="he-IL" dirty="0">
              <a:latin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</a:rPr>
              <a:t>بذل المجهود والمواظبة يحسّنان أداءنا ويعزّزان قدراتنا</a:t>
            </a:r>
            <a:r>
              <a:rPr lang="he-IL" dirty="0">
                <a:latin typeface="Calibri" panose="020F0502020204030204" pitchFamily="34" charset="0"/>
              </a:rPr>
              <a:t>!</a:t>
            </a:r>
          </a:p>
          <a:p>
            <a:r>
              <a:rPr lang="ar-LB" dirty="0">
                <a:latin typeface="Calibri" panose="020F0502020204030204" pitchFamily="34" charset="0"/>
              </a:rPr>
              <a:t>ارتكاب ال</a:t>
            </a:r>
            <a:r>
              <a:rPr lang="ar-SA" dirty="0">
                <a:latin typeface="Calibri" panose="020F0502020204030204" pitchFamily="34" charset="0"/>
              </a:rPr>
              <a:t>أخطاء </a:t>
            </a:r>
            <a:r>
              <a:rPr lang="ar-LB" dirty="0">
                <a:latin typeface="Calibri" panose="020F0502020204030204" pitchFamily="34" charset="0"/>
              </a:rPr>
              <a:t>هو جزء م</a:t>
            </a:r>
            <a:r>
              <a:rPr lang="ar-SA" dirty="0">
                <a:latin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</a:rPr>
              <a:t>ن السيرورة التعليمي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ة- م</a:t>
            </a:r>
            <a:r>
              <a:rPr lang="ar-SY" dirty="0">
                <a:latin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</a:rPr>
              <a:t>ن المجدي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</a:rPr>
              <a:t> أن ن</a:t>
            </a:r>
            <a:r>
              <a:rPr lang="ar-LB" dirty="0">
                <a:latin typeface="Calibri" panose="020F0502020204030204" pitchFamily="34" charset="0"/>
              </a:rPr>
              <a:t>تعلّم م</a:t>
            </a:r>
            <a:r>
              <a:rPr lang="ar-SY" dirty="0">
                <a:latin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</a:rPr>
              <a:t>ن أخطائنا و</a:t>
            </a:r>
            <a:r>
              <a:rPr lang="ar-SA" dirty="0">
                <a:latin typeface="Calibri" panose="020F0502020204030204" pitchFamily="34" charset="0"/>
              </a:rPr>
              <a:t>ن</a:t>
            </a:r>
            <a:r>
              <a:rPr lang="ar-LB" dirty="0">
                <a:latin typeface="Calibri" panose="020F0502020204030204" pitchFamily="34" charset="0"/>
              </a:rPr>
              <a:t>تحسّن</a:t>
            </a:r>
            <a:r>
              <a:rPr lang="ar-SY" dirty="0">
                <a:latin typeface="Calibri" panose="020F0502020204030204" pitchFamily="34" charset="0"/>
              </a:rPr>
              <a:t>، وأن لا</a:t>
            </a: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ar-SY" dirty="0">
                <a:latin typeface="Calibri" panose="020F0502020204030204" pitchFamily="34" charset="0"/>
              </a:rPr>
              <a:t>ن</a:t>
            </a:r>
            <a:r>
              <a:rPr lang="ar-LB" dirty="0">
                <a:latin typeface="Calibri" panose="020F0502020204030204" pitchFamily="34" charset="0"/>
              </a:rPr>
              <a:t>يأس عند </a:t>
            </a:r>
            <a:r>
              <a:rPr lang="ar-LB" dirty="0" err="1">
                <a:latin typeface="Calibri" panose="020F0502020204030204" pitchFamily="34" charset="0"/>
              </a:rPr>
              <a:t>إرتكاب</a:t>
            </a:r>
            <a:r>
              <a:rPr lang="ar-LB" dirty="0">
                <a:latin typeface="Calibri" panose="020F0502020204030204" pitchFamily="34" charset="0"/>
              </a:rPr>
              <a:t> الخطأ</a:t>
            </a:r>
            <a:r>
              <a:rPr lang="he-IL" dirty="0">
                <a:latin typeface="Calibri" panose="020F0502020204030204" pitchFamily="34" charset="0"/>
              </a:rPr>
              <a:t>!</a:t>
            </a:r>
          </a:p>
          <a:p>
            <a:r>
              <a:rPr lang="ar-LB" dirty="0">
                <a:latin typeface="Calibri" panose="020F0502020204030204" pitchFamily="34" charset="0"/>
              </a:rPr>
              <a:t>التعامل مع التحدّي صّعب، </a:t>
            </a:r>
            <a:r>
              <a:rPr lang="ar-SY" dirty="0">
                <a:latin typeface="Calibri" panose="020F0502020204030204" pitchFamily="34" charset="0"/>
              </a:rPr>
              <a:t>ولكنه </a:t>
            </a:r>
            <a:r>
              <a:rPr lang="ar-LB" dirty="0">
                <a:latin typeface="Calibri" panose="020F0502020204030204" pitchFamily="34" charset="0"/>
              </a:rPr>
              <a:t>يمنحنا فرصة ممتازة للتقدّم والتحسّن.</a:t>
            </a:r>
            <a:endParaRPr lang="he-IL" dirty="0">
              <a:latin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</a:rPr>
              <a:t>م</a:t>
            </a:r>
            <a:r>
              <a:rPr lang="ar-SY" dirty="0">
                <a:latin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</a:rPr>
              <a:t>ن المهم</a:t>
            </a:r>
            <a:r>
              <a:rPr lang="ar-SY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 </a:t>
            </a:r>
            <a:r>
              <a:rPr lang="ar-SY" dirty="0">
                <a:latin typeface="Calibri" panose="020F0502020204030204" pitchFamily="34" charset="0"/>
              </a:rPr>
              <a:t>أن ن</a:t>
            </a:r>
            <a:r>
              <a:rPr lang="ar-LB" dirty="0">
                <a:latin typeface="Calibri" panose="020F0502020204030204" pitchFamily="34" charset="0"/>
              </a:rPr>
              <a:t>تأمّل و</a:t>
            </a:r>
            <a:r>
              <a:rPr lang="ar-SY" dirty="0">
                <a:latin typeface="Calibri" panose="020F0502020204030204" pitchFamily="34" charset="0"/>
              </a:rPr>
              <a:t>ن</a:t>
            </a:r>
            <a:r>
              <a:rPr lang="ar-LB" dirty="0">
                <a:latin typeface="Calibri" panose="020F0502020204030204" pitchFamily="34" charset="0"/>
              </a:rPr>
              <a:t>تعلّم من نجاحات الماضي .</a:t>
            </a:r>
            <a:endParaRPr lang="he-IL" dirty="0">
              <a:latin typeface="Calibri" panose="020F0502020204030204" pitchFamily="34" charset="0"/>
            </a:endParaRPr>
          </a:p>
          <a:p>
            <a:endParaRPr lang="he-IL" dirty="0">
              <a:latin typeface="Calibri" panose="020F0502020204030204" pitchFamily="34" charset="0"/>
            </a:endParaRPr>
          </a:p>
          <a:p>
            <a:r>
              <a:rPr lang="he-IL" sz="3200" dirty="0">
                <a:solidFill>
                  <a:srgbClr val="12B4BC"/>
                </a:solidFill>
                <a:latin typeface="Calibri" panose="020F0502020204030204" pitchFamily="34" charset="0"/>
              </a:rPr>
              <a:t>"</a:t>
            </a:r>
            <a:r>
              <a:rPr lang="ar-LB" sz="3200" dirty="0">
                <a:solidFill>
                  <a:srgbClr val="12B4BC"/>
                </a:solidFill>
                <a:latin typeface="Calibri" panose="020F0502020204030204" pitchFamily="34" charset="0"/>
              </a:rPr>
              <a:t>أنا أتقبّل الفشل، ك</a:t>
            </a:r>
            <a:r>
              <a:rPr lang="ar-SA" sz="3200" dirty="0">
                <a:solidFill>
                  <a:srgbClr val="12B4BC"/>
                </a:solidFill>
                <a:latin typeface="Calibri" panose="020F0502020204030204" pitchFamily="34" charset="0"/>
              </a:rPr>
              <a:t>ُ</a:t>
            </a:r>
            <a:r>
              <a:rPr lang="ar-LB" sz="3200" dirty="0">
                <a:solidFill>
                  <a:srgbClr val="12B4BC"/>
                </a:solidFill>
                <a:latin typeface="Calibri" panose="020F0502020204030204" pitchFamily="34" charset="0"/>
              </a:rPr>
              <a:t>ل</a:t>
            </a:r>
            <a:r>
              <a:rPr lang="ar-SA" sz="3200" dirty="0">
                <a:solidFill>
                  <a:srgbClr val="12B4BC"/>
                </a:solidFill>
                <a:latin typeface="Calibri" panose="020F0502020204030204" pitchFamily="34" charset="0"/>
              </a:rPr>
              <a:t>ّ</a:t>
            </a:r>
            <a:r>
              <a:rPr lang="ar-LB" sz="3200" dirty="0">
                <a:solidFill>
                  <a:srgbClr val="12B4BC"/>
                </a:solidFill>
                <a:latin typeface="Calibri" panose="020F0502020204030204" pitchFamily="34" charset="0"/>
              </a:rPr>
              <a:t> واحد قد يفشل بشيءٍ ما،</a:t>
            </a:r>
            <a:r>
              <a:rPr lang="ar-SA" sz="3200" dirty="0">
                <a:solidFill>
                  <a:srgbClr val="12B4BC"/>
                </a:solidFill>
                <a:latin typeface="Calibri" panose="020F0502020204030204" pitchFamily="34" charset="0"/>
              </a:rPr>
              <a:t> </a:t>
            </a:r>
            <a:r>
              <a:rPr lang="ar-LB" sz="3200" dirty="0">
                <a:solidFill>
                  <a:srgbClr val="12B4BC"/>
                </a:solidFill>
                <a:latin typeface="Calibri" panose="020F0502020204030204" pitchFamily="34" charset="0"/>
              </a:rPr>
              <a:t>لكنني غير مستعد أن لا أحاول ثانيةً</a:t>
            </a:r>
            <a:r>
              <a:rPr lang="he-IL" sz="2800" dirty="0">
                <a:solidFill>
                  <a:srgbClr val="12B4BC"/>
                </a:solidFill>
                <a:latin typeface="Calibri" panose="020F0502020204030204" pitchFamily="34" charset="0"/>
              </a:rPr>
              <a:t>" </a:t>
            </a:r>
            <a:r>
              <a:rPr lang="ar-SY" sz="2000" dirty="0">
                <a:solidFill>
                  <a:srgbClr val="12B4BC"/>
                </a:solidFill>
                <a:latin typeface="Calibri" panose="020F0502020204030204" pitchFamily="34" charset="0"/>
              </a:rPr>
              <a:t>(</a:t>
            </a:r>
            <a:r>
              <a:rPr lang="ar-LB" sz="2000" dirty="0">
                <a:solidFill>
                  <a:srgbClr val="12B4BC"/>
                </a:solidFill>
                <a:latin typeface="Calibri" panose="020F0502020204030204" pitchFamily="34" charset="0"/>
              </a:rPr>
              <a:t>مايكل جوردان</a:t>
            </a:r>
            <a:r>
              <a:rPr lang="ar-SY" sz="2000" dirty="0">
                <a:solidFill>
                  <a:srgbClr val="12B4BC"/>
                </a:solidFill>
                <a:latin typeface="Calibri" panose="020F0502020204030204" pitchFamily="34" charset="0"/>
              </a:rPr>
              <a:t>)</a:t>
            </a:r>
            <a:endParaRPr lang="he-IL" dirty="0">
              <a:solidFill>
                <a:srgbClr val="12B4BC"/>
              </a:solidFill>
              <a:latin typeface="Calibri" panose="020F050202020403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6556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ماذا تعلّمنا حتّى الآن؟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286" y="1187779"/>
            <a:ext cx="8444838" cy="5250728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لقد تعرّفنا على المصطلح نمط "التفكير المتغيّر\المتطوّر"،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فهِمناه وتدرّبنا عليه قليلاً.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فهمنا ماذا تعني "المواظبة بالتعلّم" ورأينا كيف بالإمكان ال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LB" dirty="0" err="1">
                <a:latin typeface="Calibri" panose="020F0502020204030204" pitchFamily="34" charset="0"/>
                <a:cs typeface="Calibri" panose="020F0502020204030204" pitchFamily="34" charset="0"/>
              </a:rPr>
              <a:t>ستمرار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مر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ة تلوَ الأخرى.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هيا بنا نعود للحظة 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ـ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"مسيرة التعلّم الخاصّة بكم"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الّتي تطرّقنا إليها في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بداية الدّرس.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حاولوا أن تتذكّروا تحدّيات أو مواضيع تعاملتم معها 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ن خلال نَمَط "التفكير المتغيّر\المتطوّر" وواظبتم بالتعلّم على الرّغم من الصّعوبة؟ ما الّذي ساعدكم على المواظبة وعدم التنازل؟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دوّنوا هذا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الأمر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ما الذي قد يساعدكم على تبنّي نمط " التفكير المتطوّر" في المستقبل؟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2641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0" y="2171586"/>
            <a:ext cx="12190413" cy="1260000"/>
          </a:xfrm>
        </p:spPr>
        <p:txBody>
          <a:bodyPr/>
          <a:lstStyle/>
          <a:p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مسيرة التعلّم الخاصّة بي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</a:rPr>
              <a:t>سعيدة أنّكم </a:t>
            </a:r>
            <a:r>
              <a:rPr lang="ar-SA" sz="4000" dirty="0">
                <a:latin typeface="Calibri" panose="020F0502020204030204" pitchFamily="34" charset="0"/>
              </a:rPr>
              <a:t>قد </a:t>
            </a:r>
            <a:r>
              <a:rPr lang="ar-LB" sz="4000" dirty="0">
                <a:latin typeface="Calibri" panose="020F0502020204030204" pitchFamily="34" charset="0"/>
              </a:rPr>
              <a:t>عُدتم للدّرس</a:t>
            </a:r>
            <a:r>
              <a:rPr lang="he-IL" sz="4000" dirty="0"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B630D54-752C-432C-908A-A4C14C949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LB" dirty="0">
                <a:latin typeface="Calibri" panose="020F0502020204030204" pitchFamily="34" charset="0"/>
              </a:rPr>
              <a:t>مسيرتي في التعلُّم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866507"/>
            <a:ext cx="8030918" cy="4011693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ar-LB" dirty="0">
                <a:latin typeface="Calibri" panose="020F0502020204030204" pitchFamily="34" charset="0"/>
              </a:rPr>
              <a:t>تعالوا نتطرّق للتعلّم الخاص بنا كجولة أو كمسيرة</a:t>
            </a:r>
            <a:r>
              <a:rPr lang="he-IL" dirty="0">
                <a:latin typeface="Calibri" panose="020F0502020204030204" pitchFamily="34" charset="0"/>
              </a:rPr>
              <a:t>.</a:t>
            </a:r>
          </a:p>
          <a:p>
            <a:r>
              <a:rPr lang="ar-LB" dirty="0">
                <a:latin typeface="Calibri" panose="020F0502020204030204" pitchFamily="34" charset="0"/>
              </a:rPr>
              <a:t>أدعوكم للتأمّل في مسيرتكم التعليمية :</a:t>
            </a:r>
            <a:endParaRPr lang="he-IL" dirty="0">
              <a:latin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</a:rPr>
              <a:t>ست</a:t>
            </a:r>
            <a:r>
              <a:rPr lang="ar-SA" dirty="0">
                <a:latin typeface="Calibri" panose="020F0502020204030204" pitchFamily="34" charset="0"/>
              </a:rPr>
              <a:t>ُ</a:t>
            </a:r>
            <a:r>
              <a:rPr lang="ar-LB" dirty="0">
                <a:latin typeface="Calibri" panose="020F0502020204030204" pitchFamily="34" charset="0"/>
              </a:rPr>
              <a:t>عر</a:t>
            </a:r>
            <a:r>
              <a:rPr lang="ar-SA" dirty="0">
                <a:latin typeface="Calibri" panose="020F0502020204030204" pitchFamily="34" charset="0"/>
              </a:rPr>
              <a:t>َ</a:t>
            </a:r>
            <a:r>
              <a:rPr lang="ar-LB" dirty="0">
                <a:latin typeface="Calibri" panose="020F0502020204030204" pitchFamily="34" charset="0"/>
              </a:rPr>
              <a:t>ض أمامكم 4 إشارات مرور.</a:t>
            </a:r>
            <a:endParaRPr lang="he-IL" dirty="0">
              <a:latin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</a:rPr>
              <a:t>تأمّلوا وفكّروا بمثال شخصي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  لكل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 إشارة من هذه الإشارات</a:t>
            </a:r>
            <a:endParaRPr lang="he-I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7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>
              <a:solidFill>
                <a:srgbClr val="192A72"/>
              </a:solidFill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117" y="1427097"/>
            <a:ext cx="10871177" cy="1260000"/>
          </a:xfrm>
        </p:spPr>
        <p:txBody>
          <a:bodyPr/>
          <a:lstStyle/>
          <a:p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أنا كمُتعلِّم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7294" y="2592044"/>
            <a:ext cx="10872000" cy="720000"/>
          </a:xfrm>
        </p:spPr>
        <p:txBody>
          <a:bodyPr/>
          <a:lstStyle/>
          <a:p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مهارات حياتية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 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ل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لصّف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ّ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 السّابع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  <a:cs typeface="Calibri" panose="020F0502020204030204" pitchFamily="34" charset="0"/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738117" y="3246105"/>
            <a:ext cx="10872000" cy="720000"/>
          </a:xfrm>
        </p:spPr>
        <p:txBody>
          <a:bodyPr/>
          <a:lstStyle/>
          <a:p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المستشارة التربويّة: جزيل </a:t>
            </a:r>
            <a:r>
              <a:rPr lang="ar-SA" dirty="0" err="1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عبساوي</a:t>
            </a:r>
            <a:endParaRPr lang="ar-SA" dirty="0">
              <a:solidFill>
                <a:srgbClr val="192A72"/>
              </a:solidFill>
              <a:latin typeface="Calibri" panose="020F0502020204030204" pitchFamily="34" charset="0"/>
              <a:cs typeface="Calibri" panose="020F0502020204030204" pitchFamily="34" charset="0"/>
              <a:sym typeface="Varela Round"/>
            </a:endParaRPr>
          </a:p>
          <a:p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مرشدة في الخدمات النفسيّة الاستشاريّة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  <a:cs typeface="Calibri" panose="020F0502020204030204" pitchFamily="34" charset="0"/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/>
        </p:nvSpPr>
        <p:spPr>
          <a:xfrm>
            <a:off x="5166978" y="3324156"/>
            <a:ext cx="1685968" cy="322881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buClr>
                <a:srgbClr val="000000"/>
              </a:buClr>
              <a:buFont typeface="Arial"/>
              <a:buNone/>
            </a:pPr>
            <a:endParaRPr lang="he-IL" sz="1400" kern="0">
              <a:solidFill>
                <a:schemeClr val="bg1"/>
              </a:solidFill>
              <a:sym typeface="Arial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2963606" y="95343"/>
            <a:ext cx="1685968" cy="322881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buClr>
                <a:srgbClr val="000000"/>
              </a:buClr>
              <a:buFont typeface="Arial"/>
              <a:buNone/>
            </a:pPr>
            <a:endParaRPr lang="he-IL" sz="1400" b="1" kern="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584574" y="3328448"/>
            <a:ext cx="1685968" cy="330251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buClr>
                <a:srgbClr val="000000"/>
              </a:buClr>
              <a:buFont typeface="Arial"/>
              <a:buNone/>
            </a:pPr>
            <a:endParaRPr lang="he-IL" sz="1400" kern="0">
              <a:solidFill>
                <a:schemeClr val="bg1"/>
              </a:solidFill>
              <a:sym typeface="Arial"/>
            </a:endParaRPr>
          </a:p>
        </p:txBody>
      </p:sp>
      <p:sp>
        <p:nvSpPr>
          <p:cNvPr id="17" name="מלבן מעוגל 16"/>
          <p:cNvSpPr/>
          <p:nvPr/>
        </p:nvSpPr>
        <p:spPr>
          <a:xfrm>
            <a:off x="7298118" y="92706"/>
            <a:ext cx="1685968" cy="318351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buClr>
                <a:srgbClr val="000000"/>
              </a:buClr>
              <a:buFont typeface="Arial"/>
              <a:buNone/>
            </a:pPr>
            <a:endParaRPr lang="he-IL" sz="1400" kern="0">
              <a:solidFill>
                <a:schemeClr val="bg1"/>
              </a:solidFill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253" y="5968244"/>
            <a:ext cx="151518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endParaRPr lang="he-IL" sz="1400" kern="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51991" y="2570099"/>
            <a:ext cx="1367228" cy="5231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ar-LB" sz="14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مثال لتقدّم تعليمي أحرزته</a:t>
            </a:r>
            <a:endParaRPr lang="he-IL" sz="1400" kern="0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34" name="תמונה 33"/>
          <p:cNvPicPr>
            <a:picLocks noChangeAspect="1"/>
          </p:cNvPicPr>
          <p:nvPr/>
        </p:nvPicPr>
        <p:blipFill rotWithShape="1">
          <a:blip r:embed="rId2"/>
          <a:srcRect l="33815" r="10856"/>
          <a:stretch/>
        </p:blipFill>
        <p:spPr>
          <a:xfrm>
            <a:off x="5292663" y="4104044"/>
            <a:ext cx="1434598" cy="15914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333" y="752759"/>
            <a:ext cx="1495625" cy="14956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8" name="תמונה 37"/>
          <p:cNvPicPr>
            <a:picLocks noChangeAspect="1"/>
          </p:cNvPicPr>
          <p:nvPr/>
        </p:nvPicPr>
        <p:blipFill rotWithShape="1">
          <a:blip r:embed="rId4"/>
          <a:srcRect l="19215" t="22352" r="21020"/>
          <a:stretch/>
        </p:blipFill>
        <p:spPr>
          <a:xfrm>
            <a:off x="786229" y="4020179"/>
            <a:ext cx="1367228" cy="17763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5" name="תמונה 44"/>
          <p:cNvPicPr>
            <a:picLocks noChangeAspect="1"/>
          </p:cNvPicPr>
          <p:nvPr/>
        </p:nvPicPr>
        <p:blipFill rotWithShape="1">
          <a:blip r:embed="rId5"/>
          <a:srcRect l="17021" r="17217"/>
          <a:stretch/>
        </p:blipFill>
        <p:spPr>
          <a:xfrm>
            <a:off x="7436291" y="847732"/>
            <a:ext cx="1443850" cy="14637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9" name="TextBox 48"/>
          <p:cNvSpPr txBox="1"/>
          <p:nvPr/>
        </p:nvSpPr>
        <p:spPr>
          <a:xfrm>
            <a:off x="3047333" y="179523"/>
            <a:ext cx="1514632" cy="4616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ar-LB" sz="2400" b="1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حقّ الأولويّة</a:t>
            </a:r>
            <a:endParaRPr lang="he-IL" sz="2400" b="1" kern="0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2213890" y="6630960"/>
            <a:ext cx="248747" cy="3077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lang="he-IL" sz="1400" kern="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1353" y="3575212"/>
            <a:ext cx="14863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LB" b="1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قِف</a:t>
            </a:r>
            <a:endParaRPr lang="he-IL" b="1" kern="0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  <a:p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8539" y="5645078"/>
            <a:ext cx="118284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buClr>
                <a:srgbClr val="000000"/>
              </a:buClr>
            </a:pPr>
            <a:r>
              <a:rPr lang="ar-LB" sz="14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ما الذي يستوقفني؟ ما الذي يمنعني من التقدّم؟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436291" y="347504"/>
            <a:ext cx="13354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ar-LB" sz="2000" b="1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تعليم سياقة</a:t>
            </a:r>
            <a:endParaRPr lang="he-IL" sz="2000" b="1" kern="0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36291" y="2570099"/>
            <a:ext cx="14438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buClr>
                <a:srgbClr val="000000"/>
              </a:buClr>
            </a:pPr>
            <a:r>
              <a:rPr lang="ar-LB" sz="14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ماذا أحب أن أتعلّم؟ إلى أين أريد أن أتقدّم؟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6229" y="3558574"/>
            <a:ext cx="12806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ar-LB" b="1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طريق ملتوية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786229" y="5818598"/>
            <a:ext cx="13516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buClr>
                <a:srgbClr val="000000"/>
              </a:buClr>
            </a:pPr>
            <a:r>
              <a:rPr lang="ar-LB" sz="12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متى شعرت "ب</a:t>
            </a:r>
            <a:r>
              <a:rPr lang="ar-SA" sz="12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منعطف</a:t>
            </a:r>
            <a:r>
              <a:rPr lang="ar-LB" sz="12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" في مسيرتي التعليمية؟</a:t>
            </a:r>
            <a:r>
              <a:rPr lang="ar-SA" sz="12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 </a:t>
            </a:r>
            <a:r>
              <a:rPr lang="ar-LB" sz="12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كيف واجهت هذا الوضع؟</a:t>
            </a:r>
          </a:p>
        </p:txBody>
      </p:sp>
    </p:spTree>
    <p:extLst>
      <p:ext uri="{BB962C8B-B14F-4D97-AF65-F5344CB8AC3E}">
        <p14:creationId xmlns:p14="http://schemas.microsoft.com/office/powerpoint/2010/main" val="2207451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أنا واثقة مِن أن كُلّ واحد وواحدة منكم قد تعلّم أمرًا ما حول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مسيرته التعليميّة.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لا يوجد صحيح وغير صحيح، أهم الأمور هو أن تتذكّروا القدرات والطاقات الكامنة فيكم، والمَواضع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الّتي يجب التحسين فيها والوجهة التي تودّون الوصول إليها. لقد واجهنا تحدّيات في الماضي ونجحنا في ذلك، والآن مِن الموكّد أنكم ستنجحون. 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أدعوكم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إلى مهمّة إضافيّة ستزيد مِن فهمكم حول تعلّمكم.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6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أي نوع من المتعلّمين أنا اليوم؟</a:t>
            </a:r>
            <a:r>
              <a:rPr lang="he-IL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BA38B182-91B7-43B7-9110-B8E4723C134B}"/>
              </a:ext>
            </a:extLst>
          </p:cNvPr>
          <p:cNvGrpSpPr/>
          <p:nvPr/>
        </p:nvGrpSpPr>
        <p:grpSpPr>
          <a:xfrm>
            <a:off x="441091" y="1360795"/>
            <a:ext cx="9158062" cy="4548838"/>
            <a:chOff x="771029" y="926346"/>
            <a:chExt cx="11191475" cy="5558840"/>
          </a:xfrm>
        </p:grpSpPr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69D9D604-1CC2-4C8F-BC3B-AD4D67433806}"/>
                </a:ext>
              </a:extLst>
            </p:cNvPr>
            <p:cNvSpPr/>
            <p:nvPr/>
          </p:nvSpPr>
          <p:spPr>
            <a:xfrm>
              <a:off x="3462821" y="1198130"/>
              <a:ext cx="6828638" cy="458371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3F78FE5F-29C1-470B-AB87-0B5EE2C500D5}"/>
                </a:ext>
              </a:extLst>
            </p:cNvPr>
            <p:cNvCxnSpPr>
              <a:cxnSpLocks/>
              <a:stCxn id="10" idx="0"/>
              <a:endCxn id="10" idx="4"/>
            </p:cNvCxnSpPr>
            <p:nvPr/>
          </p:nvCxnSpPr>
          <p:spPr>
            <a:xfrm>
              <a:off x="6877140" y="1198130"/>
              <a:ext cx="0" cy="458371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C03815A1-F6BA-48CF-A114-855FB19A3070}"/>
                </a:ext>
              </a:extLst>
            </p:cNvPr>
            <p:cNvCxnSpPr>
              <a:cxnSpLocks/>
              <a:stCxn id="10" idx="2"/>
              <a:endCxn id="10" idx="6"/>
            </p:cNvCxnSpPr>
            <p:nvPr/>
          </p:nvCxnSpPr>
          <p:spPr>
            <a:xfrm>
              <a:off x="3462821" y="3489985"/>
              <a:ext cx="682863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0A167A6F-7981-4511-AEFD-98B5DB618BD6}"/>
                </a:ext>
              </a:extLst>
            </p:cNvPr>
            <p:cNvCxnSpPr>
              <a:cxnSpLocks/>
              <a:stCxn id="10" idx="1"/>
              <a:endCxn id="10" idx="5"/>
            </p:cNvCxnSpPr>
            <p:nvPr/>
          </p:nvCxnSpPr>
          <p:spPr>
            <a:xfrm>
              <a:off x="4462852" y="1869399"/>
              <a:ext cx="4828576" cy="324117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id="{8366B06F-6977-4CF3-AD99-0A43738FC1CC}"/>
                </a:ext>
              </a:extLst>
            </p:cNvPr>
            <p:cNvCxnSpPr>
              <a:cxnSpLocks/>
              <a:stCxn id="10" idx="7"/>
              <a:endCxn id="10" idx="3"/>
            </p:cNvCxnSpPr>
            <p:nvPr/>
          </p:nvCxnSpPr>
          <p:spPr>
            <a:xfrm flipH="1">
              <a:off x="4462852" y="1869399"/>
              <a:ext cx="4828576" cy="324117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D4635FC7-6EFC-48F4-BE7C-23E62C9831F1}"/>
                </a:ext>
              </a:extLst>
            </p:cNvPr>
            <p:cNvSpPr/>
            <p:nvPr/>
          </p:nvSpPr>
          <p:spPr>
            <a:xfrm>
              <a:off x="4045351" y="1735024"/>
              <a:ext cx="5663578" cy="3506599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094AABAE-9502-4756-81FE-ED1D8BE3BF3A}"/>
                </a:ext>
              </a:extLst>
            </p:cNvPr>
            <p:cNvSpPr/>
            <p:nvPr/>
          </p:nvSpPr>
          <p:spPr>
            <a:xfrm>
              <a:off x="4826226" y="2188510"/>
              <a:ext cx="4101827" cy="2602947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BE439954-1B33-4607-85F4-C19221403668}"/>
                </a:ext>
              </a:extLst>
            </p:cNvPr>
            <p:cNvSpPr/>
            <p:nvPr/>
          </p:nvSpPr>
          <p:spPr>
            <a:xfrm>
              <a:off x="5606839" y="2627609"/>
              <a:ext cx="2472997" cy="1724751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D8C1E223-0F53-43C9-A639-C016F29F2A79}"/>
                </a:ext>
              </a:extLst>
            </p:cNvPr>
            <p:cNvSpPr txBox="1"/>
            <p:nvPr/>
          </p:nvSpPr>
          <p:spPr>
            <a:xfrm>
              <a:off x="10179706" y="2007900"/>
              <a:ext cx="1782798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كتابة الوظائف وعرض الشرائح</a:t>
              </a:r>
              <a:r>
                <a:rPr lang="he-IL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3741B68-D1C5-4279-87A7-E864A6CA8B9E}"/>
                </a:ext>
              </a:extLst>
            </p:cNvPr>
            <p:cNvSpPr txBox="1"/>
            <p:nvPr/>
          </p:nvSpPr>
          <p:spPr>
            <a:xfrm>
              <a:off x="10179706" y="3722169"/>
              <a:ext cx="178279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</a:t>
              </a:r>
              <a:r>
                <a:rPr lang="ar-SA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في </a:t>
              </a:r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التعلّم بشكل مستقل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103F4B61-B704-4AFE-8DBC-79E67F6B65EA}"/>
                </a:ext>
              </a:extLst>
            </p:cNvPr>
            <p:cNvSpPr txBox="1"/>
            <p:nvPr/>
          </p:nvSpPr>
          <p:spPr>
            <a:xfrm>
              <a:off x="8036850" y="5561856"/>
              <a:ext cx="2244097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</a:t>
              </a:r>
              <a:r>
                <a:rPr lang="ar-SA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في </a:t>
              </a:r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المواظبة على </a:t>
              </a:r>
              <a:r>
                <a:rPr lang="ar-LB" dirty="0" err="1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التعل</a:t>
              </a:r>
              <a:r>
                <a:rPr lang="ar-SA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ّ</a:t>
              </a:r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 عن بُعد ، أيضا حين أجد صعوبة معيّنة بالأمر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1290BE5C-9EDA-440D-A79B-454A987F3E6E}"/>
                </a:ext>
              </a:extLst>
            </p:cNvPr>
            <p:cNvSpPr txBox="1"/>
            <p:nvPr/>
          </p:nvSpPr>
          <p:spPr>
            <a:xfrm>
              <a:off x="1631065" y="4268237"/>
              <a:ext cx="184454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قراءة وفهم النّصوص والتعليمات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1EDDF313-2BA6-43F9-BB0C-762CAF45C537}"/>
                </a:ext>
              </a:extLst>
            </p:cNvPr>
            <p:cNvSpPr txBox="1"/>
            <p:nvPr/>
          </p:nvSpPr>
          <p:spPr>
            <a:xfrm>
              <a:off x="914401" y="2103924"/>
              <a:ext cx="25249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العمل مع طاقم الأصدقاء عن بُعد</a:t>
              </a:r>
              <a:r>
                <a:rPr lang="he-IL" dirty="0">
                  <a:solidFill>
                    <a:srgbClr val="192A72"/>
                  </a:solidFill>
                </a:rPr>
                <a:t>.</a:t>
              </a:r>
            </a:p>
          </p:txBody>
        </p:sp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9CBCFE55-557F-4380-8A9A-4625EBEF8717}"/>
                </a:ext>
              </a:extLst>
            </p:cNvPr>
            <p:cNvSpPr txBox="1"/>
            <p:nvPr/>
          </p:nvSpPr>
          <p:spPr>
            <a:xfrm>
              <a:off x="771029" y="1061468"/>
              <a:ext cx="44125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فهم الدّرس عن بُعد من المنزل</a:t>
              </a:r>
              <a:r>
                <a:rPr lang="he-IL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1F9E774F-7F6B-4B66-AA1C-4A05D004A312}"/>
                </a:ext>
              </a:extLst>
            </p:cNvPr>
            <p:cNvSpPr txBox="1"/>
            <p:nvPr/>
          </p:nvSpPr>
          <p:spPr>
            <a:xfrm>
              <a:off x="9123833" y="926346"/>
              <a:ext cx="225614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بالإشتراك بالدّرس بصورة فعّالة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TextBox 18">
            <a:extLst>
              <a:ext uri="{FF2B5EF4-FFF2-40B4-BE49-F238E27FC236}">
                <a16:creationId xmlns:a16="http://schemas.microsoft.com/office/drawing/2014/main" id="{E9F4677A-F32F-4F61-B7AD-6402B5F7A844}"/>
              </a:ext>
            </a:extLst>
          </p:cNvPr>
          <p:cNvSpPr txBox="1"/>
          <p:nvPr/>
        </p:nvSpPr>
        <p:spPr>
          <a:xfrm>
            <a:off x="3631874" y="5339139"/>
            <a:ext cx="1345937" cy="5288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LB" dirty="0">
                <a:solidFill>
                  <a:srgbClr val="192A72"/>
                </a:solidFill>
              </a:rPr>
              <a:t>أنا أنجح في إدارة وقتي بشكلٍ جيّد</a:t>
            </a:r>
            <a:endParaRPr lang="he-IL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79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2172773" y="2031540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Google Shape;278;p9"/>
          <p:cNvSpPr txBox="1">
            <a:spLocks/>
          </p:cNvSpPr>
          <p:nvPr/>
        </p:nvSpPr>
        <p:spPr>
          <a:xfrm>
            <a:off x="1720007" y="177254"/>
            <a:ext cx="9442256" cy="753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1" anchor="b" anchorCtr="0">
            <a:normAutofit fontScale="2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400"/>
              <a:buFont typeface="Calibri"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  <a:t>איזה מין לומד אני </a:t>
            </a:r>
            <a:r>
              <a:rPr kumimoji="0" lang="he-I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  <a:t>היום?שקף</a:t>
            </a: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  <a:t> נסתר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400"/>
              <a:buFont typeface="Calibri"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  <a:t>לפניך מעגל שמייצג את הלמידה שלך. המעגל מחולק ל8 חלקים שווים(משולשים) בדומה לשמונה משולשי פיצה. כל משולש מייצג מיומנות אחת בלמידה. למשל משולש מספר 1 מייצג השתתפות בשיעורים. כעת צבעו את הפסים  במשולש לפי האופן בו אתם מעריכים את עצמכם באותה מיומנות. ככל שאתם מעריכים את המיומנות הזו כגבוהה </a:t>
            </a:r>
            <a:r>
              <a:rPr kumimoji="0" lang="he-I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  <a:t>אצליכם</a:t>
            </a: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  <a:t>- תצבעו יותר פסים באותו משולש.</a:t>
            </a:r>
            <a:b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</a:b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Varela Round" pitchFamily="2" charset="-79"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3462821" y="1198130"/>
            <a:ext cx="6828638" cy="458371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מחבר ישר 7"/>
          <p:cNvCxnSpPr>
            <a:stCxn id="7" idx="0"/>
            <a:endCxn id="7" idx="4"/>
          </p:cNvCxnSpPr>
          <p:nvPr/>
        </p:nvCxnSpPr>
        <p:spPr>
          <a:xfrm>
            <a:off x="6877140" y="1198130"/>
            <a:ext cx="0" cy="458371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>
            <a:stCxn id="7" idx="2"/>
            <a:endCxn id="7" idx="6"/>
          </p:cNvCxnSpPr>
          <p:nvPr/>
        </p:nvCxnSpPr>
        <p:spPr>
          <a:xfrm>
            <a:off x="3462821" y="3489985"/>
            <a:ext cx="68286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>
            <a:stCxn id="7" idx="1"/>
            <a:endCxn id="7" idx="5"/>
          </p:cNvCxnSpPr>
          <p:nvPr/>
        </p:nvCxnSpPr>
        <p:spPr>
          <a:xfrm>
            <a:off x="4462852" y="1869399"/>
            <a:ext cx="4828576" cy="324117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>
            <a:stCxn id="7" idx="7"/>
            <a:endCxn id="7" idx="3"/>
          </p:cNvCxnSpPr>
          <p:nvPr/>
        </p:nvCxnSpPr>
        <p:spPr>
          <a:xfrm flipH="1">
            <a:off x="4462852" y="1869399"/>
            <a:ext cx="4828576" cy="324117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אליפסה 12"/>
          <p:cNvSpPr/>
          <p:nvPr/>
        </p:nvSpPr>
        <p:spPr>
          <a:xfrm>
            <a:off x="4045351" y="1735024"/>
            <a:ext cx="5663578" cy="35065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4826226" y="2188510"/>
            <a:ext cx="4101827" cy="260294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אליפסה 14"/>
          <p:cNvSpPr/>
          <p:nvPr/>
        </p:nvSpPr>
        <p:spPr>
          <a:xfrm>
            <a:off x="5606839" y="2627609"/>
            <a:ext cx="2472997" cy="1724751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79706" y="2007900"/>
            <a:ext cx="17827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2.אני כותב/ת מצגות ועבודות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79706" y="3722169"/>
            <a:ext cx="17827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אני לומד/ת בצורה עצמאית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36850" y="5561856"/>
            <a:ext cx="22440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אני מתמיד/ה בלמידה המקוונת גם כשקצת קשה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0279" y="5649781"/>
            <a:ext cx="16447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אני מנהל/ת היטב את הזמן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31065" y="4268237"/>
            <a:ext cx="184454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אני מצליח/ה לקרוא ולהבין את הטקסטים וההוראות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1" y="2103924"/>
            <a:ext cx="25249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אני מצליח/ה לעבוד מרחוק בעבודת צוות עם חברים.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1029" y="1061468"/>
            <a:ext cx="4412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אני </a:t>
            </a:r>
            <a:r>
              <a:rPr kumimoji="0" lang="he-I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מבינ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/ה את השיעור המתוקשב בבית.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60774" y="965947"/>
            <a:ext cx="22561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1. אני </a:t>
            </a:r>
            <a:r>
              <a:rPr kumimoji="0" lang="he-I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משתתפ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/ת בשיעור באופן פעיל.</a:t>
            </a:r>
          </a:p>
        </p:txBody>
      </p:sp>
    </p:spTree>
    <p:extLst>
      <p:ext uri="{BB962C8B-B14F-4D97-AF65-F5344CB8AC3E}">
        <p14:creationId xmlns:p14="http://schemas.microsoft.com/office/powerpoint/2010/main" val="997871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2400" dirty="0">
                <a:latin typeface="Calibri" panose="020F0502020204030204" pitchFamily="34" charset="0"/>
              </a:rPr>
              <a:t>في أي مجال أنت تريد\ين أن تتقدّم\ي؟</a:t>
            </a:r>
            <a:br>
              <a:rPr lang="he-IL" sz="2400" dirty="0">
                <a:latin typeface="Calibri" panose="020F0502020204030204" pitchFamily="34" charset="0"/>
              </a:rPr>
            </a:br>
            <a:r>
              <a:rPr lang="ar-LB" sz="2400" dirty="0">
                <a:latin typeface="Calibri" panose="020F0502020204030204" pitchFamily="34" charset="0"/>
              </a:rPr>
              <a:t>اختار\ي مجالاً واحداً كنت ترغب\ين</a:t>
            </a:r>
            <a:r>
              <a:rPr lang="ar-SA" sz="2400" dirty="0">
                <a:latin typeface="Calibri" panose="020F0502020204030204" pitchFamily="34" charset="0"/>
              </a:rPr>
              <a:t> في</a:t>
            </a:r>
            <a:r>
              <a:rPr lang="ar-LB" sz="2400" dirty="0">
                <a:latin typeface="Calibri" panose="020F0502020204030204" pitchFamily="34" charset="0"/>
              </a:rPr>
              <a:t> أن تتقدّم\ين </a:t>
            </a:r>
            <a:r>
              <a:rPr lang="ar-SA" sz="2400" dirty="0">
                <a:latin typeface="Calibri" panose="020F0502020204030204" pitchFamily="34" charset="0"/>
              </a:rPr>
              <a:t>في</a:t>
            </a:r>
            <a:r>
              <a:rPr lang="ar-LB" sz="2400" dirty="0">
                <a:latin typeface="Calibri" panose="020F0502020204030204" pitchFamily="34" charset="0"/>
              </a:rPr>
              <a:t>ه  وحدّد\ي إلى أين تريد\ين  الوصول</a:t>
            </a:r>
            <a:endParaRPr lang="he-IL" sz="2400" dirty="0">
              <a:latin typeface="Calibri" panose="020F0502020204030204" pitchFamily="34" charset="0"/>
            </a:endParaRP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BA38B182-91B7-43B7-9110-B8E4723C134B}"/>
              </a:ext>
            </a:extLst>
          </p:cNvPr>
          <p:cNvGrpSpPr/>
          <p:nvPr/>
        </p:nvGrpSpPr>
        <p:grpSpPr>
          <a:xfrm>
            <a:off x="441091" y="1360795"/>
            <a:ext cx="9158062" cy="4548838"/>
            <a:chOff x="771029" y="926346"/>
            <a:chExt cx="11191475" cy="5558840"/>
          </a:xfrm>
        </p:grpSpPr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69D9D604-1CC2-4C8F-BC3B-AD4D67433806}"/>
                </a:ext>
              </a:extLst>
            </p:cNvPr>
            <p:cNvSpPr/>
            <p:nvPr/>
          </p:nvSpPr>
          <p:spPr>
            <a:xfrm>
              <a:off x="3462821" y="1198130"/>
              <a:ext cx="6828638" cy="458371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3F78FE5F-29C1-470B-AB87-0B5EE2C500D5}"/>
                </a:ext>
              </a:extLst>
            </p:cNvPr>
            <p:cNvCxnSpPr>
              <a:cxnSpLocks/>
              <a:stCxn id="10" idx="0"/>
              <a:endCxn id="10" idx="4"/>
            </p:cNvCxnSpPr>
            <p:nvPr/>
          </p:nvCxnSpPr>
          <p:spPr>
            <a:xfrm>
              <a:off x="6877140" y="1198130"/>
              <a:ext cx="0" cy="458371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C03815A1-F6BA-48CF-A114-855FB19A3070}"/>
                </a:ext>
              </a:extLst>
            </p:cNvPr>
            <p:cNvCxnSpPr>
              <a:cxnSpLocks/>
              <a:stCxn id="10" idx="2"/>
              <a:endCxn id="10" idx="6"/>
            </p:cNvCxnSpPr>
            <p:nvPr/>
          </p:nvCxnSpPr>
          <p:spPr>
            <a:xfrm>
              <a:off x="3462821" y="3489985"/>
              <a:ext cx="682863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0A167A6F-7981-4511-AEFD-98B5DB618BD6}"/>
                </a:ext>
              </a:extLst>
            </p:cNvPr>
            <p:cNvCxnSpPr>
              <a:cxnSpLocks/>
              <a:stCxn id="10" idx="1"/>
              <a:endCxn id="10" idx="5"/>
            </p:cNvCxnSpPr>
            <p:nvPr/>
          </p:nvCxnSpPr>
          <p:spPr>
            <a:xfrm>
              <a:off x="4462852" y="1869399"/>
              <a:ext cx="4828576" cy="324117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id="{8366B06F-6977-4CF3-AD99-0A43738FC1CC}"/>
                </a:ext>
              </a:extLst>
            </p:cNvPr>
            <p:cNvCxnSpPr>
              <a:cxnSpLocks/>
              <a:stCxn id="10" idx="7"/>
              <a:endCxn id="10" idx="3"/>
            </p:cNvCxnSpPr>
            <p:nvPr/>
          </p:nvCxnSpPr>
          <p:spPr>
            <a:xfrm flipH="1">
              <a:off x="4462852" y="1869399"/>
              <a:ext cx="4828576" cy="324117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D4635FC7-6EFC-48F4-BE7C-23E62C9831F1}"/>
                </a:ext>
              </a:extLst>
            </p:cNvPr>
            <p:cNvSpPr/>
            <p:nvPr/>
          </p:nvSpPr>
          <p:spPr>
            <a:xfrm>
              <a:off x="4045351" y="1735024"/>
              <a:ext cx="5663578" cy="3506599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094AABAE-9502-4756-81FE-ED1D8BE3BF3A}"/>
                </a:ext>
              </a:extLst>
            </p:cNvPr>
            <p:cNvSpPr/>
            <p:nvPr/>
          </p:nvSpPr>
          <p:spPr>
            <a:xfrm>
              <a:off x="4826226" y="2188510"/>
              <a:ext cx="4101827" cy="2602947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BE439954-1B33-4607-85F4-C19221403668}"/>
                </a:ext>
              </a:extLst>
            </p:cNvPr>
            <p:cNvSpPr/>
            <p:nvPr/>
          </p:nvSpPr>
          <p:spPr>
            <a:xfrm>
              <a:off x="5606839" y="2627609"/>
              <a:ext cx="2472997" cy="1724751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D8C1E223-0F53-43C9-A639-C016F29F2A79}"/>
                </a:ext>
              </a:extLst>
            </p:cNvPr>
            <p:cNvSpPr txBox="1"/>
            <p:nvPr/>
          </p:nvSpPr>
          <p:spPr>
            <a:xfrm>
              <a:off x="10179706" y="2007900"/>
              <a:ext cx="1782798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كتابة الوظائف وعرض الشرائح</a:t>
              </a:r>
              <a:r>
                <a:rPr lang="he-IL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3741B68-D1C5-4279-87A7-E864A6CA8B9E}"/>
                </a:ext>
              </a:extLst>
            </p:cNvPr>
            <p:cNvSpPr txBox="1"/>
            <p:nvPr/>
          </p:nvSpPr>
          <p:spPr>
            <a:xfrm>
              <a:off x="10179706" y="3722169"/>
              <a:ext cx="178279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</a:t>
              </a:r>
              <a:r>
                <a:rPr lang="ar-SA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في </a:t>
              </a:r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التعلّم بشكل مستقل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103F4B61-B704-4AFE-8DBC-79E67F6B65EA}"/>
                </a:ext>
              </a:extLst>
            </p:cNvPr>
            <p:cNvSpPr txBox="1"/>
            <p:nvPr/>
          </p:nvSpPr>
          <p:spPr>
            <a:xfrm>
              <a:off x="8036850" y="5561856"/>
              <a:ext cx="2244097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</a:t>
              </a:r>
              <a:r>
                <a:rPr lang="ar-SA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في </a:t>
              </a:r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المواظبة على </a:t>
              </a:r>
              <a:r>
                <a:rPr lang="ar-LB" dirty="0" err="1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التعل</a:t>
              </a:r>
              <a:r>
                <a:rPr lang="ar-SA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ّ</a:t>
              </a:r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 عن بُعد ، أيضا حين أجد صعوبة معيّنة بالأمر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8E6AE5A6-6650-4DCD-885B-864A8D626400}"/>
                </a:ext>
              </a:extLst>
            </p:cNvPr>
            <p:cNvSpPr txBox="1"/>
            <p:nvPr/>
          </p:nvSpPr>
          <p:spPr>
            <a:xfrm>
              <a:off x="4670278" y="5788022"/>
              <a:ext cx="164478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</a:rPr>
                <a:t>أنا أنجح في إدارة وقتي بشكلٍ جيّد</a:t>
              </a:r>
              <a:endParaRPr lang="he-IL" dirty="0">
                <a:solidFill>
                  <a:srgbClr val="192A72"/>
                </a:solidFill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1290BE5C-9EDA-440D-A79B-454A987F3E6E}"/>
                </a:ext>
              </a:extLst>
            </p:cNvPr>
            <p:cNvSpPr txBox="1"/>
            <p:nvPr/>
          </p:nvSpPr>
          <p:spPr>
            <a:xfrm>
              <a:off x="1631065" y="4268237"/>
              <a:ext cx="184454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قراءة وفهم النّصوص والتعليمات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1EDDF313-2BA6-43F9-BB0C-762CAF45C537}"/>
                </a:ext>
              </a:extLst>
            </p:cNvPr>
            <p:cNvSpPr txBox="1"/>
            <p:nvPr/>
          </p:nvSpPr>
          <p:spPr>
            <a:xfrm>
              <a:off x="914401" y="2103924"/>
              <a:ext cx="25249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العمل مع طاقم الأصدقاء عن بُعد</a:t>
              </a:r>
              <a:r>
                <a:rPr lang="he-IL" dirty="0">
                  <a:solidFill>
                    <a:srgbClr val="192A72"/>
                  </a:solidFill>
                </a:rPr>
                <a:t>.</a:t>
              </a:r>
            </a:p>
          </p:txBody>
        </p:sp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9CBCFE55-557F-4380-8A9A-4625EBEF8717}"/>
                </a:ext>
              </a:extLst>
            </p:cNvPr>
            <p:cNvSpPr txBox="1"/>
            <p:nvPr/>
          </p:nvSpPr>
          <p:spPr>
            <a:xfrm>
              <a:off x="771029" y="1061468"/>
              <a:ext cx="44125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فهم الدّرس عن بُعد من المنزل</a:t>
              </a:r>
              <a:r>
                <a:rPr lang="he-IL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1F9E774F-7F6B-4B66-AA1C-4A05D004A312}"/>
                </a:ext>
              </a:extLst>
            </p:cNvPr>
            <p:cNvSpPr txBox="1"/>
            <p:nvPr/>
          </p:nvSpPr>
          <p:spPr>
            <a:xfrm>
              <a:off x="9123833" y="926346"/>
              <a:ext cx="225614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بالإشتراك بالدّرس بصورة فعّالة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274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216057"/>
            <a:ext cx="8030918" cy="4011693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ar-LB" dirty="0">
                <a:latin typeface="Calibri" panose="020F0502020204030204" pitchFamily="34" charset="0"/>
              </a:rPr>
              <a:t>هل تتذكّرون نَمَط "التفكير المتغيّر\المتطوّر"؟ يوجد لجميعنا القوى للمواظبة وبذل المجهود ثانية حتى نتحسّن.</a:t>
            </a:r>
            <a:r>
              <a:rPr lang="he-IL" dirty="0">
                <a:latin typeface="Calibri" panose="020F0502020204030204" pitchFamily="34" charset="0"/>
              </a:rPr>
              <a:t> </a:t>
            </a:r>
          </a:p>
          <a:p>
            <a:r>
              <a:rPr lang="ar-LB" dirty="0">
                <a:latin typeface="Calibri" panose="020F0502020204030204" pitchFamily="34" charset="0"/>
              </a:rPr>
              <a:t>كلّما كنّا نتعلّم ، نبذل المجهود ونجرّب – نحن في </a:t>
            </a:r>
            <a:r>
              <a:rPr lang="ar-LB" dirty="0" err="1">
                <a:latin typeface="Calibri" panose="020F0502020204030204" pitchFamily="34" charset="0"/>
              </a:rPr>
              <a:t>الإتّجاه</a:t>
            </a:r>
            <a:r>
              <a:rPr lang="ar-LB" dirty="0">
                <a:latin typeface="Calibri" panose="020F0502020204030204" pitchFamily="34" charset="0"/>
              </a:rPr>
              <a:t> الصّحيح. 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</a:rPr>
              <a:t>لأسلوب التعلّم الخاص بكل واحدٍ منا حسناته.</a:t>
            </a:r>
          </a:p>
          <a:p>
            <a:pPr lvl="0">
              <a:lnSpc>
                <a:spcPct val="150000"/>
              </a:lnSpc>
            </a:pPr>
            <a:r>
              <a:rPr lang="ar-SA" dirty="0">
                <a:latin typeface="Calibri" panose="020F0502020204030204" pitchFamily="34" charset="0"/>
              </a:rPr>
              <a:t>يدفعنا الإصرار، ا</a:t>
            </a:r>
            <a:r>
              <a:rPr lang="ar-LB" dirty="0">
                <a:latin typeface="Calibri" panose="020F0502020204030204" pitchFamily="34" charset="0"/>
              </a:rPr>
              <a:t>لمواظبة، </a:t>
            </a:r>
            <a:r>
              <a:rPr lang="ar-SA" dirty="0">
                <a:latin typeface="Calibri" panose="020F0502020204030204" pitchFamily="34" charset="0"/>
              </a:rPr>
              <a:t>و</a:t>
            </a:r>
            <a:r>
              <a:rPr lang="ar-LB" dirty="0">
                <a:latin typeface="Calibri" panose="020F0502020204030204" pitchFamily="34" charset="0"/>
              </a:rPr>
              <a:t>ال</a:t>
            </a:r>
            <a:r>
              <a:rPr lang="ar-SA" dirty="0">
                <a:latin typeface="Calibri" panose="020F0502020204030204" pitchFamily="34" charset="0"/>
              </a:rPr>
              <a:t>ا</a:t>
            </a:r>
            <a:r>
              <a:rPr lang="ar-LB" dirty="0" err="1">
                <a:latin typeface="Calibri" panose="020F0502020204030204" pitchFamily="34" charset="0"/>
              </a:rPr>
              <a:t>جتهاد</a:t>
            </a:r>
            <a:r>
              <a:rPr lang="ar-LB" dirty="0">
                <a:latin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</a:rPr>
              <a:t>قُدُمًا</a:t>
            </a:r>
            <a:r>
              <a:rPr lang="ar-LB" dirty="0">
                <a:latin typeface="Calibri" panose="020F0502020204030204" pitchFamily="34" charset="0"/>
              </a:rPr>
              <a:t>،</a:t>
            </a:r>
            <a:r>
              <a:rPr lang="ar-SA" dirty="0">
                <a:latin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</a:rPr>
              <a:t>ك</a:t>
            </a:r>
            <a:r>
              <a:rPr lang="ar-SA" dirty="0">
                <a:latin typeface="Calibri" panose="020F0502020204030204" pitchFamily="34" charset="0"/>
              </a:rPr>
              <a:t>ُ</a:t>
            </a:r>
            <a:r>
              <a:rPr lang="ar-LB" dirty="0">
                <a:latin typeface="Calibri" panose="020F0502020204030204" pitchFamily="34" charset="0"/>
              </a:rPr>
              <a:t>ل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 خطوة </a:t>
            </a:r>
            <a:r>
              <a:rPr lang="ar-LB" dirty="0" err="1">
                <a:latin typeface="Calibri" panose="020F0502020204030204" pitchFamily="34" charset="0"/>
              </a:rPr>
              <a:t>نخطوها</a:t>
            </a:r>
            <a:r>
              <a:rPr lang="ar-LB" dirty="0">
                <a:latin typeface="Calibri" panose="020F0502020204030204" pitchFamily="34" charset="0"/>
              </a:rPr>
              <a:t> نحرز بواسطتها تقدمّاً أيضاً، نحن نتعلّم ونتقدّم</a:t>
            </a:r>
            <a:r>
              <a:rPr lang="ar-SA" dirty="0">
                <a:latin typeface="Calibri" panose="020F0502020204030204" pitchFamily="34" charset="0"/>
              </a:rPr>
              <a:t> طوال الوقت</a:t>
            </a:r>
            <a:r>
              <a:rPr lang="ar-LB" dirty="0">
                <a:latin typeface="Calibri" panose="020F0502020204030204" pitchFamily="34" charset="0"/>
              </a:rPr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93704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</a:rPr>
              <a:t>نسيرُ قُدُماً نحو الأمام....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197205"/>
            <a:ext cx="8030918" cy="5260156"/>
          </a:xfr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LB" dirty="0">
                <a:latin typeface="Calibri" panose="020F0502020204030204" pitchFamily="34" charset="0"/>
              </a:rPr>
              <a:t>فكّروا</a:t>
            </a:r>
            <a:r>
              <a:rPr lang="he-IL" dirty="0">
                <a:latin typeface="Calibri" panose="020F0502020204030204" pitchFamily="34" charset="0"/>
              </a:rPr>
              <a:t>- </a:t>
            </a:r>
            <a:endParaRPr lang="ar-LB" dirty="0">
              <a:latin typeface="Calibri" panose="020F0502020204030204" pitchFamily="34" charset="0"/>
            </a:endParaRPr>
          </a:p>
          <a:p>
            <a:pPr lvl="0"/>
            <a:r>
              <a:rPr lang="ar-LB" dirty="0">
                <a:latin typeface="Calibri" panose="020F0502020204030204" pitchFamily="34" charset="0"/>
              </a:rPr>
              <a:t>ما هي الخطوة القادمة التي ستساعدكم على تحقيق </a:t>
            </a:r>
            <a:r>
              <a:rPr lang="ar-LB" dirty="0" err="1">
                <a:latin typeface="Calibri" panose="020F0502020204030204" pitchFamily="34" charset="0"/>
              </a:rPr>
              <a:t>إختياركم</a:t>
            </a:r>
            <a:r>
              <a:rPr lang="ar-LB" dirty="0">
                <a:latin typeface="Calibri" panose="020F0502020204030204" pitchFamily="34" charset="0"/>
              </a:rPr>
              <a:t> والسّير قُدُماً نحو الجزء الذي اخترتموه؟ دوّنوا ذلك </a:t>
            </a:r>
            <a:endParaRPr lang="he-IL" dirty="0">
              <a:latin typeface="Calibri" panose="020F0502020204030204" pitchFamily="34" charset="0"/>
            </a:endParaRPr>
          </a:p>
          <a:p>
            <a:pPr lvl="0"/>
            <a:r>
              <a:rPr lang="ar-LB" dirty="0">
                <a:latin typeface="Calibri" panose="020F0502020204030204" pitchFamily="34" charset="0"/>
              </a:rPr>
              <a:t>مِمّن تستطيعون طلب المساعدة والعون؟(أهل، صديق\</a:t>
            </a:r>
            <a:r>
              <a:rPr lang="ar-LB" dirty="0" err="1">
                <a:latin typeface="Calibri" panose="020F0502020204030204" pitchFamily="34" charset="0"/>
              </a:rPr>
              <a:t>ة،معلّم</a:t>
            </a:r>
            <a:r>
              <a:rPr lang="ar-LB" dirty="0">
                <a:latin typeface="Calibri" panose="020F0502020204030204" pitchFamily="34" charset="0"/>
              </a:rPr>
              <a:t>\ة ،أخ\ت) حاولوا </a:t>
            </a:r>
            <a:r>
              <a:rPr lang="ar-SA" dirty="0">
                <a:latin typeface="Calibri" panose="020F0502020204030204" pitchFamily="34" charset="0"/>
              </a:rPr>
              <a:t>صياغة</a:t>
            </a:r>
            <a:r>
              <a:rPr lang="ar-LB" dirty="0">
                <a:latin typeface="Calibri" panose="020F0502020204030204" pitchFamily="34" charset="0"/>
              </a:rPr>
              <a:t> طلبكم كتابياً وبعد ذلك </a:t>
            </a:r>
            <a:r>
              <a:rPr lang="ar-SA" dirty="0">
                <a:latin typeface="Calibri" panose="020F0502020204030204" pitchFamily="34" charset="0"/>
              </a:rPr>
              <a:t>أنتم </a:t>
            </a:r>
            <a:r>
              <a:rPr lang="ar-LB" dirty="0">
                <a:latin typeface="Calibri" panose="020F0502020204030204" pitchFamily="34" charset="0"/>
              </a:rPr>
              <a:t>مدعو</a:t>
            </a:r>
            <a:r>
              <a:rPr lang="ar-SA" dirty="0">
                <a:latin typeface="Calibri" panose="020F0502020204030204" pitchFamily="34" charset="0"/>
              </a:rPr>
              <a:t>و</a:t>
            </a:r>
            <a:r>
              <a:rPr lang="ar-LB" dirty="0">
                <a:latin typeface="Calibri" panose="020F0502020204030204" pitchFamily="34" charset="0"/>
              </a:rPr>
              <a:t>ن لإرساله </a:t>
            </a:r>
            <a:r>
              <a:rPr lang="ar-SA" dirty="0">
                <a:latin typeface="Calibri" panose="020F0502020204030204" pitchFamily="34" charset="0"/>
              </a:rPr>
              <a:t>إ</a:t>
            </a:r>
            <a:r>
              <a:rPr lang="ar-LB" dirty="0">
                <a:latin typeface="Calibri" panose="020F0502020204030204" pitchFamily="34" charset="0"/>
              </a:rPr>
              <a:t>ل</a:t>
            </a:r>
            <a:r>
              <a:rPr lang="ar-SA" dirty="0">
                <a:latin typeface="Calibri" panose="020F0502020204030204" pitchFamily="34" charset="0"/>
              </a:rPr>
              <a:t>ي</a:t>
            </a:r>
            <a:r>
              <a:rPr lang="ar-LB" dirty="0">
                <a:latin typeface="Calibri" panose="020F0502020204030204" pitchFamily="34" charset="0"/>
              </a:rPr>
              <a:t>هم.</a:t>
            </a:r>
            <a:endParaRPr lang="he-IL" dirty="0">
              <a:latin typeface="Calibri" panose="020F0502020204030204" pitchFamily="34" charset="0"/>
            </a:endParaRPr>
          </a:p>
          <a:p>
            <a:pPr lvl="0"/>
            <a:r>
              <a:rPr lang="ar-LB" dirty="0">
                <a:latin typeface="Calibri" panose="020F0502020204030204" pitchFamily="34" charset="0"/>
              </a:rPr>
              <a:t>إلى ماذا تحتاجون أيضاً لتحرزوا تقدّماً ؟</a:t>
            </a:r>
            <a:endParaRPr lang="he-I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ar-LB" dirty="0">
                <a:latin typeface="Calibri" panose="020F0502020204030204" pitchFamily="34" charset="0"/>
              </a:rPr>
              <a:t>تذكّروا :</a:t>
            </a:r>
            <a:endParaRPr lang="he-IL" dirty="0">
              <a:latin typeface="Calibri" panose="020F0502020204030204" pitchFamily="34" charset="0"/>
            </a:endParaRPr>
          </a:p>
          <a:p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م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ِ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ن الممكن دائماً أن نسأل : م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َ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ن بإمكانه أن يساعدني أن أصل إلى هناك؟</a:t>
            </a:r>
            <a:endParaRPr lang="he-I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م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ِ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ن الممكن دائماً أن نفحص مع أنفسنا: كيف تبدو مسيرتنا التعليمي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ّ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ة؟</a:t>
            </a:r>
            <a:endParaRPr lang="he-I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ar-LB" dirty="0">
                <a:latin typeface="Calibri" panose="020F0502020204030204" pitchFamily="34" charset="0"/>
              </a:rPr>
              <a:t>في ك</a:t>
            </a:r>
            <a:r>
              <a:rPr lang="ar-SA" dirty="0">
                <a:latin typeface="Calibri" panose="020F0502020204030204" pitchFamily="34" charset="0"/>
              </a:rPr>
              <a:t>ُ</a:t>
            </a:r>
            <a:r>
              <a:rPr lang="ar-LB" dirty="0">
                <a:latin typeface="Calibri" panose="020F0502020204030204" pitchFamily="34" charset="0"/>
              </a:rPr>
              <a:t>ل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 خطوة </a:t>
            </a:r>
            <a:r>
              <a:rPr lang="ar-LB" dirty="0" err="1">
                <a:latin typeface="Calibri" panose="020F0502020204030204" pitchFamily="34" charset="0"/>
              </a:rPr>
              <a:t>نخطوها</a:t>
            </a:r>
            <a:r>
              <a:rPr lang="ar-LB" dirty="0">
                <a:latin typeface="Calibri" panose="020F0502020204030204" pitchFamily="34" charset="0"/>
              </a:rPr>
              <a:t> ، نحن نتعلّم ونتقدّم نحو الأمام.</a:t>
            </a:r>
            <a:endParaRPr lang="he-IL" dirty="0">
              <a:latin typeface="Calibri" panose="020F0502020204030204" pitchFamily="34" charset="0"/>
            </a:endParaRPr>
          </a:p>
          <a:p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لنتمتّع من السيرورة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المواظبة بحد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ّ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ذاتها ، هي النّجاح 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95904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solidFill>
                  <a:srgbClr val="192A72"/>
                </a:solidFill>
                <a:latin typeface="Calibri" panose="020F0502020204030204" pitchFamily="34" charset="0"/>
              </a:rPr>
              <a:t>لحظة، قبل أن نُنهي</a:t>
            </a:r>
            <a:endParaRPr lang="he-IL" sz="4000" dirty="0">
              <a:solidFill>
                <a:srgbClr val="192A7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0937" y="1197205"/>
            <a:ext cx="8261149" cy="5260156"/>
          </a:xfrm>
        </p:spPr>
        <p:txBody>
          <a:bodyPr vert="horz" lIns="91440" tIns="45720" rIns="91440" bIns="45720" rtlCol="1">
            <a:normAutofit/>
          </a:bodyPr>
          <a:lstStyle/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الطلاب الأعزّاء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</a:rPr>
              <a:t> – </a:t>
            </a: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آمنوا بأنفسكم !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واظبوا على الدّراسة ، حتّى حين تواجهون صعوبةً أو تعقيداً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تذكّروا النّجاحات الصغيرة التي أحرزتموها في الطريق،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آمنوا بقوّتكم ،بقدرتكم وباجتهادكم!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وانتبهوا، تأملوا بأنفسكم في اللحظة الحالية 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أنتم تدرسون لوحدكم، عن بُعد، مع أنفسكم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</a:rPr>
              <a:t>! </a:t>
            </a: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وهذا بحد ذاته يدّل على الإصرار، المواظبة </a:t>
            </a:r>
            <a:r>
              <a:rPr lang="ar-LB" dirty="0" err="1">
                <a:solidFill>
                  <a:srgbClr val="192A72"/>
                </a:solidFill>
                <a:latin typeface="Calibri" panose="020F0502020204030204" pitchFamily="34" charset="0"/>
              </a:rPr>
              <a:t>والإجتهاد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 .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التعليم عن بُعد يدل على كونكم طلّاباً ممتازين و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</a:rPr>
              <a:t>ط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البات ممتازات .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ctr">
              <a:buNone/>
            </a:pPr>
            <a:endParaRPr lang="he-IL" dirty="0">
              <a:solidFill>
                <a:srgbClr val="192A72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أنا فخورة بكم وأعتمد عليكم –أتمنّى لكم 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</a:rPr>
              <a:t>مواصلة الاس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تمت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</a:rPr>
              <a:t>اع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 في مسيرتكم التعليمية ..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332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كلمة قبل أنْ ننهي لقاءنا..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197205"/>
            <a:ext cx="8030918" cy="5260156"/>
          </a:xfrm>
        </p:spPr>
        <p:txBody>
          <a:bodyPr vert="horz" lIns="91440" tIns="45720" rIns="91440" bIns="45720" rtlCol="1">
            <a:normAutofit/>
          </a:bodyPr>
          <a:lstStyle/>
          <a:p>
            <a:pPr marL="571500" indent="-571500">
              <a:buClr>
                <a:srgbClr val="192A72"/>
              </a:buClr>
            </a:pPr>
            <a:r>
              <a:rPr lang="ar-A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الآخرينآمل</a:t>
            </a:r>
            <a:r>
              <a:rPr lang="ar-A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أنْ تكونوا قد شعرتم بالقرب بالرغم من البُعد.</a:t>
            </a:r>
          </a:p>
          <a:p>
            <a:pPr marL="571500" indent="-571500">
              <a:buClr>
                <a:srgbClr val="192A72"/>
              </a:buClr>
            </a:pPr>
            <a:r>
              <a:rPr lang="ar-A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 نبقى وحيدين/ لا تبقوا بمفردكم</a:t>
            </a:r>
          </a:p>
          <a:p>
            <a:pPr marL="571500" indent="-571500">
              <a:buClr>
                <a:srgbClr val="192A72"/>
              </a:buClr>
            </a:pPr>
            <a:r>
              <a:rPr lang="ar-A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تواصلوا مع العائلة، الأصدقاء، المعلّمين.</a:t>
            </a:r>
          </a:p>
          <a:p>
            <a:pPr marL="571500" indent="-571500">
              <a:buClr>
                <a:srgbClr val="192A72"/>
              </a:buClr>
            </a:pPr>
            <a:r>
              <a:rPr lang="ar-A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نُطلع  على ما نختبره مِن تجارب، ونبدي اهتمامنا بالآخرين</a:t>
            </a:r>
          </a:p>
          <a:p>
            <a:pPr marL="0" indent="0">
              <a:buClr>
                <a:schemeClr val="accent6">
                  <a:lumMod val="75000"/>
                </a:schemeClr>
              </a:buClr>
            </a:pPr>
            <a:endParaRPr lang="ar-A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ar-AE" sz="3600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إلى اللقاء في درس المهارات الحياتيّة القادم!</a:t>
            </a:r>
            <a:endParaRPr lang="ar-AE" altLang="he-IL" b="1" dirty="0">
              <a:solidFill>
                <a:srgbClr val="12B4B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79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718" y="2541515"/>
            <a:ext cx="9640976" cy="720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br>
              <a:rPr lang="ar-AE" altLang="he-IL" sz="5400" dirty="0">
                <a:latin typeface="Calibri" panose="020F0502020204030204" pitchFamily="34" charset="0"/>
                <a:ea typeface="Varela Round"/>
                <a:cs typeface="Calibri" panose="020F0502020204030204" pitchFamily="34" charset="0"/>
              </a:rPr>
            </a:br>
            <a:r>
              <a:rPr lang="ar-AE" sz="5400" dirty="0">
                <a:latin typeface="Calibri" panose="020F0502020204030204" pitchFamily="34" charset="0"/>
                <a:cs typeface="Calibri" panose="020F0502020204030204" pitchFamily="34" charset="0"/>
              </a:rPr>
              <a:t>شكرًا لكم على مشاهدة هذا البثّ</a:t>
            </a:r>
            <a:br>
              <a:rPr lang="ar-AE" sz="5400" dirty="0"/>
            </a:br>
            <a:endParaRPr lang="he-IL" sz="5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3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  <a:cs typeface="+mn-cs"/>
              </a:rPr>
              <a:t>ماذا سنتعلّم اليوم؟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  <a:cs typeface="+mn-cs"/>
              </a:rPr>
              <a:t>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6" y="1352741"/>
            <a:ext cx="8030918" cy="4152517"/>
          </a:xfrm>
        </p:spPr>
        <p:txBody>
          <a:bodyPr>
            <a:normAutofit fontScale="92500"/>
          </a:bodyPr>
          <a:lstStyle/>
          <a:p>
            <a:pPr marL="457200" lvl="0" indent="-457200">
              <a:lnSpc>
                <a:spcPct val="150000"/>
              </a:lnSpc>
              <a:spcAft>
                <a:spcPts val="0"/>
              </a:spcAft>
              <a:buSzPts val="2800"/>
              <a:buFont typeface="Arial"/>
              <a:buChar char="•"/>
            </a:pPr>
            <a:r>
              <a:rPr lang="ar-LB" dirty="0">
                <a:latin typeface="Calibri" panose="020F0502020204030204" pitchFamily="34" charset="0"/>
                <a:cs typeface="+mn-cs"/>
              </a:rPr>
              <a:t>سنتأمّل نَمَط التعلّم </a:t>
            </a:r>
            <a:r>
              <a:rPr lang="ar-SA" dirty="0">
                <a:latin typeface="Calibri" panose="020F0502020204030204" pitchFamily="34" charset="0"/>
                <a:cs typeface="+mn-cs"/>
              </a:rPr>
              <a:t>الذي نتّبعه</a:t>
            </a:r>
            <a:r>
              <a:rPr lang="ar-LB" dirty="0">
                <a:latin typeface="Calibri" panose="020F0502020204030204" pitchFamily="34" charset="0"/>
                <a:cs typeface="+mn-cs"/>
              </a:rPr>
              <a:t> </a:t>
            </a:r>
            <a:r>
              <a:rPr lang="ar-SA" dirty="0">
                <a:latin typeface="Calibri" panose="020F0502020204030204" pitchFamily="34" charset="0"/>
                <a:cs typeface="+mn-cs"/>
              </a:rPr>
              <a:t>خلال</a:t>
            </a:r>
            <a:r>
              <a:rPr lang="ar-LB" dirty="0">
                <a:latin typeface="Calibri" panose="020F0502020204030204" pitchFamily="34" charset="0"/>
                <a:cs typeface="+mn-cs"/>
              </a:rPr>
              <a:t> الأيّام العادية، و</a:t>
            </a:r>
            <a:r>
              <a:rPr lang="ar-SA" dirty="0">
                <a:latin typeface="Calibri" panose="020F0502020204030204" pitchFamily="34" charset="0"/>
                <a:cs typeface="+mn-cs"/>
              </a:rPr>
              <a:t>خلال</a:t>
            </a:r>
            <a:r>
              <a:rPr lang="ar-LB" dirty="0">
                <a:latin typeface="Calibri" panose="020F0502020204030204" pitchFamily="34" charset="0"/>
                <a:cs typeface="+mn-cs"/>
              </a:rPr>
              <a:t> هذه الأيّام بشكلٍ خاص</a:t>
            </a:r>
            <a:r>
              <a:rPr lang="ar-SA" dirty="0">
                <a:latin typeface="Calibri" panose="020F0502020204030204" pitchFamily="34" charset="0"/>
                <a:cs typeface="+mn-cs"/>
              </a:rPr>
              <a:t>ّ</a:t>
            </a:r>
            <a:r>
              <a:rPr lang="ar-LB" dirty="0">
                <a:latin typeface="Calibri" panose="020F0502020204030204" pitchFamily="34" charset="0"/>
                <a:cs typeface="+mn-cs"/>
              </a:rPr>
              <a:t>.</a:t>
            </a:r>
            <a:endParaRPr lang="he-IL" dirty="0">
              <a:latin typeface="Calibri" panose="020F0502020204030204" pitchFamily="34" charset="0"/>
              <a:cs typeface="+mn-cs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SzPts val="2800"/>
              <a:buFont typeface="Arial"/>
              <a:buChar char="•"/>
            </a:pPr>
            <a:r>
              <a:rPr lang="ar-LB" dirty="0">
                <a:latin typeface="Calibri" panose="020F0502020204030204" pitchFamily="34" charset="0"/>
                <a:cs typeface="+mn-cs"/>
              </a:rPr>
              <a:t>سنتعرّف على تجربة مثيرة، </a:t>
            </a:r>
            <a:r>
              <a:rPr lang="ar-SA" dirty="0">
                <a:latin typeface="Calibri" panose="020F0502020204030204" pitchFamily="34" charset="0"/>
                <a:cs typeface="+mn-cs"/>
              </a:rPr>
              <a:t>حيث س</a:t>
            </a:r>
            <a:r>
              <a:rPr lang="ar-LB" dirty="0">
                <a:latin typeface="Calibri" panose="020F0502020204030204" pitchFamily="34" charset="0"/>
                <a:cs typeface="+mn-cs"/>
              </a:rPr>
              <a:t>ندرك</a:t>
            </a:r>
            <a:r>
              <a:rPr lang="ar-SA" dirty="0">
                <a:latin typeface="Calibri" panose="020F0502020204030204" pitchFamily="34" charset="0"/>
                <a:cs typeface="+mn-cs"/>
              </a:rPr>
              <a:t> مِن خلالها</a:t>
            </a:r>
            <a:r>
              <a:rPr lang="ar-LB" dirty="0">
                <a:latin typeface="Calibri" panose="020F0502020204030204" pitchFamily="34" charset="0"/>
                <a:cs typeface="+mn-cs"/>
              </a:rPr>
              <a:t> كيف يتأثّر تعلّمنا م</a:t>
            </a:r>
            <a:r>
              <a:rPr lang="ar-SA" dirty="0">
                <a:latin typeface="Calibri" panose="020F0502020204030204" pitchFamily="34" charset="0"/>
                <a:cs typeface="+mn-cs"/>
              </a:rPr>
              <a:t>ِ</a:t>
            </a:r>
            <a:r>
              <a:rPr lang="ar-LB" dirty="0">
                <a:latin typeface="Calibri" panose="020F0502020204030204" pitchFamily="34" charset="0"/>
                <a:cs typeface="+mn-cs"/>
              </a:rPr>
              <a:t>ن موقفنا اتّجاهه.</a:t>
            </a:r>
            <a:r>
              <a:rPr lang="he-IL" dirty="0">
                <a:latin typeface="Calibri" panose="020F0502020204030204" pitchFamily="34" charset="0"/>
                <a:cs typeface="+mn-cs"/>
              </a:rPr>
              <a:t> </a:t>
            </a:r>
          </a:p>
          <a:p>
            <a:pPr lvl="0" indent="-457200">
              <a:lnSpc>
                <a:spcPct val="150000"/>
              </a:lnSpc>
              <a:buFont typeface="Arial"/>
              <a:buChar char="•"/>
            </a:pPr>
            <a:r>
              <a:rPr lang="ar-LB" dirty="0">
                <a:latin typeface="Calibri" panose="020F0502020204030204" pitchFamily="34" charset="0"/>
                <a:cs typeface="+mn-cs"/>
              </a:rPr>
              <a:t>سنتعرّف على المصطلحات </a:t>
            </a:r>
            <a:r>
              <a:rPr lang="he-IL" dirty="0">
                <a:latin typeface="Calibri" panose="020F0502020204030204" pitchFamily="34" charset="0"/>
                <a:cs typeface="+mn-cs"/>
              </a:rPr>
              <a:t> "</a:t>
            </a:r>
            <a:r>
              <a:rPr lang="ar-LB" dirty="0">
                <a:latin typeface="Calibri" panose="020F0502020204030204" pitchFamily="34" charset="0"/>
                <a:cs typeface="+mn-cs"/>
              </a:rPr>
              <a:t>قالب\نمط التفكير</a:t>
            </a:r>
            <a:r>
              <a:rPr lang="he-IL" dirty="0">
                <a:latin typeface="Calibri" panose="020F0502020204030204" pitchFamily="34" charset="0"/>
                <a:cs typeface="+mn-cs"/>
              </a:rPr>
              <a:t>"</a:t>
            </a:r>
            <a:r>
              <a:rPr lang="ar-LB" dirty="0">
                <a:latin typeface="Calibri" panose="020F0502020204030204" pitchFamily="34" charset="0"/>
                <a:cs typeface="+mn-cs"/>
              </a:rPr>
              <a:t>،</a:t>
            </a:r>
            <a:r>
              <a:rPr lang="he-IL" dirty="0">
                <a:latin typeface="Calibri" panose="020F0502020204030204" pitchFamily="34" charset="0"/>
                <a:cs typeface="+mn-cs"/>
              </a:rPr>
              <a:t> "</a:t>
            </a:r>
            <a:r>
              <a:rPr lang="ar-LB" dirty="0">
                <a:latin typeface="Calibri" panose="020F0502020204030204" pitchFamily="34" charset="0"/>
                <a:cs typeface="+mn-cs"/>
              </a:rPr>
              <a:t>تفكير متطوِّر\متغيّر</a:t>
            </a:r>
            <a:r>
              <a:rPr lang="he-IL" dirty="0">
                <a:latin typeface="Calibri" panose="020F0502020204030204" pitchFamily="34" charset="0"/>
                <a:cs typeface="+mn-cs"/>
              </a:rPr>
              <a:t>"</a:t>
            </a:r>
            <a:r>
              <a:rPr lang="ar-SA" dirty="0">
                <a:latin typeface="Calibri" panose="020F0502020204030204" pitchFamily="34" charset="0"/>
                <a:cs typeface="+mn-cs"/>
              </a:rPr>
              <a:t>،</a:t>
            </a:r>
            <a:r>
              <a:rPr lang="he-IL" dirty="0">
                <a:latin typeface="Calibri" panose="020F0502020204030204" pitchFamily="34" charset="0"/>
                <a:cs typeface="+mn-cs"/>
              </a:rPr>
              <a:t> "</a:t>
            </a:r>
            <a:r>
              <a:rPr lang="ar-LB" dirty="0">
                <a:latin typeface="Calibri" panose="020F0502020204030204" pitchFamily="34" charset="0"/>
                <a:cs typeface="+mn-cs"/>
              </a:rPr>
              <a:t>مواظبة</a:t>
            </a:r>
            <a:r>
              <a:rPr lang="he-IL" dirty="0">
                <a:latin typeface="Calibri" panose="020F0502020204030204" pitchFamily="34" charset="0"/>
                <a:cs typeface="+mn-cs"/>
              </a:rPr>
              <a:t>".  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SzPts val="2800"/>
              <a:buFont typeface="Arial"/>
              <a:buChar char="•"/>
            </a:pPr>
            <a:r>
              <a:rPr lang="ar-LB" dirty="0">
                <a:latin typeface="Calibri" panose="020F0502020204030204" pitchFamily="34" charset="0"/>
                <a:cs typeface="+mn-cs"/>
              </a:rPr>
              <a:t>سنتدرّب ونطبِّق </a:t>
            </a:r>
            <a:r>
              <a:rPr lang="ar-SA" dirty="0">
                <a:latin typeface="Calibri" panose="020F0502020204030204" pitchFamily="34" charset="0"/>
                <a:cs typeface="+mn-cs"/>
              </a:rPr>
              <a:t>ا</a:t>
            </a:r>
            <a:r>
              <a:rPr lang="ar-LB" dirty="0" err="1">
                <a:latin typeface="Calibri" panose="020F0502020204030204" pitchFamily="34" charset="0"/>
                <a:cs typeface="+mn-cs"/>
              </a:rPr>
              <a:t>ستعمال</a:t>
            </a:r>
            <a:r>
              <a:rPr lang="ar-LB" dirty="0">
                <a:latin typeface="Calibri" panose="020F0502020204030204" pitchFamily="34" charset="0"/>
                <a:cs typeface="+mn-cs"/>
              </a:rPr>
              <a:t> هذه المصطلحات.</a:t>
            </a:r>
            <a:endParaRPr lang="he-IL" dirty="0">
              <a:latin typeface="Calibri" panose="020F0502020204030204" pitchFamily="34" charset="0"/>
              <a:cs typeface="+mn-cs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SzPts val="2800"/>
              <a:buFont typeface="Arial"/>
              <a:buChar char="•"/>
            </a:pPr>
            <a:r>
              <a:rPr lang="ar-LB" dirty="0">
                <a:latin typeface="Calibri" panose="020F0502020204030204" pitchFamily="34" charset="0"/>
                <a:cs typeface="+mn-cs"/>
              </a:rPr>
              <a:t>سن</a:t>
            </a:r>
            <a:r>
              <a:rPr lang="ar-SA" dirty="0">
                <a:latin typeface="Calibri" panose="020F0502020204030204" pitchFamily="34" charset="0"/>
                <a:cs typeface="+mn-cs"/>
              </a:rPr>
              <a:t>واصل</a:t>
            </a:r>
            <a:r>
              <a:rPr lang="ar-LB" dirty="0">
                <a:latin typeface="Calibri" panose="020F0502020204030204" pitchFamily="34" charset="0"/>
                <a:cs typeface="+mn-cs"/>
              </a:rPr>
              <a:t> الدّرس</a:t>
            </a:r>
            <a:r>
              <a:rPr lang="he-IL" dirty="0">
                <a:latin typeface="Calibri" panose="020F0502020204030204" pitchFamily="34" charset="0"/>
                <a:cs typeface="+mn-cs"/>
              </a:rPr>
              <a:t> </a:t>
            </a:r>
            <a:r>
              <a:rPr lang="ar-SA" dirty="0">
                <a:latin typeface="Calibri" panose="020F0502020204030204" pitchFamily="34" charset="0"/>
                <a:cs typeface="+mn-cs"/>
              </a:rPr>
              <a:t>مِن خلال</a:t>
            </a:r>
            <a:r>
              <a:rPr lang="ar-LB" dirty="0">
                <a:latin typeface="Calibri" panose="020F0502020204030204" pitchFamily="34" charset="0"/>
                <a:cs typeface="+mn-cs"/>
              </a:rPr>
              <a:t> تأمّل</a:t>
            </a:r>
            <a:r>
              <a:rPr lang="ar-SA" dirty="0">
                <a:latin typeface="Calibri" panose="020F0502020204030204" pitchFamily="34" charset="0"/>
                <a:cs typeface="+mn-cs"/>
              </a:rPr>
              <a:t> </a:t>
            </a:r>
            <a:r>
              <a:rPr lang="ar-LB" dirty="0">
                <a:latin typeface="Calibri" panose="020F0502020204030204" pitchFamily="34" charset="0"/>
                <a:cs typeface="+mn-cs"/>
              </a:rPr>
              <a:t>نجاحاتنا وتحدّياتنا خلال التعلّم</a:t>
            </a:r>
            <a:r>
              <a:rPr lang="he-IL" dirty="0">
                <a:latin typeface="Calibri" panose="020F0502020204030204" pitchFamily="34" charset="0"/>
                <a:cs typeface="+mn-cs"/>
              </a:rPr>
              <a:t>.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SzPts val="2800"/>
              <a:buFont typeface="Arial"/>
              <a:buChar char="•"/>
            </a:pPr>
            <a:r>
              <a:rPr lang="ar-LB" dirty="0">
                <a:latin typeface="Calibri" panose="020F0502020204030204" pitchFamily="34" charset="0"/>
                <a:cs typeface="+mn-cs"/>
              </a:rPr>
              <a:t>سنخرج </a:t>
            </a:r>
            <a:r>
              <a:rPr lang="ar-SA" dirty="0">
                <a:latin typeface="Calibri" panose="020F0502020204030204" pitchFamily="34" charset="0"/>
                <a:cs typeface="+mn-cs"/>
              </a:rPr>
              <a:t>في </a:t>
            </a:r>
            <a:r>
              <a:rPr lang="ar-LB" dirty="0">
                <a:latin typeface="Calibri" panose="020F0502020204030204" pitchFamily="34" charset="0"/>
                <a:cs typeface="+mn-cs"/>
              </a:rPr>
              <a:t>جولة في أعقاب تعلّمنا، و</a:t>
            </a:r>
            <a:r>
              <a:rPr lang="ar-SA" dirty="0">
                <a:latin typeface="Calibri" panose="020F0502020204030204" pitchFamily="34" charset="0"/>
                <a:cs typeface="+mn-cs"/>
              </a:rPr>
              <a:t>س</a:t>
            </a:r>
            <a:r>
              <a:rPr lang="ar-LB" dirty="0">
                <a:latin typeface="Calibri" panose="020F0502020204030204" pitchFamily="34" charset="0"/>
                <a:cs typeface="+mn-cs"/>
              </a:rPr>
              <a:t>نعزّز القوى ال</a:t>
            </a:r>
            <a:r>
              <a:rPr lang="ar-SA" dirty="0">
                <a:latin typeface="Calibri" panose="020F0502020204030204" pitchFamily="34" charset="0"/>
                <a:cs typeface="+mn-cs"/>
              </a:rPr>
              <a:t>ّ</a:t>
            </a:r>
            <a:r>
              <a:rPr lang="ar-LB" dirty="0">
                <a:latin typeface="Calibri" panose="020F0502020204030204" pitchFamily="34" charset="0"/>
                <a:cs typeface="+mn-cs"/>
              </a:rPr>
              <a:t>تي </a:t>
            </a:r>
            <a:r>
              <a:rPr lang="ar-SA" dirty="0">
                <a:latin typeface="Calibri" panose="020F0502020204030204" pitchFamily="34" charset="0"/>
                <a:cs typeface="+mn-cs"/>
              </a:rPr>
              <a:t>في </a:t>
            </a:r>
            <a:r>
              <a:rPr lang="ar-LB" dirty="0">
                <a:latin typeface="Calibri" panose="020F0502020204030204" pitchFamily="34" charset="0"/>
                <a:cs typeface="+mn-cs"/>
              </a:rPr>
              <a:t>داخلنا.</a:t>
            </a:r>
            <a:endParaRPr lang="he-IL" dirty="0">
              <a:latin typeface="Calibri" panose="020F0502020204030204" pitchFamily="34" charset="0"/>
              <a:cs typeface="+mn-cs"/>
            </a:endParaRPr>
          </a:p>
          <a:p>
            <a:pPr>
              <a:lnSpc>
                <a:spcPct val="200000"/>
              </a:lnSpc>
            </a:pPr>
            <a:endParaRPr lang="he-IL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6546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1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ق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</a:rPr>
              <a:t>َ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ب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</a:rPr>
              <a:t>ْ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ل أن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</a:rPr>
              <a:t>ْ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 نبدأ، نستنشق الهواء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160D77E-5736-4F6A-8462-AD3442D0D0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ar-LB" dirty="0">
                <a:latin typeface="Calibri" panose="020F0502020204030204" pitchFamily="34" charset="0"/>
              </a:rPr>
              <a:t>في الفترة الأخيرة نحن نتعلّم بصورة مغايرة</a:t>
            </a:r>
            <a:r>
              <a:rPr lang="he-IL" dirty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ar-LB" dirty="0">
                <a:latin typeface="Calibri" panose="020F0502020204030204" pitchFamily="34" charset="0"/>
              </a:rPr>
              <a:t>نحن نتعلّم من المنزل، بصورة مستقلّة أكثر، نحافظ على علاقة عن بُعد مع المعلّمين والأصدقاء.</a:t>
            </a:r>
            <a:endParaRPr lang="he-I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ar-LB" dirty="0">
                <a:latin typeface="Calibri" panose="020F0502020204030204" pitchFamily="34" charset="0"/>
              </a:rPr>
              <a:t>فكّروا </a:t>
            </a:r>
            <a:r>
              <a:rPr lang="ar-SA" dirty="0">
                <a:latin typeface="Calibri" panose="020F0502020204030204" pitchFamily="34" charset="0"/>
              </a:rPr>
              <a:t>في </a:t>
            </a:r>
            <a:r>
              <a:rPr lang="ar-LB" dirty="0">
                <a:latin typeface="Calibri" panose="020F0502020204030204" pitchFamily="34" charset="0"/>
              </a:rPr>
              <a:t>تشبيه يصف تعلمّكم </a:t>
            </a:r>
            <a:r>
              <a:rPr lang="ar-SA" dirty="0">
                <a:latin typeface="Calibri" panose="020F0502020204030204" pitchFamily="34" charset="0"/>
              </a:rPr>
              <a:t>خلال</a:t>
            </a:r>
            <a:r>
              <a:rPr lang="ar-LB" dirty="0">
                <a:latin typeface="Calibri" panose="020F0502020204030204" pitchFamily="34" charset="0"/>
              </a:rPr>
              <a:t> هذه الفترة.</a:t>
            </a:r>
            <a:endParaRPr lang="he-I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ar-SA" dirty="0">
                <a:latin typeface="Calibri" panose="020F0502020204030204" pitchFamily="34" charset="0"/>
              </a:rPr>
              <a:t>ماذا</a:t>
            </a:r>
            <a:r>
              <a:rPr lang="ar-LB" dirty="0">
                <a:latin typeface="Calibri" panose="020F0502020204030204" pitchFamily="34" charset="0"/>
              </a:rPr>
              <a:t> تشعرون إزاء تعلّمكم </a:t>
            </a:r>
            <a:r>
              <a:rPr lang="ar-SA" dirty="0">
                <a:latin typeface="Calibri" panose="020F0502020204030204" pitchFamily="34" charset="0"/>
              </a:rPr>
              <a:t>خلال </a:t>
            </a:r>
            <a:r>
              <a:rPr lang="ar-LB" dirty="0">
                <a:latin typeface="Calibri" panose="020F0502020204030204" pitchFamily="34" charset="0"/>
              </a:rPr>
              <a:t>هذه الفترة؟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34" y="4032476"/>
            <a:ext cx="3277807" cy="24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3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أيّ جُمَل ستختارون؟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F09897D-DF11-4983-AFCF-5C6B5B6D180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/>
              <a:t>"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من الصّعب عليّ أنّ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لا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يكون هناك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برنامج يومي منظّم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ن الممتع أن أدرس لوحدي وبوتيرتي الخاصّة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ليست لديّ رغبة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التعلّم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بتاتًا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لقد ازدادت ال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مهمّات أكثر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ممّا كانت عليه خلال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الأ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وق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ت العاد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ية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كيف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يمكن أن ن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تعلّم هكذا أصلاً؟ التعلّم عن بُعد غريب للغاية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لقد أدركت فجأة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كم يُساعدني الأصدقاء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خلال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التعلّم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اليومي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إنه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ن الأسهل عليّ أن يكون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هناك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َ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يقف أمامي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ويشرح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الما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دّة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التعليميّة"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إنه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ن الأسهل عليّ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 أقرأ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الماد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ة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التعليميّة بنفسي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 أحاول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تفسيرها لنفسي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96838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4807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6" name="Google Shape;269;p8"/>
          <p:cNvSpPr txBox="1">
            <a:spLocks/>
          </p:cNvSpPr>
          <p:nvPr/>
        </p:nvSpPr>
        <p:spPr>
          <a:xfrm>
            <a:off x="1129866" y="-1930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ctr" anchorCtr="0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>
              <a:spcBef>
                <a:spcPts val="0"/>
              </a:spcBef>
            </a:pPr>
            <a:r>
              <a:rPr lang="ar-LB" sz="3600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مسيرة التعلّم الخاصّة بي</a:t>
            </a:r>
            <a:r>
              <a:rPr lang="ar-SA" sz="3600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شريحة عرض مخفيّة</a:t>
            </a:r>
            <a:endParaRPr lang="he-IL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270;p8"/>
          <p:cNvSpPr txBox="1">
            <a:spLocks/>
          </p:cNvSpPr>
          <p:nvPr/>
        </p:nvSpPr>
        <p:spPr>
          <a:xfrm>
            <a:off x="769189" y="894741"/>
            <a:ext cx="10515600" cy="537747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1" anchor="t" anchorCtr="0">
            <a:noAutofit/>
          </a:bodyPr>
          <a:lstStyle>
            <a:lvl1pPr marL="342900" indent="-34290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1000"/>
              </a:spcBef>
              <a:buClr>
                <a:srgbClr val="000000"/>
              </a:buClr>
              <a:buSzPts val="1800"/>
              <a:defRPr/>
            </a:pPr>
            <a:r>
              <a:rPr lang="ar-SA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إضفاء الشرعيّة على المشاعر الآنيّة، </a:t>
            </a:r>
            <a:r>
              <a:rPr lang="ar-SY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والتغيّر الذي طرأ والغموض وعدم التأكّد.</a:t>
            </a:r>
            <a:endParaRPr lang="he-IL" sz="1800" dirty="0">
              <a:solidFill>
                <a:schemeClr val="tx1"/>
              </a:solidFill>
              <a:latin typeface="Calibri" panose="020F0502020204030204" pitchFamily="34" charset="0"/>
              <a:cs typeface="+mn-cs"/>
            </a:endParaRPr>
          </a:p>
          <a:p>
            <a:pPr marL="114300" indent="0">
              <a:spcBef>
                <a:spcPts val="1000"/>
              </a:spcBef>
              <a:buClr>
                <a:srgbClr val="000000"/>
              </a:buClr>
              <a:buSzPts val="1800"/>
              <a:defRPr/>
            </a:pPr>
            <a:r>
              <a:rPr lang="ar-L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أنتم الآن متعلّمون ماهرون وأصحاب خبرة، </a:t>
            </a:r>
            <a:r>
              <a:rPr lang="ar-SA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L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خضتم تجارب تعليمية عديدة </a:t>
            </a:r>
            <a:r>
              <a:rPr lang="ar-SA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 مرّ</a:t>
            </a:r>
            <a:r>
              <a:rPr lang="ar-L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السنين</a:t>
            </a:r>
            <a:r>
              <a:rPr lang="ar-SA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spcBef>
                <a:spcPts val="1000"/>
              </a:spcBef>
              <a:buClr>
                <a:srgbClr val="000000"/>
              </a:buClr>
              <a:buSzPts val="1800"/>
              <a:defRPr/>
            </a:pP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فكّروا </a:t>
            </a:r>
            <a:r>
              <a:rPr lang="ar-SY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تعلّمكم كمسيرة، بها تخطون وتتقدّمون</a:t>
            </a:r>
            <a:r>
              <a:rPr lang="ar-SY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spcBef>
                <a:spcPts val="1000"/>
              </a:spcBef>
              <a:buClr>
                <a:srgbClr val="000000"/>
              </a:buClr>
              <a:buSzPts val="1800"/>
              <a:defRPr/>
            </a:pP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تبدو هذه المسيرة؟ هل بها "قِمم " من الصّعب تسلّقها ؟ هل هناك لحظات إنفعال من المناظر الطبيعية على الطّريق؟ هل صادفتكم منحدرات ؟</a:t>
            </a:r>
            <a:r>
              <a:rPr lang="he-I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114300" indent="0">
              <a:spcBef>
                <a:spcPts val="1000"/>
              </a:spcBef>
              <a:buClr>
                <a:srgbClr val="000000"/>
              </a:buClr>
              <a:buSzPts val="1800"/>
              <a:defRPr/>
            </a:pP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أرغب </a:t>
            </a:r>
            <a:r>
              <a:rPr lang="ar-SY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 أدعوك</a:t>
            </a:r>
            <a:r>
              <a:rPr lang="ar-SY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اليوم للتفكير في مسيرتكم التعليمية،</a:t>
            </a:r>
            <a:r>
              <a:rPr lang="ar-SA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اذكروا أو ارسموا منعطفات مركزيّة في مسيرتكم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ar-LB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8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6" name="Google Shape;269;p8"/>
          <p:cNvSpPr txBox="1">
            <a:spLocks/>
          </p:cNvSpPr>
          <p:nvPr/>
        </p:nvSpPr>
        <p:spPr>
          <a:xfrm>
            <a:off x="841012" y="5460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ctr" anchorCtr="0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>
              <a:spcBef>
                <a:spcPts val="0"/>
              </a:spcBef>
            </a:pPr>
            <a:endParaRPr lang="he-IL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BEE17901-90E4-4B0C-A8FB-FC278373CDD1}"/>
              </a:ext>
            </a:extLst>
          </p:cNvPr>
          <p:cNvSpPr/>
          <p:nvPr/>
        </p:nvSpPr>
        <p:spPr>
          <a:xfrm>
            <a:off x="401823" y="6148521"/>
            <a:ext cx="5420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اذكروا أو ارسموا منعطفات مركزيّة في مسيرتكم</a:t>
            </a:r>
            <a:endParaRPr lang="he-IL" sz="2800" dirty="0">
              <a:solidFill>
                <a:srgbClr val="192A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825E2E03-9178-4805-A459-2400E2B40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مسيرة تَعَلُّمي</a:t>
            </a:r>
            <a:br>
              <a:rPr lang="he-IL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dirty="0"/>
          </a:p>
        </p:txBody>
      </p:sp>
      <p:pic>
        <p:nvPicPr>
          <p:cNvPr id="10" name="מציין מיקום של תמונה 9">
            <a:extLst>
              <a:ext uri="{FF2B5EF4-FFF2-40B4-BE49-F238E27FC236}">
                <a16:creationId xmlns:a16="http://schemas.microsoft.com/office/drawing/2014/main" id="{3E0F9361-D544-4C7C-BC01-4078406CF8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78" r="678"/>
          <a:stretch>
            <a:fillRect/>
          </a:stretch>
        </p:blipFill>
        <p:spPr>
          <a:xfrm>
            <a:off x="6192695" y="1245756"/>
            <a:ext cx="5394325" cy="3638550"/>
          </a:xfrm>
          <a:prstGeom prst="rect">
            <a:avLst/>
          </a:prstGeom>
        </p:spPr>
      </p:pic>
      <p:pic>
        <p:nvPicPr>
          <p:cNvPr id="11" name="Picture 2" descr="On The Shores Of Lake, Rocks, Mountain, Panorama, Peak">
            <a:extLst>
              <a:ext uri="{FF2B5EF4-FFF2-40B4-BE49-F238E27FC236}">
                <a16:creationId xmlns:a16="http://schemas.microsoft.com/office/drawing/2014/main" id="{D5DBAC0B-89BF-46C1-BB24-AF4B1C0ED0E5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r="8291"/>
          <a:stretch>
            <a:fillRect/>
          </a:stretch>
        </p:blipFill>
        <p:spPr bwMode="auto">
          <a:xfrm>
            <a:off x="590408" y="1245756"/>
            <a:ext cx="5395912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2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40277FD9-3E04-4D4B-8AF7-FF05E7B5A52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ar-LB" sz="4000" dirty="0">
                <a:latin typeface="Calibri" panose="020F0502020204030204" pitchFamily="34" charset="0"/>
              </a:rPr>
              <a:t>نبدأ ب</a:t>
            </a:r>
            <a:r>
              <a:rPr lang="ar-SA" sz="4000" dirty="0">
                <a:latin typeface="Calibri" panose="020F0502020204030204" pitchFamily="34" charset="0"/>
              </a:rPr>
              <a:t>فعاليّة ممتعة</a:t>
            </a:r>
            <a:r>
              <a:rPr lang="he-IL" sz="4000" dirty="0">
                <a:latin typeface="Calibri" panose="020F0502020204030204" pitchFamily="34" charset="0"/>
              </a:rPr>
              <a:t> - </a:t>
            </a:r>
            <a:r>
              <a:rPr lang="ar-LB" sz="4000" dirty="0">
                <a:latin typeface="Calibri" panose="020F0502020204030204" pitchFamily="34" charset="0"/>
              </a:rPr>
              <a:t>تجربة بروفيسور كارول دويك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02B567B0-88FB-47AE-840F-99C449E12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225485"/>
            <a:ext cx="8030918" cy="541942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</a:pPr>
            <a:r>
              <a:rPr lang="he-IL" b="1" dirty="0">
                <a:latin typeface="Calibri" panose="020F0502020204030204" pitchFamily="34" charset="0"/>
              </a:rPr>
              <a:t> </a:t>
            </a:r>
            <a:r>
              <a:rPr lang="ar-LB" b="1" dirty="0">
                <a:latin typeface="Calibri" panose="020F0502020204030204" pitchFamily="34" charset="0"/>
              </a:rPr>
              <a:t>بروفيسور كارول دويك هي </a:t>
            </a:r>
            <a:r>
              <a:rPr lang="ar-SA" b="1" dirty="0">
                <a:latin typeface="Calibri" panose="020F0502020204030204" pitchFamily="34" charset="0"/>
              </a:rPr>
              <a:t>اختصاصيّة نفسيّة</a:t>
            </a:r>
            <a:r>
              <a:rPr lang="ar-LB" b="1" dirty="0">
                <a:latin typeface="Calibri" panose="020F0502020204030204" pitchFamily="34" charset="0"/>
              </a:rPr>
              <a:t> وباحثة أمريكي</a:t>
            </a:r>
            <a:r>
              <a:rPr lang="ar-SA" b="1" dirty="0">
                <a:latin typeface="Calibri" panose="020F0502020204030204" pitchFamily="34" charset="0"/>
              </a:rPr>
              <a:t>ّ</a:t>
            </a:r>
            <a:r>
              <a:rPr lang="ar-LB" b="1" dirty="0">
                <a:latin typeface="Calibri" panose="020F0502020204030204" pitchFamily="34" charset="0"/>
              </a:rPr>
              <a:t>ة.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ar-LB" b="1" dirty="0">
                <a:latin typeface="Calibri" panose="020F0502020204030204" pitchFamily="34" charset="0"/>
              </a:rPr>
              <a:t> </a:t>
            </a:r>
            <a:r>
              <a:rPr lang="ar-SA" b="1" dirty="0">
                <a:latin typeface="Calibri" panose="020F0502020204030204" pitchFamily="34" charset="0"/>
              </a:rPr>
              <a:t>قامت </a:t>
            </a:r>
            <a:r>
              <a:rPr lang="ar-LB" b="1" dirty="0">
                <a:latin typeface="Calibri" panose="020F0502020204030204" pitchFamily="34" charset="0"/>
              </a:rPr>
              <a:t>في أحد أبحاثها</a:t>
            </a:r>
            <a:r>
              <a:rPr lang="ar-SA" b="1" dirty="0">
                <a:latin typeface="Calibri" panose="020F0502020204030204" pitchFamily="34" charset="0"/>
              </a:rPr>
              <a:t> بإيكال مهمّة سهلة نسبيًا لـِ</a:t>
            </a:r>
            <a:r>
              <a:rPr lang="ar-LB" b="1" dirty="0">
                <a:latin typeface="Calibri" panose="020F0502020204030204" pitchFamily="34" charset="0"/>
              </a:rPr>
              <a:t>  400 طفلاً</a:t>
            </a:r>
            <a:r>
              <a:rPr lang="ar-SA" b="1" dirty="0">
                <a:latin typeface="Calibri" panose="020F0502020204030204" pitchFamily="34" charset="0"/>
              </a:rPr>
              <a:t>، لقد كانت المهمّة </a:t>
            </a:r>
            <a:r>
              <a:rPr lang="ar-LB" b="1" dirty="0">
                <a:latin typeface="Calibri" panose="020F0502020204030204" pitchFamily="34" charset="0"/>
              </a:rPr>
              <a:t>تركيب بازل بسيط للغاية، </a:t>
            </a:r>
            <a:r>
              <a:rPr lang="ar-SA" b="1" dirty="0">
                <a:latin typeface="Calibri" panose="020F0502020204030204" pitchFamily="34" charset="0"/>
              </a:rPr>
              <a:t>حيث </a:t>
            </a:r>
            <a:r>
              <a:rPr lang="ar-LB" b="1" dirty="0">
                <a:latin typeface="Calibri" panose="020F0502020204030204" pitchFamily="34" charset="0"/>
              </a:rPr>
              <a:t>تمّ تركيبه في لقاءٍ فردي</a:t>
            </a:r>
            <a:r>
              <a:rPr lang="ar-SA" b="1" dirty="0">
                <a:latin typeface="Calibri" panose="020F0502020204030204" pitchFamily="34" charset="0"/>
              </a:rPr>
              <a:t>ّ</a:t>
            </a:r>
            <a:r>
              <a:rPr lang="ar-LB" b="1" dirty="0">
                <a:latin typeface="Calibri" panose="020F0502020204030204" pitchFamily="34" charset="0"/>
              </a:rPr>
              <a:t> بين الباحثة والطّفل.</a:t>
            </a:r>
            <a:r>
              <a:rPr lang="he-IL" b="1" dirty="0">
                <a:latin typeface="Calibri" panose="020F0502020204030204" pitchFamily="34" charset="0"/>
              </a:rPr>
              <a:t> </a:t>
            </a:r>
            <a:endParaRPr lang="ar-LB" b="1" dirty="0">
              <a:latin typeface="Calibri" panose="020F050202020403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ar-LB" b="1" dirty="0">
                <a:latin typeface="Calibri" panose="020F0502020204030204" pitchFamily="34" charset="0"/>
              </a:rPr>
              <a:t>أنجز جميع الأطفال المهمّة بنجاح، لكن لم يحصل كل الأطفال على ردّ الفعل</a:t>
            </a:r>
            <a:r>
              <a:rPr lang="ar-SA" b="1" dirty="0">
                <a:latin typeface="Calibri" panose="020F0502020204030204" pitchFamily="34" charset="0"/>
              </a:rPr>
              <a:t> نفسه </a:t>
            </a:r>
            <a:r>
              <a:rPr lang="ar-LB" b="1" dirty="0">
                <a:latin typeface="Calibri" panose="020F0502020204030204" pitchFamily="34" charset="0"/>
              </a:rPr>
              <a:t>م</a:t>
            </a:r>
            <a:r>
              <a:rPr lang="ar-SA" b="1" dirty="0">
                <a:latin typeface="Calibri" panose="020F0502020204030204" pitchFamily="34" charset="0"/>
              </a:rPr>
              <a:t>ِ</a:t>
            </a:r>
            <a:r>
              <a:rPr lang="ar-LB" b="1" dirty="0">
                <a:latin typeface="Calibri" panose="020F0502020204030204" pitchFamily="34" charset="0"/>
              </a:rPr>
              <a:t>ن الباحثة</a:t>
            </a:r>
            <a:r>
              <a:rPr lang="ar-SA" b="1" dirty="0">
                <a:latin typeface="Calibri" panose="020F0502020204030204" pitchFamily="34" charset="0"/>
              </a:rPr>
              <a:t>. حصل القسم الأوّل مِن</a:t>
            </a:r>
            <a:r>
              <a:rPr lang="ar-LB" b="1" dirty="0">
                <a:latin typeface="Calibri" panose="020F0502020204030204" pitchFamily="34" charset="0"/>
              </a:rPr>
              <a:t> </a:t>
            </a:r>
            <a:r>
              <a:rPr lang="ar-LB" b="1" dirty="0" err="1">
                <a:latin typeface="Calibri" panose="020F0502020204030204" pitchFamily="34" charset="0"/>
              </a:rPr>
              <a:t>الأطفا</a:t>
            </a:r>
            <a:r>
              <a:rPr lang="ar-SA" b="1" dirty="0">
                <a:latin typeface="Calibri" panose="020F0502020204030204" pitchFamily="34" charset="0"/>
              </a:rPr>
              <a:t>ل</a:t>
            </a:r>
            <a:r>
              <a:rPr lang="ar-LB" b="1" dirty="0">
                <a:latin typeface="Calibri" panose="020F0502020204030204" pitchFamily="34" charset="0"/>
              </a:rPr>
              <a:t> على إطراء من قِبل الباحثة التي رافقتهم</a:t>
            </a:r>
            <a:r>
              <a:rPr lang="ar-SA" b="1" dirty="0">
                <a:latin typeface="Calibri" panose="020F0502020204030204" pitchFamily="34" charset="0"/>
              </a:rPr>
              <a:t>، حيث</a:t>
            </a:r>
            <a:r>
              <a:rPr lang="ar-LB" b="1" dirty="0">
                <a:latin typeface="Calibri" panose="020F0502020204030204" pitchFamily="34" charset="0"/>
              </a:rPr>
              <a:t> قالت لهم:</a:t>
            </a:r>
            <a:r>
              <a:rPr lang="ar-SA" b="1" dirty="0">
                <a:latin typeface="Calibri" panose="020F0502020204030204" pitchFamily="34" charset="0"/>
              </a:rPr>
              <a:t> </a:t>
            </a:r>
            <a:r>
              <a:rPr lang="ar-LB" b="1" dirty="0">
                <a:latin typeface="Calibri" panose="020F0502020204030204" pitchFamily="34" charset="0"/>
              </a:rPr>
              <a:t>"</a:t>
            </a:r>
            <a:r>
              <a:rPr lang="ar-SA" b="1" dirty="0">
                <a:latin typeface="Calibri" panose="020F0502020204030204" pitchFamily="34" charset="0"/>
              </a:rPr>
              <a:t>عمل جيّد جدًا</a:t>
            </a:r>
            <a:r>
              <a:rPr lang="ar-LB" b="1" dirty="0">
                <a:latin typeface="Calibri" panose="020F0502020204030204" pitchFamily="34" charset="0"/>
              </a:rPr>
              <a:t>! أنت بالتأكيد ذكي وبارع "</a:t>
            </a:r>
            <a:r>
              <a:rPr lang="he-IL" b="1" dirty="0">
                <a:latin typeface="Calibri" panose="020F0502020204030204" pitchFamily="34" charset="0"/>
              </a:rPr>
              <a:t> (</a:t>
            </a:r>
            <a:r>
              <a:rPr lang="ar-SA" b="1" dirty="0">
                <a:latin typeface="Calibri" panose="020F0502020204030204" pitchFamily="34" charset="0"/>
              </a:rPr>
              <a:t>كانت هذه ال</a:t>
            </a:r>
            <a:r>
              <a:rPr lang="ar-LB" b="1" dirty="0">
                <a:latin typeface="Calibri" panose="020F0502020204030204" pitchFamily="34" charset="0"/>
              </a:rPr>
              <a:t>مجموعة</a:t>
            </a:r>
            <a:r>
              <a:rPr lang="he-IL" b="1" dirty="0">
                <a:latin typeface="Calibri" panose="020F0502020204030204" pitchFamily="34" charset="0"/>
              </a:rPr>
              <a:t> </a:t>
            </a:r>
            <a:r>
              <a:rPr lang="ar-SA" b="1" dirty="0">
                <a:latin typeface="Calibri" panose="020F0502020204030204" pitchFamily="34" charset="0"/>
              </a:rPr>
              <a:t>الأولى)</a:t>
            </a:r>
            <a:endParaRPr lang="he-IL" b="1" dirty="0">
              <a:latin typeface="Calibri" panose="020F050202020403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ar-SA" b="1" dirty="0">
                <a:latin typeface="Calibri" panose="020F0502020204030204" pitchFamily="34" charset="0"/>
              </a:rPr>
              <a:t>حصل القسم</a:t>
            </a:r>
            <a:r>
              <a:rPr lang="ar-LB" b="1" dirty="0">
                <a:latin typeface="Calibri" panose="020F0502020204030204" pitchFamily="34" charset="0"/>
              </a:rPr>
              <a:t> الثاني على إطراء آخر من الباحثة التي رافقتهم</a:t>
            </a:r>
            <a:r>
              <a:rPr lang="ar-SA" b="1" dirty="0">
                <a:latin typeface="Calibri" panose="020F0502020204030204" pitchFamily="34" charset="0"/>
              </a:rPr>
              <a:t>، حيث</a:t>
            </a:r>
            <a:r>
              <a:rPr lang="ar-LB" b="1" dirty="0">
                <a:latin typeface="Calibri" panose="020F0502020204030204" pitchFamily="34" charset="0"/>
              </a:rPr>
              <a:t> قالت</a:t>
            </a:r>
            <a:r>
              <a:rPr lang="ar-SA" b="1" dirty="0">
                <a:latin typeface="Calibri" panose="020F0502020204030204" pitchFamily="34" charset="0"/>
              </a:rPr>
              <a:t> لهم</a:t>
            </a:r>
            <a:r>
              <a:rPr lang="ar-LB" b="1" dirty="0">
                <a:latin typeface="Calibri" panose="020F0502020204030204" pitchFamily="34" charset="0"/>
              </a:rPr>
              <a:t>:" عمل ج</a:t>
            </a:r>
            <a:r>
              <a:rPr lang="ar-SA" b="1" dirty="0">
                <a:latin typeface="Calibri" panose="020F0502020204030204" pitchFamily="34" charset="0"/>
              </a:rPr>
              <a:t>يّد جدًا</a:t>
            </a:r>
            <a:r>
              <a:rPr lang="ar-LB" b="1" dirty="0">
                <a:latin typeface="Calibri" panose="020F0502020204030204" pitchFamily="34" charset="0"/>
              </a:rPr>
              <a:t>، كل ال</a:t>
            </a:r>
            <a:r>
              <a:rPr lang="ar-SA" b="1" dirty="0">
                <a:latin typeface="Calibri" panose="020F0502020204030204" pitchFamily="34" charset="0"/>
              </a:rPr>
              <a:t>ا</a:t>
            </a:r>
            <a:r>
              <a:rPr lang="ar-LB" b="1" dirty="0" err="1">
                <a:latin typeface="Calibri" panose="020F0502020204030204" pitchFamily="34" charset="0"/>
              </a:rPr>
              <a:t>حترام</a:t>
            </a:r>
            <a:r>
              <a:rPr lang="ar-LB" b="1" dirty="0">
                <a:latin typeface="Calibri" panose="020F0502020204030204" pitchFamily="34" charset="0"/>
              </a:rPr>
              <a:t> على المجهود"</a:t>
            </a:r>
            <a:r>
              <a:rPr lang="he-IL" b="1" dirty="0">
                <a:latin typeface="Calibri" panose="020F0502020204030204" pitchFamily="34" charset="0"/>
              </a:rPr>
              <a:t>    (</a:t>
            </a:r>
            <a:r>
              <a:rPr lang="ar-LB" b="1" dirty="0">
                <a:latin typeface="Calibri" panose="020F0502020204030204" pitchFamily="34" charset="0"/>
              </a:rPr>
              <a:t>مجموعة</a:t>
            </a:r>
            <a:r>
              <a:rPr lang="he-IL" b="1" dirty="0">
                <a:latin typeface="Calibri" panose="020F0502020204030204" pitchFamily="34" charset="0"/>
              </a:rPr>
              <a:t> 2)</a:t>
            </a:r>
            <a:endParaRPr lang="ar-SA" b="1" dirty="0">
              <a:latin typeface="Calibri" panose="020F050202020403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ar-SA" b="1" dirty="0">
                <a:latin typeface="Calibri" panose="020F0502020204030204" pitchFamily="34" charset="0"/>
              </a:rPr>
              <a:t>ب</a:t>
            </a:r>
            <a:r>
              <a:rPr lang="ar-LB" b="1" dirty="0">
                <a:latin typeface="Calibri" panose="020F0502020204030204" pitchFamily="34" charset="0"/>
              </a:rPr>
              <a:t>عد أن حصلوا على الإطراء، </a:t>
            </a:r>
            <a:r>
              <a:rPr lang="ar-SA" b="1" dirty="0">
                <a:latin typeface="Calibri" panose="020F0502020204030204" pitchFamily="34" charset="0"/>
              </a:rPr>
              <a:t>وخلال جلوسهم</a:t>
            </a:r>
            <a:r>
              <a:rPr lang="ar-LB" b="1" dirty="0">
                <a:latin typeface="Calibri" panose="020F0502020204030204" pitchFamily="34" charset="0"/>
              </a:rPr>
              <a:t> مع الباحثة، سألتهم</a:t>
            </a:r>
            <a:r>
              <a:rPr lang="ar-SA" b="1" dirty="0">
                <a:latin typeface="Calibri" panose="020F0502020204030204" pitchFamily="34" charset="0"/>
              </a:rPr>
              <a:t>: </a:t>
            </a:r>
            <a:r>
              <a:rPr lang="ar-LB" b="1" dirty="0">
                <a:latin typeface="Calibri" panose="020F0502020204030204" pitchFamily="34" charset="0"/>
              </a:rPr>
              <a:t>كيف</a:t>
            </a:r>
            <a:r>
              <a:rPr lang="ar-SA" b="1" dirty="0">
                <a:latin typeface="Calibri" panose="020F0502020204030204" pitchFamily="34" charset="0"/>
              </a:rPr>
              <a:t> يودّون </a:t>
            </a:r>
            <a:r>
              <a:rPr lang="ar-LB" b="1" dirty="0">
                <a:latin typeface="Calibri" panose="020F0502020204030204" pitchFamily="34" charset="0"/>
              </a:rPr>
              <a:t>ال</a:t>
            </a:r>
            <a:r>
              <a:rPr lang="ar-SA" b="1" dirty="0">
                <a:latin typeface="Calibri" panose="020F0502020204030204" pitchFamily="34" charset="0"/>
              </a:rPr>
              <a:t>ا</a:t>
            </a:r>
            <a:r>
              <a:rPr lang="ar-LB" b="1" dirty="0" err="1">
                <a:latin typeface="Calibri" panose="020F0502020204030204" pitchFamily="34" charset="0"/>
              </a:rPr>
              <a:t>ستمرار</a:t>
            </a:r>
            <a:r>
              <a:rPr lang="ar-SA" b="1" dirty="0">
                <a:latin typeface="Calibri" panose="020F0502020204030204" pitchFamily="34" charset="0"/>
              </a:rPr>
              <a:t> في </a:t>
            </a:r>
            <a:r>
              <a:rPr lang="ar-LB" b="1" dirty="0">
                <a:latin typeface="Calibri" panose="020F0502020204030204" pitchFamily="34" charset="0"/>
              </a:rPr>
              <a:t>هذه التجربة؟</a:t>
            </a:r>
            <a:r>
              <a:rPr lang="ar-SA" b="1" dirty="0">
                <a:latin typeface="Calibri" panose="020F0502020204030204" pitchFamily="34" charset="0"/>
              </a:rPr>
              <a:t>، </a:t>
            </a:r>
            <a:r>
              <a:rPr lang="ar-LB" b="1" dirty="0">
                <a:latin typeface="Calibri" panose="020F0502020204030204" pitchFamily="34" charset="0"/>
              </a:rPr>
              <a:t>هل يفضّلون تركيب بازل أبسط أم أكثر تعقيداً؟</a:t>
            </a:r>
            <a:r>
              <a:rPr lang="ar-SA" b="1" dirty="0">
                <a:latin typeface="Calibri" panose="020F0502020204030204" pitchFamily="34" charset="0"/>
              </a:rPr>
              <a:t>،</a:t>
            </a:r>
            <a:r>
              <a:rPr lang="ar-LB" b="1" dirty="0">
                <a:latin typeface="Calibri" panose="020F0502020204030204" pitchFamily="34" charset="0"/>
              </a:rPr>
              <a:t> وجدت الباحثة أنّ</a:t>
            </a:r>
            <a:r>
              <a:rPr lang="ar-SA" b="1" dirty="0">
                <a:latin typeface="Calibri" panose="020F0502020204030204" pitchFamily="34" charset="0"/>
              </a:rPr>
              <a:t> معظم الطلاب</a:t>
            </a:r>
            <a:r>
              <a:rPr lang="ar-LB" b="1" dirty="0">
                <a:latin typeface="Calibri" panose="020F0502020204030204" pitchFamily="34" charset="0"/>
              </a:rPr>
              <a:t> في إحدى المجموعتين طلبوا عدم </a:t>
            </a:r>
            <a:r>
              <a:rPr lang="ar-LB" b="1" dirty="0" err="1">
                <a:latin typeface="Calibri" panose="020F0502020204030204" pitchFamily="34" charset="0"/>
              </a:rPr>
              <a:t>الإستمرار</a:t>
            </a:r>
            <a:r>
              <a:rPr lang="ar-LB" b="1" dirty="0">
                <a:latin typeface="Calibri" panose="020F0502020204030204" pitchFamily="34" charset="0"/>
              </a:rPr>
              <a:t> بالبازل الأكثر تعقيداً .</a:t>
            </a:r>
            <a:endParaRPr lang="he-IL" dirty="0"/>
          </a:p>
        </p:txBody>
      </p:sp>
      <p:pic>
        <p:nvPicPr>
          <p:cNvPr id="8" name="Picture 2" descr="Puzzle, Learn, Arrangement, Components, Collage, Items">
            <a:extLst>
              <a:ext uri="{FF2B5EF4-FFF2-40B4-BE49-F238E27FC236}">
                <a16:creationId xmlns:a16="http://schemas.microsoft.com/office/drawing/2014/main" id="{968DCC4A-6FF2-46E1-8496-F099E5212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425" y="1661692"/>
            <a:ext cx="2984989" cy="16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1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sz="4000" dirty="0">
                <a:latin typeface="Calibri" panose="020F0502020204030204" pitchFamily="34" charset="0"/>
              </a:rPr>
              <a:t>نبدأ ب</a:t>
            </a:r>
            <a:r>
              <a:rPr lang="ar-SA" sz="4000" dirty="0">
                <a:latin typeface="Calibri" panose="020F0502020204030204" pitchFamily="34" charset="0"/>
              </a:rPr>
              <a:t>فعاليّة ممتعة</a:t>
            </a:r>
            <a:r>
              <a:rPr lang="he-IL" sz="4000" dirty="0">
                <a:latin typeface="Calibri" panose="020F0502020204030204" pitchFamily="34" charset="0"/>
              </a:rPr>
              <a:t> - </a:t>
            </a:r>
            <a:r>
              <a:rPr lang="ar-LB" sz="4000" dirty="0">
                <a:latin typeface="Calibri" panose="020F0502020204030204" pitchFamily="34" charset="0"/>
              </a:rPr>
              <a:t>تجربة بروفيسور كارول دويك</a:t>
            </a:r>
            <a:endParaRPr lang="he-IL" sz="4000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1">
            <a:normAutofit/>
          </a:bodyPr>
          <a:lstStyle/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SA" dirty="0"/>
              <a:t>ل</a:t>
            </a:r>
            <a:r>
              <a:rPr lang="ar-LB" dirty="0"/>
              <a:t>نفكّر:</a:t>
            </a:r>
            <a:endParaRPr lang="he-IL" dirty="0"/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he-IL" dirty="0"/>
              <a:t> </a:t>
            </a:r>
            <a:r>
              <a:rPr lang="ar-LB" dirty="0"/>
              <a:t>أي</a:t>
            </a:r>
            <a:r>
              <a:rPr lang="ar-SA" dirty="0"/>
              <a:t>ّ</a:t>
            </a:r>
            <a:r>
              <a:rPr lang="ar-LB" dirty="0"/>
              <a:t> المجموعتين رفضت أن تجرِّب البازل الأكثر تعقيداً</a:t>
            </a:r>
            <a:r>
              <a:rPr lang="ar-SA" dirty="0"/>
              <a:t> حسب رأيكم</a:t>
            </a:r>
            <a:r>
              <a:rPr lang="ar-LB" dirty="0"/>
              <a:t>؟</a:t>
            </a:r>
            <a:r>
              <a:rPr lang="he-IL" dirty="0"/>
              <a:t> </a:t>
            </a:r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LB" dirty="0"/>
              <a:t>لماذا رفض الأطفال في هذه المجموعة التحدّي</a:t>
            </a:r>
            <a:r>
              <a:rPr lang="ar-SA" dirty="0"/>
              <a:t> حسب رأيكم</a:t>
            </a:r>
            <a:r>
              <a:rPr lang="ar-LB" dirty="0"/>
              <a:t>؟</a:t>
            </a:r>
            <a:endParaRPr lang="he-IL" dirty="0"/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LB" dirty="0"/>
              <a:t>ما الفرق بين </a:t>
            </a:r>
            <a:r>
              <a:rPr lang="ar-LB" dirty="0" err="1"/>
              <a:t>الإطر</a:t>
            </a:r>
            <a:r>
              <a:rPr lang="ar-SA" dirty="0" err="1"/>
              <a:t>اء</a:t>
            </a:r>
            <a:r>
              <a:rPr lang="ar-SA" dirty="0"/>
              <a:t> الأوّل والإطراء الثاني حسب رأيكم</a:t>
            </a:r>
            <a:r>
              <a:rPr lang="ar-LB" dirty="0"/>
              <a:t>؟</a:t>
            </a:r>
            <a:endParaRPr lang="he-IL" dirty="0"/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7825919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3518</TotalTime>
  <Words>2624</Words>
  <Application>Microsoft Office PowerPoint</Application>
  <PresentationFormat>מותאם אישית</PresentationFormat>
  <Paragraphs>207</Paragraphs>
  <Slides>30</Slides>
  <Notes>25</Notes>
  <HiddenSlides>3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4" baseType="lpstr">
      <vt:lpstr>Arial</vt:lpstr>
      <vt:lpstr>Calibri</vt:lpstr>
      <vt:lpstr>Varela Round</vt:lpstr>
      <vt:lpstr>ערכת נושא Office</vt:lpstr>
      <vt:lpstr>منظومة بث قطرية</vt:lpstr>
      <vt:lpstr>أنا كمُتعلِّم</vt:lpstr>
      <vt:lpstr>ماذا سنتعلّم اليوم؟ </vt:lpstr>
      <vt:lpstr>قَبْل أنْ نبدأ، نستنشق الهواء</vt:lpstr>
      <vt:lpstr>أيّ جُمَل ستختارون؟ </vt:lpstr>
      <vt:lpstr>מצגת של PowerPoint‏</vt:lpstr>
      <vt:lpstr>مسيرة تَعَلُّمي </vt:lpstr>
      <vt:lpstr>نبدأ بفعاليّة ممتعة - تجربة بروفيسور كارول دويك</vt:lpstr>
      <vt:lpstr>نبدأ بفعاليّة ممتعة - تجربة بروفيسور كارول دويك</vt:lpstr>
      <vt:lpstr>الآن سنتعلّم</vt:lpstr>
      <vt:lpstr>وقت التّدريب</vt:lpstr>
      <vt:lpstr>وقت التدريب</vt:lpstr>
      <vt:lpstr>التفكيرالمتغيّر\ المتطوّر– التعليم كسُلَّم</vt:lpstr>
      <vt:lpstr>كيف يمكننا تطوير نَمَط "تفكير متغيّر\متطوّر؟</vt:lpstr>
      <vt:lpstr>هل تتذكّرون تجربة البازل؟</vt:lpstr>
      <vt:lpstr>مِن المهمّ أن نَعِي ونتذكّر</vt:lpstr>
      <vt:lpstr>ماذا تعلّمنا حتّى الآن؟</vt:lpstr>
      <vt:lpstr>مسيرة التعلّم الخاصّة بي</vt:lpstr>
      <vt:lpstr>سعيدة أنّكم قد عُدتم للدّرس...</vt:lpstr>
      <vt:lpstr>מצגת של PowerPoint‏</vt:lpstr>
      <vt:lpstr>מצגת של PowerPoint‏</vt:lpstr>
      <vt:lpstr>أي نوع من المتعلّمين أنا اليوم؟ </vt:lpstr>
      <vt:lpstr>מצגת של PowerPoint‏</vt:lpstr>
      <vt:lpstr>في أي مجال أنت تريد\ين أن تتقدّم\ي؟ اختار\ي مجالاً واحداً كنت ترغب\ين في أن تتقدّم\ين فيه  وحدّد\ي إلى أين تريد\ين  الوصول</vt:lpstr>
      <vt:lpstr>מצגת של PowerPoint‏</vt:lpstr>
      <vt:lpstr>نسيرُ قُدُماً نحو الأمام....</vt:lpstr>
      <vt:lpstr>لحظة، قبل أن نُنهي</vt:lpstr>
      <vt:lpstr>كلمة قبل أنْ ننهي لقاءنا..</vt:lpstr>
      <vt:lpstr> شكرًا لكم على مشاهدة هذا البثّ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bahaa.misrad@gmail.com</cp:lastModifiedBy>
  <cp:revision>213</cp:revision>
  <dcterms:created xsi:type="dcterms:W3CDTF">2020-03-15T19:13:03Z</dcterms:created>
  <dcterms:modified xsi:type="dcterms:W3CDTF">2021-09-30T09:32:32Z</dcterms:modified>
</cp:coreProperties>
</file>