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slideLayouts/slideLayout20.xml" ContentType="application/vnd.openxmlformats-officedocument.presentationml.slideLayout+xml"/>
  <Override PartName="/ppt/theme/theme12.xml" ContentType="application/vnd.openxmlformats-officedocument.theme+xml"/>
  <Override PartName="/ppt/slideLayouts/slideLayout21.xml" ContentType="application/vnd.openxmlformats-officedocument.presentationml.slideLayout+xml"/>
  <Override PartName="/ppt/theme/theme13.xml" ContentType="application/vnd.openxmlformats-officedocument.theme+xml"/>
  <Override PartName="/ppt/slideLayouts/slideLayout22.xml" ContentType="application/vnd.openxmlformats-officedocument.presentationml.slideLayout+xml"/>
  <Override PartName="/ppt/theme/theme14.xml" ContentType="application/vnd.openxmlformats-officedocument.theme+xml"/>
  <Override PartName="/ppt/slideLayouts/slideLayout23.xml" ContentType="application/vnd.openxmlformats-officedocument.presentationml.slideLayout+xml"/>
  <Override PartName="/ppt/theme/theme15.xml" ContentType="application/vnd.openxmlformats-officedocument.theme+xml"/>
  <Override PartName="/ppt/slideLayouts/slideLayout24.xml" ContentType="application/vnd.openxmlformats-officedocument.presentationml.slideLayout+xml"/>
  <Override PartName="/ppt/theme/theme16.xml" ContentType="application/vnd.openxmlformats-officedocument.theme+xml"/>
  <Override PartName="/ppt/slideLayouts/slideLayout25.xml" ContentType="application/vnd.openxmlformats-officedocument.presentationml.slideLayout+xml"/>
  <Override PartName="/ppt/theme/theme1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8" r:id="rId2"/>
    <p:sldMasterId id="2147483680" r:id="rId3"/>
    <p:sldMasterId id="2147483682" r:id="rId4"/>
    <p:sldMasterId id="2147483684" r:id="rId5"/>
    <p:sldMasterId id="2147483686" r:id="rId6"/>
    <p:sldMasterId id="2147483688" r:id="rId7"/>
    <p:sldMasterId id="2147483690" r:id="rId8"/>
    <p:sldMasterId id="2147483692" r:id="rId9"/>
    <p:sldMasterId id="2147483694" r:id="rId10"/>
    <p:sldMasterId id="2147483696" r:id="rId11"/>
    <p:sldMasterId id="2147483698" r:id="rId12"/>
    <p:sldMasterId id="2147483700" r:id="rId13"/>
    <p:sldMasterId id="2147483702" r:id="rId14"/>
    <p:sldMasterId id="2147483704" r:id="rId15"/>
    <p:sldMasterId id="2147483706" r:id="rId16"/>
    <p:sldMasterId id="2147483708" r:id="rId17"/>
    <p:sldMasterId id="2147483710" r:id="rId18"/>
  </p:sldMasterIdLst>
  <p:notesMasterIdLst>
    <p:notesMasterId r:id="rId72"/>
  </p:notesMasterIdLst>
  <p:sldIdLst>
    <p:sldId id="257" r:id="rId19"/>
    <p:sldId id="262" r:id="rId20"/>
    <p:sldId id="263" r:id="rId21"/>
    <p:sldId id="301" r:id="rId22"/>
    <p:sldId id="309" r:id="rId23"/>
    <p:sldId id="322" r:id="rId24"/>
    <p:sldId id="323" r:id="rId25"/>
    <p:sldId id="324" r:id="rId26"/>
    <p:sldId id="328" r:id="rId27"/>
    <p:sldId id="325" r:id="rId28"/>
    <p:sldId id="326" r:id="rId29"/>
    <p:sldId id="327" r:id="rId30"/>
    <p:sldId id="310" r:id="rId31"/>
    <p:sldId id="311" r:id="rId32"/>
    <p:sldId id="329" r:id="rId33"/>
    <p:sldId id="303" r:id="rId34"/>
    <p:sldId id="291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5" r:id="rId7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192A72"/>
    <a:srgbClr val="92D050"/>
    <a:srgbClr val="6CF0FF"/>
    <a:srgbClr val="E0E0E0"/>
    <a:srgbClr val="E6E6E6"/>
    <a:srgbClr val="11A4AB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965" y="-38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י"ג/טבת/תשפ"א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>
                <a:solidFill>
                  <a:prstClr val="black"/>
                </a:solidFill>
              </a:rPr>
              <a:pPr/>
              <a:t>24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>
                <a:solidFill>
                  <a:prstClr val="black"/>
                </a:solidFill>
              </a:rPr>
              <a:pPr/>
              <a:t>25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>
                <a:solidFill>
                  <a:prstClr val="black"/>
                </a:solidFill>
              </a:rPr>
              <a:pPr/>
              <a:t>26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>
                <a:solidFill>
                  <a:prstClr val="black"/>
                </a:solidFill>
              </a:rPr>
              <a:pPr/>
              <a:t>27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>
                <a:solidFill>
                  <a:prstClr val="black"/>
                </a:solidFill>
              </a:rPr>
              <a:pPr/>
              <a:t>28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>
                <a:solidFill>
                  <a:prstClr val="black"/>
                </a:solidFill>
              </a:rPr>
              <a:pPr/>
              <a:t>29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>
                <a:solidFill>
                  <a:prstClr val="black"/>
                </a:solidFill>
              </a:rPr>
              <a:pPr/>
              <a:t>30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>
                <a:solidFill>
                  <a:prstClr val="black"/>
                </a:solidFill>
              </a:rPr>
              <a:pPr/>
              <a:t>31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>
                <a:solidFill>
                  <a:prstClr val="black"/>
                </a:solidFill>
              </a:rPr>
              <a:pPr/>
              <a:t>32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>
                <a:solidFill>
                  <a:prstClr val="black"/>
                </a:solidFill>
              </a:rPr>
              <a:pPr/>
              <a:t>33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he-IL" sz="1800" b="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0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1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2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3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4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י"ג/טבת/תשפ"א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י"ג/טבת/תשפ"א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>
                <a:solidFill>
                  <a:srgbClr val="002060">
                    <a:tint val="75000"/>
                  </a:srgbClr>
                </a:solidFill>
              </a:rPr>
              <a:pPr/>
              <a:t>‹#›</a:t>
            </a:fld>
            <a:endParaRPr lang="he-IL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/Proverbs.2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hyperlink" Target="https://www.the-qrcode-generator.com/" TargetMode="External"/><Relationship Id="rId4" Type="http://schemas.openxmlformats.org/officeDocument/2006/relationships/hyperlink" Target="https://youtu.be/xODFEFLQ8PQ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drive.google.com/open?id=1825Jnh59ECpyLkwk_TBAzvosMxiEoCG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/Deuteronomy.2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creativecommons.org/licenses/by-sa/3.0" TargetMode="External"/><Relationship Id="rId4" Type="http://schemas.openxmlformats.org/officeDocument/2006/relationships/hyperlink" Target="https://commons.wikimedia.org/w/index.php?title=User:Wrongkind707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the-qrcode-generator.com/" TargetMode="External"/><Relationship Id="rId4" Type="http://schemas.openxmlformats.org/officeDocument/2006/relationships/hyperlink" Target="https://youtu.be/xODFEFLQ8PQ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hyperlink" Target="https://www.the-qrcode-generator.com/" TargetMode="External"/><Relationship Id="rId4" Type="http://schemas.openxmlformats.org/officeDocument/2006/relationships/hyperlink" Target="https://youtu.be/xODFEFLQ8PQ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drive.google.com/open?id=1825Jnh59ECpyLkwk_TBAzvosMxiEoCGv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the-qrcode-generator.com/" TargetMode="External"/><Relationship Id="rId4" Type="http://schemas.openxmlformats.org/officeDocument/2006/relationships/hyperlink" Target="https://youtu.be/xODFEFLQ8PQ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Deuteronomy.2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Deuteronomy.2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121" y="155447"/>
            <a:ext cx="881888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בן סורר ומורה במשנה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0243" y="1494782"/>
            <a:ext cx="3467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/>
              <a:t>משנה ב'- למה </a:t>
            </a:r>
            <a:r>
              <a:rPr lang="he-IL" b="1" u="sng" dirty="0" err="1"/>
              <a:t>דווק</a:t>
            </a:r>
            <a:r>
              <a:rPr lang="he-IL" b="1" u="sng" dirty="0"/>
              <a:t> בשר ויין?</a:t>
            </a:r>
          </a:p>
        </p:txBody>
      </p:sp>
      <p:pic>
        <p:nvPicPr>
          <p:cNvPr id="2050" name="Picture 2" descr="Information, Librarian, Library, Logo, 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53" y="2024391"/>
            <a:ext cx="5060710" cy="253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995356" y="2777704"/>
            <a:ext cx="204446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/>
              <a:t>נימוק?</a:t>
            </a:r>
          </a:p>
        </p:txBody>
      </p:sp>
      <p:pic>
        <p:nvPicPr>
          <p:cNvPr id="2052" name="Picture 4" descr="Man, Male, Explaining, Speaking, Talking, Hands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" y="1759105"/>
            <a:ext cx="3664914" cy="28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הסבר אליפטי 29"/>
          <p:cNvSpPr/>
          <p:nvPr/>
        </p:nvSpPr>
        <p:spPr>
          <a:xfrm>
            <a:off x="2872542" y="1645751"/>
            <a:ext cx="1794296" cy="10185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זהו, שאין כל כך הוכחה</a:t>
            </a:r>
          </a:p>
        </p:txBody>
      </p:sp>
    </p:spTree>
    <p:extLst>
      <p:ext uri="{BB962C8B-B14F-4D97-AF65-F5344CB8AC3E}">
        <p14:creationId xmlns:p14="http://schemas.microsoft.com/office/powerpoint/2010/main" val="167439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441" y="155447"/>
            <a:ext cx="879856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בן סורר ומורה במשנה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0243" y="1363697"/>
            <a:ext cx="3467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/>
              <a:t>משנה ב'- למה </a:t>
            </a:r>
            <a:r>
              <a:rPr lang="he-IL" b="1" u="sng" dirty="0" err="1"/>
              <a:t>דווק</a:t>
            </a:r>
            <a:r>
              <a:rPr lang="he-IL" b="1" u="sng" dirty="0"/>
              <a:t> בשר ויין?</a:t>
            </a:r>
          </a:p>
        </p:txBody>
      </p:sp>
      <p:pic>
        <p:nvPicPr>
          <p:cNvPr id="3074" name="Picture 2" descr="Office, Speech, Speech Bubble, T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84" y="1733029"/>
            <a:ext cx="7773787" cy="38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9468" y="2117457"/>
            <a:ext cx="50033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אומנם אין הוכחה חד משמעית, </a:t>
            </a:r>
          </a:p>
          <a:p>
            <a:r>
              <a:rPr lang="he-IL" b="1" dirty="0"/>
              <a:t>אבל האמוראים לא "ממציאים"</a:t>
            </a:r>
          </a:p>
          <a:p>
            <a:r>
              <a:rPr lang="he-IL" b="1" dirty="0"/>
              <a:t> סתם. </a:t>
            </a:r>
          </a:p>
          <a:p>
            <a:r>
              <a:rPr lang="he-IL" b="1" dirty="0"/>
              <a:t>יש להם על מה להסתמך...</a:t>
            </a:r>
          </a:p>
        </p:txBody>
      </p:sp>
    </p:spTree>
    <p:extLst>
      <p:ext uri="{BB962C8B-B14F-4D97-AF65-F5344CB8AC3E}">
        <p14:creationId xmlns:p14="http://schemas.microsoft.com/office/powerpoint/2010/main" val="140171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1" y="155447"/>
            <a:ext cx="865632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בן סורר ומורה במשנה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0243" y="1363697"/>
            <a:ext cx="3467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/>
              <a:t>משנה ב'- למה </a:t>
            </a:r>
            <a:r>
              <a:rPr lang="he-IL" b="1" u="sng" dirty="0" err="1"/>
              <a:t>דווק</a:t>
            </a:r>
            <a:r>
              <a:rPr lang="he-IL" b="1" u="sng" dirty="0"/>
              <a:t> בשר ויין?</a:t>
            </a:r>
          </a:p>
        </p:txBody>
      </p:sp>
      <p:pic>
        <p:nvPicPr>
          <p:cNvPr id="3074" name="Picture 2" descr="Office, Speech, Speech Bubble, T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84" y="1733028"/>
            <a:ext cx="7773787" cy="38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9468" y="2117457"/>
            <a:ext cx="5003320" cy="10849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וְאַף עַל פִּי שֶׁאֵין רְאָיָה לַדָּבָר, </a:t>
            </a:r>
          </a:p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זכֶר לַדָּבָר, שֶׁנֶּאֱמַר </a:t>
            </a:r>
            <a:r>
              <a:rPr lang="he-IL" sz="1100" dirty="0">
                <a:latin typeface="Guttman Vilna" panose="02010401010101010101" pitchFamily="2" charset="-79"/>
                <a:cs typeface="Guttman Vilna" panose="02010401010101010101" pitchFamily="2" charset="-79"/>
              </a:rPr>
              <a:t>(</a:t>
            </a:r>
            <a:r>
              <a:rPr lang="he-IL" sz="1100" dirty="0">
                <a:latin typeface="Guttman Vilna" panose="02010401010101010101" pitchFamily="2" charset="-79"/>
                <a:cs typeface="Guttman Vilna" panose="02010401010101010101" pitchFamily="2" charset="-79"/>
                <a:hlinkClick r:id="rId4" action="ppaction://hlinkfile"/>
              </a:rPr>
              <a:t>משלי </a:t>
            </a:r>
            <a:r>
              <a:rPr lang="he-IL" sz="1100" dirty="0" err="1">
                <a:latin typeface="Guttman Vilna" panose="02010401010101010101" pitchFamily="2" charset="-79"/>
                <a:cs typeface="Guttman Vilna" panose="02010401010101010101" pitchFamily="2" charset="-79"/>
                <a:hlinkClick r:id="rId4" action="ppaction://hlinkfile"/>
              </a:rPr>
              <a:t>כג</a:t>
            </a:r>
            <a:r>
              <a:rPr lang="he-IL" sz="1100" dirty="0">
                <a:latin typeface="Guttman Vilna" panose="02010401010101010101" pitchFamily="2" charset="-79"/>
                <a:cs typeface="Guttman Vilna" panose="02010401010101010101" pitchFamily="2" charset="-79"/>
              </a:rPr>
              <a:t>):</a:t>
            </a:r>
          </a:p>
          <a:p>
            <a:endParaRPr lang="he-IL" sz="1100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1750" dirty="0">
                <a:latin typeface="Guttman Keren" panose="02010401010101010101" pitchFamily="2" charset="-79"/>
                <a:cs typeface="Guttman Keren" panose="02010401010101010101" pitchFamily="2" charset="-79"/>
              </a:rPr>
              <a:t>אַל תְּהִי בְסֹבְאֵי יָיִן בְּזֹלְלֵי בָשָׂר לָמוֹ: </a:t>
            </a:r>
            <a:endParaRPr lang="he-IL" sz="1750" b="1" dirty="0">
              <a:latin typeface="Guttman Keren" panose="02010401010101010101" pitchFamily="2" charset="-79"/>
              <a:cs typeface="Guttman Keren" panose="02010401010101010101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62" y="2608233"/>
            <a:ext cx="666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26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0"/>
            <a:ext cx="10750930" cy="79363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he-IL" sz="3600" dirty="0"/>
              <a:t>אז מה ראינו עד עכשיו?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023507" y="45022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000000"/>
              </a:buClr>
              <a:buSzPts val="1400"/>
              <a:buFont typeface="Arial"/>
              <a:buAutoNum type="arabicPeriod"/>
            </a:pPr>
            <a:endParaRPr lang="he-IL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AutoShape 6" descr="blob:https://web.whatsapp.com/43b95513-e012-4789-aea4-617a10d55327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8" name="AutoShape 8" descr="blob:https://web.whatsapp.com/43b95513-e012-4789-aea4-617a10d55327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" name="AutoShape 10" descr="blob:https://web.whatsapp.com/43b95513-e012-4789-aea4-617a10d55327"/>
          <p:cNvSpPr>
            <a:spLocks noChangeAspect="1" noChangeArrowheads="1"/>
          </p:cNvSpPr>
          <p:nvPr/>
        </p:nvSpPr>
        <p:spPr bwMode="auto">
          <a:xfrm>
            <a:off x="12276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aphicFrame>
        <p:nvGraphicFramePr>
          <p:cNvPr id="20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95595"/>
              </p:ext>
            </p:extLst>
          </p:nvPr>
        </p:nvGraphicFramePr>
        <p:xfrm>
          <a:off x="1464395" y="646945"/>
          <a:ext cx="9862088" cy="48855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19820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4041417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3600851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ההגבלה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למה?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עוד משהו...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חייב להיות בן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"בן ולא בת"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1100397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הבן</a:t>
                      </a:r>
                      <a:r>
                        <a:rPr lang="he-IL" sz="18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חייב להיות </a:t>
                      </a:r>
                      <a:r>
                        <a:rPr lang="he-IL" sz="1800" b="1" baseline="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בדיוק </a:t>
                      </a:r>
                      <a:r>
                        <a:rPr lang="he-IL" sz="18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בפרק זמן </a:t>
                      </a:r>
                      <a:r>
                        <a:rPr lang="he-IL" sz="1800" baseline="0" dirty="0" err="1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מצומצמם</a:t>
                      </a:r>
                      <a:r>
                        <a:rPr lang="he-IL" sz="18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של התבגרות פיזית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"</a:t>
                      </a:r>
                      <a:r>
                        <a:rPr lang="he-IL" sz="1800" dirty="0" err="1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משיביא</a:t>
                      </a:r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שתי שערות ועד שיקיף זקן- בתחתון ולא העליון"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"בן</a:t>
                      </a:r>
                      <a:r>
                        <a:rPr lang="he-IL" sz="18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ולא איש"</a:t>
                      </a: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baseline="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"הקטן פטור מן המצוות"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הזלילה</a:t>
                      </a:r>
                      <a:r>
                        <a:rPr lang="he-IL" sz="18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חייבת להיות של </a:t>
                      </a:r>
                      <a:r>
                        <a:rPr lang="he-IL" sz="1800" baseline="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בשר</a:t>
                      </a:r>
                    </a:p>
                    <a:p>
                      <a:pPr algn="ctr" rtl="1"/>
                      <a:r>
                        <a:rPr lang="he-IL" sz="18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והסביאה חייבת להיות מ</a:t>
                      </a:r>
                      <a:r>
                        <a:rPr lang="he-IL" sz="1800" baseline="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יין</a:t>
                      </a:r>
                      <a:endParaRPr lang="he-IL" sz="1800" dirty="0">
                        <a:solidFill>
                          <a:srgbClr val="FF000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"</a:t>
                      </a:r>
                      <a:r>
                        <a:rPr lang="he-IL" sz="1800" dirty="0">
                          <a:latin typeface="Guttman Vilna" panose="02010401010101010101" pitchFamily="2" charset="-79"/>
                          <a:cs typeface="Guttman Vilna" panose="02010401010101010101" pitchFamily="2" charset="-79"/>
                        </a:rPr>
                        <a:t>אָכַל כָּל מַאֲכָל וְלֹא אָכַל בָּשָׂר, שָׁתָה כָל מַשְׁקֶה וְלֹא שָׁתָה יַיִן, אֵינוֹ נַעֲשֶׂה בֵן סוֹרֵר וּמוֹרֶה, עַד שֶׁיֹּאכַל בָּשָׂר וְיִשְׁתֶּה יַיִן"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מספיקה כמות קטנה יחסית</a:t>
                      </a: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של בשר ויין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הזלילה נעשית כחלק</a:t>
                      </a:r>
                      <a:r>
                        <a:rPr lang="he-IL" sz="18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מביצוע </a:t>
                      </a:r>
                      <a:r>
                        <a:rPr lang="he-IL" sz="1800" baseline="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מצווה</a:t>
                      </a:r>
                      <a:r>
                        <a:rPr lang="he-IL" sz="18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או בד בבד עם ביצוע מצווה-</a:t>
                      </a:r>
                    </a:p>
                    <a:p>
                      <a:pPr algn="ctr" rtl="1"/>
                      <a:r>
                        <a:rPr lang="he-IL" sz="1800" baseline="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הבן אינו סורר ומורה</a:t>
                      </a:r>
                      <a:endParaRPr lang="he-IL" sz="1800" dirty="0">
                        <a:solidFill>
                          <a:srgbClr val="FF000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יש</a:t>
                      </a:r>
                      <a:r>
                        <a:rPr lang="he-IL" sz="18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בבן הזה נקודות אור. יש לו תקווה.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אומנם הוא זולל וסובא ולא מקשיב להוריו, אבל הוא עדיין מקיים מצווה </a:t>
                      </a:r>
                    </a:p>
                    <a:p>
                      <a:pPr algn="ctr" rtl="1"/>
                      <a:r>
                        <a:rPr lang="he-IL" sz="18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(יש בו עדיין יצר טוב)</a:t>
                      </a: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76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10871237" cy="1024128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he-IL" sz="3600" dirty="0"/>
              <a:t> סיכום ביניים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023507" y="45022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000000"/>
              </a:buClr>
              <a:buSzPts val="1400"/>
              <a:buFont typeface="Arial"/>
              <a:buAutoNum type="arabicPeriod"/>
            </a:pPr>
            <a:endParaRPr lang="he-IL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3507" y="1216324"/>
            <a:ext cx="714267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/>
              <a:t>כבר בשלב זה של המשנה, ניתן לראות </a:t>
            </a:r>
            <a:r>
              <a:rPr lang="he-IL" sz="3200" b="1" u="sng" dirty="0"/>
              <a:t>מגמה</a:t>
            </a:r>
            <a:r>
              <a:rPr lang="he-IL" sz="3200" b="1" dirty="0"/>
              <a:t> ברורה מאוד.</a:t>
            </a:r>
          </a:p>
          <a:p>
            <a:pPr algn="ctr"/>
            <a:endParaRPr lang="he-IL" sz="3200" b="1" dirty="0"/>
          </a:p>
          <a:p>
            <a:pPr algn="ctr"/>
            <a:r>
              <a:rPr lang="he-IL" sz="3200" b="1" dirty="0"/>
              <a:t>התנאים מתאמצים לצמצם את התחולה של פרשת בן סורר ומורא לכמה שפחות אנשים</a:t>
            </a: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127" y="3793306"/>
            <a:ext cx="2714236" cy="2444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46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10871237" cy="1024128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he-IL" sz="3600" dirty="0"/>
              <a:t> סיכום ביניים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023507" y="45022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000000"/>
              </a:buClr>
              <a:buSzPts val="1400"/>
              <a:buFont typeface="Arial"/>
              <a:buAutoNum type="arabicPeriod"/>
            </a:pPr>
            <a:endParaRPr lang="he-IL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4127" y="655606"/>
            <a:ext cx="10500764" cy="39241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3200" b="1" dirty="0"/>
          </a:p>
          <a:p>
            <a:pPr algn="ctr"/>
            <a:r>
              <a:rPr lang="he-IL" sz="3100" b="1" dirty="0"/>
              <a:t>התנאים מתאמצים לצמצם את התחולה של פרשת בן סורר ומורה, כך שתחול על כמה שפחות אנשים:</a:t>
            </a:r>
          </a:p>
          <a:p>
            <a:pPr algn="ctr"/>
            <a:endParaRPr lang="he-IL" sz="3100" b="1" dirty="0"/>
          </a:p>
          <a:p>
            <a:pPr algn="ctr"/>
            <a:r>
              <a:rPr lang="he-IL" sz="3100" b="1" dirty="0"/>
              <a:t>*</a:t>
            </a:r>
            <a:r>
              <a:rPr lang="he-IL" sz="3100" b="1" dirty="0">
                <a:solidFill>
                  <a:srgbClr val="FF0000"/>
                </a:solidFill>
              </a:rPr>
              <a:t>בנות</a:t>
            </a:r>
            <a:r>
              <a:rPr lang="he-IL" sz="3100" b="1" dirty="0"/>
              <a:t>- מחוץ לתחום</a:t>
            </a:r>
          </a:p>
          <a:p>
            <a:pPr algn="ctr"/>
            <a:r>
              <a:rPr lang="he-IL" sz="3100" b="1" dirty="0"/>
              <a:t>*</a:t>
            </a:r>
            <a:r>
              <a:rPr lang="he-IL" sz="3100" b="1" dirty="0">
                <a:solidFill>
                  <a:srgbClr val="FF0000"/>
                </a:solidFill>
              </a:rPr>
              <a:t>מי שזולל מאכל שאינו בשר </a:t>
            </a:r>
            <a:r>
              <a:rPr lang="he-IL" sz="3100" b="1" dirty="0"/>
              <a:t>(אף אם אינו כשר) – מחוץ לתחום</a:t>
            </a:r>
          </a:p>
          <a:p>
            <a:pPr algn="ctr"/>
            <a:endParaRPr lang="he-IL" sz="3100" b="1" dirty="0"/>
          </a:p>
          <a:p>
            <a:pPr algn="ctr"/>
            <a:r>
              <a:rPr lang="he-IL" sz="3100" b="1" dirty="0"/>
              <a:t>*</a:t>
            </a:r>
            <a:r>
              <a:rPr lang="he-IL" sz="3100" b="1" dirty="0">
                <a:solidFill>
                  <a:srgbClr val="FF0000"/>
                </a:solidFill>
              </a:rPr>
              <a:t>מי שמקיים מצווה </a:t>
            </a:r>
            <a:r>
              <a:rPr lang="he-IL" sz="3100" b="1" dirty="0"/>
              <a:t>במקביל לעבירה- מחוץ לתחום</a:t>
            </a:r>
          </a:p>
        </p:txBody>
      </p:sp>
    </p:spTree>
    <p:extLst>
      <p:ext uri="{BB962C8B-B14F-4D97-AF65-F5344CB8AC3E}">
        <p14:creationId xmlns:p14="http://schemas.microsoft.com/office/powerpoint/2010/main" val="146844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לסיום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4453" y="1212161"/>
            <a:ext cx="10362237" cy="4090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600" b="1" dirty="0"/>
              <a:t>חשבו...</a:t>
            </a:r>
            <a:endParaRPr lang="he-IL" sz="3600" dirty="0"/>
          </a:p>
          <a:p>
            <a:pPr marL="0" indent="0">
              <a:buNone/>
            </a:pPr>
            <a:r>
              <a:rPr lang="he-IL" sz="3600" dirty="0"/>
              <a:t>מדוע התנאים (חכמי המשנה) צמצמו את התחולה</a:t>
            </a:r>
          </a:p>
          <a:p>
            <a:pPr marL="0" indent="0">
              <a:buNone/>
            </a:pPr>
            <a:r>
              <a:rPr lang="he-IL" sz="3600" dirty="0"/>
              <a:t>של "בן סורר ומורה" ?   </a:t>
            </a:r>
          </a:p>
          <a:p>
            <a:pPr marL="0" indent="0">
              <a:buNone/>
            </a:pPr>
            <a:endParaRPr lang="he-IL" sz="3600" dirty="0"/>
          </a:p>
          <a:p>
            <a:pPr marL="0" indent="0">
              <a:buNone/>
            </a:pPr>
            <a:r>
              <a:rPr lang="he-IL" sz="3600" dirty="0"/>
              <a:t>האם ראוי  לדעתך לעשות זאת? למרות ממה שכתוב בתורה?                                             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3"/>
              </a:rPr>
            </a:br>
            <a:r>
              <a:rPr lang="en-US" dirty="0">
                <a:solidFill>
                  <a:srgbClr val="002060"/>
                </a:solidFill>
                <a:hlinkClick r:id="rId4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5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" name="Google Shape;387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9850" y="4567995"/>
            <a:ext cx="2303253" cy="131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800" dirty="0">
                <a:solidFill>
                  <a:srgbClr val="192A72"/>
                </a:solidFill>
              </a:rPr>
              <a:t>תורה שבע"פ ומשפט עברי ממלכתי 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198074"/>
            <a:ext cx="10800000" cy="5920458"/>
          </a:xfrm>
        </p:spPr>
        <p:txBody>
          <a:bodyPr/>
          <a:lstStyle/>
          <a:p>
            <a:pPr marL="0" lv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lv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lv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indent="0"/>
            <a:r>
              <a:rPr lang="he-IL" sz="2700" dirty="0">
                <a:solidFill>
                  <a:srgbClr val="192A72"/>
                </a:solidFill>
                <a:sym typeface="Varela Round"/>
              </a:rPr>
              <a:t>הורים וילדים</a:t>
            </a:r>
          </a:p>
          <a:p>
            <a:pPr marL="0" indent="0"/>
            <a:r>
              <a:rPr lang="he-IL" sz="2400" dirty="0">
                <a:solidFill>
                  <a:srgbClr val="192A72"/>
                </a:solidFill>
                <a:sym typeface="Varela Round"/>
              </a:rPr>
              <a:t>בן סורר ומורה- חלק ב'</a:t>
            </a:r>
            <a:endParaRPr lang="he-IL" sz="2400" dirty="0">
              <a:sym typeface="Varela Round"/>
            </a:endParaRPr>
          </a:p>
          <a:p>
            <a:pPr marL="0" lvl="0" indent="0"/>
            <a:br>
              <a:rPr lang="he-IL" sz="2000" dirty="0">
                <a:solidFill>
                  <a:srgbClr val="192A72"/>
                </a:solidFill>
                <a:sym typeface="Varela Round"/>
              </a:rPr>
            </a:br>
            <a:endParaRPr lang="he-IL" sz="2000" dirty="0">
              <a:solidFill>
                <a:srgbClr val="192A72"/>
              </a:solidFill>
              <a:sym typeface="Varela Round"/>
            </a:endParaRPr>
          </a:p>
          <a:p>
            <a:pPr mar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lvl="0" indent="0"/>
            <a:br>
              <a:rPr lang="he-IL" sz="2700" dirty="0">
                <a:solidFill>
                  <a:srgbClr val="192A72"/>
                </a:solidFill>
                <a:sym typeface="Varela Round"/>
              </a:rPr>
            </a:br>
            <a:endParaRPr lang="he-IL" sz="1800" dirty="0">
              <a:solidFill>
                <a:srgbClr val="192A72"/>
              </a:solidFill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489982" y="3452502"/>
            <a:ext cx="12811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002060"/>
                </a:solidFill>
                <a:sym typeface="Varela Round"/>
              </a:rPr>
              <a:t>סוגיה 17</a:t>
            </a:r>
          </a:p>
          <a:p>
            <a:r>
              <a:rPr lang="he-IL" dirty="0">
                <a:solidFill>
                  <a:srgbClr val="192A72"/>
                </a:solidFill>
                <a:sym typeface="Varela Round"/>
              </a:rPr>
              <a:t>    יאיר פויר</a:t>
            </a:r>
            <a:endParaRPr lang="he-IL" sz="2000" dirty="0">
              <a:solidFill>
                <a:srgbClr val="192A72"/>
              </a:solidFill>
              <a:sym typeface="Varela Round"/>
            </a:endParaRPr>
          </a:p>
          <a:p>
            <a:endParaRPr lang="he-IL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800" dirty="0">
                <a:solidFill>
                  <a:srgbClr val="192A72"/>
                </a:solidFill>
              </a:rPr>
              <a:t>תורה שבע"פ ומשפט עברי ממלכתי 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198074"/>
            <a:ext cx="10800000" cy="5920458"/>
          </a:xfrm>
        </p:spPr>
        <p:txBody>
          <a:bodyPr/>
          <a:lstStyle/>
          <a:p>
            <a:pPr marL="0" lv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lv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lv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indent="0"/>
            <a:r>
              <a:rPr lang="he-IL" sz="2700" dirty="0">
                <a:solidFill>
                  <a:srgbClr val="192A72"/>
                </a:solidFill>
                <a:sym typeface="Varela Round"/>
              </a:rPr>
              <a:t>הורים וילדים</a:t>
            </a:r>
          </a:p>
          <a:p>
            <a:pPr marL="0" indent="0"/>
            <a:r>
              <a:rPr lang="he-IL" sz="2400" dirty="0">
                <a:solidFill>
                  <a:srgbClr val="192A72"/>
                </a:solidFill>
                <a:sym typeface="Varela Round"/>
              </a:rPr>
              <a:t>בן סורר ומורה- חלק א'</a:t>
            </a:r>
            <a:endParaRPr lang="he-IL" sz="2400" dirty="0">
              <a:sym typeface="Varela Round"/>
            </a:endParaRPr>
          </a:p>
          <a:p>
            <a:pPr marL="0" lvl="0" indent="0"/>
            <a:br>
              <a:rPr lang="he-IL" sz="2000" dirty="0">
                <a:solidFill>
                  <a:srgbClr val="192A72"/>
                </a:solidFill>
                <a:sym typeface="Varela Round"/>
              </a:rPr>
            </a:br>
            <a:endParaRPr lang="he-IL" sz="2000" dirty="0">
              <a:solidFill>
                <a:srgbClr val="192A72"/>
              </a:solidFill>
              <a:sym typeface="Varela Round"/>
            </a:endParaRPr>
          </a:p>
          <a:p>
            <a:pPr mar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lvl="0" indent="0"/>
            <a:br>
              <a:rPr lang="he-IL" sz="2700" dirty="0">
                <a:solidFill>
                  <a:srgbClr val="192A72"/>
                </a:solidFill>
                <a:sym typeface="Varela Round"/>
              </a:rPr>
            </a:br>
            <a:endParaRPr lang="he-IL" sz="1800" dirty="0">
              <a:solidFill>
                <a:srgbClr val="192A72"/>
              </a:solidFill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271974" y="3452502"/>
            <a:ext cx="14991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ym typeface="Varela Round"/>
              </a:rPr>
              <a:t>סוגיות 17-16</a:t>
            </a:r>
          </a:p>
          <a:p>
            <a:pPr lvl="0"/>
            <a:r>
              <a:rPr lang="he-IL" dirty="0">
                <a:solidFill>
                  <a:srgbClr val="192A72"/>
                </a:solidFill>
                <a:sym typeface="Varela Round"/>
              </a:rPr>
              <a:t>    יאיר פויר</a:t>
            </a:r>
            <a:endParaRPr lang="he-IL" sz="2000" dirty="0">
              <a:solidFill>
                <a:srgbClr val="192A72"/>
              </a:solidFill>
              <a:sym typeface="Varela Round"/>
            </a:endParaRPr>
          </a:p>
          <a:p>
            <a:endParaRPr lang="he-I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 בחלק א?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024127" y="1049185"/>
            <a:ext cx="10536501" cy="461155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e-IL" sz="3200" dirty="0"/>
              <a:t>בשיעור הקודם קראנו את פרשת בן סורר ומורה במקרא, ונחשפנו לקושי שמציבה בפנינו הפרשה:  </a:t>
            </a:r>
          </a:p>
          <a:p>
            <a:pPr marL="0" lvl="0" indent="0">
              <a:buNone/>
            </a:pPr>
            <a:r>
              <a:rPr lang="he-IL" sz="3200" dirty="0"/>
              <a:t>   נוציא להורג בן, רק משום שהוא זולל וסובא ואינו שומע בקול   </a:t>
            </a:r>
          </a:p>
          <a:p>
            <a:pPr marL="0" lvl="0" indent="0">
              <a:buNone/>
            </a:pPr>
            <a:r>
              <a:rPr lang="he-IL" sz="3200" dirty="0"/>
              <a:t>   הוריו? והוריו הם אלה שיתלוננו ויגרמו למותו?</a:t>
            </a:r>
          </a:p>
          <a:p>
            <a:pPr marL="0" indent="0">
              <a:buNone/>
            </a:pPr>
            <a:endParaRPr lang="he-IL" dirty="0"/>
          </a:p>
          <a:p>
            <a:pPr lvl="0"/>
            <a:endParaRPr lang="he-IL" dirty="0"/>
          </a:p>
          <a:p>
            <a:pPr marL="0" lvl="0" indent="0">
              <a:buNone/>
            </a:pPr>
            <a:r>
              <a:rPr lang="he-IL" dirty="0"/>
              <a:t>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2" descr="Child, Disobedience, Father, Female, Human, Kid, M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19" y="3231882"/>
            <a:ext cx="2029454" cy="21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 בחלק א?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024127" y="1049185"/>
            <a:ext cx="10536501" cy="4611559"/>
          </a:xfrm>
        </p:spPr>
        <p:txBody>
          <a:bodyPr>
            <a:normAutofit/>
          </a:bodyPr>
          <a:lstStyle/>
          <a:p>
            <a:r>
              <a:rPr lang="he-IL" sz="2800" dirty="0"/>
              <a:t>עוד ראינו בשיעור הקודם שגם לחכמי המשנה, התנאים,  לא היה כנראה קל עם הדין הקשה שמטילה התורה על בן סורר ומורה.</a:t>
            </a:r>
          </a:p>
          <a:p>
            <a:r>
              <a:rPr lang="he-IL" sz="2800" dirty="0"/>
              <a:t>זיהינו מגמה ברורה במשנה לצמצם את התחולה של דין 'בן סורר ומורה' ולהוציא מתחום העבירה כמה שיותר אנשים.</a:t>
            </a:r>
          </a:p>
          <a:p>
            <a:pPr marL="0" indent="0">
              <a:buNone/>
            </a:pPr>
            <a:endParaRPr lang="he-IL" dirty="0"/>
          </a:p>
          <a:p>
            <a:pPr lvl="0"/>
            <a:endParaRPr lang="he-IL" dirty="0"/>
          </a:p>
          <a:p>
            <a:pPr marL="0" lvl="0" indent="0">
              <a:buNone/>
            </a:pPr>
            <a:r>
              <a:rPr lang="he-IL" dirty="0"/>
              <a:t>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2" descr="Child, Disobedience, Father, Female, Human, Kid, M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83" y="3248531"/>
            <a:ext cx="2029454" cy="21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01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 בחלק א?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98409" y="1049185"/>
            <a:ext cx="11362220" cy="4611559"/>
          </a:xfrm>
        </p:spPr>
        <p:txBody>
          <a:bodyPr>
            <a:noAutofit/>
          </a:bodyPr>
          <a:lstStyle/>
          <a:p>
            <a:r>
              <a:rPr lang="he-IL" sz="2300" dirty="0"/>
              <a:t>כך ראינו שפרק ח' של מסכת סנהדרין קובע מגבלות על דין 'בן סורר ומורה':  </a:t>
            </a:r>
          </a:p>
          <a:p>
            <a:pPr marL="0" indent="0">
              <a:buNone/>
            </a:pPr>
            <a:r>
              <a:rPr lang="he-IL" sz="2500" dirty="0"/>
              <a:t>                 *בן ולא בת</a:t>
            </a:r>
          </a:p>
          <a:p>
            <a:pPr marL="0" indent="0">
              <a:buNone/>
            </a:pPr>
            <a:r>
              <a:rPr lang="he-IL" sz="2500" dirty="0"/>
              <a:t>                 * צמצום טווח הגיל של 'בן סורר ומורה'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he-IL" sz="2500" dirty="0"/>
              <a:t>                 *הזלילה חייבת להיות של בשר והסביאה חייבת להיות מיין.</a:t>
            </a:r>
          </a:p>
          <a:p>
            <a:pPr marL="0" indent="0">
              <a:buNone/>
            </a:pPr>
            <a:r>
              <a:rPr lang="he-IL" sz="2500" dirty="0"/>
              <a:t>                 * אם העבירה בוצעה תוך כדי קיום מצווה, או בד בבד עם קיום מצווה הבן    </a:t>
            </a:r>
          </a:p>
          <a:p>
            <a:pPr marL="0" indent="0">
              <a:buNone/>
            </a:pPr>
            <a:r>
              <a:rPr lang="he-IL" sz="2500" dirty="0"/>
              <a:t>                   לא יחשב ל'סורר ומורה'.</a:t>
            </a:r>
          </a:p>
          <a:p>
            <a:pPr marL="0" indent="0">
              <a:buNone/>
            </a:pPr>
            <a:r>
              <a:rPr lang="he-IL" sz="2800" dirty="0"/>
              <a:t>                 </a:t>
            </a:r>
          </a:p>
          <a:p>
            <a:pPr marL="0" indent="0">
              <a:buNone/>
            </a:pPr>
            <a:endParaRPr lang="he-IL" dirty="0"/>
          </a:p>
          <a:p>
            <a:pPr lvl="0"/>
            <a:endParaRPr lang="he-IL" dirty="0"/>
          </a:p>
          <a:p>
            <a:pPr marL="0" lvl="0" indent="0">
              <a:buNone/>
            </a:pPr>
            <a:r>
              <a:rPr lang="he-IL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13353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היום?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024127" y="1049185"/>
            <a:ext cx="10536501" cy="461155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e-IL" sz="2800" dirty="0"/>
              <a:t> </a:t>
            </a:r>
            <a:r>
              <a:rPr lang="he-IL" sz="3000" dirty="0"/>
              <a:t>בשיעור הנוכחי, נמשיך ללמוד את פרק ח' במסכת סנהדרין שבמשנה, </a:t>
            </a:r>
          </a:p>
          <a:p>
            <a:pPr marL="0" indent="0">
              <a:buNone/>
            </a:pPr>
            <a:r>
              <a:rPr lang="he-IL" sz="3000" dirty="0"/>
              <a:t>     ונראה את המשך הקשיים והמגבלות שמציבה המשנה בפני היכולת   </a:t>
            </a:r>
          </a:p>
          <a:p>
            <a:pPr marL="0" indent="0">
              <a:buNone/>
            </a:pPr>
            <a:r>
              <a:rPr lang="he-IL" sz="3000" dirty="0"/>
              <a:t>      להוציא  אדם להורג תחת האשמה שהוא 'בן סורר ומורה'.</a:t>
            </a:r>
          </a:p>
          <a:p>
            <a:pPr marL="0" lvl="0" indent="0">
              <a:buNone/>
            </a:pPr>
            <a:endParaRPr lang="he-IL" sz="2800" dirty="0"/>
          </a:p>
          <a:p>
            <a:pPr marL="0" lvl="0" indent="0">
              <a:buNone/>
            </a:pPr>
            <a:r>
              <a:rPr lang="he-IL" sz="2800" dirty="0"/>
              <a:t>      </a:t>
            </a:r>
            <a:endParaRPr lang="he-IL" dirty="0"/>
          </a:p>
          <a:p>
            <a:pPr lvl="0"/>
            <a:endParaRPr lang="he-IL" dirty="0"/>
          </a:p>
          <a:p>
            <a:pPr marL="0" lvl="0" indent="0">
              <a:buNone/>
            </a:pPr>
            <a:r>
              <a:rPr lang="he-IL" dirty="0"/>
              <a:t>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 descr="Throwing, Stone, Cast, Launching, Man, Stick-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3" y="-3290888"/>
            <a:ext cx="68675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241">
            <a:off x="827062" y="2981818"/>
            <a:ext cx="2863236" cy="28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2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1" y="155447"/>
            <a:ext cx="909320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בן סורר ומורה במשנה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8" y="1484994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         </a:t>
            </a:r>
            <a:r>
              <a:rPr lang="he-IL" b="1" u="sng" dirty="0">
                <a:solidFill>
                  <a:srgbClr val="002060"/>
                </a:solidFill>
              </a:rPr>
              <a:t>משנה ב'- נקודות אור</a:t>
            </a:r>
          </a:p>
        </p:txBody>
      </p:sp>
      <p:sp>
        <p:nvSpPr>
          <p:cNvPr id="5" name="מלבן 4"/>
          <p:cNvSpPr/>
          <p:nvPr/>
        </p:nvSpPr>
        <p:spPr>
          <a:xfrm>
            <a:off x="4534079" y="1927231"/>
            <a:ext cx="60960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אָכַל בַּחֲבוּרַת מִצְוָה,</a:t>
            </a:r>
          </a:p>
          <a:p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אָכַל בְּעִבּוּר הַחֹדֶשׁ, </a:t>
            </a:r>
          </a:p>
          <a:p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אָכַל מַעֲשֵׂר שֵׁנִי בִּירוּשָׁלַיִם,</a:t>
            </a:r>
          </a:p>
          <a:p>
            <a:endParaRPr lang="he-IL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אָכַל נְבֵלוֹת וּטְרֵפוֹת, שְׁקָצִים וּרְמָשִׂים...</a:t>
            </a:r>
          </a:p>
          <a:p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אָכַל דָּבָר שֶׁהוּא מִצְוָה וְדָבָר שֶׁהוּא עֲבֵרָה, </a:t>
            </a:r>
          </a:p>
          <a:p>
            <a:endParaRPr lang="he-IL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אָכַל כָּל מַאֲכָל וְלֹא אָכַל בָּשָׂר, שָׁתָה כָל מַשְׁקֶה וְלֹא שָׁתָה יַיִן, אֵינוֹ נַעֲשֶׂה בֵן סוֹרֵר וּמוֹרֶה, עַד שֶׁיֹּאכַל בָּשָׂר וְיִשְׁתֶּה יַיִן, שֶׁנֶּאֱמַר (</a:t>
            </a:r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  <a:hlinkClick r:id="rId3" action="ppaction://hlinkfile"/>
              </a:rPr>
              <a:t>דברים </a:t>
            </a:r>
            <a:r>
              <a:rPr lang="he-IL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  <a:hlinkClick r:id="rId3" action="ppaction://hlinkfile"/>
              </a:rPr>
              <a:t>כא</a:t>
            </a:r>
            <a:r>
              <a:rPr lang="he-IL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) זוֹלֵל וְסֹבֵא.</a:t>
            </a:r>
            <a:endParaRPr lang="he-IL" b="1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  <p:pic>
        <p:nvPicPr>
          <p:cNvPr id="6146" name="Picture 2" descr="Passover, Maundy Thursday, Last Supper, Commun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326"/>
            <a:ext cx="3722247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65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071" y="155447"/>
            <a:ext cx="7944929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בן סורר ומורה במשנה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8" y="1484994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       </a:t>
            </a:r>
            <a:r>
              <a:rPr lang="he-IL" b="1" u="sng" dirty="0">
                <a:solidFill>
                  <a:srgbClr val="002060"/>
                </a:solidFill>
              </a:rPr>
              <a:t>משנה ג'- נקודות אור</a:t>
            </a:r>
          </a:p>
        </p:txBody>
      </p:sp>
      <p:sp>
        <p:nvSpPr>
          <p:cNvPr id="5" name="מלבן 4"/>
          <p:cNvSpPr/>
          <p:nvPr/>
        </p:nvSpPr>
        <p:spPr>
          <a:xfrm>
            <a:off x="3722247" y="1854326"/>
            <a:ext cx="60960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גָּנַב מִשֶּׁל אָבִיו וְאָכַל בִּרְשׁוּת אָבִיו,</a:t>
            </a: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מִשֶּׁל אֲחֵרִים וְאָכַל בִּרְשׁוּת אֲחֵרִים, </a:t>
            </a: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מִשֶּׁל אֲחֵרִים וְאָכַל בִּרְשׁוּת אָבִיו, 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אֵינוֹ נַעֲשֶׂה בֵן סוֹרֵר וּמוֹרֶה, עַד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שֶׁיִּגְנֹב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מִשֶּׁל אָבִיו וְיֹאכַל בִּרְשׁוּת אֲחֵרִים.   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רַבִּי יוֹסֵי בַר רַבִּי יְהוּדָה אוֹמֵר, עַד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שֶׁיִּגְנֹב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מִשֶּׁל אָבִיו וּמִשֶּׁל אִמּוֹ: </a:t>
            </a:r>
            <a:endParaRPr lang="he-IL" sz="2000" b="1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  <p:pic>
        <p:nvPicPr>
          <p:cNvPr id="8194" name="Picture 2" descr="Castle, Keys, Close, Rusty, Guard, Security, Ir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9" y="4357046"/>
            <a:ext cx="3621528" cy="24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5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41" y="155447"/>
            <a:ext cx="864616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בן סורר ומורה במשנה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8" y="1484994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        </a:t>
            </a:r>
            <a:r>
              <a:rPr lang="he-IL" b="1" u="sng" dirty="0">
                <a:solidFill>
                  <a:srgbClr val="002060"/>
                </a:solidFill>
              </a:rPr>
              <a:t>משנה ד'- רצונות ההורים</a:t>
            </a:r>
          </a:p>
        </p:txBody>
      </p:sp>
      <p:sp>
        <p:nvSpPr>
          <p:cNvPr id="5" name="מלבן 4"/>
          <p:cNvSpPr/>
          <p:nvPr/>
        </p:nvSpPr>
        <p:spPr>
          <a:xfrm>
            <a:off x="3722247" y="1854326"/>
            <a:ext cx="6096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הָיָה אָבִיו רוֹצֶה וְאִמּוֹ אֵינָהּ רוֹצָה, אָבִיו אֵינוֹ רוֹצֶה וְאִמּוֹ רוֹצָה, 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אֵינוֹ נַעֲשֶׂה בֵן סוֹרֵר וּמוֹרֶה, עַד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שֶׁיְּהו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ּ שְׁנֵיהֶם רוֹצִים.</a:t>
            </a:r>
            <a:endParaRPr lang="he-IL" sz="2000" b="1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  <p:pic>
        <p:nvPicPr>
          <p:cNvPr id="9218" name="Picture 2" descr="Lazy, Son, Student, Home, Mother, Woman, Boy,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0" y="3134252"/>
            <a:ext cx="5585140" cy="30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77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1" y="155447"/>
            <a:ext cx="889000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בן סורר ומורה במשנה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8" y="1484994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        </a:t>
            </a:r>
            <a:r>
              <a:rPr lang="he-IL" b="1" u="sng" dirty="0">
                <a:solidFill>
                  <a:srgbClr val="002060"/>
                </a:solidFill>
              </a:rPr>
              <a:t>משנה ד'- נישואין אסורים</a:t>
            </a:r>
          </a:p>
        </p:txBody>
      </p:sp>
      <p:sp>
        <p:nvSpPr>
          <p:cNvPr id="5" name="מלבן 4"/>
          <p:cNvSpPr/>
          <p:nvPr/>
        </p:nvSpPr>
        <p:spPr>
          <a:xfrm>
            <a:off x="3722247" y="1854326"/>
            <a:ext cx="6096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רַבִּי יְהוּדָה אוֹמֵר, אִם לֹא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הָיְתָה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אִמּוֹ רְאוּיָה לְאָבִיו, אֵינוֹ 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                           נַעֲשֶׂה בֵן סוֹרֵר וּמוֹרֶה.</a:t>
            </a:r>
            <a:endParaRPr lang="he-IL" sz="2000" b="1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  <p:pic>
        <p:nvPicPr>
          <p:cNvPr id="9218" name="Picture 2" descr="Lazy, Son, Student, Home, Mother, Woman, Boy,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0" y="3134252"/>
            <a:ext cx="5585140" cy="30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ross, Delete, Remove, Cancel, Abort, Red, Reject,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86" y="3295443"/>
            <a:ext cx="2832263" cy="19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0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1" y="155447"/>
            <a:ext cx="969645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   בן סורר ומורה במשנה</a:t>
            </a: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        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7" y="1254169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               </a:t>
            </a:r>
            <a:r>
              <a:rPr lang="he-IL" b="1" u="sng" dirty="0">
                <a:solidFill>
                  <a:srgbClr val="002060"/>
                </a:solidFill>
              </a:rPr>
              <a:t>משנה ד'- מומים בהורים</a:t>
            </a:r>
          </a:p>
        </p:txBody>
      </p:sp>
      <p:sp>
        <p:nvSpPr>
          <p:cNvPr id="5" name="מלבן 4"/>
          <p:cNvSpPr/>
          <p:nvPr/>
        </p:nvSpPr>
        <p:spPr>
          <a:xfrm>
            <a:off x="3055497" y="1637277"/>
            <a:ext cx="6096000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הָיָה אֶחָד מֵהֶם גִּדֵּם אוֹ חִגֵּר אוֹ אִלֵּם אוֹ סוּמָא אוֹ חֵרֵשׁ, אֵינוֹ נַעֲשֶׂה בֵן סוֹרֵר וּמוֹרֶה, שֶׁנֶּאֱמַר </a:t>
            </a:r>
            <a:r>
              <a:rPr lang="he-IL" sz="12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(דברים </a:t>
            </a:r>
            <a:r>
              <a:rPr lang="he-IL" sz="12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כא</a:t>
            </a:r>
            <a:r>
              <a:rPr lang="he-IL" sz="12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) 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: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וְתָפְשׂוּ בוֹ אָבִיו וְאִמּוֹ 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- וְלֹא גִדְּמִין. 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וְהוֹצִיאוּ אֹתוֹ 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- וְלֹא חִגְּרִין.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 וְאָמְרוּ 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- וְלֹא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אִלְּמִין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. 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בְּנֵנוּ זֶה 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- וְלֹא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סוּמִין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. 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אֵינֶנּוּ שֹׁמֵעַ בְּקֹלֵנוּ 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- וְלֹא חֵרְשִׁין</a:t>
            </a:r>
            <a:endParaRPr lang="he-IL" sz="2000" b="1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  <p:pic>
        <p:nvPicPr>
          <p:cNvPr id="11266" name="Picture 2" descr="C:\Users\Home\AppData\Local\Temp\Japanese_Three_Wise_Monke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277"/>
            <a:ext cx="3055497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0" y="5422929"/>
            <a:ext cx="3055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800" dirty="0">
                <a:solidFill>
                  <a:srgbClr val="002060"/>
                </a:solidFill>
              </a:rPr>
              <a:t>מאת </a:t>
            </a:r>
            <a:r>
              <a:rPr lang="en-US" sz="800" dirty="0">
                <a:solidFill>
                  <a:srgbClr val="002060"/>
                </a:solidFill>
              </a:rPr>
              <a:t>Man On Mission – </a:t>
            </a:r>
            <a:endParaRPr lang="he-IL" sz="800" dirty="0">
              <a:solidFill>
                <a:srgbClr val="002060"/>
              </a:solidFill>
            </a:endParaRPr>
          </a:p>
          <a:p>
            <a:r>
              <a:rPr lang="he-IL" sz="800" dirty="0">
                <a:solidFill>
                  <a:srgbClr val="002060"/>
                </a:solidFill>
              </a:rPr>
              <a:t>נוצר על ידי מעלה היצירה, </a:t>
            </a:r>
            <a:r>
              <a:rPr lang="en-US" sz="800" dirty="0">
                <a:solidFill>
                  <a:srgbClr val="002060"/>
                </a:solidFill>
              </a:rPr>
              <a:t>CC BY-SA 3.0, https://commons.wikimedia.org/w/index.php?curid=12021694</a:t>
            </a:r>
            <a:endParaRPr lang="he-IL" sz="800" dirty="0">
              <a:solidFill>
                <a:srgbClr val="002060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-235015" y="1378383"/>
            <a:ext cx="3717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Replica of three wise monkeys kept in a Japanese store, Nikko, Japan</a:t>
            </a:r>
            <a:endParaRPr lang="he-IL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14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1" y="155447"/>
            <a:ext cx="969645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   בן סורר ומורה במשנה</a:t>
            </a: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        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6" y="1665619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                 </a:t>
            </a:r>
            <a:r>
              <a:rPr lang="he-IL" b="1" u="sng" dirty="0">
                <a:solidFill>
                  <a:srgbClr val="002060"/>
                </a:solidFill>
              </a:rPr>
              <a:t>משנה ה'- סדרי הדין</a:t>
            </a:r>
          </a:p>
        </p:txBody>
      </p:sp>
      <p:sp>
        <p:nvSpPr>
          <p:cNvPr id="5" name="מלבן 4"/>
          <p:cNvSpPr/>
          <p:nvPr/>
        </p:nvSpPr>
        <p:spPr>
          <a:xfrm>
            <a:off x="4344364" y="2048727"/>
            <a:ext cx="60960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מַתְרִין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בּוֹ בִּפְנֵי שְׁלֹשָׁה 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וּמַלְקִין אוֹתוֹ. 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חָזַר וְקִלְקֵל, נִדּוֹן בְּעֶשְׂרִים וּשְׁלֹשָׁה. 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וְאֵינוֹ נִסְקָל עַד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שֶׁיְּהו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ּ שָׁם שְׁלֹשָׁה הָרִאשׁוֹנִים, שֶׁנֶּאֱמַר (שם)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בְּנֵנוּ זֶה, זֶהוּ שֶׁלָּקָה בִּפְנֵיכֶם.</a:t>
            </a:r>
            <a:endParaRPr lang="he-IL" sz="2000" b="1" dirty="0">
              <a:solidFill>
                <a:srgbClr val="002060"/>
              </a:solidFill>
              <a:latin typeface="Guttman Keren" panose="02010401010101010101" pitchFamily="2" charset="-79"/>
              <a:cs typeface="Guttman Keren" panose="02010401010101010101" pitchFamily="2" charset="-79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2048727"/>
            <a:ext cx="3778308" cy="28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2646463" y="1679395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00" dirty="0">
                <a:solidFill>
                  <a:srgbClr val="002060"/>
                </a:solidFill>
              </a:rPr>
              <a:t>כינוס הסנהדרין, איור משנת 1883</a:t>
            </a:r>
            <a:r>
              <a:rPr lang="he-IL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מלבן 8"/>
          <p:cNvSpPr/>
          <p:nvPr/>
        </p:nvSpPr>
        <p:spPr>
          <a:xfrm>
            <a:off x="573552" y="4946217"/>
            <a:ext cx="3770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800" dirty="0">
                <a:solidFill>
                  <a:srgbClr val="002060"/>
                </a:solidFill>
              </a:rPr>
              <a:t>מאת </a:t>
            </a:r>
            <a:r>
              <a:rPr lang="en-US" sz="800" dirty="0">
                <a:solidFill>
                  <a:srgbClr val="002060"/>
                </a:solidFill>
                <a:hlinkClick r:id="rId4" tooltip="User:Wrongkind707 (page does not exist)"/>
              </a:rPr>
              <a:t>User:Wrongkind707</a:t>
            </a:r>
            <a:r>
              <a:rPr lang="en-US" sz="800" dirty="0">
                <a:solidFill>
                  <a:srgbClr val="002060"/>
                </a:solidFill>
              </a:rPr>
              <a:t>-</a:t>
            </a:r>
            <a:endParaRPr lang="he-IL" sz="800" dirty="0">
              <a:solidFill>
                <a:srgbClr val="002060"/>
              </a:solidFill>
            </a:endParaRPr>
          </a:p>
          <a:p>
            <a:r>
              <a:rPr lang="he-IL" sz="800" dirty="0">
                <a:solidFill>
                  <a:srgbClr val="002060"/>
                </a:solidFill>
              </a:rPr>
              <a:t>נוצר על ידי מעלה היצירה, </a:t>
            </a:r>
            <a:r>
              <a:rPr lang="en-US" sz="800" dirty="0">
                <a:solidFill>
                  <a:srgbClr val="002060"/>
                </a:solidFill>
                <a:hlinkClick r:id="rId5"/>
              </a:rPr>
              <a:t>CC BY-SA 3.0</a:t>
            </a:r>
            <a:r>
              <a:rPr lang="en-US" sz="800" dirty="0">
                <a:solidFill>
                  <a:srgbClr val="002060"/>
                </a:solidFill>
              </a:rPr>
              <a:t> https://commons.wikimedia.org/wiki/File:The_Sanhedrin_in_session_2013-12-25_00-59.jpg#/media/File:The_Sanhedrin_in_session_2013-12-25_00-59.jpg</a:t>
            </a:r>
            <a:endParaRPr lang="he-IL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3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היום?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024127" y="1049185"/>
            <a:ext cx="10536501" cy="4611559"/>
          </a:xfrm>
        </p:spPr>
        <p:txBody>
          <a:bodyPr/>
          <a:lstStyle/>
          <a:p>
            <a:pPr lvl="0"/>
            <a:r>
              <a:rPr lang="he-IL" dirty="0"/>
              <a:t>פרשת בן סורר ומורה היא אחת הפרשות הקשות בתורה.</a:t>
            </a:r>
          </a:p>
          <a:p>
            <a:pPr lvl="0"/>
            <a:endParaRPr lang="he-IL" dirty="0"/>
          </a:p>
          <a:p>
            <a:r>
              <a:rPr lang="he-IL" dirty="0"/>
              <a:t>בשיעור היום, נלמד את הפסוקים מספר דברים, ונעמוד על הקשיים העולים מהם. לאחר מכן, נעבור למשנה ונראה כיצד המשנה מנסה להתמודד עם האתגרים שמציב בפנינו המקרא.</a:t>
            </a:r>
          </a:p>
          <a:p>
            <a:pPr lvl="0"/>
            <a:endParaRPr lang="he-IL" dirty="0"/>
          </a:p>
          <a:p>
            <a:pPr marL="0" lvl="0" indent="0">
              <a:buNone/>
            </a:pPr>
            <a:r>
              <a:rPr lang="he-IL" dirty="0"/>
              <a:t>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hild, Disobedience, Father, Female, Human, Kid, M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0" y="3456169"/>
            <a:ext cx="2029454" cy="21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1" y="155447"/>
            <a:ext cx="969645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   בן סורר ומורה במשנה</a:t>
            </a: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        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7" y="1254169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                 </a:t>
            </a:r>
            <a:r>
              <a:rPr lang="he-IL" b="1" u="sng" dirty="0">
                <a:solidFill>
                  <a:srgbClr val="002060"/>
                </a:solidFill>
              </a:rPr>
              <a:t>משנה ה'- חומות של תקווה</a:t>
            </a:r>
          </a:p>
        </p:txBody>
      </p:sp>
      <p:sp>
        <p:nvSpPr>
          <p:cNvPr id="5" name="מלבן 4"/>
          <p:cNvSpPr/>
          <p:nvPr/>
        </p:nvSpPr>
        <p:spPr>
          <a:xfrm>
            <a:off x="4344365" y="1637277"/>
            <a:ext cx="60960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בָּרַח-</a:t>
            </a: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עַד שֶׁלֹּא נִגְמַר דִּינוֹ וְאַחַר כָּךְ הִקִּיף זָקָן הַתַּחְתּוֹן, </a:t>
            </a:r>
          </a:p>
          <a:p>
            <a:r>
              <a:rPr lang="he-IL" sz="2000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פָּטוּר. 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וְאִם מִשֶּׁנִּגְמַר דִּינוֹ בָּרַח וְאַחַר כָּךְ הִקִּיף זָקָן הַתַּחְתּוֹן,</a:t>
            </a: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dirty="0" err="1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חַיָּב</a:t>
            </a:r>
            <a:r>
              <a:rPr lang="he-IL" sz="2000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: </a:t>
            </a:r>
            <a:endParaRPr lang="he-IL" sz="2000" b="1" dirty="0">
              <a:solidFill>
                <a:srgbClr val="FF0000"/>
              </a:solidFill>
              <a:latin typeface="Guttman Keren" panose="02010401010101010101" pitchFamily="2" charset="-79"/>
              <a:cs typeface="Guttman Keren" panose="02010401010101010101" pitchFamily="2" charset="-79"/>
            </a:endParaRPr>
          </a:p>
        </p:txBody>
      </p:sp>
      <p:pic>
        <p:nvPicPr>
          <p:cNvPr id="13314" name="Picture 2" descr="Freedom, Break, Handcuffs, Happiness, Liberation, Q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268"/>
            <a:ext cx="5556069" cy="32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56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5447"/>
            <a:ext cx="12733292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sz="3600" dirty="0"/>
              <a:t>אז מהו הרעיון שעומד בבסיס פרשת בן סורר ומורה?</a:t>
            </a: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0243" y="1494782"/>
            <a:ext cx="3467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>
                <a:solidFill>
                  <a:srgbClr val="002060"/>
                </a:solidFill>
              </a:rPr>
              <a:t>משנה ה'- הצעת המשנה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1715" y="2023559"/>
            <a:ext cx="1087754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rgbClr val="002060"/>
                </a:solidFill>
              </a:rPr>
              <a:t>ימות זכאי ואל ימות חייב!</a:t>
            </a:r>
          </a:p>
        </p:txBody>
      </p:sp>
      <p:pic>
        <p:nvPicPr>
          <p:cNvPr id="2054" name="Picture 6" descr="Guilty, Finger, Suggest, Interpre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7" y="3427725"/>
            <a:ext cx="5145413" cy="34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91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לסיום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4453" y="1212161"/>
            <a:ext cx="10925067" cy="4090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600" b="1" dirty="0"/>
              <a:t>המשנה מניחה שאם אחרי כל ההקלות ונקודות היציאה</a:t>
            </a:r>
          </a:p>
          <a:p>
            <a:pPr marL="0" indent="0">
              <a:buNone/>
            </a:pPr>
            <a:r>
              <a:rPr lang="he-IL" sz="3600" b="1" dirty="0"/>
              <a:t> שהיא נתנה לבן, הוא עדיין יורשע כ'סורר ומורה', עתידו </a:t>
            </a:r>
          </a:p>
          <a:p>
            <a:pPr marL="0" indent="0">
              <a:buNone/>
            </a:pPr>
            <a:r>
              <a:rPr lang="he-IL" sz="3600" b="1" dirty="0"/>
              <a:t>ברור ועדיף לו למות לפני שיספיק לבצע את כל </a:t>
            </a:r>
          </a:p>
          <a:p>
            <a:pPr marL="0" indent="0">
              <a:buNone/>
            </a:pPr>
            <a:r>
              <a:rPr lang="he-IL" sz="3600" b="1" dirty="0"/>
              <a:t>הפשעים העתידיים</a:t>
            </a:r>
            <a:endParaRPr lang="he-IL" sz="36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3"/>
              </a:rPr>
            </a:br>
            <a:r>
              <a:rPr lang="en-US" dirty="0">
                <a:solidFill>
                  <a:srgbClr val="002060"/>
                </a:solidFill>
                <a:hlinkClick r:id="rId4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prstClr val="white"/>
                </a:solidFill>
                <a:hlinkClick r:id="rId5"/>
              </a:rPr>
              <a:t>https://www.the-qrcode-generator.com/</a:t>
            </a:r>
            <a:endParaRPr lang="he-IL" dirty="0">
              <a:solidFill>
                <a:prstClr val="white"/>
              </a:solidFill>
            </a:endParaRP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לסיום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4453" y="1212161"/>
            <a:ext cx="10362237" cy="4090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600" b="1" dirty="0"/>
              <a:t>חשבו...</a:t>
            </a:r>
          </a:p>
          <a:p>
            <a:pPr marL="0" indent="0">
              <a:buNone/>
            </a:pPr>
            <a:r>
              <a:rPr lang="he-IL" sz="3600" b="1" dirty="0"/>
              <a:t>האם באמת יש מצבים שבהם ניתן לחזות את עתידו של האדם על סמך מעשיו בעבר?</a:t>
            </a:r>
            <a:endParaRPr lang="he-IL" sz="36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3"/>
              </a:rPr>
            </a:br>
            <a:r>
              <a:rPr lang="en-US" dirty="0">
                <a:solidFill>
                  <a:srgbClr val="002060"/>
                </a:solidFill>
                <a:hlinkClick r:id="rId4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prstClr val="white"/>
                </a:solidFill>
                <a:hlinkClick r:id="rId5"/>
              </a:rPr>
              <a:t>https://www.the-qrcode-generator.com/</a:t>
            </a:r>
            <a:endParaRPr lang="he-IL" dirty="0">
              <a:solidFill>
                <a:prstClr val="white"/>
              </a:solidFill>
            </a:endParaRP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" name="Google Shape;387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6400" y="2968407"/>
            <a:ext cx="3516703" cy="2912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195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</a:rPr>
              <a:t>rights@education.gov.il</a:t>
            </a:r>
            <a:endParaRPr lang="he-IL" sz="2800" dirty="0">
              <a:solidFill>
                <a:srgbClr val="192A72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800" dirty="0">
                <a:solidFill>
                  <a:srgbClr val="192A72"/>
                </a:solidFill>
              </a:rPr>
              <a:t>תורה שבע"פ ומשפט עברי ממלכתי 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198074"/>
            <a:ext cx="10800000" cy="5920458"/>
          </a:xfrm>
        </p:spPr>
        <p:txBody>
          <a:bodyPr/>
          <a:lstStyle/>
          <a:p>
            <a:pPr marL="0" lv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lv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lv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indent="0"/>
            <a:r>
              <a:rPr lang="he-IL" sz="2700" dirty="0">
                <a:solidFill>
                  <a:srgbClr val="192A72"/>
                </a:solidFill>
                <a:sym typeface="Varela Round"/>
              </a:rPr>
              <a:t>הורים וילדים</a:t>
            </a:r>
          </a:p>
          <a:p>
            <a:pPr marL="0" indent="0"/>
            <a:r>
              <a:rPr lang="he-IL" sz="2400" dirty="0">
                <a:solidFill>
                  <a:srgbClr val="192A72"/>
                </a:solidFill>
                <a:sym typeface="Varela Round"/>
              </a:rPr>
              <a:t>בן סורר ומורה- חלק ג'</a:t>
            </a:r>
            <a:endParaRPr lang="he-IL" sz="2400" dirty="0">
              <a:sym typeface="Varela Round"/>
            </a:endParaRPr>
          </a:p>
          <a:p>
            <a:pPr marL="0" lvl="0" indent="0"/>
            <a:br>
              <a:rPr lang="he-IL" sz="2000" dirty="0">
                <a:solidFill>
                  <a:srgbClr val="192A72"/>
                </a:solidFill>
                <a:sym typeface="Varela Round"/>
              </a:rPr>
            </a:br>
            <a:endParaRPr lang="he-IL" sz="2000" dirty="0">
              <a:solidFill>
                <a:srgbClr val="192A72"/>
              </a:solidFill>
              <a:sym typeface="Varela Round"/>
            </a:endParaRPr>
          </a:p>
          <a:p>
            <a:pPr mar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indent="0"/>
            <a:endParaRPr lang="he-IL" sz="2700" dirty="0">
              <a:solidFill>
                <a:srgbClr val="192A72"/>
              </a:solidFill>
              <a:sym typeface="Varela Round"/>
            </a:endParaRPr>
          </a:p>
          <a:p>
            <a:pPr marL="0" lvl="0" indent="0"/>
            <a:br>
              <a:rPr lang="he-IL" sz="2700" dirty="0">
                <a:solidFill>
                  <a:srgbClr val="192A72"/>
                </a:solidFill>
                <a:sym typeface="Varela Round"/>
              </a:rPr>
            </a:br>
            <a:endParaRPr lang="he-IL" sz="1800" dirty="0">
              <a:solidFill>
                <a:srgbClr val="192A72"/>
              </a:solidFill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212662" y="3452502"/>
            <a:ext cx="15585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ym typeface="Varela Round"/>
              </a:rPr>
              <a:t>סוגיות 19- 17</a:t>
            </a:r>
          </a:p>
          <a:p>
            <a:pPr lvl="0"/>
            <a:r>
              <a:rPr lang="he-IL" dirty="0">
                <a:solidFill>
                  <a:srgbClr val="192A72"/>
                </a:solidFill>
                <a:sym typeface="Varela Round"/>
              </a:rPr>
              <a:t>    יאיר פויר</a:t>
            </a:r>
            <a:endParaRPr lang="he-IL" sz="2000" dirty="0">
              <a:solidFill>
                <a:srgbClr val="192A72"/>
              </a:solidFill>
              <a:sym typeface="Varela Round"/>
            </a:endParaRPr>
          </a:p>
          <a:p>
            <a:endParaRPr lang="he-IL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 בשיעורים הקודמים?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024127" y="1049185"/>
            <a:ext cx="10536501" cy="461155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e-IL" sz="3200" dirty="0"/>
              <a:t>בשיעורים הקודמים שעסקו בפרשת 'בן סורר ומורה', ראינו את הבעייתיות שבפסוקי המקרא, וכיצד המשנה מגבילה את תחולת הדין וקובעת קריטריונים שלפיהם כמעט ולא ניתן להיות 'בן סורר ומורה'.</a:t>
            </a:r>
          </a:p>
          <a:p>
            <a:pPr marL="0" indent="0">
              <a:buNone/>
            </a:pPr>
            <a:endParaRPr lang="he-IL" dirty="0"/>
          </a:p>
          <a:p>
            <a:pPr lvl="0"/>
            <a:endParaRPr lang="he-IL" dirty="0"/>
          </a:p>
          <a:p>
            <a:pPr marL="0" lvl="0" indent="0">
              <a:buNone/>
            </a:pPr>
            <a:r>
              <a:rPr lang="he-IL" dirty="0"/>
              <a:t>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2" descr="Child, Disobedience, Father, Female, Human, Kid, M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19" y="3231882"/>
            <a:ext cx="2029454" cy="21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 בשיעורים הקודמים?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024127" y="1049185"/>
            <a:ext cx="10536501" cy="4611559"/>
          </a:xfrm>
        </p:spPr>
        <p:txBody>
          <a:bodyPr>
            <a:normAutofit lnSpcReduction="10000"/>
          </a:bodyPr>
          <a:lstStyle/>
          <a:p>
            <a:pPr lvl="0"/>
            <a:r>
              <a:rPr lang="he-IL" sz="3100" dirty="0"/>
              <a:t>בסוף משנה ה' של פרק ח' במסכת סנהדרין, ראינו את הצעת המשנה לפתרון הבעייתיות של פרשת 'בן סורר ומורה'. </a:t>
            </a:r>
            <a:r>
              <a:rPr lang="he-IL" sz="3200" dirty="0"/>
              <a:t>המשנה מסבירה שההיגיון העומד מאחורי הדין הזה הוא:             </a:t>
            </a:r>
          </a:p>
          <a:p>
            <a:pPr marL="0" lvl="0" indent="0">
              <a:buNone/>
            </a:pPr>
            <a:r>
              <a:rPr lang="he-IL" sz="3200" dirty="0">
                <a:solidFill>
                  <a:srgbClr val="FF0000"/>
                </a:solidFill>
              </a:rPr>
              <a:t>                             </a:t>
            </a:r>
            <a:r>
              <a:rPr lang="he-IL" sz="3200" b="1" dirty="0">
                <a:solidFill>
                  <a:srgbClr val="FF0000"/>
                </a:solidFill>
              </a:rPr>
              <a:t>"ימות זכאי ואל ימות חייב"</a:t>
            </a:r>
          </a:p>
          <a:p>
            <a:pPr marL="0" indent="0">
              <a:buNone/>
            </a:pPr>
            <a:endParaRPr lang="he-IL" dirty="0"/>
          </a:p>
          <a:p>
            <a:pPr lvl="0"/>
            <a:endParaRPr lang="he-IL" dirty="0"/>
          </a:p>
          <a:p>
            <a:pPr marL="0" lvl="0" indent="0">
              <a:buNone/>
            </a:pPr>
            <a:r>
              <a:rPr lang="he-IL" dirty="0"/>
              <a:t>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2" descr="Child, Disobedience, Father, Female, Human, Kid, M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19" y="3231882"/>
            <a:ext cx="2029454" cy="21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72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 בשיעורים הקודמים?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024127" y="1049185"/>
            <a:ext cx="10536501" cy="461155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e-IL" sz="3100" dirty="0"/>
              <a:t>כלומר, אם אחרי כל ההקלות שנתנה לו המשנה וכל המגבלות והסייגים שהיא הטילה על דין 'בן סורר ומורה', מצליח אדם</a:t>
            </a:r>
            <a:endParaRPr lang="he-IL" sz="3200" dirty="0"/>
          </a:p>
          <a:p>
            <a:pPr marL="0" lvl="0" indent="0">
              <a:buNone/>
            </a:pPr>
            <a:r>
              <a:rPr lang="he-IL" sz="3200" b="1" dirty="0"/>
              <a:t>   להיחשב לבן סורר ומורה- כנראה שהוא אבוד. </a:t>
            </a:r>
          </a:p>
          <a:p>
            <a:pPr marL="0" lvl="0" indent="0">
              <a:buNone/>
            </a:pPr>
            <a:r>
              <a:rPr lang="he-IL" sz="3200" b="1" dirty="0"/>
              <a:t>    כנראה שאין לו תקווה...אין בו נקודות אור...</a:t>
            </a:r>
          </a:p>
          <a:p>
            <a:pPr marL="0" indent="0">
              <a:buNone/>
            </a:pPr>
            <a:endParaRPr lang="he-IL" dirty="0"/>
          </a:p>
          <a:p>
            <a:pPr lvl="0"/>
            <a:endParaRPr lang="he-IL" dirty="0"/>
          </a:p>
          <a:p>
            <a:pPr marL="0" lvl="0" indent="0">
              <a:buNone/>
            </a:pPr>
            <a:r>
              <a:rPr lang="he-IL" dirty="0"/>
              <a:t>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2" descr="Child, Disobedience, Father, Female, Human, Kid, M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19" y="3231882"/>
            <a:ext cx="2029454" cy="21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8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81" y="155447"/>
            <a:ext cx="941832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בן סורר ומורה במקרא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דברים, פרק </a:t>
            </a: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כא</a:t>
            </a: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פסוקים: </a:t>
            </a: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יח-כא</a:t>
            </a:r>
            <a:endParaRPr lang="he-IL" sz="2800" dirty="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47" y="1669750"/>
            <a:ext cx="5943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runk, Gin, Man, P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77" y="875447"/>
            <a:ext cx="2658522" cy="43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"ימות זכאי ואל ימות חייב"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024127" y="1049185"/>
            <a:ext cx="10536501" cy="4611559"/>
          </a:xfrm>
        </p:spPr>
        <p:txBody>
          <a:bodyPr>
            <a:normAutofit lnSpcReduction="10000"/>
          </a:bodyPr>
          <a:lstStyle/>
          <a:p>
            <a:pPr lvl="0"/>
            <a:r>
              <a:rPr lang="he-IL" sz="3100" dirty="0"/>
              <a:t>במצב כזה, עדיף לאדם למות לפני שיבצע את הפשעים הנוראים שהוא עומד לבצע בעתיד. הן מבחינת ההשפעה שלו על העולם הזה, והן על מנת שלא </a:t>
            </a:r>
            <a:r>
              <a:rPr lang="he-IL" sz="3100" dirty="0" err="1"/>
              <a:t>יענש</a:t>
            </a:r>
            <a:r>
              <a:rPr lang="he-IL" sz="3100" dirty="0"/>
              <a:t> בעולם הבא על הפשעים החמורים שהוא עומד לבצע.</a:t>
            </a:r>
            <a:endParaRPr lang="he-IL" sz="3200" b="1" dirty="0"/>
          </a:p>
          <a:p>
            <a:pPr marL="0" indent="0">
              <a:buNone/>
            </a:pPr>
            <a:endParaRPr lang="he-IL" dirty="0"/>
          </a:p>
          <a:p>
            <a:pPr lvl="0"/>
            <a:endParaRPr lang="he-IL" dirty="0"/>
          </a:p>
          <a:p>
            <a:pPr marL="0" lvl="0" indent="0">
              <a:buNone/>
            </a:pPr>
            <a:r>
              <a:rPr lang="he-IL" dirty="0"/>
              <a:t>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2" descr="Child, Disobedience, Father, Female, Human, Kid, M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19" y="3231882"/>
            <a:ext cx="2029454" cy="21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58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במילים אחרות...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024127" y="1049185"/>
            <a:ext cx="10536501" cy="46115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e-IL" sz="3100" dirty="0"/>
              <a:t>לפי הצעת המשנה-</a:t>
            </a:r>
          </a:p>
          <a:p>
            <a:pPr marL="0" lvl="0" indent="0">
              <a:buNone/>
            </a:pPr>
            <a:r>
              <a:rPr lang="he-IL" sz="3100" b="1" dirty="0"/>
              <a:t>   </a:t>
            </a:r>
            <a:r>
              <a:rPr lang="he-IL" sz="31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"בן סורר ומורה נדון על שם סופו"</a:t>
            </a:r>
          </a:p>
          <a:p>
            <a:pPr marL="0" lvl="0" indent="0">
              <a:buNone/>
            </a:pPr>
            <a:r>
              <a:rPr lang="he-IL" sz="3100" b="1" dirty="0">
                <a:solidFill>
                  <a:srgbClr val="FF0000"/>
                </a:solidFill>
                <a:latin typeface="+mj-lt"/>
                <a:cs typeface="Guttman Vilna" panose="02010401010101010101" pitchFamily="2" charset="-79"/>
              </a:rPr>
              <a:t>הוא נענש על מה שהוא יעשה ולא על מה שהוא כבר עשה!</a:t>
            </a:r>
          </a:p>
          <a:p>
            <a:pPr marL="0" indent="0">
              <a:buNone/>
            </a:pPr>
            <a:endParaRPr lang="he-IL" dirty="0"/>
          </a:p>
          <a:p>
            <a:pPr lvl="0"/>
            <a:endParaRPr lang="he-IL" dirty="0"/>
          </a:p>
          <a:p>
            <a:pPr marL="0" lvl="0" indent="0">
              <a:buNone/>
            </a:pPr>
            <a:r>
              <a:rPr lang="he-IL" dirty="0"/>
              <a:t>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2" descr="Child, Disobedience, Father, Female, Human, Kid, M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19" y="3448050"/>
            <a:ext cx="1823194" cy="191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1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442" y="155447"/>
            <a:ext cx="8677275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בן סורר ומורה בתלמוד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409950" y="840477"/>
            <a:ext cx="6932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תלמוד בבלי, מסכת סנהדרין, דף עב, עמוד א'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8598" y="1854055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         תניא= שנויה ברייתא</a:t>
            </a:r>
            <a:endParaRPr lang="he-IL" b="1" u="sng" dirty="0"/>
          </a:p>
        </p:txBody>
      </p:sp>
      <p:sp>
        <p:nvSpPr>
          <p:cNvPr id="5" name="מלבן 4"/>
          <p:cNvSpPr/>
          <p:nvPr/>
        </p:nvSpPr>
        <p:spPr>
          <a:xfrm>
            <a:off x="3854327" y="2223387"/>
            <a:ext cx="60960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תניא:  רבי יוסי הגלילי אומר –</a:t>
            </a:r>
          </a:p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וכי מפני שאכל זה </a:t>
            </a:r>
            <a:r>
              <a:rPr lang="he-IL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תרטימר</a:t>
            </a:r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 בשר ושתה חצי לוג יין האיטלקי אמרה תורה יצא לבית דין </a:t>
            </a:r>
            <a:r>
              <a:rPr lang="he-IL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ליסקל</a:t>
            </a:r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? </a:t>
            </a:r>
          </a:p>
          <a:p>
            <a:endParaRPr lang="he-IL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 אלא הגיעה תורה לסוף דעתו של בן סורר ומורה, שסוף מגמר נכסי אביו ומבקש </a:t>
            </a:r>
            <a:r>
              <a:rPr lang="he-IL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למודו</a:t>
            </a:r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 ואינו מוצא ויוצא לפרשת דרכים ומלסטם את הבריות.</a:t>
            </a:r>
          </a:p>
          <a:p>
            <a:endParaRPr lang="he-IL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אמרה תורה ימות זכאי ואל ימות חייב!</a:t>
            </a:r>
            <a:endParaRPr lang="he-IL" b="1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  <p:pic>
        <p:nvPicPr>
          <p:cNvPr id="6148" name="Picture 4" descr="Criminal, Robber, Robbery, Vio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6" y="2223387"/>
            <a:ext cx="3076401" cy="26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65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442" y="155447"/>
            <a:ext cx="8677275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בן סורר ומורה בתלמוד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409950" y="840477"/>
            <a:ext cx="6932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תלמוד </a:t>
            </a: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בבלי,מסכת</a:t>
            </a: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סנהדרין, דף עב, עמוד א'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8" y="1484994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         תניא= שנויה ברייתא</a:t>
            </a:r>
            <a:endParaRPr lang="he-IL" b="1" u="sng" dirty="0"/>
          </a:p>
        </p:txBody>
      </p:sp>
      <p:sp>
        <p:nvSpPr>
          <p:cNvPr id="5" name="מלבן 4"/>
          <p:cNvSpPr/>
          <p:nvPr/>
        </p:nvSpPr>
        <p:spPr>
          <a:xfrm>
            <a:off x="3722247" y="1854326"/>
            <a:ext cx="6096000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שמיתתן של רשעים- הנאה להם והנאה לעולם.</a:t>
            </a:r>
          </a:p>
          <a:p>
            <a:r>
              <a:rPr lang="he-IL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 ולצדיקים- רע להם ורע לעולם </a:t>
            </a:r>
          </a:p>
          <a:p>
            <a:endParaRPr lang="he-IL" b="1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שינה ויין לרשעים- הנאה להם והנאה לעולם.</a:t>
            </a:r>
          </a:p>
          <a:p>
            <a:r>
              <a:rPr lang="he-IL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לצדיקים- רע להם ורע לעולם.</a:t>
            </a:r>
          </a:p>
          <a:p>
            <a:endParaRPr lang="he-IL" b="1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שקט לרשעים -  רע להם ורע לעולם.</a:t>
            </a:r>
          </a:p>
          <a:p>
            <a:r>
              <a:rPr lang="he-IL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ולצדיקים- הנאה להם והנאה לעולם.</a:t>
            </a:r>
          </a:p>
          <a:p>
            <a:endParaRPr lang="he-IL" b="1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פיזור לרשעים- הנאה להם והנאה לעולם.</a:t>
            </a:r>
          </a:p>
          <a:p>
            <a:r>
              <a:rPr lang="he-IL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ולצדיקים-  רע להם ורע לעולם: </a:t>
            </a:r>
          </a:p>
        </p:txBody>
      </p:sp>
      <p:pic>
        <p:nvPicPr>
          <p:cNvPr id="14338" name="Picture 2" descr="Shakedown, Robbery, Theft, Tax, Money, Cash, Stea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247" y="1854326"/>
            <a:ext cx="2373753" cy="31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hief, Steal, House, Window, Climbs, Stealing, Conce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3" y="1854327"/>
            <a:ext cx="3756869" cy="313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58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8" y="155447"/>
            <a:ext cx="11353801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             גזירת הכתוב!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תוספתא</a:t>
            </a: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, מסכת סנהדרין, פרק יא הלכה ו'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8" y="1484994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       </a:t>
            </a:r>
            <a:r>
              <a:rPr lang="he-IL" dirty="0"/>
              <a:t>למה דווקא בן ולא בת?</a:t>
            </a:r>
            <a:endParaRPr lang="he-IL" b="1" u="sng" dirty="0"/>
          </a:p>
        </p:txBody>
      </p:sp>
      <p:sp>
        <p:nvSpPr>
          <p:cNvPr id="5" name="מלבן 4"/>
          <p:cNvSpPr/>
          <p:nvPr/>
        </p:nvSpPr>
        <p:spPr>
          <a:xfrm>
            <a:off x="3722247" y="1991486"/>
            <a:ext cx="6096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sz="2000" dirty="0">
                <a:latin typeface="Guttman Vilna" panose="02010401010101010101" pitchFamily="2" charset="-79"/>
                <a:cs typeface="Guttman Vilna" panose="02010401010101010101" pitchFamily="2" charset="-79"/>
              </a:rPr>
              <a:t>רבי שמעון בן אלעזר אומר:</a:t>
            </a:r>
          </a:p>
          <a:p>
            <a:r>
              <a:rPr lang="he-IL" sz="2000" dirty="0">
                <a:latin typeface="Guttman Vilna" panose="02010401010101010101" pitchFamily="2" charset="-79"/>
                <a:cs typeface="Guttman Vilna" panose="02010401010101010101" pitchFamily="2" charset="-79"/>
              </a:rPr>
              <a:t>הבת ולא הבן! </a:t>
            </a:r>
          </a:p>
          <a:p>
            <a:r>
              <a:rPr lang="he-IL" sz="2000" dirty="0">
                <a:latin typeface="Guttman Vilna" panose="02010401010101010101" pitchFamily="2" charset="-79"/>
                <a:cs typeface="Guttman Vilna" panose="02010401010101010101" pitchFamily="2" charset="-79"/>
              </a:rPr>
              <a:t>אלא גזרת מלך היא. </a:t>
            </a:r>
            <a:endParaRPr lang="he-IL" sz="2000" b="1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  <p:pic>
        <p:nvPicPr>
          <p:cNvPr id="8196" name="Picture 4" descr="Handsome, Guy, Enslavement, Jail, Woman, Man, Pret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47" y="3144309"/>
            <a:ext cx="4402578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אליפסה 5"/>
          <p:cNvSpPr/>
          <p:nvPr/>
        </p:nvSpPr>
        <p:spPr>
          <a:xfrm>
            <a:off x="9818246" y="438706"/>
            <a:ext cx="2107053" cy="1504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rgbClr val="002060"/>
                </a:solidFill>
              </a:rPr>
              <a:t>קובץ של ברייתות הערוך על פי מתכונת המשנה: </a:t>
            </a:r>
            <a:r>
              <a:rPr lang="he-IL" sz="1400" b="1" dirty="0">
                <a:solidFill>
                  <a:srgbClr val="002060"/>
                </a:solidFill>
              </a:rPr>
              <a:t>סדרים, מסכתות, פרקים והלכות</a:t>
            </a:r>
          </a:p>
        </p:txBody>
      </p:sp>
    </p:spTree>
    <p:extLst>
      <p:ext uri="{BB962C8B-B14F-4D97-AF65-F5344CB8AC3E}">
        <p14:creationId xmlns:p14="http://schemas.microsoft.com/office/powerpoint/2010/main" val="30246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8" y="155447"/>
            <a:ext cx="11353801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             גזירת הכתוב!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714498" y="840477"/>
            <a:ext cx="9906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תלמוד </a:t>
            </a: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בבלי,מסכת</a:t>
            </a: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סנהדרין, דף סט, עמוד ב' – דף ע', עמוד א'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7" y="1484994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               </a:t>
            </a:r>
            <a:r>
              <a:rPr lang="he-IL" dirty="0"/>
              <a:t>תניא= שנויה ברייתא</a:t>
            </a:r>
            <a:endParaRPr lang="he-IL" b="1" u="sng" dirty="0"/>
          </a:p>
        </p:txBody>
      </p:sp>
      <p:sp>
        <p:nvSpPr>
          <p:cNvPr id="5" name="מלבן 4"/>
          <p:cNvSpPr/>
          <p:nvPr/>
        </p:nvSpPr>
        <p:spPr>
          <a:xfrm>
            <a:off x="3722247" y="1854326"/>
            <a:ext cx="609600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sz="2000" dirty="0">
                <a:latin typeface="Guttman Vilna" panose="02010401010101010101" pitchFamily="2" charset="-79"/>
                <a:cs typeface="Guttman Vilna" panose="02010401010101010101" pitchFamily="2" charset="-79"/>
              </a:rPr>
              <a:t>תניא:</a:t>
            </a:r>
          </a:p>
          <a:p>
            <a:r>
              <a:rPr lang="he-IL" sz="2000" dirty="0">
                <a:latin typeface="Guttman Vilna" panose="02010401010101010101" pitchFamily="2" charset="-79"/>
                <a:cs typeface="Guttman Vilna" panose="02010401010101010101" pitchFamily="2" charset="-79"/>
              </a:rPr>
              <a:t> אמר רבי שמעון-  בדין הוא שתהא בת ראויה להיות כבן סורר ומורה </a:t>
            </a:r>
            <a:r>
              <a:rPr lang="he-IL" sz="2000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שהכל</a:t>
            </a:r>
            <a:r>
              <a:rPr lang="he-IL" sz="2000" dirty="0"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מצויין</a:t>
            </a:r>
            <a:r>
              <a:rPr lang="he-IL" sz="2000" dirty="0">
                <a:latin typeface="Guttman Vilna" panose="02010401010101010101" pitchFamily="2" charset="-79"/>
                <a:cs typeface="Guttman Vilna" panose="02010401010101010101" pitchFamily="2" charset="-79"/>
              </a:rPr>
              <a:t> אצלה בעבירה.</a:t>
            </a:r>
          </a:p>
          <a:p>
            <a:endParaRPr lang="he-IL" sz="2000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latin typeface="Guttman Vilna" panose="02010401010101010101" pitchFamily="2" charset="-79"/>
                <a:cs typeface="Guttman Vilna" panose="02010401010101010101" pitchFamily="2" charset="-79"/>
              </a:rPr>
              <a:t> אלא גזירת הכתוב היא בן ולא בת:</a:t>
            </a:r>
            <a:endParaRPr lang="he-IL" sz="2000" b="1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  <p:pic>
        <p:nvPicPr>
          <p:cNvPr id="8196" name="Picture 4" descr="Handsome, Guy, Enslavement, Jail, Woman, Man, Pret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22" y="3485542"/>
            <a:ext cx="4402578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95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8" y="155447"/>
            <a:ext cx="11353801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             גזירת הכתוב!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714498" y="840477"/>
            <a:ext cx="9906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תלמוד </a:t>
            </a: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ירושלמי,מסכת</a:t>
            </a: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סנהדרין, פרק ח', הלכה א'</a:t>
            </a:r>
          </a:p>
        </p:txBody>
      </p:sp>
      <p:sp>
        <p:nvSpPr>
          <p:cNvPr id="5" name="מלבן 4"/>
          <p:cNvSpPr/>
          <p:nvPr/>
        </p:nvSpPr>
        <p:spPr>
          <a:xfrm>
            <a:off x="2486026" y="1341598"/>
            <a:ext cx="7560822" cy="40934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2000" b="1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א"ר</a:t>
            </a:r>
            <a:r>
              <a:rPr lang="he-IL" sz="20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b="1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יסא</a:t>
            </a:r>
            <a:r>
              <a:rPr lang="he-IL" sz="20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:  כל </a:t>
            </a:r>
            <a:r>
              <a:rPr lang="he-IL" sz="2000" b="1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אילין</a:t>
            </a:r>
            <a:r>
              <a:rPr lang="he-IL" sz="20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b="1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מילייא</a:t>
            </a:r>
            <a:r>
              <a:rPr lang="he-IL" sz="20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 לא </a:t>
            </a:r>
            <a:r>
              <a:rPr lang="he-IL" sz="2000" b="1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מסתברין</a:t>
            </a:r>
            <a:r>
              <a:rPr lang="he-IL" sz="20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 דלא חילופין. </a:t>
            </a:r>
          </a:p>
          <a:p>
            <a:endParaRPr lang="he-IL" sz="2000" b="1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תני- תדע לך שהוא כן מי היה בדין שיהא חייב הבן או הבת?  </a:t>
            </a:r>
          </a:p>
          <a:p>
            <a:r>
              <a:rPr lang="he-IL" sz="20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הוי אומר הבת ופטרה התורה את הבת וחייבה את הבן. </a:t>
            </a:r>
          </a:p>
          <a:p>
            <a:endParaRPr lang="he-IL" sz="2000" b="1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מי היה בדין שיהא חייב קטן או גדול? </a:t>
            </a:r>
          </a:p>
          <a:p>
            <a:r>
              <a:rPr lang="he-IL" sz="20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הוי אומר גדול. פטרה התורה את הגדול וחייבה את הקטן. </a:t>
            </a:r>
          </a:p>
          <a:p>
            <a:endParaRPr lang="he-IL" sz="2000" b="1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מי היה בדין שיהא חייב?  הגונב משל אחרים או הגונב משל אביו ואמו? הוי אומר הגונב משל אחרים. פטרה התורה הגונב משל אחרים וחייבה הגונב משל אביו ואמו. </a:t>
            </a:r>
          </a:p>
          <a:p>
            <a:endParaRPr lang="he-IL" sz="2000" b="1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ללמדך שכולן אינן אלא בגזירת מלך!</a:t>
            </a:r>
          </a:p>
        </p:txBody>
      </p:sp>
      <p:sp>
        <p:nvSpPr>
          <p:cNvPr id="6" name="חץ ימינה 5"/>
          <p:cNvSpPr/>
          <p:nvPr/>
        </p:nvSpPr>
        <p:spPr>
          <a:xfrm rot="19255653">
            <a:off x="9979866" y="1915669"/>
            <a:ext cx="344927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10324486" y="1122427"/>
            <a:ext cx="163891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שנה/למד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371473" y="1334498"/>
            <a:ext cx="2686049" cy="1404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כל ההלכות של בן סורר ומורה אינן מסתברות (אינן הגיוניות), אלא דווקא ההיפך היה יותר סביר.</a:t>
            </a:r>
          </a:p>
        </p:txBody>
      </p:sp>
      <p:sp>
        <p:nvSpPr>
          <p:cNvPr id="9" name="חץ למטה 8"/>
          <p:cNvSpPr/>
          <p:nvPr/>
        </p:nvSpPr>
        <p:spPr>
          <a:xfrm rot="5400000">
            <a:off x="3574542" y="1131806"/>
            <a:ext cx="484632" cy="890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07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071" y="155447"/>
            <a:ext cx="7944929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            סוגיה 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419225" y="840477"/>
            <a:ext cx="10420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תלמוד </a:t>
            </a: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בבלי,מסכת</a:t>
            </a: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סנהדרין, דף </a:t>
            </a: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עא</a:t>
            </a: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, עמוד א'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8" y="1484994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        </a:t>
            </a:r>
            <a:r>
              <a:rPr lang="he-IL" b="1" u="sng" dirty="0"/>
              <a:t>אם אמו אינו ראויה לאביו</a:t>
            </a:r>
          </a:p>
        </p:txBody>
      </p:sp>
      <p:sp>
        <p:nvSpPr>
          <p:cNvPr id="5" name="מלבן 4"/>
          <p:cNvSpPr/>
          <p:nvPr/>
        </p:nvSpPr>
        <p:spPr>
          <a:xfrm>
            <a:off x="3722247" y="1854326"/>
            <a:ext cx="60960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sz="2000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מתני׳ 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היה אביו רוצה ואמו אינה רוצה אביו אינו רוצה ואמו רוצה אינו נעשה בן סורר ומורה עד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שיהו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שניהם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רוצין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. </a:t>
            </a: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רבי יהודה אומר אם לא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היתה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אמו ראויה לאביו אינו נעשה בן סורר ומורה: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גמ׳ 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מאי אינה ראויה?</a:t>
            </a:r>
          </a:p>
          <a:p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אילימא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חייבי כריתות וחייבי מיתות ב"ד, סוף סוף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אבוה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אבוה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נינהו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ואמיה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אמיה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נינהו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.  אלא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בשוה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לאביו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קאמר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.</a:t>
            </a:r>
            <a:endParaRPr lang="he-IL" sz="2000" b="1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  <p:sp>
        <p:nvSpPr>
          <p:cNvPr id="6" name="חץ ימינה 5"/>
          <p:cNvSpPr/>
          <p:nvPr/>
        </p:nvSpPr>
        <p:spPr>
          <a:xfrm>
            <a:off x="9818247" y="3762445"/>
            <a:ext cx="561975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10496547" y="3336106"/>
            <a:ext cx="15906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>
                <a:solidFill>
                  <a:srgbClr val="002060"/>
                </a:solidFill>
              </a:rPr>
              <a:t>אם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he-IL" sz="1200" b="1" dirty="0">
                <a:solidFill>
                  <a:srgbClr val="002060"/>
                </a:solidFill>
              </a:rPr>
              <a:t>נאמר: פתיחה להצעה שתדחה בהמשך</a:t>
            </a:r>
          </a:p>
        </p:txBody>
      </p:sp>
      <p:pic>
        <p:nvPicPr>
          <p:cNvPr id="9220" name="Picture 4" descr="Family, Heart, Forward, Security, Protection, Care, 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54" y="1854325"/>
            <a:ext cx="2577393" cy="25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Questions, Answers, Question Mark, Response, Hel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431718"/>
            <a:ext cx="1835943" cy="18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חץ ימינה 11"/>
          <p:cNvSpPr/>
          <p:nvPr/>
        </p:nvSpPr>
        <p:spPr>
          <a:xfrm rot="5400000">
            <a:off x="5273382" y="4312558"/>
            <a:ext cx="368883" cy="377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3171826" y="5153600"/>
            <a:ext cx="36099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היא (</a:t>
            </a:r>
            <a:r>
              <a:rPr lang="he-IL" dirty="0" err="1"/>
              <a:t>האמא</a:t>
            </a:r>
            <a:r>
              <a:rPr lang="he-IL" dirty="0"/>
              <a:t>) שווה לאביו בכל דבר</a:t>
            </a:r>
          </a:p>
        </p:txBody>
      </p:sp>
      <p:sp>
        <p:nvSpPr>
          <p:cNvPr id="15" name="חץ ימינה 14"/>
          <p:cNvSpPr/>
          <p:nvPr/>
        </p:nvSpPr>
        <p:spPr>
          <a:xfrm rot="10800000">
            <a:off x="2856972" y="5190233"/>
            <a:ext cx="506784" cy="296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19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8" grpId="0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071" y="155447"/>
            <a:ext cx="7944929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            סוגיה 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419225" y="840477"/>
            <a:ext cx="10420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תלמוד </a:t>
            </a: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בבלי,מסכת</a:t>
            </a: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סנהדרין, דף </a:t>
            </a: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עא</a:t>
            </a: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, עמוד א'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8" y="1484994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/>
              <a:t>אם אמו אינו ראויה לאביו</a:t>
            </a:r>
          </a:p>
        </p:txBody>
      </p:sp>
      <p:sp>
        <p:nvSpPr>
          <p:cNvPr id="5" name="מלבן 4"/>
          <p:cNvSpPr/>
          <p:nvPr/>
        </p:nvSpPr>
        <p:spPr>
          <a:xfrm>
            <a:off x="3722247" y="1854326"/>
            <a:ext cx="60960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sz="2000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תניא </a:t>
            </a:r>
            <a:r>
              <a:rPr lang="he-IL" sz="2000" dirty="0" err="1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נמי</a:t>
            </a:r>
            <a:r>
              <a:rPr lang="he-IL" sz="2000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הכי: 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רבי יהודה אומר אם לא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היתה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אמו </a:t>
            </a:r>
            <a:r>
              <a:rPr lang="he-IL" sz="2000" dirty="0" err="1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שוה</a:t>
            </a:r>
            <a:r>
              <a:rPr lang="he-IL" sz="2000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לאביו </a:t>
            </a:r>
            <a:r>
              <a:rPr lang="he-IL" sz="2000" u="sng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בקול</a:t>
            </a:r>
            <a:r>
              <a:rPr lang="he-IL" sz="2000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u="sng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ובמראה</a:t>
            </a:r>
            <a:r>
              <a:rPr lang="he-IL" sz="2000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u="sng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ובקומה</a:t>
            </a:r>
            <a:r>
              <a:rPr lang="he-IL" sz="2000" dirty="0">
                <a:solidFill>
                  <a:srgbClr val="7030A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אינו נעשה בן סורר ומורה.</a:t>
            </a:r>
          </a:p>
          <a:p>
            <a:endParaRPr lang="he-IL" sz="2000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מאי טעמא?</a:t>
            </a:r>
          </a:p>
          <a:p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דאמר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קרא איננו שומע בקלנו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מדקול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בעינן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שוין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מראה וקומה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נמי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בעינן </a:t>
            </a:r>
            <a:r>
              <a:rPr lang="he-IL" sz="2000" dirty="0" err="1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שוין</a:t>
            </a:r>
            <a:r>
              <a:rPr lang="he-IL" sz="2000" dirty="0">
                <a:solidFill>
                  <a:srgbClr val="00206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.</a:t>
            </a:r>
            <a:endParaRPr lang="he-IL" sz="2000" b="1" dirty="0">
              <a:solidFill>
                <a:srgbClr val="002060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  <p:sp>
        <p:nvSpPr>
          <p:cNvPr id="6" name="חץ ימינה 5"/>
          <p:cNvSpPr/>
          <p:nvPr/>
        </p:nvSpPr>
        <p:spPr>
          <a:xfrm>
            <a:off x="9803957" y="1949958"/>
            <a:ext cx="561975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10439399" y="1613916"/>
            <a:ext cx="15906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002060"/>
                </a:solidFill>
              </a:rPr>
              <a:t>שנויה ברייתא גם כך (נוספת)</a:t>
            </a:r>
          </a:p>
        </p:txBody>
      </p:sp>
      <p:cxnSp>
        <p:nvCxnSpPr>
          <p:cNvPr id="9" name="מחבר חץ ישר 8"/>
          <p:cNvCxnSpPr/>
          <p:nvPr/>
        </p:nvCxnSpPr>
        <p:spPr>
          <a:xfrm>
            <a:off x="8943975" y="3333750"/>
            <a:ext cx="1343025" cy="20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13543" y="3423974"/>
            <a:ext cx="9525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המקרא</a:t>
            </a:r>
          </a:p>
        </p:txBody>
      </p:sp>
      <p:sp>
        <p:nvSpPr>
          <p:cNvPr id="16" name="חץ ימינה 15"/>
          <p:cNvSpPr/>
          <p:nvPr/>
        </p:nvSpPr>
        <p:spPr>
          <a:xfrm rot="5400000">
            <a:off x="6398748" y="3886742"/>
            <a:ext cx="635807" cy="45414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6173" y="4431719"/>
            <a:ext cx="51868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זה הרי חסר הגיון לחלוטין- בלתי אפשרי!</a:t>
            </a:r>
          </a:p>
        </p:txBody>
      </p:sp>
      <p:pic>
        <p:nvPicPr>
          <p:cNvPr id="9222" name="Picture 6" descr="Male, Female, Icon, Avatar, Man, Woman, P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4" y="1854326"/>
            <a:ext cx="3598304" cy="194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6" grpId="0" animBg="1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1" y="155447"/>
            <a:ext cx="912495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   בן סורר ומורה בתלמוד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085850" y="840477"/>
            <a:ext cx="10334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תלמוד </a:t>
            </a: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בבלי,מסכת</a:t>
            </a: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סנהדרין, דף </a:t>
            </a: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עא</a:t>
            </a: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, עמוד א'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7051" y="1666701"/>
            <a:ext cx="8353424" cy="1149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/>
              <a:t>כל הגמרא הזו, המביאה את דין בן סורר ומורה לכדי אבסורד, מוליכה את הגמרא למסקנה שהברייתא צודקת</a:t>
            </a:r>
          </a:p>
        </p:txBody>
      </p:sp>
      <p:sp>
        <p:nvSpPr>
          <p:cNvPr id="5" name="מלבן 4"/>
          <p:cNvSpPr/>
          <p:nvPr/>
        </p:nvSpPr>
        <p:spPr>
          <a:xfrm>
            <a:off x="2684305" y="3119250"/>
            <a:ext cx="6096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sz="2400" dirty="0">
                <a:latin typeface="Guttman Vilna" panose="02010401010101010101" pitchFamily="2" charset="-79"/>
                <a:cs typeface="Guttman Vilna" panose="02010401010101010101" pitchFamily="2" charset="-79"/>
              </a:rPr>
              <a:t>כמאן אזלא הא </a:t>
            </a:r>
            <a:r>
              <a:rPr lang="he-IL" sz="2400" dirty="0" err="1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דתניא</a:t>
            </a:r>
            <a:r>
              <a:rPr lang="he-IL" sz="2400" dirty="0">
                <a:latin typeface="Guttman Vilna" panose="02010401010101010101" pitchFamily="2" charset="-79"/>
                <a:cs typeface="Guttman Vilna" panose="02010401010101010101" pitchFamily="2" charset="-79"/>
              </a:rPr>
              <a:t>:</a:t>
            </a:r>
          </a:p>
          <a:p>
            <a:r>
              <a:rPr lang="he-IL" sz="24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בן סורר ומורה לא היה ולא עתיד להיות</a:t>
            </a:r>
            <a:r>
              <a:rPr lang="he-IL" sz="2400" dirty="0">
                <a:latin typeface="Guttman Vilna" panose="02010401010101010101" pitchFamily="2" charset="-79"/>
                <a:cs typeface="Guttman Vilna" panose="02010401010101010101" pitchFamily="2" charset="-79"/>
              </a:rPr>
              <a:t>,</a:t>
            </a:r>
          </a:p>
          <a:p>
            <a:r>
              <a:rPr lang="he-IL" sz="24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ולמה נכתב? דרוש וקבל שכר!</a:t>
            </a:r>
          </a:p>
        </p:txBody>
      </p:sp>
    </p:spTree>
    <p:extLst>
      <p:ext uri="{BB962C8B-B14F-4D97-AF65-F5344CB8AC3E}">
        <p14:creationId xmlns:p14="http://schemas.microsoft.com/office/powerpoint/2010/main" val="245420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10871237" cy="2147978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he-IL" sz="3600" dirty="0">
                <a:latin typeface="Guttman Keren" panose="02010401010101010101" pitchFamily="2" charset="-79"/>
                <a:cs typeface="Guttman Keren" panose="02010401010101010101" pitchFamily="2" charset="-79"/>
              </a:rPr>
              <a:t>"וְתָפְשׂוּ בוֹ אָבִיו וְאִמּוֹ וְהוֹצִיאוּ אֹתוֹ </a:t>
            </a:r>
            <a:r>
              <a:rPr lang="he-IL" sz="3600" dirty="0" err="1">
                <a:latin typeface="Guttman Keren" panose="02010401010101010101" pitchFamily="2" charset="-79"/>
                <a:cs typeface="Guttman Keren" panose="02010401010101010101" pitchFamily="2" charset="-79"/>
              </a:rPr>
              <a:t>אֶל־זִקְנֵי</a:t>
            </a:r>
            <a:r>
              <a:rPr lang="he-IL" sz="3600" dirty="0">
                <a:latin typeface="Guttman Keren" panose="02010401010101010101" pitchFamily="2" charset="-79"/>
                <a:cs typeface="Guttman Keren" panose="02010401010101010101" pitchFamily="2" charset="-79"/>
              </a:rPr>
              <a:t> עִירוֹ </a:t>
            </a:r>
            <a:r>
              <a:rPr lang="he-IL" sz="3600" dirty="0" err="1">
                <a:latin typeface="Guttman Keren" panose="02010401010101010101" pitchFamily="2" charset="-79"/>
                <a:cs typeface="Guttman Keren" panose="02010401010101010101" pitchFamily="2" charset="-79"/>
              </a:rPr>
              <a:t>וְאֶל־שַׁעַר</a:t>
            </a:r>
            <a:r>
              <a:rPr lang="he-IL" sz="3600" dirty="0">
                <a:latin typeface="Guttman Keren" panose="02010401010101010101" pitchFamily="2" charset="-79"/>
                <a:cs typeface="Guttman Keren" panose="02010401010101010101" pitchFamily="2" charset="-79"/>
              </a:rPr>
              <a:t> מְקֹמוֹ׃ ... וּרְגָמֻהוּ </a:t>
            </a:r>
            <a:r>
              <a:rPr lang="he-IL" sz="3600" dirty="0" err="1">
                <a:latin typeface="Guttman Keren" panose="02010401010101010101" pitchFamily="2" charset="-79"/>
                <a:cs typeface="Guttman Keren" panose="02010401010101010101" pitchFamily="2" charset="-79"/>
              </a:rPr>
              <a:t>כָּל־אַנְשֵׁי</a:t>
            </a:r>
            <a:r>
              <a:rPr lang="he-IL" sz="3600" dirty="0">
                <a:latin typeface="Guttman Keren" panose="02010401010101010101" pitchFamily="2" charset="-79"/>
                <a:cs typeface="Guttman Keren" panose="02010401010101010101" pitchFamily="2" charset="-79"/>
              </a:rPr>
              <a:t> עִירוֹ בָאֲבָנִים וָמֵת"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6" name="Picture 4" descr="Question, Mark, Shape, Head, Creative, Woman,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900507"/>
            <a:ext cx="3075891" cy="378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1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1" y="155447"/>
            <a:ext cx="912495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   בן סורר ומורה בתלמוד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085850" y="840477"/>
            <a:ext cx="10334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תלמוד </a:t>
            </a: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בבלי,מסכת</a:t>
            </a: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סנהדרין, דף </a:t>
            </a:r>
            <a:r>
              <a:rPr lang="he-IL" sz="2800" dirty="0" err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עא</a:t>
            </a: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, עמוד א'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7051" y="1484994"/>
            <a:ext cx="68553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ואם תבקש, אמור שזו הברייתא של רבי שמעון.</a:t>
            </a:r>
          </a:p>
        </p:txBody>
      </p:sp>
      <p:sp>
        <p:nvSpPr>
          <p:cNvPr id="5" name="מלבן 4"/>
          <p:cNvSpPr/>
          <p:nvPr/>
        </p:nvSpPr>
        <p:spPr>
          <a:xfrm>
            <a:off x="2181225" y="2098805"/>
            <a:ext cx="7839075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2400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איבעית</a:t>
            </a:r>
            <a:r>
              <a:rPr lang="he-IL" sz="2400" dirty="0">
                <a:latin typeface="Guttman Vilna" panose="02010401010101010101" pitchFamily="2" charset="-79"/>
                <a:cs typeface="Guttman Vilna" panose="02010401010101010101" pitchFamily="2" charset="-79"/>
              </a:rPr>
              <a:t> אימא ר' שמעון היא </a:t>
            </a:r>
            <a:r>
              <a:rPr lang="he-IL" sz="2400" dirty="0" err="1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דתניא</a:t>
            </a:r>
            <a:r>
              <a:rPr lang="he-IL" sz="2400" dirty="0"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</a:p>
          <a:p>
            <a:r>
              <a:rPr lang="he-IL" sz="2400" dirty="0">
                <a:latin typeface="Guttman Vilna" panose="02010401010101010101" pitchFamily="2" charset="-79"/>
                <a:cs typeface="Guttman Vilna" panose="02010401010101010101" pitchFamily="2" charset="-79"/>
              </a:rPr>
              <a:t>אמר רבי שמעון:</a:t>
            </a:r>
          </a:p>
          <a:p>
            <a:endParaRPr lang="he-IL" sz="2400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sz="24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וכי מפני שאכל זה </a:t>
            </a:r>
            <a:r>
              <a:rPr lang="he-IL" sz="2400" b="1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תרטימר</a:t>
            </a:r>
            <a:r>
              <a:rPr lang="he-IL" sz="24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 בשר ושתה חצי לוג יין האיטלקי אביו ואמו </a:t>
            </a:r>
            <a:r>
              <a:rPr lang="he-IL" sz="2400" b="1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מוציאין</a:t>
            </a:r>
            <a:r>
              <a:rPr lang="he-IL" sz="24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 אותו לסקלו?</a:t>
            </a:r>
          </a:p>
          <a:p>
            <a:r>
              <a:rPr lang="he-IL" sz="2400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אלא לא היה ולא עתיד להיות ולמה נכתב דרוש וקבל שכר.</a:t>
            </a:r>
          </a:p>
        </p:txBody>
      </p:sp>
    </p:spTree>
    <p:extLst>
      <p:ext uri="{BB962C8B-B14F-4D97-AF65-F5344CB8AC3E}">
        <p14:creationId xmlns:p14="http://schemas.microsoft.com/office/powerpoint/2010/main" val="2666190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5447"/>
            <a:ext cx="12733292" cy="720000"/>
          </a:xfrm>
        </p:spPr>
        <p:txBody>
          <a:bodyPr/>
          <a:lstStyle/>
          <a:p>
            <a:pPr marL="2286000" lvl="0" indent="457200">
              <a:lnSpc>
                <a:spcPct val="90000"/>
              </a:lnSpc>
              <a:spcBef>
                <a:spcPts val="800"/>
              </a:spcBef>
            </a:pPr>
            <a:r>
              <a:rPr lang="he-IL" sz="3000" dirty="0"/>
              <a:t>לסיכום</a:t>
            </a:r>
          </a:p>
        </p:txBody>
      </p:sp>
      <p:graphicFrame>
        <p:nvGraphicFramePr>
          <p:cNvPr id="36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06945"/>
              </p:ext>
            </p:extLst>
          </p:nvPr>
        </p:nvGraphicFramePr>
        <p:xfrm>
          <a:off x="57150" y="1022350"/>
          <a:ext cx="11563350" cy="501015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5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293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3705467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3787297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</a:tblGrid>
              <a:tr h="591750"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המשנה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התלמוד </a:t>
                      </a:r>
                      <a:r>
                        <a:rPr lang="he-IL" sz="2400" dirty="0" err="1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והתוספתא</a:t>
                      </a:r>
                      <a:endParaRPr lang="he-IL" sz="24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רבי יונתן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102570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משפט המפתח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"בן סורר ומורה נדון על שם סופו. ימות זכאי ואל</a:t>
                      </a:r>
                      <a:r>
                        <a:rPr lang="he-IL" sz="16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ימות חייב!"</a:t>
                      </a:r>
                      <a:endParaRPr lang="he-IL" sz="1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"בן סורר ומורה לא היה ולא עתיד להיות.</a:t>
                      </a:r>
                    </a:p>
                    <a:p>
                      <a:pPr algn="ctr" rtl="1"/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ולמה נכתב?</a:t>
                      </a:r>
                    </a:p>
                    <a:p>
                      <a:pPr algn="ctr" rtl="1"/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דרוש</a:t>
                      </a:r>
                      <a:r>
                        <a:rPr lang="he-IL" sz="16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וקבל שכר"</a:t>
                      </a:r>
                      <a:endParaRPr lang="he-IL" sz="1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"אני ראיתיו וישבתי על קברו"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339270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i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הסבר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הבן מוצא להורג על סמך העתיד. בגלל מה שיעשה ולא בגלל מה</a:t>
                      </a:r>
                      <a:r>
                        <a:rPr lang="he-IL" sz="16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שעשה.</a:t>
                      </a:r>
                    </a:p>
                    <a:p>
                      <a:pPr algn="ctr" rtl="1"/>
                      <a:endParaRPr lang="he-IL" sz="1600" baseline="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algn="ctr" rtl="1"/>
                      <a:r>
                        <a:rPr lang="he-IL" sz="16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עתידו כל כך שחור, שעדיף לו (ולעולם)שימות לפני שיבצע את כל הפשעים הנוראיים הצפויים לו.</a:t>
                      </a:r>
                      <a:endParaRPr lang="he-IL" sz="1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חינוך!</a:t>
                      </a:r>
                    </a:p>
                    <a:p>
                      <a:pPr algn="r" rtl="1"/>
                      <a:endParaRPr lang="he-IL" sz="1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יש</a:t>
                      </a:r>
                      <a:r>
                        <a:rPr lang="he-IL" sz="16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פרשות שלא ניתן להבין אבל האדם מקבל שכר על עצם לימודן.</a:t>
                      </a: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endParaRPr lang="he-IL" sz="1600" baseline="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6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הפרשה נועדה לחנך את ההורים. להראות להם עד לאן יכולים </a:t>
                      </a:r>
                      <a:r>
                        <a:rPr lang="he-IL" sz="1600" baseline="0" dirty="0" err="1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להדרדר</a:t>
                      </a:r>
                      <a:r>
                        <a:rPr lang="he-IL" sz="16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יחסי הורים וילדים.</a:t>
                      </a: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endParaRPr lang="he-IL" sz="1600" baseline="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6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הפרשה נועדה להרתיע את הנוער. להראות לבן ולבת </a:t>
                      </a:r>
                      <a:r>
                        <a:rPr lang="he-IL" sz="1600" baseline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את ההידרדרות </a:t>
                      </a:r>
                      <a:r>
                        <a:rPr lang="he-IL" sz="16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האפשרית ואת הסוף המר, במטרה שיזהרו וינהגו אחרת</a:t>
                      </a:r>
                      <a:endParaRPr lang="he-IL" sz="1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אין כאן טענה היסטורית שהוא באמת ראה בן</a:t>
                      </a:r>
                      <a:r>
                        <a:rPr lang="he-IL" sz="16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שהוצא לסקילה בעוון היותו 'סורר ומורה'.</a:t>
                      </a:r>
                    </a:p>
                    <a:p>
                      <a:pPr marL="285750" marR="0" lvl="0" indent="-28575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he-IL" sz="1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marL="285750" marR="0" lvl="0" indent="-28575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e-IL" sz="16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רבי יונתן טוען עקרונית נגד האפשרות שיש בתורה הלכות שאינן מעשיות. </a:t>
                      </a:r>
                      <a:endParaRPr lang="he-IL" sz="1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aseline="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aseline="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3911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לסיום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4453" y="1212161"/>
            <a:ext cx="10362237" cy="40909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sz="3600" dirty="0"/>
              <a:t>מהי דעתך?</a:t>
            </a:r>
          </a:p>
          <a:p>
            <a:pPr marL="0" indent="0">
              <a:buNone/>
            </a:pPr>
            <a:endParaRPr lang="he-IL" sz="3600" dirty="0"/>
          </a:p>
          <a:p>
            <a:pPr marL="0" indent="0">
              <a:buNone/>
            </a:pPr>
            <a:r>
              <a:rPr lang="he-IL" sz="3600" dirty="0"/>
              <a:t>מהו פשרה של פרשת 'בן סורר ומורה'?</a:t>
            </a:r>
          </a:p>
          <a:p>
            <a:pPr marL="0" indent="0">
              <a:buNone/>
            </a:pPr>
            <a:r>
              <a:rPr lang="he-IL" sz="3600" dirty="0"/>
              <a:t>חינוכית? נדון על שום סופו?</a:t>
            </a:r>
          </a:p>
          <a:p>
            <a:pPr marL="0" indent="0">
              <a:buNone/>
            </a:pPr>
            <a:endParaRPr lang="he-IL" sz="3600" dirty="0"/>
          </a:p>
          <a:p>
            <a:pPr marL="0" indent="0">
              <a:buNone/>
            </a:pPr>
            <a:r>
              <a:rPr lang="he-IL" sz="3600" dirty="0"/>
              <a:t>האם ייתכן בכלל שיש בתורה הלכות שלא נועדו לביצוע?</a:t>
            </a:r>
          </a:p>
          <a:p>
            <a:pPr marL="0" indent="0">
              <a:buNone/>
            </a:pPr>
            <a:endParaRPr lang="he-IL" sz="36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3"/>
              </a:rPr>
            </a:br>
            <a:r>
              <a:rPr lang="en-US" dirty="0">
                <a:solidFill>
                  <a:srgbClr val="002060"/>
                </a:solidFill>
                <a:hlinkClick r:id="rId4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5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10871237" cy="2147978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he-IL" sz="3600" dirty="0">
                <a:latin typeface="Guttman Keren" panose="02010401010101010101" pitchFamily="2" charset="-79"/>
                <a:cs typeface="Guttman Keren" panose="02010401010101010101" pitchFamily="2" charset="-79"/>
              </a:rPr>
              <a:t>"וּבִעַרְתָּ הָרָע מִקִּרְבֶּךָ וְכָל ־ יִשְׂרָאֵל יִשְׁמְעוּ וְיִרָאוּ׃"</a:t>
            </a:r>
            <a:br>
              <a:rPr lang="he-IL" sz="3600" dirty="0">
                <a:latin typeface="Guttman Keren" panose="02010401010101010101" pitchFamily="2" charset="-79"/>
                <a:cs typeface="Guttman Keren" panose="02010401010101010101" pitchFamily="2" charset="-79"/>
              </a:rPr>
            </a:br>
            <a:endParaRPr lang="he-IL" sz="3600" dirty="0">
              <a:latin typeface="Guttman Keren" panose="02010401010101010101" pitchFamily="2" charset="-79"/>
              <a:cs typeface="Guttman Keren" panose="02010401010101010101" pitchFamily="2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Warning Sign, Exclamation Mark In Red Triangle, Al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67" y="1716657"/>
            <a:ext cx="3896743" cy="324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0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521" y="155447"/>
            <a:ext cx="942848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בן סורר ומורה במשנה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8" y="1479748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/>
              <a:t>משנה א'- בן ולא איש, בן ולא בת</a:t>
            </a:r>
          </a:p>
        </p:txBody>
      </p:sp>
      <p:sp>
        <p:nvSpPr>
          <p:cNvPr id="5" name="מלבן 4"/>
          <p:cNvSpPr/>
          <p:nvPr/>
        </p:nvSpPr>
        <p:spPr>
          <a:xfrm>
            <a:off x="3748126" y="2228671"/>
            <a:ext cx="60960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מֵאֵימָתַי נַעֲשֶׂה בֵן סוֹרֵר וּמוֹרֶה?</a:t>
            </a:r>
          </a:p>
          <a:p>
            <a:endParaRPr lang="he-IL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מִשֶּׁיָּבִיא</a:t>
            </a:r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 שְׁתֵּי שְׂעָרוֹת וְעַד שֶׁיַּקִּיף זָקָן, הַתַּחְתּוֹן וְלֹא הָעֶלְיוֹן</a:t>
            </a:r>
          </a:p>
          <a:p>
            <a:endParaRPr lang="he-IL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אֶלָּא שֶׁדִּבְּרוּ חֲכָמִים בְּלָשׁוֹן נְקִיָּה, </a:t>
            </a:r>
          </a:p>
          <a:p>
            <a:endParaRPr lang="he-IL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שֶׁנֶּאֱמַר (</a:t>
            </a:r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  <a:hlinkClick r:id="rId3" action="ppaction://hlinkfile"/>
              </a:rPr>
              <a:t>דברים </a:t>
            </a:r>
            <a:r>
              <a:rPr lang="he-IL" dirty="0" err="1">
                <a:latin typeface="Guttman Vilna" panose="02010401010101010101" pitchFamily="2" charset="-79"/>
                <a:cs typeface="Guttman Vilna" panose="02010401010101010101" pitchFamily="2" charset="-79"/>
                <a:hlinkClick r:id="rId3" action="ppaction://hlinkfile"/>
              </a:rPr>
              <a:t>כא</a:t>
            </a:r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), כִּי יִהְיֶה לְאִישׁ בֵּן, </a:t>
            </a:r>
            <a:r>
              <a:rPr lang="he-IL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בֵּן וְלֹא בַת</a:t>
            </a:r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, </a:t>
            </a:r>
            <a:r>
              <a:rPr lang="he-IL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בֵּן וְלֹא אִישׁ</a:t>
            </a:r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. </a:t>
            </a:r>
            <a:r>
              <a:rPr lang="he-IL" b="1" dirty="0">
                <a:latin typeface="Guttman Vilna" panose="02010401010101010101" pitchFamily="2" charset="-79"/>
                <a:cs typeface="Guttman Vilna" panose="02010401010101010101" pitchFamily="2" charset="-79"/>
              </a:rPr>
              <a:t>הַקָּטָן פָּטוּר, שֶׁלֹּא בָא לִכְלָל מִצְוֹת: 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491707" y="1009291"/>
            <a:ext cx="2363638" cy="1499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צמצום הגיל של הבן</a:t>
            </a:r>
          </a:p>
          <a:p>
            <a:r>
              <a:rPr lang="he-IL" dirty="0">
                <a:solidFill>
                  <a:schemeClr val="tx1"/>
                </a:solidFill>
              </a:rPr>
              <a:t>(בערך מגיל 13 עד גיל 13 ושלושה חודשים)</a:t>
            </a:r>
          </a:p>
        </p:txBody>
      </p:sp>
      <p:sp>
        <p:nvSpPr>
          <p:cNvPr id="11" name="חץ ימינה 10"/>
          <p:cNvSpPr/>
          <p:nvPr/>
        </p:nvSpPr>
        <p:spPr>
          <a:xfrm rot="18904377">
            <a:off x="10033907" y="3891575"/>
            <a:ext cx="429934" cy="267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10386896" y="2691442"/>
            <a:ext cx="17073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נימוק!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491707" y="3793306"/>
            <a:ext cx="2363638" cy="1279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2. בן ולא בת</a:t>
            </a:r>
          </a:p>
        </p:txBody>
      </p:sp>
    </p:spTree>
    <p:extLst>
      <p:ext uri="{BB962C8B-B14F-4D97-AF65-F5344CB8AC3E}">
        <p14:creationId xmlns:p14="http://schemas.microsoft.com/office/powerpoint/2010/main" val="824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41" y="155447"/>
            <a:ext cx="859536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בן סורר ומורה במשנה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8" y="1479748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/>
              <a:t>משנה ב'- הסעודה הגדולה</a:t>
            </a:r>
          </a:p>
        </p:txBody>
      </p:sp>
      <p:sp>
        <p:nvSpPr>
          <p:cNvPr id="5" name="מלבן 4"/>
          <p:cNvSpPr/>
          <p:nvPr/>
        </p:nvSpPr>
        <p:spPr>
          <a:xfrm>
            <a:off x="3748126" y="2228671"/>
            <a:ext cx="6096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מֵאֵימָתַי </a:t>
            </a:r>
            <a:r>
              <a:rPr lang="he-IL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חַיָּב</a:t>
            </a:r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, </a:t>
            </a:r>
            <a:r>
              <a:rPr lang="he-IL" dirty="0" err="1">
                <a:latin typeface="Guttman Vilna" panose="02010401010101010101" pitchFamily="2" charset="-79"/>
                <a:cs typeface="Guttman Vilna" panose="02010401010101010101" pitchFamily="2" charset="-79"/>
              </a:rPr>
              <a:t>מִשֶּׁיֹּאכַל</a:t>
            </a:r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 טַרְטֵימַר בָּשָׂר וְיִשְׁתֶּה חֲצִי לֹג יַיִן הָאִיטַלְקִי. רַבִּי יוֹסֵי אוֹמֵר, מָנֶה בָּשָׂר וְלֹג יָיִן.</a:t>
            </a:r>
            <a:endParaRPr lang="he-IL" b="1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  <p:sp>
        <p:nvSpPr>
          <p:cNvPr id="11" name="חץ ימינה 10"/>
          <p:cNvSpPr/>
          <p:nvPr/>
        </p:nvSpPr>
        <p:spPr>
          <a:xfrm rot="20839039">
            <a:off x="7189192" y="1786169"/>
            <a:ext cx="2046312" cy="267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1619264" y="1227860"/>
            <a:ext cx="17073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לוג= בערך 350 מ"ל</a:t>
            </a:r>
          </a:p>
        </p:txBody>
      </p:sp>
      <p:sp>
        <p:nvSpPr>
          <p:cNvPr id="15" name="אליפסה 14"/>
          <p:cNvSpPr/>
          <p:nvPr/>
        </p:nvSpPr>
        <p:spPr>
          <a:xfrm>
            <a:off x="9535438" y="1227137"/>
            <a:ext cx="17073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180 גרם</a:t>
            </a:r>
          </a:p>
        </p:txBody>
      </p:sp>
      <p:sp>
        <p:nvSpPr>
          <p:cNvPr id="6" name="חץ ימינה 5"/>
          <p:cNvSpPr/>
          <p:nvPr/>
        </p:nvSpPr>
        <p:spPr>
          <a:xfrm rot="11435549">
            <a:off x="3686203" y="1847910"/>
            <a:ext cx="1513207" cy="290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1233577" y="3329796"/>
            <a:ext cx="3979636" cy="2579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רש"י – היין איטלקי. "טוב ומעולה הוא" = מספיקה כמות של חצי לוג כדי להשתכר ממנו.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 err="1">
                <a:solidFill>
                  <a:srgbClr val="7030A0"/>
                </a:solidFill>
              </a:rPr>
              <a:t>הרמ"ה</a:t>
            </a:r>
            <a:r>
              <a:rPr lang="he-IL" b="1" dirty="0">
                <a:solidFill>
                  <a:srgbClr val="7030A0"/>
                </a:solidFill>
              </a:rPr>
              <a:t> (מאיר הלוי אבולעפיה)- </a:t>
            </a:r>
          </a:p>
          <a:p>
            <a:pPr algn="ctr"/>
            <a:r>
              <a:rPr lang="he-IL" b="1" dirty="0">
                <a:solidFill>
                  <a:srgbClr val="7030A0"/>
                </a:solidFill>
              </a:rPr>
              <a:t>הלוג איטלקי. כמות גדולה יותר של יין משום שהיין האיטלקי אינו משכר דיו.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61" y="155447"/>
            <a:ext cx="9184640" cy="720000"/>
          </a:xfrm>
        </p:spPr>
        <p:txBody>
          <a:bodyPr/>
          <a:lstStyle/>
          <a:p>
            <a:pPr marL="2286000" lvl="0" indent="457200" algn="r">
              <a:lnSpc>
                <a:spcPct val="90000"/>
              </a:lnSpc>
              <a:spcBef>
                <a:spcPts val="800"/>
              </a:spcBef>
            </a:pPr>
            <a:r>
              <a:rPr lang="he-IL" dirty="0"/>
              <a:t>בן סורר ומורה במשנה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22247" y="840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he-IL" sz="2800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מסכת סנהדרין, פרק ח'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6518" y="1484994"/>
            <a:ext cx="4517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/>
              <a:t>משנה ב'- נקודות אור</a:t>
            </a:r>
          </a:p>
        </p:txBody>
      </p:sp>
      <p:sp>
        <p:nvSpPr>
          <p:cNvPr id="5" name="מלבן 4"/>
          <p:cNvSpPr/>
          <p:nvPr/>
        </p:nvSpPr>
        <p:spPr>
          <a:xfrm>
            <a:off x="3748126" y="2228671"/>
            <a:ext cx="60960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אָכַל בַּחֲבוּרַת מִצְוָה,</a:t>
            </a:r>
          </a:p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 אָכַל בְּעִבּוּר הַחֹדֶשׁ, </a:t>
            </a:r>
          </a:p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אָכַל מַעֲשֵׂר שֵׁנִי בִּירוּשָׁלַיִם,</a:t>
            </a:r>
          </a:p>
          <a:p>
            <a:endParaRPr lang="he-IL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 אָכַל נְבֵלוֹת וּטְרֵפוֹת, שְׁקָצִים וּרְמָשִׂים...</a:t>
            </a:r>
          </a:p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אָכַל דָּבָר שֶׁהוּא מִצְוָה וְדָבָר שֶׁהוּא עֲבֵרָה, </a:t>
            </a:r>
          </a:p>
          <a:p>
            <a:endParaRPr lang="he-IL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  <a:p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אָכַל כָּל מַאֲכָל וְלֹא אָכַל בָּשָׂר, שָׁתָה כָל מַשְׁקֶה וְלֹא שָׁתָה יַיִן, אֵינוֹ נַעֲשֶׂה בֵן סוֹרֵר וּמוֹרֶה, עַד שֶׁיֹּאכַל בָּשָׂר וְיִשְׁתֶּה יַיִן, שֶׁנֶּאֱמַר (</a:t>
            </a:r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  <a:hlinkClick r:id="rId3" action="ppaction://hlinkfile"/>
              </a:rPr>
              <a:t>דברים </a:t>
            </a:r>
            <a:r>
              <a:rPr lang="he-IL" dirty="0" err="1">
                <a:latin typeface="Guttman Vilna" panose="02010401010101010101" pitchFamily="2" charset="-79"/>
                <a:cs typeface="Guttman Vilna" panose="02010401010101010101" pitchFamily="2" charset="-79"/>
                <a:hlinkClick r:id="rId3" action="ppaction://hlinkfile"/>
              </a:rPr>
              <a:t>כא</a:t>
            </a:r>
            <a:r>
              <a:rPr lang="he-IL" dirty="0">
                <a:latin typeface="Guttman Vilna" panose="02010401010101010101" pitchFamily="2" charset="-79"/>
                <a:cs typeface="Guttman Vilna" panose="02010401010101010101" pitchFamily="2" charset="-79"/>
              </a:rPr>
              <a:t>) זוֹלֵל וְסֹבֵא.</a:t>
            </a:r>
            <a:endParaRPr lang="he-IL" b="1" dirty="0"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  <p:sp>
        <p:nvSpPr>
          <p:cNvPr id="11" name="חץ ימינה 10"/>
          <p:cNvSpPr/>
          <p:nvPr/>
        </p:nvSpPr>
        <p:spPr>
          <a:xfrm rot="20423483">
            <a:off x="8345132" y="1754656"/>
            <a:ext cx="2046312" cy="267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1802920" y="2154191"/>
            <a:ext cx="2764368" cy="1328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אכילת אוכל שאינו כשר לא הופכת אותו ל"סורר ומורה"</a:t>
            </a:r>
          </a:p>
        </p:txBody>
      </p:sp>
      <p:sp>
        <p:nvSpPr>
          <p:cNvPr id="15" name="אליפסה 14"/>
          <p:cNvSpPr/>
          <p:nvPr/>
        </p:nvSpPr>
        <p:spPr>
          <a:xfrm>
            <a:off x="10161917" y="465826"/>
            <a:ext cx="1839983" cy="116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זלל וסבא </a:t>
            </a:r>
            <a:r>
              <a:rPr lang="he-IL" b="1" dirty="0">
                <a:solidFill>
                  <a:srgbClr val="FF0000"/>
                </a:solidFill>
              </a:rPr>
              <a:t>כחלק מביצוע מצווה</a:t>
            </a:r>
          </a:p>
        </p:txBody>
      </p:sp>
      <p:sp>
        <p:nvSpPr>
          <p:cNvPr id="6" name="חץ ימינה 5"/>
          <p:cNvSpPr/>
          <p:nvPr/>
        </p:nvSpPr>
        <p:spPr>
          <a:xfrm rot="11435549">
            <a:off x="4668192" y="3072861"/>
            <a:ext cx="1513207" cy="290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483079" y="4435385"/>
            <a:ext cx="3239168" cy="1913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rgbClr val="FF0000"/>
                </a:solidFill>
              </a:rPr>
              <a:t>הזלילה והסביאה חייבים להיות בשר ויין</a:t>
            </a:r>
          </a:p>
        </p:txBody>
      </p:sp>
    </p:spTree>
    <p:extLst>
      <p:ext uri="{BB962C8B-B14F-4D97-AF65-F5344CB8AC3E}">
        <p14:creationId xmlns:p14="http://schemas.microsoft.com/office/powerpoint/2010/main" val="10281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10646</TotalTime>
  <Words>5148</Words>
  <Application>Microsoft Office PowerPoint</Application>
  <PresentationFormat>Widescreen</PresentationFormat>
  <Paragraphs>761</Paragraphs>
  <Slides>53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53</vt:i4>
      </vt:variant>
    </vt:vector>
  </HeadingPairs>
  <TitlesOfParts>
    <vt:vector size="76" baseType="lpstr">
      <vt:lpstr>Arial</vt:lpstr>
      <vt:lpstr>Calibri</vt:lpstr>
      <vt:lpstr>Guttman Keren</vt:lpstr>
      <vt:lpstr>Guttman Vilna</vt:lpstr>
      <vt:lpstr>Varela Round</vt:lpstr>
      <vt:lpstr>ערכת נושא Office</vt:lpstr>
      <vt:lpstr>1_ערכת נושא Office</vt:lpstr>
      <vt:lpstr>2_ערכת נושא Office</vt:lpstr>
      <vt:lpstr>3_ערכת נושא Office</vt:lpstr>
      <vt:lpstr>4_ערכת נושא Office</vt:lpstr>
      <vt:lpstr>5_ערכת נושא Office</vt:lpstr>
      <vt:lpstr>6_ערכת נושא Office</vt:lpstr>
      <vt:lpstr>7_ערכת נושא Office</vt:lpstr>
      <vt:lpstr>8_ערכת נושא Office</vt:lpstr>
      <vt:lpstr>9_ערכת נושא Office</vt:lpstr>
      <vt:lpstr>10_ערכת נושא Office</vt:lpstr>
      <vt:lpstr>11_ערכת נושא Office</vt:lpstr>
      <vt:lpstr>12_ערכת נושא Office</vt:lpstr>
      <vt:lpstr>13_ערכת נושא Office</vt:lpstr>
      <vt:lpstr>14_ערכת נושא Office</vt:lpstr>
      <vt:lpstr>15_ערכת נושא Office</vt:lpstr>
      <vt:lpstr>16_ערכת נושא Office</vt:lpstr>
      <vt:lpstr>17_ערכת נושא Office</vt:lpstr>
      <vt:lpstr>מערכת שידורים לאומית</vt:lpstr>
      <vt:lpstr>תורה שבע"פ ומשפט עברי ממלכתי </vt:lpstr>
      <vt:lpstr>מה נלמד היום? </vt:lpstr>
      <vt:lpstr>בן סורר ומורה במקרא</vt:lpstr>
      <vt:lpstr>"וְתָפְשׂוּ בוֹ אָבִיו וְאִמּוֹ וְהוֹצִיאוּ אֹתוֹ אֶל־זִקְנֵי עִירוֹ וְאֶל־שַׁעַר מְקֹמוֹ׃ ... וּרְגָמֻהוּ כָּל־אַנְשֵׁי עִירוֹ בָאֲבָנִים וָמֵת"</vt:lpstr>
      <vt:lpstr>"וּבִעַרְתָּ הָרָע מִקִּרְבֶּךָ וְכָל ־ יִשְׂרָאֵל יִשְׁמְעוּ וְיִרָאוּ׃" </vt:lpstr>
      <vt:lpstr>בן סורר ומורה במשנה</vt:lpstr>
      <vt:lpstr>בן סורר ומורה במשנה</vt:lpstr>
      <vt:lpstr>בן סורר ומורה במשנה</vt:lpstr>
      <vt:lpstr>בן סורר ומורה במשנה</vt:lpstr>
      <vt:lpstr>בן סורר ומורה במשנה</vt:lpstr>
      <vt:lpstr>בן סורר ומורה במשנה</vt:lpstr>
      <vt:lpstr>אז מה ראינו עד עכשיו?</vt:lpstr>
      <vt:lpstr> סיכום ביניים</vt:lpstr>
      <vt:lpstr> סיכום ביניים</vt:lpstr>
      <vt:lpstr>לסיום</vt:lpstr>
      <vt:lpstr>PowerPoint Presentation</vt:lpstr>
      <vt:lpstr>מערכת שידורים לאומית</vt:lpstr>
      <vt:lpstr>תורה שבע"פ ומשפט עברי ממלכתי </vt:lpstr>
      <vt:lpstr>מה למדנו בחלק א?</vt:lpstr>
      <vt:lpstr>מה למדנו בחלק א?</vt:lpstr>
      <vt:lpstr>מה למדנו בחלק א?</vt:lpstr>
      <vt:lpstr>מה נלמד היום? </vt:lpstr>
      <vt:lpstr>בן סורר ומורה במשנה</vt:lpstr>
      <vt:lpstr>בן סורר ומורה במשנה</vt:lpstr>
      <vt:lpstr>בן סורר ומורה במשנה</vt:lpstr>
      <vt:lpstr>בן סורר ומורה במשנה</vt:lpstr>
      <vt:lpstr>   בן סורר ומורה במשנה</vt:lpstr>
      <vt:lpstr>   בן סורר ומורה במשנה</vt:lpstr>
      <vt:lpstr>   בן סורר ומורה במשנה</vt:lpstr>
      <vt:lpstr>אז מהו הרעיון שעומד בבסיס פרשת בן סורר ומורה?</vt:lpstr>
      <vt:lpstr>לסיום</vt:lpstr>
      <vt:lpstr>לסיום</vt:lpstr>
      <vt:lpstr>PowerPoint Presentation</vt:lpstr>
      <vt:lpstr>מערכת שידורים לאומית</vt:lpstr>
      <vt:lpstr>תורה שבע"פ ומשפט עברי ממלכתי </vt:lpstr>
      <vt:lpstr>מה למדנו בשיעורים הקודמים? </vt:lpstr>
      <vt:lpstr>מה למדנו בשיעורים הקודמים? </vt:lpstr>
      <vt:lpstr>מה למדנו בשיעורים הקודמים? </vt:lpstr>
      <vt:lpstr>"ימות זכאי ואל ימות חייב"</vt:lpstr>
      <vt:lpstr>במילים אחרות...</vt:lpstr>
      <vt:lpstr>בן סורר ומורה בתלמוד</vt:lpstr>
      <vt:lpstr>בן סורר ומורה בתלמוד</vt:lpstr>
      <vt:lpstr>             גזירת הכתוב! </vt:lpstr>
      <vt:lpstr>             גזירת הכתוב! </vt:lpstr>
      <vt:lpstr>             גזירת הכתוב! </vt:lpstr>
      <vt:lpstr>            סוגיה 19</vt:lpstr>
      <vt:lpstr>            סוגיה 19</vt:lpstr>
      <vt:lpstr>   בן סורר ומורה בתלמוד</vt:lpstr>
      <vt:lpstr>   בן סורר ומורה בתלמוד</vt:lpstr>
      <vt:lpstr>לסיכום</vt:lpstr>
      <vt:lpstr>לסיום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190</cp:revision>
  <dcterms:created xsi:type="dcterms:W3CDTF">2020-03-15T19:13:03Z</dcterms:created>
  <dcterms:modified xsi:type="dcterms:W3CDTF">2020-12-28T07:15:28Z</dcterms:modified>
</cp:coreProperties>
</file>