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3"/>
  </p:notesMasterIdLst>
  <p:sldIdLst>
    <p:sldId id="289" r:id="rId2"/>
    <p:sldId id="256" r:id="rId3"/>
    <p:sldId id="273" r:id="rId4"/>
    <p:sldId id="284" r:id="rId5"/>
    <p:sldId id="257" r:id="rId6"/>
    <p:sldId id="276" r:id="rId7"/>
    <p:sldId id="263" r:id="rId8"/>
    <p:sldId id="275" r:id="rId9"/>
    <p:sldId id="285" r:id="rId10"/>
    <p:sldId id="262" r:id="rId11"/>
    <p:sldId id="258" r:id="rId12"/>
    <p:sldId id="283" r:id="rId13"/>
    <p:sldId id="287" r:id="rId14"/>
    <p:sldId id="288" r:id="rId15"/>
    <p:sldId id="259" r:id="rId16"/>
    <p:sldId id="260" r:id="rId17"/>
    <p:sldId id="282" r:id="rId18"/>
    <p:sldId id="277" r:id="rId19"/>
    <p:sldId id="261" r:id="rId20"/>
    <p:sldId id="264" r:id="rId21"/>
    <p:sldId id="265" r:id="rId22"/>
    <p:sldId id="274" r:id="rId23"/>
    <p:sldId id="266" r:id="rId24"/>
    <p:sldId id="267" r:id="rId25"/>
    <p:sldId id="268" r:id="rId26"/>
    <p:sldId id="271" r:id="rId27"/>
    <p:sldId id="269" r:id="rId28"/>
    <p:sldId id="270" r:id="rId29"/>
    <p:sldId id="272" r:id="rId30"/>
    <p:sldId id="280" r:id="rId31"/>
    <p:sldId id="302" r:id="rId3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6DDD"/>
    <a:srgbClr val="BB171E"/>
    <a:srgbClr val="FFA008"/>
    <a:srgbClr val="35728F"/>
    <a:srgbClr val="4291AE"/>
    <a:srgbClr val="51D2D7"/>
    <a:srgbClr val="4291A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986" autoAdjust="0"/>
    <p:restoredTop sz="94660"/>
  </p:normalViewPr>
  <p:slideViewPr>
    <p:cSldViewPr snapToGrid="0">
      <p:cViewPr varScale="1">
        <p:scale>
          <a:sx n="82" d="100"/>
          <a:sy n="82" d="100"/>
        </p:scale>
        <p:origin x="47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4704F0B-E831-42F0-9E16-FCEEE6EA977A}" type="datetimeFigureOut">
              <a:rPr lang="he-IL" smtClean="0"/>
              <a:t>כ"ט/כסלו/תשפ"א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9923BD7-E5FF-4394-A0F4-37543C20D6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563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5636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1656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0302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495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06EFD11-C149-4139-8F1E-01F3642EF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5B1172A0-FE5C-46CF-929D-41FE6C595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15EBE3E-FC21-44E5-AF1E-E9DF37433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E699-F0E3-4EDF-8EA2-00BD8C483F03}" type="datetimeFigureOut">
              <a:rPr lang="he-IL" smtClean="0"/>
              <a:t>כ"ט/כסלו/תשפ"א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BB50F96-E5C3-422C-8FAC-F6ED2FD6F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D1C3051-ED8D-4BE5-A2E3-C0D979DD6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365AC-96BC-4037-A366-D5D6F1EE01F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855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F4E71AB-F2C3-4559-8E88-EB4361580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A4DCDBA4-037B-4D6A-911F-F25DA5E4D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34BD163-0539-4FDD-89DE-EA4DB15E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E699-F0E3-4EDF-8EA2-00BD8C483F03}" type="datetimeFigureOut">
              <a:rPr lang="he-IL" smtClean="0"/>
              <a:t>כ"ט/כסלו/תשפ"א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6A382D6-4DAE-4191-BA7F-07556EC2E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595E54E-D85E-4B33-A3C6-20606358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365AC-96BC-4037-A366-D5D6F1EE01F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76717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C68C456A-49B1-4603-8A39-82D174B92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96C02CF-B5D6-4B57-BDE3-5F57642BFF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1118FC7-D711-48C9-A112-C4ADCA274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E699-F0E3-4EDF-8EA2-00BD8C483F03}" type="datetimeFigureOut">
              <a:rPr lang="he-IL" smtClean="0"/>
              <a:t>כ"ט/כסלו/תשפ"א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6FD992B-E1C6-433D-8043-FBBCCA4C6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6E4AB17-CDF8-44BF-8937-0BEFF4CD6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365AC-96BC-4037-A366-D5D6F1EE01F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7597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שער - מערכת שידורים לאומ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16000" y="2693989"/>
            <a:ext cx="11160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D798A-D3EB-4AD6-BA0D-6AF5A272CB65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1D397-1081-475E-877E-2C0275DD9CD7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9C924-5BCF-44F6-9D2C-C85E4D329EC9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07856-A797-4811-9A80-36465708097A}"/>
              </a:ext>
            </a:extLst>
          </p:cNvPr>
          <p:cNvSpPr/>
          <p:nvPr userDrawn="1"/>
        </p:nvSpPr>
        <p:spPr>
          <a:xfrm>
            <a:off x="-3261642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91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>
  <p:cSld name="1_כותרת בלבד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515274" y="213093"/>
            <a:ext cx="1116146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Varela Round"/>
              <a:buNone/>
              <a:defRPr sz="4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4"/>
          <p:cNvSpPr/>
          <p:nvPr/>
        </p:nvSpPr>
        <p:spPr>
          <a:xfrm>
            <a:off x="1" y="5878199"/>
            <a:ext cx="4766196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64" name="Google Shape;164;p24"/>
          <p:cNvSpPr/>
          <p:nvPr/>
        </p:nvSpPr>
        <p:spPr>
          <a:xfrm>
            <a:off x="8667724" y="-110812"/>
            <a:ext cx="5300125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65" name="Google Shape;165;p24"/>
          <p:cNvSpPr/>
          <p:nvPr/>
        </p:nvSpPr>
        <p:spPr>
          <a:xfrm>
            <a:off x="0" y="6306748"/>
            <a:ext cx="7724440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6" name="Google Shape;217;p31">
            <a:extLst>
              <a:ext uri="{FF2B5EF4-FFF2-40B4-BE49-F238E27FC236}">
                <a16:creationId xmlns:a16="http://schemas.microsoft.com/office/drawing/2014/main" id="{1B669EFA-64EB-4E84-9242-ED84D1A67EC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4241" y="6476657"/>
            <a:ext cx="1264825" cy="33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04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BEA082B-412A-4D8F-A4E8-0A45E56A4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F40FDC9-E5A7-40D1-85D1-857443227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092EEE8-A943-434E-A88C-D2286D1A0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E699-F0E3-4EDF-8EA2-00BD8C483F03}" type="datetimeFigureOut">
              <a:rPr lang="he-IL" smtClean="0"/>
              <a:t>כ"ט/כסלו/תשפ"א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B2AD0C7-1566-46BB-A2E2-2932855A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6595CA-FE05-431D-BDDA-4619BE80A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365AC-96BC-4037-A366-D5D6F1EE01F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4051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F82D48A-A746-4D9D-B08C-2878227FD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8AA5172-0124-484A-AD42-B3FA5277E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B1D7702-6463-4B1C-AC0A-D23A133FB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E699-F0E3-4EDF-8EA2-00BD8C483F03}" type="datetimeFigureOut">
              <a:rPr lang="he-IL" smtClean="0"/>
              <a:t>כ"ט/כסלו/תשפ"א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70FA29-DE84-484D-BA1A-B9B0AD3D0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4FAD6E0-24E8-4A7E-8CB8-0CBC318E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365AC-96BC-4037-A366-D5D6F1EE01F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8134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F78DBA2-747F-40C2-B82F-A035F51B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39D303F-2102-45B3-A92E-817ED8554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DB9CB63-092B-4878-8F16-0511E039D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7097AF0-FD78-473A-8CB4-97EDFD94E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E699-F0E3-4EDF-8EA2-00BD8C483F03}" type="datetimeFigureOut">
              <a:rPr lang="he-IL" smtClean="0"/>
              <a:t>כ"ט/כסלו/תשפ"א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4F9FE00-7D65-4809-B855-B3EAFEAF4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A1FE441-A278-41BE-8C61-BB0F5ABB7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365AC-96BC-4037-A366-D5D6F1EE01F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188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E56032A-74D4-40A1-9099-27C949B03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D59B03F-6D67-4593-AC87-C968535C7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B5F3614-7DC8-4927-845F-F238B58CA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2FEDC90A-8C4E-4C2C-824B-8530FDD6A7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52CBAD2-1105-4D77-A5AB-F16D307FD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EBAD2C48-A060-4E68-9A0D-95F376743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E699-F0E3-4EDF-8EA2-00BD8C483F03}" type="datetimeFigureOut">
              <a:rPr lang="he-IL" smtClean="0"/>
              <a:t>כ"ט/כסלו/תשפ"א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BCED49AD-F7AD-4D56-82A9-916E75BD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0969A4C-5C33-4F76-90D4-5DE5A71A7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365AC-96BC-4037-A366-D5D6F1EE01F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8822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BD04410-923F-4A1B-B880-D1179246C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2A05E15-0448-4BDF-85FA-4800A3CD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E699-F0E3-4EDF-8EA2-00BD8C483F03}" type="datetimeFigureOut">
              <a:rPr lang="he-IL" smtClean="0"/>
              <a:t>כ"ט/כסלו/תשפ"א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D897D3A9-D955-43A6-A4E7-0B86875BF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078F433F-870D-48CD-9D73-2A5AC5289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365AC-96BC-4037-A366-D5D6F1EE01F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5471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68AE7232-5CCA-46DB-B36F-2AF085D4F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E699-F0E3-4EDF-8EA2-00BD8C483F03}" type="datetimeFigureOut">
              <a:rPr lang="he-IL" smtClean="0"/>
              <a:t>כ"ט/כסלו/תשפ"א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EAEF9BB7-D682-4647-8554-7EC948E48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A2E990CF-6F1A-405B-9C40-87224639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365AC-96BC-4037-A366-D5D6F1EE01F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0259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4A70383-5DBE-4A62-B03E-DF85F2E58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06A35A5-E7EB-4769-95B6-732FB8109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9712BEA-3992-4E1E-ABFC-7FFA52AC4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6DB856B-E731-42CE-85E4-98FE090C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E699-F0E3-4EDF-8EA2-00BD8C483F03}" type="datetimeFigureOut">
              <a:rPr lang="he-IL" smtClean="0"/>
              <a:t>כ"ט/כסלו/תשפ"א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4E6A6E9-1F5A-4E7D-AC7F-7F0026C5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9C359D9-124A-4E75-83F8-C2C2920BD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365AC-96BC-4037-A366-D5D6F1EE01F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771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56A4EBA-50D3-4865-9F07-600A5C33C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92853984-D8DB-41CD-A697-EABBF72F0D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8FBDB71-6A19-40BF-9E69-3686EE600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7CCEF45-F619-41F5-88A4-74F2B9D2F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E699-F0E3-4EDF-8EA2-00BD8C483F03}" type="datetimeFigureOut">
              <a:rPr lang="he-IL" smtClean="0"/>
              <a:t>כ"ט/כסלו/תשפ"א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5831647-2BA6-4EC6-A712-825699CC1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DAAA472-B399-4D46-973D-34866786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365AC-96BC-4037-A366-D5D6F1EE01F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5668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D91E69EA-2013-4A42-AF65-D46625D0F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72E8893-0233-4A90-BB14-098646903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3EF76DD-A690-458D-8921-9CA8234E4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9E699-F0E3-4EDF-8EA2-00BD8C483F03}" type="datetimeFigureOut">
              <a:rPr lang="he-IL" smtClean="0"/>
              <a:t>כ"ט/כסלו/תשפ"א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C19DA4B-3E4C-4FB5-99CD-92FC6A43D3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D373D0D-1D99-426D-8A1B-F77656BAD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365AC-96BC-4037-A366-D5D6F1EE01F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1232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B74CD5-DC71-4B82-AE52-71033D26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650" y="400046"/>
            <a:ext cx="10515600" cy="1325563"/>
          </a:xfrm>
        </p:spPr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כביש חלק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20D5293-832A-4406-92A1-9EF30602B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725609"/>
            <a:ext cx="10980632" cy="944472"/>
          </a:xfrm>
        </p:spPr>
        <p:txBody>
          <a:bodyPr/>
          <a:lstStyle/>
          <a:p>
            <a:pPr marL="0" indent="0">
              <a:buNone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החלקה היא מצב שבו צמיגי הרכב, כולם או חלק מהם, אינם יוצרים מגע רצוף ויציב עם הכביש, אלא מחליקים עליו.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C3AACE0-5B66-4268-9957-27DD2E13C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1" y="584290"/>
            <a:ext cx="1079396" cy="944472"/>
          </a:xfrm>
          <a:prstGeom prst="rect">
            <a:avLst/>
          </a:prstGeom>
        </p:spPr>
      </p:pic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BCE04578-D92F-4AF9-85D6-4AFB719C13A4}"/>
              </a:ext>
            </a:extLst>
          </p:cNvPr>
          <p:cNvSpPr txBox="1">
            <a:spLocks/>
          </p:cNvSpPr>
          <p:nvPr/>
        </p:nvSpPr>
        <p:spPr>
          <a:xfrm>
            <a:off x="609600" y="2728137"/>
            <a:ext cx="10828233" cy="2843213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5728F"/>
              </a:buClr>
              <a:buNone/>
            </a:pPr>
            <a:r>
              <a:rPr lang="he-IL" u="sng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כאשר נוהגים בכביש חלק ורטוב:</a:t>
            </a:r>
          </a:p>
          <a:p>
            <a:pPr>
              <a:buClr>
                <a:srgbClr val="35728F"/>
              </a:buClr>
              <a:buFont typeface="Wingdings" panose="05000000000000000000" pitchFamily="2" charset="2"/>
              <a:buChar char="v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יש להימנע מבלימות פתאומיות (נעילת גלגלים) ופניות חדות.</a:t>
            </a:r>
          </a:p>
          <a:p>
            <a:pPr>
              <a:buClr>
                <a:srgbClr val="35728F"/>
              </a:buClr>
              <a:buFont typeface="Wingdings" panose="05000000000000000000" pitchFamily="2" charset="2"/>
              <a:buChar char="v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שמירת מרחק גדולה מהרגיל מהרכב שלפנים.</a:t>
            </a:r>
          </a:p>
          <a:p>
            <a:pPr>
              <a:buClr>
                <a:srgbClr val="35728F"/>
              </a:buClr>
              <a:buFont typeface="Wingdings" panose="05000000000000000000" pitchFamily="2" charset="2"/>
              <a:buChar char="v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בלימה לסירוגין בשעת הצורך.</a:t>
            </a:r>
          </a:p>
          <a:p>
            <a:pPr>
              <a:buClr>
                <a:srgbClr val="35728F"/>
              </a:buClr>
              <a:buFont typeface="Wingdings" panose="05000000000000000000" pitchFamily="2" charset="2"/>
              <a:buChar char="v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נסיעה במהירות נמוכה.</a:t>
            </a:r>
          </a:p>
          <a:p>
            <a:pPr>
              <a:buClr>
                <a:srgbClr val="35728F"/>
              </a:buClr>
              <a:buFont typeface="Wingdings" panose="05000000000000000000" pitchFamily="2" charset="2"/>
              <a:buChar char="v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הקפדה על צמיגים תקינים.</a:t>
            </a:r>
          </a:p>
          <a:p>
            <a:pPr>
              <a:buClr>
                <a:srgbClr val="35728F"/>
              </a:buClr>
              <a:buFont typeface="Wingdings" panose="05000000000000000000" pitchFamily="2" charset="2"/>
              <a:buChar char="v"/>
            </a:pPr>
            <a:endParaRPr lang="he-IL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47541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B74CD5-DC71-4B82-AE52-71033D26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650" y="400046"/>
            <a:ext cx="10515600" cy="1325563"/>
          </a:xfrm>
        </p:spPr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ירידה תלולה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20D5293-832A-4406-92A1-9EF30602B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5871" y="1592439"/>
            <a:ext cx="7442405" cy="1916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בנהיגה בדרך בה ישנה ירידה תלולה נהגים רבים עושים שימוש רב בבלמים, דבר הגורם להתחממות יתר  שלהם ולבלימה חלשה מהרגיל. במורד תלול יש לנהוג על פי הכללים הבאים:</a:t>
            </a:r>
            <a:endParaRPr lang="he-IL" sz="2800" dirty="0">
              <a:solidFill>
                <a:schemeClr val="tx1"/>
              </a:solidFill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  <a:p>
            <a:pPr marL="0" indent="0">
              <a:buNone/>
            </a:pPr>
            <a:endParaRPr lang="he-IL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711F2666-3D2B-4458-9424-A6557BE44FCA}"/>
              </a:ext>
            </a:extLst>
          </p:cNvPr>
          <p:cNvSpPr txBox="1">
            <a:spLocks/>
          </p:cNvSpPr>
          <p:nvPr/>
        </p:nvSpPr>
        <p:spPr>
          <a:xfrm>
            <a:off x="3936611" y="3229960"/>
            <a:ext cx="7603445" cy="172561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Wingdings" panose="05000000000000000000" pitchFamily="2" charset="2"/>
              <a:buChar char="Ø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אם הוצב בדרך תמרור המזהיר מפני ירידה מסוכנת, על הנהג לנהוג בהילוך נמוך המתאים לסוג הדרך.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4231C7B9-2CAD-4AC7-A65A-A7AE7B728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552"/>
            <a:ext cx="1186549" cy="1186549"/>
          </a:xfrm>
          <a:prstGeom prst="rect">
            <a:avLst/>
          </a:prstGeom>
        </p:spPr>
      </p:pic>
      <p:sp>
        <p:nvSpPr>
          <p:cNvPr id="11" name="מציין מיקום תוכן 2">
            <a:extLst>
              <a:ext uri="{FF2B5EF4-FFF2-40B4-BE49-F238E27FC236}">
                <a16:creationId xmlns:a16="http://schemas.microsoft.com/office/drawing/2014/main" id="{6745FA87-D191-478A-BBE3-05EBAC8AE5F4}"/>
              </a:ext>
            </a:extLst>
          </p:cNvPr>
          <p:cNvSpPr txBox="1">
            <a:spLocks/>
          </p:cNvSpPr>
          <p:nvPr/>
        </p:nvSpPr>
        <p:spPr>
          <a:xfrm>
            <a:off x="-412299" y="4440026"/>
            <a:ext cx="12015788" cy="104884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Wingdings" panose="05000000000000000000" pitchFamily="2" charset="2"/>
              <a:buChar char="Ø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אם נפגשו כלי רכב הבאים מכיוונים מנוגדים בדרך תלולה, והנסיבות מחייבות את עצירתו של אחד מהם, חייב הרכב היורד להיעצר.</a:t>
            </a:r>
            <a:endParaRPr lang="en-US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3" name="מציין מיקום תוכן 2">
            <a:extLst>
              <a:ext uri="{FF2B5EF4-FFF2-40B4-BE49-F238E27FC236}">
                <a16:creationId xmlns:a16="http://schemas.microsoft.com/office/drawing/2014/main" id="{C8D98F05-65F4-4A74-913D-FB64304F943C}"/>
              </a:ext>
            </a:extLst>
          </p:cNvPr>
          <p:cNvSpPr txBox="1">
            <a:spLocks/>
          </p:cNvSpPr>
          <p:nvPr/>
        </p:nvSpPr>
        <p:spPr>
          <a:xfrm>
            <a:off x="443345" y="5253507"/>
            <a:ext cx="11160144" cy="115728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Wingdings" panose="05000000000000000000" pitchFamily="2" charset="2"/>
              <a:buChar char="Ø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בעלייה תלולה יש להאט את מהירות הנסיעה שכן שיפוע הכביש מקשה על הנהג להבחין במכוניות הנוסעות בנתיב הנגדי.</a:t>
            </a:r>
          </a:p>
        </p:txBody>
      </p:sp>
      <p:pic>
        <p:nvPicPr>
          <p:cNvPr id="14" name="ירידה תלולה">
            <a:hlinkClick r:id="" action="ppaction://media"/>
            <a:extLst>
              <a:ext uri="{FF2B5EF4-FFF2-40B4-BE49-F238E27FC236}">
                <a16:creationId xmlns:a16="http://schemas.microsoft.com/office/drawing/2014/main" id="{CAF93859-FD6F-4A0C-8B05-9D35960BFF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670" y="1739119"/>
            <a:ext cx="4184261" cy="2353647"/>
          </a:xfrm>
          <a:prstGeom prst="rect">
            <a:avLst/>
          </a:prstGeom>
          <a:ln w="38100" cap="sq">
            <a:solidFill>
              <a:srgbClr val="35728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689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5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-247650" y="40004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</a:pPr>
            <a:r>
              <a:rPr lang="he-IL" sz="6000" b="1" dirty="0">
                <a:solidFill>
                  <a:schemeClr val="lt1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כוח ההתמדה</a:t>
            </a:r>
            <a:endParaRPr dirty="0"/>
          </a:p>
        </p:txBody>
      </p:sp>
      <p:sp>
        <p:nvSpPr>
          <p:cNvPr id="158" name="Google Shape;158;p9"/>
          <p:cNvSpPr txBox="1">
            <a:spLocks noGrp="1"/>
          </p:cNvSpPr>
          <p:nvPr>
            <p:ph type="body" idx="1"/>
          </p:nvPr>
        </p:nvSpPr>
        <p:spPr>
          <a:xfrm>
            <a:off x="540327" y="1743541"/>
            <a:ext cx="10990798" cy="486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he-IL" dirty="0"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כוח ההתמדה הינו כוח אשר שואף תמיד לשמר את כיוון התנועה של גוף (ובמקרה שלנו – רכב).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he-IL" dirty="0"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עוצמתו של כוח ההתמדה בכביש תלויה ב2- פרמטרים עיקריים:</a:t>
            </a:r>
          </a:p>
          <a:p>
            <a:pPr>
              <a:spcBef>
                <a:spcPts val="0"/>
              </a:spcBef>
              <a:buClr>
                <a:srgbClr val="35728F"/>
              </a:buClr>
              <a:buSzPts val="2800"/>
            </a:pPr>
            <a:r>
              <a:rPr lang="he-IL" dirty="0"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מהירות הרכב – ככל שמהירות כלי הרכב תהיה גבוהה יותר כך יגדל כוח ההתמדה שיופעל על כלי הרכב.</a:t>
            </a:r>
          </a:p>
          <a:p>
            <a:pPr>
              <a:spcBef>
                <a:spcPts val="0"/>
              </a:spcBef>
              <a:buClr>
                <a:srgbClr val="35728F"/>
              </a:buClr>
              <a:buSzPts val="2800"/>
            </a:pPr>
            <a:r>
              <a:rPr lang="he-IL" dirty="0"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משקלו של הרכב – ככל שהרכב כבד ועמוס יותר (בציוד או נוסעים) כוח ההתמדה שיופעל עליו יהיה גדול יותר.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endParaRPr lang="he-IL" dirty="0">
              <a:latin typeface="Varela Round" panose="00000500000000000000" pitchFamily="2" charset="-79"/>
              <a:ea typeface="Tahoma"/>
              <a:cs typeface="Varela Round" panose="00000500000000000000" pitchFamily="2" charset="-79"/>
              <a:sym typeface="Tahoma"/>
            </a:endParaRP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he-IL" dirty="0"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ככל שכוח ההתמדה יהיה גדול יותר כך יהיה צורך בכוח נגדי גדול יותר כדי לשנות את כיוון התנועה של כלי הרכב.</a:t>
            </a:r>
          </a:p>
        </p:txBody>
      </p:sp>
    </p:spTree>
    <p:extLst>
      <p:ext uri="{BB962C8B-B14F-4D97-AF65-F5344CB8AC3E}">
        <p14:creationId xmlns:p14="http://schemas.microsoft.com/office/powerpoint/2010/main" val="3627608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-247650" y="40004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</a:pPr>
            <a:r>
              <a:rPr lang="he-IL" sz="6000" b="1" dirty="0">
                <a:solidFill>
                  <a:schemeClr val="lt1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כוח ההתמדה</a:t>
            </a:r>
            <a:endParaRPr dirty="0"/>
          </a:p>
        </p:txBody>
      </p:sp>
      <p:sp>
        <p:nvSpPr>
          <p:cNvPr id="158" name="Google Shape;158;p9"/>
          <p:cNvSpPr txBox="1">
            <a:spLocks noGrp="1"/>
          </p:cNvSpPr>
          <p:nvPr>
            <p:ph type="body" idx="1"/>
          </p:nvPr>
        </p:nvSpPr>
        <p:spPr>
          <a:xfrm>
            <a:off x="314325" y="2154236"/>
            <a:ext cx="11273951" cy="1474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he-IL" u="sng" dirty="0"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לדוגמה: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he-IL" dirty="0">
                <a:solidFill>
                  <a:srgbClr val="BB171E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רכב פרטי עם נוסע אחד במשקל של 3.5 טון נוסע במהירות 50 קמ"ש בדרך מישור. 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6451E63B-B967-4B72-9AB6-69C29ABA3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708" y="3006942"/>
            <a:ext cx="4817111" cy="1415620"/>
          </a:xfrm>
          <a:prstGeom prst="rect">
            <a:avLst/>
          </a:prstGeom>
        </p:spPr>
      </p:pic>
      <p:cxnSp>
        <p:nvCxnSpPr>
          <p:cNvPr id="5" name="מחבר חץ ישר 4">
            <a:extLst>
              <a:ext uri="{FF2B5EF4-FFF2-40B4-BE49-F238E27FC236}">
                <a16:creationId xmlns:a16="http://schemas.microsoft.com/office/drawing/2014/main" id="{9EF23606-1019-4458-A4ED-37BEFBBA25F3}"/>
              </a:ext>
            </a:extLst>
          </p:cNvPr>
          <p:cNvCxnSpPr/>
          <p:nvPr/>
        </p:nvCxnSpPr>
        <p:spPr>
          <a:xfrm>
            <a:off x="6786556" y="3900489"/>
            <a:ext cx="3257550" cy="0"/>
          </a:xfrm>
          <a:prstGeom prst="straightConnector1">
            <a:avLst/>
          </a:prstGeom>
          <a:ln w="698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Google Shape;158;p9">
            <a:extLst>
              <a:ext uri="{FF2B5EF4-FFF2-40B4-BE49-F238E27FC236}">
                <a16:creationId xmlns:a16="http://schemas.microsoft.com/office/drawing/2014/main" id="{5B8CD20E-21E4-4A5D-8828-BA23601CF876}"/>
              </a:ext>
            </a:extLst>
          </p:cNvPr>
          <p:cNvSpPr txBox="1">
            <a:spLocks/>
          </p:cNvSpPr>
          <p:nvPr/>
        </p:nvSpPr>
        <p:spPr>
          <a:xfrm>
            <a:off x="7534823" y="3411329"/>
            <a:ext cx="1761016" cy="532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1" anchor="t" anchorCtr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 panose="020B0604020202020204" pitchFamily="34" charset="0"/>
              <a:buNone/>
            </a:pPr>
            <a:r>
              <a:rPr lang="he-IL" b="1" dirty="0">
                <a:solidFill>
                  <a:srgbClr val="BB171E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50 קמ"ש</a:t>
            </a:r>
          </a:p>
        </p:txBody>
      </p:sp>
      <p:sp>
        <p:nvSpPr>
          <p:cNvPr id="9" name="Google Shape;158;p9">
            <a:extLst>
              <a:ext uri="{FF2B5EF4-FFF2-40B4-BE49-F238E27FC236}">
                <a16:creationId xmlns:a16="http://schemas.microsoft.com/office/drawing/2014/main" id="{78A85E99-25DC-4EF1-B45E-B0EED526BE82}"/>
              </a:ext>
            </a:extLst>
          </p:cNvPr>
          <p:cNvSpPr txBox="1">
            <a:spLocks/>
          </p:cNvSpPr>
          <p:nvPr/>
        </p:nvSpPr>
        <p:spPr>
          <a:xfrm>
            <a:off x="314325" y="4370968"/>
            <a:ext cx="11273951" cy="147479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1" anchor="t" anchorCtr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 panose="020B0604020202020204" pitchFamily="34" charset="0"/>
              <a:buNone/>
            </a:pPr>
            <a:r>
              <a:rPr lang="he-IL" dirty="0">
                <a:solidFill>
                  <a:srgbClr val="BB171E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ללא לחיצה על דוושת הבלם </a:t>
            </a:r>
            <a:r>
              <a:rPr lang="he-IL" dirty="0" err="1">
                <a:solidFill>
                  <a:srgbClr val="BB171E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כח</a:t>
            </a:r>
            <a:r>
              <a:rPr lang="he-IL" dirty="0">
                <a:solidFill>
                  <a:srgbClr val="BB171E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 ההתמדה יגרום לרכב להמשיך בנסיעה באותו כיוון למשך </a:t>
            </a:r>
            <a:r>
              <a:rPr lang="en-US" dirty="0">
                <a:solidFill>
                  <a:srgbClr val="BB171E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X</a:t>
            </a:r>
            <a:r>
              <a:rPr lang="he-IL" dirty="0">
                <a:solidFill>
                  <a:srgbClr val="BB171E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 מטרים .</a:t>
            </a:r>
          </a:p>
        </p:txBody>
      </p:sp>
    </p:spTree>
    <p:extLst>
      <p:ext uri="{BB962C8B-B14F-4D97-AF65-F5344CB8AC3E}">
        <p14:creationId xmlns:p14="http://schemas.microsoft.com/office/powerpoint/2010/main" val="251422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-247650" y="40004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</a:pPr>
            <a:r>
              <a:rPr lang="he-IL" sz="6000" b="1" dirty="0">
                <a:solidFill>
                  <a:schemeClr val="lt1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כוח ההתמדה</a:t>
            </a:r>
            <a:endParaRPr dirty="0"/>
          </a:p>
        </p:txBody>
      </p:sp>
      <p:sp>
        <p:nvSpPr>
          <p:cNvPr id="158" name="Google Shape;158;p9"/>
          <p:cNvSpPr txBox="1">
            <a:spLocks noGrp="1"/>
          </p:cNvSpPr>
          <p:nvPr>
            <p:ph type="body" idx="1"/>
          </p:nvPr>
        </p:nvSpPr>
        <p:spPr>
          <a:xfrm>
            <a:off x="300037" y="1825620"/>
            <a:ext cx="11273951" cy="1474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he-IL" dirty="0">
                <a:solidFill>
                  <a:srgbClr val="466DDD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רכב כבד עם שלושה נוסעים במשקל של 15.5 טון נוסע במהירות 90 קמ"ש במישור. </a:t>
            </a:r>
          </a:p>
        </p:txBody>
      </p:sp>
      <p:cxnSp>
        <p:nvCxnSpPr>
          <p:cNvPr id="5" name="מחבר חץ ישר 4">
            <a:extLst>
              <a:ext uri="{FF2B5EF4-FFF2-40B4-BE49-F238E27FC236}">
                <a16:creationId xmlns:a16="http://schemas.microsoft.com/office/drawing/2014/main" id="{9EF23606-1019-4458-A4ED-37BEFBBA25F3}"/>
              </a:ext>
            </a:extLst>
          </p:cNvPr>
          <p:cNvCxnSpPr>
            <a:cxnSpLocks/>
          </p:cNvCxnSpPr>
          <p:nvPr/>
        </p:nvCxnSpPr>
        <p:spPr>
          <a:xfrm rot="21180425">
            <a:off x="6108382" y="3750257"/>
            <a:ext cx="3286118" cy="443303"/>
          </a:xfrm>
          <a:prstGeom prst="straightConnector1">
            <a:avLst/>
          </a:prstGeom>
          <a:ln w="69850">
            <a:solidFill>
              <a:srgbClr val="466DD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Google Shape;158;p9">
            <a:extLst>
              <a:ext uri="{FF2B5EF4-FFF2-40B4-BE49-F238E27FC236}">
                <a16:creationId xmlns:a16="http://schemas.microsoft.com/office/drawing/2014/main" id="{5B8CD20E-21E4-4A5D-8828-BA23601CF876}"/>
              </a:ext>
            </a:extLst>
          </p:cNvPr>
          <p:cNvSpPr txBox="1">
            <a:spLocks/>
          </p:cNvSpPr>
          <p:nvPr/>
        </p:nvSpPr>
        <p:spPr>
          <a:xfrm rot="89300">
            <a:off x="7106193" y="3497055"/>
            <a:ext cx="1761016" cy="532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1" anchor="t" anchorCtr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 panose="020B0604020202020204" pitchFamily="34" charset="0"/>
              <a:buNone/>
            </a:pPr>
            <a:r>
              <a:rPr lang="he-IL" b="1" dirty="0">
                <a:solidFill>
                  <a:srgbClr val="466DDD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50 קמ"ש</a:t>
            </a:r>
          </a:p>
        </p:txBody>
      </p:sp>
      <p:sp>
        <p:nvSpPr>
          <p:cNvPr id="9" name="Google Shape;158;p9">
            <a:extLst>
              <a:ext uri="{FF2B5EF4-FFF2-40B4-BE49-F238E27FC236}">
                <a16:creationId xmlns:a16="http://schemas.microsoft.com/office/drawing/2014/main" id="{78A85E99-25DC-4EF1-B45E-B0EED526BE82}"/>
              </a:ext>
            </a:extLst>
          </p:cNvPr>
          <p:cNvSpPr txBox="1">
            <a:spLocks/>
          </p:cNvSpPr>
          <p:nvPr/>
        </p:nvSpPr>
        <p:spPr>
          <a:xfrm>
            <a:off x="328613" y="4413832"/>
            <a:ext cx="11273951" cy="147479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1" anchor="t" anchorCtr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 panose="020B0604020202020204" pitchFamily="34" charset="0"/>
              <a:buNone/>
            </a:pPr>
            <a:r>
              <a:rPr lang="he-IL" dirty="0">
                <a:solidFill>
                  <a:srgbClr val="466DDD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ללא לחיצה על דוושת הבלם </a:t>
            </a:r>
            <a:r>
              <a:rPr lang="he-IL" dirty="0" err="1">
                <a:solidFill>
                  <a:srgbClr val="466DDD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כח</a:t>
            </a:r>
            <a:r>
              <a:rPr lang="he-IL" dirty="0">
                <a:solidFill>
                  <a:srgbClr val="466DDD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 ההתמדה יגרום לרכב הכבד להמשיך בנסיעה באותו כיוון למשך </a:t>
            </a:r>
            <a:r>
              <a:rPr lang="en-US" dirty="0">
                <a:solidFill>
                  <a:srgbClr val="466DDD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X</a:t>
            </a:r>
            <a:r>
              <a:rPr lang="he-IL" dirty="0">
                <a:solidFill>
                  <a:srgbClr val="466DDD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3 מטרים.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B51FD68-2692-4D10-9376-93ADD5858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85274">
            <a:off x="2346609" y="2442853"/>
            <a:ext cx="3668451" cy="18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29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B74CD5-DC71-4B82-AE52-71033D26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650" y="400046"/>
            <a:ext cx="10515600" cy="1325563"/>
          </a:xfrm>
        </p:spPr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כביש משובש</a:t>
            </a:r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BDC21BAF-0FC1-4F09-BCB4-43E98AEA8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75" y="1725609"/>
            <a:ext cx="7443788" cy="917579"/>
          </a:xfrm>
        </p:spPr>
        <p:txBody>
          <a:bodyPr/>
          <a:lstStyle/>
          <a:p>
            <a:pPr marL="0" indent="0">
              <a:buNone/>
            </a:pPr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כאשר נהג מגיע לכביש משובש הוא חייב להתאים עצמו לתנאי הדרך.</a:t>
            </a:r>
          </a:p>
          <a:p>
            <a:pPr marL="0" indent="0">
              <a:buNone/>
            </a:pPr>
            <a:endParaRPr lang="he-IL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69B2852C-AAFD-4BE4-BBA1-4E218AF8A773}"/>
              </a:ext>
            </a:extLst>
          </p:cNvPr>
          <p:cNvSpPr txBox="1">
            <a:spLocks/>
          </p:cNvSpPr>
          <p:nvPr/>
        </p:nvSpPr>
        <p:spPr>
          <a:xfrm>
            <a:off x="3986215" y="2643188"/>
            <a:ext cx="8058150" cy="78581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על הנהג: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e-IL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38210304-A402-4441-97EA-4240D2A0F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337" y="460241"/>
            <a:ext cx="1828538" cy="1205172"/>
          </a:xfrm>
          <a:prstGeom prst="rect">
            <a:avLst/>
          </a:prstGeom>
        </p:spPr>
      </p:pic>
      <p:sp>
        <p:nvSpPr>
          <p:cNvPr id="13" name="מציין מיקום תוכן 2">
            <a:extLst>
              <a:ext uri="{FF2B5EF4-FFF2-40B4-BE49-F238E27FC236}">
                <a16:creationId xmlns:a16="http://schemas.microsoft.com/office/drawing/2014/main" id="{638D98CC-013A-4D97-87C7-D8711F83DB9B}"/>
              </a:ext>
            </a:extLst>
          </p:cNvPr>
          <p:cNvSpPr txBox="1">
            <a:spLocks/>
          </p:cNvSpPr>
          <p:nvPr/>
        </p:nvSpPr>
        <p:spPr>
          <a:xfrm>
            <a:off x="4014791" y="3051172"/>
            <a:ext cx="8058150" cy="649291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Wingdings" panose="05000000000000000000" pitchFamily="2" charset="2"/>
              <a:buChar char="Ø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עליו לנהוג במהירות התואמת את מצב הכביש.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e-IL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5" name="מציין מיקום תוכן 2">
            <a:extLst>
              <a:ext uri="{FF2B5EF4-FFF2-40B4-BE49-F238E27FC236}">
                <a16:creationId xmlns:a16="http://schemas.microsoft.com/office/drawing/2014/main" id="{F36DE702-C377-484C-B7AB-53BA2590B46D}"/>
              </a:ext>
            </a:extLst>
          </p:cNvPr>
          <p:cNvSpPr txBox="1">
            <a:spLocks/>
          </p:cNvSpPr>
          <p:nvPr/>
        </p:nvSpPr>
        <p:spPr>
          <a:xfrm>
            <a:off x="4014791" y="3560766"/>
            <a:ext cx="8058150" cy="547681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Wingdings" panose="05000000000000000000" pitchFamily="2" charset="2"/>
              <a:buChar char="Ø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לבחון היטב את מצב התנועה מכל צד.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e-IL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7" name="מציין מיקום תוכן 2">
            <a:extLst>
              <a:ext uri="{FF2B5EF4-FFF2-40B4-BE49-F238E27FC236}">
                <a16:creationId xmlns:a16="http://schemas.microsoft.com/office/drawing/2014/main" id="{F929B37E-C466-4199-8B68-58AEE3BD420F}"/>
              </a:ext>
            </a:extLst>
          </p:cNvPr>
          <p:cNvSpPr txBox="1">
            <a:spLocks/>
          </p:cNvSpPr>
          <p:nvPr/>
        </p:nvSpPr>
        <p:spPr>
          <a:xfrm>
            <a:off x="4014791" y="4108447"/>
            <a:ext cx="8058150" cy="649291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Wingdings" panose="05000000000000000000" pitchFamily="2" charset="2"/>
              <a:buChar char="Ø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להיזהר מסטיות ופניות חדות.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e-IL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E0702D62-64CB-40B6-A860-131BB5A37FCD}"/>
              </a:ext>
            </a:extLst>
          </p:cNvPr>
          <p:cNvSpPr txBox="1">
            <a:spLocks/>
          </p:cNvSpPr>
          <p:nvPr/>
        </p:nvSpPr>
        <p:spPr>
          <a:xfrm>
            <a:off x="4014791" y="4632329"/>
            <a:ext cx="8058150" cy="649291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Wingdings" panose="05000000000000000000" pitchFamily="2" charset="2"/>
              <a:buChar char="Ø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לאחוז ביציבות בהגה.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e-IL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pic>
        <p:nvPicPr>
          <p:cNvPr id="20" name="כביש משובש">
            <a:hlinkClick r:id="" action="ppaction://media"/>
            <a:extLst>
              <a:ext uri="{FF2B5EF4-FFF2-40B4-BE49-F238E27FC236}">
                <a16:creationId xmlns:a16="http://schemas.microsoft.com/office/drawing/2014/main" id="{1AAB6477-1570-4E26-A0BC-821FA9EB1C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635" y="1810971"/>
            <a:ext cx="4195573" cy="2360010"/>
          </a:xfrm>
          <a:prstGeom prst="rect">
            <a:avLst/>
          </a:prstGeom>
          <a:ln w="38100" cap="sq">
            <a:solidFill>
              <a:srgbClr val="35728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31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3" grpId="0"/>
      <p:bldP spid="15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B74CD5-DC71-4B82-AE52-71033D26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650" y="400046"/>
            <a:ext cx="10515600" cy="1325563"/>
          </a:xfrm>
        </p:spPr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עקומה חדה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20D5293-832A-4406-92A1-9EF30602B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725609"/>
            <a:ext cx="6929438" cy="1703391"/>
          </a:xfrm>
        </p:spPr>
        <p:txBody>
          <a:bodyPr/>
          <a:lstStyle/>
          <a:p>
            <a:pPr marL="0" indent="0">
              <a:buNone/>
            </a:pPr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כאשר נהג מגיע לעקומה חדה במהירות גבוהה עליו להתחשב בכוח הצנטריפוגלי אשר גורם לדחיפת הרכב כלפי חוץ.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ED9D0D89-2A49-42E0-8EB8-2CF34F9B2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8" y="655048"/>
            <a:ext cx="908264" cy="815558"/>
          </a:xfrm>
          <a:prstGeom prst="rect">
            <a:avLst/>
          </a:prstGeom>
        </p:spPr>
      </p:pic>
      <p:sp>
        <p:nvSpPr>
          <p:cNvPr id="9" name="מציין מיקום תוכן 2">
            <a:extLst>
              <a:ext uri="{FF2B5EF4-FFF2-40B4-BE49-F238E27FC236}">
                <a16:creationId xmlns:a16="http://schemas.microsoft.com/office/drawing/2014/main" id="{2E855902-DC26-4812-B2AB-0DE784E4CC91}"/>
              </a:ext>
            </a:extLst>
          </p:cNvPr>
          <p:cNvSpPr txBox="1">
            <a:spLocks/>
          </p:cNvSpPr>
          <p:nvPr/>
        </p:nvSpPr>
        <p:spPr>
          <a:xfrm>
            <a:off x="4381154" y="3755583"/>
            <a:ext cx="7458302" cy="52772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בכניסה לעקומה יש לנהוג לפי כללים אלו</a:t>
            </a:r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: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24B08760-8E38-4C50-AA69-859690215B1B}"/>
              </a:ext>
            </a:extLst>
          </p:cNvPr>
          <p:cNvSpPr txBox="1"/>
          <p:nvPr/>
        </p:nvSpPr>
        <p:spPr>
          <a:xfrm>
            <a:off x="615830" y="4269699"/>
            <a:ext cx="11223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35728F"/>
              </a:buClr>
              <a:buFont typeface="Arial" panose="020B0604020202020204" pitchFamily="34" charset="0"/>
              <a:buChar char="•"/>
            </a:pPr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לשמור על ימין הכביש ולהאט את מהירות הנסיעה.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D42D886E-5641-4BD9-A230-811EF209382C}"/>
              </a:ext>
            </a:extLst>
          </p:cNvPr>
          <p:cNvSpPr txBox="1"/>
          <p:nvPr/>
        </p:nvSpPr>
        <p:spPr>
          <a:xfrm>
            <a:off x="97654" y="4709909"/>
            <a:ext cx="11741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35728F"/>
              </a:buClr>
              <a:buFont typeface="Arial" panose="020B0604020202020204" pitchFamily="34" charset="0"/>
              <a:buChar char="•"/>
            </a:pPr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בכניסה לעקומה החדה יש להאט וביציאה יש להאיץ את מהירות הרכב.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1256F1A6-0B01-4BD2-B7B2-CE34CDF85463}"/>
              </a:ext>
            </a:extLst>
          </p:cNvPr>
          <p:cNvSpPr txBox="1"/>
          <p:nvPr/>
        </p:nvSpPr>
        <p:spPr>
          <a:xfrm>
            <a:off x="615830" y="5177931"/>
            <a:ext cx="11223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35728F"/>
              </a:buClr>
              <a:buFont typeface="Arial" panose="020B0604020202020204" pitchFamily="34" charset="0"/>
              <a:buChar char="•"/>
            </a:pPr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להימנע מבלימות בזמן השהייה בעקומה.</a:t>
            </a:r>
          </a:p>
        </p:txBody>
      </p:sp>
      <p:pic>
        <p:nvPicPr>
          <p:cNvPr id="16" name="עקומות בדרך">
            <a:hlinkClick r:id="" action="ppaction://media"/>
            <a:extLst>
              <a:ext uri="{FF2B5EF4-FFF2-40B4-BE49-F238E27FC236}">
                <a16:creationId xmlns:a16="http://schemas.microsoft.com/office/drawing/2014/main" id="{1D681841-F302-49FC-9FE5-2741B22B4A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5273" y="1797189"/>
            <a:ext cx="4221617" cy="2374660"/>
          </a:xfrm>
          <a:prstGeom prst="rect">
            <a:avLst/>
          </a:prstGeom>
          <a:ln w="38100" cap="sq">
            <a:solidFill>
              <a:srgbClr val="35728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944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1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"/>
          <p:cNvSpPr txBox="1">
            <a:spLocks noGrp="1"/>
          </p:cNvSpPr>
          <p:nvPr>
            <p:ph type="title"/>
          </p:nvPr>
        </p:nvSpPr>
        <p:spPr>
          <a:xfrm>
            <a:off x="-247650" y="40004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ahoma"/>
              <a:buNone/>
            </a:pPr>
            <a:r>
              <a:rPr lang="he-IL" sz="6000" b="1" dirty="0">
                <a:solidFill>
                  <a:schemeClr val="lt1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כוח צנטריפוגלי</a:t>
            </a:r>
            <a:endParaRPr dirty="0"/>
          </a:p>
        </p:txBody>
      </p:sp>
      <p:sp>
        <p:nvSpPr>
          <p:cNvPr id="182" name="Google Shape;182;p11"/>
          <p:cNvSpPr txBox="1">
            <a:spLocks noGrp="1"/>
          </p:cNvSpPr>
          <p:nvPr>
            <p:ph type="body" idx="1"/>
          </p:nvPr>
        </p:nvSpPr>
        <p:spPr>
          <a:xfrm>
            <a:off x="3132945" y="1649054"/>
            <a:ext cx="8316771" cy="3039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e-IL" sz="2800" dirty="0">
                <a:solidFill>
                  <a:schemeClr val="dk1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הכוח הצנטריפוגלי הוא כוח מדומה המושך גוף הנתון בתנועה מעגלית לאורך רדיוס הסיבוב בכיוון הפונה החוצה ממרכז המעגל.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e-IL" sz="2800" dirty="0">
                <a:solidFill>
                  <a:schemeClr val="dk1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כשהרכב נמצא בפניה הכוח הצנטריפוגלי מזיז את גוף הנוסע בכוון מנוגד לפנייה. ככל שמהירות     הרכב גבוהה יותר - הכוח יהיה גדול יותר.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e-IL" dirty="0"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לדוגמה:</a:t>
            </a:r>
            <a:endParaRPr sz="2800" dirty="0">
              <a:solidFill>
                <a:schemeClr val="dk1"/>
              </a:solidFill>
              <a:latin typeface="Varela Round" panose="00000500000000000000" pitchFamily="2" charset="-79"/>
              <a:ea typeface="Tahoma"/>
              <a:cs typeface="Varela Round" panose="00000500000000000000" pitchFamily="2" charset="-79"/>
              <a:sym typeface="Tahoma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991F558-D8D6-4E5D-ADD6-2AD69B5B8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383" y="1531947"/>
            <a:ext cx="3250092" cy="6330395"/>
          </a:xfrm>
          <a:prstGeom prst="rect">
            <a:avLst/>
          </a:prstGeom>
        </p:spPr>
      </p:pic>
      <p:cxnSp>
        <p:nvCxnSpPr>
          <p:cNvPr id="8" name="מחבר חץ ישר 7">
            <a:extLst>
              <a:ext uri="{FF2B5EF4-FFF2-40B4-BE49-F238E27FC236}">
                <a16:creationId xmlns:a16="http://schemas.microsoft.com/office/drawing/2014/main" id="{4DC74A58-552E-4F28-AB9E-3C07DB8737A8}"/>
              </a:ext>
            </a:extLst>
          </p:cNvPr>
          <p:cNvCxnSpPr/>
          <p:nvPr/>
        </p:nvCxnSpPr>
        <p:spPr>
          <a:xfrm flipV="1">
            <a:off x="2578308" y="1649054"/>
            <a:ext cx="0" cy="1362365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184;p11">
            <a:extLst>
              <a:ext uri="{FF2B5EF4-FFF2-40B4-BE49-F238E27FC236}">
                <a16:creationId xmlns:a16="http://schemas.microsoft.com/office/drawing/2014/main" id="{71082C79-6300-496D-8B7F-AC297A241C42}"/>
              </a:ext>
            </a:extLst>
          </p:cNvPr>
          <p:cNvSpPr txBox="1"/>
          <p:nvPr/>
        </p:nvSpPr>
        <p:spPr>
          <a:xfrm>
            <a:off x="3117955" y="4442179"/>
            <a:ext cx="8241515" cy="59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e-IL" sz="2800" b="0" i="0" u="none" strike="noStrike" cap="none" dirty="0">
                <a:solidFill>
                  <a:srgbClr val="EC792B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כאשר הנהג מטה את ההגה בעקומה שמאלה</a:t>
            </a:r>
            <a:endParaRPr dirty="0">
              <a:solidFill>
                <a:srgbClr val="EC792B"/>
              </a:solidFill>
            </a:endParaRPr>
          </a:p>
        </p:txBody>
      </p:sp>
      <p:cxnSp>
        <p:nvCxnSpPr>
          <p:cNvPr id="10" name="מחבר חץ ישר 9">
            <a:extLst>
              <a:ext uri="{FF2B5EF4-FFF2-40B4-BE49-F238E27FC236}">
                <a16:creationId xmlns:a16="http://schemas.microsoft.com/office/drawing/2014/main" id="{7C9D9F91-724C-46CD-ADB4-A1B7DAB824D3}"/>
              </a:ext>
            </a:extLst>
          </p:cNvPr>
          <p:cNvCxnSpPr/>
          <p:nvPr/>
        </p:nvCxnSpPr>
        <p:spPr>
          <a:xfrm flipH="1">
            <a:off x="239843" y="3744760"/>
            <a:ext cx="2053652" cy="0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Google Shape;184;p11">
            <a:extLst>
              <a:ext uri="{FF2B5EF4-FFF2-40B4-BE49-F238E27FC236}">
                <a16:creationId xmlns:a16="http://schemas.microsoft.com/office/drawing/2014/main" id="{5043C5B6-F3D8-4B96-B91A-7652EEEF7AFD}"/>
              </a:ext>
            </a:extLst>
          </p:cNvPr>
          <p:cNvSpPr txBox="1"/>
          <p:nvPr/>
        </p:nvSpPr>
        <p:spPr>
          <a:xfrm>
            <a:off x="2878112" y="5265894"/>
            <a:ext cx="8481358" cy="111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e-IL" sz="2800" b="0" i="0" u="none" strike="noStrike" cap="none" dirty="0">
                <a:solidFill>
                  <a:srgbClr val="6DAC43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הכוח הצנטריפוגלי פועל להוציא את הרכב מחוץ לעקומה ולהחזיר אותו למסלול ישר.</a:t>
            </a:r>
            <a:endParaRPr dirty="0">
              <a:solidFill>
                <a:srgbClr val="6DAC43"/>
              </a:solidFill>
            </a:endParaRPr>
          </a:p>
        </p:txBody>
      </p:sp>
      <p:cxnSp>
        <p:nvCxnSpPr>
          <p:cNvPr id="12" name="מחבר חץ ישר 11">
            <a:extLst>
              <a:ext uri="{FF2B5EF4-FFF2-40B4-BE49-F238E27FC236}">
                <a16:creationId xmlns:a16="http://schemas.microsoft.com/office/drawing/2014/main" id="{504E4F10-C367-46C3-857A-7E4F0781A583}"/>
              </a:ext>
            </a:extLst>
          </p:cNvPr>
          <p:cNvCxnSpPr>
            <a:cxnSpLocks/>
          </p:cNvCxnSpPr>
          <p:nvPr/>
        </p:nvCxnSpPr>
        <p:spPr>
          <a:xfrm flipV="1">
            <a:off x="2878112" y="3162926"/>
            <a:ext cx="659567" cy="596921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מחבר חץ ישר 23">
            <a:extLst>
              <a:ext uri="{FF2B5EF4-FFF2-40B4-BE49-F238E27FC236}">
                <a16:creationId xmlns:a16="http://schemas.microsoft.com/office/drawing/2014/main" id="{69735793-8A58-43BE-BCC7-0E7FB1769726}"/>
              </a:ext>
            </a:extLst>
          </p:cNvPr>
          <p:cNvCxnSpPr>
            <a:cxnSpLocks/>
          </p:cNvCxnSpPr>
          <p:nvPr/>
        </p:nvCxnSpPr>
        <p:spPr>
          <a:xfrm>
            <a:off x="2849385" y="3816161"/>
            <a:ext cx="657065" cy="520188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מחבר חץ ישר 15">
            <a:extLst>
              <a:ext uri="{FF2B5EF4-FFF2-40B4-BE49-F238E27FC236}">
                <a16:creationId xmlns:a16="http://schemas.microsoft.com/office/drawing/2014/main" id="{27A71F2D-ECB0-44A6-96F8-FB4F04FAE3D1}"/>
              </a:ext>
            </a:extLst>
          </p:cNvPr>
          <p:cNvCxnSpPr>
            <a:cxnSpLocks/>
          </p:cNvCxnSpPr>
          <p:nvPr/>
        </p:nvCxnSpPr>
        <p:spPr>
          <a:xfrm flipV="1">
            <a:off x="2863122" y="3759751"/>
            <a:ext cx="899411" cy="32985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Google Shape;184;p11">
            <a:extLst>
              <a:ext uri="{FF2B5EF4-FFF2-40B4-BE49-F238E27FC236}">
                <a16:creationId xmlns:a16="http://schemas.microsoft.com/office/drawing/2014/main" id="{84B2FF24-DE0E-4EF0-9D0B-28914154C460}"/>
              </a:ext>
            </a:extLst>
          </p:cNvPr>
          <p:cNvSpPr txBox="1"/>
          <p:nvPr/>
        </p:nvSpPr>
        <p:spPr>
          <a:xfrm>
            <a:off x="2293495" y="4881989"/>
            <a:ext cx="9080965" cy="52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e-IL" sz="2800" b="0" i="0" u="none" strike="noStrike" cap="none" dirty="0">
                <a:solidFill>
                  <a:srgbClr val="3F6EC3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הרכב "שואף" לנסוע ישר ואינו "חפץ" בכניסה לעקומה.</a:t>
            </a:r>
            <a:endParaRPr dirty="0">
              <a:solidFill>
                <a:srgbClr val="3F6E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5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AED0FAE9-C6F2-4730-AB2C-C29F4544FB0E}"/>
              </a:ext>
            </a:extLst>
          </p:cNvPr>
          <p:cNvSpPr txBox="1">
            <a:spLocks/>
          </p:cNvSpPr>
          <p:nvPr/>
        </p:nvSpPr>
        <p:spPr>
          <a:xfrm>
            <a:off x="1383505" y="1541663"/>
            <a:ext cx="10808495" cy="8890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sz="28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"שטח מת" הוא שטח מסביב לרכב שהנהג אינו יכול להבחין בו ובנמצאים בתוכו.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14D0BEC-2B83-4A54-8354-1BE52DAB60EE}"/>
              </a:ext>
            </a:extLst>
          </p:cNvPr>
          <p:cNvSpPr txBox="1">
            <a:spLocks/>
          </p:cNvSpPr>
          <p:nvPr/>
        </p:nvSpPr>
        <p:spPr>
          <a:xfrm>
            <a:off x="76200" y="2330069"/>
            <a:ext cx="12115799" cy="13255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5728F"/>
              </a:buClr>
              <a:buNone/>
            </a:pPr>
            <a:r>
              <a:rPr lang="he-IL" sz="28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בכל רכב חובה להתקין מראות המגדילות את השטח בו נהג יכול להבחין: מראות צד ומראה אחורית. אף על פי כן ישנם "שטחים מתים" אשר לא ניתן להבחין בהם גם כאשר ישנן מראות תקינות.</a:t>
            </a:r>
          </a:p>
          <a:p>
            <a:pPr>
              <a:buClr>
                <a:srgbClr val="35728F"/>
              </a:buClr>
              <a:buFont typeface="Wingdings" panose="05000000000000000000" pitchFamily="2" charset="2"/>
              <a:buChar char="q"/>
            </a:pPr>
            <a:endParaRPr lang="he-IL" sz="2800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1843EF16-1D8D-4F9B-AC50-383ED04F0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5" y="3655632"/>
            <a:ext cx="5130511" cy="2592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5728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ACB20C2-69F9-439D-B471-5FD60B1EF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46" y="3655632"/>
            <a:ext cx="4491043" cy="2592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5728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כותרת 1">
            <a:extLst>
              <a:ext uri="{FF2B5EF4-FFF2-40B4-BE49-F238E27FC236}">
                <a16:creationId xmlns:a16="http://schemas.microsoft.com/office/drawing/2014/main" id="{126015EC-CAFD-4CD2-8FBA-BA04E1B2D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326224"/>
            <a:ext cx="10515600" cy="1325563"/>
          </a:xfrm>
        </p:spPr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"שטח מת"</a:t>
            </a:r>
          </a:p>
        </p:txBody>
      </p:sp>
    </p:spTree>
    <p:extLst>
      <p:ext uri="{BB962C8B-B14F-4D97-AF65-F5344CB8AC3E}">
        <p14:creationId xmlns:p14="http://schemas.microsoft.com/office/powerpoint/2010/main" val="4029166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B74CD5-DC71-4B82-AE52-71033D26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650" y="400046"/>
            <a:ext cx="10515600" cy="1325563"/>
          </a:xfrm>
        </p:spPr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עבודות בדרך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20D5293-832A-4406-92A1-9EF30602B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269" y="1928813"/>
            <a:ext cx="7158038" cy="2164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במקום בו מתבצעות עבודות בדרך הכביש עלול להיות משובש, הנתיבים עלולים להיות צרים ולעיתים חסומים. לעיתים קרובות יש פקקי תנועה ועובדים וציוד מכני נעים על הכביש שלא על-פי סדרי התנועה.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F5412149-2B9B-433A-851D-6DD0EBDD7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496659"/>
            <a:ext cx="1146629" cy="1146629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A8069EC-605C-4ADA-953B-AA6EE65B4D82}"/>
              </a:ext>
            </a:extLst>
          </p:cNvPr>
          <p:cNvSpPr txBox="1"/>
          <p:nvPr/>
        </p:nvSpPr>
        <p:spPr>
          <a:xfrm>
            <a:off x="440080" y="4296214"/>
            <a:ext cx="110821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e-IL" sz="28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באתר עבודה ניתן להבחין בסימנים רבים המעידים על אתר העבודה:</a:t>
            </a:r>
          </a:p>
          <a:p>
            <a:pPr marL="0" indent="0">
              <a:buNone/>
            </a:pPr>
            <a:r>
              <a:rPr lang="he-IL" sz="28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תמרורים ובראשם תמרור "עבודות בדרך" וסימונים בצבע כתום על הכביש. </a:t>
            </a:r>
          </a:p>
        </p:txBody>
      </p:sp>
      <p:pic>
        <p:nvPicPr>
          <p:cNvPr id="9" name="עבודות בכביש">
            <a:hlinkClick r:id="" action="ppaction://media"/>
            <a:extLst>
              <a:ext uri="{FF2B5EF4-FFF2-40B4-BE49-F238E27FC236}">
                <a16:creationId xmlns:a16="http://schemas.microsoft.com/office/drawing/2014/main" id="{2D50EC5C-5944-4731-AD16-B1BAF635A3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767" y="1856238"/>
            <a:ext cx="4105502" cy="2309345"/>
          </a:xfrm>
          <a:prstGeom prst="rect">
            <a:avLst/>
          </a:prstGeom>
          <a:ln w="38100" cap="sq">
            <a:solidFill>
              <a:srgbClr val="35728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544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0C89448-B28A-41D8-B8FD-8D7C1F841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50" y="1302470"/>
            <a:ext cx="6234544" cy="3061712"/>
          </a:xfrm>
        </p:spPr>
        <p:txBody>
          <a:bodyPr>
            <a:normAutofit/>
          </a:bodyPr>
          <a:lstStyle/>
          <a:p>
            <a:pPr algn="r"/>
            <a:r>
              <a:rPr lang="he-IL" sz="6600" b="1" dirty="0">
                <a:solidFill>
                  <a:srgbClr val="FFFFFF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נהיגה בתנאים מכבידים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941E6654-3EE6-4406-870D-2FF89632E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9672" y="346364"/>
            <a:ext cx="4876800" cy="679017"/>
          </a:xfrm>
        </p:spPr>
        <p:txBody>
          <a:bodyPr>
            <a:normAutofit/>
          </a:bodyPr>
          <a:lstStyle/>
          <a:p>
            <a:r>
              <a:rPr lang="he-IL" sz="4000" b="1" dirty="0">
                <a:solidFill>
                  <a:srgbClr val="35728F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נושא מספר 17</a:t>
            </a:r>
          </a:p>
        </p:txBody>
      </p:sp>
    </p:spTree>
    <p:extLst>
      <p:ext uri="{BB962C8B-B14F-4D97-AF65-F5344CB8AC3E}">
        <p14:creationId xmlns:p14="http://schemas.microsoft.com/office/powerpoint/2010/main" val="1165338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B74CD5-DC71-4B82-AE52-71033D26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650" y="400046"/>
            <a:ext cx="10515600" cy="1325563"/>
          </a:xfrm>
        </p:spPr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כביש צר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20D5293-832A-4406-92A1-9EF30602B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5717" y="1697033"/>
            <a:ext cx="11715750" cy="900112"/>
          </a:xfrm>
        </p:spPr>
        <p:txBody>
          <a:bodyPr/>
          <a:lstStyle/>
          <a:p>
            <a:pPr marL="0" indent="0">
              <a:buNone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בכביש צר שאינו רחב במידה מספקת למעבר חופשי של שני כלי רכב, עלולים להגיע בד בבד כלי רכב מכיוונים מנוגדים.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477D70B-F0E6-4892-82B5-D93B8134F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5445"/>
            <a:ext cx="1271588" cy="1271588"/>
          </a:xfrm>
          <a:prstGeom prst="rect">
            <a:avLst/>
          </a:prstGeom>
        </p:spPr>
      </p:pic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0F76EF8B-A641-4D56-9005-86FD83BBA3DC}"/>
              </a:ext>
            </a:extLst>
          </p:cNvPr>
          <p:cNvSpPr txBox="1">
            <a:spLocks/>
          </p:cNvSpPr>
          <p:nvPr/>
        </p:nvSpPr>
        <p:spPr>
          <a:xfrm>
            <a:off x="238125" y="2680489"/>
            <a:ext cx="11715750" cy="90011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Wingdings" panose="05000000000000000000" pitchFamily="2" charset="2"/>
              <a:buChar char="v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יש לנהוג בצד ימין עד כמה שאפשר, לרדת לשול הדרך בשעת הצורך, ואף לעצור ולהמתין למעבר של הרכב הבא ממול. </a:t>
            </a:r>
          </a:p>
        </p:txBody>
      </p:sp>
      <p:sp>
        <p:nvSpPr>
          <p:cNvPr id="12" name="מציין מיקום תוכן 2">
            <a:extLst>
              <a:ext uri="{FF2B5EF4-FFF2-40B4-BE49-F238E27FC236}">
                <a16:creationId xmlns:a16="http://schemas.microsoft.com/office/drawing/2014/main" id="{99814C31-239D-47F3-A68D-47CA7FFEAE58}"/>
              </a:ext>
            </a:extLst>
          </p:cNvPr>
          <p:cNvSpPr txBox="1">
            <a:spLocks/>
          </p:cNvSpPr>
          <p:nvPr/>
        </p:nvSpPr>
        <p:spPr>
          <a:xfrm>
            <a:off x="238125" y="3586165"/>
            <a:ext cx="11715750" cy="117157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Wingdings" panose="05000000000000000000" pitchFamily="2" charset="2"/>
              <a:buChar char="v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כאשר השוליים נמוכים ויש לרדת אליהם, יש לעשות זאת בהילוך נמוך ובאיטיות רבה. כך גם לגבי החזרה לכביש.</a:t>
            </a:r>
          </a:p>
        </p:txBody>
      </p:sp>
    </p:spTree>
    <p:extLst>
      <p:ext uri="{BB962C8B-B14F-4D97-AF65-F5344CB8AC3E}">
        <p14:creationId xmlns:p14="http://schemas.microsoft.com/office/powerpoint/2010/main" val="148233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B74CD5-DC71-4B82-AE52-71033D26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650" y="400046"/>
            <a:ext cx="10515600" cy="1325563"/>
          </a:xfrm>
        </p:spPr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כביש צר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477D70B-F0E6-4892-82B5-D93B8134FB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5445"/>
            <a:ext cx="1271588" cy="1271588"/>
          </a:xfrm>
          <a:prstGeom prst="rect">
            <a:avLst/>
          </a:prstGeom>
        </p:spPr>
      </p:pic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AED0FAE9-C6F2-4730-AB2C-C29F4544FB0E}"/>
              </a:ext>
            </a:extLst>
          </p:cNvPr>
          <p:cNvSpPr txBox="1">
            <a:spLocks/>
          </p:cNvSpPr>
          <p:nvPr/>
        </p:nvSpPr>
        <p:spPr>
          <a:xfrm>
            <a:off x="161925" y="1751008"/>
            <a:ext cx="11203783" cy="139303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5728F"/>
              </a:buClr>
              <a:buNone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במקרים רבים בהם הדרך צרה ישנם תמרורים המורים לנו את סדר זכות הקדימה בכניסה לדרך הצרה:</a:t>
            </a:r>
          </a:p>
          <a:p>
            <a:pPr marL="0" indent="0">
              <a:buClr>
                <a:srgbClr val="35728F"/>
              </a:buClr>
              <a:buNone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 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8F8F0442-FB81-4563-B71E-090EC9622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801" y="2557537"/>
            <a:ext cx="1447562" cy="1447562"/>
          </a:xfrm>
          <a:prstGeom prst="rect">
            <a:avLst/>
          </a:prstGeom>
        </p:spPr>
      </p:pic>
      <p:sp>
        <p:nvSpPr>
          <p:cNvPr id="12" name="מציין מיקום תוכן 2">
            <a:extLst>
              <a:ext uri="{FF2B5EF4-FFF2-40B4-BE49-F238E27FC236}">
                <a16:creationId xmlns:a16="http://schemas.microsoft.com/office/drawing/2014/main" id="{2E74186F-0CF2-4458-AB3C-17E41D0E1205}"/>
              </a:ext>
            </a:extLst>
          </p:cNvPr>
          <p:cNvSpPr txBox="1">
            <a:spLocks/>
          </p:cNvSpPr>
          <p:nvPr/>
        </p:nvSpPr>
        <p:spPr>
          <a:xfrm>
            <a:off x="4521200" y="2798123"/>
            <a:ext cx="5575296" cy="1665999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5728F"/>
              </a:buClr>
              <a:buNone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תמרור 307 מחייב את הנהג לתת תן זכות קדימה בקטע דרך צרה לתנועה מהכיוון הנגדי.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D78C7D66-F471-4A8F-A15E-79B3080650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017" y="4464123"/>
            <a:ext cx="1447562" cy="1447562"/>
          </a:xfrm>
          <a:prstGeom prst="rect">
            <a:avLst/>
          </a:prstGeom>
        </p:spPr>
      </p:pic>
      <p:sp>
        <p:nvSpPr>
          <p:cNvPr id="16" name="מציין מיקום תוכן 2">
            <a:extLst>
              <a:ext uri="{FF2B5EF4-FFF2-40B4-BE49-F238E27FC236}">
                <a16:creationId xmlns:a16="http://schemas.microsoft.com/office/drawing/2014/main" id="{204D5479-FE88-4F6D-9DDE-CAC2DB092D50}"/>
              </a:ext>
            </a:extLst>
          </p:cNvPr>
          <p:cNvSpPr txBox="1">
            <a:spLocks/>
          </p:cNvSpPr>
          <p:nvPr/>
        </p:nvSpPr>
        <p:spPr>
          <a:xfrm>
            <a:off x="4754880" y="4643748"/>
            <a:ext cx="5341616" cy="1328341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5728F"/>
              </a:buClr>
              <a:buNone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תמרור 308 מודיע לנהג כי </a:t>
            </a:r>
            <a:r>
              <a:rPr lang="he-IL" b="0" i="0" dirty="0">
                <a:solidFill>
                  <a:srgbClr val="151414"/>
                </a:solidFill>
                <a:effectLst/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לו נתנה זכות קדימה בקטע דרך צרה לגבי התנועה מהכיוון הנגדי.</a:t>
            </a:r>
            <a:endParaRPr lang="he-IL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pic>
        <p:nvPicPr>
          <p:cNvPr id="17" name="זכות קדימה תמרור">
            <a:hlinkClick r:id="" action="ppaction://media"/>
            <a:extLst>
              <a:ext uri="{FF2B5EF4-FFF2-40B4-BE49-F238E27FC236}">
                <a16:creationId xmlns:a16="http://schemas.microsoft.com/office/drawing/2014/main" id="{FD106CDD-1F5C-439E-AE90-3EE89253BC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925" y="2423587"/>
            <a:ext cx="4293457" cy="2415070"/>
          </a:xfrm>
          <a:prstGeom prst="rect">
            <a:avLst/>
          </a:prstGeom>
          <a:ln w="38100" cap="sq">
            <a:solidFill>
              <a:srgbClr val="35728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9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B74CD5-DC71-4B82-AE52-71033D26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650" y="400046"/>
            <a:ext cx="10515600" cy="1325563"/>
          </a:xfrm>
        </p:spPr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נהיגה בתנאים מכבידים</a:t>
            </a:r>
          </a:p>
        </p:txBody>
      </p:sp>
      <p:sp>
        <p:nvSpPr>
          <p:cNvPr id="13" name="מציין מיקום תוכן 2">
            <a:extLst>
              <a:ext uri="{FF2B5EF4-FFF2-40B4-BE49-F238E27FC236}">
                <a16:creationId xmlns:a16="http://schemas.microsoft.com/office/drawing/2014/main" id="{43C944D4-A3A6-4956-8318-8E56497AD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09" y="1668453"/>
            <a:ext cx="10515600" cy="1046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לנושא הנהיגה בתנאים מכבידים ישנה השפעה נוש</a:t>
            </a: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 זמן תגובה ומרחק עצירה:</a:t>
            </a:r>
            <a:endParaRPr lang="he-IL" sz="2800" dirty="0">
              <a:solidFill>
                <a:schemeClr val="tx1"/>
              </a:solidFill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68736C6-0CBC-4EF3-AEF0-54DBBAFA2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87" y="2568386"/>
            <a:ext cx="9320212" cy="2035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5728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788345D2-FEBB-4C45-9F36-99A2EDB74268}"/>
              </a:ext>
            </a:extLst>
          </p:cNvPr>
          <p:cNvSpPr txBox="1">
            <a:spLocks/>
          </p:cNvSpPr>
          <p:nvPr/>
        </p:nvSpPr>
        <p:spPr>
          <a:xfrm>
            <a:off x="7058025" y="4603934"/>
            <a:ext cx="4021929" cy="132239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sz="2400" b="1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משתנים המגדילים את מרחק התגובה </a:t>
            </a:r>
            <a:r>
              <a:rPr lang="he-IL" sz="24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– אלכוהול, סמים, עייפות וכו'</a:t>
            </a:r>
          </a:p>
        </p:txBody>
      </p:sp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9F83080B-5F38-4974-9F06-FC9DE8997C0F}"/>
              </a:ext>
            </a:extLst>
          </p:cNvPr>
          <p:cNvSpPr txBox="1">
            <a:spLocks/>
          </p:cNvSpPr>
          <p:nvPr/>
        </p:nvSpPr>
        <p:spPr>
          <a:xfrm>
            <a:off x="1112047" y="4610477"/>
            <a:ext cx="5776908" cy="132239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sz="2400" b="1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משתנים המגדילים את מרחק הבלימה </a:t>
            </a:r>
            <a:r>
              <a:rPr lang="he-IL" sz="24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– כביש רטוב, דרך חלקה וכו'</a:t>
            </a:r>
          </a:p>
        </p:txBody>
      </p:sp>
    </p:spTree>
    <p:extLst>
      <p:ext uri="{BB962C8B-B14F-4D97-AF65-F5344CB8AC3E}">
        <p14:creationId xmlns:p14="http://schemas.microsoft.com/office/powerpoint/2010/main" val="84145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D9989B0-BA4B-4C15-986B-6FA9271C3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0" y="1622425"/>
            <a:ext cx="5619749" cy="3311525"/>
          </a:xfrm>
        </p:spPr>
        <p:txBody>
          <a:bodyPr>
            <a:normAutofit/>
          </a:bodyPr>
          <a:lstStyle/>
          <a:p>
            <a:r>
              <a:rPr lang="he-IL" sz="115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שאלות</a:t>
            </a:r>
            <a:br>
              <a:rPr lang="he-IL" sz="115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</a:br>
            <a:r>
              <a:rPr lang="he-IL" sz="115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חזרה</a:t>
            </a:r>
          </a:p>
        </p:txBody>
      </p:sp>
    </p:spTree>
    <p:extLst>
      <p:ext uri="{BB962C8B-B14F-4D97-AF65-F5344CB8AC3E}">
        <p14:creationId xmlns:p14="http://schemas.microsoft.com/office/powerpoint/2010/main" val="3213802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: פינות אלכסוניות חתוכות 10">
            <a:extLst>
              <a:ext uri="{FF2B5EF4-FFF2-40B4-BE49-F238E27FC236}">
                <a16:creationId xmlns:a16="http://schemas.microsoft.com/office/drawing/2014/main" id="{C55CF0ED-DD68-4CDF-81EB-C54339FA34C2}"/>
              </a:ext>
            </a:extLst>
          </p:cNvPr>
          <p:cNvSpPr/>
          <p:nvPr/>
        </p:nvSpPr>
        <p:spPr>
          <a:xfrm>
            <a:off x="6472237" y="2828924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יש להגביר את המהירות כדי להבטיח פנייה חלקה.</a:t>
            </a:r>
          </a:p>
        </p:txBody>
      </p:sp>
      <p:sp>
        <p:nvSpPr>
          <p:cNvPr id="13" name="מלבן: פינות אלכסוניות חתוכות 12">
            <a:extLst>
              <a:ext uri="{FF2B5EF4-FFF2-40B4-BE49-F238E27FC236}">
                <a16:creationId xmlns:a16="http://schemas.microsoft.com/office/drawing/2014/main" id="{27B6C377-D487-47E7-8450-DFFF72A3A0FC}"/>
              </a:ext>
            </a:extLst>
          </p:cNvPr>
          <p:cNvSpPr/>
          <p:nvPr/>
        </p:nvSpPr>
        <p:spPr>
          <a:xfrm>
            <a:off x="676276" y="2850353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יש להגביר את המהירות כאשר נכנסים לעקומה ולהאט באמצע הנסיעה בה.</a:t>
            </a:r>
          </a:p>
        </p:txBody>
      </p:sp>
      <p:sp>
        <p:nvSpPr>
          <p:cNvPr id="15" name="מלבן: פינות אלכסוניות חתוכות 14">
            <a:extLst>
              <a:ext uri="{FF2B5EF4-FFF2-40B4-BE49-F238E27FC236}">
                <a16:creationId xmlns:a16="http://schemas.microsoft.com/office/drawing/2014/main" id="{9FC0167C-61F0-4C53-84A0-4FB7830A54A8}"/>
              </a:ext>
            </a:extLst>
          </p:cNvPr>
          <p:cNvSpPr/>
          <p:nvPr/>
        </p:nvSpPr>
        <p:spPr>
          <a:xfrm>
            <a:off x="6472237" y="4464835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יש להאט את מהירות הנסיעה.</a:t>
            </a:r>
          </a:p>
        </p:txBody>
      </p:sp>
      <p:sp>
        <p:nvSpPr>
          <p:cNvPr id="17" name="מלבן: פינות אלכסוניות חתוכות 16">
            <a:extLst>
              <a:ext uri="{FF2B5EF4-FFF2-40B4-BE49-F238E27FC236}">
                <a16:creationId xmlns:a16="http://schemas.microsoft.com/office/drawing/2014/main" id="{DFB081F0-6FFC-4C5F-A2A9-516A0C1959D9}"/>
              </a:ext>
            </a:extLst>
          </p:cNvPr>
          <p:cNvSpPr/>
          <p:nvPr/>
        </p:nvSpPr>
        <p:spPr>
          <a:xfrm>
            <a:off x="676276" y="4486264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יש לנסוע במרכז הכביש כדי להבטיח את יציבות כלי הרכב בעת הנסיעה.</a:t>
            </a:r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2F6BD24F-AE2E-476B-AAC8-AD8020060FDC}"/>
              </a:ext>
            </a:extLst>
          </p:cNvPr>
          <p:cNvSpPr txBox="1">
            <a:spLocks/>
          </p:cNvSpPr>
          <p:nvPr/>
        </p:nvSpPr>
        <p:spPr>
          <a:xfrm>
            <a:off x="1323975" y="1008855"/>
            <a:ext cx="9248775" cy="164862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e-IL" sz="48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כיצד יש לנהוג בכניסה לעקומה ובנסיעה בה?</a:t>
            </a:r>
          </a:p>
        </p:txBody>
      </p:sp>
    </p:spTree>
    <p:extLst>
      <p:ext uri="{BB962C8B-B14F-4D97-AF65-F5344CB8AC3E}">
        <p14:creationId xmlns:p14="http://schemas.microsoft.com/office/powerpoint/2010/main" val="389218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0F76EF8B-A641-4D56-9005-86FD83BBA3DC}"/>
              </a:ext>
            </a:extLst>
          </p:cNvPr>
          <p:cNvSpPr txBox="1">
            <a:spLocks/>
          </p:cNvSpPr>
          <p:nvPr/>
        </p:nvSpPr>
        <p:spPr>
          <a:xfrm>
            <a:off x="28574" y="1344614"/>
            <a:ext cx="9248775" cy="164862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sz="48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מהי "נעילת גלגלים" ברכב?</a:t>
            </a:r>
          </a:p>
        </p:txBody>
      </p:sp>
      <p:sp>
        <p:nvSpPr>
          <p:cNvPr id="11" name="מלבן: פינות אלכסוניות חתוכות 10">
            <a:extLst>
              <a:ext uri="{FF2B5EF4-FFF2-40B4-BE49-F238E27FC236}">
                <a16:creationId xmlns:a16="http://schemas.microsoft.com/office/drawing/2014/main" id="{C55CF0ED-DD68-4CDF-81EB-C54339FA34C2}"/>
              </a:ext>
            </a:extLst>
          </p:cNvPr>
          <p:cNvSpPr/>
          <p:nvPr/>
        </p:nvSpPr>
        <p:spPr>
          <a:xfrm>
            <a:off x="6472237" y="2828924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מניעת סיבוב הגלגל של כלי הרכב בעת שחרור הברגים המחזיקים אותו.</a:t>
            </a:r>
          </a:p>
        </p:txBody>
      </p:sp>
      <p:sp>
        <p:nvSpPr>
          <p:cNvPr id="13" name="מלבן: פינות אלכסוניות חתוכות 12">
            <a:extLst>
              <a:ext uri="{FF2B5EF4-FFF2-40B4-BE49-F238E27FC236}">
                <a16:creationId xmlns:a16="http://schemas.microsoft.com/office/drawing/2014/main" id="{27B6C377-D487-47E7-8450-DFFF72A3A0FC}"/>
              </a:ext>
            </a:extLst>
          </p:cNvPr>
          <p:cNvSpPr/>
          <p:nvPr/>
        </p:nvSpPr>
        <p:spPr>
          <a:xfrm>
            <a:off x="676276" y="2850353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התקנת שרשראות על הגלגלים של כלי הרכב לשם הגברת האחיזה בשעת נהיגה בשלג.</a:t>
            </a:r>
          </a:p>
        </p:txBody>
      </p:sp>
      <p:sp>
        <p:nvSpPr>
          <p:cNvPr id="15" name="מלבן: פינות אלכסוניות חתוכות 14">
            <a:extLst>
              <a:ext uri="{FF2B5EF4-FFF2-40B4-BE49-F238E27FC236}">
                <a16:creationId xmlns:a16="http://schemas.microsoft.com/office/drawing/2014/main" id="{9FC0167C-61F0-4C53-84A0-4FB7830A54A8}"/>
              </a:ext>
            </a:extLst>
          </p:cNvPr>
          <p:cNvSpPr/>
          <p:nvPr/>
        </p:nvSpPr>
        <p:spPr>
          <a:xfrm>
            <a:off x="661987" y="4463250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הפסקת סיבוב הגלגלים של כלי הרכב בעת הנסיעה בגלל בלימה חזקה ורצופה.</a:t>
            </a:r>
          </a:p>
        </p:txBody>
      </p:sp>
      <p:sp>
        <p:nvSpPr>
          <p:cNvPr id="17" name="מלבן: פינות אלכסוניות חתוכות 16">
            <a:extLst>
              <a:ext uri="{FF2B5EF4-FFF2-40B4-BE49-F238E27FC236}">
                <a16:creationId xmlns:a16="http://schemas.microsoft.com/office/drawing/2014/main" id="{DFB081F0-6FFC-4C5F-A2A9-516A0C1959D9}"/>
              </a:ext>
            </a:extLst>
          </p:cNvPr>
          <p:cNvSpPr/>
          <p:nvPr/>
        </p:nvSpPr>
        <p:spPr>
          <a:xfrm>
            <a:off x="6472236" y="4477548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הצמדת מתקן לאחד מהגלגלים של כלי הרכב כדי למנוע את תזוזת כלי הרכב בעת חנייה בירידה תלולה מאוד.</a:t>
            </a:r>
          </a:p>
        </p:txBody>
      </p:sp>
    </p:spTree>
    <p:extLst>
      <p:ext uri="{BB962C8B-B14F-4D97-AF65-F5344CB8AC3E}">
        <p14:creationId xmlns:p14="http://schemas.microsoft.com/office/powerpoint/2010/main" val="80678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0F76EF8B-A641-4D56-9005-86FD83BBA3DC}"/>
              </a:ext>
            </a:extLst>
          </p:cNvPr>
          <p:cNvSpPr txBox="1">
            <a:spLocks/>
          </p:cNvSpPr>
          <p:nvPr/>
        </p:nvSpPr>
        <p:spPr>
          <a:xfrm>
            <a:off x="209550" y="1058860"/>
            <a:ext cx="9248775" cy="164862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sz="48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מהי הסכנה העיקרית בנסיעה במורד תלול וארוך?</a:t>
            </a:r>
          </a:p>
        </p:txBody>
      </p:sp>
      <p:sp>
        <p:nvSpPr>
          <p:cNvPr id="11" name="מלבן: פינות אלכסוניות חתוכות 10">
            <a:extLst>
              <a:ext uri="{FF2B5EF4-FFF2-40B4-BE49-F238E27FC236}">
                <a16:creationId xmlns:a16="http://schemas.microsoft.com/office/drawing/2014/main" id="{C55CF0ED-DD68-4CDF-81EB-C54339FA34C2}"/>
              </a:ext>
            </a:extLst>
          </p:cNvPr>
          <p:cNvSpPr/>
          <p:nvPr/>
        </p:nvSpPr>
        <p:spPr>
          <a:xfrm>
            <a:off x="6472237" y="2828924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אין כל סכנה בנסיעה במורד תלול וארוך.</a:t>
            </a:r>
          </a:p>
        </p:txBody>
      </p:sp>
      <p:sp>
        <p:nvSpPr>
          <p:cNvPr id="13" name="מלבן: פינות אלכסוניות חתוכות 12">
            <a:extLst>
              <a:ext uri="{FF2B5EF4-FFF2-40B4-BE49-F238E27FC236}">
                <a16:creationId xmlns:a16="http://schemas.microsoft.com/office/drawing/2014/main" id="{27B6C377-D487-47E7-8450-DFFF72A3A0FC}"/>
              </a:ext>
            </a:extLst>
          </p:cNvPr>
          <p:cNvSpPr/>
          <p:nvPr/>
        </p:nvSpPr>
        <p:spPr>
          <a:xfrm>
            <a:off x="676276" y="2850353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התחממות יתר של הבלמים ובלימה חזקה מן הדרוש.</a:t>
            </a:r>
          </a:p>
        </p:txBody>
      </p:sp>
      <p:sp>
        <p:nvSpPr>
          <p:cNvPr id="15" name="מלבן: פינות אלכסוניות חתוכות 14">
            <a:extLst>
              <a:ext uri="{FF2B5EF4-FFF2-40B4-BE49-F238E27FC236}">
                <a16:creationId xmlns:a16="http://schemas.microsoft.com/office/drawing/2014/main" id="{9FC0167C-61F0-4C53-84A0-4FB7830A54A8}"/>
              </a:ext>
            </a:extLst>
          </p:cNvPr>
          <p:cNvSpPr/>
          <p:nvPr/>
        </p:nvSpPr>
        <p:spPr>
          <a:xfrm>
            <a:off x="6472237" y="4464835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התחממות יתר של הבלמים ובלימה חלשה מן הרגיל.</a:t>
            </a:r>
          </a:p>
        </p:txBody>
      </p:sp>
      <p:sp>
        <p:nvSpPr>
          <p:cNvPr id="17" name="מלבן: פינות אלכסוניות חתוכות 16">
            <a:extLst>
              <a:ext uri="{FF2B5EF4-FFF2-40B4-BE49-F238E27FC236}">
                <a16:creationId xmlns:a16="http://schemas.microsoft.com/office/drawing/2014/main" id="{DFB081F0-6FFC-4C5F-A2A9-516A0C1959D9}"/>
              </a:ext>
            </a:extLst>
          </p:cNvPr>
          <p:cNvSpPr/>
          <p:nvPr/>
        </p:nvSpPr>
        <p:spPr>
          <a:xfrm>
            <a:off x="676276" y="4486264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התקררות יתר של הבלמים ובלימה חזקה מן הרגיל.</a:t>
            </a:r>
          </a:p>
        </p:txBody>
      </p:sp>
    </p:spTree>
    <p:extLst>
      <p:ext uri="{BB962C8B-B14F-4D97-AF65-F5344CB8AC3E}">
        <p14:creationId xmlns:p14="http://schemas.microsoft.com/office/powerpoint/2010/main" val="194121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0F76EF8B-A641-4D56-9005-86FD83BBA3DC}"/>
              </a:ext>
            </a:extLst>
          </p:cNvPr>
          <p:cNvSpPr txBox="1">
            <a:spLocks/>
          </p:cNvSpPr>
          <p:nvPr/>
        </p:nvSpPr>
        <p:spPr>
          <a:xfrm>
            <a:off x="209550" y="1058860"/>
            <a:ext cx="9248775" cy="164862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sz="48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כאשר יורד גשם חזק:</a:t>
            </a:r>
          </a:p>
        </p:txBody>
      </p:sp>
      <p:sp>
        <p:nvSpPr>
          <p:cNvPr id="11" name="מלבן: פינות אלכסוניות חתוכות 10">
            <a:extLst>
              <a:ext uri="{FF2B5EF4-FFF2-40B4-BE49-F238E27FC236}">
                <a16:creationId xmlns:a16="http://schemas.microsoft.com/office/drawing/2014/main" id="{C55CF0ED-DD68-4CDF-81EB-C54339FA34C2}"/>
              </a:ext>
            </a:extLst>
          </p:cNvPr>
          <p:cNvSpPr/>
          <p:nvPr/>
        </p:nvSpPr>
        <p:spPr>
          <a:xfrm>
            <a:off x="6472237" y="4486263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חובה לנהוג במהירות שאינה עולה על חצי מהמהירות המרבית המותרת.</a:t>
            </a:r>
          </a:p>
        </p:txBody>
      </p:sp>
      <p:sp>
        <p:nvSpPr>
          <p:cNvPr id="13" name="מלבן: פינות אלכסוניות חתוכות 12">
            <a:extLst>
              <a:ext uri="{FF2B5EF4-FFF2-40B4-BE49-F238E27FC236}">
                <a16:creationId xmlns:a16="http://schemas.microsoft.com/office/drawing/2014/main" id="{27B6C377-D487-47E7-8450-DFFF72A3A0FC}"/>
              </a:ext>
            </a:extLst>
          </p:cNvPr>
          <p:cNvSpPr/>
          <p:nvPr/>
        </p:nvSpPr>
        <p:spPr>
          <a:xfrm>
            <a:off x="676276" y="2850353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מותר להדליק אורות גבוהים.</a:t>
            </a:r>
          </a:p>
        </p:txBody>
      </p:sp>
      <p:sp>
        <p:nvSpPr>
          <p:cNvPr id="15" name="מלבן: פינות אלכסוניות חתוכות 14">
            <a:extLst>
              <a:ext uri="{FF2B5EF4-FFF2-40B4-BE49-F238E27FC236}">
                <a16:creationId xmlns:a16="http://schemas.microsoft.com/office/drawing/2014/main" id="{9FC0167C-61F0-4C53-84A0-4FB7830A54A8}"/>
              </a:ext>
            </a:extLst>
          </p:cNvPr>
          <p:cNvSpPr/>
          <p:nvPr/>
        </p:nvSpPr>
        <p:spPr>
          <a:xfrm>
            <a:off x="6472237" y="2868211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מותר להדליק אורות ערפל.</a:t>
            </a:r>
          </a:p>
        </p:txBody>
      </p:sp>
      <p:sp>
        <p:nvSpPr>
          <p:cNvPr id="17" name="מלבן: פינות אלכסוניות חתוכות 16">
            <a:extLst>
              <a:ext uri="{FF2B5EF4-FFF2-40B4-BE49-F238E27FC236}">
                <a16:creationId xmlns:a16="http://schemas.microsoft.com/office/drawing/2014/main" id="{DFB081F0-6FFC-4C5F-A2A9-516A0C1959D9}"/>
              </a:ext>
            </a:extLst>
          </p:cNvPr>
          <p:cNvSpPr/>
          <p:nvPr/>
        </p:nvSpPr>
        <p:spPr>
          <a:xfrm>
            <a:off x="676276" y="4486264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מותר להדליק מהבהבי חירום צהובים.</a:t>
            </a:r>
          </a:p>
        </p:txBody>
      </p:sp>
    </p:spTree>
    <p:extLst>
      <p:ext uri="{BB962C8B-B14F-4D97-AF65-F5344CB8AC3E}">
        <p14:creationId xmlns:p14="http://schemas.microsoft.com/office/powerpoint/2010/main" val="248353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0F76EF8B-A641-4D56-9005-86FD83BBA3DC}"/>
              </a:ext>
            </a:extLst>
          </p:cNvPr>
          <p:cNvSpPr txBox="1">
            <a:spLocks/>
          </p:cNvSpPr>
          <p:nvPr/>
        </p:nvSpPr>
        <p:spPr>
          <a:xfrm>
            <a:off x="209550" y="1058860"/>
            <a:ext cx="9248775" cy="164862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he-IL" sz="4800" b="1" i="0" u="none" strike="noStrike" cap="none" dirty="0">
                <a:solidFill>
                  <a:schemeClr val="lt1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כיצד ינהגו הנוהגים ברכב בדרך צרה ותלולה (עלייה חדה)?</a:t>
            </a:r>
            <a:endParaRPr lang="he-IL" sz="2800" dirty="0"/>
          </a:p>
        </p:txBody>
      </p:sp>
      <p:sp>
        <p:nvSpPr>
          <p:cNvPr id="11" name="מלבן: פינות אלכסוניות חתוכות 10">
            <a:extLst>
              <a:ext uri="{FF2B5EF4-FFF2-40B4-BE49-F238E27FC236}">
                <a16:creationId xmlns:a16="http://schemas.microsoft.com/office/drawing/2014/main" id="{C55CF0ED-DD68-4CDF-81EB-C54339FA34C2}"/>
              </a:ext>
            </a:extLst>
          </p:cNvPr>
          <p:cNvSpPr/>
          <p:nvPr/>
        </p:nvSpPr>
        <p:spPr>
          <a:xfrm>
            <a:off x="6472237" y="2828924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2400" dirty="0">
                <a:solidFill>
                  <a:schemeClr val="dk1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אם צריך, יעצור נהג הרכב העולה את רכבו, ויאפשר לרכב היורד להמשיך בנסיעתו.</a:t>
            </a:r>
            <a:endParaRPr lang="he-IL" sz="2400" dirty="0"/>
          </a:p>
        </p:txBody>
      </p:sp>
      <p:sp>
        <p:nvSpPr>
          <p:cNvPr id="13" name="מלבן: פינות אלכסוניות חתוכות 12">
            <a:extLst>
              <a:ext uri="{FF2B5EF4-FFF2-40B4-BE49-F238E27FC236}">
                <a16:creationId xmlns:a16="http://schemas.microsoft.com/office/drawing/2014/main" id="{27B6C377-D487-47E7-8450-DFFF72A3A0FC}"/>
              </a:ext>
            </a:extLst>
          </p:cNvPr>
          <p:cNvSpPr/>
          <p:nvPr/>
        </p:nvSpPr>
        <p:spPr>
          <a:xfrm>
            <a:off x="6472236" y="4486264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2400" dirty="0">
                <a:solidFill>
                  <a:schemeClr val="dk1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מי שהגיע ראשון ייכנס ראשון לקטע הצר.</a:t>
            </a:r>
            <a:endParaRPr lang="he-IL" sz="2400" dirty="0"/>
          </a:p>
        </p:txBody>
      </p:sp>
      <p:sp>
        <p:nvSpPr>
          <p:cNvPr id="15" name="מלבן: פינות אלכסוניות חתוכות 14">
            <a:extLst>
              <a:ext uri="{FF2B5EF4-FFF2-40B4-BE49-F238E27FC236}">
                <a16:creationId xmlns:a16="http://schemas.microsoft.com/office/drawing/2014/main" id="{9FC0167C-61F0-4C53-84A0-4FB7830A54A8}"/>
              </a:ext>
            </a:extLst>
          </p:cNvPr>
          <p:cNvSpPr/>
          <p:nvPr/>
        </p:nvSpPr>
        <p:spPr>
          <a:xfrm>
            <a:off x="676276" y="2828924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</a:t>
            </a:r>
            <a:r>
              <a:rPr lang="he-IL" sz="2400" dirty="0">
                <a:solidFill>
                  <a:schemeClr val="dk1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ם צריך, יעצור נהג הרכב היורד את רכבו, ויאפשר לרכב העולה להמשיך בנסיעתו. </a:t>
            </a:r>
            <a:endParaRPr lang="he-IL" sz="2400" dirty="0"/>
          </a:p>
        </p:txBody>
      </p:sp>
      <p:sp>
        <p:nvSpPr>
          <p:cNvPr id="17" name="מלבן: פינות אלכסוניות חתוכות 16">
            <a:extLst>
              <a:ext uri="{FF2B5EF4-FFF2-40B4-BE49-F238E27FC236}">
                <a16:creationId xmlns:a16="http://schemas.microsoft.com/office/drawing/2014/main" id="{DFB081F0-6FFC-4C5F-A2A9-516A0C1959D9}"/>
              </a:ext>
            </a:extLst>
          </p:cNvPr>
          <p:cNvSpPr/>
          <p:nvPr/>
        </p:nvSpPr>
        <p:spPr>
          <a:xfrm>
            <a:off x="676276" y="4486264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2400" dirty="0">
                <a:solidFill>
                  <a:schemeClr val="dk1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די אם שניהם ייצמדו לימין, לשפת הכביש, כדי למנוע התנגשות. 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39063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0F76EF8B-A641-4D56-9005-86FD83BBA3DC}"/>
              </a:ext>
            </a:extLst>
          </p:cNvPr>
          <p:cNvSpPr txBox="1">
            <a:spLocks/>
          </p:cNvSpPr>
          <p:nvPr/>
        </p:nvSpPr>
        <p:spPr>
          <a:xfrm>
            <a:off x="171450" y="1123156"/>
            <a:ext cx="9201150" cy="164862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sz="40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מה צריך לבדוק נוהג ברכב לאחר שחצה שלולית מים עמוקה בכביש?</a:t>
            </a:r>
          </a:p>
        </p:txBody>
      </p:sp>
      <p:sp>
        <p:nvSpPr>
          <p:cNvPr id="11" name="מלבן: פינות אלכסוניות חתוכות 10">
            <a:extLst>
              <a:ext uri="{FF2B5EF4-FFF2-40B4-BE49-F238E27FC236}">
                <a16:creationId xmlns:a16="http://schemas.microsoft.com/office/drawing/2014/main" id="{C55CF0ED-DD68-4CDF-81EB-C54339FA34C2}"/>
              </a:ext>
            </a:extLst>
          </p:cNvPr>
          <p:cNvSpPr/>
          <p:nvPr/>
        </p:nvSpPr>
        <p:spPr>
          <a:xfrm>
            <a:off x="6472237" y="2828924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אם מערכת האורות פועלת כנדרש.</a:t>
            </a:r>
          </a:p>
        </p:txBody>
      </p:sp>
      <p:sp>
        <p:nvSpPr>
          <p:cNvPr id="13" name="מלבן: פינות אלכסוניות חתוכות 12">
            <a:extLst>
              <a:ext uri="{FF2B5EF4-FFF2-40B4-BE49-F238E27FC236}">
                <a16:creationId xmlns:a16="http://schemas.microsoft.com/office/drawing/2014/main" id="{27B6C377-D487-47E7-8450-DFFF72A3A0FC}"/>
              </a:ext>
            </a:extLst>
          </p:cNvPr>
          <p:cNvSpPr/>
          <p:nvPr/>
        </p:nvSpPr>
        <p:spPr>
          <a:xfrm>
            <a:off x="676276" y="2850353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אין צורך בבדיקה כלשהי.</a:t>
            </a:r>
          </a:p>
        </p:txBody>
      </p:sp>
      <p:sp>
        <p:nvSpPr>
          <p:cNvPr id="15" name="מלבן: פינות אלכסוניות חתוכות 14">
            <a:extLst>
              <a:ext uri="{FF2B5EF4-FFF2-40B4-BE49-F238E27FC236}">
                <a16:creationId xmlns:a16="http://schemas.microsoft.com/office/drawing/2014/main" id="{9FC0167C-61F0-4C53-84A0-4FB7830A54A8}"/>
              </a:ext>
            </a:extLst>
          </p:cNvPr>
          <p:cNvSpPr/>
          <p:nvPr/>
        </p:nvSpPr>
        <p:spPr>
          <a:xfrm>
            <a:off x="6472237" y="4464835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אם מערכת הבלימה פועלת כנדרש.</a:t>
            </a:r>
          </a:p>
        </p:txBody>
      </p:sp>
      <p:sp>
        <p:nvSpPr>
          <p:cNvPr id="17" name="מלבן: פינות אלכסוניות חתוכות 16">
            <a:extLst>
              <a:ext uri="{FF2B5EF4-FFF2-40B4-BE49-F238E27FC236}">
                <a16:creationId xmlns:a16="http://schemas.microsoft.com/office/drawing/2014/main" id="{DFB081F0-6FFC-4C5F-A2A9-516A0C1959D9}"/>
              </a:ext>
            </a:extLst>
          </p:cNvPr>
          <p:cNvSpPr/>
          <p:nvPr/>
        </p:nvSpPr>
        <p:spPr>
          <a:xfrm>
            <a:off x="676276" y="4486264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את תקינות פעולת מנוע הרכב.</a:t>
            </a:r>
          </a:p>
        </p:txBody>
      </p:sp>
    </p:spTree>
    <p:extLst>
      <p:ext uri="{BB962C8B-B14F-4D97-AF65-F5344CB8AC3E}">
        <p14:creationId xmlns:p14="http://schemas.microsoft.com/office/powerpoint/2010/main" val="62559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B74CD5-DC71-4B82-AE52-71033D26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650" y="400046"/>
            <a:ext cx="10515600" cy="1325563"/>
          </a:xfrm>
        </p:spPr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נהיגה בתנאים מכבידים</a:t>
            </a:r>
          </a:p>
        </p:txBody>
      </p:sp>
      <p:sp>
        <p:nvSpPr>
          <p:cNvPr id="13" name="מציין מיקום תוכן 2">
            <a:extLst>
              <a:ext uri="{FF2B5EF4-FFF2-40B4-BE49-F238E27FC236}">
                <a16:creationId xmlns:a16="http://schemas.microsoft.com/office/drawing/2014/main" id="{43C944D4-A3A6-4956-8318-8E56497AD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2" y="1654169"/>
            <a:ext cx="10515600" cy="23034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נהיגה בתנאים המקשים על נהיגתו של הנהג ומחייבים  אותו להיערך ולשנות את אופן נהיגתו כך שלא תסכן אותו ואת עוברי הדרך. יובהר שבנסיבות חריגות מומלץ לנהג להפסיק נהיגתו לאלתר.</a:t>
            </a:r>
          </a:p>
          <a:p>
            <a:pPr marL="0" indent="0">
              <a:buNone/>
            </a:pPr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תנאים מכבידים בנהיגה קשורים במספר מאפיינים:</a:t>
            </a:r>
          </a:p>
          <a:p>
            <a:pPr marL="0" indent="0">
              <a:buNone/>
            </a:pPr>
            <a:endParaRPr lang="he-IL" sz="2800" dirty="0">
              <a:solidFill>
                <a:schemeClr val="tx1"/>
              </a:solidFill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5497CCD-E284-4786-AAFD-5A87E11A8655}"/>
              </a:ext>
            </a:extLst>
          </p:cNvPr>
          <p:cNvSpPr txBox="1"/>
          <p:nvPr/>
        </p:nvSpPr>
        <p:spPr>
          <a:xfrm>
            <a:off x="8258174" y="3957639"/>
            <a:ext cx="30098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תנאי מזג האוויר.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E41995F1-FAB3-40AA-82B6-5C7FA67A3760}"/>
              </a:ext>
            </a:extLst>
          </p:cNvPr>
          <p:cNvSpPr txBox="1"/>
          <p:nvPr/>
        </p:nvSpPr>
        <p:spPr>
          <a:xfrm>
            <a:off x="1219200" y="3957639"/>
            <a:ext cx="35480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תנאי הדרך והסביבה.</a:t>
            </a:r>
          </a:p>
        </p:txBody>
      </p:sp>
    </p:spTree>
    <p:extLst>
      <p:ext uri="{BB962C8B-B14F-4D97-AF65-F5344CB8AC3E}">
        <p14:creationId xmlns:p14="http://schemas.microsoft.com/office/powerpoint/2010/main" val="218470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0F76EF8B-A641-4D56-9005-86FD83BBA3DC}"/>
              </a:ext>
            </a:extLst>
          </p:cNvPr>
          <p:cNvSpPr txBox="1">
            <a:spLocks/>
          </p:cNvSpPr>
          <p:nvPr/>
        </p:nvSpPr>
        <p:spPr>
          <a:xfrm>
            <a:off x="209550" y="1058860"/>
            <a:ext cx="9248775" cy="164862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sz="48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מה הן תופעות הלוואי של שימוש במגבים לא תקינים?</a:t>
            </a:r>
          </a:p>
        </p:txBody>
      </p:sp>
      <p:sp>
        <p:nvSpPr>
          <p:cNvPr id="11" name="מלבן: פינות אלכסוניות חתוכות 10">
            <a:extLst>
              <a:ext uri="{FF2B5EF4-FFF2-40B4-BE49-F238E27FC236}">
                <a16:creationId xmlns:a16="http://schemas.microsoft.com/office/drawing/2014/main" id="{C55CF0ED-DD68-4CDF-81EB-C54339FA34C2}"/>
              </a:ext>
            </a:extLst>
          </p:cNvPr>
          <p:cNvSpPr/>
          <p:nvPr/>
        </p:nvSpPr>
        <p:spPr>
          <a:xfrm>
            <a:off x="6472237" y="4486263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יצירת רעשים במערכת השמע בתא הנהג.</a:t>
            </a:r>
          </a:p>
        </p:txBody>
      </p:sp>
      <p:sp>
        <p:nvSpPr>
          <p:cNvPr id="13" name="מלבן: פינות אלכסוניות חתוכות 12">
            <a:extLst>
              <a:ext uri="{FF2B5EF4-FFF2-40B4-BE49-F238E27FC236}">
                <a16:creationId xmlns:a16="http://schemas.microsoft.com/office/drawing/2014/main" id="{27B6C377-D487-47E7-8450-DFFF72A3A0FC}"/>
              </a:ext>
            </a:extLst>
          </p:cNvPr>
          <p:cNvSpPr/>
          <p:nvPr/>
        </p:nvSpPr>
        <p:spPr>
          <a:xfrm>
            <a:off x="676276" y="2850353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גרימת נזק לאטימות השמשה.</a:t>
            </a:r>
          </a:p>
        </p:txBody>
      </p:sp>
      <p:sp>
        <p:nvSpPr>
          <p:cNvPr id="15" name="מלבן: פינות אלכסוניות חתוכות 14">
            <a:extLst>
              <a:ext uri="{FF2B5EF4-FFF2-40B4-BE49-F238E27FC236}">
                <a16:creationId xmlns:a16="http://schemas.microsoft.com/office/drawing/2014/main" id="{9FC0167C-61F0-4C53-84A0-4FB7830A54A8}"/>
              </a:ext>
            </a:extLst>
          </p:cNvPr>
          <p:cNvSpPr/>
          <p:nvPr/>
        </p:nvSpPr>
        <p:spPr>
          <a:xfrm>
            <a:off x="6472237" y="2868211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פגיעה בראות דרך השמשה והסבת נזק לשמשה.</a:t>
            </a:r>
          </a:p>
        </p:txBody>
      </p:sp>
      <p:sp>
        <p:nvSpPr>
          <p:cNvPr id="17" name="מלבן: פינות אלכסוניות חתוכות 16">
            <a:extLst>
              <a:ext uri="{FF2B5EF4-FFF2-40B4-BE49-F238E27FC236}">
                <a16:creationId xmlns:a16="http://schemas.microsoft.com/office/drawing/2014/main" id="{DFB081F0-6FFC-4C5F-A2A9-516A0C1959D9}"/>
              </a:ext>
            </a:extLst>
          </p:cNvPr>
          <p:cNvSpPr/>
          <p:nvPr/>
        </p:nvSpPr>
        <p:spPr>
          <a:xfrm>
            <a:off x="676276" y="4486264"/>
            <a:ext cx="4243387" cy="1457325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357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בזבוז אנרגיה של מנוע רכב בעת הפעלתם.</a:t>
            </a:r>
          </a:p>
        </p:txBody>
      </p:sp>
    </p:spTree>
    <p:extLst>
      <p:ext uri="{BB962C8B-B14F-4D97-AF65-F5344CB8AC3E}">
        <p14:creationId xmlns:p14="http://schemas.microsoft.com/office/powerpoint/2010/main" val="303092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4"/>
          <p:cNvPicPr preferRelativeResize="0"/>
          <p:nvPr/>
        </p:nvPicPr>
        <p:blipFill rotWithShape="1">
          <a:blip r:embed="rId3">
            <a:alphaModFix/>
          </a:blip>
          <a:srcRect l="39172" r="34233" b="66411"/>
          <a:stretch/>
        </p:blipFill>
        <p:spPr>
          <a:xfrm>
            <a:off x="4775995" y="1"/>
            <a:ext cx="3241964" cy="18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"/>
          <p:cNvSpPr txBox="1"/>
          <p:nvPr/>
        </p:nvSpPr>
        <p:spPr>
          <a:xfrm>
            <a:off x="1385456" y="3016113"/>
            <a:ext cx="10436297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95328" algn="just"/>
            <a:r>
              <a:rPr lang="iw-IL" sz="28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השימוש ביצירות במהלך שידור זה נעשה לפי סעיף 27א</a:t>
            </a:r>
            <a:r>
              <a:rPr lang="he-IL" sz="28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׳</a:t>
            </a:r>
            <a:r>
              <a:rPr lang="iw-IL" sz="28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 לחוק זכות יוצרים, תשס"ח-2007. אם </a:t>
            </a:r>
            <a:r>
              <a:rPr lang="iw-IL" sz="2800" dirty="0" err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הינך</a:t>
            </a:r>
            <a:r>
              <a:rPr lang="iw-IL" sz="28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 בעל הזכויות באחת היצירות, באפשרותך לבקש </a:t>
            </a:r>
            <a:r>
              <a:rPr lang="iw-IL" sz="2800" dirty="0" err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מאיתנו</a:t>
            </a:r>
            <a:r>
              <a:rPr lang="iw-IL" sz="28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 לחדול מהשימוש ביצירה, זאת באמצעות </a:t>
            </a:r>
            <a:r>
              <a:rPr lang="iw-IL" sz="28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פנייה לדוא"ל</a:t>
            </a:r>
            <a:r>
              <a:rPr lang="he-IL" sz="28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-</a:t>
            </a:r>
            <a:r>
              <a:rPr lang="iw-IL" sz="28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iw-IL" sz="2800" dirty="0" err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rights@education.gov.il</a:t>
            </a:r>
            <a:endParaRPr sz="2800" dirty="0">
              <a:solidFill>
                <a:srgbClr val="192A7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8" name="Google Shape;268;p14"/>
          <p:cNvSpPr/>
          <p:nvPr/>
        </p:nvSpPr>
        <p:spPr>
          <a:xfrm>
            <a:off x="796" y="1838477"/>
            <a:ext cx="121904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iw-IL" sz="32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שימוש ביצירות מוגנות בזכויות יוצרים ואיתור בעלי זכויות </a:t>
            </a:r>
            <a:endParaRPr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D9989B0-BA4B-4C15-986B-6FA9271C3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249" y="1622425"/>
            <a:ext cx="6949751" cy="3311525"/>
          </a:xfrm>
        </p:spPr>
        <p:txBody>
          <a:bodyPr>
            <a:noAutofit/>
          </a:bodyPr>
          <a:lstStyle/>
          <a:p>
            <a:r>
              <a:rPr lang="he-IL" sz="88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תנאי</a:t>
            </a:r>
            <a:r>
              <a:rPr lang="en-US" sz="88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 </a:t>
            </a:r>
            <a:r>
              <a:rPr lang="he-IL" sz="88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מזג אויר מכבידים</a:t>
            </a:r>
          </a:p>
        </p:txBody>
      </p:sp>
    </p:spTree>
    <p:extLst>
      <p:ext uri="{BB962C8B-B14F-4D97-AF65-F5344CB8AC3E}">
        <p14:creationId xmlns:p14="http://schemas.microsoft.com/office/powerpoint/2010/main" val="3905998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B74CD5-DC71-4B82-AE52-71033D26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650" y="400046"/>
            <a:ext cx="10515600" cy="1325563"/>
          </a:xfrm>
        </p:spPr>
        <p:txBody>
          <a:bodyPr>
            <a:normAutofit/>
          </a:bodyPr>
          <a:lstStyle/>
          <a:p>
            <a:r>
              <a:rPr lang="he-IL" sz="6000" b="1" dirty="0">
                <a:solidFill>
                  <a:schemeClr val="lt1"/>
                </a:solidFill>
                <a:latin typeface="Varela Round" panose="00000500000000000000" pitchFamily="2" charset="-79"/>
                <a:ea typeface="Tahoma"/>
                <a:cs typeface="Varela Round" panose="00000500000000000000" pitchFamily="2" charset="-79"/>
                <a:sym typeface="Tahoma"/>
              </a:rPr>
              <a:t>גשם, שלג ובוץ</a:t>
            </a:r>
            <a:endParaRPr lang="he-IL" sz="6000" b="1" dirty="0">
              <a:solidFill>
                <a:schemeClr val="bg1"/>
              </a:solidFill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82DC6F07-9DB3-46D0-8E1D-5B2D70EF6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7485" y="1878008"/>
            <a:ext cx="7032747" cy="1794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גשם חזק מגביל מאוד את שדה הראייה בשל "מסך מים" שהוא יוצר - כיסוי שמשות הרכב במים בקצב מהיר יותר מקצב ניגובם על-ידי המגבים.</a:t>
            </a:r>
          </a:p>
        </p:txBody>
      </p:sp>
      <p:sp>
        <p:nvSpPr>
          <p:cNvPr id="12" name="מציין מיקום תוכן 2">
            <a:extLst>
              <a:ext uri="{FF2B5EF4-FFF2-40B4-BE49-F238E27FC236}">
                <a16:creationId xmlns:a16="http://schemas.microsoft.com/office/drawing/2014/main" id="{631788FC-F7EE-4F48-9A83-C56B010C45F9}"/>
              </a:ext>
            </a:extLst>
          </p:cNvPr>
          <p:cNvSpPr txBox="1">
            <a:spLocks/>
          </p:cNvSpPr>
          <p:nvPr/>
        </p:nvSpPr>
        <p:spPr>
          <a:xfrm>
            <a:off x="5399314" y="3672114"/>
            <a:ext cx="6190917" cy="56605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sz="24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בנסיעה בגשם על הנהג:</a:t>
            </a:r>
          </a:p>
        </p:txBody>
      </p:sp>
      <p:sp>
        <p:nvSpPr>
          <p:cNvPr id="14" name="מציין מיקום תוכן 2">
            <a:extLst>
              <a:ext uri="{FF2B5EF4-FFF2-40B4-BE49-F238E27FC236}">
                <a16:creationId xmlns:a16="http://schemas.microsoft.com/office/drawing/2014/main" id="{74396083-900E-4089-BA7A-A5F68F3EEFA4}"/>
              </a:ext>
            </a:extLst>
          </p:cNvPr>
          <p:cNvSpPr txBox="1">
            <a:spLocks/>
          </p:cNvSpPr>
          <p:nvPr/>
        </p:nvSpPr>
        <p:spPr>
          <a:xfrm>
            <a:off x="5196115" y="4216401"/>
            <a:ext cx="6385952" cy="703942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Wingdings" panose="05000000000000000000" pitchFamily="2" charset="2"/>
              <a:buChar char="Ø"/>
            </a:pPr>
            <a:r>
              <a:rPr lang="he-IL" sz="24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להגדיל את המרחק מהרכב שלפנים.</a:t>
            </a:r>
          </a:p>
        </p:txBody>
      </p:sp>
      <p:sp>
        <p:nvSpPr>
          <p:cNvPr id="18" name="מציין מיקום תוכן 2">
            <a:extLst>
              <a:ext uri="{FF2B5EF4-FFF2-40B4-BE49-F238E27FC236}">
                <a16:creationId xmlns:a16="http://schemas.microsoft.com/office/drawing/2014/main" id="{C83F455B-E247-4540-8FB6-42EE30FE039F}"/>
              </a:ext>
            </a:extLst>
          </p:cNvPr>
          <p:cNvSpPr txBox="1">
            <a:spLocks/>
          </p:cNvSpPr>
          <p:nvPr/>
        </p:nvSpPr>
        <p:spPr>
          <a:xfrm>
            <a:off x="5391150" y="5252857"/>
            <a:ext cx="6190917" cy="70394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Wingdings" panose="05000000000000000000" pitchFamily="2" charset="2"/>
              <a:buChar char="Ø"/>
            </a:pPr>
            <a:r>
              <a:rPr lang="he-IL" sz="24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לשמור על ניקיון השמשות ותקינות המגבים.</a:t>
            </a:r>
          </a:p>
        </p:txBody>
      </p:sp>
      <p:sp>
        <p:nvSpPr>
          <p:cNvPr id="22" name="מציין מיקום תוכן 2">
            <a:extLst>
              <a:ext uri="{FF2B5EF4-FFF2-40B4-BE49-F238E27FC236}">
                <a16:creationId xmlns:a16="http://schemas.microsoft.com/office/drawing/2014/main" id="{FD35AD07-56BB-4404-9A4B-E6AAEECA869B}"/>
              </a:ext>
            </a:extLst>
          </p:cNvPr>
          <p:cNvSpPr txBox="1">
            <a:spLocks/>
          </p:cNvSpPr>
          <p:nvPr/>
        </p:nvSpPr>
        <p:spPr>
          <a:xfrm>
            <a:off x="-130628" y="4224337"/>
            <a:ext cx="5348181" cy="56605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Wingdings" panose="05000000000000000000" pitchFamily="2" charset="2"/>
              <a:buChar char="Ø"/>
            </a:pPr>
            <a:r>
              <a:rPr lang="he-IL" sz="24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להקפיד על ניקיון הפנסים.</a:t>
            </a:r>
          </a:p>
        </p:txBody>
      </p: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id="{3CC1EAFA-9093-4078-9FFA-807941F559FB}"/>
              </a:ext>
            </a:extLst>
          </p:cNvPr>
          <p:cNvSpPr txBox="1">
            <a:spLocks/>
          </p:cNvSpPr>
          <p:nvPr/>
        </p:nvSpPr>
        <p:spPr>
          <a:xfrm>
            <a:off x="-119863" y="4768625"/>
            <a:ext cx="5348181" cy="149901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Wingdings" panose="05000000000000000000" pitchFamily="2" charset="2"/>
              <a:buChar char="Ø"/>
            </a:pPr>
            <a:r>
              <a:rPr lang="he-IL" sz="24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להימנע משקיעה בבוץ וכניסה לשלוליות. לאחר כניסה לשלולית עמוקה יש לבדוק את תקינות הבלמים.</a:t>
            </a:r>
          </a:p>
        </p:txBody>
      </p:sp>
      <p:sp>
        <p:nvSpPr>
          <p:cNvPr id="26" name="מציין מיקום תוכן 2">
            <a:extLst>
              <a:ext uri="{FF2B5EF4-FFF2-40B4-BE49-F238E27FC236}">
                <a16:creationId xmlns:a16="http://schemas.microsoft.com/office/drawing/2014/main" id="{B13A55E9-FB71-48D5-A8CE-5B64ACAE0D52}"/>
              </a:ext>
            </a:extLst>
          </p:cNvPr>
          <p:cNvSpPr txBox="1">
            <a:spLocks/>
          </p:cNvSpPr>
          <p:nvPr/>
        </p:nvSpPr>
        <p:spPr>
          <a:xfrm>
            <a:off x="5399314" y="4730393"/>
            <a:ext cx="6190917" cy="86359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Wingdings" panose="05000000000000000000" pitchFamily="2" charset="2"/>
              <a:buChar char="Ø"/>
            </a:pPr>
            <a:r>
              <a:rPr lang="he-IL" sz="24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להדליק אורות גם ביום.</a:t>
            </a:r>
          </a:p>
        </p:txBody>
      </p:sp>
      <p:pic>
        <p:nvPicPr>
          <p:cNvPr id="28" name="נסיעה בגשם">
            <a:hlinkClick r:id="" action="ppaction://media"/>
            <a:extLst>
              <a:ext uri="{FF2B5EF4-FFF2-40B4-BE49-F238E27FC236}">
                <a16:creationId xmlns:a16="http://schemas.microsoft.com/office/drawing/2014/main" id="{22D56D0C-1311-47E4-B164-9D0503BCF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126" y="1718948"/>
            <a:ext cx="4424134" cy="2488575"/>
          </a:xfrm>
          <a:prstGeom prst="rect">
            <a:avLst/>
          </a:prstGeom>
          <a:ln w="38100" cap="sq">
            <a:solidFill>
              <a:srgbClr val="35728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650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8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12" grpId="0"/>
      <p:bldP spid="14" grpId="0"/>
      <p:bldP spid="18" grpId="0"/>
      <p:bldP spid="22" grpId="0"/>
      <p:bldP spid="2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AED0FAE9-C6F2-4730-AB2C-C29F4544FB0E}"/>
              </a:ext>
            </a:extLst>
          </p:cNvPr>
          <p:cNvSpPr txBox="1">
            <a:spLocks/>
          </p:cNvSpPr>
          <p:nvPr/>
        </p:nvSpPr>
        <p:spPr>
          <a:xfrm>
            <a:off x="1476375" y="1663695"/>
            <a:ext cx="10589421" cy="1651005"/>
          </a:xfrm>
          <a:prstGeom prst="rect">
            <a:avLst/>
          </a:prstGeom>
        </p:spPr>
        <p:txBody>
          <a:bodyPr vert="horz" lIns="91440" tIns="45720" rIns="91440" bIns="45720" rtlCol="1">
            <a:normAutofit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35728F"/>
              </a:buClr>
              <a:buNone/>
            </a:pPr>
            <a:r>
              <a:rPr lang="he-IL" sz="24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אדים מכסים בחורף את שמשות המכונית בחלקן הפנימי וחוסמים את הראות. האדים נוצרים כתוצאה מהפרשי הטמפרטורה בין האוויר הקר שעל שמשת המכונית לחום והלחות שעולים מגופם של הנוסעים ברכב.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96CC469-1D47-4826-A65A-BEBBC5C5437A}"/>
              </a:ext>
            </a:extLst>
          </p:cNvPr>
          <p:cNvSpPr txBox="1">
            <a:spLocks/>
          </p:cNvSpPr>
          <p:nvPr/>
        </p:nvSpPr>
        <p:spPr>
          <a:xfrm>
            <a:off x="1476375" y="3314700"/>
            <a:ext cx="10589421" cy="60007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5728F"/>
              </a:buClr>
              <a:buNone/>
            </a:pPr>
            <a:r>
              <a:rPr lang="he-IL" sz="24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בתנאים אלו על הנהג:</a:t>
            </a:r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EB2F227B-359A-4852-8340-09DF54C6CCEC}"/>
              </a:ext>
            </a:extLst>
          </p:cNvPr>
          <p:cNvSpPr txBox="1">
            <a:spLocks/>
          </p:cNvSpPr>
          <p:nvPr/>
        </p:nvSpPr>
        <p:spPr>
          <a:xfrm>
            <a:off x="1476374" y="3758877"/>
            <a:ext cx="10589421" cy="60007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Courier New" panose="02070309020205020404" pitchFamily="49" charset="0"/>
              <a:buChar char="o"/>
            </a:pPr>
            <a:r>
              <a:rPr lang="he-IL" sz="24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לאפשר לאוויר מבחוץ לחדור אל הרכב כדי להפחית את הלחות.</a:t>
            </a:r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6260712A-35CD-4AF7-8173-C33160B7E6BA}"/>
              </a:ext>
            </a:extLst>
          </p:cNvPr>
          <p:cNvSpPr txBox="1">
            <a:spLocks/>
          </p:cNvSpPr>
          <p:nvPr/>
        </p:nvSpPr>
        <p:spPr>
          <a:xfrm>
            <a:off x="1476374" y="4381500"/>
            <a:ext cx="10589421" cy="60007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Courier New" panose="02070309020205020404" pitchFamily="49" charset="0"/>
              <a:buChar char="o"/>
            </a:pPr>
            <a:r>
              <a:rPr lang="he-IL" sz="24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להפעיל מזגן אשר יגרום ליבוש חלל הרכב.</a:t>
            </a: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CB856F06-B849-4454-9BFF-42F486CA0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326224"/>
            <a:ext cx="10515600" cy="1325563"/>
          </a:xfrm>
        </p:spPr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אדים ברכב</a:t>
            </a:r>
          </a:p>
        </p:txBody>
      </p:sp>
    </p:spTree>
    <p:extLst>
      <p:ext uri="{BB962C8B-B14F-4D97-AF65-F5344CB8AC3E}">
        <p14:creationId xmlns:p14="http://schemas.microsoft.com/office/powerpoint/2010/main" val="93740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B74CD5-DC71-4B82-AE52-71033D26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650" y="400046"/>
            <a:ext cx="10515600" cy="1325563"/>
          </a:xfrm>
        </p:spPr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נהיגה בערפל</a:t>
            </a: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82DC6F07-9DB3-46D0-8E1D-5B2D70EF6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1725609"/>
            <a:ext cx="11161607" cy="17510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ערפל בכביש מגביל ביותר את תנאי הראות שלנו מתוך הרכב וגם של שאר הנוהגים האחרים. ערפילים יוצרים מסך המסתיר מעינינו את כל המתרחש בכביש בטווח של מטרים ספורים.</a:t>
            </a:r>
          </a:p>
        </p:txBody>
      </p:sp>
      <p:sp>
        <p:nvSpPr>
          <p:cNvPr id="11" name="מציין מיקום תוכן 2">
            <a:extLst>
              <a:ext uri="{FF2B5EF4-FFF2-40B4-BE49-F238E27FC236}">
                <a16:creationId xmlns:a16="http://schemas.microsoft.com/office/drawing/2014/main" id="{D8C6CEDA-7F04-40E5-AC96-87B032889A6A}"/>
              </a:ext>
            </a:extLst>
          </p:cNvPr>
          <p:cNvSpPr txBox="1">
            <a:spLocks/>
          </p:cNvSpPr>
          <p:nvPr/>
        </p:nvSpPr>
        <p:spPr>
          <a:xfrm>
            <a:off x="142876" y="2951157"/>
            <a:ext cx="11906250" cy="52547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5728F"/>
              </a:buClr>
              <a:buNone/>
            </a:pPr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בתנאי ערפל יש לנהוג בצורה נכונה, על פי הכללים הבאים: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A094B14-4CF9-4F5E-9E12-718AC21A50BC}"/>
              </a:ext>
            </a:extLst>
          </p:cNvPr>
          <p:cNvSpPr txBox="1">
            <a:spLocks/>
          </p:cNvSpPr>
          <p:nvPr/>
        </p:nvSpPr>
        <p:spPr>
          <a:xfrm>
            <a:off x="142876" y="3400424"/>
            <a:ext cx="11906250" cy="10715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Wingdings" panose="05000000000000000000" pitchFamily="2" charset="2"/>
              <a:buChar char="§"/>
            </a:pPr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נסיעה איטית בהתאם לתנאי הנראות בכביש. במידה והערפל כבד יש לעצור את הרכב, להפעיל אורות מצוקה ולהמתין להתפזרות הערפל.</a:t>
            </a: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A9FE9911-C1AB-4108-8B22-1D87CBA13E93}"/>
              </a:ext>
            </a:extLst>
          </p:cNvPr>
          <p:cNvSpPr txBox="1">
            <a:spLocks/>
          </p:cNvSpPr>
          <p:nvPr/>
        </p:nvSpPr>
        <p:spPr>
          <a:xfrm>
            <a:off x="142876" y="4185785"/>
            <a:ext cx="11906250" cy="92868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Wingdings" panose="05000000000000000000" pitchFamily="2" charset="2"/>
              <a:buChar char="§"/>
            </a:pPr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נסיעה עם אורות חזית ואורות ערפל פעילים. במידת הצורך יש להפעיל אורות מצוקה.</a:t>
            </a:r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883E4054-416F-4936-A232-F24B249531D9}"/>
              </a:ext>
            </a:extLst>
          </p:cNvPr>
          <p:cNvSpPr txBox="1">
            <a:spLocks/>
          </p:cNvSpPr>
          <p:nvPr/>
        </p:nvSpPr>
        <p:spPr>
          <a:xfrm>
            <a:off x="142876" y="4978405"/>
            <a:ext cx="11906250" cy="793741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5728F"/>
              </a:buClr>
              <a:buFont typeface="Wingdings" panose="05000000000000000000" pitchFamily="2" charset="2"/>
              <a:buChar char="§"/>
            </a:pPr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אסור לבצע עקיפה.</a:t>
            </a:r>
          </a:p>
        </p:txBody>
      </p:sp>
    </p:spTree>
    <p:extLst>
      <p:ext uri="{BB962C8B-B14F-4D97-AF65-F5344CB8AC3E}">
        <p14:creationId xmlns:p14="http://schemas.microsoft.com/office/powerpoint/2010/main" val="54010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B74CD5-DC71-4B82-AE52-71033D26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326224"/>
            <a:ext cx="10515600" cy="1325563"/>
          </a:xfrm>
        </p:spPr>
        <p:txBody>
          <a:bodyPr>
            <a:normAutofit/>
          </a:bodyPr>
          <a:lstStyle/>
          <a:p>
            <a:r>
              <a:rPr lang="he-IL" sz="60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סִנְווּר</a:t>
            </a: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AED0FAE9-C6F2-4730-AB2C-C29F4544FB0E}"/>
              </a:ext>
            </a:extLst>
          </p:cNvPr>
          <p:cNvSpPr txBox="1">
            <a:spLocks/>
          </p:cNvSpPr>
          <p:nvPr/>
        </p:nvSpPr>
        <p:spPr>
          <a:xfrm>
            <a:off x="107153" y="1746243"/>
            <a:ext cx="12084847" cy="1546229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5728F"/>
              </a:buClr>
              <a:buNone/>
            </a:pPr>
            <a:r>
              <a:rPr lang="he-IL" sz="27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אורות ערפל ואורות גבוהים עלולים </a:t>
            </a:r>
            <a:r>
              <a:rPr lang="he-IL" sz="2700" dirty="0" err="1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לסַנְוֵר</a:t>
            </a:r>
            <a:r>
              <a:rPr lang="he-IL" sz="27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 נהגים אחרים בכביש.         כמו כן ישנם שעות יום (שקיעה וזריחה) בהן השמש עלולה לסִנְווּר את הנהג.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BB08571-5D0F-4CB9-97FA-51C35CE41417}"/>
              </a:ext>
            </a:extLst>
          </p:cNvPr>
          <p:cNvSpPr txBox="1">
            <a:spLocks/>
          </p:cNvSpPr>
          <p:nvPr/>
        </p:nvSpPr>
        <p:spPr>
          <a:xfrm>
            <a:off x="53576" y="2570160"/>
            <a:ext cx="12084847" cy="174466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5728F"/>
              </a:buClr>
              <a:buNone/>
            </a:pPr>
            <a:r>
              <a:rPr lang="he-IL" sz="2700" u="sng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כדי להימנע מסִנְווּר נהגים אחרים על הנהג:</a:t>
            </a:r>
          </a:p>
          <a:p>
            <a:pPr>
              <a:buClr>
                <a:srgbClr val="35728F"/>
              </a:buClr>
              <a:buFont typeface="Wingdings" panose="05000000000000000000" pitchFamily="2" charset="2"/>
              <a:buChar char="ü"/>
            </a:pPr>
            <a:r>
              <a:rPr lang="he-IL" sz="27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 לנהוג כאשר האורות הנמוכים דולקים.</a:t>
            </a:r>
          </a:p>
          <a:p>
            <a:pPr>
              <a:buClr>
                <a:srgbClr val="35728F"/>
              </a:buClr>
              <a:buFont typeface="Wingdings" panose="05000000000000000000" pitchFamily="2" charset="2"/>
              <a:buChar char="ü"/>
            </a:pPr>
            <a:r>
              <a:rPr lang="he-IL" sz="27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 לעמעם אורות כאשר האור הגבוה מאיר את הרכב שמלפנים.</a:t>
            </a: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ABD8C2C2-C21A-4705-8EAD-6E42DB191125}"/>
              </a:ext>
            </a:extLst>
          </p:cNvPr>
          <p:cNvSpPr txBox="1">
            <a:spLocks/>
          </p:cNvSpPr>
          <p:nvPr/>
        </p:nvSpPr>
        <p:spPr>
          <a:xfrm>
            <a:off x="107152" y="4065585"/>
            <a:ext cx="12084847" cy="217329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5728F"/>
              </a:buClr>
              <a:buNone/>
            </a:pPr>
            <a:r>
              <a:rPr lang="he-IL" sz="2700" u="sng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במצב בו נהגים אחרים מסנוורים אותי עלי:</a:t>
            </a:r>
          </a:p>
          <a:p>
            <a:pPr>
              <a:buClr>
                <a:srgbClr val="35728F"/>
              </a:buClr>
              <a:buFont typeface="Wingdings" panose="05000000000000000000" pitchFamily="2" charset="2"/>
              <a:buChar char="ü"/>
            </a:pPr>
            <a:r>
              <a:rPr lang="he-IL" sz="27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 כאשר הסִנְווּר מגיע מהרכב הבא ממול: להאט, להיצמד לימין הכביש ולהפנות מבט לקו הצהוב הנמצא בשולי הדרך.</a:t>
            </a:r>
          </a:p>
          <a:p>
            <a:pPr>
              <a:buClr>
                <a:srgbClr val="35728F"/>
              </a:buClr>
              <a:buFont typeface="Wingdings" panose="05000000000000000000" pitchFamily="2" charset="2"/>
              <a:buChar char="ü"/>
            </a:pPr>
            <a:r>
              <a:rPr lang="he-IL" sz="2700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 כאשר הסִנְווּר מגיע מרכב הנוסע מאחור: לשנות את זווית המראה.</a:t>
            </a:r>
          </a:p>
        </p:txBody>
      </p:sp>
    </p:spTree>
    <p:extLst>
      <p:ext uri="{BB962C8B-B14F-4D97-AF65-F5344CB8AC3E}">
        <p14:creationId xmlns:p14="http://schemas.microsoft.com/office/powerpoint/2010/main" val="182231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D9989B0-BA4B-4C15-986B-6FA9271C3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982" y="2194151"/>
            <a:ext cx="8753476" cy="3311525"/>
          </a:xfrm>
        </p:spPr>
        <p:txBody>
          <a:bodyPr>
            <a:noAutofit/>
          </a:bodyPr>
          <a:lstStyle/>
          <a:p>
            <a:r>
              <a:rPr lang="he-IL" sz="90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תנאי הדרך מכבידים</a:t>
            </a:r>
            <a:br>
              <a:rPr lang="he-IL" sz="9000" b="1" dirty="0">
                <a:solidFill>
                  <a:schemeClr val="bg1"/>
                </a:solidFill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</a:br>
            <a:endParaRPr lang="he-IL" sz="9000" b="1" dirty="0">
              <a:solidFill>
                <a:schemeClr val="bg1"/>
              </a:solidFill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8935311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4601</TotalTime>
  <Words>1540</Words>
  <Application>Microsoft Office PowerPoint</Application>
  <PresentationFormat>Widescreen</PresentationFormat>
  <Paragraphs>144</Paragraphs>
  <Slides>31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Gisha</vt:lpstr>
      <vt:lpstr>Tahoma</vt:lpstr>
      <vt:lpstr>Varela Round</vt:lpstr>
      <vt:lpstr>Wingdings</vt:lpstr>
      <vt:lpstr>ערכת נושא Office</vt:lpstr>
      <vt:lpstr>מערכת שידורים לאומית</vt:lpstr>
      <vt:lpstr>נהיגה בתנאים מכבידים</vt:lpstr>
      <vt:lpstr>נהיגה בתנאים מכבידים</vt:lpstr>
      <vt:lpstr>תנאי מזג אויר מכבידים</vt:lpstr>
      <vt:lpstr>גשם, שלג ובוץ</vt:lpstr>
      <vt:lpstr>אדים ברכב</vt:lpstr>
      <vt:lpstr>נהיגה בערפל</vt:lpstr>
      <vt:lpstr>סִנְווּר</vt:lpstr>
      <vt:lpstr>תנאי הדרך מכבידים </vt:lpstr>
      <vt:lpstr>כביש חלק</vt:lpstr>
      <vt:lpstr>ירידה תלולה</vt:lpstr>
      <vt:lpstr>כוח ההתמדה</vt:lpstr>
      <vt:lpstr>כוח ההתמדה</vt:lpstr>
      <vt:lpstr>כוח ההתמדה</vt:lpstr>
      <vt:lpstr>כביש משובש</vt:lpstr>
      <vt:lpstr>עקומה חדה</vt:lpstr>
      <vt:lpstr>כוח צנטריפוגלי</vt:lpstr>
      <vt:lpstr>"שטח מת"</vt:lpstr>
      <vt:lpstr>עבודות בדרך</vt:lpstr>
      <vt:lpstr>כביש צר</vt:lpstr>
      <vt:lpstr>כביש צר</vt:lpstr>
      <vt:lpstr>נהיגה בתנאים מכבידים</vt:lpstr>
      <vt:lpstr>שאלות חזרה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נהיגה בתנאים מכבידים</dc:title>
  <dc:creator>ארי'ה משה</dc:creator>
  <cp:lastModifiedBy>Anat Kaldaron</cp:lastModifiedBy>
  <cp:revision>93</cp:revision>
  <dcterms:created xsi:type="dcterms:W3CDTF">2020-11-06T10:15:53Z</dcterms:created>
  <dcterms:modified xsi:type="dcterms:W3CDTF">2020-12-15T12:43:38Z</dcterms:modified>
</cp:coreProperties>
</file>