
<file path=[Content_Types].xml><?xml version="1.0" encoding="utf-8"?>
<Types xmlns="http://schemas.openxmlformats.org/package/2006/content-types"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4"/>
  </p:notesMasterIdLst>
  <p:sldIdLst>
    <p:sldId id="257" r:id="rId2"/>
    <p:sldId id="262" r:id="rId3"/>
    <p:sldId id="263" r:id="rId4"/>
    <p:sldId id="288" r:id="rId5"/>
    <p:sldId id="336" r:id="rId6"/>
    <p:sldId id="346" r:id="rId7"/>
    <p:sldId id="345" r:id="rId8"/>
    <p:sldId id="337" r:id="rId9"/>
    <p:sldId id="258" r:id="rId10"/>
    <p:sldId id="260" r:id="rId11"/>
    <p:sldId id="259" r:id="rId12"/>
    <p:sldId id="261" r:id="rId13"/>
    <p:sldId id="338" r:id="rId14"/>
    <p:sldId id="339" r:id="rId15"/>
    <p:sldId id="264" r:id="rId16"/>
    <p:sldId id="340" r:id="rId17"/>
    <p:sldId id="341" r:id="rId18"/>
    <p:sldId id="343" r:id="rId19"/>
    <p:sldId id="344" r:id="rId20"/>
    <p:sldId id="265" r:id="rId21"/>
    <p:sldId id="307" r:id="rId22"/>
    <p:sldId id="302" r:id="rId23"/>
    <p:sldId id="308" r:id="rId24"/>
    <p:sldId id="358" r:id="rId25"/>
    <p:sldId id="357" r:id="rId26"/>
    <p:sldId id="268" r:id="rId27"/>
    <p:sldId id="269" r:id="rId28"/>
    <p:sldId id="270" r:id="rId29"/>
    <p:sldId id="266" r:id="rId30"/>
    <p:sldId id="272" r:id="rId31"/>
    <p:sldId id="271" r:id="rId32"/>
    <p:sldId id="354" r:id="rId33"/>
    <p:sldId id="326" r:id="rId34"/>
    <p:sldId id="327" r:id="rId35"/>
    <p:sldId id="332" r:id="rId36"/>
    <p:sldId id="330" r:id="rId37"/>
    <p:sldId id="331" r:id="rId38"/>
    <p:sldId id="328" r:id="rId39"/>
    <p:sldId id="355" r:id="rId40"/>
    <p:sldId id="314" r:id="rId41"/>
    <p:sldId id="317" r:id="rId42"/>
    <p:sldId id="323" r:id="rId43"/>
    <p:sldId id="347" r:id="rId44"/>
    <p:sldId id="348" r:id="rId45"/>
    <p:sldId id="351" r:id="rId46"/>
    <p:sldId id="349" r:id="rId47"/>
    <p:sldId id="310" r:id="rId48"/>
    <p:sldId id="352" r:id="rId49"/>
    <p:sldId id="350" r:id="rId50"/>
    <p:sldId id="309" r:id="rId51"/>
    <p:sldId id="356" r:id="rId52"/>
    <p:sldId id="291" r:id="rId5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92D050"/>
    <a:srgbClr val="6CF0FF"/>
    <a:srgbClr val="E0E0E0"/>
    <a:srgbClr val="E6E6E6"/>
    <a:srgbClr val="11A4AB"/>
    <a:srgbClr val="12B4BC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89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586" y="6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א'/טבת/תשפ"א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01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235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701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א'/טבת/תשפ"א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74" r:id="rId4"/>
    <p:sldLayoutId id="2147483675" r:id="rId5"/>
    <p:sldLayoutId id="2147483650" r:id="rId6"/>
    <p:sldLayoutId id="2147483676" r:id="rId7"/>
    <p:sldLayoutId id="2147483653" r:id="rId8"/>
    <p:sldLayoutId id="2147483666" r:id="rId9"/>
    <p:sldLayoutId id="2147483677" r:id="rId10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g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g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חוץ, הר, טבע, כביש&#10;&#10;התיאור נוצר באופן אוטומטי">
            <a:extLst>
              <a:ext uri="{FF2B5EF4-FFF2-40B4-BE49-F238E27FC236}">
                <a16:creationId xmlns:a16="http://schemas.microsoft.com/office/drawing/2014/main" id="{5C7B86C3-C4FE-47AD-B1AC-1F665C30A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-1568" y="75424"/>
            <a:ext cx="12191980" cy="685799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2D8A336-FE9F-47DE-9803-A7CA731C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0" y="1397875"/>
            <a:ext cx="342246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לדוגמה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–</a:t>
            </a:r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כביש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הררי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צר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00E8104D-1FE5-4313-9A4B-CCDEFF7CFD8A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/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מקום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הנהיגה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85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0ED561-15C5-4541-9CE6-DB16465B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96" y="625730"/>
            <a:ext cx="4623713" cy="212909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 err="1"/>
              <a:t>אירועים</a:t>
            </a:r>
            <a:r>
              <a:rPr lang="en-US" sz="3200" dirty="0"/>
              <a:t> </a:t>
            </a:r>
            <a:r>
              <a:rPr lang="en-US" sz="3200" dirty="0" err="1"/>
              <a:t>העלולים</a:t>
            </a:r>
            <a:r>
              <a:rPr lang="en-US" sz="3200" dirty="0"/>
              <a:t> </a:t>
            </a:r>
            <a:r>
              <a:rPr lang="en-US" sz="3200" dirty="0" err="1"/>
              <a:t>להתרחש</a:t>
            </a:r>
            <a:r>
              <a:rPr lang="en-US" sz="3200" dirty="0"/>
              <a:t> </a:t>
            </a:r>
            <a:r>
              <a:rPr lang="en-US" sz="3200" dirty="0" err="1"/>
              <a:t>בנתיב</a:t>
            </a:r>
            <a:r>
              <a:rPr lang="en-US" sz="3200" dirty="0"/>
              <a:t> </a:t>
            </a:r>
            <a:r>
              <a:rPr lang="en-US" sz="3200" dirty="0" err="1"/>
              <a:t>הנסיעה</a:t>
            </a:r>
            <a:r>
              <a:rPr lang="en-US" sz="3200" dirty="0"/>
              <a:t> </a:t>
            </a:r>
            <a:r>
              <a:rPr lang="en-US" sz="3200" dirty="0" err="1"/>
              <a:t>בהקשר</a:t>
            </a:r>
            <a:r>
              <a:rPr lang="en-US" sz="3200" dirty="0"/>
              <a:t> </a:t>
            </a:r>
            <a:r>
              <a:rPr lang="en-US" sz="3200" dirty="0" err="1"/>
              <a:t>של</a:t>
            </a:r>
            <a:r>
              <a:rPr lang="en-US" sz="3200" dirty="0"/>
              <a:t> </a:t>
            </a:r>
            <a:r>
              <a:rPr lang="en-US" sz="3200" dirty="0" err="1"/>
              <a:t>זמן</a:t>
            </a:r>
            <a:r>
              <a:rPr lang="en-US" sz="3200" dirty="0"/>
              <a:t> </a:t>
            </a:r>
            <a:r>
              <a:rPr lang="he-IL" sz="3200" dirty="0"/>
              <a:t>לאורך היממה</a:t>
            </a:r>
            <a:endParaRPr lang="en-US" sz="3200" dirty="0"/>
          </a:p>
        </p:txBody>
      </p:sp>
      <p:pic>
        <p:nvPicPr>
          <p:cNvPr id="4" name="תמונה 3" descr="תמונה שמכילה גדר, חוץ, ספסל, ילדה&#10;&#10;התיאור נוצר באופן אוטומטי">
            <a:extLst>
              <a:ext uri="{FF2B5EF4-FFF2-40B4-BE49-F238E27FC236}">
                <a16:creationId xmlns:a16="http://schemas.microsoft.com/office/drawing/2014/main" id="{91B97CE6-6150-4CCA-A452-3467FEFFD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" r="17886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B966E3DD-FCEB-43C7-9F21-D993FC12D048}"/>
              </a:ext>
            </a:extLst>
          </p:cNvPr>
          <p:cNvSpPr txBox="1">
            <a:spLocks/>
          </p:cNvSpPr>
          <p:nvPr/>
        </p:nvSpPr>
        <p:spPr>
          <a:xfrm>
            <a:off x="192896" y="-1496727"/>
            <a:ext cx="4623713" cy="22009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זמן</a:t>
            </a:r>
            <a:endParaRPr lang="en-US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0C268E40-4392-48A6-9082-19C6F34BB827}"/>
              </a:ext>
            </a:extLst>
          </p:cNvPr>
          <p:cNvSpPr txBox="1">
            <a:spLocks/>
          </p:cNvSpPr>
          <p:nvPr/>
        </p:nvSpPr>
        <p:spPr>
          <a:xfrm>
            <a:off x="2052006" y="2739739"/>
            <a:ext cx="3195199" cy="140323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800" dirty="0"/>
              <a:t>לדוגמה:</a:t>
            </a:r>
          </a:p>
          <a:p>
            <a:r>
              <a:rPr lang="he-IL" sz="2800" dirty="0"/>
              <a:t>ילדים...</a:t>
            </a:r>
          </a:p>
          <a:p>
            <a:r>
              <a:rPr lang="he-IL" sz="2800" dirty="0"/>
              <a:t>עבודה...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4587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A5AC704B-51D7-49F4-A310-115062A34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29" r="243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BA1E210-3D3D-4C80-8BEB-5A3FF9B5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26" y="-7465"/>
            <a:ext cx="9078562" cy="11763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משתמשים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אחרים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בדרך</a:t>
            </a:r>
            <a:endParaRPr lang="en-US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554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A099D9-8EBF-4891-97F4-E43B0368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064" y="3275899"/>
            <a:ext cx="6465287" cy="8624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התנהגות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שונה משאר עוברי הדרך</a:t>
            </a:r>
            <a:endParaRPr lang="en-US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 descr="תמונה שמכילה חוץ, בניין, רחוב, כביש&#10;&#10;התיאור נוצר באופן אוטומטי">
            <a:extLst>
              <a:ext uri="{FF2B5EF4-FFF2-40B4-BE49-F238E27FC236}">
                <a16:creationId xmlns:a16="http://schemas.microsoft.com/office/drawing/2014/main" id="{6AA7A382-911B-4CB5-A566-3372AA45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" r="22889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תמונה 4" descr="תמונה שמכילה מכונית, כביש, רחוב, רכיבה&#10;&#10;התיאור נוצר באופן אוטומטי">
            <a:extLst>
              <a:ext uri="{FF2B5EF4-FFF2-40B4-BE49-F238E27FC236}">
                <a16:creationId xmlns:a16="http://schemas.microsoft.com/office/drawing/2014/main" id="{1E153495-9C23-4F6F-8809-CCD356732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79" r="2" b="2894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4" name="תמונה 3" descr="תמונה שמכילה ישיבה, שולחן, חזית, מחשב&#10;&#10;התיאור נוצר באופן אוטומטי">
            <a:extLst>
              <a:ext uri="{FF2B5EF4-FFF2-40B4-BE49-F238E27FC236}">
                <a16:creationId xmlns:a16="http://schemas.microsoft.com/office/drawing/2014/main" id="{F94EC22E-B10A-4288-98B8-5DD704E01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0" r="3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FC432BDB-CF43-47E2-9CC9-B6788FD9C88A}"/>
              </a:ext>
            </a:extLst>
          </p:cNvPr>
          <p:cNvSpPr txBox="1">
            <a:spLocks/>
          </p:cNvSpPr>
          <p:nvPr/>
        </p:nvSpPr>
        <p:spPr>
          <a:xfrm>
            <a:off x="1839211" y="4952503"/>
            <a:ext cx="6465287" cy="565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/>
            <a:r>
              <a:rPr lang="en-US" sz="2800" dirty="0" err="1"/>
              <a:t>של</a:t>
            </a:r>
            <a:r>
              <a:rPr lang="en-US" sz="2800" dirty="0"/>
              <a:t> </a:t>
            </a:r>
            <a:r>
              <a:rPr lang="en-US" sz="2800" dirty="0" err="1"/>
              <a:t>נהגים</a:t>
            </a:r>
            <a:r>
              <a:rPr lang="en-US" sz="2800" dirty="0"/>
              <a:t> </a:t>
            </a:r>
            <a:r>
              <a:rPr lang="en-US" sz="2800" dirty="0" err="1"/>
              <a:t>ומשתמשי</a:t>
            </a:r>
            <a:r>
              <a:rPr lang="en-US" sz="2800" dirty="0"/>
              <a:t> </a:t>
            </a:r>
            <a:r>
              <a:rPr lang="en-US" sz="2800" dirty="0" err="1"/>
              <a:t>דרך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9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304BEA-AC30-4E03-828F-18DE77C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468" y="1540451"/>
            <a:ext cx="5699760" cy="13557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מצבים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שנהגים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latin typeface="David" panose="020E0502060401010101" pitchFamily="34" charset="-79"/>
                <a:cs typeface="David" panose="020E0502060401010101" pitchFamily="34" charset="-79"/>
              </a:rPr>
              <a:t>אחרים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אינם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יכולים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לראות</a:t>
            </a:r>
            <a:endParaRPr lang="en-US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תמונה 6" descr="תמונה שמכילה טשטוש&#10;&#10;התיאור נוצר באופן אוטומטי">
            <a:extLst>
              <a:ext uri="{FF2B5EF4-FFF2-40B4-BE49-F238E27FC236}">
                <a16:creationId xmlns:a16="http://schemas.microsoft.com/office/drawing/2014/main" id="{E5F29F24-518F-451D-9D2B-20AE852E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859"/>
          <a:stretch/>
        </p:blipFill>
        <p:spPr>
          <a:xfrm>
            <a:off x="20" y="10"/>
            <a:ext cx="4902094" cy="3364982"/>
          </a:xfrm>
          <a:custGeom>
            <a:avLst/>
            <a:gdLst/>
            <a:ahLst/>
            <a:cxnLst/>
            <a:rect l="l" t="t" r="r" b="b"/>
            <a:pathLst>
              <a:path w="4902114" h="3364992">
                <a:moveTo>
                  <a:pt x="0" y="0"/>
                </a:moveTo>
                <a:lnTo>
                  <a:pt x="3343681" y="0"/>
                </a:lnTo>
                <a:lnTo>
                  <a:pt x="4902114" y="3364992"/>
                </a:lnTo>
                <a:lnTo>
                  <a:pt x="0" y="3364992"/>
                </a:lnTo>
                <a:close/>
              </a:path>
            </a:pathLst>
          </a:custGeom>
        </p:spPr>
      </p:pic>
      <p:pic>
        <p:nvPicPr>
          <p:cNvPr id="4" name="תמונה 3" descr="תמונה שמכילה חוץ, כביש, דשא, רחוב&#10;&#10;התיאור נוצר באופן אוטומטי">
            <a:extLst>
              <a:ext uri="{FF2B5EF4-FFF2-40B4-BE49-F238E27FC236}">
                <a16:creationId xmlns:a16="http://schemas.microsoft.com/office/drawing/2014/main" id="{B1AFD1A7-41D8-4812-A5D6-40660603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9" r="3" b="19486"/>
          <a:stretch/>
        </p:blipFill>
        <p:spPr>
          <a:xfrm>
            <a:off x="20" y="3493008"/>
            <a:ext cx="6519814" cy="3364992"/>
          </a:xfrm>
          <a:custGeom>
            <a:avLst/>
            <a:gdLst/>
            <a:ahLst/>
            <a:cxnLst/>
            <a:rect l="l" t="t" r="r" b="b"/>
            <a:pathLst>
              <a:path w="6519834" h="3364992">
                <a:moveTo>
                  <a:pt x="0" y="0"/>
                </a:moveTo>
                <a:lnTo>
                  <a:pt x="4961402" y="0"/>
                </a:lnTo>
                <a:lnTo>
                  <a:pt x="6519834" y="3364992"/>
                </a:lnTo>
                <a:lnTo>
                  <a:pt x="0" y="33649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23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שלט, רחוב, מטושטש, עצור&#10;&#10;התיאור נוצר באופן אוטומטי">
            <a:extLst>
              <a:ext uri="{FF2B5EF4-FFF2-40B4-BE49-F238E27FC236}">
                <a16:creationId xmlns:a16="http://schemas.microsoft.com/office/drawing/2014/main" id="{C1B38288-6AEA-4BE5-85A0-5C80B7E0F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3" r="-2" b="-2"/>
          <a:stretch/>
        </p:blipFill>
        <p:spPr>
          <a:xfrm>
            <a:off x="2585922" y="64018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תמונה 4" descr="תמונה שמכילה רחוב, לילה, שולחן, רכיבה&#10;&#10;התיאור נוצר באופן אוטומטי">
            <a:extLst>
              <a:ext uri="{FF2B5EF4-FFF2-40B4-BE49-F238E27FC236}">
                <a16:creationId xmlns:a16="http://schemas.microsoft.com/office/drawing/2014/main" id="{310E81FA-87FF-41EB-9747-7BF996D68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4" r="-2" b="507"/>
          <a:stretch/>
        </p:blipFill>
        <p:spPr>
          <a:xfrm>
            <a:off x="2585923" y="3493009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95A40F84-299E-48BD-A806-EDB094CC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8536" y="2250522"/>
            <a:ext cx="3459504" cy="18403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ראות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ותנאי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b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מזג</a:t>
            </a:r>
            <a:r>
              <a:rPr lang="en-US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האוויר</a:t>
            </a:r>
            <a:endParaRPr lang="en-US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06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55BDEADF-CD0F-412E-B7FB-0DB4E97D6667}"/>
              </a:ext>
            </a:extLst>
          </p:cNvPr>
          <p:cNvGrpSpPr/>
          <p:nvPr/>
        </p:nvGrpSpPr>
        <p:grpSpPr>
          <a:xfrm>
            <a:off x="61865" y="160688"/>
            <a:ext cx="7926144" cy="5837456"/>
            <a:chOff x="1615028" y="655419"/>
            <a:chExt cx="7926144" cy="5837456"/>
          </a:xfrm>
        </p:grpSpPr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DFC040C2-BD9D-4F36-8B8A-20E95EB697F0}"/>
                </a:ext>
              </a:extLst>
            </p:cNvPr>
            <p:cNvSpPr/>
            <p:nvPr/>
          </p:nvSpPr>
          <p:spPr>
            <a:xfrm>
              <a:off x="5421576" y="655419"/>
              <a:ext cx="2479808" cy="1425371"/>
            </a:xfrm>
            <a:custGeom>
              <a:avLst/>
              <a:gdLst>
                <a:gd name="connsiteX0" fmla="*/ 0 w 1427410"/>
                <a:gd name="connsiteY0" fmla="*/ 154639 h 927816"/>
                <a:gd name="connsiteX1" fmla="*/ 154639 w 1427410"/>
                <a:gd name="connsiteY1" fmla="*/ 0 h 927816"/>
                <a:gd name="connsiteX2" fmla="*/ 1272771 w 1427410"/>
                <a:gd name="connsiteY2" fmla="*/ 0 h 927816"/>
                <a:gd name="connsiteX3" fmla="*/ 1427410 w 1427410"/>
                <a:gd name="connsiteY3" fmla="*/ 154639 h 927816"/>
                <a:gd name="connsiteX4" fmla="*/ 1427410 w 1427410"/>
                <a:gd name="connsiteY4" fmla="*/ 773177 h 927816"/>
                <a:gd name="connsiteX5" fmla="*/ 1272771 w 1427410"/>
                <a:gd name="connsiteY5" fmla="*/ 927816 h 927816"/>
                <a:gd name="connsiteX6" fmla="*/ 154639 w 1427410"/>
                <a:gd name="connsiteY6" fmla="*/ 927816 h 927816"/>
                <a:gd name="connsiteX7" fmla="*/ 0 w 1427410"/>
                <a:gd name="connsiteY7" fmla="*/ 773177 h 927816"/>
                <a:gd name="connsiteX8" fmla="*/ 0 w 1427410"/>
                <a:gd name="connsiteY8" fmla="*/ 154639 h 9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410" h="927816">
                  <a:moveTo>
                    <a:pt x="0" y="154639"/>
                  </a:moveTo>
                  <a:cubicBezTo>
                    <a:pt x="0" y="69234"/>
                    <a:pt x="69234" y="0"/>
                    <a:pt x="154639" y="0"/>
                  </a:cubicBezTo>
                  <a:lnTo>
                    <a:pt x="1272771" y="0"/>
                  </a:lnTo>
                  <a:cubicBezTo>
                    <a:pt x="1358176" y="0"/>
                    <a:pt x="1427410" y="69234"/>
                    <a:pt x="1427410" y="154639"/>
                  </a:cubicBezTo>
                  <a:lnTo>
                    <a:pt x="1427410" y="773177"/>
                  </a:lnTo>
                  <a:cubicBezTo>
                    <a:pt x="1427410" y="858582"/>
                    <a:pt x="1358176" y="927816"/>
                    <a:pt x="1272771" y="927816"/>
                  </a:cubicBezTo>
                  <a:lnTo>
                    <a:pt x="154639" y="927816"/>
                  </a:lnTo>
                  <a:cubicBezTo>
                    <a:pt x="69234" y="927816"/>
                    <a:pt x="0" y="858582"/>
                    <a:pt x="0" y="773177"/>
                  </a:cubicBezTo>
                  <a:lnTo>
                    <a:pt x="0" y="15463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062" tIns="110062" rIns="110062" bIns="110062" numCol="1" spcCol="1270" anchor="ctr" anchorCtr="0">
              <a:noAutofit/>
            </a:bodyPr>
            <a:lstStyle/>
            <a:p>
              <a:pPr marL="0" lvl="0" indent="0" algn="ctr" defTabSz="755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he-IL" sz="2800" kern="1200" dirty="0"/>
                <a:t>קליטת הסכנה האורבת</a:t>
              </a:r>
            </a:p>
          </p:txBody>
        </p:sp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CB5A9ACB-AF86-4A0D-B456-6ACAA3E91413}"/>
                </a:ext>
              </a:extLst>
            </p:cNvPr>
            <p:cNvSpPr/>
            <p:nvPr/>
          </p:nvSpPr>
          <p:spPr>
            <a:xfrm rot="847323">
              <a:off x="5071180" y="1359482"/>
              <a:ext cx="3594375" cy="20834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62497" y="235865"/>
                  </a:moveTo>
                  <a:arcTo wR="1856803" hR="1856803" stAng="17951648" swAng="1214376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e-IL" dirty="0"/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1CE77AD6-8B4C-474F-8332-70A91BD5BDD5}"/>
                </a:ext>
              </a:extLst>
            </p:cNvPr>
            <p:cNvSpPr/>
            <p:nvPr/>
          </p:nvSpPr>
          <p:spPr>
            <a:xfrm>
              <a:off x="7684854" y="2562738"/>
              <a:ext cx="1856318" cy="1315677"/>
            </a:xfrm>
            <a:custGeom>
              <a:avLst/>
              <a:gdLst>
                <a:gd name="connsiteX0" fmla="*/ 0 w 1427410"/>
                <a:gd name="connsiteY0" fmla="*/ 154639 h 927816"/>
                <a:gd name="connsiteX1" fmla="*/ 154639 w 1427410"/>
                <a:gd name="connsiteY1" fmla="*/ 0 h 927816"/>
                <a:gd name="connsiteX2" fmla="*/ 1272771 w 1427410"/>
                <a:gd name="connsiteY2" fmla="*/ 0 h 927816"/>
                <a:gd name="connsiteX3" fmla="*/ 1427410 w 1427410"/>
                <a:gd name="connsiteY3" fmla="*/ 154639 h 927816"/>
                <a:gd name="connsiteX4" fmla="*/ 1427410 w 1427410"/>
                <a:gd name="connsiteY4" fmla="*/ 773177 h 927816"/>
                <a:gd name="connsiteX5" fmla="*/ 1272771 w 1427410"/>
                <a:gd name="connsiteY5" fmla="*/ 927816 h 927816"/>
                <a:gd name="connsiteX6" fmla="*/ 154639 w 1427410"/>
                <a:gd name="connsiteY6" fmla="*/ 927816 h 927816"/>
                <a:gd name="connsiteX7" fmla="*/ 0 w 1427410"/>
                <a:gd name="connsiteY7" fmla="*/ 773177 h 927816"/>
                <a:gd name="connsiteX8" fmla="*/ 0 w 1427410"/>
                <a:gd name="connsiteY8" fmla="*/ 154639 h 9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410" h="927816">
                  <a:moveTo>
                    <a:pt x="0" y="154639"/>
                  </a:moveTo>
                  <a:cubicBezTo>
                    <a:pt x="0" y="69234"/>
                    <a:pt x="69234" y="0"/>
                    <a:pt x="154639" y="0"/>
                  </a:cubicBezTo>
                  <a:lnTo>
                    <a:pt x="1272771" y="0"/>
                  </a:lnTo>
                  <a:cubicBezTo>
                    <a:pt x="1358176" y="0"/>
                    <a:pt x="1427410" y="69234"/>
                    <a:pt x="1427410" y="154639"/>
                  </a:cubicBezTo>
                  <a:lnTo>
                    <a:pt x="1427410" y="773177"/>
                  </a:lnTo>
                  <a:cubicBezTo>
                    <a:pt x="1427410" y="858582"/>
                    <a:pt x="1358176" y="927816"/>
                    <a:pt x="1272771" y="927816"/>
                  </a:cubicBezTo>
                  <a:lnTo>
                    <a:pt x="154639" y="927816"/>
                  </a:lnTo>
                  <a:cubicBezTo>
                    <a:pt x="69234" y="927816"/>
                    <a:pt x="0" y="858582"/>
                    <a:pt x="0" y="773177"/>
                  </a:cubicBezTo>
                  <a:lnTo>
                    <a:pt x="0" y="15463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062" tIns="110062" rIns="110062" bIns="110062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dirty="0"/>
                <a:t>הערכת האיום</a:t>
              </a: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A6156572-99B3-4EA0-A4B1-D98A982C2EE1}"/>
                </a:ext>
              </a:extLst>
            </p:cNvPr>
            <p:cNvSpPr/>
            <p:nvPr/>
          </p:nvSpPr>
          <p:spPr>
            <a:xfrm rot="956821">
              <a:off x="4556657" y="1875836"/>
              <a:ext cx="4043553" cy="39932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709188" y="1984834"/>
                  </a:moveTo>
                  <a:arcTo wR="1856803" hR="1856803" stAng="21837228" swAng="1361922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53CD0E13-06D2-42C5-8CF4-69F52B7BC9DC}"/>
                </a:ext>
              </a:extLst>
            </p:cNvPr>
            <p:cNvSpPr/>
            <p:nvPr/>
          </p:nvSpPr>
          <p:spPr>
            <a:xfrm>
              <a:off x="6260762" y="5067504"/>
              <a:ext cx="2331349" cy="1425371"/>
            </a:xfrm>
            <a:custGeom>
              <a:avLst/>
              <a:gdLst>
                <a:gd name="connsiteX0" fmla="*/ 0 w 1427410"/>
                <a:gd name="connsiteY0" fmla="*/ 154639 h 927816"/>
                <a:gd name="connsiteX1" fmla="*/ 154639 w 1427410"/>
                <a:gd name="connsiteY1" fmla="*/ 0 h 927816"/>
                <a:gd name="connsiteX2" fmla="*/ 1272771 w 1427410"/>
                <a:gd name="connsiteY2" fmla="*/ 0 h 927816"/>
                <a:gd name="connsiteX3" fmla="*/ 1427410 w 1427410"/>
                <a:gd name="connsiteY3" fmla="*/ 154639 h 927816"/>
                <a:gd name="connsiteX4" fmla="*/ 1427410 w 1427410"/>
                <a:gd name="connsiteY4" fmla="*/ 773177 h 927816"/>
                <a:gd name="connsiteX5" fmla="*/ 1272771 w 1427410"/>
                <a:gd name="connsiteY5" fmla="*/ 927816 h 927816"/>
                <a:gd name="connsiteX6" fmla="*/ 154639 w 1427410"/>
                <a:gd name="connsiteY6" fmla="*/ 927816 h 927816"/>
                <a:gd name="connsiteX7" fmla="*/ 0 w 1427410"/>
                <a:gd name="connsiteY7" fmla="*/ 773177 h 927816"/>
                <a:gd name="connsiteX8" fmla="*/ 0 w 1427410"/>
                <a:gd name="connsiteY8" fmla="*/ 154639 h 9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410" h="927816">
                  <a:moveTo>
                    <a:pt x="0" y="154639"/>
                  </a:moveTo>
                  <a:cubicBezTo>
                    <a:pt x="0" y="69234"/>
                    <a:pt x="69234" y="0"/>
                    <a:pt x="154639" y="0"/>
                  </a:cubicBezTo>
                  <a:lnTo>
                    <a:pt x="1272771" y="0"/>
                  </a:lnTo>
                  <a:cubicBezTo>
                    <a:pt x="1358176" y="0"/>
                    <a:pt x="1427410" y="69234"/>
                    <a:pt x="1427410" y="154639"/>
                  </a:cubicBezTo>
                  <a:lnTo>
                    <a:pt x="1427410" y="773177"/>
                  </a:lnTo>
                  <a:cubicBezTo>
                    <a:pt x="1427410" y="858582"/>
                    <a:pt x="1358176" y="927816"/>
                    <a:pt x="1272771" y="927816"/>
                  </a:cubicBezTo>
                  <a:lnTo>
                    <a:pt x="154639" y="927816"/>
                  </a:lnTo>
                  <a:cubicBezTo>
                    <a:pt x="69234" y="927816"/>
                    <a:pt x="0" y="858582"/>
                    <a:pt x="0" y="773177"/>
                  </a:cubicBezTo>
                  <a:lnTo>
                    <a:pt x="0" y="154639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062" tIns="110062" rIns="110062" bIns="110062" numCol="1" spcCol="1270" anchor="ctr" anchorCtr="0">
              <a:noAutofit/>
            </a:bodyPr>
            <a:lstStyle/>
            <a:p>
              <a:pPr marL="0" lvl="0" indent="0" algn="ctr" defTabSz="755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dirty="0">
                  <a:solidFill>
                    <a:schemeClr val="tx1"/>
                  </a:solidFill>
                </a:rPr>
                <a:t>בחירת הפעולה הנדרשת </a:t>
              </a:r>
            </a:p>
          </p:txBody>
        </p:sp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688EE352-BECF-4777-9608-BAB87B16E5D5}"/>
                </a:ext>
              </a:extLst>
            </p:cNvPr>
            <p:cNvSpPr/>
            <p:nvPr/>
          </p:nvSpPr>
          <p:spPr>
            <a:xfrm>
              <a:off x="2644004" y="5067505"/>
              <a:ext cx="2214932" cy="1425370"/>
            </a:xfrm>
            <a:custGeom>
              <a:avLst/>
              <a:gdLst>
                <a:gd name="connsiteX0" fmla="*/ 0 w 1427410"/>
                <a:gd name="connsiteY0" fmla="*/ 154639 h 927816"/>
                <a:gd name="connsiteX1" fmla="*/ 154639 w 1427410"/>
                <a:gd name="connsiteY1" fmla="*/ 0 h 927816"/>
                <a:gd name="connsiteX2" fmla="*/ 1272771 w 1427410"/>
                <a:gd name="connsiteY2" fmla="*/ 0 h 927816"/>
                <a:gd name="connsiteX3" fmla="*/ 1427410 w 1427410"/>
                <a:gd name="connsiteY3" fmla="*/ 154639 h 927816"/>
                <a:gd name="connsiteX4" fmla="*/ 1427410 w 1427410"/>
                <a:gd name="connsiteY4" fmla="*/ 773177 h 927816"/>
                <a:gd name="connsiteX5" fmla="*/ 1272771 w 1427410"/>
                <a:gd name="connsiteY5" fmla="*/ 927816 h 927816"/>
                <a:gd name="connsiteX6" fmla="*/ 154639 w 1427410"/>
                <a:gd name="connsiteY6" fmla="*/ 927816 h 927816"/>
                <a:gd name="connsiteX7" fmla="*/ 0 w 1427410"/>
                <a:gd name="connsiteY7" fmla="*/ 773177 h 927816"/>
                <a:gd name="connsiteX8" fmla="*/ 0 w 1427410"/>
                <a:gd name="connsiteY8" fmla="*/ 154639 h 9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410" h="927816">
                  <a:moveTo>
                    <a:pt x="0" y="154639"/>
                  </a:moveTo>
                  <a:cubicBezTo>
                    <a:pt x="0" y="69234"/>
                    <a:pt x="69234" y="0"/>
                    <a:pt x="154639" y="0"/>
                  </a:cubicBezTo>
                  <a:lnTo>
                    <a:pt x="1272771" y="0"/>
                  </a:lnTo>
                  <a:cubicBezTo>
                    <a:pt x="1358176" y="0"/>
                    <a:pt x="1427410" y="69234"/>
                    <a:pt x="1427410" y="154639"/>
                  </a:cubicBezTo>
                  <a:lnTo>
                    <a:pt x="1427410" y="773177"/>
                  </a:lnTo>
                  <a:cubicBezTo>
                    <a:pt x="1427410" y="858582"/>
                    <a:pt x="1358176" y="927816"/>
                    <a:pt x="1272771" y="927816"/>
                  </a:cubicBezTo>
                  <a:lnTo>
                    <a:pt x="154639" y="927816"/>
                  </a:lnTo>
                  <a:cubicBezTo>
                    <a:pt x="69234" y="927816"/>
                    <a:pt x="0" y="858582"/>
                    <a:pt x="0" y="773177"/>
                  </a:cubicBezTo>
                  <a:lnTo>
                    <a:pt x="0" y="154639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062" tIns="110062" rIns="110062" bIns="110062" numCol="1" spcCol="1270" anchor="ctr" anchorCtr="0">
              <a:noAutofit/>
            </a:bodyPr>
            <a:lstStyle/>
            <a:p>
              <a:pPr marL="0" lvl="0" indent="0" algn="ctr" defTabSz="755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he-IL" sz="2800" dirty="0">
                  <a:solidFill>
                    <a:schemeClr val="tx1"/>
                  </a:solidFill>
                </a:rPr>
                <a:t>יישום הפעולה הנבחרת</a:t>
              </a:r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5167967E-1700-4413-BE46-202BC7B04F48}"/>
                </a:ext>
              </a:extLst>
            </p:cNvPr>
            <p:cNvSpPr/>
            <p:nvPr/>
          </p:nvSpPr>
          <p:spPr>
            <a:xfrm>
              <a:off x="2800984" y="2004922"/>
              <a:ext cx="4043553" cy="39932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7297" y="2689725"/>
                  </a:moveTo>
                  <a:arcTo wR="1856803" hR="1856803" stAng="9200850" swAng="1361922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צורה חופשית: צורה 16">
              <a:extLst>
                <a:ext uri="{FF2B5EF4-FFF2-40B4-BE49-F238E27FC236}">
                  <a16:creationId xmlns:a16="http://schemas.microsoft.com/office/drawing/2014/main" id="{86C73D2D-7DF7-4420-AA43-FF6AB961BD69}"/>
                </a:ext>
              </a:extLst>
            </p:cNvPr>
            <p:cNvSpPr/>
            <p:nvPr/>
          </p:nvSpPr>
          <p:spPr>
            <a:xfrm>
              <a:off x="1615028" y="2562738"/>
              <a:ext cx="2214932" cy="1315677"/>
            </a:xfrm>
            <a:custGeom>
              <a:avLst/>
              <a:gdLst>
                <a:gd name="connsiteX0" fmla="*/ 0 w 1427410"/>
                <a:gd name="connsiteY0" fmla="*/ 154639 h 927816"/>
                <a:gd name="connsiteX1" fmla="*/ 154639 w 1427410"/>
                <a:gd name="connsiteY1" fmla="*/ 0 h 927816"/>
                <a:gd name="connsiteX2" fmla="*/ 1272771 w 1427410"/>
                <a:gd name="connsiteY2" fmla="*/ 0 h 927816"/>
                <a:gd name="connsiteX3" fmla="*/ 1427410 w 1427410"/>
                <a:gd name="connsiteY3" fmla="*/ 154639 h 927816"/>
                <a:gd name="connsiteX4" fmla="*/ 1427410 w 1427410"/>
                <a:gd name="connsiteY4" fmla="*/ 773177 h 927816"/>
                <a:gd name="connsiteX5" fmla="*/ 1272771 w 1427410"/>
                <a:gd name="connsiteY5" fmla="*/ 927816 h 927816"/>
                <a:gd name="connsiteX6" fmla="*/ 154639 w 1427410"/>
                <a:gd name="connsiteY6" fmla="*/ 927816 h 927816"/>
                <a:gd name="connsiteX7" fmla="*/ 0 w 1427410"/>
                <a:gd name="connsiteY7" fmla="*/ 773177 h 927816"/>
                <a:gd name="connsiteX8" fmla="*/ 0 w 1427410"/>
                <a:gd name="connsiteY8" fmla="*/ 154639 h 9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410" h="927816">
                  <a:moveTo>
                    <a:pt x="0" y="154639"/>
                  </a:moveTo>
                  <a:cubicBezTo>
                    <a:pt x="0" y="69234"/>
                    <a:pt x="69234" y="0"/>
                    <a:pt x="154639" y="0"/>
                  </a:cubicBezTo>
                  <a:lnTo>
                    <a:pt x="1272771" y="0"/>
                  </a:lnTo>
                  <a:cubicBezTo>
                    <a:pt x="1358176" y="0"/>
                    <a:pt x="1427410" y="69234"/>
                    <a:pt x="1427410" y="154639"/>
                  </a:cubicBezTo>
                  <a:lnTo>
                    <a:pt x="1427410" y="773177"/>
                  </a:lnTo>
                  <a:cubicBezTo>
                    <a:pt x="1427410" y="858582"/>
                    <a:pt x="1358176" y="927816"/>
                    <a:pt x="1272771" y="927816"/>
                  </a:cubicBezTo>
                  <a:lnTo>
                    <a:pt x="154639" y="927816"/>
                  </a:lnTo>
                  <a:cubicBezTo>
                    <a:pt x="69234" y="927816"/>
                    <a:pt x="0" y="858582"/>
                    <a:pt x="0" y="773177"/>
                  </a:cubicBezTo>
                  <a:lnTo>
                    <a:pt x="0" y="154639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062" tIns="110062" rIns="110062" bIns="110062" numCol="1" spcCol="1270" anchor="ctr" anchorCtr="0">
              <a:noAutofit/>
            </a:bodyPr>
            <a:lstStyle/>
            <a:p>
              <a:pPr marL="0" lvl="0" indent="0" algn="ctr" defTabSz="755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dirty="0"/>
                <a:t>הימנעות מהסכנה</a:t>
              </a:r>
            </a:p>
          </p:txBody>
        </p:sp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DC1629FC-1CE5-44E1-84DA-A3919F49009D}"/>
                </a:ext>
              </a:extLst>
            </p:cNvPr>
            <p:cNvSpPr/>
            <p:nvPr/>
          </p:nvSpPr>
          <p:spPr>
            <a:xfrm rot="8611585">
              <a:off x="3722958" y="3289627"/>
              <a:ext cx="4146192" cy="26724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62497" y="235865"/>
                  </a:moveTo>
                  <a:arcTo wR="1856803" hR="1856803" stAng="17951648" swAng="1214376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e-IL" dirty="0"/>
            </a:p>
          </p:txBody>
        </p:sp>
      </p:grp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A41055A8-644D-4732-9316-2E5C5594C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710" y="2128483"/>
            <a:ext cx="1407998" cy="1671430"/>
          </a:xfrm>
          <a:prstGeom prst="rect">
            <a:avLst/>
          </a:prstGeom>
        </p:spPr>
      </p:pic>
      <p:sp>
        <p:nvSpPr>
          <p:cNvPr id="22" name="כותרת 1">
            <a:extLst>
              <a:ext uri="{FF2B5EF4-FFF2-40B4-BE49-F238E27FC236}">
                <a16:creationId xmlns:a16="http://schemas.microsoft.com/office/drawing/2014/main" id="{250AD0F4-0327-49F4-AC39-10AC8EBC398A}"/>
              </a:ext>
            </a:extLst>
          </p:cNvPr>
          <p:cNvSpPr txBox="1">
            <a:spLocks/>
          </p:cNvSpPr>
          <p:nvPr/>
        </p:nvSpPr>
        <p:spPr>
          <a:xfrm>
            <a:off x="6631735" y="671775"/>
            <a:ext cx="5414912" cy="70904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/>
              <a:t>"זיהוי סימן מקדים"</a:t>
            </a:r>
          </a:p>
        </p:txBody>
      </p:sp>
    </p:spTree>
    <p:extLst>
      <p:ext uri="{BB962C8B-B14F-4D97-AF65-F5344CB8AC3E}">
        <p14:creationId xmlns:p14="http://schemas.microsoft.com/office/powerpoint/2010/main" val="3905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250AD0F4-0327-49F4-AC39-10AC8EBC398A}"/>
              </a:ext>
            </a:extLst>
          </p:cNvPr>
          <p:cNvSpPr txBox="1">
            <a:spLocks/>
          </p:cNvSpPr>
          <p:nvPr/>
        </p:nvSpPr>
        <p:spPr>
          <a:xfrm>
            <a:off x="1" y="300898"/>
            <a:ext cx="12023102" cy="70904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dirty="0"/>
              <a:t>סימנים מעידים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98854A6-8E0D-4766-BBF7-4E9B60431CCF}"/>
              </a:ext>
            </a:extLst>
          </p:cNvPr>
          <p:cNvSpPr txBox="1"/>
          <p:nvPr/>
        </p:nvSpPr>
        <p:spPr>
          <a:xfrm>
            <a:off x="84841" y="1451257"/>
            <a:ext cx="108408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400" dirty="0"/>
              <a:t>תופעות, התרחשויות או מצבים בדרך, המלמדים את הנהג או רומזים לו בזמן אמת, שעלול להתפתח מצב חירום אפילו לכדי תאונה. </a:t>
            </a: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endParaRPr lang="he-IL" sz="2400" dirty="0"/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400" dirty="0"/>
              <a:t>על הנהג לעבד מיד את המידע שקיבל ולפעול בהתאם.</a:t>
            </a: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endParaRPr lang="he-IL" altLang="he-IL" sz="2400" dirty="0">
              <a:solidFill>
                <a:prstClr val="black"/>
              </a:solidFill>
              <a:latin typeface="Tahoma" pitchFamily="34" charset="0"/>
              <a:cs typeface="David" panose="020E0502060401010101" pitchFamily="34" charset="-79"/>
            </a:endParaRP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400" dirty="0"/>
              <a:t>היכולת לזהות מבעוד מועד את "הסימנים המעידים" היא מיומנות הנרכשת לאט.</a:t>
            </a:r>
            <a:endParaRPr lang="he-IL" altLang="he-IL" sz="2400" dirty="0">
              <a:solidFill>
                <a:prstClr val="black"/>
              </a:solidFill>
              <a:latin typeface="Tahoma" pitchFamily="34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69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250AD0F4-0327-49F4-AC39-10AC8EBC398A}"/>
              </a:ext>
            </a:extLst>
          </p:cNvPr>
          <p:cNvSpPr txBox="1">
            <a:spLocks/>
          </p:cNvSpPr>
          <p:nvPr/>
        </p:nvSpPr>
        <p:spPr>
          <a:xfrm>
            <a:off x="1" y="84081"/>
            <a:ext cx="12023102" cy="144306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dirty="0"/>
              <a:t>סימנים מעידים שהרכב ממול </a:t>
            </a:r>
          </a:p>
          <a:p>
            <a:pPr algn="ctr"/>
            <a:r>
              <a:rPr lang="he-IL" dirty="0"/>
              <a:t>עלול לסטות מנתיב נסיעתו ולגרום לתאונה: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98854A6-8E0D-4766-BBF7-4E9B60431CCF}"/>
              </a:ext>
            </a:extLst>
          </p:cNvPr>
          <p:cNvSpPr txBox="1"/>
          <p:nvPr/>
        </p:nvSpPr>
        <p:spPr>
          <a:xfrm>
            <a:off x="2" y="1660397"/>
            <a:ext cx="117615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אינו נוסע </a:t>
            </a:r>
            <a:r>
              <a:rPr lang="he-IL" sz="2800" u="sng" dirty="0"/>
              <a:t>יציב ובקו ישר</a:t>
            </a:r>
            <a:r>
              <a:rPr lang="he-IL" sz="2800" dirty="0"/>
              <a:t>.</a:t>
            </a:r>
            <a:br>
              <a:rPr lang="en-US" sz="2800" dirty="0"/>
            </a:br>
            <a:endParaRPr lang="he-IL" sz="2800" dirty="0"/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מאותת </a:t>
            </a:r>
            <a:r>
              <a:rPr lang="he-IL" sz="2800" u="sng" dirty="0"/>
              <a:t>שמאלה</a:t>
            </a:r>
            <a:r>
              <a:rPr lang="he-IL" sz="2800" dirty="0"/>
              <a:t>.</a:t>
            </a:r>
            <a:br>
              <a:rPr lang="en-US" sz="2800" dirty="0"/>
            </a:br>
            <a:endParaRPr lang="he-IL" sz="2800" dirty="0"/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אינו שומר על נהיגה </a:t>
            </a:r>
            <a:r>
              <a:rPr lang="he-IL" sz="2800" u="sng" dirty="0"/>
              <a:t>בצד ימין</a:t>
            </a:r>
            <a:r>
              <a:rPr lang="he-IL" sz="2800" dirty="0"/>
              <a:t>.</a:t>
            </a:r>
            <a:br>
              <a:rPr lang="en-US" sz="2800" dirty="0"/>
            </a:br>
            <a:endParaRPr lang="he-IL" sz="2800" dirty="0"/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מבצע </a:t>
            </a:r>
            <a:r>
              <a:rPr lang="he-IL" sz="2800" u="sng" dirty="0"/>
              <a:t>פניה בקשת </a:t>
            </a:r>
            <a:r>
              <a:rPr lang="he-IL" sz="2800" dirty="0"/>
              <a:t>שאינה מתאימה לפנייה.</a:t>
            </a: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2949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250AD0F4-0327-49F4-AC39-10AC8EBC398A}"/>
              </a:ext>
            </a:extLst>
          </p:cNvPr>
          <p:cNvSpPr txBox="1">
            <a:spLocks/>
          </p:cNvSpPr>
          <p:nvPr/>
        </p:nvSpPr>
        <p:spPr>
          <a:xfrm>
            <a:off x="1" y="84081"/>
            <a:ext cx="12023102" cy="144306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dirty="0"/>
              <a:t>סימנים מעידים שהרכב ממול </a:t>
            </a:r>
          </a:p>
          <a:p>
            <a:pPr algn="ctr"/>
            <a:r>
              <a:rPr lang="he-IL" dirty="0"/>
              <a:t>עלול לסטות מנתיב נסיעתו ולגרום לתאונה: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98854A6-8E0D-4766-BBF7-4E9B60431CCF}"/>
              </a:ext>
            </a:extLst>
          </p:cNvPr>
          <p:cNvSpPr txBox="1"/>
          <p:nvPr/>
        </p:nvSpPr>
        <p:spPr>
          <a:xfrm>
            <a:off x="2" y="1660397"/>
            <a:ext cx="117615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נע ב</a:t>
            </a:r>
            <a:r>
              <a:rPr lang="he-IL" sz="2800" u="sng" dirty="0"/>
              <a:t>עקומת</a:t>
            </a:r>
            <a:r>
              <a:rPr lang="he-IL" sz="2800" dirty="0"/>
              <a:t> דרך. הוא יושפע מהאפקט (הכוח) הצנטריפוגלי ויידחק לנתיב הנגדי בעקומה ימינה, או "יחתוך" אל תוך הנתיב הנגדי בעקומה שמאלה, כדי להקטין את הכוח הפועל עליו.</a:t>
            </a:r>
            <a:br>
              <a:rPr lang="en-US" sz="2800" dirty="0"/>
            </a:br>
            <a:r>
              <a:rPr lang="he-IL" sz="2800" dirty="0"/>
              <a:t> </a:t>
            </a: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הרכב ממול עולה </a:t>
            </a:r>
            <a:r>
              <a:rPr lang="he-IL" sz="2800" u="sng" dirty="0"/>
              <a:t>משול</a:t>
            </a:r>
            <a:r>
              <a:rPr lang="he-IL" sz="2800" dirty="0"/>
              <a:t> הדרך.</a:t>
            </a:r>
            <a:br>
              <a:rPr lang="en-US" sz="2800" dirty="0"/>
            </a:br>
            <a:endParaRPr lang="he-IL" sz="2800" dirty="0"/>
          </a:p>
          <a:p>
            <a:pPr marL="342900" indent="-342900"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altLang="he-IL" sz="2800" dirty="0"/>
              <a:t>ה</a:t>
            </a:r>
            <a:r>
              <a:rPr lang="he-IL" altLang="he-IL" sz="2800" u="sng" dirty="0"/>
              <a:t>כביש רטוב</a:t>
            </a:r>
            <a:r>
              <a:rPr lang="he-IL" altLang="he-IL" sz="2800" dirty="0"/>
              <a:t>, במיוחד בגשם ראשון, או מכוסה בגורמי החלקה אחרים.    </a:t>
            </a:r>
          </a:p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946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פרק 2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היבטים של תקשורת בדרך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שם המורה: יוסי צ'פניצקי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250AD0F4-0327-49F4-AC39-10AC8EBC398A}"/>
              </a:ext>
            </a:extLst>
          </p:cNvPr>
          <p:cNvSpPr txBox="1">
            <a:spLocks/>
          </p:cNvSpPr>
          <p:nvPr/>
        </p:nvSpPr>
        <p:spPr>
          <a:xfrm>
            <a:off x="1" y="84081"/>
            <a:ext cx="12023102" cy="144306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dirty="0"/>
              <a:t>סימנים מעידים שהרכב ממול </a:t>
            </a:r>
          </a:p>
          <a:p>
            <a:pPr algn="ctr"/>
            <a:r>
              <a:rPr lang="he-IL" dirty="0"/>
              <a:t>עלול לסטות מנתיב נסיעתו ולגרום לתאונה: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98854A6-8E0D-4766-BBF7-4E9B60431CCF}"/>
              </a:ext>
            </a:extLst>
          </p:cNvPr>
          <p:cNvSpPr txBox="1"/>
          <p:nvPr/>
        </p:nvSpPr>
        <p:spPr>
          <a:xfrm>
            <a:off x="0" y="2137450"/>
            <a:ext cx="117615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6CF0FF"/>
              </a:buClr>
              <a:buFont typeface="Wingdings" panose="05000000000000000000" pitchFamily="2" charset="2"/>
              <a:buChar char="v"/>
            </a:pPr>
            <a:r>
              <a:rPr lang="he-IL" sz="2800" dirty="0"/>
              <a:t>כלי רכב ממול נעים בשיירה, מאחורי רכב הנוסע במהירות נמוכה, </a:t>
            </a:r>
            <a:br>
              <a:rPr lang="en-US" sz="2800" dirty="0"/>
            </a:br>
            <a:r>
              <a:rPr lang="he-IL" sz="2800" dirty="0"/>
              <a:t>באופן יחסי.</a:t>
            </a:r>
          </a:p>
          <a:p>
            <a:pPr>
              <a:spcBef>
                <a:spcPts val="0"/>
              </a:spcBef>
              <a:buClr>
                <a:srgbClr val="6CF0FF"/>
              </a:buClr>
            </a:pPr>
            <a:endParaRPr lang="he-IL" sz="28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48CD89-0155-4AA6-9351-585456DCA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7" t="34502" r="24072" b="22887"/>
          <a:stretch/>
        </p:blipFill>
        <p:spPr>
          <a:xfrm>
            <a:off x="760822" y="3000500"/>
            <a:ext cx="5250730" cy="23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91">
              <a:tabLst>
                <a:tab pos="11659766" algn="l"/>
              </a:tabLst>
            </a:pPr>
            <a:r>
              <a:rPr lang="he-IL" dirty="0"/>
              <a:t>סימנים מקדימים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2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סימנים מעידים">
            <a:hlinkClick r:id="" action="ppaction://media"/>
            <a:extLst>
              <a:ext uri="{FF2B5EF4-FFF2-40B4-BE49-F238E27FC236}">
                <a16:creationId xmlns:a16="http://schemas.microsoft.com/office/drawing/2014/main" id="{B0CB4C7E-15E7-4003-9FDC-570885E0BB4C}"/>
              </a:ext>
            </a:extLst>
          </p:cNvPr>
          <p:cNvPicPr>
            <a:picLocks noGrp="1" noChangeAspect="1"/>
          </p:cNvPicPr>
          <p:nvPr>
            <p:ph sz="quarter" idx="4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034" y="1746718"/>
            <a:ext cx="5078413" cy="4062412"/>
          </a:xfrm>
        </p:spPr>
      </p:pic>
    </p:spTree>
    <p:extLst>
      <p:ext uri="{BB962C8B-B14F-4D97-AF65-F5344CB8AC3E}">
        <p14:creationId xmlns:p14="http://schemas.microsoft.com/office/powerpoint/2010/main" val="10954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1659766" algn="l"/>
              </a:tabLst>
            </a:pPr>
            <a:r>
              <a:rPr lang="he-IL" dirty="0"/>
              <a:t>האטה – בגלל סימנים מקדימים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3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סעו-לאט-יותר_-לא-מתים-מזה">
            <a:hlinkClick r:id="" action="ppaction://media"/>
            <a:extLst>
              <a:ext uri="{FF2B5EF4-FFF2-40B4-BE49-F238E27FC236}">
                <a16:creationId xmlns:a16="http://schemas.microsoft.com/office/drawing/2014/main" id="{7A5BBE39-2342-4875-87B9-FDEC90A0CC79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050" y="1804006"/>
            <a:ext cx="7383463" cy="4152900"/>
          </a:xfrm>
        </p:spPr>
      </p:pic>
    </p:spTree>
    <p:extLst>
      <p:ext uri="{BB962C8B-B14F-4D97-AF65-F5344CB8AC3E}">
        <p14:creationId xmlns:p14="http://schemas.microsoft.com/office/powerpoint/2010/main" val="20073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צומת בעירק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זהב-צומת-בעיראק-שפות-תקשורת-בכביש" descr="תמונה שמכילה חוץ, כביש, בניין, חניה&#10;&#10;התיאור נוצר באופן אוטומטי">
            <a:hlinkClick r:id="" action="ppaction://media"/>
            <a:extLst>
              <a:ext uri="{FF2B5EF4-FFF2-40B4-BE49-F238E27FC236}">
                <a16:creationId xmlns:a16="http://schemas.microsoft.com/office/drawing/2014/main" id="{8CD99FEB-DF20-4689-BCCD-BAC786665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830" y="1013344"/>
            <a:ext cx="5507803" cy="4130852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77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סימנים מעידים לסכנות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סכנות-פוטנציאליות-בדרך">
            <a:hlinkClick r:id="" action="ppaction://media"/>
            <a:extLst>
              <a:ext uri="{FF2B5EF4-FFF2-40B4-BE49-F238E27FC236}">
                <a16:creationId xmlns:a16="http://schemas.microsoft.com/office/drawing/2014/main" id="{E30EFBED-AA34-426F-846B-DD66CD1ED1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39" end="10885.2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9417"/>
            <a:ext cx="7829746" cy="54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סימנים מעידים לסכנות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ONTIVA.COM_-סכנות-בדרך-עירונית-מקומית_-כלי-רכב-חונים-בניצב-למדרכה-360p (1)">
            <a:hlinkClick r:id="" action="ppaction://media"/>
            <a:extLst>
              <a:ext uri="{FF2B5EF4-FFF2-40B4-BE49-F238E27FC236}">
                <a16:creationId xmlns:a16="http://schemas.microsoft.com/office/drawing/2014/main" id="{E92D89A9-4859-4FD4-967C-79AC4C3E2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082" y="776424"/>
            <a:ext cx="7977342" cy="55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62A2A-BF61-489C-82D4-C595970C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tabLst/>
            </a:pPr>
            <a:r>
              <a:rPr lang="he-IL" dirty="0"/>
              <a:t>תקשורת בין נהגים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232468"/>
            <a:ext cx="10515600" cy="3312432"/>
          </a:xfrm>
        </p:spPr>
        <p:txBody>
          <a:bodyPr>
            <a:normAutofit fontScale="92500" lnSpcReduction="10000"/>
          </a:bodyPr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>
                <a:solidFill>
                  <a:srgbClr val="FF0000"/>
                </a:solidFill>
              </a:rPr>
              <a:t>מחוות ידיים </a:t>
            </a:r>
            <a:r>
              <a:rPr lang="he-IL" dirty="0">
                <a:solidFill>
                  <a:srgbClr val="192A72"/>
                </a:solidFill>
              </a:rPr>
              <a:t>– עצור, עקיפה, סכנה, תקר, אורות, דלת פתוחה, סע.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הבהוב באורות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איתות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אורות בלם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אורות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אורות מצוקה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7BFF6BA6-F34E-4313-9141-CC48042C1B69}"/>
              </a:ext>
            </a:extLst>
          </p:cNvPr>
          <p:cNvGrpSpPr/>
          <p:nvPr/>
        </p:nvGrpSpPr>
        <p:grpSpPr>
          <a:xfrm>
            <a:off x="332803" y="2064516"/>
            <a:ext cx="3691888" cy="2465295"/>
            <a:chOff x="493059" y="2913529"/>
            <a:chExt cx="3691888" cy="2465295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686D371B-AE20-437B-AF9A-6A3CF67B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456" y="3297164"/>
              <a:ext cx="2887930" cy="1624460"/>
            </a:xfrm>
            <a:prstGeom prst="rect">
              <a:avLst/>
            </a:prstGeom>
          </p:spPr>
        </p:pic>
        <p:sp>
          <p:nvSpPr>
            <p:cNvPr id="9" name="דמעה 8">
              <a:extLst>
                <a:ext uri="{FF2B5EF4-FFF2-40B4-BE49-F238E27FC236}">
                  <a16:creationId xmlns:a16="http://schemas.microsoft.com/office/drawing/2014/main" id="{66851865-2E05-4A6F-AAB5-F60838550BAE}"/>
                </a:ext>
              </a:extLst>
            </p:cNvPr>
            <p:cNvSpPr/>
            <p:nvPr/>
          </p:nvSpPr>
          <p:spPr>
            <a:xfrm>
              <a:off x="493059" y="2913529"/>
              <a:ext cx="3691888" cy="2465295"/>
            </a:xfrm>
            <a:prstGeom prst="teardrop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41727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62A2A-BF61-489C-82D4-C595970C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תקשורת בין נהגים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2432"/>
          </a:xfrm>
        </p:spPr>
        <p:txBody>
          <a:bodyPr/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>
                <a:solidFill>
                  <a:srgbClr val="FF0000"/>
                </a:solidFill>
              </a:rPr>
              <a:t>הבהוב באורות </a:t>
            </a:r>
            <a:r>
              <a:rPr lang="he-IL" dirty="0">
                <a:solidFill>
                  <a:srgbClr val="192A72"/>
                </a:solidFill>
              </a:rPr>
              <a:t>– בארץ ובחו"ל</a:t>
            </a: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FC8FEAB6-3FC8-464A-98E6-0C0FA377AE5F}"/>
              </a:ext>
            </a:extLst>
          </p:cNvPr>
          <p:cNvGrpSpPr/>
          <p:nvPr/>
        </p:nvGrpSpPr>
        <p:grpSpPr>
          <a:xfrm>
            <a:off x="1668823" y="1645230"/>
            <a:ext cx="4929939" cy="3312432"/>
            <a:chOff x="98613" y="125506"/>
            <a:chExt cx="2671482" cy="1891553"/>
          </a:xfrm>
        </p:grpSpPr>
        <p:sp>
          <p:nvSpPr>
            <p:cNvPr id="12" name="מלבן: מסגרת משופעת 11">
              <a:extLst>
                <a:ext uri="{FF2B5EF4-FFF2-40B4-BE49-F238E27FC236}">
                  <a16:creationId xmlns:a16="http://schemas.microsoft.com/office/drawing/2014/main" id="{6E069FF5-6051-4F82-B939-5A20EB17D53B}"/>
                </a:ext>
              </a:extLst>
            </p:cNvPr>
            <p:cNvSpPr/>
            <p:nvPr/>
          </p:nvSpPr>
          <p:spPr>
            <a:xfrm>
              <a:off x="98613" y="125506"/>
              <a:ext cx="2671482" cy="1891553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5B824E76-112E-44A6-B3D9-7BB78E76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44" t="24761" r="20955" b="2961"/>
            <a:stretch/>
          </p:blipFill>
          <p:spPr>
            <a:xfrm>
              <a:off x="331693" y="365125"/>
              <a:ext cx="2241177" cy="143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91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62A2A-BF61-489C-82D4-C595970C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תקשורת בין נהגים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2432"/>
          </a:xfrm>
        </p:spPr>
        <p:txBody>
          <a:bodyPr/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>
                <a:solidFill>
                  <a:srgbClr val="FF0000"/>
                </a:solidFill>
              </a:rPr>
              <a:t>איתות</a:t>
            </a:r>
            <a:r>
              <a:rPr lang="he-IL" dirty="0">
                <a:solidFill>
                  <a:srgbClr val="192A72"/>
                </a:solidFill>
              </a:rPr>
              <a:t> – חשמלי וידני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BF0A2EEA-F19F-493C-872D-7E80C9F6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210" y="1989725"/>
            <a:ext cx="1798403" cy="1439275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EC01495F-96D1-43D4-8375-F28043CDFDEC}"/>
              </a:ext>
            </a:extLst>
          </p:cNvPr>
          <p:cNvGrpSpPr/>
          <p:nvPr/>
        </p:nvGrpSpPr>
        <p:grpSpPr>
          <a:xfrm>
            <a:off x="699711" y="1460495"/>
            <a:ext cx="3570514" cy="2862943"/>
            <a:chOff x="4596797" y="2450137"/>
            <a:chExt cx="3570514" cy="2862943"/>
          </a:xfrm>
        </p:grpSpPr>
        <p:grpSp>
          <p:nvGrpSpPr>
            <p:cNvPr id="11" name="קבוצה 10">
              <a:extLst>
                <a:ext uri="{FF2B5EF4-FFF2-40B4-BE49-F238E27FC236}">
                  <a16:creationId xmlns:a16="http://schemas.microsoft.com/office/drawing/2014/main" id="{BBE06B62-C6DD-442D-9B72-DF493AA998F4}"/>
                </a:ext>
              </a:extLst>
            </p:cNvPr>
            <p:cNvGrpSpPr/>
            <p:nvPr/>
          </p:nvGrpSpPr>
          <p:grpSpPr>
            <a:xfrm>
              <a:off x="4596797" y="2450137"/>
              <a:ext cx="3570514" cy="2862943"/>
              <a:chOff x="4615543" y="2993571"/>
              <a:chExt cx="3570514" cy="2862943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0D90669C-918E-4159-B01C-4617E3BE5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0411"/>
              <a:stretch/>
            </p:blipFill>
            <p:spPr>
              <a:xfrm>
                <a:off x="4861986" y="3401809"/>
                <a:ext cx="2951832" cy="1871186"/>
              </a:xfrm>
              <a:prstGeom prst="rect">
                <a:avLst/>
              </a:prstGeom>
            </p:spPr>
          </p:pic>
          <p:sp>
            <p:nvSpPr>
              <p:cNvPr id="15" name="משושה 14">
                <a:extLst>
                  <a:ext uri="{FF2B5EF4-FFF2-40B4-BE49-F238E27FC236}">
                    <a16:creationId xmlns:a16="http://schemas.microsoft.com/office/drawing/2014/main" id="{B350AB87-0BB9-41B8-A164-0757A1572E76}"/>
                  </a:ext>
                </a:extLst>
              </p:cNvPr>
              <p:cNvSpPr/>
              <p:nvPr/>
            </p:nvSpPr>
            <p:spPr>
              <a:xfrm>
                <a:off x="4615543" y="2993571"/>
                <a:ext cx="3570514" cy="2862943"/>
              </a:xfrm>
              <a:prstGeom prst="hexagon">
                <a:avLst/>
              </a:pr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e-IL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22A99ADA-D691-437E-B541-1A56FE6AF39D}"/>
                </a:ext>
              </a:extLst>
            </p:cNvPr>
            <p:cNvSpPr/>
            <p:nvPr/>
          </p:nvSpPr>
          <p:spPr>
            <a:xfrm>
              <a:off x="6319156" y="4072611"/>
              <a:ext cx="772998" cy="184661"/>
            </a:xfrm>
            <a:prstGeom prst="roundRect">
              <a:avLst>
                <a:gd name="adj" fmla="val 29733"/>
              </a:avLst>
            </a:prstGeom>
            <a:solidFill>
              <a:srgbClr val="FFFF00"/>
            </a:solidFill>
            <a:ln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800" dirty="0">
                  <a:solidFill>
                    <a:srgbClr val="002060"/>
                  </a:solidFill>
                </a:rPr>
                <a:t>32-158-10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4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62A2A-BF61-489C-82D4-C595970C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תקשורת בין נהגים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2432"/>
          </a:xfrm>
        </p:spPr>
        <p:txBody>
          <a:bodyPr/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>
                <a:solidFill>
                  <a:srgbClr val="FF0000"/>
                </a:solidFill>
              </a:rPr>
              <a:t>אורות בלם</a:t>
            </a:r>
            <a:r>
              <a:rPr lang="he-IL" dirty="0">
                <a:solidFill>
                  <a:srgbClr val="192A72"/>
                </a:solidFill>
              </a:rPr>
              <a:t> – </a:t>
            </a:r>
            <a:r>
              <a:rPr lang="en-US" dirty="0">
                <a:solidFill>
                  <a:srgbClr val="192A72"/>
                </a:solidFill>
              </a:rPr>
              <a:t>A.B.W</a:t>
            </a:r>
            <a:r>
              <a:rPr lang="he-IL" dirty="0">
                <a:solidFill>
                  <a:srgbClr val="192A72"/>
                </a:solidFill>
              </a:rPr>
              <a:t> , עליון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F33C4616-7CA7-43B0-AA87-AF5B74662FD0}"/>
              </a:ext>
            </a:extLst>
          </p:cNvPr>
          <p:cNvGrpSpPr/>
          <p:nvPr/>
        </p:nvGrpSpPr>
        <p:grpSpPr>
          <a:xfrm>
            <a:off x="1607442" y="1400619"/>
            <a:ext cx="4488558" cy="3482466"/>
            <a:chOff x="3908612" y="2088776"/>
            <a:chExt cx="3854823" cy="2823883"/>
          </a:xfrm>
        </p:grpSpPr>
        <p:sp>
          <p:nvSpPr>
            <p:cNvPr id="16" name="לוחית 15">
              <a:extLst>
                <a:ext uri="{FF2B5EF4-FFF2-40B4-BE49-F238E27FC236}">
                  <a16:creationId xmlns:a16="http://schemas.microsoft.com/office/drawing/2014/main" id="{E45B1A98-D39A-4AC5-AA84-5717002780ED}"/>
                </a:ext>
              </a:extLst>
            </p:cNvPr>
            <p:cNvSpPr/>
            <p:nvPr/>
          </p:nvSpPr>
          <p:spPr>
            <a:xfrm>
              <a:off x="3908612" y="2088776"/>
              <a:ext cx="3854823" cy="2823883"/>
            </a:xfrm>
            <a:prstGeom prst="plaqu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65C620CA-0180-442E-AAAA-C788F4BDA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207" r="50000" b="48803"/>
            <a:stretch/>
          </p:blipFill>
          <p:spPr>
            <a:xfrm>
              <a:off x="4358128" y="2422910"/>
              <a:ext cx="2942335" cy="211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9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למה נחוצה</a:t>
            </a:r>
            <a:r>
              <a:rPr lang="en-US" dirty="0">
                <a:sym typeface="Varela Round"/>
              </a:rPr>
              <a:t> </a:t>
            </a:r>
            <a:r>
              <a:rPr lang="he-IL" dirty="0">
                <a:sym typeface="Varela Round"/>
              </a:rPr>
              <a:t>שפת תקשורת ?</a:t>
            </a:r>
            <a:endParaRPr lang="en-US" dirty="0">
              <a:sym typeface="Varela Round"/>
            </a:endParaRPr>
          </a:p>
          <a:p>
            <a:r>
              <a:rPr lang="he-IL" dirty="0">
                <a:sym typeface="Varela Round"/>
              </a:rPr>
              <a:t>מהי שפת התקשורת.</a:t>
            </a:r>
          </a:p>
          <a:p>
            <a:r>
              <a:rPr lang="he-IL" dirty="0">
                <a:sym typeface="Varela Round"/>
              </a:rPr>
              <a:t>סימנים מעידים.</a:t>
            </a:r>
          </a:p>
          <a:p>
            <a:r>
              <a:rPr lang="he-IL" dirty="0">
                <a:sym typeface="Varela Round"/>
              </a:rPr>
              <a:t>תקשורת בין נהגים.</a:t>
            </a:r>
          </a:p>
          <a:p>
            <a:r>
              <a:rPr lang="he-IL" dirty="0">
                <a:sym typeface="Varela Round"/>
              </a:rPr>
              <a:t>תמרורים.</a:t>
            </a:r>
            <a:endParaRPr lang="he-I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8C303-E198-483E-A262-922AC5C18CB4}"/>
              </a:ext>
            </a:extLst>
          </p:cNvPr>
          <p:cNvSpPr/>
          <p:nvPr/>
        </p:nvSpPr>
        <p:spPr>
          <a:xfrm>
            <a:off x="12281852" y="0"/>
            <a:ext cx="2150428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פרטו בשקופית זו את נושאי הלימוד של השיעור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62A2A-BF61-489C-82D4-C595970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he-IL" b="1" dirty="0">
                <a:solidFill>
                  <a:srgbClr val="FFFFFF"/>
                </a:solidFill>
                <a:latin typeface="Guttman Adii" panose="02010401010101010101" pitchFamily="2" charset="-79"/>
                <a:ea typeface="Tahoma" panose="020B0604030504040204" pitchFamily="34" charset="0"/>
                <a:cs typeface="Guttman Adii" panose="02010401010101010101" pitchFamily="2" charset="-79"/>
              </a:rPr>
              <a:t>תקשורת בין נהגים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EC28CF-7B41-437A-B12A-2CEC7C22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7" b="2"/>
          <a:stretch/>
        </p:blipFill>
        <p:spPr>
          <a:xfrm>
            <a:off x="393535" y="1388873"/>
            <a:ext cx="7058306" cy="4080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rgbClr val="FFFFFF"/>
                </a:solidFill>
              </a:rPr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rgbClr val="FFFFFF"/>
                </a:solidFill>
              </a:rPr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rgbClr val="FFFFFF"/>
                </a:solidFill>
              </a:rPr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rgbClr val="FFFFFF"/>
                </a:solidFill>
              </a:rPr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b="1" dirty="0">
                <a:solidFill>
                  <a:srgbClr val="FF0000"/>
                </a:solidFill>
              </a:rPr>
              <a:t>אורות </a:t>
            </a:r>
            <a:r>
              <a:rPr lang="he-IL" b="1" dirty="0">
                <a:solidFill>
                  <a:srgbClr val="192A72"/>
                </a:solidFill>
              </a:rPr>
              <a:t>– אני כאן!!!</a:t>
            </a:r>
            <a:endParaRPr lang="he-IL" sz="2000" b="1" dirty="0">
              <a:solidFill>
                <a:srgbClr val="192A72"/>
              </a:solidFill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E7BDE18E-0297-4A9B-B86C-8CACF5C11AB9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תקשורת בין נהגים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5CC62DB-E9ED-453B-8CC5-6F817EFED30A}"/>
              </a:ext>
            </a:extLst>
          </p:cNvPr>
          <p:cNvSpPr txBox="1"/>
          <p:nvPr/>
        </p:nvSpPr>
        <p:spPr>
          <a:xfrm>
            <a:off x="7735404" y="4909118"/>
            <a:ext cx="34247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אור מעבר, אור דרך, זמן לילה, </a:t>
            </a:r>
          </a:p>
          <a:p>
            <a:r>
              <a:rPr lang="he-IL" dirty="0"/>
              <a:t>זמן תאורה, זמן חורף.</a:t>
            </a:r>
          </a:p>
        </p:txBody>
      </p:sp>
    </p:spTree>
    <p:extLst>
      <p:ext uri="{BB962C8B-B14F-4D97-AF65-F5344CB8AC3E}">
        <p14:creationId xmlns:p14="http://schemas.microsoft.com/office/powerpoint/2010/main" val="128803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1B1488-018A-4ACB-923F-34784D99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5242" y="780675"/>
            <a:ext cx="4559425" cy="3979585"/>
          </a:xfrm>
        </p:spPr>
        <p:txBody>
          <a:bodyPr anchor="ctr">
            <a:normAutofit/>
          </a:bodyPr>
          <a:lstStyle/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sz="2000" dirty="0"/>
              <a:t> </a:t>
            </a:r>
          </a:p>
          <a:p>
            <a:pPr marL="357188" indent="-357188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e-IL" dirty="0">
                <a:solidFill>
                  <a:srgbClr val="FF0000"/>
                </a:solidFill>
              </a:rPr>
              <a:t>אורות מצוקה</a:t>
            </a:r>
          </a:p>
        </p:txBody>
      </p:sp>
      <p:pic>
        <p:nvPicPr>
          <p:cNvPr id="4" name="תמונה 3" descr="תמונה שמכילה מכונית, רכב, צג, ישיבה&#10;&#10;התיאור נוצר באופן אוטומטי">
            <a:extLst>
              <a:ext uri="{FF2B5EF4-FFF2-40B4-BE49-F238E27FC236}">
                <a16:creationId xmlns:a16="http://schemas.microsoft.com/office/drawing/2014/main" id="{C15E26E0-4657-41C6-809F-898DE29E2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9" r="10676" b="1"/>
          <a:stretch/>
        </p:blipFill>
        <p:spPr>
          <a:xfrm>
            <a:off x="2067739" y="1535599"/>
            <a:ext cx="3515004" cy="34073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כותרת 1">
            <a:extLst>
              <a:ext uri="{FF2B5EF4-FFF2-40B4-BE49-F238E27FC236}">
                <a16:creationId xmlns:a16="http://schemas.microsoft.com/office/drawing/2014/main" id="{9B905E2B-2D8E-4952-97CC-E03EF572200F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תקשורת בין נהגים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B7C3736-31D4-4CE7-8BB9-6AF681062CAB}"/>
              </a:ext>
            </a:extLst>
          </p:cNvPr>
          <p:cNvSpPr txBox="1"/>
          <p:nvPr/>
        </p:nvSpPr>
        <p:spPr>
          <a:xfrm>
            <a:off x="7735404" y="4909118"/>
            <a:ext cx="34247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תקלה מקומית, סכנה...</a:t>
            </a:r>
          </a:p>
        </p:txBody>
      </p:sp>
    </p:spTree>
    <p:extLst>
      <p:ext uri="{BB962C8B-B14F-4D97-AF65-F5344CB8AC3E}">
        <p14:creationId xmlns:p14="http://schemas.microsoft.com/office/powerpoint/2010/main" val="33319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91">
              <a:tabLst>
                <a:tab pos="11659766" algn="l"/>
              </a:tabLst>
            </a:pPr>
            <a:r>
              <a:rPr lang="he-IL" dirty="0"/>
              <a:t>עד כאן – אתם איתי?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2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EBBE8E2-BC7E-44BF-8595-ADAD06915F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בואו נראה מה אתם זוכרים !!!</a:t>
            </a:r>
          </a:p>
          <a:p>
            <a:r>
              <a:rPr lang="he-IL" dirty="0"/>
              <a:t>כן, חידון קצרצר...</a:t>
            </a:r>
          </a:p>
          <a:p>
            <a:r>
              <a:rPr lang="he-IL" dirty="0"/>
              <a:t>שנתחיל?</a:t>
            </a:r>
          </a:p>
        </p:txBody>
      </p:sp>
    </p:spTree>
    <p:extLst>
      <p:ext uri="{BB962C8B-B14F-4D97-AF65-F5344CB8AC3E}">
        <p14:creationId xmlns:p14="http://schemas.microsoft.com/office/powerpoint/2010/main" val="2431070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60EF72-F27B-4EA3-9CE8-63DF079F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e-IL" sz="4000">
                <a:solidFill>
                  <a:srgbClr val="FFFFFF"/>
                </a:solidFill>
              </a:rPr>
              <a:t>נכון או לא-נכון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69" y="1546590"/>
            <a:ext cx="4425822" cy="37648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e-IL" sz="3200" dirty="0"/>
              <a:t>נהגים צעירים מתקשים לזהות סימנים מעידים </a:t>
            </a:r>
            <a:br>
              <a:rPr lang="en-US" sz="3200" dirty="0"/>
            </a:br>
            <a:r>
              <a:rPr lang="he-IL" sz="3200" dirty="0"/>
              <a:t>יותר מנהגים ותיקים, בשל נטייתם להגביר את המהירות </a:t>
            </a:r>
            <a:br>
              <a:rPr lang="en-US" sz="3200" dirty="0"/>
            </a:br>
            <a:r>
              <a:rPr lang="he-IL" sz="3200" dirty="0"/>
              <a:t>בזמן הנסיעה.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77BCA05-AF59-4C7C-90F9-8C3A2FE8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9805"/>
            <a:ext cx="3145786" cy="3162607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7F789189-74F6-4898-B863-76E616316177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</p:spTree>
    <p:extLst>
      <p:ext uri="{BB962C8B-B14F-4D97-AF65-F5344CB8AC3E}">
        <p14:creationId xmlns:p14="http://schemas.microsoft.com/office/powerpoint/2010/main" val="354015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e-IL" dirty="0"/>
              <a:t>סימנים מעידים הם סימנים המאפשרים לנו להבין שקיים מצב העלול להתפתח למצב חירום בנתיב או בסביבתו</a:t>
            </a:r>
            <a:r>
              <a:rPr lang="en-US" dirty="0"/>
              <a:t>,</a:t>
            </a:r>
            <a:r>
              <a:rPr lang="he-IL" dirty="0"/>
              <a:t> המחייב אותנו להאט,</a:t>
            </a:r>
            <a:r>
              <a:rPr lang="en-US" dirty="0"/>
              <a:t> </a:t>
            </a:r>
            <a:r>
              <a:rPr lang="he-IL" dirty="0"/>
              <a:t>לשנות כיוון או לעצור את הרכב כדי להימנע מתאונת דרכים</a:t>
            </a:r>
            <a:r>
              <a:rPr lang="en-US" dirty="0"/>
              <a:t>.</a:t>
            </a: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1CAD3F3B-C9AD-4504-A3D3-1ABEBC0EE39E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1BAD4D12-6AFE-4B3C-8643-A2C6773D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73" y="1234893"/>
            <a:ext cx="3145786" cy="31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566" y="2615188"/>
            <a:ext cx="4535850" cy="19945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 rtl="0">
              <a:buNone/>
            </a:pPr>
            <a:r>
              <a:rPr lang="en-US" dirty="0" err="1">
                <a:solidFill>
                  <a:srgbClr val="192A72"/>
                </a:solidFill>
              </a:rPr>
              <a:t>תמרורים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וסימני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דרך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u="sng" dirty="0" err="1">
                <a:solidFill>
                  <a:srgbClr val="192A72"/>
                </a:solidFill>
              </a:rPr>
              <a:t>אינם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יכולים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ללמד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אותנו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על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אירועים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העלולים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להשפיע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על</a:t>
            </a:r>
            <a:r>
              <a:rPr lang="en-US" dirty="0">
                <a:solidFill>
                  <a:srgbClr val="192A72"/>
                </a:solidFill>
              </a:rPr>
              <a:t> </a:t>
            </a:r>
            <a:r>
              <a:rPr lang="en-US" dirty="0" err="1">
                <a:solidFill>
                  <a:srgbClr val="192A72"/>
                </a:solidFill>
              </a:rPr>
              <a:t>הנהג</a:t>
            </a:r>
            <a:r>
              <a:rPr lang="en-US" dirty="0">
                <a:solidFill>
                  <a:srgbClr val="192A72"/>
                </a:solidFill>
              </a:rPr>
              <a:t>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ED32AD3-70F9-41AF-8327-CEB727D9C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" r="-2" b="1816"/>
          <a:stretch/>
        </p:blipFill>
        <p:spPr>
          <a:xfrm>
            <a:off x="848118" y="865521"/>
            <a:ext cx="4593715" cy="5140669"/>
          </a:xfrm>
          <a:prstGeom prst="rect">
            <a:avLst/>
          </a:prstGeom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58A33C44-4682-41CE-9904-ED3C31BC444D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</p:spTree>
    <p:extLst>
      <p:ext uri="{BB962C8B-B14F-4D97-AF65-F5344CB8AC3E}">
        <p14:creationId xmlns:p14="http://schemas.microsoft.com/office/powerpoint/2010/main" val="31213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60EF72-F27B-4EA3-9CE8-63DF079F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e-IL">
                <a:solidFill>
                  <a:srgbClr val="FFFFFF"/>
                </a:solidFill>
              </a:rPr>
              <a:t>נכון או לא-נכון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33742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dirty="0"/>
              <a:t>גשם,</a:t>
            </a:r>
            <a:r>
              <a:rPr lang="en-US" dirty="0"/>
              <a:t> </a:t>
            </a:r>
            <a:r>
              <a:rPr lang="he-IL" dirty="0"/>
              <a:t>תמרורים, חשכה וילדים בצד הדרך</a:t>
            </a:r>
            <a:r>
              <a:rPr lang="en-US" dirty="0"/>
              <a:t> - </a:t>
            </a:r>
            <a:r>
              <a:rPr lang="he-IL" dirty="0"/>
              <a:t>כל אלו ועוד הם סימנים מעידים</a:t>
            </a:r>
            <a:r>
              <a:rPr lang="en-US" dirty="0"/>
              <a:t>.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BD59836-86B2-44FC-A818-652FA7AA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46" y="1651132"/>
            <a:ext cx="3145786" cy="3162607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0B4CEEF1-BF8E-4C85-87C2-A7762D2F9F19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</p:spTree>
    <p:extLst>
      <p:ext uri="{BB962C8B-B14F-4D97-AF65-F5344CB8AC3E}">
        <p14:creationId xmlns:p14="http://schemas.microsoft.com/office/powerpoint/2010/main" val="8210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976" y="1831862"/>
            <a:ext cx="3876085" cy="1420385"/>
          </a:xfrm>
        </p:spPr>
        <p:txBody>
          <a:bodyPr vert="horz" lIns="91440" tIns="45720" rIns="91440" bIns="45720" rtlCol="0">
            <a:noAutofit/>
          </a:bodyPr>
          <a:lstStyle/>
          <a:p>
            <a:pPr marL="0" lvl="0" indent="0" algn="r">
              <a:buNone/>
            </a:pPr>
            <a:r>
              <a:rPr lang="en-US" dirty="0" err="1"/>
              <a:t>סימנים</a:t>
            </a:r>
            <a:r>
              <a:rPr lang="en-US" dirty="0"/>
              <a:t> </a:t>
            </a:r>
            <a:r>
              <a:rPr lang="en-US" dirty="0" err="1"/>
              <a:t>מעידים</a:t>
            </a:r>
            <a:r>
              <a:rPr lang="en-US" dirty="0"/>
              <a:t> </a:t>
            </a:r>
            <a:r>
              <a:rPr lang="en-US" dirty="0" err="1"/>
              <a:t>יכולים</a:t>
            </a:r>
            <a:r>
              <a:rPr lang="en-US" dirty="0"/>
              <a:t> </a:t>
            </a:r>
            <a:r>
              <a:rPr lang="en-US" dirty="0" err="1"/>
              <a:t>להיות</a:t>
            </a:r>
            <a:r>
              <a:rPr lang="en-US" dirty="0"/>
              <a:t> </a:t>
            </a:r>
            <a:r>
              <a:rPr lang="en-US" dirty="0" err="1"/>
              <a:t>קבועים</a:t>
            </a:r>
            <a:r>
              <a:rPr lang="en-US" dirty="0"/>
              <a:t> </a:t>
            </a:r>
            <a:r>
              <a:rPr lang="en-US" dirty="0" err="1"/>
              <a:t>או</a:t>
            </a:r>
            <a:r>
              <a:rPr lang="en-US" dirty="0"/>
              <a:t> </a:t>
            </a:r>
            <a:r>
              <a:rPr lang="en-US" dirty="0" err="1"/>
              <a:t>משתנים</a:t>
            </a:r>
            <a:r>
              <a:rPr lang="en-US" dirty="0"/>
              <a:t>.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E554A2B1-54C5-4197-89AC-1043CCCBE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" r="1" b="1"/>
          <a:stretch/>
        </p:blipFill>
        <p:spPr>
          <a:xfrm>
            <a:off x="2677128" y="2060695"/>
            <a:ext cx="3167490" cy="3181080"/>
          </a:xfrm>
          <a:prstGeom prst="rect">
            <a:avLst/>
          </a:prstGeom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32AF915F-392A-4A4E-A7F0-B5918368E4DD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</p:spTree>
    <p:extLst>
      <p:ext uri="{BB962C8B-B14F-4D97-AF65-F5344CB8AC3E}">
        <p14:creationId xmlns:p14="http://schemas.microsoft.com/office/powerpoint/2010/main" val="43163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5C1158-299C-4A90-9CAC-66AF28C1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89248"/>
            <a:ext cx="4882312" cy="1709849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indent="0" algn="r">
              <a:buNone/>
            </a:pPr>
            <a:r>
              <a:rPr lang="en-US" dirty="0" err="1"/>
              <a:t>רכב</a:t>
            </a:r>
            <a:r>
              <a:rPr lang="en-US" dirty="0"/>
              <a:t> </a:t>
            </a:r>
            <a:r>
              <a:rPr lang="en-US" dirty="0" err="1"/>
              <a:t>הנוסע</a:t>
            </a:r>
            <a:r>
              <a:rPr lang="en-US" dirty="0"/>
              <a:t> </a:t>
            </a:r>
            <a:r>
              <a:rPr lang="en-US" dirty="0" err="1"/>
              <a:t>בנתיב</a:t>
            </a:r>
            <a:r>
              <a:rPr lang="en-US" dirty="0"/>
              <a:t> </a:t>
            </a:r>
            <a:r>
              <a:rPr lang="en-US" dirty="0" err="1"/>
              <a:t>הימני</a:t>
            </a:r>
            <a:r>
              <a:rPr lang="en-US" dirty="0"/>
              <a:t> </a:t>
            </a:r>
            <a:r>
              <a:rPr lang="en-US" dirty="0" err="1"/>
              <a:t>במקביל</a:t>
            </a:r>
            <a:r>
              <a:rPr lang="en-US" dirty="0"/>
              <a:t> </a:t>
            </a:r>
            <a:r>
              <a:rPr lang="en-US" dirty="0" err="1"/>
              <a:t>אלינו</a:t>
            </a:r>
            <a:r>
              <a:rPr lang="en-US" dirty="0"/>
              <a:t> </a:t>
            </a:r>
            <a:r>
              <a:rPr lang="en-US" dirty="0" err="1"/>
              <a:t>המתכוון</a:t>
            </a:r>
            <a:r>
              <a:rPr lang="en-US" dirty="0"/>
              <a:t> </a:t>
            </a:r>
            <a:r>
              <a:rPr lang="en-US" dirty="0" err="1"/>
              <a:t>לעצור</a:t>
            </a:r>
            <a:r>
              <a:rPr lang="en-US" dirty="0"/>
              <a:t> </a:t>
            </a:r>
            <a:r>
              <a:rPr lang="en-US" dirty="0" err="1"/>
              <a:t>לפני</a:t>
            </a:r>
            <a:r>
              <a:rPr lang="en-US" dirty="0"/>
              <a:t> </a:t>
            </a:r>
            <a:r>
              <a:rPr lang="en-US" dirty="0" err="1"/>
              <a:t>מעבר</a:t>
            </a:r>
            <a:r>
              <a:rPr lang="en-US" dirty="0"/>
              <a:t> </a:t>
            </a:r>
            <a:r>
              <a:rPr lang="en-US" dirty="0" err="1"/>
              <a:t>חציה</a:t>
            </a:r>
            <a:r>
              <a:rPr lang="he-IL" dirty="0"/>
              <a:t> </a:t>
            </a:r>
            <a:r>
              <a:rPr lang="en-US" dirty="0"/>
              <a:t> –</a:t>
            </a:r>
            <a:r>
              <a:rPr lang="he-IL" dirty="0"/>
              <a:t> </a:t>
            </a:r>
            <a:endParaRPr lang="en-US" dirty="0"/>
          </a:p>
          <a:p>
            <a:pPr marL="0" indent="0" algn="r">
              <a:buNone/>
            </a:pPr>
            <a:r>
              <a:rPr lang="en-US" dirty="0" err="1"/>
              <a:t>אינו</a:t>
            </a:r>
            <a:r>
              <a:rPr lang="en-US" dirty="0"/>
              <a:t> </a:t>
            </a:r>
            <a:r>
              <a:rPr lang="en-US" dirty="0" err="1"/>
              <a:t>בגדר</a:t>
            </a:r>
            <a:r>
              <a:rPr lang="en-US" dirty="0"/>
              <a:t> </a:t>
            </a:r>
            <a:r>
              <a:rPr lang="en-US" dirty="0" err="1"/>
              <a:t>סימן</a:t>
            </a:r>
            <a:r>
              <a:rPr lang="en-US" dirty="0"/>
              <a:t> </a:t>
            </a:r>
            <a:r>
              <a:rPr lang="en-US" dirty="0" err="1"/>
              <a:t>מעיד</a:t>
            </a:r>
            <a:r>
              <a:rPr lang="en-US" dirty="0"/>
              <a:t>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090939C-AAD6-4A9B-A5DB-CD4EC4E9E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3" r="2" b="5854"/>
          <a:stretch/>
        </p:blipFill>
        <p:spPr>
          <a:xfrm>
            <a:off x="2137619" y="1340629"/>
            <a:ext cx="3725282" cy="3678036"/>
          </a:xfrm>
          <a:prstGeom prst="rect">
            <a:avLst/>
          </a:prstGeom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0FAC4306-9E1C-41FF-B97C-1557227257B1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rm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נכון או לא נכון ?</a:t>
            </a:r>
          </a:p>
        </p:txBody>
      </p:sp>
    </p:spTree>
    <p:extLst>
      <p:ext uri="{BB962C8B-B14F-4D97-AF65-F5344CB8AC3E}">
        <p14:creationId xmlns:p14="http://schemas.microsoft.com/office/powerpoint/2010/main" val="397443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91">
              <a:tabLst>
                <a:tab pos="11659766" algn="l"/>
              </a:tabLst>
            </a:pPr>
            <a:r>
              <a:rPr lang="he-IL" dirty="0"/>
              <a:t>תמרורים – יש לי שאלות...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2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EBBE8E2-BC7E-44BF-8595-ADAD06915F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קיימים בכל העולם?</a:t>
            </a:r>
          </a:p>
          <a:p>
            <a:r>
              <a:rPr lang="he-IL" dirty="0"/>
              <a:t>יש תמרור – עד מתי הוא תקף?</a:t>
            </a:r>
          </a:p>
          <a:p>
            <a:r>
              <a:rPr lang="he-IL" dirty="0"/>
              <a:t>איך מתייחסים אם יש ניגוד בין שניים, למשל אור ירוק ברמזור ותמרור עצור?</a:t>
            </a:r>
          </a:p>
          <a:p>
            <a:r>
              <a:rPr lang="he-IL" dirty="0"/>
              <a:t>מחולקים לקבוצות – למה?</a:t>
            </a:r>
          </a:p>
          <a:p>
            <a:r>
              <a:rPr lang="he-IL" dirty="0"/>
              <a:t>האם יש קשר בין תמרורים שונים?</a:t>
            </a:r>
          </a:p>
        </p:txBody>
      </p:sp>
    </p:spTree>
    <p:extLst>
      <p:ext uri="{BB962C8B-B14F-4D97-AF65-F5344CB8AC3E}">
        <p14:creationId xmlns:p14="http://schemas.microsoft.com/office/powerpoint/2010/main" val="381029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שפת תקשורת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למה היא נחוצה?</a:t>
            </a:r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מדרג הציות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88072BA-C0D8-442B-BB2F-36DA39674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36" y="1487405"/>
            <a:ext cx="4949328" cy="389295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536070A-E5AF-4AF6-8093-DFE824C4B9DC}"/>
              </a:ext>
            </a:extLst>
          </p:cNvPr>
          <p:cNvSpPr txBox="1"/>
          <p:nvPr/>
        </p:nvSpPr>
        <p:spPr>
          <a:xfrm>
            <a:off x="191997" y="1459167"/>
            <a:ext cx="48028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עם או בלי כובע ומדים, </a:t>
            </a:r>
          </a:p>
          <a:p>
            <a:r>
              <a:rPr lang="he-IL" sz="2400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שוטר מג"ב, </a:t>
            </a:r>
          </a:p>
          <a:p>
            <a:r>
              <a:rPr lang="he-IL" sz="2400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פקח עירוני במדים, </a:t>
            </a:r>
          </a:p>
          <a:p>
            <a:r>
              <a:rPr lang="he-IL" sz="2400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עובד במדים של מחלקת עבודות בכביש.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1B9EF86-E30B-4EB0-AE30-107ADBB6C8C6}"/>
              </a:ext>
            </a:extLst>
          </p:cNvPr>
          <p:cNvSpPr txBox="1"/>
          <p:nvPr/>
        </p:nvSpPr>
        <p:spPr>
          <a:xfrm>
            <a:off x="4994895" y="1110519"/>
            <a:ext cx="22322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ומי מעל השוטר?</a:t>
            </a:r>
          </a:p>
        </p:txBody>
      </p:sp>
    </p:spTree>
    <p:extLst>
      <p:ext uri="{BB962C8B-B14F-4D97-AF65-F5344CB8AC3E}">
        <p14:creationId xmlns:p14="http://schemas.microsoft.com/office/powerpoint/2010/main" val="19001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979BB1-AF52-41CE-9F20-86040BC8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מי מבטל תמרור?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D21CD02-6505-4ED0-AC35-ECA63C178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03110" y="1790084"/>
            <a:ext cx="8229600" cy="4464496"/>
          </a:xfrm>
        </p:spPr>
        <p:txBody>
          <a:bodyPr>
            <a:normAutofit/>
          </a:bodyPr>
          <a:lstStyle/>
          <a:p>
            <a:r>
              <a:rPr lang="he-IL" dirty="0"/>
              <a:t>תמרור ביטול</a:t>
            </a:r>
            <a:br>
              <a:rPr lang="en-US" dirty="0"/>
            </a:br>
            <a:endParaRPr lang="en-US" dirty="0"/>
          </a:p>
          <a:p>
            <a:r>
              <a:rPr lang="he-IL" dirty="0"/>
              <a:t>תמרור אחר</a:t>
            </a:r>
            <a:br>
              <a:rPr lang="en-US" dirty="0"/>
            </a:br>
            <a:endParaRPr lang="he-IL" dirty="0"/>
          </a:p>
          <a:p>
            <a:r>
              <a:rPr lang="he-IL" dirty="0"/>
              <a:t>צומת </a:t>
            </a:r>
            <a:br>
              <a:rPr lang="en-US" dirty="0"/>
            </a:br>
            <a:endParaRPr lang="he-IL" dirty="0"/>
          </a:p>
          <a:p>
            <a:r>
              <a:rPr lang="he-IL" dirty="0"/>
              <a:t>כל מי שמעליו במדרג הציות - רמזור או שוטר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A2157A2-C017-460F-AEC6-3D89216F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14" y="0"/>
            <a:ext cx="1965598" cy="196559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68788D0-57F3-49B1-B5BC-642ACE42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511" y="1472303"/>
            <a:ext cx="1245518" cy="124551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B9F1C7-210B-4D00-89E2-FBA48CF13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010" y="2689429"/>
            <a:ext cx="1902520" cy="12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רמזורים</a:t>
            </a:r>
          </a:p>
        </p:txBody>
      </p:sp>
      <p:sp>
        <p:nvSpPr>
          <p:cNvPr id="5" name="מציין מיקום תוכן 2"/>
          <p:cNvSpPr>
            <a:spLocks noGrp="1"/>
          </p:cNvSpPr>
          <p:nvPr>
            <p:ph idx="1"/>
          </p:nvPr>
        </p:nvSpPr>
        <p:spPr>
          <a:xfrm>
            <a:off x="86446" y="2463239"/>
            <a:ext cx="8077200" cy="38884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800" dirty="0"/>
              <a:t>סדר הלוך (משולב): </a:t>
            </a:r>
            <a:r>
              <a:rPr lang="he-IL" sz="2800" dirty="0">
                <a:solidFill>
                  <a:srgbClr val="FF0000"/>
                </a:solidFill>
              </a:rPr>
              <a:t>אדום</a:t>
            </a:r>
            <a:r>
              <a:rPr lang="he-IL" sz="2800" dirty="0"/>
              <a:t>, </a:t>
            </a:r>
            <a:r>
              <a:rPr lang="he-IL" sz="2800" dirty="0">
                <a:solidFill>
                  <a:srgbClr val="FF0000"/>
                </a:solidFill>
              </a:rPr>
              <a:t>אדום</a:t>
            </a:r>
            <a:r>
              <a:rPr lang="he-IL" sz="2800" dirty="0"/>
              <a:t> </a:t>
            </a:r>
            <a:r>
              <a:rPr lang="he-IL" sz="2800" dirty="0">
                <a:solidFill>
                  <a:srgbClr val="FFC000"/>
                </a:solidFill>
              </a:rPr>
              <a:t>וצהוב</a:t>
            </a:r>
            <a:r>
              <a:rPr lang="he-IL" sz="2800" dirty="0"/>
              <a:t>, </a:t>
            </a:r>
            <a:r>
              <a:rPr lang="he-IL" sz="2800" dirty="0">
                <a:solidFill>
                  <a:srgbClr val="00B050"/>
                </a:solidFill>
              </a:rPr>
              <a:t>ירוק</a:t>
            </a:r>
            <a:r>
              <a:rPr lang="he-IL" sz="2800" dirty="0"/>
              <a:t>, </a:t>
            </a:r>
            <a:br>
              <a:rPr lang="en-US" sz="2800" dirty="0"/>
            </a:br>
            <a:r>
              <a:rPr lang="he-IL" sz="2800" dirty="0"/>
              <a:t>ירוק מהבהב 3 שניות, </a:t>
            </a:r>
            <a:r>
              <a:rPr lang="he-IL" sz="2800" dirty="0">
                <a:solidFill>
                  <a:srgbClr val="FFC000"/>
                </a:solidFill>
              </a:rPr>
              <a:t>צהוב</a:t>
            </a:r>
            <a:r>
              <a:rPr lang="he-IL" sz="2800" dirty="0"/>
              <a:t>, </a:t>
            </a:r>
            <a:r>
              <a:rPr lang="he-IL" sz="2800" dirty="0">
                <a:solidFill>
                  <a:srgbClr val="FF0000"/>
                </a:solidFill>
              </a:rPr>
              <a:t>אדום</a:t>
            </a:r>
            <a:r>
              <a:rPr lang="he-IL" sz="2800" dirty="0"/>
              <a:t>.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צהוב מהבהב – רמזור לא פעיל!!!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תפקיד – לכוון ולהזרים את התנועה בצומת.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276464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8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484"/>
            <a:ext cx="11057641" cy="3484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sz="2800" b="1" dirty="0"/>
              <a:t>האם חובה לציית להוראות </a:t>
            </a:r>
            <a:r>
              <a:rPr lang="he-IL" sz="2800" b="1" dirty="0">
                <a:solidFill>
                  <a:srgbClr val="FF0000"/>
                </a:solidFill>
              </a:rPr>
              <a:t>שוטר שהזדהה </a:t>
            </a:r>
            <a:r>
              <a:rPr lang="he-IL" sz="2800" b="1" dirty="0"/>
              <a:t>בתעודת מינוי?</a:t>
            </a:r>
          </a:p>
          <a:p>
            <a:pPr marL="0" indent="0">
              <a:buNone/>
            </a:pPr>
            <a:r>
              <a:rPr lang="he-IL" sz="2800" dirty="0"/>
              <a:t>לא. חייבים לציית רק לשוטר תנועה בהכוונת תנועה בצומת.	 </a:t>
            </a:r>
            <a:endParaRPr lang="en-US" sz="2800" b="1" u="sng" dirty="0"/>
          </a:p>
          <a:p>
            <a:pPr marL="0" indent="0">
              <a:buNone/>
            </a:pPr>
            <a:r>
              <a:rPr lang="he-IL" sz="2800" dirty="0"/>
              <a:t>כן, לעניין הכוונת תנועה בצומת בלבד.	 </a:t>
            </a:r>
            <a:endParaRPr lang="en-US" sz="2800" b="1" u="sng" dirty="0"/>
          </a:p>
          <a:p>
            <a:pPr marL="0" indent="0">
              <a:buNone/>
            </a:pPr>
            <a:r>
              <a:rPr lang="he-IL" sz="2800" dirty="0"/>
              <a:t>בדרך כלל לא.	 </a:t>
            </a:r>
            <a:endParaRPr lang="en-US" sz="2800" b="1" u="sng" dirty="0"/>
          </a:p>
          <a:p>
            <a:pPr marL="0" indent="0">
              <a:buNone/>
            </a:pPr>
            <a:r>
              <a:rPr lang="he-IL" sz="2800" dirty="0"/>
              <a:t>כן, אף אם ההוראות מנוגדות להוראות תמרור.</a:t>
            </a:r>
          </a:p>
        </p:txBody>
      </p:sp>
    </p:spTree>
    <p:extLst>
      <p:ext uri="{BB962C8B-B14F-4D97-AF65-F5344CB8AC3E}">
        <p14:creationId xmlns:p14="http://schemas.microsoft.com/office/powerpoint/2010/main" val="383284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484"/>
            <a:ext cx="11057641" cy="348419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BD0D9"/>
              </a:buClr>
              <a:buNone/>
            </a:pPr>
            <a:r>
              <a:rPr lang="he-IL" sz="2800" b="1" dirty="0"/>
              <a:t>האם חובה לציית להוראות עובד של </a:t>
            </a:r>
            <a:r>
              <a:rPr lang="he-IL" sz="2800" b="1" dirty="0">
                <a:solidFill>
                  <a:srgbClr val="FF0000"/>
                </a:solidFill>
              </a:rPr>
              <a:t>מחלקת עבודות ציבוריות במדים</a:t>
            </a:r>
            <a:r>
              <a:rPr lang="he-IL" sz="2800" b="1" dirty="0"/>
              <a:t>?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3000" dirty="0"/>
              <a:t>לא. חייבים לציית רק לשוטר תנועה בהכוונת תנועה בצומת.	 </a:t>
            </a:r>
            <a:endParaRPr lang="en-US" sz="3000" dirty="0"/>
          </a:p>
          <a:p>
            <a:pPr marL="0" indent="0">
              <a:buClr>
                <a:srgbClr val="0BD0D9"/>
              </a:buClr>
              <a:buNone/>
            </a:pPr>
            <a:r>
              <a:rPr lang="he-IL" sz="3000" dirty="0"/>
              <a:t>כן, לעניין הכוונת תנועה בצומת בלבד.	 </a:t>
            </a:r>
            <a:endParaRPr lang="en-US" sz="3000" dirty="0"/>
          </a:p>
          <a:p>
            <a:pPr marL="0" indent="0">
              <a:buClr>
                <a:srgbClr val="0BD0D9"/>
              </a:buClr>
              <a:buNone/>
            </a:pPr>
            <a:r>
              <a:rPr lang="he-IL" sz="3000" dirty="0"/>
              <a:t>בדרך כלל לא.	 </a:t>
            </a:r>
            <a:endParaRPr lang="en-US" sz="3000" dirty="0"/>
          </a:p>
          <a:p>
            <a:pPr marL="0" indent="0">
              <a:buClr>
                <a:srgbClr val="0BD0D9"/>
              </a:buClr>
              <a:buNone/>
            </a:pPr>
            <a:r>
              <a:rPr lang="he-IL" sz="3000" dirty="0"/>
              <a:t>כן, אף אם ההוראות מנוגדות להוראות תמרור.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11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484"/>
            <a:ext cx="11057641" cy="3484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sz="2800" b="1" dirty="0"/>
              <a:t>האם חובה לציית להוראות ולאותות של </a:t>
            </a:r>
            <a:r>
              <a:rPr lang="he-IL" sz="2800" b="1" dirty="0">
                <a:solidFill>
                  <a:srgbClr val="FF0000"/>
                </a:solidFill>
              </a:rPr>
              <a:t>שוטר צבאי במדים</a:t>
            </a:r>
            <a:r>
              <a:rPr lang="he-IL" sz="2800" b="1" dirty="0"/>
              <a:t>?</a:t>
            </a:r>
          </a:p>
          <a:p>
            <a:pPr marL="0" indent="0">
              <a:buNone/>
            </a:pPr>
            <a:r>
              <a:rPr lang="he-IL" sz="2800" dirty="0"/>
              <a:t>לא-פרט להוראה של עצירת רכב.                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בדרך כלל לא.	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כן, כמו לשוטר אזרחי. 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לא-רק להוראה של הצגת רישיון נהיגה.     	 </a:t>
            </a:r>
            <a:endParaRPr lang="he-IL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02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484"/>
            <a:ext cx="11057641" cy="37567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e-IL" sz="3600" b="1" dirty="0"/>
              <a:t>האם </a:t>
            </a:r>
            <a:r>
              <a:rPr lang="he-IL" sz="3600" b="1" dirty="0">
                <a:latin typeface="Arial Black" panose="020B0A04020102020204" pitchFamily="34" charset="0"/>
              </a:rPr>
              <a:t>חובה</a:t>
            </a:r>
            <a:r>
              <a:rPr lang="he-IL" sz="3600" b="1" dirty="0"/>
              <a:t> לציית להוראות </a:t>
            </a:r>
            <a:r>
              <a:rPr lang="he-IL" sz="3600" b="1" dirty="0">
                <a:solidFill>
                  <a:srgbClr val="FF0000"/>
                </a:solidFill>
              </a:rPr>
              <a:t>פקח עירוני </a:t>
            </a:r>
            <a:r>
              <a:rPr lang="he-IL" sz="3600" b="1" dirty="0"/>
              <a:t>שהוסמך לכך, גם כשההוראה או האות מנוגדים לתמרורים?  </a:t>
            </a:r>
          </a:p>
          <a:p>
            <a:pPr marL="0" indent="0">
              <a:buNone/>
            </a:pPr>
            <a:r>
              <a:rPr lang="he-IL" sz="2800" dirty="0"/>
              <a:t>לא-פרט להוראה של עצירת רכב.                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בדרך כלל לא.	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כן, כמו לשוטר אזרחי.  </a:t>
            </a:r>
            <a:endParaRPr lang="en-US" sz="2800" dirty="0"/>
          </a:p>
          <a:p>
            <a:pPr marL="0" indent="0">
              <a:buNone/>
            </a:pPr>
            <a:r>
              <a:rPr lang="he-IL" sz="2800" dirty="0"/>
              <a:t>לא-רק להוראה של הצגת רישיון נהיגה. 	 </a:t>
            </a:r>
            <a:endParaRPr lang="he-IL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48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484"/>
            <a:ext cx="11057641" cy="3484198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BD0D9"/>
              </a:buClr>
              <a:buNone/>
            </a:pPr>
            <a:r>
              <a:rPr lang="he-IL" sz="3300" b="1" dirty="0"/>
              <a:t>האם חובה לציית להוראות </a:t>
            </a:r>
            <a:r>
              <a:rPr lang="he-IL" sz="3300" b="1" dirty="0">
                <a:solidFill>
                  <a:srgbClr val="FF0000"/>
                </a:solidFill>
              </a:rPr>
              <a:t>שוטר</a:t>
            </a:r>
            <a:r>
              <a:rPr lang="he-IL" sz="3300" b="1" dirty="0"/>
              <a:t>, גם כשההוראה או האות מנוגדים לתמרורים?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3300" dirty="0"/>
              <a:t>כן, למעט הוראה המנוגדת להוראת תמרור "עצור".                           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3300" dirty="0"/>
              <a:t>כן, חובה לציית, ובזהירות רבה.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3300" dirty="0"/>
              <a:t>כן, פרט להוראה המנוגדת להוראת תמרור "אסורה הכניסה".             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3300" dirty="0"/>
              <a:t>לא, אין חובה לציית. 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3283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1078484"/>
            <a:ext cx="11057641" cy="3484198"/>
          </a:xfrm>
        </p:spPr>
        <p:txBody>
          <a:bodyPr>
            <a:normAutofit/>
          </a:bodyPr>
          <a:lstStyle/>
          <a:p>
            <a:pPr marL="0" indent="0">
              <a:buClr>
                <a:srgbClr val="0BD0D9"/>
              </a:buClr>
              <a:buNone/>
            </a:pPr>
            <a:r>
              <a:rPr lang="he-IL" sz="2600" b="1" dirty="0"/>
              <a:t>האם </a:t>
            </a:r>
            <a:r>
              <a:rPr lang="he-IL" sz="2600" b="1" dirty="0">
                <a:solidFill>
                  <a:srgbClr val="FF0000"/>
                </a:solidFill>
              </a:rPr>
              <a:t>תמרור זמני </a:t>
            </a:r>
            <a:r>
              <a:rPr lang="he-IL" sz="2600" b="1" dirty="0"/>
              <a:t>שמוצב לפי הוראת קצין משטרה הוא תמרור חוקי?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2600" dirty="0"/>
              <a:t>כן, למעט תמרור "עצור".                           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2600" dirty="0"/>
              <a:t>כן, הוא תמרור חוקי.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2600" dirty="0"/>
              <a:t>כן, למעט תמרור "אסורה הכניסה".                </a:t>
            </a:r>
          </a:p>
          <a:p>
            <a:pPr marL="0" indent="0">
              <a:buClr>
                <a:srgbClr val="0BD0D9"/>
              </a:buClr>
              <a:buNone/>
            </a:pPr>
            <a:r>
              <a:rPr lang="he-IL" sz="2600" dirty="0"/>
              <a:t>לא, הוא אינו תמרור חוקי.	 	 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344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17" y="206818"/>
            <a:ext cx="9246124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בואו נרפרף מהר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B1F1DC-6D1B-4B52-A7E5-BE10722A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1078484"/>
            <a:ext cx="11057641" cy="3484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2600" b="1" dirty="0"/>
              <a:t>האם תמרור ידני נייד של תלמיד משמרות </a:t>
            </a:r>
            <a:r>
              <a:rPr lang="he-IL" sz="2600" b="1" dirty="0" err="1"/>
              <a:t>הזה"ב</a:t>
            </a:r>
            <a:r>
              <a:rPr lang="he-IL" sz="2600" b="1" dirty="0"/>
              <a:t> הוא תמרור חוקי? </a:t>
            </a:r>
          </a:p>
          <a:p>
            <a:pPr marL="0" indent="0">
              <a:buNone/>
            </a:pPr>
            <a:r>
              <a:rPr lang="he-IL" sz="2600" dirty="0"/>
              <a:t>כן, למעט תמרור "עצור".                             </a:t>
            </a:r>
          </a:p>
          <a:p>
            <a:pPr marL="0" indent="0">
              <a:buNone/>
            </a:pPr>
            <a:r>
              <a:rPr lang="he-IL" sz="2600" dirty="0"/>
              <a:t>כן, הוא תמרור חוקי.  </a:t>
            </a:r>
          </a:p>
          <a:p>
            <a:pPr marL="0" indent="0">
              <a:buNone/>
            </a:pPr>
            <a:r>
              <a:rPr lang="he-IL" sz="2600" dirty="0"/>
              <a:t>כן, למעט תמרור "סע".                </a:t>
            </a:r>
          </a:p>
          <a:p>
            <a:pPr marL="0" indent="0">
              <a:buNone/>
            </a:pPr>
            <a:r>
              <a:rPr lang="he-IL" sz="2600" dirty="0"/>
              <a:t>לא, הוא אינו תמרור חוקי.	 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9BA72F7-AF85-45E7-98D7-9BDA1277E55C}"/>
              </a:ext>
            </a:extLst>
          </p:cNvPr>
          <p:cNvSpPr txBox="1">
            <a:spLocks/>
          </p:cNvSpPr>
          <p:nvPr/>
        </p:nvSpPr>
        <p:spPr>
          <a:xfrm>
            <a:off x="1981200" y="4365104"/>
            <a:ext cx="8229600" cy="19255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</a:pPr>
            <a:endParaRPr lang="he-IL" sz="2000" dirty="0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69FB02B-C42B-4D25-8589-DAB8BA1A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69" y="1820178"/>
            <a:ext cx="3836070" cy="2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D424C7-9F81-4412-BC18-1DD73B5D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0"/>
            <a:ext cx="10972800" cy="1143000"/>
          </a:xfrm>
        </p:spPr>
        <p:txBody>
          <a:bodyPr/>
          <a:lstStyle/>
          <a:p>
            <a:r>
              <a:rPr lang="he-IL" dirty="0"/>
              <a:t>למה צריך שפת תקשורת?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6C5F7F4C-D2D1-471D-BB2E-C086D8AA6C26}"/>
              </a:ext>
            </a:extLst>
          </p:cNvPr>
          <p:cNvSpPr txBox="1">
            <a:spLocks/>
          </p:cNvSpPr>
          <p:nvPr/>
        </p:nvSpPr>
        <p:spPr>
          <a:xfrm>
            <a:off x="94268" y="1143000"/>
            <a:ext cx="11488132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שפת התעבורה היא שפה הבנויה על מערכת מוסדרת של </a:t>
            </a:r>
            <a:r>
              <a:rPr lang="he-IL" sz="2400" b="1" dirty="0">
                <a:solidFill>
                  <a:srgbClr val="FF0000"/>
                </a:solidFill>
                <a:cs typeface="Varela Round" pitchFamily="2" charset="-79"/>
              </a:rPr>
              <a:t>סימנים מוסכמים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, אשר חלקם מהווים כללי התנהגות ברורים ומחייבים, וחלקם חומרי גלם למחשבה ולשיקול דעתו של הנהג. </a:t>
            </a:r>
            <a:br>
              <a:rPr lang="en-US" sz="2400" dirty="0">
                <a:solidFill>
                  <a:srgbClr val="002060"/>
                </a:solidFill>
                <a:cs typeface="Varela Round" pitchFamily="2" charset="-79"/>
              </a:rPr>
            </a:br>
            <a:endParaRPr lang="he-IL" sz="2400" dirty="0">
              <a:solidFill>
                <a:srgbClr val="002060"/>
              </a:solidFill>
              <a:cs typeface="Varela Round" pitchFamily="2" charset="-79"/>
            </a:endParaRP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בזמן נהיגה </a:t>
            </a:r>
            <a:r>
              <a:rPr lang="he-IL" sz="2400" b="1" dirty="0">
                <a:solidFill>
                  <a:srgbClr val="FF0000"/>
                </a:solidFill>
                <a:cs typeface="Varela Round" pitchFamily="2" charset="-79"/>
              </a:rPr>
              <a:t>אין אפשרות לתקשר מילולית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עם משתמשי הדרך האחרים ולכן יש צורך בבניית שפת תעבורה מיוחדת המבוססת על סימנים מוסכמים. </a:t>
            </a:r>
            <a:br>
              <a:rPr lang="en-US" sz="2400" dirty="0">
                <a:solidFill>
                  <a:srgbClr val="002060"/>
                </a:solidFill>
                <a:cs typeface="Varela Round" pitchFamily="2" charset="-79"/>
              </a:rPr>
            </a:br>
            <a:endParaRPr lang="he-IL" sz="2400" dirty="0">
              <a:solidFill>
                <a:srgbClr val="002060"/>
              </a:solidFill>
              <a:cs typeface="Varela Round" pitchFamily="2" charset="-79"/>
            </a:endParaRP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בעולם שבו השפה מובנת לכל השותפים לתקשורת הבין-אישית, והמסר נקלט ומתפרש כפי שהתכוונו שיתפרש – אמורים להיות פחות חיכוכים ופחות הפתעות, כלומר,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/>
              <a:defRPr/>
            </a:pPr>
            <a:r>
              <a:rPr kumimoji="0" lang="he-IL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פחות תאונות</a:t>
            </a:r>
            <a:endParaRPr kumimoji="0" lang="he-IL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13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85" y="99850"/>
            <a:ext cx="8229600" cy="852704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זוגות </a:t>
            </a:r>
            <a:r>
              <a:rPr lang="he-IL" dirty="0" err="1"/>
              <a:t>זוגות</a:t>
            </a:r>
            <a:r>
              <a:rPr lang="he-IL" dirty="0"/>
              <a:t> עלו לתיבת נוח...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BA162B8-A9A3-48F8-B08A-F544EF7E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1" y="1173462"/>
            <a:ext cx="1975275" cy="131685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380052A-8A67-4103-8A6C-D262BBA16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6"/>
          <a:stretch/>
        </p:blipFill>
        <p:spPr>
          <a:xfrm>
            <a:off x="2066016" y="1292538"/>
            <a:ext cx="1284734" cy="110505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9850ACB-90F9-483B-8B07-AB76719C8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1" y="3332175"/>
            <a:ext cx="2145978" cy="142658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FFE49F8-CEBF-4952-B34F-B6F1225A1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18" y="3350152"/>
            <a:ext cx="2145978" cy="142658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9BAB7A0-4CFF-42B1-BBCC-770400336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463" y="3183951"/>
            <a:ext cx="2451395" cy="162767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5A17A32-24FB-439E-8ECC-D5F81BFE80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63"/>
          <a:stretch/>
        </p:blipFill>
        <p:spPr>
          <a:xfrm>
            <a:off x="6449487" y="3502724"/>
            <a:ext cx="1224136" cy="1071563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9EAFCCF-D779-4E96-8DC8-1C8C15E95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273" y="971010"/>
            <a:ext cx="2586585" cy="171462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FD230FB-BF0B-4A59-89CC-072F09650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58" y="1292539"/>
            <a:ext cx="1066800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16A17-9A5E-4A3C-A5FB-265B4C8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229" y="162601"/>
            <a:ext cx="8229600" cy="878125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יש הרבה כאלה שהם מקדימים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FC92173-4F6C-4FDE-81BF-EBB2B307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48" b="15257"/>
          <a:stretch/>
        </p:blipFill>
        <p:spPr>
          <a:xfrm>
            <a:off x="5200428" y="1647233"/>
            <a:ext cx="1019166" cy="893779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9E3BDDA-536C-434B-9D55-6869650C2B52}"/>
              </a:ext>
            </a:extLst>
          </p:cNvPr>
          <p:cNvSpPr txBox="1"/>
          <p:nvPr/>
        </p:nvSpPr>
        <p:spPr>
          <a:xfrm>
            <a:off x="4850396" y="2707421"/>
            <a:ext cx="14401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עוד כ 150 מ'</a:t>
            </a:r>
          </a:p>
          <a:p>
            <a:r>
              <a:rPr lang="he-IL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יהיה תמרור</a:t>
            </a:r>
          </a:p>
        </p:txBody>
      </p:sp>
      <p:sp>
        <p:nvSpPr>
          <p:cNvPr id="5" name="חץ: פניית פרסה 4">
            <a:extLst>
              <a:ext uri="{FF2B5EF4-FFF2-40B4-BE49-F238E27FC236}">
                <a16:creationId xmlns:a16="http://schemas.microsoft.com/office/drawing/2014/main" id="{D1D373D3-82AF-4301-B643-AFC8BB2FC921}"/>
              </a:ext>
            </a:extLst>
          </p:cNvPr>
          <p:cNvSpPr/>
          <p:nvPr/>
        </p:nvSpPr>
        <p:spPr>
          <a:xfrm rot="10800000" flipH="1">
            <a:off x="5570476" y="3353751"/>
            <a:ext cx="1512168" cy="105469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9B61F10-5521-4CC4-973C-90803D12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25" y="1649724"/>
            <a:ext cx="995677" cy="878125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F76D775-A922-4B57-842D-C779FA6B1AED}"/>
              </a:ext>
            </a:extLst>
          </p:cNvPr>
          <p:cNvSpPr txBox="1"/>
          <p:nvPr/>
        </p:nvSpPr>
        <p:spPr>
          <a:xfrm>
            <a:off x="825151" y="2707421"/>
            <a:ext cx="14401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עוד כ 150 מ'</a:t>
            </a:r>
          </a:p>
          <a:p>
            <a:r>
              <a:rPr lang="he-IL" dirty="0">
                <a:solidFill>
                  <a:prstClr val="black"/>
                </a:solidFill>
                <a:latin typeface="Constantia"/>
                <a:cs typeface="David" panose="020E0502060401010101" pitchFamily="34" charset="-79"/>
              </a:rPr>
              <a:t>יהיה תמרור</a:t>
            </a:r>
          </a:p>
        </p:txBody>
      </p:sp>
      <p:sp>
        <p:nvSpPr>
          <p:cNvPr id="12" name="חץ: פניית פרסה 11">
            <a:extLst>
              <a:ext uri="{FF2B5EF4-FFF2-40B4-BE49-F238E27FC236}">
                <a16:creationId xmlns:a16="http://schemas.microsoft.com/office/drawing/2014/main" id="{6FC5CDFA-44DF-4E6B-B65E-9131E4F99D38}"/>
              </a:ext>
            </a:extLst>
          </p:cNvPr>
          <p:cNvSpPr/>
          <p:nvPr/>
        </p:nvSpPr>
        <p:spPr>
          <a:xfrm rot="10800000" flipH="1">
            <a:off x="1545231" y="3353751"/>
            <a:ext cx="1512168" cy="105469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  <a:latin typeface="Constantia"/>
              <a:cs typeface="David" panose="020E0502060401010101" pitchFamily="34" charset="-79"/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B689C465-5EC2-489F-A248-066E42FB1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76"/>
          <a:stretch/>
        </p:blipFill>
        <p:spPr>
          <a:xfrm>
            <a:off x="2369600" y="1604102"/>
            <a:ext cx="1019166" cy="73913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B9F44F7-2C87-4EC5-BC47-2F698F70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100" b="14769"/>
          <a:stretch/>
        </p:blipFill>
        <p:spPr>
          <a:xfrm>
            <a:off x="2369600" y="2183587"/>
            <a:ext cx="989226" cy="35742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62F2DADD-70A8-4826-B8C0-9AC7BD4D6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16" b="15257"/>
          <a:stretch/>
        </p:blipFill>
        <p:spPr>
          <a:xfrm>
            <a:off x="6477000" y="1604102"/>
            <a:ext cx="846754" cy="8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D424C7-9F81-4412-BC18-1DD73B5D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0"/>
            <a:ext cx="10972800" cy="1143000"/>
          </a:xfrm>
        </p:spPr>
        <p:txBody>
          <a:bodyPr/>
          <a:lstStyle/>
          <a:p>
            <a:r>
              <a:rPr lang="he-IL" dirty="0"/>
              <a:t>תקשורת בין עוברי דרך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6C5F7F4C-D2D1-471D-BB2E-C086D8AA6C26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BD0D9"/>
              </a:buClr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התקשורת הינה </a:t>
            </a:r>
            <a:r>
              <a:rPr lang="he-IL" sz="2400" u="sng" dirty="0">
                <a:solidFill>
                  <a:srgbClr val="002060"/>
                </a:solidFill>
                <a:cs typeface="Varela Round" pitchFamily="2" charset="-79"/>
              </a:rPr>
              <a:t>אמצעי חשוב והכרחי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מפני שבדרך נעים אנשים וכלי רכב, ישנם מצבים שבהם כולם רוצים לעבור באותה הנקודה בדרך.</a:t>
            </a:r>
            <a:br>
              <a:rPr lang="en-US" sz="2400" dirty="0">
                <a:solidFill>
                  <a:srgbClr val="002060"/>
                </a:solidFill>
                <a:cs typeface="Varela Round" pitchFamily="2" charset="-79"/>
              </a:rPr>
            </a:br>
            <a:endParaRPr lang="he-IL" sz="2400" dirty="0">
              <a:solidFill>
                <a:srgbClr val="002060"/>
              </a:solidFill>
              <a:cs typeface="Varela Round" pitchFamily="2" charset="-79"/>
            </a:endParaRPr>
          </a:p>
          <a:p>
            <a:pPr lvl="0">
              <a:buClr>
                <a:srgbClr val="0BD0D9"/>
              </a:buClr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תמרורים, רמזורים, מחוות ידיים הינם </a:t>
            </a:r>
            <a:r>
              <a:rPr lang="he-IL" sz="2400" u="sng" dirty="0">
                <a:solidFill>
                  <a:srgbClr val="002060"/>
                </a:solidFill>
                <a:cs typeface="Varela Round" pitchFamily="2" charset="-79"/>
              </a:rPr>
              <a:t>חלק מאמצעי התקשורת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בין משתמשי הדרך השונים.</a:t>
            </a:r>
            <a:br>
              <a:rPr lang="en-US" sz="2400" dirty="0">
                <a:solidFill>
                  <a:srgbClr val="002060"/>
                </a:solidFill>
                <a:cs typeface="Varela Round" pitchFamily="2" charset="-79"/>
              </a:rPr>
            </a:br>
            <a:endParaRPr lang="he-IL" sz="2400" dirty="0">
              <a:solidFill>
                <a:srgbClr val="002060"/>
              </a:solidFill>
              <a:cs typeface="Varela Round" pitchFamily="2" charset="-79"/>
            </a:endParaRPr>
          </a:p>
          <a:p>
            <a:pPr lvl="0">
              <a:buClr>
                <a:srgbClr val="0BD0D9"/>
              </a:buClr>
            </a:pP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מעבר לכך ישנם הרבה שלטים בדרך, </a:t>
            </a:r>
            <a:r>
              <a:rPr lang="he-IL" sz="2400" u="sng" dirty="0">
                <a:solidFill>
                  <a:srgbClr val="002060"/>
                </a:solidFill>
                <a:cs typeface="Varela Round" pitchFamily="2" charset="-79"/>
              </a:rPr>
              <a:t>המספקים מידע חיוני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למשתמשי הדרך.</a:t>
            </a:r>
          </a:p>
        </p:txBody>
      </p:sp>
    </p:spTree>
    <p:extLst>
      <p:ext uri="{BB962C8B-B14F-4D97-AF65-F5344CB8AC3E}">
        <p14:creationId xmlns:p14="http://schemas.microsoft.com/office/powerpoint/2010/main" val="42264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D424C7-9F81-4412-BC18-1DD73B5D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0"/>
            <a:ext cx="10972800" cy="1143000"/>
          </a:xfrm>
        </p:spPr>
        <p:txBody>
          <a:bodyPr/>
          <a:lstStyle/>
          <a:p>
            <a:r>
              <a:rPr lang="he-IL" dirty="0"/>
              <a:t>תקשורת בין עוברי דרך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8EE08A58-1861-47B8-8E2A-B629247E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440"/>
            <a:ext cx="10515600" cy="586649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00B050"/>
              </a:buClr>
              <a:buNone/>
            </a:pPr>
            <a:r>
              <a:rPr lang="he-IL" sz="2800" dirty="0">
                <a:solidFill>
                  <a:srgbClr val="FF0000"/>
                </a:solidFill>
                <a:latin typeface="+mn-lt"/>
              </a:rPr>
              <a:t>שפת גוף – </a:t>
            </a:r>
            <a:r>
              <a:rPr lang="he-IL" sz="2800" dirty="0">
                <a:latin typeface="+mn-lt"/>
              </a:rPr>
              <a:t>טרמפיסט, שוטר, הולך רגל, הנהג...</a:t>
            </a: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9DFD258B-2D05-427B-A1AB-72AC2005710A}"/>
              </a:ext>
            </a:extLst>
          </p:cNvPr>
          <p:cNvSpPr txBox="1">
            <a:spLocks/>
          </p:cNvSpPr>
          <p:nvPr/>
        </p:nvSpPr>
        <p:spPr>
          <a:xfrm>
            <a:off x="838200" y="1740089"/>
            <a:ext cx="10515600" cy="586649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None/>
            </a:pPr>
            <a:r>
              <a:rPr lang="he-IL" dirty="0">
                <a:solidFill>
                  <a:srgbClr val="FF0000"/>
                </a:solidFill>
                <a:cs typeface="Varela Round" pitchFamily="2" charset="-79"/>
              </a:rPr>
              <a:t>שפה מילולית (כתובה או מדוברת) – </a:t>
            </a:r>
            <a:r>
              <a:rPr lang="he-IL" dirty="0">
                <a:solidFill>
                  <a:srgbClr val="002060"/>
                </a:solidFill>
                <a:cs typeface="Varela Round" pitchFamily="2" charset="-79"/>
              </a:rPr>
              <a:t>שיחה, שילוט...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5E640401-1EF2-4835-9D64-600FA4D9346E}"/>
              </a:ext>
            </a:extLst>
          </p:cNvPr>
          <p:cNvSpPr txBox="1">
            <a:spLocks/>
          </p:cNvSpPr>
          <p:nvPr/>
        </p:nvSpPr>
        <p:spPr>
          <a:xfrm>
            <a:off x="838200" y="2327327"/>
            <a:ext cx="10515600" cy="586649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None/>
            </a:pPr>
            <a:r>
              <a:rPr lang="he-IL" dirty="0">
                <a:solidFill>
                  <a:srgbClr val="FF0000"/>
                </a:solidFill>
                <a:cs typeface="Varela Round" pitchFamily="2" charset="-79"/>
              </a:rPr>
              <a:t>סימנים מוסכמים – </a:t>
            </a:r>
            <a:r>
              <a:rPr lang="he-IL" dirty="0">
                <a:solidFill>
                  <a:srgbClr val="002060"/>
                </a:solidFill>
                <a:cs typeface="Varela Round" pitchFamily="2" charset="-79"/>
              </a:rPr>
              <a:t>תמרורים, רמזורים, מחוות...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725E9DA9-58AE-4587-A168-6B94D06CA0E0}"/>
              </a:ext>
            </a:extLst>
          </p:cNvPr>
          <p:cNvSpPr txBox="1">
            <a:spLocks/>
          </p:cNvSpPr>
          <p:nvPr/>
        </p:nvSpPr>
        <p:spPr>
          <a:xfrm>
            <a:off x="838200" y="2913387"/>
            <a:ext cx="10515600" cy="586649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None/>
            </a:pPr>
            <a:r>
              <a:rPr lang="he-IL" dirty="0">
                <a:solidFill>
                  <a:srgbClr val="FF0000"/>
                </a:solidFill>
                <a:cs typeface="Varela Round" pitchFamily="2" charset="-79"/>
              </a:rPr>
              <a:t>אורות – </a:t>
            </a:r>
            <a:r>
              <a:rPr lang="he-IL" dirty="0">
                <a:solidFill>
                  <a:srgbClr val="002060"/>
                </a:solidFill>
                <a:cs typeface="Varela Round" pitchFamily="2" charset="-79"/>
              </a:rPr>
              <a:t>אדומים, לבנים, צהובים, מהבהבים, סוגי אורות, זמן תאורה.</a:t>
            </a:r>
          </a:p>
        </p:txBody>
      </p:sp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A3B11FD3-C8F0-4665-92A3-0C10F3F79F7E}"/>
              </a:ext>
            </a:extLst>
          </p:cNvPr>
          <p:cNvSpPr txBox="1">
            <a:spLocks/>
          </p:cNvSpPr>
          <p:nvPr/>
        </p:nvSpPr>
        <p:spPr>
          <a:xfrm>
            <a:off x="838200" y="3500036"/>
            <a:ext cx="10515600" cy="58664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None/>
            </a:pPr>
            <a:r>
              <a:rPr lang="he-IL" dirty="0">
                <a:solidFill>
                  <a:srgbClr val="FF0000"/>
                </a:solidFill>
                <a:cs typeface="Varela Round" pitchFamily="2" charset="-79"/>
              </a:rPr>
              <a:t>צלילים –</a:t>
            </a:r>
            <a:r>
              <a:rPr lang="he-IL" dirty="0">
                <a:solidFill>
                  <a:srgbClr val="002060"/>
                </a:solidFill>
                <a:cs typeface="Varela Round" pitchFamily="2" charset="-79"/>
              </a:rPr>
              <a:t> צפירה, סירנה, רעש רכב, צלצול.</a:t>
            </a:r>
          </a:p>
        </p:txBody>
      </p:sp>
    </p:spTree>
    <p:extLst>
      <p:ext uri="{BB962C8B-B14F-4D97-AF65-F5344CB8AC3E}">
        <p14:creationId xmlns:p14="http://schemas.microsoft.com/office/powerpoint/2010/main" val="9530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  <p:bldP spid="8" grpId="0" uiExpand="1" build="p"/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F65FAB-AB17-4E75-9BFB-BA3438DD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סימנים מעידים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850423-2149-4400-98C4-1283F2BF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250" y="1278726"/>
            <a:ext cx="6729549" cy="306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/>
              <a:t>תופעות, </a:t>
            </a:r>
          </a:p>
          <a:p>
            <a:pPr marL="0" indent="0">
              <a:buNone/>
            </a:pPr>
            <a:r>
              <a:rPr lang="he-IL" dirty="0"/>
              <a:t>     מצבים או </a:t>
            </a:r>
          </a:p>
          <a:p>
            <a:pPr marL="0" indent="0">
              <a:buNone/>
            </a:pPr>
            <a:r>
              <a:rPr lang="he-IL" dirty="0"/>
              <a:t>          התרחשויות בדרך, </a:t>
            </a:r>
          </a:p>
          <a:p>
            <a:pPr marL="0" indent="0">
              <a:buNone/>
            </a:pPr>
            <a:r>
              <a:rPr lang="he-IL" dirty="0"/>
              <a:t>                  המלמדים שעלול להתפתח </a:t>
            </a:r>
          </a:p>
          <a:p>
            <a:pPr marL="0" indent="0">
              <a:buNone/>
            </a:pPr>
            <a:r>
              <a:rPr lang="he-IL" dirty="0"/>
              <a:t>                            מצב חירום וממנו תאונה.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2866163-85B2-43B0-99B7-3EB271582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1111" l="9556" r="91556">
                        <a14:foregroundMark x1="44667" y1="9111" x2="56444" y2="9111"/>
                        <a14:foregroundMark x1="56444" y1="9111" x2="61556" y2="10000"/>
                        <a14:foregroundMark x1="77111" y1="18000" x2="84889" y2="27111"/>
                        <a14:foregroundMark x1="88667" y1="36000" x2="91556" y2="58889"/>
                        <a14:foregroundMark x1="91556" y1="58889" x2="88444" y2="67778"/>
                        <a14:foregroundMark x1="77556" y1="18667" x2="83333" y2="25778"/>
                        <a14:foregroundMark x1="36444" y1="88444" x2="47111" y2="91333"/>
                        <a14:foregroundMark x1="47111" y1="91333" x2="69556" y2="87333"/>
                        <a14:foregroundMark x1="10000" y1="41778" x2="9556" y2="53111"/>
                        <a14:foregroundMark x1="9556" y1="53111" x2="13556" y2="6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0417" y="1691481"/>
            <a:ext cx="2944313" cy="2944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09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FE8D4373-FDC6-4168-89D9-AB618FF1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092" y="2241928"/>
            <a:ext cx="2451440" cy="218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חינוך תעבורתי: תמרורים - תמרורי אזהרה">
            <a:extLst>
              <a:ext uri="{FF2B5EF4-FFF2-40B4-BE49-F238E27FC236}">
                <a16:creationId xmlns:a16="http://schemas.microsoft.com/office/drawing/2014/main" id="{663C5A0F-A1A9-450F-852A-D6FC57CD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1206" y="2244198"/>
            <a:ext cx="2524118" cy="22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לשאלה הבאה">
            <a:extLst>
              <a:ext uri="{FF2B5EF4-FFF2-40B4-BE49-F238E27FC236}">
                <a16:creationId xmlns:a16="http://schemas.microsoft.com/office/drawing/2014/main" id="{BB8AF703-2359-47F7-9AEC-96B66A29C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7924912" y="2168784"/>
            <a:ext cx="2353674" cy="22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E5E03EA2-1685-481C-9A73-5912F6A7AD08}"/>
              </a:ext>
            </a:extLst>
          </p:cNvPr>
          <p:cNvSpPr txBox="1">
            <a:spLocks/>
          </p:cNvSpPr>
          <p:nvPr/>
        </p:nvSpPr>
        <p:spPr>
          <a:xfrm>
            <a:off x="1024128" y="15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תמרורים</a:t>
            </a:r>
          </a:p>
        </p:txBody>
      </p:sp>
      <p:sp>
        <p:nvSpPr>
          <p:cNvPr id="12" name="מציין מיקום טקסט 13">
            <a:extLst>
              <a:ext uri="{FF2B5EF4-FFF2-40B4-BE49-F238E27FC236}">
                <a16:creationId xmlns:a16="http://schemas.microsoft.com/office/drawing/2014/main" id="{E6FCC6E5-F6DD-40BF-8208-1F972207ED23}"/>
              </a:ext>
            </a:extLst>
          </p:cNvPr>
          <p:cNvSpPr txBox="1">
            <a:spLocks/>
          </p:cNvSpPr>
          <p:nvPr/>
        </p:nvSpPr>
        <p:spPr>
          <a:xfrm>
            <a:off x="1026926" y="1025601"/>
            <a:ext cx="9802368" cy="621453"/>
          </a:xfrm>
          <a:prstGeom prst="rect">
            <a:avLst/>
          </a:prstGeom>
        </p:spPr>
        <p:txBody>
          <a:bodyPr/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/>
              <a:t>יכולים ללמד אותנו על מה שקורה בהמשך הדרך</a:t>
            </a:r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46ED13EF-F4E5-4705-B0CF-E72E755EB99A}"/>
              </a:ext>
            </a:extLst>
          </p:cNvPr>
          <p:cNvCxnSpPr>
            <a:cxnSpLocks/>
          </p:cNvCxnSpPr>
          <p:nvPr/>
        </p:nvCxnSpPr>
        <p:spPr>
          <a:xfrm flipV="1">
            <a:off x="7359191" y="2168784"/>
            <a:ext cx="0" cy="2148693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E1DD2C5D-F808-4B63-882A-49A2F4EDD619}"/>
              </a:ext>
            </a:extLst>
          </p:cNvPr>
          <p:cNvCxnSpPr>
            <a:cxnSpLocks/>
          </p:cNvCxnSpPr>
          <p:nvPr/>
        </p:nvCxnSpPr>
        <p:spPr>
          <a:xfrm flipV="1">
            <a:off x="7217789" y="2168784"/>
            <a:ext cx="0" cy="2148693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2B2CF86D-8405-4B98-B28C-358B1F30E9D1}"/>
              </a:ext>
            </a:extLst>
          </p:cNvPr>
          <p:cNvCxnSpPr>
            <a:cxnSpLocks/>
          </p:cNvCxnSpPr>
          <p:nvPr/>
        </p:nvCxnSpPr>
        <p:spPr>
          <a:xfrm flipV="1">
            <a:off x="3550763" y="2168784"/>
            <a:ext cx="0" cy="2148693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6E010994-77A8-4700-9DAF-7C9800554054}"/>
              </a:ext>
            </a:extLst>
          </p:cNvPr>
          <p:cNvCxnSpPr>
            <a:cxnSpLocks/>
          </p:cNvCxnSpPr>
          <p:nvPr/>
        </p:nvCxnSpPr>
        <p:spPr>
          <a:xfrm flipV="1">
            <a:off x="3409361" y="2168784"/>
            <a:ext cx="0" cy="2148693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4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מערכת שידורים">
    <a:dk1>
      <a:srgbClr val="002060"/>
    </a:dk1>
    <a:lt1>
      <a:sysClr val="window" lastClr="FFFFFF"/>
    </a:lt1>
    <a:dk2>
      <a:srgbClr val="44546A"/>
    </a:dk2>
    <a:lt2>
      <a:srgbClr val="E7E6E6"/>
    </a:lt2>
    <a:accent1>
      <a:srgbClr val="92D05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מערכת שידורים">
    <a:dk1>
      <a:srgbClr val="002060"/>
    </a:dk1>
    <a:lt1>
      <a:sysClr val="window" lastClr="FFFFFF"/>
    </a:lt1>
    <a:dk2>
      <a:srgbClr val="44546A"/>
    </a:dk2>
    <a:lt2>
      <a:srgbClr val="E7E6E6"/>
    </a:lt2>
    <a:accent1>
      <a:srgbClr val="92D05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7030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7937</TotalTime>
  <Words>1842</Words>
  <Application>Microsoft Office PowerPoint</Application>
  <PresentationFormat>Widescreen</PresentationFormat>
  <Paragraphs>244</Paragraphs>
  <Slides>52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Black</vt:lpstr>
      <vt:lpstr>Calibri</vt:lpstr>
      <vt:lpstr>Constantia</vt:lpstr>
      <vt:lpstr>David</vt:lpstr>
      <vt:lpstr>Guttman Adii</vt:lpstr>
      <vt:lpstr>Symbol</vt:lpstr>
      <vt:lpstr>Tahoma</vt:lpstr>
      <vt:lpstr>Varela Round</vt:lpstr>
      <vt:lpstr>Wingdings</vt:lpstr>
      <vt:lpstr>Wingdings 2</vt:lpstr>
      <vt:lpstr>ערכת נושא Office</vt:lpstr>
      <vt:lpstr>מערכת שידורים לאומית</vt:lpstr>
      <vt:lpstr>פרק 2</vt:lpstr>
      <vt:lpstr>מה נלמד היום </vt:lpstr>
      <vt:lpstr>שפת תקשורת</vt:lpstr>
      <vt:lpstr>למה צריך שפת תקשורת?</vt:lpstr>
      <vt:lpstr>תקשורת בין עוברי דרך</vt:lpstr>
      <vt:lpstr>תקשורת בין עוברי דרך</vt:lpstr>
      <vt:lpstr>סימנים מעידים</vt:lpstr>
      <vt:lpstr>PowerPoint Presentation</vt:lpstr>
      <vt:lpstr>לדוגמה – כביש הררי צר.</vt:lpstr>
      <vt:lpstr>אירועים העלולים להתרחש בנתיב הנסיעה בהקשר של זמן לאורך היממה</vt:lpstr>
      <vt:lpstr>משתמשים אחרים בדרך</vt:lpstr>
      <vt:lpstr>התנהגות שונה משאר עוברי הדרך</vt:lpstr>
      <vt:lpstr>מצבים שנהגים אחרים  אינם יכולים לראות</vt:lpstr>
      <vt:lpstr>ראות ותנאי  מזג האוויר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סימנים מקדימים</vt:lpstr>
      <vt:lpstr>האטה – בגלל סימנים מקדימים</vt:lpstr>
      <vt:lpstr>צומת בעירק</vt:lpstr>
      <vt:lpstr>סימנים מעידים לסכנות</vt:lpstr>
      <vt:lpstr>סימנים מעידים לסכנות</vt:lpstr>
      <vt:lpstr>תקשורת בין נהגים</vt:lpstr>
      <vt:lpstr>תקשורת בין נהגים</vt:lpstr>
      <vt:lpstr>תקשורת בין נהגים</vt:lpstr>
      <vt:lpstr>תקשורת בין נהגים</vt:lpstr>
      <vt:lpstr>תקשורת בין נהגים</vt:lpstr>
      <vt:lpstr>PowerPoint Presentation</vt:lpstr>
      <vt:lpstr>עד כאן – אתם איתי?</vt:lpstr>
      <vt:lpstr>נכון או לא-נכון</vt:lpstr>
      <vt:lpstr>PowerPoint Presentation</vt:lpstr>
      <vt:lpstr>PowerPoint Presentation</vt:lpstr>
      <vt:lpstr>נכון או לא-נכון</vt:lpstr>
      <vt:lpstr>PowerPoint Presentation</vt:lpstr>
      <vt:lpstr>PowerPoint Presentation</vt:lpstr>
      <vt:lpstr>תמרורים – יש לי שאלות...</vt:lpstr>
      <vt:lpstr>מדרג הציות</vt:lpstr>
      <vt:lpstr>מי מבטל תמרור?</vt:lpstr>
      <vt:lpstr>רמזורים</vt:lpstr>
      <vt:lpstr>בואו נרפרף מהר</vt:lpstr>
      <vt:lpstr>בואו נרפרף מהר</vt:lpstr>
      <vt:lpstr>בואו נרפרף מהר</vt:lpstr>
      <vt:lpstr>בואו נרפרף מהר</vt:lpstr>
      <vt:lpstr>בואו נרפרף מהר</vt:lpstr>
      <vt:lpstr>בואו נרפרף מהר</vt:lpstr>
      <vt:lpstr>בואו נרפרף מהר</vt:lpstr>
      <vt:lpstr>זוגות זוגות עלו לתיבת נוח...</vt:lpstr>
      <vt:lpstr>יש הרבה כאלה שהם מקדימים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Anat Kaldaron</cp:lastModifiedBy>
  <cp:revision>179</cp:revision>
  <dcterms:created xsi:type="dcterms:W3CDTF">2020-03-15T19:13:03Z</dcterms:created>
  <dcterms:modified xsi:type="dcterms:W3CDTF">2020-12-16T14:13:41Z</dcterms:modified>
</cp:coreProperties>
</file>