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xml" ContentType="application/inkml+xml"/>
  <Override PartName="/ppt/ink/ink2.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Lst>
  <p:notesMasterIdLst>
    <p:notesMasterId r:id="rId66"/>
  </p:notesMasterIdLst>
  <p:sldIdLst>
    <p:sldId id="256" r:id="rId4"/>
    <p:sldId id="257" r:id="rId5"/>
    <p:sldId id="258" r:id="rId6"/>
    <p:sldId id="261" r:id="rId7"/>
    <p:sldId id="331" r:id="rId8"/>
    <p:sldId id="332" r:id="rId9"/>
    <p:sldId id="333" r:id="rId10"/>
    <p:sldId id="334" r:id="rId11"/>
    <p:sldId id="335" r:id="rId12"/>
    <p:sldId id="374" r:id="rId13"/>
    <p:sldId id="376" r:id="rId14"/>
    <p:sldId id="269" r:id="rId15"/>
    <p:sldId id="270" r:id="rId16"/>
    <p:sldId id="336" r:id="rId17"/>
    <p:sldId id="337" r:id="rId18"/>
    <p:sldId id="338" r:id="rId19"/>
    <p:sldId id="274" r:id="rId20"/>
    <p:sldId id="341" r:id="rId21"/>
    <p:sldId id="377" r:id="rId22"/>
    <p:sldId id="279" r:id="rId23"/>
    <p:sldId id="342" r:id="rId24"/>
    <p:sldId id="276" r:id="rId25"/>
    <p:sldId id="343" r:id="rId26"/>
    <p:sldId id="344" r:id="rId27"/>
    <p:sldId id="378" r:id="rId28"/>
    <p:sldId id="345" r:id="rId29"/>
    <p:sldId id="351" r:id="rId30"/>
    <p:sldId id="373" r:id="rId31"/>
    <p:sldId id="348" r:id="rId32"/>
    <p:sldId id="349" r:id="rId33"/>
    <p:sldId id="1091" r:id="rId34"/>
    <p:sldId id="292" r:id="rId35"/>
    <p:sldId id="379" r:id="rId36"/>
    <p:sldId id="353" r:id="rId37"/>
    <p:sldId id="354" r:id="rId38"/>
    <p:sldId id="356" r:id="rId39"/>
    <p:sldId id="293" r:id="rId40"/>
    <p:sldId id="296" r:id="rId41"/>
    <p:sldId id="297" r:id="rId42"/>
    <p:sldId id="298" r:id="rId43"/>
    <p:sldId id="299" r:id="rId44"/>
    <p:sldId id="357" r:id="rId45"/>
    <p:sldId id="358" r:id="rId46"/>
    <p:sldId id="301" r:id="rId47"/>
    <p:sldId id="355" r:id="rId48"/>
    <p:sldId id="363" r:id="rId49"/>
    <p:sldId id="364" r:id="rId50"/>
    <p:sldId id="362" r:id="rId51"/>
    <p:sldId id="380" r:id="rId52"/>
    <p:sldId id="359" r:id="rId53"/>
    <p:sldId id="360" r:id="rId54"/>
    <p:sldId id="361" r:id="rId55"/>
    <p:sldId id="366" r:id="rId56"/>
    <p:sldId id="367" r:id="rId57"/>
    <p:sldId id="371" r:id="rId58"/>
    <p:sldId id="368" r:id="rId59"/>
    <p:sldId id="317" r:id="rId60"/>
    <p:sldId id="318" r:id="rId61"/>
    <p:sldId id="346" r:id="rId62"/>
    <p:sldId id="372" r:id="rId63"/>
    <p:sldId id="1089" r:id="rId64"/>
    <p:sldId id="304" r:id="rId65"/>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David" panose="020E0502060401010101" pitchFamily="34" charset="-79"/>
      <p:regular r:id="rId71"/>
      <p:bold r:id="rId72"/>
    </p:embeddedFont>
    <p:embeddedFont>
      <p:font typeface="Georgia" panose="02040502050405020303" pitchFamily="18" charset="0"/>
      <p:regular r:id="rId73"/>
      <p:bold r:id="rId74"/>
      <p:italic r:id="rId75"/>
      <p:boldItalic r:id="rId76"/>
    </p:embeddedFont>
    <p:embeddedFont>
      <p:font typeface="Tahoma" panose="020B0604030504040204" pitchFamily="34" charset="0"/>
      <p:regular r:id="rId77"/>
      <p:bold r:id="rId78"/>
    </p:embeddedFont>
    <p:embeddedFont>
      <p:font typeface="Varela Round" panose="020B0604020202020204" charset="-79"/>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h+XmyWaNsaZqb78nuqV9Ik5AhB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eed" initials="F" lastIdx="1" clrIdx="0">
    <p:extLst>
      <p:ext uri="{19B8F6BF-5375-455C-9EA6-DF929625EA0E}">
        <p15:presenceInfo xmlns:p15="http://schemas.microsoft.com/office/powerpoint/2012/main" userId="757d17036c49c0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D2FB"/>
    <a:srgbClr val="60943C"/>
    <a:srgbClr val="349DFC"/>
    <a:srgbClr val="8DEAFD"/>
    <a:srgbClr val="A0D1FE"/>
    <a:srgbClr val="51A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60A987-8AF2-4F49-8E9F-708BD33C1173}">
  <a:tblStyle styleId="{F760A987-8AF2-4F49-8E9F-708BD33C1173}"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236D6B5-B02F-4C66-956C-C8A0DA871BA2}" styleName="Table_1">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1687B3-9FEC-48C2-BD7C-7996EAED7BCF}" styleName="Table_2">
    <a:wholeTbl>
      <a:tcTxStyle b="off" i="off">
        <a:font>
          <a:latin typeface="Varela Round"/>
          <a:ea typeface="Varela Round"/>
          <a:cs typeface="Varela Rou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6E8"/>
          </a:solidFill>
        </a:fill>
      </a:tcStyle>
    </a:wholeTbl>
    <a:band1H>
      <a:tcTxStyle/>
      <a:tcStyle>
        <a:tcBdr/>
        <a:fill>
          <a:solidFill>
            <a:srgbClr val="DBEECF"/>
          </a:solidFill>
        </a:fill>
      </a:tcStyle>
    </a:band1H>
    <a:band2H>
      <a:tcTxStyle/>
      <a:tcStyle>
        <a:tcBdr/>
      </a:tcStyle>
    </a:band2H>
    <a:band1V>
      <a:tcTxStyle/>
      <a:tcStyle>
        <a:tcBdr/>
        <a:fill>
          <a:solidFill>
            <a:srgbClr val="DBEECF"/>
          </a:solidFill>
        </a:fill>
      </a:tcStyle>
    </a:band1V>
    <a:band2V>
      <a:tcTxStyle/>
      <a:tcStyle>
        <a:tcBdr/>
      </a:tcStyle>
    </a:band2V>
    <a:lastCol>
      <a:tcTxStyle b="on" i="off">
        <a:font>
          <a:latin typeface="Varela Round"/>
          <a:ea typeface="Varela Round"/>
          <a:cs typeface="Varela Round"/>
        </a:font>
        <a:schemeClr val="lt1"/>
      </a:tcTxStyle>
      <a:tcStyle>
        <a:tcBdr/>
        <a:fill>
          <a:solidFill>
            <a:schemeClr val="accent1"/>
          </a:solidFill>
        </a:fill>
      </a:tcStyle>
    </a:lastCol>
    <a:firstCol>
      <a:tcTxStyle b="on" i="off">
        <a:font>
          <a:latin typeface="Varela Round"/>
          <a:ea typeface="Varela Round"/>
          <a:cs typeface="Varela Round"/>
        </a:font>
        <a:schemeClr val="lt1"/>
      </a:tcTxStyle>
      <a:tcStyle>
        <a:tcBdr/>
        <a:fill>
          <a:solidFill>
            <a:schemeClr val="accent1"/>
          </a:solidFill>
        </a:fill>
      </a:tcStyle>
    </a:firstCol>
    <a:lastRow>
      <a:tcTxStyle b="on" i="off">
        <a:font>
          <a:latin typeface="Varela Round"/>
          <a:ea typeface="Varela Round"/>
          <a:cs typeface="Varela Rou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arela Round"/>
          <a:ea typeface="Varela Round"/>
          <a:cs typeface="Varela Rou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34" autoAdjust="0"/>
    <p:restoredTop sz="84973" autoAdjust="0"/>
  </p:normalViewPr>
  <p:slideViewPr>
    <p:cSldViewPr snapToGrid="0">
      <p:cViewPr varScale="1">
        <p:scale>
          <a:sx n="71" d="100"/>
          <a:sy n="71" d="100"/>
        </p:scale>
        <p:origin x="365" y="62"/>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2.fntdata"/><Relationship Id="rId89" Type="http://schemas.openxmlformats.org/officeDocument/2006/relationships/theme" Target="theme/theme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2.xml"/><Relationship Id="rId90"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6.fntdata"/><Relationship Id="rId85"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4.fntdata"/><Relationship Id="rId75"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7.fntdata"/><Relationship Id="rId78" Type="http://schemas.openxmlformats.org/officeDocument/2006/relationships/font" Target="fonts/font12.fntdata"/><Relationship Id="rId86"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0.fntdata"/><Relationship Id="rId7" Type="http://schemas.openxmlformats.org/officeDocument/2006/relationships/slide" Target="slides/slide4.xml"/><Relationship Id="rId71"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notesMaster" Target="notesMasters/notesMaster1.xml"/><Relationship Id="rId87" Type="http://schemas.openxmlformats.org/officeDocument/2006/relationships/presProps" Target="presProps.xml"/><Relationship Id="rId61"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20T13:43:47.974" idx="1">
    <p:pos x="8281" y="1782"/>
    <p:text/>
    <p:extLst>
      <p:ext uri="{C676402C-5697-4E1C-873F-D02D1690AC5C}">
        <p15:threadingInfo xmlns:p15="http://schemas.microsoft.com/office/powerpoint/2012/main" timeZoneBias="-12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07:47:11.9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3T07:47:12.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1,'0'6,"0"2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rive.google.com/file/d/1kilr7INk0NlALIZLSw4j4un_yBX22R48/vie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rive.google.com/file/d/1kilr7INk0NlALIZLSw4j4un_yBX22R48/vie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dirty="0"/>
              <a:t>ملاحظة: هذا مثال على توزيع النقاط. يمكن للمدرس أن يحدد تقسيمًا مختلفًا للصف وفقًا لاعتباراته وبمعرفة الطلاب.</a:t>
            </a:r>
            <a:endParaRPr lang="ar-SA" dirty="0">
              <a:latin typeface="+mj-lt"/>
              <a:cs typeface="Varela Round" panose="020B0604020202020204" charset="-79"/>
            </a:endParaRPr>
          </a:p>
        </p:txBody>
      </p:sp>
      <p:sp>
        <p:nvSpPr>
          <p:cNvPr id="331" name="Google Shape;3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02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934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68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e-IL" sz="1200" dirty="0">
                <a:latin typeface="Arial" panose="020B0604020202020204" pitchFamily="34" charset="0"/>
                <a:cs typeface="Arial" panose="020B0604020202020204" pitchFamily="34" charset="0"/>
              </a:rPr>
              <a:t>על כך נדון בשיעור על העבודה הכתובה</a:t>
            </a:r>
          </a:p>
          <a:p>
            <a:pPr marL="0" lvl="0" indent="0" algn="l" rtl="0">
              <a:lnSpc>
                <a:spcPct val="100000"/>
              </a:lnSpc>
              <a:spcBef>
                <a:spcPts val="0"/>
              </a:spcBef>
              <a:spcAft>
                <a:spcPts val="0"/>
              </a:spcAft>
              <a:buSzPts val="1400"/>
              <a:buNone/>
            </a:pPr>
            <a:endParaRPr dirty="0"/>
          </a:p>
        </p:txBody>
      </p:sp>
      <p:sp>
        <p:nvSpPr>
          <p:cNvPr id="365" name="Google Shape;3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55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12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975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r" rtl="1">
              <a:lnSpc>
                <a:spcPct val="100000"/>
              </a:lnSpc>
              <a:spcBef>
                <a:spcPts val="0"/>
              </a:spcBef>
              <a:spcAft>
                <a:spcPts val="0"/>
              </a:spcAft>
              <a:buSzPts val="1400"/>
              <a:buNone/>
            </a:pPr>
            <a:r>
              <a:rPr lang="he-IL" dirty="0"/>
              <a:t>להגיד שרכיבי החקר המוזכרים ידועים להם משיעורי המעבדה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i="0" u="none" strike="noStrike" cap="none" dirty="0">
                <a:solidFill>
                  <a:srgbClr val="000000"/>
                </a:solidFill>
                <a:latin typeface="Arial" panose="020B0604020202020204" pitchFamily="34" charset="0"/>
                <a:ea typeface="David"/>
                <a:cs typeface="Arial" panose="020B0604020202020204" pitchFamily="34" charset="0"/>
                <a:sym typeface="David"/>
              </a:rPr>
              <a:t>ניסויים מקדימים </a:t>
            </a:r>
            <a:r>
              <a:rPr lang="he-IL" sz="1200" b="1" i="0" u="sng" strike="noStrike" cap="none" dirty="0">
                <a:solidFill>
                  <a:srgbClr val="000000"/>
                </a:solidFill>
                <a:latin typeface="Arial" panose="020B0604020202020204" pitchFamily="34" charset="0"/>
                <a:ea typeface="David"/>
                <a:cs typeface="Arial" panose="020B0604020202020204" pitchFamily="34" charset="0"/>
                <a:sym typeface="David"/>
              </a:rPr>
              <a:t>או</a:t>
            </a:r>
            <a:r>
              <a:rPr lang="he-IL" sz="1200" b="1" i="0" u="none" strike="noStrike" cap="none" dirty="0">
                <a:solidFill>
                  <a:srgbClr val="000000"/>
                </a:solidFill>
                <a:latin typeface="Arial" panose="020B0604020202020204" pitchFamily="34" charset="0"/>
                <a:ea typeface="David"/>
                <a:cs typeface="Arial" panose="020B0604020202020204" pitchFamily="34" charset="0"/>
                <a:sym typeface="David"/>
              </a:rPr>
              <a:t> תכנון מפורט של שאלת המשך כמותית </a:t>
            </a:r>
            <a:endParaRPr lang="he-IL" dirty="0">
              <a:latin typeface="Arial" panose="020B0604020202020204" pitchFamily="34" charset="0"/>
              <a:cs typeface="Arial" panose="020B0604020202020204" pitchFamily="34" charset="0"/>
            </a:endParaRPr>
          </a:p>
          <a:p>
            <a:pPr marL="457200" marR="0" lvl="0" indent="-228600" algn="r" rtl="1">
              <a:lnSpc>
                <a:spcPct val="100000"/>
              </a:lnSpc>
              <a:spcBef>
                <a:spcPts val="0"/>
              </a:spcBef>
              <a:spcAft>
                <a:spcPts val="0"/>
              </a:spcAft>
              <a:buSzPts val="1400"/>
              <a:buNone/>
            </a:pPr>
            <a:br>
              <a:rPr lang="ar-SA" dirty="0"/>
            </a:br>
            <a:r>
              <a:rPr lang="ar-SA" dirty="0"/>
              <a:t>ملاحظة: هذا هو النموذج العام ولكن يتم إجراء التعديلات حسب الموضوع وتعقيده وتكاليفه ومدته وما إلى ذلك.</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להגיד שהנושא הזה ידון בשיעור "מהתופעה לשאלת החקר"</a:t>
            </a:r>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873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הנושא ידון בשיעור "רכיבי החקר"</a:t>
            </a:r>
            <a:endParaRPr lang="ar-SA" dirty="0"/>
          </a:p>
          <a:p>
            <a:r>
              <a:rPr lang="ar-SA" dirty="0"/>
              <a:t>ليس كل شيء مسموح به أو يستحق العناء</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5115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افتح ملف بحث الطالب. تصفح من خلال اثنين أو ثلاثة من نماذج الأعمال المعروضة فيه. هذا هو النمط الهيكلي للباحث البيولوجي في الأعمال هل هناك أي تفاصيل مفقودة من الأعمال؟  </a:t>
            </a:r>
          </a:p>
          <a:p>
            <a:endParaRPr lang="ar-SA" dirty="0"/>
          </a:p>
          <a:p>
            <a:pPr marL="25400" indent="0">
              <a:buNone/>
            </a:pPr>
            <a:r>
              <a:rPr lang="he-IL" sz="1200" dirty="0">
                <a:latin typeface="Arial" panose="020B0604020202020204" pitchFamily="34" charset="0"/>
                <a:cs typeface="Arial" panose="020B0604020202020204" pitchFamily="34" charset="0"/>
              </a:rPr>
              <a:t>פתחו את </a:t>
            </a:r>
            <a:r>
              <a:rPr lang="he-IL" sz="1200" dirty="0">
                <a:latin typeface="Arial" panose="020B0604020202020204" pitchFamily="34" charset="0"/>
                <a:cs typeface="Arial" panose="020B0604020202020204" pitchFamily="34" charset="0"/>
                <a:hlinkClick r:id="rId3"/>
              </a:rPr>
              <a:t>קובץ עבודות חקר של תלמידים</a:t>
            </a:r>
            <a:r>
              <a:rPr lang="he-IL" sz="1200" dirty="0">
                <a:latin typeface="Arial" panose="020B0604020202020204" pitchFamily="34" charset="0"/>
                <a:cs typeface="Arial" panose="020B0604020202020204" pitchFamily="34" charset="0"/>
              </a:rPr>
              <a:t>. </a:t>
            </a:r>
          </a:p>
          <a:p>
            <a:pPr marL="25400" indent="0">
              <a:buNone/>
            </a:pPr>
            <a:r>
              <a:rPr lang="he-IL" sz="1200" b="1" u="sng" dirty="0">
                <a:latin typeface="Arial" panose="020B0604020202020204" pitchFamily="34" charset="0"/>
                <a:cs typeface="Arial" panose="020B0604020202020204" pitchFamily="34" charset="0"/>
              </a:rPr>
              <a:t>דפדפו</a:t>
            </a:r>
            <a:r>
              <a:rPr lang="he-IL" sz="1200" dirty="0">
                <a:latin typeface="Arial" panose="020B0604020202020204" pitchFamily="34" charset="0"/>
                <a:cs typeface="Arial" panose="020B0604020202020204" pitchFamily="34" charset="0"/>
              </a:rPr>
              <a:t> בשתיים-שלוש עבודות לדוגמא המוצגות בו. </a:t>
            </a:r>
          </a:p>
          <a:p>
            <a:pPr marL="539750" indent="-514350">
              <a:buAutoNum type="arabicPeriod"/>
            </a:pPr>
            <a:r>
              <a:rPr lang="he-IL" sz="1200" dirty="0">
                <a:latin typeface="Arial" panose="020B0604020202020204" pitchFamily="34" charset="0"/>
                <a:cs typeface="Arial" panose="020B0604020202020204" pitchFamily="34" charset="0"/>
              </a:rPr>
              <a:t>זהו בעבודות את תבנית המבנה של </a:t>
            </a:r>
            <a:r>
              <a:rPr lang="he-IL" sz="1200" dirty="0" err="1">
                <a:latin typeface="Arial" panose="020B0604020202020204" pitchFamily="34" charset="0"/>
                <a:cs typeface="Arial" panose="020B0604020202020204" pitchFamily="34" charset="0"/>
              </a:rPr>
              <a:t>הביוחקר</a:t>
            </a:r>
            <a:endParaRPr lang="he-IL" sz="1200" dirty="0">
              <a:latin typeface="Arial" panose="020B0604020202020204" pitchFamily="34" charset="0"/>
              <a:cs typeface="Arial" panose="020B0604020202020204" pitchFamily="34" charset="0"/>
            </a:endParaRPr>
          </a:p>
          <a:p>
            <a:pPr marL="539750" indent="-514350">
              <a:buAutoNum type="arabicPeriod"/>
            </a:pPr>
            <a:r>
              <a:rPr lang="he-IL" sz="1200" dirty="0">
                <a:latin typeface="Arial" panose="020B0604020202020204" pitchFamily="34" charset="0"/>
                <a:cs typeface="Arial" panose="020B0604020202020204" pitchFamily="34" charset="0"/>
              </a:rPr>
              <a:t>האם יש פרטים שחסרים בעבודות?</a:t>
            </a:r>
          </a:p>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28</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1713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افتح ملف بحث الطالب. تصفح من خلال اثنين أو ثلاثة من نماذج الأعمال المعروضة فيه. هذا هو النمط الهيكلي للباحث البيولوجي في الأعمال هل هناك أي تفاصيل مفقودة من الأعمال؟  </a:t>
            </a:r>
          </a:p>
          <a:p>
            <a:endParaRPr lang="ar-SA" dirty="0"/>
          </a:p>
          <a:p>
            <a:pPr marL="25400" indent="0">
              <a:buNone/>
            </a:pPr>
            <a:r>
              <a:rPr lang="he-IL" sz="1200" dirty="0">
                <a:latin typeface="Arial" panose="020B0604020202020204" pitchFamily="34" charset="0"/>
                <a:cs typeface="Arial" panose="020B0604020202020204" pitchFamily="34" charset="0"/>
              </a:rPr>
              <a:t>פתחו את </a:t>
            </a:r>
            <a:r>
              <a:rPr lang="he-IL" sz="1200" dirty="0">
                <a:latin typeface="Arial" panose="020B0604020202020204" pitchFamily="34" charset="0"/>
                <a:cs typeface="Arial" panose="020B0604020202020204" pitchFamily="34" charset="0"/>
                <a:hlinkClick r:id="rId3"/>
              </a:rPr>
              <a:t>קובץ עבודות חקר של תלמידים</a:t>
            </a:r>
            <a:r>
              <a:rPr lang="he-IL" sz="1200" dirty="0">
                <a:latin typeface="Arial" panose="020B0604020202020204" pitchFamily="34" charset="0"/>
                <a:cs typeface="Arial" panose="020B0604020202020204" pitchFamily="34" charset="0"/>
              </a:rPr>
              <a:t>. </a:t>
            </a:r>
          </a:p>
          <a:p>
            <a:pPr marL="25400" indent="0">
              <a:buNone/>
            </a:pPr>
            <a:r>
              <a:rPr lang="he-IL" sz="1200" b="1" u="sng" dirty="0">
                <a:latin typeface="Arial" panose="020B0604020202020204" pitchFamily="34" charset="0"/>
                <a:cs typeface="Arial" panose="020B0604020202020204" pitchFamily="34" charset="0"/>
              </a:rPr>
              <a:t>דפדפו</a:t>
            </a:r>
            <a:r>
              <a:rPr lang="he-IL" sz="1200" dirty="0">
                <a:latin typeface="Arial" panose="020B0604020202020204" pitchFamily="34" charset="0"/>
                <a:cs typeface="Arial" panose="020B0604020202020204" pitchFamily="34" charset="0"/>
              </a:rPr>
              <a:t> בשתיים-שלוש עבודות לדוגמא המוצגות בו. </a:t>
            </a:r>
          </a:p>
          <a:p>
            <a:pPr marL="539750" indent="-514350">
              <a:buAutoNum type="arabicPeriod"/>
            </a:pPr>
            <a:r>
              <a:rPr lang="he-IL" sz="1200" dirty="0">
                <a:latin typeface="Arial" panose="020B0604020202020204" pitchFamily="34" charset="0"/>
                <a:cs typeface="Arial" panose="020B0604020202020204" pitchFamily="34" charset="0"/>
              </a:rPr>
              <a:t>זהו בעבודות את תבנית המבנה של </a:t>
            </a:r>
            <a:r>
              <a:rPr lang="he-IL" sz="1200" dirty="0" err="1">
                <a:latin typeface="Arial" panose="020B0604020202020204" pitchFamily="34" charset="0"/>
                <a:cs typeface="Arial" panose="020B0604020202020204" pitchFamily="34" charset="0"/>
              </a:rPr>
              <a:t>הביוחקר</a:t>
            </a:r>
            <a:endParaRPr lang="he-IL" sz="1200" dirty="0">
              <a:latin typeface="Arial" panose="020B0604020202020204" pitchFamily="34" charset="0"/>
              <a:cs typeface="Arial" panose="020B0604020202020204" pitchFamily="34" charset="0"/>
            </a:endParaRPr>
          </a:p>
          <a:p>
            <a:pPr marL="539750" indent="-514350">
              <a:buAutoNum type="arabicPeriod"/>
            </a:pPr>
            <a:r>
              <a:rPr lang="he-IL" sz="1200" dirty="0">
                <a:latin typeface="Arial" panose="020B0604020202020204" pitchFamily="34" charset="0"/>
                <a:cs typeface="Arial" panose="020B0604020202020204" pitchFamily="34" charset="0"/>
              </a:rPr>
              <a:t>האם יש פרטים שחסרים בעבודות?</a:t>
            </a:r>
          </a:p>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Pts val="1200"/>
                <a:buFont typeface="Arial"/>
                <a:buNone/>
                <a:tabLst/>
                <a:defRPr/>
              </a:pPr>
              <a:t>31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19899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b27b3158f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2" name="Google Shape;592;g8b27b3158f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593" name="Google Shape;593;g8b27b3158f_0_172: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b27b3158f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2" name="Google Shape;592;g8b27b3158f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593" name="Google Shape;593;g8b27b3158f_0_172: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33</a:t>
            </a:fld>
            <a:endParaRPr/>
          </a:p>
        </p:txBody>
      </p:sp>
    </p:spTree>
    <p:extLst>
      <p:ext uri="{BB962C8B-B14F-4D97-AF65-F5344CB8AC3E}">
        <p14:creationId xmlns:p14="http://schemas.microsoft.com/office/powerpoint/2010/main" val="148280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מה שחשוב בביוחקר הוא התהליך, ניתוח התוצאות בצורה </a:t>
            </a:r>
            <a:r>
              <a:rPr lang="he-IL" dirty="0" err="1"/>
              <a:t>בקורתית</a:t>
            </a:r>
            <a:endParaRPr lang="ar-SA" dirty="0"/>
          </a:p>
          <a:p>
            <a:r>
              <a:rPr lang="ar-SA" dirty="0"/>
              <a:t>هدفنا في البحث ليس اكتشاف أشياء جديدة! نحن نعمل مع الظواهر الطبيعية المعروفة</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34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684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ما هو مصدر موثوق للمعلومات؟ كيف تدمج الإشارات إلى مصادر المعلومات في العمل؟ كيف نقتبس بمصدر للمعلومات من رقم / مقال / من الويب؟ كيف تعدل قائمة مصادر المعلومات؟</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35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67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36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44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8b27b3158f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4" name="Google Shape;604;g8b27b3158f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605" name="Google Shape;605;g8b27b3158f_0_183: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37</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8b27b3158f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8b27b3158f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מבחינת העדכניות יש להפעיל שיקול דעת </a:t>
            </a:r>
            <a:endParaRPr/>
          </a:p>
        </p:txBody>
      </p:sp>
      <p:sp>
        <p:nvSpPr>
          <p:cNvPr id="632" name="Google Shape;632;g8b27b3158f_0_207: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38</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8b27b3158f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8b27b3158f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באתר מהימן יש מידע על הארגון, על הכותב, יש כתובת דוא"ל לשאלות. </a:t>
            </a:r>
            <a:endParaRPr/>
          </a:p>
          <a:p>
            <a:pPr marL="0" lvl="0" indent="0" algn="r" rtl="1">
              <a:spcBef>
                <a:spcPts val="0"/>
              </a:spcBef>
              <a:spcAft>
                <a:spcPts val="0"/>
              </a:spcAft>
              <a:buNone/>
            </a:pPr>
            <a:r>
              <a:rPr lang="iw-IL"/>
              <a:t>גם אם הכותב לא מומחה בנושא אך נעזר במומחים ומצטט אותם, המקור נחשב אמין, גם א זה ויקיפדיה</a:t>
            </a:r>
            <a:endParaRPr/>
          </a:p>
        </p:txBody>
      </p:sp>
      <p:sp>
        <p:nvSpPr>
          <p:cNvPr id="647" name="Google Shape;647;g8b27b3158f_0_221: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39</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b27b3158f_0_2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ar-SA" dirty="0">
                <a:latin typeface="+mj-lt"/>
              </a:rPr>
              <a:t>موقع ويب لمنظمة غير ربحية (جمعيات ، منظمات غير ربحية ، شبكات تعليمية ، إلخ.)</a:t>
            </a:r>
            <a:endParaRPr dirty="0">
              <a:latin typeface="+mj-lt"/>
            </a:endParaRPr>
          </a:p>
        </p:txBody>
      </p:sp>
      <p:sp>
        <p:nvSpPr>
          <p:cNvPr id="662" name="Google Shape;662;g8b27b3158f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b27b3158f_0_2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8b27b3158f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0362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6335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b27b3158f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g8b27b3158f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820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בנספח 1 בחומרת הביוחקר (</a:t>
            </a:r>
            <a:r>
              <a:rPr lang="he-IL" dirty="0" err="1"/>
              <a:t>בתשעח</a:t>
            </a:r>
            <a:r>
              <a:rPr lang="he-IL" dirty="0"/>
              <a:t> בעמוד 30) זה מה שכתוב. שתי ה</a:t>
            </a:r>
            <a:endParaRPr lang="ar-SA" dirty="0"/>
          </a:p>
          <a:p>
            <a:r>
              <a:rPr lang="he-IL" dirty="0"/>
              <a:t>אפשרויות</a:t>
            </a:r>
            <a:endParaRPr lang="ar-SA" dirty="0"/>
          </a:p>
          <a:p>
            <a:endParaRPr lang="ar-SA" dirty="0"/>
          </a:p>
          <a:p>
            <a:r>
              <a:rPr lang="ar-SA" dirty="0"/>
              <a:t>حيث 4 هو الرقم التسلسلي لمصدر المعلومات. سيتم سرد المصادر بترتيب أبجدي ، كما هو معتاد ومقبول</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51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يتم التخلُّص من بيروكسيد الهيدروجين في الخلايا بواسطة إنزيم </a:t>
            </a:r>
            <a:r>
              <a:rPr lang="ar-SA" dirty="0" err="1"/>
              <a:t>الكاتلاز</a:t>
            </a:r>
            <a:r>
              <a:rPr lang="ar-SA" dirty="0"/>
              <a:t> الذي يُحللها إلى ماء وأكسجين. </a:t>
            </a:r>
            <a:r>
              <a:rPr lang="ar-SA" dirty="0" err="1"/>
              <a:t>الكاتالاز</a:t>
            </a:r>
            <a:r>
              <a:rPr lang="ar-SA" dirty="0"/>
              <a:t> هو إنزيم موجود في كل كائن حي تقريبًا يتنفس التنفس الخلوي الهوائي. وقت دورة </a:t>
            </a:r>
            <a:r>
              <a:rPr lang="ar-SA" dirty="0" err="1"/>
              <a:t>الكاتلاز</a:t>
            </a:r>
            <a:r>
              <a:rPr lang="ar-SA" dirty="0"/>
              <a:t> العالي: يمكن لكل جزيء </a:t>
            </a:r>
            <a:r>
              <a:rPr lang="ar-SA" dirty="0" err="1"/>
              <a:t>كاتلاز</a:t>
            </a:r>
            <a:r>
              <a:rPr lang="ar-SA" dirty="0"/>
              <a:t> أن يتحلل 200000 جزيء بيروكسيد الهيدروجين في الثانية (باراك ، 2009).</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4694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بالإضافة إلى ذلك ، يمنع الكافيين إنزيم </a:t>
            </a:r>
            <a:r>
              <a:rPr lang="en-GB" dirty="0"/>
              <a:t>Rubisco ، </a:t>
            </a:r>
            <a:r>
              <a:rPr lang="ar-SA" dirty="0"/>
              <a:t>وهو إنزيم رئيسي في عملية التمثيل الضوئي (</a:t>
            </a:r>
            <a:r>
              <a:rPr lang="en-GB" dirty="0" err="1"/>
              <a:t>Mohanpuria</a:t>
            </a:r>
            <a:r>
              <a:rPr lang="en-GB" dirty="0"/>
              <a:t> &amp; Yadav ، 2009). </a:t>
            </a:r>
            <a:r>
              <a:rPr lang="ar-SA" dirty="0"/>
              <a:t>تنمو البراعم في بداية نموها مع استخدام المواد الحافظة في البذور. بعد فترة معينة ، تبدأ البراعم في إجراء عملية التمثيل الضوئي واستخدام منتجاتها في النمو وإنتاج الطاقة. تثبيط إنزيم </a:t>
            </a:r>
            <a:r>
              <a:rPr lang="en-GB" dirty="0" err="1"/>
              <a:t>Robisco</a:t>
            </a:r>
            <a:r>
              <a:rPr lang="en-GB" dirty="0"/>
              <a:t> </a:t>
            </a:r>
            <a:r>
              <a:rPr lang="ar-SA" dirty="0"/>
              <a:t>يعني تثبيط عملية التمثيل الضوئي وانخفاض كبير في مصادر الطاقة والمواد العضوية في النبات. من المحتمل أنه في التركيزات المنخفضة من الكافيين لم يكن تثبيط التمثيل الضوئي مهمًا جدًا وفي نفس الوقت كانت المواد الحافظة لا تزال متوفرة في السائل المنوي. في التركيزات الأعلى ، أدى كل من تثبيط التمثيل الضوئي وتثبيط انقسام خلايا الكافيين إلى تثبيط أكبر للنمو.</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6833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49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7883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br>
              <a:rPr lang="ar-SA" dirty="0"/>
            </a:br>
            <a:r>
              <a:rPr lang="ar-SA" dirty="0"/>
              <a:t>الكتاب: اسم المؤلف (سنة النشر) ، اسم الكتاب (تحته خط أو تحته خط) ، المنشور ، أرقام الصفحات.</a:t>
            </a:r>
          </a:p>
          <a:p>
            <a:br>
              <a:rPr lang="ar-SA" dirty="0"/>
            </a:br>
            <a:r>
              <a:rPr lang="ar-SA" b="0" i="0" dirty="0">
                <a:solidFill>
                  <a:srgbClr val="202124"/>
                </a:solidFill>
                <a:effectLst/>
                <a:latin typeface="Noto Naskh Arabic UI"/>
              </a:rPr>
              <a:t>الكتاب المحرر: أضف (محرر) بعد اسم المؤلف أو (</a:t>
            </a:r>
            <a:r>
              <a:rPr lang="en-US" b="0" i="0" dirty="0">
                <a:solidFill>
                  <a:srgbClr val="202124"/>
                </a:solidFill>
                <a:effectLst/>
                <a:latin typeface="Noto Naskh Arabic UI"/>
              </a:rPr>
              <a:t>.ED</a:t>
            </a:r>
            <a:r>
              <a:rPr lang="ar-SA" b="0" i="0" dirty="0">
                <a:solidFill>
                  <a:srgbClr val="202124"/>
                </a:solidFill>
                <a:effectLst/>
                <a:latin typeface="Noto Naskh Arabic UI"/>
              </a:rPr>
              <a:t>) بالإنجليزية.</a:t>
            </a:r>
            <a:endParaRPr lang="en-US" b="0" i="0" dirty="0">
              <a:solidFill>
                <a:srgbClr val="202124"/>
              </a:solidFill>
              <a:effectLst/>
              <a:latin typeface="Noto Naskh Arabic UI"/>
            </a:endParaRPr>
          </a:p>
          <a:p>
            <a:br>
              <a:rPr lang="ar-SA" dirty="0"/>
            </a:br>
            <a:r>
              <a:rPr lang="ar-SA" b="0" i="0" dirty="0">
                <a:solidFill>
                  <a:srgbClr val="202124"/>
                </a:solidFill>
                <a:effectLst/>
                <a:latin typeface="Noto Naskh Arabic UI"/>
              </a:rPr>
              <a:t>المقال: اسم المؤلف (سنة النشر) ، اسم المقالة (</a:t>
            </a:r>
            <a:r>
              <a:rPr lang="ar-SA" sz="1200" dirty="0"/>
              <a:t>خط بارز </a:t>
            </a:r>
            <a:r>
              <a:rPr lang="ar-SA" b="0" i="0" dirty="0">
                <a:solidFill>
                  <a:srgbClr val="202124"/>
                </a:solidFill>
                <a:effectLst/>
                <a:latin typeface="Noto Naskh Arabic UI"/>
              </a:rPr>
              <a:t>أو تحته خط) ، اسم الصحيفة ، المجلد ، رقم الكتيب ، أرقام الصفحات.</a:t>
            </a:r>
            <a:endParaRPr lang="en-US" b="0" i="0" dirty="0">
              <a:solidFill>
                <a:srgbClr val="202124"/>
              </a:solidFill>
              <a:effectLst/>
              <a:latin typeface="Noto Naskh Arabic UI"/>
            </a:endParaRPr>
          </a:p>
          <a:p>
            <a:br>
              <a:rPr lang="ar-SA" dirty="0"/>
            </a:br>
            <a:r>
              <a:rPr lang="ar-SA" b="0" i="0" dirty="0">
                <a:solidFill>
                  <a:srgbClr val="202124"/>
                </a:solidFill>
                <a:effectLst/>
                <a:latin typeface="Noto Naskh Arabic UI"/>
              </a:rPr>
              <a:t>معلومة من الموسوعة: الاسم الأخير ، الاسم الأول ، (السنة) ، اسم الإدخال ، اسم الموسوعة ، رقم المجلد ، الصفحات ، اسم الناشر.</a:t>
            </a:r>
          </a:p>
          <a:p>
            <a:br>
              <a:rPr lang="ar-SA" dirty="0"/>
            </a:br>
            <a:r>
              <a:rPr lang="ar-SA" b="0" i="0" dirty="0">
                <a:solidFill>
                  <a:srgbClr val="202124"/>
                </a:solidFill>
                <a:effectLst/>
                <a:latin typeface="Noto Naskh Arabic UI"/>
              </a:rPr>
              <a:t>المعلومات من الإنترنت: يجب أن تتضمن جميع المعلومات الواردة من الإنترنت أيضًا اسم الموقع وعنوانه وتاريخ تنزيل المعلومات. من المهم إضافة معلومات عن محرر / مالك الموقع والمؤلفين ، بالإضافة إلى تاريخ تحديث الموقع. هذا بالإضافة إلى اسم المؤلف والمقال / الكتاب والعنوان / الإدخال / المفهوم وما شابه.</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6427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سجل قائمة مركبات المصادر بالترتيب مع وضع علامات الترقيم بينها</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5592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7689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753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4657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8764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تبدأ عملية الإنبات بنقع البذور. تمتص البذور الماء ويزداد حجمها(</a:t>
            </a:r>
            <a:r>
              <a:rPr lang="he-IL" dirty="0" err="1"/>
              <a:t>ריבשטיין</a:t>
            </a:r>
            <a:r>
              <a:rPr lang="he-IL" dirty="0"/>
              <a:t>, </a:t>
            </a:r>
            <a:r>
              <a:rPr lang="he-IL" dirty="0" err="1"/>
              <a:t>נביטה,אין</a:t>
            </a:r>
            <a:r>
              <a:rPr lang="he-IL" dirty="0"/>
              <a:t> תאריך</a:t>
            </a:r>
            <a:r>
              <a:rPr lang="ar-SA" dirty="0"/>
              <a:t>). في هذه الحالة يستيقظ الجنين ويفرز </a:t>
            </a:r>
            <a:r>
              <a:rPr lang="ar-SA" dirty="0" err="1"/>
              <a:t>العميلاز</a:t>
            </a:r>
            <a:r>
              <a:rPr lang="ar-SA" dirty="0"/>
              <a:t> مما يؤدي إلى تحليل النشا(داموني, لا يوجد تاريخ).</a:t>
            </a:r>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13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SzPts val="1400"/>
              <a:buNone/>
            </a:pPr>
            <a:endParaRPr/>
          </a:p>
        </p:txBody>
      </p:sp>
      <p:sp>
        <p:nvSpPr>
          <p:cNvPr id="215" name="Google Shape;215;p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iw-IL"/>
              <a:t>5</a:t>
            </a:fld>
            <a:endParaRPr/>
          </a:p>
        </p:txBody>
      </p:sp>
    </p:spTree>
    <p:extLst>
      <p:ext uri="{BB962C8B-B14F-4D97-AF65-F5344CB8AC3E}">
        <p14:creationId xmlns:p14="http://schemas.microsoft.com/office/powerpoint/2010/main" val="3868322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על דרך חיפוש מידע </a:t>
            </a:r>
            <a:r>
              <a:rPr lang="he-IL" dirty="0" err="1"/>
              <a:t>שנאדרה</a:t>
            </a:r>
            <a:r>
              <a:rPr lang="he-IL" dirty="0"/>
              <a:t> הראתה צריך להתייחס במצגת מהתופעה לשאלת החקר</a:t>
            </a:r>
            <a:endParaRPr lang="ar-SA" dirty="0"/>
          </a:p>
          <a:p>
            <a:pPr marL="0" lvl="0" indent="0" algn="l" rtl="0">
              <a:spcBef>
                <a:spcPts val="0"/>
              </a:spcBef>
              <a:spcAft>
                <a:spcPts val="0"/>
              </a:spcAft>
              <a:buNone/>
            </a:pPr>
            <a:endParaRPr lang="ar-SA"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ar-SA" dirty="0"/>
            </a:br>
            <a:r>
              <a:rPr lang="ar-SA" dirty="0"/>
              <a:t>ستظهر جميع المصادر التي أشرنا إليها في العمل في القائمة</a:t>
            </a:r>
            <a:endParaRPr dirty="0"/>
          </a:p>
        </p:txBody>
      </p:sp>
      <p:sp>
        <p:nvSpPr>
          <p:cNvPr id="832" name="Google Shape;83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בדף שנפתח 3 קבצים: שניים הם מאמרים על אותו נושא: אחד מדע פופולרי ואחד מדעי. לא צריך לקרוא את המאמרים. רק לסמן בטבלה (תעתיקו אותה למחברת או תדפיסו) את ההשוואה בי</a:t>
            </a:r>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59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534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60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387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4818795-F27D-477E-84E4-F20675C27BAA}"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80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5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lnSpc>
                <a:spcPct val="100000"/>
              </a:lnSpc>
              <a:spcBef>
                <a:spcPts val="0"/>
              </a:spcBef>
              <a:spcAft>
                <a:spcPts val="0"/>
              </a:spcAft>
              <a:buSzPts val="1400"/>
              <a:buNone/>
            </a:pPr>
            <a:endParaRPr/>
          </a:p>
        </p:txBody>
      </p:sp>
      <p:sp>
        <p:nvSpPr>
          <p:cNvPr id="215" name="Google Shape;215;p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iw-IL"/>
              <a:t>6</a:t>
            </a:fld>
            <a:endParaRPr/>
          </a:p>
        </p:txBody>
      </p:sp>
    </p:spTree>
    <p:extLst>
      <p:ext uri="{BB962C8B-B14F-4D97-AF65-F5344CB8AC3E}">
        <p14:creationId xmlns:p14="http://schemas.microsoft.com/office/powerpoint/2010/main" val="2665562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230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החברה המדעית בלונדון</a:t>
            </a:r>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25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החברה המדעית בלונדון</a:t>
            </a:r>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smtClean="0">
                <a:solidFill>
                  <a:schemeClr val="dk1"/>
                </a:solidFill>
                <a:latin typeface="Calibri"/>
                <a:ea typeface="Calibri"/>
                <a:cs typeface="Calibri"/>
                <a:sym typeface="Calibri"/>
              </a:rPr>
              <a:t>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5283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 מערכת שידורים לאומית">
  <p:cSld name="שער - מערכת שידורים לאומית">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516000" y="2693989"/>
            <a:ext cx="11160000" cy="1470025"/>
          </a:xfrm>
          <a:prstGeom prst="rect">
            <a:avLst/>
          </a:prstGeom>
          <a:noFill/>
          <a:ln>
            <a:noFill/>
          </a:ln>
        </p:spPr>
        <p:txBody>
          <a:bodyPr spcFirstLastPara="1" wrap="square" lIns="91425" tIns="45700" rIns="91425" bIns="45700" anchor="ctr" anchorCtr="0">
            <a:normAutofit/>
          </a:bodyPr>
          <a:lstStyle>
            <a:lvl1pPr lvl="0" algn="ctr" rtl="1">
              <a:lnSpc>
                <a:spcPct val="100000"/>
              </a:lnSpc>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22" name="Google Shape;22;p17"/>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23" name="Google Shape;23;p17"/>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24" name="Google Shape;24;p17"/>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pic>
        <p:nvPicPr>
          <p:cNvPr id="25" name="Google Shape;25;p17"/>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
        <p:nvSpPr>
          <p:cNvPr id="26" name="Google Shape;26;p17"/>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p:nvPr/>
        </p:nvSpPr>
        <p:spPr>
          <a:xfrm rot="5400000">
            <a:off x="10129568" y="1977381"/>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29" name="Google Shape;29;p17"/>
          <p:cNvSpPr/>
          <p:nvPr/>
        </p:nvSpPr>
        <p:spPr>
          <a:xfrm>
            <a:off x="-3261642" y="347118"/>
            <a:ext cx="3246401" cy="730473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ראשית ושתי תמונות">
  <p:cSld name="כותרת ראשית ושתי תמונות">
    <p:spTree>
      <p:nvGrpSpPr>
        <p:cNvPr id="1" name="Shape 147"/>
        <p:cNvGrpSpPr/>
        <p:nvPr/>
      </p:nvGrpSpPr>
      <p:grpSpPr>
        <a:xfrm>
          <a:off x="0" y="0"/>
          <a:ext cx="0" cy="0"/>
          <a:chOff x="0" y="0"/>
          <a:chExt cx="0" cy="0"/>
        </a:xfrm>
      </p:grpSpPr>
      <p:sp>
        <p:nvSpPr>
          <p:cNvPr id="148" name="Google Shape;148;p26"/>
          <p:cNvSpPr>
            <a:spLocks noGrp="1"/>
          </p:cNvSpPr>
          <p:nvPr>
            <p:ph type="pic" idx="2"/>
          </p:nvPr>
        </p:nvSpPr>
        <p:spPr>
          <a:xfrm>
            <a:off x="594360" y="1310640"/>
            <a:ext cx="4511040" cy="4267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49" name="Google Shape;149;p26"/>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6"/>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1" name="Google Shape;151;p26"/>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2" name="Google Shape;152;p26"/>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3" name="Google Shape;153;p26"/>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4" name="Google Shape;154;p26"/>
          <p:cNvSpPr>
            <a:spLocks noGrp="1"/>
          </p:cNvSpPr>
          <p:nvPr>
            <p:ph type="pic" idx="3"/>
          </p:nvPr>
        </p:nvSpPr>
        <p:spPr>
          <a:xfrm>
            <a:off x="5372315" y="1310640"/>
            <a:ext cx="4511040" cy="4267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55" name="Google Shape;155;p26"/>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6" name="Google Shape;156;p26"/>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7" name="Google Shape;157;p26"/>
          <p:cNvSpPr/>
          <p:nvPr/>
        </p:nvSpPr>
        <p:spPr>
          <a:xfrm rot="5400000">
            <a:off x="10092700" y="2084060"/>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58" name="Google Shape;158;p26"/>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5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4724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32718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48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36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417276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2426628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7704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78527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פרטי השיעור, מקצוע ומורה">
  <p:cSld name="פרטי השיעור, מקצוע ומורה">
    <p:spTree>
      <p:nvGrpSpPr>
        <p:cNvPr id="1" name="Shape 30"/>
        <p:cNvGrpSpPr/>
        <p:nvPr/>
      </p:nvGrpSpPr>
      <p:grpSpPr>
        <a:xfrm>
          <a:off x="0" y="0"/>
          <a:ext cx="0" cy="0"/>
          <a:chOff x="0" y="0"/>
          <a:chExt cx="0" cy="0"/>
        </a:xfrm>
      </p:grpSpPr>
      <p:sp>
        <p:nvSpPr>
          <p:cNvPr id="31" name="Google Shape;31;p18"/>
          <p:cNvSpPr/>
          <p:nvPr/>
        </p:nvSpPr>
        <p:spPr>
          <a:xfrm>
            <a:off x="212943" y="1396870"/>
            <a:ext cx="14000014" cy="2978963"/>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32" name="Google Shape;32;p18"/>
          <p:cNvSpPr/>
          <p:nvPr/>
        </p:nvSpPr>
        <p:spPr>
          <a:xfrm>
            <a:off x="7329949" y="6240593"/>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3" name="Google Shape;33;p18"/>
          <p:cNvSpPr/>
          <p:nvPr/>
        </p:nvSpPr>
        <p:spPr>
          <a:xfrm>
            <a:off x="-501113" y="872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4" name="Google Shape;34;p18"/>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5" name="Google Shape;35;p18"/>
          <p:cNvSpPr/>
          <p:nvPr/>
        </p:nvSpPr>
        <p:spPr>
          <a:xfrm>
            <a:off x="9066088" y="5930032"/>
            <a:ext cx="529942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rot="5400000">
            <a:off x="10107940"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39" name="Google Shape;39;p18"/>
          <p:cNvSpPr/>
          <p:nvPr/>
        </p:nvSpPr>
        <p:spPr>
          <a:xfrm>
            <a:off x="-3246402" y="-426720"/>
            <a:ext cx="3246401" cy="807856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0" name="Google Shape;40;p18"/>
          <p:cNvSpPr txBox="1">
            <a:spLocks noGrp="1"/>
          </p:cNvSpPr>
          <p:nvPr>
            <p:ph type="ctrTitle"/>
          </p:nvPr>
        </p:nvSpPr>
        <p:spPr>
          <a:xfrm>
            <a:off x="696000" y="1400768"/>
            <a:ext cx="10800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ubTitle" idx="1"/>
          </p:nvPr>
        </p:nvSpPr>
        <p:spPr>
          <a:xfrm>
            <a:off x="696000" y="2798300"/>
            <a:ext cx="10800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2" name="Google Shape;42;p18"/>
          <p:cNvSpPr txBox="1">
            <a:spLocks noGrp="1"/>
          </p:cNvSpPr>
          <p:nvPr>
            <p:ph type="body" idx="2"/>
          </p:nvPr>
        </p:nvSpPr>
        <p:spPr>
          <a:xfrm>
            <a:off x="696000" y="3655832"/>
            <a:ext cx="10800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43" name="Google Shape;43;p18"/>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0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ותוכן פריסה 1">
  <p:cSld name="1_כותרת ותוכן פריסה 1">
    <p:spTree>
      <p:nvGrpSpPr>
        <p:cNvPr id="1" name="Shape 84"/>
        <p:cNvGrpSpPr/>
        <p:nvPr/>
      </p:nvGrpSpPr>
      <p:grpSpPr>
        <a:xfrm>
          <a:off x="0" y="0"/>
          <a:ext cx="0" cy="0"/>
          <a:chOff x="0" y="0"/>
          <a:chExt cx="0" cy="0"/>
        </a:xfrm>
      </p:grpSpPr>
      <p:sp>
        <p:nvSpPr>
          <p:cNvPr id="85" name="Google Shape;85;p22"/>
          <p:cNvSpPr/>
          <p:nvPr/>
        </p:nvSpPr>
        <p:spPr>
          <a:xfrm>
            <a:off x="6581228" y="6447542"/>
            <a:ext cx="5993234"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6" name="Google Shape;86;p22"/>
          <p:cNvSpPr/>
          <p:nvPr/>
        </p:nvSpPr>
        <p:spPr>
          <a:xfrm>
            <a:off x="9704146" y="5381191"/>
            <a:ext cx="3496396" cy="442359"/>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7" name="Google Shape;87;p22"/>
          <p:cNvSpPr txBox="1">
            <a:spLocks noGrp="1"/>
          </p:cNvSpPr>
          <p:nvPr>
            <p:ph type="body" idx="1"/>
          </p:nvPr>
        </p:nvSpPr>
        <p:spPr>
          <a:xfrm>
            <a:off x="515273" y="998859"/>
            <a:ext cx="11161453" cy="4062435"/>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88" name="Google Shape;88;p22"/>
          <p:cNvSpPr txBox="1">
            <a:spLocks noGrp="1"/>
          </p:cNvSpPr>
          <p:nvPr>
            <p:ph type="title"/>
          </p:nvPr>
        </p:nvSpPr>
        <p:spPr>
          <a:xfrm>
            <a:off x="1024128" y="155448"/>
            <a:ext cx="9802206"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2"/>
          <p:cNvSpPr/>
          <p:nvPr/>
        </p:nvSpPr>
        <p:spPr>
          <a:xfrm>
            <a:off x="-1226982" y="101748"/>
            <a:ext cx="2160598" cy="21681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0" name="Google Shape;90;p22"/>
          <p:cNvSpPr/>
          <p:nvPr/>
        </p:nvSpPr>
        <p:spPr>
          <a:xfrm>
            <a:off x="-2054055" y="390797"/>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1" name="Google Shape;91;p22"/>
          <p:cNvSpPr/>
          <p:nvPr/>
        </p:nvSpPr>
        <p:spPr>
          <a:xfrm>
            <a:off x="7978665" y="5944772"/>
            <a:ext cx="4766811" cy="38154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2" name="Google Shape;92;p22"/>
          <p:cNvSpPr/>
          <p:nvPr/>
        </p:nvSpPr>
        <p:spPr>
          <a:xfrm rot="5400000">
            <a:off x="9936561" y="2157343"/>
            <a:ext cx="735717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3" name="Google Shape;93;p22"/>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94" name="Google Shape;94;p22"/>
          <p:cNvSpPr/>
          <p:nvPr/>
        </p:nvSpPr>
        <p:spPr>
          <a:xfrm>
            <a:off x="5903744" y="6876112"/>
            <a:ext cx="6894095" cy="14933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5" name="Google Shape;95;p22"/>
          <p:cNvSpPr/>
          <p:nvPr/>
        </p:nvSpPr>
        <p:spPr>
          <a:xfrm>
            <a:off x="-2191928" y="-31850"/>
            <a:ext cx="2165034"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739578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extLst>
      <p:ext uri="{BB962C8B-B14F-4D97-AF65-F5344CB8AC3E}">
        <p14:creationId xmlns:p14="http://schemas.microsoft.com/office/powerpoint/2010/main" val="4260931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51880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919840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313868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95568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8094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86111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וכן פריסה 3" type="obj">
  <p:cSld name="OBJEC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1024128" y="152134"/>
            <a:ext cx="9802368" cy="720000"/>
          </a:xfrm>
          <a:prstGeom prst="rect">
            <a:avLst/>
          </a:prstGeom>
          <a:noFill/>
          <a:ln>
            <a:noFill/>
          </a:ln>
        </p:spPr>
        <p:txBody>
          <a:bodyPr spcFirstLastPara="1" wrap="square" lIns="36000" tIns="0" rIns="36000" bIns="0" anchor="ctr" anchorCtr="0">
            <a:noAutofit/>
          </a:bodyPr>
          <a:lstStyle>
            <a:lvl1pPr lvl="0" algn="ctr" rtl="1">
              <a:lnSpc>
                <a:spcPct val="100000"/>
              </a:lnSpc>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1024128" y="1049185"/>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47" name="Google Shape;47;p19"/>
          <p:cNvSpPr/>
          <p:nvPr/>
        </p:nvSpPr>
        <p:spPr>
          <a:xfrm>
            <a:off x="-234936" y="5807316"/>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8" name="Google Shape;48;p19"/>
          <p:cNvSpPr/>
          <p:nvPr/>
        </p:nvSpPr>
        <p:spPr>
          <a:xfrm>
            <a:off x="11218431" y="239177"/>
            <a:ext cx="1706880" cy="45839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9" name="Google Shape;49;p19"/>
          <p:cNvSpPr/>
          <p:nvPr/>
        </p:nvSpPr>
        <p:spPr>
          <a:xfrm>
            <a:off x="-388620" y="6235866"/>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19"/>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19"/>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2" name="Google Shape;52;p19"/>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3" name="Google Shape;53;p19"/>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19"/>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D8D8D8"/>
                </a:solidFill>
                <a:latin typeface="Varela Round"/>
                <a:ea typeface="Varela Round"/>
                <a:cs typeface="Varela Round"/>
                <a:sym typeface="Varela Round"/>
              </a:rPr>
              <a:t>‹#›</a:t>
            </a:fld>
            <a:endParaRPr sz="1800" b="0" i="0" u="none" strike="noStrike" cap="none">
              <a:solidFill>
                <a:srgbClr val="D8D8D8"/>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9"/>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7" name="Google Shape;57;p59"/>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8" name="Google Shape;58;p59"/>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lvl="0" indent="0" algn="l" rtl="1">
              <a:lnSpc>
                <a:spcPct val="100000"/>
              </a:lnSpc>
              <a:spcBef>
                <a:spcPts val="0"/>
              </a:spcBef>
              <a:spcAft>
                <a:spcPts val="0"/>
              </a:spcAft>
              <a:buSzPts val="1200"/>
              <a:buNone/>
              <a:defRPr/>
            </a:lvl1pPr>
            <a:lvl2pPr marL="0" lvl="1" indent="0" algn="l" rtl="1">
              <a:lnSpc>
                <a:spcPct val="100000"/>
              </a:lnSpc>
              <a:spcBef>
                <a:spcPts val="0"/>
              </a:spcBef>
              <a:spcAft>
                <a:spcPts val="0"/>
              </a:spcAft>
              <a:buSzPts val="1200"/>
              <a:buNone/>
              <a:defRPr/>
            </a:lvl2pPr>
            <a:lvl3pPr marL="0" lvl="2" indent="0" algn="l" rtl="1">
              <a:lnSpc>
                <a:spcPct val="100000"/>
              </a:lnSpc>
              <a:spcBef>
                <a:spcPts val="0"/>
              </a:spcBef>
              <a:spcAft>
                <a:spcPts val="0"/>
              </a:spcAft>
              <a:buSzPts val="1200"/>
              <a:buNone/>
              <a:defRPr/>
            </a:lvl3pPr>
            <a:lvl4pPr marL="0" lvl="3" indent="0" algn="l" rtl="1">
              <a:lnSpc>
                <a:spcPct val="100000"/>
              </a:lnSpc>
              <a:spcBef>
                <a:spcPts val="0"/>
              </a:spcBef>
              <a:spcAft>
                <a:spcPts val="0"/>
              </a:spcAft>
              <a:buSzPts val="1200"/>
              <a:buNone/>
              <a:defRPr/>
            </a:lvl4pPr>
            <a:lvl5pPr marL="0" lvl="4" indent="0" algn="l" rtl="1">
              <a:lnSpc>
                <a:spcPct val="100000"/>
              </a:lnSpc>
              <a:spcBef>
                <a:spcPts val="0"/>
              </a:spcBef>
              <a:spcAft>
                <a:spcPts val="0"/>
              </a:spcAft>
              <a:buSzPts val="1200"/>
              <a:buNone/>
              <a:defRPr/>
            </a:lvl5pPr>
            <a:lvl6pPr marL="0" lvl="5" indent="0" algn="l" rtl="1">
              <a:lnSpc>
                <a:spcPct val="100000"/>
              </a:lnSpc>
              <a:spcBef>
                <a:spcPts val="0"/>
              </a:spcBef>
              <a:spcAft>
                <a:spcPts val="0"/>
              </a:spcAft>
              <a:buSzPts val="1200"/>
              <a:buNone/>
              <a:defRPr/>
            </a:lvl6pPr>
            <a:lvl7pPr marL="0" lvl="6" indent="0" algn="l" rtl="1">
              <a:lnSpc>
                <a:spcPct val="100000"/>
              </a:lnSpc>
              <a:spcBef>
                <a:spcPts val="0"/>
              </a:spcBef>
              <a:spcAft>
                <a:spcPts val="0"/>
              </a:spcAft>
              <a:buSzPts val="1200"/>
              <a:buNone/>
              <a:defRPr/>
            </a:lvl7pPr>
            <a:lvl8pPr marL="0" lvl="7" indent="0" algn="l" rtl="1">
              <a:lnSpc>
                <a:spcPct val="100000"/>
              </a:lnSpc>
              <a:spcBef>
                <a:spcPts val="0"/>
              </a:spcBef>
              <a:spcAft>
                <a:spcPts val="0"/>
              </a:spcAft>
              <a:buSzPts val="1200"/>
              <a:buNone/>
              <a:defRPr/>
            </a:lvl8pPr>
            <a:lvl9pPr marL="0" lvl="8" indent="0" algn="l" rtl="1">
              <a:lnSpc>
                <a:spcPct val="100000"/>
              </a:lnSpc>
              <a:spcBef>
                <a:spcPts val="0"/>
              </a:spcBef>
              <a:spcAft>
                <a:spcPts val="0"/>
              </a:spcAft>
              <a:buSzPts val="1200"/>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59"/>
        <p:cNvGrpSpPr/>
        <p:nvPr/>
      </p:nvGrpSpPr>
      <p:grpSpPr>
        <a:xfrm>
          <a:off x="0" y="0"/>
          <a:ext cx="0" cy="0"/>
          <a:chOff x="0" y="0"/>
          <a:chExt cx="0" cy="0"/>
        </a:xfrm>
      </p:grpSpPr>
      <p:sp>
        <p:nvSpPr>
          <p:cNvPr id="60" name="Google Shape;60;p20"/>
          <p:cNvSpPr/>
          <p:nvPr/>
        </p:nvSpPr>
        <p:spPr>
          <a:xfrm>
            <a:off x="212943" y="1396870"/>
            <a:ext cx="14129222" cy="2978963"/>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rgbClr val="192A72"/>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61" name="Google Shape;61;p20"/>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3" name="Google Shape;63;p20"/>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0"/>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5" name="Google Shape;65;p20"/>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6" name="Google Shape;66;p20"/>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7" name="Google Shape;67;p20"/>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8" name="Google Shape;68;p20"/>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9" name="Google Shape;69;p20"/>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0" name="Google Shape;70;p20"/>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71" name="Google Shape;71;p20"/>
          <p:cNvSpPr txBox="1">
            <a:spLocks noGrp="1"/>
          </p:cNvSpPr>
          <p:nvPr>
            <p:ph type="body" idx="1"/>
          </p:nvPr>
        </p:nvSpPr>
        <p:spPr>
          <a:xfrm>
            <a:off x="1461052" y="3409122"/>
            <a:ext cx="9203635" cy="804863"/>
          </a:xfrm>
          <a:prstGeom prst="rect">
            <a:avLst/>
          </a:prstGeom>
          <a:noFill/>
          <a:ln>
            <a:noFill/>
          </a:ln>
        </p:spPr>
        <p:txBody>
          <a:bodyPr spcFirstLastPara="1" wrap="square" lIns="91425" tIns="45700" rIns="91425" bIns="45700" anchor="t" anchorCtr="0">
            <a:normAutofit/>
          </a:bodyPr>
          <a:lstStyle>
            <a:lvl1pPr marL="457200" lvl="0" indent="-228600" algn="ctr" rtl="1">
              <a:lnSpc>
                <a:spcPct val="100000"/>
              </a:lnSpc>
              <a:spcBef>
                <a:spcPts val="640"/>
              </a:spcBef>
              <a:spcAft>
                <a:spcPts val="0"/>
              </a:spcAft>
              <a:buClr>
                <a:schemeClr val="dk1"/>
              </a:buClr>
              <a:buSzPts val="3200"/>
              <a:buNone/>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פריסה 2">
  <p:cSld name="כותרת ותוכן פריסה 2">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a:off x="515273" y="1024128"/>
            <a:ext cx="11161453" cy="457200"/>
          </a:xfrm>
          <a:prstGeom prst="rect">
            <a:avLst/>
          </a:prstGeom>
          <a:noFill/>
          <a:ln>
            <a:noFill/>
          </a:ln>
        </p:spPr>
        <p:txBody>
          <a:bodyPr spcFirstLastPara="1" wrap="square" lIns="0" tIns="0" rIns="0" bIns="0" anchor="ctr" anchorCtr="0">
            <a:noAutofit/>
          </a:bodyPr>
          <a:lstStyle>
            <a:lvl1pPr marL="457200" lvl="0" indent="-228600" algn="r" rtl="1">
              <a:lnSpc>
                <a:spcPct val="100000"/>
              </a:lnSpc>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75" name="Google Shape;75;p21"/>
          <p:cNvSpPr txBox="1">
            <a:spLocks noGrp="1"/>
          </p:cNvSpPr>
          <p:nvPr>
            <p:ph type="body" idx="2"/>
          </p:nvPr>
        </p:nvSpPr>
        <p:spPr>
          <a:xfrm>
            <a:off x="515273" y="1567973"/>
            <a:ext cx="11161453" cy="352218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76" name="Google Shape;76;p21"/>
          <p:cNvSpPr/>
          <p:nvPr/>
        </p:nvSpPr>
        <p:spPr>
          <a:xfrm>
            <a:off x="-1377633" y="110284"/>
            <a:ext cx="2105524"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7" name="Google Shape;77;p21"/>
          <p:cNvSpPr/>
          <p:nvPr/>
        </p:nvSpPr>
        <p:spPr>
          <a:xfrm>
            <a:off x="-1729189" y="435139"/>
            <a:ext cx="2615798" cy="32187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8" name="Google Shape;78;p21"/>
          <p:cNvSpPr/>
          <p:nvPr/>
        </p:nvSpPr>
        <p:spPr>
          <a:xfrm>
            <a:off x="9323387" y="5555326"/>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9" name="Google Shape;79;p21"/>
          <p:cNvSpPr/>
          <p:nvPr/>
        </p:nvSpPr>
        <p:spPr>
          <a:xfrm>
            <a:off x="8679109" y="6024163"/>
            <a:ext cx="41271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0" name="Google Shape;80;p21"/>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81" name="Google Shape;81;p21"/>
          <p:cNvSpPr/>
          <p:nvPr/>
        </p:nvSpPr>
        <p:spPr>
          <a:xfrm>
            <a:off x="11005702" y="5213334"/>
            <a:ext cx="2372591" cy="25130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2" name="Google Shape;82;p21"/>
          <p:cNvSpPr/>
          <p:nvPr/>
        </p:nvSpPr>
        <p:spPr>
          <a:xfrm rot="5400000">
            <a:off x="10107940" y="1954539"/>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3" name="Google Shape;83;p21"/>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בלבד פריסה 4">
  <p:cSld name="כותרת בלבד פריסה 4">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p:nvPr/>
        </p:nvSpPr>
        <p:spPr>
          <a:xfrm>
            <a:off x="11497481" y="487099"/>
            <a:ext cx="1576672" cy="289443"/>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9" name="Google Shape;99;p24"/>
          <p:cNvSpPr/>
          <p:nvPr/>
        </p:nvSpPr>
        <p:spPr>
          <a:xfrm>
            <a:off x="11150538" y="127099"/>
            <a:ext cx="1879662" cy="28944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0" name="Google Shape;100;p24"/>
          <p:cNvSpPr/>
          <p:nvPr/>
        </p:nvSpPr>
        <p:spPr>
          <a:xfrm>
            <a:off x="-487680" y="5923581"/>
            <a:ext cx="3133018"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4"/>
          <p:cNvSpPr/>
          <p:nvPr/>
        </p:nvSpPr>
        <p:spPr>
          <a:xfrm>
            <a:off x="-976438" y="6359813"/>
            <a:ext cx="7301038" cy="65808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4"/>
          <p:cNvSpPr/>
          <p:nvPr/>
        </p:nvSpPr>
        <p:spPr>
          <a:xfrm rot="5400000">
            <a:off x="9360284" y="2733622"/>
            <a:ext cx="6987520" cy="1297194"/>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4"/>
          <p:cNvSpPr txBox="1"/>
          <p:nvPr/>
        </p:nvSpPr>
        <p:spPr>
          <a:xfrm>
            <a:off x="-131730" y="6361368"/>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D8D8D8"/>
                </a:solidFill>
                <a:latin typeface="Varela Round"/>
                <a:ea typeface="Varela Round"/>
                <a:cs typeface="Varela Round"/>
                <a:sym typeface="Varela Round"/>
              </a:rPr>
              <a:t>‹#›</a:t>
            </a:fld>
            <a:endParaRPr sz="1800" b="0" i="0" u="none" strike="noStrike" cap="none">
              <a:solidFill>
                <a:srgbClr val="D8D8D8"/>
              </a:solidFill>
              <a:latin typeface="Varela Round"/>
              <a:ea typeface="Varela Round"/>
              <a:cs typeface="Varela Round"/>
              <a:sym typeface="Varela Round"/>
            </a:endParaRPr>
          </a:p>
        </p:txBody>
      </p:sp>
      <p:sp>
        <p:nvSpPr>
          <p:cNvPr id="104" name="Google Shape;104;p24"/>
          <p:cNvSpPr/>
          <p:nvPr/>
        </p:nvSpPr>
        <p:spPr>
          <a:xfrm rot="-5400000">
            <a:off x="5821949" y="1027133"/>
            <a:ext cx="521207" cy="12218895"/>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5" name="Google Shape;105;p24"/>
          <p:cNvSpPr/>
          <p:nvPr/>
        </p:nvSpPr>
        <p:spPr>
          <a:xfrm rot="5400000">
            <a:off x="5683838" y="-6805249"/>
            <a:ext cx="947627" cy="1263971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6" name="Google Shape;106;p24"/>
          <p:cNvSpPr/>
          <p:nvPr/>
        </p:nvSpPr>
        <p:spPr>
          <a:xfrm>
            <a:off x="-2001567" y="-416688"/>
            <a:ext cx="1974672" cy="8068538"/>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7" name="Google Shape;107;p24"/>
          <p:cNvSpPr txBox="1">
            <a:spLocks noGrp="1"/>
          </p:cNvSpPr>
          <p:nvPr>
            <p:ph type="body" idx="1"/>
          </p:nvPr>
        </p:nvSpPr>
        <p:spPr>
          <a:xfrm>
            <a:off x="2951578" y="1212161"/>
            <a:ext cx="7885112" cy="4090988"/>
          </a:xfrm>
          <a:prstGeom prst="rect">
            <a:avLst/>
          </a:prstGeom>
          <a:noFill/>
          <a:ln>
            <a:noFill/>
          </a:ln>
        </p:spPr>
        <p:txBody>
          <a:bodyPr spcFirstLastPara="1" wrap="square" lIns="91425" tIns="45700" rIns="91425" bIns="45700" anchor="t" anchorCtr="0">
            <a:normAutofit/>
          </a:bodyPr>
          <a:lstStyle>
            <a:lvl1pPr marL="457200" lvl="0" indent="-406400" algn="r" rtl="1">
              <a:lnSpc>
                <a:spcPct val="100000"/>
              </a:lnSpc>
              <a:spcBef>
                <a:spcPts val="560"/>
              </a:spcBef>
              <a:spcAft>
                <a:spcPts val="0"/>
              </a:spcAft>
              <a:buClr>
                <a:schemeClr val="dk1"/>
              </a:buClr>
              <a:buSzPts val="2800"/>
              <a:buChar char="•"/>
              <a:defRPr sz="2800"/>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וכן פריסה 5">
  <p:cSld name="כותרת ותוכן פריסה 5">
    <p:spTree>
      <p:nvGrpSpPr>
        <p:cNvPr id="1" name="Shape 108"/>
        <p:cNvGrpSpPr/>
        <p:nvPr/>
      </p:nvGrpSpPr>
      <p:grpSpPr>
        <a:xfrm>
          <a:off x="0" y="0"/>
          <a:ext cx="0" cy="0"/>
          <a:chOff x="0" y="0"/>
          <a:chExt cx="0" cy="0"/>
        </a:xfrm>
      </p:grpSpPr>
      <p:sp>
        <p:nvSpPr>
          <p:cNvPr id="109" name="Google Shape;109;p23"/>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0" name="Google Shape;110;p23"/>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3"/>
          <p:cNvSpPr txBox="1">
            <a:spLocks noGrp="1"/>
          </p:cNvSpPr>
          <p:nvPr>
            <p:ph type="body" idx="1"/>
          </p:nvPr>
        </p:nvSpPr>
        <p:spPr>
          <a:xfrm>
            <a:off x="1026926" y="1025601"/>
            <a:ext cx="9802368" cy="431447"/>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112" name="Google Shape;112;p23"/>
          <p:cNvSpPr txBox="1">
            <a:spLocks noGrp="1"/>
          </p:cNvSpPr>
          <p:nvPr>
            <p:ph type="body" idx="2"/>
          </p:nvPr>
        </p:nvSpPr>
        <p:spPr>
          <a:xfrm>
            <a:off x="1026927" y="1710442"/>
            <a:ext cx="8212766"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113" name="Google Shape;113;p23"/>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4" name="Google Shape;114;p23"/>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5" name="Google Shape;115;p23"/>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6" name="Google Shape;116;p23"/>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7" name="Google Shape;117;p23"/>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8" name="Google Shape;118;p23"/>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9" name="Google Shape;119;p23"/>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20" name="Google Shape;120;p23"/>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כותרת ותוכן פריסה 5">
  <p:cSld name="1_כותרת ותוכן פריסה 5">
    <p:spTree>
      <p:nvGrpSpPr>
        <p:cNvPr id="1" name="Shape 121"/>
        <p:cNvGrpSpPr/>
        <p:nvPr/>
      </p:nvGrpSpPr>
      <p:grpSpPr>
        <a:xfrm>
          <a:off x="0" y="0"/>
          <a:ext cx="0" cy="0"/>
          <a:chOff x="0" y="0"/>
          <a:chExt cx="0" cy="0"/>
        </a:xfrm>
      </p:grpSpPr>
      <p:sp>
        <p:nvSpPr>
          <p:cNvPr id="122" name="Google Shape;122;p60"/>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Google Shape;123;p60"/>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0"/>
          <p:cNvSpPr txBox="1">
            <a:spLocks noGrp="1"/>
          </p:cNvSpPr>
          <p:nvPr>
            <p:ph type="body" idx="1"/>
          </p:nvPr>
        </p:nvSpPr>
        <p:spPr>
          <a:xfrm>
            <a:off x="1026926" y="1025601"/>
            <a:ext cx="9802368" cy="431447"/>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640"/>
              </a:spcBef>
              <a:spcAft>
                <a:spcPts val="0"/>
              </a:spcAft>
              <a:buSzPts val="3200"/>
              <a:buNone/>
              <a:defRPr sz="3000" b="1">
                <a:solidFill>
                  <a:srgbClr val="12B4BC"/>
                </a:solidFill>
                <a:latin typeface="Varela Round"/>
                <a:ea typeface="Varela Round"/>
                <a:cs typeface="Varela Round"/>
                <a:sym typeface="Varela Round"/>
              </a:defRPr>
            </a:lvl1pPr>
            <a:lvl2pPr marL="914400" lvl="1" indent="-228600" algn="r" rtl="1">
              <a:lnSpc>
                <a:spcPct val="100000"/>
              </a:lnSpc>
              <a:spcBef>
                <a:spcPts val="560"/>
              </a:spcBef>
              <a:spcAft>
                <a:spcPts val="0"/>
              </a:spcAft>
              <a:buSzPts val="2800"/>
              <a:buNone/>
              <a:defRPr sz="2000" b="1"/>
            </a:lvl2pPr>
            <a:lvl3pPr marL="1371600" lvl="2" indent="-228600" algn="r" rtl="1">
              <a:lnSpc>
                <a:spcPct val="100000"/>
              </a:lnSpc>
              <a:spcBef>
                <a:spcPts val="480"/>
              </a:spcBef>
              <a:spcAft>
                <a:spcPts val="0"/>
              </a:spcAft>
              <a:buSzPts val="2400"/>
              <a:buNone/>
              <a:defRPr sz="1800" b="1"/>
            </a:lvl3pPr>
            <a:lvl4pPr marL="1828800" lvl="3" indent="-228600" algn="r" rtl="1">
              <a:lnSpc>
                <a:spcPct val="100000"/>
              </a:lnSpc>
              <a:spcBef>
                <a:spcPts val="400"/>
              </a:spcBef>
              <a:spcAft>
                <a:spcPts val="0"/>
              </a:spcAft>
              <a:buSzPts val="2000"/>
              <a:buNone/>
              <a:defRPr sz="1600" b="1"/>
            </a:lvl4pPr>
            <a:lvl5pPr marL="2286000" lvl="4" indent="-228600" algn="r" rtl="1">
              <a:lnSpc>
                <a:spcPct val="100000"/>
              </a:lnSpc>
              <a:spcBef>
                <a:spcPts val="400"/>
              </a:spcBef>
              <a:spcAft>
                <a:spcPts val="0"/>
              </a:spcAft>
              <a:buSzPts val="2000"/>
              <a:buNone/>
              <a:defRPr sz="1600" b="1"/>
            </a:lvl5pPr>
            <a:lvl6pPr marL="2743200" lvl="5" indent="-228600" algn="r" rtl="1">
              <a:lnSpc>
                <a:spcPct val="100000"/>
              </a:lnSpc>
              <a:spcBef>
                <a:spcPts val="400"/>
              </a:spcBef>
              <a:spcAft>
                <a:spcPts val="0"/>
              </a:spcAft>
              <a:buSzPts val="2000"/>
              <a:buNone/>
              <a:defRPr sz="1600" b="1"/>
            </a:lvl6pPr>
            <a:lvl7pPr marL="3200400" lvl="6" indent="-228600" algn="r" rtl="1">
              <a:lnSpc>
                <a:spcPct val="100000"/>
              </a:lnSpc>
              <a:spcBef>
                <a:spcPts val="400"/>
              </a:spcBef>
              <a:spcAft>
                <a:spcPts val="0"/>
              </a:spcAft>
              <a:buSzPts val="2000"/>
              <a:buNone/>
              <a:defRPr sz="1600" b="1"/>
            </a:lvl7pPr>
            <a:lvl8pPr marL="3657600" lvl="7" indent="-228600" algn="r" rtl="1">
              <a:lnSpc>
                <a:spcPct val="100000"/>
              </a:lnSpc>
              <a:spcBef>
                <a:spcPts val="400"/>
              </a:spcBef>
              <a:spcAft>
                <a:spcPts val="0"/>
              </a:spcAft>
              <a:buSzPts val="2000"/>
              <a:buNone/>
              <a:defRPr sz="1600" b="1"/>
            </a:lvl8pPr>
            <a:lvl9pPr marL="4114800" lvl="8" indent="-228600" algn="r" rtl="1">
              <a:lnSpc>
                <a:spcPct val="100000"/>
              </a:lnSpc>
              <a:spcBef>
                <a:spcPts val="400"/>
              </a:spcBef>
              <a:spcAft>
                <a:spcPts val="0"/>
              </a:spcAft>
              <a:buSzPts val="2000"/>
              <a:buNone/>
              <a:defRPr sz="1600" b="1"/>
            </a:lvl9pPr>
          </a:lstStyle>
          <a:p>
            <a:endParaRPr/>
          </a:p>
        </p:txBody>
      </p:sp>
      <p:sp>
        <p:nvSpPr>
          <p:cNvPr id="125" name="Google Shape;125;p60"/>
          <p:cNvSpPr txBox="1">
            <a:spLocks noGrp="1"/>
          </p:cNvSpPr>
          <p:nvPr>
            <p:ph type="body" idx="2"/>
          </p:nvPr>
        </p:nvSpPr>
        <p:spPr>
          <a:xfrm>
            <a:off x="1026927" y="1710442"/>
            <a:ext cx="8212766" cy="4152517"/>
          </a:xfrm>
          <a:prstGeom prst="rect">
            <a:avLst/>
          </a:prstGeom>
          <a:noFill/>
          <a:ln>
            <a:noFill/>
          </a:ln>
        </p:spPr>
        <p:txBody>
          <a:bodyPr spcFirstLastPara="1" wrap="square" lIns="91425" tIns="45700" rIns="91425" bIns="45700" anchor="t" anchorCtr="0">
            <a:normAutofit/>
          </a:bodyPr>
          <a:lstStyle>
            <a:lvl1pPr marL="457200" lvl="0" indent="-431800" algn="r" rtl="1">
              <a:lnSpc>
                <a:spcPct val="100000"/>
              </a:lnSpc>
              <a:spcBef>
                <a:spcPts val="0"/>
              </a:spcBef>
              <a:spcAft>
                <a:spcPts val="0"/>
              </a:spcAft>
              <a:buSzPts val="3200"/>
              <a:buChar char="•"/>
              <a:defRPr sz="2400">
                <a:solidFill>
                  <a:srgbClr val="002060"/>
                </a:solidFill>
                <a:latin typeface="Varela Round"/>
                <a:ea typeface="Varela Round"/>
                <a:cs typeface="Varela Round"/>
                <a:sym typeface="Varela Round"/>
              </a:defRPr>
            </a:lvl1pPr>
            <a:lvl2pPr marL="914400" lvl="1" indent="-406400" algn="r" rtl="1">
              <a:lnSpc>
                <a:spcPct val="100000"/>
              </a:lnSpc>
              <a:spcBef>
                <a:spcPts val="600"/>
              </a:spcBef>
              <a:spcAft>
                <a:spcPts val="0"/>
              </a:spcAft>
              <a:buSzPts val="2800"/>
              <a:buChar char="–"/>
              <a:defRPr sz="2400">
                <a:solidFill>
                  <a:srgbClr val="002060"/>
                </a:solidFill>
                <a:latin typeface="Varela Round"/>
                <a:ea typeface="Varela Round"/>
                <a:cs typeface="Varela Round"/>
                <a:sym typeface="Varela Round"/>
              </a:defRPr>
            </a:lvl2pPr>
            <a:lvl3pPr marL="1371600" lvl="2" indent="-381000" algn="r" rtl="1">
              <a:lnSpc>
                <a:spcPct val="100000"/>
              </a:lnSpc>
              <a:spcBef>
                <a:spcPts val="600"/>
              </a:spcBef>
              <a:spcAft>
                <a:spcPts val="0"/>
              </a:spcAft>
              <a:buSzPts val="2400"/>
              <a:buChar char="•"/>
              <a:defRPr sz="1800"/>
            </a:lvl3pPr>
            <a:lvl4pPr marL="1828800" lvl="3" indent="-355600" algn="r" rtl="1">
              <a:lnSpc>
                <a:spcPct val="100000"/>
              </a:lnSpc>
              <a:spcBef>
                <a:spcPts val="400"/>
              </a:spcBef>
              <a:spcAft>
                <a:spcPts val="0"/>
              </a:spcAft>
              <a:buSzPts val="2000"/>
              <a:buChar char="–"/>
              <a:defRPr sz="1600"/>
            </a:lvl4pPr>
            <a:lvl5pPr marL="2286000" lvl="4" indent="-355600" algn="r" rtl="1">
              <a:lnSpc>
                <a:spcPct val="100000"/>
              </a:lnSpc>
              <a:spcBef>
                <a:spcPts val="400"/>
              </a:spcBef>
              <a:spcAft>
                <a:spcPts val="0"/>
              </a:spcAft>
              <a:buSzPts val="2000"/>
              <a:buChar char="»"/>
              <a:defRPr sz="1600"/>
            </a:lvl5pPr>
            <a:lvl6pPr marL="2743200" lvl="5" indent="-355600" algn="r" rtl="1">
              <a:lnSpc>
                <a:spcPct val="100000"/>
              </a:lnSpc>
              <a:spcBef>
                <a:spcPts val="400"/>
              </a:spcBef>
              <a:spcAft>
                <a:spcPts val="0"/>
              </a:spcAft>
              <a:buSzPts val="2000"/>
              <a:buChar char="•"/>
              <a:defRPr sz="1600"/>
            </a:lvl6pPr>
            <a:lvl7pPr marL="3200400" lvl="6" indent="-355600" algn="r" rtl="1">
              <a:lnSpc>
                <a:spcPct val="100000"/>
              </a:lnSpc>
              <a:spcBef>
                <a:spcPts val="400"/>
              </a:spcBef>
              <a:spcAft>
                <a:spcPts val="0"/>
              </a:spcAft>
              <a:buSzPts val="2000"/>
              <a:buChar char="•"/>
              <a:defRPr sz="1600"/>
            </a:lvl7pPr>
            <a:lvl8pPr marL="3657600" lvl="7" indent="-355600" algn="r" rtl="1">
              <a:lnSpc>
                <a:spcPct val="100000"/>
              </a:lnSpc>
              <a:spcBef>
                <a:spcPts val="400"/>
              </a:spcBef>
              <a:spcAft>
                <a:spcPts val="0"/>
              </a:spcAft>
              <a:buSzPts val="2000"/>
              <a:buChar char="•"/>
              <a:defRPr sz="1600"/>
            </a:lvl8pPr>
            <a:lvl9pPr marL="4114800" lvl="8" indent="-355600" algn="r" rtl="1">
              <a:lnSpc>
                <a:spcPct val="100000"/>
              </a:lnSpc>
              <a:spcBef>
                <a:spcPts val="400"/>
              </a:spcBef>
              <a:spcAft>
                <a:spcPts val="0"/>
              </a:spcAft>
              <a:buSzPts val="2000"/>
              <a:buChar char="•"/>
              <a:defRPr sz="1600"/>
            </a:lvl9pPr>
          </a:lstStyle>
          <a:p>
            <a:endParaRPr/>
          </a:p>
        </p:txBody>
      </p:sp>
      <p:sp>
        <p:nvSpPr>
          <p:cNvPr id="126" name="Google Shape;126;p60"/>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7" name="Google Shape;127;p60"/>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8" name="Google Shape;128;p60"/>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9" name="Google Shape;129;p60"/>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0" name="Google Shape;130;p60"/>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1" name="Google Shape;131;p60"/>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 name="Google Shape;132;p60"/>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 name="Google Shape;133;p60"/>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lnSpc>
                <a:spcPct val="100000"/>
              </a:lnSpc>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6"/>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A9C"/>
                </a:solidFill>
                <a:latin typeface="Varela Round"/>
                <a:ea typeface="Varela Round"/>
                <a:cs typeface="Varela Round"/>
                <a:sym typeface="Varela Round"/>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6"/>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A9C"/>
                </a:solidFill>
                <a:latin typeface="Varela Round"/>
                <a:ea typeface="Varela Round"/>
                <a:cs typeface="Varela Round"/>
                <a:sym typeface="Varela Round"/>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6"/>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
        <p:nvSpPr>
          <p:cNvPr id="15" name="Google Shape;15;p16"/>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6" name="Google Shape;16;p16"/>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7" name="Google Shape;17;p16"/>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ה'/טבת/תשפ"א</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2902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381898885"/>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file/d/1kilr7INk0NlALIZLSw4j4un_yBX22R48/view"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flickr.com/photos/tofuttibreak/13361936713"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file/d/1kilr7INk0NlALIZLSw4j4un_yBX22R48/view"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lib.cet.ac.il/pages/item.asp?item=5193"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edu.gov.il/special/Curriculum/High-School/biology/Pages/Teaching-materials.aspx" TargetMode="External"/><Relationship Id="rId5" Type="http://schemas.openxmlformats.org/officeDocument/2006/relationships/hyperlink" Target="https://www.birds.cornell.edu/k12/evolution-in-paradise" TargetMode="External"/><Relationship Id="rId4" Type="http://schemas.openxmlformats.org/officeDocument/2006/relationships/hyperlink" Target="http://www.columbia.edu/cu/21stC/issue-2.1/broecker.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customXml" Target="../ink/ink2.xml"/><Relationship Id="rId4" Type="http://schemas.openxmlformats.org/officeDocument/2006/relationships/image" Target="../media/image36.emf"/></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hyperlink" Target="https://kids.frontiersin.org/he/articles" TargetMode="External"/><Relationship Id="rId5" Type="http://schemas.openxmlformats.org/officeDocument/2006/relationships/hyperlink" Target="https://davidson.weizmann.ac.il/?gclid=CjwKCAiAob3vBRAUEiwAIbs5Tjk8OzeRPliRBXBwDglum53FCHIF_9B7PD_gJx2xJorpjpm6CeF2TxoCAyAQAvD_BwE" TargetMode="External"/><Relationship Id="rId4" Type="http://schemas.openxmlformats.org/officeDocument/2006/relationships/hyperlink" Target="http://www.bashaar.org.il/Questions_By_Subject.asp?Subject_id=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sites.google.com/site/macambioheker/open"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hyperlink" Target="mailto:&#1575;&#1604;&#1573;&#1604;&#1603;&#1578;&#1585;&#1608;&#1606;&#1610;rights@education.gov.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phschool.com/science/science_news/articles/happy_anniv.html" TargetMode="Externa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100000"/>
              </a:lnSpc>
              <a:spcBef>
                <a:spcPts val="0"/>
              </a:spcBef>
              <a:spcAft>
                <a:spcPts val="0"/>
              </a:spcAft>
              <a:buClr>
                <a:srgbClr val="192A72"/>
              </a:buClr>
              <a:buSzPts val="6600"/>
              <a:buFont typeface="Varela Round"/>
              <a:buNone/>
            </a:pPr>
            <a:r>
              <a:rPr lang="iw-IL" dirty="0">
                <a:latin typeface="Arial" panose="020B0604020202020204" pitchFamily="34" charset="0"/>
                <a:cs typeface="Arial" panose="020B0604020202020204" pitchFamily="34" charset="0"/>
              </a:rPr>
              <a:t>מערכת שידורים לאומית</a:t>
            </a:r>
            <a:br>
              <a:rPr lang="he-IL" dirty="0">
                <a:latin typeface="Arial" panose="020B0604020202020204" pitchFamily="34" charset="0"/>
                <a:cs typeface="Arial" panose="020B0604020202020204" pitchFamily="34" charset="0"/>
              </a:rPr>
            </a:br>
            <a:r>
              <a:rPr lang="ar-JO" sz="6600" dirty="0">
                <a:latin typeface="Arial" panose="020B0604020202020204" pitchFamily="34" charset="0"/>
                <a:ea typeface="Tahoma" panose="020B0604030504040204" pitchFamily="34" charset="0"/>
                <a:cs typeface="Arial" panose="020B0604020202020204" pitchFamily="34" charset="0"/>
              </a:rPr>
              <a:t>منظومة البثّ ال</a:t>
            </a:r>
            <a:r>
              <a:rPr lang="ar-SA" sz="6600" dirty="0">
                <a:latin typeface="Arial" panose="020B0604020202020204" pitchFamily="34" charset="0"/>
                <a:ea typeface="Tahoma" panose="020B0604030504040204" pitchFamily="34" charset="0"/>
                <a:cs typeface="Arial" panose="020B0604020202020204" pitchFamily="34" charset="0"/>
              </a:rPr>
              <a:t>قطرية</a:t>
            </a:r>
            <a:endParaRPr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3A218F-0540-4564-9BB5-D34F00018773}"/>
              </a:ext>
            </a:extLst>
          </p:cNvPr>
          <p:cNvSpPr txBox="1"/>
          <p:nvPr/>
        </p:nvSpPr>
        <p:spPr>
          <a:xfrm>
            <a:off x="1515932" y="2029914"/>
            <a:ext cx="9160136" cy="400110"/>
          </a:xfrm>
          <a:prstGeom prst="rect">
            <a:avLst/>
          </a:prstGeom>
          <a:noFill/>
        </p:spPr>
        <p:txBody>
          <a:bodyPr wrap="square">
            <a:spAutoFit/>
          </a:bodyPr>
          <a:lstStyle/>
          <a:p>
            <a:pPr algn="ctr" rtl="1"/>
            <a:r>
              <a:rPr lang="ar-SA" sz="2000" b="1" dirty="0">
                <a:solidFill>
                  <a:srgbClr val="002060"/>
                </a:solidFill>
                <a:latin typeface="Arial" panose="020B0604020202020204" pitchFamily="34" charset="0"/>
                <a:cs typeface="Arial" panose="020B0604020202020204" pitchFamily="34" charset="0"/>
              </a:rPr>
              <a:t>وزارة المعارف</a:t>
            </a:r>
            <a:endParaRPr lang="he-IL" sz="2000" b="1"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6B8491-1DAF-4CEF-8B65-124A86739DA7}"/>
              </a:ext>
            </a:extLst>
          </p:cNvPr>
          <p:cNvSpPr>
            <a:spLocks noGrp="1"/>
          </p:cNvSpPr>
          <p:nvPr>
            <p:ph type="title"/>
          </p:nvPr>
        </p:nvSpPr>
        <p:spPr>
          <a:xfrm>
            <a:off x="1024126" y="189100"/>
            <a:ext cx="10389738" cy="720000"/>
          </a:xfrm>
        </p:spPr>
        <p:txBody>
          <a:bodyPr/>
          <a:lstStyle/>
          <a:p>
            <a:r>
              <a:rPr lang="ar-SA" sz="6000" dirty="0">
                <a:latin typeface="Arial" panose="020B0604020202020204" pitchFamily="34" charset="0"/>
                <a:cs typeface="Arial" panose="020B0604020202020204" pitchFamily="34" charset="0"/>
              </a:rPr>
              <a:t>الأهداف العليا للبحث </a:t>
            </a:r>
            <a:r>
              <a:rPr lang="ar-SA" sz="6000" dirty="0">
                <a:solidFill>
                  <a:srgbClr val="FF0000"/>
                </a:solidFill>
                <a:latin typeface="Arial" panose="020B0604020202020204" pitchFamily="34" charset="0"/>
                <a:cs typeface="Arial" panose="020B0604020202020204" pitchFamily="34" charset="0"/>
              </a:rPr>
              <a:t>العلمي </a:t>
            </a:r>
            <a:r>
              <a:rPr lang="ar-SA" sz="6000" dirty="0">
                <a:solidFill>
                  <a:schemeClr val="tx1"/>
                </a:solidFill>
                <a:latin typeface="Arial" panose="020B0604020202020204" pitchFamily="34" charset="0"/>
                <a:cs typeface="Arial" panose="020B0604020202020204" pitchFamily="34" charset="0"/>
              </a:rPr>
              <a:t>(البيو-</a:t>
            </a:r>
            <a:r>
              <a:rPr lang="ar-SA" sz="6000" dirty="0">
                <a:solidFill>
                  <a:srgbClr val="FF0000"/>
                </a:solidFill>
                <a:latin typeface="Arial" panose="020B0604020202020204" pitchFamily="34" charset="0"/>
                <a:cs typeface="Arial" panose="020B0604020202020204" pitchFamily="34" charset="0"/>
              </a:rPr>
              <a:t>بحث)</a:t>
            </a:r>
            <a:endParaRPr lang="he-IL" sz="6000" dirty="0">
              <a:latin typeface="Arial" panose="020B0604020202020204" pitchFamily="34" charset="0"/>
              <a:cs typeface="Arial" panose="020B0604020202020204" pitchFamily="34" charset="0"/>
            </a:endParaRPr>
          </a:p>
        </p:txBody>
      </p:sp>
      <p:sp>
        <p:nvSpPr>
          <p:cNvPr id="4" name="מציין מיקום טקסט 3">
            <a:extLst>
              <a:ext uri="{FF2B5EF4-FFF2-40B4-BE49-F238E27FC236}">
                <a16:creationId xmlns:a16="http://schemas.microsoft.com/office/drawing/2014/main" id="{CBDA3200-E9E8-4CB6-AE9B-20920E90F6D3}"/>
              </a:ext>
            </a:extLst>
          </p:cNvPr>
          <p:cNvSpPr>
            <a:spLocks noGrp="1"/>
          </p:cNvSpPr>
          <p:nvPr>
            <p:ph type="body" idx="2"/>
          </p:nvPr>
        </p:nvSpPr>
        <p:spPr>
          <a:xfrm>
            <a:off x="1790241" y="946704"/>
            <a:ext cx="8270138" cy="942145"/>
          </a:xfrm>
        </p:spPr>
        <p:txBody>
          <a:bodyPr>
            <a:normAutofit fontScale="92500"/>
          </a:bodyPr>
          <a:lstStyle/>
          <a:p>
            <a:pPr marL="76200" indent="0">
              <a:buNone/>
            </a:pPr>
            <a:r>
              <a:rPr lang="ar-SA" sz="4400" dirty="0">
                <a:latin typeface="Arial" panose="020B0604020202020204" pitchFamily="34" charset="0"/>
                <a:cs typeface="Arial" panose="020B0604020202020204" pitchFamily="34" charset="0"/>
              </a:rPr>
              <a:t>ممارسة البحث العلمي ك – </a:t>
            </a:r>
            <a:r>
              <a:rPr lang="ar-SA" sz="5400" b="1" dirty="0">
                <a:latin typeface="Arial" panose="020B0604020202020204" pitchFamily="34" charset="0"/>
                <a:cs typeface="Arial" panose="020B0604020202020204" pitchFamily="34" charset="0"/>
              </a:rPr>
              <a:t>باحثين وباحثات</a:t>
            </a:r>
            <a:endParaRPr lang="he-IL" sz="4400" b="1" dirty="0">
              <a:latin typeface="Arial" panose="020B0604020202020204" pitchFamily="34" charset="0"/>
              <a:cs typeface="Arial" panose="020B0604020202020204" pitchFamily="34" charset="0"/>
            </a:endParaRPr>
          </a:p>
        </p:txBody>
      </p:sp>
      <p:pic>
        <p:nvPicPr>
          <p:cNvPr id="1026" name="Picture 2" descr="doctor, research, chemical, observes, microscope, analysis, scientist, science, laboratory, medical, lab, experiment, technology, woman, scientific, discovery, equipment, education, health, medicine, care, hospital, cartoon, biotechnology, microbiology, profession, clinical, concept, study, biology, human behavior, communication, design, conversation, font, illustration, business, job, art">
            <a:extLst>
              <a:ext uri="{FF2B5EF4-FFF2-40B4-BE49-F238E27FC236}">
                <a16:creationId xmlns:a16="http://schemas.microsoft.com/office/drawing/2014/main" id="{4D4994F5-B1D6-4A6F-808D-A61223B55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67" y="2252122"/>
            <a:ext cx="6602904" cy="438569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74B2B1C7-CA9A-4400-B615-1ACF85C0B4B6}"/>
              </a:ext>
            </a:extLst>
          </p:cNvPr>
          <p:cNvSpPr txBox="1"/>
          <p:nvPr/>
        </p:nvSpPr>
        <p:spPr>
          <a:xfrm>
            <a:off x="1595682" y="1960106"/>
            <a:ext cx="5903657" cy="4832092"/>
          </a:xfrm>
          <a:prstGeom prst="rect">
            <a:avLst/>
          </a:prstGeom>
          <a:noFill/>
        </p:spPr>
        <p:txBody>
          <a:bodyPr wrap="square" rtlCol="1">
            <a:spAutoFit/>
          </a:bodyPr>
          <a:lstStyle/>
          <a:p>
            <a:pPr marL="457200" indent="-457200" algn="r" rtl="1">
              <a:buFont typeface="+mj-lt"/>
              <a:buAutoNum type="arabicPeriod"/>
            </a:pPr>
            <a:r>
              <a:rPr lang="ar-SA" sz="2800" dirty="0">
                <a:latin typeface="Arial" panose="020B0604020202020204" pitchFamily="34" charset="0"/>
                <a:cs typeface="Arial" panose="020B0604020202020204" pitchFamily="34" charset="0"/>
              </a:rPr>
              <a:t>تحديد ظاهرة او مشكلة تطبيقية للبحث (موضوع البحث)</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توسيع قاعدة المعرفة حول الموضوع المختار</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طرح سؤال بحث</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صياغة الفرضية</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تخطيط بحث لفحص الفرضية</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اجراء التجربة</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جمع النتائج ومعالجتها</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عرض النتائج في جدول ورسم بياني</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استخلاص الاستنتاجات</a:t>
            </a:r>
            <a:endParaRPr lang="he-IL" sz="28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2800" dirty="0">
                <a:latin typeface="Arial" panose="020B0604020202020204" pitchFamily="34" charset="0"/>
                <a:cs typeface="Arial" panose="020B0604020202020204" pitchFamily="34" charset="0"/>
              </a:rPr>
              <a:t>كتابة مقال علمي</a:t>
            </a:r>
            <a:endParaRPr lang="he-I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2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114EDE96-48A2-496A-B0EB-9E59A00534D2}"/>
              </a:ext>
            </a:extLst>
          </p:cNvPr>
          <p:cNvSpPr txBox="1">
            <a:spLocks/>
          </p:cNvSpPr>
          <p:nvPr/>
        </p:nvSpPr>
        <p:spPr>
          <a:xfrm>
            <a:off x="756557" y="56288"/>
            <a:ext cx="9802368" cy="720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SA" sz="4800" dirty="0">
                <a:latin typeface="Arial" panose="020B0604020202020204" pitchFamily="34" charset="0"/>
                <a:cs typeface="Arial" panose="020B0604020202020204" pitchFamily="34" charset="0"/>
              </a:rPr>
              <a:t>مراحل البحث العلمي (البيو-بحث)</a:t>
            </a:r>
            <a:endParaRPr lang="he-IL" sz="4800" dirty="0">
              <a:solidFill>
                <a:srgbClr val="FF0000"/>
              </a:solidFill>
              <a:latin typeface="Arial" panose="020B060402020202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74B2B1C7-CA9A-4400-B615-1ACF85C0B4B6}"/>
              </a:ext>
            </a:extLst>
          </p:cNvPr>
          <p:cNvSpPr txBox="1"/>
          <p:nvPr/>
        </p:nvSpPr>
        <p:spPr>
          <a:xfrm>
            <a:off x="2483357" y="994690"/>
            <a:ext cx="5737643" cy="6001643"/>
          </a:xfrm>
          <a:prstGeom prst="rect">
            <a:avLst/>
          </a:prstGeom>
          <a:noFill/>
        </p:spPr>
        <p:txBody>
          <a:bodyPr wrap="square" rtlCol="1">
            <a:spAutoFit/>
          </a:bodyPr>
          <a:lstStyle/>
          <a:p>
            <a:pPr marL="457200" indent="-457200" algn="r" rtl="1">
              <a:buFont typeface="+mj-lt"/>
              <a:buAutoNum type="arabicPeriod"/>
            </a:pPr>
            <a:r>
              <a:rPr lang="ar-SA" sz="3200" dirty="0">
                <a:latin typeface="Arial" panose="020B0604020202020204" pitchFamily="34" charset="0"/>
                <a:cs typeface="Arial" panose="020B0604020202020204" pitchFamily="34" charset="0"/>
              </a:rPr>
              <a:t>تحديد ظاهرة او مشكلة تطبيقية للبحث (موضوع البحث)</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توسيع قاعدة المعرفة حول الموضوع المختار</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طرح سؤال بحث</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صياغة الفرضية</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تخطيط تجربة لفحص الفرضية</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اجراء التجربة</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جمع النتائج ومعالجتها</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عرض النتائج في جدول ورسم بياني</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استخلاص الاستنتاجات</a:t>
            </a:r>
            <a:endParaRPr lang="he-IL" sz="3200" dirty="0">
              <a:latin typeface="Arial" panose="020B0604020202020204" pitchFamily="34" charset="0"/>
              <a:cs typeface="Arial" panose="020B0604020202020204" pitchFamily="34" charset="0"/>
            </a:endParaRPr>
          </a:p>
          <a:p>
            <a:pPr marL="457200" indent="-457200" algn="r" rtl="1">
              <a:buFont typeface="+mj-lt"/>
              <a:buAutoNum type="arabicPeriod"/>
            </a:pPr>
            <a:r>
              <a:rPr lang="ar-SA" sz="3200" dirty="0">
                <a:latin typeface="Arial" panose="020B0604020202020204" pitchFamily="34" charset="0"/>
                <a:cs typeface="Arial" panose="020B0604020202020204" pitchFamily="34" charset="0"/>
              </a:rPr>
              <a:t>كتابة مقال علمي</a:t>
            </a:r>
            <a:endParaRPr lang="he-IL" sz="2800" dirty="0">
              <a:latin typeface="Arial" panose="020B0604020202020204" pitchFamily="34" charset="0"/>
              <a:cs typeface="Arial" panose="020B0604020202020204" pitchFamily="34" charset="0"/>
            </a:endParaRPr>
          </a:p>
        </p:txBody>
      </p:sp>
      <p:sp>
        <p:nvSpPr>
          <p:cNvPr id="3" name="מלבן 2">
            <a:extLst>
              <a:ext uri="{FF2B5EF4-FFF2-40B4-BE49-F238E27FC236}">
                <a16:creationId xmlns:a16="http://schemas.microsoft.com/office/drawing/2014/main" id="{23558F75-6139-45E1-BF2B-026D7AD2AE40}"/>
              </a:ext>
            </a:extLst>
          </p:cNvPr>
          <p:cNvSpPr/>
          <p:nvPr/>
        </p:nvSpPr>
        <p:spPr>
          <a:xfrm>
            <a:off x="2832265" y="973825"/>
            <a:ext cx="5352293" cy="2520940"/>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E75755DA-C20D-472D-A5B3-0404A1C8762D}"/>
              </a:ext>
            </a:extLst>
          </p:cNvPr>
          <p:cNvSpPr txBox="1"/>
          <p:nvPr/>
        </p:nvSpPr>
        <p:spPr>
          <a:xfrm>
            <a:off x="8366760" y="1709680"/>
            <a:ext cx="3478306" cy="1132821"/>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ar-SA" sz="2400" dirty="0">
                <a:solidFill>
                  <a:schemeClr val="tx1"/>
                </a:solidFill>
                <a:latin typeface="Arial" panose="020B0604020202020204" pitchFamily="34" charset="0"/>
                <a:cs typeface="Arial" panose="020B0604020202020204" pitchFamily="34" charset="0"/>
              </a:rPr>
              <a:t>سوف نناقش هذه المواضيع  في حصَّة </a:t>
            </a:r>
            <a:r>
              <a:rPr lang="he-IL" sz="2400" dirty="0">
                <a:solidFill>
                  <a:schemeClr val="tx1"/>
                </a:solidFill>
                <a:latin typeface="Arial" panose="020B0604020202020204" pitchFamily="34" charset="0"/>
                <a:cs typeface="Arial" panose="020B0604020202020204" pitchFamily="34" charset="0"/>
              </a:rPr>
              <a:t>"</a:t>
            </a:r>
            <a:r>
              <a:rPr lang="ar-SA" sz="2400" dirty="0">
                <a:solidFill>
                  <a:schemeClr val="tx1"/>
                </a:solidFill>
                <a:latin typeface="Arial" panose="020B0604020202020204" pitchFamily="34" charset="0"/>
                <a:cs typeface="Arial" panose="020B0604020202020204" pitchFamily="34" charset="0"/>
              </a:rPr>
              <a:t>من الظاهرة لسؤال البحث</a:t>
            </a:r>
            <a:r>
              <a:rPr lang="he-IL" sz="2400" dirty="0">
                <a:solidFill>
                  <a:schemeClr val="tx1"/>
                </a:solidFill>
                <a:latin typeface="Arial" panose="020B0604020202020204" pitchFamily="34" charset="0"/>
                <a:cs typeface="Arial" panose="020B0604020202020204" pitchFamily="34" charset="0"/>
              </a:rPr>
              <a:t>"</a:t>
            </a:r>
          </a:p>
        </p:txBody>
      </p:sp>
      <p:sp>
        <p:nvSpPr>
          <p:cNvPr id="13" name="מלבן 12">
            <a:extLst>
              <a:ext uri="{FF2B5EF4-FFF2-40B4-BE49-F238E27FC236}">
                <a16:creationId xmlns:a16="http://schemas.microsoft.com/office/drawing/2014/main" id="{DB6D49D8-F606-4C6B-9C79-5D9A16C83B59}"/>
              </a:ext>
            </a:extLst>
          </p:cNvPr>
          <p:cNvSpPr/>
          <p:nvPr/>
        </p:nvSpPr>
        <p:spPr>
          <a:xfrm>
            <a:off x="2850485" y="3513605"/>
            <a:ext cx="5352294" cy="1022998"/>
          </a:xfrm>
          <a:prstGeom prst="rec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5" name="תיבת טקסט 14">
            <a:extLst>
              <a:ext uri="{FF2B5EF4-FFF2-40B4-BE49-F238E27FC236}">
                <a16:creationId xmlns:a16="http://schemas.microsoft.com/office/drawing/2014/main" id="{8D978C97-AD32-4AEC-B0A6-DEB2081CC1AE}"/>
              </a:ext>
            </a:extLst>
          </p:cNvPr>
          <p:cNvSpPr txBox="1"/>
          <p:nvPr/>
        </p:nvSpPr>
        <p:spPr>
          <a:xfrm>
            <a:off x="8366760" y="3534260"/>
            <a:ext cx="3478306" cy="812996"/>
          </a:xfrm>
          <a:prstGeom prst="rect">
            <a:avLst/>
          </a:prstGeom>
          <a:solidFill>
            <a:schemeClr val="accent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ar-SA" sz="2400" dirty="0">
                <a:solidFill>
                  <a:schemeClr val="tx1"/>
                </a:solidFill>
                <a:latin typeface="Arial" panose="020B0604020202020204" pitchFamily="34" charset="0"/>
                <a:cs typeface="Arial" panose="020B0604020202020204" pitchFamily="34" charset="0"/>
              </a:rPr>
              <a:t>سوف نناقش هذه المواضيع  في حصة</a:t>
            </a:r>
            <a:r>
              <a:rPr lang="he-IL" sz="2400" dirty="0">
                <a:solidFill>
                  <a:schemeClr val="tx1"/>
                </a:solidFill>
                <a:latin typeface="Arial" panose="020B0604020202020204" pitchFamily="34" charset="0"/>
                <a:cs typeface="Arial" panose="020B0604020202020204" pitchFamily="34" charset="0"/>
              </a:rPr>
              <a:t> "</a:t>
            </a:r>
            <a:r>
              <a:rPr lang="ar-SA" sz="2400" dirty="0">
                <a:solidFill>
                  <a:schemeClr val="tx1"/>
                </a:solidFill>
                <a:latin typeface="Arial" panose="020B0604020202020204" pitchFamily="34" charset="0"/>
                <a:cs typeface="Arial" panose="020B0604020202020204" pitchFamily="34" charset="0"/>
              </a:rPr>
              <a:t>مكونات التجربة العلمية</a:t>
            </a:r>
            <a:r>
              <a:rPr lang="he-IL" sz="2400" dirty="0">
                <a:solidFill>
                  <a:schemeClr val="tx1"/>
                </a:solidFill>
                <a:latin typeface="Arial" panose="020B0604020202020204" pitchFamily="34" charset="0"/>
                <a:cs typeface="Arial" panose="020B0604020202020204" pitchFamily="34" charset="0"/>
              </a:rPr>
              <a:t>"</a:t>
            </a:r>
          </a:p>
        </p:txBody>
      </p:sp>
      <p:sp>
        <p:nvSpPr>
          <p:cNvPr id="17" name="מלבן 16">
            <a:extLst>
              <a:ext uri="{FF2B5EF4-FFF2-40B4-BE49-F238E27FC236}">
                <a16:creationId xmlns:a16="http://schemas.microsoft.com/office/drawing/2014/main" id="{D3B8DBFC-2990-4709-9DB2-2198A614CBB3}"/>
              </a:ext>
            </a:extLst>
          </p:cNvPr>
          <p:cNvSpPr/>
          <p:nvPr/>
        </p:nvSpPr>
        <p:spPr>
          <a:xfrm>
            <a:off x="2868705" y="4555443"/>
            <a:ext cx="5352294" cy="1954912"/>
          </a:xfrm>
          <a:prstGeom prst="rect">
            <a:avLst/>
          </a:prstGeom>
          <a:solidFill>
            <a:schemeClr val="tx1">
              <a:lumMod val="10000"/>
              <a:lumOff val="9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9" name="תיבת טקסט 18">
            <a:extLst>
              <a:ext uri="{FF2B5EF4-FFF2-40B4-BE49-F238E27FC236}">
                <a16:creationId xmlns:a16="http://schemas.microsoft.com/office/drawing/2014/main" id="{CF47B7AF-398A-477A-94BE-2455FE048962}"/>
              </a:ext>
            </a:extLst>
          </p:cNvPr>
          <p:cNvSpPr txBox="1"/>
          <p:nvPr/>
        </p:nvSpPr>
        <p:spPr>
          <a:xfrm>
            <a:off x="37719" y="4823474"/>
            <a:ext cx="2758106" cy="985656"/>
          </a:xfrm>
          <a:prstGeom prst="rect">
            <a:avLst/>
          </a:prstGeom>
          <a:solidFill>
            <a:schemeClr val="tx1">
              <a:lumMod val="10000"/>
              <a:lumOff val="9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ar-SA" sz="2400" dirty="0">
                <a:solidFill>
                  <a:schemeClr val="tx1"/>
                </a:solidFill>
                <a:latin typeface="Arial" panose="020B0604020202020204" pitchFamily="34" charset="0"/>
                <a:cs typeface="Arial" panose="020B0604020202020204" pitchFamily="34" charset="0"/>
              </a:rPr>
              <a:t>سوف نناقش هذه المواضيع  في حصة</a:t>
            </a:r>
            <a:r>
              <a:rPr lang="he-IL" sz="2400" dirty="0">
                <a:solidFill>
                  <a:schemeClr val="tx1"/>
                </a:solidFill>
                <a:latin typeface="Arial" panose="020B0604020202020204" pitchFamily="34" charset="0"/>
                <a:cs typeface="Arial" panose="020B0604020202020204" pitchFamily="34" charset="0"/>
              </a:rPr>
              <a:t> "</a:t>
            </a:r>
            <a:r>
              <a:rPr lang="ar-SA" sz="2400" dirty="0">
                <a:solidFill>
                  <a:schemeClr val="tx1"/>
                </a:solidFill>
                <a:latin typeface="Arial" panose="020B0604020202020204" pitchFamily="34" charset="0"/>
                <a:cs typeface="Arial" panose="020B0604020202020204" pitchFamily="34" charset="0"/>
              </a:rPr>
              <a:t>معالجة نتائج التجربة</a:t>
            </a:r>
            <a:r>
              <a:rPr lang="he-IL" sz="2400" dirty="0">
                <a:solidFill>
                  <a:schemeClr val="tx1"/>
                </a:solidFill>
                <a:latin typeface="Arial" panose="020B0604020202020204" pitchFamily="34" charset="0"/>
                <a:cs typeface="Arial" panose="020B0604020202020204" pitchFamily="34" charset="0"/>
              </a:rPr>
              <a:t>"</a:t>
            </a:r>
          </a:p>
        </p:txBody>
      </p:sp>
      <p:sp>
        <p:nvSpPr>
          <p:cNvPr id="21" name="מלבן 20">
            <a:extLst>
              <a:ext uri="{FF2B5EF4-FFF2-40B4-BE49-F238E27FC236}">
                <a16:creationId xmlns:a16="http://schemas.microsoft.com/office/drawing/2014/main" id="{B2FADD40-C9C8-47EE-ABFF-009FB0F845D6}"/>
              </a:ext>
            </a:extLst>
          </p:cNvPr>
          <p:cNvSpPr/>
          <p:nvPr/>
        </p:nvSpPr>
        <p:spPr>
          <a:xfrm>
            <a:off x="2868705" y="6497071"/>
            <a:ext cx="5352294" cy="333080"/>
          </a:xfrm>
          <a:prstGeom prst="rect">
            <a:avLst/>
          </a:prstGeom>
          <a:solidFill>
            <a:srgbClr val="C0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23" name="תיבת טקסט 22">
            <a:extLst>
              <a:ext uri="{FF2B5EF4-FFF2-40B4-BE49-F238E27FC236}">
                <a16:creationId xmlns:a16="http://schemas.microsoft.com/office/drawing/2014/main" id="{5BAC68A5-7765-4D33-AA2D-99EDFAB2330B}"/>
              </a:ext>
            </a:extLst>
          </p:cNvPr>
          <p:cNvSpPr txBox="1"/>
          <p:nvPr/>
        </p:nvSpPr>
        <p:spPr>
          <a:xfrm>
            <a:off x="77411" y="5829995"/>
            <a:ext cx="2754854" cy="927207"/>
          </a:xfrm>
          <a:prstGeom prst="rect">
            <a:avLst/>
          </a:prstGeom>
          <a:solidFill>
            <a:srgbClr val="C0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marR="0" lvl="0" algn="l" rtl="0">
              <a:lnSpc>
                <a:spcPct val="100000"/>
              </a:lnSpc>
              <a:spcBef>
                <a:spcPts val="0"/>
              </a:spcBef>
              <a:spcAft>
                <a:spcPts val="0"/>
              </a:spcAft>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ar-SA" sz="2400" dirty="0">
                <a:solidFill>
                  <a:schemeClr val="tx1"/>
                </a:solidFill>
                <a:latin typeface="Arial" panose="020B0604020202020204" pitchFamily="34" charset="0"/>
                <a:cs typeface="Arial" panose="020B0604020202020204" pitchFamily="34" charset="0"/>
              </a:rPr>
              <a:t>سوف نناقش هذه المواضيع  في حصة</a:t>
            </a:r>
            <a:r>
              <a:rPr lang="he-IL" sz="2400" dirty="0">
                <a:solidFill>
                  <a:schemeClr val="tx1"/>
                </a:solidFill>
                <a:latin typeface="Arial" panose="020B0604020202020204" pitchFamily="34" charset="0"/>
                <a:cs typeface="Arial" panose="020B0604020202020204" pitchFamily="34" charset="0"/>
              </a:rPr>
              <a:t> "</a:t>
            </a:r>
            <a:r>
              <a:rPr lang="ar-SA" sz="2400" dirty="0">
                <a:solidFill>
                  <a:schemeClr val="tx1"/>
                </a:solidFill>
                <a:latin typeface="Arial" panose="020B0604020202020204" pitchFamily="34" charset="0"/>
                <a:cs typeface="Arial" panose="020B0604020202020204" pitchFamily="34" charset="0"/>
              </a:rPr>
              <a:t>الوظيفة المكتوبة</a:t>
            </a:r>
            <a:r>
              <a:rPr lang="he-IL"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312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P spid="15" grpId="0" animBg="1"/>
      <p:bldP spid="17" grpId="0" animBg="1"/>
      <p:bldP spid="19"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
          <p:cNvSpPr txBox="1">
            <a:spLocks noGrp="1"/>
          </p:cNvSpPr>
          <p:nvPr>
            <p:ph type="title"/>
          </p:nvPr>
        </p:nvSpPr>
        <p:spPr>
          <a:xfrm>
            <a:off x="1155427" y="89957"/>
            <a:ext cx="9802368"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ar-SA" sz="5400" u="sng" dirty="0">
                <a:solidFill>
                  <a:schemeClr val="hlink"/>
                </a:solidFill>
                <a:latin typeface="Arial" panose="020B0604020202020204" pitchFamily="34" charset="0"/>
                <a:ea typeface="David"/>
                <a:cs typeface="Arial" panose="020B0604020202020204" pitchFamily="34" charset="0"/>
                <a:sym typeface="David"/>
              </a:rPr>
              <a:t>ماذا يشمل البحث العلمي - (البيو-بحث)</a:t>
            </a:r>
            <a:endParaRPr sz="5400" dirty="0">
              <a:latin typeface="Arial" panose="020B0604020202020204" pitchFamily="34" charset="0"/>
              <a:cs typeface="Arial" panose="020B0604020202020204" pitchFamily="34" charset="0"/>
            </a:endParaRPr>
          </a:p>
        </p:txBody>
      </p:sp>
      <p:cxnSp>
        <p:nvCxnSpPr>
          <p:cNvPr id="317" name="Google Shape;317;p7"/>
          <p:cNvCxnSpPr>
            <a:cxnSpLocks/>
          </p:cNvCxnSpPr>
          <p:nvPr/>
        </p:nvCxnSpPr>
        <p:spPr>
          <a:xfrm>
            <a:off x="4858297" y="4120008"/>
            <a:ext cx="316635" cy="486052"/>
          </a:xfrm>
          <a:prstGeom prst="straightConnector1">
            <a:avLst/>
          </a:prstGeom>
          <a:noFill/>
          <a:ln w="38100" cap="flat" cmpd="sng">
            <a:solidFill>
              <a:srgbClr val="8DEAFD"/>
            </a:solidFill>
            <a:prstDash val="solid"/>
            <a:round/>
            <a:headEnd type="none" w="sm" len="sm"/>
            <a:tailEnd type="triangle" w="med" len="med"/>
          </a:ln>
        </p:spPr>
      </p:cxnSp>
      <p:sp>
        <p:nvSpPr>
          <p:cNvPr id="318" name="Google Shape;318;p7"/>
          <p:cNvSpPr txBox="1"/>
          <p:nvPr/>
        </p:nvSpPr>
        <p:spPr>
          <a:xfrm>
            <a:off x="4484105" y="4801554"/>
            <a:ext cx="1075411" cy="646290"/>
          </a:xfrm>
          <a:prstGeom prst="rect">
            <a:avLst/>
          </a:prstGeom>
          <a:solidFill>
            <a:srgbClr val="9BE5FF"/>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1800" dirty="0">
                <a:latin typeface="Arial" panose="020B0604020202020204" pitchFamily="34" charset="0"/>
                <a:cs typeface="Arial" panose="020B0604020202020204" pitchFamily="34" charset="0"/>
              </a:rPr>
              <a:t>تخطيط التجربة</a:t>
            </a:r>
            <a:endParaRPr sz="1800" dirty="0">
              <a:latin typeface="Arial" panose="020B0604020202020204" pitchFamily="34" charset="0"/>
              <a:cs typeface="Arial" panose="020B0604020202020204" pitchFamily="34" charset="0"/>
            </a:endParaRPr>
          </a:p>
        </p:txBody>
      </p:sp>
      <p:cxnSp>
        <p:nvCxnSpPr>
          <p:cNvPr id="319" name="Google Shape;319;p7"/>
          <p:cNvCxnSpPr>
            <a:cxnSpLocks/>
          </p:cNvCxnSpPr>
          <p:nvPr/>
        </p:nvCxnSpPr>
        <p:spPr>
          <a:xfrm flipH="1">
            <a:off x="4369320" y="4217358"/>
            <a:ext cx="28268" cy="1353550"/>
          </a:xfrm>
          <a:prstGeom prst="straightConnector1">
            <a:avLst/>
          </a:prstGeom>
          <a:noFill/>
          <a:ln w="38100" cap="flat" cmpd="sng">
            <a:solidFill>
              <a:srgbClr val="8DEAFD"/>
            </a:solidFill>
            <a:prstDash val="solid"/>
            <a:round/>
            <a:headEnd type="none" w="sm" len="sm"/>
            <a:tailEnd type="triangle" w="med" len="med"/>
          </a:ln>
        </p:spPr>
      </p:cxnSp>
      <p:sp>
        <p:nvSpPr>
          <p:cNvPr id="320" name="Google Shape;320;p7"/>
          <p:cNvSpPr txBox="1"/>
          <p:nvPr/>
        </p:nvSpPr>
        <p:spPr>
          <a:xfrm>
            <a:off x="3433526" y="5714811"/>
            <a:ext cx="1797742" cy="369291"/>
          </a:xfrm>
          <a:prstGeom prst="rect">
            <a:avLst/>
          </a:prstGeom>
          <a:solidFill>
            <a:srgbClr val="9BE5FF"/>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rtl="1">
              <a:buNone/>
              <a:defRPr sz="1800">
                <a:latin typeface="Varela Round" panose="00000500000000000000" pitchFamily="2" charset="-79"/>
                <a:cs typeface="Varela Round" panose="00000500000000000000" pitchFamily="2" charset="-79"/>
              </a:defRPr>
            </a:lvl1pPr>
          </a:lstStyle>
          <a:p>
            <a:r>
              <a:rPr lang="ar-SA" dirty="0">
                <a:latin typeface="Arial" panose="020B0604020202020204" pitchFamily="34" charset="0"/>
                <a:cs typeface="Arial" panose="020B0604020202020204" pitchFamily="34" charset="0"/>
              </a:rPr>
              <a:t>تنفيذ التجربة</a:t>
            </a:r>
            <a:endParaRPr dirty="0">
              <a:latin typeface="Arial" panose="020B0604020202020204" pitchFamily="34" charset="0"/>
              <a:cs typeface="Arial" panose="020B0604020202020204" pitchFamily="34" charset="0"/>
            </a:endParaRPr>
          </a:p>
        </p:txBody>
      </p:sp>
      <p:cxnSp>
        <p:nvCxnSpPr>
          <p:cNvPr id="321" name="Google Shape;321;p7"/>
          <p:cNvCxnSpPr>
            <a:cxnSpLocks/>
          </p:cNvCxnSpPr>
          <p:nvPr/>
        </p:nvCxnSpPr>
        <p:spPr>
          <a:xfrm flipH="1">
            <a:off x="3540327" y="4168846"/>
            <a:ext cx="588368" cy="437214"/>
          </a:xfrm>
          <a:prstGeom prst="straightConnector1">
            <a:avLst/>
          </a:prstGeom>
          <a:noFill/>
          <a:ln w="38100" cap="flat" cmpd="sng">
            <a:solidFill>
              <a:srgbClr val="8DEAFD"/>
            </a:solidFill>
            <a:prstDash val="solid"/>
            <a:round/>
            <a:headEnd type="none" w="sm" len="sm"/>
            <a:tailEnd type="triangle" w="med" len="med"/>
          </a:ln>
        </p:spPr>
      </p:cxnSp>
      <p:sp>
        <p:nvSpPr>
          <p:cNvPr id="322" name="Google Shape;322;p7"/>
          <p:cNvSpPr txBox="1"/>
          <p:nvPr/>
        </p:nvSpPr>
        <p:spPr>
          <a:xfrm>
            <a:off x="1654819" y="4751268"/>
            <a:ext cx="2436520" cy="646290"/>
          </a:xfrm>
          <a:prstGeom prst="rect">
            <a:avLst/>
          </a:prstGeom>
          <a:solidFill>
            <a:srgbClr val="9BE5FF"/>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1800" b="0" i="0" u="none" strike="noStrike" cap="none" dirty="0">
                <a:solidFill>
                  <a:srgbClr val="000000"/>
                </a:solidFill>
                <a:latin typeface="Arial" panose="020B0604020202020204" pitchFamily="34" charset="0"/>
                <a:cs typeface="Arial" panose="020B0604020202020204" pitchFamily="34" charset="0"/>
                <a:sym typeface="Arial"/>
              </a:rPr>
              <a:t>جمع النتائج، معالجتها واستخلاص الاستنتاجات</a:t>
            </a:r>
            <a:endParaRPr sz="1800" dirty="0">
              <a:latin typeface="Arial" panose="020B0604020202020204" pitchFamily="34" charset="0"/>
              <a:cs typeface="Arial" panose="020B0604020202020204" pitchFamily="34" charset="0"/>
            </a:endParaRPr>
          </a:p>
        </p:txBody>
      </p:sp>
      <p:cxnSp>
        <p:nvCxnSpPr>
          <p:cNvPr id="323" name="Google Shape;323;p7"/>
          <p:cNvCxnSpPr>
            <a:cxnSpLocks/>
          </p:cNvCxnSpPr>
          <p:nvPr/>
        </p:nvCxnSpPr>
        <p:spPr>
          <a:xfrm>
            <a:off x="10702886" y="2426494"/>
            <a:ext cx="681740" cy="723439"/>
          </a:xfrm>
          <a:prstGeom prst="straightConnector1">
            <a:avLst/>
          </a:prstGeom>
          <a:noFill/>
          <a:ln w="28575" cap="flat" cmpd="sng">
            <a:solidFill>
              <a:srgbClr val="8ECE4A"/>
            </a:solidFill>
            <a:prstDash val="solid"/>
            <a:round/>
            <a:headEnd type="none" w="sm" len="sm"/>
            <a:tailEnd type="triangle" w="med" len="med"/>
          </a:ln>
        </p:spPr>
      </p:cxnSp>
      <p:sp>
        <p:nvSpPr>
          <p:cNvPr id="324" name="Google Shape;324;p7"/>
          <p:cNvSpPr txBox="1"/>
          <p:nvPr/>
        </p:nvSpPr>
        <p:spPr>
          <a:xfrm>
            <a:off x="6991571" y="4762294"/>
            <a:ext cx="1376315" cy="707846"/>
          </a:xfrm>
          <a:prstGeom prst="rect">
            <a:avLst/>
          </a:prstGeom>
          <a:solidFill>
            <a:srgbClr val="9BE5FF"/>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2000" b="0" i="0" u="none" strike="noStrike" cap="none" dirty="0">
                <a:solidFill>
                  <a:srgbClr val="000000"/>
                </a:solidFill>
                <a:latin typeface="Arial" panose="020B0604020202020204" pitchFamily="34" charset="0"/>
                <a:cs typeface="Arial" panose="020B0604020202020204" pitchFamily="34" charset="0"/>
                <a:sym typeface="Arial"/>
              </a:rPr>
              <a:t>اختيار الموضوع</a:t>
            </a:r>
            <a:endParaRPr sz="2000" dirty="0">
              <a:latin typeface="Arial" panose="020B0604020202020204" pitchFamily="34" charset="0"/>
              <a:cs typeface="Arial" panose="020B0604020202020204" pitchFamily="34" charset="0"/>
            </a:endParaRPr>
          </a:p>
        </p:txBody>
      </p:sp>
      <p:cxnSp>
        <p:nvCxnSpPr>
          <p:cNvPr id="325" name="Google Shape;325;p7"/>
          <p:cNvCxnSpPr>
            <a:cxnSpLocks/>
          </p:cNvCxnSpPr>
          <p:nvPr/>
        </p:nvCxnSpPr>
        <p:spPr>
          <a:xfrm>
            <a:off x="6858416" y="4186272"/>
            <a:ext cx="0" cy="1598849"/>
          </a:xfrm>
          <a:prstGeom prst="straightConnector1">
            <a:avLst/>
          </a:prstGeom>
          <a:noFill/>
          <a:ln w="38100" cap="flat" cmpd="sng">
            <a:solidFill>
              <a:srgbClr val="8DEAFD"/>
            </a:solidFill>
            <a:prstDash val="solid"/>
            <a:round/>
            <a:headEnd type="none" w="sm" len="sm"/>
            <a:tailEnd type="triangle" w="med" len="med"/>
          </a:ln>
        </p:spPr>
      </p:cxnSp>
      <p:sp>
        <p:nvSpPr>
          <p:cNvPr id="326" name="Google Shape;326;p7"/>
          <p:cNvSpPr txBox="1"/>
          <p:nvPr/>
        </p:nvSpPr>
        <p:spPr>
          <a:xfrm>
            <a:off x="6053123" y="5844754"/>
            <a:ext cx="1945411" cy="646290"/>
          </a:xfrm>
          <a:prstGeom prst="rect">
            <a:avLst/>
          </a:prstGeom>
          <a:solidFill>
            <a:srgbClr val="9BE5FF"/>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1800" b="0" i="0" u="none" strike="noStrike" cap="none" dirty="0">
                <a:solidFill>
                  <a:srgbClr val="000000"/>
                </a:solidFill>
                <a:latin typeface="Arial" panose="020B0604020202020204" pitchFamily="34" charset="0"/>
                <a:cs typeface="Arial" panose="020B0604020202020204" pitchFamily="34" charset="0"/>
                <a:sym typeface="Arial"/>
              </a:rPr>
              <a:t>توسيع قاعدة المعرفة وصياغة سؤال البحث</a:t>
            </a:r>
            <a:endParaRPr sz="1800" dirty="0">
              <a:latin typeface="Arial" panose="020B0604020202020204" pitchFamily="34" charset="0"/>
              <a:cs typeface="Arial" panose="020B0604020202020204" pitchFamily="34" charset="0"/>
            </a:endParaRPr>
          </a:p>
        </p:txBody>
      </p:sp>
      <p:cxnSp>
        <p:nvCxnSpPr>
          <p:cNvPr id="327" name="Google Shape;327;p7"/>
          <p:cNvCxnSpPr>
            <a:cxnSpLocks/>
          </p:cNvCxnSpPr>
          <p:nvPr/>
        </p:nvCxnSpPr>
        <p:spPr>
          <a:xfrm>
            <a:off x="7029522" y="4186490"/>
            <a:ext cx="498512" cy="363992"/>
          </a:xfrm>
          <a:prstGeom prst="straightConnector1">
            <a:avLst/>
          </a:prstGeom>
          <a:noFill/>
          <a:ln w="38100" cap="flat" cmpd="sng">
            <a:solidFill>
              <a:srgbClr val="8DEAFD"/>
            </a:solidFill>
            <a:prstDash val="solid"/>
            <a:round/>
            <a:headEnd type="none" w="sm" len="sm"/>
            <a:tailEnd type="triangle" w="med" len="med"/>
          </a:ln>
        </p:spPr>
      </p:cxnSp>
      <p:sp>
        <p:nvSpPr>
          <p:cNvPr id="328" name="Google Shape;328;p7"/>
          <p:cNvSpPr txBox="1"/>
          <p:nvPr/>
        </p:nvSpPr>
        <p:spPr>
          <a:xfrm>
            <a:off x="5672286" y="4780747"/>
            <a:ext cx="1075411" cy="646290"/>
          </a:xfrm>
          <a:prstGeom prst="rect">
            <a:avLst/>
          </a:prstGeom>
          <a:solidFill>
            <a:srgbClr val="9BE5FF"/>
          </a:solid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1800" b="0" i="0" u="none" strike="noStrike" cap="none" dirty="0">
                <a:solidFill>
                  <a:srgbClr val="000000"/>
                </a:solidFill>
                <a:latin typeface="Arial" panose="020B0604020202020204" pitchFamily="34" charset="0"/>
                <a:cs typeface="Arial" panose="020B0604020202020204" pitchFamily="34" charset="0"/>
                <a:sym typeface="Arial"/>
              </a:rPr>
              <a:t>التجارب الاولية</a:t>
            </a:r>
            <a:endParaRPr sz="1800" dirty="0">
              <a:latin typeface="Arial" panose="020B0604020202020204" pitchFamily="34" charset="0"/>
              <a:cs typeface="Arial" panose="020B0604020202020204" pitchFamily="34" charset="0"/>
            </a:endParaRPr>
          </a:p>
        </p:txBody>
      </p:sp>
      <p:cxnSp>
        <p:nvCxnSpPr>
          <p:cNvPr id="8" name="מחבר חץ ישר 7">
            <a:extLst>
              <a:ext uri="{FF2B5EF4-FFF2-40B4-BE49-F238E27FC236}">
                <a16:creationId xmlns:a16="http://schemas.microsoft.com/office/drawing/2014/main" id="{FAC5CDD7-2D05-4D6A-A0C6-F3675C4584BE}"/>
              </a:ext>
            </a:extLst>
          </p:cNvPr>
          <p:cNvCxnSpPr/>
          <p:nvPr/>
        </p:nvCxnSpPr>
        <p:spPr>
          <a:xfrm>
            <a:off x="7286761" y="903527"/>
            <a:ext cx="1750349" cy="4465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תיבת טקסט 8">
            <a:extLst>
              <a:ext uri="{FF2B5EF4-FFF2-40B4-BE49-F238E27FC236}">
                <a16:creationId xmlns:a16="http://schemas.microsoft.com/office/drawing/2014/main" id="{A413596F-7996-445B-A930-30459B942A69}"/>
              </a:ext>
            </a:extLst>
          </p:cNvPr>
          <p:cNvSpPr txBox="1"/>
          <p:nvPr/>
        </p:nvSpPr>
        <p:spPr>
          <a:xfrm>
            <a:off x="8811344" y="1499526"/>
            <a:ext cx="2700727" cy="707886"/>
          </a:xfrm>
          <a:prstGeom prst="rect">
            <a:avLst/>
          </a:prstGeom>
          <a:solidFill>
            <a:srgbClr val="92D050"/>
          </a:solidFill>
        </p:spPr>
        <p:txBody>
          <a:bodyPr wrap="square" rtlCol="1">
            <a:spAutoFit/>
          </a:bodyPr>
          <a:lstStyle/>
          <a:p>
            <a:pPr algn="ctr"/>
            <a:r>
              <a:rPr lang="ar-SA" sz="4000" dirty="0">
                <a:latin typeface="Arial" panose="020B0604020202020204" pitchFamily="34" charset="0"/>
                <a:cs typeface="Arial" panose="020B0604020202020204" pitchFamily="34" charset="0"/>
              </a:rPr>
              <a:t>الجولة التعليمية</a:t>
            </a:r>
            <a:endParaRPr lang="he-IL" sz="4000" dirty="0">
              <a:latin typeface="Arial" panose="020B0604020202020204" pitchFamily="34" charset="0"/>
              <a:cs typeface="Arial" panose="020B0604020202020204" pitchFamily="34" charset="0"/>
            </a:endParaRPr>
          </a:p>
        </p:txBody>
      </p:sp>
      <p:sp>
        <p:nvSpPr>
          <p:cNvPr id="10" name="תיבת טקסט 9">
            <a:extLst>
              <a:ext uri="{FF2B5EF4-FFF2-40B4-BE49-F238E27FC236}">
                <a16:creationId xmlns:a16="http://schemas.microsoft.com/office/drawing/2014/main" id="{19F00688-3259-41F8-815C-DA874837FFE4}"/>
              </a:ext>
            </a:extLst>
          </p:cNvPr>
          <p:cNvSpPr txBox="1"/>
          <p:nvPr/>
        </p:nvSpPr>
        <p:spPr>
          <a:xfrm>
            <a:off x="1431364" y="1489322"/>
            <a:ext cx="3543453" cy="707886"/>
          </a:xfrm>
          <a:prstGeom prst="rect">
            <a:avLst/>
          </a:prstGeom>
          <a:solidFill>
            <a:srgbClr val="51ABFD"/>
          </a:solidFill>
        </p:spPr>
        <p:txBody>
          <a:bodyPr wrap="square" rtlCol="1">
            <a:spAutoFit/>
          </a:bodyPr>
          <a:lstStyle/>
          <a:p>
            <a:pPr algn="ctr"/>
            <a:r>
              <a:rPr lang="ar-SA" sz="4000" dirty="0">
                <a:latin typeface="Arial" panose="020B0604020202020204" pitchFamily="34" charset="0"/>
                <a:cs typeface="Arial" panose="020B0604020202020204" pitchFamily="34" charset="0"/>
              </a:rPr>
              <a:t>وظيفة البحث العلمي</a:t>
            </a:r>
            <a:endParaRPr lang="he-IL" sz="4000" dirty="0">
              <a:latin typeface="Arial" panose="020B0604020202020204" pitchFamily="34" charset="0"/>
              <a:cs typeface="Arial" panose="020B0604020202020204" pitchFamily="34" charset="0"/>
            </a:endParaRPr>
          </a:p>
        </p:txBody>
      </p:sp>
      <p:cxnSp>
        <p:nvCxnSpPr>
          <p:cNvPr id="53" name="מחבר חץ ישר 52">
            <a:extLst>
              <a:ext uri="{FF2B5EF4-FFF2-40B4-BE49-F238E27FC236}">
                <a16:creationId xmlns:a16="http://schemas.microsoft.com/office/drawing/2014/main" id="{4380C4A2-AA0D-4E86-8714-3FE1AABEA7ED}"/>
              </a:ext>
            </a:extLst>
          </p:cNvPr>
          <p:cNvCxnSpPr>
            <a:cxnSpLocks/>
          </p:cNvCxnSpPr>
          <p:nvPr/>
        </p:nvCxnSpPr>
        <p:spPr>
          <a:xfrm flipH="1">
            <a:off x="3767345" y="854528"/>
            <a:ext cx="655728" cy="495578"/>
          </a:xfrm>
          <a:prstGeom prst="straightConnector1">
            <a:avLst/>
          </a:prstGeom>
          <a:ln w="76200">
            <a:solidFill>
              <a:srgbClr val="51ABFD"/>
            </a:solidFill>
            <a:tailEnd type="triangle"/>
          </a:ln>
        </p:spPr>
        <p:style>
          <a:lnRef idx="1">
            <a:schemeClr val="accent1"/>
          </a:lnRef>
          <a:fillRef idx="0">
            <a:schemeClr val="accent1"/>
          </a:fillRef>
          <a:effectRef idx="0">
            <a:schemeClr val="accent1"/>
          </a:effectRef>
          <a:fontRef idx="minor">
            <a:schemeClr val="tx1"/>
          </a:fontRef>
        </p:style>
      </p:cxnSp>
      <p:cxnSp>
        <p:nvCxnSpPr>
          <p:cNvPr id="54" name="מחבר חץ ישר 53">
            <a:extLst>
              <a:ext uri="{FF2B5EF4-FFF2-40B4-BE49-F238E27FC236}">
                <a16:creationId xmlns:a16="http://schemas.microsoft.com/office/drawing/2014/main" id="{FDBD31C1-7AC6-4206-8065-79A9A4FDC571}"/>
              </a:ext>
            </a:extLst>
          </p:cNvPr>
          <p:cNvCxnSpPr>
            <a:cxnSpLocks/>
          </p:cNvCxnSpPr>
          <p:nvPr/>
        </p:nvCxnSpPr>
        <p:spPr>
          <a:xfrm>
            <a:off x="4988283" y="2332551"/>
            <a:ext cx="1392235" cy="703844"/>
          </a:xfrm>
          <a:prstGeom prst="straightConnector1">
            <a:avLst/>
          </a:prstGeom>
          <a:ln w="76200">
            <a:solidFill>
              <a:srgbClr val="A0D1FE"/>
            </a:solidFill>
            <a:tailEnd type="triangl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70F6DA3A-C711-4E4D-9CF8-40C3E69944A0}"/>
              </a:ext>
            </a:extLst>
          </p:cNvPr>
          <p:cNvSpPr txBox="1"/>
          <p:nvPr/>
        </p:nvSpPr>
        <p:spPr>
          <a:xfrm>
            <a:off x="6153380" y="3147318"/>
            <a:ext cx="1410072" cy="954107"/>
          </a:xfrm>
          <a:prstGeom prst="rect">
            <a:avLst/>
          </a:prstGeom>
          <a:solidFill>
            <a:srgbClr val="A0D1FE"/>
          </a:solidFill>
          <a:ln>
            <a:solidFill>
              <a:srgbClr val="51ABFD"/>
            </a:solidFill>
          </a:ln>
        </p:spPr>
        <p:txBody>
          <a:bodyPr wrap="square" rtlCol="1">
            <a:spAutoFit/>
          </a:bodyPr>
          <a:lstStyle/>
          <a:p>
            <a:pPr algn="ctr"/>
            <a:r>
              <a:rPr lang="ar-SA" sz="2800" dirty="0">
                <a:latin typeface="Arial" panose="020B0604020202020204" pitchFamily="34" charset="0"/>
                <a:cs typeface="Arial" panose="020B0604020202020204" pitchFamily="34" charset="0"/>
              </a:rPr>
              <a:t>التحضير للبحث</a:t>
            </a:r>
            <a:endParaRPr lang="he-IL" sz="2800" dirty="0">
              <a:latin typeface="Arial" panose="020B0604020202020204" pitchFamily="34" charset="0"/>
              <a:cs typeface="Arial" panose="020B0604020202020204" pitchFamily="34" charset="0"/>
            </a:endParaRPr>
          </a:p>
        </p:txBody>
      </p:sp>
      <p:cxnSp>
        <p:nvCxnSpPr>
          <p:cNvPr id="57" name="מחבר חץ ישר 56">
            <a:extLst>
              <a:ext uri="{FF2B5EF4-FFF2-40B4-BE49-F238E27FC236}">
                <a16:creationId xmlns:a16="http://schemas.microsoft.com/office/drawing/2014/main" id="{DE20CA42-9D89-4812-8D16-A35CFE1C7DEA}"/>
              </a:ext>
            </a:extLst>
          </p:cNvPr>
          <p:cNvCxnSpPr>
            <a:cxnSpLocks/>
          </p:cNvCxnSpPr>
          <p:nvPr/>
        </p:nvCxnSpPr>
        <p:spPr>
          <a:xfrm>
            <a:off x="4275150" y="2418521"/>
            <a:ext cx="279472" cy="547405"/>
          </a:xfrm>
          <a:prstGeom prst="straightConnector1">
            <a:avLst/>
          </a:prstGeom>
          <a:ln w="76200">
            <a:solidFill>
              <a:srgbClr val="A0D1FE"/>
            </a:solidFill>
            <a:tailEnd type="triangle"/>
          </a:ln>
        </p:spPr>
        <p:style>
          <a:lnRef idx="1">
            <a:schemeClr val="accent1"/>
          </a:lnRef>
          <a:fillRef idx="0">
            <a:schemeClr val="accent1"/>
          </a:fillRef>
          <a:effectRef idx="0">
            <a:schemeClr val="accent1"/>
          </a:effectRef>
          <a:fontRef idx="minor">
            <a:schemeClr val="tx1"/>
          </a:fontRef>
        </p:style>
      </p:cxnSp>
      <p:sp>
        <p:nvSpPr>
          <p:cNvPr id="58" name="תיבת טקסט 57">
            <a:extLst>
              <a:ext uri="{FF2B5EF4-FFF2-40B4-BE49-F238E27FC236}">
                <a16:creationId xmlns:a16="http://schemas.microsoft.com/office/drawing/2014/main" id="{912D2602-C42D-4F0B-990B-2CE30C33C32F}"/>
              </a:ext>
            </a:extLst>
          </p:cNvPr>
          <p:cNvSpPr txBox="1"/>
          <p:nvPr/>
        </p:nvSpPr>
        <p:spPr>
          <a:xfrm>
            <a:off x="3983407" y="3159730"/>
            <a:ext cx="1368511" cy="954107"/>
          </a:xfrm>
          <a:prstGeom prst="rect">
            <a:avLst/>
          </a:prstGeom>
          <a:solidFill>
            <a:srgbClr val="A0D1FE"/>
          </a:solidFill>
          <a:ln>
            <a:solidFill>
              <a:srgbClr val="51ABFD"/>
            </a:solidFill>
          </a:ln>
        </p:spPr>
        <p:txBody>
          <a:bodyPr wrap="square" rtlCol="1">
            <a:spAutoFit/>
          </a:bodyPr>
          <a:lstStyle/>
          <a:p>
            <a:pPr algn="ctr"/>
            <a:r>
              <a:rPr lang="ar-SA" sz="2800" dirty="0">
                <a:latin typeface="Arial" panose="020B0604020202020204" pitchFamily="34" charset="0"/>
                <a:cs typeface="Arial" panose="020B0604020202020204" pitchFamily="34" charset="0"/>
              </a:rPr>
              <a:t>تنفيذ البحث</a:t>
            </a:r>
            <a:endParaRPr lang="he-IL" sz="2800" dirty="0">
              <a:latin typeface="Arial" panose="020B0604020202020204" pitchFamily="34" charset="0"/>
              <a:cs typeface="Arial" panose="020B0604020202020204" pitchFamily="34" charset="0"/>
            </a:endParaRPr>
          </a:p>
        </p:txBody>
      </p:sp>
      <p:cxnSp>
        <p:nvCxnSpPr>
          <p:cNvPr id="60" name="מחבר חץ ישר 59">
            <a:extLst>
              <a:ext uri="{FF2B5EF4-FFF2-40B4-BE49-F238E27FC236}">
                <a16:creationId xmlns:a16="http://schemas.microsoft.com/office/drawing/2014/main" id="{4FDA31B9-DB2A-45CD-A3C1-A25D6C34841D}"/>
              </a:ext>
            </a:extLst>
          </p:cNvPr>
          <p:cNvCxnSpPr>
            <a:cxnSpLocks/>
          </p:cNvCxnSpPr>
          <p:nvPr/>
        </p:nvCxnSpPr>
        <p:spPr>
          <a:xfrm>
            <a:off x="2906290" y="2426494"/>
            <a:ext cx="18484" cy="567008"/>
          </a:xfrm>
          <a:prstGeom prst="straightConnector1">
            <a:avLst/>
          </a:prstGeom>
          <a:ln w="76200">
            <a:solidFill>
              <a:srgbClr val="A0D1FE"/>
            </a:solidFill>
            <a:tailEnd type="triangle"/>
          </a:ln>
        </p:spPr>
        <p:style>
          <a:lnRef idx="1">
            <a:schemeClr val="accent1"/>
          </a:lnRef>
          <a:fillRef idx="0">
            <a:schemeClr val="accent1"/>
          </a:fillRef>
          <a:effectRef idx="0">
            <a:schemeClr val="accent1"/>
          </a:effectRef>
          <a:fontRef idx="minor">
            <a:schemeClr val="tx1"/>
          </a:fontRef>
        </p:style>
      </p:cxnSp>
      <p:sp>
        <p:nvSpPr>
          <p:cNvPr id="61" name="תיבת טקסט 60">
            <a:extLst>
              <a:ext uri="{FF2B5EF4-FFF2-40B4-BE49-F238E27FC236}">
                <a16:creationId xmlns:a16="http://schemas.microsoft.com/office/drawing/2014/main" id="{3D6C8F25-D1E1-4103-84AA-19E09FFDC959}"/>
              </a:ext>
            </a:extLst>
          </p:cNvPr>
          <p:cNvSpPr txBox="1"/>
          <p:nvPr/>
        </p:nvSpPr>
        <p:spPr>
          <a:xfrm>
            <a:off x="2109687" y="3149933"/>
            <a:ext cx="1368511" cy="954107"/>
          </a:xfrm>
          <a:prstGeom prst="rect">
            <a:avLst/>
          </a:prstGeom>
          <a:solidFill>
            <a:srgbClr val="A0D1FE"/>
          </a:solidFill>
          <a:ln>
            <a:solidFill>
              <a:srgbClr val="51ABFD"/>
            </a:solidFill>
          </a:ln>
        </p:spPr>
        <p:txBody>
          <a:bodyPr wrap="square" rtlCol="1">
            <a:spAutoFit/>
          </a:bodyPr>
          <a:lstStyle/>
          <a:p>
            <a:pPr algn="ctr"/>
            <a:r>
              <a:rPr lang="ar-SA" sz="2800" dirty="0">
                <a:latin typeface="Arial" panose="020B0604020202020204" pitchFamily="34" charset="0"/>
                <a:cs typeface="Arial" panose="020B0604020202020204" pitchFamily="34" charset="0"/>
              </a:rPr>
              <a:t>الوظيفة المكتوبة</a:t>
            </a:r>
            <a:endParaRPr lang="he-IL" sz="2800" dirty="0">
              <a:latin typeface="Arial" panose="020B0604020202020204" pitchFamily="34" charset="0"/>
              <a:cs typeface="Arial" panose="020B0604020202020204" pitchFamily="34" charset="0"/>
            </a:endParaRPr>
          </a:p>
        </p:txBody>
      </p:sp>
      <p:cxnSp>
        <p:nvCxnSpPr>
          <p:cNvPr id="64" name="מחבר חץ ישר 63">
            <a:extLst>
              <a:ext uri="{FF2B5EF4-FFF2-40B4-BE49-F238E27FC236}">
                <a16:creationId xmlns:a16="http://schemas.microsoft.com/office/drawing/2014/main" id="{B68D1A84-9591-473A-9B01-5F432CF6BA67}"/>
              </a:ext>
            </a:extLst>
          </p:cNvPr>
          <p:cNvCxnSpPr>
            <a:cxnSpLocks/>
          </p:cNvCxnSpPr>
          <p:nvPr/>
        </p:nvCxnSpPr>
        <p:spPr>
          <a:xfrm flipH="1">
            <a:off x="1489114" y="2349449"/>
            <a:ext cx="745251" cy="616477"/>
          </a:xfrm>
          <a:prstGeom prst="straightConnector1">
            <a:avLst/>
          </a:prstGeom>
          <a:ln w="76200">
            <a:solidFill>
              <a:srgbClr val="A0D1FE"/>
            </a:solidFill>
            <a:tailEnd type="triangle"/>
          </a:ln>
        </p:spPr>
        <p:style>
          <a:lnRef idx="1">
            <a:schemeClr val="accent1"/>
          </a:lnRef>
          <a:fillRef idx="0">
            <a:schemeClr val="accent1"/>
          </a:fillRef>
          <a:effectRef idx="0">
            <a:schemeClr val="accent1"/>
          </a:effectRef>
          <a:fontRef idx="minor">
            <a:schemeClr val="tx1"/>
          </a:fontRef>
        </p:style>
      </p:cxnSp>
      <p:sp>
        <p:nvSpPr>
          <p:cNvPr id="65" name="תיבת טקסט 64">
            <a:extLst>
              <a:ext uri="{FF2B5EF4-FFF2-40B4-BE49-F238E27FC236}">
                <a16:creationId xmlns:a16="http://schemas.microsoft.com/office/drawing/2014/main" id="{438845DE-003B-40C3-A551-CBC27B4A2252}"/>
              </a:ext>
            </a:extLst>
          </p:cNvPr>
          <p:cNvSpPr txBox="1"/>
          <p:nvPr/>
        </p:nvSpPr>
        <p:spPr>
          <a:xfrm>
            <a:off x="359340" y="3159730"/>
            <a:ext cx="1368511" cy="1015663"/>
          </a:xfrm>
          <a:prstGeom prst="rect">
            <a:avLst/>
          </a:prstGeom>
          <a:solidFill>
            <a:srgbClr val="A0D1FE"/>
          </a:solidFill>
          <a:ln>
            <a:solidFill>
              <a:srgbClr val="51ABFD"/>
            </a:solidFill>
          </a:ln>
        </p:spPr>
        <p:txBody>
          <a:bodyPr wrap="square" rtlCol="1">
            <a:spAutoFit/>
          </a:bodyPr>
          <a:lstStyle/>
          <a:p>
            <a:pPr algn="ctr"/>
            <a:r>
              <a:rPr lang="ar-SA" sz="2800" dirty="0">
                <a:latin typeface="Arial" panose="020B0604020202020204" pitchFamily="34" charset="0"/>
                <a:cs typeface="Arial" panose="020B0604020202020204" pitchFamily="34" charset="0"/>
              </a:rPr>
              <a:t>تقييم</a:t>
            </a:r>
            <a:r>
              <a:rPr lang="he-IL" sz="2800"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شخصي</a:t>
            </a:r>
            <a:endParaRPr lang="he-IL" sz="2800" b="1" dirty="0">
              <a:latin typeface="Arial" panose="020B0604020202020204" pitchFamily="34" charset="0"/>
              <a:cs typeface="Arial" panose="020B0604020202020204" pitchFamily="34" charset="0"/>
            </a:endParaRPr>
          </a:p>
        </p:txBody>
      </p:sp>
      <p:sp>
        <p:nvSpPr>
          <p:cNvPr id="71" name="תיבת טקסט 70">
            <a:extLst>
              <a:ext uri="{FF2B5EF4-FFF2-40B4-BE49-F238E27FC236}">
                <a16:creationId xmlns:a16="http://schemas.microsoft.com/office/drawing/2014/main" id="{20F18A06-53DB-484A-AE8D-B9DA05C0E976}"/>
              </a:ext>
            </a:extLst>
          </p:cNvPr>
          <p:cNvSpPr txBox="1"/>
          <p:nvPr/>
        </p:nvSpPr>
        <p:spPr>
          <a:xfrm>
            <a:off x="10546745" y="3306683"/>
            <a:ext cx="1410072" cy="523220"/>
          </a:xfrm>
          <a:prstGeom prst="rect">
            <a:avLst/>
          </a:prstGeom>
          <a:solidFill>
            <a:schemeClr val="accent6">
              <a:lumMod val="40000"/>
              <a:lumOff val="60000"/>
            </a:schemeClr>
          </a:solidFill>
          <a:ln w="12700">
            <a:solidFill>
              <a:srgbClr val="00B050"/>
            </a:solidFill>
          </a:ln>
        </p:spPr>
        <p:txBody>
          <a:bodyPr wrap="square" rtlCol="1">
            <a:spAutoFit/>
          </a:bodyPr>
          <a:lstStyle/>
          <a:p>
            <a:pPr algn="ctr"/>
            <a:r>
              <a:rPr lang="ar-SA" sz="2800" dirty="0">
                <a:latin typeface="Arial" panose="020B0604020202020204" pitchFamily="34" charset="0"/>
                <a:cs typeface="Arial" panose="020B0604020202020204" pitchFamily="34" charset="0"/>
              </a:rPr>
              <a:t>ظواهر</a:t>
            </a:r>
            <a:endParaRPr lang="he-IL" sz="2800" dirty="0">
              <a:latin typeface="Arial" panose="020B0604020202020204" pitchFamily="34" charset="0"/>
              <a:cs typeface="Arial" panose="020B0604020202020204" pitchFamily="34" charset="0"/>
            </a:endParaRPr>
          </a:p>
        </p:txBody>
      </p:sp>
      <p:cxnSp>
        <p:nvCxnSpPr>
          <p:cNvPr id="72" name="Google Shape;323;p7">
            <a:extLst>
              <a:ext uri="{FF2B5EF4-FFF2-40B4-BE49-F238E27FC236}">
                <a16:creationId xmlns:a16="http://schemas.microsoft.com/office/drawing/2014/main" id="{68D03BDC-F54E-4C17-9EB0-DF60B9EFE670}"/>
              </a:ext>
            </a:extLst>
          </p:cNvPr>
          <p:cNvCxnSpPr>
            <a:cxnSpLocks/>
          </p:cNvCxnSpPr>
          <p:nvPr/>
        </p:nvCxnSpPr>
        <p:spPr>
          <a:xfrm flipH="1">
            <a:off x="9735289" y="2418387"/>
            <a:ext cx="471181" cy="723554"/>
          </a:xfrm>
          <a:prstGeom prst="straightConnector1">
            <a:avLst/>
          </a:prstGeom>
          <a:noFill/>
          <a:ln w="28575" cap="flat" cmpd="sng">
            <a:solidFill>
              <a:srgbClr val="8ECE4A"/>
            </a:solidFill>
            <a:prstDash val="solid"/>
            <a:round/>
            <a:headEnd type="none" w="sm" len="sm"/>
            <a:tailEnd type="triangle" w="med" len="med"/>
          </a:ln>
        </p:spPr>
      </p:cxnSp>
      <p:sp>
        <p:nvSpPr>
          <p:cNvPr id="73" name="תיבת טקסט 72">
            <a:extLst>
              <a:ext uri="{FF2B5EF4-FFF2-40B4-BE49-F238E27FC236}">
                <a16:creationId xmlns:a16="http://schemas.microsoft.com/office/drawing/2014/main" id="{EDF87B91-AD74-4628-8A9F-43F2FB7E8B07}"/>
              </a:ext>
            </a:extLst>
          </p:cNvPr>
          <p:cNvSpPr txBox="1"/>
          <p:nvPr/>
        </p:nvSpPr>
        <p:spPr>
          <a:xfrm>
            <a:off x="8446306" y="3306683"/>
            <a:ext cx="1896932" cy="523220"/>
          </a:xfrm>
          <a:prstGeom prst="rect">
            <a:avLst/>
          </a:prstGeom>
          <a:solidFill>
            <a:schemeClr val="accent6">
              <a:lumMod val="40000"/>
              <a:lumOff val="60000"/>
            </a:schemeClr>
          </a:solidFill>
          <a:ln w="12700">
            <a:solidFill>
              <a:srgbClr val="00B050"/>
            </a:solidFill>
          </a:ln>
        </p:spPr>
        <p:txBody>
          <a:bodyPr wrap="square" rtlCol="1">
            <a:spAutoFit/>
          </a:bodyPr>
          <a:lstStyle/>
          <a:p>
            <a:pPr algn="ctr"/>
            <a:r>
              <a:rPr lang="ar-SA" sz="2800" dirty="0">
                <a:latin typeface="Arial" panose="020B0604020202020204" pitchFamily="34" charset="0"/>
                <a:cs typeface="Arial" panose="020B0604020202020204" pitchFamily="34" charset="0"/>
              </a:rPr>
              <a:t>علاقات متبادلة</a:t>
            </a:r>
            <a:endParaRPr lang="he-IL" sz="2800" dirty="0">
              <a:latin typeface="Arial" panose="020B0604020202020204" pitchFamily="34" charset="0"/>
              <a:cs typeface="Arial" panose="020B0604020202020204" pitchFamily="34" charset="0"/>
            </a:endParaRPr>
          </a:p>
        </p:txBody>
      </p:sp>
      <p:cxnSp>
        <p:nvCxnSpPr>
          <p:cNvPr id="80" name="Google Shape;325;p7">
            <a:extLst>
              <a:ext uri="{FF2B5EF4-FFF2-40B4-BE49-F238E27FC236}">
                <a16:creationId xmlns:a16="http://schemas.microsoft.com/office/drawing/2014/main" id="{74C8CA09-705B-417D-A77A-72B8CC3FE56F}"/>
              </a:ext>
            </a:extLst>
          </p:cNvPr>
          <p:cNvCxnSpPr>
            <a:cxnSpLocks/>
          </p:cNvCxnSpPr>
          <p:nvPr/>
        </p:nvCxnSpPr>
        <p:spPr>
          <a:xfrm flipH="1">
            <a:off x="6258532" y="4186272"/>
            <a:ext cx="489165" cy="419788"/>
          </a:xfrm>
          <a:prstGeom prst="straightConnector1">
            <a:avLst/>
          </a:prstGeom>
          <a:noFill/>
          <a:ln w="38100" cap="flat" cmpd="sng">
            <a:solidFill>
              <a:srgbClr val="8DEAFD"/>
            </a:solidFill>
            <a:prstDash val="solid"/>
            <a:round/>
            <a:headEnd type="none" w="sm" len="sm"/>
            <a:tailEnd type="triangle" w="med" len="med"/>
          </a:ln>
        </p:spPr>
      </p:cxnSp>
      <p:sp>
        <p:nvSpPr>
          <p:cNvPr id="3" name="תיבת טקסט 2">
            <a:extLst>
              <a:ext uri="{FF2B5EF4-FFF2-40B4-BE49-F238E27FC236}">
                <a16:creationId xmlns:a16="http://schemas.microsoft.com/office/drawing/2014/main" id="{2694EAAE-1824-4D17-902E-50294051C821}"/>
              </a:ext>
            </a:extLst>
          </p:cNvPr>
          <p:cNvSpPr txBox="1"/>
          <p:nvPr/>
        </p:nvSpPr>
        <p:spPr>
          <a:xfrm>
            <a:off x="2400470" y="4709255"/>
            <a:ext cx="5599919" cy="769441"/>
          </a:xfrm>
          <a:prstGeom prst="rect">
            <a:avLst/>
          </a:prstGeom>
          <a:solidFill>
            <a:schemeClr val="bg1"/>
          </a:solidFill>
        </p:spPr>
        <p:txBody>
          <a:bodyPr wrap="square" rtlCol="1">
            <a:spAutoFit/>
          </a:bodyPr>
          <a:lstStyle/>
          <a:p>
            <a:pPr algn="ctr"/>
            <a:r>
              <a:rPr lang="ar-SA" sz="4400" dirty="0">
                <a:latin typeface="Arial" panose="020B0604020202020204" pitchFamily="34" charset="0"/>
                <a:cs typeface="Arial" panose="020B0604020202020204" pitchFamily="34" charset="0"/>
              </a:rPr>
              <a:t>تَتِمّ من خلال مجموعات</a:t>
            </a:r>
            <a:endParaRPr lang="he-IL"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20" grpId="0" animBg="1"/>
      <p:bldP spid="322" grpId="0" animBg="1"/>
      <p:bldP spid="324" grpId="0" animBg="1"/>
      <p:bldP spid="326" grpId="0" animBg="1"/>
      <p:bldP spid="328" grpId="0" animBg="1"/>
      <p:bldP spid="9" grpId="0" animBg="1"/>
      <p:bldP spid="10" grpId="0" animBg="1"/>
      <p:bldP spid="12" grpId="0" animBg="1"/>
      <p:bldP spid="58" grpId="0" animBg="1"/>
      <p:bldP spid="61" grpId="0" animBg="1"/>
      <p:bldP spid="65" grpId="0" animBg="1"/>
      <p:bldP spid="71" grpId="0" animBg="1"/>
      <p:bldP spid="7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335" name="Google Shape;335;p34"/>
          <p:cNvGraphicFramePr/>
          <p:nvPr>
            <p:extLst>
              <p:ext uri="{D42A27DB-BD31-4B8C-83A1-F6EECF244321}">
                <p14:modId xmlns:p14="http://schemas.microsoft.com/office/powerpoint/2010/main" val="3627197006"/>
              </p:ext>
            </p:extLst>
          </p:nvPr>
        </p:nvGraphicFramePr>
        <p:xfrm>
          <a:off x="305154" y="253329"/>
          <a:ext cx="8056618" cy="5313010"/>
        </p:xfrm>
        <a:graphic>
          <a:graphicData uri="http://schemas.openxmlformats.org/drawingml/2006/table">
            <a:tbl>
              <a:tblPr rtl="1" firstRow="1" bandRow="1">
                <a:noFill/>
                <a:tableStyleId>{F760A987-8AF2-4F49-8E9F-708BD33C1173}</a:tableStyleId>
              </a:tblPr>
              <a:tblGrid>
                <a:gridCol w="1864088">
                  <a:extLst>
                    <a:ext uri="{9D8B030D-6E8A-4147-A177-3AD203B41FA5}">
                      <a16:colId xmlns:a16="http://schemas.microsoft.com/office/drawing/2014/main" val="20000"/>
                    </a:ext>
                  </a:extLst>
                </a:gridCol>
                <a:gridCol w="3662328">
                  <a:extLst>
                    <a:ext uri="{9D8B030D-6E8A-4147-A177-3AD203B41FA5}">
                      <a16:colId xmlns:a16="http://schemas.microsoft.com/office/drawing/2014/main" val="20001"/>
                    </a:ext>
                  </a:extLst>
                </a:gridCol>
                <a:gridCol w="2530202">
                  <a:extLst>
                    <a:ext uri="{9D8B030D-6E8A-4147-A177-3AD203B41FA5}">
                      <a16:colId xmlns:a16="http://schemas.microsoft.com/office/drawing/2014/main" val="20002"/>
                    </a:ext>
                  </a:extLst>
                </a:gridCol>
              </a:tblGrid>
              <a:tr h="230350">
                <a:tc gridSpan="3">
                  <a:txBody>
                    <a:bodyPr/>
                    <a:lstStyle/>
                    <a:p>
                      <a:pPr algn="ctr"/>
                      <a:r>
                        <a:rPr lang="ar-SA" sz="3200" dirty="0">
                          <a:latin typeface="Arial" panose="020B0604020202020204" pitchFamily="34" charset="0"/>
                          <a:cs typeface="Arial" panose="020B0604020202020204" pitchFamily="34" charset="0"/>
                        </a:rPr>
                        <a:t>مُركِّبات علامة البحث العلمي - (البيو- بحث)</a:t>
                      </a:r>
                    </a:p>
                    <a:p>
                      <a:pPr algn="ctr"/>
                      <a:r>
                        <a:rPr lang="ar-SA" sz="3200" dirty="0">
                          <a:latin typeface="Arial" panose="020B0604020202020204" pitchFamily="34" charset="0"/>
                          <a:cs typeface="Arial" panose="020B0604020202020204" pitchFamily="34" charset="0"/>
                        </a:rPr>
                        <a:t>التقييم المدرسي (30%)</a:t>
                      </a:r>
                      <a:endParaRPr lang="he-IL" sz="3200" dirty="0">
                        <a:latin typeface="Arial" panose="020B0604020202020204" pitchFamily="34" charset="0"/>
                        <a:cs typeface="Arial" panose="020B0604020202020204" pitchFamily="34" charset="0"/>
                      </a:endParaRPr>
                    </a:p>
                  </a:txBody>
                  <a:tcPr marL="91450" marR="91450" marT="45725" marB="45725"/>
                </a:tc>
                <a:tc hMerge="1">
                  <a:txBody>
                    <a:bodyPr/>
                    <a:lstStyle/>
                    <a:p>
                      <a:endParaRPr lang="he-IL"/>
                    </a:p>
                  </a:txBody>
                  <a:tcPr/>
                </a:tc>
                <a:tc hMerge="1">
                  <a:txBody>
                    <a:bodyPr/>
                    <a:lstStyle/>
                    <a:p>
                      <a:endParaRPr lang="he-IL"/>
                    </a:p>
                  </a:txBody>
                  <a:tcPr/>
                </a:tc>
                <a:extLst>
                  <a:ext uri="{0D108BD9-81ED-4DB2-BD59-A6C34878D82A}">
                    <a16:rowId xmlns:a16="http://schemas.microsoft.com/office/drawing/2014/main" val="10000"/>
                  </a:ext>
                </a:extLst>
              </a:tr>
              <a:tr h="13505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رقم المعيار</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المركِّب</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algn="ctr"/>
                      <a:r>
                        <a:rPr lang="ar-SA" sz="2800" dirty="0">
                          <a:latin typeface="Arial" panose="020B0604020202020204" pitchFamily="34" charset="0"/>
                          <a:cs typeface="Arial" panose="020B0604020202020204" pitchFamily="34" charset="0"/>
                        </a:rPr>
                        <a:t>درجات من التقييم النهائي %</a:t>
                      </a:r>
                      <a:endParaRPr lang="he-IL" sz="2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1"/>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الجولة البيئية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2"/>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التحضير للبحث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3"/>
                  </a:ext>
                </a:extLst>
              </a:tr>
              <a:tr h="547725">
                <a:tc>
                  <a:txBody>
                    <a:bodyPr/>
                    <a:lstStyle/>
                    <a:p>
                      <a:pPr marL="0" marR="0" lvl="0" indent="0" algn="ctr" rtl="1">
                        <a:lnSpc>
                          <a:spcPct val="100000"/>
                        </a:lnSpc>
                        <a:spcBef>
                          <a:spcPts val="0"/>
                        </a:spcBef>
                        <a:spcAft>
                          <a:spcPts val="0"/>
                        </a:spcAft>
                        <a:buNone/>
                      </a:pPr>
                      <a:r>
                        <a:rPr lang="iw-IL" sz="3200" u="none" strike="noStrike" cap="none">
                          <a:latin typeface="Arial" panose="020B0604020202020204" pitchFamily="34" charset="0"/>
                          <a:ea typeface="Tahoma"/>
                          <a:cs typeface="Arial" panose="020B0604020202020204" pitchFamily="34" charset="0"/>
                          <a:sym typeface="Tahoma"/>
                        </a:rPr>
                        <a:t>3</a:t>
                      </a:r>
                      <a:endParaRPr sz="180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تنفيذ البحث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4"/>
                  </a:ext>
                </a:extLst>
              </a:tr>
              <a:tr h="547725">
                <a:tc>
                  <a:txBody>
                    <a:bodyPr/>
                    <a:lstStyle/>
                    <a:p>
                      <a:pPr marL="0" marR="0" lvl="0" indent="0" algn="ctr" rtl="1">
                        <a:lnSpc>
                          <a:spcPct val="100000"/>
                        </a:lnSpc>
                        <a:spcBef>
                          <a:spcPts val="0"/>
                        </a:spcBef>
                        <a:spcAft>
                          <a:spcPts val="0"/>
                        </a:spcAft>
                        <a:buNone/>
                      </a:pPr>
                      <a:r>
                        <a:rPr lang="iw-IL" sz="3200" u="none" strike="noStrike" cap="none">
                          <a:latin typeface="Arial" panose="020B0604020202020204" pitchFamily="34" charset="0"/>
                          <a:ea typeface="Tahoma"/>
                          <a:cs typeface="Arial" panose="020B0604020202020204" pitchFamily="34" charset="0"/>
                          <a:sym typeface="Tahoma"/>
                        </a:rPr>
                        <a:t>4</a:t>
                      </a:r>
                      <a:endParaRPr sz="180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الوظيفة المكتوبة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30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5"/>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5</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b="1" dirty="0">
                          <a:latin typeface="Arial" panose="020B0604020202020204" pitchFamily="34" charset="0"/>
                          <a:cs typeface="Arial" panose="020B0604020202020204" pitchFamily="34" charset="0"/>
                        </a:rPr>
                        <a:t>تقييم شخصي</a:t>
                      </a:r>
                      <a:endParaRPr lang="he-IL" sz="3200" b="1"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sp>
        <p:nvSpPr>
          <p:cNvPr id="3" name="חץ: שמאלה 2">
            <a:extLst>
              <a:ext uri="{FF2B5EF4-FFF2-40B4-BE49-F238E27FC236}">
                <a16:creationId xmlns:a16="http://schemas.microsoft.com/office/drawing/2014/main" id="{3AA5B898-A79A-460F-8F39-E5FE7B865049}"/>
              </a:ext>
            </a:extLst>
          </p:cNvPr>
          <p:cNvSpPr/>
          <p:nvPr/>
        </p:nvSpPr>
        <p:spPr>
          <a:xfrm>
            <a:off x="7766144" y="2834638"/>
            <a:ext cx="882556" cy="3848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72D21754-8EB4-4C03-9DA7-24DB5BA56E18}"/>
              </a:ext>
            </a:extLst>
          </p:cNvPr>
          <p:cNvSpPr txBox="1"/>
          <p:nvPr/>
        </p:nvSpPr>
        <p:spPr>
          <a:xfrm>
            <a:off x="8648700" y="2718112"/>
            <a:ext cx="3543300" cy="646331"/>
          </a:xfrm>
          <a:prstGeom prst="rect">
            <a:avLst/>
          </a:prstGeom>
          <a:solidFill>
            <a:schemeClr val="accent1">
              <a:lumMod val="40000"/>
              <a:lumOff val="60000"/>
            </a:schemeClr>
          </a:solidFill>
          <a:ln>
            <a:solidFill>
              <a:srgbClr val="00B050"/>
            </a:solidFill>
          </a:ln>
        </p:spPr>
        <p:txBody>
          <a:bodyPr wrap="square" rtlCol="1">
            <a:spAutoFit/>
          </a:bodyPr>
          <a:lstStyle/>
          <a:p>
            <a:pPr algn="r" rtl="1"/>
            <a:r>
              <a:rPr lang="ar-SA" sz="3600" dirty="0">
                <a:latin typeface="Arial" panose="020B0604020202020204" pitchFamily="34" charset="0"/>
                <a:cs typeface="Arial" panose="020B0604020202020204" pitchFamily="34" charset="0"/>
              </a:rPr>
              <a:t>اجباري</a:t>
            </a:r>
            <a:r>
              <a:rPr lang="he-IL" sz="3600" dirty="0">
                <a:latin typeface="Arial" panose="020B0604020202020204" pitchFamily="34" charset="0"/>
                <a:cs typeface="Arial" panose="020B0604020202020204" pitchFamily="34" charset="0"/>
              </a:rPr>
              <a:t> </a:t>
            </a:r>
            <a:r>
              <a:rPr lang="ar-SA" sz="3600" dirty="0">
                <a:latin typeface="Arial" panose="020B0604020202020204" pitchFamily="34" charset="0"/>
                <a:cs typeface="Arial" panose="020B0604020202020204" pitchFamily="34" charset="0"/>
              </a:rPr>
              <a:t>وشرط أساسي</a:t>
            </a:r>
            <a:endParaRPr lang="he-IL" sz="3600" dirty="0">
              <a:latin typeface="Arial" panose="020B0604020202020204" pitchFamily="34" charset="0"/>
              <a:cs typeface="Arial" panose="020B0604020202020204" pitchFamily="34" charset="0"/>
            </a:endParaRPr>
          </a:p>
        </p:txBody>
      </p:sp>
      <p:sp>
        <p:nvSpPr>
          <p:cNvPr id="6" name="מלבן: פינות מעוגלות 5">
            <a:extLst>
              <a:ext uri="{FF2B5EF4-FFF2-40B4-BE49-F238E27FC236}">
                <a16:creationId xmlns:a16="http://schemas.microsoft.com/office/drawing/2014/main" id="{1D72FE04-8A0E-4FF6-9D59-4034EC107EB8}"/>
              </a:ext>
            </a:extLst>
          </p:cNvPr>
          <p:cNvSpPr/>
          <p:nvPr/>
        </p:nvSpPr>
        <p:spPr>
          <a:xfrm>
            <a:off x="530932" y="2617148"/>
            <a:ext cx="6151107" cy="646331"/>
          </a:xfrm>
          <a:prstGeom prst="round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66734408-20E3-484E-8023-8268C7FCE6E0}"/>
              </a:ext>
            </a:extLst>
          </p:cNvPr>
          <p:cNvSpPr txBox="1"/>
          <p:nvPr/>
        </p:nvSpPr>
        <p:spPr>
          <a:xfrm>
            <a:off x="305154" y="5775562"/>
            <a:ext cx="8056618" cy="830997"/>
          </a:xfrm>
          <a:prstGeom prst="rect">
            <a:avLst/>
          </a:prstGeom>
          <a:solidFill>
            <a:schemeClr val="bg1"/>
          </a:solid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2400" dirty="0"/>
              <a:t>ملاحظة: هذا فقط مثال على توزيع العلامات. يمكن للمعلِّم أن يختار تقسيماً مختلفاً للصف وفقاً لاعتباراته واعلام  للطلاب.</a:t>
            </a:r>
            <a:endParaRPr lang="ar-SA" sz="2400" dirty="0">
              <a:latin typeface="+mj-lt"/>
              <a:cs typeface="Varela Round" panose="020B060402020202020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2" name="Google Shape;335;p34">
            <a:extLst>
              <a:ext uri="{FF2B5EF4-FFF2-40B4-BE49-F238E27FC236}">
                <a16:creationId xmlns:a16="http://schemas.microsoft.com/office/drawing/2014/main" id="{9453ABAB-CFB5-4090-BE65-6B270889F9D4}"/>
              </a:ext>
            </a:extLst>
          </p:cNvPr>
          <p:cNvGraphicFramePr/>
          <p:nvPr>
            <p:extLst>
              <p:ext uri="{D42A27DB-BD31-4B8C-83A1-F6EECF244321}">
                <p14:modId xmlns:p14="http://schemas.microsoft.com/office/powerpoint/2010/main" val="2700210886"/>
              </p:ext>
            </p:extLst>
          </p:nvPr>
        </p:nvGraphicFramePr>
        <p:xfrm>
          <a:off x="305154" y="284815"/>
          <a:ext cx="8056618" cy="5373970"/>
        </p:xfrm>
        <a:graphic>
          <a:graphicData uri="http://schemas.openxmlformats.org/drawingml/2006/table">
            <a:tbl>
              <a:tblPr rtl="1" firstRow="1" bandRow="1">
                <a:noFill/>
                <a:tableStyleId>{F760A987-8AF2-4F49-8E9F-708BD33C1173}</a:tableStyleId>
              </a:tblPr>
              <a:tblGrid>
                <a:gridCol w="1864088">
                  <a:extLst>
                    <a:ext uri="{9D8B030D-6E8A-4147-A177-3AD203B41FA5}">
                      <a16:colId xmlns:a16="http://schemas.microsoft.com/office/drawing/2014/main" val="20000"/>
                    </a:ext>
                  </a:extLst>
                </a:gridCol>
                <a:gridCol w="3662328">
                  <a:extLst>
                    <a:ext uri="{9D8B030D-6E8A-4147-A177-3AD203B41FA5}">
                      <a16:colId xmlns:a16="http://schemas.microsoft.com/office/drawing/2014/main" val="20001"/>
                    </a:ext>
                  </a:extLst>
                </a:gridCol>
                <a:gridCol w="2530202">
                  <a:extLst>
                    <a:ext uri="{9D8B030D-6E8A-4147-A177-3AD203B41FA5}">
                      <a16:colId xmlns:a16="http://schemas.microsoft.com/office/drawing/2014/main" val="20002"/>
                    </a:ext>
                  </a:extLst>
                </a:gridCol>
              </a:tblGrid>
              <a:tr h="230350">
                <a:tc gridSpan="3">
                  <a:txBody>
                    <a:bodyPr/>
                    <a:lstStyle/>
                    <a:p>
                      <a:pPr algn="ctr"/>
                      <a:r>
                        <a:rPr lang="ar-SA" sz="3200" dirty="0">
                          <a:latin typeface="Arial" panose="020B0604020202020204" pitchFamily="34" charset="0"/>
                          <a:cs typeface="Arial" panose="020B0604020202020204" pitchFamily="34" charset="0"/>
                        </a:rPr>
                        <a:t>مركبات علامة البحث العلمي - (البيو- بحث)</a:t>
                      </a:r>
                    </a:p>
                    <a:p>
                      <a:pPr algn="ctr"/>
                      <a:r>
                        <a:rPr lang="ar-SA" sz="3200" dirty="0">
                          <a:latin typeface="Arial" panose="020B0604020202020204" pitchFamily="34" charset="0"/>
                          <a:cs typeface="Arial" panose="020B0604020202020204" pitchFamily="34" charset="0"/>
                        </a:rPr>
                        <a:t>التقييم المدرسي (30%)</a:t>
                      </a:r>
                      <a:endParaRPr lang="he-IL" sz="3200" dirty="0">
                        <a:latin typeface="Arial" panose="020B0604020202020204" pitchFamily="34" charset="0"/>
                        <a:cs typeface="Arial" panose="020B0604020202020204" pitchFamily="34" charset="0"/>
                      </a:endParaRPr>
                    </a:p>
                  </a:txBody>
                  <a:tcPr marL="91450" marR="91450" marT="45725" marB="45725"/>
                </a:tc>
                <a:tc hMerge="1">
                  <a:txBody>
                    <a:bodyPr/>
                    <a:lstStyle/>
                    <a:p>
                      <a:endParaRPr lang="he-IL"/>
                    </a:p>
                  </a:txBody>
                  <a:tcPr/>
                </a:tc>
                <a:tc hMerge="1">
                  <a:txBody>
                    <a:bodyPr/>
                    <a:lstStyle/>
                    <a:p>
                      <a:endParaRPr lang="he-IL"/>
                    </a:p>
                  </a:txBody>
                  <a:tcPr/>
                </a:tc>
                <a:extLst>
                  <a:ext uri="{0D108BD9-81ED-4DB2-BD59-A6C34878D82A}">
                    <a16:rowId xmlns:a16="http://schemas.microsoft.com/office/drawing/2014/main" val="10000"/>
                  </a:ext>
                </a:extLst>
              </a:tr>
              <a:tr h="13505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رقم المعيار</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المركِّب</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algn="ctr"/>
                      <a:r>
                        <a:rPr lang="ar-SA" sz="2800" dirty="0">
                          <a:latin typeface="Arial" panose="020B0604020202020204" pitchFamily="34" charset="0"/>
                          <a:cs typeface="Arial" panose="020B0604020202020204" pitchFamily="34" charset="0"/>
                        </a:rPr>
                        <a:t>درجات من التقييم النهائي %</a:t>
                      </a:r>
                      <a:endParaRPr lang="he-IL" sz="2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1"/>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الجولة البيئية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2"/>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التحضير للبحث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3"/>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3</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تنفيذ البحث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4"/>
                  </a:ext>
                </a:extLst>
              </a:tr>
              <a:tr h="547725">
                <a:tc>
                  <a:txBody>
                    <a:bodyPr/>
                    <a:lstStyle/>
                    <a:p>
                      <a:pPr marL="0" marR="0" lvl="0" indent="0" algn="ctr" rtl="1">
                        <a:lnSpc>
                          <a:spcPct val="100000"/>
                        </a:lnSpc>
                        <a:spcBef>
                          <a:spcPts val="0"/>
                        </a:spcBef>
                        <a:spcAft>
                          <a:spcPts val="0"/>
                        </a:spcAft>
                        <a:buNone/>
                      </a:pPr>
                      <a:r>
                        <a:rPr lang="iw-IL" sz="3200" u="none" strike="noStrike" cap="none">
                          <a:latin typeface="Arial" panose="020B0604020202020204" pitchFamily="34" charset="0"/>
                          <a:ea typeface="Tahoma"/>
                          <a:cs typeface="Arial" panose="020B0604020202020204" pitchFamily="34" charset="0"/>
                          <a:sym typeface="Tahoma"/>
                        </a:rPr>
                        <a:t>4</a:t>
                      </a:r>
                      <a:endParaRPr sz="180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الوظيفة المكتوبة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30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5"/>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5</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تقييم</a:t>
                      </a:r>
                      <a:r>
                        <a:rPr lang="he-IL" sz="3200" dirty="0">
                          <a:latin typeface="Arial" panose="020B0604020202020204" pitchFamily="34" charset="0"/>
                          <a:cs typeface="Arial" panose="020B0604020202020204" pitchFamily="34" charset="0"/>
                        </a:rPr>
                        <a:t> </a:t>
                      </a:r>
                      <a:r>
                        <a:rPr lang="ar-SA" sz="3600" b="1" dirty="0">
                          <a:latin typeface="Arial" panose="020B0604020202020204" pitchFamily="34" charset="0"/>
                          <a:cs typeface="Arial" panose="020B0604020202020204" pitchFamily="34" charset="0"/>
                        </a:rPr>
                        <a:t>شخصي</a:t>
                      </a:r>
                      <a:endParaRPr lang="he-IL" sz="3200" b="1"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sp>
        <p:nvSpPr>
          <p:cNvPr id="4" name="תיבת טקסט 3">
            <a:extLst>
              <a:ext uri="{FF2B5EF4-FFF2-40B4-BE49-F238E27FC236}">
                <a16:creationId xmlns:a16="http://schemas.microsoft.com/office/drawing/2014/main" id="{72D21754-8EB4-4C03-9DA7-24DB5BA56E18}"/>
              </a:ext>
            </a:extLst>
          </p:cNvPr>
          <p:cNvSpPr txBox="1"/>
          <p:nvPr/>
        </p:nvSpPr>
        <p:spPr>
          <a:xfrm>
            <a:off x="9165417" y="3098452"/>
            <a:ext cx="2721429" cy="954107"/>
          </a:xfrm>
          <a:prstGeom prst="rect">
            <a:avLst/>
          </a:prstGeom>
          <a:solidFill>
            <a:srgbClr val="A0D1FE"/>
          </a:solidFill>
          <a:ln>
            <a:solidFill>
              <a:srgbClr val="349DFC"/>
            </a:solidFill>
          </a:ln>
        </p:spPr>
        <p:txBody>
          <a:bodyPr wrap="square" rtlCol="1">
            <a:spAutoFit/>
          </a:bodyPr>
          <a:lstStyle/>
          <a:p>
            <a:pPr algn="r" rtl="1"/>
            <a:r>
              <a:rPr lang="ar-SA" sz="2800" dirty="0">
                <a:latin typeface="Arial" panose="020B0604020202020204" pitchFamily="34" charset="0"/>
                <a:cs typeface="Arial" panose="020B0604020202020204" pitchFamily="34" charset="0"/>
              </a:rPr>
              <a:t>أهمية كبيرة للسيرورة والمراحل الوسطى</a:t>
            </a:r>
            <a:endParaRPr lang="he-IL" sz="2800" dirty="0">
              <a:latin typeface="Arial" panose="020B0604020202020204" pitchFamily="34" charset="0"/>
              <a:cs typeface="Arial" panose="020B0604020202020204" pitchFamily="34" charset="0"/>
            </a:endParaRPr>
          </a:p>
        </p:txBody>
      </p:sp>
      <p:sp>
        <p:nvSpPr>
          <p:cNvPr id="5" name="סוגר מסולסל ימני 4">
            <a:extLst>
              <a:ext uri="{FF2B5EF4-FFF2-40B4-BE49-F238E27FC236}">
                <a16:creationId xmlns:a16="http://schemas.microsoft.com/office/drawing/2014/main" id="{663B7917-F613-4AEA-A6C6-27CE9A92DBE4}"/>
              </a:ext>
            </a:extLst>
          </p:cNvPr>
          <p:cNvSpPr/>
          <p:nvPr/>
        </p:nvSpPr>
        <p:spPr>
          <a:xfrm>
            <a:off x="8361772" y="3340447"/>
            <a:ext cx="653098" cy="1143000"/>
          </a:xfrm>
          <a:prstGeom prst="rightBrace">
            <a:avLst/>
          </a:prstGeom>
          <a:solidFill>
            <a:srgbClr val="51ABFD"/>
          </a:solidFill>
          <a:ln w="38100">
            <a:solidFill>
              <a:srgbClr val="A0D1FE"/>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200">
              <a:latin typeface="Arial" panose="020B0604020202020204" pitchFamily="34" charset="0"/>
              <a:cs typeface="Arial" panose="020B0604020202020204" pitchFamily="34" charset="0"/>
            </a:endParaRPr>
          </a:p>
        </p:txBody>
      </p:sp>
      <p:sp>
        <p:nvSpPr>
          <p:cNvPr id="9" name="מלבן: פינות מעוגלות 8">
            <a:extLst>
              <a:ext uri="{FF2B5EF4-FFF2-40B4-BE49-F238E27FC236}">
                <a16:creationId xmlns:a16="http://schemas.microsoft.com/office/drawing/2014/main" id="{F1E665CC-5C8B-417E-87B2-AA2A79928801}"/>
              </a:ext>
            </a:extLst>
          </p:cNvPr>
          <p:cNvSpPr/>
          <p:nvPr/>
        </p:nvSpPr>
        <p:spPr>
          <a:xfrm>
            <a:off x="407133" y="3340446"/>
            <a:ext cx="6160960" cy="1143001"/>
          </a:xfrm>
          <a:prstGeom prst="roundRect">
            <a:avLst/>
          </a:prstGeom>
          <a:solidFill>
            <a:srgbClr val="A0D1FE">
              <a:alpha val="32000"/>
            </a:srgbClr>
          </a:solidFill>
          <a:ln>
            <a:solidFill>
              <a:srgbClr val="349DF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200">
              <a:latin typeface="Arial" panose="020B0604020202020204" pitchFamily="34" charset="0"/>
              <a:cs typeface="Arial" panose="020B0604020202020204" pitchFamily="34" charset="0"/>
            </a:endParaRPr>
          </a:p>
        </p:txBody>
      </p:sp>
      <p:sp>
        <p:nvSpPr>
          <p:cNvPr id="6" name="תיבת טקסט 5">
            <a:extLst>
              <a:ext uri="{FF2B5EF4-FFF2-40B4-BE49-F238E27FC236}">
                <a16:creationId xmlns:a16="http://schemas.microsoft.com/office/drawing/2014/main" id="{BA59AA01-5582-4401-AFD4-D4DBE25070B5}"/>
              </a:ext>
            </a:extLst>
          </p:cNvPr>
          <p:cNvSpPr txBox="1"/>
          <p:nvPr/>
        </p:nvSpPr>
        <p:spPr>
          <a:xfrm>
            <a:off x="631703" y="5769400"/>
            <a:ext cx="8056618" cy="954107"/>
          </a:xfrm>
          <a:prstGeom prst="rect">
            <a:avLst/>
          </a:prstGeom>
          <a:solidFill>
            <a:schemeClr val="bg1"/>
          </a:solid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2800" dirty="0"/>
              <a:t>ملاحظة: هذا فقط مثال على توزيع العلامات. يمكن للمعلِّم أن يختار تقسيماً مختلفاً للصف وفقاً لاعتباراته واعلام للطلاب.</a:t>
            </a:r>
            <a:endParaRPr lang="ar-SA" sz="2800" dirty="0">
              <a:latin typeface="+mj-lt"/>
              <a:cs typeface="Varela Round" panose="020B0604020202020204" charset="-79"/>
            </a:endParaRPr>
          </a:p>
        </p:txBody>
      </p:sp>
    </p:spTree>
    <p:extLst>
      <p:ext uri="{BB962C8B-B14F-4D97-AF65-F5344CB8AC3E}">
        <p14:creationId xmlns:p14="http://schemas.microsoft.com/office/powerpoint/2010/main" val="253600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2" name="Google Shape;335;p34">
            <a:extLst>
              <a:ext uri="{FF2B5EF4-FFF2-40B4-BE49-F238E27FC236}">
                <a16:creationId xmlns:a16="http://schemas.microsoft.com/office/drawing/2014/main" id="{BB6C60F2-86A2-44EF-9249-12AB893E59FB}"/>
              </a:ext>
            </a:extLst>
          </p:cNvPr>
          <p:cNvGraphicFramePr/>
          <p:nvPr>
            <p:extLst>
              <p:ext uri="{D42A27DB-BD31-4B8C-83A1-F6EECF244321}">
                <p14:modId xmlns:p14="http://schemas.microsoft.com/office/powerpoint/2010/main" val="1039365424"/>
              </p:ext>
            </p:extLst>
          </p:nvPr>
        </p:nvGraphicFramePr>
        <p:xfrm>
          <a:off x="305154" y="284815"/>
          <a:ext cx="8056618" cy="5373970"/>
        </p:xfrm>
        <a:graphic>
          <a:graphicData uri="http://schemas.openxmlformats.org/drawingml/2006/table">
            <a:tbl>
              <a:tblPr rtl="1" firstRow="1" bandRow="1">
                <a:noFill/>
                <a:tableStyleId>{F760A987-8AF2-4F49-8E9F-708BD33C1173}</a:tableStyleId>
              </a:tblPr>
              <a:tblGrid>
                <a:gridCol w="1864088">
                  <a:extLst>
                    <a:ext uri="{9D8B030D-6E8A-4147-A177-3AD203B41FA5}">
                      <a16:colId xmlns:a16="http://schemas.microsoft.com/office/drawing/2014/main" val="20000"/>
                    </a:ext>
                  </a:extLst>
                </a:gridCol>
                <a:gridCol w="3662328">
                  <a:extLst>
                    <a:ext uri="{9D8B030D-6E8A-4147-A177-3AD203B41FA5}">
                      <a16:colId xmlns:a16="http://schemas.microsoft.com/office/drawing/2014/main" val="20001"/>
                    </a:ext>
                  </a:extLst>
                </a:gridCol>
                <a:gridCol w="2530202">
                  <a:extLst>
                    <a:ext uri="{9D8B030D-6E8A-4147-A177-3AD203B41FA5}">
                      <a16:colId xmlns:a16="http://schemas.microsoft.com/office/drawing/2014/main" val="20002"/>
                    </a:ext>
                  </a:extLst>
                </a:gridCol>
              </a:tblGrid>
              <a:tr h="230350">
                <a:tc gridSpan="3">
                  <a:txBody>
                    <a:bodyPr/>
                    <a:lstStyle/>
                    <a:p>
                      <a:pPr algn="ctr"/>
                      <a:r>
                        <a:rPr lang="ar-SA" sz="3200" dirty="0">
                          <a:latin typeface="Arial" panose="020B0604020202020204" pitchFamily="34" charset="0"/>
                          <a:cs typeface="Arial" panose="020B0604020202020204" pitchFamily="34" charset="0"/>
                        </a:rPr>
                        <a:t>مركِّبات علامة البحث العلمي (البيو-بحث)</a:t>
                      </a:r>
                    </a:p>
                    <a:p>
                      <a:pPr algn="ctr"/>
                      <a:r>
                        <a:rPr lang="ar-SA" sz="3200" dirty="0">
                          <a:latin typeface="Arial" panose="020B0604020202020204" pitchFamily="34" charset="0"/>
                          <a:cs typeface="Arial" panose="020B0604020202020204" pitchFamily="34" charset="0"/>
                        </a:rPr>
                        <a:t>التقييم المدرسي (30%)</a:t>
                      </a:r>
                      <a:endParaRPr lang="he-IL" sz="3200" dirty="0">
                        <a:latin typeface="Arial" panose="020B0604020202020204" pitchFamily="34" charset="0"/>
                        <a:cs typeface="Arial" panose="020B0604020202020204" pitchFamily="34" charset="0"/>
                      </a:endParaRPr>
                    </a:p>
                  </a:txBody>
                  <a:tcPr marL="91450" marR="91450" marT="45725" marB="45725"/>
                </a:tc>
                <a:tc hMerge="1">
                  <a:txBody>
                    <a:bodyPr/>
                    <a:lstStyle/>
                    <a:p>
                      <a:endParaRPr lang="he-IL"/>
                    </a:p>
                  </a:txBody>
                  <a:tcPr/>
                </a:tc>
                <a:tc hMerge="1">
                  <a:txBody>
                    <a:bodyPr/>
                    <a:lstStyle/>
                    <a:p>
                      <a:endParaRPr lang="he-IL"/>
                    </a:p>
                  </a:txBody>
                  <a:tcPr/>
                </a:tc>
                <a:extLst>
                  <a:ext uri="{0D108BD9-81ED-4DB2-BD59-A6C34878D82A}">
                    <a16:rowId xmlns:a16="http://schemas.microsoft.com/office/drawing/2014/main" val="10000"/>
                  </a:ext>
                </a:extLst>
              </a:tr>
              <a:tr h="13505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رقم المعيار</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المركِّب</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algn="ctr"/>
                      <a:r>
                        <a:rPr lang="ar-SA" sz="2800" dirty="0">
                          <a:latin typeface="Arial" panose="020B0604020202020204" pitchFamily="34" charset="0"/>
                          <a:cs typeface="Arial" panose="020B0604020202020204" pitchFamily="34" charset="0"/>
                        </a:rPr>
                        <a:t>درجات من التقييم النهائي %</a:t>
                      </a:r>
                      <a:endParaRPr lang="he-IL" sz="2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1"/>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الجولة البيئية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2"/>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التحضير للبحث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3"/>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3</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تنفيذ البحث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4"/>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4</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الوظيفة المكتوبة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30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5"/>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5</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تقييم</a:t>
                      </a:r>
                      <a:r>
                        <a:rPr lang="he-IL" sz="3200" dirty="0">
                          <a:latin typeface="Arial" panose="020B0604020202020204" pitchFamily="34" charset="0"/>
                          <a:cs typeface="Arial" panose="020B0604020202020204" pitchFamily="34" charset="0"/>
                        </a:rPr>
                        <a:t> </a:t>
                      </a:r>
                      <a:r>
                        <a:rPr lang="ar-SA" sz="3600" b="1" dirty="0">
                          <a:latin typeface="Arial" panose="020B0604020202020204" pitchFamily="34" charset="0"/>
                          <a:cs typeface="Arial" panose="020B0604020202020204" pitchFamily="34" charset="0"/>
                        </a:rPr>
                        <a:t>شخصي</a:t>
                      </a:r>
                      <a:endParaRPr lang="he-IL" sz="3200" b="1"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sp>
        <p:nvSpPr>
          <p:cNvPr id="9" name="מלבן: פינות מעוגלות 8">
            <a:extLst>
              <a:ext uri="{FF2B5EF4-FFF2-40B4-BE49-F238E27FC236}">
                <a16:creationId xmlns:a16="http://schemas.microsoft.com/office/drawing/2014/main" id="{F1E665CC-5C8B-417E-87B2-AA2A79928801}"/>
              </a:ext>
            </a:extLst>
          </p:cNvPr>
          <p:cNvSpPr/>
          <p:nvPr/>
        </p:nvSpPr>
        <p:spPr>
          <a:xfrm>
            <a:off x="305154" y="4478474"/>
            <a:ext cx="6174023" cy="571500"/>
          </a:xfrm>
          <a:prstGeom prst="roundRect">
            <a:avLst/>
          </a:prstGeom>
          <a:solidFill>
            <a:schemeClr val="accent2">
              <a:lumMod val="60000"/>
              <a:lumOff val="40000"/>
              <a:alpha val="32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0" name="חץ: שמאלה 9">
            <a:extLst>
              <a:ext uri="{FF2B5EF4-FFF2-40B4-BE49-F238E27FC236}">
                <a16:creationId xmlns:a16="http://schemas.microsoft.com/office/drawing/2014/main" id="{5E863088-C663-4553-938A-E4725F3BA757}"/>
              </a:ext>
            </a:extLst>
          </p:cNvPr>
          <p:cNvSpPr/>
          <p:nvPr/>
        </p:nvSpPr>
        <p:spPr>
          <a:xfrm rot="19680853">
            <a:off x="8133706" y="4479383"/>
            <a:ext cx="811733" cy="384810"/>
          </a:xfrm>
          <a:prstGeom prst="lef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B6A6CC41-4BF7-45C1-94F9-C456467AF515}"/>
              </a:ext>
            </a:extLst>
          </p:cNvPr>
          <p:cNvSpPr txBox="1"/>
          <p:nvPr/>
        </p:nvSpPr>
        <p:spPr>
          <a:xfrm>
            <a:off x="8886233" y="4265253"/>
            <a:ext cx="3171405" cy="707886"/>
          </a:xfrm>
          <a:prstGeom prst="rect">
            <a:avLst/>
          </a:prstGeom>
          <a:solidFill>
            <a:schemeClr val="accent2">
              <a:lumMod val="20000"/>
              <a:lumOff val="80000"/>
            </a:schemeClr>
          </a:solidFill>
          <a:ln>
            <a:solidFill>
              <a:schemeClr val="accent2"/>
            </a:solidFill>
          </a:ln>
        </p:spPr>
        <p:txBody>
          <a:bodyPr wrap="square" rtlCol="1">
            <a:spAutoFit/>
          </a:bodyPr>
          <a:lstStyle/>
          <a:p>
            <a:pPr algn="r" rtl="1"/>
            <a:r>
              <a:rPr lang="ar-SA" sz="4000" dirty="0">
                <a:latin typeface="Arial" panose="020B0604020202020204" pitchFamily="34" charset="0"/>
                <a:cs typeface="Arial" panose="020B0604020202020204" pitchFamily="34" charset="0"/>
              </a:rPr>
              <a:t>المقال العلمي</a:t>
            </a:r>
            <a:endParaRPr lang="he-IL" sz="4000" dirty="0">
              <a:latin typeface="Arial" panose="020B060402020202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9495C600-F7DF-4AA4-A223-4CB78CBCB4FD}"/>
              </a:ext>
            </a:extLst>
          </p:cNvPr>
          <p:cNvSpPr txBox="1"/>
          <p:nvPr/>
        </p:nvSpPr>
        <p:spPr>
          <a:xfrm>
            <a:off x="305154" y="5812453"/>
            <a:ext cx="8056617" cy="954107"/>
          </a:xfrm>
          <a:prstGeom prst="rect">
            <a:avLst/>
          </a:prstGeom>
          <a:solidFill>
            <a:schemeClr val="bg1"/>
          </a:solid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2800" dirty="0"/>
              <a:t>ملاحظة: هذا فقط مثال على توزيع العلامات. يمكن للمعلِّم أن يختار تقسيماً مختلفاً للصف وفقاً لاعتباراته واعلام للطلاب.</a:t>
            </a:r>
            <a:endParaRPr lang="ar-SA" sz="2800" dirty="0">
              <a:latin typeface="+mj-lt"/>
              <a:cs typeface="Varela Round" panose="020B0604020202020204" charset="-79"/>
            </a:endParaRPr>
          </a:p>
        </p:txBody>
      </p:sp>
    </p:spTree>
    <p:extLst>
      <p:ext uri="{BB962C8B-B14F-4D97-AF65-F5344CB8AC3E}">
        <p14:creationId xmlns:p14="http://schemas.microsoft.com/office/powerpoint/2010/main" val="39919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2" name="Google Shape;335;p34">
            <a:extLst>
              <a:ext uri="{FF2B5EF4-FFF2-40B4-BE49-F238E27FC236}">
                <a16:creationId xmlns:a16="http://schemas.microsoft.com/office/drawing/2014/main" id="{69576FA9-D16B-4077-AD14-0DE9B8BD21F8}"/>
              </a:ext>
            </a:extLst>
          </p:cNvPr>
          <p:cNvGraphicFramePr/>
          <p:nvPr>
            <p:extLst>
              <p:ext uri="{D42A27DB-BD31-4B8C-83A1-F6EECF244321}">
                <p14:modId xmlns:p14="http://schemas.microsoft.com/office/powerpoint/2010/main" val="132623006"/>
              </p:ext>
            </p:extLst>
          </p:nvPr>
        </p:nvGraphicFramePr>
        <p:xfrm>
          <a:off x="305154" y="284815"/>
          <a:ext cx="8056618" cy="5373970"/>
        </p:xfrm>
        <a:graphic>
          <a:graphicData uri="http://schemas.openxmlformats.org/drawingml/2006/table">
            <a:tbl>
              <a:tblPr rtl="1" firstRow="1" bandRow="1">
                <a:noFill/>
                <a:tableStyleId>{F760A987-8AF2-4F49-8E9F-708BD33C1173}</a:tableStyleId>
              </a:tblPr>
              <a:tblGrid>
                <a:gridCol w="1864088">
                  <a:extLst>
                    <a:ext uri="{9D8B030D-6E8A-4147-A177-3AD203B41FA5}">
                      <a16:colId xmlns:a16="http://schemas.microsoft.com/office/drawing/2014/main" val="20000"/>
                    </a:ext>
                  </a:extLst>
                </a:gridCol>
                <a:gridCol w="3662328">
                  <a:extLst>
                    <a:ext uri="{9D8B030D-6E8A-4147-A177-3AD203B41FA5}">
                      <a16:colId xmlns:a16="http://schemas.microsoft.com/office/drawing/2014/main" val="20001"/>
                    </a:ext>
                  </a:extLst>
                </a:gridCol>
                <a:gridCol w="2530202">
                  <a:extLst>
                    <a:ext uri="{9D8B030D-6E8A-4147-A177-3AD203B41FA5}">
                      <a16:colId xmlns:a16="http://schemas.microsoft.com/office/drawing/2014/main" val="20002"/>
                    </a:ext>
                  </a:extLst>
                </a:gridCol>
              </a:tblGrid>
              <a:tr h="230350">
                <a:tc gridSpan="3">
                  <a:txBody>
                    <a:bodyPr/>
                    <a:lstStyle/>
                    <a:p>
                      <a:pPr algn="ctr"/>
                      <a:r>
                        <a:rPr lang="ar-SA" sz="3200" dirty="0">
                          <a:latin typeface="Arial" panose="020B0604020202020204" pitchFamily="34" charset="0"/>
                          <a:cs typeface="Arial" panose="020B0604020202020204" pitchFamily="34" charset="0"/>
                        </a:rPr>
                        <a:t>مركِّبات علامة البحث العلمي - (البيو- بحث)</a:t>
                      </a:r>
                    </a:p>
                    <a:p>
                      <a:pPr algn="ctr"/>
                      <a:r>
                        <a:rPr lang="ar-SA" sz="3200" dirty="0">
                          <a:latin typeface="Arial" panose="020B0604020202020204" pitchFamily="34" charset="0"/>
                          <a:cs typeface="Arial" panose="020B0604020202020204" pitchFamily="34" charset="0"/>
                        </a:rPr>
                        <a:t>التقييم المدرسي (30%)</a:t>
                      </a:r>
                      <a:endParaRPr lang="he-IL" sz="3200" dirty="0">
                        <a:latin typeface="Arial" panose="020B0604020202020204" pitchFamily="34" charset="0"/>
                        <a:cs typeface="Arial" panose="020B0604020202020204" pitchFamily="34" charset="0"/>
                      </a:endParaRPr>
                    </a:p>
                  </a:txBody>
                  <a:tcPr marL="91450" marR="91450" marT="45725" marB="45725"/>
                </a:tc>
                <a:tc hMerge="1">
                  <a:txBody>
                    <a:bodyPr/>
                    <a:lstStyle/>
                    <a:p>
                      <a:endParaRPr lang="he-IL"/>
                    </a:p>
                  </a:txBody>
                  <a:tcPr/>
                </a:tc>
                <a:tc hMerge="1">
                  <a:txBody>
                    <a:bodyPr/>
                    <a:lstStyle/>
                    <a:p>
                      <a:endParaRPr lang="he-IL"/>
                    </a:p>
                  </a:txBody>
                  <a:tcPr/>
                </a:tc>
                <a:extLst>
                  <a:ext uri="{0D108BD9-81ED-4DB2-BD59-A6C34878D82A}">
                    <a16:rowId xmlns:a16="http://schemas.microsoft.com/office/drawing/2014/main" val="10000"/>
                  </a:ext>
                </a:extLst>
              </a:tr>
              <a:tr h="135055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رقم المعيار</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rPr>
                        <a:t>المركِّب</a:t>
                      </a:r>
                      <a:endParaRPr kumimoji="0" lang="he-IL" sz="32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a:endParaRPr>
                    </a:p>
                  </a:txBody>
                  <a:tcPr marL="91450" marR="91450" marT="45725" marB="45725"/>
                </a:tc>
                <a:tc>
                  <a:txBody>
                    <a:bodyPr/>
                    <a:lstStyle/>
                    <a:p>
                      <a:pPr algn="ctr"/>
                      <a:r>
                        <a:rPr lang="ar-SA" sz="2800" dirty="0">
                          <a:latin typeface="Arial" panose="020B0604020202020204" pitchFamily="34" charset="0"/>
                          <a:cs typeface="Arial" panose="020B0604020202020204" pitchFamily="34" charset="0"/>
                        </a:rPr>
                        <a:t>العلامة من التقييم النهائي %</a:t>
                      </a:r>
                      <a:endParaRPr lang="he-IL" sz="2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1"/>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الجولة البيئية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10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2"/>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التحضير للبحث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3"/>
                  </a:ext>
                </a:extLst>
              </a:tr>
              <a:tr h="547725">
                <a:tc>
                  <a:txBody>
                    <a:bodyPr/>
                    <a:lstStyle/>
                    <a:p>
                      <a:pPr marL="0" marR="0" lvl="0" indent="0" algn="ctr" rtl="1">
                        <a:lnSpc>
                          <a:spcPct val="100000"/>
                        </a:lnSpc>
                        <a:spcBef>
                          <a:spcPts val="0"/>
                        </a:spcBef>
                        <a:spcAft>
                          <a:spcPts val="0"/>
                        </a:spcAft>
                        <a:buNone/>
                      </a:pPr>
                      <a:r>
                        <a:rPr lang="iw-IL" sz="3200" u="none" strike="noStrike" cap="none">
                          <a:latin typeface="Arial" panose="020B0604020202020204" pitchFamily="34" charset="0"/>
                          <a:ea typeface="Tahoma"/>
                          <a:cs typeface="Arial" panose="020B0604020202020204" pitchFamily="34" charset="0"/>
                          <a:sym typeface="Tahoma"/>
                        </a:rPr>
                        <a:t>3</a:t>
                      </a:r>
                      <a:endParaRPr sz="180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القيام بالبحث</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4"/>
                  </a:ext>
                </a:extLst>
              </a:tr>
              <a:tr h="547725">
                <a:tc>
                  <a:txBody>
                    <a:bodyPr/>
                    <a:lstStyle/>
                    <a:p>
                      <a:pPr marL="0" marR="0" lvl="0" indent="0" algn="ctr" rtl="1">
                        <a:lnSpc>
                          <a:spcPct val="100000"/>
                        </a:lnSpc>
                        <a:spcBef>
                          <a:spcPts val="0"/>
                        </a:spcBef>
                        <a:spcAft>
                          <a:spcPts val="0"/>
                        </a:spcAft>
                        <a:buNone/>
                      </a:pPr>
                      <a:r>
                        <a:rPr lang="iw-IL" sz="3200" u="none" strike="noStrike" cap="none">
                          <a:latin typeface="Arial" panose="020B0604020202020204" pitchFamily="34" charset="0"/>
                          <a:ea typeface="Tahoma"/>
                          <a:cs typeface="Arial" panose="020B0604020202020204" pitchFamily="34" charset="0"/>
                          <a:sym typeface="Tahoma"/>
                        </a:rPr>
                        <a:t>4</a:t>
                      </a:r>
                      <a:endParaRPr sz="180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الوظيفة المكتوبة</a:t>
                      </a:r>
                      <a:endParaRPr lang="he-IL" sz="32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30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5"/>
                  </a:ext>
                </a:extLst>
              </a:tr>
              <a:tr h="547725">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5</a:t>
                      </a:r>
                      <a:endParaRPr sz="1800" dirty="0">
                        <a:latin typeface="Arial" panose="020B0604020202020204" pitchFamily="34" charset="0"/>
                        <a:cs typeface="Arial" panose="020B0604020202020204" pitchFamily="34" charset="0"/>
                      </a:endParaRPr>
                    </a:p>
                  </a:txBody>
                  <a:tcPr marL="91450" marR="91450" marT="45725" marB="45725"/>
                </a:tc>
                <a:tc>
                  <a:txBody>
                    <a:bodyPr/>
                    <a:lstStyle/>
                    <a:p>
                      <a:pPr algn="ctr"/>
                      <a:r>
                        <a:rPr lang="ar-SA" sz="3200" dirty="0">
                          <a:latin typeface="Arial" panose="020B0604020202020204" pitchFamily="34" charset="0"/>
                          <a:cs typeface="Arial" panose="020B0604020202020204" pitchFamily="34" charset="0"/>
                        </a:rPr>
                        <a:t>تقييم</a:t>
                      </a:r>
                      <a:r>
                        <a:rPr lang="he-IL" sz="3200" dirty="0">
                          <a:latin typeface="Arial" panose="020B0604020202020204" pitchFamily="34" charset="0"/>
                          <a:cs typeface="Arial" panose="020B0604020202020204" pitchFamily="34" charset="0"/>
                        </a:rPr>
                        <a:t> </a:t>
                      </a:r>
                      <a:r>
                        <a:rPr lang="ar-SA" sz="3600" b="1" dirty="0">
                          <a:latin typeface="Arial" panose="020B0604020202020204" pitchFamily="34" charset="0"/>
                          <a:cs typeface="Arial" panose="020B0604020202020204" pitchFamily="34" charset="0"/>
                        </a:rPr>
                        <a:t>شخصي</a:t>
                      </a:r>
                      <a:endParaRPr lang="he-IL" sz="3200" b="1"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1">
                        <a:lnSpc>
                          <a:spcPct val="100000"/>
                        </a:lnSpc>
                        <a:spcBef>
                          <a:spcPts val="0"/>
                        </a:spcBef>
                        <a:spcAft>
                          <a:spcPts val="0"/>
                        </a:spcAft>
                        <a:buNone/>
                      </a:pPr>
                      <a:r>
                        <a:rPr lang="iw-IL" sz="3200" u="none" strike="noStrike" cap="none" dirty="0">
                          <a:latin typeface="Arial" panose="020B0604020202020204" pitchFamily="34" charset="0"/>
                          <a:ea typeface="Tahoma"/>
                          <a:cs typeface="Arial" panose="020B0604020202020204" pitchFamily="34" charset="0"/>
                          <a:sym typeface="Tahoma"/>
                        </a:rPr>
                        <a:t>20</a:t>
                      </a:r>
                      <a:endParaRPr sz="1800" dirty="0">
                        <a:latin typeface="Arial" panose="020B0604020202020204" pitchFamily="34" charset="0"/>
                        <a:cs typeface="Arial" panose="020B0604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sp>
        <p:nvSpPr>
          <p:cNvPr id="9" name="מלבן: פינות מעוגלות 8">
            <a:extLst>
              <a:ext uri="{FF2B5EF4-FFF2-40B4-BE49-F238E27FC236}">
                <a16:creationId xmlns:a16="http://schemas.microsoft.com/office/drawing/2014/main" id="{F1E665CC-5C8B-417E-87B2-AA2A79928801}"/>
              </a:ext>
            </a:extLst>
          </p:cNvPr>
          <p:cNvSpPr/>
          <p:nvPr/>
        </p:nvSpPr>
        <p:spPr>
          <a:xfrm>
            <a:off x="406755" y="5053418"/>
            <a:ext cx="6160960" cy="571500"/>
          </a:xfrm>
          <a:prstGeom prst="roundRect">
            <a:avLst/>
          </a:prstGeom>
          <a:solidFill>
            <a:srgbClr val="7030A0">
              <a:alpha val="32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65E770D2-49BE-47B2-B5B6-A36D0F729572}"/>
              </a:ext>
            </a:extLst>
          </p:cNvPr>
          <p:cNvSpPr txBox="1"/>
          <p:nvPr/>
        </p:nvSpPr>
        <p:spPr>
          <a:xfrm>
            <a:off x="305155" y="5773265"/>
            <a:ext cx="8056617" cy="954107"/>
          </a:xfrm>
          <a:prstGeom prst="rect">
            <a:avLst/>
          </a:prstGeom>
          <a:solidFill>
            <a:schemeClr val="bg1"/>
          </a:solid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2800" dirty="0"/>
              <a:t>ملاحظة: هذا فقط مثال على توزيع العلامات. يمكن للمعلِّم أن يختار تقسيماً مختلفاً للصف وفقاً لاعتباراته واعلام للطلاب.</a:t>
            </a:r>
            <a:endParaRPr lang="ar-SA" sz="2800" dirty="0">
              <a:latin typeface="+mj-lt"/>
              <a:cs typeface="Varela Round" panose="020B0604020202020204" charset="-79"/>
            </a:endParaRPr>
          </a:p>
        </p:txBody>
      </p:sp>
    </p:spTree>
    <p:extLst>
      <p:ext uri="{BB962C8B-B14F-4D97-AF65-F5344CB8AC3E}">
        <p14:creationId xmlns:p14="http://schemas.microsoft.com/office/powerpoint/2010/main" val="40865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8"/>
          <p:cNvSpPr txBox="1"/>
          <p:nvPr/>
        </p:nvSpPr>
        <p:spPr>
          <a:xfrm>
            <a:off x="1285873" y="401170"/>
            <a:ext cx="8569325" cy="584735"/>
          </a:xfrm>
          <a:prstGeom prst="rect">
            <a:avLst/>
          </a:prstGeom>
          <a:noFill/>
          <a:ln>
            <a:noFill/>
          </a:ln>
        </p:spPr>
        <p:txBody>
          <a:bodyPr spcFirstLastPara="1" wrap="square" lIns="91425" tIns="45700" rIns="91425" bIns="45700" anchor="t" anchorCtr="0">
            <a:spAutoFit/>
          </a:bodyPr>
          <a:lstStyle/>
          <a:p>
            <a:pPr lvl="0" algn="ctr" rtl="1"/>
            <a:r>
              <a:rPr lang="ar-SA" sz="3200" b="1" dirty="0">
                <a:latin typeface="Arial" panose="020B0604020202020204" pitchFamily="34" charset="0"/>
                <a:ea typeface="Tahoma"/>
                <a:cs typeface="Arial" panose="020B0604020202020204" pitchFamily="34" charset="0"/>
                <a:sym typeface="Tahoma"/>
              </a:rPr>
              <a:t>الوظيفة المكتوبة بحجم 10-12 صفحة</a:t>
            </a:r>
            <a:endParaRPr sz="3200" b="1" i="0" u="none" strike="noStrike" cap="none" dirty="0">
              <a:solidFill>
                <a:srgbClr val="000000"/>
              </a:solidFill>
              <a:latin typeface="Arial" panose="020B0604020202020204" pitchFamily="34" charset="0"/>
              <a:ea typeface="Tahoma"/>
              <a:cs typeface="Arial" panose="020B0604020202020204" pitchFamily="34" charset="0"/>
              <a:sym typeface="Tahoma"/>
            </a:endParaRPr>
          </a:p>
        </p:txBody>
      </p:sp>
      <p:pic>
        <p:nvPicPr>
          <p:cNvPr id="4" name="תמונה 3">
            <a:extLst>
              <a:ext uri="{FF2B5EF4-FFF2-40B4-BE49-F238E27FC236}">
                <a16:creationId xmlns:a16="http://schemas.microsoft.com/office/drawing/2014/main" id="{E28F5762-8747-4113-BA32-2C27B55A2065}"/>
              </a:ext>
            </a:extLst>
          </p:cNvPr>
          <p:cNvPicPr>
            <a:picLocks noChangeAspect="1"/>
          </p:cNvPicPr>
          <p:nvPr/>
        </p:nvPicPr>
        <p:blipFill>
          <a:blip r:embed="rId3"/>
          <a:stretch>
            <a:fillRect/>
          </a:stretch>
        </p:blipFill>
        <p:spPr>
          <a:xfrm>
            <a:off x="3242668" y="1192269"/>
            <a:ext cx="3901556" cy="5202074"/>
          </a:xfrm>
          <a:prstGeom prst="rect">
            <a:avLst/>
          </a:prstGeom>
        </p:spPr>
      </p:pic>
      <p:sp>
        <p:nvSpPr>
          <p:cNvPr id="7" name="תיבת טקסט 6">
            <a:extLst>
              <a:ext uri="{FF2B5EF4-FFF2-40B4-BE49-F238E27FC236}">
                <a16:creationId xmlns:a16="http://schemas.microsoft.com/office/drawing/2014/main" id="{64B6A30C-6F34-48FC-B0EE-75B938D44085}"/>
              </a:ext>
            </a:extLst>
          </p:cNvPr>
          <p:cNvSpPr txBox="1"/>
          <p:nvPr/>
        </p:nvSpPr>
        <p:spPr>
          <a:xfrm>
            <a:off x="1484764" y="1542251"/>
            <a:ext cx="7899400" cy="707886"/>
          </a:xfrm>
          <a:prstGeom prst="rect">
            <a:avLst/>
          </a:prstGeom>
          <a:solidFill>
            <a:schemeClr val="bg1"/>
          </a:solidFill>
        </p:spPr>
        <p:txBody>
          <a:bodyPr wrap="square" rtlCol="1">
            <a:spAutoFit/>
          </a:bodyPr>
          <a:lstStyle/>
          <a:p>
            <a:pPr algn="ctr" rtl="1"/>
            <a:r>
              <a:rPr lang="ar-SA" sz="4000" dirty="0">
                <a:solidFill>
                  <a:srgbClr val="FF0000"/>
                </a:solidFill>
                <a:latin typeface="Arial" panose="020B0604020202020204" pitchFamily="34" charset="0"/>
                <a:cs typeface="Arial" panose="020B0604020202020204" pitchFamily="34" charset="0"/>
              </a:rPr>
              <a:t>كيف نكتب هذا الكم من الصفحات</a:t>
            </a:r>
            <a:r>
              <a:rPr lang="he-IL" sz="4000" dirty="0">
                <a:solidFill>
                  <a:srgbClr val="FF0000"/>
                </a:solidFill>
                <a:latin typeface="Arial" panose="020B0604020202020204" pitchFamily="34" charset="0"/>
                <a:cs typeface="Arial" panose="020B0604020202020204" pitchFamily="34" charset="0"/>
              </a:rPr>
              <a:t>???</a:t>
            </a:r>
          </a:p>
        </p:txBody>
      </p:sp>
      <p:pic>
        <p:nvPicPr>
          <p:cNvPr id="8" name="Picture 2" descr="Smiley,scared,surprised,fear,shock - free image from needpix.com">
            <a:extLst>
              <a:ext uri="{FF2B5EF4-FFF2-40B4-BE49-F238E27FC236}">
                <a16:creationId xmlns:a16="http://schemas.microsoft.com/office/drawing/2014/main" id="{92C80DBE-E4CC-449E-8626-290F567CC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183" y="2549279"/>
            <a:ext cx="6740525" cy="3907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8"/>
          <p:cNvSpPr txBox="1"/>
          <p:nvPr/>
        </p:nvSpPr>
        <p:spPr>
          <a:xfrm>
            <a:off x="1028700" y="426570"/>
            <a:ext cx="10134599" cy="769401"/>
          </a:xfrm>
          <a:prstGeom prst="rect">
            <a:avLst/>
          </a:prstGeom>
          <a:noFill/>
          <a:ln>
            <a:noFill/>
          </a:ln>
        </p:spPr>
        <p:txBody>
          <a:bodyPr spcFirstLastPara="1" wrap="square" lIns="91425" tIns="45700" rIns="91425" bIns="45700" anchor="t" anchorCtr="0">
            <a:spAutoFit/>
          </a:bodyPr>
          <a:lstStyle/>
          <a:p>
            <a:pPr lvl="0" algn="ctr" rtl="1"/>
            <a:r>
              <a:rPr lang="ar-SA" sz="4400" b="1" dirty="0">
                <a:latin typeface="Arial" panose="020B0604020202020204" pitchFamily="34" charset="0"/>
                <a:ea typeface="Tahoma"/>
                <a:cs typeface="Arial" panose="020B0604020202020204" pitchFamily="34" charset="0"/>
                <a:sym typeface="Tahoma"/>
              </a:rPr>
              <a:t>الوظيفة المكتوبة بحجم 10-12 صفحة</a:t>
            </a:r>
            <a:endParaRPr lang="ar-SA" sz="4400" b="1" i="0" u="none" strike="noStrike" cap="none" dirty="0">
              <a:solidFill>
                <a:srgbClr val="000000"/>
              </a:solidFill>
              <a:latin typeface="Arial" panose="020B0604020202020204" pitchFamily="34" charset="0"/>
              <a:ea typeface="Tahoma"/>
              <a:cs typeface="Arial" panose="020B0604020202020204" pitchFamily="34" charset="0"/>
              <a:sym typeface="Tahoma"/>
            </a:endParaRPr>
          </a:p>
        </p:txBody>
      </p:sp>
      <p:sp>
        <p:nvSpPr>
          <p:cNvPr id="5" name="תיבת טקסט 4">
            <a:extLst>
              <a:ext uri="{FF2B5EF4-FFF2-40B4-BE49-F238E27FC236}">
                <a16:creationId xmlns:a16="http://schemas.microsoft.com/office/drawing/2014/main" id="{A292B147-951C-4604-9C87-E6DEFF0329AF}"/>
              </a:ext>
            </a:extLst>
          </p:cNvPr>
          <p:cNvSpPr txBox="1"/>
          <p:nvPr/>
        </p:nvSpPr>
        <p:spPr>
          <a:xfrm>
            <a:off x="3831965" y="2612280"/>
            <a:ext cx="5613400" cy="707886"/>
          </a:xfrm>
          <a:prstGeom prst="rect">
            <a:avLst/>
          </a:prstGeom>
          <a:noFill/>
        </p:spPr>
        <p:txBody>
          <a:bodyPr wrap="square" rtlCol="1">
            <a:spAutoFit/>
          </a:bodyPr>
          <a:lstStyle/>
          <a:p>
            <a:pPr algn="r" rtl="1"/>
            <a:r>
              <a:rPr lang="ar-SA" sz="4000" dirty="0">
                <a:latin typeface="Arial" panose="020B0604020202020204" pitchFamily="34" charset="0"/>
                <a:cs typeface="Arial" panose="020B0604020202020204" pitchFamily="34" charset="0"/>
              </a:rPr>
              <a:t>لا تقلق!! الكل ينجح بالقيام بذلك</a:t>
            </a:r>
            <a:endParaRPr lang="he-IL" sz="4000" dirty="0">
              <a:latin typeface="Arial" panose="020B0604020202020204" pitchFamily="34" charset="0"/>
              <a:cs typeface="Arial" panose="020B0604020202020204" pitchFamily="34" charset="0"/>
            </a:endParaRPr>
          </a:p>
        </p:txBody>
      </p:sp>
      <p:pic>
        <p:nvPicPr>
          <p:cNvPr id="6" name="תמונה 5">
            <a:extLst>
              <a:ext uri="{FF2B5EF4-FFF2-40B4-BE49-F238E27FC236}">
                <a16:creationId xmlns:a16="http://schemas.microsoft.com/office/drawing/2014/main" id="{9055BA48-3468-48BB-A508-733E4DDE9327}"/>
              </a:ext>
            </a:extLst>
          </p:cNvPr>
          <p:cNvPicPr>
            <a:picLocks noChangeAspect="1"/>
          </p:cNvPicPr>
          <p:nvPr/>
        </p:nvPicPr>
        <p:blipFill>
          <a:blip r:embed="rId3"/>
          <a:stretch>
            <a:fillRect/>
          </a:stretch>
        </p:blipFill>
        <p:spPr>
          <a:xfrm rot="20246156">
            <a:off x="550674" y="2081693"/>
            <a:ext cx="2531411" cy="3375213"/>
          </a:xfrm>
          <a:prstGeom prst="rect">
            <a:avLst/>
          </a:prstGeom>
        </p:spPr>
      </p:pic>
      <p:sp>
        <p:nvSpPr>
          <p:cNvPr id="7" name="תיבת טקסט 6">
            <a:extLst>
              <a:ext uri="{FF2B5EF4-FFF2-40B4-BE49-F238E27FC236}">
                <a16:creationId xmlns:a16="http://schemas.microsoft.com/office/drawing/2014/main" id="{7476517B-602F-44DD-A3C1-A233B034FA54}"/>
              </a:ext>
            </a:extLst>
          </p:cNvPr>
          <p:cNvSpPr txBox="1"/>
          <p:nvPr/>
        </p:nvSpPr>
        <p:spPr>
          <a:xfrm>
            <a:off x="10052996" y="3769300"/>
            <a:ext cx="1313086" cy="646331"/>
          </a:xfrm>
          <a:prstGeom prst="rect">
            <a:avLst/>
          </a:prstGeom>
          <a:noFill/>
        </p:spPr>
        <p:txBody>
          <a:bodyPr wrap="square" rtlCol="1">
            <a:spAutoFit/>
          </a:bodyPr>
          <a:lstStyle/>
          <a:p>
            <a:pPr algn="r" rtl="1"/>
            <a:r>
              <a:rPr lang="ar-SA" sz="3600" dirty="0">
                <a:latin typeface="Arial" panose="020B0604020202020204" pitchFamily="34" charset="0"/>
                <a:cs typeface="Arial" panose="020B0604020202020204" pitchFamily="34" charset="0"/>
              </a:rPr>
              <a:t>انتبهوا</a:t>
            </a:r>
            <a:endParaRPr lang="he-IL" sz="3600" dirty="0">
              <a:latin typeface="Arial" panose="020B060402020202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B2578A7C-F704-46DD-AFF5-8028B53FD846}"/>
              </a:ext>
            </a:extLst>
          </p:cNvPr>
          <p:cNvSpPr txBox="1"/>
          <p:nvPr/>
        </p:nvSpPr>
        <p:spPr>
          <a:xfrm>
            <a:off x="4334074" y="3852319"/>
            <a:ext cx="3823652" cy="1815882"/>
          </a:xfrm>
          <a:prstGeom prst="rect">
            <a:avLst/>
          </a:prstGeom>
          <a:noFill/>
        </p:spPr>
        <p:txBody>
          <a:bodyPr wrap="square" rtlCol="1">
            <a:spAutoFit/>
          </a:bodyPr>
          <a:lstStyle/>
          <a:p>
            <a:pPr marL="342900" indent="-342900" algn="r" rtl="1">
              <a:buAutoNum type="arabicPeriod"/>
            </a:pPr>
            <a:r>
              <a:rPr lang="ar-SA" sz="2800" dirty="0">
                <a:latin typeface="Arial" panose="020B0604020202020204" pitchFamily="34" charset="0"/>
                <a:cs typeface="Arial" panose="020B0604020202020204" pitchFamily="34" charset="0"/>
              </a:rPr>
              <a:t>هناك تقسيم لأجزاء</a:t>
            </a:r>
            <a:endParaRPr lang="he-IL" sz="2800" dirty="0">
              <a:latin typeface="Arial" panose="020B0604020202020204" pitchFamily="34" charset="0"/>
              <a:cs typeface="Arial" panose="020B0604020202020204" pitchFamily="34" charset="0"/>
            </a:endParaRPr>
          </a:p>
          <a:p>
            <a:pPr marL="342900" indent="-342900" algn="r" rtl="1">
              <a:buAutoNum type="arabicPeriod"/>
            </a:pPr>
            <a:r>
              <a:rPr lang="ar-SA" sz="2800" dirty="0">
                <a:latin typeface="Arial" panose="020B0604020202020204" pitchFamily="34" charset="0"/>
                <a:cs typeface="Arial" panose="020B0604020202020204" pitchFamily="34" charset="0"/>
              </a:rPr>
              <a:t>هناك إرشاد لكتابة البحث وجدول تقييم واضح لمُركبات كل جزء</a:t>
            </a:r>
            <a:r>
              <a:rPr lang="he-IL" sz="2800" dirty="0">
                <a:latin typeface="Arial" panose="020B0604020202020204" pitchFamily="34" charset="0"/>
                <a:cs typeface="Arial" panose="020B0604020202020204" pitchFamily="34" charset="0"/>
              </a:rPr>
              <a:t>. </a:t>
            </a:r>
          </a:p>
        </p:txBody>
      </p:sp>
      <p:sp>
        <p:nvSpPr>
          <p:cNvPr id="3" name="תיבת טקסט 2">
            <a:extLst>
              <a:ext uri="{FF2B5EF4-FFF2-40B4-BE49-F238E27FC236}">
                <a16:creationId xmlns:a16="http://schemas.microsoft.com/office/drawing/2014/main" id="{F3903FCA-9463-4E2B-B120-5E634027E26E}"/>
              </a:ext>
            </a:extLst>
          </p:cNvPr>
          <p:cNvSpPr txBox="1"/>
          <p:nvPr/>
        </p:nvSpPr>
        <p:spPr>
          <a:xfrm>
            <a:off x="2146299" y="1479045"/>
            <a:ext cx="7899400" cy="707886"/>
          </a:xfrm>
          <a:prstGeom prst="rect">
            <a:avLst/>
          </a:prstGeom>
          <a:noFill/>
        </p:spPr>
        <p:txBody>
          <a:bodyPr wrap="square" rtlCol="1">
            <a:spAutoFit/>
          </a:bodyPr>
          <a:lstStyle/>
          <a:p>
            <a:pPr algn="ctr" rtl="1"/>
            <a:r>
              <a:rPr lang="ar-SA" sz="4000" dirty="0">
                <a:solidFill>
                  <a:srgbClr val="FF0000"/>
                </a:solidFill>
                <a:latin typeface="Arial" panose="020B0604020202020204" pitchFamily="34" charset="0"/>
                <a:cs typeface="Arial" panose="020B0604020202020204" pitchFamily="34" charset="0"/>
              </a:rPr>
              <a:t>كيف نكتب هذا الكم من الصفحات</a:t>
            </a:r>
            <a:r>
              <a:rPr lang="he-IL" sz="4000" dirty="0">
                <a:solidFill>
                  <a:srgbClr val="FF0000"/>
                </a:solidFill>
                <a:latin typeface="Arial" panose="020B0604020202020204" pitchFamily="34" charset="0"/>
                <a:cs typeface="Arial" panose="020B0604020202020204" pitchFamily="34" charset="0"/>
              </a:rPr>
              <a:t>???</a:t>
            </a:r>
          </a:p>
        </p:txBody>
      </p:sp>
      <p:sp>
        <p:nvSpPr>
          <p:cNvPr id="4" name="תיבת טקסט 3">
            <a:extLst>
              <a:ext uri="{FF2B5EF4-FFF2-40B4-BE49-F238E27FC236}">
                <a16:creationId xmlns:a16="http://schemas.microsoft.com/office/drawing/2014/main" id="{7760B972-2D88-40AD-8C26-1C1E87AE985A}"/>
              </a:ext>
            </a:extLst>
          </p:cNvPr>
          <p:cNvSpPr txBox="1"/>
          <p:nvPr/>
        </p:nvSpPr>
        <p:spPr>
          <a:xfrm>
            <a:off x="3138506" y="5880188"/>
            <a:ext cx="5738794" cy="461665"/>
          </a:xfrm>
          <a:prstGeom prst="rect">
            <a:avLst/>
          </a:prstGeom>
          <a:noFill/>
        </p:spPr>
        <p:txBody>
          <a:bodyPr wrap="square" rtlCol="1">
            <a:spAutoFit/>
          </a:bodyPr>
          <a:lstStyle/>
          <a:p>
            <a:pPr algn="r" rtl="1"/>
            <a:r>
              <a:rPr lang="ar-SA" sz="2400" dirty="0">
                <a:latin typeface="Arial" panose="020B0604020202020204" pitchFamily="34" charset="0"/>
                <a:cs typeface="Arial" panose="020B0604020202020204" pitchFamily="34" charset="0"/>
              </a:rPr>
              <a:t>سيتم مناقشة الامر في الحصة عن "الوظيفة المكتوبة"</a:t>
            </a:r>
            <a:endParaRPr lang="he-I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12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8194" name="Picture 2" descr="Free Images : hand, path, black and white, step, steps, leg, love ...">
            <a:extLst>
              <a:ext uri="{FF2B5EF4-FFF2-40B4-BE49-F238E27FC236}">
                <a16:creationId xmlns:a16="http://schemas.microsoft.com/office/drawing/2014/main" id="{7073971C-0265-4E08-965A-BA11B0FA4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94" y="40485"/>
            <a:ext cx="103432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7FE15E23-E6CD-430B-BA58-0E77E86E039C}"/>
              </a:ext>
            </a:extLst>
          </p:cNvPr>
          <p:cNvSpPr txBox="1"/>
          <p:nvPr/>
        </p:nvSpPr>
        <p:spPr>
          <a:xfrm>
            <a:off x="710083" y="0"/>
            <a:ext cx="10557523" cy="923330"/>
          </a:xfrm>
          <a:prstGeom prst="rect">
            <a:avLst/>
          </a:prstGeom>
          <a:solidFill>
            <a:schemeClr val="bg1"/>
          </a:solidFill>
        </p:spPr>
        <p:txBody>
          <a:bodyPr wrap="square" rtlCol="1">
            <a:spAutoFit/>
          </a:bodyPr>
          <a:lstStyle/>
          <a:p>
            <a:pPr algn="ctr" rtl="1"/>
            <a:r>
              <a:rPr lang="ar-SA" sz="5400" dirty="0">
                <a:solidFill>
                  <a:schemeClr val="tx1"/>
                </a:solidFill>
                <a:latin typeface="Arial" panose="020B0604020202020204" pitchFamily="34" charset="0"/>
                <a:cs typeface="Arial" panose="020B0604020202020204" pitchFamily="34" charset="0"/>
              </a:rPr>
              <a:t>إذاً ما العمل</a:t>
            </a:r>
            <a:r>
              <a:rPr lang="he-IL" sz="5400" dirty="0">
                <a:solidFill>
                  <a:schemeClr val="tx1"/>
                </a:solidFill>
                <a:latin typeface="Arial" panose="020B0604020202020204" pitchFamily="34" charset="0"/>
                <a:cs typeface="Arial" panose="020B0604020202020204" pitchFamily="34" charset="0"/>
              </a:rPr>
              <a:t>? </a:t>
            </a:r>
            <a:r>
              <a:rPr lang="ar-SA" sz="5400" dirty="0">
                <a:solidFill>
                  <a:schemeClr val="tx1"/>
                </a:solidFill>
                <a:latin typeface="Arial" panose="020B0604020202020204" pitchFamily="34" charset="0"/>
                <a:cs typeface="Arial" panose="020B0604020202020204" pitchFamily="34" charset="0"/>
              </a:rPr>
              <a:t>كيف نبدأ؟</a:t>
            </a:r>
            <a:endParaRPr lang="he-IL" sz="5400" dirty="0">
              <a:solidFill>
                <a:schemeClr val="tx1"/>
              </a:solidFill>
              <a:latin typeface="Arial" panose="020B060402020202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1D74E05C-02AA-49C3-921C-E56A8C8ACF80}"/>
              </a:ext>
            </a:extLst>
          </p:cNvPr>
          <p:cNvSpPr txBox="1"/>
          <p:nvPr/>
        </p:nvSpPr>
        <p:spPr>
          <a:xfrm>
            <a:off x="924393" y="4065998"/>
            <a:ext cx="10343213" cy="646331"/>
          </a:xfrm>
          <a:prstGeom prst="rect">
            <a:avLst/>
          </a:prstGeom>
          <a:solidFill>
            <a:schemeClr val="tx1"/>
          </a:solidFill>
        </p:spPr>
        <p:txBody>
          <a:bodyPr wrap="square" rtlCol="1">
            <a:spAutoFit/>
          </a:bodyPr>
          <a:lstStyle/>
          <a:p>
            <a:pPr algn="ctr" rtl="1"/>
            <a:r>
              <a:rPr lang="ar-SA" sz="3600" dirty="0">
                <a:solidFill>
                  <a:schemeClr val="bg1"/>
                </a:solidFill>
                <a:latin typeface="Arial" panose="020B0604020202020204" pitchFamily="34" charset="0"/>
                <a:cs typeface="Arial" panose="020B0604020202020204" pitchFamily="34" charset="0"/>
              </a:rPr>
              <a:t>أيضا رحلة الالف كيلومتر تبدأ بخطوة أولى</a:t>
            </a:r>
            <a:endParaRPr lang="he-IL" sz="3600" dirty="0">
              <a:solidFill>
                <a:schemeClr val="bg1"/>
              </a:solidFill>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5D1BE216-5059-40D2-A24E-3CB82FCC0A47}"/>
              </a:ext>
            </a:extLst>
          </p:cNvPr>
          <p:cNvSpPr txBox="1"/>
          <p:nvPr/>
        </p:nvSpPr>
        <p:spPr>
          <a:xfrm>
            <a:off x="5608386" y="1139245"/>
            <a:ext cx="5440548" cy="584775"/>
          </a:xfrm>
          <a:prstGeom prst="rect">
            <a:avLst/>
          </a:prstGeom>
          <a:solidFill>
            <a:srgbClr val="A0D1FE"/>
          </a:solidFill>
        </p:spPr>
        <p:txBody>
          <a:bodyPr wrap="square" rtlCol="1">
            <a:spAutoFit/>
          </a:bodyPr>
          <a:lstStyle/>
          <a:p>
            <a:pPr algn="ctr" rtl="1"/>
            <a:r>
              <a:rPr lang="ar-SA" sz="3200" dirty="0">
                <a:solidFill>
                  <a:sysClr val="windowText" lastClr="000000"/>
                </a:solidFill>
                <a:latin typeface="Arial" panose="020B0604020202020204" pitchFamily="34" charset="0"/>
                <a:cs typeface="Arial" panose="020B0604020202020204" pitchFamily="34" charset="0"/>
              </a:rPr>
              <a:t>الخطوة الأولى هي الاصعب</a:t>
            </a:r>
            <a:endParaRPr lang="he-IL" sz="3200" dirty="0">
              <a:solidFill>
                <a:sysClr val="windowText" lastClr="000000"/>
              </a:solidFill>
              <a:latin typeface="Arial" panose="020B060402020202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F0F12CD8-D9DE-44FB-9A55-CA42A1DE293D}"/>
              </a:ext>
            </a:extLst>
          </p:cNvPr>
          <p:cNvSpPr txBox="1"/>
          <p:nvPr/>
        </p:nvSpPr>
        <p:spPr>
          <a:xfrm>
            <a:off x="924393" y="6027003"/>
            <a:ext cx="7287278" cy="707886"/>
          </a:xfrm>
          <a:prstGeom prst="rect">
            <a:avLst/>
          </a:prstGeom>
          <a:solidFill>
            <a:schemeClr val="accent2">
              <a:lumMod val="20000"/>
              <a:lumOff val="80000"/>
            </a:schemeClr>
          </a:solidFill>
        </p:spPr>
        <p:txBody>
          <a:bodyPr wrap="square" rtlCol="1">
            <a:spAutoFit/>
          </a:bodyPr>
          <a:lstStyle/>
          <a:p>
            <a:pPr algn="ctr" rtl="1"/>
            <a:r>
              <a:rPr lang="ar-SA" sz="4000" b="1" dirty="0">
                <a:solidFill>
                  <a:srgbClr val="FF0000"/>
                </a:solidFill>
                <a:latin typeface="Arial" panose="020B0604020202020204" pitchFamily="34" charset="0"/>
                <a:cs typeface="Arial" panose="020B0604020202020204" pitchFamily="34" charset="0"/>
              </a:rPr>
              <a:t>أوَّل خطوتين ونصيحتين</a:t>
            </a:r>
            <a:endParaRPr lang="he-IL"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
          <p:cNvSpPr txBox="1">
            <a:spLocks noGrp="1"/>
          </p:cNvSpPr>
          <p:nvPr>
            <p:ph type="subTitle" idx="1"/>
          </p:nvPr>
        </p:nvSpPr>
        <p:spPr>
          <a:xfrm>
            <a:off x="918069" y="2620294"/>
            <a:ext cx="10800000" cy="720000"/>
          </a:xfrm>
          <a:prstGeom prst="rect">
            <a:avLst/>
          </a:prstGeom>
          <a:noFill/>
          <a:ln>
            <a:noFill/>
          </a:ln>
        </p:spPr>
        <p:txBody>
          <a:bodyPr spcFirstLastPara="1" wrap="square" lIns="36000" tIns="36000" rIns="36000" bIns="36000" anchor="ctr" anchorCtr="0">
            <a:spAutoFit/>
          </a:bodyPr>
          <a:lstStyle/>
          <a:p>
            <a:pPr marL="342934" lvl="0" indent="-342934">
              <a:spcAft>
                <a:spcPts val="600"/>
              </a:spcAft>
            </a:pPr>
            <a:r>
              <a:rPr lang="ar-SA" sz="3600" dirty="0">
                <a:latin typeface="Arial" panose="020B0604020202020204" pitchFamily="34" charset="0"/>
                <a:cs typeface="Arial" panose="020B0604020202020204" pitchFamily="34" charset="0"/>
              </a:rPr>
              <a:t>بيولوجيا المرحلة الثانوية </a:t>
            </a:r>
            <a:endParaRPr lang="he-IL" sz="3600" dirty="0">
              <a:latin typeface="Arial" panose="020B0604020202020204" pitchFamily="34" charset="0"/>
              <a:cs typeface="Arial" panose="020B0604020202020204" pitchFamily="34" charset="0"/>
            </a:endParaRPr>
          </a:p>
        </p:txBody>
      </p:sp>
      <p:sp>
        <p:nvSpPr>
          <p:cNvPr id="184" name="Google Shape;184;p2"/>
          <p:cNvSpPr txBox="1">
            <a:spLocks noGrp="1"/>
          </p:cNvSpPr>
          <p:nvPr>
            <p:ph type="body" idx="2"/>
          </p:nvPr>
        </p:nvSpPr>
        <p:spPr>
          <a:xfrm>
            <a:off x="918069" y="3183661"/>
            <a:ext cx="11173526" cy="1603492"/>
          </a:xfrm>
          <a:prstGeom prst="rect">
            <a:avLst/>
          </a:prstGeom>
          <a:noFill/>
          <a:ln>
            <a:noFill/>
          </a:ln>
        </p:spPr>
        <p:txBody>
          <a:bodyPr spcFirstLastPara="1" wrap="square" lIns="91425" tIns="45700" rIns="91425" bIns="45700" anchor="ctr" anchorCtr="0">
            <a:noAutofit/>
          </a:bodyPr>
          <a:lstStyle/>
          <a:p>
            <a:pPr marL="342900" lvl="0" indent="-342900" algn="ctr" rtl="1">
              <a:lnSpc>
                <a:spcPct val="100000"/>
              </a:lnSpc>
              <a:spcBef>
                <a:spcPts val="0"/>
              </a:spcBef>
              <a:spcAft>
                <a:spcPts val="0"/>
              </a:spcAft>
              <a:buClr>
                <a:srgbClr val="002060"/>
              </a:buClr>
              <a:buSzPts val="2800"/>
              <a:buFont typeface="Arial"/>
              <a:buNone/>
            </a:pPr>
            <a:r>
              <a:rPr lang="he-IL" dirty="0">
                <a:latin typeface="Arial" panose="020B0604020202020204" pitchFamily="34" charset="0"/>
                <a:cs typeface="Arial" panose="020B0604020202020204" pitchFamily="34" charset="0"/>
              </a:rPr>
              <a:t>נעמי רייבשטיין, ענת זינגר פינקלשטיין, ריטה גלעד</a:t>
            </a:r>
            <a:endParaRPr lang="ar-SA" dirty="0">
              <a:latin typeface="Arial" panose="020B0604020202020204" pitchFamily="34" charset="0"/>
              <a:cs typeface="Arial" panose="020B0604020202020204" pitchFamily="34" charset="0"/>
            </a:endParaRPr>
          </a:p>
          <a:p>
            <a:pPr marL="342900" indent="-342900"/>
            <a:r>
              <a:rPr lang="ar-SA" dirty="0">
                <a:latin typeface="Arial" panose="020B0604020202020204" pitchFamily="34" charset="0"/>
                <a:cs typeface="Arial" panose="020B0604020202020204" pitchFamily="34" charset="0"/>
              </a:rPr>
              <a:t>ترجمة:  فريد محاميد </a:t>
            </a:r>
          </a:p>
          <a:p>
            <a:pPr marL="342900" indent="-342900"/>
            <a:r>
              <a:rPr lang="ar-SA" dirty="0">
                <a:latin typeface="Arial" panose="020B0604020202020204" pitchFamily="34" charset="0"/>
                <a:cs typeface="Arial" panose="020B0604020202020204" pitchFamily="34" charset="0"/>
              </a:rPr>
              <a:t>تقديم: فريد محاميد </a:t>
            </a:r>
            <a:endParaRPr lang="he-IL" dirty="0">
              <a:latin typeface="Arial" panose="020B0604020202020204" pitchFamily="34" charset="0"/>
              <a:cs typeface="Arial" panose="020B0604020202020204" pitchFamily="34" charset="0"/>
            </a:endParaRPr>
          </a:p>
          <a:p>
            <a:pPr marL="342900" lvl="0" indent="-342900" algn="ctr" rtl="1">
              <a:lnSpc>
                <a:spcPct val="100000"/>
              </a:lnSpc>
              <a:spcBef>
                <a:spcPts val="0"/>
              </a:spcBef>
              <a:spcAft>
                <a:spcPts val="0"/>
              </a:spcAft>
              <a:buClr>
                <a:srgbClr val="002060"/>
              </a:buClr>
              <a:buSzPts val="2800"/>
              <a:buFont typeface="Arial"/>
              <a:buNone/>
            </a:pPr>
            <a:endParaRPr lang="he-IL" dirty="0">
              <a:latin typeface="Arial" panose="020B060402020202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E7A7D931-FBF8-431F-95AA-6906AA93F28C}"/>
              </a:ext>
            </a:extLst>
          </p:cNvPr>
          <p:cNvSpPr txBox="1"/>
          <p:nvPr/>
        </p:nvSpPr>
        <p:spPr>
          <a:xfrm>
            <a:off x="918069" y="1605233"/>
            <a:ext cx="9495333" cy="1015663"/>
          </a:xfrm>
          <a:prstGeom prst="rect">
            <a:avLst/>
          </a:prstGeom>
          <a:noFill/>
        </p:spPr>
        <p:txBody>
          <a:bodyPr wrap="square">
            <a:spAutoFit/>
          </a:bodyPr>
          <a:lstStyle/>
          <a:p>
            <a:pPr algn="r" rtl="1"/>
            <a:r>
              <a:rPr lang="ar-SA" sz="6000" b="1" dirty="0">
                <a:solidFill>
                  <a:schemeClr val="dk1"/>
                </a:solidFill>
                <a:latin typeface="Arial" panose="020B0604020202020204" pitchFamily="34" charset="0"/>
                <a:cs typeface="Arial" panose="020B0604020202020204" pitchFamily="34" charset="0"/>
                <a:sym typeface="Varela Round"/>
              </a:rPr>
              <a:t>ما هو البحث العلمي - (البيو- بحث)</a:t>
            </a:r>
            <a:r>
              <a:rPr lang="he-IL" sz="6000" b="1" dirty="0">
                <a:solidFill>
                  <a:schemeClr val="dk1"/>
                </a:solidFill>
                <a:latin typeface="Arial" panose="020B0604020202020204" pitchFamily="34" charset="0"/>
                <a:cs typeface="Arial" panose="020B0604020202020204" pitchFamily="34" charset="0"/>
                <a:sym typeface="Varela Round"/>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p>
            <a:pPr marL="0" marR="0" lvl="0" indent="0" algn="ctr">
              <a:lnSpc>
                <a:spcPct val="100000"/>
              </a:lnSpc>
              <a:spcBef>
                <a:spcPts val="0"/>
              </a:spcBef>
              <a:spcAft>
                <a:spcPts val="0"/>
              </a:spcAft>
              <a:buClr>
                <a:srgbClr val="002060"/>
              </a:buClr>
              <a:buSzPts val="4400"/>
              <a:buFont typeface="Varela Round"/>
              <a:buNone/>
            </a:pPr>
            <a:r>
              <a:rPr lang="ar-SA" dirty="0">
                <a:latin typeface="Arial" panose="020B0604020202020204" pitchFamily="34" charset="0"/>
                <a:cs typeface="Arial" panose="020B0604020202020204" pitchFamily="34" charset="0"/>
              </a:rPr>
              <a:t>الخطوة الاولى</a:t>
            </a:r>
            <a:r>
              <a:rPr lang="he-IL"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اختيار شركاء للبحث</a:t>
            </a:r>
            <a:endParaRPr dirty="0">
              <a:latin typeface="Arial" panose="020B0604020202020204" pitchFamily="34" charset="0"/>
              <a:cs typeface="Arial" panose="020B0604020202020204" pitchFamily="34" charset="0"/>
            </a:endParaRPr>
          </a:p>
        </p:txBody>
      </p:sp>
      <p:sp>
        <p:nvSpPr>
          <p:cNvPr id="438" name="Google Shape;438;p41"/>
          <p:cNvSpPr txBox="1">
            <a:spLocks noGrp="1"/>
          </p:cNvSpPr>
          <p:nvPr>
            <p:ph type="body" idx="2"/>
          </p:nvPr>
        </p:nvSpPr>
        <p:spPr>
          <a:xfrm>
            <a:off x="8397067" y="1572054"/>
            <a:ext cx="1449062" cy="720000"/>
          </a:xfrm>
          <a:prstGeom prst="rect">
            <a:avLst/>
          </a:prstGeom>
          <a:noFill/>
          <a:ln>
            <a:noFill/>
          </a:ln>
        </p:spPr>
        <p:txBody>
          <a:bodyPr spcFirstLastPara="1" wrap="square" lIns="91425" tIns="45700" rIns="91425" bIns="45700" anchor="t" anchorCtr="0">
            <a:noAutofit/>
          </a:bodyPr>
          <a:lstStyle/>
          <a:p>
            <a:pPr marL="96848" lvl="0" indent="0" algn="ctr">
              <a:lnSpc>
                <a:spcPct val="100000"/>
              </a:lnSpc>
              <a:spcBef>
                <a:spcPts val="0"/>
              </a:spcBef>
              <a:spcAft>
                <a:spcPts val="600"/>
              </a:spcAft>
              <a:buSzPts val="3200"/>
              <a:buNone/>
            </a:pPr>
            <a:r>
              <a:rPr lang="ar-SA" sz="3600" dirty="0">
                <a:latin typeface="Arial" panose="020B0604020202020204" pitchFamily="34" charset="0"/>
                <a:cs typeface="Arial" panose="020B0604020202020204" pitchFamily="34" charset="0"/>
              </a:rPr>
              <a:t>زوج</a:t>
            </a:r>
            <a:r>
              <a:rPr lang="he-IL" sz="3600" dirty="0">
                <a:latin typeface="Arial" panose="020B0604020202020204" pitchFamily="34" charset="0"/>
                <a:cs typeface="Arial" panose="020B0604020202020204" pitchFamily="34" charset="0"/>
              </a:rPr>
              <a:t>? </a:t>
            </a:r>
            <a:endParaRPr sz="3600" dirty="0">
              <a:latin typeface="Arial" panose="020B0604020202020204" pitchFamily="34" charset="0"/>
              <a:cs typeface="Arial" panose="020B0604020202020204" pitchFamily="34" charset="0"/>
            </a:endParaRPr>
          </a:p>
        </p:txBody>
      </p:sp>
      <p:pic>
        <p:nvPicPr>
          <p:cNvPr id="441" name="Google Shape;441;p41" descr="Related image"/>
          <p:cNvPicPr preferRelativeResize="0"/>
          <p:nvPr/>
        </p:nvPicPr>
        <p:blipFill rotWithShape="1">
          <a:blip r:embed="rId3">
            <a:alphaModFix/>
          </a:blip>
          <a:srcRect/>
          <a:stretch/>
        </p:blipFill>
        <p:spPr>
          <a:xfrm>
            <a:off x="128212" y="2164346"/>
            <a:ext cx="6226000" cy="3486520"/>
          </a:xfrm>
          <a:prstGeom prst="rect">
            <a:avLst/>
          </a:prstGeom>
          <a:noFill/>
          <a:ln>
            <a:noFill/>
          </a:ln>
        </p:spPr>
      </p:pic>
      <p:pic>
        <p:nvPicPr>
          <p:cNvPr id="442" name="Google Shape;442;p41" descr="Related image"/>
          <p:cNvPicPr preferRelativeResize="0"/>
          <p:nvPr/>
        </p:nvPicPr>
        <p:blipFill rotWithShape="1">
          <a:blip r:embed="rId4">
            <a:alphaModFix/>
          </a:blip>
          <a:srcRect/>
          <a:stretch/>
        </p:blipFill>
        <p:spPr>
          <a:xfrm>
            <a:off x="6354212" y="2520654"/>
            <a:ext cx="5213759" cy="3005530"/>
          </a:xfrm>
          <a:prstGeom prst="rect">
            <a:avLst/>
          </a:prstGeom>
          <a:noFill/>
          <a:ln>
            <a:noFill/>
          </a:ln>
        </p:spPr>
      </p:pic>
      <p:sp>
        <p:nvSpPr>
          <p:cNvPr id="16" name="Google Shape;438;p41">
            <a:extLst>
              <a:ext uri="{FF2B5EF4-FFF2-40B4-BE49-F238E27FC236}">
                <a16:creationId xmlns:a16="http://schemas.microsoft.com/office/drawing/2014/main" id="{7E30189F-A12F-4224-9AEB-020E7CA9BECB}"/>
              </a:ext>
            </a:extLst>
          </p:cNvPr>
          <p:cNvSpPr txBox="1">
            <a:spLocks/>
          </p:cNvSpPr>
          <p:nvPr/>
        </p:nvSpPr>
        <p:spPr>
          <a:xfrm>
            <a:off x="2345871" y="1572054"/>
            <a:ext cx="2193472" cy="72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r" rtl="1">
              <a:lnSpc>
                <a:spcPct val="100000"/>
              </a:lnSpc>
              <a:spcBef>
                <a:spcPts val="0"/>
              </a:spcBef>
              <a:spcAft>
                <a:spcPts val="0"/>
              </a:spcAft>
              <a:buClr>
                <a:schemeClr val="dk1"/>
              </a:buClr>
              <a:buSzPts val="32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406400" algn="r" rtl="1">
              <a:lnSpc>
                <a:spcPct val="100000"/>
              </a:lnSpc>
              <a:spcBef>
                <a:spcPts val="600"/>
              </a:spcBef>
              <a:spcAft>
                <a:spcPts val="0"/>
              </a:spcAft>
              <a:buClr>
                <a:schemeClr val="dk1"/>
              </a:buClr>
              <a:buSzPts val="28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81000" algn="r" rtl="1">
              <a:lnSpc>
                <a:spcPct val="100000"/>
              </a:lnSpc>
              <a:spcBef>
                <a:spcPts val="600"/>
              </a:spcBef>
              <a:spcAft>
                <a:spcPts val="0"/>
              </a:spcAft>
              <a:buClr>
                <a:schemeClr val="dk1"/>
              </a:buClr>
              <a:buSzPts val="24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55600" algn="r" rtl="1">
              <a:lnSpc>
                <a:spcPct val="100000"/>
              </a:lnSpc>
              <a:spcBef>
                <a:spcPts val="400"/>
              </a:spcBef>
              <a:spcAft>
                <a:spcPts val="0"/>
              </a:spcAft>
              <a:buClr>
                <a:schemeClr val="dk1"/>
              </a:buClr>
              <a:buSzPts val="20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55600" algn="r" rtl="1">
              <a:lnSpc>
                <a:spcPct val="100000"/>
              </a:lnSpc>
              <a:spcBef>
                <a:spcPts val="400"/>
              </a:spcBef>
              <a:spcAft>
                <a:spcPts val="0"/>
              </a:spcAft>
              <a:buClr>
                <a:schemeClr val="dk1"/>
              </a:buClr>
              <a:buSzPts val="20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55600" algn="r" rtl="1">
              <a:lnSpc>
                <a:spcPct val="100000"/>
              </a:lnSpc>
              <a:spcBef>
                <a:spcPts val="400"/>
              </a:spcBef>
              <a:spcAft>
                <a:spcPts val="0"/>
              </a:spcAft>
              <a:buClr>
                <a:schemeClr val="dk1"/>
              </a:buClr>
              <a:buSzPts val="20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55600" algn="r" rtl="1">
              <a:lnSpc>
                <a:spcPct val="100000"/>
              </a:lnSpc>
              <a:spcBef>
                <a:spcPts val="400"/>
              </a:spcBef>
              <a:spcAft>
                <a:spcPts val="0"/>
              </a:spcAft>
              <a:buClr>
                <a:schemeClr val="dk1"/>
              </a:buClr>
              <a:buSzPts val="20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55600" algn="r" rtl="1">
              <a:lnSpc>
                <a:spcPct val="100000"/>
              </a:lnSpc>
              <a:spcBef>
                <a:spcPts val="400"/>
              </a:spcBef>
              <a:spcAft>
                <a:spcPts val="0"/>
              </a:spcAft>
              <a:buClr>
                <a:schemeClr val="dk1"/>
              </a:buClr>
              <a:buSzPts val="20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55600" algn="r" rtl="1">
              <a:lnSpc>
                <a:spcPct val="100000"/>
              </a:lnSpc>
              <a:spcBef>
                <a:spcPts val="400"/>
              </a:spcBef>
              <a:spcAft>
                <a:spcPts val="0"/>
              </a:spcAft>
              <a:buClr>
                <a:schemeClr val="dk1"/>
              </a:buClr>
              <a:buSzPts val="2000"/>
              <a:buFont typeface="Arial"/>
              <a:buChar char="•"/>
              <a:defRPr sz="1600" b="0" i="0" u="none" strike="noStrike" cap="none">
                <a:solidFill>
                  <a:schemeClr val="dk1"/>
                </a:solidFill>
                <a:latin typeface="Varela Round"/>
                <a:ea typeface="Varela Round"/>
                <a:cs typeface="Varela Round"/>
                <a:sym typeface="Varela Round"/>
              </a:defRPr>
            </a:lvl9pPr>
          </a:lstStyle>
          <a:p>
            <a:pPr marL="96848" indent="0" algn="ctr">
              <a:spcAft>
                <a:spcPts val="600"/>
              </a:spcAft>
              <a:buFont typeface="Arial"/>
              <a:buNone/>
            </a:pPr>
            <a:r>
              <a:rPr lang="ar-SA" sz="3600" dirty="0">
                <a:latin typeface="Arial" panose="020B0604020202020204" pitchFamily="34" charset="0"/>
                <a:cs typeface="Arial" panose="020B0604020202020204" pitchFamily="34" charset="0"/>
              </a:rPr>
              <a:t>ثلاثية</a:t>
            </a:r>
            <a:r>
              <a:rPr lang="he-IL" sz="3600" dirty="0">
                <a:latin typeface="Arial" panose="020B0604020202020204" pitchFamily="34" charset="0"/>
                <a:cs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ar-SA" dirty="0">
                <a:latin typeface="Arial" panose="020B0604020202020204" pitchFamily="34" charset="0"/>
                <a:cs typeface="Arial" panose="020B0604020202020204" pitchFamily="34" charset="0"/>
              </a:rPr>
              <a:t>الخطوة الاولى</a:t>
            </a:r>
            <a:r>
              <a:rPr lang="he-IL"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اختيار شركاء للبحث</a:t>
            </a:r>
            <a:endParaRPr dirty="0">
              <a:latin typeface="Arial" panose="020B0604020202020204" pitchFamily="34" charset="0"/>
              <a:cs typeface="Arial" panose="020B0604020202020204" pitchFamily="34" charset="0"/>
            </a:endParaRPr>
          </a:p>
        </p:txBody>
      </p:sp>
      <p:sp>
        <p:nvSpPr>
          <p:cNvPr id="438" name="Google Shape;438;p41"/>
          <p:cNvSpPr txBox="1">
            <a:spLocks noGrp="1"/>
          </p:cNvSpPr>
          <p:nvPr>
            <p:ph type="body" idx="2"/>
          </p:nvPr>
        </p:nvSpPr>
        <p:spPr>
          <a:xfrm>
            <a:off x="1433689" y="1384049"/>
            <a:ext cx="10371868" cy="665997"/>
          </a:xfrm>
          <a:prstGeom prst="rect">
            <a:avLst/>
          </a:prstGeom>
          <a:noFill/>
          <a:ln>
            <a:noFill/>
          </a:ln>
        </p:spPr>
        <p:txBody>
          <a:bodyPr spcFirstLastPara="1" wrap="square" lIns="91425" tIns="45700" rIns="91425" bIns="45700" anchor="t" anchorCtr="0">
            <a:normAutofit lnSpcReduction="10000"/>
          </a:bodyPr>
          <a:lstStyle/>
          <a:p>
            <a:pPr marL="96848" lvl="0" indent="0" algn="r" rtl="1">
              <a:lnSpc>
                <a:spcPct val="100000"/>
              </a:lnSpc>
              <a:spcBef>
                <a:spcPts val="0"/>
              </a:spcBef>
              <a:spcAft>
                <a:spcPts val="600"/>
              </a:spcAft>
              <a:buSzPts val="3200"/>
              <a:buNone/>
            </a:pPr>
            <a:r>
              <a:rPr lang="ar-SA" sz="3600" dirty="0">
                <a:latin typeface="Arial" panose="020B0604020202020204" pitchFamily="34" charset="0"/>
                <a:cs typeface="Arial" panose="020B0604020202020204" pitchFamily="34" charset="0"/>
              </a:rPr>
              <a:t>لا يَهُم اذا كنتم زوج او ثلاثية،</a:t>
            </a:r>
            <a:r>
              <a:rPr lang="he-IL" sz="3600" dirty="0">
                <a:latin typeface="Arial" panose="020B0604020202020204" pitchFamily="34" charset="0"/>
                <a:cs typeface="Arial" panose="020B0604020202020204" pitchFamily="34" charset="0"/>
              </a:rPr>
              <a:t> </a:t>
            </a:r>
            <a:r>
              <a:rPr lang="ar-SA" sz="3600" dirty="0">
                <a:latin typeface="Arial" panose="020B0604020202020204" pitchFamily="34" charset="0"/>
                <a:cs typeface="Arial" panose="020B0604020202020204" pitchFamily="34" charset="0"/>
              </a:rPr>
              <a:t>يجب ان يكون الاختيار رزينا</a:t>
            </a:r>
            <a:endParaRPr sz="3600" dirty="0">
              <a:latin typeface="Arial" panose="020B0604020202020204" pitchFamily="34" charset="0"/>
              <a:cs typeface="Arial" panose="020B0604020202020204" pitchFamily="34" charset="0"/>
            </a:endParaRPr>
          </a:p>
        </p:txBody>
      </p:sp>
      <p:pic>
        <p:nvPicPr>
          <p:cNvPr id="441" name="Google Shape;441;p41" descr="Related image"/>
          <p:cNvPicPr preferRelativeResize="0"/>
          <p:nvPr/>
        </p:nvPicPr>
        <p:blipFill rotWithShape="1">
          <a:blip r:embed="rId3">
            <a:alphaModFix/>
          </a:blip>
          <a:srcRect t="13709" b="8581"/>
          <a:stretch/>
        </p:blipFill>
        <p:spPr>
          <a:xfrm>
            <a:off x="327925" y="2258738"/>
            <a:ext cx="6226000" cy="2709386"/>
          </a:xfrm>
          <a:prstGeom prst="rect">
            <a:avLst/>
          </a:prstGeom>
          <a:noFill/>
          <a:ln>
            <a:noFill/>
          </a:ln>
        </p:spPr>
      </p:pic>
      <p:pic>
        <p:nvPicPr>
          <p:cNvPr id="442" name="Google Shape;442;p41" descr="Related image"/>
          <p:cNvPicPr preferRelativeResize="0"/>
          <p:nvPr/>
        </p:nvPicPr>
        <p:blipFill rotWithShape="1">
          <a:blip r:embed="rId4">
            <a:alphaModFix/>
          </a:blip>
          <a:srcRect/>
          <a:stretch/>
        </p:blipFill>
        <p:spPr>
          <a:xfrm>
            <a:off x="5828383" y="2050046"/>
            <a:ext cx="5122068" cy="3008557"/>
          </a:xfrm>
          <a:prstGeom prst="rect">
            <a:avLst/>
          </a:prstGeom>
          <a:noFill/>
          <a:ln>
            <a:noFill/>
          </a:ln>
        </p:spPr>
      </p:pic>
      <p:pic>
        <p:nvPicPr>
          <p:cNvPr id="443" name="Google Shape;443;p41" descr="Image result for conflict clipart"/>
          <p:cNvPicPr preferRelativeResize="0"/>
          <p:nvPr/>
        </p:nvPicPr>
        <p:blipFill rotWithShape="1">
          <a:blip r:embed="rId5">
            <a:alphaModFix/>
          </a:blip>
          <a:srcRect t="11051" b="16012"/>
          <a:stretch/>
        </p:blipFill>
        <p:spPr>
          <a:xfrm>
            <a:off x="2988236" y="2331906"/>
            <a:ext cx="4602552" cy="2376264"/>
          </a:xfrm>
          <a:prstGeom prst="rect">
            <a:avLst/>
          </a:prstGeom>
          <a:noFill/>
          <a:ln>
            <a:noFill/>
          </a:ln>
        </p:spPr>
      </p:pic>
      <p:cxnSp>
        <p:nvCxnSpPr>
          <p:cNvPr id="444" name="Google Shape;444;p41"/>
          <p:cNvCxnSpPr>
            <a:cxnSpLocks/>
          </p:cNvCxnSpPr>
          <p:nvPr/>
        </p:nvCxnSpPr>
        <p:spPr>
          <a:xfrm>
            <a:off x="2988236" y="2342286"/>
            <a:ext cx="4523418" cy="2313498"/>
          </a:xfrm>
          <a:prstGeom prst="straightConnector1">
            <a:avLst/>
          </a:prstGeom>
          <a:noFill/>
          <a:ln w="76200" cap="flat" cmpd="sng">
            <a:solidFill>
              <a:srgbClr val="69D8FF"/>
            </a:solidFill>
            <a:prstDash val="solid"/>
            <a:round/>
            <a:headEnd type="none" w="sm" len="sm"/>
            <a:tailEnd type="none" w="sm" len="sm"/>
          </a:ln>
        </p:spPr>
      </p:cxnSp>
      <p:cxnSp>
        <p:nvCxnSpPr>
          <p:cNvPr id="445" name="Google Shape;445;p41"/>
          <p:cNvCxnSpPr/>
          <p:nvPr/>
        </p:nvCxnSpPr>
        <p:spPr>
          <a:xfrm flipH="1">
            <a:off x="3326150" y="2297539"/>
            <a:ext cx="4496306" cy="2371830"/>
          </a:xfrm>
          <a:prstGeom prst="straightConnector1">
            <a:avLst/>
          </a:prstGeom>
          <a:noFill/>
          <a:ln w="76200" cap="flat" cmpd="sng">
            <a:solidFill>
              <a:srgbClr val="69D8FF"/>
            </a:solidFill>
            <a:prstDash val="solid"/>
            <a:round/>
            <a:headEnd type="none" w="sm" len="sm"/>
            <a:tailEnd type="none" w="sm" len="sm"/>
          </a:ln>
        </p:spPr>
      </p:cxnSp>
    </p:spTree>
    <p:extLst>
      <p:ext uri="{BB962C8B-B14F-4D97-AF65-F5344CB8AC3E}">
        <p14:creationId xmlns:p14="http://schemas.microsoft.com/office/powerpoint/2010/main" val="4938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38"/>
          <p:cNvSpPr/>
          <p:nvPr/>
        </p:nvSpPr>
        <p:spPr>
          <a:xfrm>
            <a:off x="0" y="-966"/>
            <a:ext cx="8624047" cy="6858000"/>
          </a:xfrm>
          <a:prstGeom prst="rect">
            <a:avLst/>
          </a:prstGeom>
          <a:solidFill>
            <a:srgbClr val="F2F2F2"/>
          </a:solidFill>
          <a:ln w="9525"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Arial" panose="020B0604020202020204" pitchFamily="34" charset="0"/>
              <a:ea typeface="David"/>
              <a:cs typeface="Arial" panose="020B0604020202020204" pitchFamily="34" charset="0"/>
              <a:sym typeface="David"/>
            </a:endParaRPr>
          </a:p>
        </p:txBody>
      </p:sp>
      <p:sp>
        <p:nvSpPr>
          <p:cNvPr id="385" name="Google Shape;385;p38"/>
          <p:cNvSpPr txBox="1"/>
          <p:nvPr/>
        </p:nvSpPr>
        <p:spPr>
          <a:xfrm>
            <a:off x="1530074" y="6134995"/>
            <a:ext cx="6272512" cy="390505"/>
          </a:xfrm>
          <a:prstGeom prst="rect">
            <a:avLst/>
          </a:prstGeom>
          <a:solidFill>
            <a:srgbClr val="F4B08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ar-SA" sz="1800" b="1" dirty="0">
                <a:latin typeface="Arial" panose="020B0604020202020204" pitchFamily="34" charset="0"/>
                <a:ea typeface="David"/>
                <a:cs typeface="Arial" panose="020B0604020202020204" pitchFamily="34" charset="0"/>
                <a:sym typeface="David"/>
              </a:rPr>
              <a:t>تجارب مسبقة</a:t>
            </a:r>
            <a:r>
              <a:rPr lang="ar-SA" sz="1800" b="1" u="sng" dirty="0">
                <a:latin typeface="Arial" panose="020B0604020202020204" pitchFamily="34" charset="0"/>
                <a:ea typeface="David"/>
                <a:cs typeface="Arial" panose="020B0604020202020204" pitchFamily="34" charset="0"/>
                <a:sym typeface="David"/>
              </a:rPr>
              <a:t> او </a:t>
            </a:r>
            <a:r>
              <a:rPr lang="ar-SA" sz="1800" b="1" dirty="0">
                <a:latin typeface="Arial" panose="020B0604020202020204" pitchFamily="34" charset="0"/>
                <a:ea typeface="David"/>
                <a:cs typeface="Arial" panose="020B0604020202020204" pitchFamily="34" charset="0"/>
                <a:sym typeface="David"/>
              </a:rPr>
              <a:t>تخطيط مفصَّل لسؤال متابعة كمي </a:t>
            </a:r>
            <a:endParaRPr dirty="0">
              <a:latin typeface="Arial" panose="020B0604020202020204" pitchFamily="34" charset="0"/>
              <a:cs typeface="Arial" panose="020B0604020202020204" pitchFamily="34" charset="0"/>
            </a:endParaRPr>
          </a:p>
        </p:txBody>
      </p:sp>
      <p:sp>
        <p:nvSpPr>
          <p:cNvPr id="386" name="Google Shape;386;p38"/>
          <p:cNvSpPr txBox="1"/>
          <p:nvPr/>
        </p:nvSpPr>
        <p:spPr>
          <a:xfrm>
            <a:off x="2128917" y="5353010"/>
            <a:ext cx="4538233" cy="508430"/>
          </a:xfrm>
          <a:prstGeom prst="rect">
            <a:avLst/>
          </a:prstGeom>
          <a:solidFill>
            <a:srgbClr val="C9C9C9"/>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ar-SA" sz="1800" b="1" dirty="0">
                <a:latin typeface="Arial" panose="020B0604020202020204" pitchFamily="34" charset="0"/>
                <a:ea typeface="David"/>
                <a:cs typeface="Arial" panose="020B0604020202020204" pitchFamily="34" charset="0"/>
                <a:sym typeface="David"/>
              </a:rPr>
              <a:t>عوامل ثابتة</a:t>
            </a:r>
            <a:r>
              <a:rPr lang="ar-SA" sz="1800" b="1" i="0" u="none" strike="noStrike" cap="none" dirty="0">
                <a:solidFill>
                  <a:srgbClr val="000000"/>
                </a:solidFill>
                <a:latin typeface="Arial" panose="020B0604020202020204" pitchFamily="34" charset="0"/>
                <a:ea typeface="David"/>
                <a:cs typeface="Arial" panose="020B0604020202020204" pitchFamily="34" charset="0"/>
                <a:sym typeface="David"/>
              </a:rPr>
              <a:t>،</a:t>
            </a:r>
            <a:r>
              <a:rPr lang="he-IL" sz="1800" b="1" i="0" u="none" strike="noStrike" cap="none" dirty="0">
                <a:solidFill>
                  <a:srgbClr val="000000"/>
                </a:solidFill>
                <a:latin typeface="Arial" panose="020B0604020202020204" pitchFamily="34" charset="0"/>
                <a:ea typeface="David"/>
                <a:cs typeface="Arial" panose="020B0604020202020204" pitchFamily="34" charset="0"/>
                <a:sym typeface="David"/>
              </a:rPr>
              <a:t> </a:t>
            </a:r>
            <a:r>
              <a:rPr lang="ar-SA" sz="1800" b="1" i="0" u="none" strike="noStrike" cap="none" dirty="0">
                <a:solidFill>
                  <a:srgbClr val="000000"/>
                </a:solidFill>
                <a:latin typeface="Arial" panose="020B0604020202020204" pitchFamily="34" charset="0"/>
                <a:ea typeface="David"/>
                <a:cs typeface="Arial" panose="020B0604020202020204" pitchFamily="34" charset="0"/>
                <a:sym typeface="David"/>
              </a:rPr>
              <a:t>مجموعة ضابطة، </a:t>
            </a:r>
            <a:r>
              <a:rPr lang="ar-SA" sz="1800" b="1" i="0" u="none" strike="noStrike" cap="none" dirty="0" err="1">
                <a:solidFill>
                  <a:srgbClr val="000000"/>
                </a:solidFill>
                <a:latin typeface="Arial" panose="020B0604020202020204" pitchFamily="34" charset="0"/>
                <a:ea typeface="David"/>
                <a:cs typeface="Arial" panose="020B0604020202020204" pitchFamily="34" charset="0"/>
                <a:sym typeface="David"/>
              </a:rPr>
              <a:t>إعادات</a:t>
            </a:r>
            <a:r>
              <a:rPr lang="he-IL" sz="1800" b="1" i="0" u="none" strike="noStrike" cap="none" dirty="0">
                <a:solidFill>
                  <a:srgbClr val="000000"/>
                </a:solidFill>
                <a:latin typeface="Arial" panose="020B0604020202020204" pitchFamily="34" charset="0"/>
                <a:ea typeface="David"/>
                <a:cs typeface="Arial" panose="020B0604020202020204" pitchFamily="34" charset="0"/>
                <a:sym typeface="David"/>
              </a:rPr>
              <a:t>/</a:t>
            </a:r>
            <a:r>
              <a:rPr lang="ar-SA" sz="1800" b="1" i="0" u="none" strike="noStrike" cap="none" dirty="0">
                <a:solidFill>
                  <a:srgbClr val="000000"/>
                </a:solidFill>
                <a:latin typeface="Arial" panose="020B0604020202020204" pitchFamily="34" charset="0"/>
                <a:ea typeface="David"/>
                <a:cs typeface="Arial" panose="020B0604020202020204" pitchFamily="34" charset="0"/>
                <a:sym typeface="David"/>
              </a:rPr>
              <a:t> تعدّد العناصر</a:t>
            </a:r>
            <a:endParaRPr dirty="0">
              <a:latin typeface="Arial" panose="020B0604020202020204" pitchFamily="34" charset="0"/>
              <a:cs typeface="Arial" panose="020B0604020202020204" pitchFamily="34" charset="0"/>
            </a:endParaRPr>
          </a:p>
        </p:txBody>
      </p:sp>
      <p:sp>
        <p:nvSpPr>
          <p:cNvPr id="388" name="Google Shape;388;p38"/>
          <p:cNvSpPr txBox="1"/>
          <p:nvPr/>
        </p:nvSpPr>
        <p:spPr>
          <a:xfrm>
            <a:off x="3966656" y="3091176"/>
            <a:ext cx="2215633" cy="6756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lvl="0" algn="ctr">
              <a:buSzPts val="1800"/>
            </a:pPr>
            <a:r>
              <a:rPr lang="ar-SA" sz="1800" b="1" dirty="0">
                <a:solidFill>
                  <a:srgbClr val="FF0000"/>
                </a:solidFill>
                <a:latin typeface="Arial" panose="020B0604020202020204" pitchFamily="34" charset="0"/>
                <a:ea typeface="David"/>
                <a:cs typeface="Arial" panose="020B0604020202020204" pitchFamily="34" charset="0"/>
                <a:sym typeface="David"/>
              </a:rPr>
              <a:t>المتغيِّر المتعلِّق يقاس بطريقتين</a:t>
            </a:r>
            <a:endParaRPr lang="ar-SA" sz="1800" dirty="0">
              <a:solidFill>
                <a:srgbClr val="FF0000"/>
              </a:solidFill>
              <a:latin typeface="Arial" panose="020B0604020202020204" pitchFamily="34" charset="0"/>
              <a:cs typeface="Arial" panose="020B0604020202020204" pitchFamily="34" charset="0"/>
            </a:endParaRPr>
          </a:p>
        </p:txBody>
      </p:sp>
      <p:sp>
        <p:nvSpPr>
          <p:cNvPr id="389" name="Google Shape;389;p38"/>
          <p:cNvSpPr txBox="1"/>
          <p:nvPr/>
        </p:nvSpPr>
        <p:spPr>
          <a:xfrm>
            <a:off x="6397101" y="3090209"/>
            <a:ext cx="2077978" cy="6756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ar-SA" sz="1800" b="1" i="0" u="none" strike="noStrike" cap="none" dirty="0">
                <a:solidFill>
                  <a:srgbClr val="FF0000"/>
                </a:solidFill>
                <a:latin typeface="Arial" panose="020B0604020202020204" pitchFamily="34" charset="0"/>
                <a:ea typeface="David"/>
                <a:cs typeface="Arial" panose="020B0604020202020204" pitchFamily="34" charset="0"/>
                <a:sym typeface="David"/>
              </a:rPr>
              <a:t>المتغيِّر المتعلِّق يقاس بطريقة واحدة</a:t>
            </a:r>
            <a:endParaRPr dirty="0">
              <a:solidFill>
                <a:srgbClr val="FF0000"/>
              </a:solidFill>
              <a:latin typeface="Arial" panose="020B0604020202020204" pitchFamily="34" charset="0"/>
              <a:cs typeface="Arial" panose="020B0604020202020204" pitchFamily="34" charset="0"/>
            </a:endParaRPr>
          </a:p>
        </p:txBody>
      </p:sp>
      <p:sp>
        <p:nvSpPr>
          <p:cNvPr id="390" name="Google Shape;390;p38"/>
          <p:cNvSpPr txBox="1"/>
          <p:nvPr/>
        </p:nvSpPr>
        <p:spPr>
          <a:xfrm>
            <a:off x="5963093" y="4454076"/>
            <a:ext cx="2511986" cy="4195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he-IL" sz="1800" b="1" i="0" u="none" strike="noStrike" cap="none" dirty="0">
                <a:solidFill>
                  <a:srgbClr val="FF0000"/>
                </a:solidFill>
                <a:latin typeface="Arial" panose="020B0604020202020204" pitchFamily="34" charset="0"/>
                <a:ea typeface="David"/>
                <a:cs typeface="Arial" panose="020B0604020202020204" pitchFamily="34" charset="0"/>
                <a:sym typeface="David"/>
              </a:rPr>
              <a:t>5</a:t>
            </a:r>
            <a:r>
              <a:rPr lang="ar-SA" sz="1800" b="1" i="0" u="none" strike="noStrike" cap="none" dirty="0">
                <a:solidFill>
                  <a:srgbClr val="FF0000"/>
                </a:solidFill>
                <a:latin typeface="Arial" panose="020B0604020202020204" pitchFamily="34" charset="0"/>
                <a:ea typeface="David"/>
                <a:cs typeface="Arial" panose="020B0604020202020204" pitchFamily="34" charset="0"/>
                <a:sym typeface="David"/>
              </a:rPr>
              <a:t>علاجات</a:t>
            </a:r>
            <a:r>
              <a:rPr lang="he-IL" sz="1800" b="1" i="0" u="none" strike="noStrike" cap="none" dirty="0">
                <a:solidFill>
                  <a:srgbClr val="FF0000"/>
                </a:solidFill>
                <a:latin typeface="Arial" panose="020B0604020202020204" pitchFamily="34" charset="0"/>
                <a:ea typeface="David"/>
                <a:cs typeface="Arial" panose="020B0604020202020204" pitchFamily="34" charset="0"/>
                <a:sym typeface="David"/>
              </a:rPr>
              <a:t> (+</a:t>
            </a:r>
            <a:r>
              <a:rPr lang="ar-SA" sz="1800" b="1" i="0" u="none" strike="noStrike" cap="none" dirty="0">
                <a:solidFill>
                  <a:srgbClr val="FF0000"/>
                </a:solidFill>
                <a:latin typeface="Arial" panose="020B0604020202020204" pitchFamily="34" charset="0"/>
                <a:ea typeface="David"/>
                <a:cs typeface="Arial" panose="020B0604020202020204" pitchFamily="34" charset="0"/>
                <a:sym typeface="David"/>
              </a:rPr>
              <a:t>مجموعة ضابطة</a:t>
            </a:r>
            <a:r>
              <a:rPr lang="he-IL" sz="1800" b="1" i="0" u="none" strike="noStrike" cap="none" dirty="0">
                <a:solidFill>
                  <a:srgbClr val="FF0000"/>
                </a:solidFill>
                <a:latin typeface="Arial" panose="020B0604020202020204" pitchFamily="34" charset="0"/>
                <a:ea typeface="David"/>
                <a:cs typeface="Arial" panose="020B0604020202020204" pitchFamily="34" charset="0"/>
                <a:sym typeface="David"/>
              </a:rPr>
              <a:t>)</a:t>
            </a:r>
            <a:endParaRPr dirty="0">
              <a:solidFill>
                <a:srgbClr val="FF0000"/>
              </a:solidFill>
              <a:latin typeface="Arial" panose="020B0604020202020204" pitchFamily="34" charset="0"/>
              <a:cs typeface="Arial" panose="020B0604020202020204" pitchFamily="34" charset="0"/>
            </a:endParaRPr>
          </a:p>
        </p:txBody>
      </p:sp>
      <p:sp>
        <p:nvSpPr>
          <p:cNvPr id="391" name="Google Shape;391;p38"/>
          <p:cNvSpPr txBox="1"/>
          <p:nvPr/>
        </p:nvSpPr>
        <p:spPr>
          <a:xfrm>
            <a:off x="3238500" y="4454076"/>
            <a:ext cx="2713195" cy="4195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lvl="0" algn="ctr">
              <a:buSzPts val="1800"/>
            </a:pPr>
            <a:r>
              <a:rPr lang="he-IL" sz="1800" b="1" i="0" u="none" strike="noStrike" cap="none" dirty="0">
                <a:solidFill>
                  <a:srgbClr val="FF0000"/>
                </a:solidFill>
                <a:latin typeface="Arial" panose="020B0604020202020204" pitchFamily="34" charset="0"/>
                <a:ea typeface="David"/>
                <a:cs typeface="Arial" panose="020B0604020202020204" pitchFamily="34" charset="0"/>
                <a:sym typeface="David"/>
              </a:rPr>
              <a:t>3 </a:t>
            </a:r>
            <a:r>
              <a:rPr lang="ar-SA" sz="1800" b="1" dirty="0">
                <a:solidFill>
                  <a:srgbClr val="FF0000"/>
                </a:solidFill>
                <a:latin typeface="Arial" panose="020B0604020202020204" pitchFamily="34" charset="0"/>
                <a:ea typeface="David"/>
                <a:cs typeface="Arial" panose="020B0604020202020204" pitchFamily="34" charset="0"/>
                <a:sym typeface="David"/>
              </a:rPr>
              <a:t>علاجات</a:t>
            </a:r>
            <a:r>
              <a:rPr lang="he-IL" sz="1800" b="1" i="0" u="none" strike="noStrike" cap="none" dirty="0">
                <a:solidFill>
                  <a:srgbClr val="FF0000"/>
                </a:solidFill>
                <a:latin typeface="Arial" panose="020B0604020202020204" pitchFamily="34" charset="0"/>
                <a:ea typeface="David"/>
                <a:cs typeface="Arial" panose="020B0604020202020204" pitchFamily="34" charset="0"/>
                <a:sym typeface="David"/>
              </a:rPr>
              <a:t> (+</a:t>
            </a:r>
            <a:r>
              <a:rPr lang="ar-SA" sz="1800" b="1" dirty="0">
                <a:solidFill>
                  <a:srgbClr val="FF0000"/>
                </a:solidFill>
                <a:latin typeface="Arial" panose="020B0604020202020204" pitchFamily="34" charset="0"/>
                <a:ea typeface="David"/>
                <a:cs typeface="Arial" panose="020B0604020202020204" pitchFamily="34" charset="0"/>
                <a:sym typeface="David"/>
              </a:rPr>
              <a:t> مجموعة ضابطة</a:t>
            </a:r>
            <a:r>
              <a:rPr lang="he-IL" sz="1800" b="1" i="0" u="none" strike="noStrike" cap="none" dirty="0">
                <a:solidFill>
                  <a:srgbClr val="FF0000"/>
                </a:solidFill>
                <a:latin typeface="Arial" panose="020B0604020202020204" pitchFamily="34" charset="0"/>
                <a:ea typeface="David"/>
                <a:cs typeface="Arial" panose="020B0604020202020204" pitchFamily="34" charset="0"/>
                <a:sym typeface="David"/>
              </a:rPr>
              <a:t>)</a:t>
            </a:r>
            <a:endParaRPr dirty="0">
              <a:solidFill>
                <a:srgbClr val="FF0000"/>
              </a:solidFill>
              <a:latin typeface="Arial" panose="020B0604020202020204" pitchFamily="34" charset="0"/>
              <a:cs typeface="Arial" panose="020B0604020202020204" pitchFamily="34" charset="0"/>
            </a:endParaRPr>
          </a:p>
        </p:txBody>
      </p:sp>
      <p:grpSp>
        <p:nvGrpSpPr>
          <p:cNvPr id="394" name="Google Shape;394;p38"/>
          <p:cNvGrpSpPr/>
          <p:nvPr/>
        </p:nvGrpSpPr>
        <p:grpSpPr>
          <a:xfrm>
            <a:off x="1380144" y="618622"/>
            <a:ext cx="6422442" cy="1609383"/>
            <a:chOff x="2677" y="7710"/>
            <a:chExt cx="7325" cy="1665"/>
          </a:xfrm>
        </p:grpSpPr>
        <p:grpSp>
          <p:nvGrpSpPr>
            <p:cNvPr id="395" name="Google Shape;395;p38"/>
            <p:cNvGrpSpPr/>
            <p:nvPr/>
          </p:nvGrpSpPr>
          <p:grpSpPr>
            <a:xfrm>
              <a:off x="2677" y="7710"/>
              <a:ext cx="7325" cy="445"/>
              <a:chOff x="2677" y="7710"/>
              <a:chExt cx="7325" cy="445"/>
            </a:xfrm>
          </p:grpSpPr>
          <p:sp>
            <p:nvSpPr>
              <p:cNvPr id="396" name="Google Shape;396;p38"/>
              <p:cNvSpPr txBox="1"/>
              <p:nvPr/>
            </p:nvSpPr>
            <p:spPr>
              <a:xfrm>
                <a:off x="2677" y="7710"/>
                <a:ext cx="2632" cy="44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None/>
                </a:pPr>
                <a:r>
                  <a:rPr lang="iw-IL" sz="1800" b="1" i="0" u="none" strike="noStrike" cap="none" dirty="0">
                    <a:solidFill>
                      <a:srgbClr val="60943C"/>
                    </a:solidFill>
                    <a:latin typeface="Arial" panose="020B0604020202020204" pitchFamily="34" charset="0"/>
                    <a:ea typeface="David"/>
                    <a:cs typeface="Arial" panose="020B0604020202020204" pitchFamily="34" charset="0"/>
                    <a:sym typeface="David"/>
                  </a:rPr>
                  <a:t>3</a:t>
                </a:r>
                <a:r>
                  <a:rPr lang="he-IL" sz="1800" b="1" dirty="0">
                    <a:solidFill>
                      <a:srgbClr val="60943C"/>
                    </a:solidFill>
                    <a:latin typeface="Arial" panose="020B0604020202020204" pitchFamily="34" charset="0"/>
                    <a:ea typeface="David"/>
                    <a:cs typeface="Arial" panose="020B0604020202020204" pitchFamily="34" charset="0"/>
                    <a:sym typeface="David"/>
                  </a:rPr>
                  <a:t> </a:t>
                </a:r>
                <a:r>
                  <a:rPr lang="ar-SA" sz="1800" b="1" dirty="0">
                    <a:solidFill>
                      <a:srgbClr val="60943C"/>
                    </a:solidFill>
                    <a:latin typeface="Arial" panose="020B0604020202020204" pitchFamily="34" charset="0"/>
                    <a:ea typeface="David"/>
                    <a:cs typeface="Arial" panose="020B0604020202020204" pitchFamily="34" charset="0"/>
                    <a:sym typeface="David"/>
                  </a:rPr>
                  <a:t>طلاب في المجموعة</a:t>
                </a:r>
                <a:endParaRPr sz="1800" b="1" i="0" u="none" strike="noStrike" cap="none" dirty="0">
                  <a:solidFill>
                    <a:srgbClr val="60943C"/>
                  </a:solidFill>
                  <a:latin typeface="Arial" panose="020B0604020202020204" pitchFamily="34" charset="0"/>
                  <a:ea typeface="David"/>
                  <a:cs typeface="Arial" panose="020B0604020202020204" pitchFamily="34" charset="0"/>
                  <a:sym typeface="David"/>
                </a:endParaRPr>
              </a:p>
            </p:txBody>
          </p:sp>
          <p:sp>
            <p:nvSpPr>
              <p:cNvPr id="397" name="Google Shape;397;p38"/>
              <p:cNvSpPr txBox="1"/>
              <p:nvPr/>
            </p:nvSpPr>
            <p:spPr>
              <a:xfrm>
                <a:off x="7119" y="7710"/>
                <a:ext cx="2883" cy="44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he-IL" sz="1800" b="1" dirty="0">
                    <a:solidFill>
                      <a:srgbClr val="FF0000"/>
                    </a:solidFill>
                    <a:latin typeface="Arial" panose="020B0604020202020204" pitchFamily="34" charset="0"/>
                    <a:cs typeface="Arial" panose="020B0604020202020204" pitchFamily="34" charset="0"/>
                    <a:sym typeface="David"/>
                  </a:rPr>
                  <a:t> </a:t>
                </a:r>
                <a:r>
                  <a:rPr lang="ar-SA" sz="1800" b="1" dirty="0">
                    <a:solidFill>
                      <a:srgbClr val="FF0000"/>
                    </a:solidFill>
                    <a:latin typeface="Arial" panose="020B0604020202020204" pitchFamily="34" charset="0"/>
                    <a:cs typeface="Arial" panose="020B0604020202020204" pitchFamily="34" charset="0"/>
                    <a:sym typeface="David"/>
                  </a:rPr>
                  <a:t>طالبين في المجموعة</a:t>
                </a:r>
                <a:endParaRPr dirty="0">
                  <a:solidFill>
                    <a:srgbClr val="FF0000"/>
                  </a:solidFill>
                  <a:latin typeface="Arial" panose="020B0604020202020204" pitchFamily="34" charset="0"/>
                  <a:cs typeface="Arial" panose="020B0604020202020204" pitchFamily="34" charset="0"/>
                </a:endParaRPr>
              </a:p>
            </p:txBody>
          </p:sp>
        </p:grpSp>
        <p:sp>
          <p:nvSpPr>
            <p:cNvPr id="398" name="Google Shape;398;p38"/>
            <p:cNvSpPr txBox="1"/>
            <p:nvPr/>
          </p:nvSpPr>
          <p:spPr>
            <a:xfrm>
              <a:off x="2952" y="8887"/>
              <a:ext cx="2111" cy="4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ar-SA" sz="1800" b="1" dirty="0">
                  <a:solidFill>
                    <a:srgbClr val="60943C"/>
                  </a:solidFill>
                  <a:latin typeface="Arial" panose="020B0604020202020204" pitchFamily="34" charset="0"/>
                  <a:cs typeface="Arial" panose="020B0604020202020204" pitchFamily="34" charset="0"/>
                  <a:sym typeface="David"/>
                </a:rPr>
                <a:t>سؤالين</a:t>
              </a:r>
              <a:endParaRPr sz="1800" b="1" dirty="0">
                <a:solidFill>
                  <a:srgbClr val="60943C"/>
                </a:solidFill>
                <a:latin typeface="Arial" panose="020B0604020202020204" pitchFamily="34" charset="0"/>
                <a:cs typeface="Arial" panose="020B0604020202020204" pitchFamily="34" charset="0"/>
              </a:endParaRPr>
            </a:p>
          </p:txBody>
        </p:sp>
      </p:grpSp>
      <p:sp>
        <p:nvSpPr>
          <p:cNvPr id="399" name="Google Shape;399;p38"/>
          <p:cNvSpPr txBox="1"/>
          <p:nvPr/>
        </p:nvSpPr>
        <p:spPr>
          <a:xfrm>
            <a:off x="5344084" y="1738907"/>
            <a:ext cx="2027124" cy="37987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ar-SA" sz="1800" b="1" i="0" u="none" strike="noStrike" cap="none" dirty="0">
                <a:solidFill>
                  <a:srgbClr val="FF0000"/>
                </a:solidFill>
                <a:latin typeface="Arial" panose="020B0604020202020204" pitchFamily="34" charset="0"/>
                <a:ea typeface="David"/>
                <a:cs typeface="Arial" panose="020B0604020202020204" pitchFamily="34" charset="0"/>
                <a:sym typeface="David"/>
              </a:rPr>
              <a:t>سؤال واحد</a:t>
            </a:r>
            <a:endParaRPr dirty="0">
              <a:solidFill>
                <a:srgbClr val="FF0000"/>
              </a:solidFill>
              <a:latin typeface="Arial" panose="020B0604020202020204" pitchFamily="34" charset="0"/>
              <a:cs typeface="Arial" panose="020B0604020202020204" pitchFamily="34" charset="0"/>
            </a:endParaRPr>
          </a:p>
        </p:txBody>
      </p:sp>
      <p:cxnSp>
        <p:nvCxnSpPr>
          <p:cNvPr id="400" name="Google Shape;400;p38"/>
          <p:cNvCxnSpPr/>
          <p:nvPr/>
        </p:nvCxnSpPr>
        <p:spPr>
          <a:xfrm>
            <a:off x="2426147" y="1048757"/>
            <a:ext cx="0" cy="690150"/>
          </a:xfrm>
          <a:prstGeom prst="straightConnector1">
            <a:avLst/>
          </a:prstGeom>
          <a:noFill/>
          <a:ln w="9525" cap="flat" cmpd="sng">
            <a:solidFill>
              <a:srgbClr val="000000"/>
            </a:solidFill>
            <a:prstDash val="solid"/>
            <a:round/>
            <a:headEnd type="none" w="med" len="med"/>
            <a:tailEnd type="triangle" w="med" len="med"/>
          </a:ln>
        </p:spPr>
      </p:cxnSp>
      <p:cxnSp>
        <p:nvCxnSpPr>
          <p:cNvPr id="401" name="Google Shape;401;p38"/>
          <p:cNvCxnSpPr/>
          <p:nvPr/>
        </p:nvCxnSpPr>
        <p:spPr>
          <a:xfrm>
            <a:off x="6227005" y="1058423"/>
            <a:ext cx="0" cy="690150"/>
          </a:xfrm>
          <a:prstGeom prst="straightConnector1">
            <a:avLst/>
          </a:prstGeom>
          <a:noFill/>
          <a:ln w="9525" cap="flat" cmpd="sng">
            <a:solidFill>
              <a:srgbClr val="000000"/>
            </a:solidFill>
            <a:prstDash val="solid"/>
            <a:round/>
            <a:headEnd type="none" w="med" len="med"/>
            <a:tailEnd type="triangle" w="med" len="med"/>
          </a:ln>
        </p:spPr>
      </p:cxnSp>
      <p:cxnSp>
        <p:nvCxnSpPr>
          <p:cNvPr id="402" name="Google Shape;402;p38"/>
          <p:cNvCxnSpPr>
            <a:stCxn id="398" idx="3"/>
          </p:cNvCxnSpPr>
          <p:nvPr/>
        </p:nvCxnSpPr>
        <p:spPr>
          <a:xfrm>
            <a:off x="3472150" y="1992155"/>
            <a:ext cx="1841246" cy="0"/>
          </a:xfrm>
          <a:prstGeom prst="straightConnector1">
            <a:avLst/>
          </a:prstGeom>
          <a:noFill/>
          <a:ln w="9525" cap="flat" cmpd="sng">
            <a:solidFill>
              <a:srgbClr val="000000"/>
            </a:solidFill>
            <a:prstDash val="solid"/>
            <a:round/>
            <a:headEnd type="none" w="med" len="med"/>
            <a:tailEnd type="triangle" w="med" len="med"/>
          </a:ln>
        </p:spPr>
      </p:cxnSp>
      <p:cxnSp>
        <p:nvCxnSpPr>
          <p:cNvPr id="403" name="Google Shape;403;p38"/>
          <p:cNvCxnSpPr/>
          <p:nvPr/>
        </p:nvCxnSpPr>
        <p:spPr>
          <a:xfrm flipH="1">
            <a:off x="2084201" y="2229938"/>
            <a:ext cx="341946" cy="691116"/>
          </a:xfrm>
          <a:prstGeom prst="straightConnector1">
            <a:avLst/>
          </a:prstGeom>
          <a:noFill/>
          <a:ln w="9525" cap="flat" cmpd="sng">
            <a:solidFill>
              <a:srgbClr val="000000"/>
            </a:solidFill>
            <a:prstDash val="solid"/>
            <a:round/>
            <a:headEnd type="none" w="med" len="med"/>
            <a:tailEnd type="triangle" w="med" len="med"/>
          </a:ln>
        </p:spPr>
      </p:cxnSp>
      <p:sp>
        <p:nvSpPr>
          <p:cNvPr id="404" name="Google Shape;404;p38"/>
          <p:cNvSpPr txBox="1"/>
          <p:nvPr/>
        </p:nvSpPr>
        <p:spPr>
          <a:xfrm>
            <a:off x="84610" y="3015789"/>
            <a:ext cx="3747460" cy="125174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lvl="0" algn="ctr" rtl="1">
              <a:buSzPts val="1800"/>
            </a:pPr>
            <a:r>
              <a:rPr lang="ar-SA" sz="1800" dirty="0">
                <a:solidFill>
                  <a:schemeClr val="accent1">
                    <a:lumMod val="50000"/>
                  </a:schemeClr>
                </a:solidFill>
                <a:latin typeface="Noto Naskh Arabic UI"/>
              </a:rPr>
              <a:t>السؤال الثاني يتعلَّق بالسؤال الأوّل سيتم فحصه بأيّ طريقة (نوعية وكمية). من الممكن استبدال المتغيِّر المتعلِّق أو المستقل (الغير متعلِّق) في السؤال الأوّل</a:t>
            </a:r>
            <a:endParaRPr lang="he-IL" sz="1800" dirty="0">
              <a:solidFill>
                <a:schemeClr val="accent1">
                  <a:lumMod val="50000"/>
                </a:schemeClr>
              </a:solidFill>
              <a:latin typeface="Arial" panose="020B0604020202020204" pitchFamily="34" charset="0"/>
              <a:cs typeface="Arial" panose="020B0604020202020204" pitchFamily="34" charset="0"/>
              <a:sym typeface="David"/>
            </a:endParaRPr>
          </a:p>
        </p:txBody>
      </p:sp>
      <p:cxnSp>
        <p:nvCxnSpPr>
          <p:cNvPr id="405" name="Google Shape;405;p38"/>
          <p:cNvCxnSpPr/>
          <p:nvPr/>
        </p:nvCxnSpPr>
        <p:spPr>
          <a:xfrm>
            <a:off x="6544401" y="2228005"/>
            <a:ext cx="685645" cy="890235"/>
          </a:xfrm>
          <a:prstGeom prst="straightConnector1">
            <a:avLst/>
          </a:prstGeom>
          <a:noFill/>
          <a:ln w="9525" cap="flat" cmpd="sng">
            <a:solidFill>
              <a:srgbClr val="000000"/>
            </a:solidFill>
            <a:prstDash val="solid"/>
            <a:round/>
            <a:headEnd type="none" w="med" len="med"/>
            <a:tailEnd type="triangle" w="med" len="med"/>
          </a:ln>
        </p:spPr>
      </p:cxnSp>
      <p:cxnSp>
        <p:nvCxnSpPr>
          <p:cNvPr id="406" name="Google Shape;406;p38"/>
          <p:cNvCxnSpPr/>
          <p:nvPr/>
        </p:nvCxnSpPr>
        <p:spPr>
          <a:xfrm flipH="1">
            <a:off x="5188016" y="2229938"/>
            <a:ext cx="614626" cy="888302"/>
          </a:xfrm>
          <a:prstGeom prst="straightConnector1">
            <a:avLst/>
          </a:prstGeom>
          <a:noFill/>
          <a:ln w="9525" cap="flat" cmpd="sng">
            <a:solidFill>
              <a:srgbClr val="000000"/>
            </a:solidFill>
            <a:prstDash val="solid"/>
            <a:round/>
            <a:headEnd type="none" w="med" len="med"/>
            <a:tailEnd type="triangle" w="med" len="med"/>
          </a:ln>
        </p:spPr>
      </p:cxnSp>
      <p:cxnSp>
        <p:nvCxnSpPr>
          <p:cNvPr id="407" name="Google Shape;407;p38"/>
          <p:cNvCxnSpPr/>
          <p:nvPr/>
        </p:nvCxnSpPr>
        <p:spPr>
          <a:xfrm>
            <a:off x="7230046" y="3763926"/>
            <a:ext cx="877" cy="690150"/>
          </a:xfrm>
          <a:prstGeom prst="straightConnector1">
            <a:avLst/>
          </a:prstGeom>
          <a:noFill/>
          <a:ln w="9525" cap="flat" cmpd="sng">
            <a:solidFill>
              <a:srgbClr val="000000"/>
            </a:solidFill>
            <a:prstDash val="solid"/>
            <a:round/>
            <a:headEnd type="none" w="med" len="med"/>
            <a:tailEnd type="triangle" w="med" len="med"/>
          </a:ln>
        </p:spPr>
      </p:cxnSp>
      <p:cxnSp>
        <p:nvCxnSpPr>
          <p:cNvPr id="408" name="Google Shape;408;p38"/>
          <p:cNvCxnSpPr/>
          <p:nvPr/>
        </p:nvCxnSpPr>
        <p:spPr>
          <a:xfrm>
            <a:off x="4964436" y="3763926"/>
            <a:ext cx="877" cy="690150"/>
          </a:xfrm>
          <a:prstGeom prst="straightConnector1">
            <a:avLst/>
          </a:prstGeom>
          <a:noFill/>
          <a:ln w="9525" cap="flat" cmpd="sng">
            <a:solidFill>
              <a:srgbClr val="000000"/>
            </a:solidFill>
            <a:prstDash val="solid"/>
            <a:round/>
            <a:headEnd type="none" w="med" len="med"/>
            <a:tailEnd type="triangle" w="med" len="med"/>
          </a:ln>
        </p:spPr>
      </p:cxnSp>
      <p:sp>
        <p:nvSpPr>
          <p:cNvPr id="409" name="Google Shape;409;p38"/>
          <p:cNvSpPr/>
          <p:nvPr/>
        </p:nvSpPr>
        <p:spPr>
          <a:xfrm>
            <a:off x="8624047" y="1058423"/>
            <a:ext cx="354857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SA" sz="3200" b="1" dirty="0">
                <a:latin typeface="Arial" panose="020B0604020202020204" pitchFamily="34" charset="0"/>
                <a:ea typeface="David"/>
                <a:cs typeface="Arial" panose="020B0604020202020204" pitchFamily="34" charset="0"/>
                <a:sym typeface="David"/>
              </a:rPr>
              <a:t>حجم البحث المطلوب</a:t>
            </a:r>
            <a:endParaRPr sz="3200" b="0" i="0" u="none" strike="noStrike" cap="none" dirty="0">
              <a:solidFill>
                <a:srgbClr val="000000"/>
              </a:solidFill>
              <a:latin typeface="Arial" panose="020B0604020202020204" pitchFamily="34" charset="0"/>
              <a:ea typeface="David"/>
              <a:cs typeface="Arial" panose="020B0604020202020204" pitchFamily="34" charset="0"/>
              <a:sym typeface="David"/>
            </a:endParaRPr>
          </a:p>
        </p:txBody>
      </p:sp>
      <p:sp>
        <p:nvSpPr>
          <p:cNvPr id="3" name="תיבת טקסט 2">
            <a:extLst>
              <a:ext uri="{FF2B5EF4-FFF2-40B4-BE49-F238E27FC236}">
                <a16:creationId xmlns:a16="http://schemas.microsoft.com/office/drawing/2014/main" id="{0EB65F66-E654-4CCE-8541-EB20CC0D1777}"/>
              </a:ext>
            </a:extLst>
          </p:cNvPr>
          <p:cNvSpPr txBox="1"/>
          <p:nvPr/>
        </p:nvSpPr>
        <p:spPr>
          <a:xfrm>
            <a:off x="3565089" y="1596771"/>
            <a:ext cx="1850887" cy="369332"/>
          </a:xfrm>
          <a:prstGeom prst="rect">
            <a:avLst/>
          </a:prstGeom>
          <a:noFill/>
        </p:spPr>
        <p:txBody>
          <a:bodyPr wrap="square" rtlCol="1">
            <a:spAutoFit/>
          </a:bodyPr>
          <a:lstStyle/>
          <a:p>
            <a:r>
              <a:rPr lang="ar-SA" sz="1800" dirty="0">
                <a:solidFill>
                  <a:schemeClr val="accent6">
                    <a:lumMod val="75000"/>
                  </a:schemeClr>
                </a:solidFill>
                <a:latin typeface="Arial" panose="020B0604020202020204" pitchFamily="34" charset="0"/>
                <a:cs typeface="Arial" panose="020B0604020202020204" pitchFamily="34" charset="0"/>
              </a:rPr>
              <a:t>السؤال الأوّل</a:t>
            </a:r>
            <a:endParaRPr lang="he-IL" sz="1800" dirty="0">
              <a:solidFill>
                <a:schemeClr val="accent6">
                  <a:lumMod val="75000"/>
                </a:schemeClr>
              </a:solidFill>
              <a:latin typeface="Arial" panose="020B0604020202020204" pitchFamily="34" charset="0"/>
              <a:cs typeface="Arial" panose="020B0604020202020204" pitchFamily="34" charset="0"/>
            </a:endParaRPr>
          </a:p>
        </p:txBody>
      </p:sp>
      <p:sp>
        <p:nvSpPr>
          <p:cNvPr id="28" name="תיבת טקסט 27">
            <a:extLst>
              <a:ext uri="{FF2B5EF4-FFF2-40B4-BE49-F238E27FC236}">
                <a16:creationId xmlns:a16="http://schemas.microsoft.com/office/drawing/2014/main" id="{13719C79-B4D4-4E18-95EC-F395058362B3}"/>
              </a:ext>
            </a:extLst>
          </p:cNvPr>
          <p:cNvSpPr txBox="1"/>
          <p:nvPr/>
        </p:nvSpPr>
        <p:spPr>
          <a:xfrm>
            <a:off x="9084314" y="2066981"/>
            <a:ext cx="2511195" cy="1715021"/>
          </a:xfrm>
          <a:prstGeom prst="rect">
            <a:avLst/>
          </a:prstGeom>
          <a:solidFill>
            <a:schemeClr val="bg1"/>
          </a:solidFill>
        </p:spPr>
        <p:txBody>
          <a:bodyPr wrap="square">
            <a:spAutoFit/>
          </a:bodyPr>
          <a:lstStyle/>
          <a:p>
            <a:pPr algn="r" rtl="1">
              <a:lnSpc>
                <a:spcPct val="107000"/>
              </a:lnSpc>
              <a:spcAft>
                <a:spcPts val="800"/>
              </a:spcAft>
            </a:pPr>
            <a:r>
              <a:rPr lang="ar-SA" sz="2000" dirty="0"/>
              <a:t>ملاحظة: هذا هو النموذج العام ولكن من الممكن ان يتم إجراء التعديلات به حسب الموضوع، تعقيده، تكاليفه، مدَّته وما إلى ذلك.</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animBg="1"/>
      <p:bldP spid="386" grpId="0" animBg="1"/>
      <p:bldP spid="388" grpId="0" animBg="1"/>
      <p:bldP spid="389" grpId="0" animBg="1"/>
      <p:bldP spid="390" grpId="0" animBg="1"/>
      <p:bldP spid="391" grpId="0" animBg="1"/>
      <p:bldP spid="404" grpId="0" animBg="1"/>
      <p:bldP spid="3"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486B55-B18F-4EFE-BE02-7610B435E59A}"/>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الخطوة الثانية</a:t>
            </a:r>
            <a:r>
              <a:rPr lang="he-IL"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اختيار الموضوع</a:t>
            </a:r>
            <a:endParaRPr lang="he-IL" dirty="0">
              <a:latin typeface="Arial" panose="020B0604020202020204" pitchFamily="34" charset="0"/>
              <a:cs typeface="Arial" panose="020B0604020202020204" pitchFamily="34" charset="0"/>
            </a:endParaRPr>
          </a:p>
        </p:txBody>
      </p:sp>
      <p:sp>
        <p:nvSpPr>
          <p:cNvPr id="3" name="מציין מיקום טקסט 2">
            <a:extLst>
              <a:ext uri="{FF2B5EF4-FFF2-40B4-BE49-F238E27FC236}">
                <a16:creationId xmlns:a16="http://schemas.microsoft.com/office/drawing/2014/main" id="{A6ECB377-33A7-4B0A-AEDB-D10022DE5E3D}"/>
              </a:ext>
            </a:extLst>
          </p:cNvPr>
          <p:cNvSpPr>
            <a:spLocks noGrp="1"/>
          </p:cNvSpPr>
          <p:nvPr>
            <p:ph type="body" idx="1"/>
          </p:nvPr>
        </p:nvSpPr>
        <p:spPr/>
        <p:txBody>
          <a:bodyPr/>
          <a:lstStyle/>
          <a:p>
            <a:pPr algn="ctr"/>
            <a:r>
              <a:rPr lang="ar-SA" sz="4000" dirty="0">
                <a:latin typeface="Arial" panose="020B0604020202020204" pitchFamily="34" charset="0"/>
                <a:cs typeface="Arial" panose="020B0604020202020204" pitchFamily="34" charset="0"/>
              </a:rPr>
              <a:t>ظاهرة</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أو حلّ لمشكلة تطبيقية</a:t>
            </a:r>
            <a:endParaRPr lang="he-IL" sz="4000" dirty="0">
              <a:latin typeface="Arial" panose="020B0604020202020204" pitchFamily="34" charset="0"/>
              <a:cs typeface="Arial" panose="020B0604020202020204" pitchFamily="34" charset="0"/>
            </a:endParaRPr>
          </a:p>
        </p:txBody>
      </p:sp>
      <p:sp>
        <p:nvSpPr>
          <p:cNvPr id="5" name="חץ: למטה 4">
            <a:extLst>
              <a:ext uri="{FF2B5EF4-FFF2-40B4-BE49-F238E27FC236}">
                <a16:creationId xmlns:a16="http://schemas.microsoft.com/office/drawing/2014/main" id="{CC7E7DFF-9423-465E-B9FD-47CCEAFD72B3}"/>
              </a:ext>
            </a:extLst>
          </p:cNvPr>
          <p:cNvSpPr/>
          <p:nvPr/>
        </p:nvSpPr>
        <p:spPr>
          <a:xfrm rot="2292311">
            <a:off x="7744274" y="1653943"/>
            <a:ext cx="591670" cy="917478"/>
          </a:xfrm>
          <a:prstGeom prst="downArrow">
            <a:avLst/>
          </a:prstGeom>
          <a:solidFill>
            <a:srgbClr val="05D2F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F2DCF4C8-1833-4730-8760-CFAF57803207}"/>
              </a:ext>
            </a:extLst>
          </p:cNvPr>
          <p:cNvSpPr txBox="1"/>
          <p:nvPr/>
        </p:nvSpPr>
        <p:spPr>
          <a:xfrm>
            <a:off x="4761367" y="2746963"/>
            <a:ext cx="3823834" cy="584775"/>
          </a:xfrm>
          <a:prstGeom prst="rect">
            <a:avLst/>
          </a:prstGeom>
          <a:noFill/>
        </p:spPr>
        <p:txBody>
          <a:bodyPr wrap="square">
            <a:spAutoFit/>
          </a:bodyPr>
          <a:lstStyle/>
          <a:p>
            <a:pPr algn="r" rtl="1"/>
            <a:r>
              <a:rPr lang="ar-SA" sz="3200" b="0" i="0" dirty="0">
                <a:solidFill>
                  <a:srgbClr val="3C4043"/>
                </a:solidFill>
                <a:effectLst/>
                <a:latin typeface="Arial" panose="020B0604020202020204" pitchFamily="34" charset="0"/>
                <a:cs typeface="Arial" panose="020B0604020202020204" pitchFamily="34" charset="0"/>
              </a:rPr>
              <a:t>شيء فريد ومميز</a:t>
            </a:r>
            <a:endParaRPr lang="he-IL" sz="3200" dirty="0">
              <a:latin typeface="Arial" panose="020B0604020202020204" pitchFamily="34" charset="0"/>
              <a:cs typeface="Arial" panose="020B0604020202020204" pitchFamily="34" charset="0"/>
            </a:endParaRPr>
          </a:p>
        </p:txBody>
      </p:sp>
      <p:pic>
        <p:nvPicPr>
          <p:cNvPr id="9218" name="Picture 2" descr="גפן היין – ויקיפדיה">
            <a:extLst>
              <a:ext uri="{FF2B5EF4-FFF2-40B4-BE49-F238E27FC236}">
                <a16:creationId xmlns:a16="http://schemas.microsoft.com/office/drawing/2014/main" id="{E50343CD-38DF-42DB-BA19-FB0436E7F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68" y="3462765"/>
            <a:ext cx="3018151" cy="2263614"/>
          </a:xfrm>
          <a:prstGeom prst="rect">
            <a:avLst/>
          </a:prstGeom>
          <a:noFill/>
          <a:extLst>
            <a:ext uri="{909E8E84-426E-40DD-AFC4-6F175D3DCCD1}">
              <a14:hiddenFill xmlns:a14="http://schemas.microsoft.com/office/drawing/2010/main">
                <a:solidFill>
                  <a:srgbClr val="FFFFFF"/>
                </a:solidFill>
              </a14:hiddenFill>
            </a:ext>
          </a:extLst>
        </p:spPr>
      </p:pic>
      <p:sp>
        <p:nvSpPr>
          <p:cNvPr id="11" name="חץ: למטה 10">
            <a:extLst>
              <a:ext uri="{FF2B5EF4-FFF2-40B4-BE49-F238E27FC236}">
                <a16:creationId xmlns:a16="http://schemas.microsoft.com/office/drawing/2014/main" id="{21586CD0-803E-4F93-8464-501227C21F1F}"/>
              </a:ext>
            </a:extLst>
          </p:cNvPr>
          <p:cNvSpPr/>
          <p:nvPr/>
        </p:nvSpPr>
        <p:spPr>
          <a:xfrm>
            <a:off x="3472572" y="1574649"/>
            <a:ext cx="591670" cy="1106858"/>
          </a:xfrm>
          <a:prstGeom prst="downArrow">
            <a:avLst/>
          </a:prstGeom>
          <a:solidFill>
            <a:srgbClr val="05D2FB"/>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pic>
        <p:nvPicPr>
          <p:cNvPr id="9220" name="Picture 4" descr="Photo of Flowers in Ceramic Vase · Free Stock Photo">
            <a:extLst>
              <a:ext uri="{FF2B5EF4-FFF2-40B4-BE49-F238E27FC236}">
                <a16:creationId xmlns:a16="http://schemas.microsoft.com/office/drawing/2014/main" id="{CFE02624-9951-4F34-A0C9-DDB0352FB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268" y="2799108"/>
            <a:ext cx="2610278" cy="392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8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486B55-B18F-4EFE-BE02-7610B435E59A}"/>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الخطوة الثانية</a:t>
            </a:r>
            <a:r>
              <a:rPr lang="he-IL"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ar-SA" dirty="0">
                <a:latin typeface="Arial" panose="020B0604020202020204" pitchFamily="34" charset="0"/>
                <a:cs typeface="Arial" panose="020B0604020202020204" pitchFamily="34" charset="0"/>
              </a:rPr>
              <a:t>اختيار الموضوع</a:t>
            </a:r>
            <a:endParaRPr lang="he-IL" dirty="0">
              <a:latin typeface="Arial" panose="020B0604020202020204" pitchFamily="34" charset="0"/>
              <a:cs typeface="Arial" panose="020B0604020202020204" pitchFamily="34" charset="0"/>
            </a:endParaRPr>
          </a:p>
        </p:txBody>
      </p:sp>
      <p:sp>
        <p:nvSpPr>
          <p:cNvPr id="12" name="תיבת טקסט 11">
            <a:extLst>
              <a:ext uri="{FF2B5EF4-FFF2-40B4-BE49-F238E27FC236}">
                <a16:creationId xmlns:a16="http://schemas.microsoft.com/office/drawing/2014/main" id="{9DF3F221-3479-499E-A133-79225BF47D86}"/>
              </a:ext>
            </a:extLst>
          </p:cNvPr>
          <p:cNvSpPr txBox="1"/>
          <p:nvPr/>
        </p:nvSpPr>
        <p:spPr>
          <a:xfrm>
            <a:off x="5641239" y="1009610"/>
            <a:ext cx="1734345" cy="923330"/>
          </a:xfrm>
          <a:prstGeom prst="rect">
            <a:avLst/>
          </a:prstGeom>
          <a:noFill/>
        </p:spPr>
        <p:txBody>
          <a:bodyPr wrap="square" rtlCol="1">
            <a:spAutoFit/>
          </a:bodyPr>
          <a:lstStyle/>
          <a:p>
            <a:pPr algn="r" rtl="1"/>
            <a:r>
              <a:rPr lang="ar-SA" sz="5400" dirty="0">
                <a:latin typeface="Arial" panose="020B0604020202020204" pitchFamily="34" charset="0"/>
                <a:cs typeface="Arial" panose="020B0604020202020204" pitchFamily="34" charset="0"/>
              </a:rPr>
              <a:t>انتبهوا</a:t>
            </a:r>
            <a:endParaRPr lang="he-IL" sz="5400" dirty="0">
              <a:latin typeface="Arial" panose="020B0604020202020204" pitchFamily="34" charset="0"/>
              <a:cs typeface="Arial" panose="020B0604020202020204" pitchFamily="34" charset="0"/>
            </a:endParaRPr>
          </a:p>
        </p:txBody>
      </p:sp>
      <p:sp>
        <p:nvSpPr>
          <p:cNvPr id="14" name="Google Shape;279;p33">
            <a:extLst>
              <a:ext uri="{FF2B5EF4-FFF2-40B4-BE49-F238E27FC236}">
                <a16:creationId xmlns:a16="http://schemas.microsoft.com/office/drawing/2014/main" id="{EE6E1F92-1B03-45E4-9A48-13D2779EBECB}"/>
              </a:ext>
            </a:extLst>
          </p:cNvPr>
          <p:cNvSpPr/>
          <p:nvPr/>
        </p:nvSpPr>
        <p:spPr>
          <a:xfrm>
            <a:off x="2419086" y="2227204"/>
            <a:ext cx="7018048" cy="707846"/>
          </a:xfrm>
          <a:prstGeom prst="rect">
            <a:avLst/>
          </a:prstGeom>
          <a:noFill/>
          <a:ln>
            <a:noFill/>
          </a:ln>
        </p:spPr>
        <p:txBody>
          <a:bodyPr spcFirstLastPara="1" wrap="square" lIns="91425" tIns="45700" rIns="91425" bIns="45700" anchor="t" anchorCtr="0">
            <a:spAutoFit/>
          </a:bodyPr>
          <a:lstStyle/>
          <a:p>
            <a:r>
              <a:rPr lang="ar-SA" sz="4000" dirty="0"/>
              <a:t>ليس كل شيء مسموح به أو يَستحق العناء</a:t>
            </a:r>
            <a:endParaRPr lang="he-IL" sz="4000" dirty="0"/>
          </a:p>
        </p:txBody>
      </p:sp>
      <p:sp>
        <p:nvSpPr>
          <p:cNvPr id="15" name="Google Shape;280;p33">
            <a:extLst>
              <a:ext uri="{FF2B5EF4-FFF2-40B4-BE49-F238E27FC236}">
                <a16:creationId xmlns:a16="http://schemas.microsoft.com/office/drawing/2014/main" id="{CA333EB0-BCE8-474E-9202-64C63D5552CF}"/>
              </a:ext>
            </a:extLst>
          </p:cNvPr>
          <p:cNvSpPr/>
          <p:nvPr/>
        </p:nvSpPr>
        <p:spPr>
          <a:xfrm>
            <a:off x="8615478" y="3902105"/>
            <a:ext cx="1272599" cy="76940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SA" sz="4400" b="0" i="0" u="none" strike="noStrike" cap="none" dirty="0">
                <a:solidFill>
                  <a:srgbClr val="000000"/>
                </a:solidFill>
                <a:latin typeface="Arial" panose="020B0604020202020204" pitchFamily="34" charset="0"/>
                <a:cs typeface="Arial" panose="020B0604020202020204" pitchFamily="34" charset="0"/>
                <a:sym typeface="Arial"/>
              </a:rPr>
              <a:t>الوقت</a:t>
            </a:r>
            <a:endParaRPr dirty="0">
              <a:latin typeface="Arial" panose="020B0604020202020204" pitchFamily="34" charset="0"/>
              <a:cs typeface="Arial" panose="020B0604020202020204" pitchFamily="34" charset="0"/>
            </a:endParaRPr>
          </a:p>
        </p:txBody>
      </p:sp>
      <p:sp>
        <p:nvSpPr>
          <p:cNvPr id="16" name="Google Shape;281;p33">
            <a:extLst>
              <a:ext uri="{FF2B5EF4-FFF2-40B4-BE49-F238E27FC236}">
                <a16:creationId xmlns:a16="http://schemas.microsoft.com/office/drawing/2014/main" id="{CB689CC0-B0CB-44F7-A4A8-E87C06811712}"/>
              </a:ext>
            </a:extLst>
          </p:cNvPr>
          <p:cNvSpPr/>
          <p:nvPr/>
        </p:nvSpPr>
        <p:spPr>
          <a:xfrm>
            <a:off x="6176998" y="3901139"/>
            <a:ext cx="1582702" cy="76940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SA" sz="4400" b="0" i="0" u="none" strike="noStrike" cap="none" dirty="0">
                <a:solidFill>
                  <a:srgbClr val="000000"/>
                </a:solidFill>
                <a:latin typeface="Arial" panose="020B0604020202020204" pitchFamily="34" charset="0"/>
                <a:cs typeface="Arial" panose="020B0604020202020204" pitchFamily="34" charset="0"/>
                <a:sym typeface="Arial"/>
              </a:rPr>
              <a:t>الادوات</a:t>
            </a:r>
            <a:endParaRPr dirty="0">
              <a:latin typeface="Arial" panose="020B0604020202020204" pitchFamily="34" charset="0"/>
              <a:cs typeface="Arial" panose="020B0604020202020204" pitchFamily="34" charset="0"/>
            </a:endParaRPr>
          </a:p>
        </p:txBody>
      </p:sp>
      <p:sp>
        <p:nvSpPr>
          <p:cNvPr id="17" name="Google Shape;282;p33">
            <a:extLst>
              <a:ext uri="{FF2B5EF4-FFF2-40B4-BE49-F238E27FC236}">
                <a16:creationId xmlns:a16="http://schemas.microsoft.com/office/drawing/2014/main" id="{52D56A69-BAC9-47B8-BCC3-5B7023C1DD40}"/>
              </a:ext>
            </a:extLst>
          </p:cNvPr>
          <p:cNvSpPr/>
          <p:nvPr/>
        </p:nvSpPr>
        <p:spPr>
          <a:xfrm>
            <a:off x="538165" y="3878763"/>
            <a:ext cx="2504004" cy="76940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SA" sz="4400" b="0" i="0" u="none" strike="noStrike" cap="none" dirty="0">
                <a:solidFill>
                  <a:srgbClr val="000000"/>
                </a:solidFill>
                <a:latin typeface="Arial" panose="020B0604020202020204" pitchFamily="34" charset="0"/>
                <a:cs typeface="Arial" panose="020B0604020202020204" pitchFamily="34" charset="0"/>
                <a:sym typeface="Arial"/>
              </a:rPr>
              <a:t>أمان</a:t>
            </a:r>
            <a:endParaRPr dirty="0">
              <a:latin typeface="Arial" panose="020B0604020202020204" pitchFamily="34" charset="0"/>
              <a:cs typeface="Arial" panose="020B0604020202020204" pitchFamily="34" charset="0"/>
            </a:endParaRPr>
          </a:p>
        </p:txBody>
      </p:sp>
      <p:cxnSp>
        <p:nvCxnSpPr>
          <p:cNvPr id="18" name="Google Shape;283;p33">
            <a:extLst>
              <a:ext uri="{FF2B5EF4-FFF2-40B4-BE49-F238E27FC236}">
                <a16:creationId xmlns:a16="http://schemas.microsoft.com/office/drawing/2014/main" id="{873C2DCD-31F9-420E-9974-408B41B2F32A}"/>
              </a:ext>
            </a:extLst>
          </p:cNvPr>
          <p:cNvCxnSpPr/>
          <p:nvPr/>
        </p:nvCxnSpPr>
        <p:spPr>
          <a:xfrm>
            <a:off x="7273636" y="2992582"/>
            <a:ext cx="1978142" cy="674637"/>
          </a:xfrm>
          <a:prstGeom prst="straightConnector1">
            <a:avLst/>
          </a:prstGeom>
          <a:noFill/>
          <a:ln w="76200" cap="flat" cmpd="sng">
            <a:solidFill>
              <a:srgbClr val="349DFC"/>
            </a:solidFill>
            <a:prstDash val="solid"/>
            <a:round/>
            <a:headEnd type="none" w="sm" len="sm"/>
            <a:tailEnd type="triangle" w="med" len="med"/>
          </a:ln>
        </p:spPr>
      </p:cxnSp>
      <p:cxnSp>
        <p:nvCxnSpPr>
          <p:cNvPr id="19" name="Google Shape;284;p33">
            <a:extLst>
              <a:ext uri="{FF2B5EF4-FFF2-40B4-BE49-F238E27FC236}">
                <a16:creationId xmlns:a16="http://schemas.microsoft.com/office/drawing/2014/main" id="{C3A87333-A5AD-445F-8ACA-5EAC2C569842}"/>
              </a:ext>
            </a:extLst>
          </p:cNvPr>
          <p:cNvCxnSpPr>
            <a:cxnSpLocks/>
          </p:cNvCxnSpPr>
          <p:nvPr/>
        </p:nvCxnSpPr>
        <p:spPr>
          <a:xfrm>
            <a:off x="6347428" y="2935050"/>
            <a:ext cx="537466" cy="822910"/>
          </a:xfrm>
          <a:prstGeom prst="straightConnector1">
            <a:avLst/>
          </a:prstGeom>
          <a:noFill/>
          <a:ln w="76200" cap="flat" cmpd="sng">
            <a:solidFill>
              <a:srgbClr val="349DFC"/>
            </a:solidFill>
            <a:prstDash val="solid"/>
            <a:round/>
            <a:headEnd type="none" w="sm" len="sm"/>
            <a:tailEnd type="triangle" w="med" len="med"/>
          </a:ln>
        </p:spPr>
      </p:cxnSp>
      <p:cxnSp>
        <p:nvCxnSpPr>
          <p:cNvPr id="20" name="Google Shape;285;p33">
            <a:extLst>
              <a:ext uri="{FF2B5EF4-FFF2-40B4-BE49-F238E27FC236}">
                <a16:creationId xmlns:a16="http://schemas.microsoft.com/office/drawing/2014/main" id="{7C204B39-C3F0-46F1-814D-5DAA9267A7FD}"/>
              </a:ext>
            </a:extLst>
          </p:cNvPr>
          <p:cNvCxnSpPr>
            <a:cxnSpLocks/>
          </p:cNvCxnSpPr>
          <p:nvPr/>
        </p:nvCxnSpPr>
        <p:spPr>
          <a:xfrm flipH="1">
            <a:off x="2087137" y="2936986"/>
            <a:ext cx="2174648" cy="822900"/>
          </a:xfrm>
          <a:prstGeom prst="straightConnector1">
            <a:avLst/>
          </a:prstGeom>
          <a:noFill/>
          <a:ln w="76200" cap="flat" cmpd="sng">
            <a:solidFill>
              <a:srgbClr val="349DFC"/>
            </a:solidFill>
            <a:prstDash val="solid"/>
            <a:round/>
            <a:headEnd type="none" w="sm" len="sm"/>
            <a:tailEnd type="triangle" w="med" len="med"/>
          </a:ln>
        </p:spPr>
      </p:cxnSp>
      <p:sp>
        <p:nvSpPr>
          <p:cNvPr id="21" name="Google Shape;281;p33">
            <a:extLst>
              <a:ext uri="{FF2B5EF4-FFF2-40B4-BE49-F238E27FC236}">
                <a16:creationId xmlns:a16="http://schemas.microsoft.com/office/drawing/2014/main" id="{F57B8A0C-A93D-476F-BCB8-E23834752164}"/>
              </a:ext>
            </a:extLst>
          </p:cNvPr>
          <p:cNvSpPr/>
          <p:nvPr/>
        </p:nvSpPr>
        <p:spPr>
          <a:xfrm>
            <a:off x="3714317" y="3878763"/>
            <a:ext cx="2114506" cy="1446509"/>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SA" sz="4400" b="0" i="0" u="none" strike="noStrike" cap="none" dirty="0">
                <a:solidFill>
                  <a:srgbClr val="000000"/>
                </a:solidFill>
                <a:latin typeface="Arial" panose="020B0604020202020204" pitchFamily="34" charset="0"/>
                <a:cs typeface="Arial" panose="020B0604020202020204" pitchFamily="34" charset="0"/>
                <a:sym typeface="Arial"/>
              </a:rPr>
              <a:t>قيود أخلاقية</a:t>
            </a:r>
            <a:endParaRPr dirty="0">
              <a:latin typeface="Arial" panose="020B0604020202020204" pitchFamily="34" charset="0"/>
              <a:cs typeface="Arial" panose="020B0604020202020204" pitchFamily="34" charset="0"/>
            </a:endParaRPr>
          </a:p>
        </p:txBody>
      </p:sp>
      <p:cxnSp>
        <p:nvCxnSpPr>
          <p:cNvPr id="22" name="Google Shape;285;p33">
            <a:extLst>
              <a:ext uri="{FF2B5EF4-FFF2-40B4-BE49-F238E27FC236}">
                <a16:creationId xmlns:a16="http://schemas.microsoft.com/office/drawing/2014/main" id="{A73517EE-A6CB-4FEF-ADD3-673EA002A075}"/>
              </a:ext>
            </a:extLst>
          </p:cNvPr>
          <p:cNvCxnSpPr>
            <a:cxnSpLocks/>
          </p:cNvCxnSpPr>
          <p:nvPr/>
        </p:nvCxnSpPr>
        <p:spPr>
          <a:xfrm flipH="1">
            <a:off x="4930588" y="2935060"/>
            <a:ext cx="587256" cy="822900"/>
          </a:xfrm>
          <a:prstGeom prst="straightConnector1">
            <a:avLst/>
          </a:prstGeom>
          <a:noFill/>
          <a:ln w="76200" cap="flat" cmpd="sng">
            <a:solidFill>
              <a:srgbClr val="349DFC"/>
            </a:solidFill>
            <a:prstDash val="solid"/>
            <a:round/>
            <a:headEnd type="none" w="sm" len="sm"/>
            <a:tailEnd type="triangle" w="med" len="med"/>
          </a:ln>
        </p:spPr>
      </p:cxnSp>
    </p:spTree>
    <p:extLst>
      <p:ext uri="{BB962C8B-B14F-4D97-AF65-F5344CB8AC3E}">
        <p14:creationId xmlns:p14="http://schemas.microsoft.com/office/powerpoint/2010/main" val="6256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ellow Highlighter Tip">
            <a:extLst>
              <a:ext uri="{FF2B5EF4-FFF2-40B4-BE49-F238E27FC236}">
                <a16:creationId xmlns:a16="http://schemas.microsoft.com/office/drawing/2014/main" id="{48BD5965-E018-4886-ABEE-C6A1B3612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497"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3A695FF4-67FA-43F1-AE46-8659B61D106F}"/>
              </a:ext>
            </a:extLst>
          </p:cNvPr>
          <p:cNvSpPr>
            <a:spLocks noGrp="1"/>
          </p:cNvSpPr>
          <p:nvPr>
            <p:ph type="title"/>
          </p:nvPr>
        </p:nvSpPr>
        <p:spPr>
          <a:xfrm>
            <a:off x="2699497" y="137518"/>
            <a:ext cx="5143500" cy="720000"/>
          </a:xfrm>
        </p:spPr>
        <p:txBody>
          <a:bodyPr/>
          <a:lstStyle/>
          <a:p>
            <a:r>
              <a:rPr lang="ar-SA" sz="6600" dirty="0">
                <a:solidFill>
                  <a:srgbClr val="FFFF00"/>
                </a:solidFill>
                <a:latin typeface="Arial" panose="020B0604020202020204" pitchFamily="34" charset="0"/>
                <a:cs typeface="Arial" panose="020B0604020202020204" pitchFamily="34" charset="0"/>
              </a:rPr>
              <a:t>نصائح</a:t>
            </a:r>
            <a:endParaRPr lang="he-IL" sz="6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008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C8D1A2-A130-4E55-B298-945C71FB1390}"/>
              </a:ext>
            </a:extLst>
          </p:cNvPr>
          <p:cNvSpPr>
            <a:spLocks noGrp="1"/>
          </p:cNvSpPr>
          <p:nvPr>
            <p:ph type="title"/>
          </p:nvPr>
        </p:nvSpPr>
        <p:spPr>
          <a:xfrm>
            <a:off x="1194816" y="172810"/>
            <a:ext cx="9802368" cy="720000"/>
          </a:xfrm>
        </p:spPr>
        <p:txBody>
          <a:bodyPr/>
          <a:lstStyle/>
          <a:p>
            <a:r>
              <a:rPr lang="ar-SA" dirty="0">
                <a:latin typeface="Arial" panose="020B0604020202020204" pitchFamily="34" charset="0"/>
                <a:cs typeface="Arial" panose="020B0604020202020204" pitchFamily="34" charset="0"/>
              </a:rPr>
              <a:t>سِر النجاح في خط النهاية</a:t>
            </a:r>
            <a:endParaRPr lang="he-IL" dirty="0">
              <a:latin typeface="Arial" panose="020B0604020202020204" pitchFamily="34" charset="0"/>
              <a:cs typeface="Arial" panose="020B0604020202020204" pitchFamily="34" charset="0"/>
            </a:endParaRPr>
          </a:p>
        </p:txBody>
      </p:sp>
      <p:pic>
        <p:nvPicPr>
          <p:cNvPr id="10242" name="Picture 2" descr="Starting line 1080P, 2K, 4K, 5K HD wallpapers free download ...">
            <a:extLst>
              <a:ext uri="{FF2B5EF4-FFF2-40B4-BE49-F238E27FC236}">
                <a16:creationId xmlns:a16="http://schemas.microsoft.com/office/drawing/2014/main" id="{3F33DD9F-F4EA-44D3-9700-647B9D2A2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103" y="1349394"/>
            <a:ext cx="4513168" cy="30005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91E74C5-F55F-47DB-AC9D-AEB1C07CF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76" y="1303163"/>
            <a:ext cx="4536141" cy="4536141"/>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7466B1B8-88BA-48EF-834C-B20DDA0F7A9C}"/>
              </a:ext>
            </a:extLst>
          </p:cNvPr>
          <p:cNvSpPr txBox="1"/>
          <p:nvPr/>
        </p:nvSpPr>
        <p:spPr>
          <a:xfrm>
            <a:off x="1775012" y="3302868"/>
            <a:ext cx="3299012" cy="1015663"/>
          </a:xfrm>
          <a:prstGeom prst="rect">
            <a:avLst/>
          </a:prstGeom>
          <a:noFill/>
        </p:spPr>
        <p:txBody>
          <a:bodyPr wrap="square" rtlCol="1">
            <a:spAutoFit/>
          </a:bodyPr>
          <a:lstStyle/>
          <a:p>
            <a:pPr algn="ctr"/>
            <a:r>
              <a:rPr lang="ar-SA" sz="6000" dirty="0">
                <a:latin typeface="Arial" panose="020B0604020202020204" pitchFamily="34" charset="0"/>
                <a:cs typeface="Arial" panose="020B0604020202020204" pitchFamily="34" charset="0"/>
              </a:rPr>
              <a:t>توثيق</a:t>
            </a:r>
            <a:endParaRPr lang="he-IL" sz="6000" dirty="0">
              <a:latin typeface="Arial" panose="020B0604020202020204" pitchFamily="34" charset="0"/>
              <a:cs typeface="Arial" panose="020B0604020202020204" pitchFamily="34" charset="0"/>
            </a:endParaRPr>
          </a:p>
        </p:txBody>
      </p:sp>
      <p:sp>
        <p:nvSpPr>
          <p:cNvPr id="3" name="תיבת טקסט 2">
            <a:extLst>
              <a:ext uri="{FF2B5EF4-FFF2-40B4-BE49-F238E27FC236}">
                <a16:creationId xmlns:a16="http://schemas.microsoft.com/office/drawing/2014/main" id="{C1AA0D8E-0453-4828-952E-2EA0499BD7AE}"/>
              </a:ext>
            </a:extLst>
          </p:cNvPr>
          <p:cNvSpPr txBox="1"/>
          <p:nvPr/>
        </p:nvSpPr>
        <p:spPr>
          <a:xfrm>
            <a:off x="742476" y="5839304"/>
            <a:ext cx="5359739" cy="923330"/>
          </a:xfrm>
          <a:prstGeom prst="rect">
            <a:avLst/>
          </a:prstGeom>
          <a:noFill/>
        </p:spPr>
        <p:txBody>
          <a:bodyPr wrap="square" rtlCol="1">
            <a:spAutoFit/>
          </a:bodyPr>
          <a:lstStyle/>
          <a:p>
            <a:pPr algn="ctr" rtl="1"/>
            <a:r>
              <a:rPr lang="ar-SA" sz="5400" dirty="0">
                <a:latin typeface="Arial" panose="020B0604020202020204" pitchFamily="34" charset="0"/>
                <a:cs typeface="Arial" panose="020B0604020202020204" pitchFamily="34" charset="0"/>
              </a:rPr>
              <a:t>طوال </a:t>
            </a:r>
            <a:r>
              <a:rPr lang="ar-SA" sz="5400" b="1" dirty="0">
                <a:solidFill>
                  <a:srgbClr val="FF0000"/>
                </a:solidFill>
                <a:latin typeface="Arial" panose="020B0604020202020204" pitchFamily="34" charset="0"/>
                <a:cs typeface="Arial" panose="020B0604020202020204" pitchFamily="34" charset="0"/>
              </a:rPr>
              <a:t>كل</a:t>
            </a:r>
            <a:r>
              <a:rPr lang="he-IL" sz="5400" dirty="0">
                <a:latin typeface="Arial" panose="020B0604020202020204" pitchFamily="34" charset="0"/>
                <a:cs typeface="Arial" panose="020B0604020202020204" pitchFamily="34" charset="0"/>
              </a:rPr>
              <a:t> </a:t>
            </a:r>
            <a:r>
              <a:rPr lang="ar-SA" sz="5400" dirty="0">
                <a:latin typeface="Arial" panose="020B0604020202020204" pitchFamily="34" charset="0"/>
                <a:cs typeface="Arial" panose="020B0604020202020204" pitchFamily="34" charset="0"/>
              </a:rPr>
              <a:t>الطريق</a:t>
            </a:r>
            <a:endParaRPr lang="he-IL"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8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C8D1A2-A130-4E55-B298-945C71FB1390}"/>
              </a:ext>
            </a:extLst>
          </p:cNvPr>
          <p:cNvSpPr>
            <a:spLocks noGrp="1"/>
          </p:cNvSpPr>
          <p:nvPr>
            <p:ph type="title"/>
          </p:nvPr>
        </p:nvSpPr>
        <p:spPr>
          <a:xfrm>
            <a:off x="405921" y="172810"/>
            <a:ext cx="9802368" cy="720000"/>
          </a:xfrm>
        </p:spPr>
        <p:txBody>
          <a:bodyPr/>
          <a:lstStyle/>
          <a:p>
            <a:r>
              <a:rPr lang="ar-SA" dirty="0">
                <a:latin typeface="Arial" panose="020B0604020202020204" pitchFamily="34" charset="0"/>
                <a:cs typeface="Arial" panose="020B0604020202020204" pitchFamily="34" charset="0"/>
              </a:rPr>
              <a:t>التقيّد بالجدول الزمني</a:t>
            </a:r>
            <a:endParaRPr lang="he-IL" dirty="0">
              <a:latin typeface="Arial" panose="020B0604020202020204" pitchFamily="34" charset="0"/>
              <a:cs typeface="Arial" panose="020B0604020202020204" pitchFamily="34" charset="0"/>
            </a:endParaRPr>
          </a:p>
        </p:txBody>
      </p:sp>
      <p:pic>
        <p:nvPicPr>
          <p:cNvPr id="14338" name="Picture 2">
            <a:extLst>
              <a:ext uri="{FF2B5EF4-FFF2-40B4-BE49-F238E27FC236}">
                <a16:creationId xmlns:a16="http://schemas.microsoft.com/office/drawing/2014/main" id="{E2877DFF-4623-4236-B7BA-A1B1EE215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39" y="1070102"/>
            <a:ext cx="5802404" cy="5787898"/>
          </a:xfrm>
          <a:prstGeom prst="rect">
            <a:avLst/>
          </a:prstGeom>
          <a:noFill/>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E55F8CE8-A2C1-4CE2-B4F8-0E3449D18AC0}"/>
              </a:ext>
            </a:extLst>
          </p:cNvPr>
          <p:cNvSpPr txBox="1"/>
          <p:nvPr/>
        </p:nvSpPr>
        <p:spPr>
          <a:xfrm>
            <a:off x="7290995" y="2364870"/>
            <a:ext cx="4381570" cy="923330"/>
          </a:xfrm>
          <a:prstGeom prst="rect">
            <a:avLst/>
          </a:prstGeom>
          <a:noFill/>
        </p:spPr>
        <p:txBody>
          <a:bodyPr wrap="square" rtlCol="1">
            <a:spAutoFit/>
          </a:bodyPr>
          <a:lstStyle/>
          <a:p>
            <a:pPr algn="ctr" rtl="1"/>
            <a:r>
              <a:rPr lang="ar-SA" sz="5400" dirty="0">
                <a:latin typeface="Arial" panose="020B0604020202020204" pitchFamily="34" charset="0"/>
                <a:cs typeface="Arial" panose="020B0604020202020204" pitchFamily="34" charset="0"/>
              </a:rPr>
              <a:t>طوال </a:t>
            </a:r>
            <a:r>
              <a:rPr lang="ar-SA" sz="5400" b="1" dirty="0">
                <a:solidFill>
                  <a:srgbClr val="FF0000"/>
                </a:solidFill>
                <a:latin typeface="Arial" panose="020B0604020202020204" pitchFamily="34" charset="0"/>
                <a:cs typeface="Arial" panose="020B0604020202020204" pitchFamily="34" charset="0"/>
              </a:rPr>
              <a:t>كل</a:t>
            </a:r>
            <a:r>
              <a:rPr lang="he-IL" sz="5400" dirty="0">
                <a:latin typeface="Arial" panose="020B0604020202020204" pitchFamily="34" charset="0"/>
                <a:cs typeface="Arial" panose="020B0604020202020204" pitchFamily="34" charset="0"/>
              </a:rPr>
              <a:t> </a:t>
            </a:r>
            <a:r>
              <a:rPr lang="ar-SA" sz="5400" dirty="0">
                <a:latin typeface="Arial" panose="020B0604020202020204" pitchFamily="34" charset="0"/>
                <a:cs typeface="Arial" panose="020B0604020202020204" pitchFamily="34" charset="0"/>
              </a:rPr>
              <a:t>الطريق</a:t>
            </a:r>
            <a:endParaRPr lang="he-IL" sz="5400" dirty="0">
              <a:latin typeface="Arial" panose="020B0604020202020204" pitchFamily="34" charset="0"/>
              <a:cs typeface="Arial" panose="020B0604020202020204" pitchFamily="34" charset="0"/>
            </a:endParaRPr>
          </a:p>
        </p:txBody>
      </p:sp>
      <p:sp>
        <p:nvSpPr>
          <p:cNvPr id="3" name="תיבת טקסט 2">
            <a:extLst>
              <a:ext uri="{FF2B5EF4-FFF2-40B4-BE49-F238E27FC236}">
                <a16:creationId xmlns:a16="http://schemas.microsoft.com/office/drawing/2014/main" id="{610716EC-E31D-44C2-966C-62C211779EA7}"/>
              </a:ext>
            </a:extLst>
          </p:cNvPr>
          <p:cNvSpPr txBox="1"/>
          <p:nvPr/>
        </p:nvSpPr>
        <p:spPr>
          <a:xfrm rot="19398086">
            <a:off x="2369222" y="3624653"/>
            <a:ext cx="4011804" cy="1938992"/>
          </a:xfrm>
          <a:prstGeom prst="rect">
            <a:avLst/>
          </a:prstGeom>
          <a:solidFill>
            <a:schemeClr val="bg1">
              <a:alpha val="66000"/>
            </a:schemeClr>
          </a:solidFill>
        </p:spPr>
        <p:txBody>
          <a:bodyPr wrap="square" rtlCol="1">
            <a:spAutoFit/>
          </a:bodyPr>
          <a:lstStyle/>
          <a:p>
            <a:pPr algn="ctr" rtl="1"/>
            <a:r>
              <a:rPr lang="ar-SA" sz="6000" dirty="0">
                <a:solidFill>
                  <a:srgbClr val="FF0000"/>
                </a:solidFill>
                <a:latin typeface="Arial" panose="020B0604020202020204" pitchFamily="34" charset="0"/>
                <a:cs typeface="Arial" panose="020B0604020202020204" pitchFamily="34" charset="0"/>
              </a:rPr>
              <a:t>لا للمُماطلة</a:t>
            </a:r>
            <a:r>
              <a:rPr lang="en-US" sz="6000" dirty="0">
                <a:solidFill>
                  <a:srgbClr val="FF0000"/>
                </a:solidFill>
                <a:latin typeface="Arial" panose="020B0604020202020204" pitchFamily="34" charset="0"/>
                <a:cs typeface="Arial" panose="020B0604020202020204" pitchFamily="34" charset="0"/>
              </a:rPr>
              <a:t> </a:t>
            </a:r>
            <a:r>
              <a:rPr lang="ar-SA" sz="6000" dirty="0">
                <a:solidFill>
                  <a:srgbClr val="FF0000"/>
                </a:solidFill>
                <a:latin typeface="Arial" panose="020B0604020202020204" pitchFamily="34" charset="0"/>
                <a:cs typeface="Arial" panose="020B0604020202020204" pitchFamily="34" charset="0"/>
              </a:rPr>
              <a:t> والتأجيل</a:t>
            </a:r>
            <a:endParaRPr lang="he-IL" sz="6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75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B2F3BC-155C-4918-B392-B10CC7349F2F}"/>
              </a:ext>
            </a:extLst>
          </p:cNvPr>
          <p:cNvSpPr>
            <a:spLocks noGrp="1"/>
          </p:cNvSpPr>
          <p:nvPr>
            <p:ph type="title"/>
          </p:nvPr>
        </p:nvSpPr>
        <p:spPr>
          <a:xfrm>
            <a:off x="849070" y="117102"/>
            <a:ext cx="9802368" cy="720000"/>
          </a:xfrm>
        </p:spPr>
        <p:txBody>
          <a:bodyPr/>
          <a:lstStyle/>
          <a:p>
            <a:r>
              <a:rPr lang="ar-SA" dirty="0">
                <a:latin typeface="Arial" panose="020B0604020202020204" pitchFamily="34" charset="0"/>
                <a:cs typeface="Arial" panose="020B0604020202020204" pitchFamily="34" charset="0"/>
              </a:rPr>
              <a:t>مُهمَّة الاستراحة</a:t>
            </a:r>
            <a:endParaRPr lang="he-IL" dirty="0">
              <a:latin typeface="Arial" panose="020B0604020202020204" pitchFamily="34" charset="0"/>
              <a:cs typeface="Arial" panose="020B0604020202020204" pitchFamily="34" charset="0"/>
            </a:endParaRPr>
          </a:p>
        </p:txBody>
      </p:sp>
      <p:sp>
        <p:nvSpPr>
          <p:cNvPr id="4" name="מציין מיקום טקסט 3">
            <a:extLst>
              <a:ext uri="{FF2B5EF4-FFF2-40B4-BE49-F238E27FC236}">
                <a16:creationId xmlns:a16="http://schemas.microsoft.com/office/drawing/2014/main" id="{2054A650-4ECC-4AC9-9491-4F40DAC27CDA}"/>
              </a:ext>
            </a:extLst>
          </p:cNvPr>
          <p:cNvSpPr>
            <a:spLocks noGrp="1"/>
          </p:cNvSpPr>
          <p:nvPr>
            <p:ph type="body" idx="2"/>
          </p:nvPr>
        </p:nvSpPr>
        <p:spPr>
          <a:xfrm>
            <a:off x="4380089" y="1352741"/>
            <a:ext cx="7650545" cy="2771023"/>
          </a:xfrm>
        </p:spPr>
        <p:txBody>
          <a:bodyPr>
            <a:normAutofit/>
          </a:bodyPr>
          <a:lstStyle/>
          <a:p>
            <a:pPr marL="25400" indent="0">
              <a:buNone/>
            </a:pPr>
            <a:r>
              <a:rPr lang="ar-SA" sz="2800" dirty="0">
                <a:latin typeface="Arial" panose="020B0604020202020204" pitchFamily="34" charset="0"/>
                <a:cs typeface="Arial" panose="020B0604020202020204" pitchFamily="34" charset="0"/>
              </a:rPr>
              <a:t>افتحوا </a:t>
            </a:r>
            <a:r>
              <a:rPr lang="he-IL" sz="2800" dirty="0">
                <a:latin typeface="Arial" panose="020B0604020202020204" pitchFamily="34" charset="0"/>
                <a:cs typeface="Arial" panose="020B0604020202020204" pitchFamily="34" charset="0"/>
                <a:hlinkClick r:id="rId3"/>
              </a:rPr>
              <a:t> </a:t>
            </a:r>
            <a:r>
              <a:rPr lang="ar-SA" sz="2800" dirty="0">
                <a:latin typeface="Arial" panose="020B0604020202020204" pitchFamily="34" charset="0"/>
                <a:cs typeface="Arial" panose="020B0604020202020204" pitchFamily="34" charset="0"/>
                <a:hlinkClick r:id="rId3"/>
              </a:rPr>
              <a:t>ملف أبحاث الطلاب</a:t>
            </a:r>
            <a:r>
              <a:rPr lang="ar-SA" sz="2800" dirty="0">
                <a:latin typeface="Arial" panose="020B0604020202020204" pitchFamily="34" charset="0"/>
                <a:cs typeface="Arial" panose="020B0604020202020204" pitchFamily="34" charset="0"/>
              </a:rPr>
              <a:t>.</a:t>
            </a:r>
            <a:r>
              <a:rPr lang="he-IL" sz="2800" dirty="0">
                <a:latin typeface="Arial" panose="020B0604020202020204" pitchFamily="34" charset="0"/>
                <a:cs typeface="Arial" panose="020B0604020202020204" pitchFamily="34" charset="0"/>
              </a:rPr>
              <a:t> </a:t>
            </a:r>
          </a:p>
          <a:p>
            <a:pPr marL="25400" indent="0">
              <a:buNone/>
            </a:pPr>
            <a:r>
              <a:rPr lang="ar-SA" sz="2800" b="1" u="sng" dirty="0">
                <a:latin typeface="Arial" panose="020B0604020202020204" pitchFamily="34" charset="0"/>
                <a:cs typeface="Arial" panose="020B0604020202020204" pitchFamily="34" charset="0"/>
              </a:rPr>
              <a:t>تصفحوا</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في نموذجين او ثلاثة المعروضة به</a:t>
            </a:r>
            <a:r>
              <a:rPr lang="he-IL" sz="2800" dirty="0">
                <a:latin typeface="Arial" panose="020B0604020202020204" pitchFamily="34" charset="0"/>
                <a:cs typeface="Arial" panose="020B0604020202020204" pitchFamily="34" charset="0"/>
              </a:rPr>
              <a:t>. </a:t>
            </a:r>
          </a:p>
          <a:p>
            <a:pPr marL="539750" indent="-514350">
              <a:buAutoNum type="arabicPeriod"/>
            </a:pPr>
            <a:r>
              <a:rPr lang="ar-SA" sz="2800" dirty="0">
                <a:latin typeface="Arial" panose="020B0604020202020204" pitchFamily="34" charset="0"/>
                <a:cs typeface="Arial" panose="020B0604020202020204" pitchFamily="34" charset="0"/>
              </a:rPr>
              <a:t>مَيِّزوا المبنى للبحث العلمي - (البيو- بحث) في الوظائف </a:t>
            </a:r>
            <a:endParaRPr lang="he-IL" sz="2800" dirty="0">
              <a:latin typeface="Arial" panose="020B0604020202020204" pitchFamily="34" charset="0"/>
              <a:cs typeface="Arial" panose="020B0604020202020204" pitchFamily="34" charset="0"/>
            </a:endParaRPr>
          </a:p>
          <a:p>
            <a:pPr marL="539750" indent="-514350">
              <a:buAutoNum type="arabicPeriod"/>
            </a:pPr>
            <a:r>
              <a:rPr lang="ar-SA" sz="2800" dirty="0">
                <a:latin typeface="Arial" panose="020B0604020202020204" pitchFamily="34" charset="0"/>
                <a:cs typeface="Arial" panose="020B0604020202020204" pitchFamily="34" charset="0"/>
              </a:rPr>
              <a:t>هل هناك أجزاء ناقصة في هذه الوظائف</a:t>
            </a:r>
            <a:r>
              <a:rPr lang="he-IL" sz="2800" dirty="0">
                <a:latin typeface="Arial" panose="020B0604020202020204" pitchFamily="34" charset="0"/>
                <a:cs typeface="Arial" panose="020B0604020202020204" pitchFamily="34" charset="0"/>
              </a:rPr>
              <a:t>?</a:t>
            </a:r>
          </a:p>
          <a:p>
            <a:pPr marL="539750" indent="-514350">
              <a:buAutoNum type="arabicPeriod"/>
            </a:pPr>
            <a:endParaRPr lang="he-IL" sz="2800" dirty="0">
              <a:latin typeface="Arial" panose="020B0604020202020204" pitchFamily="34" charset="0"/>
              <a:cs typeface="Arial" panose="020B0604020202020204" pitchFamily="34" charset="0"/>
            </a:endParaRPr>
          </a:p>
          <a:p>
            <a:pPr marL="539750" indent="-514350">
              <a:buAutoNum type="arabicPeriod"/>
            </a:pPr>
            <a:endParaRPr lang="he-IL" sz="2800" dirty="0">
              <a:latin typeface="Arial" panose="020B0604020202020204" pitchFamily="34" charset="0"/>
              <a:cs typeface="Arial" panose="020B0604020202020204" pitchFamily="34" charset="0"/>
            </a:endParaRPr>
          </a:p>
        </p:txBody>
      </p:sp>
      <p:pic>
        <p:nvPicPr>
          <p:cNvPr id="7" name="תמונה 6" descr="תמונה שמכילה בד&#10;&#10;התיאור נוצר באופן אוטומטי">
            <a:extLst>
              <a:ext uri="{FF2B5EF4-FFF2-40B4-BE49-F238E27FC236}">
                <a16:creationId xmlns:a16="http://schemas.microsoft.com/office/drawing/2014/main" id="{315759AE-A566-4F36-B964-819C8ADCE073}"/>
              </a:ext>
            </a:extLst>
          </p:cNvPr>
          <p:cNvPicPr>
            <a:picLocks noChangeAspect="1"/>
          </p:cNvPicPr>
          <p:nvPr/>
        </p:nvPicPr>
        <p:blipFill>
          <a:blip r:embed="rId4"/>
          <a:stretch>
            <a:fillRect/>
          </a:stretch>
        </p:blipFill>
        <p:spPr>
          <a:xfrm>
            <a:off x="4172245" y="3546534"/>
            <a:ext cx="3156018" cy="3156018"/>
          </a:xfrm>
          <a:prstGeom prst="rect">
            <a:avLst/>
          </a:prstGeom>
        </p:spPr>
      </p:pic>
      <p:sp>
        <p:nvSpPr>
          <p:cNvPr id="8" name="Rectangle: Rounded Corners 7">
            <a:extLst>
              <a:ext uri="{FF2B5EF4-FFF2-40B4-BE49-F238E27FC236}">
                <a16:creationId xmlns:a16="http://schemas.microsoft.com/office/drawing/2014/main" id="{A739D300-79D5-4A48-873B-25F0D513FB4D}"/>
              </a:ext>
            </a:extLst>
          </p:cNvPr>
          <p:cNvSpPr/>
          <p:nvPr/>
        </p:nvSpPr>
        <p:spPr>
          <a:xfrm>
            <a:off x="431800" y="1206500"/>
            <a:ext cx="3187700" cy="368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عنوان</a:t>
            </a:r>
            <a:endParaRPr lang="en-GB" sz="2400" dirty="0"/>
          </a:p>
        </p:txBody>
      </p:sp>
      <p:sp>
        <p:nvSpPr>
          <p:cNvPr id="15" name="Rectangle: Rounded Corners 14">
            <a:extLst>
              <a:ext uri="{FF2B5EF4-FFF2-40B4-BE49-F238E27FC236}">
                <a16:creationId xmlns:a16="http://schemas.microsoft.com/office/drawing/2014/main" id="{6C1C613A-640F-4485-BA7F-0FB97945B554}"/>
              </a:ext>
            </a:extLst>
          </p:cNvPr>
          <p:cNvSpPr/>
          <p:nvPr/>
        </p:nvSpPr>
        <p:spPr>
          <a:xfrm>
            <a:off x="431800" y="1574800"/>
            <a:ext cx="3187700" cy="685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نبذة مختصرة</a:t>
            </a:r>
            <a:endParaRPr lang="en-GB" sz="2400" dirty="0"/>
          </a:p>
        </p:txBody>
      </p:sp>
      <p:sp>
        <p:nvSpPr>
          <p:cNvPr id="16" name="Rectangle: Rounded Corners 15">
            <a:extLst>
              <a:ext uri="{FF2B5EF4-FFF2-40B4-BE49-F238E27FC236}">
                <a16:creationId xmlns:a16="http://schemas.microsoft.com/office/drawing/2014/main" id="{38843D32-B887-44AA-AE53-4C6496231D4C}"/>
              </a:ext>
            </a:extLst>
          </p:cNvPr>
          <p:cNvSpPr/>
          <p:nvPr/>
        </p:nvSpPr>
        <p:spPr>
          <a:xfrm>
            <a:off x="467136" y="3890473"/>
            <a:ext cx="3187700" cy="8538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نتائج</a:t>
            </a:r>
            <a:endParaRPr lang="en-GB" sz="2400" dirty="0"/>
          </a:p>
        </p:txBody>
      </p:sp>
      <p:sp>
        <p:nvSpPr>
          <p:cNvPr id="17" name="Rectangle: Rounded Corners 16">
            <a:extLst>
              <a:ext uri="{FF2B5EF4-FFF2-40B4-BE49-F238E27FC236}">
                <a16:creationId xmlns:a16="http://schemas.microsoft.com/office/drawing/2014/main" id="{C821C4E3-A108-49B0-953E-E43772CC4450}"/>
              </a:ext>
            </a:extLst>
          </p:cNvPr>
          <p:cNvSpPr/>
          <p:nvPr/>
        </p:nvSpPr>
        <p:spPr>
          <a:xfrm>
            <a:off x="484804" y="5629623"/>
            <a:ext cx="3187700" cy="368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SA" sz="2400" dirty="0"/>
              <a:t>مصادر معلومات</a:t>
            </a:r>
            <a:endParaRPr lang="en-GB" sz="2400" dirty="0"/>
          </a:p>
        </p:txBody>
      </p:sp>
      <p:sp>
        <p:nvSpPr>
          <p:cNvPr id="18" name="Rectangle: Rounded Corners 17">
            <a:extLst>
              <a:ext uri="{FF2B5EF4-FFF2-40B4-BE49-F238E27FC236}">
                <a16:creationId xmlns:a16="http://schemas.microsoft.com/office/drawing/2014/main" id="{3F0905B1-FDDA-433B-AFFA-486197BBDB3D}"/>
              </a:ext>
            </a:extLst>
          </p:cNvPr>
          <p:cNvSpPr/>
          <p:nvPr/>
        </p:nvSpPr>
        <p:spPr>
          <a:xfrm>
            <a:off x="467136" y="4760048"/>
            <a:ext cx="3187700" cy="8538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نقاش</a:t>
            </a:r>
            <a:endParaRPr lang="en-GB" sz="2400" dirty="0"/>
          </a:p>
        </p:txBody>
      </p:sp>
      <p:sp>
        <p:nvSpPr>
          <p:cNvPr id="19" name="Rectangle: Rounded Corners 18">
            <a:extLst>
              <a:ext uri="{FF2B5EF4-FFF2-40B4-BE49-F238E27FC236}">
                <a16:creationId xmlns:a16="http://schemas.microsoft.com/office/drawing/2014/main" id="{AD000B57-C989-45E5-B3AD-C38ACEF3035C}"/>
              </a:ext>
            </a:extLst>
          </p:cNvPr>
          <p:cNvSpPr/>
          <p:nvPr/>
        </p:nvSpPr>
        <p:spPr>
          <a:xfrm>
            <a:off x="467136" y="2274764"/>
            <a:ext cx="3187700" cy="8769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مقدّمة</a:t>
            </a:r>
            <a:endParaRPr lang="en-GB" sz="2400" dirty="0"/>
          </a:p>
        </p:txBody>
      </p:sp>
      <p:sp>
        <p:nvSpPr>
          <p:cNvPr id="20" name="Rectangle: Rounded Corners 19">
            <a:extLst>
              <a:ext uri="{FF2B5EF4-FFF2-40B4-BE49-F238E27FC236}">
                <a16:creationId xmlns:a16="http://schemas.microsoft.com/office/drawing/2014/main" id="{BC434A5B-4750-400F-8969-5D6AF5F6A039}"/>
              </a:ext>
            </a:extLst>
          </p:cNvPr>
          <p:cNvSpPr/>
          <p:nvPr/>
        </p:nvSpPr>
        <p:spPr>
          <a:xfrm>
            <a:off x="484804" y="3154726"/>
            <a:ext cx="3187700" cy="7199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طرق البحث</a:t>
            </a:r>
            <a:endParaRPr lang="en-GB" sz="2400" dirty="0"/>
          </a:p>
        </p:txBody>
      </p:sp>
    </p:spTree>
    <p:extLst>
      <p:ext uri="{BB962C8B-B14F-4D97-AF65-F5344CB8AC3E}">
        <p14:creationId xmlns:p14="http://schemas.microsoft.com/office/powerpoint/2010/main" val="516289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EEC07B-C1F9-433D-BF7B-5B3583000EAD}"/>
              </a:ext>
            </a:extLst>
          </p:cNvPr>
          <p:cNvSpPr>
            <a:spLocks noGrp="1"/>
          </p:cNvSpPr>
          <p:nvPr>
            <p:ph type="title"/>
          </p:nvPr>
        </p:nvSpPr>
        <p:spPr>
          <a:xfrm>
            <a:off x="888615" y="155448"/>
            <a:ext cx="9802368" cy="720000"/>
          </a:xfrm>
        </p:spPr>
        <p:txBody>
          <a:bodyPr/>
          <a:lstStyle/>
          <a:p>
            <a:r>
              <a:rPr lang="ar-SA" dirty="0">
                <a:latin typeface="Arial" panose="020B0604020202020204" pitchFamily="34" charset="0"/>
                <a:cs typeface="Arial" panose="020B0604020202020204" pitchFamily="34" charset="0"/>
              </a:rPr>
              <a:t>خرجنا لاستراحة</a:t>
            </a:r>
            <a:endParaRPr lang="he-IL" dirty="0">
              <a:latin typeface="Arial" panose="020B060402020202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1CE475E4-70F6-4DC0-85A2-90CB5B98FBE6}"/>
              </a:ext>
            </a:extLst>
          </p:cNvPr>
          <p:cNvSpPr txBox="1"/>
          <p:nvPr/>
        </p:nvSpPr>
        <p:spPr>
          <a:xfrm>
            <a:off x="2154550" y="6114856"/>
            <a:ext cx="9153330" cy="30777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2"/>
              </a:rPr>
              <a:t>https://www.flickr.com/photos/tofuttibreak/13361936713</a:t>
            </a:r>
            <a:endParaRPr lang="he-IL" dirty="0">
              <a:latin typeface="Arial" panose="020B0604020202020204" pitchFamily="34" charset="0"/>
              <a:cs typeface="Arial" panose="020B0604020202020204" pitchFamily="34" charset="0"/>
            </a:endParaRPr>
          </a:p>
        </p:txBody>
      </p:sp>
      <p:pic>
        <p:nvPicPr>
          <p:cNvPr id="3074" name="Picture 2" descr="birthplace of kermit the frog museum | tiny museum in leland… | Flickr">
            <a:extLst>
              <a:ext uri="{FF2B5EF4-FFF2-40B4-BE49-F238E27FC236}">
                <a16:creationId xmlns:a16="http://schemas.microsoft.com/office/drawing/2014/main" id="{4EE8C56E-CA7B-41FA-AE1D-010ED1F09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550" y="892672"/>
            <a:ext cx="7605271" cy="50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7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a:spLocks noGrp="1"/>
          </p:cNvSpPr>
          <p:nvPr>
            <p:ph type="title"/>
          </p:nvPr>
        </p:nvSpPr>
        <p:spPr>
          <a:xfrm>
            <a:off x="1024128" y="152134"/>
            <a:ext cx="9802368" cy="720000"/>
          </a:xfrm>
          <a:prstGeom prst="rect">
            <a:avLst/>
          </a:prstGeom>
          <a:noFill/>
          <a:ln>
            <a:noFill/>
          </a:ln>
        </p:spPr>
        <p:txBody>
          <a:bodyPr spcFirstLastPara="1" wrap="square" lIns="36000" tIns="0" rIns="36000" bIns="0" anchor="ctr" anchorCtr="0">
            <a:noAutofit/>
          </a:bodyPr>
          <a:lstStyle/>
          <a:p>
            <a:pPr marL="0" lvl="0" indent="0" algn="ctr" rtl="1">
              <a:lnSpc>
                <a:spcPct val="100000"/>
              </a:lnSpc>
              <a:spcBef>
                <a:spcPts val="0"/>
              </a:spcBef>
              <a:spcAft>
                <a:spcPts val="0"/>
              </a:spcAft>
              <a:buClr>
                <a:srgbClr val="002060"/>
              </a:buClr>
              <a:buSzPts val="4400"/>
              <a:buFont typeface="Varela Round"/>
              <a:buNone/>
            </a:pPr>
            <a:r>
              <a:rPr lang="ar-SA" dirty="0">
                <a:latin typeface="Arial" panose="020B0604020202020204" pitchFamily="34" charset="0"/>
                <a:cs typeface="Arial" panose="020B0604020202020204" pitchFamily="34" charset="0"/>
              </a:rPr>
              <a:t>ماذا سنتعلم اليوم؟</a:t>
            </a:r>
            <a:r>
              <a:rPr lang="iw-IL"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192" name="Google Shape;192;p3"/>
          <p:cNvSpPr txBox="1">
            <a:spLocks noGrp="1"/>
          </p:cNvSpPr>
          <p:nvPr>
            <p:ph type="body" idx="1"/>
          </p:nvPr>
        </p:nvSpPr>
        <p:spPr>
          <a:xfrm>
            <a:off x="1659368" y="1028699"/>
            <a:ext cx="7041776" cy="5138701"/>
          </a:xfrm>
          <a:prstGeom prst="rect">
            <a:avLst/>
          </a:prstGeom>
          <a:solidFill>
            <a:schemeClr val="bg1"/>
          </a:solid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Clr>
                <a:srgbClr val="002060"/>
              </a:buClr>
              <a:buSzPts val="2400"/>
              <a:buNone/>
            </a:pPr>
            <a:r>
              <a:rPr lang="ar-SA" sz="2800" dirty="0">
                <a:solidFill>
                  <a:srgbClr val="FF0000"/>
                </a:solidFill>
                <a:latin typeface="Arial" panose="020B0604020202020204" pitchFamily="34" charset="0"/>
                <a:cs typeface="Arial" panose="020B0604020202020204" pitchFamily="34" charset="0"/>
              </a:rPr>
              <a:t>الجزء الاول </a:t>
            </a:r>
            <a:endParaRPr lang="he-IL" sz="2800" dirty="0">
              <a:solidFill>
                <a:srgbClr val="FF0000"/>
              </a:solidFill>
              <a:latin typeface="Arial" panose="020B0604020202020204" pitchFamily="34" charset="0"/>
              <a:cs typeface="Arial" panose="020B0604020202020204" pitchFamily="34" charset="0"/>
            </a:endParaRPr>
          </a:p>
          <a:p>
            <a:pPr marL="342934" lvl="0" indent="-342934" algn="r" rtl="1">
              <a:lnSpc>
                <a:spcPct val="150000"/>
              </a:lnSpc>
              <a:spcBef>
                <a:spcPts val="0"/>
              </a:spcBef>
              <a:spcAft>
                <a:spcPts val="0"/>
              </a:spcAft>
              <a:buClr>
                <a:srgbClr val="002060"/>
              </a:buClr>
              <a:buSzPts val="2400"/>
              <a:buChar char="•"/>
            </a:pPr>
            <a:r>
              <a:rPr lang="ar-SA" sz="2800" dirty="0">
                <a:latin typeface="Arial" panose="020B0604020202020204" pitchFamily="34" charset="0"/>
                <a:cs typeface="Arial" panose="020B0604020202020204" pitchFamily="34" charset="0"/>
              </a:rPr>
              <a:t>أهداف البحث العلمي</a:t>
            </a:r>
            <a:endParaRPr lang="he-IL" sz="2800" dirty="0">
              <a:latin typeface="Arial" panose="020B0604020202020204" pitchFamily="34" charset="0"/>
              <a:cs typeface="Arial" panose="020B0604020202020204" pitchFamily="34" charset="0"/>
            </a:endParaRPr>
          </a:p>
          <a:p>
            <a:pPr marL="342934" indent="-342934"/>
            <a:r>
              <a:rPr lang="ar-SA" sz="2800" dirty="0">
                <a:latin typeface="Arial" panose="020B0604020202020204" pitchFamily="34" charset="0"/>
                <a:cs typeface="Arial" panose="020B0604020202020204" pitchFamily="34" charset="0"/>
              </a:rPr>
              <a:t>مبنى البحث العلمي</a:t>
            </a:r>
            <a:endParaRPr lang="he-IL" sz="2800" dirty="0">
              <a:latin typeface="Arial" panose="020B0604020202020204" pitchFamily="34" charset="0"/>
              <a:cs typeface="Arial" panose="020B0604020202020204" pitchFamily="34" charset="0"/>
            </a:endParaRPr>
          </a:p>
          <a:p>
            <a:pPr marL="342934" lvl="0" indent="-342934" algn="r" rtl="1">
              <a:lnSpc>
                <a:spcPct val="150000"/>
              </a:lnSpc>
              <a:spcBef>
                <a:spcPts val="0"/>
              </a:spcBef>
              <a:spcAft>
                <a:spcPts val="0"/>
              </a:spcAft>
              <a:buClr>
                <a:srgbClr val="002060"/>
              </a:buClr>
              <a:buSzPts val="2400"/>
              <a:buChar char="•"/>
            </a:pPr>
            <a:r>
              <a:rPr lang="ar-SA" sz="2800" dirty="0">
                <a:latin typeface="Arial" panose="020B0604020202020204" pitchFamily="34" charset="0"/>
                <a:cs typeface="Arial" panose="020B0604020202020204" pitchFamily="34" charset="0"/>
              </a:rPr>
              <a:t>الخطوات الأولى في البحث العلمي</a:t>
            </a:r>
            <a:endParaRPr lang="he-IL" sz="2800" dirty="0">
              <a:latin typeface="Arial" panose="020B0604020202020204" pitchFamily="34" charset="0"/>
              <a:cs typeface="Arial" panose="020B0604020202020204" pitchFamily="34" charset="0"/>
            </a:endParaRPr>
          </a:p>
          <a:p>
            <a:pPr marL="0" lvl="0" indent="0">
              <a:buNone/>
            </a:pPr>
            <a:r>
              <a:rPr lang="ar-SA" sz="2800" dirty="0">
                <a:solidFill>
                  <a:srgbClr val="FF0000"/>
                </a:solidFill>
                <a:latin typeface="Arial" panose="020B0604020202020204" pitchFamily="34" charset="0"/>
                <a:cs typeface="Arial" panose="020B0604020202020204" pitchFamily="34" charset="0"/>
              </a:rPr>
              <a:t>الجزء</a:t>
            </a:r>
            <a:r>
              <a:rPr lang="he-IL" sz="2800" dirty="0">
                <a:solidFill>
                  <a:srgbClr val="FF0000"/>
                </a:solidFill>
                <a:latin typeface="Arial" panose="020B0604020202020204" pitchFamily="34" charset="0"/>
                <a:cs typeface="Arial" panose="020B0604020202020204" pitchFamily="34" charset="0"/>
              </a:rPr>
              <a:t> </a:t>
            </a:r>
            <a:r>
              <a:rPr lang="ar-SA" sz="2800" dirty="0">
                <a:solidFill>
                  <a:srgbClr val="FF0000"/>
                </a:solidFill>
                <a:latin typeface="Arial" panose="020B0604020202020204" pitchFamily="34" charset="0"/>
                <a:cs typeface="Arial" panose="020B0604020202020204" pitchFamily="34" charset="0"/>
              </a:rPr>
              <a:t>الثاني</a:t>
            </a:r>
            <a:endParaRPr lang="he-IL" sz="2800" dirty="0">
              <a:solidFill>
                <a:srgbClr val="FF0000"/>
              </a:solidFill>
              <a:latin typeface="Arial" panose="020B0604020202020204" pitchFamily="34" charset="0"/>
              <a:cs typeface="Arial" panose="020B0604020202020204" pitchFamily="34" charset="0"/>
            </a:endParaRPr>
          </a:p>
          <a:p>
            <a:pPr marL="342934" lvl="0" indent="-342934" algn="r" rtl="1">
              <a:lnSpc>
                <a:spcPct val="150000"/>
              </a:lnSpc>
              <a:spcBef>
                <a:spcPts val="0"/>
              </a:spcBef>
              <a:spcAft>
                <a:spcPts val="0"/>
              </a:spcAft>
              <a:buClr>
                <a:srgbClr val="002060"/>
              </a:buClr>
              <a:buSzPts val="2400"/>
              <a:buChar char="•"/>
            </a:pPr>
            <a:r>
              <a:rPr lang="ar-SA" sz="2800" dirty="0">
                <a:latin typeface="Arial" panose="020B0604020202020204" pitchFamily="34" charset="0"/>
                <a:cs typeface="Arial" panose="020B0604020202020204" pitchFamily="34" charset="0"/>
              </a:rPr>
              <a:t>ما هو مصدر المعلومات الموثوق به</a:t>
            </a:r>
            <a:r>
              <a:rPr lang="he-IL" sz="2800" dirty="0">
                <a:latin typeface="Arial" panose="020B0604020202020204" pitchFamily="34" charset="0"/>
                <a:cs typeface="Arial" panose="020B0604020202020204" pitchFamily="34" charset="0"/>
              </a:rPr>
              <a:t>?</a:t>
            </a:r>
          </a:p>
          <a:p>
            <a:pPr marL="342934" lvl="0" indent="-342934" algn="r" rtl="1">
              <a:lnSpc>
                <a:spcPct val="150000"/>
              </a:lnSpc>
              <a:spcBef>
                <a:spcPts val="0"/>
              </a:spcBef>
              <a:spcAft>
                <a:spcPts val="0"/>
              </a:spcAft>
              <a:buClr>
                <a:srgbClr val="002060"/>
              </a:buClr>
              <a:buSzPts val="2400"/>
              <a:buChar char="•"/>
            </a:pPr>
            <a:r>
              <a:rPr lang="ar-SA" sz="2800" dirty="0">
                <a:latin typeface="Arial" panose="020B0604020202020204" pitchFamily="34" charset="0"/>
                <a:cs typeface="Arial" panose="020B0604020202020204" pitchFamily="34" charset="0"/>
              </a:rPr>
              <a:t>دمج مصادر المعلومات في الوظيفة</a:t>
            </a:r>
            <a:r>
              <a:rPr lang="he-IL" sz="2800" dirty="0">
                <a:latin typeface="Arial" panose="020B0604020202020204" pitchFamily="34" charset="0"/>
                <a:cs typeface="Arial" panose="020B0604020202020204" pitchFamily="34" charset="0"/>
              </a:rPr>
              <a:t> </a:t>
            </a:r>
          </a:p>
          <a:p>
            <a:pPr marL="342934" lvl="0" indent="-342934" algn="r" rtl="1">
              <a:lnSpc>
                <a:spcPct val="150000"/>
              </a:lnSpc>
              <a:spcBef>
                <a:spcPts val="0"/>
              </a:spcBef>
              <a:spcAft>
                <a:spcPts val="0"/>
              </a:spcAft>
              <a:buClr>
                <a:srgbClr val="002060"/>
              </a:buClr>
              <a:buSzPts val="2400"/>
              <a:buChar char="•"/>
            </a:pPr>
            <a:r>
              <a:rPr lang="ar-SA" sz="2800" dirty="0">
                <a:latin typeface="Arial" panose="020B0604020202020204" pitchFamily="34" charset="0"/>
                <a:cs typeface="Arial" panose="020B0604020202020204" pitchFamily="34" charset="0"/>
              </a:rPr>
              <a:t>تحرير قائمة مصادر المعلومات</a:t>
            </a:r>
            <a:endParaRPr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EEC07B-C1F9-433D-BF7B-5B3583000EAD}"/>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رجعنا من الاستراحة</a:t>
            </a:r>
            <a:endParaRPr lang="he-IL" dirty="0">
              <a:latin typeface="Arial" panose="020B0604020202020204" pitchFamily="34" charset="0"/>
              <a:cs typeface="Arial" panose="020B0604020202020204" pitchFamily="34" charset="0"/>
            </a:endParaRPr>
          </a:p>
        </p:txBody>
      </p:sp>
      <p:pic>
        <p:nvPicPr>
          <p:cNvPr id="4098" name="Picture 2" descr="table, craft, frog, weave, thread, art, kermit, hand labor, loom">
            <a:extLst>
              <a:ext uri="{FF2B5EF4-FFF2-40B4-BE49-F238E27FC236}">
                <a16:creationId xmlns:a16="http://schemas.microsoft.com/office/drawing/2014/main" id="{B0AC1572-4BA1-431A-B6BA-FFE8A3769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12" y="1532553"/>
            <a:ext cx="8389776" cy="471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34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B2F3BC-155C-4918-B392-B10CC7349F2F}"/>
              </a:ext>
            </a:extLst>
          </p:cNvPr>
          <p:cNvSpPr>
            <a:spLocks noGrp="1"/>
          </p:cNvSpPr>
          <p:nvPr>
            <p:ph type="title"/>
          </p:nvPr>
        </p:nvSpPr>
        <p:spPr>
          <a:xfrm>
            <a:off x="849070" y="117102"/>
            <a:ext cx="9802368" cy="720000"/>
          </a:xfrm>
        </p:spPr>
        <p:txBody>
          <a:bodyPr/>
          <a:lstStyle/>
          <a:p>
            <a:r>
              <a:rPr lang="ar-SA" dirty="0">
                <a:latin typeface="Arial" panose="020B0604020202020204" pitchFamily="34" charset="0"/>
                <a:cs typeface="Arial" panose="020B0604020202020204" pitchFamily="34" charset="0"/>
              </a:rPr>
              <a:t>مُهمَّة الاستراحة</a:t>
            </a:r>
            <a:endParaRPr lang="he-IL" dirty="0">
              <a:latin typeface="Arial" panose="020B0604020202020204" pitchFamily="34" charset="0"/>
              <a:cs typeface="Arial" panose="020B0604020202020204" pitchFamily="34" charset="0"/>
            </a:endParaRPr>
          </a:p>
        </p:txBody>
      </p:sp>
      <p:sp>
        <p:nvSpPr>
          <p:cNvPr id="4" name="מציין מיקום טקסט 3">
            <a:extLst>
              <a:ext uri="{FF2B5EF4-FFF2-40B4-BE49-F238E27FC236}">
                <a16:creationId xmlns:a16="http://schemas.microsoft.com/office/drawing/2014/main" id="{2054A650-4ECC-4AC9-9491-4F40DAC27CDA}"/>
              </a:ext>
            </a:extLst>
          </p:cNvPr>
          <p:cNvSpPr>
            <a:spLocks noGrp="1"/>
          </p:cNvSpPr>
          <p:nvPr>
            <p:ph type="body" idx="2"/>
          </p:nvPr>
        </p:nvSpPr>
        <p:spPr>
          <a:xfrm>
            <a:off x="4357511" y="1119450"/>
            <a:ext cx="7650545" cy="2771023"/>
          </a:xfrm>
        </p:spPr>
        <p:txBody>
          <a:bodyPr>
            <a:normAutofit/>
          </a:bodyPr>
          <a:lstStyle/>
          <a:p>
            <a:pPr marL="25400" indent="0">
              <a:buNone/>
            </a:pPr>
            <a:r>
              <a:rPr lang="ar-SA" sz="2800" dirty="0">
                <a:latin typeface="Arial" panose="020B0604020202020204" pitchFamily="34" charset="0"/>
                <a:cs typeface="Arial" panose="020B0604020202020204" pitchFamily="34" charset="0"/>
              </a:rPr>
              <a:t>افتحوا </a:t>
            </a:r>
            <a:r>
              <a:rPr lang="he-IL" sz="2800" dirty="0">
                <a:latin typeface="Arial" panose="020B0604020202020204" pitchFamily="34" charset="0"/>
                <a:cs typeface="Arial" panose="020B0604020202020204" pitchFamily="34" charset="0"/>
                <a:hlinkClick r:id="rId3"/>
              </a:rPr>
              <a:t> </a:t>
            </a:r>
            <a:r>
              <a:rPr lang="ar-SA" sz="2800" dirty="0">
                <a:latin typeface="Arial" panose="020B0604020202020204" pitchFamily="34" charset="0"/>
                <a:cs typeface="Arial" panose="020B0604020202020204" pitchFamily="34" charset="0"/>
                <a:hlinkClick r:id="rId3"/>
              </a:rPr>
              <a:t>ملف أبحاث الطلاب</a:t>
            </a:r>
            <a:r>
              <a:rPr lang="ar-SA" sz="2800" dirty="0">
                <a:latin typeface="Arial" panose="020B0604020202020204" pitchFamily="34" charset="0"/>
                <a:cs typeface="Arial" panose="020B0604020202020204" pitchFamily="34" charset="0"/>
              </a:rPr>
              <a:t>.</a:t>
            </a:r>
            <a:r>
              <a:rPr lang="he-IL" sz="2800" dirty="0">
                <a:latin typeface="Arial" panose="020B0604020202020204" pitchFamily="34" charset="0"/>
                <a:cs typeface="Arial" panose="020B0604020202020204" pitchFamily="34" charset="0"/>
              </a:rPr>
              <a:t> </a:t>
            </a:r>
          </a:p>
          <a:p>
            <a:pPr marL="25400" indent="0">
              <a:buNone/>
            </a:pPr>
            <a:r>
              <a:rPr lang="ar-SA" sz="2800" b="1" u="sng" dirty="0">
                <a:latin typeface="Arial" panose="020B0604020202020204" pitchFamily="34" charset="0"/>
                <a:cs typeface="Arial" panose="020B0604020202020204" pitchFamily="34" charset="0"/>
              </a:rPr>
              <a:t>تصفحوا</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في نموذجين او ثلاثة المعروضة به</a:t>
            </a:r>
            <a:r>
              <a:rPr lang="he-IL" sz="2800" dirty="0">
                <a:latin typeface="Arial" panose="020B0604020202020204" pitchFamily="34" charset="0"/>
                <a:cs typeface="Arial" panose="020B0604020202020204" pitchFamily="34" charset="0"/>
              </a:rPr>
              <a:t>. </a:t>
            </a:r>
          </a:p>
          <a:p>
            <a:pPr marL="539750" indent="-514350">
              <a:buAutoNum type="arabicPeriod"/>
            </a:pPr>
            <a:r>
              <a:rPr lang="ar-SA" sz="2800" dirty="0">
                <a:latin typeface="Arial" panose="020B0604020202020204" pitchFamily="34" charset="0"/>
                <a:cs typeface="Arial" panose="020B0604020202020204" pitchFamily="34" charset="0"/>
              </a:rPr>
              <a:t>مَيِّزوا المبنى للبحث العلمي - (البيو- بحث) في الوظائف </a:t>
            </a:r>
            <a:endParaRPr lang="he-IL" sz="2800" dirty="0">
              <a:latin typeface="Arial" panose="020B0604020202020204" pitchFamily="34" charset="0"/>
              <a:cs typeface="Arial" panose="020B0604020202020204" pitchFamily="34" charset="0"/>
            </a:endParaRPr>
          </a:p>
          <a:p>
            <a:pPr marL="539750" indent="-514350">
              <a:buAutoNum type="arabicPeriod"/>
            </a:pPr>
            <a:r>
              <a:rPr lang="ar-SA" sz="2800" dirty="0">
                <a:latin typeface="Arial" panose="020B0604020202020204" pitchFamily="34" charset="0"/>
                <a:cs typeface="Arial" panose="020B0604020202020204" pitchFamily="34" charset="0"/>
              </a:rPr>
              <a:t>هل هناك أجزاء ناقصة في هذه الوظائف</a:t>
            </a:r>
            <a:r>
              <a:rPr lang="he-IL" sz="2800" dirty="0">
                <a:latin typeface="Arial" panose="020B0604020202020204" pitchFamily="34" charset="0"/>
                <a:cs typeface="Arial" panose="020B0604020202020204" pitchFamily="34" charset="0"/>
              </a:rPr>
              <a:t>?</a:t>
            </a:r>
          </a:p>
          <a:p>
            <a:pPr marL="539750" indent="-514350">
              <a:buAutoNum type="arabicPeriod"/>
            </a:pPr>
            <a:endParaRPr lang="he-IL" sz="2800" dirty="0">
              <a:latin typeface="Arial" panose="020B0604020202020204" pitchFamily="34" charset="0"/>
              <a:cs typeface="Arial" panose="020B0604020202020204" pitchFamily="34" charset="0"/>
            </a:endParaRPr>
          </a:p>
          <a:p>
            <a:pPr marL="539750" indent="-514350">
              <a:buAutoNum type="arabicPeriod"/>
            </a:pPr>
            <a:endParaRPr lang="he-IL" sz="2800" dirty="0">
              <a:latin typeface="Arial" panose="020B0604020202020204" pitchFamily="34" charset="0"/>
              <a:cs typeface="Arial" panose="020B0604020202020204" pitchFamily="34" charset="0"/>
            </a:endParaRPr>
          </a:p>
        </p:txBody>
      </p:sp>
      <p:pic>
        <p:nvPicPr>
          <p:cNvPr id="7" name="תמונה 6" descr="תמונה שמכילה בד&#10;&#10;התיאור נוצר באופן אוטומטי">
            <a:extLst>
              <a:ext uri="{FF2B5EF4-FFF2-40B4-BE49-F238E27FC236}">
                <a16:creationId xmlns:a16="http://schemas.microsoft.com/office/drawing/2014/main" id="{315759AE-A566-4F36-B964-819C8ADCE073}"/>
              </a:ext>
            </a:extLst>
          </p:cNvPr>
          <p:cNvPicPr>
            <a:picLocks noChangeAspect="1"/>
          </p:cNvPicPr>
          <p:nvPr/>
        </p:nvPicPr>
        <p:blipFill>
          <a:blip r:embed="rId4"/>
          <a:stretch>
            <a:fillRect/>
          </a:stretch>
        </p:blipFill>
        <p:spPr>
          <a:xfrm>
            <a:off x="4172245" y="3546534"/>
            <a:ext cx="3156018" cy="3156018"/>
          </a:xfrm>
          <a:prstGeom prst="rect">
            <a:avLst/>
          </a:prstGeom>
        </p:spPr>
      </p:pic>
      <p:sp>
        <p:nvSpPr>
          <p:cNvPr id="8" name="Rectangle: Rounded Corners 7">
            <a:extLst>
              <a:ext uri="{FF2B5EF4-FFF2-40B4-BE49-F238E27FC236}">
                <a16:creationId xmlns:a16="http://schemas.microsoft.com/office/drawing/2014/main" id="{A739D300-79D5-4A48-873B-25F0D513FB4D}"/>
              </a:ext>
            </a:extLst>
          </p:cNvPr>
          <p:cNvSpPr/>
          <p:nvPr/>
        </p:nvSpPr>
        <p:spPr>
          <a:xfrm>
            <a:off x="431800" y="1206500"/>
            <a:ext cx="3187700" cy="368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عنوان</a:t>
            </a:r>
            <a:endParaRPr lang="en-GB" sz="2400" dirty="0"/>
          </a:p>
        </p:txBody>
      </p:sp>
      <p:sp>
        <p:nvSpPr>
          <p:cNvPr id="15" name="Rectangle: Rounded Corners 14">
            <a:extLst>
              <a:ext uri="{FF2B5EF4-FFF2-40B4-BE49-F238E27FC236}">
                <a16:creationId xmlns:a16="http://schemas.microsoft.com/office/drawing/2014/main" id="{6C1C613A-640F-4485-BA7F-0FB97945B554}"/>
              </a:ext>
            </a:extLst>
          </p:cNvPr>
          <p:cNvSpPr/>
          <p:nvPr/>
        </p:nvSpPr>
        <p:spPr>
          <a:xfrm>
            <a:off x="431800" y="1574800"/>
            <a:ext cx="3187700" cy="685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نبذة مختصرة</a:t>
            </a:r>
            <a:endParaRPr lang="en-GB" sz="2400" dirty="0"/>
          </a:p>
        </p:txBody>
      </p:sp>
      <p:sp>
        <p:nvSpPr>
          <p:cNvPr id="16" name="Rectangle: Rounded Corners 15">
            <a:extLst>
              <a:ext uri="{FF2B5EF4-FFF2-40B4-BE49-F238E27FC236}">
                <a16:creationId xmlns:a16="http://schemas.microsoft.com/office/drawing/2014/main" id="{38843D32-B887-44AA-AE53-4C6496231D4C}"/>
              </a:ext>
            </a:extLst>
          </p:cNvPr>
          <p:cNvSpPr/>
          <p:nvPr/>
        </p:nvSpPr>
        <p:spPr>
          <a:xfrm>
            <a:off x="467136" y="3890473"/>
            <a:ext cx="3187700" cy="8538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نتائج</a:t>
            </a:r>
            <a:endParaRPr lang="en-GB" sz="2400" dirty="0"/>
          </a:p>
        </p:txBody>
      </p:sp>
      <p:sp>
        <p:nvSpPr>
          <p:cNvPr id="17" name="Rectangle: Rounded Corners 16">
            <a:extLst>
              <a:ext uri="{FF2B5EF4-FFF2-40B4-BE49-F238E27FC236}">
                <a16:creationId xmlns:a16="http://schemas.microsoft.com/office/drawing/2014/main" id="{C821C4E3-A108-49B0-953E-E43772CC4450}"/>
              </a:ext>
            </a:extLst>
          </p:cNvPr>
          <p:cNvSpPr/>
          <p:nvPr/>
        </p:nvSpPr>
        <p:spPr>
          <a:xfrm>
            <a:off x="484804" y="5629623"/>
            <a:ext cx="3187700" cy="368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SA" sz="2400" dirty="0"/>
              <a:t>مصادر معلومات</a:t>
            </a:r>
            <a:endParaRPr lang="en-GB" sz="2400" dirty="0"/>
          </a:p>
        </p:txBody>
      </p:sp>
      <p:sp>
        <p:nvSpPr>
          <p:cNvPr id="18" name="Rectangle: Rounded Corners 17">
            <a:extLst>
              <a:ext uri="{FF2B5EF4-FFF2-40B4-BE49-F238E27FC236}">
                <a16:creationId xmlns:a16="http://schemas.microsoft.com/office/drawing/2014/main" id="{3F0905B1-FDDA-433B-AFFA-486197BBDB3D}"/>
              </a:ext>
            </a:extLst>
          </p:cNvPr>
          <p:cNvSpPr/>
          <p:nvPr/>
        </p:nvSpPr>
        <p:spPr>
          <a:xfrm>
            <a:off x="467136" y="4760048"/>
            <a:ext cx="3187700" cy="8538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نقاش</a:t>
            </a:r>
            <a:endParaRPr lang="en-GB" sz="2400" dirty="0"/>
          </a:p>
        </p:txBody>
      </p:sp>
      <p:sp>
        <p:nvSpPr>
          <p:cNvPr id="19" name="Rectangle: Rounded Corners 18">
            <a:extLst>
              <a:ext uri="{FF2B5EF4-FFF2-40B4-BE49-F238E27FC236}">
                <a16:creationId xmlns:a16="http://schemas.microsoft.com/office/drawing/2014/main" id="{AD000B57-C989-45E5-B3AD-C38ACEF3035C}"/>
              </a:ext>
            </a:extLst>
          </p:cNvPr>
          <p:cNvSpPr/>
          <p:nvPr/>
        </p:nvSpPr>
        <p:spPr>
          <a:xfrm>
            <a:off x="467136" y="2274764"/>
            <a:ext cx="3187700" cy="8769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مقدّمة</a:t>
            </a:r>
            <a:endParaRPr lang="en-GB" sz="2400" dirty="0"/>
          </a:p>
        </p:txBody>
      </p:sp>
      <p:sp>
        <p:nvSpPr>
          <p:cNvPr id="20" name="Rectangle: Rounded Corners 19">
            <a:extLst>
              <a:ext uri="{FF2B5EF4-FFF2-40B4-BE49-F238E27FC236}">
                <a16:creationId xmlns:a16="http://schemas.microsoft.com/office/drawing/2014/main" id="{BC434A5B-4750-400F-8969-5D6AF5F6A039}"/>
              </a:ext>
            </a:extLst>
          </p:cNvPr>
          <p:cNvSpPr/>
          <p:nvPr/>
        </p:nvSpPr>
        <p:spPr>
          <a:xfrm>
            <a:off x="484804" y="3154726"/>
            <a:ext cx="3187700" cy="7199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طرق البحث</a:t>
            </a:r>
            <a:endParaRPr lang="en-GB" sz="2400" dirty="0"/>
          </a:p>
        </p:txBody>
      </p:sp>
    </p:spTree>
    <p:extLst>
      <p:ext uri="{BB962C8B-B14F-4D97-AF65-F5344CB8AC3E}">
        <p14:creationId xmlns:p14="http://schemas.microsoft.com/office/powerpoint/2010/main" val="353004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9" name="כותרת 1">
            <a:extLst>
              <a:ext uri="{FF2B5EF4-FFF2-40B4-BE49-F238E27FC236}">
                <a16:creationId xmlns:a16="http://schemas.microsoft.com/office/drawing/2014/main" id="{76F2241E-B6EE-4D93-9D25-023FB5574448}"/>
              </a:ext>
            </a:extLst>
          </p:cNvPr>
          <p:cNvSpPr>
            <a:spLocks noGrp="1"/>
          </p:cNvSpPr>
          <p:nvPr>
            <p:ph type="title"/>
          </p:nvPr>
        </p:nvSpPr>
        <p:spPr>
          <a:xfrm>
            <a:off x="1026926" y="155448"/>
            <a:ext cx="9802368" cy="720000"/>
          </a:xfrm>
        </p:spPr>
        <p:txBody>
          <a:bodyPr/>
          <a:lstStyle/>
          <a:p>
            <a:r>
              <a:rPr lang="ar-SA" sz="5400" dirty="0">
                <a:latin typeface="Arial" panose="020B0604020202020204" pitchFamily="34" charset="0"/>
                <a:cs typeface="Arial" panose="020B0604020202020204" pitchFamily="34" charset="0"/>
              </a:rPr>
              <a:t>مصادر معلومات</a:t>
            </a:r>
            <a:endParaRPr lang="he-IL" sz="5400" dirty="0">
              <a:latin typeface="Arial" panose="020B0604020202020204" pitchFamily="34" charset="0"/>
              <a:cs typeface="Arial" panose="020B0604020202020204" pitchFamily="34" charset="0"/>
            </a:endParaRPr>
          </a:p>
        </p:txBody>
      </p:sp>
      <p:pic>
        <p:nvPicPr>
          <p:cNvPr id="5122" name="Picture 2" descr="books, antiquariat, shelf, literature, read, bibliography, picture books, spine, paper, book, knowledge">
            <a:extLst>
              <a:ext uri="{FF2B5EF4-FFF2-40B4-BE49-F238E27FC236}">
                <a16:creationId xmlns:a16="http://schemas.microsoft.com/office/drawing/2014/main" id="{7AA843DE-74B9-4BAC-A835-1AA0CC4CC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170" y="1048620"/>
            <a:ext cx="8455880" cy="5653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8b27b3158f_0_172"/>
          <p:cNvSpPr txBox="1"/>
          <p:nvPr/>
        </p:nvSpPr>
        <p:spPr>
          <a:xfrm>
            <a:off x="4421438" y="3341001"/>
            <a:ext cx="8374199" cy="6600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rgbClr val="548135"/>
              </a:buClr>
              <a:buSzPts val="5120"/>
              <a:buFont typeface="Georgia"/>
              <a:buNone/>
            </a:pPr>
            <a:r>
              <a:rPr lang="ar-SA" sz="3600" b="1" u="sng" dirty="0">
                <a:solidFill>
                  <a:srgbClr val="8C3473"/>
                </a:solidFill>
                <a:latin typeface="Arial" panose="020B0604020202020204" pitchFamily="34" charset="0"/>
                <a:cs typeface="Arial" panose="020B0604020202020204" pitchFamily="34" charset="0"/>
              </a:rPr>
              <a:t>على الاقلّ</a:t>
            </a:r>
            <a:r>
              <a:rPr lang="iw-IL" sz="3600" b="1" i="0" dirty="0">
                <a:solidFill>
                  <a:srgbClr val="8C3473"/>
                </a:solidFill>
                <a:latin typeface="Arial" panose="020B0604020202020204" pitchFamily="34" charset="0"/>
                <a:cs typeface="Arial" panose="020B0604020202020204" pitchFamily="34" charset="0"/>
                <a:sym typeface="Arial"/>
              </a:rPr>
              <a:t> </a:t>
            </a:r>
            <a:r>
              <a:rPr lang="ar-SA" sz="3600" b="1" i="0" dirty="0">
                <a:solidFill>
                  <a:srgbClr val="8C3473"/>
                </a:solidFill>
                <a:latin typeface="Arial" panose="020B0604020202020204" pitchFamily="34" charset="0"/>
                <a:cs typeface="Arial" panose="020B0604020202020204" pitchFamily="34" charset="0"/>
                <a:sym typeface="Arial"/>
              </a:rPr>
              <a:t> أربعة مصادر</a:t>
            </a:r>
            <a:r>
              <a:rPr lang="he-IL" sz="3600" b="1" i="0" dirty="0">
                <a:solidFill>
                  <a:srgbClr val="8C3473"/>
                </a:solidFill>
                <a:latin typeface="Arial" panose="020B0604020202020204" pitchFamily="34" charset="0"/>
                <a:cs typeface="Arial" panose="020B0604020202020204" pitchFamily="34" charset="0"/>
                <a:sym typeface="Arial"/>
              </a:rPr>
              <a:t> </a:t>
            </a:r>
            <a:r>
              <a:rPr lang="ar-SA" sz="3600" b="1" u="sng" dirty="0">
                <a:solidFill>
                  <a:srgbClr val="8C3473"/>
                </a:solidFill>
                <a:latin typeface="Arial" panose="020B0604020202020204" pitchFamily="34" charset="0"/>
                <a:cs typeface="Arial" panose="020B0604020202020204" pitchFamily="34" charset="0"/>
              </a:rPr>
              <a:t>موثوق بها</a:t>
            </a:r>
            <a:r>
              <a:rPr lang="iw-IL" sz="3600" b="1" i="0" dirty="0">
                <a:solidFill>
                  <a:srgbClr val="8C3473"/>
                </a:solidFill>
                <a:latin typeface="Arial" panose="020B0604020202020204" pitchFamily="34" charset="0"/>
                <a:cs typeface="Arial" panose="020B0604020202020204" pitchFamily="34" charset="0"/>
                <a:sym typeface="Arial"/>
              </a:rPr>
              <a:t>!!!!</a:t>
            </a:r>
            <a:endParaRPr sz="1200" dirty="0">
              <a:latin typeface="Arial" panose="020B0604020202020204" pitchFamily="34" charset="0"/>
              <a:cs typeface="Arial" panose="020B0604020202020204" pitchFamily="34" charset="0"/>
            </a:endParaRPr>
          </a:p>
        </p:txBody>
      </p:sp>
      <p:pic>
        <p:nvPicPr>
          <p:cNvPr id="596" name="Google Shape;596;g8b27b3158f_0_172" descr="Image result for ‫מבוא דיון‬‎"/>
          <p:cNvPicPr preferRelativeResize="0"/>
          <p:nvPr/>
        </p:nvPicPr>
        <p:blipFill rotWithShape="1">
          <a:blip r:embed="rId3">
            <a:alphaModFix/>
          </a:blip>
          <a:srcRect/>
          <a:stretch/>
        </p:blipFill>
        <p:spPr>
          <a:xfrm>
            <a:off x="61010" y="940274"/>
            <a:ext cx="3955177" cy="5762277"/>
          </a:xfrm>
          <a:prstGeom prst="rect">
            <a:avLst/>
          </a:prstGeom>
          <a:noFill/>
          <a:ln>
            <a:noFill/>
          </a:ln>
        </p:spPr>
      </p:pic>
      <p:sp>
        <p:nvSpPr>
          <p:cNvPr id="598" name="Google Shape;598;g8b27b3158f_0_172"/>
          <p:cNvSpPr/>
          <p:nvPr/>
        </p:nvSpPr>
        <p:spPr>
          <a:xfrm rot="-9473980">
            <a:off x="3314183" y="2796991"/>
            <a:ext cx="2298754" cy="234934"/>
          </a:xfrm>
          <a:prstGeom prst="rightArrow">
            <a:avLst>
              <a:gd name="adj1" fmla="val 50000"/>
              <a:gd name="adj2" fmla="val 50000"/>
            </a:avLst>
          </a:prstGeom>
          <a:solidFill>
            <a:srgbClr val="92D050"/>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599" name="Google Shape;599;g8b27b3158f_0_172"/>
          <p:cNvSpPr/>
          <p:nvPr/>
        </p:nvSpPr>
        <p:spPr>
          <a:xfrm rot="9054389">
            <a:off x="3220171" y="4604994"/>
            <a:ext cx="2402534" cy="244414"/>
          </a:xfrm>
          <a:prstGeom prst="rightArrow">
            <a:avLst>
              <a:gd name="adj1" fmla="val 50000"/>
              <a:gd name="adj2" fmla="val 50000"/>
            </a:avLst>
          </a:prstGeom>
          <a:solidFill>
            <a:srgbClr val="92D050"/>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9" name="כותרת 1">
            <a:extLst>
              <a:ext uri="{FF2B5EF4-FFF2-40B4-BE49-F238E27FC236}">
                <a16:creationId xmlns:a16="http://schemas.microsoft.com/office/drawing/2014/main" id="{76F2241E-B6EE-4D93-9D25-023FB5574448}"/>
              </a:ext>
            </a:extLst>
          </p:cNvPr>
          <p:cNvSpPr>
            <a:spLocks noGrp="1"/>
          </p:cNvSpPr>
          <p:nvPr>
            <p:ph type="title"/>
          </p:nvPr>
        </p:nvSpPr>
        <p:spPr>
          <a:xfrm>
            <a:off x="1026926" y="155448"/>
            <a:ext cx="9802368" cy="720000"/>
          </a:xfrm>
        </p:spPr>
        <p:txBody>
          <a:bodyPr/>
          <a:lstStyle/>
          <a:p>
            <a:r>
              <a:rPr lang="ar-SA" sz="5400" dirty="0">
                <a:latin typeface="Arial" panose="020B0604020202020204" pitchFamily="34" charset="0"/>
                <a:cs typeface="Arial" panose="020B0604020202020204" pitchFamily="34" charset="0"/>
              </a:rPr>
              <a:t>مصادر معلومات</a:t>
            </a:r>
            <a:endParaRPr lang="he-IL" sz="5400" dirty="0">
              <a:latin typeface="Arial" panose="020B0604020202020204" pitchFamily="34" charset="0"/>
              <a:cs typeface="Arial" panose="020B0604020202020204" pitchFamily="34" charset="0"/>
            </a:endParaRPr>
          </a:p>
        </p:txBody>
      </p:sp>
      <p:pic>
        <p:nvPicPr>
          <p:cNvPr id="597" name="Google Shape;597;g8b27b3158f_0_172" descr="Image result for ‫מבוא דיון‬‎"/>
          <p:cNvPicPr preferRelativeResize="0"/>
          <p:nvPr/>
        </p:nvPicPr>
        <p:blipFill rotWithShape="1">
          <a:blip r:embed="rId3">
            <a:alphaModFix/>
          </a:blip>
          <a:srcRect t="84231"/>
          <a:stretch/>
        </p:blipFill>
        <p:spPr>
          <a:xfrm>
            <a:off x="-41999" y="5471845"/>
            <a:ext cx="4834813" cy="1447994"/>
          </a:xfrm>
          <a:prstGeom prst="rect">
            <a:avLst/>
          </a:prstGeom>
          <a:noFill/>
          <a:ln>
            <a:noFill/>
          </a:ln>
        </p:spPr>
      </p:pic>
      <p:sp>
        <p:nvSpPr>
          <p:cNvPr id="4" name="חץ: שמאלה 3">
            <a:extLst>
              <a:ext uri="{FF2B5EF4-FFF2-40B4-BE49-F238E27FC236}">
                <a16:creationId xmlns:a16="http://schemas.microsoft.com/office/drawing/2014/main" id="{23849B5D-C414-46E4-94E5-A46577C32936}"/>
              </a:ext>
            </a:extLst>
          </p:cNvPr>
          <p:cNvSpPr/>
          <p:nvPr/>
        </p:nvSpPr>
        <p:spPr>
          <a:xfrm>
            <a:off x="4891756" y="5737413"/>
            <a:ext cx="1315865" cy="7675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1BAE8B66-8DA4-4F12-8BB0-89D42010C500}"/>
              </a:ext>
            </a:extLst>
          </p:cNvPr>
          <p:cNvSpPr/>
          <p:nvPr/>
        </p:nvSpPr>
        <p:spPr>
          <a:xfrm>
            <a:off x="61010" y="5672587"/>
            <a:ext cx="4602313" cy="10299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SA" sz="2400" dirty="0"/>
              <a:t>مصادر معلومات</a:t>
            </a:r>
            <a:endParaRPr lang="en-GB" sz="2400" dirty="0"/>
          </a:p>
        </p:txBody>
      </p:sp>
      <p:sp>
        <p:nvSpPr>
          <p:cNvPr id="11" name="Rectangle: Rounded Corners 10">
            <a:extLst>
              <a:ext uri="{FF2B5EF4-FFF2-40B4-BE49-F238E27FC236}">
                <a16:creationId xmlns:a16="http://schemas.microsoft.com/office/drawing/2014/main" id="{6B2C0CB0-3715-4986-A020-43621AEBA757}"/>
              </a:ext>
            </a:extLst>
          </p:cNvPr>
          <p:cNvSpPr/>
          <p:nvPr/>
        </p:nvSpPr>
        <p:spPr>
          <a:xfrm>
            <a:off x="444748" y="1094905"/>
            <a:ext cx="3187700" cy="3683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عنوان</a:t>
            </a:r>
            <a:endParaRPr lang="en-GB" sz="2400" dirty="0"/>
          </a:p>
        </p:txBody>
      </p:sp>
      <p:sp>
        <p:nvSpPr>
          <p:cNvPr id="12" name="Rectangle: Rounded Corners 11">
            <a:extLst>
              <a:ext uri="{FF2B5EF4-FFF2-40B4-BE49-F238E27FC236}">
                <a16:creationId xmlns:a16="http://schemas.microsoft.com/office/drawing/2014/main" id="{48181E6E-193D-4F61-960C-D68EF1A9A733}"/>
              </a:ext>
            </a:extLst>
          </p:cNvPr>
          <p:cNvSpPr/>
          <p:nvPr/>
        </p:nvSpPr>
        <p:spPr>
          <a:xfrm>
            <a:off x="431800" y="1574800"/>
            <a:ext cx="3187700" cy="50505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نبذة مختصرة</a:t>
            </a:r>
            <a:endParaRPr lang="en-GB" sz="2400" dirty="0"/>
          </a:p>
        </p:txBody>
      </p:sp>
      <p:sp>
        <p:nvSpPr>
          <p:cNvPr id="13" name="Rectangle: Rounded Corners 12">
            <a:extLst>
              <a:ext uri="{FF2B5EF4-FFF2-40B4-BE49-F238E27FC236}">
                <a16:creationId xmlns:a16="http://schemas.microsoft.com/office/drawing/2014/main" id="{3A387FBB-6826-4055-8CCA-9BCE71641BE4}"/>
              </a:ext>
            </a:extLst>
          </p:cNvPr>
          <p:cNvSpPr/>
          <p:nvPr/>
        </p:nvSpPr>
        <p:spPr>
          <a:xfrm>
            <a:off x="355751" y="2116226"/>
            <a:ext cx="2956565" cy="8769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مقدّمة</a:t>
            </a:r>
            <a:endParaRPr lang="en-GB" sz="2400" dirty="0"/>
          </a:p>
        </p:txBody>
      </p:sp>
      <p:sp>
        <p:nvSpPr>
          <p:cNvPr id="14" name="Rectangle: Rounded Corners 13">
            <a:extLst>
              <a:ext uri="{FF2B5EF4-FFF2-40B4-BE49-F238E27FC236}">
                <a16:creationId xmlns:a16="http://schemas.microsoft.com/office/drawing/2014/main" id="{A1CAAA5D-F506-467C-8835-BBC9FF436782}"/>
              </a:ext>
            </a:extLst>
          </p:cNvPr>
          <p:cNvSpPr/>
          <p:nvPr/>
        </p:nvSpPr>
        <p:spPr>
          <a:xfrm>
            <a:off x="484804" y="3154726"/>
            <a:ext cx="3187700" cy="7199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طرق البحث</a:t>
            </a:r>
            <a:endParaRPr lang="en-GB" sz="2400" dirty="0"/>
          </a:p>
        </p:txBody>
      </p:sp>
      <p:sp>
        <p:nvSpPr>
          <p:cNvPr id="15" name="Rectangle: Rounded Corners 14">
            <a:extLst>
              <a:ext uri="{FF2B5EF4-FFF2-40B4-BE49-F238E27FC236}">
                <a16:creationId xmlns:a16="http://schemas.microsoft.com/office/drawing/2014/main" id="{A2D95045-3A3C-4931-BABA-2F8635D7111B}"/>
              </a:ext>
            </a:extLst>
          </p:cNvPr>
          <p:cNvSpPr/>
          <p:nvPr/>
        </p:nvSpPr>
        <p:spPr>
          <a:xfrm>
            <a:off x="240183" y="4041196"/>
            <a:ext cx="3187700" cy="6150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نتائج</a:t>
            </a:r>
            <a:endParaRPr lang="en-GB" sz="2400" dirty="0"/>
          </a:p>
        </p:txBody>
      </p:sp>
      <p:sp>
        <p:nvSpPr>
          <p:cNvPr id="16" name="Rectangle: Rounded Corners 15">
            <a:extLst>
              <a:ext uri="{FF2B5EF4-FFF2-40B4-BE49-F238E27FC236}">
                <a16:creationId xmlns:a16="http://schemas.microsoft.com/office/drawing/2014/main" id="{90252B35-BE78-445B-AC63-8395DB716F66}"/>
              </a:ext>
            </a:extLst>
          </p:cNvPr>
          <p:cNvSpPr/>
          <p:nvPr/>
        </p:nvSpPr>
        <p:spPr>
          <a:xfrm>
            <a:off x="155659" y="4822730"/>
            <a:ext cx="3187700" cy="7569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2400" dirty="0"/>
              <a:t>نقاش</a:t>
            </a:r>
            <a:endParaRPr lang="en-GB" sz="2400" dirty="0"/>
          </a:p>
        </p:txBody>
      </p:sp>
    </p:spTree>
    <p:extLst>
      <p:ext uri="{BB962C8B-B14F-4D97-AF65-F5344CB8AC3E}">
        <p14:creationId xmlns:p14="http://schemas.microsoft.com/office/powerpoint/2010/main" val="26627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781 0.00949 L 0.46693 -0.36273 " pathEditMode="relative" rAng="0" ptsTypes="AA">
                                      <p:cBhvr>
                                        <p:cTn id="10" dur="2000" fill="hold"/>
                                        <p:tgtEl>
                                          <p:spTgt spid="597"/>
                                        </p:tgtEl>
                                        <p:attrNameLst>
                                          <p:attrName>ppt_x</p:attrName>
                                          <p:attrName>ppt_y</p:attrName>
                                        </p:attrNameLst>
                                      </p:cBhvr>
                                      <p:rCtr x="22956" y="-1861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p:bldP spid="5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73;g8b27b3158f_0_0">
            <a:extLst>
              <a:ext uri="{FF2B5EF4-FFF2-40B4-BE49-F238E27FC236}">
                <a16:creationId xmlns:a16="http://schemas.microsoft.com/office/drawing/2014/main" id="{1AF38F85-1C44-409D-AC87-B67563A2E850}"/>
              </a:ext>
            </a:extLst>
          </p:cNvPr>
          <p:cNvSpPr txBox="1"/>
          <p:nvPr/>
        </p:nvSpPr>
        <p:spPr>
          <a:xfrm>
            <a:off x="1871767" y="297281"/>
            <a:ext cx="9707700" cy="1569600"/>
          </a:xfrm>
          <a:prstGeom prst="rect">
            <a:avLst/>
          </a:prstGeom>
          <a:noFill/>
          <a:ln>
            <a:noFill/>
          </a:ln>
        </p:spPr>
        <p:txBody>
          <a:bodyPr spcFirstLastPara="1" wrap="square" lIns="91425" tIns="45700" rIns="91425" bIns="45700" anchor="t" anchorCtr="0">
            <a:noAutofit/>
          </a:bodyPr>
          <a:lstStyle/>
          <a:p>
            <a:r>
              <a:rPr lang="ar-SA" sz="4400" dirty="0">
                <a:solidFill>
                  <a:schemeClr val="tx1">
                    <a:lumMod val="90000"/>
                    <a:lumOff val="10000"/>
                  </a:schemeClr>
                </a:solidFill>
              </a:rPr>
              <a:t>توسيع قاعدة المعرفة للظاهرة هي بداية المقدمة</a:t>
            </a:r>
            <a:endParaRPr lang="he-IL" sz="4400" dirty="0">
              <a:solidFill>
                <a:schemeClr val="tx1">
                  <a:lumMod val="90000"/>
                  <a:lumOff val="10000"/>
                </a:schemeClr>
              </a:solidFill>
            </a:endParaRPr>
          </a:p>
        </p:txBody>
      </p:sp>
      <p:sp>
        <p:nvSpPr>
          <p:cNvPr id="13" name="Google Shape;574;g8b27b3158f_0_0">
            <a:extLst>
              <a:ext uri="{FF2B5EF4-FFF2-40B4-BE49-F238E27FC236}">
                <a16:creationId xmlns:a16="http://schemas.microsoft.com/office/drawing/2014/main" id="{E20F2F8D-E0FB-4343-81F6-6C8504D3F432}"/>
              </a:ext>
            </a:extLst>
          </p:cNvPr>
          <p:cNvSpPr txBox="1"/>
          <p:nvPr/>
        </p:nvSpPr>
        <p:spPr>
          <a:xfrm>
            <a:off x="3766466" y="2598188"/>
            <a:ext cx="7685360" cy="58469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B0F0"/>
              </a:buClr>
              <a:buSzPts val="2800"/>
              <a:buFont typeface="Arial"/>
              <a:buNone/>
            </a:pPr>
            <a:r>
              <a:rPr lang="ar-SA" sz="4000" dirty="0">
                <a:solidFill>
                  <a:srgbClr val="00B0F0"/>
                </a:solidFill>
                <a:latin typeface="Arial" panose="020B0604020202020204" pitchFamily="34" charset="0"/>
                <a:ea typeface="Varela Round"/>
                <a:cs typeface="Arial" panose="020B0604020202020204" pitchFamily="34" charset="0"/>
                <a:sym typeface="Varela Round"/>
              </a:rPr>
              <a:t>يعتمد كل اكتشاف جديد على معرفة سابقة</a:t>
            </a:r>
            <a:endParaRPr sz="4000" dirty="0">
              <a:solidFill>
                <a:srgbClr val="00B0F0"/>
              </a:solidFill>
              <a:latin typeface="Arial" panose="020B0604020202020204" pitchFamily="34" charset="0"/>
              <a:ea typeface="Varela Round"/>
              <a:cs typeface="Arial" panose="020B0604020202020204" pitchFamily="34" charset="0"/>
              <a:sym typeface="Varela Round"/>
            </a:endParaRPr>
          </a:p>
        </p:txBody>
      </p:sp>
      <p:sp>
        <p:nvSpPr>
          <p:cNvPr id="14" name="Google Shape;575;g8b27b3158f_0_0">
            <a:extLst>
              <a:ext uri="{FF2B5EF4-FFF2-40B4-BE49-F238E27FC236}">
                <a16:creationId xmlns:a16="http://schemas.microsoft.com/office/drawing/2014/main" id="{32C4D7FE-657F-4577-A72D-4C188A48212E}"/>
              </a:ext>
            </a:extLst>
          </p:cNvPr>
          <p:cNvSpPr/>
          <p:nvPr/>
        </p:nvSpPr>
        <p:spPr>
          <a:xfrm>
            <a:off x="406367" y="5374307"/>
            <a:ext cx="7883921" cy="1151999"/>
          </a:xfrm>
          <a:prstGeom prst="rect">
            <a:avLst/>
          </a:prstGeom>
          <a:noFill/>
          <a:ln>
            <a:noFill/>
          </a:ln>
        </p:spPr>
        <p:txBody>
          <a:bodyPr spcFirstLastPara="1" wrap="square" lIns="91425" tIns="45700" rIns="91425" bIns="45700" anchor="t" anchorCtr="0">
            <a:noAutofit/>
          </a:bodyPr>
          <a:lstStyle/>
          <a:p>
            <a:pPr algn="ctr" rtl="1"/>
            <a:r>
              <a:rPr lang="ar-SA" sz="3200" dirty="0">
                <a:solidFill>
                  <a:schemeClr val="tx1">
                    <a:lumMod val="90000"/>
                    <a:lumOff val="10000"/>
                  </a:schemeClr>
                </a:solidFill>
              </a:rPr>
              <a:t>هدفنا في البحث هو </a:t>
            </a:r>
            <a:r>
              <a:rPr lang="ar-SA" sz="3200" b="1" u="sng" dirty="0">
                <a:solidFill>
                  <a:schemeClr val="tx1">
                    <a:lumMod val="90000"/>
                    <a:lumOff val="10000"/>
                  </a:schemeClr>
                </a:solidFill>
              </a:rPr>
              <a:t>ليس</a:t>
            </a:r>
            <a:r>
              <a:rPr lang="ar-SA" sz="3200" dirty="0">
                <a:solidFill>
                  <a:schemeClr val="tx1">
                    <a:lumMod val="90000"/>
                    <a:lumOff val="10000"/>
                  </a:schemeClr>
                </a:solidFill>
              </a:rPr>
              <a:t> اكتشاف أشياء جديدة! نحن نبحث  ظواهر طبيعية معروفة</a:t>
            </a:r>
            <a:endParaRPr lang="he-IL" sz="3200" dirty="0">
              <a:solidFill>
                <a:schemeClr val="tx1">
                  <a:lumMod val="90000"/>
                  <a:lumOff val="10000"/>
                </a:schemeClr>
              </a:solidFill>
            </a:endParaRPr>
          </a:p>
        </p:txBody>
      </p:sp>
      <p:sp>
        <p:nvSpPr>
          <p:cNvPr id="15" name="Google Shape;577;g8b27b3158f_0_0">
            <a:extLst>
              <a:ext uri="{FF2B5EF4-FFF2-40B4-BE49-F238E27FC236}">
                <a16:creationId xmlns:a16="http://schemas.microsoft.com/office/drawing/2014/main" id="{B70714F3-2B4A-4849-8FF0-6897955F4BD9}"/>
              </a:ext>
            </a:extLst>
          </p:cNvPr>
          <p:cNvSpPr txBox="1"/>
          <p:nvPr/>
        </p:nvSpPr>
        <p:spPr>
          <a:xfrm>
            <a:off x="4348328" y="4211475"/>
            <a:ext cx="2592300" cy="584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200" dirty="0">
                <a:solidFill>
                  <a:srgbClr val="FF0000"/>
                </a:solidFill>
                <a:latin typeface="Arial" panose="020B0604020202020204" pitchFamily="34" charset="0"/>
                <a:ea typeface="Varela Round"/>
                <a:cs typeface="Arial" panose="020B0604020202020204" pitchFamily="34" charset="0"/>
                <a:sym typeface="Varela Round"/>
              </a:rPr>
              <a:t>علاوةً على ذلك</a:t>
            </a:r>
            <a:endParaRPr dirty="0">
              <a:latin typeface="Arial" panose="020B0604020202020204" pitchFamily="34" charset="0"/>
              <a:cs typeface="Arial" panose="020B0604020202020204" pitchFamily="34" charset="0"/>
            </a:endParaRPr>
          </a:p>
        </p:txBody>
      </p:sp>
      <p:pic>
        <p:nvPicPr>
          <p:cNvPr id="16" name="Picture 2" descr="Computer Work">
            <a:extLst>
              <a:ext uri="{FF2B5EF4-FFF2-40B4-BE49-F238E27FC236}">
                <a16:creationId xmlns:a16="http://schemas.microsoft.com/office/drawing/2014/main" id="{CEF991EA-D85D-4EB5-AF6D-81C1D8311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21" y="1879259"/>
            <a:ext cx="3359092" cy="223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7;g8b27b3158f_0_192">
            <a:extLst>
              <a:ext uri="{FF2B5EF4-FFF2-40B4-BE49-F238E27FC236}">
                <a16:creationId xmlns:a16="http://schemas.microsoft.com/office/drawing/2014/main" id="{52CA4580-54C4-4FCD-B6A1-D2689D0C392B}"/>
              </a:ext>
            </a:extLst>
          </p:cNvPr>
          <p:cNvSpPr/>
          <p:nvPr/>
        </p:nvSpPr>
        <p:spPr>
          <a:xfrm>
            <a:off x="1524001" y="1132305"/>
            <a:ext cx="8301300" cy="3405600"/>
          </a:xfrm>
          <a:prstGeom prst="rect">
            <a:avLst/>
          </a:prstGeom>
          <a:noFill/>
          <a:ln>
            <a:noFill/>
          </a:ln>
        </p:spPr>
        <p:txBody>
          <a:bodyPr spcFirstLastPara="1" wrap="square" lIns="91425" tIns="45700" rIns="91425" bIns="45700" anchor="t" anchorCtr="0">
            <a:noAutofit/>
          </a:bodyPr>
          <a:lstStyle/>
          <a:p>
            <a:pPr marL="342900" lvl="0" indent="-342900" algn="r" rtl="1">
              <a:lnSpc>
                <a:spcPct val="200000"/>
              </a:lnSpc>
              <a:buClr>
                <a:srgbClr val="BF9000"/>
              </a:buClr>
              <a:buSzPts val="2800"/>
              <a:buFont typeface="Arial"/>
              <a:buChar char="•"/>
            </a:pPr>
            <a:r>
              <a:rPr lang="ar-SA" sz="2800" dirty="0">
                <a:solidFill>
                  <a:schemeClr val="accent4">
                    <a:lumMod val="75000"/>
                  </a:schemeClr>
                </a:solidFill>
              </a:rPr>
              <a:t>ما هو مصدر معلومات موثوق به؟</a:t>
            </a:r>
            <a:endParaRPr dirty="0">
              <a:solidFill>
                <a:schemeClr val="accent4">
                  <a:lumMod val="75000"/>
                </a:schemeClr>
              </a:solidFill>
              <a:latin typeface="Arial" panose="020B0604020202020204" pitchFamily="34" charset="0"/>
              <a:cs typeface="Arial" panose="020B0604020202020204" pitchFamily="34" charset="0"/>
            </a:endParaRPr>
          </a:p>
          <a:p>
            <a:pPr marL="342900" lvl="0" indent="-342900" algn="r" rtl="1">
              <a:lnSpc>
                <a:spcPct val="200000"/>
              </a:lnSpc>
              <a:buClr>
                <a:srgbClr val="BF9000"/>
              </a:buClr>
              <a:buSzPts val="2800"/>
              <a:buFont typeface="Arial"/>
              <a:buChar char="•"/>
            </a:pPr>
            <a:r>
              <a:rPr lang="ar-SA" sz="2800" dirty="0">
                <a:solidFill>
                  <a:schemeClr val="accent4">
                    <a:lumMod val="75000"/>
                  </a:schemeClr>
                </a:solidFill>
              </a:rPr>
              <a:t>كيف ندمج توجيهات إلى مصادر معلومات في الوظيفة؟</a:t>
            </a:r>
            <a:endParaRPr lang="ar-SA" sz="2800" dirty="0">
              <a:solidFill>
                <a:schemeClr val="accent4">
                  <a:lumMod val="75000"/>
                </a:schemeClr>
              </a:solidFill>
              <a:latin typeface="Arial" panose="020B0604020202020204" pitchFamily="34" charset="0"/>
              <a:cs typeface="Arial" panose="020B0604020202020204" pitchFamily="34" charset="0"/>
            </a:endParaRPr>
          </a:p>
          <a:p>
            <a:pPr marL="342900" lvl="0" indent="-342900" algn="r" rtl="1">
              <a:lnSpc>
                <a:spcPct val="200000"/>
              </a:lnSpc>
              <a:buClr>
                <a:srgbClr val="BF9000"/>
              </a:buClr>
              <a:buSzPts val="2800"/>
              <a:buFont typeface="Arial"/>
              <a:buChar char="•"/>
            </a:pPr>
            <a:r>
              <a:rPr lang="ar-SA" sz="2800" dirty="0">
                <a:solidFill>
                  <a:schemeClr val="accent4">
                    <a:lumMod val="75000"/>
                  </a:schemeClr>
                </a:solidFill>
              </a:rPr>
              <a:t>كيف نقتبس مصدر معلومات من كتاب /من مقال / من الانترنت؟</a:t>
            </a:r>
            <a:endParaRPr lang="ar-SA" sz="2800" dirty="0">
              <a:solidFill>
                <a:schemeClr val="accent4">
                  <a:lumMod val="75000"/>
                </a:schemeClr>
              </a:solidFill>
              <a:latin typeface="Arial" panose="020B0604020202020204" pitchFamily="34" charset="0"/>
              <a:cs typeface="Arial" panose="020B0604020202020204" pitchFamily="34" charset="0"/>
            </a:endParaRPr>
          </a:p>
          <a:p>
            <a:pPr marL="342900" indent="-342900" algn="r" rtl="1">
              <a:lnSpc>
                <a:spcPct val="200000"/>
              </a:lnSpc>
              <a:buClr>
                <a:srgbClr val="BF9000"/>
              </a:buClr>
              <a:buSzPts val="2800"/>
              <a:buFont typeface="Arial"/>
              <a:buChar char="•"/>
            </a:pPr>
            <a:r>
              <a:rPr lang="ar-SA" sz="2800" dirty="0">
                <a:solidFill>
                  <a:schemeClr val="accent4">
                    <a:lumMod val="75000"/>
                  </a:schemeClr>
                </a:solidFill>
              </a:rPr>
              <a:t>كيف نُعدِّل قائمة مصادر معلومات؟</a:t>
            </a:r>
            <a:endParaRPr lang="ar-SA" sz="2800" dirty="0">
              <a:solidFill>
                <a:schemeClr val="accent4">
                  <a:lumMod val="75000"/>
                </a:schemeClr>
              </a:solidFill>
              <a:latin typeface="Arial" panose="020B0604020202020204" pitchFamily="34" charset="0"/>
              <a:cs typeface="Arial" panose="020B0604020202020204" pitchFamily="34" charset="0"/>
            </a:endParaRPr>
          </a:p>
          <a:p>
            <a:pPr marL="342900" lvl="0" indent="-342900" algn="r" rtl="1">
              <a:lnSpc>
                <a:spcPct val="200000"/>
              </a:lnSpc>
              <a:buClr>
                <a:srgbClr val="BF9000"/>
              </a:buClr>
              <a:buSzPts val="2800"/>
              <a:buFont typeface="Arial"/>
              <a:buChar char="•"/>
            </a:pPr>
            <a:endParaRPr dirty="0">
              <a:solidFill>
                <a:schemeClr val="accent4">
                  <a:lumMod val="75000"/>
                </a:schemeClr>
              </a:solidFill>
              <a:latin typeface="Arial" panose="020B0604020202020204" pitchFamily="34" charset="0"/>
              <a:cs typeface="Arial" panose="020B0604020202020204" pitchFamily="34" charset="0"/>
            </a:endParaRPr>
          </a:p>
        </p:txBody>
      </p:sp>
      <p:sp>
        <p:nvSpPr>
          <p:cNvPr id="4" name="Google Shape;619;g8b27b3158f_0_192">
            <a:extLst>
              <a:ext uri="{FF2B5EF4-FFF2-40B4-BE49-F238E27FC236}">
                <a16:creationId xmlns:a16="http://schemas.microsoft.com/office/drawing/2014/main" id="{EC0EF7B9-D68F-47C8-BBE9-355320D5E48F}"/>
              </a:ext>
            </a:extLst>
          </p:cNvPr>
          <p:cNvSpPr txBox="1"/>
          <p:nvPr/>
        </p:nvSpPr>
        <p:spPr>
          <a:xfrm>
            <a:off x="1524001" y="249951"/>
            <a:ext cx="8983800" cy="6600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rgbClr val="548135"/>
              </a:buClr>
              <a:buSzPts val="5120"/>
              <a:buFont typeface="Georgia"/>
              <a:buNone/>
            </a:pPr>
            <a:r>
              <a:rPr lang="ar-SA" sz="4000" b="1" u="sng" dirty="0">
                <a:solidFill>
                  <a:srgbClr val="8C3473"/>
                </a:solidFill>
                <a:latin typeface="Arial" panose="020B0604020202020204" pitchFamily="34" charset="0"/>
                <a:cs typeface="Arial" panose="020B0604020202020204" pitchFamily="34" charset="0"/>
              </a:rPr>
              <a:t>على الاقلّ</a:t>
            </a:r>
            <a:r>
              <a:rPr lang="ar-SA" sz="4000" b="1" i="0" dirty="0">
                <a:solidFill>
                  <a:srgbClr val="8C3473"/>
                </a:solidFill>
                <a:latin typeface="Arial" panose="020B0604020202020204" pitchFamily="34" charset="0"/>
                <a:cs typeface="Arial" panose="020B0604020202020204" pitchFamily="34" charset="0"/>
                <a:sym typeface="Arial"/>
              </a:rPr>
              <a:t> أربعة مصادر </a:t>
            </a:r>
            <a:r>
              <a:rPr lang="ar-SA" sz="4000" b="1" u="sng" dirty="0">
                <a:solidFill>
                  <a:srgbClr val="8C3473"/>
                </a:solidFill>
                <a:latin typeface="Arial" panose="020B0604020202020204" pitchFamily="34" charset="0"/>
                <a:cs typeface="Arial" panose="020B0604020202020204" pitchFamily="34" charset="0"/>
              </a:rPr>
              <a:t>موثوق بها</a:t>
            </a:r>
            <a:r>
              <a:rPr lang="ar-SA" sz="4000" b="1" i="0" dirty="0">
                <a:solidFill>
                  <a:srgbClr val="8C3473"/>
                </a:solidFill>
                <a:latin typeface="Arial" panose="020B0604020202020204" pitchFamily="34" charset="0"/>
                <a:cs typeface="Arial" panose="020B0604020202020204" pitchFamily="34" charset="0"/>
                <a:sym typeface="Arial"/>
              </a:rPr>
              <a:t>!!!!</a:t>
            </a:r>
            <a:endParaRPr lang="ar-S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59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8869562D-3766-400E-89D2-DEEB798F33A1}"/>
              </a:ext>
            </a:extLst>
          </p:cNvPr>
          <p:cNvSpPr txBox="1"/>
          <p:nvPr/>
        </p:nvSpPr>
        <p:spPr>
          <a:xfrm>
            <a:off x="2805953" y="0"/>
            <a:ext cx="6580094" cy="1015663"/>
          </a:xfrm>
          <a:prstGeom prst="rect">
            <a:avLst/>
          </a:prstGeom>
          <a:noFill/>
        </p:spPr>
        <p:txBody>
          <a:bodyPr wrap="square" rtlCol="1">
            <a:spAutoFit/>
          </a:bodyPr>
          <a:lstStyle/>
          <a:p>
            <a:pPr algn="ctr" rtl="1"/>
            <a:r>
              <a:rPr lang="ar-SA" sz="6000" dirty="0">
                <a:latin typeface="Arial" panose="020B0604020202020204" pitchFamily="34" charset="0"/>
                <a:cs typeface="Arial" panose="020B0604020202020204" pitchFamily="34" charset="0"/>
              </a:rPr>
              <a:t>مصادر معلومات</a:t>
            </a:r>
            <a:endParaRPr lang="he-IL" sz="6000" dirty="0">
              <a:latin typeface="Arial" panose="020B0604020202020204" pitchFamily="34" charset="0"/>
              <a:cs typeface="Arial" panose="020B0604020202020204" pitchFamily="34" charset="0"/>
            </a:endParaRPr>
          </a:p>
        </p:txBody>
      </p:sp>
      <p:grpSp>
        <p:nvGrpSpPr>
          <p:cNvPr id="8" name="קבוצה 7">
            <a:extLst>
              <a:ext uri="{FF2B5EF4-FFF2-40B4-BE49-F238E27FC236}">
                <a16:creationId xmlns:a16="http://schemas.microsoft.com/office/drawing/2014/main" id="{6478DA55-1A72-4A02-9298-28EB3F0CBC36}"/>
              </a:ext>
            </a:extLst>
          </p:cNvPr>
          <p:cNvGrpSpPr/>
          <p:nvPr/>
        </p:nvGrpSpPr>
        <p:grpSpPr>
          <a:xfrm>
            <a:off x="7969624" y="1900518"/>
            <a:ext cx="3173506" cy="2097740"/>
            <a:chOff x="7637929" y="1900518"/>
            <a:chExt cx="3173506" cy="2097740"/>
          </a:xfrm>
          <a:solidFill>
            <a:schemeClr val="tx1">
              <a:lumMod val="25000"/>
              <a:lumOff val="75000"/>
            </a:schemeClr>
          </a:solidFill>
        </p:grpSpPr>
        <p:sp>
          <p:nvSpPr>
            <p:cNvPr id="5" name="אליפסה 4">
              <a:extLst>
                <a:ext uri="{FF2B5EF4-FFF2-40B4-BE49-F238E27FC236}">
                  <a16:creationId xmlns:a16="http://schemas.microsoft.com/office/drawing/2014/main" id="{F25B8627-5130-492E-8317-5003778E9C39}"/>
                </a:ext>
              </a:extLst>
            </p:cNvPr>
            <p:cNvSpPr/>
            <p:nvPr/>
          </p:nvSpPr>
          <p:spPr>
            <a:xfrm>
              <a:off x="7637929" y="1900518"/>
              <a:ext cx="3173506" cy="20977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7D3EE00F-5157-4506-A52C-5FE443E93A24}"/>
                </a:ext>
              </a:extLst>
            </p:cNvPr>
            <p:cNvSpPr txBox="1"/>
            <p:nvPr/>
          </p:nvSpPr>
          <p:spPr>
            <a:xfrm>
              <a:off x="8122024" y="2402541"/>
              <a:ext cx="2169458" cy="830997"/>
            </a:xfrm>
            <a:prstGeom prst="rect">
              <a:avLst/>
            </a:prstGeom>
            <a:grpFill/>
          </p:spPr>
          <p:txBody>
            <a:bodyPr wrap="square" rtlCol="1">
              <a:spAutoFit/>
            </a:bodyPr>
            <a:lstStyle/>
            <a:p>
              <a:pPr algn="ctr"/>
              <a:r>
                <a:rPr lang="ar-SA" sz="4800" dirty="0">
                  <a:latin typeface="Arial" panose="020B0604020202020204" pitchFamily="34" charset="0"/>
                  <a:cs typeface="Arial" panose="020B0604020202020204" pitchFamily="34" charset="0"/>
                </a:rPr>
                <a:t>كتب</a:t>
              </a:r>
              <a:endParaRPr lang="he-IL" sz="4800" dirty="0">
                <a:latin typeface="Arial" panose="020B0604020202020204" pitchFamily="34" charset="0"/>
                <a:cs typeface="Arial" panose="020B0604020202020204" pitchFamily="34" charset="0"/>
              </a:endParaRPr>
            </a:p>
          </p:txBody>
        </p:sp>
      </p:grpSp>
      <p:grpSp>
        <p:nvGrpSpPr>
          <p:cNvPr id="9" name="קבוצה 8">
            <a:extLst>
              <a:ext uri="{FF2B5EF4-FFF2-40B4-BE49-F238E27FC236}">
                <a16:creationId xmlns:a16="http://schemas.microsoft.com/office/drawing/2014/main" id="{F4569891-ED47-42C0-B6A8-72791D103EAA}"/>
              </a:ext>
            </a:extLst>
          </p:cNvPr>
          <p:cNvGrpSpPr/>
          <p:nvPr/>
        </p:nvGrpSpPr>
        <p:grpSpPr>
          <a:xfrm>
            <a:off x="4141694" y="1900518"/>
            <a:ext cx="3173506" cy="2097740"/>
            <a:chOff x="7637929" y="1900518"/>
            <a:chExt cx="3173506" cy="2097740"/>
          </a:xfrm>
        </p:grpSpPr>
        <p:sp>
          <p:nvSpPr>
            <p:cNvPr id="10" name="אליפסה 9">
              <a:extLst>
                <a:ext uri="{FF2B5EF4-FFF2-40B4-BE49-F238E27FC236}">
                  <a16:creationId xmlns:a16="http://schemas.microsoft.com/office/drawing/2014/main" id="{851CA8C7-4609-485C-A4E5-74476285AD03}"/>
                </a:ext>
              </a:extLst>
            </p:cNvPr>
            <p:cNvSpPr/>
            <p:nvPr/>
          </p:nvSpPr>
          <p:spPr>
            <a:xfrm>
              <a:off x="7637929" y="1900518"/>
              <a:ext cx="3173506" cy="2097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07939047-C186-4D8B-B257-D245925FC3D2}"/>
                </a:ext>
              </a:extLst>
            </p:cNvPr>
            <p:cNvSpPr txBox="1"/>
            <p:nvPr/>
          </p:nvSpPr>
          <p:spPr>
            <a:xfrm>
              <a:off x="8041341" y="2402541"/>
              <a:ext cx="2366682" cy="830997"/>
            </a:xfrm>
            <a:prstGeom prst="rect">
              <a:avLst/>
            </a:prstGeom>
            <a:noFill/>
          </p:spPr>
          <p:txBody>
            <a:bodyPr wrap="square" rtlCol="1">
              <a:spAutoFit/>
            </a:bodyPr>
            <a:lstStyle/>
            <a:p>
              <a:pPr algn="ctr"/>
              <a:r>
                <a:rPr lang="ar-SA" sz="4800" dirty="0">
                  <a:latin typeface="Arial" panose="020B0604020202020204" pitchFamily="34" charset="0"/>
                  <a:cs typeface="Arial" panose="020B0604020202020204" pitchFamily="34" charset="0"/>
                </a:rPr>
                <a:t>انترنت</a:t>
              </a:r>
              <a:endParaRPr lang="he-IL" sz="4800" dirty="0">
                <a:latin typeface="Arial" panose="020B0604020202020204" pitchFamily="34" charset="0"/>
                <a:cs typeface="Arial" panose="020B0604020202020204" pitchFamily="34" charset="0"/>
              </a:endParaRPr>
            </a:p>
          </p:txBody>
        </p:sp>
      </p:grpSp>
      <p:grpSp>
        <p:nvGrpSpPr>
          <p:cNvPr id="12" name="קבוצה 11">
            <a:extLst>
              <a:ext uri="{FF2B5EF4-FFF2-40B4-BE49-F238E27FC236}">
                <a16:creationId xmlns:a16="http://schemas.microsoft.com/office/drawing/2014/main" id="{00A2DF26-26AE-4AE5-AB1F-5CE9E0042801}"/>
              </a:ext>
            </a:extLst>
          </p:cNvPr>
          <p:cNvGrpSpPr/>
          <p:nvPr/>
        </p:nvGrpSpPr>
        <p:grpSpPr>
          <a:xfrm>
            <a:off x="313764" y="1920689"/>
            <a:ext cx="3173506" cy="2097740"/>
            <a:chOff x="7637929" y="1900518"/>
            <a:chExt cx="3173506" cy="2097740"/>
          </a:xfrm>
          <a:solidFill>
            <a:schemeClr val="accent3">
              <a:lumMod val="60000"/>
              <a:lumOff val="40000"/>
            </a:schemeClr>
          </a:solidFill>
        </p:grpSpPr>
        <p:sp>
          <p:nvSpPr>
            <p:cNvPr id="13" name="אליפסה 12">
              <a:extLst>
                <a:ext uri="{FF2B5EF4-FFF2-40B4-BE49-F238E27FC236}">
                  <a16:creationId xmlns:a16="http://schemas.microsoft.com/office/drawing/2014/main" id="{D976E7FE-C3AA-4E0D-95B8-5237CE0A43C6}"/>
                </a:ext>
              </a:extLst>
            </p:cNvPr>
            <p:cNvSpPr/>
            <p:nvPr/>
          </p:nvSpPr>
          <p:spPr>
            <a:xfrm>
              <a:off x="7637929" y="1900518"/>
              <a:ext cx="3173506" cy="20977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4" name="תיבת טקסט 13">
              <a:extLst>
                <a:ext uri="{FF2B5EF4-FFF2-40B4-BE49-F238E27FC236}">
                  <a16:creationId xmlns:a16="http://schemas.microsoft.com/office/drawing/2014/main" id="{1530FDF3-CF3F-4359-82AF-5058648236DA}"/>
                </a:ext>
              </a:extLst>
            </p:cNvPr>
            <p:cNvSpPr txBox="1"/>
            <p:nvPr/>
          </p:nvSpPr>
          <p:spPr>
            <a:xfrm>
              <a:off x="8139953" y="2164558"/>
              <a:ext cx="2169458" cy="1569660"/>
            </a:xfrm>
            <a:prstGeom prst="rect">
              <a:avLst/>
            </a:prstGeom>
            <a:grpFill/>
          </p:spPr>
          <p:txBody>
            <a:bodyPr wrap="square" rtlCol="1">
              <a:spAutoFit/>
            </a:bodyPr>
            <a:lstStyle/>
            <a:p>
              <a:pPr algn="ctr"/>
              <a:r>
                <a:rPr lang="ar-SA" sz="4800" dirty="0">
                  <a:latin typeface="Arial" panose="020B0604020202020204" pitchFamily="34" charset="0"/>
                  <a:cs typeface="Arial" panose="020B0604020202020204" pitchFamily="34" charset="0"/>
                </a:rPr>
                <a:t>صحف علمية</a:t>
              </a:r>
              <a:endParaRPr lang="he-IL" sz="4800" dirty="0">
                <a:latin typeface="Arial" panose="020B0604020202020204" pitchFamily="34" charset="0"/>
                <a:cs typeface="Arial" panose="020B0604020202020204" pitchFamily="34" charset="0"/>
              </a:endParaRPr>
            </a:p>
          </p:txBody>
        </p:sp>
      </p:grpSp>
      <p:grpSp>
        <p:nvGrpSpPr>
          <p:cNvPr id="15" name="קבוצה 14">
            <a:extLst>
              <a:ext uri="{FF2B5EF4-FFF2-40B4-BE49-F238E27FC236}">
                <a16:creationId xmlns:a16="http://schemas.microsoft.com/office/drawing/2014/main" id="{EE801783-C060-4382-8023-FA2C143A0E27}"/>
              </a:ext>
            </a:extLst>
          </p:cNvPr>
          <p:cNvGrpSpPr/>
          <p:nvPr/>
        </p:nvGrpSpPr>
        <p:grpSpPr>
          <a:xfrm>
            <a:off x="2805953" y="4520452"/>
            <a:ext cx="3173506" cy="2097740"/>
            <a:chOff x="7637929" y="1900518"/>
            <a:chExt cx="3173506" cy="2097740"/>
          </a:xfrm>
          <a:solidFill>
            <a:srgbClr val="FFC000"/>
          </a:solidFill>
        </p:grpSpPr>
        <p:sp>
          <p:nvSpPr>
            <p:cNvPr id="16" name="אליפסה 15">
              <a:extLst>
                <a:ext uri="{FF2B5EF4-FFF2-40B4-BE49-F238E27FC236}">
                  <a16:creationId xmlns:a16="http://schemas.microsoft.com/office/drawing/2014/main" id="{FF5793A9-0DBB-4070-B9BA-19FD0AC9517E}"/>
                </a:ext>
              </a:extLst>
            </p:cNvPr>
            <p:cNvSpPr/>
            <p:nvPr/>
          </p:nvSpPr>
          <p:spPr>
            <a:xfrm>
              <a:off x="7637929" y="1900518"/>
              <a:ext cx="3173506" cy="209774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sp>
          <p:nvSpPr>
            <p:cNvPr id="17" name="תיבת טקסט 16">
              <a:extLst>
                <a:ext uri="{FF2B5EF4-FFF2-40B4-BE49-F238E27FC236}">
                  <a16:creationId xmlns:a16="http://schemas.microsoft.com/office/drawing/2014/main" id="{93A830D4-38EE-4F59-8F22-CF2554695B80}"/>
                </a:ext>
              </a:extLst>
            </p:cNvPr>
            <p:cNvSpPr txBox="1"/>
            <p:nvPr/>
          </p:nvSpPr>
          <p:spPr>
            <a:xfrm>
              <a:off x="8027894" y="2358199"/>
              <a:ext cx="2393576" cy="830997"/>
            </a:xfrm>
            <a:prstGeom prst="rect">
              <a:avLst/>
            </a:prstGeom>
            <a:grpFill/>
          </p:spPr>
          <p:txBody>
            <a:bodyPr wrap="square" rtlCol="1">
              <a:spAutoFit/>
            </a:bodyPr>
            <a:lstStyle/>
            <a:p>
              <a:pPr algn="ctr"/>
              <a:r>
                <a:rPr lang="ar-SA" sz="4800" dirty="0">
                  <a:latin typeface="Arial" panose="020B0604020202020204" pitchFamily="34" charset="0"/>
                  <a:cs typeface="Arial" panose="020B0604020202020204" pitchFamily="34" charset="0"/>
                </a:rPr>
                <a:t>مختصين</a:t>
              </a:r>
              <a:endParaRPr lang="he-IL" sz="4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6323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8" name="Google Shape;608;g8b27b3158f_0_183"/>
          <p:cNvSpPr txBox="1"/>
          <p:nvPr/>
        </p:nvSpPr>
        <p:spPr>
          <a:xfrm>
            <a:off x="1524001" y="249951"/>
            <a:ext cx="8983800" cy="6600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Clr>
                <a:srgbClr val="548135"/>
              </a:buClr>
              <a:buSzPts val="5120"/>
              <a:buFont typeface="Georgia"/>
              <a:buNone/>
            </a:pPr>
            <a:r>
              <a:rPr lang="ar-SA" sz="4000" b="1" u="sng" dirty="0">
                <a:solidFill>
                  <a:srgbClr val="8C3473"/>
                </a:solidFill>
                <a:latin typeface="Arial" panose="020B0604020202020204" pitchFamily="34" charset="0"/>
                <a:cs typeface="Arial" panose="020B0604020202020204" pitchFamily="34" charset="0"/>
              </a:rPr>
              <a:t>على الاقلّ</a:t>
            </a:r>
            <a:r>
              <a:rPr lang="ar-SA" sz="4000" b="1" i="0" dirty="0">
                <a:solidFill>
                  <a:srgbClr val="8C3473"/>
                </a:solidFill>
                <a:latin typeface="Arial" panose="020B0604020202020204" pitchFamily="34" charset="0"/>
                <a:cs typeface="Arial" panose="020B0604020202020204" pitchFamily="34" charset="0"/>
                <a:sym typeface="Arial"/>
              </a:rPr>
              <a:t> أربعة مصادر </a:t>
            </a:r>
            <a:r>
              <a:rPr lang="ar-SA" sz="4000" b="1" u="sng" dirty="0">
                <a:solidFill>
                  <a:srgbClr val="FF0000"/>
                </a:solidFill>
                <a:latin typeface="Arial" panose="020B0604020202020204" pitchFamily="34" charset="0"/>
                <a:cs typeface="Arial" panose="020B0604020202020204" pitchFamily="34" charset="0"/>
              </a:rPr>
              <a:t>موثوق بها</a:t>
            </a:r>
            <a:r>
              <a:rPr lang="ar-SA" sz="4000" b="1" i="0" dirty="0">
                <a:solidFill>
                  <a:srgbClr val="8C3473"/>
                </a:solidFill>
                <a:latin typeface="Arial" panose="020B0604020202020204" pitchFamily="34" charset="0"/>
                <a:cs typeface="Arial" panose="020B0604020202020204" pitchFamily="34" charset="0"/>
                <a:sym typeface="Arial"/>
              </a:rPr>
              <a:t>!!!!</a:t>
            </a:r>
            <a:endParaRPr lang="ar-SA" sz="1400" dirty="0">
              <a:latin typeface="Arial" panose="020B0604020202020204" pitchFamily="34" charset="0"/>
              <a:cs typeface="Arial" panose="020B0604020202020204" pitchFamily="34" charset="0"/>
            </a:endParaRPr>
          </a:p>
        </p:txBody>
      </p:sp>
      <p:pic>
        <p:nvPicPr>
          <p:cNvPr id="609" name="Google Shape;609;g8b27b3158f_0_183"/>
          <p:cNvPicPr preferRelativeResize="0"/>
          <p:nvPr/>
        </p:nvPicPr>
        <p:blipFill rotWithShape="1">
          <a:blip r:embed="rId3">
            <a:alphaModFix/>
          </a:blip>
          <a:srcRect l="66493"/>
          <a:stretch/>
        </p:blipFill>
        <p:spPr>
          <a:xfrm>
            <a:off x="3580547" y="1196751"/>
            <a:ext cx="4934803" cy="1654025"/>
          </a:xfrm>
          <a:prstGeom prst="rect">
            <a:avLst/>
          </a:prstGeom>
          <a:noFill/>
          <a:ln>
            <a:noFill/>
          </a:ln>
        </p:spPr>
      </p:pic>
      <p:pic>
        <p:nvPicPr>
          <p:cNvPr id="18434" name="Picture 2" descr="מהם סוגי הפרסום באינטרנט? - [ייעוץ עסקי בינלאומי - עִברִית]">
            <a:extLst>
              <a:ext uri="{FF2B5EF4-FFF2-40B4-BE49-F238E27FC236}">
                <a16:creationId xmlns:a16="http://schemas.microsoft.com/office/drawing/2014/main" id="{D3223FB8-CAA0-4741-AB63-543D2370E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86" y="3136392"/>
            <a:ext cx="4934803" cy="32199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49E1880-F0ED-4A82-B920-AF4E4CB4B337}"/>
              </a:ext>
            </a:extLst>
          </p:cNvPr>
          <p:cNvSpPr/>
          <p:nvPr/>
        </p:nvSpPr>
        <p:spPr>
          <a:xfrm>
            <a:off x="3746500" y="1485900"/>
            <a:ext cx="4470400" cy="123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u="sng" dirty="0">
                <a:solidFill>
                  <a:srgbClr val="002060"/>
                </a:solidFill>
                <a:latin typeface="Arial" panose="020B0604020202020204" pitchFamily="34" charset="0"/>
                <a:cs typeface="Arial" panose="020B0604020202020204" pitchFamily="34" charset="0"/>
              </a:rPr>
              <a:t>موثوق به: يمكن الاعتماد عليه، أمين</a:t>
            </a:r>
            <a:endParaRPr lang="en-GB" sz="2400" dirty="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g8b27b3158f_0_207"/>
          <p:cNvPicPr preferRelativeResize="0"/>
          <p:nvPr/>
        </p:nvPicPr>
        <p:blipFill rotWithShape="1">
          <a:blip r:embed="rId3">
            <a:alphaModFix/>
          </a:blip>
          <a:srcRect b="22956"/>
          <a:stretch/>
        </p:blipFill>
        <p:spPr>
          <a:xfrm>
            <a:off x="2182944" y="38835"/>
            <a:ext cx="7886700" cy="5142766"/>
          </a:xfrm>
          <a:prstGeom prst="rect">
            <a:avLst/>
          </a:prstGeom>
          <a:noFill/>
          <a:ln>
            <a:noFill/>
          </a:ln>
        </p:spPr>
      </p:pic>
      <p:sp>
        <p:nvSpPr>
          <p:cNvPr id="635" name="Google Shape;635;g8b27b3158f_0_207"/>
          <p:cNvSpPr/>
          <p:nvPr/>
        </p:nvSpPr>
        <p:spPr>
          <a:xfrm>
            <a:off x="1015955" y="-285592"/>
            <a:ext cx="9144000" cy="1029260"/>
          </a:xfrm>
          <a:prstGeom prst="rect">
            <a:avLst/>
          </a:prstGeom>
          <a:noFill/>
          <a:ln>
            <a:noFill/>
          </a:ln>
        </p:spPr>
        <p:txBody>
          <a:bodyPr spcFirstLastPara="1" wrap="square" lIns="91425" tIns="45700" rIns="91425" bIns="45700" anchor="t" anchorCtr="0">
            <a:noAutofit/>
          </a:bodyPr>
          <a:lstStyle/>
          <a:p>
            <a:pPr marL="342900" lvl="0" indent="-342900" algn="r" rtl="1">
              <a:lnSpc>
                <a:spcPct val="200000"/>
              </a:lnSpc>
              <a:buClr>
                <a:srgbClr val="BF9000"/>
              </a:buClr>
              <a:buSzPts val="2800"/>
              <a:buFont typeface="Arial"/>
              <a:buChar char="•"/>
            </a:pPr>
            <a:r>
              <a:rPr lang="ar-SA" sz="4000" dirty="0">
                <a:solidFill>
                  <a:schemeClr val="accent4">
                    <a:lumMod val="75000"/>
                  </a:schemeClr>
                </a:solidFill>
              </a:rPr>
              <a:t>ما هو مصدر معلومات موثوق به؟</a:t>
            </a:r>
            <a:endParaRPr lang="ar-SA" sz="4000" dirty="0">
              <a:solidFill>
                <a:schemeClr val="accent4">
                  <a:lumMod val="75000"/>
                </a:schemeClr>
              </a:solidFill>
              <a:latin typeface="Arial" panose="020B0604020202020204" pitchFamily="34" charset="0"/>
              <a:cs typeface="Arial" panose="020B0604020202020204" pitchFamily="34" charset="0"/>
            </a:endParaRPr>
          </a:p>
        </p:txBody>
      </p:sp>
      <p:cxnSp>
        <p:nvCxnSpPr>
          <p:cNvPr id="636" name="Google Shape;636;g8b27b3158f_0_207"/>
          <p:cNvCxnSpPr/>
          <p:nvPr/>
        </p:nvCxnSpPr>
        <p:spPr>
          <a:xfrm>
            <a:off x="7248129" y="2046357"/>
            <a:ext cx="1527000" cy="1045800"/>
          </a:xfrm>
          <a:prstGeom prst="straightConnector1">
            <a:avLst/>
          </a:prstGeom>
          <a:noFill/>
          <a:ln w="155575" cap="flat" cmpd="sng">
            <a:solidFill>
              <a:srgbClr val="00B0F0"/>
            </a:solidFill>
            <a:prstDash val="solid"/>
            <a:round/>
            <a:headEnd type="none" w="sm" len="sm"/>
            <a:tailEnd type="triangle" w="med" len="med"/>
          </a:ln>
        </p:spPr>
      </p:cxnSp>
      <p:sp>
        <p:nvSpPr>
          <p:cNvPr id="637" name="Google Shape;637;g8b27b3158f_0_207"/>
          <p:cNvSpPr txBox="1"/>
          <p:nvPr/>
        </p:nvSpPr>
        <p:spPr>
          <a:xfrm>
            <a:off x="7248127" y="3307818"/>
            <a:ext cx="4702571" cy="584700"/>
          </a:xfrm>
          <a:prstGeom prst="rect">
            <a:avLst/>
          </a:prstGeom>
          <a:solidFill>
            <a:srgbClr val="92D0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200" dirty="0">
                <a:solidFill>
                  <a:schemeClr val="dk1"/>
                </a:solidFill>
                <a:latin typeface="Arial" panose="020B0604020202020204" pitchFamily="34" charset="0"/>
                <a:ea typeface="Varela Round"/>
                <a:cs typeface="Arial" panose="020B0604020202020204" pitchFamily="34" charset="0"/>
                <a:sym typeface="Varela Round"/>
              </a:rPr>
              <a:t>مصداقية\مرجع مصدر المعلومات</a:t>
            </a:r>
            <a:endParaRPr dirty="0">
              <a:latin typeface="Arial" panose="020B0604020202020204" pitchFamily="34" charset="0"/>
              <a:cs typeface="Arial" panose="020B0604020202020204" pitchFamily="34" charset="0"/>
            </a:endParaRPr>
          </a:p>
        </p:txBody>
      </p:sp>
      <p:cxnSp>
        <p:nvCxnSpPr>
          <p:cNvPr id="638" name="Google Shape;638;g8b27b3158f_0_207"/>
          <p:cNvCxnSpPr/>
          <p:nvPr/>
        </p:nvCxnSpPr>
        <p:spPr>
          <a:xfrm>
            <a:off x="6096000" y="2076331"/>
            <a:ext cx="0" cy="2540100"/>
          </a:xfrm>
          <a:prstGeom prst="straightConnector1">
            <a:avLst/>
          </a:prstGeom>
          <a:noFill/>
          <a:ln w="155575" cap="flat" cmpd="sng">
            <a:solidFill>
              <a:srgbClr val="00B0F0"/>
            </a:solidFill>
            <a:prstDash val="solid"/>
            <a:round/>
            <a:headEnd type="none" w="sm" len="sm"/>
            <a:tailEnd type="triangle" w="med" len="med"/>
          </a:ln>
        </p:spPr>
      </p:cxnSp>
      <p:sp>
        <p:nvSpPr>
          <p:cNvPr id="639" name="Google Shape;639;g8b27b3158f_0_207"/>
          <p:cNvSpPr txBox="1"/>
          <p:nvPr/>
        </p:nvSpPr>
        <p:spPr>
          <a:xfrm>
            <a:off x="4439816" y="4986418"/>
            <a:ext cx="3312300" cy="5847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200" dirty="0">
                <a:solidFill>
                  <a:schemeClr val="dk1"/>
                </a:solidFill>
                <a:latin typeface="Arial" panose="020B0604020202020204" pitchFamily="34" charset="0"/>
                <a:cs typeface="Arial" panose="020B0604020202020204" pitchFamily="34" charset="0"/>
                <a:sym typeface="Varela Round"/>
              </a:rPr>
              <a:t>حداثة المعلومات</a:t>
            </a:r>
            <a:endParaRPr dirty="0">
              <a:latin typeface="Arial" panose="020B0604020202020204" pitchFamily="34" charset="0"/>
              <a:cs typeface="Arial" panose="020B0604020202020204" pitchFamily="34" charset="0"/>
            </a:endParaRPr>
          </a:p>
        </p:txBody>
      </p:sp>
      <p:cxnSp>
        <p:nvCxnSpPr>
          <p:cNvPr id="640" name="Google Shape;640;g8b27b3158f_0_207"/>
          <p:cNvCxnSpPr/>
          <p:nvPr/>
        </p:nvCxnSpPr>
        <p:spPr>
          <a:xfrm flipH="1">
            <a:off x="3550067" y="2076331"/>
            <a:ext cx="1424100" cy="1015800"/>
          </a:xfrm>
          <a:prstGeom prst="straightConnector1">
            <a:avLst/>
          </a:prstGeom>
          <a:noFill/>
          <a:ln w="155575" cap="flat" cmpd="sng">
            <a:solidFill>
              <a:srgbClr val="00B0F0"/>
            </a:solidFill>
            <a:prstDash val="solid"/>
            <a:round/>
            <a:headEnd type="none" w="sm" len="sm"/>
            <a:tailEnd type="triangle" w="med" len="med"/>
          </a:ln>
        </p:spPr>
      </p:cxnSp>
      <p:sp>
        <p:nvSpPr>
          <p:cNvPr id="641" name="Google Shape;641;g8b27b3158f_0_207"/>
          <p:cNvSpPr txBox="1"/>
          <p:nvPr/>
        </p:nvSpPr>
        <p:spPr>
          <a:xfrm>
            <a:off x="2421244" y="1133185"/>
            <a:ext cx="6883279" cy="674778"/>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600" dirty="0">
                <a:solidFill>
                  <a:srgbClr val="548135"/>
                </a:solidFill>
                <a:latin typeface="Arial" panose="020B0604020202020204" pitchFamily="34" charset="0"/>
                <a:ea typeface="Varela Round"/>
                <a:cs typeface="Arial" panose="020B0604020202020204" pitchFamily="34" charset="0"/>
                <a:sym typeface="Varela Round"/>
              </a:rPr>
              <a:t>معايير لتقييم مصدر معلومات</a:t>
            </a:r>
            <a:endParaRPr dirty="0">
              <a:latin typeface="Arial" panose="020B0604020202020204" pitchFamily="34" charset="0"/>
              <a:cs typeface="Arial" panose="020B0604020202020204" pitchFamily="34" charset="0"/>
            </a:endParaRPr>
          </a:p>
        </p:txBody>
      </p:sp>
      <p:sp>
        <p:nvSpPr>
          <p:cNvPr id="642" name="Google Shape;642;g8b27b3158f_0_207"/>
          <p:cNvSpPr txBox="1"/>
          <p:nvPr/>
        </p:nvSpPr>
        <p:spPr>
          <a:xfrm>
            <a:off x="1147484" y="3303361"/>
            <a:ext cx="3826615" cy="584700"/>
          </a:xfrm>
          <a:prstGeom prst="rect">
            <a:avLst/>
          </a:prstGeom>
          <a:solidFill>
            <a:srgbClr val="92D0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200" dirty="0">
                <a:solidFill>
                  <a:schemeClr val="dk1"/>
                </a:solidFill>
                <a:latin typeface="Arial" panose="020B0604020202020204" pitchFamily="34" charset="0"/>
                <a:ea typeface="Varela Round"/>
                <a:cs typeface="Arial" panose="020B0604020202020204" pitchFamily="34" charset="0"/>
                <a:sym typeface="Varela Round"/>
              </a:rPr>
              <a:t>موضوعية المعلومات</a:t>
            </a:r>
            <a:endParaRPr dirty="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g8b27b3158f_0_221" descr="Image result for authority"/>
          <p:cNvPicPr preferRelativeResize="0"/>
          <p:nvPr/>
        </p:nvPicPr>
        <p:blipFill rotWithShape="1">
          <a:blip r:embed="rId3">
            <a:alphaModFix amt="20000"/>
          </a:blip>
          <a:srcRect/>
          <a:stretch/>
        </p:blipFill>
        <p:spPr>
          <a:xfrm>
            <a:off x="1714352" y="-11201"/>
            <a:ext cx="9144000" cy="6858000"/>
          </a:xfrm>
          <a:prstGeom prst="rect">
            <a:avLst/>
          </a:prstGeom>
          <a:noFill/>
          <a:ln>
            <a:noFill/>
          </a:ln>
        </p:spPr>
      </p:pic>
      <p:sp>
        <p:nvSpPr>
          <p:cNvPr id="650" name="Google Shape;650;g8b27b3158f_0_221"/>
          <p:cNvSpPr/>
          <p:nvPr/>
        </p:nvSpPr>
        <p:spPr>
          <a:xfrm>
            <a:off x="812800" y="232790"/>
            <a:ext cx="10134600" cy="708000"/>
          </a:xfrm>
          <a:prstGeom prst="rect">
            <a:avLst/>
          </a:prstGeom>
          <a:noFill/>
          <a:ln>
            <a:noFill/>
          </a:ln>
        </p:spPr>
        <p:txBody>
          <a:bodyPr spcFirstLastPara="1" wrap="square" lIns="91425" tIns="45700" rIns="91425" bIns="45700" anchor="t" anchorCtr="0">
            <a:noAutofit/>
          </a:bodyPr>
          <a:lstStyle/>
          <a:p>
            <a:pPr algn="ctr" rtl="1"/>
            <a:r>
              <a:rPr lang="ar-SA" sz="4000" dirty="0">
                <a:solidFill>
                  <a:schemeClr val="accent4">
                    <a:lumMod val="75000"/>
                  </a:schemeClr>
                </a:solidFill>
              </a:rPr>
              <a:t>ما هو مصدر معلومات موثوق به؟</a:t>
            </a:r>
            <a:endParaRPr lang="ar-SA" sz="4000" dirty="0">
              <a:solidFill>
                <a:schemeClr val="accent4">
                  <a:lumMod val="75000"/>
                </a:schemeClr>
              </a:solidFill>
              <a:latin typeface="Arial" panose="020B0604020202020204" pitchFamily="34" charset="0"/>
              <a:cs typeface="Arial" panose="020B0604020202020204" pitchFamily="34" charset="0"/>
            </a:endParaRPr>
          </a:p>
        </p:txBody>
      </p:sp>
      <p:cxnSp>
        <p:nvCxnSpPr>
          <p:cNvPr id="651" name="Google Shape;651;g8b27b3158f_0_221"/>
          <p:cNvCxnSpPr>
            <a:cxnSpLocks/>
          </p:cNvCxnSpPr>
          <p:nvPr/>
        </p:nvCxnSpPr>
        <p:spPr>
          <a:xfrm>
            <a:off x="7248129" y="2046357"/>
            <a:ext cx="1527000" cy="1045800"/>
          </a:xfrm>
          <a:prstGeom prst="straightConnector1">
            <a:avLst/>
          </a:prstGeom>
          <a:noFill/>
          <a:ln w="57150" cap="flat" cmpd="sng">
            <a:solidFill>
              <a:srgbClr val="49711E"/>
            </a:solidFill>
            <a:prstDash val="solid"/>
            <a:round/>
            <a:headEnd type="none" w="sm" len="sm"/>
            <a:tailEnd type="triangle" w="med" len="med"/>
          </a:ln>
        </p:spPr>
      </p:cxnSp>
      <p:sp>
        <p:nvSpPr>
          <p:cNvPr id="652" name="Google Shape;652;g8b27b3158f_0_221"/>
          <p:cNvSpPr txBox="1"/>
          <p:nvPr/>
        </p:nvSpPr>
        <p:spPr>
          <a:xfrm>
            <a:off x="2921000" y="1179505"/>
            <a:ext cx="5411367" cy="608514"/>
          </a:xfrm>
          <a:prstGeom prst="rect">
            <a:avLst/>
          </a:prstGeom>
          <a:solidFill>
            <a:srgbClr val="92D0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600" dirty="0">
                <a:solidFill>
                  <a:schemeClr val="dk1"/>
                </a:solidFill>
                <a:latin typeface="Arial" panose="020B0604020202020204" pitchFamily="34" charset="0"/>
                <a:ea typeface="Varela Round"/>
                <a:cs typeface="Arial" panose="020B0604020202020204" pitchFamily="34" charset="0"/>
                <a:sym typeface="Varela Round"/>
              </a:rPr>
              <a:t>مصداقية\مرجع مصدر المعلومات</a:t>
            </a:r>
            <a:endParaRPr lang="ar-SA" sz="3600" dirty="0">
              <a:latin typeface="Arial" panose="020B0604020202020204" pitchFamily="34" charset="0"/>
              <a:cs typeface="Arial" panose="020B0604020202020204" pitchFamily="34" charset="0"/>
            </a:endParaRPr>
          </a:p>
        </p:txBody>
      </p:sp>
      <p:cxnSp>
        <p:nvCxnSpPr>
          <p:cNvPr id="653" name="Google Shape;653;g8b27b3158f_0_221"/>
          <p:cNvCxnSpPr>
            <a:cxnSpLocks/>
          </p:cNvCxnSpPr>
          <p:nvPr/>
        </p:nvCxnSpPr>
        <p:spPr>
          <a:xfrm>
            <a:off x="6096000" y="2076331"/>
            <a:ext cx="0" cy="2540100"/>
          </a:xfrm>
          <a:prstGeom prst="straightConnector1">
            <a:avLst/>
          </a:prstGeom>
          <a:noFill/>
          <a:ln w="57150" cap="flat" cmpd="sng">
            <a:solidFill>
              <a:srgbClr val="49711E"/>
            </a:solidFill>
            <a:prstDash val="solid"/>
            <a:round/>
            <a:headEnd type="none" w="sm" len="sm"/>
            <a:tailEnd type="triangle" w="med" len="med"/>
          </a:ln>
        </p:spPr>
      </p:cxnSp>
      <p:cxnSp>
        <p:nvCxnSpPr>
          <p:cNvPr id="654" name="Google Shape;654;g8b27b3158f_0_221"/>
          <p:cNvCxnSpPr>
            <a:cxnSpLocks/>
          </p:cNvCxnSpPr>
          <p:nvPr/>
        </p:nvCxnSpPr>
        <p:spPr>
          <a:xfrm flipH="1">
            <a:off x="3550067" y="2076331"/>
            <a:ext cx="1424100" cy="1015800"/>
          </a:xfrm>
          <a:prstGeom prst="straightConnector1">
            <a:avLst/>
          </a:prstGeom>
          <a:noFill/>
          <a:ln w="57150" cap="flat" cmpd="sng">
            <a:solidFill>
              <a:srgbClr val="49711E"/>
            </a:solidFill>
            <a:prstDash val="solid"/>
            <a:round/>
            <a:headEnd type="none" w="sm" len="sm"/>
            <a:tailEnd type="triangle" w="med" len="med"/>
          </a:ln>
        </p:spPr>
      </p:cxnSp>
      <p:sp>
        <p:nvSpPr>
          <p:cNvPr id="655" name="Google Shape;655;g8b27b3158f_0_221"/>
          <p:cNvSpPr/>
          <p:nvPr/>
        </p:nvSpPr>
        <p:spPr>
          <a:xfrm>
            <a:off x="6424948" y="3291153"/>
            <a:ext cx="4052700" cy="5232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800" dirty="0">
                <a:solidFill>
                  <a:schemeClr val="dk1"/>
                </a:solidFill>
                <a:latin typeface="Arial" panose="020B0604020202020204" pitchFamily="34" charset="0"/>
                <a:ea typeface="Times New Roman"/>
                <a:cs typeface="Arial" panose="020B0604020202020204" pitchFamily="34" charset="0"/>
                <a:sym typeface="Times New Roman"/>
              </a:rPr>
              <a:t>مصداقية كاتب المعلومات</a:t>
            </a:r>
            <a:r>
              <a:rPr lang="iw-IL" sz="2800" dirty="0">
                <a:solidFill>
                  <a:schemeClr val="dk1"/>
                </a:solidFill>
                <a:latin typeface="Arial" panose="020B0604020202020204" pitchFamily="34" charset="0"/>
                <a:ea typeface="Times New Roman"/>
                <a:cs typeface="Arial" panose="020B0604020202020204" pitchFamily="34" charset="0"/>
                <a:sym typeface="Times New Roman"/>
              </a:rPr>
              <a:t> </a:t>
            </a:r>
            <a:endParaRPr sz="2800" dirty="0">
              <a:solidFill>
                <a:schemeClr val="dk1"/>
              </a:solidFill>
              <a:latin typeface="Arial" panose="020B0604020202020204" pitchFamily="34" charset="0"/>
              <a:ea typeface="Varela Round"/>
              <a:cs typeface="Arial" panose="020B0604020202020204" pitchFamily="34" charset="0"/>
              <a:sym typeface="Varela Round"/>
            </a:endParaRPr>
          </a:p>
        </p:txBody>
      </p:sp>
      <p:sp>
        <p:nvSpPr>
          <p:cNvPr id="656" name="Google Shape;656;g8b27b3158f_0_221"/>
          <p:cNvSpPr/>
          <p:nvPr/>
        </p:nvSpPr>
        <p:spPr>
          <a:xfrm>
            <a:off x="1514912" y="3209545"/>
            <a:ext cx="3661500" cy="954000"/>
          </a:xfrm>
          <a:prstGeom prst="rect">
            <a:avLst/>
          </a:prstGeom>
          <a:noFill/>
          <a:ln>
            <a:noFill/>
          </a:ln>
        </p:spPr>
        <p:txBody>
          <a:bodyPr spcFirstLastPara="1" wrap="square" lIns="91425" tIns="45700" rIns="91425" bIns="45700" anchor="t" anchorCtr="0">
            <a:noAutofit/>
          </a:bodyPr>
          <a:lstStyle/>
          <a:p>
            <a:pPr lvl="0" algn="ctr" rtl="1"/>
            <a:r>
              <a:rPr lang="ar-SA" sz="2800" dirty="0">
                <a:solidFill>
                  <a:schemeClr val="dk1"/>
                </a:solidFill>
                <a:latin typeface="Arial" panose="020B0604020202020204" pitchFamily="34" charset="0"/>
                <a:ea typeface="Times New Roman"/>
                <a:cs typeface="Arial" panose="020B0604020202020204" pitchFamily="34" charset="0"/>
                <a:sym typeface="Times New Roman"/>
              </a:rPr>
              <a:t>مصداقية المصدر الذي تظهر به المعلومات </a:t>
            </a:r>
            <a:endParaRPr lang="ar-SA" sz="2800" dirty="0">
              <a:solidFill>
                <a:schemeClr val="dk1"/>
              </a:solidFill>
              <a:latin typeface="Arial" panose="020B0604020202020204" pitchFamily="34" charset="0"/>
              <a:ea typeface="Varela Round"/>
              <a:cs typeface="Arial" panose="020B0604020202020204" pitchFamily="34" charset="0"/>
              <a:sym typeface="Varela Round"/>
            </a:endParaRPr>
          </a:p>
        </p:txBody>
      </p:sp>
      <p:sp>
        <p:nvSpPr>
          <p:cNvPr id="657" name="Google Shape;657;g8b27b3158f_0_221"/>
          <p:cNvSpPr/>
          <p:nvPr/>
        </p:nvSpPr>
        <p:spPr>
          <a:xfrm>
            <a:off x="2388900" y="4649744"/>
            <a:ext cx="5519400" cy="523200"/>
          </a:xfrm>
          <a:prstGeom prst="rect">
            <a:avLst/>
          </a:prstGeom>
          <a:noFill/>
          <a:ln>
            <a:noFill/>
          </a:ln>
        </p:spPr>
        <p:txBody>
          <a:bodyPr spcFirstLastPara="1" wrap="square" lIns="91425" tIns="45700" rIns="91425" bIns="45700" anchor="t" anchorCtr="0">
            <a:noAutofit/>
          </a:bodyPr>
          <a:lstStyle/>
          <a:p>
            <a:pPr lvl="0" algn="r" rtl="1"/>
            <a:r>
              <a:rPr lang="ar-SA" sz="2800" dirty="0">
                <a:solidFill>
                  <a:schemeClr val="dk1"/>
                </a:solidFill>
                <a:latin typeface="Arial" panose="020B0604020202020204" pitchFamily="34" charset="0"/>
                <a:ea typeface="Times New Roman"/>
                <a:cs typeface="Arial" panose="020B0604020202020204" pitchFamily="34" charset="0"/>
                <a:sym typeface="Times New Roman"/>
              </a:rPr>
              <a:t>مصداقية الخبراء الذين </a:t>
            </a:r>
            <a:r>
              <a:rPr lang="ar-SA" sz="2800" dirty="0" err="1">
                <a:solidFill>
                  <a:schemeClr val="dk1"/>
                </a:solidFill>
                <a:latin typeface="Arial" panose="020B0604020202020204" pitchFamily="34" charset="0"/>
                <a:ea typeface="Times New Roman"/>
                <a:cs typeface="Arial" panose="020B0604020202020204" pitchFamily="34" charset="0"/>
                <a:sym typeface="Times New Roman"/>
              </a:rPr>
              <a:t>إستَنَدَ</a:t>
            </a:r>
            <a:r>
              <a:rPr lang="ar-SA" sz="2800" dirty="0">
                <a:solidFill>
                  <a:schemeClr val="dk1"/>
                </a:solidFill>
                <a:latin typeface="Arial" panose="020B0604020202020204" pitchFamily="34" charset="0"/>
                <a:ea typeface="Times New Roman"/>
                <a:cs typeface="Arial" panose="020B0604020202020204" pitchFamily="34" charset="0"/>
                <a:sym typeface="Times New Roman"/>
              </a:rPr>
              <a:t> عليهم الكاتب</a:t>
            </a:r>
            <a:endParaRPr lang="ar-SA" sz="2800" dirty="0">
              <a:solidFill>
                <a:schemeClr val="dk1"/>
              </a:solidFill>
              <a:latin typeface="Arial" panose="020B0604020202020204" pitchFamily="34" charset="0"/>
              <a:ea typeface="Varela Round"/>
              <a:cs typeface="Arial" panose="020B0604020202020204" pitchFamily="34" charset="0"/>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 grpId="0"/>
      <p:bldP spid="656" grpId="0"/>
      <p:bldP spid="6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ctrTitle"/>
          </p:nvPr>
        </p:nvSpPr>
        <p:spPr>
          <a:xfrm>
            <a:off x="696000" y="2169000"/>
            <a:ext cx="10800000" cy="1260000"/>
          </a:xfrm>
          <a:prstGeom prst="rect">
            <a:avLst/>
          </a:prstGeom>
          <a:noFill/>
          <a:ln>
            <a:noFill/>
          </a:ln>
        </p:spPr>
        <p:txBody>
          <a:bodyPr spcFirstLastPara="1" wrap="square" lIns="91425" tIns="45700" rIns="91425" bIns="45700" anchor="ctr" anchorCtr="0">
            <a:noAutofit/>
          </a:bodyPr>
          <a:lstStyle/>
          <a:p>
            <a:pPr>
              <a:buSzPts val="6600"/>
            </a:pPr>
            <a:r>
              <a:rPr lang="ar-SA" sz="6600" b="1" dirty="0">
                <a:solidFill>
                  <a:schemeClr val="dk1"/>
                </a:solidFill>
                <a:latin typeface="Arial" panose="020B0604020202020204" pitchFamily="34" charset="0"/>
                <a:cs typeface="Arial" panose="020B0604020202020204" pitchFamily="34" charset="0"/>
                <a:sym typeface="Varela Round"/>
              </a:rPr>
              <a:t>ما هو البحث العلمي - (البيو- بحث)</a:t>
            </a:r>
            <a:r>
              <a:rPr lang="he-IL"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aphicFrame>
        <p:nvGraphicFramePr>
          <p:cNvPr id="666" name="Google Shape;666;g8b27b3158f_0_236"/>
          <p:cNvGraphicFramePr/>
          <p:nvPr>
            <p:extLst>
              <p:ext uri="{D42A27DB-BD31-4B8C-83A1-F6EECF244321}">
                <p14:modId xmlns:p14="http://schemas.microsoft.com/office/powerpoint/2010/main" val="4176898240"/>
              </p:ext>
            </p:extLst>
          </p:nvPr>
        </p:nvGraphicFramePr>
        <p:xfrm>
          <a:off x="364396" y="742835"/>
          <a:ext cx="8303363" cy="4936240"/>
        </p:xfrm>
        <a:graphic>
          <a:graphicData uri="http://schemas.openxmlformats.org/drawingml/2006/table">
            <a:tbl>
              <a:tblPr>
                <a:noFill/>
                <a:tableStyleId>{1236D6B5-B02F-4C66-956C-C8A0DA871BA2}</a:tableStyleId>
              </a:tblPr>
              <a:tblGrid>
                <a:gridCol w="1138606">
                  <a:extLst>
                    <a:ext uri="{9D8B030D-6E8A-4147-A177-3AD203B41FA5}">
                      <a16:colId xmlns:a16="http://schemas.microsoft.com/office/drawing/2014/main" val="20000"/>
                    </a:ext>
                  </a:extLst>
                </a:gridCol>
                <a:gridCol w="7164757">
                  <a:extLst>
                    <a:ext uri="{9D8B030D-6E8A-4147-A177-3AD203B41FA5}">
                      <a16:colId xmlns:a16="http://schemas.microsoft.com/office/drawing/2014/main" val="20001"/>
                    </a:ext>
                  </a:extLst>
                </a:gridCol>
              </a:tblGrid>
              <a:tr h="304800">
                <a:tc>
                  <a:txBody>
                    <a:bodyPr/>
                    <a:lstStyle/>
                    <a:p>
                      <a:pPr marL="0" marR="0" lvl="0" indent="0" algn="just" rtl="1">
                        <a:lnSpc>
                          <a:spcPct val="115000"/>
                        </a:lnSpc>
                        <a:spcBef>
                          <a:spcPts val="0"/>
                        </a:spcBef>
                        <a:spcAft>
                          <a:spcPts val="0"/>
                        </a:spcAft>
                        <a:buNone/>
                      </a:pPr>
                      <a:r>
                        <a:rPr lang="ar-SA" sz="2800" u="none" strike="noStrike" cap="none" dirty="0">
                          <a:latin typeface="+mj-lt"/>
                          <a:ea typeface="Calibri"/>
                          <a:cs typeface="Arial" panose="020B0604020202020204" pitchFamily="34" charset="0"/>
                          <a:sym typeface="Calibri"/>
                        </a:rPr>
                        <a:t>تمديد</a:t>
                      </a:r>
                      <a:endParaRPr sz="2800" u="none" strike="noStrike" cap="none" dirty="0">
                        <a:latin typeface="+mj-lt"/>
                        <a:ea typeface="Calibri"/>
                        <a:cs typeface="Arial" panose="020B0604020202020204" pitchFamily="34" charset="0"/>
                        <a:sym typeface="Calibri"/>
                      </a:endParaRPr>
                    </a:p>
                  </a:txBody>
                  <a:tcPr marL="68575" marR="68575" marT="0" marB="0">
                    <a:solidFill>
                      <a:srgbClr val="92D050"/>
                    </a:solidFill>
                  </a:tcPr>
                </a:tc>
                <a:tc>
                  <a:txBody>
                    <a:bodyPr/>
                    <a:lstStyle/>
                    <a:p>
                      <a:pPr marL="0" marR="0" lvl="0" indent="0" algn="just" rtl="1">
                        <a:lnSpc>
                          <a:spcPct val="115000"/>
                        </a:lnSpc>
                        <a:spcBef>
                          <a:spcPts val="0"/>
                        </a:spcBef>
                        <a:spcAft>
                          <a:spcPts val="0"/>
                        </a:spcAft>
                        <a:buNone/>
                      </a:pPr>
                      <a:r>
                        <a:rPr lang="ar-SA" sz="2800" u="none" strike="noStrike" cap="none" dirty="0">
                          <a:latin typeface="+mj-lt"/>
                          <a:cs typeface="Arial" panose="020B0604020202020204" pitchFamily="34" charset="0"/>
                        </a:rPr>
                        <a:t>نوع الموقع</a:t>
                      </a:r>
                      <a:endParaRPr sz="2800" u="none" strike="noStrike" cap="none" dirty="0">
                        <a:latin typeface="+mj-lt"/>
                        <a:ea typeface="Calibri"/>
                        <a:cs typeface="Arial" panose="020B0604020202020204" pitchFamily="34" charset="0"/>
                        <a:sym typeface="Calibri"/>
                      </a:endParaRPr>
                    </a:p>
                  </a:txBody>
                  <a:tcPr marL="68575" marR="68575" marT="0" marB="0">
                    <a:solidFill>
                      <a:srgbClr val="92D050"/>
                    </a:solidFill>
                  </a:tcPr>
                </a:tc>
                <a:extLst>
                  <a:ext uri="{0D108BD9-81ED-4DB2-BD59-A6C34878D82A}">
                    <a16:rowId xmlns:a16="http://schemas.microsoft.com/office/drawing/2014/main" val="10000"/>
                  </a:ext>
                </a:extLst>
              </a:tr>
              <a:tr h="373025">
                <a:tc>
                  <a:txBody>
                    <a:bodyPr/>
                    <a:lstStyle/>
                    <a:p>
                      <a:pPr marL="0" marR="0" lvl="0" indent="0" algn="l" rtl="1">
                        <a:lnSpc>
                          <a:spcPct val="115000"/>
                        </a:lnSpc>
                        <a:spcBef>
                          <a:spcPts val="0"/>
                        </a:spcBef>
                        <a:spcAft>
                          <a:spcPts val="0"/>
                        </a:spcAft>
                        <a:buNone/>
                      </a:pPr>
                      <a:r>
                        <a:rPr lang="iw-IL" sz="2800" u="none" strike="noStrike" cap="none" dirty="0">
                          <a:latin typeface="+mj-lt"/>
                          <a:cs typeface="Arial" panose="020B0604020202020204" pitchFamily="34" charset="0"/>
                        </a:rPr>
                        <a:t>edu</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tc>
                  <a:txBody>
                    <a:bodyPr/>
                    <a:lstStyle/>
                    <a:p>
                      <a:pPr marL="0" marR="0" lvl="0" indent="0" algn="r" rtl="1">
                        <a:lnSpc>
                          <a:spcPct val="115000"/>
                        </a:lnSpc>
                        <a:spcBef>
                          <a:spcPts val="0"/>
                        </a:spcBef>
                        <a:spcAft>
                          <a:spcPts val="0"/>
                        </a:spcAft>
                        <a:buNone/>
                      </a:pPr>
                      <a:r>
                        <a:rPr lang="ar-SA" sz="2800" u="none" strike="noStrike" cap="none" dirty="0">
                          <a:latin typeface="+mj-lt"/>
                          <a:ea typeface="Calibri"/>
                          <a:cs typeface="Arial" panose="020B0604020202020204" pitchFamily="34" charset="0"/>
                          <a:sym typeface="Calibri"/>
                        </a:rPr>
                        <a:t>مواقع تربوية وتعليمية</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extLst>
                  <a:ext uri="{0D108BD9-81ED-4DB2-BD59-A6C34878D82A}">
                    <a16:rowId xmlns:a16="http://schemas.microsoft.com/office/drawing/2014/main" val="10001"/>
                  </a:ext>
                </a:extLst>
              </a:tr>
              <a:tr h="373025">
                <a:tc>
                  <a:txBody>
                    <a:bodyPr/>
                    <a:lstStyle/>
                    <a:p>
                      <a:pPr marL="0" marR="0" lvl="0" indent="0" algn="l" rtl="1">
                        <a:lnSpc>
                          <a:spcPct val="115000"/>
                        </a:lnSpc>
                        <a:spcBef>
                          <a:spcPts val="0"/>
                        </a:spcBef>
                        <a:spcAft>
                          <a:spcPts val="0"/>
                        </a:spcAft>
                        <a:buNone/>
                      </a:pPr>
                      <a:r>
                        <a:rPr lang="iw-IL" sz="2800" u="none" strike="noStrike" cap="none" dirty="0">
                          <a:latin typeface="+mj-lt"/>
                          <a:cs typeface="Arial" panose="020B0604020202020204" pitchFamily="34" charset="0"/>
                        </a:rPr>
                        <a:t>ac</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tc>
                  <a:txBody>
                    <a:bodyPr/>
                    <a:lstStyle/>
                    <a:p>
                      <a:pPr marL="0" marR="0" lvl="0" indent="0" algn="r" rtl="1">
                        <a:lnSpc>
                          <a:spcPct val="115000"/>
                        </a:lnSpc>
                        <a:spcBef>
                          <a:spcPts val="0"/>
                        </a:spcBef>
                        <a:spcAft>
                          <a:spcPts val="0"/>
                        </a:spcAft>
                        <a:buNone/>
                      </a:pPr>
                      <a:r>
                        <a:rPr lang="ar-SA" sz="2800" u="none" strike="noStrike" cap="none" dirty="0">
                          <a:latin typeface="+mj-lt"/>
                          <a:ea typeface="Calibri"/>
                          <a:cs typeface="Arial" panose="020B0604020202020204" pitchFamily="34" charset="0"/>
                          <a:sym typeface="Calibri"/>
                        </a:rPr>
                        <a:t>  مواقع</a:t>
                      </a:r>
                      <a:r>
                        <a:rPr lang="he-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أكاديمية</a:t>
                      </a:r>
                      <a:r>
                        <a:rPr lang="iw-IL" sz="2800" u="none" strike="noStrike" cap="none" dirty="0">
                          <a:latin typeface="+mj-lt"/>
                          <a:cs typeface="Arial" panose="020B0604020202020204" pitchFamily="34" charset="0"/>
                        </a:rPr>
                        <a:t>:</a:t>
                      </a:r>
                      <a:r>
                        <a:rPr lang="he-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جامعات،</a:t>
                      </a:r>
                      <a:r>
                        <a:rPr lang="he-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كليات</a:t>
                      </a:r>
                      <a:r>
                        <a:rPr lang="iw-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وما شابه</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extLst>
                  <a:ext uri="{0D108BD9-81ED-4DB2-BD59-A6C34878D82A}">
                    <a16:rowId xmlns:a16="http://schemas.microsoft.com/office/drawing/2014/main" val="10002"/>
                  </a:ext>
                </a:extLst>
              </a:tr>
              <a:tr h="373025">
                <a:tc>
                  <a:txBody>
                    <a:bodyPr/>
                    <a:lstStyle/>
                    <a:p>
                      <a:pPr marL="0" marR="0" lvl="0" indent="0" algn="l" rtl="1">
                        <a:lnSpc>
                          <a:spcPct val="115000"/>
                        </a:lnSpc>
                        <a:spcBef>
                          <a:spcPts val="0"/>
                        </a:spcBef>
                        <a:spcAft>
                          <a:spcPts val="0"/>
                        </a:spcAft>
                        <a:buNone/>
                      </a:pPr>
                      <a:r>
                        <a:rPr lang="iw-IL" sz="2800" u="none" strike="noStrike" cap="none" dirty="0">
                          <a:latin typeface="+mj-lt"/>
                          <a:cs typeface="Arial" panose="020B0604020202020204" pitchFamily="34" charset="0"/>
                        </a:rPr>
                        <a:t>K12</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tc>
                  <a:txBody>
                    <a:bodyPr/>
                    <a:lstStyle/>
                    <a:p>
                      <a:pPr marL="0" marR="0" lvl="0" indent="0" algn="r" rtl="1">
                        <a:lnSpc>
                          <a:spcPct val="115000"/>
                        </a:lnSpc>
                        <a:spcBef>
                          <a:spcPts val="0"/>
                        </a:spcBef>
                        <a:spcAft>
                          <a:spcPts val="0"/>
                        </a:spcAft>
                        <a:buNone/>
                      </a:pPr>
                      <a:r>
                        <a:rPr lang="ar-SA" sz="2800" u="none" strike="noStrike" cap="none" dirty="0">
                          <a:latin typeface="+mj-lt"/>
                          <a:cs typeface="Arial" panose="020B0604020202020204" pitchFamily="34" charset="0"/>
                        </a:rPr>
                        <a:t>تربية والتعليم</a:t>
                      </a:r>
                      <a:r>
                        <a:rPr lang="iw-IL" sz="2800" u="none" strike="noStrike" cap="none" dirty="0">
                          <a:latin typeface="+mj-lt"/>
                          <a:cs typeface="Arial" panose="020B0604020202020204" pitchFamily="34" charset="0"/>
                        </a:rPr>
                        <a:t> </a:t>
                      </a:r>
                      <a:r>
                        <a:rPr lang="he-IL" sz="2800" u="none" strike="noStrike" cap="none" dirty="0">
                          <a:latin typeface="+mj-lt"/>
                          <a:cs typeface="Arial" panose="020B0604020202020204" pitchFamily="34" charset="0"/>
                        </a:rPr>
                        <a:t>(</a:t>
                      </a:r>
                      <a:r>
                        <a:rPr lang="ar-SA" sz="2800" u="none" strike="noStrike" cap="none" dirty="0">
                          <a:latin typeface="+mj-lt"/>
                          <a:cs typeface="Arial" panose="020B0604020202020204" pitchFamily="34" charset="0"/>
                        </a:rPr>
                        <a:t>من جيل الروضة حتى الثاني عشر</a:t>
                      </a:r>
                      <a:r>
                        <a:rPr lang="he-IL" sz="2800" u="none" strike="noStrike" cap="none" dirty="0">
                          <a:latin typeface="+mj-lt"/>
                          <a:cs typeface="Arial" panose="020B0604020202020204" pitchFamily="34" charset="0"/>
                        </a:rPr>
                        <a:t>)</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extLst>
                  <a:ext uri="{0D108BD9-81ED-4DB2-BD59-A6C34878D82A}">
                    <a16:rowId xmlns:a16="http://schemas.microsoft.com/office/drawing/2014/main" val="10003"/>
                  </a:ext>
                </a:extLst>
              </a:tr>
              <a:tr h="304800">
                <a:tc>
                  <a:txBody>
                    <a:bodyPr/>
                    <a:lstStyle/>
                    <a:p>
                      <a:pPr marL="0" marR="0" lvl="0" indent="0" algn="l" rtl="1">
                        <a:lnSpc>
                          <a:spcPct val="115000"/>
                        </a:lnSpc>
                        <a:spcBef>
                          <a:spcPts val="0"/>
                        </a:spcBef>
                        <a:spcAft>
                          <a:spcPts val="0"/>
                        </a:spcAft>
                        <a:buClr>
                          <a:schemeClr val="dk1"/>
                        </a:buClr>
                        <a:buSzPts val="2400"/>
                        <a:buFont typeface="Varela Round"/>
                        <a:buNone/>
                      </a:pPr>
                      <a:r>
                        <a:rPr lang="iw-IL" sz="2800" u="none" strike="noStrike" cap="none" dirty="0">
                          <a:latin typeface="+mj-lt"/>
                          <a:cs typeface="Arial" panose="020B0604020202020204" pitchFamily="34" charset="0"/>
                        </a:rPr>
                        <a:t>gov</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tc>
                  <a:txBody>
                    <a:bodyPr/>
                    <a:lstStyle/>
                    <a:p>
                      <a:pPr marL="0" marR="0" lvl="0" indent="0" algn="r" rtl="1">
                        <a:lnSpc>
                          <a:spcPct val="115000"/>
                        </a:lnSpc>
                        <a:spcBef>
                          <a:spcPts val="0"/>
                        </a:spcBef>
                        <a:spcAft>
                          <a:spcPts val="0"/>
                        </a:spcAft>
                        <a:buClr>
                          <a:schemeClr val="dk1"/>
                        </a:buClr>
                        <a:buSzPts val="2400"/>
                        <a:buFont typeface="Varela Round"/>
                        <a:buNone/>
                      </a:pPr>
                      <a:r>
                        <a:rPr lang="ar-SA" sz="2800" u="none" strike="noStrike" cap="none" dirty="0">
                          <a:latin typeface="+mj-lt"/>
                          <a:cs typeface="Arial" panose="020B0604020202020204" pitchFamily="34" charset="0"/>
                        </a:rPr>
                        <a:t>مؤسسة</a:t>
                      </a:r>
                      <a:r>
                        <a:rPr lang="iw-IL" sz="2800" u="none" strike="noStrike" cap="none" dirty="0">
                          <a:latin typeface="+mj-lt"/>
                          <a:cs typeface="Arial" panose="020B0604020202020204" pitchFamily="34" charset="0"/>
                        </a:rPr>
                        <a:t>/</a:t>
                      </a:r>
                      <a:r>
                        <a:rPr lang="ar-SA" sz="2800" u="none" strike="noStrike" cap="none" dirty="0">
                          <a:latin typeface="+mj-lt"/>
                          <a:cs typeface="Arial" panose="020B0604020202020204" pitchFamily="34" charset="0"/>
                        </a:rPr>
                        <a:t>شركة</a:t>
                      </a:r>
                      <a:r>
                        <a:rPr lang="iw-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مكاتب حكومية</a:t>
                      </a:r>
                      <a:endParaRPr sz="2800" u="none" strike="noStrike" cap="none" dirty="0">
                        <a:latin typeface="+mj-lt"/>
                        <a:ea typeface="Calibri"/>
                        <a:cs typeface="Arial" panose="020B0604020202020204" pitchFamily="34" charset="0"/>
                        <a:sym typeface="Calibri"/>
                      </a:endParaRPr>
                    </a:p>
                  </a:txBody>
                  <a:tcPr marL="68575" marR="68575" marT="0" marB="0">
                    <a:solidFill>
                      <a:srgbClr val="C6E2B4"/>
                    </a:solidFill>
                  </a:tcPr>
                </a:tc>
                <a:extLst>
                  <a:ext uri="{0D108BD9-81ED-4DB2-BD59-A6C34878D82A}">
                    <a16:rowId xmlns:a16="http://schemas.microsoft.com/office/drawing/2014/main" val="10004"/>
                  </a:ext>
                </a:extLst>
              </a:tr>
              <a:tr h="408400">
                <a:tc>
                  <a:txBody>
                    <a:bodyPr/>
                    <a:lstStyle/>
                    <a:p>
                      <a:pPr marL="0" marR="0" lvl="0" indent="0" algn="l" rtl="1">
                        <a:lnSpc>
                          <a:spcPct val="115000"/>
                        </a:lnSpc>
                        <a:spcBef>
                          <a:spcPts val="0"/>
                        </a:spcBef>
                        <a:spcAft>
                          <a:spcPts val="0"/>
                        </a:spcAft>
                        <a:buClr>
                          <a:schemeClr val="dk1"/>
                        </a:buClr>
                        <a:buSzPts val="2400"/>
                        <a:buFont typeface="Varela Round"/>
                        <a:buNone/>
                      </a:pPr>
                      <a:r>
                        <a:rPr lang="iw-IL" sz="2800" u="none" strike="noStrike" cap="none" dirty="0">
                          <a:solidFill>
                            <a:schemeClr val="dk1"/>
                          </a:solidFill>
                          <a:latin typeface="+mj-lt"/>
                          <a:ea typeface="Varela Round"/>
                          <a:cs typeface="Arial" panose="020B0604020202020204" pitchFamily="34" charset="0"/>
                          <a:sym typeface="Varela Round"/>
                        </a:rPr>
                        <a:t>com</a:t>
                      </a:r>
                      <a:endParaRPr sz="1600" dirty="0">
                        <a:latin typeface="+mj-lt"/>
                        <a:cs typeface="Arial" panose="020B0604020202020204" pitchFamily="34" charset="0"/>
                      </a:endParaRPr>
                    </a:p>
                  </a:txBody>
                  <a:tcPr marL="68575" marR="68575" marT="0" marB="0"/>
                </a:tc>
                <a:tc>
                  <a:txBody>
                    <a:bodyPr/>
                    <a:lstStyle/>
                    <a:p>
                      <a:pPr marL="0" marR="0" lvl="0" indent="0" algn="r" rtl="1">
                        <a:lnSpc>
                          <a:spcPct val="115000"/>
                        </a:lnSpc>
                        <a:spcBef>
                          <a:spcPts val="0"/>
                        </a:spcBef>
                        <a:spcAft>
                          <a:spcPts val="0"/>
                        </a:spcAft>
                        <a:buClr>
                          <a:schemeClr val="dk1"/>
                        </a:buClr>
                        <a:buSzPts val="2400"/>
                        <a:buFont typeface="Varela Round"/>
                        <a:buNone/>
                      </a:pPr>
                      <a:r>
                        <a:rPr lang="ar-SA" sz="2800" u="none" strike="noStrike" cap="none" dirty="0">
                          <a:solidFill>
                            <a:schemeClr val="dk1"/>
                          </a:solidFill>
                          <a:latin typeface="+mj-lt"/>
                          <a:ea typeface="Varela Round"/>
                          <a:cs typeface="Arial" panose="020B0604020202020204" pitchFamily="34" charset="0"/>
                          <a:sym typeface="Varela Round"/>
                        </a:rPr>
                        <a:t>مواقع شركات تجارية في الولايات المتحدة الامريكية</a:t>
                      </a:r>
                      <a:endParaRPr sz="2800" u="none" strike="noStrike" cap="none" dirty="0">
                        <a:solidFill>
                          <a:schemeClr val="dk1"/>
                        </a:solidFill>
                        <a:latin typeface="+mj-lt"/>
                        <a:ea typeface="Varela Round"/>
                        <a:cs typeface="Arial" panose="020B0604020202020204" pitchFamily="34" charset="0"/>
                        <a:sym typeface="Varela Round"/>
                      </a:endParaRPr>
                    </a:p>
                  </a:txBody>
                  <a:tcPr marL="68575" marR="68575" marT="0" marB="0"/>
                </a:tc>
                <a:extLst>
                  <a:ext uri="{0D108BD9-81ED-4DB2-BD59-A6C34878D82A}">
                    <a16:rowId xmlns:a16="http://schemas.microsoft.com/office/drawing/2014/main" val="10005"/>
                  </a:ext>
                </a:extLst>
              </a:tr>
              <a:tr h="771625">
                <a:tc>
                  <a:txBody>
                    <a:bodyPr/>
                    <a:lstStyle/>
                    <a:p>
                      <a:pPr marL="0" marR="0" lvl="0" indent="0" algn="l" rtl="1">
                        <a:lnSpc>
                          <a:spcPct val="115000"/>
                        </a:lnSpc>
                        <a:spcBef>
                          <a:spcPts val="0"/>
                        </a:spcBef>
                        <a:spcAft>
                          <a:spcPts val="0"/>
                        </a:spcAft>
                        <a:buNone/>
                      </a:pPr>
                      <a:r>
                        <a:rPr lang="iw-IL" sz="2800" u="none" strike="noStrike" cap="none" dirty="0">
                          <a:latin typeface="+mj-lt"/>
                          <a:cs typeface="Arial" panose="020B0604020202020204" pitchFamily="34" charset="0"/>
                        </a:rPr>
                        <a:t>co</a:t>
                      </a:r>
                      <a:endParaRPr sz="2800" u="none" strike="noStrike" cap="none" dirty="0">
                        <a:latin typeface="+mj-lt"/>
                        <a:ea typeface="Calibri"/>
                        <a:cs typeface="Arial" panose="020B0604020202020204" pitchFamily="34" charset="0"/>
                        <a:sym typeface="Calibri"/>
                      </a:endParaRPr>
                    </a:p>
                  </a:txBody>
                  <a:tcPr marL="68575" marR="68575" marT="0" marB="0"/>
                </a:tc>
                <a:tc>
                  <a:txBody>
                    <a:bodyPr/>
                    <a:lstStyle/>
                    <a:p>
                      <a:pPr marL="0" marR="0" lvl="0" indent="0" algn="r" defTabSz="914400" rtl="1" eaLnBrk="1" fontAlgn="auto" latinLnBrk="0" hangingPunct="1">
                        <a:lnSpc>
                          <a:spcPct val="115000"/>
                        </a:lnSpc>
                        <a:spcBef>
                          <a:spcPts val="0"/>
                        </a:spcBef>
                        <a:spcAft>
                          <a:spcPts val="0"/>
                        </a:spcAft>
                        <a:buClr>
                          <a:srgbClr val="000000"/>
                        </a:buClr>
                        <a:buSzTx/>
                        <a:buFont typeface="Arial"/>
                        <a:buNone/>
                        <a:tabLst/>
                        <a:defRPr/>
                      </a:pPr>
                      <a:r>
                        <a:rPr lang="ar-SA" sz="2800" u="none" strike="noStrike" cap="none" dirty="0">
                          <a:solidFill>
                            <a:schemeClr val="dk1"/>
                          </a:solidFill>
                          <a:latin typeface="+mj-lt"/>
                          <a:ea typeface="Varela Round"/>
                          <a:cs typeface="Arial" panose="020B0604020202020204" pitchFamily="34" charset="0"/>
                          <a:sym typeface="Varela Round"/>
                        </a:rPr>
                        <a:t>مواقع شركات تجارية (غير أمريكية)</a:t>
                      </a:r>
                      <a:r>
                        <a:rPr lang="he-IL" sz="2800" u="none" strike="noStrike" cap="none" dirty="0">
                          <a:latin typeface="+mj-lt"/>
                          <a:cs typeface="Arial" panose="020B0604020202020204" pitchFamily="34" charset="0"/>
                        </a:rPr>
                        <a:t>.</a:t>
                      </a:r>
                      <a:r>
                        <a:rPr lang="iw-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بشكل عام يظهر اختصار الدولة</a:t>
                      </a:r>
                      <a:r>
                        <a:rPr lang="he-IL" sz="2800" u="none" strike="noStrike" cap="none" dirty="0">
                          <a:latin typeface="+mj-lt"/>
                          <a:cs typeface="Arial" panose="020B0604020202020204" pitchFamily="34" charset="0"/>
                        </a:rPr>
                        <a:t>. </a:t>
                      </a:r>
                      <a:r>
                        <a:rPr lang="ar-SA" sz="2800" u="none" strike="noStrike" cap="none" dirty="0">
                          <a:latin typeface="+mj-lt"/>
                          <a:cs typeface="Arial" panose="020B0604020202020204" pitchFamily="34" charset="0"/>
                        </a:rPr>
                        <a:t>في اسرائيل</a:t>
                      </a:r>
                      <a:r>
                        <a:rPr lang="he-IL" sz="2800" u="none" strike="noStrike" cap="none" dirty="0">
                          <a:latin typeface="+mj-lt"/>
                          <a:cs typeface="Arial" panose="020B0604020202020204" pitchFamily="34" charset="0"/>
                        </a:rPr>
                        <a:t>:  </a:t>
                      </a:r>
                      <a:r>
                        <a:rPr lang="iw-IL" sz="2800" u="none" strike="noStrike" cap="none" dirty="0">
                          <a:latin typeface="+mj-lt"/>
                          <a:cs typeface="Arial" panose="020B0604020202020204" pitchFamily="34" charset="0"/>
                        </a:rPr>
                        <a:t>co.il</a:t>
                      </a:r>
                      <a:endParaRPr sz="2800" u="none" strike="noStrike" cap="none" dirty="0">
                        <a:latin typeface="+mj-lt"/>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6"/>
                  </a:ext>
                </a:extLst>
              </a:tr>
              <a:tr h="373025">
                <a:tc>
                  <a:txBody>
                    <a:bodyPr/>
                    <a:lstStyle/>
                    <a:p>
                      <a:pPr marL="0" marR="0" lvl="0" indent="0" algn="l" rtl="1">
                        <a:lnSpc>
                          <a:spcPct val="115000"/>
                        </a:lnSpc>
                        <a:spcBef>
                          <a:spcPts val="0"/>
                        </a:spcBef>
                        <a:spcAft>
                          <a:spcPts val="0"/>
                        </a:spcAft>
                        <a:buNone/>
                      </a:pPr>
                      <a:r>
                        <a:rPr lang="iw-IL" sz="2800" u="none" strike="noStrike" cap="none" dirty="0">
                          <a:latin typeface="+mj-lt"/>
                          <a:cs typeface="Arial" panose="020B0604020202020204" pitchFamily="34" charset="0"/>
                        </a:rPr>
                        <a:t>org</a:t>
                      </a:r>
                      <a:endParaRPr sz="2800" u="none" strike="noStrike" cap="none" dirty="0">
                        <a:latin typeface="+mj-lt"/>
                        <a:ea typeface="Calibri"/>
                        <a:cs typeface="Arial" panose="020B0604020202020204" pitchFamily="34" charset="0"/>
                        <a:sym typeface="Calibri"/>
                      </a:endParaRPr>
                    </a:p>
                  </a:txBody>
                  <a:tcPr marL="68575" marR="68575" marT="0" marB="0"/>
                </a:tc>
                <a:tc>
                  <a:txBody>
                    <a:bodyPr/>
                    <a:lstStyle/>
                    <a:p>
                      <a:pPr marL="0" lvl="0" indent="0" algn="r" rtl="1">
                        <a:spcBef>
                          <a:spcPts val="0"/>
                        </a:spcBef>
                        <a:spcAft>
                          <a:spcPts val="0"/>
                        </a:spcAft>
                        <a:buNone/>
                      </a:pPr>
                      <a:r>
                        <a:rPr lang="ar-SA" sz="2800" b="0" i="0" u="none" strike="noStrike" cap="none" dirty="0">
                          <a:solidFill>
                            <a:schemeClr val="dk1"/>
                          </a:solidFill>
                          <a:latin typeface="Varela Round"/>
                          <a:ea typeface="Varela Round"/>
                          <a:cs typeface="Arial" panose="020B0604020202020204" pitchFamily="34" charset="0"/>
                          <a:sym typeface="Arial"/>
                        </a:rPr>
                        <a:t>موقع ويب لمنظمة غير ربحية (جمعيات، منظّمات غير ربحية، شبكات تعليمية، إلخ) </a:t>
                      </a:r>
                      <a:endParaRPr lang="ar-SA" sz="2800" dirty="0">
                        <a:latin typeface="+mj-lt"/>
                      </a:endParaRPr>
                    </a:p>
                  </a:txBody>
                  <a:tcPr marL="68575" marR="68575" marT="0" marB="0"/>
                </a:tc>
                <a:extLst>
                  <a:ext uri="{0D108BD9-81ED-4DB2-BD59-A6C34878D82A}">
                    <a16:rowId xmlns:a16="http://schemas.microsoft.com/office/drawing/2014/main" val="10007"/>
                  </a:ext>
                </a:extLst>
              </a:tr>
              <a:tr h="373025">
                <a:tc>
                  <a:txBody>
                    <a:bodyPr/>
                    <a:lstStyle/>
                    <a:p>
                      <a:pPr marL="0" marR="0" lvl="0" indent="0" algn="l" rtl="1">
                        <a:lnSpc>
                          <a:spcPct val="115000"/>
                        </a:lnSpc>
                        <a:spcBef>
                          <a:spcPts val="0"/>
                        </a:spcBef>
                        <a:spcAft>
                          <a:spcPts val="0"/>
                        </a:spcAft>
                        <a:buNone/>
                      </a:pPr>
                      <a:r>
                        <a:rPr lang="iw-IL" sz="2800" u="none" strike="noStrike" cap="none" dirty="0">
                          <a:latin typeface="+mj-lt"/>
                          <a:cs typeface="Arial" panose="020B0604020202020204" pitchFamily="34" charset="0"/>
                        </a:rPr>
                        <a:t>net</a:t>
                      </a:r>
                      <a:endParaRPr sz="2800" u="none" strike="noStrike" cap="none" dirty="0">
                        <a:latin typeface="+mj-lt"/>
                        <a:ea typeface="Calibri"/>
                        <a:cs typeface="Arial" panose="020B0604020202020204" pitchFamily="34" charset="0"/>
                        <a:sym typeface="Calibri"/>
                      </a:endParaRPr>
                    </a:p>
                  </a:txBody>
                  <a:tcPr marL="68575" marR="68575" marT="0" marB="0"/>
                </a:tc>
                <a:tc>
                  <a:txBody>
                    <a:bodyPr/>
                    <a:lstStyle/>
                    <a:p>
                      <a:pPr marL="0" marR="0" lvl="0" indent="0" algn="r" rtl="1">
                        <a:lnSpc>
                          <a:spcPct val="115000"/>
                        </a:lnSpc>
                        <a:spcBef>
                          <a:spcPts val="0"/>
                        </a:spcBef>
                        <a:spcAft>
                          <a:spcPts val="0"/>
                        </a:spcAft>
                        <a:buNone/>
                      </a:pPr>
                      <a:r>
                        <a:rPr lang="ar-SA" sz="2800" u="none" strike="noStrike" cap="none" dirty="0" err="1">
                          <a:latin typeface="+mj-lt"/>
                          <a:cs typeface="Arial" panose="020B0604020202020204" pitchFamily="34" charset="0"/>
                        </a:rPr>
                        <a:t>مُزوّدوا</a:t>
                      </a:r>
                      <a:r>
                        <a:rPr lang="ar-SA" sz="2800" u="none" strike="noStrike" cap="none" dirty="0">
                          <a:latin typeface="+mj-lt"/>
                          <a:cs typeface="Arial" panose="020B0604020202020204" pitchFamily="34" charset="0"/>
                        </a:rPr>
                        <a:t> خدمات الانترنت</a:t>
                      </a:r>
                      <a:endParaRPr sz="2800" u="none" strike="noStrike" cap="none" dirty="0">
                        <a:latin typeface="+mj-lt"/>
                        <a:ea typeface="Calibri"/>
                        <a:cs typeface="Arial" panose="020B0604020202020204" pitchFamily="34" charset="0"/>
                        <a:sym typeface="Calibri"/>
                      </a:endParaRPr>
                    </a:p>
                  </a:txBody>
                  <a:tcPr marL="68575" marR="68575" marT="0" marB="0"/>
                </a:tc>
                <a:extLst>
                  <a:ext uri="{0D108BD9-81ED-4DB2-BD59-A6C34878D82A}">
                    <a16:rowId xmlns:a16="http://schemas.microsoft.com/office/drawing/2014/main" val="10008"/>
                  </a:ext>
                </a:extLst>
              </a:tr>
            </a:tbl>
          </a:graphicData>
        </a:graphic>
      </p:graphicFrame>
      <p:grpSp>
        <p:nvGrpSpPr>
          <p:cNvPr id="5" name="קבוצה 4">
            <a:extLst>
              <a:ext uri="{FF2B5EF4-FFF2-40B4-BE49-F238E27FC236}">
                <a16:creationId xmlns:a16="http://schemas.microsoft.com/office/drawing/2014/main" id="{A7037B90-EA26-423D-A926-F735BBB9B3C9}"/>
              </a:ext>
            </a:extLst>
          </p:cNvPr>
          <p:cNvGrpSpPr/>
          <p:nvPr/>
        </p:nvGrpSpPr>
        <p:grpSpPr>
          <a:xfrm>
            <a:off x="8515350" y="779933"/>
            <a:ext cx="1397648" cy="2255079"/>
            <a:chOff x="8583176" y="779934"/>
            <a:chExt cx="1397648" cy="2255079"/>
          </a:xfrm>
        </p:grpSpPr>
        <p:sp>
          <p:nvSpPr>
            <p:cNvPr id="664" name="Google Shape;664;g8b27b3158f_0_236"/>
            <p:cNvSpPr/>
            <p:nvPr/>
          </p:nvSpPr>
          <p:spPr>
            <a:xfrm>
              <a:off x="9400024" y="779934"/>
              <a:ext cx="580800" cy="2255078"/>
            </a:xfrm>
            <a:prstGeom prst="rect">
              <a:avLst/>
            </a:prstGeom>
            <a:solidFill>
              <a:srgbClr val="E1EFD8"/>
            </a:solidFill>
            <a:ln>
              <a:noFill/>
            </a:ln>
          </p:spPr>
          <p:txBody>
            <a:bodyPr spcFirstLastPara="1" vert="vert" wrap="square" lIns="91425" tIns="45700" rIns="91425" bIns="45700" anchor="ctr" anchorCtr="1">
              <a:noAutofit/>
            </a:bodyPr>
            <a:lstStyle/>
            <a:p>
              <a:pPr marL="0" marR="0" lvl="0" indent="0" algn="r" rtl="1">
                <a:spcBef>
                  <a:spcPts val="0"/>
                </a:spcBef>
                <a:spcAft>
                  <a:spcPts val="0"/>
                </a:spcAft>
                <a:buNone/>
              </a:pPr>
              <a:r>
                <a:rPr lang="ar-SA" sz="2800" dirty="0">
                  <a:solidFill>
                    <a:schemeClr val="dk1"/>
                  </a:solidFill>
                  <a:latin typeface="Arial" panose="020B0604020202020204" pitchFamily="34" charset="0"/>
                  <a:cs typeface="Arial" panose="020B0604020202020204" pitchFamily="34" charset="0"/>
                  <a:sym typeface="Varela Round"/>
                </a:rPr>
                <a:t>أكثر </a:t>
              </a:r>
              <a:endParaRPr sz="1800" dirty="0">
                <a:latin typeface="Arial" panose="020B0604020202020204" pitchFamily="34" charset="0"/>
                <a:cs typeface="Arial" panose="020B0604020202020204" pitchFamily="34" charset="0"/>
              </a:endParaRPr>
            </a:p>
          </p:txBody>
        </p:sp>
        <p:sp>
          <p:nvSpPr>
            <p:cNvPr id="667" name="Google Shape;667;g8b27b3158f_0_236"/>
            <p:cNvSpPr/>
            <p:nvPr/>
          </p:nvSpPr>
          <p:spPr>
            <a:xfrm rot="10800000" flipH="1">
              <a:off x="8583176" y="779934"/>
              <a:ext cx="330248" cy="2255078"/>
            </a:xfrm>
            <a:prstGeom prst="leftBrace">
              <a:avLst>
                <a:gd name="adj1" fmla="val 8333"/>
                <a:gd name="adj2" fmla="val 50000"/>
              </a:avLst>
            </a:prstGeom>
            <a:noFill/>
            <a:ln w="762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Arial" panose="020B0604020202020204" pitchFamily="34" charset="0"/>
                <a:ea typeface="Varela Round"/>
                <a:cs typeface="Arial" panose="020B0604020202020204" pitchFamily="34" charset="0"/>
                <a:sym typeface="Varela Round"/>
              </a:endParaRPr>
            </a:p>
          </p:txBody>
        </p:sp>
        <p:sp>
          <p:nvSpPr>
            <p:cNvPr id="668" name="Google Shape;668;g8b27b3158f_0_236"/>
            <p:cNvSpPr txBox="1"/>
            <p:nvPr/>
          </p:nvSpPr>
          <p:spPr>
            <a:xfrm>
              <a:off x="8913424" y="779934"/>
              <a:ext cx="486600" cy="2255079"/>
            </a:xfrm>
            <a:prstGeom prst="rect">
              <a:avLst/>
            </a:prstGeom>
            <a:solidFill>
              <a:srgbClr val="E1EFD8"/>
            </a:solidFill>
            <a:ln>
              <a:noFill/>
            </a:ln>
          </p:spPr>
          <p:txBody>
            <a:bodyPr spcFirstLastPara="1" vert="vert" wrap="square" lIns="91425" tIns="45700" rIns="91425" bIns="45700" anchor="ctr" anchorCtr="1">
              <a:noAutofit/>
            </a:bodyPr>
            <a:lstStyle/>
            <a:p>
              <a:pPr marL="0" marR="0" lvl="0" indent="0" algn="r" rtl="1">
                <a:spcBef>
                  <a:spcPts val="0"/>
                </a:spcBef>
                <a:spcAft>
                  <a:spcPts val="0"/>
                </a:spcAft>
                <a:buNone/>
              </a:pPr>
              <a:r>
                <a:rPr lang="ar-SA" sz="2800" dirty="0">
                  <a:solidFill>
                    <a:schemeClr val="dk1"/>
                  </a:solidFill>
                  <a:latin typeface="Arial" panose="020B0604020202020204" pitchFamily="34" charset="0"/>
                  <a:cs typeface="Arial" panose="020B0604020202020204" pitchFamily="34" charset="0"/>
                  <a:sym typeface="Varela Round"/>
                </a:rPr>
                <a:t>مصداقية</a:t>
              </a:r>
              <a:endParaRPr sz="2000" dirty="0">
                <a:latin typeface="Arial" panose="020B0604020202020204" pitchFamily="34" charset="0"/>
                <a:cs typeface="Arial" panose="020B0604020202020204" pitchFamily="34" charset="0"/>
              </a:endParaRPr>
            </a:p>
          </p:txBody>
        </p:sp>
      </p:grpSp>
      <p:sp>
        <p:nvSpPr>
          <p:cNvPr id="3" name="Rectangle 1">
            <a:extLst>
              <a:ext uri="{FF2B5EF4-FFF2-40B4-BE49-F238E27FC236}">
                <a16:creationId xmlns:a16="http://schemas.microsoft.com/office/drawing/2014/main" id="{5C69DD6F-C2BF-40D4-BDCC-1728B74600EF}"/>
              </a:ext>
            </a:extLst>
          </p:cNvPr>
          <p:cNvSpPr>
            <a:spLocks noChangeArrowheads="1"/>
          </p:cNvSpPr>
          <p:nvPr/>
        </p:nvSpPr>
        <p:spPr bwMode="auto">
          <a:xfrm>
            <a:off x="3044183" y="1668206"/>
            <a:ext cx="5471167" cy="40011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a:ln>
                  <a:noFill/>
                </a:ln>
                <a:solidFill>
                  <a:schemeClr val="tx1"/>
                </a:solidFill>
                <a:effectLst/>
                <a:latin typeface="Arial" panose="020B0604020202020204" pitchFamily="34" charset="0"/>
                <a:hlinkClick r:id="rId3"/>
              </a:rPr>
              <a:t>https://lib.cet.ac.il/pages/item.asp?item=5193</a:t>
            </a:r>
            <a:r>
              <a:rPr kumimoji="0" lang="he-IL" altLang="he-IL" sz="2000" b="0" i="0" u="none" strike="noStrike" cap="none" normalizeH="0" baseline="0" dirty="0">
                <a:ln>
                  <a:noFill/>
                </a:ln>
                <a:solidFill>
                  <a:schemeClr val="tx1"/>
                </a:solidFill>
                <a:effectLst/>
                <a:latin typeface="Arial" panose="020B0604020202020204" pitchFamily="34" charset="0"/>
              </a:rPr>
              <a:t> </a:t>
            </a:r>
          </a:p>
        </p:txBody>
      </p:sp>
      <p:sp>
        <p:nvSpPr>
          <p:cNvPr id="4" name="תיבת טקסט 3">
            <a:extLst>
              <a:ext uri="{FF2B5EF4-FFF2-40B4-BE49-F238E27FC236}">
                <a16:creationId xmlns:a16="http://schemas.microsoft.com/office/drawing/2014/main" id="{F77CA626-E80E-4E2B-9104-4A6C33C2B9EA}"/>
              </a:ext>
            </a:extLst>
          </p:cNvPr>
          <p:cNvSpPr txBox="1"/>
          <p:nvPr/>
        </p:nvSpPr>
        <p:spPr>
          <a:xfrm>
            <a:off x="11024079" y="1629758"/>
            <a:ext cx="803525" cy="400110"/>
          </a:xfrm>
          <a:prstGeom prst="rect">
            <a:avLst/>
          </a:prstGeom>
          <a:solidFill>
            <a:schemeClr val="bg1"/>
          </a:solidFill>
        </p:spPr>
        <p:txBody>
          <a:bodyPr wrap="square" rtlCol="1">
            <a:spAutoFit/>
          </a:bodyPr>
          <a:lstStyle/>
          <a:p>
            <a:pPr algn="r" rtl="1"/>
            <a:r>
              <a:rPr lang="he-IL" sz="2000" dirty="0"/>
              <a:t>מט"ח</a:t>
            </a:r>
          </a:p>
        </p:txBody>
      </p:sp>
      <p:sp>
        <p:nvSpPr>
          <p:cNvPr id="11" name="תיבת טקסט 10">
            <a:extLst>
              <a:ext uri="{FF2B5EF4-FFF2-40B4-BE49-F238E27FC236}">
                <a16:creationId xmlns:a16="http://schemas.microsoft.com/office/drawing/2014/main" id="{A190C253-8B6E-4342-855A-1B4A60CD64DE}"/>
              </a:ext>
            </a:extLst>
          </p:cNvPr>
          <p:cNvSpPr txBox="1"/>
          <p:nvPr/>
        </p:nvSpPr>
        <p:spPr>
          <a:xfrm>
            <a:off x="1612957" y="1213627"/>
            <a:ext cx="7090514" cy="40011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L="0" indent="0" defTabSz="914400" eaLnBrk="0" fontAlgn="base" latinLnBrk="0" hangingPunct="0">
              <a:spcBef>
                <a:spcPct val="0"/>
              </a:spcBef>
              <a:spcAft>
                <a:spcPct val="0"/>
              </a:spcAft>
              <a:buClrTx/>
              <a:buSzTx/>
              <a:buFontTx/>
              <a:buNone/>
              <a:tabLst/>
              <a:defRPr kumimoji="0" sz="2800" normalizeH="0" baseline="0">
                <a:ln>
                  <a:noFill/>
                </a:ln>
                <a:solidFill>
                  <a:schemeClr val="tx1"/>
                </a:solidFill>
                <a:effectLst/>
                <a:latin typeface="Arial" panose="020B0604020202020204" pitchFamily="34" charset="0"/>
              </a:defRPr>
            </a:lvl1pPr>
          </a:lstStyle>
          <a:p>
            <a:r>
              <a:rPr lang="en-US" sz="2000" dirty="0">
                <a:hlinkClick r:id="rId4"/>
              </a:rPr>
              <a:t>http://www.columbia.edu/cu/21stC/issue-2.1/broecker.htm</a:t>
            </a:r>
            <a:endParaRPr lang="he-IL" sz="2000" dirty="0"/>
          </a:p>
        </p:txBody>
      </p:sp>
      <p:sp>
        <p:nvSpPr>
          <p:cNvPr id="7" name="תיבת טקסט 6">
            <a:extLst>
              <a:ext uri="{FF2B5EF4-FFF2-40B4-BE49-F238E27FC236}">
                <a16:creationId xmlns:a16="http://schemas.microsoft.com/office/drawing/2014/main" id="{E5689747-CF8F-4B69-9531-964DC5F4D471}"/>
              </a:ext>
            </a:extLst>
          </p:cNvPr>
          <p:cNvSpPr txBox="1"/>
          <p:nvPr/>
        </p:nvSpPr>
        <p:spPr>
          <a:xfrm>
            <a:off x="9800547" y="1208539"/>
            <a:ext cx="2413230" cy="369332"/>
          </a:xfrm>
          <a:prstGeom prst="rect">
            <a:avLst/>
          </a:prstGeom>
          <a:solidFill>
            <a:schemeClr val="bg1"/>
          </a:solidFill>
        </p:spPr>
        <p:txBody>
          <a:bodyPr wrap="square" rtlCol="1">
            <a:spAutoFit/>
          </a:bodyPr>
          <a:lstStyle/>
          <a:p>
            <a:pPr algn="r" rtl="1"/>
            <a:r>
              <a:rPr lang="ar-SA" sz="1800" dirty="0">
                <a:latin typeface="Arial" panose="020B0604020202020204" pitchFamily="34" charset="0"/>
                <a:cs typeface="Arial" panose="020B0604020202020204" pitchFamily="34" charset="0"/>
              </a:rPr>
              <a:t>جامعة كولومبيا</a:t>
            </a:r>
            <a:endParaRPr lang="he-IL" sz="1800" dirty="0">
              <a:latin typeface="Arial" panose="020B0604020202020204" pitchFamily="34" charset="0"/>
              <a:cs typeface="Arial" panose="020B0604020202020204" pitchFamily="34" charset="0"/>
            </a:endParaRPr>
          </a:p>
        </p:txBody>
      </p:sp>
      <p:sp>
        <p:nvSpPr>
          <p:cNvPr id="15" name="תיבת טקסט 14">
            <a:extLst>
              <a:ext uri="{FF2B5EF4-FFF2-40B4-BE49-F238E27FC236}">
                <a16:creationId xmlns:a16="http://schemas.microsoft.com/office/drawing/2014/main" id="{EBA06C3E-EFDC-41A4-97A6-A7F4B2EA8502}"/>
              </a:ext>
            </a:extLst>
          </p:cNvPr>
          <p:cNvSpPr txBox="1"/>
          <p:nvPr/>
        </p:nvSpPr>
        <p:spPr>
          <a:xfrm>
            <a:off x="1575047" y="2071032"/>
            <a:ext cx="6347760" cy="400110"/>
          </a:xfrm>
          <a:prstGeom prst="rect">
            <a:avLst/>
          </a:prstGeom>
          <a:solidFill>
            <a:schemeClr val="bg1"/>
          </a:solidFill>
        </p:spPr>
        <p:txBody>
          <a:bodyPr wrap="square">
            <a:spAutoFit/>
          </a:bodyPr>
          <a:lstStyle/>
          <a:p>
            <a:r>
              <a:rPr lang="en-US" sz="2000" dirty="0">
                <a:hlinkClick r:id="rId5"/>
              </a:rPr>
              <a:t>https://www.birds.cornell.edu/k12/evolution-in-paradise</a:t>
            </a:r>
            <a:endParaRPr lang="he-IL" sz="2000" dirty="0"/>
          </a:p>
        </p:txBody>
      </p:sp>
      <p:sp>
        <p:nvSpPr>
          <p:cNvPr id="17" name="תיבת טקסט 16">
            <a:extLst>
              <a:ext uri="{FF2B5EF4-FFF2-40B4-BE49-F238E27FC236}">
                <a16:creationId xmlns:a16="http://schemas.microsoft.com/office/drawing/2014/main" id="{7B04EF41-6011-4B44-B170-CB6A05B17978}"/>
              </a:ext>
            </a:extLst>
          </p:cNvPr>
          <p:cNvSpPr txBox="1"/>
          <p:nvPr/>
        </p:nvSpPr>
        <p:spPr>
          <a:xfrm>
            <a:off x="8982123" y="2079605"/>
            <a:ext cx="3119203" cy="369332"/>
          </a:xfrm>
          <a:prstGeom prst="rect">
            <a:avLst/>
          </a:prstGeom>
          <a:solidFill>
            <a:schemeClr val="bg1"/>
          </a:solidFill>
        </p:spPr>
        <p:txBody>
          <a:bodyPr wrap="square" rtlCol="1">
            <a:spAutoFit/>
          </a:bodyPr>
          <a:lstStyle/>
          <a:p>
            <a:pPr algn="r" rtl="1"/>
            <a:r>
              <a:rPr lang="ar-SA" sz="1800" dirty="0"/>
              <a:t>جامعة كورنيل للثانويات</a:t>
            </a:r>
            <a:endParaRPr lang="he-IL" sz="1800" dirty="0"/>
          </a:p>
        </p:txBody>
      </p:sp>
      <p:sp>
        <p:nvSpPr>
          <p:cNvPr id="19" name="תיבת טקסט 18">
            <a:extLst>
              <a:ext uri="{FF2B5EF4-FFF2-40B4-BE49-F238E27FC236}">
                <a16:creationId xmlns:a16="http://schemas.microsoft.com/office/drawing/2014/main" id="{EDD5290E-21FE-42F5-9A97-F618B5CECC64}"/>
              </a:ext>
            </a:extLst>
          </p:cNvPr>
          <p:cNvSpPr txBox="1"/>
          <p:nvPr/>
        </p:nvSpPr>
        <p:spPr>
          <a:xfrm>
            <a:off x="982504" y="2586834"/>
            <a:ext cx="9244857" cy="369332"/>
          </a:xfrm>
          <a:prstGeom prst="rect">
            <a:avLst/>
          </a:prstGeom>
          <a:solidFill>
            <a:schemeClr val="bg1"/>
          </a:solidFill>
        </p:spPr>
        <p:txBody>
          <a:bodyPr wrap="square">
            <a:spAutoFit/>
          </a:bodyPr>
          <a:lstStyle/>
          <a:p>
            <a:r>
              <a:rPr lang="en-US" sz="1800" dirty="0">
                <a:hlinkClick r:id="rId6"/>
              </a:rPr>
              <a:t>https://edu.gov.il/special/Curriculum/High-School/biology/Pages/Teaching-materials.aspx</a:t>
            </a:r>
            <a:endParaRPr lang="he-IL" sz="1800" dirty="0"/>
          </a:p>
        </p:txBody>
      </p:sp>
      <p:sp>
        <p:nvSpPr>
          <p:cNvPr id="16" name="תיבת טקסט 15">
            <a:extLst>
              <a:ext uri="{FF2B5EF4-FFF2-40B4-BE49-F238E27FC236}">
                <a16:creationId xmlns:a16="http://schemas.microsoft.com/office/drawing/2014/main" id="{617FA1E2-77E6-4775-B874-4ABE1EDFFDE9}"/>
              </a:ext>
            </a:extLst>
          </p:cNvPr>
          <p:cNvSpPr txBox="1"/>
          <p:nvPr/>
        </p:nvSpPr>
        <p:spPr>
          <a:xfrm>
            <a:off x="10541725" y="2613241"/>
            <a:ext cx="1652910" cy="369332"/>
          </a:xfrm>
          <a:prstGeom prst="rect">
            <a:avLst/>
          </a:prstGeom>
          <a:solidFill>
            <a:schemeClr val="bg1"/>
          </a:solidFill>
        </p:spPr>
        <p:txBody>
          <a:bodyPr wrap="square" rtlCol="1">
            <a:spAutoFit/>
          </a:bodyPr>
          <a:lstStyle/>
          <a:p>
            <a:pPr algn="r" rtl="1"/>
            <a:r>
              <a:rPr lang="ar-SA" sz="1800" dirty="0"/>
              <a:t>البيولوجيا للثانوية</a:t>
            </a:r>
            <a:endParaRPr lang="he-IL"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7" grpId="0" animBg="1"/>
      <p:bldP spid="15" grpId="0" animBg="1"/>
      <p:bldP spid="17" grpId="0" animBg="1"/>
      <p:bldP spid="19"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g8b27b3158f_0_246" descr="Image result for objectivity"/>
          <p:cNvPicPr preferRelativeResize="0"/>
          <p:nvPr/>
        </p:nvPicPr>
        <p:blipFill rotWithShape="1">
          <a:blip r:embed="rId3">
            <a:alphaModFix amt="20000"/>
          </a:blip>
          <a:srcRect/>
          <a:stretch/>
        </p:blipFill>
        <p:spPr>
          <a:xfrm>
            <a:off x="1524001" y="892953"/>
            <a:ext cx="9144001" cy="5103628"/>
          </a:xfrm>
          <a:prstGeom prst="rect">
            <a:avLst/>
          </a:prstGeom>
          <a:noFill/>
          <a:ln>
            <a:noFill/>
          </a:ln>
        </p:spPr>
      </p:pic>
      <p:sp>
        <p:nvSpPr>
          <p:cNvPr id="676" name="Google Shape;676;g8b27b3158f_0_246"/>
          <p:cNvSpPr/>
          <p:nvPr/>
        </p:nvSpPr>
        <p:spPr>
          <a:xfrm>
            <a:off x="1524000" y="-11201"/>
            <a:ext cx="9144000" cy="708000"/>
          </a:xfrm>
          <a:prstGeom prst="rect">
            <a:avLst/>
          </a:prstGeom>
          <a:noFill/>
          <a:ln>
            <a:noFill/>
          </a:ln>
        </p:spPr>
        <p:txBody>
          <a:bodyPr spcFirstLastPara="1" wrap="square" lIns="91425" tIns="45700" rIns="91425" bIns="45700" anchor="t" anchorCtr="0">
            <a:noAutofit/>
          </a:bodyPr>
          <a:lstStyle/>
          <a:p>
            <a:pPr algn="ctr" rtl="1"/>
            <a:r>
              <a:rPr lang="ar-SA" sz="4000" dirty="0">
                <a:solidFill>
                  <a:schemeClr val="accent4">
                    <a:lumMod val="75000"/>
                  </a:schemeClr>
                </a:solidFill>
              </a:rPr>
              <a:t>ما هو مصدر معلومات موثوق به؟</a:t>
            </a:r>
            <a:endParaRPr lang="ar-SA" sz="4000" dirty="0">
              <a:solidFill>
                <a:schemeClr val="accent4">
                  <a:lumMod val="75000"/>
                </a:schemeClr>
              </a:solidFill>
              <a:latin typeface="Arial" panose="020B0604020202020204" pitchFamily="34" charset="0"/>
              <a:cs typeface="Arial" panose="020B0604020202020204" pitchFamily="34" charset="0"/>
            </a:endParaRPr>
          </a:p>
        </p:txBody>
      </p:sp>
      <p:cxnSp>
        <p:nvCxnSpPr>
          <p:cNvPr id="677" name="Google Shape;677;g8b27b3158f_0_246"/>
          <p:cNvCxnSpPr/>
          <p:nvPr/>
        </p:nvCxnSpPr>
        <p:spPr>
          <a:xfrm>
            <a:off x="7248129" y="2046357"/>
            <a:ext cx="1527000" cy="1045800"/>
          </a:xfrm>
          <a:prstGeom prst="straightConnector1">
            <a:avLst/>
          </a:prstGeom>
          <a:noFill/>
          <a:ln w="57150" cap="flat" cmpd="sng">
            <a:solidFill>
              <a:srgbClr val="49711E"/>
            </a:solidFill>
            <a:prstDash val="solid"/>
            <a:round/>
            <a:headEnd type="none" w="sm" len="sm"/>
            <a:tailEnd type="triangle" w="med" len="med"/>
          </a:ln>
        </p:spPr>
      </p:cxnSp>
      <p:cxnSp>
        <p:nvCxnSpPr>
          <p:cNvPr id="678" name="Google Shape;678;g8b27b3158f_0_246"/>
          <p:cNvCxnSpPr/>
          <p:nvPr/>
        </p:nvCxnSpPr>
        <p:spPr>
          <a:xfrm>
            <a:off x="6096000" y="2076331"/>
            <a:ext cx="0" cy="2540100"/>
          </a:xfrm>
          <a:prstGeom prst="straightConnector1">
            <a:avLst/>
          </a:prstGeom>
          <a:noFill/>
          <a:ln w="57150" cap="flat" cmpd="sng">
            <a:solidFill>
              <a:srgbClr val="49711E"/>
            </a:solidFill>
            <a:prstDash val="solid"/>
            <a:round/>
            <a:headEnd type="none" w="sm" len="sm"/>
            <a:tailEnd type="triangle" w="med" len="med"/>
          </a:ln>
        </p:spPr>
      </p:cxnSp>
      <p:sp>
        <p:nvSpPr>
          <p:cNvPr id="679" name="Google Shape;679;g8b27b3158f_0_246"/>
          <p:cNvSpPr txBox="1"/>
          <p:nvPr/>
        </p:nvSpPr>
        <p:spPr>
          <a:xfrm>
            <a:off x="4425699" y="1349667"/>
            <a:ext cx="3692100" cy="584700"/>
          </a:xfrm>
          <a:prstGeom prst="rect">
            <a:avLst/>
          </a:prstGeom>
          <a:solidFill>
            <a:srgbClr val="92D0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200" dirty="0">
                <a:solidFill>
                  <a:schemeClr val="dk1"/>
                </a:solidFill>
                <a:latin typeface="Arial" panose="020B0604020202020204" pitchFamily="34" charset="0"/>
                <a:ea typeface="Varela Round"/>
                <a:cs typeface="Arial" panose="020B0604020202020204" pitchFamily="34" charset="0"/>
                <a:sym typeface="Varela Round"/>
              </a:rPr>
              <a:t>موضوعية المعلومات</a:t>
            </a:r>
            <a:endParaRPr dirty="0">
              <a:latin typeface="Arial" panose="020B0604020202020204" pitchFamily="34" charset="0"/>
              <a:cs typeface="Arial" panose="020B0604020202020204" pitchFamily="34" charset="0"/>
            </a:endParaRPr>
          </a:p>
        </p:txBody>
      </p:sp>
      <p:cxnSp>
        <p:nvCxnSpPr>
          <p:cNvPr id="680" name="Google Shape;680;g8b27b3158f_0_246"/>
          <p:cNvCxnSpPr/>
          <p:nvPr/>
        </p:nvCxnSpPr>
        <p:spPr>
          <a:xfrm flipH="1">
            <a:off x="3550067" y="2076331"/>
            <a:ext cx="1424100" cy="1015800"/>
          </a:xfrm>
          <a:prstGeom prst="straightConnector1">
            <a:avLst/>
          </a:prstGeom>
          <a:noFill/>
          <a:ln w="57150" cap="flat" cmpd="sng">
            <a:solidFill>
              <a:srgbClr val="49711E"/>
            </a:solidFill>
            <a:prstDash val="solid"/>
            <a:round/>
            <a:headEnd type="none" w="sm" len="sm"/>
            <a:tailEnd type="triangle" w="med" len="med"/>
          </a:ln>
        </p:spPr>
      </p:cxnSp>
      <p:sp>
        <p:nvSpPr>
          <p:cNvPr id="681" name="Google Shape;681;g8b27b3158f_0_246"/>
          <p:cNvSpPr txBox="1"/>
          <p:nvPr/>
        </p:nvSpPr>
        <p:spPr>
          <a:xfrm>
            <a:off x="7330971" y="3153905"/>
            <a:ext cx="3193589" cy="13851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800" dirty="0">
                <a:solidFill>
                  <a:schemeClr val="dk1"/>
                </a:solidFill>
                <a:latin typeface="Arial" panose="020B0604020202020204" pitchFamily="34" charset="0"/>
                <a:ea typeface="Varela Round"/>
                <a:cs typeface="Arial" panose="020B0604020202020204" pitchFamily="34" charset="0"/>
                <a:sym typeface="Varela Round"/>
              </a:rPr>
              <a:t>هل يوجد تمييز بين اراء وحقائق</a:t>
            </a:r>
            <a:r>
              <a:rPr lang="iw-IL" sz="2800" dirty="0">
                <a:solidFill>
                  <a:schemeClr val="dk1"/>
                </a:solidFill>
                <a:latin typeface="Arial" panose="020B0604020202020204" pitchFamily="34" charset="0"/>
                <a:ea typeface="Varela Round"/>
                <a:cs typeface="Arial" panose="020B0604020202020204" pitchFamily="34" charset="0"/>
                <a:sym typeface="Varela Round"/>
              </a:rPr>
              <a:t>?</a:t>
            </a:r>
            <a:endParaRPr dirty="0">
              <a:latin typeface="Arial" panose="020B0604020202020204" pitchFamily="34" charset="0"/>
              <a:cs typeface="Arial" panose="020B0604020202020204" pitchFamily="34" charset="0"/>
            </a:endParaRPr>
          </a:p>
        </p:txBody>
      </p:sp>
      <p:sp>
        <p:nvSpPr>
          <p:cNvPr id="682" name="Google Shape;682;g8b27b3158f_0_246"/>
          <p:cNvSpPr txBox="1"/>
          <p:nvPr/>
        </p:nvSpPr>
        <p:spPr>
          <a:xfrm>
            <a:off x="1907822" y="4898774"/>
            <a:ext cx="6209977" cy="584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800" dirty="0">
                <a:solidFill>
                  <a:schemeClr val="dk1"/>
                </a:solidFill>
                <a:latin typeface="Arial" panose="020B0604020202020204" pitchFamily="34" charset="0"/>
                <a:ea typeface="Varela Round"/>
                <a:cs typeface="Arial" panose="020B0604020202020204" pitchFamily="34" charset="0"/>
                <a:sym typeface="Varela Round"/>
              </a:rPr>
              <a:t>هل المصدر مُخصّص لأهداف النشر والدعاية</a:t>
            </a:r>
            <a:r>
              <a:rPr lang="iw-IL" sz="2800" dirty="0">
                <a:solidFill>
                  <a:schemeClr val="dk1"/>
                </a:solidFill>
                <a:latin typeface="Arial" panose="020B0604020202020204" pitchFamily="34" charset="0"/>
                <a:ea typeface="Varela Round"/>
                <a:cs typeface="Arial" panose="020B0604020202020204" pitchFamily="34" charset="0"/>
                <a:sym typeface="Varela Round"/>
              </a:rPr>
              <a:t>?</a:t>
            </a:r>
            <a:endParaRPr dirty="0">
              <a:latin typeface="Arial" panose="020B0604020202020204" pitchFamily="34" charset="0"/>
              <a:cs typeface="Arial" panose="020B0604020202020204" pitchFamily="34" charset="0"/>
            </a:endParaRPr>
          </a:p>
        </p:txBody>
      </p:sp>
      <p:sp>
        <p:nvSpPr>
          <p:cNvPr id="683" name="Google Shape;683;g8b27b3158f_0_246"/>
          <p:cNvSpPr/>
          <p:nvPr/>
        </p:nvSpPr>
        <p:spPr>
          <a:xfrm>
            <a:off x="968199" y="3153904"/>
            <a:ext cx="4073001" cy="1462527"/>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800" dirty="0">
                <a:solidFill>
                  <a:schemeClr val="dk1"/>
                </a:solidFill>
                <a:latin typeface="Arial" panose="020B0604020202020204" pitchFamily="34" charset="0"/>
                <a:ea typeface="Varela Round"/>
                <a:cs typeface="Arial" panose="020B0604020202020204" pitchFamily="34" charset="0"/>
                <a:sym typeface="Varela Round"/>
              </a:rPr>
              <a:t>هل المعلومات مكتوبة من قبل طرف او مصدر ذا مصلحة او انتفاع من نشره </a:t>
            </a:r>
            <a:r>
              <a:rPr lang="iw-IL" sz="2800" dirty="0">
                <a:solidFill>
                  <a:schemeClr val="dk1"/>
                </a:solidFill>
                <a:latin typeface="Arial" panose="020B0604020202020204" pitchFamily="34" charset="0"/>
                <a:ea typeface="Varela Round"/>
                <a:cs typeface="Arial" panose="020B0604020202020204" pitchFamily="34" charset="0"/>
                <a:sym typeface="Varela Round"/>
              </a:rPr>
              <a:t>?</a:t>
            </a: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 grpId="0"/>
      <p:bldP spid="682" grpId="0"/>
      <p:bldP spid="68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90;g8b27b3158f_0_260">
            <a:extLst>
              <a:ext uri="{FF2B5EF4-FFF2-40B4-BE49-F238E27FC236}">
                <a16:creationId xmlns:a16="http://schemas.microsoft.com/office/drawing/2014/main" id="{1BC5CEF6-53D3-460A-B5DA-1B9B4901DDD8}"/>
              </a:ext>
            </a:extLst>
          </p:cNvPr>
          <p:cNvSpPr/>
          <p:nvPr/>
        </p:nvSpPr>
        <p:spPr>
          <a:xfrm>
            <a:off x="0" y="139279"/>
            <a:ext cx="12190412" cy="708000"/>
          </a:xfrm>
          <a:prstGeom prst="rect">
            <a:avLst/>
          </a:prstGeom>
          <a:noFill/>
          <a:ln>
            <a:noFill/>
          </a:ln>
        </p:spPr>
        <p:txBody>
          <a:bodyPr spcFirstLastPara="1" wrap="square" lIns="91425" tIns="45700" rIns="91425" bIns="45700" anchor="t" anchorCtr="0">
            <a:noAutofit/>
          </a:bodyPr>
          <a:lstStyle/>
          <a:p>
            <a:pPr algn="ctr" rtl="1"/>
            <a:r>
              <a:rPr lang="ar-SA" sz="4400" dirty="0">
                <a:solidFill>
                  <a:schemeClr val="accent4">
                    <a:lumMod val="75000"/>
                  </a:schemeClr>
                </a:solidFill>
              </a:rPr>
              <a:t>ما هو مصدر معلومات موثوق به؟</a:t>
            </a:r>
            <a:endParaRPr lang="ar-SA" sz="4400" dirty="0">
              <a:solidFill>
                <a:schemeClr val="accent4">
                  <a:lumMod val="75000"/>
                </a:schemeClr>
              </a:solidFill>
              <a:latin typeface="Arial" panose="020B0604020202020204" pitchFamily="34" charset="0"/>
              <a:cs typeface="Arial" panose="020B0604020202020204" pitchFamily="34" charset="0"/>
            </a:endParaRPr>
          </a:p>
        </p:txBody>
      </p:sp>
      <p:sp>
        <p:nvSpPr>
          <p:cNvPr id="4" name="Google Shape;691;g8b27b3158f_0_260">
            <a:extLst>
              <a:ext uri="{FF2B5EF4-FFF2-40B4-BE49-F238E27FC236}">
                <a16:creationId xmlns:a16="http://schemas.microsoft.com/office/drawing/2014/main" id="{337F8C12-0CEF-4136-8B1B-D901556C4FEA}"/>
              </a:ext>
            </a:extLst>
          </p:cNvPr>
          <p:cNvSpPr txBox="1"/>
          <p:nvPr/>
        </p:nvSpPr>
        <p:spPr>
          <a:xfrm>
            <a:off x="4386706" y="1071827"/>
            <a:ext cx="3417000" cy="584700"/>
          </a:xfrm>
          <a:prstGeom prst="rect">
            <a:avLst/>
          </a:prstGeom>
          <a:solidFill>
            <a:srgbClr val="92D050"/>
          </a:solid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600" dirty="0">
                <a:solidFill>
                  <a:schemeClr val="dk1"/>
                </a:solidFill>
                <a:latin typeface="Arial" panose="020B0604020202020204" pitchFamily="34" charset="0"/>
                <a:cs typeface="Arial" panose="020B0604020202020204" pitchFamily="34" charset="0"/>
                <a:sym typeface="Varela Round"/>
              </a:rPr>
              <a:t>حداثة المعلومات</a:t>
            </a:r>
            <a:endParaRPr lang="ar-SA" sz="3600" dirty="0">
              <a:latin typeface="Arial" panose="020B0604020202020204" pitchFamily="34" charset="0"/>
              <a:cs typeface="Arial" panose="020B0604020202020204" pitchFamily="34" charset="0"/>
            </a:endParaRPr>
          </a:p>
        </p:txBody>
      </p:sp>
      <p:pic>
        <p:nvPicPr>
          <p:cNvPr id="5" name="Google Shape;692;g8b27b3158f_0_260" descr="Image result for ‫שיקול דעת‬‎">
            <a:extLst>
              <a:ext uri="{FF2B5EF4-FFF2-40B4-BE49-F238E27FC236}">
                <a16:creationId xmlns:a16="http://schemas.microsoft.com/office/drawing/2014/main" id="{5DA2A4D2-3BFC-4DFB-A210-92B48F1E9CBE}"/>
              </a:ext>
            </a:extLst>
          </p:cNvPr>
          <p:cNvPicPr preferRelativeResize="0"/>
          <p:nvPr/>
        </p:nvPicPr>
        <p:blipFill rotWithShape="1">
          <a:blip r:embed="rId3">
            <a:alphaModFix/>
          </a:blip>
          <a:srcRect l="23213" t="12270" r="19581" b="13725"/>
          <a:stretch/>
        </p:blipFill>
        <p:spPr>
          <a:xfrm>
            <a:off x="4404188" y="1881075"/>
            <a:ext cx="3400266" cy="4522694"/>
          </a:xfrm>
          <a:prstGeom prst="rect">
            <a:avLst/>
          </a:prstGeom>
          <a:noFill/>
          <a:ln>
            <a:noFill/>
          </a:ln>
        </p:spPr>
      </p:pic>
    </p:spTree>
    <p:extLst>
      <p:ext uri="{BB962C8B-B14F-4D97-AF65-F5344CB8AC3E}">
        <p14:creationId xmlns:p14="http://schemas.microsoft.com/office/powerpoint/2010/main" val="1302931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yalty free bibliography photos | Pikist">
            <a:extLst>
              <a:ext uri="{FF2B5EF4-FFF2-40B4-BE49-F238E27FC236}">
                <a16:creationId xmlns:a16="http://schemas.microsoft.com/office/drawing/2014/main" id="{8D063113-3B9E-4A17-9F6A-A2007B90B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24" y="809787"/>
            <a:ext cx="7834461" cy="5238426"/>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54E80763-55D7-4649-AC52-FDBB7D2E0F64}"/>
              </a:ext>
            </a:extLst>
          </p:cNvPr>
          <p:cNvSpPr txBox="1"/>
          <p:nvPr/>
        </p:nvSpPr>
        <p:spPr>
          <a:xfrm>
            <a:off x="8211671" y="1631577"/>
            <a:ext cx="3496235" cy="830997"/>
          </a:xfrm>
          <a:prstGeom prst="rect">
            <a:avLst/>
          </a:prstGeom>
          <a:noFill/>
        </p:spPr>
        <p:txBody>
          <a:bodyPr wrap="square" rtlCol="1">
            <a:spAutoFit/>
          </a:bodyPr>
          <a:lstStyle/>
          <a:p>
            <a:pPr algn="ctr" rtl="1"/>
            <a:r>
              <a:rPr lang="ar-SA" sz="4800" dirty="0">
                <a:latin typeface="Arial" panose="020B0604020202020204" pitchFamily="34" charset="0"/>
                <a:cs typeface="Arial" panose="020B0604020202020204" pitchFamily="34" charset="0"/>
              </a:rPr>
              <a:t>مصادر معلومات</a:t>
            </a:r>
            <a:endParaRPr lang="he-IL"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05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8b27b3158f_0_268"/>
          <p:cNvSpPr txBox="1">
            <a:spLocks noGrp="1"/>
          </p:cNvSpPr>
          <p:nvPr>
            <p:ph type="sldNum" idx="4294967295"/>
          </p:nvPr>
        </p:nvSpPr>
        <p:spPr>
          <a:xfrm>
            <a:off x="5973857" y="5173011"/>
            <a:ext cx="20574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iw-IL" sz="900">
                <a:solidFill>
                  <a:srgbClr val="888A9C"/>
                </a:solidFill>
                <a:latin typeface="Arial" panose="020B0604020202020204" pitchFamily="34" charset="0"/>
                <a:cs typeface="Arial" panose="020B0604020202020204" pitchFamily="34" charset="0"/>
                <a:sym typeface="Varela Round"/>
              </a:rPr>
              <a:t>44</a:t>
            </a:fld>
            <a:endParaRPr sz="900">
              <a:solidFill>
                <a:srgbClr val="888A9C"/>
              </a:solidFill>
              <a:latin typeface="Arial" panose="020B0604020202020204" pitchFamily="34" charset="0"/>
              <a:cs typeface="Arial" panose="020B0604020202020204" pitchFamily="34" charset="0"/>
              <a:sym typeface="Varela Round"/>
            </a:endParaRPr>
          </a:p>
        </p:txBody>
      </p:sp>
      <p:pic>
        <p:nvPicPr>
          <p:cNvPr id="5" name="Picture 4">
            <a:extLst>
              <a:ext uri="{FF2B5EF4-FFF2-40B4-BE49-F238E27FC236}">
                <a16:creationId xmlns:a16="http://schemas.microsoft.com/office/drawing/2014/main" id="{A1B95E95-1A7F-4ECD-8AE9-B42F1FBF40B2}"/>
              </a:ext>
            </a:extLst>
          </p:cNvPr>
          <p:cNvPicPr>
            <a:picLocks noChangeAspect="1"/>
          </p:cNvPicPr>
          <p:nvPr/>
        </p:nvPicPr>
        <p:blipFill rotWithShape="1">
          <a:blip r:embed="rId3"/>
          <a:srcRect l="30971" t="12863" r="32059" b="12942"/>
          <a:stretch/>
        </p:blipFill>
        <p:spPr>
          <a:xfrm>
            <a:off x="1151070" y="188259"/>
            <a:ext cx="9316122" cy="6637469"/>
          </a:xfrm>
          <a:prstGeom prst="rect">
            <a:avLst/>
          </a:prstGeom>
        </p:spPr>
      </p:pic>
      <p:sp>
        <p:nvSpPr>
          <p:cNvPr id="6" name="Callout: Bent Line with No Border 5">
            <a:extLst>
              <a:ext uri="{FF2B5EF4-FFF2-40B4-BE49-F238E27FC236}">
                <a16:creationId xmlns:a16="http://schemas.microsoft.com/office/drawing/2014/main" id="{3571C70F-0F68-4569-B30D-246A2A9DB347}"/>
              </a:ext>
            </a:extLst>
          </p:cNvPr>
          <p:cNvSpPr/>
          <p:nvPr/>
        </p:nvSpPr>
        <p:spPr>
          <a:xfrm>
            <a:off x="4520005" y="2317612"/>
            <a:ext cx="3151989" cy="1476488"/>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dk1"/>
                </a:solidFill>
                <a:latin typeface="Arial" panose="020B0604020202020204" pitchFamily="34" charset="0"/>
                <a:ea typeface="Varela Round"/>
                <a:cs typeface="Arial" panose="020B0604020202020204" pitchFamily="34" charset="0"/>
                <a:sym typeface="Varela Round"/>
              </a:rPr>
              <a:t>جدول تقييم مصادر المعلومات</a:t>
            </a:r>
            <a:endParaRPr lang="ar-SA" sz="4000" dirty="0">
              <a:latin typeface="Arial" panose="020B0604020202020204" pitchFamily="34" charset="0"/>
              <a:cs typeface="Arial" panose="020B0604020202020204" pitchFamily="34" charset="0"/>
            </a:endParaRPr>
          </a:p>
          <a:p>
            <a:pPr algn="ctr"/>
            <a:endParaRPr lang="en-GB"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06;g8b27b3158f_0_274">
            <a:extLst>
              <a:ext uri="{FF2B5EF4-FFF2-40B4-BE49-F238E27FC236}">
                <a16:creationId xmlns:a16="http://schemas.microsoft.com/office/drawing/2014/main" id="{FA3FC604-4ED0-46C3-BF71-CB50FF86D7BC}"/>
              </a:ext>
            </a:extLst>
          </p:cNvPr>
          <p:cNvSpPr txBox="1">
            <a:spLocks/>
          </p:cNvSpPr>
          <p:nvPr/>
        </p:nvSpPr>
        <p:spPr>
          <a:xfrm>
            <a:off x="1524000" y="66676"/>
            <a:ext cx="8229600" cy="644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pPr>
            <a:r>
              <a:rPr lang="ar-SA" sz="4000" dirty="0">
                <a:latin typeface="Arial" panose="020B0604020202020204" pitchFamily="34" charset="0"/>
                <a:cs typeface="Arial" panose="020B0604020202020204" pitchFamily="34" charset="0"/>
              </a:rPr>
              <a:t>تقييم مصادر المعلومات</a:t>
            </a:r>
            <a:endParaRPr lang="he-IL" dirty="0">
              <a:latin typeface="Arial" panose="020B0604020202020204" pitchFamily="34" charset="0"/>
              <a:cs typeface="Arial" panose="020B0604020202020204" pitchFamily="34" charset="0"/>
            </a:endParaRPr>
          </a:p>
        </p:txBody>
      </p:sp>
      <p:sp>
        <p:nvSpPr>
          <p:cNvPr id="5" name="Google Shape;708;g8b27b3158f_0_274">
            <a:extLst>
              <a:ext uri="{FF2B5EF4-FFF2-40B4-BE49-F238E27FC236}">
                <a16:creationId xmlns:a16="http://schemas.microsoft.com/office/drawing/2014/main" id="{3DFC5B45-936B-4A6A-99EF-558A6A97BF59}"/>
              </a:ext>
            </a:extLst>
          </p:cNvPr>
          <p:cNvSpPr txBox="1"/>
          <p:nvPr/>
        </p:nvSpPr>
        <p:spPr>
          <a:xfrm>
            <a:off x="2208656" y="756270"/>
            <a:ext cx="6860400" cy="5847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200" dirty="0">
                <a:solidFill>
                  <a:schemeClr val="dk1"/>
                </a:solidFill>
                <a:latin typeface="Arial" panose="020B0604020202020204" pitchFamily="34" charset="0"/>
                <a:ea typeface="Varela Round"/>
                <a:cs typeface="Arial" panose="020B0604020202020204" pitchFamily="34" charset="0"/>
                <a:sym typeface="Varela Round"/>
              </a:rPr>
              <a:t>سوف نملأ الجدول لكل مصدر معلومات</a:t>
            </a:r>
            <a:endParaRPr dirty="0">
              <a:latin typeface="Arial" panose="020B0604020202020204" pitchFamily="34" charset="0"/>
              <a:cs typeface="Arial" panose="020B0604020202020204" pitchFamily="34" charset="0"/>
            </a:endParaRPr>
          </a:p>
        </p:txBody>
      </p:sp>
      <p:sp>
        <p:nvSpPr>
          <p:cNvPr id="7" name="Google Shape;709;g8b27b3158f_0_274">
            <a:extLst>
              <a:ext uri="{FF2B5EF4-FFF2-40B4-BE49-F238E27FC236}">
                <a16:creationId xmlns:a16="http://schemas.microsoft.com/office/drawing/2014/main" id="{A1F74CB2-1071-4B4C-8B58-8C5B25CBA893}"/>
              </a:ext>
            </a:extLst>
          </p:cNvPr>
          <p:cNvSpPr txBox="1"/>
          <p:nvPr/>
        </p:nvSpPr>
        <p:spPr>
          <a:xfrm>
            <a:off x="2928270" y="1499141"/>
            <a:ext cx="8712900" cy="831000"/>
          </a:xfrm>
          <a:prstGeom prst="rect">
            <a:avLst/>
          </a:prstGeom>
          <a:solidFill>
            <a:schemeClr val="l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400" dirty="0">
                <a:solidFill>
                  <a:schemeClr val="dk1"/>
                </a:solidFill>
                <a:latin typeface="Arial" panose="020B0604020202020204" pitchFamily="34" charset="0"/>
                <a:ea typeface="Varela Round"/>
                <a:cs typeface="Arial" panose="020B0604020202020204" pitchFamily="34" charset="0"/>
                <a:sym typeface="Varela Round"/>
              </a:rPr>
              <a:t>اسم مصدر المعلومات</a:t>
            </a:r>
            <a:r>
              <a:rPr lang="iw-IL" sz="2400" dirty="0">
                <a:solidFill>
                  <a:schemeClr val="dk1"/>
                </a:solidFill>
                <a:latin typeface="Arial" panose="020B0604020202020204" pitchFamily="34" charset="0"/>
                <a:ea typeface="Varela Round"/>
                <a:cs typeface="Arial" panose="020B0604020202020204" pitchFamily="34" charset="0"/>
                <a:sym typeface="Varela Round"/>
              </a:rPr>
              <a:t>:</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ar-SA" sz="2400" dirty="0">
                <a:solidFill>
                  <a:schemeClr val="dk1"/>
                </a:solidFill>
                <a:latin typeface="Arial" panose="020B0604020202020204" pitchFamily="34" charset="0"/>
                <a:ea typeface="Varela Round"/>
                <a:cs typeface="Arial" panose="020B0604020202020204" pitchFamily="34" charset="0"/>
                <a:sym typeface="Varela Round"/>
              </a:rPr>
              <a:t>عنوان مصدر المعلومات</a:t>
            </a:r>
            <a:r>
              <a:rPr lang="he-IL" sz="2400" dirty="0">
                <a:solidFill>
                  <a:schemeClr val="dk1"/>
                </a:solidFill>
                <a:latin typeface="Arial" panose="020B0604020202020204" pitchFamily="34" charset="0"/>
                <a:ea typeface="Varela Round"/>
                <a:cs typeface="Arial" panose="020B0604020202020204" pitchFamily="34" charset="0"/>
                <a:sym typeface="Varela Round"/>
              </a:rPr>
              <a:t>:</a:t>
            </a:r>
            <a:endParaRPr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C5E72E4-1107-4776-A3AA-8AB6FCCC8293}"/>
              </a:ext>
            </a:extLst>
          </p:cNvPr>
          <p:cNvPicPr>
            <a:picLocks noChangeAspect="1"/>
          </p:cNvPicPr>
          <p:nvPr/>
        </p:nvPicPr>
        <p:blipFill rotWithShape="1">
          <a:blip r:embed="rId3"/>
          <a:srcRect l="3542" t="43704" r="18854" b="21860"/>
          <a:stretch/>
        </p:blipFill>
        <p:spPr>
          <a:xfrm>
            <a:off x="127000" y="2488313"/>
            <a:ext cx="10007600" cy="3613418"/>
          </a:xfrm>
          <a:prstGeom prst="rect">
            <a:avLst/>
          </a:prstGeom>
        </p:spPr>
      </p:pic>
    </p:spTree>
    <p:extLst>
      <p:ext uri="{BB962C8B-B14F-4D97-AF65-F5344CB8AC3E}">
        <p14:creationId xmlns:p14="http://schemas.microsoft.com/office/powerpoint/2010/main" val="795532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56;g8b27b3158f_0_317">
            <a:extLst>
              <a:ext uri="{FF2B5EF4-FFF2-40B4-BE49-F238E27FC236}">
                <a16:creationId xmlns:a16="http://schemas.microsoft.com/office/drawing/2014/main" id="{A17DE973-7824-41CB-ACEC-A39AC8B2D896}"/>
              </a:ext>
            </a:extLst>
          </p:cNvPr>
          <p:cNvSpPr/>
          <p:nvPr/>
        </p:nvSpPr>
        <p:spPr>
          <a:xfrm>
            <a:off x="8366760" y="1750173"/>
            <a:ext cx="3463197" cy="1871567"/>
          </a:xfrm>
          <a:prstGeom prst="rect">
            <a:avLst/>
          </a:prstGeom>
          <a:noFill/>
          <a:ln>
            <a:noFill/>
          </a:ln>
        </p:spPr>
        <p:txBody>
          <a:bodyPr spcFirstLastPara="1" wrap="square" lIns="91425" tIns="45700" rIns="91425" bIns="45700" anchor="t" anchorCtr="0">
            <a:noAutofit/>
          </a:bodyPr>
          <a:lstStyle/>
          <a:p>
            <a:pPr algn="ctr" rtl="1"/>
            <a:r>
              <a:rPr lang="ar-SA" sz="3200" dirty="0">
                <a:solidFill>
                  <a:schemeClr val="accent4">
                    <a:lumMod val="75000"/>
                  </a:schemeClr>
                </a:solidFill>
              </a:rPr>
              <a:t>كيف ندمج التوجيهات لمصادر المعلومات في الوظيفة؟</a:t>
            </a:r>
            <a:endParaRPr lang="ar-SA" sz="3200" dirty="0">
              <a:solidFill>
                <a:schemeClr val="accent4">
                  <a:lumMod val="75000"/>
                </a:schemeClr>
              </a:solidFill>
              <a:latin typeface="Arial" panose="020B0604020202020204" pitchFamily="34" charset="0"/>
              <a:cs typeface="Arial" panose="020B0604020202020204" pitchFamily="34" charset="0"/>
            </a:endParaRPr>
          </a:p>
        </p:txBody>
      </p:sp>
      <p:sp>
        <p:nvSpPr>
          <p:cNvPr id="4" name="Google Shape;757;g8b27b3158f_0_317">
            <a:extLst>
              <a:ext uri="{FF2B5EF4-FFF2-40B4-BE49-F238E27FC236}">
                <a16:creationId xmlns:a16="http://schemas.microsoft.com/office/drawing/2014/main" id="{9C1007DE-FCB9-4EAA-AF35-88E452A4AB05}"/>
              </a:ext>
            </a:extLst>
          </p:cNvPr>
          <p:cNvSpPr/>
          <p:nvPr/>
        </p:nvSpPr>
        <p:spPr>
          <a:xfrm>
            <a:off x="362043" y="282300"/>
            <a:ext cx="7620000" cy="5912400"/>
          </a:xfrm>
          <a:prstGeom prst="rect">
            <a:avLst/>
          </a:prstGeom>
          <a:noFill/>
          <a:ln>
            <a:noFill/>
          </a:ln>
        </p:spPr>
        <p:txBody>
          <a:bodyPr spcFirstLastPara="1" wrap="square" lIns="91425" tIns="45700" rIns="91425" bIns="45700" anchor="t" anchorCtr="0">
            <a:noAutofit/>
          </a:bodyPr>
          <a:lstStyle/>
          <a:p>
            <a:pPr algn="r" rtl="1">
              <a:lnSpc>
                <a:spcPct val="115000"/>
              </a:lnSpc>
            </a:pPr>
            <a:r>
              <a:rPr lang="ar-SA" sz="2800" b="0" i="0" dirty="0">
                <a:solidFill>
                  <a:srgbClr val="002060"/>
                </a:solidFill>
                <a:effectLst/>
                <a:latin typeface="Noto Naskh Arabic UI"/>
              </a:rPr>
              <a:t>يجب إضافة إشارة توجيه لمصدر المعلومات من داخل الوظيفة، في فقرة تتضمن المعلومات ذات الصلة. </a:t>
            </a:r>
            <a:br>
              <a:rPr lang="ar-SA" sz="2800" dirty="0">
                <a:solidFill>
                  <a:srgbClr val="002060"/>
                </a:solidFill>
              </a:rPr>
            </a:br>
            <a:r>
              <a:rPr lang="ar-SA" sz="2800" dirty="0">
                <a:solidFill>
                  <a:srgbClr val="002060"/>
                </a:solidFill>
              </a:rPr>
              <a:t>ال</a:t>
            </a:r>
            <a:r>
              <a:rPr lang="ar-SA" sz="2800" b="0" i="0" dirty="0">
                <a:solidFill>
                  <a:srgbClr val="002060"/>
                </a:solidFill>
                <a:effectLst/>
                <a:latin typeface="Noto Naskh Arabic UI"/>
              </a:rPr>
              <a:t>توجيه ممكن بأي طريقة مقبولة، على سبيل المثال:                    </a:t>
            </a:r>
            <a:r>
              <a:rPr lang="ar-SA" sz="2800" dirty="0">
                <a:solidFill>
                  <a:srgbClr val="002060"/>
                </a:solidFill>
              </a:rPr>
              <a:t>بين قوسين  اللذان يتضمنان الاسم الأخير للمؤلف وسنة النشر، مع فصلهما بفاصلة.</a:t>
            </a:r>
            <a:endParaRPr lang="he-IL" sz="2800" dirty="0">
              <a:solidFill>
                <a:srgbClr val="002060"/>
              </a:solidFill>
            </a:endParaRPr>
          </a:p>
          <a:p>
            <a:pPr marL="0" marR="0" lvl="0" indent="0" algn="r" rtl="1">
              <a:lnSpc>
                <a:spcPct val="115000"/>
              </a:lnSpc>
              <a:spcBef>
                <a:spcPts val="0"/>
              </a:spcBef>
              <a:spcAft>
                <a:spcPts val="0"/>
              </a:spcAft>
              <a:buNone/>
            </a:pPr>
            <a:endParaRPr sz="1600" dirty="0">
              <a:solidFill>
                <a:srgbClr val="002060"/>
              </a:solidFill>
              <a:latin typeface="Arial" panose="020B0604020202020204" pitchFamily="34" charset="0"/>
              <a:cs typeface="Arial" panose="020B0604020202020204" pitchFamily="34" charset="0"/>
            </a:endParaRPr>
          </a:p>
          <a:p>
            <a:pPr algn="r" rtl="1"/>
            <a:r>
              <a:rPr lang="ar-SA" sz="2000" dirty="0">
                <a:solidFill>
                  <a:srgbClr val="002060"/>
                </a:solidFill>
              </a:rPr>
              <a:t>على سبيل المثال: تم إنشاء جدول تسجيل النتائج الإجمالية وفقًا للقواعد المقبولة (</a:t>
            </a:r>
            <a:r>
              <a:rPr lang="ar-SA" sz="2000" dirty="0" err="1">
                <a:solidFill>
                  <a:srgbClr val="002060"/>
                </a:solidFill>
              </a:rPr>
              <a:t>فريدلاندر</a:t>
            </a:r>
            <a:r>
              <a:rPr lang="ar-SA" sz="2000" dirty="0">
                <a:solidFill>
                  <a:srgbClr val="002060"/>
                </a:solidFill>
              </a:rPr>
              <a:t>، 2003) ويتضمن ... "</a:t>
            </a:r>
            <a:endParaRPr lang="he-IL" sz="2000" dirty="0">
              <a:solidFill>
                <a:srgbClr val="002060"/>
              </a:solidFill>
            </a:endParaRPr>
          </a:p>
          <a:p>
            <a:pPr algn="r" rtl="1"/>
            <a:endParaRPr lang="ar-SA" sz="2800" dirty="0">
              <a:solidFill>
                <a:srgbClr val="002060"/>
              </a:solidFill>
            </a:endParaRPr>
          </a:p>
          <a:p>
            <a:pPr algn="r" rtl="1"/>
            <a:r>
              <a:rPr lang="ar-SA" sz="2800" dirty="0">
                <a:solidFill>
                  <a:srgbClr val="002060"/>
                </a:solidFill>
              </a:rPr>
              <a:t>بين أقواس تتضمن الرقم التسلسلي لمصدر المعلومات في قائمة المصادر.</a:t>
            </a:r>
            <a:endParaRPr lang="he-IL" sz="2000" dirty="0">
              <a:solidFill>
                <a:srgbClr val="002060"/>
              </a:solidFill>
            </a:endParaRPr>
          </a:p>
          <a:p>
            <a:pPr algn="r" rtl="1"/>
            <a:r>
              <a:rPr lang="ar-SA" sz="2000" dirty="0">
                <a:solidFill>
                  <a:srgbClr val="002060"/>
                </a:solidFill>
              </a:rPr>
              <a:t>على سبيل المثال: "التأثير الأمثل لجميع العوامل البيئية يحدد القدرة الاستيعابية (4) ..."</a:t>
            </a:r>
            <a:endParaRPr lang="he-IL" sz="2000" dirty="0">
              <a:solidFill>
                <a:srgbClr val="002060"/>
              </a:solidFill>
            </a:endParaRPr>
          </a:p>
          <a:p>
            <a:pPr marL="446087" algn="r" rtl="1">
              <a:lnSpc>
                <a:spcPct val="150000"/>
              </a:lnSpc>
              <a:spcBef>
                <a:spcPts val="1000"/>
              </a:spcBef>
            </a:pPr>
            <a:r>
              <a:rPr lang="ar-SA" sz="2000" dirty="0">
                <a:solidFill>
                  <a:srgbClr val="002060"/>
                </a:solidFill>
              </a:rPr>
              <a:t>حيث 4 هو الرقم التسلسلي لمصدر المعلومات. سيتمّ سرد المصادر بترتيب أبجدي ، كما هو مألوف ومقبول</a:t>
            </a:r>
            <a:r>
              <a:rPr lang="ar-SA" sz="1600" dirty="0"/>
              <a:t>.</a:t>
            </a:r>
            <a:endParaRPr lang="he-IL" sz="1600" dirty="0"/>
          </a:p>
          <a:p>
            <a:pPr marL="446087" marR="0" lvl="0" indent="0" algn="r" rtl="1">
              <a:lnSpc>
                <a:spcPct val="150000"/>
              </a:lnSpc>
              <a:spcBef>
                <a:spcPts val="1000"/>
              </a:spcBef>
              <a:spcAft>
                <a:spcPts val="0"/>
              </a:spcAft>
              <a:buNone/>
            </a:pPr>
            <a:r>
              <a:rPr lang="iw-IL" sz="1800" dirty="0">
                <a:solidFill>
                  <a:srgbClr val="002060"/>
                </a:solidFill>
                <a:latin typeface="Arial" panose="020B0604020202020204" pitchFamily="34" charset="0"/>
                <a:ea typeface="Calibri"/>
                <a:cs typeface="Arial" panose="020B0604020202020204" pitchFamily="34" charset="0"/>
                <a:sym typeface="Calibri"/>
              </a:rPr>
              <a:t>		 </a:t>
            </a:r>
            <a:endParaRPr sz="24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r" rtl="1">
              <a:spcBef>
                <a:spcPts val="1000"/>
              </a:spcBef>
              <a:spcAft>
                <a:spcPts val="0"/>
              </a:spcAft>
              <a:buNone/>
            </a:pPr>
            <a:r>
              <a:rPr lang="iw-IL" sz="1800" dirty="0">
                <a:solidFill>
                  <a:schemeClr val="dk1"/>
                </a:solidFill>
                <a:latin typeface="Arial" panose="020B0604020202020204" pitchFamily="34" charset="0"/>
                <a:ea typeface="Times New Roman"/>
                <a:cs typeface="Arial" panose="020B0604020202020204" pitchFamily="34" charset="0"/>
                <a:sym typeface="Times New Roman"/>
              </a:rPr>
              <a:t> </a:t>
            </a:r>
            <a:endParaRPr sz="1800"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2" name="מלבן 1">
            <a:extLst>
              <a:ext uri="{FF2B5EF4-FFF2-40B4-BE49-F238E27FC236}">
                <a16:creationId xmlns:a16="http://schemas.microsoft.com/office/drawing/2014/main" id="{49B422AE-B685-437F-87B9-10845AF7E76D}"/>
              </a:ext>
            </a:extLst>
          </p:cNvPr>
          <p:cNvSpPr/>
          <p:nvPr/>
        </p:nvSpPr>
        <p:spPr>
          <a:xfrm>
            <a:off x="445911" y="1750173"/>
            <a:ext cx="7620000" cy="1983628"/>
          </a:xfrm>
          <a:prstGeom prst="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3414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3;g8b27b3158f_0_323">
            <a:extLst>
              <a:ext uri="{FF2B5EF4-FFF2-40B4-BE49-F238E27FC236}">
                <a16:creationId xmlns:a16="http://schemas.microsoft.com/office/drawing/2014/main" id="{96BBF609-683F-4387-AF1A-26C651A9A76A}"/>
              </a:ext>
            </a:extLst>
          </p:cNvPr>
          <p:cNvSpPr/>
          <p:nvPr/>
        </p:nvSpPr>
        <p:spPr>
          <a:xfrm>
            <a:off x="8238682" y="1111499"/>
            <a:ext cx="3642490" cy="2097740"/>
          </a:xfrm>
          <a:prstGeom prst="rect">
            <a:avLst/>
          </a:prstGeom>
          <a:noFill/>
          <a:ln>
            <a:noFill/>
          </a:ln>
        </p:spPr>
        <p:txBody>
          <a:bodyPr spcFirstLastPara="1" wrap="square" lIns="91425" tIns="45700" rIns="91425" bIns="45700" anchor="t" anchorCtr="0">
            <a:noAutofit/>
          </a:bodyPr>
          <a:lstStyle/>
          <a:p>
            <a:pPr algn="ctr" rtl="1"/>
            <a:r>
              <a:rPr lang="ar-SA" sz="3200" dirty="0">
                <a:solidFill>
                  <a:schemeClr val="accent4">
                    <a:lumMod val="75000"/>
                  </a:schemeClr>
                </a:solidFill>
              </a:rPr>
              <a:t>كيف ندمج التوجيهات لمصادر المعلومات في الوظيفة؟</a:t>
            </a:r>
            <a:endParaRPr lang="ar-SA" sz="3200" dirty="0">
              <a:solidFill>
                <a:schemeClr val="accent4">
                  <a:lumMod val="75000"/>
                </a:schemeClr>
              </a:solidFill>
              <a:latin typeface="Arial" panose="020B0604020202020204" pitchFamily="34" charset="0"/>
              <a:cs typeface="Arial" panose="020B0604020202020204" pitchFamily="34" charset="0"/>
            </a:endParaRPr>
          </a:p>
          <a:p>
            <a:pPr marL="0" marR="0" lvl="0" indent="0" algn="ctr" rtl="1">
              <a:spcBef>
                <a:spcPts val="0"/>
              </a:spcBef>
              <a:spcAft>
                <a:spcPts val="0"/>
              </a:spcAft>
              <a:buNone/>
            </a:pPr>
            <a:endParaRPr dirty="0">
              <a:latin typeface="Arial" panose="020B0604020202020204" pitchFamily="34" charset="0"/>
              <a:cs typeface="Arial" panose="020B0604020202020204" pitchFamily="34" charset="0"/>
            </a:endParaRPr>
          </a:p>
          <a:p>
            <a:pPr marL="0" marR="0" lvl="0" indent="0" algn="ctr" rtl="1">
              <a:spcBef>
                <a:spcPts val="0"/>
              </a:spcBef>
              <a:spcAft>
                <a:spcPts val="0"/>
              </a:spcAft>
              <a:buNone/>
            </a:pPr>
            <a:r>
              <a:rPr lang="ar-SA" sz="2400" dirty="0">
                <a:solidFill>
                  <a:schemeClr val="tx1"/>
                </a:solidFill>
                <a:latin typeface="Arial" panose="020B0604020202020204" pitchFamily="34" charset="0"/>
                <a:ea typeface="Varela Round"/>
                <a:cs typeface="Arial" panose="020B0604020202020204" pitchFamily="34" charset="0"/>
                <a:sym typeface="Varela Round"/>
              </a:rPr>
              <a:t>مثال من مقدِّمة</a:t>
            </a:r>
            <a:endParaRPr dirty="0">
              <a:solidFill>
                <a:schemeClr val="tx1"/>
              </a:solidFill>
              <a:latin typeface="Arial" panose="020B060402020202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6F3B57DB-E586-46D7-91AC-4D907A57B2C8}"/>
              </a:ext>
            </a:extLst>
          </p:cNvPr>
          <p:cNvSpPr txBox="1"/>
          <p:nvPr/>
        </p:nvSpPr>
        <p:spPr>
          <a:xfrm>
            <a:off x="72369" y="79012"/>
            <a:ext cx="7789947" cy="6203301"/>
          </a:xfrm>
          <a:prstGeom prst="rect">
            <a:avLst/>
          </a:prstGeom>
          <a:noFill/>
        </p:spPr>
        <p:txBody>
          <a:bodyPr wrap="square">
            <a:spAutoFit/>
          </a:bodyPr>
          <a:lstStyle/>
          <a:p>
            <a:pPr algn="r" rtl="1">
              <a:lnSpc>
                <a:spcPct val="107000"/>
              </a:lnSpc>
              <a:spcAft>
                <a:spcPts val="800"/>
              </a:spcAft>
            </a:pPr>
            <a:r>
              <a:rPr lang="ar-SA" sz="1800" dirty="0"/>
              <a:t>التنفس الخلوي هو عملية تؤديها جميع الكائنات الحية، وتحدث في كل خلية. في هذه العملية، يتم تحليل المركبات العضوية، وخاصة الكربوهيدرات، إلى مواد أبسط يحتاجها الكائن الحي لتنفيذ عمليات الحياة المختلفة. يتم إطلاق الطاقة الكيميائية المخزّنة في المادة العضوية واستخدامها للحفاظ على جميع العمليات الايضية في الخلية (</a:t>
            </a:r>
            <a:r>
              <a:rPr lang="ar-SA" sz="1800" dirty="0">
                <a:highlight>
                  <a:srgbClr val="FFFF00"/>
                </a:highlight>
              </a:rPr>
              <a:t>بار،2010).</a:t>
            </a:r>
            <a:r>
              <a:rPr lang="en-GB" sz="1800" dirty="0">
                <a:highlight>
                  <a:srgbClr val="FFFF00"/>
                </a:highlight>
              </a:rPr>
              <a:t> </a:t>
            </a:r>
            <a:r>
              <a:rPr lang="ar-SA" sz="1800" dirty="0"/>
              <a:t>في عملية التنفس الخلوي، يتم تحليل الجلوكوز. هذه عملية متعددة الخطوات تتضمن عددًا من التفاعلات. يتم تسريع كل تفاعل بواسطة إنزيم متخصص. يحدث الجزء الأول من العملية في السيتوبلازم ويسمى تحلل السكر. يحدث الجزء الثاني في الميتوكوندريا (التنفس الخلوي الهوائي). أحد نواتج عملية التنفس الخلوي هو ثاني أكسيد الكربون. يتكون ثاني أكسيد الكربون في التنفس الخلوي الهوائي أو احتراق الوقود أو تحلّل المواد العضوية. يُعد ثاني أكسيد الكربون مكوناً طبيعياً في الهواء، ولكن تزداد كميته كل عام. هذا الغاز هو أحد العوامل المساهمة في الاحتباس الحراري. هذا الغاز عديم اللون والرائحة وغير قابل للاشتعال </a:t>
            </a:r>
            <a:r>
              <a:rPr lang="ar-SA" sz="1800" dirty="0">
                <a:highlight>
                  <a:srgbClr val="FFFF00"/>
                </a:highlight>
              </a:rPr>
              <a:t>(باراك، 2010)، (</a:t>
            </a:r>
            <a:r>
              <a:rPr lang="ar-SA" sz="1800" dirty="0" err="1">
                <a:highlight>
                  <a:srgbClr val="FFFF00"/>
                </a:highlight>
              </a:rPr>
              <a:t>يائير</a:t>
            </a:r>
            <a:r>
              <a:rPr lang="ar-SA" sz="1800" dirty="0">
                <a:highlight>
                  <a:srgbClr val="FFFF00"/>
                </a:highlight>
              </a:rPr>
              <a:t> &amp; كلاين، 1999)</a:t>
            </a:r>
            <a:endParaRPr lang="he-IL" sz="1800" dirty="0">
              <a:highlight>
                <a:srgbClr val="FFFF00"/>
              </a:highlight>
            </a:endParaRPr>
          </a:p>
          <a:p>
            <a:pPr algn="r" rtl="1">
              <a:lnSpc>
                <a:spcPct val="107000"/>
              </a:lnSpc>
              <a:spcAft>
                <a:spcPts val="800"/>
              </a:spcAft>
            </a:pPr>
            <a:r>
              <a:rPr lang="ar-SA" sz="1800" dirty="0"/>
              <a:t>يُعد ماء الأوكسجين (بيروكسيد الهيدروجين) أحد النواتج الثانوية للتنفس الخلوي. ماء الأوكسجين، هو سائل أزرق شاحب يظهر عديم اللون في محلول مخفف. يتكون جزيء ماء الاوكسجين من ذرتين هيدروجين و ذرتين</a:t>
            </a:r>
            <a:r>
              <a:rPr lang="he-IL" sz="1800" dirty="0"/>
              <a:t> </a:t>
            </a:r>
            <a:r>
              <a:rPr lang="ar-SA" sz="1800" dirty="0"/>
              <a:t>اكسجين. يعتبر ماء الأكسجين مادّة مؤكسدة للغاية، وهو أحد أقوى المؤكسِدات (</a:t>
            </a:r>
            <a:r>
              <a:rPr lang="ar-SA" sz="1800" dirty="0">
                <a:highlight>
                  <a:srgbClr val="FFFF00"/>
                </a:highlight>
              </a:rPr>
              <a:t>ويكيبيديا، 2020</a:t>
            </a:r>
            <a:r>
              <a:rPr lang="ar-SA" sz="1800" dirty="0"/>
              <a:t>). قوّة الأكسدة العالية لماء الأوكسجين تجعلها مادة شديدة السُميَّة. يمكن أن يتلف بيروكسيد الهيدروجين الجزيئات العضوية التي تتكون منها الخلايا، بما في ذلك الدهون الفوسفورية والبروتينات والأحماض النووية. يتم ابطال مفعول بيروكسيد الهيدروجين في الخلايا بواسطة إنزيم </a:t>
            </a:r>
            <a:r>
              <a:rPr lang="ar-SA" sz="1800" dirty="0" err="1"/>
              <a:t>الكتلاز</a:t>
            </a:r>
            <a:r>
              <a:rPr lang="ar-SA" sz="1800" dirty="0"/>
              <a:t> الذي يُحلِلُها إلى ماء وأكسجين. </a:t>
            </a:r>
            <a:r>
              <a:rPr lang="ar-SA" sz="1800" dirty="0" err="1"/>
              <a:t>الكتالاز</a:t>
            </a:r>
            <a:r>
              <a:rPr lang="ar-SA" sz="1800" dirty="0"/>
              <a:t> هو إنزيم موجود في كل كائن حي تقريبًا يتنفس التنفس الخلوي الهوائي. وتيرة عمل </a:t>
            </a:r>
            <a:r>
              <a:rPr lang="ar-SA" sz="1800" dirty="0" err="1"/>
              <a:t>الكاتلاز</a:t>
            </a:r>
            <a:r>
              <a:rPr lang="ar-SA" sz="1800" dirty="0"/>
              <a:t> سريعة: يمكن لكل جزيء </a:t>
            </a:r>
            <a:r>
              <a:rPr lang="ar-SA" sz="1800" dirty="0" err="1"/>
              <a:t>كتلاز</a:t>
            </a:r>
            <a:r>
              <a:rPr lang="ar-SA" sz="1800" dirty="0"/>
              <a:t> أن يحلل 200000 جزيء بيروكسيد الهيدروجين في الثانية (</a:t>
            </a:r>
            <a:r>
              <a:rPr lang="ar-SA" sz="1800" dirty="0">
                <a:highlight>
                  <a:srgbClr val="FFFF00"/>
                </a:highlight>
              </a:rPr>
              <a:t>باراك ، 2009).</a:t>
            </a:r>
            <a:endParaRPr lang="he-IL" sz="1800" dirty="0">
              <a:highlight>
                <a:srgbClr val="FFFF00"/>
              </a:highlight>
            </a:endParaRPr>
          </a:p>
          <a:p>
            <a:pPr algn="r" rtl="1">
              <a:lnSpc>
                <a:spcPct val="107000"/>
              </a:lnSpc>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7740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63;g8b27b3158f_0_323">
            <a:extLst>
              <a:ext uri="{FF2B5EF4-FFF2-40B4-BE49-F238E27FC236}">
                <a16:creationId xmlns:a16="http://schemas.microsoft.com/office/drawing/2014/main" id="{FCE7AE48-11C7-42E4-B1A2-99F719C4023C}"/>
              </a:ext>
            </a:extLst>
          </p:cNvPr>
          <p:cNvSpPr/>
          <p:nvPr/>
        </p:nvSpPr>
        <p:spPr>
          <a:xfrm>
            <a:off x="8366760" y="1739784"/>
            <a:ext cx="3642490" cy="2277044"/>
          </a:xfrm>
          <a:prstGeom prst="rect">
            <a:avLst/>
          </a:prstGeom>
          <a:noFill/>
          <a:ln>
            <a:noFill/>
          </a:ln>
        </p:spPr>
        <p:txBody>
          <a:bodyPr spcFirstLastPara="1" wrap="square" lIns="91425" tIns="45700" rIns="91425" bIns="45700" anchor="t" anchorCtr="0">
            <a:noAutofit/>
          </a:bodyPr>
          <a:lstStyle/>
          <a:p>
            <a:pPr algn="ctr" rtl="1"/>
            <a:r>
              <a:rPr lang="ar-SA" sz="3200" dirty="0">
                <a:solidFill>
                  <a:schemeClr val="accent4">
                    <a:lumMod val="75000"/>
                  </a:schemeClr>
                </a:solidFill>
              </a:rPr>
              <a:t>كيف ندمج التوجيهات لمصادر المعلومات في الوظيفة؟</a:t>
            </a:r>
            <a:endParaRPr lang="ar-SA" sz="3200" dirty="0">
              <a:solidFill>
                <a:schemeClr val="accent4">
                  <a:lumMod val="75000"/>
                </a:schemeClr>
              </a:solidFill>
              <a:latin typeface="Arial" panose="020B0604020202020204" pitchFamily="34" charset="0"/>
              <a:cs typeface="Arial" panose="020B0604020202020204" pitchFamily="34" charset="0"/>
            </a:endParaRPr>
          </a:p>
          <a:p>
            <a:pPr marL="0" marR="0" lvl="0" indent="0" algn="ctr" rtl="1">
              <a:spcBef>
                <a:spcPts val="0"/>
              </a:spcBef>
              <a:spcAft>
                <a:spcPts val="0"/>
              </a:spcAft>
              <a:buNone/>
            </a:pPr>
            <a:endParaRPr dirty="0">
              <a:latin typeface="Arial" panose="020B0604020202020204" pitchFamily="34" charset="0"/>
              <a:cs typeface="Arial" panose="020B0604020202020204" pitchFamily="34" charset="0"/>
            </a:endParaRPr>
          </a:p>
          <a:p>
            <a:pPr marL="0" marR="0" lvl="0" indent="0" algn="ctr" rtl="1">
              <a:spcBef>
                <a:spcPts val="0"/>
              </a:spcBef>
              <a:spcAft>
                <a:spcPts val="0"/>
              </a:spcAft>
              <a:buNone/>
            </a:pPr>
            <a:r>
              <a:rPr lang="ar-SA" sz="2400" dirty="0">
                <a:solidFill>
                  <a:schemeClr val="tx1"/>
                </a:solidFill>
                <a:latin typeface="Arial" panose="020B0604020202020204" pitchFamily="34" charset="0"/>
                <a:ea typeface="Varela Round"/>
                <a:cs typeface="Arial" panose="020B0604020202020204" pitchFamily="34" charset="0"/>
                <a:sym typeface="Varela Round"/>
              </a:rPr>
              <a:t>مثال من فصل النقاش</a:t>
            </a:r>
            <a:endParaRPr dirty="0">
              <a:solidFill>
                <a:schemeClr val="tx1"/>
              </a:solidFill>
              <a:latin typeface="Arial" panose="020B060402020202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73052F7D-1437-406C-B063-5F61690A5447}"/>
              </a:ext>
            </a:extLst>
          </p:cNvPr>
          <p:cNvSpPr txBox="1"/>
          <p:nvPr/>
        </p:nvSpPr>
        <p:spPr>
          <a:xfrm>
            <a:off x="182750" y="1118395"/>
            <a:ext cx="7929284" cy="5632311"/>
          </a:xfrm>
          <a:prstGeom prst="rect">
            <a:avLst/>
          </a:prstGeom>
          <a:noFill/>
        </p:spPr>
        <p:txBody>
          <a:bodyPr wrap="square">
            <a:spAutoFit/>
          </a:bodyPr>
          <a:lstStyle/>
          <a:p>
            <a:pPr algn="r" rtl="1"/>
            <a:r>
              <a:rPr lang="ar-SA" sz="2400" b="0" i="0" dirty="0">
                <a:solidFill>
                  <a:srgbClr val="202124"/>
                </a:solidFill>
                <a:effectLst/>
                <a:latin typeface="Noto Naskh Arabic UI"/>
              </a:rPr>
              <a:t>التفسير الشائع المحتمل للنتائج التي حصلنا عليها هو بسبب تأثير </a:t>
            </a:r>
            <a:r>
              <a:rPr lang="ar-SA" sz="2400" b="0" i="0" dirty="0" err="1">
                <a:solidFill>
                  <a:srgbClr val="202124"/>
                </a:solidFill>
                <a:effectLst/>
                <a:latin typeface="Noto Naskh Arabic UI"/>
              </a:rPr>
              <a:t>الكافئين</a:t>
            </a:r>
            <a:r>
              <a:rPr lang="ar-SA" sz="2400" b="0" i="0" dirty="0">
                <a:solidFill>
                  <a:srgbClr val="202124"/>
                </a:solidFill>
                <a:effectLst/>
                <a:latin typeface="Noto Naskh Arabic UI"/>
              </a:rPr>
              <a:t> على تنظيم مستوى الكالسيوم في الخلايا. نتيجة لتأثير مادة </a:t>
            </a:r>
            <a:r>
              <a:rPr lang="ar-SA" sz="2400" b="0" i="0" dirty="0" err="1">
                <a:solidFill>
                  <a:srgbClr val="202124"/>
                </a:solidFill>
                <a:effectLst/>
                <a:latin typeface="Noto Naskh Arabic UI"/>
              </a:rPr>
              <a:t>الكافئين</a:t>
            </a:r>
            <a:r>
              <a:rPr lang="ar-SA" sz="2400" b="0" i="0" dirty="0">
                <a:solidFill>
                  <a:srgbClr val="202124"/>
                </a:solidFill>
                <a:effectLst/>
                <a:latin typeface="Noto Naskh Arabic UI"/>
              </a:rPr>
              <a:t>، ينخفض ​​تركيز الكالسيوم في الخلايا، مما يضعف مبنى أغشية الخلايا، وتكوين "</a:t>
            </a:r>
            <a:r>
              <a:rPr lang="ar-SA" sz="2400" dirty="0">
                <a:solidFill>
                  <a:srgbClr val="202124"/>
                </a:solidFill>
                <a:latin typeface="Noto Naskh Arabic UI"/>
              </a:rPr>
              <a:t>خيوط المغزل"</a:t>
            </a:r>
            <a:r>
              <a:rPr lang="ar-SA" sz="2400" b="0" i="0" dirty="0">
                <a:solidFill>
                  <a:srgbClr val="202124"/>
                </a:solidFill>
                <a:effectLst/>
                <a:latin typeface="Noto Naskh Arabic UI"/>
              </a:rPr>
              <a:t> أثناء انقسام الخلايا وتحليل النشا </a:t>
            </a:r>
            <a:r>
              <a:rPr lang="en-US"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(Friedman &amp; Waller, 1983) </a:t>
            </a:r>
            <a:r>
              <a:rPr lang="ar-SA" sz="2400" dirty="0"/>
              <a:t>كل هذه تمنع نمو الجنين والبراعم </a:t>
            </a:r>
            <a:r>
              <a:rPr lang="en-US" sz="2400" b="0" i="0" u="none" strike="noStrike" dirty="0">
                <a:solidFill>
                  <a:srgbClr val="000000"/>
                </a:solidFill>
                <a:effectLst/>
                <a:latin typeface="Arial" panose="020B0604020202020204" pitchFamily="34" charset="0"/>
                <a:cs typeface="Arial" panose="020B0604020202020204" pitchFamily="34" charset="0"/>
              </a:rPr>
              <a:t>(</a:t>
            </a:r>
            <a:r>
              <a:rPr lang="en-US" sz="2400" dirty="0">
                <a:highlight>
                  <a:srgbClr val="FFFF00"/>
                </a:highlight>
                <a:latin typeface="Arial" panose="020B0604020202020204" pitchFamily="34" charset="0"/>
                <a:cs typeface="Arial" panose="020B0604020202020204" pitchFamily="34" charset="0"/>
              </a:rPr>
              <a:t>Becerra &amp; López-</a:t>
            </a:r>
            <a:r>
              <a:rPr lang="en-US" sz="2400" dirty="0" err="1">
                <a:highlight>
                  <a:srgbClr val="FFFF00"/>
                </a:highlight>
                <a:latin typeface="Arial" panose="020B0604020202020204" pitchFamily="34" charset="0"/>
                <a:cs typeface="Arial" panose="020B0604020202020204" pitchFamily="34" charset="0"/>
              </a:rPr>
              <a:t>Sáez</a:t>
            </a:r>
            <a:r>
              <a:rPr lang="en-US" sz="2400" dirty="0">
                <a:highlight>
                  <a:srgbClr val="FFFF00"/>
                </a:highlight>
                <a:latin typeface="Arial" panose="020B0604020202020204" pitchFamily="34" charset="0"/>
                <a:cs typeface="Arial" panose="020B0604020202020204" pitchFamily="34" charset="0"/>
              </a:rPr>
              <a:t>, 1978) </a:t>
            </a:r>
            <a:r>
              <a:rPr lang="he-IL" sz="2400" dirty="0">
                <a:highlight>
                  <a:srgbClr val="FFFF00"/>
                </a:highlight>
                <a:latin typeface="Arial" panose="020B0604020202020204" pitchFamily="34" charset="0"/>
                <a:cs typeface="Arial" panose="020B0604020202020204" pitchFamily="34" charset="0"/>
              </a:rPr>
              <a:t>.</a:t>
            </a:r>
            <a:endParaRPr lang="he-IL" sz="2400" b="0" dirty="0">
              <a:effectLst/>
              <a:highlight>
                <a:srgbClr val="FFFF00"/>
              </a:highlight>
              <a:latin typeface="Arial" panose="020B0604020202020204" pitchFamily="34" charset="0"/>
              <a:cs typeface="Arial" panose="020B0604020202020204" pitchFamily="34" charset="0"/>
            </a:endParaRPr>
          </a:p>
          <a:p>
            <a:pPr algn="r" rtl="1">
              <a:spcBef>
                <a:spcPts val="0"/>
              </a:spcBef>
              <a:spcAft>
                <a:spcPts val="0"/>
              </a:spcAft>
            </a:pPr>
            <a:r>
              <a:rPr lang="ar-SA" sz="2400" dirty="0"/>
              <a:t>بالإضافة إلى ذلك، يمنع </a:t>
            </a:r>
            <a:r>
              <a:rPr lang="ar-SA" sz="2400" dirty="0" err="1"/>
              <a:t>الكافئين</a:t>
            </a:r>
            <a:r>
              <a:rPr lang="ar-SA" sz="2400" dirty="0"/>
              <a:t> إنزيم </a:t>
            </a:r>
            <a:r>
              <a:rPr lang="en-GB" sz="2400" dirty="0"/>
              <a:t>Rubisco ، </a:t>
            </a:r>
            <a:r>
              <a:rPr lang="ar-SA" sz="2400" dirty="0"/>
              <a:t>وهو إنزيم رئيسي في عملية التمثيل الضوئي </a:t>
            </a:r>
            <a:r>
              <a:rPr lang="en-US" sz="2400" b="0" i="0" u="none" strike="noStrike" dirty="0">
                <a:solidFill>
                  <a:srgbClr val="000000"/>
                </a:solidFill>
                <a:effectLst/>
                <a:highlight>
                  <a:srgbClr val="FFFF00"/>
                </a:highlight>
                <a:latin typeface="Arial" panose="020B0604020202020204" pitchFamily="34" charset="0"/>
                <a:cs typeface="Arial" panose="020B0604020202020204" pitchFamily="34" charset="0"/>
              </a:rPr>
              <a:t>(Mohanpuria &amp; Yadav, 2009)</a:t>
            </a:r>
            <a:r>
              <a:rPr lang="he-IL" sz="2400" b="0" i="0" u="none" strike="noStrike" dirty="0">
                <a:solidFill>
                  <a:srgbClr val="000000"/>
                </a:solidFill>
                <a:effectLst/>
                <a:latin typeface="Arial" panose="020B0604020202020204" pitchFamily="34" charset="0"/>
                <a:cs typeface="Arial" panose="020B0604020202020204" pitchFamily="34" charset="0"/>
              </a:rPr>
              <a:t>. </a:t>
            </a:r>
            <a:r>
              <a:rPr lang="ar-SA" sz="2400" dirty="0"/>
              <a:t>تنمو البراعم في بداية نموها مع استخدام المواد </a:t>
            </a:r>
            <a:r>
              <a:rPr lang="ar-SA" sz="2400" dirty="0" err="1"/>
              <a:t>الإدخارية</a:t>
            </a:r>
            <a:r>
              <a:rPr lang="ar-SA" sz="2400" dirty="0"/>
              <a:t> في البذور. بعد فترة معينة ، تبدأ البراعم في إجراء عملية التمثيل الضوئي واستخدام منتجاتها في النمو وإنتاج الطاقة. تثبيط (إعاقة) إنزيم  </a:t>
            </a:r>
            <a:r>
              <a:rPr lang="en-GB" sz="2400" dirty="0" err="1"/>
              <a:t>Robisco</a:t>
            </a:r>
            <a:r>
              <a:rPr lang="en-GB" sz="2400" dirty="0"/>
              <a:t> </a:t>
            </a:r>
            <a:r>
              <a:rPr lang="ar-SA" sz="2400" dirty="0"/>
              <a:t> يعني تثبيط عملية التمثيل الضوئي وانخفاض كبير في مصادر الطاقة والمواد العضوية في النبات. من المحتمل أنه في التركيزات المنخفضة من </a:t>
            </a:r>
            <a:r>
              <a:rPr lang="ar-SA" sz="2400" dirty="0" err="1"/>
              <a:t>الكافئين</a:t>
            </a:r>
            <a:r>
              <a:rPr lang="ar-SA" sz="2400" dirty="0"/>
              <a:t> لم يكن لتثبيط التمثيل الضوئي تأثير بارز وفي نفس الوقت كانت المواد </a:t>
            </a:r>
            <a:r>
              <a:rPr lang="ar-SA" sz="2400" dirty="0" err="1"/>
              <a:t>الإدخارية</a:t>
            </a:r>
            <a:r>
              <a:rPr lang="ar-SA" sz="2400" dirty="0"/>
              <a:t> لا تزال متوفرة في البذور. في التركيزات الأعلى، أدى كل من تثبيط التمثيل الضوئي وتثبيط انقسام خلايا </a:t>
            </a:r>
            <a:r>
              <a:rPr lang="ar-SA" sz="2400" dirty="0" err="1"/>
              <a:t>الكافئين</a:t>
            </a:r>
            <a:r>
              <a:rPr lang="ar-SA" sz="2400" dirty="0"/>
              <a:t> إلى تثبيط  النمو بشكل كبير.</a:t>
            </a:r>
            <a:endParaRPr lang="he-IL"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דיו 1">
                <a:extLst>
                  <a:ext uri="{FF2B5EF4-FFF2-40B4-BE49-F238E27FC236}">
                    <a16:creationId xmlns:a16="http://schemas.microsoft.com/office/drawing/2014/main" id="{F8E612C3-007A-4252-9CAD-DCD49F6AD813}"/>
                  </a:ext>
                </a:extLst>
              </p14:cNvPr>
              <p14:cNvContentPartPr/>
              <p14:nvPr/>
            </p14:nvContentPartPr>
            <p14:xfrm>
              <a:off x="6756017" y="2455046"/>
              <a:ext cx="360" cy="360"/>
            </p14:xfrm>
          </p:contentPart>
        </mc:Choice>
        <mc:Fallback xmlns="">
          <p:pic>
            <p:nvPicPr>
              <p:cNvPr id="2" name="דיו 1">
                <a:extLst>
                  <a:ext uri="{FF2B5EF4-FFF2-40B4-BE49-F238E27FC236}">
                    <a16:creationId xmlns:a16="http://schemas.microsoft.com/office/drawing/2014/main" id="{F8E612C3-007A-4252-9CAD-DCD49F6AD813}"/>
                  </a:ext>
                </a:extLst>
              </p:cNvPr>
              <p:cNvPicPr/>
              <p:nvPr/>
            </p:nvPicPr>
            <p:blipFill>
              <a:blip r:embed="rId4"/>
              <a:stretch>
                <a:fillRect/>
              </a:stretch>
            </p:blipFill>
            <p:spPr>
              <a:xfrm>
                <a:off x="6702017" y="234704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דיו 3">
                <a:extLst>
                  <a:ext uri="{FF2B5EF4-FFF2-40B4-BE49-F238E27FC236}">
                    <a16:creationId xmlns:a16="http://schemas.microsoft.com/office/drawing/2014/main" id="{13BF16B0-BE86-4A5F-A9D9-DBBCEB987A6F}"/>
                  </a:ext>
                </a:extLst>
              </p14:cNvPr>
              <p14:cNvContentPartPr/>
              <p14:nvPr/>
            </p14:nvContentPartPr>
            <p14:xfrm>
              <a:off x="6883920" y="2455406"/>
              <a:ext cx="360" cy="5400"/>
            </p14:xfrm>
          </p:contentPart>
        </mc:Choice>
        <mc:Fallback xmlns="">
          <p:pic>
            <p:nvPicPr>
              <p:cNvPr id="4" name="דיו 3">
                <a:extLst>
                  <a:ext uri="{FF2B5EF4-FFF2-40B4-BE49-F238E27FC236}">
                    <a16:creationId xmlns:a16="http://schemas.microsoft.com/office/drawing/2014/main" id="{13BF16B0-BE86-4A5F-A9D9-DBBCEB987A6F}"/>
                  </a:ext>
                </a:extLst>
              </p:cNvPr>
              <p:cNvPicPr/>
              <p:nvPr/>
            </p:nvPicPr>
            <p:blipFill>
              <a:blip r:embed="rId6"/>
              <a:stretch>
                <a:fillRect/>
              </a:stretch>
            </p:blipFill>
            <p:spPr>
              <a:xfrm>
                <a:off x="6830280" y="2347766"/>
                <a:ext cx="108000" cy="221040"/>
              </a:xfrm>
              <a:prstGeom prst="rect">
                <a:avLst/>
              </a:prstGeom>
            </p:spPr>
          </p:pic>
        </mc:Fallback>
      </mc:AlternateContent>
    </p:spTree>
    <p:extLst>
      <p:ext uri="{BB962C8B-B14F-4D97-AF65-F5344CB8AC3E}">
        <p14:creationId xmlns:p14="http://schemas.microsoft.com/office/powerpoint/2010/main" val="1848381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yalty free bibliography photos | Pikist">
            <a:extLst>
              <a:ext uri="{FF2B5EF4-FFF2-40B4-BE49-F238E27FC236}">
                <a16:creationId xmlns:a16="http://schemas.microsoft.com/office/drawing/2014/main" id="{8D063113-3B9E-4A17-9F6A-A2007B90B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24" y="809787"/>
            <a:ext cx="7834461" cy="5238426"/>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54E80763-55D7-4649-AC52-FDBB7D2E0F64}"/>
              </a:ext>
            </a:extLst>
          </p:cNvPr>
          <p:cNvSpPr txBox="1"/>
          <p:nvPr/>
        </p:nvSpPr>
        <p:spPr>
          <a:xfrm>
            <a:off x="8211671" y="1631577"/>
            <a:ext cx="3496235" cy="1569660"/>
          </a:xfrm>
          <a:prstGeom prst="rect">
            <a:avLst/>
          </a:prstGeom>
          <a:noFill/>
        </p:spPr>
        <p:txBody>
          <a:bodyPr wrap="square" rtlCol="1">
            <a:spAutoFit/>
          </a:bodyPr>
          <a:lstStyle/>
          <a:p>
            <a:pPr algn="ctr" rtl="1"/>
            <a:r>
              <a:rPr lang="ar-SA" sz="4800" dirty="0">
                <a:latin typeface="Arial" panose="020B0604020202020204" pitchFamily="34" charset="0"/>
                <a:cs typeface="Arial" panose="020B0604020202020204" pitchFamily="34" charset="0"/>
              </a:rPr>
              <a:t>قائمة مصادر المعلومات</a:t>
            </a:r>
            <a:endParaRPr lang="he-IL"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46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txBox="1">
            <a:spLocks noGrp="1"/>
          </p:cNvSpPr>
          <p:nvPr>
            <p:ph type="body" idx="2"/>
          </p:nvPr>
        </p:nvSpPr>
        <p:spPr>
          <a:xfrm>
            <a:off x="2452745" y="100116"/>
            <a:ext cx="6844992" cy="1622380"/>
          </a:xfrm>
          <a:prstGeom prst="rect">
            <a:avLst/>
          </a:prstGeom>
          <a:noFill/>
          <a:ln>
            <a:noFill/>
          </a:ln>
        </p:spPr>
        <p:txBody>
          <a:bodyPr spcFirstLastPara="1" wrap="square" lIns="91425" tIns="45700" rIns="91425" bIns="45700" anchor="t" anchorCtr="0">
            <a:normAutofit fontScale="77500" lnSpcReduction="20000"/>
          </a:bodyPr>
          <a:lstStyle/>
          <a:p>
            <a:pPr marL="0" lvl="0" indent="0" algn="ctr">
              <a:lnSpc>
                <a:spcPct val="105000"/>
              </a:lnSpc>
              <a:spcBef>
                <a:spcPts val="3200"/>
              </a:spcBef>
              <a:spcAft>
                <a:spcPts val="0"/>
              </a:spcAft>
              <a:buSzPts val="2400"/>
              <a:buNone/>
            </a:pPr>
            <a:r>
              <a:rPr lang="ar-SA" sz="5400" b="1" dirty="0">
                <a:solidFill>
                  <a:srgbClr val="000000"/>
                </a:solidFill>
                <a:latin typeface="Arial" panose="020B0604020202020204" pitchFamily="34" charset="0"/>
                <a:ea typeface="Arial"/>
                <a:cs typeface="Arial" panose="020B0604020202020204" pitchFamily="34" charset="0"/>
                <a:sym typeface="Arial"/>
              </a:rPr>
              <a:t>تخصص البيولوجيا 5 وحدات تعليمية</a:t>
            </a:r>
            <a:endParaRPr sz="5400" b="1" dirty="0">
              <a:solidFill>
                <a:srgbClr val="000000"/>
              </a:solidFill>
              <a:latin typeface="Arial" panose="020B0604020202020204" pitchFamily="34" charset="0"/>
              <a:ea typeface="Arial"/>
              <a:cs typeface="Arial" panose="020B0604020202020204" pitchFamily="34" charset="0"/>
              <a:sym typeface="Arial"/>
            </a:endParaRPr>
          </a:p>
        </p:txBody>
      </p:sp>
      <p:sp>
        <p:nvSpPr>
          <p:cNvPr id="2" name="תיבת טקסט 1">
            <a:extLst>
              <a:ext uri="{FF2B5EF4-FFF2-40B4-BE49-F238E27FC236}">
                <a16:creationId xmlns:a16="http://schemas.microsoft.com/office/drawing/2014/main" id="{A47133FE-9F24-4836-A3E9-5BF84E3C827D}"/>
              </a:ext>
            </a:extLst>
          </p:cNvPr>
          <p:cNvSpPr txBox="1"/>
          <p:nvPr/>
        </p:nvSpPr>
        <p:spPr>
          <a:xfrm>
            <a:off x="6899351" y="2372251"/>
            <a:ext cx="4515098" cy="830997"/>
          </a:xfrm>
          <a:prstGeom prst="rect">
            <a:avLst/>
          </a:prstGeom>
          <a:noFill/>
        </p:spPr>
        <p:txBody>
          <a:bodyPr wrap="square" rtlCol="1">
            <a:spAutoFit/>
          </a:bodyPr>
          <a:lstStyle/>
          <a:p>
            <a:pPr algn="r" rtl="1"/>
            <a:r>
              <a:rPr lang="ar-SA" sz="4800" dirty="0">
                <a:latin typeface="Arial" panose="020B0604020202020204" pitchFamily="34" charset="0"/>
                <a:cs typeface="Arial" panose="020B0604020202020204" pitchFamily="34" charset="0"/>
              </a:rPr>
              <a:t>امتحان بجروت نظري</a:t>
            </a:r>
            <a:endParaRPr lang="he-IL" sz="4800" dirty="0">
              <a:latin typeface="Arial" panose="020B0604020202020204" pitchFamily="34" charset="0"/>
              <a:cs typeface="Arial" panose="020B0604020202020204" pitchFamily="34" charset="0"/>
            </a:endParaRPr>
          </a:p>
        </p:txBody>
      </p:sp>
      <p:sp>
        <p:nvSpPr>
          <p:cNvPr id="3" name="תיבת טקסט 2">
            <a:extLst>
              <a:ext uri="{FF2B5EF4-FFF2-40B4-BE49-F238E27FC236}">
                <a16:creationId xmlns:a16="http://schemas.microsoft.com/office/drawing/2014/main" id="{A130DB81-452C-4DCD-85C8-C63DDAC90998}"/>
              </a:ext>
            </a:extLst>
          </p:cNvPr>
          <p:cNvSpPr txBox="1"/>
          <p:nvPr/>
        </p:nvSpPr>
        <p:spPr>
          <a:xfrm>
            <a:off x="1114770" y="2306058"/>
            <a:ext cx="4209536" cy="830997"/>
          </a:xfrm>
          <a:prstGeom prst="rect">
            <a:avLst/>
          </a:prstGeom>
          <a:noFill/>
        </p:spPr>
        <p:txBody>
          <a:bodyPr wrap="square" rtlCol="1">
            <a:spAutoFit/>
          </a:bodyPr>
          <a:lstStyle/>
          <a:p>
            <a:pPr algn="r" rtl="1"/>
            <a:r>
              <a:rPr lang="ar-SA" sz="4800" dirty="0">
                <a:latin typeface="Arial" panose="020B0604020202020204" pitchFamily="34" charset="0"/>
                <a:cs typeface="Arial" panose="020B0604020202020204" pitchFamily="34" charset="0"/>
              </a:rPr>
              <a:t> البجروت العملي</a:t>
            </a:r>
            <a:endParaRPr lang="he-IL" sz="4800" dirty="0">
              <a:latin typeface="Arial" panose="020B060402020202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C4CE3937-48FA-46ED-87DD-2D36ECB04363}"/>
              </a:ext>
            </a:extLst>
          </p:cNvPr>
          <p:cNvSpPr txBox="1"/>
          <p:nvPr/>
        </p:nvSpPr>
        <p:spPr>
          <a:xfrm>
            <a:off x="4185960" y="4198576"/>
            <a:ext cx="3012778" cy="719048"/>
          </a:xfrm>
          <a:prstGeom prst="rect">
            <a:avLst/>
          </a:prstGeom>
          <a:noFill/>
        </p:spPr>
        <p:txBody>
          <a:bodyPr wrap="square" rtlCol="1">
            <a:spAutoFit/>
          </a:bodyPr>
          <a:lstStyle/>
          <a:p>
            <a:pPr algn="r" rtl="1"/>
            <a:r>
              <a:rPr lang="he-IL" sz="3200" dirty="0">
                <a:latin typeface="Arial" panose="020B0604020202020204" pitchFamily="34" charset="0"/>
                <a:cs typeface="Arial" panose="020B0604020202020204" pitchFamily="34" charset="0"/>
              </a:rPr>
              <a:t>15%</a:t>
            </a:r>
            <a:r>
              <a:rPr lang="he-IL" sz="4000" dirty="0">
                <a:latin typeface="Arial" panose="020B0604020202020204" pitchFamily="34" charset="0"/>
                <a:cs typeface="Arial" panose="020B0604020202020204" pitchFamily="34" charset="0"/>
              </a:rPr>
              <a:t> </a:t>
            </a:r>
            <a:r>
              <a:rPr lang="ar-SA" sz="4000" dirty="0">
                <a:latin typeface="Arial" panose="020B0604020202020204" pitchFamily="34" charset="0"/>
                <a:cs typeface="Arial" panose="020B0604020202020204" pitchFamily="34" charset="0"/>
              </a:rPr>
              <a:t>مختبر</a:t>
            </a:r>
            <a:r>
              <a:rPr lang="he-IL" sz="4000" dirty="0">
                <a:latin typeface="Arial" panose="020B0604020202020204" pitchFamily="34" charset="0"/>
                <a:cs typeface="Arial" panose="020B0604020202020204" pitchFamily="34" charset="0"/>
              </a:rPr>
              <a:t> </a:t>
            </a:r>
          </a:p>
        </p:txBody>
      </p:sp>
      <p:sp>
        <p:nvSpPr>
          <p:cNvPr id="5" name="תיבת טקסט 4">
            <a:extLst>
              <a:ext uri="{FF2B5EF4-FFF2-40B4-BE49-F238E27FC236}">
                <a16:creationId xmlns:a16="http://schemas.microsoft.com/office/drawing/2014/main" id="{480A110A-723E-4ABF-BC43-AC085F9F7A3E}"/>
              </a:ext>
            </a:extLst>
          </p:cNvPr>
          <p:cNvSpPr txBox="1"/>
          <p:nvPr/>
        </p:nvSpPr>
        <p:spPr>
          <a:xfrm>
            <a:off x="451556" y="4259843"/>
            <a:ext cx="3609892" cy="707886"/>
          </a:xfrm>
          <a:prstGeom prst="rect">
            <a:avLst/>
          </a:prstGeom>
          <a:noFill/>
        </p:spPr>
        <p:txBody>
          <a:bodyPr wrap="square" rtlCol="1">
            <a:spAutoFit/>
          </a:bodyPr>
          <a:lstStyle/>
          <a:p>
            <a:pPr algn="r" rtl="1"/>
            <a:r>
              <a:rPr lang="he-IL" sz="3200" b="1" dirty="0">
                <a:solidFill>
                  <a:srgbClr val="FF0000"/>
                </a:solidFill>
                <a:latin typeface="Arial" panose="020B0604020202020204" pitchFamily="34" charset="0"/>
                <a:cs typeface="Arial" panose="020B0604020202020204" pitchFamily="34" charset="0"/>
              </a:rPr>
              <a:t>30%</a:t>
            </a:r>
            <a:r>
              <a:rPr lang="he-IL" sz="4000" b="1" dirty="0">
                <a:solidFill>
                  <a:srgbClr val="FF0000"/>
                </a:solidFill>
                <a:latin typeface="Arial" panose="020B0604020202020204" pitchFamily="34" charset="0"/>
                <a:cs typeface="Arial" panose="020B0604020202020204" pitchFamily="34" charset="0"/>
              </a:rPr>
              <a:t> </a:t>
            </a:r>
            <a:r>
              <a:rPr lang="ar-SA" sz="4000" b="1" dirty="0">
                <a:solidFill>
                  <a:srgbClr val="FF0000"/>
                </a:solidFill>
                <a:latin typeface="Arial" panose="020B0604020202020204" pitchFamily="34" charset="0"/>
                <a:cs typeface="Arial" panose="020B0604020202020204" pitchFamily="34" charset="0"/>
              </a:rPr>
              <a:t>(البيو-بحث)</a:t>
            </a:r>
            <a:endParaRPr lang="he-IL" sz="4000" b="1" dirty="0">
              <a:solidFill>
                <a:srgbClr val="FF0000"/>
              </a:solidFill>
              <a:latin typeface="Arial" panose="020B0604020202020204" pitchFamily="34" charset="0"/>
              <a:cs typeface="Arial" panose="020B0604020202020204" pitchFamily="34" charset="0"/>
            </a:endParaRPr>
          </a:p>
        </p:txBody>
      </p:sp>
      <p:cxnSp>
        <p:nvCxnSpPr>
          <p:cNvPr id="8" name="מחבר חץ ישר 7">
            <a:extLst>
              <a:ext uri="{FF2B5EF4-FFF2-40B4-BE49-F238E27FC236}">
                <a16:creationId xmlns:a16="http://schemas.microsoft.com/office/drawing/2014/main" id="{4B45AC7D-7F04-4099-AB48-7692EC62D7E7}"/>
              </a:ext>
            </a:extLst>
          </p:cNvPr>
          <p:cNvCxnSpPr/>
          <p:nvPr/>
        </p:nvCxnSpPr>
        <p:spPr>
          <a:xfrm>
            <a:off x="7315200" y="1533283"/>
            <a:ext cx="1037968" cy="82685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C6B8BA0E-C02D-4BD9-B9DD-C07AE35EC136}"/>
              </a:ext>
            </a:extLst>
          </p:cNvPr>
          <p:cNvCxnSpPr>
            <a:cxnSpLocks/>
          </p:cNvCxnSpPr>
          <p:nvPr/>
        </p:nvCxnSpPr>
        <p:spPr>
          <a:xfrm flipH="1">
            <a:off x="4016103" y="1533283"/>
            <a:ext cx="1189074" cy="8268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a:extLst>
              <a:ext uri="{FF2B5EF4-FFF2-40B4-BE49-F238E27FC236}">
                <a16:creationId xmlns:a16="http://schemas.microsoft.com/office/drawing/2014/main" id="{B5FFDC4B-ACD6-4089-B5A3-916799966264}"/>
              </a:ext>
            </a:extLst>
          </p:cNvPr>
          <p:cNvCxnSpPr>
            <a:cxnSpLocks/>
          </p:cNvCxnSpPr>
          <p:nvPr/>
        </p:nvCxnSpPr>
        <p:spPr>
          <a:xfrm>
            <a:off x="4197378" y="3648986"/>
            <a:ext cx="919627" cy="635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50DB2D49-A6A9-4F68-9BBB-B6649C0BE20B}"/>
              </a:ext>
            </a:extLst>
          </p:cNvPr>
          <p:cNvCxnSpPr>
            <a:cxnSpLocks/>
          </p:cNvCxnSpPr>
          <p:nvPr/>
        </p:nvCxnSpPr>
        <p:spPr>
          <a:xfrm flipH="1">
            <a:off x="2055543" y="3613337"/>
            <a:ext cx="919627" cy="635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תיבת טקסט 12">
            <a:extLst>
              <a:ext uri="{FF2B5EF4-FFF2-40B4-BE49-F238E27FC236}">
                <a16:creationId xmlns:a16="http://schemas.microsoft.com/office/drawing/2014/main" id="{C0FC2925-89CD-497E-A662-64C66ADD712E}"/>
              </a:ext>
            </a:extLst>
          </p:cNvPr>
          <p:cNvSpPr txBox="1"/>
          <p:nvPr/>
        </p:nvSpPr>
        <p:spPr>
          <a:xfrm>
            <a:off x="4419734" y="5033981"/>
            <a:ext cx="2894537" cy="461665"/>
          </a:xfrm>
          <a:prstGeom prst="rect">
            <a:avLst/>
          </a:prstGeom>
          <a:solidFill>
            <a:schemeClr val="tx1">
              <a:lumMod val="10000"/>
              <a:lumOff val="90000"/>
            </a:schemeClr>
          </a:solidFill>
        </p:spPr>
        <p:txBody>
          <a:bodyPr wrap="square" rtlCol="1">
            <a:spAutoFit/>
          </a:bodyPr>
          <a:lstStyle>
            <a:defPPr marR="0" lvl="0" algn="l" rtl="0">
              <a:lnSpc>
                <a:spcPct val="100000"/>
              </a:lnSpc>
              <a:spcBef>
                <a:spcPts val="0"/>
              </a:spcBef>
              <a:spcAft>
                <a:spcPts val="0"/>
              </a:spcAft>
            </a:defPPr>
            <a:lvl1pPr algn="ctr">
              <a:defRPr sz="2400">
                <a:latin typeface="Varela Round" panose="00000500000000000000" pitchFamily="2" charset="-79"/>
                <a:cs typeface="Varela Round" panose="00000500000000000000" pitchFamily="2" charset="-79"/>
              </a:defRPr>
            </a:lvl1pPr>
          </a:lstStyle>
          <a:p>
            <a:r>
              <a:rPr lang="ar-SA" dirty="0">
                <a:latin typeface="Arial" panose="020B0604020202020204" pitchFamily="34" charset="0"/>
                <a:cs typeface="Arial" panose="020B0604020202020204" pitchFamily="34" charset="0"/>
              </a:rPr>
              <a:t>امتحان بجروت خارجي</a:t>
            </a:r>
            <a:endParaRPr lang="he-IL" dirty="0">
              <a:latin typeface="Arial" panose="020B0604020202020204" pitchFamily="34" charset="0"/>
              <a:cs typeface="Arial" panose="020B0604020202020204" pitchFamily="34" charset="0"/>
            </a:endParaRPr>
          </a:p>
        </p:txBody>
      </p:sp>
      <p:sp>
        <p:nvSpPr>
          <p:cNvPr id="22" name="תיבת טקסט 21">
            <a:extLst>
              <a:ext uri="{FF2B5EF4-FFF2-40B4-BE49-F238E27FC236}">
                <a16:creationId xmlns:a16="http://schemas.microsoft.com/office/drawing/2014/main" id="{7C11E731-C82B-4C81-950F-1ED015B4D833}"/>
              </a:ext>
            </a:extLst>
          </p:cNvPr>
          <p:cNvSpPr txBox="1"/>
          <p:nvPr/>
        </p:nvSpPr>
        <p:spPr>
          <a:xfrm>
            <a:off x="7834184" y="3787284"/>
            <a:ext cx="3110485" cy="461665"/>
          </a:xfrm>
          <a:prstGeom prst="rect">
            <a:avLst/>
          </a:prstGeom>
          <a:solidFill>
            <a:schemeClr val="tx1">
              <a:lumMod val="10000"/>
              <a:lumOff val="90000"/>
            </a:schemeClr>
          </a:solidFill>
        </p:spPr>
        <p:txBody>
          <a:bodyPr wrap="square" rtlCol="1">
            <a:spAutoFit/>
          </a:bodyPr>
          <a:lstStyle/>
          <a:p>
            <a:pPr algn="ctr"/>
            <a:r>
              <a:rPr lang="ar-SA" sz="2400" dirty="0">
                <a:latin typeface="Arial" panose="020B0604020202020204" pitchFamily="34" charset="0"/>
                <a:cs typeface="Arial" panose="020B0604020202020204" pitchFamily="34" charset="0"/>
              </a:rPr>
              <a:t>امتحان بجروت خارجي</a:t>
            </a:r>
            <a:endParaRPr lang="he-IL" sz="2400" dirty="0">
              <a:latin typeface="Arial" panose="020B0604020202020204" pitchFamily="34" charset="0"/>
              <a:cs typeface="Arial" panose="020B0604020202020204" pitchFamily="34" charset="0"/>
            </a:endParaRPr>
          </a:p>
        </p:txBody>
      </p:sp>
      <p:sp>
        <p:nvSpPr>
          <p:cNvPr id="23" name="תיבת טקסט 22">
            <a:extLst>
              <a:ext uri="{FF2B5EF4-FFF2-40B4-BE49-F238E27FC236}">
                <a16:creationId xmlns:a16="http://schemas.microsoft.com/office/drawing/2014/main" id="{55B63DE4-6D88-4CE3-BC96-F2DA6815ED05}"/>
              </a:ext>
            </a:extLst>
          </p:cNvPr>
          <p:cNvSpPr txBox="1"/>
          <p:nvPr/>
        </p:nvSpPr>
        <p:spPr>
          <a:xfrm>
            <a:off x="652558" y="5022391"/>
            <a:ext cx="2884170" cy="461665"/>
          </a:xfrm>
          <a:prstGeom prst="rect">
            <a:avLst/>
          </a:prstGeom>
          <a:solidFill>
            <a:schemeClr val="accent2">
              <a:lumMod val="20000"/>
              <a:lumOff val="80000"/>
            </a:schemeClr>
          </a:solidFill>
        </p:spPr>
        <p:txBody>
          <a:bodyPr wrap="square" rtlCol="1">
            <a:spAutoFit/>
          </a:bodyPr>
          <a:lstStyle/>
          <a:p>
            <a:pPr algn="ctr"/>
            <a:r>
              <a:rPr lang="ar-SA" sz="2400" dirty="0">
                <a:latin typeface="Arial" panose="020B0604020202020204" pitchFamily="34" charset="0"/>
                <a:cs typeface="Arial" panose="020B0604020202020204" pitchFamily="34" charset="0"/>
              </a:rPr>
              <a:t>علامة داخلية مدرسية</a:t>
            </a:r>
            <a:endParaRPr lang="he-IL" sz="2400" dirty="0">
              <a:latin typeface="Arial" panose="020B0604020202020204" pitchFamily="34" charset="0"/>
              <a:cs typeface="Arial" panose="020B0604020202020204" pitchFamily="34" charset="0"/>
            </a:endParaRPr>
          </a:p>
        </p:txBody>
      </p:sp>
      <p:sp>
        <p:nvSpPr>
          <p:cNvPr id="18" name="תיבת טקסט 17">
            <a:extLst>
              <a:ext uri="{FF2B5EF4-FFF2-40B4-BE49-F238E27FC236}">
                <a16:creationId xmlns:a16="http://schemas.microsoft.com/office/drawing/2014/main" id="{C025220A-B087-4F5A-BE55-D48A1B5CA366}"/>
              </a:ext>
            </a:extLst>
          </p:cNvPr>
          <p:cNvSpPr txBox="1"/>
          <p:nvPr/>
        </p:nvSpPr>
        <p:spPr>
          <a:xfrm>
            <a:off x="6899351" y="3096202"/>
            <a:ext cx="4771007" cy="523220"/>
          </a:xfrm>
          <a:prstGeom prst="rect">
            <a:avLst/>
          </a:prstGeom>
          <a:noFill/>
        </p:spPr>
        <p:txBody>
          <a:bodyPr wrap="square">
            <a:spAutoFit/>
          </a:bodyPr>
          <a:lstStyle/>
          <a:p>
            <a:pPr algn="ctr" rtl="1"/>
            <a:r>
              <a:rPr lang="he-IL" sz="2800" dirty="0">
                <a:latin typeface="Arial" panose="020B0604020202020204" pitchFamily="34" charset="0"/>
                <a:cs typeface="Arial" panose="020B0604020202020204" pitchFamily="34" charset="0"/>
              </a:rPr>
              <a:t>55% </a:t>
            </a:r>
            <a:r>
              <a:rPr lang="ar-SA" sz="2800" dirty="0">
                <a:latin typeface="Arial" panose="020B0604020202020204" pitchFamily="34" charset="0"/>
                <a:cs typeface="Arial" panose="020B0604020202020204" pitchFamily="34" charset="0"/>
              </a:rPr>
              <a:t>من العلامة الكلية في البيولوجيا</a:t>
            </a:r>
            <a:endParaRPr lang="he-IL" sz="2800" dirty="0">
              <a:latin typeface="Arial" panose="020B0604020202020204" pitchFamily="34" charset="0"/>
              <a:cs typeface="Arial" panose="020B0604020202020204" pitchFamily="34" charset="0"/>
            </a:endParaRPr>
          </a:p>
        </p:txBody>
      </p:sp>
      <p:sp>
        <p:nvSpPr>
          <p:cNvPr id="10" name="תיבת טקסט 9">
            <a:extLst>
              <a:ext uri="{FF2B5EF4-FFF2-40B4-BE49-F238E27FC236}">
                <a16:creationId xmlns:a16="http://schemas.microsoft.com/office/drawing/2014/main" id="{CDF49B7A-88E6-44E9-BE16-8B7EE9811B76}"/>
              </a:ext>
            </a:extLst>
          </p:cNvPr>
          <p:cNvSpPr txBox="1"/>
          <p:nvPr/>
        </p:nvSpPr>
        <p:spPr>
          <a:xfrm>
            <a:off x="1114770" y="3058450"/>
            <a:ext cx="4771007" cy="523220"/>
          </a:xfrm>
          <a:prstGeom prst="rect">
            <a:avLst/>
          </a:prstGeom>
          <a:noFill/>
        </p:spPr>
        <p:txBody>
          <a:bodyPr wrap="square">
            <a:spAutoFit/>
          </a:bodyPr>
          <a:lstStyle/>
          <a:p>
            <a:pPr algn="ctr" rtl="1"/>
            <a:r>
              <a:rPr lang="he-IL" sz="2800" dirty="0">
                <a:latin typeface="Arial" panose="020B0604020202020204" pitchFamily="34" charset="0"/>
                <a:cs typeface="Arial" panose="020B0604020202020204" pitchFamily="34" charset="0"/>
              </a:rPr>
              <a:t>45% </a:t>
            </a:r>
            <a:r>
              <a:rPr lang="ar-SA" sz="2800" dirty="0">
                <a:latin typeface="Arial" panose="020B0604020202020204" pitchFamily="34" charset="0"/>
                <a:cs typeface="Arial" panose="020B0604020202020204" pitchFamily="34" charset="0"/>
              </a:rPr>
              <a:t>من العلامة الكلية في البيولوجيا</a:t>
            </a:r>
            <a:endParaRPr lang="he-IL" sz="2800" dirty="0">
              <a:latin typeface="Arial" panose="020B0604020202020204" pitchFamily="34" charset="0"/>
              <a:cs typeface="Arial" panose="020B0604020202020204" pitchFamily="34" charset="0"/>
            </a:endParaRPr>
          </a:p>
        </p:txBody>
      </p:sp>
      <p:pic>
        <p:nvPicPr>
          <p:cNvPr id="11" name="Google Shape;220;p5">
            <a:extLst>
              <a:ext uri="{FF2B5EF4-FFF2-40B4-BE49-F238E27FC236}">
                <a16:creationId xmlns:a16="http://schemas.microsoft.com/office/drawing/2014/main" id="{33F1E234-9F20-40BF-BF33-EF163BD2FD61}"/>
              </a:ext>
            </a:extLst>
          </p:cNvPr>
          <p:cNvPicPr preferRelativeResize="0"/>
          <p:nvPr/>
        </p:nvPicPr>
        <p:blipFill rotWithShape="1">
          <a:blip r:embed="rId3">
            <a:alphaModFix/>
          </a:blip>
          <a:srcRect/>
          <a:stretch/>
        </p:blipFill>
        <p:spPr>
          <a:xfrm>
            <a:off x="3177609" y="5459429"/>
            <a:ext cx="1754441" cy="1398571"/>
          </a:xfrm>
          <a:prstGeom prst="rect">
            <a:avLst/>
          </a:prstGeom>
          <a:noFill/>
          <a:ln>
            <a:noFill/>
          </a:ln>
        </p:spPr>
      </p:pic>
    </p:spTree>
    <p:extLst>
      <p:ext uri="{BB962C8B-B14F-4D97-AF65-F5344CB8AC3E}">
        <p14:creationId xmlns:p14="http://schemas.microsoft.com/office/powerpoint/2010/main" val="325946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3" grpId="0" animBg="1"/>
      <p:bldP spid="22" grpId="0" animBg="1"/>
      <p:bldP spid="23" grpId="0" animBg="1"/>
      <p:bldP spid="1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28;g8b27b3158f_0_293">
            <a:extLst>
              <a:ext uri="{FF2B5EF4-FFF2-40B4-BE49-F238E27FC236}">
                <a16:creationId xmlns:a16="http://schemas.microsoft.com/office/drawing/2014/main" id="{F1C9AA1C-CDB9-4DE8-A7CA-2E6FD9670ED9}"/>
              </a:ext>
            </a:extLst>
          </p:cNvPr>
          <p:cNvSpPr/>
          <p:nvPr/>
        </p:nvSpPr>
        <p:spPr>
          <a:xfrm>
            <a:off x="8630300" y="727645"/>
            <a:ext cx="2976282" cy="2137051"/>
          </a:xfrm>
          <a:prstGeom prst="rect">
            <a:avLst/>
          </a:prstGeom>
          <a:noFill/>
          <a:ln>
            <a:noFill/>
          </a:ln>
        </p:spPr>
        <p:txBody>
          <a:bodyPr spcFirstLastPara="1" wrap="square" lIns="91425" tIns="45700" rIns="91425" bIns="45700" anchor="t" anchorCtr="0">
            <a:noAutofit/>
          </a:bodyPr>
          <a:lstStyle/>
          <a:p>
            <a:pPr marL="342900" lvl="0" indent="-342900" algn="r" rtl="1">
              <a:lnSpc>
                <a:spcPct val="200000"/>
              </a:lnSpc>
              <a:buClr>
                <a:srgbClr val="BF9000"/>
              </a:buClr>
              <a:buSzPts val="2800"/>
              <a:buFont typeface="Arial"/>
              <a:buChar char="•"/>
            </a:pPr>
            <a:r>
              <a:rPr lang="ar-SA" sz="3200" dirty="0">
                <a:solidFill>
                  <a:schemeClr val="accent4">
                    <a:lumMod val="75000"/>
                  </a:schemeClr>
                </a:solidFill>
              </a:rPr>
              <a:t>كيف نقتبس مصدر معلومات من كتاب  / من مقال / من الانترنت؟</a:t>
            </a:r>
            <a:endParaRPr lang="ar-SA" sz="3200" dirty="0">
              <a:solidFill>
                <a:schemeClr val="accent4">
                  <a:lumMod val="75000"/>
                </a:schemeClr>
              </a:solidFill>
              <a:latin typeface="Arial" panose="020B0604020202020204" pitchFamily="34" charset="0"/>
              <a:cs typeface="Arial" panose="020B0604020202020204" pitchFamily="34" charset="0"/>
            </a:endParaRPr>
          </a:p>
        </p:txBody>
      </p:sp>
      <p:sp>
        <p:nvSpPr>
          <p:cNvPr id="8" name="Google Shape;729;g8b27b3158f_0_293">
            <a:extLst>
              <a:ext uri="{FF2B5EF4-FFF2-40B4-BE49-F238E27FC236}">
                <a16:creationId xmlns:a16="http://schemas.microsoft.com/office/drawing/2014/main" id="{EC1B40FD-2FA3-4C5B-99A3-79C6E3042E67}"/>
              </a:ext>
            </a:extLst>
          </p:cNvPr>
          <p:cNvSpPr/>
          <p:nvPr/>
        </p:nvSpPr>
        <p:spPr>
          <a:xfrm>
            <a:off x="124178" y="0"/>
            <a:ext cx="8086717" cy="6143188"/>
          </a:xfrm>
          <a:prstGeom prst="rect">
            <a:avLst/>
          </a:prstGeom>
          <a:noFill/>
          <a:ln>
            <a:noFill/>
          </a:ln>
        </p:spPr>
        <p:txBody>
          <a:bodyPr spcFirstLastPara="1" wrap="square" lIns="91425" tIns="45700" rIns="91425" bIns="45700" anchor="t" anchorCtr="0">
            <a:noAutofit/>
          </a:bodyPr>
          <a:lstStyle/>
          <a:p>
            <a:pPr algn="r"/>
            <a:r>
              <a:rPr lang="ar-SA" sz="2400" dirty="0">
                <a:solidFill>
                  <a:srgbClr val="002060"/>
                </a:solidFill>
              </a:rPr>
              <a:t>ملخص قواعد كتابة مصادر معلومات</a:t>
            </a:r>
            <a:endParaRPr lang="he-IL" sz="2400" dirty="0">
              <a:solidFill>
                <a:srgbClr val="002060"/>
              </a:solidFill>
            </a:endParaRPr>
          </a:p>
          <a:p>
            <a:pPr marL="342900" indent="-342900" algn="r" rtl="1">
              <a:lnSpc>
                <a:spcPct val="115000"/>
              </a:lnSpc>
              <a:spcBef>
                <a:spcPts val="150"/>
              </a:spcBef>
              <a:buClr>
                <a:schemeClr val="dk1"/>
              </a:buClr>
              <a:buSzPts val="1800"/>
              <a:buFont typeface="Noto Sans Symbols"/>
              <a:buChar char="⬥"/>
            </a:pPr>
            <a:r>
              <a:rPr lang="ar-SA" sz="2000" b="1" i="0" u="sng" dirty="0">
                <a:solidFill>
                  <a:srgbClr val="002060"/>
                </a:solidFill>
                <a:effectLst/>
                <a:latin typeface="Noto Naskh Arabic UI"/>
              </a:rPr>
              <a:t>المصادر في اللغة الأم </a:t>
            </a:r>
            <a:r>
              <a:rPr lang="ar-SA" sz="2000" b="0" i="0" dirty="0">
                <a:solidFill>
                  <a:srgbClr val="002060"/>
                </a:solidFill>
                <a:effectLst/>
                <a:latin typeface="Noto Naskh Arabic UI"/>
              </a:rPr>
              <a:t>ستكتب بشكل منفصل عن المصادر باللغات الأخرى وتسبقها.                                  </a:t>
            </a:r>
            <a:r>
              <a:rPr lang="ar-SA" sz="2000" b="1" i="0" u="sng" dirty="0">
                <a:solidFill>
                  <a:srgbClr val="002060"/>
                </a:solidFill>
                <a:effectLst/>
                <a:latin typeface="Noto Naskh Arabic UI"/>
              </a:rPr>
              <a:t>سيتم ترتيب العناصر بالترتيب الأبجدي لاسم العائلة للمؤلف الأول</a:t>
            </a:r>
            <a:r>
              <a:rPr lang="ar-SA" sz="2000" b="0" i="0" dirty="0">
                <a:solidFill>
                  <a:srgbClr val="002060"/>
                </a:solidFill>
                <a:effectLst/>
                <a:latin typeface="Noto Naskh Arabic UI"/>
              </a:rPr>
              <a:t>. إذا كان هناك مؤلفان يبدأ اسم العائلة بالحرف نفسه ، فيجب تحريره بالترتيب الداخلي - وفقًا للحرف الثاني من اسم العائلة وما إلى ذلك.</a:t>
            </a:r>
            <a:endParaRPr lang="he-IL" sz="2000" dirty="0">
              <a:solidFill>
                <a:srgbClr val="002060"/>
              </a:solidFill>
              <a:latin typeface="Arial" panose="020B0604020202020204" pitchFamily="34" charset="0"/>
              <a:ea typeface="Calibri"/>
              <a:cs typeface="Arial" panose="020B0604020202020204" pitchFamily="34" charset="0"/>
              <a:sym typeface="Calibri"/>
            </a:endParaRPr>
          </a:p>
          <a:p>
            <a:pPr marL="342900" marR="0" lvl="0" indent="-342900" algn="r" rtl="1">
              <a:lnSpc>
                <a:spcPct val="115000"/>
              </a:lnSpc>
              <a:spcBef>
                <a:spcPts val="150"/>
              </a:spcBef>
              <a:spcAft>
                <a:spcPts val="0"/>
              </a:spcAft>
              <a:buClr>
                <a:schemeClr val="dk1"/>
              </a:buClr>
              <a:buSzPts val="1800"/>
              <a:buFont typeface="Noto Sans Symbols"/>
              <a:buChar char="⬥"/>
            </a:pPr>
            <a:endParaRPr sz="1800" b="1" dirty="0">
              <a:latin typeface="Arial" panose="020B0604020202020204" pitchFamily="34" charset="0"/>
              <a:cs typeface="Arial" panose="020B0604020202020204" pitchFamily="34" charset="0"/>
            </a:endParaRPr>
          </a:p>
          <a:p>
            <a:pPr marL="342900" marR="0" lvl="0" indent="-342900" algn="r" rtl="1">
              <a:lnSpc>
                <a:spcPct val="115000"/>
              </a:lnSpc>
              <a:spcBef>
                <a:spcPts val="150"/>
              </a:spcBef>
              <a:spcAft>
                <a:spcPts val="0"/>
              </a:spcAft>
              <a:buClr>
                <a:schemeClr val="dk1"/>
              </a:buClr>
              <a:buSzPts val="1800"/>
              <a:buFont typeface="Noto Sans Symbols"/>
              <a:buChar char="⬥"/>
            </a:pPr>
            <a:r>
              <a:rPr lang="ar-SA" sz="1800" b="1" dirty="0">
                <a:solidFill>
                  <a:schemeClr val="dk1"/>
                </a:solidFill>
                <a:latin typeface="Arial" panose="020B0604020202020204" pitchFamily="34" charset="0"/>
                <a:ea typeface="Calibri"/>
                <a:cs typeface="Arial" panose="020B0604020202020204" pitchFamily="34" charset="0"/>
                <a:sym typeface="Calibri"/>
              </a:rPr>
              <a:t>طريقة التطبيق</a:t>
            </a:r>
            <a:r>
              <a:rPr lang="iw-IL" sz="1800" b="1" dirty="0">
                <a:solidFill>
                  <a:schemeClr val="dk1"/>
                </a:solidFill>
                <a:latin typeface="Arial" panose="020B0604020202020204" pitchFamily="34" charset="0"/>
                <a:ea typeface="Calibri"/>
                <a:cs typeface="Arial" panose="020B0604020202020204" pitchFamily="34" charset="0"/>
                <a:sym typeface="Calibri"/>
              </a:rPr>
              <a:t>:</a:t>
            </a:r>
            <a:endParaRPr sz="2000" b="1" dirty="0">
              <a:solidFill>
                <a:srgbClr val="002060"/>
              </a:solidFill>
              <a:latin typeface="Arial" panose="020B0604020202020204" pitchFamily="34" charset="0"/>
              <a:ea typeface="Calibri"/>
              <a:cs typeface="Arial" panose="020B0604020202020204" pitchFamily="34" charset="0"/>
              <a:sym typeface="Calibri"/>
            </a:endParaRPr>
          </a:p>
          <a:p>
            <a:pPr marL="354012" marR="252095" lvl="0" indent="0" algn="r" rtl="1">
              <a:lnSpc>
                <a:spcPct val="115000"/>
              </a:lnSpc>
              <a:spcBef>
                <a:spcPts val="75"/>
              </a:spcBef>
              <a:spcAft>
                <a:spcPts val="0"/>
              </a:spcAft>
              <a:buNone/>
            </a:pPr>
            <a:r>
              <a:rPr lang="ar-SA" sz="2000" b="1" u="sng" dirty="0">
                <a:solidFill>
                  <a:srgbClr val="002060"/>
                </a:solidFill>
              </a:rPr>
              <a:t>الكتاب</a:t>
            </a:r>
            <a:r>
              <a:rPr lang="ar-SA" sz="2000" dirty="0">
                <a:solidFill>
                  <a:srgbClr val="002060"/>
                </a:solidFill>
              </a:rPr>
              <a:t>: اسم المؤلف (سنة النشر) ، </a:t>
            </a:r>
            <a:r>
              <a:rPr lang="ar-SA" sz="2000" b="1" u="sng" dirty="0">
                <a:solidFill>
                  <a:srgbClr val="002060"/>
                </a:solidFill>
              </a:rPr>
              <a:t>اسم الكتاب </a:t>
            </a:r>
            <a:r>
              <a:rPr lang="ar-SA" sz="2000" dirty="0">
                <a:solidFill>
                  <a:srgbClr val="002060"/>
                </a:solidFill>
              </a:rPr>
              <a:t>(خط بارز أو تحته خط)، دار النشر، أرقام الصفحات. </a:t>
            </a:r>
          </a:p>
          <a:p>
            <a:pPr marL="354012" marR="252095" lvl="0" indent="0" algn="r" rtl="1">
              <a:lnSpc>
                <a:spcPct val="115000"/>
              </a:lnSpc>
              <a:spcBef>
                <a:spcPts val="75"/>
              </a:spcBef>
              <a:spcAft>
                <a:spcPts val="0"/>
              </a:spcAft>
              <a:buNone/>
            </a:pPr>
            <a:r>
              <a:rPr lang="ar-SA" sz="2000" b="1" i="0" u="sng" dirty="0">
                <a:solidFill>
                  <a:srgbClr val="002060"/>
                </a:solidFill>
                <a:effectLst/>
                <a:latin typeface="Noto Naskh Arabic UI"/>
              </a:rPr>
              <a:t>الكتاب المُحرَّر: </a:t>
            </a:r>
            <a:r>
              <a:rPr lang="ar-SA" sz="2000" b="0" i="0" dirty="0">
                <a:solidFill>
                  <a:srgbClr val="002060"/>
                </a:solidFill>
                <a:effectLst/>
                <a:latin typeface="Noto Naskh Arabic UI"/>
              </a:rPr>
              <a:t>أضف (مُحرِّر) بعد اسم المؤلف أو (</a:t>
            </a:r>
            <a:r>
              <a:rPr lang="en-US" sz="2000" b="0" i="0" dirty="0">
                <a:solidFill>
                  <a:srgbClr val="002060"/>
                </a:solidFill>
                <a:effectLst/>
                <a:latin typeface="Noto Naskh Arabic UI"/>
              </a:rPr>
              <a:t>.ED</a:t>
            </a:r>
            <a:r>
              <a:rPr lang="ar-SA" sz="2000" b="0" i="0" dirty="0">
                <a:solidFill>
                  <a:srgbClr val="002060"/>
                </a:solidFill>
                <a:effectLst/>
                <a:latin typeface="Noto Naskh Arabic UI"/>
              </a:rPr>
              <a:t>)</a:t>
            </a:r>
            <a:r>
              <a:rPr lang="ar-SA" sz="2000" b="0" i="0" dirty="0" err="1">
                <a:solidFill>
                  <a:srgbClr val="002060"/>
                </a:solidFill>
                <a:effectLst/>
                <a:latin typeface="Noto Naskh Arabic UI"/>
              </a:rPr>
              <a:t>بالانجليزية</a:t>
            </a:r>
            <a:r>
              <a:rPr lang="ar-SA" sz="2000" b="0" i="0" dirty="0">
                <a:solidFill>
                  <a:srgbClr val="002060"/>
                </a:solidFill>
                <a:effectLst/>
                <a:latin typeface="Noto Naskh Arabic UI"/>
              </a:rPr>
              <a:t>. </a:t>
            </a:r>
            <a:endParaRPr lang="ar-SA" sz="2000" dirty="0">
              <a:solidFill>
                <a:srgbClr val="002060"/>
              </a:solidFill>
              <a:latin typeface="Noto Naskh Arabic UI"/>
            </a:endParaRPr>
          </a:p>
          <a:p>
            <a:pPr marL="354012" marR="252095" lvl="0" indent="0" algn="r" rtl="1">
              <a:lnSpc>
                <a:spcPct val="115000"/>
              </a:lnSpc>
              <a:spcBef>
                <a:spcPts val="75"/>
              </a:spcBef>
              <a:spcAft>
                <a:spcPts val="0"/>
              </a:spcAft>
              <a:buNone/>
            </a:pPr>
            <a:r>
              <a:rPr lang="en-US" sz="2000" b="0" i="0" dirty="0">
                <a:solidFill>
                  <a:srgbClr val="002060"/>
                </a:solidFill>
                <a:effectLst/>
                <a:latin typeface="Noto Naskh Arabic UI"/>
              </a:rPr>
              <a:t> </a:t>
            </a:r>
            <a:r>
              <a:rPr lang="ar-SA" sz="2000" b="1" i="0" u="sng" dirty="0">
                <a:solidFill>
                  <a:srgbClr val="002060"/>
                </a:solidFill>
                <a:effectLst/>
                <a:latin typeface="Noto Naskh Arabic UI"/>
              </a:rPr>
              <a:t>المقال:</a:t>
            </a:r>
            <a:r>
              <a:rPr lang="ar-SA" sz="2000" b="0" i="0" dirty="0">
                <a:solidFill>
                  <a:srgbClr val="002060"/>
                </a:solidFill>
                <a:effectLst/>
                <a:latin typeface="Noto Naskh Arabic UI"/>
              </a:rPr>
              <a:t> اسم المؤلف (سنة النشر) </a:t>
            </a:r>
            <a:r>
              <a:rPr lang="ar-SA" sz="2000" b="1" i="0" dirty="0">
                <a:solidFill>
                  <a:srgbClr val="002060"/>
                </a:solidFill>
                <a:effectLst/>
                <a:latin typeface="Noto Naskh Arabic UI"/>
              </a:rPr>
              <a:t>، اسم المقالة </a:t>
            </a:r>
            <a:r>
              <a:rPr lang="ar-SA" sz="2000" b="0" i="0" dirty="0">
                <a:solidFill>
                  <a:srgbClr val="002060"/>
                </a:solidFill>
                <a:effectLst/>
                <a:latin typeface="Noto Naskh Arabic UI"/>
              </a:rPr>
              <a:t>(</a:t>
            </a:r>
            <a:r>
              <a:rPr lang="ar-SA" sz="2000" dirty="0">
                <a:solidFill>
                  <a:srgbClr val="002060"/>
                </a:solidFill>
              </a:rPr>
              <a:t>خط بارز </a:t>
            </a:r>
            <a:r>
              <a:rPr lang="ar-SA" sz="2000" b="0" i="0" dirty="0">
                <a:solidFill>
                  <a:srgbClr val="002060"/>
                </a:solidFill>
                <a:effectLst/>
                <a:latin typeface="Noto Naskh Arabic UI"/>
              </a:rPr>
              <a:t>أو تحته خط) ، اسم الصحيفة ، المجلد ، رقم الكتيب ، أرقام الصفحات.                                                                                                                          </a:t>
            </a:r>
            <a:r>
              <a:rPr lang="ar-SA" sz="2000" b="1" i="0" u="sng" dirty="0">
                <a:solidFill>
                  <a:srgbClr val="002060"/>
                </a:solidFill>
                <a:effectLst/>
                <a:latin typeface="Noto Naskh Arabic UI"/>
              </a:rPr>
              <a:t>معلومة من الموسوعة: </a:t>
            </a:r>
            <a:r>
              <a:rPr lang="ar-SA" sz="2000" b="0" i="0" dirty="0">
                <a:solidFill>
                  <a:srgbClr val="002060"/>
                </a:solidFill>
                <a:effectLst/>
                <a:latin typeface="Noto Naskh Arabic UI"/>
              </a:rPr>
              <a:t>اسم </a:t>
            </a:r>
            <a:r>
              <a:rPr lang="ar-SA" sz="2000" dirty="0">
                <a:solidFill>
                  <a:srgbClr val="002060"/>
                </a:solidFill>
                <a:latin typeface="Noto Naskh Arabic UI"/>
              </a:rPr>
              <a:t>العائلة</a:t>
            </a:r>
            <a:r>
              <a:rPr lang="ar-SA" sz="2000" b="0" i="0" dirty="0">
                <a:solidFill>
                  <a:srgbClr val="002060"/>
                </a:solidFill>
                <a:effectLst/>
                <a:latin typeface="Noto Naskh Arabic UI"/>
              </a:rPr>
              <a:t>، الاسم الشخصي ، (السنة) ، اسم الإدخال ، اسم الموسوعة ، رقم المجلد ، الصفحات ، اسم الناشر.                                                                                                                                </a:t>
            </a:r>
            <a:r>
              <a:rPr lang="ar-SA" sz="2000" b="1" i="0" u="sng" dirty="0">
                <a:solidFill>
                  <a:srgbClr val="002060"/>
                </a:solidFill>
                <a:effectLst/>
                <a:latin typeface="Noto Naskh Arabic UI"/>
              </a:rPr>
              <a:t>المعلومات من الإنترنت: </a:t>
            </a:r>
            <a:r>
              <a:rPr lang="ar-SA" sz="2000" b="0" i="0" dirty="0">
                <a:solidFill>
                  <a:srgbClr val="002060"/>
                </a:solidFill>
                <a:effectLst/>
                <a:latin typeface="Noto Naskh Arabic UI"/>
              </a:rPr>
              <a:t>يجب أن تتضمن جميع المعلومات الواردة من الإنترنت أيضًا اسم الموقع وعنوانه وتاريخ تنزيل المعلومات. من المهم إضافة معلومات عن مُحرر / مالك الموقع والمؤلفين ، بالإضافة إلى تاريخ تحديث الموقع. هذا بالإضافة إلى اسم المؤلف والمقال / الكتاب والعنوان / الإدخال / المفهوم وما شابه.</a:t>
            </a:r>
            <a:endParaRPr sz="2000" dirty="0">
              <a:solidFill>
                <a:srgbClr val="00206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350649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35;g8b27b3158f_0_299">
            <a:extLst>
              <a:ext uri="{FF2B5EF4-FFF2-40B4-BE49-F238E27FC236}">
                <a16:creationId xmlns:a16="http://schemas.microsoft.com/office/drawing/2014/main" id="{279AD5C8-5DDF-4409-A3FF-E26D4C7FF1D2}"/>
              </a:ext>
            </a:extLst>
          </p:cNvPr>
          <p:cNvSpPr txBox="1">
            <a:spLocks/>
          </p:cNvSpPr>
          <p:nvPr/>
        </p:nvSpPr>
        <p:spPr>
          <a:xfrm>
            <a:off x="738692" y="234264"/>
            <a:ext cx="9265800" cy="750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959"/>
              <a:buFont typeface="David"/>
              <a:buNone/>
            </a:pPr>
            <a:r>
              <a:rPr lang="ar-SA" sz="3959" b="1" dirty="0">
                <a:latin typeface="Arial" panose="020B0604020202020204" pitchFamily="34" charset="0"/>
                <a:ea typeface="David"/>
                <a:cs typeface="Arial" panose="020B0604020202020204" pitchFamily="34" charset="0"/>
                <a:sym typeface="David"/>
              </a:rPr>
              <a:t>التفاصيل التي يجب كتابتها في مصدر المعلومات</a:t>
            </a:r>
            <a:endParaRPr lang="he-IL" dirty="0">
              <a:latin typeface="Arial" panose="020B0604020202020204" pitchFamily="34" charset="0"/>
              <a:cs typeface="Arial" panose="020B0604020202020204" pitchFamily="34" charset="0"/>
            </a:endParaRPr>
          </a:p>
        </p:txBody>
      </p:sp>
      <p:graphicFrame>
        <p:nvGraphicFramePr>
          <p:cNvPr id="7" name="Google Shape;736;g8b27b3158f_0_299">
            <a:extLst>
              <a:ext uri="{FF2B5EF4-FFF2-40B4-BE49-F238E27FC236}">
                <a16:creationId xmlns:a16="http://schemas.microsoft.com/office/drawing/2014/main" id="{F04BDEB2-6246-485A-B94A-D92A4E67FE1B}"/>
              </a:ext>
            </a:extLst>
          </p:cNvPr>
          <p:cNvGraphicFramePr/>
          <p:nvPr>
            <p:extLst>
              <p:ext uri="{D42A27DB-BD31-4B8C-83A1-F6EECF244321}">
                <p14:modId xmlns:p14="http://schemas.microsoft.com/office/powerpoint/2010/main" val="3087981757"/>
              </p:ext>
            </p:extLst>
          </p:nvPr>
        </p:nvGraphicFramePr>
        <p:xfrm>
          <a:off x="584439" y="1141893"/>
          <a:ext cx="9574306" cy="4541550"/>
        </p:xfrm>
        <a:graphic>
          <a:graphicData uri="http://schemas.openxmlformats.org/drawingml/2006/table">
            <a:tbl>
              <a:tblPr rtl="1" firstRow="1" bandRow="1">
                <a:noFill/>
                <a:tableStyleId>{051687B3-9FEC-48C2-BD7C-7996EAED7BCF}</a:tableStyleId>
              </a:tblPr>
              <a:tblGrid>
                <a:gridCol w="1662370">
                  <a:extLst>
                    <a:ext uri="{9D8B030D-6E8A-4147-A177-3AD203B41FA5}">
                      <a16:colId xmlns:a16="http://schemas.microsoft.com/office/drawing/2014/main" val="20000"/>
                    </a:ext>
                  </a:extLst>
                </a:gridCol>
                <a:gridCol w="1739153">
                  <a:extLst>
                    <a:ext uri="{9D8B030D-6E8A-4147-A177-3AD203B41FA5}">
                      <a16:colId xmlns:a16="http://schemas.microsoft.com/office/drawing/2014/main" val="20001"/>
                    </a:ext>
                  </a:extLst>
                </a:gridCol>
                <a:gridCol w="1075765">
                  <a:extLst>
                    <a:ext uri="{9D8B030D-6E8A-4147-A177-3AD203B41FA5}">
                      <a16:colId xmlns:a16="http://schemas.microsoft.com/office/drawing/2014/main" val="20002"/>
                    </a:ext>
                  </a:extLst>
                </a:gridCol>
                <a:gridCol w="1075765">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075764">
                  <a:extLst>
                    <a:ext uri="{9D8B030D-6E8A-4147-A177-3AD203B41FA5}">
                      <a16:colId xmlns:a16="http://schemas.microsoft.com/office/drawing/2014/main" val="20005"/>
                    </a:ext>
                  </a:extLst>
                </a:gridCol>
                <a:gridCol w="1116689">
                  <a:extLst>
                    <a:ext uri="{9D8B030D-6E8A-4147-A177-3AD203B41FA5}">
                      <a16:colId xmlns:a16="http://schemas.microsoft.com/office/drawing/2014/main" val="20006"/>
                    </a:ext>
                  </a:extLst>
                </a:gridCol>
              </a:tblGrid>
              <a:tr h="299175">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كتاب,</a:t>
                      </a:r>
                      <a:endParaRPr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موسوعة</a:t>
                      </a:r>
                      <a:endParaRPr sz="2000" b="0" u="none" strike="noStrike" cap="none" dirty="0">
                        <a:solidFill>
                          <a:schemeClr val="dk1"/>
                        </a:solidFill>
                        <a:latin typeface="Arial" panose="020B0604020202020204" pitchFamily="34" charset="0"/>
                        <a:ea typeface="Tahoma"/>
                        <a:cs typeface="Arial" panose="020B0604020202020204" pitchFamily="34" charset="0"/>
                        <a:sym typeface="Tahoma"/>
                      </a:endParaRPr>
                    </a:p>
                  </a:txBody>
                  <a:tcPr marL="91450" marR="91450" marT="45725" marB="45725">
                    <a:solidFill>
                      <a:schemeClr val="bg1">
                        <a:lumMod val="75000"/>
                      </a:schemeClr>
                    </a:solidFill>
                  </a:tcPr>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المؤلفين</a:t>
                      </a:r>
                      <a:r>
                        <a:rPr lang="he-IL" sz="2000" b="0" u="none" strike="noStrike" cap="none" dirty="0">
                          <a:solidFill>
                            <a:schemeClr val="dk1"/>
                          </a:solidFill>
                          <a:latin typeface="Arial" panose="020B0604020202020204" pitchFamily="34" charset="0"/>
                          <a:ea typeface="Tahoma"/>
                          <a:cs typeface="Arial" panose="020B0604020202020204" pitchFamily="34" charset="0"/>
                          <a:sym typeface="Tahoma"/>
                        </a:rPr>
                        <a:t>:</a:t>
                      </a:r>
                      <a:r>
                        <a:rPr lang="iw-IL" sz="2000" b="0" u="none" strike="noStrike" cap="none" dirty="0">
                          <a:solidFill>
                            <a:schemeClr val="dk1"/>
                          </a:solidFill>
                          <a:latin typeface="Arial" panose="020B0604020202020204" pitchFamily="34" charset="0"/>
                          <a:ea typeface="Tahoma"/>
                          <a:cs typeface="Arial" panose="020B0604020202020204" pitchFamily="34" charset="0"/>
                          <a:sym typeface="Tahoma"/>
                        </a:rPr>
                        <a:t> </a:t>
                      </a: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العائلة</a:t>
                      </a:r>
                      <a:r>
                        <a:rPr lang="iw-IL" sz="2000" b="0" u="none" strike="noStrike" cap="none" dirty="0">
                          <a:solidFill>
                            <a:schemeClr val="dk1"/>
                          </a:solidFill>
                          <a:latin typeface="Arial" panose="020B0604020202020204" pitchFamily="34" charset="0"/>
                          <a:ea typeface="Tahoma"/>
                          <a:cs typeface="Arial" panose="020B0604020202020204" pitchFamily="34" charset="0"/>
                          <a:sym typeface="Tahoma"/>
                        </a:rPr>
                        <a:t> </a:t>
                      </a: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والحرف الأوّل للاسم</a:t>
                      </a:r>
                      <a:r>
                        <a:rPr lang="iw-IL" sz="2000" b="0" u="none" strike="noStrike" cap="none" dirty="0">
                          <a:solidFill>
                            <a:schemeClr val="dk1"/>
                          </a:solidFill>
                          <a:latin typeface="Arial" panose="020B0604020202020204" pitchFamily="34" charset="0"/>
                          <a:ea typeface="Tahoma"/>
                          <a:cs typeface="Arial" panose="020B0604020202020204" pitchFamily="34" charset="0"/>
                          <a:sym typeface="Tahoma"/>
                        </a:rPr>
                        <a:t> </a:t>
                      </a: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 الشخصي</a:t>
                      </a:r>
                      <a:endParaRPr sz="1600" dirty="0">
                        <a:latin typeface="Arial" panose="020B0604020202020204" pitchFamily="34" charset="0"/>
                        <a:cs typeface="Arial" panose="020B0604020202020204" pitchFamily="34" charset="0"/>
                      </a:endParaRPr>
                    </a:p>
                  </a:txBody>
                  <a:tcPr marL="91450" marR="91450" marT="45725" marB="45725">
                    <a:solidFill>
                      <a:schemeClr val="bg1">
                        <a:lumMod val="75000"/>
                      </a:schemeClr>
                    </a:solidFill>
                  </a:tcPr>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سنة النشر</a:t>
                      </a:r>
                      <a:endParaRPr sz="1600" dirty="0">
                        <a:latin typeface="Arial" panose="020B0604020202020204" pitchFamily="34" charset="0"/>
                        <a:cs typeface="Arial" panose="020B0604020202020204" pitchFamily="34" charset="0"/>
                      </a:endParaRPr>
                    </a:p>
                  </a:txBody>
                  <a:tcPr marL="91450" marR="91450" marT="45725" marB="45725">
                    <a:solidFill>
                      <a:schemeClr val="bg1">
                        <a:lumMod val="75000"/>
                      </a:schemeClr>
                    </a:solidFill>
                  </a:tcPr>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عنوان الكتاب</a:t>
                      </a:r>
                      <a:endParaRPr sz="1600" dirty="0">
                        <a:latin typeface="Arial" panose="020B0604020202020204" pitchFamily="34" charset="0"/>
                        <a:cs typeface="Arial" panose="020B0604020202020204" pitchFamily="34" charset="0"/>
                      </a:endParaRPr>
                    </a:p>
                  </a:txBody>
                  <a:tcPr marL="91450" marR="91450" marT="45725" marB="45725">
                    <a:solidFill>
                      <a:schemeClr val="bg1">
                        <a:lumMod val="75000"/>
                      </a:schemeClr>
                    </a:solidFill>
                  </a:tcPr>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الجزء، اسم الادخال</a:t>
                      </a:r>
                      <a:endParaRPr sz="1600" dirty="0">
                        <a:latin typeface="Arial" panose="020B0604020202020204" pitchFamily="34" charset="0"/>
                        <a:cs typeface="Arial" panose="020B0604020202020204" pitchFamily="34" charset="0"/>
                      </a:endParaRPr>
                    </a:p>
                  </a:txBody>
                  <a:tcPr marL="91450" marR="91450" marT="45725" marB="45725">
                    <a:solidFill>
                      <a:schemeClr val="bg1">
                        <a:lumMod val="75000"/>
                      </a:schemeClr>
                    </a:solidFill>
                  </a:tcPr>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رقم الصفحة</a:t>
                      </a:r>
                      <a:endParaRPr sz="1600" dirty="0">
                        <a:latin typeface="Arial" panose="020B0604020202020204" pitchFamily="34" charset="0"/>
                        <a:cs typeface="Arial" panose="020B0604020202020204" pitchFamily="34" charset="0"/>
                      </a:endParaRPr>
                    </a:p>
                  </a:txBody>
                  <a:tcPr marL="91450" marR="91450" marT="45725" marB="45725">
                    <a:solidFill>
                      <a:schemeClr val="bg1">
                        <a:lumMod val="75000"/>
                      </a:schemeClr>
                    </a:solidFill>
                  </a:tcPr>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دار النشر</a:t>
                      </a:r>
                      <a:endParaRPr sz="1600" dirty="0">
                        <a:latin typeface="Arial" panose="020B0604020202020204" pitchFamily="34" charset="0"/>
                        <a:cs typeface="Arial" panose="020B0604020202020204" pitchFamily="34" charset="0"/>
                      </a:endParaRPr>
                    </a:p>
                  </a:txBody>
                  <a:tcPr marL="91450" marR="91450" marT="45725" marB="45725">
                    <a:solidFill>
                      <a:schemeClr val="bg1">
                        <a:lumMod val="75000"/>
                      </a:schemeClr>
                    </a:solidFill>
                  </a:tcPr>
                </a:tc>
                <a:extLst>
                  <a:ext uri="{0D108BD9-81ED-4DB2-BD59-A6C34878D82A}">
                    <a16:rowId xmlns:a16="http://schemas.microsoft.com/office/drawing/2014/main" val="10000"/>
                  </a:ext>
                </a:extLst>
              </a:tr>
              <a:tr h="370850">
                <a:tc>
                  <a:txBody>
                    <a:bodyPr/>
                    <a:lstStyle/>
                    <a:p>
                      <a:pPr marL="0" marR="0" lvl="0" indent="0" algn="r" rtl="1">
                        <a:spcBef>
                          <a:spcPts val="0"/>
                        </a:spcBef>
                        <a:spcAft>
                          <a:spcPts val="0"/>
                        </a:spcAft>
                        <a:buNone/>
                      </a:pPr>
                      <a:r>
                        <a:rPr lang="ar-SA" sz="2000" u="none" strike="noStrike" cap="none" dirty="0">
                          <a:latin typeface="Arial" panose="020B0604020202020204" pitchFamily="34" charset="0"/>
                          <a:ea typeface="Tahoma"/>
                          <a:cs typeface="Arial" panose="020B0604020202020204" pitchFamily="34" charset="0"/>
                          <a:sym typeface="Tahoma"/>
                        </a:rPr>
                        <a:t>مقال</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المؤلفين: اسم العائلة والحرف الأوّل للاسم  الشخصي</a:t>
                      </a:r>
                      <a:endParaRPr lang="ar-SA"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سنة النشر</a:t>
                      </a:r>
                      <a:endParaRPr lang="ar-SA"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عنوان المقال</a:t>
                      </a: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r>
                        <a:rPr lang="ar-SA" sz="2000" u="none" strike="noStrike" cap="none" dirty="0">
                          <a:latin typeface="Arial" panose="020B0604020202020204" pitchFamily="34" charset="0"/>
                          <a:ea typeface="Tahoma"/>
                          <a:cs typeface="Arial" panose="020B0604020202020204" pitchFamily="34" charset="0"/>
                          <a:sym typeface="Tahoma"/>
                        </a:rPr>
                        <a:t>اسم المجلة</a:t>
                      </a: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r>
                        <a:rPr lang="ar-SA" sz="2000" u="none" strike="noStrike" cap="none" dirty="0">
                          <a:latin typeface="Arial" panose="020B0604020202020204" pitchFamily="34" charset="0"/>
                          <a:ea typeface="Tahoma"/>
                          <a:cs typeface="Arial" panose="020B0604020202020204" pitchFamily="34" charset="0"/>
                          <a:sym typeface="Tahoma"/>
                        </a:rPr>
                        <a:t>رقم المجلد، الإصدار ورقم الصفحة</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دار النشر</a:t>
                      </a:r>
                      <a:endParaRPr lang="ar-SA"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r" rtl="1">
                        <a:spcBef>
                          <a:spcPts val="0"/>
                        </a:spcBef>
                        <a:spcAft>
                          <a:spcPts val="0"/>
                        </a:spcAft>
                        <a:buNone/>
                      </a:pPr>
                      <a:r>
                        <a:rPr lang="ar-SA" sz="2000" u="none" strike="noStrike" cap="none" dirty="0">
                          <a:latin typeface="Arial" panose="020B0604020202020204" pitchFamily="34" charset="0"/>
                          <a:ea typeface="Tahoma"/>
                          <a:cs typeface="Arial" panose="020B0604020202020204" pitchFamily="34" charset="0"/>
                          <a:sym typeface="Tahoma"/>
                        </a:rPr>
                        <a:t>موقع انترنت</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اسم المؤلفين: اسم العائلة والحرف الأوّل للاسم  الشخصي</a:t>
                      </a:r>
                      <a:endParaRPr lang="ar-SA"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سنة النشر</a:t>
                      </a:r>
                      <a:endParaRPr lang="ar-SA"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ar-SA" sz="2000" u="none" strike="noStrike" cap="none" dirty="0">
                          <a:latin typeface="Arial" panose="020B0604020202020204" pitchFamily="34" charset="0"/>
                          <a:ea typeface="Tahoma"/>
                          <a:cs typeface="Arial" panose="020B0604020202020204" pitchFamily="34" charset="0"/>
                          <a:sym typeface="Tahoma"/>
                        </a:rPr>
                        <a:t>وتاريخ تنزيل المعلومات</a:t>
                      </a:r>
                      <a:endParaRPr sz="1600" dirty="0">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r" rtl="1">
                        <a:spcBef>
                          <a:spcPts val="0"/>
                        </a:spcBef>
                        <a:spcAft>
                          <a:spcPts val="0"/>
                        </a:spcAft>
                        <a:buNone/>
                      </a:pPr>
                      <a:r>
                        <a:rPr lang="ar-SA" sz="2000" b="0" u="none" strike="noStrike" cap="none" dirty="0">
                          <a:solidFill>
                            <a:schemeClr val="dk1"/>
                          </a:solidFill>
                          <a:latin typeface="Arial" panose="020B0604020202020204" pitchFamily="34" charset="0"/>
                          <a:ea typeface="Tahoma"/>
                          <a:cs typeface="Arial" panose="020B0604020202020204" pitchFamily="34" charset="0"/>
                          <a:sym typeface="Tahoma"/>
                        </a:rPr>
                        <a:t>عنوان المقال</a:t>
                      </a:r>
                      <a:endParaRPr lang="ar-SA"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lnSpc>
                          <a:spcPct val="100000"/>
                        </a:lnSpc>
                        <a:spcBef>
                          <a:spcPts val="0"/>
                        </a:spcBef>
                        <a:spcAft>
                          <a:spcPts val="0"/>
                        </a:spcAft>
                        <a:buClr>
                          <a:schemeClr val="dk1"/>
                        </a:buClr>
                        <a:buSzPts val="1800"/>
                        <a:buFont typeface="Tahoma"/>
                        <a:buNone/>
                      </a:pPr>
                      <a:r>
                        <a:rPr lang="ar-SA" sz="2000" u="none" strike="noStrike" cap="none" dirty="0">
                          <a:latin typeface="Arial" panose="020B0604020202020204" pitchFamily="34" charset="0"/>
                          <a:ea typeface="Tahoma"/>
                          <a:cs typeface="Arial" panose="020B0604020202020204" pitchFamily="34" charset="0"/>
                          <a:sym typeface="Tahoma"/>
                        </a:rPr>
                        <a:t>اسم الموقع،</a:t>
                      </a:r>
                      <a:r>
                        <a:rPr lang="he-IL" sz="2000" u="none" strike="noStrike" cap="none" dirty="0">
                          <a:latin typeface="Arial" panose="020B0604020202020204" pitchFamily="34" charset="0"/>
                          <a:ea typeface="Tahoma"/>
                          <a:cs typeface="Arial" panose="020B0604020202020204" pitchFamily="34" charset="0"/>
                          <a:sym typeface="Tahoma"/>
                        </a:rPr>
                        <a:t> </a:t>
                      </a:r>
                      <a:r>
                        <a:rPr lang="ar-SA" sz="2000" u="none" strike="noStrike" cap="none" dirty="0">
                          <a:latin typeface="Arial" panose="020B0604020202020204" pitchFamily="34" charset="0"/>
                          <a:ea typeface="Tahoma"/>
                          <a:cs typeface="Arial" panose="020B0604020202020204" pitchFamily="34" charset="0"/>
                          <a:sym typeface="Tahoma"/>
                        </a:rPr>
                        <a:t>الهيئة او المنظمة</a:t>
                      </a:r>
                      <a:endParaRPr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r>
                        <a:rPr lang="ar-SA" sz="2000" u="none" strike="noStrike" cap="none" dirty="0">
                          <a:latin typeface="Arial" panose="020B0604020202020204" pitchFamily="34" charset="0"/>
                          <a:ea typeface="Tahoma"/>
                          <a:cs typeface="Arial" panose="020B0604020202020204" pitchFamily="34" charset="0"/>
                          <a:sym typeface="Tahoma"/>
                        </a:rPr>
                        <a:t>عنوان</a:t>
                      </a:r>
                      <a:endParaRPr sz="1600"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iw-IL" sz="2000" u="none" strike="noStrike" cap="none" dirty="0">
                          <a:latin typeface="Arial" panose="020B0604020202020204" pitchFamily="34" charset="0"/>
                          <a:ea typeface="Tahoma"/>
                          <a:cs typeface="Arial" panose="020B0604020202020204" pitchFamily="34" charset="0"/>
                          <a:sym typeface="Tahoma"/>
                        </a:rPr>
                        <a:t>URL</a:t>
                      </a: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tc>
                  <a:txBody>
                    <a:bodyPr/>
                    <a:lstStyle/>
                    <a:p>
                      <a:pPr marL="0" marR="0" lvl="0" indent="0" algn="r" rtl="1">
                        <a:spcBef>
                          <a:spcPts val="0"/>
                        </a:spcBef>
                        <a:spcAft>
                          <a:spcPts val="0"/>
                        </a:spcAft>
                        <a:buNone/>
                      </a:pPr>
                      <a:endParaRPr sz="2000" u="none" strike="noStrike" cap="none" dirty="0">
                        <a:latin typeface="Arial" panose="020B0604020202020204" pitchFamily="34" charset="0"/>
                        <a:ea typeface="Tahoma"/>
                        <a:cs typeface="Arial" panose="020B0604020202020204" pitchFamily="34" charset="0"/>
                        <a:sym typeface="Tahoma"/>
                      </a:endParaRPr>
                    </a:p>
                  </a:txBody>
                  <a:tcPr marL="91450" marR="91450" marT="45725" marB="45725"/>
                </a:tc>
                <a:extLst>
                  <a:ext uri="{0D108BD9-81ED-4DB2-BD59-A6C34878D82A}">
                    <a16:rowId xmlns:a16="http://schemas.microsoft.com/office/drawing/2014/main" val="10002"/>
                  </a:ext>
                </a:extLst>
              </a:tr>
            </a:tbl>
          </a:graphicData>
        </a:graphic>
      </p:graphicFrame>
      <p:sp>
        <p:nvSpPr>
          <p:cNvPr id="9" name="Google Shape;737;g8b27b3158f_0_299">
            <a:extLst>
              <a:ext uri="{FF2B5EF4-FFF2-40B4-BE49-F238E27FC236}">
                <a16:creationId xmlns:a16="http://schemas.microsoft.com/office/drawing/2014/main" id="{001635D1-1791-4376-A589-FB7FB3639AED}"/>
              </a:ext>
            </a:extLst>
          </p:cNvPr>
          <p:cNvSpPr/>
          <p:nvPr/>
        </p:nvSpPr>
        <p:spPr>
          <a:xfrm>
            <a:off x="956205" y="6293828"/>
            <a:ext cx="7835472" cy="434627"/>
          </a:xfrm>
          <a:prstGeom prst="rect">
            <a:avLst/>
          </a:prstGeom>
          <a:noFill/>
          <a:ln>
            <a:noFill/>
          </a:ln>
        </p:spPr>
        <p:txBody>
          <a:bodyPr spcFirstLastPara="1" wrap="square" lIns="91425" tIns="45700" rIns="91425" bIns="45700" anchor="t" anchorCtr="0">
            <a:noAutofit/>
          </a:bodyPr>
          <a:lstStyle/>
          <a:p>
            <a:r>
              <a:rPr lang="ar-SA" sz="2400" dirty="0">
                <a:solidFill>
                  <a:srgbClr val="002060"/>
                </a:solidFill>
              </a:rPr>
              <a:t>سجل قائمة مركبات المصادر بالترتيب مع وضع علامات الترقيم بينها</a:t>
            </a:r>
            <a:endParaRPr lang="he-IL" sz="2400" dirty="0">
              <a:solidFill>
                <a:srgbClr val="002060"/>
              </a:solidFill>
            </a:endParaRPr>
          </a:p>
        </p:txBody>
      </p:sp>
      <p:pic>
        <p:nvPicPr>
          <p:cNvPr id="3" name="תמונה 2">
            <a:extLst>
              <a:ext uri="{FF2B5EF4-FFF2-40B4-BE49-F238E27FC236}">
                <a16:creationId xmlns:a16="http://schemas.microsoft.com/office/drawing/2014/main" id="{06F880E8-F569-4FCB-9838-6C9EB023E346}"/>
              </a:ext>
            </a:extLst>
          </p:cNvPr>
          <p:cNvPicPr>
            <a:picLocks noChangeAspect="1"/>
          </p:cNvPicPr>
          <p:nvPr/>
        </p:nvPicPr>
        <p:blipFill>
          <a:blip r:embed="rId3"/>
          <a:stretch>
            <a:fillRect/>
          </a:stretch>
        </p:blipFill>
        <p:spPr>
          <a:xfrm>
            <a:off x="738692" y="2850361"/>
            <a:ext cx="7737058" cy="693205"/>
          </a:xfrm>
          <a:prstGeom prst="rect">
            <a:avLst/>
          </a:prstGeom>
        </p:spPr>
      </p:pic>
      <p:pic>
        <p:nvPicPr>
          <p:cNvPr id="4" name="תמונה 3">
            <a:extLst>
              <a:ext uri="{FF2B5EF4-FFF2-40B4-BE49-F238E27FC236}">
                <a16:creationId xmlns:a16="http://schemas.microsoft.com/office/drawing/2014/main" id="{FA61C41A-30E7-4274-BB0E-CBEFC0B510D9}"/>
              </a:ext>
            </a:extLst>
          </p:cNvPr>
          <p:cNvPicPr>
            <a:picLocks noChangeAspect="1"/>
          </p:cNvPicPr>
          <p:nvPr/>
        </p:nvPicPr>
        <p:blipFill>
          <a:blip r:embed="rId4"/>
          <a:stretch>
            <a:fillRect/>
          </a:stretch>
        </p:blipFill>
        <p:spPr>
          <a:xfrm>
            <a:off x="836078" y="1370909"/>
            <a:ext cx="7737058" cy="625218"/>
          </a:xfrm>
          <a:prstGeom prst="rect">
            <a:avLst/>
          </a:prstGeom>
        </p:spPr>
      </p:pic>
      <p:pic>
        <p:nvPicPr>
          <p:cNvPr id="8" name="תמונה 7">
            <a:extLst>
              <a:ext uri="{FF2B5EF4-FFF2-40B4-BE49-F238E27FC236}">
                <a16:creationId xmlns:a16="http://schemas.microsoft.com/office/drawing/2014/main" id="{54AD951C-00F1-4023-B075-D391B6840F73}"/>
              </a:ext>
            </a:extLst>
          </p:cNvPr>
          <p:cNvPicPr>
            <a:picLocks noChangeAspect="1"/>
          </p:cNvPicPr>
          <p:nvPr/>
        </p:nvPicPr>
        <p:blipFill>
          <a:blip r:embed="rId5"/>
          <a:stretch>
            <a:fillRect/>
          </a:stretch>
        </p:blipFill>
        <p:spPr>
          <a:xfrm>
            <a:off x="769700" y="4253420"/>
            <a:ext cx="7737058" cy="883226"/>
          </a:xfrm>
          <a:prstGeom prst="rect">
            <a:avLst/>
          </a:prstGeom>
        </p:spPr>
      </p:pic>
    </p:spTree>
    <p:extLst>
      <p:ext uri="{BB962C8B-B14F-4D97-AF65-F5344CB8AC3E}">
        <p14:creationId xmlns:p14="http://schemas.microsoft.com/office/powerpoint/2010/main" val="12621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D wallpaper: black film clapper board, hollywood, cinema ...">
            <a:extLst>
              <a:ext uri="{FF2B5EF4-FFF2-40B4-BE49-F238E27FC236}">
                <a16:creationId xmlns:a16="http://schemas.microsoft.com/office/drawing/2014/main" id="{E44579D9-6A8F-4A05-B95B-6AC59104D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400" y="2097740"/>
            <a:ext cx="3714371" cy="252356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43;g8b27b3158f_0_306">
            <a:extLst>
              <a:ext uri="{FF2B5EF4-FFF2-40B4-BE49-F238E27FC236}">
                <a16:creationId xmlns:a16="http://schemas.microsoft.com/office/drawing/2014/main" id="{AF2A6B51-47CA-4422-AB92-92ED85EAA146}"/>
              </a:ext>
            </a:extLst>
          </p:cNvPr>
          <p:cNvSpPr/>
          <p:nvPr/>
        </p:nvSpPr>
        <p:spPr>
          <a:xfrm>
            <a:off x="8257479" y="0"/>
            <a:ext cx="3823652" cy="1638048"/>
          </a:xfrm>
          <a:prstGeom prst="rect">
            <a:avLst/>
          </a:prstGeom>
          <a:noFill/>
          <a:ln>
            <a:noFill/>
          </a:ln>
        </p:spPr>
        <p:txBody>
          <a:bodyPr spcFirstLastPara="1" wrap="square" lIns="91425" tIns="45700" rIns="91425" bIns="45700" anchor="t" anchorCtr="0">
            <a:noAutofit/>
          </a:bodyPr>
          <a:lstStyle/>
          <a:p>
            <a:pPr marL="342900" indent="-342900" algn="r" rtl="1">
              <a:lnSpc>
                <a:spcPct val="200000"/>
              </a:lnSpc>
              <a:buClr>
                <a:srgbClr val="BF9000"/>
              </a:buClr>
              <a:buSzPts val="2800"/>
              <a:buFont typeface="Arial"/>
              <a:buChar char="•"/>
            </a:pPr>
            <a:r>
              <a:rPr lang="ar-SA" sz="3200" dirty="0">
                <a:solidFill>
                  <a:schemeClr val="accent4">
                    <a:lumMod val="75000"/>
                  </a:schemeClr>
                </a:solidFill>
              </a:rPr>
              <a:t>كيف نُعدِّل قائمة مصادر المعلومات؟</a:t>
            </a:r>
            <a:endParaRPr lang="ar-SA" sz="3200" dirty="0">
              <a:solidFill>
                <a:schemeClr val="accent4">
                  <a:lumMod val="75000"/>
                </a:schemeClr>
              </a:solidFill>
              <a:latin typeface="Arial" panose="020B0604020202020204" pitchFamily="34" charset="0"/>
              <a:cs typeface="Arial" panose="020B0604020202020204" pitchFamily="34" charset="0"/>
            </a:endParaRPr>
          </a:p>
        </p:txBody>
      </p:sp>
      <p:sp>
        <p:nvSpPr>
          <p:cNvPr id="3" name="תיבת טקסט 6">
            <a:extLst>
              <a:ext uri="{FF2B5EF4-FFF2-40B4-BE49-F238E27FC236}">
                <a16:creationId xmlns:a16="http://schemas.microsoft.com/office/drawing/2014/main" id="{34C66BF2-654C-48D7-BCB8-68E11EFC8D32}"/>
              </a:ext>
            </a:extLst>
          </p:cNvPr>
          <p:cNvSpPr txBox="1"/>
          <p:nvPr/>
        </p:nvSpPr>
        <p:spPr>
          <a:xfrm>
            <a:off x="110869" y="320736"/>
            <a:ext cx="8146610" cy="7015254"/>
          </a:xfrm>
          <a:prstGeom prst="rect">
            <a:avLst/>
          </a:prstGeom>
          <a:solidFill>
            <a:schemeClr val="bg1"/>
          </a:solidFill>
        </p:spPr>
        <p:txBody>
          <a:bodyPr wrap="square">
            <a:spAutoFit/>
          </a:bodyPr>
          <a:lstStyle/>
          <a:p>
            <a:pPr marL="457200" indent="-457200" algn="r" rtl="1">
              <a:lnSpc>
                <a:spcPct val="106000"/>
              </a:lnSpc>
              <a:spcAft>
                <a:spcPts val="800"/>
              </a:spcAft>
            </a:pP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בוסתן, י'. &amp; לינק , א'. (אין תאריך). פיתוח חשיבת חקר. אוחזר ב- 11 דצמבר 2019, מתוך אתר מורי הביולוגיה: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https://www.bioteach.org.il/%D7%9E%D7%99%D7%95%D7%9E%D7%A0%D7%95%D7%99%D7%95%D7%AA-%D7%94%D7%95%D7%A8%D7%90%D7%94/%D7%A4%D7%99%D7%AA%D7%95%D7%97-%D7%9E%D7%99%D7%95%D7%9E%D7%A0%D7%95%D7%99%D7%95%D7%AA-%D7%97%D7%A9%D7%99%D7%91%D7%94-%D7%91%D7%90%D7%9E%D7%A</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indent="-457200" algn="r" rtl="1">
              <a:lnSpc>
                <a:spcPct val="106000"/>
              </a:lnSpc>
              <a:spcAft>
                <a:spcPts val="800"/>
              </a:spcAft>
            </a:pPr>
            <a:r>
              <a:rPr lang="he-I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דיב</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נ', &amp; רייבשטיין, נ'. (2019). </a:t>
            </a:r>
            <a:r>
              <a:rPr lang="he-I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תיקית</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חומרים משותפת. אוחזר ב- 11 דצמבר 2019, מתוך ביוחקר מתחילים מחזור אוגוסט 2019: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https://drive.google.com/drive/folders/1WvBwWO4-v2WiE5ET_tBrg07z5cBhh0Zp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indent="-457200" algn="r" rtl="1">
              <a:lnSpc>
                <a:spcPct val="106000"/>
              </a:lnSpc>
              <a:spcAft>
                <a:spcPts val="800"/>
              </a:spcAft>
            </a:pP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דרלינג-</a:t>
            </a:r>
            <a:r>
              <a:rPr lang="he-I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האמונד</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ל', &amp; ברון, ב'. (אין תאריך). הוראה לשם למידה משמעותית. אוחזר ב- 11 דצמבר 2019, מתוך מכון </a:t>
            </a:r>
            <a:r>
              <a:rPr lang="he-I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ברנקו</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וייס: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https://brancoweiss.org.il/wp-content/uploads/2015/10/%D7%9E%D7%94-%D7%90%D7%95%D7%9E%D7%A8-%D7%94%D7%9E%D7%97%D7%A7%D7%A8-%D7%A2%D7%9C-%D7%9C%D7%9E%D7%99%D7%93%D7%AA-%D7%97%D7%A7%D7%A8-%D7%95%D7%9C%D7%9E%D7%99%D7%93%D7%94-%D7%A9%D7%99%D7%AA%D7%95%D7%A4%D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indent="-457200" algn="r" rtl="1">
              <a:lnSpc>
                <a:spcPct val="106000"/>
              </a:lnSpc>
              <a:spcAft>
                <a:spcPts val="800"/>
              </a:spcAft>
            </a:pP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כבוד, ג' ז'. (אין תאריך). מכם לביוחקר. אוחזר ב- 11 דצמבר 2019, מתוך מכם לביוחקר: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sites.google.com/site/</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macambioheker</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פסג"ה</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ב'. (2018). חקר עקרונות הוראה. אוחזר ב- 11 דצמבר 2019, מתוך </a:t>
            </a:r>
            <a:r>
              <a:rPr lang="he-IL"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פסג"ה</a:t>
            </a:r>
            <a:r>
              <a:rPr lang="he-IL"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בנימין קהילה מקצועית לומדת: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http://pisga-binyamin.org.il/wp-content/uploads/2018/10/%D7%9E%D7%AA%D7%95%D7%95%D7%94-</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9453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ders, different, opposition, contrariety, deviation, difference ...">
            <a:extLst>
              <a:ext uri="{FF2B5EF4-FFF2-40B4-BE49-F238E27FC236}">
                <a16:creationId xmlns:a16="http://schemas.microsoft.com/office/drawing/2014/main" id="{DD332943-969C-4426-BAAE-76110B3C2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63" y="1386582"/>
            <a:ext cx="7291243" cy="4855305"/>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776;g8b27b3158f_0_334">
            <a:extLst>
              <a:ext uri="{FF2B5EF4-FFF2-40B4-BE49-F238E27FC236}">
                <a16:creationId xmlns:a16="http://schemas.microsoft.com/office/drawing/2014/main" id="{0934B32F-75B0-49F5-9F7B-5C68770E8C80}"/>
              </a:ext>
            </a:extLst>
          </p:cNvPr>
          <p:cNvSpPr txBox="1">
            <a:spLocks/>
          </p:cNvSpPr>
          <p:nvPr/>
        </p:nvSpPr>
        <p:spPr>
          <a:xfrm>
            <a:off x="1733278" y="367269"/>
            <a:ext cx="5314800" cy="768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pPr marL="45720" indent="0" algn="ctr">
              <a:spcBef>
                <a:spcPts val="0"/>
              </a:spcBef>
              <a:buFont typeface="Arial"/>
              <a:buNone/>
            </a:pPr>
            <a:r>
              <a:rPr lang="ar-SA" dirty="0">
                <a:latin typeface="Arial" panose="020B0604020202020204" pitchFamily="34" charset="0"/>
                <a:cs typeface="Arial" panose="020B0604020202020204" pitchFamily="34" charset="0"/>
              </a:rPr>
              <a:t>لكن يمكن أيضا بطريقة اخرى</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546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3574ACB-3A3F-4DBD-BCDC-F0E9D3B20A32}"/>
              </a:ext>
            </a:extLst>
          </p:cNvPr>
          <p:cNvPicPr>
            <a:picLocks noChangeAspect="1"/>
          </p:cNvPicPr>
          <p:nvPr/>
        </p:nvPicPr>
        <p:blipFill>
          <a:blip r:embed="rId3"/>
          <a:stretch>
            <a:fillRect/>
          </a:stretch>
        </p:blipFill>
        <p:spPr>
          <a:xfrm>
            <a:off x="-7620" y="1806962"/>
            <a:ext cx="9731583" cy="1623201"/>
          </a:xfrm>
          <a:prstGeom prst="rect">
            <a:avLst/>
          </a:prstGeom>
        </p:spPr>
      </p:pic>
      <p:pic>
        <p:nvPicPr>
          <p:cNvPr id="2" name="תמונה 1">
            <a:extLst>
              <a:ext uri="{FF2B5EF4-FFF2-40B4-BE49-F238E27FC236}">
                <a16:creationId xmlns:a16="http://schemas.microsoft.com/office/drawing/2014/main" id="{49DD09EA-9BC2-4251-8073-2753F656C235}"/>
              </a:ext>
            </a:extLst>
          </p:cNvPr>
          <p:cNvPicPr>
            <a:picLocks noChangeAspect="1"/>
          </p:cNvPicPr>
          <p:nvPr/>
        </p:nvPicPr>
        <p:blipFill>
          <a:blip r:embed="rId4"/>
          <a:stretch>
            <a:fillRect/>
          </a:stretch>
        </p:blipFill>
        <p:spPr>
          <a:xfrm>
            <a:off x="0" y="31564"/>
            <a:ext cx="9723963" cy="1417443"/>
          </a:xfrm>
          <a:prstGeom prst="rect">
            <a:avLst/>
          </a:prstGeom>
        </p:spPr>
      </p:pic>
      <p:sp>
        <p:nvSpPr>
          <p:cNvPr id="10" name="Google Shape;786;g8b27b3158f_0_341">
            <a:extLst>
              <a:ext uri="{FF2B5EF4-FFF2-40B4-BE49-F238E27FC236}">
                <a16:creationId xmlns:a16="http://schemas.microsoft.com/office/drawing/2014/main" id="{5DD8A791-6017-4067-B671-4D340F86F9B1}"/>
              </a:ext>
            </a:extLst>
          </p:cNvPr>
          <p:cNvSpPr/>
          <p:nvPr/>
        </p:nvSpPr>
        <p:spPr>
          <a:xfrm>
            <a:off x="5747526" y="510361"/>
            <a:ext cx="432000" cy="516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11" name="Google Shape;787;g8b27b3158f_0_341">
            <a:extLst>
              <a:ext uri="{FF2B5EF4-FFF2-40B4-BE49-F238E27FC236}">
                <a16:creationId xmlns:a16="http://schemas.microsoft.com/office/drawing/2014/main" id="{4763D89D-5876-4B6A-8FEB-BE377795DB1B}"/>
              </a:ext>
            </a:extLst>
          </p:cNvPr>
          <p:cNvSpPr/>
          <p:nvPr/>
        </p:nvSpPr>
        <p:spPr>
          <a:xfrm>
            <a:off x="3874170" y="1149319"/>
            <a:ext cx="432000" cy="516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13" name="Google Shape;789;g8b27b3158f_0_341">
            <a:extLst>
              <a:ext uri="{FF2B5EF4-FFF2-40B4-BE49-F238E27FC236}">
                <a16:creationId xmlns:a16="http://schemas.microsoft.com/office/drawing/2014/main" id="{09C0BA8D-45D6-42AB-AEA3-92CF590818FC}"/>
              </a:ext>
            </a:extLst>
          </p:cNvPr>
          <p:cNvSpPr/>
          <p:nvPr/>
        </p:nvSpPr>
        <p:spPr>
          <a:xfrm>
            <a:off x="3147482" y="3090255"/>
            <a:ext cx="432000" cy="516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pic>
        <p:nvPicPr>
          <p:cNvPr id="7" name="תמונה 6">
            <a:extLst>
              <a:ext uri="{FF2B5EF4-FFF2-40B4-BE49-F238E27FC236}">
                <a16:creationId xmlns:a16="http://schemas.microsoft.com/office/drawing/2014/main" id="{33719490-EC02-44B3-8D92-680683040D22}"/>
              </a:ext>
            </a:extLst>
          </p:cNvPr>
          <p:cNvPicPr>
            <a:picLocks noChangeAspect="1"/>
          </p:cNvPicPr>
          <p:nvPr/>
        </p:nvPicPr>
        <p:blipFill>
          <a:blip r:embed="rId5"/>
          <a:stretch>
            <a:fillRect/>
          </a:stretch>
        </p:blipFill>
        <p:spPr>
          <a:xfrm>
            <a:off x="1603474" y="3687560"/>
            <a:ext cx="5405392" cy="3134417"/>
          </a:xfrm>
          <a:prstGeom prst="rect">
            <a:avLst/>
          </a:prstGeom>
        </p:spPr>
      </p:pic>
    </p:spTree>
    <p:extLst>
      <p:ext uri="{BB962C8B-B14F-4D97-AF65-F5344CB8AC3E}">
        <p14:creationId xmlns:p14="http://schemas.microsoft.com/office/powerpoint/2010/main" val="202851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56733B53-E584-4BF6-951F-F992F3B16344}"/>
              </a:ext>
            </a:extLst>
          </p:cNvPr>
          <p:cNvPicPr>
            <a:picLocks noChangeAspect="1"/>
          </p:cNvPicPr>
          <p:nvPr/>
        </p:nvPicPr>
        <p:blipFill>
          <a:blip r:embed="rId3"/>
          <a:stretch>
            <a:fillRect/>
          </a:stretch>
        </p:blipFill>
        <p:spPr>
          <a:xfrm>
            <a:off x="0" y="751962"/>
            <a:ext cx="8018735" cy="4626862"/>
          </a:xfrm>
          <a:prstGeom prst="rect">
            <a:avLst/>
          </a:prstGeom>
        </p:spPr>
      </p:pic>
      <p:sp>
        <p:nvSpPr>
          <p:cNvPr id="10" name="Google Shape;786;g8b27b3158f_0_341">
            <a:extLst>
              <a:ext uri="{FF2B5EF4-FFF2-40B4-BE49-F238E27FC236}">
                <a16:creationId xmlns:a16="http://schemas.microsoft.com/office/drawing/2014/main" id="{5DD8A791-6017-4067-B671-4D340F86F9B1}"/>
              </a:ext>
            </a:extLst>
          </p:cNvPr>
          <p:cNvSpPr/>
          <p:nvPr/>
        </p:nvSpPr>
        <p:spPr>
          <a:xfrm rot="16200000">
            <a:off x="6823291" y="1005176"/>
            <a:ext cx="432000" cy="516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11" name="Google Shape;787;g8b27b3158f_0_341">
            <a:extLst>
              <a:ext uri="{FF2B5EF4-FFF2-40B4-BE49-F238E27FC236}">
                <a16:creationId xmlns:a16="http://schemas.microsoft.com/office/drawing/2014/main" id="{4763D89D-5876-4B6A-8FEB-BE377795DB1B}"/>
              </a:ext>
            </a:extLst>
          </p:cNvPr>
          <p:cNvSpPr/>
          <p:nvPr/>
        </p:nvSpPr>
        <p:spPr>
          <a:xfrm rot="16200000">
            <a:off x="7976748" y="4502260"/>
            <a:ext cx="432000" cy="516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13" name="Google Shape;789;g8b27b3158f_0_341">
            <a:extLst>
              <a:ext uri="{FF2B5EF4-FFF2-40B4-BE49-F238E27FC236}">
                <a16:creationId xmlns:a16="http://schemas.microsoft.com/office/drawing/2014/main" id="{09C0BA8D-45D6-42AB-AEA3-92CF590818FC}"/>
              </a:ext>
            </a:extLst>
          </p:cNvPr>
          <p:cNvSpPr/>
          <p:nvPr/>
        </p:nvSpPr>
        <p:spPr>
          <a:xfrm rot="16200000">
            <a:off x="8234748" y="2807393"/>
            <a:ext cx="432000" cy="516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Tree>
    <p:extLst>
      <p:ext uri="{BB962C8B-B14F-4D97-AF65-F5344CB8AC3E}">
        <p14:creationId xmlns:p14="http://schemas.microsoft.com/office/powerpoint/2010/main" val="4236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798;g8b27b3158f_0_353">
            <a:extLst>
              <a:ext uri="{FF2B5EF4-FFF2-40B4-BE49-F238E27FC236}">
                <a16:creationId xmlns:a16="http://schemas.microsoft.com/office/drawing/2014/main" id="{C81AEA05-A299-4BAE-A1D3-FE102CF5CDE7}"/>
              </a:ext>
            </a:extLst>
          </p:cNvPr>
          <p:cNvPicPr preferRelativeResize="0"/>
          <p:nvPr/>
        </p:nvPicPr>
        <p:blipFill rotWithShape="1">
          <a:blip r:embed="rId3">
            <a:alphaModFix/>
          </a:blip>
          <a:srcRect t="21862"/>
          <a:stretch/>
        </p:blipFill>
        <p:spPr>
          <a:xfrm>
            <a:off x="360078" y="1005357"/>
            <a:ext cx="9126591" cy="985255"/>
          </a:xfrm>
          <a:prstGeom prst="rect">
            <a:avLst/>
          </a:prstGeom>
          <a:noFill/>
          <a:ln>
            <a:noFill/>
          </a:ln>
        </p:spPr>
      </p:pic>
      <p:sp>
        <p:nvSpPr>
          <p:cNvPr id="18" name="Google Shape;799;g8b27b3158f_0_353">
            <a:extLst>
              <a:ext uri="{FF2B5EF4-FFF2-40B4-BE49-F238E27FC236}">
                <a16:creationId xmlns:a16="http://schemas.microsoft.com/office/drawing/2014/main" id="{91852CE8-CC70-4BD8-A7FC-9A2C770D0B94}"/>
              </a:ext>
            </a:extLst>
          </p:cNvPr>
          <p:cNvSpPr/>
          <p:nvPr/>
        </p:nvSpPr>
        <p:spPr>
          <a:xfrm>
            <a:off x="2304394" y="677846"/>
            <a:ext cx="360000" cy="432000"/>
          </a:xfrm>
          <a:prstGeom prst="down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19" name="Google Shape;800;g8b27b3158f_0_353">
            <a:extLst>
              <a:ext uri="{FF2B5EF4-FFF2-40B4-BE49-F238E27FC236}">
                <a16:creationId xmlns:a16="http://schemas.microsoft.com/office/drawing/2014/main" id="{6ABE331D-5643-4099-A416-C245F487B987}"/>
              </a:ext>
            </a:extLst>
          </p:cNvPr>
          <p:cNvSpPr/>
          <p:nvPr/>
        </p:nvSpPr>
        <p:spPr>
          <a:xfrm>
            <a:off x="2572230" y="1944744"/>
            <a:ext cx="360000" cy="432000"/>
          </a:xfrm>
          <a:prstGeom prst="up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20" name="Google Shape;801;g8b27b3158f_0_353">
            <a:extLst>
              <a:ext uri="{FF2B5EF4-FFF2-40B4-BE49-F238E27FC236}">
                <a16:creationId xmlns:a16="http://schemas.microsoft.com/office/drawing/2014/main" id="{0B63EE02-CFB8-45B0-B658-477F79B113B8}"/>
              </a:ext>
            </a:extLst>
          </p:cNvPr>
          <p:cNvSpPr txBox="1"/>
          <p:nvPr/>
        </p:nvSpPr>
        <p:spPr>
          <a:xfrm>
            <a:off x="2016394" y="318595"/>
            <a:ext cx="936000" cy="369300"/>
          </a:xfrm>
          <a:prstGeom prst="rect">
            <a:avLst/>
          </a:prstGeom>
          <a:solidFill>
            <a:schemeClr val="lt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1800" dirty="0">
                <a:solidFill>
                  <a:schemeClr val="dk1"/>
                </a:solidFill>
                <a:latin typeface="Arial" panose="020B0604020202020204" pitchFamily="34" charset="0"/>
                <a:ea typeface="Varela Round"/>
                <a:cs typeface="Arial" panose="020B0604020202020204" pitchFamily="34" charset="0"/>
                <a:sym typeface="Varela Round"/>
              </a:rPr>
              <a:t>مصدر</a:t>
            </a:r>
            <a:r>
              <a:rPr lang="iw-IL" sz="1800" dirty="0">
                <a:solidFill>
                  <a:schemeClr val="dk1"/>
                </a:solidFill>
                <a:latin typeface="Arial" panose="020B0604020202020204" pitchFamily="34" charset="0"/>
                <a:ea typeface="Varela Round"/>
                <a:cs typeface="Arial" panose="020B0604020202020204" pitchFamily="34" charset="0"/>
                <a:sym typeface="Varela Round"/>
              </a:rPr>
              <a:t> 1</a:t>
            </a:r>
            <a:endParaRPr dirty="0">
              <a:latin typeface="Arial" panose="020B0604020202020204" pitchFamily="34" charset="0"/>
              <a:cs typeface="Arial" panose="020B0604020202020204" pitchFamily="34" charset="0"/>
            </a:endParaRPr>
          </a:p>
        </p:txBody>
      </p:sp>
      <p:sp>
        <p:nvSpPr>
          <p:cNvPr id="21" name="Google Shape;802;g8b27b3158f_0_353">
            <a:extLst>
              <a:ext uri="{FF2B5EF4-FFF2-40B4-BE49-F238E27FC236}">
                <a16:creationId xmlns:a16="http://schemas.microsoft.com/office/drawing/2014/main" id="{DFBE1EC3-32EA-4C28-A70A-3E3C5126751F}"/>
              </a:ext>
            </a:extLst>
          </p:cNvPr>
          <p:cNvSpPr txBox="1"/>
          <p:nvPr/>
        </p:nvSpPr>
        <p:spPr>
          <a:xfrm>
            <a:off x="2284230" y="2453564"/>
            <a:ext cx="936000" cy="369300"/>
          </a:xfrm>
          <a:prstGeom prst="rect">
            <a:avLst/>
          </a:prstGeom>
          <a:solidFill>
            <a:schemeClr val="lt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1800" dirty="0">
                <a:solidFill>
                  <a:schemeClr val="dk1"/>
                </a:solidFill>
                <a:latin typeface="Arial" panose="020B0604020202020204" pitchFamily="34" charset="0"/>
                <a:ea typeface="Varela Round"/>
                <a:cs typeface="Arial" panose="020B0604020202020204" pitchFamily="34" charset="0"/>
                <a:sym typeface="Varela Round"/>
              </a:rPr>
              <a:t>مصدر</a:t>
            </a:r>
            <a:r>
              <a:rPr lang="iw-IL" sz="1800" dirty="0">
                <a:solidFill>
                  <a:schemeClr val="dk1"/>
                </a:solidFill>
                <a:latin typeface="Arial" panose="020B0604020202020204" pitchFamily="34" charset="0"/>
                <a:ea typeface="Varela Round"/>
                <a:cs typeface="Arial" panose="020B0604020202020204" pitchFamily="34" charset="0"/>
                <a:sym typeface="Varela Round"/>
              </a:rPr>
              <a:t> 2</a:t>
            </a:r>
            <a:endParaRPr dirty="0">
              <a:latin typeface="Arial" panose="020B0604020202020204" pitchFamily="34" charset="0"/>
              <a:cs typeface="Arial" panose="020B0604020202020204" pitchFamily="34" charset="0"/>
            </a:endParaRPr>
          </a:p>
        </p:txBody>
      </p:sp>
      <p:sp>
        <p:nvSpPr>
          <p:cNvPr id="22" name="Google Shape;803;g8b27b3158f_0_353">
            <a:extLst>
              <a:ext uri="{FF2B5EF4-FFF2-40B4-BE49-F238E27FC236}">
                <a16:creationId xmlns:a16="http://schemas.microsoft.com/office/drawing/2014/main" id="{71843EE2-C56A-4294-8C2C-1DD69A28B683}"/>
              </a:ext>
            </a:extLst>
          </p:cNvPr>
          <p:cNvSpPr txBox="1"/>
          <p:nvPr/>
        </p:nvSpPr>
        <p:spPr>
          <a:xfrm>
            <a:off x="4428565" y="36023"/>
            <a:ext cx="4545900" cy="584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200" dirty="0">
                <a:solidFill>
                  <a:schemeClr val="dk1"/>
                </a:solidFill>
                <a:latin typeface="Arial" panose="020B0604020202020204" pitchFamily="34" charset="0"/>
                <a:ea typeface="Varela Round"/>
                <a:cs typeface="Arial" panose="020B0604020202020204" pitchFamily="34" charset="0"/>
                <a:sym typeface="Varela Round"/>
              </a:rPr>
              <a:t>في المقدمة والنقاش</a:t>
            </a:r>
            <a:endParaRPr dirty="0">
              <a:latin typeface="Arial" panose="020B0604020202020204" pitchFamily="34" charset="0"/>
              <a:cs typeface="Arial" panose="020B0604020202020204" pitchFamily="34" charset="0"/>
            </a:endParaRPr>
          </a:p>
        </p:txBody>
      </p:sp>
      <p:sp>
        <p:nvSpPr>
          <p:cNvPr id="23" name="Google Shape;804;g8b27b3158f_0_353">
            <a:extLst>
              <a:ext uri="{FF2B5EF4-FFF2-40B4-BE49-F238E27FC236}">
                <a16:creationId xmlns:a16="http://schemas.microsoft.com/office/drawing/2014/main" id="{9B2563AC-A88B-43A8-8B71-7CCED59B6D09}"/>
              </a:ext>
            </a:extLst>
          </p:cNvPr>
          <p:cNvSpPr txBox="1"/>
          <p:nvPr/>
        </p:nvSpPr>
        <p:spPr>
          <a:xfrm>
            <a:off x="396082" y="2275031"/>
            <a:ext cx="8136900" cy="584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3200" dirty="0">
                <a:solidFill>
                  <a:schemeClr val="dk1"/>
                </a:solidFill>
                <a:latin typeface="Arial" panose="020B0604020202020204" pitchFamily="34" charset="0"/>
                <a:ea typeface="Varela Round"/>
                <a:cs typeface="Arial" panose="020B0604020202020204" pitchFamily="34" charset="0"/>
                <a:sym typeface="Varela Round"/>
              </a:rPr>
              <a:t>في جزء مصادر المعلومات</a:t>
            </a:r>
            <a:endParaRPr dirty="0">
              <a:latin typeface="Arial" panose="020B0604020202020204" pitchFamily="34" charset="0"/>
              <a:cs typeface="Arial" panose="020B0604020202020204" pitchFamily="34" charset="0"/>
            </a:endParaRPr>
          </a:p>
        </p:txBody>
      </p:sp>
      <p:pic>
        <p:nvPicPr>
          <p:cNvPr id="24" name="Google Shape;805;g8b27b3158f_0_353">
            <a:extLst>
              <a:ext uri="{FF2B5EF4-FFF2-40B4-BE49-F238E27FC236}">
                <a16:creationId xmlns:a16="http://schemas.microsoft.com/office/drawing/2014/main" id="{263E1B1A-1A9E-4CBA-9C30-34DEEC302B6C}"/>
              </a:ext>
            </a:extLst>
          </p:cNvPr>
          <p:cNvPicPr preferRelativeResize="0"/>
          <p:nvPr/>
        </p:nvPicPr>
        <p:blipFill rotWithShape="1">
          <a:blip r:embed="rId4">
            <a:alphaModFix/>
          </a:blip>
          <a:srcRect t="6296" b="23423"/>
          <a:stretch/>
        </p:blipFill>
        <p:spPr>
          <a:xfrm>
            <a:off x="1132365" y="2944263"/>
            <a:ext cx="6766147" cy="3832760"/>
          </a:xfrm>
          <a:prstGeom prst="rect">
            <a:avLst/>
          </a:prstGeom>
          <a:noFill/>
          <a:ln>
            <a:noFill/>
          </a:ln>
        </p:spPr>
      </p:pic>
      <p:sp>
        <p:nvSpPr>
          <p:cNvPr id="25" name="Google Shape;806;g8b27b3158f_0_353">
            <a:extLst>
              <a:ext uri="{FF2B5EF4-FFF2-40B4-BE49-F238E27FC236}">
                <a16:creationId xmlns:a16="http://schemas.microsoft.com/office/drawing/2014/main" id="{525AF770-887A-46C6-B6FB-A940A6D6BDEC}"/>
              </a:ext>
            </a:extLst>
          </p:cNvPr>
          <p:cNvSpPr/>
          <p:nvPr/>
        </p:nvSpPr>
        <p:spPr>
          <a:xfrm>
            <a:off x="4140532" y="3292719"/>
            <a:ext cx="648000" cy="288000"/>
          </a:xfrm>
          <a:prstGeom prst="right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26" name="Google Shape;807;g8b27b3158f_0_353">
            <a:extLst>
              <a:ext uri="{FF2B5EF4-FFF2-40B4-BE49-F238E27FC236}">
                <a16:creationId xmlns:a16="http://schemas.microsoft.com/office/drawing/2014/main" id="{AB736978-9CEF-47ED-BF7D-F56D11F7B734}"/>
              </a:ext>
            </a:extLst>
          </p:cNvPr>
          <p:cNvSpPr/>
          <p:nvPr/>
        </p:nvSpPr>
        <p:spPr>
          <a:xfrm>
            <a:off x="4104528" y="6320322"/>
            <a:ext cx="648000" cy="288000"/>
          </a:xfrm>
          <a:prstGeom prst="rightArrow">
            <a:avLst>
              <a:gd name="adj1" fmla="val 50000"/>
              <a:gd name="adj2" fmla="val 50000"/>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Varela Round"/>
              <a:cs typeface="Arial" panose="020B0604020202020204" pitchFamily="34" charset="0"/>
              <a:sym typeface="Varela Round"/>
            </a:endParaRPr>
          </a:p>
        </p:txBody>
      </p:sp>
      <p:sp>
        <p:nvSpPr>
          <p:cNvPr id="27" name="Google Shape;808;g8b27b3158f_0_353">
            <a:extLst>
              <a:ext uri="{FF2B5EF4-FFF2-40B4-BE49-F238E27FC236}">
                <a16:creationId xmlns:a16="http://schemas.microsoft.com/office/drawing/2014/main" id="{0D4DDE4D-B4FA-427B-A39F-EE3AC2343165}"/>
              </a:ext>
            </a:extLst>
          </p:cNvPr>
          <p:cNvSpPr txBox="1"/>
          <p:nvPr/>
        </p:nvSpPr>
        <p:spPr>
          <a:xfrm>
            <a:off x="2094220" y="6261243"/>
            <a:ext cx="2010300" cy="3693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1800" dirty="0">
                <a:solidFill>
                  <a:schemeClr val="dk1"/>
                </a:solidFill>
                <a:latin typeface="Arial" panose="020B0604020202020204" pitchFamily="34" charset="0"/>
                <a:ea typeface="Varela Round"/>
                <a:cs typeface="Arial" panose="020B0604020202020204" pitchFamily="34" charset="0"/>
                <a:sym typeface="Varela Round"/>
              </a:rPr>
              <a:t>ادخل المصادر</a:t>
            </a:r>
            <a:endParaRPr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22E7F055-86D6-45A4-B9AE-3389C157AB9B}"/>
              </a:ext>
            </a:extLst>
          </p:cNvPr>
          <p:cNvSpPr/>
          <p:nvPr/>
        </p:nvSpPr>
        <p:spPr>
          <a:xfrm>
            <a:off x="53528" y="1112078"/>
            <a:ext cx="9126591" cy="7940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SA" sz="1800" dirty="0"/>
              <a:t>تبدأ عملية الإنبات </a:t>
            </a:r>
            <a:r>
              <a:rPr lang="ar-SA" sz="1800" dirty="0" err="1"/>
              <a:t>بإنتفاخ</a:t>
            </a:r>
            <a:r>
              <a:rPr lang="ar-SA" sz="1800" dirty="0"/>
              <a:t> البذور. تمتص البذور الماء ويزداد حجمها (</a:t>
            </a:r>
            <a:r>
              <a:rPr lang="he-IL" sz="1800" dirty="0" err="1"/>
              <a:t>ריבשטיין</a:t>
            </a:r>
            <a:r>
              <a:rPr lang="he-IL" sz="1800" dirty="0"/>
              <a:t>, </a:t>
            </a:r>
            <a:r>
              <a:rPr lang="he-IL" sz="1800" dirty="0" err="1"/>
              <a:t>נביטה,אין</a:t>
            </a:r>
            <a:r>
              <a:rPr lang="he-IL" sz="1800" dirty="0"/>
              <a:t> תאריך</a:t>
            </a:r>
            <a:r>
              <a:rPr lang="ar-SA" sz="1800" dirty="0"/>
              <a:t>). في هذه الحالة يستيقظ الجنين ويفرز </a:t>
            </a:r>
            <a:r>
              <a:rPr lang="ar-SA" sz="1800" dirty="0" err="1"/>
              <a:t>العميلاز</a:t>
            </a:r>
            <a:r>
              <a:rPr lang="ar-SA" sz="1800" dirty="0"/>
              <a:t> الذي يؤدي إلى تحليل النشا (</a:t>
            </a:r>
            <a:r>
              <a:rPr lang="he-IL" sz="1800" dirty="0"/>
              <a:t>דמוני</a:t>
            </a:r>
            <a:r>
              <a:rPr lang="ar-SA" sz="1800" dirty="0"/>
              <a:t>, </a:t>
            </a:r>
            <a:r>
              <a:rPr lang="he-IL" sz="1800" dirty="0"/>
              <a:t>אין תאריך</a:t>
            </a:r>
            <a:r>
              <a:rPr lang="ar-SA" sz="1800" dirty="0"/>
              <a:t>).</a:t>
            </a:r>
            <a:endParaRPr lang="he-IL" sz="1800" dirty="0"/>
          </a:p>
          <a:p>
            <a:pPr algn="ctr"/>
            <a:endParaRPr lang="en-GB" sz="1800" dirty="0"/>
          </a:p>
        </p:txBody>
      </p:sp>
    </p:spTree>
    <p:extLst>
      <p:ext uri="{BB962C8B-B14F-4D97-AF65-F5344CB8AC3E}">
        <p14:creationId xmlns:p14="http://schemas.microsoft.com/office/powerpoint/2010/main" val="38540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2" name="Google Shape;815;g8b27b3158f_0_370">
            <a:extLst>
              <a:ext uri="{FF2B5EF4-FFF2-40B4-BE49-F238E27FC236}">
                <a16:creationId xmlns:a16="http://schemas.microsoft.com/office/drawing/2014/main" id="{2531374D-1431-4841-BB9E-F2700A283B54}"/>
              </a:ext>
            </a:extLst>
          </p:cNvPr>
          <p:cNvPicPr preferRelativeResize="0"/>
          <p:nvPr/>
        </p:nvPicPr>
        <p:blipFill rotWithShape="1">
          <a:blip r:embed="rId3">
            <a:alphaModFix/>
          </a:blip>
          <a:srcRect b="27304"/>
          <a:stretch/>
        </p:blipFill>
        <p:spPr>
          <a:xfrm>
            <a:off x="1700619" y="1963268"/>
            <a:ext cx="8790762" cy="1673157"/>
          </a:xfrm>
          <a:prstGeom prst="rect">
            <a:avLst/>
          </a:prstGeom>
          <a:noFill/>
          <a:ln>
            <a:noFill/>
          </a:ln>
        </p:spPr>
      </p:pic>
      <p:sp>
        <p:nvSpPr>
          <p:cNvPr id="3" name="Google Shape;816;g8b27b3158f_0_370">
            <a:extLst>
              <a:ext uri="{FF2B5EF4-FFF2-40B4-BE49-F238E27FC236}">
                <a16:creationId xmlns:a16="http://schemas.microsoft.com/office/drawing/2014/main" id="{AB19ECDA-C8F1-40C6-A563-71BE070DBB8B}"/>
              </a:ext>
            </a:extLst>
          </p:cNvPr>
          <p:cNvSpPr txBox="1"/>
          <p:nvPr/>
        </p:nvSpPr>
        <p:spPr>
          <a:xfrm>
            <a:off x="645460" y="214147"/>
            <a:ext cx="11546540" cy="70025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3600" b="0" i="0" dirty="0">
                <a:solidFill>
                  <a:srgbClr val="002060"/>
                </a:solidFill>
                <a:effectLst/>
                <a:latin typeface="Noto Naskh Arabic UI"/>
              </a:rPr>
              <a:t>يتم ترتيب مصادر المعلومات تلقائيًا حسب الترتيب الأبجدي</a:t>
            </a:r>
            <a:endParaRPr sz="3600" dirty="0">
              <a:solidFill>
                <a:srgbClr val="002060"/>
              </a:solidFill>
              <a:latin typeface="Arial" panose="020B0604020202020204" pitchFamily="34" charset="0"/>
              <a:cs typeface="Arial" panose="020B0604020202020204" pitchFamily="34" charset="0"/>
            </a:endParaRPr>
          </a:p>
        </p:txBody>
      </p:sp>
      <p:sp>
        <p:nvSpPr>
          <p:cNvPr id="4" name="Google Shape;817;g8b27b3158f_0_370">
            <a:extLst>
              <a:ext uri="{FF2B5EF4-FFF2-40B4-BE49-F238E27FC236}">
                <a16:creationId xmlns:a16="http://schemas.microsoft.com/office/drawing/2014/main" id="{494CF85A-30E4-47D3-AE24-AA21A64576DB}"/>
              </a:ext>
            </a:extLst>
          </p:cNvPr>
          <p:cNvSpPr txBox="1"/>
          <p:nvPr/>
        </p:nvSpPr>
        <p:spPr>
          <a:xfrm>
            <a:off x="416112" y="1263015"/>
            <a:ext cx="9861176" cy="700253"/>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800" b="1" u="sng" dirty="0">
                <a:solidFill>
                  <a:srgbClr val="002060"/>
                </a:solidFill>
              </a:rPr>
              <a:t>ستظهر جميع المصادر التي أشرنا إليها في الوظيفة في القائمة</a:t>
            </a:r>
            <a:endParaRPr sz="2000" b="1" u="sng"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 name="Google Shape;825;g8b27b3158f_0_379">
            <a:extLst>
              <a:ext uri="{FF2B5EF4-FFF2-40B4-BE49-F238E27FC236}">
                <a16:creationId xmlns:a16="http://schemas.microsoft.com/office/drawing/2014/main" id="{6F5F5A31-984C-4FB3-B082-EC9BBF3E42F1}"/>
              </a:ext>
            </a:extLst>
          </p:cNvPr>
          <p:cNvSpPr txBox="1"/>
          <p:nvPr/>
        </p:nvSpPr>
        <p:spPr>
          <a:xfrm>
            <a:off x="1703512" y="214180"/>
            <a:ext cx="8784900" cy="70800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SA" sz="4000" dirty="0">
                <a:solidFill>
                  <a:schemeClr val="dk1"/>
                </a:solidFill>
                <a:latin typeface="Arial" panose="020B0604020202020204" pitchFamily="34" charset="0"/>
                <a:ea typeface="Varela Round"/>
                <a:cs typeface="Arial" panose="020B0604020202020204" pitchFamily="34" charset="0"/>
                <a:sym typeface="Varela Round"/>
              </a:rPr>
              <a:t>مصادر معلومات موثوق منها باللغة العبرية والعربية</a:t>
            </a:r>
            <a:endParaRPr dirty="0">
              <a:latin typeface="Arial" panose="020B0604020202020204" pitchFamily="34" charset="0"/>
              <a:cs typeface="Arial" panose="020B0604020202020204" pitchFamily="34" charset="0"/>
            </a:endParaRPr>
          </a:p>
        </p:txBody>
      </p:sp>
      <p:pic>
        <p:nvPicPr>
          <p:cNvPr id="9" name="Google Shape;826;g8b27b3158f_0_379" descr="Related image">
            <a:extLst>
              <a:ext uri="{FF2B5EF4-FFF2-40B4-BE49-F238E27FC236}">
                <a16:creationId xmlns:a16="http://schemas.microsoft.com/office/drawing/2014/main" id="{4FD4A7B9-EEAE-4AEE-8117-BB54EEB0BFA1}"/>
              </a:ext>
            </a:extLst>
          </p:cNvPr>
          <p:cNvPicPr preferRelativeResize="0"/>
          <p:nvPr/>
        </p:nvPicPr>
        <p:blipFill rotWithShape="1">
          <a:blip r:embed="rId3">
            <a:alphaModFix/>
          </a:blip>
          <a:srcRect/>
          <a:stretch/>
        </p:blipFill>
        <p:spPr>
          <a:xfrm>
            <a:off x="4238625" y="3679403"/>
            <a:ext cx="3714750" cy="2667000"/>
          </a:xfrm>
          <a:prstGeom prst="rect">
            <a:avLst/>
          </a:prstGeom>
          <a:noFill/>
          <a:ln>
            <a:noFill/>
          </a:ln>
        </p:spPr>
      </p:pic>
      <p:sp>
        <p:nvSpPr>
          <p:cNvPr id="10" name="Google Shape;827;g8b27b3158f_0_379">
            <a:extLst>
              <a:ext uri="{FF2B5EF4-FFF2-40B4-BE49-F238E27FC236}">
                <a16:creationId xmlns:a16="http://schemas.microsoft.com/office/drawing/2014/main" id="{C81E7403-9745-4C7C-9AC0-C348709B69AA}"/>
              </a:ext>
            </a:extLst>
          </p:cNvPr>
          <p:cNvSpPr txBox="1"/>
          <p:nvPr/>
        </p:nvSpPr>
        <p:spPr>
          <a:xfrm>
            <a:off x="1991544" y="1124745"/>
            <a:ext cx="8219400" cy="2062200"/>
          </a:xfrm>
          <a:prstGeom prst="rect">
            <a:avLst/>
          </a:prstGeom>
          <a:noFill/>
          <a:ln>
            <a:noFill/>
          </a:ln>
        </p:spPr>
        <p:txBody>
          <a:bodyPr spcFirstLastPara="1" wrap="square" lIns="91425" tIns="45700" rIns="91425" bIns="45700" anchor="t" anchorCtr="0">
            <a:noAutofit/>
          </a:bodyPr>
          <a:lstStyle/>
          <a:p>
            <a:pPr marL="285750" marR="0" lvl="0" indent="-285750" algn="r" rtl="1">
              <a:spcBef>
                <a:spcPts val="0"/>
              </a:spcBef>
              <a:spcAft>
                <a:spcPts val="0"/>
              </a:spcAft>
              <a:buClr>
                <a:schemeClr val="dk1"/>
              </a:buClr>
              <a:buSzPts val="3200"/>
              <a:buFont typeface="Arial"/>
              <a:buChar char="•"/>
            </a:pPr>
            <a:r>
              <a:rPr lang="ar-SA" sz="3200" dirty="0">
                <a:solidFill>
                  <a:schemeClr val="dk1"/>
                </a:solidFill>
                <a:latin typeface="Arial" panose="020B0604020202020204" pitchFamily="34" charset="0"/>
                <a:ea typeface="Varela Round"/>
                <a:cs typeface="Arial" panose="020B0604020202020204" pitchFamily="34" charset="0"/>
                <a:sym typeface="Varela Round"/>
              </a:rPr>
              <a:t>كتب التعليم</a:t>
            </a:r>
            <a:endParaRPr dirty="0">
              <a:latin typeface="Arial" panose="020B0604020202020204" pitchFamily="34" charset="0"/>
              <a:cs typeface="Arial" panose="020B0604020202020204" pitchFamily="34" charset="0"/>
            </a:endParaRPr>
          </a:p>
          <a:p>
            <a:pPr marL="285750" marR="0" lvl="0" indent="-285750" algn="r" rtl="1">
              <a:spcBef>
                <a:spcPts val="0"/>
              </a:spcBef>
              <a:spcAft>
                <a:spcPts val="0"/>
              </a:spcAft>
              <a:buClr>
                <a:schemeClr val="dk1"/>
              </a:buClr>
              <a:buSzPts val="3200"/>
              <a:buFont typeface="Arial"/>
              <a:buChar char="•"/>
            </a:pPr>
            <a:r>
              <a:rPr lang="ar-SA" sz="3200" dirty="0">
                <a:solidFill>
                  <a:schemeClr val="dk1"/>
                </a:solidFill>
                <a:latin typeface="Arial" panose="020B0604020202020204" pitchFamily="34" charset="0"/>
                <a:ea typeface="Varela Round"/>
                <a:cs typeface="Arial" panose="020B0604020202020204" pitchFamily="34" charset="0"/>
                <a:sym typeface="Varela Round"/>
              </a:rPr>
              <a:t>موقع</a:t>
            </a:r>
            <a:r>
              <a:rPr lang="iw-IL" sz="3200" dirty="0">
                <a:solidFill>
                  <a:schemeClr val="dk1"/>
                </a:solidFill>
                <a:latin typeface="Arial" panose="020B0604020202020204" pitchFamily="34" charset="0"/>
                <a:ea typeface="Varela Round"/>
                <a:cs typeface="Arial" panose="020B0604020202020204" pitchFamily="34" charset="0"/>
                <a:sym typeface="Varela Round"/>
              </a:rPr>
              <a:t> "</a:t>
            </a:r>
            <a:r>
              <a:rPr lang="iw-IL" sz="3200" u="sng" dirty="0">
                <a:solidFill>
                  <a:schemeClr val="dk1"/>
                </a:solidFill>
                <a:latin typeface="Arial" panose="020B0604020202020204" pitchFamily="34" charset="0"/>
                <a:ea typeface="Varela Round"/>
                <a:cs typeface="Arial" panose="020B0604020202020204" pitchFamily="34" charset="0"/>
                <a:sym typeface="Varela Round"/>
                <a:hlinkClick r:id="rId4"/>
              </a:rPr>
              <a:t>בשער ברשת</a:t>
            </a:r>
            <a:r>
              <a:rPr lang="iw-IL" sz="3200" dirty="0">
                <a:solidFill>
                  <a:schemeClr val="dk1"/>
                </a:solidFill>
                <a:latin typeface="Arial" panose="020B0604020202020204" pitchFamily="34" charset="0"/>
                <a:ea typeface="Varela Round"/>
                <a:cs typeface="Arial" panose="020B0604020202020204" pitchFamily="34" charset="0"/>
                <a:sym typeface="Varela Round"/>
              </a:rPr>
              <a:t>"</a:t>
            </a:r>
            <a:endParaRPr dirty="0">
              <a:latin typeface="Arial" panose="020B0604020202020204" pitchFamily="34" charset="0"/>
              <a:cs typeface="Arial" panose="020B0604020202020204" pitchFamily="34" charset="0"/>
            </a:endParaRPr>
          </a:p>
          <a:p>
            <a:pPr marL="285750" marR="0" lvl="0" indent="-285750" algn="r" rtl="1">
              <a:spcBef>
                <a:spcPts val="0"/>
              </a:spcBef>
              <a:spcAft>
                <a:spcPts val="0"/>
              </a:spcAft>
              <a:buClr>
                <a:schemeClr val="dk1"/>
              </a:buClr>
              <a:buSzPts val="3200"/>
              <a:buFont typeface="Arial"/>
              <a:buChar char="•"/>
            </a:pPr>
            <a:r>
              <a:rPr lang="ar-SA" sz="3200" dirty="0">
                <a:solidFill>
                  <a:schemeClr val="dk1"/>
                </a:solidFill>
                <a:latin typeface="Arial" panose="020B0604020202020204" pitchFamily="34" charset="0"/>
                <a:ea typeface="Varela Round"/>
                <a:cs typeface="Arial" panose="020B0604020202020204" pitchFamily="34" charset="0"/>
                <a:sym typeface="Varela Round"/>
              </a:rPr>
              <a:t>مقالات في موقع</a:t>
            </a:r>
            <a:r>
              <a:rPr lang="iw-IL" sz="3200" dirty="0">
                <a:solidFill>
                  <a:schemeClr val="dk1"/>
                </a:solidFill>
                <a:latin typeface="Arial" panose="020B0604020202020204" pitchFamily="34" charset="0"/>
                <a:ea typeface="Varela Round"/>
                <a:cs typeface="Arial" panose="020B0604020202020204" pitchFamily="34" charset="0"/>
                <a:sym typeface="Varela Round"/>
              </a:rPr>
              <a:t> </a:t>
            </a:r>
            <a:r>
              <a:rPr lang="iw-IL" sz="3200" u="sng" dirty="0">
                <a:solidFill>
                  <a:schemeClr val="dk1"/>
                </a:solidFill>
                <a:latin typeface="Arial" panose="020B0604020202020204" pitchFamily="34" charset="0"/>
                <a:ea typeface="Varela Round"/>
                <a:cs typeface="Arial" panose="020B0604020202020204" pitchFamily="34" charset="0"/>
                <a:sym typeface="Varela Round"/>
                <a:hlinkClick r:id="rId5"/>
              </a:rPr>
              <a:t>מכון דוידסון</a:t>
            </a:r>
            <a:endParaRPr sz="3200" dirty="0">
              <a:solidFill>
                <a:schemeClr val="dk1"/>
              </a:solidFill>
              <a:latin typeface="Arial" panose="020B0604020202020204" pitchFamily="34" charset="0"/>
              <a:ea typeface="Varela Round"/>
              <a:cs typeface="Arial" panose="020B0604020202020204" pitchFamily="34" charset="0"/>
              <a:sym typeface="Varela Round"/>
            </a:endParaRPr>
          </a:p>
          <a:p>
            <a:pPr marL="285750" marR="0" lvl="0" indent="-285750" algn="r" rtl="1">
              <a:spcBef>
                <a:spcPts val="0"/>
              </a:spcBef>
              <a:spcAft>
                <a:spcPts val="0"/>
              </a:spcAft>
              <a:buClr>
                <a:schemeClr val="dk1"/>
              </a:buClr>
              <a:buSzPts val="3200"/>
              <a:buFont typeface="Arial"/>
              <a:buChar char="•"/>
            </a:pPr>
            <a:r>
              <a:rPr lang="ar-SA" sz="3200" dirty="0">
                <a:solidFill>
                  <a:schemeClr val="dk1"/>
                </a:solidFill>
                <a:latin typeface="Arial" panose="020B0604020202020204" pitchFamily="34" charset="0"/>
                <a:ea typeface="Varela Round"/>
                <a:cs typeface="Arial" panose="020B0604020202020204" pitchFamily="34" charset="0"/>
                <a:sym typeface="Varela Round"/>
              </a:rPr>
              <a:t>موقع </a:t>
            </a:r>
            <a:r>
              <a:rPr lang="iw-IL" sz="3200" dirty="0">
                <a:solidFill>
                  <a:schemeClr val="dk1"/>
                </a:solidFill>
                <a:latin typeface="Arial" panose="020B0604020202020204" pitchFamily="34" charset="0"/>
                <a:ea typeface="Varela Round"/>
                <a:cs typeface="Arial" panose="020B0604020202020204" pitchFamily="34" charset="0"/>
                <a:sym typeface="Varela Round"/>
              </a:rPr>
              <a:t> </a:t>
            </a:r>
            <a:r>
              <a:rPr lang="iw-IL" sz="3200" u="sng" dirty="0">
                <a:solidFill>
                  <a:schemeClr val="dk1"/>
                </a:solidFill>
                <a:latin typeface="Arial" panose="020B0604020202020204" pitchFamily="34" charset="0"/>
                <a:ea typeface="Varela Round"/>
                <a:cs typeface="Arial" panose="020B0604020202020204" pitchFamily="34" charset="0"/>
                <a:sym typeface="Varela Round"/>
                <a:hlinkClick r:id="rId6"/>
              </a:rPr>
              <a:t>frontiers for young minds</a:t>
            </a:r>
            <a:endParaRPr sz="3200" dirty="0">
              <a:solidFill>
                <a:schemeClr val="dk1"/>
              </a:solidFill>
              <a:latin typeface="Arial" panose="020B0604020202020204" pitchFamily="34" charset="0"/>
              <a:ea typeface="Varela Round"/>
              <a:cs typeface="Arial" panose="020B0604020202020204" pitchFamily="34" charset="0"/>
              <a:sym typeface="Varela Roun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B2F3BC-155C-4918-B392-B10CC7349F2F}"/>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المهمة النهائية</a:t>
            </a:r>
            <a:endParaRPr lang="he-IL" dirty="0">
              <a:latin typeface="Arial" panose="020B0604020202020204" pitchFamily="34" charset="0"/>
              <a:cs typeface="Arial" panose="020B0604020202020204" pitchFamily="34" charset="0"/>
            </a:endParaRPr>
          </a:p>
        </p:txBody>
      </p:sp>
      <p:sp>
        <p:nvSpPr>
          <p:cNvPr id="4" name="מציין מיקום טקסט 3">
            <a:extLst>
              <a:ext uri="{FF2B5EF4-FFF2-40B4-BE49-F238E27FC236}">
                <a16:creationId xmlns:a16="http://schemas.microsoft.com/office/drawing/2014/main" id="{2054A650-4ECC-4AC9-9491-4F40DAC27CDA}"/>
              </a:ext>
            </a:extLst>
          </p:cNvPr>
          <p:cNvSpPr>
            <a:spLocks noGrp="1"/>
          </p:cNvSpPr>
          <p:nvPr>
            <p:ph type="body" idx="2"/>
          </p:nvPr>
        </p:nvSpPr>
        <p:spPr>
          <a:xfrm>
            <a:off x="4654319" y="1352742"/>
            <a:ext cx="7376315" cy="720001"/>
          </a:xfrm>
        </p:spPr>
        <p:txBody>
          <a:bodyPr>
            <a:normAutofit/>
          </a:bodyPr>
          <a:lstStyle/>
          <a:p>
            <a:pPr marL="25400" indent="0">
              <a:buNone/>
            </a:pPr>
            <a:r>
              <a:rPr lang="he-IL" sz="2800" dirty="0">
                <a:latin typeface="Arial" panose="020B0604020202020204" pitchFamily="34" charset="0"/>
                <a:cs typeface="Arial" panose="020B0604020202020204" pitchFamily="34" charset="0"/>
                <a:hlinkClick r:id="rId3"/>
              </a:rPr>
              <a:t>1. </a:t>
            </a:r>
            <a:r>
              <a:rPr lang="ar-SA" sz="2800" dirty="0">
                <a:latin typeface="Arial" panose="020B0604020202020204" pitchFamily="34" charset="0"/>
                <a:cs typeface="Arial" panose="020B0604020202020204" pitchFamily="34" charset="0"/>
                <a:hlinkClick r:id="rId3"/>
              </a:rPr>
              <a:t> المقارنة بين المقال العلمي</a:t>
            </a:r>
            <a:r>
              <a:rPr lang="he-IL" sz="2800" dirty="0">
                <a:latin typeface="Arial" panose="020B0604020202020204" pitchFamily="34" charset="0"/>
                <a:cs typeface="Arial" panose="020B0604020202020204" pitchFamily="34" charset="0"/>
                <a:hlinkClick r:id="rId3"/>
              </a:rPr>
              <a:t> </a:t>
            </a:r>
            <a:r>
              <a:rPr lang="ar-SA" sz="2800" dirty="0">
                <a:latin typeface="Arial" panose="020B0604020202020204" pitchFamily="34" charset="0"/>
                <a:cs typeface="Arial" panose="020B0604020202020204" pitchFamily="34" charset="0"/>
                <a:hlinkClick r:id="rId3"/>
              </a:rPr>
              <a:t>وبين مقال علمي شعبي</a:t>
            </a:r>
            <a:endParaRPr lang="he-IL" sz="2800" dirty="0">
              <a:latin typeface="Arial" panose="020B0604020202020204" pitchFamily="34" charset="0"/>
              <a:cs typeface="Arial" panose="020B0604020202020204" pitchFamily="34" charset="0"/>
            </a:endParaRPr>
          </a:p>
        </p:txBody>
      </p:sp>
      <p:pic>
        <p:nvPicPr>
          <p:cNvPr id="12290" name="Picture 2" descr="File:Nature volume 536 number 7617 cover displaying an artist's ...">
            <a:extLst>
              <a:ext uri="{FF2B5EF4-FFF2-40B4-BE49-F238E27FC236}">
                <a16:creationId xmlns:a16="http://schemas.microsoft.com/office/drawing/2014/main" id="{9FE8775E-F452-4EE9-9C6A-1BF85F8A4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537" y="1936377"/>
            <a:ext cx="2039471" cy="26983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cientific American 2009 05 | What Makes Us Human? What tiny… | Flickr">
            <a:extLst>
              <a:ext uri="{FF2B5EF4-FFF2-40B4-BE49-F238E27FC236}">
                <a16:creationId xmlns:a16="http://schemas.microsoft.com/office/drawing/2014/main" id="{A12918E3-979D-4229-AC9E-8865A6C0F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2052" y="1936377"/>
            <a:ext cx="2010665" cy="2698376"/>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תמונה שמכילה שעון&#10;&#10;התיאור נוצר באופן אוטומטי">
            <a:extLst>
              <a:ext uri="{FF2B5EF4-FFF2-40B4-BE49-F238E27FC236}">
                <a16:creationId xmlns:a16="http://schemas.microsoft.com/office/drawing/2014/main" id="{18A5B18B-B07E-4286-9636-F35B61180E67}"/>
              </a:ext>
            </a:extLst>
          </p:cNvPr>
          <p:cNvPicPr>
            <a:picLocks noChangeAspect="1"/>
          </p:cNvPicPr>
          <p:nvPr/>
        </p:nvPicPr>
        <p:blipFill>
          <a:blip r:embed="rId6"/>
          <a:stretch>
            <a:fillRect/>
          </a:stretch>
        </p:blipFill>
        <p:spPr>
          <a:xfrm>
            <a:off x="346356" y="1712742"/>
            <a:ext cx="4307963" cy="4307963"/>
          </a:xfrm>
          <a:prstGeom prst="rect">
            <a:avLst/>
          </a:prstGeom>
        </p:spPr>
      </p:pic>
    </p:spTree>
    <p:extLst>
      <p:ext uri="{BB962C8B-B14F-4D97-AF65-F5344CB8AC3E}">
        <p14:creationId xmlns:p14="http://schemas.microsoft.com/office/powerpoint/2010/main" val="49095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1028" name="Picture 4" descr="Question Mark, Why, Question, Confusion, Ask">
            <a:extLst>
              <a:ext uri="{FF2B5EF4-FFF2-40B4-BE49-F238E27FC236}">
                <a16:creationId xmlns:a16="http://schemas.microsoft.com/office/drawing/2014/main" id="{99DD85E0-BC72-497F-B735-9B8F64BFC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465" y="2576752"/>
            <a:ext cx="4863414" cy="3678212"/>
          </a:xfrm>
          <a:prstGeom prst="rect">
            <a:avLst/>
          </a:prstGeom>
          <a:noFill/>
          <a:extLst>
            <a:ext uri="{909E8E84-426E-40DD-AFC4-6F175D3DCCD1}">
              <a14:hiddenFill xmlns:a14="http://schemas.microsoft.com/office/drawing/2010/main">
                <a:solidFill>
                  <a:srgbClr val="FFFFFF"/>
                </a:solidFill>
              </a14:hiddenFill>
            </a:ext>
          </a:extLst>
        </p:spPr>
      </p:pic>
      <p:sp>
        <p:nvSpPr>
          <p:cNvPr id="11" name="תיבת טקסט 10">
            <a:extLst>
              <a:ext uri="{FF2B5EF4-FFF2-40B4-BE49-F238E27FC236}">
                <a16:creationId xmlns:a16="http://schemas.microsoft.com/office/drawing/2014/main" id="{40B9E3CB-CDEA-4DE9-A9DD-BA6FC3198B00}"/>
              </a:ext>
            </a:extLst>
          </p:cNvPr>
          <p:cNvSpPr txBox="1"/>
          <p:nvPr/>
        </p:nvSpPr>
        <p:spPr>
          <a:xfrm>
            <a:off x="1514475" y="178382"/>
            <a:ext cx="9163050" cy="1980029"/>
          </a:xfrm>
          <a:prstGeom prst="rect">
            <a:avLst/>
          </a:prstGeom>
          <a:noFill/>
        </p:spPr>
        <p:txBody>
          <a:bodyPr wrap="square">
            <a:spAutoFit/>
          </a:bodyPr>
          <a:lstStyle/>
          <a:p>
            <a:pPr marL="0" lvl="0" indent="0" algn="ctr">
              <a:spcBef>
                <a:spcPts val="3200"/>
              </a:spcBef>
              <a:spcAft>
                <a:spcPts val="0"/>
              </a:spcAft>
              <a:buSzPts val="2400"/>
              <a:buNone/>
            </a:pPr>
            <a:r>
              <a:rPr lang="ar-SA" sz="4800" b="1" dirty="0">
                <a:solidFill>
                  <a:srgbClr val="000000"/>
                </a:solidFill>
                <a:latin typeface="Arial" panose="020B0604020202020204" pitchFamily="34" charset="0"/>
                <a:cs typeface="Arial" panose="020B0604020202020204" pitchFamily="34" charset="0"/>
                <a:sym typeface="Arial"/>
              </a:rPr>
              <a:t>لماذا البحث العلمي - (البيو-بحث)</a:t>
            </a:r>
            <a:r>
              <a:rPr lang="he-IL" sz="4800" b="1" dirty="0">
                <a:solidFill>
                  <a:srgbClr val="000000"/>
                </a:solidFill>
                <a:latin typeface="Arial" panose="020B0604020202020204" pitchFamily="34" charset="0"/>
                <a:cs typeface="Arial" panose="020B0604020202020204" pitchFamily="34" charset="0"/>
                <a:sym typeface="Arial"/>
              </a:rPr>
              <a:t>?</a:t>
            </a:r>
          </a:p>
          <a:p>
            <a:pPr marL="0" lvl="0" indent="0" algn="ctr">
              <a:spcBef>
                <a:spcPts val="3200"/>
              </a:spcBef>
              <a:spcAft>
                <a:spcPts val="0"/>
              </a:spcAft>
              <a:buSzPts val="2400"/>
              <a:buNone/>
            </a:pPr>
            <a:r>
              <a:rPr lang="ar-SA" sz="4800" b="1" dirty="0">
                <a:latin typeface="Arial" panose="020B0604020202020204" pitchFamily="34" charset="0"/>
                <a:cs typeface="Arial" panose="020B0604020202020204" pitchFamily="34" charset="0"/>
              </a:rPr>
              <a:t>لماذا الوظيفة العملية</a:t>
            </a:r>
            <a:r>
              <a:rPr lang="he-IL" sz="4800" b="1" dirty="0">
                <a:solidFill>
                  <a:srgbClr val="000000"/>
                </a:solidFill>
                <a:latin typeface="Arial" panose="020B0604020202020204" pitchFamily="34" charset="0"/>
                <a:cs typeface="Arial" panose="020B0604020202020204" pitchFamily="34" charset="0"/>
                <a:sym typeface="Arial"/>
              </a:rPr>
              <a:t>?</a:t>
            </a:r>
          </a:p>
        </p:txBody>
      </p:sp>
    </p:spTree>
    <p:extLst>
      <p:ext uri="{BB962C8B-B14F-4D97-AF65-F5344CB8AC3E}">
        <p14:creationId xmlns:p14="http://schemas.microsoft.com/office/powerpoint/2010/main" val="1640843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B2F3BC-155C-4918-B392-B10CC7349F2F}"/>
              </a:ext>
            </a:extLst>
          </p:cNvPr>
          <p:cNvSpPr>
            <a:spLocks noGrp="1"/>
          </p:cNvSpPr>
          <p:nvPr>
            <p:ph type="title"/>
          </p:nvPr>
        </p:nvSpPr>
        <p:spPr>
          <a:xfrm>
            <a:off x="1026926" y="155448"/>
            <a:ext cx="9802368" cy="585177"/>
          </a:xfrm>
        </p:spPr>
        <p:txBody>
          <a:bodyPr/>
          <a:lstStyle/>
          <a:p>
            <a:r>
              <a:rPr lang="ar-SA" dirty="0">
                <a:latin typeface="Arial" panose="020B0604020202020204" pitchFamily="34" charset="0"/>
                <a:cs typeface="Arial" panose="020B0604020202020204" pitchFamily="34" charset="0"/>
              </a:rPr>
              <a:t>المهمة النهائية</a:t>
            </a:r>
            <a:endParaRPr lang="he-IL" dirty="0">
              <a:latin typeface="Arial" panose="020B0604020202020204" pitchFamily="34" charset="0"/>
              <a:cs typeface="Arial" panose="020B0604020202020204" pitchFamily="34" charset="0"/>
            </a:endParaRPr>
          </a:p>
        </p:txBody>
      </p:sp>
      <p:sp>
        <p:nvSpPr>
          <p:cNvPr id="4" name="מציין מיקום טקסט 3">
            <a:extLst>
              <a:ext uri="{FF2B5EF4-FFF2-40B4-BE49-F238E27FC236}">
                <a16:creationId xmlns:a16="http://schemas.microsoft.com/office/drawing/2014/main" id="{2054A650-4ECC-4AC9-9491-4F40DAC27CDA}"/>
              </a:ext>
            </a:extLst>
          </p:cNvPr>
          <p:cNvSpPr>
            <a:spLocks noGrp="1"/>
          </p:cNvSpPr>
          <p:nvPr>
            <p:ph type="body" idx="2"/>
          </p:nvPr>
        </p:nvSpPr>
        <p:spPr>
          <a:xfrm>
            <a:off x="4095049" y="764521"/>
            <a:ext cx="7992030" cy="3735304"/>
          </a:xfrm>
        </p:spPr>
        <p:txBody>
          <a:bodyPr>
            <a:normAutofit/>
          </a:bodyPr>
          <a:lstStyle/>
          <a:p>
            <a:pPr marL="25400" indent="0">
              <a:buNone/>
            </a:pPr>
            <a:r>
              <a:rPr lang="he-IL" sz="2000" dirty="0">
                <a:latin typeface="Arial" panose="020B0604020202020204" pitchFamily="34" charset="0"/>
                <a:cs typeface="Arial" panose="020B0604020202020204" pitchFamily="34" charset="0"/>
              </a:rPr>
              <a:t>2. </a:t>
            </a:r>
            <a:r>
              <a:rPr lang="ar-SA" sz="2000" dirty="0">
                <a:latin typeface="Arial" panose="020B0604020202020204" pitchFamily="34" charset="0"/>
                <a:cs typeface="Arial" panose="020B0604020202020204" pitchFamily="34" charset="0"/>
              </a:rPr>
              <a:t>مَيّزوا مبنى المقال العلمي من امتحان بجروت</a:t>
            </a:r>
            <a:r>
              <a:rPr lang="he-IL" sz="2000" dirty="0">
                <a:latin typeface="Arial" panose="020B0604020202020204" pitchFamily="34" charset="0"/>
                <a:cs typeface="Arial" panose="020B0604020202020204" pitchFamily="34" charset="0"/>
              </a:rPr>
              <a:t> 2016. </a:t>
            </a:r>
          </a:p>
          <a:p>
            <a:pPr marL="25400" indent="0">
              <a:buNone/>
            </a:pPr>
            <a:r>
              <a:rPr lang="ar-SA" sz="2000" dirty="0">
                <a:latin typeface="Arial" panose="020B0604020202020204" pitchFamily="34" charset="0"/>
                <a:cs typeface="Arial" panose="020B0604020202020204" pitchFamily="34" charset="0"/>
              </a:rPr>
              <a:t>أيّة مركِّبات للمقال العلمي</a:t>
            </a:r>
            <a:r>
              <a:rPr lang="he-IL"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متواجدة</a:t>
            </a:r>
            <a:r>
              <a:rPr lang="he-IL"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وأيّها مفقودة</a:t>
            </a:r>
            <a:r>
              <a:rPr lang="he-IL" sz="2000" dirty="0">
                <a:latin typeface="Arial" panose="020B0604020202020204" pitchFamily="34" charset="0"/>
                <a:cs typeface="Arial" panose="020B0604020202020204" pitchFamily="34" charset="0"/>
              </a:rPr>
              <a:t>?</a:t>
            </a:r>
          </a:p>
          <a:p>
            <a:pPr marL="25400" indent="0">
              <a:buNone/>
            </a:pPr>
            <a:r>
              <a:rPr lang="ar-SA" sz="2000" dirty="0">
                <a:latin typeface="Arial" panose="020B0604020202020204" pitchFamily="34" charset="0"/>
                <a:cs typeface="Arial" panose="020B0604020202020204" pitchFamily="34" charset="0"/>
              </a:rPr>
              <a:t>للوصول الى المقال في اللغة العربية:</a:t>
            </a:r>
          </a:p>
          <a:p>
            <a:pPr marL="25400" indent="0">
              <a:buNone/>
            </a:pPr>
            <a:r>
              <a:rPr lang="ar-SA" sz="2000" dirty="0">
                <a:latin typeface="Arial" panose="020B0604020202020204" pitchFamily="34" charset="0"/>
                <a:cs typeface="Arial" panose="020B0604020202020204" pitchFamily="34" charset="0"/>
              </a:rPr>
              <a:t>أكتبوا في غوغل: </a:t>
            </a:r>
          </a:p>
          <a:p>
            <a:pPr marL="25400" indent="0">
              <a:buNone/>
            </a:pPr>
            <a:r>
              <a:rPr lang="he-IL" sz="2000" dirty="0">
                <a:latin typeface="Arial" panose="020B0604020202020204" pitchFamily="34" charset="0"/>
                <a:cs typeface="Arial" panose="020B0604020202020204" pitchFamily="34" charset="0"/>
              </a:rPr>
              <a:t>מאגר בחינות בגרות</a:t>
            </a:r>
          </a:p>
          <a:p>
            <a:pPr marL="25400" indent="0">
              <a:buNone/>
            </a:pPr>
            <a:r>
              <a:rPr lang="he-IL" sz="2000" dirty="0">
                <a:latin typeface="Arial" panose="020B0604020202020204" pitchFamily="34" charset="0"/>
                <a:cs typeface="Arial" panose="020B0604020202020204" pitchFamily="34" charset="0"/>
              </a:rPr>
              <a:t>מאגר בחינות בגרות- פורטל תלמידים – משרד החינוך</a:t>
            </a:r>
          </a:p>
          <a:p>
            <a:pPr marL="25400" indent="0">
              <a:buNone/>
            </a:pPr>
            <a:r>
              <a:rPr lang="he-IL" sz="2000" dirty="0">
                <a:latin typeface="Arial" panose="020B0604020202020204" pitchFamily="34" charset="0"/>
                <a:cs typeface="Arial" panose="020B0604020202020204" pitchFamily="34" charset="0"/>
              </a:rPr>
              <a:t>למאגר הבחינות בכל המקצועות</a:t>
            </a:r>
          </a:p>
          <a:p>
            <a:pPr marL="25400" indent="0">
              <a:buNone/>
            </a:pPr>
            <a:r>
              <a:rPr lang="ar-SA" sz="2000" dirty="0" err="1">
                <a:latin typeface="Arial" panose="020B0604020202020204" pitchFamily="34" charset="0"/>
                <a:cs typeface="Arial" panose="020B0604020202020204" pitchFamily="34" charset="0"/>
              </a:rPr>
              <a:t>إختاروا</a:t>
            </a:r>
            <a:r>
              <a:rPr lang="ar-SA" sz="2000" dirty="0">
                <a:latin typeface="Arial" panose="020B0604020202020204" pitchFamily="34" charset="0"/>
                <a:cs typeface="Arial" panose="020B0604020202020204" pitchFamily="34" charset="0"/>
              </a:rPr>
              <a:t> في الخانة الأولى: </a:t>
            </a:r>
            <a:r>
              <a:rPr lang="he-IL" sz="2000" dirty="0">
                <a:latin typeface="Arial" panose="020B0604020202020204" pitchFamily="34" charset="0"/>
                <a:cs typeface="Arial" panose="020B0604020202020204" pitchFamily="34" charset="0"/>
              </a:rPr>
              <a:t>ביולוגיה</a:t>
            </a:r>
            <a:r>
              <a:rPr lang="ar-SA" sz="2000" dirty="0">
                <a:latin typeface="Arial" panose="020B0604020202020204" pitchFamily="34" charset="0"/>
                <a:cs typeface="Arial" panose="020B0604020202020204" pitchFamily="34" charset="0"/>
              </a:rPr>
              <a:t>، في الخانة الثانية: 043381، وفي الخانة الثالثة: </a:t>
            </a:r>
            <a:r>
              <a:rPr lang="he-IL" sz="2000" dirty="0">
                <a:latin typeface="Arial" panose="020B0604020202020204" pitchFamily="34" charset="0"/>
                <a:cs typeface="Arial" panose="020B0604020202020204" pitchFamily="34" charset="0"/>
              </a:rPr>
              <a:t>ערבית</a:t>
            </a:r>
          </a:p>
          <a:p>
            <a:pPr marL="25400" indent="0">
              <a:buNone/>
            </a:pPr>
            <a:r>
              <a:rPr lang="ar-SA" sz="2000" dirty="0" err="1">
                <a:latin typeface="Arial" panose="020B0604020202020204" pitchFamily="34" charset="0"/>
                <a:cs typeface="Arial" panose="020B0604020202020204" pitchFamily="34" charset="0"/>
              </a:rPr>
              <a:t>إضغطوا</a:t>
            </a:r>
            <a:r>
              <a:rPr lang="ar-SA" sz="2000" dirty="0">
                <a:latin typeface="Arial" panose="020B0604020202020204" pitchFamily="34" charset="0"/>
                <a:cs typeface="Arial" panose="020B0604020202020204" pitchFamily="34" charset="0"/>
              </a:rPr>
              <a:t> على </a:t>
            </a:r>
            <a:r>
              <a:rPr lang="he-IL" sz="2000" dirty="0">
                <a:latin typeface="Arial" panose="020B0604020202020204" pitchFamily="34" charset="0"/>
                <a:cs typeface="Arial" panose="020B0604020202020204" pitchFamily="34" charset="0"/>
              </a:rPr>
              <a:t>חיפוש</a:t>
            </a:r>
          </a:p>
          <a:p>
            <a:pPr marL="25400" indent="0">
              <a:buNone/>
            </a:pPr>
            <a:r>
              <a:rPr lang="ar-SA" sz="2000" dirty="0" err="1">
                <a:latin typeface="Arial" panose="020B0604020202020204" pitchFamily="34" charset="0"/>
                <a:cs typeface="Arial" panose="020B0604020202020204" pitchFamily="34" charset="0"/>
              </a:rPr>
              <a:t>إفتحوا</a:t>
            </a:r>
            <a:r>
              <a:rPr lang="ar-SA" sz="2000" dirty="0">
                <a:latin typeface="Arial" panose="020B0604020202020204" pitchFamily="34" charset="0"/>
                <a:cs typeface="Arial" panose="020B0604020202020204" pitchFamily="34" charset="0"/>
              </a:rPr>
              <a:t> نموذج 043381، سنة 2016 صفحة 12</a:t>
            </a:r>
          </a:p>
          <a:p>
            <a:pPr marL="25400" indent="0">
              <a:buNone/>
            </a:pPr>
            <a:r>
              <a:rPr lang="ar-SA" sz="2000" dirty="0" err="1">
                <a:latin typeface="Arial" panose="020B0604020202020204" pitchFamily="34" charset="0"/>
                <a:cs typeface="Arial" panose="020B0604020202020204" pitchFamily="34" charset="0"/>
              </a:rPr>
              <a:t>إسم</a:t>
            </a:r>
            <a:r>
              <a:rPr lang="ar-SA" sz="2000" dirty="0">
                <a:latin typeface="Arial" panose="020B0604020202020204" pitchFamily="34" charset="0"/>
                <a:cs typeface="Arial" panose="020B0604020202020204" pitchFamily="34" charset="0"/>
              </a:rPr>
              <a:t> المقال: هل من الجدير </a:t>
            </a:r>
            <a:r>
              <a:rPr lang="ar-SA" sz="2000" dirty="0" err="1">
                <a:latin typeface="Arial" panose="020B0604020202020204" pitchFamily="34" charset="0"/>
                <a:cs typeface="Arial" panose="020B0604020202020204" pitchFamily="34" charset="0"/>
              </a:rPr>
              <a:t>إستهلاك</a:t>
            </a:r>
            <a:r>
              <a:rPr lang="ar-SA" sz="2000" dirty="0">
                <a:latin typeface="Arial" panose="020B0604020202020204" pitchFamily="34" charset="0"/>
                <a:cs typeface="Arial" panose="020B0604020202020204" pitchFamily="34" charset="0"/>
              </a:rPr>
              <a:t> المُحلّيات الاصطناعيّة ؟</a:t>
            </a:r>
            <a:endParaRPr lang="he-IL" sz="2000" dirty="0">
              <a:latin typeface="Arial" panose="020B0604020202020204" pitchFamily="34" charset="0"/>
              <a:cs typeface="Arial" panose="020B0604020202020204" pitchFamily="34" charset="0"/>
            </a:endParaRPr>
          </a:p>
        </p:txBody>
      </p:sp>
      <p:pic>
        <p:nvPicPr>
          <p:cNvPr id="3" name="Google Shape;596;g8b27b3158f_0_172" descr="Image result for ‫מבוא דיון‬‎">
            <a:extLst>
              <a:ext uri="{FF2B5EF4-FFF2-40B4-BE49-F238E27FC236}">
                <a16:creationId xmlns:a16="http://schemas.microsoft.com/office/drawing/2014/main" id="{82B9BC32-A66A-4640-9A3F-FE031D08311B}"/>
              </a:ext>
            </a:extLst>
          </p:cNvPr>
          <p:cNvPicPr preferRelativeResize="0"/>
          <p:nvPr/>
        </p:nvPicPr>
        <p:blipFill rotWithShape="1">
          <a:blip r:embed="rId3">
            <a:alphaModFix/>
          </a:blip>
          <a:srcRect/>
          <a:stretch/>
        </p:blipFill>
        <p:spPr>
          <a:xfrm>
            <a:off x="357309" y="1000502"/>
            <a:ext cx="3737740" cy="5416076"/>
          </a:xfrm>
          <a:prstGeom prst="rect">
            <a:avLst/>
          </a:prstGeom>
          <a:noFill/>
          <a:ln>
            <a:noFill/>
          </a:ln>
        </p:spPr>
      </p:pic>
      <p:pic>
        <p:nvPicPr>
          <p:cNvPr id="6" name="Picture 5">
            <a:extLst>
              <a:ext uri="{FF2B5EF4-FFF2-40B4-BE49-F238E27FC236}">
                <a16:creationId xmlns:a16="http://schemas.microsoft.com/office/drawing/2014/main" id="{A72DBA7E-1B8D-4E32-AA67-A3D99A01051B}"/>
              </a:ext>
            </a:extLst>
          </p:cNvPr>
          <p:cNvPicPr>
            <a:picLocks noChangeAspect="1"/>
          </p:cNvPicPr>
          <p:nvPr/>
        </p:nvPicPr>
        <p:blipFill rotWithShape="1">
          <a:blip r:embed="rId4"/>
          <a:srcRect l="35833" t="30926" r="49271" b="31482"/>
          <a:stretch/>
        </p:blipFill>
        <p:spPr>
          <a:xfrm>
            <a:off x="508000" y="870564"/>
            <a:ext cx="3403600" cy="5416076"/>
          </a:xfrm>
          <a:prstGeom prst="rect">
            <a:avLst/>
          </a:prstGeom>
        </p:spPr>
      </p:pic>
    </p:spTree>
    <p:extLst>
      <p:ext uri="{BB962C8B-B14F-4D97-AF65-F5344CB8AC3E}">
        <p14:creationId xmlns:p14="http://schemas.microsoft.com/office/powerpoint/2010/main" val="1368658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wer wallpaper,flower background,flower view,fresh,flower sun,natural,nature,flower nature,flower,cute flower,flower close up,flower detail,flower image,flower cute,colorful,flower awesome,perfect flower,beautiful,awesome flower,outdoor flower,summer flower,floral,blossom,summer,spring,bloom,design,decoration,blooming,botanical,pink,green">
            <a:extLst>
              <a:ext uri="{FF2B5EF4-FFF2-40B4-BE49-F238E27FC236}">
                <a16:creationId xmlns:a16="http://schemas.microsoft.com/office/drawing/2014/main" id="{5AAA9299-91FD-47CF-8A05-5B65D1675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5" y="3755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DE672786-9F23-4C92-828D-732BE8F7E56F}"/>
              </a:ext>
            </a:extLst>
          </p:cNvPr>
          <p:cNvSpPr/>
          <p:nvPr/>
        </p:nvSpPr>
        <p:spPr>
          <a:xfrm>
            <a:off x="7268081" y="-108957"/>
            <a:ext cx="4908884" cy="2215991"/>
          </a:xfrm>
          <a:prstGeom prst="rect">
            <a:avLst/>
          </a:prstGeom>
          <a:noFill/>
        </p:spPr>
        <p:txBody>
          <a:bodyPr wrap="squar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3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mn-ea"/>
                <a:cs typeface="Arial" panose="020B0604020202020204" pitchFamily="34" charset="0"/>
              </a:rPr>
              <a:t>شكرا</a:t>
            </a:r>
            <a:r>
              <a:rPr kumimoji="0" lang="he-IL" sz="13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92500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p:nvPr/>
        </p:nvPicPr>
        <p:blipFill rotWithShape="1">
          <a:blip r:embed="rId3">
            <a:alphaModFix/>
          </a:blip>
          <a:srcRect l="39172" r="34233" b="66411"/>
          <a:stretch/>
        </p:blipFill>
        <p:spPr>
          <a:xfrm>
            <a:off x="4775994" y="0"/>
            <a:ext cx="3241964" cy="1471918"/>
          </a:xfrm>
          <a:prstGeom prst="rect">
            <a:avLst/>
          </a:prstGeom>
          <a:noFill/>
          <a:ln>
            <a:noFill/>
          </a:ln>
        </p:spPr>
      </p:pic>
      <p:sp>
        <p:nvSpPr>
          <p:cNvPr id="267" name="Google Shape;267;p14"/>
          <p:cNvSpPr txBox="1"/>
          <p:nvPr/>
        </p:nvSpPr>
        <p:spPr>
          <a:xfrm>
            <a:off x="450575" y="3020759"/>
            <a:ext cx="11489634" cy="2985392"/>
          </a:xfrm>
          <a:prstGeom prst="rect">
            <a:avLst/>
          </a:prstGeom>
          <a:noFill/>
          <a:ln>
            <a:noFill/>
          </a:ln>
        </p:spPr>
        <p:txBody>
          <a:bodyPr spcFirstLastPara="1" wrap="square" lIns="91425" tIns="45700" rIns="91425" bIns="45700" anchor="t" anchorCtr="0">
            <a:spAutoFit/>
          </a:bodyPr>
          <a:lstStyle/>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rPr>
              <a:t>يتم استخدام هذا المنتج أثناء هذا البث وفقًا للبند 27 أ من قانون حقوق الطبع والنشر لعام 2007. إذا كنت تمتلك حقوق أحد المنتجات ، فيمكنك أن تطلب منا التوقف عن استخدام المنتج، وذلك عبر البريد </a:t>
            </a:r>
            <a:r>
              <a:rPr kumimoji="0" lang="ar-SA" sz="2400" b="0"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hlinkClick r:id="rId4"/>
              </a:rPr>
              <a:t>الإلكتروني</a:t>
            </a:r>
            <a:r>
              <a:rPr kumimoji="0" lang="x-none" sz="2400" b="0" i="0" u="none" strike="noStrike" kern="0" cap="none" spc="0" normalizeH="0" baseline="0" noProof="0" dirty="0">
                <a:ln>
                  <a:noFill/>
                </a:ln>
                <a:solidFill>
                  <a:srgbClr val="192A72"/>
                </a:solidFill>
                <a:effectLst/>
                <a:uLnTx/>
                <a:uFillTx/>
                <a:latin typeface="Varela Round"/>
                <a:ea typeface="Varela Round"/>
                <a:cs typeface="Arial"/>
                <a:sym typeface="Varela Round"/>
                <a:hlinkClick r:id="rId4"/>
              </a:rPr>
              <a:t>rights@education.gov.il</a:t>
            </a:r>
            <a:endParaRPr kumimoji="0" lang="ar-SA" sz="2400" b="0" i="0" u="none" strike="noStrike" kern="0" cap="none" spc="0" normalizeH="0" baseline="0" noProof="0" dirty="0">
              <a:ln>
                <a:noFill/>
              </a:ln>
              <a:solidFill>
                <a:srgbClr val="192A72"/>
              </a:solidFill>
              <a:effectLst/>
              <a:uLnTx/>
              <a:uFillTx/>
              <a:latin typeface="Varela Round"/>
              <a:ea typeface="Varela Round"/>
              <a:cs typeface="Arial" panose="020B0604020202020204" pitchFamily="34" charset="0"/>
              <a:sym typeface="Varela Round"/>
            </a:endParaRPr>
          </a:p>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400" b="0" i="0" u="none" strike="noStrike" kern="0" cap="none" spc="0" normalizeH="0" baseline="0" noProof="0" dirty="0">
              <a:ln>
                <a:noFill/>
              </a:ln>
              <a:solidFill>
                <a:srgbClr val="192A72"/>
              </a:solidFill>
              <a:effectLst/>
              <a:uLnTx/>
              <a:uFillTx/>
              <a:latin typeface="Varela Round"/>
              <a:ea typeface="Varela Round"/>
              <a:cs typeface="Arial" panose="020B0604020202020204" pitchFamily="34" charset="0"/>
              <a:sym typeface="Varela Round"/>
            </a:endParaRPr>
          </a:p>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192A72"/>
                </a:solidFill>
                <a:effectLst/>
                <a:uLnTx/>
                <a:uFillTx/>
                <a:latin typeface="Varela Round"/>
                <a:ea typeface="Varela Round"/>
                <a:cs typeface="Arial"/>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400" b="0" i="0" u="none" strike="noStrike" kern="0" cap="none" spc="0" normalizeH="0" baseline="0" noProof="0" dirty="0">
                <a:ln>
                  <a:noFill/>
                </a:ln>
                <a:solidFill>
                  <a:srgbClr val="192A72"/>
                </a:solidFill>
                <a:effectLst/>
                <a:uLnTx/>
                <a:uFillTx/>
                <a:latin typeface="Varela Round"/>
                <a:ea typeface="Varela Round"/>
                <a:cs typeface="Arial"/>
                <a:sym typeface="Varela Round"/>
              </a:rPr>
              <a:t>rights@education.gov.il</a:t>
            </a:r>
          </a:p>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192A72"/>
              </a:solidFill>
              <a:effectLst/>
              <a:uLnTx/>
              <a:uFillTx/>
              <a:latin typeface="Varela Round"/>
              <a:ea typeface="Varela Round"/>
              <a:cs typeface="Arial"/>
              <a:sym typeface="Varela Round"/>
            </a:endParaRPr>
          </a:p>
        </p:txBody>
      </p:sp>
      <p:sp>
        <p:nvSpPr>
          <p:cNvPr id="268" name="Google Shape;268;p14"/>
          <p:cNvSpPr/>
          <p:nvPr/>
        </p:nvSpPr>
        <p:spPr>
          <a:xfrm>
            <a:off x="0" y="1471918"/>
            <a:ext cx="12190413" cy="1200288"/>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ar-SA" sz="2400" b="1"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rPr>
              <a:t>جميع الحقوق محفوظة لاستعمال المنتج وإيجاد أصحاب الحق</a:t>
            </a:r>
          </a:p>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192A72"/>
                </a:solidFill>
                <a:effectLst/>
                <a:uLnTx/>
                <a:uFillTx/>
                <a:latin typeface="Varela Round"/>
                <a:ea typeface="Varela Round"/>
                <a:cs typeface="Arial"/>
                <a:sym typeface="Varela Round"/>
              </a:rPr>
              <a:t>שימוש ביצירות מוגנות בזכויות יוצרים ואיתור בעלי זכויות </a:t>
            </a:r>
            <a:r>
              <a:rPr kumimoji="0" lang="ar-SA" sz="2400" b="1"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rPr>
              <a:t> </a:t>
            </a:r>
            <a:r>
              <a:rPr kumimoji="0" lang="x-none" sz="2400" b="1" i="0" u="none" strike="noStrike" kern="0" cap="none" spc="0" normalizeH="0" baseline="0" noProof="0" dirty="0">
                <a:ln>
                  <a:noFill/>
                </a:ln>
                <a:solidFill>
                  <a:srgbClr val="192A72"/>
                </a:solidFill>
                <a:effectLst/>
                <a:uLnTx/>
                <a:uFillTx/>
                <a:latin typeface="Varela Round"/>
                <a:ea typeface="Varela Round"/>
                <a:cs typeface="Arial"/>
                <a:sym typeface="Varela Round"/>
              </a:rPr>
              <a:t> </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A0A773-1512-4AAF-9F02-5600A6DD12D7}"/>
              </a:ext>
            </a:extLst>
          </p:cNvPr>
          <p:cNvSpPr>
            <a:spLocks noGrp="1"/>
          </p:cNvSpPr>
          <p:nvPr>
            <p:ph type="title"/>
          </p:nvPr>
        </p:nvSpPr>
        <p:spPr>
          <a:xfrm>
            <a:off x="7735330" y="1816443"/>
            <a:ext cx="4279750" cy="1876345"/>
          </a:xfrm>
        </p:spPr>
        <p:txBody>
          <a:bodyPr/>
          <a:lstStyle/>
          <a:p>
            <a:r>
              <a:rPr lang="ar-SA" dirty="0">
                <a:latin typeface="Arial" panose="020B0604020202020204" pitchFamily="34" charset="0"/>
                <a:cs typeface="Arial" panose="020B0604020202020204" pitchFamily="34" charset="0"/>
              </a:rPr>
              <a:t>كل تطور في البيولوجيا هو ناتج بحث علمي</a:t>
            </a:r>
            <a:endParaRPr lang="he-IL" dirty="0">
              <a:latin typeface="Arial" panose="020B0604020202020204" pitchFamily="34" charset="0"/>
              <a:cs typeface="Arial" panose="020B0604020202020204" pitchFamily="34" charset="0"/>
            </a:endParaRPr>
          </a:p>
        </p:txBody>
      </p:sp>
      <p:pic>
        <p:nvPicPr>
          <p:cNvPr id="2050" name="Picture 2" descr="blood, vial, analysis, laboratory, test, medical, medicine ...">
            <a:extLst>
              <a:ext uri="{FF2B5EF4-FFF2-40B4-BE49-F238E27FC236}">
                <a16:creationId xmlns:a16="http://schemas.microsoft.com/office/drawing/2014/main" id="{BDB42C71-6634-4E58-9E3E-4A29F0990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6" y="1086989"/>
            <a:ext cx="7521530" cy="500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C65CFB-1E08-40A7-9738-C253D36B4D8C}"/>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اتصال علمي</a:t>
            </a:r>
            <a:endParaRPr lang="he-IL" dirty="0">
              <a:latin typeface="Arial" panose="020B0604020202020204" pitchFamily="34" charset="0"/>
              <a:cs typeface="Arial" panose="020B0604020202020204" pitchFamily="34" charset="0"/>
            </a:endParaRPr>
          </a:p>
        </p:txBody>
      </p:sp>
      <p:pic>
        <p:nvPicPr>
          <p:cNvPr id="4098" name="Picture 2" descr="The 17th century society that transformed science | Science Museum">
            <a:extLst>
              <a:ext uri="{FF2B5EF4-FFF2-40B4-BE49-F238E27FC236}">
                <a16:creationId xmlns:a16="http://schemas.microsoft.com/office/drawing/2014/main" id="{94EC088E-9A49-4979-A52D-52697DE3E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81" y="1075037"/>
            <a:ext cx="9836315" cy="51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4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9E49FF4-DC4A-4236-9FAF-778DA26E299E}"/>
              </a:ext>
            </a:extLst>
          </p:cNvPr>
          <p:cNvPicPr>
            <a:picLocks noChangeAspect="1"/>
          </p:cNvPicPr>
          <p:nvPr/>
        </p:nvPicPr>
        <p:blipFill>
          <a:blip r:embed="rId3"/>
          <a:stretch>
            <a:fillRect/>
          </a:stretch>
        </p:blipFill>
        <p:spPr>
          <a:xfrm>
            <a:off x="51248" y="354738"/>
            <a:ext cx="4765749" cy="6503262"/>
          </a:xfrm>
          <a:prstGeom prst="rect">
            <a:avLst/>
          </a:prstGeom>
        </p:spPr>
      </p:pic>
      <p:pic>
        <p:nvPicPr>
          <p:cNvPr id="4" name="תמונה 3">
            <a:extLst>
              <a:ext uri="{FF2B5EF4-FFF2-40B4-BE49-F238E27FC236}">
                <a16:creationId xmlns:a16="http://schemas.microsoft.com/office/drawing/2014/main" id="{4A098A58-C156-4E3A-9B54-B7D16CAA8A3D}"/>
              </a:ext>
            </a:extLst>
          </p:cNvPr>
          <p:cNvPicPr>
            <a:picLocks noChangeAspect="1"/>
          </p:cNvPicPr>
          <p:nvPr/>
        </p:nvPicPr>
        <p:blipFill rotWithShape="1">
          <a:blip r:embed="rId4"/>
          <a:srcRect t="1477" b="1112"/>
          <a:stretch/>
        </p:blipFill>
        <p:spPr>
          <a:xfrm>
            <a:off x="4816997" y="494270"/>
            <a:ext cx="4695854" cy="6363730"/>
          </a:xfrm>
          <a:prstGeom prst="rect">
            <a:avLst/>
          </a:prstGeom>
        </p:spPr>
      </p:pic>
      <p:sp>
        <p:nvSpPr>
          <p:cNvPr id="2" name="כותרת 1">
            <a:extLst>
              <a:ext uri="{FF2B5EF4-FFF2-40B4-BE49-F238E27FC236}">
                <a16:creationId xmlns:a16="http://schemas.microsoft.com/office/drawing/2014/main" id="{8EC65CFB-1E08-40A7-9738-C253D36B4D8C}"/>
              </a:ext>
            </a:extLst>
          </p:cNvPr>
          <p:cNvSpPr>
            <a:spLocks noGrp="1"/>
          </p:cNvSpPr>
          <p:nvPr>
            <p:ph type="title"/>
          </p:nvPr>
        </p:nvSpPr>
        <p:spPr/>
        <p:txBody>
          <a:bodyPr/>
          <a:lstStyle/>
          <a:p>
            <a:r>
              <a:rPr lang="ar-SA" dirty="0">
                <a:latin typeface="Arial" panose="020B0604020202020204" pitchFamily="34" charset="0"/>
                <a:cs typeface="Arial" panose="020B0604020202020204" pitchFamily="34" charset="0"/>
              </a:rPr>
              <a:t>اتصال علمي</a:t>
            </a:r>
            <a:endParaRPr lang="he-IL" dirty="0">
              <a:latin typeface="Arial" panose="020B0604020202020204" pitchFamily="34" charset="0"/>
              <a:cs typeface="Arial" panose="020B0604020202020204" pitchFamily="34" charset="0"/>
            </a:endParaRPr>
          </a:p>
        </p:txBody>
      </p:sp>
      <p:pic>
        <p:nvPicPr>
          <p:cNvPr id="1026" name="Picture 2" descr="photo">
            <a:extLst>
              <a:ext uri="{FF2B5EF4-FFF2-40B4-BE49-F238E27FC236}">
                <a16:creationId xmlns:a16="http://schemas.microsoft.com/office/drawing/2014/main" id="{24B574E2-A109-48AC-BA01-4A7A99F80C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2851" y="1014980"/>
            <a:ext cx="2462742" cy="2808194"/>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3CC76E23-5D3B-4DDE-956C-D974EAAC9F6C}"/>
              </a:ext>
            </a:extLst>
          </p:cNvPr>
          <p:cNvSpPr txBox="1"/>
          <p:nvPr/>
        </p:nvSpPr>
        <p:spPr>
          <a:xfrm>
            <a:off x="9582746" y="3823174"/>
            <a:ext cx="2146032" cy="600164"/>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hlinkClick r:id="rId6"/>
              </a:rPr>
              <a:t>http://www.phschool.com/science/science_news/articles/happy_anniv.html</a:t>
            </a:r>
            <a:endParaRPr lang="he-I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094719"/>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13023</TotalTime>
  <Words>3887</Words>
  <Application>Microsoft Office PowerPoint</Application>
  <PresentationFormat>Widescreen</PresentationFormat>
  <Paragraphs>491</Paragraphs>
  <Slides>62</Slides>
  <Notes>55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62</vt:i4>
      </vt:variant>
    </vt:vector>
  </HeadingPairs>
  <TitlesOfParts>
    <vt:vector size="74" baseType="lpstr">
      <vt:lpstr>David</vt:lpstr>
      <vt:lpstr>Calibri</vt:lpstr>
      <vt:lpstr>Varela Round</vt:lpstr>
      <vt:lpstr>Noto Sans Symbols</vt:lpstr>
      <vt:lpstr>Arial</vt:lpstr>
      <vt:lpstr>Noto Naskh Arabic UI</vt:lpstr>
      <vt:lpstr>Tahoma</vt:lpstr>
      <vt:lpstr>Times New Roman</vt:lpstr>
      <vt:lpstr>Georgia</vt:lpstr>
      <vt:lpstr>ערכת נושא Office</vt:lpstr>
      <vt:lpstr>1_ערכת נושא Office</vt:lpstr>
      <vt:lpstr>2_ערכת נושא Office</vt:lpstr>
      <vt:lpstr>מערכת שידורים לאומית منظومة البثّ القطرية</vt:lpstr>
      <vt:lpstr>PowerPoint Presentation</vt:lpstr>
      <vt:lpstr>ماذا سنتعلم اليوم؟ </vt:lpstr>
      <vt:lpstr>ما هو البحث العلمي - (البيو- بحث)?</vt:lpstr>
      <vt:lpstr>PowerPoint Presentation</vt:lpstr>
      <vt:lpstr>PowerPoint Presentation</vt:lpstr>
      <vt:lpstr>كل تطور في البيولوجيا هو ناتج بحث علمي</vt:lpstr>
      <vt:lpstr>اتصال علمي</vt:lpstr>
      <vt:lpstr>اتصال علمي</vt:lpstr>
      <vt:lpstr>الأهداف العليا للبحث العلمي (البيو-بحث)</vt:lpstr>
      <vt:lpstr>PowerPoint Presentation</vt:lpstr>
      <vt:lpstr>ماذا يشمل البحث العلمي - (البيو-بحث)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الخطوة الاولى: اختيار شركاء للبحث</vt:lpstr>
      <vt:lpstr>الخطوة الاولى: اختيار شركاء للبحث</vt:lpstr>
      <vt:lpstr>PowerPoint Presentation</vt:lpstr>
      <vt:lpstr>الخطوة الثانية: اختيار الموضوع</vt:lpstr>
      <vt:lpstr>الخطوة الثانية: اختيار الموضوع</vt:lpstr>
      <vt:lpstr>نصائح</vt:lpstr>
      <vt:lpstr>سِر النجاح في خط النهاية</vt:lpstr>
      <vt:lpstr>التقيّد بالجدول الزمني</vt:lpstr>
      <vt:lpstr>مُهمَّة الاستراحة</vt:lpstr>
      <vt:lpstr>خرجنا لاستراحة</vt:lpstr>
      <vt:lpstr>رجعنا من الاستراحة</vt:lpstr>
      <vt:lpstr>مُهمَّة الاستراحة</vt:lpstr>
      <vt:lpstr>مصادر معلومات</vt:lpstr>
      <vt:lpstr>مصادر معلومات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المهمة النهائية</vt:lpstr>
      <vt:lpstr>المهمة النهائية</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Fareed</cp:lastModifiedBy>
  <cp:revision>115</cp:revision>
  <dcterms:created xsi:type="dcterms:W3CDTF">2020-03-15T19:13:03Z</dcterms:created>
  <dcterms:modified xsi:type="dcterms:W3CDTF">2020-12-20T11:50:17Z</dcterms:modified>
</cp:coreProperties>
</file>