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9"/>
  </p:notesMasterIdLst>
  <p:sldIdLst>
    <p:sldId id="257" r:id="rId2"/>
    <p:sldId id="262" r:id="rId3"/>
    <p:sldId id="263" r:id="rId4"/>
    <p:sldId id="289" r:id="rId5"/>
    <p:sldId id="323" r:id="rId6"/>
    <p:sldId id="324" r:id="rId7"/>
    <p:sldId id="325" r:id="rId8"/>
    <p:sldId id="326" r:id="rId9"/>
    <p:sldId id="327" r:id="rId10"/>
    <p:sldId id="328" r:id="rId11"/>
    <p:sldId id="339" r:id="rId12"/>
    <p:sldId id="329" r:id="rId13"/>
    <p:sldId id="330" r:id="rId14"/>
    <p:sldId id="331" r:id="rId15"/>
    <p:sldId id="332" r:id="rId16"/>
    <p:sldId id="333" r:id="rId17"/>
    <p:sldId id="338" r:id="rId18"/>
    <p:sldId id="334" r:id="rId19"/>
    <p:sldId id="335" r:id="rId20"/>
    <p:sldId id="336" r:id="rId21"/>
    <p:sldId id="341" r:id="rId22"/>
    <p:sldId id="345" r:id="rId23"/>
    <p:sldId id="346" r:id="rId24"/>
    <p:sldId id="347" r:id="rId25"/>
    <p:sldId id="348" r:id="rId26"/>
    <p:sldId id="349" r:id="rId27"/>
    <p:sldId id="350" r:id="rId28"/>
    <p:sldId id="342" r:id="rId29"/>
    <p:sldId id="340" r:id="rId30"/>
    <p:sldId id="351" r:id="rId31"/>
    <p:sldId id="343" r:id="rId32"/>
    <p:sldId id="352" r:id="rId33"/>
    <p:sldId id="353" r:id="rId34"/>
    <p:sldId id="354" r:id="rId35"/>
    <p:sldId id="355" r:id="rId36"/>
    <p:sldId id="293" r:id="rId37"/>
    <p:sldId id="291" r:id="rId38"/>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EA192D-A373-4F41-842C-2865164E2516}" v="3" dt="2020-03-17T14:33:52.011"/>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62" d="100"/>
          <a:sy n="62" d="100"/>
        </p:scale>
        <p:origin x="804" y="7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כ"ג/תשרי/תשפ"ב</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9562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59435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921078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Arial" pitchFamily="34" charset="0"/>
                <a:ea typeface="+mn-ea"/>
                <a:cs typeface="Arial" pitchFamily="34" charset="0"/>
              </a:defRPr>
            </a:lvl1pPr>
            <a:lvl2pPr>
              <a:lnSpc>
                <a:spcPct val="100000"/>
              </a:lnSpc>
              <a:spcBef>
                <a:spcPts val="0"/>
              </a:spcBef>
              <a:spcAft>
                <a:spcPts val="600"/>
              </a:spcAft>
              <a:defRPr lang="he-IL" sz="2400" kern="1200" dirty="0" smtClean="0">
                <a:solidFill>
                  <a:srgbClr val="002060"/>
                </a:solidFill>
                <a:latin typeface="Arial" pitchFamily="34" charset="0"/>
                <a:ea typeface="+mn-ea"/>
                <a:cs typeface="Arial"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buNone/>
              <a:defRPr>
                <a:latin typeface="Arial" pitchFamily="34" charset="0"/>
                <a:cs typeface="Arial" pitchFamily="34" charset="0"/>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לבן">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090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pPr/>
              <a:t>כ"ג/תשרי/תשפ"ב</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53" r:id="rId4"/>
    <p:sldLayoutId id="2147483663" r:id="rId5"/>
    <p:sldLayoutId id="2147483668" r:id="rId6"/>
    <p:sldLayoutId id="2147483666" r:id="rId7"/>
    <p:sldLayoutId id="2147483667" r:id="rId8"/>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300251"/>
            <a:ext cx="11160000" cy="5577947"/>
          </a:xfrm>
        </p:spPr>
        <p:txBody>
          <a:bodyPr>
            <a:normAutofit lnSpcReduction="10000"/>
          </a:bodyPr>
          <a:lstStyle/>
          <a:p>
            <a:pPr>
              <a:lnSpc>
                <a:spcPct val="150000"/>
              </a:lnSpc>
            </a:pPr>
            <a:r>
              <a:rPr lang="ar-SA" dirty="0"/>
              <a:t>التقى مفيد بلبيبة مرّة أخرى وتزوّجها بعد أن أصبحت امرأة صالحة تأكل قوتها بشرف، وانتقل للعيش معها في منطقة </a:t>
            </a:r>
            <a:r>
              <a:rPr lang="ar-SA" dirty="0" err="1"/>
              <a:t>الكامليّة</a:t>
            </a:r>
            <a:r>
              <a:rPr lang="ar-SA" dirty="0"/>
              <a:t> قرب مركز البريد. عاش مفيد ولبيبة حياة سعيدة، لكنّ سعادتهما لم تدم طويلًا إذ بعث المعلّم يوسف </a:t>
            </a:r>
            <a:r>
              <a:rPr lang="ar-SA" dirty="0" err="1"/>
              <a:t>البطحيش</a:t>
            </a:r>
            <a:r>
              <a:rPr lang="ar-SA" dirty="0"/>
              <a:t> بثلاثة رجال من أجل قتل مفيد، إلّا أنّ مفيد تصدّى لهم وجرّ واحدًا منهم يدعى نجّود إلى السّجن. استدعى العجوز مفيدًا للتحدّث عن حادثة اغتياله إلا أنّ </a:t>
            </a:r>
            <a:r>
              <a:rPr lang="ar-SA" dirty="0" err="1"/>
              <a:t>مفيدًأ</a:t>
            </a:r>
            <a:r>
              <a:rPr lang="ar-SA" dirty="0"/>
              <a:t> لم يتكلّم عنها، وحاول العجوز أن يستوضح من مفيد إن كان هناك مشكلة بينه وبين </a:t>
            </a:r>
            <a:r>
              <a:rPr lang="ar-SA" dirty="0" err="1"/>
              <a:t>البّطحيش</a:t>
            </a:r>
            <a:r>
              <a:rPr lang="ar-SA" dirty="0"/>
              <a:t> إلّا أنّ </a:t>
            </a:r>
            <a:r>
              <a:rPr lang="ar-SA" dirty="0" err="1"/>
              <a:t>البطحيش</a:t>
            </a:r>
            <a:r>
              <a:rPr lang="ar-SA" dirty="0"/>
              <a:t> أظهر أنّ ما كان بينهم سوء تفاهم فقط، فطلبَ العجوز من </a:t>
            </a:r>
            <a:r>
              <a:rPr lang="ar-SA" dirty="0" err="1"/>
              <a:t>البطحيش</a:t>
            </a:r>
            <a:r>
              <a:rPr lang="ar-SA" dirty="0"/>
              <a:t> مسامحة مفيد وكأنّ مفيد هو المذنب رغم محاولة رجال </a:t>
            </a:r>
            <a:r>
              <a:rPr lang="ar-SA" dirty="0" err="1"/>
              <a:t>البطحيش</a:t>
            </a:r>
            <a:r>
              <a:rPr lang="ar-SA" dirty="0"/>
              <a:t> اغتياله. </a:t>
            </a:r>
          </a:p>
          <a:p>
            <a:pPr>
              <a:lnSpc>
                <a:spcPct val="150000"/>
              </a:lnSpc>
            </a:pPr>
            <a:r>
              <a:rPr lang="ar-SA" dirty="0" err="1"/>
              <a:t>فالبطحيش</a:t>
            </a:r>
            <a:r>
              <a:rPr lang="ar-SA" dirty="0"/>
              <a:t> كان ناقمًا عليه وينوي إخراجه من الميناء نهائيًّا بالاتّفاق مع العجوز. ففي أحد الأيّام دخل المعلّم المقهى وشتم مفيدًا، وقام مفيد بدوره بضربه وشتمه، وتجمّع حوله رجال </a:t>
            </a:r>
            <a:r>
              <a:rPr lang="ar-SA" dirty="0" err="1"/>
              <a:t>البطحيش</a:t>
            </a:r>
            <a:r>
              <a:rPr lang="ar-SA" dirty="0"/>
              <a:t> وضربوه ضربًا شديدًا وحاولوا قتله. وقدّم المعلّم </a:t>
            </a:r>
            <a:r>
              <a:rPr lang="ar-SA" dirty="0" err="1"/>
              <a:t>البطحيش</a:t>
            </a:r>
            <a:r>
              <a:rPr lang="ar-SA" dirty="0"/>
              <a:t> شكوى ضدّ مفيد مدّعيا بأنّه البادئ بالاعتداء، فسُجن مفيد مدّة خمس سنوات، كنتيجة لتسببه ارتجاج لنجّود.</a:t>
            </a:r>
          </a:p>
          <a:p>
            <a:endParaRPr lang="ar-SA" dirty="0"/>
          </a:p>
          <a:p>
            <a:endParaRPr lang="ar-SA" dirty="0"/>
          </a:p>
          <a:p>
            <a:endParaRPr lang="he-IL" dirty="0"/>
          </a:p>
        </p:txBody>
      </p:sp>
    </p:spTree>
    <p:extLst>
      <p:ext uri="{BB962C8B-B14F-4D97-AF65-F5344CB8AC3E}">
        <p14:creationId xmlns:p14="http://schemas.microsoft.com/office/powerpoint/2010/main" val="3926752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723331"/>
            <a:ext cx="11160000" cy="5154867"/>
          </a:xfrm>
        </p:spPr>
        <p:txBody>
          <a:bodyPr/>
          <a:lstStyle/>
          <a:p>
            <a:pPr>
              <a:lnSpc>
                <a:spcPct val="150000"/>
              </a:lnSpc>
            </a:pPr>
            <a:r>
              <a:rPr lang="ar-SA" dirty="0"/>
              <a:t>قبل خروج مفيد من السجن علم أنّه مصاب بمرض السّكّريّ، وبعد خروجه من السّجن وبسبب المرض قُطعت ساقاه وأصبح عاجزًا يائسًا. ظهر إبراهيم الشّنكل في حياته مرّة أخرى وحاول أن يغيّر حياته، فصنع له كرسيّا متحرّكا وشجّعه على العمل كبائع، فأصبح يبيع الدخان، ومن ثمّ المهرّبات، مثل الدّخّان الأجنبيّ، الويسكي، وغيره من المهرّبات. كان مفيد راضيًا بعد أن تحسّنت حالته المادّيّة، وقد فكّر في العلاج وتركيب رجلين </a:t>
            </a:r>
            <a:r>
              <a:rPr lang="ar-SA" dirty="0" err="1"/>
              <a:t>اصطناعيّتن</a:t>
            </a:r>
            <a:r>
              <a:rPr lang="ar-SA" dirty="0"/>
              <a:t>، لكنّ المعلّم </a:t>
            </a:r>
            <a:r>
              <a:rPr lang="ar-SA" dirty="0" err="1"/>
              <a:t>البطحيش</a:t>
            </a:r>
            <a:r>
              <a:rPr lang="ar-SA" dirty="0"/>
              <a:t> لم يتركه وشأنه وإنّما قام بمضايقته من خلال إرسال الرقيب زريق ضابط في الجمرك لإنذاره من فترة لأخرى. وفي أحد الأيّام صمّم الرقيب </a:t>
            </a:r>
            <a:r>
              <a:rPr lang="ar-SA" dirty="0" err="1"/>
              <a:t>زريقعلى</a:t>
            </a:r>
            <a:r>
              <a:rPr lang="ar-SA" dirty="0"/>
              <a:t> دخول بيت مفيد وتفتيشه رغم تحذيرات مفيد له، وما كاد يدخل الرقيب حتّى أطلق مفيد النّار عليه وقتله، ومن بعدها أطلق النّار على نفسه ومات.</a:t>
            </a:r>
          </a:p>
          <a:p>
            <a:pPr>
              <a:lnSpc>
                <a:spcPct val="150000"/>
              </a:lnSpc>
            </a:pPr>
            <a:endParaRPr lang="he-IL" dirty="0"/>
          </a:p>
        </p:txBody>
      </p:sp>
    </p:spTree>
    <p:extLst>
      <p:ext uri="{BB962C8B-B14F-4D97-AF65-F5344CB8AC3E}">
        <p14:creationId xmlns:p14="http://schemas.microsoft.com/office/powerpoint/2010/main" val="1390591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436728"/>
            <a:ext cx="11160000" cy="1369822"/>
          </a:xfrm>
        </p:spPr>
        <p:txBody>
          <a:bodyPr/>
          <a:lstStyle/>
          <a:p>
            <a:br>
              <a:rPr lang="ar-SA" dirty="0"/>
            </a:br>
            <a:br>
              <a:rPr lang="ar-SA" dirty="0"/>
            </a:br>
            <a:r>
              <a:rPr lang="ar-SA" dirty="0"/>
              <a:t>شخصيّات الرّواية</a:t>
            </a:r>
            <a:br>
              <a:rPr lang="ar-SA" dirty="0"/>
            </a:br>
            <a:endParaRPr lang="he-IL" dirty="0"/>
          </a:p>
        </p:txBody>
      </p:sp>
      <p:sp>
        <p:nvSpPr>
          <p:cNvPr id="3" name="מציין מיקום טקסט 2"/>
          <p:cNvSpPr>
            <a:spLocks noGrp="1"/>
          </p:cNvSpPr>
          <p:nvPr>
            <p:ph type="body" sz="quarter" idx="3"/>
          </p:nvPr>
        </p:nvSpPr>
        <p:spPr>
          <a:xfrm>
            <a:off x="515206" y="933095"/>
            <a:ext cx="11159999" cy="527216"/>
          </a:xfrm>
        </p:spPr>
        <p:txBody>
          <a:bodyPr/>
          <a:lstStyle/>
          <a:p>
            <a:r>
              <a:rPr lang="ar-SA" dirty="0"/>
              <a:t>البطل هو مفيد الوحش</a:t>
            </a:r>
            <a:endParaRPr lang="he-IL" dirty="0"/>
          </a:p>
        </p:txBody>
      </p:sp>
      <p:sp>
        <p:nvSpPr>
          <p:cNvPr id="4" name="מציין מיקום תוכן 3"/>
          <p:cNvSpPr>
            <a:spLocks noGrp="1"/>
          </p:cNvSpPr>
          <p:nvPr>
            <p:ph sz="quarter" idx="4"/>
          </p:nvPr>
        </p:nvSpPr>
        <p:spPr>
          <a:xfrm>
            <a:off x="515206" y="1351129"/>
            <a:ext cx="11160000" cy="4527070"/>
          </a:xfrm>
        </p:spPr>
        <p:txBody>
          <a:bodyPr>
            <a:normAutofit/>
          </a:bodyPr>
          <a:lstStyle/>
          <a:p>
            <a:pPr marL="0" indent="0">
              <a:lnSpc>
                <a:spcPct val="200000"/>
              </a:lnSpc>
              <a:buNone/>
            </a:pPr>
            <a:r>
              <a:rPr lang="ar-SA" sz="2200" dirty="0"/>
              <a:t>مفيد: وهو مفيد الشّجاع بطل الرّواية، وذلك لأنه خرج الى الحياة مبكّرًا عاش وكافح لحياة دون المشاكل ولكنه لم ينجح ودخل معركة الحياة لوحده بداية في السجن، بعد ذلك قام بالذهاب الى الميناء وحارب هناك الاعداء وقام بمحاولة الانتصار للسيطرة على الميناء لأنه كان يريد القوة والسلطة الانفرادية. كانت </a:t>
            </a:r>
            <a:r>
              <a:rPr lang="ar-SA" sz="2200" dirty="0" err="1"/>
              <a:t>شخصيتة</a:t>
            </a:r>
            <a:r>
              <a:rPr lang="ar-SA" sz="2200" dirty="0"/>
              <a:t> ايجابيّة فرغم جنونه وأفعاله الإجراميّة كالسرقة، في نهاية المطاف أراد الانتهاء ووضع حدّ لحياته المأساوية الّتي عاشها حين قام بالنّظر إلى الوراء ورأى كلّ ما حلّ به، ولكن هذا أيضًا لم ينجح لأنّ وضعه الصّحي تدهور، وذلك دعمه لمحاسبة نفسه على كلّ ما قام به من أخطاء، فاعتقد أنّ الموت هو الحلّ فقام بالانتحار. </a:t>
            </a:r>
          </a:p>
        </p:txBody>
      </p:sp>
    </p:spTree>
    <p:extLst>
      <p:ext uri="{BB962C8B-B14F-4D97-AF65-F5344CB8AC3E}">
        <p14:creationId xmlns:p14="http://schemas.microsoft.com/office/powerpoint/2010/main" val="3561640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436729"/>
            <a:ext cx="11160000" cy="5441470"/>
          </a:xfrm>
        </p:spPr>
        <p:txBody>
          <a:bodyPr>
            <a:normAutofit/>
          </a:bodyPr>
          <a:lstStyle/>
          <a:p>
            <a:pPr>
              <a:lnSpc>
                <a:spcPct val="150000"/>
              </a:lnSpc>
            </a:pPr>
            <a:r>
              <a:rPr lang="ar-SA" dirty="0"/>
              <a:t>أمّا شكله: قامته طويلة ومتينة، عريض المنكبيْن، رقبته ثخينة ورأسه كبير، شعره مجعّد وعيناه واسعتان عسليّتان، أنفه ضخم، فكّاه ضخمان وشفتاه غليظتان، شعر رأسه </a:t>
            </a:r>
            <a:r>
              <a:rPr lang="ar-SA" dirty="0" err="1"/>
              <a:t>خرنوبيّ</a:t>
            </a:r>
            <a:r>
              <a:rPr lang="ar-SA" dirty="0"/>
              <a:t>، ساعداه قويّان وزنداه مفتولان. إنسان شقيّ جدّا، يعتمد على قوّته البدنيّة أكثر من عقله، شجاع ومغامر، مغرور ومعتدّ بنفسه، لكنّه مخلص في حبّه للبيبة، ويحمي الذين يحبّهم ويدافع عنهم. </a:t>
            </a:r>
          </a:p>
          <a:p>
            <a:pPr>
              <a:lnSpc>
                <a:spcPct val="150000"/>
              </a:lnSpc>
            </a:pPr>
            <a:r>
              <a:rPr lang="ar-SA" dirty="0"/>
              <a:t>تمثّل شخصيّة مفيد الوحش صورة الإنسان العربي الذي يضيق ذرعًا بالقرية وما فيها من فقر وجهل، وتمثّل كذلك الإنسان الّذي يظنّ أنّ الحياة قوّة وجسد، لكنّه يكتشف غير ذلك بعد انتقاله للمدينة والعيش فيها، إذ يتعلّم كيف يتعامل مع الفئات المختلفة من النّاس. </a:t>
            </a:r>
          </a:p>
          <a:p>
            <a:pPr>
              <a:lnSpc>
                <a:spcPct val="150000"/>
              </a:lnSpc>
            </a:pPr>
            <a:r>
              <a:rPr lang="ar-SA" dirty="0"/>
              <a:t>شخصيّة مفيد نامية متغيّرة ومتطوّرة، بحيث تحوّل من ولد مشاكس وهمجيّ إلى رجل ناضج يخطّط وينفّذ.</a:t>
            </a:r>
            <a:endParaRPr lang="he-IL" dirty="0"/>
          </a:p>
        </p:txBody>
      </p:sp>
    </p:spTree>
    <p:extLst>
      <p:ext uri="{BB962C8B-B14F-4D97-AF65-F5344CB8AC3E}">
        <p14:creationId xmlns:p14="http://schemas.microsoft.com/office/powerpoint/2010/main" val="3097339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655093"/>
            <a:ext cx="11160000" cy="5223105"/>
          </a:xfrm>
        </p:spPr>
        <p:txBody>
          <a:bodyPr/>
          <a:lstStyle/>
          <a:p>
            <a:pPr>
              <a:lnSpc>
                <a:spcPct val="200000"/>
              </a:lnSpc>
            </a:pPr>
            <a:r>
              <a:rPr lang="ar-SA" dirty="0"/>
              <a:t>. </a:t>
            </a:r>
            <a:r>
              <a:rPr lang="ar-SA" dirty="0">
                <a:solidFill>
                  <a:srgbClr val="FF0000"/>
                </a:solidFill>
              </a:rPr>
              <a:t>إبراهيم المغضوب</a:t>
            </a:r>
            <a:r>
              <a:rPr lang="ar-SA" dirty="0"/>
              <a:t>: والد مفيد، يلقّب بالمنتوف. وهو رجل ضخم وقاسي الطباع ويعاقب مفيد بشدّة. أحبّ الأرض واعتنى بها، وكان يزرعها في كلّ المواسم، وفي الخريف يعمل في معصرة الزيتون. تبرّأ من مفيد أمام جميع أهل القرية بسبب تصرّفاته السيّئة.</a:t>
            </a:r>
          </a:p>
          <a:p>
            <a:pPr>
              <a:lnSpc>
                <a:spcPct val="200000"/>
              </a:lnSpc>
            </a:pPr>
            <a:r>
              <a:rPr lang="ar-SA" dirty="0"/>
              <a:t> </a:t>
            </a:r>
            <a:r>
              <a:rPr lang="ar-SA" dirty="0">
                <a:solidFill>
                  <a:srgbClr val="FF0000"/>
                </a:solidFill>
              </a:rPr>
              <a:t>الأمّ: </a:t>
            </a:r>
            <a:r>
              <a:rPr lang="ar-SA" dirty="0"/>
              <a:t>والدة مفيد تُلقّب </a:t>
            </a:r>
            <a:r>
              <a:rPr lang="ar-SA" dirty="0" err="1"/>
              <a:t>بالبكبوكة</a:t>
            </a:r>
            <a:r>
              <a:rPr lang="ar-SA" dirty="0"/>
              <a:t>، ربّما لكثرة بكائها على بكرها مفيد، طيّبة وحنونة، لكنّها عاجزة عن تقديم أيّة مساعدة لمفيد، فما كانت قادرة على منع الأب من معاقبة مفيد أو حتى التّأثير فيه، بل تلقّت الإهانات والشّتائم بسببه، قال: "أنا أتبرّأ منه عاهر ابن عاهرة" فقد نعتها بالعاهرة بسبب بكرها مفيد.</a:t>
            </a:r>
          </a:p>
          <a:p>
            <a:pPr>
              <a:lnSpc>
                <a:spcPct val="200000"/>
              </a:lnSpc>
            </a:pPr>
            <a:endParaRPr lang="he-IL" dirty="0"/>
          </a:p>
        </p:txBody>
      </p:sp>
    </p:spTree>
    <p:extLst>
      <p:ext uri="{BB962C8B-B14F-4D97-AF65-F5344CB8AC3E}">
        <p14:creationId xmlns:p14="http://schemas.microsoft.com/office/powerpoint/2010/main" val="4147703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22829"/>
            <a:ext cx="11160000" cy="5755369"/>
          </a:xfrm>
        </p:spPr>
        <p:txBody>
          <a:bodyPr>
            <a:normAutofit/>
          </a:bodyPr>
          <a:lstStyle/>
          <a:p>
            <a:pPr marL="0" indent="0">
              <a:lnSpc>
                <a:spcPct val="150000"/>
              </a:lnSpc>
              <a:buNone/>
            </a:pPr>
            <a:r>
              <a:rPr lang="ar-SA" sz="2000" b="1" dirty="0">
                <a:solidFill>
                  <a:srgbClr val="FF0000"/>
                </a:solidFill>
              </a:rPr>
              <a:t>الأستاذ شعبان</a:t>
            </a:r>
            <a:r>
              <a:rPr lang="ar-SA" sz="2000" dirty="0"/>
              <a:t>: معلّم مفيد، كان طويلا نحيلا يلبس طربوشا يصل إلى ما فوق الحاجبيْن بقليل. كان ينكش أنفه في الصّفّ، وأحيانا يلاحق نساء القرية. كان سببًا في كره مفيد للمدرسة، وحتى يرتاح من وجود مفيد في الصفّ كان يرسله لقضاء بعض الحاجات، مثل جلب الماء أو جمع الحطب، وقد اعتبر كلمته من كلمة الله وعلى الطلّاب طاعته في قوله: "أتسمع؟ كلمة المعلّم من كلمة الله.. يجب أن تطيعني كما تطيعه، وكما تطيع والديكَ" 27 وكان السبب في طرد مفيد من القرية بعد أن تسبب بطرده من المدرسة.</a:t>
            </a:r>
          </a:p>
          <a:p>
            <a:pPr marL="0" indent="0">
              <a:lnSpc>
                <a:spcPct val="150000"/>
              </a:lnSpc>
              <a:buNone/>
            </a:pPr>
            <a:r>
              <a:rPr lang="ar-SA" sz="2000" dirty="0"/>
              <a:t> </a:t>
            </a:r>
            <a:r>
              <a:rPr lang="ar-SA" sz="2000" dirty="0">
                <a:solidFill>
                  <a:srgbClr val="FF0000"/>
                </a:solidFill>
              </a:rPr>
              <a:t>المختار: </a:t>
            </a:r>
            <a:r>
              <a:rPr lang="ar-SA" sz="2000" dirty="0"/>
              <a:t>كان رجلا قاسيا، يستمع لما يقوله أهل القرية دون التفكير أو التعامل بحكمة، وسرعان ما عاقب مفيدا أشدّ العقاب حينما قطع ذنب الحمار.</a:t>
            </a:r>
          </a:p>
          <a:p>
            <a:pPr marL="0" indent="0">
              <a:lnSpc>
                <a:spcPct val="150000"/>
              </a:lnSpc>
              <a:buNone/>
            </a:pPr>
            <a:r>
              <a:rPr lang="ar-SA" sz="2000" dirty="0"/>
              <a:t> </a:t>
            </a:r>
            <a:r>
              <a:rPr lang="ar-SA" sz="2000" dirty="0">
                <a:solidFill>
                  <a:srgbClr val="FF0000"/>
                </a:solidFill>
              </a:rPr>
              <a:t>إبراهيم الشنكل</a:t>
            </a:r>
            <a:r>
              <a:rPr lang="ar-SA" sz="2000" dirty="0"/>
              <a:t>: رجل فقير جدّا، يبيع الخضار على عربة، وفي الشتاء يعمل حمّالا، وكان عليه أن يكدح طوال العام لإطعام زوجته وأولاده. كان اللباس خرقا تستر الجسم، لكنّه كان إنسانًا شريفًا يحبّ وطنه، ويوزّع منشورات ضدّ الاستعمار الفرنسيّ، ويعاقبونه على ذلك ويسجنونه. دعم مفيد معنويًا وأرشده بنصائحه ليسلك طريق الخير.</a:t>
            </a:r>
          </a:p>
          <a:p>
            <a:pPr marL="0" indent="0">
              <a:lnSpc>
                <a:spcPct val="150000"/>
              </a:lnSpc>
              <a:buNone/>
            </a:pPr>
            <a:endParaRPr lang="ar-SA" dirty="0"/>
          </a:p>
          <a:p>
            <a:pPr marL="0" indent="0">
              <a:lnSpc>
                <a:spcPct val="150000"/>
              </a:lnSpc>
              <a:buNone/>
            </a:pPr>
            <a:endParaRPr lang="ar-SA" dirty="0"/>
          </a:p>
          <a:p>
            <a:pPr>
              <a:lnSpc>
                <a:spcPct val="150000"/>
              </a:lnSpc>
            </a:pPr>
            <a:endParaRPr lang="ar-SA" dirty="0"/>
          </a:p>
          <a:p>
            <a:pPr>
              <a:lnSpc>
                <a:spcPct val="150000"/>
              </a:lnSpc>
            </a:pPr>
            <a:endParaRPr lang="he-IL" dirty="0"/>
          </a:p>
        </p:txBody>
      </p:sp>
    </p:spTree>
    <p:extLst>
      <p:ext uri="{BB962C8B-B14F-4D97-AF65-F5344CB8AC3E}">
        <p14:creationId xmlns:p14="http://schemas.microsoft.com/office/powerpoint/2010/main" val="1748960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204717"/>
            <a:ext cx="11160000" cy="5673482"/>
          </a:xfrm>
        </p:spPr>
        <p:txBody>
          <a:bodyPr>
            <a:normAutofit fontScale="32500" lnSpcReduction="20000"/>
          </a:bodyPr>
          <a:lstStyle/>
          <a:p>
            <a:endParaRPr lang="ar-SA" sz="4200" dirty="0"/>
          </a:p>
          <a:p>
            <a:pPr>
              <a:lnSpc>
                <a:spcPct val="120000"/>
              </a:lnSpc>
            </a:pPr>
            <a:r>
              <a:rPr lang="ar-SA" sz="4200" b="1" dirty="0">
                <a:solidFill>
                  <a:srgbClr val="FF0000"/>
                </a:solidFill>
              </a:rPr>
              <a:t> </a:t>
            </a:r>
            <a:r>
              <a:rPr lang="ar-SA" sz="8000" b="1" dirty="0" err="1">
                <a:solidFill>
                  <a:srgbClr val="FF0000"/>
                </a:solidFill>
              </a:rPr>
              <a:t>عبدوش</a:t>
            </a:r>
            <a:r>
              <a:rPr lang="ar-SA" sz="8000" b="1" dirty="0">
                <a:solidFill>
                  <a:srgbClr val="FF0000"/>
                </a:solidFill>
              </a:rPr>
              <a:t> </a:t>
            </a:r>
            <a:r>
              <a:rPr lang="ar-SA" sz="8000" b="1" dirty="0" err="1">
                <a:solidFill>
                  <a:srgbClr val="FF0000"/>
                </a:solidFill>
              </a:rPr>
              <a:t>الدّاشر</a:t>
            </a:r>
            <a:r>
              <a:rPr lang="ar-SA" sz="8000" dirty="0"/>
              <a:t>: شاب من قرية مفيد، طويل القامة، عصبيّ الحركة، في وجهه بعض آثار الجدري. هرب من القرية إلى بانياس وعمل في فرن المعلّم مبروك. وساعد مفيدا في العمل معه في الفرن. كان بلطجيّا ويشرب الخمر، وكان يتعارك مع الفرنسيّين الّذين يعترّضون طريق النّساء وأصحاب المقاهي ويتهرّبون من دفع المال لأصحابه. اشترك مع مفيد في صراعه ضدّ الفرنسيّين، وسرق البضائع من الميناء مع مفيد. بعد ذلك ترك كلّ شيء وسافر إلى اليونان.</a:t>
            </a:r>
          </a:p>
          <a:p>
            <a:pPr>
              <a:lnSpc>
                <a:spcPct val="120000"/>
              </a:lnSpc>
            </a:pPr>
            <a:r>
              <a:rPr lang="ar-SA" sz="8000" dirty="0">
                <a:solidFill>
                  <a:srgbClr val="FF0000"/>
                </a:solidFill>
              </a:rPr>
              <a:t> </a:t>
            </a:r>
            <a:r>
              <a:rPr lang="ar-SA" sz="8000" b="1" dirty="0">
                <a:solidFill>
                  <a:srgbClr val="FF0000"/>
                </a:solidFill>
              </a:rPr>
              <a:t>لبيبة </a:t>
            </a:r>
            <a:r>
              <a:rPr lang="ar-SA" sz="8000" b="1" dirty="0" err="1">
                <a:solidFill>
                  <a:srgbClr val="FF0000"/>
                </a:solidFill>
              </a:rPr>
              <a:t>الشقرق</a:t>
            </a:r>
            <a:r>
              <a:rPr lang="ar-SA" sz="8000" dirty="0"/>
              <a:t>: وبمعنى الذكية، حيث أنّها جعلت رجل عنيف ضخم وقاسي يحبها ويعشقها بجنون وهذا ليس بالشيء السهل لان هذا النوع من الرجال من الصعب أن ينبض قلبهم.</a:t>
            </a:r>
          </a:p>
          <a:p>
            <a:pPr>
              <a:lnSpc>
                <a:spcPct val="120000"/>
              </a:lnSpc>
            </a:pPr>
            <a:r>
              <a:rPr lang="ar-SA" sz="8000" dirty="0"/>
              <a:t>وكانت امرأة غير صالحة تعمل في البغاء، تابت على يد مفيد ووجدت عملًا في شركة </a:t>
            </a:r>
            <a:r>
              <a:rPr lang="ar-SA" sz="8000" dirty="0" err="1"/>
              <a:t>الريجي</a:t>
            </a:r>
            <a:r>
              <a:rPr lang="ar-SA" sz="8000" dirty="0"/>
              <a:t> للتّبغ والدّخان، واستأجرت غرفة صغيرة عاشت باستقامة وشرف. أحبّت مفيد بكلّ إخلاص، وزارته وهو في سجن حلب. انقطعت العلاقة بينهما فترة، لكنّ مفيد عاد ووجدها، ثمّ تزوّجها، وكانت زوجة طيّبة مطيعة، أعانته عند مرضه وساندته.</a:t>
            </a:r>
          </a:p>
          <a:p>
            <a:pPr>
              <a:lnSpc>
                <a:spcPct val="170000"/>
              </a:lnSpc>
            </a:pPr>
            <a:endParaRPr lang="he-IL" sz="8000" dirty="0"/>
          </a:p>
        </p:txBody>
      </p:sp>
    </p:spTree>
    <p:extLst>
      <p:ext uri="{BB962C8B-B14F-4D97-AF65-F5344CB8AC3E}">
        <p14:creationId xmlns:p14="http://schemas.microsoft.com/office/powerpoint/2010/main" val="1313971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63773"/>
            <a:ext cx="11160000" cy="5714425"/>
          </a:xfrm>
        </p:spPr>
        <p:txBody>
          <a:bodyPr>
            <a:normAutofit lnSpcReduction="10000"/>
          </a:bodyPr>
          <a:lstStyle/>
          <a:p>
            <a:r>
              <a:rPr lang="ar-SA" dirty="0">
                <a:solidFill>
                  <a:srgbClr val="FF0000"/>
                </a:solidFill>
              </a:rPr>
              <a:t>عبد الجليل</a:t>
            </a:r>
            <a:r>
              <a:rPr lang="ar-SA" dirty="0"/>
              <a:t>: وهو من الجلالة حيث أن محاولته بمساعدة مفيد كانت قديرة ومميزة فهو أعطاه ما لم يأخذه من خارج السجن. تعرّف إليه مفيد في السّجن، كان طيّبًا خلوقًا مثقّفًا ومحسوبا من السجناء السياسيّين، كان صديق مفيد في السجن، نصحه بأن يقرأ ويكتب، وساعده وأرشده وحذَره من مشاكل السّجناء، وقدّم له عدة نصائح تعينه على العيش باستقامة وهي:</a:t>
            </a:r>
          </a:p>
          <a:p>
            <a:r>
              <a:rPr lang="ar-SA" dirty="0"/>
              <a:t>1- لا تعلك وأنت في السّجن</a:t>
            </a:r>
          </a:p>
          <a:p>
            <a:r>
              <a:rPr lang="ar-SA" dirty="0"/>
              <a:t>2- لا تتولدن </a:t>
            </a:r>
          </a:p>
          <a:p>
            <a:r>
              <a:rPr lang="ar-SA" dirty="0"/>
              <a:t>3-	لا تدخّن</a:t>
            </a:r>
          </a:p>
          <a:p>
            <a:r>
              <a:rPr lang="ar-SA" dirty="0"/>
              <a:t>4-	لا تقرب القمار</a:t>
            </a:r>
          </a:p>
          <a:p>
            <a:r>
              <a:rPr lang="ar-SA" dirty="0"/>
              <a:t>5-	لا تستفزّ السّجناء ولا تتركهم يستفزّونك</a:t>
            </a:r>
          </a:p>
          <a:p>
            <a:r>
              <a:rPr lang="ar-SA" dirty="0"/>
              <a:t>6-	لا تعدُّ أيّام السّجن ولا تفكّر كثيرًا بما هو خارجه</a:t>
            </a:r>
          </a:p>
          <a:p>
            <a:r>
              <a:rPr lang="ar-SA" dirty="0"/>
              <a:t>7-	لا تتعاط النّميمة أو الكذب أو التدخّل في مالا يعنيك، كن رجلًا، السّجن يحبُّ الرّجال. 77</a:t>
            </a:r>
          </a:p>
          <a:p>
            <a:r>
              <a:rPr lang="ar-SA" dirty="0"/>
              <a:t>كانت الفلقة أمرًا مشتركًا بين مفيد وعبد الجليل، مفيد </a:t>
            </a:r>
            <a:r>
              <a:rPr lang="ar-SA" dirty="0" err="1"/>
              <a:t>ذاقها</a:t>
            </a:r>
            <a:r>
              <a:rPr lang="ar-SA" dirty="0"/>
              <a:t> في بيت المختار كعقاب على قطع ذنب الحمار، أمّ عبد الجليل </a:t>
            </a:r>
            <a:r>
              <a:rPr lang="ar-SA" dirty="0" err="1"/>
              <a:t>ذاقها</a:t>
            </a:r>
            <a:r>
              <a:rPr lang="ar-SA" dirty="0"/>
              <a:t> من مدير السّجن كعقاب له على تقديم عريضة ضدّ مدير السّجن عندما قدّم لهم فأرًا مع الفاصولياء بدل اللّحمة.</a:t>
            </a:r>
          </a:p>
          <a:p>
            <a:endParaRPr lang="he-IL" dirty="0"/>
          </a:p>
        </p:txBody>
      </p:sp>
    </p:spTree>
    <p:extLst>
      <p:ext uri="{BB962C8B-B14F-4D97-AF65-F5344CB8AC3E}">
        <p14:creationId xmlns:p14="http://schemas.microsoft.com/office/powerpoint/2010/main" val="3171917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36479"/>
            <a:ext cx="11160000" cy="5741720"/>
          </a:xfrm>
        </p:spPr>
        <p:txBody>
          <a:bodyPr>
            <a:normAutofit fontScale="70000" lnSpcReduction="20000"/>
          </a:bodyPr>
          <a:lstStyle/>
          <a:p>
            <a:r>
              <a:rPr lang="ar-SA" dirty="0"/>
              <a:t> </a:t>
            </a:r>
          </a:p>
          <a:p>
            <a:pPr>
              <a:lnSpc>
                <a:spcPct val="160000"/>
              </a:lnSpc>
            </a:pPr>
            <a:r>
              <a:rPr lang="ar-SA" dirty="0"/>
              <a:t> </a:t>
            </a:r>
            <a:r>
              <a:rPr lang="ar-SA" sz="2900" dirty="0">
                <a:solidFill>
                  <a:srgbClr val="FF0000"/>
                </a:solidFill>
              </a:rPr>
              <a:t>الأستاذ ماهر</a:t>
            </a:r>
            <a:r>
              <a:rPr lang="ar-SA" sz="2900" dirty="0"/>
              <a:t>: هو كان رمزا للقوة والمهارة ، فعندما كان بالسجن قام بتعليم مفيد كل ما يلزمه من القراءة والكتابة.</a:t>
            </a:r>
          </a:p>
          <a:p>
            <a:pPr>
              <a:lnSpc>
                <a:spcPct val="160000"/>
              </a:lnSpc>
            </a:pPr>
            <a:r>
              <a:rPr lang="ar-SA" sz="2900" dirty="0"/>
              <a:t>محامٍ يدافع عن السُّجناء، أُعجِبَ بشخصيّة مفيد وأحبّه، وقدّم له عدّة نصائح حياتيّة.</a:t>
            </a:r>
          </a:p>
          <a:p>
            <a:pPr>
              <a:lnSpc>
                <a:spcPct val="160000"/>
              </a:lnSpc>
            </a:pPr>
            <a:r>
              <a:rPr lang="ar-SA" sz="2900" dirty="0">
                <a:solidFill>
                  <a:srgbClr val="FF0000"/>
                </a:solidFill>
              </a:rPr>
              <a:t> </a:t>
            </a:r>
            <a:r>
              <a:rPr lang="ar-SA" sz="2900" dirty="0" err="1">
                <a:solidFill>
                  <a:srgbClr val="FF0000"/>
                </a:solidFill>
              </a:rPr>
              <a:t>حليش</a:t>
            </a:r>
            <a:r>
              <a:rPr lang="ar-SA" sz="2900" dirty="0"/>
              <a:t>: رجل ضئيل الجسم، له هيئة ثعلب، لصّ، لئيم ونذل. عاش طفولة قاسية، فهرب من المنزل ووقع في أيدي اللوطيّين. دخل السجن وازدادت أخلاقه سوءًا. اشترك مع مفيد </a:t>
            </a:r>
            <a:r>
              <a:rPr lang="ar-SA" sz="2900" dirty="0" err="1"/>
              <a:t>وعبدوش</a:t>
            </a:r>
            <a:r>
              <a:rPr lang="ar-SA" sz="2900" dirty="0"/>
              <a:t> في سرقة البضائع من الميناء في حادثة </a:t>
            </a:r>
            <a:r>
              <a:rPr lang="ar-SA" sz="2900" dirty="0" err="1"/>
              <a:t>الماعونة</a:t>
            </a:r>
            <a:r>
              <a:rPr lang="ar-SA" sz="2900" dirty="0"/>
              <a:t>، في النهاية قتله العجوز.</a:t>
            </a:r>
          </a:p>
          <a:p>
            <a:pPr>
              <a:lnSpc>
                <a:spcPct val="160000"/>
              </a:lnSpc>
            </a:pPr>
            <a:r>
              <a:rPr lang="ar-SA" sz="2900" dirty="0" err="1">
                <a:solidFill>
                  <a:srgbClr val="FF0000"/>
                </a:solidFill>
              </a:rPr>
              <a:t>زلقوط</a:t>
            </a:r>
            <a:r>
              <a:rPr lang="ar-SA" sz="2900" dirty="0"/>
              <a:t>: وهو </a:t>
            </a:r>
            <a:r>
              <a:rPr lang="ar-SA" sz="2900" dirty="0" err="1"/>
              <a:t>مزقلط</a:t>
            </a:r>
            <a:r>
              <a:rPr lang="ar-SA" sz="2900" dirty="0"/>
              <a:t> الشكل أي انه على شكل كرة دائرية.</a:t>
            </a:r>
          </a:p>
          <a:p>
            <a:pPr>
              <a:lnSpc>
                <a:spcPct val="160000"/>
              </a:lnSpc>
            </a:pPr>
            <a:r>
              <a:rPr lang="ar-SA" sz="2900" dirty="0"/>
              <a:t>رجل سيّء، قاتل، يعمل في الميناء، ينقل الكلام للعجوز لينال رضاه. كان يأخذ الأموال من اللصوص الصغار بالقوّة، وقد اعتبره مفيد راديو مجّاني.</a:t>
            </a:r>
          </a:p>
          <a:p>
            <a:pPr>
              <a:lnSpc>
                <a:spcPct val="160000"/>
              </a:lnSpc>
            </a:pPr>
            <a:r>
              <a:rPr lang="ar-SA" sz="2900" dirty="0"/>
              <a:t> </a:t>
            </a:r>
            <a:r>
              <a:rPr lang="ar-SA" sz="2900" dirty="0">
                <a:solidFill>
                  <a:srgbClr val="FF0000"/>
                </a:solidFill>
              </a:rPr>
              <a:t>المعلّم رضا</a:t>
            </a:r>
            <a:r>
              <a:rPr lang="ar-SA" sz="2900" dirty="0"/>
              <a:t>: معلّم معروف في الميناء، له هيبة ووقار، وافق على عمل مفيد عنده ليقف إلى جانبه ضدّ من يحاول الاعتداء على فرقته من المعلّمين الآخرين. لُقِّب بالنورس لأنّه يخبر العجوز بكلّ ما يدور في الميناء ليكسب رضاه.</a:t>
            </a:r>
          </a:p>
          <a:p>
            <a:pPr>
              <a:lnSpc>
                <a:spcPct val="160000"/>
              </a:lnSpc>
            </a:pPr>
            <a:r>
              <a:rPr lang="ar-SA" sz="2900" dirty="0"/>
              <a:t>مربوع القامة، ذو وجه عريض، رقبته قصيرة جدّا. وهو رجل صلب موثوق به ومثقّف، ينشر أفكار الحريّة </a:t>
            </a:r>
            <a:r>
              <a:rPr lang="ar-SA" sz="2900" dirty="0" err="1"/>
              <a:t>والمط</a:t>
            </a:r>
            <a:r>
              <a:rPr lang="ar-SA" sz="2900" dirty="0" err="1">
                <a:solidFill>
                  <a:srgbClr val="FF0000"/>
                </a:solidFill>
              </a:rPr>
              <a:t>برهوم</a:t>
            </a:r>
            <a:r>
              <a:rPr lang="ar-SA" sz="2900" dirty="0">
                <a:solidFill>
                  <a:srgbClr val="FF0000"/>
                </a:solidFill>
              </a:rPr>
              <a:t>: </a:t>
            </a:r>
            <a:r>
              <a:rPr lang="ar-SA" sz="2900" dirty="0"/>
              <a:t>البة بحقوق العمّال في الميناء، ويدعو إلى إنشاء نقابة تدافع عن حقوقهم. </a:t>
            </a:r>
          </a:p>
          <a:p>
            <a:pPr>
              <a:lnSpc>
                <a:spcPct val="160000"/>
              </a:lnSpc>
            </a:pPr>
            <a:endParaRPr lang="he-IL" dirty="0"/>
          </a:p>
        </p:txBody>
      </p:sp>
    </p:spTree>
    <p:extLst>
      <p:ext uri="{BB962C8B-B14F-4D97-AF65-F5344CB8AC3E}">
        <p14:creationId xmlns:p14="http://schemas.microsoft.com/office/powerpoint/2010/main" val="2047315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300251"/>
            <a:ext cx="11160000" cy="5577947"/>
          </a:xfrm>
        </p:spPr>
        <p:txBody>
          <a:bodyPr>
            <a:normAutofit lnSpcReduction="10000"/>
          </a:bodyPr>
          <a:lstStyle/>
          <a:p>
            <a:pPr>
              <a:lnSpc>
                <a:spcPct val="150000"/>
              </a:lnSpc>
            </a:pPr>
            <a:r>
              <a:rPr lang="ar-SA" dirty="0">
                <a:solidFill>
                  <a:srgbClr val="FF0000"/>
                </a:solidFill>
              </a:rPr>
              <a:t>المعلّم يوسف </a:t>
            </a:r>
            <a:r>
              <a:rPr lang="ar-SA" dirty="0" err="1">
                <a:solidFill>
                  <a:srgbClr val="FF0000"/>
                </a:solidFill>
              </a:rPr>
              <a:t>البطحيش</a:t>
            </a:r>
            <a:r>
              <a:rPr lang="ar-SA" dirty="0">
                <a:solidFill>
                  <a:srgbClr val="FF0000"/>
                </a:solidFill>
              </a:rPr>
              <a:t>: </a:t>
            </a:r>
            <a:r>
              <a:rPr lang="ar-SA" dirty="0">
                <a:solidFill>
                  <a:schemeClr val="tx2"/>
                </a:solidFill>
              </a:rPr>
              <a:t>رئيس فرقة في الميناء، بينه وبين المعلّم رضا عداوة شديدة. كان يكره مفيد الوحش ويحقد عليه، فحاول قتله وحرّض الجمارك ضدّه، وتسبب بانتحاره بع قتل عامل الجمارك. </a:t>
            </a:r>
          </a:p>
          <a:p>
            <a:pPr>
              <a:lnSpc>
                <a:spcPct val="150000"/>
              </a:lnSpc>
            </a:pPr>
            <a:r>
              <a:rPr lang="ar-SA" dirty="0" err="1">
                <a:solidFill>
                  <a:srgbClr val="FF0000"/>
                </a:solidFill>
              </a:rPr>
              <a:t>خربوط</a:t>
            </a:r>
            <a:r>
              <a:rPr lang="ar-SA" dirty="0">
                <a:solidFill>
                  <a:srgbClr val="FF0000"/>
                </a:solidFill>
              </a:rPr>
              <a:t>: </a:t>
            </a:r>
            <a:r>
              <a:rPr lang="ar-SA" dirty="0"/>
              <a:t>وهو اسم من اللغة المحكية وهو بمعنى الشيء الغير متجانس "مخربط" فهذا الشخص كان مخربط بكل شيء في شكله، عقله، تصرفاته. كان يعمل ماسح الأحذية، وبائع متجوّل، طويل اللسان، يتعاطى الكيف، خبيث.</a:t>
            </a:r>
          </a:p>
          <a:p>
            <a:pPr>
              <a:lnSpc>
                <a:spcPct val="150000"/>
              </a:lnSpc>
            </a:pPr>
            <a:r>
              <a:rPr lang="ar-SA" dirty="0">
                <a:solidFill>
                  <a:srgbClr val="FF0000"/>
                </a:solidFill>
              </a:rPr>
              <a:t>العجوز</a:t>
            </a:r>
            <a:r>
              <a:rPr lang="ar-SA" dirty="0"/>
              <a:t>: رجل قاسٍ جدّا، يحكم الميناء، يضطهد العمال ويأخذ حقوقهم، ينشر الخلاف والفساد بين العمّال والمعلّمين حتى يتمكّن من السيطرة عليهم طوال الوقت. كان ضدّ إقامة نقابة للعمّال لأنّه خاف أن يثور العمّال ضدّه. عقابه شديد لمن يخالفه، فكان يأمر قتل أو إغراق كلّ شخص يحاول مخالفة أمره، لكن رغم ذلك كان حلو اللسان وحكيما.</a:t>
            </a:r>
          </a:p>
          <a:p>
            <a:pPr>
              <a:lnSpc>
                <a:spcPct val="150000"/>
              </a:lnSpc>
            </a:pPr>
            <a:r>
              <a:rPr lang="ar-SA" dirty="0">
                <a:solidFill>
                  <a:srgbClr val="FF0000"/>
                </a:solidFill>
              </a:rPr>
              <a:t> الرّقيب زريق</a:t>
            </a:r>
            <a:r>
              <a:rPr lang="ar-SA" dirty="0"/>
              <a:t>: ضابط في الجمرك، جاء ليحذّر مفيد الوحش من العمل في المهرَّبات، بعد ذلك حاول تفتيش بيت مفيد بالقوّة لكنْ مفيد قتله.</a:t>
            </a:r>
          </a:p>
          <a:p>
            <a:endParaRPr lang="he-IL" dirty="0"/>
          </a:p>
        </p:txBody>
      </p:sp>
    </p:spTree>
    <p:extLst>
      <p:ext uri="{BB962C8B-B14F-4D97-AF65-F5344CB8AC3E}">
        <p14:creationId xmlns:p14="http://schemas.microsoft.com/office/powerpoint/2010/main" val="166102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err="1">
                <a:latin typeface="Arial"/>
                <a:cs typeface="Arial"/>
              </a:rPr>
              <a:t>لغة</a:t>
            </a:r>
            <a:r>
              <a:rPr lang="he-IL" dirty="0">
                <a:latin typeface="Arial"/>
                <a:cs typeface="Arial"/>
              </a:rPr>
              <a:t> </a:t>
            </a:r>
            <a:r>
              <a:rPr lang="he-IL" dirty="0" err="1">
                <a:latin typeface="Arial"/>
                <a:cs typeface="Arial"/>
              </a:rPr>
              <a:t>عربيّة</a:t>
            </a:r>
            <a:endParaRPr lang="he-IL" dirty="0" err="1"/>
          </a:p>
        </p:txBody>
      </p:sp>
      <p:sp>
        <p:nvSpPr>
          <p:cNvPr id="7" name="כותרת משנה 6"/>
          <p:cNvSpPr>
            <a:spLocks noGrp="1"/>
          </p:cNvSpPr>
          <p:nvPr>
            <p:ph type="subTitle" idx="1"/>
          </p:nvPr>
        </p:nvSpPr>
        <p:spPr/>
        <p:txBody>
          <a:bodyPr/>
          <a:lstStyle/>
          <a:p>
            <a:r>
              <a:rPr lang="ar-SA" dirty="0">
                <a:sym typeface="Varela Round"/>
              </a:rPr>
              <a:t>الرّواية في اللّغة العربيّة</a:t>
            </a:r>
            <a:endParaRPr lang="he-IL" dirty="0">
              <a:sym typeface="Varela Round"/>
            </a:endParaRPr>
          </a:p>
        </p:txBody>
      </p:sp>
      <p:sp>
        <p:nvSpPr>
          <p:cNvPr id="4" name="מציין מיקום תוכן 3"/>
          <p:cNvSpPr>
            <a:spLocks noGrp="1"/>
          </p:cNvSpPr>
          <p:nvPr>
            <p:ph idx="10"/>
          </p:nvPr>
        </p:nvSpPr>
        <p:spPr/>
        <p:txBody>
          <a:bodyPr/>
          <a:lstStyle/>
          <a:p>
            <a:r>
              <a:rPr lang="ar-SA" dirty="0">
                <a:sym typeface="Varela Round"/>
              </a:rPr>
              <a:t>المعلّمة عايدة حمزة مصاروة</a:t>
            </a:r>
            <a:endParaRPr lang="he-IL" dirty="0">
              <a:sym typeface="Varela Rou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محطّات حياة مفيد الوحش</a:t>
            </a:r>
            <a:endParaRPr lang="he-IL" dirty="0"/>
          </a:p>
        </p:txBody>
      </p:sp>
      <p:sp>
        <p:nvSpPr>
          <p:cNvPr id="4" name="מציין מיקום תוכן 3"/>
          <p:cNvSpPr>
            <a:spLocks noGrp="1"/>
          </p:cNvSpPr>
          <p:nvPr>
            <p:ph sz="quarter" idx="4"/>
          </p:nvPr>
        </p:nvSpPr>
        <p:spPr>
          <a:xfrm>
            <a:off x="515206" y="933094"/>
            <a:ext cx="11160000" cy="5262989"/>
          </a:xfrm>
        </p:spPr>
        <p:txBody>
          <a:bodyPr>
            <a:normAutofit/>
          </a:bodyPr>
          <a:lstStyle/>
          <a:p>
            <a:r>
              <a:rPr lang="ar-SA" dirty="0"/>
              <a:t>1- </a:t>
            </a:r>
            <a:r>
              <a:rPr lang="ar-SA" dirty="0">
                <a:solidFill>
                  <a:srgbClr val="C00000"/>
                </a:solidFill>
              </a:rPr>
              <a:t>المحطّة الأولى في حياة مفيد هي قريته الخراب</a:t>
            </a:r>
            <a:r>
              <a:rPr lang="ar-SA" dirty="0"/>
              <a:t>، حيث شقاوته ورفضه للواقع وإرادته على تغييره </a:t>
            </a:r>
          </a:p>
          <a:p>
            <a:r>
              <a:rPr lang="ar-SA" dirty="0"/>
              <a:t>فقطع ذنب الحمار وهذه الحادثة كانت حاسمة في حياته ففي أعقابها طُردَ من المدرسة ومن البيت وذهب إلى المدينة.</a:t>
            </a:r>
          </a:p>
          <a:p>
            <a:endParaRPr lang="ar-SA" dirty="0"/>
          </a:p>
          <a:p>
            <a:r>
              <a:rPr lang="ar-SA" dirty="0"/>
              <a:t>2- </a:t>
            </a:r>
            <a:r>
              <a:rPr lang="ar-SA" dirty="0">
                <a:solidFill>
                  <a:srgbClr val="C00000"/>
                </a:solidFill>
              </a:rPr>
              <a:t>المحطّة الثّانية وهي المدينة </a:t>
            </a:r>
            <a:r>
              <a:rPr lang="ar-SA" dirty="0" err="1">
                <a:solidFill>
                  <a:srgbClr val="C00000"/>
                </a:solidFill>
              </a:rPr>
              <a:t>البانياس</a:t>
            </a:r>
            <a:r>
              <a:rPr lang="ar-SA" dirty="0">
                <a:solidFill>
                  <a:srgbClr val="C00000"/>
                </a:solidFill>
              </a:rPr>
              <a:t> </a:t>
            </a:r>
            <a:r>
              <a:rPr lang="ar-SA" dirty="0"/>
              <a:t>حيث ذهب إلى إبراهيم الشّنكل واكتسب منه عبر من الحياة، وجد </a:t>
            </a:r>
            <a:r>
              <a:rPr lang="ar-SA" dirty="0" err="1"/>
              <a:t>عبدوش</a:t>
            </a:r>
            <a:r>
              <a:rPr lang="ar-SA" dirty="0"/>
              <a:t> </a:t>
            </a:r>
            <a:r>
              <a:rPr lang="ar-SA" dirty="0" err="1"/>
              <a:t>الدّاشر</a:t>
            </a:r>
            <a:r>
              <a:rPr lang="ar-SA" dirty="0"/>
              <a:t> ابن قريته الّذي ارتاد المدينة منذ زمن وهو أكبر سنًّا من مفيد عمل معه في الفرن ويقول مفيد أنّه بعد مرور شهور على عمله في الفرن أنّ الغذاء الجيّد، ورياضة عجن الطّحين، وتقليد </a:t>
            </a:r>
            <a:r>
              <a:rPr lang="ar-SA" dirty="0" err="1"/>
              <a:t>عبدوش</a:t>
            </a:r>
            <a:r>
              <a:rPr lang="ar-SA" dirty="0"/>
              <a:t> في ارتياد المقاهي والخمّارات، قد حوّله من فتى إلى رجل ناضج. وتعرّف إلى لبيبة، وبعد عراك مع الفرنسيين سُجنَ.</a:t>
            </a:r>
          </a:p>
          <a:p>
            <a:endParaRPr lang="ar-SA" dirty="0"/>
          </a:p>
          <a:p>
            <a:r>
              <a:rPr lang="ar-SA" dirty="0"/>
              <a:t>3- </a:t>
            </a:r>
            <a:r>
              <a:rPr lang="ar-SA" dirty="0">
                <a:solidFill>
                  <a:srgbClr val="C00000"/>
                </a:solidFill>
              </a:rPr>
              <a:t>المحطّة الثّالثة وهي السجن في حلب </a:t>
            </a:r>
            <a:r>
              <a:rPr lang="ar-SA" dirty="0"/>
              <a:t>حيث تعرّف فيه إلى عبدالجليل والأستاذ ماهر وسمع بالنّصيحة وهي تثقيف نفسه من خلال قراءة الصّحف، فكان السّجن بمثابة مدرسة لمفيد تعلّم فيه الكتابة والقراءة</a:t>
            </a:r>
          </a:p>
          <a:p>
            <a:endParaRPr lang="ar-SA" dirty="0"/>
          </a:p>
          <a:p>
            <a:endParaRPr lang="ar-SA" dirty="0"/>
          </a:p>
          <a:p>
            <a:endParaRPr lang="ar-SA" dirty="0"/>
          </a:p>
          <a:p>
            <a:pPr marL="0" indent="0">
              <a:buNone/>
            </a:pPr>
            <a:endParaRPr lang="he-IL" dirty="0"/>
          </a:p>
        </p:txBody>
      </p:sp>
    </p:spTree>
    <p:extLst>
      <p:ext uri="{BB962C8B-B14F-4D97-AF65-F5344CB8AC3E}">
        <p14:creationId xmlns:p14="http://schemas.microsoft.com/office/powerpoint/2010/main" val="3686518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491319"/>
            <a:ext cx="11160000" cy="5386879"/>
          </a:xfrm>
        </p:spPr>
        <p:txBody>
          <a:bodyPr/>
          <a:lstStyle/>
          <a:p>
            <a:r>
              <a:rPr lang="ar-SA" dirty="0"/>
              <a:t>4- </a:t>
            </a:r>
            <a:r>
              <a:rPr lang="ar-SA" dirty="0">
                <a:solidFill>
                  <a:srgbClr val="C00000"/>
                </a:solidFill>
              </a:rPr>
              <a:t>المحطّة الرّابعة وهي الميناء </a:t>
            </a:r>
            <a:r>
              <a:rPr lang="ar-SA" dirty="0"/>
              <a:t>والعمل به مع المعلّم رضا ضدّ </a:t>
            </a:r>
            <a:r>
              <a:rPr lang="ar-SA" dirty="0" err="1"/>
              <a:t>البطحيش</a:t>
            </a:r>
            <a:r>
              <a:rPr lang="ar-SA" dirty="0"/>
              <a:t> ممّا خلق عداوة لمفيد الوحش ودخوله في الفساد القائم في الميناء، وإيجاده للبيبة وزواجه منها، والنتيجة لعمله في الميناء كانت قتال مع </a:t>
            </a:r>
            <a:r>
              <a:rPr lang="ar-SA" dirty="0" err="1"/>
              <a:t>البطحيش</a:t>
            </a:r>
            <a:r>
              <a:rPr lang="ar-SA" dirty="0"/>
              <a:t> وزجّ مفيد في السّجن.</a:t>
            </a:r>
          </a:p>
          <a:p>
            <a:endParaRPr lang="ar-SA" dirty="0"/>
          </a:p>
          <a:p>
            <a:r>
              <a:rPr lang="ar-SA" dirty="0"/>
              <a:t>5- </a:t>
            </a:r>
            <a:r>
              <a:rPr lang="ar-SA" dirty="0">
                <a:solidFill>
                  <a:srgbClr val="C00000"/>
                </a:solidFill>
              </a:rPr>
              <a:t>المحطّة الخامسة وهي في سجن اللّاذقيّة </a:t>
            </a:r>
            <a:r>
              <a:rPr lang="ar-SA" dirty="0"/>
              <a:t>الّذي تفاجأ قبل خروجه بمرض السكّري الّذي أصيب به خلال سجنه وبدأ يؤثّر على أصبع قدمه</a:t>
            </a:r>
          </a:p>
          <a:p>
            <a:endParaRPr lang="ar-SA" dirty="0"/>
          </a:p>
          <a:p>
            <a:r>
              <a:rPr lang="ar-SA" dirty="0"/>
              <a:t>6- </a:t>
            </a:r>
            <a:r>
              <a:rPr lang="ar-SA" dirty="0">
                <a:solidFill>
                  <a:srgbClr val="C00000"/>
                </a:solidFill>
              </a:rPr>
              <a:t>المحطّة السّادسة والأخيرة </a:t>
            </a:r>
            <a:r>
              <a:rPr lang="ar-SA" dirty="0"/>
              <a:t>وهي بعد خروج مفيد من السّجن وتراجع وضعه الصحّي بسبب مرض السكّري، ممّا أدى إلى بتر ساقيْه ويأسه لولا ظهور إبراهيم الشّنكل وتشجيع مفيد على العمل وبثّ الأمل في نفسه، ممّا جعله يعمل في بيع الحاجيات البسيطة ثمّ المهرّبات، إلّا أنّ ملاحقة </a:t>
            </a:r>
            <a:r>
              <a:rPr lang="ar-SA" dirty="0" err="1"/>
              <a:t>البطحيش</a:t>
            </a:r>
            <a:r>
              <a:rPr lang="ar-SA" dirty="0"/>
              <a:t> له جعلته يشي به باستمرار للجمارك، ممّا أدى في النهاية إلى قتل رجل الجمرك من قبل مفيد ومن ثمّ قتل نفسه</a:t>
            </a:r>
          </a:p>
          <a:p>
            <a:endParaRPr lang="ar-SA" dirty="0"/>
          </a:p>
          <a:p>
            <a:endParaRPr lang="he-IL" dirty="0"/>
          </a:p>
        </p:txBody>
      </p:sp>
    </p:spTree>
    <p:extLst>
      <p:ext uri="{BB962C8B-B14F-4D97-AF65-F5344CB8AC3E}">
        <p14:creationId xmlns:p14="http://schemas.microsoft.com/office/powerpoint/2010/main" val="2463630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الأولى</a:t>
            </a:r>
            <a:endParaRPr lang="he-IL" dirty="0"/>
          </a:p>
        </p:txBody>
      </p:sp>
      <p:sp>
        <p:nvSpPr>
          <p:cNvPr id="3" name="מציין מיקום טקסט 2"/>
          <p:cNvSpPr>
            <a:spLocks noGrp="1"/>
          </p:cNvSpPr>
          <p:nvPr>
            <p:ph type="body" sz="quarter" idx="3"/>
          </p:nvPr>
        </p:nvSpPr>
        <p:spPr>
          <a:xfrm>
            <a:off x="515206" y="933094"/>
            <a:ext cx="11159999" cy="609103"/>
          </a:xfrm>
        </p:spPr>
        <p:txBody>
          <a:bodyPr/>
          <a:lstStyle/>
          <a:p>
            <a:r>
              <a:rPr lang="ar-SA" dirty="0"/>
              <a:t>تأثّر مفيد في بلدته الخراب من معاملة والده ومعلّمه له</a:t>
            </a:r>
            <a:endParaRPr lang="he-IL" dirty="0"/>
          </a:p>
        </p:txBody>
      </p:sp>
      <p:sp>
        <p:nvSpPr>
          <p:cNvPr id="4" name="מציין מיקום תוכן 3"/>
          <p:cNvSpPr>
            <a:spLocks noGrp="1"/>
          </p:cNvSpPr>
          <p:nvPr>
            <p:ph sz="quarter" idx="4"/>
          </p:nvPr>
        </p:nvSpPr>
        <p:spPr>
          <a:xfrm>
            <a:off x="515206" y="1542197"/>
            <a:ext cx="11160000" cy="4336001"/>
          </a:xfrm>
        </p:spPr>
        <p:txBody>
          <a:bodyPr>
            <a:normAutofit fontScale="85000" lnSpcReduction="20000"/>
          </a:bodyPr>
          <a:lstStyle/>
          <a:p>
            <a:pPr>
              <a:lnSpc>
                <a:spcPct val="150000"/>
              </a:lnSpc>
            </a:pPr>
            <a:r>
              <a:rPr lang="ar-SA" dirty="0"/>
              <a:t> اتّخذ موقفًا سلبيًا من أبيه، وذلك لسوء معاملته له، حين كان يكيل له الضّربات الموجعة دون </a:t>
            </a:r>
            <a:r>
              <a:rPr lang="ar-SA" dirty="0" err="1"/>
              <a:t>دون</a:t>
            </a:r>
            <a:r>
              <a:rPr lang="ar-SA" dirty="0"/>
              <a:t> رحمة أو شفقة ولا يقبل منه الاعتذار والتّوبة، معتبرًا أنّ لا فائدة تُرجى منه. وقد عاقبه عقابًا قاسيًا؛ إذ كان يربطه بجذع شجرة وينهال عليه بالضّرب المبرّح بحزامه الجلديّ، غير مبالٍ أين تقع الضّربات، ويفعل ذلك مرارًا وتكرارًا، ويتركه ساعات طويلة مربوطًا بالشّجرة، وكان تأثير هذه المعاملة على مفيد باتّخاذ موقفًا منه، وقراره الهرب من البيت وترك القرية</a:t>
            </a:r>
          </a:p>
          <a:p>
            <a:pPr>
              <a:lnSpc>
                <a:spcPct val="150000"/>
              </a:lnSpc>
            </a:pPr>
            <a:r>
              <a:rPr lang="ar-SA" dirty="0"/>
              <a:t>أمّا موقفه من المعلّم: لا يقلّ سلبيّة عن موقفه من أبيه؛ إذ كان يثير اشمئزازه ببعض تصرّفاته </a:t>
            </a:r>
            <a:r>
              <a:rPr lang="ar-SA" dirty="0" err="1"/>
              <a:t>كنكش</a:t>
            </a:r>
            <a:r>
              <a:rPr lang="ar-SA" dirty="0"/>
              <a:t> أنفه في الصفّ، كما كان يستخدمه لقضاء حاجات لا تمتّ إلى التّعليم بصلة، فكان لذلك التأثير المباشر على سلوك مفيد الوحش وتصرّفه في المدرسة. كانت العلاقة بينهما متوتّرة، اتّسمت بالكراهيّة والعدائيّة، فالمعلّم والمدرسة وجهان من وجوه السّلطة البغيضة: سلطة الأب، سلطة الأجنبيّ، سلطة المعلّم، ويتمرّد عليها جميعًا. المعلّم هو معلّم العنف والضّرب والتّقريع، لذا نقم وثار.</a:t>
            </a:r>
          </a:p>
          <a:p>
            <a:pPr>
              <a:lnSpc>
                <a:spcPct val="150000"/>
              </a:lnSpc>
            </a:pPr>
            <a:r>
              <a:rPr lang="ar-SA" dirty="0"/>
              <a:t>أمّا موقفه من أمّه: كان يرى فيها الطّيبة واللّطف، عاملته معاملة حسنة، لم تضربه أبدًا، تنصحه وتصحبه إلى المدرسة. الأم هي الإنسانة الّتي أثّرت إيجابيًا في حياة مفيد.</a:t>
            </a:r>
            <a:endParaRPr lang="he-IL" dirty="0"/>
          </a:p>
        </p:txBody>
      </p:sp>
    </p:spTree>
    <p:extLst>
      <p:ext uri="{BB962C8B-B14F-4D97-AF65-F5344CB8AC3E}">
        <p14:creationId xmlns:p14="http://schemas.microsoft.com/office/powerpoint/2010/main" val="2331930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الثّانية</a:t>
            </a:r>
            <a:endParaRPr lang="he-IL" dirty="0"/>
          </a:p>
        </p:txBody>
      </p:sp>
      <p:sp>
        <p:nvSpPr>
          <p:cNvPr id="3" name="מציין מיקום טקסט 2"/>
          <p:cNvSpPr>
            <a:spLocks noGrp="1"/>
          </p:cNvSpPr>
          <p:nvPr>
            <p:ph type="body" sz="quarter" idx="3"/>
          </p:nvPr>
        </p:nvSpPr>
        <p:spPr/>
        <p:txBody>
          <a:bodyPr/>
          <a:lstStyle/>
          <a:p>
            <a:r>
              <a:rPr lang="ar-SA" dirty="0"/>
              <a:t>العمل مع </a:t>
            </a:r>
            <a:r>
              <a:rPr lang="ar-SA" dirty="0" err="1"/>
              <a:t>عبدوش</a:t>
            </a:r>
            <a:r>
              <a:rPr lang="ar-SA" dirty="0"/>
              <a:t> وتعرّفه بلبيبة</a:t>
            </a:r>
            <a:endParaRPr lang="he-IL" dirty="0"/>
          </a:p>
        </p:txBody>
      </p:sp>
      <p:sp>
        <p:nvSpPr>
          <p:cNvPr id="4" name="מציין מיקום תוכן 3"/>
          <p:cNvSpPr>
            <a:spLocks noGrp="1"/>
          </p:cNvSpPr>
          <p:nvPr>
            <p:ph sz="quarter" idx="4"/>
          </p:nvPr>
        </p:nvSpPr>
        <p:spPr/>
        <p:txBody>
          <a:bodyPr/>
          <a:lstStyle/>
          <a:p>
            <a:r>
              <a:rPr lang="ar-SA" dirty="0"/>
              <a:t>وصف نفسه بأنّه نضج بعد عمله في الفرن مع </a:t>
            </a:r>
            <a:r>
              <a:rPr lang="ar-SA" dirty="0" err="1"/>
              <a:t>عبدوش</a:t>
            </a:r>
            <a:r>
              <a:rPr lang="ar-SA" dirty="0"/>
              <a:t> فهو كبر سنًّا وأصبح يعمل في المدينة، وصار يرتاد على المقهى القريب من الفرن والّذي يلتقي فيه المتسكّعون والفرنسيّون والمومسات وعمّال الميناء وغيرهم..</a:t>
            </a:r>
          </a:p>
          <a:p>
            <a:r>
              <a:rPr lang="ar-SA" dirty="0"/>
              <a:t>وتعرّفه بلبيبة البنت الّتي تقبّلته بسلبيّاته وأحبّته، تحمل في تصرّفاتها ماضٍ قذر إلّا أنّ في حبّها لمفيد استطاعت جذبه واقناعه بها، وقد تركت العمل كمومس ووعدته بأن تبقى له وحده، مارسا الحبّ وأصبحا عشيقين لولا دخوله إلى السّجن وتحويله إلى سجن حلب وانقطاعهما عن بعض. </a:t>
            </a:r>
            <a:endParaRPr lang="he-IL" dirty="0"/>
          </a:p>
        </p:txBody>
      </p:sp>
    </p:spTree>
    <p:extLst>
      <p:ext uri="{BB962C8B-B14F-4D97-AF65-F5344CB8AC3E}">
        <p14:creationId xmlns:p14="http://schemas.microsoft.com/office/powerpoint/2010/main" val="958999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الثّالثة</a:t>
            </a:r>
            <a:endParaRPr lang="he-IL" dirty="0"/>
          </a:p>
        </p:txBody>
      </p:sp>
      <p:sp>
        <p:nvSpPr>
          <p:cNvPr id="3" name="מציין מיקום טקסט 2"/>
          <p:cNvSpPr>
            <a:spLocks noGrp="1"/>
          </p:cNvSpPr>
          <p:nvPr>
            <p:ph type="body" sz="quarter" idx="3"/>
          </p:nvPr>
        </p:nvSpPr>
        <p:spPr>
          <a:xfrm>
            <a:off x="515206" y="933095"/>
            <a:ext cx="11159999" cy="554512"/>
          </a:xfrm>
        </p:spPr>
        <p:txBody>
          <a:bodyPr/>
          <a:lstStyle/>
          <a:p>
            <a:r>
              <a:rPr lang="ar-SA" dirty="0"/>
              <a:t>سجن حلب</a:t>
            </a:r>
            <a:endParaRPr lang="he-IL" dirty="0"/>
          </a:p>
        </p:txBody>
      </p:sp>
      <p:sp>
        <p:nvSpPr>
          <p:cNvPr id="4" name="מציין מיקום תוכן 3"/>
          <p:cNvSpPr>
            <a:spLocks noGrp="1"/>
          </p:cNvSpPr>
          <p:nvPr>
            <p:ph sz="quarter" idx="4"/>
          </p:nvPr>
        </p:nvSpPr>
        <p:spPr>
          <a:xfrm>
            <a:off x="515206" y="1487607"/>
            <a:ext cx="11160000" cy="4390591"/>
          </a:xfrm>
        </p:spPr>
        <p:txBody>
          <a:bodyPr/>
          <a:lstStyle/>
          <a:p>
            <a:r>
              <a:rPr lang="ar-SA" dirty="0"/>
              <a:t>وهي دخول مفيد السّجن بتهمة الاعتداء على أفراد الشّرطة الفرنسيّة، وذلك عندما تعارك هو وصديقه </a:t>
            </a:r>
            <a:r>
              <a:rPr lang="ar-SA" dirty="0" err="1"/>
              <a:t>عبدوش</a:t>
            </a:r>
            <a:r>
              <a:rPr lang="ar-SA" dirty="0"/>
              <a:t> مع العدوّ الفرنسيّ في المقهى، بعد أن سكر أفراد الشّرطة الفرنسيّة وأخذوا يتحرّشون بالنّساء والتّصرّف بعنجهيّة في المقهى، ثمّ الاعتداء على صاحب المقهى، عندها أخذ مفيد </a:t>
            </a:r>
            <a:r>
              <a:rPr lang="ar-SA" dirty="0" err="1"/>
              <a:t>وعبدوش</a:t>
            </a:r>
            <a:r>
              <a:rPr lang="ar-SA" dirty="0"/>
              <a:t> يدافعان عنه فبدأت المعركة الدّامية والّتي أدّت إلى سجنهما.</a:t>
            </a:r>
          </a:p>
          <a:p>
            <a:r>
              <a:rPr lang="ar-SA" dirty="0"/>
              <a:t>وكان السّجن عاملًا مهمًّ في حياة مفيد؛ إذ تعرّف على شخصيّات أثّرت فيه مثل عبد الجليل الّذي نمّى فيه بذور الخير والقيَم، وأخذ يُكسبه مهارات القراءة والكتابة ويساعده على تحسينهما، حتّى وعده عند خروجه من السّجن بألّا يعود إلى السّرقة. تعرّف أيضًا على الأستاذ ماهر الّذي قدّم له النّصائح وأرشده إلى طريق الكفاح والعقل، وكان له الأثر الكبير على نفسه، فكان السّجن مدرسة مفيدة في حياة مفيد، مشكّلًا له مصدر معرفة، وأعاده إلى طريق الخير حيث بحث بعد خروجه من السّجن عن عمل شريف فأخذ يعمل في المرفأ، مبتعدًا عن حياة التشرّد والاعتداء على الآخرين.</a:t>
            </a:r>
            <a:endParaRPr lang="he-IL" dirty="0"/>
          </a:p>
        </p:txBody>
      </p:sp>
    </p:spTree>
    <p:extLst>
      <p:ext uri="{BB962C8B-B14F-4D97-AF65-F5344CB8AC3E}">
        <p14:creationId xmlns:p14="http://schemas.microsoft.com/office/powerpoint/2010/main" val="3630346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الرّابعة</a:t>
            </a:r>
            <a:endParaRPr lang="he-IL" dirty="0"/>
          </a:p>
        </p:txBody>
      </p:sp>
      <p:sp>
        <p:nvSpPr>
          <p:cNvPr id="3" name="מציין מיקום טקסט 2"/>
          <p:cNvSpPr>
            <a:spLocks noGrp="1"/>
          </p:cNvSpPr>
          <p:nvPr>
            <p:ph type="body" sz="quarter" idx="3"/>
          </p:nvPr>
        </p:nvSpPr>
        <p:spPr>
          <a:xfrm>
            <a:off x="515206" y="933094"/>
            <a:ext cx="11159999" cy="499921"/>
          </a:xfrm>
        </p:spPr>
        <p:txBody>
          <a:bodyPr/>
          <a:lstStyle/>
          <a:p>
            <a:r>
              <a:rPr lang="ar-SA" dirty="0"/>
              <a:t>العمل في الميناء وزواجه من لبيبة</a:t>
            </a:r>
            <a:endParaRPr lang="he-IL" dirty="0"/>
          </a:p>
        </p:txBody>
      </p:sp>
      <p:sp>
        <p:nvSpPr>
          <p:cNvPr id="4" name="מציין מיקום תוכן 3"/>
          <p:cNvSpPr>
            <a:spLocks noGrp="1"/>
          </p:cNvSpPr>
          <p:nvPr>
            <p:ph sz="quarter" idx="4"/>
          </p:nvPr>
        </p:nvSpPr>
        <p:spPr>
          <a:xfrm>
            <a:off x="515206" y="1433015"/>
            <a:ext cx="11160000" cy="4445183"/>
          </a:xfrm>
        </p:spPr>
        <p:txBody>
          <a:bodyPr>
            <a:normAutofit lnSpcReduction="10000"/>
          </a:bodyPr>
          <a:lstStyle/>
          <a:p>
            <a:pPr>
              <a:lnSpc>
                <a:spcPct val="150000"/>
              </a:lnSpc>
            </a:pPr>
            <a:r>
              <a:rPr lang="ar-SA" dirty="0"/>
              <a:t>لبيبة قامت بمساعدة مفيد في بناء حياة أسريّة بعيدًا عن الجريمة، وبسبب ارتباطه بلبيبة استنهض الخير والقوى الإيجابيّة الكامنة في نفسه، فعقد العزم على ترك حياة البلطجة، والاستقرار في حياته، والبحث عن عمل شريف بعيدًا عن المشاكل.</a:t>
            </a:r>
          </a:p>
          <a:p>
            <a:pPr>
              <a:lnSpc>
                <a:spcPct val="150000"/>
              </a:lnSpc>
            </a:pPr>
            <a:r>
              <a:rPr lang="ar-SA" dirty="0"/>
              <a:t>أمّا الميناء فكان يمثّل بؤرة الفساد والجريمة: تنعكس الجريمة والعالم السّفليّ بكلّ عناصره في الميناء خلال صراع الأشرار واللّصوص والقوّادين واللّوطيّين والمتسكّعين؛ وهناك تجري الأحداث الجسيمة والتّحدّيات الدّمويّة.</a:t>
            </a:r>
          </a:p>
          <a:p>
            <a:pPr>
              <a:lnSpc>
                <a:spcPct val="150000"/>
              </a:lnSpc>
            </a:pPr>
            <a:r>
              <a:rPr lang="ar-SA" dirty="0"/>
              <a:t>كانت نتيجة الصّراع بين مفيد الوحش </a:t>
            </a:r>
            <a:r>
              <a:rPr lang="ar-SA" dirty="0" err="1"/>
              <a:t>والبطحيش</a:t>
            </a:r>
            <a:r>
              <a:rPr lang="ar-SA" dirty="0"/>
              <a:t> والعجوز حاكم الميناء: أن انقلب رجال الميناء على مفيد الوحش بسبب غروره، وانتهى صراعه مع </a:t>
            </a:r>
            <a:r>
              <a:rPr lang="ar-SA" dirty="0" err="1"/>
              <a:t>البطحيش</a:t>
            </a:r>
            <a:r>
              <a:rPr lang="ar-SA" dirty="0"/>
              <a:t> والعجوز بأن أودع السّجن.</a:t>
            </a:r>
            <a:endParaRPr lang="he-IL" dirty="0"/>
          </a:p>
        </p:txBody>
      </p:sp>
    </p:spTree>
    <p:extLst>
      <p:ext uri="{BB962C8B-B14F-4D97-AF65-F5344CB8AC3E}">
        <p14:creationId xmlns:p14="http://schemas.microsoft.com/office/powerpoint/2010/main" val="298171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الخامسة</a:t>
            </a:r>
            <a:endParaRPr lang="he-IL" dirty="0"/>
          </a:p>
        </p:txBody>
      </p:sp>
      <p:sp>
        <p:nvSpPr>
          <p:cNvPr id="4" name="מציין מיקום תוכן 3"/>
          <p:cNvSpPr>
            <a:spLocks noGrp="1"/>
          </p:cNvSpPr>
          <p:nvPr>
            <p:ph sz="quarter" idx="4"/>
          </p:nvPr>
        </p:nvSpPr>
        <p:spPr/>
        <p:txBody>
          <a:bodyPr/>
          <a:lstStyle/>
          <a:p>
            <a:pPr>
              <a:lnSpc>
                <a:spcPct val="250000"/>
              </a:lnSpc>
            </a:pPr>
            <a:r>
              <a:rPr lang="ar-SA" dirty="0"/>
              <a:t>بعد سجنه بسبب صراعه في الميناء مع </a:t>
            </a:r>
            <a:r>
              <a:rPr lang="ar-SA" dirty="0" err="1"/>
              <a:t>البطحيش</a:t>
            </a:r>
            <a:r>
              <a:rPr lang="ar-SA" dirty="0"/>
              <a:t> والعجوز لمدّة خمس سنوات اكتشف أنّه أُصيبَ بمرض السّكّريّ الّذي تطوّرَ لديه إلى بتر ساقه وتدهوره إلى نهايته المأساويّة.</a:t>
            </a:r>
          </a:p>
          <a:p>
            <a:pPr>
              <a:lnSpc>
                <a:spcPct val="250000"/>
              </a:lnSpc>
            </a:pPr>
            <a:r>
              <a:rPr lang="ar-SA" dirty="0"/>
              <a:t>وهذه كانت بمثابة مفاجأة له ولزوجته لبيبة الّتي ساندته وأعانته في مرضه.</a:t>
            </a:r>
            <a:endParaRPr lang="he-IL" dirty="0"/>
          </a:p>
        </p:txBody>
      </p:sp>
    </p:spTree>
    <p:extLst>
      <p:ext uri="{BB962C8B-B14F-4D97-AF65-F5344CB8AC3E}">
        <p14:creationId xmlns:p14="http://schemas.microsoft.com/office/powerpoint/2010/main" val="1671885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المحطّة السّادسة</a:t>
            </a:r>
            <a:endParaRPr lang="he-IL" dirty="0"/>
          </a:p>
        </p:txBody>
      </p:sp>
      <p:sp>
        <p:nvSpPr>
          <p:cNvPr id="3" name="מציין מיקום טקסט 2"/>
          <p:cNvSpPr>
            <a:spLocks noGrp="1"/>
          </p:cNvSpPr>
          <p:nvPr>
            <p:ph type="body" sz="quarter" idx="3"/>
          </p:nvPr>
        </p:nvSpPr>
        <p:spPr/>
        <p:txBody>
          <a:bodyPr/>
          <a:lstStyle/>
          <a:p>
            <a:r>
              <a:rPr lang="ar-SA" dirty="0"/>
              <a:t>النهاية</a:t>
            </a:r>
            <a:endParaRPr lang="he-IL" dirty="0"/>
          </a:p>
        </p:txBody>
      </p:sp>
      <p:sp>
        <p:nvSpPr>
          <p:cNvPr id="4" name="מציין מיקום תוכן 3"/>
          <p:cNvSpPr>
            <a:spLocks noGrp="1"/>
          </p:cNvSpPr>
          <p:nvPr>
            <p:ph sz="quarter" idx="4"/>
          </p:nvPr>
        </p:nvSpPr>
        <p:spPr/>
        <p:txBody>
          <a:bodyPr/>
          <a:lstStyle/>
          <a:p>
            <a:pPr>
              <a:lnSpc>
                <a:spcPct val="200000"/>
              </a:lnSpc>
            </a:pPr>
            <a:r>
              <a:rPr lang="ar-SA" dirty="0"/>
              <a:t>بعد خروجه من السّجن وبتر ساقيْه أصبح مقعدًا واضطرّ أحيانًا لتقبّل الصّدقات من المارّة، كما عمل في بيع بعض البضائع أمام منزله.</a:t>
            </a:r>
          </a:p>
          <a:p>
            <a:pPr>
              <a:lnSpc>
                <a:spcPct val="200000"/>
              </a:lnSpc>
            </a:pPr>
            <a:r>
              <a:rPr lang="ar-SA" dirty="0"/>
              <a:t>لم يتحمّل مفيد الوحش الوضع الّذي آل إليه فقتل موظّف الجمرك الّذي أراد اقتحام بيته لفحص البضائع الّتي كان يبيعها، ثمّ أطلق النّار على نفسه.</a:t>
            </a:r>
            <a:endParaRPr lang="he-IL" dirty="0"/>
          </a:p>
        </p:txBody>
      </p:sp>
    </p:spTree>
    <p:extLst>
      <p:ext uri="{BB962C8B-B14F-4D97-AF65-F5344CB8AC3E}">
        <p14:creationId xmlns:p14="http://schemas.microsoft.com/office/powerpoint/2010/main" val="3192744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ما يربط العنوان بالمضمون</a:t>
            </a:r>
            <a:endParaRPr lang="he-IL" dirty="0"/>
          </a:p>
        </p:txBody>
      </p:sp>
      <p:sp>
        <p:nvSpPr>
          <p:cNvPr id="3" name="מציין מיקום טקסט 2"/>
          <p:cNvSpPr>
            <a:spLocks noGrp="1"/>
          </p:cNvSpPr>
          <p:nvPr>
            <p:ph type="body" sz="quarter" idx="3"/>
          </p:nvPr>
        </p:nvSpPr>
        <p:spPr/>
        <p:txBody>
          <a:bodyPr/>
          <a:lstStyle/>
          <a:p>
            <a:r>
              <a:rPr lang="ar-SA" dirty="0"/>
              <a:t>يرتبط العنوان بالمضمون من خلال نهاية البطل</a:t>
            </a:r>
            <a:endParaRPr lang="he-IL" dirty="0"/>
          </a:p>
        </p:txBody>
      </p:sp>
      <p:sp>
        <p:nvSpPr>
          <p:cNvPr id="4" name="מציין מיקום תוכן 3"/>
          <p:cNvSpPr>
            <a:spLocks noGrp="1"/>
          </p:cNvSpPr>
          <p:nvPr>
            <p:ph sz="quarter" idx="4"/>
          </p:nvPr>
        </p:nvSpPr>
        <p:spPr/>
        <p:txBody>
          <a:bodyPr/>
          <a:lstStyle/>
          <a:p>
            <a:pPr>
              <a:lnSpc>
                <a:spcPct val="200000"/>
              </a:lnSpc>
            </a:pPr>
            <a:r>
              <a:rPr lang="ar-SA" dirty="0"/>
              <a:t>أيّ أنّ النهاية تعني بشكل عام النّهاية الحزينة التراجيديّة أو النهاية بالفشل دون النّجاح</a:t>
            </a:r>
          </a:p>
          <a:p>
            <a:pPr>
              <a:lnSpc>
                <a:spcPct val="200000"/>
              </a:lnSpc>
            </a:pPr>
            <a:r>
              <a:rPr lang="ar-SA" dirty="0"/>
              <a:t>وفي رواية نهاية رجل شجّاع صوّرت الرّواية أحداث ومواقف لمفيد الوحش القويّ الشّهم الّذي حارب دفاعًا عن الحقّ وعن الكرامة للنّساء العربيّات ودفاعًا عمّن يحبّهم، إلّا أنّ دخوله السّجن لمدّة خمس سنوات أدى به إلى المرض بالسكّري ومن ثمّ بدأت النهاية بالنّسبة له حيث بُترت ساقاه وبعد عجزه وعدم قدرته على التحدّي قتلَ وانتحر.</a:t>
            </a:r>
            <a:endParaRPr lang="he-IL" dirty="0"/>
          </a:p>
        </p:txBody>
      </p:sp>
    </p:spTree>
    <p:extLst>
      <p:ext uri="{BB962C8B-B14F-4D97-AF65-F5344CB8AC3E}">
        <p14:creationId xmlns:p14="http://schemas.microsoft.com/office/powerpoint/2010/main" val="3790771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br>
              <a:rPr lang="ar-SA" dirty="0"/>
            </a:br>
            <a:r>
              <a:rPr lang="ar-SA" dirty="0"/>
              <a:t>المكان في الرواية</a:t>
            </a:r>
            <a:br>
              <a:rPr lang="ar-SA" dirty="0"/>
            </a:br>
            <a:endParaRPr lang="he-IL" dirty="0"/>
          </a:p>
        </p:txBody>
      </p:sp>
      <p:sp>
        <p:nvSpPr>
          <p:cNvPr id="4" name="מציין מיקום תוכן 3"/>
          <p:cNvSpPr>
            <a:spLocks noGrp="1"/>
          </p:cNvSpPr>
          <p:nvPr>
            <p:ph sz="quarter" idx="4"/>
          </p:nvPr>
        </p:nvSpPr>
        <p:spPr>
          <a:xfrm>
            <a:off x="515206" y="933095"/>
            <a:ext cx="11160000" cy="4945104"/>
          </a:xfrm>
        </p:spPr>
        <p:txBody>
          <a:bodyPr>
            <a:normAutofit fontScale="92500" lnSpcReduction="20000"/>
          </a:bodyPr>
          <a:lstStyle/>
          <a:p>
            <a:endParaRPr lang="ar-SA" dirty="0"/>
          </a:p>
          <a:p>
            <a:r>
              <a:rPr lang="ar-SA" dirty="0"/>
              <a:t>وردت في الرّواية عدّة أماكن عاش فيها مفيد:</a:t>
            </a:r>
          </a:p>
          <a:p>
            <a:r>
              <a:rPr lang="ar-SA" dirty="0"/>
              <a:t>1.	ضيعة الخراب: المجتمع الأوّل لمفيد الذي نبذه، ولقد ساهم هذا المكان في هدم وكسر شخصيّة مفيد.</a:t>
            </a:r>
          </a:p>
          <a:p>
            <a:r>
              <a:rPr lang="ar-SA" dirty="0"/>
              <a:t>2.	المدرسة: مكان كرهه مفيد بشدّة، وهو عبارة عن سجن بالنسبة له، وكان يثير المشاكل هناك فقط.</a:t>
            </a:r>
          </a:p>
          <a:p>
            <a:r>
              <a:rPr lang="ar-SA" dirty="0"/>
              <a:t>3.	البيت: وهو كالسجن أيضا بالنسبة لمفيد، ويفتقد للقيم العائليّة والدفء الأسريّ، وطرده والده منه بعد أن قطع ذنب الحمار.</a:t>
            </a:r>
          </a:p>
          <a:p>
            <a:r>
              <a:rPr lang="ar-SA" dirty="0"/>
              <a:t>4.	البرّيّة والمغارة: لجأ إليهما مفيد بعد أن طرده أبوه من المنزل، وكان </a:t>
            </a:r>
            <a:r>
              <a:rPr lang="ar-SA" dirty="0" err="1"/>
              <a:t>يعتاش</a:t>
            </a:r>
            <a:r>
              <a:rPr lang="ar-SA" dirty="0"/>
              <a:t> فيهما على السّرقة من بيوت أهل الضّيعة ومن الصيد.</a:t>
            </a:r>
          </a:p>
          <a:p>
            <a:r>
              <a:rPr lang="ar-SA" dirty="0"/>
              <a:t>5.	بانياس: بيت </a:t>
            </a:r>
            <a:r>
              <a:rPr lang="ar-SA" dirty="0" err="1"/>
              <a:t>إبرهيم</a:t>
            </a:r>
            <a:r>
              <a:rPr lang="ar-SA" dirty="0"/>
              <a:t> الشّنكل، والفرن الّذي أحبّ العمل فيه مع </a:t>
            </a:r>
            <a:r>
              <a:rPr lang="ar-SA" dirty="0" err="1"/>
              <a:t>عبدوش</a:t>
            </a:r>
            <a:r>
              <a:rPr lang="ar-SA" dirty="0"/>
              <a:t>، وتعرّفه على لبيبة.</a:t>
            </a:r>
          </a:p>
          <a:p>
            <a:r>
              <a:rPr lang="ar-SA" dirty="0"/>
              <a:t>6.	سجن حلب: بمثابة مدرسة مفيد الأولى، تعرّف فيه إلى الأستاذ ماهر وعبد الجليل، وتعلّم فيه القراءة والكتابة.</a:t>
            </a:r>
          </a:p>
          <a:p>
            <a:r>
              <a:rPr lang="ar-SA" dirty="0"/>
              <a:t>7.	اللاذقيّة: سُجن فيها خمس سنوات ومرض بمرض السّكّريّ.</a:t>
            </a:r>
          </a:p>
          <a:p>
            <a:r>
              <a:rPr lang="ar-SA" dirty="0"/>
              <a:t>8.	مقهى الميناء: يشبه المستنقع، تجلس فيه كافّة الفئات. فئات محترمة: مثل المعلّمين والعمّال، وفئات غير محترمة، مثل الحشّاشين، اللصوص، اللوطيّين، المهرّبين....</a:t>
            </a:r>
          </a:p>
          <a:p>
            <a:r>
              <a:rPr lang="ar-SA" dirty="0"/>
              <a:t>9.	البيوت المختلفة التي سكن فيها مفيد، مثل الكوخ، بيته بجانب المرفأ...</a:t>
            </a:r>
          </a:p>
          <a:p>
            <a:endParaRPr lang="ar-SA" dirty="0"/>
          </a:p>
          <a:p>
            <a:endParaRPr lang="ar-SA" dirty="0"/>
          </a:p>
          <a:p>
            <a:endParaRPr lang="he-IL" dirty="0"/>
          </a:p>
        </p:txBody>
      </p:sp>
    </p:spTree>
    <p:extLst>
      <p:ext uri="{BB962C8B-B14F-4D97-AF65-F5344CB8AC3E}">
        <p14:creationId xmlns:p14="http://schemas.microsoft.com/office/powerpoint/2010/main" val="419988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SA" dirty="0"/>
              <a:t>نهايةُ رجل شجاع – لحنّا مينة</a:t>
            </a:r>
            <a:endParaRPr lang="he-IL" dirty="0"/>
          </a:p>
        </p:txBody>
      </p:sp>
      <p:sp>
        <p:nvSpPr>
          <p:cNvPr id="3" name="מציין מיקום טקסט 2"/>
          <p:cNvSpPr>
            <a:spLocks noGrp="1"/>
          </p:cNvSpPr>
          <p:nvPr>
            <p:ph type="body" sz="quarter" idx="3"/>
          </p:nvPr>
        </p:nvSpPr>
        <p:spPr/>
        <p:txBody>
          <a:bodyPr/>
          <a:lstStyle/>
          <a:p>
            <a:pPr algn="ctr"/>
            <a:r>
              <a:rPr lang="he-IL" dirty="0">
                <a:sym typeface="Varela Round"/>
              </a:rPr>
              <a:t>[</a:t>
            </a:r>
            <a:r>
              <a:rPr lang="ar-SA" dirty="0">
                <a:sym typeface="Varela Round"/>
              </a:rPr>
              <a:t>سوف نتعلّم</a:t>
            </a:r>
            <a:r>
              <a:rPr lang="he-IL" dirty="0">
                <a:sym typeface="Varela Round"/>
              </a:rPr>
              <a:t> </a:t>
            </a:r>
            <a:r>
              <a:rPr lang="ar-SA" dirty="0">
                <a:sym typeface="Varela Round"/>
              </a:rPr>
              <a:t>اليوم</a:t>
            </a:r>
            <a:r>
              <a:rPr lang="he-IL" dirty="0">
                <a:sym typeface="Varela Round"/>
              </a:rPr>
              <a:t>]</a:t>
            </a:r>
            <a:endParaRPr lang="he-IL" dirty="0"/>
          </a:p>
        </p:txBody>
      </p:sp>
      <p:sp>
        <p:nvSpPr>
          <p:cNvPr id="12" name="מציין מיקום תוכן 11"/>
          <p:cNvSpPr>
            <a:spLocks noGrp="1"/>
          </p:cNvSpPr>
          <p:nvPr>
            <p:ph sz="quarter" idx="4"/>
          </p:nvPr>
        </p:nvSpPr>
        <p:spPr/>
        <p:txBody>
          <a:bodyPr/>
          <a:lstStyle/>
          <a:p>
            <a:pPr algn="ctr">
              <a:lnSpc>
                <a:spcPct val="200000"/>
              </a:lnSpc>
            </a:pPr>
            <a:r>
              <a:rPr lang="ar-SA" dirty="0"/>
              <a:t>ما هي الرّواية؟</a:t>
            </a:r>
          </a:p>
          <a:p>
            <a:pPr algn="ctr">
              <a:lnSpc>
                <a:spcPct val="200000"/>
              </a:lnSpc>
            </a:pPr>
            <a:r>
              <a:rPr lang="ar-SA" dirty="0"/>
              <a:t>مضمون الرّواية؟</a:t>
            </a:r>
          </a:p>
          <a:p>
            <a:pPr algn="ctr">
              <a:lnSpc>
                <a:spcPct val="200000"/>
              </a:lnSpc>
            </a:pPr>
            <a:r>
              <a:rPr lang="ar-SA" dirty="0"/>
              <a:t>شخصيّات الرّواية؟</a:t>
            </a:r>
          </a:p>
          <a:p>
            <a:pPr algn="ctr">
              <a:lnSpc>
                <a:spcPct val="200000"/>
              </a:lnSpc>
            </a:pPr>
            <a:r>
              <a:rPr lang="ar-SA" dirty="0"/>
              <a:t>محطّات حياة مفيد الوحش؟</a:t>
            </a:r>
          </a:p>
          <a:p>
            <a:pPr algn="ctr">
              <a:lnSpc>
                <a:spcPct val="200000"/>
              </a:lnSpc>
            </a:pPr>
            <a:r>
              <a:rPr lang="ar-SA" dirty="0"/>
              <a:t>الأساليب الموظّفة في الرّواية؟</a:t>
            </a:r>
            <a:endParaRPr lang="he-I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الأساليب</a:t>
            </a:r>
            <a:endParaRPr lang="he-IL" dirty="0"/>
          </a:p>
        </p:txBody>
      </p:sp>
      <p:sp>
        <p:nvSpPr>
          <p:cNvPr id="3" name="מציין מיקום טקסט 2"/>
          <p:cNvSpPr>
            <a:spLocks noGrp="1"/>
          </p:cNvSpPr>
          <p:nvPr>
            <p:ph type="body" sz="quarter" idx="3"/>
          </p:nvPr>
        </p:nvSpPr>
        <p:spPr/>
        <p:txBody>
          <a:bodyPr/>
          <a:lstStyle/>
          <a:p>
            <a:r>
              <a:rPr lang="ar-SA" dirty="0"/>
              <a:t>1- أسلوب التّنقّل بين الضّمائر</a:t>
            </a:r>
            <a:endParaRPr lang="he-IL" dirty="0"/>
          </a:p>
        </p:txBody>
      </p:sp>
      <p:sp>
        <p:nvSpPr>
          <p:cNvPr id="4" name="מציין מיקום תוכן 3"/>
          <p:cNvSpPr>
            <a:spLocks noGrp="1"/>
          </p:cNvSpPr>
          <p:nvPr>
            <p:ph sz="quarter" idx="4"/>
          </p:nvPr>
        </p:nvSpPr>
        <p:spPr/>
        <p:txBody>
          <a:bodyPr/>
          <a:lstStyle/>
          <a:p>
            <a:r>
              <a:rPr lang="ar-SA" dirty="0"/>
              <a:t>مثال على ذلك:(رأيتُ الشرّ في عينيه تجاهلتهُ. كنتُ أتجاهله، كانت تشدُّ انتباهي، كان المطر)15، لم يطل بي الوقت حتّى تعلّمتُ عجن الطّحين)66، (كان المعلّم رضا يفكّر كنتُ أراقبه وهو يفكّر)257</a:t>
            </a:r>
          </a:p>
          <a:p>
            <a:r>
              <a:rPr lang="ar-SA" dirty="0"/>
              <a:t>وهو التّنقّل بين المتكلّم والمخاطب أو المتكلّم والغائب.</a:t>
            </a:r>
          </a:p>
          <a:p>
            <a:r>
              <a:rPr lang="ar-SA" dirty="0"/>
              <a:t>الغرض من ذلك للتّعبير عن مواقف متعدّدة تتراوح بين العاطفيّة والموضوعيّة، الاسترجاع، إضفاء دراماتيكيّة، التّحوّل في المواقف. </a:t>
            </a:r>
            <a:endParaRPr lang="he-IL" dirty="0"/>
          </a:p>
        </p:txBody>
      </p:sp>
    </p:spTree>
    <p:extLst>
      <p:ext uri="{BB962C8B-B14F-4D97-AF65-F5344CB8AC3E}">
        <p14:creationId xmlns:p14="http://schemas.microsoft.com/office/powerpoint/2010/main" val="101012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6" y="436729"/>
            <a:ext cx="11159999" cy="805218"/>
          </a:xfrm>
        </p:spPr>
        <p:txBody>
          <a:bodyPr/>
          <a:lstStyle/>
          <a:p>
            <a:r>
              <a:rPr lang="ar-SA" dirty="0"/>
              <a:t>2- الحوار بنوعيه الدّاخلي والخارجي</a:t>
            </a:r>
            <a:endParaRPr lang="he-IL" dirty="0"/>
          </a:p>
        </p:txBody>
      </p:sp>
      <p:sp>
        <p:nvSpPr>
          <p:cNvPr id="4" name="מציין מיקום תוכן 3"/>
          <p:cNvSpPr>
            <a:spLocks noGrp="1"/>
          </p:cNvSpPr>
          <p:nvPr>
            <p:ph sz="quarter" idx="4"/>
          </p:nvPr>
        </p:nvSpPr>
        <p:spPr>
          <a:xfrm>
            <a:off x="515206" y="1392073"/>
            <a:ext cx="11160000" cy="4486126"/>
          </a:xfrm>
        </p:spPr>
        <p:txBody>
          <a:bodyPr/>
          <a:lstStyle/>
          <a:p>
            <a:r>
              <a:rPr lang="ar-SA" dirty="0"/>
              <a:t>الحوار الدّاخليّ: (أتساءل الآن: لماذا كنت أكره المدرسة)21، (قلت في نفسي: </a:t>
            </a:r>
            <a:r>
              <a:rPr lang="ar-SA" dirty="0" err="1"/>
              <a:t>عبدوش</a:t>
            </a:r>
            <a:r>
              <a:rPr lang="ar-SA" dirty="0"/>
              <a:t> يخاف. متحفه الحربيّ لتشجيع قلبه. لكن قلبه ليس بقوّة قلبي)66.</a:t>
            </a:r>
          </a:p>
          <a:p>
            <a:r>
              <a:rPr lang="ar-SA" dirty="0"/>
              <a:t>لإظهار التخبّطات والأفكار الّتي تراود البطل ويكشف للقارئ عمّا يدور في ذهنه وما يشغله.</a:t>
            </a:r>
          </a:p>
          <a:p>
            <a:endParaRPr lang="ar-SA" dirty="0"/>
          </a:p>
          <a:p>
            <a:r>
              <a:rPr lang="ar-SA" dirty="0"/>
              <a:t>الحوار الخارجيّ: بين الأم وابنها (أنا لا أعذّب أحدًا.   كيف؟   هكذا أنا لا أعذّب أحدًا)19، بين مفيد والمعلّم (أنت شقيّ.     نعم يا معلّمي.     وأنت كلب.       نعم يا معلّمي.    أتسخر منّي؟    أقول الحقيقة)24</a:t>
            </a:r>
          </a:p>
          <a:p>
            <a:r>
              <a:rPr lang="ar-SA" dirty="0"/>
              <a:t>مميّزات الحوار هنا قصير، موجز، عبارة عن أسئلة وإجابات قصيرة، لغة بسيطة وواضحة، يكسر رتابة السّرد، ويكشف حقائق.  </a:t>
            </a:r>
          </a:p>
          <a:p>
            <a:r>
              <a:rPr lang="ar-SA" dirty="0"/>
              <a:t>والحوار بين المعلّم ومفيد بمثابة استجواب استفزازي لمفيد في أعقاب قطعه ذنب الحمار، أجوبته معاندة معادية، متّحدّية للاستفزاز، قصيرة، تحمل إصرارًا وتبيّن نيّة التّصعيد والتّحدّي </a:t>
            </a:r>
            <a:endParaRPr lang="he-IL" dirty="0"/>
          </a:p>
        </p:txBody>
      </p:sp>
    </p:spTree>
    <p:extLst>
      <p:ext uri="{BB962C8B-B14F-4D97-AF65-F5344CB8AC3E}">
        <p14:creationId xmlns:p14="http://schemas.microsoft.com/office/powerpoint/2010/main" val="3526907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6" y="668741"/>
            <a:ext cx="11159999" cy="682388"/>
          </a:xfrm>
        </p:spPr>
        <p:txBody>
          <a:bodyPr/>
          <a:lstStyle/>
          <a:p>
            <a:r>
              <a:rPr lang="ar-SA" dirty="0"/>
              <a:t>السّرد بضمير المتكلّم</a:t>
            </a:r>
            <a:endParaRPr lang="he-IL" dirty="0"/>
          </a:p>
        </p:txBody>
      </p:sp>
      <p:sp>
        <p:nvSpPr>
          <p:cNvPr id="4" name="מציין מיקום תוכן 3"/>
          <p:cNvSpPr>
            <a:spLocks noGrp="1"/>
          </p:cNvSpPr>
          <p:nvPr>
            <p:ph sz="quarter" idx="4"/>
          </p:nvPr>
        </p:nvSpPr>
        <p:spPr/>
        <p:txBody>
          <a:bodyPr/>
          <a:lstStyle/>
          <a:p>
            <a:pPr>
              <a:lnSpc>
                <a:spcPct val="200000"/>
              </a:lnSpc>
            </a:pPr>
            <a:r>
              <a:rPr lang="ar-SA" dirty="0"/>
              <a:t>(احترت إلى درجة الشّلل. وقفت مشلولًا. كانت هذه أوّل معركة أشهدها)234</a:t>
            </a:r>
          </a:p>
          <a:p>
            <a:pPr>
              <a:lnSpc>
                <a:spcPct val="200000"/>
              </a:lnSpc>
            </a:pPr>
            <a:r>
              <a:rPr lang="ar-SA" dirty="0"/>
              <a:t>يكشف مشاعر الشّخصيّة، البوح بالأحاسيس، ذكر تفاصيل ذاتيّة، الإيهام بالصّدق والواقعيّة، الذّاتيّة في وصف الوقائع والأحداث كما يراها هو من زاويته الذّاتيّة، حيث يمنحه القدرة على وصف نفسه من الدّاخل والخارج، معلّقًا على الأحداث والشّخصيّات، وشعوره نحوها حتّى تبدو كاعترافات، تقنيّة الحوار تتماهى مع مبدأ تيّار الوعي.</a:t>
            </a:r>
            <a:endParaRPr lang="he-IL" dirty="0"/>
          </a:p>
        </p:txBody>
      </p:sp>
    </p:spTree>
    <p:extLst>
      <p:ext uri="{BB962C8B-B14F-4D97-AF65-F5344CB8AC3E}">
        <p14:creationId xmlns:p14="http://schemas.microsoft.com/office/powerpoint/2010/main" val="298353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6" y="518615"/>
            <a:ext cx="11159999" cy="873457"/>
          </a:xfrm>
        </p:spPr>
        <p:txBody>
          <a:bodyPr/>
          <a:lstStyle/>
          <a:p>
            <a:r>
              <a:rPr lang="ar-SA" dirty="0"/>
              <a:t>استعمال أسلوب التّفصيل</a:t>
            </a:r>
            <a:endParaRPr lang="he-IL" dirty="0"/>
          </a:p>
        </p:txBody>
      </p:sp>
      <p:sp>
        <p:nvSpPr>
          <p:cNvPr id="4" name="מציין מיקום תוכן 3"/>
          <p:cNvSpPr>
            <a:spLocks noGrp="1"/>
          </p:cNvSpPr>
          <p:nvPr>
            <p:ph sz="quarter" idx="4"/>
          </p:nvPr>
        </p:nvSpPr>
        <p:spPr/>
        <p:txBody>
          <a:bodyPr/>
          <a:lstStyle/>
          <a:p>
            <a:pPr>
              <a:lnSpc>
                <a:spcPct val="200000"/>
              </a:lnSpc>
            </a:pPr>
            <a:r>
              <a:rPr lang="ar-SA" dirty="0"/>
              <a:t>(يربطني إلى التّوتة أو الزيتونة، أمّا قشاطه العسكريّ الّذي يجلدني به)14</a:t>
            </a:r>
          </a:p>
          <a:p>
            <a:pPr>
              <a:lnSpc>
                <a:spcPct val="200000"/>
              </a:lnSpc>
            </a:pPr>
            <a:r>
              <a:rPr lang="ar-SA" dirty="0"/>
              <a:t>الغرض من التّفصيل: تقريب الصّورة إلى ذهن القارئ، الإثارة، تكثيف الصّورة، ترابط الأحداث وتتابعها.</a:t>
            </a:r>
            <a:endParaRPr lang="he-IL" dirty="0"/>
          </a:p>
        </p:txBody>
      </p:sp>
    </p:spTree>
    <p:extLst>
      <p:ext uri="{BB962C8B-B14F-4D97-AF65-F5344CB8AC3E}">
        <p14:creationId xmlns:p14="http://schemas.microsoft.com/office/powerpoint/2010/main" val="2170086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a:xfrm>
            <a:off x="515206" y="600501"/>
            <a:ext cx="11159999" cy="818866"/>
          </a:xfrm>
        </p:spPr>
        <p:txBody>
          <a:bodyPr/>
          <a:lstStyle/>
          <a:p>
            <a:r>
              <a:rPr lang="ar-SA" dirty="0"/>
              <a:t>أسلوب التّبرير</a:t>
            </a:r>
            <a:endParaRPr lang="he-IL" dirty="0"/>
          </a:p>
        </p:txBody>
      </p:sp>
      <p:sp>
        <p:nvSpPr>
          <p:cNvPr id="4" name="מציין מיקום תוכן 3"/>
          <p:cNvSpPr>
            <a:spLocks noGrp="1"/>
          </p:cNvSpPr>
          <p:nvPr>
            <p:ph sz="quarter" idx="4"/>
          </p:nvPr>
        </p:nvSpPr>
        <p:spPr/>
        <p:txBody>
          <a:bodyPr/>
          <a:lstStyle/>
          <a:p>
            <a:pPr>
              <a:lnSpc>
                <a:spcPct val="150000"/>
              </a:lnSpc>
            </a:pPr>
            <a:r>
              <a:rPr lang="ar-SA" dirty="0"/>
              <a:t>- (كانت أمّي طيّبة كانت عنوان الطّيبة، وكانت لطيفة، لم تضربني أبدًا.. أتقبّل حديثها)21</a:t>
            </a:r>
          </a:p>
          <a:p>
            <a:pPr>
              <a:lnSpc>
                <a:spcPct val="150000"/>
              </a:lnSpc>
            </a:pPr>
            <a:r>
              <a:rPr lang="ar-SA" dirty="0"/>
              <a:t>- (لماذا كنت أكره المدرسة؟ هل لأنّها مدرسة قرية، في بيت من طين...)21</a:t>
            </a:r>
          </a:p>
          <a:p>
            <a:pPr>
              <a:lnSpc>
                <a:spcPct val="150000"/>
              </a:lnSpc>
            </a:pPr>
            <a:r>
              <a:rPr lang="ar-SA" dirty="0"/>
              <a:t>الإقناع بصدق أقواله وشفافيّة مشاعره</a:t>
            </a:r>
          </a:p>
          <a:p>
            <a:pPr>
              <a:lnSpc>
                <a:spcPct val="150000"/>
              </a:lnSpc>
            </a:pPr>
            <a:r>
              <a:rPr lang="ar-SA" dirty="0"/>
              <a:t>أو نضج تعامله، فتتجلّى الصّورة حقيقيّة كأنّها مرآة تعكس أنماط الشّخصيّات وسلوكها</a:t>
            </a:r>
          </a:p>
          <a:p>
            <a:pPr>
              <a:lnSpc>
                <a:spcPct val="150000"/>
              </a:lnSpc>
            </a:pPr>
            <a:r>
              <a:rPr lang="ar-SA" dirty="0"/>
              <a:t>منح شرعيّة للادّعاءات</a:t>
            </a:r>
          </a:p>
          <a:p>
            <a:pPr>
              <a:lnSpc>
                <a:spcPct val="150000"/>
              </a:lnSpc>
            </a:pPr>
            <a:r>
              <a:rPr lang="ar-SA" dirty="0"/>
              <a:t>من وسائل الدّفاع عن النّفس</a:t>
            </a:r>
            <a:endParaRPr lang="he-IL" dirty="0"/>
          </a:p>
        </p:txBody>
      </p:sp>
    </p:spTree>
    <p:extLst>
      <p:ext uri="{BB962C8B-B14F-4D97-AF65-F5344CB8AC3E}">
        <p14:creationId xmlns:p14="http://schemas.microsoft.com/office/powerpoint/2010/main" val="471675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3"/>
          </p:nvPr>
        </p:nvSpPr>
        <p:spPr/>
        <p:txBody>
          <a:bodyPr/>
          <a:lstStyle/>
          <a:p>
            <a:r>
              <a:rPr lang="ar-SA" dirty="0"/>
              <a:t>المفارقة</a:t>
            </a:r>
            <a:endParaRPr lang="he-IL" dirty="0"/>
          </a:p>
        </p:txBody>
      </p:sp>
      <p:sp>
        <p:nvSpPr>
          <p:cNvPr id="4" name="מציין מיקום תוכן 3"/>
          <p:cNvSpPr>
            <a:spLocks noGrp="1"/>
          </p:cNvSpPr>
          <p:nvPr>
            <p:ph sz="quarter" idx="4"/>
          </p:nvPr>
        </p:nvSpPr>
        <p:spPr/>
        <p:txBody>
          <a:bodyPr/>
          <a:lstStyle/>
          <a:p>
            <a:endParaRPr lang="ar-SA" dirty="0"/>
          </a:p>
          <a:p>
            <a:r>
              <a:rPr lang="ar-SA" dirty="0"/>
              <a:t>في الأسماء</a:t>
            </a:r>
          </a:p>
          <a:p>
            <a:r>
              <a:rPr lang="ar-SA" dirty="0"/>
              <a:t>مفيد ووالده يناديه الضّار</a:t>
            </a:r>
          </a:p>
          <a:p>
            <a:r>
              <a:rPr lang="ar-SA" dirty="0"/>
              <a:t>لإظهار مفيد بسلبيّاته ورفض والده له، وعدم الاستفادة منه بأي أمر، حيث أنّه كان فاشل في المدرسة ويعمل أعمال غير مقبولة في القرية وأصعبها كان قطع ذنب الحمار</a:t>
            </a:r>
            <a:endParaRPr lang="he-IL" dirty="0"/>
          </a:p>
        </p:txBody>
      </p:sp>
    </p:spTree>
    <p:extLst>
      <p:ext uri="{BB962C8B-B14F-4D97-AF65-F5344CB8AC3E}">
        <p14:creationId xmlns:p14="http://schemas.microsoft.com/office/powerpoint/2010/main" val="2184052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الحوار</a:t>
            </a:r>
            <a:endParaRPr lang="he-IL" dirty="0"/>
          </a:p>
        </p:txBody>
      </p:sp>
      <p:sp>
        <p:nvSpPr>
          <p:cNvPr id="4" name="מציין מיקום תוכן 3"/>
          <p:cNvSpPr>
            <a:spLocks noGrp="1"/>
          </p:cNvSpPr>
          <p:nvPr>
            <p:ph sz="quarter" idx="4"/>
          </p:nvPr>
        </p:nvSpPr>
        <p:spPr>
          <a:xfrm>
            <a:off x="515206" y="933095"/>
            <a:ext cx="11160000" cy="4676135"/>
          </a:xfrm>
        </p:spPr>
        <p:txBody>
          <a:bodyPr>
            <a:normAutofit/>
          </a:bodyPr>
          <a:lstStyle/>
          <a:p>
            <a:pPr marL="0" indent="0">
              <a:buNone/>
            </a:pPr>
            <a:r>
              <a:rPr lang="ar-SA" dirty="0"/>
              <a:t>الحوار: </a:t>
            </a:r>
            <a:r>
              <a:rPr lang="ar-SA" dirty="0">
                <a:solidFill>
                  <a:srgbClr val="FF0000"/>
                </a:solidFill>
              </a:rPr>
              <a:t>حوار الذات </a:t>
            </a:r>
            <a:r>
              <a:rPr lang="ar-SA" dirty="0"/>
              <a:t>"</a:t>
            </a:r>
            <a:r>
              <a:rPr lang="ar-SA" dirty="0">
                <a:solidFill>
                  <a:srgbClr val="FF0000"/>
                </a:solidFill>
              </a:rPr>
              <a:t> مونولوج</a:t>
            </a:r>
            <a:r>
              <a:rPr lang="ar-SA" dirty="0"/>
              <a:t>" </a:t>
            </a:r>
          </a:p>
          <a:p>
            <a:pPr marL="0" indent="0">
              <a:buNone/>
            </a:pPr>
            <a:r>
              <a:rPr lang="ar-SA" dirty="0">
                <a:solidFill>
                  <a:srgbClr val="FF0000"/>
                </a:solidFill>
              </a:rPr>
              <a:t>الخارجيّ:</a:t>
            </a:r>
            <a:endParaRPr lang="ar-SA" dirty="0"/>
          </a:p>
        </p:txBody>
      </p:sp>
    </p:spTree>
    <p:extLst>
      <p:ext uri="{BB962C8B-B14F-4D97-AF65-F5344CB8AC3E}">
        <p14:creationId xmlns:p14="http://schemas.microsoft.com/office/powerpoint/2010/main" val="149171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372" y="446"/>
            <a:ext cx="3241542" cy="1838237"/>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7255" y="3016166"/>
            <a:ext cx="11172957" cy="2618133"/>
          </a:xfrm>
          <a:prstGeom prst="rect">
            <a:avLst/>
          </a:prstGeom>
          <a:noFill/>
        </p:spPr>
        <p:txBody>
          <a:bodyPr wrap="square" rtlCol="1">
            <a:spAutoFit/>
          </a:bodyPr>
          <a:lstStyle/>
          <a:p>
            <a:pPr marL="895260">
              <a:lnSpc>
                <a:spcPct val="150000"/>
              </a:lnSpc>
            </a:pPr>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4" y="1838683"/>
            <a:ext cx="12188825" cy="763187"/>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נוהל שימוש </a:t>
            </a:r>
            <a:r>
              <a:rPr lang="he-IL" sz="3200" b="1" dirty="0">
                <a:solidFill>
                  <a:srgbClr val="12B4BC"/>
                </a:solidFill>
                <a:latin typeface="Varela Round" panose="00000500000000000000" pitchFamily="2" charset="-79"/>
                <a:cs typeface="Varela Round" panose="00000500000000000000" pitchFamily="2" charset="-79"/>
              </a:rPr>
              <a:t>ביצירות</a:t>
            </a:r>
            <a:r>
              <a:rPr lang="he-IL" sz="3200" b="1" dirty="0">
                <a:solidFill>
                  <a:srgbClr val="192A72"/>
                </a:solidFill>
                <a:latin typeface="Varela Round" panose="00000500000000000000" pitchFamily="2" charset="-79"/>
                <a:cs typeface="Varela Round" panose="00000500000000000000" pitchFamily="2" charset="-79"/>
              </a:rPr>
              <a:t> מוגנות בזכויות יוצרים ואיתור בעלי זכויות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12" name="מציין מיקום תוכן 11"/>
          <p:cNvSpPr>
            <a:spLocks noGrp="1"/>
          </p:cNvSpPr>
          <p:nvPr>
            <p:ph sz="quarter" idx="4"/>
          </p:nvPr>
        </p:nvSpPr>
        <p:spPr>
          <a:xfrm>
            <a:off x="515206" y="1"/>
            <a:ext cx="11160000" cy="6288257"/>
          </a:xfrm>
        </p:spPr>
        <p:txBody>
          <a:bodyPr>
            <a:normAutofit lnSpcReduction="10000"/>
          </a:bodyPr>
          <a:lstStyle/>
          <a:p>
            <a:pPr algn="ctr">
              <a:lnSpc>
                <a:spcPct val="250000"/>
              </a:lnSpc>
            </a:pPr>
            <a:r>
              <a:rPr lang="ar-SA" sz="3900" dirty="0">
                <a:solidFill>
                  <a:srgbClr val="FF0000"/>
                </a:solidFill>
              </a:rPr>
              <a:t>الرّواية</a:t>
            </a:r>
          </a:p>
          <a:p>
            <a:pPr>
              <a:lnSpc>
                <a:spcPct val="250000"/>
              </a:lnSpc>
            </a:pPr>
            <a:r>
              <a:rPr lang="ar-SA" dirty="0"/>
              <a:t>هي سرد نثريّ طويل، يصوّر شخصيّات فرديّة من خلال سلسلة من الأحداث والوقائع والمشاهد المستمدّة من الواقع والتّاريخ والخيال، ومن أشكالها: الرّواية التّاريخيّة، والاجتماعيّة، والعاطفيّة، والسّيرة الذّاتيّة.</a:t>
            </a:r>
          </a:p>
          <a:p>
            <a:pPr>
              <a:lnSpc>
                <a:spcPct val="250000"/>
              </a:lnSpc>
            </a:pPr>
            <a:r>
              <a:rPr lang="ar-SA" dirty="0"/>
              <a:t>السّيرة الذّاتيّة: هي نصّ سرديّ نثريّ، يقصّ فيه الكاتب سيرة حياته الفرديّة، ويتطابق فيها الكاتب والرّاوي والشّخصيّة المركزيّة.</a:t>
            </a:r>
          </a:p>
          <a:p>
            <a:pPr>
              <a:lnSpc>
                <a:spcPct val="250000"/>
              </a:lnSpc>
            </a:pPr>
            <a:r>
              <a:rPr lang="ar-SA" dirty="0"/>
              <a:t>رواية نهاية رجل شجاع هي مثال للسّيرة الذّاتيّة..</a:t>
            </a:r>
          </a:p>
          <a:p>
            <a:pPr>
              <a:lnSpc>
                <a:spcPct val="250000"/>
              </a:lnSpc>
            </a:pPr>
            <a:endParaRPr lang="ar-SA" dirty="0"/>
          </a:p>
          <a:p>
            <a:pPr>
              <a:lnSpc>
                <a:spcPct val="250000"/>
              </a:lnSpc>
            </a:pPr>
            <a:endParaRPr lang="ar-SA" dirty="0"/>
          </a:p>
          <a:p>
            <a:pPr>
              <a:lnSpc>
                <a:spcPct val="250000"/>
              </a:lnSpc>
            </a:pPr>
            <a:endParaRPr lang="he-IL" dirty="0"/>
          </a:p>
        </p:txBody>
      </p:sp>
    </p:spTree>
    <p:extLst>
      <p:ext uri="{BB962C8B-B14F-4D97-AF65-F5344CB8AC3E}">
        <p14:creationId xmlns:p14="http://schemas.microsoft.com/office/powerpoint/2010/main" val="335106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a:t>مضمون الرّواية</a:t>
            </a:r>
            <a:endParaRPr lang="he-IL" dirty="0"/>
          </a:p>
        </p:txBody>
      </p:sp>
      <p:sp>
        <p:nvSpPr>
          <p:cNvPr id="4" name="מציין מיקום תוכן 3"/>
          <p:cNvSpPr>
            <a:spLocks noGrp="1"/>
          </p:cNvSpPr>
          <p:nvPr>
            <p:ph sz="quarter" idx="4"/>
          </p:nvPr>
        </p:nvSpPr>
        <p:spPr>
          <a:xfrm>
            <a:off x="515206" y="933095"/>
            <a:ext cx="11160000" cy="4945104"/>
          </a:xfrm>
        </p:spPr>
        <p:txBody>
          <a:bodyPr>
            <a:normAutofit lnSpcReduction="10000"/>
          </a:bodyPr>
          <a:lstStyle/>
          <a:p>
            <a:pPr>
              <a:lnSpc>
                <a:spcPct val="200000"/>
              </a:lnSpc>
            </a:pPr>
            <a:r>
              <a:rPr lang="ar-SA" dirty="0"/>
              <a:t>يسرد لنا </a:t>
            </a:r>
            <a:r>
              <a:rPr lang="ar-SA" dirty="0" err="1"/>
              <a:t>الرّواي</a:t>
            </a:r>
            <a:r>
              <a:rPr lang="ar-SA" dirty="0"/>
              <a:t> قصّة حياته الّتي تتمثّل بشخصيّة مفيد الوحش من فترة الطفولة الّتي مارس خلالها الشّقاوة في ضيعته "الخراب" إلى مرحلة البلوغ والنّضوج في </a:t>
            </a:r>
            <a:r>
              <a:rPr lang="ar-SA" dirty="0" err="1"/>
              <a:t>البانياس</a:t>
            </a:r>
            <a:r>
              <a:rPr lang="ar-SA" dirty="0"/>
              <a:t> بعد أن التقى </a:t>
            </a:r>
            <a:r>
              <a:rPr lang="ar-SA" dirty="0" err="1"/>
              <a:t>بعبدوش</a:t>
            </a:r>
            <a:r>
              <a:rPr lang="ar-SA" dirty="0"/>
              <a:t>. ربّاه والده الفلّاح البسيط، الغاضب عليه على الدوام، وكان يتمنّى الموت لمفيد كلّ الوقت، وذلك بسبب مشاكساته المستمرّة، وأمّه الحنونة اللّطيفة التي كانت تشفق وتحنو عليه وتحاول تهذيبه بشكل لطيف.</a:t>
            </a:r>
          </a:p>
          <a:p>
            <a:pPr>
              <a:lnSpc>
                <a:spcPct val="200000"/>
              </a:lnSpc>
            </a:pPr>
            <a:r>
              <a:rPr lang="ar-SA" dirty="0"/>
              <a:t> وكان الوالد يستخدم أعنف وسائل الضّرب في محاولة تربيته لمفيد. وفي أحد أيّام الصيف، وكان مفيد عمره اثنى عشرة عامًا، قطع بسكّين ذنب حمار أحد الجيران رجل فقير لا يملك غير هذا الحمار يدعى هذا الرّجل عبّود </a:t>
            </a:r>
            <a:endParaRPr lang="he-IL" dirty="0"/>
          </a:p>
        </p:txBody>
      </p:sp>
    </p:spTree>
    <p:extLst>
      <p:ext uri="{BB962C8B-B14F-4D97-AF65-F5344CB8AC3E}">
        <p14:creationId xmlns:p14="http://schemas.microsoft.com/office/powerpoint/2010/main" val="418466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504967"/>
            <a:ext cx="11160000" cy="5373231"/>
          </a:xfrm>
        </p:spPr>
        <p:txBody>
          <a:bodyPr>
            <a:normAutofit/>
          </a:bodyPr>
          <a:lstStyle/>
          <a:p>
            <a:pPr>
              <a:lnSpc>
                <a:spcPct val="160000"/>
              </a:lnSpc>
            </a:pPr>
            <a:r>
              <a:rPr lang="ar-SA" sz="2200" dirty="0"/>
              <a:t>ونتيجة هذه الفعلة الّتي قام بها مفيد معتبرًا إيّاها ولدنة وتسلية إلّا أن ضجّت القرية وعوقبَ مفيد من:</a:t>
            </a:r>
          </a:p>
          <a:p>
            <a:pPr>
              <a:lnSpc>
                <a:spcPct val="160000"/>
              </a:lnSpc>
            </a:pPr>
            <a:r>
              <a:rPr lang="ar-SA" sz="2200" dirty="0"/>
              <a:t>1-	والده الّذي قام بربطه بالحبال وضربه ضربًا شديدًا بالكرباج حتّى كفله الجيران وفكّوا وثاقه</a:t>
            </a:r>
          </a:p>
          <a:p>
            <a:pPr>
              <a:lnSpc>
                <a:spcPct val="160000"/>
              </a:lnSpc>
            </a:pPr>
            <a:r>
              <a:rPr lang="ar-SA" sz="2200" dirty="0"/>
              <a:t>2-	 المختار والّذي اعتبر قطع ذنب الحمار حادثة إجراميّة تنبّؤُ بأعمال إجراميّة أكثر وقعًا كالطعن بالسّكين والسّطو والسّرقة.. فكان عقابه من المختار الفلقة كما اتّفق عليه في الضيعة، فأمسك الرجال مفيدا بأمر من المختار، ثمّ ضُرب فلقة أمام رجال الضيعة ونسائها وصغارها، وقد آلمه عدم ثقة الرّجال به رغم العقوبة المؤلمة حيث قال أحدهم: "هذا الولد لن يتوب ويرجع عن شقاوته، إذا لم تتكسّر كلّ هذه الحزمة من الأغصان على قدميه"</a:t>
            </a:r>
          </a:p>
          <a:p>
            <a:pPr>
              <a:lnSpc>
                <a:spcPct val="160000"/>
              </a:lnSpc>
            </a:pPr>
            <a:r>
              <a:rPr lang="ar-SA" sz="2200" dirty="0"/>
              <a:t>قال آخر: ليس المهمّ الضّرب، بل شكله، إذا لم يُضرب ضربًا موجعًا فلا فائدة.</a:t>
            </a:r>
          </a:p>
          <a:p>
            <a:pPr>
              <a:lnSpc>
                <a:spcPct val="160000"/>
              </a:lnSpc>
            </a:pPr>
            <a:r>
              <a:rPr lang="ar-SA" sz="2200" dirty="0"/>
              <a:t>أمّ الثّالث فقال: شرط الفلقة أن يتناثر اللّحم وينفر الدمّ. </a:t>
            </a:r>
            <a:endParaRPr lang="ar-SA" sz="1500" dirty="0"/>
          </a:p>
          <a:p>
            <a:pPr>
              <a:lnSpc>
                <a:spcPct val="160000"/>
              </a:lnSpc>
            </a:pPr>
            <a:r>
              <a:rPr lang="ar-SA" sz="1500" dirty="0"/>
              <a:t>بالنّسبة لمفيد المختار لم يؤدّبه ويظهر ذلك بقوله "لكنّ المختار الّذي حسب أنّه أدّبني" 11 وكأنّه ينتقد المسؤولين بتفكيرهم أنّ العنف هو وسيلة عقاب </a:t>
            </a:r>
            <a:r>
              <a:rPr lang="ar-SA" dirty="0"/>
              <a:t>ناجحة بل عكسيّة.</a:t>
            </a:r>
            <a:endParaRPr lang="he-IL" dirty="0"/>
          </a:p>
        </p:txBody>
      </p:sp>
    </p:spTree>
    <p:extLst>
      <p:ext uri="{BB962C8B-B14F-4D97-AF65-F5344CB8AC3E}">
        <p14:creationId xmlns:p14="http://schemas.microsoft.com/office/powerpoint/2010/main" val="113103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50125"/>
            <a:ext cx="11160000" cy="5728074"/>
          </a:xfrm>
        </p:spPr>
        <p:txBody>
          <a:bodyPr>
            <a:normAutofit fontScale="92500"/>
          </a:bodyPr>
          <a:lstStyle/>
          <a:p>
            <a:r>
              <a:rPr lang="ar-SA" dirty="0"/>
              <a:t>3-	المعلّم شعبان من خلال شتمه ونعته لمفيد بالوقح والمجرم أمام الطلّاب، وفي النّهاية طرده من المدرسة، وذلك بعد حوارٍ دار بينهما في الصّفّ حاول من خلاله الأستاذ التّقليل من شأن مفيد وإهانته، فبادله مفيد بإجابات ساخرة استفزّه من خلالها وأغضبه.</a:t>
            </a:r>
          </a:p>
          <a:p>
            <a:r>
              <a:rPr lang="ar-SA" dirty="0"/>
              <a:t>العقاب المختلف بأشكاله وجهاته سبّب لمفيد ه ألما نفسيّا وتحمُّلًا بروحٍ عدوانيّة تهجّميّة تبحث عن العداء والشّجار.</a:t>
            </a:r>
          </a:p>
          <a:p>
            <a:r>
              <a:rPr lang="ar-SA" dirty="0"/>
              <a:t> طرده والده من المنزل، فوجد مفيد نفسه مشرّدًا وحيدًا، وترك الضيعة ولم يعُد إليها أبدًا. توجّه مفيد في البداية إلى بانياس وذهب إلى قريب لأمّه يدعى إبراهيم الشنكل، وهو رجل سياسيّ وطنيّ بسيط يبيع الخضار. استقبله إبراهيم في منزله ونصحه بتغيير سلوكه السيّء والعيش بكرامة. بحث مفيد عن عمل في بانياس لكنّه لم يجده، ثمّ توجّه إلى اللاذقيّة بحثًا عن عمل، وهناك سرق وسُجن. ولمّا بلغ الثامنة عشرة من عمره عاد إلى بانياس للبحث مجدّدا عن عمل . تذكّر ابن ضيعته وصديقه </a:t>
            </a:r>
            <a:r>
              <a:rPr lang="ar-SA" dirty="0" err="1"/>
              <a:t>عبدوش</a:t>
            </a:r>
            <a:r>
              <a:rPr lang="ar-SA" dirty="0"/>
              <a:t> </a:t>
            </a:r>
            <a:r>
              <a:rPr lang="ar-SA" dirty="0" err="1"/>
              <a:t>الداشر</a:t>
            </a:r>
            <a:r>
              <a:rPr lang="ar-SA" dirty="0"/>
              <a:t> الذي يعمل في فرن في بانياس، وتوجّه إليه ليساعده في إيجاد عمل، فدبّر له </a:t>
            </a:r>
            <a:r>
              <a:rPr lang="ar-SA" dirty="0" err="1"/>
              <a:t>عبدوش</a:t>
            </a:r>
            <a:r>
              <a:rPr lang="ar-SA" dirty="0"/>
              <a:t> عملًا معه في الفرن. وعملا أيضًا كمدافعين عن الفرن ومنطقته. وفي أحد الأيّام تعاركا مع ضبّاط وجنود فرنسيّين من فئة الشرطة العسكريّة "</a:t>
            </a:r>
            <a:r>
              <a:rPr lang="ar-SA" dirty="0" err="1"/>
              <a:t>البريفوتة</a:t>
            </a:r>
            <a:r>
              <a:rPr lang="ar-SA" dirty="0"/>
              <a:t>" في مطعم على النّهر، حيث قام الجنود باستفزاز النّاس والنساء، وطلبوا من صاحب المطعم فاطمة والمقصود بها الفتاة العربيّة، فغضب مفيد </a:t>
            </a:r>
            <a:r>
              <a:rPr lang="ar-SA" dirty="0" err="1"/>
              <a:t>وعبدوش</a:t>
            </a:r>
            <a:r>
              <a:rPr lang="ar-SA" dirty="0"/>
              <a:t> وكانت معركة عنيفة قاتل فيها مفيد </a:t>
            </a:r>
            <a:r>
              <a:rPr lang="ar-SA" dirty="0" err="1"/>
              <a:t>وعبدوش</a:t>
            </a:r>
            <a:r>
              <a:rPr lang="ar-SA" dirty="0"/>
              <a:t> الفرنسيّين بشراسة وقوّة وشجاعة، على إثرها اعتُقل </a:t>
            </a:r>
            <a:r>
              <a:rPr lang="ar-SA" dirty="0" err="1"/>
              <a:t>عبدوش</a:t>
            </a:r>
            <a:r>
              <a:rPr lang="ar-SA" dirty="0"/>
              <a:t> وحُكم ثلاث سنوات، أمّا مفيد فبقي متخفّيا ثلاثة أشهر تعرّف خلالها على لبيبة وهي امرأة غير صالحة أحبّها وأحبّته وأقام معها علاقة محرّمة، لكنها فيما بعد تابت على يديه. وبعد الأشهر الثلاثة قُبِض عليه ومكث في السجن سنتيْن. سُجن مفيد </a:t>
            </a:r>
            <a:r>
              <a:rPr lang="ar-SA" dirty="0" err="1"/>
              <a:t>وعبدوش</a:t>
            </a:r>
            <a:r>
              <a:rPr lang="ar-SA" dirty="0"/>
              <a:t> في حلب، وهناك تعرّف مفيد إلى شخصيّات مثقّفة </a:t>
            </a:r>
            <a:endParaRPr lang="he-IL" dirty="0"/>
          </a:p>
        </p:txBody>
      </p:sp>
    </p:spTree>
    <p:extLst>
      <p:ext uri="{BB962C8B-B14F-4D97-AF65-F5344CB8AC3E}">
        <p14:creationId xmlns:p14="http://schemas.microsoft.com/office/powerpoint/2010/main" val="282649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491319"/>
            <a:ext cx="11160000" cy="5386879"/>
          </a:xfrm>
        </p:spPr>
        <p:txBody>
          <a:bodyPr>
            <a:normAutofit/>
          </a:bodyPr>
          <a:lstStyle/>
          <a:p>
            <a:r>
              <a:rPr lang="ar-SA" dirty="0"/>
              <a:t>ومناضلة ضدّ الاستعمار الفرنسيّ، أمثال </a:t>
            </a:r>
            <a:r>
              <a:rPr lang="ar-SA" dirty="0">
                <a:solidFill>
                  <a:srgbClr val="FF0000"/>
                </a:solidFill>
              </a:rPr>
              <a:t>عبد الجليل والأستاذ ماهر </a:t>
            </a:r>
            <a:r>
              <a:rPr lang="ar-SA" dirty="0"/>
              <a:t>المحامي، اللذيْن سُجنا لأسباب أمنيّة، ولقد صادقهما مفيد وأثّرا فيه بعض الشيء تأثيرا إيجابيّا، كما تدرّب مفيد وهو في السجن على القراءة بفضل عبد الجليل الّذي شجّعه على التعلّم وتثقيف النّفس كونه كان مثله ولم يتعلّم في المدرسة بعد الصفّ الرّابع إلّا أنّه تعلّم وتثقّف بمبادرة شخصيّة، وأثّر ذلك في مفيد وحقًّا أصبح يقرأ بشكل جيّد.</a:t>
            </a:r>
          </a:p>
          <a:p>
            <a:r>
              <a:rPr lang="ar-SA" dirty="0"/>
              <a:t>خرج مفيد من السّجن وتوجّه إلى اللاذقيّة، وعمل في البحر في الصيد مع الريّس بكر الغطّاس ودافع بقوّته عن مراكب الصيّادين، وبعدها باع الريّس بكري مركبه بسبب موسم الشّتاء وشحّ العمل في الميناء، وبقي مفيد مجدّدا بلا عمل.</a:t>
            </a:r>
          </a:p>
          <a:p>
            <a:r>
              <a:rPr lang="ar-SA" dirty="0"/>
              <a:t>بعد أن أصبح مفيد بلا عمل استأجر كوخا في أحد البساتين في منطقة الرمل بالقرب من السّجن. التقى </a:t>
            </a:r>
            <a:r>
              <a:rPr lang="ar-SA" dirty="0" err="1">
                <a:solidFill>
                  <a:srgbClr val="FF0000"/>
                </a:solidFill>
              </a:rPr>
              <a:t>بعبدوش</a:t>
            </a:r>
            <a:r>
              <a:rPr lang="ar-SA" dirty="0"/>
              <a:t> مرّة أخرى، وتعرّف إلى </a:t>
            </a:r>
            <a:r>
              <a:rPr lang="ar-SA" dirty="0" err="1">
                <a:solidFill>
                  <a:srgbClr val="FF0000"/>
                </a:solidFill>
              </a:rPr>
              <a:t>حليش</a:t>
            </a:r>
            <a:r>
              <a:rPr lang="ar-SA" dirty="0"/>
              <a:t> اللصّ النذل صديق </a:t>
            </a:r>
            <a:r>
              <a:rPr lang="ar-SA" dirty="0" err="1"/>
              <a:t>عبدوش</a:t>
            </a:r>
            <a:r>
              <a:rPr lang="ar-SA" dirty="0"/>
              <a:t>، واتّفق الثّلاثة على سرقة </a:t>
            </a:r>
            <a:r>
              <a:rPr lang="ar-SA" dirty="0" err="1"/>
              <a:t>الماعونة</a:t>
            </a:r>
            <a:r>
              <a:rPr lang="ar-SA" dirty="0"/>
              <a:t> التي تحمل البضائع التي تفرّغ في الميناء، وهي تابعة لزعيم الميناء العجوز الخطير الذي يخشاه كلّ العاملين في الميناء. جُنّ جنون العجوز واعتبر هذا العمل وربط الحارس وضربه اعتداءً شخصيًا عليه، فوعد بالانتقام ومعاقبة الّذين قاموا بهذه العمليّة. </a:t>
            </a:r>
          </a:p>
        </p:txBody>
      </p:sp>
    </p:spTree>
    <p:extLst>
      <p:ext uri="{BB962C8B-B14F-4D97-AF65-F5344CB8AC3E}">
        <p14:creationId xmlns:p14="http://schemas.microsoft.com/office/powerpoint/2010/main" val="3169752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382137"/>
            <a:ext cx="11160000" cy="5496061"/>
          </a:xfrm>
        </p:spPr>
        <p:txBody>
          <a:bodyPr>
            <a:normAutofit/>
          </a:bodyPr>
          <a:lstStyle/>
          <a:p>
            <a:r>
              <a:rPr lang="ar-SA" dirty="0"/>
              <a:t>بعد هذه الحادثة غاب مفيد عن الأنظار فترة، ثمّ أخذ بالتردّد على مقهى الميناء ليجسّ النبض ويستمع الأخبار، وتظاهر بأنّه رجل بسيط وفقير أتى ليعمل في المرفأ بعد أن وعده </a:t>
            </a:r>
            <a:r>
              <a:rPr lang="ar-SA" dirty="0" err="1"/>
              <a:t>حليش</a:t>
            </a:r>
            <a:r>
              <a:rPr lang="ar-SA" dirty="0"/>
              <a:t> بتدبير عمل له. لم يشكّ أحد في مفيد، الّذي يعتبر صاحب الدور الأكبر في عمليّة السّرقة، وقد فرض نفسه وهيبته على </a:t>
            </a:r>
            <a:r>
              <a:rPr lang="ar-SA" dirty="0" err="1"/>
              <a:t>عبدوش</a:t>
            </a:r>
            <a:r>
              <a:rPr lang="ar-SA" dirty="0"/>
              <a:t> </a:t>
            </a:r>
            <a:r>
              <a:rPr lang="ar-SA" dirty="0" err="1"/>
              <a:t>وحليش</a:t>
            </a:r>
            <a:r>
              <a:rPr lang="ar-SA" dirty="0"/>
              <a:t> نتيجة انتصاره في هذه العمليّة. </a:t>
            </a:r>
          </a:p>
          <a:p>
            <a:r>
              <a:rPr lang="ar-SA" dirty="0"/>
              <a:t>ازداد تردّد مفيد على مقهى الميناء وتعرّف على أركانه وعلى المعلّمين والعمّال. عرّفه أحد العمّال بــ المعلم رضا، وأقنعه بأن يأخذه للعمل عنده، وافق المعلّم رضا، وعمل مفيد عنده حمّالا في الميناء. </a:t>
            </a:r>
          </a:p>
          <a:p>
            <a:r>
              <a:rPr lang="ar-SA" dirty="0"/>
              <a:t>في أحد الأيام نشب عراك بين المعلّم رضا وبين المعلّم يوسف </a:t>
            </a:r>
            <a:r>
              <a:rPr lang="ar-SA" dirty="0" err="1"/>
              <a:t>البطحيش</a:t>
            </a:r>
            <a:r>
              <a:rPr lang="ar-SA" dirty="0"/>
              <a:t> عدوّ المعلّم رضا، تدخّل مفيد في المعركة وسُجن مدّة شهرين، بعدها خرج من السّجن بهيئة جديدة تليق بمعلّم لا بعامل، كونه أثبت نفسه وقوّته في الميناء، فاشترى ملابس جديدة ودخل مزهوّا إلى المقهى. تابع العمل عند المعلّم رضا لكن ليس حمّالا وإنّما رئيس ورديّة. </a:t>
            </a:r>
          </a:p>
          <a:p>
            <a:r>
              <a:rPr lang="ar-SA" dirty="0"/>
              <a:t>كان العجوز على دراية بكلّ أخبار مفيد من الجواسيس الّذين يعملون لديه، واستدعاه في أحد الأيّام للعمل عنده، لكنْ مفيد رفض ذلك، وبعد لقائه بالعجوز شعر بزعزعة بثقته في نفسه وقوّته وشجاعته. </a:t>
            </a:r>
          </a:p>
          <a:p>
            <a:endParaRPr lang="he-IL" dirty="0"/>
          </a:p>
        </p:txBody>
      </p:sp>
    </p:spTree>
    <p:extLst>
      <p:ext uri="{BB962C8B-B14F-4D97-AF65-F5344CB8AC3E}">
        <p14:creationId xmlns:p14="http://schemas.microsoft.com/office/powerpoint/2010/main" val="335179451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6458</TotalTime>
  <Words>4475</Words>
  <Application>Microsoft Office PowerPoint</Application>
  <PresentationFormat>מותאם אישית</PresentationFormat>
  <Paragraphs>168</Paragraphs>
  <Slides>37</Slides>
  <Notes>3</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37</vt:i4>
      </vt:variant>
    </vt:vector>
  </HeadingPairs>
  <TitlesOfParts>
    <vt:vector size="41" baseType="lpstr">
      <vt:lpstr>Arial</vt:lpstr>
      <vt:lpstr>Calibri</vt:lpstr>
      <vt:lpstr>Varela Round</vt:lpstr>
      <vt:lpstr>ערכת נושא Office</vt:lpstr>
      <vt:lpstr>מערכת שידורים לאומית</vt:lpstr>
      <vt:lpstr>لغة عربيّة</vt:lpstr>
      <vt:lpstr>نهايةُ رجل شجاع – لحنّا مينة</vt:lpstr>
      <vt:lpstr>מצגת של PowerPoint‏</vt:lpstr>
      <vt:lpstr>مضمون الرّواية</vt:lpstr>
      <vt:lpstr>מצגת של PowerPoint‏</vt:lpstr>
      <vt:lpstr>מצגת של PowerPoint‏</vt:lpstr>
      <vt:lpstr>מצגת של PowerPoint‏</vt:lpstr>
      <vt:lpstr>מצגת של PowerPoint‏</vt:lpstr>
      <vt:lpstr>מצגת של PowerPoint‏</vt:lpstr>
      <vt:lpstr>מצגת של PowerPoint‏</vt:lpstr>
      <vt:lpstr>  شخصيّات الرّواية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محطّات حياة مفيد الوحش</vt:lpstr>
      <vt:lpstr>מצגת של PowerPoint‏</vt:lpstr>
      <vt:lpstr>المحطّة الأولى</vt:lpstr>
      <vt:lpstr>المحطّة الثّانية</vt:lpstr>
      <vt:lpstr>المحطّة الثّالثة</vt:lpstr>
      <vt:lpstr>المحطّة الرّابعة</vt:lpstr>
      <vt:lpstr>المحطّة الخامسة</vt:lpstr>
      <vt:lpstr>المحطّة السّادسة</vt:lpstr>
      <vt:lpstr>ما يربط العنوان بالمضمون</vt:lpstr>
      <vt:lpstr> المكان في الرواية </vt:lpstr>
      <vt:lpstr>الأساليب</vt:lpstr>
      <vt:lpstr>מצגת של PowerPoint‏</vt:lpstr>
      <vt:lpstr>מצגת של PowerPoint‏</vt:lpstr>
      <vt:lpstr>מצגת של PowerPoint‏</vt:lpstr>
      <vt:lpstr>מצגת של PowerPoint‏</vt:lpstr>
      <vt:lpstr>מצגת של PowerPoint‏</vt:lpstr>
      <vt:lpstr>الحوار</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bahaa.misrad@gmail.com</cp:lastModifiedBy>
  <cp:revision>125</cp:revision>
  <dcterms:created xsi:type="dcterms:W3CDTF">2020-03-15T19:13:03Z</dcterms:created>
  <dcterms:modified xsi:type="dcterms:W3CDTF">2021-09-29T10:30:07Z</dcterms:modified>
</cp:coreProperties>
</file>