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7" r:id="rId2"/>
    <p:sldId id="262" r:id="rId3"/>
    <p:sldId id="263" r:id="rId4"/>
    <p:sldId id="291" r:id="rId5"/>
    <p:sldId id="292" r:id="rId6"/>
    <p:sldId id="289" r:id="rId7"/>
    <p:sldId id="293" r:id="rId8"/>
    <p:sldId id="294" r:id="rId9"/>
    <p:sldId id="304" r:id="rId10"/>
    <p:sldId id="305" r:id="rId11"/>
    <p:sldId id="295" r:id="rId12"/>
    <p:sldId id="296" r:id="rId13"/>
    <p:sldId id="290" r:id="rId14"/>
    <p:sldId id="298" r:id="rId15"/>
    <p:sldId id="299" r:id="rId16"/>
    <p:sldId id="300" r:id="rId17"/>
    <p:sldId id="302" r:id="rId18"/>
    <p:sldId id="303" r:id="rId19"/>
    <p:sldId id="297" r:id="rId20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כ"א/חשון/תשפ"ב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3412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4440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9547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9252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4333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2887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2110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7272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8067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7638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0978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276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 על פורמט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93675" y="228600"/>
            <a:ext cx="11780838" cy="6470650"/>
          </a:xfrm>
        </p:spPr>
        <p:txBody>
          <a:bodyPr/>
          <a:lstStyle>
            <a:lvl1pPr>
              <a:defRPr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485228-0E29-4D12-A6E9-299A5C76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088C8B4-22B8-402C-8100-ED5EA1F7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552B-607E-4869-A917-C44959BDCB12}" type="datetimeFigureOut">
              <a:rPr lang="he-IL" smtClean="0"/>
              <a:pPr/>
              <a:t>כ"א/חשון/תשפ"ב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3864E2F-0B6E-4A5C-BFAA-22472070C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645161E-6299-41F9-9211-72210EFA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009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623800" y="1288473"/>
            <a:ext cx="10871177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טקסט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298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1039" y="81721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406" y="6347803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807" y="192531"/>
            <a:ext cx="10871170" cy="1009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כ"א/חשון/תשפ"ב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3" r:id="rId5"/>
    <p:sldLayoutId id="2147483666" r:id="rId6"/>
    <p:sldLayoutId id="2147483667" r:id="rId7"/>
    <p:sldLayoutId id="2147483665" r:id="rId8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5yjEDihEuZI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AE" u="sng" dirty="0"/>
              <a:t>نفخ البالون دون عناء بواسطة قوة الكيمياء:</a:t>
            </a:r>
            <a:endParaRPr lang="he-IL" u="sng" dirty="0"/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2675206" y="1346668"/>
            <a:ext cx="9000000" cy="540000"/>
          </a:xfrm>
        </p:spPr>
        <p:txBody>
          <a:bodyPr/>
          <a:lstStyle/>
          <a:p>
            <a:r>
              <a:rPr lang="ar-AE" dirty="0">
                <a:solidFill>
                  <a:srgbClr val="C00000"/>
                </a:solidFill>
              </a:rPr>
              <a:t>مواد وأدوات التجربة</a:t>
            </a:r>
            <a:endParaRPr lang="he-IL" dirty="0">
              <a:solidFill>
                <a:srgbClr val="C00000"/>
              </a:solidFill>
            </a:endParaRP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2675206" y="2002748"/>
            <a:ext cx="9000000" cy="41525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AE" sz="2800" dirty="0"/>
              <a:t>خل </a:t>
            </a:r>
            <a:r>
              <a:rPr lang="en-US" sz="2800" dirty="0"/>
              <a:t>(CH</a:t>
            </a:r>
            <a:r>
              <a:rPr lang="en-US" sz="1600" dirty="0"/>
              <a:t>3</a:t>
            </a:r>
            <a:r>
              <a:rPr lang="en-US" sz="2800" dirty="0"/>
              <a:t>COOH)</a:t>
            </a:r>
            <a:r>
              <a:rPr lang="he-IL" sz="2800" dirty="0"/>
              <a:t>.</a:t>
            </a:r>
            <a:r>
              <a:rPr lang="ar-AE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ar-AE" sz="2800" dirty="0"/>
              <a:t>مسحوق صودا للشرب </a:t>
            </a:r>
            <a:r>
              <a:rPr lang="en-US" sz="2800" dirty="0"/>
              <a:t>(NaHCO</a:t>
            </a:r>
            <a:r>
              <a:rPr lang="en-US" sz="1400" dirty="0"/>
              <a:t>3</a:t>
            </a:r>
            <a:r>
              <a:rPr lang="en-US" sz="2800" dirty="0"/>
              <a:t>)</a:t>
            </a:r>
            <a:r>
              <a:rPr lang="ar-AE" sz="2800" dirty="0"/>
              <a:t>.</a:t>
            </a:r>
          </a:p>
          <a:p>
            <a:pPr>
              <a:lnSpc>
                <a:spcPct val="150000"/>
              </a:lnSpc>
            </a:pPr>
            <a:r>
              <a:rPr lang="ar-AE" sz="2800" dirty="0"/>
              <a:t>دورق مخروطي بسعة 100 ملل.</a:t>
            </a:r>
          </a:p>
          <a:p>
            <a:pPr>
              <a:lnSpc>
                <a:spcPct val="150000"/>
              </a:lnSpc>
            </a:pPr>
            <a:r>
              <a:rPr lang="ar-AE" sz="2800" dirty="0"/>
              <a:t>بالون.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0ED17CA-3900-46A2-A61A-4F50406119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C729496D-A814-489A-8C72-6B4D4AB046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4413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743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AE" u="sng" dirty="0"/>
              <a:t>مثال لتغيير كيميائي:</a:t>
            </a:r>
            <a:endParaRPr lang="he-IL" u="sng" dirty="0"/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2675206" y="1027446"/>
            <a:ext cx="9000000" cy="540000"/>
          </a:xfrm>
        </p:spPr>
        <p:txBody>
          <a:bodyPr/>
          <a:lstStyle/>
          <a:p>
            <a:r>
              <a:rPr lang="ar-AE" dirty="0">
                <a:solidFill>
                  <a:srgbClr val="C00000"/>
                </a:solidFill>
              </a:rPr>
              <a:t>الخلفية العلمية للتجربة</a:t>
            </a:r>
            <a:endParaRPr lang="he-IL" dirty="0">
              <a:solidFill>
                <a:srgbClr val="C00000"/>
              </a:solidFill>
            </a:endParaRP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6286955B-BD62-4FE4-9D65-837348B3A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3607" y="2239069"/>
            <a:ext cx="92368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25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52 (s)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+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 (g)                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(g)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+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2(g)</a:t>
            </a: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87927506-F7E5-44CB-B88D-F4A0FB57D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" y="3890977"/>
            <a:ext cx="116636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0" dirty="0">
                <a:solidFill>
                  <a:srgbClr val="000000"/>
                </a:solidFill>
              </a:rPr>
              <a:t>CH</a:t>
            </a:r>
            <a:r>
              <a:rPr lang="en-US" sz="1400" b="1" kern="0" dirty="0">
                <a:solidFill>
                  <a:srgbClr val="000000"/>
                </a:solidFill>
              </a:rPr>
              <a:t>3</a:t>
            </a:r>
            <a:r>
              <a:rPr lang="en-US" sz="2800" b="1" kern="0" dirty="0">
                <a:solidFill>
                  <a:srgbClr val="000000"/>
                </a:solidFill>
              </a:rPr>
              <a:t>COOH</a:t>
            </a:r>
            <a:r>
              <a:rPr lang="en-US" sz="1400" b="1" kern="0" dirty="0">
                <a:solidFill>
                  <a:srgbClr val="000000"/>
                </a:solidFill>
              </a:rPr>
              <a:t>(l)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+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NaHCO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(s)                 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COONa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aq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+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(l)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+ CO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2(g)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3731C55-F4DC-4E17-9922-DBD9AEC21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41335" y="1912454"/>
            <a:ext cx="554784" cy="1329043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A113D16B-796E-4962-9361-915874008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376814" y="3558504"/>
            <a:ext cx="554784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81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AE" u="sng" dirty="0"/>
              <a:t>مثال لتغيير كيميائي:</a:t>
            </a:r>
            <a:endParaRPr lang="he-IL" u="sng" dirty="0"/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2675206" y="1027446"/>
            <a:ext cx="9000000" cy="540000"/>
          </a:xfrm>
        </p:spPr>
        <p:txBody>
          <a:bodyPr/>
          <a:lstStyle/>
          <a:p>
            <a:r>
              <a:rPr lang="ar-AE" dirty="0">
                <a:solidFill>
                  <a:srgbClr val="C00000"/>
                </a:solidFill>
              </a:rPr>
              <a:t>الخلفية العلمية للتجربة</a:t>
            </a:r>
            <a:endParaRPr lang="he-IL" dirty="0">
              <a:solidFill>
                <a:srgbClr val="C00000"/>
              </a:solidFill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674DDEE1-B443-4EDD-946D-4EB5E09A6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856" y="2377440"/>
            <a:ext cx="5001364" cy="3105014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0F21DD6-1F77-4B3B-8DED-C8C41ED42F92}"/>
              </a:ext>
            </a:extLst>
          </p:cNvPr>
          <p:cNvSpPr txBox="1"/>
          <p:nvPr/>
        </p:nvSpPr>
        <p:spPr>
          <a:xfrm>
            <a:off x="4633720" y="1775522"/>
            <a:ext cx="2714206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>
                <a:solidFill>
                  <a:srgbClr val="0070C0"/>
                </a:solidFill>
                <a:latin typeface="David" panose="020E0502060401010101" pitchFamily="34" charset="-79"/>
              </a:rPr>
              <a:t>مثلث الاشتعال</a:t>
            </a:r>
            <a:endParaRPr lang="he-IL" sz="4400" b="1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2058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E9A6F54-B3C4-4322-9999-0D404C0B1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26" y="115237"/>
            <a:ext cx="11160000" cy="720000"/>
          </a:xfrm>
        </p:spPr>
        <p:txBody>
          <a:bodyPr/>
          <a:lstStyle/>
          <a:p>
            <a:r>
              <a:rPr lang="en-US" dirty="0"/>
              <a:t>Physical and Chemical Change</a:t>
            </a:r>
            <a:endParaRPr lang="he-IL" dirty="0"/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25905868-614D-449F-AF87-5EE344C02E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303366" y="5698241"/>
            <a:ext cx="11160000" cy="4152517"/>
          </a:xfrm>
        </p:spPr>
        <p:txBody>
          <a:bodyPr/>
          <a:lstStyle/>
          <a:p>
            <a:pPr marL="0" indent="0" algn="ctr">
              <a:buNone/>
            </a:pPr>
            <a:r>
              <a:rPr lang="en-CA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http://www.youtube.com/watch?v=5yjEDihEuZI</a:t>
            </a:r>
            <a:endParaRPr lang="en-CA" u="sng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he-IL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1061FF20-4E27-42FE-B076-667585F55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840" y="1170950"/>
            <a:ext cx="6583680" cy="39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59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616806" y="573365"/>
            <a:ext cx="11160000" cy="720000"/>
          </a:xfrm>
        </p:spPr>
        <p:txBody>
          <a:bodyPr/>
          <a:lstStyle/>
          <a:p>
            <a:pPr algn="r"/>
            <a:r>
              <a:rPr lang="ar-AE" sz="4000" u="sng" dirty="0"/>
              <a:t>طريقة أخرى للتمييز بين التغيير الكيميائي والتغيير الفيزيائي:</a:t>
            </a:r>
            <a:endParaRPr lang="he-IL" sz="4000" u="sng" dirty="0"/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1770966" y="2150992"/>
            <a:ext cx="9000000" cy="540000"/>
          </a:xfrm>
        </p:spPr>
        <p:txBody>
          <a:bodyPr/>
          <a:lstStyle/>
          <a:p>
            <a:r>
              <a:rPr lang="ar-AE" dirty="0">
                <a:solidFill>
                  <a:srgbClr val="C00000"/>
                </a:solidFill>
              </a:rPr>
              <a:t>هل يمكن إعادة المادة الى حالتها السابقة (الحالة الأولية)؟ </a:t>
            </a:r>
            <a:endParaRPr lang="he-IL" dirty="0">
              <a:solidFill>
                <a:srgbClr val="C00000"/>
              </a:solidFill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4B29BF77-8C5A-4F1A-8243-7C6A52309788}"/>
              </a:ext>
            </a:extLst>
          </p:cNvPr>
          <p:cNvSpPr/>
          <p:nvPr/>
        </p:nvSpPr>
        <p:spPr>
          <a:xfrm>
            <a:off x="7680276" y="4435792"/>
            <a:ext cx="1586329" cy="1221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Arial" panose="020B0604020202020204" pitchFamily="34" charset="0"/>
              </a:rPr>
              <a:t>"نعم"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Arial" panose="020B0604020202020204" pitchFamily="34" charset="0"/>
              </a:rPr>
              <a:t>تغيير فيزيائي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C37F5B7B-A8DC-4B94-B454-EB0FD0D497C9}"/>
              </a:ext>
            </a:extLst>
          </p:cNvPr>
          <p:cNvSpPr/>
          <p:nvPr/>
        </p:nvSpPr>
        <p:spPr>
          <a:xfrm>
            <a:off x="3250515" y="4395152"/>
            <a:ext cx="1586329" cy="1221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Arial" panose="020B0604020202020204" pitchFamily="34" charset="0"/>
              </a:rPr>
              <a:t>"لا"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Arial" panose="020B0604020202020204" pitchFamily="34" charset="0"/>
              </a:rPr>
              <a:t>تغيير كيميائي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74E37308-0775-4613-B174-B22EFFD6691F}"/>
              </a:ext>
            </a:extLst>
          </p:cNvPr>
          <p:cNvCxnSpPr>
            <a:cxnSpLocks/>
          </p:cNvCxnSpPr>
          <p:nvPr/>
        </p:nvCxnSpPr>
        <p:spPr>
          <a:xfrm>
            <a:off x="6131993" y="2900981"/>
            <a:ext cx="0" cy="5068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A4B69C46-30B0-4D4E-AF78-23FCCA187618}"/>
              </a:ext>
            </a:extLst>
          </p:cNvPr>
          <p:cNvCxnSpPr>
            <a:cxnSpLocks/>
          </p:cNvCxnSpPr>
          <p:nvPr/>
        </p:nvCxnSpPr>
        <p:spPr>
          <a:xfrm flipH="1" flipV="1">
            <a:off x="4043680" y="3407464"/>
            <a:ext cx="4429761" cy="262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12BBF752-8397-4106-BA9D-90B369971A3E}"/>
              </a:ext>
            </a:extLst>
          </p:cNvPr>
          <p:cNvCxnSpPr/>
          <p:nvPr/>
        </p:nvCxnSpPr>
        <p:spPr>
          <a:xfrm>
            <a:off x="8473441" y="3407464"/>
            <a:ext cx="0" cy="922633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0C5825CC-3002-4EEA-AB7D-C4E42D4EA020}"/>
              </a:ext>
            </a:extLst>
          </p:cNvPr>
          <p:cNvCxnSpPr/>
          <p:nvPr/>
        </p:nvCxnSpPr>
        <p:spPr>
          <a:xfrm>
            <a:off x="4043680" y="3387144"/>
            <a:ext cx="0" cy="922633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28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690966" y="263957"/>
            <a:ext cx="11160000" cy="720000"/>
          </a:xfrm>
        </p:spPr>
        <p:txBody>
          <a:bodyPr/>
          <a:lstStyle/>
          <a:p>
            <a:pPr algn="r"/>
            <a:r>
              <a:rPr lang="ar-AE" sz="4000" u="sng" dirty="0"/>
              <a:t>امثلة:</a:t>
            </a:r>
            <a:endParaRPr lang="he-IL" sz="4000" u="sng" dirty="0"/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1595206" y="1069332"/>
            <a:ext cx="9000000" cy="540000"/>
          </a:xfrm>
        </p:spPr>
        <p:txBody>
          <a:bodyPr/>
          <a:lstStyle/>
          <a:p>
            <a:r>
              <a:rPr lang="ar-AE" dirty="0">
                <a:solidFill>
                  <a:srgbClr val="C00000"/>
                </a:solidFill>
              </a:rPr>
              <a:t>هل يمكن إعادة المادة الى حالتها السابقة (الحالة الأولية)؟ </a:t>
            </a:r>
            <a:endParaRPr lang="he-IL" dirty="0">
              <a:solidFill>
                <a:srgbClr val="C00000"/>
              </a:solidFill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4B29BF77-8C5A-4F1A-8243-7C6A52309788}"/>
              </a:ext>
            </a:extLst>
          </p:cNvPr>
          <p:cNvSpPr/>
          <p:nvPr/>
        </p:nvSpPr>
        <p:spPr>
          <a:xfrm>
            <a:off x="812116" y="1259038"/>
            <a:ext cx="1565324" cy="876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Arial" panose="020B0604020202020204" pitchFamily="34" charset="0"/>
              </a:rPr>
              <a:t>"نعم"</a:t>
            </a:r>
            <a:r>
              <a:rPr lang="ar-AE" sz="2400" b="1" u="sng" dirty="0">
                <a:solidFill>
                  <a:srgbClr val="FF0000"/>
                </a:solidFill>
                <a:latin typeface="David" panose="020E0502060401010101" pitchFamily="34" charset="-79"/>
                <a:cs typeface="Arial" panose="020B0604020202020204" pitchFamily="34" charset="0"/>
              </a:rPr>
              <a:t>- </a:t>
            </a: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Arial" panose="020B0604020202020204" pitchFamily="34" charset="0"/>
              </a:rPr>
              <a:t>تغيير فيزيائي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C37F5B7B-A8DC-4B94-B454-EB0FD0D497C9}"/>
              </a:ext>
            </a:extLst>
          </p:cNvPr>
          <p:cNvSpPr/>
          <p:nvPr/>
        </p:nvSpPr>
        <p:spPr>
          <a:xfrm>
            <a:off x="812116" y="202810"/>
            <a:ext cx="1565324" cy="876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Arial" panose="020B0604020202020204" pitchFamily="34" charset="0"/>
              </a:rPr>
              <a:t>"لا"</a:t>
            </a:r>
            <a:r>
              <a:rPr lang="ar-AE" sz="2400" b="1" u="sng" dirty="0">
                <a:solidFill>
                  <a:srgbClr val="FF0000"/>
                </a:solidFill>
                <a:latin typeface="David" panose="020E0502060401010101" pitchFamily="34" charset="-79"/>
                <a:cs typeface="Arial" panose="020B0604020202020204" pitchFamily="34" charset="0"/>
              </a:rPr>
              <a:t>- </a:t>
            </a: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Arial" panose="020B0604020202020204" pitchFamily="34" charset="0"/>
              </a:rPr>
              <a:t>تغيير كيميائي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16" name="מציין מיקום תוכן 10">
            <a:extLst>
              <a:ext uri="{FF2B5EF4-FFF2-40B4-BE49-F238E27FC236}">
                <a16:creationId xmlns:a16="http://schemas.microsoft.com/office/drawing/2014/main" id="{3C59BF43-054B-4F87-9630-D5D19D3CA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482166" y="2002748"/>
            <a:ext cx="9000000" cy="41525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AE" sz="2800" dirty="0"/>
              <a:t>قلي البيضة </a:t>
            </a:r>
            <a:r>
              <a:rPr lang="ar-AE" sz="3200" b="1" dirty="0">
                <a:solidFill>
                  <a:srgbClr val="0070C0"/>
                </a:solidFill>
                <a:highlight>
                  <a:srgbClr val="00FFFF"/>
                </a:highlight>
              </a:rPr>
              <a:t>"تغيير كيميائي</a:t>
            </a:r>
            <a:r>
              <a:rPr lang="ar-AE" sz="2800" b="1" dirty="0">
                <a:solidFill>
                  <a:srgbClr val="0070C0"/>
                </a:solidFill>
                <a:highlight>
                  <a:srgbClr val="00FFFF"/>
                </a:highlight>
              </a:rPr>
              <a:t>"</a:t>
            </a:r>
            <a:r>
              <a:rPr lang="ar-AE" sz="2800" b="1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ar-AE" sz="2800" dirty="0"/>
              <a:t>ثني ورقة </a:t>
            </a:r>
            <a:r>
              <a:rPr lang="ar-AE" sz="3200" b="1" dirty="0">
                <a:solidFill>
                  <a:srgbClr val="7030A0"/>
                </a:solidFill>
                <a:highlight>
                  <a:srgbClr val="FFFF00"/>
                </a:highlight>
              </a:rPr>
              <a:t>"تغيير فيزيائي</a:t>
            </a:r>
            <a:r>
              <a:rPr lang="ar-AE" sz="2800" b="1" dirty="0">
                <a:solidFill>
                  <a:srgbClr val="7030A0"/>
                </a:solidFill>
                <a:highlight>
                  <a:srgbClr val="FFFF00"/>
                </a:highlight>
              </a:rPr>
              <a:t>".</a:t>
            </a:r>
            <a:r>
              <a:rPr lang="ar-AE" sz="2800" dirty="0">
                <a:solidFill>
                  <a:srgbClr val="7030A0"/>
                </a:solidFill>
                <a:highlight>
                  <a:srgbClr val="FFFF00"/>
                </a:highlight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ar-AE" sz="2800" dirty="0"/>
              <a:t>خبز فطيرة </a:t>
            </a:r>
            <a:r>
              <a:rPr lang="ar-AE" sz="3200" b="1" dirty="0">
                <a:solidFill>
                  <a:srgbClr val="0070C0"/>
                </a:solidFill>
                <a:highlight>
                  <a:srgbClr val="00FFFF"/>
                </a:highlight>
              </a:rPr>
              <a:t>"تغيير كيميائي"</a:t>
            </a:r>
            <a:r>
              <a:rPr lang="ar-AE" sz="3200" b="1" dirty="0">
                <a:solidFill>
                  <a:srgbClr val="4F81BD">
                    <a:lumMod val="50000"/>
                  </a:srgbClr>
                </a:solidFill>
                <a:highlight>
                  <a:srgbClr val="00FFFF"/>
                </a:highlight>
              </a:rPr>
              <a:t>.</a:t>
            </a:r>
            <a:r>
              <a:rPr lang="ar-AE" sz="3200" dirty="0">
                <a:highlight>
                  <a:srgbClr val="00FFFF"/>
                </a:highlight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ar-AE" sz="2800" dirty="0"/>
              <a:t>انصهار الجليد </a:t>
            </a:r>
            <a:r>
              <a:rPr lang="ar-AE" sz="2800" b="1" dirty="0">
                <a:solidFill>
                  <a:srgbClr val="7030A0"/>
                </a:solidFill>
                <a:highlight>
                  <a:srgbClr val="FFFF00"/>
                </a:highlight>
              </a:rPr>
              <a:t>"تغيير فيزيائي</a:t>
            </a:r>
            <a:r>
              <a:rPr lang="ar-AE" b="1" dirty="0">
                <a:solidFill>
                  <a:srgbClr val="7030A0"/>
                </a:solidFill>
                <a:highlight>
                  <a:srgbClr val="FFFF00"/>
                </a:highlight>
              </a:rPr>
              <a:t>".</a:t>
            </a:r>
            <a:r>
              <a:rPr lang="ar-AE" sz="2800" dirty="0">
                <a:solidFill>
                  <a:srgbClr val="7030A0"/>
                </a:solidFill>
                <a:highlight>
                  <a:srgbClr val="FFFF00"/>
                </a:highlight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ar-AE" sz="2800" dirty="0"/>
              <a:t>احتراق عود كبريت </a:t>
            </a:r>
            <a:r>
              <a:rPr lang="ar-AE" sz="2800" b="1" dirty="0">
                <a:solidFill>
                  <a:srgbClr val="0070C0"/>
                </a:solidFill>
                <a:highlight>
                  <a:srgbClr val="00FFFF"/>
                </a:highlight>
              </a:rPr>
              <a:t>"تغيير كيميائي". </a:t>
            </a:r>
          </a:p>
          <a:p>
            <a:pPr>
              <a:lnSpc>
                <a:spcPct val="150000"/>
              </a:lnSpc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77459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690966" y="263957"/>
            <a:ext cx="11160000" cy="720000"/>
          </a:xfrm>
        </p:spPr>
        <p:txBody>
          <a:bodyPr/>
          <a:lstStyle/>
          <a:p>
            <a:pPr algn="r"/>
            <a:r>
              <a:rPr lang="ar-AE" sz="4000" u="sng" dirty="0"/>
              <a:t>امثلة:</a:t>
            </a:r>
            <a:endParaRPr lang="he-IL" sz="4000" u="sng" dirty="0"/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1595206" y="1069332"/>
            <a:ext cx="9000000" cy="540000"/>
          </a:xfrm>
        </p:spPr>
        <p:txBody>
          <a:bodyPr/>
          <a:lstStyle/>
          <a:p>
            <a:r>
              <a:rPr lang="ar-AE" dirty="0">
                <a:solidFill>
                  <a:srgbClr val="C00000"/>
                </a:solidFill>
              </a:rPr>
              <a:t>هل يمكن إعادة المادة الى حالتها السابقة (الحالة الأولية)؟ </a:t>
            </a:r>
            <a:endParaRPr lang="he-IL" dirty="0">
              <a:solidFill>
                <a:srgbClr val="C00000"/>
              </a:solidFill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4B29BF77-8C5A-4F1A-8243-7C6A52309788}"/>
              </a:ext>
            </a:extLst>
          </p:cNvPr>
          <p:cNvSpPr/>
          <p:nvPr/>
        </p:nvSpPr>
        <p:spPr>
          <a:xfrm>
            <a:off x="812116" y="1259038"/>
            <a:ext cx="1565324" cy="876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Arial" panose="020B0604020202020204" pitchFamily="34" charset="0"/>
              </a:rPr>
              <a:t>"نعم"- </a:t>
            </a: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Arial" panose="020B0604020202020204" pitchFamily="34" charset="0"/>
              </a:rPr>
              <a:t>تغيير فيزيائي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C37F5B7B-A8DC-4B94-B454-EB0FD0D497C9}"/>
              </a:ext>
            </a:extLst>
          </p:cNvPr>
          <p:cNvSpPr/>
          <p:nvPr/>
        </p:nvSpPr>
        <p:spPr>
          <a:xfrm>
            <a:off x="812116" y="202810"/>
            <a:ext cx="1565324" cy="876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Arial" panose="020B0604020202020204" pitchFamily="34" charset="0"/>
              </a:rPr>
              <a:t>"لا"- </a:t>
            </a: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Arial" panose="020B0604020202020204" pitchFamily="34" charset="0"/>
              </a:rPr>
              <a:t>تغيير كيميائي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16" name="מציין מיקום תוכן 10">
            <a:extLst>
              <a:ext uri="{FF2B5EF4-FFF2-40B4-BE49-F238E27FC236}">
                <a16:creationId xmlns:a16="http://schemas.microsoft.com/office/drawing/2014/main" id="{3C59BF43-054B-4F87-9630-D5D19D3CA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482166" y="2002748"/>
            <a:ext cx="9000000" cy="41525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AE" sz="2800" dirty="0"/>
              <a:t>شوي لحم على الفحم </a:t>
            </a:r>
            <a:r>
              <a:rPr lang="ar-AE" sz="3200" b="1" dirty="0">
                <a:solidFill>
                  <a:srgbClr val="0070C0"/>
                </a:solidFill>
                <a:highlight>
                  <a:srgbClr val="00FFFF"/>
                </a:highlight>
              </a:rPr>
              <a:t>"تغيير كيميائي</a:t>
            </a:r>
            <a:r>
              <a:rPr lang="ar-AE" sz="2800" b="1" dirty="0">
                <a:solidFill>
                  <a:srgbClr val="0070C0"/>
                </a:solidFill>
                <a:highlight>
                  <a:srgbClr val="00FFFF"/>
                </a:highlight>
              </a:rPr>
              <a:t>"</a:t>
            </a:r>
            <a:r>
              <a:rPr lang="ar-AE" sz="2800" b="1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ar-AE" sz="2800" dirty="0"/>
              <a:t>صهر قنينة بلاستيكية </a:t>
            </a:r>
            <a:r>
              <a:rPr lang="ar-AE" sz="3200" b="1" dirty="0">
                <a:solidFill>
                  <a:srgbClr val="7030A0"/>
                </a:solidFill>
                <a:highlight>
                  <a:srgbClr val="FFFF00"/>
                </a:highlight>
              </a:rPr>
              <a:t>"تغيير فيزيائي</a:t>
            </a:r>
            <a:r>
              <a:rPr lang="ar-AE" sz="2800" b="1" dirty="0">
                <a:solidFill>
                  <a:srgbClr val="7030A0"/>
                </a:solidFill>
                <a:highlight>
                  <a:srgbClr val="FFFF00"/>
                </a:highlight>
              </a:rPr>
              <a:t>".</a:t>
            </a:r>
            <a:r>
              <a:rPr lang="ar-AE" sz="2800" dirty="0">
                <a:solidFill>
                  <a:srgbClr val="7030A0"/>
                </a:solidFill>
                <a:highlight>
                  <a:srgbClr val="FFFF00"/>
                </a:highlight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ar-AE" sz="2800" dirty="0"/>
              <a:t>نضوج الموز </a:t>
            </a:r>
            <a:r>
              <a:rPr lang="ar-AE" sz="3200" b="1" dirty="0">
                <a:solidFill>
                  <a:srgbClr val="0070C0"/>
                </a:solidFill>
                <a:highlight>
                  <a:srgbClr val="00FFFF"/>
                </a:highlight>
              </a:rPr>
              <a:t>"تغيير كيميائي"</a:t>
            </a:r>
            <a:r>
              <a:rPr lang="ar-AE" sz="3200" b="1" dirty="0">
                <a:solidFill>
                  <a:srgbClr val="4F81BD">
                    <a:lumMod val="50000"/>
                  </a:srgbClr>
                </a:solidFill>
                <a:highlight>
                  <a:srgbClr val="00FFFF"/>
                </a:highlight>
              </a:rPr>
              <a:t>.</a:t>
            </a:r>
            <a:r>
              <a:rPr lang="ar-AE" sz="3200" dirty="0">
                <a:highlight>
                  <a:srgbClr val="00FFFF"/>
                </a:highlight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ar-AE" sz="2800" dirty="0"/>
              <a:t>ثني مسمار حديد </a:t>
            </a:r>
            <a:r>
              <a:rPr lang="ar-AE" sz="2800" b="1" dirty="0">
                <a:solidFill>
                  <a:srgbClr val="7030A0"/>
                </a:solidFill>
                <a:highlight>
                  <a:srgbClr val="FFFF00"/>
                </a:highlight>
              </a:rPr>
              <a:t>"تغيير فيزيائي</a:t>
            </a:r>
            <a:r>
              <a:rPr lang="ar-AE" b="1" dirty="0">
                <a:solidFill>
                  <a:srgbClr val="7030A0"/>
                </a:solidFill>
                <a:highlight>
                  <a:srgbClr val="FFFF00"/>
                </a:highlight>
              </a:rPr>
              <a:t>".</a:t>
            </a:r>
            <a:r>
              <a:rPr lang="ar-AE" sz="2800" dirty="0">
                <a:solidFill>
                  <a:srgbClr val="7030A0"/>
                </a:solidFill>
                <a:highlight>
                  <a:srgbClr val="FFFF00"/>
                </a:highlight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ar-AE" sz="2800" dirty="0"/>
              <a:t>اشعال شمعة </a:t>
            </a:r>
            <a:r>
              <a:rPr lang="ar-AE" sz="2800" b="1" dirty="0">
                <a:solidFill>
                  <a:srgbClr val="0070C0"/>
                </a:solidFill>
                <a:highlight>
                  <a:srgbClr val="00FFFF"/>
                </a:highlight>
              </a:rPr>
              <a:t>"تغيير كيميائي". </a:t>
            </a:r>
          </a:p>
          <a:p>
            <a:pPr>
              <a:lnSpc>
                <a:spcPct val="150000"/>
              </a:lnSpc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32906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690966" y="263957"/>
            <a:ext cx="11160000" cy="720000"/>
          </a:xfrm>
        </p:spPr>
        <p:txBody>
          <a:bodyPr/>
          <a:lstStyle/>
          <a:p>
            <a:pPr algn="r"/>
            <a:r>
              <a:rPr lang="ar-AE" sz="4000" u="sng" dirty="0"/>
              <a:t>تمرن ذاتي (3 دقائق):</a:t>
            </a:r>
            <a:endParaRPr lang="he-IL" sz="4000" u="sng" dirty="0"/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2570480" y="1181149"/>
            <a:ext cx="9280486" cy="540000"/>
          </a:xfrm>
        </p:spPr>
        <p:txBody>
          <a:bodyPr/>
          <a:lstStyle/>
          <a:p>
            <a:r>
              <a:rPr lang="ar-AE" dirty="0">
                <a:solidFill>
                  <a:srgbClr val="C00000"/>
                </a:solidFill>
              </a:rPr>
              <a:t>أي التغييرات التالية هو </a:t>
            </a:r>
            <a:r>
              <a:rPr lang="ar-AE" sz="3600" u="sng" dirty="0">
                <a:solidFill>
                  <a:schemeClr val="tx2"/>
                </a:solidFill>
              </a:rPr>
              <a:t>"تغيير كيميائي" </a:t>
            </a:r>
            <a:r>
              <a:rPr lang="ar-AE" dirty="0">
                <a:solidFill>
                  <a:srgbClr val="C00000"/>
                </a:solidFill>
              </a:rPr>
              <a:t>وايها </a:t>
            </a:r>
            <a:r>
              <a:rPr lang="ar-AE" sz="3600" u="sng" dirty="0">
                <a:solidFill>
                  <a:schemeClr val="tx2"/>
                </a:solidFill>
              </a:rPr>
              <a:t>"تغيير فيزيائي"</a:t>
            </a:r>
            <a:r>
              <a:rPr lang="ar-AE" dirty="0">
                <a:solidFill>
                  <a:srgbClr val="C00000"/>
                </a:solidFill>
              </a:rPr>
              <a:t>؟ </a:t>
            </a:r>
            <a:endParaRPr lang="he-IL" dirty="0">
              <a:solidFill>
                <a:srgbClr val="C00000"/>
              </a:solidFill>
            </a:endParaRPr>
          </a:p>
        </p:txBody>
      </p:sp>
      <p:sp>
        <p:nvSpPr>
          <p:cNvPr id="16" name="מציין מיקום תוכן 10">
            <a:extLst>
              <a:ext uri="{FF2B5EF4-FFF2-40B4-BE49-F238E27FC236}">
                <a16:creationId xmlns:a16="http://schemas.microsoft.com/office/drawing/2014/main" id="{3C59BF43-054B-4F87-9630-D5D19D3CA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482166" y="2002748"/>
            <a:ext cx="9000000" cy="41525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AE" sz="2800" dirty="0"/>
              <a:t>خبز فطيرة هو تغيير_________. </a:t>
            </a:r>
            <a:endParaRPr lang="ar-AE" sz="2800" b="1" dirty="0">
              <a:solidFill>
                <a:schemeClr val="accent1">
                  <a:lumMod val="50000"/>
                </a:schemeClr>
              </a:solidFill>
              <a:highlight>
                <a:srgbClr val="00FFFF"/>
              </a:highlight>
            </a:endParaRPr>
          </a:p>
          <a:p>
            <a:pPr>
              <a:lnSpc>
                <a:spcPct val="150000"/>
              </a:lnSpc>
            </a:pPr>
            <a:r>
              <a:rPr lang="ar-AE" sz="2800" dirty="0"/>
              <a:t>عملية التركيب الضوئي هي تغيير___________.</a:t>
            </a:r>
            <a:endParaRPr lang="ar-AE" sz="2800" dirty="0">
              <a:solidFill>
                <a:srgbClr val="7030A0"/>
              </a:solidFill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r>
              <a:rPr lang="ar-AE" sz="2800" dirty="0"/>
              <a:t>تفجير مفرقعات بالسماء هو تغيير_________.</a:t>
            </a:r>
          </a:p>
          <a:p>
            <a:pPr>
              <a:lnSpc>
                <a:spcPct val="150000"/>
              </a:lnSpc>
            </a:pPr>
            <a:r>
              <a:rPr lang="ar-AE" sz="2800" dirty="0"/>
              <a:t>تجفيف الغسيل هو تغيير________. </a:t>
            </a:r>
          </a:p>
          <a:p>
            <a:pPr>
              <a:lnSpc>
                <a:spcPct val="150000"/>
              </a:lnSpc>
            </a:pPr>
            <a:r>
              <a:rPr lang="ar-AE" sz="2800" dirty="0"/>
              <a:t>تغيير لون التفاح بني بعد تقطيعه___________.</a:t>
            </a:r>
            <a:endParaRPr lang="ar-AE" sz="2800" b="1" dirty="0">
              <a:solidFill>
                <a:srgbClr val="0070C0"/>
              </a:solidFill>
              <a:highlight>
                <a:srgbClr val="00FFFF"/>
              </a:highlight>
            </a:endParaRPr>
          </a:p>
          <a:p>
            <a:pPr>
              <a:lnSpc>
                <a:spcPct val="150000"/>
              </a:lnSpc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45359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690966" y="263957"/>
            <a:ext cx="11160000" cy="720000"/>
          </a:xfrm>
        </p:spPr>
        <p:txBody>
          <a:bodyPr/>
          <a:lstStyle/>
          <a:p>
            <a:pPr algn="r"/>
            <a:r>
              <a:rPr lang="ar-AE" sz="4000" u="sng" dirty="0"/>
              <a:t>تمرن ذاتي (3 دقائق):</a:t>
            </a:r>
            <a:endParaRPr lang="he-IL" sz="4000" u="sng" dirty="0"/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2570480" y="1181149"/>
            <a:ext cx="9280486" cy="540000"/>
          </a:xfrm>
        </p:spPr>
        <p:txBody>
          <a:bodyPr/>
          <a:lstStyle/>
          <a:p>
            <a:r>
              <a:rPr lang="ar-AE" dirty="0">
                <a:solidFill>
                  <a:srgbClr val="C00000"/>
                </a:solidFill>
              </a:rPr>
              <a:t>أي التغييرات التالية هو </a:t>
            </a:r>
            <a:r>
              <a:rPr lang="ar-AE" sz="3600" u="sng" dirty="0">
                <a:solidFill>
                  <a:schemeClr val="tx2"/>
                </a:solidFill>
              </a:rPr>
              <a:t>"تغيير كيميائي" </a:t>
            </a:r>
            <a:r>
              <a:rPr lang="ar-AE" dirty="0">
                <a:solidFill>
                  <a:srgbClr val="C00000"/>
                </a:solidFill>
              </a:rPr>
              <a:t>وايها </a:t>
            </a:r>
            <a:r>
              <a:rPr lang="ar-AE" sz="3600" u="sng" dirty="0">
                <a:solidFill>
                  <a:schemeClr val="tx2"/>
                </a:solidFill>
              </a:rPr>
              <a:t>"تغيير فيزيائي"</a:t>
            </a:r>
            <a:r>
              <a:rPr lang="ar-AE" dirty="0">
                <a:solidFill>
                  <a:srgbClr val="C00000"/>
                </a:solidFill>
              </a:rPr>
              <a:t>؟ </a:t>
            </a:r>
            <a:endParaRPr lang="he-IL" dirty="0">
              <a:solidFill>
                <a:srgbClr val="C00000"/>
              </a:solidFill>
            </a:endParaRPr>
          </a:p>
        </p:txBody>
      </p:sp>
      <p:sp>
        <p:nvSpPr>
          <p:cNvPr id="16" name="מציין מיקום תוכן 10">
            <a:extLst>
              <a:ext uri="{FF2B5EF4-FFF2-40B4-BE49-F238E27FC236}">
                <a16:creationId xmlns:a16="http://schemas.microsoft.com/office/drawing/2014/main" id="{3C59BF43-054B-4F87-9630-D5D19D3CA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2320" y="2002748"/>
            <a:ext cx="11068646" cy="415251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ar-AE" sz="2800" dirty="0"/>
              <a:t>خبز فطيرة هو تغيير </a:t>
            </a:r>
            <a:r>
              <a:rPr lang="ar-AE" sz="4400" b="1" dirty="0">
                <a:highlight>
                  <a:srgbClr val="C0C0C0"/>
                </a:highlight>
              </a:rPr>
              <a:t>كيميائي</a:t>
            </a:r>
            <a:r>
              <a:rPr lang="ar-AE" sz="2800" dirty="0"/>
              <a:t>. </a:t>
            </a:r>
            <a:endParaRPr lang="ar-AE" sz="2800" b="1" dirty="0">
              <a:solidFill>
                <a:schemeClr val="accent1">
                  <a:lumMod val="50000"/>
                </a:schemeClr>
              </a:solidFill>
              <a:highlight>
                <a:srgbClr val="00FFFF"/>
              </a:highlight>
            </a:endParaRPr>
          </a:p>
          <a:p>
            <a:pPr>
              <a:lnSpc>
                <a:spcPct val="150000"/>
              </a:lnSpc>
            </a:pPr>
            <a:r>
              <a:rPr lang="ar-AE" sz="2800" dirty="0"/>
              <a:t>عملية التركيب الضوئي هي تغيير </a:t>
            </a:r>
            <a:r>
              <a:rPr lang="ar-AE" sz="4400" b="1" dirty="0">
                <a:highlight>
                  <a:srgbClr val="C0C0C0"/>
                </a:highlight>
              </a:rPr>
              <a:t>كيميائي</a:t>
            </a:r>
            <a:r>
              <a:rPr lang="ar-AE" sz="2800" dirty="0"/>
              <a:t>.</a:t>
            </a:r>
            <a:endParaRPr lang="ar-AE" sz="2800" dirty="0">
              <a:solidFill>
                <a:srgbClr val="7030A0"/>
              </a:solidFill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r>
              <a:rPr lang="ar-AE" sz="2800" dirty="0"/>
              <a:t>تفجير مفرقعات بالسماء هو تغيير</a:t>
            </a:r>
            <a:r>
              <a:rPr lang="ar-AE" sz="2800" b="1" dirty="0">
                <a:highlight>
                  <a:srgbClr val="C0C0C0"/>
                </a:highlight>
              </a:rPr>
              <a:t> </a:t>
            </a:r>
            <a:r>
              <a:rPr lang="ar-AE" sz="4400" b="1" dirty="0">
                <a:highlight>
                  <a:srgbClr val="C0C0C0"/>
                </a:highlight>
              </a:rPr>
              <a:t>كيميائي</a:t>
            </a:r>
            <a:r>
              <a:rPr lang="ar-AE" sz="2800" dirty="0"/>
              <a:t>.</a:t>
            </a:r>
          </a:p>
          <a:p>
            <a:pPr>
              <a:lnSpc>
                <a:spcPct val="150000"/>
              </a:lnSpc>
            </a:pPr>
            <a:r>
              <a:rPr lang="ar-AE" sz="2800" dirty="0"/>
              <a:t>تجفيف الغسيل هو تغيير </a:t>
            </a:r>
            <a:r>
              <a:rPr lang="ar-AE" sz="5200" b="1" dirty="0">
                <a:highlight>
                  <a:srgbClr val="C0C0C0"/>
                </a:highlight>
              </a:rPr>
              <a:t>فيزيائي. </a:t>
            </a:r>
          </a:p>
          <a:p>
            <a:pPr>
              <a:lnSpc>
                <a:spcPct val="150000"/>
              </a:lnSpc>
            </a:pPr>
            <a:r>
              <a:rPr lang="ar-AE" sz="2800" dirty="0"/>
              <a:t>تغيير لون التفاح بني بعد تقطيعه </a:t>
            </a:r>
            <a:r>
              <a:rPr lang="ar-AE" sz="4800" b="1" dirty="0">
                <a:highlight>
                  <a:srgbClr val="C0C0C0"/>
                </a:highlight>
              </a:rPr>
              <a:t>كيميائي</a:t>
            </a:r>
            <a:r>
              <a:rPr lang="ar-AE" sz="2800" dirty="0"/>
              <a:t>.</a:t>
            </a:r>
            <a:endParaRPr lang="ar-AE" sz="2800" b="1" dirty="0">
              <a:solidFill>
                <a:srgbClr val="0070C0"/>
              </a:solidFill>
              <a:highlight>
                <a:srgbClr val="00FFFF"/>
              </a:highlight>
            </a:endParaRPr>
          </a:p>
          <a:p>
            <a:pPr>
              <a:lnSpc>
                <a:spcPct val="150000"/>
              </a:lnSpc>
            </a:pPr>
            <a:endParaRPr lang="he-IL" dirty="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1F5AFF07-697C-43B2-8659-F8354D810989}"/>
              </a:ext>
            </a:extLst>
          </p:cNvPr>
          <p:cNvSpPr txBox="1"/>
          <p:nvPr/>
        </p:nvSpPr>
        <p:spPr>
          <a:xfrm>
            <a:off x="870442" y="2855293"/>
            <a:ext cx="2411238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6000" b="1" dirty="0">
                <a:highlight>
                  <a:srgbClr val="FFFF00"/>
                </a:highlight>
              </a:rPr>
              <a:t>الإجابات</a:t>
            </a:r>
            <a:r>
              <a:rPr lang="ar-AE" sz="6000" dirty="0">
                <a:highlight>
                  <a:srgbClr val="FFFF00"/>
                </a:highlight>
              </a:rPr>
              <a:t> </a:t>
            </a:r>
            <a:endParaRPr lang="he-IL" sz="6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49023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AE" u="sng" dirty="0"/>
              <a:t>اجمال:</a:t>
            </a:r>
            <a:endParaRPr lang="he-IL" u="sng" dirty="0"/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2892244"/>
            <a:ext cx="11400886" cy="540000"/>
          </a:xfrm>
        </p:spPr>
        <p:txBody>
          <a:bodyPr/>
          <a:lstStyle/>
          <a:p>
            <a:r>
              <a:rPr lang="ar-AE" dirty="0">
                <a:solidFill>
                  <a:srgbClr val="C00000"/>
                </a:solidFill>
              </a:rPr>
              <a:t>* </a:t>
            </a:r>
            <a:r>
              <a:rPr lang="ar-AE" dirty="0">
                <a:solidFill>
                  <a:schemeClr val="tx1"/>
                </a:solidFill>
              </a:rPr>
              <a:t>التغيير الفيزيائي يمكن ان يغير شكل المادة ومنظرها لكنه لا يحولها الى مادة أخرى. </a:t>
            </a:r>
            <a:endParaRPr lang="he-IL" dirty="0">
              <a:solidFill>
                <a:srgbClr val="C00000"/>
              </a:solidFill>
            </a:endParaRPr>
          </a:p>
        </p:txBody>
      </p:sp>
      <p:sp>
        <p:nvSpPr>
          <p:cNvPr id="9" name="מציין מיקום טקסט 13">
            <a:extLst>
              <a:ext uri="{FF2B5EF4-FFF2-40B4-BE49-F238E27FC236}">
                <a16:creationId xmlns:a16="http://schemas.microsoft.com/office/drawing/2014/main" id="{E345C955-D70A-4787-A5B4-0D2BEDF61D91}"/>
              </a:ext>
            </a:extLst>
          </p:cNvPr>
          <p:cNvSpPr txBox="1">
            <a:spLocks/>
          </p:cNvSpPr>
          <p:nvPr/>
        </p:nvSpPr>
        <p:spPr>
          <a:xfrm>
            <a:off x="586326" y="3856573"/>
            <a:ext cx="11400886" cy="54000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rgbClr val="0070C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dirty="0">
                <a:solidFill>
                  <a:srgbClr val="C00000"/>
                </a:solidFill>
              </a:rPr>
              <a:t>* </a:t>
            </a:r>
            <a:r>
              <a:rPr lang="ar-AE" dirty="0">
                <a:solidFill>
                  <a:schemeClr val="tx1"/>
                </a:solidFill>
              </a:rPr>
              <a:t>عند حدوث تغير كيميائي (عملية كيميائية) تنتج مواد جديدة. </a:t>
            </a:r>
            <a:endParaRPr lang="he-IL" dirty="0">
              <a:solidFill>
                <a:srgbClr val="C00000"/>
              </a:solidFill>
            </a:endParaRPr>
          </a:p>
        </p:txBody>
      </p:sp>
      <p:sp>
        <p:nvSpPr>
          <p:cNvPr id="10" name="מציין מיקום טקסט 13">
            <a:extLst>
              <a:ext uri="{FF2B5EF4-FFF2-40B4-BE49-F238E27FC236}">
                <a16:creationId xmlns:a16="http://schemas.microsoft.com/office/drawing/2014/main" id="{B233EBCD-FDFF-4F4E-9E8D-A46D269DDB32}"/>
              </a:ext>
            </a:extLst>
          </p:cNvPr>
          <p:cNvSpPr txBox="1">
            <a:spLocks/>
          </p:cNvSpPr>
          <p:nvPr/>
        </p:nvSpPr>
        <p:spPr>
          <a:xfrm>
            <a:off x="586326" y="5333240"/>
            <a:ext cx="11400886" cy="54000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rgbClr val="0070C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dirty="0">
                <a:solidFill>
                  <a:srgbClr val="C00000"/>
                </a:solidFill>
              </a:rPr>
              <a:t>* </a:t>
            </a:r>
            <a:r>
              <a:rPr lang="ar-AE" dirty="0">
                <a:solidFill>
                  <a:schemeClr val="tx1"/>
                </a:solidFill>
              </a:rPr>
              <a:t>المواد التي كانت في بداية العملية الكيميائية تسمى مواد متفاعلة. والمواد التي تنتج في نهاية التفاعل الكيميائي تسمى نواتج كيميائية. </a:t>
            </a:r>
            <a:endParaRPr lang="he-IL" dirty="0">
              <a:solidFill>
                <a:srgbClr val="C00000"/>
              </a:solidFill>
            </a:endParaRPr>
          </a:p>
        </p:txBody>
      </p:sp>
      <p:sp>
        <p:nvSpPr>
          <p:cNvPr id="11" name="מציין מיקום טקסט 13">
            <a:extLst>
              <a:ext uri="{FF2B5EF4-FFF2-40B4-BE49-F238E27FC236}">
                <a16:creationId xmlns:a16="http://schemas.microsoft.com/office/drawing/2014/main" id="{1B470D44-F9BA-476F-B016-5A782C93A90F}"/>
              </a:ext>
            </a:extLst>
          </p:cNvPr>
          <p:cNvSpPr txBox="1">
            <a:spLocks/>
          </p:cNvSpPr>
          <p:nvPr/>
        </p:nvSpPr>
        <p:spPr>
          <a:xfrm>
            <a:off x="394763" y="1066360"/>
            <a:ext cx="11400886" cy="54000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rgbClr val="0070C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dirty="0">
                <a:solidFill>
                  <a:srgbClr val="C00000"/>
                </a:solidFill>
              </a:rPr>
              <a:t>* </a:t>
            </a:r>
            <a:r>
              <a:rPr lang="ar-AE" dirty="0">
                <a:solidFill>
                  <a:schemeClr val="tx1"/>
                </a:solidFill>
              </a:rPr>
              <a:t>لكل مادة صفات متنوعة تميزها: صفات فيزيائية وصفات كيميائية. </a:t>
            </a:r>
            <a:endParaRPr lang="he-IL" dirty="0">
              <a:solidFill>
                <a:srgbClr val="C00000"/>
              </a:solidFill>
            </a:endParaRPr>
          </a:p>
        </p:txBody>
      </p:sp>
      <p:sp>
        <p:nvSpPr>
          <p:cNvPr id="12" name="מציין מיקום טקסט 13">
            <a:extLst>
              <a:ext uri="{FF2B5EF4-FFF2-40B4-BE49-F238E27FC236}">
                <a16:creationId xmlns:a16="http://schemas.microsoft.com/office/drawing/2014/main" id="{53F43FC7-DAFF-4214-9E8A-01A8F554A057}"/>
              </a:ext>
            </a:extLst>
          </p:cNvPr>
          <p:cNvSpPr txBox="1">
            <a:spLocks/>
          </p:cNvSpPr>
          <p:nvPr/>
        </p:nvSpPr>
        <p:spPr>
          <a:xfrm>
            <a:off x="394763" y="1927915"/>
            <a:ext cx="11400886" cy="54000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rgbClr val="0070C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dirty="0">
                <a:solidFill>
                  <a:srgbClr val="C00000"/>
                </a:solidFill>
              </a:rPr>
              <a:t>* </a:t>
            </a:r>
            <a:r>
              <a:rPr lang="ar-AE" dirty="0">
                <a:solidFill>
                  <a:schemeClr val="tx1"/>
                </a:solidFill>
              </a:rPr>
              <a:t>المواد يمكن ان تمر بتغيرات كيميائية وتغيرات فيزيائية. </a:t>
            </a:r>
            <a:endParaRPr lang="he-I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3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972620" y="1640910"/>
            <a:ext cx="10871177" cy="1260000"/>
          </a:xfrm>
        </p:spPr>
        <p:txBody>
          <a:bodyPr/>
          <a:lstStyle/>
          <a:p>
            <a:r>
              <a:rPr lang="ar-AE" dirty="0">
                <a:solidFill>
                  <a:srgbClr val="192A72"/>
                </a:solidFill>
              </a:rPr>
              <a:t>التغيير الكيميائي والتغيير الفيزيائي</a:t>
            </a: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AE" dirty="0">
                <a:sym typeface="Varela Round"/>
              </a:rPr>
              <a:t>علوم وتكنولوجيا للصف الثامن</a:t>
            </a:r>
            <a:endParaRPr lang="he-IL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ar-AE" dirty="0" err="1">
                <a:sym typeface="Varela Round"/>
              </a:rPr>
              <a:t>د.وسام</a:t>
            </a:r>
            <a:r>
              <a:rPr lang="ar-AE" dirty="0">
                <a:sym typeface="Varela Round"/>
              </a:rPr>
              <a:t> بشارة</a:t>
            </a:r>
            <a:endParaRPr lang="he-IL" dirty="0">
              <a:sym typeface="Varela Rou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3329526" y="619802"/>
            <a:ext cx="11160000" cy="720000"/>
          </a:xfrm>
        </p:spPr>
        <p:txBody>
          <a:bodyPr/>
          <a:lstStyle/>
          <a:p>
            <a:r>
              <a:rPr lang="ar-AE" dirty="0">
                <a:solidFill>
                  <a:srgbClr val="192A72"/>
                </a:solidFill>
              </a:rPr>
              <a:t>سنتعلم اليوم عن:</a:t>
            </a: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1724245" y="3436121"/>
            <a:ext cx="9000000" cy="540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ar-AE" dirty="0">
                <a:sym typeface="Varela Round"/>
              </a:rPr>
              <a:t>التغيرات التي تطرأ على المادة.</a:t>
            </a:r>
          </a:p>
          <a:p>
            <a:pPr marL="514350" indent="-514350">
              <a:buAutoNum type="arabicPeriod"/>
            </a:pPr>
            <a:r>
              <a:rPr lang="ar-AE" dirty="0">
                <a:sym typeface="Varela Round"/>
              </a:rPr>
              <a:t>التغيير الكيميائي والتغيير الفيزيائي.</a:t>
            </a:r>
          </a:p>
          <a:p>
            <a:pPr marL="514350" indent="-514350">
              <a:buAutoNum type="arabicPeriod"/>
            </a:pPr>
            <a:r>
              <a:rPr lang="ar-AE" dirty="0">
                <a:sym typeface="Varela Round"/>
              </a:rPr>
              <a:t>امثلة لتغيرات كيميائية وامثلة لتغيرات فيزيائية. </a:t>
            </a:r>
          </a:p>
          <a:p>
            <a:pPr marL="514350" indent="-514350">
              <a:buAutoNum type="arabicPeriod"/>
            </a:pPr>
            <a:r>
              <a:rPr lang="ar-AE" dirty="0">
                <a:sym typeface="Varela Round"/>
              </a:rPr>
              <a:t>تجارب توضح الفرق بين التغيير الكيميائي والتغيير الفيزيائي. </a:t>
            </a:r>
            <a:endParaRPr lang="he-I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3F36F00-2C6C-4918-8777-CC661FF4B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/>
              <a:t>التغييرات الكيميائية والتغييرات الفيزيائية</a:t>
            </a:r>
            <a:endParaRPr lang="he-IL" dirty="0"/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8018F028-F405-44A1-BCDD-C92A83384D2D}"/>
              </a:ext>
            </a:extLst>
          </p:cNvPr>
          <p:cNvCxnSpPr>
            <a:cxnSpLocks/>
          </p:cNvCxnSpPr>
          <p:nvPr/>
        </p:nvCxnSpPr>
        <p:spPr>
          <a:xfrm>
            <a:off x="6131993" y="1143301"/>
            <a:ext cx="0" cy="5068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A8DA3082-4285-4D12-8418-48EE2CFB1481}"/>
              </a:ext>
            </a:extLst>
          </p:cNvPr>
          <p:cNvCxnSpPr>
            <a:cxnSpLocks/>
          </p:cNvCxnSpPr>
          <p:nvPr/>
        </p:nvCxnSpPr>
        <p:spPr>
          <a:xfrm flipH="1">
            <a:off x="1671145" y="1676054"/>
            <a:ext cx="8986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582B82C8-EEF5-4E4A-AEBF-D9791B57FB7E}"/>
              </a:ext>
            </a:extLst>
          </p:cNvPr>
          <p:cNvCxnSpPr/>
          <p:nvPr/>
        </p:nvCxnSpPr>
        <p:spPr>
          <a:xfrm>
            <a:off x="10657491" y="1665544"/>
            <a:ext cx="0" cy="922633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3A5D6E91-7619-4835-A832-0A1813BC473B}"/>
              </a:ext>
            </a:extLst>
          </p:cNvPr>
          <p:cNvCxnSpPr/>
          <p:nvPr/>
        </p:nvCxnSpPr>
        <p:spPr>
          <a:xfrm>
            <a:off x="1644898" y="1649784"/>
            <a:ext cx="0" cy="922633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לבן 13">
            <a:extLst>
              <a:ext uri="{FF2B5EF4-FFF2-40B4-BE49-F238E27FC236}">
                <a16:creationId xmlns:a16="http://schemas.microsoft.com/office/drawing/2014/main" id="{AA7DE9AF-3F78-4505-B8F4-2CEA8C029B98}"/>
              </a:ext>
            </a:extLst>
          </p:cNvPr>
          <p:cNvSpPr/>
          <p:nvPr/>
        </p:nvSpPr>
        <p:spPr>
          <a:xfrm>
            <a:off x="6831727" y="2572417"/>
            <a:ext cx="4843482" cy="18103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b="1" u="sng" dirty="0">
                <a:solidFill>
                  <a:srgbClr val="FF0000"/>
                </a:solidFill>
                <a:latin typeface="David" panose="020E0502060401010101" pitchFamily="34" charset="-79"/>
              </a:rPr>
              <a:t>التغييرات الكيميائية:</a:t>
            </a:r>
          </a:p>
          <a:p>
            <a:endParaRPr lang="ar-AE" sz="2400" b="1" dirty="0">
              <a:solidFill>
                <a:srgbClr val="FF0000"/>
              </a:solidFill>
              <a:latin typeface="David" panose="020E0502060401010101" pitchFamily="34" charset="-79"/>
            </a:endParaRPr>
          </a:p>
          <a:p>
            <a:pPr algn="just"/>
            <a:r>
              <a:rPr lang="ar-AE" sz="2400" b="1" dirty="0">
                <a:solidFill>
                  <a:schemeClr val="tx1"/>
                </a:solidFill>
                <a:latin typeface="David" panose="020E0502060401010101" pitchFamily="34" charset="-79"/>
              </a:rPr>
              <a:t>تغييرات في المادة تنتج خلاله مادة جديدة او عدة مواد جديدة ذات صفات جديدة.</a:t>
            </a:r>
            <a:endParaRPr lang="he-IL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B85B6307-47B4-44C3-8BDD-1C9A0EB7EA39}"/>
              </a:ext>
            </a:extLst>
          </p:cNvPr>
          <p:cNvSpPr/>
          <p:nvPr/>
        </p:nvSpPr>
        <p:spPr>
          <a:xfrm>
            <a:off x="329413" y="2572417"/>
            <a:ext cx="4843482" cy="18103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b="1" u="sng" dirty="0">
                <a:solidFill>
                  <a:srgbClr val="FF0000"/>
                </a:solidFill>
                <a:latin typeface="David" panose="020E0502060401010101" pitchFamily="34" charset="-79"/>
              </a:rPr>
              <a:t>التغييرات الفيزيائية:</a:t>
            </a:r>
          </a:p>
          <a:p>
            <a:endParaRPr lang="ar-AE" sz="2400" b="1" dirty="0">
              <a:solidFill>
                <a:srgbClr val="FF0000"/>
              </a:solidFill>
              <a:latin typeface="David" panose="020E0502060401010101" pitchFamily="34" charset="-79"/>
            </a:endParaRPr>
          </a:p>
          <a:p>
            <a:pPr algn="just"/>
            <a:r>
              <a:rPr lang="ar-AE" sz="2400" b="1" dirty="0">
                <a:solidFill>
                  <a:schemeClr val="tx1"/>
                </a:solidFill>
                <a:latin typeface="David" panose="020E0502060401010101" pitchFamily="34" charset="-79"/>
              </a:rPr>
              <a:t>تغييرات تحدث في منظر المادة وشكلها دون تكون مواد جديدة.</a:t>
            </a:r>
            <a:endParaRPr lang="he-IL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7978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3F36F00-2C6C-4918-8777-CC661FF4B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/>
              <a:t>امثلة لتغييرات كيميائية ولتغييرات فيزيائية</a:t>
            </a:r>
            <a:endParaRPr lang="he-IL" dirty="0"/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8018F028-F405-44A1-BCDD-C92A83384D2D}"/>
              </a:ext>
            </a:extLst>
          </p:cNvPr>
          <p:cNvCxnSpPr>
            <a:cxnSpLocks/>
          </p:cNvCxnSpPr>
          <p:nvPr/>
        </p:nvCxnSpPr>
        <p:spPr>
          <a:xfrm>
            <a:off x="6131993" y="1143301"/>
            <a:ext cx="0" cy="5068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A8DA3082-4285-4D12-8418-48EE2CFB1481}"/>
              </a:ext>
            </a:extLst>
          </p:cNvPr>
          <p:cNvCxnSpPr>
            <a:cxnSpLocks/>
          </p:cNvCxnSpPr>
          <p:nvPr/>
        </p:nvCxnSpPr>
        <p:spPr>
          <a:xfrm flipH="1">
            <a:off x="1671145" y="1676054"/>
            <a:ext cx="8986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582B82C8-EEF5-4E4A-AEBF-D9791B57FB7E}"/>
              </a:ext>
            </a:extLst>
          </p:cNvPr>
          <p:cNvCxnSpPr/>
          <p:nvPr/>
        </p:nvCxnSpPr>
        <p:spPr>
          <a:xfrm>
            <a:off x="10657491" y="1665544"/>
            <a:ext cx="0" cy="922633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3A5D6E91-7619-4835-A832-0A1813BC473B}"/>
              </a:ext>
            </a:extLst>
          </p:cNvPr>
          <p:cNvCxnSpPr/>
          <p:nvPr/>
        </p:nvCxnSpPr>
        <p:spPr>
          <a:xfrm>
            <a:off x="1644898" y="1649784"/>
            <a:ext cx="0" cy="922633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C5C7D55F-6978-40E7-B55C-9E61B0F0EA64}"/>
              </a:ext>
            </a:extLst>
          </p:cNvPr>
          <p:cNvSpPr/>
          <p:nvPr/>
        </p:nvSpPr>
        <p:spPr>
          <a:xfrm>
            <a:off x="6831727" y="2588190"/>
            <a:ext cx="4843482" cy="18103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Arial" panose="020B0604020202020204" pitchFamily="34" charset="0"/>
              </a:rPr>
              <a:t>امثلة لتغييرات كيميائية: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Arial" panose="020B0604020202020204" pitchFamily="34" charset="0"/>
              </a:rPr>
              <a:t>احتراق الفحم، فساد الحليب، اشتعال شمعه.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6D51AEEF-581B-4455-B9CE-48CFF1E34994}"/>
              </a:ext>
            </a:extLst>
          </p:cNvPr>
          <p:cNvSpPr/>
          <p:nvPr/>
        </p:nvSpPr>
        <p:spPr>
          <a:xfrm>
            <a:off x="329413" y="2645746"/>
            <a:ext cx="4843482" cy="18103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Arial" panose="020B0604020202020204" pitchFamily="34" charset="0"/>
              </a:rPr>
              <a:t>امثلة لتغيرات فيزيائية: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Arial" panose="020B0604020202020204" pitchFamily="34" charset="0"/>
              </a:rPr>
              <a:t>كسر الزجاج، تبخر الماء، انصهار البوظة.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93414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AE" u="sng" dirty="0"/>
              <a:t>تجربة الاسيتون والبالون:</a:t>
            </a:r>
            <a:endParaRPr lang="he-IL" u="sng" dirty="0"/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2675206" y="1346668"/>
            <a:ext cx="9000000" cy="540000"/>
          </a:xfrm>
        </p:spPr>
        <p:txBody>
          <a:bodyPr/>
          <a:lstStyle/>
          <a:p>
            <a:r>
              <a:rPr lang="ar-AE" dirty="0">
                <a:solidFill>
                  <a:srgbClr val="C00000"/>
                </a:solidFill>
              </a:rPr>
              <a:t>مواد وأدوات التجربة</a:t>
            </a:r>
            <a:endParaRPr lang="he-IL" dirty="0">
              <a:solidFill>
                <a:srgbClr val="C00000"/>
              </a:solidFill>
            </a:endParaRP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2675206" y="2002748"/>
            <a:ext cx="9000000" cy="415251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ar-AE" sz="2800" dirty="0"/>
              <a:t>كأسان كيميائيان.</a:t>
            </a:r>
          </a:p>
          <a:p>
            <a:pPr>
              <a:lnSpc>
                <a:spcPct val="150000"/>
              </a:lnSpc>
            </a:pPr>
            <a:r>
              <a:rPr lang="ar-AE" sz="2800" dirty="0"/>
              <a:t>مادة الاستون </a:t>
            </a:r>
            <a:r>
              <a:rPr lang="en-US" sz="2800" dirty="0"/>
              <a:t>(C</a:t>
            </a:r>
            <a:r>
              <a:rPr lang="en-US" sz="1600" dirty="0"/>
              <a:t>3</a:t>
            </a:r>
            <a:r>
              <a:rPr lang="en-US" sz="2800" dirty="0"/>
              <a:t>H</a:t>
            </a:r>
            <a:r>
              <a:rPr lang="en-US" sz="1600" dirty="0"/>
              <a:t>6</a:t>
            </a:r>
            <a:r>
              <a:rPr lang="en-US" sz="2800" dirty="0"/>
              <a:t>O)</a:t>
            </a:r>
            <a:r>
              <a:rPr lang="ar-AE" sz="2800" dirty="0"/>
              <a:t>.</a:t>
            </a:r>
          </a:p>
          <a:p>
            <a:pPr>
              <a:lnSpc>
                <a:spcPct val="150000"/>
              </a:lnSpc>
            </a:pPr>
            <a:r>
              <a:rPr lang="ar-AE" sz="2800" dirty="0"/>
              <a:t>محقان.</a:t>
            </a:r>
          </a:p>
          <a:p>
            <a:pPr>
              <a:lnSpc>
                <a:spcPct val="150000"/>
              </a:lnSpc>
            </a:pPr>
            <a:r>
              <a:rPr lang="ar-AE" sz="2800" dirty="0"/>
              <a:t>ماء مغلي بدرجة حرارة 100 درجة مئوية.</a:t>
            </a:r>
          </a:p>
          <a:p>
            <a:pPr>
              <a:lnSpc>
                <a:spcPct val="150000"/>
              </a:lnSpc>
            </a:pPr>
            <a:r>
              <a:rPr lang="ar-AE" sz="2800" dirty="0"/>
              <a:t>ماء بارد بدرجة حرارة الغرفة. </a:t>
            </a:r>
          </a:p>
          <a:p>
            <a:pPr>
              <a:lnSpc>
                <a:spcPct val="150000"/>
              </a:lnSpc>
            </a:pPr>
            <a:r>
              <a:rPr lang="ar-AE" sz="2800" dirty="0"/>
              <a:t>بالون.</a:t>
            </a:r>
          </a:p>
          <a:p>
            <a:pPr>
              <a:lnSpc>
                <a:spcPct val="150000"/>
              </a:lnSpc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AE" u="sng" dirty="0"/>
              <a:t>مثال لتغيير فيزيائي:</a:t>
            </a:r>
            <a:endParaRPr lang="he-IL" u="sng" dirty="0"/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2675206" y="1027446"/>
            <a:ext cx="9000000" cy="540000"/>
          </a:xfrm>
        </p:spPr>
        <p:txBody>
          <a:bodyPr/>
          <a:lstStyle/>
          <a:p>
            <a:r>
              <a:rPr lang="ar-AE" dirty="0">
                <a:solidFill>
                  <a:srgbClr val="C00000"/>
                </a:solidFill>
              </a:rPr>
              <a:t>الخلفية العلمية للتجربة</a:t>
            </a:r>
            <a:endParaRPr lang="he-IL" dirty="0">
              <a:solidFill>
                <a:srgbClr val="C00000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CA9A4299-2915-4A4F-99EB-0EA0A5EB6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2651" y="1706039"/>
            <a:ext cx="3104670" cy="523220"/>
          </a:xfrm>
          <a:prstGeom prst="rect">
            <a:avLst/>
          </a:prstGeom>
          <a:solidFill>
            <a:srgbClr val="C19859">
              <a:lumMod val="20000"/>
              <a:lumOff val="80000"/>
            </a:srgbClr>
          </a:solidFill>
          <a:ln w="476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مياه ساخنة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0CEA0156-0EE9-4FFF-BCF8-BB29192A9B00}"/>
              </a:ext>
            </a:extLst>
          </p:cNvPr>
          <p:cNvSpPr>
            <a:spLocks noChangeShapeType="1"/>
          </p:cNvSpPr>
          <p:nvPr/>
        </p:nvSpPr>
        <p:spPr bwMode="auto">
          <a:xfrm>
            <a:off x="9544986" y="2239769"/>
            <a:ext cx="0" cy="253989"/>
          </a:xfrm>
          <a:prstGeom prst="line">
            <a:avLst/>
          </a:prstGeom>
          <a:noFill/>
          <a:ln w="47625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cs typeface="Tahoma" panose="020B0604030504040204" pitchFamily="34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1B4435E6-A462-4A88-8A34-B16D7024B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1226" y="2600407"/>
            <a:ext cx="3025775" cy="954107"/>
          </a:xfrm>
          <a:prstGeom prst="rect">
            <a:avLst/>
          </a:prstGeom>
          <a:solidFill>
            <a:srgbClr val="C19859">
              <a:lumMod val="20000"/>
              <a:lumOff val="80000"/>
            </a:srgbClr>
          </a:solidFill>
          <a:ln w="476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AE" sz="2800" kern="0" dirty="0">
                <a:solidFill>
                  <a:srgbClr val="000000"/>
                </a:solidFill>
              </a:rPr>
              <a:t>السرعة المتوسطة لحركة الجسيمات </a:t>
            </a:r>
            <a:r>
              <a:rPr lang="ar-AE" sz="2800" b="1" u="sng" kern="0" dirty="0">
                <a:solidFill>
                  <a:srgbClr val="7030A0"/>
                </a:solidFill>
              </a:rPr>
              <a:t>تزداد</a:t>
            </a:r>
            <a:endParaRPr kumimoji="0" lang="en-US" sz="2800" b="1" i="0" u="sng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DDF3B972-E826-4C5D-9345-4AD48691A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1226" y="4091069"/>
            <a:ext cx="3025775" cy="954107"/>
          </a:xfrm>
          <a:prstGeom prst="rect">
            <a:avLst/>
          </a:prstGeom>
          <a:solidFill>
            <a:srgbClr val="C19859">
              <a:lumMod val="20000"/>
              <a:lumOff val="80000"/>
            </a:srgbClr>
          </a:solidFill>
          <a:ln w="476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AE" sz="2800" b="1" u="sng" kern="0" dirty="0">
                <a:solidFill>
                  <a:srgbClr val="7030A0"/>
                </a:solidFill>
              </a:rPr>
              <a:t>ازدياد</a:t>
            </a:r>
            <a:r>
              <a:rPr lang="ar-AE" sz="2800" kern="0" dirty="0">
                <a:solidFill>
                  <a:srgbClr val="000000"/>
                </a:solidFill>
              </a:rPr>
              <a:t> عدد التصادمات بين الجسيمات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10D447CF-9CE2-4CF3-8DA1-027A52A95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098" y="5591891"/>
            <a:ext cx="3025775" cy="523220"/>
          </a:xfrm>
          <a:prstGeom prst="rect">
            <a:avLst/>
          </a:prstGeom>
          <a:solidFill>
            <a:srgbClr val="C19859">
              <a:lumMod val="20000"/>
              <a:lumOff val="80000"/>
            </a:srgbClr>
          </a:solidFill>
          <a:ln w="476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AE" sz="2800" kern="0" dirty="0">
                <a:solidFill>
                  <a:srgbClr val="000000"/>
                </a:solidFill>
              </a:rPr>
              <a:t>البعد بين الجسيمات </a:t>
            </a:r>
            <a:r>
              <a:rPr lang="ar-AE" sz="2800" b="1" u="sng" kern="0" dirty="0">
                <a:solidFill>
                  <a:srgbClr val="7030A0"/>
                </a:solidFill>
              </a:rPr>
              <a:t>يزداد</a:t>
            </a:r>
            <a:endParaRPr kumimoji="0" lang="en-US" sz="2800" b="1" i="0" u="sng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8D330299-39A4-40A9-AEB2-30C010050D5F}"/>
              </a:ext>
            </a:extLst>
          </p:cNvPr>
          <p:cNvSpPr>
            <a:spLocks noChangeShapeType="1"/>
          </p:cNvSpPr>
          <p:nvPr/>
        </p:nvSpPr>
        <p:spPr bwMode="auto">
          <a:xfrm>
            <a:off x="9534113" y="3554514"/>
            <a:ext cx="0" cy="411788"/>
          </a:xfrm>
          <a:prstGeom prst="line">
            <a:avLst/>
          </a:prstGeom>
          <a:noFill/>
          <a:ln w="47625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cs typeface="Tahoma" panose="020B0604030504040204" pitchFamily="34" charset="0"/>
            </a:endParaRPr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E0916C73-7863-4F09-93A3-B963EC716830}"/>
              </a:ext>
            </a:extLst>
          </p:cNvPr>
          <p:cNvSpPr>
            <a:spLocks noChangeShapeType="1"/>
          </p:cNvSpPr>
          <p:nvPr/>
        </p:nvSpPr>
        <p:spPr bwMode="auto">
          <a:xfrm>
            <a:off x="9462676" y="5102942"/>
            <a:ext cx="0" cy="431800"/>
          </a:xfrm>
          <a:prstGeom prst="line">
            <a:avLst/>
          </a:prstGeom>
          <a:noFill/>
          <a:ln w="47625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cs typeface="Tahoma" panose="020B0604030504040204" pitchFamily="34" charset="0"/>
            </a:endParaRP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C3BBDB2B-06BE-453C-9E2C-8A89ADCCB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442" y="1700786"/>
            <a:ext cx="3104670" cy="523220"/>
          </a:xfrm>
          <a:prstGeom prst="rect">
            <a:avLst/>
          </a:prstGeom>
          <a:solidFill>
            <a:srgbClr val="C19859">
              <a:lumMod val="20000"/>
              <a:lumOff val="80000"/>
            </a:srgbClr>
          </a:solidFill>
          <a:ln w="476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مياه باردة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Line 8">
            <a:extLst>
              <a:ext uri="{FF2B5EF4-FFF2-40B4-BE49-F238E27FC236}">
                <a16:creationId xmlns:a16="http://schemas.microsoft.com/office/drawing/2014/main" id="{58C5B750-43D2-45AA-81E1-FA396DF3D9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0777" y="2234516"/>
            <a:ext cx="0" cy="253989"/>
          </a:xfrm>
          <a:prstGeom prst="line">
            <a:avLst/>
          </a:prstGeom>
          <a:noFill/>
          <a:ln w="47625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cs typeface="Tahoma" panose="020B0604030504040204" pitchFamily="34" charset="0"/>
            </a:endParaRP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BD45DC01-B7BE-4670-9A14-DE8D5A2A1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017" y="2595154"/>
            <a:ext cx="3025775" cy="954107"/>
          </a:xfrm>
          <a:prstGeom prst="rect">
            <a:avLst/>
          </a:prstGeom>
          <a:solidFill>
            <a:srgbClr val="C19859">
              <a:lumMod val="20000"/>
              <a:lumOff val="80000"/>
            </a:srgbClr>
          </a:solidFill>
          <a:ln w="476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AE" sz="2800" kern="0" dirty="0">
                <a:solidFill>
                  <a:srgbClr val="000000"/>
                </a:solidFill>
              </a:rPr>
              <a:t>السرعة المتوسطة لحركة الجسيمات </a:t>
            </a:r>
            <a:r>
              <a:rPr lang="ar-AE" sz="2800" b="1" u="sng" kern="0" dirty="0">
                <a:solidFill>
                  <a:srgbClr val="7030A0"/>
                </a:solidFill>
              </a:rPr>
              <a:t>تقل</a:t>
            </a:r>
            <a:endParaRPr kumimoji="0" lang="en-US" sz="2800" b="1" i="0" u="sng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B095103A-B624-4D72-AA67-31C2A638B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017" y="4085816"/>
            <a:ext cx="3025775" cy="954107"/>
          </a:xfrm>
          <a:prstGeom prst="rect">
            <a:avLst/>
          </a:prstGeom>
          <a:solidFill>
            <a:srgbClr val="C19859">
              <a:lumMod val="20000"/>
              <a:lumOff val="80000"/>
            </a:srgbClr>
          </a:solidFill>
          <a:ln w="476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AE" sz="2800" b="1" u="sng" kern="0" dirty="0">
                <a:solidFill>
                  <a:srgbClr val="7030A0"/>
                </a:solidFill>
              </a:rPr>
              <a:t>انخفاض</a:t>
            </a:r>
            <a:r>
              <a:rPr lang="ar-AE" sz="2800" kern="0" dirty="0">
                <a:solidFill>
                  <a:srgbClr val="000000"/>
                </a:solidFill>
              </a:rPr>
              <a:t> بعدد التصادمات بين الجسيمات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90F32444-0B4D-4CF1-8B0C-71911DE62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889" y="5586638"/>
            <a:ext cx="3025775" cy="523220"/>
          </a:xfrm>
          <a:prstGeom prst="rect">
            <a:avLst/>
          </a:prstGeom>
          <a:solidFill>
            <a:srgbClr val="C19859">
              <a:lumMod val="20000"/>
              <a:lumOff val="80000"/>
            </a:srgbClr>
          </a:solidFill>
          <a:ln w="476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AE" sz="2800" kern="0" dirty="0">
                <a:solidFill>
                  <a:srgbClr val="000000"/>
                </a:solidFill>
              </a:rPr>
              <a:t>البعد بين الجسيمات </a:t>
            </a:r>
            <a:r>
              <a:rPr lang="ar-AE" sz="2800" b="1" u="sng" kern="0" dirty="0">
                <a:solidFill>
                  <a:srgbClr val="7030A0"/>
                </a:solidFill>
              </a:rPr>
              <a:t>يقل</a:t>
            </a:r>
            <a:endParaRPr kumimoji="0" lang="en-US" sz="2800" b="1" i="0" u="sng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64FF935A-C6B1-47CC-8C41-B9CD5A210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9904" y="3549261"/>
            <a:ext cx="0" cy="411788"/>
          </a:xfrm>
          <a:prstGeom prst="line">
            <a:avLst/>
          </a:prstGeom>
          <a:noFill/>
          <a:ln w="47625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cs typeface="Tahoma" panose="020B0604030504040204" pitchFamily="34" charset="0"/>
            </a:endParaRPr>
          </a:p>
        </p:txBody>
      </p:sp>
      <p:sp>
        <p:nvSpPr>
          <p:cNvPr id="26" name="Line 14">
            <a:extLst>
              <a:ext uri="{FF2B5EF4-FFF2-40B4-BE49-F238E27FC236}">
                <a16:creationId xmlns:a16="http://schemas.microsoft.com/office/drawing/2014/main" id="{C897C534-1C46-4FD3-B225-E8EC925558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8467" y="5097689"/>
            <a:ext cx="0" cy="431800"/>
          </a:xfrm>
          <a:prstGeom prst="line">
            <a:avLst/>
          </a:prstGeom>
          <a:noFill/>
          <a:ln w="47625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cs typeface="Tahoma" panose="020B0604030504040204" pitchFamily="34" charset="0"/>
            </a:endParaRPr>
          </a:p>
        </p:txBody>
      </p:sp>
      <p:sp>
        <p:nvSpPr>
          <p:cNvPr id="84" name="Line 40">
            <a:extLst>
              <a:ext uri="{FF2B5EF4-FFF2-40B4-BE49-F238E27FC236}">
                <a16:creationId xmlns:a16="http://schemas.microsoft.com/office/drawing/2014/main" id="{48022B94-0E4E-4BA9-9EE9-57D592AE90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7561" y="3231968"/>
            <a:ext cx="0" cy="1049532"/>
          </a:xfrm>
          <a:prstGeom prst="line">
            <a:avLst/>
          </a:prstGeom>
          <a:noFill/>
          <a:ln w="92075">
            <a:solidFill>
              <a:srgbClr val="00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286" name="Picture 4" descr="image3c">
            <a:extLst>
              <a:ext uri="{FF2B5EF4-FFF2-40B4-BE49-F238E27FC236}">
                <a16:creationId xmlns:a16="http://schemas.microsoft.com/office/drawing/2014/main" id="{AB48753E-B8BF-4AD3-B935-B55D12FD90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905" y="4695332"/>
            <a:ext cx="1123978" cy="89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" name="Picture 5" descr="image3b">
            <a:extLst>
              <a:ext uri="{FF2B5EF4-FFF2-40B4-BE49-F238E27FC236}">
                <a16:creationId xmlns:a16="http://schemas.microsoft.com/office/drawing/2014/main" id="{E5809C01-D0B7-49BC-AE92-839D8CD781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154" y="1977526"/>
            <a:ext cx="1204104" cy="89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6A480766-5D0F-4DC1-8CA8-3438C36EC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5661672" y="2952457"/>
            <a:ext cx="554784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65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AE" u="sng" dirty="0"/>
              <a:t>تجربة اشتعال الشمعة:</a:t>
            </a:r>
            <a:endParaRPr lang="he-IL" u="sng" dirty="0"/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2675206" y="1346668"/>
            <a:ext cx="9000000" cy="540000"/>
          </a:xfrm>
        </p:spPr>
        <p:txBody>
          <a:bodyPr/>
          <a:lstStyle/>
          <a:p>
            <a:r>
              <a:rPr lang="ar-AE" dirty="0">
                <a:solidFill>
                  <a:srgbClr val="C00000"/>
                </a:solidFill>
              </a:rPr>
              <a:t>مواد وأدوات التجربة</a:t>
            </a:r>
            <a:endParaRPr lang="he-IL" dirty="0">
              <a:solidFill>
                <a:srgbClr val="C00000"/>
              </a:solidFill>
            </a:endParaRP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2675206" y="2002748"/>
            <a:ext cx="9000000" cy="41525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AE" sz="2800" dirty="0"/>
              <a:t>4 شمعات مسطحة.</a:t>
            </a:r>
          </a:p>
          <a:p>
            <a:pPr>
              <a:lnSpc>
                <a:spcPct val="150000"/>
              </a:lnSpc>
            </a:pPr>
            <a:r>
              <a:rPr lang="ar-AE" sz="2800" dirty="0"/>
              <a:t>قالب الشمعات الأربعة.</a:t>
            </a:r>
          </a:p>
          <a:p>
            <a:pPr>
              <a:lnSpc>
                <a:spcPct val="150000"/>
              </a:lnSpc>
            </a:pPr>
            <a:r>
              <a:rPr lang="ar-AE" sz="2800" dirty="0"/>
              <a:t>خل </a:t>
            </a:r>
            <a:r>
              <a:rPr lang="en-US" sz="2800" dirty="0"/>
              <a:t>(CH</a:t>
            </a:r>
            <a:r>
              <a:rPr lang="en-US" sz="1600" dirty="0"/>
              <a:t>3</a:t>
            </a:r>
            <a:r>
              <a:rPr lang="en-US" sz="2800" dirty="0"/>
              <a:t>COOH)</a:t>
            </a:r>
            <a:r>
              <a:rPr lang="ar-AE" sz="2800" dirty="0"/>
              <a:t>.</a:t>
            </a:r>
          </a:p>
          <a:p>
            <a:pPr>
              <a:lnSpc>
                <a:spcPct val="150000"/>
              </a:lnSpc>
            </a:pPr>
            <a:r>
              <a:rPr lang="ar-AE" sz="2800" dirty="0"/>
              <a:t>مسحوق صودا للشرب </a:t>
            </a:r>
            <a:r>
              <a:rPr lang="en-US" sz="2800" dirty="0"/>
              <a:t>(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NaHCO</a:t>
            </a:r>
            <a:r>
              <a:rPr lang="en-US" sz="1600" dirty="0"/>
              <a:t>3</a:t>
            </a:r>
            <a:r>
              <a:rPr lang="en-US" sz="2800" dirty="0"/>
              <a:t>)</a:t>
            </a:r>
            <a:r>
              <a:rPr lang="ar-AE" sz="2800" dirty="0"/>
              <a:t>.</a:t>
            </a:r>
          </a:p>
          <a:p>
            <a:pPr>
              <a:lnSpc>
                <a:spcPct val="150000"/>
              </a:lnSpc>
            </a:pPr>
            <a:r>
              <a:rPr lang="ar-AE" sz="2800" dirty="0"/>
              <a:t>عيدان كبريت. </a:t>
            </a:r>
          </a:p>
          <a:p>
            <a:pPr>
              <a:lnSpc>
                <a:spcPct val="150000"/>
              </a:lnSpc>
            </a:pPr>
            <a:endParaRPr lang="he-IL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0ED17CA-3900-46A2-A61A-4F50406119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C729496D-A814-489A-8C72-6B4D4AB046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4413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FACE8B8-97EA-4490-9057-0D37AB255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338" y="3549560"/>
            <a:ext cx="3132723" cy="197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36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AE" u="sng" dirty="0"/>
              <a:t>تجربة الشكل المبتسم </a:t>
            </a:r>
            <a:r>
              <a:rPr lang="he-IL" u="sng" dirty="0"/>
              <a:t>"</a:t>
            </a:r>
            <a:r>
              <a:rPr lang="en-US" u="sng" dirty="0"/>
              <a:t>Smiley</a:t>
            </a:r>
            <a:r>
              <a:rPr lang="he-IL" u="sng" dirty="0"/>
              <a:t>"</a:t>
            </a:r>
            <a:r>
              <a:rPr lang="ar-AE" u="sng" dirty="0"/>
              <a:t>:</a:t>
            </a:r>
            <a:endParaRPr lang="he-IL" u="sng" dirty="0"/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2675206" y="1346668"/>
            <a:ext cx="9000000" cy="540000"/>
          </a:xfrm>
        </p:spPr>
        <p:txBody>
          <a:bodyPr/>
          <a:lstStyle/>
          <a:p>
            <a:r>
              <a:rPr lang="ar-AE" dirty="0">
                <a:solidFill>
                  <a:srgbClr val="C00000"/>
                </a:solidFill>
              </a:rPr>
              <a:t>مواد وأدوات التجربة</a:t>
            </a:r>
            <a:endParaRPr lang="he-IL" dirty="0">
              <a:solidFill>
                <a:srgbClr val="C00000"/>
              </a:solidFill>
            </a:endParaRP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2675206" y="2002748"/>
            <a:ext cx="9000000" cy="41525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AE" sz="2800" dirty="0"/>
              <a:t>شمعة.</a:t>
            </a:r>
          </a:p>
          <a:p>
            <a:pPr>
              <a:lnSpc>
                <a:spcPct val="150000"/>
              </a:lnSpc>
            </a:pPr>
            <a:r>
              <a:rPr lang="ar-AE" sz="2800" dirty="0"/>
              <a:t>دورق مخروطي بسعة 100 ملل.</a:t>
            </a:r>
          </a:p>
          <a:p>
            <a:pPr>
              <a:lnSpc>
                <a:spcPct val="150000"/>
              </a:lnSpc>
            </a:pPr>
            <a:r>
              <a:rPr lang="ar-AE" sz="2800" dirty="0"/>
              <a:t>ماء.</a:t>
            </a:r>
          </a:p>
          <a:p>
            <a:pPr>
              <a:lnSpc>
                <a:spcPct val="150000"/>
              </a:lnSpc>
            </a:pPr>
            <a:r>
              <a:rPr lang="ar-AE" sz="2800" dirty="0"/>
              <a:t>بالون.</a:t>
            </a:r>
          </a:p>
          <a:p>
            <a:pPr>
              <a:lnSpc>
                <a:spcPct val="150000"/>
              </a:lnSpc>
            </a:pPr>
            <a:r>
              <a:rPr lang="ar-AE" sz="2800" dirty="0"/>
              <a:t>عيدان كبريت. </a:t>
            </a:r>
          </a:p>
          <a:p>
            <a:pPr>
              <a:lnSpc>
                <a:spcPct val="150000"/>
              </a:lnSpc>
            </a:pPr>
            <a:endParaRPr lang="he-IL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0ED17CA-3900-46A2-A61A-4F50406119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C729496D-A814-489A-8C72-6B4D4AB046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4413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7170" name="Picture 2" descr="תוצאת תמונה עבור smily">
            <a:extLst>
              <a:ext uri="{FF2B5EF4-FFF2-40B4-BE49-F238E27FC236}">
                <a16:creationId xmlns:a16="http://schemas.microsoft.com/office/drawing/2014/main" id="{16613932-3E93-4AE5-B6D8-80957D2B3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43" y="1616668"/>
            <a:ext cx="3081337" cy="308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61248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667</Words>
  <Application>Microsoft Office PowerPoint</Application>
  <PresentationFormat>מותאם אישית</PresentationFormat>
  <Paragraphs>117</Paragraphs>
  <Slides>19</Slides>
  <Notes>15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6" baseType="lpstr">
      <vt:lpstr>Arial</vt:lpstr>
      <vt:lpstr>Calibri</vt:lpstr>
      <vt:lpstr>David</vt:lpstr>
      <vt:lpstr>Times New Roman</vt:lpstr>
      <vt:lpstr>Varela Round</vt:lpstr>
      <vt:lpstr>Verdana</vt:lpstr>
      <vt:lpstr>ערכת נושא Office</vt:lpstr>
      <vt:lpstr>מערכת שידורים לאומית</vt:lpstr>
      <vt:lpstr>التغيير الكيميائي والتغيير الفيزيائي</vt:lpstr>
      <vt:lpstr>سنتعلم اليوم عن:</vt:lpstr>
      <vt:lpstr>التغييرات الكيميائية والتغييرات الفيزيائية</vt:lpstr>
      <vt:lpstr>امثلة لتغييرات كيميائية ولتغييرات فيزيائية</vt:lpstr>
      <vt:lpstr>تجربة الاسيتون والبالون:</vt:lpstr>
      <vt:lpstr>مثال لتغيير فيزيائي:</vt:lpstr>
      <vt:lpstr>تجربة اشتعال الشمعة:</vt:lpstr>
      <vt:lpstr>تجربة الشكل المبتسم "Smiley":</vt:lpstr>
      <vt:lpstr>نفخ البالون دون عناء بواسطة قوة الكيمياء:</vt:lpstr>
      <vt:lpstr>مثال لتغيير كيميائي:</vt:lpstr>
      <vt:lpstr>مثال لتغيير كيميائي:</vt:lpstr>
      <vt:lpstr>Physical and Chemical Change</vt:lpstr>
      <vt:lpstr>طريقة أخرى للتمييز بين التغيير الكيميائي والتغيير الفيزيائي:</vt:lpstr>
      <vt:lpstr>امثلة:</vt:lpstr>
      <vt:lpstr>امثلة:</vt:lpstr>
      <vt:lpstr>تمرن ذاتي (3 دقائق):</vt:lpstr>
      <vt:lpstr>تمرن ذاتي (3 دقائق):</vt:lpstr>
      <vt:lpstr>اجمال: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bahaa.misrad@gmail.com</cp:lastModifiedBy>
  <cp:revision>78</cp:revision>
  <dcterms:created xsi:type="dcterms:W3CDTF">2020-03-15T19:13:03Z</dcterms:created>
  <dcterms:modified xsi:type="dcterms:W3CDTF">2021-10-27T12:07:51Z</dcterms:modified>
</cp:coreProperties>
</file>