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6"/>
  </p:notesMasterIdLst>
  <p:sldIdLst>
    <p:sldId id="257" r:id="rId2"/>
    <p:sldId id="262" r:id="rId3"/>
    <p:sldId id="263" r:id="rId4"/>
    <p:sldId id="288" r:id="rId5"/>
    <p:sldId id="301" r:id="rId6"/>
    <p:sldId id="307" r:id="rId7"/>
    <p:sldId id="302" r:id="rId8"/>
    <p:sldId id="308" r:id="rId9"/>
    <p:sldId id="291" r:id="rId10"/>
    <p:sldId id="298" r:id="rId11"/>
    <p:sldId id="320" r:id="rId12"/>
    <p:sldId id="292" r:id="rId13"/>
    <p:sldId id="303" r:id="rId14"/>
    <p:sldId id="309" r:id="rId15"/>
    <p:sldId id="310" r:id="rId16"/>
    <p:sldId id="311" r:id="rId17"/>
    <p:sldId id="312" r:id="rId18"/>
    <p:sldId id="313" r:id="rId19"/>
    <p:sldId id="314" r:id="rId20"/>
    <p:sldId id="315" r:id="rId21"/>
    <p:sldId id="316" r:id="rId22"/>
    <p:sldId id="317" r:id="rId23"/>
    <p:sldId id="318" r:id="rId24"/>
    <p:sldId id="319" r:id="rId2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92D050"/>
    <a:srgbClr val="6CF0FF"/>
    <a:srgbClr val="E0E0E0"/>
    <a:srgbClr val="E6E6E6"/>
    <a:srgbClr val="11A4AB"/>
    <a:srgbClr val="12B4BC"/>
    <a:srgbClr val="8DD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96" autoAdjust="0"/>
    <p:restoredTop sz="94660"/>
  </p:normalViewPr>
  <p:slideViewPr>
    <p:cSldViewPr snapToGrid="0" snapToObjects="1">
      <p:cViewPr varScale="1">
        <p:scale>
          <a:sx n="56" d="100"/>
          <a:sy n="56" d="100"/>
        </p:scale>
        <p:origin x="1096" y="52"/>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כ"א/חשון/תשפ"ב</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5</a:t>
            </a:fld>
            <a:endParaRPr lang="he-IL"/>
          </a:p>
        </p:txBody>
      </p:sp>
    </p:spTree>
    <p:extLst>
      <p:ext uri="{BB962C8B-B14F-4D97-AF65-F5344CB8AC3E}">
        <p14:creationId xmlns:p14="http://schemas.microsoft.com/office/powerpoint/2010/main" val="2993945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6</a:t>
            </a:fld>
            <a:endParaRPr lang="he-IL"/>
          </a:p>
        </p:txBody>
      </p:sp>
    </p:spTree>
    <p:extLst>
      <p:ext uri="{BB962C8B-B14F-4D97-AF65-F5344CB8AC3E}">
        <p14:creationId xmlns:p14="http://schemas.microsoft.com/office/powerpoint/2010/main" val="10101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5D6F83B4-4527-4147-AD95-DA0687FA723C}" type="slidenum">
              <a:rPr lang="he-IL" smtClean="0"/>
              <a:t>13</a:t>
            </a:fld>
            <a:endParaRPr lang="he-IL"/>
          </a:p>
        </p:txBody>
      </p:sp>
    </p:spTree>
    <p:extLst>
      <p:ext uri="{BB962C8B-B14F-4D97-AF65-F5344CB8AC3E}">
        <p14:creationId xmlns:p14="http://schemas.microsoft.com/office/powerpoint/2010/main" val="2706431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 מערכת שידורים לאומית">
    <p:spTree>
      <p:nvGrpSpPr>
        <p:cNvPr id="1" name=""/>
        <p:cNvGrpSpPr/>
        <p:nvPr/>
      </p:nvGrpSpPr>
      <p:grpSpPr>
        <a:xfrm>
          <a:off x="0" y="0"/>
          <a:ext cx="0" cy="0"/>
          <a:chOff x="0" y="0"/>
          <a:chExt cx="0" cy="0"/>
        </a:xfrm>
      </p:grpSpPr>
      <p:sp>
        <p:nvSpPr>
          <p:cNvPr id="2" name="כותרת 1"/>
          <p:cNvSpPr>
            <a:spLocks noGrp="1"/>
          </p:cNvSpPr>
          <p:nvPr>
            <p:ph type="ctrTitle"/>
          </p:nvPr>
        </p:nvSpPr>
        <p:spPr>
          <a:xfrm>
            <a:off x="516000" y="2693989"/>
            <a:ext cx="11160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Arial" panose="020B0604020202020204" pitchFamily="34" charset="0"/>
                <a:ea typeface="+mj-ea"/>
                <a:cs typeface="Arial" panose="020B0604020202020204" pitchFamily="34" charset="0"/>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
        <p:nvSpPr>
          <p:cNvPr id="3" name="Rectangle 2">
            <a:extLst>
              <a:ext uri="{FF2B5EF4-FFF2-40B4-BE49-F238E27FC236}">
                <a16:creationId xmlns:a16="http://schemas.microsoft.com/office/drawing/2014/main" id="{6F2D798A-D3EB-4AD6-BA0D-6AF5A272CB65}"/>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661D397-1081-475E-877E-2C0275DD9CD7}"/>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F3C9C924-5BCF-44F6-9D2C-C85E4D329EC9}"/>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FB07856-A797-4811-9A80-36465708097A}"/>
              </a:ext>
            </a:extLst>
          </p:cNvPr>
          <p:cNvSpPr/>
          <p:nvPr userDrawn="1"/>
        </p:nvSpPr>
        <p:spPr>
          <a:xfrm>
            <a:off x="-3261642"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ראשית ושתי תמונות">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FEA3643-4251-43C2-A891-4C9664978EA8}"/>
              </a:ext>
            </a:extLst>
          </p:cNvPr>
          <p:cNvSpPr>
            <a:spLocks noGrp="1"/>
          </p:cNvSpPr>
          <p:nvPr>
            <p:ph type="pic" sz="quarter" idx="13"/>
          </p:nvPr>
        </p:nvSpPr>
        <p:spPr>
          <a:xfrm>
            <a:off x="594360" y="1310640"/>
            <a:ext cx="4511040" cy="4267200"/>
          </a:xfrm>
        </p:spPr>
        <p:txBody>
          <a:bodyPr/>
          <a:lstStyle>
            <a:lvl1pPr rtl="0">
              <a:defRPr/>
            </a:lvl1pPr>
          </a:lstStyle>
          <a:p>
            <a:endParaRPr lang="en-US" dirty="0"/>
          </a:p>
        </p:txBody>
      </p:sp>
      <p:sp>
        <p:nvSpPr>
          <p:cNvPr id="8" name="כותרת 1">
            <a:extLst>
              <a:ext uri="{FF2B5EF4-FFF2-40B4-BE49-F238E27FC236}">
                <a16:creationId xmlns:a16="http://schemas.microsoft.com/office/drawing/2014/main" id="{C304FB8B-5E14-469F-8BA4-BF0F011B94E4}"/>
              </a:ext>
            </a:extLst>
          </p:cNvPr>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0"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Arial" panose="020B0604020202020204" pitchFamily="34" charset="0"/>
                <a:ea typeface="+mj-ea"/>
                <a:cs typeface="Arial" panose="020B0604020202020204" pitchFamily="34" charset="0"/>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8">
            <a:extLst>
              <a:ext uri="{FF2B5EF4-FFF2-40B4-BE49-F238E27FC236}">
                <a16:creationId xmlns:a16="http://schemas.microsoft.com/office/drawing/2014/main" id="{B712628B-0991-4441-8324-4563256F9B32}"/>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0" name="מלבן מעוגל 6">
            <a:extLst>
              <a:ext uri="{FF2B5EF4-FFF2-40B4-BE49-F238E27FC236}">
                <a16:creationId xmlns:a16="http://schemas.microsoft.com/office/drawing/2014/main" id="{26E72AF6-8AD0-4AAD-B906-30424D022CD1}"/>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1" name="מלבן מעוגל 8">
            <a:extLst>
              <a:ext uri="{FF2B5EF4-FFF2-40B4-BE49-F238E27FC236}">
                <a16:creationId xmlns:a16="http://schemas.microsoft.com/office/drawing/2014/main" id="{68D073A7-D8C0-45AA-A5E4-B6122A52E8F5}"/>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2" name="מלבן מעוגל 10">
            <a:extLst>
              <a:ext uri="{FF2B5EF4-FFF2-40B4-BE49-F238E27FC236}">
                <a16:creationId xmlns:a16="http://schemas.microsoft.com/office/drawing/2014/main" id="{DF89C8AF-9EDF-46EF-BAB7-2D35F683552B}"/>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3" name="Picture Placeholder 6">
            <a:extLst>
              <a:ext uri="{FF2B5EF4-FFF2-40B4-BE49-F238E27FC236}">
                <a16:creationId xmlns:a16="http://schemas.microsoft.com/office/drawing/2014/main" id="{52FC1393-B378-4A8A-8716-61E038E3D631}"/>
              </a:ext>
            </a:extLst>
          </p:cNvPr>
          <p:cNvSpPr>
            <a:spLocks noGrp="1"/>
          </p:cNvSpPr>
          <p:nvPr>
            <p:ph type="pic" sz="quarter" idx="14"/>
          </p:nvPr>
        </p:nvSpPr>
        <p:spPr>
          <a:xfrm>
            <a:off x="5372315" y="1310640"/>
            <a:ext cx="4511040" cy="4267200"/>
          </a:xfrm>
        </p:spPr>
        <p:txBody>
          <a:bodyPr/>
          <a:lstStyle>
            <a:lvl1pPr rtl="0">
              <a:defRPr/>
            </a:lvl1pPr>
          </a:lstStyle>
          <a:p>
            <a:endParaRPr lang="en-US"/>
          </a:p>
        </p:txBody>
      </p:sp>
      <p:sp>
        <p:nvSpPr>
          <p:cNvPr id="14" name="Rectangle 13">
            <a:extLst>
              <a:ext uri="{FF2B5EF4-FFF2-40B4-BE49-F238E27FC236}">
                <a16:creationId xmlns:a16="http://schemas.microsoft.com/office/drawing/2014/main" id="{BEA01DEB-EE2D-463E-B92D-20469AC2DACB}"/>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ADC8B5D-6FF7-4E76-819C-95A4A6017B9C}"/>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30F30E8-13B7-4C55-A126-67529F765268}"/>
              </a:ext>
            </a:extLst>
          </p:cNvPr>
          <p:cNvSpPr/>
          <p:nvPr userDrawn="1"/>
        </p:nvSpPr>
        <p:spPr>
          <a:xfrm rot="5400000">
            <a:off x="10092700" y="2084060"/>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E7D38CE-7F73-4533-B25A-F628D3EBA7C1}"/>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444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פרטי השיעור, מקצוע ו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4000014"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1800" dirty="0">
                <a:latin typeface="Arial" panose="020B0604020202020204" pitchFamily="34" charset="0"/>
                <a:cs typeface="Arial" panose="020B0604020202020204" pitchFamily="34" charset="0"/>
              </a:rPr>
              <a:t>  </a:t>
            </a:r>
          </a:p>
        </p:txBody>
      </p:sp>
      <p:sp>
        <p:nvSpPr>
          <p:cNvPr id="7" name="מלבן מעוגל 6"/>
          <p:cNvSpPr/>
          <p:nvPr userDrawn="1"/>
        </p:nvSpPr>
        <p:spPr>
          <a:xfrm>
            <a:off x="7329949" y="624059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800" dirty="0">
              <a:latin typeface="Arial" panose="020B0604020202020204" pitchFamily="34" charset="0"/>
              <a:cs typeface="Arial" panose="020B0604020202020204" pitchFamily="34" charset="0"/>
            </a:endParaRPr>
          </a:p>
        </p:txBody>
      </p:sp>
      <p:sp>
        <p:nvSpPr>
          <p:cNvPr id="11" name="מלבן מעוגל 10"/>
          <p:cNvSpPr/>
          <p:nvPr userDrawn="1"/>
        </p:nvSpPr>
        <p:spPr>
          <a:xfrm>
            <a:off x="-501113" y="872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800" dirty="0">
              <a:latin typeface="Arial" panose="020B0604020202020204" pitchFamily="34" charset="0"/>
              <a:cs typeface="Arial" panose="020B0604020202020204" pitchFamily="34" charset="0"/>
            </a:endParaRP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800" dirty="0">
              <a:latin typeface="Arial" panose="020B0604020202020204" pitchFamily="34" charset="0"/>
              <a:cs typeface="Arial" panose="020B0604020202020204" pitchFamily="34" charset="0"/>
            </a:endParaRPr>
          </a:p>
        </p:txBody>
      </p:sp>
      <p:sp>
        <p:nvSpPr>
          <p:cNvPr id="15" name="מלבן מעוגל 7">
            <a:extLst>
              <a:ext uri="{FF2B5EF4-FFF2-40B4-BE49-F238E27FC236}">
                <a16:creationId xmlns:a16="http://schemas.microsoft.com/office/drawing/2014/main" id="{F6801116-CC43-4B2A-8C30-E06B51438E5F}"/>
              </a:ext>
            </a:extLst>
          </p:cNvPr>
          <p:cNvSpPr/>
          <p:nvPr userDrawn="1"/>
        </p:nvSpPr>
        <p:spPr>
          <a:xfrm>
            <a:off x="9066088" y="593003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8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83851AC-7C39-4D24-80F3-E23F47BEFFD4}"/>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E1AEE328-D2C3-444A-8724-BDAF608C4860}"/>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8D96B898-2CF0-49F5-BBD6-BB8ACC47A495}"/>
              </a:ext>
            </a:extLst>
          </p:cNvPr>
          <p:cNvSpPr/>
          <p:nvPr userDrawn="1"/>
        </p:nvSpPr>
        <p:spPr>
          <a:xfrm rot="5400000">
            <a:off x="10107939"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99EA7E53-F4C8-4E78-8841-55D753889071}"/>
              </a:ext>
            </a:extLst>
          </p:cNvPr>
          <p:cNvSpPr/>
          <p:nvPr userDrawn="1"/>
        </p:nvSpPr>
        <p:spPr>
          <a:xfrm>
            <a:off x="-3246402" y="-426720"/>
            <a:ext cx="3246401" cy="807856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cs typeface="Arial" panose="020B0604020202020204" pitchFamily="34" charset="0"/>
            </a:endParaRPr>
          </a:p>
        </p:txBody>
      </p:sp>
      <p:sp>
        <p:nvSpPr>
          <p:cNvPr id="22" name="כותרת 1">
            <a:extLst>
              <a:ext uri="{FF2B5EF4-FFF2-40B4-BE49-F238E27FC236}">
                <a16:creationId xmlns:a16="http://schemas.microsoft.com/office/drawing/2014/main" id="{6AF90618-5011-488D-8577-8090B2BE5488}"/>
              </a:ext>
            </a:extLst>
          </p:cNvPr>
          <p:cNvSpPr>
            <a:spLocks noGrp="1"/>
          </p:cNvSpPr>
          <p:nvPr>
            <p:ph type="ctrTitle"/>
          </p:nvPr>
        </p:nvSpPr>
        <p:spPr>
          <a:xfrm>
            <a:off x="696000" y="1400768"/>
            <a:ext cx="10800000" cy="1260000"/>
          </a:xfrm>
          <a:prstGeom prst="rect">
            <a:avLst/>
          </a:prstGeom>
        </p:spPr>
        <p:txBody>
          <a:bodyPr anchor="ctr" anchorCtr="0">
            <a:noAutofit/>
          </a:bodyPr>
          <a:lstStyle>
            <a:lvl1pPr algn="ctr" rtl="0">
              <a:defRPr sz="6600" b="1">
                <a:latin typeface="Arial" panose="020B0604020202020204" pitchFamily="34" charset="0"/>
                <a:cs typeface="Arial" panose="020B0604020202020204" pitchFamily="34" charset="0"/>
              </a:defRPr>
            </a:lvl1pPr>
          </a:lstStyle>
          <a:p>
            <a:r>
              <a:rPr lang="he-IL" dirty="0"/>
              <a:t>לחץ כדי לערוך סגנון כותרת</a:t>
            </a:r>
          </a:p>
        </p:txBody>
      </p:sp>
      <p:sp>
        <p:nvSpPr>
          <p:cNvPr id="23" name="Google Shape;11;p2">
            <a:extLst>
              <a:ext uri="{FF2B5EF4-FFF2-40B4-BE49-F238E27FC236}">
                <a16:creationId xmlns:a16="http://schemas.microsoft.com/office/drawing/2014/main" id="{60774046-55DB-47C4-8731-49E4A217CD42}"/>
              </a:ext>
            </a:extLst>
          </p:cNvPr>
          <p:cNvSpPr txBox="1">
            <a:spLocks noGrp="1"/>
          </p:cNvSpPr>
          <p:nvPr>
            <p:ph type="subTitle" idx="1"/>
          </p:nvPr>
        </p:nvSpPr>
        <p:spPr>
          <a:xfrm>
            <a:off x="696000" y="2798300"/>
            <a:ext cx="10800000" cy="720000"/>
          </a:xfrm>
          <a:prstGeom prst="rect">
            <a:avLst/>
          </a:prstGeom>
        </p:spPr>
        <p:txBody>
          <a:bodyPr spcFirstLastPara="1" wrap="square" lIns="36000" tIns="36000" rIns="36000" bIns="36000" anchor="ctr" anchorCtr="0">
            <a:spAutoFit/>
          </a:bodyPr>
          <a:lstStyle>
            <a:lvl1pPr lvl="0" algn="ctr" rtl="0">
              <a:lnSpc>
                <a:spcPct val="100000"/>
              </a:lnSpc>
              <a:spcBef>
                <a:spcPts val="0"/>
              </a:spcBef>
              <a:spcAft>
                <a:spcPts val="600"/>
              </a:spcAft>
              <a:buSzPts val="2800"/>
              <a:buNone/>
              <a:defRPr sz="3600" b="1">
                <a:solidFill>
                  <a:srgbClr val="002060"/>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24" name="מציין מיקום תוכן 2">
            <a:extLst>
              <a:ext uri="{FF2B5EF4-FFF2-40B4-BE49-F238E27FC236}">
                <a16:creationId xmlns:a16="http://schemas.microsoft.com/office/drawing/2014/main" id="{4EE53297-C04D-4B07-99F8-BCEC4E3B9EB8}"/>
              </a:ext>
            </a:extLst>
          </p:cNvPr>
          <p:cNvSpPr>
            <a:spLocks noGrp="1"/>
          </p:cNvSpPr>
          <p:nvPr>
            <p:ph idx="10"/>
          </p:nvPr>
        </p:nvSpPr>
        <p:spPr>
          <a:xfrm>
            <a:off x="696000" y="3655832"/>
            <a:ext cx="10800000" cy="720000"/>
          </a:xfrm>
        </p:spPr>
        <p:txBody>
          <a:bodyPr anchor="ctr">
            <a:noAutofit/>
          </a:bodyPr>
          <a:lstStyle>
            <a:lvl1pPr marL="342900" indent="-342900" algn="ctr" defTabSz="914400" rtl="0"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Arial" panose="020B0604020202020204" pitchFamily="34" charset="0"/>
                <a:ea typeface="+mn-ea"/>
                <a:cs typeface="Arial" panose="020B0604020202020204" pitchFamily="34" charset="0"/>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20" name="מציין מיקום של מספר שקופית 22">
            <a:extLst>
              <a:ext uri="{FF2B5EF4-FFF2-40B4-BE49-F238E27FC236}">
                <a16:creationId xmlns:a16="http://schemas.microsoft.com/office/drawing/2014/main" id="{58C13A1B-004E-44B4-BBDC-E08548A96B8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03D4E47C-59C5-4044-AEB3-F799ACC274F1}" type="slidenum">
              <a:rPr lang="he-IL" sz="1800" b="0" smtClean="0">
                <a:solidFill>
                  <a:schemeClr val="bg1">
                    <a:lumMod val="65000"/>
                  </a:schemeClr>
                </a:solidFill>
                <a:latin typeface="Arial" panose="020B0604020202020204" pitchFamily="34" charset="0"/>
                <a:cs typeface="Arial" panose="020B0604020202020204" pitchFamily="34" charset="0"/>
              </a:rPr>
              <a:pPr rtl="0"/>
              <a:t>‹#›</a:t>
            </a:fld>
            <a:endParaRPr lang="he-IL" sz="1800" b="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4129222"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latin typeface="Arial" panose="020B0604020202020204" pitchFamily="34" charset="0"/>
                <a:cs typeface="Arial" panose="020B0604020202020204" pitchFamily="34" charset="0"/>
              </a:rPr>
              <a:t>  </a:t>
            </a:r>
          </a:p>
        </p:txBody>
      </p:sp>
      <p:sp>
        <p:nvSpPr>
          <p:cNvPr id="2" name="כותרת 1"/>
          <p:cNvSpPr>
            <a:spLocks noGrp="1"/>
          </p:cNvSpPr>
          <p:nvPr>
            <p:ph type="ctrTitle"/>
          </p:nvPr>
        </p:nvSpPr>
        <p:spPr>
          <a:xfrm>
            <a:off x="696000" y="1979525"/>
            <a:ext cx="10800000" cy="1260000"/>
          </a:xfrm>
          <a:prstGeom prst="rect">
            <a:avLst/>
          </a:prstGeom>
        </p:spPr>
        <p:txBody>
          <a:bodyPr anchor="ctr" anchorCtr="0">
            <a:noAutofit/>
          </a:bodyPr>
          <a:lstStyle>
            <a:lvl1pPr algn="ctr" rtl="0">
              <a:defRPr sz="6601" b="1">
                <a:solidFill>
                  <a:srgbClr val="192A72"/>
                </a:solidFill>
                <a:latin typeface="Arial" panose="020B0604020202020204" pitchFamily="34" charset="0"/>
                <a:cs typeface="Arial" panose="020B0604020202020204" pitchFamily="34" charset="0"/>
              </a:defRPr>
            </a:lvl1pPr>
          </a:lstStyle>
          <a:p>
            <a:r>
              <a:rPr lang="he-IL" dirty="0"/>
              <a:t>לחץ כדי לערוך סגנון כותרת</a:t>
            </a:r>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E194D36-FE0A-4C9F-8946-7441BBD041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0F65A56D-9132-4626-874B-D91437478839}"/>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0D0F400-87FD-46D3-B4A3-AC189F03B752}"/>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D8D9617-ADF9-485F-8AE6-FD3940CA7E4F}"/>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מציין מיקום של מספר שקופית 22">
            <a:extLst>
              <a:ext uri="{FF2B5EF4-FFF2-40B4-BE49-F238E27FC236}">
                <a16:creationId xmlns:a16="http://schemas.microsoft.com/office/drawing/2014/main" id="{1D40CDBA-CE8D-4E82-AAAC-CCBC39F3F87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Arial" panose="020B0604020202020204" pitchFamily="34" charset="0"/>
                <a:cs typeface="Arial" panose="020B0604020202020204" pitchFamily="34" charset="0"/>
              </a:rPr>
              <a:pPr/>
              <a:t>‹#›</a:t>
            </a:fld>
            <a:endParaRPr lang="he-IL" sz="1800" b="0" dirty="0">
              <a:solidFill>
                <a:schemeClr val="bg1">
                  <a:lumMod val="65000"/>
                </a:schemeClr>
              </a:solidFill>
              <a:latin typeface="Arial" panose="020B0604020202020204" pitchFamily="34" charset="0"/>
              <a:cs typeface="Arial" panose="020B0604020202020204" pitchFamily="34" charset="0"/>
            </a:endParaRPr>
          </a:p>
        </p:txBody>
      </p:sp>
      <p:sp>
        <p:nvSpPr>
          <p:cNvPr id="20" name="כותרת 1">
            <a:extLst>
              <a:ext uri="{FF2B5EF4-FFF2-40B4-BE49-F238E27FC236}">
                <a16:creationId xmlns:a16="http://schemas.microsoft.com/office/drawing/2014/main" id="{BA0AB1DB-DDE7-46AF-B712-3B1D726D07FE}"/>
              </a:ext>
            </a:extLst>
          </p:cNvPr>
          <p:cNvSpPr txBox="1">
            <a:spLocks/>
          </p:cNvSpPr>
          <p:nvPr userDrawn="1"/>
        </p:nvSpPr>
        <p:spPr>
          <a:xfrm>
            <a:off x="709804" y="3332523"/>
            <a:ext cx="10800000" cy="624962"/>
          </a:xfrm>
          <a:prstGeom prst="rect">
            <a:avLst/>
          </a:prstGeom>
        </p:spPr>
        <p:txBody>
          <a:bodyPr vert="horz" lIns="91440" tIns="45720" rIns="91440" bIns="45720" rtlCol="1" anchor="ctr" anchorCtr="0">
            <a:noAutofit/>
          </a:bodyPr>
          <a:lstStyle>
            <a:lvl1pPr algn="ctr" defTabSz="914491" rtl="0" eaLnBrk="1" latinLnBrk="0" hangingPunct="1">
              <a:spcBef>
                <a:spcPct val="0"/>
              </a:spcBef>
              <a:buNone/>
              <a:defRPr sz="6601" b="1" kern="1200">
                <a:solidFill>
                  <a:srgbClr val="192A72"/>
                </a:solidFill>
                <a:latin typeface="Varela Round" panose="00000500000000000000" pitchFamily="2" charset="-79"/>
                <a:ea typeface="+mj-ea"/>
                <a:cs typeface="Varela Round" panose="00000500000000000000" pitchFamily="2" charset="-79"/>
              </a:defRPr>
            </a:lvl1pPr>
          </a:lstStyle>
          <a:p>
            <a:endParaRPr lang="he-IL" sz="4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3731311B-BFE3-4F0E-B8BF-7EDB9434D6C1}"/>
              </a:ext>
            </a:extLst>
          </p:cNvPr>
          <p:cNvSpPr>
            <a:spLocks noGrp="1"/>
          </p:cNvSpPr>
          <p:nvPr>
            <p:ph type="body" sz="quarter" idx="10"/>
          </p:nvPr>
        </p:nvSpPr>
        <p:spPr>
          <a:xfrm>
            <a:off x="1461052" y="3409122"/>
            <a:ext cx="9203635" cy="804863"/>
          </a:xfrm>
        </p:spPr>
        <p:txBody>
          <a:bodyPr/>
          <a:lstStyle>
            <a:lvl1pPr marL="0" indent="0" algn="ctr" rtl="0">
              <a:buNone/>
              <a:defRPr/>
            </a:lvl1pPr>
          </a:lstStyle>
          <a:p>
            <a:pPr lvl="0"/>
            <a:r>
              <a:rPr lang="en-US" dirty="0"/>
              <a:t>Click to edit Master text</a:t>
            </a:r>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1">
    <p:spTree>
      <p:nvGrpSpPr>
        <p:cNvPr id="1" name=""/>
        <p:cNvGrpSpPr/>
        <p:nvPr/>
      </p:nvGrpSpPr>
      <p:grpSpPr>
        <a:xfrm>
          <a:off x="0" y="0"/>
          <a:ext cx="0" cy="0"/>
          <a:chOff x="0" y="0"/>
          <a:chExt cx="0" cy="0"/>
        </a:xfrm>
      </p:grpSpPr>
      <p:sp>
        <p:nvSpPr>
          <p:cNvPr id="11" name="מלבן מעוגל 10">
            <a:extLst>
              <a:ext uri="{FF2B5EF4-FFF2-40B4-BE49-F238E27FC236}">
                <a16:creationId xmlns:a16="http://schemas.microsoft.com/office/drawing/2014/main" id="{EAE132D4-D270-4859-A0A8-0EABA938935B}"/>
              </a:ext>
            </a:extLst>
          </p:cNvPr>
          <p:cNvSpPr/>
          <p:nvPr userDrawn="1"/>
        </p:nvSpPr>
        <p:spPr>
          <a:xfrm>
            <a:off x="6581228" y="6447542"/>
            <a:ext cx="5993234"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4" name="מלבן מעוגל 6">
            <a:extLst>
              <a:ext uri="{FF2B5EF4-FFF2-40B4-BE49-F238E27FC236}">
                <a16:creationId xmlns:a16="http://schemas.microsoft.com/office/drawing/2014/main" id="{8A467694-CC08-4C30-BF05-885FCBD4CAB0}"/>
              </a:ext>
            </a:extLst>
          </p:cNvPr>
          <p:cNvSpPr/>
          <p:nvPr userDrawn="1"/>
        </p:nvSpPr>
        <p:spPr>
          <a:xfrm>
            <a:off x="9704146" y="5381191"/>
            <a:ext cx="3496396" cy="442359"/>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6" name="מציין מיקום תוכן 5"/>
          <p:cNvSpPr>
            <a:spLocks noGrp="1"/>
          </p:cNvSpPr>
          <p:nvPr>
            <p:ph sz="quarter" idx="4"/>
          </p:nvPr>
        </p:nvSpPr>
        <p:spPr>
          <a:xfrm>
            <a:off x="515273" y="998859"/>
            <a:ext cx="11161453" cy="4062435"/>
          </a:xfrm>
        </p:spPr>
        <p:txBody>
          <a:bodyPr>
            <a:normAutofit/>
          </a:bodyPr>
          <a:lstStyle>
            <a:lvl1pPr marL="268288" indent="-268288" algn="l" rtl="0">
              <a:lnSpc>
                <a:spcPct val="100000"/>
              </a:lnSpc>
              <a:spcBef>
                <a:spcPts val="0"/>
              </a:spcBef>
              <a:spcAft>
                <a:spcPts val="600"/>
              </a:spcAft>
              <a:defRPr lang="he-IL" sz="2400" kern="1200" dirty="0" smtClean="0">
                <a:solidFill>
                  <a:srgbClr val="002060"/>
                </a:solidFill>
                <a:latin typeface="Arial" panose="020B0604020202020204" pitchFamily="34" charset="0"/>
                <a:ea typeface="+mn-ea"/>
                <a:cs typeface="Arial" panose="020B0604020202020204" pitchFamily="34" charset="0"/>
              </a:defRPr>
            </a:lvl1pPr>
            <a:lvl2pPr algn="l" rtl="0">
              <a:lnSpc>
                <a:spcPct val="100000"/>
              </a:lnSpc>
              <a:spcBef>
                <a:spcPts val="0"/>
              </a:spcBef>
              <a:spcAft>
                <a:spcPts val="600"/>
              </a:spcAft>
              <a:defRPr lang="he-IL" sz="2400" kern="1200" dirty="0" smtClean="0">
                <a:solidFill>
                  <a:srgbClr val="002060"/>
                </a:solidFill>
                <a:latin typeface="Arial" panose="020B0604020202020204" pitchFamily="34" charset="0"/>
                <a:ea typeface="+mn-ea"/>
                <a:cs typeface="Arial" panose="020B0604020202020204"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2" name="כותרת 1"/>
          <p:cNvSpPr>
            <a:spLocks noGrp="1"/>
          </p:cNvSpPr>
          <p:nvPr>
            <p:ph type="title"/>
          </p:nvPr>
        </p:nvSpPr>
        <p:spPr>
          <a:xfrm>
            <a:off x="1024128" y="155448"/>
            <a:ext cx="9802206" cy="720000"/>
          </a:xfrm>
          <a:noFill/>
        </p:spPr>
        <p:txBody>
          <a:bodyPr vert="horz" lIns="0" tIns="0" rIns="0" bIns="0" rtlCol="1" anchor="ctr">
            <a:noAutofit/>
          </a:bodyPr>
          <a:lstStyle>
            <a:lvl1pPr marL="0" marR="0" indent="0" algn="ctr" defTabSz="914400" rtl="0"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226982" y="101748"/>
            <a:ext cx="2160598" cy="21681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54055" y="390797"/>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0" name="מלבן מעוגל 6">
            <a:extLst>
              <a:ext uri="{FF2B5EF4-FFF2-40B4-BE49-F238E27FC236}">
                <a16:creationId xmlns:a16="http://schemas.microsoft.com/office/drawing/2014/main" id="{53219EEB-A406-4AC2-B87E-54A955D7D483}"/>
              </a:ext>
            </a:extLst>
          </p:cNvPr>
          <p:cNvSpPr/>
          <p:nvPr userDrawn="1"/>
        </p:nvSpPr>
        <p:spPr>
          <a:xfrm>
            <a:off x="7978665" y="5944772"/>
            <a:ext cx="4766811" cy="38154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B5BA376-F667-4A43-9264-CB356AE2FBF1}"/>
              </a:ext>
            </a:extLst>
          </p:cNvPr>
          <p:cNvSpPr/>
          <p:nvPr userDrawn="1"/>
        </p:nvSpPr>
        <p:spPr>
          <a:xfrm rot="5400000">
            <a:off x="9936561" y="2157343"/>
            <a:ext cx="735717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מציין מיקום של מספר שקופית 22">
            <a:extLst>
              <a:ext uri="{FF2B5EF4-FFF2-40B4-BE49-F238E27FC236}">
                <a16:creationId xmlns:a16="http://schemas.microsoft.com/office/drawing/2014/main" id="{CE73A552-D52C-4EE0-9E7A-557CEB6CE479}"/>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Arial" panose="020B0604020202020204" pitchFamily="34" charset="0"/>
                <a:cs typeface="Arial" panose="020B0604020202020204" pitchFamily="34" charset="0"/>
              </a:rPr>
              <a:pPr/>
              <a:t>‹#›</a:t>
            </a:fld>
            <a:endParaRPr lang="he-IL" sz="1800" b="0" dirty="0">
              <a:solidFill>
                <a:schemeClr val="bg1">
                  <a:lumMod val="65000"/>
                </a:schemeClr>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45208D21-C13C-48D3-8634-05FCD1520B3D}"/>
              </a:ext>
            </a:extLst>
          </p:cNvPr>
          <p:cNvSpPr/>
          <p:nvPr userDrawn="1"/>
        </p:nvSpPr>
        <p:spPr>
          <a:xfrm>
            <a:off x="5903744" y="6876112"/>
            <a:ext cx="6894095" cy="14933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DDFFA872-60FE-48B4-B509-3F90F2F53575}"/>
              </a:ext>
            </a:extLst>
          </p:cNvPr>
          <p:cNvSpPr/>
          <p:nvPr userDrawn="1"/>
        </p:nvSpPr>
        <p:spPr>
          <a:xfrm>
            <a:off x="-2191928" y="-31850"/>
            <a:ext cx="2165034"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302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2">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0"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024128"/>
            <a:ext cx="11161453" cy="457200"/>
          </a:xfrm>
        </p:spPr>
        <p:txBody>
          <a:bodyPr lIns="0" tIns="0" rIns="0" bIns="0" anchor="ctr">
            <a:noAutofit/>
          </a:bodyPr>
          <a:lstStyle>
            <a:lvl1pPr marL="0" indent="0" algn="l" rtl="0">
              <a:buNone/>
              <a:defRPr sz="3000" b="1">
                <a:solidFill>
                  <a:srgbClr val="12B4BC"/>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567973"/>
            <a:ext cx="11161453" cy="3522187"/>
          </a:xfrm>
        </p:spPr>
        <p:txBody>
          <a:bodyPr>
            <a:normAutofit/>
          </a:bodyPr>
          <a:lstStyle>
            <a:lvl1pPr marL="268288" indent="-268288" algn="l" rtl="0">
              <a:lnSpc>
                <a:spcPct val="100000"/>
              </a:lnSpc>
              <a:spcBef>
                <a:spcPts val="0"/>
              </a:spcBef>
              <a:spcAft>
                <a:spcPts val="600"/>
              </a:spcAft>
              <a:defRPr lang="he-IL" sz="2400" kern="1200" dirty="0" smtClean="0">
                <a:solidFill>
                  <a:srgbClr val="002060"/>
                </a:solidFill>
                <a:latin typeface="Arial" panose="020B0604020202020204" pitchFamily="34" charset="0"/>
                <a:ea typeface="+mn-ea"/>
                <a:cs typeface="Arial" panose="020B0604020202020204" pitchFamily="34" charset="0"/>
              </a:defRPr>
            </a:lvl1pPr>
            <a:lvl2pPr algn="l" rtl="0">
              <a:lnSpc>
                <a:spcPct val="100000"/>
              </a:lnSpc>
              <a:spcBef>
                <a:spcPts val="0"/>
              </a:spcBef>
              <a:spcAft>
                <a:spcPts val="600"/>
              </a:spcAft>
              <a:defRPr lang="he-IL" sz="2400" kern="1200" dirty="0" smtClean="0">
                <a:solidFill>
                  <a:srgbClr val="002060"/>
                </a:solidFill>
                <a:latin typeface="Arial" panose="020B0604020202020204" pitchFamily="34" charset="0"/>
                <a:ea typeface="+mn-ea"/>
                <a:cs typeface="Arial" panose="020B0604020202020204"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377633" y="110284"/>
            <a:ext cx="2105524"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729189" y="435139"/>
            <a:ext cx="2615798" cy="32187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0" name="מלבן מעוגל 6">
            <a:extLst>
              <a:ext uri="{FF2B5EF4-FFF2-40B4-BE49-F238E27FC236}">
                <a16:creationId xmlns:a16="http://schemas.microsoft.com/office/drawing/2014/main" id="{8A91BCC4-EC47-43E2-9595-B89F757E1A7A}"/>
              </a:ext>
            </a:extLst>
          </p:cNvPr>
          <p:cNvSpPr/>
          <p:nvPr userDrawn="1"/>
        </p:nvSpPr>
        <p:spPr>
          <a:xfrm>
            <a:off x="9323387" y="5555326"/>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1" name="מלבן מעוגל 10">
            <a:extLst>
              <a:ext uri="{FF2B5EF4-FFF2-40B4-BE49-F238E27FC236}">
                <a16:creationId xmlns:a16="http://schemas.microsoft.com/office/drawing/2014/main" id="{238EE3F7-5012-4191-9ABD-A8E69370622E}"/>
              </a:ext>
            </a:extLst>
          </p:cNvPr>
          <p:cNvSpPr/>
          <p:nvPr userDrawn="1"/>
        </p:nvSpPr>
        <p:spPr>
          <a:xfrm>
            <a:off x="8679109" y="6024163"/>
            <a:ext cx="4127100"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5" name="מציין מיקום של מספר שקופית 22">
            <a:extLst>
              <a:ext uri="{FF2B5EF4-FFF2-40B4-BE49-F238E27FC236}">
                <a16:creationId xmlns:a16="http://schemas.microsoft.com/office/drawing/2014/main" id="{31BF6EDC-D21A-4961-802C-6C57056DED88}"/>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Arial" panose="020B0604020202020204" pitchFamily="34" charset="0"/>
                <a:cs typeface="Arial" panose="020B0604020202020204" pitchFamily="34" charset="0"/>
              </a:rPr>
              <a:pPr/>
              <a:t>‹#›</a:t>
            </a:fld>
            <a:endParaRPr lang="he-IL" sz="1800" b="0" dirty="0">
              <a:solidFill>
                <a:schemeClr val="bg1">
                  <a:lumMod val="65000"/>
                </a:schemeClr>
              </a:solidFill>
              <a:latin typeface="Arial" panose="020B0604020202020204" pitchFamily="34" charset="0"/>
              <a:cs typeface="Arial" panose="020B0604020202020204" pitchFamily="34" charset="0"/>
            </a:endParaRPr>
          </a:p>
        </p:txBody>
      </p:sp>
      <p:sp>
        <p:nvSpPr>
          <p:cNvPr id="14" name="מלבן מעוגל 6">
            <a:extLst>
              <a:ext uri="{FF2B5EF4-FFF2-40B4-BE49-F238E27FC236}">
                <a16:creationId xmlns:a16="http://schemas.microsoft.com/office/drawing/2014/main" id="{09765D6C-4312-45BD-AEDC-93B641915820}"/>
              </a:ext>
            </a:extLst>
          </p:cNvPr>
          <p:cNvSpPr/>
          <p:nvPr userDrawn="1"/>
        </p:nvSpPr>
        <p:spPr>
          <a:xfrm>
            <a:off x="11005702" y="5213334"/>
            <a:ext cx="2372591" cy="25130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D0EF58C-1955-4299-80B8-7931E9453E0B}"/>
              </a:ext>
            </a:extLst>
          </p:cNvPr>
          <p:cNvSpPr/>
          <p:nvPr userDrawn="1"/>
        </p:nvSpPr>
        <p:spPr>
          <a:xfrm rot="5400000">
            <a:off x="10107939" y="1954539"/>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ECE651A-F01C-47F6-93CB-FED077AFFFB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9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כותרת ותוכן פריסה 3">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2134"/>
            <a:ext cx="9802368" cy="720000"/>
          </a:xfrm>
        </p:spPr>
        <p:txBody>
          <a:bodyPr lIns="36000" tIns="0" rIns="36000" bIns="0">
            <a:noAutofit/>
          </a:bodyPr>
          <a:lstStyle>
            <a:lvl1pPr marL="0" indent="0" rtl="0">
              <a:tabLst>
                <a:tab pos="11659766" algn="l"/>
              </a:tabLst>
              <a:defRPr sz="4400" b="1">
                <a:solidFill>
                  <a:srgbClr val="002060"/>
                </a:solidFill>
                <a:latin typeface="Arial" panose="020B0604020202020204" pitchFamily="34" charset="0"/>
                <a:cs typeface="Arial" panose="020B0604020202020204" pitchFamily="34" charset="0"/>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1024128" y="1049185"/>
            <a:ext cx="8031962" cy="4611559"/>
          </a:xfrm>
        </p:spPr>
        <p:txBody>
          <a:bodyPr>
            <a:normAutofit/>
          </a:bodyPr>
          <a:lstStyle>
            <a:lvl1pPr algn="l" rtl="0">
              <a:lnSpc>
                <a:spcPct val="150000"/>
              </a:lnSpc>
              <a:spcBef>
                <a:spcPts val="0"/>
              </a:spcBef>
              <a:spcAft>
                <a:spcPts val="600"/>
              </a:spcAft>
              <a:defRPr sz="2400">
                <a:solidFill>
                  <a:srgbClr val="002060"/>
                </a:solidFill>
                <a:latin typeface="Arial" panose="020B0604020202020204" pitchFamily="34" charset="0"/>
                <a:cs typeface="Arial" panose="020B0604020202020204" pitchFamily="34" charset="0"/>
              </a:defRPr>
            </a:lvl1pPr>
            <a:lvl2pPr algn="l" rtl="0">
              <a:lnSpc>
                <a:spcPct val="150000"/>
              </a:lnSpc>
              <a:spcBef>
                <a:spcPts val="0"/>
              </a:spcBef>
              <a:spcAft>
                <a:spcPts val="600"/>
              </a:spcAft>
              <a:defRPr sz="2400">
                <a:solidFill>
                  <a:srgbClr val="002060"/>
                </a:solidFill>
                <a:latin typeface="Arial" panose="020B0604020202020204" pitchFamily="34" charset="0"/>
                <a:cs typeface="Arial" panose="020B0604020202020204" pitchFamily="34" charset="0"/>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234936" y="5807316"/>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8" name="מלבן מעוגל 7"/>
          <p:cNvSpPr/>
          <p:nvPr userDrawn="1"/>
        </p:nvSpPr>
        <p:spPr>
          <a:xfrm>
            <a:off x="11218431" y="239177"/>
            <a:ext cx="1706880" cy="4583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9" name="מלבן מעוגל 8"/>
          <p:cNvSpPr/>
          <p:nvPr userDrawn="1"/>
        </p:nvSpPr>
        <p:spPr>
          <a:xfrm>
            <a:off x="-388620" y="6235866"/>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FC6E834-92B3-4A32-920C-9FA2D69874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6D60292-D9F7-4A35-9D0A-68A9095BDE1E}"/>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A53CA14-A360-48A3-A071-94DFC2B62EDC}"/>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5536A81-6863-4B7C-BB9A-6F6DBBAB87E2}"/>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מציין מיקום של מספר שקופית 22">
            <a:extLst>
              <a:ext uri="{FF2B5EF4-FFF2-40B4-BE49-F238E27FC236}">
                <a16:creationId xmlns:a16="http://schemas.microsoft.com/office/drawing/2014/main" id="{6A93F88D-0694-4107-9D3A-245864065D84}"/>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Arial" panose="020B0604020202020204" pitchFamily="34" charset="0"/>
                <a:cs typeface="Arial" panose="020B0604020202020204" pitchFamily="34" charset="0"/>
              </a:rPr>
              <a:pPr/>
              <a:t>‹#›</a:t>
            </a:fld>
            <a:endParaRPr lang="he-IL" sz="1800" b="0" dirty="0">
              <a:solidFill>
                <a:schemeClr val="bg1">
                  <a:lumMod val="85000"/>
                </a:scheme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פריסה 4">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0"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1497481" y="487099"/>
            <a:ext cx="1576672" cy="28944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1150538" y="127099"/>
            <a:ext cx="1879662" cy="28944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7" name="מלבן מעוגל 6">
            <a:extLst>
              <a:ext uri="{FF2B5EF4-FFF2-40B4-BE49-F238E27FC236}">
                <a16:creationId xmlns:a16="http://schemas.microsoft.com/office/drawing/2014/main" id="{469E9F25-935E-4A65-8AF2-C1B8F105C612}"/>
              </a:ext>
            </a:extLst>
          </p:cNvPr>
          <p:cNvSpPr/>
          <p:nvPr userDrawn="1"/>
        </p:nvSpPr>
        <p:spPr>
          <a:xfrm>
            <a:off x="-487680" y="5923581"/>
            <a:ext cx="3133018"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0" name="מלבן מעוגל 10">
            <a:extLst>
              <a:ext uri="{FF2B5EF4-FFF2-40B4-BE49-F238E27FC236}">
                <a16:creationId xmlns:a16="http://schemas.microsoft.com/office/drawing/2014/main" id="{DD33049F-8FB3-46DC-B84B-8E763BCBCAC1}"/>
              </a:ext>
            </a:extLst>
          </p:cNvPr>
          <p:cNvSpPr/>
          <p:nvPr userDrawn="1"/>
        </p:nvSpPr>
        <p:spPr>
          <a:xfrm>
            <a:off x="-976438" y="6359813"/>
            <a:ext cx="7301038" cy="65808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1" name="Rectangle 11">
            <a:extLst>
              <a:ext uri="{FF2B5EF4-FFF2-40B4-BE49-F238E27FC236}">
                <a16:creationId xmlns:a16="http://schemas.microsoft.com/office/drawing/2014/main" id="{761EC8D2-662F-4FBE-BF29-06100D51DE7E}"/>
              </a:ext>
            </a:extLst>
          </p:cNvPr>
          <p:cNvSpPr/>
          <p:nvPr userDrawn="1"/>
        </p:nvSpPr>
        <p:spPr>
          <a:xfrm rot="5400000">
            <a:off x="9360283" y="2733622"/>
            <a:ext cx="6987520" cy="129719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מציין מיקום של מספר שקופית 22">
            <a:extLst>
              <a:ext uri="{FF2B5EF4-FFF2-40B4-BE49-F238E27FC236}">
                <a16:creationId xmlns:a16="http://schemas.microsoft.com/office/drawing/2014/main" id="{23075256-456E-41D8-BDFD-8C3A8EA654D2}"/>
              </a:ext>
            </a:extLst>
          </p:cNvPr>
          <p:cNvSpPr txBox="1">
            <a:spLocks/>
          </p:cNvSpPr>
          <p:nvPr userDrawn="1"/>
        </p:nvSpPr>
        <p:spPr>
          <a:xfrm>
            <a:off x="-131730" y="6361368"/>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Arial" panose="020B0604020202020204" pitchFamily="34" charset="0"/>
                <a:cs typeface="Arial" panose="020B0604020202020204" pitchFamily="34" charset="0"/>
              </a:rPr>
              <a:pPr/>
              <a:t>‹#›</a:t>
            </a:fld>
            <a:endParaRPr lang="he-IL" sz="1800" b="0" dirty="0">
              <a:solidFill>
                <a:schemeClr val="bg1">
                  <a:lumMod val="85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FB42163-9C8B-4AEB-9C50-F5529BD5C36B}"/>
              </a:ext>
            </a:extLst>
          </p:cNvPr>
          <p:cNvSpPr/>
          <p:nvPr userDrawn="1"/>
        </p:nvSpPr>
        <p:spPr>
          <a:xfrm rot="16200000">
            <a:off x="5821949" y="1027133"/>
            <a:ext cx="521207" cy="1221889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9A26CB3A-BCA5-4171-BE99-1D6F46911786}"/>
              </a:ext>
            </a:extLst>
          </p:cNvPr>
          <p:cNvSpPr/>
          <p:nvPr userDrawn="1"/>
        </p:nvSpPr>
        <p:spPr>
          <a:xfrm rot="5400000">
            <a:off x="5683838" y="-6805249"/>
            <a:ext cx="947627" cy="1263971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4964ABF-EE59-4E45-BC5F-A3665732FD21}"/>
              </a:ext>
            </a:extLst>
          </p:cNvPr>
          <p:cNvSpPr/>
          <p:nvPr userDrawn="1"/>
        </p:nvSpPr>
        <p:spPr>
          <a:xfrm>
            <a:off x="-2001567" y="-416688"/>
            <a:ext cx="1974672" cy="806853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04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5">
    <p:spTree>
      <p:nvGrpSpPr>
        <p:cNvPr id="1" name=""/>
        <p:cNvGrpSpPr/>
        <p:nvPr/>
      </p:nvGrpSpPr>
      <p:grpSpPr>
        <a:xfrm>
          <a:off x="0" y="0"/>
          <a:ext cx="0" cy="0"/>
          <a:chOff x="0" y="0"/>
          <a:chExt cx="0" cy="0"/>
        </a:xfrm>
      </p:grpSpPr>
      <p:sp>
        <p:nvSpPr>
          <p:cNvPr id="17" name="מלבן מעוגל 8">
            <a:extLst>
              <a:ext uri="{FF2B5EF4-FFF2-40B4-BE49-F238E27FC236}">
                <a16:creationId xmlns:a16="http://schemas.microsoft.com/office/drawing/2014/main" id="{820BD794-101C-426F-8015-9C33A0E995FA}"/>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2" name="כותרת 1"/>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0"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Arial" panose="020B0604020202020204" pitchFamily="34" charset="0"/>
                <a:ea typeface="+mj-ea"/>
                <a:cs typeface="Arial" panose="020B0604020202020204" pitchFamily="34" charset="0"/>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1026926" y="1025601"/>
            <a:ext cx="9802368" cy="431447"/>
          </a:xfrm>
        </p:spPr>
        <p:txBody>
          <a:bodyPr anchor="ctr">
            <a:noAutofit/>
          </a:bodyPr>
          <a:lstStyle>
            <a:lvl1pPr marL="0" indent="0" algn="l" rtl="0">
              <a:buNone/>
              <a:defRPr sz="3000" b="1">
                <a:solidFill>
                  <a:srgbClr val="12B4BC"/>
                </a:solidFill>
                <a:latin typeface="Arial" panose="020B0604020202020204" pitchFamily="34" charset="0"/>
                <a:cs typeface="Arial" panose="020B0604020202020204" pitchFamily="34" charset="0"/>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1026927" y="1710442"/>
            <a:ext cx="8212766" cy="4152517"/>
          </a:xfrm>
        </p:spPr>
        <p:txBody>
          <a:bodyPr>
            <a:normAutofit/>
          </a:bodyPr>
          <a:lstStyle>
            <a:lvl1pPr marL="268288" indent="-268288" algn="l" rtl="0">
              <a:lnSpc>
                <a:spcPct val="100000"/>
              </a:lnSpc>
              <a:spcBef>
                <a:spcPts val="0"/>
              </a:spcBef>
              <a:spcAft>
                <a:spcPts val="600"/>
              </a:spcAft>
              <a:defRPr lang="he-IL" sz="2400" kern="1200" dirty="0" smtClean="0">
                <a:solidFill>
                  <a:srgbClr val="002060"/>
                </a:solidFill>
                <a:latin typeface="Arial" panose="020B0604020202020204" pitchFamily="34" charset="0"/>
                <a:ea typeface="+mn-ea"/>
                <a:cs typeface="Arial" panose="020B0604020202020204" pitchFamily="34" charset="0"/>
              </a:defRPr>
            </a:lvl1pPr>
            <a:lvl2pPr algn="l" rtl="0">
              <a:lnSpc>
                <a:spcPct val="100000"/>
              </a:lnSpc>
              <a:spcBef>
                <a:spcPts val="0"/>
              </a:spcBef>
              <a:spcAft>
                <a:spcPts val="600"/>
              </a:spcAft>
              <a:defRPr lang="he-IL" sz="2400" kern="1200" dirty="0" smtClean="0">
                <a:solidFill>
                  <a:srgbClr val="002060"/>
                </a:solidFill>
                <a:latin typeface="Arial" panose="020B0604020202020204" pitchFamily="34" charset="0"/>
                <a:ea typeface="+mn-ea"/>
                <a:cs typeface="Arial" panose="020B0604020202020204"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084947B-AFA4-410D-A793-689C573D144E}"/>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6D4F41F-EAD8-495C-A662-C4F40F404DB3}"/>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2A1181A-6B49-4EE5-AE44-1B5B124FA758}"/>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0113178B-7D7E-4A10-9724-453DF758F663}"/>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מציין מיקום של מספר שקופית 22">
            <a:extLst>
              <a:ext uri="{FF2B5EF4-FFF2-40B4-BE49-F238E27FC236}">
                <a16:creationId xmlns:a16="http://schemas.microsoft.com/office/drawing/2014/main" id="{7947FE0C-D7CF-4209-91A5-93564F2C3543}"/>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Arial" panose="020B0604020202020204" pitchFamily="34" charset="0"/>
                <a:cs typeface="Arial" panose="020B0604020202020204" pitchFamily="34" charset="0"/>
              </a:rPr>
              <a:pPr/>
              <a:t>‹#›</a:t>
            </a:fld>
            <a:endParaRPr lang="he-IL" sz="1800" b="0" dirty="0">
              <a:solidFill>
                <a:schemeClr val="bg1">
                  <a:lumMod val="65000"/>
                </a:schemeClr>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8" name="מלבן מעוגל 7"/>
          <p:cNvSpPr/>
          <p:nvPr userDrawn="1"/>
        </p:nvSpPr>
        <p:spPr>
          <a:xfrm>
            <a:off x="8667715" y="-161750"/>
            <a:ext cx="5300119" cy="38235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Arial" panose="020B0604020202020204" pitchFamily="34" charset="0"/>
              <a:cs typeface="Arial" panose="020B0604020202020204" pitchFamily="34" charset="0"/>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lgn="l" rtl="0">
              <a:buFontTx/>
              <a:buNone/>
              <a:defRPr>
                <a:solidFill>
                  <a:srgbClr val="192A72"/>
                </a:solidFill>
                <a:latin typeface="Arial" panose="020B0604020202020204" pitchFamily="34" charset="0"/>
                <a:cs typeface="Arial" panose="020B0604020202020204" pitchFamily="34" charset="0"/>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l" rtl="0">
              <a:buFontTx/>
              <a:buNone/>
              <a:defRPr sz="2400">
                <a:solidFill>
                  <a:srgbClr val="192A72"/>
                </a:solidFill>
                <a:latin typeface="Arial" panose="020B0604020202020204" pitchFamily="34" charset="0"/>
                <a:cs typeface="Arial" panose="020B0604020202020204" pitchFamily="34" charset="0"/>
              </a:defRPr>
            </a:lvl1pPr>
          </a:lstStyle>
          <a:p>
            <a:pPr lvl="0"/>
            <a:r>
              <a:rPr lang="he-IL" dirty="0"/>
              <a:t>לחץ כדי לערוך סגנונות טקסט של תבנית בסיס</a:t>
            </a:r>
          </a:p>
        </p:txBody>
      </p:sp>
      <p:sp>
        <p:nvSpPr>
          <p:cNvPr id="10" name="Rectangle 9">
            <a:extLst>
              <a:ext uri="{FF2B5EF4-FFF2-40B4-BE49-F238E27FC236}">
                <a16:creationId xmlns:a16="http://schemas.microsoft.com/office/drawing/2014/main" id="{90226196-3340-4F6C-9B09-34934599BAD7}"/>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291965B-48C3-4AD9-9066-E67195630BFD}"/>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8CB16E1-D93B-440E-81F5-6366FDB428B8}"/>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A020DF7-29CF-4A0A-BC0A-7568981BF8AD}"/>
              </a:ext>
            </a:extLst>
          </p:cNvPr>
          <p:cNvSpPr/>
          <p:nvPr userDrawn="1"/>
        </p:nvSpPr>
        <p:spPr>
          <a:xfrm>
            <a:off x="-3948180"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87F0C566-C47D-446F-9E8E-EC9B0F5F1BF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863A8D2-0547-47E3-84C0-5D60CFDB7CB1}"/>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C0104F3-C98B-4790-842F-F7B1B2FBDE13}"/>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807C576E-38DA-426A-9C16-921DE9A0835B}"/>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מציין מיקום של מספר שקופית 22">
            <a:extLst>
              <a:ext uri="{FF2B5EF4-FFF2-40B4-BE49-F238E27FC236}">
                <a16:creationId xmlns:a16="http://schemas.microsoft.com/office/drawing/2014/main" id="{5F1A13CD-CEB6-4958-B99A-46020ADA9375}"/>
              </a:ext>
            </a:extLst>
          </p:cNvPr>
          <p:cNvSpPr txBox="1">
            <a:spLocks/>
          </p:cNvSpPr>
          <p:nvPr userDrawn="1"/>
        </p:nvSpPr>
        <p:spPr>
          <a:xfrm>
            <a:off x="-231414" y="6409126"/>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600" b="0" smtClean="0">
                <a:solidFill>
                  <a:schemeClr val="bg1">
                    <a:lumMod val="65000"/>
                  </a:schemeClr>
                </a:solidFill>
                <a:latin typeface="Arial" panose="020B0604020202020204" pitchFamily="34" charset="0"/>
                <a:cs typeface="Arial" panose="020B0604020202020204" pitchFamily="34" charset="0"/>
              </a:rPr>
              <a:pPr/>
              <a:t>‹#›</a:t>
            </a:fld>
            <a:endParaRPr lang="he-IL" sz="1600" b="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77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dirty="0"/>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l" rtl="0">
              <a:defRPr sz="1200">
                <a:solidFill>
                  <a:schemeClr val="tx1">
                    <a:tint val="75000"/>
                  </a:schemeClr>
                </a:solidFill>
                <a:latin typeface="Arial" panose="020B0604020202020204" pitchFamily="34" charset="0"/>
                <a:cs typeface="Arial" panose="020B0604020202020204" pitchFamily="34" charset="0"/>
              </a:defRPr>
            </a:lvl1pPr>
          </a:lstStyle>
          <a:p>
            <a:fld id="{BB6F552B-607E-4869-A917-C44959BDCB12}" type="datetimeFigureOut">
              <a:rPr lang="he-IL" smtClean="0"/>
              <a:pPr/>
              <a:t>כ"א/חשון/תשפ"ב</a:t>
            </a:fld>
            <a:endParaRPr lang="he-IL" dirty="0"/>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rtl="0">
              <a:defRPr sz="1200">
                <a:solidFill>
                  <a:schemeClr val="tx1">
                    <a:tint val="75000"/>
                  </a:schemeClr>
                </a:solidFill>
                <a:latin typeface="Arial" panose="020B0604020202020204" pitchFamily="34" charset="0"/>
                <a:cs typeface="Arial" panose="020B0604020202020204" pitchFamily="34" charset="0"/>
              </a:defRPr>
            </a:lvl1pPr>
          </a:lstStyle>
          <a:p>
            <a:endParaRPr lang="he-IL" dirty="0"/>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r" rtl="0">
              <a:defRPr sz="1200">
                <a:solidFill>
                  <a:schemeClr val="tx1">
                    <a:tint val="75000"/>
                  </a:schemeClr>
                </a:solidFill>
                <a:latin typeface="Arial" panose="020B0604020202020204" pitchFamily="34" charset="0"/>
                <a:cs typeface="Arial" panose="020B0604020202020204" pitchFamily="34" charset="0"/>
              </a:defRPr>
            </a:lvl1pPr>
          </a:lstStyle>
          <a:p>
            <a:fld id="{16478A40-4CDB-4A89-A7AB-ED0E5AEAC786}" type="slidenum">
              <a:rPr lang="he-IL" smtClean="0"/>
              <a:pPr/>
              <a:t>‹#›</a:t>
            </a:fld>
            <a:endParaRPr lang="he-IL" dirty="0"/>
          </a:p>
        </p:txBody>
      </p:sp>
      <p:sp>
        <p:nvSpPr>
          <p:cNvPr id="7" name="Rectangle 6">
            <a:extLst>
              <a:ext uri="{FF2B5EF4-FFF2-40B4-BE49-F238E27FC236}">
                <a16:creationId xmlns:a16="http://schemas.microsoft.com/office/drawing/2014/main" id="{7D1A36FD-4A58-4EC2-B769-2CB4558CD86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9A89C66-91F2-409B-AE3C-970820728814}"/>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EAF9B00-5AF6-47AB-81E5-2BE048851E3E}"/>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E3C55C6-DFDE-44BF-BB37-E582014C2D4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74" r:id="rId4"/>
    <p:sldLayoutId id="2147483675" r:id="rId5"/>
    <p:sldLayoutId id="2147483650" r:id="rId6"/>
    <p:sldLayoutId id="2147483676" r:id="rId7"/>
    <p:sldLayoutId id="2147483653" r:id="rId8"/>
    <p:sldLayoutId id="2147483666" r:id="rId9"/>
    <p:sldLayoutId id="2147483677" r:id="rId10"/>
  </p:sldLayoutIdLst>
  <p:txStyles>
    <p:titleStyle>
      <a:lvl1pPr algn="ctr" defTabSz="914491"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34" indent="-342934" algn="l" defTabSz="914491"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3024" indent="-285779" algn="l" defTabSz="914491"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114" indent="-228623" algn="l" defTabSz="914491"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360" indent="-228623" algn="l" defTabSz="914491"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606" indent="-228623" algn="l" defTabSz="914491"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NN9IgGTwbF0&amp;feature=youtu.be" TargetMode="External"/><Relationship Id="rId2" Type="http://schemas.openxmlformats.org/officeDocument/2006/relationships/hyperlink" Target="https://youtu.be/NN9IgGTwbF0" TargetMode="External"/><Relationship Id="rId1" Type="http://schemas.openxmlformats.org/officeDocument/2006/relationships/slideLayout" Target="../slideLayouts/slideLayout1.xml"/><Relationship Id="rId4" Type="http://schemas.openxmlformats.org/officeDocument/2006/relationships/hyperlink" Target="https://drive.google.com/open?id=1825Jnh59ECpyLkwk_TBAzvosMxiEoCG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xfcbPOo47gQ?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vQvplI6u0O0" TargetMode="External"/><Relationship Id="rId7" Type="http://schemas.openxmlformats.org/officeDocument/2006/relationships/image" Target="../media/image15.png"/><Relationship Id="rId2" Type="http://schemas.openxmlformats.org/officeDocument/2006/relationships/hyperlink" Target="https://youtu.be/NN9IgGTwbF0" TargetMode="Externa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youtu.be/Nan3NqupCU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NN9IgGTwbF0"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hyperlink" Target="https://www.the-qrcode-generator.com/" TargetMode="External"/><Relationship Id="rId4" Type="http://schemas.openxmlformats.org/officeDocument/2006/relationships/hyperlink" Target="https://youtu.be/xODFEFLQ8PQ"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2"/>
            <a:ext cx="12192001" cy="1768925"/>
          </a:xfrm>
        </p:spPr>
        <p:txBody>
          <a:bodyPr>
            <a:normAutofit/>
          </a:bodyPr>
          <a:lstStyle/>
          <a:p>
            <a:r>
              <a:rPr lang="he-IL" sz="4400" dirty="0">
                <a:latin typeface="Arial" pitchFamily="34" charset="0"/>
                <a:cs typeface="Arial" pitchFamily="34" charset="0"/>
              </a:rPr>
              <a:t>מערכת שידורים לאומית</a:t>
            </a:r>
            <a:br>
              <a:rPr lang="he-IL" sz="4400" dirty="0">
                <a:latin typeface="Arial" pitchFamily="34" charset="0"/>
                <a:cs typeface="Arial" pitchFamily="34" charset="0"/>
              </a:rPr>
            </a:br>
            <a:r>
              <a:rPr lang="ar-SA" sz="4400" dirty="0">
                <a:latin typeface="Arial" pitchFamily="34" charset="0"/>
                <a:cs typeface="Arial" pitchFamily="34" charset="0"/>
              </a:rPr>
              <a:t>مؤسسة البث القومية</a:t>
            </a:r>
            <a:endParaRPr lang="he-IL" sz="4400" dirty="0">
              <a:latin typeface="Arial" pitchFamily="34" charset="0"/>
              <a:cs typeface="Arial" pitchFamily="34" charset="0"/>
            </a:endParaRPr>
          </a:p>
        </p:txBody>
      </p:sp>
      <p:sp>
        <p:nvSpPr>
          <p:cNvPr id="3" name="Rectangle 2">
            <a:extLst>
              <a:ext uri="{FF2B5EF4-FFF2-40B4-BE49-F238E27FC236}">
                <a16:creationId xmlns:a16="http://schemas.microsoft.com/office/drawing/2014/main" id="{6D096B80-AF29-435E-8795-1A387C87F6BD}"/>
              </a:ext>
            </a:extLst>
          </p:cNvPr>
          <p:cNvSpPr/>
          <p:nvPr/>
        </p:nvSpPr>
        <p:spPr>
          <a:xfrm>
            <a:off x="12279398" y="6653"/>
            <a:ext cx="2404790"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latin typeface="Arial" panose="020B0604020202020204" pitchFamily="34" charset="0"/>
                <a:cs typeface="Arial" panose="020B0604020202020204" pitchFamily="34" charset="0"/>
              </a:rPr>
              <a:t>שקופית זו היא חובה</a:t>
            </a:r>
            <a:endParaRPr lang="en-US" dirty="0">
              <a:solidFill>
                <a:srgbClr val="002060"/>
              </a:solidFill>
              <a:latin typeface="Arial" panose="020B0604020202020204" pitchFamily="34" charset="0"/>
              <a:cs typeface="Arial" panose="020B0604020202020204" pitchFamily="34" charset="0"/>
            </a:endParaRPr>
          </a:p>
        </p:txBody>
      </p:sp>
      <p:sp>
        <p:nvSpPr>
          <p:cNvPr id="4" name="Rectangle 4">
            <a:extLst>
              <a:ext uri="{FF2B5EF4-FFF2-40B4-BE49-F238E27FC236}">
                <a16:creationId xmlns:a16="http://schemas.microsoft.com/office/drawing/2014/main" id="{4494B9A1-1541-45E7-9ACE-02721554E39F}"/>
              </a:ext>
            </a:extLst>
          </p:cNvPr>
          <p:cNvSpPr/>
          <p:nvPr/>
        </p:nvSpPr>
        <p:spPr>
          <a:xfrm>
            <a:off x="12279398" y="746985"/>
            <a:ext cx="2404790" cy="423968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solidFill>
                <a:srgbClr val="002060"/>
              </a:solidFill>
              <a:latin typeface="Arial" panose="020B0604020202020204" pitchFamily="34" charset="0"/>
              <a:cs typeface="Arial" panose="020B0604020202020204" pitchFamily="34" charset="0"/>
            </a:endParaRPr>
          </a:p>
          <a:p>
            <a:pPr algn="ctr"/>
            <a:r>
              <a:rPr lang="he-IL" b="1" dirty="0">
                <a:solidFill>
                  <a:srgbClr val="002060"/>
                </a:solidFill>
                <a:latin typeface="Arial" panose="020B0604020202020204" pitchFamily="34" charset="0"/>
                <a:cs typeface="Arial" panose="020B0604020202020204" pitchFamily="34" charset="0"/>
              </a:rPr>
              <a:t>עליכם להתקין את הפונט </a:t>
            </a:r>
            <a:r>
              <a:rPr lang="en-US" b="1" dirty="0">
                <a:solidFill>
                  <a:srgbClr val="002060"/>
                </a:solidFill>
                <a:latin typeface="Arial" panose="020B0604020202020204" pitchFamily="34" charset="0"/>
                <a:cs typeface="Arial" panose="020B0604020202020204" pitchFamily="34" charset="0"/>
              </a:rPr>
              <a:t>Varela</a:t>
            </a:r>
            <a:r>
              <a:rPr lang="he-IL" b="1" dirty="0">
                <a:solidFill>
                  <a:srgbClr val="002060"/>
                </a:solidFill>
                <a:latin typeface="Arial" panose="020B0604020202020204" pitchFamily="34" charset="0"/>
                <a:cs typeface="Arial" panose="020B0604020202020204" pitchFamily="34" charset="0"/>
              </a:rPr>
              <a:t> </a:t>
            </a:r>
            <a:r>
              <a:rPr lang="en-US" b="1" dirty="0">
                <a:solidFill>
                  <a:srgbClr val="002060"/>
                </a:solidFill>
                <a:latin typeface="Arial" panose="020B0604020202020204" pitchFamily="34" charset="0"/>
                <a:cs typeface="Arial" panose="020B0604020202020204" pitchFamily="34" charset="0"/>
              </a:rPr>
              <a:t>Round</a:t>
            </a:r>
            <a:r>
              <a:rPr lang="he-IL" b="1" dirty="0">
                <a:solidFill>
                  <a:srgbClr val="002060"/>
                </a:solidFill>
                <a:latin typeface="Arial" panose="020B0604020202020204" pitchFamily="34" charset="0"/>
                <a:cs typeface="Arial" panose="020B0604020202020204" pitchFamily="34" charset="0"/>
              </a:rPr>
              <a:t> לפני תחילת העבודה.</a:t>
            </a:r>
          </a:p>
          <a:p>
            <a:pPr algn="ctr"/>
            <a:r>
              <a:rPr lang="he-IL" dirty="0">
                <a:solidFill>
                  <a:srgbClr val="002060"/>
                </a:solidFill>
                <a:latin typeface="Arial" panose="020B0604020202020204" pitchFamily="34" charset="0"/>
                <a:cs typeface="Arial" panose="020B0604020202020204" pitchFamily="34" charset="0"/>
              </a:rPr>
              <a:t>אם ברצונכם לצפות בהנחיות להתקנת פונט </a:t>
            </a:r>
            <a:r>
              <a:rPr lang="en-US" dirty="0">
                <a:solidFill>
                  <a:srgbClr val="002060"/>
                </a:solidFill>
                <a:latin typeface="Arial" panose="020B0604020202020204" pitchFamily="34" charset="0"/>
                <a:cs typeface="Arial" panose="020B0604020202020204" pitchFamily="34" charset="0"/>
              </a:rPr>
              <a:t>Varela Round</a:t>
            </a:r>
            <a:r>
              <a:rPr lang="he-IL" dirty="0">
                <a:solidFill>
                  <a:srgbClr val="002060"/>
                </a:solidFill>
                <a:latin typeface="Arial" panose="020B0604020202020204" pitchFamily="34" charset="0"/>
                <a:cs typeface="Arial" panose="020B0604020202020204" pitchFamily="34" charset="0"/>
              </a:rPr>
              <a:t>, תוכלו לעשות זאת בקלות. </a:t>
            </a:r>
          </a:p>
          <a:p>
            <a:pPr algn="ctr"/>
            <a:r>
              <a:rPr lang="he-IL" dirty="0">
                <a:solidFill>
                  <a:srgbClr val="002060"/>
                </a:solidFill>
                <a:latin typeface="Arial" panose="020B0604020202020204" pitchFamily="34" charset="0"/>
                <a:cs typeface="Arial" panose="020B0604020202020204" pitchFamily="34" charset="0"/>
              </a:rPr>
              <a:t>צפו בסרטון הבא:</a:t>
            </a:r>
            <a:r>
              <a:rPr lang="en-US" dirty="0">
                <a:solidFill>
                  <a:srgbClr val="002060"/>
                </a:solidFill>
                <a:latin typeface="Arial" panose="020B0604020202020204" pitchFamily="34" charset="0"/>
                <a:cs typeface="Arial" panose="020B0604020202020204" pitchFamily="34" charset="0"/>
              </a:rPr>
              <a:t> </a:t>
            </a:r>
            <a:endParaRPr lang="he-IL" dirty="0">
              <a:solidFill>
                <a:srgbClr val="002060"/>
              </a:solidFill>
              <a:latin typeface="Arial" panose="020B0604020202020204" pitchFamily="34" charset="0"/>
              <a:cs typeface="Arial" panose="020B0604020202020204" pitchFamily="34" charset="0"/>
            </a:endParaRPr>
          </a:p>
          <a:p>
            <a:pPr algn="ctr"/>
            <a:br>
              <a:rPr lang="en-US" dirty="0">
                <a:solidFill>
                  <a:srgbClr val="002060"/>
                </a:solidFill>
                <a:latin typeface="Arial" panose="020B0604020202020204" pitchFamily="34" charset="0"/>
                <a:cs typeface="Arial" panose="020B0604020202020204" pitchFamily="34" charset="0"/>
                <a:hlinkClick r:id="rId2"/>
              </a:rPr>
            </a:br>
            <a:r>
              <a:rPr lang="en-US" dirty="0">
                <a:solidFill>
                  <a:srgbClr val="002060"/>
                </a:solidFill>
                <a:latin typeface="Arial" panose="020B0604020202020204" pitchFamily="34" charset="0"/>
                <a:cs typeface="Arial" panose="020B0604020202020204" pitchFamily="34" charset="0"/>
                <a:hlinkClick r:id="rId3"/>
              </a:rPr>
              <a:t>https://www.youtube.com/watch?v=NN9IgGTwbF0&amp;feature=youtu.be</a:t>
            </a:r>
            <a:endParaRPr lang="en-US" dirty="0">
              <a:solidFill>
                <a:srgbClr val="002060"/>
              </a:solidFill>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07336567-3BEF-48E7-A00C-1582E175DD05}"/>
              </a:ext>
            </a:extLst>
          </p:cNvPr>
          <p:cNvSpPr/>
          <p:nvPr/>
        </p:nvSpPr>
        <p:spPr>
          <a:xfrm>
            <a:off x="12279398" y="5063135"/>
            <a:ext cx="2404790" cy="115691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latin typeface="Arial" panose="020B0604020202020204" pitchFamily="34" charset="0"/>
                <a:cs typeface="Arial" panose="020B0604020202020204" pitchFamily="34" charset="0"/>
                <a:hlinkClick r:id="rId4"/>
              </a:rPr>
              <a:t>קישור</a:t>
            </a:r>
            <a:r>
              <a:rPr lang="he-IL" dirty="0">
                <a:solidFill>
                  <a:srgbClr val="002060"/>
                </a:solidFill>
                <a:latin typeface="Arial" panose="020B0604020202020204" pitchFamily="34" charset="0"/>
                <a:cs typeface="Arial" panose="020B0604020202020204" pitchFamily="34" charset="0"/>
              </a:rPr>
              <a:t> להורדת הפונט</a:t>
            </a:r>
            <a:br>
              <a:rPr lang="en-US" dirty="0">
                <a:solidFill>
                  <a:srgbClr val="002060"/>
                </a:solidFill>
                <a:latin typeface="Arial" panose="020B0604020202020204" pitchFamily="34" charset="0"/>
                <a:cs typeface="Arial" panose="020B0604020202020204" pitchFamily="34" charset="0"/>
              </a:rPr>
            </a:br>
            <a:r>
              <a:rPr lang="he-IL" dirty="0">
                <a:solidFill>
                  <a:srgbClr val="002060"/>
                </a:solidFill>
                <a:latin typeface="Arial" panose="020B0604020202020204" pitchFamily="34" charset="0"/>
                <a:cs typeface="Arial" panose="020B0604020202020204" pitchFamily="34" charset="0"/>
              </a:rPr>
              <a:t>(אשרו את הודעת האבטחה) </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6E0C21-89FF-42AF-A30F-37774DC52E83}"/>
              </a:ext>
            </a:extLst>
          </p:cNvPr>
          <p:cNvSpPr/>
          <p:nvPr/>
        </p:nvSpPr>
        <p:spPr>
          <a:xfrm>
            <a:off x="-15239" y="5634318"/>
            <a:ext cx="8834706" cy="1237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כותרת 3">
            <a:extLst>
              <a:ext uri="{FF2B5EF4-FFF2-40B4-BE49-F238E27FC236}">
                <a16:creationId xmlns:a16="http://schemas.microsoft.com/office/drawing/2014/main" id="{2BA832D5-5019-4D1F-9C26-A9FBB987D7D1}"/>
              </a:ext>
            </a:extLst>
          </p:cNvPr>
          <p:cNvSpPr>
            <a:spLocks noGrp="1"/>
          </p:cNvSpPr>
          <p:nvPr>
            <p:ph type="title"/>
          </p:nvPr>
        </p:nvSpPr>
        <p:spPr/>
        <p:txBody>
          <a:bodyPr/>
          <a:lstStyle/>
          <a:p>
            <a:r>
              <a:rPr lang="ar-SA" sz="4000" dirty="0">
                <a:latin typeface="Arial" pitchFamily="34" charset="0"/>
                <a:cs typeface="Arial" pitchFamily="34" charset="0"/>
              </a:rPr>
              <a:t>الاسباب التي تجعل الطفل يشعر بالذنب</a:t>
            </a:r>
            <a:endParaRPr lang="he-IL" sz="4000" dirty="0">
              <a:latin typeface="Arial" pitchFamily="34" charset="0"/>
              <a:cs typeface="Arial" pitchFamily="34" charset="0"/>
            </a:endParaRPr>
          </a:p>
        </p:txBody>
      </p:sp>
      <p:sp>
        <p:nvSpPr>
          <p:cNvPr id="6" name="תרשים זרימה: מסיים 5">
            <a:extLst>
              <a:ext uri="{FF2B5EF4-FFF2-40B4-BE49-F238E27FC236}">
                <a16:creationId xmlns:a16="http://schemas.microsoft.com/office/drawing/2014/main" id="{65CF19B0-B50C-40AD-BC08-14E9353DC465}"/>
              </a:ext>
            </a:extLst>
          </p:cNvPr>
          <p:cNvSpPr/>
          <p:nvPr/>
        </p:nvSpPr>
        <p:spPr>
          <a:xfrm>
            <a:off x="5353821" y="4028261"/>
            <a:ext cx="2804477" cy="1993470"/>
          </a:xfrm>
          <a:prstGeom prst="flowChartTerminator">
            <a:avLst/>
          </a:prstGeom>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2800" dirty="0">
                <a:solidFill>
                  <a:schemeClr val="bg1"/>
                </a:solidFill>
                <a:latin typeface="Arial" pitchFamily="34" charset="0"/>
                <a:cs typeface="Arial" pitchFamily="34" charset="0"/>
              </a:rPr>
              <a:t>يتطور الشعور بالذنب</a:t>
            </a:r>
            <a:endParaRPr lang="he-IL" sz="2800" dirty="0">
              <a:solidFill>
                <a:schemeClr val="bg1"/>
              </a:solidFill>
              <a:latin typeface="Arial" pitchFamily="34" charset="0"/>
              <a:cs typeface="Arial" pitchFamily="34" charset="0"/>
            </a:endParaRPr>
          </a:p>
        </p:txBody>
      </p:sp>
      <p:sp>
        <p:nvSpPr>
          <p:cNvPr id="9" name="חץ: למטה 8">
            <a:extLst>
              <a:ext uri="{FF2B5EF4-FFF2-40B4-BE49-F238E27FC236}">
                <a16:creationId xmlns:a16="http://schemas.microsoft.com/office/drawing/2014/main" id="{32312118-8352-4AD2-AD1A-056872100B34}"/>
              </a:ext>
            </a:extLst>
          </p:cNvPr>
          <p:cNvSpPr/>
          <p:nvPr/>
        </p:nvSpPr>
        <p:spPr>
          <a:xfrm>
            <a:off x="8158298" y="3027598"/>
            <a:ext cx="554182" cy="1357745"/>
          </a:xfrm>
          <a:prstGeom prst="downArrow">
            <a:avLst>
              <a:gd name="adj1" fmla="val 50000"/>
              <a:gd name="adj2" fmla="val 8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latin typeface="Arial" panose="020B0604020202020204" pitchFamily="34" charset="0"/>
              <a:cs typeface="Arial" panose="020B0604020202020204" pitchFamily="34" charset="0"/>
            </a:endParaRPr>
          </a:p>
        </p:txBody>
      </p:sp>
      <p:sp>
        <p:nvSpPr>
          <p:cNvPr id="10" name="חץ: למטה 9">
            <a:extLst>
              <a:ext uri="{FF2B5EF4-FFF2-40B4-BE49-F238E27FC236}">
                <a16:creationId xmlns:a16="http://schemas.microsoft.com/office/drawing/2014/main" id="{D913AA88-2E50-41CC-9B98-719788F6934E}"/>
              </a:ext>
            </a:extLst>
          </p:cNvPr>
          <p:cNvSpPr/>
          <p:nvPr/>
        </p:nvSpPr>
        <p:spPr>
          <a:xfrm>
            <a:off x="1860645" y="3373581"/>
            <a:ext cx="554182" cy="1838038"/>
          </a:xfrm>
          <a:prstGeom prst="downArrow">
            <a:avLst>
              <a:gd name="adj1" fmla="val 50000"/>
              <a:gd name="adj2" fmla="val 80000"/>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latin typeface="Arial" panose="020B0604020202020204" pitchFamily="34" charset="0"/>
              <a:cs typeface="Arial" panose="020B0604020202020204" pitchFamily="34" charset="0"/>
            </a:endParaRPr>
          </a:p>
        </p:txBody>
      </p:sp>
      <p:sp>
        <p:nvSpPr>
          <p:cNvPr id="11" name="חץ: למטה 10">
            <a:extLst>
              <a:ext uri="{FF2B5EF4-FFF2-40B4-BE49-F238E27FC236}">
                <a16:creationId xmlns:a16="http://schemas.microsoft.com/office/drawing/2014/main" id="{02B4C19A-0960-42C3-81EB-B50DA60CC75B}"/>
              </a:ext>
            </a:extLst>
          </p:cNvPr>
          <p:cNvSpPr/>
          <p:nvPr/>
        </p:nvSpPr>
        <p:spPr>
          <a:xfrm>
            <a:off x="3554622" y="3909670"/>
            <a:ext cx="554182" cy="951346"/>
          </a:xfrm>
          <a:prstGeom prst="downArrow">
            <a:avLst>
              <a:gd name="adj1" fmla="val 50000"/>
              <a:gd name="adj2" fmla="val 8000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latin typeface="Arial" panose="020B0604020202020204" pitchFamily="34" charset="0"/>
              <a:cs typeface="Arial" panose="020B0604020202020204" pitchFamily="34" charset="0"/>
            </a:endParaRPr>
          </a:p>
        </p:txBody>
      </p:sp>
      <p:sp>
        <p:nvSpPr>
          <p:cNvPr id="12" name="חץ: למטה 11">
            <a:extLst>
              <a:ext uri="{FF2B5EF4-FFF2-40B4-BE49-F238E27FC236}">
                <a16:creationId xmlns:a16="http://schemas.microsoft.com/office/drawing/2014/main" id="{2D6932F5-8037-4002-BA43-F17C044295BF}"/>
              </a:ext>
            </a:extLst>
          </p:cNvPr>
          <p:cNvSpPr/>
          <p:nvPr/>
        </p:nvSpPr>
        <p:spPr>
          <a:xfrm>
            <a:off x="4421208" y="3264399"/>
            <a:ext cx="554182" cy="1357745"/>
          </a:xfrm>
          <a:prstGeom prst="downArrow">
            <a:avLst>
              <a:gd name="adj1" fmla="val 50000"/>
              <a:gd name="adj2" fmla="val 8000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latin typeface="Arial" panose="020B0604020202020204" pitchFamily="34" charset="0"/>
              <a:cs typeface="Arial" panose="020B0604020202020204" pitchFamily="34" charset="0"/>
            </a:endParaRPr>
          </a:p>
        </p:txBody>
      </p:sp>
      <p:sp>
        <p:nvSpPr>
          <p:cNvPr id="13" name="חץ: למטה 12">
            <a:extLst>
              <a:ext uri="{FF2B5EF4-FFF2-40B4-BE49-F238E27FC236}">
                <a16:creationId xmlns:a16="http://schemas.microsoft.com/office/drawing/2014/main" id="{077B063C-9C17-412F-8E40-F4BE649C46E8}"/>
              </a:ext>
            </a:extLst>
          </p:cNvPr>
          <p:cNvSpPr/>
          <p:nvPr/>
        </p:nvSpPr>
        <p:spPr>
          <a:xfrm>
            <a:off x="3955477" y="3373581"/>
            <a:ext cx="554182" cy="1838038"/>
          </a:xfrm>
          <a:prstGeom prst="downArrow">
            <a:avLst>
              <a:gd name="adj1" fmla="val 50000"/>
              <a:gd name="adj2" fmla="val 8000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latin typeface="Arial" panose="020B0604020202020204" pitchFamily="34" charset="0"/>
              <a:cs typeface="Arial" panose="020B0604020202020204" pitchFamily="34" charset="0"/>
            </a:endParaRPr>
          </a:p>
        </p:txBody>
      </p:sp>
      <p:sp>
        <p:nvSpPr>
          <p:cNvPr id="14" name="חץ: למטה 13">
            <a:extLst>
              <a:ext uri="{FF2B5EF4-FFF2-40B4-BE49-F238E27FC236}">
                <a16:creationId xmlns:a16="http://schemas.microsoft.com/office/drawing/2014/main" id="{B57F5EA7-740D-47A0-B4D2-2B70E65A3626}"/>
              </a:ext>
            </a:extLst>
          </p:cNvPr>
          <p:cNvSpPr/>
          <p:nvPr/>
        </p:nvSpPr>
        <p:spPr>
          <a:xfrm>
            <a:off x="9452662" y="3753412"/>
            <a:ext cx="554182" cy="951346"/>
          </a:xfrm>
          <a:prstGeom prst="downArrow">
            <a:avLst>
              <a:gd name="adj1" fmla="val 50000"/>
              <a:gd name="adj2" fmla="val 8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latin typeface="Arial" panose="020B0604020202020204" pitchFamily="34" charset="0"/>
              <a:cs typeface="Arial" panose="020B0604020202020204" pitchFamily="34" charset="0"/>
            </a:endParaRPr>
          </a:p>
        </p:txBody>
      </p:sp>
      <p:sp>
        <p:nvSpPr>
          <p:cNvPr id="15" name="חץ: למטה 14">
            <a:extLst>
              <a:ext uri="{FF2B5EF4-FFF2-40B4-BE49-F238E27FC236}">
                <a16:creationId xmlns:a16="http://schemas.microsoft.com/office/drawing/2014/main" id="{D216083D-1F2C-4C7C-BA5A-E1C1277680DE}"/>
              </a:ext>
            </a:extLst>
          </p:cNvPr>
          <p:cNvSpPr/>
          <p:nvPr/>
        </p:nvSpPr>
        <p:spPr>
          <a:xfrm>
            <a:off x="10006844" y="3667251"/>
            <a:ext cx="554182" cy="1357745"/>
          </a:xfrm>
          <a:prstGeom prst="downArrow">
            <a:avLst>
              <a:gd name="adj1" fmla="val 50000"/>
              <a:gd name="adj2" fmla="val 8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latin typeface="Arial" panose="020B0604020202020204" pitchFamily="34" charset="0"/>
              <a:cs typeface="Arial" panose="020B0604020202020204" pitchFamily="34" charset="0"/>
            </a:endParaRPr>
          </a:p>
        </p:txBody>
      </p:sp>
      <p:sp>
        <p:nvSpPr>
          <p:cNvPr id="16" name="חץ: למטה 15">
            <a:extLst>
              <a:ext uri="{FF2B5EF4-FFF2-40B4-BE49-F238E27FC236}">
                <a16:creationId xmlns:a16="http://schemas.microsoft.com/office/drawing/2014/main" id="{EAA00E1F-4AB0-486C-913B-15052F60E18D}"/>
              </a:ext>
            </a:extLst>
          </p:cNvPr>
          <p:cNvSpPr/>
          <p:nvPr/>
        </p:nvSpPr>
        <p:spPr>
          <a:xfrm>
            <a:off x="10549405" y="3317511"/>
            <a:ext cx="554182" cy="1838038"/>
          </a:xfrm>
          <a:prstGeom prst="downArrow">
            <a:avLst>
              <a:gd name="adj1" fmla="val 50000"/>
              <a:gd name="adj2" fmla="val 8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latin typeface="Arial" panose="020B0604020202020204" pitchFamily="34" charset="0"/>
              <a:cs typeface="Arial" panose="020B0604020202020204" pitchFamily="34" charset="0"/>
            </a:endParaRPr>
          </a:p>
        </p:txBody>
      </p:sp>
      <p:sp>
        <p:nvSpPr>
          <p:cNvPr id="28" name="חץ: למטה 27">
            <a:extLst>
              <a:ext uri="{FF2B5EF4-FFF2-40B4-BE49-F238E27FC236}">
                <a16:creationId xmlns:a16="http://schemas.microsoft.com/office/drawing/2014/main" id="{CB227821-2DD5-4818-A05A-75F0F9EA8079}"/>
              </a:ext>
            </a:extLst>
          </p:cNvPr>
          <p:cNvSpPr/>
          <p:nvPr/>
        </p:nvSpPr>
        <p:spPr>
          <a:xfrm>
            <a:off x="8435389" y="1314489"/>
            <a:ext cx="2221307" cy="2066636"/>
          </a:xfrm>
          <a:prstGeom prst="downArrow">
            <a:avLst>
              <a:gd name="adj1" fmla="val 74015"/>
              <a:gd name="adj2" fmla="val 5159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chemeClr val="bg1"/>
                </a:solidFill>
                <a:latin typeface="Arial" pitchFamily="34" charset="0"/>
                <a:cs typeface="Arial" pitchFamily="34" charset="0"/>
              </a:rPr>
              <a:t> توبيخ الطفل على الاعمال التي يقوم بها.</a:t>
            </a:r>
          </a:p>
        </p:txBody>
      </p:sp>
      <p:sp>
        <p:nvSpPr>
          <p:cNvPr id="29" name="חץ: למטה 28">
            <a:extLst>
              <a:ext uri="{FF2B5EF4-FFF2-40B4-BE49-F238E27FC236}">
                <a16:creationId xmlns:a16="http://schemas.microsoft.com/office/drawing/2014/main" id="{E9B092A6-0BEB-4E63-8F4D-94FE2C0B1D68}"/>
              </a:ext>
            </a:extLst>
          </p:cNvPr>
          <p:cNvSpPr/>
          <p:nvPr/>
        </p:nvSpPr>
        <p:spPr>
          <a:xfrm>
            <a:off x="5961790" y="1242152"/>
            <a:ext cx="2461483" cy="2196221"/>
          </a:xfrm>
          <a:prstGeom prst="downArrow">
            <a:avLst>
              <a:gd name="adj1" fmla="val 75124"/>
              <a:gd name="adj2" fmla="val 51594"/>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chemeClr val="bg1"/>
                </a:solidFill>
                <a:latin typeface="Arial" pitchFamily="34" charset="0"/>
                <a:cs typeface="Arial" pitchFamily="34" charset="0"/>
              </a:rPr>
              <a:t>تجاهل ابداع ومبادرة الطفل من خلال نشاطاته المختلفة</a:t>
            </a:r>
          </a:p>
        </p:txBody>
      </p:sp>
      <p:sp>
        <p:nvSpPr>
          <p:cNvPr id="30" name="חץ: למטה 29">
            <a:extLst>
              <a:ext uri="{FF2B5EF4-FFF2-40B4-BE49-F238E27FC236}">
                <a16:creationId xmlns:a16="http://schemas.microsoft.com/office/drawing/2014/main" id="{8086C8AD-62C5-4DDA-A718-B9266038D6D7}"/>
              </a:ext>
            </a:extLst>
          </p:cNvPr>
          <p:cNvSpPr/>
          <p:nvPr/>
        </p:nvSpPr>
        <p:spPr>
          <a:xfrm>
            <a:off x="3278917" y="1179269"/>
            <a:ext cx="2461483" cy="2228946"/>
          </a:xfrm>
          <a:prstGeom prst="downArrow">
            <a:avLst>
              <a:gd name="adj1" fmla="val 74015"/>
              <a:gd name="adj2" fmla="val 51594"/>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chemeClr val="bg1"/>
                </a:solidFill>
                <a:latin typeface="Arial" pitchFamily="34" charset="0"/>
                <a:cs typeface="Arial" pitchFamily="34" charset="0"/>
              </a:rPr>
              <a:t>معاقبة الطفل او حرمانه من نشاطات يحبها</a:t>
            </a:r>
            <a:endParaRPr lang="he-IL" sz="2000" dirty="0">
              <a:solidFill>
                <a:schemeClr val="bg1"/>
              </a:solidFill>
              <a:latin typeface="Arial" pitchFamily="34" charset="0"/>
              <a:cs typeface="Arial" pitchFamily="34" charset="0"/>
            </a:endParaRPr>
          </a:p>
        </p:txBody>
      </p:sp>
      <p:sp>
        <p:nvSpPr>
          <p:cNvPr id="31" name="Rectangle 30">
            <a:extLst>
              <a:ext uri="{FF2B5EF4-FFF2-40B4-BE49-F238E27FC236}">
                <a16:creationId xmlns:a16="http://schemas.microsoft.com/office/drawing/2014/main" id="{48500AA3-51FB-47D4-9558-5713053CD993}"/>
              </a:ext>
            </a:extLst>
          </p:cNvPr>
          <p:cNvSpPr/>
          <p:nvPr/>
        </p:nvSpPr>
        <p:spPr>
          <a:xfrm>
            <a:off x="12279398" y="198579"/>
            <a:ext cx="2277745" cy="253076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latin typeface="Arial" panose="020B0604020202020204" pitchFamily="34" charset="0"/>
                <a:cs typeface="Arial" panose="020B0604020202020204" pitchFamily="34" charset="0"/>
              </a:rPr>
              <a:t>תוכלו להעתיק מכאן צורות, להדביק אותן בשקופית הרצויה ולמלא אותן בטקסט המתאים.</a:t>
            </a:r>
          </a:p>
          <a:p>
            <a:pPr algn="ctr"/>
            <a:endParaRPr lang="he-IL" dirty="0">
              <a:solidFill>
                <a:srgbClr val="002060"/>
              </a:solidFill>
              <a:latin typeface="Arial" panose="020B0604020202020204" pitchFamily="34" charset="0"/>
              <a:cs typeface="Arial" panose="020B0604020202020204" pitchFamily="34" charset="0"/>
            </a:endParaRPr>
          </a:p>
          <a:p>
            <a:pPr algn="ctr"/>
            <a:r>
              <a:rPr lang="he-IL" sz="1600" dirty="0">
                <a:solidFill>
                  <a:srgbClr val="002060"/>
                </a:solidFill>
                <a:latin typeface="Arial" panose="020B0604020202020204" pitchFamily="34" charset="0"/>
                <a:cs typeface="Arial" panose="020B0604020202020204" pitchFamily="34" charset="0"/>
              </a:rPr>
              <a:t>(אם אין לכם צורך בשקופית זו, מחקו אותה)</a:t>
            </a:r>
            <a:endParaRPr lang="en-US" sz="1600" dirty="0">
              <a:solidFill>
                <a:srgbClr val="002060"/>
              </a:solidFill>
              <a:latin typeface="Arial" panose="020B0604020202020204" pitchFamily="34" charset="0"/>
              <a:cs typeface="Arial" panose="020B0604020202020204" pitchFamily="34" charset="0"/>
            </a:endParaRPr>
          </a:p>
        </p:txBody>
      </p:sp>
      <p:sp>
        <p:nvSpPr>
          <p:cNvPr id="34" name="חץ למטה 33"/>
          <p:cNvSpPr/>
          <p:nvPr/>
        </p:nvSpPr>
        <p:spPr>
          <a:xfrm>
            <a:off x="353250" y="1095317"/>
            <a:ext cx="2925667" cy="2169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latin typeface="Arial" pitchFamily="34" charset="0"/>
                <a:cs typeface="Arial" pitchFamily="34" charset="0"/>
              </a:rPr>
              <a:t>التذمر من اسئلة الطفل المتكررة, او الاجابة عليها بشكل مختصر.</a:t>
            </a:r>
          </a:p>
        </p:txBody>
      </p:sp>
    </p:spTree>
    <p:extLst>
      <p:ext uri="{BB962C8B-B14F-4D97-AF65-F5344CB8AC3E}">
        <p14:creationId xmlns:p14="http://schemas.microsoft.com/office/powerpoint/2010/main" val="1718737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8E37A1-C750-4B09-A217-3B9A66CF2824}"/>
              </a:ext>
            </a:extLst>
          </p:cNvPr>
          <p:cNvSpPr>
            <a:spLocks noGrp="1"/>
          </p:cNvSpPr>
          <p:nvPr>
            <p:ph type="title"/>
          </p:nvPr>
        </p:nvSpPr>
        <p:spPr>
          <a:xfrm>
            <a:off x="1194816" y="468213"/>
            <a:ext cx="9802368" cy="720000"/>
          </a:xfrm>
        </p:spPr>
        <p:txBody>
          <a:bodyPr/>
          <a:lstStyle/>
          <a:p>
            <a:r>
              <a:rPr lang="ar-SA" dirty="0"/>
              <a:t>مهمة</a:t>
            </a:r>
            <a:br>
              <a:rPr lang="he-IL" dirty="0"/>
            </a:br>
            <a:endParaRPr lang="he-IL" dirty="0"/>
          </a:p>
        </p:txBody>
      </p:sp>
      <p:pic>
        <p:nvPicPr>
          <p:cNvPr id="3" name="מדיה מקוונת 2" title="ￗﾞￗﾩￗﾗￗﾧￗﾙ ￗﾙￗﾜￗﾓￗﾙￗﾝ -  ￗﾙￗﾜￗﾓￗﾕￗﾪ ￗﾙￗﾩￗﾨￗﾐￗﾜￗﾙￗﾪ">
            <a:hlinkClick r:id="" action="ppaction://media"/>
            <a:extLst>
              <a:ext uri="{FF2B5EF4-FFF2-40B4-BE49-F238E27FC236}">
                <a16:creationId xmlns:a16="http://schemas.microsoft.com/office/drawing/2014/main" id="{A86CBF97-0D63-4422-8133-3500849C5F10}"/>
              </a:ext>
            </a:extLst>
          </p:cNvPr>
          <p:cNvPicPr>
            <a:picLocks noRot="1" noChangeAspect="1"/>
          </p:cNvPicPr>
          <p:nvPr>
            <a:videoFile r:link="rId1"/>
          </p:nvPr>
        </p:nvPicPr>
        <p:blipFill>
          <a:blip r:embed="rId3"/>
          <a:stretch>
            <a:fillRect/>
          </a:stretch>
        </p:blipFill>
        <p:spPr>
          <a:xfrm>
            <a:off x="2657474" y="984951"/>
            <a:ext cx="7167336" cy="5371598"/>
          </a:xfrm>
          <a:prstGeom prst="rect">
            <a:avLst/>
          </a:prstGeom>
        </p:spPr>
      </p:pic>
    </p:spTree>
    <p:extLst>
      <p:ext uri="{BB962C8B-B14F-4D97-AF65-F5344CB8AC3E}">
        <p14:creationId xmlns:p14="http://schemas.microsoft.com/office/powerpoint/2010/main" val="165234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59B78F9A-FE2C-4302-8A5B-C853065E465F}"/>
              </a:ext>
            </a:extLst>
          </p:cNvPr>
          <p:cNvSpPr>
            <a:spLocks noGrp="1"/>
          </p:cNvSpPr>
          <p:nvPr>
            <p:ph sz="quarter" idx="14"/>
          </p:nvPr>
        </p:nvSpPr>
        <p:spPr>
          <a:xfrm>
            <a:off x="363416" y="611396"/>
            <a:ext cx="8480333" cy="1176461"/>
          </a:xfrm>
        </p:spPr>
        <p:txBody>
          <a:bodyPr/>
          <a:lstStyle/>
          <a:p>
            <a:pPr algn="ctr"/>
            <a:r>
              <a:rPr lang="ar-SA" sz="4000" dirty="0">
                <a:latin typeface="Arial" pitchFamily="34" charset="0"/>
                <a:cs typeface="Arial" pitchFamily="34" charset="0"/>
              </a:rPr>
              <a:t>مهمة</a:t>
            </a:r>
            <a:endParaRPr lang="he-IL" sz="4000" dirty="0">
              <a:latin typeface="Arial" pitchFamily="34" charset="0"/>
              <a:cs typeface="Arial" pitchFamily="34" charset="0"/>
            </a:endParaRPr>
          </a:p>
        </p:txBody>
      </p:sp>
      <p:sp>
        <p:nvSpPr>
          <p:cNvPr id="5" name="Rectangle 4">
            <a:extLst>
              <a:ext uri="{FF2B5EF4-FFF2-40B4-BE49-F238E27FC236}">
                <a16:creationId xmlns:a16="http://schemas.microsoft.com/office/drawing/2014/main" id="{FB4FDF47-CF2F-4B8F-B2FE-0A237F4216CF}"/>
              </a:ext>
            </a:extLst>
          </p:cNvPr>
          <p:cNvSpPr/>
          <p:nvPr/>
        </p:nvSpPr>
        <p:spPr>
          <a:xfrm>
            <a:off x="12279398" y="30480"/>
            <a:ext cx="2884402" cy="230886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latin typeface="Arial" panose="020B0604020202020204" pitchFamily="34" charset="0"/>
                <a:cs typeface="Arial" panose="020B0604020202020204" pitchFamily="34" charset="0"/>
              </a:rPr>
              <a:t>אם ברצונכם לשלב סרטוני יוטיוב במצגות שלכם, תוכלו לעשות זאת בקלות. </a:t>
            </a:r>
          </a:p>
          <a:p>
            <a:pPr algn="ctr"/>
            <a:r>
              <a:rPr lang="he-IL" dirty="0">
                <a:solidFill>
                  <a:srgbClr val="002060"/>
                </a:solidFill>
                <a:latin typeface="Arial" panose="020B0604020202020204" pitchFamily="34" charset="0"/>
                <a:cs typeface="Arial" panose="020B0604020202020204" pitchFamily="34" charset="0"/>
              </a:rPr>
              <a:t>צפו בסרטון הבא:</a:t>
            </a:r>
            <a:r>
              <a:rPr lang="en-US" dirty="0">
                <a:solidFill>
                  <a:srgbClr val="002060"/>
                </a:solidFill>
                <a:latin typeface="Arial" panose="020B0604020202020204" pitchFamily="34" charset="0"/>
                <a:cs typeface="Arial" panose="020B0604020202020204" pitchFamily="34" charset="0"/>
              </a:rPr>
              <a:t> </a:t>
            </a:r>
            <a:br>
              <a:rPr lang="en-US" dirty="0">
                <a:solidFill>
                  <a:srgbClr val="002060"/>
                </a:solidFill>
                <a:latin typeface="Arial" panose="020B0604020202020204" pitchFamily="34" charset="0"/>
                <a:cs typeface="Arial" panose="020B0604020202020204" pitchFamily="34" charset="0"/>
                <a:hlinkClick r:id="rId2"/>
              </a:rPr>
            </a:br>
            <a:r>
              <a:rPr lang="en-US" dirty="0">
                <a:solidFill>
                  <a:srgbClr val="002060"/>
                </a:solidFill>
                <a:latin typeface="Arial" panose="020B0604020202020204" pitchFamily="34" charset="0"/>
                <a:cs typeface="Arial" panose="020B0604020202020204" pitchFamily="34" charset="0"/>
                <a:hlinkClick r:id="rId3"/>
              </a:rPr>
              <a:t>https://youtu.be/vQvplI6u0O0</a:t>
            </a:r>
            <a:endParaRPr lang="en-US" dirty="0">
              <a:solidFill>
                <a:srgbClr val="002060"/>
              </a:solidFill>
              <a:latin typeface="Arial" panose="020B0604020202020204" pitchFamily="34" charset="0"/>
              <a:cs typeface="Arial" panose="020B0604020202020204" pitchFamily="34" charset="0"/>
            </a:endParaRPr>
          </a:p>
        </p:txBody>
      </p:sp>
      <p:sp>
        <p:nvSpPr>
          <p:cNvPr id="6" name="Rectangle 4">
            <a:extLst>
              <a:ext uri="{FF2B5EF4-FFF2-40B4-BE49-F238E27FC236}">
                <a16:creationId xmlns:a16="http://schemas.microsoft.com/office/drawing/2014/main" id="{A6376FDC-E308-4A9E-8F20-EE9BB34BDECF}"/>
              </a:ext>
            </a:extLst>
          </p:cNvPr>
          <p:cNvSpPr/>
          <p:nvPr/>
        </p:nvSpPr>
        <p:spPr>
          <a:xfrm>
            <a:off x="12279398" y="2440073"/>
            <a:ext cx="2884402" cy="230886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latin typeface="Arial" panose="020B0604020202020204" pitchFamily="34" charset="0"/>
                <a:cs typeface="Arial" panose="020B0604020202020204" pitchFamily="34" charset="0"/>
              </a:rPr>
              <a:t>אם ברצונכם לשלב סרטון </a:t>
            </a:r>
            <a:r>
              <a:rPr lang="he-IL" dirty="0" err="1">
                <a:solidFill>
                  <a:srgbClr val="002060"/>
                </a:solidFill>
                <a:latin typeface="Arial" panose="020B0604020202020204" pitchFamily="34" charset="0"/>
                <a:cs typeface="Arial" panose="020B0604020202020204" pitchFamily="34" charset="0"/>
              </a:rPr>
              <a:t>יוטיוב</a:t>
            </a:r>
            <a:r>
              <a:rPr lang="he-IL" dirty="0">
                <a:solidFill>
                  <a:srgbClr val="002060"/>
                </a:solidFill>
                <a:latin typeface="Arial" panose="020B0604020202020204" pitchFamily="34" charset="0"/>
                <a:cs typeface="Arial" panose="020B0604020202020204" pitchFamily="34" charset="0"/>
              </a:rPr>
              <a:t> </a:t>
            </a:r>
            <a:r>
              <a:rPr lang="he-IL" b="1" dirty="0">
                <a:solidFill>
                  <a:srgbClr val="002060"/>
                </a:solidFill>
                <a:latin typeface="Arial" panose="020B0604020202020204" pitchFamily="34" charset="0"/>
                <a:cs typeface="Arial" panose="020B0604020202020204" pitchFamily="34" charset="0"/>
              </a:rPr>
              <a:t>החל מרגע מדויק</a:t>
            </a:r>
            <a:r>
              <a:rPr lang="he-IL" dirty="0">
                <a:solidFill>
                  <a:srgbClr val="002060"/>
                </a:solidFill>
                <a:latin typeface="Arial" panose="020B0604020202020204" pitchFamily="34" charset="0"/>
                <a:cs typeface="Arial" panose="020B0604020202020204" pitchFamily="34" charset="0"/>
              </a:rPr>
              <a:t>, תוכלו לעשות זאת בקלות. </a:t>
            </a:r>
          </a:p>
          <a:p>
            <a:pPr algn="ctr"/>
            <a:r>
              <a:rPr lang="he-IL" dirty="0">
                <a:solidFill>
                  <a:srgbClr val="002060"/>
                </a:solidFill>
                <a:latin typeface="Arial" panose="020B0604020202020204" pitchFamily="34" charset="0"/>
                <a:cs typeface="Arial" panose="020B0604020202020204" pitchFamily="34" charset="0"/>
              </a:rPr>
              <a:t>צפו בסרטון הבא:</a:t>
            </a:r>
            <a:r>
              <a:rPr lang="en-US" dirty="0">
                <a:solidFill>
                  <a:srgbClr val="002060"/>
                </a:solidFill>
                <a:latin typeface="Arial" panose="020B0604020202020204" pitchFamily="34" charset="0"/>
                <a:cs typeface="Arial" panose="020B0604020202020204" pitchFamily="34" charset="0"/>
              </a:rPr>
              <a:t> </a:t>
            </a:r>
            <a:br>
              <a:rPr lang="en-US" dirty="0">
                <a:solidFill>
                  <a:srgbClr val="002060"/>
                </a:solidFill>
                <a:latin typeface="Arial" panose="020B0604020202020204" pitchFamily="34" charset="0"/>
                <a:cs typeface="Arial" panose="020B0604020202020204" pitchFamily="34" charset="0"/>
                <a:hlinkClick r:id="rId2"/>
              </a:rPr>
            </a:br>
            <a:r>
              <a:rPr lang="en-US" dirty="0">
                <a:solidFill>
                  <a:srgbClr val="002060"/>
                </a:solidFill>
                <a:latin typeface="Arial" panose="020B0604020202020204" pitchFamily="34" charset="0"/>
                <a:cs typeface="Arial" panose="020B0604020202020204" pitchFamily="34" charset="0"/>
                <a:hlinkClick r:id="rId4"/>
              </a:rPr>
              <a:t>https://youtu.be/Nan3NqupCUM</a:t>
            </a:r>
            <a:endParaRPr lang="en-US" dirty="0">
              <a:solidFill>
                <a:srgbClr val="002060"/>
              </a:solidFill>
              <a:latin typeface="Arial" panose="020B0604020202020204" pitchFamily="34" charset="0"/>
              <a:cs typeface="Arial" panose="020B0604020202020204" pitchFamily="34" charset="0"/>
            </a:endParaRPr>
          </a:p>
        </p:txBody>
      </p:sp>
      <p:sp>
        <p:nvSpPr>
          <p:cNvPr id="7" name="Rectangle 4">
            <a:extLst>
              <a:ext uri="{FF2B5EF4-FFF2-40B4-BE49-F238E27FC236}">
                <a16:creationId xmlns:a16="http://schemas.microsoft.com/office/drawing/2014/main" id="{D02C7987-B60A-458E-BE03-5A58B221B0F1}"/>
              </a:ext>
            </a:extLst>
          </p:cNvPr>
          <p:cNvSpPr/>
          <p:nvPr/>
        </p:nvSpPr>
        <p:spPr>
          <a:xfrm>
            <a:off x="12279398" y="4849666"/>
            <a:ext cx="2884402" cy="199309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2060"/>
                </a:solidFill>
                <a:latin typeface="Arial" panose="020B0604020202020204" pitchFamily="34" charset="0"/>
                <a:cs typeface="Arial" panose="020B0604020202020204" pitchFamily="34" charset="0"/>
              </a:rPr>
              <a:t>שימו לב </a:t>
            </a:r>
            <a:r>
              <a:rPr lang="he-IL" dirty="0">
                <a:solidFill>
                  <a:srgbClr val="002060"/>
                </a:solidFill>
                <a:latin typeface="Arial" panose="020B0604020202020204" pitchFamily="34" charset="0"/>
                <a:cs typeface="Arial" panose="020B0604020202020204" pitchFamily="34" charset="0"/>
              </a:rPr>
              <a:t>:</a:t>
            </a:r>
            <a:br>
              <a:rPr lang="en-US" dirty="0">
                <a:solidFill>
                  <a:srgbClr val="002060"/>
                </a:solidFill>
                <a:latin typeface="Arial" panose="020B0604020202020204" pitchFamily="34" charset="0"/>
                <a:cs typeface="Arial" panose="020B0604020202020204" pitchFamily="34" charset="0"/>
              </a:rPr>
            </a:br>
            <a:r>
              <a:rPr lang="en-US" dirty="0">
                <a:solidFill>
                  <a:srgbClr val="002060"/>
                </a:solidFill>
                <a:latin typeface="Arial" panose="020B0604020202020204" pitchFamily="34" charset="0"/>
                <a:cs typeface="Arial" panose="020B0604020202020204" pitchFamily="34" charset="0"/>
              </a:rPr>
              <a:t> </a:t>
            </a:r>
            <a:r>
              <a:rPr lang="he-IL" dirty="0">
                <a:solidFill>
                  <a:srgbClr val="002060"/>
                </a:solidFill>
                <a:latin typeface="Arial" panose="020B0604020202020204" pitchFamily="34" charset="0"/>
                <a:cs typeface="Arial" panose="020B0604020202020204" pitchFamily="34" charset="0"/>
              </a:rPr>
              <a:t>חל איסור להוריד סרטונים מ-</a:t>
            </a:r>
            <a:r>
              <a:rPr lang="en-US" dirty="0" err="1">
                <a:solidFill>
                  <a:srgbClr val="002060"/>
                </a:solidFill>
                <a:latin typeface="Arial" panose="020B0604020202020204" pitchFamily="34" charset="0"/>
                <a:cs typeface="Arial" panose="020B0604020202020204" pitchFamily="34" charset="0"/>
              </a:rPr>
              <a:t>Youtube</a:t>
            </a:r>
            <a:r>
              <a:rPr lang="he-IL" dirty="0">
                <a:solidFill>
                  <a:srgbClr val="002060"/>
                </a:solidFill>
                <a:latin typeface="Arial" panose="020B0604020202020204" pitchFamily="34" charset="0"/>
                <a:cs typeface="Arial" panose="020B0604020202020204" pitchFamily="34" charset="0"/>
              </a:rPr>
              <a:t> או אתרי וידאו אחרים, ניתן להציגם רק באמצעות הטמעה. </a:t>
            </a:r>
          </a:p>
          <a:p>
            <a:pPr algn="ctr"/>
            <a:r>
              <a:rPr lang="he-IL" sz="1600" dirty="0">
                <a:solidFill>
                  <a:srgbClr val="002060"/>
                </a:solidFill>
                <a:latin typeface="Arial" panose="020B0604020202020204" pitchFamily="34" charset="0"/>
                <a:cs typeface="Arial" panose="020B0604020202020204" pitchFamily="34" charset="0"/>
              </a:rPr>
              <a:t>(אם אין לכם צורך בשקופית זו, מחקו אותה)</a:t>
            </a:r>
            <a:endParaRPr lang="en-US" sz="1600" dirty="0">
              <a:solidFill>
                <a:srgbClr val="002060"/>
              </a:solidFill>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467" y="1620247"/>
            <a:ext cx="10816941" cy="516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818866" y="2006222"/>
            <a:ext cx="8898339" cy="2677656"/>
          </a:xfrm>
          <a:prstGeom prst="rect">
            <a:avLst/>
          </a:prstGeom>
        </p:spPr>
        <p:txBody>
          <a:bodyPr wrap="square">
            <a:spAutoFit/>
          </a:bodyPr>
          <a:lstStyle/>
          <a:p>
            <a:endParaRPr lang="he-IL" sz="2800" dirty="0">
              <a:latin typeface="Arial" pitchFamily="34" charset="0"/>
              <a:cs typeface="Arial" pitchFamily="34" charset="0"/>
            </a:endParaRPr>
          </a:p>
          <a:p>
            <a:pPr algn="ctr"/>
            <a:r>
              <a:rPr lang="he-IL" sz="2800" dirty="0">
                <a:latin typeface="Arial" pitchFamily="34" charset="0"/>
                <a:cs typeface="Arial" pitchFamily="34" charset="0"/>
              </a:rPr>
              <a:t>ילדות ישראלית-</a:t>
            </a:r>
            <a:r>
              <a:rPr lang="ar-SA" sz="2800" dirty="0">
                <a:latin typeface="Arial" pitchFamily="34" charset="0"/>
                <a:cs typeface="Arial" pitchFamily="34" charset="0"/>
              </a:rPr>
              <a:t>الطفولة الاسرائيلية</a:t>
            </a:r>
          </a:p>
          <a:p>
            <a:endParaRPr lang="ar-SA" sz="2800" dirty="0">
              <a:latin typeface="Arial" pitchFamily="34" charset="0"/>
              <a:cs typeface="Arial" pitchFamily="34" charset="0"/>
            </a:endParaRPr>
          </a:p>
          <a:p>
            <a:pPr algn="ctr"/>
            <a:r>
              <a:rPr lang="ar-SA" sz="2800" dirty="0">
                <a:latin typeface="Arial" pitchFamily="34" charset="0"/>
                <a:cs typeface="Arial" pitchFamily="34" charset="0"/>
              </a:rPr>
              <a:t>مرفق الرابط التالي: شاهد مقطع من الفلم لمدة خمسة دقائق</a:t>
            </a:r>
          </a:p>
          <a:p>
            <a:pPr algn="ctr"/>
            <a:r>
              <a:rPr lang="ar-SA" sz="2800" dirty="0">
                <a:latin typeface="Arial" pitchFamily="34" charset="0"/>
                <a:cs typeface="Arial" pitchFamily="34" charset="0"/>
              </a:rPr>
              <a:t>عليك تسجيل السلوكيات تدل على المبادرة عند الاطفال من خلال المقطع المصور في الفيديو</a:t>
            </a:r>
            <a:endParaRPr lang="he-IL" sz="2800" dirty="0">
              <a:latin typeface="Arial" pitchFamily="34" charset="0"/>
              <a:cs typeface="Arial" pitchFamily="34"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0467" y="1725929"/>
            <a:ext cx="1298624" cy="1834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7371" y="779005"/>
            <a:ext cx="1574930" cy="1008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144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ציין מיקום תוכן 10">
            <a:extLst>
              <a:ext uri="{FF2B5EF4-FFF2-40B4-BE49-F238E27FC236}">
                <a16:creationId xmlns:a16="http://schemas.microsoft.com/office/drawing/2014/main" id="{AB8BD618-A489-477B-BCFF-DD00331D5EAB}"/>
              </a:ext>
            </a:extLst>
          </p:cNvPr>
          <p:cNvSpPr>
            <a:spLocks noGrp="1"/>
          </p:cNvSpPr>
          <p:nvPr>
            <p:ph idx="1"/>
          </p:nvPr>
        </p:nvSpPr>
        <p:spPr>
          <a:xfrm>
            <a:off x="355386" y="1064524"/>
            <a:ext cx="9648421" cy="4611559"/>
          </a:xfrm>
        </p:spPr>
        <p:txBody>
          <a:bodyPr>
            <a:normAutofit lnSpcReduction="10000"/>
          </a:bodyPr>
          <a:lstStyle/>
          <a:p>
            <a:pPr marL="0" indent="0" algn="r">
              <a:buNone/>
            </a:pPr>
            <a:r>
              <a:rPr lang="ar-SA" sz="2800" dirty="0">
                <a:latin typeface="Arial" pitchFamily="34" charset="0"/>
                <a:cs typeface="Arial" pitchFamily="34" charset="0"/>
              </a:rPr>
              <a:t>سؤال 1:</a:t>
            </a:r>
          </a:p>
          <a:p>
            <a:pPr marL="0" indent="0" algn="r">
              <a:buNone/>
            </a:pPr>
            <a:r>
              <a:rPr lang="ar-SA" sz="2800" dirty="0">
                <a:latin typeface="Arial" pitchFamily="34" charset="0"/>
                <a:cs typeface="Arial" pitchFamily="34" charset="0"/>
              </a:rPr>
              <a:t>احمد ابن الاربع سنوات يتوجه دائما الى صندوق المعدات الخاص بابيه ويبدا بتصليح الاجهزة ,يفتح ورشة عمل ويطلب من اخيه الاصغر منه الانضمام له في العمل سويا, الام والاب عندما يرون احمد يستخدم معدات ابيه يثنون عليه ويبتسمون في وجهه وحتى الاب ينضم اليه في بعض المرات عندما تسمح له الظروف.</a:t>
            </a:r>
          </a:p>
          <a:p>
            <a:pPr marL="0" indent="0" algn="r">
              <a:buNone/>
            </a:pPr>
            <a:r>
              <a:rPr lang="ar-SA" sz="2800" dirty="0">
                <a:latin typeface="Arial" pitchFamily="34" charset="0"/>
                <a:cs typeface="Arial" pitchFamily="34" charset="0"/>
              </a:rPr>
              <a:t>اشرح سلوك احمد بحسب نظرية </a:t>
            </a:r>
            <a:r>
              <a:rPr lang="ar-SA" sz="2800" dirty="0" err="1">
                <a:latin typeface="Arial" pitchFamily="34" charset="0"/>
                <a:cs typeface="Arial" pitchFamily="34" charset="0"/>
              </a:rPr>
              <a:t>اريكسون,وكيف</a:t>
            </a:r>
            <a:r>
              <a:rPr lang="ar-SA" sz="2800" dirty="0">
                <a:latin typeface="Arial" pitchFamily="34" charset="0"/>
                <a:cs typeface="Arial" pitchFamily="34" charset="0"/>
              </a:rPr>
              <a:t> يساهم أهل احمد في تطوير المبادرة لديه اشرح؟</a:t>
            </a:r>
            <a:endParaRPr lang="he-IL" sz="2800" dirty="0">
              <a:latin typeface="Arial" pitchFamily="34" charset="0"/>
              <a:cs typeface="Arial" pitchFamily="34" charset="0"/>
            </a:endParaRPr>
          </a:p>
        </p:txBody>
      </p:sp>
      <p:sp>
        <p:nvSpPr>
          <p:cNvPr id="9" name="Rectangle 4">
            <a:extLst>
              <a:ext uri="{FF2B5EF4-FFF2-40B4-BE49-F238E27FC236}">
                <a16:creationId xmlns:a16="http://schemas.microsoft.com/office/drawing/2014/main" id="{13835F1C-B5CB-4AC9-A596-95F0074BA572}"/>
              </a:ext>
            </a:extLst>
          </p:cNvPr>
          <p:cNvSpPr/>
          <p:nvPr/>
        </p:nvSpPr>
        <p:spPr>
          <a:xfrm>
            <a:off x="12279398" y="375222"/>
            <a:ext cx="3006322" cy="5186368"/>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latin typeface="Arial" panose="020B0604020202020204" pitchFamily="34" charset="0"/>
                <a:cs typeface="Arial" panose="020B0604020202020204" pitchFamily="34" charset="0"/>
              </a:rPr>
              <a:t>אם ברצונכם לשלב במצגות  קישור לפעילות או לדפי מידע, תוכלו לעשות זאת בקלות. </a:t>
            </a:r>
          </a:p>
          <a:p>
            <a:pPr algn="ctr"/>
            <a:r>
              <a:rPr lang="he-IL" dirty="0">
                <a:solidFill>
                  <a:srgbClr val="002060"/>
                </a:solidFill>
                <a:latin typeface="Arial" panose="020B0604020202020204" pitchFamily="34" charset="0"/>
                <a:cs typeface="Arial" panose="020B0604020202020204" pitchFamily="34" charset="0"/>
              </a:rPr>
              <a:t>צפו בסרטון הבא:</a:t>
            </a:r>
            <a:r>
              <a:rPr lang="en-US" dirty="0">
                <a:solidFill>
                  <a:srgbClr val="002060"/>
                </a:solidFill>
                <a:latin typeface="Arial" panose="020B0604020202020204" pitchFamily="34" charset="0"/>
                <a:cs typeface="Arial" panose="020B0604020202020204" pitchFamily="34" charset="0"/>
              </a:rPr>
              <a:t> </a:t>
            </a:r>
            <a:endParaRPr lang="he-IL" dirty="0">
              <a:solidFill>
                <a:srgbClr val="002060"/>
              </a:solidFill>
              <a:latin typeface="Arial" panose="020B0604020202020204" pitchFamily="34" charset="0"/>
              <a:cs typeface="Arial" panose="020B0604020202020204" pitchFamily="34" charset="0"/>
            </a:endParaRPr>
          </a:p>
          <a:p>
            <a:pPr algn="ctr"/>
            <a:br>
              <a:rPr lang="en-US" dirty="0">
                <a:solidFill>
                  <a:srgbClr val="002060"/>
                </a:solidFill>
                <a:latin typeface="Arial" panose="020B0604020202020204" pitchFamily="34" charset="0"/>
                <a:cs typeface="Arial" panose="020B0604020202020204" pitchFamily="34" charset="0"/>
                <a:hlinkClick r:id="rId3"/>
              </a:rPr>
            </a:br>
            <a:r>
              <a:rPr lang="en-US" dirty="0">
                <a:solidFill>
                  <a:srgbClr val="002060"/>
                </a:solidFill>
                <a:latin typeface="Arial" panose="020B0604020202020204" pitchFamily="34" charset="0"/>
                <a:cs typeface="Arial" panose="020B0604020202020204" pitchFamily="34" charset="0"/>
                <a:hlinkClick r:id="rId4"/>
              </a:rPr>
              <a:t>https://youtu.be/xODFEFLQ8PQ</a:t>
            </a:r>
            <a:endParaRPr lang="en-US" dirty="0">
              <a:solidFill>
                <a:srgbClr val="002060"/>
              </a:solidFill>
              <a:latin typeface="Arial" panose="020B0604020202020204" pitchFamily="34" charset="0"/>
              <a:cs typeface="Arial" panose="020B0604020202020204" pitchFamily="34" charset="0"/>
            </a:endParaRPr>
          </a:p>
          <a:p>
            <a:pPr algn="ctr"/>
            <a:br>
              <a:rPr lang="en-US" dirty="0">
                <a:solidFill>
                  <a:srgbClr val="002060"/>
                </a:solidFill>
                <a:latin typeface="Arial" panose="020B0604020202020204" pitchFamily="34" charset="0"/>
                <a:cs typeface="Arial" panose="020B0604020202020204" pitchFamily="34" charset="0"/>
              </a:rPr>
            </a:br>
            <a:r>
              <a:rPr lang="he-IL" dirty="0">
                <a:solidFill>
                  <a:srgbClr val="002060"/>
                </a:solidFill>
                <a:latin typeface="Arial" panose="020B0604020202020204" pitchFamily="34" charset="0"/>
                <a:cs typeface="Arial" panose="020B0604020202020204" pitchFamily="34" charset="0"/>
              </a:rPr>
              <a:t>אתר מומלץ ליצירת </a:t>
            </a:r>
            <a:r>
              <a:rPr lang="en-US" dirty="0">
                <a:solidFill>
                  <a:srgbClr val="002060"/>
                </a:solidFill>
                <a:latin typeface="Arial" panose="020B0604020202020204" pitchFamily="34" charset="0"/>
                <a:cs typeface="Arial" panose="020B0604020202020204" pitchFamily="34" charset="0"/>
              </a:rPr>
              <a:t>QR</a:t>
            </a:r>
            <a:r>
              <a:rPr lang="he-IL" dirty="0">
                <a:solidFill>
                  <a:srgbClr val="002060"/>
                </a:solidFill>
                <a:latin typeface="Arial" panose="020B0604020202020204" pitchFamily="34" charset="0"/>
                <a:cs typeface="Arial" panose="020B0604020202020204" pitchFamily="34" charset="0"/>
              </a:rPr>
              <a:t>:</a:t>
            </a:r>
          </a:p>
          <a:p>
            <a:pPr algn="ctr"/>
            <a:r>
              <a:rPr lang="en-US" dirty="0">
                <a:latin typeface="Arial" panose="020B0604020202020204" pitchFamily="34" charset="0"/>
                <a:cs typeface="Arial" panose="020B0604020202020204" pitchFamily="34" charset="0"/>
                <a:hlinkClick r:id="rId5"/>
              </a:rPr>
              <a:t>https://www.the-qrcode-generator.com/</a:t>
            </a:r>
            <a:endParaRPr lang="he-IL" dirty="0">
              <a:latin typeface="Arial" panose="020B0604020202020204" pitchFamily="34" charset="0"/>
              <a:cs typeface="Arial" panose="020B0604020202020204" pitchFamily="34" charset="0"/>
            </a:endParaRPr>
          </a:p>
          <a:p>
            <a:pPr algn="ctr"/>
            <a:endParaRPr lang="he-IL" dirty="0">
              <a:solidFill>
                <a:srgbClr val="002060"/>
              </a:solidFill>
              <a:latin typeface="Arial" panose="020B0604020202020204" pitchFamily="34" charset="0"/>
              <a:cs typeface="Arial" panose="020B0604020202020204" pitchFamily="34" charset="0"/>
            </a:endParaRPr>
          </a:p>
          <a:p>
            <a:pPr algn="ctr"/>
            <a:r>
              <a:rPr lang="he-IL" dirty="0">
                <a:solidFill>
                  <a:srgbClr val="002060"/>
                </a:solidFill>
                <a:highlight>
                  <a:srgbClr val="FFFF00"/>
                </a:highlight>
                <a:latin typeface="Arial" panose="020B0604020202020204" pitchFamily="34" charset="0"/>
                <a:cs typeface="Arial" panose="020B0604020202020204" pitchFamily="34" charset="0"/>
              </a:rPr>
              <a:t>החליפו את הקוד בשקופית לקוד החדש שקיבלתם </a:t>
            </a:r>
          </a:p>
          <a:p>
            <a:pPr algn="ctr"/>
            <a:endParaRPr lang="he-IL" dirty="0">
              <a:solidFill>
                <a:srgbClr val="002060"/>
              </a:solidFill>
              <a:latin typeface="Arial" panose="020B0604020202020204" pitchFamily="34" charset="0"/>
              <a:cs typeface="Arial" panose="020B0604020202020204" pitchFamily="34" charset="0"/>
            </a:endParaRPr>
          </a:p>
          <a:p>
            <a:pPr algn="ctr"/>
            <a:r>
              <a:rPr lang="he-IL" sz="1600" dirty="0">
                <a:solidFill>
                  <a:srgbClr val="002060"/>
                </a:solidFill>
                <a:latin typeface="Arial" panose="020B0604020202020204" pitchFamily="34" charset="0"/>
                <a:cs typeface="Arial" panose="020B0604020202020204" pitchFamily="34" charset="0"/>
              </a:rPr>
              <a:t>(אם אין לכם צורך בשקופית זו, מחקו אותה)</a:t>
            </a:r>
            <a:endParaRPr lang="en-US" sz="1600" dirty="0">
              <a:solidFill>
                <a:srgbClr val="002060"/>
              </a:solidFill>
              <a:latin typeface="Arial" panose="020B0604020202020204" pitchFamily="34" charset="0"/>
              <a:cs typeface="Arial" panose="020B0604020202020204" pitchFamily="34" charset="0"/>
            </a:endParaRPr>
          </a:p>
        </p:txBody>
      </p:sp>
      <p:sp>
        <p:nvSpPr>
          <p:cNvPr id="4" name="כותרת 3"/>
          <p:cNvSpPr>
            <a:spLocks noGrp="1"/>
          </p:cNvSpPr>
          <p:nvPr>
            <p:ph type="title"/>
          </p:nvPr>
        </p:nvSpPr>
        <p:spPr>
          <a:xfrm>
            <a:off x="1024128" y="152133"/>
            <a:ext cx="9802368" cy="912391"/>
          </a:xfrm>
        </p:spPr>
        <p:txBody>
          <a:bodyPr/>
          <a:lstStyle/>
          <a:p>
            <a:r>
              <a:rPr lang="ar-SA" sz="4000" dirty="0">
                <a:latin typeface="Arial" pitchFamily="34" charset="0"/>
                <a:cs typeface="Arial" pitchFamily="34" charset="0"/>
              </a:rPr>
              <a:t>سؤال </a:t>
            </a:r>
            <a:r>
              <a:rPr lang="ar-SA" sz="4000" dirty="0" err="1">
                <a:latin typeface="Arial" pitchFamily="34" charset="0"/>
                <a:cs typeface="Arial" pitchFamily="34" charset="0"/>
              </a:rPr>
              <a:t>بجروت</a:t>
            </a:r>
            <a:r>
              <a:rPr lang="ar-SA" sz="4000" dirty="0">
                <a:latin typeface="Arial" pitchFamily="34" charset="0"/>
                <a:cs typeface="Arial" pitchFamily="34" charset="0"/>
              </a:rPr>
              <a:t>- مهمة </a:t>
            </a:r>
            <a:endParaRPr lang="he-IL" sz="4000" dirty="0">
              <a:latin typeface="Arial" pitchFamily="34" charset="0"/>
              <a:cs typeface="Arial" pitchFamily="34" charset="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4855" y="207274"/>
            <a:ext cx="133826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097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423080"/>
            <a:ext cx="9802368" cy="2074459"/>
          </a:xfrm>
        </p:spPr>
        <p:txBody>
          <a:bodyPr/>
          <a:lstStyle/>
          <a:p>
            <a:r>
              <a:rPr lang="ar-SA" dirty="0">
                <a:latin typeface="Arial" pitchFamily="34" charset="0"/>
                <a:cs typeface="Arial" pitchFamily="34" charset="0"/>
              </a:rPr>
              <a:t>المرحلة الرابعة: الاجتهاد مقابل الشعور بالنقص</a:t>
            </a:r>
            <a:br>
              <a:rPr lang="ar-SA" dirty="0">
                <a:latin typeface="Arial" pitchFamily="34" charset="0"/>
                <a:cs typeface="Arial" pitchFamily="34" charset="0"/>
              </a:rPr>
            </a:br>
            <a:r>
              <a:rPr lang="ar-SA" dirty="0">
                <a:latin typeface="Arial" pitchFamily="34" charset="0"/>
                <a:cs typeface="Arial" pitchFamily="34" charset="0"/>
              </a:rPr>
              <a:t>جيل المدرسة الابتدائية-من 6 الى 12 سنة</a:t>
            </a:r>
            <a:br>
              <a:rPr lang="ar-SA" dirty="0">
                <a:latin typeface="Arial" pitchFamily="34" charset="0"/>
                <a:cs typeface="Arial" pitchFamily="34" charset="0"/>
              </a:rPr>
            </a:br>
            <a:r>
              <a:rPr lang="he-IL" dirty="0">
                <a:latin typeface="Arial" pitchFamily="34" charset="0"/>
                <a:cs typeface="Arial" pitchFamily="34" charset="0"/>
              </a:rPr>
              <a:t>חריצות מול נחיתות</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28" y="2775588"/>
            <a:ext cx="2713038"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295" y="2879570"/>
            <a:ext cx="29876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443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sz="quarter" idx="4"/>
          </p:nvPr>
        </p:nvSpPr>
        <p:spPr>
          <a:xfrm>
            <a:off x="298282" y="1569493"/>
            <a:ext cx="10633575" cy="3860291"/>
          </a:xfrm>
        </p:spPr>
        <p:txBody>
          <a:bodyPr/>
          <a:lstStyle/>
          <a:p>
            <a:pPr algn="r" rtl="1"/>
            <a:r>
              <a:rPr lang="ar-SA" dirty="0">
                <a:latin typeface="Arial" pitchFamily="34" charset="0"/>
                <a:cs typeface="Arial" pitchFamily="34" charset="0"/>
              </a:rPr>
              <a:t>المجال الاجتماعي: بناء علاقات اجتماعيه, تنفيذ مهام جماعية .</a:t>
            </a:r>
          </a:p>
          <a:p>
            <a:pPr algn="r" rtl="1"/>
            <a:endParaRPr lang="ar-SA" dirty="0"/>
          </a:p>
          <a:p>
            <a:endParaRPr lang="ar-SA" dirty="0"/>
          </a:p>
          <a:p>
            <a:endParaRPr lang="ar-SA" dirty="0"/>
          </a:p>
          <a:p>
            <a:endParaRPr lang="ar-SA" dirty="0"/>
          </a:p>
          <a:p>
            <a:pPr algn="r"/>
            <a:endParaRPr lang="he-IL" dirty="0"/>
          </a:p>
        </p:txBody>
      </p:sp>
      <p:sp>
        <p:nvSpPr>
          <p:cNvPr id="3" name="כותרת 2"/>
          <p:cNvSpPr>
            <a:spLocks noGrp="1"/>
          </p:cNvSpPr>
          <p:nvPr>
            <p:ph type="title"/>
          </p:nvPr>
        </p:nvSpPr>
        <p:spPr>
          <a:xfrm>
            <a:off x="928048" y="300251"/>
            <a:ext cx="9898286" cy="1064525"/>
          </a:xfrm>
        </p:spPr>
        <p:txBody>
          <a:bodyPr/>
          <a:lstStyle/>
          <a:p>
            <a:r>
              <a:rPr lang="ar-SA" sz="2800" dirty="0">
                <a:latin typeface="Arial" pitchFamily="34" charset="0"/>
                <a:cs typeface="Arial" pitchFamily="34" charset="0"/>
              </a:rPr>
              <a:t>الاجتهاد: بذل الجهد في فعل شاق, السعي من اجل انجاز معين. ينعكس الاجتهاد في جيل المدرسة الابتدائية في المجالات التالية</a:t>
            </a:r>
            <a:endParaRPr lang="he-IL" sz="2800" dirty="0">
              <a:latin typeface="Arial" pitchFamily="34" charset="0"/>
              <a:cs typeface="Arial" pitchFamily="34"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720" y="2092137"/>
            <a:ext cx="31940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964" y="2196912"/>
            <a:ext cx="39624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983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sz="quarter" idx="4"/>
          </p:nvPr>
        </p:nvSpPr>
        <p:spPr>
          <a:xfrm>
            <a:off x="515273" y="998859"/>
            <a:ext cx="10443879" cy="4062435"/>
          </a:xfrm>
        </p:spPr>
        <p:txBody>
          <a:bodyPr/>
          <a:lstStyle/>
          <a:p>
            <a:pPr algn="r"/>
            <a:r>
              <a:rPr lang="ar-SA" dirty="0">
                <a:latin typeface="Arial" pitchFamily="34" charset="0"/>
                <a:cs typeface="Arial" pitchFamily="34" charset="0"/>
              </a:rPr>
              <a:t>الاولاد والبنات في هذا الجيل يحصلون على درجات عالية في المواضيع التعليمية المختلفة, يحصدون المراتب الاولى ويشاركون في المنافسات المدرسية ,القطرية وحتى الدولية في المواضيع العلمية واللغات.</a:t>
            </a:r>
          </a:p>
          <a:p>
            <a:pPr algn="r" rtl="1"/>
            <a:endParaRPr lang="he-IL" dirty="0">
              <a:latin typeface="Arial" pitchFamily="34" charset="0"/>
              <a:cs typeface="Arial" pitchFamily="34" charset="0"/>
            </a:endParaRPr>
          </a:p>
        </p:txBody>
      </p:sp>
      <p:sp>
        <p:nvSpPr>
          <p:cNvPr id="3" name="כותרת 2"/>
          <p:cNvSpPr>
            <a:spLocks noGrp="1"/>
          </p:cNvSpPr>
          <p:nvPr>
            <p:ph type="title"/>
          </p:nvPr>
        </p:nvSpPr>
        <p:spPr/>
        <p:txBody>
          <a:bodyPr/>
          <a:lstStyle/>
          <a:p>
            <a:pPr marL="571500" indent="-571500" algn="r" rtl="1">
              <a:buFont typeface="Wingdings" pitchFamily="2" charset="2"/>
              <a:buChar char="ü"/>
            </a:pPr>
            <a:r>
              <a:rPr lang="ar-SA" sz="4000" dirty="0">
                <a:latin typeface="Arial" pitchFamily="34" charset="0"/>
                <a:cs typeface="Arial" pitchFamily="34" charset="0"/>
              </a:rPr>
              <a:t>المجال التعليمي:</a:t>
            </a:r>
            <a:endParaRPr lang="he-IL" sz="4000" dirty="0">
              <a:latin typeface="Arial" pitchFamily="34" charset="0"/>
              <a:cs typeface="Arial"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775" y="2497540"/>
            <a:ext cx="3054351" cy="2288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718" y="2689216"/>
            <a:ext cx="2717563" cy="2209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370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sz="quarter" idx="4"/>
          </p:nvPr>
        </p:nvSpPr>
        <p:spPr>
          <a:xfrm>
            <a:off x="324205" y="1583141"/>
            <a:ext cx="9829729" cy="3723813"/>
          </a:xfrm>
        </p:spPr>
        <p:txBody>
          <a:bodyPr/>
          <a:lstStyle/>
          <a:p>
            <a:pPr algn="r" rtl="1"/>
            <a:r>
              <a:rPr lang="ar-SA" dirty="0">
                <a:latin typeface="Arial" pitchFamily="34" charset="0"/>
                <a:cs typeface="Arial" pitchFamily="34" charset="0"/>
              </a:rPr>
              <a:t>الاولاد والبنات ينجحون في ممارسة الانشطة الرياضية مثل كرة القدم, رقص الباليه ,</a:t>
            </a:r>
            <a:r>
              <a:rPr lang="ar-SA" dirty="0" err="1">
                <a:latin typeface="Arial" pitchFamily="34" charset="0"/>
                <a:cs typeface="Arial" pitchFamily="34" charset="0"/>
              </a:rPr>
              <a:t>الكراتية</a:t>
            </a:r>
            <a:r>
              <a:rPr lang="ar-SA" dirty="0">
                <a:latin typeface="Arial" pitchFamily="34" charset="0"/>
                <a:cs typeface="Arial" pitchFamily="34" charset="0"/>
              </a:rPr>
              <a:t>, كرة السلة وغيرها  من النشاطات فيحرزون نتائج مميزة في هذا المجال من خلال انضمامهم للدورات اللامنهجية بعد الدوام المدرسي.</a:t>
            </a:r>
          </a:p>
          <a:p>
            <a:pPr algn="l" rtl="1"/>
            <a:endParaRPr lang="ar-SA" dirty="0">
              <a:latin typeface="Arial" pitchFamily="34" charset="0"/>
              <a:cs typeface="Arial" pitchFamily="34" charset="0"/>
            </a:endParaRPr>
          </a:p>
          <a:p>
            <a:pPr algn="r" rtl="1"/>
            <a:endParaRPr lang="he-IL" dirty="0">
              <a:latin typeface="Arial" pitchFamily="34" charset="0"/>
              <a:cs typeface="Arial" pitchFamily="34" charset="0"/>
            </a:endParaRPr>
          </a:p>
        </p:txBody>
      </p:sp>
      <p:sp>
        <p:nvSpPr>
          <p:cNvPr id="3" name="כותרת 2"/>
          <p:cNvSpPr>
            <a:spLocks noGrp="1"/>
          </p:cNvSpPr>
          <p:nvPr>
            <p:ph type="title"/>
          </p:nvPr>
        </p:nvSpPr>
        <p:spPr>
          <a:xfrm>
            <a:off x="1024128" y="136478"/>
            <a:ext cx="9802206" cy="968992"/>
          </a:xfrm>
        </p:spPr>
        <p:txBody>
          <a:bodyPr/>
          <a:lstStyle/>
          <a:p>
            <a:pPr marL="571500" indent="-571500" rtl="1">
              <a:buFont typeface="Wingdings" pitchFamily="2" charset="2"/>
              <a:buChar char="ü"/>
            </a:pPr>
            <a:r>
              <a:rPr lang="ar-SA" sz="4000" dirty="0">
                <a:latin typeface="Arial" pitchFamily="34" charset="0"/>
                <a:cs typeface="Arial" pitchFamily="34" charset="0"/>
              </a:rPr>
              <a:t>المجال الجسماني</a:t>
            </a:r>
            <a:endParaRPr lang="he-IL" sz="4000" dirty="0">
              <a:latin typeface="Arial" pitchFamily="34" charset="0"/>
              <a:cs typeface="Arial"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273" y="2679534"/>
            <a:ext cx="262096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145" y="2679534"/>
            <a:ext cx="258445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27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sz="quarter" idx="4"/>
          </p:nvPr>
        </p:nvSpPr>
        <p:spPr>
          <a:xfrm>
            <a:off x="1883391" y="1566138"/>
            <a:ext cx="6905768" cy="3191004"/>
          </a:xfrm>
        </p:spPr>
        <p:txBody>
          <a:bodyPr>
            <a:normAutofit/>
          </a:bodyPr>
          <a:lstStyle/>
          <a:p>
            <a:pPr algn="ctr" rtl="1"/>
            <a:r>
              <a:rPr lang="ar-SA" sz="2800" dirty="0">
                <a:latin typeface="Arial" pitchFamily="34" charset="0"/>
                <a:cs typeface="Arial" pitchFamily="34" charset="0"/>
              </a:rPr>
              <a:t>ينجح الطفل في تكوين صورة عن نفسه يلزم بها الاخرين, يرفض بعض تدليل الاهل له ويسعى  لإثبات انه كبر ويرفض بعض اشكال الحماية التي تفرضها الاسرة عليه ,يسعى الأولاد والبنات الى الانجاز في المجالات المختلفة ,يسيطر على انفعالاته خاصة مع ابناء الجيل </a:t>
            </a:r>
          </a:p>
          <a:p>
            <a:pPr marL="0" indent="0" algn="ctr" rtl="1">
              <a:buNone/>
            </a:pPr>
            <a:endParaRPr lang="he-IL" sz="2800" dirty="0">
              <a:latin typeface="Arial" pitchFamily="34" charset="0"/>
              <a:cs typeface="Arial" pitchFamily="34" charset="0"/>
            </a:endParaRPr>
          </a:p>
        </p:txBody>
      </p:sp>
      <p:sp>
        <p:nvSpPr>
          <p:cNvPr id="3" name="כותרת 2"/>
          <p:cNvSpPr>
            <a:spLocks noGrp="1"/>
          </p:cNvSpPr>
          <p:nvPr>
            <p:ph type="title"/>
          </p:nvPr>
        </p:nvSpPr>
        <p:spPr>
          <a:xfrm>
            <a:off x="1024127" y="155448"/>
            <a:ext cx="10030559" cy="977316"/>
          </a:xfrm>
        </p:spPr>
        <p:txBody>
          <a:bodyPr/>
          <a:lstStyle/>
          <a:p>
            <a:pPr marL="571500" indent="-571500" rtl="1">
              <a:buFont typeface="Wingdings" pitchFamily="2" charset="2"/>
              <a:buChar char="ü"/>
            </a:pPr>
            <a:r>
              <a:rPr lang="ar-SA" sz="4000" dirty="0">
                <a:latin typeface="Arial" pitchFamily="34" charset="0"/>
                <a:cs typeface="Arial" pitchFamily="34" charset="0"/>
              </a:rPr>
              <a:t>المجال السلوكي العاطفي</a:t>
            </a:r>
            <a:endParaRPr lang="he-IL" sz="4000" dirty="0">
              <a:latin typeface="Arial" pitchFamily="34" charset="0"/>
              <a:cs typeface="Arial" pitchFamily="34" charset="0"/>
            </a:endParaRPr>
          </a:p>
        </p:txBody>
      </p:sp>
    </p:spTree>
    <p:extLst>
      <p:ext uri="{BB962C8B-B14F-4D97-AF65-F5344CB8AC3E}">
        <p14:creationId xmlns:p14="http://schemas.microsoft.com/office/powerpoint/2010/main" val="4157451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286603"/>
            <a:ext cx="9802368" cy="1241946"/>
          </a:xfrm>
        </p:spPr>
        <p:txBody>
          <a:bodyPr/>
          <a:lstStyle/>
          <a:p>
            <a:r>
              <a:rPr lang="ar-SA" sz="4000" dirty="0">
                <a:latin typeface="Arial" pitchFamily="34" charset="0"/>
                <a:cs typeface="Arial" pitchFamily="34" charset="0"/>
              </a:rPr>
              <a:t>دور المدرسة في تطوير الاجتهاد عند الطلاب في المرحلة </a:t>
            </a:r>
            <a:r>
              <a:rPr lang="en-US" sz="4000" dirty="0">
                <a:latin typeface="Arial" pitchFamily="34" charset="0"/>
                <a:cs typeface="Arial" pitchFamily="34" charset="0"/>
              </a:rPr>
              <a:t> </a:t>
            </a:r>
            <a:r>
              <a:rPr lang="hi-IN" sz="4000" dirty="0">
                <a:latin typeface="Arial" pitchFamily="34" charset="0"/>
              </a:rPr>
              <a:t>  </a:t>
            </a:r>
            <a:r>
              <a:rPr lang="ar-SA" sz="4000" dirty="0">
                <a:latin typeface="Arial" pitchFamily="34" charset="0"/>
                <a:cs typeface="Arial" pitchFamily="34" charset="0"/>
              </a:rPr>
              <a:t>الابتدائية من 6-12 سنة</a:t>
            </a:r>
            <a:endParaRPr lang="he-IL" sz="4000" dirty="0">
              <a:latin typeface="Arial" pitchFamily="34" charset="0"/>
              <a:cs typeface="Arial" pitchFamily="34" charset="0"/>
            </a:endParaRPr>
          </a:p>
        </p:txBody>
      </p:sp>
      <p:sp>
        <p:nvSpPr>
          <p:cNvPr id="3" name="אליפסה 2"/>
          <p:cNvSpPr/>
          <p:nvPr/>
        </p:nvSpPr>
        <p:spPr>
          <a:xfrm>
            <a:off x="4981431" y="1746911"/>
            <a:ext cx="2702257" cy="22655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a:latin typeface="Arial" pitchFamily="34" charset="0"/>
                <a:cs typeface="Arial" pitchFamily="34" charset="0"/>
              </a:rPr>
              <a:t>المدرسة</a:t>
            </a:r>
            <a:endParaRPr lang="he-IL" sz="4000" dirty="0">
              <a:latin typeface="Arial" pitchFamily="34" charset="0"/>
              <a:cs typeface="Arial" pitchFamily="34" charset="0"/>
            </a:endParaRPr>
          </a:p>
        </p:txBody>
      </p:sp>
      <p:cxnSp>
        <p:nvCxnSpPr>
          <p:cNvPr id="5" name="מחבר חץ ישר 4"/>
          <p:cNvCxnSpPr/>
          <p:nvPr/>
        </p:nvCxnSpPr>
        <p:spPr>
          <a:xfrm flipH="1" flipV="1">
            <a:off x="2988855" y="2171289"/>
            <a:ext cx="1992576" cy="3343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flipH="1">
            <a:off x="3712185" y="3484934"/>
            <a:ext cx="1412544" cy="6005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a:xfrm flipV="1">
            <a:off x="7724617" y="2338474"/>
            <a:ext cx="1419319" cy="5228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a:xfrm>
            <a:off x="6687280" y="4620132"/>
            <a:ext cx="436610" cy="6226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מלבן מעוגל 13"/>
          <p:cNvSpPr/>
          <p:nvPr/>
        </p:nvSpPr>
        <p:spPr>
          <a:xfrm>
            <a:off x="9062113" y="1746911"/>
            <a:ext cx="2483893" cy="14057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2400" dirty="0">
                <a:latin typeface="Arial" pitchFamily="34" charset="0"/>
                <a:cs typeface="Arial" pitchFamily="34" charset="0"/>
              </a:rPr>
              <a:t>اعطاء الطلاب مهام مثيرة يستطيع النجاح بها.</a:t>
            </a:r>
          </a:p>
        </p:txBody>
      </p:sp>
      <p:sp>
        <p:nvSpPr>
          <p:cNvPr id="15" name="מלבן מעוגל 14"/>
          <p:cNvSpPr/>
          <p:nvPr/>
        </p:nvSpPr>
        <p:spPr>
          <a:xfrm>
            <a:off x="635160" y="1804505"/>
            <a:ext cx="2988315" cy="125641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2400" dirty="0">
                <a:latin typeface="Arial" pitchFamily="34" charset="0"/>
                <a:cs typeface="Arial" pitchFamily="34" charset="0"/>
              </a:rPr>
              <a:t>تشجيع روح الجماعة بين الطلاب </a:t>
            </a:r>
            <a:endParaRPr lang="he-IL" sz="2400" dirty="0">
              <a:latin typeface="Arial" pitchFamily="34" charset="0"/>
              <a:cs typeface="Arial" pitchFamily="34" charset="0"/>
            </a:endParaRPr>
          </a:p>
        </p:txBody>
      </p:sp>
      <p:sp>
        <p:nvSpPr>
          <p:cNvPr id="18" name="מלבן מעוגל 17"/>
          <p:cNvSpPr/>
          <p:nvPr/>
        </p:nvSpPr>
        <p:spPr>
          <a:xfrm>
            <a:off x="546452" y="3546882"/>
            <a:ext cx="3165733" cy="1489614"/>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dirty="0">
                <a:latin typeface="Arial" pitchFamily="34" charset="0"/>
                <a:cs typeface="Arial" pitchFamily="34" charset="0"/>
              </a:rPr>
              <a:t>تشجيع الجهود التي يبذلها الطالب  في مهمة معينة وليس فقط تشجيع النتائج.</a:t>
            </a:r>
          </a:p>
        </p:txBody>
      </p:sp>
      <p:sp>
        <p:nvSpPr>
          <p:cNvPr id="19" name="מלבן מעוגל 18"/>
          <p:cNvSpPr/>
          <p:nvPr/>
        </p:nvSpPr>
        <p:spPr>
          <a:xfrm>
            <a:off x="5076946" y="4304223"/>
            <a:ext cx="2647671" cy="146454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SA" sz="2000" dirty="0">
                <a:latin typeface="Arial" pitchFamily="34" charset="0"/>
                <a:cs typeface="Arial" pitchFamily="34" charset="0"/>
              </a:rPr>
              <a:t>تنميه المواهب المختلفة مثل </a:t>
            </a:r>
            <a:r>
              <a:rPr lang="ar-SA" sz="2000" dirty="0" err="1">
                <a:latin typeface="Arial" pitchFamily="34" charset="0"/>
                <a:cs typeface="Arial" pitchFamily="34" charset="0"/>
              </a:rPr>
              <a:t>الغناء,الرقص,الرسم</a:t>
            </a:r>
            <a:r>
              <a:rPr lang="ar-SA" sz="2000" dirty="0">
                <a:latin typeface="Arial" pitchFamily="34" charset="0"/>
                <a:cs typeface="Arial" pitchFamily="34" charset="0"/>
              </a:rPr>
              <a:t> </a:t>
            </a:r>
            <a:r>
              <a:rPr lang="ar-SA" sz="2000" dirty="0" err="1">
                <a:latin typeface="Arial" pitchFamily="34" charset="0"/>
                <a:cs typeface="Arial" pitchFamily="34" charset="0"/>
              </a:rPr>
              <a:t>الرياضه</a:t>
            </a:r>
            <a:r>
              <a:rPr lang="ar-SA" sz="2000" dirty="0">
                <a:latin typeface="Arial" pitchFamily="34" charset="0"/>
                <a:cs typeface="Arial" pitchFamily="34" charset="0"/>
              </a:rPr>
              <a:t> وغيرها.</a:t>
            </a:r>
          </a:p>
        </p:txBody>
      </p:sp>
      <p:cxnSp>
        <p:nvCxnSpPr>
          <p:cNvPr id="23" name="מחבר חץ ישר 22"/>
          <p:cNvCxnSpPr/>
          <p:nvPr/>
        </p:nvCxnSpPr>
        <p:spPr>
          <a:xfrm>
            <a:off x="6155140" y="3889612"/>
            <a:ext cx="177419" cy="4020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082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696000" y="1160060"/>
            <a:ext cx="10800000" cy="1638240"/>
          </a:xfrm>
        </p:spPr>
        <p:txBody>
          <a:bodyPr/>
          <a:lstStyle/>
          <a:p>
            <a:br>
              <a:rPr lang="ar-SA" sz="5400" dirty="0"/>
            </a:br>
            <a:r>
              <a:rPr lang="ar-SA" sz="4000" dirty="0">
                <a:latin typeface="Arial" pitchFamily="34" charset="0"/>
                <a:cs typeface="Arial" pitchFamily="34" charset="0"/>
              </a:rPr>
              <a:t>نظرية التطور النفسي الاجتماعي </a:t>
            </a:r>
            <a:br>
              <a:rPr lang="ar-SA" sz="5400" dirty="0"/>
            </a:br>
            <a:endParaRPr lang="he-IL" sz="5400" dirty="0"/>
          </a:p>
        </p:txBody>
      </p:sp>
      <p:sp>
        <p:nvSpPr>
          <p:cNvPr id="7" name="כותרת משנה 6"/>
          <p:cNvSpPr>
            <a:spLocks noGrp="1"/>
          </p:cNvSpPr>
          <p:nvPr>
            <p:ph type="subTitle" idx="1"/>
          </p:nvPr>
        </p:nvSpPr>
        <p:spPr>
          <a:xfrm>
            <a:off x="696000" y="2806477"/>
            <a:ext cx="10800000" cy="703645"/>
          </a:xfrm>
        </p:spPr>
        <p:txBody>
          <a:bodyPr/>
          <a:lstStyle/>
          <a:p>
            <a:pPr rtl="1"/>
            <a:r>
              <a:rPr lang="he-IL" dirty="0">
                <a:sym typeface="Varela Round"/>
              </a:rPr>
              <a:t>(</a:t>
            </a:r>
            <a:r>
              <a:rPr lang="ar-SA" sz="3200" dirty="0">
                <a:latin typeface="Arial" pitchFamily="34" charset="0"/>
                <a:cs typeface="Arial" pitchFamily="34" charset="0"/>
                <a:sym typeface="Varela Round"/>
              </a:rPr>
              <a:t>علم نفس النمو-تخصص طفولة مبكرة</a:t>
            </a:r>
            <a:r>
              <a:rPr lang="he-IL" sz="3200" dirty="0">
                <a:latin typeface="Arial" pitchFamily="34" charset="0"/>
                <a:cs typeface="Arial" pitchFamily="34" charset="0"/>
                <a:sym typeface="Varela Round"/>
              </a:rPr>
              <a:t> </a:t>
            </a:r>
            <a:r>
              <a:rPr lang="ar-SA" sz="3200" dirty="0">
                <a:latin typeface="Arial" pitchFamily="34" charset="0"/>
                <a:cs typeface="Arial" pitchFamily="34" charset="0"/>
                <a:sym typeface="Varela Round"/>
              </a:rPr>
              <a:t>الصف العاشر </a:t>
            </a:r>
            <a:r>
              <a:rPr lang="he-IL" sz="3200" dirty="0">
                <a:latin typeface="Arial" pitchFamily="34" charset="0"/>
                <a:cs typeface="Arial" pitchFamily="34" charset="0"/>
                <a:sym typeface="Varela Round"/>
              </a:rPr>
              <a:t>)</a:t>
            </a:r>
          </a:p>
        </p:txBody>
      </p:sp>
      <p:sp>
        <p:nvSpPr>
          <p:cNvPr id="4" name="מציין מיקום תוכן 3"/>
          <p:cNvSpPr>
            <a:spLocks noGrp="1"/>
          </p:cNvSpPr>
          <p:nvPr>
            <p:ph idx="10"/>
          </p:nvPr>
        </p:nvSpPr>
        <p:spPr/>
        <p:txBody>
          <a:bodyPr/>
          <a:lstStyle/>
          <a:p>
            <a:r>
              <a:rPr lang="ar-SA" sz="3600" dirty="0">
                <a:latin typeface="Arial" pitchFamily="34" charset="0"/>
                <a:cs typeface="Arial" pitchFamily="34" charset="0"/>
                <a:sym typeface="Varela Round"/>
              </a:rPr>
              <a:t>ختام قيس</a:t>
            </a:r>
            <a:endParaRPr lang="he-IL" sz="3600" dirty="0">
              <a:latin typeface="Arial" pitchFamily="34" charset="0"/>
              <a:cs typeface="Arial" pitchFamily="34" charset="0"/>
              <a:sym typeface="Varela Round"/>
            </a:endParaRPr>
          </a:p>
        </p:txBody>
      </p:sp>
      <p:sp>
        <p:nvSpPr>
          <p:cNvPr id="6" name="Rectangle 5">
            <a:extLst>
              <a:ext uri="{FF2B5EF4-FFF2-40B4-BE49-F238E27FC236}">
                <a16:creationId xmlns:a16="http://schemas.microsoft.com/office/drawing/2014/main" id="{B2280C11-EEDB-487A-98F6-634F6A554FCC}"/>
              </a:ext>
            </a:extLst>
          </p:cNvPr>
          <p:cNvSpPr/>
          <p:nvPr/>
        </p:nvSpPr>
        <p:spPr>
          <a:xfrm>
            <a:off x="12279398" y="634420"/>
            <a:ext cx="2277745"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latin typeface="Arial" panose="020B0604020202020204" pitchFamily="34" charset="0"/>
                <a:cs typeface="Arial" panose="020B0604020202020204" pitchFamily="34" charset="0"/>
              </a:rPr>
              <a:t>שקופית זו היא חובה</a:t>
            </a:r>
            <a:endParaRPr lang="en-US" dirty="0">
              <a:solidFill>
                <a:srgbClr val="00206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E9531C9-BD92-4D0A-869B-46B75131AEEF}"/>
              </a:ext>
            </a:extLst>
          </p:cNvPr>
          <p:cNvSpPr/>
          <p:nvPr/>
        </p:nvSpPr>
        <p:spPr>
          <a:xfrm>
            <a:off x="12279397" y="1400768"/>
            <a:ext cx="2277745" cy="297506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latin typeface="Arial" panose="020B0604020202020204" pitchFamily="34" charset="0"/>
                <a:cs typeface="Arial" panose="020B0604020202020204" pitchFamily="34" charset="0"/>
              </a:rPr>
              <a:t>מלאו את פרטי השיעור, המקצוע והמורה בשפה </a:t>
            </a:r>
            <a:r>
              <a:rPr lang="he-IL" b="1" u="sng" dirty="0">
                <a:solidFill>
                  <a:srgbClr val="002060"/>
                </a:solidFill>
                <a:latin typeface="Arial" panose="020B0604020202020204" pitchFamily="34" charset="0"/>
                <a:cs typeface="Arial" panose="020B0604020202020204" pitchFamily="34" charset="0"/>
              </a:rPr>
              <a:t>האנגלית</a:t>
            </a:r>
            <a:r>
              <a:rPr lang="he-IL" b="1" dirty="0">
                <a:solidFill>
                  <a:srgbClr val="002060"/>
                </a:solidFill>
                <a:latin typeface="Arial" panose="020B0604020202020204" pitchFamily="34" charset="0"/>
                <a:cs typeface="Arial" panose="020B0604020202020204" pitchFamily="34" charset="0"/>
              </a:rPr>
              <a:t>.</a:t>
            </a:r>
          </a:p>
          <a:p>
            <a:pPr algn="ctr"/>
            <a:r>
              <a:rPr lang="he-IL" dirty="0">
                <a:solidFill>
                  <a:srgbClr val="002060"/>
                </a:solidFill>
                <a:latin typeface="Arial" panose="020B0604020202020204" pitchFamily="34" charset="0"/>
                <a:cs typeface="Arial" panose="020B0604020202020204" pitchFamily="34" charset="0"/>
              </a:rPr>
              <a:t>(אין צורך להשאיר את הכיתובים "שם השיעור" , "המקצוע", מחקו אותם וכתבו רק את הפרטים עצמם). </a:t>
            </a:r>
            <a:endParaRPr lang="en-US"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a:latin typeface="Arial" pitchFamily="34" charset="0"/>
                <a:cs typeface="Arial" pitchFamily="34" charset="0"/>
              </a:rPr>
              <a:t>النتائج الايجابية في هذه المرحلة </a:t>
            </a:r>
            <a:endParaRPr lang="he-IL" dirty="0">
              <a:latin typeface="Arial" pitchFamily="34" charset="0"/>
              <a:cs typeface="Arial"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963" y="1269243"/>
            <a:ext cx="2547938" cy="2785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7" y="1009406"/>
            <a:ext cx="2541588"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חץ שמאלה 2"/>
          <p:cNvSpPr/>
          <p:nvPr/>
        </p:nvSpPr>
        <p:spPr>
          <a:xfrm>
            <a:off x="4822825" y="2088108"/>
            <a:ext cx="2658138" cy="2778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Arial" panose="020B0604020202020204" pitchFamily="34" charset="0"/>
              <a:cs typeface="Arial" panose="020B0604020202020204" pitchFamily="34" charset="0"/>
            </a:endParaRPr>
          </a:p>
        </p:txBody>
      </p:sp>
      <p:sp>
        <p:nvSpPr>
          <p:cNvPr id="4" name="חץ ימינה 3"/>
          <p:cNvSpPr/>
          <p:nvPr/>
        </p:nvSpPr>
        <p:spPr>
          <a:xfrm>
            <a:off x="4822825" y="2784059"/>
            <a:ext cx="2658138" cy="272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241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sz="4000" dirty="0">
                <a:latin typeface="Arial" pitchFamily="34" charset="0"/>
                <a:cs typeface="Arial" pitchFamily="34" charset="0"/>
              </a:rPr>
              <a:t>الشعور بالنقص </a:t>
            </a:r>
            <a:endParaRPr lang="he-IL" sz="4000" dirty="0">
              <a:latin typeface="Arial" pitchFamily="34" charset="0"/>
              <a:cs typeface="Arial" pitchFamily="34" charset="0"/>
            </a:endParaRPr>
          </a:p>
        </p:txBody>
      </p:sp>
      <p:sp>
        <p:nvSpPr>
          <p:cNvPr id="3" name="מלבן 2"/>
          <p:cNvSpPr/>
          <p:nvPr/>
        </p:nvSpPr>
        <p:spPr>
          <a:xfrm>
            <a:off x="327546" y="1357938"/>
            <a:ext cx="9062113" cy="1815882"/>
          </a:xfrm>
          <a:prstGeom prst="rect">
            <a:avLst/>
          </a:prstGeom>
        </p:spPr>
        <p:txBody>
          <a:bodyPr wrap="square">
            <a:spAutoFit/>
          </a:bodyPr>
          <a:lstStyle/>
          <a:p>
            <a:r>
              <a:rPr lang="ar-SA" sz="2800" dirty="0">
                <a:latin typeface="Arial" pitchFamily="34" charset="0"/>
                <a:cs typeface="Arial" pitchFamily="34" charset="0"/>
              </a:rPr>
              <a:t>الشعور بالنقص يعني الشعور بأنك دون الآخرين من حيث الصفات الاجتماعية أو الجسدية أو الفكرية أو النفسية. على سبيل المثال، قد يشعر الطالب بالنقص عن الآخرين الذين يعتبرهم مميزين في فصله بسبب ضعف أدائه.</a:t>
            </a:r>
          </a:p>
          <a:p>
            <a:endParaRPr lang="ar-SA" sz="2800" dirty="0">
              <a:latin typeface="Arial" pitchFamily="34" charset="0"/>
              <a:cs typeface="Arial"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936" y="3337593"/>
            <a:ext cx="3807727" cy="1926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802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63138" y="550237"/>
            <a:ext cx="9802368" cy="720000"/>
          </a:xfrm>
        </p:spPr>
        <p:txBody>
          <a:bodyPr/>
          <a:lstStyle/>
          <a:p>
            <a:r>
              <a:rPr lang="ar-SA" sz="4000" dirty="0">
                <a:latin typeface="Arial" pitchFamily="34" charset="0"/>
                <a:cs typeface="Arial" pitchFamily="34" charset="0"/>
              </a:rPr>
              <a:t>الشعور بالنقص يؤدي الى:</a:t>
            </a:r>
            <a:endParaRPr lang="he-IL" sz="4000" dirty="0">
              <a:latin typeface="Arial" pitchFamily="34" charset="0"/>
              <a:cs typeface="Arial" pitchFamily="34" charset="0"/>
            </a:endParaRPr>
          </a:p>
        </p:txBody>
      </p:sp>
      <p:sp>
        <p:nvSpPr>
          <p:cNvPr id="6" name="חץ למטה 5"/>
          <p:cNvSpPr/>
          <p:nvPr/>
        </p:nvSpPr>
        <p:spPr>
          <a:xfrm>
            <a:off x="3589361" y="1514901"/>
            <a:ext cx="968991" cy="996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281" y="1514901"/>
            <a:ext cx="1030288"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831" y="1493601"/>
            <a:ext cx="10302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970" y="1521251"/>
            <a:ext cx="1030288"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026" y="2511188"/>
            <a:ext cx="8196322" cy="300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מלבן 9"/>
          <p:cNvSpPr/>
          <p:nvPr/>
        </p:nvSpPr>
        <p:spPr>
          <a:xfrm>
            <a:off x="614148" y="2836040"/>
            <a:ext cx="8529851" cy="2677656"/>
          </a:xfrm>
          <a:prstGeom prst="rect">
            <a:avLst/>
          </a:prstGeom>
        </p:spPr>
        <p:txBody>
          <a:bodyPr wrap="square">
            <a:spAutoFit/>
          </a:bodyPr>
          <a:lstStyle/>
          <a:p>
            <a:pPr marL="457200" indent="-457200">
              <a:buFont typeface="+mj-lt"/>
              <a:buAutoNum type="arabicPeriod"/>
            </a:pPr>
            <a:r>
              <a:rPr lang="ar-SA" sz="2800" dirty="0">
                <a:latin typeface="Arial" pitchFamily="34" charset="0"/>
                <a:cs typeface="Arial" pitchFamily="34" charset="0"/>
              </a:rPr>
              <a:t>تقييم ذاتي سلبي عند الطالب «انا فاشل»</a:t>
            </a:r>
          </a:p>
          <a:p>
            <a:r>
              <a:rPr lang="ar-SA" sz="2800" dirty="0">
                <a:latin typeface="Arial" pitchFamily="34" charset="0"/>
                <a:cs typeface="Arial" pitchFamily="34" charset="0"/>
              </a:rPr>
              <a:t>2.الانسحاب الاجتماعي: عدم مخالطة الاخرين خوفا من النقد او الاحراج.</a:t>
            </a:r>
          </a:p>
          <a:p>
            <a:r>
              <a:rPr lang="ar-SA" sz="2800" dirty="0">
                <a:latin typeface="Arial" pitchFamily="34" charset="0"/>
                <a:cs typeface="Arial" pitchFamily="34" charset="0"/>
              </a:rPr>
              <a:t>3.السعي لكسب الانتباه: من خلال سلوكيات عنيفة او سلوكيات لا تحترم قوانين المدرسة</a:t>
            </a:r>
          </a:p>
          <a:p>
            <a:r>
              <a:rPr lang="ar-SA" sz="2800" dirty="0">
                <a:latin typeface="Arial" pitchFamily="34" charset="0"/>
                <a:cs typeface="Arial" pitchFamily="34" charset="0"/>
              </a:rPr>
              <a:t>4.الخوف من التجربة او اداء أي مهمة مستقبلية حتى لو كانت بسيطة.</a:t>
            </a:r>
          </a:p>
          <a:p>
            <a:r>
              <a:rPr lang="ar-SA" sz="2800" dirty="0">
                <a:latin typeface="Arial" pitchFamily="34" charset="0"/>
                <a:cs typeface="Arial" pitchFamily="34" charset="0"/>
              </a:rPr>
              <a:t>5.التغيب عن المدرسة وعدم المشاركة في الفعاليات المدرسة.</a:t>
            </a:r>
          </a:p>
        </p:txBody>
      </p:sp>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013" y="1493601"/>
            <a:ext cx="1030288"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736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24127" y="155447"/>
            <a:ext cx="10221627" cy="1959955"/>
          </a:xfrm>
        </p:spPr>
        <p:txBody>
          <a:bodyPr/>
          <a:lstStyle/>
          <a:p>
            <a:r>
              <a:rPr lang="ar-SA" sz="4000" dirty="0">
                <a:latin typeface="Arial" pitchFamily="34" charset="0"/>
                <a:cs typeface="Arial" pitchFamily="34" charset="0"/>
              </a:rPr>
              <a:t>تلخيص:</a:t>
            </a:r>
            <a:endParaRPr lang="he-IL" sz="4000" dirty="0">
              <a:latin typeface="Arial" pitchFamily="34" charset="0"/>
              <a:cs typeface="Arial" pitchFamily="34" charset="0"/>
            </a:endParaRPr>
          </a:p>
        </p:txBody>
      </p:sp>
      <p:sp>
        <p:nvSpPr>
          <p:cNvPr id="3" name="מלבן 2"/>
          <p:cNvSpPr/>
          <p:nvPr/>
        </p:nvSpPr>
        <p:spPr>
          <a:xfrm>
            <a:off x="873456" y="2593857"/>
            <a:ext cx="7601803" cy="2246769"/>
          </a:xfrm>
          <a:prstGeom prst="rect">
            <a:avLst/>
          </a:prstGeom>
        </p:spPr>
        <p:txBody>
          <a:bodyPr wrap="square">
            <a:spAutoFit/>
          </a:bodyPr>
          <a:lstStyle/>
          <a:p>
            <a:r>
              <a:rPr lang="ar-SA" sz="2800" dirty="0">
                <a:latin typeface="Arial" pitchFamily="34" charset="0"/>
                <a:cs typeface="Arial" pitchFamily="34" charset="0"/>
              </a:rPr>
              <a:t>الصراعات النفسية الاجتماعية التي يعيشها الفرد مرتبطة بشكل كبير بمدى تفهم وجاهزية البيئة في توفير الحاجات اللازمة في كل مرحلة, بحيث ان المؤسسات التعليمية لها الدور الكبير في اكساب الاطفال الصفات الايجابية التي تساهم في بناء شخصيتهم في المراحل المتقدمة في حياتهم.</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598" y="607308"/>
            <a:ext cx="2415654" cy="135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648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75006" y="2175728"/>
            <a:ext cx="9802368" cy="871705"/>
          </a:xfrm>
        </p:spPr>
        <p:txBody>
          <a:bodyPr/>
          <a:lstStyle/>
          <a:p>
            <a:r>
              <a:rPr lang="he-IL" sz="3200" dirty="0">
                <a:latin typeface="Arial" pitchFamily="34" charset="0"/>
                <a:cs typeface="Arial" pitchFamily="34" charset="0"/>
              </a:rPr>
              <a:t>שימוש ביצירות מוגנות בזכויות יוצרים ואיתור בעלי זכויות </a:t>
            </a:r>
            <a:br>
              <a:rPr lang="he-IL" sz="3200" dirty="0">
                <a:latin typeface="Arial" pitchFamily="34" charset="0"/>
                <a:cs typeface="Arial" pitchFamily="34" charset="0"/>
              </a:rPr>
            </a:br>
            <a:endParaRPr lang="he-IL" sz="3200"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465" y="108566"/>
            <a:ext cx="3243262"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לבן 2"/>
          <p:cNvSpPr/>
          <p:nvPr/>
        </p:nvSpPr>
        <p:spPr>
          <a:xfrm>
            <a:off x="1705968" y="3320388"/>
            <a:ext cx="8911989" cy="1815882"/>
          </a:xfrm>
          <a:prstGeom prst="rect">
            <a:avLst/>
          </a:prstGeom>
        </p:spPr>
        <p:txBody>
          <a:bodyPr wrap="square">
            <a:spAutoFit/>
          </a:bodyPr>
          <a:lstStyle/>
          <a:p>
            <a:r>
              <a:rPr lang="he-IL" sz="2800" dirty="0">
                <a:latin typeface="Arial" pitchFamily="34" charset="0"/>
                <a:cs typeface="Arial" pitchFamily="34" charset="0"/>
              </a:rPr>
              <a:t>השימוש ביצירות במהלך שידור זה נעשה לפי סעיף 27א לחוק זכות יוצרים, תשס"ח-2007. אם הנך בעל הזכויות באחת היצירות, באפשרותך לבקש מאתנו לחדול מהשימוש ביצירה, זאת באמצעות פנייה לדוא"ל </a:t>
            </a:r>
            <a:r>
              <a:rPr lang="en-US" sz="2800" dirty="0">
                <a:latin typeface="Arial" pitchFamily="34" charset="0"/>
                <a:cs typeface="Arial" pitchFamily="34" charset="0"/>
              </a:rPr>
              <a:t>rights@education.gov.il</a:t>
            </a:r>
          </a:p>
        </p:txBody>
      </p:sp>
    </p:spTree>
    <p:extLst>
      <p:ext uri="{BB962C8B-B14F-4D97-AF65-F5344CB8AC3E}">
        <p14:creationId xmlns:p14="http://schemas.microsoft.com/office/powerpoint/2010/main" val="1258225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3" name="מציין מיקום טקסט 2"/>
          <p:cNvSpPr>
            <a:spLocks noGrp="1"/>
          </p:cNvSpPr>
          <p:nvPr>
            <p:ph idx="1"/>
          </p:nvPr>
        </p:nvSpPr>
        <p:spPr>
          <a:xfrm>
            <a:off x="1024128" y="1438835"/>
            <a:ext cx="8031962" cy="4221909"/>
          </a:xfrm>
        </p:spPr>
        <p:txBody>
          <a:bodyPr/>
          <a:lstStyle/>
          <a:p>
            <a:pPr marL="0" indent="0">
              <a:buNone/>
            </a:pPr>
            <a:r>
              <a:rPr lang="ar-SA" dirty="0">
                <a:latin typeface="Arial" pitchFamily="34" charset="0"/>
                <a:cs typeface="Arial" pitchFamily="34" charset="0"/>
              </a:rPr>
              <a:t>جيل الروضة والبستان-من 3-6 سنوات</a:t>
            </a:r>
            <a:endParaRPr lang="he-IL" dirty="0">
              <a:latin typeface="Arial" pitchFamily="34" charset="0"/>
              <a:cs typeface="Arial" pitchFamily="34" charset="0"/>
            </a:endParaRPr>
          </a:p>
        </p:txBody>
      </p:sp>
      <p:sp>
        <p:nvSpPr>
          <p:cNvPr id="6" name="Rectangle 5">
            <a:extLst>
              <a:ext uri="{FF2B5EF4-FFF2-40B4-BE49-F238E27FC236}">
                <a16:creationId xmlns:a16="http://schemas.microsoft.com/office/drawing/2014/main" id="{4558C303-E198-483E-A262-922AC5C18CB4}"/>
              </a:ext>
            </a:extLst>
          </p:cNvPr>
          <p:cNvSpPr/>
          <p:nvPr/>
        </p:nvSpPr>
        <p:spPr>
          <a:xfrm>
            <a:off x="12281852" y="0"/>
            <a:ext cx="2150428" cy="14388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latin typeface="Arial" panose="020B0604020202020204" pitchFamily="34" charset="0"/>
                <a:cs typeface="Arial" panose="020B0604020202020204" pitchFamily="34" charset="0"/>
              </a:rPr>
              <a:t>פרטו בשקופית זו את נושאי הלימוד של השיעור</a:t>
            </a:r>
            <a:endParaRPr lang="en-US" dirty="0">
              <a:solidFill>
                <a:srgbClr val="002060"/>
              </a:solidFill>
              <a:latin typeface="Arial" panose="020B0604020202020204" pitchFamily="34" charset="0"/>
              <a:cs typeface="Arial" panose="020B0604020202020204" pitchFamily="34" charset="0"/>
            </a:endParaRPr>
          </a:p>
        </p:txBody>
      </p:sp>
      <p:sp>
        <p:nvSpPr>
          <p:cNvPr id="2" name="כותרת 1"/>
          <p:cNvSpPr>
            <a:spLocks noGrp="1"/>
          </p:cNvSpPr>
          <p:nvPr>
            <p:ph type="title"/>
          </p:nvPr>
        </p:nvSpPr>
        <p:spPr/>
        <p:txBody>
          <a:bodyPr/>
          <a:lstStyle/>
          <a:p>
            <a:r>
              <a:rPr lang="ar-SA" sz="4000" dirty="0">
                <a:latin typeface="Arial" pitchFamily="34" charset="0"/>
                <a:cs typeface="Arial" pitchFamily="34" charset="0"/>
              </a:rPr>
              <a:t>المرحلة الثالثة والرابعة من مراحل التطور حسب  اريكسون</a:t>
            </a:r>
            <a:endParaRPr lang="he-IL" sz="4000" dirty="0">
              <a:latin typeface="Arial" pitchFamily="34" charset="0"/>
              <a:cs typeface="Arial"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302" y="2169480"/>
            <a:ext cx="7714788" cy="196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788048" y="1400768"/>
            <a:ext cx="10800000" cy="1661309"/>
          </a:xfrm>
        </p:spPr>
        <p:txBody>
          <a:bodyPr/>
          <a:lstStyle/>
          <a:p>
            <a:r>
              <a:rPr lang="ar-SA" sz="4000" dirty="0">
                <a:latin typeface="Arial" pitchFamily="34" charset="0"/>
                <a:cs typeface="Arial" pitchFamily="34" charset="0"/>
              </a:rPr>
              <a:t>المرحلة الثالثة : اكتساب المبادرة مقابل الشعور بالذنب-من 3-6 </a:t>
            </a:r>
            <a:r>
              <a:rPr lang="he-IL" sz="4000" dirty="0">
                <a:latin typeface="Arial" pitchFamily="34" charset="0"/>
                <a:cs typeface="Arial" pitchFamily="34" charset="0"/>
              </a:rPr>
              <a:t>יוזמה מול אשמה</a:t>
            </a:r>
          </a:p>
        </p:txBody>
      </p:sp>
      <p:sp>
        <p:nvSpPr>
          <p:cNvPr id="4" name="Text Placeholder 3">
            <a:extLst>
              <a:ext uri="{FF2B5EF4-FFF2-40B4-BE49-F238E27FC236}">
                <a16:creationId xmlns:a16="http://schemas.microsoft.com/office/drawing/2014/main" id="{0BFD71AF-EE7B-4EB6-9712-32D1D1FFEBAB}"/>
              </a:ext>
            </a:extLst>
          </p:cNvPr>
          <p:cNvSpPr>
            <a:spLocks noGrp="1"/>
          </p:cNvSpPr>
          <p:nvPr>
            <p:ph type="body" sz="quarter" idx="10"/>
          </p:nvPr>
        </p:nvSpPr>
        <p:spPr>
          <a:xfrm>
            <a:off x="1693064" y="2871835"/>
            <a:ext cx="9203635" cy="731174"/>
          </a:xfrm>
        </p:spPr>
        <p:txBody>
          <a:bodyPr>
            <a:normAutofit/>
          </a:bodyPr>
          <a:lstStyle/>
          <a:p>
            <a:r>
              <a:rPr lang="ar-SA" sz="2800" b="1" dirty="0">
                <a:latin typeface="Arial" pitchFamily="34" charset="0"/>
                <a:cs typeface="Arial" pitchFamily="34" charset="0"/>
              </a:rPr>
              <a:t>المبادرة: هي عمل الذي يكون هو اول من يقترح او ينظم شيئا يقوم به.</a:t>
            </a:r>
          </a:p>
        </p:txBody>
      </p:sp>
      <p:sp>
        <p:nvSpPr>
          <p:cNvPr id="6" name="Rectangle 5">
            <a:extLst>
              <a:ext uri="{FF2B5EF4-FFF2-40B4-BE49-F238E27FC236}">
                <a16:creationId xmlns:a16="http://schemas.microsoft.com/office/drawing/2014/main" id="{6FF7E9F2-670A-4AFC-A6A7-18D80316540D}"/>
              </a:ext>
            </a:extLst>
          </p:cNvPr>
          <p:cNvSpPr/>
          <p:nvPr/>
        </p:nvSpPr>
        <p:spPr>
          <a:xfrm>
            <a:off x="12279397" y="1400768"/>
            <a:ext cx="2277745" cy="297506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latin typeface="Arial" panose="020B0604020202020204" pitchFamily="34" charset="0"/>
                <a:cs typeface="Arial" panose="020B0604020202020204" pitchFamily="34" charset="0"/>
              </a:rPr>
              <a:t>(אין צורך להשאיר את הכיתובים "שם הפרק" , "כותרת משנה", מחקו אותם וכתבו רק את הפרטים עצמם). </a:t>
            </a:r>
            <a:endParaRPr lang="en-US" dirty="0">
              <a:solidFill>
                <a:srgbClr val="002060"/>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336" y="3891531"/>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ar-SA" sz="4000" dirty="0">
                <a:latin typeface="Arial" pitchFamily="34" charset="0"/>
                <a:cs typeface="Arial" pitchFamily="34" charset="0"/>
              </a:rPr>
              <a:t>المبادرة مقابل الشعور بالذنب</a:t>
            </a:r>
            <a:endParaRPr lang="he-IL" sz="4000" dirty="0">
              <a:latin typeface="Arial" pitchFamily="34" charset="0"/>
              <a:cs typeface="Arial" pitchFamily="34" charset="0"/>
            </a:endParaRP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ar-SA" dirty="0">
                <a:latin typeface="Arial" pitchFamily="34" charset="0"/>
                <a:cs typeface="Arial" pitchFamily="34" charset="0"/>
              </a:rPr>
              <a:t>كيف تنعكس المبادرة في تصرفات الطفل</a:t>
            </a:r>
            <a:endParaRPr lang="he-IL" dirty="0">
              <a:latin typeface="Arial" pitchFamily="34" charset="0"/>
              <a:cs typeface="Arial" pitchFamily="34" charset="0"/>
            </a:endParaRPr>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259309" y="1533283"/>
            <a:ext cx="8720918" cy="3904564"/>
          </a:xfrm>
        </p:spPr>
        <p:txBody>
          <a:bodyPr>
            <a:noAutofit/>
          </a:bodyPr>
          <a:lstStyle/>
          <a:p>
            <a:pPr marL="0" indent="0" algn="r" rtl="1">
              <a:buNone/>
            </a:pPr>
            <a:r>
              <a:rPr lang="ar-SA" sz="2800" dirty="0">
                <a:latin typeface="Arial" pitchFamily="34" charset="0"/>
                <a:cs typeface="Arial" pitchFamily="34" charset="0"/>
              </a:rPr>
              <a:t>1-حب الاستطلاع, الطفل يسأل اسئلة كثيرة .</a:t>
            </a:r>
          </a:p>
          <a:p>
            <a:pPr marL="0" indent="0" algn="r" rtl="1">
              <a:buNone/>
            </a:pPr>
            <a:r>
              <a:rPr lang="ar-SA" sz="2800" dirty="0">
                <a:latin typeface="Arial" pitchFamily="34" charset="0"/>
                <a:cs typeface="Arial" pitchFamily="34" charset="0"/>
              </a:rPr>
              <a:t>2-الطفل يقوم بتجارب عديدة, يفحص الاغراض من حوله.</a:t>
            </a:r>
          </a:p>
          <a:p>
            <a:pPr marL="0" indent="0" algn="r" rtl="1">
              <a:buNone/>
            </a:pPr>
            <a:r>
              <a:rPr lang="ar-SA" sz="2800" dirty="0">
                <a:latin typeface="Arial" pitchFamily="34" charset="0"/>
                <a:cs typeface="Arial" pitchFamily="34" charset="0"/>
              </a:rPr>
              <a:t>3-يفكك الألعاب والأجهزة التي تقع بين يديه.</a:t>
            </a:r>
          </a:p>
          <a:p>
            <a:pPr marL="0" indent="0" algn="r" rtl="1">
              <a:buNone/>
            </a:pPr>
            <a:r>
              <a:rPr lang="ar-SA" sz="2800" dirty="0">
                <a:latin typeface="Arial" pitchFamily="34" charset="0"/>
                <a:cs typeface="Arial" pitchFamily="34" charset="0"/>
              </a:rPr>
              <a:t>4-الطفل يحاول السيطرة على ما يدور من حوله من خلال ترتيب المكان بالشكل الذي يناسبه</a:t>
            </a:r>
          </a:p>
          <a:p>
            <a:pPr marL="0" indent="0" algn="r" rtl="1">
              <a:buNone/>
            </a:pPr>
            <a:r>
              <a:rPr lang="ar-SA" sz="2800" dirty="0">
                <a:latin typeface="Arial" pitchFamily="34" charset="0"/>
                <a:cs typeface="Arial" pitchFamily="34" charset="0"/>
              </a:rPr>
              <a:t>5-يقوم بأدوار عديده فيتحول الى شخص بالغ مؤديا دوره بطريقه جديده</a:t>
            </a:r>
          </a:p>
          <a:p>
            <a:pPr marL="0" indent="0" algn="r" rtl="1">
              <a:buNone/>
            </a:pPr>
            <a:r>
              <a:rPr lang="ar-SA" sz="2800" dirty="0">
                <a:latin typeface="Arial" pitchFamily="34" charset="0"/>
                <a:cs typeface="Arial" pitchFamily="34" charset="0"/>
              </a:rPr>
              <a:t>6-يقترح افكار جديده تتعلق بطريقة لباسه /لعبه </a:t>
            </a:r>
            <a:r>
              <a:rPr lang="ar-SA" sz="2800" dirty="0" err="1">
                <a:latin typeface="Arial" pitchFamily="34" charset="0"/>
                <a:cs typeface="Arial" pitchFamily="34" charset="0"/>
              </a:rPr>
              <a:t>اة</a:t>
            </a:r>
            <a:r>
              <a:rPr lang="ar-SA" sz="2800" dirty="0">
                <a:latin typeface="Arial" pitchFamily="34" charset="0"/>
                <a:cs typeface="Arial" pitchFamily="34" charset="0"/>
              </a:rPr>
              <a:t> حتى اكله</a:t>
            </a:r>
            <a:r>
              <a:rPr lang="ar-SA" sz="2800" dirty="0"/>
              <a:t>.</a:t>
            </a:r>
          </a:p>
        </p:txBody>
      </p:sp>
      <p:sp>
        <p:nvSpPr>
          <p:cNvPr id="13" name="Rectangle 12">
            <a:extLst>
              <a:ext uri="{FF2B5EF4-FFF2-40B4-BE49-F238E27FC236}">
                <a16:creationId xmlns:a16="http://schemas.microsoft.com/office/drawing/2014/main" id="{E8C5010A-4B39-4535-97DF-DB76E0AEEB00}"/>
              </a:ext>
            </a:extLst>
          </p:cNvPr>
          <p:cNvSpPr/>
          <p:nvPr/>
        </p:nvSpPr>
        <p:spPr>
          <a:xfrm>
            <a:off x="12313717" y="1533283"/>
            <a:ext cx="2531836" cy="452004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latin typeface="Arial" panose="020B0604020202020204" pitchFamily="34" charset="0"/>
                <a:cs typeface="Arial" panose="020B0604020202020204" pitchFamily="34" charset="0"/>
              </a:rPr>
              <a:t>את השקופית הזו תוכלו לשכפל, על מנת ליצור שקופיות נוספות הזהות לה – אליהן תוכלו להכניס את התכנים. </a:t>
            </a:r>
          </a:p>
          <a:p>
            <a:pPr algn="ctr"/>
            <a:endParaRPr lang="he-IL" dirty="0">
              <a:solidFill>
                <a:srgbClr val="002060"/>
              </a:solidFill>
              <a:latin typeface="Arial" panose="020B0604020202020204" pitchFamily="34" charset="0"/>
              <a:cs typeface="Arial" panose="020B0604020202020204" pitchFamily="34" charset="0"/>
            </a:endParaRPr>
          </a:p>
          <a:p>
            <a:pPr algn="ctr"/>
            <a:r>
              <a:rPr lang="he-IL" dirty="0">
                <a:solidFill>
                  <a:srgbClr val="002060"/>
                </a:solidFill>
                <a:latin typeface="Arial" panose="020B0604020202020204" pitchFamily="34" charset="0"/>
                <a:cs typeface="Arial" panose="020B0604020202020204" pitchFamily="34" charset="0"/>
              </a:rPr>
              <a:t>כדי לשכפל אותה, לחצו עליה </a:t>
            </a:r>
            <a:r>
              <a:rPr lang="he-IL" b="1" dirty="0">
                <a:solidFill>
                  <a:srgbClr val="002060"/>
                </a:solidFill>
                <a:latin typeface="Arial" panose="020B0604020202020204" pitchFamily="34" charset="0"/>
                <a:cs typeface="Arial" panose="020B0604020202020204" pitchFamily="34" charset="0"/>
              </a:rPr>
              <a:t>קליק ימיני </a:t>
            </a:r>
            <a:r>
              <a:rPr lang="he-IL" dirty="0">
                <a:solidFill>
                  <a:srgbClr val="002060"/>
                </a:solidFill>
                <a:latin typeface="Arial" panose="020B0604020202020204" pitchFamily="34" charset="0"/>
                <a:cs typeface="Arial" panose="020B0604020202020204" pitchFamily="34" charset="0"/>
              </a:rPr>
              <a:t>בתפריט השקופיות בצד ובחרו </a:t>
            </a:r>
            <a:br>
              <a:rPr lang="en-US" dirty="0">
                <a:solidFill>
                  <a:srgbClr val="002060"/>
                </a:solidFill>
                <a:latin typeface="Arial" panose="020B0604020202020204" pitchFamily="34" charset="0"/>
                <a:cs typeface="Arial" panose="020B0604020202020204" pitchFamily="34" charset="0"/>
              </a:rPr>
            </a:br>
            <a:r>
              <a:rPr lang="he-IL" dirty="0">
                <a:solidFill>
                  <a:srgbClr val="002060"/>
                </a:solidFill>
                <a:latin typeface="Arial" panose="020B0604020202020204" pitchFamily="34" charset="0"/>
                <a:cs typeface="Arial" panose="020B0604020202020204" pitchFamily="34" charset="0"/>
              </a:rPr>
              <a:t>"</a:t>
            </a:r>
            <a:r>
              <a:rPr lang="he-IL" b="1" dirty="0">
                <a:solidFill>
                  <a:srgbClr val="002060"/>
                </a:solidFill>
                <a:latin typeface="Arial" panose="020B0604020202020204" pitchFamily="34" charset="0"/>
                <a:cs typeface="Arial" panose="020B0604020202020204" pitchFamily="34" charset="0"/>
              </a:rPr>
              <a:t>שכפל שקופית</a:t>
            </a:r>
            <a:r>
              <a:rPr lang="he-IL" dirty="0">
                <a:solidFill>
                  <a:srgbClr val="002060"/>
                </a:solidFill>
                <a:latin typeface="Arial" panose="020B0604020202020204" pitchFamily="34" charset="0"/>
                <a:cs typeface="Arial" panose="020B0604020202020204" pitchFamily="34" charset="0"/>
              </a:rPr>
              <a:t>" או "</a:t>
            </a:r>
            <a:r>
              <a:rPr lang="en-US" b="1" dirty="0">
                <a:solidFill>
                  <a:srgbClr val="002060"/>
                </a:solidFill>
                <a:latin typeface="Arial" panose="020B0604020202020204" pitchFamily="34" charset="0"/>
                <a:cs typeface="Arial" panose="020B0604020202020204" pitchFamily="34" charset="0"/>
              </a:rPr>
              <a:t>Duplicate Slide</a:t>
            </a:r>
            <a:r>
              <a:rPr lang="he-IL" dirty="0">
                <a:solidFill>
                  <a:srgbClr val="002060"/>
                </a:solidFill>
                <a:latin typeface="Arial" panose="020B0604020202020204" pitchFamily="34" charset="0"/>
                <a:cs typeface="Arial" panose="020B0604020202020204" pitchFamily="34" charset="0"/>
              </a:rPr>
              <a:t>" </a:t>
            </a:r>
          </a:p>
          <a:p>
            <a:pPr algn="ctr"/>
            <a:r>
              <a:rPr lang="he-IL" dirty="0">
                <a:solidFill>
                  <a:srgbClr val="002060"/>
                </a:solidFill>
                <a:latin typeface="Arial" panose="020B0604020202020204" pitchFamily="34" charset="0"/>
                <a:cs typeface="Arial" panose="020B0604020202020204" pitchFamily="34" charset="0"/>
              </a:rPr>
              <a:t>(מחקו ריבוע זה לאחר הקריאה)</a:t>
            </a:r>
            <a:endParaRPr lang="en-US" dirty="0">
              <a:solidFill>
                <a:srgbClr val="002060"/>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478E4D5B-70D1-46DA-B73C-14E96BB31427}"/>
              </a:ext>
            </a:extLst>
          </p:cNvPr>
          <p:cNvSpPr/>
          <p:nvPr/>
        </p:nvSpPr>
        <p:spPr>
          <a:xfrm>
            <a:off x="12300270" y="0"/>
            <a:ext cx="2558730" cy="14388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2060"/>
                </a:solidFill>
                <a:latin typeface="Arial" panose="020B0604020202020204" pitchFamily="34" charset="0"/>
                <a:cs typeface="Arial" panose="020B0604020202020204" pitchFamily="34" charset="0"/>
              </a:rPr>
              <a:t>פריסה 1</a:t>
            </a:r>
            <a:br>
              <a:rPr lang="en-US" dirty="0">
                <a:solidFill>
                  <a:srgbClr val="002060"/>
                </a:solidFill>
                <a:latin typeface="Arial" panose="020B0604020202020204" pitchFamily="34" charset="0"/>
                <a:cs typeface="Arial" panose="020B0604020202020204" pitchFamily="34" charset="0"/>
              </a:rPr>
            </a:br>
            <a:r>
              <a:rPr lang="he-IL" dirty="0">
                <a:solidFill>
                  <a:srgbClr val="002060"/>
                </a:solidFill>
                <a:latin typeface="Arial" panose="020B0604020202020204" pitchFamily="34" charset="0"/>
                <a:cs typeface="Arial" panose="020B0604020202020204" pitchFamily="34" charset="0"/>
              </a:rPr>
              <a:t>(הפריסות שונות זו מזו במיקום תיבות הטקסט וגרפיקת הרקע, </a:t>
            </a:r>
            <a:br>
              <a:rPr lang="en-US" dirty="0">
                <a:solidFill>
                  <a:srgbClr val="002060"/>
                </a:solidFill>
                <a:latin typeface="Arial" panose="020B0604020202020204" pitchFamily="34" charset="0"/>
                <a:cs typeface="Arial" panose="020B0604020202020204" pitchFamily="34" charset="0"/>
              </a:rPr>
            </a:br>
            <a:r>
              <a:rPr lang="he-IL" dirty="0">
                <a:solidFill>
                  <a:srgbClr val="002060"/>
                </a:solidFill>
                <a:latin typeface="Arial" panose="020B0604020202020204" pitchFamily="34" charset="0"/>
                <a:cs typeface="Arial" panose="020B0604020202020204" pitchFamily="34" charset="0"/>
              </a:rPr>
              <a:t>ותוכלו לגוון ביניהן)</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288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D738C25-260D-4E3F-A8F2-64DD5B2579FB}"/>
              </a:ext>
            </a:extLst>
          </p:cNvPr>
          <p:cNvSpPr>
            <a:spLocks noGrp="1"/>
          </p:cNvSpPr>
          <p:nvPr>
            <p:ph sz="quarter" idx="4"/>
          </p:nvPr>
        </p:nvSpPr>
        <p:spPr>
          <a:xfrm>
            <a:off x="515273" y="998859"/>
            <a:ext cx="8191999" cy="4062435"/>
          </a:xfrm>
        </p:spPr>
        <p:txBody>
          <a:bodyPr>
            <a:normAutofit/>
          </a:bodyPr>
          <a:lstStyle/>
          <a:p>
            <a:pPr marL="0" indent="0" algn="r">
              <a:buNone/>
            </a:pPr>
            <a:r>
              <a:rPr lang="ar-SA" sz="2800" dirty="0">
                <a:latin typeface="Arial" pitchFamily="34" charset="0"/>
                <a:cs typeface="Arial" pitchFamily="34" charset="0"/>
              </a:rPr>
              <a:t>1-على الام/المربية ان تصنع بيئة تشجع على حب الاستطلاع.</a:t>
            </a:r>
          </a:p>
          <a:p>
            <a:pPr marL="0" indent="0" algn="r">
              <a:buNone/>
            </a:pPr>
            <a:r>
              <a:rPr lang="ar-SA" sz="2800" dirty="0">
                <a:latin typeface="Arial" pitchFamily="34" charset="0"/>
                <a:cs typeface="Arial" pitchFamily="34" charset="0"/>
              </a:rPr>
              <a:t>2-توفير زوايا غنية للعب (زاوية الطبيب, المنزل, المكعبات).</a:t>
            </a:r>
          </a:p>
          <a:p>
            <a:pPr marL="0" indent="0" algn="r">
              <a:buNone/>
            </a:pPr>
            <a:r>
              <a:rPr lang="ar-SA" sz="2800" dirty="0">
                <a:latin typeface="Arial" pitchFamily="34" charset="0"/>
                <a:cs typeface="Arial" pitchFamily="34" charset="0"/>
              </a:rPr>
              <a:t>3-توفير مواد متنوعه  يمكن للطفل ان يجري عليها تجارب</a:t>
            </a:r>
          </a:p>
          <a:p>
            <a:pPr marL="0" indent="0" algn="r">
              <a:buNone/>
            </a:pPr>
            <a:r>
              <a:rPr lang="ar-SA" sz="2800" dirty="0">
                <a:latin typeface="Arial" pitchFamily="34" charset="0"/>
                <a:cs typeface="Arial" pitchFamily="34" charset="0"/>
              </a:rPr>
              <a:t>4-توفير زاوية </a:t>
            </a:r>
            <a:r>
              <a:rPr lang="ar-SA" sz="2800" dirty="0" err="1">
                <a:latin typeface="Arial" pitchFamily="34" charset="0"/>
                <a:cs typeface="Arial" pitchFamily="34" charset="0"/>
              </a:rPr>
              <a:t>خرداوات,تشمل</a:t>
            </a:r>
            <a:r>
              <a:rPr lang="ar-SA" sz="2800" dirty="0">
                <a:latin typeface="Arial" pitchFamily="34" charset="0"/>
                <a:cs typeface="Arial" pitchFamily="34" charset="0"/>
              </a:rPr>
              <a:t> ادوات </a:t>
            </a:r>
            <a:r>
              <a:rPr lang="ar-SA" sz="2800" dirty="0" err="1">
                <a:latin typeface="Arial" pitchFamily="34" charset="0"/>
                <a:cs typeface="Arial" pitchFamily="34" charset="0"/>
              </a:rPr>
              <a:t>كهربائيه</a:t>
            </a:r>
            <a:r>
              <a:rPr lang="ar-SA" sz="2800" dirty="0">
                <a:latin typeface="Arial" pitchFamily="34" charset="0"/>
                <a:cs typeface="Arial" pitchFamily="34" charset="0"/>
              </a:rPr>
              <a:t>  امنه خالية من الاسلاك </a:t>
            </a:r>
            <a:r>
              <a:rPr lang="ar-SA" sz="2800" dirty="0" err="1">
                <a:latin typeface="Arial" pitchFamily="34" charset="0"/>
                <a:cs typeface="Arial" pitchFamily="34" charset="0"/>
              </a:rPr>
              <a:t>الكهربائيه</a:t>
            </a:r>
            <a:r>
              <a:rPr lang="ar-SA" sz="2800" dirty="0">
                <a:latin typeface="Arial" pitchFamily="34" charset="0"/>
                <a:cs typeface="Arial" pitchFamily="34" charset="0"/>
              </a:rPr>
              <a:t>.</a:t>
            </a:r>
          </a:p>
          <a:p>
            <a:pPr marL="0" indent="0" algn="r">
              <a:buNone/>
            </a:pPr>
            <a:endParaRPr lang="he-IL" sz="2800" dirty="0">
              <a:latin typeface="Arial" pitchFamily="34" charset="0"/>
              <a:cs typeface="Arial" pitchFamily="34" charset="0"/>
            </a:endParaRPr>
          </a:p>
        </p:txBody>
      </p:sp>
      <p:sp>
        <p:nvSpPr>
          <p:cNvPr id="2" name="כותרת 1">
            <a:extLst>
              <a:ext uri="{FF2B5EF4-FFF2-40B4-BE49-F238E27FC236}">
                <a16:creationId xmlns:a16="http://schemas.microsoft.com/office/drawing/2014/main" id="{F29CB7FD-705A-4AFD-B7A3-B7819D0C79AA}"/>
              </a:ext>
            </a:extLst>
          </p:cNvPr>
          <p:cNvSpPr>
            <a:spLocks noGrp="1"/>
          </p:cNvSpPr>
          <p:nvPr>
            <p:ph type="title"/>
          </p:nvPr>
        </p:nvSpPr>
        <p:spPr/>
        <p:txBody>
          <a:bodyPr/>
          <a:lstStyle/>
          <a:p>
            <a:r>
              <a:rPr lang="ar-SA" sz="4000" dirty="0">
                <a:latin typeface="Arial" pitchFamily="34" charset="0"/>
                <a:cs typeface="Arial" pitchFamily="34" charset="0"/>
              </a:rPr>
              <a:t>دور البيئة في تطوير المبادرة عند الاطفال</a:t>
            </a:r>
            <a:endParaRPr lang="he-IL" sz="4000" dirty="0">
              <a:latin typeface="Arial" pitchFamily="34" charset="0"/>
              <a:cs typeface="Arial" pitchFamily="34" charset="0"/>
            </a:endParaRPr>
          </a:p>
        </p:txBody>
      </p:sp>
      <p:sp>
        <p:nvSpPr>
          <p:cNvPr id="13" name="Rectangle 12">
            <a:extLst>
              <a:ext uri="{FF2B5EF4-FFF2-40B4-BE49-F238E27FC236}">
                <a16:creationId xmlns:a16="http://schemas.microsoft.com/office/drawing/2014/main" id="{E8C5010A-4B39-4535-97DF-DB76E0AEEB00}"/>
              </a:ext>
            </a:extLst>
          </p:cNvPr>
          <p:cNvSpPr/>
          <p:nvPr/>
        </p:nvSpPr>
        <p:spPr>
          <a:xfrm>
            <a:off x="12313717" y="1533283"/>
            <a:ext cx="2531836" cy="452004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latin typeface="Arial" panose="020B0604020202020204" pitchFamily="34" charset="0"/>
                <a:cs typeface="Arial" panose="020B0604020202020204" pitchFamily="34" charset="0"/>
              </a:rPr>
              <a:t>את השקופית הזו תוכלו לשכפל, על מנת ליצור שקופיות נוספות הזהות לה – אליהן תוכלו להכניס את התכנים. </a:t>
            </a:r>
          </a:p>
          <a:p>
            <a:pPr algn="ctr"/>
            <a:endParaRPr lang="he-IL" dirty="0">
              <a:solidFill>
                <a:srgbClr val="002060"/>
              </a:solidFill>
              <a:latin typeface="Arial" panose="020B0604020202020204" pitchFamily="34" charset="0"/>
              <a:cs typeface="Arial" panose="020B0604020202020204" pitchFamily="34" charset="0"/>
            </a:endParaRPr>
          </a:p>
          <a:p>
            <a:pPr algn="ctr"/>
            <a:r>
              <a:rPr lang="he-IL" dirty="0">
                <a:solidFill>
                  <a:srgbClr val="002060"/>
                </a:solidFill>
                <a:latin typeface="Arial" panose="020B0604020202020204" pitchFamily="34" charset="0"/>
                <a:cs typeface="Arial" panose="020B0604020202020204" pitchFamily="34" charset="0"/>
              </a:rPr>
              <a:t>כדי לשכפל אותה, לחצו עליה </a:t>
            </a:r>
            <a:r>
              <a:rPr lang="he-IL" b="1" dirty="0">
                <a:solidFill>
                  <a:srgbClr val="002060"/>
                </a:solidFill>
                <a:latin typeface="Arial" panose="020B0604020202020204" pitchFamily="34" charset="0"/>
                <a:cs typeface="Arial" panose="020B0604020202020204" pitchFamily="34" charset="0"/>
              </a:rPr>
              <a:t>קליק ימיני </a:t>
            </a:r>
            <a:r>
              <a:rPr lang="he-IL" dirty="0">
                <a:solidFill>
                  <a:srgbClr val="002060"/>
                </a:solidFill>
                <a:latin typeface="Arial" panose="020B0604020202020204" pitchFamily="34" charset="0"/>
                <a:cs typeface="Arial" panose="020B0604020202020204" pitchFamily="34" charset="0"/>
              </a:rPr>
              <a:t>בתפריט השקופיות בצד ובחרו </a:t>
            </a:r>
            <a:br>
              <a:rPr lang="en-US" dirty="0">
                <a:solidFill>
                  <a:srgbClr val="002060"/>
                </a:solidFill>
                <a:latin typeface="Arial" panose="020B0604020202020204" pitchFamily="34" charset="0"/>
                <a:cs typeface="Arial" panose="020B0604020202020204" pitchFamily="34" charset="0"/>
              </a:rPr>
            </a:br>
            <a:r>
              <a:rPr lang="he-IL" dirty="0">
                <a:solidFill>
                  <a:srgbClr val="002060"/>
                </a:solidFill>
                <a:latin typeface="Arial" panose="020B0604020202020204" pitchFamily="34" charset="0"/>
                <a:cs typeface="Arial" panose="020B0604020202020204" pitchFamily="34" charset="0"/>
              </a:rPr>
              <a:t>"</a:t>
            </a:r>
            <a:r>
              <a:rPr lang="he-IL" b="1" dirty="0">
                <a:solidFill>
                  <a:srgbClr val="002060"/>
                </a:solidFill>
                <a:latin typeface="Arial" panose="020B0604020202020204" pitchFamily="34" charset="0"/>
                <a:cs typeface="Arial" panose="020B0604020202020204" pitchFamily="34" charset="0"/>
              </a:rPr>
              <a:t>שכפל שקופית</a:t>
            </a:r>
            <a:r>
              <a:rPr lang="he-IL" dirty="0">
                <a:solidFill>
                  <a:srgbClr val="002060"/>
                </a:solidFill>
                <a:latin typeface="Arial" panose="020B0604020202020204" pitchFamily="34" charset="0"/>
                <a:cs typeface="Arial" panose="020B0604020202020204" pitchFamily="34" charset="0"/>
              </a:rPr>
              <a:t>" או "</a:t>
            </a:r>
            <a:r>
              <a:rPr lang="en-US" b="1" dirty="0">
                <a:solidFill>
                  <a:srgbClr val="002060"/>
                </a:solidFill>
                <a:latin typeface="Arial" panose="020B0604020202020204" pitchFamily="34" charset="0"/>
                <a:cs typeface="Arial" panose="020B0604020202020204" pitchFamily="34" charset="0"/>
              </a:rPr>
              <a:t>Duplicate Slide</a:t>
            </a:r>
            <a:r>
              <a:rPr lang="he-IL" dirty="0">
                <a:solidFill>
                  <a:srgbClr val="002060"/>
                </a:solidFill>
                <a:latin typeface="Arial" panose="020B0604020202020204" pitchFamily="34" charset="0"/>
                <a:cs typeface="Arial" panose="020B0604020202020204" pitchFamily="34" charset="0"/>
              </a:rPr>
              <a:t>" </a:t>
            </a:r>
          </a:p>
          <a:p>
            <a:pPr algn="ctr"/>
            <a:r>
              <a:rPr lang="he-IL" dirty="0">
                <a:solidFill>
                  <a:srgbClr val="002060"/>
                </a:solidFill>
                <a:latin typeface="Arial" panose="020B0604020202020204" pitchFamily="34" charset="0"/>
                <a:cs typeface="Arial" panose="020B0604020202020204" pitchFamily="34" charset="0"/>
              </a:rPr>
              <a:t>(מחקו ריבוע זה לאחר הקריאה)</a:t>
            </a:r>
            <a:endParaRPr lang="en-US" dirty="0">
              <a:solidFill>
                <a:srgbClr val="002060"/>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478E4D5B-70D1-46DA-B73C-14E96BB31427}"/>
              </a:ext>
            </a:extLst>
          </p:cNvPr>
          <p:cNvSpPr/>
          <p:nvPr/>
        </p:nvSpPr>
        <p:spPr>
          <a:xfrm>
            <a:off x="12300270" y="0"/>
            <a:ext cx="2558730" cy="14388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2060"/>
                </a:solidFill>
                <a:latin typeface="Arial" panose="020B0604020202020204" pitchFamily="34" charset="0"/>
                <a:cs typeface="Arial" panose="020B0604020202020204" pitchFamily="34" charset="0"/>
              </a:rPr>
              <a:t>פריסה 2</a:t>
            </a:r>
            <a:br>
              <a:rPr lang="en-US" dirty="0">
                <a:solidFill>
                  <a:srgbClr val="002060"/>
                </a:solidFill>
                <a:latin typeface="Arial" panose="020B0604020202020204" pitchFamily="34" charset="0"/>
                <a:cs typeface="Arial" panose="020B0604020202020204" pitchFamily="34" charset="0"/>
              </a:rPr>
            </a:br>
            <a:r>
              <a:rPr lang="he-IL" dirty="0">
                <a:solidFill>
                  <a:srgbClr val="002060"/>
                </a:solidFill>
                <a:latin typeface="Arial" panose="020B0604020202020204" pitchFamily="34" charset="0"/>
                <a:cs typeface="Arial" panose="020B0604020202020204" pitchFamily="34" charset="0"/>
              </a:rPr>
              <a:t>(הפריסות שונות זו מזו במיקום תיבות הטקסט וגרפיקת הרקע, </a:t>
            </a:r>
            <a:br>
              <a:rPr lang="en-US" dirty="0">
                <a:solidFill>
                  <a:srgbClr val="002060"/>
                </a:solidFill>
                <a:latin typeface="Arial" panose="020B0604020202020204" pitchFamily="34" charset="0"/>
                <a:cs typeface="Arial" panose="020B0604020202020204" pitchFamily="34" charset="0"/>
              </a:rPr>
            </a:br>
            <a:r>
              <a:rPr lang="he-IL" dirty="0">
                <a:solidFill>
                  <a:srgbClr val="002060"/>
                </a:solidFill>
                <a:latin typeface="Arial" panose="020B0604020202020204" pitchFamily="34" charset="0"/>
                <a:cs typeface="Arial" panose="020B0604020202020204" pitchFamily="34" charset="0"/>
              </a:rPr>
              <a:t>ותוכלו לגוון ביניהן)</a:t>
            </a:r>
            <a:endParaRPr lang="en-US" dirty="0">
              <a:solidFill>
                <a:srgbClr val="002060"/>
              </a:solidFill>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283" y="3318220"/>
            <a:ext cx="2294275" cy="152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412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7">
            <a:extLst>
              <a:ext uri="{FF2B5EF4-FFF2-40B4-BE49-F238E27FC236}">
                <a16:creationId xmlns:a16="http://schemas.microsoft.com/office/drawing/2014/main" id="{FA299B74-4899-42E8-A4AA-AF4B72C3F400}"/>
              </a:ext>
            </a:extLst>
          </p:cNvPr>
          <p:cNvSpPr>
            <a:spLocks noGrp="1"/>
          </p:cNvSpPr>
          <p:nvPr>
            <p:ph type="title"/>
          </p:nvPr>
        </p:nvSpPr>
        <p:spPr/>
        <p:txBody>
          <a:bodyPr/>
          <a:lstStyle/>
          <a:p>
            <a:r>
              <a:rPr lang="ar-SA" sz="4000" dirty="0">
                <a:latin typeface="Arial" pitchFamily="34" charset="0"/>
                <a:cs typeface="Arial" pitchFamily="34" charset="0"/>
              </a:rPr>
              <a:t>المبادرة مقابل الشعور بالذنب</a:t>
            </a:r>
            <a:endParaRPr lang="he-IL" sz="4000" dirty="0">
              <a:latin typeface="Arial" pitchFamily="34" charset="0"/>
              <a:cs typeface="Arial" pitchFamily="34" charset="0"/>
            </a:endParaRPr>
          </a:p>
        </p:txBody>
      </p:sp>
      <p:sp>
        <p:nvSpPr>
          <p:cNvPr id="6" name="מציין מיקום טקסט 13">
            <a:extLst>
              <a:ext uri="{FF2B5EF4-FFF2-40B4-BE49-F238E27FC236}">
                <a16:creationId xmlns:a16="http://schemas.microsoft.com/office/drawing/2014/main" id="{A643F960-956B-4DE4-B13D-3FAADA36437B}"/>
              </a:ext>
            </a:extLst>
          </p:cNvPr>
          <p:cNvSpPr>
            <a:spLocks noGrp="1"/>
          </p:cNvSpPr>
          <p:nvPr>
            <p:ph type="body" sz="quarter" idx="3"/>
          </p:nvPr>
        </p:nvSpPr>
        <p:spPr>
          <a:xfrm>
            <a:off x="1026927" y="1007388"/>
            <a:ext cx="9802368" cy="431447"/>
          </a:xfrm>
        </p:spPr>
        <p:txBody>
          <a:bodyPr/>
          <a:lstStyle/>
          <a:p>
            <a:r>
              <a:rPr lang="ar-SA" dirty="0">
                <a:latin typeface="Arial" pitchFamily="34" charset="0"/>
                <a:cs typeface="Arial" pitchFamily="34" charset="0"/>
              </a:rPr>
              <a:t>دور البيئة- تكملة</a:t>
            </a:r>
            <a:endParaRPr lang="he-IL" dirty="0">
              <a:latin typeface="Arial" pitchFamily="34" charset="0"/>
              <a:cs typeface="Arial" pitchFamily="34" charset="0"/>
            </a:endParaRPr>
          </a:p>
        </p:txBody>
      </p:sp>
      <p:sp>
        <p:nvSpPr>
          <p:cNvPr id="4" name="מציין מיקום תוכן 3">
            <a:extLst>
              <a:ext uri="{FF2B5EF4-FFF2-40B4-BE49-F238E27FC236}">
                <a16:creationId xmlns:a16="http://schemas.microsoft.com/office/drawing/2014/main" id="{4CED9733-0A36-407F-9494-8B8D744E4592}"/>
              </a:ext>
            </a:extLst>
          </p:cNvPr>
          <p:cNvSpPr>
            <a:spLocks noGrp="1"/>
          </p:cNvSpPr>
          <p:nvPr>
            <p:ph sz="quarter" idx="4"/>
          </p:nvPr>
        </p:nvSpPr>
        <p:spPr/>
        <p:txBody>
          <a:bodyPr>
            <a:normAutofit/>
          </a:bodyPr>
          <a:lstStyle/>
          <a:p>
            <a:pPr algn="r" rtl="1">
              <a:buFont typeface="Wingdings" pitchFamily="2" charset="2"/>
              <a:buChar char="v"/>
            </a:pPr>
            <a:r>
              <a:rPr lang="ar-SA" sz="2800" dirty="0">
                <a:latin typeface="Arial" pitchFamily="34" charset="0"/>
                <a:cs typeface="Arial" pitchFamily="34" charset="0"/>
              </a:rPr>
              <a:t>توفير زوايا ابداعية تشمل العديد من المواد , الوان ,اوراق, نباتات, خردوات كرتونيه البلاستيكية , للقيام بفعاليات القص, التلصيق , الدهان, الرسم ,الطين.......</a:t>
            </a:r>
          </a:p>
          <a:p>
            <a:pPr algn="r" rtl="1">
              <a:buFont typeface="Wingdings" pitchFamily="2" charset="2"/>
              <a:buChar char="v"/>
            </a:pPr>
            <a:r>
              <a:rPr lang="ar-SA" sz="2800" dirty="0">
                <a:latin typeface="Arial" pitchFamily="34" charset="0"/>
                <a:cs typeface="Arial" pitchFamily="34" charset="0"/>
              </a:rPr>
              <a:t>حث الطفل على الأسئلة منة خلال لقاء الصباح او خلال الأنشطة المختلفة.</a:t>
            </a:r>
          </a:p>
          <a:p>
            <a:pPr algn="r" rtl="1">
              <a:buFont typeface="Wingdings" pitchFamily="2" charset="2"/>
              <a:buChar char="v"/>
            </a:pPr>
            <a:r>
              <a:rPr lang="ar-SA" sz="2800" dirty="0">
                <a:latin typeface="Arial" pitchFamily="34" charset="0"/>
                <a:cs typeface="Arial" pitchFamily="34" charset="0"/>
              </a:rPr>
              <a:t>منح الطفل مهام يستطيع من خلالها ترتيب الألعاب والمكان.</a:t>
            </a:r>
          </a:p>
          <a:p>
            <a:pPr algn="r" rtl="1">
              <a:buFont typeface="Wingdings" pitchFamily="2" charset="2"/>
              <a:buChar char="v"/>
            </a:pPr>
            <a:r>
              <a:rPr lang="ar-SA" sz="2800" dirty="0">
                <a:latin typeface="Arial" pitchFamily="34" charset="0"/>
                <a:cs typeface="Arial" pitchFamily="34" charset="0"/>
              </a:rPr>
              <a:t>منح الطفل تعزيزات على اعماله امام الاطفال الاخرين.</a:t>
            </a:r>
          </a:p>
          <a:p>
            <a:pPr algn="r" rtl="1">
              <a:buFont typeface="Wingdings" pitchFamily="2" charset="2"/>
              <a:buChar char="v"/>
            </a:pPr>
            <a:endParaRPr lang="ar-SA" sz="2800" dirty="0">
              <a:latin typeface="Arial" pitchFamily="34" charset="0"/>
              <a:cs typeface="Arial" pitchFamily="34" charset="0"/>
            </a:endParaRPr>
          </a:p>
          <a:p>
            <a:pPr algn="r" rtl="1">
              <a:buFont typeface="Wingdings" pitchFamily="2" charset="2"/>
              <a:buChar char="v"/>
            </a:pPr>
            <a:endParaRPr lang="ar-SA" sz="2800" dirty="0">
              <a:latin typeface="Arial" pitchFamily="34" charset="0"/>
              <a:cs typeface="Arial" pitchFamily="34" charset="0"/>
            </a:endParaRPr>
          </a:p>
          <a:p>
            <a:pPr algn="r" rtl="1">
              <a:buFont typeface="Wingdings" pitchFamily="2" charset="2"/>
              <a:buChar char="v"/>
            </a:pPr>
            <a:endParaRPr lang="ar-SA" sz="2800" dirty="0">
              <a:latin typeface="Arial" pitchFamily="34" charset="0"/>
              <a:cs typeface="Arial" pitchFamily="34" charset="0"/>
            </a:endParaRPr>
          </a:p>
          <a:p>
            <a:pPr algn="r" rtl="1">
              <a:buFont typeface="Wingdings" pitchFamily="2" charset="2"/>
              <a:buChar char="v"/>
            </a:pPr>
            <a:endParaRPr lang="ar-SA" sz="2800" dirty="0">
              <a:latin typeface="Arial" pitchFamily="34" charset="0"/>
              <a:cs typeface="Arial" pitchFamily="34" charset="0"/>
            </a:endParaRPr>
          </a:p>
          <a:p>
            <a:pPr algn="r" rtl="1">
              <a:buFont typeface="Wingdings" pitchFamily="2" charset="2"/>
              <a:buChar char="v"/>
            </a:pPr>
            <a:endParaRPr lang="ar-SA" sz="2800" dirty="0">
              <a:latin typeface="Arial" pitchFamily="34" charset="0"/>
              <a:cs typeface="Arial" pitchFamily="34" charset="0"/>
            </a:endParaRPr>
          </a:p>
          <a:p>
            <a:pPr algn="r" rtl="1">
              <a:buFont typeface="Wingdings" pitchFamily="2" charset="2"/>
              <a:buChar char="v"/>
            </a:pPr>
            <a:endParaRPr lang="he-IL" sz="2800" dirty="0">
              <a:latin typeface="Arial" pitchFamily="34" charset="0"/>
              <a:cs typeface="Arial" pitchFamily="34" charset="0"/>
            </a:endParaRPr>
          </a:p>
        </p:txBody>
      </p:sp>
      <p:sp>
        <p:nvSpPr>
          <p:cNvPr id="10" name="Rectangle 9">
            <a:extLst>
              <a:ext uri="{FF2B5EF4-FFF2-40B4-BE49-F238E27FC236}">
                <a16:creationId xmlns:a16="http://schemas.microsoft.com/office/drawing/2014/main" id="{4DAE75ED-AA8B-4A33-A28F-0A9982630A9E}"/>
              </a:ext>
            </a:extLst>
          </p:cNvPr>
          <p:cNvSpPr/>
          <p:nvPr/>
        </p:nvSpPr>
        <p:spPr>
          <a:xfrm>
            <a:off x="12313717" y="1533283"/>
            <a:ext cx="2531836" cy="452004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latin typeface="Arial" panose="020B0604020202020204" pitchFamily="34" charset="0"/>
                <a:cs typeface="Arial" panose="020B0604020202020204" pitchFamily="34" charset="0"/>
              </a:rPr>
              <a:t>את השקופית הזו תוכלו לשכפל, על מנת ליצור שקופיות נוספות הזהות לה – אליהן תוכלו להכניס את התכנים. </a:t>
            </a:r>
          </a:p>
          <a:p>
            <a:pPr algn="ctr"/>
            <a:endParaRPr lang="he-IL" dirty="0">
              <a:solidFill>
                <a:srgbClr val="002060"/>
              </a:solidFill>
              <a:latin typeface="Arial" panose="020B0604020202020204" pitchFamily="34" charset="0"/>
              <a:cs typeface="Arial" panose="020B0604020202020204" pitchFamily="34" charset="0"/>
            </a:endParaRPr>
          </a:p>
          <a:p>
            <a:pPr algn="ctr"/>
            <a:r>
              <a:rPr lang="he-IL" dirty="0">
                <a:solidFill>
                  <a:srgbClr val="002060"/>
                </a:solidFill>
                <a:latin typeface="Arial" panose="020B0604020202020204" pitchFamily="34" charset="0"/>
                <a:cs typeface="Arial" panose="020B0604020202020204" pitchFamily="34" charset="0"/>
              </a:rPr>
              <a:t>כדי לשכפל אותה, לחצו עליה </a:t>
            </a:r>
            <a:r>
              <a:rPr lang="he-IL" b="1" dirty="0">
                <a:solidFill>
                  <a:srgbClr val="002060"/>
                </a:solidFill>
                <a:latin typeface="Arial" panose="020B0604020202020204" pitchFamily="34" charset="0"/>
                <a:cs typeface="Arial" panose="020B0604020202020204" pitchFamily="34" charset="0"/>
              </a:rPr>
              <a:t>קליק ימיני </a:t>
            </a:r>
            <a:r>
              <a:rPr lang="he-IL" dirty="0">
                <a:solidFill>
                  <a:srgbClr val="002060"/>
                </a:solidFill>
                <a:latin typeface="Arial" panose="020B0604020202020204" pitchFamily="34" charset="0"/>
                <a:cs typeface="Arial" panose="020B0604020202020204" pitchFamily="34" charset="0"/>
              </a:rPr>
              <a:t>בתפריט השקופיות בצד ובחרו </a:t>
            </a:r>
            <a:br>
              <a:rPr lang="en-US" dirty="0">
                <a:solidFill>
                  <a:srgbClr val="002060"/>
                </a:solidFill>
                <a:latin typeface="Arial" panose="020B0604020202020204" pitchFamily="34" charset="0"/>
                <a:cs typeface="Arial" panose="020B0604020202020204" pitchFamily="34" charset="0"/>
              </a:rPr>
            </a:br>
            <a:r>
              <a:rPr lang="he-IL" dirty="0">
                <a:solidFill>
                  <a:srgbClr val="002060"/>
                </a:solidFill>
                <a:latin typeface="Arial" panose="020B0604020202020204" pitchFamily="34" charset="0"/>
                <a:cs typeface="Arial" panose="020B0604020202020204" pitchFamily="34" charset="0"/>
              </a:rPr>
              <a:t>"</a:t>
            </a:r>
            <a:r>
              <a:rPr lang="he-IL" b="1" dirty="0">
                <a:solidFill>
                  <a:srgbClr val="002060"/>
                </a:solidFill>
                <a:latin typeface="Arial" panose="020B0604020202020204" pitchFamily="34" charset="0"/>
                <a:cs typeface="Arial" panose="020B0604020202020204" pitchFamily="34" charset="0"/>
              </a:rPr>
              <a:t>שכפל שקופית</a:t>
            </a:r>
            <a:r>
              <a:rPr lang="he-IL" dirty="0">
                <a:solidFill>
                  <a:srgbClr val="002060"/>
                </a:solidFill>
                <a:latin typeface="Arial" panose="020B0604020202020204" pitchFamily="34" charset="0"/>
                <a:cs typeface="Arial" panose="020B0604020202020204" pitchFamily="34" charset="0"/>
              </a:rPr>
              <a:t>" או "</a:t>
            </a:r>
            <a:r>
              <a:rPr lang="en-US" b="1" dirty="0">
                <a:solidFill>
                  <a:srgbClr val="002060"/>
                </a:solidFill>
                <a:latin typeface="Arial" panose="020B0604020202020204" pitchFamily="34" charset="0"/>
                <a:cs typeface="Arial" panose="020B0604020202020204" pitchFamily="34" charset="0"/>
              </a:rPr>
              <a:t>Duplicate Slide</a:t>
            </a:r>
            <a:r>
              <a:rPr lang="he-IL" dirty="0">
                <a:solidFill>
                  <a:srgbClr val="002060"/>
                </a:solidFill>
                <a:latin typeface="Arial" panose="020B0604020202020204" pitchFamily="34" charset="0"/>
                <a:cs typeface="Arial" panose="020B0604020202020204" pitchFamily="34" charset="0"/>
              </a:rPr>
              <a:t>" </a:t>
            </a:r>
          </a:p>
          <a:p>
            <a:pPr algn="ctr"/>
            <a:r>
              <a:rPr lang="he-IL" dirty="0">
                <a:solidFill>
                  <a:srgbClr val="002060"/>
                </a:solidFill>
                <a:latin typeface="Arial" panose="020B0604020202020204" pitchFamily="34" charset="0"/>
                <a:cs typeface="Arial" panose="020B0604020202020204" pitchFamily="34" charset="0"/>
              </a:rPr>
              <a:t>(מחקו ריבוע זה לאחר הקריאה)</a:t>
            </a:r>
            <a:endParaRPr lang="en-US" dirty="0">
              <a:solidFill>
                <a:srgbClr val="002060"/>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300270" y="0"/>
            <a:ext cx="2558730" cy="14388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2060"/>
                </a:solidFill>
                <a:latin typeface="Arial" panose="020B0604020202020204" pitchFamily="34" charset="0"/>
                <a:cs typeface="Arial" panose="020B0604020202020204" pitchFamily="34" charset="0"/>
              </a:rPr>
              <a:t>פריסה 3</a:t>
            </a:r>
            <a:br>
              <a:rPr lang="en-US" dirty="0">
                <a:solidFill>
                  <a:srgbClr val="002060"/>
                </a:solidFill>
                <a:latin typeface="Arial" panose="020B0604020202020204" pitchFamily="34" charset="0"/>
                <a:cs typeface="Arial" panose="020B0604020202020204" pitchFamily="34" charset="0"/>
              </a:rPr>
            </a:br>
            <a:r>
              <a:rPr lang="he-IL" dirty="0">
                <a:solidFill>
                  <a:srgbClr val="002060"/>
                </a:solidFill>
                <a:latin typeface="Arial" panose="020B0604020202020204" pitchFamily="34" charset="0"/>
                <a:cs typeface="Arial" panose="020B0604020202020204" pitchFamily="34" charset="0"/>
              </a:rPr>
              <a:t>(הפריסות שונות זו מזו במיקום תיבות הטקסט וגרפיקת הרקע, </a:t>
            </a:r>
            <a:br>
              <a:rPr lang="en-US" dirty="0">
                <a:solidFill>
                  <a:srgbClr val="002060"/>
                </a:solidFill>
                <a:latin typeface="Arial" panose="020B0604020202020204" pitchFamily="34" charset="0"/>
                <a:cs typeface="Arial" panose="020B0604020202020204" pitchFamily="34" charset="0"/>
              </a:rPr>
            </a:br>
            <a:r>
              <a:rPr lang="he-IL" dirty="0">
                <a:solidFill>
                  <a:srgbClr val="002060"/>
                </a:solidFill>
                <a:latin typeface="Arial" panose="020B0604020202020204" pitchFamily="34" charset="0"/>
                <a:cs typeface="Arial" panose="020B0604020202020204" pitchFamily="34" charset="0"/>
              </a:rPr>
              <a:t>ותוכלו לגוון ביניהן)</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31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7">
            <a:extLst>
              <a:ext uri="{FF2B5EF4-FFF2-40B4-BE49-F238E27FC236}">
                <a16:creationId xmlns:a16="http://schemas.microsoft.com/office/drawing/2014/main" id="{FA299B74-4899-42E8-A4AA-AF4B72C3F400}"/>
              </a:ext>
            </a:extLst>
          </p:cNvPr>
          <p:cNvSpPr>
            <a:spLocks noGrp="1"/>
          </p:cNvSpPr>
          <p:nvPr>
            <p:ph type="title"/>
          </p:nvPr>
        </p:nvSpPr>
        <p:spPr/>
        <p:txBody>
          <a:bodyPr/>
          <a:lstStyle/>
          <a:p>
            <a:r>
              <a:rPr lang="ar-SA" sz="4000" dirty="0">
                <a:latin typeface="Arial" pitchFamily="34" charset="0"/>
                <a:cs typeface="Arial" pitchFamily="34" charset="0"/>
              </a:rPr>
              <a:t>الشعور بالمبادرة</a:t>
            </a:r>
            <a:endParaRPr lang="he-IL" sz="4000" dirty="0">
              <a:latin typeface="Arial" pitchFamily="34" charset="0"/>
              <a:cs typeface="Arial" pitchFamily="34" charset="0"/>
            </a:endParaRPr>
          </a:p>
        </p:txBody>
      </p:sp>
      <p:sp>
        <p:nvSpPr>
          <p:cNvPr id="10" name="Rectangle 9">
            <a:extLst>
              <a:ext uri="{FF2B5EF4-FFF2-40B4-BE49-F238E27FC236}">
                <a16:creationId xmlns:a16="http://schemas.microsoft.com/office/drawing/2014/main" id="{4DAE75ED-AA8B-4A33-A28F-0A9982630A9E}"/>
              </a:ext>
            </a:extLst>
          </p:cNvPr>
          <p:cNvSpPr/>
          <p:nvPr/>
        </p:nvSpPr>
        <p:spPr>
          <a:xfrm>
            <a:off x="12313717" y="1533283"/>
            <a:ext cx="2531836" cy="452004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latin typeface="Arial" panose="020B0604020202020204" pitchFamily="34" charset="0"/>
                <a:cs typeface="Arial" panose="020B0604020202020204" pitchFamily="34" charset="0"/>
              </a:rPr>
              <a:t>את השקופית הזו תוכלו לשכפל, על מנת ליצור שקופיות נוספות הזהות לה – אליהן תוכלו להכניס את התכנים. </a:t>
            </a:r>
          </a:p>
          <a:p>
            <a:pPr algn="ctr"/>
            <a:endParaRPr lang="he-IL" dirty="0">
              <a:solidFill>
                <a:srgbClr val="002060"/>
              </a:solidFill>
              <a:latin typeface="Arial" panose="020B0604020202020204" pitchFamily="34" charset="0"/>
              <a:cs typeface="Arial" panose="020B0604020202020204" pitchFamily="34" charset="0"/>
            </a:endParaRPr>
          </a:p>
          <a:p>
            <a:pPr algn="ctr"/>
            <a:r>
              <a:rPr lang="he-IL" dirty="0">
                <a:solidFill>
                  <a:srgbClr val="002060"/>
                </a:solidFill>
                <a:latin typeface="Arial" panose="020B0604020202020204" pitchFamily="34" charset="0"/>
                <a:cs typeface="Arial" panose="020B0604020202020204" pitchFamily="34" charset="0"/>
              </a:rPr>
              <a:t>כדי לשכפל אותה, לחצו עליה </a:t>
            </a:r>
            <a:r>
              <a:rPr lang="he-IL" b="1" dirty="0">
                <a:solidFill>
                  <a:srgbClr val="002060"/>
                </a:solidFill>
                <a:latin typeface="Arial" panose="020B0604020202020204" pitchFamily="34" charset="0"/>
                <a:cs typeface="Arial" panose="020B0604020202020204" pitchFamily="34" charset="0"/>
              </a:rPr>
              <a:t>קליק ימיני </a:t>
            </a:r>
            <a:r>
              <a:rPr lang="he-IL" dirty="0">
                <a:solidFill>
                  <a:srgbClr val="002060"/>
                </a:solidFill>
                <a:latin typeface="Arial" panose="020B0604020202020204" pitchFamily="34" charset="0"/>
                <a:cs typeface="Arial" panose="020B0604020202020204" pitchFamily="34" charset="0"/>
              </a:rPr>
              <a:t>בתפריט השקופיות בצד ובחרו </a:t>
            </a:r>
            <a:br>
              <a:rPr lang="en-US" dirty="0">
                <a:solidFill>
                  <a:srgbClr val="002060"/>
                </a:solidFill>
                <a:latin typeface="Arial" panose="020B0604020202020204" pitchFamily="34" charset="0"/>
                <a:cs typeface="Arial" panose="020B0604020202020204" pitchFamily="34" charset="0"/>
              </a:rPr>
            </a:br>
            <a:r>
              <a:rPr lang="he-IL" dirty="0">
                <a:solidFill>
                  <a:srgbClr val="002060"/>
                </a:solidFill>
                <a:latin typeface="Arial" panose="020B0604020202020204" pitchFamily="34" charset="0"/>
                <a:cs typeface="Arial" panose="020B0604020202020204" pitchFamily="34" charset="0"/>
              </a:rPr>
              <a:t>"</a:t>
            </a:r>
            <a:r>
              <a:rPr lang="he-IL" b="1" dirty="0">
                <a:solidFill>
                  <a:srgbClr val="002060"/>
                </a:solidFill>
                <a:latin typeface="Arial" panose="020B0604020202020204" pitchFamily="34" charset="0"/>
                <a:cs typeface="Arial" panose="020B0604020202020204" pitchFamily="34" charset="0"/>
              </a:rPr>
              <a:t>שכפל שקופית</a:t>
            </a:r>
            <a:r>
              <a:rPr lang="he-IL" dirty="0">
                <a:solidFill>
                  <a:srgbClr val="002060"/>
                </a:solidFill>
                <a:latin typeface="Arial" panose="020B0604020202020204" pitchFamily="34" charset="0"/>
                <a:cs typeface="Arial" panose="020B0604020202020204" pitchFamily="34" charset="0"/>
              </a:rPr>
              <a:t>" או "</a:t>
            </a:r>
            <a:r>
              <a:rPr lang="en-US" b="1" dirty="0">
                <a:solidFill>
                  <a:srgbClr val="002060"/>
                </a:solidFill>
                <a:latin typeface="Arial" panose="020B0604020202020204" pitchFamily="34" charset="0"/>
                <a:cs typeface="Arial" panose="020B0604020202020204" pitchFamily="34" charset="0"/>
              </a:rPr>
              <a:t>Duplicate Slide</a:t>
            </a:r>
            <a:r>
              <a:rPr lang="he-IL" dirty="0">
                <a:solidFill>
                  <a:srgbClr val="002060"/>
                </a:solidFill>
                <a:latin typeface="Arial" panose="020B0604020202020204" pitchFamily="34" charset="0"/>
                <a:cs typeface="Arial" panose="020B0604020202020204" pitchFamily="34" charset="0"/>
              </a:rPr>
              <a:t>" </a:t>
            </a:r>
          </a:p>
          <a:p>
            <a:pPr algn="ctr"/>
            <a:r>
              <a:rPr lang="he-IL" dirty="0">
                <a:solidFill>
                  <a:srgbClr val="002060"/>
                </a:solidFill>
                <a:latin typeface="Arial" panose="020B0604020202020204" pitchFamily="34" charset="0"/>
                <a:cs typeface="Arial" panose="020B0604020202020204" pitchFamily="34" charset="0"/>
              </a:rPr>
              <a:t>(מחקו ריבוע זה לאחר הקריאה)</a:t>
            </a:r>
            <a:endParaRPr lang="en-US" dirty="0">
              <a:solidFill>
                <a:srgbClr val="002060"/>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23D0EF2-D682-4EA2-BF58-1A1C04EAB44D}"/>
              </a:ext>
            </a:extLst>
          </p:cNvPr>
          <p:cNvSpPr/>
          <p:nvPr/>
        </p:nvSpPr>
        <p:spPr>
          <a:xfrm>
            <a:off x="12300270" y="0"/>
            <a:ext cx="2558730" cy="14388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2060"/>
                </a:solidFill>
                <a:latin typeface="Arial" panose="020B0604020202020204" pitchFamily="34" charset="0"/>
                <a:cs typeface="Arial" panose="020B0604020202020204" pitchFamily="34" charset="0"/>
              </a:rPr>
              <a:t>פריסה 4</a:t>
            </a:r>
            <a:br>
              <a:rPr lang="en-US" dirty="0">
                <a:solidFill>
                  <a:srgbClr val="002060"/>
                </a:solidFill>
                <a:latin typeface="Arial" panose="020B0604020202020204" pitchFamily="34" charset="0"/>
                <a:cs typeface="Arial" panose="020B0604020202020204" pitchFamily="34" charset="0"/>
              </a:rPr>
            </a:br>
            <a:r>
              <a:rPr lang="he-IL" dirty="0">
                <a:solidFill>
                  <a:srgbClr val="002060"/>
                </a:solidFill>
                <a:latin typeface="Arial" panose="020B0604020202020204" pitchFamily="34" charset="0"/>
                <a:cs typeface="Arial" panose="020B0604020202020204" pitchFamily="34" charset="0"/>
              </a:rPr>
              <a:t>(הפריסות שונות זו מזו במיקום תיבות הטקסט וגרפיקת הרקע, </a:t>
            </a:r>
            <a:br>
              <a:rPr lang="en-US" dirty="0">
                <a:solidFill>
                  <a:srgbClr val="002060"/>
                </a:solidFill>
                <a:latin typeface="Arial" panose="020B0604020202020204" pitchFamily="34" charset="0"/>
                <a:cs typeface="Arial" panose="020B0604020202020204" pitchFamily="34" charset="0"/>
              </a:rPr>
            </a:br>
            <a:r>
              <a:rPr lang="he-IL" dirty="0">
                <a:solidFill>
                  <a:srgbClr val="002060"/>
                </a:solidFill>
                <a:latin typeface="Arial" panose="020B0604020202020204" pitchFamily="34" charset="0"/>
                <a:cs typeface="Arial" panose="020B0604020202020204" pitchFamily="34" charset="0"/>
              </a:rPr>
              <a:t>ותוכלו לגוון ביניהן)</a:t>
            </a:r>
            <a:endParaRPr lang="en-US" dirty="0">
              <a:solidFill>
                <a:srgbClr val="002060"/>
              </a:solidFill>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12" y="1062124"/>
            <a:ext cx="8897181" cy="394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128" y="1152815"/>
            <a:ext cx="21209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65" y="2804121"/>
            <a:ext cx="2255838"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135" y="1563977"/>
            <a:ext cx="1633538"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7791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E5ECEB5F-1AF1-455B-9707-912205C838FF}"/>
              </a:ext>
            </a:extLst>
          </p:cNvPr>
          <p:cNvSpPr/>
          <p:nvPr/>
        </p:nvSpPr>
        <p:spPr>
          <a:xfrm>
            <a:off x="12279398" y="302487"/>
            <a:ext cx="2277745"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latin typeface="Arial" panose="020B0604020202020204" pitchFamily="34" charset="0"/>
                <a:cs typeface="Arial" panose="020B0604020202020204" pitchFamily="34" charset="0"/>
              </a:rPr>
              <a:t>שקופית זו היא חובה</a:t>
            </a:r>
            <a:endParaRPr lang="en-US" dirty="0">
              <a:solidFill>
                <a:srgbClr val="002060"/>
              </a:solidFill>
              <a:latin typeface="Arial" panose="020B0604020202020204" pitchFamily="34" charset="0"/>
              <a:cs typeface="Arial" panose="020B0604020202020204" pitchFamily="34" charset="0"/>
            </a:endParaRPr>
          </a:p>
        </p:txBody>
      </p:sp>
      <p:sp>
        <p:nvSpPr>
          <p:cNvPr id="3" name="מלבן 2"/>
          <p:cNvSpPr/>
          <p:nvPr/>
        </p:nvSpPr>
        <p:spPr>
          <a:xfrm>
            <a:off x="3466531" y="449754"/>
            <a:ext cx="6428096" cy="707886"/>
          </a:xfrm>
          <a:prstGeom prst="rect">
            <a:avLst/>
          </a:prstGeom>
        </p:spPr>
        <p:txBody>
          <a:bodyPr wrap="square">
            <a:spAutoFit/>
          </a:bodyPr>
          <a:lstStyle/>
          <a:p>
            <a:pPr algn="ctr"/>
            <a:r>
              <a:rPr lang="ar-SA" sz="4000" b="1" dirty="0">
                <a:latin typeface="Arial" pitchFamily="34" charset="0"/>
                <a:cs typeface="Arial" pitchFamily="34" charset="0"/>
              </a:rPr>
              <a:t>الشعور بالذنب</a:t>
            </a:r>
            <a:endParaRPr lang="he-IL" sz="4000" b="1" dirty="0">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102" y="1682964"/>
            <a:ext cx="2889250"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4801" y="1682964"/>
            <a:ext cx="3109912"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486" y="3934844"/>
            <a:ext cx="3103562"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9220</TotalTime>
  <Words>1428</Words>
  <Application>Microsoft Office PowerPoint</Application>
  <PresentationFormat>מסך רחב</PresentationFormat>
  <Paragraphs>135</Paragraphs>
  <Slides>24</Slides>
  <Notes>6</Notes>
  <HiddenSlides>0</HiddenSlides>
  <MMClips>1</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24</vt:i4>
      </vt:variant>
    </vt:vector>
  </HeadingPairs>
  <TitlesOfParts>
    <vt:vector size="29" baseType="lpstr">
      <vt:lpstr>Arial</vt:lpstr>
      <vt:lpstr>Calibri</vt:lpstr>
      <vt:lpstr>Varela Round</vt:lpstr>
      <vt:lpstr>Wingdings</vt:lpstr>
      <vt:lpstr>ערכת נושא Office</vt:lpstr>
      <vt:lpstr>מערכת שידורים לאומית مؤسسة البث القومية</vt:lpstr>
      <vt:lpstr> نظرية التطور النفسي الاجتماعي  </vt:lpstr>
      <vt:lpstr>المرحلة الثالثة والرابعة من مراحل التطور حسب  اريكسون</vt:lpstr>
      <vt:lpstr>المرحلة الثالثة : اكتساب المبادرة مقابل الشعور بالذنب-من 3-6 יוזמה מול אשמה</vt:lpstr>
      <vt:lpstr>المبادرة مقابل الشعور بالذنب</vt:lpstr>
      <vt:lpstr>دور البيئة في تطوير المبادرة عند الاطفال</vt:lpstr>
      <vt:lpstr>المبادرة مقابل الشعور بالذنب</vt:lpstr>
      <vt:lpstr>الشعور بالمبادرة</vt:lpstr>
      <vt:lpstr>מצגת של PowerPoint‏</vt:lpstr>
      <vt:lpstr>الاسباب التي تجعل الطفل يشعر بالذنب</vt:lpstr>
      <vt:lpstr>مهمة </vt:lpstr>
      <vt:lpstr>מצגת של PowerPoint‏</vt:lpstr>
      <vt:lpstr>سؤال بجروت- مهمة </vt:lpstr>
      <vt:lpstr>المرحلة الرابعة: الاجتهاد مقابل الشعور بالنقص جيل المدرسة الابتدائية-من 6 الى 12 سنة חריצות מול נחיתות</vt:lpstr>
      <vt:lpstr>الاجتهاد: بذل الجهد في فعل شاق, السعي من اجل انجاز معين. ينعكس الاجتهاد في جيل المدرسة الابتدائية في المجالات التالية</vt:lpstr>
      <vt:lpstr>المجال التعليمي:</vt:lpstr>
      <vt:lpstr>المجال الجسماني</vt:lpstr>
      <vt:lpstr>المجال السلوكي العاطفي</vt:lpstr>
      <vt:lpstr>دور المدرسة في تطوير الاجتهاد عند الطلاب في المرحلة    الابتدائية من 6-12 سنة</vt:lpstr>
      <vt:lpstr>النتائج الايجابية في هذه المرحلة </vt:lpstr>
      <vt:lpstr>الشعور بالنقص </vt:lpstr>
      <vt:lpstr>الشعور بالنقص يؤدي الى:</vt:lpstr>
      <vt:lpstr>تلخيص:</vt:lpstr>
      <vt:lpstr>שימוש ביצירות מוגנות בזכויות יוצרים ואיתור בעלי זכויות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bahaa.misrad@gmail.com</cp:lastModifiedBy>
  <cp:revision>168</cp:revision>
  <dcterms:created xsi:type="dcterms:W3CDTF">2020-03-15T19:13:03Z</dcterms:created>
  <dcterms:modified xsi:type="dcterms:W3CDTF">2021-10-27T11:30:01Z</dcterms:modified>
</cp:coreProperties>
</file>