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0"/>
  </p:notesMasterIdLst>
  <p:sldIdLst>
    <p:sldId id="257" r:id="rId2"/>
    <p:sldId id="262" r:id="rId3"/>
    <p:sldId id="292" r:id="rId4"/>
    <p:sldId id="288" r:id="rId5"/>
    <p:sldId id="293" r:id="rId6"/>
    <p:sldId id="303" r:id="rId7"/>
    <p:sldId id="304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291" r:id="rId19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D9E6"/>
    <a:srgbClr val="92D050"/>
    <a:srgbClr val="12B4BC"/>
    <a:srgbClr val="B7ECFF"/>
    <a:srgbClr val="192A72"/>
    <a:srgbClr val="B4DE86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964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כ"א/חשון/תשפ"ב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Eipwp8D-Mc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64796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54381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4535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73124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AE" dirty="0"/>
              <a:t>النقطة</a:t>
            </a:r>
            <a:r>
              <a:rPr lang="ar-AE" baseline="0" dirty="0"/>
              <a:t> الأخيرة -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2900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8688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9003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https://www.youtube.com/watch?v=eEipwp8D-Mc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1844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673554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7435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8241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2693988"/>
            <a:ext cx="12190413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  <p:sp>
        <p:nvSpPr>
          <p:cNvPr id="11" name="מלבן מעוגל 7">
            <a:extLst>
              <a:ext uri="{FF2B5EF4-FFF2-40B4-BE49-F238E27FC236}">
                <a16:creationId xmlns:a16="http://schemas.microsoft.com/office/drawing/2014/main" id="{B4AFF296-E435-456B-88A7-FD44FC635162}"/>
              </a:ext>
            </a:extLst>
          </p:cNvPr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2958" y="764744"/>
            <a:ext cx="1158948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E092FF7F-99D2-4D69-9F9B-DFCC0018EF01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EE11C667-5839-4E65-A8EE-E7690021913A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268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2958" y="764744"/>
            <a:ext cx="1158948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64B146C4-EED2-4B57-8484-D619778B9E14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7C073636-A9CC-46CC-A5B5-C80D3112BC4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4CEC450C-D597-4EB4-A4B8-7D7FF6277A97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8441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0220" y="938559"/>
            <a:ext cx="2190597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2B4BA0B6-69B0-4331-828B-18DEBDC76E10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8" name="מציין מיקום של תמונה 2">
            <a:extLst>
              <a:ext uri="{FF2B5EF4-FFF2-40B4-BE49-F238E27FC236}">
                <a16:creationId xmlns:a16="http://schemas.microsoft.com/office/drawing/2014/main" id="{FBCD6E16-20B0-475E-9CDF-01523C3F3E1C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9" name="מציין מיקום של תמונה 2">
            <a:extLst>
              <a:ext uri="{FF2B5EF4-FFF2-40B4-BE49-F238E27FC236}">
                <a16:creationId xmlns:a16="http://schemas.microsoft.com/office/drawing/2014/main" id="{CF464C56-4BFD-45D5-9DFE-6D1C9EA4537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20" name="מציין מיקום של תמונה 2">
            <a:extLst>
              <a:ext uri="{FF2B5EF4-FFF2-40B4-BE49-F238E27FC236}">
                <a16:creationId xmlns:a16="http://schemas.microsoft.com/office/drawing/2014/main" id="{129AE4A9-D411-4409-B29E-8B4A85FA65F5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20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640910"/>
            <a:ext cx="12190413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0" y="2918492"/>
            <a:ext cx="12190413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212915" y="3655832"/>
            <a:ext cx="11977498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0" kern="1200" dirty="0" smtClean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640910"/>
            <a:ext cx="12190413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0" y="2918493"/>
            <a:ext cx="12190413" cy="64209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0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0412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815138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438" y="213094"/>
            <a:ext cx="9640976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+mn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8" y="1185681"/>
            <a:ext cx="8323992" cy="540000"/>
          </a:xfrm>
        </p:spPr>
        <p:txBody>
          <a:bodyPr anchor="ctr">
            <a:noAutofit/>
          </a:bodyPr>
          <a:lstStyle>
            <a:lvl1pPr marL="185738" indent="0">
              <a:buNone/>
              <a:defRPr sz="2800" b="1">
                <a:solidFill>
                  <a:srgbClr val="12B4BC"/>
                </a:solidFill>
                <a:latin typeface="Varela Round" pitchFamily="2" charset="-79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3"/>
            <a:ext cx="8030918" cy="4152517"/>
          </a:xfrm>
        </p:spPr>
        <p:txBody>
          <a:bodyPr>
            <a:normAutofit/>
          </a:bodyPr>
          <a:lstStyle>
            <a:lvl1pPr marL="439738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3546" y="5699023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260528" y="181685"/>
            <a:ext cx="259848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488761" y="468418"/>
            <a:ext cx="2968915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08919" y="6104088"/>
            <a:ext cx="3755104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097341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386" y="1312990"/>
            <a:ext cx="790948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32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297" y="6189198"/>
            <a:ext cx="30681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1040" y="81723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406" y="6347805"/>
            <a:ext cx="5558412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0413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28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200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7" y="66850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50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369" y="639718"/>
            <a:ext cx="11463676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369" y="95349"/>
            <a:ext cx="8073828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39085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0412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65331" y="950191"/>
            <a:ext cx="1158948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37DA72A4-4AB9-460E-88AD-A2F17BC9040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5647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B6F552B-607E-4869-A917-C44959BDCB12}" type="datetimeFigureOut">
              <a:rPr lang="he-IL" smtClean="0"/>
              <a:pPr/>
              <a:t>כ"א/חשון/תשפ"ב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69" r:id="rId5"/>
    <p:sldLayoutId id="2147483670" r:id="rId6"/>
    <p:sldLayoutId id="2147483671" r:id="rId7"/>
    <p:sldLayoutId id="2147483663" r:id="rId8"/>
    <p:sldLayoutId id="2147483675" r:id="rId9"/>
    <p:sldLayoutId id="2147483672" r:id="rId10"/>
    <p:sldLayoutId id="2147483673" r:id="rId11"/>
    <p:sldLayoutId id="2147483674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eEipwp8D-Mc?feature=oembed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-119742" y="2065767"/>
            <a:ext cx="12190413" cy="1260000"/>
          </a:xfrm>
        </p:spPr>
        <p:txBody>
          <a:bodyPr/>
          <a:lstStyle/>
          <a:p>
            <a:r>
              <a:rPr lang="ar-AE" dirty="0">
                <a:solidFill>
                  <a:srgbClr val="192A72"/>
                </a:solidFill>
              </a:rPr>
              <a:t>3.2 اتخاذ قرارات بظروف غير مؤكدة</a:t>
            </a:r>
            <a:endParaRPr lang="he-IL" dirty="0">
              <a:solidFill>
                <a:srgbClr val="192A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10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تقسم اتخاذ القرارات بحسب الظروف الى ثلاث انواع</a:t>
            </a:r>
            <a:endParaRPr lang="he-IL" dirty="0"/>
          </a:p>
        </p:txBody>
      </p:sp>
      <p:sp>
        <p:nvSpPr>
          <p:cNvPr id="3" name="תרשים זרימה: מסיים 2">
            <a:extLst>
              <a:ext uri="{FF2B5EF4-FFF2-40B4-BE49-F238E27FC236}">
                <a16:creationId xmlns:a16="http://schemas.microsoft.com/office/drawing/2014/main" id="{65CF19B0-B50C-40AD-BC08-14E9353DC465}"/>
              </a:ext>
            </a:extLst>
          </p:cNvPr>
          <p:cNvSpPr/>
          <p:nvPr/>
        </p:nvSpPr>
        <p:spPr>
          <a:xfrm>
            <a:off x="2362200" y="1204447"/>
            <a:ext cx="7362371" cy="1246747"/>
          </a:xfrm>
          <a:prstGeom prst="flowChartTerminator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28" tIns="45714" rIns="91428" bIns="45714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AE" sz="3200" b="1" dirty="0">
                <a:solidFill>
                  <a:schemeClr val="bg1"/>
                </a:solidFill>
                <a:latin typeface="Varela Round" panose="00000500000000000000" pitchFamily="2" charset="-79"/>
              </a:rPr>
              <a:t>قرارات يتم اتخاذها في ظروف التأكد ( اليقين)</a:t>
            </a:r>
            <a:endParaRPr lang="he-IL" sz="3200" b="1" dirty="0">
              <a:solidFill>
                <a:schemeClr val="bg1"/>
              </a:solidFill>
              <a:latin typeface="Varela Round" panose="00000500000000000000" pitchFamily="2" charset="-79"/>
            </a:endParaRPr>
          </a:p>
        </p:txBody>
      </p:sp>
      <p:sp>
        <p:nvSpPr>
          <p:cNvPr id="4" name="תרשים זרימה: מסיים 3">
            <a:extLst>
              <a:ext uri="{FF2B5EF4-FFF2-40B4-BE49-F238E27FC236}">
                <a16:creationId xmlns:a16="http://schemas.microsoft.com/office/drawing/2014/main" id="{65CF19B0-B50C-40AD-BC08-14E9353DC465}"/>
              </a:ext>
            </a:extLst>
          </p:cNvPr>
          <p:cNvSpPr/>
          <p:nvPr/>
        </p:nvSpPr>
        <p:spPr>
          <a:xfrm>
            <a:off x="2362200" y="2726145"/>
            <a:ext cx="7362371" cy="1246747"/>
          </a:xfrm>
          <a:prstGeom prst="flowChartTerminator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28" tIns="45714" rIns="91428" bIns="45714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AE" sz="3600" b="1" dirty="0">
                <a:solidFill>
                  <a:schemeClr val="bg1"/>
                </a:solidFill>
                <a:latin typeface="Varela Round" panose="00000500000000000000" pitchFamily="2" charset="-79"/>
              </a:rPr>
              <a:t>قرارات يتم اتخاذها في ظروف غير مؤكدة</a:t>
            </a:r>
            <a:endParaRPr lang="he-IL" sz="3600" b="1" dirty="0">
              <a:solidFill>
                <a:schemeClr val="bg1"/>
              </a:solidFill>
              <a:latin typeface="Varela Round" panose="00000500000000000000" pitchFamily="2" charset="-79"/>
            </a:endParaRPr>
          </a:p>
        </p:txBody>
      </p:sp>
      <p:sp>
        <p:nvSpPr>
          <p:cNvPr id="5" name="תרשים זרימה: מסיים 4">
            <a:extLst>
              <a:ext uri="{FF2B5EF4-FFF2-40B4-BE49-F238E27FC236}">
                <a16:creationId xmlns:a16="http://schemas.microsoft.com/office/drawing/2014/main" id="{65CF19B0-B50C-40AD-BC08-14E9353DC465}"/>
              </a:ext>
            </a:extLst>
          </p:cNvPr>
          <p:cNvSpPr/>
          <p:nvPr/>
        </p:nvSpPr>
        <p:spPr>
          <a:xfrm>
            <a:off x="2362200" y="4176122"/>
            <a:ext cx="7362371" cy="1246747"/>
          </a:xfrm>
          <a:prstGeom prst="flowChartTermina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28" tIns="45714" rIns="91428" bIns="45714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AE" sz="3600" b="1" dirty="0">
                <a:solidFill>
                  <a:schemeClr val="bg1"/>
                </a:solidFill>
                <a:latin typeface="Varela Round" panose="00000500000000000000" pitchFamily="2" charset="-79"/>
              </a:rPr>
              <a:t>قرارات يتم اتخاذها في ظروف  المخاطرة</a:t>
            </a:r>
            <a:endParaRPr lang="he-IL" sz="3600" b="1" dirty="0">
              <a:solidFill>
                <a:schemeClr val="bg1"/>
              </a:solidFill>
              <a:latin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1454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قرارات يتم اتخاذها في ظروف التأكد ( اليقين)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267611" y="1165601"/>
            <a:ext cx="8030918" cy="41525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AE" sz="2800" dirty="0"/>
              <a:t>متخذ القرار لديه كل المعلومات اللازمة لاتخاذ القرار</a:t>
            </a:r>
          </a:p>
          <a:p>
            <a:pPr>
              <a:lnSpc>
                <a:spcPct val="150000"/>
              </a:lnSpc>
            </a:pPr>
            <a:r>
              <a:rPr lang="ar-AE" sz="2800" dirty="0"/>
              <a:t>البدائل معروفة</a:t>
            </a:r>
          </a:p>
          <a:p>
            <a:pPr>
              <a:lnSpc>
                <a:spcPct val="150000"/>
              </a:lnSpc>
            </a:pPr>
            <a:r>
              <a:rPr lang="ar-AE" sz="2800" dirty="0"/>
              <a:t>النتائج مضمونة ومؤكدة</a:t>
            </a:r>
          </a:p>
          <a:p>
            <a:pPr lvl="1">
              <a:lnSpc>
                <a:spcPct val="150000"/>
              </a:lnSpc>
            </a:pPr>
            <a:endParaRPr lang="ar-AE" sz="2800" dirty="0"/>
          </a:p>
          <a:p>
            <a:pPr lvl="1">
              <a:lnSpc>
                <a:spcPct val="150000"/>
              </a:lnSpc>
            </a:pPr>
            <a:endParaRPr lang="ar-AE" sz="2800" dirty="0"/>
          </a:p>
          <a:p>
            <a:pPr>
              <a:lnSpc>
                <a:spcPct val="150000"/>
              </a:lnSpc>
            </a:pPr>
            <a:endParaRPr lang="ar-AE" sz="2800" dirty="0"/>
          </a:p>
          <a:p>
            <a:pPr>
              <a:lnSpc>
                <a:spcPct val="150000"/>
              </a:lnSpc>
            </a:pPr>
            <a:endParaRPr lang="ar-AE" sz="2800" dirty="0"/>
          </a:p>
          <a:p>
            <a:pPr>
              <a:lnSpc>
                <a:spcPct val="150000"/>
              </a:lnSpc>
            </a:pP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56420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قرارات يتم اتخاذها في ظروف غير مؤكدة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973695" y="966581"/>
            <a:ext cx="8030918" cy="415251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ar-AE" sz="2800" dirty="0"/>
              <a:t>اكثر صعوبة , وزيادة في الغموض</a:t>
            </a:r>
          </a:p>
          <a:p>
            <a:pPr>
              <a:lnSpc>
                <a:spcPct val="150000"/>
              </a:lnSpc>
            </a:pPr>
            <a:r>
              <a:rPr lang="ar-AE" sz="2800" dirty="0"/>
              <a:t>نسبة النجاح او الفشل لاتخاذ البديل والحل غير مؤكدة</a:t>
            </a:r>
          </a:p>
          <a:p>
            <a:pPr>
              <a:lnSpc>
                <a:spcPct val="150000"/>
              </a:lnSpc>
            </a:pPr>
            <a:r>
              <a:rPr lang="ar-AE" sz="2800" dirty="0"/>
              <a:t>مثال- مدير شركة يريد ان يتخذ قرار بخصوص الحفر في مكان معين من اجل البحث عن النفط</a:t>
            </a:r>
          </a:p>
          <a:p>
            <a:pPr>
              <a:lnSpc>
                <a:spcPct val="150000"/>
              </a:lnSpc>
            </a:pPr>
            <a:r>
              <a:rPr lang="ar-AE" sz="2800" dirty="0">
                <a:solidFill>
                  <a:srgbClr val="FF0000"/>
                </a:solidFill>
              </a:rPr>
              <a:t>مهمة: هات مثالا من عندك لقرار تنظيم معين في ظروف غير مؤكدة تخص ازمة </a:t>
            </a:r>
            <a:r>
              <a:rPr lang="ar-AE" sz="2800" dirty="0" err="1">
                <a:solidFill>
                  <a:srgbClr val="FF0000"/>
                </a:solidFill>
              </a:rPr>
              <a:t>الكورونا</a:t>
            </a:r>
            <a:r>
              <a:rPr lang="ar-AE" sz="2800" dirty="0">
                <a:solidFill>
                  <a:srgbClr val="FF0000"/>
                </a:solidFill>
              </a:rPr>
              <a:t> في بلادنا او في العالم؟</a:t>
            </a:r>
          </a:p>
          <a:p>
            <a:pPr lvl="1">
              <a:lnSpc>
                <a:spcPct val="150000"/>
              </a:lnSpc>
            </a:pPr>
            <a:endParaRPr lang="ar-AE" sz="2800" dirty="0"/>
          </a:p>
          <a:p>
            <a:pPr lvl="1">
              <a:lnSpc>
                <a:spcPct val="150000"/>
              </a:lnSpc>
            </a:pPr>
            <a:endParaRPr lang="ar-AE" sz="2800" dirty="0"/>
          </a:p>
          <a:p>
            <a:pPr>
              <a:lnSpc>
                <a:spcPct val="150000"/>
              </a:lnSpc>
            </a:pPr>
            <a:endParaRPr lang="ar-AE" sz="2800" dirty="0"/>
          </a:p>
          <a:p>
            <a:pPr>
              <a:lnSpc>
                <a:spcPct val="150000"/>
              </a:lnSpc>
            </a:pPr>
            <a:endParaRPr lang="ar-AE" sz="2800" dirty="0"/>
          </a:p>
          <a:p>
            <a:pPr>
              <a:lnSpc>
                <a:spcPct val="150000"/>
              </a:lnSpc>
            </a:pP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410960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قرارات يتم اتخاذها في ظروف المخاطرة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56032" y="1169520"/>
            <a:ext cx="9854633" cy="415251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ar-AE" dirty="0"/>
              <a:t>الاحتمال من اجل تحقيق النتيجة المرجوة منخفض جدا</a:t>
            </a:r>
          </a:p>
          <a:p>
            <a:pPr>
              <a:lnSpc>
                <a:spcPct val="150000"/>
              </a:lnSpc>
            </a:pPr>
            <a:r>
              <a:rPr lang="ar-AE" dirty="0"/>
              <a:t>مثال – اذا ارادت شركة تعمل في مجال التكنولوجيا ان تبتكر منتج معين من اجل الرد على منتجات شركة منافسة أخرى</a:t>
            </a:r>
          </a:p>
          <a:p>
            <a:pPr>
              <a:lnSpc>
                <a:spcPct val="150000"/>
              </a:lnSpc>
            </a:pPr>
            <a:r>
              <a:rPr lang="ar-AE" dirty="0">
                <a:solidFill>
                  <a:srgbClr val="FF0000"/>
                </a:solidFill>
              </a:rPr>
              <a:t>سؤال: ما الفرق بين ظروف غير مؤكدة وبين ظروف المخاطرة؟</a:t>
            </a:r>
          </a:p>
          <a:p>
            <a:pPr lvl="1">
              <a:lnSpc>
                <a:spcPct val="150000"/>
              </a:lnSpc>
            </a:pPr>
            <a:r>
              <a:rPr lang="ar-AE" dirty="0"/>
              <a:t>في الظروف الغير مؤكدة – اذا كانت لدينا المعلومات الكافية والخبرة ممكن ان نصل الى ظروف مؤكدة ونضمن النتيجة</a:t>
            </a:r>
          </a:p>
          <a:p>
            <a:pPr lvl="1">
              <a:lnSpc>
                <a:spcPct val="150000"/>
              </a:lnSpc>
            </a:pPr>
            <a:r>
              <a:rPr lang="ar-AE" dirty="0"/>
              <a:t>في ظروف المخاطرة – لا يوجد أي حل او بديل يضمن لنا النتيجة المرجوة </a:t>
            </a:r>
          </a:p>
          <a:p>
            <a:pPr lvl="1">
              <a:lnSpc>
                <a:spcPct val="150000"/>
              </a:lnSpc>
            </a:pPr>
            <a:endParaRPr lang="ar-AE" dirty="0"/>
          </a:p>
          <a:p>
            <a:pPr lvl="1">
              <a:lnSpc>
                <a:spcPct val="150000"/>
              </a:lnSpc>
            </a:pPr>
            <a:endParaRPr lang="ar-AE" dirty="0"/>
          </a:p>
          <a:p>
            <a:pPr>
              <a:lnSpc>
                <a:spcPct val="150000"/>
              </a:lnSpc>
            </a:pPr>
            <a:endParaRPr lang="ar-AE" dirty="0"/>
          </a:p>
          <a:p>
            <a:pPr>
              <a:lnSpc>
                <a:spcPct val="150000"/>
              </a:lnSpc>
            </a:pPr>
            <a:endParaRPr lang="ar-AE" dirty="0"/>
          </a:p>
          <a:p>
            <a:pPr>
              <a:lnSpc>
                <a:spcPct val="150000"/>
              </a:lnSpc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3985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اتخاذ القرارات وتوفر المعلومات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02336" y="1133857"/>
            <a:ext cx="10204704" cy="4267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AE" dirty="0"/>
              <a:t>المتغيران الرئيسيان اللذان يعتمد عليهما اتخاذ أي قرار بسيط او معقد:</a:t>
            </a:r>
          </a:p>
          <a:p>
            <a:pPr lvl="1">
              <a:lnSpc>
                <a:spcPct val="150000"/>
              </a:lnSpc>
            </a:pPr>
            <a:r>
              <a:rPr lang="ar-AE" dirty="0"/>
              <a:t>المعلومات : ما هي المعلومات المتواجدة لدينا</a:t>
            </a:r>
          </a:p>
          <a:p>
            <a:pPr lvl="1">
              <a:lnSpc>
                <a:spcPct val="150000"/>
              </a:lnSpc>
            </a:pPr>
            <a:r>
              <a:rPr lang="ar-AE" dirty="0"/>
              <a:t>الفائدة : ما هي الفائدة التي نحصل عليها وهل هو مجدي الثمن الذي ندفعه؟</a:t>
            </a:r>
          </a:p>
          <a:p>
            <a:pPr>
              <a:lnSpc>
                <a:spcPct val="150000"/>
              </a:lnSpc>
            </a:pPr>
            <a:r>
              <a:rPr lang="ar-AE" dirty="0"/>
              <a:t>في ظل توفر المعلومات ووجود الوقت الكافي لدراستها وتحليلها يكون الوضع اسهل لاتخاذ القرارات</a:t>
            </a:r>
          </a:p>
          <a:p>
            <a:pPr>
              <a:lnSpc>
                <a:spcPct val="150000"/>
              </a:lnSpc>
            </a:pPr>
            <a:r>
              <a:rPr lang="ar-AE" dirty="0"/>
              <a:t>في ظروف عدم اليقين تكون المعلومات ناقصة مما يجعل القرار اكثر صعوبة ويكون بمثابة الرهان</a:t>
            </a:r>
          </a:p>
          <a:p>
            <a:pPr lvl="1">
              <a:lnSpc>
                <a:spcPct val="150000"/>
              </a:lnSpc>
            </a:pPr>
            <a:endParaRPr lang="ar-AE" dirty="0"/>
          </a:p>
          <a:p>
            <a:pPr lvl="1">
              <a:lnSpc>
                <a:spcPct val="150000"/>
              </a:lnSpc>
            </a:pPr>
            <a:endParaRPr lang="ar-AE" dirty="0"/>
          </a:p>
          <a:p>
            <a:pPr>
              <a:lnSpc>
                <a:spcPct val="150000"/>
              </a:lnSpc>
            </a:pPr>
            <a:endParaRPr lang="ar-AE" dirty="0"/>
          </a:p>
          <a:p>
            <a:pPr>
              <a:lnSpc>
                <a:spcPct val="150000"/>
              </a:lnSpc>
            </a:pPr>
            <a:endParaRPr lang="ar-AE" dirty="0"/>
          </a:p>
          <a:p>
            <a:pPr>
              <a:lnSpc>
                <a:spcPct val="150000"/>
              </a:lnSpc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5855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371590"/>
            <a:ext cx="9640976" cy="720000"/>
          </a:xfrm>
        </p:spPr>
        <p:txBody>
          <a:bodyPr/>
          <a:lstStyle/>
          <a:p>
            <a:r>
              <a:rPr lang="ar-AE" dirty="0"/>
              <a:t>اتخاذ قرار بشكل فعال</a:t>
            </a:r>
            <a:endParaRPr lang="he-IL" dirty="0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F1A5776-B847-4A43-95BA-54EFE540BF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6064" y="1185681"/>
            <a:ext cx="11161680" cy="540000"/>
          </a:xfrm>
        </p:spPr>
        <p:txBody>
          <a:bodyPr/>
          <a:lstStyle/>
          <a:p>
            <a:r>
              <a:rPr lang="ar-AE" dirty="0"/>
              <a:t>من اجل اتخاذ القرار بشكل فعال يجب توزيع الصلاحيات بشكل صحيح وتحديد اهداف التنظيم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0805" y="1904204"/>
            <a:ext cx="8030918" cy="4152517"/>
          </a:xfrm>
        </p:spPr>
        <p:txBody>
          <a:bodyPr>
            <a:normAutofit/>
          </a:bodyPr>
          <a:lstStyle/>
          <a:p>
            <a:r>
              <a:rPr lang="ar-AE" sz="2800" dirty="0"/>
              <a:t>أسس وقواعد من اجل اتخاذ قرار فعال يجب على المدير :</a:t>
            </a:r>
          </a:p>
          <a:p>
            <a:r>
              <a:rPr lang="ar-AE" sz="2800" dirty="0"/>
              <a:t>التركيز على القرارات الهامة</a:t>
            </a:r>
          </a:p>
          <a:p>
            <a:r>
              <a:rPr lang="ar-AE" sz="2800" dirty="0"/>
              <a:t>اشراك جميع العمال في فحص البدائل ومناقشتها</a:t>
            </a:r>
          </a:p>
          <a:p>
            <a:r>
              <a:rPr lang="ar-AE" sz="2800" dirty="0"/>
              <a:t>ان يهم جميع العوامل التي ممكن ان تؤثر عليه مثل الخوف من النتيجة</a:t>
            </a:r>
          </a:p>
          <a:p>
            <a:r>
              <a:rPr lang="ar-AE" sz="2800" dirty="0"/>
              <a:t>تحديد العقبات المهمة والثانوية خلال اتخاذ القرار</a:t>
            </a:r>
          </a:p>
          <a:p>
            <a:r>
              <a:rPr lang="ar-AE" sz="2800" dirty="0"/>
              <a:t>توثيق مراحل اتخاذ القرار من اجل المتابعة</a:t>
            </a:r>
          </a:p>
          <a:p>
            <a:r>
              <a:rPr lang="ar-AE" sz="2800" dirty="0"/>
              <a:t>بحث القرار واستخلاص العبر في عملية اتخاذ القرار</a:t>
            </a:r>
          </a:p>
          <a:p>
            <a:endParaRPr lang="ar-AE" sz="2800" dirty="0"/>
          </a:p>
          <a:p>
            <a:pPr lvl="1"/>
            <a:endParaRPr lang="ar-AE" sz="2800" dirty="0"/>
          </a:p>
          <a:p>
            <a:pPr lvl="1"/>
            <a:endParaRPr lang="ar-AE" sz="2800" dirty="0"/>
          </a:p>
          <a:p>
            <a:endParaRPr lang="ar-AE" sz="2800" dirty="0"/>
          </a:p>
          <a:p>
            <a:endParaRPr lang="ar-AE" sz="2800" dirty="0"/>
          </a:p>
          <a:p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241707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280416" y="2169000"/>
            <a:ext cx="12190413" cy="1260000"/>
          </a:xfrm>
        </p:spPr>
        <p:txBody>
          <a:bodyPr/>
          <a:lstStyle/>
          <a:p>
            <a:r>
              <a:rPr lang="ar-AE" dirty="0">
                <a:solidFill>
                  <a:srgbClr val="192A72"/>
                </a:solidFill>
              </a:rPr>
              <a:t>الى اللقاء في الدرس الثاني</a:t>
            </a:r>
            <a:br>
              <a:rPr lang="ar-AE" dirty="0">
                <a:solidFill>
                  <a:srgbClr val="192A72"/>
                </a:solidFill>
              </a:rPr>
            </a:br>
            <a:r>
              <a:rPr lang="ar-AE" dirty="0">
                <a:solidFill>
                  <a:srgbClr val="192A72"/>
                </a:solidFill>
              </a:rPr>
              <a:t> من فصل اتخاذ القرارات</a:t>
            </a:r>
            <a:endParaRPr lang="he-IL" dirty="0">
              <a:solidFill>
                <a:srgbClr val="192A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10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200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646546" y="3016112"/>
            <a:ext cx="11174412" cy="26184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>
              <a:lnSpc>
                <a:spcPct val="150000"/>
              </a:lnSpc>
            </a:pPr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1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</a:rPr>
              <a:t>נוהל 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dirty="0"/>
              <a:t>اتخاذ القرارات- الدرس الاول</a:t>
            </a:r>
            <a:endParaRPr lang="he-IL" dirty="0"/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AE" dirty="0">
                <a:sym typeface="Varela Round"/>
              </a:rPr>
              <a:t>إدارة واقتصاد لطلاب تخصص الادارة</a:t>
            </a:r>
            <a:endParaRPr lang="he-IL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ar-AE" sz="3200" dirty="0">
                <a:sym typeface="Varela Round"/>
              </a:rPr>
              <a:t>مع المعلم : أمجد أمارة</a:t>
            </a:r>
            <a:endParaRPr lang="he-IL" sz="3200" dirty="0">
              <a:sym typeface="Varela Rou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43161B5-52B3-4A08-A531-A8EDDD7BF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ماذا سنتعلم اليوم ؟</a:t>
            </a:r>
            <a:endParaRPr lang="he-IL" dirty="0"/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3173242" y="2533172"/>
            <a:ext cx="2766824" cy="2347608"/>
          </a:xfrm>
          <a:prstGeom prst="hexagon">
            <a:avLst>
              <a:gd name="adj" fmla="val 29464"/>
              <a:gd name="vf" fmla="val 115470"/>
            </a:avLst>
          </a:prstGeom>
          <a:solidFill>
            <a:srgbClr val="B4DE86"/>
          </a:solidFill>
          <a:ln w="38100">
            <a:solidFill>
              <a:srgbClr val="92D05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 rtl="1">
              <a:spcBef>
                <a:spcPct val="0"/>
              </a:spcBef>
              <a:buSzTx/>
              <a:buFontTx/>
              <a:buNone/>
            </a:pPr>
            <a:r>
              <a:rPr lang="ar-AE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+mn-cs"/>
              </a:rPr>
              <a:t>ماذا سنتعلم </a:t>
            </a:r>
            <a:endParaRPr lang="he-IL" alt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+mn-cs"/>
            </a:endParaRPr>
          </a:p>
          <a:p>
            <a:pPr algn="ctr" rtl="1">
              <a:spcBef>
                <a:spcPct val="0"/>
              </a:spcBef>
              <a:buSzTx/>
              <a:buFontTx/>
              <a:buNone/>
            </a:pPr>
            <a:r>
              <a:rPr lang="ar-AE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+mn-cs"/>
              </a:rPr>
              <a:t>اليوم؟</a:t>
            </a:r>
            <a:endParaRPr lang="en-US" altLang="en-US" dirty="0">
              <a:solidFill>
                <a:srgbClr val="002060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7" name="AutoShape 8">
            <a:extLst>
              <a:ext uri="{FF2B5EF4-FFF2-40B4-BE49-F238E27FC236}">
                <a16:creationId xmlns:a16="http://schemas.microsoft.com/office/drawing/2014/main" id="{ABEACE9F-6A00-499D-AE39-8F52CD478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1928" y="1326710"/>
            <a:ext cx="2766824" cy="2347608"/>
          </a:xfrm>
          <a:prstGeom prst="hexagon">
            <a:avLst>
              <a:gd name="adj" fmla="val 29464"/>
              <a:gd name="vf" fmla="val 115470"/>
            </a:avLst>
          </a:prstGeom>
          <a:solidFill>
            <a:srgbClr val="60D9E6"/>
          </a:solidFill>
          <a:ln w="38100">
            <a:solidFill>
              <a:srgbClr val="12B4BC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rtl="1">
              <a:defRPr/>
            </a:pPr>
            <a:endParaRPr lang="en-US" altLang="en-US" sz="2800" dirty="0">
              <a:solidFill>
                <a:srgbClr val="192A72"/>
              </a:solidFill>
            </a:endParaRPr>
          </a:p>
          <a:p>
            <a:pPr algn="ctr" rtl="1">
              <a:defRPr/>
            </a:pPr>
            <a:r>
              <a:rPr lang="ar-AE" altLang="en-US" sz="2800" b="1" dirty="0">
                <a:solidFill>
                  <a:srgbClr val="192A72"/>
                </a:solidFill>
              </a:rPr>
              <a:t>عملية اتخاذ </a:t>
            </a:r>
            <a:endParaRPr lang="en-US" altLang="en-US" sz="2800" b="1" dirty="0">
              <a:solidFill>
                <a:srgbClr val="192A72"/>
              </a:solidFill>
            </a:endParaRPr>
          </a:p>
          <a:p>
            <a:pPr algn="ctr" rtl="1">
              <a:defRPr/>
            </a:pPr>
            <a:r>
              <a:rPr lang="ar-AE" altLang="en-US" sz="2800" b="1" dirty="0">
                <a:solidFill>
                  <a:srgbClr val="192A72"/>
                </a:solidFill>
              </a:rPr>
              <a:t>القرارات وأنماطها</a:t>
            </a:r>
            <a:endParaRPr lang="ar-SA" altLang="en-US" sz="2800" b="1" dirty="0">
              <a:solidFill>
                <a:srgbClr val="192A72"/>
              </a:solidFill>
            </a:endParaRPr>
          </a:p>
          <a:p>
            <a:pPr algn="ctr" rtl="1">
              <a:defRPr/>
            </a:pPr>
            <a:endParaRPr lang="en-US" altLang="en-US" sz="2500" dirty="0">
              <a:solidFill>
                <a:srgbClr val="192A72"/>
              </a:solidFill>
            </a:endParaRPr>
          </a:p>
        </p:txBody>
      </p:sp>
      <p:sp>
        <p:nvSpPr>
          <p:cNvPr id="8" name="AutoShape 8">
            <a:extLst>
              <a:ext uri="{FF2B5EF4-FFF2-40B4-BE49-F238E27FC236}">
                <a16:creationId xmlns:a16="http://schemas.microsoft.com/office/drawing/2014/main" id="{ABEACE9F-6A00-499D-AE39-8F52CD478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9270" y="3818188"/>
            <a:ext cx="2766824" cy="2347608"/>
          </a:xfrm>
          <a:prstGeom prst="hexagon">
            <a:avLst>
              <a:gd name="adj" fmla="val 29464"/>
              <a:gd name="vf" fmla="val 115470"/>
            </a:avLst>
          </a:prstGeom>
          <a:solidFill>
            <a:srgbClr val="60D9E6"/>
          </a:solidFill>
          <a:ln w="38100">
            <a:solidFill>
              <a:srgbClr val="12B4BC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rtl="1">
              <a:defRPr/>
            </a:pPr>
            <a:endParaRPr lang="en-US" altLang="en-US" sz="2500" dirty="0">
              <a:solidFill>
                <a:srgbClr val="192A72"/>
              </a:solidFill>
            </a:endParaRPr>
          </a:p>
          <a:p>
            <a:pPr algn="ctr" rtl="1">
              <a:defRPr/>
            </a:pPr>
            <a:r>
              <a:rPr lang="ar-AE" altLang="en-US" sz="2800" b="1" dirty="0">
                <a:solidFill>
                  <a:srgbClr val="192A72"/>
                </a:solidFill>
              </a:rPr>
              <a:t>المعايير لتصنيف</a:t>
            </a:r>
            <a:endParaRPr lang="en-US" altLang="en-US" sz="2800" b="1" dirty="0">
              <a:solidFill>
                <a:srgbClr val="192A72"/>
              </a:solidFill>
            </a:endParaRPr>
          </a:p>
          <a:p>
            <a:pPr algn="ctr" rtl="1">
              <a:defRPr/>
            </a:pPr>
            <a:r>
              <a:rPr lang="ar-AE" altLang="en-US" sz="2800" b="1" dirty="0">
                <a:solidFill>
                  <a:srgbClr val="192A72"/>
                </a:solidFill>
              </a:rPr>
              <a:t> القرارات</a:t>
            </a:r>
            <a:endParaRPr lang="ar-SA" altLang="en-US" sz="2800" b="1" dirty="0">
              <a:solidFill>
                <a:srgbClr val="192A72"/>
              </a:solidFill>
            </a:endParaRPr>
          </a:p>
          <a:p>
            <a:pPr algn="ctr" rtl="1">
              <a:defRPr/>
            </a:pPr>
            <a:endParaRPr lang="en-US" altLang="en-US" sz="2500" dirty="0">
              <a:solidFill>
                <a:srgbClr val="192A72"/>
              </a:solidFill>
            </a:endParaRPr>
          </a:p>
        </p:txBody>
      </p:sp>
      <p:sp>
        <p:nvSpPr>
          <p:cNvPr id="9" name="AutoShape 8">
            <a:extLst>
              <a:ext uri="{FF2B5EF4-FFF2-40B4-BE49-F238E27FC236}">
                <a16:creationId xmlns:a16="http://schemas.microsoft.com/office/drawing/2014/main" id="{ABEACE9F-6A00-499D-AE39-8F52CD478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328" y="1269928"/>
            <a:ext cx="2766824" cy="2347608"/>
          </a:xfrm>
          <a:prstGeom prst="hexagon">
            <a:avLst>
              <a:gd name="adj" fmla="val 29464"/>
              <a:gd name="vf" fmla="val 115470"/>
            </a:avLst>
          </a:prstGeom>
          <a:solidFill>
            <a:srgbClr val="B7ECFF"/>
          </a:solidFill>
          <a:ln w="38100">
            <a:solidFill>
              <a:srgbClr val="60D9E6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rtl="1">
              <a:defRPr/>
            </a:pPr>
            <a:r>
              <a:rPr lang="ar-AE" altLang="en-US" sz="2500" b="1" dirty="0">
                <a:solidFill>
                  <a:srgbClr val="002060"/>
                </a:solidFill>
              </a:rPr>
              <a:t>الفرق بين عملية </a:t>
            </a:r>
            <a:endParaRPr lang="en-US" altLang="en-US" sz="2500" b="1" dirty="0">
              <a:solidFill>
                <a:srgbClr val="002060"/>
              </a:solidFill>
            </a:endParaRPr>
          </a:p>
          <a:p>
            <a:pPr algn="ctr" rtl="1">
              <a:defRPr/>
            </a:pPr>
            <a:r>
              <a:rPr lang="ar-AE" altLang="en-US" sz="2500" b="1" dirty="0">
                <a:solidFill>
                  <a:srgbClr val="002060"/>
                </a:solidFill>
              </a:rPr>
              <a:t>اتخاذ القرارات</a:t>
            </a:r>
          </a:p>
          <a:p>
            <a:pPr algn="ctr" rtl="1">
              <a:defRPr/>
            </a:pPr>
            <a:r>
              <a:rPr lang="ar-AE" altLang="en-US" sz="2500" b="1" dirty="0">
                <a:solidFill>
                  <a:srgbClr val="002060"/>
                </a:solidFill>
              </a:rPr>
              <a:t>في التنظيمات </a:t>
            </a:r>
            <a:endParaRPr lang="en-US" altLang="en-US" sz="2500" b="1" dirty="0">
              <a:solidFill>
                <a:srgbClr val="002060"/>
              </a:solidFill>
            </a:endParaRPr>
          </a:p>
          <a:p>
            <a:pPr algn="ctr" rtl="1">
              <a:defRPr/>
            </a:pPr>
            <a:r>
              <a:rPr lang="ar-AE" altLang="en-US" sz="2500" b="1" dirty="0">
                <a:solidFill>
                  <a:srgbClr val="002060"/>
                </a:solidFill>
              </a:rPr>
              <a:t>والشخصية </a:t>
            </a:r>
            <a:endParaRPr lang="en-US" altLang="en-US" sz="2500" b="1" dirty="0">
              <a:solidFill>
                <a:srgbClr val="002060"/>
              </a:solidFill>
            </a:endParaRPr>
          </a:p>
        </p:txBody>
      </p:sp>
      <p:sp>
        <p:nvSpPr>
          <p:cNvPr id="10" name="AutoShape 8">
            <a:extLst>
              <a:ext uri="{FF2B5EF4-FFF2-40B4-BE49-F238E27FC236}">
                <a16:creationId xmlns:a16="http://schemas.microsoft.com/office/drawing/2014/main" id="{ABEACE9F-6A00-499D-AE39-8F52CD478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328" y="3796416"/>
            <a:ext cx="2766824" cy="2347608"/>
          </a:xfrm>
          <a:prstGeom prst="hexagon">
            <a:avLst>
              <a:gd name="adj" fmla="val 29464"/>
              <a:gd name="vf" fmla="val 115470"/>
            </a:avLst>
          </a:prstGeom>
          <a:solidFill>
            <a:srgbClr val="B7ECFF"/>
          </a:solidFill>
          <a:ln w="38100">
            <a:solidFill>
              <a:srgbClr val="60D9E6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rtl="1">
              <a:defRPr/>
            </a:pPr>
            <a:endParaRPr lang="en-US" altLang="en-US" sz="2800" b="1" dirty="0">
              <a:solidFill>
                <a:srgbClr val="002060"/>
              </a:solidFill>
            </a:endParaRPr>
          </a:p>
          <a:p>
            <a:pPr algn="ctr" rtl="1">
              <a:defRPr/>
            </a:pPr>
            <a:r>
              <a:rPr lang="ar-AE" altLang="en-US" sz="2800" b="1" dirty="0">
                <a:solidFill>
                  <a:srgbClr val="002060"/>
                </a:solidFill>
              </a:rPr>
              <a:t>اتخاذ القرارات </a:t>
            </a:r>
            <a:endParaRPr lang="he-IL" altLang="en-US" sz="2800" b="1" dirty="0">
              <a:solidFill>
                <a:srgbClr val="002060"/>
              </a:solidFill>
            </a:endParaRPr>
          </a:p>
          <a:p>
            <a:pPr algn="ctr" rtl="1">
              <a:defRPr/>
            </a:pPr>
            <a:r>
              <a:rPr lang="ar-AE" altLang="en-US" sz="2800" b="1" dirty="0">
                <a:solidFill>
                  <a:srgbClr val="002060"/>
                </a:solidFill>
              </a:rPr>
              <a:t>بظروف </a:t>
            </a:r>
          </a:p>
          <a:p>
            <a:pPr algn="ctr" rtl="1">
              <a:defRPr/>
            </a:pPr>
            <a:r>
              <a:rPr lang="ar-AE" altLang="en-US" sz="2800" b="1" dirty="0">
                <a:solidFill>
                  <a:srgbClr val="002060"/>
                </a:solidFill>
              </a:rPr>
              <a:t>غير مؤكدة</a:t>
            </a:r>
            <a:endParaRPr lang="ar-SA" altLang="en-US" sz="2800" b="1" dirty="0">
              <a:solidFill>
                <a:srgbClr val="002060"/>
              </a:solidFill>
            </a:endParaRPr>
          </a:p>
          <a:p>
            <a:pPr algn="ctr" rtl="1">
              <a:defRPr/>
            </a:pPr>
            <a:endParaRPr lang="en-US" alt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18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  <p:bldP spid="7" grpId="0" animBg="1" autoUpdateAnimBg="0"/>
      <p:bldP spid="8" grpId="0" animBg="1" autoUpdateAnimBg="0"/>
      <p:bldP spid="9" grpId="0" animBg="1" autoUpdateAnimBg="0"/>
      <p:bldP spid="10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dirty="0">
                <a:solidFill>
                  <a:srgbClr val="192A72"/>
                </a:solidFill>
              </a:rPr>
              <a:t>3.1 ما هي عملية اتخاذ القرارات</a:t>
            </a:r>
            <a:endParaRPr lang="he-IL" dirty="0">
              <a:solidFill>
                <a:srgbClr val="192A72"/>
              </a:solidFill>
            </a:endParaRPr>
          </a:p>
        </p:txBody>
      </p:sp>
      <p:sp>
        <p:nvSpPr>
          <p:cNvPr id="8" name="כותרת משנה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b="1" dirty="0">
                <a:solidFill>
                  <a:srgbClr val="192A72"/>
                </a:solidFill>
              </a:rPr>
              <a:t>מהי החלטה</a:t>
            </a: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430" y="4607438"/>
            <a:ext cx="3139507" cy="213517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8314505" cy="720000"/>
          </a:xfrm>
        </p:spPr>
        <p:txBody>
          <a:bodyPr/>
          <a:lstStyle/>
          <a:p>
            <a:pPr algn="r"/>
            <a:r>
              <a:rPr lang="ar-AE" dirty="0"/>
              <a:t>عملية اتخاذ القرارات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94658" y="1114179"/>
            <a:ext cx="9386306" cy="4152517"/>
          </a:xfrm>
        </p:spPr>
        <p:txBody>
          <a:bodyPr>
            <a:noAutofit/>
          </a:bodyPr>
          <a:lstStyle/>
          <a:p>
            <a:r>
              <a:rPr lang="ar-AE" sz="2500" dirty="0"/>
              <a:t>تعريف – هي عملية اختيار بديل واحد من عدة بدائل</a:t>
            </a:r>
          </a:p>
          <a:p>
            <a:r>
              <a:rPr lang="ar-AE" sz="2500" dirty="0"/>
              <a:t>ان عملية اتخاذ القرارات هي مهمة تواجه كلا منا يوميا</a:t>
            </a:r>
          </a:p>
          <a:p>
            <a:r>
              <a:rPr lang="ar-AE" sz="2500" dirty="0"/>
              <a:t>هنالك أهمية بعملية اتخاذ القرارات في التنظيم , فكل مهمة تحتاج الى قرار</a:t>
            </a:r>
          </a:p>
          <a:p>
            <a:r>
              <a:rPr lang="ar-AE" sz="2500" dirty="0"/>
              <a:t>في معظم الأحيان عملية اتخاذ القرارات تعمل على حل المشاكل </a:t>
            </a:r>
          </a:p>
          <a:p>
            <a:pPr lvl="1"/>
            <a:r>
              <a:rPr lang="ar-AE" sz="2500" dirty="0"/>
              <a:t>مثال: قرارات شبكات المطاعم  في ظل ازمة </a:t>
            </a:r>
            <a:r>
              <a:rPr lang="ar-AE" sz="2500" dirty="0" err="1"/>
              <a:t>الكورونا</a:t>
            </a:r>
            <a:r>
              <a:rPr lang="ar-AE" sz="2500" dirty="0"/>
              <a:t> تحول الى توصيل طلبات للبيوت كحل لمشكلة وصول الزبائن للمطاعم </a:t>
            </a:r>
          </a:p>
          <a:p>
            <a:r>
              <a:rPr lang="ar-AE" sz="2500" dirty="0"/>
              <a:t>في بعض الأحيان تكون متعلقة بقرارات استراتيجية وليس بحل المشاكل</a:t>
            </a:r>
          </a:p>
          <a:p>
            <a:pPr lvl="1"/>
            <a:r>
              <a:rPr lang="ar-AE" sz="2500" dirty="0">
                <a:solidFill>
                  <a:srgbClr val="FF0000"/>
                </a:solidFill>
              </a:rPr>
              <a:t>اعطني مثالا من عندك</a:t>
            </a:r>
          </a:p>
          <a:p>
            <a:r>
              <a:rPr lang="ar-AE" sz="2500" dirty="0"/>
              <a:t>اتخاذ القرارات الاستراتيجية تقوم وفقا لوضع التنظيم وسياسة عمله ووفقا للمشاكل التي تواجه التنظيم , وبالتالي تؤدي الى مبادرات جديدة</a:t>
            </a:r>
          </a:p>
          <a:p>
            <a:pPr lvl="1"/>
            <a:endParaRPr lang="ar-AE" sz="2500" dirty="0"/>
          </a:p>
          <a:p>
            <a:endParaRPr lang="ar-AE" sz="2500" dirty="0"/>
          </a:p>
          <a:p>
            <a:endParaRPr lang="ar-AE" sz="2500" dirty="0"/>
          </a:p>
          <a:p>
            <a:endParaRPr lang="he-IL" sz="2500" dirty="0"/>
          </a:p>
        </p:txBody>
      </p:sp>
    </p:spTree>
    <p:extLst>
      <p:ext uri="{BB962C8B-B14F-4D97-AF65-F5344CB8AC3E}">
        <p14:creationId xmlns:p14="http://schemas.microsoft.com/office/powerpoint/2010/main" val="281842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أنماط عملية اتخاذ القرارات الاستراتيجية</a:t>
            </a:r>
            <a:endParaRPr lang="he-IL" dirty="0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F1A5776-B847-4A43-95BA-54EFE540BF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81266" y="1033281"/>
            <a:ext cx="8522112" cy="540000"/>
          </a:xfrm>
        </p:spPr>
        <p:txBody>
          <a:bodyPr/>
          <a:lstStyle/>
          <a:p>
            <a:r>
              <a:rPr lang="ar-AE" dirty="0"/>
              <a:t>وجد الباحثون ثلاثة أنماط أساسية لعمليات اتخاذ القرارات الاستراتيجية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311846" y="1651104"/>
            <a:ext cx="8030918" cy="4152517"/>
          </a:xfrm>
        </p:spPr>
        <p:txBody>
          <a:bodyPr>
            <a:normAutofit/>
          </a:bodyPr>
          <a:lstStyle/>
          <a:p>
            <a:r>
              <a:rPr lang="ar-AE" dirty="0"/>
              <a:t>عملية جارية – متدفقة : عملية مرتبة , منظمة تجري في قنوات الاتصال المعهودة وعادة تكون سريعة</a:t>
            </a:r>
          </a:p>
          <a:p>
            <a:r>
              <a:rPr lang="ar-AE" dirty="0"/>
              <a:t>عملية محدودة – وهي محدودة بثلاث مجالات :</a:t>
            </a:r>
          </a:p>
          <a:p>
            <a:pPr lvl="1"/>
            <a:r>
              <a:rPr lang="ar-AE" dirty="0"/>
              <a:t>قنوت الاتصال التي تمر من خلالها تكون محددة</a:t>
            </a:r>
          </a:p>
          <a:p>
            <a:pPr lvl="1"/>
            <a:r>
              <a:rPr lang="ar-AE" dirty="0"/>
              <a:t>عدد المشتركين يكون معروف</a:t>
            </a:r>
          </a:p>
          <a:p>
            <a:pPr lvl="1"/>
            <a:r>
              <a:rPr lang="ar-AE" dirty="0"/>
              <a:t>الجهد الذي يحتاجه متخذ القرار من اجل جمع المعطيات</a:t>
            </a:r>
          </a:p>
          <a:p>
            <a:r>
              <a:rPr lang="ar-AE" dirty="0"/>
              <a:t>عملية اتخاذ قرار عرضية </a:t>
            </a:r>
            <a:r>
              <a:rPr lang="he-IL" dirty="0"/>
              <a:t>מזדמנת</a:t>
            </a:r>
            <a:r>
              <a:rPr lang="ar-AE" dirty="0"/>
              <a:t> – يلائم الحالات الفجائية والحالات التي بها استمرارية او متكررة</a:t>
            </a:r>
          </a:p>
          <a:p>
            <a:pPr lvl="1"/>
            <a:r>
              <a:rPr lang="ar-AE" dirty="0">
                <a:solidFill>
                  <a:srgbClr val="FF0000"/>
                </a:solidFill>
              </a:rPr>
              <a:t>اذكر مثال لحالتين يتم بها اتخاذ قرار عرضية ؟  </a:t>
            </a:r>
          </a:p>
          <a:p>
            <a:pPr lvl="1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0387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المعايير لتصنيف القرارات </a:t>
            </a:r>
            <a:endParaRPr lang="he-IL" dirty="0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F1A5776-B847-4A43-95BA-54EFE540BF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5208" y="1185681"/>
            <a:ext cx="8522112" cy="540000"/>
          </a:xfrm>
        </p:spPr>
        <p:txBody>
          <a:bodyPr/>
          <a:lstStyle/>
          <a:p>
            <a:r>
              <a:rPr lang="ar-AE" dirty="0"/>
              <a:t>هنالك ستة معايير لتصنيف القرارات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45788" y="1803504"/>
            <a:ext cx="8030918" cy="4152517"/>
          </a:xfrm>
        </p:spPr>
        <p:txBody>
          <a:bodyPr>
            <a:normAutofit/>
          </a:bodyPr>
          <a:lstStyle/>
          <a:p>
            <a:r>
              <a:rPr lang="ar-AE" dirty="0"/>
              <a:t>الاستراتيجية – كلما كان القرار استراتيجي اكثر كلما كان تأثيره للمدى البعيد اكبر ويؤثر على مجموعة اشخاص اكبر ويحتاج الى موارد وميزانيات اكثر</a:t>
            </a:r>
          </a:p>
          <a:p>
            <a:r>
              <a:rPr lang="ar-AE" dirty="0"/>
              <a:t>عدد الأشخاص المتخذون للقرار – شخصي, جماعي</a:t>
            </a:r>
          </a:p>
          <a:p>
            <a:r>
              <a:rPr lang="ar-AE" dirty="0"/>
              <a:t>قرار منظم او غير منظم- مخطط او غير مخطط</a:t>
            </a:r>
          </a:p>
          <a:p>
            <a:r>
              <a:rPr lang="ar-AE" dirty="0"/>
              <a:t>مدى الأهمية للقرار – قرارات هامشية وقرارات هامة</a:t>
            </a:r>
          </a:p>
          <a:p>
            <a:r>
              <a:rPr lang="ar-AE" dirty="0"/>
              <a:t>مدى التأكد او الشك </a:t>
            </a:r>
          </a:p>
          <a:p>
            <a:r>
              <a:rPr lang="ar-AE" dirty="0"/>
              <a:t>عدد البدائل ( الحلول ) المطروحة -  </a:t>
            </a:r>
          </a:p>
          <a:p>
            <a:pPr lvl="1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23540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>
            <a:extLst>
              <a:ext uri="{FF2B5EF4-FFF2-40B4-BE49-F238E27FC236}">
                <a16:creationId xmlns:a16="http://schemas.microsoft.com/office/drawing/2014/main" id="{2BA832D5-5019-4D1F-9C26-A9FBB987D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52400"/>
            <a:ext cx="12190412" cy="1497672"/>
          </a:xfrm>
        </p:spPr>
        <p:txBody>
          <a:bodyPr/>
          <a:lstStyle/>
          <a:p>
            <a:r>
              <a:rPr lang="ar-AE" dirty="0"/>
              <a:t>الفرق بين عملية اتخاذ القرارات في التنظيمات </a:t>
            </a:r>
            <a:br>
              <a:rPr lang="ar-AE" dirty="0"/>
            </a:br>
            <a:r>
              <a:rPr lang="ar-AE" dirty="0"/>
              <a:t>وبين عملية اتخاذ القرارات الشخصية</a:t>
            </a:r>
            <a:endParaRPr lang="he-IL" dirty="0"/>
          </a:p>
        </p:txBody>
      </p:sp>
      <p:graphicFrame>
        <p:nvGraphicFramePr>
          <p:cNvPr id="2" name="טבלה 18">
            <a:extLst>
              <a:ext uri="{FF2B5EF4-FFF2-40B4-BE49-F238E27FC236}">
                <a16:creationId xmlns:a16="http://schemas.microsoft.com/office/drawing/2014/main" id="{76404933-E0C9-4EB6-9FB4-EF57A5FC2A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209658"/>
              </p:ext>
            </p:extLst>
          </p:nvPr>
        </p:nvGraphicFramePr>
        <p:xfrm>
          <a:off x="1865710" y="1976641"/>
          <a:ext cx="8458993" cy="354023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4225651">
                  <a:extLst>
                    <a:ext uri="{9D8B030D-6E8A-4147-A177-3AD203B41FA5}">
                      <a16:colId xmlns:a16="http://schemas.microsoft.com/office/drawing/2014/main" val="460886113"/>
                    </a:ext>
                  </a:extLst>
                </a:gridCol>
                <a:gridCol w="4233342">
                  <a:extLst>
                    <a:ext uri="{9D8B030D-6E8A-4147-A177-3AD203B41FA5}">
                      <a16:colId xmlns:a16="http://schemas.microsoft.com/office/drawing/2014/main" val="794179045"/>
                    </a:ext>
                  </a:extLst>
                </a:gridCol>
              </a:tblGrid>
              <a:tr h="655589"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400" b="1" dirty="0">
                          <a:solidFill>
                            <a:schemeClr val="bg1"/>
                          </a:solidFill>
                        </a:rPr>
                        <a:t>اتخاذ القرارات في التنظيمات</a:t>
                      </a:r>
                      <a:endParaRPr lang="he-IL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91428" marR="91428" marT="45714" marB="45714"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2400" b="1" dirty="0">
                          <a:solidFill>
                            <a:schemeClr val="bg1"/>
                          </a:solidFill>
                        </a:rPr>
                        <a:t>اتخاذ القرارات على المستوى الشخصي</a:t>
                      </a:r>
                      <a:endParaRPr lang="he-IL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91428" marR="91428" marT="45714" marB="45714" anchor="ctr">
                    <a:solidFill>
                      <a:srgbClr val="12B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121837"/>
                  </a:ext>
                </a:extLst>
              </a:tr>
              <a:tr h="655589"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dirty="0">
                          <a:solidFill>
                            <a:srgbClr val="002060"/>
                          </a:solidFill>
                        </a:rPr>
                        <a:t>يتميز بعدم الوضوح</a:t>
                      </a:r>
                      <a:endParaRPr lang="he-IL" sz="2000" dirty="0">
                        <a:solidFill>
                          <a:srgbClr val="002060"/>
                        </a:solidFill>
                      </a:endParaRPr>
                    </a:p>
                  </a:txBody>
                  <a:tcPr marL="91428" marR="91428" marT="45714" marB="45714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2000" dirty="0">
                          <a:solidFill>
                            <a:srgbClr val="002060"/>
                          </a:solidFill>
                        </a:rPr>
                        <a:t>يتميز بأكثر</a:t>
                      </a:r>
                      <a:r>
                        <a:rPr lang="ar-AE" sz="2000" baseline="0" dirty="0">
                          <a:solidFill>
                            <a:srgbClr val="002060"/>
                          </a:solidFill>
                        </a:rPr>
                        <a:t> وضوح</a:t>
                      </a:r>
                      <a:endParaRPr lang="he-IL" sz="2000" dirty="0">
                        <a:solidFill>
                          <a:srgbClr val="002060"/>
                        </a:solidFill>
                      </a:endParaRPr>
                    </a:p>
                  </a:txBody>
                  <a:tcPr marL="91428" marR="91428" marT="45714" marB="45714" anchor="ctr"/>
                </a:tc>
                <a:extLst>
                  <a:ext uri="{0D108BD9-81ED-4DB2-BD59-A6C34878D82A}">
                    <a16:rowId xmlns:a16="http://schemas.microsoft.com/office/drawing/2014/main" val="3278032429"/>
                  </a:ext>
                </a:extLst>
              </a:tr>
              <a:tr h="655589"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dirty="0">
                          <a:solidFill>
                            <a:srgbClr val="002060"/>
                          </a:solidFill>
                        </a:rPr>
                        <a:t>ترتيب</a:t>
                      </a:r>
                      <a:r>
                        <a:rPr lang="ar-AE" sz="2000" baseline="0" dirty="0">
                          <a:solidFill>
                            <a:srgbClr val="002060"/>
                          </a:solidFill>
                        </a:rPr>
                        <a:t> المراحل يكون محدد ومعروف</a:t>
                      </a:r>
                      <a:endParaRPr lang="he-IL" sz="2000" dirty="0">
                        <a:solidFill>
                          <a:srgbClr val="002060"/>
                        </a:solidFill>
                      </a:endParaRPr>
                    </a:p>
                  </a:txBody>
                  <a:tcPr marL="91428" marR="91428" marT="45714" marB="45714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2000" dirty="0">
                          <a:solidFill>
                            <a:srgbClr val="002060"/>
                          </a:solidFill>
                        </a:rPr>
                        <a:t>ترتيب المراحل غير محدد</a:t>
                      </a:r>
                      <a:endParaRPr lang="he-IL" sz="2000" dirty="0">
                        <a:solidFill>
                          <a:srgbClr val="002060"/>
                        </a:solidFill>
                      </a:endParaRPr>
                    </a:p>
                  </a:txBody>
                  <a:tcPr marL="91428" marR="91428" marT="45714" marB="45714" anchor="ctr"/>
                </a:tc>
                <a:extLst>
                  <a:ext uri="{0D108BD9-81ED-4DB2-BD59-A6C34878D82A}">
                    <a16:rowId xmlns:a16="http://schemas.microsoft.com/office/drawing/2014/main" val="2864613043"/>
                  </a:ext>
                </a:extLst>
              </a:tr>
              <a:tr h="655589"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dirty="0">
                          <a:solidFill>
                            <a:srgbClr val="002060"/>
                          </a:solidFill>
                        </a:rPr>
                        <a:t>اتخاذ</a:t>
                      </a:r>
                      <a:r>
                        <a:rPr lang="ar-AE" sz="2000" baseline="0" dirty="0">
                          <a:solidFill>
                            <a:srgbClr val="002060"/>
                          </a:solidFill>
                        </a:rPr>
                        <a:t> القرارات تتم وفقا لمجموعة تعليمات ادارية</a:t>
                      </a:r>
                      <a:endParaRPr lang="he-IL" sz="2000" dirty="0">
                        <a:solidFill>
                          <a:srgbClr val="002060"/>
                        </a:solidFill>
                      </a:endParaRPr>
                    </a:p>
                  </a:txBody>
                  <a:tcPr marL="91428" marR="91428" marT="45714" marB="45714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2000" dirty="0">
                          <a:solidFill>
                            <a:srgbClr val="002060"/>
                          </a:solidFill>
                        </a:rPr>
                        <a:t>اتخاذ القرارات تتم حسب اعتبارات شخصية</a:t>
                      </a:r>
                      <a:endParaRPr lang="he-IL" sz="2000" dirty="0">
                        <a:solidFill>
                          <a:srgbClr val="002060"/>
                        </a:solidFill>
                      </a:endParaRPr>
                    </a:p>
                  </a:txBody>
                  <a:tcPr marL="91428" marR="91428" marT="45714" marB="45714" anchor="ctr"/>
                </a:tc>
                <a:extLst>
                  <a:ext uri="{0D108BD9-81ED-4DB2-BD59-A6C34878D82A}">
                    <a16:rowId xmlns:a16="http://schemas.microsoft.com/office/drawing/2014/main" val="2967094457"/>
                  </a:ext>
                </a:extLst>
              </a:tr>
              <a:tr h="917882"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dirty="0">
                          <a:solidFill>
                            <a:srgbClr val="002060"/>
                          </a:solidFill>
                        </a:rPr>
                        <a:t>اتخاذ</a:t>
                      </a:r>
                      <a:r>
                        <a:rPr lang="ar-AE" sz="2000" baseline="0" dirty="0">
                          <a:solidFill>
                            <a:srgbClr val="002060"/>
                          </a:solidFill>
                        </a:rPr>
                        <a:t> القرارات تخضع لصراعات قوة بين مجموعات تحاول ان تسيطر</a:t>
                      </a:r>
                      <a:endParaRPr lang="he-IL" sz="2000" dirty="0">
                        <a:solidFill>
                          <a:srgbClr val="002060"/>
                        </a:solidFill>
                      </a:endParaRPr>
                    </a:p>
                  </a:txBody>
                  <a:tcPr marL="91428" marR="91428" marT="45714" marB="45714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2000" dirty="0">
                          <a:solidFill>
                            <a:srgbClr val="002060"/>
                          </a:solidFill>
                        </a:rPr>
                        <a:t>لا توجد صراعات</a:t>
                      </a:r>
                      <a:endParaRPr lang="he-IL" sz="2000" dirty="0">
                        <a:solidFill>
                          <a:srgbClr val="002060"/>
                        </a:solidFill>
                      </a:endParaRPr>
                    </a:p>
                  </a:txBody>
                  <a:tcPr marL="91428" marR="91428" marT="45714" marB="45714" anchor="ctr"/>
                </a:tc>
                <a:extLst>
                  <a:ext uri="{0D108BD9-81ED-4DB2-BD59-A6C34878D82A}">
                    <a16:rowId xmlns:a16="http://schemas.microsoft.com/office/drawing/2014/main" val="4127255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25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6439438-C0BC-40D4-B3B5-AF95514AC984}"/>
              </a:ext>
            </a:extLst>
          </p:cNvPr>
          <p:cNvSpPr/>
          <p:nvPr/>
        </p:nvSpPr>
        <p:spPr>
          <a:xfrm>
            <a:off x="8456613" y="5029200"/>
            <a:ext cx="3733800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5525" y="64967"/>
            <a:ext cx="9640976" cy="720000"/>
          </a:xfrm>
        </p:spPr>
        <p:txBody>
          <a:bodyPr/>
          <a:lstStyle/>
          <a:p>
            <a:pPr algn="r"/>
            <a:r>
              <a:rPr lang="ar-AE" dirty="0"/>
              <a:t>من يقوم باتخاذ القرارات في التنظيم ؟</a:t>
            </a:r>
            <a:endParaRPr lang="he-IL" dirty="0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F1A5776-B847-4A43-95BA-54EFE540BF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311351" y="613639"/>
            <a:ext cx="9640975" cy="825999"/>
          </a:xfrm>
        </p:spPr>
        <p:txBody>
          <a:bodyPr/>
          <a:lstStyle/>
          <a:p>
            <a:r>
              <a:rPr lang="ar-AE" sz="2600" dirty="0"/>
              <a:t>كل عامل في التنظيم يجب ان يتخذ القرارات في مجال عمله او صلاحياته</a:t>
            </a:r>
            <a:endParaRPr lang="he-IL" sz="2600" dirty="0"/>
          </a:p>
        </p:txBody>
      </p:sp>
      <p:sp>
        <p:nvSpPr>
          <p:cNvPr id="4" name="מציין מיקום טקסט 2">
            <a:extLst>
              <a:ext uri="{FF2B5EF4-FFF2-40B4-BE49-F238E27FC236}">
                <a16:creationId xmlns:a16="http://schemas.microsoft.com/office/drawing/2014/main" id="{2F1A5776-B847-4A43-95BA-54EFE540BFD5}"/>
              </a:ext>
            </a:extLst>
          </p:cNvPr>
          <p:cNvSpPr txBox="1">
            <a:spLocks/>
          </p:cNvSpPr>
          <p:nvPr/>
        </p:nvSpPr>
        <p:spPr>
          <a:xfrm>
            <a:off x="9742713" y="1949902"/>
            <a:ext cx="2418806" cy="825999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marL="185738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b="1" kern="1200">
                <a:solidFill>
                  <a:srgbClr val="12B4BC"/>
                </a:solidFill>
                <a:latin typeface="Varela Round" pitchFamily="2" charset="-79"/>
                <a:ea typeface="+mn-ea"/>
                <a:cs typeface="+mn-cs"/>
              </a:defRPr>
            </a:lvl1pPr>
            <a:lvl2pPr marL="4572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sz="2400" dirty="0">
                <a:solidFill>
                  <a:srgbClr val="FF0000"/>
                </a:solidFill>
              </a:rPr>
              <a:t>مهمة – اذكر ثلاث خطوات لاتخاذ القرارات بناءا على المقطع التالي</a:t>
            </a:r>
            <a:r>
              <a:rPr lang="ar-AE" sz="2400" dirty="0"/>
              <a:t>: </a:t>
            </a:r>
          </a:p>
        </p:txBody>
      </p:sp>
      <p:pic>
        <p:nvPicPr>
          <p:cNvPr id="5" name="Online Media 4" title="￘ﾮ￘ﾷ￙ﾈ￘ﾧ￘ﾪ ￘ﾧ￘ﾪ￘ﾮ￘ﾧ￘ﾰ ￘ﾧ￙ﾄ￙ﾂ￘ﾱ￘ﾧ￘ﾱ￘ﾧ￘ﾪ ￘ﾧ￙ﾄ￘ﾵ￘ﾭ￙ﾊ￘ﾭ￘ﾩ">
            <a:hlinkClick r:id="" action="ppaction://media"/>
            <a:extLst>
              <a:ext uri="{FF2B5EF4-FFF2-40B4-BE49-F238E27FC236}">
                <a16:creationId xmlns:a16="http://schemas.microsoft.com/office/drawing/2014/main" id="{3DB1CAAA-33F6-4148-91BC-F29D67943E4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64837" y="1295231"/>
            <a:ext cx="9510534" cy="534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10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825</Words>
  <Application>Microsoft Office PowerPoint</Application>
  <PresentationFormat>מותאם אישית</PresentationFormat>
  <Paragraphs>136</Paragraphs>
  <Slides>18</Slides>
  <Notes>13</Notes>
  <HiddenSlides>0</HiddenSlides>
  <MMClips>1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Varela Round</vt:lpstr>
      <vt:lpstr>ערכת נושא Office</vt:lpstr>
      <vt:lpstr>מערכת שידורים לאומית</vt:lpstr>
      <vt:lpstr>اتخاذ القرارات- الدرس الاول</vt:lpstr>
      <vt:lpstr>ماذا سنتعلم اليوم ؟</vt:lpstr>
      <vt:lpstr>3.1 ما هي عملية اتخاذ القرارات</vt:lpstr>
      <vt:lpstr>عملية اتخاذ القرارات</vt:lpstr>
      <vt:lpstr>أنماط عملية اتخاذ القرارات الاستراتيجية</vt:lpstr>
      <vt:lpstr>المعايير لتصنيف القرارات </vt:lpstr>
      <vt:lpstr>الفرق بين عملية اتخاذ القرارات في التنظيمات  وبين عملية اتخاذ القرارات الشخصية</vt:lpstr>
      <vt:lpstr>من يقوم باتخاذ القرارات في التنظيم ؟</vt:lpstr>
      <vt:lpstr>3.2 اتخاذ قرارات بظروف غير مؤكدة</vt:lpstr>
      <vt:lpstr>تقسم اتخاذ القرارات بحسب الظروف الى ثلاث انواع</vt:lpstr>
      <vt:lpstr>قرارات يتم اتخاذها في ظروف التأكد ( اليقين)</vt:lpstr>
      <vt:lpstr>قرارات يتم اتخاذها في ظروف غير مؤكدة</vt:lpstr>
      <vt:lpstr>قرارات يتم اتخاذها في ظروف المخاطرة</vt:lpstr>
      <vt:lpstr>اتخاذ القرارات وتوفر المعلومات</vt:lpstr>
      <vt:lpstr>اتخاذ قرار بشكل فعال</vt:lpstr>
      <vt:lpstr>الى اللقاء في الدرس الثاني  من فصل اتخاذ القرارات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bahaa.misrad@gmail.com</cp:lastModifiedBy>
  <cp:revision>89</cp:revision>
  <dcterms:created xsi:type="dcterms:W3CDTF">2020-03-15T19:13:03Z</dcterms:created>
  <dcterms:modified xsi:type="dcterms:W3CDTF">2021-10-27T11:08:19Z</dcterms:modified>
</cp:coreProperties>
</file>