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Varela Round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qYv3tVtcP6c4iQ6Ss9TTzNzjX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VarelaRou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בשיעור שעבר הזכרנו בעלי מקצוע שונים אשר במהלך עבודתם יירצו להיעזר בויזואליזציה על מנת לקבל החלטה מהירה / יעילה / מדויקת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רופאים,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מהנדסים בתחומים שונים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סוחרי מניות בבורסה..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9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8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8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9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0" name="Google Shape;90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9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9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0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8" name="Google Shape;98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0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0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30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30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20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0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20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0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1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1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1" name="Google Shape;41;p22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4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6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6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6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7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7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5" name="Google Shape;75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מערכת שידורים לאומית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title"/>
          </p:nvPr>
        </p:nvSpPr>
        <p:spPr>
          <a:xfrm>
            <a:off x="2999876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ולפעמים האדם עצמו מכתיב את אופן הנגשת הנתונים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6973408" y="3148204"/>
            <a:ext cx="4969565" cy="1017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</a:rPr>
              <a:t>ויש כאלה שרוצים לקבל את הנתונים בצורה </a:t>
            </a:r>
            <a:r>
              <a:rPr b="1" i="0" lang="iw-IL" sz="3600" u="none" cap="none" strike="noStrike">
                <a:solidFill>
                  <a:srgbClr val="192A72"/>
                </a:solidFill>
              </a:rPr>
              <a:t>אינטראקטיבית</a:t>
            </a:r>
            <a:r>
              <a:rPr b="1" i="0" lang="iw-IL" sz="3600" u="none" cap="none" strike="noStrike">
                <a:solidFill>
                  <a:srgbClr val="12B4BC"/>
                </a:solidFill>
              </a:rPr>
              <a:t>, שמאפשרת להם לחקור ו"לשחק" עם הנתונים, לבדוק תרחישים מסוימים </a:t>
            </a:r>
            <a:r>
              <a:rPr b="1" i="0" lang="iw-IL" sz="3600" u="none" cap="none" strike="noStrike">
                <a:solidFill>
                  <a:srgbClr val="192A72"/>
                </a:solidFill>
              </a:rPr>
              <a:t>בעצמם</a:t>
            </a:r>
            <a:endParaRPr/>
          </a:p>
        </p:txBody>
      </p:sp>
      <p:pic>
        <p:nvPicPr>
          <p:cNvPr descr="Businesswoman manager hand using stylus pen for writing Premium Photo" id="172" name="Google Shape;1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91114"/>
            <a:ext cx="6973408" cy="385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type="title"/>
          </p:nvPr>
        </p:nvSpPr>
        <p:spPr>
          <a:xfrm>
            <a:off x="3047881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"תופרים" את הויזואליזציה המתאימה?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7335078" y="1947735"/>
            <a:ext cx="38943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</a:rPr>
              <a:t>מתחילים ב"תישאול"</a:t>
            </a:r>
            <a:endParaRPr/>
          </a:p>
        </p:txBody>
      </p:sp>
      <p:pic>
        <p:nvPicPr>
          <p:cNvPr descr="Young female candidate interviewed by employer Free Photo"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251" y="2000491"/>
            <a:ext cx="5962650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/>
          <p:nvPr/>
        </p:nvSpPr>
        <p:spPr>
          <a:xfrm>
            <a:off x="7487478" y="3136612"/>
            <a:ext cx="389439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</a:rPr>
              <a:t>מתוך התישאול אפשר להגיע לתובנות חשובות שישפיעו על עיצוב הויזואליזציה</a:t>
            </a:r>
            <a:endParaRPr b="1" i="0" sz="3200" u="none" cap="none" strike="noStrike">
              <a:solidFill>
                <a:srgbClr val="12B4B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3047881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"תופרים" את הויזואליזציה המתאימה?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2"/>
          <p:cNvSpPr/>
          <p:nvPr/>
        </p:nvSpPr>
        <p:spPr>
          <a:xfrm>
            <a:off x="1729409" y="2046080"/>
            <a:ext cx="818909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</a:rPr>
              <a:t>למשל: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</a:rPr>
              <a:t>מהי הסיטואציה בה המשתמש נחשף אל המידע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2060"/>
              </a:solidFill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002060"/>
                </a:solidFill>
              </a:rPr>
              <a:t>(לבד, במשרד, עם זמן רב להסיק מסקנות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002060"/>
                </a:solidFill>
              </a:rPr>
              <a:t>או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002060"/>
                </a:solidFill>
              </a:rPr>
              <a:t>תוך כדי תנועה וקבלת החלטות בתנאים לחוצים)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2B4B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>
            <p:ph type="title"/>
          </p:nvPr>
        </p:nvSpPr>
        <p:spPr>
          <a:xfrm>
            <a:off x="3047881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"תופרים" את הויזואליזציה המתאימה?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6301408" y="2405269"/>
            <a:ext cx="528761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12B4BC"/>
                </a:solidFill>
              </a:rPr>
              <a:t>למשל, מהם הנתונים הכי חשובים לו לקבלת </a:t>
            </a:r>
            <a:r>
              <a:rPr b="1" lang="iw-IL" sz="3200">
                <a:solidFill>
                  <a:srgbClr val="192A72"/>
                </a:solidFill>
              </a:rPr>
              <a:t>תשובה מהירה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12B4BC"/>
                </a:solidFill>
              </a:rPr>
              <a:t>ובאילו נתונים הוא ירצה להתעמק בהם </a:t>
            </a:r>
            <a:r>
              <a:rPr b="1" lang="iw-IL" sz="3200">
                <a:solidFill>
                  <a:srgbClr val="192A72"/>
                </a:solidFill>
              </a:rPr>
              <a:t>בעצמו</a:t>
            </a:r>
            <a:endParaRPr/>
          </a:p>
        </p:txBody>
      </p:sp>
      <p:pic>
        <p:nvPicPr>
          <p:cNvPr id="193" name="Google Shape;1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0891"/>
            <a:ext cx="5904533" cy="38658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title"/>
          </p:nvPr>
        </p:nvSpPr>
        <p:spPr>
          <a:xfrm>
            <a:off x="3047881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"תופרים" את הויזואליזציה המתאימה?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4"/>
          <p:cNvSpPr/>
          <p:nvPr/>
        </p:nvSpPr>
        <p:spPr>
          <a:xfrm>
            <a:off x="7653131" y="2644170"/>
            <a:ext cx="397565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12B4BC"/>
                </a:solidFill>
              </a:rPr>
              <a:t>אילו מהנתונים הוא ירצה להציג בפני הממונים עליו, ואיך?</a:t>
            </a:r>
            <a:endParaRPr/>
          </a:p>
        </p:txBody>
      </p:sp>
      <p:pic>
        <p:nvPicPr>
          <p:cNvPr id="200" name="Google Shape;2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9147"/>
            <a:ext cx="7111323" cy="4171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type="title"/>
          </p:nvPr>
        </p:nvSpPr>
        <p:spPr>
          <a:xfrm>
            <a:off x="3104674" y="502537"/>
            <a:ext cx="6734678" cy="1066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המשותף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לכל הדוגמאות?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138897" y="2054796"/>
            <a:ext cx="10055020" cy="297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Char char="•"/>
            </a:pPr>
            <a:r>
              <a:rPr b="1" lang="iw-IL" sz="3200">
                <a:solidFill>
                  <a:srgbClr val="12B4BC"/>
                </a:solidFill>
              </a:rPr>
              <a:t>ההבנה שלמשתמשי הויזואליזציה השונים יש צרכים שונים, ציפיות שונות.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Char char="•"/>
            </a:pPr>
            <a:r>
              <a:rPr b="1" lang="iw-IL" sz="3200">
                <a:solidFill>
                  <a:srgbClr val="12B4BC"/>
                </a:solidFill>
              </a:rPr>
              <a:t>חשיבות הדיאלוג בין מעצבי הויזואליזציה למשתמש בה. 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Char char="•"/>
            </a:pPr>
            <a:r>
              <a:rPr b="1" lang="iw-IL" sz="3200">
                <a:solidFill>
                  <a:srgbClr val="12B4BC"/>
                </a:solidFill>
              </a:rPr>
              <a:t>חשיבות הבנת התרחיש המסוים בו נעזרים בויזואליזציה</a:t>
            </a:r>
            <a:endParaRPr b="1" sz="3200">
              <a:solidFill>
                <a:srgbClr val="192A7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/>
          <p:nvPr>
            <p:ph type="title"/>
          </p:nvPr>
        </p:nvSpPr>
        <p:spPr>
          <a:xfrm>
            <a:off x="616452" y="43772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תרגיל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>
            <p:ph idx="1" type="body"/>
          </p:nvPr>
        </p:nvSpPr>
        <p:spPr>
          <a:xfrm>
            <a:off x="406059" y="2384190"/>
            <a:ext cx="9096756" cy="1724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תארו לכם יום עבודה של סוחר מניות בבורסה.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רשמו תרחיש שימוש בויזואליזציה של נתוני המסחר עבורו.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אילו שאלות תשאלו אותו בתישאול, על מנת להנגיש לו את המידע בצורה האפקטיבית ביותר עבורו?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7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192A72"/>
                </a:solidFill>
              </a:rPr>
              <a:t>נוהל 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קהל היעד לויזואליזציה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המורה: ד"ר הדר רונן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>
            <p:ph type="title"/>
          </p:nvPr>
        </p:nvSpPr>
        <p:spPr>
          <a:xfrm>
            <a:off x="1651411" y="405599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>
            <p:ph idx="2" type="body"/>
          </p:nvPr>
        </p:nvSpPr>
        <p:spPr>
          <a:xfrm>
            <a:off x="256674" y="1785608"/>
            <a:ext cx="11036968" cy="4153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34" lvl="0" marL="439782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למי מיועדת הויזואליזציה</a:t>
            </a:r>
            <a:endParaRPr b="1" sz="280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מהם המאפיינים השונים של צרכני המידע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איך מעצבי הויזואליזציה מתחשבים במאפיינים הללו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מי משתמש בויזואליזציה?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>
            <p:ph idx="1" type="subTitle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ואיך אפשר לתפור עבורו את הויזואליזציה המתאימה לו?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0" y="262243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rmAutofit/>
          </a:bodyPr>
          <a:lstStyle/>
          <a:p>
            <a:pPr indent="0" lvl="0" marL="536629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מיהו האדם מאחורי התפקיד?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onymous man head covered with paper bag Free Photo" id="136" name="Google Shape;136;p5"/>
          <p:cNvPicPr preferRelativeResize="0"/>
          <p:nvPr/>
        </p:nvPicPr>
        <p:blipFill rotWithShape="1">
          <a:blip r:embed="rId3">
            <a:alphaModFix/>
          </a:blip>
          <a:srcRect b="12381" l="0" r="0" t="0"/>
          <a:stretch/>
        </p:blipFill>
        <p:spPr>
          <a:xfrm>
            <a:off x="538299" y="1089007"/>
            <a:ext cx="8031962" cy="46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8999610" y="1487587"/>
            <a:ext cx="2171278" cy="1214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i="0" lang="iw-IL" sz="3600" u="none" cap="none" strike="noStrike">
                <a:solidFill>
                  <a:srgbClr val="12B4BC"/>
                </a:solidFill>
              </a:rPr>
              <a:t>מהן העדפותיו האישיות</a:t>
            </a:r>
            <a:endParaRPr/>
          </a:p>
          <a:p>
            <a:pPr indent="0" lvl="0" marL="0" marR="0" rtl="1" algn="r">
              <a:spcBef>
                <a:spcPts val="72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i="0" lang="iw-IL" sz="3600" u="none" cap="none" strike="noStrike">
                <a:solidFill>
                  <a:srgbClr val="12B4BC"/>
                </a:solidFill>
              </a:rPr>
              <a:t>לגבי </a:t>
            </a:r>
            <a:r>
              <a:rPr b="1" i="0" lang="iw-IL" sz="3600" u="none" cap="none" strike="noStrike">
                <a:solidFill>
                  <a:srgbClr val="12B4BC"/>
                </a:solidFill>
              </a:rPr>
              <a:t>אופן הצגת המידע</a:t>
            </a:r>
            <a:r>
              <a:rPr i="0" lang="iw-IL" sz="3600" u="none" cap="none" strike="noStrike">
                <a:solidFill>
                  <a:srgbClr val="12B4BC"/>
                </a:solidFill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3116604" y="279551"/>
            <a:ext cx="7363328" cy="86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לפעמים התפקיד מכתיב ויזואליזציה מסוימת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6251642" y="2920384"/>
            <a:ext cx="5710609" cy="1017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</a:rPr>
              <a:t>תצוגת </a:t>
            </a:r>
            <a:r>
              <a:rPr b="1" i="0" lang="iw-IL" sz="3600" u="none" cap="none" strike="noStrike">
                <a:solidFill>
                  <a:srgbClr val="192A72"/>
                </a:solidFill>
              </a:rPr>
              <a:t>מגמה</a:t>
            </a:r>
            <a:r>
              <a:rPr b="1" i="0" lang="iw-IL" sz="3600" u="none" cap="none" strike="noStrike">
                <a:solidFill>
                  <a:srgbClr val="12B4BC"/>
                </a:solidFill>
              </a:rPr>
              <a:t> של נתונים המאפשרת </a:t>
            </a:r>
            <a:r>
              <a:rPr b="1" i="0" lang="iw-IL" sz="3600" u="none" cap="none" strike="noStrike">
                <a:solidFill>
                  <a:srgbClr val="192A72"/>
                </a:solidFill>
              </a:rPr>
              <a:t>ניבוי מהיר </a:t>
            </a:r>
            <a:r>
              <a:rPr b="1" i="0" lang="iw-IL" sz="3600" u="none" cap="none" strike="noStrike">
                <a:solidFill>
                  <a:srgbClr val="12B4BC"/>
                </a:solidFill>
              </a:rPr>
              <a:t>של התנהגות עתידית של הנתונים, כדי לקבל החלטות עסקיות זריזות, </a:t>
            </a:r>
            <a:r>
              <a:rPr b="1" i="0" lang="iw-IL" sz="3600" u="none" cap="none" strike="noStrike">
                <a:solidFill>
                  <a:srgbClr val="192A72"/>
                </a:solidFill>
              </a:rPr>
              <a:t>בלחץ זמן </a:t>
            </a:r>
            <a:endParaRPr/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9119"/>
            <a:ext cx="6232339" cy="3883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>
            <p:ph type="title"/>
          </p:nvPr>
        </p:nvSpPr>
        <p:spPr>
          <a:xfrm>
            <a:off x="3116604" y="279551"/>
            <a:ext cx="7363328" cy="86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לפעמים התפקיד מכתיב ויזואליזציה מסוימת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7250350" y="3056537"/>
            <a:ext cx="4296856" cy="1017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</a:rPr>
              <a:t>או תצוגה שמאפשרת </a:t>
            </a:r>
            <a:r>
              <a:rPr b="1" i="0" lang="iw-IL" sz="3600" u="none" cap="none" strike="noStrike">
                <a:solidFill>
                  <a:srgbClr val="192A72"/>
                </a:solidFill>
              </a:rPr>
              <a:t>מבט-על</a:t>
            </a:r>
            <a:r>
              <a:rPr b="1" i="0" lang="iw-IL" sz="3600" u="none" cap="none" strike="noStrike">
                <a:solidFill>
                  <a:srgbClr val="12B4BC"/>
                </a:solidFill>
              </a:rPr>
              <a:t> כדי לזהות דפוסים חריגים, </a:t>
            </a:r>
            <a:r>
              <a:rPr b="1" i="0" lang="iw-IL" sz="3600" u="none" cap="none" strike="noStrike">
                <a:solidFill>
                  <a:srgbClr val="192A72"/>
                </a:solidFill>
              </a:rPr>
              <a:t>ללא לחץ זמן</a:t>
            </a:r>
            <a:endParaRPr/>
          </a:p>
        </p:txBody>
      </p:sp>
      <p:pic>
        <p:nvPicPr>
          <p:cNvPr descr="Doctors analyzing with a microscope Premium Photo"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598680"/>
            <a:ext cx="6828817" cy="454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>
            <p:ph type="title"/>
          </p:nvPr>
        </p:nvSpPr>
        <p:spPr>
          <a:xfrm>
            <a:off x="3116604" y="279551"/>
            <a:ext cx="7363328" cy="86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לפעמים התפקיד מכתיב ויזואליזציה מסוימת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7250350" y="2797522"/>
            <a:ext cx="4296856" cy="1017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</a:rPr>
              <a:t>או תצוגה שמסייעת לתיעדוף וחלוקת משאבים, החלטות </a:t>
            </a:r>
            <a:r>
              <a:rPr b="1" i="0" lang="iw-IL" sz="3600" u="none" cap="none" strike="noStrike">
                <a:solidFill>
                  <a:srgbClr val="192A72"/>
                </a:solidFill>
              </a:rPr>
              <a:t>לטווח הרחוק</a:t>
            </a:r>
            <a:endParaRPr/>
          </a:p>
        </p:txBody>
      </p:sp>
      <p:pic>
        <p:nvPicPr>
          <p:cNvPr descr="Manager in office Premium Photo" id="158" name="Google Shape;1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520859"/>
            <a:ext cx="6887183" cy="4587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>
            <p:ph type="title"/>
          </p:nvPr>
        </p:nvSpPr>
        <p:spPr>
          <a:xfrm>
            <a:off x="2999876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ולפעמים האדם עצמו מכתיב את אופן הנגשת הנתונים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ector timeline infographic template with charts and text Free Vector"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2893"/>
            <a:ext cx="7167058" cy="460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>
            <a:off x="7414591" y="3306137"/>
            <a:ext cx="3933832" cy="1017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</a:rPr>
              <a:t>יש המעדיפים לקבל את הנתונים הסופיים</a:t>
            </a:r>
            <a:endParaRPr/>
          </a:p>
          <a:p>
            <a:pPr indent="0" lvl="0" marL="185757" marR="0" rtl="1" algn="r">
              <a:spcBef>
                <a:spcPts val="72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92A72"/>
                </a:solidFill>
              </a:rPr>
              <a:t>"את השורה התחתונה"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2020-11-15T03:17:35Z</dcterms:created>
  <dc:creator>Hadar Ronen</dc:creator>
</cp:coreProperties>
</file>