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29"/>
  </p:notesMasterIdLst>
  <p:sldIdLst>
    <p:sldId id="256" r:id="rId2"/>
    <p:sldId id="257" r:id="rId3"/>
    <p:sldId id="280" r:id="rId4"/>
    <p:sldId id="258" r:id="rId5"/>
    <p:sldId id="259" r:id="rId6"/>
    <p:sldId id="281" r:id="rId7"/>
    <p:sldId id="282" r:id="rId8"/>
    <p:sldId id="262" r:id="rId9"/>
    <p:sldId id="283" r:id="rId10"/>
    <p:sldId id="284" r:id="rId11"/>
    <p:sldId id="28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6" r:id="rId27"/>
    <p:sldId id="287" r:id="rId28"/>
  </p:sldIdLst>
  <p:sldSz cx="12190413" cy="6858000"/>
  <p:notesSz cx="6858000" cy="9144000"/>
  <p:embeddedFontLst>
    <p:embeddedFont>
      <p:font typeface="Calibri" panose="020F0502020204030204" pitchFamily="34" charset="0"/>
      <p:regular r:id="rId30"/>
      <p:bold r:id="rId31"/>
      <p:italic r:id="rId32"/>
      <p:boldItalic r:id="rId33"/>
    </p:embeddedFont>
    <p:embeddedFont>
      <p:font typeface="Varela Round" panose="00000500000000000000" pitchFamily="2" charset="-79"/>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BDE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04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ar-A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258112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29239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dirty="0">
                <a:solidFill>
                  <a:schemeClr val="dk1"/>
                </a:solidFill>
                <a:latin typeface="Calibri"/>
                <a:ea typeface="Calibri"/>
                <a:cs typeface="Calibri"/>
                <a:sym typeface="Calibri"/>
              </a:rPr>
              <a:t>https://www.marefa.org/images/thumb/d/d5/Fakhrpaint.jpg/250px-Fakhrpaint.jpg</a:t>
            </a:r>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f47c8884f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f47c8884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7f47c8884f_0_0: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ar-A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https://upload.wikimedia.org/wikipedia/ar/2/2b/%D9%85%D8%B9%D8%B1%D9%83%D8%A9_%D8%B9%D9%86%D8%AC%D8%B1.jpg</a:t>
            </a:r>
          </a:p>
          <a:p>
            <a:pPr marL="0" lvl="0" indent="0" algn="l" rtl="0">
              <a:spcBef>
                <a:spcPts val="0"/>
              </a:spcBef>
              <a:spcAft>
                <a:spcPts val="0"/>
              </a:spcAft>
              <a:buNone/>
            </a:pPr>
            <a:endParaRPr dirty="0"/>
          </a:p>
        </p:txBody>
      </p:sp>
      <p:sp>
        <p:nvSpPr>
          <p:cNvPr id="152" name="Google Shape;152;p1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1d9ce19ea_1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1d9ce19ea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71d9ce19ea_1_0: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ar-AE"/>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1d9ce19ea_1_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1d9ce19ea_1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71d9ce19ea_1_7: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ar-AE"/>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https://www.marefa.org/images/thumb/7/7e/DeirAlQamar-FakhredinePalace.jpg/240px-DeirAlQamar-FakhredinePalace.jpg</a:t>
            </a:r>
          </a:p>
          <a:p>
            <a:pPr marL="0" lvl="0" indent="0" algn="l" rtl="0">
              <a:spcBef>
                <a:spcPts val="0"/>
              </a:spcBef>
              <a:spcAft>
                <a:spcPts val="0"/>
              </a:spcAft>
              <a:buNone/>
            </a:pPr>
            <a:endParaRPr dirty="0"/>
          </a:p>
        </p:txBody>
      </p:sp>
      <p:sp>
        <p:nvSpPr>
          <p:cNvPr id="197" name="Google Shape;197;p1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2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2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3218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2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5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039528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440934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426667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783904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281" y="2693988"/>
            <a:ext cx="10361851" cy="14700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0"/>
              <a:buFont typeface="Varela Round"/>
              <a:buNone/>
              <a:defRPr sz="6600"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p:nvPr/>
        </p:nvSpPr>
        <p:spPr>
          <a:xfrm>
            <a:off x="-669982" y="6569428"/>
            <a:ext cx="2623619"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
          <p:cNvSpPr/>
          <p:nvPr/>
        </p:nvSpPr>
        <p:spPr>
          <a:xfrm>
            <a:off x="-1488616" y="6410587"/>
            <a:ext cx="3245977" cy="86423"/>
          </a:xfrm>
          <a:prstGeom prst="roundRect">
            <a:avLst>
              <a:gd name="adj" fmla="val 49359"/>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9985182" y="-439221"/>
            <a:ext cx="4205100"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
          <p:cNvSpPr/>
          <p:nvPr/>
        </p:nvSpPr>
        <p:spPr>
          <a:xfrm>
            <a:off x="8258395" y="6565100"/>
            <a:ext cx="4433637"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 name="Google Shape;21;p2"/>
          <p:cNvPicPr preferRelativeResize="0"/>
          <p:nvPr/>
        </p:nvPicPr>
        <p:blipFill rotWithShape="1">
          <a:blip r:embed="rId2">
            <a:alphaModFix/>
          </a:blip>
          <a:srcRect l="33058" r="33511" b="26248"/>
          <a:stretch/>
        </p:blipFill>
        <p:spPr>
          <a:xfrm>
            <a:off x="5444576" y="369916"/>
            <a:ext cx="1301261" cy="15974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שם השיעור">
  <p:cSld name="שם השיעור">
    <p:spTree>
      <p:nvGrpSpPr>
        <p:cNvPr id="1" name="Shape 22"/>
        <p:cNvGrpSpPr/>
        <p:nvPr/>
      </p:nvGrpSpPr>
      <p:grpSpPr>
        <a:xfrm>
          <a:off x="0" y="0"/>
          <a:ext cx="0" cy="0"/>
          <a:chOff x="0" y="0"/>
          <a:chExt cx="0" cy="0"/>
        </a:xfrm>
      </p:grpSpPr>
      <p:sp>
        <p:nvSpPr>
          <p:cNvPr id="23" name="Google Shape;23;p3"/>
          <p:cNvSpPr/>
          <p:nvPr/>
        </p:nvSpPr>
        <p:spPr>
          <a:xfrm>
            <a:off x="212915" y="1396869"/>
            <a:ext cx="13175666"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AE" sz="1800" b="0" i="0" u="none" strike="noStrike" cap="none">
                <a:solidFill>
                  <a:schemeClr val="lt1"/>
                </a:solidFill>
                <a:latin typeface="Calibri"/>
                <a:ea typeface="Calibri"/>
                <a:cs typeface="Calibri"/>
                <a:sym typeface="Calibri"/>
              </a:rPr>
              <a:t>  </a:t>
            </a:r>
            <a:endParaRPr/>
          </a:p>
        </p:txBody>
      </p:sp>
      <p:sp>
        <p:nvSpPr>
          <p:cNvPr id="24" name="Google Shape;24;p3"/>
          <p:cNvSpPr txBox="1">
            <a:spLocks noGrp="1"/>
          </p:cNvSpPr>
          <p:nvPr>
            <p:ph type="ctrTitle"/>
          </p:nvPr>
        </p:nvSpPr>
        <p:spPr>
          <a:xfrm>
            <a:off x="738940" y="1640910"/>
            <a:ext cx="10871177"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6600"/>
              <a:buFont typeface="Varela Round"/>
              <a:buNone/>
              <a:defRPr sz="6600" b="1">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p:nvPr/>
        </p:nvSpPr>
        <p:spPr>
          <a:xfrm>
            <a:off x="7328995" y="6579191"/>
            <a:ext cx="5333172"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3"/>
          <p:cNvSpPr/>
          <p:nvPr/>
        </p:nvSpPr>
        <p:spPr>
          <a:xfrm>
            <a:off x="9499907" y="6294300"/>
            <a:ext cx="3049259"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3"/>
          <p:cNvSpPr/>
          <p:nvPr/>
        </p:nvSpPr>
        <p:spPr>
          <a:xfrm>
            <a:off x="9995581" y="-235260"/>
            <a:ext cx="276813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3"/>
          <p:cNvSpPr/>
          <p:nvPr/>
        </p:nvSpPr>
        <p:spPr>
          <a:xfrm>
            <a:off x="-501048" y="163632"/>
            <a:ext cx="1427924"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3"/>
          <p:cNvSpPr txBox="1">
            <a:spLocks noGrp="1"/>
          </p:cNvSpPr>
          <p:nvPr>
            <p:ph type="subTitle" idx="1"/>
          </p:nvPr>
        </p:nvSpPr>
        <p:spPr>
          <a:xfrm>
            <a:off x="738117" y="2918492"/>
            <a:ext cx="10872000" cy="720000"/>
          </a:xfrm>
          <a:prstGeom prst="rect">
            <a:avLst/>
          </a:prstGeom>
          <a:noFill/>
          <a:ln>
            <a:noFill/>
          </a:ln>
        </p:spPr>
        <p:txBody>
          <a:bodyPr spcFirstLastPara="1" wrap="square" lIns="36000" tIns="36000" rIns="36000" bIns="36000" anchor="t" anchorCtr="0">
            <a:noAutofit/>
          </a:bodyPr>
          <a:lstStyle>
            <a:lvl1pPr lvl="0" algn="ctr" rtl="1">
              <a:lnSpc>
                <a:spcPct val="100000"/>
              </a:lnSpc>
              <a:spcBef>
                <a:spcPts val="0"/>
              </a:spcBef>
              <a:spcAft>
                <a:spcPts val="0"/>
              </a:spcAft>
              <a:buClr>
                <a:srgbClr val="002060"/>
              </a:buClr>
              <a:buSzPts val="2800"/>
              <a:buNone/>
              <a:defRPr sz="36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30" name="Google Shape;30;p3"/>
          <p:cNvSpPr txBox="1">
            <a:spLocks noGrp="1"/>
          </p:cNvSpPr>
          <p:nvPr>
            <p:ph type="body" idx="2"/>
          </p:nvPr>
        </p:nvSpPr>
        <p:spPr>
          <a:xfrm>
            <a:off x="738117" y="3655832"/>
            <a:ext cx="10872000" cy="720000"/>
          </a:xfrm>
          <a:prstGeom prst="rect">
            <a:avLst/>
          </a:prstGeom>
          <a:noFill/>
          <a:ln>
            <a:noFill/>
          </a:ln>
        </p:spPr>
        <p:txBody>
          <a:bodyPr spcFirstLastPara="1" wrap="square" lIns="91425" tIns="45700" rIns="91425" bIns="45700" anchor="t" anchorCtr="0">
            <a:noAutofit/>
          </a:bodyPr>
          <a:lstStyle>
            <a:lvl1pPr marL="457200" lvl="0" indent="-228600" algn="ctr" rtl="1">
              <a:lnSpc>
                <a:spcPct val="100000"/>
              </a:lnSpc>
              <a:spcBef>
                <a:spcPts val="0"/>
              </a:spcBef>
              <a:spcAft>
                <a:spcPts val="0"/>
              </a:spcAft>
              <a:buClr>
                <a:srgbClr val="002060"/>
              </a:buClr>
              <a:buSzPts val="2800"/>
              <a:buFont typeface="Arial"/>
              <a:buNone/>
              <a:defRPr sz="28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800"/>
              <a:buFont typeface="Varela Round"/>
              <a:buNone/>
              <a:defRPr sz="48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515206" y="1185681"/>
            <a:ext cx="11159999" cy="540000"/>
          </a:xfrm>
          <a:prstGeom prst="rect">
            <a:avLst/>
          </a:prstGeom>
          <a:noFill/>
          <a:ln>
            <a:noFill/>
          </a:ln>
        </p:spPr>
        <p:txBody>
          <a:bodyPr spcFirstLastPara="1" wrap="square" lIns="91425" tIns="45700" rIns="91425" bIns="45700" anchor="b" anchorCtr="0">
            <a:noAutofit/>
          </a:bodyPr>
          <a:lstStyle>
            <a:lvl1pPr marL="457200" lvl="0" indent="-228600" algn="r" rtl="1">
              <a:spcBef>
                <a:spcPts val="640"/>
              </a:spcBef>
              <a:spcAft>
                <a:spcPts val="0"/>
              </a:spcAft>
              <a:buClr>
                <a:srgbClr val="0070C0"/>
              </a:buClr>
              <a:buSzPts val="3200"/>
              <a:buNone/>
              <a:defRPr sz="3200" b="1">
                <a:solidFill>
                  <a:srgbClr val="0070C0"/>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4"/>
          <p:cNvSpPr txBox="1">
            <a:spLocks noGrp="1"/>
          </p:cNvSpPr>
          <p:nvPr>
            <p:ph type="body" idx="2"/>
          </p:nvPr>
        </p:nvSpPr>
        <p:spPr>
          <a:xfrm>
            <a:off x="515206" y="1725681"/>
            <a:ext cx="11160000" cy="4152517"/>
          </a:xfrm>
          <a:prstGeom prst="rect">
            <a:avLst/>
          </a:prstGeom>
          <a:noFill/>
          <a:ln>
            <a:noFill/>
          </a:ln>
        </p:spPr>
        <p:txBody>
          <a:bodyPr spcFirstLastPara="1" wrap="square" lIns="91425" tIns="45700" rIns="91425" bIns="45700" anchor="t" anchorCtr="0">
            <a:no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4"/>
          <p:cNvSpPr/>
          <p:nvPr/>
        </p:nvSpPr>
        <p:spPr>
          <a:xfrm>
            <a:off x="0" y="5878198"/>
            <a:ext cx="476557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36" name="Google Shape;36;p4"/>
          <p:cNvSpPr/>
          <p:nvPr/>
        </p:nvSpPr>
        <p:spPr>
          <a:xfrm>
            <a:off x="8666586" y="-110812"/>
            <a:ext cx="5299429" cy="221623"/>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37" name="Google Shape;37;p4"/>
          <p:cNvSpPr/>
          <p:nvPr/>
        </p:nvSpPr>
        <p:spPr>
          <a:xfrm>
            <a:off x="0" y="6306748"/>
            <a:ext cx="7723426"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פרק חדש">
  <p:cSld name="פרק חדש">
    <p:spTree>
      <p:nvGrpSpPr>
        <p:cNvPr id="1" name="Shape 38"/>
        <p:cNvGrpSpPr/>
        <p:nvPr/>
      </p:nvGrpSpPr>
      <p:grpSpPr>
        <a:xfrm>
          <a:off x="0" y="0"/>
          <a:ext cx="0" cy="0"/>
          <a:chOff x="0" y="0"/>
          <a:chExt cx="0" cy="0"/>
        </a:xfrm>
      </p:grpSpPr>
      <p:sp>
        <p:nvSpPr>
          <p:cNvPr id="39" name="Google Shape;39;p5"/>
          <p:cNvSpPr/>
          <p:nvPr/>
        </p:nvSpPr>
        <p:spPr>
          <a:xfrm>
            <a:off x="212915" y="1396869"/>
            <a:ext cx="13175666"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AE" sz="1800">
                <a:solidFill>
                  <a:schemeClr val="lt1"/>
                </a:solidFill>
                <a:latin typeface="Calibri"/>
                <a:ea typeface="Calibri"/>
                <a:cs typeface="Calibri"/>
                <a:sym typeface="Calibri"/>
              </a:rPr>
              <a:t>  </a:t>
            </a:r>
            <a:endParaRPr/>
          </a:p>
        </p:txBody>
      </p:sp>
      <p:sp>
        <p:nvSpPr>
          <p:cNvPr id="40" name="Google Shape;40;p5"/>
          <p:cNvSpPr txBox="1">
            <a:spLocks noGrp="1"/>
          </p:cNvSpPr>
          <p:nvPr>
            <p:ph type="ctrTitle"/>
          </p:nvPr>
        </p:nvSpPr>
        <p:spPr>
          <a:xfrm>
            <a:off x="738940" y="1640910"/>
            <a:ext cx="10871177"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6600"/>
              <a:buFont typeface="Varela Round"/>
              <a:buNone/>
              <a:defRPr sz="6600" b="1">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
          <p:cNvSpPr/>
          <p:nvPr/>
        </p:nvSpPr>
        <p:spPr>
          <a:xfrm>
            <a:off x="7328995" y="6579191"/>
            <a:ext cx="5333172"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5"/>
          <p:cNvSpPr/>
          <p:nvPr/>
        </p:nvSpPr>
        <p:spPr>
          <a:xfrm>
            <a:off x="9499907" y="6294300"/>
            <a:ext cx="3049259"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5"/>
          <p:cNvSpPr/>
          <p:nvPr/>
        </p:nvSpPr>
        <p:spPr>
          <a:xfrm>
            <a:off x="9995581" y="-235260"/>
            <a:ext cx="276813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5"/>
          <p:cNvSpPr/>
          <p:nvPr/>
        </p:nvSpPr>
        <p:spPr>
          <a:xfrm>
            <a:off x="-501048" y="163632"/>
            <a:ext cx="1427924"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5"/>
          <p:cNvSpPr txBox="1">
            <a:spLocks noGrp="1"/>
          </p:cNvSpPr>
          <p:nvPr>
            <p:ph type="subTitle" idx="1"/>
          </p:nvPr>
        </p:nvSpPr>
        <p:spPr>
          <a:xfrm>
            <a:off x="738117" y="2918493"/>
            <a:ext cx="10872000" cy="642090"/>
          </a:xfrm>
          <a:prstGeom prst="rect">
            <a:avLst/>
          </a:prstGeom>
          <a:noFill/>
          <a:ln>
            <a:noFill/>
          </a:ln>
        </p:spPr>
        <p:txBody>
          <a:bodyPr spcFirstLastPara="1" wrap="square" lIns="36000" tIns="36000" rIns="36000" bIns="36000" anchor="t" anchorCtr="0">
            <a:noAutofit/>
          </a:bodyPr>
          <a:lstStyle>
            <a:lvl1pPr lvl="0" algn="ctr" rtl="1">
              <a:lnSpc>
                <a:spcPct val="100000"/>
              </a:lnSpc>
              <a:spcBef>
                <a:spcPts val="0"/>
              </a:spcBef>
              <a:spcAft>
                <a:spcPts val="0"/>
              </a:spcAft>
              <a:buClr>
                <a:schemeClr val="dk1"/>
              </a:buClr>
              <a:buSzPts val="2800"/>
              <a:buNone/>
              <a:defRPr sz="3200" b="1">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515206" y="213094"/>
            <a:ext cx="11160000"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800"/>
              <a:buFont typeface="Varela Round"/>
              <a:buNone/>
              <a:defRPr sz="4800" b="1">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515206" y="1195757"/>
            <a:ext cx="11160000" cy="4680000"/>
          </a:xfrm>
          <a:prstGeom prst="rect">
            <a:avLst/>
          </a:prstGeom>
          <a:noFill/>
          <a:ln>
            <a:noFill/>
          </a:ln>
        </p:spPr>
        <p:txBody>
          <a:bodyPr spcFirstLastPara="1" wrap="square" lIns="91425" tIns="45700" rIns="91425" bIns="45700" anchor="t" anchorCtr="0">
            <a:no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49" name="Google Shape;49;p6"/>
          <p:cNvSpPr/>
          <p:nvPr/>
        </p:nvSpPr>
        <p:spPr>
          <a:xfrm>
            <a:off x="0" y="5878198"/>
            <a:ext cx="476557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50" name="Google Shape;50;p6"/>
          <p:cNvSpPr/>
          <p:nvPr/>
        </p:nvSpPr>
        <p:spPr>
          <a:xfrm>
            <a:off x="8666586" y="-110812"/>
            <a:ext cx="5299429" cy="221623"/>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51" name="Google Shape;51;p6"/>
          <p:cNvSpPr/>
          <p:nvPr/>
        </p:nvSpPr>
        <p:spPr>
          <a:xfrm>
            <a:off x="0" y="6306748"/>
            <a:ext cx="7723426"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800"/>
              <a:buFont typeface="Varela Round"/>
              <a:buNone/>
              <a:defRPr sz="48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p:nvPr/>
        </p:nvSpPr>
        <p:spPr>
          <a:xfrm>
            <a:off x="0" y="5878198"/>
            <a:ext cx="476557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55" name="Google Shape;55;p7"/>
          <p:cNvSpPr/>
          <p:nvPr/>
        </p:nvSpPr>
        <p:spPr>
          <a:xfrm>
            <a:off x="8666586" y="-110812"/>
            <a:ext cx="5299429" cy="221623"/>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56" name="Google Shape;56;p7"/>
          <p:cNvSpPr/>
          <p:nvPr/>
        </p:nvSpPr>
        <p:spPr>
          <a:xfrm>
            <a:off x="0" y="6306748"/>
            <a:ext cx="7723426"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521" y="274638"/>
            <a:ext cx="10971372" cy="1143000"/>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521" y="1600201"/>
            <a:ext cx="10971372" cy="4525963"/>
          </a:xfrm>
          <a:prstGeom prst="rect">
            <a:avLst/>
          </a:prstGeom>
          <a:noFill/>
          <a:ln>
            <a:noFill/>
          </a:ln>
        </p:spPr>
        <p:txBody>
          <a:bodyPr spcFirstLastPara="1" wrap="square" lIns="91425" tIns="45700" rIns="91425" bIns="45700" anchor="t" anchorCtr="0">
            <a:no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736463" y="6356351"/>
            <a:ext cx="284443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058" y="6356351"/>
            <a:ext cx="3860297"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09521" y="6356351"/>
            <a:ext cx="284443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ar-A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ideo" Target="https://www.youtube.com/embed/cdGDibYWdUs?feature=oembed" TargetMode="Externa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ideo" Target="https://www.youtube.com/embed/OhXZwhS4eIg?feature=oembed" TargetMode="Externa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PVFUHioAq0k?start=1&amp;feature=oembed"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8"/>
          <p:cNvSpPr txBox="1">
            <a:spLocks noGrp="1"/>
          </p:cNvSpPr>
          <p:nvPr>
            <p:ph type="ctrTitle"/>
          </p:nvPr>
        </p:nvSpPr>
        <p:spPr>
          <a:xfrm>
            <a:off x="914281" y="2693988"/>
            <a:ext cx="10361851" cy="14700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ar-AE"/>
              <a:t>מערכת שידורים לאומית</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4" name="Google Shape;98;p13">
            <a:extLst>
              <a:ext uri="{FF2B5EF4-FFF2-40B4-BE49-F238E27FC236}">
                <a16:creationId xmlns:a16="http://schemas.microsoft.com/office/drawing/2014/main" id="{5638226D-90D1-4878-B1FD-C18823BB817C}"/>
              </a:ext>
            </a:extLst>
          </p:cNvPr>
          <p:cNvSpPr txBox="1"/>
          <p:nvPr/>
        </p:nvSpPr>
        <p:spPr>
          <a:xfrm>
            <a:off x="1469572" y="1221718"/>
            <a:ext cx="9416839" cy="3226800"/>
          </a:xfrm>
          <a:prstGeom prst="rect">
            <a:avLst/>
          </a:prstGeom>
          <a:solidFill>
            <a:srgbClr val="FFFFFF"/>
          </a:solidFill>
          <a:ln w="57150" cap="flat" cmpd="sng">
            <a:noFill/>
            <a:prstDash val="solid"/>
            <a:round/>
            <a:headEnd type="none" w="sm" len="sm"/>
            <a:tailEnd type="none" w="sm" len="sm"/>
          </a:ln>
        </p:spPr>
        <p:txBody>
          <a:bodyPr spcFirstLastPara="1" wrap="square" lIns="91425" tIns="45700" rIns="91425" bIns="45700" anchor="t" anchorCtr="0">
            <a:noAutofit/>
          </a:bodyPr>
          <a:lstStyle/>
          <a:p>
            <a:pPr lvl="0" algn="r" rtl="1">
              <a:lnSpc>
                <a:spcPct val="107000"/>
              </a:lnSpc>
              <a:spcBef>
                <a:spcPts val="800"/>
              </a:spcBef>
            </a:pPr>
            <a:r>
              <a:rPr lang="ar-AE" sz="2000" dirty="0">
                <a:solidFill>
                  <a:srgbClr val="002060"/>
                </a:solidFill>
                <a:latin typeface="Arial" panose="020B0604020202020204" pitchFamily="34" charset="0"/>
                <a:ea typeface="Calibri"/>
                <a:cs typeface="Arial" panose="020B0604020202020204" pitchFamily="34" charset="0"/>
                <a:sym typeface="Calibri"/>
              </a:rPr>
              <a:t>تعرضت للسرقة قافلة عثمانية في منطقة عكار وكانت محملة بأموال الضرائب.</a:t>
            </a:r>
          </a:p>
          <a:p>
            <a:pPr lvl="0" algn="r" rtl="1">
              <a:lnSpc>
                <a:spcPct val="107000"/>
              </a:lnSpc>
              <a:spcBef>
                <a:spcPts val="800"/>
              </a:spcBef>
            </a:pPr>
            <a:r>
              <a:rPr lang="ar-AE" sz="2000" dirty="0">
                <a:solidFill>
                  <a:srgbClr val="002060"/>
                </a:solidFill>
                <a:latin typeface="Arial" panose="020B0604020202020204" pitchFamily="34" charset="0"/>
                <a:ea typeface="Calibri"/>
                <a:cs typeface="Arial" panose="020B0604020202020204" pitchFamily="34" charset="0"/>
                <a:sym typeface="Calibri"/>
              </a:rPr>
              <a:t> سرقت في منطقة الأمارة المعنية.</a:t>
            </a:r>
          </a:p>
          <a:p>
            <a:pPr lvl="0" algn="r" rtl="1">
              <a:lnSpc>
                <a:spcPct val="107000"/>
              </a:lnSpc>
              <a:spcBef>
                <a:spcPts val="800"/>
              </a:spcBef>
            </a:pPr>
            <a:r>
              <a:rPr lang="ar-AE" sz="2000" dirty="0">
                <a:solidFill>
                  <a:srgbClr val="002060"/>
                </a:solidFill>
                <a:latin typeface="Arial" panose="020B0604020202020204" pitchFamily="34" charset="0"/>
                <a:ea typeface="Calibri"/>
                <a:cs typeface="Arial" panose="020B0604020202020204" pitchFamily="34" charset="0"/>
                <a:sym typeface="Calibri"/>
              </a:rPr>
              <a:t>وكانت هذه القافلة في طريقها الى اسطنبول الامر الذي اغضب السلطان العثماني الذي كلف والي مصر ابراهيم باشا بتجهيز حملة على الإمارة المعنية. </a:t>
            </a:r>
          </a:p>
          <a:p>
            <a:pPr lvl="0" algn="r" rtl="1">
              <a:lnSpc>
                <a:spcPct val="107000"/>
              </a:lnSpc>
              <a:spcBef>
                <a:spcPts val="800"/>
              </a:spcBef>
            </a:pPr>
            <a:r>
              <a:rPr lang="ar-AE" sz="2000" dirty="0">
                <a:solidFill>
                  <a:srgbClr val="002060"/>
                </a:solidFill>
                <a:latin typeface="Arial" panose="020B0604020202020204" pitchFamily="34" charset="0"/>
                <a:ea typeface="Calibri"/>
                <a:cs typeface="Arial" panose="020B0604020202020204" pitchFamily="34" charset="0"/>
                <a:sym typeface="Calibri"/>
              </a:rPr>
              <a:t>عندما رأى قرقماز هذه الحملة الكبيرة وتأكد بأنه لا يستطيع مواجهتها قرر ان يهرب الى المنطقة الجبلية واختبأ في مغارة شقيف تيرون في منطقة جزين وقد اعتقد قرقماز بأن هربه سيجعل القائد العثماني يتوقف عن التدمير والتخريب والقتل، ويعتقد بأن قرقماز مات قهراً عندما سمع هذه الاخبار السيئة او ربما مات خنقاً وذلك على ما يعتقد ان العثمانيين عرفوا مكانه وحفروا فتحه في المغارة وأشعلوا النار فيها. مما ادى الى موته خنقاً.</a:t>
            </a:r>
          </a:p>
          <a:p>
            <a:pPr lvl="0" algn="r" rtl="1">
              <a:lnSpc>
                <a:spcPct val="107000"/>
              </a:lnSpc>
              <a:spcBef>
                <a:spcPts val="800"/>
              </a:spcBef>
            </a:pPr>
            <a:r>
              <a:rPr lang="ar-AE" sz="2000" dirty="0">
                <a:solidFill>
                  <a:srgbClr val="002060"/>
                </a:solidFill>
                <a:latin typeface="Arial" panose="020B0604020202020204" pitchFamily="34" charset="0"/>
                <a:ea typeface="Calibri"/>
                <a:cs typeface="Arial" panose="020B0604020202020204" pitchFamily="34" charset="0"/>
                <a:sym typeface="Calibri"/>
              </a:rPr>
              <a:t>هكذا انتهت فترة حكم قرقماز وترك الأمارة الضعيفة لزوجته الست نسب ولولديه فخر الدين الثاني ويونس الذي كان أصغر منه. </a:t>
            </a:r>
          </a:p>
          <a:p>
            <a:pPr lvl="0" algn="r" rtl="1">
              <a:lnSpc>
                <a:spcPct val="107000"/>
              </a:lnSpc>
              <a:spcBef>
                <a:spcPts val="800"/>
              </a:spcBef>
            </a:pPr>
            <a:r>
              <a:rPr lang="ar-AE" sz="2000" dirty="0">
                <a:solidFill>
                  <a:srgbClr val="002060"/>
                </a:solidFill>
                <a:latin typeface="Arial" panose="020B0604020202020204" pitchFamily="34" charset="0"/>
                <a:cs typeface="Arial" panose="020B0604020202020204" pitchFamily="34" charset="0"/>
              </a:rPr>
              <a:t> </a:t>
            </a:r>
            <a:endParaRPr sz="2000" dirty="0">
              <a:solidFill>
                <a:srgbClr val="002060"/>
              </a:solidFill>
              <a:latin typeface="Arial" panose="020B0604020202020204" pitchFamily="34" charset="0"/>
              <a:cs typeface="Arial" panose="020B0604020202020204" pitchFamily="34" charset="0"/>
            </a:endParaRPr>
          </a:p>
        </p:txBody>
      </p:sp>
      <p:sp>
        <p:nvSpPr>
          <p:cNvPr id="5" name="Google Shape;98;p13">
            <a:extLst>
              <a:ext uri="{FF2B5EF4-FFF2-40B4-BE49-F238E27FC236}">
                <a16:creationId xmlns:a16="http://schemas.microsoft.com/office/drawing/2014/main" id="{C201431C-4B22-45F2-A82C-8EBC66455068}"/>
              </a:ext>
            </a:extLst>
          </p:cNvPr>
          <p:cNvSpPr txBox="1"/>
          <p:nvPr/>
        </p:nvSpPr>
        <p:spPr>
          <a:xfrm>
            <a:off x="0" y="415083"/>
            <a:ext cx="12190413" cy="455776"/>
          </a:xfrm>
          <a:prstGeom prst="rect">
            <a:avLst/>
          </a:prstGeom>
          <a:solidFill>
            <a:srgbClr val="FFFFFF"/>
          </a:solidFill>
          <a:ln w="57150" cap="flat" cmpd="sng">
            <a:noFill/>
            <a:prstDash val="solid"/>
            <a:round/>
            <a:headEnd type="none" w="sm" len="sm"/>
            <a:tailEnd type="none" w="sm" len="sm"/>
          </a:ln>
        </p:spPr>
        <p:txBody>
          <a:bodyPr spcFirstLastPara="1" wrap="square" lIns="91425" tIns="45700" rIns="91425" bIns="45700" anchor="t" anchorCtr="0">
            <a:noAutofit/>
          </a:bodyPr>
          <a:lstStyle/>
          <a:p>
            <a:pPr lvl="0" algn="ctr" rtl="1">
              <a:lnSpc>
                <a:spcPct val="107000"/>
              </a:lnSpc>
            </a:pPr>
            <a:r>
              <a:rPr lang="ar-AE" sz="3600" b="1" dirty="0">
                <a:solidFill>
                  <a:srgbClr val="002060"/>
                </a:solidFill>
                <a:latin typeface="Arial" panose="020B0604020202020204" pitchFamily="34" charset="0"/>
                <a:ea typeface="Calibri"/>
                <a:cs typeface="Arial" panose="020B0604020202020204" pitchFamily="34" charset="0"/>
                <a:sym typeface="Calibri"/>
              </a:rPr>
              <a:t>نهاية الأمير قرقماز (حادثة عكار)</a:t>
            </a:r>
            <a:endParaRPr lang="ar-AE" sz="3600" dirty="0">
              <a:solidFill>
                <a:srgbClr val="002060"/>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2053308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6" name="Google Shape;120;p17">
            <a:extLst>
              <a:ext uri="{FF2B5EF4-FFF2-40B4-BE49-F238E27FC236}">
                <a16:creationId xmlns:a16="http://schemas.microsoft.com/office/drawing/2014/main" id="{16EED2D4-60D5-4AC5-B1C3-99673ABE17FA}"/>
              </a:ext>
            </a:extLst>
          </p:cNvPr>
          <p:cNvSpPr txBox="1">
            <a:spLocks/>
          </p:cNvSpPr>
          <p:nvPr/>
        </p:nvSpPr>
        <p:spPr>
          <a:xfrm>
            <a:off x="659206" y="400376"/>
            <a:ext cx="10872000" cy="642090"/>
          </a:xfrm>
          <a:prstGeom prst="rect">
            <a:avLst/>
          </a:prstGeom>
          <a:solidFill>
            <a:srgbClr val="FFFFFF"/>
          </a:solidFill>
          <a:ln w="57150" cap="flat" cmpd="sng">
            <a:no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algn="just" rtl="1">
              <a:lnSpc>
                <a:spcPct val="107000"/>
              </a:lnSpc>
              <a:defRPr sz="3600" b="1">
                <a:solidFill>
                  <a:srgbClr val="002060"/>
                </a:solidFill>
                <a:latin typeface="Arial" panose="020B0604020202020204" pitchFamily="34" charset="0"/>
                <a:ea typeface="Calibri"/>
                <a:cs typeface="Arial" panose="020B0604020202020204" pitchFamily="34" charset="0"/>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pPr algn="ctr"/>
            <a:r>
              <a:rPr lang="ar-AE" dirty="0"/>
              <a:t>سؤال بجروت</a:t>
            </a:r>
          </a:p>
        </p:txBody>
      </p:sp>
      <p:pic>
        <p:nvPicPr>
          <p:cNvPr id="7" name="Google Shape;121;p17">
            <a:extLst>
              <a:ext uri="{FF2B5EF4-FFF2-40B4-BE49-F238E27FC236}">
                <a16:creationId xmlns:a16="http://schemas.microsoft.com/office/drawing/2014/main" id="{9E7E6A7E-6E66-4F4C-A3AD-A8033C9C6428}"/>
              </a:ext>
            </a:extLst>
          </p:cNvPr>
          <p:cNvPicPr preferRelativeResize="0"/>
          <p:nvPr/>
        </p:nvPicPr>
        <p:blipFill rotWithShape="1">
          <a:blip r:embed="rId3">
            <a:alphaModFix/>
            <a:extLst>
              <a:ext uri="{BEBA8EAE-BF5A-486C-A8C5-ECC9F3942E4B}">
                <a14:imgProps xmlns:a14="http://schemas.microsoft.com/office/drawing/2010/main">
                  <a14:imgLayer r:embed="rId4">
                    <a14:imgEffect>
                      <a14:sharpenSoften amount="25000"/>
                    </a14:imgEffect>
                  </a14:imgLayer>
                </a14:imgProps>
              </a:ext>
            </a:extLst>
          </a:blip>
          <a:srcRect l="29081" t="31372" r="32605" b="45022"/>
          <a:stretch/>
        </p:blipFill>
        <p:spPr>
          <a:xfrm>
            <a:off x="1635748" y="1439762"/>
            <a:ext cx="8918916" cy="3164895"/>
          </a:xfrm>
          <a:prstGeom prst="rect">
            <a:avLst/>
          </a:prstGeom>
          <a:noFill/>
          <a:ln>
            <a:noFill/>
          </a:ln>
        </p:spPr>
      </p:pic>
    </p:spTree>
    <p:extLst>
      <p:ext uri="{BB962C8B-B14F-4D97-AF65-F5344CB8AC3E}">
        <p14:creationId xmlns:p14="http://schemas.microsoft.com/office/powerpoint/2010/main" val="229494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800"/>
              <a:buFont typeface="Varela Round"/>
              <a:buNone/>
            </a:pPr>
            <a:r>
              <a:rPr lang="ar-AE" sz="4000" dirty="0"/>
              <a:t>החלק השני</a:t>
            </a:r>
            <a:endParaRPr sz="4000" dirty="0"/>
          </a:p>
        </p:txBody>
      </p:sp>
      <p:sp>
        <p:nvSpPr>
          <p:cNvPr id="127" name="Google Shape;127;p18"/>
          <p:cNvSpPr txBox="1">
            <a:spLocks noGrp="1"/>
          </p:cNvSpPr>
          <p:nvPr>
            <p:ph type="body" idx="1"/>
          </p:nvPr>
        </p:nvSpPr>
        <p:spPr>
          <a:xfrm>
            <a:off x="2235150" y="934938"/>
            <a:ext cx="9000000" cy="5400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Clr>
                <a:srgbClr val="0070C0"/>
              </a:buClr>
              <a:buSzPts val="3200"/>
              <a:buNone/>
            </a:pPr>
            <a:r>
              <a:rPr lang="ar-AE" sz="3600" dirty="0">
                <a:latin typeface="Arial" panose="020B0604020202020204" pitchFamily="34" charset="0"/>
                <a:cs typeface="Arial" panose="020B0604020202020204" pitchFamily="34" charset="0"/>
              </a:rPr>
              <a:t>فخر الدين المعني الثاني </a:t>
            </a:r>
            <a:endParaRPr sz="3600" dirty="0">
              <a:latin typeface="Arial" panose="020B0604020202020204" pitchFamily="34" charset="0"/>
              <a:cs typeface="Arial" panose="020B0604020202020204" pitchFamily="34" charset="0"/>
            </a:endParaRPr>
          </a:p>
        </p:txBody>
      </p:sp>
      <p:sp>
        <p:nvSpPr>
          <p:cNvPr id="128" name="Google Shape;128;p18"/>
          <p:cNvSpPr/>
          <p:nvPr/>
        </p:nvSpPr>
        <p:spPr>
          <a:xfrm>
            <a:off x="3771900" y="1341370"/>
            <a:ext cx="7558956" cy="3360215"/>
          </a:xfrm>
          <a:prstGeom prst="rect">
            <a:avLst/>
          </a:prstGeom>
          <a:noFill/>
          <a:ln>
            <a:noFill/>
          </a:ln>
        </p:spPr>
        <p:txBody>
          <a:bodyPr spcFirstLastPara="1" wrap="square" lIns="91425" tIns="45700" rIns="91425" bIns="45700" anchor="t" anchorCtr="0">
            <a:noAutofit/>
          </a:bodyPr>
          <a:lstStyle/>
          <a:p>
            <a:pPr marL="0" marR="0" lvl="0" indent="0" algn="r" rtl="1">
              <a:lnSpc>
                <a:spcPct val="107000"/>
              </a:lnSpc>
              <a:spcBef>
                <a:spcPts val="0"/>
              </a:spcBef>
              <a:spcAft>
                <a:spcPts val="0"/>
              </a:spcAft>
              <a:buNone/>
            </a:pPr>
            <a:r>
              <a:rPr lang="ar-AE" sz="2000" u="sng" dirty="0">
                <a:solidFill>
                  <a:srgbClr val="002060"/>
                </a:solidFill>
                <a:latin typeface="Arial" panose="020B0604020202020204" pitchFamily="34" charset="0"/>
                <a:ea typeface="Calibri"/>
                <a:cs typeface="Arial" panose="020B0604020202020204" pitchFamily="34" charset="0"/>
                <a:sym typeface="Calibri"/>
              </a:rPr>
              <a:t> </a:t>
            </a:r>
            <a:endParaRPr sz="2000"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r" rtl="1">
              <a:lnSpc>
                <a:spcPct val="107000"/>
              </a:lnSpc>
              <a:spcBef>
                <a:spcPts val="80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 ولد الأمير في بلدة بعقلين سنة 1572</a:t>
            </a:r>
            <a:endParaRPr sz="2000"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r" rtl="1">
              <a:lnSpc>
                <a:spcPct val="107000"/>
              </a:lnSpc>
              <a:spcBef>
                <a:spcPts val="80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 بعد موت الأمير قرقماز قامت الست نسب بإخفاء ولديها فخر الدين الثاني ويونس في منطقة كسروان عند ال الخازن.</a:t>
            </a:r>
            <a:endParaRPr sz="2000"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r" rtl="1">
              <a:lnSpc>
                <a:spcPct val="107000"/>
              </a:lnSpc>
              <a:spcBef>
                <a:spcPts val="80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 بقي الأمير في المخبأ ستة سنوات حيث قام خاله باستدعائه وتسليمه امارة الشوف في لبنان وكان عمره 18 عاما.</a:t>
            </a:r>
            <a:endParaRPr sz="2000"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r" rtl="1">
              <a:lnSpc>
                <a:spcPct val="107000"/>
              </a:lnSpc>
              <a:spcBef>
                <a:spcPts val="80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 ساعده في الحكم خاله ووالدته الست نسب.</a:t>
            </a:r>
            <a:endParaRPr sz="2000"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r" rtl="1">
              <a:lnSpc>
                <a:spcPct val="107000"/>
              </a:lnSpc>
              <a:spcBef>
                <a:spcPts val="80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 أراد بناء دولة مستقلة عن العثمانيين وانشاء دولة لبنان الكبير.</a:t>
            </a:r>
            <a:endParaRPr sz="2000"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r" rtl="1">
              <a:lnSpc>
                <a:spcPct val="107000"/>
              </a:lnSpc>
              <a:spcBef>
                <a:spcPts val="80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 قام بإصلاحات شاملة في جميع المجالات.</a:t>
            </a:r>
            <a:endParaRPr sz="2000" dirty="0">
              <a:solidFill>
                <a:srgbClr val="002060"/>
              </a:solidFill>
              <a:latin typeface="Arial" panose="020B0604020202020204" pitchFamily="34" charset="0"/>
              <a:ea typeface="Calibri"/>
              <a:cs typeface="Arial" panose="020B0604020202020204" pitchFamily="34" charset="0"/>
              <a:sym typeface="Calibri"/>
            </a:endParaRPr>
          </a:p>
        </p:txBody>
      </p:sp>
      <p:pic>
        <p:nvPicPr>
          <p:cNvPr id="129" name="Google Shape;129;p18"/>
          <p:cNvPicPr preferRelativeResize="0"/>
          <p:nvPr/>
        </p:nvPicPr>
        <p:blipFill rotWithShape="1">
          <a:blip r:embed="rId3">
            <a:alphaModFix/>
          </a:blip>
          <a:srcRect/>
          <a:stretch/>
        </p:blipFill>
        <p:spPr>
          <a:xfrm>
            <a:off x="515206" y="852517"/>
            <a:ext cx="2884816" cy="4474692"/>
          </a:xfrm>
          <a:prstGeom prst="rect">
            <a:avLst/>
          </a:prstGeom>
          <a:noFill/>
          <a:ln>
            <a:noFill/>
          </a:ln>
        </p:spPr>
      </p:pic>
      <p:sp>
        <p:nvSpPr>
          <p:cNvPr id="130" name="Google Shape;130;p18"/>
          <p:cNvSpPr/>
          <p:nvPr/>
        </p:nvSpPr>
        <p:spPr>
          <a:xfrm>
            <a:off x="-243840" y="5246631"/>
            <a:ext cx="6092825" cy="646331"/>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body" idx="1"/>
          </p:nvPr>
        </p:nvSpPr>
        <p:spPr>
          <a:xfrm>
            <a:off x="598634" y="439802"/>
            <a:ext cx="11159999" cy="5400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Clr>
                <a:srgbClr val="0070C0"/>
              </a:buClr>
              <a:buSzPts val="3200"/>
              <a:buNone/>
            </a:pPr>
            <a:r>
              <a:rPr lang="ar-AE" dirty="0">
                <a:latin typeface="Arial" panose="020B0604020202020204" pitchFamily="34" charset="0"/>
                <a:cs typeface="Arial" panose="020B0604020202020204" pitchFamily="34" charset="0"/>
              </a:rPr>
              <a:t>سياسة فخر الدين مع الولاة المحليين</a:t>
            </a:r>
            <a:endParaRPr dirty="0">
              <a:latin typeface="Arial" panose="020B0604020202020204" pitchFamily="34" charset="0"/>
              <a:cs typeface="Arial" panose="020B0604020202020204" pitchFamily="34" charset="0"/>
            </a:endParaRPr>
          </a:p>
        </p:txBody>
      </p:sp>
      <p:sp>
        <p:nvSpPr>
          <p:cNvPr id="136" name="Google Shape;136;p19"/>
          <p:cNvSpPr txBox="1">
            <a:spLocks noGrp="1"/>
          </p:cNvSpPr>
          <p:nvPr>
            <p:ph type="body" idx="2"/>
          </p:nvPr>
        </p:nvSpPr>
        <p:spPr>
          <a:xfrm>
            <a:off x="2178819" y="979802"/>
            <a:ext cx="9296786" cy="3277771"/>
          </a:xfrm>
          <a:prstGeom prst="rect">
            <a:avLst/>
          </a:prstGeom>
          <a:solidFill>
            <a:schemeClr val="lt1"/>
          </a:solidFill>
          <a:ln w="57150" cap="flat" cmpd="sng">
            <a:noFill/>
            <a:prstDash val="solid"/>
            <a:round/>
            <a:headEnd type="none" w="sm" len="sm"/>
            <a:tailEnd type="none" w="sm" len="sm"/>
          </a:ln>
        </p:spPr>
        <p:txBody>
          <a:bodyPr spcFirstLastPara="1" wrap="square" lIns="91425" tIns="45700" rIns="91425" bIns="45700" anchor="t" anchorCtr="0">
            <a:noAutofit/>
          </a:bodyPr>
          <a:lstStyle/>
          <a:p>
            <a:pPr marL="342900" lvl="0" indent="-273050" algn="r" rtl="1">
              <a:lnSpc>
                <a:spcPct val="107000"/>
              </a:lnSpc>
              <a:spcBef>
                <a:spcPts val="0"/>
              </a:spcBef>
              <a:spcAft>
                <a:spcPts val="0"/>
              </a:spcAft>
              <a:buClr>
                <a:srgbClr val="002060"/>
              </a:buClr>
              <a:buSzPts val="1100"/>
              <a:buNone/>
            </a:pPr>
            <a:endParaRPr sz="2000" dirty="0">
              <a:latin typeface="Arial" panose="020B0604020202020204" pitchFamily="34" charset="0"/>
              <a:ea typeface="Calibri"/>
              <a:cs typeface="Arial" panose="020B0604020202020204" pitchFamily="34" charset="0"/>
              <a:sym typeface="Calibri"/>
            </a:endParaRPr>
          </a:p>
          <a:p>
            <a:pPr marL="342900" lvl="0" indent="-342900" algn="r" rtl="1">
              <a:lnSpc>
                <a:spcPct val="107000"/>
              </a:lnSpc>
              <a:spcBef>
                <a:spcPts val="800"/>
              </a:spcBef>
              <a:spcAft>
                <a:spcPts val="0"/>
              </a:spcAft>
              <a:buClr>
                <a:srgbClr val="002060"/>
              </a:buClr>
              <a:buSzPts val="1800"/>
              <a:buChar char="•"/>
            </a:pPr>
            <a:r>
              <a:rPr lang="ar-AE" sz="2000" dirty="0">
                <a:latin typeface="Arial" panose="020B0604020202020204" pitchFamily="34" charset="0"/>
                <a:ea typeface="Calibri"/>
                <a:cs typeface="Arial" panose="020B0604020202020204" pitchFamily="34" charset="0"/>
                <a:sym typeface="Calibri"/>
              </a:rPr>
              <a:t>- تقرب من العثمانيين ودفع لهم الضرائب والهدايا والأموال.</a:t>
            </a:r>
            <a:endParaRPr sz="2000" dirty="0">
              <a:latin typeface="Arial" panose="020B0604020202020204" pitchFamily="34" charset="0"/>
              <a:ea typeface="Calibri"/>
              <a:cs typeface="Arial" panose="020B0604020202020204" pitchFamily="34" charset="0"/>
              <a:sym typeface="Calibri"/>
            </a:endParaRPr>
          </a:p>
          <a:p>
            <a:pPr marL="342900" lvl="0" indent="-342900" algn="r" rtl="1">
              <a:lnSpc>
                <a:spcPct val="107000"/>
              </a:lnSpc>
              <a:spcBef>
                <a:spcPts val="800"/>
              </a:spcBef>
              <a:spcAft>
                <a:spcPts val="0"/>
              </a:spcAft>
              <a:buClr>
                <a:srgbClr val="002060"/>
              </a:buClr>
              <a:buSzPts val="1800"/>
              <a:buChar char="•"/>
            </a:pPr>
            <a:r>
              <a:rPr lang="ar-AE" sz="2000" dirty="0">
                <a:latin typeface="Arial" panose="020B0604020202020204" pitchFamily="34" charset="0"/>
                <a:ea typeface="Calibri"/>
                <a:cs typeface="Arial" panose="020B0604020202020204" pitchFamily="34" charset="0"/>
                <a:sym typeface="Calibri"/>
              </a:rPr>
              <a:t>- تقرب من والي دمشق مراد باشا وحرضّه ضد اعدائه في لبنان متهما إياهم بالعصيان وعدم دفع الضرائب.</a:t>
            </a:r>
            <a:endParaRPr sz="2000" dirty="0">
              <a:latin typeface="Arial" panose="020B0604020202020204" pitchFamily="34" charset="0"/>
              <a:ea typeface="Calibri"/>
              <a:cs typeface="Arial" panose="020B0604020202020204" pitchFamily="34" charset="0"/>
              <a:sym typeface="Calibri"/>
            </a:endParaRPr>
          </a:p>
          <a:p>
            <a:pPr marL="342900" lvl="0" indent="-342900" algn="r" rtl="1">
              <a:lnSpc>
                <a:spcPct val="107000"/>
              </a:lnSpc>
              <a:spcBef>
                <a:spcPts val="800"/>
              </a:spcBef>
              <a:spcAft>
                <a:spcPts val="0"/>
              </a:spcAft>
              <a:buClr>
                <a:srgbClr val="002060"/>
              </a:buClr>
              <a:buSzPts val="1800"/>
              <a:buChar char="•"/>
            </a:pPr>
            <a:r>
              <a:rPr lang="ar-AE" sz="2000" dirty="0">
                <a:latin typeface="Arial" panose="020B0604020202020204" pitchFamily="34" charset="0"/>
                <a:ea typeface="Calibri"/>
                <a:cs typeface="Arial" panose="020B0604020202020204" pitchFamily="34" charset="0"/>
                <a:sym typeface="Calibri"/>
              </a:rPr>
              <a:t>- فقام والي دمشق بقتل علي الحرفوش ومنصور ابن فريخ وسيطر فخر الدين على مناطق حكمهما.</a:t>
            </a:r>
            <a:endParaRPr sz="2000" dirty="0">
              <a:latin typeface="Arial" panose="020B0604020202020204" pitchFamily="34" charset="0"/>
              <a:ea typeface="Calibri"/>
              <a:cs typeface="Arial" panose="020B0604020202020204" pitchFamily="34" charset="0"/>
              <a:sym typeface="Calibri"/>
            </a:endParaRPr>
          </a:p>
          <a:p>
            <a:pPr marL="342900" lvl="0" indent="-342900" algn="r" rtl="1">
              <a:lnSpc>
                <a:spcPct val="107000"/>
              </a:lnSpc>
              <a:spcBef>
                <a:spcPts val="800"/>
              </a:spcBef>
              <a:spcAft>
                <a:spcPts val="0"/>
              </a:spcAft>
              <a:buClr>
                <a:srgbClr val="002060"/>
              </a:buClr>
              <a:buSzPts val="1800"/>
              <a:buChar char="•"/>
            </a:pPr>
            <a:r>
              <a:rPr lang="ar-AE" sz="2000" u="sng" dirty="0">
                <a:latin typeface="Arial" panose="020B0604020202020204" pitchFamily="34" charset="0"/>
                <a:ea typeface="Calibri"/>
                <a:cs typeface="Arial" panose="020B0604020202020204" pitchFamily="34" charset="0"/>
                <a:sym typeface="Calibri"/>
              </a:rPr>
              <a:t>الأسباب التي دفعت الأمير فخر الدين الى القضاء على اعدائه</a:t>
            </a:r>
            <a:r>
              <a:rPr lang="ar-AE" sz="2000" dirty="0">
                <a:latin typeface="Arial" panose="020B0604020202020204" pitchFamily="34" charset="0"/>
                <a:ea typeface="Calibri"/>
                <a:cs typeface="Arial" panose="020B0604020202020204" pitchFamily="34" charset="0"/>
                <a:sym typeface="Calibri"/>
              </a:rPr>
              <a:t>:</a:t>
            </a:r>
            <a:endParaRPr sz="2000" dirty="0">
              <a:latin typeface="Arial" panose="020B0604020202020204" pitchFamily="34" charset="0"/>
              <a:ea typeface="Calibri"/>
              <a:cs typeface="Arial" panose="020B0604020202020204" pitchFamily="34" charset="0"/>
              <a:sym typeface="Calibri"/>
            </a:endParaRPr>
          </a:p>
          <a:p>
            <a:pPr marL="457200" lvl="0" indent="-228600" algn="r" rtl="1">
              <a:lnSpc>
                <a:spcPct val="107000"/>
              </a:lnSpc>
              <a:spcBef>
                <a:spcPts val="800"/>
              </a:spcBef>
              <a:spcAft>
                <a:spcPts val="0"/>
              </a:spcAft>
              <a:buClr>
                <a:srgbClr val="002060"/>
              </a:buClr>
              <a:buSzPts val="1800"/>
              <a:buChar char="•"/>
            </a:pPr>
            <a:r>
              <a:rPr lang="ar-AE" sz="2000" dirty="0">
                <a:latin typeface="Arial" panose="020B0604020202020204" pitchFamily="34" charset="0"/>
                <a:ea typeface="Calibri"/>
                <a:cs typeface="Arial" panose="020B0604020202020204" pitchFamily="34" charset="0"/>
                <a:sym typeface="Calibri"/>
              </a:rPr>
              <a:t>أراد فخر الدين الانتقام منهم بسبب مقتل والده، حيث قاموا بإرسال الوشايات ضد بلاد المعنيين.</a:t>
            </a:r>
            <a:endParaRPr sz="2000" dirty="0">
              <a:latin typeface="Arial" panose="020B0604020202020204" pitchFamily="34" charset="0"/>
              <a:ea typeface="Calibri"/>
              <a:cs typeface="Arial" panose="020B0604020202020204" pitchFamily="34" charset="0"/>
              <a:sym typeface="Calibri"/>
            </a:endParaRPr>
          </a:p>
          <a:p>
            <a:pPr marL="457200" lvl="0" indent="-228600" algn="r" rtl="1">
              <a:lnSpc>
                <a:spcPct val="107000"/>
              </a:lnSpc>
              <a:spcBef>
                <a:spcPts val="0"/>
              </a:spcBef>
              <a:spcAft>
                <a:spcPts val="0"/>
              </a:spcAft>
              <a:buClr>
                <a:srgbClr val="002060"/>
              </a:buClr>
              <a:buSzPts val="1800"/>
              <a:buChar char="•"/>
            </a:pPr>
            <a:r>
              <a:rPr lang="ar-AE" sz="2000" dirty="0">
                <a:latin typeface="Arial" panose="020B0604020202020204" pitchFamily="34" charset="0"/>
                <a:ea typeface="Calibri"/>
                <a:cs typeface="Arial" panose="020B0604020202020204" pitchFamily="34" charset="0"/>
                <a:sym typeface="Calibri"/>
              </a:rPr>
              <a:t>رغبة فخر الدين في توحيد لبنان وبناء لبنان الكبير.</a:t>
            </a:r>
            <a:endParaRPr sz="2000" dirty="0">
              <a:latin typeface="Arial" panose="020B0604020202020204" pitchFamily="34" charset="0"/>
              <a:ea typeface="Calibri"/>
              <a:cs typeface="Arial" panose="020B0604020202020204" pitchFamily="34" charset="0"/>
              <a:sym typeface="Calibri"/>
            </a:endParaRPr>
          </a:p>
          <a:p>
            <a:pPr marL="342900" lvl="0" indent="-228600" algn="r" rtl="1">
              <a:lnSpc>
                <a:spcPct val="107000"/>
              </a:lnSpc>
              <a:spcBef>
                <a:spcPts val="800"/>
              </a:spcBef>
              <a:spcAft>
                <a:spcPts val="0"/>
              </a:spcAft>
              <a:buClr>
                <a:srgbClr val="002060"/>
              </a:buClr>
              <a:buSzPts val="1800"/>
              <a:buNone/>
            </a:pPr>
            <a:endParaRPr sz="2000" dirty="0">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body" idx="1"/>
          </p:nvPr>
        </p:nvSpPr>
        <p:spPr>
          <a:xfrm>
            <a:off x="514227" y="995691"/>
            <a:ext cx="11159999" cy="5400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Clr>
                <a:srgbClr val="0070C0"/>
              </a:buClr>
              <a:buSzPts val="3200"/>
              <a:buNone/>
            </a:pPr>
            <a:r>
              <a:rPr lang="ar-AE" dirty="0">
                <a:latin typeface="Arial" panose="020B0604020202020204" pitchFamily="34" charset="0"/>
                <a:cs typeface="Arial" panose="020B0604020202020204" pitchFamily="34" charset="0"/>
              </a:rPr>
              <a:t>فخر الدين ويوسف سيفا</a:t>
            </a:r>
            <a:endParaRPr dirty="0">
              <a:latin typeface="Arial" panose="020B0604020202020204" pitchFamily="34" charset="0"/>
              <a:cs typeface="Arial" panose="020B0604020202020204" pitchFamily="34" charset="0"/>
            </a:endParaRPr>
          </a:p>
          <a:p>
            <a:pPr marL="0" lvl="0" indent="0" algn="r" rtl="1">
              <a:spcBef>
                <a:spcPts val="640"/>
              </a:spcBef>
              <a:spcAft>
                <a:spcPts val="0"/>
              </a:spcAft>
              <a:buClr>
                <a:srgbClr val="0070C0"/>
              </a:buClr>
              <a:buSzPts val="3200"/>
              <a:buNone/>
            </a:pPr>
            <a:endParaRPr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C59C631-1BF0-4DE3-93F6-2922FB395FBC}"/>
              </a:ext>
            </a:extLst>
          </p:cNvPr>
          <p:cNvSpPr/>
          <p:nvPr/>
        </p:nvSpPr>
        <p:spPr>
          <a:xfrm>
            <a:off x="4038600" y="995691"/>
            <a:ext cx="6912429" cy="4756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AE" sz="2000" dirty="0">
                <a:solidFill>
                  <a:srgbClr val="002060"/>
                </a:solidFill>
                <a:latin typeface="Arial" panose="020B0604020202020204" pitchFamily="34" charset="0"/>
                <a:ea typeface="Calibri"/>
                <a:sym typeface="Calibri"/>
              </a:rPr>
              <a:t>أسباب الصراع (الخلاف) بين فخر الدين ويوسف سيفا:</a:t>
            </a:r>
          </a:p>
          <a:p>
            <a:pPr lvl="0" algn="r" rtl="1"/>
            <a:r>
              <a:rPr lang="ar-AE" sz="2000" dirty="0">
                <a:solidFill>
                  <a:srgbClr val="002060"/>
                </a:solidFill>
                <a:latin typeface="Arial" panose="020B0604020202020204" pitchFamily="34" charset="0"/>
                <a:ea typeface="Calibri"/>
                <a:sym typeface="Calibri"/>
              </a:rPr>
              <a:t> أسباب الصراع (الخلاف) بين فخر الدين ويوسف سيفا:</a:t>
            </a:r>
          </a:p>
          <a:p>
            <a:pPr lvl="0" algn="r" rtl="1"/>
            <a:endParaRPr lang="ar-AE" sz="2000" dirty="0">
              <a:solidFill>
                <a:srgbClr val="002060"/>
              </a:solidFill>
              <a:latin typeface="Arial" panose="020B0604020202020204" pitchFamily="34" charset="0"/>
              <a:ea typeface="Calibri"/>
              <a:sym typeface="Calibri"/>
            </a:endParaRPr>
          </a:p>
          <a:p>
            <a:pPr lvl="0" algn="r" rtl="1"/>
            <a:r>
              <a:rPr lang="ar-AE" sz="2000" dirty="0">
                <a:solidFill>
                  <a:srgbClr val="002060"/>
                </a:solidFill>
                <a:latin typeface="Arial" panose="020B0604020202020204" pitchFamily="34" charset="0"/>
                <a:ea typeface="Calibri"/>
                <a:sym typeface="Calibri"/>
              </a:rPr>
              <a:t>- انتقام فخر الدين لمقتل والده حيث اتهمه يوسف سيفا في حادثة عكار، مما أدى الى مقتله.</a:t>
            </a:r>
          </a:p>
          <a:p>
            <a:pPr lvl="0" algn="r" rtl="1"/>
            <a:r>
              <a:rPr lang="ar-AE" sz="2000" dirty="0">
                <a:solidFill>
                  <a:srgbClr val="002060"/>
                </a:solidFill>
                <a:latin typeface="Arial" panose="020B0604020202020204" pitchFamily="34" charset="0"/>
                <a:ea typeface="Calibri"/>
                <a:sym typeface="Calibri"/>
              </a:rPr>
              <a:t>- تخوف يوسف سيفا من ازدياد قوة فخر الدين بعد ان قضى على منصور ابن فريخ وعلي حرفوش وضم اليه مناطقهم</a:t>
            </a:r>
          </a:p>
          <a:p>
            <a:pPr lvl="0" algn="r" rtl="1"/>
            <a:r>
              <a:rPr lang="ar-AE" sz="2000" dirty="0">
                <a:solidFill>
                  <a:srgbClr val="002060"/>
                </a:solidFill>
                <a:latin typeface="Arial" panose="020B0604020202020204" pitchFamily="34" charset="0"/>
                <a:ea typeface="Calibri"/>
                <a:sym typeface="Calibri"/>
              </a:rPr>
              <a:t>- تجدد الصراع القيسي اليمني في لبنان، حيث كان المعنيون من الحزب القيسي وال سيفا من الحزب اليمني.</a:t>
            </a:r>
          </a:p>
          <a:p>
            <a:pPr lvl="0" algn="r" rtl="1"/>
            <a:endParaRPr lang="ar-AE" sz="2000" dirty="0">
              <a:solidFill>
                <a:srgbClr val="002060"/>
              </a:solidFill>
              <a:latin typeface="Arial" panose="020B0604020202020204" pitchFamily="34" charset="0"/>
              <a:ea typeface="Calibri"/>
              <a:sym typeface="Calibri"/>
            </a:endParaRPr>
          </a:p>
          <a:p>
            <a:pPr lvl="0" algn="r" rtl="1"/>
            <a:r>
              <a:rPr lang="ar-AE" sz="2000" dirty="0">
                <a:solidFill>
                  <a:srgbClr val="002060"/>
                </a:solidFill>
                <a:latin typeface="Arial" panose="020B0604020202020204" pitchFamily="34" charset="0"/>
                <a:ea typeface="Calibri"/>
                <a:sym typeface="Calibri"/>
              </a:rPr>
              <a:t>تجدد الصراع القيسي اليمني في لبنان، حيث كان المعنيون من الحزب القيسي وال سيفا من الحزب اليمني.</a:t>
            </a:r>
          </a:p>
          <a:p>
            <a:pPr algn="ctr"/>
            <a:endParaRPr lang="en-US" sz="2000" dirty="0"/>
          </a:p>
        </p:txBody>
      </p:sp>
      <p:sp>
        <p:nvSpPr>
          <p:cNvPr id="3" name="Rectangle 2">
            <a:extLst>
              <a:ext uri="{FF2B5EF4-FFF2-40B4-BE49-F238E27FC236}">
                <a16:creationId xmlns:a16="http://schemas.microsoft.com/office/drawing/2014/main" id="{35F1DA0D-5780-489F-8699-27D34A977726}"/>
              </a:ext>
            </a:extLst>
          </p:cNvPr>
          <p:cNvSpPr/>
          <p:nvPr/>
        </p:nvSpPr>
        <p:spPr>
          <a:xfrm>
            <a:off x="793416" y="541248"/>
            <a:ext cx="2775858" cy="3015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AE" sz="2000" b="1" u="sng" dirty="0">
                <a:solidFill>
                  <a:srgbClr val="002060"/>
                </a:solidFill>
                <a:latin typeface="Arial" panose="020B0604020202020204" pitchFamily="34" charset="0"/>
                <a:ea typeface="Calibri"/>
                <a:sym typeface="Calibri"/>
              </a:rPr>
              <a:t>يوسف سيفا:</a:t>
            </a:r>
            <a:endParaRPr lang="ar-AE" sz="2000" b="1" dirty="0">
              <a:solidFill>
                <a:srgbClr val="002060"/>
              </a:solidFill>
              <a:latin typeface="Arial" panose="020B0604020202020204" pitchFamily="34" charset="0"/>
              <a:ea typeface="Calibri"/>
              <a:sym typeface="Calibri"/>
            </a:endParaRPr>
          </a:p>
          <a:p>
            <a:pPr lvl="0" algn="r" rtl="1"/>
            <a:r>
              <a:rPr lang="ar-AE" sz="2000" dirty="0">
                <a:solidFill>
                  <a:srgbClr val="002060"/>
                </a:solidFill>
                <a:latin typeface="Arial" panose="020B0604020202020204" pitchFamily="34" charset="0"/>
                <a:ea typeface="Calibri"/>
                <a:sym typeface="Calibri"/>
              </a:rPr>
              <a:t>- زعيم ال سيفا</a:t>
            </a:r>
          </a:p>
          <a:p>
            <a:pPr lvl="0" algn="r" rtl="1"/>
            <a:r>
              <a:rPr lang="ar-AE" sz="2000" dirty="0">
                <a:solidFill>
                  <a:srgbClr val="002060"/>
                </a:solidFill>
                <a:latin typeface="Arial" panose="020B0604020202020204" pitchFamily="34" charset="0"/>
                <a:ea typeface="Calibri"/>
                <a:sym typeface="Calibri"/>
              </a:rPr>
              <a:t>- من اشد أعداء فخر الدين المعني الثاني</a:t>
            </a:r>
          </a:p>
          <a:p>
            <a:pPr lvl="0" algn="r" rtl="1"/>
            <a:r>
              <a:rPr lang="ar-AE" sz="2000" dirty="0">
                <a:solidFill>
                  <a:srgbClr val="002060"/>
                </a:solidFill>
                <a:latin typeface="Arial" panose="020B0604020202020204" pitchFamily="34" charset="0"/>
                <a:ea typeface="Calibri"/>
                <a:sym typeface="Calibri"/>
              </a:rPr>
              <a:t>- حاكم بلاد طرابلس وعكار</a:t>
            </a:r>
          </a:p>
          <a:p>
            <a:pPr lvl="0" algn="r" rtl="1"/>
            <a:r>
              <a:rPr lang="ar-AE" sz="2000" dirty="0">
                <a:solidFill>
                  <a:srgbClr val="002060"/>
                </a:solidFill>
                <a:latin typeface="Arial" panose="020B0604020202020204" pitchFamily="34" charset="0"/>
                <a:ea typeface="Calibri"/>
                <a:sym typeface="Calibri"/>
              </a:rPr>
              <a:t>- هزم امام فخر الدين في عدة معارك أهمها معركة عنجر.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3" name="Rectangle 2">
            <a:extLst>
              <a:ext uri="{FF2B5EF4-FFF2-40B4-BE49-F238E27FC236}">
                <a16:creationId xmlns:a16="http://schemas.microsoft.com/office/drawing/2014/main" id="{561F5F73-E665-46FF-8091-4B97210650DC}"/>
              </a:ext>
            </a:extLst>
          </p:cNvPr>
          <p:cNvSpPr/>
          <p:nvPr/>
        </p:nvSpPr>
        <p:spPr>
          <a:xfrm>
            <a:off x="2405743" y="1219202"/>
            <a:ext cx="8675121" cy="3189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50000"/>
              </a:lnSpc>
              <a:buClr>
                <a:srgbClr val="002060"/>
              </a:buClr>
              <a:buSzPts val="1500"/>
            </a:pPr>
            <a:endParaRPr lang="ar-AE" dirty="0">
              <a:solidFill>
                <a:srgbClr val="002060"/>
              </a:solidFill>
              <a:latin typeface="Arial" panose="020B0604020202020204" pitchFamily="34" charset="0"/>
              <a:ea typeface="Varela Round"/>
              <a:cs typeface="Arial" panose="020B0604020202020204" pitchFamily="34" charset="0"/>
              <a:sym typeface="Varela Round"/>
            </a:endParaRPr>
          </a:p>
          <a:p>
            <a:pPr lvl="0" algn="r" rtl="1">
              <a:lnSpc>
                <a:spcPct val="150000"/>
              </a:lnSpc>
              <a:spcBef>
                <a:spcPts val="600"/>
              </a:spcBef>
              <a:buClr>
                <a:srgbClr val="002060"/>
              </a:buClr>
              <a:buSzPts val="2400"/>
            </a:pPr>
            <a:r>
              <a:rPr lang="ar-AE" sz="2800" b="1" dirty="0">
                <a:solidFill>
                  <a:srgbClr val="0070C0"/>
                </a:solidFill>
                <a:latin typeface="Arial" panose="020B0604020202020204" pitchFamily="34" charset="0"/>
                <a:cs typeface="Arial" panose="020B0604020202020204" pitchFamily="34" charset="0"/>
                <a:sym typeface="Varela Round"/>
              </a:rPr>
              <a:t>موقف الدولة العثمانية من الخلاف بين فخر الدين ويوسف سيفا</a:t>
            </a:r>
            <a:endParaRPr lang="ar-AE" sz="2000" dirty="0">
              <a:solidFill>
                <a:srgbClr val="002060"/>
              </a:solidFill>
              <a:latin typeface="Arial" panose="020B0604020202020204" pitchFamily="34" charset="0"/>
              <a:ea typeface="Varela Round"/>
              <a:cs typeface="Arial" panose="020B0604020202020204" pitchFamily="34" charset="0"/>
              <a:sym typeface="Varela Round"/>
            </a:endParaRPr>
          </a:p>
          <a:p>
            <a:pPr marL="342900" lvl="0" indent="-400050" algn="r" rtl="1">
              <a:lnSpc>
                <a:spcPct val="150000"/>
              </a:lnSpc>
              <a:spcBef>
                <a:spcPts val="600"/>
              </a:spcBef>
              <a:buClr>
                <a:srgbClr val="002060"/>
              </a:buClr>
              <a:buSzPts val="2400"/>
              <a:buChar char="•"/>
            </a:pPr>
            <a:r>
              <a:rPr lang="ar-AE" sz="2000" dirty="0">
                <a:solidFill>
                  <a:srgbClr val="002060"/>
                </a:solidFill>
                <a:latin typeface="Arial" panose="020B0604020202020204" pitchFamily="34" charset="0"/>
                <a:ea typeface="Varela Round"/>
                <a:cs typeface="Arial" panose="020B0604020202020204" pitchFamily="34" charset="0"/>
                <a:sym typeface="Varela Round"/>
              </a:rPr>
              <a:t>- أرسل لهم الهدايا والأموال بسخاء</a:t>
            </a:r>
          </a:p>
          <a:p>
            <a:pPr marL="342900" lvl="0" indent="-400050" algn="r" rtl="1">
              <a:lnSpc>
                <a:spcPct val="150000"/>
              </a:lnSpc>
              <a:spcBef>
                <a:spcPts val="600"/>
              </a:spcBef>
              <a:buClr>
                <a:srgbClr val="002060"/>
              </a:buClr>
              <a:buSzPts val="2400"/>
              <a:buChar char="•"/>
            </a:pPr>
            <a:r>
              <a:rPr lang="ar-AE" sz="2000" dirty="0">
                <a:solidFill>
                  <a:srgbClr val="002060"/>
                </a:solidFill>
                <a:latin typeface="Arial" panose="020B0604020202020204" pitchFamily="34" charset="0"/>
                <a:ea typeface="Varela Round"/>
                <a:cs typeface="Arial" panose="020B0604020202020204" pitchFamily="34" charset="0"/>
                <a:sym typeface="Varela Round"/>
              </a:rPr>
              <a:t>- كسب الأمير فخر الدين بعد عودته من أوروبا تأييد العثمانيين </a:t>
            </a:r>
          </a:p>
          <a:p>
            <a:pPr marL="342900" lvl="0" indent="-400050" algn="r" rtl="1">
              <a:lnSpc>
                <a:spcPct val="150000"/>
              </a:lnSpc>
              <a:spcBef>
                <a:spcPts val="600"/>
              </a:spcBef>
              <a:buClr>
                <a:srgbClr val="002060"/>
              </a:buClr>
              <a:buSzPts val="2400"/>
              <a:buChar char="•"/>
            </a:pPr>
            <a:r>
              <a:rPr lang="ar-AE" sz="2000" dirty="0">
                <a:solidFill>
                  <a:srgbClr val="002060"/>
                </a:solidFill>
                <a:latin typeface="Arial" panose="020B0604020202020204" pitchFamily="34" charset="0"/>
                <a:ea typeface="Varela Round"/>
                <a:cs typeface="Arial" panose="020B0604020202020204" pitchFamily="34" charset="0"/>
                <a:sym typeface="Varela Round"/>
              </a:rPr>
              <a:t>- زادت الثقة بينه وبين العثمانيين، مما جعل الحاكم العثماني يطلب من فخر الدين محاربة يوسف سيفا، لأنه كان على خلاف معهم فقام فخر الدين بمحاصرة يوسف سيفا الذي اضطر الى دفع الأموال التي خسرها المعنيون خلال حملة الحافظ باشا، وارسها فخر الدين الى إسطنبول.</a:t>
            </a:r>
          </a:p>
          <a:p>
            <a:pPr marL="342900" lvl="0" indent="-400050" algn="r" rtl="1">
              <a:lnSpc>
                <a:spcPct val="150000"/>
              </a:lnSpc>
              <a:spcBef>
                <a:spcPts val="600"/>
              </a:spcBef>
              <a:buClr>
                <a:srgbClr val="002060"/>
              </a:buClr>
              <a:buSzPts val="2400"/>
              <a:buChar char="•"/>
            </a:pPr>
            <a:r>
              <a:rPr lang="ar-AE" sz="2000" dirty="0">
                <a:solidFill>
                  <a:srgbClr val="002060"/>
                </a:solidFill>
                <a:latin typeface="Arial" panose="020B0604020202020204" pitchFamily="34" charset="0"/>
                <a:ea typeface="Varela Round"/>
                <a:cs typeface="Arial" panose="020B0604020202020204" pitchFamily="34" charset="0"/>
                <a:sym typeface="Varela Round"/>
              </a:rPr>
              <a:t>- هذه </a:t>
            </a:r>
            <a:r>
              <a:rPr lang="ar-AE" sz="2000" dirty="0">
                <a:solidFill>
                  <a:srgbClr val="002060"/>
                </a:solidFill>
                <a:latin typeface="Arial" panose="020B0604020202020204" pitchFamily="34" charset="0"/>
                <a:cs typeface="Arial" panose="020B0604020202020204" pitchFamily="34" charset="0"/>
                <a:sym typeface="Varela Round"/>
              </a:rPr>
              <a:t>العلاقة تغيرت عندما نقض والي الشام العثماني مصطفى الخناق وعده للمعنيين بإعطائهم امارة الحج، فوقعت بينهم معركة عنجر، انتصر </a:t>
            </a:r>
            <a:r>
              <a:rPr lang="ar-AE" sz="2000" dirty="0">
                <a:solidFill>
                  <a:srgbClr val="002060"/>
                </a:solidFill>
                <a:latin typeface="Arial" panose="020B0604020202020204" pitchFamily="34" charset="0"/>
                <a:ea typeface="Varela Round"/>
                <a:cs typeface="Arial" panose="020B0604020202020204" pitchFamily="34" charset="0"/>
                <a:sym typeface="Varela Round"/>
              </a:rPr>
              <a:t>فيها فخر الدين واسر والي الشام، من ثم أكرمه وعفا عنه. من ثم تحسنت العلاقات بين فخرالدين والعثمانيين.</a:t>
            </a:r>
            <a:endParaRPr lang="ar-AE" sz="2000" dirty="0">
              <a:latin typeface="Arial" panose="020B0604020202020204" pitchFamily="34" charset="0"/>
              <a:cs typeface="Arial" panose="020B0604020202020204" pitchFamily="34" charset="0"/>
            </a:endParaRPr>
          </a:p>
          <a:p>
            <a:pPr algn="ctr">
              <a:lnSpc>
                <a:spcPct val="150000"/>
              </a:lnSpc>
            </a:pPr>
            <a:endParaRPr lang="en-US" sz="2000" dirty="0">
              <a:solidFill>
                <a:srgbClr val="002060"/>
              </a:solidFill>
              <a:latin typeface="Arial" panose="020B0604020202020204" pitchFamily="34" charset="0"/>
              <a:cs typeface="Arial" panose="020B0604020202020204" pitchFamily="34" charset="0"/>
            </a:endParaRPr>
          </a:p>
        </p:txBody>
      </p:sp>
      <p:pic>
        <p:nvPicPr>
          <p:cNvPr id="4" name="Online Media 3" title="￘ﾨ￙ﾊ￙ﾊ ￘ﾱ￘ﾧ￘ﾭ ￙ﾅ￘ﾹ ￙ﾇ￘ﾧ￙ﾄ￘ﾹ￘ﾳ￙ﾃ￘ﾱ.. ￙ﾁ￙ﾊ￘ﾱ￙ﾈ￘ﾲ">
            <a:hlinkClick r:id="" action="ppaction://media"/>
            <a:extLst>
              <a:ext uri="{FF2B5EF4-FFF2-40B4-BE49-F238E27FC236}">
                <a16:creationId xmlns:a16="http://schemas.microsoft.com/office/drawing/2014/main" id="{B4BAF368-C0C4-4500-AF83-F0503AB43DA2}"/>
              </a:ext>
            </a:extLst>
          </p:cNvPr>
          <p:cNvPicPr>
            <a:picLocks noRot="1" noChangeAspect="1"/>
          </p:cNvPicPr>
          <p:nvPr>
            <a:videoFile r:link="rId1"/>
          </p:nvPr>
        </p:nvPicPr>
        <p:blipFill>
          <a:blip r:embed="rId4"/>
          <a:stretch>
            <a:fillRect/>
          </a:stretch>
        </p:blipFill>
        <p:spPr>
          <a:xfrm>
            <a:off x="567191" y="399712"/>
            <a:ext cx="2186894" cy="16389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2"/>
          <p:cNvPicPr preferRelativeResize="0">
            <a:picLocks noGrp="1"/>
          </p:cNvPicPr>
          <p:nvPr>
            <p:ph type="body" idx="2"/>
          </p:nvPr>
        </p:nvPicPr>
        <p:blipFill rotWithShape="1">
          <a:blip r:embed="rId3">
            <a:alphaModFix/>
          </a:blip>
          <a:srcRect/>
          <a:stretch/>
        </p:blipFill>
        <p:spPr>
          <a:xfrm>
            <a:off x="2431355" y="582724"/>
            <a:ext cx="7162788" cy="3644900"/>
          </a:xfrm>
          <a:prstGeom prst="rect">
            <a:avLst/>
          </a:prstGeom>
          <a:noFill/>
          <a:ln>
            <a:noFill/>
          </a:ln>
        </p:spPr>
      </p:pic>
      <p:sp>
        <p:nvSpPr>
          <p:cNvPr id="155" name="Google Shape;155;p22"/>
          <p:cNvSpPr/>
          <p:nvPr/>
        </p:nvSpPr>
        <p:spPr>
          <a:xfrm>
            <a:off x="2888555" y="4416948"/>
            <a:ext cx="6092825" cy="1477328"/>
          </a:xfrm>
          <a:prstGeom prst="rect">
            <a:avLst/>
          </a:prstGeom>
          <a:noFill/>
          <a:ln>
            <a:noFill/>
          </a:ln>
        </p:spPr>
        <p:txBody>
          <a:bodyPr spcFirstLastPara="1" wrap="square" lIns="91425" tIns="45700" rIns="91425" bIns="45700" anchor="t" anchorCtr="0">
            <a:noAutofit/>
          </a:bodyPr>
          <a:lstStyle/>
          <a:p>
            <a:pPr lvl="0" algn="ctr" rtl="1"/>
            <a:r>
              <a:rPr lang="ar-AE" sz="2000" dirty="0">
                <a:solidFill>
                  <a:srgbClr val="002060"/>
                </a:solidFill>
              </a:rPr>
              <a:t>معركة عنجر كما تخيلها أحد الرسامين الفرنسيين، ويبدو الأمير فخر الدين في اليمين على صهوة جواده.</a:t>
            </a:r>
          </a:p>
          <a:p>
            <a:pPr marL="0" marR="0" lvl="0" indent="0" algn="ctr" rtl="1">
              <a:spcBef>
                <a:spcPts val="0"/>
              </a:spcBef>
              <a:spcAft>
                <a:spcPts val="0"/>
              </a:spcAft>
              <a:buNone/>
            </a:pPr>
            <a:endParaRPr sz="2000"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body" idx="1"/>
          </p:nvPr>
        </p:nvSpPr>
        <p:spPr>
          <a:xfrm>
            <a:off x="428119" y="349027"/>
            <a:ext cx="11159999" cy="540000"/>
          </a:xfrm>
          <a:prstGeom prst="rect">
            <a:avLst/>
          </a:prstGeom>
          <a:solidFill>
            <a:srgbClr val="FFFFFF"/>
          </a:solidFill>
          <a:ln w="57150" cap="flat" cmpd="sng">
            <a:noFill/>
            <a:prstDash val="solid"/>
            <a:round/>
            <a:headEnd type="none" w="sm" len="sm"/>
            <a:tailEnd type="none" w="sm" len="sm"/>
          </a:ln>
        </p:spPr>
        <p:txBody>
          <a:bodyPr spcFirstLastPara="1" wrap="square" lIns="91425" tIns="45700" rIns="91425" bIns="45700" anchor="t" anchorCtr="0">
            <a:noAutofit/>
          </a:bodyPr>
          <a:lstStyle/>
          <a:p>
            <a:pPr algn="ctr">
              <a:lnSpc>
                <a:spcPct val="107000"/>
              </a:lnSpc>
              <a:spcBef>
                <a:spcPts val="0"/>
              </a:spcBef>
              <a:buClr>
                <a:srgbClr val="000000"/>
              </a:buClr>
            </a:pPr>
            <a:r>
              <a:rPr lang="ar-AE" sz="3600" dirty="0">
                <a:solidFill>
                  <a:srgbClr val="002060"/>
                </a:solidFill>
                <a:latin typeface="Arial" panose="020B0604020202020204" pitchFamily="34" charset="0"/>
                <a:cs typeface="Arial" panose="020B0604020202020204" pitchFamily="34" charset="0"/>
              </a:rPr>
              <a:t>فخر الدين والحافظ باشا</a:t>
            </a:r>
            <a:endParaRPr sz="3600" dirty="0">
              <a:solidFill>
                <a:srgbClr val="002060"/>
              </a:solidFill>
              <a:latin typeface="Arial" panose="020B0604020202020204" pitchFamily="34" charset="0"/>
              <a:cs typeface="Arial" panose="020B0604020202020204" pitchFamily="34" charset="0"/>
            </a:endParaRPr>
          </a:p>
        </p:txBody>
      </p:sp>
      <p:sp>
        <p:nvSpPr>
          <p:cNvPr id="161" name="Google Shape;161;p23"/>
          <p:cNvSpPr>
            <a:spLocks noGrp="1"/>
          </p:cNvSpPr>
          <p:nvPr>
            <p:ph type="body" idx="2"/>
          </p:nvPr>
        </p:nvSpPr>
        <p:spPr>
          <a:xfrm>
            <a:off x="7412376" y="1157569"/>
            <a:ext cx="3805640" cy="3356402"/>
          </a:xfrm>
          <a:prstGeom prst="roundRect">
            <a:avLst>
              <a:gd name="adj" fmla="val 10660"/>
            </a:avLst>
          </a:prstGeom>
          <a:solidFill>
            <a:srgbClr val="FFFFFF"/>
          </a:solidFill>
          <a:ln w="57150" cap="flat" cmpd="sng">
            <a:solidFill>
              <a:schemeClr val="accent5">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lvl="1" algn="l" rtl="0">
              <a:spcBef>
                <a:spcPts val="0"/>
              </a:spcBef>
              <a:buClr>
                <a:srgbClr val="000000"/>
              </a:buClr>
            </a:pPr>
            <a:r>
              <a:rPr lang="ar-AE" sz="2000" b="1" u="sng" dirty="0">
                <a:latin typeface="Arial" panose="020B0604020202020204" pitchFamily="34" charset="0"/>
                <a:cs typeface="Arial" panose="020B0604020202020204" pitchFamily="34" charset="0"/>
                <a:sym typeface="Calibri"/>
              </a:rPr>
              <a:t>أسباب الخلاف:</a:t>
            </a:r>
            <a:endParaRPr sz="2000" b="1" u="sng" dirty="0">
              <a:latin typeface="Arial" panose="020B0604020202020204" pitchFamily="34" charset="0"/>
              <a:cs typeface="Arial" panose="020B0604020202020204" pitchFamily="34" charset="0"/>
              <a:sym typeface="Arial"/>
            </a:endParaRPr>
          </a:p>
          <a:p>
            <a:pPr marL="0" indent="0" algn="ctr">
              <a:lnSpc>
                <a:spcPct val="107000"/>
              </a:lnSpc>
              <a:buClr>
                <a:srgbClr val="000000"/>
              </a:buClr>
              <a:buNone/>
            </a:pPr>
            <a:r>
              <a:rPr lang="ar-AE" sz="2000" dirty="0">
                <a:latin typeface="Arial" panose="020B0604020202020204" pitchFamily="34" charset="0"/>
                <a:cs typeface="Arial" panose="020B0604020202020204" pitchFamily="34" charset="0"/>
                <a:sym typeface="Calibri"/>
              </a:rPr>
              <a:t>وقوف فخر الدين الى جانب أعداء الحافظ باشا مثل أحمد الشهابي.</a:t>
            </a:r>
            <a:endParaRPr sz="2000" dirty="0">
              <a:latin typeface="Arial" panose="020B0604020202020204" pitchFamily="34" charset="0"/>
              <a:cs typeface="Arial" panose="020B0604020202020204" pitchFamily="34" charset="0"/>
              <a:sym typeface="Arial"/>
            </a:endParaRPr>
          </a:p>
          <a:p>
            <a:pPr marL="0" indent="0" algn="ctr">
              <a:lnSpc>
                <a:spcPct val="107000"/>
              </a:lnSpc>
              <a:buClr>
                <a:srgbClr val="000000"/>
              </a:buClr>
              <a:buNone/>
            </a:pPr>
            <a:r>
              <a:rPr lang="ar-AE" sz="2000" dirty="0">
                <a:latin typeface="Arial" panose="020B0604020202020204" pitchFamily="34" charset="0"/>
                <a:cs typeface="Arial" panose="020B0604020202020204" pitchFamily="34" charset="0"/>
                <a:sym typeface="Calibri"/>
              </a:rPr>
              <a:t>تحريض الحافظ باشا للعثمانيين ضد فخر الدين، بسبب علاقة فخر الدين مع الأوروبيين أعداء العثمانيين</a:t>
            </a:r>
            <a:endParaRPr sz="2000" dirty="0">
              <a:latin typeface="Arial" panose="020B0604020202020204" pitchFamily="34" charset="0"/>
              <a:cs typeface="Arial" panose="020B0604020202020204" pitchFamily="34" charset="0"/>
              <a:sym typeface="Arial"/>
            </a:endParaRPr>
          </a:p>
          <a:p>
            <a:pPr marL="0" indent="0" algn="ctr">
              <a:lnSpc>
                <a:spcPct val="107000"/>
              </a:lnSpc>
              <a:buClr>
                <a:srgbClr val="000000"/>
              </a:buClr>
              <a:buNone/>
            </a:pPr>
            <a:r>
              <a:rPr lang="ar-AE" sz="2000" dirty="0">
                <a:latin typeface="Arial" panose="020B0604020202020204" pitchFamily="34" charset="0"/>
                <a:cs typeface="Arial" panose="020B0604020202020204" pitchFamily="34" charset="0"/>
                <a:sym typeface="Calibri"/>
              </a:rPr>
              <a:t>تعاظم قوة فخر الدين، حيث بنى جيش وقام ببناء القلاع والأسوار</a:t>
            </a:r>
            <a:endParaRPr sz="2000" dirty="0">
              <a:latin typeface="Arial" panose="020B0604020202020204" pitchFamily="34" charset="0"/>
              <a:cs typeface="Arial" panose="020B0604020202020204" pitchFamily="34" charset="0"/>
              <a:sym typeface="Arial"/>
            </a:endParaRPr>
          </a:p>
        </p:txBody>
      </p:sp>
      <p:sp>
        <p:nvSpPr>
          <p:cNvPr id="162" name="Google Shape;162;p23"/>
          <p:cNvSpPr/>
          <p:nvPr/>
        </p:nvSpPr>
        <p:spPr>
          <a:xfrm>
            <a:off x="983292" y="1128513"/>
            <a:ext cx="6201280" cy="3385458"/>
          </a:xfrm>
          <a:prstGeom prst="roundRect">
            <a:avLst>
              <a:gd name="adj" fmla="val 12393"/>
            </a:avLst>
          </a:prstGeom>
          <a:solidFill>
            <a:schemeClr val="lt1"/>
          </a:solidFill>
          <a:ln w="57150" cap="flat" cmpd="sng">
            <a:solidFill>
              <a:schemeClr val="accent5">
                <a:lumMod val="60000"/>
                <a:lumOff val="4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7000"/>
              </a:lnSpc>
              <a:spcBef>
                <a:spcPts val="0"/>
              </a:spcBef>
              <a:spcAft>
                <a:spcPts val="0"/>
              </a:spcAft>
              <a:buNone/>
            </a:pPr>
            <a:r>
              <a:rPr lang="ar-AE" sz="2000" b="1" u="sng" dirty="0">
                <a:solidFill>
                  <a:srgbClr val="002060"/>
                </a:solidFill>
                <a:latin typeface="Arial" panose="020B0604020202020204" pitchFamily="34" charset="0"/>
                <a:ea typeface="Calibri"/>
                <a:cs typeface="Arial" panose="020B0604020202020204" pitchFamily="34" charset="0"/>
                <a:sym typeface="Calibri"/>
              </a:rPr>
              <a:t>محاولات الحافظ باشا للقضاء على فخر الدين:</a:t>
            </a:r>
            <a:endParaRPr sz="2000" b="1"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ctr" rtl="1">
              <a:lnSpc>
                <a:spcPct val="107000"/>
              </a:lnSpc>
              <a:spcBef>
                <a:spcPts val="80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 عمل الحافظ باشا في البداية الى استدراج الأمير فخر الدين للقضاء عليه، لكن الأمير فهم الخطة واخذ فترك البلاد متوجها الى إيطاليا.</a:t>
            </a:r>
            <a:endParaRPr sz="2000"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ctr" rtl="1">
              <a:lnSpc>
                <a:spcPct val="107000"/>
              </a:lnSpc>
              <a:spcBef>
                <a:spcPts val="80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 الحافظ باشا دخل الى بلاد المعنيين مع جيش مكون من 50 ألف مقاتل وقام بسفك الدماء والنهب والحرق والدمار. وبعد تدخل الست نسب التي قدمت اليه محملة بالهدايا، أوقف هجومه وابقاها رهينة في دمشق.</a:t>
            </a:r>
            <a:endParaRPr sz="2000"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ctr" rtl="1">
              <a:lnSpc>
                <a:spcPct val="107000"/>
              </a:lnSpc>
              <a:spcBef>
                <a:spcPts val="80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 عزل الحافظ باشا وأصدر قرار بالعفو عن الأمير فخر الدين وأطلق صراح الست نسب وعاد فخر الدين الى لبنان.</a:t>
            </a:r>
            <a:endParaRPr sz="2000" dirty="0">
              <a:solidFill>
                <a:srgbClr val="002060"/>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body" idx="1"/>
          </p:nvPr>
        </p:nvSpPr>
        <p:spPr>
          <a:xfrm>
            <a:off x="598634" y="341830"/>
            <a:ext cx="11159999" cy="540000"/>
          </a:xfrm>
          <a:prstGeom prst="rect">
            <a:avLst/>
          </a:prstGeom>
          <a:solidFill>
            <a:srgbClr val="FFFFFF"/>
          </a:solidFill>
          <a:ln w="57150" cap="flat" cmpd="sng">
            <a:noFill/>
            <a:prstDash val="solid"/>
            <a:round/>
            <a:headEnd type="none" w="sm" len="sm"/>
            <a:tailEnd type="none" w="sm" len="sm"/>
          </a:ln>
        </p:spPr>
        <p:txBody>
          <a:bodyPr spcFirstLastPara="1" wrap="square" lIns="91425" tIns="45700" rIns="91425" bIns="45700" anchor="t" anchorCtr="0">
            <a:noAutofit/>
          </a:bodyPr>
          <a:lstStyle/>
          <a:p>
            <a:pPr algn="ctr">
              <a:lnSpc>
                <a:spcPct val="107000"/>
              </a:lnSpc>
              <a:spcBef>
                <a:spcPts val="0"/>
              </a:spcBef>
              <a:buClr>
                <a:srgbClr val="000000"/>
              </a:buClr>
            </a:pPr>
            <a:r>
              <a:rPr lang="ar-AE" sz="3600" dirty="0">
                <a:solidFill>
                  <a:srgbClr val="002060"/>
                </a:solidFill>
                <a:latin typeface="Arial" panose="020B0604020202020204" pitchFamily="34" charset="0"/>
                <a:cs typeface="Arial" panose="020B0604020202020204" pitchFamily="34" charset="0"/>
                <a:sym typeface="Arial"/>
              </a:rPr>
              <a:t>رحيل فخر الدين المعني الثاني الى أوروبا</a:t>
            </a:r>
            <a:endParaRPr sz="3600" dirty="0">
              <a:solidFill>
                <a:srgbClr val="002060"/>
              </a:solidFill>
              <a:latin typeface="Arial" panose="020B0604020202020204" pitchFamily="34" charset="0"/>
              <a:cs typeface="Arial" panose="020B0604020202020204" pitchFamily="34" charset="0"/>
              <a:sym typeface="Arial"/>
            </a:endParaRPr>
          </a:p>
        </p:txBody>
      </p:sp>
      <p:sp>
        <p:nvSpPr>
          <p:cNvPr id="168" name="Google Shape;168;p24"/>
          <p:cNvSpPr>
            <a:spLocks noGrp="1"/>
          </p:cNvSpPr>
          <p:nvPr>
            <p:ph type="body" idx="2"/>
          </p:nvPr>
        </p:nvSpPr>
        <p:spPr>
          <a:xfrm>
            <a:off x="8276089" y="1071591"/>
            <a:ext cx="3617826" cy="4101519"/>
          </a:xfrm>
          <a:prstGeom prst="roundRect">
            <a:avLst>
              <a:gd name="adj" fmla="val 11552"/>
            </a:avLst>
          </a:prstGeom>
          <a:solidFill>
            <a:schemeClr val="lt1"/>
          </a:solidFill>
          <a:ln w="57150" cap="flat" cmpd="sng">
            <a:solidFill>
              <a:schemeClr val="accent5">
                <a:lumMod val="60000"/>
                <a:lumOff val="40000"/>
              </a:schemeClr>
            </a:solidFill>
            <a:prstDash val="solid"/>
            <a:round/>
            <a:headEnd type="none" w="sm" len="sm"/>
            <a:tailEnd type="none" w="sm" len="sm"/>
          </a:ln>
        </p:spPr>
        <p:txBody>
          <a:bodyPr spcFirstLastPara="1" wrap="square" lIns="91425" tIns="45700" rIns="91425" bIns="45700" anchor="ctr" anchorCtr="0">
            <a:noAutofit/>
          </a:bodyPr>
          <a:lstStyle/>
          <a:p>
            <a:pPr marL="342900" lvl="0" indent="-342900" algn="ctr" rtl="1">
              <a:lnSpc>
                <a:spcPct val="107000"/>
              </a:lnSpc>
              <a:spcBef>
                <a:spcPts val="0"/>
              </a:spcBef>
              <a:spcAft>
                <a:spcPts val="0"/>
              </a:spcAft>
              <a:buClr>
                <a:schemeClr val="dk1"/>
              </a:buClr>
              <a:buSzPts val="1800"/>
              <a:buChar char="•"/>
            </a:pPr>
            <a:r>
              <a:rPr lang="ar-AE" sz="2000" u="sng" dirty="0">
                <a:latin typeface="Arial" panose="020B0604020202020204" pitchFamily="34" charset="0"/>
                <a:ea typeface="Calibri"/>
                <a:cs typeface="Arial" panose="020B0604020202020204" pitchFamily="34" charset="0"/>
                <a:sym typeface="Calibri"/>
              </a:rPr>
              <a:t>علاقة فخر الدين مع حاكم توسكانا(إيطاليا)</a:t>
            </a:r>
            <a:endParaRPr sz="2000" u="sng" dirty="0">
              <a:latin typeface="Arial" panose="020B0604020202020204" pitchFamily="34" charset="0"/>
              <a:cs typeface="Arial" panose="020B0604020202020204" pitchFamily="34" charset="0"/>
            </a:endParaRPr>
          </a:p>
          <a:p>
            <a:pPr marL="342900" lvl="0" indent="-342900" algn="ctr" rtl="1">
              <a:lnSpc>
                <a:spcPct val="107000"/>
              </a:lnSpc>
              <a:spcBef>
                <a:spcPts val="800"/>
              </a:spcBef>
              <a:spcAft>
                <a:spcPts val="0"/>
              </a:spcAft>
              <a:buClr>
                <a:schemeClr val="dk1"/>
              </a:buClr>
              <a:buSzPts val="1800"/>
              <a:buChar char="•"/>
            </a:pPr>
            <a:r>
              <a:rPr lang="ar-AE" sz="2000" dirty="0">
                <a:latin typeface="Arial" panose="020B0604020202020204" pitchFamily="34" charset="0"/>
                <a:ea typeface="Calibri"/>
                <a:cs typeface="Arial" panose="020B0604020202020204" pitchFamily="34" charset="0"/>
                <a:sym typeface="Calibri"/>
              </a:rPr>
              <a:t>- وصل وفد من توسكانا الى لبنان وعقد مع الأمير معاهدة عسكرية سرية تضمنت وقوف امير توسكانا الى جانب فخر الدين ضد اعدائه وتقديم المساعدة الاقتصادية له عن طريق تشجيع التجارة ووصول السفن من توسكانا الى لبنان، كما استعان فخر الدين </a:t>
            </a:r>
            <a:r>
              <a:rPr lang="ar-AE" sz="2000" dirty="0">
                <a:latin typeface="Arial" panose="020B0604020202020204" pitchFamily="34" charset="0"/>
                <a:ea typeface="Arial"/>
                <a:cs typeface="Arial" panose="020B0604020202020204" pitchFamily="34" charset="0"/>
                <a:sym typeface="Arial"/>
              </a:rPr>
              <a:t>بالتسكانيين</a:t>
            </a:r>
            <a:r>
              <a:rPr lang="ar-AE" sz="2000" dirty="0">
                <a:latin typeface="Arial" panose="020B0604020202020204" pitchFamily="34" charset="0"/>
                <a:ea typeface="Calibri"/>
                <a:cs typeface="Arial" panose="020B0604020202020204" pitchFamily="34" charset="0"/>
                <a:sym typeface="Calibri"/>
              </a:rPr>
              <a:t> في مجال البناء والعمران.</a:t>
            </a:r>
            <a:endParaRPr sz="2000" dirty="0">
              <a:latin typeface="Arial" panose="020B0604020202020204" pitchFamily="34" charset="0"/>
              <a:cs typeface="Arial" panose="020B0604020202020204" pitchFamily="34" charset="0"/>
            </a:endParaRPr>
          </a:p>
        </p:txBody>
      </p:sp>
      <p:sp>
        <p:nvSpPr>
          <p:cNvPr id="169" name="Google Shape;169;p24"/>
          <p:cNvSpPr/>
          <p:nvPr/>
        </p:nvSpPr>
        <p:spPr>
          <a:xfrm>
            <a:off x="296497" y="1058310"/>
            <a:ext cx="3617825" cy="4101519"/>
          </a:xfrm>
          <a:prstGeom prst="roundRect">
            <a:avLst>
              <a:gd name="adj" fmla="val 11251"/>
            </a:avLst>
          </a:prstGeom>
          <a:solidFill>
            <a:srgbClr val="FFFFFF"/>
          </a:solidFill>
          <a:ln w="57150" cap="flat" cmpd="sng">
            <a:solidFill>
              <a:schemeClr val="accent5">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7000"/>
              </a:lnSpc>
              <a:spcBef>
                <a:spcPts val="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الهدف الأساسي (الغاية) من لجوء فخر الدين الى توسكانا في إيطاليا:</a:t>
            </a:r>
            <a:endParaRPr sz="2000"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ctr" rtl="1">
              <a:lnSpc>
                <a:spcPct val="107000"/>
              </a:lnSpc>
              <a:spcBef>
                <a:spcPts val="80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تنظيم حملة عسكرية أوروبية لمساعدته ضد الحافظ باشا والدولة العثمانية.</a:t>
            </a:r>
            <a:endParaRPr sz="2000"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ctr" rtl="1">
              <a:lnSpc>
                <a:spcPct val="107000"/>
              </a:lnSpc>
              <a:spcBef>
                <a:spcPts val="80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لكن فخر الدين لم يجد الحماس الكبير لدى الأوروبيين لتقديم المساعدة، فشعر فخر الدين بأنهم يستغلون وجوده لتهديد العثمانيين وشعر بفشله في تحقيق هدفه.</a:t>
            </a:r>
            <a:endParaRPr sz="2000"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ctr" rtl="1">
              <a:lnSpc>
                <a:spcPct val="107000"/>
              </a:lnSpc>
              <a:spcBef>
                <a:spcPts val="80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وبعد اصدار العفو عنه عاد الى لبنان</a:t>
            </a:r>
            <a:endParaRPr sz="2000" dirty="0">
              <a:solidFill>
                <a:srgbClr val="002060"/>
              </a:solidFill>
              <a:latin typeface="Arial" panose="020B0604020202020204" pitchFamily="34" charset="0"/>
              <a:ea typeface="Calibri"/>
              <a:cs typeface="Arial" panose="020B0604020202020204" pitchFamily="34" charset="0"/>
              <a:sym typeface="Calibri"/>
            </a:endParaRPr>
          </a:p>
        </p:txBody>
      </p:sp>
      <p:sp>
        <p:nvSpPr>
          <p:cNvPr id="170" name="Google Shape;170;p24"/>
          <p:cNvSpPr/>
          <p:nvPr/>
        </p:nvSpPr>
        <p:spPr>
          <a:xfrm>
            <a:off x="4047532" y="1071591"/>
            <a:ext cx="4095347" cy="4101519"/>
          </a:xfrm>
          <a:prstGeom prst="roundRect">
            <a:avLst>
              <a:gd name="adj" fmla="val 10819"/>
            </a:avLst>
          </a:prstGeom>
          <a:solidFill>
            <a:srgbClr val="FFFFFF"/>
          </a:solidFill>
          <a:ln w="57150" cap="flat" cmpd="sng">
            <a:solidFill>
              <a:schemeClr val="accent5">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7000"/>
              </a:lnSpc>
              <a:spcBef>
                <a:spcPts val="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استقبل فخر الدين بحفاوة في توسكانا:</a:t>
            </a:r>
            <a:endParaRPr sz="2000"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ctr" rtl="1">
              <a:lnSpc>
                <a:spcPct val="107000"/>
              </a:lnSpc>
              <a:spcBef>
                <a:spcPts val="80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 بسبب العلاقة المتينة بين الأمير فخر الدين والتسكانيين </a:t>
            </a:r>
            <a:endParaRPr sz="2000"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ctr" rtl="1">
              <a:lnSpc>
                <a:spcPct val="107000"/>
              </a:lnSpc>
              <a:spcBef>
                <a:spcPts val="80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 التبادل التجاري بين الجانبين، حيث عقدت معاهدة ودية تجارية بين الجانبين.</a:t>
            </a:r>
            <a:endParaRPr sz="2000"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ctr" rtl="1">
              <a:lnSpc>
                <a:spcPct val="107000"/>
              </a:lnSpc>
              <a:spcBef>
                <a:spcPts val="80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 محافظة الأمير فخر الدين على الرعاية المسيحيين في بلاده.</a:t>
            </a:r>
            <a:endParaRPr sz="2000"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ctr" rtl="1">
              <a:lnSpc>
                <a:spcPct val="107000"/>
              </a:lnSpc>
              <a:spcBef>
                <a:spcPts val="80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 استقبل الأمير فخر الدين المعني الثاني في توسكانا خير استقبال واقام هو ومن معه في قصور فلورنسا العاصمة، وخصص له معاش سنوي.</a:t>
            </a:r>
            <a:endParaRPr sz="2000" dirty="0">
              <a:solidFill>
                <a:srgbClr val="002060"/>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body" idx="2"/>
          </p:nvPr>
        </p:nvSpPr>
        <p:spPr>
          <a:xfrm>
            <a:off x="461656" y="1300636"/>
            <a:ext cx="11267100" cy="3169500"/>
          </a:xfrm>
          <a:prstGeom prst="rect">
            <a:avLst/>
          </a:prstGeom>
          <a:noFill/>
          <a:ln>
            <a:noFill/>
          </a:ln>
        </p:spPr>
        <p:txBody>
          <a:bodyPr spcFirstLastPara="1" wrap="square" lIns="91425" tIns="45700" rIns="91425" bIns="45700" anchor="t" anchorCtr="0">
            <a:noAutofit/>
          </a:bodyPr>
          <a:lstStyle/>
          <a:p>
            <a:pPr marL="342900" lvl="0" indent="-403860" algn="r" rtl="1">
              <a:lnSpc>
                <a:spcPct val="150000"/>
              </a:lnSpc>
              <a:spcBef>
                <a:spcPts val="0"/>
              </a:spcBef>
              <a:spcAft>
                <a:spcPts val="0"/>
              </a:spcAft>
              <a:buClr>
                <a:srgbClr val="002060"/>
              </a:buClr>
              <a:buSzPts val="3000"/>
              <a:buChar char="•"/>
            </a:pPr>
            <a:r>
              <a:rPr lang="ar-AE" sz="2000" b="1" u="sng" dirty="0">
                <a:latin typeface="Arial" panose="020B0604020202020204" pitchFamily="34" charset="0"/>
                <a:cs typeface="Arial" panose="020B0604020202020204" pitchFamily="34" charset="0"/>
              </a:rPr>
              <a:t>أسباب القضاء على فخر الدين:</a:t>
            </a:r>
            <a:endParaRPr sz="2000" b="1" dirty="0">
              <a:latin typeface="Arial" panose="020B0604020202020204" pitchFamily="34" charset="0"/>
              <a:cs typeface="Arial" panose="020B0604020202020204" pitchFamily="34" charset="0"/>
            </a:endParaRPr>
          </a:p>
          <a:p>
            <a:pPr marL="342900" lvl="0" indent="-403860" algn="r" rtl="1">
              <a:lnSpc>
                <a:spcPct val="150000"/>
              </a:lnSpc>
              <a:spcBef>
                <a:spcPts val="600"/>
              </a:spcBef>
              <a:spcAft>
                <a:spcPts val="0"/>
              </a:spcAft>
              <a:buClr>
                <a:srgbClr val="002060"/>
              </a:buClr>
              <a:buSzPts val="3000"/>
              <a:buChar char="•"/>
            </a:pPr>
            <a:r>
              <a:rPr lang="ar-AE" sz="2000" dirty="0">
                <a:latin typeface="Arial" panose="020B0604020202020204" pitchFamily="34" charset="0"/>
                <a:cs typeface="Arial" panose="020B0604020202020204" pitchFamily="34" charset="0"/>
              </a:rPr>
              <a:t>انتشرت اشاعات بأن الأمير عقد اتفاقيات مع الأوروبيين للتآمر على الدولة العثمانية.</a:t>
            </a:r>
            <a:endParaRPr sz="2000" dirty="0">
              <a:latin typeface="Arial" panose="020B0604020202020204" pitchFamily="34" charset="0"/>
              <a:cs typeface="Arial" panose="020B0604020202020204" pitchFamily="34" charset="0"/>
            </a:endParaRPr>
          </a:p>
          <a:p>
            <a:pPr marL="342900" lvl="0" indent="-403860" algn="r" rtl="1">
              <a:lnSpc>
                <a:spcPct val="150000"/>
              </a:lnSpc>
              <a:spcBef>
                <a:spcPts val="600"/>
              </a:spcBef>
              <a:spcAft>
                <a:spcPts val="0"/>
              </a:spcAft>
              <a:buClr>
                <a:srgbClr val="002060"/>
              </a:buClr>
              <a:buSzPts val="3000"/>
              <a:buChar char="•"/>
            </a:pPr>
            <a:r>
              <a:rPr lang="ar-AE" sz="2000" dirty="0">
                <a:latin typeface="Arial" panose="020B0604020202020204" pitchFamily="34" charset="0"/>
                <a:cs typeface="Arial" panose="020B0604020202020204" pitchFamily="34" charset="0"/>
              </a:rPr>
              <a:t>انتشرت اشاعات بأن الأمير تنصّر حيث قام ببناء الكنائس وعامل المسيحيين معاملة حسنة.</a:t>
            </a:r>
            <a:endParaRPr sz="2000" dirty="0">
              <a:latin typeface="Arial" panose="020B0604020202020204" pitchFamily="34" charset="0"/>
              <a:cs typeface="Arial" panose="020B0604020202020204" pitchFamily="34" charset="0"/>
            </a:endParaRPr>
          </a:p>
          <a:p>
            <a:pPr marL="342900" lvl="0" indent="-403860" algn="r" rtl="1">
              <a:lnSpc>
                <a:spcPct val="150000"/>
              </a:lnSpc>
              <a:spcBef>
                <a:spcPts val="600"/>
              </a:spcBef>
              <a:spcAft>
                <a:spcPts val="0"/>
              </a:spcAft>
              <a:buClr>
                <a:srgbClr val="002060"/>
              </a:buClr>
              <a:buSzPts val="3000"/>
              <a:buChar char="•"/>
            </a:pPr>
            <a:r>
              <a:rPr lang="ar-AE" sz="2000" dirty="0">
                <a:latin typeface="Arial" panose="020B0604020202020204" pitchFamily="34" charset="0"/>
                <a:cs typeface="Arial" panose="020B0604020202020204" pitchFamily="34" charset="0"/>
              </a:rPr>
              <a:t>قام فخر الدين ببناء القلاع والحصون وشكل جيشا من أبناء بلاده وهذا اثار مخاوف الدولة العثمانية.</a:t>
            </a:r>
            <a:endParaRPr sz="2000" dirty="0">
              <a:latin typeface="Arial" panose="020B0604020202020204" pitchFamily="34" charset="0"/>
              <a:cs typeface="Arial" panose="020B0604020202020204" pitchFamily="34" charset="0"/>
            </a:endParaRPr>
          </a:p>
          <a:p>
            <a:pPr marL="342900" lvl="0" indent="0" algn="l" rtl="0">
              <a:lnSpc>
                <a:spcPct val="80000"/>
              </a:lnSpc>
              <a:spcBef>
                <a:spcPts val="600"/>
              </a:spcBef>
              <a:spcAft>
                <a:spcPts val="0"/>
              </a:spcAft>
              <a:buNone/>
            </a:pPr>
            <a:endParaRPr sz="2000" dirty="0">
              <a:latin typeface="Arial" panose="020B0604020202020204" pitchFamily="34" charset="0"/>
              <a:cs typeface="Arial" panose="020B0604020202020204" pitchFamily="34" charset="0"/>
            </a:endParaRPr>
          </a:p>
          <a:p>
            <a:pPr marL="342900" lvl="0" indent="-213359" algn="r" rtl="1">
              <a:lnSpc>
                <a:spcPct val="80000"/>
              </a:lnSpc>
              <a:spcBef>
                <a:spcPts val="600"/>
              </a:spcBef>
              <a:spcAft>
                <a:spcPts val="0"/>
              </a:spcAft>
              <a:buClr>
                <a:srgbClr val="002060"/>
              </a:buClr>
              <a:buSzPts val="2040"/>
              <a:buNone/>
            </a:pPr>
            <a:endParaRPr sz="2000" dirty="0">
              <a:latin typeface="Arial" panose="020B0604020202020204" pitchFamily="34" charset="0"/>
              <a:cs typeface="Arial" panose="020B0604020202020204" pitchFamily="34" charset="0"/>
            </a:endParaRPr>
          </a:p>
        </p:txBody>
      </p:sp>
      <p:sp>
        <p:nvSpPr>
          <p:cNvPr id="176" name="Google Shape;176;p25"/>
          <p:cNvSpPr txBox="1">
            <a:spLocks noGrp="1"/>
          </p:cNvSpPr>
          <p:nvPr>
            <p:ph type="body" idx="1"/>
          </p:nvPr>
        </p:nvSpPr>
        <p:spPr>
          <a:xfrm>
            <a:off x="529027" y="382586"/>
            <a:ext cx="11158537" cy="539750"/>
          </a:xfrm>
          <a:prstGeom prst="rect">
            <a:avLst/>
          </a:prstGeom>
          <a:solidFill>
            <a:srgbClr val="FFFFFF"/>
          </a:solidFill>
          <a:ln w="57150" cap="flat" cmpd="sng">
            <a:noFill/>
            <a:prstDash val="solid"/>
            <a:round/>
            <a:headEnd type="none" w="sm" len="sm"/>
            <a:tailEnd type="none" w="sm" len="sm"/>
          </a:ln>
        </p:spPr>
        <p:txBody>
          <a:bodyPr spcFirstLastPara="1" wrap="square" lIns="91425" tIns="45700" rIns="91425" bIns="45700" anchor="t" anchorCtr="0">
            <a:noAutofit/>
          </a:bodyPr>
          <a:lstStyle/>
          <a:p>
            <a:pPr algn="ctr">
              <a:lnSpc>
                <a:spcPct val="107000"/>
              </a:lnSpc>
              <a:spcBef>
                <a:spcPts val="0"/>
              </a:spcBef>
              <a:buClr>
                <a:srgbClr val="000000"/>
              </a:buClr>
            </a:pPr>
            <a:r>
              <a:rPr lang="ar-AE" sz="3600" dirty="0">
                <a:solidFill>
                  <a:srgbClr val="002060"/>
                </a:solidFill>
                <a:latin typeface="Arial" panose="020B0604020202020204" pitchFamily="34" charset="0"/>
                <a:cs typeface="Arial" panose="020B0604020202020204" pitchFamily="34" charset="0"/>
              </a:rPr>
              <a:t>سقوط (نهاية) فخر الدين والامارة المعنية</a:t>
            </a:r>
            <a:endParaRPr sz="3600" dirty="0">
              <a:solidFill>
                <a:srgbClr val="002060"/>
              </a:solidFill>
              <a:latin typeface="Arial" panose="020B0604020202020204" pitchFamily="34" charset="0"/>
              <a:cs typeface="Arial" panose="020B0604020202020204" pitchFamily="34" charset="0"/>
            </a:endParaRPr>
          </a:p>
          <a:p>
            <a:pPr algn="ctr">
              <a:lnSpc>
                <a:spcPct val="107000"/>
              </a:lnSpc>
              <a:spcBef>
                <a:spcPts val="0"/>
              </a:spcBef>
              <a:buClr>
                <a:srgbClr val="000000"/>
              </a:buClr>
            </a:pPr>
            <a:endParaRPr sz="3600" dirty="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9"/>
          <p:cNvSpPr txBox="1"/>
          <p:nvPr/>
        </p:nvSpPr>
        <p:spPr>
          <a:xfrm>
            <a:off x="1629321" y="2695767"/>
            <a:ext cx="9207201" cy="1924400"/>
          </a:xfrm>
          <a:prstGeom prst="rect">
            <a:avLst/>
          </a:prstGeom>
          <a:noFill/>
          <a:ln>
            <a:noFill/>
          </a:ln>
        </p:spPr>
        <p:txBody>
          <a:bodyPr spcFirstLastPara="1" wrap="square" lIns="121875" tIns="121875" rIns="121875" bIns="121875" anchor="t" anchorCtr="0">
            <a:noAutofit/>
          </a:bodyPr>
          <a:lstStyle/>
          <a:p>
            <a:pPr marL="609539" marR="0" lvl="0" indent="0" algn="r" rtl="1">
              <a:lnSpc>
                <a:spcPct val="15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7" name="Google Shape;67;p9"/>
          <p:cNvSpPr txBox="1">
            <a:spLocks noGrp="1"/>
          </p:cNvSpPr>
          <p:nvPr>
            <p:ph type="ctrTitle"/>
          </p:nvPr>
        </p:nvSpPr>
        <p:spPr>
          <a:xfrm>
            <a:off x="738527" y="1336485"/>
            <a:ext cx="10871100" cy="1260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1"/>
              </a:buClr>
              <a:buSzPts val="6600"/>
              <a:buFont typeface="Varela Round"/>
              <a:buNone/>
            </a:pPr>
            <a:r>
              <a:rPr lang="ar-AE">
                <a:latin typeface="Arial" panose="020B0604020202020204" pitchFamily="34" charset="0"/>
                <a:cs typeface="Arial" panose="020B0604020202020204" pitchFamily="34" charset="0"/>
              </a:rPr>
              <a:t>المعنيون</a:t>
            </a:r>
            <a:endParaRPr>
              <a:latin typeface="Arial" panose="020B0604020202020204" pitchFamily="34" charset="0"/>
              <a:cs typeface="Arial" panose="020B0604020202020204" pitchFamily="34" charset="0"/>
            </a:endParaRPr>
          </a:p>
        </p:txBody>
      </p:sp>
      <p:sp>
        <p:nvSpPr>
          <p:cNvPr id="68" name="Google Shape;68;p9"/>
          <p:cNvSpPr txBox="1">
            <a:spLocks noGrp="1"/>
          </p:cNvSpPr>
          <p:nvPr>
            <p:ph type="subTitle" idx="1"/>
          </p:nvPr>
        </p:nvSpPr>
        <p:spPr>
          <a:xfrm>
            <a:off x="659992" y="2524567"/>
            <a:ext cx="10872000" cy="720000"/>
          </a:xfrm>
          <a:prstGeom prst="rect">
            <a:avLst/>
          </a:prstGeom>
          <a:noFill/>
          <a:ln>
            <a:noFill/>
          </a:ln>
        </p:spPr>
        <p:txBody>
          <a:bodyPr spcFirstLastPara="1" wrap="square" lIns="36000" tIns="36000" rIns="36000" bIns="36000" anchor="t" anchorCtr="0">
            <a:noAutofit/>
          </a:bodyPr>
          <a:lstStyle/>
          <a:p>
            <a:pPr marL="342900" lvl="0" indent="-342900" algn="ctr" rtl="1">
              <a:lnSpc>
                <a:spcPct val="100000"/>
              </a:lnSpc>
              <a:spcBef>
                <a:spcPts val="0"/>
              </a:spcBef>
              <a:spcAft>
                <a:spcPts val="600"/>
              </a:spcAft>
              <a:buClr>
                <a:srgbClr val="002060"/>
              </a:buClr>
              <a:buSzPts val="2800"/>
              <a:buNone/>
            </a:pPr>
            <a:r>
              <a:rPr lang="ar-AE">
                <a:latin typeface="Arial" panose="020B0604020202020204" pitchFamily="34" charset="0"/>
                <a:cs typeface="Arial" panose="020B0604020202020204" pitchFamily="34" charset="0"/>
              </a:rPr>
              <a:t>تاريخ للمدارس الدرزية</a:t>
            </a:r>
            <a:endParaRPr>
              <a:latin typeface="Arial" panose="020B0604020202020204" pitchFamily="34" charset="0"/>
              <a:cs typeface="Arial" panose="020B0604020202020204" pitchFamily="34" charset="0"/>
            </a:endParaRPr>
          </a:p>
        </p:txBody>
      </p:sp>
      <p:sp>
        <p:nvSpPr>
          <p:cNvPr id="69" name="Google Shape;69;p9"/>
          <p:cNvSpPr txBox="1">
            <a:spLocks noGrp="1"/>
          </p:cNvSpPr>
          <p:nvPr>
            <p:ph type="body" idx="2"/>
          </p:nvPr>
        </p:nvSpPr>
        <p:spPr>
          <a:xfrm>
            <a:off x="738067" y="3297982"/>
            <a:ext cx="10872000" cy="720000"/>
          </a:xfrm>
          <a:prstGeom prst="rect">
            <a:avLst/>
          </a:prstGeom>
          <a:noFill/>
          <a:ln>
            <a:noFill/>
          </a:ln>
        </p:spPr>
        <p:txBody>
          <a:bodyPr spcFirstLastPara="1" wrap="square" lIns="91425" tIns="45700" rIns="91425" bIns="45700" anchor="t" anchorCtr="0">
            <a:noAutofit/>
          </a:bodyPr>
          <a:lstStyle/>
          <a:p>
            <a:pPr marL="342900" lvl="0" indent="-342900" algn="ctr" rtl="1">
              <a:lnSpc>
                <a:spcPct val="100000"/>
              </a:lnSpc>
              <a:spcBef>
                <a:spcPts val="0"/>
              </a:spcBef>
              <a:spcAft>
                <a:spcPts val="0"/>
              </a:spcAft>
              <a:buClr>
                <a:srgbClr val="002060"/>
              </a:buClr>
              <a:buSzPts val="2800"/>
              <a:buFont typeface="Arial"/>
              <a:buNone/>
            </a:pPr>
            <a:r>
              <a:rPr lang="ar-AE">
                <a:latin typeface="Arial" panose="020B0604020202020204" pitchFamily="34" charset="0"/>
                <a:cs typeface="Arial" panose="020B0604020202020204" pitchFamily="34" charset="0"/>
              </a:rPr>
              <a:t>المعلمة : أزهار سويد</a:t>
            </a:r>
            <a:endParaRPr>
              <a:latin typeface="Arial" panose="020B0604020202020204" pitchFamily="34" charset="0"/>
              <a:cs typeface="Arial" panose="020B0604020202020204" pitchFamily="34" charset="0"/>
            </a:endParaRPr>
          </a:p>
          <a:p>
            <a:pPr marL="342900" lvl="0" indent="-342900" algn="ctr" rtl="1">
              <a:lnSpc>
                <a:spcPct val="100000"/>
              </a:lnSpc>
              <a:spcBef>
                <a:spcPts val="0"/>
              </a:spcBef>
              <a:spcAft>
                <a:spcPts val="0"/>
              </a:spcAft>
              <a:buClr>
                <a:srgbClr val="002060"/>
              </a:buClr>
              <a:buSzPts val="2800"/>
              <a:buFont typeface="Arial"/>
              <a:buNone/>
            </a:pPr>
            <a:r>
              <a:rPr lang="ar-AE">
                <a:latin typeface="Arial" panose="020B0604020202020204" pitchFamily="34" charset="0"/>
                <a:cs typeface="Arial" panose="020B0604020202020204" pitchFamily="34" charset="0"/>
              </a:rPr>
              <a:t>المفتشة: جيهان فرهود</a:t>
            </a:r>
            <a:endParaRPr>
              <a:latin typeface="Arial" panose="020B0604020202020204" pitchFamily="34" charset="0"/>
              <a:cs typeface="Arial" panose="020B0604020202020204" pitchFamily="34" charset="0"/>
            </a:endParaRPr>
          </a:p>
        </p:txBody>
      </p:sp>
      <p:pic>
        <p:nvPicPr>
          <p:cNvPr id="71" name="Google Shape;71;p9"/>
          <p:cNvPicPr preferRelativeResize="0"/>
          <p:nvPr/>
        </p:nvPicPr>
        <p:blipFill rotWithShape="1">
          <a:blip r:embed="rId3">
            <a:alphaModFix/>
          </a:blip>
          <a:srcRect/>
          <a:stretch/>
        </p:blipFill>
        <p:spPr>
          <a:xfrm>
            <a:off x="4951348" y="4514931"/>
            <a:ext cx="2287716" cy="2221876"/>
          </a:xfrm>
          <a:prstGeom prst="rect">
            <a:avLst/>
          </a:prstGeom>
          <a:noFill/>
          <a:ln>
            <a:noFill/>
          </a:ln>
        </p:spPr>
      </p:pic>
      <p:sp>
        <p:nvSpPr>
          <p:cNvPr id="72" name="Google Shape;72;p9"/>
          <p:cNvSpPr/>
          <p:nvPr/>
        </p:nvSpPr>
        <p:spPr>
          <a:xfrm>
            <a:off x="-594861" y="6406805"/>
            <a:ext cx="2683204" cy="385881"/>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en-US" sz="1600" dirty="0">
                <a:solidFill>
                  <a:srgbClr val="002060"/>
                </a:solidFill>
                <a:latin typeface="Calibri"/>
                <a:ea typeface="Calibri"/>
                <a:cs typeface="Calibri"/>
                <a:sym typeface="Calibri"/>
              </a:rPr>
              <a:t>Photo from Wikipedia</a:t>
            </a:r>
            <a:endParaRPr sz="1600" dirty="0">
              <a:solidFill>
                <a:srgbClr val="00206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a:spLocks noGrp="1"/>
          </p:cNvSpPr>
          <p:nvPr>
            <p:ph type="body" idx="2"/>
          </p:nvPr>
        </p:nvSpPr>
        <p:spPr>
          <a:xfrm>
            <a:off x="515206" y="256109"/>
            <a:ext cx="11160000" cy="4152600"/>
          </a:xfrm>
          <a:prstGeom prst="rect">
            <a:avLst/>
          </a:prstGeom>
        </p:spPr>
        <p:txBody>
          <a:bodyPr spcFirstLastPara="1" wrap="square" lIns="91425" tIns="45700" rIns="91425" bIns="45700" anchor="t" anchorCtr="0">
            <a:noAutofit/>
          </a:bodyPr>
          <a:lstStyle/>
          <a:p>
            <a:pPr marL="0" lvl="0" indent="0" algn="r" rtl="1">
              <a:lnSpc>
                <a:spcPct val="150000"/>
              </a:lnSpc>
              <a:spcBef>
                <a:spcPts val="600"/>
              </a:spcBef>
              <a:spcAft>
                <a:spcPts val="0"/>
              </a:spcAft>
              <a:buSzPts val="3000"/>
              <a:buNone/>
            </a:pPr>
            <a:r>
              <a:rPr lang="ar-AE" sz="3200" b="1" dirty="0">
                <a:solidFill>
                  <a:srgbClr val="0070C0"/>
                </a:solidFill>
                <a:latin typeface="Arial" panose="020B0604020202020204" pitchFamily="34" charset="0"/>
                <a:cs typeface="Arial" panose="020B0604020202020204" pitchFamily="34" charset="0"/>
              </a:rPr>
              <a:t>كيف تم القضاء على فخر الدين؟ </a:t>
            </a:r>
            <a:endParaRPr sz="3200" b="1" dirty="0">
              <a:solidFill>
                <a:srgbClr val="0070C0"/>
              </a:solidFill>
              <a:latin typeface="Arial" panose="020B0604020202020204" pitchFamily="34" charset="0"/>
              <a:cs typeface="Arial" panose="020B0604020202020204" pitchFamily="34" charset="0"/>
            </a:endParaRPr>
          </a:p>
          <a:p>
            <a:pPr marL="342900" lvl="0" indent="-365760" algn="r" rtl="1">
              <a:lnSpc>
                <a:spcPct val="150000"/>
              </a:lnSpc>
              <a:spcBef>
                <a:spcPts val="600"/>
              </a:spcBef>
              <a:spcAft>
                <a:spcPts val="0"/>
              </a:spcAft>
              <a:buSzPts val="2400"/>
              <a:buChar char="•"/>
            </a:pPr>
            <a:r>
              <a:rPr lang="ar-AE" sz="2000" dirty="0">
                <a:latin typeface="Arial" panose="020B0604020202020204" pitchFamily="34" charset="0"/>
                <a:cs typeface="Arial" panose="020B0604020202020204" pitchFamily="34" charset="0"/>
              </a:rPr>
              <a:t>- اعد أحمد الكجك جيشا، استغل اعدائه ذلك وانظموا إلى أحمد الكجك.</a:t>
            </a:r>
            <a:endParaRPr sz="2000" dirty="0">
              <a:latin typeface="Arial" panose="020B0604020202020204" pitchFamily="34" charset="0"/>
              <a:cs typeface="Arial" panose="020B0604020202020204" pitchFamily="34" charset="0"/>
            </a:endParaRPr>
          </a:p>
          <a:p>
            <a:pPr marL="342900" lvl="0" indent="-365760" algn="r" rtl="1">
              <a:lnSpc>
                <a:spcPct val="150000"/>
              </a:lnSpc>
              <a:spcBef>
                <a:spcPts val="600"/>
              </a:spcBef>
              <a:spcAft>
                <a:spcPts val="0"/>
              </a:spcAft>
              <a:buSzPts val="2400"/>
              <a:buChar char="•"/>
            </a:pPr>
            <a:r>
              <a:rPr lang="ar-AE" sz="2000" dirty="0">
                <a:latin typeface="Arial" panose="020B0604020202020204" pitchFamily="34" charset="0"/>
                <a:cs typeface="Arial" panose="020B0604020202020204" pitchFamily="34" charset="0"/>
              </a:rPr>
              <a:t>- خرجت هذه القوات نحو بلاد المعنيين بحملة من البر والبحر.</a:t>
            </a:r>
            <a:endParaRPr sz="2000" dirty="0">
              <a:latin typeface="Arial" panose="020B0604020202020204" pitchFamily="34" charset="0"/>
              <a:cs typeface="Arial" panose="020B0604020202020204" pitchFamily="34" charset="0"/>
            </a:endParaRPr>
          </a:p>
          <a:p>
            <a:pPr marL="342900" lvl="0" indent="-365760" algn="r" rtl="1">
              <a:lnSpc>
                <a:spcPct val="150000"/>
              </a:lnSpc>
              <a:spcBef>
                <a:spcPts val="600"/>
              </a:spcBef>
              <a:spcAft>
                <a:spcPts val="0"/>
              </a:spcAft>
              <a:buSzPts val="2400"/>
              <a:buChar char="•"/>
            </a:pPr>
            <a:r>
              <a:rPr lang="ar-AE" sz="2000" dirty="0">
                <a:latin typeface="Arial" panose="020B0604020202020204" pitchFamily="34" charset="0"/>
                <a:cs typeface="Arial" panose="020B0604020202020204" pitchFamily="34" charset="0"/>
              </a:rPr>
              <a:t>- واجه الأمير هذه القوات، ولكن هزم ابنه وقتل، وتوفيت والدته الست نسب وكذلك أعدم اخاه يونس.</a:t>
            </a:r>
            <a:endParaRPr sz="2000" dirty="0">
              <a:latin typeface="Arial" panose="020B0604020202020204" pitchFamily="34" charset="0"/>
              <a:cs typeface="Arial" panose="020B0604020202020204" pitchFamily="34" charset="0"/>
            </a:endParaRPr>
          </a:p>
          <a:p>
            <a:pPr marL="342900" lvl="0" indent="-365760" algn="r" rtl="1">
              <a:lnSpc>
                <a:spcPct val="150000"/>
              </a:lnSpc>
              <a:spcBef>
                <a:spcPts val="600"/>
              </a:spcBef>
              <a:spcAft>
                <a:spcPts val="0"/>
              </a:spcAft>
              <a:buSzPts val="2400"/>
              <a:buChar char="•"/>
            </a:pPr>
            <a:r>
              <a:rPr lang="ar-AE" sz="2000" dirty="0">
                <a:latin typeface="Arial" panose="020B0604020202020204" pitchFamily="34" charset="0"/>
                <a:cs typeface="Arial" panose="020B0604020202020204" pitchFamily="34" charset="0"/>
              </a:rPr>
              <a:t>- تحصن الأمير في الجبل وأخذ يشن حرب عصابات لإضعاف الجيش العثماني.</a:t>
            </a:r>
            <a:endParaRPr sz="2000" dirty="0">
              <a:latin typeface="Arial" panose="020B0604020202020204" pitchFamily="34" charset="0"/>
              <a:cs typeface="Arial" panose="020B0604020202020204" pitchFamily="34" charset="0"/>
            </a:endParaRPr>
          </a:p>
          <a:p>
            <a:pPr marL="342900" lvl="0" indent="-365760" algn="r" rtl="1">
              <a:lnSpc>
                <a:spcPct val="150000"/>
              </a:lnSpc>
              <a:spcBef>
                <a:spcPts val="600"/>
              </a:spcBef>
              <a:spcAft>
                <a:spcPts val="0"/>
              </a:spcAft>
              <a:buSzPts val="2400"/>
              <a:buChar char="•"/>
            </a:pPr>
            <a:r>
              <a:rPr lang="ar-AE" sz="2000" dirty="0">
                <a:latin typeface="Arial" panose="020B0604020202020204" pitchFamily="34" charset="0"/>
                <a:cs typeface="Arial" panose="020B0604020202020204" pitchFamily="34" charset="0"/>
              </a:rPr>
              <a:t>- كان قد طلب مساعدات من الأوروبيين ولكنها لم تصل.</a:t>
            </a:r>
            <a:endParaRPr sz="2000" dirty="0">
              <a:latin typeface="Arial" panose="020B0604020202020204" pitchFamily="34" charset="0"/>
              <a:cs typeface="Arial" panose="020B0604020202020204" pitchFamily="34" charset="0"/>
            </a:endParaRPr>
          </a:p>
          <a:p>
            <a:pPr marL="342900" lvl="0" indent="-365760" algn="r" rtl="1">
              <a:lnSpc>
                <a:spcPct val="150000"/>
              </a:lnSpc>
              <a:spcBef>
                <a:spcPts val="600"/>
              </a:spcBef>
              <a:spcAft>
                <a:spcPts val="0"/>
              </a:spcAft>
              <a:buSzPts val="2400"/>
              <a:buChar char="•"/>
            </a:pPr>
            <a:r>
              <a:rPr lang="ar-AE" sz="2000" dirty="0">
                <a:latin typeface="Arial" panose="020B0604020202020204" pitchFamily="34" charset="0"/>
                <a:cs typeface="Arial" panose="020B0604020202020204" pitchFamily="34" charset="0"/>
              </a:rPr>
              <a:t>- فهرب الى مغارة وقبض عليه هناك وأرسل الى إسطنبول، وهناك عفا عنه السلطان وأحسن معاملته.</a:t>
            </a:r>
            <a:endParaRPr sz="2000" dirty="0">
              <a:latin typeface="Arial" panose="020B0604020202020204" pitchFamily="34" charset="0"/>
              <a:cs typeface="Arial" panose="020B0604020202020204" pitchFamily="34" charset="0"/>
            </a:endParaRPr>
          </a:p>
          <a:p>
            <a:pPr marL="342900" lvl="0" indent="-365760" algn="r" rtl="1">
              <a:lnSpc>
                <a:spcPct val="150000"/>
              </a:lnSpc>
              <a:spcBef>
                <a:spcPts val="600"/>
              </a:spcBef>
              <a:spcAft>
                <a:spcPts val="0"/>
              </a:spcAft>
              <a:buSzPts val="2400"/>
              <a:buChar char="•"/>
            </a:pPr>
            <a:r>
              <a:rPr lang="ar-AE" sz="2000" dirty="0">
                <a:latin typeface="Arial" panose="020B0604020202020204" pitchFamily="34" charset="0"/>
                <a:cs typeface="Arial" panose="020B0604020202020204" pitchFamily="34" charset="0"/>
              </a:rPr>
              <a:t>* بعد سنة قام الأمير ملحم ابن يونس بقتل والي الشام فأصدر أمر بقتل الأمير فخر الدين وأعدم في إسطنبول.</a:t>
            </a:r>
            <a:endParaRPr sz="2000" dirty="0">
              <a:latin typeface="Arial" panose="020B0604020202020204" pitchFamily="34" charset="0"/>
              <a:cs typeface="Arial" panose="020B0604020202020204" pitchFamily="34" charset="0"/>
            </a:endParaRPr>
          </a:p>
          <a:p>
            <a:pPr marL="342900" lvl="0" indent="-365760" algn="r" rtl="1">
              <a:lnSpc>
                <a:spcPct val="150000"/>
              </a:lnSpc>
              <a:spcBef>
                <a:spcPts val="600"/>
              </a:spcBef>
              <a:spcAft>
                <a:spcPts val="0"/>
              </a:spcAft>
              <a:buSzPts val="2400"/>
              <a:buChar char="•"/>
            </a:pPr>
            <a:r>
              <a:rPr lang="ar-AE" sz="2000" dirty="0">
                <a:latin typeface="Arial" panose="020B0604020202020204" pitchFamily="34" charset="0"/>
                <a:cs typeface="Arial" panose="020B0604020202020204" pitchFamily="34" charset="0"/>
              </a:rPr>
              <a:t> - بعد تنفيذ حكم الإعدام بالأمير فخر الدين المعني الثاني </a:t>
            </a:r>
            <a:endParaRPr sz="2000" dirty="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body" idx="1"/>
          </p:nvPr>
        </p:nvSpPr>
        <p:spPr>
          <a:xfrm>
            <a:off x="515206" y="323558"/>
            <a:ext cx="11371994" cy="1167617"/>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Clr>
                <a:srgbClr val="0070C0"/>
              </a:buClr>
              <a:buSzPts val="3200"/>
              <a:buNone/>
            </a:pPr>
            <a:r>
              <a:rPr lang="ar-AE" dirty="0">
                <a:latin typeface="Arial" panose="020B0604020202020204" pitchFamily="34" charset="0"/>
                <a:cs typeface="Arial" panose="020B0604020202020204" pitchFamily="34" charset="0"/>
              </a:rPr>
              <a:t>مآثر (إصلاحات) الأمير فخر الدين</a:t>
            </a:r>
            <a:endParaRPr dirty="0">
              <a:latin typeface="Arial" panose="020B0604020202020204" pitchFamily="34" charset="0"/>
              <a:cs typeface="Arial" panose="020B0604020202020204" pitchFamily="34" charset="0"/>
            </a:endParaRPr>
          </a:p>
          <a:p>
            <a:pPr marL="0" lvl="0" indent="0" algn="r" rtl="1">
              <a:spcBef>
                <a:spcPts val="640"/>
              </a:spcBef>
              <a:spcAft>
                <a:spcPts val="0"/>
              </a:spcAft>
              <a:buClr>
                <a:srgbClr val="0070C0"/>
              </a:buClr>
              <a:buSzPts val="3200"/>
              <a:buNone/>
            </a:pPr>
            <a:endParaRPr dirty="0">
              <a:latin typeface="Arial" panose="020B0604020202020204" pitchFamily="34" charset="0"/>
              <a:cs typeface="Arial" panose="020B0604020202020204" pitchFamily="34" charset="0"/>
            </a:endParaRPr>
          </a:p>
        </p:txBody>
      </p:sp>
      <p:sp>
        <p:nvSpPr>
          <p:cNvPr id="188" name="Google Shape;188;p27"/>
          <p:cNvSpPr/>
          <p:nvPr/>
        </p:nvSpPr>
        <p:spPr>
          <a:xfrm>
            <a:off x="1504709" y="1342843"/>
            <a:ext cx="10066075" cy="2314757"/>
          </a:xfrm>
          <a:prstGeom prst="roundRect">
            <a:avLst>
              <a:gd name="adj" fmla="val 16667"/>
            </a:avLst>
          </a:prstGeom>
          <a:solidFill>
            <a:schemeClr val="lt1"/>
          </a:solidFill>
          <a:ln w="5715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r>
              <a:rPr lang="ar-AE" sz="2000" u="sng" dirty="0">
                <a:solidFill>
                  <a:srgbClr val="002060"/>
                </a:solidFill>
                <a:latin typeface="Arial" panose="020B0604020202020204" pitchFamily="34" charset="0"/>
                <a:ea typeface="Calibri"/>
                <a:cs typeface="Arial" panose="020B0604020202020204" pitchFamily="34" charset="0"/>
                <a:sym typeface="Calibri"/>
              </a:rPr>
              <a:t>العوامل التي ساعدت في النهضة الفكرية والاقتصادية والعمرانية في فترة فخر الدين:</a:t>
            </a:r>
            <a:endParaRPr sz="2000" u="sng" dirty="0">
              <a:solidFill>
                <a:srgbClr val="002060"/>
              </a:solidFill>
              <a:latin typeface="Arial" panose="020B0604020202020204" pitchFamily="34" charset="0"/>
              <a:ea typeface="Calibri"/>
              <a:cs typeface="Arial" panose="020B0604020202020204" pitchFamily="34" charset="0"/>
              <a:sym typeface="Calibri"/>
            </a:endParaRPr>
          </a:p>
          <a:p>
            <a:pPr marL="457200" marR="0" lvl="0" indent="-228600" algn="r" rtl="1">
              <a:lnSpc>
                <a:spcPct val="150000"/>
              </a:lnSpc>
              <a:spcBef>
                <a:spcPts val="80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 شخصية الأمير وحبه للعلم والفنون والآداب، علاقاته مع أوروبا وإدخال حضارة أوروبا الى الشرق.</a:t>
            </a:r>
            <a:endParaRPr sz="2000" dirty="0">
              <a:solidFill>
                <a:srgbClr val="002060"/>
              </a:solidFill>
              <a:latin typeface="Arial" panose="020B0604020202020204" pitchFamily="34" charset="0"/>
              <a:ea typeface="Calibri"/>
              <a:cs typeface="Arial" panose="020B0604020202020204" pitchFamily="34" charset="0"/>
              <a:sym typeface="Calibri"/>
            </a:endParaRPr>
          </a:p>
          <a:p>
            <a:pPr marL="457200" marR="0" lvl="0" indent="-228600" algn="r" rtl="1">
              <a:lnSpc>
                <a:spcPct val="150000"/>
              </a:lnSpc>
              <a:spcBef>
                <a:spcPts val="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 الوحدة الوطنية – العدل والمساواة بين جميع رعاياه، إزالة الصراعات وحماية الأفراد، التسامح الديني، إقامة الجيش من جميع أبناء الامارة، فقد أصبح شعار اللبنانيين "لبنان فوق الجميع والاستقلال التام هو الهدف الأساسي".</a:t>
            </a:r>
            <a:endParaRPr sz="2000" dirty="0">
              <a:solidFill>
                <a:srgbClr val="002060"/>
              </a:solidFill>
              <a:latin typeface="Arial" panose="020B0604020202020204" pitchFamily="34" charset="0"/>
              <a:ea typeface="Calibri"/>
              <a:cs typeface="Arial" panose="020B0604020202020204" pitchFamily="34" charset="0"/>
              <a:sym typeface="Calibri"/>
            </a:endParaRPr>
          </a:p>
          <a:p>
            <a:pPr marL="457200" marR="0" lvl="0" indent="-228600" algn="r" rtl="1">
              <a:lnSpc>
                <a:spcPct val="150000"/>
              </a:lnSpc>
              <a:spcBef>
                <a:spcPts val="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 </a:t>
            </a:r>
            <a:endParaRPr sz="2000" dirty="0">
              <a:solidFill>
                <a:srgbClr val="002060"/>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a:spLocks noGrp="1"/>
          </p:cNvSpPr>
          <p:nvPr>
            <p:ph type="body" idx="2"/>
          </p:nvPr>
        </p:nvSpPr>
        <p:spPr>
          <a:xfrm>
            <a:off x="1937656" y="675985"/>
            <a:ext cx="9796177" cy="2905800"/>
          </a:xfrm>
          <a:prstGeom prst="rect">
            <a:avLst/>
          </a:prstGeom>
        </p:spPr>
        <p:txBody>
          <a:bodyPr spcFirstLastPara="1" wrap="square" lIns="91425" tIns="45700" rIns="91425" bIns="45700" anchor="t" anchorCtr="0">
            <a:noAutofit/>
          </a:bodyPr>
          <a:lstStyle/>
          <a:p>
            <a:pPr marL="457200" lvl="0" indent="-228600" rtl="1">
              <a:lnSpc>
                <a:spcPct val="150000"/>
              </a:lnSpc>
              <a:spcBef>
                <a:spcPts val="0"/>
              </a:spcBef>
              <a:spcAft>
                <a:spcPts val="0"/>
              </a:spcAft>
              <a:buClr>
                <a:schemeClr val="dk1"/>
              </a:buClr>
              <a:buFont typeface="Arial"/>
              <a:buNone/>
            </a:pPr>
            <a:r>
              <a:rPr lang="ar-AE" sz="2000" dirty="0">
                <a:latin typeface="Arial" panose="020B0604020202020204" pitchFamily="34" charset="0"/>
                <a:ea typeface="Calibri"/>
                <a:cs typeface="Arial" panose="020B0604020202020204" pitchFamily="34" charset="0"/>
                <a:sym typeface="Calibri"/>
              </a:rPr>
              <a:t>نشر الامن – الجيش القوي لحفظ الأمن الداخلي والخارجي، نشر القلاع، محاربة اللصوص وقطاع الطرق، حماية التجار و قوافلهم وتعويضهم في حالة السرقة.</a:t>
            </a:r>
            <a:endParaRPr sz="2000" dirty="0">
              <a:latin typeface="Arial" panose="020B0604020202020204" pitchFamily="34" charset="0"/>
              <a:ea typeface="Calibri"/>
              <a:cs typeface="Arial" panose="020B0604020202020204" pitchFamily="34" charset="0"/>
              <a:sym typeface="Calibri"/>
            </a:endParaRPr>
          </a:p>
          <a:p>
            <a:pPr marL="457200" lvl="0" indent="-228600" rtl="1">
              <a:lnSpc>
                <a:spcPct val="150000"/>
              </a:lnSpc>
              <a:spcBef>
                <a:spcPts val="0"/>
              </a:spcBef>
              <a:spcAft>
                <a:spcPts val="0"/>
              </a:spcAft>
              <a:buClr>
                <a:schemeClr val="dk1"/>
              </a:buClr>
              <a:buFont typeface="Arial"/>
              <a:buNone/>
            </a:pPr>
            <a:r>
              <a:rPr lang="ar-AE" sz="2000" dirty="0">
                <a:latin typeface="Arial" panose="020B0604020202020204" pitchFamily="34" charset="0"/>
                <a:ea typeface="Calibri"/>
                <a:cs typeface="Arial" panose="020B0604020202020204" pitchFamily="34" charset="0"/>
                <a:sym typeface="Calibri"/>
              </a:rPr>
              <a:t>الازدهار الاقتصادي – تنظيم المدن الساحلية وإقامة الأسواق، ترميم الموانئ شق الطرقات وبناء الجسور، حفر القنوات للري، المساواة في الضرائب، تشجيع التجار الأوروبيين ومعاملتهم معاملة حسنة وحماية تجارتهم وتعويضهم في حالات الخسارة.</a:t>
            </a:r>
            <a:endParaRPr sz="2000" dirty="0">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p:nvPr/>
        </p:nvSpPr>
        <p:spPr>
          <a:xfrm>
            <a:off x="5660571" y="364149"/>
            <a:ext cx="5858683" cy="2387818"/>
          </a:xfrm>
          <a:prstGeom prst="roundRect">
            <a:avLst>
              <a:gd name="adj" fmla="val 16667"/>
            </a:avLst>
          </a:prstGeom>
          <a:solidFill>
            <a:srgbClr val="FFFFFF"/>
          </a:solidFill>
          <a:ln w="57150" cap="flat" cmpd="sng">
            <a:solidFill>
              <a:schemeClr val="accent5">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algn="r" rtl="1">
              <a:lnSpc>
                <a:spcPct val="107000"/>
              </a:lnSpc>
            </a:pPr>
            <a:r>
              <a:rPr lang="ar-AE" sz="2000" dirty="0">
                <a:solidFill>
                  <a:srgbClr val="002060"/>
                </a:solidFill>
                <a:latin typeface="Arial" panose="020B0604020202020204" pitchFamily="34" charset="0"/>
                <a:cs typeface="Arial" panose="020B0604020202020204" pitchFamily="34" charset="0"/>
                <a:sym typeface="Calibri"/>
              </a:rPr>
              <a:t>المجال الفكري: </a:t>
            </a:r>
            <a:endParaRPr sz="2000" dirty="0">
              <a:solidFill>
                <a:srgbClr val="002060"/>
              </a:solidFill>
              <a:latin typeface="Arial" panose="020B0604020202020204" pitchFamily="34" charset="0"/>
              <a:cs typeface="Arial" panose="020B0604020202020204" pitchFamily="34" charset="0"/>
              <a:sym typeface="Calibri"/>
            </a:endParaRPr>
          </a:p>
          <a:p>
            <a:pPr algn="r" rtl="1">
              <a:lnSpc>
                <a:spcPct val="107000"/>
              </a:lnSpc>
            </a:pPr>
            <a:r>
              <a:rPr lang="ar-AE" sz="2000" dirty="0">
                <a:solidFill>
                  <a:srgbClr val="002060"/>
                </a:solidFill>
                <a:latin typeface="Arial" panose="020B0604020202020204" pitchFamily="34" charset="0"/>
                <a:cs typeface="Arial" panose="020B0604020202020204" pitchFamily="34" charset="0"/>
                <a:sym typeface="Calibri"/>
              </a:rPr>
              <a:t>- ارسال البعثات التعليمية إلى أوروبا.</a:t>
            </a:r>
            <a:endParaRPr sz="2000" dirty="0">
              <a:solidFill>
                <a:srgbClr val="002060"/>
              </a:solidFill>
              <a:latin typeface="Arial" panose="020B0604020202020204" pitchFamily="34" charset="0"/>
              <a:cs typeface="Arial" panose="020B0604020202020204" pitchFamily="34" charset="0"/>
              <a:sym typeface="Calibri"/>
            </a:endParaRPr>
          </a:p>
          <a:p>
            <a:pPr algn="r" rtl="1">
              <a:lnSpc>
                <a:spcPct val="107000"/>
              </a:lnSpc>
            </a:pPr>
            <a:r>
              <a:rPr lang="ar-AE" sz="2000" dirty="0">
                <a:solidFill>
                  <a:srgbClr val="002060"/>
                </a:solidFill>
                <a:latin typeface="Arial" panose="020B0604020202020204" pitchFamily="34" charset="0"/>
                <a:cs typeface="Arial" panose="020B0604020202020204" pitchFamily="34" charset="0"/>
                <a:sym typeface="Calibri"/>
              </a:rPr>
              <a:t>- قدوم إرساليات اجنبية وحركات تبشيرية </a:t>
            </a:r>
            <a:endParaRPr sz="2000" dirty="0">
              <a:solidFill>
                <a:srgbClr val="002060"/>
              </a:solidFill>
              <a:latin typeface="Arial" panose="020B0604020202020204" pitchFamily="34" charset="0"/>
              <a:cs typeface="Arial" panose="020B0604020202020204" pitchFamily="34" charset="0"/>
              <a:sym typeface="Calibri"/>
            </a:endParaRPr>
          </a:p>
          <a:p>
            <a:pPr algn="r" rtl="1">
              <a:lnSpc>
                <a:spcPct val="107000"/>
              </a:lnSpc>
            </a:pPr>
            <a:r>
              <a:rPr lang="ar-AE" sz="2000" dirty="0">
                <a:solidFill>
                  <a:srgbClr val="002060"/>
                </a:solidFill>
                <a:latin typeface="Arial" panose="020B0604020202020204" pitchFamily="34" charset="0"/>
                <a:cs typeface="Arial" panose="020B0604020202020204" pitchFamily="34" charset="0"/>
                <a:sym typeface="Calibri"/>
              </a:rPr>
              <a:t>- تسرب الحضارة الأوروبية الى لبنان والشرق.</a:t>
            </a:r>
            <a:endParaRPr sz="2000" dirty="0">
              <a:solidFill>
                <a:srgbClr val="002060"/>
              </a:solidFill>
              <a:latin typeface="Arial" panose="020B0604020202020204" pitchFamily="34" charset="0"/>
              <a:cs typeface="Arial" panose="020B0604020202020204" pitchFamily="34" charset="0"/>
              <a:sym typeface="Calibri"/>
            </a:endParaRPr>
          </a:p>
          <a:p>
            <a:pPr algn="r" rtl="1">
              <a:lnSpc>
                <a:spcPct val="107000"/>
              </a:lnSpc>
            </a:pPr>
            <a:r>
              <a:rPr lang="ar-AE" sz="2000" dirty="0">
                <a:solidFill>
                  <a:srgbClr val="002060"/>
                </a:solidFill>
                <a:latin typeface="Arial" panose="020B0604020202020204" pitchFamily="34" charset="0"/>
                <a:cs typeface="Arial" panose="020B0604020202020204" pitchFamily="34" charset="0"/>
                <a:sym typeface="Calibri"/>
              </a:rPr>
              <a:t>- انشاء المدارس، إدخال الطباعة وحركات الترجمة </a:t>
            </a:r>
            <a:endParaRPr sz="2000" dirty="0">
              <a:solidFill>
                <a:srgbClr val="002060"/>
              </a:solidFill>
              <a:latin typeface="Arial" panose="020B0604020202020204" pitchFamily="34" charset="0"/>
              <a:cs typeface="Arial" panose="020B0604020202020204" pitchFamily="34" charset="0"/>
              <a:sym typeface="Calibri"/>
            </a:endParaRPr>
          </a:p>
          <a:p>
            <a:pPr algn="r" rtl="1">
              <a:lnSpc>
                <a:spcPct val="107000"/>
              </a:lnSpc>
            </a:pPr>
            <a:r>
              <a:rPr lang="ar-AE" sz="2000" dirty="0">
                <a:solidFill>
                  <a:srgbClr val="002060"/>
                </a:solidFill>
                <a:latin typeface="Arial" panose="020B0604020202020204" pitchFamily="34" charset="0"/>
                <a:cs typeface="Arial" panose="020B0604020202020204" pitchFamily="34" charset="0"/>
                <a:sym typeface="Calibri"/>
              </a:rPr>
              <a:t>- ظهور العديد من المؤلفين والكتب والمعاجم.</a:t>
            </a:r>
            <a:endParaRPr sz="2000" dirty="0">
              <a:solidFill>
                <a:srgbClr val="002060"/>
              </a:solidFill>
              <a:latin typeface="Arial" panose="020B0604020202020204" pitchFamily="34" charset="0"/>
              <a:cs typeface="Arial" panose="020B0604020202020204" pitchFamily="34" charset="0"/>
              <a:sym typeface="Calibri"/>
            </a:endParaRPr>
          </a:p>
        </p:txBody>
      </p:sp>
      <p:sp>
        <p:nvSpPr>
          <p:cNvPr id="200" name="Google Shape;200;p29"/>
          <p:cNvSpPr/>
          <p:nvPr/>
        </p:nvSpPr>
        <p:spPr>
          <a:xfrm>
            <a:off x="4278085" y="2927607"/>
            <a:ext cx="6802119" cy="2105000"/>
          </a:xfrm>
          <a:prstGeom prst="roundRect">
            <a:avLst>
              <a:gd name="adj" fmla="val 16667"/>
            </a:avLst>
          </a:prstGeom>
          <a:solidFill>
            <a:srgbClr val="FFFFFF"/>
          </a:solidFill>
          <a:ln w="57150" cap="flat" cmpd="sng">
            <a:solidFill>
              <a:schemeClr val="accent5">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algn="r" rtl="1">
              <a:lnSpc>
                <a:spcPct val="107000"/>
              </a:lnSpc>
            </a:pPr>
            <a:r>
              <a:rPr lang="ar-AE" sz="2000" dirty="0">
                <a:solidFill>
                  <a:srgbClr val="002060"/>
                </a:solidFill>
                <a:latin typeface="Arial" panose="020B0604020202020204" pitchFamily="34" charset="0"/>
                <a:cs typeface="Arial" panose="020B0604020202020204" pitchFamily="34" charset="0"/>
              </a:rPr>
              <a:t>المجال الاقتصادي:</a:t>
            </a:r>
            <a:endParaRPr sz="2000" dirty="0">
              <a:solidFill>
                <a:srgbClr val="002060"/>
              </a:solidFill>
              <a:latin typeface="Arial" panose="020B0604020202020204" pitchFamily="34" charset="0"/>
              <a:cs typeface="Arial" panose="020B0604020202020204" pitchFamily="34" charset="0"/>
              <a:sym typeface="Calibri"/>
            </a:endParaRPr>
          </a:p>
          <a:p>
            <a:pPr algn="r" rtl="1">
              <a:lnSpc>
                <a:spcPct val="107000"/>
              </a:lnSpc>
            </a:pPr>
            <a:r>
              <a:rPr lang="ar-AE" sz="2000" dirty="0">
                <a:solidFill>
                  <a:srgbClr val="002060"/>
                </a:solidFill>
                <a:latin typeface="Arial" panose="020B0604020202020204" pitchFamily="34" charset="0"/>
                <a:cs typeface="Arial" panose="020B0604020202020204" pitchFamily="34" charset="0"/>
              </a:rPr>
              <a:t>تحسين الزراعة وزيادة وسائل الإنتاج، الاستعانة بفلاحين من أوروبا، تحسين نسل الماشية، تنوّع المحاصيل الزراعية مثل الحبوب والفواكه والزيتون والقطن والتوت والصنوبر وقصب السكر.</a:t>
            </a:r>
            <a:endParaRPr sz="2000" dirty="0">
              <a:solidFill>
                <a:srgbClr val="002060"/>
              </a:solidFill>
              <a:latin typeface="Arial" panose="020B0604020202020204" pitchFamily="34" charset="0"/>
              <a:cs typeface="Arial" panose="020B0604020202020204" pitchFamily="34" charset="0"/>
              <a:sym typeface="Calibri"/>
            </a:endParaRPr>
          </a:p>
          <a:p>
            <a:pPr algn="r" rtl="1">
              <a:lnSpc>
                <a:spcPct val="107000"/>
              </a:lnSpc>
            </a:pPr>
            <a:r>
              <a:rPr lang="ar-AE" sz="2000" dirty="0">
                <a:solidFill>
                  <a:srgbClr val="002060"/>
                </a:solidFill>
                <a:latin typeface="Arial" panose="020B0604020202020204" pitchFamily="34" charset="0"/>
                <a:cs typeface="Arial" panose="020B0604020202020204" pitchFamily="34" charset="0"/>
              </a:rPr>
              <a:t>ازدهار الصناعة في عصره مثل صناعة الحرير والصابون والزجاج والفخار.</a:t>
            </a:r>
            <a:endParaRPr sz="2000" dirty="0">
              <a:solidFill>
                <a:srgbClr val="002060"/>
              </a:solidFill>
              <a:latin typeface="Arial" panose="020B0604020202020204" pitchFamily="34" charset="0"/>
              <a:cs typeface="Arial" panose="020B0604020202020204" pitchFamily="34" charset="0"/>
              <a:sym typeface="Calibri"/>
            </a:endParaRPr>
          </a:p>
        </p:txBody>
      </p:sp>
      <p:sp>
        <p:nvSpPr>
          <p:cNvPr id="201" name="Google Shape;201;p29"/>
          <p:cNvSpPr/>
          <p:nvPr/>
        </p:nvSpPr>
        <p:spPr>
          <a:xfrm>
            <a:off x="906206" y="398039"/>
            <a:ext cx="4529785" cy="2352675"/>
          </a:xfrm>
          <a:prstGeom prst="roundRect">
            <a:avLst>
              <a:gd name="adj" fmla="val 16667"/>
            </a:avLst>
          </a:prstGeom>
          <a:solidFill>
            <a:srgbClr val="FFFFFF"/>
          </a:solidFill>
          <a:ln w="57150" cap="flat" cmpd="sng">
            <a:solidFill>
              <a:schemeClr val="accent5">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algn="r" rtl="1">
              <a:lnSpc>
                <a:spcPct val="107000"/>
              </a:lnSpc>
            </a:pPr>
            <a:r>
              <a:rPr lang="ar-AE" sz="2000">
                <a:solidFill>
                  <a:srgbClr val="002060"/>
                </a:solidFill>
                <a:latin typeface="Arial" panose="020B0604020202020204" pitchFamily="34" charset="0"/>
                <a:cs typeface="Arial" panose="020B0604020202020204" pitchFamily="34" charset="0"/>
                <a:sym typeface="Calibri"/>
              </a:rPr>
              <a:t>المجال العمراني:</a:t>
            </a:r>
            <a:endParaRPr sz="2000">
              <a:solidFill>
                <a:srgbClr val="002060"/>
              </a:solidFill>
              <a:latin typeface="Arial" panose="020B0604020202020204" pitchFamily="34" charset="0"/>
              <a:cs typeface="Arial" panose="020B0604020202020204" pitchFamily="34" charset="0"/>
              <a:sym typeface="Calibri"/>
            </a:endParaRPr>
          </a:p>
          <a:p>
            <a:pPr algn="r" rtl="1">
              <a:lnSpc>
                <a:spcPct val="107000"/>
              </a:lnSpc>
            </a:pPr>
            <a:r>
              <a:rPr lang="ar-AE" sz="2000">
                <a:solidFill>
                  <a:srgbClr val="002060"/>
                </a:solidFill>
                <a:latin typeface="Arial" panose="020B0604020202020204" pitchFamily="34" charset="0"/>
                <a:cs typeface="Arial" panose="020B0604020202020204" pitchFamily="34" charset="0"/>
                <a:sym typeface="Calibri"/>
              </a:rPr>
              <a:t>- ترميم الأبنية القديمة والقلاع والأبراج.</a:t>
            </a:r>
            <a:endParaRPr sz="2000">
              <a:solidFill>
                <a:srgbClr val="002060"/>
              </a:solidFill>
              <a:latin typeface="Arial" panose="020B0604020202020204" pitchFamily="34" charset="0"/>
              <a:cs typeface="Arial" panose="020B0604020202020204" pitchFamily="34" charset="0"/>
              <a:sym typeface="Calibri"/>
            </a:endParaRPr>
          </a:p>
          <a:p>
            <a:pPr algn="r" rtl="1">
              <a:lnSpc>
                <a:spcPct val="107000"/>
              </a:lnSpc>
            </a:pPr>
            <a:r>
              <a:rPr lang="ar-AE" sz="2000">
                <a:solidFill>
                  <a:srgbClr val="002060"/>
                </a:solidFill>
                <a:latin typeface="Arial" panose="020B0604020202020204" pitchFamily="34" charset="0"/>
                <a:cs typeface="Arial" panose="020B0604020202020204" pitchFamily="34" charset="0"/>
                <a:sym typeface="Calibri"/>
              </a:rPr>
              <a:t>- تنظيم المدن الساحلية وبناء القصور والحدائق، بناء الخانات، بناء الجسور، إحضار مهندسين من إيطاليا، بناء الجوامع والكنائس.</a:t>
            </a:r>
            <a:endParaRPr sz="2000">
              <a:solidFill>
                <a:srgbClr val="002060"/>
              </a:solidFill>
              <a:latin typeface="Arial" panose="020B0604020202020204" pitchFamily="34" charset="0"/>
              <a:cs typeface="Arial" panose="020B0604020202020204" pitchFamily="34" charset="0"/>
              <a:sym typeface="Calibri"/>
            </a:endParaRPr>
          </a:p>
        </p:txBody>
      </p:sp>
      <p:pic>
        <p:nvPicPr>
          <p:cNvPr id="202" name="Google Shape;202;p29"/>
          <p:cNvPicPr preferRelativeResize="0"/>
          <p:nvPr/>
        </p:nvPicPr>
        <p:blipFill rotWithShape="1">
          <a:blip r:embed="rId3">
            <a:alphaModFix/>
          </a:blip>
          <a:srcRect/>
          <a:stretch/>
        </p:blipFill>
        <p:spPr>
          <a:xfrm>
            <a:off x="565923" y="2927607"/>
            <a:ext cx="3552824" cy="2352675"/>
          </a:xfrm>
          <a:prstGeom prst="rect">
            <a:avLst/>
          </a:prstGeom>
          <a:noFill/>
          <a:ln>
            <a:noFill/>
          </a:ln>
        </p:spPr>
      </p:pic>
      <p:sp>
        <p:nvSpPr>
          <p:cNvPr id="203" name="Google Shape;203;p29"/>
          <p:cNvSpPr/>
          <p:nvPr/>
        </p:nvSpPr>
        <p:spPr>
          <a:xfrm>
            <a:off x="133979" y="5316717"/>
            <a:ext cx="4315749" cy="369332"/>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AE" sz="2000" dirty="0">
                <a:solidFill>
                  <a:srgbClr val="000000"/>
                </a:solidFill>
                <a:latin typeface="Arial"/>
                <a:ea typeface="Arial"/>
                <a:cs typeface="Arial"/>
                <a:sym typeface="Arial"/>
              </a:rPr>
              <a:t>قصر الأمير فخر الدين المعني الثاني في دير القمر</a:t>
            </a:r>
            <a:endParaRPr sz="2000" dirty="0">
              <a:solidFill>
                <a:schemeClr val="dk1"/>
              </a:solidFill>
              <a:latin typeface="Calibri"/>
              <a:ea typeface="Calibri"/>
              <a:cs typeface="Calibri"/>
              <a:sym typeface="Calibri"/>
            </a:endParaRPr>
          </a:p>
        </p:txBody>
      </p:sp>
      <p:sp>
        <p:nvSpPr>
          <p:cNvPr id="204" name="Google Shape;204;p29"/>
          <p:cNvSpPr/>
          <p:nvPr/>
        </p:nvSpPr>
        <p:spPr>
          <a:xfrm>
            <a:off x="0" y="5326892"/>
            <a:ext cx="6092825" cy="92333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body" idx="1"/>
          </p:nvPr>
        </p:nvSpPr>
        <p:spPr>
          <a:xfrm>
            <a:off x="515206" y="395502"/>
            <a:ext cx="11159999" cy="540000"/>
          </a:xfrm>
          <a:prstGeom prst="rect">
            <a:avLst/>
          </a:prstGeom>
          <a:solidFill>
            <a:srgbClr val="FFFFFF"/>
          </a:solidFill>
          <a:ln w="57150" cap="flat" cmpd="sng">
            <a:noFill/>
            <a:prstDash val="solid"/>
            <a:round/>
            <a:headEnd type="none" w="sm" len="sm"/>
            <a:tailEnd type="none" w="sm" len="sm"/>
          </a:ln>
        </p:spPr>
        <p:txBody>
          <a:bodyPr spcFirstLastPara="1" wrap="square" lIns="91425" tIns="45700" rIns="91425" bIns="45700" anchor="t" anchorCtr="0">
            <a:noAutofit/>
          </a:bodyPr>
          <a:lstStyle/>
          <a:p>
            <a:pPr algn="ctr">
              <a:lnSpc>
                <a:spcPct val="107000"/>
              </a:lnSpc>
              <a:spcBef>
                <a:spcPts val="0"/>
              </a:spcBef>
              <a:buClr>
                <a:srgbClr val="000000"/>
              </a:buClr>
            </a:pPr>
            <a:r>
              <a:rPr lang="ar-AE" sz="3600" dirty="0">
                <a:solidFill>
                  <a:srgbClr val="002060"/>
                </a:solidFill>
                <a:latin typeface="Arial" panose="020B0604020202020204" pitchFamily="34" charset="0"/>
                <a:cs typeface="Arial" panose="020B0604020202020204" pitchFamily="34" charset="0"/>
              </a:rPr>
              <a:t>سؤال بجروت</a:t>
            </a:r>
            <a:endParaRPr sz="3600" dirty="0">
              <a:solidFill>
                <a:srgbClr val="002060"/>
              </a:solidFill>
              <a:latin typeface="Arial" panose="020B0604020202020204" pitchFamily="34" charset="0"/>
              <a:cs typeface="Arial" panose="020B0604020202020204" pitchFamily="34" charset="0"/>
            </a:endParaRPr>
          </a:p>
        </p:txBody>
      </p:sp>
      <p:pic>
        <p:nvPicPr>
          <p:cNvPr id="210" name="Google Shape;210;p30"/>
          <p:cNvPicPr preferRelativeResize="0">
            <a:picLocks noGrp="1"/>
          </p:cNvPicPr>
          <p:nvPr>
            <p:ph type="body" idx="2"/>
          </p:nvPr>
        </p:nvPicPr>
        <p:blipFill rotWithShape="1">
          <a:blip r:embed="rId3">
            <a:alphaModFix/>
            <a:extLst>
              <a:ext uri="{BEBA8EAE-BF5A-486C-A8C5-ECC9F3942E4B}">
                <a14:imgProps xmlns:a14="http://schemas.microsoft.com/office/drawing/2010/main">
                  <a14:imgLayer r:embed="rId4">
                    <a14:imgEffect>
                      <a14:sharpenSoften amount="25000"/>
                    </a14:imgEffect>
                  </a14:imgLayer>
                </a14:imgProps>
              </a:ext>
            </a:extLst>
          </a:blip>
          <a:srcRect l="24426" t="30601" r="28341" b="12828"/>
          <a:stretch/>
        </p:blipFill>
        <p:spPr>
          <a:xfrm>
            <a:off x="863549" y="935502"/>
            <a:ext cx="9554080" cy="476894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5" name="Rectangle 4">
            <a:extLst>
              <a:ext uri="{FF2B5EF4-FFF2-40B4-BE49-F238E27FC236}">
                <a16:creationId xmlns:a16="http://schemas.microsoft.com/office/drawing/2014/main" id="{8CE74A12-2E69-4D40-BDB6-ABDAFC3B9144}"/>
              </a:ext>
            </a:extLst>
          </p:cNvPr>
          <p:cNvSpPr/>
          <p:nvPr/>
        </p:nvSpPr>
        <p:spPr>
          <a:xfrm>
            <a:off x="0" y="4724400"/>
            <a:ext cx="9274629"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Google Shape;215;p31"/>
          <p:cNvSpPr txBox="1">
            <a:spLocks noGrp="1"/>
          </p:cNvSpPr>
          <p:nvPr>
            <p:ph type="body" idx="1"/>
          </p:nvPr>
        </p:nvSpPr>
        <p:spPr>
          <a:xfrm>
            <a:off x="3841642" y="0"/>
            <a:ext cx="4507127" cy="540000"/>
          </a:xfrm>
          <a:prstGeom prst="rect">
            <a:avLst/>
          </a:prstGeom>
          <a:noFill/>
          <a:ln w="57150" cap="flat" cmpd="sng">
            <a:noFill/>
            <a:prstDash val="solid"/>
            <a:round/>
            <a:headEnd type="none" w="sm" len="sm"/>
            <a:tailEnd type="none" w="sm" len="sm"/>
          </a:ln>
        </p:spPr>
        <p:txBody>
          <a:bodyPr spcFirstLastPara="1" wrap="square" lIns="91425" tIns="45700" rIns="91425" bIns="45700" anchor="t" anchorCtr="0">
            <a:noAutofit/>
          </a:bodyPr>
          <a:lstStyle/>
          <a:p>
            <a:pPr algn="ctr">
              <a:lnSpc>
                <a:spcPct val="107000"/>
              </a:lnSpc>
              <a:spcBef>
                <a:spcPts val="0"/>
              </a:spcBef>
              <a:buClr>
                <a:srgbClr val="000000"/>
              </a:buClr>
            </a:pPr>
            <a:r>
              <a:rPr lang="ar-AE" sz="2800" dirty="0">
                <a:solidFill>
                  <a:srgbClr val="002060"/>
                </a:solidFill>
                <a:latin typeface="Arial" panose="020B0604020202020204" pitchFamily="34" charset="0"/>
                <a:cs typeface="Arial" panose="020B0604020202020204" pitchFamily="34" charset="0"/>
              </a:rPr>
              <a:t>تلخيص الدرس</a:t>
            </a:r>
            <a:endParaRPr sz="2800" dirty="0">
              <a:solidFill>
                <a:srgbClr val="002060"/>
              </a:solidFill>
              <a:latin typeface="Arial" panose="020B0604020202020204" pitchFamily="34" charset="0"/>
              <a:cs typeface="Arial" panose="020B0604020202020204" pitchFamily="34" charset="0"/>
            </a:endParaRPr>
          </a:p>
        </p:txBody>
      </p:sp>
      <p:pic>
        <p:nvPicPr>
          <p:cNvPr id="4" name="Online Media 3" title="￘ﾧ￙ﾄ￘ﾧ￙ﾅ￘ﾧ￘ﾱ￘ﾩ ￘ﾧ￙ﾄ￙ﾅ￘ﾹ￙ﾆ￙ﾊ￘ﾩ">
            <a:hlinkClick r:id="" action="ppaction://media"/>
            <a:extLst>
              <a:ext uri="{FF2B5EF4-FFF2-40B4-BE49-F238E27FC236}">
                <a16:creationId xmlns:a16="http://schemas.microsoft.com/office/drawing/2014/main" id="{FD26E119-4F29-4698-BC97-D8519C4727F4}"/>
              </a:ext>
            </a:extLst>
          </p:cNvPr>
          <p:cNvPicPr>
            <a:picLocks noRot="1" noChangeAspect="1"/>
          </p:cNvPicPr>
          <p:nvPr>
            <a:videoFile r:link="rId1"/>
          </p:nvPr>
        </p:nvPicPr>
        <p:blipFill>
          <a:blip r:embed="rId4"/>
          <a:stretch>
            <a:fillRect/>
          </a:stretch>
        </p:blipFill>
        <p:spPr>
          <a:xfrm>
            <a:off x="727755" y="494409"/>
            <a:ext cx="10887302" cy="6124107"/>
          </a:xfrm>
          <a:prstGeom prst="rect">
            <a:avLst/>
          </a:prstGeom>
        </p:spPr>
      </p:pic>
      <p:sp>
        <p:nvSpPr>
          <p:cNvPr id="9" name="Google Shape;215;p31">
            <a:extLst>
              <a:ext uri="{FF2B5EF4-FFF2-40B4-BE49-F238E27FC236}">
                <a16:creationId xmlns:a16="http://schemas.microsoft.com/office/drawing/2014/main" id="{15F2ABE0-29C3-416A-BF2F-599FA5FCB88E}"/>
              </a:ext>
            </a:extLst>
          </p:cNvPr>
          <p:cNvSpPr txBox="1">
            <a:spLocks/>
          </p:cNvSpPr>
          <p:nvPr/>
        </p:nvSpPr>
        <p:spPr>
          <a:xfrm>
            <a:off x="-329045" y="43543"/>
            <a:ext cx="4029171" cy="540000"/>
          </a:xfrm>
          <a:prstGeom prst="rect">
            <a:avLst/>
          </a:prstGeom>
          <a:noFill/>
          <a:ln w="57150" cap="flat" cmpd="sng">
            <a:no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r" rtl="1">
              <a:lnSpc>
                <a:spcPct val="100000"/>
              </a:lnSpc>
              <a:spcBef>
                <a:spcPts val="640"/>
              </a:spcBef>
              <a:spcAft>
                <a:spcPts val="0"/>
              </a:spcAft>
              <a:buClr>
                <a:srgbClr val="0070C0"/>
              </a:buClr>
              <a:buSzPts val="3200"/>
              <a:buFont typeface="Arial"/>
              <a:buNone/>
              <a:defRPr sz="3200" b="1" i="0" u="none" strike="noStrike" cap="none">
                <a:solidFill>
                  <a:srgbClr val="0070C0"/>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pPr algn="ctr" rtl="0">
              <a:lnSpc>
                <a:spcPct val="107000"/>
              </a:lnSpc>
              <a:spcBef>
                <a:spcPts val="0"/>
              </a:spcBef>
              <a:buClr>
                <a:srgbClr val="000000"/>
              </a:buClr>
            </a:pPr>
            <a:r>
              <a:rPr lang="en-US" sz="1200" b="0" dirty="0">
                <a:solidFill>
                  <a:srgbClr val="002060"/>
                </a:solidFill>
                <a:latin typeface="Arial" panose="020B0604020202020204" pitchFamily="34" charset="0"/>
                <a:cs typeface="Arial" panose="020B0604020202020204" pitchFamily="34" charset="0"/>
              </a:rPr>
              <a:t>Video from </a:t>
            </a:r>
            <a:r>
              <a:rPr lang="en-US" sz="1200" b="0" dirty="0" err="1">
                <a:solidFill>
                  <a:srgbClr val="002060"/>
                </a:solidFill>
                <a:latin typeface="Arial" panose="020B0604020202020204" pitchFamily="34" charset="0"/>
                <a:cs typeface="Arial" panose="020B0604020202020204" pitchFamily="34" charset="0"/>
              </a:rPr>
              <a:t>AlFaysal</a:t>
            </a:r>
            <a:r>
              <a:rPr lang="en-US" sz="1200" b="0" dirty="0">
                <a:solidFill>
                  <a:srgbClr val="002060"/>
                </a:solidFill>
                <a:latin typeface="Arial" panose="020B0604020202020204" pitchFamily="34" charset="0"/>
                <a:cs typeface="Arial" panose="020B0604020202020204" pitchFamily="34" charset="0"/>
              </a:rPr>
              <a:t> TV </a:t>
            </a:r>
            <a:r>
              <a:rPr lang="ar-AE" sz="1200" b="0" dirty="0">
                <a:solidFill>
                  <a:srgbClr val="002060"/>
                </a:solidFill>
                <a:latin typeface="Arial" panose="020B0604020202020204" pitchFamily="34" charset="0"/>
                <a:cs typeface="Arial" panose="020B0604020202020204" pitchFamily="34" charset="0"/>
              </a:rPr>
              <a:t>الفيصل للإنتاج الفني</a:t>
            </a:r>
            <a:r>
              <a:rPr lang="en-US" sz="1200" b="0" dirty="0">
                <a:solidFill>
                  <a:srgbClr val="002060"/>
                </a:solidFill>
                <a:latin typeface="Arial" panose="020B0604020202020204" pitchFamily="34" charset="0"/>
                <a:cs typeface="Arial" panose="020B0604020202020204" pitchFamily="34" charset="0"/>
              </a:rPr>
              <a:t> in </a:t>
            </a:r>
            <a:r>
              <a:rPr lang="en-US" sz="1200" b="0" dirty="0" err="1">
                <a:solidFill>
                  <a:srgbClr val="002060"/>
                </a:solidFill>
                <a:latin typeface="Arial" panose="020B0604020202020204" pitchFamily="34" charset="0"/>
                <a:cs typeface="Arial" panose="020B0604020202020204" pitchFamily="34" charset="0"/>
              </a:rPr>
              <a:t>Youtube</a:t>
            </a:r>
            <a:endParaRPr lang="ar-AE" sz="1200" b="0"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7" name="Google Shape;217;p31" descr="شجرة نسب أُمراء آل معن من فخر الدين الأوَّل حتّى أحمد"/>
          <p:cNvPicPr preferRelativeResize="0"/>
          <p:nvPr/>
        </p:nvPicPr>
        <p:blipFill rotWithShape="1">
          <a:blip r:embed="rId3">
            <a:alphaModFix/>
            <a:extLst>
              <a:ext uri="{BEBA8EAE-BF5A-486C-A8C5-ECC9F3942E4B}">
                <a14:imgProps xmlns:a14="http://schemas.microsoft.com/office/drawing/2010/main">
                  <a14:imgLayer r:embed="rId4">
                    <a14:imgEffect>
                      <a14:sharpenSoften amount="25000"/>
                    </a14:imgEffect>
                  </a14:imgLayer>
                </a14:imgProps>
              </a:ext>
            </a:extLst>
          </a:blip>
          <a:srcRect/>
          <a:stretch/>
        </p:blipFill>
        <p:spPr>
          <a:xfrm>
            <a:off x="1227736" y="1139381"/>
            <a:ext cx="9473060" cy="4741159"/>
          </a:xfrm>
          <a:prstGeom prst="rect">
            <a:avLst/>
          </a:prstGeom>
          <a:noFill/>
          <a:ln>
            <a:noFill/>
          </a:ln>
        </p:spPr>
      </p:pic>
      <p:sp>
        <p:nvSpPr>
          <p:cNvPr id="215" name="Google Shape;215;p31"/>
          <p:cNvSpPr txBox="1">
            <a:spLocks noGrp="1"/>
          </p:cNvSpPr>
          <p:nvPr>
            <p:ph type="body" idx="1"/>
          </p:nvPr>
        </p:nvSpPr>
        <p:spPr>
          <a:xfrm>
            <a:off x="515206" y="576231"/>
            <a:ext cx="11159999" cy="540000"/>
          </a:xfrm>
          <a:prstGeom prst="rect">
            <a:avLst/>
          </a:prstGeom>
          <a:solidFill>
            <a:srgbClr val="FFFFFF"/>
          </a:solidFill>
          <a:ln w="57150" cap="flat" cmpd="sng">
            <a:noFill/>
            <a:prstDash val="solid"/>
            <a:round/>
            <a:headEnd type="none" w="sm" len="sm"/>
            <a:tailEnd type="none" w="sm" len="sm"/>
          </a:ln>
        </p:spPr>
        <p:txBody>
          <a:bodyPr spcFirstLastPara="1" wrap="square" lIns="91425" tIns="45700" rIns="91425" bIns="45700" anchor="t" anchorCtr="0">
            <a:noAutofit/>
          </a:bodyPr>
          <a:lstStyle/>
          <a:p>
            <a:pPr algn="ctr">
              <a:lnSpc>
                <a:spcPct val="107000"/>
              </a:lnSpc>
              <a:spcBef>
                <a:spcPts val="0"/>
              </a:spcBef>
              <a:buClr>
                <a:srgbClr val="000000"/>
              </a:buClr>
            </a:pPr>
            <a:r>
              <a:rPr lang="ar-AE" sz="3600" dirty="0">
                <a:solidFill>
                  <a:srgbClr val="002060"/>
                </a:solidFill>
                <a:latin typeface="Arial" panose="020B0604020202020204" pitchFamily="34" charset="0"/>
                <a:cs typeface="Arial" panose="020B0604020202020204" pitchFamily="34" charset="0"/>
              </a:rPr>
              <a:t>تلخيص الدرس</a:t>
            </a:r>
            <a:endParaRPr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210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6" name="מציין מיקום תוכן 3">
            <a:extLst>
              <a:ext uri="{FF2B5EF4-FFF2-40B4-BE49-F238E27FC236}">
                <a16:creationId xmlns:a16="http://schemas.microsoft.com/office/drawing/2014/main" id="{2849D3A5-F340-4459-B668-15E2084D7D38}"/>
              </a:ext>
            </a:extLst>
          </p:cNvPr>
          <p:cNvSpPr txBox="1">
            <a:spLocks/>
          </p:cNvSpPr>
          <p:nvPr/>
        </p:nvSpPr>
        <p:spPr>
          <a:xfrm>
            <a:off x="1160462" y="2624459"/>
            <a:ext cx="9778478" cy="2391669"/>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lnSpc>
                <a:spcPts val="3500"/>
              </a:lnSpc>
            </a:pPr>
            <a:r>
              <a:rPr lang="he-IL" sz="1800" b="1" dirty="0">
                <a:solidFill>
                  <a:srgbClr val="002060"/>
                </a:solidFill>
              </a:rPr>
              <a:t>השימוש ביצירות במהלך שידור זה נעשה לפי סעיף 27א לחוק זכות יוצרים, תשס"ח-2007 .</a:t>
            </a:r>
          </a:p>
          <a:p>
            <a:pPr algn="ctr" rtl="1">
              <a:lnSpc>
                <a:spcPts val="3500"/>
              </a:lnSpc>
            </a:pPr>
            <a:r>
              <a:rPr lang="he-IL" sz="1800" b="1" dirty="0">
                <a:solidFill>
                  <a:srgbClr val="002060"/>
                </a:solidFill>
              </a:rPr>
              <a:t>אם הינך בעל הזכויות באחת היצירות, באפשרותך לבקש מאיתנו לחדול מהשימוש ביצירה, זאת באמצעות פנייה לדוא"ל </a:t>
            </a:r>
            <a:r>
              <a:rPr lang="en-US" sz="1800" b="1" u="sng" dirty="0">
                <a:solidFill>
                  <a:srgbClr val="002060"/>
                </a:solidFill>
              </a:rPr>
              <a:t>rights@education.gov.il</a:t>
            </a:r>
          </a:p>
          <a:p>
            <a:pPr algn="ctr" rtl="1">
              <a:lnSpc>
                <a:spcPts val="3500"/>
              </a:lnSpc>
            </a:pPr>
            <a:endParaRPr lang="en-US" sz="1800" dirty="0">
              <a:solidFill>
                <a:srgbClr val="002060"/>
              </a:solidFill>
            </a:endParaRPr>
          </a:p>
        </p:txBody>
      </p:sp>
      <p:pic>
        <p:nvPicPr>
          <p:cNvPr id="7" name="תמונה 4">
            <a:extLst>
              <a:ext uri="{FF2B5EF4-FFF2-40B4-BE49-F238E27FC236}">
                <a16:creationId xmlns:a16="http://schemas.microsoft.com/office/drawing/2014/main" id="{FC9D6F80-47C8-4130-988E-056C378B32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6248"/>
          <a:stretch/>
        </p:blipFill>
        <p:spPr>
          <a:xfrm>
            <a:off x="3939122" y="779671"/>
            <a:ext cx="3892911" cy="1597430"/>
          </a:xfrm>
          <a:prstGeom prst="rect">
            <a:avLst/>
          </a:prstGeom>
        </p:spPr>
      </p:pic>
    </p:spTree>
    <p:extLst>
      <p:ext uri="{BB962C8B-B14F-4D97-AF65-F5344CB8AC3E}">
        <p14:creationId xmlns:p14="http://schemas.microsoft.com/office/powerpoint/2010/main" val="282003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515206" y="213094"/>
            <a:ext cx="111600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800"/>
              <a:buFont typeface="Varela Round"/>
              <a:buNone/>
            </a:pPr>
            <a:r>
              <a:rPr lang="ar-AE"/>
              <a:t>מה נלמד היום </a:t>
            </a:r>
            <a:endParaRPr/>
          </a:p>
        </p:txBody>
      </p:sp>
      <p:sp>
        <p:nvSpPr>
          <p:cNvPr id="79" name="Google Shape;79;p10"/>
          <p:cNvSpPr txBox="1">
            <a:spLocks noGrp="1"/>
          </p:cNvSpPr>
          <p:nvPr>
            <p:ph type="body" idx="2"/>
          </p:nvPr>
        </p:nvSpPr>
        <p:spPr>
          <a:xfrm>
            <a:off x="809120" y="1116081"/>
            <a:ext cx="9000000" cy="4152517"/>
          </a:xfrm>
          <a:prstGeom prst="rect">
            <a:avLst/>
          </a:prstGeom>
          <a:noFill/>
          <a:ln>
            <a:noFill/>
          </a:ln>
        </p:spPr>
        <p:txBody>
          <a:bodyPr spcFirstLastPara="1" wrap="square" lIns="91425" tIns="45700" rIns="91425" bIns="45700" anchor="t" anchorCtr="0">
            <a:noAutofit/>
          </a:bodyPr>
          <a:lstStyle/>
          <a:p>
            <a:pPr marL="342900" lvl="0" indent="-342900" algn="r" rtl="1">
              <a:lnSpc>
                <a:spcPct val="200000"/>
              </a:lnSpc>
              <a:spcBef>
                <a:spcPts val="0"/>
              </a:spcBef>
              <a:spcAft>
                <a:spcPts val="0"/>
              </a:spcAft>
              <a:buClr>
                <a:srgbClr val="002060"/>
              </a:buClr>
              <a:buSzPts val="2400"/>
              <a:buChar char="•"/>
            </a:pPr>
            <a:r>
              <a:rPr lang="ar-AE" b="1" dirty="0">
                <a:latin typeface="Arial" panose="020B0604020202020204" pitchFamily="34" charset="0"/>
                <a:cs typeface="Arial" panose="020B0604020202020204" pitchFamily="34" charset="0"/>
              </a:rPr>
              <a:t>فخر الدين المعني الاّوّل وتأسيس الامارة</a:t>
            </a:r>
            <a:endParaRPr b="1" dirty="0">
              <a:latin typeface="Arial" panose="020B0604020202020204" pitchFamily="34" charset="0"/>
              <a:cs typeface="Arial" panose="020B0604020202020204" pitchFamily="34" charset="0"/>
            </a:endParaRPr>
          </a:p>
          <a:p>
            <a:pPr marL="342900" lvl="0" indent="-342900" algn="r" rtl="1">
              <a:lnSpc>
                <a:spcPct val="200000"/>
              </a:lnSpc>
              <a:spcBef>
                <a:spcPts val="600"/>
              </a:spcBef>
              <a:spcAft>
                <a:spcPts val="0"/>
              </a:spcAft>
              <a:buClr>
                <a:srgbClr val="002060"/>
              </a:buClr>
              <a:buSzPts val="2400"/>
              <a:buChar char="•"/>
            </a:pPr>
            <a:r>
              <a:rPr lang="ar-AE" b="1" dirty="0">
                <a:latin typeface="Arial" panose="020B0604020202020204" pitchFamily="34" charset="0"/>
                <a:cs typeface="Arial" panose="020B0604020202020204" pitchFamily="34" charset="0"/>
              </a:rPr>
              <a:t>الأمير قرقماز </a:t>
            </a:r>
            <a:endParaRPr b="1" dirty="0">
              <a:latin typeface="Arial" panose="020B0604020202020204" pitchFamily="34" charset="0"/>
              <a:cs typeface="Arial" panose="020B0604020202020204" pitchFamily="34" charset="0"/>
            </a:endParaRPr>
          </a:p>
          <a:p>
            <a:pPr marL="342900" lvl="0" indent="-342900" algn="r" rtl="1">
              <a:lnSpc>
                <a:spcPct val="200000"/>
              </a:lnSpc>
              <a:spcBef>
                <a:spcPts val="600"/>
              </a:spcBef>
              <a:spcAft>
                <a:spcPts val="0"/>
              </a:spcAft>
              <a:buClr>
                <a:srgbClr val="002060"/>
              </a:buClr>
              <a:buSzPts val="2400"/>
              <a:buChar char="•"/>
            </a:pPr>
            <a:r>
              <a:rPr lang="ar-AE" b="1" dirty="0">
                <a:latin typeface="Arial" panose="020B0604020202020204" pitchFamily="34" charset="0"/>
                <a:cs typeface="Arial" panose="020B0604020202020204" pitchFamily="34" charset="0"/>
              </a:rPr>
              <a:t>فخر الدين المعني الثاني</a:t>
            </a:r>
            <a:endParaRPr b="1" dirty="0">
              <a:latin typeface="Arial" panose="020B0604020202020204" pitchFamily="34" charset="0"/>
              <a:cs typeface="Arial" panose="020B0604020202020204" pitchFamily="34" charset="0"/>
            </a:endParaRPr>
          </a:p>
          <a:p>
            <a:pPr marL="342900" lvl="0" indent="-342900" algn="r" rtl="1">
              <a:lnSpc>
                <a:spcPct val="200000"/>
              </a:lnSpc>
              <a:spcBef>
                <a:spcPts val="600"/>
              </a:spcBef>
              <a:spcAft>
                <a:spcPts val="0"/>
              </a:spcAft>
              <a:buClr>
                <a:srgbClr val="002060"/>
              </a:buClr>
              <a:buSzPts val="2400"/>
              <a:buChar char="•"/>
            </a:pPr>
            <a:r>
              <a:rPr lang="ar-AE" b="1" dirty="0">
                <a:latin typeface="Arial" panose="020B0604020202020204" pitchFamily="34" charset="0"/>
                <a:cs typeface="Arial" panose="020B0604020202020204" pitchFamily="34" charset="0"/>
              </a:rPr>
              <a:t>حل أسئلة بجروت</a:t>
            </a:r>
            <a:endParaRP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710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97636" y="168270"/>
            <a:ext cx="1444222" cy="971781"/>
          </a:xfrm>
          <a:prstGeom prst="rect">
            <a:avLst/>
          </a:prstGeom>
          <a:noFill/>
          <a:ln>
            <a:noFill/>
          </a:ln>
        </p:spPr>
        <p:txBody>
          <a:bodyPr spcFirstLastPara="1" wrap="square" lIns="91425" tIns="45700" rIns="91425" bIns="45700" anchor="ctr" anchorCtr="0">
            <a:noAutofit/>
          </a:bodyPr>
          <a:lstStyle/>
          <a:p>
            <a:pPr lvl="0"/>
            <a:r>
              <a:rPr lang="en-US" sz="1600" b="0" dirty="0">
                <a:latin typeface="+mj-lt"/>
              </a:rPr>
              <a:t>Video from MX </a:t>
            </a:r>
            <a:r>
              <a:rPr lang="en-US" sz="1600" b="0" dirty="0" err="1">
                <a:latin typeface="+mj-lt"/>
              </a:rPr>
              <a:t>Dranzer</a:t>
            </a:r>
            <a:r>
              <a:rPr lang="en-US" sz="1600" b="0" dirty="0">
                <a:latin typeface="+mj-lt"/>
              </a:rPr>
              <a:t> in </a:t>
            </a:r>
            <a:r>
              <a:rPr lang="en-US" sz="1600" b="0" dirty="0" err="1">
                <a:latin typeface="+mj-lt"/>
              </a:rPr>
              <a:t>youtube</a:t>
            </a:r>
            <a:endParaRPr sz="1600" b="0" dirty="0">
              <a:latin typeface="+mj-lt"/>
            </a:endParaRPr>
          </a:p>
        </p:txBody>
      </p:sp>
      <p:sp>
        <p:nvSpPr>
          <p:cNvPr id="7" name="Rectangle 6">
            <a:extLst>
              <a:ext uri="{FF2B5EF4-FFF2-40B4-BE49-F238E27FC236}">
                <a16:creationId xmlns:a16="http://schemas.microsoft.com/office/drawing/2014/main" id="{F82A292E-F166-439C-81B5-9656F2F058E5}"/>
              </a:ext>
            </a:extLst>
          </p:cNvPr>
          <p:cNvSpPr/>
          <p:nvPr/>
        </p:nvSpPr>
        <p:spPr>
          <a:xfrm>
            <a:off x="0" y="5181600"/>
            <a:ext cx="8490857" cy="1661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nline Media 5" title="￘ﾧ￙ﾄ￙ﾅ￘ﾹ￙ﾆ￙ﾊ￙ﾈ￙ﾆ ￙ﾂ￘ﾨ￙ﾄ ￙ﾁ￘ﾮ￘ﾱ ￘ﾧ￙ﾄ￘ﾯ￙ﾊ￙ﾆ ￘ﾧ￙ﾄ￘ﾫ￘ﾧ￙ﾆ￙ﾊ ￙ﾈ￘ﾥ￙ﾆ￘ﾪ￙ﾂ￘ﾧ￙ﾄ￙ﾇ￙ﾅ ￘ﾥ￙ﾄ￙ﾉ ￙ﾄ￘ﾨ￙ﾆ￘ﾧ￙ﾆ">
            <a:hlinkClick r:id="" action="ppaction://media"/>
            <a:extLst>
              <a:ext uri="{FF2B5EF4-FFF2-40B4-BE49-F238E27FC236}">
                <a16:creationId xmlns:a16="http://schemas.microsoft.com/office/drawing/2014/main" id="{FC9DB2C8-16BE-4FED-A12C-B99CD5DD93D7}"/>
              </a:ext>
            </a:extLst>
          </p:cNvPr>
          <p:cNvPicPr>
            <a:picLocks noRot="1" noChangeAspect="1"/>
          </p:cNvPicPr>
          <p:nvPr>
            <a:videoFile r:link="rId1"/>
          </p:nvPr>
        </p:nvPicPr>
        <p:blipFill>
          <a:blip r:embed="rId4"/>
          <a:stretch>
            <a:fillRect/>
          </a:stretch>
        </p:blipFill>
        <p:spPr>
          <a:xfrm>
            <a:off x="1574516" y="168270"/>
            <a:ext cx="8701598" cy="65214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1"/>
          <p:cNvSpPr txBox="1"/>
          <p:nvPr/>
        </p:nvSpPr>
        <p:spPr>
          <a:xfrm>
            <a:off x="1629321" y="2695767"/>
            <a:ext cx="9207201" cy="1924400"/>
          </a:xfrm>
          <a:prstGeom prst="rect">
            <a:avLst/>
          </a:prstGeom>
          <a:noFill/>
          <a:ln>
            <a:noFill/>
          </a:ln>
        </p:spPr>
        <p:txBody>
          <a:bodyPr spcFirstLastPara="1" wrap="square" lIns="121875" tIns="121875" rIns="121875" bIns="121875" anchor="t" anchorCtr="0">
            <a:noAutofit/>
          </a:bodyPr>
          <a:lstStyle/>
          <a:p>
            <a:pPr marL="609539" marR="0" lvl="0" indent="0" algn="r" rtl="1">
              <a:lnSpc>
                <a:spcPct val="150000"/>
              </a:lnSpc>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11"/>
          <p:cNvSpPr txBox="1">
            <a:spLocks noGrp="1"/>
          </p:cNvSpPr>
          <p:nvPr>
            <p:ph type="ctrTitle"/>
          </p:nvPr>
        </p:nvSpPr>
        <p:spPr>
          <a:xfrm>
            <a:off x="738940" y="1640910"/>
            <a:ext cx="10871177" cy="1260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1"/>
              </a:buClr>
              <a:buSzPts val="6600"/>
              <a:buFont typeface="Varela Round"/>
              <a:buNone/>
            </a:pPr>
            <a:r>
              <a:rPr lang="ar-AE" dirty="0">
                <a:latin typeface="Arial" panose="020B0604020202020204" pitchFamily="34" charset="0"/>
                <a:cs typeface="Arial" panose="020B0604020202020204" pitchFamily="34" charset="0"/>
              </a:rPr>
              <a:t>فخر الدين المعني الاوّل</a:t>
            </a:r>
            <a:endParaRPr dirty="0">
              <a:latin typeface="Arial" panose="020B0604020202020204" pitchFamily="34" charset="0"/>
              <a:cs typeface="Arial" panose="020B0604020202020204" pitchFamily="34" charset="0"/>
            </a:endParaRPr>
          </a:p>
        </p:txBody>
      </p:sp>
      <p:sp>
        <p:nvSpPr>
          <p:cNvPr id="86" name="Google Shape;86;p11"/>
          <p:cNvSpPr txBox="1">
            <a:spLocks noGrp="1"/>
          </p:cNvSpPr>
          <p:nvPr>
            <p:ph type="subTitle" idx="1"/>
          </p:nvPr>
        </p:nvSpPr>
        <p:spPr>
          <a:xfrm>
            <a:off x="738117" y="2918493"/>
            <a:ext cx="10872000" cy="1211476"/>
          </a:xfrm>
          <a:prstGeom prst="rect">
            <a:avLst/>
          </a:prstGeom>
          <a:noFill/>
          <a:ln>
            <a:noFill/>
          </a:ln>
        </p:spPr>
        <p:txBody>
          <a:bodyPr spcFirstLastPara="1" wrap="square" lIns="36000" tIns="36000" rIns="36000" bIns="36000" anchor="t" anchorCtr="0">
            <a:noAutofit/>
          </a:bodyPr>
          <a:lstStyle/>
          <a:p>
            <a:pPr marL="342900" lvl="0" indent="-342900" algn="ctr" rtl="1">
              <a:lnSpc>
                <a:spcPct val="100000"/>
              </a:lnSpc>
              <a:spcBef>
                <a:spcPts val="0"/>
              </a:spcBef>
              <a:spcAft>
                <a:spcPts val="0"/>
              </a:spcAft>
              <a:buClr>
                <a:schemeClr val="dk1"/>
              </a:buClr>
              <a:buSzPts val="2800"/>
              <a:buNone/>
            </a:pPr>
            <a:r>
              <a:rPr lang="ar-AE">
                <a:latin typeface="Arial" panose="020B0604020202020204" pitchFamily="34" charset="0"/>
                <a:cs typeface="Arial" panose="020B0604020202020204" pitchFamily="34" charset="0"/>
              </a:rPr>
              <a:t>تأسيس الامارة</a:t>
            </a:r>
            <a:endParaRPr>
              <a:latin typeface="Arial" panose="020B0604020202020204" pitchFamily="34" charset="0"/>
              <a:cs typeface="Arial" panose="020B0604020202020204" pitchFamily="34" charset="0"/>
            </a:endParaRPr>
          </a:p>
          <a:p>
            <a:pPr marL="342900" lvl="0" indent="-342900" algn="ctr" rtl="1">
              <a:lnSpc>
                <a:spcPct val="100000"/>
              </a:lnSpc>
              <a:spcBef>
                <a:spcPts val="600"/>
              </a:spcBef>
              <a:spcAft>
                <a:spcPts val="600"/>
              </a:spcAft>
              <a:buClr>
                <a:schemeClr val="dk1"/>
              </a:buClr>
              <a:buSzPts val="2800"/>
              <a:buNone/>
            </a:pPr>
            <a:r>
              <a:rPr lang="ar-AE">
                <a:latin typeface="Arial" panose="020B0604020202020204" pitchFamily="34" charset="0"/>
                <a:cs typeface="Arial" panose="020B0604020202020204" pitchFamily="34" charset="0"/>
              </a:rPr>
              <a:t>سياسته ونهايته</a:t>
            </a:r>
            <a:endParaRPr>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 name="Google Shape;92;p12">
            <a:extLst>
              <a:ext uri="{FF2B5EF4-FFF2-40B4-BE49-F238E27FC236}">
                <a16:creationId xmlns:a16="http://schemas.microsoft.com/office/drawing/2014/main" id="{3F80117F-6D3B-477E-96B9-91267D27109E}"/>
              </a:ext>
            </a:extLst>
          </p:cNvPr>
          <p:cNvSpPr txBox="1"/>
          <p:nvPr/>
        </p:nvSpPr>
        <p:spPr>
          <a:xfrm>
            <a:off x="3984172" y="892630"/>
            <a:ext cx="6664675" cy="1894114"/>
          </a:xfrm>
          <a:prstGeom prst="rect">
            <a:avLst/>
          </a:prstGeom>
          <a:solidFill>
            <a:schemeClr val="lt1"/>
          </a:solidFill>
          <a:ln w="57150" cap="flat" cmpd="sng">
            <a:solidFill>
              <a:schemeClr val="accent5">
                <a:lumMod val="60000"/>
                <a:lumOff val="40000"/>
              </a:schemeClr>
            </a:solidFill>
            <a:prstDash val="solid"/>
            <a:round/>
            <a:headEnd type="none" w="sm" len="sm"/>
            <a:tailEnd type="none" w="sm" len="sm"/>
          </a:ln>
        </p:spPr>
        <p:txBody>
          <a:bodyPr spcFirstLastPara="1" wrap="square" lIns="91425" tIns="45700" rIns="91425" bIns="45700" anchor="t" anchorCtr="0">
            <a:noAutofit/>
          </a:bodyPr>
          <a:lstStyle/>
          <a:p>
            <a:pPr marR="0" lvl="0" algn="just" rtl="1">
              <a:lnSpc>
                <a:spcPct val="107000"/>
              </a:lnSpc>
              <a:spcBef>
                <a:spcPts val="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من هو الأمير فخر الدين الأول وكيف أسس إمارته</a:t>
            </a:r>
            <a:endParaRPr sz="2000" dirty="0">
              <a:solidFill>
                <a:srgbClr val="002060"/>
              </a:solidFill>
              <a:latin typeface="Arial" panose="020B0604020202020204" pitchFamily="34" charset="0"/>
              <a:ea typeface="Calibri"/>
              <a:cs typeface="Arial" panose="020B0604020202020204" pitchFamily="34" charset="0"/>
              <a:sym typeface="Calibri"/>
            </a:endParaRPr>
          </a:p>
          <a:p>
            <a:pPr marR="0" lvl="0" algn="just" rtl="1">
              <a:lnSpc>
                <a:spcPct val="107000"/>
              </a:lnSpc>
              <a:spcBef>
                <a:spcPts val="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هو أول أمير معني يحكم في لبنان تحت ظل العثمانيون ينتمون أصلا الى قبيلة ربيعة العدنانية.</a:t>
            </a:r>
            <a:endParaRPr sz="2000" dirty="0">
              <a:solidFill>
                <a:srgbClr val="002060"/>
              </a:solidFill>
              <a:latin typeface="Arial" panose="020B0604020202020204" pitchFamily="34" charset="0"/>
              <a:ea typeface="Calibri"/>
              <a:cs typeface="Arial" panose="020B0604020202020204" pitchFamily="34" charset="0"/>
              <a:sym typeface="Calibri"/>
            </a:endParaRPr>
          </a:p>
          <a:p>
            <a:pPr marR="0" lvl="0" algn="just" rtl="1">
              <a:lnSpc>
                <a:spcPct val="107000"/>
              </a:lnSpc>
              <a:spcBef>
                <a:spcPts val="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ايد العثمانيين في حربهم ضد المماليك في معركة مرج دابق 1516 وتقديرا له عينه السلطان العثماني اميرا على الشوف وهكذا تأسست الامارة المعنية</a:t>
            </a:r>
            <a:endParaRPr sz="2000" dirty="0">
              <a:solidFill>
                <a:srgbClr val="002060"/>
              </a:solidFill>
              <a:latin typeface="Arial" panose="020B0604020202020204" pitchFamily="34" charset="0"/>
              <a:ea typeface="Calibri"/>
              <a:cs typeface="Arial" panose="020B0604020202020204" pitchFamily="34" charset="0"/>
              <a:sym typeface="Calibri"/>
            </a:endParaRPr>
          </a:p>
          <a:p>
            <a:pPr marR="0" lvl="0" algn="just" rtl="1">
              <a:lnSpc>
                <a:spcPct val="107000"/>
              </a:lnSpc>
              <a:spcBef>
                <a:spcPts val="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 </a:t>
            </a:r>
            <a:endParaRPr sz="2000" dirty="0">
              <a:solidFill>
                <a:srgbClr val="002060"/>
              </a:solidFill>
              <a:latin typeface="Arial" panose="020B0604020202020204" pitchFamily="34" charset="0"/>
              <a:ea typeface="Calibri"/>
              <a:cs typeface="Arial" panose="020B0604020202020204" pitchFamily="34" charset="0"/>
              <a:sym typeface="Calibri"/>
            </a:endParaRPr>
          </a:p>
          <a:p>
            <a:pPr marR="0" lvl="0" algn="r" rtl="1">
              <a:lnSpc>
                <a:spcPct val="107000"/>
              </a:lnSpc>
              <a:spcBef>
                <a:spcPts val="800"/>
              </a:spcBef>
              <a:spcAft>
                <a:spcPts val="0"/>
              </a:spcAft>
              <a:buNone/>
            </a:pPr>
            <a:r>
              <a:rPr lang="ar-AE" sz="2000" u="sng" dirty="0">
                <a:solidFill>
                  <a:srgbClr val="002060"/>
                </a:solidFill>
                <a:latin typeface="Arial" panose="020B0604020202020204" pitchFamily="34" charset="0"/>
                <a:ea typeface="Calibri"/>
                <a:cs typeface="Arial" panose="020B0604020202020204" pitchFamily="34" charset="0"/>
                <a:sym typeface="Calibri"/>
              </a:rPr>
              <a:t>  </a:t>
            </a:r>
            <a:endParaRPr sz="2000" dirty="0">
              <a:solidFill>
                <a:srgbClr val="002060"/>
              </a:solidFill>
              <a:latin typeface="Arial" panose="020B0604020202020204" pitchFamily="34" charset="0"/>
              <a:ea typeface="Calibri"/>
              <a:cs typeface="Arial" panose="020B0604020202020204" pitchFamily="34" charset="0"/>
              <a:sym typeface="Calibri"/>
            </a:endParaRPr>
          </a:p>
          <a:p>
            <a:pPr marR="0" lvl="0" algn="r" rtl="1">
              <a:lnSpc>
                <a:spcPct val="107000"/>
              </a:lnSpc>
              <a:spcBef>
                <a:spcPts val="80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 </a:t>
            </a:r>
            <a:endParaRPr sz="2000" dirty="0">
              <a:solidFill>
                <a:srgbClr val="002060"/>
              </a:solidFill>
              <a:latin typeface="Arial" panose="020B0604020202020204" pitchFamily="34" charset="0"/>
              <a:ea typeface="Calibri"/>
              <a:cs typeface="Arial" panose="020B0604020202020204" pitchFamily="34" charset="0"/>
              <a:sym typeface="Calibri"/>
            </a:endParaRPr>
          </a:p>
        </p:txBody>
      </p:sp>
      <p:pic>
        <p:nvPicPr>
          <p:cNvPr id="9" name="Google Shape;93;p12">
            <a:extLst>
              <a:ext uri="{FF2B5EF4-FFF2-40B4-BE49-F238E27FC236}">
                <a16:creationId xmlns:a16="http://schemas.microsoft.com/office/drawing/2014/main" id="{7FB0CFC3-BFE1-400F-ABBE-D471CB886396}"/>
              </a:ext>
            </a:extLst>
          </p:cNvPr>
          <p:cNvPicPr preferRelativeResize="0"/>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Lst>
          </a:blip>
          <a:srcRect l="3312" t="3367" r="2180" b="20065"/>
          <a:stretch/>
        </p:blipFill>
        <p:spPr>
          <a:xfrm>
            <a:off x="990599" y="3113314"/>
            <a:ext cx="5323115" cy="1921673"/>
          </a:xfrm>
          <a:prstGeom prst="rect">
            <a:avLst/>
          </a:prstGeom>
          <a:solidFill>
            <a:schemeClr val="lt1"/>
          </a:solidFill>
          <a:ln w="57150" cap="flat" cmpd="sng">
            <a:solidFill>
              <a:schemeClr val="accent5">
                <a:lumMod val="60000"/>
                <a:lumOff val="40000"/>
              </a:schemeClr>
            </a:solidFill>
            <a:prstDash val="solid"/>
            <a:round/>
            <a:headEnd type="none" w="sm" len="sm"/>
            <a:tailEnd type="none" w="sm" len="sm"/>
          </a:ln>
        </p:spPr>
      </p:pic>
    </p:spTree>
    <p:extLst>
      <p:ext uri="{BB962C8B-B14F-4D97-AF65-F5344CB8AC3E}">
        <p14:creationId xmlns:p14="http://schemas.microsoft.com/office/powerpoint/2010/main" val="23115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4" name="Google Shape;98;p13">
            <a:extLst>
              <a:ext uri="{FF2B5EF4-FFF2-40B4-BE49-F238E27FC236}">
                <a16:creationId xmlns:a16="http://schemas.microsoft.com/office/drawing/2014/main" id="{5638226D-90D1-4878-B1FD-C18823BB817C}"/>
              </a:ext>
            </a:extLst>
          </p:cNvPr>
          <p:cNvSpPr txBox="1"/>
          <p:nvPr/>
        </p:nvSpPr>
        <p:spPr>
          <a:xfrm>
            <a:off x="1469572" y="1221718"/>
            <a:ext cx="9416839" cy="3226800"/>
          </a:xfrm>
          <a:prstGeom prst="rect">
            <a:avLst/>
          </a:prstGeom>
          <a:solidFill>
            <a:srgbClr val="FFFFFF"/>
          </a:solidFill>
          <a:ln w="57150"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r" rtl="1">
              <a:lnSpc>
                <a:spcPct val="150000"/>
              </a:lnSpc>
              <a:spcBef>
                <a:spcPts val="80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قام العثمانيون بقتله وذلك بعد رأوا انه يوسع إمارته ويجعلها قوية أسرعوا في تجهيز حملة عسكرية ضده. وقد تمكن فخر الدين الاول من اعادة تعمير الإمارة من جديد.</a:t>
            </a:r>
          </a:p>
          <a:p>
            <a:pPr marL="0" marR="0" lvl="0" indent="0" algn="r" rtl="1">
              <a:lnSpc>
                <a:spcPct val="150000"/>
              </a:lnSpc>
              <a:spcBef>
                <a:spcPts val="800"/>
              </a:spcBef>
              <a:spcAft>
                <a:spcPts val="0"/>
              </a:spcAft>
              <a:buNone/>
            </a:pPr>
            <a:r>
              <a:rPr lang="ar-AE" sz="2000" dirty="0">
                <a:solidFill>
                  <a:srgbClr val="002060"/>
                </a:solidFill>
                <a:latin typeface="Arial" panose="020B0604020202020204" pitchFamily="34" charset="0"/>
                <a:ea typeface="Calibri"/>
                <a:cs typeface="Arial" panose="020B0604020202020204" pitchFamily="34" charset="0"/>
                <a:sym typeface="Calibri"/>
              </a:rPr>
              <a:t> دبروا له مؤامرة حيث استدرجوه الى دمشق وعندما وصل الى دمشق قام العثمانيون بقتله سنة 1544  .</a:t>
            </a:r>
            <a:endParaRPr sz="2000" dirty="0">
              <a:solidFill>
                <a:srgbClr val="002060"/>
              </a:solidFill>
              <a:latin typeface="Arial" panose="020B0604020202020204" pitchFamily="34" charset="0"/>
              <a:cs typeface="Arial" panose="020B0604020202020204" pitchFamily="34" charset="0"/>
            </a:endParaRPr>
          </a:p>
        </p:txBody>
      </p:sp>
      <p:sp>
        <p:nvSpPr>
          <p:cNvPr id="5" name="Google Shape;98;p13">
            <a:extLst>
              <a:ext uri="{FF2B5EF4-FFF2-40B4-BE49-F238E27FC236}">
                <a16:creationId xmlns:a16="http://schemas.microsoft.com/office/drawing/2014/main" id="{C201431C-4B22-45F2-A82C-8EBC66455068}"/>
              </a:ext>
            </a:extLst>
          </p:cNvPr>
          <p:cNvSpPr txBox="1"/>
          <p:nvPr/>
        </p:nvSpPr>
        <p:spPr>
          <a:xfrm>
            <a:off x="914400" y="436852"/>
            <a:ext cx="10080868" cy="882661"/>
          </a:xfrm>
          <a:prstGeom prst="rect">
            <a:avLst/>
          </a:prstGeom>
          <a:solidFill>
            <a:srgbClr val="FFFFFF"/>
          </a:solidFill>
          <a:ln w="57150" cap="flat" cmpd="sng">
            <a:no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algn="ctr" rtl="1">
              <a:lnSpc>
                <a:spcPct val="107000"/>
              </a:lnSpc>
              <a:defRPr sz="3600" b="1">
                <a:solidFill>
                  <a:srgbClr val="002060"/>
                </a:solidFill>
                <a:latin typeface="Arial" panose="020B0604020202020204" pitchFamily="34" charset="0"/>
                <a:ea typeface="Calibri"/>
                <a:cs typeface="Arial" panose="020B0604020202020204" pitchFamily="34" charset="0"/>
              </a:defRPr>
            </a:lvl1pPr>
          </a:lstStyle>
          <a:p>
            <a:r>
              <a:rPr lang="ar-AE" dirty="0">
                <a:sym typeface="Calibri"/>
              </a:rPr>
              <a:t> نهايته </a:t>
            </a:r>
            <a:endParaRPr dirty="0">
              <a:sym typeface="Calibri"/>
            </a:endParaRPr>
          </a:p>
        </p:txBody>
      </p:sp>
    </p:spTree>
    <p:extLst>
      <p:ext uri="{BB962C8B-B14F-4D97-AF65-F5344CB8AC3E}">
        <p14:creationId xmlns:p14="http://schemas.microsoft.com/office/powerpoint/2010/main" val="2212552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a:spLocks noGrp="1"/>
          </p:cNvSpPr>
          <p:nvPr>
            <p:ph type="ctrTitle"/>
          </p:nvPr>
        </p:nvSpPr>
        <p:spPr>
          <a:xfrm>
            <a:off x="738940" y="1640910"/>
            <a:ext cx="10871177" cy="1260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1"/>
              </a:buClr>
              <a:buSzPts val="6600"/>
              <a:buFont typeface="Varela Round"/>
              <a:buNone/>
            </a:pPr>
            <a:r>
              <a:rPr lang="ar-AE">
                <a:latin typeface="Arial" panose="020B0604020202020204" pitchFamily="34" charset="0"/>
                <a:cs typeface="Arial" panose="020B0604020202020204" pitchFamily="34" charset="0"/>
              </a:rPr>
              <a:t>الأمير قرقماز</a:t>
            </a:r>
            <a:endParaRPr>
              <a:latin typeface="Arial" panose="020B0604020202020204" pitchFamily="34" charset="0"/>
              <a:cs typeface="Arial" panose="020B0604020202020204" pitchFamily="34" charset="0"/>
            </a:endParaRPr>
          </a:p>
        </p:txBody>
      </p:sp>
      <p:sp>
        <p:nvSpPr>
          <p:cNvPr id="104" name="Google Shape;104;p14"/>
          <p:cNvSpPr txBox="1">
            <a:spLocks noGrp="1"/>
          </p:cNvSpPr>
          <p:nvPr>
            <p:ph type="subTitle" idx="1"/>
          </p:nvPr>
        </p:nvSpPr>
        <p:spPr>
          <a:xfrm>
            <a:off x="738117" y="2918493"/>
            <a:ext cx="10872000" cy="1211476"/>
          </a:xfrm>
          <a:prstGeom prst="rect">
            <a:avLst/>
          </a:prstGeom>
          <a:noFill/>
          <a:ln>
            <a:noFill/>
          </a:ln>
        </p:spPr>
        <p:txBody>
          <a:bodyPr spcFirstLastPara="1" wrap="square" lIns="36000" tIns="36000" rIns="36000" bIns="36000" anchor="t" anchorCtr="0">
            <a:noAutofit/>
          </a:bodyPr>
          <a:lstStyle/>
          <a:p>
            <a:pPr marL="342900" lvl="0" indent="-342900" algn="ctr" rtl="1">
              <a:lnSpc>
                <a:spcPct val="100000"/>
              </a:lnSpc>
              <a:spcBef>
                <a:spcPts val="0"/>
              </a:spcBef>
              <a:spcAft>
                <a:spcPts val="0"/>
              </a:spcAft>
              <a:buClr>
                <a:schemeClr val="dk1"/>
              </a:buClr>
              <a:buSzPts val="2800"/>
              <a:buNone/>
            </a:pPr>
            <a:r>
              <a:rPr lang="ar-AE">
                <a:latin typeface="Arial" panose="020B0604020202020204" pitchFamily="34" charset="0"/>
                <a:cs typeface="Arial" panose="020B0604020202020204" pitchFamily="34" charset="0"/>
              </a:rPr>
              <a:t>سياسته</a:t>
            </a:r>
            <a:endParaRPr>
              <a:latin typeface="Arial" panose="020B0604020202020204" pitchFamily="34" charset="0"/>
              <a:cs typeface="Arial" panose="020B0604020202020204" pitchFamily="34" charset="0"/>
            </a:endParaRPr>
          </a:p>
          <a:p>
            <a:pPr marL="342900" lvl="0" indent="-342900" algn="ctr" rtl="1">
              <a:lnSpc>
                <a:spcPct val="100000"/>
              </a:lnSpc>
              <a:spcBef>
                <a:spcPts val="600"/>
              </a:spcBef>
              <a:spcAft>
                <a:spcPts val="600"/>
              </a:spcAft>
              <a:buClr>
                <a:schemeClr val="dk1"/>
              </a:buClr>
              <a:buSzPts val="2800"/>
              <a:buNone/>
            </a:pPr>
            <a:r>
              <a:rPr lang="ar-AE">
                <a:latin typeface="Arial" panose="020B0604020202020204" pitchFamily="34" charset="0"/>
                <a:cs typeface="Arial" panose="020B0604020202020204" pitchFamily="34" charset="0"/>
              </a:rPr>
              <a:t>حادثة عكار</a:t>
            </a:r>
            <a:endParaRPr>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 name="Google Shape;92;p12">
            <a:extLst>
              <a:ext uri="{FF2B5EF4-FFF2-40B4-BE49-F238E27FC236}">
                <a16:creationId xmlns:a16="http://schemas.microsoft.com/office/drawing/2014/main" id="{3F80117F-6D3B-477E-96B9-91267D27109E}"/>
              </a:ext>
            </a:extLst>
          </p:cNvPr>
          <p:cNvSpPr txBox="1"/>
          <p:nvPr/>
        </p:nvSpPr>
        <p:spPr>
          <a:xfrm>
            <a:off x="4234543" y="348345"/>
            <a:ext cx="6664675" cy="2525484"/>
          </a:xfrm>
          <a:prstGeom prst="rect">
            <a:avLst/>
          </a:prstGeom>
          <a:solidFill>
            <a:schemeClr val="lt1"/>
          </a:solidFill>
          <a:ln w="57150" cap="flat" cmpd="sng">
            <a:solidFill>
              <a:schemeClr val="accent5">
                <a:lumMod val="60000"/>
                <a:lumOff val="40000"/>
              </a:schemeClr>
            </a:solidFill>
            <a:prstDash val="solid"/>
            <a:round/>
            <a:headEnd type="none" w="sm" len="sm"/>
            <a:tailEnd type="none" w="sm" len="sm"/>
          </a:ln>
        </p:spPr>
        <p:txBody>
          <a:bodyPr spcFirstLastPara="1" wrap="square" lIns="91425" tIns="45700" rIns="91425" bIns="45700" anchor="t" anchorCtr="0">
            <a:noAutofit/>
          </a:bodyPr>
          <a:lstStyle/>
          <a:p>
            <a:pPr marL="228600" lvl="0" algn="just" rtl="1">
              <a:lnSpc>
                <a:spcPct val="107000"/>
              </a:lnSpc>
            </a:pPr>
            <a:r>
              <a:rPr lang="ar-AE" sz="2000" u="sng" dirty="0">
                <a:solidFill>
                  <a:srgbClr val="002060"/>
                </a:solidFill>
                <a:latin typeface="Arial" panose="020B0604020202020204" pitchFamily="34" charset="0"/>
                <a:ea typeface="Calibri"/>
                <a:cs typeface="Arial" panose="020B0604020202020204" pitchFamily="34" charset="0"/>
                <a:sym typeface="Calibri"/>
              </a:rPr>
              <a:t> </a:t>
            </a:r>
            <a:endParaRPr lang="ar-AE" sz="2000" dirty="0">
              <a:solidFill>
                <a:srgbClr val="002060"/>
              </a:solidFill>
              <a:latin typeface="Arial" panose="020B0604020202020204" pitchFamily="34" charset="0"/>
              <a:ea typeface="Calibri"/>
              <a:cs typeface="Arial" panose="020B0604020202020204" pitchFamily="34" charset="0"/>
              <a:sym typeface="Calibri"/>
            </a:endParaRPr>
          </a:p>
          <a:p>
            <a:pPr marL="228600" lvl="0" algn="just" rtl="1">
              <a:lnSpc>
                <a:spcPct val="107000"/>
              </a:lnSpc>
            </a:pPr>
            <a:r>
              <a:rPr lang="ar-AE" sz="2000" dirty="0">
                <a:solidFill>
                  <a:srgbClr val="002060"/>
                </a:solidFill>
                <a:latin typeface="Arial" panose="020B0604020202020204" pitchFamily="34" charset="0"/>
                <a:ea typeface="Calibri"/>
                <a:cs typeface="Arial" panose="020B0604020202020204" pitchFamily="34" charset="0"/>
                <a:sym typeface="Calibri"/>
              </a:rPr>
              <a:t>هو الأمير المعني الثاني. تولى الحكم بعد مقتل والده فخر الدين الأول،</a:t>
            </a:r>
          </a:p>
          <a:p>
            <a:pPr marL="228600" lvl="0" algn="just" rtl="1">
              <a:lnSpc>
                <a:spcPct val="107000"/>
              </a:lnSpc>
            </a:pPr>
            <a:r>
              <a:rPr lang="ar-AE" sz="2000" dirty="0">
                <a:solidFill>
                  <a:srgbClr val="002060"/>
                </a:solidFill>
                <a:latin typeface="Arial" panose="020B0604020202020204" pitchFamily="34" charset="0"/>
                <a:ea typeface="Calibri"/>
                <a:cs typeface="Arial" panose="020B0604020202020204" pitchFamily="34" charset="0"/>
                <a:sym typeface="Calibri"/>
              </a:rPr>
              <a:t>اتبع سياسة التسامح كوالده.</a:t>
            </a:r>
          </a:p>
          <a:p>
            <a:pPr marL="228600" lvl="0" algn="just" rtl="1">
              <a:lnSpc>
                <a:spcPct val="107000"/>
              </a:lnSpc>
            </a:pPr>
            <a:r>
              <a:rPr lang="ar-AE" sz="2000" dirty="0">
                <a:solidFill>
                  <a:srgbClr val="002060"/>
                </a:solidFill>
                <a:latin typeface="Arial" panose="020B0604020202020204" pitchFamily="34" charset="0"/>
                <a:ea typeface="Calibri"/>
                <a:cs typeface="Arial" panose="020B0604020202020204" pitchFamily="34" charset="0"/>
                <a:sym typeface="Calibri"/>
              </a:rPr>
              <a:t> تميز عصره بالنزاع القيسي اليمني،</a:t>
            </a:r>
          </a:p>
          <a:p>
            <a:pPr marL="228600" lvl="0" algn="just" rtl="1">
              <a:lnSpc>
                <a:spcPct val="107000"/>
              </a:lnSpc>
            </a:pPr>
            <a:r>
              <a:rPr lang="ar-AE" sz="2000" dirty="0">
                <a:solidFill>
                  <a:srgbClr val="002060"/>
                </a:solidFill>
                <a:latin typeface="Arial" panose="020B0604020202020204" pitchFamily="34" charset="0"/>
                <a:ea typeface="Calibri"/>
                <a:cs typeface="Arial" panose="020B0604020202020204" pitchFamily="34" charset="0"/>
                <a:sym typeface="Calibri"/>
              </a:rPr>
              <a:t>تزوج من الست نسب وهي من العائلة التنوخية اخت الأمير سيف الدين التنوخي. وأنجب منها فخرالدين الثاني ويونس كانت نهايته القتل على يد العثمانيين.</a:t>
            </a:r>
          </a:p>
          <a:p>
            <a:pPr marL="228600" lvl="0" algn="just" rtl="1">
              <a:lnSpc>
                <a:spcPct val="107000"/>
              </a:lnSpc>
            </a:pPr>
            <a:r>
              <a:rPr lang="ar-AE" sz="2000" dirty="0">
                <a:solidFill>
                  <a:srgbClr val="002060"/>
                </a:solidFill>
                <a:latin typeface="Arial" panose="020B0604020202020204" pitchFamily="34" charset="0"/>
                <a:ea typeface="Calibri"/>
                <a:cs typeface="Arial" panose="020B0604020202020204" pitchFamily="34" charset="0"/>
                <a:sym typeface="Calibri"/>
              </a:rPr>
              <a:t> </a:t>
            </a:r>
          </a:p>
          <a:p>
            <a:pPr lvl="0" algn="just" rtl="1">
              <a:lnSpc>
                <a:spcPct val="107000"/>
              </a:lnSpc>
              <a:spcBef>
                <a:spcPts val="800"/>
              </a:spcBef>
            </a:pPr>
            <a:r>
              <a:rPr lang="ar-AE" sz="2000" dirty="0">
                <a:solidFill>
                  <a:srgbClr val="002060"/>
                </a:solidFill>
                <a:latin typeface="Arial" panose="020B0604020202020204" pitchFamily="34" charset="0"/>
                <a:ea typeface="Calibri"/>
                <a:cs typeface="Arial" panose="020B0604020202020204" pitchFamily="34" charset="0"/>
                <a:sym typeface="Calibri"/>
              </a:rPr>
              <a:t> </a:t>
            </a:r>
          </a:p>
          <a:p>
            <a:pPr lvl="0" algn="r" rtl="1">
              <a:lnSpc>
                <a:spcPct val="107000"/>
              </a:lnSpc>
              <a:spcBef>
                <a:spcPts val="800"/>
              </a:spcBef>
            </a:pPr>
            <a:r>
              <a:rPr lang="ar-AE" sz="2000" dirty="0">
                <a:solidFill>
                  <a:srgbClr val="002060"/>
                </a:solidFill>
                <a:latin typeface="Arial" panose="020B0604020202020204" pitchFamily="34" charset="0"/>
                <a:ea typeface="Calibri"/>
                <a:cs typeface="Arial" panose="020B0604020202020204" pitchFamily="34" charset="0"/>
                <a:sym typeface="Calibri"/>
              </a:rPr>
              <a:t> </a:t>
            </a:r>
            <a:endParaRPr lang="ar-AE" sz="2000" dirty="0">
              <a:solidFill>
                <a:srgbClr val="002060"/>
              </a:solidFill>
              <a:latin typeface="Arial" panose="020B0604020202020204" pitchFamily="34" charset="0"/>
              <a:cs typeface="Arial" panose="020B0604020202020204" pitchFamily="34" charset="0"/>
            </a:endParaRPr>
          </a:p>
          <a:p>
            <a:pPr marR="0" lvl="0" algn="just" rtl="1">
              <a:lnSpc>
                <a:spcPct val="107000"/>
              </a:lnSpc>
              <a:spcBef>
                <a:spcPts val="0"/>
              </a:spcBef>
              <a:spcAft>
                <a:spcPts val="0"/>
              </a:spcAft>
              <a:buNone/>
            </a:pPr>
            <a:endParaRPr sz="2000" dirty="0">
              <a:solidFill>
                <a:srgbClr val="002060"/>
              </a:solidFill>
              <a:latin typeface="Arial" panose="020B0604020202020204" pitchFamily="34" charset="0"/>
              <a:ea typeface="Calibri"/>
              <a:cs typeface="Arial" panose="020B0604020202020204" pitchFamily="34" charset="0"/>
              <a:sym typeface="Calibri"/>
            </a:endParaRPr>
          </a:p>
        </p:txBody>
      </p:sp>
      <p:sp>
        <p:nvSpPr>
          <p:cNvPr id="4" name="Google Shape;92;p12">
            <a:extLst>
              <a:ext uri="{FF2B5EF4-FFF2-40B4-BE49-F238E27FC236}">
                <a16:creationId xmlns:a16="http://schemas.microsoft.com/office/drawing/2014/main" id="{7305DD42-43BE-4B05-BD1B-A0638AA5C80C}"/>
              </a:ext>
            </a:extLst>
          </p:cNvPr>
          <p:cNvSpPr txBox="1"/>
          <p:nvPr/>
        </p:nvSpPr>
        <p:spPr>
          <a:xfrm>
            <a:off x="1295400" y="3026228"/>
            <a:ext cx="6664675" cy="2677886"/>
          </a:xfrm>
          <a:prstGeom prst="rect">
            <a:avLst/>
          </a:prstGeom>
          <a:solidFill>
            <a:schemeClr val="lt1"/>
          </a:solidFill>
          <a:ln w="57150" cap="flat" cmpd="sng">
            <a:solidFill>
              <a:schemeClr val="accent5">
                <a:lumMod val="60000"/>
                <a:lumOff val="40000"/>
              </a:schemeClr>
            </a:solidFill>
            <a:prstDash val="solid"/>
            <a:round/>
            <a:headEnd type="none" w="sm" len="sm"/>
            <a:tailEnd type="none" w="sm" len="sm"/>
          </a:ln>
        </p:spPr>
        <p:txBody>
          <a:bodyPr spcFirstLastPara="1" wrap="square" lIns="91425" tIns="45700" rIns="91425" bIns="45700" anchor="t" anchorCtr="0">
            <a:noAutofit/>
          </a:bodyPr>
          <a:lstStyle/>
          <a:p>
            <a:pPr lvl="0" algn="just" rtl="1">
              <a:lnSpc>
                <a:spcPct val="107000"/>
              </a:lnSpc>
            </a:pPr>
            <a:r>
              <a:rPr lang="ar-AE" sz="2000" dirty="0">
                <a:solidFill>
                  <a:srgbClr val="002060"/>
                </a:solidFill>
                <a:latin typeface="Arial" panose="020B0604020202020204" pitchFamily="34" charset="0"/>
                <a:ea typeface="Calibri"/>
                <a:cs typeface="Arial" panose="020B0604020202020204" pitchFamily="34" charset="0"/>
                <a:sym typeface="Calibri"/>
              </a:rPr>
              <a:t> </a:t>
            </a:r>
            <a:r>
              <a:rPr lang="ar-AE" sz="2000" u="sng" dirty="0">
                <a:solidFill>
                  <a:srgbClr val="002060"/>
                </a:solidFill>
                <a:latin typeface="Arial" panose="020B0604020202020204" pitchFamily="34" charset="0"/>
                <a:ea typeface="Calibri"/>
                <a:cs typeface="Arial" panose="020B0604020202020204" pitchFamily="34" charset="0"/>
                <a:sym typeface="Calibri"/>
              </a:rPr>
              <a:t>السياسة الداخلية (اعماله) التي اتبعها لتوطيد حكمه.</a:t>
            </a:r>
            <a:endParaRPr lang="ar-AE" sz="2000" dirty="0">
              <a:solidFill>
                <a:srgbClr val="002060"/>
              </a:solidFill>
              <a:latin typeface="Arial" panose="020B0604020202020204" pitchFamily="34" charset="0"/>
              <a:ea typeface="Calibri"/>
              <a:cs typeface="Arial" panose="020B0604020202020204" pitchFamily="34" charset="0"/>
              <a:sym typeface="Calibri"/>
            </a:endParaRPr>
          </a:p>
          <a:p>
            <a:pPr marL="342900" lvl="0" indent="-342900" algn="just" rtl="1">
              <a:lnSpc>
                <a:spcPct val="107000"/>
              </a:lnSpc>
              <a:spcBef>
                <a:spcPts val="800"/>
              </a:spcBef>
              <a:buClr>
                <a:schemeClr val="dk1"/>
              </a:buClr>
              <a:buSzPts val="1800"/>
              <a:buFont typeface="Calibri"/>
              <a:buAutoNum type="arabicPeriod"/>
            </a:pPr>
            <a:r>
              <a:rPr lang="ar-AE" sz="2000" dirty="0">
                <a:solidFill>
                  <a:srgbClr val="002060"/>
                </a:solidFill>
                <a:latin typeface="Arial" panose="020B0604020202020204" pitchFamily="34" charset="0"/>
                <a:ea typeface="Calibri"/>
                <a:cs typeface="Arial" panose="020B0604020202020204" pitchFamily="34" charset="0"/>
                <a:sym typeface="Calibri"/>
              </a:rPr>
              <a:t>اتبع سياسة والده في تقريب جميع الطوائف اليه خصوصاً المسيحيين حيث اتخذ من بعضهم مساعدين له، وعلى رأسهم الحاج كيوان بن نعمه الماروني من بلدة دير القمر.</a:t>
            </a:r>
          </a:p>
          <a:p>
            <a:pPr marL="342900" lvl="0" indent="-342900" algn="just" rtl="1">
              <a:lnSpc>
                <a:spcPct val="107000"/>
              </a:lnSpc>
              <a:spcBef>
                <a:spcPts val="800"/>
              </a:spcBef>
              <a:buClr>
                <a:schemeClr val="dk1"/>
              </a:buClr>
              <a:buSzPts val="1800"/>
              <a:buFont typeface="Calibri"/>
              <a:buAutoNum type="arabicPeriod"/>
            </a:pPr>
            <a:r>
              <a:rPr lang="ar-AE" sz="2000" dirty="0">
                <a:solidFill>
                  <a:srgbClr val="002060"/>
                </a:solidFill>
                <a:latin typeface="Arial" panose="020B0604020202020204" pitchFamily="34" charset="0"/>
                <a:ea typeface="Calibri"/>
                <a:cs typeface="Arial" panose="020B0604020202020204" pitchFamily="34" charset="0"/>
                <a:sym typeface="Calibri"/>
              </a:rPr>
              <a:t> أخلص له وأيده جميع اللبنانيون مما ساعد على وحدة لبنان.</a:t>
            </a:r>
          </a:p>
          <a:p>
            <a:pPr marL="457200" lvl="0" indent="-228600" algn="just" rtl="1">
              <a:lnSpc>
                <a:spcPct val="107000"/>
              </a:lnSpc>
            </a:pPr>
            <a:r>
              <a:rPr lang="ar-AE" sz="2000" dirty="0">
                <a:solidFill>
                  <a:srgbClr val="002060"/>
                </a:solidFill>
                <a:latin typeface="Arial" panose="020B0604020202020204" pitchFamily="34" charset="0"/>
                <a:ea typeface="Calibri"/>
                <a:cs typeface="Arial" panose="020B0604020202020204" pitchFamily="34" charset="0"/>
                <a:sym typeface="Calibri"/>
              </a:rPr>
              <a:t>بناء القلاع والقصور لحماية الامارة وتأمين الطرق والقضاء على اللصوص.</a:t>
            </a:r>
          </a:p>
          <a:p>
            <a:pPr marL="457200" lvl="0" indent="-228600" algn="just" rtl="1">
              <a:lnSpc>
                <a:spcPct val="107000"/>
              </a:lnSpc>
            </a:pPr>
            <a:r>
              <a:rPr lang="ar-AE" sz="2000" dirty="0">
                <a:solidFill>
                  <a:srgbClr val="002060"/>
                </a:solidFill>
                <a:latin typeface="Arial" panose="020B0604020202020204" pitchFamily="34" charset="0"/>
                <a:ea typeface="Calibri"/>
                <a:cs typeface="Arial" panose="020B0604020202020204" pitchFamily="34" charset="0"/>
                <a:sym typeface="Calibri"/>
              </a:rPr>
              <a:t> شجع العلماء والأدباء وأكرمهم.</a:t>
            </a:r>
          </a:p>
          <a:p>
            <a:pPr lvl="0" algn="r" rtl="1">
              <a:lnSpc>
                <a:spcPct val="107000"/>
              </a:lnSpc>
            </a:pPr>
            <a:r>
              <a:rPr lang="ar-AE" sz="2000" dirty="0">
                <a:solidFill>
                  <a:srgbClr val="002060"/>
                </a:solidFill>
                <a:latin typeface="Arial" panose="020B0604020202020204" pitchFamily="34" charset="0"/>
                <a:ea typeface="Calibri"/>
                <a:cs typeface="Arial" panose="020B0604020202020204" pitchFamily="34" charset="0"/>
                <a:sym typeface="Calibri"/>
              </a:rPr>
              <a:t> </a:t>
            </a:r>
            <a:endParaRPr sz="2000" dirty="0">
              <a:solidFill>
                <a:srgbClr val="002060"/>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2036823922"/>
      </p:ext>
    </p:extLst>
  </p:cSld>
  <p:clrMapOvr>
    <a:masterClrMapping/>
  </p:clrMapOvr>
</p:sld>
</file>

<file path=ppt/theme/theme1.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1808</Words>
  <Application>Microsoft Office PowerPoint</Application>
  <PresentationFormat>מותאם אישית</PresentationFormat>
  <Paragraphs>154</Paragraphs>
  <Slides>27</Slides>
  <Notes>27</Notes>
  <HiddenSlides>0</HiddenSlides>
  <MMClips>3</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27</vt:i4>
      </vt:variant>
    </vt:vector>
  </HeadingPairs>
  <TitlesOfParts>
    <vt:vector size="31" baseType="lpstr">
      <vt:lpstr>Varela Round</vt:lpstr>
      <vt:lpstr>Calibri</vt:lpstr>
      <vt:lpstr>Arial</vt:lpstr>
      <vt:lpstr>ערכת נושא Office</vt:lpstr>
      <vt:lpstr>מערכת שידורים לאומית</vt:lpstr>
      <vt:lpstr>المعنيون</vt:lpstr>
      <vt:lpstr>מה נלמד היום </vt:lpstr>
      <vt:lpstr>Video from MX Dranzer in youtube</vt:lpstr>
      <vt:lpstr>فخر الدين المعني الاوّل</vt:lpstr>
      <vt:lpstr>מצגת של PowerPoint‏</vt:lpstr>
      <vt:lpstr>מצגת של PowerPoint‏</vt:lpstr>
      <vt:lpstr>الأمير قرقماز</vt:lpstr>
      <vt:lpstr>מצגת של PowerPoint‏</vt:lpstr>
      <vt:lpstr>מצגת של PowerPoint‏</vt:lpstr>
      <vt:lpstr>מצגת של PowerPoint‏</vt:lpstr>
      <vt:lpstr>החלק השני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bahaa</dc:creator>
  <cp:lastModifiedBy>bahaa.misrad@gmail.com</cp:lastModifiedBy>
  <cp:revision>19</cp:revision>
  <dcterms:modified xsi:type="dcterms:W3CDTF">2022-09-20T08:00:00Z</dcterms:modified>
</cp:coreProperties>
</file>