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ebm" ContentType="audio/webm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5"/>
  </p:notesMasterIdLst>
  <p:sldIdLst>
    <p:sldId id="257" r:id="rId2"/>
    <p:sldId id="262" r:id="rId3"/>
    <p:sldId id="304" r:id="rId4"/>
    <p:sldId id="263" r:id="rId5"/>
    <p:sldId id="288" r:id="rId6"/>
    <p:sldId id="311" r:id="rId7"/>
    <p:sldId id="312" r:id="rId8"/>
    <p:sldId id="310" r:id="rId9"/>
    <p:sldId id="313" r:id="rId10"/>
    <p:sldId id="314" r:id="rId11"/>
    <p:sldId id="315" r:id="rId12"/>
    <p:sldId id="316" r:id="rId13"/>
    <p:sldId id="317" r:id="rId14"/>
    <p:sldId id="289" r:id="rId15"/>
    <p:sldId id="318" r:id="rId16"/>
    <p:sldId id="319" r:id="rId17"/>
    <p:sldId id="341" r:id="rId18"/>
    <p:sldId id="320" r:id="rId19"/>
    <p:sldId id="321" r:id="rId20"/>
    <p:sldId id="322" r:id="rId21"/>
    <p:sldId id="323" r:id="rId22"/>
    <p:sldId id="324" r:id="rId23"/>
    <p:sldId id="340" r:id="rId24"/>
    <p:sldId id="325" r:id="rId25"/>
    <p:sldId id="498" r:id="rId26"/>
    <p:sldId id="349" r:id="rId27"/>
    <p:sldId id="327" r:id="rId28"/>
    <p:sldId id="328" r:id="rId29"/>
    <p:sldId id="329" r:id="rId30"/>
    <p:sldId id="330" r:id="rId31"/>
    <p:sldId id="339" r:id="rId32"/>
    <p:sldId id="331" r:id="rId33"/>
    <p:sldId id="332" r:id="rId34"/>
    <p:sldId id="333" r:id="rId35"/>
    <p:sldId id="334" r:id="rId36"/>
    <p:sldId id="335" r:id="rId37"/>
    <p:sldId id="336" r:id="rId38"/>
    <p:sldId id="291" r:id="rId39"/>
    <p:sldId id="337" r:id="rId40"/>
    <p:sldId id="338" r:id="rId41"/>
    <p:sldId id="305" r:id="rId42"/>
    <p:sldId id="307" r:id="rId43"/>
    <p:sldId id="351" r:id="rId44"/>
  </p:sldIdLst>
  <p:sldSz cx="12190413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96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fld id="{5EC061A6-0796-4DA4-BCCF-C39215C865B3}" type="datetimeFigureOut">
              <a:rPr lang="he-IL" smtClean="0"/>
              <a:pPr/>
              <a:t>כ'/חשון/תשפ"ב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595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9063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4822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r>
              <a:rPr lang="ar-JO" sz="1200" kern="0" dirty="0">
                <a:solidFill>
                  <a:srgbClr val="424242"/>
                </a:solidFill>
                <a:cs typeface="Arial" panose="020B0604020202020204" pitchFamily="34" charset="0"/>
                <a:sym typeface="Arial"/>
              </a:rPr>
              <a:t>لديك م</a:t>
            </a:r>
            <a:r>
              <a:rPr lang="ar-SA" sz="1200" kern="0" dirty="0">
                <a:solidFill>
                  <a:srgbClr val="424242"/>
                </a:solidFill>
                <a:cs typeface="Arial" panose="020B0604020202020204" pitchFamily="34" charset="0"/>
                <a:sym typeface="Arial"/>
              </a:rPr>
              <a:t>َ</a:t>
            </a:r>
            <a:r>
              <a:rPr lang="ar-JO" sz="1200" kern="0" dirty="0">
                <a:solidFill>
                  <a:srgbClr val="424242"/>
                </a:solidFill>
                <a:cs typeface="Arial" panose="020B0604020202020204" pitchFamily="34" charset="0"/>
                <a:sym typeface="Arial"/>
              </a:rPr>
              <a:t>ي</a:t>
            </a:r>
            <a:r>
              <a:rPr lang="ar-SA" sz="1200" kern="0" dirty="0">
                <a:solidFill>
                  <a:srgbClr val="424242"/>
                </a:solidFill>
                <a:cs typeface="Arial" panose="020B0604020202020204" pitchFamily="34" charset="0"/>
                <a:sym typeface="Arial"/>
              </a:rPr>
              <a:t>ْ</a:t>
            </a:r>
            <a:r>
              <a:rPr lang="ar-JO" sz="1200" kern="0" dirty="0">
                <a:solidFill>
                  <a:srgbClr val="424242"/>
                </a:solidFill>
                <a:cs typeface="Arial" panose="020B0604020202020204" pitchFamily="34" charset="0"/>
                <a:sym typeface="Arial"/>
              </a:rPr>
              <a:t>ل للرد</a:t>
            </a:r>
            <a:r>
              <a:rPr lang="ar-SA" sz="1200" kern="0" dirty="0">
                <a:solidFill>
                  <a:srgbClr val="424242"/>
                </a:solidFill>
                <a:cs typeface="Arial" panose="020B0604020202020204" pitchFamily="34" charset="0"/>
                <a:sym typeface="Arial"/>
              </a:rPr>
              <a:t>ّ</a:t>
            </a:r>
            <a:r>
              <a:rPr lang="ar-JO" sz="1200" kern="0" dirty="0">
                <a:solidFill>
                  <a:srgbClr val="424242"/>
                </a:solidFill>
                <a:cs typeface="Arial" panose="020B0604020202020204" pitchFamily="34" charset="0"/>
                <a:sym typeface="Arial"/>
              </a:rPr>
              <a:t> على الفور</a:t>
            </a:r>
            <a:r>
              <a:rPr lang="he-IL" sz="1200" kern="0" dirty="0">
                <a:solidFill>
                  <a:srgbClr val="424242"/>
                </a:solidFill>
                <a:cs typeface="Arial" panose="020B0604020202020204" pitchFamily="34" charset="0"/>
                <a:sym typeface="Arial"/>
              </a:rPr>
              <a:t> </a:t>
            </a:r>
            <a:r>
              <a:rPr lang="ar-JO" sz="1200" kern="0" dirty="0">
                <a:solidFill>
                  <a:srgbClr val="424242"/>
                </a:solidFill>
                <a:cs typeface="Arial" panose="020B0604020202020204" pitchFamily="34" charset="0"/>
                <a:sym typeface="Arial"/>
              </a:rPr>
              <a:t>على أي</a:t>
            </a:r>
            <a:r>
              <a:rPr lang="ar-SA" sz="1200" kern="0" dirty="0">
                <a:solidFill>
                  <a:srgbClr val="424242"/>
                </a:solidFill>
                <a:cs typeface="Arial" panose="020B0604020202020204" pitchFamily="34" charset="0"/>
                <a:sym typeface="Arial"/>
              </a:rPr>
              <a:t>ّ</a:t>
            </a:r>
            <a:r>
              <a:rPr lang="ar-JO" sz="1200" kern="0" dirty="0">
                <a:solidFill>
                  <a:srgbClr val="424242"/>
                </a:solidFill>
                <a:cs typeface="Arial" panose="020B0604020202020204" pitchFamily="34" charset="0"/>
                <a:sym typeface="Arial"/>
              </a:rPr>
              <a:t> رسالة</a:t>
            </a:r>
            <a:r>
              <a:rPr lang="en-US" sz="1200" kern="0" dirty="0">
                <a:solidFill>
                  <a:srgbClr val="424242"/>
                </a:solidFill>
                <a:cs typeface="Arial" panose="020B0604020202020204" pitchFamily="34" charset="0"/>
                <a:sym typeface="Arial"/>
              </a:rPr>
              <a:t> </a:t>
            </a:r>
            <a:r>
              <a:rPr lang="ar-SA" sz="1200" kern="0" dirty="0">
                <a:solidFill>
                  <a:srgbClr val="424242"/>
                </a:solidFill>
                <a:cs typeface="Arial" panose="020B0604020202020204" pitchFamily="34" charset="0"/>
                <a:sym typeface="Arial"/>
              </a:rPr>
              <a:t>أو </a:t>
            </a:r>
            <a:r>
              <a:rPr lang="ar-JO" sz="1200" kern="0" dirty="0">
                <a:solidFill>
                  <a:srgbClr val="424242"/>
                </a:solidFill>
                <a:cs typeface="Arial" panose="020B0604020202020204" pitchFamily="34" charset="0"/>
                <a:sym typeface="Arial"/>
              </a:rPr>
              <a:t>رنين </a:t>
            </a:r>
            <a:r>
              <a:rPr lang="he-IL" sz="1200" kern="0" dirty="0">
                <a:solidFill>
                  <a:srgbClr val="424242"/>
                </a:solidFill>
                <a:cs typeface="Arial" panose="020B0604020202020204" pitchFamily="34" charset="0"/>
                <a:sym typeface="Arial"/>
              </a:rPr>
              <a:t>...</a:t>
            </a:r>
          </a:p>
          <a:p>
            <a:pPr lvl="0">
              <a:buClr>
                <a:srgbClr val="000000"/>
              </a:buClr>
            </a:pPr>
            <a:r>
              <a:rPr lang="ar-SA" sz="1200" kern="0" dirty="0">
                <a:solidFill>
                  <a:srgbClr val="424242"/>
                </a:solidFill>
                <a:cs typeface="Arial" panose="020B0604020202020204" pitchFamily="34" charset="0"/>
                <a:sym typeface="Arial"/>
              </a:rPr>
              <a:t>أنت </a:t>
            </a:r>
            <a:r>
              <a:rPr lang="ar-JO" sz="1200" kern="0" dirty="0">
                <a:solidFill>
                  <a:srgbClr val="424242"/>
                </a:solidFill>
                <a:cs typeface="Arial" panose="020B0604020202020204" pitchFamily="34" charset="0"/>
                <a:sym typeface="Arial"/>
              </a:rPr>
              <a:t>تفحص هاتفك الذكي</a:t>
            </a:r>
            <a:r>
              <a:rPr lang="ar-SA" sz="1200" kern="0" dirty="0">
                <a:solidFill>
                  <a:srgbClr val="424242"/>
                </a:solidFill>
                <a:cs typeface="Arial" panose="020B0604020202020204" pitchFamily="34" charset="0"/>
                <a:sym typeface="Arial"/>
              </a:rPr>
              <a:t>ّ</a:t>
            </a:r>
            <a:r>
              <a:rPr lang="ar-JO" sz="1200" kern="0" dirty="0">
                <a:solidFill>
                  <a:srgbClr val="424242"/>
                </a:solidFill>
                <a:cs typeface="Arial" panose="020B0604020202020204" pitchFamily="34" charset="0"/>
                <a:sym typeface="Arial"/>
              </a:rPr>
              <a:t> حتى لو لم تكن هناك رسالة </a:t>
            </a:r>
            <a:r>
              <a:rPr lang="he-IL" sz="1200" kern="0" dirty="0">
                <a:solidFill>
                  <a:srgbClr val="424242"/>
                </a:solidFill>
                <a:cs typeface="Arial" panose="020B0604020202020204" pitchFamily="34" charset="0"/>
                <a:sym typeface="Arial"/>
              </a:rPr>
              <a:t>... </a:t>
            </a:r>
          </a:p>
          <a:p>
            <a:pPr lvl="0">
              <a:buClr>
                <a:srgbClr val="000000"/>
              </a:buClr>
            </a:pPr>
            <a:r>
              <a:rPr lang="ar-SA" sz="1200" kern="0" dirty="0">
                <a:solidFill>
                  <a:srgbClr val="424242"/>
                </a:solidFill>
                <a:cs typeface="Arial" panose="020B0604020202020204" pitchFamily="34" charset="0"/>
                <a:sym typeface="Arial"/>
              </a:rPr>
              <a:t>تسمّى هذه الظاهرة</a:t>
            </a:r>
            <a:r>
              <a:rPr lang="ar-SA" sz="1200" kern="0" dirty="0">
                <a:solidFill>
                  <a:srgbClr val="424242"/>
                </a:solidFill>
                <a:latin typeface="Arial"/>
                <a:cs typeface="Arial"/>
                <a:sym typeface="Arial"/>
              </a:rPr>
              <a:t>: </a:t>
            </a:r>
            <a:endParaRPr lang="he-IL" sz="1200" kern="0" dirty="0">
              <a:solidFill>
                <a:srgbClr val="424242"/>
              </a:solidFill>
              <a:latin typeface="Arial"/>
              <a:cs typeface="Arial"/>
              <a:sym typeface="Arial"/>
            </a:endParaRPr>
          </a:p>
          <a:p>
            <a:pPr lvl="0">
              <a:buClr>
                <a:srgbClr val="000000"/>
              </a:buClr>
            </a:pPr>
            <a:r>
              <a:rPr lang="he-IL" sz="1200" kern="0" dirty="0">
                <a:solidFill>
                  <a:srgbClr val="42424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b="1" kern="0" dirty="0">
                <a:solidFill>
                  <a:srgbClr val="424242"/>
                </a:solidFill>
                <a:latin typeface="Arial"/>
                <a:cs typeface="Arial"/>
                <a:sym typeface="Arial"/>
              </a:rPr>
              <a:t>FOMO</a:t>
            </a:r>
          </a:p>
          <a:p>
            <a:pPr lvl="0">
              <a:buClr>
                <a:srgbClr val="000000"/>
              </a:buClr>
            </a:pPr>
            <a:r>
              <a:rPr lang="en-US" altLang="he-IL" sz="1200" kern="0" dirty="0">
                <a:solidFill>
                  <a:srgbClr val="000000"/>
                </a:solidFill>
                <a:cs typeface="Arial" panose="020B0604020202020204" pitchFamily="34" charset="0"/>
                <a:sym typeface="Calibri" pitchFamily="34" charset="0"/>
              </a:rPr>
              <a:t>Fear of Missing Out</a:t>
            </a:r>
            <a:r>
              <a:rPr lang="en-US" sz="1200" kern="0" dirty="0">
                <a:solidFill>
                  <a:srgbClr val="424242"/>
                </a:solidFill>
                <a:latin typeface="Arial"/>
                <a:cs typeface="Arial"/>
                <a:sym typeface="Arial"/>
              </a:rPr>
              <a:t> 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338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להוסיף טיימר 30 שניות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7202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1347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מציין מיקום של תמונת שקופית 1">
            <a:extLst>
              <a:ext uri="{FF2B5EF4-FFF2-40B4-BE49-F238E27FC236}">
                <a16:creationId xmlns:a16="http://schemas.microsoft.com/office/drawing/2014/main" id="{6B525844-1FFE-4A6B-B8DD-34AE2A8005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מציין מיקום של הערות 2">
            <a:extLst>
              <a:ext uri="{FF2B5EF4-FFF2-40B4-BE49-F238E27FC236}">
                <a16:creationId xmlns:a16="http://schemas.microsoft.com/office/drawing/2014/main" id="{80C140B5-959D-4D12-B119-7F57EE33AC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altLang="he-IL" dirty="0">
                <a:cs typeface="Arial" panose="020B0604020202020204" pitchFamily="34" charset="0"/>
                <a:sym typeface="Calibri" panose="020F0502020204030204" pitchFamily="34" charset="0"/>
              </a:rPr>
              <a:t> </a:t>
            </a:r>
          </a:p>
          <a:p>
            <a:pPr>
              <a:defRPr/>
            </a:pPr>
            <a:r>
              <a:rPr lang="ar-LB" dirty="0"/>
              <a:t>التّلميذات والتّلاميذ الأعزّاء، شكرًا لكم على تعلّمكم معي درس مهارات حياتيّة، في موضوع: ________________________</a:t>
            </a:r>
            <a:endParaRPr lang="en-US" dirty="0"/>
          </a:p>
          <a:p>
            <a:pPr>
              <a:defRPr/>
            </a:pPr>
            <a:r>
              <a:rPr lang="ar-LB" dirty="0"/>
              <a:t>آمل أنّكم نجحتم من بعيد بأن تشعروا بأنّكم معًا وقريبين.</a:t>
            </a:r>
            <a:endParaRPr lang="en-US" dirty="0"/>
          </a:p>
          <a:p>
            <a:pPr>
              <a:defRPr/>
            </a:pPr>
            <a:r>
              <a:rPr lang="ar-LB" dirty="0"/>
              <a:t>التّلميذات التّلاميذ الغالين، أيضًا في أيّام التّعلّم عن بعد، لا تبقوا وحيدين.</a:t>
            </a:r>
            <a:endParaRPr lang="en-US" dirty="0"/>
          </a:p>
          <a:p>
            <a:pPr>
              <a:defRPr/>
            </a:pPr>
            <a:r>
              <a:rPr lang="ar-LB" dirty="0"/>
              <a:t>تحدّثوا وكونوا على تواصل مع العائلة، مع الأصدقاء، مع المعلّمين.</a:t>
            </a:r>
            <a:endParaRPr lang="en-US" dirty="0"/>
          </a:p>
          <a:p>
            <a:pPr>
              <a:defRPr/>
            </a:pPr>
            <a:r>
              <a:rPr lang="ar-LB" dirty="0"/>
              <a:t>شاركوا أحاسيسكم وأفكاركم،</a:t>
            </a:r>
            <a:endParaRPr lang="en-US" dirty="0"/>
          </a:p>
          <a:p>
            <a:pPr>
              <a:defRPr/>
            </a:pPr>
            <a:r>
              <a:rPr lang="ar-LB" dirty="0"/>
              <a:t>اهتمّوا بها وبما يحدث لها.</a:t>
            </a:r>
            <a:endParaRPr lang="en-US" dirty="0"/>
          </a:p>
          <a:p>
            <a:pPr>
              <a:defRPr/>
            </a:pPr>
            <a:r>
              <a:rPr lang="ar-LB" dirty="0"/>
              <a:t>تذكّروا! أنتم جزء هامّ من جهد وطنيّ شامل</a:t>
            </a:r>
            <a:endParaRPr lang="en-US" dirty="0"/>
          </a:p>
          <a:p>
            <a:pPr>
              <a:defRPr/>
            </a:pPr>
            <a:r>
              <a:rPr lang="ar-LB" dirty="0"/>
              <a:t>كلّ واحدة وواحد منكم يساعد في الحفاظ على الصّحّة في إسرائيل.</a:t>
            </a:r>
            <a:endParaRPr lang="en-US" dirty="0"/>
          </a:p>
          <a:p>
            <a:pPr>
              <a:defRPr/>
            </a:pPr>
            <a:r>
              <a:rPr lang="he-IL" dirty="0"/>
              <a:t> </a:t>
            </a:r>
            <a:endParaRPr lang="en-US" dirty="0"/>
          </a:p>
          <a:p>
            <a:pPr>
              <a:defRPr/>
            </a:pPr>
            <a:r>
              <a:rPr lang="ar-LB" dirty="0"/>
              <a:t>وفي هذا الواقع الجديد</a:t>
            </a:r>
            <a:endParaRPr lang="en-US" dirty="0"/>
          </a:p>
          <a:p>
            <a:pPr>
              <a:defRPr/>
            </a:pPr>
            <a:r>
              <a:rPr lang="ar-LB" dirty="0"/>
              <a:t>حافظوا على تواصل مع من يملأ قلبكم محبّة،</a:t>
            </a:r>
            <a:endParaRPr lang="en-US" dirty="0"/>
          </a:p>
          <a:p>
            <a:pPr>
              <a:defRPr/>
            </a:pPr>
            <a:r>
              <a:rPr lang="ar-LB" dirty="0"/>
              <a:t>حاولوا القيام بأنشطة تمنحكم السّلام،</a:t>
            </a:r>
            <a:endParaRPr lang="en-US" dirty="0"/>
          </a:p>
          <a:p>
            <a:pPr>
              <a:defRPr/>
            </a:pPr>
            <a:r>
              <a:rPr lang="ar-LB" dirty="0"/>
              <a:t>تذكّروا أنّه أيضًا من بعيد، أصحابكم إلى جانبكم بإخلاص وأخوّة،</a:t>
            </a:r>
            <a:endParaRPr lang="en-US" dirty="0"/>
          </a:p>
          <a:p>
            <a:pPr>
              <a:defRPr/>
            </a:pPr>
            <a:r>
              <a:rPr lang="ar-LB" dirty="0"/>
              <a:t>والأهمّ من كلّ شيء: أعطوا أنفسكم أن تؤمنوا بالخير وأن تشعروا بالأمل.</a:t>
            </a:r>
            <a:endParaRPr lang="en-US" dirty="0"/>
          </a:p>
          <a:p>
            <a:pPr>
              <a:defRPr/>
            </a:pPr>
            <a:r>
              <a:rPr lang="he-IL" dirty="0"/>
              <a:t> </a:t>
            </a:r>
            <a:endParaRPr lang="en-US" dirty="0"/>
          </a:p>
          <a:p>
            <a:pPr>
              <a:defRPr/>
            </a:pPr>
            <a:r>
              <a:rPr lang="ar-LB" dirty="0"/>
              <a:t>إلى اللّقاء في درس المهارات الحياتيّة القادم!</a:t>
            </a:r>
            <a:endParaRPr lang="en-US" dirty="0"/>
          </a:p>
          <a:p>
            <a:pPr>
              <a:defRPr/>
            </a:pPr>
            <a:r>
              <a:rPr lang="en-US" dirty="0"/>
              <a:t> </a:t>
            </a:r>
          </a:p>
          <a:p>
            <a:pPr>
              <a:defRPr/>
            </a:pPr>
            <a:endParaRPr lang="en-US" altLang="he-IL" dirty="0"/>
          </a:p>
        </p:txBody>
      </p:sp>
      <p:sp>
        <p:nvSpPr>
          <p:cNvPr id="48132" name="מציין מיקום של מספר שקופית 3">
            <a:extLst>
              <a:ext uri="{FF2B5EF4-FFF2-40B4-BE49-F238E27FC236}">
                <a16:creationId xmlns:a16="http://schemas.microsoft.com/office/drawing/2014/main" id="{9D633BD3-3890-46E4-8BE6-419BB867CC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460BD825-77DB-426A-BEFE-D351CB3BC9CD}" type="slidenum">
              <a:rPr lang="he-IL" altLang="he-IL">
                <a:latin typeface="Arial" panose="020B0604020202020204" pitchFamily="34" charset="0"/>
              </a:rPr>
              <a:pPr algn="l">
                <a:spcBef>
                  <a:spcPct val="0"/>
                </a:spcBef>
              </a:pPr>
              <a:t>41</a:t>
            </a:fld>
            <a:endParaRPr lang="he-IL" altLang="he-IL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58;g37bb09f989_0_49:notes">
            <a:extLst>
              <a:ext uri="{FF2B5EF4-FFF2-40B4-BE49-F238E27FC236}">
                <a16:creationId xmlns:a16="http://schemas.microsoft.com/office/drawing/2014/main" id="{04317E65-224E-4806-81DC-732E707C575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Google Shape;59;g37bb09f989_0_49:notes">
            <a:extLst>
              <a:ext uri="{FF2B5EF4-FFF2-40B4-BE49-F238E27FC236}">
                <a16:creationId xmlns:a16="http://schemas.microsoft.com/office/drawing/2014/main" id="{E62A6A9D-DFF5-41D2-85DF-8D0DE2B82E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>
              <a:defRPr/>
            </a:pPr>
            <a:r>
              <a:rPr lang="ar-LB" dirty="0"/>
              <a:t>التّلميذات والتّلاميذ الأعزّاء،</a:t>
            </a:r>
            <a:endParaRPr lang="en-US" dirty="0"/>
          </a:p>
          <a:p>
            <a:pPr>
              <a:defRPr/>
            </a:pPr>
            <a:r>
              <a:rPr lang="ar-LB" dirty="0"/>
              <a:t>اسمي ____________، وأنا مستشارة تربويّة اختصاصيّة من الخدمة النّفسيّة التّربويّة في وزارة التّربية والتّعليم.</a:t>
            </a:r>
            <a:endParaRPr lang="en-US" dirty="0"/>
          </a:p>
          <a:p>
            <a:pPr>
              <a:defRPr/>
            </a:pPr>
            <a:r>
              <a:rPr lang="ar-LB" dirty="0"/>
              <a:t>أنا مسرورة بأنّكم انضممتم إليّ لدرس في المهارات الحياتيّة.</a:t>
            </a:r>
            <a:endParaRPr lang="en-US" dirty="0"/>
          </a:p>
          <a:p>
            <a:pPr>
              <a:defRPr/>
            </a:pPr>
            <a:r>
              <a:rPr lang="ar-LB" dirty="0"/>
              <a:t>الواقع الحياتيّ الجديد الّذي نعيشه كلّنا هو فرصة من أجلكم للإثبات لأنفسكم أنّه عندكم قوًى، مهارات وآليّات لمواجهة أوضاع حياتيّة متحدّية وصعبة.</a:t>
            </a:r>
            <a:endParaRPr lang="en-US" dirty="0"/>
          </a:p>
          <a:p>
            <a:pPr>
              <a:defRPr/>
            </a:pPr>
            <a:r>
              <a:rPr lang="ar-LB" dirty="0"/>
              <a:t>المكوث في البيت، بعيدًا عن المدرسة، عن الأصدقاء والحياة المعتادة ليس سهلًا.</a:t>
            </a:r>
            <a:endParaRPr lang="en-US" dirty="0"/>
          </a:p>
          <a:p>
            <a:pPr>
              <a:defRPr/>
            </a:pPr>
            <a:r>
              <a:rPr lang="ar-LB" dirty="0"/>
              <a:t>هذا المكوث يتطلّب منكم مسؤوليّة، إدارة شخصيّة، تفاؤلًا وأملًا.</a:t>
            </a:r>
            <a:endParaRPr lang="en-US" dirty="0"/>
          </a:p>
          <a:p>
            <a:pPr>
              <a:defRPr/>
            </a:pPr>
            <a:r>
              <a:rPr lang="ar-LB" dirty="0"/>
              <a:t>في هذه الفترة الّتي يتعلّم فيها كلّ واحد منكم من منزله، من المهمّ أن تتذكّروا أنّكم جزء من مجموعة وأنّكم لستم لوحدكم.</a:t>
            </a:r>
            <a:endParaRPr lang="en-US" dirty="0"/>
          </a:p>
          <a:p>
            <a:pPr>
              <a:defRPr/>
            </a:pPr>
            <a:r>
              <a:rPr lang="ar-LB" dirty="0"/>
              <a:t>عائلتكم معكم، وكذلك الأصدقاء والمعلّمون حاضرون من أجلكم من قريب، حتّى ولو كانوا موجودين بعيدًا.</a:t>
            </a:r>
            <a:endParaRPr lang="en-US" dirty="0"/>
          </a:p>
          <a:p>
            <a:pPr>
              <a:defRPr/>
            </a:pPr>
            <a:r>
              <a:rPr lang="ar-LB" dirty="0"/>
              <a:t>خلال سنواتكم في المدرسة عانيتم أكيدًا من أوضاع ضغط، وربّما أيضًا بأزمات.</a:t>
            </a:r>
            <a:endParaRPr lang="en-US" dirty="0"/>
          </a:p>
          <a:p>
            <a:pPr>
              <a:defRPr/>
            </a:pPr>
            <a:r>
              <a:rPr lang="ar-LB" dirty="0"/>
              <a:t>في كلّ وضع، وفي كلّ مرحلة، طوّرتم مهاراتكم الحياتيّة، ورأيتم كيف أنّنا كمجتمع وكأفراد بيدينا آليّات للتّأقلم، للتّغلّب وللمضيّ قُدمًا أقوياء.</a:t>
            </a:r>
            <a:endParaRPr lang="en-US" dirty="0"/>
          </a:p>
          <a:p>
            <a:pPr>
              <a:defRPr/>
            </a:pPr>
            <a:r>
              <a:rPr lang="ar-LB" dirty="0"/>
              <a:t>للمجتمع </a:t>
            </a:r>
            <a:r>
              <a:rPr lang="ar-LB" dirty="0" err="1"/>
              <a:t>الإسرائليّ</a:t>
            </a:r>
            <a:r>
              <a:rPr lang="ar-LB" dirty="0"/>
              <a:t> يوجد مِنعة وقوّة.</a:t>
            </a:r>
            <a:endParaRPr lang="en-US" dirty="0"/>
          </a:p>
          <a:p>
            <a:pPr>
              <a:defRPr/>
            </a:pPr>
            <a:r>
              <a:rPr lang="ar-LB" dirty="0"/>
              <a:t>لكم، تلاميذ جهاز التّربية، يوجد مِنعة وقوّة.</a:t>
            </a:r>
            <a:endParaRPr lang="en-US" dirty="0"/>
          </a:p>
          <a:p>
            <a:pPr>
              <a:defRPr/>
            </a:pPr>
            <a:r>
              <a:rPr lang="ar-LB" dirty="0"/>
              <a:t>آمنوا بقدراتكم وبقواكم- نحن نثق بكم. </a:t>
            </a:r>
            <a:endParaRPr lang="en-US" dirty="0"/>
          </a:p>
          <a:p>
            <a:pPr>
              <a:defRPr/>
            </a:pPr>
            <a:r>
              <a:rPr lang="ar-LB" dirty="0"/>
              <a:t>درس" المهارات الحياتيّة" يتناول اليوم: ___________________________________________</a:t>
            </a:r>
            <a:endParaRPr lang="en-US" dirty="0"/>
          </a:p>
          <a:p>
            <a:pPr>
              <a:defRPr/>
            </a:pPr>
            <a:r>
              <a:rPr lang="ar-LB" dirty="0"/>
              <a:t>أنا أتمنّى لكم تعلّمًا ممتعًا وهادفًا.</a:t>
            </a:r>
            <a:endParaRPr lang="en-US" dirty="0"/>
          </a:p>
          <a:p>
            <a:pPr>
              <a:defRPr/>
            </a:pPr>
            <a:r>
              <a:rPr lang="he-IL" dirty="0"/>
              <a:t> </a:t>
            </a:r>
            <a:endParaRPr lang="en-US" dirty="0"/>
          </a:p>
          <a:p>
            <a:pPr>
              <a:defRPr/>
            </a:pPr>
            <a:r>
              <a:rPr lang="he-IL" dirty="0"/>
              <a:t> </a:t>
            </a:r>
            <a:endParaRPr lang="en-US" dirty="0"/>
          </a:p>
          <a:p>
            <a:pPr>
              <a:defRPr/>
            </a:pPr>
            <a:r>
              <a:rPr lang="he-IL" b="1" dirty="0"/>
              <a:t> </a:t>
            </a:r>
            <a:endParaRPr lang="en-US" dirty="0"/>
          </a:p>
          <a:p>
            <a:pPr>
              <a:defRPr/>
            </a:pPr>
            <a:r>
              <a:rPr lang="he-IL" b="1" dirty="0"/>
              <a:t> </a:t>
            </a:r>
            <a:endParaRPr lang="en-US" dirty="0"/>
          </a:p>
          <a:p>
            <a:pPr eaLnBrk="1" hangingPunct="1">
              <a:spcBef>
                <a:spcPct val="0"/>
              </a:spcBef>
              <a:defRPr/>
            </a:pPr>
            <a:endParaRPr lang="en-US" altLang="he-I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7723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0" i="0" u="none" strike="noStrike" cap="none" dirty="0">
                <a:solidFill>
                  <a:schemeClr val="dk1"/>
                </a:solidFill>
                <a:effectLst/>
                <a:ea typeface="Calibri"/>
                <a:cs typeface="Arial" panose="020B0604020202020204" pitchFamily="34" charset="0"/>
                <a:sym typeface="Calibri"/>
              </a:rPr>
              <a:t>מתוך- סקר הנוער 2018 – התנהגויות אנטי-חברתיות בקרב בני נוער" של מחלקת המחקר במשרד לביטחון הפנים ובשיתוף תחום מחקר במטה הלאומי להגנה על ילדים ברשת</a:t>
            </a:r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9746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>
                <a:solidFill>
                  <a:srgbClr val="192A72"/>
                </a:solidFill>
                <a:ea typeface="Calibri"/>
                <a:cs typeface="Arial" panose="020B0604020202020204" pitchFamily="34" charset="0"/>
                <a:sym typeface="Calibri"/>
              </a:rPr>
              <a:t>מתוך- סקר הנוער 2018 – התנהגויות אנטי-חברתיות בקרב בני נוער" של מחלקת המחקר במשרד לביטחון הפנים ובשיתוף תחום מחקר במטה הלאומי להגנה על ילדים ברשת</a:t>
            </a:r>
            <a:endParaRPr lang="he-IL" dirty="0">
              <a:solidFill>
                <a:srgbClr val="192A72"/>
              </a:solidFill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3552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8051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Arial" panose="020B0604020202020204" pitchFamily="34" charset="0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Arial" panose="020B0604020202020204" pitchFamily="34" charset="0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Arial" panose="020B0604020202020204" pitchFamily="34" charset="0"/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Arial" panose="020B0604020202020204" pitchFamily="34" charset="0"/>
            </a:endParaRPr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Arial" panose="020B0604020202020204" pitchFamily="34" charset="0"/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Arial" panose="020B0604020202020204" pitchFamily="34" charset="0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Arial" panose="020B0604020202020204" pitchFamily="34" charset="0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Arial" panose="020B0604020202020204" pitchFamily="34" charset="0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Arial" panose="020B0604020202020204" pitchFamily="34" charset="0"/>
            </a:endParaRP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117" y="3655832"/>
            <a:ext cx="10872000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Arial" panose="020B0604020202020204" pitchFamily="34" charset="0"/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Arial" panose="020B0604020202020204" pitchFamily="34" charset="0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Arial" panose="020B0604020202020204" pitchFamily="34" charset="0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Arial" panose="020B0604020202020204" pitchFamily="34" charset="0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Arial" panose="020B0604020202020204" pitchFamily="34" charset="0"/>
            </a:endParaRP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3"/>
            <a:ext cx="10872000" cy="64209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 lIns="36000" tIns="0" rIns="36000" bIns="0">
            <a:noAutofit/>
          </a:bodyPr>
          <a:lstStyle>
            <a:lvl1pPr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11160000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11159999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1160000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סרט על פורמט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93675" y="228600"/>
            <a:ext cx="11780838" cy="6470650"/>
          </a:xfrm>
        </p:spPr>
        <p:txBody>
          <a:bodyPr/>
          <a:lstStyle>
            <a:lvl1pPr>
              <a:defRPr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7485228-0E29-4D12-A6E9-299A5C766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8088C8B4-22B8-402C-8100-ED5EA1F70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552B-607E-4869-A917-C44959BDCB12}" type="datetimeFigureOut">
              <a:rPr lang="he-IL" smtClean="0"/>
              <a:pPr/>
              <a:t>כ'/חשון/תשפ"ב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C3864E2F-0B6E-4A5C-BFAA-22472070C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5645161E-6299-41F9-9211-72210EFA3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00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623800" y="1288473"/>
            <a:ext cx="10871177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טקסט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298" y="6189198"/>
            <a:ext cx="3068196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1039" y="81721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406" y="6347803"/>
            <a:ext cx="5558412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</a:endParaRPr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623807" y="192531"/>
            <a:ext cx="10871170" cy="1009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97592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B6F552B-607E-4869-A917-C44959BDCB12}" type="datetimeFigureOut">
              <a:rPr lang="he-IL" smtClean="0"/>
              <a:pPr/>
              <a:t>כ'/חשון/תשפ"ב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50" r:id="rId4"/>
    <p:sldLayoutId id="2147483653" r:id="rId5"/>
    <p:sldLayoutId id="2147483663" r:id="rId6"/>
    <p:sldLayoutId id="2147483666" r:id="rId7"/>
    <p:sldLayoutId id="2147483667" r:id="rId8"/>
    <p:sldLayoutId id="2147483665" r:id="rId9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kLyWc3gM33Q?feature=oembed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ebm"/><Relationship Id="rId1" Type="http://schemas.microsoft.com/office/2007/relationships/media" Target="../media/media1.webm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914281" y="2105638"/>
            <a:ext cx="10361851" cy="2058376"/>
          </a:xfrm>
        </p:spPr>
        <p:txBody>
          <a:bodyPr>
            <a:noAutofit/>
          </a:bodyPr>
          <a:lstStyle/>
          <a:p>
            <a:pPr lvl="0" rtl="0">
              <a:spcBef>
                <a:spcPts val="0"/>
              </a:spcBef>
            </a:pPr>
            <a:r>
              <a:rPr lang="ar-SA" sz="5400" kern="0" dirty="0">
                <a:solidFill>
                  <a:schemeClr val="tx2"/>
                </a:solidFill>
                <a:latin typeface="Arial"/>
                <a:ea typeface="+mn-ea"/>
                <a:cs typeface="Arial" panose="020B0604020202020204" pitchFamily="34" charset="0"/>
                <a:sym typeface="Arial"/>
              </a:rPr>
              <a:t>منظومة بَثّ قُطريّة</a:t>
            </a:r>
            <a:br>
              <a:rPr lang="he-IL" sz="5400" kern="0" dirty="0">
                <a:solidFill>
                  <a:schemeClr val="tx2"/>
                </a:solidFill>
                <a:latin typeface="Arial"/>
                <a:ea typeface="+mn-ea"/>
                <a:cs typeface="Arial" panose="020B0604020202020204" pitchFamily="34" charset="0"/>
                <a:sym typeface="Arial"/>
              </a:rPr>
            </a:br>
            <a:endParaRPr lang="he-IL" sz="5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738940" y="2270910"/>
            <a:ext cx="10871177" cy="1260000"/>
          </a:xfrm>
        </p:spPr>
        <p:txBody>
          <a:bodyPr/>
          <a:lstStyle/>
          <a:p>
            <a:r>
              <a:rPr lang="ar-JO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ماذا نعرف من</a:t>
            </a:r>
            <a:r>
              <a:rPr lang="ar-SA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خلال</a:t>
            </a:r>
            <a:r>
              <a:rPr lang="ar-JO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المعطيات</a:t>
            </a:r>
            <a:r>
              <a:rPr lang="ar-SA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r>
              <a:rPr lang="ar-JO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e-IL" dirty="0">
              <a:solidFill>
                <a:srgbClr val="192A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048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4;p16">
            <a:extLst>
              <a:ext uri="{FF2B5EF4-FFF2-40B4-BE49-F238E27FC236}">
                <a16:creationId xmlns:a16="http://schemas.microsoft.com/office/drawing/2014/main" id="{8842B95D-0709-4F8D-ACFA-5E82444504F7}"/>
              </a:ext>
            </a:extLst>
          </p:cNvPr>
          <p:cNvSpPr txBox="1"/>
          <p:nvPr/>
        </p:nvSpPr>
        <p:spPr>
          <a:xfrm>
            <a:off x="688520" y="-133229"/>
            <a:ext cx="10986686" cy="1626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ar-JO" b="1" dirty="0">
              <a:solidFill>
                <a:srgbClr val="192A7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algn="ctr">
              <a:lnSpc>
                <a:spcPct val="150000"/>
              </a:lnSpc>
            </a:pPr>
            <a:r>
              <a:rPr lang="ar-JO" sz="2800" b="1" dirty="0">
                <a:solidFill>
                  <a:srgbClr val="192A72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عدد السّاعات </a:t>
            </a:r>
            <a:r>
              <a:rPr lang="ar-JO" sz="2800" b="1" dirty="0" err="1">
                <a:solidFill>
                  <a:srgbClr val="192A72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المخص</a:t>
            </a:r>
            <a:r>
              <a:rPr lang="ar-SA" sz="2800" b="1" dirty="0">
                <a:solidFill>
                  <a:srgbClr val="192A72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ّ</a:t>
            </a:r>
            <a:r>
              <a:rPr lang="ar-JO" sz="2800" b="1" dirty="0" err="1">
                <a:solidFill>
                  <a:srgbClr val="192A72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صة</a:t>
            </a:r>
            <a:r>
              <a:rPr lang="ar-JO" sz="2800" b="1" dirty="0">
                <a:solidFill>
                  <a:srgbClr val="192A72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للإبحار عَبْر شبكات التّواصل في إسرائيل هو مِن الأعلى في العالم.  </a:t>
            </a:r>
          </a:p>
          <a:p>
            <a:pPr algn="ctr">
              <a:lnSpc>
                <a:spcPct val="150000"/>
              </a:lnSpc>
            </a:pPr>
            <a:r>
              <a:rPr lang="ar-JO" sz="2800" b="1" dirty="0">
                <a:solidFill>
                  <a:srgbClr val="192A72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يتوفّر للشّخص العادي أربع ساعات فراغ خلال اليوم. </a:t>
            </a:r>
            <a:endParaRPr lang="ar-SA" sz="2800" b="1" dirty="0">
              <a:solidFill>
                <a:srgbClr val="192A72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algn="ctr">
              <a:lnSpc>
                <a:spcPct val="150000"/>
              </a:lnSpc>
            </a:pPr>
            <a:r>
              <a:rPr lang="ar-JO" sz="2800" b="1" dirty="0">
                <a:solidFill>
                  <a:srgbClr val="192A72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كم </a:t>
            </a:r>
            <a:r>
              <a:rPr lang="ar-SA" sz="2800" b="1" dirty="0">
                <a:solidFill>
                  <a:srgbClr val="192A72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ساعة </a:t>
            </a:r>
            <a:r>
              <a:rPr lang="ar-JO" sz="2800" b="1" dirty="0">
                <a:solidFill>
                  <a:srgbClr val="192A72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منها يقضي أمام الشّاشة؟</a:t>
            </a:r>
          </a:p>
        </p:txBody>
      </p:sp>
      <p:pic>
        <p:nvPicPr>
          <p:cNvPr id="4" name="Google Shape;115;p16">
            <a:extLst>
              <a:ext uri="{FF2B5EF4-FFF2-40B4-BE49-F238E27FC236}">
                <a16:creationId xmlns:a16="http://schemas.microsoft.com/office/drawing/2014/main" id="{5314351C-E66A-4727-BEA8-6C8E026E3BA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22609" y="2616591"/>
            <a:ext cx="8145194" cy="29401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9CC6AB18-8156-4291-9A2E-EDA28387894C}"/>
              </a:ext>
            </a:extLst>
          </p:cNvPr>
          <p:cNvSpPr/>
          <p:nvPr/>
        </p:nvSpPr>
        <p:spPr>
          <a:xfrm>
            <a:off x="3516924" y="2667430"/>
            <a:ext cx="4937760" cy="3766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2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عدد الساعات التي يتمّ قضاؤها أمام الشاشات</a:t>
            </a:r>
            <a:endParaRPr lang="he-IL" sz="2400" dirty="0">
              <a:solidFill>
                <a:schemeClr val="tx2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184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2;p17">
            <a:extLst>
              <a:ext uri="{FF2B5EF4-FFF2-40B4-BE49-F238E27FC236}">
                <a16:creationId xmlns:a16="http://schemas.microsoft.com/office/drawing/2014/main" id="{27230AC5-F2F1-4B56-8794-AE0647943BD1}"/>
              </a:ext>
            </a:extLst>
          </p:cNvPr>
          <p:cNvSpPr txBox="1"/>
          <p:nvPr/>
        </p:nvSpPr>
        <p:spPr>
          <a:xfrm>
            <a:off x="-816428" y="184150"/>
            <a:ext cx="12074454" cy="456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rgbClr val="000000"/>
              </a:buClr>
            </a:pPr>
            <a:r>
              <a:rPr lang="ar-JO" sz="3200" b="1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من المهم</a:t>
            </a:r>
            <a:r>
              <a:rPr lang="ar-SA" sz="3200" b="1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ّ</a:t>
            </a:r>
            <a:r>
              <a:rPr lang="ar-JO" sz="3200" b="1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ar-SA" sz="3200" b="1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أ</a:t>
            </a:r>
            <a:r>
              <a:rPr lang="ar-JO" sz="3200" b="1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ن نعرف ...</a:t>
            </a:r>
          </a:p>
          <a:p>
            <a:pPr lvl="0" algn="ctr">
              <a:buClr>
                <a:srgbClr val="000000"/>
              </a:buClr>
            </a:pPr>
            <a:endParaRPr lang="ar-JO" sz="32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lvl="0">
              <a:buClr>
                <a:srgbClr val="000000"/>
              </a:buClr>
            </a:pPr>
            <a:r>
              <a:rPr lang="ar-JO" sz="2800" b="1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تحتل</a:t>
            </a:r>
            <a:r>
              <a:rPr lang="ar-SA" sz="2800" b="1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ّ</a:t>
            </a:r>
            <a:r>
              <a:rPr lang="ar-JO" sz="2800" b="1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إسرائيل المرتبة ال</a:t>
            </a:r>
            <a:r>
              <a:rPr lang="ar-SA" sz="2800" b="1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رابعة</a:t>
            </a:r>
            <a:r>
              <a:rPr lang="ar-JO" sz="2800" b="1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ar-SA" sz="2800" b="1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في </a:t>
            </a:r>
            <a:r>
              <a:rPr lang="ar-JO" sz="2800" b="1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العالم </a:t>
            </a:r>
            <a:r>
              <a:rPr lang="ar-SA" sz="2800" b="1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بما يتعلّق</a:t>
            </a:r>
            <a:r>
              <a:rPr lang="ar-JO" sz="2800" b="1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ar-SA" sz="2800" b="1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ب</a:t>
            </a:r>
            <a:r>
              <a:rPr lang="ar-JO" sz="2800" b="1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است</a:t>
            </a:r>
            <a:r>
              <a:rPr lang="ar-SA" sz="2800" b="1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خدام</a:t>
            </a:r>
            <a:r>
              <a:rPr lang="ar-JO" sz="2800" b="1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أبناء الشبيبة للحاسوب</a:t>
            </a:r>
            <a:r>
              <a:rPr lang="ar-JO" sz="2400" b="1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  <a:p>
            <a:pPr lvl="0">
              <a:buClr>
                <a:srgbClr val="000000"/>
              </a:buClr>
            </a:pPr>
            <a:r>
              <a:rPr lang="ar-JO" sz="2400" kern="0" dirty="0">
                <a:solidFill>
                  <a:srgbClr val="42424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أغلب</a:t>
            </a:r>
            <a:r>
              <a:rPr lang="ar-JO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ar-JO" sz="2400" kern="0" dirty="0">
                <a:solidFill>
                  <a:srgbClr val="42424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أبناء الشبيبة </a:t>
            </a:r>
            <a:r>
              <a:rPr lang="ar-SA" sz="2400" kern="0" dirty="0">
                <a:solidFill>
                  <a:srgbClr val="42424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يملكون </a:t>
            </a:r>
            <a:r>
              <a:rPr lang="ar-JO" sz="2400" kern="0" dirty="0">
                <a:solidFill>
                  <a:srgbClr val="42424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هواتف ذكية</a:t>
            </a:r>
            <a:r>
              <a:rPr lang="ar-SA" sz="2400" kern="0" dirty="0">
                <a:solidFill>
                  <a:srgbClr val="42424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(%84)، حيث </a:t>
            </a:r>
            <a:r>
              <a:rPr lang="ar-JO" sz="2400" kern="0" dirty="0">
                <a:solidFill>
                  <a:srgbClr val="42424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ي</a:t>
            </a:r>
            <a:r>
              <a:rPr lang="ar-SA" sz="2400" kern="0" dirty="0">
                <a:solidFill>
                  <a:srgbClr val="42424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بحر غالبيّتهم في الشبكة</a:t>
            </a:r>
            <a:r>
              <a:rPr lang="ar-JO" sz="2400" kern="0" dirty="0">
                <a:solidFill>
                  <a:srgbClr val="42424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4 ساعات وأكثر خلال اليوم.</a:t>
            </a:r>
          </a:p>
          <a:p>
            <a:pPr lvl="0">
              <a:buClr>
                <a:srgbClr val="000000"/>
              </a:buClr>
            </a:pPr>
            <a:r>
              <a:rPr lang="ar-SA" sz="2800" b="1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تتمّ هذه الأمور مرّة واحدة على</a:t>
            </a:r>
            <a:r>
              <a:rPr lang="ar-JO" sz="2800" b="1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الأقل يومي</a:t>
            </a:r>
            <a:r>
              <a:rPr lang="ar-SA" sz="2800" b="1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ً</a:t>
            </a:r>
            <a:r>
              <a:rPr lang="ar-JO" sz="2800" b="1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</a:t>
            </a:r>
            <a:r>
              <a:rPr lang="ar-SA" sz="2800" b="1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endParaRPr lang="ar-JO" sz="2400" b="1" kern="0" dirty="0">
              <a:solidFill>
                <a:srgbClr val="192A72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lvl="0">
              <a:buClr>
                <a:srgbClr val="000000"/>
              </a:buClr>
            </a:pPr>
            <a:r>
              <a:rPr lang="ar-JO" sz="2400" kern="0" dirty="0">
                <a:solidFill>
                  <a:srgbClr val="42424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%93 من </a:t>
            </a:r>
            <a:r>
              <a:rPr lang="ar-SA" sz="2400" kern="0" dirty="0">
                <a:solidFill>
                  <a:srgbClr val="42424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أ</a:t>
            </a:r>
            <a:r>
              <a:rPr lang="ar-JO" sz="2400" kern="0" dirty="0">
                <a:solidFill>
                  <a:srgbClr val="42424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بناء الشبيبة يبحرون </a:t>
            </a:r>
            <a:r>
              <a:rPr lang="ar-SA" sz="2400" kern="0" dirty="0">
                <a:solidFill>
                  <a:srgbClr val="42424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في </a:t>
            </a:r>
            <a:r>
              <a:rPr lang="ar-JO" sz="2400" kern="0" dirty="0">
                <a:solidFill>
                  <a:srgbClr val="42424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مواقع</a:t>
            </a:r>
            <a:r>
              <a:rPr lang="ar-SA" sz="2400" kern="0" dirty="0">
                <a:solidFill>
                  <a:srgbClr val="42424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في شبكة الانترنت، أيْ الأغلبيّة</a:t>
            </a:r>
            <a:r>
              <a:rPr lang="ar-JO" sz="2400" kern="0" dirty="0">
                <a:solidFill>
                  <a:srgbClr val="42424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السّاحقة</a:t>
            </a:r>
            <a:r>
              <a:rPr lang="ar-SA" sz="2400" kern="0" dirty="0">
                <a:solidFill>
                  <a:srgbClr val="42424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!</a:t>
            </a:r>
            <a:endParaRPr lang="ar-JO" sz="2400" kern="0" dirty="0">
              <a:solidFill>
                <a:srgbClr val="424242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lvl="0">
              <a:buClr>
                <a:srgbClr val="000000"/>
              </a:buClr>
            </a:pPr>
            <a:r>
              <a:rPr lang="ar-JO" sz="2400" kern="0" dirty="0">
                <a:solidFill>
                  <a:srgbClr val="42424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%89 </a:t>
            </a:r>
            <a:r>
              <a:rPr lang="ar-SA" sz="2400" kern="0" dirty="0">
                <a:solidFill>
                  <a:srgbClr val="42424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يبحرون في </a:t>
            </a:r>
            <a:r>
              <a:rPr lang="ar-JO" sz="2400" kern="0" dirty="0">
                <a:solidFill>
                  <a:srgbClr val="42424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شبكات التواصل الاجتماعي</a:t>
            </a:r>
            <a:r>
              <a:rPr lang="ar-SA" sz="2400" kern="0" dirty="0">
                <a:solidFill>
                  <a:srgbClr val="42424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ّ</a:t>
            </a:r>
            <a:r>
              <a:rPr lang="ar-JO" sz="2400" kern="0" dirty="0">
                <a:solidFill>
                  <a:srgbClr val="42424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وع</a:t>
            </a:r>
            <a:r>
              <a:rPr lang="ar-SA" sz="2400" kern="0" dirty="0">
                <a:solidFill>
                  <a:srgbClr val="42424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َ</a:t>
            </a:r>
            <a:r>
              <a:rPr lang="ar-JO" sz="2400" kern="0" dirty="0">
                <a:solidFill>
                  <a:srgbClr val="42424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ب</a:t>
            </a:r>
            <a:r>
              <a:rPr lang="ar-SA" sz="2400" kern="0" dirty="0">
                <a:solidFill>
                  <a:srgbClr val="42424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ْ</a:t>
            </a:r>
            <a:r>
              <a:rPr lang="ar-JO" sz="2400" kern="0" dirty="0">
                <a:solidFill>
                  <a:srgbClr val="42424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ر التّطبيقات.</a:t>
            </a:r>
          </a:p>
          <a:p>
            <a:pPr lvl="0">
              <a:buClr>
                <a:srgbClr val="000000"/>
              </a:buClr>
            </a:pPr>
            <a:r>
              <a:rPr lang="ar-SA" sz="2800" b="1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تتمّ الأمور الآتية</a:t>
            </a:r>
            <a:r>
              <a:rPr lang="ar-JO" sz="3200" b="1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6 مرّات </a:t>
            </a:r>
            <a:r>
              <a:rPr lang="ar-SA" sz="3200" b="1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يوميًّا أو </a:t>
            </a:r>
            <a:r>
              <a:rPr lang="ar-JO" sz="3200" b="1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أكثر</a:t>
            </a:r>
            <a:r>
              <a:rPr lang="ar-SA" sz="3200" b="1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endParaRPr lang="ar-JO" sz="2800" b="1" kern="0" dirty="0">
              <a:solidFill>
                <a:srgbClr val="192A72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lvl="0">
              <a:buClr>
                <a:srgbClr val="000000"/>
              </a:buClr>
            </a:pPr>
            <a:r>
              <a:rPr lang="ar-JO" sz="2400" kern="0" dirty="0">
                <a:solidFill>
                  <a:srgbClr val="42424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%48 يبحرون ع</a:t>
            </a:r>
            <a:r>
              <a:rPr lang="ar-SA" sz="2400" kern="0" dirty="0">
                <a:solidFill>
                  <a:srgbClr val="42424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َ</a:t>
            </a:r>
            <a:r>
              <a:rPr lang="ar-JO" sz="2400" kern="0" dirty="0">
                <a:solidFill>
                  <a:srgbClr val="42424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ب</a:t>
            </a:r>
            <a:r>
              <a:rPr lang="ar-SA" sz="2400" kern="0" dirty="0">
                <a:solidFill>
                  <a:srgbClr val="42424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ْ</a:t>
            </a:r>
            <a:r>
              <a:rPr lang="ar-JO" sz="2400" kern="0" dirty="0">
                <a:solidFill>
                  <a:srgbClr val="42424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ر شبكات التّواصل الاجتماعي</a:t>
            </a:r>
            <a:r>
              <a:rPr lang="ar-SA" sz="2400" kern="0" dirty="0">
                <a:solidFill>
                  <a:srgbClr val="42424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ّ</a:t>
            </a:r>
            <a:r>
              <a:rPr lang="ar-JO" sz="2400" kern="0" dirty="0">
                <a:solidFill>
                  <a:srgbClr val="42424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وع</a:t>
            </a:r>
            <a:r>
              <a:rPr lang="ar-SA" sz="2400" kern="0" dirty="0">
                <a:solidFill>
                  <a:srgbClr val="42424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َ</a:t>
            </a:r>
            <a:r>
              <a:rPr lang="ar-JO" sz="2400" kern="0" dirty="0">
                <a:solidFill>
                  <a:srgbClr val="42424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ب</a:t>
            </a:r>
            <a:r>
              <a:rPr lang="ar-SA" sz="2400" kern="0" dirty="0">
                <a:solidFill>
                  <a:srgbClr val="42424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ْ</a:t>
            </a:r>
            <a:r>
              <a:rPr lang="ar-JO" sz="2400" kern="0" dirty="0">
                <a:solidFill>
                  <a:srgbClr val="42424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ر التّطبيقات.</a:t>
            </a:r>
          </a:p>
          <a:p>
            <a:pPr lvl="0">
              <a:buClr>
                <a:srgbClr val="000000"/>
              </a:buClr>
            </a:pPr>
            <a:r>
              <a:rPr lang="ar-JO" sz="2400" kern="0" dirty="0">
                <a:solidFill>
                  <a:srgbClr val="42424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%41 يبحرون </a:t>
            </a:r>
            <a:r>
              <a:rPr lang="ar-SA" sz="2400" kern="0" dirty="0">
                <a:solidFill>
                  <a:srgbClr val="42424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في </a:t>
            </a:r>
            <a:r>
              <a:rPr lang="ar-JO" sz="2400" kern="0" dirty="0">
                <a:solidFill>
                  <a:srgbClr val="42424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مواقع</a:t>
            </a:r>
            <a:r>
              <a:rPr lang="ar-SA" sz="2400" kern="0" dirty="0">
                <a:solidFill>
                  <a:srgbClr val="42424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في شبكة الانترنت</a:t>
            </a:r>
            <a:r>
              <a:rPr lang="ar-JO" sz="2400" kern="0" dirty="0">
                <a:solidFill>
                  <a:srgbClr val="42424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</a:t>
            </a:r>
            <a:endParaRPr lang="he-IL" sz="2400" kern="0" dirty="0">
              <a:solidFill>
                <a:srgbClr val="424242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49267A16-F10F-462C-8A6F-08C4A5EA1BA1}"/>
              </a:ext>
            </a:extLst>
          </p:cNvPr>
          <p:cNvSpPr/>
          <p:nvPr/>
        </p:nvSpPr>
        <p:spPr>
          <a:xfrm>
            <a:off x="6913114" y="4862044"/>
            <a:ext cx="43449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ar-SA" sz="1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تم استقاء المعطيات مِن: </a:t>
            </a:r>
            <a:r>
              <a:rPr lang="he-IL" sz="1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"סקר הנוער 2018 – התנהגויות אנטי-חברתיות בקרב בני נוער"</a:t>
            </a:r>
            <a:r>
              <a:rPr lang="ar-SA" sz="1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، مِن قسم الأبحاث في وزارة الأمن الداخليّ بالتعاون مع قسم الأبحاث في الهيئة الوطنيّة لحماية الأولاد في الشبكة</a:t>
            </a:r>
            <a:endParaRPr lang="he-IL" sz="14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6161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2;p17">
            <a:extLst>
              <a:ext uri="{FF2B5EF4-FFF2-40B4-BE49-F238E27FC236}">
                <a16:creationId xmlns:a16="http://schemas.microsoft.com/office/drawing/2014/main" id="{9BD0C95E-A1F9-421C-AE15-ACEF7DD58DF1}"/>
              </a:ext>
            </a:extLst>
          </p:cNvPr>
          <p:cNvSpPr txBox="1"/>
          <p:nvPr/>
        </p:nvSpPr>
        <p:spPr>
          <a:xfrm>
            <a:off x="8955076" y="3275399"/>
            <a:ext cx="2796058" cy="157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 rtl="1"/>
            <a:endParaRPr lang="he-IL" sz="28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93733F9E-84DD-4CC5-8932-B47530E0B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9007" y="594710"/>
            <a:ext cx="5296419" cy="5065226"/>
          </a:xfrm>
          <a:prstGeom prst="rect">
            <a:avLst/>
          </a:prstGeom>
        </p:spPr>
      </p:pic>
      <p:sp>
        <p:nvSpPr>
          <p:cNvPr id="6" name="Google Shape;205;p8">
            <a:extLst>
              <a:ext uri="{FF2B5EF4-FFF2-40B4-BE49-F238E27FC236}">
                <a16:creationId xmlns:a16="http://schemas.microsoft.com/office/drawing/2014/main" id="{317566A2-5189-4F7F-A112-7276A7B59495}"/>
              </a:ext>
            </a:extLst>
          </p:cNvPr>
          <p:cNvSpPr txBox="1"/>
          <p:nvPr/>
        </p:nvSpPr>
        <p:spPr>
          <a:xfrm>
            <a:off x="8764963" y="916437"/>
            <a:ext cx="291242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377">
              <a:defRPr/>
            </a:pPr>
            <a:r>
              <a:rPr lang="ar-SY" sz="24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%47 </a:t>
            </a:r>
            <a:r>
              <a:rPr lang="ar-JO" sz="24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ألعاب </a:t>
            </a:r>
          </a:p>
          <a:p>
            <a:pPr defTabSz="914377">
              <a:defRPr/>
            </a:pPr>
            <a:r>
              <a:rPr lang="ar-SY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%15 </a:t>
            </a:r>
            <a:r>
              <a:rPr lang="ar-JO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جرّبوا ألعاب التحدّ</a:t>
            </a:r>
            <a:r>
              <a:rPr lang="ar-SY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</a:t>
            </a:r>
            <a:endParaRPr lang="ar-JO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206;p8">
            <a:extLst>
              <a:ext uri="{FF2B5EF4-FFF2-40B4-BE49-F238E27FC236}">
                <a16:creationId xmlns:a16="http://schemas.microsoft.com/office/drawing/2014/main" id="{FDED8333-8D72-4267-A917-52552C8A0A38}"/>
              </a:ext>
            </a:extLst>
          </p:cNvPr>
          <p:cNvSpPr txBox="1"/>
          <p:nvPr/>
        </p:nvSpPr>
        <p:spPr>
          <a:xfrm>
            <a:off x="8721270" y="2471657"/>
            <a:ext cx="347402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377">
              <a:defRPr/>
            </a:pPr>
            <a:r>
              <a:rPr lang="ar-JO" sz="24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77% يتواصلون مع الأصدقاء </a:t>
            </a:r>
          </a:p>
        </p:txBody>
      </p:sp>
      <p:sp>
        <p:nvSpPr>
          <p:cNvPr id="8" name="Google Shape;207;p8">
            <a:extLst>
              <a:ext uri="{FF2B5EF4-FFF2-40B4-BE49-F238E27FC236}">
                <a16:creationId xmlns:a16="http://schemas.microsoft.com/office/drawing/2014/main" id="{503C0108-2350-4985-AE43-C2F9A65F5701}"/>
              </a:ext>
            </a:extLst>
          </p:cNvPr>
          <p:cNvSpPr txBox="1"/>
          <p:nvPr/>
        </p:nvSpPr>
        <p:spPr>
          <a:xfrm>
            <a:off x="8539845" y="3679040"/>
            <a:ext cx="291242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377">
              <a:defRPr/>
            </a:pPr>
            <a:r>
              <a:rPr lang="ar-SY" sz="24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%64</a:t>
            </a:r>
            <a:r>
              <a:rPr lang="ar-JO" sz="24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يشاهدون المسلسلات أو الأفلام </a:t>
            </a:r>
          </a:p>
        </p:txBody>
      </p:sp>
      <p:sp>
        <p:nvSpPr>
          <p:cNvPr id="9" name="Google Shape;208;p8">
            <a:extLst>
              <a:ext uri="{FF2B5EF4-FFF2-40B4-BE49-F238E27FC236}">
                <a16:creationId xmlns:a16="http://schemas.microsoft.com/office/drawing/2014/main" id="{93D5662D-3FB4-439F-91B5-CB1FD4AD9464}"/>
              </a:ext>
            </a:extLst>
          </p:cNvPr>
          <p:cNvSpPr txBox="1"/>
          <p:nvPr/>
        </p:nvSpPr>
        <p:spPr>
          <a:xfrm>
            <a:off x="5390865" y="5574739"/>
            <a:ext cx="429027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377">
              <a:defRPr/>
            </a:pPr>
            <a:r>
              <a:rPr lang="ar-SY" sz="2400" b="1" dirty="0">
                <a:solidFill>
                  <a:srgbClr val="192A72"/>
                </a:solidFill>
                <a:latin typeface="Arial" panose="020B0604020202020204" pitchFamily="34" charset="0"/>
              </a:rPr>
              <a:t>%</a:t>
            </a:r>
            <a:r>
              <a:rPr lang="ar-JO" sz="2400" b="1" dirty="0">
                <a:solidFill>
                  <a:srgbClr val="192A72"/>
                </a:solidFill>
                <a:latin typeface="Arial" panose="020B0604020202020204" pitchFamily="34" charset="0"/>
              </a:rPr>
              <a:t>33</a:t>
            </a:r>
            <a:r>
              <a:rPr lang="ar-JO" sz="24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يُجرُون مكالمة فيديو مرّة  واحدة في الأسبوع على الأقلّ</a:t>
            </a:r>
          </a:p>
        </p:txBody>
      </p:sp>
      <p:sp>
        <p:nvSpPr>
          <p:cNvPr id="10" name="Google Shape;274;p8">
            <a:extLst>
              <a:ext uri="{FF2B5EF4-FFF2-40B4-BE49-F238E27FC236}">
                <a16:creationId xmlns:a16="http://schemas.microsoft.com/office/drawing/2014/main" id="{2A840C83-152E-4EDE-B777-76C55E5DBC4C}"/>
              </a:ext>
            </a:extLst>
          </p:cNvPr>
          <p:cNvSpPr txBox="1"/>
          <p:nvPr/>
        </p:nvSpPr>
        <p:spPr>
          <a:xfrm>
            <a:off x="2040087" y="576989"/>
            <a:ext cx="361902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377">
              <a:defRPr/>
            </a:pPr>
            <a:r>
              <a:rPr lang="ar-SY" sz="2800" b="1" dirty="0">
                <a:solidFill>
                  <a:srgbClr val="192A72"/>
                </a:solidFill>
                <a:latin typeface="Arial" panose="020B0604020202020204" pitchFamily="34" charset="0"/>
              </a:rPr>
              <a:t>% </a:t>
            </a:r>
            <a:r>
              <a:rPr lang="ar-JO" sz="2800" b="1" dirty="0">
                <a:solidFill>
                  <a:srgbClr val="192A72"/>
                </a:solidFill>
                <a:latin typeface="Arial" panose="020B0604020202020204" pitchFamily="34" charset="0"/>
              </a:rPr>
              <a:t>44</a:t>
            </a:r>
            <a:r>
              <a:rPr lang="en-US" sz="2800" b="1" dirty="0">
                <a:solidFill>
                  <a:srgbClr val="192A72"/>
                </a:solidFill>
                <a:latin typeface="Arial" panose="020B0604020202020204" pitchFamily="34" charset="0"/>
              </a:rPr>
              <a:t> </a:t>
            </a:r>
            <a:r>
              <a:rPr lang="ar-JO" sz="28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يبحثون عن معلومات </a:t>
            </a:r>
          </a:p>
        </p:txBody>
      </p:sp>
      <p:sp>
        <p:nvSpPr>
          <p:cNvPr id="11" name="Google Shape;212;p8">
            <a:extLst>
              <a:ext uri="{FF2B5EF4-FFF2-40B4-BE49-F238E27FC236}">
                <a16:creationId xmlns:a16="http://schemas.microsoft.com/office/drawing/2014/main" id="{7AE38E5E-AE29-4BAA-A203-8936CEBB7580}"/>
              </a:ext>
            </a:extLst>
          </p:cNvPr>
          <p:cNvSpPr txBox="1"/>
          <p:nvPr/>
        </p:nvSpPr>
        <p:spPr>
          <a:xfrm>
            <a:off x="520506" y="1381527"/>
            <a:ext cx="416302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377">
              <a:defRPr/>
            </a:pPr>
            <a:r>
              <a:rPr lang="ar-SY" sz="2400" b="1" dirty="0">
                <a:solidFill>
                  <a:schemeClr val="tx2"/>
                </a:solidFill>
                <a:latin typeface="Arial" panose="020B0604020202020204" pitchFamily="34" charset="0"/>
              </a:rPr>
              <a:t>%</a:t>
            </a:r>
            <a:r>
              <a:rPr lang="ar-JO" sz="2400" b="1" dirty="0">
                <a:solidFill>
                  <a:schemeClr val="tx2"/>
                </a:solidFill>
                <a:latin typeface="Arial" panose="020B0604020202020204" pitchFamily="34" charset="0"/>
              </a:rPr>
              <a:t>95</a:t>
            </a:r>
            <a:r>
              <a:rPr lang="ar-SY" sz="24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ar-JO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نشطاء عبر تطبيق </a:t>
            </a:r>
            <a:r>
              <a:rPr lang="ar-JO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الوتس</a:t>
            </a:r>
            <a:r>
              <a:rPr lang="ar-JO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آب </a:t>
            </a:r>
            <a:endParaRPr lang="ar-JO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210;p8">
            <a:extLst>
              <a:ext uri="{FF2B5EF4-FFF2-40B4-BE49-F238E27FC236}">
                <a16:creationId xmlns:a16="http://schemas.microsoft.com/office/drawing/2014/main" id="{D44B5034-EB3E-4F9D-B090-CFDE5CA3BB30}"/>
              </a:ext>
            </a:extLst>
          </p:cNvPr>
          <p:cNvSpPr txBox="1"/>
          <p:nvPr/>
        </p:nvSpPr>
        <p:spPr>
          <a:xfrm>
            <a:off x="-168811" y="3430984"/>
            <a:ext cx="463184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377">
              <a:defRPr/>
            </a:pPr>
            <a:r>
              <a:rPr lang="ar-SY" sz="24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ar-JO" sz="24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  <a:r>
              <a:rPr lang="ar-SY" sz="24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sz="24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نشطاء عَبْر تطبيق الانستغرام </a:t>
            </a:r>
            <a:br>
              <a:rPr lang="ar-JO" sz="24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ar-JO" sz="24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 مِن أبناء الشبيبة</a:t>
            </a:r>
            <a:r>
              <a:rPr lang="ar-SA" sz="24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ينشرون </a:t>
            </a:r>
            <a:r>
              <a:rPr lang="en-US" sz="24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“Story”</a:t>
            </a:r>
            <a:r>
              <a:rPr lang="ar-SA" sz="24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sz="24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كُلّ أسبوع، و</a:t>
            </a:r>
            <a:r>
              <a:rPr lang="en-US" sz="24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ar-JO" sz="24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24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sz="24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ينشرون</a:t>
            </a:r>
            <a:r>
              <a:rPr lang="en-US" sz="24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Story </a:t>
            </a:r>
            <a:r>
              <a:rPr lang="ar-JO" sz="24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كُلّ يوم. </a:t>
            </a:r>
          </a:p>
        </p:txBody>
      </p:sp>
      <p:sp>
        <p:nvSpPr>
          <p:cNvPr id="14" name="Google Shape;209;p8">
            <a:extLst>
              <a:ext uri="{FF2B5EF4-FFF2-40B4-BE49-F238E27FC236}">
                <a16:creationId xmlns:a16="http://schemas.microsoft.com/office/drawing/2014/main" id="{BAD42579-7EE0-4F01-936B-292356497428}"/>
              </a:ext>
            </a:extLst>
          </p:cNvPr>
          <p:cNvSpPr txBox="1"/>
          <p:nvPr/>
        </p:nvSpPr>
        <p:spPr>
          <a:xfrm>
            <a:off x="2058324" y="5121353"/>
            <a:ext cx="332234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377">
              <a:defRPr/>
            </a:pPr>
            <a:r>
              <a:rPr lang="ar-SY" sz="2400" b="1" dirty="0">
                <a:solidFill>
                  <a:srgbClr val="192A72"/>
                </a:solidFill>
                <a:latin typeface="Arial" panose="020B0604020202020204" pitchFamily="34" charset="0"/>
              </a:rPr>
              <a:t>%</a:t>
            </a:r>
            <a:r>
              <a:rPr lang="ar-JO" sz="2400" b="1" dirty="0">
                <a:solidFill>
                  <a:srgbClr val="192A72"/>
                </a:solidFill>
                <a:latin typeface="Arial" panose="020B0604020202020204" pitchFamily="34" charset="0"/>
              </a:rPr>
              <a:t>61 </a:t>
            </a:r>
            <a:r>
              <a:rPr lang="ar-JO" sz="24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نشطاء عَبْر فيس بوك </a:t>
            </a:r>
          </a:p>
        </p:txBody>
      </p:sp>
      <p:pic>
        <p:nvPicPr>
          <p:cNvPr id="15" name="Picture 2" descr="Instagram, Social Media, Symbol">
            <a:extLst>
              <a:ext uri="{FF2B5EF4-FFF2-40B4-BE49-F238E27FC236}">
                <a16:creationId xmlns:a16="http://schemas.microsoft.com/office/drawing/2014/main" id="{56B3F43D-7FE4-48D7-A889-95F2C7477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391" y="3650187"/>
            <a:ext cx="745276" cy="74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Fortnite, Video Games, Epic Games, Phone">
            <a:extLst>
              <a:ext uri="{FF2B5EF4-FFF2-40B4-BE49-F238E27FC236}">
                <a16:creationId xmlns:a16="http://schemas.microsoft.com/office/drawing/2014/main" id="{EFCF7559-ECF9-406F-91E3-5575844E2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926" y="1047969"/>
            <a:ext cx="978338" cy="65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211;p8">
            <a:extLst>
              <a:ext uri="{FF2B5EF4-FFF2-40B4-BE49-F238E27FC236}">
                <a16:creationId xmlns:a16="http://schemas.microsoft.com/office/drawing/2014/main" id="{F21B4C3F-8295-4D76-A35E-2F0A9CC28C97}"/>
              </a:ext>
            </a:extLst>
          </p:cNvPr>
          <p:cNvSpPr txBox="1"/>
          <p:nvPr/>
        </p:nvSpPr>
        <p:spPr>
          <a:xfrm>
            <a:off x="225613" y="2272585"/>
            <a:ext cx="386900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377">
              <a:defRPr/>
            </a:pPr>
            <a:r>
              <a:rPr lang="ar-JO" sz="24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 يقارب </a:t>
            </a:r>
            <a:r>
              <a:rPr lang="ar-SY" sz="24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ar-JO" sz="24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r>
              <a:rPr lang="ar-SY" sz="24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sz="24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نشطاء عَبْر تطبيق سناب تشات </a:t>
            </a:r>
            <a:endParaRPr sz="2400" b="1" dirty="0">
              <a:solidFill>
                <a:srgbClr val="192A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48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sz="4400" b="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تدرّب </a:t>
            </a:r>
            <a:r>
              <a:rPr lang="ar-JO" dirty="0">
                <a:solidFill>
                  <a:srgbClr val="192A72"/>
                </a:solidFill>
              </a:rPr>
              <a:t>  </a:t>
            </a:r>
            <a:endParaRPr lang="he-IL" dirty="0">
              <a:solidFill>
                <a:srgbClr val="192A72"/>
              </a:solidFill>
            </a:endParaRP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4B0BD93-D838-4DF6-9414-8B1EA20732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-620485" y="753479"/>
            <a:ext cx="11159999" cy="4613473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he-IL" dirty="0">
              <a:latin typeface="Arial" panose="020B0604020202020204" pitchFamily="34" charset="0"/>
              <a:ea typeface="Calibri" panose="020F0502020204030204" pitchFamily="34" charset="0"/>
              <a:cs typeface="Varela Round" panose="00000500000000000000"/>
            </a:endParaRPr>
          </a:p>
          <a:p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3048000" y="1409351"/>
            <a:ext cx="8627206" cy="1467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JO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تخي</a:t>
            </a:r>
            <a:r>
              <a:rPr lang="ar-S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ّ</a:t>
            </a:r>
            <a:r>
              <a:rPr lang="ar-JO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لوا كائن</a:t>
            </a:r>
            <a:r>
              <a:rPr lang="ar-S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ًا</a:t>
            </a:r>
            <a:r>
              <a:rPr lang="ar-JO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فضائي</a:t>
            </a:r>
            <a:r>
              <a:rPr lang="ar-S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ًّا</a:t>
            </a:r>
            <a:r>
              <a:rPr lang="ar-JO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يراقبكم </a:t>
            </a:r>
            <a:r>
              <a:rPr lang="ar-S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خلال</a:t>
            </a:r>
            <a:r>
              <a:rPr lang="ar-JO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الأيام الأخيرة</a:t>
            </a:r>
            <a:r>
              <a:rPr lang="ar-S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ar-JO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منذ </a:t>
            </a:r>
            <a:r>
              <a:rPr lang="ar-S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أن تمّ </a:t>
            </a:r>
            <a:r>
              <a:rPr lang="ar-JO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إغلاق المدارس</a:t>
            </a:r>
            <a:r>
              <a:rPr lang="ar-S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و</a:t>
            </a:r>
            <a:r>
              <a:rPr lang="ar-JO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إلغاء </a:t>
            </a:r>
            <a:r>
              <a:rPr lang="ar-S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</a:t>
            </a:r>
            <a:r>
              <a:rPr lang="ar-JO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لقاءات</a:t>
            </a:r>
            <a:r>
              <a:rPr lang="ar-S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في</a:t>
            </a:r>
            <a:r>
              <a:rPr lang="ar-JO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حركات الشّبيبة</a:t>
            </a:r>
            <a:r>
              <a:rPr lang="ar-S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</a:t>
            </a:r>
            <a:r>
              <a:rPr lang="ar-JO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</a:t>
            </a:r>
            <a:r>
              <a:rPr lang="ar-JO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تقييد الأنشطة الرياضيّة و التّجمعات ...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JO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ماذا سيقول عنكم؟ كيف سيصف كيفية قضائكم لوقتكم خلال اليوم؟</a:t>
            </a:r>
            <a:endParaRPr lang="he-IL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sz="4400" b="0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تدرّب </a:t>
            </a:r>
            <a:endParaRPr lang="he-IL" dirty="0"/>
          </a:p>
        </p:txBody>
      </p:sp>
      <p:sp>
        <p:nvSpPr>
          <p:cNvPr id="2" name="מלבן 1"/>
          <p:cNvSpPr/>
          <p:nvPr/>
        </p:nvSpPr>
        <p:spPr>
          <a:xfrm>
            <a:off x="8607320" y="1677676"/>
            <a:ext cx="3454376" cy="2447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</a:pPr>
            <a:r>
              <a:rPr lang="ar-SA" sz="24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عندما كنتم</a:t>
            </a:r>
            <a:r>
              <a:rPr lang="ar-JO" sz="24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أمام الشّاشات المختلفة: </a:t>
            </a:r>
            <a:endParaRPr lang="ar-SA" sz="2400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ar-JO" sz="24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ماذا فعلتم م</a:t>
            </a:r>
            <a:r>
              <a:rPr lang="ar-SA" sz="24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ِ</a:t>
            </a:r>
            <a:r>
              <a:rPr lang="ar-JO" sz="24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ن خلالها؟</a:t>
            </a:r>
            <a:endParaRPr lang="ar-SY" sz="2400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ar-SY" sz="24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تمعّنوا في الجدول، ثمّ فكّروا، كيف تبدو "كعكة" وقت الشاشات الخاصّة بكم؟</a:t>
            </a:r>
            <a:endParaRPr lang="en-US" sz="2400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5D7AB7FC-9614-42D6-B475-EF14A7A66D6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8717" y="1050097"/>
            <a:ext cx="8478983" cy="5073611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922705F4-DC17-4963-8113-743679FEF7F1}"/>
              </a:ext>
            </a:extLst>
          </p:cNvPr>
          <p:cNvSpPr/>
          <p:nvPr/>
        </p:nvSpPr>
        <p:spPr>
          <a:xfrm>
            <a:off x="2397861" y="1315453"/>
            <a:ext cx="4045142" cy="397268"/>
          </a:xfrm>
          <a:prstGeom prst="roundRect">
            <a:avLst/>
          </a:prstGeom>
          <a:solidFill>
            <a:srgbClr val="1152C9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"كعكة" الوقت الذي نقضيه أمام الشاشات</a:t>
            </a:r>
            <a:endParaRPr kumimoji="0" lang="he-IL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91C2C725-9999-4A5E-8D7D-8F6F18366F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605646"/>
              </p:ext>
            </p:extLst>
          </p:nvPr>
        </p:nvGraphicFramePr>
        <p:xfrm>
          <a:off x="4719510" y="2370241"/>
          <a:ext cx="3100804" cy="282641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50402">
                  <a:extLst>
                    <a:ext uri="{9D8B030D-6E8A-4147-A177-3AD203B41FA5}">
                      <a16:colId xmlns:a16="http://schemas.microsoft.com/office/drawing/2014/main" val="1486039040"/>
                    </a:ext>
                  </a:extLst>
                </a:gridCol>
                <a:gridCol w="1550402">
                  <a:extLst>
                    <a:ext uri="{9D8B030D-6E8A-4147-A177-3AD203B41FA5}">
                      <a16:colId xmlns:a16="http://schemas.microsoft.com/office/drawing/2014/main" val="2860039572"/>
                    </a:ext>
                  </a:extLst>
                </a:gridCol>
              </a:tblGrid>
              <a:tr h="672675">
                <a:tc>
                  <a:txBody>
                    <a:bodyPr/>
                    <a:lstStyle/>
                    <a:p>
                      <a:pPr algn="ctr" rtl="1"/>
                      <a:r>
                        <a:rPr lang="ar-SY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اللون</a:t>
                      </a:r>
                      <a:endParaRPr lang="he-I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ماذا أفعل خلال تواجدي أمام الشاشة</a:t>
                      </a:r>
                      <a:endParaRPr lang="he-I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688480"/>
                  </a:ext>
                </a:extLst>
              </a:tr>
              <a:tr h="430748"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901530"/>
                  </a:ext>
                </a:extLst>
              </a:tr>
              <a:tr h="430748"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703012"/>
                  </a:ext>
                </a:extLst>
              </a:tr>
              <a:tr h="430748"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169021"/>
                  </a:ext>
                </a:extLst>
              </a:tr>
              <a:tr h="430748"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979988"/>
                  </a:ext>
                </a:extLst>
              </a:tr>
              <a:tr h="430748"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225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0671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9A7181A-1C15-483D-8075-811893B37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06" y="101313"/>
            <a:ext cx="11160000" cy="720000"/>
          </a:xfrm>
        </p:spPr>
        <p:txBody>
          <a:bodyPr/>
          <a:lstStyle/>
          <a:p>
            <a:r>
              <a:rPr lang="ar-SA" sz="44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استنتاجات توصّلنا إليها</a:t>
            </a:r>
            <a:endParaRPr lang="he-IL" dirty="0">
              <a:solidFill>
                <a:schemeClr val="tx2"/>
              </a:solidFill>
            </a:endParaRPr>
          </a:p>
        </p:txBody>
      </p:sp>
      <p:sp>
        <p:nvSpPr>
          <p:cNvPr id="3" name="Google Shape;147;p21">
            <a:extLst>
              <a:ext uri="{FF2B5EF4-FFF2-40B4-BE49-F238E27FC236}">
                <a16:creationId xmlns:a16="http://schemas.microsoft.com/office/drawing/2014/main" id="{9772AD72-9E56-41B7-9BCB-FCF45B9335D5}"/>
              </a:ext>
            </a:extLst>
          </p:cNvPr>
          <p:cNvSpPr txBox="1">
            <a:spLocks/>
          </p:cNvSpPr>
          <p:nvPr/>
        </p:nvSpPr>
        <p:spPr>
          <a:xfrm>
            <a:off x="801858" y="1074532"/>
            <a:ext cx="9630947" cy="6261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buClr>
                <a:srgbClr val="FB2265"/>
              </a:buClr>
              <a:buSzPts val="2400"/>
              <a:buNone/>
            </a:pPr>
            <a:r>
              <a:rPr lang="ar-JO" sz="28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تعلّمنا أنّ استخدام الشّاشات يتيح لنا -</a:t>
            </a:r>
          </a:p>
          <a:p>
            <a:pPr marL="533400" lvl="0" indent="-457200">
              <a:lnSpc>
                <a:spcPct val="150000"/>
              </a:lnSpc>
              <a:spcBef>
                <a:spcPts val="1000"/>
              </a:spcBef>
              <a:buClr>
                <a:srgbClr val="FB2265"/>
              </a:buClr>
              <a:buSzPts val="2400"/>
              <a:buFont typeface="Arial"/>
              <a:buChar char="•"/>
            </a:pPr>
            <a:r>
              <a:rPr lang="ar-JO" sz="24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إمكانية الحصول على </a:t>
            </a:r>
            <a:r>
              <a:rPr lang="ar-SA" sz="24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شتّى</a:t>
            </a:r>
            <a:r>
              <a:rPr lang="ar-JO" sz="24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المعلومات</a:t>
            </a:r>
            <a:r>
              <a:rPr lang="ar-SA" sz="24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بشكل فوريّ،</a:t>
            </a:r>
            <a:r>
              <a:rPr lang="ar-JO" sz="24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كما يمكّننا مِن توسيع معرفتنا بخصوص العالم حولنا. </a:t>
            </a:r>
          </a:p>
          <a:p>
            <a:pPr marL="457200" indent="-406400">
              <a:lnSpc>
                <a:spcPct val="150000"/>
              </a:lnSpc>
              <a:spcBef>
                <a:spcPts val="1000"/>
              </a:spcBef>
              <a:buClr>
                <a:srgbClr val="FB2265"/>
              </a:buClr>
              <a:buSzPts val="2800"/>
              <a:buFont typeface="Arial"/>
              <a:buChar char="•"/>
            </a:pPr>
            <a:r>
              <a:rPr lang="ar-JO" sz="24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الاطّلاع على اللغة الإنجليزية و ممارستها.</a:t>
            </a:r>
          </a:p>
          <a:p>
            <a:pPr marL="457200" indent="-406400">
              <a:lnSpc>
                <a:spcPct val="150000"/>
              </a:lnSpc>
              <a:spcBef>
                <a:spcPts val="1000"/>
              </a:spcBef>
              <a:buClr>
                <a:srgbClr val="FB2265"/>
              </a:buClr>
              <a:buSzPts val="2800"/>
              <a:buFont typeface="Arial"/>
              <a:buChar char="•"/>
            </a:pPr>
            <a:r>
              <a:rPr lang="ar-JO" sz="24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العولمة والاطّلاع على ما يحدث في دُوَل أخرى في شتّى المجالات: الابتكارات المختلفة، الموسيقى، الأزياء.</a:t>
            </a:r>
          </a:p>
          <a:p>
            <a:pPr marL="0" indent="0">
              <a:lnSpc>
                <a:spcPct val="150000"/>
              </a:lnSpc>
              <a:buNone/>
            </a:pPr>
            <a:endParaRPr lang="he-IL" sz="2800" dirty="0">
              <a:solidFill>
                <a:srgbClr val="45818E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276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9A7181A-1C15-483D-8075-811893B37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06" y="101313"/>
            <a:ext cx="11160000" cy="720000"/>
          </a:xfrm>
        </p:spPr>
        <p:txBody>
          <a:bodyPr/>
          <a:lstStyle/>
          <a:p>
            <a:r>
              <a:rPr lang="ar-SA" sz="44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استنتاجات توصّلنا إليها</a:t>
            </a:r>
            <a:endParaRPr lang="he-IL" dirty="0">
              <a:solidFill>
                <a:schemeClr val="tx2"/>
              </a:solidFill>
            </a:endParaRPr>
          </a:p>
        </p:txBody>
      </p:sp>
      <p:sp>
        <p:nvSpPr>
          <p:cNvPr id="3" name="Google Shape;147;p21">
            <a:extLst>
              <a:ext uri="{FF2B5EF4-FFF2-40B4-BE49-F238E27FC236}">
                <a16:creationId xmlns:a16="http://schemas.microsoft.com/office/drawing/2014/main" id="{9772AD72-9E56-41B7-9BCB-FCF45B9335D5}"/>
              </a:ext>
            </a:extLst>
          </p:cNvPr>
          <p:cNvSpPr txBox="1">
            <a:spLocks/>
          </p:cNvSpPr>
          <p:nvPr/>
        </p:nvSpPr>
        <p:spPr>
          <a:xfrm>
            <a:off x="1631852" y="1032329"/>
            <a:ext cx="9166713" cy="6261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buClr>
                <a:srgbClr val="FB2265"/>
              </a:buClr>
              <a:buSzPts val="2400"/>
              <a:buNone/>
            </a:pPr>
            <a:r>
              <a:rPr lang="ar-JO" sz="24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تعلّمنا أنّ استخدام الشّاشات يتيح لنا -</a:t>
            </a:r>
          </a:p>
          <a:p>
            <a:pPr marL="457200" lvl="0" indent="-406400">
              <a:lnSpc>
                <a:spcPct val="150000"/>
              </a:lnSpc>
              <a:spcBef>
                <a:spcPts val="1000"/>
              </a:spcBef>
              <a:buClr>
                <a:srgbClr val="FB2265"/>
              </a:buClr>
              <a:buSzPts val="2800"/>
              <a:buFont typeface="Arial"/>
              <a:buChar char="•"/>
            </a:pPr>
            <a:r>
              <a:rPr lang="ar-JO" sz="24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التّواصل مع الكثير مِن الأشخاص و متابعة ما يفعله الآخرون خلال الوقت الحالي.  </a:t>
            </a:r>
          </a:p>
          <a:p>
            <a:pPr marL="457200" lvl="0" indent="-406400">
              <a:lnSpc>
                <a:spcPct val="150000"/>
              </a:lnSpc>
              <a:spcBef>
                <a:spcPts val="1000"/>
              </a:spcBef>
              <a:buClr>
                <a:srgbClr val="FB2265"/>
              </a:buClr>
              <a:buSzPts val="2800"/>
              <a:buFont typeface="Arial"/>
              <a:buChar char="•"/>
            </a:pPr>
            <a:r>
              <a:rPr lang="ar-SA" sz="24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في أعقاب إتاحة الكثير مِن الفرص والإمكانيّات لإنشاء العلاقات والتواصل، يتسنّى لنا أن نتدرّب</a:t>
            </a:r>
            <a:r>
              <a:rPr lang="ar-JO" sz="24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على اتّخاذ القرارات</a:t>
            </a:r>
            <a:r>
              <a:rPr lang="ar-SA" sz="24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، حيث يتمحور قسم مِنها حَوْل: مَن أنا؟، ما صورتي لدى الآخرين؟، مَن أريد أن أكون؟ وكيف؟</a:t>
            </a:r>
          </a:p>
          <a:p>
            <a:pPr marL="457200" indent="-406400">
              <a:lnSpc>
                <a:spcPct val="150000"/>
              </a:lnSpc>
              <a:spcBef>
                <a:spcPts val="1000"/>
              </a:spcBef>
              <a:buClr>
                <a:srgbClr val="FB2265"/>
              </a:buClr>
              <a:buSzPts val="2800"/>
              <a:buFont typeface="Arial"/>
              <a:buChar char="•"/>
            </a:pPr>
            <a:r>
              <a:rPr lang="ar-SA" sz="24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الحصول على الدعم، طلب المساعدة وتلقّي المساعدة بواسطة الشبكة.</a:t>
            </a:r>
            <a:endParaRPr lang="he-IL" sz="2400" b="1" dirty="0">
              <a:solidFill>
                <a:srgbClr val="192A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06400">
              <a:lnSpc>
                <a:spcPct val="150000"/>
              </a:lnSpc>
              <a:spcBef>
                <a:spcPts val="1000"/>
              </a:spcBef>
              <a:buClr>
                <a:srgbClr val="FB2265"/>
              </a:buClr>
              <a:buSzPts val="2800"/>
              <a:buFont typeface="Arial"/>
              <a:buChar char="•"/>
            </a:pPr>
            <a:endParaRPr lang="ar-JO" sz="2400" kern="0" dirty="0">
              <a:solidFill>
                <a:srgbClr val="42424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indent="0">
              <a:lnSpc>
                <a:spcPct val="150000"/>
              </a:lnSpc>
              <a:buNone/>
            </a:pPr>
            <a:endParaRPr lang="he-IL" sz="2800" dirty="0">
              <a:solidFill>
                <a:srgbClr val="45818E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2625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9A7181A-1C15-483D-8075-811893B37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06" y="213093"/>
            <a:ext cx="11160000" cy="1372425"/>
          </a:xfrm>
        </p:spPr>
        <p:txBody>
          <a:bodyPr/>
          <a:lstStyle/>
          <a:p>
            <a:r>
              <a:rPr lang="ar-SA" sz="4400" b="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استنتاجات إضافيّة توصّلنا إليها</a:t>
            </a:r>
            <a:endParaRPr lang="he-IL" dirty="0">
              <a:solidFill>
                <a:schemeClr val="tx2"/>
              </a:solidFill>
            </a:endParaRPr>
          </a:p>
        </p:txBody>
      </p:sp>
      <p:sp>
        <p:nvSpPr>
          <p:cNvPr id="4" name="Google Shape;312;p13">
            <a:extLst>
              <a:ext uri="{FF2B5EF4-FFF2-40B4-BE49-F238E27FC236}">
                <a16:creationId xmlns:a16="http://schemas.microsoft.com/office/drawing/2014/main" id="{DDFE9EA1-6428-4A8F-9726-E2DF8CB3A537}"/>
              </a:ext>
            </a:extLst>
          </p:cNvPr>
          <p:cNvSpPr txBox="1">
            <a:spLocks/>
          </p:cNvSpPr>
          <p:nvPr/>
        </p:nvSpPr>
        <p:spPr>
          <a:xfrm>
            <a:off x="966669" y="1515144"/>
            <a:ext cx="10257074" cy="574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0" indent="-50800">
              <a:lnSpc>
                <a:spcPct val="150000"/>
              </a:lnSpc>
              <a:spcBef>
                <a:spcPts val="1000"/>
              </a:spcBef>
              <a:buClr>
                <a:srgbClr val="FB2265"/>
              </a:buClr>
              <a:buSzPts val="2800"/>
              <a:buNone/>
            </a:pPr>
            <a:r>
              <a:rPr lang="ar-SA" sz="3600" kern="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1. </a:t>
            </a:r>
            <a:r>
              <a:rPr lang="ar-SA" sz="28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هناك </a:t>
            </a:r>
            <a:r>
              <a:rPr lang="ar-JO" sz="28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المزيد م</a:t>
            </a:r>
            <a:r>
              <a:rPr lang="ar-SA" sz="28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ِ</a:t>
            </a:r>
            <a:r>
              <a:rPr lang="ar-JO" sz="28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ن ال</a:t>
            </a:r>
            <a:r>
              <a:rPr lang="ar-SA" sz="28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أ</a:t>
            </a:r>
            <a:r>
              <a:rPr lang="ar-JO" sz="28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نشطة اليومي</a:t>
            </a:r>
            <a:r>
              <a:rPr lang="ar-SA" sz="28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ّ</a:t>
            </a:r>
            <a:r>
              <a:rPr lang="ar-JO" sz="28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ة </a:t>
            </a:r>
            <a:r>
              <a:rPr lang="ar-SA" sz="28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الّتي </a:t>
            </a:r>
            <a:r>
              <a:rPr lang="ar-JO" sz="28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تحدث في ال</a:t>
            </a:r>
            <a:r>
              <a:rPr lang="ar-SA" sz="28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حيّز</a:t>
            </a:r>
            <a:r>
              <a:rPr lang="ar-JO" sz="28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الافتراضي</a:t>
            </a:r>
            <a:r>
              <a:rPr lang="ar-SA" sz="28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ّ</a:t>
            </a:r>
            <a:r>
              <a:rPr lang="ar-JO" sz="28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وبواسطة الشّاشات</a:t>
            </a:r>
            <a:r>
              <a:rPr lang="ar-SA" sz="28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.</a:t>
            </a:r>
            <a:endParaRPr lang="en-US" sz="2800" b="1" dirty="0">
              <a:solidFill>
                <a:srgbClr val="192A72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228600" lvl="0" indent="-50800">
              <a:lnSpc>
                <a:spcPct val="150000"/>
              </a:lnSpc>
              <a:spcBef>
                <a:spcPts val="1000"/>
              </a:spcBef>
              <a:buClr>
                <a:srgbClr val="FB2265"/>
              </a:buClr>
              <a:buSzPts val="2800"/>
              <a:buNone/>
            </a:pPr>
            <a:r>
              <a:rPr lang="he-IL" sz="28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2.</a:t>
            </a:r>
            <a:r>
              <a:rPr lang="ar-JO" sz="28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أنتم أبناء الش</a:t>
            </a:r>
            <a:r>
              <a:rPr lang="ar-SA" sz="28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بيبة</a:t>
            </a:r>
            <a:r>
              <a:rPr lang="ar-JO" sz="28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خبراء </a:t>
            </a:r>
            <a:r>
              <a:rPr lang="ar-SA" sz="28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في هذه الأنشطة،</a:t>
            </a:r>
            <a:r>
              <a:rPr lang="ar-JO" sz="28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وهذا ي</a:t>
            </a:r>
            <a:r>
              <a:rPr lang="ar-SA" sz="28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عزّز مكانتكم مقابل</a:t>
            </a:r>
            <a:r>
              <a:rPr lang="ar-JO" sz="28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أفراد العائلة</a:t>
            </a:r>
            <a:r>
              <a:rPr lang="he-IL" sz="28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. </a:t>
            </a:r>
          </a:p>
          <a:p>
            <a:pPr marL="228600" lvl="0" indent="-50800">
              <a:lnSpc>
                <a:spcPct val="150000"/>
              </a:lnSpc>
              <a:spcBef>
                <a:spcPts val="1000"/>
              </a:spcBef>
              <a:buClr>
                <a:srgbClr val="FB2265"/>
              </a:buClr>
              <a:buSzPts val="2800"/>
              <a:buNone/>
            </a:pPr>
            <a:r>
              <a:rPr lang="he-IL" sz="28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3.</a:t>
            </a:r>
            <a:r>
              <a:rPr lang="ar-SA" sz="28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يحلّ </a:t>
            </a:r>
            <a:r>
              <a:rPr lang="ar-JO" sz="28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استخدام الشّاشات</a:t>
            </a:r>
            <a:r>
              <a:rPr lang="ar-SA" sz="28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محل</a:t>
            </a:r>
            <a:r>
              <a:rPr lang="ar-JO" sz="28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الاتّصال </a:t>
            </a:r>
            <a:r>
              <a:rPr lang="ar-SA" sz="28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المباشر (</a:t>
            </a:r>
            <a:r>
              <a:rPr lang="ar-JO" sz="28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وجه</a:t>
            </a:r>
            <a:r>
              <a:rPr lang="ar-SA" sz="28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ً</a:t>
            </a:r>
            <a:r>
              <a:rPr lang="ar-JO" sz="28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 لوجه</a:t>
            </a:r>
            <a:r>
              <a:rPr lang="ar-SA" sz="28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) في بعض الأحيان.</a:t>
            </a:r>
            <a:r>
              <a:rPr lang="ar-JO" sz="28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                  </a:t>
            </a:r>
          </a:p>
          <a:p>
            <a:pPr marL="228600" lvl="0" indent="-50800">
              <a:lnSpc>
                <a:spcPct val="150000"/>
              </a:lnSpc>
              <a:spcBef>
                <a:spcPts val="1000"/>
              </a:spcBef>
              <a:buClr>
                <a:srgbClr val="FB2265"/>
              </a:buClr>
              <a:buSzPts val="2800"/>
              <a:buNone/>
            </a:pPr>
            <a:r>
              <a:rPr lang="he-IL" sz="28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4.</a:t>
            </a:r>
            <a:r>
              <a:rPr lang="ar-JO" sz="28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ar-SA" sz="28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لقد تحوّل </a:t>
            </a:r>
            <a:r>
              <a:rPr lang="ar-JO" sz="28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الهاتف الذّكي </a:t>
            </a:r>
            <a:r>
              <a:rPr lang="ar-SA" sz="28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إلى "</a:t>
            </a:r>
            <a:r>
              <a:rPr lang="ar-JO" sz="28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الصّديق المقرّب</a:t>
            </a:r>
            <a:r>
              <a:rPr lang="ar-SA" sz="28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"</a:t>
            </a:r>
            <a:r>
              <a:rPr lang="ar-JO" sz="28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:</a:t>
            </a:r>
            <a:r>
              <a:rPr lang="ar-SA" sz="28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ar-JO" sz="28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نفكّر فيه</a:t>
            </a:r>
            <a:r>
              <a:rPr lang="ar-SA" sz="28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، </a:t>
            </a:r>
            <a:r>
              <a:rPr lang="ar-JO" sz="28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نحافظ عليه ونعتني به </a:t>
            </a:r>
            <a:r>
              <a:rPr lang="he-IL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.</a:t>
            </a:r>
            <a:r>
              <a:rPr lang="ar-JO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he-IL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1421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738940" y="2225110"/>
            <a:ext cx="10871177" cy="1260000"/>
          </a:xfrm>
        </p:spPr>
        <p:txBody>
          <a:bodyPr/>
          <a:lstStyle/>
          <a:p>
            <a:pPr lvl="0">
              <a:spcBef>
                <a:spcPts val="0"/>
              </a:spcBef>
            </a:pPr>
            <a:br>
              <a:rPr lang="ar-JO" sz="36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br>
              <a:rPr lang="ar-JO" sz="36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ar-JO" sz="36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هل هناك "إدمان " على الشّاشات؟</a:t>
            </a:r>
            <a:br>
              <a:rPr lang="ar-JO" sz="36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endParaRPr lang="he-IL" dirty="0">
              <a:solidFill>
                <a:srgbClr val="192A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375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738940" y="1426128"/>
            <a:ext cx="11014036" cy="1474782"/>
          </a:xfrm>
        </p:spPr>
        <p:txBody>
          <a:bodyPr/>
          <a:lstStyle/>
          <a:p>
            <a:br>
              <a:rPr lang="ar-JO" sz="3600" dirty="0">
                <a:solidFill>
                  <a:srgbClr val="192A72"/>
                </a:solidFill>
              </a:rPr>
            </a:br>
            <a:br>
              <a:rPr lang="ar-JO" sz="3600" dirty="0">
                <a:solidFill>
                  <a:srgbClr val="192A72"/>
                </a:solidFill>
              </a:rPr>
            </a:br>
            <a:br>
              <a:rPr lang="ar-JO" dirty="0">
                <a:solidFill>
                  <a:srgbClr val="192A72"/>
                </a:solidFill>
              </a:rPr>
            </a:br>
            <a:endParaRPr lang="he-IL" dirty="0">
              <a:solidFill>
                <a:srgbClr val="192A72"/>
              </a:solidFill>
            </a:endParaRP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1106637" y="2664482"/>
            <a:ext cx="10872000" cy="642090"/>
          </a:xfrm>
        </p:spPr>
        <p:txBody>
          <a:bodyPr/>
          <a:lstStyle/>
          <a:p>
            <a:r>
              <a:rPr lang="ar-JO" sz="32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درس </a:t>
            </a:r>
            <a:r>
              <a:rPr lang="ar-SA" sz="32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في </a:t>
            </a:r>
            <a:r>
              <a:rPr lang="ar-JO" sz="32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المهارات الحياتيّة للصف</a:t>
            </a:r>
            <a:r>
              <a:rPr lang="ar-SA" sz="32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ّ</a:t>
            </a:r>
            <a:r>
              <a:rPr lang="ar-JO" sz="32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ar-SA" sz="32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ال</a:t>
            </a:r>
            <a:r>
              <a:rPr lang="ar-JO" sz="32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سابع –</a:t>
            </a:r>
            <a:r>
              <a:rPr lang="he-IL" sz="32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ar-SA" sz="32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الصفّ</a:t>
            </a:r>
            <a:r>
              <a:rPr lang="ar-JO" sz="32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ar-SA" sz="32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ال</a:t>
            </a:r>
            <a:r>
              <a:rPr lang="ar-JO" sz="32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تاسع .</a:t>
            </a:r>
            <a:endParaRPr lang="he-IL" sz="3200" kern="0" dirty="0">
              <a:solidFill>
                <a:srgbClr val="192A72"/>
              </a:solidFill>
              <a:latin typeface="Arial" panose="020B0604020202020204" pitchFamily="34" charset="0"/>
              <a:cs typeface="Arial" panose="020B0604020202020204" pitchFamily="34" charset="0"/>
              <a:sym typeface="Varela Round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1106637" y="3355352"/>
            <a:ext cx="10872000" cy="1828433"/>
          </a:xfrm>
        </p:spPr>
        <p:txBody>
          <a:bodyPr/>
          <a:lstStyle/>
          <a:p>
            <a:r>
              <a:rPr lang="ar-SA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مع المستشارة التربويّة:</a:t>
            </a:r>
            <a:r>
              <a:rPr lang="ar-JO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نهاية محسن</a:t>
            </a:r>
            <a:endParaRPr lang="ar-SA" kern="0" dirty="0">
              <a:solidFill>
                <a:srgbClr val="192A72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0" lvl="0" indent="0">
              <a:lnSpc>
                <a:spcPct val="90000"/>
              </a:lnSpc>
              <a:spcAft>
                <a:spcPts val="0"/>
              </a:spcAft>
              <a:buClr>
                <a:srgbClr val="FFFFFF"/>
              </a:buClr>
              <a:buSzPts val="3200"/>
            </a:pPr>
            <a:r>
              <a:rPr lang="ar-SA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مرشدة في الخدمات النفسيّة الاستشاريّة </a:t>
            </a:r>
          </a:p>
          <a:p>
            <a:endParaRPr lang="ar-JO" dirty="0">
              <a:solidFill>
                <a:srgbClr val="192A72"/>
              </a:solidFill>
              <a:sym typeface="Varela Round"/>
            </a:endParaRPr>
          </a:p>
          <a:p>
            <a:endParaRPr lang="he-IL" dirty="0">
              <a:solidFill>
                <a:srgbClr val="192A72"/>
              </a:solidFill>
              <a:sym typeface="Varela Round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738940" y="2034950"/>
            <a:ext cx="10119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Clr>
                <a:srgbClr val="FFFFFF"/>
              </a:buClr>
              <a:buSzPts val="6000"/>
            </a:pPr>
            <a:r>
              <a:rPr lang="ar-SA" sz="4000" b="1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الاستخدام الناجع للشاشات وشبكات التواصل الاجتماعيّ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0DC1B06-2643-4FEC-938B-DF767032C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sz="4400" b="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نتعلّم الآن </a:t>
            </a:r>
            <a:endParaRPr lang="he-IL" dirty="0">
              <a:solidFill>
                <a:srgbClr val="192A72"/>
              </a:solidFill>
            </a:endParaRPr>
          </a:p>
        </p:txBody>
      </p:sp>
      <p:sp>
        <p:nvSpPr>
          <p:cNvPr id="3" name="Google Shape;171;p24">
            <a:extLst>
              <a:ext uri="{FF2B5EF4-FFF2-40B4-BE49-F238E27FC236}">
                <a16:creationId xmlns:a16="http://schemas.microsoft.com/office/drawing/2014/main" id="{0D84B795-B558-4783-A193-0F184AF1A878}"/>
              </a:ext>
            </a:extLst>
          </p:cNvPr>
          <p:cNvSpPr/>
          <p:nvPr/>
        </p:nvSpPr>
        <p:spPr>
          <a:xfrm>
            <a:off x="930442" y="3116265"/>
            <a:ext cx="10104204" cy="1439862"/>
          </a:xfrm>
          <a:prstGeom prst="leftRightArrow">
            <a:avLst>
              <a:gd name="adj1" fmla="val 2093"/>
              <a:gd name="adj2" fmla="val 50008"/>
            </a:avLst>
          </a:prstGeom>
          <a:solidFill>
            <a:srgbClr val="192A72"/>
          </a:solidFill>
          <a:ln w="25400" cap="flat" cmpd="sng">
            <a:solidFill>
              <a:srgbClr val="192A7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72;p24">
            <a:extLst>
              <a:ext uri="{FF2B5EF4-FFF2-40B4-BE49-F238E27FC236}">
                <a16:creationId xmlns:a16="http://schemas.microsoft.com/office/drawing/2014/main" id="{2633675B-5570-45DA-8FF0-E210E2F07B29}"/>
              </a:ext>
            </a:extLst>
          </p:cNvPr>
          <p:cNvSpPr txBox="1"/>
          <p:nvPr/>
        </p:nvSpPr>
        <p:spPr>
          <a:xfrm>
            <a:off x="9405257" y="4685214"/>
            <a:ext cx="2111155" cy="990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rgbClr val="000000"/>
              </a:buClr>
            </a:pPr>
            <a:r>
              <a:rPr lang="ar-JO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إدمان على الشّاشات </a:t>
            </a:r>
          </a:p>
        </p:txBody>
      </p:sp>
      <p:sp>
        <p:nvSpPr>
          <p:cNvPr id="5" name="Google Shape;173;p24">
            <a:extLst>
              <a:ext uri="{FF2B5EF4-FFF2-40B4-BE49-F238E27FC236}">
                <a16:creationId xmlns:a16="http://schemas.microsoft.com/office/drawing/2014/main" id="{6B31365B-2BA5-43E3-9553-9AD1576B7E52}"/>
              </a:ext>
            </a:extLst>
          </p:cNvPr>
          <p:cNvSpPr txBox="1"/>
          <p:nvPr/>
        </p:nvSpPr>
        <p:spPr>
          <a:xfrm>
            <a:off x="245344" y="4718327"/>
            <a:ext cx="1820845" cy="919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rgbClr val="000000"/>
              </a:buClr>
            </a:pPr>
            <a:r>
              <a:rPr lang="ar-JO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عدم استخدام للشاشات </a:t>
            </a:r>
          </a:p>
        </p:txBody>
      </p:sp>
      <p:sp>
        <p:nvSpPr>
          <p:cNvPr id="6" name="Google Shape;172;p24">
            <a:extLst>
              <a:ext uri="{FF2B5EF4-FFF2-40B4-BE49-F238E27FC236}">
                <a16:creationId xmlns:a16="http://schemas.microsoft.com/office/drawing/2014/main" id="{1C5584E2-BA65-4143-AF2A-3D80278BC1D1}"/>
              </a:ext>
            </a:extLst>
          </p:cNvPr>
          <p:cNvSpPr txBox="1"/>
          <p:nvPr/>
        </p:nvSpPr>
        <p:spPr>
          <a:xfrm>
            <a:off x="0" y="2061106"/>
            <a:ext cx="11852183" cy="990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rgbClr val="000000"/>
              </a:buClr>
            </a:pPr>
            <a:r>
              <a:rPr lang="ar-JO" sz="3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هل هناك "إدمان " على الشّاشات؟</a:t>
            </a:r>
          </a:p>
        </p:txBody>
      </p:sp>
    </p:spTree>
    <p:extLst>
      <p:ext uri="{BB962C8B-B14F-4D97-AF65-F5344CB8AC3E}">
        <p14:creationId xmlns:p14="http://schemas.microsoft.com/office/powerpoint/2010/main" val="3736819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0DC1B06-2643-4FEC-938B-DF767032C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نتعلّم الآن </a:t>
            </a: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172;p24">
            <a:extLst>
              <a:ext uri="{FF2B5EF4-FFF2-40B4-BE49-F238E27FC236}">
                <a16:creationId xmlns:a16="http://schemas.microsoft.com/office/drawing/2014/main" id="{1F51B1B9-B15F-4A10-9D03-F1D2140F2AEF}"/>
              </a:ext>
            </a:extLst>
          </p:cNvPr>
          <p:cNvSpPr txBox="1"/>
          <p:nvPr/>
        </p:nvSpPr>
        <p:spPr>
          <a:xfrm>
            <a:off x="10363638" y="3228577"/>
            <a:ext cx="1368425" cy="990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ar-SA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إ</a:t>
            </a:r>
            <a:r>
              <a:rPr lang="ar-SA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دمان على الشّاشات </a:t>
            </a:r>
          </a:p>
        </p:txBody>
      </p:sp>
      <p:sp>
        <p:nvSpPr>
          <p:cNvPr id="8" name="Google Shape;173;p24">
            <a:extLst>
              <a:ext uri="{FF2B5EF4-FFF2-40B4-BE49-F238E27FC236}">
                <a16:creationId xmlns:a16="http://schemas.microsoft.com/office/drawing/2014/main" id="{346728F6-1E7F-4251-829D-7E136EB6D69F}"/>
              </a:ext>
            </a:extLst>
          </p:cNvPr>
          <p:cNvSpPr txBox="1"/>
          <p:nvPr/>
        </p:nvSpPr>
        <p:spPr>
          <a:xfrm>
            <a:off x="279750" y="3429000"/>
            <a:ext cx="1820845" cy="919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rgbClr val="000000"/>
              </a:buClr>
            </a:pPr>
            <a:r>
              <a:rPr lang="ar-JO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عدم استخدام للشاشات </a:t>
            </a:r>
          </a:p>
        </p:txBody>
      </p:sp>
      <p:sp>
        <p:nvSpPr>
          <p:cNvPr id="9" name="Google Shape;172;p24">
            <a:extLst>
              <a:ext uri="{FF2B5EF4-FFF2-40B4-BE49-F238E27FC236}">
                <a16:creationId xmlns:a16="http://schemas.microsoft.com/office/drawing/2014/main" id="{21B25BB5-DEE9-4FB3-874E-26F17CF44617}"/>
              </a:ext>
            </a:extLst>
          </p:cNvPr>
          <p:cNvSpPr txBox="1"/>
          <p:nvPr/>
        </p:nvSpPr>
        <p:spPr>
          <a:xfrm>
            <a:off x="5197642" y="2028816"/>
            <a:ext cx="6464970" cy="990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94;p26">
            <a:extLst>
              <a:ext uri="{FF2B5EF4-FFF2-40B4-BE49-F238E27FC236}">
                <a16:creationId xmlns:a16="http://schemas.microsoft.com/office/drawing/2014/main" id="{BFFDB157-0FCB-45B1-BFEE-96C42E51B1B3}"/>
              </a:ext>
            </a:extLst>
          </p:cNvPr>
          <p:cNvSpPr/>
          <p:nvPr/>
        </p:nvSpPr>
        <p:spPr>
          <a:xfrm>
            <a:off x="595306" y="2299430"/>
            <a:ext cx="11309684" cy="720001"/>
          </a:xfrm>
          <a:prstGeom prst="leftRightArrow">
            <a:avLst>
              <a:gd name="adj1" fmla="val 2093"/>
              <a:gd name="adj2" fmla="val 50005"/>
            </a:avLst>
          </a:prstGeom>
          <a:solidFill>
            <a:srgbClr val="192A72"/>
          </a:solidFill>
          <a:ln w="25400" cap="flat" cmpd="sng">
            <a:solidFill>
              <a:srgbClr val="192A7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200;p26">
            <a:extLst>
              <a:ext uri="{FF2B5EF4-FFF2-40B4-BE49-F238E27FC236}">
                <a16:creationId xmlns:a16="http://schemas.microsoft.com/office/drawing/2014/main" id="{66538428-DEDE-4357-8A07-14FFF7F64E74}"/>
              </a:ext>
            </a:extLst>
          </p:cNvPr>
          <p:cNvSpPr txBox="1"/>
          <p:nvPr/>
        </p:nvSpPr>
        <p:spPr>
          <a:xfrm>
            <a:off x="8765521" y="3530105"/>
            <a:ext cx="1368425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rgbClr val="000000"/>
              </a:buClr>
            </a:pPr>
            <a:r>
              <a:rPr lang="ar-SA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استخدام مكثّف </a:t>
            </a:r>
          </a:p>
        </p:txBody>
      </p:sp>
      <p:sp>
        <p:nvSpPr>
          <p:cNvPr id="12" name="Google Shape;199;p26">
            <a:extLst>
              <a:ext uri="{FF2B5EF4-FFF2-40B4-BE49-F238E27FC236}">
                <a16:creationId xmlns:a16="http://schemas.microsoft.com/office/drawing/2014/main" id="{23A6A991-AC4C-4187-81E4-D506DF7C2B17}"/>
              </a:ext>
            </a:extLst>
          </p:cNvPr>
          <p:cNvSpPr txBox="1"/>
          <p:nvPr/>
        </p:nvSpPr>
        <p:spPr>
          <a:xfrm>
            <a:off x="6763909" y="3470573"/>
            <a:ext cx="1771920" cy="933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rgbClr val="000000"/>
              </a:buClr>
            </a:pPr>
            <a:r>
              <a:rPr lang="ar-JO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استخدام مفرط </a:t>
            </a:r>
          </a:p>
        </p:txBody>
      </p:sp>
      <p:sp>
        <p:nvSpPr>
          <p:cNvPr id="13" name="Google Shape;198;p26">
            <a:extLst>
              <a:ext uri="{FF2B5EF4-FFF2-40B4-BE49-F238E27FC236}">
                <a16:creationId xmlns:a16="http://schemas.microsoft.com/office/drawing/2014/main" id="{FFCB963F-580A-4EC9-A5F1-52B6301ABAFD}"/>
              </a:ext>
            </a:extLst>
          </p:cNvPr>
          <p:cNvSpPr txBox="1"/>
          <p:nvPr/>
        </p:nvSpPr>
        <p:spPr>
          <a:xfrm>
            <a:off x="5059547" y="3495242"/>
            <a:ext cx="1258071" cy="852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rgbClr val="000000"/>
              </a:buClr>
            </a:pPr>
            <a:r>
              <a:rPr lang="ar-JO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استخدام ذكيّ </a:t>
            </a:r>
          </a:p>
        </p:txBody>
      </p:sp>
      <p:sp>
        <p:nvSpPr>
          <p:cNvPr id="14" name="Google Shape;201;p26">
            <a:extLst>
              <a:ext uri="{FF2B5EF4-FFF2-40B4-BE49-F238E27FC236}">
                <a16:creationId xmlns:a16="http://schemas.microsoft.com/office/drawing/2014/main" id="{E0CCF9F3-9A09-4FBF-95EF-B8D84711D680}"/>
              </a:ext>
            </a:extLst>
          </p:cNvPr>
          <p:cNvSpPr txBox="1"/>
          <p:nvPr/>
        </p:nvSpPr>
        <p:spPr>
          <a:xfrm>
            <a:off x="2913844" y="3530105"/>
            <a:ext cx="1034420" cy="85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rgbClr val="000000"/>
              </a:buClr>
            </a:pPr>
            <a:r>
              <a:rPr lang="ar-JO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استخدام قليل  </a:t>
            </a:r>
          </a:p>
        </p:txBody>
      </p:sp>
    </p:spTree>
    <p:extLst>
      <p:ext uri="{BB962C8B-B14F-4D97-AF65-F5344CB8AC3E}">
        <p14:creationId xmlns:p14="http://schemas.microsoft.com/office/powerpoint/2010/main" val="3461199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1585B65-B547-4DD1-A409-10612E1EE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sz="44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تدرّب</a:t>
            </a:r>
            <a:endParaRPr lang="he-IL" dirty="0">
              <a:solidFill>
                <a:srgbClr val="192A72"/>
              </a:solidFill>
            </a:endParaRPr>
          </a:p>
        </p:txBody>
      </p:sp>
      <p:pic>
        <p:nvPicPr>
          <p:cNvPr id="3" name="תמונה 2" descr="Pokemon, Pokemon Go, Phone, Game, Internet, Friends">
            <a:extLst>
              <a:ext uri="{FF2B5EF4-FFF2-40B4-BE49-F238E27FC236}">
                <a16:creationId xmlns:a16="http://schemas.microsoft.com/office/drawing/2014/main" id="{4C857CEC-25D8-4B36-B36E-458D9B96DC12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97" r="10691" b="42052"/>
          <a:stretch/>
        </p:blipFill>
        <p:spPr bwMode="auto">
          <a:xfrm>
            <a:off x="860592" y="1042357"/>
            <a:ext cx="4865146" cy="2882176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6" name="Google Shape;194;p26">
            <a:extLst>
              <a:ext uri="{FF2B5EF4-FFF2-40B4-BE49-F238E27FC236}">
                <a16:creationId xmlns:a16="http://schemas.microsoft.com/office/drawing/2014/main" id="{099B12C5-BF46-4595-91F4-A87C2546D449}"/>
              </a:ext>
            </a:extLst>
          </p:cNvPr>
          <p:cNvSpPr/>
          <p:nvPr/>
        </p:nvSpPr>
        <p:spPr>
          <a:xfrm>
            <a:off x="772781" y="4530302"/>
            <a:ext cx="9886346" cy="720001"/>
          </a:xfrm>
          <a:prstGeom prst="leftRightArrow">
            <a:avLst>
              <a:gd name="adj1" fmla="val 2093"/>
              <a:gd name="adj2" fmla="val 50005"/>
            </a:avLst>
          </a:prstGeom>
          <a:solidFill>
            <a:srgbClr val="192A72"/>
          </a:solidFill>
          <a:ln w="25400" cap="flat" cmpd="sng">
            <a:solidFill>
              <a:srgbClr val="192A7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72;p24">
            <a:extLst>
              <a:ext uri="{FF2B5EF4-FFF2-40B4-BE49-F238E27FC236}">
                <a16:creationId xmlns:a16="http://schemas.microsoft.com/office/drawing/2014/main" id="{112BE344-A6AF-4607-BE77-EB494C5C4D2C}"/>
              </a:ext>
            </a:extLst>
          </p:cNvPr>
          <p:cNvSpPr txBox="1"/>
          <p:nvPr/>
        </p:nvSpPr>
        <p:spPr>
          <a:xfrm>
            <a:off x="10965592" y="3763801"/>
            <a:ext cx="1368425" cy="990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rgbClr val="000000"/>
              </a:buClr>
            </a:pPr>
            <a:r>
              <a:rPr lang="ar-SA" sz="24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إدمان على الشاشات </a:t>
            </a:r>
          </a:p>
        </p:txBody>
      </p:sp>
      <p:sp>
        <p:nvSpPr>
          <p:cNvPr id="11" name="Google Shape;200;p26">
            <a:extLst>
              <a:ext uri="{FF2B5EF4-FFF2-40B4-BE49-F238E27FC236}">
                <a16:creationId xmlns:a16="http://schemas.microsoft.com/office/drawing/2014/main" id="{966213AB-A547-4353-BD1B-790DBDB56624}"/>
              </a:ext>
            </a:extLst>
          </p:cNvPr>
          <p:cNvSpPr txBox="1"/>
          <p:nvPr/>
        </p:nvSpPr>
        <p:spPr>
          <a:xfrm>
            <a:off x="8996122" y="3857746"/>
            <a:ext cx="1081075" cy="932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rgbClr val="000000"/>
              </a:buClr>
            </a:pPr>
            <a:r>
              <a:rPr lang="ar-JO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استخدام مكثف 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EEFA75BF-F073-4F22-AEE9-A5D997C0D2B9}"/>
              </a:ext>
            </a:extLst>
          </p:cNvPr>
          <p:cNvSpPr txBox="1"/>
          <p:nvPr/>
        </p:nvSpPr>
        <p:spPr>
          <a:xfrm>
            <a:off x="6536842" y="1250029"/>
            <a:ext cx="4865145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ar-SA" sz="24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أخبرك</a:t>
            </a:r>
            <a:r>
              <a:rPr lang="ar-JO" sz="24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صديقك أنّ</a:t>
            </a:r>
            <a:r>
              <a:rPr lang="ar-SA" sz="24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إدارة المدرسة</a:t>
            </a:r>
            <a:r>
              <a:rPr lang="ar-JO" sz="24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الإعدادي</a:t>
            </a:r>
            <a:r>
              <a:rPr lang="ar-SA" sz="24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ّ</a:t>
            </a:r>
            <a:r>
              <a:rPr lang="ar-JO" sz="24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ة التي تتعلّم فيها أخته قرّرت </a:t>
            </a:r>
            <a:r>
              <a:rPr lang="ar-SA" sz="24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أن ت</a:t>
            </a:r>
            <a:r>
              <a:rPr lang="ar-JO" sz="24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سمح للطلاب </a:t>
            </a:r>
            <a:r>
              <a:rPr lang="ar-SA" sz="24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باستخدام</a:t>
            </a:r>
            <a:r>
              <a:rPr lang="ar-JO" sz="24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الهواتف الذكي</a:t>
            </a:r>
            <a:r>
              <a:rPr lang="ar-SA" sz="24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ّ</a:t>
            </a:r>
            <a:r>
              <a:rPr lang="ar-JO" sz="24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ة خلال الاستراحات داخل الصفوف</a:t>
            </a:r>
            <a:r>
              <a:rPr lang="ar-SA" sz="24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،</a:t>
            </a:r>
            <a:r>
              <a:rPr lang="ar-JO" sz="24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و</a:t>
            </a:r>
            <a:r>
              <a:rPr lang="ar-SA" sz="24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لكن </a:t>
            </a:r>
            <a:r>
              <a:rPr lang="ar-JO" sz="24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ليس في السّاحات. نتيجة لذلك</a:t>
            </a:r>
            <a:r>
              <a:rPr lang="ar-SA" sz="24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، يبقى</a:t>
            </a:r>
            <a:r>
              <a:rPr lang="ar-JO" sz="24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الطّلاب</a:t>
            </a:r>
            <a:r>
              <a:rPr lang="ar-SA" sz="24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جميعهم</a:t>
            </a:r>
            <a:r>
              <a:rPr lang="ar-JO" sz="24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تقريب</a:t>
            </a:r>
            <a:r>
              <a:rPr lang="ar-SA" sz="24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ً</a:t>
            </a:r>
            <a:r>
              <a:rPr lang="ar-JO" sz="24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 </a:t>
            </a:r>
            <a:r>
              <a:rPr lang="ar-SA" sz="24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في الصفوف مع هواتفهم و</a:t>
            </a:r>
            <a:r>
              <a:rPr lang="ar-JO" sz="24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لا يخرجون خلال الاستراحة للساحات</a:t>
            </a:r>
            <a:r>
              <a:rPr lang="ar-JO" sz="2400" b="1" kern="0" dirty="0">
                <a:latin typeface="Ktav Yad CLM" panose="02000603000000000000" pitchFamily="50" charset="-79"/>
                <a:cs typeface="Arial"/>
                <a:sym typeface="Arial"/>
              </a:rPr>
              <a:t>.  </a:t>
            </a:r>
          </a:p>
          <a:p>
            <a:pPr lvl="0">
              <a:buClr>
                <a:srgbClr val="000000"/>
              </a:buClr>
              <a:defRPr/>
            </a:pPr>
            <a:endParaRPr lang="he-IL" sz="3200" b="1" kern="0" dirty="0">
              <a:solidFill>
                <a:srgbClr val="FFFFFF"/>
              </a:solidFill>
              <a:latin typeface="Ktav Yad CLM" panose="02000603000000000000" pitchFamily="50" charset="-79"/>
              <a:cs typeface="Arial"/>
              <a:sym typeface="Arial"/>
            </a:endParaRP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E11A8C8E-0EDE-49C7-9E44-2D78391F58D2}"/>
              </a:ext>
            </a:extLst>
          </p:cNvPr>
          <p:cNvSpPr txBox="1"/>
          <p:nvPr/>
        </p:nvSpPr>
        <p:spPr>
          <a:xfrm>
            <a:off x="2113216" y="3941812"/>
            <a:ext cx="1146316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l">
              <a:buClr>
                <a:srgbClr val="000000"/>
              </a:buClr>
            </a:pPr>
            <a:r>
              <a:rPr lang="ar-JO" sz="28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في </a:t>
            </a:r>
            <a:r>
              <a:rPr lang="ar-SA" sz="28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أ</a:t>
            </a:r>
            <a:r>
              <a:rPr lang="ar-JO" sz="28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ي</a:t>
            </a:r>
            <a:r>
              <a:rPr lang="ar-SA" sz="28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ّ</a:t>
            </a:r>
            <a:r>
              <a:rPr lang="ar-JO" sz="28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مكان على ال</a:t>
            </a:r>
            <a:r>
              <a:rPr lang="ar-SA" sz="28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محور</a:t>
            </a:r>
            <a:r>
              <a:rPr lang="ar-JO" sz="28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ar-SA" sz="28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س</a:t>
            </a:r>
            <a:r>
              <a:rPr lang="ar-JO" sz="28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تضع هؤلاء</a:t>
            </a:r>
            <a:r>
              <a:rPr lang="ar-SA" sz="28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ar-JO" sz="28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الذين </a:t>
            </a:r>
            <a:r>
              <a:rPr lang="ar-SA" sz="28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يبقون</a:t>
            </a:r>
            <a:r>
              <a:rPr lang="ar-JO" sz="28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في الص</a:t>
            </a:r>
            <a:r>
              <a:rPr lang="ar-SA" sz="28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فّ</a:t>
            </a:r>
            <a:r>
              <a:rPr lang="ar-SA" sz="32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؟</a:t>
            </a:r>
            <a:r>
              <a:rPr lang="he-IL" sz="32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ar-JO" sz="28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لماذا</a:t>
            </a:r>
            <a:r>
              <a:rPr lang="ar-SA" sz="28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؟</a:t>
            </a:r>
            <a:r>
              <a:rPr lang="he-IL" sz="2800" b="1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</a:t>
            </a:r>
            <a:endParaRPr lang="en-US" sz="3200" kern="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5" name="Google Shape;172;p24">
            <a:extLst>
              <a:ext uri="{FF2B5EF4-FFF2-40B4-BE49-F238E27FC236}">
                <a16:creationId xmlns:a16="http://schemas.microsoft.com/office/drawing/2014/main" id="{58B70C9B-15FA-4036-B970-16AB5F38CE46}"/>
              </a:ext>
            </a:extLst>
          </p:cNvPr>
          <p:cNvSpPr txBox="1"/>
          <p:nvPr/>
        </p:nvSpPr>
        <p:spPr>
          <a:xfrm>
            <a:off x="9290702" y="5188492"/>
            <a:ext cx="1368425" cy="990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ar-SA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إ</a:t>
            </a:r>
            <a:r>
              <a:rPr lang="ar-SA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دمان على الشّاشات </a:t>
            </a:r>
          </a:p>
        </p:txBody>
      </p:sp>
      <p:sp>
        <p:nvSpPr>
          <p:cNvPr id="16" name="Google Shape;200;p26">
            <a:extLst>
              <a:ext uri="{FF2B5EF4-FFF2-40B4-BE49-F238E27FC236}">
                <a16:creationId xmlns:a16="http://schemas.microsoft.com/office/drawing/2014/main" id="{63251B3D-B346-4479-8D12-937228DFEE8B}"/>
              </a:ext>
            </a:extLst>
          </p:cNvPr>
          <p:cNvSpPr txBox="1"/>
          <p:nvPr/>
        </p:nvSpPr>
        <p:spPr>
          <a:xfrm>
            <a:off x="7922277" y="5193090"/>
            <a:ext cx="1368425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rgbClr val="000000"/>
              </a:buClr>
            </a:pPr>
            <a:r>
              <a:rPr lang="ar-SA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استخدام مكثّف </a:t>
            </a:r>
          </a:p>
        </p:txBody>
      </p:sp>
      <p:sp>
        <p:nvSpPr>
          <p:cNvPr id="17" name="Google Shape;199;p26">
            <a:extLst>
              <a:ext uri="{FF2B5EF4-FFF2-40B4-BE49-F238E27FC236}">
                <a16:creationId xmlns:a16="http://schemas.microsoft.com/office/drawing/2014/main" id="{FD7320BF-33B3-4B3E-ACF8-314D607627E8}"/>
              </a:ext>
            </a:extLst>
          </p:cNvPr>
          <p:cNvSpPr txBox="1"/>
          <p:nvPr/>
        </p:nvSpPr>
        <p:spPr>
          <a:xfrm>
            <a:off x="6349874" y="5217074"/>
            <a:ext cx="1771920" cy="933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rgbClr val="000000"/>
              </a:buClr>
            </a:pPr>
            <a:r>
              <a:rPr lang="ar-JO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استخدام مفرط </a:t>
            </a:r>
          </a:p>
        </p:txBody>
      </p:sp>
      <p:sp>
        <p:nvSpPr>
          <p:cNvPr id="18" name="Google Shape;198;p26">
            <a:extLst>
              <a:ext uri="{FF2B5EF4-FFF2-40B4-BE49-F238E27FC236}">
                <a16:creationId xmlns:a16="http://schemas.microsoft.com/office/drawing/2014/main" id="{00A7BB4C-9AB0-48B1-B2E9-63281B68C0D3}"/>
              </a:ext>
            </a:extLst>
          </p:cNvPr>
          <p:cNvSpPr txBox="1"/>
          <p:nvPr/>
        </p:nvSpPr>
        <p:spPr>
          <a:xfrm>
            <a:off x="4892134" y="5165476"/>
            <a:ext cx="1258071" cy="852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rgbClr val="000000"/>
              </a:buClr>
            </a:pPr>
            <a:r>
              <a:rPr lang="ar-JO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استخدام ذكيّ </a:t>
            </a:r>
          </a:p>
        </p:txBody>
      </p:sp>
      <p:sp>
        <p:nvSpPr>
          <p:cNvPr id="19" name="Google Shape;201;p26">
            <a:extLst>
              <a:ext uri="{FF2B5EF4-FFF2-40B4-BE49-F238E27FC236}">
                <a16:creationId xmlns:a16="http://schemas.microsoft.com/office/drawing/2014/main" id="{06515711-BA88-46B1-87CF-B6F68CEE7EA1}"/>
              </a:ext>
            </a:extLst>
          </p:cNvPr>
          <p:cNvSpPr txBox="1"/>
          <p:nvPr/>
        </p:nvSpPr>
        <p:spPr>
          <a:xfrm>
            <a:off x="3317842" y="5042063"/>
            <a:ext cx="1034420" cy="85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rgbClr val="000000"/>
              </a:buClr>
            </a:pPr>
            <a:r>
              <a:rPr lang="ar-JO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استخدام قليل  </a:t>
            </a:r>
          </a:p>
        </p:txBody>
      </p:sp>
      <p:sp>
        <p:nvSpPr>
          <p:cNvPr id="20" name="Google Shape;173;p24">
            <a:extLst>
              <a:ext uri="{FF2B5EF4-FFF2-40B4-BE49-F238E27FC236}">
                <a16:creationId xmlns:a16="http://schemas.microsoft.com/office/drawing/2014/main" id="{3F5FA9F2-EA4B-408E-A33F-5B631CF6CBE1}"/>
              </a:ext>
            </a:extLst>
          </p:cNvPr>
          <p:cNvSpPr txBox="1"/>
          <p:nvPr/>
        </p:nvSpPr>
        <p:spPr>
          <a:xfrm>
            <a:off x="860592" y="5132356"/>
            <a:ext cx="1820845" cy="919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rgbClr val="000000"/>
              </a:buClr>
            </a:pPr>
            <a:r>
              <a:rPr lang="ar-JO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عدم استخدام للشاشات </a:t>
            </a:r>
          </a:p>
        </p:txBody>
      </p:sp>
    </p:spTree>
    <p:extLst>
      <p:ext uri="{BB962C8B-B14F-4D97-AF65-F5344CB8AC3E}">
        <p14:creationId xmlns:p14="http://schemas.microsoft.com/office/powerpoint/2010/main" val="1211638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0DC1B06-2643-4FEC-938B-DF767032C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نتعلّم الآن </a:t>
            </a:r>
            <a:endParaRPr lang="he-IL" dirty="0">
              <a:solidFill>
                <a:srgbClr val="192A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172;p24">
            <a:extLst>
              <a:ext uri="{FF2B5EF4-FFF2-40B4-BE49-F238E27FC236}">
                <a16:creationId xmlns:a16="http://schemas.microsoft.com/office/drawing/2014/main" id="{1F51B1B9-B15F-4A10-9D03-F1D2140F2AEF}"/>
              </a:ext>
            </a:extLst>
          </p:cNvPr>
          <p:cNvSpPr txBox="1"/>
          <p:nvPr/>
        </p:nvSpPr>
        <p:spPr>
          <a:xfrm>
            <a:off x="10363638" y="3228577"/>
            <a:ext cx="1368425" cy="990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ar-SA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إ</a:t>
            </a:r>
            <a:r>
              <a:rPr lang="ar-SA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دمان على الشّاشات </a:t>
            </a:r>
          </a:p>
        </p:txBody>
      </p:sp>
      <p:sp>
        <p:nvSpPr>
          <p:cNvPr id="8" name="Google Shape;173;p24">
            <a:extLst>
              <a:ext uri="{FF2B5EF4-FFF2-40B4-BE49-F238E27FC236}">
                <a16:creationId xmlns:a16="http://schemas.microsoft.com/office/drawing/2014/main" id="{346728F6-1E7F-4251-829D-7E136EB6D69F}"/>
              </a:ext>
            </a:extLst>
          </p:cNvPr>
          <p:cNvSpPr txBox="1"/>
          <p:nvPr/>
        </p:nvSpPr>
        <p:spPr>
          <a:xfrm>
            <a:off x="279750" y="3429000"/>
            <a:ext cx="1820845" cy="919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rgbClr val="000000"/>
              </a:buClr>
            </a:pPr>
            <a:r>
              <a:rPr lang="ar-JO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عدم استخدام للشاشات </a:t>
            </a:r>
          </a:p>
        </p:txBody>
      </p:sp>
      <p:sp>
        <p:nvSpPr>
          <p:cNvPr id="9" name="Google Shape;172;p24">
            <a:extLst>
              <a:ext uri="{FF2B5EF4-FFF2-40B4-BE49-F238E27FC236}">
                <a16:creationId xmlns:a16="http://schemas.microsoft.com/office/drawing/2014/main" id="{21B25BB5-DEE9-4FB3-874E-26F17CF44617}"/>
              </a:ext>
            </a:extLst>
          </p:cNvPr>
          <p:cNvSpPr txBox="1"/>
          <p:nvPr/>
        </p:nvSpPr>
        <p:spPr>
          <a:xfrm>
            <a:off x="5197642" y="2028816"/>
            <a:ext cx="6464970" cy="990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94;p26">
            <a:extLst>
              <a:ext uri="{FF2B5EF4-FFF2-40B4-BE49-F238E27FC236}">
                <a16:creationId xmlns:a16="http://schemas.microsoft.com/office/drawing/2014/main" id="{BFFDB157-0FCB-45B1-BFEE-96C42E51B1B3}"/>
              </a:ext>
            </a:extLst>
          </p:cNvPr>
          <p:cNvSpPr/>
          <p:nvPr/>
        </p:nvSpPr>
        <p:spPr>
          <a:xfrm>
            <a:off x="595306" y="2299430"/>
            <a:ext cx="11309684" cy="720001"/>
          </a:xfrm>
          <a:prstGeom prst="leftRightArrow">
            <a:avLst>
              <a:gd name="adj1" fmla="val 2093"/>
              <a:gd name="adj2" fmla="val 50005"/>
            </a:avLst>
          </a:prstGeom>
          <a:solidFill>
            <a:srgbClr val="192A72"/>
          </a:solidFill>
          <a:ln w="25400" cap="flat" cmpd="sng">
            <a:solidFill>
              <a:srgbClr val="192A7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200;p26">
            <a:extLst>
              <a:ext uri="{FF2B5EF4-FFF2-40B4-BE49-F238E27FC236}">
                <a16:creationId xmlns:a16="http://schemas.microsoft.com/office/drawing/2014/main" id="{66538428-DEDE-4357-8A07-14FFF7F64E74}"/>
              </a:ext>
            </a:extLst>
          </p:cNvPr>
          <p:cNvSpPr txBox="1"/>
          <p:nvPr/>
        </p:nvSpPr>
        <p:spPr>
          <a:xfrm>
            <a:off x="8765521" y="3530105"/>
            <a:ext cx="1368425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rgbClr val="000000"/>
              </a:buClr>
            </a:pPr>
            <a:r>
              <a:rPr lang="ar-SA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استخدام مكثّف </a:t>
            </a:r>
          </a:p>
        </p:txBody>
      </p:sp>
      <p:sp>
        <p:nvSpPr>
          <p:cNvPr id="12" name="Google Shape;199;p26">
            <a:extLst>
              <a:ext uri="{FF2B5EF4-FFF2-40B4-BE49-F238E27FC236}">
                <a16:creationId xmlns:a16="http://schemas.microsoft.com/office/drawing/2014/main" id="{23A6A991-AC4C-4187-81E4-D506DF7C2B17}"/>
              </a:ext>
            </a:extLst>
          </p:cNvPr>
          <p:cNvSpPr txBox="1"/>
          <p:nvPr/>
        </p:nvSpPr>
        <p:spPr>
          <a:xfrm>
            <a:off x="6763909" y="3470573"/>
            <a:ext cx="1771920" cy="933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rgbClr val="000000"/>
              </a:buClr>
            </a:pPr>
            <a:r>
              <a:rPr lang="ar-JO" sz="3200" b="1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استخدام مفرط </a:t>
            </a:r>
          </a:p>
        </p:txBody>
      </p:sp>
      <p:sp>
        <p:nvSpPr>
          <p:cNvPr id="13" name="Google Shape;198;p26">
            <a:extLst>
              <a:ext uri="{FF2B5EF4-FFF2-40B4-BE49-F238E27FC236}">
                <a16:creationId xmlns:a16="http://schemas.microsoft.com/office/drawing/2014/main" id="{FFCB963F-580A-4EC9-A5F1-52B6301ABAFD}"/>
              </a:ext>
            </a:extLst>
          </p:cNvPr>
          <p:cNvSpPr txBox="1"/>
          <p:nvPr/>
        </p:nvSpPr>
        <p:spPr>
          <a:xfrm>
            <a:off x="5059547" y="3495242"/>
            <a:ext cx="1258071" cy="852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rgbClr val="000000"/>
              </a:buClr>
            </a:pPr>
            <a:r>
              <a:rPr lang="ar-JO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استخدام ذكيّ </a:t>
            </a:r>
          </a:p>
        </p:txBody>
      </p:sp>
      <p:sp>
        <p:nvSpPr>
          <p:cNvPr id="14" name="Google Shape;201;p26">
            <a:extLst>
              <a:ext uri="{FF2B5EF4-FFF2-40B4-BE49-F238E27FC236}">
                <a16:creationId xmlns:a16="http://schemas.microsoft.com/office/drawing/2014/main" id="{E0CCF9F3-9A09-4FBF-95EF-B8D84711D680}"/>
              </a:ext>
            </a:extLst>
          </p:cNvPr>
          <p:cNvSpPr txBox="1"/>
          <p:nvPr/>
        </p:nvSpPr>
        <p:spPr>
          <a:xfrm>
            <a:off x="2913844" y="3530105"/>
            <a:ext cx="1034420" cy="85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rgbClr val="000000"/>
              </a:buClr>
            </a:pPr>
            <a:r>
              <a:rPr lang="ar-JO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استخدام قليل  </a:t>
            </a:r>
          </a:p>
        </p:txBody>
      </p:sp>
    </p:spTree>
    <p:extLst>
      <p:ext uri="{BB962C8B-B14F-4D97-AF65-F5344CB8AC3E}">
        <p14:creationId xmlns:p14="http://schemas.microsoft.com/office/powerpoint/2010/main" val="3759277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2EB7B54-E51E-45C5-9DAE-116D80E14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sz="44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مواصلة التّدرّب </a:t>
            </a:r>
            <a:endParaRPr lang="he-IL" dirty="0">
              <a:solidFill>
                <a:schemeClr val="tx2"/>
              </a:solidFill>
            </a:endParaRPr>
          </a:p>
        </p:txBody>
      </p:sp>
      <p:sp>
        <p:nvSpPr>
          <p:cNvPr id="3" name="Google Shape;181;p25">
            <a:extLst>
              <a:ext uri="{FF2B5EF4-FFF2-40B4-BE49-F238E27FC236}">
                <a16:creationId xmlns:a16="http://schemas.microsoft.com/office/drawing/2014/main" id="{E4AF3CEF-3D11-44D9-ABDC-0909F3A4C592}"/>
              </a:ext>
            </a:extLst>
          </p:cNvPr>
          <p:cNvSpPr txBox="1"/>
          <p:nvPr/>
        </p:nvSpPr>
        <p:spPr>
          <a:xfrm>
            <a:off x="242383" y="593606"/>
            <a:ext cx="11583857" cy="2235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000000"/>
              </a:buClr>
              <a:buSzPts val="1800"/>
            </a:pPr>
            <a:endParaRPr lang="ar-JO" sz="36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lvl="0">
              <a:buClr>
                <a:srgbClr val="000000"/>
              </a:buClr>
              <a:buSzPts val="1800"/>
            </a:pPr>
            <a:r>
              <a:rPr lang="ar-JO" sz="3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ما هو إدمان الشّاشات؟ </a:t>
            </a:r>
            <a:r>
              <a:rPr lang="ar-JO" sz="4000" b="1" kern="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ابحث</a:t>
            </a:r>
            <a:r>
              <a:rPr lang="ar-SA" sz="4000" b="1" kern="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\ـي</a:t>
            </a:r>
            <a:r>
              <a:rPr lang="ar-JO" sz="4000" b="1" kern="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 عن تعريف ووَصْف</a:t>
            </a:r>
            <a:r>
              <a:rPr lang="ar-SA" sz="4000" b="1" kern="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 لهذا التصرّف</a:t>
            </a:r>
            <a:r>
              <a:rPr lang="ar-JO" sz="4000" b="1" kern="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.  </a:t>
            </a:r>
            <a:endParaRPr lang="ar-JO" sz="4400" b="1" kern="0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4" name="Picture 2" descr="Social Media, Social, Network, Zeitgeist">
            <a:extLst>
              <a:ext uri="{FF2B5EF4-FFF2-40B4-BE49-F238E27FC236}">
                <a16:creationId xmlns:a16="http://schemas.microsoft.com/office/drawing/2014/main" id="{2113F955-41A6-4848-8152-1C7E062AF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49" y="2007637"/>
            <a:ext cx="6182382" cy="324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martphone, Hand, Web, Cobweb, Spider">
            <a:extLst>
              <a:ext uri="{FF2B5EF4-FFF2-40B4-BE49-F238E27FC236}">
                <a16:creationId xmlns:a16="http://schemas.microsoft.com/office/drawing/2014/main" id="{FDB5DAF0-368A-4186-A985-E89A8220B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97" y="2544240"/>
            <a:ext cx="4997108" cy="324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9963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תוצאת תמונה עבור covid 19 virus art"/>
          <p:cNvSpPr>
            <a:spLocks noChangeAspect="1" noChangeArrowheads="1"/>
          </p:cNvSpPr>
          <p:nvPr/>
        </p:nvSpPr>
        <p:spPr bwMode="auto">
          <a:xfrm>
            <a:off x="155555" y="-143997"/>
            <a:ext cx="304760" cy="30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he-IL" dirty="0">
              <a:latin typeface="Arial" panose="020B0604020202020204" pitchFamily="34" charset="0"/>
            </a:endParaRPr>
          </a:p>
        </p:txBody>
      </p:sp>
      <p:sp>
        <p:nvSpPr>
          <p:cNvPr id="5" name="AutoShape 4" descr="תוצאת תמונה עבור covid 19 virus art"/>
          <p:cNvSpPr>
            <a:spLocks noChangeAspect="1" noChangeArrowheads="1"/>
          </p:cNvSpPr>
          <p:nvPr/>
        </p:nvSpPr>
        <p:spPr bwMode="auto">
          <a:xfrm>
            <a:off x="307935" y="8383"/>
            <a:ext cx="304760" cy="30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he-IL" dirty="0">
              <a:latin typeface="Arial" panose="020B0604020202020204" pitchFamily="34" charset="0"/>
            </a:endParaRPr>
          </a:p>
        </p:txBody>
      </p:sp>
      <p:sp>
        <p:nvSpPr>
          <p:cNvPr id="10" name="מציין מיקום תוכן 2">
            <a:extLst>
              <a:ext uri="{FF2B5EF4-FFF2-40B4-BE49-F238E27FC236}">
                <a16:creationId xmlns:a16="http://schemas.microsoft.com/office/drawing/2014/main" id="{419F5A3E-A2E7-4447-A0C4-15AB80FE86D1}"/>
              </a:ext>
            </a:extLst>
          </p:cNvPr>
          <p:cNvSpPr txBox="1">
            <a:spLocks/>
          </p:cNvSpPr>
          <p:nvPr/>
        </p:nvSpPr>
        <p:spPr>
          <a:xfrm>
            <a:off x="688906" y="186828"/>
            <a:ext cx="10660220" cy="3848053"/>
          </a:xfrm>
          <a:prstGeom prst="rect">
            <a:avLst/>
          </a:prstGeom>
        </p:spPr>
        <p:txBody>
          <a:bodyPr vert="horz" lIns="91428" tIns="45714" rIns="91428" bIns="45714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endParaRPr lang="he-IL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2839388" y="665018"/>
            <a:ext cx="65116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J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استراحة لمد</a:t>
            </a:r>
            <a:r>
              <a:rPr lang="ar-SA" sz="3200" b="1" dirty="0">
                <a:latin typeface="Arial" panose="020B0604020202020204" pitchFamily="34" charset="0"/>
                <a:cs typeface="Arial" panose="020B0604020202020204" pitchFamily="34" charset="0"/>
              </a:rPr>
              <a:t>ّ</a:t>
            </a:r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ة 10 دقائق </a:t>
            </a:r>
            <a:r>
              <a:rPr lang="ar-SA" sz="3200" b="1" dirty="0">
                <a:latin typeface="Arial" panose="020B0604020202020204" pitchFamily="34" charset="0"/>
                <a:cs typeface="Arial" panose="020B0604020202020204" pitchFamily="34" charset="0"/>
              </a:rPr>
              <a:t>كي</a:t>
            </a:r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 تنه</a:t>
            </a:r>
            <a:r>
              <a:rPr lang="ar-SA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وا</a:t>
            </a:r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 الجدول</a:t>
            </a:r>
            <a:endParaRPr lang="he-I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6F34659-9830-48E8-B989-BDFBF38D5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5457" y="2451705"/>
            <a:ext cx="2459498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67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598383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2353574"/>
          </a:xfrm>
        </p:spPr>
        <p:txBody>
          <a:bodyPr/>
          <a:lstStyle/>
          <a:p>
            <a:r>
              <a:rPr lang="ar-SA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هل هناك حقًا إدمان للشاشات؟</a:t>
            </a:r>
            <a:endParaRPr lang="he-IL" dirty="0">
              <a:solidFill>
                <a:srgbClr val="192A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187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7899DC5-D1A8-4FC2-8F4A-BD485A3D4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sz="44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نتعلّم الآن </a:t>
            </a:r>
            <a:endParaRPr lang="he-IL" dirty="0">
              <a:solidFill>
                <a:srgbClr val="192A72"/>
              </a:solidFill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33C36A69-E532-4117-8CEC-A1273B9D92BE}"/>
              </a:ext>
            </a:extLst>
          </p:cNvPr>
          <p:cNvSpPr txBox="1"/>
          <p:nvPr/>
        </p:nvSpPr>
        <p:spPr>
          <a:xfrm>
            <a:off x="-178067" y="2427069"/>
            <a:ext cx="1085622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buClr>
                <a:srgbClr val="000000"/>
              </a:buClr>
            </a:pPr>
            <a:r>
              <a:rPr lang="ar-JO" sz="3600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كيف ي</a:t>
            </a:r>
            <a:r>
              <a:rPr lang="ar-SA" sz="3600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حصل هذا؟</a:t>
            </a:r>
            <a:r>
              <a:rPr lang="he-IL" sz="3600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</a:p>
          <a:p>
            <a:pPr lvl="0">
              <a:buClr>
                <a:srgbClr val="000000"/>
              </a:buClr>
            </a:pPr>
            <a:endParaRPr lang="ar-SA" sz="3600" kern="0" dirty="0">
              <a:solidFill>
                <a:srgbClr val="424242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lvl="0">
              <a:buClr>
                <a:srgbClr val="000000"/>
              </a:buClr>
            </a:pPr>
            <a:r>
              <a:rPr lang="ar-JO" sz="3600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لماذا يحدث</a:t>
            </a:r>
            <a:r>
              <a:rPr lang="ar-SA" sz="3600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؟</a:t>
            </a:r>
            <a:r>
              <a:rPr lang="he-IL" sz="3600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</a:t>
            </a:r>
            <a:endParaRPr lang="en-US" sz="3600" kern="0" dirty="0">
              <a:solidFill>
                <a:srgbClr val="424242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E8857D89-49B4-4101-B771-185E8BEC81D8}"/>
              </a:ext>
            </a:extLst>
          </p:cNvPr>
          <p:cNvSpPr txBox="1"/>
          <p:nvPr/>
        </p:nvSpPr>
        <p:spPr>
          <a:xfrm>
            <a:off x="1020866" y="1199034"/>
            <a:ext cx="778809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buClr>
                <a:srgbClr val="000000"/>
              </a:buClr>
            </a:pPr>
            <a:r>
              <a:rPr lang="ar-JO" sz="36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الإفراط في استخدام الشّاشات </a:t>
            </a:r>
            <a:r>
              <a:rPr lang="ar-JO" sz="3600" kern="0" dirty="0" err="1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وت</a:t>
            </a:r>
            <a:r>
              <a:rPr lang="ar-SA" sz="36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أ</a:t>
            </a:r>
            <a:r>
              <a:rPr lang="ar-JO" sz="3600" kern="0" dirty="0" err="1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ثيراته</a:t>
            </a:r>
            <a:endParaRPr lang="en-US" sz="3600" kern="0" dirty="0">
              <a:solidFill>
                <a:srgbClr val="192A72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5" name="Picture 2" descr="Head, Brain, Thoughts, Human Body, Face">
            <a:extLst>
              <a:ext uri="{FF2B5EF4-FFF2-40B4-BE49-F238E27FC236}">
                <a16:creationId xmlns:a16="http://schemas.microsoft.com/office/drawing/2014/main" id="{941FBBA5-E6E7-42EE-94D9-CF46F9059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964" y="1955738"/>
            <a:ext cx="3882718" cy="388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370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C585FD0-59BD-47BD-9E83-4A9F6E737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sz="44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نتعلّم الآن </a:t>
            </a:r>
            <a:endParaRPr lang="he-IL" dirty="0">
              <a:solidFill>
                <a:srgbClr val="192A72"/>
              </a:solidFill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EDC9DD1A-7340-439A-BE33-2DF0D351A203}"/>
              </a:ext>
            </a:extLst>
          </p:cNvPr>
          <p:cNvSpPr txBox="1"/>
          <p:nvPr/>
        </p:nvSpPr>
        <p:spPr>
          <a:xfrm>
            <a:off x="1173266" y="965354"/>
            <a:ext cx="778809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buClr>
                <a:srgbClr val="000000"/>
              </a:buClr>
            </a:pPr>
            <a:r>
              <a:rPr lang="ar-JO" sz="36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ال</a:t>
            </a:r>
            <a:r>
              <a:rPr lang="ar-SA" sz="36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إ</a:t>
            </a:r>
            <a:r>
              <a:rPr lang="ar-JO" sz="36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فراط في استخدام الشّاشات </a:t>
            </a:r>
            <a:r>
              <a:rPr lang="ar-JO" sz="3600" kern="0" dirty="0" err="1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وت</a:t>
            </a:r>
            <a:r>
              <a:rPr lang="ar-SA" sz="36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أ</a:t>
            </a:r>
            <a:r>
              <a:rPr lang="ar-JO" sz="3600" kern="0" dirty="0" err="1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ثيراته</a:t>
            </a:r>
            <a:endParaRPr lang="en-US" sz="3600" kern="0" dirty="0">
              <a:solidFill>
                <a:srgbClr val="192A72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59E02BCD-A799-4E08-91C0-C1C070E24301}"/>
              </a:ext>
            </a:extLst>
          </p:cNvPr>
          <p:cNvSpPr txBox="1"/>
          <p:nvPr/>
        </p:nvSpPr>
        <p:spPr>
          <a:xfrm>
            <a:off x="-25668" y="1851764"/>
            <a:ext cx="11694695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buClr>
                <a:srgbClr val="000000"/>
              </a:buClr>
            </a:pPr>
            <a:r>
              <a:rPr lang="ar-JO" sz="3600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لديك م</a:t>
            </a:r>
            <a:r>
              <a:rPr lang="ar-SA" sz="3600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َ</a:t>
            </a:r>
            <a:r>
              <a:rPr lang="ar-JO" sz="3600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ي</a:t>
            </a:r>
            <a:r>
              <a:rPr lang="ar-SA" sz="3600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ْ</a:t>
            </a:r>
            <a:r>
              <a:rPr lang="ar-JO" sz="3600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ل للرد</a:t>
            </a:r>
            <a:r>
              <a:rPr lang="ar-SA" sz="3600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ّ</a:t>
            </a:r>
            <a:r>
              <a:rPr lang="ar-JO" sz="3600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على الفور</a:t>
            </a:r>
            <a:r>
              <a:rPr lang="he-IL" sz="3600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ar-JO" sz="3600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على أي</a:t>
            </a:r>
            <a:r>
              <a:rPr lang="ar-SA" sz="3600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ّ</a:t>
            </a:r>
            <a:r>
              <a:rPr lang="ar-JO" sz="3600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رسالة</a:t>
            </a:r>
            <a:r>
              <a:rPr lang="en-US" sz="3600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ar-SA" sz="3600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أو </a:t>
            </a:r>
            <a:r>
              <a:rPr lang="ar-JO" sz="3600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رنين </a:t>
            </a:r>
            <a:r>
              <a:rPr lang="he-IL" sz="3600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...</a:t>
            </a:r>
          </a:p>
          <a:p>
            <a:pPr lvl="0">
              <a:buClr>
                <a:srgbClr val="000000"/>
              </a:buClr>
            </a:pPr>
            <a:r>
              <a:rPr lang="ar-SA" sz="3600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أنت </a:t>
            </a:r>
            <a:r>
              <a:rPr lang="ar-JO" sz="3600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تفحص هاتفك الذكي</a:t>
            </a:r>
            <a:r>
              <a:rPr lang="ar-SA" sz="3600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ّ</a:t>
            </a:r>
            <a:r>
              <a:rPr lang="ar-JO" sz="3600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حتى لو لم تكن هناك رسالة </a:t>
            </a:r>
            <a:r>
              <a:rPr lang="he-IL" sz="3600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... </a:t>
            </a:r>
          </a:p>
          <a:p>
            <a:pPr lvl="0">
              <a:buClr>
                <a:srgbClr val="000000"/>
              </a:buClr>
            </a:pPr>
            <a:r>
              <a:rPr lang="ar-SA" sz="3600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تسمّى هذه الظاهرة</a:t>
            </a:r>
            <a:r>
              <a:rPr lang="ar-SA" sz="3600" kern="0" dirty="0">
                <a:solidFill>
                  <a:srgbClr val="424242"/>
                </a:solidFill>
                <a:latin typeface="Arial"/>
                <a:cs typeface="Arial"/>
                <a:sym typeface="Arial"/>
              </a:rPr>
              <a:t>: </a:t>
            </a:r>
            <a:endParaRPr lang="he-IL" sz="3600" kern="0" dirty="0">
              <a:solidFill>
                <a:srgbClr val="424242"/>
              </a:solidFill>
              <a:latin typeface="Arial"/>
              <a:cs typeface="Arial"/>
              <a:sym typeface="Arial"/>
            </a:endParaRPr>
          </a:p>
          <a:p>
            <a:pPr lvl="0">
              <a:buClr>
                <a:srgbClr val="000000"/>
              </a:buClr>
            </a:pPr>
            <a:r>
              <a:rPr lang="he-IL" sz="3600" kern="0" dirty="0">
                <a:solidFill>
                  <a:srgbClr val="42424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600" b="1" kern="0" dirty="0">
                <a:solidFill>
                  <a:srgbClr val="424242"/>
                </a:solidFill>
                <a:latin typeface="Arial"/>
                <a:cs typeface="Arial"/>
                <a:sym typeface="Arial"/>
              </a:rPr>
              <a:t>FOMO</a:t>
            </a:r>
          </a:p>
          <a:p>
            <a:pPr lvl="0">
              <a:buClr>
                <a:srgbClr val="000000"/>
              </a:buClr>
            </a:pPr>
            <a:r>
              <a:rPr lang="en-US" altLang="he-IL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Fear of Missing Out</a:t>
            </a:r>
            <a:r>
              <a:rPr lang="en-US" sz="3600" kern="0" dirty="0">
                <a:solidFill>
                  <a:srgbClr val="424242"/>
                </a:solidFill>
                <a:latin typeface="Arial"/>
                <a:cs typeface="Arial"/>
                <a:sym typeface="Arial"/>
              </a:rPr>
              <a:t> </a:t>
            </a:r>
          </a:p>
          <a:p>
            <a:pPr lvl="0" algn="r" rtl="1"/>
            <a:endParaRPr lang="en-US" altLang="he-IL" sz="3600" dirty="0">
              <a:solidFill>
                <a:srgbClr val="192A72"/>
              </a:solidFill>
              <a:latin typeface="Arial" panose="020B0604020202020204" pitchFamily="34" charset="0"/>
              <a:cs typeface="Varela Round"/>
              <a:sym typeface="Calibri" pitchFamily="34" charset="0"/>
            </a:endParaRPr>
          </a:p>
          <a:p>
            <a:pPr lvl="0" algn="r" rtl="1"/>
            <a:endParaRPr lang="en-US" altLang="he-IL" sz="3600" dirty="0">
              <a:solidFill>
                <a:srgbClr val="192A72"/>
              </a:solidFill>
              <a:latin typeface="Arial" panose="020B0604020202020204" pitchFamily="34" charset="0"/>
              <a:cs typeface="Varela Round"/>
              <a:sym typeface="Calibri" pitchFamily="34" charset="0"/>
            </a:endParaRPr>
          </a:p>
          <a:p>
            <a:pPr lvl="0" algn="r" rtl="1"/>
            <a:endParaRPr lang="en-US" altLang="he-IL" sz="3600" dirty="0">
              <a:solidFill>
                <a:srgbClr val="192A72"/>
              </a:solidFill>
              <a:latin typeface="Arial" panose="020B0604020202020204" pitchFamily="34" charset="0"/>
              <a:cs typeface="Varela Round"/>
              <a:sym typeface="Calibri" pitchFamily="34" charset="0"/>
            </a:endParaRPr>
          </a:p>
        </p:txBody>
      </p:sp>
      <p:pic>
        <p:nvPicPr>
          <p:cNvPr id="5" name="Picture 2" descr="Questions, Who, What, How, Why, Where">
            <a:extLst>
              <a:ext uri="{FF2B5EF4-FFF2-40B4-BE49-F238E27FC236}">
                <a16:creationId xmlns:a16="http://schemas.microsoft.com/office/drawing/2014/main" id="{0E41BFE8-972E-4504-AD26-013EA60D1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82" y="3042864"/>
            <a:ext cx="4036729" cy="269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9947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B47090A-C9B6-4295-8FAE-8D8216240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sz="4400" kern="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نتعلّم الآن </a:t>
            </a:r>
            <a:endParaRPr lang="he-IL" dirty="0"/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119DFF79-CA33-4F63-85BB-5AC187C912CD}"/>
              </a:ext>
            </a:extLst>
          </p:cNvPr>
          <p:cNvSpPr txBox="1"/>
          <p:nvPr/>
        </p:nvSpPr>
        <p:spPr>
          <a:xfrm>
            <a:off x="-689429" y="4435196"/>
            <a:ext cx="1189808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buClr>
                <a:srgbClr val="000000"/>
              </a:buClr>
            </a:pPr>
            <a:r>
              <a:rPr lang="ar-JO" sz="3600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لقد اعتدنا القيام بالعديد م</a:t>
            </a:r>
            <a:r>
              <a:rPr lang="ar-SA" sz="3600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ِ</a:t>
            </a:r>
            <a:r>
              <a:rPr lang="ar-JO" sz="3600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ن الأنشطة</a:t>
            </a:r>
            <a:r>
              <a:rPr lang="ar-SA" sz="3600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بالتزامن</a:t>
            </a:r>
            <a:r>
              <a:rPr lang="ar-JO" sz="3600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...</a:t>
            </a:r>
            <a:endParaRPr lang="he-IL" sz="3600" kern="0" dirty="0">
              <a:solidFill>
                <a:srgbClr val="424242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lvl="0">
              <a:buClr>
                <a:srgbClr val="000000"/>
              </a:buClr>
            </a:pPr>
            <a:r>
              <a:rPr lang="ar-JO" sz="3600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كيف يؤثّر ذلك علينا</a:t>
            </a:r>
            <a:r>
              <a:rPr lang="ar-SY" sz="3600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؟</a:t>
            </a:r>
            <a:r>
              <a:rPr lang="he-IL" sz="3600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</a:t>
            </a:r>
          </a:p>
        </p:txBody>
      </p:sp>
      <p:pic>
        <p:nvPicPr>
          <p:cNvPr id="4" name="Picture 4" descr="Smartphone, Mobile, Technology, Book">
            <a:extLst>
              <a:ext uri="{FF2B5EF4-FFF2-40B4-BE49-F238E27FC236}">
                <a16:creationId xmlns:a16="http://schemas.microsoft.com/office/drawing/2014/main" id="{632CD01E-7F60-4840-AA57-37C3BDFB8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6372">
            <a:off x="460574" y="1627218"/>
            <a:ext cx="3696702" cy="251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Mathematics, Formula, Smartphone, Mobile Phone, Physics">
            <a:extLst>
              <a:ext uri="{FF2B5EF4-FFF2-40B4-BE49-F238E27FC236}">
                <a16:creationId xmlns:a16="http://schemas.microsoft.com/office/drawing/2014/main" id="{9295E49A-FA54-42A7-91E9-2941410E1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040" y="1823869"/>
            <a:ext cx="2939406" cy="172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Book, Mobile Phone, Smartphone, Leather">
            <a:extLst>
              <a:ext uri="{FF2B5EF4-FFF2-40B4-BE49-F238E27FC236}">
                <a16:creationId xmlns:a16="http://schemas.microsoft.com/office/drawing/2014/main" id="{E07E9F51-2DA3-4485-8AB9-A64EAA610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8925">
            <a:off x="7734515" y="1526381"/>
            <a:ext cx="4073144" cy="271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745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כותרת 6">
            <a:extLst>
              <a:ext uri="{FF2B5EF4-FFF2-40B4-BE49-F238E27FC236}">
                <a16:creationId xmlns:a16="http://schemas.microsoft.com/office/drawing/2014/main" id="{CA5AA1ED-05DB-4763-97D5-EE4C9472B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12725"/>
            <a:ext cx="11158537" cy="720725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ar-SY" altLang="he-IL" dirty="0">
                <a:solidFill>
                  <a:srgbClr val="192A72"/>
                </a:solidFill>
                <a:latin typeface="Arial" panose="020B0604020202020204" pitchFamily="34" charset="0"/>
                <a:ea typeface="Varela Round"/>
                <a:cs typeface="Arial" panose="020B0604020202020204" pitchFamily="34" charset="0"/>
              </a:rPr>
              <a:t>لحظة، قبل أنْ نبدأ..</a:t>
            </a:r>
            <a:endParaRPr altLang="he-IL" dirty="0">
              <a:solidFill>
                <a:srgbClr val="192A72"/>
              </a:solidFill>
              <a:latin typeface="Arial" panose="020B0604020202020204" pitchFamily="34" charset="0"/>
              <a:ea typeface="Varela Round"/>
              <a:cs typeface="Arial" panose="020B0604020202020204" pitchFamily="34" charset="0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94CE3A91-399D-41E0-846A-C8B72D75FB62}"/>
              </a:ext>
            </a:extLst>
          </p:cNvPr>
          <p:cNvSpPr txBox="1"/>
          <p:nvPr/>
        </p:nvSpPr>
        <p:spPr>
          <a:xfrm>
            <a:off x="2390775" y="1582738"/>
            <a:ext cx="8388350" cy="440120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571500" indent="-571500" algn="r" rt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ar-JO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إليكم درس المهارات الحياتيّة عن بُعد، ولكنكم ستشعرون</a:t>
            </a:r>
            <a:r>
              <a:rPr lang="ar-SA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مِن خلاله</a:t>
            </a:r>
            <a:r>
              <a:rPr lang="ar-JO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بالقرب!</a:t>
            </a:r>
            <a:endParaRPr lang="he-IL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r" rt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ar-SA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مجرى</a:t>
            </a:r>
            <a:r>
              <a:rPr lang="he-I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حياة</a:t>
            </a:r>
            <a:r>
              <a:rPr lang="he-I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جديد- كيف تتدبّرون أموركم؟</a:t>
            </a:r>
            <a:endParaRPr lang="he-IL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r" rt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ar-SA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نحن جميعًا نملك مهارات حياتيّة: إنّها القدرات والطاقات الكامنة فينا</a:t>
            </a:r>
            <a:endParaRPr lang="he-IL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r" rt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ar-SA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أنتم تملكون حصانة نفسيّة، آمنوا بقدراتكم وطاقاتكم!</a:t>
            </a:r>
            <a:endParaRPr lang="he-IL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>
              <a:buClr>
                <a:schemeClr val="accent6">
                  <a:lumMod val="75000"/>
                </a:schemeClr>
              </a:buClr>
              <a:defRPr/>
            </a:pPr>
            <a:r>
              <a:rPr lang="ar-SA" sz="44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هيّا بنا، سننطلق الآن</a:t>
            </a:r>
            <a:r>
              <a:rPr lang="he-IL" sz="44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</a:p>
          <a:p>
            <a:pPr algn="r" rtl="1">
              <a:defRPr/>
            </a:pPr>
            <a:endParaRPr lang="he-IL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FF97102-1CFD-401F-8C32-6EF426999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15" y="368877"/>
            <a:ext cx="11160000" cy="1108367"/>
          </a:xfrm>
        </p:spPr>
        <p:txBody>
          <a:bodyPr/>
          <a:lstStyle/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ar-JO" sz="3200" kern="0" dirty="0">
                <a:solidFill>
                  <a:srgbClr val="192A7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مادّة للتّفكير  </a:t>
            </a:r>
            <a:r>
              <a:rPr lang="he-IL" sz="3200" kern="0" dirty="0">
                <a:solidFill>
                  <a:srgbClr val="192A7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....</a:t>
            </a:r>
            <a:br>
              <a:rPr lang="he-IL" sz="3200" kern="0" dirty="0">
                <a:solidFill>
                  <a:srgbClr val="192A7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</a:br>
            <a:endParaRPr lang="he-IL" dirty="0">
              <a:solidFill>
                <a:srgbClr val="192A72"/>
              </a:solidFill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6CB51852-6841-4333-9667-7A2117899A04}"/>
              </a:ext>
            </a:extLst>
          </p:cNvPr>
          <p:cNvSpPr/>
          <p:nvPr/>
        </p:nvSpPr>
        <p:spPr>
          <a:xfrm>
            <a:off x="956602" y="858520"/>
            <a:ext cx="9702623" cy="5140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ar-JO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أين ي</a:t>
            </a:r>
            <a:r>
              <a:rPr lang="ar-SA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كون</a:t>
            </a:r>
            <a:r>
              <a:rPr lang="ar-JO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هاتفك الذّكي</a:t>
            </a:r>
            <a:r>
              <a:rPr lang="ar-SA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ّ</a:t>
            </a:r>
            <a:r>
              <a:rPr lang="ar-JO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عندما تدرس/ي</a:t>
            </a:r>
            <a:r>
              <a:rPr lang="ar-SA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ن</a:t>
            </a:r>
            <a:r>
              <a:rPr lang="ar-JO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لاختبار</a:t>
            </a:r>
            <a:r>
              <a:rPr lang="ar-SA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أو</a:t>
            </a:r>
            <a:r>
              <a:rPr lang="ar-JO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تحض</a:t>
            </a:r>
            <a:r>
              <a:rPr lang="ar-SA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ّ</a:t>
            </a:r>
            <a:r>
              <a:rPr lang="ar-JO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ر/ي</a:t>
            </a:r>
            <a:r>
              <a:rPr lang="ar-SA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ن</a:t>
            </a:r>
            <a:r>
              <a:rPr lang="ar-JO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الواجب المنزلي</a:t>
            </a:r>
            <a:r>
              <a:rPr lang="ar-SA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ّ</a:t>
            </a:r>
            <a:r>
              <a:rPr lang="ar-SY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؟</a:t>
            </a:r>
            <a:endParaRPr lang="he-IL" sz="3200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457200" lvl="0" indent="-457200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ar-JO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تخيّل/ي ش</a:t>
            </a:r>
            <a:r>
              <a:rPr lang="ar-SA" sz="3200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يئًا</a:t>
            </a:r>
            <a:r>
              <a:rPr lang="ar-JO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ar-SA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قد </a:t>
            </a:r>
            <a:r>
              <a:rPr lang="ar-JO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يحدث في الواقع</a:t>
            </a:r>
            <a:r>
              <a:rPr lang="ar-SA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أيضًا</a:t>
            </a:r>
            <a:r>
              <a:rPr lang="ar-JO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...</a:t>
            </a:r>
            <a:r>
              <a:rPr lang="ar-SA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ar-JO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أنت تدرس/ي</a:t>
            </a:r>
            <a:r>
              <a:rPr lang="ar-SA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ن</a:t>
            </a:r>
            <a:r>
              <a:rPr lang="ar-JO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لاختبار</a:t>
            </a:r>
            <a:r>
              <a:rPr lang="ar-SA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، ف</a:t>
            </a:r>
            <a:r>
              <a:rPr lang="ar-JO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تصلك رسالة </a:t>
            </a:r>
            <a:r>
              <a:rPr lang="ar-SA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أو يرنّ </a:t>
            </a:r>
            <a:r>
              <a:rPr lang="ar-JO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الهاتف...</a:t>
            </a:r>
            <a:endParaRPr lang="he-IL" sz="3200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lvl="0">
              <a:lnSpc>
                <a:spcPct val="115000"/>
              </a:lnSpc>
              <a:buClr>
                <a:srgbClr val="000000"/>
              </a:buClr>
            </a:pPr>
            <a:r>
              <a:rPr lang="ar-JO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ماذا يحدث لك في تلك اللحظة</a:t>
            </a:r>
            <a:r>
              <a:rPr lang="ar-SA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؟</a:t>
            </a:r>
            <a:r>
              <a:rPr lang="ar-JO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endParaRPr lang="ar-SA" sz="3200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lvl="0">
              <a:lnSpc>
                <a:spcPct val="115000"/>
              </a:lnSpc>
              <a:buClr>
                <a:srgbClr val="000000"/>
              </a:buClr>
            </a:pPr>
            <a:r>
              <a:rPr lang="ar-SA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ماذا يحصل في </a:t>
            </a:r>
            <a:r>
              <a:rPr lang="ar-JO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جسدك</a:t>
            </a:r>
            <a:r>
              <a:rPr lang="ar-SA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؟</a:t>
            </a:r>
            <a:r>
              <a:rPr lang="he-IL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endParaRPr lang="ar-SA" sz="3200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lvl="0">
              <a:lnSpc>
                <a:spcPct val="115000"/>
              </a:lnSpc>
              <a:buClr>
                <a:srgbClr val="000000"/>
              </a:buClr>
            </a:pPr>
            <a:r>
              <a:rPr lang="ar-SA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في أ</a:t>
            </a:r>
            <a:r>
              <a:rPr lang="ar-JO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فكارك</a:t>
            </a:r>
            <a:r>
              <a:rPr lang="ar-SA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؟</a:t>
            </a:r>
            <a:r>
              <a:rPr lang="he-IL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ar-SA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في </a:t>
            </a:r>
            <a:r>
              <a:rPr lang="ar-JO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شعورك</a:t>
            </a:r>
            <a:r>
              <a:rPr lang="ar-SA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؟</a:t>
            </a:r>
            <a:r>
              <a:rPr lang="he-IL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endParaRPr lang="ar-SA" sz="3200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lvl="0">
              <a:lnSpc>
                <a:spcPct val="115000"/>
              </a:lnSpc>
              <a:buClr>
                <a:srgbClr val="000000"/>
              </a:buClr>
            </a:pPr>
            <a:r>
              <a:rPr lang="ar-JO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ماذا تفعل/ي</a:t>
            </a:r>
            <a:r>
              <a:rPr lang="ar-SY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ن؟</a:t>
            </a:r>
            <a:r>
              <a:rPr lang="ar-JO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endParaRPr lang="en-US" sz="3200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algn="r" rtl="1">
              <a:lnSpc>
                <a:spcPct val="115000"/>
              </a:lnSpc>
            </a:pPr>
            <a:endParaRPr lang="he-IL" sz="3200" dirty="0">
              <a:solidFill>
                <a:srgbClr val="192A72"/>
              </a:solidFill>
              <a:latin typeface="Arial" panose="020B0604020202020204" pitchFamily="34" charset="0"/>
              <a:ea typeface="Calibri" panose="020F0502020204030204" pitchFamily="34" charset="0"/>
              <a:cs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430822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FF97102-1CFD-401F-8C32-6EF426999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he-IL" sz="40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</a:br>
            <a:br>
              <a:rPr lang="he-IL" sz="40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</a:br>
            <a:br>
              <a:rPr lang="he-IL" sz="40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</a:br>
            <a:br>
              <a:rPr lang="he-IL" sz="40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</a:br>
            <a:br>
              <a:rPr lang="he-IL" sz="40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</a:br>
            <a:r>
              <a:rPr lang="ar-JO" sz="44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تدرّب</a:t>
            </a:r>
            <a:r>
              <a:rPr lang="ar-JO" sz="40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br>
              <a:rPr lang="he-IL" sz="40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</a:br>
            <a:br>
              <a:rPr lang="he-IL" sz="40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</a:br>
            <a:br>
              <a:rPr lang="he-IL" sz="40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</a:br>
            <a:br>
              <a:rPr lang="he-IL" sz="40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</a:br>
            <a:br>
              <a:rPr lang="en-US" sz="40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</a:br>
            <a:endParaRPr lang="he-IL" dirty="0">
              <a:solidFill>
                <a:srgbClr val="192A72"/>
              </a:solidFill>
            </a:endParaRPr>
          </a:p>
        </p:txBody>
      </p:sp>
      <p:pic>
        <p:nvPicPr>
          <p:cNvPr id="4" name="Picture 1" descr="C:\Users\ורדית\Desktop\woman-1733891__480.jpg">
            <a:extLst>
              <a:ext uri="{FF2B5EF4-FFF2-40B4-BE49-F238E27FC236}">
                <a16:creationId xmlns:a16="http://schemas.microsoft.com/office/drawing/2014/main" id="{5867788C-1C78-474D-8F50-79157999D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9841" y="979715"/>
            <a:ext cx="6613661" cy="4214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מלבן 4"/>
          <p:cNvSpPr/>
          <p:nvPr/>
        </p:nvSpPr>
        <p:spPr>
          <a:xfrm>
            <a:off x="8424745" y="685924"/>
            <a:ext cx="28606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</a:pPr>
            <a:r>
              <a:rPr lang="ar-JO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تمعّن/</a:t>
            </a:r>
            <a:r>
              <a:rPr lang="ar-SA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ـ</a:t>
            </a:r>
            <a:r>
              <a:rPr lang="ar-JO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ي في الصّورة ال</a:t>
            </a:r>
            <a:r>
              <a:rPr lang="ar-SA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ّ</a:t>
            </a:r>
            <a:r>
              <a:rPr lang="ar-JO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تي أمامك</a:t>
            </a:r>
            <a:r>
              <a:rPr lang="ar-SA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..</a:t>
            </a:r>
            <a:endParaRPr lang="ar-JO" sz="3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lvl="0">
              <a:buClr>
                <a:srgbClr val="000000"/>
              </a:buClr>
            </a:pPr>
            <a:r>
              <a:rPr lang="ar-JO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يبدو أن</a:t>
            </a:r>
            <a:r>
              <a:rPr lang="ar-SA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ّ</a:t>
            </a:r>
            <a:r>
              <a:rPr lang="ar-JO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ها تقوم بالكثير من الأشياء في الوقت</a:t>
            </a:r>
            <a:r>
              <a:rPr lang="ar-SA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نفسه، أليس كذلك؟</a:t>
            </a:r>
            <a:endParaRPr lang="ar-JO" sz="3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lvl="0">
              <a:buClr>
                <a:srgbClr val="000000"/>
              </a:buClr>
            </a:pPr>
            <a:r>
              <a:rPr lang="ar-JO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أين هي؟</a:t>
            </a:r>
            <a:r>
              <a:rPr lang="ar-SA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ar-JO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أين الجسد؟</a:t>
            </a:r>
            <a:r>
              <a:rPr lang="he-IL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ar-JO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الروح؟ ال</a:t>
            </a:r>
            <a:r>
              <a:rPr lang="ar-SA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شعور</a:t>
            </a:r>
            <a:r>
              <a:rPr lang="ar-JO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؟</a:t>
            </a:r>
            <a:r>
              <a:rPr lang="he-IL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ar-JO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ال</a:t>
            </a:r>
            <a:r>
              <a:rPr lang="ar-SA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أ</a:t>
            </a:r>
            <a:r>
              <a:rPr lang="ar-JO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فكار؟  </a:t>
            </a:r>
            <a:r>
              <a:rPr lang="he-IL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endParaRPr lang="en-US" sz="3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02288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A940F41-B041-4570-B91B-D7994D91D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sz="4400" b="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نتعلّم الآن </a:t>
            </a:r>
            <a:endParaRPr lang="he-IL" dirty="0">
              <a:solidFill>
                <a:srgbClr val="192A72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3048000" y="755009"/>
            <a:ext cx="7245292" cy="1319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</a:pPr>
            <a:r>
              <a:rPr lang="ar-SA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يؤثّر </a:t>
            </a:r>
            <a:r>
              <a:rPr lang="ar-JO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استخدام الشّاشات على الجوانب المعرفي</a:t>
            </a:r>
            <a:r>
              <a:rPr lang="ar-SA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ّ</a:t>
            </a:r>
            <a:r>
              <a:rPr lang="ar-JO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ة</a:t>
            </a:r>
            <a:r>
              <a:rPr lang="he-IL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: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</a:pPr>
            <a:r>
              <a:rPr lang="ar-JO" sz="3200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التّعل</a:t>
            </a:r>
            <a:r>
              <a:rPr lang="ar-SA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ّ</a:t>
            </a:r>
            <a:r>
              <a:rPr lang="ar-JO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م</a:t>
            </a:r>
            <a:r>
              <a:rPr lang="ar-SA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، </a:t>
            </a:r>
            <a:r>
              <a:rPr lang="ar-JO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التّفكير والتّركيز</a:t>
            </a:r>
            <a:r>
              <a:rPr lang="ar-SA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pic>
        <p:nvPicPr>
          <p:cNvPr id="5" name="מדיה מקוונת 4" title="￘ﾨ￘ﾧ￙ﾄ￙ﾁ￙ﾊ￘ﾯ￙ﾊ￙ﾈ.... ￘ﾪ￘ﾣ￘ﾫ￙ﾊ￘ﾱ ￘ﾧ￙ﾄ￘ﾴ￘ﾧ￘ﾴ￘ﾧ￘ﾪ ￙ﾈ￘ﾧ￙ﾄ￙ﾅ￙ﾈ￘ﾨ￘ﾧ￙ﾊ￙ﾄ ￘ﾹ￙ﾄ￙ﾉ ￘ﾧ￙ﾄ￘ﾯ￙ﾅ￘ﾧ￘ﾺ">
            <a:hlinkClick r:id="" action="ppaction://media"/>
            <a:extLst>
              <a:ext uri="{FF2B5EF4-FFF2-40B4-BE49-F238E27FC236}">
                <a16:creationId xmlns:a16="http://schemas.microsoft.com/office/drawing/2014/main" id="{CBAEA645-85E4-4CA2-999F-7970C6202D2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6413" y="2253673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0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C3E040-C315-4426-B298-CFBA2EA23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sz="4400" kern="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نتعلّم الآن </a:t>
            </a:r>
            <a:endParaRPr lang="he-IL" dirty="0"/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510467CF-3104-4C49-940F-1B0A06ECCE0D}"/>
              </a:ext>
            </a:extLst>
          </p:cNvPr>
          <p:cNvSpPr/>
          <p:nvPr/>
        </p:nvSpPr>
        <p:spPr>
          <a:xfrm>
            <a:off x="1493239" y="2755206"/>
            <a:ext cx="52011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Varela Round"/>
              </a:rPr>
              <a:t>  MULTITASKING         </a:t>
            </a:r>
          </a:p>
          <a:p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Varela Round"/>
              </a:rPr>
              <a:t> </a:t>
            </a:r>
            <a:r>
              <a:rPr lang="ar-JO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القيام بعد</a:t>
            </a:r>
            <a:r>
              <a:rPr lang="ar-SA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ّ</a:t>
            </a:r>
            <a:r>
              <a:rPr lang="ar-JO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ة مهام</a:t>
            </a:r>
            <a:r>
              <a:rPr lang="ar-SA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ّ بالتزامن</a:t>
            </a:r>
            <a:r>
              <a:rPr lang="he-IL" sz="3600" dirty="0">
                <a:latin typeface="Arial" panose="020B0604020202020204" pitchFamily="34" charset="0"/>
                <a:cs typeface="Varela Round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Varela Round"/>
              </a:rPr>
              <a:t> </a:t>
            </a:r>
            <a:endParaRPr lang="he-IL" sz="3600" dirty="0">
              <a:latin typeface="Arial" panose="020B0604020202020204" pitchFamily="34" charset="0"/>
              <a:cs typeface="Varela Round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D77F09EA-F968-465D-82CB-E8A9D271341D}"/>
              </a:ext>
            </a:extLst>
          </p:cNvPr>
          <p:cNvSpPr txBox="1"/>
          <p:nvPr/>
        </p:nvSpPr>
        <p:spPr>
          <a:xfrm>
            <a:off x="1291904" y="1100816"/>
            <a:ext cx="9244015" cy="13199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</a:pPr>
            <a:r>
              <a:rPr lang="ar-SA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يؤثّر </a:t>
            </a:r>
            <a:r>
              <a:rPr lang="ar-JO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استخدام الشّاشات على الجوانب المعرفي</a:t>
            </a:r>
            <a:r>
              <a:rPr lang="ar-SA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ّ</a:t>
            </a:r>
            <a:r>
              <a:rPr lang="ar-JO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ة</a:t>
            </a:r>
            <a:r>
              <a:rPr lang="he-IL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: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</a:pPr>
            <a:r>
              <a:rPr lang="ar-JO" sz="3200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التعل</a:t>
            </a:r>
            <a:r>
              <a:rPr lang="ar-SA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ّ</a:t>
            </a:r>
            <a:r>
              <a:rPr lang="ar-JO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م</a:t>
            </a:r>
            <a:r>
              <a:rPr lang="ar-SA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، </a:t>
            </a:r>
            <a:r>
              <a:rPr lang="ar-JO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التّفكير والتّركيز</a:t>
            </a:r>
            <a:r>
              <a:rPr lang="ar-SA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:</a:t>
            </a:r>
            <a:endParaRPr lang="en-US" sz="3200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מלבן 3">
            <a:extLst>
              <a:ext uri="{FF2B5EF4-FFF2-40B4-BE49-F238E27FC236}">
                <a16:creationId xmlns:a16="http://schemas.microsoft.com/office/drawing/2014/main" id="{66ADA50D-1EA9-48F5-B6D5-308853D40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3237" y="4405614"/>
            <a:ext cx="46488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he-IL" sz="3600" b="1" dirty="0">
                <a:latin typeface="Arial" panose="020B0604020202020204" pitchFamily="34" charset="0"/>
                <a:cs typeface="Varela Round"/>
              </a:rPr>
              <a:t> </a:t>
            </a:r>
            <a:r>
              <a:rPr lang="ar-JO" altLang="he-IL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ar-JO" altLang="he-IL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تبديل المهام</a:t>
            </a:r>
            <a:r>
              <a:rPr lang="ar-SA" altLang="he-IL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ّ</a:t>
            </a:r>
            <a:r>
              <a:rPr lang="ar-JO" altLang="he-IL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</a:p>
          <a:p>
            <a:r>
              <a:rPr lang="en-US" altLang="he-IL" sz="3600" b="1" dirty="0">
                <a:solidFill>
                  <a:srgbClr val="192A72"/>
                </a:solidFill>
                <a:latin typeface="Arial" panose="020B0604020202020204" pitchFamily="34" charset="0"/>
                <a:cs typeface="Varela Round"/>
              </a:rPr>
              <a:t>task switching</a:t>
            </a:r>
            <a:endParaRPr lang="he-IL" altLang="he-IL" sz="3600" b="1" dirty="0">
              <a:solidFill>
                <a:srgbClr val="192A72"/>
              </a:solidFill>
              <a:latin typeface="Arial" panose="020B0604020202020204" pitchFamily="34" charset="0"/>
              <a:cs typeface="Varela Round"/>
            </a:endParaRP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6B7126B5-5981-4C41-A2DC-BB62AEA0BF5F}"/>
              </a:ext>
            </a:extLst>
          </p:cNvPr>
          <p:cNvCxnSpPr/>
          <p:nvPr/>
        </p:nvCxnSpPr>
        <p:spPr>
          <a:xfrm flipH="1">
            <a:off x="923834" y="2310373"/>
            <a:ext cx="5388429" cy="2089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A3D8A7C2-90DD-4288-8910-62E6050B9959}"/>
              </a:ext>
            </a:extLst>
          </p:cNvPr>
          <p:cNvCxnSpPr/>
          <p:nvPr/>
        </p:nvCxnSpPr>
        <p:spPr>
          <a:xfrm>
            <a:off x="1691277" y="2697547"/>
            <a:ext cx="3233057" cy="12292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0396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4B5666E-7E72-4622-8868-9229D230F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sz="4400" kern="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نتعلّم الآن </a:t>
            </a:r>
            <a:endParaRPr lang="he-IL" dirty="0"/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F606FFC4-8580-42FE-847E-F451098AEEB3}"/>
              </a:ext>
            </a:extLst>
          </p:cNvPr>
          <p:cNvSpPr/>
          <p:nvPr/>
        </p:nvSpPr>
        <p:spPr>
          <a:xfrm>
            <a:off x="527839" y="3706587"/>
            <a:ext cx="62387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200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he-IL" sz="3600" kern="0" dirty="0">
                <a:solidFill>
                  <a:srgbClr val="000000"/>
                </a:solidFill>
                <a:latin typeface="Arial"/>
                <a:sym typeface="Arial"/>
              </a:rPr>
              <a:t>- </a:t>
            </a:r>
            <a:r>
              <a:rPr lang="he-IL" sz="3200" kern="0" dirty="0">
                <a:solidFill>
                  <a:srgbClr val="000000"/>
                </a:solidFill>
                <a:latin typeface="Arial"/>
                <a:sym typeface="Arial"/>
              </a:rPr>
              <a:t>"</a:t>
            </a:r>
            <a:r>
              <a:rPr lang="ar-JO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هجرة ال</a:t>
            </a:r>
            <a:r>
              <a:rPr lang="ar-SA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دماغ</a:t>
            </a:r>
            <a:r>
              <a:rPr lang="he-IL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" 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/>
                <a:sym typeface="Arial"/>
              </a:rPr>
              <a:t>Brain Drain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Varela Round"/>
              </a:rPr>
              <a:t> </a:t>
            </a:r>
            <a:endParaRPr lang="he-IL" sz="3600" dirty="0">
              <a:latin typeface="Arial" panose="020B0604020202020204" pitchFamily="34" charset="0"/>
              <a:cs typeface="Varela Round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388A3CF3-69F1-4631-9DE5-5D12E801ED67}"/>
              </a:ext>
            </a:extLst>
          </p:cNvPr>
          <p:cNvSpPr txBox="1"/>
          <p:nvPr/>
        </p:nvSpPr>
        <p:spPr>
          <a:xfrm>
            <a:off x="114300" y="1722167"/>
            <a:ext cx="11554951" cy="13199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</a:pPr>
            <a:r>
              <a:rPr lang="ar-SA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يؤثّر </a:t>
            </a:r>
            <a:r>
              <a:rPr lang="ar-JO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استخدام الشّاشات على الجوانب المعرفي</a:t>
            </a:r>
            <a:r>
              <a:rPr lang="ar-SA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ّ</a:t>
            </a:r>
            <a:r>
              <a:rPr lang="ar-JO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ة</a:t>
            </a:r>
            <a:r>
              <a:rPr lang="he-IL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: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</a:pPr>
            <a:r>
              <a:rPr lang="ar-JO" sz="3200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التّعل</a:t>
            </a:r>
            <a:r>
              <a:rPr lang="ar-SA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ّ</a:t>
            </a:r>
            <a:r>
              <a:rPr lang="ar-JO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م</a:t>
            </a:r>
            <a:r>
              <a:rPr lang="ar-SA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، </a:t>
            </a:r>
            <a:r>
              <a:rPr lang="ar-JO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التّفكير والتّركيز</a:t>
            </a:r>
            <a:r>
              <a:rPr lang="ar-SA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:</a:t>
            </a:r>
            <a:endParaRPr lang="en-US" sz="3200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6" name="بالفيديو تأثير الشاشات والموبايل على الدماغ">
            <a:hlinkClick r:id="" action="ppaction://media"/>
            <a:extLst>
              <a:ext uri="{FF2B5EF4-FFF2-40B4-BE49-F238E27FC236}">
                <a16:creationId xmlns:a16="http://schemas.microsoft.com/office/drawing/2014/main" id="{B1CE0B28-DBE0-429B-AFEA-2E6D6E01DF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89613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92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5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4B5666E-7E72-4622-8868-9229D230F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sz="4400" kern="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نتعلّم الآن </a:t>
            </a:r>
            <a:endParaRPr lang="he-IL" dirty="0"/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755F444D-30AA-4207-89C8-B2EC2F7891CE}"/>
              </a:ext>
            </a:extLst>
          </p:cNvPr>
          <p:cNvSpPr/>
          <p:nvPr/>
        </p:nvSpPr>
        <p:spPr>
          <a:xfrm>
            <a:off x="515206" y="1166842"/>
            <a:ext cx="104439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</a:pPr>
            <a:endParaRPr lang="ar-JO" sz="3200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lvl="0" rtl="0">
              <a:buClr>
                <a:srgbClr val="000000"/>
              </a:buClr>
            </a:pPr>
            <a:r>
              <a:rPr lang="ar-SA" sz="3600" b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تأثيرات</a:t>
            </a:r>
            <a:r>
              <a:rPr lang="ar-JO" sz="3600" b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ar-SA" sz="3600" b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أ</a:t>
            </a:r>
            <a:r>
              <a:rPr lang="ar-JO" sz="3600" b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خرى لاستخدام الشاشات</a:t>
            </a:r>
            <a:endParaRPr lang="he-IL" sz="36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lvl="0">
              <a:buClr>
                <a:srgbClr val="000000"/>
              </a:buClr>
            </a:pPr>
            <a:endParaRPr lang="ar-JO" sz="3200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lvl="0">
              <a:buClr>
                <a:srgbClr val="000000"/>
              </a:buClr>
            </a:pPr>
            <a:endParaRPr lang="ar-JO" sz="3200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lvl="0">
              <a:buClr>
                <a:srgbClr val="000000"/>
              </a:buClr>
            </a:pPr>
            <a:r>
              <a:rPr lang="he-IL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* </a:t>
            </a:r>
            <a:r>
              <a:rPr lang="ar-JO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انخفاض </a:t>
            </a:r>
            <a:r>
              <a:rPr lang="ar-SA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في </a:t>
            </a:r>
            <a:r>
              <a:rPr lang="ar-JO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ممارسة الرياضة البدني</a:t>
            </a:r>
            <a:r>
              <a:rPr lang="ar-SA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ّ</a:t>
            </a:r>
            <a:r>
              <a:rPr lang="ar-JO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ة</a:t>
            </a:r>
            <a:r>
              <a:rPr lang="ar-SA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،</a:t>
            </a:r>
            <a:r>
              <a:rPr lang="ar-JO" sz="32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السّمنة.</a:t>
            </a:r>
          </a:p>
          <a:p>
            <a:pPr lvl="0">
              <a:buClr>
                <a:srgbClr val="000000"/>
              </a:buClr>
            </a:pPr>
            <a:r>
              <a:rPr lang="he-IL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* </a:t>
            </a:r>
            <a:r>
              <a:rPr lang="ar-JO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اضطر</a:t>
            </a:r>
            <a:r>
              <a:rPr lang="ar-SA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</a:t>
            </a:r>
            <a:r>
              <a:rPr lang="ar-JO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بات ومشاكل في النّوم.</a:t>
            </a:r>
            <a:endParaRPr lang="he-IL" sz="3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lvl="0">
              <a:buClr>
                <a:srgbClr val="000000"/>
              </a:buClr>
            </a:pPr>
            <a:r>
              <a:rPr lang="he-IL" sz="3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* </a:t>
            </a:r>
            <a:r>
              <a:rPr lang="ar-JO" sz="3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زيادة الأمراض المزمنة </a:t>
            </a:r>
            <a:r>
              <a:rPr lang="ar-SA" sz="3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ك</a:t>
            </a:r>
            <a:r>
              <a:rPr lang="ar-JO" sz="3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السّكري </a:t>
            </a:r>
            <a:r>
              <a:rPr lang="ar-SA" sz="3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و</a:t>
            </a:r>
            <a:r>
              <a:rPr lang="ar-JO" sz="3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ضغط الدم.</a:t>
            </a:r>
            <a:endParaRPr lang="he-IL" sz="3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  <a:p>
            <a:pPr lvl="0" algn="ctr">
              <a:buClr>
                <a:srgbClr val="000000"/>
              </a:buClr>
            </a:pPr>
            <a:endParaRPr lang="he-IL" sz="2000" kern="0" dirty="0">
              <a:solidFill>
                <a:srgbClr val="000000"/>
              </a:solidFill>
              <a:latin typeface="Arial"/>
              <a:ea typeface="Times New Roman" panose="02020603050405020304" pitchFamily="18" charset="0"/>
              <a:sym typeface="Arial"/>
            </a:endParaRPr>
          </a:p>
          <a:p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Varela Round"/>
            </a:endParaRPr>
          </a:p>
          <a:p>
            <a:pPr algn="ctr" rtl="1"/>
            <a:endParaRPr lang="he-IL" sz="2000" dirty="0">
              <a:latin typeface="Arial" panose="020B0604020202020204" pitchFamily="34" charset="0"/>
              <a:ea typeface="Times New Roman" panose="02020603050405020304" pitchFamily="18" charset="0"/>
              <a:cs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34682392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4B5666E-7E72-4622-8868-9229D230F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sz="4400" kern="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نتعلّم الآن </a:t>
            </a:r>
            <a:endParaRPr lang="he-IL" dirty="0"/>
          </a:p>
        </p:txBody>
      </p:sp>
      <p:pic>
        <p:nvPicPr>
          <p:cNvPr id="7" name="מציין מיקום תוכן 5" descr="hug-2709635__480.jpg">
            <a:extLst>
              <a:ext uri="{FF2B5EF4-FFF2-40B4-BE49-F238E27FC236}">
                <a16:creationId xmlns:a16="http://schemas.microsoft.com/office/drawing/2014/main" id="{50BBE517-28D3-4DF5-8367-95F2A0878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6133" r="20357"/>
          <a:stretch>
            <a:fillRect/>
          </a:stretch>
        </p:blipFill>
        <p:spPr bwMode="auto">
          <a:xfrm>
            <a:off x="2579914" y="1383601"/>
            <a:ext cx="3389416" cy="421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ורדית\Desktop\מסכים\שיעור מקוון\friendship-2156171__480.jpg">
            <a:extLst>
              <a:ext uri="{FF2B5EF4-FFF2-40B4-BE49-F238E27FC236}">
                <a16:creationId xmlns:a16="http://schemas.microsoft.com/office/drawing/2014/main" id="{21C9C777-406A-4371-B157-5003A7302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8689" y="1279951"/>
            <a:ext cx="3521125" cy="221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 descr="C:\Users\ורדית\Desktop\מסכים\שיעור מקוון\hands-1778553__480.jpg">
            <a:extLst>
              <a:ext uri="{FF2B5EF4-FFF2-40B4-BE49-F238E27FC236}">
                <a16:creationId xmlns:a16="http://schemas.microsoft.com/office/drawing/2014/main" id="{073E9F72-7A07-4BE6-B3C2-01F9A062F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3443" y="3298802"/>
            <a:ext cx="3786371" cy="240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90052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4B5666E-7E72-4622-8868-9229D230F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sz="4400" kern="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نتعلّم الآن </a:t>
            </a:r>
            <a:endParaRPr lang="he-IL" dirty="0"/>
          </a:p>
        </p:txBody>
      </p:sp>
      <p:pic>
        <p:nvPicPr>
          <p:cNvPr id="6" name="Picture 2" descr="C:\Users\ורדית\Desktop\מסכים\שיעור מקוון\student-1397451__480.jpg">
            <a:extLst>
              <a:ext uri="{FF2B5EF4-FFF2-40B4-BE49-F238E27FC236}">
                <a16:creationId xmlns:a16="http://schemas.microsoft.com/office/drawing/2014/main" id="{A3F4D5AF-8CD4-451E-BB2B-E44B03D5D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7757" y="2359114"/>
            <a:ext cx="4147457" cy="319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C:\Users\ורדית\Desktop\מסכים\שיעור מקוון\smartphone-2294899__480.jpg">
            <a:extLst>
              <a:ext uri="{FF2B5EF4-FFF2-40B4-BE49-F238E27FC236}">
                <a16:creationId xmlns:a16="http://schemas.microsoft.com/office/drawing/2014/main" id="{5D3351AA-4ECD-420E-A44B-B2F0CDBE5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5947" y="2331790"/>
            <a:ext cx="4757024" cy="319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מלבן 2"/>
          <p:cNvSpPr/>
          <p:nvPr/>
        </p:nvSpPr>
        <p:spPr>
          <a:xfrm>
            <a:off x="3665989" y="1365352"/>
            <a:ext cx="60316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0">
              <a:buClr>
                <a:srgbClr val="000000"/>
              </a:buClr>
            </a:pPr>
            <a:r>
              <a:rPr lang="ar-SA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تأ</a:t>
            </a:r>
            <a:r>
              <a:rPr lang="ar-JO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ثير الشاشات على الحالة ال</a:t>
            </a:r>
            <a:r>
              <a:rPr lang="ar-SA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شعوريّة</a:t>
            </a:r>
            <a:r>
              <a:rPr lang="ar-JO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endParaRPr lang="he-IL" sz="3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17343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738940" y="2320360"/>
            <a:ext cx="10871177" cy="1260000"/>
          </a:xfrm>
        </p:spPr>
        <p:txBody>
          <a:bodyPr/>
          <a:lstStyle/>
          <a:p>
            <a:r>
              <a:rPr lang="ar-SA" sz="44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تلخيص ومادّة للتفكير..</a:t>
            </a:r>
            <a:endParaRPr lang="he-IL" dirty="0">
              <a:solidFill>
                <a:srgbClr val="192A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8305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1BCE8AE-CF2B-4799-8648-9DDC26E25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06" y="418610"/>
            <a:ext cx="11160000" cy="720000"/>
          </a:xfrm>
        </p:spPr>
        <p:txBody>
          <a:bodyPr/>
          <a:lstStyle/>
          <a:p>
            <a:r>
              <a:rPr lang="ar-SA" sz="36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نلخّص</a:t>
            </a:r>
            <a:r>
              <a:rPr lang="ar-JO" sz="40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ar-SA" sz="32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ونعطي</a:t>
            </a:r>
            <a:r>
              <a:rPr lang="ar-SA" sz="36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ar-JO" sz="3600" kern="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مادّة للتّفكير  </a:t>
            </a:r>
            <a:r>
              <a:rPr lang="he-IL" sz="3200" kern="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....</a:t>
            </a:r>
            <a:br>
              <a:rPr lang="he-IL" sz="3200" kern="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</a:br>
            <a:r>
              <a:rPr lang="ar-JO" sz="44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endParaRPr lang="he-IL" dirty="0">
              <a:solidFill>
                <a:schemeClr val="tx2"/>
              </a:solidFill>
            </a:endParaRPr>
          </a:p>
        </p:txBody>
      </p:sp>
      <p:sp>
        <p:nvSpPr>
          <p:cNvPr id="3" name="Google Shape;335;p16">
            <a:extLst>
              <a:ext uri="{FF2B5EF4-FFF2-40B4-BE49-F238E27FC236}">
                <a16:creationId xmlns:a16="http://schemas.microsoft.com/office/drawing/2014/main" id="{45C257BA-0036-4668-AFE1-DC278152880E}"/>
              </a:ext>
            </a:extLst>
          </p:cNvPr>
          <p:cNvSpPr txBox="1">
            <a:spLocks/>
          </p:cNvSpPr>
          <p:nvPr/>
        </p:nvSpPr>
        <p:spPr>
          <a:xfrm>
            <a:off x="-915962" y="823072"/>
            <a:ext cx="12032796" cy="5211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228600">
              <a:lnSpc>
                <a:spcPct val="90000"/>
              </a:lnSpc>
              <a:spcBef>
                <a:spcPts val="800"/>
              </a:spcBef>
              <a:buClr>
                <a:srgbClr val="424242"/>
              </a:buClr>
              <a:buSzPts val="3600"/>
              <a:buNone/>
            </a:pPr>
            <a:r>
              <a:rPr lang="ar-SA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* </a:t>
            </a:r>
            <a:r>
              <a:rPr lang="ar-JO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الشاشات </a:t>
            </a:r>
            <a:r>
              <a:rPr lang="ar-SA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هي </a:t>
            </a:r>
            <a:r>
              <a:rPr lang="ar-JO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جزء لا </a:t>
            </a:r>
            <a:r>
              <a:rPr lang="ar-JO" kern="0" dirty="0" err="1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يتجز</a:t>
            </a:r>
            <a:r>
              <a:rPr lang="ar-SA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ّأ</a:t>
            </a:r>
            <a:r>
              <a:rPr lang="ar-JO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م</a:t>
            </a:r>
            <a:r>
              <a:rPr lang="ar-SA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ِ</a:t>
            </a:r>
            <a:r>
              <a:rPr lang="ar-JO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ن حيات</a:t>
            </a:r>
            <a:r>
              <a:rPr lang="ar-SA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ن</a:t>
            </a:r>
            <a:r>
              <a:rPr lang="ar-JO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</a:t>
            </a:r>
            <a:r>
              <a:rPr lang="he-IL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.</a:t>
            </a:r>
            <a:endParaRPr lang="en-US" kern="0" dirty="0">
              <a:solidFill>
                <a:srgbClr val="424242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457200" lvl="0" indent="-228600">
              <a:lnSpc>
                <a:spcPct val="90000"/>
              </a:lnSpc>
              <a:spcBef>
                <a:spcPts val="800"/>
              </a:spcBef>
              <a:buClr>
                <a:srgbClr val="424242"/>
              </a:buClr>
              <a:buSzPts val="3600"/>
              <a:buNone/>
            </a:pPr>
            <a:endParaRPr lang="he-IL" kern="0" dirty="0">
              <a:solidFill>
                <a:srgbClr val="424242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457200" lvl="0" indent="-228600">
              <a:lnSpc>
                <a:spcPct val="90000"/>
              </a:lnSpc>
              <a:spcBef>
                <a:spcPts val="800"/>
              </a:spcBef>
              <a:buClr>
                <a:srgbClr val="424242"/>
              </a:buClr>
              <a:buSzPts val="3600"/>
              <a:buNone/>
            </a:pPr>
            <a:r>
              <a:rPr lang="ar-SA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* اسألوا</a:t>
            </a:r>
            <a:r>
              <a:rPr lang="ar-JO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ar-SA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أ</a:t>
            </a:r>
            <a:r>
              <a:rPr lang="ar-JO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نفس</a:t>
            </a:r>
            <a:r>
              <a:rPr lang="ar-SA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كم:</a:t>
            </a:r>
            <a:r>
              <a:rPr lang="ar-JO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endParaRPr lang="en-US" kern="0" dirty="0">
              <a:solidFill>
                <a:srgbClr val="424242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457200" lvl="0" indent="-228600">
              <a:lnSpc>
                <a:spcPct val="90000"/>
              </a:lnSpc>
              <a:spcBef>
                <a:spcPts val="800"/>
              </a:spcBef>
              <a:buClr>
                <a:srgbClr val="424242"/>
              </a:buClr>
              <a:buSzPts val="3600"/>
              <a:buNone/>
            </a:pPr>
            <a:r>
              <a:rPr lang="ar-SA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أ</a:t>
            </a:r>
            <a:r>
              <a:rPr lang="ar-JO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ين نحن وماذا نفعل </a:t>
            </a:r>
            <a:r>
              <a:rPr lang="ar-SA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ب</a:t>
            </a:r>
            <a:r>
              <a:rPr lang="ar-JO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الشبكة و ع</a:t>
            </a:r>
            <a:r>
              <a:rPr lang="ar-SA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َ</a:t>
            </a:r>
            <a:r>
              <a:rPr lang="ar-JO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ب</a:t>
            </a:r>
            <a:r>
              <a:rPr lang="ar-SA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ْ</a:t>
            </a:r>
            <a:r>
              <a:rPr lang="ar-JO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ر الشاشة</a:t>
            </a:r>
            <a:r>
              <a:rPr lang="ar-SA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؟</a:t>
            </a:r>
            <a:endParaRPr lang="he-IL" kern="0" dirty="0">
              <a:solidFill>
                <a:srgbClr val="424242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457200" lvl="0" indent="-228600">
              <a:lnSpc>
                <a:spcPct val="90000"/>
              </a:lnSpc>
              <a:spcBef>
                <a:spcPts val="800"/>
              </a:spcBef>
              <a:buClr>
                <a:srgbClr val="424242"/>
              </a:buClr>
              <a:buSzPts val="3600"/>
              <a:buNone/>
            </a:pPr>
            <a:endParaRPr lang="he-IL" kern="0" dirty="0">
              <a:solidFill>
                <a:srgbClr val="424242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457200" lvl="0" indent="-228600">
              <a:lnSpc>
                <a:spcPct val="90000"/>
              </a:lnSpc>
              <a:spcBef>
                <a:spcPts val="800"/>
              </a:spcBef>
              <a:buClr>
                <a:srgbClr val="424242"/>
              </a:buClr>
              <a:buSzPts val="3600"/>
              <a:buNone/>
            </a:pPr>
            <a:r>
              <a:rPr lang="he-IL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* </a:t>
            </a:r>
            <a:r>
              <a:rPr lang="ar-SA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لاحظنا وجود "وجهين"</a:t>
            </a:r>
            <a:r>
              <a:rPr lang="ar-JO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لاستخدام الشاشات</a:t>
            </a:r>
            <a:r>
              <a:rPr lang="he-IL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:</a:t>
            </a:r>
            <a:endParaRPr lang="en-US" kern="0" dirty="0">
              <a:solidFill>
                <a:srgbClr val="424242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457200" lvl="0" indent="-228600">
              <a:lnSpc>
                <a:spcPct val="90000"/>
              </a:lnSpc>
              <a:spcBef>
                <a:spcPts val="800"/>
              </a:spcBef>
              <a:buClr>
                <a:srgbClr val="424242"/>
              </a:buClr>
              <a:buSzPts val="3600"/>
              <a:buNone/>
            </a:pPr>
            <a:r>
              <a:rPr lang="ar-JO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ماذا </a:t>
            </a:r>
            <a:r>
              <a:rPr lang="ar-SA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ي</a:t>
            </a:r>
            <a:r>
              <a:rPr lang="ar-JO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تيح لنا</a:t>
            </a:r>
            <a:r>
              <a:rPr lang="ar-SA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استخدام الشاشات؟</a:t>
            </a:r>
            <a:r>
              <a:rPr lang="ar-JO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                 ما </a:t>
            </a:r>
            <a:r>
              <a:rPr lang="ar-SA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المشكلة في ذلك؟</a:t>
            </a:r>
            <a:r>
              <a:rPr lang="he-IL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</a:p>
          <a:p>
            <a:pPr marL="457200" lvl="0" indent="-228600">
              <a:lnSpc>
                <a:spcPct val="90000"/>
              </a:lnSpc>
              <a:spcBef>
                <a:spcPts val="800"/>
              </a:spcBef>
              <a:buClr>
                <a:srgbClr val="424242"/>
              </a:buClr>
              <a:buSzPts val="3600"/>
              <a:buNone/>
            </a:pPr>
            <a:endParaRPr lang="he-IL" kern="0" dirty="0">
              <a:solidFill>
                <a:srgbClr val="424242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457200" lvl="0" indent="-228600">
              <a:lnSpc>
                <a:spcPct val="90000"/>
              </a:lnSpc>
              <a:spcBef>
                <a:spcPts val="800"/>
              </a:spcBef>
              <a:buClr>
                <a:srgbClr val="424242"/>
              </a:buClr>
              <a:buSzPts val="3600"/>
              <a:buNone/>
            </a:pPr>
            <a:r>
              <a:rPr lang="ar-SA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* </a:t>
            </a:r>
            <a:r>
              <a:rPr lang="ar-JO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حد</a:t>
            </a:r>
            <a:r>
              <a:rPr lang="ar-SA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ّ</a:t>
            </a:r>
            <a:r>
              <a:rPr lang="ar-JO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د</a:t>
            </a:r>
            <a:r>
              <a:rPr lang="ar-SA" kern="0" dirty="0" err="1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وا</a:t>
            </a:r>
            <a:r>
              <a:rPr lang="ar-JO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ل</a:t>
            </a:r>
            <a:r>
              <a:rPr lang="ar-SA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أ</a:t>
            </a:r>
            <a:r>
              <a:rPr lang="ar-JO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نفسك</a:t>
            </a:r>
            <a:r>
              <a:rPr lang="ar-SA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م</a:t>
            </a:r>
            <a:r>
              <a:rPr lang="ar-JO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he-IL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: </a:t>
            </a:r>
            <a:r>
              <a:rPr lang="ar-JO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ماذا تعل</a:t>
            </a:r>
            <a:r>
              <a:rPr lang="ar-SA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ّ</a:t>
            </a:r>
            <a:r>
              <a:rPr lang="ar-JO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مت</a:t>
            </a:r>
            <a:r>
              <a:rPr lang="ar-SA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م</a:t>
            </a:r>
            <a:r>
              <a:rPr lang="ar-JO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عن </a:t>
            </a:r>
            <a:r>
              <a:rPr lang="ar-SA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أن</a:t>
            </a:r>
            <a:r>
              <a:rPr lang="ar-JO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فسك</a:t>
            </a:r>
            <a:r>
              <a:rPr lang="ar-SA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م؟</a:t>
            </a:r>
            <a:r>
              <a:rPr lang="he-IL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ar-JO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ماذا تعل</a:t>
            </a:r>
            <a:r>
              <a:rPr lang="ar-SA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ّ</a:t>
            </a:r>
            <a:r>
              <a:rPr lang="ar-JO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مت</a:t>
            </a:r>
            <a:r>
              <a:rPr lang="ar-SA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م</a:t>
            </a:r>
            <a:r>
              <a:rPr lang="ar-JO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م</a:t>
            </a:r>
            <a:r>
              <a:rPr lang="ar-SA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ِ</a:t>
            </a:r>
            <a:r>
              <a:rPr lang="ar-JO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ن اللقاء</a:t>
            </a:r>
            <a:r>
              <a:rPr lang="ar-SA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؟</a:t>
            </a:r>
            <a:r>
              <a:rPr lang="he-IL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endParaRPr lang="en-US" sz="900" kern="0" dirty="0">
              <a:solidFill>
                <a:srgbClr val="424242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9206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515206" y="523545"/>
            <a:ext cx="11160000" cy="720000"/>
          </a:xfrm>
        </p:spPr>
        <p:txBody>
          <a:bodyPr/>
          <a:lstStyle/>
          <a:p>
            <a:r>
              <a:rPr lang="ar-JO" sz="4400" b="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ماذا </a:t>
            </a:r>
            <a:r>
              <a:rPr lang="ar-JO" sz="4400" b="0" kern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سنتعل</a:t>
            </a:r>
            <a:r>
              <a:rPr lang="ar-SA" sz="4400" b="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ّ</a:t>
            </a:r>
            <a:r>
              <a:rPr lang="ar-JO" sz="4400" b="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م اليوم</a:t>
            </a:r>
            <a:r>
              <a:rPr lang="ar-SA" sz="4400" b="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؟</a:t>
            </a:r>
            <a:br>
              <a:rPr lang="he-IL" sz="4400" b="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</a:br>
            <a:endParaRPr lang="he-IL" dirty="0">
              <a:solidFill>
                <a:schemeClr val="tx2"/>
              </a:solidFill>
            </a:endParaRP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CB8F483C-CEFD-4FE6-AA16-313FA4E776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57603" y="1243545"/>
            <a:ext cx="11755432" cy="4662305"/>
          </a:xfrm>
        </p:spPr>
        <p:txBody>
          <a:bodyPr/>
          <a:lstStyle/>
          <a:p>
            <a:pPr lvl="0" algn="just">
              <a:lnSpc>
                <a:spcPct val="110000"/>
              </a:lnSpc>
              <a:spcBef>
                <a:spcPts val="0"/>
              </a:spcBef>
              <a:buClr>
                <a:srgbClr val="424242"/>
              </a:buClr>
              <a:buSzPts val="4400"/>
            </a:pPr>
            <a:r>
              <a:rPr lang="ar-JO" dirty="0"/>
              <a:t> </a:t>
            </a:r>
            <a:r>
              <a:rPr lang="ar-SA" sz="3400" b="0" kern="0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سنتعلّم </a:t>
            </a:r>
            <a:r>
              <a:rPr lang="ar-JO" sz="3400" b="0" kern="0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عن است</a:t>
            </a:r>
            <a:r>
              <a:rPr lang="ar-SA" sz="3400" b="0" kern="0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خدام</a:t>
            </a:r>
            <a:r>
              <a:rPr lang="ar-JO" sz="3400" b="0" kern="0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الشاشات وشبكات التواصل الاجتماعي</a:t>
            </a:r>
            <a:r>
              <a:rPr lang="ar-SA" sz="3400" b="0" kern="0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ّ، </a:t>
            </a:r>
            <a:r>
              <a:rPr lang="ar-JO" sz="3400" b="0" kern="0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وتأثيره</a:t>
            </a:r>
            <a:r>
              <a:rPr lang="ar-SA" sz="3400" b="0" kern="0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</a:t>
            </a:r>
            <a:r>
              <a:rPr lang="ar-JO" sz="3400" b="0" kern="0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علينا . </a:t>
            </a:r>
            <a:endParaRPr lang="he-IL" sz="3400" b="0" kern="0" dirty="0">
              <a:solidFill>
                <a:srgbClr val="E7E6E6">
                  <a:lumMod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lvl="0" algn="just">
              <a:lnSpc>
                <a:spcPct val="110000"/>
              </a:lnSpc>
              <a:spcBef>
                <a:spcPts val="0"/>
              </a:spcBef>
              <a:buClr>
                <a:srgbClr val="424242"/>
              </a:buClr>
              <a:buSzPts val="4400"/>
            </a:pPr>
            <a:endParaRPr lang="he-IL" sz="3400" b="0" kern="0" dirty="0">
              <a:solidFill>
                <a:srgbClr val="E7E6E6">
                  <a:lumMod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lvl="0" algn="just">
              <a:lnSpc>
                <a:spcPct val="110000"/>
              </a:lnSpc>
              <a:spcBef>
                <a:spcPts val="0"/>
              </a:spcBef>
              <a:buClr>
                <a:srgbClr val="424242"/>
              </a:buClr>
              <a:buSzPts val="4400"/>
            </a:pPr>
            <a:endParaRPr lang="ar-JO" sz="3400" b="0" kern="0" dirty="0">
              <a:solidFill>
                <a:srgbClr val="E7E6E6">
                  <a:lumMod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lvl="0" algn="just">
              <a:lnSpc>
                <a:spcPct val="110000"/>
              </a:lnSpc>
              <a:spcBef>
                <a:spcPts val="0"/>
              </a:spcBef>
              <a:buClr>
                <a:srgbClr val="424242"/>
              </a:buClr>
              <a:buSzPts val="4400"/>
            </a:pPr>
            <a:r>
              <a:rPr lang="ar-SA" sz="3400" b="0" kern="0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سنتعلّم أيضًا عمّا يجب</a:t>
            </a:r>
            <a:r>
              <a:rPr lang="ar-JO" sz="3400" b="0" kern="0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أن نفعل</a:t>
            </a:r>
            <a:r>
              <a:rPr lang="ar-SA" sz="3400" b="0" kern="0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ه</a:t>
            </a:r>
            <a:r>
              <a:rPr lang="ar-JO" sz="3400" b="0" kern="0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بالشّاشات </a:t>
            </a:r>
            <a:r>
              <a:rPr lang="ar-JO" sz="3400" b="0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ومع الشّاشات</a:t>
            </a:r>
            <a:r>
              <a:rPr lang="ar-SY" sz="3400" b="0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،</a:t>
            </a:r>
            <a:r>
              <a:rPr lang="ar-JO" sz="3400" b="0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ar-SA" sz="3400" b="0" kern="0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كي</a:t>
            </a:r>
            <a:r>
              <a:rPr lang="ar-JO" sz="3400" b="0" kern="0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نحافظ على التّواصل </a:t>
            </a:r>
            <a:r>
              <a:rPr lang="ar-SA" sz="3400" b="0" kern="0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فيما بيننا </a:t>
            </a:r>
            <a:r>
              <a:rPr lang="ar-JO" sz="3400" b="0" kern="0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بالرغم م</a:t>
            </a:r>
            <a:r>
              <a:rPr lang="ar-SA" sz="3400" b="0" kern="0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ِ</a:t>
            </a:r>
            <a:r>
              <a:rPr lang="ar-JO" sz="3400" b="0" kern="0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ن ال</a:t>
            </a:r>
            <a:r>
              <a:rPr lang="ar-SA" sz="3400" b="0" kern="0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تقييدات</a:t>
            </a:r>
            <a:r>
              <a:rPr lang="ar-JO" sz="3400" b="0" kern="0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ar-SA" sz="3400" b="0" kern="0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الّتي نخوضها</a:t>
            </a:r>
            <a:r>
              <a:rPr lang="ar-JO" sz="3400" b="0" kern="0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هذه ال</a:t>
            </a:r>
            <a:r>
              <a:rPr lang="ar-SA" sz="3400" b="0" kern="0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أ</a:t>
            </a:r>
            <a:r>
              <a:rPr lang="ar-JO" sz="3400" b="0" kern="0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ي</a:t>
            </a:r>
            <a:r>
              <a:rPr lang="ar-SA" sz="3400" b="0" kern="0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ّ</a:t>
            </a:r>
            <a:r>
              <a:rPr lang="ar-JO" sz="3400" b="0" kern="0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ام.</a:t>
            </a:r>
            <a:r>
              <a:rPr lang="he-IL" sz="3400" b="0" kern="0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                                                   </a:t>
            </a:r>
          </a:p>
          <a:p>
            <a:endParaRPr lang="ar-JO" dirty="0"/>
          </a:p>
          <a:p>
            <a:pPr algn="ctr"/>
            <a:r>
              <a:rPr lang="ar-JO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أرجو لكم تعلّما ممتعًا</a:t>
            </a:r>
          </a:p>
          <a:p>
            <a:endParaRPr lang="he-IL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1BCE8AE-CF2B-4799-8648-9DDC26E25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sz="44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نواصل  التدرب </a:t>
            </a:r>
            <a:endParaRPr lang="he-IL" dirty="0">
              <a:solidFill>
                <a:schemeClr val="tx2"/>
              </a:solidFill>
            </a:endParaRPr>
          </a:p>
        </p:txBody>
      </p:sp>
      <p:sp>
        <p:nvSpPr>
          <p:cNvPr id="4" name="Google Shape;345;p17">
            <a:extLst>
              <a:ext uri="{FF2B5EF4-FFF2-40B4-BE49-F238E27FC236}">
                <a16:creationId xmlns:a16="http://schemas.microsoft.com/office/drawing/2014/main" id="{BEF18E01-EBA9-4505-8532-848B7FC84158}"/>
              </a:ext>
            </a:extLst>
          </p:cNvPr>
          <p:cNvSpPr txBox="1">
            <a:spLocks/>
          </p:cNvSpPr>
          <p:nvPr/>
        </p:nvSpPr>
        <p:spPr>
          <a:xfrm>
            <a:off x="49263" y="1329373"/>
            <a:ext cx="11625943" cy="384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228600" algn="ctr">
              <a:lnSpc>
                <a:spcPct val="90000"/>
              </a:lnSpc>
              <a:spcBef>
                <a:spcPts val="800"/>
              </a:spcBef>
              <a:buClr>
                <a:srgbClr val="424242"/>
              </a:buClr>
              <a:buSzPts val="3600"/>
              <a:buNone/>
            </a:pPr>
            <a:r>
              <a:rPr lang="ar-JO" sz="3300" b="1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لا يوجد دراسة</a:t>
            </a:r>
            <a:r>
              <a:rPr lang="ar-SA" sz="3300" b="1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في البيت، و</a:t>
            </a:r>
            <a:r>
              <a:rPr lang="ar-JO" sz="3300" b="1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نلتقي </a:t>
            </a:r>
            <a:r>
              <a:rPr lang="ar-SA" sz="3300" b="1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أ</a:t>
            </a:r>
            <a:r>
              <a:rPr lang="ar-JO" sz="3300" b="1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قل</a:t>
            </a:r>
            <a:r>
              <a:rPr lang="ar-SA" sz="3300" b="1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ّ</a:t>
            </a:r>
            <a:r>
              <a:rPr lang="ar-JO" sz="3300" b="1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خارج المنزل </a:t>
            </a:r>
          </a:p>
          <a:p>
            <a:pPr marL="457200" lvl="0" indent="-228600" algn="ctr">
              <a:lnSpc>
                <a:spcPct val="90000"/>
              </a:lnSpc>
              <a:spcBef>
                <a:spcPts val="800"/>
              </a:spcBef>
              <a:buClr>
                <a:srgbClr val="424242"/>
              </a:buClr>
              <a:buSzPts val="3600"/>
              <a:buNone/>
            </a:pPr>
            <a:r>
              <a:rPr lang="ar-SA" sz="3300" b="1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نستخدم ال</a:t>
            </a:r>
            <a:r>
              <a:rPr lang="ar-JO" sz="3300" b="1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شاشات </a:t>
            </a:r>
            <a:r>
              <a:rPr lang="ar-SA" sz="3300" b="1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أ</a:t>
            </a:r>
            <a:r>
              <a:rPr lang="ar-JO" sz="3300" b="1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كثر </a:t>
            </a:r>
          </a:p>
          <a:p>
            <a:pPr marL="457200" lvl="0" indent="-228600" algn="ctr">
              <a:lnSpc>
                <a:spcPct val="90000"/>
              </a:lnSpc>
              <a:spcBef>
                <a:spcPts val="800"/>
              </a:spcBef>
              <a:buClr>
                <a:srgbClr val="424242"/>
              </a:buClr>
              <a:buSzPts val="3600"/>
              <a:buNone/>
            </a:pPr>
            <a:r>
              <a:rPr lang="ar-JO" sz="3300" b="1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لكن</a:t>
            </a:r>
            <a:r>
              <a:rPr lang="ar-SA" sz="3300" b="1" kern="0" dirty="0" err="1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نا</a:t>
            </a:r>
            <a:r>
              <a:rPr lang="ar-JO" sz="3300" b="1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ar-SA" sz="3300" b="1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نقوم بذلك </a:t>
            </a:r>
            <a:r>
              <a:rPr lang="ar-JO" sz="3300" b="1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مع</a:t>
            </a:r>
            <a:r>
              <a:rPr lang="ar-SA" sz="3300" b="1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ً</a:t>
            </a:r>
            <a:r>
              <a:rPr lang="ar-JO" sz="3300" b="1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 </a:t>
            </a:r>
            <a:endParaRPr lang="he-IL" sz="3300" b="1" kern="0" dirty="0">
              <a:solidFill>
                <a:srgbClr val="192A72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457200" lvl="0" indent="-228600" algn="ctr">
              <a:lnSpc>
                <a:spcPct val="90000"/>
              </a:lnSpc>
              <a:spcBef>
                <a:spcPts val="800"/>
              </a:spcBef>
              <a:buClr>
                <a:srgbClr val="424242"/>
              </a:buClr>
              <a:buSzPts val="3600"/>
              <a:buNone/>
            </a:pPr>
            <a:endParaRPr lang="ar-JO" sz="3300" kern="0" dirty="0">
              <a:solidFill>
                <a:srgbClr val="192A72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457200" lvl="0" indent="-228600" algn="ctr">
              <a:lnSpc>
                <a:spcPct val="90000"/>
              </a:lnSpc>
              <a:spcBef>
                <a:spcPts val="800"/>
              </a:spcBef>
              <a:buClr>
                <a:srgbClr val="424242"/>
              </a:buClr>
              <a:buSzPts val="3600"/>
              <a:buNone/>
            </a:pPr>
            <a:endParaRPr lang="ar-JO" sz="3300" kern="0" dirty="0">
              <a:solidFill>
                <a:srgbClr val="192A72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457200" lvl="0" indent="-228600" algn="ctr">
              <a:lnSpc>
                <a:spcPct val="90000"/>
              </a:lnSpc>
              <a:spcBef>
                <a:spcPts val="800"/>
              </a:spcBef>
              <a:buClr>
                <a:srgbClr val="424242"/>
              </a:buClr>
              <a:buSzPts val="3600"/>
              <a:buNone/>
            </a:pPr>
            <a:r>
              <a:rPr lang="ar-JO" sz="33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فك</a:t>
            </a:r>
            <a:r>
              <a:rPr lang="ar-SA" sz="33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ّ</a:t>
            </a:r>
            <a:r>
              <a:rPr lang="ar-JO" sz="3300" kern="0" dirty="0" err="1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روا</a:t>
            </a:r>
            <a:r>
              <a:rPr lang="ar-JO" sz="33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في المزيد م</a:t>
            </a:r>
            <a:r>
              <a:rPr lang="ar-SA" sz="33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ِ</a:t>
            </a:r>
            <a:r>
              <a:rPr lang="ar-JO" sz="33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ن ال</a:t>
            </a:r>
            <a:r>
              <a:rPr lang="ar-SA" sz="33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أ</a:t>
            </a:r>
            <a:r>
              <a:rPr lang="ar-JO" sz="33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فكار </a:t>
            </a:r>
            <a:r>
              <a:rPr lang="ar-SA" sz="33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حّول ا</a:t>
            </a:r>
            <a:r>
              <a:rPr lang="ar-JO" sz="33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ل</a:t>
            </a:r>
            <a:r>
              <a:rPr lang="ar-SA" sz="33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أ</a:t>
            </a:r>
            <a:r>
              <a:rPr lang="ar-JO" sz="33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نشطة </a:t>
            </a:r>
            <a:r>
              <a:rPr lang="ar-SA" sz="33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ال</a:t>
            </a:r>
            <a:r>
              <a:rPr lang="ar-JO" sz="33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متنوعة </a:t>
            </a:r>
            <a:r>
              <a:rPr lang="ar-SA" sz="33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التّي يمكن أن تقوموا بها مِن خلال </a:t>
            </a:r>
            <a:r>
              <a:rPr lang="ar-JO" sz="33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استخدام الشاشات</a:t>
            </a:r>
            <a:r>
              <a:rPr lang="ar-SA" sz="33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، حيث</a:t>
            </a:r>
            <a:r>
              <a:rPr lang="ar-JO" sz="33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تسمح لكم بالاتصال والتواصل  مع ال</a:t>
            </a:r>
            <a:r>
              <a:rPr lang="ar-SA" sz="33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آ</a:t>
            </a:r>
            <a:r>
              <a:rPr lang="ar-JO" sz="33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خرين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256373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כותרת 1">
            <a:extLst>
              <a:ext uri="{FF2B5EF4-FFF2-40B4-BE49-F238E27FC236}">
                <a16:creationId xmlns:a16="http://schemas.microsoft.com/office/drawing/2014/main" id="{3A6E4A46-7E42-483A-A89F-9A4309BB2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12725"/>
            <a:ext cx="11158537" cy="973138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ar-SA" altLang="he-IL" dirty="0">
                <a:latin typeface="Arial" panose="020B0604020202020204" pitchFamily="34" charset="0"/>
                <a:cs typeface="Arial" panose="020B0604020202020204" pitchFamily="34" charset="0"/>
              </a:rPr>
              <a:t>كلمة قبل أنْ نُنهي لقاءنا..</a:t>
            </a:r>
            <a:endParaRPr altLang="he-IL" dirty="0">
              <a:latin typeface="Arial" panose="020B0604020202020204" pitchFamily="34" charset="0"/>
              <a:ea typeface="Varela Round" panose="00000500000000000000"/>
              <a:cs typeface="Arial" panose="020B0604020202020204" pitchFamily="34" charset="0"/>
            </a:endParaRPr>
          </a:p>
        </p:txBody>
      </p:sp>
      <p:sp>
        <p:nvSpPr>
          <p:cNvPr id="45060" name="מציין מיקום תוכן 4">
            <a:extLst>
              <a:ext uri="{FF2B5EF4-FFF2-40B4-BE49-F238E27FC236}">
                <a16:creationId xmlns:a16="http://schemas.microsoft.com/office/drawing/2014/main" id="{376FE3A5-EF78-4FDB-92D9-8A7573A120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938" y="1725613"/>
            <a:ext cx="11158537" cy="4152900"/>
          </a:xfrm>
        </p:spPr>
        <p:txBody>
          <a:bodyPr>
            <a:normAutofit fontScale="77500" lnSpcReduction="20000"/>
          </a:bodyPr>
          <a:lstStyle/>
          <a:p>
            <a:pPr marL="571500" indent="-5715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altLang="he-IL" sz="48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r>
              <a:rPr lang="ar-JO" sz="480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آمل أنْ تكونوا قد شعرتم بالقرب بالرغم من البُعد.</a:t>
            </a:r>
            <a:endParaRPr sz="4800" dirty="0">
              <a:solidFill>
                <a:srgbClr val="192A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ar-JO" sz="480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لا نبقى وحيدين/</a:t>
            </a:r>
            <a:r>
              <a:rPr lang="ar-SA" sz="480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sz="480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لا تبقوا بمفردكم</a:t>
            </a:r>
          </a:p>
          <a:p>
            <a:pPr marL="571500" indent="-5715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ar-JO" sz="480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تواصلوا مع العائلة، الأصدقاء، المعلّمين.</a:t>
            </a:r>
          </a:p>
          <a:p>
            <a:pPr marL="571500" indent="-5715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ar-SA" sz="480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نُطلع الآخرين على ما نختبره مِن تجارب، ونبدي اهتمامنا بالآخرين</a:t>
            </a:r>
            <a:endParaRPr sz="4800" dirty="0">
              <a:solidFill>
                <a:srgbClr val="192A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accent6">
                  <a:lumMod val="75000"/>
                </a:schemeClr>
              </a:buClr>
              <a:defRPr/>
            </a:pPr>
            <a:endParaRPr sz="4800" dirty="0">
              <a:solidFill>
                <a:srgbClr val="192A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ar-SA" sz="66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إلى اللقاء في درس المهارات الحياتيّة القادم!</a:t>
            </a:r>
            <a:endParaRPr sz="6600" b="1" dirty="0">
              <a:solidFill>
                <a:srgbClr val="192A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accent6">
                  <a:lumMod val="75000"/>
                </a:schemeClr>
              </a:buClr>
              <a:defRPr/>
            </a:pPr>
            <a:endParaRPr sz="4800" b="1" dirty="0">
              <a:solidFill>
                <a:srgbClr val="192A72"/>
              </a:solidFill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altLang="he-IL" sz="4800" b="1" dirty="0">
              <a:solidFill>
                <a:srgbClr val="192A72"/>
              </a:solidFill>
              <a:latin typeface="Arial" panose="020B060402020202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כותרת 6">
            <a:extLst>
              <a:ext uri="{FF2B5EF4-FFF2-40B4-BE49-F238E27FC236}">
                <a16:creationId xmlns:a16="http://schemas.microsoft.com/office/drawing/2014/main" id="{9AADF23F-DF75-401E-A140-12CCC93519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693988"/>
            <a:ext cx="10361613" cy="1470025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altLang="he-IL" sz="5900" dirty="0">
                <a:latin typeface="Arial" panose="020B0604020202020204" pitchFamily="34" charset="0"/>
                <a:ea typeface="Varela Round" panose="00000500000000000000"/>
                <a:cs typeface="Arial" panose="020B0604020202020204" pitchFamily="34" charset="0"/>
              </a:rPr>
            </a:br>
            <a:r>
              <a:rPr lang="ar-SA" altLang="he-IL" sz="5900" dirty="0">
                <a:latin typeface="Arial" panose="020B0604020202020204" pitchFamily="34" charset="0"/>
                <a:ea typeface="Varela Round" panose="00000500000000000000"/>
                <a:cs typeface="Arial" panose="020B0604020202020204" pitchFamily="34" charset="0"/>
              </a:rPr>
              <a:t>شكرًا لكم على مشاهدة هذا البثّ</a:t>
            </a:r>
            <a:br>
              <a:rPr altLang="he-IL" sz="5900" dirty="0">
                <a:latin typeface="Varela Round" panose="00000500000000000000"/>
                <a:ea typeface="Varela Round" panose="00000500000000000000"/>
                <a:cs typeface="Arial" panose="020B0604020202020204" pitchFamily="34" charset="0"/>
              </a:rPr>
            </a:br>
            <a:endParaRPr altLang="he-IL" sz="5900" dirty="0">
              <a:latin typeface="Arial" panose="020B0604020202020204" pitchFamily="34" charset="0"/>
              <a:ea typeface="Varela Round" panose="0000050000000000000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1EFBF1D5-F181-43F5-80BB-1A1D5BE4BA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418D3BA0-DD2E-4487-921F-D74941113192}"/>
              </a:ext>
            </a:extLst>
          </p:cNvPr>
          <p:cNvSpPr txBox="1"/>
          <p:nvPr/>
        </p:nvSpPr>
        <p:spPr>
          <a:xfrm>
            <a:off x="647340" y="3016112"/>
            <a:ext cx="11174412" cy="26184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>
              <a:lnSpc>
                <a:spcPct val="150000"/>
              </a:lnSpc>
            </a:pPr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0DDB692-DFB1-454A-B284-7234430EE25A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נוהל שימוש ביצירות מוגנות בזכויות יוצרים ואיתור בעלי זכויות </a:t>
            </a:r>
          </a:p>
        </p:txBody>
      </p:sp>
    </p:spTree>
    <p:extLst>
      <p:ext uri="{BB962C8B-B14F-4D97-AF65-F5344CB8AC3E}">
        <p14:creationId xmlns:p14="http://schemas.microsoft.com/office/powerpoint/2010/main" val="2414245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481829" y="1775230"/>
            <a:ext cx="10871177" cy="1260000"/>
          </a:xfrm>
        </p:spPr>
        <p:txBody>
          <a:bodyPr/>
          <a:lstStyle/>
          <a:p>
            <a:r>
              <a:rPr lang="ar-JO" sz="44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ماذا نحضر معنا للدرس</a:t>
            </a:r>
            <a:r>
              <a:rPr lang="ar-SA" sz="44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؟</a:t>
            </a:r>
            <a:r>
              <a:rPr lang="ar-JO" sz="44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endParaRPr lang="he-IL" dirty="0">
              <a:solidFill>
                <a:srgbClr val="192A72"/>
              </a:solidFill>
            </a:endParaRPr>
          </a:p>
        </p:txBody>
      </p:sp>
      <p:sp>
        <p:nvSpPr>
          <p:cNvPr id="6" name="Google Shape;257;p7">
            <a:extLst>
              <a:ext uri="{FF2B5EF4-FFF2-40B4-BE49-F238E27FC236}">
                <a16:creationId xmlns:a16="http://schemas.microsoft.com/office/drawing/2014/main" id="{6A4F3485-EEC8-40A0-9374-C363F8AFEB1E}"/>
              </a:ext>
            </a:extLst>
          </p:cNvPr>
          <p:cNvSpPr txBox="1">
            <a:spLocks/>
          </p:cNvSpPr>
          <p:nvPr/>
        </p:nvSpPr>
        <p:spPr>
          <a:xfrm>
            <a:off x="837406" y="3169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1" anchor="ctr" anchorCtr="0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6600" b="1" kern="1200">
                <a:solidFill>
                  <a:schemeClr val="tx1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algn="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endParaRPr lang="he-IL" dirty="0"/>
          </a:p>
        </p:txBody>
      </p:sp>
      <p:pic>
        <p:nvPicPr>
          <p:cNvPr id="8" name="Google Shape;259;p7" descr="https://lh5.googleusercontent.com/7xQchnRuOUJbyFAyyHdllavqvQUFOSCV7l5Kzy1Rmeboi9xefgg8yDF0ng5ESkxi3tC9_i9ER1BmBYOOTMhmhaxTzBz8ILJQxn_c__0Qg9cKcVB64VGmWAAtIhTRT7NF">
            <a:extLst>
              <a:ext uri="{FF2B5EF4-FFF2-40B4-BE49-F238E27FC236}">
                <a16:creationId xmlns:a16="http://schemas.microsoft.com/office/drawing/2014/main" id="{99809A4F-33BA-4404-80C7-B450A3532B5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796" y="4192672"/>
            <a:ext cx="1977221" cy="2016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61;p7" descr="https://lh4.googleusercontent.com/8FRkycPXoj7UiB9dvl8WfvE_rPOmNvworJ3hEUUExH908Pyx1w8Shtg70_9YIyrxXZu2Q5tvXMslWX6PBLNTleMKYZ5Wgwd4UNNj4iBwA-K5B6WNBJ5WFRNSOF3busg5">
            <a:extLst>
              <a:ext uri="{FF2B5EF4-FFF2-40B4-BE49-F238E27FC236}">
                <a16:creationId xmlns:a16="http://schemas.microsoft.com/office/drawing/2014/main" id="{BB36E404-4B36-42D6-BFB4-DF15D8072A5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2456" y="4416967"/>
            <a:ext cx="1191396" cy="19635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5F05E8CA-DF95-4E1F-A817-66F91CA3BF55}"/>
              </a:ext>
            </a:extLst>
          </p:cNvPr>
          <p:cNvSpPr txBox="1"/>
          <p:nvPr/>
        </p:nvSpPr>
        <p:spPr>
          <a:xfrm>
            <a:off x="1618055" y="3553963"/>
            <a:ext cx="193337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هاتف ذكيّ 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05F8E436-4C6A-4271-B9E1-F4143731B24E}"/>
              </a:ext>
            </a:extLst>
          </p:cNvPr>
          <p:cNvSpPr txBox="1"/>
          <p:nvPr/>
        </p:nvSpPr>
        <p:spPr>
          <a:xfrm>
            <a:off x="7391400" y="3323130"/>
            <a:ext cx="293641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ورقة للكتابة أو دفتر </a:t>
            </a:r>
          </a:p>
        </p:txBody>
      </p:sp>
      <p:pic>
        <p:nvPicPr>
          <p:cNvPr id="13" name="Picture 4" descr="Smartphone, Teléfono Celular">
            <a:extLst>
              <a:ext uri="{FF2B5EF4-FFF2-40B4-BE49-F238E27FC236}">
                <a16:creationId xmlns:a16="http://schemas.microsoft.com/office/drawing/2014/main" id="{CB097E78-452D-4C54-9D97-A7C6BBA51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400" y="4836949"/>
            <a:ext cx="2542684" cy="169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D14AA5A1-44F7-4E4E-A183-F96073C4DDA8}"/>
              </a:ext>
            </a:extLst>
          </p:cNvPr>
          <p:cNvSpPr txBox="1"/>
          <p:nvPr/>
        </p:nvSpPr>
        <p:spPr>
          <a:xfrm>
            <a:off x="4398106" y="3481081"/>
            <a:ext cx="2146618" cy="5866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Arial" panose="020B0604020202020204" pitchFamily="34" charset="0"/>
                <a:cs typeface="Arial" panose="020B0604020202020204" pitchFamily="34" charset="0"/>
              </a:rPr>
              <a:t>أ</a:t>
            </a:r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لوان / أقلام </a:t>
            </a:r>
            <a:endParaRPr lang="he-I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37BF974-DD07-4CE1-B713-41DB4D23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77376" y="389637"/>
            <a:ext cx="12298260" cy="1246841"/>
          </a:xfrm>
        </p:spPr>
        <p:txBody>
          <a:bodyPr/>
          <a:lstStyle/>
          <a:p>
            <a:pPr lvl="0" algn="r">
              <a:lnSpc>
                <a:spcPct val="90000"/>
              </a:lnSpc>
              <a:spcBef>
                <a:spcPts val="0"/>
              </a:spcBef>
              <a:buClr>
                <a:srgbClr val="424242"/>
              </a:buClr>
              <a:buSzPts val="3600"/>
            </a:pPr>
            <a:br>
              <a:rPr lang="ar-JO" sz="4100" b="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</a:br>
            <a:r>
              <a:rPr lang="ar-JO" sz="36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تمع</a:t>
            </a:r>
            <a:r>
              <a:rPr lang="ar-SA" sz="36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ّ</a:t>
            </a:r>
            <a:r>
              <a:rPr lang="ar-JO" sz="3600" kern="0" dirty="0" err="1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نوا</a:t>
            </a:r>
            <a:r>
              <a:rPr lang="ar-JO" sz="36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ar-SA" sz="36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في هذه </a:t>
            </a:r>
            <a:r>
              <a:rPr lang="ar-JO" sz="36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ال</a:t>
            </a:r>
            <a:r>
              <a:rPr lang="ar-SA" sz="36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جُمَل،</a:t>
            </a:r>
            <a:r>
              <a:rPr lang="he-IL" sz="36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ar-SA" sz="36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ثمّ اكتبوا</a:t>
            </a:r>
            <a:r>
              <a:rPr lang="ar-JO" sz="36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ar-SA" sz="36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"أ</a:t>
            </a:r>
            <a:r>
              <a:rPr lang="ar-JO" sz="36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وافق</a:t>
            </a:r>
            <a:r>
              <a:rPr lang="ar-SA" sz="36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" أو</a:t>
            </a:r>
            <a:r>
              <a:rPr lang="ar-JO" sz="36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ar-SA" sz="36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"</a:t>
            </a:r>
            <a:r>
              <a:rPr lang="ar-JO" sz="36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لا </a:t>
            </a:r>
            <a:r>
              <a:rPr lang="ar-SA" sz="36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أ</a:t>
            </a:r>
            <a:r>
              <a:rPr lang="ar-JO" sz="36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وافق</a:t>
            </a:r>
            <a:r>
              <a:rPr lang="ar-SA" sz="36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"</a:t>
            </a:r>
            <a:r>
              <a:rPr lang="ar-JO" sz="36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ar-SA" sz="36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بخصوص كُلّ </a:t>
            </a:r>
            <a:r>
              <a:rPr lang="ar-JO" sz="36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ar-SA" sz="36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جُملة:</a:t>
            </a:r>
            <a:br>
              <a:rPr lang="ar-JO" sz="4400" dirty="0">
                <a:solidFill>
                  <a:srgbClr val="192A72"/>
                </a:solidFill>
              </a:rPr>
            </a:br>
            <a:endParaRPr lang="he-IL" sz="4400" dirty="0">
              <a:solidFill>
                <a:srgbClr val="192A72"/>
              </a:solidFill>
            </a:endParaRPr>
          </a:p>
        </p:txBody>
      </p:sp>
      <p:sp>
        <p:nvSpPr>
          <p:cNvPr id="4" name="Google Shape;279;p9">
            <a:extLst>
              <a:ext uri="{FF2B5EF4-FFF2-40B4-BE49-F238E27FC236}">
                <a16:creationId xmlns:a16="http://schemas.microsoft.com/office/drawing/2014/main" id="{111787D3-52E8-48B7-9F00-E7FC3515A3BB}"/>
              </a:ext>
            </a:extLst>
          </p:cNvPr>
          <p:cNvSpPr txBox="1">
            <a:spLocks/>
          </p:cNvSpPr>
          <p:nvPr/>
        </p:nvSpPr>
        <p:spPr>
          <a:xfrm>
            <a:off x="0" y="1803633"/>
            <a:ext cx="12190413" cy="4874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lnSpc>
                <a:spcPct val="150000"/>
              </a:lnSpc>
              <a:spcBef>
                <a:spcPts val="0"/>
              </a:spcBef>
              <a:buClr>
                <a:srgbClr val="424242"/>
              </a:buClr>
              <a:buSzPts val="3600"/>
              <a:buFont typeface="Wingdings" panose="05000000000000000000" pitchFamily="2" charset="2"/>
              <a:buChar char="v"/>
            </a:pPr>
            <a:r>
              <a:rPr lang="ar-SA" sz="25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أ</a:t>
            </a:r>
            <a:r>
              <a:rPr lang="ar-JO" sz="2400" b="1" kern="0" dirty="0" err="1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نا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أ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فك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ّ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ر  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في 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هاتفي الذكي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ّ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حتى لو 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كان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بعيد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ًا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عن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ّ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ي.</a:t>
            </a:r>
            <a:r>
              <a:rPr lang="he-IL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endParaRPr lang="he-IL" sz="2500" b="1" kern="0" dirty="0">
              <a:solidFill>
                <a:srgbClr val="424242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Clr>
                <a:srgbClr val="424242"/>
              </a:buClr>
              <a:buSzPts val="3600"/>
              <a:buFont typeface="Wingdings" panose="05000000000000000000" pitchFamily="2" charset="2"/>
              <a:buChar char="v"/>
            </a:pP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هاتفي الذكيّ هو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أ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و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ّ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ل ما 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أ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ر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اه عندما أستيقظ صباحًا،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ق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َ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ب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ْ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ل ا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لمرحاض، فرشاة الأسنان أو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الفطور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.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Clr>
                <a:srgbClr val="424242"/>
              </a:buClr>
              <a:buSzPts val="3600"/>
              <a:buFont typeface="Wingdings" panose="05000000000000000000" pitchFamily="2" charset="2"/>
              <a:buChar char="v"/>
            </a:pP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عندما لا 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أ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كون مت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ّ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صل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ًا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بالشبكات الاجتماعي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ّ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ة 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أ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شعر ب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أ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ن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ّ شيئًا ما 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يفوتن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ي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.</a:t>
            </a:r>
            <a:endParaRPr lang="en-US" sz="2400" b="1" kern="0" dirty="0">
              <a:solidFill>
                <a:srgbClr val="424242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424242"/>
              </a:buClr>
              <a:buSzPts val="3600"/>
              <a:buFont typeface="Wingdings" panose="05000000000000000000" pitchFamily="2" charset="2"/>
              <a:buChar char="v"/>
            </a:pP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عندما  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أ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كون م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ُ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تعب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ً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 جد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ًّ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 و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أخلد إلى ا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لنوم 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أ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جد نفسي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وقد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أ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مضي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ت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ساعة 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أ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خرى 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أ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مام الهاتف الذكي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ّ 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و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أ</a:t>
            </a:r>
            <a:r>
              <a:rPr lang="ar-JO" sz="2400" b="1" kern="0" dirty="0" err="1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نا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في السرير. </a:t>
            </a:r>
            <a:endParaRPr lang="en-US" sz="2400" b="1" kern="0" dirty="0">
              <a:solidFill>
                <a:srgbClr val="424242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Clr>
                <a:srgbClr val="424242"/>
              </a:buClr>
              <a:buSzPts val="3600"/>
              <a:buFont typeface="Wingdings" panose="05000000000000000000" pitchFamily="2" charset="2"/>
              <a:buChar char="v"/>
            </a:pP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أ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تخي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ّ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ل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أحيانًا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أ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ن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ّ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ي 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أ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سمع رنين هاتفي الذكي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ّ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.</a:t>
            </a:r>
            <a:endParaRPr lang="en-US" sz="2400" b="1" kern="0" dirty="0">
              <a:solidFill>
                <a:srgbClr val="424242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Clr>
                <a:srgbClr val="424242"/>
              </a:buClr>
              <a:buSzPts val="3600"/>
              <a:buFont typeface="Wingdings" panose="05000000000000000000" pitchFamily="2" charset="2"/>
              <a:buChar char="v"/>
            </a:pP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عندما تصلني رسالة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أشعر </a:t>
            </a:r>
            <a:r>
              <a:rPr lang="ar-SA" sz="2400" b="1" kern="0" dirty="0" err="1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بأ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ن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ي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مجبر 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على معرفة مُرسِلِها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...ح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ُ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ب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ّ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الاستطلاع  ي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ُ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ف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ْ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ق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ِ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دني صوابي.</a:t>
            </a:r>
            <a:endParaRPr lang="he-IL" sz="2400" b="1" kern="0" dirty="0">
              <a:solidFill>
                <a:srgbClr val="424242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457200" lvl="0" indent="-228600">
              <a:lnSpc>
                <a:spcPct val="90000"/>
              </a:lnSpc>
              <a:spcBef>
                <a:spcPts val="800"/>
              </a:spcBef>
              <a:buClr>
                <a:srgbClr val="424242"/>
              </a:buClr>
              <a:buSzPts val="3600"/>
              <a:buNone/>
            </a:pPr>
            <a:r>
              <a:rPr lang="he-IL" sz="41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    </a:t>
            </a:r>
            <a:endParaRPr lang="he-IL" sz="4100" kern="0" dirty="0">
              <a:solidFill>
                <a:srgbClr val="424242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3613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AB2CF25-9C63-4251-A30E-737D30660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48" y="578048"/>
            <a:ext cx="11279715" cy="849018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ar-JO" sz="35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تمع</a:t>
            </a:r>
            <a:r>
              <a:rPr lang="ar-SA" sz="35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ّ</a:t>
            </a:r>
            <a:r>
              <a:rPr lang="ar-JO" sz="3500" kern="0" dirty="0" err="1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نوا</a:t>
            </a:r>
            <a:r>
              <a:rPr lang="ar-JO" sz="35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ar-SA" sz="35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في هذه </a:t>
            </a:r>
            <a:r>
              <a:rPr lang="ar-JO" sz="35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ال</a:t>
            </a:r>
            <a:r>
              <a:rPr lang="ar-SA" sz="35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جُمَل،</a:t>
            </a:r>
            <a:r>
              <a:rPr lang="he-IL" sz="35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ar-SA" sz="35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ثمّ اكتبوا</a:t>
            </a:r>
            <a:r>
              <a:rPr lang="ar-JO" sz="35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ar-SA" sz="35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"أ</a:t>
            </a:r>
            <a:r>
              <a:rPr lang="ar-JO" sz="35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وافق</a:t>
            </a:r>
            <a:r>
              <a:rPr lang="ar-SA" sz="35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" أو</a:t>
            </a:r>
            <a:r>
              <a:rPr lang="ar-JO" sz="35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ar-SA" sz="35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"</a:t>
            </a:r>
            <a:r>
              <a:rPr lang="ar-JO" sz="35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لا </a:t>
            </a:r>
            <a:r>
              <a:rPr lang="ar-SA" sz="35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أ</a:t>
            </a:r>
            <a:r>
              <a:rPr lang="ar-JO" sz="35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وافق</a:t>
            </a:r>
            <a:r>
              <a:rPr lang="ar-SA" sz="35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"</a:t>
            </a:r>
            <a:r>
              <a:rPr lang="ar-JO" sz="35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ar-SA" sz="35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بخصوص كُلّ جُملة:</a:t>
            </a:r>
            <a:endParaRPr lang="he-IL" dirty="0">
              <a:solidFill>
                <a:srgbClr val="192A72"/>
              </a:solidFill>
            </a:endParaRPr>
          </a:p>
        </p:txBody>
      </p:sp>
      <p:sp>
        <p:nvSpPr>
          <p:cNvPr id="3" name="Google Shape;279;p9">
            <a:extLst>
              <a:ext uri="{FF2B5EF4-FFF2-40B4-BE49-F238E27FC236}">
                <a16:creationId xmlns:a16="http://schemas.microsoft.com/office/drawing/2014/main" id="{5DDC50A1-74D9-4064-A8F2-A0DB9C05A97C}"/>
              </a:ext>
            </a:extLst>
          </p:cNvPr>
          <p:cNvSpPr txBox="1">
            <a:spLocks/>
          </p:cNvSpPr>
          <p:nvPr/>
        </p:nvSpPr>
        <p:spPr>
          <a:xfrm>
            <a:off x="0" y="1616529"/>
            <a:ext cx="12192000" cy="5061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0" indent="-571500">
              <a:lnSpc>
                <a:spcPct val="170000"/>
              </a:lnSpc>
              <a:spcBef>
                <a:spcPts val="0"/>
              </a:spcBef>
              <a:buClr>
                <a:srgbClr val="424242"/>
              </a:buClr>
              <a:buSzPts val="3600"/>
              <a:buFont typeface="Wingdings" panose="05000000000000000000" pitchFamily="2" charset="2"/>
              <a:buChar char="v"/>
            </a:pP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أشعر بالضغط 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عندما تكون بطاري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ّ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ة هاتفي منخفضة.</a:t>
            </a:r>
          </a:p>
          <a:p>
            <a:pPr marL="571500" lvl="0" indent="-571500">
              <a:lnSpc>
                <a:spcPct val="170000"/>
              </a:lnSpc>
              <a:spcBef>
                <a:spcPts val="0"/>
              </a:spcBef>
              <a:buClr>
                <a:srgbClr val="424242"/>
              </a:buClr>
              <a:buSzPts val="3600"/>
              <a:buFont typeface="Wingdings" panose="05000000000000000000" pitchFamily="2" charset="2"/>
              <a:buChar char="v"/>
            </a:pP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أ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شعر بأنّ است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خدامي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لهاتفي الذّكي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ّ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يمنعني م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ِ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ن المشاركة 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في 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ال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ف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ع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ّ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الي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ّ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ات الاجتماعي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ّ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ة.</a:t>
            </a:r>
          </a:p>
          <a:p>
            <a:pPr marL="571500" lvl="0" indent="-571500">
              <a:lnSpc>
                <a:spcPct val="170000"/>
              </a:lnSpc>
              <a:spcBef>
                <a:spcPts val="0"/>
              </a:spcBef>
              <a:buClr>
                <a:srgbClr val="424242"/>
              </a:buClr>
              <a:buSzPts val="3600"/>
              <a:buFont typeface="Wingdings" panose="05000000000000000000" pitchFamily="2" charset="2"/>
              <a:buChar char="v"/>
            </a:pP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يعتريني شعور بالسعادة 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عندما أرى الكثير م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ِ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ن الرسائل على شاشة هاتفي الذكي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ّ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.</a:t>
            </a:r>
          </a:p>
          <a:p>
            <a:pPr marL="571500" lvl="0" indent="-571500">
              <a:lnSpc>
                <a:spcPct val="170000"/>
              </a:lnSpc>
              <a:spcBef>
                <a:spcPts val="0"/>
              </a:spcBef>
              <a:buClr>
                <a:srgbClr val="424242"/>
              </a:buClr>
              <a:buSzPts val="3600"/>
              <a:buFont typeface="Wingdings" panose="05000000000000000000" pitchFamily="2" charset="2"/>
              <a:buChar char="v"/>
            </a:pP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أ</a:t>
            </a:r>
            <a:r>
              <a:rPr lang="ar-JO" sz="2400" b="1" kern="0" dirty="0" err="1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نا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فع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ّ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ال 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في 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شبكات التّواصل وقت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ً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 أ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طول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مم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ّ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 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أريد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.  </a:t>
            </a:r>
          </a:p>
          <a:p>
            <a:pPr marL="571500" lvl="0" indent="-571500">
              <a:lnSpc>
                <a:spcPct val="170000"/>
              </a:lnSpc>
              <a:spcBef>
                <a:spcPts val="0"/>
              </a:spcBef>
              <a:buClr>
                <a:srgbClr val="424242"/>
              </a:buClr>
              <a:buSzPts val="3600"/>
              <a:buFont typeface="Wingdings" panose="05000000000000000000" pitchFamily="2" charset="2"/>
              <a:buChar char="v"/>
            </a:pP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أ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فحص 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طوال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الوقت 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إ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ذا 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كانت هناك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رسائل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أو </a:t>
            </a:r>
            <a:r>
              <a:rPr lang="ar-JO" sz="2400" b="1" kern="0" dirty="0" err="1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حتلنات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في 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هاتفي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،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حتّى لو لم أسمع نغمة دخولها.</a:t>
            </a:r>
          </a:p>
          <a:p>
            <a:pPr marL="571500" lvl="0" indent="-571500">
              <a:lnSpc>
                <a:spcPct val="170000"/>
              </a:lnSpc>
              <a:spcBef>
                <a:spcPts val="0"/>
              </a:spcBef>
              <a:buClr>
                <a:srgbClr val="424242"/>
              </a:buClr>
              <a:buSzPts val="3600"/>
              <a:buFont typeface="Wingdings" panose="05000000000000000000" pitchFamily="2" charset="2"/>
              <a:buChar char="v"/>
            </a:pP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أعتقد أنّ حياتي ستكون ممّلة </a:t>
            </a:r>
            <a:r>
              <a:rPr lang="ar-JO" sz="2400" b="1" kern="0" dirty="0" err="1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وت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خلو مِن</a:t>
            </a:r>
            <a:r>
              <a:rPr lang="ar-JO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المتعة بدون هاتفي الذكي</a:t>
            </a:r>
            <a:r>
              <a:rPr lang="ar-SA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.</a:t>
            </a:r>
            <a:r>
              <a:rPr lang="he-IL" sz="2400" b="1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Clr>
                <a:srgbClr val="424242"/>
              </a:buClr>
              <a:buSzPts val="3600"/>
              <a:buNone/>
            </a:pPr>
            <a:endParaRPr lang="he-IL" sz="1800" kern="0" dirty="0">
              <a:solidFill>
                <a:srgbClr val="424242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6733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37BF974-DD07-4CE1-B713-41DB4D239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sz="44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ماذا نعرف حت</a:t>
            </a:r>
            <a:r>
              <a:rPr lang="ar-SA" sz="44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ّ</a:t>
            </a:r>
            <a:r>
              <a:rPr lang="ar-JO" sz="44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ى الآن</a:t>
            </a:r>
            <a:r>
              <a:rPr lang="ar-SA" sz="44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؟</a:t>
            </a:r>
            <a:endParaRPr lang="he-IL" dirty="0">
              <a:solidFill>
                <a:srgbClr val="192A72"/>
              </a:solidFill>
            </a:endParaRPr>
          </a:p>
        </p:txBody>
      </p:sp>
      <p:sp>
        <p:nvSpPr>
          <p:cNvPr id="3" name="Google Shape;287;p10">
            <a:extLst>
              <a:ext uri="{FF2B5EF4-FFF2-40B4-BE49-F238E27FC236}">
                <a16:creationId xmlns:a16="http://schemas.microsoft.com/office/drawing/2014/main" id="{A2B6D4F7-9A9D-4B61-8CB6-FF8BFE89D7C4}"/>
              </a:ext>
            </a:extLst>
          </p:cNvPr>
          <p:cNvSpPr txBox="1">
            <a:spLocks/>
          </p:cNvSpPr>
          <p:nvPr/>
        </p:nvSpPr>
        <p:spPr>
          <a:xfrm>
            <a:off x="-604911" y="2000691"/>
            <a:ext cx="11942064" cy="384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228600">
              <a:lnSpc>
                <a:spcPct val="90000"/>
              </a:lnSpc>
              <a:spcBef>
                <a:spcPts val="800"/>
              </a:spcBef>
              <a:buClr>
                <a:srgbClr val="424242"/>
              </a:buClr>
              <a:buSzPts val="3600"/>
              <a:buNone/>
            </a:pPr>
            <a:r>
              <a:rPr lang="ar-SA" sz="3600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تذكّروا إجاباتكم عن الاستبانة: </a:t>
            </a:r>
          </a:p>
          <a:p>
            <a:pPr marL="457200" lvl="0" indent="-228600">
              <a:lnSpc>
                <a:spcPct val="90000"/>
              </a:lnSpc>
              <a:spcBef>
                <a:spcPts val="800"/>
              </a:spcBef>
              <a:buClr>
                <a:srgbClr val="424242"/>
              </a:buClr>
              <a:buSzPts val="3600"/>
              <a:buNone/>
            </a:pPr>
            <a:r>
              <a:rPr lang="ar-SA" sz="3600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ماذا اكتشفتم عن أنفسكم؟</a:t>
            </a:r>
            <a:endParaRPr lang="he-IL" sz="3600" kern="0" dirty="0">
              <a:solidFill>
                <a:srgbClr val="424242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457200" lvl="0" indent="-228600">
              <a:lnSpc>
                <a:spcPct val="90000"/>
              </a:lnSpc>
              <a:spcBef>
                <a:spcPts val="800"/>
              </a:spcBef>
              <a:buClr>
                <a:srgbClr val="424242"/>
              </a:buClr>
              <a:buSzPts val="3600"/>
              <a:buNone/>
            </a:pPr>
            <a:r>
              <a:rPr lang="ar-JO" sz="3600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ما</a:t>
            </a:r>
            <a:r>
              <a:rPr lang="ar-SA" sz="3600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الذي</a:t>
            </a:r>
            <a:r>
              <a:rPr lang="ar-JO" sz="3600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يميز</a:t>
            </a:r>
            <a:r>
              <a:rPr lang="ar-SA" sz="3600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ّ</a:t>
            </a:r>
            <a:r>
              <a:rPr lang="ar-JO" sz="3600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است</a:t>
            </a:r>
            <a:r>
              <a:rPr lang="ar-SA" sz="3600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خدامكم</a:t>
            </a:r>
            <a:r>
              <a:rPr lang="ar-JO" sz="3600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للشّاشات وشبكات التواصل</a:t>
            </a:r>
            <a:r>
              <a:rPr lang="ar-SA" sz="3600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؟</a:t>
            </a:r>
            <a:r>
              <a:rPr lang="ar-JO" sz="3600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endParaRPr lang="he-IL" sz="3600" kern="0" dirty="0">
              <a:solidFill>
                <a:srgbClr val="424242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457200" lvl="0" indent="-228600">
              <a:lnSpc>
                <a:spcPct val="90000"/>
              </a:lnSpc>
              <a:spcBef>
                <a:spcPts val="800"/>
              </a:spcBef>
              <a:buClr>
                <a:srgbClr val="424242"/>
              </a:buClr>
              <a:buSzPts val="3600"/>
              <a:buNone/>
            </a:pPr>
            <a:endParaRPr lang="he-IL" sz="3600" kern="0" dirty="0">
              <a:solidFill>
                <a:srgbClr val="424242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591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B7EEA9C-45EB-4D4A-9A0C-461957F9E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sz="44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ماذا نعرف حت</a:t>
            </a:r>
            <a:r>
              <a:rPr lang="ar-SA" sz="44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ّ</a:t>
            </a:r>
            <a:r>
              <a:rPr lang="ar-JO" sz="44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ى الآن</a:t>
            </a:r>
            <a:r>
              <a:rPr lang="ar-SA" sz="4400" kern="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؟</a:t>
            </a:r>
            <a:endParaRPr lang="he-IL" dirty="0">
              <a:solidFill>
                <a:srgbClr val="192A72"/>
              </a:solidFill>
            </a:endParaRPr>
          </a:p>
        </p:txBody>
      </p:sp>
      <p:sp>
        <p:nvSpPr>
          <p:cNvPr id="3" name="Google Shape;287;p10">
            <a:extLst>
              <a:ext uri="{FF2B5EF4-FFF2-40B4-BE49-F238E27FC236}">
                <a16:creationId xmlns:a16="http://schemas.microsoft.com/office/drawing/2014/main" id="{D2A4FD2D-BBDC-44DD-B595-FEB00569AB28}"/>
              </a:ext>
            </a:extLst>
          </p:cNvPr>
          <p:cNvSpPr txBox="1">
            <a:spLocks/>
          </p:cNvSpPr>
          <p:nvPr/>
        </p:nvSpPr>
        <p:spPr>
          <a:xfrm>
            <a:off x="1271390" y="1314794"/>
            <a:ext cx="10403816" cy="554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0" indent="-457200">
              <a:lnSpc>
                <a:spcPct val="90000"/>
              </a:lnSpc>
              <a:spcBef>
                <a:spcPts val="800"/>
              </a:spcBef>
              <a:buClr>
                <a:srgbClr val="424242"/>
              </a:buClr>
              <a:buSzPts val="3600"/>
            </a:pPr>
            <a:r>
              <a:rPr lang="ar-SA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نحن جميعًا</a:t>
            </a:r>
            <a:r>
              <a:rPr lang="ar-JO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نقضي جلّ وقتنا </a:t>
            </a:r>
            <a:r>
              <a:rPr lang="ar-SA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في </a:t>
            </a:r>
            <a:r>
              <a:rPr lang="ar-JO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التواصل ع</a:t>
            </a:r>
            <a:r>
              <a:rPr lang="ar-SA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َ</a:t>
            </a:r>
            <a:r>
              <a:rPr lang="ar-JO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ب</a:t>
            </a:r>
            <a:r>
              <a:rPr lang="ar-SA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ْ</a:t>
            </a:r>
            <a:r>
              <a:rPr lang="ar-JO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ر الشبكة</a:t>
            </a:r>
            <a:r>
              <a:rPr lang="ar-SA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، حيث</a:t>
            </a:r>
            <a:r>
              <a:rPr lang="ar-JO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ar-SA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أ</a:t>
            </a:r>
            <a:r>
              <a:rPr lang="ar-JO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صبحت جزءًا لا </a:t>
            </a:r>
            <a:r>
              <a:rPr lang="ar-JO" kern="0" dirty="0" err="1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يتجز</a:t>
            </a:r>
            <a:r>
              <a:rPr lang="ar-SA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ّ</a:t>
            </a:r>
            <a:r>
              <a:rPr lang="ar-JO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أ م</a:t>
            </a:r>
            <a:r>
              <a:rPr lang="ar-SA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ِن </a:t>
            </a:r>
            <a:r>
              <a:rPr lang="ar-JO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حياتنا</a:t>
            </a:r>
            <a:r>
              <a:rPr lang="he-IL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.</a:t>
            </a:r>
            <a:endParaRPr lang="ar-SA" kern="0" dirty="0">
              <a:solidFill>
                <a:srgbClr val="424242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685800" lvl="0" indent="-457200">
              <a:lnSpc>
                <a:spcPct val="90000"/>
              </a:lnSpc>
              <a:spcBef>
                <a:spcPts val="800"/>
              </a:spcBef>
              <a:buClr>
                <a:srgbClr val="424242"/>
              </a:buClr>
              <a:buSzPts val="3600"/>
            </a:pPr>
            <a:r>
              <a:rPr lang="ar-SA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ت</a:t>
            </a:r>
            <a:r>
              <a:rPr lang="ar-JO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وجد ل</a:t>
            </a:r>
            <a:r>
              <a:rPr lang="ar-SA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استخدام الشاشات</a:t>
            </a:r>
            <a:r>
              <a:rPr lang="ar-JO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إيجابيات كثيرة.</a:t>
            </a:r>
            <a:endParaRPr lang="ar-SA" kern="0" dirty="0">
              <a:solidFill>
                <a:srgbClr val="424242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685800" lvl="0" indent="-457200">
              <a:lnSpc>
                <a:spcPct val="90000"/>
              </a:lnSpc>
              <a:spcBef>
                <a:spcPts val="800"/>
              </a:spcBef>
              <a:buClr>
                <a:srgbClr val="424242"/>
              </a:buClr>
              <a:buSzPts val="3600"/>
            </a:pPr>
            <a:r>
              <a:rPr lang="ar-JO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نسمع توصيات وأقوال</a:t>
            </a:r>
            <a:r>
              <a:rPr lang="ar-SA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حَوْل </a:t>
            </a:r>
            <a:r>
              <a:rPr lang="ar-JO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ما هو الصّ</a:t>
            </a:r>
            <a:r>
              <a:rPr lang="ar-SA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واب أو </a:t>
            </a:r>
            <a:r>
              <a:rPr lang="ar-JO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غير</a:t>
            </a:r>
            <a:r>
              <a:rPr lang="ar-SA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الصواب بخصوص ما يجب </a:t>
            </a:r>
            <a:r>
              <a:rPr lang="ar-JO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ف</a:t>
            </a:r>
            <a:r>
              <a:rPr lang="ar-SA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ِ</a:t>
            </a:r>
            <a:r>
              <a:rPr lang="ar-JO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ع</a:t>
            </a:r>
            <a:r>
              <a:rPr lang="ar-SA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ْ</a:t>
            </a:r>
            <a:r>
              <a:rPr lang="ar-JO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له ع</a:t>
            </a:r>
            <a:r>
              <a:rPr lang="ar-SA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َ</a:t>
            </a:r>
            <a:r>
              <a:rPr lang="ar-JO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بر</a:t>
            </a:r>
            <a:r>
              <a:rPr lang="ar-SA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ْ</a:t>
            </a:r>
            <a:r>
              <a:rPr lang="ar-JO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الشّاشة</a:t>
            </a:r>
            <a:r>
              <a:rPr lang="ar-SA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، وما </a:t>
            </a:r>
            <a:r>
              <a:rPr lang="ar-JO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علينا</a:t>
            </a:r>
            <a:r>
              <a:rPr lang="ar-SA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أن نمتنع </a:t>
            </a:r>
            <a:r>
              <a:rPr lang="ar-JO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عن ف</a:t>
            </a:r>
            <a:r>
              <a:rPr lang="ar-SA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ِ</a:t>
            </a:r>
            <a:r>
              <a:rPr lang="ar-JO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ع</a:t>
            </a:r>
            <a:r>
              <a:rPr lang="ar-SA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ْ</a:t>
            </a:r>
            <a:r>
              <a:rPr lang="ar-JO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له</a:t>
            </a:r>
            <a:r>
              <a:rPr lang="ar-SA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،</a:t>
            </a:r>
            <a:r>
              <a:rPr lang="ar-JO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و كيف</a:t>
            </a:r>
            <a:r>
              <a:rPr lang="ar-SA" kern="0" dirty="0" err="1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يّة</a:t>
            </a:r>
            <a:r>
              <a:rPr lang="ar-JO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توخ</a:t>
            </a:r>
            <a:r>
              <a:rPr lang="ar-SA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ّ</a:t>
            </a:r>
            <a:r>
              <a:rPr lang="ar-JO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ي الحذر .  </a:t>
            </a:r>
            <a:endParaRPr lang="ar-SA" kern="0" dirty="0">
              <a:solidFill>
                <a:srgbClr val="424242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685800" lvl="0" indent="-457200">
              <a:lnSpc>
                <a:spcPct val="90000"/>
              </a:lnSpc>
              <a:spcBef>
                <a:spcPts val="800"/>
              </a:spcBef>
              <a:buClr>
                <a:srgbClr val="424242"/>
              </a:buClr>
              <a:buSzPts val="3600"/>
            </a:pPr>
            <a:r>
              <a:rPr lang="ar-JO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يتحدثون معنا عن</a:t>
            </a:r>
            <a:r>
              <a:rPr lang="ar-SA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وضْع حدود،</a:t>
            </a:r>
            <a:r>
              <a:rPr lang="he-IL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ar-SA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وال</a:t>
            </a:r>
            <a:r>
              <a:rPr lang="ar-JO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تقليل </a:t>
            </a:r>
            <a:r>
              <a:rPr lang="ar-SA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مِن </a:t>
            </a:r>
            <a:r>
              <a:rPr lang="ar-JO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وقت استخدام الشّاشات</a:t>
            </a:r>
            <a:r>
              <a:rPr lang="ar-SA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،</a:t>
            </a:r>
            <a:r>
              <a:rPr lang="ar-JO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ar-SA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و</a:t>
            </a:r>
            <a:r>
              <a:rPr lang="ar-JO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عن ال</a:t>
            </a:r>
            <a:r>
              <a:rPr lang="ar-SA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أ</a:t>
            </a:r>
            <a:r>
              <a:rPr lang="ar-JO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ضرار  </a:t>
            </a:r>
            <a:r>
              <a:rPr lang="ar-SA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وغيرها</a:t>
            </a:r>
            <a:r>
              <a:rPr lang="ar-JO" kern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...</a:t>
            </a:r>
            <a:endParaRPr lang="en-US" kern="0" dirty="0">
              <a:solidFill>
                <a:srgbClr val="424242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09347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2337</TotalTime>
  <Words>2436</Words>
  <Application>Microsoft Office PowerPoint</Application>
  <PresentationFormat>מותאם אישית</PresentationFormat>
  <Paragraphs>267</Paragraphs>
  <Slides>43</Slides>
  <Notes>16</Notes>
  <HiddenSlides>0</HiddenSlides>
  <MMClips>2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43</vt:i4>
      </vt:variant>
    </vt:vector>
  </HeadingPairs>
  <TitlesOfParts>
    <vt:vector size="49" baseType="lpstr">
      <vt:lpstr>Arial</vt:lpstr>
      <vt:lpstr>Calibri</vt:lpstr>
      <vt:lpstr>Ktav Yad CLM</vt:lpstr>
      <vt:lpstr>Varela Round</vt:lpstr>
      <vt:lpstr>Wingdings</vt:lpstr>
      <vt:lpstr>ערכת נושא Office</vt:lpstr>
      <vt:lpstr>منظومة بَثّ قُطريّة </vt:lpstr>
      <vt:lpstr>   </vt:lpstr>
      <vt:lpstr>لحظة، قبل أنْ نبدأ..</vt:lpstr>
      <vt:lpstr>ماذا سنتعلّم اليوم؟ </vt:lpstr>
      <vt:lpstr>ماذا نحضر معنا للدرس؟ </vt:lpstr>
      <vt:lpstr> تمعّنوا في هذه الجُمَل، ثمّ اكتبوا "أوافق" أو "لا أوافق" بخصوص كُلّ  جُملة: </vt:lpstr>
      <vt:lpstr>تمعّنوا في هذه الجُمَل، ثمّ اكتبوا "أوافق" أو "لا أوافق" بخصوص كُلّ جُملة:</vt:lpstr>
      <vt:lpstr>ماذا نعرف حتّى الآن؟</vt:lpstr>
      <vt:lpstr>ماذا نعرف حتّى الآن؟</vt:lpstr>
      <vt:lpstr>ماذا نعرف من خلال المعطيات؟ </vt:lpstr>
      <vt:lpstr>מצגת של PowerPoint‏</vt:lpstr>
      <vt:lpstr>מצגת של PowerPoint‏</vt:lpstr>
      <vt:lpstr>מצגת של PowerPoint‏</vt:lpstr>
      <vt:lpstr>تدرّب   </vt:lpstr>
      <vt:lpstr>تدرّب </vt:lpstr>
      <vt:lpstr>استنتاجات توصّلنا إليها</vt:lpstr>
      <vt:lpstr>استنتاجات توصّلنا إليها</vt:lpstr>
      <vt:lpstr>استنتاجات إضافيّة توصّلنا إليها</vt:lpstr>
      <vt:lpstr>  هل هناك "إدمان " على الشّاشات؟ </vt:lpstr>
      <vt:lpstr>نتعلّم الآن </vt:lpstr>
      <vt:lpstr>نتعلّم الآن </vt:lpstr>
      <vt:lpstr>تدرّب</vt:lpstr>
      <vt:lpstr>نتعلّم الآن </vt:lpstr>
      <vt:lpstr>مواصلة التّدرّب </vt:lpstr>
      <vt:lpstr>מצגת של PowerPoint‏</vt:lpstr>
      <vt:lpstr>هل هناك حقًا إدمان للشاشات؟</vt:lpstr>
      <vt:lpstr>نتعلّم الآن </vt:lpstr>
      <vt:lpstr>نتعلّم الآن </vt:lpstr>
      <vt:lpstr>نتعلّم الآن </vt:lpstr>
      <vt:lpstr>مادّة للتّفكير  .... </vt:lpstr>
      <vt:lpstr>     تدرّب      </vt:lpstr>
      <vt:lpstr>نتعلّم الآن </vt:lpstr>
      <vt:lpstr>نتعلّم الآن </vt:lpstr>
      <vt:lpstr>نتعلّم الآن </vt:lpstr>
      <vt:lpstr>نتعلّم الآن </vt:lpstr>
      <vt:lpstr>نتعلّم الآن </vt:lpstr>
      <vt:lpstr>نتعلّم الآن </vt:lpstr>
      <vt:lpstr>تلخيص ومادّة للتفكير..</vt:lpstr>
      <vt:lpstr>نلخّص ونعطي مادّة للتّفكير  ....  </vt:lpstr>
      <vt:lpstr>نواصل  التدرب </vt:lpstr>
      <vt:lpstr>كلمة قبل أنْ نُنهي لقاءنا..</vt:lpstr>
      <vt:lpstr> شكرًا لكم على مشاهدة هذا البثّ 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bahaa.misrad@gmail.com</cp:lastModifiedBy>
  <cp:revision>123</cp:revision>
  <dcterms:created xsi:type="dcterms:W3CDTF">2020-03-15T19:13:03Z</dcterms:created>
  <dcterms:modified xsi:type="dcterms:W3CDTF">2021-10-26T10:06:58Z</dcterms:modified>
</cp:coreProperties>
</file>