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2"/>
  </p:notesMasterIdLst>
  <p:sldIdLst>
    <p:sldId id="257" r:id="rId2"/>
    <p:sldId id="262" r:id="rId3"/>
    <p:sldId id="263" r:id="rId4"/>
    <p:sldId id="288" r:id="rId5"/>
    <p:sldId id="307" r:id="rId6"/>
    <p:sldId id="302" r:id="rId7"/>
    <p:sldId id="309" r:id="rId8"/>
    <p:sldId id="318" r:id="rId9"/>
    <p:sldId id="310" r:id="rId10"/>
    <p:sldId id="311" r:id="rId11"/>
    <p:sldId id="312" r:id="rId12"/>
    <p:sldId id="313" r:id="rId13"/>
    <p:sldId id="314" r:id="rId14"/>
    <p:sldId id="316" r:id="rId15"/>
    <p:sldId id="315" r:id="rId16"/>
    <p:sldId id="317" r:id="rId17"/>
    <p:sldId id="330" r:id="rId18"/>
    <p:sldId id="328" r:id="rId19"/>
    <p:sldId id="319" r:id="rId20"/>
    <p:sldId id="320" r:id="rId21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2A72"/>
    <a:srgbClr val="92D050"/>
    <a:srgbClr val="6CF0FF"/>
    <a:srgbClr val="E0E0E0"/>
    <a:srgbClr val="E6E6E6"/>
    <a:srgbClr val="11A4AB"/>
    <a:srgbClr val="12B4BC"/>
    <a:srgbClr val="8DD3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5758FB7-9AC5-4552-8A53-C91805E547FA}" styleName="סגנון ערכת נושא 1 - הדגשה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ללא סגנון, ללא רשת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796" autoAdjust="0"/>
    <p:restoredTop sz="94660"/>
  </p:normalViewPr>
  <p:slideViewPr>
    <p:cSldViewPr snapToGrid="0" snapToObjects="1">
      <p:cViewPr varScale="1">
        <p:scale>
          <a:sx n="58" d="100"/>
          <a:sy n="58" d="100"/>
        </p:scale>
        <p:origin x="984" y="40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endParaRPr lang="he-IL" dirty="0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fld id="{5EC061A6-0796-4DA4-BCCF-C39215C865B3}" type="datetimeFigureOut">
              <a:rPr lang="he-IL" smtClean="0"/>
              <a:pPr/>
              <a:t>ז'/אב/תשפ"ב</a:t>
            </a:fld>
            <a:endParaRPr lang="he-IL" dirty="0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 dirty="0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endParaRPr lang="he-IL" dirty="0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1012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 - מערכת שידורים לאומ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6000" y="2693989"/>
            <a:ext cx="111600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1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304086"/>
            <a:ext cx="3246400" cy="192925"/>
          </a:xfrm>
          <a:prstGeom prst="roundRect">
            <a:avLst>
              <a:gd name="adj" fmla="val 49359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F2D798A-D3EB-4AD6-BA0D-6AF5A272CB65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661D397-1081-475E-877E-2C0275DD9CD7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C9C924-5BCF-44F6-9D2C-C85E4D329EC9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B07856-A797-4811-9A80-36465708097A}"/>
              </a:ext>
            </a:extLst>
          </p:cNvPr>
          <p:cNvSpPr/>
          <p:nvPr userDrawn="1"/>
        </p:nvSpPr>
        <p:spPr>
          <a:xfrm>
            <a:off x="-3261642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ראשית ושתי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FEA3643-4251-43C2-A891-4C9664978E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4360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כותרת 1">
            <a:extLst>
              <a:ext uri="{FF2B5EF4-FFF2-40B4-BE49-F238E27FC236}">
                <a16:creationId xmlns:a16="http://schemas.microsoft.com/office/drawing/2014/main" id="{C304FB8B-5E14-469F-8BA4-BF0F011B9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8">
            <a:extLst>
              <a:ext uri="{FF2B5EF4-FFF2-40B4-BE49-F238E27FC236}">
                <a16:creationId xmlns:a16="http://schemas.microsoft.com/office/drawing/2014/main" id="{B712628B-0991-4441-8324-4563256F9B32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26E72AF6-8AD0-4AAD-B906-30424D022CD1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מלבן מעוגל 8">
            <a:extLst>
              <a:ext uri="{FF2B5EF4-FFF2-40B4-BE49-F238E27FC236}">
                <a16:creationId xmlns:a16="http://schemas.microsoft.com/office/drawing/2014/main" id="{68D073A7-D8C0-45AA-A5E4-B6122A52E8F5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מלבן מעוגל 10">
            <a:extLst>
              <a:ext uri="{FF2B5EF4-FFF2-40B4-BE49-F238E27FC236}">
                <a16:creationId xmlns:a16="http://schemas.microsoft.com/office/drawing/2014/main" id="{DF89C8AF-9EDF-46EF-BAB7-2D35F683552B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52FC1393-B378-4A8A-8716-61E038E3D6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72315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EA01DEB-EE2D-463E-B92D-20469AC2DACB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DC8B5D-6FF7-4E76-819C-95A4A6017B9C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30F30E8-13B7-4C55-A126-67529F765268}"/>
              </a:ext>
            </a:extLst>
          </p:cNvPr>
          <p:cNvSpPr/>
          <p:nvPr userDrawn="1"/>
        </p:nvSpPr>
        <p:spPr>
          <a:xfrm rot="5400000">
            <a:off x="10092700" y="2084060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E7D38CE-7F73-4533-B25A-F628D3EBA7C1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4444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פרטי השיעור, מקצוע ומור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000014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240593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872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מלבן מעוגל 8">
            <a:extLst>
              <a:ext uri="{FF2B5EF4-FFF2-40B4-BE49-F238E27FC236}">
                <a16:creationId xmlns:a16="http://schemas.microsoft.com/office/drawing/2014/main" id="{404057E2-9B3D-4075-99B3-75AE757986D1}"/>
              </a:ext>
            </a:extLst>
          </p:cNvPr>
          <p:cNvSpPr/>
          <p:nvPr userDrawn="1"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מלבן מעוגל 7">
            <a:extLst>
              <a:ext uri="{FF2B5EF4-FFF2-40B4-BE49-F238E27FC236}">
                <a16:creationId xmlns:a16="http://schemas.microsoft.com/office/drawing/2014/main" id="{F6801116-CC43-4B2A-8C30-E06B51438E5F}"/>
              </a:ext>
            </a:extLst>
          </p:cNvPr>
          <p:cNvSpPr/>
          <p:nvPr userDrawn="1"/>
        </p:nvSpPr>
        <p:spPr>
          <a:xfrm>
            <a:off x="9066088" y="593003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3851AC-7C39-4D24-80F3-E23F47BEFFD4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1AEE328-D2C3-444A-8724-BDAF608C4860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D96B898-2CF0-49F5-BBD6-BB8ACC47A495}"/>
              </a:ext>
            </a:extLst>
          </p:cNvPr>
          <p:cNvSpPr/>
          <p:nvPr userDrawn="1"/>
        </p:nvSpPr>
        <p:spPr>
          <a:xfrm rot="5400000">
            <a:off x="10107939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9EA7E53-F4C8-4E78-8841-55D753889071}"/>
              </a:ext>
            </a:extLst>
          </p:cNvPr>
          <p:cNvSpPr/>
          <p:nvPr userDrawn="1"/>
        </p:nvSpPr>
        <p:spPr>
          <a:xfrm>
            <a:off x="-3246402" y="-426720"/>
            <a:ext cx="3246401" cy="807856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כותרת 1">
            <a:extLst>
              <a:ext uri="{FF2B5EF4-FFF2-40B4-BE49-F238E27FC236}">
                <a16:creationId xmlns:a16="http://schemas.microsoft.com/office/drawing/2014/main" id="{6AF90618-5011-488D-8577-8090B2BE5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23" name="Google Shape;11;p2">
            <a:extLst>
              <a:ext uri="{FF2B5EF4-FFF2-40B4-BE49-F238E27FC236}">
                <a16:creationId xmlns:a16="http://schemas.microsoft.com/office/drawing/2014/main" id="{60774046-55DB-47C4-8731-49E4A217CD4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96000" y="2798300"/>
            <a:ext cx="10800000" cy="72000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24" name="מציין מיקום תוכן 2">
            <a:extLst>
              <a:ext uri="{FF2B5EF4-FFF2-40B4-BE49-F238E27FC236}">
                <a16:creationId xmlns:a16="http://schemas.microsoft.com/office/drawing/2014/main" id="{4EE53297-C04D-4B07-99F8-BCEC4E3B9E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96000" y="3655832"/>
            <a:ext cx="10800000" cy="720000"/>
          </a:xfrm>
        </p:spPr>
        <p:txBody>
          <a:bodyPr anchor="ctr"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20" name="מציין מיקום של מספר שקופית 22">
            <a:extLst>
              <a:ext uri="{FF2B5EF4-FFF2-40B4-BE49-F238E27FC236}">
                <a16:creationId xmlns:a16="http://schemas.microsoft.com/office/drawing/2014/main" id="{58C13A1B-004E-44B4-BBDC-E08548A96B8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פרק חד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129222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>
                <a:solidFill>
                  <a:srgbClr val="192A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96000" y="1959646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1" b="1">
                <a:solidFill>
                  <a:srgbClr val="192A7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15" name="מלבן מעוגל 6">
            <a:extLst>
              <a:ext uri="{FF2B5EF4-FFF2-40B4-BE49-F238E27FC236}">
                <a16:creationId xmlns:a16="http://schemas.microsoft.com/office/drawing/2014/main" id="{B4A26894-BFC6-4CB2-9F98-6C0AB203AB11}"/>
              </a:ext>
            </a:extLst>
          </p:cNvPr>
          <p:cNvSpPr/>
          <p:nvPr userDrawn="1"/>
        </p:nvSpPr>
        <p:spPr>
          <a:xfrm>
            <a:off x="9664804" y="5699022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מלבן מעוגל 7">
            <a:extLst>
              <a:ext uri="{FF2B5EF4-FFF2-40B4-BE49-F238E27FC236}">
                <a16:creationId xmlns:a16="http://schemas.microsoft.com/office/drawing/2014/main" id="{93139C06-AB68-49E4-9F8F-F0E56072AD87}"/>
              </a:ext>
            </a:extLst>
          </p:cNvPr>
          <p:cNvSpPr/>
          <p:nvPr userDrawn="1"/>
        </p:nvSpPr>
        <p:spPr>
          <a:xfrm>
            <a:off x="-260562" y="181684"/>
            <a:ext cx="2598822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92F44B1F-CB02-4BE0-9593-98D37356833A}"/>
              </a:ext>
            </a:extLst>
          </p:cNvPr>
          <p:cNvSpPr/>
          <p:nvPr userDrawn="1"/>
        </p:nvSpPr>
        <p:spPr>
          <a:xfrm>
            <a:off x="-488825" y="468418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מלבן מעוגל 10">
            <a:extLst>
              <a:ext uri="{FF2B5EF4-FFF2-40B4-BE49-F238E27FC236}">
                <a16:creationId xmlns:a16="http://schemas.microsoft.com/office/drawing/2014/main" id="{F91DCBDE-92CA-433E-83D5-3B5D0DD4B449}"/>
              </a:ext>
            </a:extLst>
          </p:cNvPr>
          <p:cNvSpPr/>
          <p:nvPr userDrawn="1"/>
        </p:nvSpPr>
        <p:spPr>
          <a:xfrm>
            <a:off x="9010091" y="6104087"/>
            <a:ext cx="3755593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E194D36-FE0A-4C9F-8946-7441BBD041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F65A56D-9132-4626-874B-D91437478839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0D0F400-87FD-46D3-B4A3-AC189F03B752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D8D9617-ADF9-485F-8AE6-FD3940CA7E4F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מציין מיקום של מספר שקופית 22">
            <a:extLst>
              <a:ext uri="{FF2B5EF4-FFF2-40B4-BE49-F238E27FC236}">
                <a16:creationId xmlns:a16="http://schemas.microsoft.com/office/drawing/2014/main" id="{1D40CDBA-CE8D-4E82-AAAC-CCBC39F3F87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CB337EA0-6B3F-4CBF-AE9C-486CC46B87E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61052" y="3379305"/>
            <a:ext cx="9203635" cy="804863"/>
          </a:xfrm>
        </p:spPr>
        <p:txBody>
          <a:bodyPr/>
          <a:lstStyle>
            <a:lvl1pPr marL="0" indent="0" algn="ctr" rtl="0">
              <a:buNone/>
              <a:defRPr/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</p:spTree>
    <p:extLst>
      <p:ext uri="{BB962C8B-B14F-4D97-AF65-F5344CB8AC3E}">
        <p14:creationId xmlns:p14="http://schemas.microsoft.com/office/powerpoint/2010/main" val="3628904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EAE132D4-D270-4859-A0A8-0EABA938935B}"/>
              </a:ext>
            </a:extLst>
          </p:cNvPr>
          <p:cNvSpPr/>
          <p:nvPr userDrawn="1"/>
        </p:nvSpPr>
        <p:spPr>
          <a:xfrm>
            <a:off x="6581228" y="6447542"/>
            <a:ext cx="5993234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8A467694-CC08-4C30-BF05-885FCBD4CAB0}"/>
              </a:ext>
            </a:extLst>
          </p:cNvPr>
          <p:cNvSpPr/>
          <p:nvPr userDrawn="1"/>
        </p:nvSpPr>
        <p:spPr>
          <a:xfrm>
            <a:off x="9704146" y="5381191"/>
            <a:ext cx="3496396" cy="442359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998859"/>
            <a:ext cx="11161453" cy="4062435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206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226982" y="101748"/>
            <a:ext cx="2160598" cy="21681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54055" y="390797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53219EEB-A406-4AC2-B87E-54A955D7D483}"/>
              </a:ext>
            </a:extLst>
          </p:cNvPr>
          <p:cNvSpPr/>
          <p:nvPr userDrawn="1"/>
        </p:nvSpPr>
        <p:spPr>
          <a:xfrm>
            <a:off x="7978665" y="5944772"/>
            <a:ext cx="4766811" cy="38154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5BA376-F667-4A43-9264-CB356AE2FBF1}"/>
              </a:ext>
            </a:extLst>
          </p:cNvPr>
          <p:cNvSpPr/>
          <p:nvPr userDrawn="1"/>
        </p:nvSpPr>
        <p:spPr>
          <a:xfrm rot="5400000">
            <a:off x="9936561" y="2157343"/>
            <a:ext cx="735717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CE73A552-D52C-4EE0-9E7A-557CEB6CE479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5208D21-C13C-48D3-8634-05FCD1520B3D}"/>
              </a:ext>
            </a:extLst>
          </p:cNvPr>
          <p:cNvSpPr/>
          <p:nvPr userDrawn="1"/>
        </p:nvSpPr>
        <p:spPr>
          <a:xfrm>
            <a:off x="5903744" y="6876112"/>
            <a:ext cx="6894095" cy="149330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DFFA872-60FE-48B4-B509-3F90F2F53575}"/>
              </a:ext>
            </a:extLst>
          </p:cNvPr>
          <p:cNvSpPr/>
          <p:nvPr userDrawn="1"/>
        </p:nvSpPr>
        <p:spPr>
          <a:xfrm>
            <a:off x="-2191928" y="-31850"/>
            <a:ext cx="2165034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3025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024128"/>
            <a:ext cx="11161453" cy="457200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3000" b="1">
                <a:solidFill>
                  <a:srgbClr val="12B4B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567973"/>
            <a:ext cx="11161453" cy="3522187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377633" y="110284"/>
            <a:ext cx="2105524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1729189" y="435139"/>
            <a:ext cx="2615798" cy="32187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8A91BCC4-EC47-43E2-9595-B89F757E1A7A}"/>
              </a:ext>
            </a:extLst>
          </p:cNvPr>
          <p:cNvSpPr/>
          <p:nvPr userDrawn="1"/>
        </p:nvSpPr>
        <p:spPr>
          <a:xfrm>
            <a:off x="9323387" y="5555326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238EE3F7-5012-4191-9ABD-A8E69370622E}"/>
              </a:ext>
            </a:extLst>
          </p:cNvPr>
          <p:cNvSpPr/>
          <p:nvPr userDrawn="1"/>
        </p:nvSpPr>
        <p:spPr>
          <a:xfrm>
            <a:off x="8679109" y="6024163"/>
            <a:ext cx="4127100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31BF6EDC-D21A-4961-802C-6C57056DED88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09765D6C-4312-45BD-AEDC-93B641915820}"/>
              </a:ext>
            </a:extLst>
          </p:cNvPr>
          <p:cNvSpPr/>
          <p:nvPr userDrawn="1"/>
        </p:nvSpPr>
        <p:spPr>
          <a:xfrm>
            <a:off x="11005702" y="5213334"/>
            <a:ext cx="2372591" cy="25130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0EF58C-1955-4299-80B8-7931E9453E0B}"/>
              </a:ext>
            </a:extLst>
          </p:cNvPr>
          <p:cNvSpPr/>
          <p:nvPr userDrawn="1"/>
        </p:nvSpPr>
        <p:spPr>
          <a:xfrm rot="5400000">
            <a:off x="10107939" y="1954539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ECE651A-F01C-47F6-93CB-FED077AFFFB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099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 פריסה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2134"/>
            <a:ext cx="9802368" cy="720000"/>
          </a:xfrm>
        </p:spPr>
        <p:txBody>
          <a:bodyPr lIns="36000" tIns="0" rIns="36000" bIns="0">
            <a:noAutofit/>
          </a:bodyPr>
          <a:lstStyle>
            <a:lvl1pPr marL="0" indent="0">
              <a:tabLst>
                <a:tab pos="11659766" algn="l"/>
              </a:tabLst>
              <a:defRPr sz="44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24128" y="1049185"/>
            <a:ext cx="8031962" cy="461155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234936" y="5807316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11218431" y="239177"/>
            <a:ext cx="1706880" cy="45839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-388620" y="6235866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C6E834-92B3-4A32-920C-9FA2D69874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6D60292-D9F7-4A35-9D0A-68A9095BDE1E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53CA14-A360-48A3-A071-94DFC2B62EDC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5536A81-6863-4B7C-BB9A-6F6DBBAB87E2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6A93F88D-0694-4107-9D3A-245864065D84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 פריסה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11497481" y="487099"/>
            <a:ext cx="1576672" cy="289443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11150538" y="127099"/>
            <a:ext cx="1879662" cy="28944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מלבן מעוגל 6">
            <a:extLst>
              <a:ext uri="{FF2B5EF4-FFF2-40B4-BE49-F238E27FC236}">
                <a16:creationId xmlns:a16="http://schemas.microsoft.com/office/drawing/2014/main" id="{469E9F25-935E-4A65-8AF2-C1B8F105C612}"/>
              </a:ext>
            </a:extLst>
          </p:cNvPr>
          <p:cNvSpPr/>
          <p:nvPr userDrawn="1"/>
        </p:nvSpPr>
        <p:spPr>
          <a:xfrm>
            <a:off x="-487680" y="5923581"/>
            <a:ext cx="3133018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מלבן מעוגל 10">
            <a:extLst>
              <a:ext uri="{FF2B5EF4-FFF2-40B4-BE49-F238E27FC236}">
                <a16:creationId xmlns:a16="http://schemas.microsoft.com/office/drawing/2014/main" id="{DD33049F-8FB3-46DC-B84B-8E763BCBCAC1}"/>
              </a:ext>
            </a:extLst>
          </p:cNvPr>
          <p:cNvSpPr/>
          <p:nvPr userDrawn="1"/>
        </p:nvSpPr>
        <p:spPr>
          <a:xfrm>
            <a:off x="-976438" y="6359813"/>
            <a:ext cx="7301038" cy="65808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761EC8D2-662F-4FBE-BF29-06100D51DE7E}"/>
              </a:ext>
            </a:extLst>
          </p:cNvPr>
          <p:cNvSpPr/>
          <p:nvPr userDrawn="1"/>
        </p:nvSpPr>
        <p:spPr>
          <a:xfrm rot="5400000">
            <a:off x="9360283" y="2733622"/>
            <a:ext cx="6987520" cy="1297194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מציין מיקום של מספר שקופית 22">
            <a:extLst>
              <a:ext uri="{FF2B5EF4-FFF2-40B4-BE49-F238E27FC236}">
                <a16:creationId xmlns:a16="http://schemas.microsoft.com/office/drawing/2014/main" id="{23075256-456E-41D8-BDFD-8C3A8EA654D2}"/>
              </a:ext>
            </a:extLst>
          </p:cNvPr>
          <p:cNvSpPr txBox="1">
            <a:spLocks/>
          </p:cNvSpPr>
          <p:nvPr userDrawn="1"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B42163-9C8B-4AEB-9C50-F5529BD5C36B}"/>
              </a:ext>
            </a:extLst>
          </p:cNvPr>
          <p:cNvSpPr/>
          <p:nvPr userDrawn="1"/>
        </p:nvSpPr>
        <p:spPr>
          <a:xfrm rot="16200000">
            <a:off x="5821949" y="1027133"/>
            <a:ext cx="521207" cy="12218895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A26CB3A-BCA5-4171-BE99-1D6F46911786}"/>
              </a:ext>
            </a:extLst>
          </p:cNvPr>
          <p:cNvSpPr/>
          <p:nvPr userDrawn="1"/>
        </p:nvSpPr>
        <p:spPr>
          <a:xfrm rot="5400000">
            <a:off x="5683838" y="-6805249"/>
            <a:ext cx="947627" cy="1263971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4964ABF-EE59-4E45-BC5F-A3665732FD21}"/>
              </a:ext>
            </a:extLst>
          </p:cNvPr>
          <p:cNvSpPr/>
          <p:nvPr userDrawn="1"/>
        </p:nvSpPr>
        <p:spPr>
          <a:xfrm>
            <a:off x="-2001567" y="-416688"/>
            <a:ext cx="1974672" cy="8068538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596A93-68B7-48E8-8354-9EAE3F8183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51578" y="1212161"/>
            <a:ext cx="7885112" cy="40909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1043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820BD794-101C-426F-8015-9C33A0E995FA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1026926" y="1025601"/>
            <a:ext cx="9802368" cy="431447"/>
          </a:xfrm>
        </p:spPr>
        <p:txBody>
          <a:bodyPr anchor="ctr">
            <a:noAutofit/>
          </a:bodyPr>
          <a:lstStyle>
            <a:lvl1pPr marL="185757" indent="0" algn="r">
              <a:buNone/>
              <a:defRPr sz="3000" b="1">
                <a:solidFill>
                  <a:srgbClr val="12B4B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46" indent="0">
              <a:buNone/>
              <a:defRPr sz="2000" b="1"/>
            </a:lvl2pPr>
            <a:lvl3pPr marL="914491" indent="0">
              <a:buNone/>
              <a:defRPr sz="1800" b="1"/>
            </a:lvl3pPr>
            <a:lvl4pPr marL="1371737" indent="0">
              <a:buNone/>
              <a:defRPr sz="1600" b="1"/>
            </a:lvl4pPr>
            <a:lvl5pPr marL="1828983" indent="0">
              <a:buNone/>
              <a:defRPr sz="1600" b="1"/>
            </a:lvl5pPr>
            <a:lvl6pPr marL="2286229" indent="0">
              <a:buNone/>
              <a:defRPr sz="1600" b="1"/>
            </a:lvl6pPr>
            <a:lvl7pPr marL="2743474" indent="0">
              <a:buNone/>
              <a:defRPr sz="1600" b="1"/>
            </a:lvl7pPr>
            <a:lvl8pPr marL="3200720" indent="0">
              <a:buNone/>
              <a:defRPr sz="1600" b="1"/>
            </a:lvl8pPr>
            <a:lvl9pPr marL="3657966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1026927" y="1710442"/>
            <a:ext cx="8212766" cy="4152517"/>
          </a:xfrm>
        </p:spPr>
        <p:txBody>
          <a:bodyPr>
            <a:normAutofit/>
          </a:bodyPr>
          <a:lstStyle>
            <a:lvl1pPr marL="439782" indent="-342934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34" lvl="0" indent="-342934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3024" lvl="1" indent="-285779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8" name="מלבן מעוגל 6">
            <a:extLst>
              <a:ext uri="{FF2B5EF4-FFF2-40B4-BE49-F238E27FC236}">
                <a16:creationId xmlns:a16="http://schemas.microsoft.com/office/drawing/2014/main" id="{E6F50987-5C32-40D2-A5FB-79D9E0819C00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מלבן מעוגל 10">
            <a:extLst>
              <a:ext uri="{FF2B5EF4-FFF2-40B4-BE49-F238E27FC236}">
                <a16:creationId xmlns:a16="http://schemas.microsoft.com/office/drawing/2014/main" id="{1C8AF664-98DE-433F-9B61-94366E98BCDF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84947B-AFA4-410D-A793-689C573D144E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D4F41F-EAD8-495C-A662-C4F40F404DB3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2A1181A-6B49-4EE5-AE44-1B5B124FA758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113178B-7D7E-4A10-9724-453DF758F663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מציין מיקום של מספר שקופית 22">
            <a:extLst>
              <a:ext uri="{FF2B5EF4-FFF2-40B4-BE49-F238E27FC236}">
                <a16:creationId xmlns:a16="http://schemas.microsoft.com/office/drawing/2014/main" id="{7947FE0C-D7CF-4209-91A5-93564F2C3543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וידאו על מסך מל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לבן מעוגל 7"/>
          <p:cNvSpPr/>
          <p:nvPr userDrawn="1"/>
        </p:nvSpPr>
        <p:spPr>
          <a:xfrm>
            <a:off x="8667715" y="-161750"/>
            <a:ext cx="5300119" cy="38235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מציין מיקום של מדיה 3">
            <a:extLst>
              <a:ext uri="{FF2B5EF4-FFF2-40B4-BE49-F238E27FC236}">
                <a16:creationId xmlns:a16="http://schemas.microsoft.com/office/drawing/2014/main" id="{DD834E78-91D0-4CCC-9C3F-C5C504CFBE13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363416" y="639717"/>
            <a:ext cx="11465168" cy="612293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92A7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he-IL" dirty="0"/>
              <a:t>מיועד לסרטים</a:t>
            </a:r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2A86C914-3EB6-4303-93FB-203A29FA2E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3416" y="95349"/>
            <a:ext cx="8074879" cy="400050"/>
          </a:xfr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2400">
                <a:solidFill>
                  <a:srgbClr val="192A7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226196-3340-4F6C-9B09-34934599BAD7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91965B-48C3-4AD9-9066-E67195630BFD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8CB16E1-D93B-440E-81F5-6366FDB428B8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020DF7-29CF-4A0A-BC0A-7568981BF8AD}"/>
              </a:ext>
            </a:extLst>
          </p:cNvPr>
          <p:cNvSpPr/>
          <p:nvPr userDrawn="1"/>
        </p:nvSpPr>
        <p:spPr>
          <a:xfrm>
            <a:off x="-3948180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F0C566-C47D-446F-9E8E-EC9B0F5F1BF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63A8D2-0547-47E3-84C0-5D60CFDB7CB1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C0104F3-C98B-4790-842F-F7B1B2FBDE13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07C576E-38DA-426A-9C16-921DE9A0835B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מציין מיקום של מספר שקופית 22">
            <a:extLst>
              <a:ext uri="{FF2B5EF4-FFF2-40B4-BE49-F238E27FC236}">
                <a16:creationId xmlns:a16="http://schemas.microsoft.com/office/drawing/2014/main" id="{5F1A13CD-CEB6-4958-B99A-46020ADA9375}"/>
              </a:ext>
            </a:extLst>
          </p:cNvPr>
          <p:cNvSpPr txBox="1">
            <a:spLocks/>
          </p:cNvSpPr>
          <p:nvPr userDrawn="1"/>
        </p:nvSpPr>
        <p:spPr>
          <a:xfrm>
            <a:off x="-231414" y="6409126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600" b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he-IL" sz="1600" b="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77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B6F552B-607E-4869-A917-C44959BDCB12}" type="datetimeFigureOut">
              <a:rPr lang="he-IL" smtClean="0"/>
              <a:pPr/>
              <a:t>ז'/אב/תשפ"ב</a:t>
            </a:fld>
            <a:endParaRPr lang="he-IL" dirty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he-IL" dirty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1A36FD-4A58-4EC2-B769-2CB4558CD86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A89C66-91F2-409B-AE3C-970820728814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AF9B00-5AF6-47AB-81E5-2BE048851E3E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3C55C6-DFDE-44BF-BB37-E582014C2D4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61" r:id="rId3"/>
    <p:sldLayoutId id="2147483674" r:id="rId4"/>
    <p:sldLayoutId id="2147483675" r:id="rId5"/>
    <p:sldLayoutId id="2147483650" r:id="rId6"/>
    <p:sldLayoutId id="2147483676" r:id="rId7"/>
    <p:sldLayoutId id="2147483653" r:id="rId8"/>
    <p:sldLayoutId id="2147483666" r:id="rId9"/>
    <p:sldLayoutId id="2147483677" r:id="rId10"/>
  </p:sldLayoutIdLst>
  <p:txStyles>
    <p:titleStyle>
      <a:lvl1pPr algn="ctr" defTabSz="914491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34" indent="-342934" algn="r" defTabSz="914491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3024" indent="-285779" algn="r" defTabSz="914491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114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360" indent="-228623" algn="r" defTabSz="914491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606" indent="-228623" algn="r" defTabSz="914491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851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97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43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89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91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7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83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9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74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2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6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tdigital.lms.education.gov.il/mod/quizsbs/attempt.php?attempt=1143454&amp;cmid=28106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tdigital.lms.education.gov.il/mod/quizsbs/attempt.php?attempt=1143454&amp;cmid=28106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tdigital.lms.education.gov.il/mod/quizsbs/attempt.php?attempt=1143454&amp;cmid=28106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>
          <a:xfrm>
            <a:off x="1" y="2693893"/>
            <a:ext cx="12192001" cy="1470216"/>
          </a:xfrm>
        </p:spPr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D096B80-AF29-435E-8795-1A387C87F6BD}"/>
              </a:ext>
            </a:extLst>
          </p:cNvPr>
          <p:cNvSpPr/>
          <p:nvPr/>
        </p:nvSpPr>
        <p:spPr>
          <a:xfrm>
            <a:off x="12279398" y="6653"/>
            <a:ext cx="2404790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שקופית זו היא חובה</a:t>
            </a:r>
            <a:endParaRPr lang="en-US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494B9A1-1541-45E7-9ACE-02721554E39F}"/>
              </a:ext>
            </a:extLst>
          </p:cNvPr>
          <p:cNvSpPr/>
          <p:nvPr/>
        </p:nvSpPr>
        <p:spPr>
          <a:xfrm>
            <a:off x="12279398" y="746985"/>
            <a:ext cx="2404790" cy="42301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בשפה הערבית יש להשתמש באחד הפונטים הבאים:</a:t>
            </a:r>
            <a:endParaRPr lang="en-US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endParaRPr lang="he-IL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Calibri</a:t>
            </a:r>
          </a:p>
          <a:p>
            <a:pPr algn="ctr"/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Simplified Arabic</a:t>
            </a:r>
          </a:p>
          <a:p>
            <a:pPr algn="ctr"/>
            <a:b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e-I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(שימו לב </a:t>
            </a:r>
            <a:r>
              <a:rPr lang="he-IL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להימנע</a:t>
            </a:r>
            <a:r>
              <a:rPr lang="he-I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מהשימוש ב-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Varela Round </a:t>
            </a:r>
            <a:r>
              <a:rPr lang="he-I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בו נעשה שימוש במצגות בשפות </a:t>
            </a:r>
            <a:b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e-I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העברית והאנגלית, </a:t>
            </a:r>
            <a:b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e-I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כיוון שהוא משבש את השפה הערבית) </a:t>
            </a:r>
            <a:endParaRPr lang="en-US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/>
          <p:cNvSpPr/>
          <p:nvPr/>
        </p:nvSpPr>
        <p:spPr>
          <a:xfrm>
            <a:off x="7586513" y="2474518"/>
            <a:ext cx="1788607" cy="4682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מלבן 4"/>
          <p:cNvSpPr/>
          <p:nvPr/>
        </p:nvSpPr>
        <p:spPr>
          <a:xfrm>
            <a:off x="7149455" y="1879042"/>
            <a:ext cx="1683099" cy="49605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LB" sz="3600" dirty="0"/>
              <a:t>الخروج من نفس النقطة والسفر بنفس الاتجاه</a:t>
            </a:r>
            <a:endParaRPr lang="en-US" sz="3600" dirty="0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10"/>
          </p:nvPr>
        </p:nvSpPr>
        <p:spPr>
          <a:xfrm>
            <a:off x="2941384" y="1939330"/>
            <a:ext cx="7885112" cy="40909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ar-LB" dirty="0"/>
              <a:t>يسير سائق شاحنة بسرعة 75 كم في الساعة. كم من الوقت يحتاج لكي يقطع</a:t>
            </a:r>
            <a:r>
              <a:rPr lang="en-US" dirty="0"/>
              <a:t> </a:t>
            </a:r>
            <a:r>
              <a:rPr lang="ar-LB" dirty="0"/>
              <a:t>مسافة 300 كم؟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b="1" dirty="0">
                <a:solidFill>
                  <a:srgbClr val="00B050"/>
                </a:solidFill>
                <a:latin typeface="David" pitchFamily="34" charset="-79"/>
                <a:cs typeface="David" pitchFamily="34" charset="-79"/>
              </a:rPr>
              <a:t>v = 75    </a:t>
            </a:r>
            <a:br>
              <a:rPr lang="ar-LB" dirty="0">
                <a:latin typeface="David" pitchFamily="34" charset="-79"/>
              </a:rPr>
            </a:br>
            <a:r>
              <a:rPr lang="en-US" dirty="0">
                <a:latin typeface="David" pitchFamily="34" charset="-79"/>
                <a:cs typeface="David" pitchFamily="34" charset="-79"/>
              </a:rPr>
              <a:t> 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David" pitchFamily="34" charset="-79"/>
                <a:cs typeface="David" pitchFamily="34" charset="-79"/>
              </a:rPr>
              <a:t>t = ?</a:t>
            </a:r>
            <a:br>
              <a:rPr lang="he-IL" dirty="0">
                <a:latin typeface="David" pitchFamily="34" charset="-79"/>
                <a:cs typeface="David" pitchFamily="34" charset="-79"/>
              </a:rPr>
            </a:br>
            <a:r>
              <a:rPr lang="en-US" b="1" dirty="0">
                <a:solidFill>
                  <a:srgbClr val="FF0000"/>
                </a:solidFill>
                <a:latin typeface="David" pitchFamily="34" charset="-79"/>
                <a:cs typeface="David" pitchFamily="34" charset="-79"/>
              </a:rPr>
              <a:t>s = 300</a:t>
            </a:r>
            <a:endParaRPr lang="en-US" b="1" dirty="0"/>
          </a:p>
          <a:p>
            <a:pPr algn="ctr">
              <a:buNone/>
            </a:pPr>
            <a:endParaRPr lang="en-US" b="1" dirty="0"/>
          </a:p>
          <a:p>
            <a:pPr algn="l">
              <a:buNone/>
            </a:pPr>
            <a:r>
              <a:rPr lang="en-US" b="1" dirty="0"/>
              <a:t>4</a:t>
            </a:r>
            <a:r>
              <a:rPr lang="ar-LB" b="1" dirty="0"/>
              <a:t> </a:t>
            </a:r>
            <a:r>
              <a:rPr lang="en-US" b="1" dirty="0"/>
              <a:t>=</a:t>
            </a:r>
            <a:r>
              <a:rPr lang="ar-LB" b="1" dirty="0"/>
              <a:t> </a:t>
            </a:r>
            <a:r>
              <a:rPr lang="en-US" b="1" dirty="0"/>
              <a:t>                             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459920" y="1165609"/>
            <a:ext cx="13665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LB" sz="2400" b="1" u="sng" dirty="0"/>
              <a:t>تمرين 2</a:t>
            </a:r>
            <a:endParaRPr lang="en-US" sz="2400" b="1" u="sng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34708" y="2812820"/>
            <a:ext cx="1782170" cy="1646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49043" y="4726024"/>
            <a:ext cx="1033593" cy="588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הסבר ענן 8"/>
          <p:cNvSpPr/>
          <p:nvPr/>
        </p:nvSpPr>
        <p:spPr>
          <a:xfrm>
            <a:off x="1785823" y="2812820"/>
            <a:ext cx="2311121" cy="1137518"/>
          </a:xfrm>
          <a:prstGeom prst="cloudCallout">
            <a:avLst>
              <a:gd name="adj1" fmla="val 66020"/>
              <a:gd name="adj2" fmla="val 59133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LB" dirty="0">
                <a:hlinkClick r:id="rId4"/>
              </a:rPr>
              <a:t>تعالوا لنرى ذلك من خلال مهمة محو سبه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 animBg="1"/>
      <p:bldP spid="8" grpId="0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/>
          <p:cNvSpPr/>
          <p:nvPr/>
        </p:nvSpPr>
        <p:spPr>
          <a:xfrm>
            <a:off x="4039437" y="1627833"/>
            <a:ext cx="1115367" cy="415672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מלבן 5"/>
          <p:cNvSpPr/>
          <p:nvPr/>
        </p:nvSpPr>
        <p:spPr>
          <a:xfrm>
            <a:off x="5828044" y="1627833"/>
            <a:ext cx="2371411" cy="41567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LB" sz="3600" dirty="0"/>
              <a:t>الخروج من نفس النقطة والسفر بنفس الاتجاه</a:t>
            </a:r>
            <a:endParaRPr lang="en-US" sz="3600" dirty="0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10"/>
          </p:nvPr>
        </p:nvSpPr>
        <p:spPr>
          <a:xfrm>
            <a:off x="1024128" y="1627833"/>
            <a:ext cx="9802368" cy="4090988"/>
          </a:xfrm>
        </p:spPr>
        <p:txBody>
          <a:bodyPr/>
          <a:lstStyle/>
          <a:p>
            <a:pPr>
              <a:buNone/>
            </a:pPr>
            <a:r>
              <a:rPr lang="ar-LB" dirty="0"/>
              <a:t>قطعت مجموعة تلاميذ مسافة طولها 45 كم خلال 3 ساعات. ما هي السرعة التي سار </a:t>
            </a:r>
            <a:r>
              <a:rPr lang="ar-LB" dirty="0" err="1"/>
              <a:t>بها</a:t>
            </a:r>
            <a:r>
              <a:rPr lang="ar-LB" dirty="0"/>
              <a:t> التلاميذ؟</a:t>
            </a:r>
          </a:p>
          <a:p>
            <a:pPr>
              <a:buNone/>
            </a:pPr>
            <a:r>
              <a:rPr lang="en-US" b="1" dirty="0">
                <a:solidFill>
                  <a:srgbClr val="00B050"/>
                </a:solidFill>
                <a:latin typeface="David" pitchFamily="34" charset="-79"/>
                <a:cs typeface="David" pitchFamily="34" charset="-79"/>
              </a:rPr>
              <a:t>v = ?    </a:t>
            </a:r>
            <a:br>
              <a:rPr lang="ar-LB" dirty="0">
                <a:latin typeface="David" pitchFamily="34" charset="-79"/>
              </a:rPr>
            </a:br>
            <a:r>
              <a:rPr lang="en-US" dirty="0">
                <a:latin typeface="David" pitchFamily="34" charset="-79"/>
                <a:cs typeface="David" pitchFamily="34" charset="-79"/>
              </a:rPr>
              <a:t> 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David" pitchFamily="34" charset="-79"/>
                <a:cs typeface="David" pitchFamily="34" charset="-79"/>
              </a:rPr>
              <a:t>t = 3</a:t>
            </a:r>
            <a:br>
              <a:rPr lang="he-IL" dirty="0">
                <a:latin typeface="David" pitchFamily="34" charset="-79"/>
                <a:cs typeface="David" pitchFamily="34" charset="-79"/>
              </a:rPr>
            </a:br>
            <a:r>
              <a:rPr lang="en-US" b="1" dirty="0">
                <a:solidFill>
                  <a:srgbClr val="FF0000"/>
                </a:solidFill>
                <a:latin typeface="David" pitchFamily="34" charset="-79"/>
                <a:cs typeface="David" pitchFamily="34" charset="-79"/>
              </a:rPr>
              <a:t>s = 45</a:t>
            </a:r>
          </a:p>
          <a:p>
            <a:pPr algn="ctr">
              <a:buNone/>
            </a:pPr>
            <a:endParaRPr lang="en-US" b="1" dirty="0"/>
          </a:p>
          <a:p>
            <a:pPr algn="ctr">
              <a:buNone/>
            </a:pPr>
            <a:endParaRPr lang="en-US" b="1" dirty="0">
              <a:solidFill>
                <a:srgbClr val="00B050"/>
              </a:solidFill>
            </a:endParaRPr>
          </a:p>
          <a:p>
            <a:pPr algn="ctr">
              <a:buNone/>
            </a:pPr>
            <a:r>
              <a:rPr lang="en-US" b="1" dirty="0">
                <a:solidFill>
                  <a:srgbClr val="00B050"/>
                </a:solidFill>
              </a:rPr>
              <a:t>V </a:t>
            </a:r>
            <a:r>
              <a:rPr lang="en-US" b="1" dirty="0">
                <a:solidFill>
                  <a:schemeClr val="bg2">
                    <a:lumMod val="10000"/>
                  </a:schemeClr>
                </a:solidFill>
              </a:rPr>
              <a:t>= 15</a:t>
            </a:r>
          </a:p>
          <a:p>
            <a:pPr algn="ctr">
              <a:buNone/>
            </a:pPr>
            <a:endParaRPr lang="en-US" b="1" dirty="0">
              <a:solidFill>
                <a:srgbClr val="00B050"/>
              </a:solidFill>
            </a:endParaRPr>
          </a:p>
          <a:p>
            <a:pPr>
              <a:buNone/>
            </a:pPr>
            <a:endParaRPr lang="en-US" b="1" dirty="0"/>
          </a:p>
          <a:p>
            <a:pPr>
              <a:buNone/>
            </a:pP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459920" y="981328"/>
            <a:ext cx="13665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LB" sz="2400" b="1" u="sng" dirty="0"/>
              <a:t>تمرين 3</a:t>
            </a:r>
            <a:endParaRPr lang="en-US" sz="2400" b="1" u="sng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23929" y="3914775"/>
            <a:ext cx="1308378" cy="667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54804" y="2489618"/>
            <a:ext cx="1477503" cy="1364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הסבר ענן 10"/>
          <p:cNvSpPr/>
          <p:nvPr/>
        </p:nvSpPr>
        <p:spPr>
          <a:xfrm>
            <a:off x="1785823" y="2812820"/>
            <a:ext cx="2311121" cy="1137518"/>
          </a:xfrm>
          <a:prstGeom prst="cloudCallout">
            <a:avLst>
              <a:gd name="adj1" fmla="val 66020"/>
              <a:gd name="adj2" fmla="val 59133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LB" dirty="0">
                <a:hlinkClick r:id="rId4"/>
              </a:rPr>
              <a:t>تعالوا لنرى ذلك من خلال مهمة محو سبه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  <p:bldP spid="8" grpId="0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מלבן 36"/>
          <p:cNvSpPr/>
          <p:nvPr/>
        </p:nvSpPr>
        <p:spPr>
          <a:xfrm>
            <a:off x="46580" y="4569439"/>
            <a:ext cx="1460679" cy="693337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LB" sz="3600" dirty="0"/>
              <a:t>الخروج من نفس النقطة والسفر بنفس الاتجاه - السفر في مقطعين</a:t>
            </a:r>
            <a:endParaRPr lang="en-US" sz="3600" dirty="0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10"/>
          </p:nvPr>
        </p:nvSpPr>
        <p:spPr>
          <a:xfrm>
            <a:off x="1370990" y="1212161"/>
            <a:ext cx="10223741" cy="1681764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ar-LB" dirty="0"/>
              <a:t>خرج السياح في رحلة. في اليوم الأول، ساروا بسرعة 60 كم في الساعة لمدة </a:t>
            </a:r>
            <a:r>
              <a:rPr lang="en-US" dirty="0"/>
              <a:t>x</a:t>
            </a:r>
            <a:r>
              <a:rPr lang="ar-LB" dirty="0"/>
              <a:t> ساعات.</a:t>
            </a:r>
          </a:p>
          <a:p>
            <a:pPr>
              <a:buNone/>
            </a:pPr>
            <a:r>
              <a:rPr lang="ar-LB" dirty="0"/>
              <a:t>في اليوم الثاني، ساروا بسرعة 90 كم في الساعة لمدة 3 ساعات.</a:t>
            </a:r>
          </a:p>
          <a:p>
            <a:pPr>
              <a:buNone/>
            </a:pPr>
            <a:r>
              <a:rPr lang="ar-LB" dirty="0"/>
              <a:t>طول مسار السفر خلال يومين هو 450 كم. كم ساعة استمر السفر في اليوم الأول؟</a:t>
            </a:r>
          </a:p>
          <a:p>
            <a:pPr>
              <a:buNone/>
            </a:pPr>
            <a:r>
              <a:rPr lang="ar-LB" dirty="0"/>
              <a:t> ارمزوا </a:t>
            </a:r>
            <a:r>
              <a:rPr lang="ar-LB" dirty="0" err="1"/>
              <a:t>ب</a:t>
            </a:r>
            <a:r>
              <a:rPr lang="ar-LB" dirty="0" err="1">
                <a:solidFill>
                  <a:schemeClr val="bg1"/>
                </a:solidFill>
              </a:rPr>
              <a:t>ا</a:t>
            </a:r>
            <a:r>
              <a:rPr lang="en-US" dirty="0">
                <a:solidFill>
                  <a:schemeClr val="bg1"/>
                </a:solidFill>
              </a:rPr>
              <a:t>x</a:t>
            </a:r>
            <a:r>
              <a:rPr lang="en-US" dirty="0"/>
              <a:t>x</a:t>
            </a:r>
            <a:r>
              <a:rPr lang="ar-LB" dirty="0"/>
              <a:t> إلى زمن السفر في اليوم الأول. أكملوا معطيات الجدول، واكتبوا معادلة مناسبة وحلوها. </a:t>
            </a:r>
            <a:endParaRPr lang="en-US" dirty="0"/>
          </a:p>
        </p:txBody>
      </p:sp>
      <p:graphicFrame>
        <p:nvGraphicFramePr>
          <p:cNvPr id="8" name="טבלה 7"/>
          <p:cNvGraphicFramePr>
            <a:graphicFrameLocks noGrp="1"/>
          </p:cNvGraphicFramePr>
          <p:nvPr/>
        </p:nvGraphicFramePr>
        <p:xfrm>
          <a:off x="32384" y="3903680"/>
          <a:ext cx="5620700" cy="1381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05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5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5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51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70061">
                <a:tc>
                  <a:txBody>
                    <a:bodyPr/>
                    <a:lstStyle/>
                    <a:p>
                      <a:pPr algn="ctr"/>
                      <a:r>
                        <a:rPr lang="ar-LB" dirty="0"/>
                        <a:t>المسافة</a:t>
                      </a:r>
                    </a:p>
                    <a:p>
                      <a:pPr algn="ctr"/>
                      <a:r>
                        <a:rPr lang="ar-LB" dirty="0"/>
                        <a:t>(كم)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LB" dirty="0"/>
                        <a:t>الزمن</a:t>
                      </a:r>
                    </a:p>
                    <a:p>
                      <a:pPr algn="ctr"/>
                      <a:r>
                        <a:rPr lang="ar-LB" dirty="0"/>
                        <a:t>(ساعات)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LB" dirty="0"/>
                        <a:t>السرعة</a:t>
                      </a:r>
                    </a:p>
                    <a:p>
                      <a:pPr algn="ctr"/>
                      <a:r>
                        <a:rPr lang="ar-LB" dirty="0"/>
                        <a:t>(كم في الساعة)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LB" dirty="0"/>
                        <a:t>اليوم الأول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LB" dirty="0"/>
                        <a:t>اليوم الثاني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76247" y="2893925"/>
            <a:ext cx="441007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2" name="TextBox 31"/>
          <p:cNvSpPr txBox="1"/>
          <p:nvPr/>
        </p:nvSpPr>
        <p:spPr>
          <a:xfrm>
            <a:off x="3094893" y="4525557"/>
            <a:ext cx="7536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094893" y="4916108"/>
            <a:ext cx="7536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90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642035" y="4894889"/>
            <a:ext cx="924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06832" y="4639887"/>
            <a:ext cx="864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60x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2384" y="4963892"/>
            <a:ext cx="1474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90 ·3 = 270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00654" y="5401101"/>
            <a:ext cx="9847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450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870907" y="4110059"/>
            <a:ext cx="249585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60x + 270 = 450 \ -270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60x = 450 – 270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60x = 180 \ : 60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X = 3</a:t>
            </a:r>
          </a:p>
          <a:p>
            <a:endParaRPr lang="en-US" dirty="0"/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3043" y="2070770"/>
            <a:ext cx="1715854" cy="1646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TextBox 14"/>
          <p:cNvSpPr txBox="1"/>
          <p:nvPr/>
        </p:nvSpPr>
        <p:spPr>
          <a:xfrm>
            <a:off x="1848897" y="4599695"/>
            <a:ext cx="492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x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918101" y="3346108"/>
            <a:ext cx="743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180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696659" y="3346108"/>
            <a:ext cx="663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270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" grpId="0" build="p"/>
      <p:bldP spid="32" grpId="0"/>
      <p:bldP spid="33" grpId="0"/>
      <p:bldP spid="34" grpId="0"/>
      <p:bldP spid="35" grpId="0"/>
      <p:bldP spid="36" grpId="0"/>
      <p:bldP spid="38" grpId="0"/>
      <p:bldP spid="40" grpId="0"/>
      <p:bldP spid="15" grpId="0"/>
      <p:bldP spid="16" grpId="0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LB" sz="3600" dirty="0"/>
              <a:t>الخروج من نقطتين مختلفتين وسفر الواحد باتجاه الأخر</a:t>
            </a:r>
            <a:endParaRPr lang="en-US" sz="3600" dirty="0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10"/>
          </p:nvPr>
        </p:nvSpPr>
        <p:spPr>
          <a:xfrm>
            <a:off x="391886" y="1212161"/>
            <a:ext cx="11053187" cy="3309597"/>
          </a:xfrm>
        </p:spPr>
        <p:txBody>
          <a:bodyPr/>
          <a:lstStyle/>
          <a:p>
            <a:pPr>
              <a:buNone/>
            </a:pPr>
            <a:r>
              <a:rPr lang="ar-LB" dirty="0"/>
              <a:t>خرجا سليم وبديع من بيتهما في مدينتين مختلفتين الواحد باتجاه الأخر.</a:t>
            </a:r>
          </a:p>
          <a:p>
            <a:pPr>
              <a:buNone/>
            </a:pPr>
            <a:r>
              <a:rPr lang="ar-LB" dirty="0"/>
              <a:t>وقد التقيا بعد ساعتين.</a:t>
            </a:r>
          </a:p>
          <a:p>
            <a:pPr>
              <a:buNone/>
            </a:pPr>
            <a:r>
              <a:rPr lang="ar-LB" dirty="0"/>
              <a:t>كانت سرعة سليم 75 كم في الساعة. و كانت سرعة بديع 80 كم في الساعة.</a:t>
            </a:r>
          </a:p>
          <a:p>
            <a:pPr>
              <a:buNone/>
            </a:pPr>
            <a:r>
              <a:rPr lang="ar-LB" dirty="0"/>
              <a:t> أ. ما هي المسافة التي قطعها سليم؟</a:t>
            </a:r>
          </a:p>
          <a:p>
            <a:pPr>
              <a:buNone/>
            </a:pPr>
            <a:r>
              <a:rPr lang="ar-LB" dirty="0"/>
              <a:t>ب. ما هي المسافة التي قطعها بديع؟</a:t>
            </a:r>
          </a:p>
          <a:p>
            <a:pPr>
              <a:buNone/>
            </a:pPr>
            <a:r>
              <a:rPr lang="ar-LB" dirty="0"/>
              <a:t>ج. أين كانت نقطة الالتقاء بالتقريب؟</a:t>
            </a:r>
            <a:endParaRPr lang="en-US" dirty="0"/>
          </a:p>
        </p:txBody>
      </p:sp>
      <p:graphicFrame>
        <p:nvGraphicFramePr>
          <p:cNvPr id="13" name="טבלה 12"/>
          <p:cNvGraphicFramePr>
            <a:graphicFrameLocks noGrp="1"/>
          </p:cNvGraphicFramePr>
          <p:nvPr/>
        </p:nvGraphicFramePr>
        <p:xfrm>
          <a:off x="343878" y="4290646"/>
          <a:ext cx="6358372" cy="1381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8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95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95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95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ar-LB" dirty="0"/>
                        <a:t>المسافة</a:t>
                      </a:r>
                    </a:p>
                    <a:p>
                      <a:pPr algn="ctr"/>
                      <a:r>
                        <a:rPr lang="ar-LB" dirty="0"/>
                        <a:t>(كم)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LB" dirty="0"/>
                        <a:t>الزمن</a:t>
                      </a:r>
                    </a:p>
                    <a:p>
                      <a:pPr algn="ctr"/>
                      <a:r>
                        <a:rPr lang="ar-LB" dirty="0"/>
                        <a:t>(ساعات)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LB" dirty="0"/>
                        <a:t>السرعة</a:t>
                      </a:r>
                    </a:p>
                    <a:p>
                      <a:pPr algn="ctr"/>
                      <a:r>
                        <a:rPr lang="ar-LB" dirty="0"/>
                        <a:t>(كم في الساعة)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LB" dirty="0"/>
                        <a:t> سليم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LB" baseline="0" dirty="0"/>
                        <a:t>بديع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2270927" y="4933742"/>
            <a:ext cx="713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LB" dirty="0"/>
              <a:t>2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270927" y="5303074"/>
            <a:ext cx="713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LB" dirty="0"/>
              <a:t>2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858567" y="4933742"/>
            <a:ext cx="864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LB" dirty="0"/>
              <a:t>75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039437" y="5303074"/>
            <a:ext cx="683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LB" dirty="0"/>
              <a:t>80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43878" y="4933742"/>
            <a:ext cx="1547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75 · 2 = 150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91886" y="5303074"/>
            <a:ext cx="1547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80 ·2 = 160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4128" y="3298371"/>
            <a:ext cx="48196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טקסט 2"/>
          <p:cNvSpPr>
            <a:spLocks noGrp="1"/>
          </p:cNvSpPr>
          <p:nvPr>
            <p:ph type="body" sz="quarter" idx="10"/>
          </p:nvPr>
        </p:nvSpPr>
        <p:spPr>
          <a:xfrm>
            <a:off x="612949" y="783771"/>
            <a:ext cx="11073283" cy="326940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ar-LB" sz="2400" dirty="0"/>
              <a:t>تخرج حافلة وسيارة في نفس الوقت، الواحدة باتجاه الأخرى، وهما تبعدان عن بعضهما </a:t>
            </a:r>
            <a:r>
              <a:rPr lang="en-US" sz="2400" dirty="0"/>
              <a:t> 540</a:t>
            </a:r>
            <a:r>
              <a:rPr lang="ar-LB" sz="2400" dirty="0"/>
              <a:t>كم. تسير الحافلة بسرعة </a:t>
            </a:r>
            <a:r>
              <a:rPr lang="en-US" sz="2400" dirty="0"/>
              <a:t>85</a:t>
            </a:r>
            <a:r>
              <a:rPr lang="ar-LB" sz="2400" dirty="0"/>
              <a:t> كم في الساعة، والسيارة بسرعة 95 كم في الساعة.</a:t>
            </a:r>
          </a:p>
          <a:p>
            <a:pPr>
              <a:buNone/>
            </a:pPr>
            <a:r>
              <a:rPr lang="ar-LB" sz="2400" dirty="0"/>
              <a:t>أ.</a:t>
            </a:r>
            <a:r>
              <a:rPr lang="en-US" sz="2400" dirty="0"/>
              <a:t> </a:t>
            </a:r>
            <a:r>
              <a:rPr lang="ar-LB" sz="2400" dirty="0"/>
              <a:t>ماذا تمثل النقطة </a:t>
            </a:r>
            <a:r>
              <a:rPr lang="en-US" sz="2400" dirty="0"/>
              <a:t>C</a:t>
            </a:r>
            <a:r>
              <a:rPr lang="ar-LB" sz="2400" dirty="0"/>
              <a:t>؟</a:t>
            </a:r>
            <a:endParaRPr lang="en-US" sz="2400" dirty="0"/>
          </a:p>
          <a:p>
            <a:pPr>
              <a:buNone/>
            </a:pPr>
            <a:r>
              <a:rPr lang="ar-LB" sz="2400" dirty="0"/>
              <a:t>ب. هل تشير النقطة </a:t>
            </a:r>
            <a:r>
              <a:rPr lang="en-US" sz="2400" dirty="0"/>
              <a:t>A</a:t>
            </a:r>
            <a:r>
              <a:rPr lang="ar-LB" sz="2400" dirty="0"/>
              <a:t> إلى مكان خروج السيارة أم إلى مكان خروج الحافلة؟ اشرحوا.</a:t>
            </a:r>
          </a:p>
          <a:p>
            <a:pPr>
              <a:buNone/>
            </a:pPr>
            <a:r>
              <a:rPr lang="ar-LB" sz="2400" dirty="0"/>
              <a:t>ج. نرمز </a:t>
            </a:r>
            <a:r>
              <a:rPr lang="ar-LB" sz="2400" dirty="0" err="1"/>
              <a:t>ب</a:t>
            </a:r>
            <a:r>
              <a:rPr lang="ar-LB" sz="2400" dirty="0" err="1">
                <a:solidFill>
                  <a:schemeClr val="bg1"/>
                </a:solidFill>
              </a:rPr>
              <a:t>ا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</a:rPr>
              <a:t>x</a:t>
            </a:r>
            <a:r>
              <a:rPr lang="ar-LB" sz="2400" dirty="0">
                <a:solidFill>
                  <a:schemeClr val="bg2">
                    <a:lumMod val="10000"/>
                  </a:schemeClr>
                </a:solidFill>
              </a:rPr>
              <a:t>إلى زمن السفر</a:t>
            </a:r>
            <a:endParaRPr lang="ar-LB" sz="24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ar-LB" sz="2400" dirty="0"/>
              <a:t>كم ساعة سافرة السيارة والحافلة حتى التقتا؟</a:t>
            </a:r>
          </a:p>
          <a:p>
            <a:pPr>
              <a:buNone/>
            </a:pPr>
            <a:r>
              <a:rPr lang="ar-LB" sz="2400" dirty="0"/>
              <a:t>أكتبوا معادلة مناسبة.</a:t>
            </a:r>
            <a:endParaRPr lang="en-US" sz="2400" dirty="0"/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69174" y="2964945"/>
            <a:ext cx="390525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25" name="טבלה 24"/>
          <p:cNvGraphicFramePr>
            <a:graphicFrameLocks noGrp="1"/>
          </p:cNvGraphicFramePr>
          <p:nvPr/>
        </p:nvGraphicFramePr>
        <p:xfrm>
          <a:off x="190918" y="4053176"/>
          <a:ext cx="5807948" cy="1381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1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19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19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19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ar-LB" dirty="0"/>
                        <a:t>المسافة</a:t>
                      </a:r>
                    </a:p>
                    <a:p>
                      <a:pPr algn="ctr"/>
                      <a:r>
                        <a:rPr lang="ar-LB" dirty="0"/>
                        <a:t>(كم)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LB" dirty="0"/>
                        <a:t>الزمن</a:t>
                      </a:r>
                    </a:p>
                    <a:p>
                      <a:pPr algn="ctr"/>
                      <a:r>
                        <a:rPr lang="ar-LB" dirty="0"/>
                        <a:t>(ساعات)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LB" dirty="0"/>
                        <a:t>السرعة</a:t>
                      </a:r>
                    </a:p>
                    <a:p>
                      <a:pPr algn="ctr"/>
                      <a:r>
                        <a:rPr lang="ar-LB" dirty="0"/>
                        <a:t>(كم في الساعة)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LB" dirty="0"/>
                        <a:t>الحافلة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LB" dirty="0"/>
                        <a:t>السيارة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6" name="סוגר מסולסל ימני 25"/>
          <p:cNvSpPr/>
          <p:nvPr/>
        </p:nvSpPr>
        <p:spPr>
          <a:xfrm rot="16200000">
            <a:off x="3079474" y="1135801"/>
            <a:ext cx="211699" cy="3446589"/>
          </a:xfrm>
          <a:prstGeom prst="rightBrace">
            <a:avLst>
              <a:gd name="adj1" fmla="val 8333"/>
              <a:gd name="adj2" fmla="val 48745"/>
            </a:avLst>
          </a:prstGeom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2391504" y="2383913"/>
            <a:ext cx="9646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540</a:t>
            </a:r>
            <a:r>
              <a:rPr lang="ar-LB" dirty="0"/>
              <a:t> كم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3396367" y="4678736"/>
            <a:ext cx="813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85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275783" y="5065604"/>
            <a:ext cx="10450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95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12480" y="4672489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85x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12480" y="5065604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95x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788229" y="3015185"/>
            <a:ext cx="6531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85x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959429" y="3007672"/>
            <a:ext cx="6229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95x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075737" y="3384517"/>
            <a:ext cx="229102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85x + 95x = 540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180x = 540  \ : 180</a:t>
            </a:r>
          </a:p>
          <a:p>
            <a:endParaRPr lang="en-US" dirty="0"/>
          </a:p>
          <a:p>
            <a:pPr algn="ctr"/>
            <a:r>
              <a:rPr lang="en-US" dirty="0"/>
              <a:t>X = 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788229" y="3332257"/>
            <a:ext cx="6531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255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99141" y="3304133"/>
            <a:ext cx="6229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285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6" grpId="0" animBg="1"/>
      <p:bldP spid="27" grpId="0"/>
      <p:bldP spid="28" grpId="0"/>
      <p:bldP spid="29" grpId="0"/>
      <p:bldP spid="31" grpId="0"/>
      <p:bldP spid="32" grpId="0"/>
      <p:bldP spid="34" grpId="0"/>
      <p:bldP spid="35" grpId="0"/>
      <p:bldP spid="36" grpId="0"/>
      <p:bldP spid="14" grpId="0"/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טקסט 2"/>
          <p:cNvSpPr>
            <a:spLocks noGrp="1"/>
          </p:cNvSpPr>
          <p:nvPr>
            <p:ph type="body" sz="quarter" idx="10"/>
          </p:nvPr>
        </p:nvSpPr>
        <p:spPr>
          <a:xfrm>
            <a:off x="753625" y="869261"/>
            <a:ext cx="10711543" cy="2766986"/>
          </a:xfrm>
        </p:spPr>
        <p:txBody>
          <a:bodyPr/>
          <a:lstStyle/>
          <a:p>
            <a:pPr>
              <a:buNone/>
            </a:pPr>
            <a:r>
              <a:rPr lang="ar-LB" dirty="0"/>
              <a:t>خرج خالد وعادل في نفس الوقت من مكانين يبعدان عن بعضهما </a:t>
            </a:r>
            <a:r>
              <a:rPr lang="en-US" dirty="0"/>
              <a:t>102</a:t>
            </a:r>
            <a:r>
              <a:rPr lang="ar-LB" dirty="0"/>
              <a:t> كم، وقد سارا الواحد باتجاه الأخر. والتقيا بعد 6 ساعات.</a:t>
            </a:r>
          </a:p>
          <a:p>
            <a:pPr>
              <a:buNone/>
            </a:pPr>
            <a:r>
              <a:rPr lang="ar-LB" dirty="0"/>
              <a:t>احسبوا سرعتيهما إذا كان معلوماً أن سرعة عادل أكبر </a:t>
            </a:r>
            <a:r>
              <a:rPr lang="ar-LB" dirty="0" err="1"/>
              <a:t>ﺒ</a:t>
            </a:r>
            <a:r>
              <a:rPr lang="ar-LB" dirty="0"/>
              <a:t>  </a:t>
            </a:r>
            <a:r>
              <a:rPr lang="en-US" dirty="0"/>
              <a:t>3</a:t>
            </a:r>
            <a:r>
              <a:rPr lang="ar-LB" dirty="0"/>
              <a:t> من سرعة خالد.</a:t>
            </a:r>
          </a:p>
          <a:p>
            <a:pPr>
              <a:buNone/>
            </a:pPr>
            <a:r>
              <a:rPr lang="ar-LB" dirty="0"/>
              <a:t>لإيجاد السرعة، نرمز </a:t>
            </a:r>
            <a:r>
              <a:rPr lang="ar-LB" dirty="0" err="1"/>
              <a:t>ب</a:t>
            </a:r>
            <a:r>
              <a:rPr lang="ar-LB" dirty="0" err="1">
                <a:solidFill>
                  <a:schemeClr val="bg1"/>
                </a:solidFill>
              </a:rPr>
              <a:t>ا</a:t>
            </a:r>
            <a:r>
              <a:rPr lang="ar-LB" dirty="0"/>
              <a:t> </a:t>
            </a:r>
            <a:r>
              <a:rPr lang="en-US" dirty="0"/>
              <a:t>x</a:t>
            </a:r>
            <a:r>
              <a:rPr lang="ar-LB" dirty="0"/>
              <a:t> إلى سرعة خالد. ونكتب تعبيراً جبرياً مع</a:t>
            </a:r>
            <a:r>
              <a:rPr lang="en-US" dirty="0"/>
              <a:t> </a:t>
            </a:r>
            <a:r>
              <a:rPr lang="ar-LB" dirty="0"/>
              <a:t> </a:t>
            </a:r>
            <a:r>
              <a:rPr lang="en-US" dirty="0"/>
              <a:t>x</a:t>
            </a:r>
            <a:r>
              <a:rPr lang="ar-LB" dirty="0"/>
              <a:t> لسرعة عادل.</a:t>
            </a:r>
          </a:p>
          <a:p>
            <a:pPr>
              <a:buNone/>
            </a:pPr>
            <a:r>
              <a:rPr lang="ar-LB" dirty="0"/>
              <a:t>أكتبوا معادلة مناسبة وحلوها.</a:t>
            </a:r>
            <a:endParaRPr lang="en-US" dirty="0"/>
          </a:p>
        </p:txBody>
      </p:sp>
      <p:sp>
        <p:nvSpPr>
          <p:cNvPr id="9" name="סוגר מסולסל ימני 8"/>
          <p:cNvSpPr/>
          <p:nvPr/>
        </p:nvSpPr>
        <p:spPr>
          <a:xfrm rot="16200000">
            <a:off x="2488405" y="1673438"/>
            <a:ext cx="211701" cy="3299421"/>
          </a:xfrm>
          <a:prstGeom prst="rightBrace">
            <a:avLst>
              <a:gd name="adj1" fmla="val 8333"/>
              <a:gd name="adj2" fmla="val 48745"/>
            </a:avLst>
          </a:prstGeom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טבלה 9"/>
          <p:cNvGraphicFramePr>
            <a:graphicFrameLocks noGrp="1"/>
          </p:cNvGraphicFramePr>
          <p:nvPr/>
        </p:nvGraphicFramePr>
        <p:xfrm>
          <a:off x="163004" y="4232819"/>
          <a:ext cx="5454025" cy="1381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14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66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65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ar-LB" dirty="0"/>
                        <a:t>المسافة</a:t>
                      </a:r>
                    </a:p>
                    <a:p>
                      <a:pPr algn="ctr"/>
                      <a:r>
                        <a:rPr lang="ar-LB" dirty="0"/>
                        <a:t>(كم)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LB" dirty="0"/>
                        <a:t>الزمن</a:t>
                      </a:r>
                    </a:p>
                    <a:p>
                      <a:pPr algn="ctr"/>
                      <a:r>
                        <a:rPr lang="ar-LB" dirty="0"/>
                        <a:t>(ساعات)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LB" dirty="0"/>
                        <a:t>السرعة</a:t>
                      </a:r>
                    </a:p>
                    <a:p>
                      <a:pPr algn="ctr"/>
                      <a:r>
                        <a:rPr lang="ar-LB" dirty="0"/>
                        <a:t>(كم في الساعة)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LB" dirty="0"/>
                        <a:t>السيد خالد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LB" dirty="0"/>
                        <a:t>السيد</a:t>
                      </a:r>
                      <a:r>
                        <a:rPr lang="ar-LB" baseline="0" dirty="0"/>
                        <a:t> عادل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069960" y="2903971"/>
            <a:ext cx="813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102</a:t>
            </a:r>
            <a:r>
              <a:rPr lang="ar-LB" dirty="0"/>
              <a:t>كم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999638" y="4923699"/>
            <a:ext cx="4220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LB" dirty="0"/>
              <a:t>6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011366" y="5327299"/>
            <a:ext cx="4220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LB" dirty="0"/>
              <a:t>6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342365" y="4943793"/>
            <a:ext cx="486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x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094919" y="5335681"/>
            <a:ext cx="8541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 + 3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2473" y="4943793"/>
            <a:ext cx="7134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6x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11026" y="5315585"/>
            <a:ext cx="1155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 (x + 3)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777802" y="3908809"/>
            <a:ext cx="260252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6x + 6( x + 3)= 102</a:t>
            </a:r>
          </a:p>
          <a:p>
            <a:pPr algn="ctr"/>
            <a:r>
              <a:rPr lang="en-US" sz="2000" dirty="0"/>
              <a:t>6x + 6x + 18 = 102</a:t>
            </a:r>
          </a:p>
          <a:p>
            <a:pPr algn="ctr"/>
            <a:r>
              <a:rPr lang="en-US" sz="2000" dirty="0"/>
              <a:t>12x + 18 = 102  \ -18</a:t>
            </a:r>
          </a:p>
          <a:p>
            <a:pPr algn="ctr"/>
            <a:r>
              <a:rPr lang="en-US" sz="2000" dirty="0"/>
              <a:t>12x = 102 – 18</a:t>
            </a:r>
          </a:p>
          <a:p>
            <a:pPr algn="ctr"/>
            <a:r>
              <a:rPr lang="en-US" sz="2000" dirty="0"/>
              <a:t>12x = 84 \ : 12</a:t>
            </a:r>
          </a:p>
          <a:p>
            <a:pPr algn="ctr"/>
            <a:r>
              <a:rPr lang="en-US" sz="2000" dirty="0"/>
              <a:t>x = 7</a:t>
            </a:r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4966" y="3429000"/>
            <a:ext cx="342900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" name="TextBox 20"/>
          <p:cNvSpPr txBox="1"/>
          <p:nvPr/>
        </p:nvSpPr>
        <p:spPr>
          <a:xfrm>
            <a:off x="3094919" y="3428999"/>
            <a:ext cx="733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LB" dirty="0"/>
              <a:t>42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558492" y="342899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LB" dirty="0"/>
              <a:t>60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 animBg="1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1" grpId="0"/>
      <p:bldP spid="2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טקסט 2"/>
          <p:cNvSpPr>
            <a:spLocks noGrp="1"/>
          </p:cNvSpPr>
          <p:nvPr>
            <p:ph type="body" sz="quarter" idx="10"/>
          </p:nvPr>
        </p:nvSpPr>
        <p:spPr>
          <a:xfrm>
            <a:off x="331596" y="1212161"/>
            <a:ext cx="11254153" cy="2797131"/>
          </a:xfrm>
        </p:spPr>
        <p:txBody>
          <a:bodyPr/>
          <a:lstStyle/>
          <a:p>
            <a:pPr>
              <a:buNone/>
            </a:pPr>
            <a:r>
              <a:rPr lang="ar-LB" dirty="0"/>
              <a:t>يخرج سامح وعادل من نفس المكان، وهما يقودان </a:t>
            </a:r>
            <a:r>
              <a:rPr lang="ar-LB" dirty="0" err="1"/>
              <a:t>دراجاتيهما</a:t>
            </a:r>
            <a:r>
              <a:rPr lang="ar-LB" dirty="0"/>
              <a:t> باتجاهين متضادين.</a:t>
            </a:r>
          </a:p>
          <a:p>
            <a:pPr>
              <a:buNone/>
            </a:pPr>
            <a:r>
              <a:rPr lang="ar-LB" dirty="0"/>
              <a:t>يقود عادل دراجته بسرعة </a:t>
            </a:r>
            <a:r>
              <a:rPr lang="en-US" dirty="0"/>
              <a:t>25</a:t>
            </a:r>
            <a:r>
              <a:rPr lang="ar-LB" dirty="0"/>
              <a:t> كم في الساعة، أما سامح فيقود دراجته بسرعة 15 كم في الساعة.</a:t>
            </a:r>
          </a:p>
          <a:p>
            <a:pPr>
              <a:buNone/>
            </a:pPr>
            <a:r>
              <a:rPr lang="ar-LB" dirty="0"/>
              <a:t>بعد كم ساعة سيكون البعد بينهما </a:t>
            </a:r>
            <a:r>
              <a:rPr lang="en-US" dirty="0"/>
              <a:t>120</a:t>
            </a:r>
            <a:r>
              <a:rPr lang="ar-LB" dirty="0"/>
              <a:t>كم.</a:t>
            </a:r>
          </a:p>
          <a:p>
            <a:pPr>
              <a:buNone/>
            </a:pPr>
            <a:r>
              <a:rPr lang="ar-LB" dirty="0"/>
              <a:t>نرمز </a:t>
            </a:r>
            <a:r>
              <a:rPr lang="ar-LB" dirty="0" err="1"/>
              <a:t>ب</a:t>
            </a:r>
            <a:r>
              <a:rPr lang="ar-LB" dirty="0" err="1">
                <a:solidFill>
                  <a:schemeClr val="bg1"/>
                </a:solidFill>
              </a:rPr>
              <a:t>ا</a:t>
            </a:r>
            <a:r>
              <a:rPr lang="ar-LB" dirty="0"/>
              <a:t> </a:t>
            </a:r>
            <a:r>
              <a:rPr lang="en-US" dirty="0"/>
              <a:t>x</a:t>
            </a:r>
            <a:r>
              <a:rPr lang="ar-LB" dirty="0"/>
              <a:t> إلى عدد الساعات المطلوبة. </a:t>
            </a:r>
          </a:p>
          <a:p>
            <a:pPr>
              <a:buNone/>
            </a:pPr>
            <a:r>
              <a:rPr lang="ar-LB" dirty="0"/>
              <a:t>أكتبوا معادله مناسبة وحلوها.</a:t>
            </a:r>
            <a:endParaRPr lang="en-US" dirty="0"/>
          </a:p>
        </p:txBody>
      </p:sp>
      <p:sp>
        <p:nvSpPr>
          <p:cNvPr id="4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</p:spPr>
        <p:txBody>
          <a:bodyPr/>
          <a:lstStyle/>
          <a:p>
            <a:pPr algn="r"/>
            <a:r>
              <a:rPr lang="ar-LB" sz="3600" dirty="0"/>
              <a:t>الخروج من  نفس النقطة والسفر  باتجاهين مختلفين</a:t>
            </a:r>
            <a:endParaRPr lang="en-US" sz="3600" dirty="0"/>
          </a:p>
        </p:txBody>
      </p:sp>
      <p:graphicFrame>
        <p:nvGraphicFramePr>
          <p:cNvPr id="14" name="טבלה 13"/>
          <p:cNvGraphicFramePr>
            <a:graphicFrameLocks noGrp="1"/>
          </p:cNvGraphicFramePr>
          <p:nvPr/>
        </p:nvGraphicFramePr>
        <p:xfrm>
          <a:off x="612949" y="4009292"/>
          <a:ext cx="5436160" cy="1381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9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9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9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9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3335">
                <a:tc>
                  <a:txBody>
                    <a:bodyPr/>
                    <a:lstStyle/>
                    <a:p>
                      <a:pPr algn="ctr"/>
                      <a:r>
                        <a:rPr lang="ar-LB" dirty="0"/>
                        <a:t>المسافة</a:t>
                      </a:r>
                    </a:p>
                    <a:p>
                      <a:pPr algn="ctr"/>
                      <a:r>
                        <a:rPr lang="ar-LB" dirty="0"/>
                        <a:t>(كم)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LB" dirty="0"/>
                        <a:t>الزمن</a:t>
                      </a:r>
                    </a:p>
                    <a:p>
                      <a:pPr algn="ctr"/>
                      <a:r>
                        <a:rPr lang="ar-LB" dirty="0"/>
                        <a:t>(ساعات)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LB" dirty="0"/>
                        <a:t>السرعة</a:t>
                      </a:r>
                    </a:p>
                    <a:p>
                      <a:pPr algn="ctr"/>
                      <a:r>
                        <a:rPr lang="ar-LB" dirty="0"/>
                        <a:t>(كم في الساعة)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LB" dirty="0"/>
                        <a:t>عادل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LB" dirty="0"/>
                        <a:t>سامح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3597326" y="4618445"/>
            <a:ext cx="9344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567182" y="4987777"/>
            <a:ext cx="9344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LB" dirty="0"/>
              <a:t>15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311134" y="4702631"/>
            <a:ext cx="813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x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401566" y="5071963"/>
            <a:ext cx="6129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x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3052" y="4702631"/>
            <a:ext cx="8842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25x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33216" y="5071963"/>
            <a:ext cx="674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15x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196316" y="4148633"/>
            <a:ext cx="21704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25x + 15x = </a:t>
            </a:r>
            <a:r>
              <a:rPr lang="en-US" i="1" dirty="0"/>
              <a:t>120</a:t>
            </a:r>
          </a:p>
          <a:p>
            <a:pPr algn="ctr"/>
            <a:endParaRPr lang="en-US" i="1" dirty="0"/>
          </a:p>
          <a:p>
            <a:pPr algn="ctr"/>
            <a:r>
              <a:rPr lang="en-US" i="1" dirty="0"/>
              <a:t>40x = 120 \ :40</a:t>
            </a:r>
          </a:p>
          <a:p>
            <a:pPr algn="ctr"/>
            <a:endParaRPr lang="en-US" i="1" dirty="0"/>
          </a:p>
          <a:p>
            <a:pPr algn="ctr"/>
            <a:r>
              <a:rPr lang="en-US" dirty="0"/>
              <a:t>X = 3</a:t>
            </a:r>
          </a:p>
        </p:txBody>
      </p:sp>
      <p:sp>
        <p:nvSpPr>
          <p:cNvPr id="22" name="סוגר מסולסל ימני 21"/>
          <p:cNvSpPr/>
          <p:nvPr/>
        </p:nvSpPr>
        <p:spPr>
          <a:xfrm rot="16200000">
            <a:off x="3259298" y="1388469"/>
            <a:ext cx="211699" cy="3438646"/>
          </a:xfrm>
          <a:prstGeom prst="rightBrace">
            <a:avLst>
              <a:gd name="adj1" fmla="val 8333"/>
              <a:gd name="adj2" fmla="val 48745"/>
            </a:avLst>
          </a:prstGeom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2823607" y="2694165"/>
            <a:ext cx="7737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120</a:t>
            </a:r>
            <a:r>
              <a:rPr lang="ar-LB" sz="1400" dirty="0"/>
              <a:t> كم</a:t>
            </a:r>
            <a:endParaRPr lang="en-US" sz="1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4128" y="3213642"/>
            <a:ext cx="438150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 animBg="1"/>
      <p:bldP spid="2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LB" dirty="0"/>
              <a:t>تمثيل الحركة بطريقة بيانية</a:t>
            </a:r>
            <a:endParaRPr lang="en-US" dirty="0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10"/>
          </p:nvPr>
        </p:nvSpPr>
        <p:spPr>
          <a:xfrm>
            <a:off x="4923692" y="1101629"/>
            <a:ext cx="6682154" cy="23951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ar-LB" sz="2000" dirty="0"/>
              <a:t>تخرج هبه، ربى و سلوى للمشي كل صباح.</a:t>
            </a:r>
          </a:p>
          <a:p>
            <a:pPr>
              <a:buNone/>
            </a:pPr>
            <a:r>
              <a:rPr lang="ar-LB" sz="2000" dirty="0"/>
              <a:t>تمشي هبه بسرعة 90 متراً في الدقيقة لمدة 5 دقائق.</a:t>
            </a:r>
          </a:p>
          <a:p>
            <a:pPr>
              <a:buNone/>
            </a:pPr>
            <a:r>
              <a:rPr lang="ar-LB" sz="2000" dirty="0"/>
              <a:t>تمشي ربى لمدة 5 دقائق وتقطع مسافة 600 متر.</a:t>
            </a:r>
          </a:p>
          <a:p>
            <a:pPr>
              <a:buNone/>
            </a:pPr>
            <a:r>
              <a:rPr lang="ar-LB" sz="2000" dirty="0"/>
              <a:t>تمشي سلوى بسرعة 60 متراً في الدقيقة وتقطع مسافة 600 متر.</a:t>
            </a:r>
          </a:p>
          <a:p>
            <a:pPr>
              <a:buNone/>
            </a:pPr>
            <a:r>
              <a:rPr lang="ar-LB" sz="2000" dirty="0"/>
              <a:t>أمامك ثلاث خطوط بيانية تصف المسافة التي قطعتها كل واحده منهن لائموا كل خط بياني لكل واحده منهن.</a:t>
            </a:r>
            <a:endParaRPr lang="en-US" sz="2000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939" y="672769"/>
            <a:ext cx="4267200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6" name="טבלה 5"/>
          <p:cNvGraphicFramePr>
            <a:graphicFrameLocks noGrp="1"/>
          </p:cNvGraphicFramePr>
          <p:nvPr/>
        </p:nvGraphicFramePr>
        <p:xfrm>
          <a:off x="673906" y="3802701"/>
          <a:ext cx="3840534" cy="208698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643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01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545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26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24598">
                <a:tc>
                  <a:txBody>
                    <a:bodyPr/>
                    <a:lstStyle/>
                    <a:p>
                      <a:pPr algn="ctr" rtl="1"/>
                      <a:endParaRPr lang="he-IL" sz="18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LB" sz="18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سرعة</a:t>
                      </a:r>
                      <a:r>
                        <a:rPr lang="ar-LB" sz="18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(بالأمتار)</a:t>
                      </a:r>
                      <a:endParaRPr lang="ar-LB" sz="18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LB" sz="18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الزمن (بالدقائق)</a:t>
                      </a:r>
                      <a:endParaRPr lang="he-IL" sz="18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LB" sz="18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مسافة</a:t>
                      </a:r>
                      <a:r>
                        <a:rPr lang="ar-LB" sz="18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(متر في الدقيقة)</a:t>
                      </a:r>
                      <a:endParaRPr lang="he-IL" sz="18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796">
                <a:tc>
                  <a:txBody>
                    <a:bodyPr/>
                    <a:lstStyle/>
                    <a:p>
                      <a:pPr algn="ctr" rtl="1"/>
                      <a:r>
                        <a:rPr lang="ar-LB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هبه</a:t>
                      </a:r>
                      <a:endParaRPr lang="he-IL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he-IL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he-IL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0796">
                <a:tc>
                  <a:txBody>
                    <a:bodyPr/>
                    <a:lstStyle/>
                    <a:p>
                      <a:pPr algn="ctr" rtl="1"/>
                      <a:r>
                        <a:rPr lang="ar-LB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ربى</a:t>
                      </a:r>
                      <a:endParaRPr lang="he-IL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he-IL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he-IL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0796">
                <a:tc>
                  <a:txBody>
                    <a:bodyPr/>
                    <a:lstStyle/>
                    <a:p>
                      <a:pPr algn="ctr" rtl="1"/>
                      <a:r>
                        <a:rPr lang="ar-LB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سلوى</a:t>
                      </a:r>
                      <a:endParaRPr lang="he-IL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he-IL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he-IL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979208" y="5574502"/>
            <a:ext cx="6073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LB" dirty="0"/>
              <a:t>10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 rot="20026878">
            <a:off x="2706851" y="1740303"/>
            <a:ext cx="6330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LB" dirty="0">
                <a:solidFill>
                  <a:srgbClr val="00B050"/>
                </a:solidFill>
              </a:rPr>
              <a:t>سلوى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79248" y="4706429"/>
            <a:ext cx="5980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LB" dirty="0"/>
              <a:t>90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020289" y="4706429"/>
            <a:ext cx="485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LB" dirty="0"/>
              <a:t>5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961930" y="5075761"/>
            <a:ext cx="6447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LB" dirty="0"/>
              <a:t>5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62535" y="5056622"/>
            <a:ext cx="6447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LB" dirty="0"/>
              <a:t>600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153999" y="5520355"/>
            <a:ext cx="5232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LB" dirty="0"/>
              <a:t>60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31332" y="5476194"/>
            <a:ext cx="696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LB" dirty="0"/>
              <a:t>600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24146" y="4687290"/>
            <a:ext cx="845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LB" dirty="0"/>
              <a:t>450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 rot="19695681">
            <a:off x="1547455" y="2150343"/>
            <a:ext cx="5526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L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هبه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59152" y="5114616"/>
            <a:ext cx="5980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LB" dirty="0"/>
              <a:t>120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 rot="19467704">
            <a:off x="1455526" y="1729989"/>
            <a:ext cx="6673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LB" dirty="0">
                <a:solidFill>
                  <a:srgbClr val="FF0000"/>
                </a:solidFill>
              </a:rPr>
              <a:t>ربى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104563" y="3295859"/>
            <a:ext cx="684292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LB" sz="2800" b="1" dirty="0"/>
              <a:t>انتبه:</a:t>
            </a:r>
          </a:p>
          <a:p>
            <a:r>
              <a:rPr lang="ar-LB" sz="2400" dirty="0"/>
              <a:t>كلما كان الخط البياني </a:t>
            </a:r>
            <a:r>
              <a:rPr lang="ar-LB" sz="2400" u="sng" dirty="0"/>
              <a:t>أكثر انحداراً </a:t>
            </a:r>
            <a:r>
              <a:rPr lang="ar-LB" sz="2400" dirty="0"/>
              <a:t>( الميل أكبر) فهذا يعني أن </a:t>
            </a:r>
            <a:r>
              <a:rPr lang="ar-LB" sz="2400" u="sng" dirty="0"/>
              <a:t>السرعة أكبر</a:t>
            </a:r>
            <a:r>
              <a:rPr lang="ar-LB" sz="2400" dirty="0"/>
              <a:t>.</a:t>
            </a:r>
          </a:p>
          <a:p>
            <a:r>
              <a:rPr lang="ar-LB" sz="2400" dirty="0"/>
              <a:t>الخط البياني الذي يصف </a:t>
            </a:r>
            <a:r>
              <a:rPr lang="ar-LB" sz="2400" u="sng" dirty="0"/>
              <a:t>سرعة ثابتة </a:t>
            </a:r>
            <a:r>
              <a:rPr lang="ar-LB" sz="2400" dirty="0"/>
              <a:t>هو </a:t>
            </a:r>
            <a:r>
              <a:rPr lang="ar-LB" sz="2400" u="sng" dirty="0"/>
              <a:t>خط مستقيم</a:t>
            </a:r>
            <a:endParaRPr lang="en-US" sz="2400" u="sng" dirty="0"/>
          </a:p>
        </p:txBody>
      </p:sp>
      <p:pic>
        <p:nvPicPr>
          <p:cNvPr id="19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65167" y="4388337"/>
            <a:ext cx="2127520" cy="175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7" grpId="0"/>
      <p:bldP spid="18" grpId="0"/>
      <p:bldP spid="2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טקסט 2"/>
          <p:cNvSpPr>
            <a:spLocks noGrp="1"/>
          </p:cNvSpPr>
          <p:nvPr>
            <p:ph type="body" sz="quarter" idx="10"/>
          </p:nvPr>
        </p:nvSpPr>
        <p:spPr>
          <a:xfrm>
            <a:off x="2532185" y="772547"/>
            <a:ext cx="8786826" cy="260621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ar-LB" dirty="0"/>
              <a:t>خرجت حافلة وسيارة في سفر.</a:t>
            </a:r>
          </a:p>
          <a:p>
            <a:pPr>
              <a:buNone/>
            </a:pPr>
            <a:r>
              <a:rPr lang="ar-LB" dirty="0"/>
              <a:t>يصف الخطان البيانيان العلاقة بين زمن السفر والمسافة التي قطعتها كل من الحافلة والسيارة.</a:t>
            </a:r>
          </a:p>
          <a:p>
            <a:pPr>
              <a:buNone/>
            </a:pPr>
            <a:r>
              <a:rPr lang="ar-LB" dirty="0"/>
              <a:t>(أ) </a:t>
            </a:r>
            <a:r>
              <a:rPr lang="ar-LB" dirty="0" err="1"/>
              <a:t>أ</a:t>
            </a:r>
            <a:r>
              <a:rPr lang="ar-LB" dirty="0"/>
              <a:t>يهما أسرع الحافلة أم السيارة؟ علل</a:t>
            </a:r>
          </a:p>
          <a:p>
            <a:pPr>
              <a:buNone/>
            </a:pPr>
            <a:r>
              <a:rPr lang="ar-LB" dirty="0"/>
              <a:t>(ب) هل سارت كل من الحافلة والسيارة نفس الزمن؟ إذا كانت الإجابة </a:t>
            </a:r>
            <a:r>
              <a:rPr lang="ar-LB" b="1" u="sng" dirty="0"/>
              <a:t>لا</a:t>
            </a:r>
            <a:r>
              <a:rPr lang="ar-LB" dirty="0"/>
              <a:t> فآيتهما زمن سفرها أقصر؟</a:t>
            </a:r>
          </a:p>
          <a:p>
            <a:pPr>
              <a:buNone/>
            </a:pPr>
            <a:r>
              <a:rPr lang="ar-LB" dirty="0"/>
              <a:t>(ج) هل قطعت كل من الحافلة والسيارة نفس المسافة؟ إذا كانت الإجابة </a:t>
            </a:r>
            <a:r>
              <a:rPr lang="ar-LB" b="1" u="sng" dirty="0"/>
              <a:t>لا</a:t>
            </a:r>
            <a:r>
              <a:rPr lang="ar-LB" dirty="0"/>
              <a:t> فآيتهما قطعت مسافة أقصر؟ </a:t>
            </a:r>
            <a:endParaRPr 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4815" y="3388808"/>
            <a:ext cx="5095875" cy="292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184901" y="351692"/>
            <a:ext cx="9802368" cy="1056713"/>
          </a:xfrm>
        </p:spPr>
        <p:txBody>
          <a:bodyPr/>
          <a:lstStyle/>
          <a:p>
            <a:pPr algn="r"/>
            <a:r>
              <a:rPr lang="ar-LB" dirty="0"/>
              <a:t>إجمال:</a:t>
            </a:r>
            <a:br>
              <a:rPr lang="ar-LB" dirty="0"/>
            </a:br>
            <a:r>
              <a:rPr lang="ar-LB" dirty="0"/>
              <a:t>ماذا تعلمنا اليوم</a:t>
            </a:r>
            <a:endParaRPr lang="en-US" dirty="0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10"/>
          </p:nvPr>
        </p:nvSpPr>
        <p:spPr>
          <a:xfrm>
            <a:off x="2579788" y="1627833"/>
            <a:ext cx="8563833" cy="4090988"/>
          </a:xfrm>
        </p:spPr>
        <p:txBody>
          <a:bodyPr/>
          <a:lstStyle/>
          <a:p>
            <a:pPr>
              <a:buNone/>
            </a:pPr>
            <a:r>
              <a:rPr lang="ar-LB" dirty="0"/>
              <a:t>لقد بحثنا اليوم عدة أنواع من الأسئلة:</a:t>
            </a:r>
          </a:p>
          <a:p>
            <a:pPr marL="514350" indent="-514350">
              <a:buAutoNum type="arabicPeriod"/>
            </a:pPr>
            <a:r>
              <a:rPr lang="ar-LB" dirty="0"/>
              <a:t>الخروج من نفس النقطة والسفر بنفس الاتجاه</a:t>
            </a:r>
          </a:p>
          <a:p>
            <a:pPr marL="514350" indent="-514350">
              <a:buNone/>
            </a:pPr>
            <a:endParaRPr lang="ar-LB" dirty="0"/>
          </a:p>
          <a:p>
            <a:pPr marL="514350" indent="-514350">
              <a:buNone/>
            </a:pPr>
            <a:r>
              <a:rPr lang="ar-LB" dirty="0"/>
              <a:t>2. الخروج من نقطتين مختلفتين وسفر الواحد باتجاه الأخر</a:t>
            </a:r>
          </a:p>
          <a:p>
            <a:pPr marL="514350" indent="-514350">
              <a:buNone/>
            </a:pPr>
            <a:endParaRPr lang="ar-LB" dirty="0"/>
          </a:p>
          <a:p>
            <a:pPr marL="514350" indent="-514350">
              <a:buNone/>
            </a:pPr>
            <a:r>
              <a:rPr lang="ar-LB" dirty="0"/>
              <a:t>3. الخروج من نفس ألنقطه والسفر باتجاهين مختلفين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LB" dirty="0"/>
              <a:t>مسائل كلاميه – مسائل في الحركة</a:t>
            </a:r>
            <a:endParaRPr lang="he-IL" dirty="0"/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LB" dirty="0">
                <a:sym typeface="Varela Round"/>
              </a:rPr>
              <a:t>للصف الثامن</a:t>
            </a:r>
            <a:endParaRPr lang="he-IL" dirty="0">
              <a:sym typeface="Varela Round"/>
            </a:endParaRP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ar-LB" dirty="0">
                <a:sym typeface="Varela Round"/>
              </a:rPr>
              <a:t>المعلمة: أحلام خطيب</a:t>
            </a:r>
            <a:endParaRPr lang="he-IL" dirty="0">
              <a:sym typeface="Varela Round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2280C11-EEDB-487A-98F6-634F6A554FCC}"/>
              </a:ext>
            </a:extLst>
          </p:cNvPr>
          <p:cNvSpPr/>
          <p:nvPr/>
        </p:nvSpPr>
        <p:spPr>
          <a:xfrm>
            <a:off x="12279398" y="634420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שקופית זו היא חובה</a:t>
            </a:r>
            <a:endParaRPr lang="en-US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A5FCB21-B414-46DA-A2C6-93AECCEC43E6}"/>
              </a:ext>
            </a:extLst>
          </p:cNvPr>
          <p:cNvSpPr/>
          <p:nvPr/>
        </p:nvSpPr>
        <p:spPr>
          <a:xfrm>
            <a:off x="12279398" y="1450917"/>
            <a:ext cx="2277745" cy="36314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יש לכתוב את שם השיעור, המקצוע ושם המורה בשפה </a:t>
            </a:r>
            <a:r>
              <a:rPr lang="he-IL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הערבית</a:t>
            </a:r>
            <a:r>
              <a:rPr lang="he-IL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e-I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(ניתן להוסיף את הטקסט גם בשפה העברית אם תעדיפו)</a:t>
            </a:r>
          </a:p>
          <a:p>
            <a:pPr algn="ctr"/>
            <a:endParaRPr lang="he-IL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e-I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(אין צורך להשאיר את הכיתובים "שם השיעור" , "המקצוע", מחקו אותם וכתבו רק את הפרטים עצמם). </a:t>
            </a:r>
            <a:endParaRPr lang="en-US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622242" y="875448"/>
            <a:ext cx="6666478" cy="720000"/>
          </a:xfrm>
        </p:spPr>
        <p:txBody>
          <a:bodyPr/>
          <a:lstStyle/>
          <a:p>
            <a:r>
              <a:rPr lang="ar-LB" dirty="0"/>
              <a:t>عليك أن تتذكر دائماً:</a:t>
            </a:r>
            <a:endParaRPr lang="en-US" dirty="0"/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36523" y="1205801"/>
            <a:ext cx="4519173" cy="372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LB" dirty="0"/>
              <a:t>ماذا سنتعلم اليوم</a:t>
            </a:r>
            <a:endParaRPr lang="he-IL" dirty="0"/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>
          <a:xfrm>
            <a:off x="-1" y="1034980"/>
            <a:ext cx="11857056" cy="4611559"/>
          </a:xfrm>
        </p:spPr>
        <p:txBody>
          <a:bodyPr>
            <a:normAutofit/>
          </a:bodyPr>
          <a:lstStyle/>
          <a:p>
            <a:r>
              <a:rPr lang="ar-LB" sz="2000" b="1" dirty="0"/>
              <a:t>فهم المقروء للمسألة الكلامية، وكيفية تحديد المعطيات والمطلوب من السؤال</a:t>
            </a:r>
            <a:r>
              <a:rPr lang="he-IL" sz="2000" b="1" dirty="0"/>
              <a:t>.</a:t>
            </a:r>
            <a:endParaRPr lang="ar-LB" sz="2000" dirty="0"/>
          </a:p>
          <a:p>
            <a:r>
              <a:rPr lang="ar-LB" sz="2000" b="1" dirty="0"/>
              <a:t>كيفية رسم رسماً تخطيطياً مناسب للمسألة</a:t>
            </a:r>
          </a:p>
          <a:p>
            <a:r>
              <a:rPr lang="ar-LB" sz="2000" b="1" dirty="0"/>
              <a:t>عرض المعطيات في جدول</a:t>
            </a:r>
            <a:r>
              <a:rPr lang="he-IL" sz="2000" b="1" dirty="0"/>
              <a:t>.</a:t>
            </a:r>
            <a:endParaRPr lang="ar-LB" sz="2000" dirty="0"/>
          </a:p>
          <a:p>
            <a:r>
              <a:rPr lang="ar-LB" sz="2000" b="1" dirty="0"/>
              <a:t>بناء </a:t>
            </a:r>
            <a:r>
              <a:rPr lang="ar-LB" sz="2000" b="1" dirty="0" err="1"/>
              <a:t>تعابير</a:t>
            </a:r>
            <a:r>
              <a:rPr lang="ar-LB" sz="2000" b="1" dirty="0"/>
              <a:t> جبرية ملائمة.</a:t>
            </a:r>
            <a:endParaRPr lang="ar-LB" sz="2000" dirty="0"/>
          </a:p>
          <a:p>
            <a:r>
              <a:rPr lang="ar-LB" sz="2000" b="1" dirty="0"/>
              <a:t> بناء المعادلة الملائمة لمضمون ومعطيات المسألة الكلامية، تبسيطها وإيجاد حلها.</a:t>
            </a:r>
            <a:endParaRPr lang="ar-LB" sz="2000" dirty="0"/>
          </a:p>
          <a:p>
            <a:r>
              <a:rPr lang="ar-LB" sz="2000" b="1" dirty="0"/>
              <a:t>فحص وتحليل النتائج والانتباه للوحدات.</a:t>
            </a:r>
          </a:p>
          <a:p>
            <a:r>
              <a:rPr lang="ar-LB" sz="2000" b="1" dirty="0"/>
              <a:t>تمثيل الحركة بطريقة بيانية.</a:t>
            </a:r>
            <a:endParaRPr lang="ar-LB" sz="2000" dirty="0"/>
          </a:p>
          <a:p>
            <a:pPr>
              <a:buNone/>
            </a:pPr>
            <a:endParaRPr lang="he-IL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פרטו בשקופית זו את נושאי הלימוד של השיעור</a:t>
            </a:r>
            <a:endParaRPr lang="en-US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LB" dirty="0"/>
              <a:t>مسائل كلامية</a:t>
            </a:r>
            <a:endParaRPr lang="he-IL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7BEFA7-8A18-4687-8798-39ADD0FF0BC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he-IL" b="1" dirty="0"/>
              <a:t>(</a:t>
            </a:r>
            <a:r>
              <a:rPr lang="ar-LB" b="1" dirty="0"/>
              <a:t>مسائل في الحركة</a:t>
            </a:r>
            <a:r>
              <a:rPr lang="he-IL" b="1" dirty="0"/>
              <a:t>)</a:t>
            </a:r>
            <a:endParaRPr lang="en-US" b="1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C8A78DF-441C-4D72-9A4A-E48B7428BBA0}"/>
              </a:ext>
            </a:extLst>
          </p:cNvPr>
          <p:cNvSpPr/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(אין צורך להשאיר את הכיתובים "שם הפרק" , "כותרת משנה", מחקו אותם וכתבו רק את הפרטים עצמם). </a:t>
            </a:r>
            <a:endParaRPr lang="en-US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אליפסה 7"/>
          <p:cNvSpPr/>
          <p:nvPr/>
        </p:nvSpPr>
        <p:spPr>
          <a:xfrm>
            <a:off x="4322618" y="1847887"/>
            <a:ext cx="935182" cy="534424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אליפסה 6"/>
          <p:cNvSpPr/>
          <p:nvPr/>
        </p:nvSpPr>
        <p:spPr>
          <a:xfrm>
            <a:off x="7840864" y="1942335"/>
            <a:ext cx="841664" cy="534424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אליפסה 5"/>
          <p:cNvSpPr/>
          <p:nvPr/>
        </p:nvSpPr>
        <p:spPr>
          <a:xfrm>
            <a:off x="10053828" y="1942335"/>
            <a:ext cx="415636" cy="439976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BD738C25-260D-4E3F-A8F2-64DD5B2579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0191" y="998859"/>
            <a:ext cx="11161453" cy="488239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ar-LB" sz="2800" b="1" u="sng" cap="small" dirty="0">
                <a:solidFill>
                  <a:schemeClr val="tx1"/>
                </a:solidFill>
                <a:latin typeface="David" pitchFamily="34" charset="-79"/>
              </a:rPr>
              <a:t>فعاليه</a:t>
            </a:r>
          </a:p>
          <a:p>
            <a:pPr>
              <a:buNone/>
            </a:pPr>
            <a:endParaRPr lang="en-US" sz="2800" b="1" u="sng" cap="small" dirty="0">
              <a:solidFill>
                <a:schemeClr val="tx1"/>
              </a:solidFill>
              <a:latin typeface="David" pitchFamily="34" charset="-79"/>
            </a:endParaRPr>
          </a:p>
          <a:p>
            <a:pPr>
              <a:buNone/>
            </a:pPr>
            <a:r>
              <a:rPr lang="ar-LB" cap="small" dirty="0">
                <a:solidFill>
                  <a:schemeClr val="tx1"/>
                </a:solidFill>
                <a:latin typeface="David" pitchFamily="34" charset="-79"/>
              </a:rPr>
              <a:t>سافر خالد 4 ساعات بسرعة 90 كم في الساعة، وقد قطع مسافة 360 كم</a:t>
            </a:r>
          </a:p>
          <a:p>
            <a:pPr>
              <a:buNone/>
            </a:pPr>
            <a:endParaRPr lang="ar-LB" cap="small" dirty="0">
              <a:solidFill>
                <a:schemeClr val="tx1"/>
              </a:solidFill>
              <a:latin typeface="David" pitchFamily="34" charset="-79"/>
            </a:endParaRPr>
          </a:p>
          <a:p>
            <a:r>
              <a:rPr lang="ar-LB" b="1" dirty="0">
                <a:latin typeface="David" pitchFamily="34" charset="-79"/>
              </a:rPr>
              <a:t>من خلال العبارة </a:t>
            </a:r>
            <a:r>
              <a:rPr lang="ar-LB" sz="3200" b="1" dirty="0">
                <a:latin typeface="David" pitchFamily="34" charset="-79"/>
              </a:rPr>
              <a:t>الآتية</a:t>
            </a:r>
            <a:r>
              <a:rPr lang="ar-LB" b="1" dirty="0">
                <a:latin typeface="David" pitchFamily="34" charset="-79"/>
              </a:rPr>
              <a:t> يمكننا أن نستنتج ثلاث مقادير:</a:t>
            </a:r>
          </a:p>
          <a:p>
            <a:endParaRPr lang="ar-LB" b="1" dirty="0">
              <a:solidFill>
                <a:schemeClr val="accent3">
                  <a:lumMod val="75000"/>
                </a:schemeClr>
              </a:solidFill>
              <a:latin typeface="David" pitchFamily="34" charset="-79"/>
              <a:cs typeface="David" pitchFamily="34" charset="-79"/>
            </a:endParaRPr>
          </a:p>
          <a:p>
            <a:pPr algn="ctr">
              <a:buNone/>
            </a:pPr>
            <a:r>
              <a:rPr lang="ar-LB" b="1" dirty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المدة الزمنية للسفر – 4 ساعات</a:t>
            </a:r>
          </a:p>
          <a:p>
            <a:pPr algn="ctr"/>
            <a:endParaRPr lang="ar-LB" b="1" dirty="0">
              <a:solidFill>
                <a:schemeClr val="accent3">
                  <a:lumMod val="75000"/>
                </a:schemeClr>
              </a:solidFill>
              <a:latin typeface="David" pitchFamily="34" charset="-79"/>
              <a:cs typeface="David" pitchFamily="34" charset="-79"/>
            </a:endParaRPr>
          </a:p>
          <a:p>
            <a:pPr algn="ctr">
              <a:buNone/>
            </a:pPr>
            <a:r>
              <a:rPr lang="ar-LB" b="1" dirty="0">
                <a:solidFill>
                  <a:schemeClr val="accent2">
                    <a:lumMod val="75000"/>
                  </a:schemeClr>
                </a:solidFill>
                <a:latin typeface="David" pitchFamily="34" charset="-79"/>
                <a:cs typeface="David" pitchFamily="34" charset="-79"/>
              </a:rPr>
              <a:t>السرعة – 90 كم </a:t>
            </a:r>
          </a:p>
          <a:p>
            <a:pPr algn="ctr">
              <a:buNone/>
            </a:pPr>
            <a:endParaRPr lang="ar-LB" b="1" dirty="0">
              <a:solidFill>
                <a:schemeClr val="accent4">
                  <a:lumMod val="75000"/>
                </a:schemeClr>
              </a:solidFill>
              <a:latin typeface="David" pitchFamily="34" charset="-79"/>
              <a:cs typeface="David" pitchFamily="34" charset="-79"/>
            </a:endParaRPr>
          </a:p>
          <a:p>
            <a:pPr algn="ctr">
              <a:buNone/>
            </a:pPr>
            <a:r>
              <a:rPr lang="ar-LB" b="1" dirty="0">
                <a:solidFill>
                  <a:schemeClr val="accent4">
                    <a:lumMod val="75000"/>
                  </a:schemeClr>
                </a:solidFill>
                <a:latin typeface="David" pitchFamily="34" charset="-79"/>
                <a:cs typeface="David" pitchFamily="34" charset="-79"/>
              </a:rPr>
              <a:t>المسافة </a:t>
            </a:r>
            <a:r>
              <a:rPr b="1">
                <a:solidFill>
                  <a:schemeClr val="accent4">
                    <a:lumMod val="75000"/>
                  </a:schemeClr>
                </a:solidFill>
                <a:latin typeface="David" pitchFamily="34" charset="-79"/>
                <a:cs typeface="David" pitchFamily="34" charset="-79"/>
              </a:rPr>
              <a:t>(</a:t>
            </a:r>
            <a:r>
              <a:rPr lang="ar-LB" b="1" dirty="0">
                <a:solidFill>
                  <a:schemeClr val="accent4">
                    <a:lumMod val="75000"/>
                  </a:schemeClr>
                </a:solidFill>
                <a:latin typeface="David" pitchFamily="34" charset="-79"/>
                <a:cs typeface="David" pitchFamily="34" charset="-79"/>
              </a:rPr>
              <a:t> البعد) – 360 كم</a:t>
            </a:r>
            <a:endParaRPr lang="he-IL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2018" y="93283"/>
            <a:ext cx="9802206" cy="720000"/>
          </a:xfrm>
        </p:spPr>
        <p:txBody>
          <a:bodyPr/>
          <a:lstStyle/>
          <a:p>
            <a:r>
              <a:rPr lang="ar-LB" dirty="0"/>
              <a:t>مسائل كلاميه – مسائل في الحركة</a:t>
            </a:r>
            <a:endParaRPr lang="he-IL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e-I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קליק ימיני </a:t>
            </a:r>
            <a:r>
              <a:rPr lang="he-I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e-I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he-IL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שכפל שקופית</a:t>
            </a:r>
            <a:r>
              <a:rPr lang="he-I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 או "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Duplicate Slide</a:t>
            </a:r>
            <a:r>
              <a:rPr lang="he-I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(מחקו ריבוע זה לאחר הקריאה)</a:t>
            </a:r>
            <a:endParaRPr lang="en-US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פריסה 2</a:t>
            </a:r>
            <a:b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e-I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e-I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ותוכלו לגוון ביניהן)</a:t>
            </a:r>
            <a:endParaRPr lang="en-US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5412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7">
            <a:extLst>
              <a:ext uri="{FF2B5EF4-FFF2-40B4-BE49-F238E27FC236}">
                <a16:creationId xmlns:a16="http://schemas.microsoft.com/office/drawing/2014/main" id="{FA299B74-4899-42E8-A4AA-AF4B72C3F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LB" dirty="0"/>
              <a:t>مسائل كلاميه – مسائل في الحركة</a:t>
            </a:r>
            <a:endParaRPr lang="he-IL" dirty="0"/>
          </a:p>
        </p:txBody>
      </p:sp>
      <p:sp>
        <p:nvSpPr>
          <p:cNvPr id="6" name="מציין מיקום טקסט 13">
            <a:extLst>
              <a:ext uri="{FF2B5EF4-FFF2-40B4-BE49-F238E27FC236}">
                <a16:creationId xmlns:a16="http://schemas.microsoft.com/office/drawing/2014/main" id="{A643F960-956B-4DE4-B13D-3FAADA3643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094703" y="1025601"/>
            <a:ext cx="9802368" cy="431447"/>
          </a:xfrm>
        </p:spPr>
        <p:txBody>
          <a:bodyPr/>
          <a:lstStyle/>
          <a:p>
            <a:r>
              <a:rPr lang="ar-LB" dirty="0"/>
              <a:t>هيا بنا نتخيل مسار خالد: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DAE75ED-AA8B-4A33-A28F-0A9982630A9E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e-I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קליק ימיני </a:t>
            </a:r>
            <a:r>
              <a:rPr lang="he-I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e-I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he-IL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שכפל שקופית</a:t>
            </a:r>
            <a:r>
              <a:rPr lang="he-I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 או "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Duplicate Slide</a:t>
            </a:r>
            <a:r>
              <a:rPr lang="he-I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(מחקו ריבוע זה לאחר הקריאה)</a:t>
            </a:r>
            <a:endParaRPr lang="en-US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23D0EF2-D682-4EA2-BF58-1A1C04EAB44D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פריסה 3</a:t>
            </a:r>
            <a:b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e-I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e-I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ותוכלו לגוון ביניהן)</a:t>
            </a:r>
            <a:endParaRPr lang="en-US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400378" y="1903797"/>
            <a:ext cx="1551867" cy="171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14799" y="2994615"/>
            <a:ext cx="7305675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" name="חץ שמאלה 18"/>
          <p:cNvSpPr/>
          <p:nvPr/>
        </p:nvSpPr>
        <p:spPr>
          <a:xfrm>
            <a:off x="5476352" y="4692581"/>
            <a:ext cx="894303" cy="281353"/>
          </a:xfrm>
          <a:prstGeom prst="lef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94703" y="4604602"/>
            <a:ext cx="2763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LB" dirty="0"/>
              <a:t>قطع خالد مسافة 360 كم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964264" y="5868663"/>
            <a:ext cx="2763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 ·90 = 360</a:t>
            </a:r>
            <a:endParaRPr lang="ar-LB" dirty="0"/>
          </a:p>
        </p:txBody>
      </p:sp>
      <p:sp>
        <p:nvSpPr>
          <p:cNvPr id="22" name="TextBox 21"/>
          <p:cNvSpPr txBox="1"/>
          <p:nvPr/>
        </p:nvSpPr>
        <p:spPr>
          <a:xfrm>
            <a:off x="5124661" y="5227600"/>
            <a:ext cx="1708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LB" b="1" u="sng" dirty="0"/>
              <a:t>من هنا نستنتج:</a:t>
            </a:r>
            <a:endParaRPr lang="en-US" b="1" u="sng" dirty="0"/>
          </a:p>
        </p:txBody>
      </p:sp>
      <p:sp>
        <p:nvSpPr>
          <p:cNvPr id="23" name="TextBox 22"/>
          <p:cNvSpPr txBox="1"/>
          <p:nvPr/>
        </p:nvSpPr>
        <p:spPr>
          <a:xfrm>
            <a:off x="2672862" y="5227600"/>
            <a:ext cx="24216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LB" b="1" dirty="0">
                <a:latin typeface="David" pitchFamily="34" charset="-79"/>
              </a:rPr>
              <a:t>الزمن ·السرعة = المسافة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07319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19" grpId="0" animBg="1"/>
      <p:bldP spid="20" grpId="0"/>
      <p:bldP spid="21" grpId="0"/>
      <p:bldP spid="22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LB" dirty="0"/>
              <a:t>مسائل كلاميه – مسائل في الحركة</a:t>
            </a:r>
            <a:endParaRPr lang="en-US" dirty="0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10"/>
          </p:nvPr>
        </p:nvSpPr>
        <p:spPr>
          <a:xfrm>
            <a:off x="1346479" y="1212161"/>
            <a:ext cx="9656465" cy="4090988"/>
          </a:xfrm>
        </p:spPr>
        <p:txBody>
          <a:bodyPr/>
          <a:lstStyle/>
          <a:p>
            <a:pPr algn="ctr">
              <a:buNone/>
            </a:pPr>
            <a:r>
              <a:rPr lang="ar-LB" b="1" dirty="0">
                <a:solidFill>
                  <a:schemeClr val="tx1">
                    <a:lumMod val="75000"/>
                    <a:lumOff val="25000"/>
                  </a:schemeClr>
                </a:solidFill>
                <a:latin typeface="David" pitchFamily="34" charset="-79"/>
              </a:rPr>
              <a:t>الزمن</a:t>
            </a:r>
            <a:r>
              <a:rPr lang="ar-LB" dirty="0">
                <a:latin typeface="David" pitchFamily="34" charset="-79"/>
              </a:rPr>
              <a:t> ·</a:t>
            </a:r>
            <a:r>
              <a:rPr lang="ar-LB" b="1" dirty="0">
                <a:solidFill>
                  <a:srgbClr val="00B050"/>
                </a:solidFill>
                <a:latin typeface="David" pitchFamily="34" charset="-79"/>
              </a:rPr>
              <a:t>السرعة</a:t>
            </a:r>
            <a:r>
              <a:rPr lang="ar-LB" dirty="0">
                <a:latin typeface="David" pitchFamily="34" charset="-79"/>
              </a:rPr>
              <a:t> = </a:t>
            </a:r>
            <a:r>
              <a:rPr lang="ar-LB" b="1" dirty="0">
                <a:solidFill>
                  <a:srgbClr val="FF0000"/>
                </a:solidFill>
                <a:latin typeface="David" pitchFamily="34" charset="-79"/>
              </a:rPr>
              <a:t>المسافة</a:t>
            </a:r>
          </a:p>
          <a:p>
            <a:pPr>
              <a:buNone/>
            </a:pPr>
            <a:r>
              <a:rPr lang="ar-LB" dirty="0">
                <a:latin typeface="David" pitchFamily="34" charset="-79"/>
              </a:rPr>
              <a:t>نرمز لها عادةً كما يلي:</a:t>
            </a:r>
          </a:p>
          <a:p>
            <a:pPr>
              <a:buNone/>
            </a:pPr>
            <a:br>
              <a:rPr lang="ar-LB" dirty="0">
                <a:latin typeface="David" pitchFamily="34" charset="-79"/>
              </a:rPr>
            </a:br>
            <a:r>
              <a:rPr lang="ar-LB" dirty="0">
                <a:latin typeface="David" pitchFamily="34" charset="-79"/>
              </a:rPr>
              <a:t> المسافة – </a:t>
            </a:r>
            <a:r>
              <a:rPr lang="en-US" b="1" dirty="0">
                <a:solidFill>
                  <a:srgbClr val="FF0000"/>
                </a:solidFill>
                <a:latin typeface="David" pitchFamily="34" charset="-79"/>
                <a:cs typeface="David" pitchFamily="34" charset="-79"/>
              </a:rPr>
              <a:t>s</a:t>
            </a:r>
            <a:r>
              <a:rPr lang="ar-LB" dirty="0">
                <a:latin typeface="David" pitchFamily="34" charset="-79"/>
              </a:rPr>
              <a:t> </a:t>
            </a:r>
            <a:br>
              <a:rPr lang="en-US" dirty="0">
                <a:latin typeface="David" pitchFamily="34" charset="-79"/>
                <a:cs typeface="David" pitchFamily="34" charset="-79"/>
              </a:rPr>
            </a:br>
            <a:r>
              <a:rPr lang="ar-LB" dirty="0">
                <a:latin typeface="David" pitchFamily="34" charset="-79"/>
              </a:rPr>
              <a:t> السرعة – </a:t>
            </a:r>
            <a:r>
              <a:rPr lang="en-US" b="1" dirty="0">
                <a:solidFill>
                  <a:srgbClr val="00B050"/>
                </a:solidFill>
                <a:latin typeface="David" pitchFamily="34" charset="-79"/>
                <a:cs typeface="David" pitchFamily="34" charset="-79"/>
              </a:rPr>
              <a:t>v</a:t>
            </a:r>
            <a:br>
              <a:rPr lang="ar-LB" dirty="0">
                <a:latin typeface="David" pitchFamily="34" charset="-79"/>
              </a:rPr>
            </a:br>
            <a:r>
              <a:rPr lang="en-US" dirty="0">
                <a:latin typeface="David" pitchFamily="34" charset="-79"/>
                <a:cs typeface="David" pitchFamily="34" charset="-79"/>
              </a:rPr>
              <a:t> </a:t>
            </a:r>
            <a:r>
              <a:rPr lang="ar-LB" dirty="0">
                <a:latin typeface="David" pitchFamily="34" charset="-79"/>
              </a:rPr>
              <a:t>الزمن – 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David" pitchFamily="34" charset="-79"/>
                <a:cs typeface="David" pitchFamily="34" charset="-79"/>
              </a:rPr>
              <a:t>t</a:t>
            </a:r>
            <a:br>
              <a:rPr lang="he-IL" dirty="0">
                <a:latin typeface="David" pitchFamily="34" charset="-79"/>
                <a:cs typeface="David" pitchFamily="34" charset="-79"/>
              </a:rPr>
            </a:br>
            <a:br>
              <a:rPr lang="he-IL" dirty="0">
                <a:latin typeface="David" pitchFamily="34" charset="-79"/>
                <a:cs typeface="David" pitchFamily="34" charset="-79"/>
              </a:rPr>
            </a:br>
            <a:r>
              <a:rPr lang="en-US" dirty="0">
                <a:latin typeface="David" pitchFamily="34" charset="-79"/>
                <a:cs typeface="David" pitchFamily="34" charset="-79"/>
              </a:rPr>
              <a:t> </a:t>
            </a:r>
          </a:p>
          <a:p>
            <a:pPr algn="ctr">
              <a:buNone/>
            </a:pP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30449" y="2947934"/>
            <a:ext cx="288607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טקסט 2"/>
          <p:cNvSpPr>
            <a:spLocks noGrp="1"/>
          </p:cNvSpPr>
          <p:nvPr>
            <p:ph type="body" sz="quarter" idx="10"/>
          </p:nvPr>
        </p:nvSpPr>
        <p:spPr>
          <a:xfrm>
            <a:off x="2951578" y="1212161"/>
            <a:ext cx="7885112" cy="757316"/>
          </a:xfrm>
        </p:spPr>
        <p:txBody>
          <a:bodyPr/>
          <a:lstStyle/>
          <a:p>
            <a:pPr>
              <a:buNone/>
            </a:pPr>
            <a:r>
              <a:rPr lang="ar-LB" dirty="0"/>
              <a:t>يمكن تغير صياغة القانون إذ ينتج لنا:</a:t>
            </a:r>
            <a:endParaRPr 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2238" y="373961"/>
            <a:ext cx="288607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9356" y="2326351"/>
            <a:ext cx="2257425" cy="127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88313" y="2326351"/>
            <a:ext cx="20955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02238" y="3449095"/>
            <a:ext cx="3090945" cy="2549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/>
          <p:cNvSpPr/>
          <p:nvPr/>
        </p:nvSpPr>
        <p:spPr>
          <a:xfrm>
            <a:off x="4692565" y="1702476"/>
            <a:ext cx="1266092" cy="32523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מלבן 3"/>
          <p:cNvSpPr/>
          <p:nvPr/>
        </p:nvSpPr>
        <p:spPr>
          <a:xfrm>
            <a:off x="7837714" y="1702476"/>
            <a:ext cx="1534886" cy="32523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LB" sz="3600" dirty="0"/>
              <a:t>الخروج من نفس النقطة والسفر بنفس الاتجاه</a:t>
            </a:r>
            <a:endParaRPr lang="en-US" sz="3600" dirty="0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10"/>
          </p:nvPr>
        </p:nvSpPr>
        <p:spPr>
          <a:xfrm>
            <a:off x="2562330" y="1296237"/>
            <a:ext cx="8264166" cy="437472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ar-LB" sz="3600" b="1" u="sng" dirty="0"/>
              <a:t>تمرين 1</a:t>
            </a:r>
            <a:endParaRPr lang="ar-LB" sz="3600" dirty="0"/>
          </a:p>
          <a:p>
            <a:pPr>
              <a:buNone/>
            </a:pPr>
            <a:r>
              <a:rPr lang="ar-LB" sz="4000" dirty="0"/>
              <a:t>يسير سائق بسرعة 45 كم في الساعة لمدة 5 ساعات.</a:t>
            </a:r>
          </a:p>
          <a:p>
            <a:pPr>
              <a:buNone/>
            </a:pPr>
            <a:r>
              <a:rPr lang="ar-LB" sz="4000" dirty="0"/>
              <a:t>ما هو طول المسافة التي يقطعها السائق؟ </a:t>
            </a:r>
            <a:endParaRPr lang="en-US" sz="4000" dirty="0"/>
          </a:p>
          <a:p>
            <a:pPr>
              <a:buNone/>
            </a:pPr>
            <a:endParaRPr lang="ar-LB" dirty="0"/>
          </a:p>
          <a:p>
            <a:pPr>
              <a:buNone/>
            </a:pPr>
            <a:r>
              <a:rPr lang="en-US" sz="3300" b="1" dirty="0">
                <a:solidFill>
                  <a:srgbClr val="00B050"/>
                </a:solidFill>
                <a:latin typeface="David" pitchFamily="34" charset="-79"/>
                <a:cs typeface="David" pitchFamily="34" charset="-79"/>
              </a:rPr>
              <a:t>v = 45    </a:t>
            </a:r>
            <a:br>
              <a:rPr lang="ar-LB" sz="3300" dirty="0">
                <a:latin typeface="David" pitchFamily="34" charset="-79"/>
              </a:rPr>
            </a:br>
            <a:r>
              <a:rPr lang="en-US" sz="3300" dirty="0">
                <a:latin typeface="David" pitchFamily="34" charset="-79"/>
                <a:cs typeface="David" pitchFamily="34" charset="-79"/>
              </a:rPr>
              <a:t> </a:t>
            </a:r>
            <a:r>
              <a:rPr lang="en-US" sz="33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David" pitchFamily="34" charset="-79"/>
                <a:cs typeface="David" pitchFamily="34" charset="-79"/>
              </a:rPr>
              <a:t>t = 5</a:t>
            </a:r>
            <a:br>
              <a:rPr lang="he-IL" sz="3300" dirty="0">
                <a:latin typeface="David" pitchFamily="34" charset="-79"/>
                <a:cs typeface="David" pitchFamily="34" charset="-79"/>
              </a:rPr>
            </a:br>
            <a:r>
              <a:rPr lang="en-US" sz="3300" b="1" dirty="0">
                <a:solidFill>
                  <a:srgbClr val="FF0000"/>
                </a:solidFill>
                <a:latin typeface="David" pitchFamily="34" charset="-79"/>
                <a:cs typeface="David" pitchFamily="34" charset="-79"/>
              </a:rPr>
              <a:t>s = ?</a:t>
            </a:r>
            <a:r>
              <a:rPr lang="ar-LB" sz="3300" dirty="0">
                <a:latin typeface="David" pitchFamily="34" charset="-79"/>
              </a:rPr>
              <a:t> </a:t>
            </a:r>
            <a:endParaRPr lang="en-US" sz="3300" dirty="0">
              <a:latin typeface="David" pitchFamily="34" charset="-79"/>
            </a:endParaRPr>
          </a:p>
          <a:p>
            <a:pPr algn="ctr">
              <a:buNone/>
            </a:pPr>
            <a:endParaRPr lang="ar-LB" b="1" dirty="0">
              <a:solidFill>
                <a:srgbClr val="FF0000"/>
              </a:solidFill>
              <a:latin typeface="David" pitchFamily="34" charset="-79"/>
            </a:endParaRPr>
          </a:p>
          <a:p>
            <a:pPr algn="ctr">
              <a:buNone/>
            </a:pPr>
            <a:endParaRPr lang="en-US" b="1" dirty="0">
              <a:solidFill>
                <a:srgbClr val="FF0000"/>
              </a:solidFill>
              <a:latin typeface="David" pitchFamily="34" charset="-79"/>
            </a:endParaRPr>
          </a:p>
          <a:p>
            <a:pPr algn="ctr">
              <a:buNone/>
            </a:pPr>
            <a:r>
              <a:rPr lang="en-US" sz="3300" b="1" dirty="0">
                <a:solidFill>
                  <a:srgbClr val="FF0000"/>
                </a:solidFill>
                <a:latin typeface="David" pitchFamily="34" charset="-79"/>
              </a:rPr>
              <a:t>s</a:t>
            </a:r>
            <a:r>
              <a:rPr lang="en-US" sz="3300" b="1" dirty="0">
                <a:latin typeface="David" pitchFamily="34" charset="-79"/>
              </a:rPr>
              <a:t> =</a:t>
            </a:r>
            <a:r>
              <a:rPr lang="en-US" sz="3300" b="1" dirty="0">
                <a:solidFill>
                  <a:srgbClr val="00B050"/>
                </a:solidFill>
                <a:latin typeface="David" pitchFamily="34" charset="-79"/>
              </a:rPr>
              <a:t> 45</a:t>
            </a:r>
            <a:r>
              <a:rPr lang="en-US" sz="3300" b="1" dirty="0">
                <a:latin typeface="David" pitchFamily="34" charset="-79"/>
              </a:rPr>
              <a:t>·</a:t>
            </a:r>
            <a:r>
              <a:rPr lang="en-US" sz="3300" dirty="0">
                <a:latin typeface="David" pitchFamily="34" charset="-79"/>
              </a:rPr>
              <a:t> </a:t>
            </a:r>
            <a:r>
              <a:rPr lang="en-US" sz="33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David" pitchFamily="34" charset="-79"/>
              </a:rPr>
              <a:t>5</a:t>
            </a:r>
          </a:p>
          <a:p>
            <a:pPr algn="ctr">
              <a:buNone/>
            </a:pPr>
            <a:r>
              <a:rPr lang="en-US" sz="3300" b="1" dirty="0">
                <a:solidFill>
                  <a:srgbClr val="FF0000"/>
                </a:solidFill>
                <a:latin typeface="David" pitchFamily="34" charset="-79"/>
              </a:rPr>
              <a:t>s</a:t>
            </a:r>
            <a:r>
              <a:rPr lang="en-US" sz="3300" b="1" dirty="0">
                <a:solidFill>
                  <a:schemeClr val="tx2">
                    <a:lumMod val="50000"/>
                  </a:schemeClr>
                </a:solidFill>
                <a:latin typeface="David" pitchFamily="34" charset="-79"/>
              </a:rPr>
              <a:t> = 225</a:t>
            </a:r>
            <a:r>
              <a:rPr lang="en-US" sz="3300" dirty="0">
                <a:solidFill>
                  <a:schemeClr val="tx2">
                    <a:lumMod val="50000"/>
                  </a:schemeClr>
                </a:solidFill>
                <a:latin typeface="David" pitchFamily="34" charset="-79"/>
              </a:rPr>
              <a:t> </a:t>
            </a:r>
            <a:endParaRPr lang="ar-LB" sz="3300" dirty="0">
              <a:solidFill>
                <a:schemeClr val="tx2">
                  <a:lumMod val="50000"/>
                </a:schemeClr>
              </a:solidFill>
              <a:latin typeface="David" pitchFamily="34" charset="-79"/>
            </a:endParaRPr>
          </a:p>
          <a:p>
            <a:pPr>
              <a:buNone/>
            </a:pPr>
            <a:br>
              <a:rPr lang="he-IL" dirty="0">
                <a:latin typeface="David" pitchFamily="34" charset="-79"/>
                <a:cs typeface="David" pitchFamily="34" charset="-79"/>
              </a:rPr>
            </a:br>
            <a:endParaRPr lang="ar-LB" dirty="0"/>
          </a:p>
          <a:p>
            <a:pPr>
              <a:buNone/>
            </a:pP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48864" y="2608698"/>
            <a:ext cx="1646708" cy="1521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הסבר ענן 7"/>
          <p:cNvSpPr/>
          <p:nvPr/>
        </p:nvSpPr>
        <p:spPr>
          <a:xfrm>
            <a:off x="2009670" y="2349260"/>
            <a:ext cx="2311121" cy="1137518"/>
          </a:xfrm>
          <a:prstGeom prst="cloudCallout">
            <a:avLst>
              <a:gd name="adj1" fmla="val 66020"/>
              <a:gd name="adj2" fmla="val 59133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LB" dirty="0">
                <a:hlinkClick r:id="rId3"/>
              </a:rPr>
              <a:t>تعالوا لنرى ذلك من خلال مهمة محو سبه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8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מערכת שידורים">
      <a:dk1>
        <a:srgbClr val="002060"/>
      </a:dk1>
      <a:lt1>
        <a:sysClr val="window" lastClr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Arial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11150</TotalTime>
  <Words>1446</Words>
  <Application>Microsoft Office PowerPoint</Application>
  <PresentationFormat>מסך רחב</PresentationFormat>
  <Paragraphs>262</Paragraphs>
  <Slides>20</Slides>
  <Notes>4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20</vt:i4>
      </vt:variant>
    </vt:vector>
  </HeadingPairs>
  <TitlesOfParts>
    <vt:vector size="24" baseType="lpstr">
      <vt:lpstr>Arial</vt:lpstr>
      <vt:lpstr>David</vt:lpstr>
      <vt:lpstr>Varela Round</vt:lpstr>
      <vt:lpstr>ערכת נושא Office</vt:lpstr>
      <vt:lpstr>מערכת שידורים לאומית</vt:lpstr>
      <vt:lpstr>مسائل كلاميه – مسائل في الحركة</vt:lpstr>
      <vt:lpstr>ماذا سنتعلم اليوم</vt:lpstr>
      <vt:lpstr>مسائل كلامية</vt:lpstr>
      <vt:lpstr>مسائل كلاميه – مسائل في الحركة</vt:lpstr>
      <vt:lpstr>مسائل كلاميه – مسائل في الحركة</vt:lpstr>
      <vt:lpstr>مسائل كلاميه – مسائل في الحركة</vt:lpstr>
      <vt:lpstr>מצגת של PowerPoint‏</vt:lpstr>
      <vt:lpstr>الخروج من نفس النقطة والسفر بنفس الاتجاه</vt:lpstr>
      <vt:lpstr>الخروج من نفس النقطة والسفر بنفس الاتجاه</vt:lpstr>
      <vt:lpstr>الخروج من نفس النقطة والسفر بنفس الاتجاه</vt:lpstr>
      <vt:lpstr>الخروج من نفس النقطة والسفر بنفس الاتجاه - السفر في مقطعين</vt:lpstr>
      <vt:lpstr>الخروج من نقطتين مختلفتين وسفر الواحد باتجاه الأخر</vt:lpstr>
      <vt:lpstr>מצגת של PowerPoint‏</vt:lpstr>
      <vt:lpstr>מצגת של PowerPoint‏</vt:lpstr>
      <vt:lpstr>الخروج من  نفس النقطة والسفر  باتجاهين مختلفين</vt:lpstr>
      <vt:lpstr>تمثيل الحركة بطريقة بيانية</vt:lpstr>
      <vt:lpstr>מצגת של PowerPoint‏</vt:lpstr>
      <vt:lpstr>إجمال: ماذا تعلمنا اليوم</vt:lpstr>
      <vt:lpstr>عليك أن تتذكر دائماً: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bahaa.misrad@gmail.com</cp:lastModifiedBy>
  <cp:revision>177</cp:revision>
  <dcterms:created xsi:type="dcterms:W3CDTF">2020-03-15T19:13:03Z</dcterms:created>
  <dcterms:modified xsi:type="dcterms:W3CDTF">2022-08-04T09:48:14Z</dcterms:modified>
</cp:coreProperties>
</file>