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1"/>
  </p:notesMasterIdLst>
  <p:sldIdLst>
    <p:sldId id="257" r:id="rId2"/>
    <p:sldId id="262" r:id="rId3"/>
    <p:sldId id="263" r:id="rId4"/>
    <p:sldId id="288" r:id="rId5"/>
    <p:sldId id="289" r:id="rId6"/>
    <p:sldId id="302" r:id="rId7"/>
    <p:sldId id="292" r:id="rId8"/>
    <p:sldId id="291" r:id="rId9"/>
    <p:sldId id="293" r:id="rId10"/>
    <p:sldId id="294" r:id="rId11"/>
    <p:sldId id="296" r:id="rId12"/>
    <p:sldId id="295" r:id="rId13"/>
    <p:sldId id="299" r:id="rId14"/>
    <p:sldId id="300" r:id="rId15"/>
    <p:sldId id="301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6" r:id="rId27"/>
    <p:sldId id="314" r:id="rId28"/>
    <p:sldId id="315" r:id="rId29"/>
    <p:sldId id="317" r:id="rId30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סגנון ערכת נושא 2 - הדגשה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96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כ'/חשון/תשפ"ב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83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36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50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121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18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כ'/חשון/תשפ"ב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כ'/חשון/תשפ"ב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  <p:sldLayoutId id="2147483666" r:id="rId7"/>
    <p:sldLayoutId id="2147483667" r:id="rId8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gbRAvGYt8kc?feature=oembed" TargetMode="Externa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j5JL9AgOnI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xj5JL9AgOnI?feature=oembed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forms.gle/F2KRGvVbQTFdqgwT9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62902"/>
            <a:ext cx="11160000" cy="720000"/>
          </a:xfrm>
        </p:spPr>
        <p:txBody>
          <a:bodyPr/>
          <a:lstStyle/>
          <a:p>
            <a:r>
              <a:rPr lang="ar-JO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وحدات القياس </a:t>
            </a:r>
            <a:r>
              <a:rPr lang="ar-JO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المستعمله</a:t>
            </a:r>
            <a:r>
              <a:rPr lang="ar-JO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he-IL" dirty="0"/>
          </a:p>
        </p:txBody>
      </p:sp>
      <p:graphicFrame>
        <p:nvGraphicFramePr>
          <p:cNvPr id="6" name="מציין מיקום תוכן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372217"/>
              </p:ext>
            </p:extLst>
          </p:nvPr>
        </p:nvGraphicFramePr>
        <p:xfrm>
          <a:off x="2277155" y="1399833"/>
          <a:ext cx="7288029" cy="3900490"/>
        </p:xfrm>
        <a:graphic>
          <a:graphicData uri="http://schemas.openxmlformats.org/drawingml/2006/table">
            <a:tbl>
              <a:tblPr rtl="1" firstRow="1" firstCol="1" bandRow="1">
                <a:tableStyleId>{3C2FFA5D-87B4-456A-9821-1D502468CF0F}</a:tableStyleId>
              </a:tblPr>
              <a:tblGrid>
                <a:gridCol w="3601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7521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b="1" kern="1200" dirty="0">
                          <a:solidFill>
                            <a:srgbClr val="192A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وحدات القياس</a:t>
                      </a: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521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b="1" kern="1200" dirty="0">
                          <a:solidFill>
                            <a:srgbClr val="192A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طاقة الحركة</a:t>
                      </a: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b="1" kern="1200" dirty="0">
                          <a:solidFill>
                            <a:srgbClr val="192A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جول</a:t>
                      </a: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521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b="1" kern="1200" dirty="0">
                          <a:solidFill>
                            <a:srgbClr val="192A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الكتلة</a:t>
                      </a: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b="1" kern="1200" dirty="0">
                          <a:solidFill>
                            <a:srgbClr val="192A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كغم</a:t>
                      </a: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7927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b="1" kern="1200" dirty="0">
                          <a:solidFill>
                            <a:srgbClr val="192A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السرعة</a:t>
                      </a: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b="1" kern="1200" dirty="0">
                          <a:solidFill>
                            <a:srgbClr val="192A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متر/ ثانية</a:t>
                      </a:r>
                      <a:endParaRPr lang="en-US" sz="4400" b="1" kern="1200" dirty="0">
                        <a:solidFill>
                          <a:srgbClr val="192A7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306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15140" y="2169000"/>
            <a:ext cx="10871177" cy="1260000"/>
          </a:xfrm>
        </p:spPr>
        <p:txBody>
          <a:bodyPr vert="horz" lIns="91440" tIns="45720" rIns="91440" bIns="45720" rtlCol="1" anchor="ctr" anchorCtr="0">
            <a:noAutofit/>
          </a:bodyPr>
          <a:lstStyle/>
          <a:p>
            <a:r>
              <a:rPr lang="ar-JO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هو قانون طاقة الحركة؟</a:t>
            </a:r>
            <a:endParaRPr lang="he-IL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2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537945"/>
            <a:ext cx="11160000" cy="720000"/>
          </a:xfrm>
        </p:spPr>
        <p:txBody>
          <a:bodyPr/>
          <a:lstStyle/>
          <a:p>
            <a:pPr lvl="0"/>
            <a:r>
              <a:rPr lang="ar-JO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قانون طاقة الحركة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1412398" y="1552309"/>
            <a:ext cx="9445659" cy="3108751"/>
            <a:chOff x="569021" y="2772697"/>
            <a:chExt cx="9445659" cy="3108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מלבן 4"/>
                <p:cNvSpPr/>
                <p:nvPr/>
              </p:nvSpPr>
              <p:spPr>
                <a:xfrm>
                  <a:off x="1578932" y="2772697"/>
                  <a:ext cx="7869237" cy="15146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200" algn="ctr">
                    <a:lnSpc>
                      <a:spcPct val="107000"/>
                    </a:lnSpc>
                  </a:pPr>
                  <a:r>
                    <a:rPr lang="en-US" sz="6000" b="1" dirty="0" err="1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6000" b="1" baseline="-25000" dirty="0" err="1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</a:t>
                  </a:r>
                  <a:r>
                    <a:rPr lang="en-US" sz="6000" b="1" dirty="0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.m.v</a:t>
                  </a:r>
                  <a:r>
                    <a:rPr lang="en-US" sz="6000" b="1" baseline="30000" dirty="0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2</a:t>
                  </a:r>
                  <a:endParaRPr lang="en-US" sz="4800" b="1" dirty="0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מלבן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932" y="2772697"/>
                  <a:ext cx="7869237" cy="1514645"/>
                </a:xfrm>
                <a:prstGeom prst="rect">
                  <a:avLst/>
                </a:prstGeom>
                <a:blipFill>
                  <a:blip r:embed="rId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מלבן 5"/>
            <p:cNvSpPr/>
            <p:nvPr/>
          </p:nvSpPr>
          <p:spPr>
            <a:xfrm>
              <a:off x="7729538" y="4949171"/>
              <a:ext cx="22851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JO" sz="24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السرعة (متر/ ثانية)</a:t>
              </a:r>
              <a:endPara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מלבן 6"/>
            <p:cNvSpPr/>
            <p:nvPr/>
          </p:nvSpPr>
          <p:spPr>
            <a:xfrm>
              <a:off x="569021" y="4505888"/>
              <a:ext cx="2130711" cy="467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ar-JO" sz="2400" b="1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طاقة الحركة (جول)</a:t>
              </a:r>
              <a:endParaRPr lang="en-US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מלבן 7"/>
            <p:cNvSpPr/>
            <p:nvPr/>
          </p:nvSpPr>
          <p:spPr>
            <a:xfrm>
              <a:off x="3112100" y="5371590"/>
              <a:ext cx="1795684" cy="467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ar-JO" sz="2400" b="1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عامل تناسب (-)</a:t>
              </a:r>
              <a:endParaRPr lang="en-US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מלבן 8"/>
            <p:cNvSpPr/>
            <p:nvPr/>
          </p:nvSpPr>
          <p:spPr>
            <a:xfrm>
              <a:off x="5584301" y="5413819"/>
              <a:ext cx="1285929" cy="467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ar-JO" sz="24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كتلة ( كغم)</a:t>
              </a:r>
              <a:endParaRPr lang="en-US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D5B2A8-A29B-463D-8DB8-DD00A43A4852}"/>
              </a:ext>
            </a:extLst>
          </p:cNvPr>
          <p:cNvCxnSpPr>
            <a:cxnSpLocks/>
          </p:cNvCxnSpPr>
          <p:nvPr/>
        </p:nvCxnSpPr>
        <p:spPr>
          <a:xfrm flipH="1">
            <a:off x="2775859" y="2514599"/>
            <a:ext cx="1179618" cy="63137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022104-5971-49DA-846C-D458AE433777}"/>
              </a:ext>
            </a:extLst>
          </p:cNvPr>
          <p:cNvCxnSpPr>
            <a:cxnSpLocks/>
          </p:cNvCxnSpPr>
          <p:nvPr/>
        </p:nvCxnSpPr>
        <p:spPr>
          <a:xfrm flipH="1">
            <a:off x="4942116" y="2981886"/>
            <a:ext cx="313974" cy="1090299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058D7F-1E4D-4A54-A7DC-8634A03F98B0}"/>
              </a:ext>
            </a:extLst>
          </p:cNvPr>
          <p:cNvCxnSpPr>
            <a:cxnSpLocks/>
          </p:cNvCxnSpPr>
          <p:nvPr/>
        </p:nvCxnSpPr>
        <p:spPr>
          <a:xfrm>
            <a:off x="6743471" y="2877990"/>
            <a:ext cx="302105" cy="1194195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5655CF-9718-4CE4-B909-E96A2005902F}"/>
              </a:ext>
            </a:extLst>
          </p:cNvPr>
          <p:cNvCxnSpPr>
            <a:cxnSpLocks/>
          </p:cNvCxnSpPr>
          <p:nvPr/>
        </p:nvCxnSpPr>
        <p:spPr>
          <a:xfrm>
            <a:off x="7981809" y="2479809"/>
            <a:ext cx="1423450" cy="1047226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71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8613" y="316520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كيف تتعلق طاقة الحركة بالكتلة؟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779493" y="477169"/>
            <a:ext cx="1314450" cy="108585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3200" b="1" dirty="0">
                <a:solidFill>
                  <a:schemeClr val="tx2">
                    <a:lumMod val="75000"/>
                  </a:schemeClr>
                </a:solidFill>
              </a:rPr>
              <a:t>الكتلة</a:t>
            </a:r>
            <a:endParaRPr lang="he-IL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3107" y="1722662"/>
            <a:ext cx="5072062" cy="33304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ar-JO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توجد </a:t>
            </a:r>
            <a:r>
              <a:rPr lang="ar-JO" sz="24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علاقه طردية </a:t>
            </a:r>
            <a:r>
              <a:rPr lang="ar-JO" sz="24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بين كمية طاقة الحركة وبين كتلة الجسم المتحرك. </a:t>
            </a:r>
          </a:p>
          <a:p>
            <a:pPr marL="457200">
              <a:lnSpc>
                <a:spcPct val="107000"/>
              </a:lnSpc>
            </a:pPr>
            <a:endParaRPr lang="en-US" sz="2400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ar-JO" sz="24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ماذا يعني ذلك؟</a:t>
            </a:r>
          </a:p>
          <a:p>
            <a:pPr marL="457200">
              <a:lnSpc>
                <a:spcPct val="107000"/>
              </a:lnSpc>
            </a:pPr>
            <a:r>
              <a:rPr lang="ar-JO" sz="24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400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ar-JO" sz="24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اذا ضاعفنا كتلة الجسم تتضاعف أيضا كمية طاقة حركته بشرط ان تبقى سرعته ثابته.</a:t>
            </a:r>
            <a:endParaRPr lang="en-US" sz="2400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5" name="קבוצה 24"/>
          <p:cNvGrpSpPr/>
          <p:nvPr/>
        </p:nvGrpSpPr>
        <p:grpSpPr>
          <a:xfrm>
            <a:off x="4568729" y="979216"/>
            <a:ext cx="7869237" cy="4017820"/>
            <a:chOff x="5265415" y="1616733"/>
            <a:chExt cx="7869237" cy="4017820"/>
          </a:xfrm>
        </p:grpSpPr>
        <p:grpSp>
          <p:nvGrpSpPr>
            <p:cNvPr id="8" name="קבוצה 7"/>
            <p:cNvGrpSpPr/>
            <p:nvPr/>
          </p:nvGrpSpPr>
          <p:grpSpPr>
            <a:xfrm>
              <a:off x="5265415" y="1616733"/>
              <a:ext cx="7869237" cy="3762809"/>
              <a:chOff x="5265415" y="1616733"/>
              <a:chExt cx="7869237" cy="3762809"/>
            </a:xfrm>
          </p:grpSpPr>
          <p:grpSp>
            <p:nvGrpSpPr>
              <p:cNvPr id="13" name="קבוצה 12"/>
              <p:cNvGrpSpPr/>
              <p:nvPr/>
            </p:nvGrpSpPr>
            <p:grpSpPr>
              <a:xfrm>
                <a:off x="5265415" y="1616733"/>
                <a:ext cx="7869237" cy="2297446"/>
                <a:chOff x="1578932" y="2772697"/>
                <a:chExt cx="7869237" cy="229744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מלבן 13"/>
                    <p:cNvSpPr/>
                    <p:nvPr/>
                  </p:nvSpPr>
                  <p:spPr>
                    <a:xfrm>
                      <a:off x="1578932" y="2772697"/>
                      <a:ext cx="7869237" cy="123020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48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4800" b="1" baseline="-250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4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4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4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</m:oMath>
                      </a14:m>
                      <a:r>
                        <a:rPr lang="en-US" sz="4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.m.v</a:t>
                      </a:r>
                      <a:r>
                        <a:rPr lang="en-US" sz="4800" b="1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מלבן 1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78932" y="2772697"/>
                      <a:ext cx="7869237" cy="123020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b="-1442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8" name="מלבן 17"/>
                <p:cNvSpPr/>
                <p:nvPr/>
              </p:nvSpPr>
              <p:spPr>
                <a:xfrm>
                  <a:off x="6227265" y="4602514"/>
                  <a:ext cx="1285929" cy="4676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JO" sz="2400" b="1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كتلة ( كغم)</a:t>
                  </a:r>
                  <a:endParaRPr lang="en-US" b="1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9894719" y="4948655"/>
                    <a:ext cx="107808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1">
                    <a:spAutoFit/>
                  </a:bodyPr>
                  <a:lstStyle/>
                  <a:p>
                    <a:r>
                      <a:rPr lang="en-US" sz="2800" b="1" dirty="0">
                        <a:ea typeface="Cambria Math" panose="02040503050406030204" pitchFamily="18" charset="0"/>
                      </a:rPr>
                      <a:t>m </a:t>
                    </a:r>
                    <a14:m>
                      <m:oMath xmlns:m="http://schemas.openxmlformats.org/officeDocument/2006/math">
                        <m:r>
                          <a:rPr lang="he-IL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he-IL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oMath>
                    </a14:m>
                    <a:endParaRPr lang="he-IL" sz="2800" b="1" dirty="0"/>
                  </a:p>
                </p:txBody>
              </p:sp>
            </mc:Choice>
            <mc:Fallback xmlns="">
              <p:sp>
                <p:nvSpPr>
                  <p:cNvPr id="3" name="Text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4719" y="4948655"/>
                    <a:ext cx="1078080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85" t="-23944" b="-50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קבוצה 6"/>
            <p:cNvGrpSpPr/>
            <p:nvPr/>
          </p:nvGrpSpPr>
          <p:grpSpPr>
            <a:xfrm>
              <a:off x="5957888" y="4362965"/>
              <a:ext cx="1928812" cy="1271588"/>
              <a:chOff x="5957888" y="4362965"/>
              <a:chExt cx="1928812" cy="1271588"/>
            </a:xfrm>
          </p:grpSpPr>
          <p:sp>
            <p:nvSpPr>
              <p:cNvPr id="4" name="מלבן 3"/>
              <p:cNvSpPr/>
              <p:nvPr/>
            </p:nvSpPr>
            <p:spPr>
              <a:xfrm>
                <a:off x="5957888" y="4362965"/>
                <a:ext cx="1928812" cy="1271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r>
                  <a:rPr lang="en-US" sz="4800" b="1" dirty="0" err="1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4800" b="1" baseline="-25000" dirty="0" err="1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</a:t>
                </a:r>
                <a:endParaRPr lang="he-IL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265821" y="4813636"/>
                    <a:ext cx="620879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e-IL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he-IL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he-IL" sz="2800" b="1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65821" y="4813636"/>
                    <a:ext cx="620879" cy="43088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99354E-7565-4D58-8157-7453A390BD20}"/>
              </a:ext>
            </a:extLst>
          </p:cNvPr>
          <p:cNvCxnSpPr>
            <a:cxnSpLocks/>
          </p:cNvCxnSpPr>
          <p:nvPr/>
        </p:nvCxnSpPr>
        <p:spPr>
          <a:xfrm>
            <a:off x="8272629" y="2273042"/>
            <a:ext cx="1230599" cy="1757337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92ED1C-96F0-46B6-9395-6A5D2D55F885}"/>
              </a:ext>
            </a:extLst>
          </p:cNvPr>
          <p:cNvCxnSpPr>
            <a:cxnSpLocks/>
          </p:cNvCxnSpPr>
          <p:nvPr/>
        </p:nvCxnSpPr>
        <p:spPr>
          <a:xfrm flipH="1">
            <a:off x="7702068" y="4604872"/>
            <a:ext cx="114112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15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7050" y="2838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كيف تتعلق طاقة الحركة بالسرعة؟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אליפסה 8"/>
          <p:cNvSpPr/>
          <p:nvPr/>
        </p:nvSpPr>
        <p:spPr>
          <a:xfrm>
            <a:off x="166421" y="327243"/>
            <a:ext cx="1769537" cy="108585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3200" b="1">
                <a:solidFill>
                  <a:schemeClr val="tx2">
                    <a:lumMod val="75000"/>
                  </a:schemeClr>
                </a:solidFill>
              </a:rPr>
              <a:t>السرعة</a:t>
            </a:r>
            <a:endParaRPr lang="he-IL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670" y="1461957"/>
            <a:ext cx="5376181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توجد </a:t>
            </a:r>
            <a:r>
              <a:rPr lang="ar-JO" sz="2200" u="sng" dirty="0">
                <a:solidFill>
                  <a:srgbClr val="0070C0"/>
                </a:solidFill>
              </a:rPr>
              <a:t>علاقة طردية تربيعيه </a:t>
            </a:r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بين طاقة حركة الجسم</a:t>
            </a:r>
          </a:p>
          <a:p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 وبين سرعته.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en-US" sz="2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ar-JO" sz="2200" b="1" dirty="0">
                <a:solidFill>
                  <a:schemeClr val="tx2">
                    <a:lumMod val="75000"/>
                  </a:schemeClr>
                </a:solidFill>
              </a:rPr>
              <a:t>ماذا يعني ذلك؟</a:t>
            </a:r>
          </a:p>
          <a:p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 اذا ضاعفنا سرعة الجسم مرتين تتضاعف كمية طاقة حركته 4 مرات. بشرط ان تبقى الكتلة ثابتة.</a:t>
            </a:r>
          </a:p>
          <a:p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200" b="1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=4</a:t>
            </a:r>
          </a:p>
          <a:p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واذا ضاعفنا سرعة الجسم 3 مرات، تتضاعف كمية طاقة حركته 9 مرات.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ar-JO" sz="22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200" b="1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=9</a:t>
            </a:r>
          </a:p>
        </p:txBody>
      </p:sp>
      <p:grpSp>
        <p:nvGrpSpPr>
          <p:cNvPr id="13" name="קבוצה 12"/>
          <p:cNvGrpSpPr/>
          <p:nvPr/>
        </p:nvGrpSpPr>
        <p:grpSpPr>
          <a:xfrm>
            <a:off x="4364519" y="1152892"/>
            <a:ext cx="7869237" cy="3408219"/>
            <a:chOff x="5265415" y="1616733"/>
            <a:chExt cx="7869237" cy="3408219"/>
          </a:xfrm>
        </p:grpSpPr>
        <p:grpSp>
          <p:nvGrpSpPr>
            <p:cNvPr id="14" name="קבוצה 13"/>
            <p:cNvGrpSpPr/>
            <p:nvPr/>
          </p:nvGrpSpPr>
          <p:grpSpPr>
            <a:xfrm>
              <a:off x="5265415" y="1616733"/>
              <a:ext cx="7869237" cy="3378917"/>
              <a:chOff x="5265415" y="1616733"/>
              <a:chExt cx="7869237" cy="33789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מלבן 20"/>
                  <p:cNvSpPr/>
                  <p:nvPr/>
                </p:nvSpPr>
                <p:spPr>
                  <a:xfrm>
                    <a:off x="5265415" y="1616733"/>
                    <a:ext cx="7869237" cy="11353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457200" algn="ctr">
                      <a:lnSpc>
                        <a:spcPct val="107000"/>
                      </a:lnSpc>
                    </a:pPr>
                    <a:r>
                      <a:rPr lang="en-US" sz="4400" b="1" dirty="0" err="1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E</a:t>
                    </a:r>
                    <a:r>
                      <a:rPr lang="en-US" sz="4400" b="1" baseline="-25000" dirty="0" err="1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k</a:t>
                    </a:r>
                    <a:r>
                      <a:rPr lang="en-US" sz="4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en-US" sz="44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.m.v</a:t>
                    </a:r>
                    <a:r>
                      <a:rPr lang="en-US" sz="4400" b="1" baseline="30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2</a:t>
                    </a:r>
                    <a:endParaRPr lang="en-US" sz="3600" b="1" dirty="0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1" name="מלבן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65415" y="1616733"/>
                    <a:ext cx="7869237" cy="113537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9536272" y="4133876"/>
                    <a:ext cx="1500851" cy="86177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1">
                    <a:spAutoFit/>
                  </a:bodyPr>
                  <a:lstStyle/>
                  <a:p>
                    <a:r>
                      <a:rPr lang="en-US" sz="2800" b="1" dirty="0">
                        <a:ea typeface="Cambria Math" panose="02040503050406030204" pitchFamily="18" charset="0"/>
                      </a:rPr>
                      <a:t>(V </a:t>
                    </a:r>
                    <a14:m>
                      <m:oMath xmlns:m="http://schemas.openxmlformats.org/officeDocument/2006/math">
                        <m:r>
                          <a:rPr lang="he-IL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he-IL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he-IL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800" b="1" baseline="30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 2</a:t>
                    </a:r>
                    <a:endParaRPr lang="en-US" sz="2000" b="1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  <a:p>
                    <a:endParaRPr lang="he-IL" sz="2800" b="1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36272" y="4133876"/>
                    <a:ext cx="1500851" cy="8617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12057" r="-101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קבוצה 14"/>
            <p:cNvGrpSpPr/>
            <p:nvPr/>
          </p:nvGrpSpPr>
          <p:grpSpPr>
            <a:xfrm>
              <a:off x="6208259" y="3753364"/>
              <a:ext cx="1928812" cy="1271588"/>
              <a:chOff x="6208259" y="3753364"/>
              <a:chExt cx="1928812" cy="1271588"/>
            </a:xfrm>
          </p:grpSpPr>
          <p:sp>
            <p:nvSpPr>
              <p:cNvPr id="16" name="מלבן 15"/>
              <p:cNvSpPr/>
              <p:nvPr/>
            </p:nvSpPr>
            <p:spPr>
              <a:xfrm>
                <a:off x="6208259" y="3753364"/>
                <a:ext cx="1928812" cy="1271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r>
                  <a:rPr lang="en-US" sz="4400" b="1" dirty="0" err="1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4400" b="1" baseline="-25000" dirty="0" err="1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</a:t>
                </a:r>
                <a:endParaRPr lang="he-IL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516192" y="4204035"/>
                    <a:ext cx="620879" cy="48109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e-IL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800" b="1" baseline="3000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m:t>2</m:t>
                          </m:r>
                        </m:oMath>
                      </m:oMathPara>
                    </a14:m>
                    <a:endParaRPr lang="he-IL" sz="2800" b="1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16192" y="4204035"/>
                    <a:ext cx="620879" cy="48109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78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4" name="מלבן 23"/>
          <p:cNvSpPr/>
          <p:nvPr/>
        </p:nvSpPr>
        <p:spPr>
          <a:xfrm>
            <a:off x="8451631" y="2597432"/>
            <a:ext cx="1756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السرعة </a:t>
            </a:r>
          </a:p>
          <a:p>
            <a:pPr algn="ctr"/>
            <a:r>
              <a:rPr lang="ar-JO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(متر/ ثانية)</a:t>
            </a:r>
            <a:endParaRPr lang="he-I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624482" y="4296820"/>
                <a:ext cx="1500851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</a:rPr>
                  <a:t>(V </a:t>
                </a:r>
                <a14:m>
                  <m:oMath xmlns:m="http://schemas.openxmlformats.org/officeDocument/2006/math">
                    <m:r>
                      <a:rPr lang="he-IL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he-IL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baseline="300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</a:t>
                </a:r>
                <a:endParaRPr lang="en-US" sz="2000" b="1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he-IL" sz="28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82" y="4296820"/>
                <a:ext cx="1500851" cy="861774"/>
              </a:xfrm>
              <a:prstGeom prst="rect">
                <a:avLst/>
              </a:prstGeom>
              <a:blipFill>
                <a:blip r:embed="rId5"/>
                <a:stretch>
                  <a:fillRect t="-12057" r="-10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מלבן 27"/>
          <p:cNvSpPr/>
          <p:nvPr/>
        </p:nvSpPr>
        <p:spPr>
          <a:xfrm>
            <a:off x="5329128" y="3905420"/>
            <a:ext cx="1928812" cy="127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4400" b="1" baseline="-25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endParaRPr lang="he-I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33807" y="4360605"/>
                <a:ext cx="620879" cy="4810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3</m:t>
                      </m:r>
                      <m:r>
                        <m:rPr>
                          <m:nor/>
                        </m:rPr>
                        <a:rPr lang="en-US" sz="2800" b="1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2</m:t>
                      </m:r>
                    </m:oMath>
                  </m:oMathPara>
                </a14:m>
                <a:endParaRPr lang="he-IL" sz="28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07" y="4360605"/>
                <a:ext cx="620879" cy="481094"/>
              </a:xfrm>
              <a:prstGeom prst="rect">
                <a:avLst/>
              </a:prstGeom>
              <a:blipFill>
                <a:blip r:embed="rId6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830BBA8-D4A0-42BF-BA01-A026B1469A47}"/>
              </a:ext>
            </a:extLst>
          </p:cNvPr>
          <p:cNvCxnSpPr>
            <a:cxnSpLocks/>
          </p:cNvCxnSpPr>
          <p:nvPr/>
        </p:nvCxnSpPr>
        <p:spPr>
          <a:xfrm flipH="1">
            <a:off x="7527897" y="4561325"/>
            <a:ext cx="114112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737AA6-8C22-48D5-8213-7FB6119CDFDA}"/>
              </a:ext>
            </a:extLst>
          </p:cNvPr>
          <p:cNvCxnSpPr>
            <a:cxnSpLocks/>
          </p:cNvCxnSpPr>
          <p:nvPr/>
        </p:nvCxnSpPr>
        <p:spPr>
          <a:xfrm flipH="1">
            <a:off x="7527897" y="3940840"/>
            <a:ext cx="114112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C7E41AC-E3A1-4F30-9F92-D1CE98F97926}"/>
              </a:ext>
            </a:extLst>
          </p:cNvPr>
          <p:cNvCxnSpPr>
            <a:cxnSpLocks/>
          </p:cNvCxnSpPr>
          <p:nvPr/>
        </p:nvCxnSpPr>
        <p:spPr>
          <a:xfrm flipV="1">
            <a:off x="8417474" y="2205335"/>
            <a:ext cx="0" cy="134340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43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FAC604-F395-47EF-909B-A19AC290C27F}"/>
              </a:ext>
            </a:extLst>
          </p:cNvPr>
          <p:cNvSpPr/>
          <p:nvPr/>
        </p:nvSpPr>
        <p:spPr>
          <a:xfrm>
            <a:off x="0" y="2873828"/>
            <a:ext cx="9176657" cy="3973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E9A6F54-B3C4-4322-9999-0D404C0B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/>
              <a:t>חישוב אנרגיית תנועה</a:t>
            </a: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22" y="2646816"/>
            <a:ext cx="1887849" cy="1887849"/>
          </a:xfrm>
        </p:spPr>
      </p:pic>
      <p:pic>
        <p:nvPicPr>
          <p:cNvPr id="8" name="מדיה מקוונת 7" title="￘ﾧ￙ﾄ￘ﾹ￙ﾄ￙ﾈ￙ﾅ | ￘ﾧ￙ﾄ￘ﾷ￘ﾧ￙ﾂ￘ﾩ ￘ﾧ￙ﾄ￘ﾭ￘ﾱ￙ﾃ￙ﾊ￘ﾩ">
            <a:hlinkClick r:id="" action="ppaction://media"/>
            <a:extLst>
              <a:ext uri="{FF2B5EF4-FFF2-40B4-BE49-F238E27FC236}">
                <a16:creationId xmlns:a16="http://schemas.microsoft.com/office/drawing/2014/main" id="{9F775DE3-7221-453F-B43A-72A466EACC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7424" y="995454"/>
            <a:ext cx="9625919" cy="55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2169000"/>
            <a:ext cx="10871177" cy="1260000"/>
          </a:xfrm>
        </p:spPr>
        <p:txBody>
          <a:bodyPr/>
          <a:lstStyle/>
          <a:p>
            <a:r>
              <a:rPr lang="ar-JO" sz="115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تمارين</a:t>
            </a:r>
            <a:endParaRPr lang="he-IL" sz="115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53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سؤال 1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86656" y="971563"/>
            <a:ext cx="11160000" cy="4680000"/>
          </a:xfrm>
        </p:spPr>
        <p:txBody>
          <a:bodyPr>
            <a:normAutofit/>
          </a:bodyPr>
          <a:lstStyle/>
          <a:p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كتلة طائر نورس 2 كغم.</a:t>
            </a:r>
          </a:p>
          <a:p>
            <a:pPr marL="0" indent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	 يطير بسرعة 3 متر/ ثانية.</a:t>
            </a:r>
          </a:p>
          <a:p>
            <a:pPr marL="0" indent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 احسب كمية طاقة حركته؟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الحل: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مطلوب: 			؟=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 طاقة الحركة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e-I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66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طريقة الحل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ar-JO" sz="2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المعطيات:</a:t>
                </a:r>
                <a:endParaRPr lang="en-US" sz="2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l" rtl="0"/>
                <a14:m>
                  <m:oMath xmlns:m="http://schemas.openxmlformats.org/officeDocument/2006/math">
                    <m:r>
                      <a:rPr lang="ar-JO" sz="2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JO" sz="2600" b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JO" sz="2600" b="0" smtClean="0">
                        <a:latin typeface="Cambria Math" panose="02040503050406030204" pitchFamily="18" charset="0"/>
                      </a:rPr>
                      <m:t>كتلة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كغم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 kg)</a:t>
                </a:r>
              </a:p>
              <a:p>
                <a:pPr lvl="0" algn="l" rtl="0"/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السرعة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600" b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(m/sec)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متر/ثانية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ar-JO" sz="2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قانون طاقة الحركة:</a:t>
                </a:r>
                <a:endParaRPr lang="en-US" sz="2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.m.v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he-IL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74" r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מלבן 3"/>
          <p:cNvSpPr/>
          <p:nvPr/>
        </p:nvSpPr>
        <p:spPr>
          <a:xfrm>
            <a:off x="609599" y="566187"/>
            <a:ext cx="3058886" cy="1200329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ar-JO" sz="2400" dirty="0">
                <a:solidFill>
                  <a:srgbClr val="002060"/>
                </a:solidFill>
              </a:rPr>
              <a:t>كتلة طائر نورس 2 كغم.</a:t>
            </a:r>
          </a:p>
          <a:p>
            <a:r>
              <a:rPr lang="ar-JO" sz="2400" dirty="0">
                <a:solidFill>
                  <a:srgbClr val="002060"/>
                </a:solidFill>
              </a:rPr>
              <a:t> يطير بسرعة 3 متر/ ثانية.</a:t>
            </a:r>
          </a:p>
          <a:p>
            <a:r>
              <a:rPr lang="ar-JO" sz="2400" dirty="0">
                <a:solidFill>
                  <a:srgbClr val="002060"/>
                </a:solidFill>
              </a:rPr>
              <a:t> احسب كمية طاقة حركته؟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1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1702819" y="330142"/>
                <a:ext cx="8373961" cy="5351488"/>
              </a:xfrm>
            </p:spPr>
            <p:txBody>
              <a:bodyPr>
                <a:noAutofit/>
              </a:bodyPr>
              <a:lstStyle/>
              <a:p>
                <a:r>
                  <a:rPr lang="ar-JO" sz="2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قانون طاقة الحركة:</a:t>
                </a:r>
                <a:endParaRPr lang="en-US" sz="2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.m.v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rtl="0"/>
                <a:r>
                  <a:rPr lang="en-US" sz="2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.2.3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=1*9=9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جول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rtl="0"/>
                <a:r>
                  <a:rPr lang="en-US" sz="2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9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جول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كمية طاقة حركة النورس.</a:t>
                </a:r>
                <a:endParaRPr lang="he-IL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2819" y="330142"/>
                <a:ext cx="8373961" cy="5351488"/>
              </a:xfrm>
              <a:blipFill>
                <a:blip r:embed="rId2"/>
                <a:stretch>
                  <a:fillRect r="-1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47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الطاقة الحركية</a:t>
            </a:r>
            <a:endParaRPr lang="he-IL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660000" y="3486910"/>
            <a:ext cx="10872000" cy="720000"/>
          </a:xfrm>
        </p:spPr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الفيزياء للصف التاسع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660000" y="5109878"/>
            <a:ext cx="10872000" cy="720000"/>
          </a:xfrm>
        </p:spPr>
        <p:txBody>
          <a:bodyPr/>
          <a:lstStyle/>
          <a:p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الأستاذ تقي عسلي</a:t>
            </a:r>
            <a:endParaRPr lang="he-IL" sz="3200" dirty="0"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سؤال 2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02771" y="998838"/>
            <a:ext cx="10587039" cy="468000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أضيفت طاقة حركة مقدارها 32 جول لكرة ما مما أدى الى دفعها بسرعة 4 متر/ ثانية.</a:t>
            </a:r>
          </a:p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ما هي كتلة هذه الكرة؟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الحل: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المطلوب: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		؟=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  </a:t>
            </a: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الكتلة</a:t>
            </a:r>
            <a:endParaRPr lang="he-I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02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المعطيات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3188834" y="991396"/>
                <a:ext cx="7543799" cy="2418981"/>
              </a:xfrm>
            </p:spPr>
            <p:txBody>
              <a:bodyPr>
                <a:noAutofit/>
              </a:bodyPr>
              <a:lstStyle/>
              <a:p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معطيات: 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جول 32 =</a:t>
                </a:r>
                <a:r>
                  <a:rPr lang="en-US" sz="2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Ek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طاقة الحركة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rtl="0"/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السرعة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600" b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(m/sec)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متر/ثانية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e-IL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8834" y="991396"/>
                <a:ext cx="7543799" cy="2418981"/>
              </a:xfrm>
              <a:blipFill>
                <a:blip r:embed="rId2"/>
                <a:stretch>
                  <a:fillRect r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מלבן 3"/>
          <p:cNvSpPr/>
          <p:nvPr/>
        </p:nvSpPr>
        <p:spPr>
          <a:xfrm>
            <a:off x="515206" y="1253657"/>
            <a:ext cx="4173991" cy="156966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أضيفت طاقة حركة مقدارها 32 جول لكرة ما مما أدى الى دفعها بسرعة 4 متر/ ثانية.</a:t>
            </a:r>
          </a:p>
          <a:p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هي كتلة هذه الكرة؟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8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تعويض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1273629" y="1183198"/>
                <a:ext cx="7707767" cy="471518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ar-JO" sz="3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نعوض: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32=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.m.4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 rtl="0"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32=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.m.16</a:t>
                </a:r>
              </a:p>
              <a:p>
                <a:pPr marL="0" indent="0" algn="ctr" rtl="0"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32= 8.m</a:t>
                </a:r>
              </a:p>
              <a:p>
                <a:pPr marL="0" indent="0" algn="ctr" rtl="0"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m=32:8=4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كغم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 rtl="0">
                  <a:buNone/>
                </a:pP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كتلة الكرة 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m=4 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كغم.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endParaRPr lang="he-IL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3629" y="1183198"/>
                <a:ext cx="7707767" cy="4715187"/>
              </a:xfrm>
              <a:blipFill>
                <a:blip r:embed="rId2"/>
                <a:stretch>
                  <a:fillRect t="-775" r="-1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לבן 3"/>
              <p:cNvSpPr/>
              <p:nvPr/>
            </p:nvSpPr>
            <p:spPr>
              <a:xfrm>
                <a:off x="332015" y="332929"/>
                <a:ext cx="4044042" cy="1200329"/>
              </a:xfrm>
              <a:prstGeom prst="rect">
                <a:avLst/>
              </a:prstGeom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ar-JO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معطيات: </a:t>
                </a:r>
                <a:endPara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ar-JO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جول 32 =</a:t>
                </a:r>
                <a:r>
                  <a:rPr 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Ek</a:t>
                </a:r>
                <a:r>
                  <a:rPr lang="ar-JO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طاقة الحركة</a:t>
                </a:r>
                <a:endPara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ar-JO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السرعة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(m/sec) </a:t>
                </a:r>
                <a:r>
                  <a:rPr lang="ar-JO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متر/ثانية</a:t>
                </a:r>
                <a:endPara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מלבן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15" y="332929"/>
                <a:ext cx="4044042" cy="1200329"/>
              </a:xfrm>
              <a:prstGeom prst="rect">
                <a:avLst/>
              </a:prstGeom>
              <a:blipFill>
                <a:blip r:embed="rId3"/>
                <a:stretch>
                  <a:fillRect t="-2475" r="-1794" b="-9406"/>
                </a:stretch>
              </a:blip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לבן 4"/>
              <p:cNvSpPr/>
              <p:nvPr/>
            </p:nvSpPr>
            <p:spPr>
              <a:xfrm>
                <a:off x="6726577" y="2932293"/>
                <a:ext cx="2277155" cy="993413"/>
              </a:xfrm>
              <a:prstGeom prst="rect">
                <a:avLst/>
              </a:prstGeom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JO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قانون طاقة الحركة:</a:t>
                </a:r>
                <a:endPara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Ek</a:t>
                </a: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.m.v2</a:t>
                </a:r>
                <a:endParaRPr lang="ar-JO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מלבן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577" y="2932293"/>
                <a:ext cx="2277155" cy="993413"/>
              </a:xfrm>
              <a:prstGeom prst="rect">
                <a:avLst/>
              </a:prstGeom>
              <a:blipFill>
                <a:blip r:embed="rId4"/>
                <a:stretch>
                  <a:fillRect t="-2976" b="-2976"/>
                </a:stretch>
              </a:blip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55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سؤال 3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790320" y="933094"/>
            <a:ext cx="8414482" cy="468000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كتلة قذيفة 8 كغم،</a:t>
            </a:r>
          </a:p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 أضيفت لها طاقة حركية مقدارها 400 جول.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ما هي السرعة التي انطلقت بها هذه القذيفة؟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 الحل: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مطلوب: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r>
              <a:rPr lang="ar-JO" sz="2600" dirty="0" err="1">
                <a:latin typeface="Arial" panose="020B0604020202020204" pitchFamily="34" charset="0"/>
                <a:cs typeface="Arial" panose="020B0604020202020204" pitchFamily="34" charset="0"/>
              </a:rPr>
              <a:t>السرعه</a:t>
            </a:r>
            <a:r>
              <a:rPr lang="ar-JO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 V= ?</a:t>
            </a:r>
          </a:p>
          <a:p>
            <a:pPr marL="0" indent="0">
              <a:buNone/>
            </a:pPr>
            <a:endParaRPr lang="he-I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86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573094"/>
            <a:ext cx="11160000" cy="720000"/>
          </a:xfrm>
        </p:spPr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معطيات: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216349" y="1171453"/>
            <a:ext cx="6514244" cy="1933206"/>
          </a:xfrm>
        </p:spPr>
        <p:txBody>
          <a:bodyPr>
            <a:normAutofit/>
          </a:bodyPr>
          <a:lstStyle/>
          <a:p>
            <a:r>
              <a:rPr lang="ar-JO" sz="2600">
                <a:latin typeface="Arial" panose="020B0604020202020204" pitchFamily="34" charset="0"/>
                <a:cs typeface="Arial" panose="020B0604020202020204" pitchFamily="34" charset="0"/>
              </a:rPr>
              <a:t>جول 400 =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ar-JO" sz="2600">
                <a:latin typeface="Arial" panose="020B0604020202020204" pitchFamily="34" charset="0"/>
                <a:cs typeface="Arial" panose="020B0604020202020204" pitchFamily="34" charset="0"/>
              </a:rPr>
              <a:t> طاقة الحركة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ar-JO" sz="2600">
                <a:latin typeface="Arial" panose="020B0604020202020204" pitchFamily="34" charset="0"/>
                <a:cs typeface="Arial" panose="020B0604020202020204" pitchFamily="34" charset="0"/>
              </a:rPr>
              <a:t>  8 =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m  </a:t>
            </a:r>
            <a:r>
              <a:rPr lang="ar-JO" sz="2600">
                <a:latin typeface="Arial" panose="020B0604020202020204" pitchFamily="34" charset="0"/>
                <a:cs typeface="Arial" panose="020B0604020202020204" pitchFamily="34" charset="0"/>
              </a:rPr>
              <a:t>الكتلة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e-I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לבן 3"/>
              <p:cNvSpPr/>
              <p:nvPr/>
            </p:nvSpPr>
            <p:spPr>
              <a:xfrm>
                <a:off x="1664392" y="1319694"/>
                <a:ext cx="3214687" cy="1143518"/>
              </a:xfrm>
              <a:prstGeom prst="rect">
                <a:avLst/>
              </a:prstGeom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JO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قانون طاقة الحركة:</a:t>
                </a:r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Ek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.m.v2</a:t>
                </a:r>
                <a:endParaRPr lang="ar-JO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מלבן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392" y="1319694"/>
                <a:ext cx="3214687" cy="1143518"/>
              </a:xfrm>
              <a:prstGeom prst="rect">
                <a:avLst/>
              </a:prstGeom>
              <a:blipFill>
                <a:blip r:embed="rId2"/>
                <a:stretch>
                  <a:fillRect t="-4145" b="-3109"/>
                </a:stretch>
              </a:blip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96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التعويض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428121" y="1089000"/>
                <a:ext cx="6728557" cy="4680000"/>
              </a:xfrm>
            </p:spPr>
            <p:txBody>
              <a:bodyPr>
                <a:noAutofit/>
              </a:bodyPr>
              <a:lstStyle/>
              <a:p>
                <a:pPr marL="0" indent="0" rtl="0">
                  <a:buNone/>
                </a:pP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400=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.8.v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 400= </a:t>
                </a:r>
                <a14:m>
                  <m:oMath xmlns:m="http://schemas.openxmlformats.org/officeDocument/2006/math">
                    <m:r>
                      <a:rPr lang="en-US" sz="2600" b="0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.v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rtl="0"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2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= 400/4 =100</a:t>
                </a:r>
              </a:p>
              <a:p>
                <a:pPr marL="0" indent="0" rtl="0"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v=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</m:rad>
                  </m:oMath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rtl="0">
                  <a:buNone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V=10  </a:t>
                </a: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متر/ثانية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ar-JO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السرعة التي انطلقت بها القذيفة.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he-IL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121" y="1089000"/>
                <a:ext cx="6728557" cy="4680000"/>
              </a:xfrm>
              <a:blipFill>
                <a:blip r:embed="rId2"/>
                <a:stretch>
                  <a:fillRect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לבן 3"/>
              <p:cNvSpPr/>
              <p:nvPr/>
            </p:nvSpPr>
            <p:spPr>
              <a:xfrm>
                <a:off x="7555254" y="2463773"/>
                <a:ext cx="3214687" cy="1143518"/>
              </a:xfrm>
              <a:prstGeom prst="rect">
                <a:avLst/>
              </a:prstGeom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JO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قانون طاقة الحركة:</a:t>
                </a:r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Ek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.m.v2</a:t>
                </a:r>
                <a:endParaRPr lang="ar-JO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מלבן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254" y="2463773"/>
                <a:ext cx="3214687" cy="1143518"/>
              </a:xfrm>
              <a:prstGeom prst="rect">
                <a:avLst/>
              </a:prstGeom>
              <a:blipFill>
                <a:blip r:embed="rId3"/>
                <a:stretch>
                  <a:fillRect t="-4145" b="-3109"/>
                </a:stretch>
              </a:blip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483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طاقة الارتفاع والحركة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8857" y="311001"/>
            <a:ext cx="3864430" cy="524186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https://www.youtube.com/watch?v=xj5JL9AgOnI</a:t>
            </a:r>
            <a:endParaRPr lang="ar-J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ar-J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e-I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08" y="2418501"/>
            <a:ext cx="1905000" cy="190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4A450-542A-4402-99A8-CCA13E1C4D5A}"/>
              </a:ext>
            </a:extLst>
          </p:cNvPr>
          <p:cNvSpPr/>
          <p:nvPr/>
        </p:nvSpPr>
        <p:spPr>
          <a:xfrm>
            <a:off x="0" y="4212771"/>
            <a:ext cx="9717003" cy="2645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מדיה מקוונת 5" title="￘ﾷ￘ﾧ￙ﾂ￘ﾩ ￘ﾧ￙ﾄ￙ﾈ￘ﾶ￘ﾹ ￙ﾈ￘ﾷ￘ﾧ￙ﾂ￘ﾩ ￘ﾧ￙ﾄ￘ﾭ￘ﾱ￙ﾃ￘ﾩ">
            <a:hlinkClick r:id="" action="ppaction://media"/>
            <a:extLst>
              <a:ext uri="{FF2B5EF4-FFF2-40B4-BE49-F238E27FC236}">
                <a16:creationId xmlns:a16="http://schemas.microsoft.com/office/drawing/2014/main" id="{FF5C058F-BF9B-46D6-B146-2AF2A4E98A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3319" y="1063659"/>
            <a:ext cx="9717003" cy="55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تمارين مراجعة للبيت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https://forms.gle/F2KRGvVbQTFdqgwT9</a:t>
            </a:r>
            <a:endParaRPr lang="ar-J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20" y="2301135"/>
            <a:ext cx="2473119" cy="24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6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87400" y="1212086"/>
            <a:ext cx="11160000" cy="468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3200" b="1" dirty="0">
                <a:cs typeface="+mn-cs"/>
              </a:rPr>
              <a:t>شكرا لكم لمشاهدتكم هذا الدرس</a:t>
            </a:r>
          </a:p>
          <a:p>
            <a:pPr marL="0" indent="0" algn="ctr">
              <a:buNone/>
            </a:pPr>
            <a:r>
              <a:rPr lang="ar-JO" sz="3200" b="1" dirty="0">
                <a:cs typeface="+mn-cs"/>
              </a:rPr>
              <a:t>حافظوا على أنفسكم</a:t>
            </a:r>
            <a:endParaRPr lang="en-US" sz="3200" b="1" dirty="0">
              <a:cs typeface="+mn-cs"/>
            </a:endParaRPr>
          </a:p>
          <a:p>
            <a:pPr marL="0" indent="0" algn="ctr">
              <a:buNone/>
            </a:pPr>
            <a:r>
              <a:rPr lang="ar-JO" sz="3200" b="1" dirty="0">
                <a:cs typeface="+mn-cs"/>
              </a:rPr>
              <a:t> وراعوا تعليمات </a:t>
            </a:r>
            <a:r>
              <a:rPr lang="ar-JO" sz="3200" b="1">
                <a:cs typeface="+mn-cs"/>
              </a:rPr>
              <a:t>المسؤولين </a:t>
            </a:r>
          </a:p>
          <a:p>
            <a:pPr marL="0" indent="0" algn="ctr">
              <a:buNone/>
            </a:pPr>
            <a:r>
              <a:rPr lang="ar-JO" sz="3200" b="1">
                <a:cs typeface="+mn-cs"/>
              </a:rPr>
              <a:t>وان </a:t>
            </a:r>
            <a:r>
              <a:rPr lang="ar-JO" sz="3200" b="1" dirty="0">
                <a:cs typeface="+mn-cs"/>
              </a:rPr>
              <a:t>شاء الله نتخطى هذه المحنة على خير.</a:t>
            </a:r>
            <a:endParaRPr lang="en-US" sz="3200" b="1" dirty="0">
              <a:cs typeface="+mn-cs"/>
            </a:endParaRPr>
          </a:p>
          <a:p>
            <a:pPr marL="0" indent="0" algn="ctr">
              <a:buNone/>
            </a:pPr>
            <a:endParaRPr lang="he-IL" sz="32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67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C9D0054-FA17-432F-BB84-6200A20F2BAF}"/>
              </a:ext>
            </a:extLst>
          </p:cNvPr>
          <p:cNvSpPr txBox="1">
            <a:spLocks/>
          </p:cNvSpPr>
          <p:nvPr/>
        </p:nvSpPr>
        <p:spPr>
          <a:xfrm>
            <a:off x="941825" y="2760923"/>
            <a:ext cx="10306762" cy="2391669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ts val="3500"/>
              </a:lnSpc>
            </a:pP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 .</a:t>
            </a:r>
          </a:p>
          <a:p>
            <a:pPr algn="ctr" rtl="1">
              <a:lnSpc>
                <a:spcPts val="3500"/>
              </a:lnSpc>
            </a:pP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אם הינך בעל הזכויות באחת היצירות, באפשרותך לבקש מאיתנו לחדול מהשימוש ביצירה, זאת באמצעות פנייה לדוא"ל </a:t>
            </a:r>
            <a:r>
              <a:rPr lang="en-US" sz="2000" b="1" u="sng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</a:p>
          <a:p>
            <a:pPr algn="ctr" rtl="1">
              <a:lnSpc>
                <a:spcPts val="3500"/>
              </a:lnSpc>
            </a:pPr>
            <a:endParaRPr lang="en-US" sz="20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EF78086-60EB-40D8-944E-BC33B119ED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8"/>
          <a:stretch/>
        </p:blipFill>
        <p:spPr>
          <a:xfrm>
            <a:off x="4148751" y="1023173"/>
            <a:ext cx="3892911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8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515206" y="735681"/>
            <a:ext cx="11160000" cy="720000"/>
          </a:xfrm>
        </p:spPr>
        <p:txBody>
          <a:bodyPr/>
          <a:lstStyle/>
          <a:p>
            <a:r>
              <a:rPr lang="ar-JO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سنتعلم اليوم</a:t>
            </a:r>
            <a:endParaRPr lang="he-IL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1752428" y="1606797"/>
            <a:ext cx="9000000" cy="4152517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ما هي طاقة الحركة؟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بماذا تتعلق طاقة الحركة؟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وحدات القياس ورموزها.</a:t>
            </a:r>
          </a:p>
          <a:p>
            <a:pPr lvl="0">
              <a:lnSpc>
                <a:spcPct val="200000"/>
              </a:lnSpc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ما هو قانون طاقة الحركة؟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966778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997868" y="1843931"/>
            <a:ext cx="10871177" cy="1260000"/>
          </a:xfrm>
        </p:spPr>
        <p:txBody>
          <a:bodyPr/>
          <a:lstStyle/>
          <a:p>
            <a:r>
              <a:rPr lang="ar-JO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ما هي الطاقة الحركية؟</a:t>
            </a:r>
            <a:endParaRPr lang="he-IL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134378" y="3541004"/>
            <a:ext cx="10872000" cy="642090"/>
          </a:xfrm>
        </p:spPr>
        <p:txBody>
          <a:bodyPr/>
          <a:lstStyle/>
          <a:p>
            <a:r>
              <a:rPr lang="ar-JO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مقدمة</a:t>
            </a:r>
            <a:endParaRPr lang="he-IL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361108" cy="720000"/>
          </a:xfrm>
        </p:spPr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تعريف: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2842101" y="980609"/>
            <a:ext cx="7163000" cy="2059719"/>
          </a:xfrm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</a:pPr>
            <a:r>
              <a:rPr lang="ar-JO" b="1" u="sng" dirty="0">
                <a:latin typeface="Arial" panose="020B0604020202020204" pitchFamily="34" charset="0"/>
                <a:cs typeface="Arial" panose="020B0604020202020204" pitchFamily="34" charset="0"/>
              </a:rPr>
              <a:t>هي الطاقة التي يحتوي عليها الجسم نتيجة حركته.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	لذلك لكل جسم متحرك توجد طاقة حركة.</a:t>
            </a:r>
          </a:p>
          <a:p>
            <a:pPr algn="ctr">
              <a:lnSpc>
                <a:spcPct val="170000"/>
              </a:lnSpc>
            </a:pPr>
            <a:endParaRPr lang="he-I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2" y="2094371"/>
            <a:ext cx="3045881" cy="279677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54" y="2975548"/>
            <a:ext cx="3304082" cy="1982449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4025643" y="4936225"/>
            <a:ext cx="3953585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ar-JO" sz="2000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سيارة مسافره تحتوي على طاقة حركة.</a:t>
            </a:r>
            <a:endParaRPr lang="en-US" sz="2000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-4887" y="4916029"/>
            <a:ext cx="4544230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ar-JO" sz="2000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سمكة تسبح في الماء تحتوي على طاقة حركة.</a:t>
            </a:r>
            <a:endParaRPr lang="en-US" sz="2000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9A6F54-B3C4-4322-9999-0D404C0B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134994"/>
            <a:ext cx="11401540" cy="720000"/>
          </a:xfrm>
        </p:spPr>
        <p:txBody>
          <a:bodyPr/>
          <a:lstStyle/>
          <a:p>
            <a:r>
              <a:rPr lang="ar-JO" dirty="0"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طاقة الحركة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8" y="2407790"/>
            <a:ext cx="1870296" cy="1870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8B9E8E-7A12-4FF8-B3EE-F1291B919E16}"/>
              </a:ext>
            </a:extLst>
          </p:cNvPr>
          <p:cNvSpPr/>
          <p:nvPr/>
        </p:nvSpPr>
        <p:spPr>
          <a:xfrm>
            <a:off x="0" y="2884714"/>
            <a:ext cx="9176657" cy="3973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طاقة الحركة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961" y="938977"/>
            <a:ext cx="9283472" cy="5221578"/>
          </a:xfrm>
        </p:spPr>
      </p:pic>
    </p:spTree>
    <p:extLst>
      <p:ext uri="{BB962C8B-B14F-4D97-AF65-F5344CB8AC3E}">
        <p14:creationId xmlns:p14="http://schemas.microsoft.com/office/powerpoint/2010/main" val="22679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146186" y="2190772"/>
            <a:ext cx="10871177" cy="1260000"/>
          </a:xfrm>
        </p:spPr>
        <p:txBody>
          <a:bodyPr vert="horz" lIns="91440" tIns="45720" rIns="91440" bIns="45720" rtlCol="1" anchor="ctr" anchorCtr="0">
            <a:noAutofit/>
          </a:bodyPr>
          <a:lstStyle/>
          <a:p>
            <a:r>
              <a:rPr lang="ar-JO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بماذا تتعلق طاقة الحركة؟</a:t>
            </a:r>
            <a:endParaRPr lang="he-IL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3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8613" y="686634"/>
            <a:ext cx="11160000" cy="720000"/>
          </a:xfrm>
        </p:spPr>
        <p:txBody>
          <a:bodyPr/>
          <a:lstStyle/>
          <a:p>
            <a:pPr lvl="0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بماذا تتعلق طاقة الحركة؟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מחבר חץ ישר 4"/>
          <p:cNvCxnSpPr/>
          <p:nvPr/>
        </p:nvCxnSpPr>
        <p:spPr>
          <a:xfrm>
            <a:off x="7498564" y="1046634"/>
            <a:ext cx="702461" cy="156599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חץ ישר 5"/>
          <p:cNvCxnSpPr/>
          <p:nvPr/>
        </p:nvCxnSpPr>
        <p:spPr>
          <a:xfrm flipH="1">
            <a:off x="3800475" y="1115749"/>
            <a:ext cx="757238" cy="150498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אליפסה 8"/>
          <p:cNvSpPr/>
          <p:nvPr/>
        </p:nvSpPr>
        <p:spPr>
          <a:xfrm>
            <a:off x="7128449" y="2646002"/>
            <a:ext cx="3517098" cy="1479720"/>
          </a:xfrm>
          <a:prstGeom prst="ellipse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7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السرعة</a:t>
            </a:r>
            <a:endParaRPr lang="he-IL" sz="7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1566639" y="2620735"/>
            <a:ext cx="3052144" cy="1504987"/>
          </a:xfrm>
          <a:prstGeom prst="ellipse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7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الكتلة</a:t>
            </a:r>
            <a:endParaRPr lang="he-IL" sz="7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7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15206" y="422159"/>
            <a:ext cx="11159999" cy="540000"/>
          </a:xfrm>
        </p:spPr>
        <p:txBody>
          <a:bodyPr/>
          <a:lstStyle/>
          <a:p>
            <a:pPr lvl="0" algn="ctr"/>
            <a:r>
              <a:rPr lang="ar-JO" sz="4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الرموز المستعملة: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טבלה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941356"/>
              </p:ext>
            </p:extLst>
          </p:nvPr>
        </p:nvGraphicFramePr>
        <p:xfrm>
          <a:off x="1883392" y="1156332"/>
          <a:ext cx="8034060" cy="4284543"/>
        </p:xfrm>
        <a:graphic>
          <a:graphicData uri="http://schemas.openxmlformats.org/drawingml/2006/table">
            <a:tbl>
              <a:tblPr rtl="1" firstRow="1" firstCol="1" bandRow="1">
                <a:tableStyleId>{3C2FFA5D-87B4-456A-9821-1D502468CF0F}</a:tableStyleId>
              </a:tblPr>
              <a:tblGrid>
                <a:gridCol w="401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1097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dirty="0">
                          <a:solidFill>
                            <a:srgbClr val="192A72"/>
                          </a:solidFill>
                          <a:effectLst/>
                        </a:rPr>
                        <a:t>الرمز</a:t>
                      </a:r>
                      <a:endParaRPr lang="en-US" sz="4400" b="1" dirty="0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097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dirty="0">
                          <a:solidFill>
                            <a:srgbClr val="192A72"/>
                          </a:solidFill>
                          <a:effectLst/>
                        </a:rPr>
                        <a:t>طاقة الحركة</a:t>
                      </a:r>
                      <a:endParaRPr lang="en-US" sz="3600" b="1" dirty="0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dirty="0" err="1">
                          <a:solidFill>
                            <a:srgbClr val="192A72"/>
                          </a:solidFill>
                          <a:effectLst/>
                        </a:rPr>
                        <a:t>E</a:t>
                      </a:r>
                      <a:r>
                        <a:rPr lang="en-US" sz="5400" baseline="-25000" dirty="0" err="1">
                          <a:solidFill>
                            <a:srgbClr val="192A72"/>
                          </a:solidFill>
                          <a:effectLst/>
                        </a:rPr>
                        <a:t>k</a:t>
                      </a:r>
                      <a:endParaRPr lang="en-US" sz="4400" b="1" dirty="0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097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>
                          <a:solidFill>
                            <a:srgbClr val="192A72"/>
                          </a:solidFill>
                          <a:effectLst/>
                        </a:rPr>
                        <a:t>الكتلة</a:t>
                      </a:r>
                      <a:endParaRPr lang="en-US" sz="3600" b="1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>
                          <a:solidFill>
                            <a:srgbClr val="192A72"/>
                          </a:solidFill>
                          <a:effectLst/>
                        </a:rPr>
                        <a:t>m</a:t>
                      </a:r>
                      <a:endParaRPr lang="en-US" sz="4400" b="1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252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JO" sz="4400" dirty="0">
                          <a:solidFill>
                            <a:srgbClr val="192A72"/>
                          </a:solidFill>
                          <a:effectLst/>
                        </a:rPr>
                        <a:t>السرعة</a:t>
                      </a:r>
                      <a:endParaRPr lang="en-US" sz="3600" b="1" dirty="0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dirty="0">
                          <a:solidFill>
                            <a:srgbClr val="192A72"/>
                          </a:solidFill>
                          <a:effectLst/>
                        </a:rPr>
                        <a:t>v</a:t>
                      </a:r>
                      <a:endParaRPr lang="en-US" sz="4400" b="1" dirty="0">
                        <a:solidFill>
                          <a:srgbClr val="192A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64992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759</Words>
  <Application>Microsoft Office PowerPoint</Application>
  <PresentationFormat>מותאם אישית</PresentationFormat>
  <Paragraphs>154</Paragraphs>
  <Slides>29</Slides>
  <Notes>5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Tahoma</vt:lpstr>
      <vt:lpstr>Varela Round</vt:lpstr>
      <vt:lpstr>ערכת נושא Office</vt:lpstr>
      <vt:lpstr>מערכת שידורים לאומית</vt:lpstr>
      <vt:lpstr>الطاقة الحركية</vt:lpstr>
      <vt:lpstr>ماذا سنتعلم اليوم</vt:lpstr>
      <vt:lpstr>1. ما هي الطاقة الحركية؟</vt:lpstr>
      <vt:lpstr>تعريف:</vt:lpstr>
      <vt:lpstr>طاقة الحركة</vt:lpstr>
      <vt:lpstr>2. بماذا تتعلق طاقة الحركة؟</vt:lpstr>
      <vt:lpstr>بماذا تتعلق طاقة الحركة؟ </vt:lpstr>
      <vt:lpstr>מצגת של PowerPoint‏</vt:lpstr>
      <vt:lpstr>وحدات القياس المستعمله:</vt:lpstr>
      <vt:lpstr>ما هو قانون طاقة الحركة؟</vt:lpstr>
      <vt:lpstr>قانون طاقة الحركة</vt:lpstr>
      <vt:lpstr>كيف تتعلق طاقة الحركة بالكتلة؟</vt:lpstr>
      <vt:lpstr>كيف تتعلق طاقة الحركة بالسرعة؟</vt:lpstr>
      <vt:lpstr>חישוב אנרגיית תנועה</vt:lpstr>
      <vt:lpstr>تمارين</vt:lpstr>
      <vt:lpstr>سؤال 1</vt:lpstr>
      <vt:lpstr>طريقة الحل</vt:lpstr>
      <vt:lpstr>מצגת של PowerPoint‏</vt:lpstr>
      <vt:lpstr>سؤال 2</vt:lpstr>
      <vt:lpstr>المعطيات</vt:lpstr>
      <vt:lpstr>تعويض</vt:lpstr>
      <vt:lpstr>سؤال 3</vt:lpstr>
      <vt:lpstr>معطيات: </vt:lpstr>
      <vt:lpstr>التعويض</vt:lpstr>
      <vt:lpstr>طاقة الارتفاع والحركة</vt:lpstr>
      <vt:lpstr>تمارين مراجعة للبيت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bahaa.misrad@gmail.com</cp:lastModifiedBy>
  <cp:revision>79</cp:revision>
  <dcterms:created xsi:type="dcterms:W3CDTF">2020-03-15T19:13:03Z</dcterms:created>
  <dcterms:modified xsi:type="dcterms:W3CDTF">2021-10-26T08:24:25Z</dcterms:modified>
</cp:coreProperties>
</file>