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7" r:id="rId2"/>
    <p:sldId id="262" r:id="rId3"/>
    <p:sldId id="309" r:id="rId4"/>
    <p:sldId id="310" r:id="rId5"/>
    <p:sldId id="301" r:id="rId6"/>
    <p:sldId id="312" r:id="rId7"/>
    <p:sldId id="313" r:id="rId8"/>
    <p:sldId id="314" r:id="rId9"/>
    <p:sldId id="315" r:id="rId10"/>
    <p:sldId id="316" r:id="rId11"/>
    <p:sldId id="317" r:id="rId12"/>
    <p:sldId id="318" r:id="rId13"/>
    <p:sldId id="319" r:id="rId14"/>
    <p:sldId id="321" r:id="rId15"/>
    <p:sldId id="307" r:id="rId16"/>
    <p:sldId id="322" r:id="rId17"/>
    <p:sldId id="323" r:id="rId18"/>
    <p:sldId id="324" r:id="rId19"/>
    <p:sldId id="325" r:id="rId20"/>
    <p:sldId id="326" r:id="rId21"/>
    <p:sldId id="327" r:id="rId22"/>
    <p:sldId id="328" r:id="rId23"/>
    <p:sldId id="329" r:id="rId24"/>
    <p:sldId id="300" r:id="rId25"/>
    <p:sldId id="304" r:id="rId26"/>
    <p:sldId id="291" r:id="rId2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97250" initials="9" lastIdx="2" clrIdx="0">
    <p:extLst>
      <p:ext uri="{19B8F6BF-5375-455C-9EA6-DF929625EA0E}">
        <p15:presenceInfo xmlns:p15="http://schemas.microsoft.com/office/powerpoint/2012/main" userId="97250"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a:srgbClr val="92D050"/>
    <a:srgbClr val="6CF0FF"/>
    <a:srgbClr val="E0E0E0"/>
    <a:srgbClr val="E6E6E6"/>
    <a:srgbClr val="11A4AB"/>
    <a:srgbClr val="12B4BC"/>
    <a:srgbClr val="8DD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796" autoAdjust="0"/>
    <p:restoredTop sz="94660"/>
  </p:normalViewPr>
  <p:slideViewPr>
    <p:cSldViewPr snapToGrid="0" snapToObjects="1">
      <p:cViewPr varScale="1">
        <p:scale>
          <a:sx n="56" d="100"/>
          <a:sy n="56" d="100"/>
        </p:scale>
        <p:origin x="1096" y="52"/>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atin typeface="Arial" panose="020B0604020202020204" pitchFamily="34" charset="0"/>
              </a:defRPr>
            </a:lvl1pPr>
          </a:lstStyle>
          <a:p>
            <a:endParaRPr lang="he-IL" dirty="0"/>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atin typeface="Arial" panose="020B0604020202020204" pitchFamily="34" charset="0"/>
              </a:defRPr>
            </a:lvl1pPr>
          </a:lstStyle>
          <a:p>
            <a:fld id="{5EC061A6-0796-4DA4-BCCF-C39215C865B3}" type="datetimeFigureOut">
              <a:rPr lang="he-IL" smtClean="0"/>
              <a:pPr/>
              <a:t>י"ט/חשון/תשפ"ב</a:t>
            </a:fld>
            <a:endParaRPr lang="he-IL" dirty="0"/>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dirty="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atin typeface="Arial" panose="020B0604020202020204" pitchFamily="34" charset="0"/>
              </a:defRPr>
            </a:lvl1pPr>
          </a:lstStyle>
          <a:p>
            <a:endParaRPr lang="he-IL" dirty="0"/>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atin typeface="Arial" panose="020B0604020202020204" pitchFamily="34" charset="0"/>
              </a:defRPr>
            </a:lvl1pPr>
          </a:lstStyle>
          <a:p>
            <a:fld id="{E6DF83E7-A828-4E18-9E21-DA925548D1ED}" type="slidenum">
              <a:rPr lang="he-IL" smtClean="0"/>
              <a:pPr/>
              <a:t>‹#›</a:t>
            </a:fld>
            <a:endParaRPr lang="he-IL" dirty="0"/>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Arial" panose="020B0604020202020204" pitchFamily="34" charset="0"/>
        <a:ea typeface="+mn-ea"/>
        <a:cs typeface="+mn-cs"/>
      </a:defRPr>
    </a:lvl1pPr>
    <a:lvl2pPr marL="457200" algn="r" defTabSz="914400" rtl="1" eaLnBrk="1" latinLnBrk="0" hangingPunct="1">
      <a:defRPr sz="1200" kern="1200">
        <a:solidFill>
          <a:schemeClr val="tx1"/>
        </a:solidFill>
        <a:latin typeface="Arial" panose="020B0604020202020204" pitchFamily="34" charset="0"/>
        <a:ea typeface="+mn-ea"/>
        <a:cs typeface="+mn-cs"/>
      </a:defRPr>
    </a:lvl2pPr>
    <a:lvl3pPr marL="914400" algn="r" defTabSz="914400" rtl="1" eaLnBrk="1" latinLnBrk="0" hangingPunct="1">
      <a:defRPr sz="1200" kern="1200">
        <a:solidFill>
          <a:schemeClr val="tx1"/>
        </a:solidFill>
        <a:latin typeface="Arial" panose="020B0604020202020204" pitchFamily="34" charset="0"/>
        <a:ea typeface="+mn-ea"/>
        <a:cs typeface="+mn-cs"/>
      </a:defRPr>
    </a:lvl3pPr>
    <a:lvl4pPr marL="1371600" algn="r" defTabSz="914400" rtl="1" eaLnBrk="1" latinLnBrk="0" hangingPunct="1">
      <a:defRPr sz="1200" kern="1200">
        <a:solidFill>
          <a:schemeClr val="tx1"/>
        </a:solidFill>
        <a:latin typeface="Arial" panose="020B0604020202020204" pitchFamily="34" charset="0"/>
        <a:ea typeface="+mn-ea"/>
        <a:cs typeface="+mn-cs"/>
      </a:defRPr>
    </a:lvl4pPr>
    <a:lvl5pPr marL="1828800" algn="r" defTabSz="914400" rtl="1" eaLnBrk="1" latinLnBrk="0" hangingPunct="1">
      <a:defRPr sz="1200" kern="1200">
        <a:solidFill>
          <a:schemeClr val="tx1"/>
        </a:solidFill>
        <a:latin typeface="Arial" panose="020B0604020202020204" pitchFamily="34"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58617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15</a:t>
            </a:fld>
            <a:endParaRPr lang="he-IL"/>
          </a:p>
        </p:txBody>
      </p:sp>
    </p:spTree>
    <p:extLst>
      <p:ext uri="{BB962C8B-B14F-4D97-AF65-F5344CB8AC3E}">
        <p14:creationId xmlns:p14="http://schemas.microsoft.com/office/powerpoint/2010/main" val="101012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16</a:t>
            </a:fld>
            <a:endParaRPr lang="he-IL"/>
          </a:p>
        </p:txBody>
      </p:sp>
    </p:spTree>
    <p:extLst>
      <p:ext uri="{BB962C8B-B14F-4D97-AF65-F5344CB8AC3E}">
        <p14:creationId xmlns:p14="http://schemas.microsoft.com/office/powerpoint/2010/main" val="33655309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17</a:t>
            </a:fld>
            <a:endParaRPr lang="he-IL"/>
          </a:p>
        </p:txBody>
      </p:sp>
    </p:spTree>
    <p:extLst>
      <p:ext uri="{BB962C8B-B14F-4D97-AF65-F5344CB8AC3E}">
        <p14:creationId xmlns:p14="http://schemas.microsoft.com/office/powerpoint/2010/main" val="701756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18</a:t>
            </a:fld>
            <a:endParaRPr lang="he-IL"/>
          </a:p>
        </p:txBody>
      </p:sp>
    </p:spTree>
    <p:extLst>
      <p:ext uri="{BB962C8B-B14F-4D97-AF65-F5344CB8AC3E}">
        <p14:creationId xmlns:p14="http://schemas.microsoft.com/office/powerpoint/2010/main" val="11334345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19</a:t>
            </a:fld>
            <a:endParaRPr lang="he-IL"/>
          </a:p>
        </p:txBody>
      </p:sp>
    </p:spTree>
    <p:extLst>
      <p:ext uri="{BB962C8B-B14F-4D97-AF65-F5344CB8AC3E}">
        <p14:creationId xmlns:p14="http://schemas.microsoft.com/office/powerpoint/2010/main" val="142074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20</a:t>
            </a:fld>
            <a:endParaRPr lang="he-IL"/>
          </a:p>
        </p:txBody>
      </p:sp>
    </p:spTree>
    <p:extLst>
      <p:ext uri="{BB962C8B-B14F-4D97-AF65-F5344CB8AC3E}">
        <p14:creationId xmlns:p14="http://schemas.microsoft.com/office/powerpoint/2010/main" val="1629152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21</a:t>
            </a:fld>
            <a:endParaRPr lang="he-IL"/>
          </a:p>
        </p:txBody>
      </p:sp>
    </p:spTree>
    <p:extLst>
      <p:ext uri="{BB962C8B-B14F-4D97-AF65-F5344CB8AC3E}">
        <p14:creationId xmlns:p14="http://schemas.microsoft.com/office/powerpoint/2010/main" val="3094987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22</a:t>
            </a:fld>
            <a:endParaRPr lang="he-IL"/>
          </a:p>
        </p:txBody>
      </p:sp>
    </p:spTree>
    <p:extLst>
      <p:ext uri="{BB962C8B-B14F-4D97-AF65-F5344CB8AC3E}">
        <p14:creationId xmlns:p14="http://schemas.microsoft.com/office/powerpoint/2010/main" val="3299310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23</a:t>
            </a:fld>
            <a:endParaRPr lang="he-IL"/>
          </a:p>
        </p:txBody>
      </p:sp>
    </p:spTree>
    <p:extLst>
      <p:ext uri="{BB962C8B-B14F-4D97-AF65-F5344CB8AC3E}">
        <p14:creationId xmlns:p14="http://schemas.microsoft.com/office/powerpoint/2010/main" val="225133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87853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7644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5</a:t>
            </a:fld>
            <a:endParaRPr lang="he-IL"/>
          </a:p>
        </p:txBody>
      </p:sp>
    </p:spTree>
    <p:extLst>
      <p:ext uri="{BB962C8B-B14F-4D97-AF65-F5344CB8AC3E}">
        <p14:creationId xmlns:p14="http://schemas.microsoft.com/office/powerpoint/2010/main" val="2993945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7</a:t>
            </a:fld>
            <a:endParaRPr lang="he-IL"/>
          </a:p>
        </p:txBody>
      </p:sp>
    </p:spTree>
    <p:extLst>
      <p:ext uri="{BB962C8B-B14F-4D97-AF65-F5344CB8AC3E}">
        <p14:creationId xmlns:p14="http://schemas.microsoft.com/office/powerpoint/2010/main" val="3342563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9</a:t>
            </a:fld>
            <a:endParaRPr lang="he-IL"/>
          </a:p>
        </p:txBody>
      </p:sp>
    </p:spTree>
    <p:extLst>
      <p:ext uri="{BB962C8B-B14F-4D97-AF65-F5344CB8AC3E}">
        <p14:creationId xmlns:p14="http://schemas.microsoft.com/office/powerpoint/2010/main" val="1673452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65051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11</a:t>
            </a:fld>
            <a:endParaRPr lang="he-IL"/>
          </a:p>
        </p:txBody>
      </p:sp>
    </p:spTree>
    <p:extLst>
      <p:ext uri="{BB962C8B-B14F-4D97-AF65-F5344CB8AC3E}">
        <p14:creationId xmlns:p14="http://schemas.microsoft.com/office/powerpoint/2010/main" val="2955281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13</a:t>
            </a:fld>
            <a:endParaRPr lang="he-IL"/>
          </a:p>
        </p:txBody>
      </p:sp>
    </p:spTree>
    <p:extLst>
      <p:ext uri="{BB962C8B-B14F-4D97-AF65-F5344CB8AC3E}">
        <p14:creationId xmlns:p14="http://schemas.microsoft.com/office/powerpoint/2010/main" val="5833332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 מערכת שידורים לאומית">
    <p:spTree>
      <p:nvGrpSpPr>
        <p:cNvPr id="1" name=""/>
        <p:cNvGrpSpPr/>
        <p:nvPr/>
      </p:nvGrpSpPr>
      <p:grpSpPr>
        <a:xfrm>
          <a:off x="0" y="0"/>
          <a:ext cx="0" cy="0"/>
          <a:chOff x="0" y="0"/>
          <a:chExt cx="0" cy="0"/>
        </a:xfrm>
      </p:grpSpPr>
      <p:sp>
        <p:nvSpPr>
          <p:cNvPr id="2" name="כותרת 1"/>
          <p:cNvSpPr>
            <a:spLocks noGrp="1"/>
          </p:cNvSpPr>
          <p:nvPr>
            <p:ph type="ctrTitle"/>
          </p:nvPr>
        </p:nvSpPr>
        <p:spPr>
          <a:xfrm>
            <a:off x="516000" y="2693989"/>
            <a:ext cx="11160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Arial" panose="020B0604020202020204" pitchFamily="34" charset="0"/>
                <a:ea typeface="+mj-ea"/>
                <a:cs typeface="Arial" panose="020B0604020202020204" pitchFamily="34" charset="0"/>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
        <p:nvSpPr>
          <p:cNvPr id="3" name="Rectangle 2">
            <a:extLst>
              <a:ext uri="{FF2B5EF4-FFF2-40B4-BE49-F238E27FC236}">
                <a16:creationId xmlns:a16="http://schemas.microsoft.com/office/drawing/2014/main" id="{6F2D798A-D3EB-4AD6-BA0D-6AF5A272CB65}"/>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5661D397-1081-475E-877E-2C0275DD9CD7}"/>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3C9C924-5BCF-44F6-9D2C-C85E4D329EC9}"/>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7FB07856-A797-4811-9A80-36465708097A}"/>
              </a:ext>
            </a:extLst>
          </p:cNvPr>
          <p:cNvSpPr/>
          <p:nvPr userDrawn="1"/>
        </p:nvSpPr>
        <p:spPr>
          <a:xfrm>
            <a:off x="-3261642"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פרטי השיעור, מקצוע ו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4000014" cy="2978963"/>
          </a:xfrm>
          <a:prstGeom prst="roundRect">
            <a:avLst>
              <a:gd name="adj" fmla="val 50000"/>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Arial" panose="020B0604020202020204" pitchFamily="34" charset="0"/>
                <a:cs typeface="Arial" panose="020B0604020202020204" pitchFamily="34" charset="0"/>
              </a:rPr>
              <a:t>  </a:t>
            </a:r>
          </a:p>
        </p:txBody>
      </p:sp>
      <p:sp>
        <p:nvSpPr>
          <p:cNvPr id="7" name="מלבן מעוגל 6"/>
          <p:cNvSpPr/>
          <p:nvPr userDrawn="1"/>
        </p:nvSpPr>
        <p:spPr>
          <a:xfrm>
            <a:off x="7329949" y="6240593"/>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1" name="מלבן מעוגל 10"/>
          <p:cNvSpPr/>
          <p:nvPr userDrawn="1"/>
        </p:nvSpPr>
        <p:spPr>
          <a:xfrm>
            <a:off x="-501113" y="872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5" name="מלבן מעוגל 7">
            <a:extLst>
              <a:ext uri="{FF2B5EF4-FFF2-40B4-BE49-F238E27FC236}">
                <a16:creationId xmlns:a16="http://schemas.microsoft.com/office/drawing/2014/main" id="{F6801116-CC43-4B2A-8C30-E06B51438E5F}"/>
              </a:ext>
            </a:extLst>
          </p:cNvPr>
          <p:cNvSpPr/>
          <p:nvPr userDrawn="1"/>
        </p:nvSpPr>
        <p:spPr>
          <a:xfrm>
            <a:off x="9066088" y="593003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083851AC-7C39-4D24-80F3-E23F47BEFFD4}"/>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E1AEE328-D2C3-444A-8724-BDAF608C4860}"/>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8D96B898-2CF0-49F5-BBD6-BB8ACC47A495}"/>
              </a:ext>
            </a:extLst>
          </p:cNvPr>
          <p:cNvSpPr/>
          <p:nvPr userDrawn="1"/>
        </p:nvSpPr>
        <p:spPr>
          <a:xfrm rot="5400000">
            <a:off x="10107939"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99EA7E53-F4C8-4E78-8841-55D753889071}"/>
              </a:ext>
            </a:extLst>
          </p:cNvPr>
          <p:cNvSpPr/>
          <p:nvPr userDrawn="1"/>
        </p:nvSpPr>
        <p:spPr>
          <a:xfrm>
            <a:off x="-3246402" y="-426720"/>
            <a:ext cx="3246401" cy="807856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2" name="כותרת 1">
            <a:extLst>
              <a:ext uri="{FF2B5EF4-FFF2-40B4-BE49-F238E27FC236}">
                <a16:creationId xmlns:a16="http://schemas.microsoft.com/office/drawing/2014/main" id="{6AF90618-5011-488D-8577-8090B2BE5488}"/>
              </a:ext>
            </a:extLst>
          </p:cNvPr>
          <p:cNvSpPr>
            <a:spLocks noGrp="1"/>
          </p:cNvSpPr>
          <p:nvPr>
            <p:ph type="ctrTitle"/>
          </p:nvPr>
        </p:nvSpPr>
        <p:spPr>
          <a:xfrm>
            <a:off x="696000" y="1400768"/>
            <a:ext cx="10800000" cy="1260000"/>
          </a:xfrm>
          <a:prstGeom prst="rect">
            <a:avLst/>
          </a:prstGeom>
        </p:spPr>
        <p:txBody>
          <a:bodyPr anchor="ctr" anchorCtr="0">
            <a:noAutofit/>
          </a:bodyPr>
          <a:lstStyle>
            <a:lvl1pPr algn="ctr">
              <a:defRPr sz="6600" b="1">
                <a:latin typeface="Arial" panose="020B0604020202020204" pitchFamily="34" charset="0"/>
                <a:cs typeface="Arial" panose="020B0604020202020204" pitchFamily="34" charset="0"/>
              </a:defRPr>
            </a:lvl1pPr>
          </a:lstStyle>
          <a:p>
            <a:r>
              <a:rPr lang="he-IL" dirty="0"/>
              <a:t>לחץ כדי לערוך סגנון כותרת</a:t>
            </a:r>
          </a:p>
        </p:txBody>
      </p:sp>
      <p:sp>
        <p:nvSpPr>
          <p:cNvPr id="23" name="Google Shape;11;p2">
            <a:extLst>
              <a:ext uri="{FF2B5EF4-FFF2-40B4-BE49-F238E27FC236}">
                <a16:creationId xmlns:a16="http://schemas.microsoft.com/office/drawing/2014/main" id="{60774046-55DB-47C4-8731-49E4A217CD42}"/>
              </a:ext>
            </a:extLst>
          </p:cNvPr>
          <p:cNvSpPr txBox="1">
            <a:spLocks noGrp="1"/>
          </p:cNvSpPr>
          <p:nvPr>
            <p:ph type="subTitle" idx="1"/>
          </p:nvPr>
        </p:nvSpPr>
        <p:spPr>
          <a:xfrm>
            <a:off x="696000" y="2798300"/>
            <a:ext cx="10800000" cy="7200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3600" b="1">
                <a:solidFill>
                  <a:srgbClr val="002060"/>
                </a:solidFill>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24" name="מציין מיקום תוכן 2">
            <a:extLst>
              <a:ext uri="{FF2B5EF4-FFF2-40B4-BE49-F238E27FC236}">
                <a16:creationId xmlns:a16="http://schemas.microsoft.com/office/drawing/2014/main" id="{4EE53297-C04D-4B07-99F8-BCEC4E3B9EB8}"/>
              </a:ext>
            </a:extLst>
          </p:cNvPr>
          <p:cNvSpPr>
            <a:spLocks noGrp="1"/>
          </p:cNvSpPr>
          <p:nvPr>
            <p:ph idx="10"/>
          </p:nvPr>
        </p:nvSpPr>
        <p:spPr>
          <a:xfrm>
            <a:off x="696000" y="3655832"/>
            <a:ext cx="10800000"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Arial" panose="020B0604020202020204" pitchFamily="34" charset="0"/>
                <a:ea typeface="+mn-ea"/>
                <a:cs typeface="Arial" panose="020B0604020202020204" pitchFamily="34" charset="0"/>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20" name="מציין מיקום של מספר שקופית 22">
            <a:extLst>
              <a:ext uri="{FF2B5EF4-FFF2-40B4-BE49-F238E27FC236}">
                <a16:creationId xmlns:a16="http://schemas.microsoft.com/office/drawing/2014/main" id="{58C13A1B-004E-44B4-BBDC-E08548A96B81}"/>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Arial" panose="020B0604020202020204" pitchFamily="34" charset="0"/>
                <a:cs typeface="Arial" panose="020B0604020202020204" pitchFamily="34" charset="0"/>
              </a:rPr>
              <a:pPr/>
              <a:t>‹#›</a:t>
            </a:fld>
            <a:endParaRPr lang="he-IL" sz="1800" b="0"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1">
    <p:spTree>
      <p:nvGrpSpPr>
        <p:cNvPr id="1" name=""/>
        <p:cNvGrpSpPr/>
        <p:nvPr/>
      </p:nvGrpSpPr>
      <p:grpSpPr>
        <a:xfrm>
          <a:off x="0" y="0"/>
          <a:ext cx="0" cy="0"/>
          <a:chOff x="0" y="0"/>
          <a:chExt cx="0" cy="0"/>
        </a:xfrm>
      </p:grpSpPr>
      <p:sp>
        <p:nvSpPr>
          <p:cNvPr id="11" name="מלבן מעוגל 10">
            <a:extLst>
              <a:ext uri="{FF2B5EF4-FFF2-40B4-BE49-F238E27FC236}">
                <a16:creationId xmlns:a16="http://schemas.microsoft.com/office/drawing/2014/main" id="{EAE132D4-D270-4859-A0A8-0EABA938935B}"/>
              </a:ext>
            </a:extLst>
          </p:cNvPr>
          <p:cNvSpPr/>
          <p:nvPr userDrawn="1"/>
        </p:nvSpPr>
        <p:spPr>
          <a:xfrm>
            <a:off x="6581228" y="6447542"/>
            <a:ext cx="5993234"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4" name="מלבן מעוגל 6">
            <a:extLst>
              <a:ext uri="{FF2B5EF4-FFF2-40B4-BE49-F238E27FC236}">
                <a16:creationId xmlns:a16="http://schemas.microsoft.com/office/drawing/2014/main" id="{8A467694-CC08-4C30-BF05-885FCBD4CAB0}"/>
              </a:ext>
            </a:extLst>
          </p:cNvPr>
          <p:cNvSpPr/>
          <p:nvPr userDrawn="1"/>
        </p:nvSpPr>
        <p:spPr>
          <a:xfrm>
            <a:off x="9704146" y="5381191"/>
            <a:ext cx="3496396" cy="442359"/>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6" name="מציין מיקום תוכן 5"/>
          <p:cNvSpPr>
            <a:spLocks noGrp="1"/>
          </p:cNvSpPr>
          <p:nvPr>
            <p:ph sz="quarter" idx="4"/>
          </p:nvPr>
        </p:nvSpPr>
        <p:spPr>
          <a:xfrm>
            <a:off x="515273" y="998859"/>
            <a:ext cx="11161453" cy="4062435"/>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Arial" panose="020B0604020202020204" pitchFamily="34" charset="0"/>
                <a:ea typeface="+mn-ea"/>
                <a:cs typeface="Arial" panose="020B0604020202020204" pitchFamily="34" charset="0"/>
              </a:defRPr>
            </a:lvl1pPr>
            <a:lvl2pPr>
              <a:lnSpc>
                <a:spcPct val="100000"/>
              </a:lnSpc>
              <a:spcBef>
                <a:spcPts val="0"/>
              </a:spcBef>
              <a:spcAft>
                <a:spcPts val="600"/>
              </a:spcAft>
              <a:defRPr lang="he-IL" sz="2400" kern="1200" dirty="0" smtClean="0">
                <a:solidFill>
                  <a:srgbClr val="002060"/>
                </a:solidFill>
                <a:latin typeface="Arial" panose="020B0604020202020204" pitchFamily="34" charset="0"/>
                <a:ea typeface="+mn-ea"/>
                <a:cs typeface="Arial" panose="020B0604020202020204" pitchFamily="34" charset="0"/>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2" name="כותרת 1"/>
          <p:cNvSpPr>
            <a:spLocks noGrp="1"/>
          </p:cNvSpPr>
          <p:nvPr>
            <p:ph type="title"/>
          </p:nvPr>
        </p:nvSpPr>
        <p:spPr>
          <a:xfrm>
            <a:off x="1024128" y="155448"/>
            <a:ext cx="9802206"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Arial" panose="020B0604020202020204" pitchFamily="34" charset="0"/>
                <a:ea typeface="+mj-ea"/>
                <a:cs typeface="Arial" panose="020B0604020202020204"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226982" y="101748"/>
            <a:ext cx="2160598" cy="21681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54055" y="390797"/>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0" name="מלבן מעוגל 6">
            <a:extLst>
              <a:ext uri="{FF2B5EF4-FFF2-40B4-BE49-F238E27FC236}">
                <a16:creationId xmlns:a16="http://schemas.microsoft.com/office/drawing/2014/main" id="{53219EEB-A406-4AC2-B87E-54A955D7D483}"/>
              </a:ext>
            </a:extLst>
          </p:cNvPr>
          <p:cNvSpPr/>
          <p:nvPr userDrawn="1"/>
        </p:nvSpPr>
        <p:spPr>
          <a:xfrm>
            <a:off x="7978665" y="5944772"/>
            <a:ext cx="4766811" cy="38154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DB5BA376-F667-4A43-9264-CB356AE2FBF1}"/>
              </a:ext>
            </a:extLst>
          </p:cNvPr>
          <p:cNvSpPr/>
          <p:nvPr userDrawn="1"/>
        </p:nvSpPr>
        <p:spPr>
          <a:xfrm rot="5400000">
            <a:off x="9936561" y="2157343"/>
            <a:ext cx="735717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5" name="מציין מיקום של מספר שקופית 22">
            <a:extLst>
              <a:ext uri="{FF2B5EF4-FFF2-40B4-BE49-F238E27FC236}">
                <a16:creationId xmlns:a16="http://schemas.microsoft.com/office/drawing/2014/main" id="{CE73A552-D52C-4EE0-9E7A-557CEB6CE479}"/>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Arial" panose="020B0604020202020204" pitchFamily="34" charset="0"/>
                <a:cs typeface="Arial" panose="020B0604020202020204" pitchFamily="34" charset="0"/>
              </a:rPr>
              <a:pPr/>
              <a:t>‹#›</a:t>
            </a:fld>
            <a:endParaRPr lang="he-IL" sz="1800" b="0" dirty="0">
              <a:solidFill>
                <a:schemeClr val="bg1">
                  <a:lumMod val="65000"/>
                </a:schemeClr>
              </a:solidFill>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45208D21-C13C-48D3-8634-05FCD1520B3D}"/>
              </a:ext>
            </a:extLst>
          </p:cNvPr>
          <p:cNvSpPr/>
          <p:nvPr userDrawn="1"/>
        </p:nvSpPr>
        <p:spPr>
          <a:xfrm>
            <a:off x="5903744" y="6876112"/>
            <a:ext cx="6894095" cy="149330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DDFFA872-60FE-48B4-B509-3F90F2F53575}"/>
              </a:ext>
            </a:extLst>
          </p:cNvPr>
          <p:cNvSpPr/>
          <p:nvPr userDrawn="1"/>
        </p:nvSpPr>
        <p:spPr>
          <a:xfrm>
            <a:off x="-2191928" y="-31850"/>
            <a:ext cx="2165034"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3025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2">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Arial" panose="020B0604020202020204" pitchFamily="34" charset="0"/>
                <a:ea typeface="+mj-ea"/>
                <a:cs typeface="Arial" panose="020B0604020202020204"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024128"/>
            <a:ext cx="11161453" cy="457200"/>
          </a:xfrm>
        </p:spPr>
        <p:txBody>
          <a:bodyPr lIns="0" tIns="0" rIns="0" bIns="0" anchor="ctr">
            <a:noAutofit/>
          </a:bodyPr>
          <a:lstStyle>
            <a:lvl1pPr marL="0" indent="0" algn="r">
              <a:buNone/>
              <a:defRPr sz="3000" b="1">
                <a:solidFill>
                  <a:srgbClr val="12B4BC"/>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567973"/>
            <a:ext cx="11161453" cy="3522187"/>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Arial" panose="020B0604020202020204" pitchFamily="34" charset="0"/>
                <a:ea typeface="+mn-ea"/>
                <a:cs typeface="Arial" panose="020B0604020202020204" pitchFamily="34" charset="0"/>
              </a:defRPr>
            </a:lvl1pPr>
            <a:lvl2pPr>
              <a:lnSpc>
                <a:spcPct val="100000"/>
              </a:lnSpc>
              <a:spcBef>
                <a:spcPts val="0"/>
              </a:spcBef>
              <a:spcAft>
                <a:spcPts val="600"/>
              </a:spcAft>
              <a:defRPr lang="he-IL" sz="2400" kern="1200" dirty="0" smtClean="0">
                <a:solidFill>
                  <a:srgbClr val="002060"/>
                </a:solidFill>
                <a:latin typeface="Arial" panose="020B0604020202020204" pitchFamily="34" charset="0"/>
                <a:ea typeface="+mn-ea"/>
                <a:cs typeface="Arial" panose="020B0604020202020204" pitchFamily="34" charset="0"/>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377633" y="110284"/>
            <a:ext cx="2105524"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729189" y="435139"/>
            <a:ext cx="2615798" cy="32187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0" name="מלבן מעוגל 6">
            <a:extLst>
              <a:ext uri="{FF2B5EF4-FFF2-40B4-BE49-F238E27FC236}">
                <a16:creationId xmlns:a16="http://schemas.microsoft.com/office/drawing/2014/main" id="{8A91BCC4-EC47-43E2-9595-B89F757E1A7A}"/>
              </a:ext>
            </a:extLst>
          </p:cNvPr>
          <p:cNvSpPr/>
          <p:nvPr userDrawn="1"/>
        </p:nvSpPr>
        <p:spPr>
          <a:xfrm>
            <a:off x="9323387" y="5555326"/>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1" name="מלבן מעוגל 10">
            <a:extLst>
              <a:ext uri="{FF2B5EF4-FFF2-40B4-BE49-F238E27FC236}">
                <a16:creationId xmlns:a16="http://schemas.microsoft.com/office/drawing/2014/main" id="{238EE3F7-5012-4191-9ABD-A8E69370622E}"/>
              </a:ext>
            </a:extLst>
          </p:cNvPr>
          <p:cNvSpPr/>
          <p:nvPr userDrawn="1"/>
        </p:nvSpPr>
        <p:spPr>
          <a:xfrm>
            <a:off x="8679109" y="6024163"/>
            <a:ext cx="4127100"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5" name="מציין מיקום של מספר שקופית 22">
            <a:extLst>
              <a:ext uri="{FF2B5EF4-FFF2-40B4-BE49-F238E27FC236}">
                <a16:creationId xmlns:a16="http://schemas.microsoft.com/office/drawing/2014/main" id="{31BF6EDC-D21A-4961-802C-6C57056DED88}"/>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Arial" panose="020B0604020202020204" pitchFamily="34" charset="0"/>
                <a:cs typeface="Arial" panose="020B0604020202020204" pitchFamily="34" charset="0"/>
              </a:rPr>
              <a:pPr/>
              <a:t>‹#›</a:t>
            </a:fld>
            <a:endParaRPr lang="he-IL" sz="1800" b="0" dirty="0">
              <a:solidFill>
                <a:schemeClr val="bg1">
                  <a:lumMod val="65000"/>
                </a:schemeClr>
              </a:solidFill>
              <a:latin typeface="Arial" panose="020B0604020202020204" pitchFamily="34" charset="0"/>
              <a:cs typeface="Arial" panose="020B0604020202020204" pitchFamily="34" charset="0"/>
            </a:endParaRPr>
          </a:p>
        </p:txBody>
      </p:sp>
      <p:sp>
        <p:nvSpPr>
          <p:cNvPr id="14" name="מלבן מעוגל 6">
            <a:extLst>
              <a:ext uri="{FF2B5EF4-FFF2-40B4-BE49-F238E27FC236}">
                <a16:creationId xmlns:a16="http://schemas.microsoft.com/office/drawing/2014/main" id="{09765D6C-4312-45BD-AEDC-93B641915820}"/>
              </a:ext>
            </a:extLst>
          </p:cNvPr>
          <p:cNvSpPr/>
          <p:nvPr userDrawn="1"/>
        </p:nvSpPr>
        <p:spPr>
          <a:xfrm>
            <a:off x="11005702" y="5213334"/>
            <a:ext cx="2372591" cy="25130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0D0EF58C-1955-4299-80B8-7931E9453E0B}"/>
              </a:ext>
            </a:extLst>
          </p:cNvPr>
          <p:cNvSpPr/>
          <p:nvPr userDrawn="1"/>
        </p:nvSpPr>
        <p:spPr>
          <a:xfrm rot="5400000">
            <a:off x="10107939" y="1954539"/>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EECE651A-F01C-47F6-93CB-FED077AFFFB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09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כותרת ותוכן פריסה 3">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2134"/>
            <a:ext cx="9802368" cy="720000"/>
          </a:xfrm>
        </p:spPr>
        <p:txBody>
          <a:bodyPr lIns="36000" tIns="0" rIns="36000" bIns="0">
            <a:noAutofit/>
          </a:bodyPr>
          <a:lstStyle>
            <a:lvl1pPr marL="0" indent="0">
              <a:tabLst>
                <a:tab pos="11659766" algn="l"/>
              </a:tabLst>
              <a:defRPr sz="4400" b="1">
                <a:solidFill>
                  <a:srgbClr val="002060"/>
                </a:solidFill>
                <a:latin typeface="Arial" panose="020B0604020202020204" pitchFamily="34" charset="0"/>
                <a:cs typeface="Arial" panose="020B0604020202020204" pitchFamily="34" charset="0"/>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1024128" y="1049185"/>
            <a:ext cx="8031962" cy="4611559"/>
          </a:xfrm>
        </p:spPr>
        <p:txBody>
          <a:bodyPr>
            <a:normAutofit/>
          </a:bodyPr>
          <a:lstStyle>
            <a:lvl1pPr>
              <a:lnSpc>
                <a:spcPct val="150000"/>
              </a:lnSpc>
              <a:spcBef>
                <a:spcPts val="0"/>
              </a:spcBef>
              <a:spcAft>
                <a:spcPts val="600"/>
              </a:spcAft>
              <a:defRPr sz="2400">
                <a:solidFill>
                  <a:srgbClr val="002060"/>
                </a:solidFill>
                <a:latin typeface="Arial" panose="020B0604020202020204" pitchFamily="34" charset="0"/>
                <a:cs typeface="Arial" panose="020B0604020202020204" pitchFamily="34" charset="0"/>
              </a:defRPr>
            </a:lvl1pPr>
            <a:lvl2pPr>
              <a:lnSpc>
                <a:spcPct val="150000"/>
              </a:lnSpc>
              <a:spcBef>
                <a:spcPts val="0"/>
              </a:spcBef>
              <a:spcAft>
                <a:spcPts val="600"/>
              </a:spcAft>
              <a:defRPr sz="2400">
                <a:solidFill>
                  <a:srgbClr val="002060"/>
                </a:solidFill>
                <a:latin typeface="Arial" panose="020B0604020202020204" pitchFamily="34" charset="0"/>
                <a:cs typeface="Arial" panose="020B0604020202020204" pitchFamily="34" charset="0"/>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234936" y="5807316"/>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8" name="מלבן מעוגל 7"/>
          <p:cNvSpPr/>
          <p:nvPr userDrawn="1"/>
        </p:nvSpPr>
        <p:spPr>
          <a:xfrm>
            <a:off x="11218431" y="239177"/>
            <a:ext cx="1706880" cy="4583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9" name="מלבן מעוגל 8"/>
          <p:cNvSpPr/>
          <p:nvPr userDrawn="1"/>
        </p:nvSpPr>
        <p:spPr>
          <a:xfrm>
            <a:off x="-388620" y="6235866"/>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FFC6E834-92B3-4A32-920C-9FA2D6987411}"/>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C6D60292-D9F7-4A35-9D0A-68A9095BDE1E}"/>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0A53CA14-A360-48A3-A071-94DFC2B62EDC}"/>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85536A81-6863-4B7C-BB9A-6F6DBBAB87E2}"/>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5" name="מציין מיקום של מספר שקופית 22">
            <a:extLst>
              <a:ext uri="{FF2B5EF4-FFF2-40B4-BE49-F238E27FC236}">
                <a16:creationId xmlns:a16="http://schemas.microsoft.com/office/drawing/2014/main" id="{6A93F88D-0694-4107-9D3A-245864065D84}"/>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Arial" panose="020B0604020202020204" pitchFamily="34" charset="0"/>
                <a:cs typeface="Arial" panose="020B0604020202020204" pitchFamily="34" charset="0"/>
              </a:rPr>
              <a:pPr/>
              <a:t>‹#›</a:t>
            </a:fld>
            <a:endParaRPr lang="he-IL" sz="1800" b="0" dirty="0">
              <a:solidFill>
                <a:schemeClr val="bg1">
                  <a:lumMod val="85000"/>
                </a:schemeClr>
              </a:solidFill>
              <a:latin typeface="Arial" panose="020B0604020202020204" pitchFamily="34" charset="0"/>
              <a:cs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פריסה 4">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Arial" panose="020B0604020202020204" pitchFamily="34" charset="0"/>
                <a:ea typeface="+mj-ea"/>
                <a:cs typeface="Arial" panose="020B0604020202020204"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1497481" y="487099"/>
            <a:ext cx="1576672" cy="289443"/>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1150538" y="127099"/>
            <a:ext cx="1879662" cy="28944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7" name="מלבן מעוגל 6">
            <a:extLst>
              <a:ext uri="{FF2B5EF4-FFF2-40B4-BE49-F238E27FC236}">
                <a16:creationId xmlns:a16="http://schemas.microsoft.com/office/drawing/2014/main" id="{469E9F25-935E-4A65-8AF2-C1B8F105C612}"/>
              </a:ext>
            </a:extLst>
          </p:cNvPr>
          <p:cNvSpPr/>
          <p:nvPr userDrawn="1"/>
        </p:nvSpPr>
        <p:spPr>
          <a:xfrm>
            <a:off x="-487680" y="5923581"/>
            <a:ext cx="3133018"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0" name="מלבן מעוגל 10">
            <a:extLst>
              <a:ext uri="{FF2B5EF4-FFF2-40B4-BE49-F238E27FC236}">
                <a16:creationId xmlns:a16="http://schemas.microsoft.com/office/drawing/2014/main" id="{DD33049F-8FB3-46DC-B84B-8E763BCBCAC1}"/>
              </a:ext>
            </a:extLst>
          </p:cNvPr>
          <p:cNvSpPr/>
          <p:nvPr userDrawn="1"/>
        </p:nvSpPr>
        <p:spPr>
          <a:xfrm>
            <a:off x="-976438" y="6359813"/>
            <a:ext cx="7301038" cy="65808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1" name="Rectangle 11">
            <a:extLst>
              <a:ext uri="{FF2B5EF4-FFF2-40B4-BE49-F238E27FC236}">
                <a16:creationId xmlns:a16="http://schemas.microsoft.com/office/drawing/2014/main" id="{761EC8D2-662F-4FBE-BF29-06100D51DE7E}"/>
              </a:ext>
            </a:extLst>
          </p:cNvPr>
          <p:cNvSpPr/>
          <p:nvPr userDrawn="1"/>
        </p:nvSpPr>
        <p:spPr>
          <a:xfrm rot="5400000">
            <a:off x="9360283" y="2733622"/>
            <a:ext cx="6987520" cy="1297194"/>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2" name="מציין מיקום של מספר שקופית 22">
            <a:extLst>
              <a:ext uri="{FF2B5EF4-FFF2-40B4-BE49-F238E27FC236}">
                <a16:creationId xmlns:a16="http://schemas.microsoft.com/office/drawing/2014/main" id="{23075256-456E-41D8-BDFD-8C3A8EA654D2}"/>
              </a:ext>
            </a:extLst>
          </p:cNvPr>
          <p:cNvSpPr txBox="1">
            <a:spLocks/>
          </p:cNvSpPr>
          <p:nvPr userDrawn="1"/>
        </p:nvSpPr>
        <p:spPr>
          <a:xfrm>
            <a:off x="-131730" y="6361368"/>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Arial" panose="020B0604020202020204" pitchFamily="34" charset="0"/>
                <a:cs typeface="Arial" panose="020B0604020202020204" pitchFamily="34" charset="0"/>
              </a:rPr>
              <a:pPr/>
              <a:t>‹#›</a:t>
            </a:fld>
            <a:endParaRPr lang="he-IL" sz="1800" b="0" dirty="0">
              <a:solidFill>
                <a:schemeClr val="bg1">
                  <a:lumMod val="85000"/>
                </a:schemeClr>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4FB42163-9C8B-4AEB-9C50-F5529BD5C36B}"/>
              </a:ext>
            </a:extLst>
          </p:cNvPr>
          <p:cNvSpPr/>
          <p:nvPr userDrawn="1"/>
        </p:nvSpPr>
        <p:spPr>
          <a:xfrm rot="16200000">
            <a:off x="5821949" y="1027133"/>
            <a:ext cx="521207" cy="12218895"/>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9A26CB3A-BCA5-4171-BE99-1D6F46911786}"/>
              </a:ext>
            </a:extLst>
          </p:cNvPr>
          <p:cNvSpPr/>
          <p:nvPr userDrawn="1"/>
        </p:nvSpPr>
        <p:spPr>
          <a:xfrm rot="5400000">
            <a:off x="5683838" y="-6805249"/>
            <a:ext cx="947627" cy="1263971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54964ABF-EE59-4E45-BC5F-A3665732FD21}"/>
              </a:ext>
            </a:extLst>
          </p:cNvPr>
          <p:cNvSpPr/>
          <p:nvPr userDrawn="1"/>
        </p:nvSpPr>
        <p:spPr>
          <a:xfrm>
            <a:off x="-2001567" y="-416688"/>
            <a:ext cx="1974672" cy="8068538"/>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E4596A93-68B7-48E8-8354-9EAE3F8183B0}"/>
              </a:ext>
            </a:extLst>
          </p:cNvPr>
          <p:cNvSpPr>
            <a:spLocks noGrp="1"/>
          </p:cNvSpPr>
          <p:nvPr>
            <p:ph type="body" sz="quarter" idx="10"/>
          </p:nvPr>
        </p:nvSpPr>
        <p:spPr>
          <a:xfrm>
            <a:off x="2951578" y="1212161"/>
            <a:ext cx="7885112" cy="4090988"/>
          </a:xfrm>
        </p:spPr>
        <p:txBody>
          <a:bodyPr>
            <a:normAutofit/>
          </a:bodyPr>
          <a:lstStyle>
            <a:lvl1pPr>
              <a:defRPr sz="2800"/>
            </a:lvl1pPr>
          </a:lstStyle>
          <a:p>
            <a:pPr lvl="0"/>
            <a:r>
              <a:rPr lang="en-US" dirty="0"/>
              <a:t>Click to edit Master text styles</a:t>
            </a:r>
          </a:p>
        </p:txBody>
      </p:sp>
    </p:spTree>
    <p:extLst>
      <p:ext uri="{BB962C8B-B14F-4D97-AF65-F5344CB8AC3E}">
        <p14:creationId xmlns:p14="http://schemas.microsoft.com/office/powerpoint/2010/main" val="1651043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5">
    <p:spTree>
      <p:nvGrpSpPr>
        <p:cNvPr id="1" name=""/>
        <p:cNvGrpSpPr/>
        <p:nvPr/>
      </p:nvGrpSpPr>
      <p:grpSpPr>
        <a:xfrm>
          <a:off x="0" y="0"/>
          <a:ext cx="0" cy="0"/>
          <a:chOff x="0" y="0"/>
          <a:chExt cx="0" cy="0"/>
        </a:xfrm>
      </p:grpSpPr>
      <p:sp>
        <p:nvSpPr>
          <p:cNvPr id="17" name="מלבן מעוגל 8">
            <a:extLst>
              <a:ext uri="{FF2B5EF4-FFF2-40B4-BE49-F238E27FC236}">
                <a16:creationId xmlns:a16="http://schemas.microsoft.com/office/drawing/2014/main" id="{820BD794-101C-426F-8015-9C33A0E995FA}"/>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2" name="כותרת 1"/>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Arial" panose="020B0604020202020204" pitchFamily="34" charset="0"/>
                <a:ea typeface="+mj-ea"/>
                <a:cs typeface="Arial" panose="020B0604020202020204" pitchFamily="34" charset="0"/>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1026926" y="1025601"/>
            <a:ext cx="9802368" cy="431447"/>
          </a:xfrm>
        </p:spPr>
        <p:txBody>
          <a:bodyPr anchor="ctr">
            <a:noAutofit/>
          </a:bodyPr>
          <a:lstStyle>
            <a:lvl1pPr marL="185757" indent="0" algn="r">
              <a:buNone/>
              <a:defRPr sz="3000" b="1">
                <a:solidFill>
                  <a:srgbClr val="12B4BC"/>
                </a:solidFill>
                <a:latin typeface="Arial" panose="020B0604020202020204" pitchFamily="34" charset="0"/>
                <a:cs typeface="Arial" panose="020B0604020202020204" pitchFamily="34" charset="0"/>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1026927" y="1710442"/>
            <a:ext cx="8212766"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Arial" panose="020B0604020202020204" pitchFamily="34" charset="0"/>
                <a:ea typeface="+mn-ea"/>
                <a:cs typeface="Arial" panose="020B0604020202020204" pitchFamily="34" charset="0"/>
              </a:defRPr>
            </a:lvl1pPr>
            <a:lvl2pPr>
              <a:lnSpc>
                <a:spcPct val="100000"/>
              </a:lnSpc>
              <a:spcBef>
                <a:spcPts val="0"/>
              </a:spcBef>
              <a:spcAft>
                <a:spcPts val="600"/>
              </a:spcAft>
              <a:defRPr lang="he-IL" sz="2400" kern="1200" dirty="0" smtClean="0">
                <a:solidFill>
                  <a:srgbClr val="002060"/>
                </a:solidFill>
                <a:latin typeface="Arial" panose="020B0604020202020204" pitchFamily="34" charset="0"/>
                <a:ea typeface="+mn-ea"/>
                <a:cs typeface="Arial" panose="020B0604020202020204" pitchFamily="34" charset="0"/>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8084947B-AFA4-410D-A793-689C573D144E}"/>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36D4F41F-EAD8-495C-A662-C4F40F404DB3}"/>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82A1181A-6B49-4EE5-AE44-1B5B124FA758}"/>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0113178B-7D7E-4A10-9724-453DF758F663}"/>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8" name="מציין מיקום של מספר שקופית 22">
            <a:extLst>
              <a:ext uri="{FF2B5EF4-FFF2-40B4-BE49-F238E27FC236}">
                <a16:creationId xmlns:a16="http://schemas.microsoft.com/office/drawing/2014/main" id="{7947FE0C-D7CF-4209-91A5-93564F2C3543}"/>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Arial" panose="020B0604020202020204" pitchFamily="34" charset="0"/>
                <a:cs typeface="Arial" panose="020B0604020202020204" pitchFamily="34" charset="0"/>
              </a:rPr>
              <a:pPr/>
              <a:t>‹#›</a:t>
            </a:fld>
            <a:endParaRPr lang="he-IL" sz="1800" b="0" dirty="0">
              <a:solidFill>
                <a:schemeClr val="bg1">
                  <a:lumMod val="65000"/>
                </a:schemeClr>
              </a:solidFill>
              <a:latin typeface="Arial" panose="020B0604020202020204" pitchFamily="34" charset="0"/>
              <a:cs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8" name="מלבן מעוגל 7"/>
          <p:cNvSpPr/>
          <p:nvPr userDrawn="1"/>
        </p:nvSpPr>
        <p:spPr>
          <a:xfrm>
            <a:off x="8667715" y="-161750"/>
            <a:ext cx="5300119" cy="38235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Arial" panose="020B0604020202020204" pitchFamily="34" charset="0"/>
                <a:cs typeface="Arial" panose="020B0604020202020204" pitchFamily="34" charset="0"/>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Arial" panose="020B0604020202020204" pitchFamily="34" charset="0"/>
                <a:cs typeface="Arial" panose="020B0604020202020204" pitchFamily="34" charset="0"/>
              </a:defRPr>
            </a:lvl1pPr>
          </a:lstStyle>
          <a:p>
            <a:pPr lvl="0"/>
            <a:r>
              <a:rPr lang="he-IL" dirty="0"/>
              <a:t>לחץ כדי לערוך סגנונות טקסט של תבנית בסיס</a:t>
            </a:r>
          </a:p>
        </p:txBody>
      </p:sp>
      <p:sp>
        <p:nvSpPr>
          <p:cNvPr id="10" name="Rectangle 9">
            <a:extLst>
              <a:ext uri="{FF2B5EF4-FFF2-40B4-BE49-F238E27FC236}">
                <a16:creationId xmlns:a16="http://schemas.microsoft.com/office/drawing/2014/main" id="{90226196-3340-4F6C-9B09-34934599BAD7}"/>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5291965B-48C3-4AD9-9066-E67195630BFD}"/>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98CB16E1-D93B-440E-81F5-6366FDB428B8}"/>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3A020DF7-29CF-4A0A-BC0A-7568981BF8AD}"/>
              </a:ext>
            </a:extLst>
          </p:cNvPr>
          <p:cNvSpPr/>
          <p:nvPr userDrawn="1"/>
        </p:nvSpPr>
        <p:spPr>
          <a:xfrm>
            <a:off x="-3948180"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87F0C566-C47D-446F-9E8E-EC9B0F5F1BF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C863A8D2-0547-47E3-84C0-5D60CFDB7CB1}"/>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0104F3-C98B-4790-842F-F7B1B2FBDE13}"/>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807C576E-38DA-426A-9C16-921DE9A0835B}"/>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9" name="מציין מיקום של מספר שקופית 22">
            <a:extLst>
              <a:ext uri="{FF2B5EF4-FFF2-40B4-BE49-F238E27FC236}">
                <a16:creationId xmlns:a16="http://schemas.microsoft.com/office/drawing/2014/main" id="{5F1A13CD-CEB6-4958-B99A-46020ADA9375}"/>
              </a:ext>
            </a:extLst>
          </p:cNvPr>
          <p:cNvSpPr txBox="1">
            <a:spLocks/>
          </p:cNvSpPr>
          <p:nvPr userDrawn="1"/>
        </p:nvSpPr>
        <p:spPr>
          <a:xfrm>
            <a:off x="-231414" y="6409126"/>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600" b="0" smtClean="0">
                <a:solidFill>
                  <a:schemeClr val="bg1">
                    <a:lumMod val="65000"/>
                  </a:schemeClr>
                </a:solidFill>
                <a:latin typeface="Arial" panose="020B0604020202020204" pitchFamily="34" charset="0"/>
                <a:cs typeface="Arial" panose="020B0604020202020204" pitchFamily="34" charset="0"/>
              </a:rPr>
              <a:pPr/>
              <a:t>‹#›</a:t>
            </a:fld>
            <a:endParaRPr lang="he-IL" sz="1600" b="0"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ראשית ושתי תמונות">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FEA3643-4251-43C2-A891-4C9664978EA8}"/>
              </a:ext>
            </a:extLst>
          </p:cNvPr>
          <p:cNvSpPr>
            <a:spLocks noGrp="1"/>
          </p:cNvSpPr>
          <p:nvPr>
            <p:ph type="pic" sz="quarter" idx="13"/>
          </p:nvPr>
        </p:nvSpPr>
        <p:spPr>
          <a:xfrm>
            <a:off x="594360" y="1310640"/>
            <a:ext cx="4511040" cy="4267200"/>
          </a:xfrm>
        </p:spPr>
        <p:txBody>
          <a:bodyPr/>
          <a:lstStyle/>
          <a:p>
            <a:endParaRPr lang="en-US"/>
          </a:p>
        </p:txBody>
      </p:sp>
      <p:sp>
        <p:nvSpPr>
          <p:cNvPr id="8" name="כותרת 1">
            <a:extLst>
              <a:ext uri="{FF2B5EF4-FFF2-40B4-BE49-F238E27FC236}">
                <a16:creationId xmlns:a16="http://schemas.microsoft.com/office/drawing/2014/main" id="{C304FB8B-5E14-469F-8BA4-BF0F011B94E4}"/>
              </a:ext>
            </a:extLst>
          </p:cNvPr>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Arial" panose="020B0604020202020204" pitchFamily="34" charset="0"/>
                <a:ea typeface="+mj-ea"/>
                <a:cs typeface="Arial" panose="020B0604020202020204" pitchFamily="34" charset="0"/>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8">
            <a:extLst>
              <a:ext uri="{FF2B5EF4-FFF2-40B4-BE49-F238E27FC236}">
                <a16:creationId xmlns:a16="http://schemas.microsoft.com/office/drawing/2014/main" id="{B712628B-0991-4441-8324-4563256F9B32}"/>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0" name="מלבן מעוגל 6">
            <a:extLst>
              <a:ext uri="{FF2B5EF4-FFF2-40B4-BE49-F238E27FC236}">
                <a16:creationId xmlns:a16="http://schemas.microsoft.com/office/drawing/2014/main" id="{26E72AF6-8AD0-4AAD-B906-30424D022CD1}"/>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1" name="מלבן מעוגל 8">
            <a:extLst>
              <a:ext uri="{FF2B5EF4-FFF2-40B4-BE49-F238E27FC236}">
                <a16:creationId xmlns:a16="http://schemas.microsoft.com/office/drawing/2014/main" id="{68D073A7-D8C0-45AA-A5E4-B6122A52E8F5}"/>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2" name="מלבן מעוגל 10">
            <a:extLst>
              <a:ext uri="{FF2B5EF4-FFF2-40B4-BE49-F238E27FC236}">
                <a16:creationId xmlns:a16="http://schemas.microsoft.com/office/drawing/2014/main" id="{DF89C8AF-9EDF-46EF-BAB7-2D35F683552B}"/>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13" name="Picture Placeholder 6">
            <a:extLst>
              <a:ext uri="{FF2B5EF4-FFF2-40B4-BE49-F238E27FC236}">
                <a16:creationId xmlns:a16="http://schemas.microsoft.com/office/drawing/2014/main" id="{52FC1393-B378-4A8A-8716-61E038E3D631}"/>
              </a:ext>
            </a:extLst>
          </p:cNvPr>
          <p:cNvSpPr>
            <a:spLocks noGrp="1"/>
          </p:cNvSpPr>
          <p:nvPr>
            <p:ph type="pic" sz="quarter" idx="14"/>
          </p:nvPr>
        </p:nvSpPr>
        <p:spPr>
          <a:xfrm>
            <a:off x="5372315" y="1310640"/>
            <a:ext cx="4511040" cy="4267200"/>
          </a:xfrm>
        </p:spPr>
        <p:txBody>
          <a:bodyPr/>
          <a:lstStyle/>
          <a:p>
            <a:endParaRPr lang="en-US"/>
          </a:p>
        </p:txBody>
      </p:sp>
      <p:sp>
        <p:nvSpPr>
          <p:cNvPr id="14" name="Rectangle 13">
            <a:extLst>
              <a:ext uri="{FF2B5EF4-FFF2-40B4-BE49-F238E27FC236}">
                <a16:creationId xmlns:a16="http://schemas.microsoft.com/office/drawing/2014/main" id="{BEA01DEB-EE2D-463E-B92D-20469AC2DACB}"/>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4ADC8B5D-6FF7-4E76-819C-95A4A6017B9C}"/>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830F30E8-13B7-4C55-A126-67529F765268}"/>
              </a:ext>
            </a:extLst>
          </p:cNvPr>
          <p:cNvSpPr/>
          <p:nvPr userDrawn="1"/>
        </p:nvSpPr>
        <p:spPr>
          <a:xfrm rot="5400000">
            <a:off x="10092700" y="2084060"/>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7E7D38CE-7F73-4533-B25A-F628D3EBA7C1}"/>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4444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BB6F552B-607E-4869-A917-C44959BDCB12}" type="datetimeFigureOut">
              <a:rPr lang="he-IL" smtClean="0"/>
              <a:pPr/>
              <a:t>י"ט/חשון/תשפ"ב</a:t>
            </a:fld>
            <a:endParaRPr lang="he-IL" dirty="0"/>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he-IL" dirty="0"/>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16478A40-4CDB-4A89-A7AB-ED0E5AEAC786}" type="slidenum">
              <a:rPr lang="he-IL" smtClean="0"/>
              <a:pPr/>
              <a:t>‹#›</a:t>
            </a:fld>
            <a:endParaRPr lang="he-IL" dirty="0"/>
          </a:p>
        </p:txBody>
      </p:sp>
      <p:sp>
        <p:nvSpPr>
          <p:cNvPr id="7" name="Rectangle 6">
            <a:extLst>
              <a:ext uri="{FF2B5EF4-FFF2-40B4-BE49-F238E27FC236}">
                <a16:creationId xmlns:a16="http://schemas.microsoft.com/office/drawing/2014/main" id="{7D1A36FD-4A58-4EC2-B769-2CB4558CD86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59A89C66-91F2-409B-AE3C-970820728814}"/>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AEAF9B00-5AF6-47AB-81E5-2BE048851E3E}"/>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EE3C55C6-DFDE-44BF-BB37-E582014C2D4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74" r:id="rId3"/>
    <p:sldLayoutId id="2147483675" r:id="rId4"/>
    <p:sldLayoutId id="2147483650" r:id="rId5"/>
    <p:sldLayoutId id="2147483676" r:id="rId6"/>
    <p:sldLayoutId id="2147483653" r:id="rId7"/>
    <p:sldLayoutId id="2147483666" r:id="rId8"/>
    <p:sldLayoutId id="2147483677" r:id="rId9"/>
  </p:sldLayoutIdLst>
  <p:txStyles>
    <p:titleStyle>
      <a:lvl1pPr algn="ctr" defTabSz="914491" rtl="1"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8.xml"/><Relationship Id="rId1" Type="http://schemas.openxmlformats.org/officeDocument/2006/relationships/video" Target="https://www.youtube.com/embed/c5PQXe9iZ0M?feature=oembed"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www.youtube.com/watch?v=mcqAWzW4DfQ&amp;feature=emb_logo" TargetMode="External"/><Relationship Id="rId2" Type="http://schemas.openxmlformats.org/officeDocument/2006/relationships/hyperlink" Target="https://www.youtube.com/watch?time_continue=35&amp;v=66p5A7wROjw&amp;feature=emb_logo" TargetMode="External"/><Relationship Id="rId1" Type="http://schemas.openxmlformats.org/officeDocument/2006/relationships/slideLayout" Target="../slideLayouts/slideLayout4.xml"/><Relationship Id="rId4" Type="http://schemas.openxmlformats.org/officeDocument/2006/relationships/hyperlink" Target="https://www.youtube.com/watch?v=c5PQXe9iZ0M&amp;feature=emb_logo"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video" Target="https://www.youtube.com/embed/66p5A7wROjw?start=35&amp;feature=oembe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8.xml"/><Relationship Id="rId1" Type="http://schemas.openxmlformats.org/officeDocument/2006/relationships/video" Target="https://www.youtube.com/embed/mcqAWzW4DfQ?feature=oembed"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2"/>
            <a:ext cx="12192001" cy="1680399"/>
          </a:xfrm>
        </p:spPr>
        <p:txBody>
          <a:bodyPr>
            <a:normAutofit fontScale="90000"/>
          </a:bodyPr>
          <a:lstStyle/>
          <a:p>
            <a:r>
              <a:rPr lang="he-IL" dirty="0"/>
              <a:t>מערכת שידורים לאומית</a:t>
            </a:r>
            <a:br>
              <a:rPr lang="he-IL" dirty="0"/>
            </a:br>
            <a:r>
              <a:rPr lang="ar-SA" dirty="0"/>
              <a:t>منظومة بثّ قطريّة</a:t>
            </a:r>
            <a:endParaRPr lang="he-IL" dirty="0"/>
          </a:p>
        </p:txBody>
      </p:sp>
      <p:sp>
        <p:nvSpPr>
          <p:cNvPr id="3" name="Rectangle 2">
            <a:extLst>
              <a:ext uri="{FF2B5EF4-FFF2-40B4-BE49-F238E27FC236}">
                <a16:creationId xmlns:a16="http://schemas.microsoft.com/office/drawing/2014/main" id="{6D096B80-AF29-435E-8795-1A387C87F6BD}"/>
              </a:ext>
            </a:extLst>
          </p:cNvPr>
          <p:cNvSpPr/>
          <p:nvPr/>
        </p:nvSpPr>
        <p:spPr>
          <a:xfrm>
            <a:off x="12279398" y="6653"/>
            <a:ext cx="2404790"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שקופית זו היא חובה</a:t>
            </a:r>
            <a:endParaRPr lang="en-US" b="1" dirty="0">
              <a:solidFill>
                <a:srgbClr val="002060"/>
              </a:solidFill>
              <a:latin typeface="Arial" panose="020B0604020202020204" pitchFamily="34" charset="0"/>
              <a:cs typeface="Arial" panose="020B0604020202020204" pitchFamily="34" charset="0"/>
            </a:endParaRPr>
          </a:p>
        </p:txBody>
      </p:sp>
      <p:sp>
        <p:nvSpPr>
          <p:cNvPr id="4" name="Rectangle 4">
            <a:extLst>
              <a:ext uri="{FF2B5EF4-FFF2-40B4-BE49-F238E27FC236}">
                <a16:creationId xmlns:a16="http://schemas.microsoft.com/office/drawing/2014/main" id="{4494B9A1-1541-45E7-9ACE-02721554E39F}"/>
              </a:ext>
            </a:extLst>
          </p:cNvPr>
          <p:cNvSpPr/>
          <p:nvPr/>
        </p:nvSpPr>
        <p:spPr>
          <a:xfrm>
            <a:off x="12279398" y="746985"/>
            <a:ext cx="2404790" cy="4230129"/>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בשפה הערבית יש להשתמש באחד הפונטים הבאים:</a:t>
            </a:r>
            <a:endParaRPr lang="en-US" b="1" dirty="0">
              <a:solidFill>
                <a:srgbClr val="002060"/>
              </a:solidFill>
              <a:latin typeface="Arial" panose="020B0604020202020204" pitchFamily="34" charset="0"/>
              <a:cs typeface="Arial" panose="020B0604020202020204" pitchFamily="34" charset="0"/>
            </a:endParaRPr>
          </a:p>
          <a:p>
            <a:pPr algn="ctr"/>
            <a:r>
              <a:rPr lang="en-US" b="1" dirty="0">
                <a:solidFill>
                  <a:srgbClr val="002060"/>
                </a:solidFill>
                <a:latin typeface="Arial" panose="020B0604020202020204" pitchFamily="34" charset="0"/>
                <a:cs typeface="Arial" panose="020B0604020202020204" pitchFamily="34" charset="0"/>
              </a:rPr>
              <a:t>Arial</a:t>
            </a:r>
            <a:endParaRPr lang="he-IL" b="1" dirty="0">
              <a:solidFill>
                <a:srgbClr val="002060"/>
              </a:solidFill>
              <a:latin typeface="Arial" panose="020B0604020202020204" pitchFamily="34" charset="0"/>
              <a:cs typeface="Arial" panose="020B0604020202020204" pitchFamily="34" charset="0"/>
            </a:endParaRPr>
          </a:p>
          <a:p>
            <a:pPr algn="ctr"/>
            <a:r>
              <a:rPr lang="en-US" b="1" dirty="0">
                <a:solidFill>
                  <a:srgbClr val="002060"/>
                </a:solidFill>
                <a:latin typeface="Arial" panose="020B0604020202020204" pitchFamily="34" charset="0"/>
                <a:cs typeface="Arial" panose="020B0604020202020204" pitchFamily="34" charset="0"/>
              </a:rPr>
              <a:t>Calibri</a:t>
            </a:r>
          </a:p>
          <a:p>
            <a:pPr algn="ctr"/>
            <a:r>
              <a:rPr lang="en-US" b="1" dirty="0">
                <a:solidFill>
                  <a:srgbClr val="002060"/>
                </a:solidFill>
                <a:latin typeface="Arial" panose="020B0604020202020204" pitchFamily="34" charset="0"/>
                <a:cs typeface="Arial" panose="020B0604020202020204" pitchFamily="34" charset="0"/>
              </a:rPr>
              <a:t>Simplified Arabic</a:t>
            </a:r>
          </a:p>
          <a:p>
            <a:pPr algn="ctr"/>
            <a:br>
              <a:rPr lang="en-US" b="1"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(שימו לב </a:t>
            </a:r>
            <a:r>
              <a:rPr lang="he-IL" b="1" u="sng" dirty="0">
                <a:solidFill>
                  <a:srgbClr val="002060"/>
                </a:solidFill>
                <a:latin typeface="Arial" panose="020B0604020202020204" pitchFamily="34" charset="0"/>
                <a:cs typeface="Arial" panose="020B0604020202020204" pitchFamily="34" charset="0"/>
              </a:rPr>
              <a:t>להימנע</a:t>
            </a:r>
            <a:r>
              <a:rPr lang="he-IL" dirty="0">
                <a:solidFill>
                  <a:srgbClr val="002060"/>
                </a:solidFill>
                <a:latin typeface="Arial" panose="020B0604020202020204" pitchFamily="34" charset="0"/>
                <a:cs typeface="Arial" panose="020B0604020202020204" pitchFamily="34" charset="0"/>
              </a:rPr>
              <a:t> מהשימוש ב-</a:t>
            </a:r>
            <a:r>
              <a:rPr lang="en-US" dirty="0">
                <a:solidFill>
                  <a:srgbClr val="002060"/>
                </a:solidFill>
                <a:latin typeface="Arial" panose="020B0604020202020204" pitchFamily="34" charset="0"/>
                <a:cs typeface="Arial" panose="020B0604020202020204" pitchFamily="34" charset="0"/>
              </a:rPr>
              <a:t>Varela Round </a:t>
            </a:r>
            <a:r>
              <a:rPr lang="he-IL" dirty="0">
                <a:solidFill>
                  <a:srgbClr val="002060"/>
                </a:solidFill>
                <a:latin typeface="Arial" panose="020B0604020202020204" pitchFamily="34" charset="0"/>
                <a:cs typeface="Arial" panose="020B0604020202020204" pitchFamily="34" charset="0"/>
              </a:rPr>
              <a:t> בו נעשה שימוש במצגות בשפות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העברית והאנגלית,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כיוון שהוא משבש את השפה הערבית) </a:t>
            </a: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ar-BH" dirty="0"/>
              <a:t>المميّزات التفكيريّة للمرحلة الحدسيّة (4-7)</a:t>
            </a:r>
            <a:endParaRPr lang="he-IL" dirty="0"/>
          </a:p>
        </p:txBody>
      </p:sp>
      <p:sp>
        <p:nvSpPr>
          <p:cNvPr id="3" name="מציין מיקום טקסט 2"/>
          <p:cNvSpPr>
            <a:spLocks noGrp="1"/>
          </p:cNvSpPr>
          <p:nvPr>
            <p:ph idx="1"/>
          </p:nvPr>
        </p:nvSpPr>
        <p:spPr>
          <a:xfrm>
            <a:off x="1024128" y="1049185"/>
            <a:ext cx="8633914" cy="4611559"/>
          </a:xfrm>
        </p:spPr>
        <p:txBody>
          <a:bodyPr>
            <a:normAutofit/>
          </a:bodyPr>
          <a:lstStyle/>
          <a:p>
            <a:pPr marL="0" indent="0" algn="ctr">
              <a:buNone/>
            </a:pPr>
            <a:endParaRPr lang="ar-BH" sz="2800" dirty="0"/>
          </a:p>
          <a:p>
            <a:pPr marL="0" indent="0">
              <a:buNone/>
            </a:pPr>
            <a:r>
              <a:rPr lang="ar-BH" sz="2800" dirty="0"/>
              <a:t>	</a:t>
            </a:r>
          </a:p>
          <a:p>
            <a:pPr marL="0" indent="0">
              <a:buNone/>
            </a:pPr>
            <a:endParaRPr lang="ar-BH" dirty="0"/>
          </a:p>
          <a:p>
            <a:pPr marL="0" indent="0">
              <a:buNone/>
            </a:pPr>
            <a:endParaRPr lang="ar-BH" dirty="0"/>
          </a:p>
          <a:p>
            <a:pPr marL="0" indent="0" algn="ctr">
              <a:buNone/>
            </a:pPr>
            <a:endParaRPr lang="ar-BH" sz="2000" dirty="0"/>
          </a:p>
          <a:p>
            <a:pPr marL="0" indent="0" algn="l">
              <a:buNone/>
            </a:pPr>
            <a:r>
              <a:rPr lang="ar-SA" sz="2000" dirty="0"/>
              <a:t>تتميز </a:t>
            </a:r>
            <a:r>
              <a:rPr lang="ar-BH" sz="2000" dirty="0"/>
              <a:t>المرحلة الحدسيّ</a:t>
            </a:r>
            <a:r>
              <a:rPr lang="ar-SA" sz="2000" dirty="0"/>
              <a:t> بان</a:t>
            </a:r>
            <a:r>
              <a:rPr lang="ar-BH" sz="2000" dirty="0"/>
              <a:t> التفكير يكون حسب الانطباع الشخصي وليس تفكيرا منطقيا</a:t>
            </a:r>
            <a:endParaRPr lang="he-IL" dirty="0"/>
          </a:p>
        </p:txBody>
      </p:sp>
      <p:sp>
        <p:nvSpPr>
          <p:cNvPr id="6" name="Rectangle 5">
            <a:extLst>
              <a:ext uri="{FF2B5EF4-FFF2-40B4-BE49-F238E27FC236}">
                <a16:creationId xmlns:a16="http://schemas.microsoft.com/office/drawing/2014/main" id="{4558C303-E198-483E-A262-922AC5C18CB4}"/>
              </a:ext>
            </a:extLst>
          </p:cNvPr>
          <p:cNvSpPr/>
          <p:nvPr/>
        </p:nvSpPr>
        <p:spPr>
          <a:xfrm>
            <a:off x="12281852" y="0"/>
            <a:ext cx="2150428"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פרטו בשקופית זו את נושאי הלימוד של השיעור</a:t>
            </a:r>
            <a:endParaRPr lang="en-US" dirty="0">
              <a:solidFill>
                <a:srgbClr val="002060"/>
              </a:solidFill>
              <a:latin typeface="Arial" panose="020B0604020202020204" pitchFamily="34" charset="0"/>
              <a:cs typeface="Arial" panose="020B0604020202020204" pitchFamily="34" charset="0"/>
            </a:endParaRPr>
          </a:p>
        </p:txBody>
      </p:sp>
      <p:sp>
        <p:nvSpPr>
          <p:cNvPr id="5" name="תרשים זרימה: מסיים 4">
            <a:extLst>
              <a:ext uri="{FF2B5EF4-FFF2-40B4-BE49-F238E27FC236}">
                <a16:creationId xmlns:a16="http://schemas.microsoft.com/office/drawing/2014/main" id="{A08E3634-9EDD-415C-96C4-32C01A370BE3}"/>
              </a:ext>
            </a:extLst>
          </p:cNvPr>
          <p:cNvSpPr/>
          <p:nvPr/>
        </p:nvSpPr>
        <p:spPr>
          <a:xfrm>
            <a:off x="2113005" y="1049185"/>
            <a:ext cx="5820033" cy="816685"/>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800" dirty="0">
                <a:solidFill>
                  <a:schemeClr val="bg1"/>
                </a:solidFill>
                <a:latin typeface="Arial" panose="020B0604020202020204" pitchFamily="34" charset="0"/>
                <a:cs typeface="Arial" panose="020B0604020202020204" pitchFamily="34" charset="0"/>
              </a:rPr>
              <a:t>المرحلة الحدسيّة</a:t>
            </a:r>
            <a:endParaRPr lang="he-IL" sz="2800" dirty="0">
              <a:solidFill>
                <a:schemeClr val="bg1"/>
              </a:solidFill>
              <a:latin typeface="Arial" panose="020B0604020202020204" pitchFamily="34" charset="0"/>
              <a:cs typeface="Arial" panose="020B0604020202020204" pitchFamily="34" charset="0"/>
            </a:endParaRPr>
          </a:p>
        </p:txBody>
      </p:sp>
      <p:sp>
        <p:nvSpPr>
          <p:cNvPr id="14" name="חץ: למטה 13">
            <a:extLst>
              <a:ext uri="{FF2B5EF4-FFF2-40B4-BE49-F238E27FC236}">
                <a16:creationId xmlns:a16="http://schemas.microsoft.com/office/drawing/2014/main" id="{DFFE11AF-7F45-406D-8098-8C7424AA2B36}"/>
              </a:ext>
            </a:extLst>
          </p:cNvPr>
          <p:cNvSpPr/>
          <p:nvPr/>
        </p:nvSpPr>
        <p:spPr>
          <a:xfrm>
            <a:off x="4815423" y="1865870"/>
            <a:ext cx="525662" cy="337531"/>
          </a:xfrm>
          <a:prstGeom prst="downArrow">
            <a:avLst>
              <a:gd name="adj1" fmla="val 74015"/>
              <a:gd name="adj2" fmla="val 51594"/>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dirty="0">
              <a:solidFill>
                <a:schemeClr val="bg1"/>
              </a:solidFill>
              <a:latin typeface="Arial" panose="020B0604020202020204" pitchFamily="34" charset="0"/>
              <a:cs typeface="Arial" panose="020B0604020202020204" pitchFamily="34" charset="0"/>
            </a:endParaRPr>
          </a:p>
        </p:txBody>
      </p:sp>
      <p:sp>
        <p:nvSpPr>
          <p:cNvPr id="15" name="תרשים זרימה: תהליך חלופי 14">
            <a:extLst>
              <a:ext uri="{FF2B5EF4-FFF2-40B4-BE49-F238E27FC236}">
                <a16:creationId xmlns:a16="http://schemas.microsoft.com/office/drawing/2014/main" id="{BF57AA44-237A-457B-89D9-5035A20B39CF}"/>
              </a:ext>
            </a:extLst>
          </p:cNvPr>
          <p:cNvSpPr/>
          <p:nvPr/>
        </p:nvSpPr>
        <p:spPr>
          <a:xfrm>
            <a:off x="2965622" y="2203401"/>
            <a:ext cx="4028302" cy="688080"/>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dirty="0">
                <a:solidFill>
                  <a:schemeClr val="bg1"/>
                </a:solidFill>
                <a:latin typeface="Arial" panose="020B0604020202020204" pitchFamily="34" charset="0"/>
                <a:cs typeface="Arial" panose="020B0604020202020204" pitchFamily="34" charset="0"/>
              </a:rPr>
              <a:t>عدم وجود قانون الحفظ</a:t>
            </a:r>
            <a:endParaRPr lang="he-IL" sz="2400" dirty="0">
              <a:solidFill>
                <a:schemeClr val="bg1"/>
              </a:solidFill>
              <a:latin typeface="Arial" panose="020B0604020202020204" pitchFamily="34" charset="0"/>
              <a:cs typeface="Arial" panose="020B0604020202020204" pitchFamily="34" charset="0"/>
            </a:endParaRPr>
          </a:p>
        </p:txBody>
      </p:sp>
      <p:sp>
        <p:nvSpPr>
          <p:cNvPr id="16" name="תרשים זרימה: תהליך חלופי 15">
            <a:extLst>
              <a:ext uri="{FF2B5EF4-FFF2-40B4-BE49-F238E27FC236}">
                <a16:creationId xmlns:a16="http://schemas.microsoft.com/office/drawing/2014/main" id="{08A99008-CBFB-4750-8892-E880DA408EA5}"/>
              </a:ext>
            </a:extLst>
          </p:cNvPr>
          <p:cNvSpPr/>
          <p:nvPr/>
        </p:nvSpPr>
        <p:spPr>
          <a:xfrm>
            <a:off x="2700915" y="3225324"/>
            <a:ext cx="1514366" cy="1018954"/>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dirty="0">
                <a:solidFill>
                  <a:schemeClr val="bg1"/>
                </a:solidFill>
                <a:latin typeface="Arial" panose="020B0604020202020204" pitchFamily="34" charset="0"/>
                <a:cs typeface="Arial" panose="020B0604020202020204" pitchFamily="34" charset="0"/>
              </a:rPr>
              <a:t>عدم وجود الانعكاسية</a:t>
            </a:r>
            <a:endParaRPr lang="he-IL" sz="2400" dirty="0">
              <a:solidFill>
                <a:schemeClr val="bg1"/>
              </a:solidFill>
              <a:latin typeface="Arial" panose="020B0604020202020204" pitchFamily="34" charset="0"/>
              <a:cs typeface="Arial" panose="020B0604020202020204" pitchFamily="34" charset="0"/>
            </a:endParaRPr>
          </a:p>
        </p:txBody>
      </p:sp>
      <p:sp>
        <p:nvSpPr>
          <p:cNvPr id="13" name="תרשים זרימה: תהליך חלופי 12">
            <a:extLst>
              <a:ext uri="{FF2B5EF4-FFF2-40B4-BE49-F238E27FC236}">
                <a16:creationId xmlns:a16="http://schemas.microsoft.com/office/drawing/2014/main" id="{B0585115-C447-47FE-B20A-1D8BFC1B378C}"/>
              </a:ext>
            </a:extLst>
          </p:cNvPr>
          <p:cNvSpPr/>
          <p:nvPr/>
        </p:nvSpPr>
        <p:spPr>
          <a:xfrm>
            <a:off x="5768515" y="3229012"/>
            <a:ext cx="1514366" cy="1018954"/>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dirty="0">
                <a:solidFill>
                  <a:schemeClr val="bg1"/>
                </a:solidFill>
                <a:latin typeface="Arial" panose="020B0604020202020204" pitchFamily="34" charset="0"/>
                <a:cs typeface="Arial" panose="020B0604020202020204" pitchFamily="34" charset="0"/>
              </a:rPr>
              <a:t>التّركيز</a:t>
            </a:r>
            <a:endParaRPr lang="he-IL" sz="2400" dirty="0">
              <a:solidFill>
                <a:schemeClr val="bg1"/>
              </a:solidFill>
              <a:latin typeface="Arial" panose="020B0604020202020204" pitchFamily="34" charset="0"/>
              <a:cs typeface="Arial" panose="020B0604020202020204" pitchFamily="34" charset="0"/>
            </a:endParaRPr>
          </a:p>
        </p:txBody>
      </p:sp>
      <p:sp>
        <p:nvSpPr>
          <p:cNvPr id="17" name="חץ: למטה 16">
            <a:extLst>
              <a:ext uri="{FF2B5EF4-FFF2-40B4-BE49-F238E27FC236}">
                <a16:creationId xmlns:a16="http://schemas.microsoft.com/office/drawing/2014/main" id="{EA37988E-86E2-4A92-B859-A8559F325C3D}"/>
              </a:ext>
            </a:extLst>
          </p:cNvPr>
          <p:cNvSpPr/>
          <p:nvPr/>
        </p:nvSpPr>
        <p:spPr>
          <a:xfrm>
            <a:off x="6173107" y="2895432"/>
            <a:ext cx="525662" cy="337531"/>
          </a:xfrm>
          <a:prstGeom prst="downArrow">
            <a:avLst>
              <a:gd name="adj1" fmla="val 74015"/>
              <a:gd name="adj2" fmla="val 51594"/>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dirty="0">
              <a:solidFill>
                <a:schemeClr val="bg1"/>
              </a:solidFill>
              <a:latin typeface="Arial" panose="020B0604020202020204" pitchFamily="34" charset="0"/>
              <a:cs typeface="Arial" panose="020B0604020202020204" pitchFamily="34" charset="0"/>
            </a:endParaRPr>
          </a:p>
        </p:txBody>
      </p:sp>
      <p:sp>
        <p:nvSpPr>
          <p:cNvPr id="19" name="חץ: למטה 18">
            <a:extLst>
              <a:ext uri="{FF2B5EF4-FFF2-40B4-BE49-F238E27FC236}">
                <a16:creationId xmlns:a16="http://schemas.microsoft.com/office/drawing/2014/main" id="{1884F172-286A-44D9-B2B0-72A9405CADA0}"/>
              </a:ext>
            </a:extLst>
          </p:cNvPr>
          <p:cNvSpPr/>
          <p:nvPr/>
        </p:nvSpPr>
        <p:spPr>
          <a:xfrm>
            <a:off x="3246158" y="2891481"/>
            <a:ext cx="525662" cy="337531"/>
          </a:xfrm>
          <a:prstGeom prst="downArrow">
            <a:avLst>
              <a:gd name="adj1" fmla="val 74015"/>
              <a:gd name="adj2" fmla="val 51594"/>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527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ar-BH" dirty="0"/>
              <a:t>المرحلة الحدسية (4-7)</a:t>
            </a:r>
            <a:endParaRPr lang="he-IL" dirty="0"/>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 </a:t>
            </a:r>
            <a:r>
              <a:rPr lang="ar-BH" dirty="0"/>
              <a:t> عدم </a:t>
            </a:r>
            <a:r>
              <a:rPr lang="ar-BH"/>
              <a:t>وجود قانون الحفظ</a:t>
            </a:r>
            <a:endParaRPr lang="he-IL"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p:txBody>
          <a:bodyPr/>
          <a:lstStyle/>
          <a:p>
            <a:pPr>
              <a:lnSpc>
                <a:spcPct val="150000"/>
              </a:lnSpc>
            </a:pPr>
            <a:r>
              <a:rPr lang="ar-BH" sz="2800" dirty="0"/>
              <a:t>تعريف عدم وجود قانون الحفظ :</a:t>
            </a:r>
            <a:r>
              <a:rPr lang="en-GB" sz="2800" dirty="0"/>
              <a:t> </a:t>
            </a:r>
            <a:r>
              <a:rPr lang="he-IL" sz="2800" dirty="0"/>
              <a:t> </a:t>
            </a:r>
            <a:r>
              <a:rPr lang="ar-BH" sz="2800" dirty="0"/>
              <a:t>أي أن الطفل لا يدرك ان التغيّر الذي طرأ على المحفّز لا يغيّر المحفّز. بكلمات أخرى يبقى لا يدرك أن الغرضين متساويين رغم التغيّر بالشكل. </a:t>
            </a:r>
            <a:endParaRPr lang="en-US" sz="2800" dirty="0"/>
          </a:p>
          <a:p>
            <a:pPr>
              <a:lnSpc>
                <a:spcPct val="150000"/>
              </a:lnSpc>
            </a:pPr>
            <a:r>
              <a:rPr lang="ar-BH" sz="2800" dirty="0"/>
              <a:t>                			      أ           ب	ج</a:t>
            </a:r>
            <a:endParaRPr lang="en-US" sz="2800" dirty="0"/>
          </a:p>
          <a:p>
            <a:pPr>
              <a:lnSpc>
                <a:spcPct val="150000"/>
              </a:lnSpc>
            </a:pPr>
            <a:endParaRPr lang="en-US" dirty="0"/>
          </a:p>
          <a:p>
            <a:pPr marL="3657966" lvl="8" indent="0">
              <a:lnSpc>
                <a:spcPct val="150000"/>
              </a:lnSpc>
              <a:buNone/>
            </a:pPr>
            <a:r>
              <a:rPr lang="en-US" dirty="0"/>
              <a:t>   </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1</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
        <p:nvSpPr>
          <p:cNvPr id="3" name="גליל 2">
            <a:extLst>
              <a:ext uri="{FF2B5EF4-FFF2-40B4-BE49-F238E27FC236}">
                <a16:creationId xmlns:a16="http://schemas.microsoft.com/office/drawing/2014/main" id="{4A6ECA29-6800-4EFC-8BF6-018DD4C2FB15}"/>
              </a:ext>
            </a:extLst>
          </p:cNvPr>
          <p:cNvSpPr/>
          <p:nvPr/>
        </p:nvSpPr>
        <p:spPr>
          <a:xfrm>
            <a:off x="6193515" y="3623638"/>
            <a:ext cx="420130" cy="902043"/>
          </a:xfrm>
          <a:prstGeom prst="ca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dirty="0"/>
          </a:p>
        </p:txBody>
      </p:sp>
      <p:sp>
        <p:nvSpPr>
          <p:cNvPr id="10" name="גליל 9">
            <a:extLst>
              <a:ext uri="{FF2B5EF4-FFF2-40B4-BE49-F238E27FC236}">
                <a16:creationId xmlns:a16="http://schemas.microsoft.com/office/drawing/2014/main" id="{AE2D5A96-8179-4FE4-ADF1-2B839B225AA0}"/>
              </a:ext>
            </a:extLst>
          </p:cNvPr>
          <p:cNvSpPr/>
          <p:nvPr/>
        </p:nvSpPr>
        <p:spPr>
          <a:xfrm>
            <a:off x="4996847" y="3647722"/>
            <a:ext cx="420130" cy="902043"/>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5" name="גליל 4">
            <a:extLst>
              <a:ext uri="{FF2B5EF4-FFF2-40B4-BE49-F238E27FC236}">
                <a16:creationId xmlns:a16="http://schemas.microsoft.com/office/drawing/2014/main" id="{3ADCB3F2-6E98-40F2-931E-DA844AF98758}"/>
              </a:ext>
            </a:extLst>
          </p:cNvPr>
          <p:cNvSpPr/>
          <p:nvPr/>
        </p:nvSpPr>
        <p:spPr>
          <a:xfrm>
            <a:off x="3671669" y="3038622"/>
            <a:ext cx="196948" cy="1511143"/>
          </a:xfrm>
          <a:prstGeom prst="ca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dirty="0"/>
          </a:p>
        </p:txBody>
      </p:sp>
      <p:sp>
        <p:nvSpPr>
          <p:cNvPr id="16" name="חץ: מכופף למעלה 15">
            <a:extLst>
              <a:ext uri="{FF2B5EF4-FFF2-40B4-BE49-F238E27FC236}">
                <a16:creationId xmlns:a16="http://schemas.microsoft.com/office/drawing/2014/main" id="{BFFB989D-2134-4EF7-9309-5964F85E891C}"/>
              </a:ext>
            </a:extLst>
          </p:cNvPr>
          <p:cNvSpPr/>
          <p:nvPr/>
        </p:nvSpPr>
        <p:spPr>
          <a:xfrm rot="16200000">
            <a:off x="4160927" y="2540372"/>
            <a:ext cx="850392" cy="1435012"/>
          </a:xfrm>
          <a:prstGeom prst="ben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Tree>
    <p:extLst>
      <p:ext uri="{BB962C8B-B14F-4D97-AF65-F5344CB8AC3E}">
        <p14:creationId xmlns:p14="http://schemas.microsoft.com/office/powerpoint/2010/main" val="543371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מדיה מקוונת 4" title="￘ﾪ￘ﾬ￘ﾧ￘ﾱ￘ﾨ ￘ﾨ￙ﾊ￘ﾧ￘ﾬ￙ﾊ￙ﾇ">
            <a:hlinkClick r:id="" action="ppaction://media"/>
            <a:extLst>
              <a:ext uri="{FF2B5EF4-FFF2-40B4-BE49-F238E27FC236}">
                <a16:creationId xmlns:a16="http://schemas.microsoft.com/office/drawing/2014/main" id="{FFA5DB0C-8C72-4B55-A40D-19D34B0F7508}"/>
              </a:ext>
            </a:extLst>
          </p:cNvPr>
          <p:cNvPicPr>
            <a:picLocks noGrp="1" noRot="1" noChangeAspect="1"/>
          </p:cNvPicPr>
          <p:nvPr>
            <p:ph type="media" sz="quarter" idx="10"/>
            <a:videoFile r:link="rId1"/>
          </p:nvPr>
        </p:nvPicPr>
        <p:blipFill>
          <a:blip r:embed="rId3"/>
          <a:stretch>
            <a:fillRect/>
          </a:stretch>
        </p:blipFill>
        <p:spPr>
          <a:xfrm>
            <a:off x="2011363" y="639763"/>
            <a:ext cx="8169275" cy="6122987"/>
          </a:xfrm>
          <a:prstGeom prst="rect">
            <a:avLst/>
          </a:prstGeom>
        </p:spPr>
      </p:pic>
      <p:sp>
        <p:nvSpPr>
          <p:cNvPr id="3" name="מציין מיקום תוכן 2">
            <a:extLst>
              <a:ext uri="{FF2B5EF4-FFF2-40B4-BE49-F238E27FC236}">
                <a16:creationId xmlns:a16="http://schemas.microsoft.com/office/drawing/2014/main" id="{79416DE9-D60D-401A-9CCE-D61A743F9CAA}"/>
              </a:ext>
            </a:extLst>
          </p:cNvPr>
          <p:cNvSpPr>
            <a:spLocks noGrp="1"/>
          </p:cNvSpPr>
          <p:nvPr>
            <p:ph sz="quarter" idx="14"/>
          </p:nvPr>
        </p:nvSpPr>
        <p:spPr/>
        <p:txBody>
          <a:bodyPr/>
          <a:lstStyle/>
          <a:p>
            <a:r>
              <a:rPr lang="ar-BH" dirty="0"/>
              <a:t>عدم وجود قانون الحفظ –تجارب بياجيه)</a:t>
            </a:r>
            <a:endParaRPr lang="en-IL" dirty="0"/>
          </a:p>
        </p:txBody>
      </p:sp>
    </p:spTree>
    <p:extLst>
      <p:ext uri="{BB962C8B-B14F-4D97-AF65-F5344CB8AC3E}">
        <p14:creationId xmlns:p14="http://schemas.microsoft.com/office/powerpoint/2010/main" val="4043664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ar-BH" dirty="0"/>
              <a:t>المرحلة الحدسية (4-7)</a:t>
            </a:r>
            <a:endParaRPr lang="he-IL" dirty="0"/>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 </a:t>
            </a:r>
            <a:r>
              <a:rPr lang="ar-BH" dirty="0"/>
              <a:t> عدم وجود قانون الحفظ لماذا</a:t>
            </a:r>
            <a:r>
              <a:rPr lang="en-US" dirty="0"/>
              <a:t>???</a:t>
            </a:r>
            <a:endParaRPr lang="he-IL"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p:txBody>
          <a:bodyPr/>
          <a:lstStyle/>
          <a:p>
            <a:r>
              <a:rPr lang="ar-BH" sz="2800" dirty="0"/>
              <a:t>التركيز: </a:t>
            </a:r>
            <a:r>
              <a:rPr lang="ar-SA" dirty="0"/>
              <a:t>عبارة عن التركيز </a:t>
            </a:r>
            <a:r>
              <a:rPr lang="ar-BH" dirty="0"/>
              <a:t>على</a:t>
            </a:r>
            <a:r>
              <a:rPr lang="ar-SA" dirty="0"/>
              <a:t> عامل واحد وتجاهل عوامل اخرى. </a:t>
            </a:r>
            <a:endParaRPr lang="ar-BH" dirty="0"/>
          </a:p>
          <a:p>
            <a:pPr marL="0" indent="0">
              <a:buNone/>
            </a:pPr>
            <a:r>
              <a:rPr lang="ar-BH" dirty="0"/>
              <a:t>   </a:t>
            </a:r>
            <a:r>
              <a:rPr lang="ar-SA" dirty="0"/>
              <a:t>مثلا يركز</a:t>
            </a:r>
            <a:r>
              <a:rPr lang="ar-BH" dirty="0"/>
              <a:t> الطفل</a:t>
            </a:r>
            <a:r>
              <a:rPr lang="ar-SA" dirty="0"/>
              <a:t> في الطول ويتجاهل الكمية</a:t>
            </a:r>
            <a:endParaRPr lang="ar-BH" dirty="0"/>
          </a:p>
          <a:p>
            <a:r>
              <a:rPr lang="ar-BH" sz="2800" dirty="0"/>
              <a:t>عدم وجود الانعكاسية: </a:t>
            </a:r>
            <a:r>
              <a:rPr lang="ar-SA" dirty="0"/>
              <a:t>أي </a:t>
            </a:r>
            <a:r>
              <a:rPr lang="ar-BH" dirty="0"/>
              <a:t>أ</a:t>
            </a:r>
            <a:r>
              <a:rPr lang="ar-SA" dirty="0"/>
              <a:t>ن الطفل لا يستطيع </a:t>
            </a:r>
            <a:r>
              <a:rPr lang="ar-BH" dirty="0"/>
              <a:t>إ</a:t>
            </a:r>
            <a:r>
              <a:rPr lang="ar-SA" dirty="0">
                <a:solidFill>
                  <a:schemeClr val="tx1"/>
                </a:solidFill>
                <a:latin typeface="+mn-lt"/>
                <a:cs typeface="+mn-cs"/>
              </a:rPr>
              <a:t>رجا</a:t>
            </a:r>
            <a:r>
              <a:rPr lang="ar-SA" dirty="0"/>
              <a:t>ع المحفز</a:t>
            </a:r>
            <a:r>
              <a:rPr lang="ar-BH" dirty="0"/>
              <a:t>ّ</a:t>
            </a:r>
            <a:r>
              <a:rPr lang="ar-SA" dirty="0"/>
              <a:t> </a:t>
            </a:r>
            <a:r>
              <a:rPr lang="ar-BH" dirty="0"/>
              <a:t>إ</a:t>
            </a:r>
            <a:r>
              <a:rPr lang="ar-SA" dirty="0" err="1"/>
              <a:t>لى</a:t>
            </a:r>
            <a:endParaRPr lang="ar-BH" dirty="0"/>
          </a:p>
          <a:p>
            <a:pPr marL="0" indent="0">
              <a:buNone/>
            </a:pPr>
            <a:r>
              <a:rPr lang="ar-BH" dirty="0"/>
              <a:t>   </a:t>
            </a:r>
            <a:r>
              <a:rPr lang="ar-SA" dirty="0"/>
              <a:t> وضعة ال</a:t>
            </a:r>
            <a:r>
              <a:rPr lang="ar-BH" dirty="0"/>
              <a:t>أ</a:t>
            </a:r>
            <a:r>
              <a:rPr lang="ar-SA" dirty="0"/>
              <a:t>صلي</a:t>
            </a:r>
            <a:r>
              <a:rPr lang="ar-SA" b="1" dirty="0"/>
              <a:t>.</a:t>
            </a:r>
            <a:r>
              <a:rPr lang="ar-BH" sz="2800" dirty="0"/>
              <a:t>            			</a:t>
            </a:r>
            <a:endParaRPr lang="en-US" dirty="0"/>
          </a:p>
          <a:p>
            <a:pPr marL="3657966" lvl="8" indent="0">
              <a:lnSpc>
                <a:spcPct val="150000"/>
              </a:lnSpc>
              <a:buNone/>
            </a:pPr>
            <a:r>
              <a:rPr lang="en-US" dirty="0"/>
              <a:t>   </a:t>
            </a:r>
            <a:r>
              <a:rPr lang="ar-BH" dirty="0"/>
              <a:t>					</a:t>
            </a:r>
            <a:r>
              <a:rPr lang="ar-BH" sz="2400" dirty="0">
                <a:solidFill>
                  <a:srgbClr val="002060"/>
                </a:solidFill>
                <a:latin typeface="Arial" panose="020B0604020202020204" pitchFamily="34" charset="0"/>
                <a:cs typeface="Arial" panose="020B0604020202020204" pitchFamily="34" charset="0"/>
              </a:rPr>
              <a:t>أ</a:t>
            </a:r>
            <a:r>
              <a:rPr lang="ar-BH" dirty="0"/>
              <a:t>              </a:t>
            </a:r>
            <a:r>
              <a:rPr lang="ar-BH" sz="2400" dirty="0">
                <a:solidFill>
                  <a:srgbClr val="002060"/>
                </a:solidFill>
                <a:latin typeface="Arial" panose="020B0604020202020204" pitchFamily="34" charset="0"/>
                <a:cs typeface="Arial" panose="020B0604020202020204" pitchFamily="34" charset="0"/>
              </a:rPr>
              <a:t>ب</a:t>
            </a:r>
            <a:r>
              <a:rPr lang="ar-BH" dirty="0"/>
              <a:t>                    </a:t>
            </a:r>
            <a:r>
              <a:rPr lang="ar-BH" sz="2400" dirty="0">
                <a:solidFill>
                  <a:srgbClr val="002060"/>
                </a:solidFill>
                <a:latin typeface="Arial" panose="020B0604020202020204" pitchFamily="34" charset="0"/>
                <a:cs typeface="Arial" panose="020B0604020202020204" pitchFamily="34" charset="0"/>
              </a:rPr>
              <a:t>ج</a:t>
            </a:r>
            <a:endParaRPr lang="he-IL" sz="2400" dirty="0">
              <a:solidFill>
                <a:srgbClr val="002060"/>
              </a:solidFill>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1</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
        <p:nvSpPr>
          <p:cNvPr id="3" name="גליל 2">
            <a:extLst>
              <a:ext uri="{FF2B5EF4-FFF2-40B4-BE49-F238E27FC236}">
                <a16:creationId xmlns:a16="http://schemas.microsoft.com/office/drawing/2014/main" id="{4A6ECA29-6800-4EFC-8BF6-018DD4C2FB15}"/>
              </a:ext>
            </a:extLst>
          </p:cNvPr>
          <p:cNvSpPr/>
          <p:nvPr/>
        </p:nvSpPr>
        <p:spPr>
          <a:xfrm>
            <a:off x="3096131" y="2660572"/>
            <a:ext cx="420130" cy="902043"/>
          </a:xfrm>
          <a:prstGeom prst="ca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dirty="0"/>
          </a:p>
        </p:txBody>
      </p:sp>
      <p:sp>
        <p:nvSpPr>
          <p:cNvPr id="10" name="גליל 9">
            <a:extLst>
              <a:ext uri="{FF2B5EF4-FFF2-40B4-BE49-F238E27FC236}">
                <a16:creationId xmlns:a16="http://schemas.microsoft.com/office/drawing/2014/main" id="{AE2D5A96-8179-4FE4-ADF1-2B839B225AA0}"/>
              </a:ext>
            </a:extLst>
          </p:cNvPr>
          <p:cNvSpPr/>
          <p:nvPr/>
        </p:nvSpPr>
        <p:spPr>
          <a:xfrm>
            <a:off x="2147441" y="2660571"/>
            <a:ext cx="420130" cy="902043"/>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5" name="גליל 4">
            <a:extLst>
              <a:ext uri="{FF2B5EF4-FFF2-40B4-BE49-F238E27FC236}">
                <a16:creationId xmlns:a16="http://schemas.microsoft.com/office/drawing/2014/main" id="{3ADCB3F2-6E98-40F2-931E-DA844AF98758}"/>
              </a:ext>
            </a:extLst>
          </p:cNvPr>
          <p:cNvSpPr/>
          <p:nvPr/>
        </p:nvSpPr>
        <p:spPr>
          <a:xfrm>
            <a:off x="999644" y="2051471"/>
            <a:ext cx="196948" cy="1511143"/>
          </a:xfrm>
          <a:prstGeom prst="ca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dirty="0"/>
          </a:p>
        </p:txBody>
      </p:sp>
      <p:sp>
        <p:nvSpPr>
          <p:cNvPr id="16" name="חץ: מכופף למעלה 15">
            <a:extLst>
              <a:ext uri="{FF2B5EF4-FFF2-40B4-BE49-F238E27FC236}">
                <a16:creationId xmlns:a16="http://schemas.microsoft.com/office/drawing/2014/main" id="{BFFB989D-2134-4EF7-9309-5964F85E891C}"/>
              </a:ext>
            </a:extLst>
          </p:cNvPr>
          <p:cNvSpPr/>
          <p:nvPr/>
        </p:nvSpPr>
        <p:spPr>
          <a:xfrm rot="16200000">
            <a:off x="1330684" y="1337698"/>
            <a:ext cx="850392" cy="1435012"/>
          </a:xfrm>
          <a:prstGeom prst="ben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Tree>
    <p:extLst>
      <p:ext uri="{BB962C8B-B14F-4D97-AF65-F5344CB8AC3E}">
        <p14:creationId xmlns:p14="http://schemas.microsoft.com/office/powerpoint/2010/main" val="508841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ar-BH" dirty="0"/>
              <a:t>شريحة الاستراحة</a:t>
            </a:r>
            <a:endParaRPr lang="he-IL" dirty="0"/>
          </a:p>
        </p:txBody>
      </p:sp>
      <p:sp>
        <p:nvSpPr>
          <p:cNvPr id="3" name="מציין מיקום טקסט 2"/>
          <p:cNvSpPr>
            <a:spLocks noGrp="1"/>
          </p:cNvSpPr>
          <p:nvPr>
            <p:ph idx="1"/>
          </p:nvPr>
        </p:nvSpPr>
        <p:spPr>
          <a:xfrm>
            <a:off x="1024128" y="1049185"/>
            <a:ext cx="8633914" cy="4611559"/>
          </a:xfrm>
        </p:spPr>
        <p:txBody>
          <a:bodyPr>
            <a:normAutofit/>
          </a:bodyPr>
          <a:lstStyle/>
          <a:p>
            <a:pPr marL="0" indent="0">
              <a:buNone/>
            </a:pPr>
            <a:r>
              <a:rPr lang="ar-BH" sz="2800" dirty="0"/>
              <a:t>امسح الباركود التالي</a:t>
            </a:r>
            <a:endParaRPr lang="en-US" sz="2800" dirty="0"/>
          </a:p>
          <a:p>
            <a:pPr marL="0" indent="0">
              <a:buNone/>
            </a:pPr>
            <a:r>
              <a:rPr lang="ar-BH" sz="2800" dirty="0"/>
              <a:t> </a:t>
            </a:r>
          </a:p>
          <a:p>
            <a:pPr marL="0" indent="0">
              <a:buNone/>
            </a:pPr>
            <a:endParaRPr lang="ar-BH" sz="2800" dirty="0"/>
          </a:p>
          <a:p>
            <a:pPr marL="0" indent="0">
              <a:buNone/>
            </a:pPr>
            <a:r>
              <a:rPr lang="ar-BH" sz="2800" dirty="0"/>
              <a:t>	</a:t>
            </a:r>
          </a:p>
          <a:p>
            <a:pPr marL="0" indent="0">
              <a:buNone/>
            </a:pPr>
            <a:endParaRPr lang="he-IL" dirty="0"/>
          </a:p>
        </p:txBody>
      </p:sp>
      <p:sp>
        <p:nvSpPr>
          <p:cNvPr id="6" name="Rectangle 5">
            <a:extLst>
              <a:ext uri="{FF2B5EF4-FFF2-40B4-BE49-F238E27FC236}">
                <a16:creationId xmlns:a16="http://schemas.microsoft.com/office/drawing/2014/main" id="{4558C303-E198-483E-A262-922AC5C18CB4}"/>
              </a:ext>
            </a:extLst>
          </p:cNvPr>
          <p:cNvSpPr/>
          <p:nvPr/>
        </p:nvSpPr>
        <p:spPr>
          <a:xfrm>
            <a:off x="12281852" y="0"/>
            <a:ext cx="2150428"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פרטו בשקופית זו את נושאי הלימוד של השיעור</a:t>
            </a:r>
            <a:endParaRPr lang="en-US" dirty="0">
              <a:solidFill>
                <a:srgbClr val="002060"/>
              </a:solidFill>
              <a:latin typeface="Arial" panose="020B060402020202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903AE566-AF32-4DE4-8B19-FE8F95BBE4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2071" y="1850295"/>
            <a:ext cx="2857500" cy="3552825"/>
          </a:xfrm>
          <a:prstGeom prst="rect">
            <a:avLst/>
          </a:prstGeom>
        </p:spPr>
      </p:pic>
    </p:spTree>
    <p:extLst>
      <p:ext uri="{BB962C8B-B14F-4D97-AF65-F5344CB8AC3E}">
        <p14:creationId xmlns:p14="http://schemas.microsoft.com/office/powerpoint/2010/main" val="2276091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D738C25-260D-4E3F-A8F2-64DD5B2579FB}"/>
              </a:ext>
            </a:extLst>
          </p:cNvPr>
          <p:cNvSpPr>
            <a:spLocks noGrp="1"/>
          </p:cNvSpPr>
          <p:nvPr>
            <p:ph sz="quarter" idx="4"/>
          </p:nvPr>
        </p:nvSpPr>
        <p:spPr/>
        <p:txBody>
          <a:bodyPr/>
          <a:lstStyle/>
          <a:p>
            <a:endParaRPr lang="ar-BH" dirty="0"/>
          </a:p>
          <a:p>
            <a:pPr marL="0" indent="0">
              <a:buNone/>
            </a:pPr>
            <a:r>
              <a:rPr lang="ar-BH" dirty="0"/>
              <a:t>     1. ما هي ميّزة التفكير في الجملة التّالية: "دبدوبي حزين لأنه لم يذهب الى نزهة"</a:t>
            </a:r>
          </a:p>
          <a:p>
            <a:pPr lvl="2"/>
            <a:r>
              <a:rPr lang="ar-BH" sz="2400" dirty="0"/>
              <a:t>أ. التمركز الذاتي</a:t>
            </a:r>
          </a:p>
          <a:p>
            <a:pPr lvl="2"/>
            <a:r>
              <a:rPr lang="ar-BH" sz="2400" dirty="0"/>
              <a:t>ب. </a:t>
            </a:r>
            <a:r>
              <a:rPr lang="ar-BH" sz="2400" dirty="0" err="1"/>
              <a:t>الأنسنة</a:t>
            </a:r>
            <a:endParaRPr lang="ar-BH" sz="2400" dirty="0"/>
          </a:p>
          <a:p>
            <a:pPr lvl="2"/>
            <a:r>
              <a:rPr lang="ar-BH" sz="2400" dirty="0"/>
              <a:t>ج. التركيز</a:t>
            </a:r>
          </a:p>
          <a:p>
            <a:pPr lvl="2"/>
            <a:r>
              <a:rPr lang="ar-BH" sz="2400" dirty="0"/>
              <a:t>د. التّفكير المتعدي</a:t>
            </a:r>
          </a:p>
          <a:p>
            <a:pPr marL="0" indent="0">
              <a:buNone/>
            </a:pPr>
            <a:br>
              <a:rPr lang="ar-BH" dirty="0"/>
            </a:br>
            <a:endParaRPr lang="he-IL" dirty="0"/>
          </a:p>
        </p:txBody>
      </p:sp>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ar-BH" dirty="0"/>
              <a:t>سؤال 1</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2</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541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D738C25-260D-4E3F-A8F2-64DD5B2579FB}"/>
              </a:ext>
            </a:extLst>
          </p:cNvPr>
          <p:cNvSpPr>
            <a:spLocks noGrp="1"/>
          </p:cNvSpPr>
          <p:nvPr>
            <p:ph sz="quarter" idx="4"/>
          </p:nvPr>
        </p:nvSpPr>
        <p:spPr/>
        <p:txBody>
          <a:bodyPr/>
          <a:lstStyle/>
          <a:p>
            <a:endParaRPr lang="ar-BH" dirty="0"/>
          </a:p>
          <a:p>
            <a:pPr marL="0" indent="0">
              <a:buNone/>
            </a:pPr>
            <a:r>
              <a:rPr lang="ar-BH" dirty="0"/>
              <a:t>     2. ما هي ميّزة التفكير في الجملة التالية: "انا أحب مسلسلات الكارتون لذلك ابي يحب أيضا مسلسلات      	الكارتون"</a:t>
            </a:r>
          </a:p>
          <a:p>
            <a:pPr lvl="2"/>
            <a:r>
              <a:rPr lang="ar-BH" sz="2400" dirty="0"/>
              <a:t>أ. التمركز الذاتي</a:t>
            </a:r>
          </a:p>
          <a:p>
            <a:pPr lvl="2"/>
            <a:r>
              <a:rPr lang="ar-BH" sz="2400" dirty="0"/>
              <a:t>ب. الانسنة</a:t>
            </a:r>
          </a:p>
          <a:p>
            <a:pPr lvl="2"/>
            <a:r>
              <a:rPr lang="ar-BH" sz="2400" dirty="0"/>
              <a:t>ج. التركيز</a:t>
            </a:r>
          </a:p>
          <a:p>
            <a:pPr lvl="2"/>
            <a:r>
              <a:rPr lang="ar-BH" sz="2400" dirty="0"/>
              <a:t>د. التفكير المتعدي</a:t>
            </a:r>
          </a:p>
          <a:p>
            <a:pPr marL="0" indent="0">
              <a:buNone/>
            </a:pPr>
            <a:br>
              <a:rPr lang="ar-BH" dirty="0"/>
            </a:br>
            <a:endParaRPr lang="he-IL" dirty="0"/>
          </a:p>
        </p:txBody>
      </p:sp>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ar-BH" dirty="0"/>
              <a:t>سؤال 2</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2</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0110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D738C25-260D-4E3F-A8F2-64DD5B2579FB}"/>
              </a:ext>
            </a:extLst>
          </p:cNvPr>
          <p:cNvSpPr>
            <a:spLocks noGrp="1"/>
          </p:cNvSpPr>
          <p:nvPr>
            <p:ph sz="quarter" idx="4"/>
          </p:nvPr>
        </p:nvSpPr>
        <p:spPr/>
        <p:txBody>
          <a:bodyPr>
            <a:normAutofit lnSpcReduction="10000"/>
          </a:bodyPr>
          <a:lstStyle/>
          <a:p>
            <a:endParaRPr lang="ar-BH" dirty="0"/>
          </a:p>
          <a:p>
            <a:pPr marL="0" indent="0">
              <a:buNone/>
            </a:pPr>
            <a:r>
              <a:rPr lang="ar-BH" dirty="0"/>
              <a:t>     3. ما هي ميّزة التفكير في الجملة التالية: " في روضة الأمل, يزور المهرج أطفال الروضة يوم الخميس, في     	أحد الأيام زار المهرج الأطفال يوم السبت. سألت المعلمة الأطفال أبناء الثلاث سنوات ونصف ما هو 	اليوم؟ فأجاب بشار اليوم هو يوم الخميس"</a:t>
            </a:r>
          </a:p>
          <a:p>
            <a:pPr lvl="2"/>
            <a:r>
              <a:rPr lang="ar-BH" sz="2400" dirty="0"/>
              <a:t>أ. التمركز الذاتي</a:t>
            </a:r>
          </a:p>
          <a:p>
            <a:pPr lvl="2"/>
            <a:r>
              <a:rPr lang="ar-BH" sz="2400" dirty="0"/>
              <a:t>ب. الانسنة</a:t>
            </a:r>
          </a:p>
          <a:p>
            <a:pPr lvl="2"/>
            <a:r>
              <a:rPr lang="ar-BH" sz="2400" dirty="0"/>
              <a:t>ج. التركيز</a:t>
            </a:r>
          </a:p>
          <a:p>
            <a:pPr lvl="2"/>
            <a:r>
              <a:rPr lang="ar-BH" sz="2400" dirty="0"/>
              <a:t>د. التفكير المتعدي</a:t>
            </a:r>
          </a:p>
          <a:p>
            <a:pPr marL="0" indent="0">
              <a:buNone/>
            </a:pPr>
            <a:br>
              <a:rPr lang="ar-BH" dirty="0"/>
            </a:br>
            <a:endParaRPr lang="he-IL" dirty="0"/>
          </a:p>
        </p:txBody>
      </p:sp>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ar-BH" dirty="0"/>
              <a:t>سؤال 3</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2</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2503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D738C25-260D-4E3F-A8F2-64DD5B2579FB}"/>
              </a:ext>
            </a:extLst>
          </p:cNvPr>
          <p:cNvSpPr>
            <a:spLocks noGrp="1"/>
          </p:cNvSpPr>
          <p:nvPr>
            <p:ph sz="quarter" idx="4"/>
          </p:nvPr>
        </p:nvSpPr>
        <p:spPr/>
        <p:txBody>
          <a:bodyPr/>
          <a:lstStyle/>
          <a:p>
            <a:endParaRPr lang="ar-BH" dirty="0"/>
          </a:p>
          <a:p>
            <a:pPr marL="0" indent="0">
              <a:buNone/>
            </a:pPr>
            <a:r>
              <a:rPr lang="ar-BH" dirty="0"/>
              <a:t>     4. ما هي ميزة التفكير في الجملة التالية: "كيلو حديد أثقل من كيلو قطن"</a:t>
            </a:r>
          </a:p>
          <a:p>
            <a:pPr lvl="2"/>
            <a:r>
              <a:rPr lang="ar-BH" sz="2400" dirty="0"/>
              <a:t>أ. التمركز الذاتي</a:t>
            </a:r>
          </a:p>
          <a:p>
            <a:pPr lvl="2"/>
            <a:r>
              <a:rPr lang="ar-BH" sz="2400" dirty="0"/>
              <a:t>ب. الانسنة</a:t>
            </a:r>
          </a:p>
          <a:p>
            <a:pPr lvl="2"/>
            <a:r>
              <a:rPr lang="ar-BH" sz="2400" dirty="0"/>
              <a:t>ج. عدم وجود قانون الحفظ</a:t>
            </a:r>
          </a:p>
          <a:p>
            <a:pPr lvl="2"/>
            <a:r>
              <a:rPr lang="ar-BH" sz="2400" dirty="0"/>
              <a:t>د. التفكير المتعدي</a:t>
            </a:r>
          </a:p>
          <a:p>
            <a:pPr marL="0" indent="0">
              <a:buNone/>
            </a:pPr>
            <a:br>
              <a:rPr lang="ar-BH" dirty="0"/>
            </a:br>
            <a:endParaRPr lang="he-IL" dirty="0"/>
          </a:p>
        </p:txBody>
      </p:sp>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ar-BH" dirty="0"/>
              <a:t>سؤال 4</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2</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7435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D738C25-260D-4E3F-A8F2-64DD5B2579FB}"/>
              </a:ext>
            </a:extLst>
          </p:cNvPr>
          <p:cNvSpPr>
            <a:spLocks noGrp="1"/>
          </p:cNvSpPr>
          <p:nvPr>
            <p:ph sz="quarter" idx="4"/>
          </p:nvPr>
        </p:nvSpPr>
        <p:spPr/>
        <p:txBody>
          <a:bodyPr>
            <a:normAutofit/>
          </a:bodyPr>
          <a:lstStyle/>
          <a:p>
            <a:endParaRPr lang="ar-BH" dirty="0"/>
          </a:p>
          <a:p>
            <a:r>
              <a:rPr lang="ar-BH" dirty="0"/>
              <a:t>     5. ما هي ميزة التفكير في الجملة التالية: " قال سليم ابن الثلاث سنوات لامه: الزلاجة في الروضة مشتاقة 	الي لأنني لم أزرها منذ مدة"</a:t>
            </a:r>
          </a:p>
          <a:p>
            <a:pPr lvl="2"/>
            <a:r>
              <a:rPr lang="ar-BH" sz="2400" dirty="0"/>
              <a:t>أ. التمركز الذاتي</a:t>
            </a:r>
          </a:p>
          <a:p>
            <a:pPr lvl="2"/>
            <a:r>
              <a:rPr lang="ar-BH" sz="2400" dirty="0"/>
              <a:t>ب. الانسنة</a:t>
            </a:r>
          </a:p>
          <a:p>
            <a:pPr lvl="2"/>
            <a:r>
              <a:rPr lang="ar-BH" sz="2400" dirty="0"/>
              <a:t>ج. عدم وجود قانون الحفظ</a:t>
            </a:r>
          </a:p>
          <a:p>
            <a:pPr lvl="2"/>
            <a:r>
              <a:rPr lang="ar-BH" sz="2400" dirty="0"/>
              <a:t>د. التفكير المتعدي</a:t>
            </a:r>
          </a:p>
          <a:p>
            <a:pPr marL="0" indent="0">
              <a:buNone/>
            </a:pPr>
            <a:br>
              <a:rPr lang="ar-BH" dirty="0"/>
            </a:br>
            <a:endParaRPr lang="he-IL" dirty="0"/>
          </a:p>
        </p:txBody>
      </p:sp>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ar-BH" dirty="0"/>
              <a:t>سؤال 5</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2</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9599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p:txBody>
          <a:bodyPr/>
          <a:lstStyle/>
          <a:p>
            <a:r>
              <a:rPr lang="he-IL" dirty="0"/>
              <a:t>(</a:t>
            </a:r>
            <a:r>
              <a:rPr lang="ar-BH" dirty="0"/>
              <a:t>نظريّة التطوّر المعرفي-بياجيه</a:t>
            </a:r>
            <a:r>
              <a:rPr lang="he-IL" dirty="0"/>
              <a:t>)</a:t>
            </a:r>
          </a:p>
        </p:txBody>
      </p:sp>
      <p:sp>
        <p:nvSpPr>
          <p:cNvPr id="7" name="כותרת משנה 6"/>
          <p:cNvSpPr>
            <a:spLocks noGrp="1"/>
          </p:cNvSpPr>
          <p:nvPr>
            <p:ph type="subTitle" idx="1"/>
          </p:nvPr>
        </p:nvSpPr>
        <p:spPr>
          <a:xfrm>
            <a:off x="696000" y="2806478"/>
            <a:ext cx="10800000" cy="703645"/>
          </a:xfrm>
        </p:spPr>
        <p:txBody>
          <a:bodyPr/>
          <a:lstStyle/>
          <a:p>
            <a:r>
              <a:rPr lang="he-IL" dirty="0">
                <a:sym typeface="Varela Round"/>
              </a:rPr>
              <a:t>(</a:t>
            </a:r>
            <a:r>
              <a:rPr lang="ar-BH" dirty="0">
                <a:sym typeface="Varela Round"/>
              </a:rPr>
              <a:t>المرحلة ما قبل الإجرائية </a:t>
            </a:r>
            <a:r>
              <a:rPr lang="ar-SA" dirty="0">
                <a:sym typeface="Varela Round"/>
              </a:rPr>
              <a:t>للص</a:t>
            </a:r>
            <a:r>
              <a:rPr lang="ar-BH" dirty="0">
                <a:sym typeface="Varela Round"/>
              </a:rPr>
              <a:t>ّ</a:t>
            </a:r>
            <a:r>
              <a:rPr lang="ar-SA" dirty="0">
                <a:sym typeface="Varela Round"/>
              </a:rPr>
              <a:t>ف الحادي عش</a:t>
            </a:r>
            <a:r>
              <a:rPr lang="ar-BH" dirty="0">
                <a:sym typeface="Varela Round"/>
              </a:rPr>
              <a:t>ر</a:t>
            </a:r>
            <a:r>
              <a:rPr lang="he-IL" dirty="0">
                <a:sym typeface="Varela Round"/>
              </a:rPr>
              <a:t>)</a:t>
            </a:r>
          </a:p>
        </p:txBody>
      </p:sp>
      <p:sp>
        <p:nvSpPr>
          <p:cNvPr id="4" name="מציין מיקום תוכן 3"/>
          <p:cNvSpPr>
            <a:spLocks noGrp="1"/>
          </p:cNvSpPr>
          <p:nvPr>
            <p:ph idx="10"/>
          </p:nvPr>
        </p:nvSpPr>
        <p:spPr/>
        <p:txBody>
          <a:bodyPr/>
          <a:lstStyle/>
          <a:p>
            <a:r>
              <a:rPr lang="ar-BH" dirty="0">
                <a:sym typeface="Varela Round"/>
              </a:rPr>
              <a:t>اسم المعلم</a:t>
            </a:r>
            <a:r>
              <a:rPr lang="he-IL" dirty="0">
                <a:sym typeface="Varela Round"/>
              </a:rPr>
              <a:t>:</a:t>
            </a:r>
            <a:r>
              <a:rPr lang="ar-BH" dirty="0">
                <a:sym typeface="Varela Round"/>
              </a:rPr>
              <a:t> سليم خطيب</a:t>
            </a:r>
            <a:endParaRPr lang="he-IL" dirty="0">
              <a:sym typeface="Varela Round"/>
            </a:endParaRPr>
          </a:p>
        </p:txBody>
      </p:sp>
      <p:sp>
        <p:nvSpPr>
          <p:cNvPr id="6" name="Rectangle 5">
            <a:extLst>
              <a:ext uri="{FF2B5EF4-FFF2-40B4-BE49-F238E27FC236}">
                <a16:creationId xmlns:a16="http://schemas.microsoft.com/office/drawing/2014/main" id="{B2280C11-EEDB-487A-98F6-634F6A554FCC}"/>
              </a:ext>
            </a:extLst>
          </p:cNvPr>
          <p:cNvSpPr/>
          <p:nvPr/>
        </p:nvSpPr>
        <p:spPr>
          <a:xfrm>
            <a:off x="12279398" y="634420"/>
            <a:ext cx="2277745"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שקופית זו היא חובה</a:t>
            </a:r>
            <a:endParaRPr lang="en-US" b="1" dirty="0">
              <a:solidFill>
                <a:srgbClr val="002060"/>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4A5FCB21-B414-46DA-A2C6-93AECCEC43E6}"/>
              </a:ext>
            </a:extLst>
          </p:cNvPr>
          <p:cNvSpPr/>
          <p:nvPr/>
        </p:nvSpPr>
        <p:spPr>
          <a:xfrm>
            <a:off x="12279398" y="1450917"/>
            <a:ext cx="2277745" cy="363144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יש לכתוב את שם השיעור, המקצוע ושם המורה בשפה </a:t>
            </a:r>
            <a:r>
              <a:rPr lang="he-IL" b="1" u="sng" dirty="0">
                <a:solidFill>
                  <a:srgbClr val="002060"/>
                </a:solidFill>
                <a:latin typeface="Arial" panose="020B0604020202020204" pitchFamily="34" charset="0"/>
                <a:cs typeface="Arial" panose="020B0604020202020204" pitchFamily="34" charset="0"/>
              </a:rPr>
              <a:t>הערבית</a:t>
            </a:r>
            <a:r>
              <a:rPr lang="he-IL" b="1" dirty="0">
                <a:solidFill>
                  <a:srgbClr val="002060"/>
                </a:solidFill>
                <a:latin typeface="Arial" panose="020B0604020202020204" pitchFamily="34" charset="0"/>
                <a:cs typeface="Arial" panose="020B0604020202020204" pitchFamily="34" charset="0"/>
              </a:rPr>
              <a:t> </a:t>
            </a:r>
            <a:r>
              <a:rPr lang="he-IL" dirty="0">
                <a:solidFill>
                  <a:srgbClr val="002060"/>
                </a:solidFill>
                <a:latin typeface="Arial" panose="020B0604020202020204" pitchFamily="34" charset="0"/>
                <a:cs typeface="Arial" panose="020B0604020202020204" pitchFamily="34" charset="0"/>
              </a:rPr>
              <a:t>(ניתן להוסיף את הטקסט גם בשפה העברית אם תעדיפו)</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(אין צורך להשאיר את הכיתובים "שם השיעור" , "המקצוע", מחקו אותם וכתבו רק את הפרטים עצמם). </a:t>
            </a:r>
            <a:endParaRPr lang="en-US" dirty="0">
              <a:solidFill>
                <a:srgbClr val="002060"/>
              </a:solidFill>
              <a:latin typeface="Arial" panose="020B0604020202020204" pitchFamily="34" charset="0"/>
              <a:cs typeface="Arial" panose="020B0604020202020204" pitchFamily="34" charset="0"/>
            </a:endParaRPr>
          </a:p>
          <a:p>
            <a:pPr algn="ctr"/>
            <a:endParaRPr lang="en-US" dirty="0">
              <a:solidFill>
                <a:srgbClr val="002060"/>
              </a:solidFill>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D738C25-260D-4E3F-A8F2-64DD5B2579FB}"/>
              </a:ext>
            </a:extLst>
          </p:cNvPr>
          <p:cNvSpPr>
            <a:spLocks noGrp="1"/>
          </p:cNvSpPr>
          <p:nvPr>
            <p:ph sz="quarter" idx="4"/>
          </p:nvPr>
        </p:nvSpPr>
        <p:spPr/>
        <p:txBody>
          <a:bodyPr>
            <a:normAutofit/>
          </a:bodyPr>
          <a:lstStyle/>
          <a:p>
            <a:endParaRPr lang="ar-BH" dirty="0"/>
          </a:p>
          <a:p>
            <a:r>
              <a:rPr lang="ar-BH" dirty="0"/>
              <a:t>     6. ما هي ميزة التفكير في الجملة التالية: "عندما استيقظت ياسمين ابنة الثلاث سنوات في الصباح ورأت 	المطر نازلا قالت: نزل المطر لأنهم اشتروا لي بالأمس شمسية "</a:t>
            </a:r>
          </a:p>
          <a:p>
            <a:pPr lvl="2"/>
            <a:r>
              <a:rPr lang="ar-BH" sz="2400" dirty="0"/>
              <a:t>أ. التمركز الذاتي</a:t>
            </a:r>
          </a:p>
          <a:p>
            <a:pPr lvl="2"/>
            <a:r>
              <a:rPr lang="ar-BH" sz="2400" dirty="0"/>
              <a:t>ب. الانسنة</a:t>
            </a:r>
          </a:p>
          <a:p>
            <a:pPr lvl="2"/>
            <a:r>
              <a:rPr lang="ar-BH" sz="2400" dirty="0"/>
              <a:t>ج. عدم وجود قانون الحفظ</a:t>
            </a:r>
          </a:p>
          <a:p>
            <a:pPr lvl="2"/>
            <a:r>
              <a:rPr lang="ar-BH" sz="2400" dirty="0"/>
              <a:t>د. التفكير المتعدي</a:t>
            </a:r>
          </a:p>
          <a:p>
            <a:pPr marL="0" indent="0">
              <a:buNone/>
            </a:pPr>
            <a:br>
              <a:rPr lang="ar-BH" dirty="0"/>
            </a:br>
            <a:endParaRPr lang="he-IL" dirty="0"/>
          </a:p>
        </p:txBody>
      </p:sp>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ar-BH" dirty="0"/>
              <a:t>سؤال 6</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2</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5264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D738C25-260D-4E3F-A8F2-64DD5B2579FB}"/>
              </a:ext>
            </a:extLst>
          </p:cNvPr>
          <p:cNvSpPr>
            <a:spLocks noGrp="1"/>
          </p:cNvSpPr>
          <p:nvPr>
            <p:ph sz="quarter" idx="4"/>
          </p:nvPr>
        </p:nvSpPr>
        <p:spPr/>
        <p:txBody>
          <a:bodyPr>
            <a:normAutofit lnSpcReduction="10000"/>
          </a:bodyPr>
          <a:lstStyle/>
          <a:p>
            <a:endParaRPr lang="ar-BH" dirty="0"/>
          </a:p>
          <a:p>
            <a:r>
              <a:rPr lang="ar-BH" dirty="0"/>
              <a:t>     7. ما هي ميّزة التفكير في الجملة التالية: "حصلت كل من هدى وياسمين على قطعتي معجونة متماثلتين في 	الحجم. صنعت ياسمين من قطعتها كرة واحدة كبيرة, أما هدى فصنعت من قطعتها كرات صغيرة كثيرة. 	قالت هدى لياسمين "معي معجونة أكثر منك"</a:t>
            </a:r>
          </a:p>
          <a:p>
            <a:pPr lvl="2"/>
            <a:r>
              <a:rPr lang="ar-BH" sz="2400" dirty="0"/>
              <a:t>أ. التمركز الذاتي</a:t>
            </a:r>
          </a:p>
          <a:p>
            <a:pPr lvl="2"/>
            <a:r>
              <a:rPr lang="ar-BH" sz="2400" dirty="0"/>
              <a:t>ب. الانسنة</a:t>
            </a:r>
          </a:p>
          <a:p>
            <a:pPr lvl="2"/>
            <a:r>
              <a:rPr lang="ar-BH" sz="2400" dirty="0"/>
              <a:t>ج. عدم وجود قانون الحفظ</a:t>
            </a:r>
          </a:p>
          <a:p>
            <a:pPr lvl="2"/>
            <a:r>
              <a:rPr lang="ar-BH" sz="2400" dirty="0"/>
              <a:t>د. التفكير المتعدي</a:t>
            </a:r>
          </a:p>
          <a:p>
            <a:pPr marL="0" indent="0">
              <a:buNone/>
            </a:pPr>
            <a:br>
              <a:rPr lang="ar-BH" dirty="0"/>
            </a:br>
            <a:endParaRPr lang="he-IL" dirty="0"/>
          </a:p>
        </p:txBody>
      </p:sp>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ar-BH" dirty="0"/>
              <a:t>سؤال 7</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2</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666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D738C25-260D-4E3F-A8F2-64DD5B2579FB}"/>
              </a:ext>
            </a:extLst>
          </p:cNvPr>
          <p:cNvSpPr>
            <a:spLocks noGrp="1"/>
          </p:cNvSpPr>
          <p:nvPr>
            <p:ph sz="quarter" idx="4"/>
          </p:nvPr>
        </p:nvSpPr>
        <p:spPr/>
        <p:txBody>
          <a:bodyPr>
            <a:normAutofit/>
          </a:bodyPr>
          <a:lstStyle/>
          <a:p>
            <a:endParaRPr lang="ar-BH" dirty="0"/>
          </a:p>
          <a:p>
            <a:r>
              <a:rPr lang="ar-BH" dirty="0"/>
              <a:t>     8. ما هي ميّزة التفكير في الجملة التالية: "رد بشار ابن السنتين والنصف على الهاتف. عندما سألوه من 	المتكلم أجاب أنا"</a:t>
            </a:r>
          </a:p>
          <a:p>
            <a:pPr lvl="2"/>
            <a:r>
              <a:rPr lang="ar-BH" sz="2400" dirty="0"/>
              <a:t>أ. التمركز الذاتي</a:t>
            </a:r>
          </a:p>
          <a:p>
            <a:pPr lvl="2"/>
            <a:r>
              <a:rPr lang="ar-BH" sz="2400" dirty="0"/>
              <a:t>ب. الانسنة</a:t>
            </a:r>
          </a:p>
          <a:p>
            <a:pPr lvl="2"/>
            <a:r>
              <a:rPr lang="ar-BH" sz="2400" dirty="0"/>
              <a:t>ج. عدم وجود قانون الحفظ</a:t>
            </a:r>
          </a:p>
          <a:p>
            <a:pPr lvl="2"/>
            <a:r>
              <a:rPr lang="ar-BH" sz="2400" dirty="0"/>
              <a:t>د. التفكير المتعدي</a:t>
            </a:r>
          </a:p>
          <a:p>
            <a:pPr marL="0" indent="0">
              <a:buNone/>
            </a:pPr>
            <a:br>
              <a:rPr lang="ar-BH" dirty="0"/>
            </a:br>
            <a:endParaRPr lang="he-IL" dirty="0"/>
          </a:p>
        </p:txBody>
      </p:sp>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ar-BH" dirty="0"/>
              <a:t>سؤال 8</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2</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1328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D738C25-260D-4E3F-A8F2-64DD5B2579FB}"/>
              </a:ext>
            </a:extLst>
          </p:cNvPr>
          <p:cNvSpPr>
            <a:spLocks noGrp="1"/>
          </p:cNvSpPr>
          <p:nvPr>
            <p:ph sz="quarter" idx="4"/>
          </p:nvPr>
        </p:nvSpPr>
        <p:spPr>
          <a:xfrm>
            <a:off x="515273" y="875449"/>
            <a:ext cx="11161453" cy="4185846"/>
          </a:xfrm>
        </p:spPr>
        <p:txBody>
          <a:bodyPr>
            <a:normAutofit/>
          </a:bodyPr>
          <a:lstStyle/>
          <a:p>
            <a:r>
              <a:rPr lang="ar-BH" dirty="0"/>
              <a:t> ما هي الميّزات التفكيريّة حسب بياجيه في القطعة التالية؟ سؤال بجروت، صيف 2019</a:t>
            </a:r>
          </a:p>
          <a:p>
            <a:pPr marL="0" indent="0">
              <a:buNone/>
            </a:pPr>
            <a:r>
              <a:rPr lang="ar-BH" dirty="0"/>
              <a:t>	قال أحد الأولاد: "أنا أساعد في ترتيب الكراسي. سأقوم بوضعها عند </a:t>
            </a:r>
            <a:r>
              <a:rPr lang="ar-BH" dirty="0" err="1"/>
              <a:t>حائطات</a:t>
            </a:r>
            <a:r>
              <a:rPr lang="ar-BH" dirty="0"/>
              <a:t> الروضة. أثناء ترتيب 	الكراسي, أصيب الولد وقال: "الحائط ضربني"</a:t>
            </a:r>
          </a:p>
          <a:p>
            <a:pPr marL="0" indent="0">
              <a:buNone/>
            </a:pPr>
            <a:r>
              <a:rPr lang="ar-BH" dirty="0"/>
              <a:t>	عندما جلس الأولاد بدأت الحاضنة تنشد أغنية "الصابون بكى كثيرا, راني لم يعد يريدني"</a:t>
            </a:r>
          </a:p>
          <a:p>
            <a:pPr marL="0" indent="0">
              <a:buNone/>
            </a:pPr>
            <a:r>
              <a:rPr lang="ar-BH" dirty="0"/>
              <a:t>	وقف رامي متحمسا وقال: "هذه الأغنية عني!"</a:t>
            </a:r>
          </a:p>
          <a:p>
            <a:pPr marL="0" indent="0">
              <a:buNone/>
            </a:pPr>
            <a:r>
              <a:rPr lang="ar-BH" dirty="0"/>
              <a:t>	</a:t>
            </a:r>
            <a:br>
              <a:rPr lang="ar-BH" dirty="0"/>
            </a:br>
            <a:endParaRPr lang="he-IL" dirty="0"/>
          </a:p>
        </p:txBody>
      </p:sp>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ar-BH" dirty="0"/>
              <a:t>سؤال 9 </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2</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637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a:extLst>
              <a:ext uri="{FF2B5EF4-FFF2-40B4-BE49-F238E27FC236}">
                <a16:creationId xmlns:a16="http://schemas.microsoft.com/office/drawing/2014/main" id="{2BA832D5-5019-4D1F-9C26-A9FBB987D7D1}"/>
              </a:ext>
            </a:extLst>
          </p:cNvPr>
          <p:cNvSpPr>
            <a:spLocks noGrp="1"/>
          </p:cNvSpPr>
          <p:nvPr>
            <p:ph type="title"/>
          </p:nvPr>
        </p:nvSpPr>
        <p:spPr>
          <a:xfrm>
            <a:off x="1024128" y="155448"/>
            <a:ext cx="9802368" cy="720000"/>
          </a:xfrm>
        </p:spPr>
        <p:txBody>
          <a:bodyPr/>
          <a:lstStyle/>
          <a:p>
            <a:r>
              <a:rPr lang="ar-BH" sz="3600" dirty="0"/>
              <a:t>قائمة تلخيص الميّزات التفكيرية في المرحلة ما قبل الاجرائية </a:t>
            </a:r>
            <a:endParaRPr lang="he-IL" sz="3600" dirty="0"/>
          </a:p>
        </p:txBody>
      </p:sp>
      <p:graphicFrame>
        <p:nvGraphicFramePr>
          <p:cNvPr id="2" name="טבלה 18">
            <a:extLst>
              <a:ext uri="{FF2B5EF4-FFF2-40B4-BE49-F238E27FC236}">
                <a16:creationId xmlns:a16="http://schemas.microsoft.com/office/drawing/2014/main" id="{76404933-E0C9-4EB6-9FB4-EF57A5FC2A59}"/>
              </a:ext>
            </a:extLst>
          </p:cNvPr>
          <p:cNvGraphicFramePr>
            <a:graphicFrameLocks noGrp="1"/>
          </p:cNvGraphicFramePr>
          <p:nvPr>
            <p:extLst>
              <p:ext uri="{D42A27DB-BD31-4B8C-83A1-F6EECF244321}">
                <p14:modId xmlns:p14="http://schemas.microsoft.com/office/powerpoint/2010/main" val="4170191097"/>
              </p:ext>
            </p:extLst>
          </p:nvPr>
        </p:nvGraphicFramePr>
        <p:xfrm>
          <a:off x="852616" y="1347340"/>
          <a:ext cx="8353167" cy="4423783"/>
        </p:xfrm>
        <a:graphic>
          <a:graphicData uri="http://schemas.openxmlformats.org/drawingml/2006/table">
            <a:tbl>
              <a:tblPr rtl="1" firstRow="1" bandRow="1">
                <a:tableStyleId>{5940675A-B579-460E-94D1-54222C63F5DA}</a:tableStyleId>
              </a:tblPr>
              <a:tblGrid>
                <a:gridCol w="2388527">
                  <a:extLst>
                    <a:ext uri="{9D8B030D-6E8A-4147-A177-3AD203B41FA5}">
                      <a16:colId xmlns:a16="http://schemas.microsoft.com/office/drawing/2014/main" val="1456415834"/>
                    </a:ext>
                  </a:extLst>
                </a:gridCol>
                <a:gridCol w="5964640">
                  <a:extLst>
                    <a:ext uri="{9D8B030D-6E8A-4147-A177-3AD203B41FA5}">
                      <a16:colId xmlns:a16="http://schemas.microsoft.com/office/drawing/2014/main" val="3266944433"/>
                    </a:ext>
                  </a:extLst>
                </a:gridCol>
              </a:tblGrid>
              <a:tr h="423033">
                <a:tc>
                  <a:txBody>
                    <a:bodyPr/>
                    <a:lstStyle/>
                    <a:p>
                      <a:pPr algn="ctr" rtl="1"/>
                      <a:r>
                        <a:rPr lang="ar-BH" sz="2400" dirty="0">
                          <a:solidFill>
                            <a:schemeClr val="bg1"/>
                          </a:solidFill>
                          <a:latin typeface="Arial" panose="020B0604020202020204" pitchFamily="34" charset="0"/>
                          <a:cs typeface="Arial" panose="020B0604020202020204" pitchFamily="34" charset="0"/>
                        </a:rPr>
                        <a:t>المصطلح</a:t>
                      </a:r>
                      <a:endParaRPr lang="he-IL" sz="2400" dirty="0">
                        <a:solidFill>
                          <a:schemeClr val="bg1"/>
                        </a:solidFill>
                        <a:latin typeface="Arial" panose="020B0604020202020204" pitchFamily="34" charset="0"/>
                        <a:cs typeface="Arial" panose="020B0604020202020204" pitchFamily="34" charset="0"/>
                      </a:endParaRPr>
                    </a:p>
                  </a:txBody>
                  <a:tcPr anchor="ctr">
                    <a:solidFill>
                      <a:srgbClr val="12B4BC"/>
                    </a:solidFill>
                  </a:tcPr>
                </a:tc>
                <a:tc>
                  <a:txBody>
                    <a:bodyPr/>
                    <a:lstStyle/>
                    <a:p>
                      <a:pPr algn="ctr" rtl="1"/>
                      <a:r>
                        <a:rPr lang="ar-BH" sz="2400" dirty="0">
                          <a:solidFill>
                            <a:schemeClr val="bg1"/>
                          </a:solidFill>
                          <a:latin typeface="Arial" panose="020B0604020202020204" pitchFamily="34" charset="0"/>
                          <a:cs typeface="Arial" panose="020B0604020202020204" pitchFamily="34" charset="0"/>
                        </a:rPr>
                        <a:t>التعريف</a:t>
                      </a:r>
                      <a:endParaRPr lang="he-IL" sz="2400" dirty="0">
                        <a:solidFill>
                          <a:schemeClr val="bg1"/>
                        </a:solidFill>
                        <a:latin typeface="Arial" panose="020B0604020202020204" pitchFamily="34" charset="0"/>
                        <a:cs typeface="Arial" panose="020B0604020202020204" pitchFamily="34" charset="0"/>
                      </a:endParaRPr>
                    </a:p>
                  </a:txBody>
                  <a:tcPr anchor="ctr">
                    <a:solidFill>
                      <a:srgbClr val="12B4BC"/>
                    </a:solidFill>
                  </a:tcPr>
                </a:tc>
                <a:extLst>
                  <a:ext uri="{0D108BD9-81ED-4DB2-BD59-A6C34878D82A}">
                    <a16:rowId xmlns:a16="http://schemas.microsoft.com/office/drawing/2014/main" val="1194121837"/>
                  </a:ext>
                </a:extLst>
              </a:tr>
              <a:tr h="648651">
                <a:tc>
                  <a:txBody>
                    <a:bodyPr/>
                    <a:lstStyle/>
                    <a:p>
                      <a:pPr algn="r" rtl="1"/>
                      <a:r>
                        <a:rPr lang="ar-BH" sz="2000" dirty="0">
                          <a:latin typeface="Arial" panose="020B0604020202020204" pitchFamily="34" charset="0"/>
                          <a:cs typeface="Arial" panose="020B0604020202020204" pitchFamily="34" charset="0"/>
                        </a:rPr>
                        <a:t>الاحيائية (</a:t>
                      </a:r>
                      <a:r>
                        <a:rPr lang="ar-BH" sz="2000" dirty="0" err="1">
                          <a:latin typeface="Arial" panose="020B0604020202020204" pitchFamily="34" charset="0"/>
                          <a:cs typeface="Arial" panose="020B0604020202020204" pitchFamily="34" charset="0"/>
                        </a:rPr>
                        <a:t>الأنسنة</a:t>
                      </a:r>
                      <a:r>
                        <a:rPr lang="ar-BH" sz="2000" dirty="0">
                          <a:latin typeface="Arial" panose="020B0604020202020204" pitchFamily="34" charset="0"/>
                          <a:cs typeface="Arial" panose="020B0604020202020204" pitchFamily="34" charset="0"/>
                        </a:rPr>
                        <a:t>)</a:t>
                      </a:r>
                      <a:endParaRPr lang="he-IL" sz="2000" dirty="0">
                        <a:latin typeface="Arial" panose="020B0604020202020204" pitchFamily="34" charset="0"/>
                        <a:cs typeface="Arial" panose="020B0604020202020204" pitchFamily="34" charset="0"/>
                      </a:endParaRPr>
                    </a:p>
                  </a:txBody>
                  <a:tcPr anchor="ctr"/>
                </a:tc>
                <a:tc>
                  <a:txBody>
                    <a:bodyPr/>
                    <a:lstStyle/>
                    <a:p>
                      <a:pPr algn="r" rtl="1"/>
                      <a:r>
                        <a:rPr lang="ar-SA" sz="2000" dirty="0"/>
                        <a:t>عبارة عن إعطاء/نسب صفات الانسان, روح, </a:t>
                      </a:r>
                      <a:r>
                        <a:rPr lang="ar-BH" sz="2000" dirty="0"/>
                        <a:t>و</a:t>
                      </a:r>
                      <a:r>
                        <a:rPr lang="ar-SA" sz="2000" dirty="0"/>
                        <a:t>وعي للأشياء الجامدة</a:t>
                      </a:r>
                      <a:endParaRPr lang="he-IL" sz="20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278032429"/>
                  </a:ext>
                </a:extLst>
              </a:tr>
              <a:tr h="648651">
                <a:tc>
                  <a:txBody>
                    <a:bodyPr/>
                    <a:lstStyle/>
                    <a:p>
                      <a:pPr algn="r" rtl="1"/>
                      <a:r>
                        <a:rPr lang="ar-BH" sz="2000" dirty="0">
                          <a:latin typeface="Arial" panose="020B0604020202020204" pitchFamily="34" charset="0"/>
                          <a:cs typeface="Arial" panose="020B0604020202020204" pitchFamily="34" charset="0"/>
                        </a:rPr>
                        <a:t>التّمركز الذاتي</a:t>
                      </a:r>
                      <a:endParaRPr lang="he-IL" sz="2000" dirty="0">
                        <a:latin typeface="Arial" panose="020B0604020202020204" pitchFamily="34" charset="0"/>
                        <a:cs typeface="Arial" panose="020B0604020202020204" pitchFamily="34" charset="0"/>
                      </a:endParaRPr>
                    </a:p>
                  </a:txBody>
                  <a:tcPr anchor="ctr"/>
                </a:tc>
                <a:tc>
                  <a:txBody>
                    <a:bodyPr/>
                    <a:lstStyle/>
                    <a:p>
                      <a:pPr algn="r" rtl="1"/>
                      <a:r>
                        <a:rPr lang="ar-SA" sz="2000" dirty="0"/>
                        <a:t>عبارة عن تفكير الطفل من وجهة نظره فقط بدون مراعاة لوجهات نظر الآخرين</a:t>
                      </a:r>
                      <a:endParaRPr lang="he-IL" sz="20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864613043"/>
                  </a:ext>
                </a:extLst>
              </a:tr>
              <a:tr h="930673">
                <a:tc>
                  <a:txBody>
                    <a:bodyPr/>
                    <a:lstStyle/>
                    <a:p>
                      <a:pPr algn="r" rtl="1"/>
                      <a:r>
                        <a:rPr lang="ar-BH" sz="2000" dirty="0">
                          <a:latin typeface="Arial" panose="020B0604020202020204" pitchFamily="34" charset="0"/>
                          <a:cs typeface="Arial" panose="020B0604020202020204" pitchFamily="34" charset="0"/>
                        </a:rPr>
                        <a:t>التّفكير المتعدي</a:t>
                      </a:r>
                      <a:endParaRPr lang="he-IL" sz="2000" dirty="0">
                        <a:latin typeface="Arial" panose="020B0604020202020204" pitchFamily="34" charset="0"/>
                        <a:cs typeface="Arial" panose="020B0604020202020204" pitchFamily="34" charset="0"/>
                      </a:endParaRPr>
                    </a:p>
                  </a:txBody>
                  <a:tcPr anchor="ctr"/>
                </a:tc>
                <a:tc>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ar-BH" sz="2000" dirty="0"/>
                        <a:t>عبارة عن دمج ظاهرتين تحدثان تقريبا في نفس الوقت وحتى بدون ان يكون رابط سببي او منطقي بين الظاهرتين.</a:t>
                      </a:r>
                    </a:p>
                  </a:txBody>
                  <a:tcPr anchor="ctr"/>
                </a:tc>
                <a:extLst>
                  <a:ext uri="{0D108BD9-81ED-4DB2-BD59-A6C34878D82A}">
                    <a16:rowId xmlns:a16="http://schemas.microsoft.com/office/drawing/2014/main" val="2967094457"/>
                  </a:ext>
                </a:extLst>
              </a:tr>
              <a:tr h="584924">
                <a:tc>
                  <a:txBody>
                    <a:bodyPr/>
                    <a:lstStyle/>
                    <a:p>
                      <a:pPr algn="r" rtl="1"/>
                      <a:r>
                        <a:rPr lang="ar-BH" sz="2000" dirty="0">
                          <a:latin typeface="Arial" panose="020B0604020202020204" pitchFamily="34" charset="0"/>
                          <a:cs typeface="Arial" panose="020B0604020202020204" pitchFamily="34" charset="0"/>
                        </a:rPr>
                        <a:t>عدم وجود قانون الحفظ</a:t>
                      </a:r>
                      <a:endParaRPr lang="he-IL" sz="2000" dirty="0">
                        <a:latin typeface="Arial" panose="020B0604020202020204" pitchFamily="34" charset="0"/>
                        <a:cs typeface="Arial" panose="020B0604020202020204" pitchFamily="34" charset="0"/>
                      </a:endParaRPr>
                    </a:p>
                  </a:txBody>
                  <a:tcPr anchor="ctr"/>
                </a:tc>
                <a:tc>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ar-BH" sz="2000" dirty="0"/>
                        <a:t>أي أن الطفل لا يدرك ان التغيّر الذي طرأ على المحفز لا </a:t>
                      </a:r>
                      <a:r>
                        <a:rPr lang="ar-BH" sz="2000"/>
                        <a:t>يغيّر المحفز</a:t>
                      </a:r>
                      <a:endParaRPr lang="ar-BH" sz="2000" dirty="0"/>
                    </a:p>
                  </a:txBody>
                  <a:tcPr anchor="ctr"/>
                </a:tc>
                <a:extLst>
                  <a:ext uri="{0D108BD9-81ED-4DB2-BD59-A6C34878D82A}">
                    <a16:rowId xmlns:a16="http://schemas.microsoft.com/office/drawing/2014/main" val="4127255262"/>
                  </a:ext>
                </a:extLst>
              </a:tr>
              <a:tr h="383666">
                <a:tc>
                  <a:txBody>
                    <a:bodyPr/>
                    <a:lstStyle/>
                    <a:p>
                      <a:pPr algn="r" rtl="1"/>
                      <a:r>
                        <a:rPr lang="ar-BH" sz="2000" dirty="0">
                          <a:latin typeface="Arial" panose="020B0604020202020204" pitchFamily="34" charset="0"/>
                          <a:cs typeface="Arial" panose="020B0604020202020204" pitchFamily="34" charset="0"/>
                        </a:rPr>
                        <a:t>التركيز</a:t>
                      </a:r>
                      <a:endParaRPr lang="he-IL" sz="2000" dirty="0">
                        <a:latin typeface="Arial" panose="020B0604020202020204" pitchFamily="34" charset="0"/>
                        <a:cs typeface="Arial" panose="020B0604020202020204" pitchFamily="34" charset="0"/>
                      </a:endParaRPr>
                    </a:p>
                  </a:txBody>
                  <a:tcPr anchor="ctr"/>
                </a:tc>
                <a:tc>
                  <a:txBody>
                    <a:bodyPr/>
                    <a:lstStyle/>
                    <a:p>
                      <a:pPr algn="r" rtl="1"/>
                      <a:r>
                        <a:rPr lang="ar-SA" sz="2000" dirty="0"/>
                        <a:t>عبارة عن التركيز </a:t>
                      </a:r>
                      <a:r>
                        <a:rPr lang="ar-BH" sz="2000" dirty="0"/>
                        <a:t>على</a:t>
                      </a:r>
                      <a:r>
                        <a:rPr lang="ar-SA" sz="2000" dirty="0"/>
                        <a:t> عامل واحد وتجاهل عوامل </a:t>
                      </a:r>
                      <a:r>
                        <a:rPr lang="ar-BH" sz="2000" dirty="0"/>
                        <a:t>أ</a:t>
                      </a:r>
                      <a:r>
                        <a:rPr lang="ar-SA" sz="2000" dirty="0"/>
                        <a:t>خرى</a:t>
                      </a:r>
                      <a:endParaRPr lang="he-IL" sz="20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873032467"/>
                  </a:ext>
                </a:extLst>
              </a:tr>
              <a:tr h="705055">
                <a:tc>
                  <a:txBody>
                    <a:bodyPr/>
                    <a:lstStyle/>
                    <a:p>
                      <a:pPr algn="r" rtl="1"/>
                      <a:r>
                        <a:rPr lang="ar-BH" sz="2000" dirty="0">
                          <a:latin typeface="Arial" panose="020B0604020202020204" pitchFamily="34" charset="0"/>
                          <a:cs typeface="Arial" panose="020B0604020202020204" pitchFamily="34" charset="0"/>
                        </a:rPr>
                        <a:t>عدم وجود الانعكاسية</a:t>
                      </a:r>
                      <a:endParaRPr lang="he-IL" sz="2000" dirty="0">
                        <a:latin typeface="Arial" panose="020B0604020202020204" pitchFamily="34" charset="0"/>
                        <a:cs typeface="Arial" panose="020B0604020202020204" pitchFamily="34" charset="0"/>
                      </a:endParaRPr>
                    </a:p>
                  </a:txBody>
                  <a:tcPr anchor="ctr"/>
                </a:tc>
                <a:tc>
                  <a:txBody>
                    <a:bodyPr/>
                    <a:lstStyle/>
                    <a:p>
                      <a:pPr algn="r"/>
                      <a:r>
                        <a:rPr lang="ar-SA" sz="2000" dirty="0"/>
                        <a:t>الطفل لا يستطيع </a:t>
                      </a:r>
                      <a:r>
                        <a:rPr lang="ar-SA" sz="2000" kern="1200" dirty="0">
                          <a:solidFill>
                            <a:schemeClr val="tx1"/>
                          </a:solidFill>
                          <a:latin typeface="+mn-lt"/>
                          <a:ea typeface="+mn-ea"/>
                          <a:cs typeface="+mn-cs"/>
                        </a:rPr>
                        <a:t>ارجاع</a:t>
                      </a:r>
                      <a:r>
                        <a:rPr lang="ar-SA" sz="2000" dirty="0"/>
                        <a:t> المحفز الى</a:t>
                      </a:r>
                      <a:r>
                        <a:rPr lang="ar-BH" sz="2000" dirty="0"/>
                        <a:t> </a:t>
                      </a:r>
                      <a:r>
                        <a:rPr lang="ar-SA" sz="2000" dirty="0"/>
                        <a:t> وضع</a:t>
                      </a:r>
                      <a:r>
                        <a:rPr lang="ar-BH" sz="2000" dirty="0"/>
                        <a:t>ه </a:t>
                      </a:r>
                      <a:r>
                        <a:rPr lang="ar-SA" sz="2000" dirty="0"/>
                        <a:t>ال</a:t>
                      </a:r>
                      <a:r>
                        <a:rPr lang="ar-BH" sz="2000" dirty="0"/>
                        <a:t>أ</a:t>
                      </a:r>
                      <a:r>
                        <a:rPr lang="ar-SA" sz="2000" dirty="0"/>
                        <a:t>صلي</a:t>
                      </a:r>
                      <a:r>
                        <a:rPr lang="ar-SA" sz="2000" b="1" dirty="0"/>
                        <a:t>.</a:t>
                      </a:r>
                      <a:r>
                        <a:rPr lang="ar-BH" sz="2400" dirty="0"/>
                        <a:t>            	</a:t>
                      </a:r>
                      <a:endParaRPr lang="he-IL" sz="20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844335524"/>
                  </a:ext>
                </a:extLst>
              </a:tr>
            </a:tbl>
          </a:graphicData>
        </a:graphic>
      </p:graphicFrame>
      <p:sp>
        <p:nvSpPr>
          <p:cNvPr id="5" name="Rectangle 4">
            <a:extLst>
              <a:ext uri="{FF2B5EF4-FFF2-40B4-BE49-F238E27FC236}">
                <a16:creationId xmlns:a16="http://schemas.microsoft.com/office/drawing/2014/main" id="{BFBB3981-97E6-4427-A7D8-59C7B54C6937}"/>
              </a:ext>
            </a:extLst>
          </p:cNvPr>
          <p:cNvSpPr/>
          <p:nvPr/>
        </p:nvSpPr>
        <p:spPr>
          <a:xfrm>
            <a:off x="12279398" y="198578"/>
            <a:ext cx="2277745" cy="3760358"/>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תוכלו להעתיק את הטבלה, להדביק אותה בשקופית אחרת ולמלא אותה בטקסט בהתאם לרצונכם. תוכלו גם למחוק שורות או עמודות שאינכם צריכים.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sz="1600" dirty="0">
                <a:solidFill>
                  <a:srgbClr val="002060"/>
                </a:solidFill>
                <a:latin typeface="Arial" panose="020B0604020202020204" pitchFamily="34" charset="0"/>
                <a:cs typeface="Arial" panose="020B0604020202020204" pitchFamily="34" charset="0"/>
              </a:rPr>
              <a:t>(אם אין לכם צורך בשקופית זו, מחקו אותה)</a:t>
            </a:r>
            <a:endParaRPr lang="en-US" sz="16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77898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7">
            <a:extLst>
              <a:ext uri="{FF2B5EF4-FFF2-40B4-BE49-F238E27FC236}">
                <a16:creationId xmlns:a16="http://schemas.microsoft.com/office/drawing/2014/main" id="{FA299B74-4899-42E8-A4AA-AF4B72C3F400}"/>
              </a:ext>
            </a:extLst>
          </p:cNvPr>
          <p:cNvSpPr>
            <a:spLocks noGrp="1"/>
          </p:cNvSpPr>
          <p:nvPr>
            <p:ph type="title"/>
          </p:nvPr>
        </p:nvSpPr>
        <p:spPr>
          <a:xfrm>
            <a:off x="1076446" y="389346"/>
            <a:ext cx="10621546" cy="720000"/>
          </a:xfrm>
        </p:spPr>
        <p:txBody>
          <a:bodyPr/>
          <a:lstStyle/>
          <a:p>
            <a:r>
              <a:rPr lang="he-IL" dirty="0"/>
              <a:t> </a:t>
            </a:r>
            <a:r>
              <a:rPr lang="ar-BH" dirty="0"/>
              <a:t>الروابط التي استعملت في هذه العارضة</a:t>
            </a:r>
            <a:endParaRPr lang="he-IL" dirty="0"/>
          </a:p>
        </p:txBody>
      </p:sp>
      <p:sp>
        <p:nvSpPr>
          <p:cNvPr id="6" name="מציין מיקום טקסט 13">
            <a:extLst>
              <a:ext uri="{FF2B5EF4-FFF2-40B4-BE49-F238E27FC236}">
                <a16:creationId xmlns:a16="http://schemas.microsoft.com/office/drawing/2014/main" id="{A643F960-956B-4DE4-B13D-3FAADA36437B}"/>
              </a:ext>
            </a:extLst>
          </p:cNvPr>
          <p:cNvSpPr>
            <a:spLocks noGrp="1"/>
          </p:cNvSpPr>
          <p:nvPr>
            <p:ph type="body" sz="quarter" idx="3"/>
          </p:nvPr>
        </p:nvSpPr>
        <p:spPr>
          <a:xfrm>
            <a:off x="515273" y="1569546"/>
            <a:ext cx="11161453" cy="360000"/>
          </a:xfrm>
        </p:spPr>
        <p:txBody>
          <a:bodyPr anchor="t"/>
          <a:lstStyle/>
          <a:p>
            <a:r>
              <a:rPr lang="ar-BH" sz="2800" dirty="0"/>
              <a:t>الافلام اقتبست من المواقع التالية</a:t>
            </a:r>
            <a:endParaRPr lang="he-IL" sz="2800" dirty="0"/>
          </a:p>
        </p:txBody>
      </p:sp>
      <p:sp>
        <p:nvSpPr>
          <p:cNvPr id="4" name="מציין מיקום תוכן 3">
            <a:extLst>
              <a:ext uri="{FF2B5EF4-FFF2-40B4-BE49-F238E27FC236}">
                <a16:creationId xmlns:a16="http://schemas.microsoft.com/office/drawing/2014/main" id="{4CED9733-0A36-407F-9494-8B8D744E4592}"/>
              </a:ext>
            </a:extLst>
          </p:cNvPr>
          <p:cNvSpPr>
            <a:spLocks noGrp="1"/>
          </p:cNvSpPr>
          <p:nvPr>
            <p:ph sz="quarter" idx="4"/>
          </p:nvPr>
        </p:nvSpPr>
        <p:spPr>
          <a:xfrm>
            <a:off x="515273" y="2668776"/>
            <a:ext cx="11161453" cy="2881264"/>
          </a:xfrm>
        </p:spPr>
        <p:txBody>
          <a:bodyPr/>
          <a:lstStyle/>
          <a:p>
            <a:pPr marL="0" lvl="0" indent="0" algn="l">
              <a:buNone/>
            </a:pPr>
            <a:r>
              <a:rPr lang="en-US" dirty="0">
                <a:hlinkClick r:id="rId2"/>
              </a:rPr>
              <a:t>https://www.youtube.com/watch?time_continue=35&amp;v=66p5A7wROjw&amp;feature=emb_logo</a:t>
            </a:r>
            <a:endParaRPr lang="en-US" dirty="0"/>
          </a:p>
          <a:p>
            <a:pPr marL="0" lvl="0" indent="0" algn="l">
              <a:buNone/>
            </a:pPr>
            <a:r>
              <a:rPr lang="en-US" dirty="0">
                <a:hlinkClick r:id="rId3"/>
              </a:rPr>
              <a:t>https://www.youtube.com/watch?v=mcqAWzW4DfQ&amp;feature=emb_logo</a:t>
            </a:r>
            <a:endParaRPr lang="en-US" dirty="0"/>
          </a:p>
          <a:p>
            <a:pPr marL="0" lvl="0" indent="0" algn="l">
              <a:buNone/>
            </a:pPr>
            <a:r>
              <a:rPr lang="en-US" dirty="0">
                <a:hlinkClick r:id="rId4"/>
              </a:rPr>
              <a:t>https://www.youtube.com/watch?v=c5PQXe9iZ0M&amp;feature=emb_logo</a:t>
            </a:r>
            <a:endParaRPr lang="en-US" dirty="0"/>
          </a:p>
          <a:p>
            <a:pPr marL="0" lvl="0" indent="0" algn="l">
              <a:buNone/>
            </a:pPr>
            <a:endParaRPr lang="en-US" dirty="0"/>
          </a:p>
          <a:p>
            <a:pPr marL="0" lvl="0" indent="0" algn="l">
              <a:buNone/>
            </a:pPr>
            <a:endParaRPr lang="en-US" dirty="0"/>
          </a:p>
          <a:p>
            <a:pPr marL="0" lvl="0" indent="0" algn="l">
              <a:buNone/>
            </a:pPr>
            <a:endParaRPr lang="en-US" dirty="0"/>
          </a:p>
          <a:p>
            <a:pPr marL="0" lvl="0" indent="0" algn="l">
              <a:buNone/>
            </a:pPr>
            <a:endParaRPr lang="en-US" dirty="0"/>
          </a:p>
          <a:p>
            <a:pPr marL="0" lvl="0" indent="0" algn="l">
              <a:buNone/>
            </a:pPr>
            <a:endParaRPr lang="en-US" dirty="0"/>
          </a:p>
          <a:p>
            <a:pPr lvl="0" algn="ctr"/>
            <a:endParaRPr lang="he-IL" dirty="0"/>
          </a:p>
        </p:txBody>
      </p:sp>
      <p:sp>
        <p:nvSpPr>
          <p:cNvPr id="7" name="Rectangle 1">
            <a:extLst>
              <a:ext uri="{FF2B5EF4-FFF2-40B4-BE49-F238E27FC236}">
                <a16:creationId xmlns:a16="http://schemas.microsoft.com/office/drawing/2014/main" id="{488B563F-24CA-454A-B7ED-A52943492F5E}"/>
              </a:ext>
            </a:extLst>
          </p:cNvPr>
          <p:cNvSpPr/>
          <p:nvPr/>
        </p:nvSpPr>
        <p:spPr>
          <a:xfrm>
            <a:off x="12279398" y="0"/>
            <a:ext cx="2277745"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מחקו שקופית זו בסיום הכנת המצגת</a:t>
            </a: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62779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385454" y="3016112"/>
            <a:ext cx="10436297" cy="1815882"/>
          </a:xfrm>
          <a:prstGeom prst="rect">
            <a:avLst/>
          </a:prstGeom>
          <a:noFill/>
        </p:spPr>
        <p:txBody>
          <a:bodyPr wrap="square" rtlCol="1">
            <a:spAutoFit/>
          </a:bodyPr>
          <a:lstStyle/>
          <a:p>
            <a:pPr marL="895350" algn="just"/>
            <a:r>
              <a:rPr lang="he-IL" sz="2800" dirty="0">
                <a:solidFill>
                  <a:srgbClr val="192A72"/>
                </a:solidFill>
                <a:latin typeface="Arial" panose="020B0604020202020204" pitchFamily="34" charset="0"/>
                <a:cs typeface="Arial" panose="020B0604020202020204" pitchFamily="34" charset="0"/>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Arial" panose="020B0604020202020204" pitchFamily="34" charset="0"/>
                <a:cs typeface="Arial" panose="020B0604020202020204" pitchFamily="34" charset="0"/>
              </a:rPr>
              <a:t>rights@education.gov.il</a:t>
            </a:r>
            <a:endParaRPr lang="he-IL" sz="2800" dirty="0">
              <a:solidFill>
                <a:srgbClr val="192A72"/>
              </a:solidFill>
              <a:latin typeface="Arial" panose="020B0604020202020204" pitchFamily="34" charset="0"/>
              <a:cs typeface="Arial" panose="020B0604020202020204" pitchFamily="34" charset="0"/>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5"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Arial" panose="020B0604020202020204" pitchFamily="34" charset="0"/>
                <a:cs typeface="Arial" panose="020B0604020202020204" pitchFamily="34" charset="0"/>
              </a:rPr>
              <a:t>שימוש ביצירות מוגנות בזכויות יוצרים ואיתור בעלי זכויות </a:t>
            </a:r>
          </a:p>
        </p:txBody>
      </p:sp>
      <p:sp>
        <p:nvSpPr>
          <p:cNvPr id="6" name="Rectangle 2">
            <a:extLst>
              <a:ext uri="{FF2B5EF4-FFF2-40B4-BE49-F238E27FC236}">
                <a16:creationId xmlns:a16="http://schemas.microsoft.com/office/drawing/2014/main" id="{E5ECEB5F-1AF1-455B-9707-912205C838FF}"/>
              </a:ext>
            </a:extLst>
          </p:cNvPr>
          <p:cNvSpPr/>
          <p:nvPr/>
        </p:nvSpPr>
        <p:spPr>
          <a:xfrm>
            <a:off x="12279398" y="302487"/>
            <a:ext cx="2277745"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שקופית זו היא חובה</a:t>
            </a:r>
            <a:endParaRPr lang="en-US" b="1" dirty="0">
              <a:solidFill>
                <a:srgbClr val="002060"/>
              </a:solidFill>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ar-SA" dirty="0"/>
              <a:t>ماذا سنتع</a:t>
            </a:r>
            <a:r>
              <a:rPr lang="ar-BH" dirty="0"/>
              <a:t>ّ</a:t>
            </a:r>
            <a:r>
              <a:rPr lang="ar-SA" dirty="0"/>
              <a:t>لم اليوم؟</a:t>
            </a:r>
            <a:endParaRPr lang="he-IL" dirty="0"/>
          </a:p>
        </p:txBody>
      </p:sp>
      <p:sp>
        <p:nvSpPr>
          <p:cNvPr id="3" name="מציין מיקום טקסט 2"/>
          <p:cNvSpPr>
            <a:spLocks noGrp="1"/>
          </p:cNvSpPr>
          <p:nvPr>
            <p:ph idx="1"/>
          </p:nvPr>
        </p:nvSpPr>
        <p:spPr>
          <a:xfrm>
            <a:off x="1024128" y="1049185"/>
            <a:ext cx="8633914" cy="4611559"/>
          </a:xfrm>
        </p:spPr>
        <p:txBody>
          <a:bodyPr>
            <a:normAutofit/>
          </a:bodyPr>
          <a:lstStyle/>
          <a:p>
            <a:pPr marL="0" indent="0" algn="ctr">
              <a:buNone/>
            </a:pPr>
            <a:endParaRPr lang="ar-BH" sz="2800" dirty="0"/>
          </a:p>
          <a:p>
            <a:pPr marL="0" indent="0">
              <a:buNone/>
            </a:pPr>
            <a:r>
              <a:rPr lang="ar-BH" sz="2800" dirty="0"/>
              <a:t>	</a:t>
            </a:r>
          </a:p>
          <a:p>
            <a:pPr marL="0" indent="0">
              <a:buNone/>
            </a:pPr>
            <a:endParaRPr lang="he-IL" dirty="0"/>
          </a:p>
        </p:txBody>
      </p:sp>
      <p:sp>
        <p:nvSpPr>
          <p:cNvPr id="6" name="Rectangle 5">
            <a:extLst>
              <a:ext uri="{FF2B5EF4-FFF2-40B4-BE49-F238E27FC236}">
                <a16:creationId xmlns:a16="http://schemas.microsoft.com/office/drawing/2014/main" id="{4558C303-E198-483E-A262-922AC5C18CB4}"/>
              </a:ext>
            </a:extLst>
          </p:cNvPr>
          <p:cNvSpPr/>
          <p:nvPr/>
        </p:nvSpPr>
        <p:spPr>
          <a:xfrm>
            <a:off x="12281852" y="0"/>
            <a:ext cx="2150428"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פרטו בשקופית זו את נושאי הלימוד של השיעור</a:t>
            </a:r>
            <a:endParaRPr lang="en-US" dirty="0">
              <a:solidFill>
                <a:srgbClr val="002060"/>
              </a:solidFill>
              <a:latin typeface="Arial" panose="020B0604020202020204" pitchFamily="34" charset="0"/>
              <a:cs typeface="Arial" panose="020B0604020202020204" pitchFamily="34" charset="0"/>
            </a:endParaRPr>
          </a:p>
        </p:txBody>
      </p:sp>
      <p:sp>
        <p:nvSpPr>
          <p:cNvPr id="5" name="תרשים זרימה: מסיים 4">
            <a:extLst>
              <a:ext uri="{FF2B5EF4-FFF2-40B4-BE49-F238E27FC236}">
                <a16:creationId xmlns:a16="http://schemas.microsoft.com/office/drawing/2014/main" id="{A08E3634-9EDD-415C-96C4-32C01A370BE3}"/>
              </a:ext>
            </a:extLst>
          </p:cNvPr>
          <p:cNvSpPr/>
          <p:nvPr/>
        </p:nvSpPr>
        <p:spPr>
          <a:xfrm>
            <a:off x="2113005" y="1049185"/>
            <a:ext cx="5820033" cy="1018954"/>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800" dirty="0">
                <a:solidFill>
                  <a:schemeClr val="bg1"/>
                </a:solidFill>
                <a:latin typeface="Arial" panose="020B0604020202020204" pitchFamily="34" charset="0"/>
                <a:cs typeface="Arial" panose="020B0604020202020204" pitchFamily="34" charset="0"/>
              </a:rPr>
              <a:t>المرحلة ما قبل الإجرائيّة (جيل 1.5 حتى 7)</a:t>
            </a:r>
            <a:endParaRPr lang="he-IL" sz="2800" dirty="0">
              <a:solidFill>
                <a:schemeClr val="bg1"/>
              </a:solidFill>
              <a:latin typeface="Arial" panose="020B0604020202020204" pitchFamily="34" charset="0"/>
              <a:cs typeface="Arial" panose="020B0604020202020204" pitchFamily="34" charset="0"/>
            </a:endParaRPr>
          </a:p>
        </p:txBody>
      </p:sp>
      <p:sp>
        <p:nvSpPr>
          <p:cNvPr id="11" name="חץ: למטה 10">
            <a:extLst>
              <a:ext uri="{FF2B5EF4-FFF2-40B4-BE49-F238E27FC236}">
                <a16:creationId xmlns:a16="http://schemas.microsoft.com/office/drawing/2014/main" id="{07C459B8-6D46-427B-BF98-D8AE20ADCA20}"/>
              </a:ext>
            </a:extLst>
          </p:cNvPr>
          <p:cNvSpPr/>
          <p:nvPr/>
        </p:nvSpPr>
        <p:spPr>
          <a:xfrm>
            <a:off x="6612592" y="1865869"/>
            <a:ext cx="525662" cy="1092507"/>
          </a:xfrm>
          <a:prstGeom prst="downArrow">
            <a:avLst>
              <a:gd name="adj1" fmla="val 74015"/>
              <a:gd name="adj2" fmla="val 51594"/>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dirty="0">
              <a:solidFill>
                <a:schemeClr val="bg1"/>
              </a:solidFill>
              <a:latin typeface="Arial" panose="020B0604020202020204" pitchFamily="34" charset="0"/>
              <a:cs typeface="Arial" panose="020B0604020202020204" pitchFamily="34" charset="0"/>
            </a:endParaRPr>
          </a:p>
        </p:txBody>
      </p:sp>
      <p:sp>
        <p:nvSpPr>
          <p:cNvPr id="12" name="תרשים זרימה: תהליך חלופי 11">
            <a:extLst>
              <a:ext uri="{FF2B5EF4-FFF2-40B4-BE49-F238E27FC236}">
                <a16:creationId xmlns:a16="http://schemas.microsoft.com/office/drawing/2014/main" id="{7627F6E4-70FF-42AA-91B8-98AAB660D04B}"/>
              </a:ext>
            </a:extLst>
          </p:cNvPr>
          <p:cNvSpPr/>
          <p:nvPr/>
        </p:nvSpPr>
        <p:spPr>
          <a:xfrm>
            <a:off x="5540893" y="2958377"/>
            <a:ext cx="2669060" cy="1018954"/>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dirty="0">
                <a:solidFill>
                  <a:schemeClr val="bg1"/>
                </a:solidFill>
                <a:latin typeface="Arial" panose="020B0604020202020204" pitchFamily="34" charset="0"/>
                <a:cs typeface="Arial" panose="020B0604020202020204" pitchFamily="34" charset="0"/>
              </a:rPr>
              <a:t>مرحلة ما قبل اكتساب المصطلحات (1.5-4)</a:t>
            </a:r>
            <a:endParaRPr lang="he-IL" sz="2400" dirty="0">
              <a:solidFill>
                <a:schemeClr val="bg1"/>
              </a:solidFill>
              <a:latin typeface="Arial" panose="020B0604020202020204" pitchFamily="34" charset="0"/>
              <a:cs typeface="Arial" panose="020B0604020202020204" pitchFamily="34" charset="0"/>
            </a:endParaRPr>
          </a:p>
        </p:txBody>
      </p:sp>
      <p:sp>
        <p:nvSpPr>
          <p:cNvPr id="18" name="חץ: למטה 17">
            <a:extLst>
              <a:ext uri="{FF2B5EF4-FFF2-40B4-BE49-F238E27FC236}">
                <a16:creationId xmlns:a16="http://schemas.microsoft.com/office/drawing/2014/main" id="{FFE7F935-BEE4-48B5-A81F-93505D5F8CF7}"/>
              </a:ext>
            </a:extLst>
          </p:cNvPr>
          <p:cNvSpPr/>
          <p:nvPr/>
        </p:nvSpPr>
        <p:spPr>
          <a:xfrm>
            <a:off x="3147998" y="1865870"/>
            <a:ext cx="525662" cy="1092506"/>
          </a:xfrm>
          <a:prstGeom prst="downArrow">
            <a:avLst>
              <a:gd name="adj1" fmla="val 74015"/>
              <a:gd name="adj2" fmla="val 51594"/>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dirty="0">
              <a:solidFill>
                <a:schemeClr val="bg1"/>
              </a:solidFill>
              <a:latin typeface="Arial" panose="020B0604020202020204" pitchFamily="34" charset="0"/>
              <a:cs typeface="Arial" panose="020B0604020202020204" pitchFamily="34" charset="0"/>
            </a:endParaRPr>
          </a:p>
        </p:txBody>
      </p:sp>
      <p:sp>
        <p:nvSpPr>
          <p:cNvPr id="20" name="תרשים זרימה: תהליך חלופי 19">
            <a:extLst>
              <a:ext uri="{FF2B5EF4-FFF2-40B4-BE49-F238E27FC236}">
                <a16:creationId xmlns:a16="http://schemas.microsoft.com/office/drawing/2014/main" id="{42A186AC-08AD-4B32-8B64-88F96BC6E75F}"/>
              </a:ext>
            </a:extLst>
          </p:cNvPr>
          <p:cNvSpPr/>
          <p:nvPr/>
        </p:nvSpPr>
        <p:spPr>
          <a:xfrm>
            <a:off x="2113005" y="2958377"/>
            <a:ext cx="2669060" cy="1018954"/>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dirty="0">
                <a:solidFill>
                  <a:schemeClr val="bg1"/>
                </a:solidFill>
                <a:latin typeface="Arial" panose="020B0604020202020204" pitchFamily="34" charset="0"/>
                <a:cs typeface="Arial" panose="020B0604020202020204" pitchFamily="34" charset="0"/>
              </a:rPr>
              <a:t>المرحلة الحدسية (4-7)</a:t>
            </a:r>
            <a:endParaRPr lang="he-IL" sz="2400" dirty="0">
              <a:solidFill>
                <a:schemeClr val="bg1"/>
              </a:solidFill>
              <a:latin typeface="Arial" panose="020B0604020202020204" pitchFamily="34" charset="0"/>
              <a:cs typeface="Arial" panose="020B0604020202020204" pitchFamily="34" charset="0"/>
            </a:endParaRPr>
          </a:p>
        </p:txBody>
      </p:sp>
      <p:pic>
        <p:nvPicPr>
          <p:cNvPr id="21" name="תמונה 20" descr="תמונה שמכילה אדם, איש, חוץ, בגדים&#10;&#10;התיאור נוצר באופן אוטומטי">
            <a:extLst>
              <a:ext uri="{FF2B5EF4-FFF2-40B4-BE49-F238E27FC236}">
                <a16:creationId xmlns:a16="http://schemas.microsoft.com/office/drawing/2014/main" id="{F390D1EF-0C15-48EF-A2A7-924DB49F76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791" y="4050883"/>
            <a:ext cx="1956744" cy="1521231"/>
          </a:xfrm>
          <a:prstGeom prst="rect">
            <a:avLst/>
          </a:prstGeom>
        </p:spPr>
      </p:pic>
    </p:spTree>
    <p:extLst>
      <p:ext uri="{BB962C8B-B14F-4D97-AF65-F5344CB8AC3E}">
        <p14:creationId xmlns:p14="http://schemas.microsoft.com/office/powerpoint/2010/main" val="1676281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ar-BH" dirty="0"/>
              <a:t>المميزات التفكيرية لمرحلة ما قبل اكتساب المصطلحات </a:t>
            </a:r>
            <a:endParaRPr lang="he-IL" dirty="0"/>
          </a:p>
        </p:txBody>
      </p:sp>
      <p:sp>
        <p:nvSpPr>
          <p:cNvPr id="3" name="מציין מיקום טקסט 2"/>
          <p:cNvSpPr>
            <a:spLocks noGrp="1"/>
          </p:cNvSpPr>
          <p:nvPr>
            <p:ph idx="1"/>
          </p:nvPr>
        </p:nvSpPr>
        <p:spPr>
          <a:xfrm>
            <a:off x="1024128" y="1294282"/>
            <a:ext cx="8633914" cy="4611559"/>
          </a:xfrm>
        </p:spPr>
        <p:txBody>
          <a:bodyPr>
            <a:normAutofit/>
          </a:bodyPr>
          <a:lstStyle/>
          <a:p>
            <a:pPr marL="0" indent="0" algn="ctr">
              <a:buNone/>
            </a:pPr>
            <a:endParaRPr lang="ar-BH" sz="2800" dirty="0"/>
          </a:p>
          <a:p>
            <a:pPr marL="0" indent="0">
              <a:buNone/>
            </a:pPr>
            <a:r>
              <a:rPr lang="ar-BH" sz="2800" dirty="0"/>
              <a:t>	</a:t>
            </a:r>
          </a:p>
          <a:p>
            <a:pPr marL="0" indent="0">
              <a:buNone/>
            </a:pPr>
            <a:endParaRPr lang="ar-BH" dirty="0"/>
          </a:p>
          <a:p>
            <a:pPr marL="0" indent="0">
              <a:buNone/>
            </a:pPr>
            <a:endParaRPr lang="ar-BH" dirty="0"/>
          </a:p>
          <a:p>
            <a:pPr marL="0" indent="0" algn="ctr">
              <a:buNone/>
            </a:pPr>
            <a:r>
              <a:rPr lang="ar-SA" sz="2000" dirty="0"/>
              <a:t>تتمي</a:t>
            </a:r>
            <a:r>
              <a:rPr lang="ar-BH" sz="2000" dirty="0"/>
              <a:t>ّ</a:t>
            </a:r>
            <a:r>
              <a:rPr lang="ar-SA" sz="2000" dirty="0"/>
              <a:t>ز </a:t>
            </a:r>
            <a:r>
              <a:rPr lang="ar-BH" sz="2000" dirty="0"/>
              <a:t>مرحلة ما قبل المصطلحات</a:t>
            </a:r>
            <a:r>
              <a:rPr lang="ar-SA" sz="2000" dirty="0"/>
              <a:t> بان مصطلحات الطفل التفكيرية</a:t>
            </a:r>
            <a:r>
              <a:rPr lang="ar-BH" sz="2000" dirty="0"/>
              <a:t>ّ</a:t>
            </a:r>
            <a:r>
              <a:rPr lang="ar-SA" sz="2000" dirty="0"/>
              <a:t> (الذهنية) غير ناضجة وكذلك ب</a:t>
            </a:r>
            <a:r>
              <a:rPr lang="ar-BH" sz="2000" dirty="0"/>
              <a:t>أ</a:t>
            </a:r>
            <a:r>
              <a:rPr lang="ar-SA" sz="2000" dirty="0"/>
              <a:t>ن تفكيره غير منطقي ويستند الى الفطرة.</a:t>
            </a:r>
            <a:endParaRPr lang="en-IL" sz="2000" dirty="0"/>
          </a:p>
          <a:p>
            <a:pPr marL="0" indent="0" algn="ctr">
              <a:buNone/>
            </a:pPr>
            <a:endParaRPr lang="he-IL" dirty="0"/>
          </a:p>
        </p:txBody>
      </p:sp>
      <p:sp>
        <p:nvSpPr>
          <p:cNvPr id="6" name="Rectangle 5">
            <a:extLst>
              <a:ext uri="{FF2B5EF4-FFF2-40B4-BE49-F238E27FC236}">
                <a16:creationId xmlns:a16="http://schemas.microsoft.com/office/drawing/2014/main" id="{4558C303-E198-483E-A262-922AC5C18CB4}"/>
              </a:ext>
            </a:extLst>
          </p:cNvPr>
          <p:cNvSpPr/>
          <p:nvPr/>
        </p:nvSpPr>
        <p:spPr>
          <a:xfrm>
            <a:off x="12281852" y="0"/>
            <a:ext cx="2150428"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פרטו בשקופית זו את נושאי הלימוד של השיעור</a:t>
            </a:r>
            <a:endParaRPr lang="en-US" dirty="0">
              <a:solidFill>
                <a:srgbClr val="002060"/>
              </a:solidFill>
              <a:latin typeface="Arial" panose="020B0604020202020204" pitchFamily="34" charset="0"/>
              <a:cs typeface="Arial" panose="020B0604020202020204" pitchFamily="34" charset="0"/>
            </a:endParaRPr>
          </a:p>
        </p:txBody>
      </p:sp>
      <p:sp>
        <p:nvSpPr>
          <p:cNvPr id="5" name="תרשים זרימה: מסיים 4">
            <a:extLst>
              <a:ext uri="{FF2B5EF4-FFF2-40B4-BE49-F238E27FC236}">
                <a16:creationId xmlns:a16="http://schemas.microsoft.com/office/drawing/2014/main" id="{A08E3634-9EDD-415C-96C4-32C01A370BE3}"/>
              </a:ext>
            </a:extLst>
          </p:cNvPr>
          <p:cNvSpPr/>
          <p:nvPr/>
        </p:nvSpPr>
        <p:spPr>
          <a:xfrm>
            <a:off x="2113005" y="1049185"/>
            <a:ext cx="5820033" cy="816685"/>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800" dirty="0">
                <a:solidFill>
                  <a:schemeClr val="bg1"/>
                </a:solidFill>
                <a:latin typeface="Arial" panose="020B0604020202020204" pitchFamily="34" charset="0"/>
                <a:cs typeface="Arial" panose="020B0604020202020204" pitchFamily="34" charset="0"/>
              </a:rPr>
              <a:t>مرحلة ما قبل اكتساب المصطلحات</a:t>
            </a:r>
            <a:endParaRPr lang="he-IL" sz="2800" dirty="0">
              <a:solidFill>
                <a:schemeClr val="bg1"/>
              </a:solidFill>
              <a:latin typeface="Arial" panose="020B0604020202020204" pitchFamily="34" charset="0"/>
              <a:cs typeface="Arial" panose="020B0604020202020204" pitchFamily="34" charset="0"/>
            </a:endParaRPr>
          </a:p>
        </p:txBody>
      </p:sp>
      <p:sp>
        <p:nvSpPr>
          <p:cNvPr id="11" name="חץ: למטה 10">
            <a:extLst>
              <a:ext uri="{FF2B5EF4-FFF2-40B4-BE49-F238E27FC236}">
                <a16:creationId xmlns:a16="http://schemas.microsoft.com/office/drawing/2014/main" id="{07C459B8-6D46-427B-BF98-D8AE20ADCA20}"/>
              </a:ext>
            </a:extLst>
          </p:cNvPr>
          <p:cNvSpPr/>
          <p:nvPr/>
        </p:nvSpPr>
        <p:spPr>
          <a:xfrm>
            <a:off x="6612592" y="1865870"/>
            <a:ext cx="525662" cy="979617"/>
          </a:xfrm>
          <a:prstGeom prst="downArrow">
            <a:avLst>
              <a:gd name="adj1" fmla="val 74015"/>
              <a:gd name="adj2" fmla="val 51594"/>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dirty="0">
              <a:solidFill>
                <a:schemeClr val="bg1"/>
              </a:solidFill>
              <a:latin typeface="Arial" panose="020B0604020202020204" pitchFamily="34" charset="0"/>
              <a:cs typeface="Arial" panose="020B0604020202020204" pitchFamily="34" charset="0"/>
            </a:endParaRPr>
          </a:p>
        </p:txBody>
      </p:sp>
      <p:sp>
        <p:nvSpPr>
          <p:cNvPr id="12" name="תרשים זרימה: תהליך חלופי 11">
            <a:extLst>
              <a:ext uri="{FF2B5EF4-FFF2-40B4-BE49-F238E27FC236}">
                <a16:creationId xmlns:a16="http://schemas.microsoft.com/office/drawing/2014/main" id="{7627F6E4-70FF-42AA-91B8-98AAB660D04B}"/>
              </a:ext>
            </a:extLst>
          </p:cNvPr>
          <p:cNvSpPr/>
          <p:nvPr/>
        </p:nvSpPr>
        <p:spPr>
          <a:xfrm>
            <a:off x="6263763" y="2845487"/>
            <a:ext cx="1223319" cy="1018954"/>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dirty="0">
                <a:solidFill>
                  <a:schemeClr val="bg1"/>
                </a:solidFill>
                <a:latin typeface="Arial" panose="020B0604020202020204" pitchFamily="34" charset="0"/>
                <a:cs typeface="Arial" panose="020B0604020202020204" pitchFamily="34" charset="0"/>
              </a:rPr>
              <a:t>الاحيائيّة (</a:t>
            </a:r>
            <a:r>
              <a:rPr lang="ar-BH" sz="2400" dirty="0" err="1">
                <a:solidFill>
                  <a:schemeClr val="bg1"/>
                </a:solidFill>
                <a:latin typeface="Arial" panose="020B0604020202020204" pitchFamily="34" charset="0"/>
                <a:cs typeface="Arial" panose="020B0604020202020204" pitchFamily="34" charset="0"/>
              </a:rPr>
              <a:t>الأنسنة</a:t>
            </a:r>
            <a:r>
              <a:rPr lang="ar-BH" sz="2400" dirty="0">
                <a:solidFill>
                  <a:schemeClr val="bg1"/>
                </a:solidFill>
                <a:latin typeface="Arial" panose="020B0604020202020204" pitchFamily="34" charset="0"/>
                <a:cs typeface="Arial" panose="020B0604020202020204" pitchFamily="34" charset="0"/>
              </a:rPr>
              <a:t>)</a:t>
            </a:r>
            <a:endParaRPr lang="he-IL" sz="2400" dirty="0">
              <a:solidFill>
                <a:schemeClr val="bg1"/>
              </a:solidFill>
              <a:latin typeface="Arial" panose="020B0604020202020204" pitchFamily="34" charset="0"/>
              <a:cs typeface="Arial" panose="020B0604020202020204" pitchFamily="34" charset="0"/>
            </a:endParaRPr>
          </a:p>
        </p:txBody>
      </p:sp>
      <p:sp>
        <p:nvSpPr>
          <p:cNvPr id="18" name="חץ: למטה 17">
            <a:extLst>
              <a:ext uri="{FF2B5EF4-FFF2-40B4-BE49-F238E27FC236}">
                <a16:creationId xmlns:a16="http://schemas.microsoft.com/office/drawing/2014/main" id="{FFE7F935-BEE4-48B5-A81F-93505D5F8CF7}"/>
              </a:ext>
            </a:extLst>
          </p:cNvPr>
          <p:cNvSpPr/>
          <p:nvPr/>
        </p:nvSpPr>
        <p:spPr>
          <a:xfrm>
            <a:off x="3147998" y="1865869"/>
            <a:ext cx="525662" cy="1018953"/>
          </a:xfrm>
          <a:prstGeom prst="downArrow">
            <a:avLst>
              <a:gd name="adj1" fmla="val 74015"/>
              <a:gd name="adj2" fmla="val 51594"/>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dirty="0">
              <a:solidFill>
                <a:schemeClr val="bg1"/>
              </a:solidFill>
              <a:latin typeface="Arial" panose="020B0604020202020204" pitchFamily="34" charset="0"/>
              <a:cs typeface="Arial" panose="020B0604020202020204" pitchFamily="34" charset="0"/>
            </a:endParaRPr>
          </a:p>
        </p:txBody>
      </p:sp>
      <p:sp>
        <p:nvSpPr>
          <p:cNvPr id="14" name="חץ: למטה 13">
            <a:extLst>
              <a:ext uri="{FF2B5EF4-FFF2-40B4-BE49-F238E27FC236}">
                <a16:creationId xmlns:a16="http://schemas.microsoft.com/office/drawing/2014/main" id="{DFFE11AF-7F45-406D-8098-8C7424AA2B36}"/>
              </a:ext>
            </a:extLst>
          </p:cNvPr>
          <p:cNvSpPr/>
          <p:nvPr/>
        </p:nvSpPr>
        <p:spPr>
          <a:xfrm>
            <a:off x="4815423" y="1865870"/>
            <a:ext cx="525662" cy="1018952"/>
          </a:xfrm>
          <a:prstGeom prst="downArrow">
            <a:avLst>
              <a:gd name="adj1" fmla="val 74015"/>
              <a:gd name="adj2" fmla="val 51594"/>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 dirty="0">
              <a:solidFill>
                <a:schemeClr val="bg1"/>
              </a:solidFill>
              <a:latin typeface="Arial" panose="020B0604020202020204" pitchFamily="34" charset="0"/>
              <a:cs typeface="Arial" panose="020B0604020202020204" pitchFamily="34" charset="0"/>
            </a:endParaRPr>
          </a:p>
        </p:txBody>
      </p:sp>
      <p:sp>
        <p:nvSpPr>
          <p:cNvPr id="15" name="תרשים זרימה: תהליך חלופי 14">
            <a:extLst>
              <a:ext uri="{FF2B5EF4-FFF2-40B4-BE49-F238E27FC236}">
                <a16:creationId xmlns:a16="http://schemas.microsoft.com/office/drawing/2014/main" id="{BF57AA44-237A-457B-89D9-5035A20B39CF}"/>
              </a:ext>
            </a:extLst>
          </p:cNvPr>
          <p:cNvSpPr/>
          <p:nvPr/>
        </p:nvSpPr>
        <p:spPr>
          <a:xfrm>
            <a:off x="4473887" y="2845487"/>
            <a:ext cx="1223319" cy="1018954"/>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dirty="0">
                <a:solidFill>
                  <a:schemeClr val="bg1"/>
                </a:solidFill>
                <a:latin typeface="Arial" panose="020B0604020202020204" pitchFamily="34" charset="0"/>
                <a:cs typeface="Arial" panose="020B0604020202020204" pitchFamily="34" charset="0"/>
              </a:rPr>
              <a:t>التمركز الذاتي</a:t>
            </a:r>
            <a:endParaRPr lang="he-IL" sz="2400" dirty="0">
              <a:solidFill>
                <a:schemeClr val="bg1"/>
              </a:solidFill>
              <a:latin typeface="Arial" panose="020B0604020202020204" pitchFamily="34" charset="0"/>
              <a:cs typeface="Arial" panose="020B0604020202020204" pitchFamily="34" charset="0"/>
            </a:endParaRPr>
          </a:p>
        </p:txBody>
      </p:sp>
      <p:sp>
        <p:nvSpPr>
          <p:cNvPr id="16" name="תרשים זרימה: תהליך חלופי 15">
            <a:extLst>
              <a:ext uri="{FF2B5EF4-FFF2-40B4-BE49-F238E27FC236}">
                <a16:creationId xmlns:a16="http://schemas.microsoft.com/office/drawing/2014/main" id="{08A99008-CBFB-4750-8892-E880DA408EA5}"/>
              </a:ext>
            </a:extLst>
          </p:cNvPr>
          <p:cNvSpPr/>
          <p:nvPr/>
        </p:nvSpPr>
        <p:spPr>
          <a:xfrm>
            <a:off x="2797320" y="2845487"/>
            <a:ext cx="1223319" cy="1018954"/>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dirty="0">
                <a:solidFill>
                  <a:schemeClr val="bg1"/>
                </a:solidFill>
                <a:latin typeface="Arial" panose="020B0604020202020204" pitchFamily="34" charset="0"/>
                <a:cs typeface="Arial" panose="020B0604020202020204" pitchFamily="34" charset="0"/>
              </a:rPr>
              <a:t>التفكير المتعدي</a:t>
            </a:r>
            <a:endParaRPr lang="he-IL"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7501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ar-BH" dirty="0"/>
              <a:t>مرحلة ما قبل اكتساب المصطلحات (1.5-4)</a:t>
            </a:r>
            <a:endParaRPr lang="he-IL" dirty="0"/>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 </a:t>
            </a:r>
            <a:r>
              <a:rPr lang="ar-BH" dirty="0"/>
              <a:t>الإحيائية (</a:t>
            </a:r>
            <a:r>
              <a:rPr lang="ar-BH" dirty="0" err="1"/>
              <a:t>الأنسنة</a:t>
            </a:r>
            <a:r>
              <a:rPr lang="ar-BH" dirty="0"/>
              <a:t>)</a:t>
            </a:r>
            <a:endParaRPr lang="he-IL"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p:txBody>
          <a:bodyPr/>
          <a:lstStyle/>
          <a:p>
            <a:pPr>
              <a:lnSpc>
                <a:spcPct val="150000"/>
              </a:lnSpc>
            </a:pPr>
            <a:r>
              <a:rPr lang="ar-BH" sz="2800" dirty="0"/>
              <a:t>تعريف الاحيائية (</a:t>
            </a:r>
            <a:r>
              <a:rPr lang="ar-BH" sz="2800" dirty="0" err="1"/>
              <a:t>الأنسنة</a:t>
            </a:r>
            <a:r>
              <a:rPr lang="ar-BH" sz="2800" dirty="0"/>
              <a:t>): </a:t>
            </a:r>
            <a:r>
              <a:rPr lang="ar-SA" sz="2800" dirty="0"/>
              <a:t>عبارة عن إعطاء/نسب صفات ال</a:t>
            </a:r>
            <a:r>
              <a:rPr lang="ar-BH" sz="2800" dirty="0"/>
              <a:t>إ</a:t>
            </a:r>
            <a:r>
              <a:rPr lang="ar-SA" sz="2800" dirty="0"/>
              <a:t>نسان, روح, </a:t>
            </a:r>
            <a:r>
              <a:rPr lang="ar-BH" sz="2800" dirty="0"/>
              <a:t>و</a:t>
            </a:r>
            <a:r>
              <a:rPr lang="ar-SA" sz="2800" dirty="0"/>
              <a:t>وعي للأشياء الجامدة. </a:t>
            </a:r>
            <a:r>
              <a:rPr lang="ar-BH" sz="2800" dirty="0"/>
              <a:t>أمثلة</a:t>
            </a:r>
            <a:r>
              <a:rPr lang="ar-SA" sz="2800" dirty="0"/>
              <a:t>: يقول</a:t>
            </a:r>
            <a:r>
              <a:rPr lang="ar-BH" sz="2800" dirty="0"/>
              <a:t> الطفل</a:t>
            </a:r>
            <a:r>
              <a:rPr lang="ar-SA" sz="2800" dirty="0"/>
              <a:t> </a:t>
            </a:r>
            <a:r>
              <a:rPr lang="ar-BH" sz="2800" dirty="0"/>
              <a:t>أ</a:t>
            </a:r>
            <a:r>
              <a:rPr lang="ar-SA" sz="2800" dirty="0"/>
              <a:t>ن</a:t>
            </a:r>
            <a:r>
              <a:rPr lang="ar-BH" sz="2800" dirty="0"/>
              <a:t>ّ</a:t>
            </a:r>
            <a:r>
              <a:rPr lang="ar-SA" sz="2800" dirty="0"/>
              <a:t> لعبته تعبانة </a:t>
            </a:r>
            <a:r>
              <a:rPr lang="ar-BH" sz="2800" dirty="0"/>
              <a:t>أ</a:t>
            </a:r>
            <a:r>
              <a:rPr lang="ar-SA" sz="2800" dirty="0"/>
              <a:t>و </a:t>
            </a:r>
            <a:r>
              <a:rPr lang="ar-BH" sz="2800" dirty="0"/>
              <a:t>أ</a:t>
            </a:r>
            <a:r>
              <a:rPr lang="ar-SA" sz="2800" dirty="0"/>
              <a:t>ن دبدوبه جائع </a:t>
            </a:r>
            <a:r>
              <a:rPr lang="ar-BH" sz="2800" dirty="0"/>
              <a:t>أ</a:t>
            </a:r>
            <a:r>
              <a:rPr lang="ar-SA" sz="2800" dirty="0"/>
              <a:t>و حزين</a:t>
            </a:r>
            <a:r>
              <a:rPr lang="ar-BH" sz="2800" dirty="0"/>
              <a:t>, </a:t>
            </a:r>
            <a:r>
              <a:rPr lang="ar-SA" sz="2800" dirty="0"/>
              <a:t>الغسالة </a:t>
            </a:r>
            <a:r>
              <a:rPr lang="ar-BH" sz="2800" dirty="0"/>
              <a:t>تبتسم للطفل</a:t>
            </a:r>
            <a:r>
              <a:rPr lang="ar-SA" sz="2800" dirty="0"/>
              <a:t>. لتفسير هذه الظاهرة حسب بياجيه نستطيع </a:t>
            </a:r>
            <a:r>
              <a:rPr lang="ar-BH" sz="2800" dirty="0"/>
              <a:t>أ</a:t>
            </a:r>
            <a:r>
              <a:rPr lang="ar-SA" sz="2800" dirty="0"/>
              <a:t>ن نقول أن الطفل يستعمل الاستيعاب/المواءمة لترسيمات قائمة, فهو يستوعب محفز الدبدوب حسب الترسيمة القائمة لديه وهي </a:t>
            </a:r>
            <a:r>
              <a:rPr lang="ar-SA" sz="2800" dirty="0" err="1"/>
              <a:t>ترسيمة</a:t>
            </a:r>
            <a:r>
              <a:rPr lang="ar-SA" sz="2800" dirty="0"/>
              <a:t> ال</a:t>
            </a:r>
            <a:r>
              <a:rPr lang="ar-BH" sz="2800" dirty="0"/>
              <a:t>إ</a:t>
            </a:r>
            <a:r>
              <a:rPr lang="ar-SA" sz="2800" dirty="0"/>
              <a:t>نسان.</a:t>
            </a:r>
            <a:endParaRPr lang="en-IL" sz="2800" dirty="0"/>
          </a:p>
          <a:p>
            <a:pPr marL="0" indent="0">
              <a:buNone/>
            </a:pP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1</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11A01FCF-7C94-4557-9CA2-276C52862D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273" y="4162363"/>
            <a:ext cx="3219450" cy="2436145"/>
          </a:xfrm>
          <a:prstGeom prst="rect">
            <a:avLst/>
          </a:prstGeom>
          <a:effectLst>
            <a:outerShdw blurRad="50800" dist="50800" dir="5400000" algn="ctr" rotWithShape="0">
              <a:schemeClr val="bg1"/>
            </a:outerShdw>
          </a:effectLst>
        </p:spPr>
      </p:pic>
    </p:spTree>
    <p:extLst>
      <p:ext uri="{BB962C8B-B14F-4D97-AF65-F5344CB8AC3E}">
        <p14:creationId xmlns:p14="http://schemas.microsoft.com/office/powerpoint/2010/main" val="1162881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מדיה מקוונת 3" title="baraem 2013 ￙ﾅ￘ﾯ￙ﾊ￙ﾆ￘ﾩ ￘ﾧ￙ﾄ￙ﾂ￘ﾷ￘ﾧ￘ﾱ￘ﾧ￘ﾪ">
            <a:hlinkClick r:id="" action="ppaction://media"/>
            <a:extLst>
              <a:ext uri="{FF2B5EF4-FFF2-40B4-BE49-F238E27FC236}">
                <a16:creationId xmlns:a16="http://schemas.microsoft.com/office/drawing/2014/main" id="{A8BFB2D7-3003-4A39-A35C-2C3AE8418B0B}"/>
              </a:ext>
            </a:extLst>
          </p:cNvPr>
          <p:cNvPicPr>
            <a:picLocks noGrp="1" noRot="1" noChangeAspect="1"/>
          </p:cNvPicPr>
          <p:nvPr>
            <p:ph type="media" sz="quarter" idx="10"/>
            <a:videoFile r:link="rId1"/>
          </p:nvPr>
        </p:nvPicPr>
        <p:blipFill>
          <a:blip r:embed="rId3"/>
          <a:stretch>
            <a:fillRect/>
          </a:stretch>
        </p:blipFill>
        <p:spPr>
          <a:xfrm>
            <a:off x="654050" y="639763"/>
            <a:ext cx="10885488" cy="6122987"/>
          </a:xfrm>
          <a:prstGeom prst="rect">
            <a:avLst/>
          </a:prstGeom>
        </p:spPr>
      </p:pic>
      <p:sp>
        <p:nvSpPr>
          <p:cNvPr id="3" name="מציין מיקום תוכן 2">
            <a:extLst>
              <a:ext uri="{FF2B5EF4-FFF2-40B4-BE49-F238E27FC236}">
                <a16:creationId xmlns:a16="http://schemas.microsoft.com/office/drawing/2014/main" id="{56E31A5F-735D-4F7A-87D3-404BBC5CA753}"/>
              </a:ext>
            </a:extLst>
          </p:cNvPr>
          <p:cNvSpPr>
            <a:spLocks noGrp="1"/>
          </p:cNvSpPr>
          <p:nvPr>
            <p:ph sz="quarter" idx="14"/>
          </p:nvPr>
        </p:nvSpPr>
        <p:spPr/>
        <p:txBody>
          <a:bodyPr/>
          <a:lstStyle/>
          <a:p>
            <a:r>
              <a:rPr lang="ar-BH" dirty="0"/>
              <a:t>مدينة القطارات-</a:t>
            </a:r>
            <a:r>
              <a:rPr lang="en-US" dirty="0" err="1"/>
              <a:t>Baraem</a:t>
            </a:r>
            <a:r>
              <a:rPr lang="en-US" dirty="0"/>
              <a:t> 2013</a:t>
            </a:r>
            <a:endParaRPr lang="en-IL" dirty="0"/>
          </a:p>
        </p:txBody>
      </p:sp>
    </p:spTree>
    <p:extLst>
      <p:ext uri="{BB962C8B-B14F-4D97-AF65-F5344CB8AC3E}">
        <p14:creationId xmlns:p14="http://schemas.microsoft.com/office/powerpoint/2010/main" val="132776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ar-BH" dirty="0"/>
              <a:t>مرحلة ما قبل اكتساب المصطلحات (1.5-4)</a:t>
            </a:r>
            <a:endParaRPr lang="he-IL" dirty="0"/>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 </a:t>
            </a:r>
            <a:r>
              <a:rPr lang="ar-BH" dirty="0"/>
              <a:t>التمركز الذاتي (الأنانية)</a:t>
            </a:r>
            <a:endParaRPr lang="he-IL"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p:txBody>
          <a:bodyPr/>
          <a:lstStyle/>
          <a:p>
            <a:pPr>
              <a:lnSpc>
                <a:spcPct val="150000"/>
              </a:lnSpc>
            </a:pPr>
            <a:r>
              <a:rPr lang="ar-BH" sz="2800" dirty="0"/>
              <a:t>تعريف التمركز الذاتي (الأنانية): </a:t>
            </a:r>
            <a:r>
              <a:rPr lang="ar-SA" dirty="0"/>
              <a:t>عبارة عن تفكير الطفل من وجهة نظره فقط بدون مراعاة لوجهات نظر الآخرين. </a:t>
            </a:r>
            <a:r>
              <a:rPr lang="ar-BH" dirty="0"/>
              <a:t>أمثلة: يقول الطفل</a:t>
            </a:r>
            <a:r>
              <a:rPr lang="ar-SA" dirty="0"/>
              <a:t> </a:t>
            </a:r>
            <a:r>
              <a:rPr lang="ar-BH" dirty="0"/>
              <a:t>أ</a:t>
            </a:r>
            <a:r>
              <a:rPr lang="ar-SA" dirty="0"/>
              <a:t>ن</a:t>
            </a:r>
            <a:r>
              <a:rPr lang="ar-BH" dirty="0"/>
              <a:t>ّ</a:t>
            </a:r>
            <a:r>
              <a:rPr lang="ar-SA" dirty="0"/>
              <a:t> الشمس تخرج لتدفئني. يحب الطفل البرنامج الكرتوني السنافر فيظن ان اباه كذلك يحب هذا البرنامج</a:t>
            </a:r>
            <a:r>
              <a:rPr lang="ar-BH" dirty="0"/>
              <a:t>.</a:t>
            </a:r>
            <a:endParaRPr lang="en-IL" dirty="0"/>
          </a:p>
          <a:p>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1</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pic>
        <p:nvPicPr>
          <p:cNvPr id="4" name="תמונה 3">
            <a:extLst>
              <a:ext uri="{FF2B5EF4-FFF2-40B4-BE49-F238E27FC236}">
                <a16:creationId xmlns:a16="http://schemas.microsoft.com/office/drawing/2014/main" id="{F6FA55F3-86D2-497A-A8EE-B3E2A9D965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128" y="2889885"/>
            <a:ext cx="2076450" cy="2200275"/>
          </a:xfrm>
          <a:prstGeom prst="rect">
            <a:avLst/>
          </a:prstGeom>
        </p:spPr>
      </p:pic>
    </p:spTree>
    <p:extLst>
      <p:ext uri="{BB962C8B-B14F-4D97-AF65-F5344CB8AC3E}">
        <p14:creationId xmlns:p14="http://schemas.microsoft.com/office/powerpoint/2010/main" val="659648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מדיה מקוונת 3" title="Three Mountains task">
            <a:hlinkClick r:id="" action="ppaction://media"/>
            <a:extLst>
              <a:ext uri="{FF2B5EF4-FFF2-40B4-BE49-F238E27FC236}">
                <a16:creationId xmlns:a16="http://schemas.microsoft.com/office/drawing/2014/main" id="{CEEF53F9-83A4-45FA-8480-4607F010A3BF}"/>
              </a:ext>
            </a:extLst>
          </p:cNvPr>
          <p:cNvPicPr>
            <a:picLocks noGrp="1" noRot="1" noChangeAspect="1"/>
          </p:cNvPicPr>
          <p:nvPr>
            <p:ph type="media" sz="quarter" idx="10"/>
            <a:videoFile r:link="rId1"/>
          </p:nvPr>
        </p:nvPicPr>
        <p:blipFill>
          <a:blip r:embed="rId3"/>
          <a:stretch>
            <a:fillRect/>
          </a:stretch>
        </p:blipFill>
        <p:spPr>
          <a:xfrm>
            <a:off x="2011363" y="639763"/>
            <a:ext cx="8169275" cy="6122987"/>
          </a:xfrm>
          <a:prstGeom prst="rect">
            <a:avLst/>
          </a:prstGeom>
        </p:spPr>
      </p:pic>
      <p:sp>
        <p:nvSpPr>
          <p:cNvPr id="3" name="מציין מיקום תוכן 2">
            <a:extLst>
              <a:ext uri="{FF2B5EF4-FFF2-40B4-BE49-F238E27FC236}">
                <a16:creationId xmlns:a16="http://schemas.microsoft.com/office/drawing/2014/main" id="{74B08E74-4DEE-4BF1-BD21-121D3A780E37}"/>
              </a:ext>
            </a:extLst>
          </p:cNvPr>
          <p:cNvSpPr>
            <a:spLocks noGrp="1"/>
          </p:cNvSpPr>
          <p:nvPr>
            <p:ph sz="quarter" idx="14"/>
          </p:nvPr>
        </p:nvSpPr>
        <p:spPr/>
        <p:txBody>
          <a:bodyPr/>
          <a:lstStyle/>
          <a:p>
            <a:r>
              <a:rPr lang="ar-BH" dirty="0"/>
              <a:t>مهمّة ثلاثة الجبال </a:t>
            </a:r>
            <a:endParaRPr lang="en-IL" dirty="0"/>
          </a:p>
        </p:txBody>
      </p:sp>
    </p:spTree>
    <p:extLst>
      <p:ext uri="{BB962C8B-B14F-4D97-AF65-F5344CB8AC3E}">
        <p14:creationId xmlns:p14="http://schemas.microsoft.com/office/powerpoint/2010/main" val="533515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ar-BH" dirty="0"/>
              <a:t>مرحلة ما قبل اكتساب المصطلحات (1.5-4)</a:t>
            </a:r>
            <a:endParaRPr lang="he-IL" dirty="0"/>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 </a:t>
            </a:r>
            <a:r>
              <a:rPr lang="ar-BH" dirty="0"/>
              <a:t>التّفكير المتعدي</a:t>
            </a:r>
            <a:endParaRPr lang="he-IL"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567973"/>
            <a:ext cx="11161453" cy="3881357"/>
          </a:xfrm>
        </p:spPr>
        <p:txBody>
          <a:bodyPr/>
          <a:lstStyle/>
          <a:p>
            <a:r>
              <a:rPr lang="ar-BH" sz="2800" dirty="0"/>
              <a:t>تعريف التّفكير المتعدي: عبارة عن دمج ظاهرتين تحدثان تقريبا في نفس الوقت وحتى بدون أن يكون رابط سببي أو منطقي بين الظاهرتين.</a:t>
            </a:r>
          </a:p>
          <a:p>
            <a:pPr marL="0" indent="0">
              <a:buNone/>
            </a:pPr>
            <a:r>
              <a:rPr lang="ar-BH" sz="2800" dirty="0"/>
              <a:t>				</a:t>
            </a:r>
            <a:r>
              <a:rPr lang="ar-BH" dirty="0"/>
              <a:t>الظّاهرة الأولى</a:t>
            </a:r>
            <a:r>
              <a:rPr lang="ar-BH" sz="2800" dirty="0"/>
              <a:t>			</a:t>
            </a:r>
            <a:r>
              <a:rPr lang="ar-BH" dirty="0"/>
              <a:t>الظّاهرة الثانية</a:t>
            </a:r>
          </a:p>
          <a:p>
            <a:pPr marL="0" indent="0">
              <a:lnSpc>
                <a:spcPct val="150000"/>
              </a:lnSpc>
              <a:buNone/>
            </a:pPr>
            <a:r>
              <a:rPr lang="ar-BH" sz="2800" dirty="0"/>
              <a:t>				</a:t>
            </a:r>
          </a:p>
          <a:p>
            <a:pPr marL="0" indent="0">
              <a:lnSpc>
                <a:spcPct val="150000"/>
              </a:lnSpc>
              <a:buNone/>
            </a:pPr>
            <a:r>
              <a:rPr lang="ar-BH" sz="2800" dirty="0"/>
              <a:t>						        </a:t>
            </a:r>
          </a:p>
          <a:p>
            <a:pPr marL="0" indent="0">
              <a:lnSpc>
                <a:spcPct val="150000"/>
              </a:lnSpc>
              <a:buNone/>
            </a:pPr>
            <a:r>
              <a:rPr lang="ar-BH" sz="2800" dirty="0"/>
              <a:t>					</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Arial" panose="020B0604020202020204" pitchFamily="34" charset="0"/>
                <a:cs typeface="Arial" panose="020B0604020202020204" pitchFamily="34" charset="0"/>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Arial" panose="020B0604020202020204" pitchFamily="34" charset="0"/>
              <a:cs typeface="Arial" panose="020B0604020202020204" pitchFamily="34" charset="0"/>
            </a:endParaRPr>
          </a:p>
          <a:p>
            <a:pPr algn="ctr"/>
            <a:r>
              <a:rPr lang="he-IL" dirty="0">
                <a:solidFill>
                  <a:srgbClr val="002060"/>
                </a:solidFill>
                <a:latin typeface="Arial" panose="020B0604020202020204" pitchFamily="34" charset="0"/>
                <a:cs typeface="Arial" panose="020B0604020202020204" pitchFamily="34" charset="0"/>
              </a:rPr>
              <a:t>כדי לשכפל אותה, לחצו עליה </a:t>
            </a:r>
            <a:r>
              <a:rPr lang="he-IL" b="1" dirty="0">
                <a:solidFill>
                  <a:srgbClr val="002060"/>
                </a:solidFill>
                <a:latin typeface="Arial" panose="020B0604020202020204" pitchFamily="34" charset="0"/>
                <a:cs typeface="Arial" panose="020B0604020202020204" pitchFamily="34" charset="0"/>
              </a:rPr>
              <a:t>קליק ימיני </a:t>
            </a:r>
            <a:r>
              <a:rPr lang="he-IL" dirty="0">
                <a:solidFill>
                  <a:srgbClr val="002060"/>
                </a:solidFill>
                <a:latin typeface="Arial" panose="020B0604020202020204" pitchFamily="34" charset="0"/>
                <a:cs typeface="Arial" panose="020B0604020202020204" pitchFamily="34" charset="0"/>
              </a:rPr>
              <a:t>בתפריט השקופיות בצד ובחרו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a:t>
            </a:r>
            <a:r>
              <a:rPr lang="he-IL" b="1" dirty="0">
                <a:solidFill>
                  <a:srgbClr val="002060"/>
                </a:solidFill>
                <a:latin typeface="Arial" panose="020B0604020202020204" pitchFamily="34" charset="0"/>
                <a:cs typeface="Arial" panose="020B0604020202020204" pitchFamily="34" charset="0"/>
              </a:rPr>
              <a:t>שכפל שקופית</a:t>
            </a:r>
            <a:r>
              <a:rPr lang="he-IL" dirty="0">
                <a:solidFill>
                  <a:srgbClr val="002060"/>
                </a:solidFill>
                <a:latin typeface="Arial" panose="020B0604020202020204" pitchFamily="34" charset="0"/>
                <a:cs typeface="Arial" panose="020B0604020202020204" pitchFamily="34" charset="0"/>
              </a:rPr>
              <a:t>" או "</a:t>
            </a:r>
            <a:r>
              <a:rPr lang="en-US" b="1" dirty="0">
                <a:solidFill>
                  <a:srgbClr val="002060"/>
                </a:solidFill>
                <a:latin typeface="Arial" panose="020B0604020202020204" pitchFamily="34" charset="0"/>
                <a:cs typeface="Arial" panose="020B0604020202020204" pitchFamily="34" charset="0"/>
              </a:rPr>
              <a:t>Duplicate Slide</a:t>
            </a:r>
            <a:r>
              <a:rPr lang="he-IL" dirty="0">
                <a:solidFill>
                  <a:srgbClr val="002060"/>
                </a:solidFill>
                <a:latin typeface="Arial" panose="020B0604020202020204" pitchFamily="34" charset="0"/>
                <a:cs typeface="Arial" panose="020B0604020202020204" pitchFamily="34" charset="0"/>
              </a:rPr>
              <a:t>" </a:t>
            </a:r>
          </a:p>
          <a:p>
            <a:pPr algn="ctr"/>
            <a:r>
              <a:rPr lang="he-IL" dirty="0">
                <a:solidFill>
                  <a:srgbClr val="002060"/>
                </a:solidFill>
                <a:latin typeface="Arial" panose="020B0604020202020204" pitchFamily="34" charset="0"/>
                <a:cs typeface="Arial" panose="020B0604020202020204" pitchFamily="34" charset="0"/>
              </a:rPr>
              <a:t>(מחקו ריבוע זה לאחר הקריאה)</a:t>
            </a:r>
            <a:endParaRPr lang="en-US" dirty="0">
              <a:solidFill>
                <a:srgbClr val="00206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Arial" panose="020B0604020202020204" pitchFamily="34" charset="0"/>
                <a:cs typeface="Arial" panose="020B0604020202020204" pitchFamily="34" charset="0"/>
              </a:rPr>
              <a:t>פריסה 1</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(הפריסות שונות זו מזו במיקום תיבות הטקסט וגרפיקת הרקע, </a:t>
            </a:r>
            <a:br>
              <a:rPr lang="en-US" dirty="0">
                <a:solidFill>
                  <a:srgbClr val="002060"/>
                </a:solidFill>
                <a:latin typeface="Arial" panose="020B0604020202020204" pitchFamily="34" charset="0"/>
                <a:cs typeface="Arial" panose="020B0604020202020204" pitchFamily="34" charset="0"/>
              </a:rPr>
            </a:br>
            <a:r>
              <a:rPr lang="he-IL" dirty="0">
                <a:solidFill>
                  <a:srgbClr val="002060"/>
                </a:solidFill>
                <a:latin typeface="Arial" panose="020B0604020202020204" pitchFamily="34" charset="0"/>
                <a:cs typeface="Arial" panose="020B0604020202020204" pitchFamily="34" charset="0"/>
              </a:rPr>
              <a:t>ותוכלו לגוון ביניהן)</a:t>
            </a:r>
            <a:endParaRPr lang="en-US" dirty="0">
              <a:solidFill>
                <a:srgbClr val="002060"/>
              </a:solidFill>
              <a:latin typeface="Arial" panose="020B0604020202020204" pitchFamily="34" charset="0"/>
              <a:cs typeface="Arial" panose="020B0604020202020204" pitchFamily="34" charset="0"/>
            </a:endParaRPr>
          </a:p>
        </p:txBody>
      </p:sp>
      <p:sp>
        <p:nvSpPr>
          <p:cNvPr id="7" name="תרשים זרימה: תהליך חלופי 6">
            <a:extLst>
              <a:ext uri="{FF2B5EF4-FFF2-40B4-BE49-F238E27FC236}">
                <a16:creationId xmlns:a16="http://schemas.microsoft.com/office/drawing/2014/main" id="{F5F8FD0A-9C40-43F9-95AF-7F9ED4A898CD}"/>
              </a:ext>
            </a:extLst>
          </p:cNvPr>
          <p:cNvSpPr/>
          <p:nvPr/>
        </p:nvSpPr>
        <p:spPr>
          <a:xfrm>
            <a:off x="5993027" y="3113903"/>
            <a:ext cx="2216926" cy="863428"/>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dirty="0">
                <a:solidFill>
                  <a:schemeClr val="bg1"/>
                </a:solidFill>
                <a:latin typeface="Arial" panose="020B0604020202020204" pitchFamily="34" charset="0"/>
                <a:cs typeface="Arial" panose="020B0604020202020204" pitchFamily="34" charset="0"/>
              </a:rPr>
              <a:t>أمي صفقّت</a:t>
            </a:r>
            <a:endParaRPr lang="he-IL" sz="2400" dirty="0">
              <a:solidFill>
                <a:schemeClr val="bg1"/>
              </a:solidFill>
              <a:latin typeface="Arial" panose="020B0604020202020204" pitchFamily="34" charset="0"/>
              <a:cs typeface="Arial" panose="020B0604020202020204" pitchFamily="34" charset="0"/>
            </a:endParaRPr>
          </a:p>
        </p:txBody>
      </p:sp>
      <p:sp>
        <p:nvSpPr>
          <p:cNvPr id="10" name="תרשים זרימה: תהליך חלופי 9">
            <a:extLst>
              <a:ext uri="{FF2B5EF4-FFF2-40B4-BE49-F238E27FC236}">
                <a16:creationId xmlns:a16="http://schemas.microsoft.com/office/drawing/2014/main" id="{095534EF-C41F-4A65-A549-E61044351F6D}"/>
              </a:ext>
            </a:extLst>
          </p:cNvPr>
          <p:cNvSpPr/>
          <p:nvPr/>
        </p:nvSpPr>
        <p:spPr>
          <a:xfrm>
            <a:off x="2349143" y="3113903"/>
            <a:ext cx="2216926" cy="863428"/>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dirty="0">
                <a:solidFill>
                  <a:schemeClr val="bg1"/>
                </a:solidFill>
                <a:latin typeface="Arial" panose="020B0604020202020204" pitchFamily="34" charset="0"/>
                <a:cs typeface="Arial" panose="020B0604020202020204" pitchFamily="34" charset="0"/>
              </a:rPr>
              <a:t>هطل المطر</a:t>
            </a:r>
            <a:endParaRPr lang="he-IL" sz="2400" dirty="0">
              <a:solidFill>
                <a:schemeClr val="bg1"/>
              </a:solidFill>
              <a:latin typeface="Arial" panose="020B0604020202020204" pitchFamily="34" charset="0"/>
              <a:cs typeface="Arial" panose="020B0604020202020204" pitchFamily="34" charset="0"/>
            </a:endParaRPr>
          </a:p>
        </p:txBody>
      </p:sp>
      <p:sp>
        <p:nvSpPr>
          <p:cNvPr id="11" name="חץ: למטה 10">
            <a:extLst>
              <a:ext uri="{FF2B5EF4-FFF2-40B4-BE49-F238E27FC236}">
                <a16:creationId xmlns:a16="http://schemas.microsoft.com/office/drawing/2014/main" id="{B9FC76B6-57B6-4F1F-9303-8BBD04AC3197}"/>
              </a:ext>
            </a:extLst>
          </p:cNvPr>
          <p:cNvSpPr/>
          <p:nvPr/>
        </p:nvSpPr>
        <p:spPr>
          <a:xfrm>
            <a:off x="5002457" y="3793306"/>
            <a:ext cx="554182" cy="729267"/>
          </a:xfrm>
          <a:prstGeom prst="downArrow">
            <a:avLst>
              <a:gd name="adj1" fmla="val 50000"/>
              <a:gd name="adj2" fmla="val 8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bg1"/>
              </a:solidFill>
              <a:latin typeface="Arial" panose="020B0604020202020204" pitchFamily="34" charset="0"/>
              <a:cs typeface="Arial" panose="020B0604020202020204" pitchFamily="34" charset="0"/>
            </a:endParaRPr>
          </a:p>
        </p:txBody>
      </p:sp>
      <p:sp>
        <p:nvSpPr>
          <p:cNvPr id="12" name="תרשים זרימה: תהליך חלופי 11">
            <a:extLst>
              <a:ext uri="{FF2B5EF4-FFF2-40B4-BE49-F238E27FC236}">
                <a16:creationId xmlns:a16="http://schemas.microsoft.com/office/drawing/2014/main" id="{BBC706F0-69CB-44AB-B849-6DD4D846DF52}"/>
              </a:ext>
            </a:extLst>
          </p:cNvPr>
          <p:cNvSpPr/>
          <p:nvPr/>
        </p:nvSpPr>
        <p:spPr>
          <a:xfrm>
            <a:off x="3571103" y="4554237"/>
            <a:ext cx="3682313" cy="863428"/>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dirty="0">
                <a:solidFill>
                  <a:schemeClr val="bg1"/>
                </a:solidFill>
                <a:latin typeface="Arial" panose="020B0604020202020204" pitchFamily="34" charset="0"/>
                <a:cs typeface="Arial" panose="020B0604020202020204" pitchFamily="34" charset="0"/>
              </a:rPr>
              <a:t>الاستنتاج: عندما تصفّق أمي يهطل مطرا</a:t>
            </a:r>
            <a:endParaRPr lang="he-IL"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257321"/>
      </p:ext>
    </p:extLst>
  </p:cSld>
  <p:clrMapOvr>
    <a:masterClrMapping/>
  </p:clrMapOvr>
</p:sld>
</file>

<file path=ppt/theme/theme1.xml><?xml version="1.0" encoding="utf-8"?>
<a:theme xmlns:a="http://schemas.openxmlformats.org/drawingml/2006/main" name="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Aria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8291</TotalTime>
  <Words>2358</Words>
  <Application>Microsoft Office PowerPoint</Application>
  <PresentationFormat>מסך רחב</PresentationFormat>
  <Paragraphs>267</Paragraphs>
  <Slides>26</Slides>
  <Notes>19</Notes>
  <HiddenSlides>0</HiddenSlides>
  <MMClips>3</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26</vt:i4>
      </vt:variant>
    </vt:vector>
  </HeadingPairs>
  <TitlesOfParts>
    <vt:vector size="29" baseType="lpstr">
      <vt:lpstr>Arial</vt:lpstr>
      <vt:lpstr>Varela Round</vt:lpstr>
      <vt:lpstr>ערכת נושא Office</vt:lpstr>
      <vt:lpstr>מערכת שידורים לאומית منظومة بثّ قطريّة</vt:lpstr>
      <vt:lpstr>(نظريّة التطوّر المعرفي-بياجيه)</vt:lpstr>
      <vt:lpstr>ماذا سنتعّلم اليوم؟</vt:lpstr>
      <vt:lpstr>المميزات التفكيرية لمرحلة ما قبل اكتساب المصطلحات </vt:lpstr>
      <vt:lpstr>مرحلة ما قبل اكتساب المصطلحات (1.5-4)</vt:lpstr>
      <vt:lpstr>מצגת של PowerPoint‏</vt:lpstr>
      <vt:lpstr>مرحلة ما قبل اكتساب المصطلحات (1.5-4)</vt:lpstr>
      <vt:lpstr>מצגת של PowerPoint‏</vt:lpstr>
      <vt:lpstr>مرحلة ما قبل اكتساب المصطلحات (1.5-4)</vt:lpstr>
      <vt:lpstr>المميّزات التفكيريّة للمرحلة الحدسيّة (4-7)</vt:lpstr>
      <vt:lpstr>المرحلة الحدسية (4-7)</vt:lpstr>
      <vt:lpstr>מצגת של PowerPoint‏</vt:lpstr>
      <vt:lpstr>المرحلة الحدسية (4-7)</vt:lpstr>
      <vt:lpstr>شريحة الاستراحة</vt:lpstr>
      <vt:lpstr>سؤال 1</vt:lpstr>
      <vt:lpstr>سؤال 2</vt:lpstr>
      <vt:lpstr>سؤال 3</vt:lpstr>
      <vt:lpstr>سؤال 4</vt:lpstr>
      <vt:lpstr>سؤال 5</vt:lpstr>
      <vt:lpstr>سؤال 6</vt:lpstr>
      <vt:lpstr>سؤال 7</vt:lpstr>
      <vt:lpstr>سؤال 8</vt:lpstr>
      <vt:lpstr>سؤال 9 </vt:lpstr>
      <vt:lpstr>قائمة تلخيص الميّزات التفكيرية في المرحلة ما قبل الاجرائية </vt:lpstr>
      <vt:lpstr> الروابط التي استعملت في هذه العارضة</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bahaa.misrad@gmail.com</cp:lastModifiedBy>
  <cp:revision>213</cp:revision>
  <dcterms:created xsi:type="dcterms:W3CDTF">2020-03-15T19:13:03Z</dcterms:created>
  <dcterms:modified xsi:type="dcterms:W3CDTF">2021-10-25T12:26:56Z</dcterms:modified>
</cp:coreProperties>
</file>