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3"/>
  </p:notesMasterIdLst>
  <p:sldIdLst>
    <p:sldId id="257" r:id="rId2"/>
    <p:sldId id="262" r:id="rId3"/>
    <p:sldId id="263" r:id="rId4"/>
    <p:sldId id="319" r:id="rId5"/>
    <p:sldId id="294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2" r:id="rId14"/>
    <p:sldId id="333" r:id="rId15"/>
    <p:sldId id="350" r:id="rId16"/>
    <p:sldId id="335" r:id="rId17"/>
    <p:sldId id="349" r:id="rId18"/>
    <p:sldId id="308" r:id="rId19"/>
    <p:sldId id="337" r:id="rId20"/>
    <p:sldId id="338" r:id="rId21"/>
    <p:sldId id="339" r:id="rId22"/>
    <p:sldId id="340" r:id="rId23"/>
    <p:sldId id="336" r:id="rId24"/>
    <p:sldId id="341" r:id="rId25"/>
    <p:sldId id="342" r:id="rId26"/>
    <p:sldId id="343" r:id="rId27"/>
    <p:sldId id="344" r:id="rId28"/>
    <p:sldId id="345" r:id="rId29"/>
    <p:sldId id="346" r:id="rId30"/>
    <p:sldId id="347" r:id="rId31"/>
    <p:sldId id="291" r:id="rId3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DE818"/>
    <a:srgbClr val="192A72"/>
    <a:srgbClr val="12B4BC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1104" y="67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ט"ז/כסלו/תשפ"א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2693989"/>
            <a:ext cx="12192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שלוש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5513040" y="1030562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-413012" y="764744"/>
            <a:ext cx="1159099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ציין מיקום של תמונה 2">
            <a:extLst>
              <a:ext uri="{FF2B5EF4-FFF2-40B4-BE49-F238E27FC236}">
                <a16:creationId xmlns:a16="http://schemas.microsoft.com/office/drawing/2014/main" id="{751DC1E2-ACE2-441B-8840-3A69561321B6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1241442" y="1030562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7" name="מציין מיקום של תמונה 2">
            <a:extLst>
              <a:ext uri="{FF2B5EF4-FFF2-40B4-BE49-F238E27FC236}">
                <a16:creationId xmlns:a16="http://schemas.microsoft.com/office/drawing/2014/main" id="{FAA918BE-80CF-42F4-8DC4-2E8D539F1354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1241442" y="3932962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3" name="מציין מיקום של מספר שקופית 22">
            <a:extLst>
              <a:ext uri="{FF2B5EF4-FFF2-40B4-BE49-F238E27FC236}">
                <a16:creationId xmlns:a16="http://schemas.microsoft.com/office/drawing/2014/main" id="{CE8CF74C-483D-4876-B11D-BA4F73F73CAC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tx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80596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ארבע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10171544" y="938558"/>
            <a:ext cx="2190882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ציין מיקום של תמונה 2">
            <a:extLst>
              <a:ext uri="{FF2B5EF4-FFF2-40B4-BE49-F238E27FC236}">
                <a16:creationId xmlns:a16="http://schemas.microsoft.com/office/drawing/2014/main" id="{751DC1E2-ACE2-441B-8840-3A69561321B6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154519" y="10736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7" name="מציין מיקום של תמונה 2">
            <a:extLst>
              <a:ext uri="{FF2B5EF4-FFF2-40B4-BE49-F238E27FC236}">
                <a16:creationId xmlns:a16="http://schemas.microsoft.com/office/drawing/2014/main" id="{FAA918BE-80CF-42F4-8DC4-2E8D539F1354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154519" y="39760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3" name="מציין מיקום של תמונה 2">
            <a:extLst>
              <a:ext uri="{FF2B5EF4-FFF2-40B4-BE49-F238E27FC236}">
                <a16:creationId xmlns:a16="http://schemas.microsoft.com/office/drawing/2014/main" id="{8992FF61-2840-4655-842F-B373E28D9E01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414862" y="10736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4" name="מציין מיקום של תמונה 2">
            <a:extLst>
              <a:ext uri="{FF2B5EF4-FFF2-40B4-BE49-F238E27FC236}">
                <a16:creationId xmlns:a16="http://schemas.microsoft.com/office/drawing/2014/main" id="{8C91A369-DCD6-4CBC-93C6-3C5BB19BCC3E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4414862" y="39760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1129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9950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השיעור שכבה ושם ה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155858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501144" y="5870968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" y="2895892"/>
            <a:ext cx="12192000" cy="7652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40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0" y="3734824"/>
            <a:ext cx="12191999" cy="720000"/>
          </a:xfrm>
        </p:spPr>
        <p:txBody>
          <a:bodyPr anchor="ctr">
            <a:noAutofit/>
          </a:bodyPr>
          <a:lstStyle>
            <a:lvl1pPr marL="0" indent="0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34" indent="-342934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</p:spPr>
        <p:txBody>
          <a:bodyPr lIns="36000" tIns="0" rIns="36000" bIns="0">
            <a:noAutofit/>
          </a:bodyPr>
          <a:lstStyle>
            <a:lvl1pPr marL="536629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5274" y="1195757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49769" y="213094"/>
            <a:ext cx="9642231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5" y="1185681"/>
            <a:ext cx="8306992" cy="540000"/>
          </a:xfrm>
        </p:spPr>
        <p:txBody>
          <a:bodyPr anchor="ctr">
            <a:noAutofit/>
          </a:bodyPr>
          <a:lstStyle>
            <a:lvl1pPr marL="185757" indent="0">
              <a:buNone/>
              <a:defRPr sz="28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8031963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ציין מיקום של מספר שקופית 22">
            <a:extLst>
              <a:ext uri="{FF2B5EF4-FFF2-40B4-BE49-F238E27FC236}">
                <a16:creationId xmlns:a16="http://schemas.microsoft.com/office/drawing/2014/main" id="{90D92D61-673E-45B9-82B2-7B0A69524980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tx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טקסט גדול-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 hasCustomPrompt="1"/>
          </p:nvPr>
        </p:nvSpPr>
        <p:spPr>
          <a:xfrm>
            <a:off x="234416" y="1312990"/>
            <a:ext cx="7910518" cy="522444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28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פסקת טקסט קצרה של תבנית בסיס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910416" y="6189198"/>
            <a:ext cx="3068595" cy="1189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10082352" y="8172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2155687" y="6347804"/>
            <a:ext cx="5559136" cy="47051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9" name="מציין מיקום טקסט 3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92531"/>
            <a:ext cx="12192000" cy="10096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sz="4400" dirty="0"/>
              <a:t>לחץ כדי לערוך סגנון כותרת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97592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66849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מ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161147" y="964351"/>
            <a:ext cx="8483175" cy="57215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11032901" y="950191"/>
            <a:ext cx="1159099" cy="34737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מציין מיקום של מספר שקופית 22">
            <a:extLst>
              <a:ext uri="{FF2B5EF4-FFF2-40B4-BE49-F238E27FC236}">
                <a16:creationId xmlns:a16="http://schemas.microsoft.com/office/drawing/2014/main" id="{06FDBA6F-680B-400E-82B7-F85B83C9DFF1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tx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33132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כותר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6444696" y="978201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-413012" y="764744"/>
            <a:ext cx="1159099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מציין מיקום של תמונה 2">
            <a:extLst>
              <a:ext uri="{FF2B5EF4-FFF2-40B4-BE49-F238E27FC236}">
                <a16:creationId xmlns:a16="http://schemas.microsoft.com/office/drawing/2014/main" id="{11DA6207-6C06-4DE8-8270-79FA6D2C27CC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43274" y="978201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279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ט"ז/כסלו/תשפ"א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50" r:id="rId3"/>
    <p:sldLayoutId id="2147483653" r:id="rId4"/>
    <p:sldLayoutId id="2147483665" r:id="rId5"/>
    <p:sldLayoutId id="2147483666" r:id="rId6"/>
    <p:sldLayoutId id="2147483663" r:id="rId7"/>
    <p:sldLayoutId id="2147483669" r:id="rId8"/>
    <p:sldLayoutId id="2147483671" r:id="rId9"/>
    <p:sldLayoutId id="2147483668" r:id="rId10"/>
    <p:sldLayoutId id="2147483670" r:id="rId11"/>
    <p:sldLayoutId id="2147483672" r:id="rId12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70720973-1BCD-4915-9353-8D5D58E505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4400" b="1" dirty="0"/>
              <a:t>רקורסיה על מערך</a:t>
            </a:r>
          </a:p>
        </p:txBody>
      </p:sp>
      <p:cxnSp>
        <p:nvCxnSpPr>
          <p:cNvPr id="9" name="מחבר חץ ישר 8">
            <a:extLst>
              <a:ext uri="{FF2B5EF4-FFF2-40B4-BE49-F238E27FC236}">
                <a16:creationId xmlns:a16="http://schemas.microsoft.com/office/drawing/2014/main" id="{9C3D5026-619B-4004-9471-4F2060400A2D}"/>
              </a:ext>
            </a:extLst>
          </p:cNvPr>
          <p:cNvCxnSpPr/>
          <p:nvPr/>
        </p:nvCxnSpPr>
        <p:spPr>
          <a:xfrm flipV="1">
            <a:off x="6834900" y="4313374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154382"/>
              </p:ext>
            </p:extLst>
          </p:nvPr>
        </p:nvGraphicFramePr>
        <p:xfrm>
          <a:off x="1845867" y="3558139"/>
          <a:ext cx="8127999" cy="701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30500932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27817788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39485128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58755669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81388904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31092507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16388144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01510800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6789809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9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8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7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6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5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4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3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2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1</a:t>
                      </a:r>
                      <a:endParaRPr lang="he-IL" sz="40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36738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3927" y="1773381"/>
            <a:ext cx="11306300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/>
              <a:t>עלינו לכתוב פעולה רקורסיבית אשר תקבל כפרמטר מערך.</a:t>
            </a:r>
          </a:p>
          <a:p>
            <a:r>
              <a:rPr lang="he-IL" sz="3600" b="1" dirty="0"/>
              <a:t>הפעולה תחזיר את סכום אברי המערך.</a:t>
            </a:r>
          </a:p>
        </p:txBody>
      </p:sp>
    </p:spTree>
    <p:extLst>
      <p:ext uri="{BB962C8B-B14F-4D97-AF65-F5344CB8AC3E}">
        <p14:creationId xmlns:p14="http://schemas.microsoft.com/office/powerpoint/2010/main" val="2787015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70720973-1BCD-4915-9353-8D5D58E505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4400" b="1" dirty="0"/>
              <a:t>רקורסיה על מערך</a:t>
            </a:r>
          </a:p>
        </p:txBody>
      </p:sp>
      <p:cxnSp>
        <p:nvCxnSpPr>
          <p:cNvPr id="9" name="מחבר חץ ישר 8">
            <a:extLst>
              <a:ext uri="{FF2B5EF4-FFF2-40B4-BE49-F238E27FC236}">
                <a16:creationId xmlns:a16="http://schemas.microsoft.com/office/drawing/2014/main" id="{9C3D5026-619B-4004-9471-4F2060400A2D}"/>
              </a:ext>
            </a:extLst>
          </p:cNvPr>
          <p:cNvCxnSpPr/>
          <p:nvPr/>
        </p:nvCxnSpPr>
        <p:spPr>
          <a:xfrm flipV="1">
            <a:off x="2290609" y="4313374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154382"/>
              </p:ext>
            </p:extLst>
          </p:nvPr>
        </p:nvGraphicFramePr>
        <p:xfrm>
          <a:off x="1845867" y="3558139"/>
          <a:ext cx="8127999" cy="701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30500932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27817788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39485128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58755669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81388904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31092507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16388144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01510800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6789809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9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8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7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6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5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4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3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2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1</a:t>
                      </a:r>
                      <a:endParaRPr lang="he-IL" sz="40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36738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3927" y="1773381"/>
            <a:ext cx="11306300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/>
              <a:t>עלינו לכתוב פעולה רקורסיבית אשר תקבל כפרמטר מערך.</a:t>
            </a:r>
          </a:p>
          <a:p>
            <a:r>
              <a:rPr lang="he-IL" sz="3600" b="1" dirty="0"/>
              <a:t>הפעולה תחזיר את סכום אברי המערך.</a:t>
            </a:r>
          </a:p>
        </p:txBody>
      </p:sp>
    </p:spTree>
    <p:extLst>
      <p:ext uri="{BB962C8B-B14F-4D97-AF65-F5344CB8AC3E}">
        <p14:creationId xmlns:p14="http://schemas.microsoft.com/office/powerpoint/2010/main" val="1532821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529085" y="525547"/>
            <a:ext cx="10261142" cy="107721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b="1" dirty="0"/>
              <a:t>עלינו לכתוב פעולה רקורסיבית אשר תקבל כפרמטר מערך.</a:t>
            </a:r>
          </a:p>
          <a:p>
            <a:r>
              <a:rPr lang="he-IL" sz="3200" b="1" dirty="0"/>
              <a:t>הפעולה תחזיר את סכום אברי המערך.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2668" y="1894997"/>
            <a:ext cx="8587174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sumArr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[] </a:t>
            </a:r>
            <a:r>
              <a:rPr lang="en-US" sz="2400" b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he-IL" sz="2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 rtl="0"/>
            <a:r>
              <a:rPr lang="en-US" sz="2400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==0)</a:t>
            </a:r>
          </a:p>
          <a:p>
            <a:pPr algn="l" rtl="0"/>
            <a:r>
              <a:rPr lang="en-US" sz="2400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return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[0];</a:t>
            </a:r>
          </a:p>
          <a:p>
            <a:pPr algn="l" rtl="0"/>
            <a:endParaRPr lang="he-I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 rtl="0"/>
            <a:r>
              <a:rPr lang="en-US" sz="2400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sumArr</a:t>
            </a:r>
            <a:r>
              <a:rPr lang="en-US" sz="2400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i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i="1" dirty="0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-1) 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sz="2400" b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b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he-I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1914" y="5283533"/>
            <a:ext cx="6270358" cy="147732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j-cs"/>
              </a:rPr>
              <a:t>פעולה עוטפת:</a:t>
            </a:r>
          </a:p>
          <a:p>
            <a:pPr algn="l" rtl="0"/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sumArr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b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algn="l" rtl="0"/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sumArr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i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i="1" dirty="0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1" i="1" dirty="0">
                <a:solidFill>
                  <a:srgbClr val="000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-1);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he-IL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045CD6-A6BE-40A3-88CE-1CC3684BD11F}"/>
              </a:ext>
            </a:extLst>
          </p:cNvPr>
          <p:cNvSpPr txBox="1"/>
          <p:nvPr/>
        </p:nvSpPr>
        <p:spPr>
          <a:xfrm>
            <a:off x="6479177" y="2531796"/>
            <a:ext cx="5311049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u="sng" dirty="0">
                <a:cs typeface="+mj-cs"/>
              </a:rPr>
              <a:t>טענת כניסה</a:t>
            </a:r>
            <a:r>
              <a:rPr lang="he-IL" dirty="0">
                <a:cs typeface="+mj-cs"/>
              </a:rPr>
              <a:t>: הפעולה מקבלת מערך ואינדקס חוקי בו</a:t>
            </a:r>
          </a:p>
          <a:p>
            <a:r>
              <a:rPr lang="he-IL" b="1" u="sng" dirty="0">
                <a:cs typeface="+mj-cs"/>
              </a:rPr>
              <a:t>טענת יציאה</a:t>
            </a:r>
            <a:r>
              <a:rPr lang="he-IL" dirty="0">
                <a:cs typeface="+mj-cs"/>
              </a:rPr>
              <a:t>: הפעולה מחזירה את סכום אברי המערך מההתחלה עד האינדקס הנתון</a:t>
            </a:r>
          </a:p>
        </p:txBody>
      </p:sp>
    </p:spTree>
    <p:extLst>
      <p:ext uri="{BB962C8B-B14F-4D97-AF65-F5344CB8AC3E}">
        <p14:creationId xmlns:p14="http://schemas.microsoft.com/office/powerpoint/2010/main" val="189890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83927" y="1211677"/>
            <a:ext cx="11306300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/>
              <a:t>עלינו לכתוב פעולה רקורסיבית אשר תקבל כפרמטר מערך.</a:t>
            </a:r>
          </a:p>
          <a:p>
            <a:r>
              <a:rPr lang="he-IL" sz="3600" b="1" dirty="0"/>
              <a:t>הפעולה תחזיר את האיבר המקסימלי במערך.</a:t>
            </a:r>
          </a:p>
        </p:txBody>
      </p:sp>
      <p:sp>
        <p:nvSpPr>
          <p:cNvPr id="12" name="סוגר מסולסל ימני 11"/>
          <p:cNvSpPr/>
          <p:nvPr/>
        </p:nvSpPr>
        <p:spPr>
          <a:xfrm rot="5400000">
            <a:off x="5119689" y="1111413"/>
            <a:ext cx="667362" cy="7215006"/>
          </a:xfrm>
          <a:prstGeom prst="rightBrace">
            <a:avLst>
              <a:gd name="adj1" fmla="val 128223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3" name="טבלה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405707"/>
              </p:ext>
            </p:extLst>
          </p:nvPr>
        </p:nvGraphicFramePr>
        <p:xfrm>
          <a:off x="1845867" y="3558139"/>
          <a:ext cx="8127999" cy="701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30500932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27817788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39485128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58755669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81388904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31092507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16388144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01510800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6789809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9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8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7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6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5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4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3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2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1</a:t>
                      </a:r>
                      <a:endParaRPr lang="he-IL" sz="40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367385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 flipH="1">
            <a:off x="5070763" y="4994366"/>
            <a:ext cx="61510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b="1" dirty="0"/>
              <a:t>m</a:t>
            </a:r>
            <a:endParaRPr lang="he-IL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862976" y="5895884"/>
            <a:ext cx="5112297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נחזיר את הגדול מבין </a:t>
            </a:r>
            <a:r>
              <a:rPr lang="en-US" sz="3200" dirty="0"/>
              <a:t>m</a:t>
            </a:r>
            <a:r>
              <a:rPr lang="he-IL" sz="3200" dirty="0"/>
              <a:t> ו-</a:t>
            </a:r>
            <a:r>
              <a:rPr lang="en-US" sz="3200" dirty="0"/>
              <a:t>x9</a:t>
            </a:r>
            <a:endParaRPr lang="he-IL" sz="3200" dirty="0"/>
          </a:p>
        </p:txBody>
      </p:sp>
    </p:spTree>
    <p:extLst>
      <p:ext uri="{BB962C8B-B14F-4D97-AF65-F5344CB8AC3E}">
        <p14:creationId xmlns:p14="http://schemas.microsoft.com/office/powerpoint/2010/main" val="906606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30084" y="635424"/>
            <a:ext cx="11306300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/>
              <a:t>עלינו לכתוב פעולה רקורסיבית אשר תקבל כפרמטר מערך.</a:t>
            </a:r>
          </a:p>
          <a:p>
            <a:r>
              <a:rPr lang="he-IL" sz="3600" b="1" dirty="0"/>
              <a:t>הפעולה תחזיר את האיבר המקסימלי במערך.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0363" y="1975260"/>
            <a:ext cx="7190508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maxArr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[]</a:t>
            </a:r>
            <a:r>
              <a:rPr 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algn="l" rtl="0"/>
            <a:r>
              <a:rPr lang="he-IL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	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==0)</a:t>
            </a:r>
          </a:p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		return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[0];</a:t>
            </a:r>
          </a:p>
          <a:p>
            <a:pPr algn="l" rtl="0"/>
            <a:endParaRPr lang="he-IL" sz="2400" dirty="0">
              <a:latin typeface="Consolas" panose="020B0609020204030204" pitchFamily="49" charset="0"/>
            </a:endParaRPr>
          </a:p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	</a:t>
            </a:r>
            <a:r>
              <a:rPr lang="en-US" sz="24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m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maxArr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-1);</a:t>
            </a:r>
          </a:p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	return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Math.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max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m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4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]);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he-I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69816" y="5245736"/>
            <a:ext cx="5739932" cy="147732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j-cs"/>
              </a:rPr>
              <a:t>פעולה עוטפת:</a:t>
            </a:r>
            <a:endParaRPr lang="en-US" b="1" dirty="0">
              <a:solidFill>
                <a:srgbClr val="7F0055"/>
              </a:solidFill>
              <a:latin typeface="+mj-lt"/>
              <a:cs typeface="Courier New" panose="02070309020205020404" pitchFamily="49" charset="0"/>
            </a:endParaRPr>
          </a:p>
          <a:p>
            <a:pPr algn="l" rtl="0"/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maxArr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b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algn="l" rtl="0"/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maxArr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i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i="1" dirty="0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1" i="1" dirty="0">
                <a:solidFill>
                  <a:srgbClr val="000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-1);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he-IL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6B4EB5-3959-4ADE-BCE9-BAF5403AA264}"/>
              </a:ext>
            </a:extLst>
          </p:cNvPr>
          <p:cNvSpPr txBox="1"/>
          <p:nvPr/>
        </p:nvSpPr>
        <p:spPr>
          <a:xfrm>
            <a:off x="6479177" y="2531796"/>
            <a:ext cx="5311049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u="sng" dirty="0">
                <a:cs typeface="+mj-cs"/>
              </a:rPr>
              <a:t>טענת כניסה</a:t>
            </a:r>
            <a:r>
              <a:rPr lang="he-IL" dirty="0">
                <a:cs typeface="+mj-cs"/>
              </a:rPr>
              <a:t>: הפעולה מקבלת מערך ואינדקס חוקי בו</a:t>
            </a:r>
          </a:p>
          <a:p>
            <a:r>
              <a:rPr lang="he-IL" b="1" u="sng" dirty="0">
                <a:cs typeface="+mj-cs"/>
              </a:rPr>
              <a:t>טענת יציאה</a:t>
            </a:r>
            <a:r>
              <a:rPr lang="he-IL" dirty="0">
                <a:cs typeface="+mj-cs"/>
              </a:rPr>
              <a:t>: הפעולה מחזירה את הערך הגדול ביותר במערך מההתחלה עד האינדקס הנתון</a:t>
            </a:r>
          </a:p>
        </p:txBody>
      </p:sp>
    </p:spTree>
    <p:extLst>
      <p:ext uri="{BB962C8B-B14F-4D97-AF65-F5344CB8AC3E}">
        <p14:creationId xmlns:p14="http://schemas.microsoft.com/office/powerpoint/2010/main" val="1995453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30084" y="635424"/>
            <a:ext cx="11306300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/>
              <a:t>עלינו לכתוב פעולה רקורסיבית אשר תקבל כפרמטר מערך.</a:t>
            </a:r>
          </a:p>
          <a:p>
            <a:r>
              <a:rPr lang="he-IL" sz="3600" b="1" dirty="0"/>
              <a:t>הפעולה תחזיר את האיבר המקסימלי במערך.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402378" y="3366792"/>
            <a:ext cx="910243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דרך אחרת להסתכל על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he-IL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1774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7927" y="2018407"/>
            <a:ext cx="7190508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maxArr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[]</a:t>
            </a:r>
            <a:r>
              <a:rPr 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algn="l" rtl="0"/>
            <a:r>
              <a:rPr lang="he-IL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	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==arr.length-1)</a:t>
            </a:r>
          </a:p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		return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pPr algn="l" rtl="0"/>
            <a:endParaRPr lang="he-IL" sz="2400" dirty="0">
              <a:latin typeface="Consolas" panose="020B0609020204030204" pitchFamily="49" charset="0"/>
            </a:endParaRPr>
          </a:p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	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m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maxArr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+1);</a:t>
            </a:r>
          </a:p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	return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Math.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max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m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4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]);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he-I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51605" y="5253093"/>
            <a:ext cx="5262143" cy="147732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j-cs"/>
              </a:rPr>
              <a:t>פעולה עוטפת:</a:t>
            </a:r>
            <a:endParaRPr lang="en-US" b="1" dirty="0">
              <a:solidFill>
                <a:srgbClr val="7F0055"/>
              </a:solidFill>
              <a:latin typeface="+mj-lt"/>
              <a:cs typeface="Courier New" panose="02070309020205020404" pitchFamily="49" charset="0"/>
            </a:endParaRPr>
          </a:p>
          <a:p>
            <a:pPr algn="l" rtl="0"/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maxArr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b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algn="l" rtl="0"/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maxArr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i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i="1" dirty="0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he-IL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78052F-1CC9-4F9D-817A-93EB2BC677F9}"/>
              </a:ext>
            </a:extLst>
          </p:cNvPr>
          <p:cNvSpPr txBox="1"/>
          <p:nvPr/>
        </p:nvSpPr>
        <p:spPr>
          <a:xfrm>
            <a:off x="630084" y="635424"/>
            <a:ext cx="11306300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/>
              <a:t>עלינו לכתוב פעולה רקורסיבית אשר תקבל כפרמטר מערך.</a:t>
            </a:r>
          </a:p>
          <a:p>
            <a:r>
              <a:rPr lang="he-IL" sz="3600" b="1" dirty="0"/>
              <a:t>הפעולה תחזיר את האיבר המקסימלי במערך.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581027-51A3-4C0C-AEB4-4984550A5343}"/>
              </a:ext>
            </a:extLst>
          </p:cNvPr>
          <p:cNvSpPr txBox="1"/>
          <p:nvPr/>
        </p:nvSpPr>
        <p:spPr>
          <a:xfrm>
            <a:off x="6479177" y="2871434"/>
            <a:ext cx="5311049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u="sng" dirty="0">
                <a:cs typeface="+mj-cs"/>
              </a:rPr>
              <a:t>טענת כניסה</a:t>
            </a:r>
            <a:r>
              <a:rPr lang="he-IL" dirty="0">
                <a:cs typeface="+mj-cs"/>
              </a:rPr>
              <a:t>: הפעולה מקבלת מערך ואינדקס חוקי בו</a:t>
            </a:r>
          </a:p>
          <a:p>
            <a:r>
              <a:rPr lang="he-IL" b="1" u="sng" dirty="0">
                <a:cs typeface="+mj-cs"/>
              </a:rPr>
              <a:t>טענת יציאה</a:t>
            </a:r>
            <a:r>
              <a:rPr lang="he-IL" dirty="0">
                <a:cs typeface="+mj-cs"/>
              </a:rPr>
              <a:t>: הפעולה מחזירה את האיבר הגדול ביותר מהאינדקס הנתון ועד סופו</a:t>
            </a:r>
          </a:p>
        </p:txBody>
      </p:sp>
    </p:spTree>
    <p:extLst>
      <p:ext uri="{BB962C8B-B14F-4D97-AF65-F5344CB8AC3E}">
        <p14:creationId xmlns:p14="http://schemas.microsoft.com/office/powerpoint/2010/main" val="181131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D1557AE4-F7E2-44D1-A798-7B55B509840B}"/>
              </a:ext>
            </a:extLst>
          </p:cNvPr>
          <p:cNvSpPr txBox="1"/>
          <p:nvPr/>
        </p:nvSpPr>
        <p:spPr>
          <a:xfrm>
            <a:off x="40588" y="1111181"/>
            <a:ext cx="7190508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maxArr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[]</a:t>
            </a:r>
            <a:r>
              <a:rPr lang="en-US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algn="l" rtl="0"/>
            <a:r>
              <a:rPr lang="he-IL" b="1" dirty="0">
                <a:solidFill>
                  <a:srgbClr val="7F0055"/>
                </a:solidFill>
                <a:latin typeface="Consolas" panose="020B0609020204030204" pitchFamily="49" charset="0"/>
              </a:rPr>
              <a:t>	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==0)</a:t>
            </a:r>
          </a:p>
          <a:p>
            <a:pPr algn="l" rtl="0"/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		return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[0];</a:t>
            </a:r>
          </a:p>
          <a:p>
            <a:pPr algn="l" rtl="0"/>
            <a:endParaRPr lang="he-IL" dirty="0">
              <a:latin typeface="Consolas" panose="020B0609020204030204" pitchFamily="49" charset="0"/>
            </a:endParaRPr>
          </a:p>
          <a:p>
            <a:pPr algn="l" rtl="0"/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	</a:t>
            </a:r>
            <a:r>
              <a:rPr lang="en-US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6A3E3E"/>
                </a:solidFill>
                <a:latin typeface="Consolas" panose="020B0609020204030204" pitchFamily="49" charset="0"/>
              </a:rPr>
              <a:t>m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maxArr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b="1" i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-1);</a:t>
            </a:r>
          </a:p>
          <a:p>
            <a:pPr algn="l" rtl="0"/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	return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Math.</a:t>
            </a:r>
            <a:r>
              <a:rPr lang="en-US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max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i="1" dirty="0">
                <a:solidFill>
                  <a:srgbClr val="6A3E3E"/>
                </a:solidFill>
                <a:latin typeface="Consolas" panose="020B0609020204030204" pitchFamily="49" charset="0"/>
              </a:rPr>
              <a:t>m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]);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he-IL" dirty="0"/>
          </a:p>
        </p:txBody>
      </p:sp>
      <p:sp>
        <p:nvSpPr>
          <p:cNvPr id="6" name="כותרת 7">
            <a:extLst>
              <a:ext uri="{FF2B5EF4-FFF2-40B4-BE49-F238E27FC236}">
                <a16:creationId xmlns:a16="http://schemas.microsoft.com/office/drawing/2014/main" id="{B748136D-71DA-4291-9618-0A8E92787EF6}"/>
              </a:ext>
            </a:extLst>
          </p:cNvPr>
          <p:cNvSpPr txBox="1">
            <a:spLocks/>
          </p:cNvSpPr>
          <p:nvPr/>
        </p:nvSpPr>
        <p:spPr>
          <a:xfrm>
            <a:off x="1670858" y="133332"/>
            <a:ext cx="6823491" cy="720094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91" rtl="1" eaLnBrk="1" latinLnBrk="0" hangingPunct="1">
              <a:spcBef>
                <a:spcPct val="0"/>
              </a:spcBef>
              <a:buNone/>
              <a:defRPr sz="4400" b="1" kern="1200">
                <a:solidFill>
                  <a:srgbClr val="192A72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sz="3600" dirty="0"/>
              <a:t>מעקב עבור הזימון: </a:t>
            </a:r>
            <a:r>
              <a:rPr lang="en-US" sz="3600" dirty="0" err="1"/>
              <a:t>maxArr</a:t>
            </a:r>
            <a:r>
              <a:rPr lang="en-US" sz="3600" dirty="0"/>
              <a:t>(a,3)</a:t>
            </a:r>
            <a:endParaRPr lang="he-IL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1D76DC-866A-4731-9106-CC75FC486D67}"/>
              </a:ext>
            </a:extLst>
          </p:cNvPr>
          <p:cNvSpPr txBox="1"/>
          <p:nvPr/>
        </p:nvSpPr>
        <p:spPr>
          <a:xfrm>
            <a:off x="8494350" y="241641"/>
            <a:ext cx="3398125" cy="156966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l" rtl="0"/>
            <a:r>
              <a:rPr lang="en-US" sz="2400" dirty="0" err="1"/>
              <a:t>i</a:t>
            </a:r>
            <a:r>
              <a:rPr lang="en-US" sz="2400" dirty="0"/>
              <a:t>=3</a:t>
            </a:r>
          </a:p>
          <a:p>
            <a:pPr algn="l" rtl="0"/>
            <a:r>
              <a:rPr lang="en-US" sz="2400" dirty="0"/>
              <a:t>if(</a:t>
            </a:r>
            <a:r>
              <a:rPr lang="en-US" sz="2400" dirty="0" err="1"/>
              <a:t>i</a:t>
            </a:r>
            <a:r>
              <a:rPr lang="en-US" sz="2400" dirty="0"/>
              <a:t>==0) </a:t>
            </a:r>
            <a:r>
              <a:rPr lang="he-IL" sz="2400" dirty="0"/>
              <a:t>לא!</a:t>
            </a:r>
            <a:endParaRPr lang="en-US" sz="2400" dirty="0"/>
          </a:p>
          <a:p>
            <a:pPr algn="l" rtl="0"/>
            <a:r>
              <a:rPr lang="en-US" sz="2400" dirty="0"/>
              <a:t>m = </a:t>
            </a:r>
            <a:r>
              <a:rPr lang="en-US" sz="2400" b="1" u="sng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maxArr</a:t>
            </a:r>
            <a:r>
              <a:rPr lang="en-US" sz="2400" dirty="0"/>
              <a:t>(</a:t>
            </a:r>
            <a:r>
              <a:rPr lang="en-US" sz="2400" dirty="0" err="1"/>
              <a:t>arr</a:t>
            </a:r>
            <a:r>
              <a:rPr lang="en-US" sz="2400" dirty="0"/>
              <a:t>, 2)</a:t>
            </a:r>
          </a:p>
          <a:p>
            <a:pPr algn="l" rtl="0"/>
            <a:r>
              <a:rPr lang="en-US" sz="2400" dirty="0"/>
              <a:t>return </a:t>
            </a:r>
            <a:r>
              <a:rPr lang="en-US" sz="2400" dirty="0" err="1"/>
              <a:t>Math.max</a:t>
            </a:r>
            <a:r>
              <a:rPr lang="en-US" sz="2400" dirty="0"/>
              <a:t>(m,8)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F79A7C-9BA2-40FD-AE6F-9F8AB42AF213}"/>
              </a:ext>
            </a:extLst>
          </p:cNvPr>
          <p:cNvSpPr txBox="1"/>
          <p:nvPr/>
        </p:nvSpPr>
        <p:spPr>
          <a:xfrm>
            <a:off x="5611049" y="2044396"/>
            <a:ext cx="3398125" cy="156966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l" rtl="0"/>
            <a:r>
              <a:rPr lang="en-US" sz="2400" dirty="0" err="1"/>
              <a:t>i</a:t>
            </a:r>
            <a:r>
              <a:rPr lang="en-US" sz="2400" dirty="0"/>
              <a:t>=2</a:t>
            </a:r>
          </a:p>
          <a:p>
            <a:pPr algn="l" rtl="0"/>
            <a:r>
              <a:rPr lang="en-US" sz="2400" dirty="0"/>
              <a:t>if(</a:t>
            </a:r>
            <a:r>
              <a:rPr lang="en-US" sz="2400" dirty="0" err="1"/>
              <a:t>i</a:t>
            </a:r>
            <a:r>
              <a:rPr lang="en-US" sz="2400" dirty="0"/>
              <a:t>==0) </a:t>
            </a:r>
            <a:r>
              <a:rPr lang="he-IL" sz="2400" dirty="0"/>
              <a:t>לא!</a:t>
            </a:r>
            <a:endParaRPr lang="en-US" sz="2400" dirty="0"/>
          </a:p>
          <a:p>
            <a:pPr algn="l" rtl="0"/>
            <a:r>
              <a:rPr lang="en-US" sz="2400" dirty="0"/>
              <a:t>m = </a:t>
            </a:r>
            <a:r>
              <a:rPr lang="en-US" sz="2400" b="1" u="sng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maxArr</a:t>
            </a:r>
            <a:r>
              <a:rPr lang="en-US" sz="2400" dirty="0"/>
              <a:t>(</a:t>
            </a:r>
            <a:r>
              <a:rPr lang="en-US" sz="2400" dirty="0" err="1"/>
              <a:t>arr</a:t>
            </a:r>
            <a:r>
              <a:rPr lang="en-US" sz="2400" dirty="0"/>
              <a:t>, 1)</a:t>
            </a:r>
          </a:p>
          <a:p>
            <a:pPr algn="l" rtl="0"/>
            <a:r>
              <a:rPr lang="en-US" sz="2400" dirty="0"/>
              <a:t>return </a:t>
            </a:r>
            <a:r>
              <a:rPr lang="en-US" sz="2400" dirty="0" err="1"/>
              <a:t>Math.max</a:t>
            </a:r>
            <a:r>
              <a:rPr lang="en-US" sz="2400" dirty="0"/>
              <a:t>(m,2) </a:t>
            </a:r>
            <a:endParaRPr lang="he-IL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3A0A5E-DE48-42B8-8D3D-BD21BA6080AE}"/>
              </a:ext>
            </a:extLst>
          </p:cNvPr>
          <p:cNvSpPr txBox="1"/>
          <p:nvPr/>
        </p:nvSpPr>
        <p:spPr>
          <a:xfrm>
            <a:off x="3382417" y="3891834"/>
            <a:ext cx="3398125" cy="156966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l" rtl="0"/>
            <a:r>
              <a:rPr lang="en-US" sz="2400" dirty="0" err="1"/>
              <a:t>i</a:t>
            </a:r>
            <a:r>
              <a:rPr lang="en-US" sz="2400" dirty="0"/>
              <a:t>=1</a:t>
            </a:r>
          </a:p>
          <a:p>
            <a:pPr algn="l" rtl="0"/>
            <a:r>
              <a:rPr lang="en-US" sz="2400" dirty="0"/>
              <a:t>if(</a:t>
            </a:r>
            <a:r>
              <a:rPr lang="en-US" sz="2400" dirty="0" err="1"/>
              <a:t>i</a:t>
            </a:r>
            <a:r>
              <a:rPr lang="en-US" sz="2400" dirty="0"/>
              <a:t>==0) </a:t>
            </a:r>
            <a:r>
              <a:rPr lang="he-IL" sz="2400" dirty="0"/>
              <a:t>לא!</a:t>
            </a:r>
            <a:endParaRPr lang="en-US" sz="2400" dirty="0"/>
          </a:p>
          <a:p>
            <a:pPr algn="l" rtl="0"/>
            <a:r>
              <a:rPr lang="en-US" sz="2400" dirty="0"/>
              <a:t>m = </a:t>
            </a:r>
            <a:r>
              <a:rPr lang="en-US" sz="2400" b="1" u="sng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maxArr</a:t>
            </a:r>
            <a:r>
              <a:rPr lang="en-US" sz="2400" dirty="0"/>
              <a:t>(</a:t>
            </a:r>
            <a:r>
              <a:rPr lang="en-US" sz="2400" dirty="0" err="1"/>
              <a:t>arr</a:t>
            </a:r>
            <a:r>
              <a:rPr lang="en-US" sz="2400" dirty="0"/>
              <a:t>, 0)</a:t>
            </a:r>
            <a:endParaRPr lang="he-IL" sz="2400" dirty="0"/>
          </a:p>
          <a:p>
            <a:pPr algn="l" rtl="0"/>
            <a:r>
              <a:rPr lang="en-US" sz="2400" dirty="0"/>
              <a:t>return </a:t>
            </a:r>
            <a:r>
              <a:rPr lang="en-US" sz="2400" dirty="0" err="1"/>
              <a:t>Math.max</a:t>
            </a:r>
            <a:r>
              <a:rPr lang="en-US" sz="2400" dirty="0"/>
              <a:t>(m,6) </a:t>
            </a:r>
            <a:endParaRPr lang="he-IL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93F704-571F-4B95-AE06-F17F831957B8}"/>
              </a:ext>
            </a:extLst>
          </p:cNvPr>
          <p:cNvSpPr txBox="1"/>
          <p:nvPr/>
        </p:nvSpPr>
        <p:spPr>
          <a:xfrm>
            <a:off x="578642" y="5463865"/>
            <a:ext cx="2643369" cy="120032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l" rtl="0"/>
            <a:r>
              <a:rPr lang="en-US" sz="2400" dirty="0" err="1"/>
              <a:t>i</a:t>
            </a:r>
            <a:r>
              <a:rPr lang="en-US" sz="2400" dirty="0"/>
              <a:t>=0</a:t>
            </a:r>
          </a:p>
          <a:p>
            <a:pPr algn="l" rtl="0"/>
            <a:r>
              <a:rPr lang="en-US" sz="2400" dirty="0"/>
              <a:t>if(</a:t>
            </a:r>
            <a:r>
              <a:rPr lang="en-US" sz="2400" dirty="0" err="1"/>
              <a:t>i</a:t>
            </a:r>
            <a:r>
              <a:rPr lang="en-US" sz="2400" dirty="0"/>
              <a:t>==0) </a:t>
            </a:r>
            <a:r>
              <a:rPr lang="he-IL" sz="2400" dirty="0"/>
              <a:t>כן!</a:t>
            </a:r>
            <a:r>
              <a:rPr lang="en-US" sz="2400" dirty="0"/>
              <a:t> </a:t>
            </a:r>
            <a:endParaRPr lang="he-IL" sz="2400" dirty="0"/>
          </a:p>
          <a:p>
            <a:pPr algn="l" rtl="0"/>
            <a:r>
              <a:rPr lang="en-US" sz="2400" dirty="0"/>
              <a:t>return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[0]</a:t>
            </a:r>
            <a:endParaRPr lang="he-IL" sz="2400" dirty="0">
              <a:solidFill>
                <a:schemeClr val="bg1"/>
              </a:solidFill>
            </a:endParaRPr>
          </a:p>
        </p:txBody>
      </p:sp>
      <p:cxnSp>
        <p:nvCxnSpPr>
          <p:cNvPr id="13" name="מחבר מרפקי 45">
            <a:extLst>
              <a:ext uri="{FF2B5EF4-FFF2-40B4-BE49-F238E27FC236}">
                <a16:creationId xmlns:a16="http://schemas.microsoft.com/office/drawing/2014/main" id="{80D93B35-6445-42D0-84C3-3D43B39B6A04}"/>
              </a:ext>
            </a:extLst>
          </p:cNvPr>
          <p:cNvCxnSpPr>
            <a:cxnSpLocks/>
            <a:stCxn id="10" idx="2"/>
            <a:endCxn id="11" idx="3"/>
          </p:cNvCxnSpPr>
          <p:nvPr/>
        </p:nvCxnSpPr>
        <p:spPr>
          <a:xfrm rot="5400000">
            <a:off x="3850478" y="4833028"/>
            <a:ext cx="602536" cy="1859469"/>
          </a:xfrm>
          <a:prstGeom prst="bentConnector2">
            <a:avLst/>
          </a:prstGeom>
          <a:ln w="38100">
            <a:solidFill>
              <a:srgbClr val="EDE81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מחבר מרפקי 49">
            <a:extLst>
              <a:ext uri="{FF2B5EF4-FFF2-40B4-BE49-F238E27FC236}">
                <a16:creationId xmlns:a16="http://schemas.microsoft.com/office/drawing/2014/main" id="{CEB3CD77-C219-4008-B1E0-E99FEFEC172D}"/>
              </a:ext>
            </a:extLst>
          </p:cNvPr>
          <p:cNvCxnSpPr>
            <a:cxnSpLocks/>
          </p:cNvCxnSpPr>
          <p:nvPr/>
        </p:nvCxnSpPr>
        <p:spPr>
          <a:xfrm rot="5400000">
            <a:off x="9147773" y="1672703"/>
            <a:ext cx="1179242" cy="1456438"/>
          </a:xfrm>
          <a:prstGeom prst="bentConnector2">
            <a:avLst/>
          </a:prstGeom>
          <a:ln w="38100">
            <a:solidFill>
              <a:srgbClr val="EDE81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טבלה 1">
            <a:extLst>
              <a:ext uri="{FF2B5EF4-FFF2-40B4-BE49-F238E27FC236}">
                <a16:creationId xmlns:a16="http://schemas.microsoft.com/office/drawing/2014/main" id="{6C31576C-7E20-49C0-8EB8-8E7DCEA8BE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343787"/>
              </p:ext>
            </p:extLst>
          </p:nvPr>
        </p:nvGraphicFramePr>
        <p:xfrm>
          <a:off x="10377422" y="301690"/>
          <a:ext cx="14400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93881740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41663715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56368042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441196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2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3905242"/>
                  </a:ext>
                </a:extLst>
              </a:tr>
            </a:tbl>
          </a:graphicData>
        </a:graphic>
      </p:graphicFrame>
      <p:graphicFrame>
        <p:nvGraphicFramePr>
          <p:cNvPr id="30" name="טבלה 29">
            <a:extLst>
              <a:ext uri="{FF2B5EF4-FFF2-40B4-BE49-F238E27FC236}">
                <a16:creationId xmlns:a16="http://schemas.microsoft.com/office/drawing/2014/main" id="{422F6393-0E56-4136-870E-79A151433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744566"/>
              </p:ext>
            </p:extLst>
          </p:nvPr>
        </p:nvGraphicFramePr>
        <p:xfrm>
          <a:off x="7844668" y="2128174"/>
          <a:ext cx="1095329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75329">
                  <a:extLst>
                    <a:ext uri="{9D8B030D-6E8A-4147-A177-3AD203B41FA5}">
                      <a16:colId xmlns:a16="http://schemas.microsoft.com/office/drawing/2014/main" val="241663715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56368042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441196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2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3905242"/>
                  </a:ext>
                </a:extLst>
              </a:tr>
            </a:tbl>
          </a:graphicData>
        </a:graphic>
      </p:graphicFrame>
      <p:graphicFrame>
        <p:nvGraphicFramePr>
          <p:cNvPr id="31" name="טבלה 30">
            <a:extLst>
              <a:ext uri="{FF2B5EF4-FFF2-40B4-BE49-F238E27FC236}">
                <a16:creationId xmlns:a16="http://schemas.microsoft.com/office/drawing/2014/main" id="{EE43D293-92B3-4515-8A51-277C3A7793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427232"/>
              </p:ext>
            </p:extLst>
          </p:nvPr>
        </p:nvGraphicFramePr>
        <p:xfrm>
          <a:off x="5966582" y="3984379"/>
          <a:ext cx="7200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56368042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441196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3905242"/>
                  </a:ext>
                </a:extLst>
              </a:tr>
            </a:tbl>
          </a:graphicData>
        </a:graphic>
      </p:graphicFrame>
      <p:graphicFrame>
        <p:nvGraphicFramePr>
          <p:cNvPr id="32" name="טבלה 31">
            <a:extLst>
              <a:ext uri="{FF2B5EF4-FFF2-40B4-BE49-F238E27FC236}">
                <a16:creationId xmlns:a16="http://schemas.microsoft.com/office/drawing/2014/main" id="{C9BEBD58-F988-4811-99BD-CD5AE3D12E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186402"/>
              </p:ext>
            </p:extLst>
          </p:nvPr>
        </p:nvGraphicFramePr>
        <p:xfrm>
          <a:off x="2797782" y="5507770"/>
          <a:ext cx="3600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8441196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3905242"/>
                  </a:ext>
                </a:extLst>
              </a:tr>
            </a:tbl>
          </a:graphicData>
        </a:graphic>
      </p:graphicFrame>
      <p:cxnSp>
        <p:nvCxnSpPr>
          <p:cNvPr id="59" name="מחבר מרפקי 49">
            <a:extLst>
              <a:ext uri="{FF2B5EF4-FFF2-40B4-BE49-F238E27FC236}">
                <a16:creationId xmlns:a16="http://schemas.microsoft.com/office/drawing/2014/main" id="{3413D20B-574A-4676-8E9D-0ED11492AC13}"/>
              </a:ext>
            </a:extLst>
          </p:cNvPr>
          <p:cNvCxnSpPr>
            <a:cxnSpLocks/>
          </p:cNvCxnSpPr>
          <p:nvPr/>
        </p:nvCxnSpPr>
        <p:spPr>
          <a:xfrm rot="5400000">
            <a:off x="6935795" y="3523274"/>
            <a:ext cx="1179242" cy="1456438"/>
          </a:xfrm>
          <a:prstGeom prst="bentConnector2">
            <a:avLst/>
          </a:prstGeom>
          <a:ln w="38100">
            <a:solidFill>
              <a:srgbClr val="EDE81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מחבר מרפקי 58">
            <a:extLst>
              <a:ext uri="{FF2B5EF4-FFF2-40B4-BE49-F238E27FC236}">
                <a16:creationId xmlns:a16="http://schemas.microsoft.com/office/drawing/2014/main" id="{AE0D90BA-E271-4CF3-9781-52967BDB2E0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526442" y="1076487"/>
            <a:ext cx="1017925" cy="917894"/>
          </a:xfrm>
          <a:prstGeom prst="bent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C0D092B4-F8FD-4DBE-B9BB-4F91B69C2C2F}"/>
              </a:ext>
            </a:extLst>
          </p:cNvPr>
          <p:cNvSpPr txBox="1"/>
          <p:nvPr/>
        </p:nvSpPr>
        <p:spPr>
          <a:xfrm>
            <a:off x="2034824" y="4783758"/>
            <a:ext cx="405880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he-IL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9425004-A3BA-464B-AEBE-FA87614043BE}"/>
              </a:ext>
            </a:extLst>
          </p:cNvPr>
          <p:cNvSpPr txBox="1"/>
          <p:nvPr/>
        </p:nvSpPr>
        <p:spPr>
          <a:xfrm>
            <a:off x="4244971" y="3224969"/>
            <a:ext cx="405880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he-IL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9A171C2-8DEA-4BB0-939C-6F3538F16A7E}"/>
              </a:ext>
            </a:extLst>
          </p:cNvPr>
          <p:cNvSpPr txBox="1"/>
          <p:nvPr/>
        </p:nvSpPr>
        <p:spPr>
          <a:xfrm>
            <a:off x="7148198" y="1221330"/>
            <a:ext cx="405880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he-IL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9" name="קבוצה 78">
            <a:extLst>
              <a:ext uri="{FF2B5EF4-FFF2-40B4-BE49-F238E27FC236}">
                <a16:creationId xmlns:a16="http://schemas.microsoft.com/office/drawing/2014/main" id="{256792A1-B666-462B-A297-EE3EDCA10B10}"/>
              </a:ext>
            </a:extLst>
          </p:cNvPr>
          <p:cNvGrpSpPr/>
          <p:nvPr/>
        </p:nvGrpSpPr>
        <p:grpSpPr>
          <a:xfrm>
            <a:off x="4121129" y="4669129"/>
            <a:ext cx="2135980" cy="400110"/>
            <a:chOff x="4121129" y="4669129"/>
            <a:chExt cx="2135980" cy="400110"/>
          </a:xfrm>
        </p:grpSpPr>
        <p:sp>
          <p:nvSpPr>
            <p:cNvPr id="80" name="מלבן מעוגל 68">
              <a:extLst>
                <a:ext uri="{FF2B5EF4-FFF2-40B4-BE49-F238E27FC236}">
                  <a16:creationId xmlns:a16="http://schemas.microsoft.com/office/drawing/2014/main" id="{E4F22095-5B93-48CB-A1FB-0313782862B8}"/>
                </a:ext>
              </a:extLst>
            </p:cNvPr>
            <p:cNvSpPr/>
            <p:nvPr/>
          </p:nvSpPr>
          <p:spPr>
            <a:xfrm>
              <a:off x="4121129" y="4702790"/>
              <a:ext cx="2135980" cy="31250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7D39ECF7-F2F4-49FF-B711-0599C15860E2}"/>
                </a:ext>
              </a:extLst>
            </p:cNvPr>
            <p:cNvSpPr txBox="1"/>
            <p:nvPr/>
          </p:nvSpPr>
          <p:spPr>
            <a:xfrm>
              <a:off x="4969942" y="4669129"/>
              <a:ext cx="343363" cy="40011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endParaRPr lang="he-IL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82" name="מחבר מרפקי 58">
            <a:extLst>
              <a:ext uri="{FF2B5EF4-FFF2-40B4-BE49-F238E27FC236}">
                <a16:creationId xmlns:a16="http://schemas.microsoft.com/office/drawing/2014/main" id="{9B8155FD-D6BA-4E4E-BE65-8C2F8EF4DA97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620343" y="2964812"/>
            <a:ext cx="1017925" cy="917894"/>
          </a:xfrm>
          <a:prstGeom prst="bent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מחבר מרפקי 58">
            <a:extLst>
              <a:ext uri="{FF2B5EF4-FFF2-40B4-BE49-F238E27FC236}">
                <a16:creationId xmlns:a16="http://schemas.microsoft.com/office/drawing/2014/main" id="{4027DF3D-ED34-4124-A8C9-C990053FBD5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382271" y="4549360"/>
            <a:ext cx="1017925" cy="917894"/>
          </a:xfrm>
          <a:prstGeom prst="bent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קבוצה 83">
            <a:extLst>
              <a:ext uri="{FF2B5EF4-FFF2-40B4-BE49-F238E27FC236}">
                <a16:creationId xmlns:a16="http://schemas.microsoft.com/office/drawing/2014/main" id="{5A14D10E-5C0C-4F74-B5E6-16AEFF683AEC}"/>
              </a:ext>
            </a:extLst>
          </p:cNvPr>
          <p:cNvGrpSpPr/>
          <p:nvPr/>
        </p:nvGrpSpPr>
        <p:grpSpPr>
          <a:xfrm>
            <a:off x="6300147" y="2814465"/>
            <a:ext cx="2135980" cy="400110"/>
            <a:chOff x="4121129" y="4669129"/>
            <a:chExt cx="2135980" cy="400110"/>
          </a:xfrm>
        </p:grpSpPr>
        <p:sp>
          <p:nvSpPr>
            <p:cNvPr id="85" name="מלבן מעוגל 68">
              <a:extLst>
                <a:ext uri="{FF2B5EF4-FFF2-40B4-BE49-F238E27FC236}">
                  <a16:creationId xmlns:a16="http://schemas.microsoft.com/office/drawing/2014/main" id="{AD1112D4-E7A7-485D-9671-DF5246ADA9BB}"/>
                </a:ext>
              </a:extLst>
            </p:cNvPr>
            <p:cNvSpPr/>
            <p:nvPr/>
          </p:nvSpPr>
          <p:spPr>
            <a:xfrm>
              <a:off x="4121129" y="4702790"/>
              <a:ext cx="2135980" cy="31250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BB0FB6EE-6A10-4169-A201-CB6E22EF9405}"/>
                </a:ext>
              </a:extLst>
            </p:cNvPr>
            <p:cNvSpPr txBox="1"/>
            <p:nvPr/>
          </p:nvSpPr>
          <p:spPr>
            <a:xfrm>
              <a:off x="4969942" y="4669129"/>
              <a:ext cx="343363" cy="40011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endParaRPr lang="he-IL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7" name="קבוצה 86">
            <a:extLst>
              <a:ext uri="{FF2B5EF4-FFF2-40B4-BE49-F238E27FC236}">
                <a16:creationId xmlns:a16="http://schemas.microsoft.com/office/drawing/2014/main" id="{1A9C09B9-6336-4CF1-8C80-7B2EEA358CB9}"/>
              </a:ext>
            </a:extLst>
          </p:cNvPr>
          <p:cNvGrpSpPr/>
          <p:nvPr/>
        </p:nvGrpSpPr>
        <p:grpSpPr>
          <a:xfrm>
            <a:off x="9252067" y="1026830"/>
            <a:ext cx="2135980" cy="400110"/>
            <a:chOff x="4121129" y="4669129"/>
            <a:chExt cx="2135980" cy="400110"/>
          </a:xfrm>
        </p:grpSpPr>
        <p:sp>
          <p:nvSpPr>
            <p:cNvPr id="88" name="מלבן מעוגל 68">
              <a:extLst>
                <a:ext uri="{FF2B5EF4-FFF2-40B4-BE49-F238E27FC236}">
                  <a16:creationId xmlns:a16="http://schemas.microsoft.com/office/drawing/2014/main" id="{6D5F986F-498D-464A-B57C-FF58C73A6048}"/>
                </a:ext>
              </a:extLst>
            </p:cNvPr>
            <p:cNvSpPr/>
            <p:nvPr/>
          </p:nvSpPr>
          <p:spPr>
            <a:xfrm>
              <a:off x="4121129" y="4702790"/>
              <a:ext cx="2135980" cy="31250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755975B7-8AFB-40A4-9EF4-56DE1BBACD9F}"/>
                </a:ext>
              </a:extLst>
            </p:cNvPr>
            <p:cNvSpPr txBox="1"/>
            <p:nvPr/>
          </p:nvSpPr>
          <p:spPr>
            <a:xfrm>
              <a:off x="4969942" y="4669129"/>
              <a:ext cx="343363" cy="40011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endParaRPr lang="he-IL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91" name="מחבר חץ ישר 90">
            <a:extLst>
              <a:ext uri="{FF2B5EF4-FFF2-40B4-BE49-F238E27FC236}">
                <a16:creationId xmlns:a16="http://schemas.microsoft.com/office/drawing/2014/main" id="{C664E957-CAB1-4305-8FF3-F404AA357832}"/>
              </a:ext>
            </a:extLst>
          </p:cNvPr>
          <p:cNvCxnSpPr>
            <a:cxnSpLocks/>
          </p:cNvCxnSpPr>
          <p:nvPr/>
        </p:nvCxnSpPr>
        <p:spPr>
          <a:xfrm>
            <a:off x="11215948" y="1859937"/>
            <a:ext cx="172099" cy="79182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7D7BE2B2-F9AF-4D8E-A40C-2250434CC863}"/>
              </a:ext>
            </a:extLst>
          </p:cNvPr>
          <p:cNvSpPr txBox="1"/>
          <p:nvPr/>
        </p:nvSpPr>
        <p:spPr>
          <a:xfrm>
            <a:off x="11134085" y="2560853"/>
            <a:ext cx="500457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</a:p>
        </p:txBody>
      </p:sp>
      <p:sp>
        <p:nvSpPr>
          <p:cNvPr id="3" name="אליפסה 2">
            <a:extLst>
              <a:ext uri="{FF2B5EF4-FFF2-40B4-BE49-F238E27FC236}">
                <a16:creationId xmlns:a16="http://schemas.microsoft.com/office/drawing/2014/main" id="{A722FC2E-BFEC-4734-9654-8F0F395C0592}"/>
              </a:ext>
            </a:extLst>
          </p:cNvPr>
          <p:cNvSpPr/>
          <p:nvPr/>
        </p:nvSpPr>
        <p:spPr>
          <a:xfrm>
            <a:off x="91437" y="6421723"/>
            <a:ext cx="405880" cy="34484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7492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76" grpId="0"/>
      <p:bldP spid="77" grpId="0"/>
      <p:bldP spid="78" grpId="0"/>
      <p:bldP spid="9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חיפוש במערך ממוין</a:t>
            </a:r>
          </a:p>
        </p:txBody>
      </p:sp>
      <p:graphicFrame>
        <p:nvGraphicFramePr>
          <p:cNvPr id="6" name="טבלה 5">
            <a:extLst>
              <a:ext uri="{FF2B5EF4-FFF2-40B4-BE49-F238E27FC236}">
                <a16:creationId xmlns:a16="http://schemas.microsoft.com/office/drawing/2014/main" id="{A7A72314-6D44-418E-AADB-DB8D8414A8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222109"/>
              </p:ext>
            </p:extLst>
          </p:nvPr>
        </p:nvGraphicFramePr>
        <p:xfrm>
          <a:off x="1410950" y="1897697"/>
          <a:ext cx="9802364" cy="1172392"/>
        </p:xfrm>
        <a:graphic>
          <a:graphicData uri="http://schemas.openxmlformats.org/drawingml/2006/table">
            <a:tbl>
              <a:tblPr rtl="1" bandRow="1">
                <a:tableStyleId>{5C22544A-7EE6-4342-B048-85BDC9FD1C3A}</a:tableStyleId>
              </a:tblPr>
              <a:tblGrid>
                <a:gridCol w="754028">
                  <a:extLst>
                    <a:ext uri="{9D8B030D-6E8A-4147-A177-3AD203B41FA5}">
                      <a16:colId xmlns:a16="http://schemas.microsoft.com/office/drawing/2014/main" val="73248062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694582640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898361103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3672286839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68049493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688374205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17904312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3684605902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479853476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1229014339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438729863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038529166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203061717"/>
                    </a:ext>
                  </a:extLst>
                </a:gridCol>
              </a:tblGrid>
              <a:tr h="590239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12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11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10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9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8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6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5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4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3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2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0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192342"/>
                  </a:ext>
                </a:extLst>
              </a:tr>
              <a:tr h="582153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93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89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79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67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10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016970"/>
                  </a:ext>
                </a:extLst>
              </a:tr>
            </a:tbl>
          </a:graphicData>
        </a:graphic>
      </p:graphicFrame>
      <p:cxnSp>
        <p:nvCxnSpPr>
          <p:cNvPr id="7" name="מחבר חץ ישר 6">
            <a:extLst>
              <a:ext uri="{FF2B5EF4-FFF2-40B4-BE49-F238E27FC236}">
                <a16:creationId xmlns:a16="http://schemas.microsoft.com/office/drawing/2014/main" id="{B8EEC831-A375-4CDC-B436-4158714B1AAF}"/>
              </a:ext>
            </a:extLst>
          </p:cNvPr>
          <p:cNvCxnSpPr/>
          <p:nvPr/>
        </p:nvCxnSpPr>
        <p:spPr>
          <a:xfrm flipV="1">
            <a:off x="6275755" y="3070089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02D20C0-67B9-4D6D-8F86-8634404411BE}"/>
              </a:ext>
            </a:extLst>
          </p:cNvPr>
          <p:cNvSpPr txBox="1"/>
          <p:nvPr/>
        </p:nvSpPr>
        <p:spPr>
          <a:xfrm>
            <a:off x="473033" y="4747338"/>
            <a:ext cx="1468671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200" dirty="0"/>
              <a:t>num??</a:t>
            </a:r>
            <a:endParaRPr lang="he-IL" sz="3200" dirty="0"/>
          </a:p>
        </p:txBody>
      </p:sp>
      <p:sp>
        <p:nvSpPr>
          <p:cNvPr id="8" name="סוגר מסולסל שמאלי 7">
            <a:extLst>
              <a:ext uri="{FF2B5EF4-FFF2-40B4-BE49-F238E27FC236}">
                <a16:creationId xmlns:a16="http://schemas.microsoft.com/office/drawing/2014/main" id="{0BA9C8EE-7BCE-4D1D-A92E-73A3310BF4FE}"/>
              </a:ext>
            </a:extLst>
          </p:cNvPr>
          <p:cNvSpPr/>
          <p:nvPr/>
        </p:nvSpPr>
        <p:spPr>
          <a:xfrm rot="16200000">
            <a:off x="8777923" y="1242942"/>
            <a:ext cx="382949" cy="4400215"/>
          </a:xfrm>
          <a:prstGeom prst="leftBrac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 dirty="0">
              <a:highlight>
                <a:srgbClr val="000080"/>
              </a:highlight>
            </a:endParaRPr>
          </a:p>
        </p:txBody>
      </p: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8FC54AA1-3003-407E-8182-DB0D9187DBA2}"/>
              </a:ext>
            </a:extLst>
          </p:cNvPr>
          <p:cNvGrpSpPr/>
          <p:nvPr/>
        </p:nvGrpSpPr>
        <p:grpSpPr>
          <a:xfrm>
            <a:off x="1569313" y="1760561"/>
            <a:ext cx="4165763" cy="1873963"/>
            <a:chOff x="1569313" y="1760561"/>
            <a:chExt cx="4165763" cy="1873963"/>
          </a:xfrm>
        </p:grpSpPr>
        <p:cxnSp>
          <p:nvCxnSpPr>
            <p:cNvPr id="4" name="מחבר ישר 3">
              <a:extLst>
                <a:ext uri="{FF2B5EF4-FFF2-40B4-BE49-F238E27FC236}">
                  <a16:creationId xmlns:a16="http://schemas.microsoft.com/office/drawing/2014/main" id="{1A16CDDF-CB57-42B1-946A-9384F2167812}"/>
                </a:ext>
              </a:extLst>
            </p:cNvPr>
            <p:cNvCxnSpPr>
              <a:cxnSpLocks/>
            </p:cNvCxnSpPr>
            <p:nvPr/>
          </p:nvCxnSpPr>
          <p:spPr>
            <a:xfrm>
              <a:off x="1569313" y="1897697"/>
              <a:ext cx="4165763" cy="173682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מחבר ישר 11">
              <a:extLst>
                <a:ext uri="{FF2B5EF4-FFF2-40B4-BE49-F238E27FC236}">
                  <a16:creationId xmlns:a16="http://schemas.microsoft.com/office/drawing/2014/main" id="{DCC8BF52-7906-49D0-9A46-7A2EBFE57E7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69313" y="1760561"/>
              <a:ext cx="4007332" cy="187396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0779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חיפוש במערך ממוין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4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6" name="טבלה 5">
            <a:extLst>
              <a:ext uri="{FF2B5EF4-FFF2-40B4-BE49-F238E27FC236}">
                <a16:creationId xmlns:a16="http://schemas.microsoft.com/office/drawing/2014/main" id="{A7A72314-6D44-418E-AADB-DB8D8414A8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218990"/>
              </p:ext>
            </p:extLst>
          </p:nvPr>
        </p:nvGraphicFramePr>
        <p:xfrm>
          <a:off x="6689146" y="1897697"/>
          <a:ext cx="4524168" cy="1172392"/>
        </p:xfrm>
        <a:graphic>
          <a:graphicData uri="http://schemas.openxmlformats.org/drawingml/2006/table">
            <a:tbl>
              <a:tblPr rtl="1" bandRow="1">
                <a:tableStyleId>{5C22544A-7EE6-4342-B048-85BDC9FD1C3A}</a:tableStyleId>
              </a:tblPr>
              <a:tblGrid>
                <a:gridCol w="754028">
                  <a:extLst>
                    <a:ext uri="{9D8B030D-6E8A-4147-A177-3AD203B41FA5}">
                      <a16:colId xmlns:a16="http://schemas.microsoft.com/office/drawing/2014/main" val="73248062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694582640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898361103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3672286839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68049493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688374205"/>
                    </a:ext>
                  </a:extLst>
                </a:gridCol>
              </a:tblGrid>
              <a:tr h="590239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12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11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10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9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8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192342"/>
                  </a:ext>
                </a:extLst>
              </a:tr>
              <a:tr h="582153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93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89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79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67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016970"/>
                  </a:ext>
                </a:extLst>
              </a:tr>
            </a:tbl>
          </a:graphicData>
        </a:graphic>
      </p:graphicFrame>
      <p:cxnSp>
        <p:nvCxnSpPr>
          <p:cNvPr id="7" name="מחבר חץ ישר 6">
            <a:extLst>
              <a:ext uri="{FF2B5EF4-FFF2-40B4-BE49-F238E27FC236}">
                <a16:creationId xmlns:a16="http://schemas.microsoft.com/office/drawing/2014/main" id="{B8EEC831-A375-4CDC-B436-4158714B1AAF}"/>
              </a:ext>
            </a:extLst>
          </p:cNvPr>
          <p:cNvCxnSpPr/>
          <p:nvPr/>
        </p:nvCxnSpPr>
        <p:spPr>
          <a:xfrm flipV="1">
            <a:off x="8541289" y="3070089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AA0F3D0-90D7-4E8C-A131-23A4DCDD2AE8}"/>
              </a:ext>
            </a:extLst>
          </p:cNvPr>
          <p:cNvSpPr txBox="1"/>
          <p:nvPr/>
        </p:nvSpPr>
        <p:spPr>
          <a:xfrm>
            <a:off x="473033" y="4747338"/>
            <a:ext cx="1468671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200" dirty="0"/>
              <a:t>num??</a:t>
            </a:r>
            <a:endParaRPr lang="he-IL" sz="3200" dirty="0"/>
          </a:p>
        </p:txBody>
      </p:sp>
      <p:sp>
        <p:nvSpPr>
          <p:cNvPr id="14" name="סוגר מסולסל שמאלי 13">
            <a:extLst>
              <a:ext uri="{FF2B5EF4-FFF2-40B4-BE49-F238E27FC236}">
                <a16:creationId xmlns:a16="http://schemas.microsoft.com/office/drawing/2014/main" id="{7B323729-1A6A-43ED-B534-0C0E3A039848}"/>
              </a:ext>
            </a:extLst>
          </p:cNvPr>
          <p:cNvSpPr/>
          <p:nvPr/>
        </p:nvSpPr>
        <p:spPr>
          <a:xfrm rot="16200000">
            <a:off x="7220131" y="2679643"/>
            <a:ext cx="382952" cy="1444921"/>
          </a:xfrm>
          <a:prstGeom prst="leftBrace">
            <a:avLst>
              <a:gd name="adj1" fmla="val 0"/>
              <a:gd name="adj2" fmla="val 50000"/>
            </a:avLst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 dirty="0">
              <a:highlight>
                <a:srgbClr val="000080"/>
              </a:highlight>
            </a:endParaRPr>
          </a:p>
        </p:txBody>
      </p: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D40A6493-A041-4CBF-8FA8-1A6D7DD2C3E1}"/>
              </a:ext>
            </a:extLst>
          </p:cNvPr>
          <p:cNvGrpSpPr/>
          <p:nvPr/>
        </p:nvGrpSpPr>
        <p:grpSpPr>
          <a:xfrm>
            <a:off x="9003374" y="2247149"/>
            <a:ext cx="2128972" cy="1102950"/>
            <a:chOff x="1569313" y="1760561"/>
            <a:chExt cx="4165763" cy="1873963"/>
          </a:xfrm>
        </p:grpSpPr>
        <p:cxnSp>
          <p:nvCxnSpPr>
            <p:cNvPr id="17" name="מחבר ישר 16">
              <a:extLst>
                <a:ext uri="{FF2B5EF4-FFF2-40B4-BE49-F238E27FC236}">
                  <a16:creationId xmlns:a16="http://schemas.microsoft.com/office/drawing/2014/main" id="{0DC3501D-359E-442E-8522-2234E9A1773E}"/>
                </a:ext>
              </a:extLst>
            </p:cNvPr>
            <p:cNvCxnSpPr>
              <a:cxnSpLocks/>
            </p:cNvCxnSpPr>
            <p:nvPr/>
          </p:nvCxnSpPr>
          <p:spPr>
            <a:xfrm>
              <a:off x="1569313" y="1897697"/>
              <a:ext cx="4165763" cy="173682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מחבר ישר 17">
              <a:extLst>
                <a:ext uri="{FF2B5EF4-FFF2-40B4-BE49-F238E27FC236}">
                  <a16:creationId xmlns:a16="http://schemas.microsoft.com/office/drawing/2014/main" id="{556921B8-DBC4-4D6C-9A0E-F7C5B7E4475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69313" y="1760561"/>
              <a:ext cx="4007332" cy="187396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16384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534" y="2695671"/>
            <a:ext cx="9208400" cy="1924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4" tIns="121904" rIns="121904" bIns="121904" anchor="t" anchorCtr="0">
            <a:noAutofit/>
          </a:bodyPr>
          <a:lstStyle/>
          <a:p>
            <a:pPr marL="609600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1" y="1640677"/>
            <a:ext cx="12192001" cy="1260164"/>
          </a:xfrm>
        </p:spPr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רקורסיה במערך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" y="2897016"/>
            <a:ext cx="12192001" cy="765200"/>
          </a:xfrm>
        </p:spPr>
        <p:txBody>
          <a:bodyPr/>
          <a:lstStyle/>
          <a:p>
            <a:r>
              <a:rPr lang="he-IL" sz="4000" dirty="0">
                <a:sym typeface="Varela Round"/>
              </a:rPr>
              <a:t>מדעי המחשב – מבני נתונים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1" y="3655861"/>
            <a:ext cx="12192001" cy="720094"/>
          </a:xfrm>
        </p:spPr>
        <p:txBody>
          <a:bodyPr/>
          <a:lstStyle/>
          <a:p>
            <a:r>
              <a:rPr lang="he-IL" sz="3200" dirty="0">
                <a:sym typeface="Varela Round"/>
              </a:rPr>
              <a:t>שם המורה: עדי גרין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חיפוש במערך ממוין</a:t>
            </a:r>
          </a:p>
        </p:txBody>
      </p:sp>
      <p:graphicFrame>
        <p:nvGraphicFramePr>
          <p:cNvPr id="6" name="טבלה 5">
            <a:extLst>
              <a:ext uri="{FF2B5EF4-FFF2-40B4-BE49-F238E27FC236}">
                <a16:creationId xmlns:a16="http://schemas.microsoft.com/office/drawing/2014/main" id="{A7A72314-6D44-418E-AADB-DB8D8414A8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948935"/>
              </p:ext>
            </p:extLst>
          </p:nvPr>
        </p:nvGraphicFramePr>
        <p:xfrm>
          <a:off x="6689099" y="1897697"/>
          <a:ext cx="1508056" cy="1172392"/>
        </p:xfrm>
        <a:graphic>
          <a:graphicData uri="http://schemas.openxmlformats.org/drawingml/2006/table">
            <a:tbl>
              <a:tblPr rtl="1" bandRow="1">
                <a:tableStyleId>{5C22544A-7EE6-4342-B048-85BDC9FD1C3A}</a:tableStyleId>
              </a:tblPr>
              <a:tblGrid>
                <a:gridCol w="754028">
                  <a:extLst>
                    <a:ext uri="{9D8B030D-6E8A-4147-A177-3AD203B41FA5}">
                      <a16:colId xmlns:a16="http://schemas.microsoft.com/office/drawing/2014/main" val="68049493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688374205"/>
                    </a:ext>
                  </a:extLst>
                </a:gridCol>
              </a:tblGrid>
              <a:tr h="590239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8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192342"/>
                  </a:ext>
                </a:extLst>
              </a:tr>
              <a:tr h="582153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67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016970"/>
                  </a:ext>
                </a:extLst>
              </a:tr>
            </a:tbl>
          </a:graphicData>
        </a:graphic>
      </p:graphicFrame>
      <p:cxnSp>
        <p:nvCxnSpPr>
          <p:cNvPr id="7" name="מחבר חץ ישר 6">
            <a:extLst>
              <a:ext uri="{FF2B5EF4-FFF2-40B4-BE49-F238E27FC236}">
                <a16:creationId xmlns:a16="http://schemas.microsoft.com/office/drawing/2014/main" id="{B8EEC831-A375-4CDC-B436-4158714B1AAF}"/>
              </a:ext>
            </a:extLst>
          </p:cNvPr>
          <p:cNvCxnSpPr/>
          <p:nvPr/>
        </p:nvCxnSpPr>
        <p:spPr>
          <a:xfrm flipV="1">
            <a:off x="7067334" y="3070089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AA0F3D0-90D7-4E8C-A131-23A4DCDD2AE8}"/>
              </a:ext>
            </a:extLst>
          </p:cNvPr>
          <p:cNvSpPr txBox="1"/>
          <p:nvPr/>
        </p:nvSpPr>
        <p:spPr>
          <a:xfrm>
            <a:off x="473033" y="4747338"/>
            <a:ext cx="1468671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200" dirty="0"/>
              <a:t>num??</a:t>
            </a:r>
            <a:endParaRPr lang="he-IL" sz="3200" dirty="0"/>
          </a:p>
        </p:txBody>
      </p: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2F0B0FE6-2553-4106-BD71-829006EF8A06}"/>
              </a:ext>
            </a:extLst>
          </p:cNvPr>
          <p:cNvGrpSpPr/>
          <p:nvPr/>
        </p:nvGrpSpPr>
        <p:grpSpPr>
          <a:xfrm>
            <a:off x="7443127" y="2326104"/>
            <a:ext cx="812056" cy="1014494"/>
            <a:chOff x="1569313" y="1760561"/>
            <a:chExt cx="4165763" cy="1873963"/>
          </a:xfrm>
        </p:grpSpPr>
        <p:cxnSp>
          <p:nvCxnSpPr>
            <p:cNvPr id="15" name="מחבר ישר 14">
              <a:extLst>
                <a:ext uri="{FF2B5EF4-FFF2-40B4-BE49-F238E27FC236}">
                  <a16:creationId xmlns:a16="http://schemas.microsoft.com/office/drawing/2014/main" id="{65FB7BBF-4645-436B-A970-09CF69333174}"/>
                </a:ext>
              </a:extLst>
            </p:cNvPr>
            <p:cNvCxnSpPr>
              <a:cxnSpLocks/>
            </p:cNvCxnSpPr>
            <p:nvPr/>
          </p:nvCxnSpPr>
          <p:spPr>
            <a:xfrm>
              <a:off x="1569313" y="1897697"/>
              <a:ext cx="4165763" cy="173682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מחבר ישר 18">
              <a:extLst>
                <a:ext uri="{FF2B5EF4-FFF2-40B4-BE49-F238E27FC236}">
                  <a16:creationId xmlns:a16="http://schemas.microsoft.com/office/drawing/2014/main" id="{E2743BC8-7D97-4D2A-B45C-5779A8B15E4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69313" y="1760561"/>
              <a:ext cx="4007332" cy="187396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47073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חיפוש במערך ממוין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A0F3D0-90D7-4E8C-A131-23A4DCDD2AE8}"/>
              </a:ext>
            </a:extLst>
          </p:cNvPr>
          <p:cNvSpPr txBox="1"/>
          <p:nvPr/>
        </p:nvSpPr>
        <p:spPr>
          <a:xfrm>
            <a:off x="473033" y="4747338"/>
            <a:ext cx="1468671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200" dirty="0"/>
              <a:t>num??</a:t>
            </a:r>
            <a:endParaRPr lang="he-IL" sz="3200" dirty="0"/>
          </a:p>
        </p:txBody>
      </p:sp>
      <p:pic>
        <p:nvPicPr>
          <p:cNvPr id="8" name="גרפיקה 7" descr="שפת סימנים">
            <a:extLst>
              <a:ext uri="{FF2B5EF4-FFF2-40B4-BE49-F238E27FC236}">
                <a16:creationId xmlns:a16="http://schemas.microsoft.com/office/drawing/2014/main" id="{00D177D5-B750-49CB-BA65-8813040363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04513" y="2524318"/>
            <a:ext cx="1654791" cy="1654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5036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חיפוש במערך ממוין</a:t>
            </a:r>
          </a:p>
        </p:txBody>
      </p:sp>
      <p:graphicFrame>
        <p:nvGraphicFramePr>
          <p:cNvPr id="6" name="טבלה 5">
            <a:extLst>
              <a:ext uri="{FF2B5EF4-FFF2-40B4-BE49-F238E27FC236}">
                <a16:creationId xmlns:a16="http://schemas.microsoft.com/office/drawing/2014/main" id="{A7A72314-6D44-418E-AADB-DB8D8414A881}"/>
              </a:ext>
            </a:extLst>
          </p:cNvPr>
          <p:cNvGraphicFramePr>
            <a:graphicFrameLocks noGrp="1"/>
          </p:cNvGraphicFramePr>
          <p:nvPr/>
        </p:nvGraphicFramePr>
        <p:xfrm>
          <a:off x="1410950" y="1897697"/>
          <a:ext cx="9802364" cy="1172392"/>
        </p:xfrm>
        <a:graphic>
          <a:graphicData uri="http://schemas.openxmlformats.org/drawingml/2006/table">
            <a:tbl>
              <a:tblPr rtl="1" bandRow="1">
                <a:tableStyleId>{5C22544A-7EE6-4342-B048-85BDC9FD1C3A}</a:tableStyleId>
              </a:tblPr>
              <a:tblGrid>
                <a:gridCol w="754028">
                  <a:extLst>
                    <a:ext uri="{9D8B030D-6E8A-4147-A177-3AD203B41FA5}">
                      <a16:colId xmlns:a16="http://schemas.microsoft.com/office/drawing/2014/main" val="73248062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694582640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898361103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3672286839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68049493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688374205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17904312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3684605902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479853476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1229014339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438729863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038529166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203061717"/>
                    </a:ext>
                  </a:extLst>
                </a:gridCol>
              </a:tblGrid>
              <a:tr h="590239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12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11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10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9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8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6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5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4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3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2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0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192342"/>
                  </a:ext>
                </a:extLst>
              </a:tr>
              <a:tr h="582153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93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89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79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67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10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016970"/>
                  </a:ext>
                </a:extLst>
              </a:tr>
            </a:tbl>
          </a:graphicData>
        </a:graphic>
      </p:graphicFrame>
      <p:cxnSp>
        <p:nvCxnSpPr>
          <p:cNvPr id="13" name="מחבר חץ ישר 12">
            <a:extLst>
              <a:ext uri="{FF2B5EF4-FFF2-40B4-BE49-F238E27FC236}">
                <a16:creationId xmlns:a16="http://schemas.microsoft.com/office/drawing/2014/main" id="{9407E38B-AD71-4C02-B2F4-907411A8BDFD}"/>
              </a:ext>
            </a:extLst>
          </p:cNvPr>
          <p:cNvCxnSpPr/>
          <p:nvPr/>
        </p:nvCxnSpPr>
        <p:spPr>
          <a:xfrm flipV="1">
            <a:off x="10906176" y="3229619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מחבר חץ ישר 13">
            <a:extLst>
              <a:ext uri="{FF2B5EF4-FFF2-40B4-BE49-F238E27FC236}">
                <a16:creationId xmlns:a16="http://schemas.microsoft.com/office/drawing/2014/main" id="{BF854A57-4776-4E53-B422-6870EDF47A19}"/>
              </a:ext>
            </a:extLst>
          </p:cNvPr>
          <p:cNvCxnSpPr/>
          <p:nvPr/>
        </p:nvCxnSpPr>
        <p:spPr>
          <a:xfrm flipV="1">
            <a:off x="1746982" y="3222489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B0BDA7F-A8D7-45AB-A262-1CA032121F0D}"/>
              </a:ext>
            </a:extLst>
          </p:cNvPr>
          <p:cNvSpPr txBox="1"/>
          <p:nvPr/>
        </p:nvSpPr>
        <p:spPr>
          <a:xfrm>
            <a:off x="1342864" y="4092338"/>
            <a:ext cx="80823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begin</a:t>
            </a:r>
            <a:endParaRPr lang="he-IL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814B2D9-29B2-4944-8C2D-6CB32053F42F}"/>
              </a:ext>
            </a:extLst>
          </p:cNvPr>
          <p:cNvSpPr txBox="1"/>
          <p:nvPr/>
        </p:nvSpPr>
        <p:spPr>
          <a:xfrm>
            <a:off x="10618664" y="4107112"/>
            <a:ext cx="60305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end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33167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חיפוש בינארי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4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A87C266A-F6C2-44BA-9EDB-B47FC5E4207F}"/>
              </a:ext>
            </a:extLst>
          </p:cNvPr>
          <p:cNvSpPr/>
          <p:nvPr/>
        </p:nvSpPr>
        <p:spPr>
          <a:xfrm>
            <a:off x="95531" y="1012954"/>
            <a:ext cx="1224204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boolean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binarySearch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begin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end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toFind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he-IL" sz="2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middle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begin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&gt; </a:t>
            </a:r>
            <a:r>
              <a:rPr 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end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false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</a:p>
          <a:p>
            <a:pPr algn="l" rtl="0"/>
            <a:r>
              <a:rPr lang="he-IL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middle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= (</a:t>
            </a:r>
            <a:r>
              <a:rPr 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begin 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 end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)/2;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middle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] == </a:t>
            </a:r>
            <a:r>
              <a:rPr 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toFind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</a:t>
            </a:r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true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middle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] &gt; </a:t>
            </a:r>
            <a:r>
              <a:rPr 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toFind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      </a:t>
            </a:r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binarySearch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200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begin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middle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-1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200" dirty="0" err="1">
                <a:solidFill>
                  <a:srgbClr val="6A3E3E"/>
                </a:solidFill>
                <a:latin typeface="Consolas" panose="020B0609020204030204" pitchFamily="49" charset="0"/>
              </a:rPr>
              <a:t>toFind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else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      </a:t>
            </a:r>
            <a:r>
              <a:rPr 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binarySearch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200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middle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+1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end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200" dirty="0" err="1">
                <a:solidFill>
                  <a:srgbClr val="6A3E3E"/>
                </a:solidFill>
                <a:latin typeface="Consolas" panose="020B0609020204030204" pitchFamily="49" charset="0"/>
              </a:rPr>
              <a:t>toFind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 rtl="0"/>
            <a:r>
              <a:rPr lang="he-IL" sz="2200" dirty="0">
                <a:solidFill>
                  <a:srgbClr val="000000"/>
                </a:solidFill>
                <a:latin typeface="Consolas" panose="020B0609020204030204" pitchFamily="49" charset="0"/>
              </a:rPr>
              <a:t>{ </a:t>
            </a:r>
            <a:endParaRPr lang="he-IL" sz="2200" dirty="0"/>
          </a:p>
        </p:txBody>
      </p:sp>
    </p:spTree>
    <p:extLst>
      <p:ext uri="{BB962C8B-B14F-4D97-AF65-F5344CB8AC3E}">
        <p14:creationId xmlns:p14="http://schemas.microsoft.com/office/powerpoint/2010/main" val="423586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C78052F-1CC9-4F9D-817A-93EB2BC677F9}"/>
              </a:ext>
            </a:extLst>
          </p:cNvPr>
          <p:cNvSpPr txBox="1"/>
          <p:nvPr/>
        </p:nvSpPr>
        <p:spPr>
          <a:xfrm>
            <a:off x="630084" y="635424"/>
            <a:ext cx="11306300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/>
              <a:t>עלינו לכתוב פעולה רקורסיבית אשר תקבל כפרמטר מערך </a:t>
            </a:r>
          </a:p>
          <a:p>
            <a:r>
              <a:rPr lang="he-IL" sz="3600" b="1" dirty="0"/>
              <a:t>ותחזיר אמת אם המערך הוא </a:t>
            </a:r>
            <a:r>
              <a:rPr lang="he-IL" sz="3600" b="1" dirty="0" err="1"/>
              <a:t>פלינדרום</a:t>
            </a:r>
            <a:r>
              <a:rPr lang="he-IL" sz="3600" b="1" dirty="0"/>
              <a:t> ושקר אחרת</a:t>
            </a:r>
          </a:p>
        </p:txBody>
      </p:sp>
      <p:graphicFrame>
        <p:nvGraphicFramePr>
          <p:cNvPr id="6" name="טבלה 5">
            <a:extLst>
              <a:ext uri="{FF2B5EF4-FFF2-40B4-BE49-F238E27FC236}">
                <a16:creationId xmlns:a16="http://schemas.microsoft.com/office/drawing/2014/main" id="{976449ED-C3E3-4C5E-9A6B-BBB4D60CEE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159235"/>
              </p:ext>
            </p:extLst>
          </p:nvPr>
        </p:nvGraphicFramePr>
        <p:xfrm>
          <a:off x="1081605" y="2542356"/>
          <a:ext cx="8294308" cy="1172392"/>
        </p:xfrm>
        <a:graphic>
          <a:graphicData uri="http://schemas.openxmlformats.org/drawingml/2006/table">
            <a:tbl>
              <a:tblPr rtl="1" bandRow="1">
                <a:tableStyleId>{5C22544A-7EE6-4342-B048-85BDC9FD1C3A}</a:tableStyleId>
              </a:tblPr>
              <a:tblGrid>
                <a:gridCol w="754028">
                  <a:extLst>
                    <a:ext uri="{9D8B030D-6E8A-4147-A177-3AD203B41FA5}">
                      <a16:colId xmlns:a16="http://schemas.microsoft.com/office/drawing/2014/main" val="73248062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694582640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898361103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3672286839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68049493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17904312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479853476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1229014339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438729863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038529166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203061717"/>
                    </a:ext>
                  </a:extLst>
                </a:gridCol>
              </a:tblGrid>
              <a:tr h="590239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10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9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8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6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5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4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3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2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0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192342"/>
                  </a:ext>
                </a:extLst>
              </a:tr>
              <a:tr h="582153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016970"/>
                  </a:ext>
                </a:extLst>
              </a:tr>
            </a:tbl>
          </a:graphicData>
        </a:graphic>
      </p:graphicFrame>
      <p:cxnSp>
        <p:nvCxnSpPr>
          <p:cNvPr id="7" name="מחבר חץ ישר 6">
            <a:extLst>
              <a:ext uri="{FF2B5EF4-FFF2-40B4-BE49-F238E27FC236}">
                <a16:creationId xmlns:a16="http://schemas.microsoft.com/office/drawing/2014/main" id="{0DA26B2B-F805-4BDF-8F38-C0376E5029D6}"/>
              </a:ext>
            </a:extLst>
          </p:cNvPr>
          <p:cNvCxnSpPr/>
          <p:nvPr/>
        </p:nvCxnSpPr>
        <p:spPr>
          <a:xfrm flipV="1">
            <a:off x="9012052" y="3804380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חץ ישר 8">
            <a:extLst>
              <a:ext uri="{FF2B5EF4-FFF2-40B4-BE49-F238E27FC236}">
                <a16:creationId xmlns:a16="http://schemas.microsoft.com/office/drawing/2014/main" id="{CF4CAFB4-41DE-4588-B8F4-651563C032BC}"/>
              </a:ext>
            </a:extLst>
          </p:cNvPr>
          <p:cNvCxnSpPr/>
          <p:nvPr/>
        </p:nvCxnSpPr>
        <p:spPr>
          <a:xfrm flipV="1">
            <a:off x="1485723" y="3797250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925CD81-DBFB-47FA-AD1A-16CCE978C6DA}"/>
              </a:ext>
            </a:extLst>
          </p:cNvPr>
          <p:cNvSpPr txBox="1"/>
          <p:nvPr/>
        </p:nvSpPr>
        <p:spPr>
          <a:xfrm>
            <a:off x="1081605" y="4667099"/>
            <a:ext cx="80823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begin</a:t>
            </a:r>
            <a:endParaRPr lang="he-IL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09C903-BF6B-40D8-AE90-67B580A3FA5B}"/>
              </a:ext>
            </a:extLst>
          </p:cNvPr>
          <p:cNvSpPr txBox="1"/>
          <p:nvPr/>
        </p:nvSpPr>
        <p:spPr>
          <a:xfrm>
            <a:off x="8724540" y="4681873"/>
            <a:ext cx="60305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end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9151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C78052F-1CC9-4F9D-817A-93EB2BC677F9}"/>
              </a:ext>
            </a:extLst>
          </p:cNvPr>
          <p:cNvSpPr txBox="1"/>
          <p:nvPr/>
        </p:nvSpPr>
        <p:spPr>
          <a:xfrm>
            <a:off x="630084" y="635424"/>
            <a:ext cx="11306300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/>
              <a:t>עלינו לכתוב פעולה רקורסיבית אשר תקבל כפרמטר מערך </a:t>
            </a:r>
          </a:p>
          <a:p>
            <a:r>
              <a:rPr lang="he-IL" sz="3600" b="1" dirty="0"/>
              <a:t>ותחזיר אמת אם המערך הוא </a:t>
            </a:r>
            <a:r>
              <a:rPr lang="he-IL" sz="3600" b="1" dirty="0" err="1"/>
              <a:t>פלינדרום</a:t>
            </a:r>
            <a:r>
              <a:rPr lang="he-IL" sz="3600" b="1" dirty="0"/>
              <a:t> ושקר אחרת</a:t>
            </a:r>
          </a:p>
        </p:txBody>
      </p:sp>
      <p:graphicFrame>
        <p:nvGraphicFramePr>
          <p:cNvPr id="6" name="טבלה 5">
            <a:extLst>
              <a:ext uri="{FF2B5EF4-FFF2-40B4-BE49-F238E27FC236}">
                <a16:creationId xmlns:a16="http://schemas.microsoft.com/office/drawing/2014/main" id="{976449ED-C3E3-4C5E-9A6B-BBB4D60CEEB4}"/>
              </a:ext>
            </a:extLst>
          </p:cNvPr>
          <p:cNvGraphicFramePr>
            <a:graphicFrameLocks noGrp="1"/>
          </p:cNvGraphicFramePr>
          <p:nvPr/>
        </p:nvGraphicFramePr>
        <p:xfrm>
          <a:off x="1081605" y="2542356"/>
          <a:ext cx="8294308" cy="1172392"/>
        </p:xfrm>
        <a:graphic>
          <a:graphicData uri="http://schemas.openxmlformats.org/drawingml/2006/table">
            <a:tbl>
              <a:tblPr rtl="1" bandRow="1">
                <a:tableStyleId>{5C22544A-7EE6-4342-B048-85BDC9FD1C3A}</a:tableStyleId>
              </a:tblPr>
              <a:tblGrid>
                <a:gridCol w="754028">
                  <a:extLst>
                    <a:ext uri="{9D8B030D-6E8A-4147-A177-3AD203B41FA5}">
                      <a16:colId xmlns:a16="http://schemas.microsoft.com/office/drawing/2014/main" val="73248062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694582640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898361103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3672286839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68049493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17904312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479853476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1229014339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438729863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038529166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203061717"/>
                    </a:ext>
                  </a:extLst>
                </a:gridCol>
              </a:tblGrid>
              <a:tr h="590239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10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9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8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6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5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4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3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2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0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192342"/>
                  </a:ext>
                </a:extLst>
              </a:tr>
              <a:tr h="582153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016970"/>
                  </a:ext>
                </a:extLst>
              </a:tr>
            </a:tbl>
          </a:graphicData>
        </a:graphic>
      </p:graphicFrame>
      <p:cxnSp>
        <p:nvCxnSpPr>
          <p:cNvPr id="7" name="מחבר חץ ישר 6">
            <a:extLst>
              <a:ext uri="{FF2B5EF4-FFF2-40B4-BE49-F238E27FC236}">
                <a16:creationId xmlns:a16="http://schemas.microsoft.com/office/drawing/2014/main" id="{0DA26B2B-F805-4BDF-8F38-C0376E5029D6}"/>
              </a:ext>
            </a:extLst>
          </p:cNvPr>
          <p:cNvCxnSpPr/>
          <p:nvPr/>
        </p:nvCxnSpPr>
        <p:spPr>
          <a:xfrm flipV="1">
            <a:off x="8215218" y="3804380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חץ ישר 8">
            <a:extLst>
              <a:ext uri="{FF2B5EF4-FFF2-40B4-BE49-F238E27FC236}">
                <a16:creationId xmlns:a16="http://schemas.microsoft.com/office/drawing/2014/main" id="{CF4CAFB4-41DE-4588-B8F4-651563C032BC}"/>
              </a:ext>
            </a:extLst>
          </p:cNvPr>
          <p:cNvCxnSpPr/>
          <p:nvPr/>
        </p:nvCxnSpPr>
        <p:spPr>
          <a:xfrm flipV="1">
            <a:off x="2178055" y="3797250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925CD81-DBFB-47FA-AD1A-16CCE978C6DA}"/>
              </a:ext>
            </a:extLst>
          </p:cNvPr>
          <p:cNvSpPr txBox="1"/>
          <p:nvPr/>
        </p:nvSpPr>
        <p:spPr>
          <a:xfrm>
            <a:off x="1773937" y="4667099"/>
            <a:ext cx="80823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begin</a:t>
            </a:r>
            <a:endParaRPr lang="he-IL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09C903-BF6B-40D8-AE90-67B580A3FA5B}"/>
              </a:ext>
            </a:extLst>
          </p:cNvPr>
          <p:cNvSpPr txBox="1"/>
          <p:nvPr/>
        </p:nvSpPr>
        <p:spPr>
          <a:xfrm>
            <a:off x="7927706" y="4681873"/>
            <a:ext cx="60305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end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671682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C78052F-1CC9-4F9D-817A-93EB2BC677F9}"/>
              </a:ext>
            </a:extLst>
          </p:cNvPr>
          <p:cNvSpPr txBox="1"/>
          <p:nvPr/>
        </p:nvSpPr>
        <p:spPr>
          <a:xfrm>
            <a:off x="630084" y="635424"/>
            <a:ext cx="11306300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/>
              <a:t>עלינו לכתוב פעולה רקורסיבית אשר תקבל כפרמטר מערך </a:t>
            </a:r>
          </a:p>
          <a:p>
            <a:r>
              <a:rPr lang="he-IL" sz="3600" b="1" dirty="0"/>
              <a:t>ותחזיר אמת אם המערך הוא </a:t>
            </a:r>
            <a:r>
              <a:rPr lang="he-IL" sz="3600" b="1" dirty="0" err="1"/>
              <a:t>פלינדרום</a:t>
            </a:r>
            <a:r>
              <a:rPr lang="he-IL" sz="3600" b="1" dirty="0"/>
              <a:t> ושקר אחרת</a:t>
            </a:r>
          </a:p>
        </p:txBody>
      </p:sp>
      <p:graphicFrame>
        <p:nvGraphicFramePr>
          <p:cNvPr id="6" name="טבלה 5">
            <a:extLst>
              <a:ext uri="{FF2B5EF4-FFF2-40B4-BE49-F238E27FC236}">
                <a16:creationId xmlns:a16="http://schemas.microsoft.com/office/drawing/2014/main" id="{976449ED-C3E3-4C5E-9A6B-BBB4D60CEEB4}"/>
              </a:ext>
            </a:extLst>
          </p:cNvPr>
          <p:cNvGraphicFramePr>
            <a:graphicFrameLocks noGrp="1"/>
          </p:cNvGraphicFramePr>
          <p:nvPr/>
        </p:nvGraphicFramePr>
        <p:xfrm>
          <a:off x="1081605" y="2542356"/>
          <a:ext cx="8294308" cy="1172392"/>
        </p:xfrm>
        <a:graphic>
          <a:graphicData uri="http://schemas.openxmlformats.org/drawingml/2006/table">
            <a:tbl>
              <a:tblPr rtl="1" bandRow="1">
                <a:tableStyleId>{5C22544A-7EE6-4342-B048-85BDC9FD1C3A}</a:tableStyleId>
              </a:tblPr>
              <a:tblGrid>
                <a:gridCol w="754028">
                  <a:extLst>
                    <a:ext uri="{9D8B030D-6E8A-4147-A177-3AD203B41FA5}">
                      <a16:colId xmlns:a16="http://schemas.microsoft.com/office/drawing/2014/main" val="73248062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694582640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898361103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3672286839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68049493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17904312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479853476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1229014339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438729863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038529166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203061717"/>
                    </a:ext>
                  </a:extLst>
                </a:gridCol>
              </a:tblGrid>
              <a:tr h="590239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10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9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8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6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5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4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3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2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0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192342"/>
                  </a:ext>
                </a:extLst>
              </a:tr>
              <a:tr h="582153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016970"/>
                  </a:ext>
                </a:extLst>
              </a:tr>
            </a:tbl>
          </a:graphicData>
        </a:graphic>
      </p:graphicFrame>
      <p:cxnSp>
        <p:nvCxnSpPr>
          <p:cNvPr id="7" name="מחבר חץ ישר 6">
            <a:extLst>
              <a:ext uri="{FF2B5EF4-FFF2-40B4-BE49-F238E27FC236}">
                <a16:creationId xmlns:a16="http://schemas.microsoft.com/office/drawing/2014/main" id="{0DA26B2B-F805-4BDF-8F38-C0376E5029D6}"/>
              </a:ext>
            </a:extLst>
          </p:cNvPr>
          <p:cNvCxnSpPr/>
          <p:nvPr/>
        </p:nvCxnSpPr>
        <p:spPr>
          <a:xfrm flipV="1">
            <a:off x="7457574" y="3804380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חץ ישר 8">
            <a:extLst>
              <a:ext uri="{FF2B5EF4-FFF2-40B4-BE49-F238E27FC236}">
                <a16:creationId xmlns:a16="http://schemas.microsoft.com/office/drawing/2014/main" id="{CF4CAFB4-41DE-4588-B8F4-651563C032BC}"/>
              </a:ext>
            </a:extLst>
          </p:cNvPr>
          <p:cNvCxnSpPr/>
          <p:nvPr/>
        </p:nvCxnSpPr>
        <p:spPr>
          <a:xfrm flipV="1">
            <a:off x="2935701" y="3797250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925CD81-DBFB-47FA-AD1A-16CCE978C6DA}"/>
              </a:ext>
            </a:extLst>
          </p:cNvPr>
          <p:cNvSpPr txBox="1"/>
          <p:nvPr/>
        </p:nvSpPr>
        <p:spPr>
          <a:xfrm>
            <a:off x="2531583" y="4667099"/>
            <a:ext cx="80823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begin</a:t>
            </a:r>
            <a:endParaRPr lang="he-IL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09C903-BF6B-40D8-AE90-67B580A3FA5B}"/>
              </a:ext>
            </a:extLst>
          </p:cNvPr>
          <p:cNvSpPr txBox="1"/>
          <p:nvPr/>
        </p:nvSpPr>
        <p:spPr>
          <a:xfrm>
            <a:off x="7170062" y="4681873"/>
            <a:ext cx="60305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end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269102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C78052F-1CC9-4F9D-817A-93EB2BC677F9}"/>
              </a:ext>
            </a:extLst>
          </p:cNvPr>
          <p:cNvSpPr txBox="1"/>
          <p:nvPr/>
        </p:nvSpPr>
        <p:spPr>
          <a:xfrm>
            <a:off x="630084" y="635424"/>
            <a:ext cx="11306300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/>
              <a:t>עלינו לכתוב פעולה רקורסיבית אשר תקבל כפרמטר מערך </a:t>
            </a:r>
          </a:p>
          <a:p>
            <a:r>
              <a:rPr lang="he-IL" sz="3600" b="1" dirty="0"/>
              <a:t>ותחזיר אמת אם המערך הוא </a:t>
            </a:r>
            <a:r>
              <a:rPr lang="he-IL" sz="3600" b="1" dirty="0" err="1"/>
              <a:t>פלינדרום</a:t>
            </a:r>
            <a:r>
              <a:rPr lang="he-IL" sz="3600" b="1" dirty="0"/>
              <a:t> ושקר אחרת</a:t>
            </a:r>
          </a:p>
        </p:txBody>
      </p:sp>
      <p:graphicFrame>
        <p:nvGraphicFramePr>
          <p:cNvPr id="6" name="טבלה 5">
            <a:extLst>
              <a:ext uri="{FF2B5EF4-FFF2-40B4-BE49-F238E27FC236}">
                <a16:creationId xmlns:a16="http://schemas.microsoft.com/office/drawing/2014/main" id="{976449ED-C3E3-4C5E-9A6B-BBB4D60CEEB4}"/>
              </a:ext>
            </a:extLst>
          </p:cNvPr>
          <p:cNvGraphicFramePr>
            <a:graphicFrameLocks noGrp="1"/>
          </p:cNvGraphicFramePr>
          <p:nvPr/>
        </p:nvGraphicFramePr>
        <p:xfrm>
          <a:off x="1081605" y="2542356"/>
          <a:ext cx="8294308" cy="1172392"/>
        </p:xfrm>
        <a:graphic>
          <a:graphicData uri="http://schemas.openxmlformats.org/drawingml/2006/table">
            <a:tbl>
              <a:tblPr rtl="1" bandRow="1">
                <a:tableStyleId>{5C22544A-7EE6-4342-B048-85BDC9FD1C3A}</a:tableStyleId>
              </a:tblPr>
              <a:tblGrid>
                <a:gridCol w="754028">
                  <a:extLst>
                    <a:ext uri="{9D8B030D-6E8A-4147-A177-3AD203B41FA5}">
                      <a16:colId xmlns:a16="http://schemas.microsoft.com/office/drawing/2014/main" val="73248062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694582640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898361103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3672286839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68049493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17904312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479853476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1229014339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438729863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038529166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203061717"/>
                    </a:ext>
                  </a:extLst>
                </a:gridCol>
              </a:tblGrid>
              <a:tr h="590239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10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9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8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6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5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4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3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2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0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192342"/>
                  </a:ext>
                </a:extLst>
              </a:tr>
              <a:tr h="582153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016970"/>
                  </a:ext>
                </a:extLst>
              </a:tr>
            </a:tbl>
          </a:graphicData>
        </a:graphic>
      </p:graphicFrame>
      <p:cxnSp>
        <p:nvCxnSpPr>
          <p:cNvPr id="7" name="מחבר חץ ישר 6">
            <a:extLst>
              <a:ext uri="{FF2B5EF4-FFF2-40B4-BE49-F238E27FC236}">
                <a16:creationId xmlns:a16="http://schemas.microsoft.com/office/drawing/2014/main" id="{0DA26B2B-F805-4BDF-8F38-C0376E5029D6}"/>
              </a:ext>
            </a:extLst>
          </p:cNvPr>
          <p:cNvCxnSpPr/>
          <p:nvPr/>
        </p:nvCxnSpPr>
        <p:spPr>
          <a:xfrm flipV="1">
            <a:off x="5406703" y="3804380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חץ ישר 8">
            <a:extLst>
              <a:ext uri="{FF2B5EF4-FFF2-40B4-BE49-F238E27FC236}">
                <a16:creationId xmlns:a16="http://schemas.microsoft.com/office/drawing/2014/main" id="{CF4CAFB4-41DE-4588-B8F4-651563C032BC}"/>
              </a:ext>
            </a:extLst>
          </p:cNvPr>
          <p:cNvCxnSpPr/>
          <p:nvPr/>
        </p:nvCxnSpPr>
        <p:spPr>
          <a:xfrm flipV="1">
            <a:off x="5064949" y="3797250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925CD81-DBFB-47FA-AD1A-16CCE978C6DA}"/>
              </a:ext>
            </a:extLst>
          </p:cNvPr>
          <p:cNvSpPr txBox="1"/>
          <p:nvPr/>
        </p:nvSpPr>
        <p:spPr>
          <a:xfrm>
            <a:off x="4412637" y="4667099"/>
            <a:ext cx="80823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begin</a:t>
            </a:r>
            <a:endParaRPr lang="he-IL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09C903-BF6B-40D8-AE90-67B580A3FA5B}"/>
              </a:ext>
            </a:extLst>
          </p:cNvPr>
          <p:cNvSpPr txBox="1"/>
          <p:nvPr/>
        </p:nvSpPr>
        <p:spPr>
          <a:xfrm>
            <a:off x="5132254" y="4681873"/>
            <a:ext cx="60305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end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17260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האם </a:t>
            </a:r>
            <a:r>
              <a:rPr lang="he-IL" dirty="0" err="1"/>
              <a:t>פלינדרום</a:t>
            </a:r>
            <a:endParaRPr lang="he-IL" dirty="0"/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A87C266A-F6C2-44BA-9EDB-B47FC5E4207F}"/>
              </a:ext>
            </a:extLst>
          </p:cNvPr>
          <p:cNvSpPr/>
          <p:nvPr/>
        </p:nvSpPr>
        <p:spPr>
          <a:xfrm>
            <a:off x="95531" y="1012954"/>
            <a:ext cx="1224204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boolean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isPalindrom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[]</a:t>
            </a:r>
            <a:r>
              <a:rPr 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begin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end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he-IL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	if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end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-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begin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&lt;2)</a:t>
            </a:r>
          </a:p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		return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true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l" rtl="0"/>
            <a:endParaRPr lang="en-US" sz="24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	if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begin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]!=</a:t>
            </a:r>
            <a:r>
              <a:rPr 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end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])</a:t>
            </a:r>
          </a:p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		return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false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l" rtl="0"/>
            <a:endParaRPr lang="en-US" sz="24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	return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isPalindrom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begin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+1, 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end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-1);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he-IL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32A783-A056-4B29-874B-0C7B0317766A}"/>
              </a:ext>
            </a:extLst>
          </p:cNvPr>
          <p:cNvSpPr txBox="1"/>
          <p:nvPr/>
        </p:nvSpPr>
        <p:spPr>
          <a:xfrm>
            <a:off x="5609233" y="1835938"/>
            <a:ext cx="6582767" cy="175432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j-cs"/>
              </a:rPr>
              <a:t>פעולה עוטפת:</a:t>
            </a:r>
          </a:p>
          <a:p>
            <a:endParaRPr lang="en-US" b="1" dirty="0">
              <a:solidFill>
                <a:srgbClr val="7F0055"/>
              </a:solidFill>
              <a:latin typeface="+mj-lt"/>
              <a:cs typeface="Courier New" panose="02070309020205020404" pitchFamily="49" charset="0"/>
            </a:endParaRPr>
          </a:p>
          <a:p>
            <a:pPr algn="l" rtl="0"/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isPalindrom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b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algn="l" rtl="0"/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isPalindrom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i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0,</a:t>
            </a:r>
            <a:r>
              <a:rPr lang="en-US" b="1" i="1" dirty="0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1" i="1" dirty="0">
                <a:solidFill>
                  <a:srgbClr val="000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-1);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he-IL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969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C78052F-1CC9-4F9D-817A-93EB2BC677F9}"/>
              </a:ext>
            </a:extLst>
          </p:cNvPr>
          <p:cNvSpPr txBox="1"/>
          <p:nvPr/>
        </p:nvSpPr>
        <p:spPr>
          <a:xfrm>
            <a:off x="630084" y="635424"/>
            <a:ext cx="11306300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/>
              <a:t>עלינו לכתוב פעולה רקורסיבית אשר תקבל כפרמטר מערך </a:t>
            </a:r>
          </a:p>
          <a:p>
            <a:r>
              <a:rPr lang="he-IL" sz="3600" b="1" dirty="0"/>
              <a:t>ותהפוך את סדר אבריו.</a:t>
            </a:r>
          </a:p>
        </p:txBody>
      </p:sp>
      <p:graphicFrame>
        <p:nvGraphicFramePr>
          <p:cNvPr id="6" name="טבלה 5">
            <a:extLst>
              <a:ext uri="{FF2B5EF4-FFF2-40B4-BE49-F238E27FC236}">
                <a16:creationId xmlns:a16="http://schemas.microsoft.com/office/drawing/2014/main" id="{976449ED-C3E3-4C5E-9A6B-BBB4D60CEE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032077"/>
              </p:ext>
            </p:extLst>
          </p:nvPr>
        </p:nvGraphicFramePr>
        <p:xfrm>
          <a:off x="1081605" y="2542356"/>
          <a:ext cx="8294308" cy="1172392"/>
        </p:xfrm>
        <a:graphic>
          <a:graphicData uri="http://schemas.openxmlformats.org/drawingml/2006/table">
            <a:tbl>
              <a:tblPr rtl="1" bandRow="1">
                <a:tableStyleId>{5C22544A-7EE6-4342-B048-85BDC9FD1C3A}</a:tableStyleId>
              </a:tblPr>
              <a:tblGrid>
                <a:gridCol w="754028">
                  <a:extLst>
                    <a:ext uri="{9D8B030D-6E8A-4147-A177-3AD203B41FA5}">
                      <a16:colId xmlns:a16="http://schemas.microsoft.com/office/drawing/2014/main" val="73248062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694582640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898361103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3672286839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68049493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179043127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479853476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1229014339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438729863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038529166"/>
                    </a:ext>
                  </a:extLst>
                </a:gridCol>
                <a:gridCol w="754028">
                  <a:extLst>
                    <a:ext uri="{9D8B030D-6E8A-4147-A177-3AD203B41FA5}">
                      <a16:colId xmlns:a16="http://schemas.microsoft.com/office/drawing/2014/main" val="2203061717"/>
                    </a:ext>
                  </a:extLst>
                </a:gridCol>
              </a:tblGrid>
              <a:tr h="590239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10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9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8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6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5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4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3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2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1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0</a:t>
                      </a:r>
                      <a:endParaRPr lang="he-I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192342"/>
                  </a:ext>
                </a:extLst>
              </a:tr>
              <a:tr h="582153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9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016970"/>
                  </a:ext>
                </a:extLst>
              </a:tr>
            </a:tbl>
          </a:graphicData>
        </a:graphic>
      </p:graphicFrame>
      <p:cxnSp>
        <p:nvCxnSpPr>
          <p:cNvPr id="7" name="מחבר חץ ישר 6">
            <a:extLst>
              <a:ext uri="{FF2B5EF4-FFF2-40B4-BE49-F238E27FC236}">
                <a16:creationId xmlns:a16="http://schemas.microsoft.com/office/drawing/2014/main" id="{0DA26B2B-F805-4BDF-8F38-C0376E5029D6}"/>
              </a:ext>
            </a:extLst>
          </p:cNvPr>
          <p:cNvCxnSpPr/>
          <p:nvPr/>
        </p:nvCxnSpPr>
        <p:spPr>
          <a:xfrm flipV="1">
            <a:off x="9012052" y="3804380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חץ ישר 8">
            <a:extLst>
              <a:ext uri="{FF2B5EF4-FFF2-40B4-BE49-F238E27FC236}">
                <a16:creationId xmlns:a16="http://schemas.microsoft.com/office/drawing/2014/main" id="{CF4CAFB4-41DE-4588-B8F4-651563C032BC}"/>
              </a:ext>
            </a:extLst>
          </p:cNvPr>
          <p:cNvCxnSpPr/>
          <p:nvPr/>
        </p:nvCxnSpPr>
        <p:spPr>
          <a:xfrm flipV="1">
            <a:off x="1485723" y="3797250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925CD81-DBFB-47FA-AD1A-16CCE978C6DA}"/>
              </a:ext>
            </a:extLst>
          </p:cNvPr>
          <p:cNvSpPr txBox="1"/>
          <p:nvPr/>
        </p:nvSpPr>
        <p:spPr>
          <a:xfrm>
            <a:off x="1081605" y="4667099"/>
            <a:ext cx="80823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begin</a:t>
            </a:r>
            <a:endParaRPr lang="he-IL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09C903-BF6B-40D8-AE90-67B580A3FA5B}"/>
              </a:ext>
            </a:extLst>
          </p:cNvPr>
          <p:cNvSpPr txBox="1"/>
          <p:nvPr/>
        </p:nvSpPr>
        <p:spPr>
          <a:xfrm>
            <a:off x="8724540" y="4681873"/>
            <a:ext cx="60305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end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2635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מה נלמד היום </a:t>
            </a: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1725096" y="1352471"/>
            <a:ext cx="8306994" cy="415305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he-IL" sz="2800" dirty="0">
                <a:solidFill>
                  <a:schemeClr val="tx1"/>
                </a:solidFill>
              </a:rPr>
              <a:t>מהי רקורסיה - תזכורת</a:t>
            </a:r>
          </a:p>
          <a:p>
            <a:pPr>
              <a:lnSpc>
                <a:spcPct val="200000"/>
              </a:lnSpc>
            </a:pPr>
            <a:r>
              <a:rPr lang="he-IL" sz="2800" dirty="0">
                <a:solidFill>
                  <a:schemeClr val="tx1"/>
                </a:solidFill>
              </a:rPr>
              <a:t>רקורסיה במערך – אינדקס אחד</a:t>
            </a:r>
          </a:p>
          <a:p>
            <a:pPr>
              <a:lnSpc>
                <a:spcPct val="200000"/>
              </a:lnSpc>
            </a:pPr>
            <a:r>
              <a:rPr lang="he-IL" sz="2800" dirty="0">
                <a:solidFill>
                  <a:schemeClr val="tx1"/>
                </a:solidFill>
              </a:rPr>
              <a:t>רקורסיה במערך – שני אינדקסים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הופכים מערך</a:t>
            </a: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A87C266A-F6C2-44BA-9EDB-B47FC5E4207F}"/>
              </a:ext>
            </a:extLst>
          </p:cNvPr>
          <p:cNvSpPr/>
          <p:nvPr/>
        </p:nvSpPr>
        <p:spPr>
          <a:xfrm>
            <a:off x="95531" y="1012954"/>
            <a:ext cx="1224204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reverse(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[]</a:t>
            </a:r>
            <a:r>
              <a:rPr 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begin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end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he-IL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	if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end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-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begin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&gt;1)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	{</a:t>
            </a:r>
            <a:endParaRPr lang="he-IL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		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temp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begin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pPr algn="l" rtl="0"/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		</a:t>
            </a:r>
            <a:r>
              <a:rPr 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begin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]=</a:t>
            </a:r>
            <a:r>
              <a:rPr 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pPr algn="l" rtl="0"/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		</a:t>
            </a:r>
            <a:r>
              <a:rPr 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]=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temp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l" rtl="0"/>
            <a:r>
              <a:rPr lang="en-US" sz="2400" i="1" dirty="0">
                <a:solidFill>
                  <a:srgbClr val="000000"/>
                </a:solidFill>
                <a:latin typeface="Consolas" panose="020B0609020204030204" pitchFamily="49" charset="0"/>
              </a:rPr>
              <a:t>		reverse(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arr</a:t>
            </a:r>
            <a:r>
              <a:rPr lang="en-US" sz="2400" i="1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begin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+1</a:t>
            </a:r>
            <a:r>
              <a:rPr lang="en-US" sz="24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-1</a:t>
            </a:r>
            <a:r>
              <a:rPr lang="en-US" sz="24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	}</a:t>
            </a:r>
            <a:endParaRPr lang="he-IL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he-IL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32A783-A056-4B29-874B-0C7B0317766A}"/>
              </a:ext>
            </a:extLst>
          </p:cNvPr>
          <p:cNvSpPr txBox="1"/>
          <p:nvPr/>
        </p:nvSpPr>
        <p:spPr>
          <a:xfrm>
            <a:off x="5513702" y="1674674"/>
            <a:ext cx="6582767" cy="175432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j-cs"/>
              </a:rPr>
              <a:t>פעולה עוטפת:</a:t>
            </a:r>
          </a:p>
          <a:p>
            <a:endParaRPr lang="en-US" b="1" dirty="0">
              <a:solidFill>
                <a:srgbClr val="7F0055"/>
              </a:solidFill>
              <a:latin typeface="+mj-lt"/>
              <a:cs typeface="Courier New" panose="02070309020205020404" pitchFamily="49" charset="0"/>
            </a:endParaRPr>
          </a:p>
          <a:p>
            <a:pPr algn="l" rtl="0"/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reverse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b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algn="l" rtl="0"/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reverse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i="1" dirty="0" err="1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0, </a:t>
            </a:r>
            <a:r>
              <a:rPr lang="en-US" b="1" i="1" dirty="0">
                <a:solidFill>
                  <a:srgbClr val="6A3E3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1" i="1" dirty="0">
                <a:solidFill>
                  <a:srgbClr val="000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en-US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-1);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he-IL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33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D6C7B008-63A1-4A34-A457-D6A0B6D540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4400" b="1" dirty="0"/>
              <a:t>תזכורת: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3064" y="995959"/>
            <a:ext cx="10024435" cy="41838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3000" b="1" dirty="0"/>
              <a:t>אלגוריתם רקורסיבי</a:t>
            </a:r>
            <a:r>
              <a:rPr lang="he-IL" sz="3000" dirty="0"/>
              <a:t> הוא אלגוריתם אשר על מנת לפתור בעיה מסוימת, מפעיל את עצמו על מקרים פשוטים יותר של הבעיה.</a:t>
            </a:r>
          </a:p>
          <a:p>
            <a:pPr>
              <a:lnSpc>
                <a:spcPct val="150000"/>
              </a:lnSpc>
            </a:pPr>
            <a:endParaRPr lang="he-IL" sz="3000" dirty="0"/>
          </a:p>
          <a:p>
            <a:pPr>
              <a:lnSpc>
                <a:spcPct val="150000"/>
              </a:lnSpc>
            </a:pPr>
            <a:r>
              <a:rPr lang="he-IL" sz="3000" dirty="0"/>
              <a:t>בכל אלגוריתם רקורסיבי יש תמיד:</a:t>
            </a: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he-IL" sz="3000" dirty="0"/>
              <a:t>תנאי עצירה</a:t>
            </a:r>
          </a:p>
          <a:p>
            <a:pPr marL="685800" indent="-685800">
              <a:lnSpc>
                <a:spcPct val="150000"/>
              </a:lnSpc>
              <a:buFontTx/>
              <a:buChar char="-"/>
            </a:pPr>
            <a:r>
              <a:rPr lang="he-IL" sz="3000" dirty="0"/>
              <a:t>הקטנת הבעיה</a:t>
            </a:r>
          </a:p>
        </p:txBody>
      </p:sp>
    </p:spTree>
    <p:extLst>
      <p:ext uri="{BB962C8B-B14F-4D97-AF65-F5344CB8AC3E}">
        <p14:creationId xmlns:p14="http://schemas.microsoft.com/office/powerpoint/2010/main" val="2279095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70720973-1BCD-4915-9353-8D5D58E505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4400" b="1" dirty="0"/>
              <a:t>רקורסיה על מערך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3927" y="1773381"/>
            <a:ext cx="11306300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/>
              <a:t>עלינו לכתוב פעולה רקורסיבית אשר תקבל כפרמטר מערך.</a:t>
            </a:r>
          </a:p>
          <a:p>
            <a:r>
              <a:rPr lang="he-IL" sz="3600" b="1" dirty="0"/>
              <a:t>הפעולה תחזיר את סכום אברי המערך.</a:t>
            </a:r>
          </a:p>
        </p:txBody>
      </p:sp>
      <p:sp>
        <p:nvSpPr>
          <p:cNvPr id="12" name="סוגר מסולסל ימני 11"/>
          <p:cNvSpPr/>
          <p:nvPr/>
        </p:nvSpPr>
        <p:spPr>
          <a:xfrm rot="5400000">
            <a:off x="5119689" y="1111413"/>
            <a:ext cx="667362" cy="7215006"/>
          </a:xfrm>
          <a:prstGeom prst="rightBrace">
            <a:avLst>
              <a:gd name="adj1" fmla="val 100197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13" name="טבלה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405707"/>
              </p:ext>
            </p:extLst>
          </p:nvPr>
        </p:nvGraphicFramePr>
        <p:xfrm>
          <a:off x="1845867" y="3558139"/>
          <a:ext cx="8127999" cy="701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30500932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27817788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39485128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58755669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81388904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31092507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16388144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01510800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6789809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9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8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7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6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5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4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3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2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1</a:t>
                      </a:r>
                      <a:endParaRPr lang="he-IL" sz="40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367385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 flipH="1">
            <a:off x="5070763" y="4994366"/>
            <a:ext cx="61510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b="1" dirty="0"/>
              <a:t>s</a:t>
            </a:r>
            <a:endParaRPr lang="he-IL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710010" y="5661729"/>
            <a:ext cx="3951724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4400" dirty="0"/>
              <a:t>נחזיר את </a:t>
            </a:r>
            <a:r>
              <a:rPr lang="en-US" sz="4400" dirty="0"/>
              <a:t>s + x</a:t>
            </a:r>
            <a:r>
              <a:rPr lang="en-US" sz="4400" baseline="-25000" dirty="0"/>
              <a:t>9</a:t>
            </a:r>
            <a:endParaRPr lang="he-IL" sz="4400" baseline="-25000" dirty="0"/>
          </a:p>
        </p:txBody>
      </p:sp>
    </p:spTree>
    <p:extLst>
      <p:ext uri="{BB962C8B-B14F-4D97-AF65-F5344CB8AC3E}">
        <p14:creationId xmlns:p14="http://schemas.microsoft.com/office/powerpoint/2010/main" val="1201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70720973-1BCD-4915-9353-8D5D58E505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4400" b="1" dirty="0"/>
              <a:t>רקורסיה על מערך</a:t>
            </a:r>
          </a:p>
        </p:txBody>
      </p:sp>
      <p:pic>
        <p:nvPicPr>
          <p:cNvPr id="1026" name="Picture 2" descr="Close-up Photography of Black Goril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825" y="5354830"/>
            <a:ext cx="2097175" cy="139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85983" y="5303888"/>
            <a:ext cx="5197257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4400" dirty="0"/>
              <a:t>איך מקטינים מערך??</a:t>
            </a:r>
          </a:p>
        </p:txBody>
      </p:sp>
      <p:graphicFrame>
        <p:nvGraphicFramePr>
          <p:cNvPr id="14" name="טבלה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154382"/>
              </p:ext>
            </p:extLst>
          </p:nvPr>
        </p:nvGraphicFramePr>
        <p:xfrm>
          <a:off x="1845867" y="3558139"/>
          <a:ext cx="8127999" cy="701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30500932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27817788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39485128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58755669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81388904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31092507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16388144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01510800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6789809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9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8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7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6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5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4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3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2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1</a:t>
                      </a:r>
                      <a:endParaRPr lang="he-IL" sz="40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367385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83927" y="1773381"/>
            <a:ext cx="11306300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/>
              <a:t>עלינו לכתוב פעולה רקורסיבית אשר תקבל כפרמטר מערך.</a:t>
            </a:r>
          </a:p>
          <a:p>
            <a:r>
              <a:rPr lang="he-IL" sz="3600" b="1" dirty="0"/>
              <a:t>הפעולה תחזיר את סכום אברי המערך.</a:t>
            </a:r>
          </a:p>
        </p:txBody>
      </p:sp>
    </p:spTree>
    <p:extLst>
      <p:ext uri="{BB962C8B-B14F-4D97-AF65-F5344CB8AC3E}">
        <p14:creationId xmlns:p14="http://schemas.microsoft.com/office/powerpoint/2010/main" val="3355977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70720973-1BCD-4915-9353-8D5D58E505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4400" b="1" dirty="0"/>
              <a:t>רקורסיה על מערך</a:t>
            </a:r>
          </a:p>
        </p:txBody>
      </p:sp>
      <p:cxnSp>
        <p:nvCxnSpPr>
          <p:cNvPr id="9" name="מחבר חץ ישר 8">
            <a:extLst>
              <a:ext uri="{FF2B5EF4-FFF2-40B4-BE49-F238E27FC236}">
                <a16:creationId xmlns:a16="http://schemas.microsoft.com/office/drawing/2014/main" id="{9C3D5026-619B-4004-9471-4F2060400A2D}"/>
              </a:ext>
            </a:extLst>
          </p:cNvPr>
          <p:cNvCxnSpPr/>
          <p:nvPr/>
        </p:nvCxnSpPr>
        <p:spPr>
          <a:xfrm flipV="1">
            <a:off x="9481127" y="4313374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טבלה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154382"/>
              </p:ext>
            </p:extLst>
          </p:nvPr>
        </p:nvGraphicFramePr>
        <p:xfrm>
          <a:off x="1845867" y="3558139"/>
          <a:ext cx="8127999" cy="701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30500932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27817788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39485128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58755669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81388904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31092507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16388144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01510800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6789809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9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8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7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6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5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4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3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2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1</a:t>
                      </a:r>
                      <a:endParaRPr lang="he-IL" sz="40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367385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83927" y="1773381"/>
            <a:ext cx="11306300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/>
              <a:t>עלינו לכתוב פעולה רקורסיבית אשר תקבל כפרמטר מערך.</a:t>
            </a:r>
          </a:p>
          <a:p>
            <a:r>
              <a:rPr lang="he-IL" sz="3600" b="1" dirty="0"/>
              <a:t>הפעולה תחזיר את סכום אברי המערך.</a:t>
            </a:r>
          </a:p>
        </p:txBody>
      </p:sp>
    </p:spTree>
    <p:extLst>
      <p:ext uri="{BB962C8B-B14F-4D97-AF65-F5344CB8AC3E}">
        <p14:creationId xmlns:p14="http://schemas.microsoft.com/office/powerpoint/2010/main" val="2204964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70720973-1BCD-4915-9353-8D5D58E505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4400" b="1" dirty="0"/>
              <a:t>רקורסיה על מערך</a:t>
            </a:r>
          </a:p>
        </p:txBody>
      </p:sp>
      <p:cxnSp>
        <p:nvCxnSpPr>
          <p:cNvPr id="9" name="מחבר חץ ישר 8">
            <a:extLst>
              <a:ext uri="{FF2B5EF4-FFF2-40B4-BE49-F238E27FC236}">
                <a16:creationId xmlns:a16="http://schemas.microsoft.com/office/drawing/2014/main" id="{9C3D5026-619B-4004-9471-4F2060400A2D}"/>
              </a:ext>
            </a:extLst>
          </p:cNvPr>
          <p:cNvCxnSpPr/>
          <p:nvPr/>
        </p:nvCxnSpPr>
        <p:spPr>
          <a:xfrm flipV="1">
            <a:off x="8594434" y="4313374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154382"/>
              </p:ext>
            </p:extLst>
          </p:nvPr>
        </p:nvGraphicFramePr>
        <p:xfrm>
          <a:off x="1845867" y="3558139"/>
          <a:ext cx="8127999" cy="701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30500932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27817788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39485128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58755669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81388904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31092507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16388144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01510800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6789809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9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8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7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6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5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4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3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2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1</a:t>
                      </a:r>
                      <a:endParaRPr lang="he-IL" sz="40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36738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3927" y="1773381"/>
            <a:ext cx="11306300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/>
              <a:t>עלינו לכתוב פעולה רקורסיבית אשר תקבל כפרמטר מערך.</a:t>
            </a:r>
          </a:p>
          <a:p>
            <a:r>
              <a:rPr lang="he-IL" sz="3600" b="1" dirty="0"/>
              <a:t>הפעולה תחזיר את סכום אברי המערך.</a:t>
            </a:r>
          </a:p>
        </p:txBody>
      </p:sp>
    </p:spTree>
    <p:extLst>
      <p:ext uri="{BB962C8B-B14F-4D97-AF65-F5344CB8AC3E}">
        <p14:creationId xmlns:p14="http://schemas.microsoft.com/office/powerpoint/2010/main" val="3804200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70720973-1BCD-4915-9353-8D5D58E505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4400" b="1" dirty="0"/>
              <a:t>רקורסיה על מערך</a:t>
            </a:r>
          </a:p>
        </p:txBody>
      </p:sp>
      <p:cxnSp>
        <p:nvCxnSpPr>
          <p:cNvPr id="9" name="מחבר חץ ישר 8">
            <a:extLst>
              <a:ext uri="{FF2B5EF4-FFF2-40B4-BE49-F238E27FC236}">
                <a16:creationId xmlns:a16="http://schemas.microsoft.com/office/drawing/2014/main" id="{9C3D5026-619B-4004-9471-4F2060400A2D}"/>
              </a:ext>
            </a:extLst>
          </p:cNvPr>
          <p:cNvCxnSpPr/>
          <p:nvPr/>
        </p:nvCxnSpPr>
        <p:spPr>
          <a:xfrm flipV="1">
            <a:off x="7707741" y="4313374"/>
            <a:ext cx="0" cy="826655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154382"/>
              </p:ext>
            </p:extLst>
          </p:nvPr>
        </p:nvGraphicFramePr>
        <p:xfrm>
          <a:off x="1845867" y="3558139"/>
          <a:ext cx="8127999" cy="701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30500932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27817788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39485128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58755669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81388904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31092507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16388144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01510800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6789809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9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8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7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6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5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4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3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2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4000" dirty="0"/>
                        <a:t>x</a:t>
                      </a:r>
                      <a:r>
                        <a:rPr lang="en-US" sz="4000" baseline="-25000" dirty="0"/>
                        <a:t>1</a:t>
                      </a:r>
                      <a:endParaRPr lang="he-IL" sz="40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36738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3927" y="1773381"/>
            <a:ext cx="11306300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/>
              <a:t>עלינו לכתוב פעולה רקורסיבית אשר תקבל כפרמטר מערך.</a:t>
            </a:r>
          </a:p>
          <a:p>
            <a:r>
              <a:rPr lang="he-IL" sz="3600" b="1" dirty="0"/>
              <a:t>הפעולה תחזיר את סכום אברי המערך.</a:t>
            </a:r>
          </a:p>
        </p:txBody>
      </p:sp>
    </p:spTree>
    <p:extLst>
      <p:ext uri="{BB962C8B-B14F-4D97-AF65-F5344CB8AC3E}">
        <p14:creationId xmlns:p14="http://schemas.microsoft.com/office/powerpoint/2010/main" val="55418919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8790</TotalTime>
  <Words>1585</Words>
  <Application>Microsoft Office PowerPoint</Application>
  <PresentationFormat>Widescreen</PresentationFormat>
  <Paragraphs>478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Consolas</vt:lpstr>
      <vt:lpstr>Courier New</vt:lpstr>
      <vt:lpstr>Varela Round</vt:lpstr>
      <vt:lpstr>ערכת נושא Office</vt:lpstr>
      <vt:lpstr>מערכת שידורים לאומית</vt:lpstr>
      <vt:lpstr>רקורסיה במערך</vt:lpstr>
      <vt:lpstr>מה נלמד היום </vt:lpstr>
      <vt:lpstr>תזכורת:</vt:lpstr>
      <vt:lpstr>רקורסיה על מערך</vt:lpstr>
      <vt:lpstr>רקורסיה על מערך</vt:lpstr>
      <vt:lpstr>רקורסיה על מערך</vt:lpstr>
      <vt:lpstr>רקורסיה על מערך</vt:lpstr>
      <vt:lpstr>רקורסיה על מערך</vt:lpstr>
      <vt:lpstr>רקורסיה על מערך</vt:lpstr>
      <vt:lpstr>רקורסיה על מערך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חיפוש במערך ממוין</vt:lpstr>
      <vt:lpstr>חיפוש במערך ממוין</vt:lpstr>
      <vt:lpstr>חיפוש במערך ממוין</vt:lpstr>
      <vt:lpstr>חיפוש במערך ממוין</vt:lpstr>
      <vt:lpstr>חיפוש במערך ממוין</vt:lpstr>
      <vt:lpstr>חיפוש בינארי</vt:lpstr>
      <vt:lpstr>PowerPoint Presentation</vt:lpstr>
      <vt:lpstr>PowerPoint Presentation</vt:lpstr>
      <vt:lpstr>PowerPoint Presentation</vt:lpstr>
      <vt:lpstr>PowerPoint Presentation</vt:lpstr>
      <vt:lpstr>האם פלינדרום</vt:lpstr>
      <vt:lpstr>PowerPoint Presentation</vt:lpstr>
      <vt:lpstr>הופכים מערך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Anat Kaldaron</cp:lastModifiedBy>
  <cp:revision>221</cp:revision>
  <dcterms:created xsi:type="dcterms:W3CDTF">2020-03-15T19:13:03Z</dcterms:created>
  <dcterms:modified xsi:type="dcterms:W3CDTF">2020-12-02T13:46:04Z</dcterms:modified>
</cp:coreProperties>
</file>