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262" r:id="rId3"/>
    <p:sldId id="263" r:id="rId4"/>
    <p:sldId id="289" r:id="rId5"/>
    <p:sldId id="312" r:id="rId6"/>
    <p:sldId id="314" r:id="rId7"/>
    <p:sldId id="303" r:id="rId8"/>
    <p:sldId id="304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05" r:id="rId17"/>
    <p:sldId id="307" r:id="rId18"/>
    <p:sldId id="306" r:id="rId19"/>
    <p:sldId id="277" r:id="rId20"/>
    <p:sldId id="308" r:id="rId21"/>
    <p:sldId id="309" r:id="rId22"/>
    <p:sldId id="310" r:id="rId23"/>
    <p:sldId id="311" r:id="rId24"/>
    <p:sldId id="315" r:id="rId25"/>
    <p:sldId id="316" r:id="rId26"/>
    <p:sldId id="317" r:id="rId27"/>
    <p:sldId id="318" r:id="rId28"/>
    <p:sldId id="319" r:id="rId29"/>
    <p:sldId id="320" r:id="rId30"/>
    <p:sldId id="330" r:id="rId31"/>
    <p:sldId id="331" r:id="rId32"/>
    <p:sldId id="332" r:id="rId33"/>
    <p:sldId id="333" r:id="rId34"/>
    <p:sldId id="334" r:id="rId35"/>
    <p:sldId id="336" r:id="rId36"/>
    <p:sldId id="335" r:id="rId37"/>
    <p:sldId id="321" r:id="rId38"/>
    <p:sldId id="329" r:id="rId3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264" y="4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ט"ו/חשון/תשפ"ב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875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62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30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04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058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610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231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79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253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57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694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6577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201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180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744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638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748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813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9533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23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124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5931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289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178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294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45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3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0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37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42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37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01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21666" y="1038550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85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409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17EB8ADE-329E-483A-BB58-A9A4083A786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88E21E86-1DBB-4D92-9E21-5D845630C78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8C2D82C7-48CD-4B0E-A3FE-773F5B7A23C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338C3D56-3CA1-4B7D-8676-1A3FBF55528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2625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 rtl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031962" cy="540000"/>
          </a:xfrm>
        </p:spPr>
        <p:txBody>
          <a:bodyPr anchor="ctr">
            <a:noAutofit/>
          </a:bodyPr>
          <a:lstStyle>
            <a:lvl1pPr marL="185757" indent="0" algn="ctr" rtl="0">
              <a:buNone/>
              <a:defRPr sz="2800" b="1">
                <a:ln>
                  <a:noFill/>
                </a:ln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 anchor="ctr"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48159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0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הצגת סר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 algn="l" rtl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l" rtl="0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rtl="0"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A3668FCF-077B-44DF-8CC7-9B4448CCB2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41A6383F-9D53-488C-91A3-EED98BD172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352CC35E-A0A0-439F-98E5-4AA7E4F8CDB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ט"ו/חשון/תשפ"ב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59BF2208-4F45-434C-A2B4-76C0735BB10D}"/>
              </a:ext>
            </a:extLst>
          </p:cNvPr>
          <p:cNvGraphicFramePr>
            <a:graphicFrameLocks noGrp="1"/>
          </p:cNvGraphicFramePr>
          <p:nvPr/>
        </p:nvGraphicFramePr>
        <p:xfrm>
          <a:off x="512695" y="2724070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215">
                  <a:extLst>
                    <a:ext uri="{9D8B030D-6E8A-4147-A177-3AD203B41FA5}">
                      <a16:colId xmlns:a16="http://schemas.microsoft.com/office/drawing/2014/main" val="2381526145"/>
                    </a:ext>
                  </a:extLst>
                </a:gridCol>
                <a:gridCol w="2905785">
                  <a:extLst>
                    <a:ext uri="{9D8B030D-6E8A-4147-A177-3AD203B41FA5}">
                      <a16:colId xmlns:a16="http://schemas.microsoft.com/office/drawing/2014/main" val="299668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36977"/>
                  </a:ext>
                </a:extLst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2433DC-A504-48DA-9BEB-DFB352A67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414" y="2679127"/>
            <a:ext cx="2517866" cy="7498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340278-0DCE-4852-89A8-59384BB79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2" y="2717646"/>
            <a:ext cx="3566469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31A9C8-E75F-47B6-A922-134E4C70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923" y="1839807"/>
            <a:ext cx="2456901" cy="7498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59C004-59CC-4869-A698-F353A649F7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136" y="4493821"/>
            <a:ext cx="1969179" cy="749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10F257-8AC8-40BE-A871-08192178B2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8219" y="1846231"/>
            <a:ext cx="1761897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9EEA75-05DE-408C-AE07-3A96A5CC3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5" y="5672293"/>
            <a:ext cx="3755461" cy="749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A15837-92D7-4E2A-B3C2-01ADACD0EA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8733" y="1886923"/>
            <a:ext cx="1048603" cy="7498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E0D5A9-6009-4FFA-A53B-A0F6FD9422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95" y="3297196"/>
            <a:ext cx="5261304" cy="7498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01B221-894A-4DFD-B1A0-97B97D1E98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7336" y="1880155"/>
            <a:ext cx="1902117" cy="7498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73028C-00C7-4F21-875B-BB7859EFF2D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136" y="3824968"/>
            <a:ext cx="3292125" cy="7498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2D4D87-0B65-43A0-89D4-250B95A760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29453" y="1886923"/>
            <a:ext cx="1896020" cy="7498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FF113FC-C38D-4BB0-88A5-4314845F2D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0136" y="5047482"/>
            <a:ext cx="1896020" cy="74987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BBF6EA-FF62-4B34-88C6-900EBB490906}"/>
              </a:ext>
            </a:extLst>
          </p:cNvPr>
          <p:cNvSpPr/>
          <p:nvPr/>
        </p:nvSpPr>
        <p:spPr>
          <a:xfrm>
            <a:off x="404447" y="927461"/>
            <a:ext cx="6214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Match the words to their definitions</a:t>
            </a:r>
          </a:p>
        </p:txBody>
      </p:sp>
    </p:spTree>
    <p:extLst>
      <p:ext uri="{BB962C8B-B14F-4D97-AF65-F5344CB8AC3E}">
        <p14:creationId xmlns:p14="http://schemas.microsoft.com/office/powerpoint/2010/main" val="194658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59BF2208-4F45-434C-A2B4-76C0735BB10D}"/>
              </a:ext>
            </a:extLst>
          </p:cNvPr>
          <p:cNvGraphicFramePr>
            <a:graphicFrameLocks noGrp="1"/>
          </p:cNvGraphicFramePr>
          <p:nvPr/>
        </p:nvGraphicFramePr>
        <p:xfrm>
          <a:off x="512695" y="2724070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215">
                  <a:extLst>
                    <a:ext uri="{9D8B030D-6E8A-4147-A177-3AD203B41FA5}">
                      <a16:colId xmlns:a16="http://schemas.microsoft.com/office/drawing/2014/main" val="2381526145"/>
                    </a:ext>
                  </a:extLst>
                </a:gridCol>
                <a:gridCol w="2905785">
                  <a:extLst>
                    <a:ext uri="{9D8B030D-6E8A-4147-A177-3AD203B41FA5}">
                      <a16:colId xmlns:a16="http://schemas.microsoft.com/office/drawing/2014/main" val="299668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36977"/>
                  </a:ext>
                </a:extLst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2433DC-A504-48DA-9BEB-DFB352A67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414" y="2679127"/>
            <a:ext cx="2517866" cy="7498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340278-0DCE-4852-89A8-59384BB79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2" y="2717646"/>
            <a:ext cx="3566469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31A9C8-E75F-47B6-A922-134E4C70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923" y="1839807"/>
            <a:ext cx="2456901" cy="7498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59C004-59CC-4869-A698-F353A649F7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136" y="4493821"/>
            <a:ext cx="1969179" cy="749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10F257-8AC8-40BE-A871-08192178B2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8219" y="1846231"/>
            <a:ext cx="1761897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9EEA75-05DE-408C-AE07-3A96A5CC3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5" y="5672293"/>
            <a:ext cx="3755461" cy="749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A15837-92D7-4E2A-B3C2-01ADACD0EA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4431" y="3297196"/>
            <a:ext cx="1048603" cy="7498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E0D5A9-6009-4FFA-A53B-A0F6FD9422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95" y="3297196"/>
            <a:ext cx="5261304" cy="7498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01B221-894A-4DFD-B1A0-97B97D1E98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7336" y="1880155"/>
            <a:ext cx="1902117" cy="7498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73028C-00C7-4F21-875B-BB7859EFF2D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136" y="3824968"/>
            <a:ext cx="3292125" cy="7498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2D4D87-0B65-43A0-89D4-250B95A760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29453" y="1886923"/>
            <a:ext cx="1896020" cy="7498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FF113FC-C38D-4BB0-88A5-4314845F2D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0136" y="5047482"/>
            <a:ext cx="1896020" cy="74987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BBF6EA-FF62-4B34-88C6-900EBB490906}"/>
              </a:ext>
            </a:extLst>
          </p:cNvPr>
          <p:cNvSpPr/>
          <p:nvPr/>
        </p:nvSpPr>
        <p:spPr>
          <a:xfrm>
            <a:off x="404447" y="927461"/>
            <a:ext cx="6214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Match the words to their definitions</a:t>
            </a:r>
          </a:p>
        </p:txBody>
      </p:sp>
    </p:spTree>
    <p:extLst>
      <p:ext uri="{BB962C8B-B14F-4D97-AF65-F5344CB8AC3E}">
        <p14:creationId xmlns:p14="http://schemas.microsoft.com/office/powerpoint/2010/main" val="398071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59BF2208-4F45-434C-A2B4-76C0735BB10D}"/>
              </a:ext>
            </a:extLst>
          </p:cNvPr>
          <p:cNvGraphicFramePr>
            <a:graphicFrameLocks noGrp="1"/>
          </p:cNvGraphicFramePr>
          <p:nvPr/>
        </p:nvGraphicFramePr>
        <p:xfrm>
          <a:off x="512695" y="2724070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215">
                  <a:extLst>
                    <a:ext uri="{9D8B030D-6E8A-4147-A177-3AD203B41FA5}">
                      <a16:colId xmlns:a16="http://schemas.microsoft.com/office/drawing/2014/main" val="2381526145"/>
                    </a:ext>
                  </a:extLst>
                </a:gridCol>
                <a:gridCol w="2905785">
                  <a:extLst>
                    <a:ext uri="{9D8B030D-6E8A-4147-A177-3AD203B41FA5}">
                      <a16:colId xmlns:a16="http://schemas.microsoft.com/office/drawing/2014/main" val="299668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36977"/>
                  </a:ext>
                </a:extLst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2433DC-A504-48DA-9BEB-DFB352A67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414" y="2679127"/>
            <a:ext cx="2517866" cy="7498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340278-0DCE-4852-89A8-59384BB79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2" y="2717646"/>
            <a:ext cx="3566469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31A9C8-E75F-47B6-A922-134E4C70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923" y="1839807"/>
            <a:ext cx="2456901" cy="7498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59C004-59CC-4869-A698-F353A649F7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136" y="4493821"/>
            <a:ext cx="1969179" cy="749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10F257-8AC8-40BE-A871-08192178B2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8219" y="1846231"/>
            <a:ext cx="1761897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9EEA75-05DE-408C-AE07-3A96A5CC3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5" y="5672293"/>
            <a:ext cx="3755461" cy="749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A15837-92D7-4E2A-B3C2-01ADACD0EA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4431" y="3297196"/>
            <a:ext cx="1048603" cy="7498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E0D5A9-6009-4FFA-A53B-A0F6FD9422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95" y="3297196"/>
            <a:ext cx="5261304" cy="7498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01B221-894A-4DFD-B1A0-97B97D1E98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7673" y="3870322"/>
            <a:ext cx="1902117" cy="7498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73028C-00C7-4F21-875B-BB7859EFF2D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136" y="3824968"/>
            <a:ext cx="3292125" cy="7498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2D4D87-0B65-43A0-89D4-250B95A760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29453" y="1886923"/>
            <a:ext cx="1896020" cy="7498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FF113FC-C38D-4BB0-88A5-4314845F2D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0136" y="5047482"/>
            <a:ext cx="1896020" cy="74987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BBF6EA-FF62-4B34-88C6-900EBB490906}"/>
              </a:ext>
            </a:extLst>
          </p:cNvPr>
          <p:cNvSpPr/>
          <p:nvPr/>
        </p:nvSpPr>
        <p:spPr>
          <a:xfrm>
            <a:off x="404447" y="927461"/>
            <a:ext cx="6214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Match the words to their definitions</a:t>
            </a:r>
          </a:p>
        </p:txBody>
      </p:sp>
    </p:spTree>
    <p:extLst>
      <p:ext uri="{BB962C8B-B14F-4D97-AF65-F5344CB8AC3E}">
        <p14:creationId xmlns:p14="http://schemas.microsoft.com/office/powerpoint/2010/main" val="288927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59BF2208-4F45-434C-A2B4-76C0735BB10D}"/>
              </a:ext>
            </a:extLst>
          </p:cNvPr>
          <p:cNvGraphicFramePr>
            <a:graphicFrameLocks noGrp="1"/>
          </p:cNvGraphicFramePr>
          <p:nvPr/>
        </p:nvGraphicFramePr>
        <p:xfrm>
          <a:off x="512695" y="2724070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215">
                  <a:extLst>
                    <a:ext uri="{9D8B030D-6E8A-4147-A177-3AD203B41FA5}">
                      <a16:colId xmlns:a16="http://schemas.microsoft.com/office/drawing/2014/main" val="2381526145"/>
                    </a:ext>
                  </a:extLst>
                </a:gridCol>
                <a:gridCol w="2905785">
                  <a:extLst>
                    <a:ext uri="{9D8B030D-6E8A-4147-A177-3AD203B41FA5}">
                      <a16:colId xmlns:a16="http://schemas.microsoft.com/office/drawing/2014/main" val="299668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36977"/>
                  </a:ext>
                </a:extLst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2433DC-A504-48DA-9BEB-DFB352A67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414" y="2679127"/>
            <a:ext cx="2517866" cy="7498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340278-0DCE-4852-89A8-59384BB79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2" y="2717646"/>
            <a:ext cx="3566469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31A9C8-E75F-47B6-A922-134E4C70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1665" y="4493821"/>
            <a:ext cx="2456901" cy="7498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59C004-59CC-4869-A698-F353A649F7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136" y="4493821"/>
            <a:ext cx="1969179" cy="749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10F257-8AC8-40BE-A871-08192178B2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8219" y="1846231"/>
            <a:ext cx="1761897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9EEA75-05DE-408C-AE07-3A96A5CC3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5" y="5672293"/>
            <a:ext cx="3755461" cy="749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A15837-92D7-4E2A-B3C2-01ADACD0EA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4431" y="3297196"/>
            <a:ext cx="1048603" cy="7498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E0D5A9-6009-4FFA-A53B-A0F6FD9422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95" y="3297196"/>
            <a:ext cx="5261304" cy="7498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01B221-894A-4DFD-B1A0-97B97D1E98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7673" y="3870322"/>
            <a:ext cx="1902117" cy="7498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73028C-00C7-4F21-875B-BB7859EFF2D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136" y="3824968"/>
            <a:ext cx="3292125" cy="7498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2D4D87-0B65-43A0-89D4-250B95A760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29453" y="1886923"/>
            <a:ext cx="1896020" cy="7498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FF113FC-C38D-4BB0-88A5-4314845F2D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0136" y="5047482"/>
            <a:ext cx="1896020" cy="74987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BBF6EA-FF62-4B34-88C6-900EBB490906}"/>
              </a:ext>
            </a:extLst>
          </p:cNvPr>
          <p:cNvSpPr/>
          <p:nvPr/>
        </p:nvSpPr>
        <p:spPr>
          <a:xfrm>
            <a:off x="404447" y="927461"/>
            <a:ext cx="6214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Match the words to their definitions</a:t>
            </a:r>
          </a:p>
        </p:txBody>
      </p:sp>
    </p:spTree>
    <p:extLst>
      <p:ext uri="{BB962C8B-B14F-4D97-AF65-F5344CB8AC3E}">
        <p14:creationId xmlns:p14="http://schemas.microsoft.com/office/powerpoint/2010/main" val="130217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59BF2208-4F45-434C-A2B4-76C0735BB10D}"/>
              </a:ext>
            </a:extLst>
          </p:cNvPr>
          <p:cNvGraphicFramePr>
            <a:graphicFrameLocks noGrp="1"/>
          </p:cNvGraphicFramePr>
          <p:nvPr/>
        </p:nvGraphicFramePr>
        <p:xfrm>
          <a:off x="512695" y="2724070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215">
                  <a:extLst>
                    <a:ext uri="{9D8B030D-6E8A-4147-A177-3AD203B41FA5}">
                      <a16:colId xmlns:a16="http://schemas.microsoft.com/office/drawing/2014/main" val="2381526145"/>
                    </a:ext>
                  </a:extLst>
                </a:gridCol>
                <a:gridCol w="2905785">
                  <a:extLst>
                    <a:ext uri="{9D8B030D-6E8A-4147-A177-3AD203B41FA5}">
                      <a16:colId xmlns:a16="http://schemas.microsoft.com/office/drawing/2014/main" val="299668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36977"/>
                  </a:ext>
                </a:extLst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2433DC-A504-48DA-9BEB-DFB352A67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414" y="2679127"/>
            <a:ext cx="2517866" cy="7498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340278-0DCE-4852-89A8-59384BB79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2" y="2717646"/>
            <a:ext cx="3566469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31A9C8-E75F-47B6-A922-134E4C70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1665" y="4493821"/>
            <a:ext cx="2456901" cy="7498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59C004-59CC-4869-A698-F353A649F7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136" y="4493821"/>
            <a:ext cx="1969179" cy="749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10F257-8AC8-40BE-A871-08192178B2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8219" y="1846231"/>
            <a:ext cx="1761897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9EEA75-05DE-408C-AE07-3A96A5CC3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5" y="5672293"/>
            <a:ext cx="3755461" cy="749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A15837-92D7-4E2A-B3C2-01ADACD0EA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4431" y="3297196"/>
            <a:ext cx="1048603" cy="7498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E0D5A9-6009-4FFA-A53B-A0F6FD9422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95" y="3297196"/>
            <a:ext cx="5261304" cy="7498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01B221-894A-4DFD-B1A0-97B97D1E98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7673" y="3870322"/>
            <a:ext cx="1902117" cy="7498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73028C-00C7-4F21-875B-BB7859EFF2D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136" y="3824968"/>
            <a:ext cx="3292125" cy="7498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2D4D87-0B65-43A0-89D4-250B95A760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7673" y="5047482"/>
            <a:ext cx="1896020" cy="7498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FF113FC-C38D-4BB0-88A5-4314845F2D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0136" y="5047482"/>
            <a:ext cx="1896020" cy="74987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BBF6EA-FF62-4B34-88C6-900EBB490906}"/>
              </a:ext>
            </a:extLst>
          </p:cNvPr>
          <p:cNvSpPr/>
          <p:nvPr/>
        </p:nvSpPr>
        <p:spPr>
          <a:xfrm>
            <a:off x="404447" y="927461"/>
            <a:ext cx="6214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Match the words to their definitions</a:t>
            </a:r>
          </a:p>
        </p:txBody>
      </p:sp>
    </p:spTree>
    <p:extLst>
      <p:ext uri="{BB962C8B-B14F-4D97-AF65-F5344CB8AC3E}">
        <p14:creationId xmlns:p14="http://schemas.microsoft.com/office/powerpoint/2010/main" val="263106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59BF2208-4F45-434C-A2B4-76C0735BB10D}"/>
              </a:ext>
            </a:extLst>
          </p:cNvPr>
          <p:cNvGraphicFramePr>
            <a:graphicFrameLocks noGrp="1"/>
          </p:cNvGraphicFramePr>
          <p:nvPr/>
        </p:nvGraphicFramePr>
        <p:xfrm>
          <a:off x="512695" y="2724070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215">
                  <a:extLst>
                    <a:ext uri="{9D8B030D-6E8A-4147-A177-3AD203B41FA5}">
                      <a16:colId xmlns:a16="http://schemas.microsoft.com/office/drawing/2014/main" val="2381526145"/>
                    </a:ext>
                  </a:extLst>
                </a:gridCol>
                <a:gridCol w="2905785">
                  <a:extLst>
                    <a:ext uri="{9D8B030D-6E8A-4147-A177-3AD203B41FA5}">
                      <a16:colId xmlns:a16="http://schemas.microsoft.com/office/drawing/2014/main" val="299668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36977"/>
                  </a:ext>
                </a:extLst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2433DC-A504-48DA-9BEB-DFB352A67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414" y="2679127"/>
            <a:ext cx="2517866" cy="7498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340278-0DCE-4852-89A8-59384BB79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2" y="2717646"/>
            <a:ext cx="3566469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31A9C8-E75F-47B6-A922-134E4C70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1665" y="4493821"/>
            <a:ext cx="2456901" cy="7498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59C004-59CC-4869-A698-F353A649F7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136" y="4493821"/>
            <a:ext cx="1969179" cy="749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10F257-8AC8-40BE-A871-08192178B2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9166" y="5558642"/>
            <a:ext cx="1761897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9EEA75-05DE-408C-AE07-3A96A5CC3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5" y="5672293"/>
            <a:ext cx="3755461" cy="749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A15837-92D7-4E2A-B3C2-01ADACD0EA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4431" y="3297196"/>
            <a:ext cx="1048603" cy="7498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E0D5A9-6009-4FFA-A53B-A0F6FD9422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95" y="3297196"/>
            <a:ext cx="5261304" cy="7498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01B221-894A-4DFD-B1A0-97B97D1E98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7673" y="3870322"/>
            <a:ext cx="1902117" cy="7498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73028C-00C7-4F21-875B-BB7859EFF2D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136" y="3824968"/>
            <a:ext cx="3292125" cy="7498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2D4D87-0B65-43A0-89D4-250B95A760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7673" y="5047482"/>
            <a:ext cx="1896020" cy="7498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FF113FC-C38D-4BB0-88A5-4314845F2D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0136" y="5047482"/>
            <a:ext cx="1896020" cy="74987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BBF6EA-FF62-4B34-88C6-900EBB490906}"/>
              </a:ext>
            </a:extLst>
          </p:cNvPr>
          <p:cNvSpPr/>
          <p:nvPr/>
        </p:nvSpPr>
        <p:spPr>
          <a:xfrm>
            <a:off x="404447" y="927461"/>
            <a:ext cx="6214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Match the words to their definitions</a:t>
            </a:r>
          </a:p>
        </p:txBody>
      </p:sp>
    </p:spTree>
    <p:extLst>
      <p:ext uri="{BB962C8B-B14F-4D97-AF65-F5344CB8AC3E}">
        <p14:creationId xmlns:p14="http://schemas.microsoft.com/office/powerpoint/2010/main" val="25838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8877300" y="5505450"/>
            <a:ext cx="3314701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Reading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263769" y="1305507"/>
            <a:ext cx="11429999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Today's Olympic Games do not have the same sports events as in the past. Some sports disappeared from the Games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because</a:t>
            </a:r>
            <a:r>
              <a:rPr lang="en-US" sz="28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people got bored watching them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Another reason 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is that </a:t>
            </a:r>
            <a:r>
              <a:rPr lang="en-US" sz="28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new sports become popular all the time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When this happens, the less popular Olympic sports have to go.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868FE5-B22A-47B9-8C69-30EB292523F4}"/>
              </a:ext>
            </a:extLst>
          </p:cNvPr>
          <p:cNvSpPr/>
          <p:nvPr/>
        </p:nvSpPr>
        <p:spPr>
          <a:xfrm>
            <a:off x="263768" y="3866582"/>
            <a:ext cx="1142999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indent="-742950" algn="l" rtl="0"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Why</a:t>
            </a:r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did some sports disappear from the Olympic Games?</a:t>
            </a:r>
          </a:p>
          <a:p>
            <a:pPr algn="l" rtl="0">
              <a:buFontTx/>
              <a:buChar char="-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Some people got bored watching them</a:t>
            </a:r>
          </a:p>
          <a:p>
            <a:pPr algn="l" rtl="0">
              <a:buFontTx/>
              <a:buChar char="-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New sports become popular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56B173-64C1-4B63-80FF-C607D0ECEB4B}"/>
              </a:ext>
            </a:extLst>
          </p:cNvPr>
          <p:cNvSpPr/>
          <p:nvPr/>
        </p:nvSpPr>
        <p:spPr>
          <a:xfrm>
            <a:off x="298937" y="4286950"/>
            <a:ext cx="7262446" cy="88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0D3FA3-5C87-4A96-8A6F-02A578EFF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383"/>
          <a:stretch>
            <a:fillRect/>
          </a:stretch>
        </p:blipFill>
        <p:spPr>
          <a:xfrm>
            <a:off x="257173" y="3650859"/>
            <a:ext cx="11649077" cy="30044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7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8877300" y="5505450"/>
            <a:ext cx="3314701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Reading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381000" y="937014"/>
            <a:ext cx="11429999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Which sports events have disappeared from the Olympics over the years? In the past, there were many unusual swimming competitions. In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1900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for example, there was an unusual race at the Olympics in Paris, France. Swimmers had to jump into the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Seine River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swim to some boats, climb over them, and then continue swimming as fast as they could to the finish.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9F83D8-D1AC-48C7-89AC-5E7825F7F512}"/>
              </a:ext>
            </a:extLst>
          </p:cNvPr>
          <p:cNvSpPr/>
          <p:nvPr/>
        </p:nvSpPr>
        <p:spPr>
          <a:xfrm>
            <a:off x="322384" y="3877944"/>
            <a:ext cx="11429999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Write the meaning of numbers and names:</a:t>
            </a:r>
          </a:p>
          <a:p>
            <a:pPr algn="l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1900</a:t>
            </a:r>
            <a:r>
              <a:rPr lang="en-US" sz="2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– the year of the unusual swimming race at the Olympics in        	Paris. </a:t>
            </a:r>
          </a:p>
          <a:p>
            <a:pPr algn="l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Seine River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– the river, where competitors had to swim.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0D57DD-0B6D-4D87-9606-3E953968CC74}"/>
              </a:ext>
            </a:extLst>
          </p:cNvPr>
          <p:cNvSpPr/>
          <p:nvPr/>
        </p:nvSpPr>
        <p:spPr>
          <a:xfrm>
            <a:off x="1371601" y="4345201"/>
            <a:ext cx="10093568" cy="824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50E2E3-B1EF-4D6A-8BAC-CDED42F28E5E}"/>
              </a:ext>
            </a:extLst>
          </p:cNvPr>
          <p:cNvSpPr/>
          <p:nvPr/>
        </p:nvSpPr>
        <p:spPr>
          <a:xfrm>
            <a:off x="2303586" y="5199522"/>
            <a:ext cx="7561383" cy="46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спорт, вода, плавание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3206F227-AD95-41E1-8181-DA466DD62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639"/>
          <a:stretch>
            <a:fillRect/>
          </a:stretch>
        </p:blipFill>
        <p:spPr>
          <a:xfrm>
            <a:off x="281939" y="3737295"/>
            <a:ext cx="11529060" cy="29360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0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8877300" y="5505450"/>
            <a:ext cx="3314701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Reading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381000" y="937014"/>
            <a:ext cx="11429999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Another race was to see how far swimmers could go without moving their arms and legs. There was also </a:t>
            </a:r>
            <a:r>
              <a:rPr lang="en-US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an underwater race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This race was held only once, in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1904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in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St. Louis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U.S.A. In this race, swimmers had to swim underwater and they got points for how long they could hold their breath.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FB16B6-1495-4068-90C5-B4B332060AD7}"/>
              </a:ext>
            </a:extLst>
          </p:cNvPr>
          <p:cNvSpPr/>
          <p:nvPr/>
        </p:nvSpPr>
        <p:spPr>
          <a:xfrm>
            <a:off x="381000" y="3429000"/>
            <a:ext cx="11429999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Write the meaning of numbers and names:</a:t>
            </a:r>
          </a:p>
          <a:p>
            <a:pPr algn="l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1904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– the year when the underwater race took place.</a:t>
            </a:r>
          </a:p>
          <a:p>
            <a:pPr algn="l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St. Louis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– the city in the USA, where the underwater race took 			place.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45C082-44A9-4EB2-A7CE-F593342B344C}"/>
              </a:ext>
            </a:extLst>
          </p:cNvPr>
          <p:cNvSpPr/>
          <p:nvPr/>
        </p:nvSpPr>
        <p:spPr>
          <a:xfrm>
            <a:off x="1371601" y="3835064"/>
            <a:ext cx="10093568" cy="490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E4E83C-2F6B-4BED-B88F-40B11C5237FE}"/>
              </a:ext>
            </a:extLst>
          </p:cNvPr>
          <p:cNvSpPr/>
          <p:nvPr/>
        </p:nvSpPr>
        <p:spPr>
          <a:xfrm>
            <a:off x="1928447" y="4376817"/>
            <a:ext cx="9712568" cy="790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E711D1-3407-482F-962B-4768C2D5E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846"/>
          <a:stretch>
            <a:fillRect/>
          </a:stretch>
        </p:blipFill>
        <p:spPr>
          <a:xfrm>
            <a:off x="384660" y="3225389"/>
            <a:ext cx="11559690" cy="3356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0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/>
          </p:nvPr>
        </p:nvSpPr>
        <p:spPr>
          <a:xfrm>
            <a:off x="1102806" y="2270910"/>
            <a:ext cx="10871177" cy="1260000"/>
          </a:xfrm>
        </p:spPr>
        <p:txBody>
          <a:bodyPr anchor="ctr"/>
          <a:lstStyle/>
          <a:p>
            <a:r>
              <a:rPr lang="en-US" sz="8800" dirty="0">
                <a:solidFill>
                  <a:srgbClr val="192A72"/>
                </a:solidFill>
              </a:rPr>
              <a:t>Break</a:t>
            </a:r>
            <a:endParaRPr lang="he-IL" sz="8800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5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ym typeface="Varela Round"/>
              </a:rPr>
              <a:t>English, 9th grade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>
                <a:sym typeface="Varela Round"/>
              </a:rPr>
              <a:t>Galia Vainer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Reading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381000" y="927461"/>
            <a:ext cx="5984631" cy="56938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Other popular sports events were similar to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summer camp games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Rope climbing, for example, was in four Olympics. There was also a tug-of-war competition. Here, two teams pulled on opposite ends of a rope and the strongest team won. At the time, anybody who wanted to be in the Olympics could compete. In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1908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for example, a team of police officers won the tug-of-war at the Olympics in London, England.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FB16B6-1495-4068-90C5-B4B332060AD7}"/>
              </a:ext>
            </a:extLst>
          </p:cNvPr>
          <p:cNvSpPr/>
          <p:nvPr/>
        </p:nvSpPr>
        <p:spPr>
          <a:xfrm>
            <a:off x="6594231" y="1053225"/>
            <a:ext cx="5486399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</a:t>
            </a:r>
            <a:r>
              <a:rPr lang="en-US" sz="2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Which</a:t>
            </a:r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sports were similar to summer camp games?</a:t>
            </a:r>
          </a:p>
          <a:p>
            <a:pPr algn="l" rt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Rope climbing and tug-of-war.</a:t>
            </a:r>
          </a:p>
          <a:p>
            <a:pPr algn="l" rtl="0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4. </a:t>
            </a:r>
            <a:r>
              <a:rPr lang="en-US" sz="2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What happened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in 1908?</a:t>
            </a:r>
          </a:p>
          <a:p>
            <a:pPr algn="l" rt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team of police officers won the tug-of-war at the Olympics.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F14FB8-DD44-4A31-A67A-2D31116B0CF1}"/>
              </a:ext>
            </a:extLst>
          </p:cNvPr>
          <p:cNvSpPr/>
          <p:nvPr/>
        </p:nvSpPr>
        <p:spPr>
          <a:xfrm>
            <a:off x="6594232" y="1858110"/>
            <a:ext cx="5436000" cy="490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70980F-912B-4A05-948D-7FAB418AFC26}"/>
              </a:ext>
            </a:extLst>
          </p:cNvPr>
          <p:cNvSpPr/>
          <p:nvPr/>
        </p:nvSpPr>
        <p:spPr>
          <a:xfrm>
            <a:off x="6594232" y="2764563"/>
            <a:ext cx="5486398" cy="1397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D8167-E99A-488A-B1B8-BD7E279FC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6" y="927461"/>
            <a:ext cx="5700094" cy="459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2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Reading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381000" y="927461"/>
            <a:ext cx="598463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There were also </a:t>
            </a:r>
            <a:r>
              <a:rPr lang="en-US" sz="28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strange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shooting competitions. In </a:t>
            </a:r>
            <a:r>
              <a:rPr lang="en-US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one competition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</a:t>
            </a:r>
          </a:p>
          <a:p>
            <a:pPr algn="just" rtl="0"/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competitors had to shoot at moving paper deer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  <a:r>
              <a:rPr lang="en-US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In another competition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they shot at paper men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who were wearing evening clothes.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FB16B6-1495-4068-90C5-B4B332060AD7}"/>
              </a:ext>
            </a:extLst>
          </p:cNvPr>
          <p:cNvSpPr/>
          <p:nvPr/>
        </p:nvSpPr>
        <p:spPr>
          <a:xfrm>
            <a:off x="6594231" y="1053225"/>
            <a:ext cx="5486399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5. </a:t>
            </a:r>
            <a:r>
              <a:rPr lang="en-US" sz="2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Why</a:t>
            </a:r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shooting competitions were strange?</a:t>
            </a:r>
          </a:p>
          <a:p>
            <a:pPr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Because competitors had to shoot a moving paper deer or paper men.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7294A9-BD4F-45AB-A928-ED5A546B06B3}"/>
              </a:ext>
            </a:extLst>
          </p:cNvPr>
          <p:cNvSpPr/>
          <p:nvPr/>
        </p:nvSpPr>
        <p:spPr>
          <a:xfrm>
            <a:off x="6594232" y="1858110"/>
            <a:ext cx="5486398" cy="1441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трава, внешний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329AE007-977D-4D3F-B05C-F7F61DBAD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81" y="938925"/>
            <a:ext cx="5520669" cy="38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Reading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381000" y="927461"/>
            <a:ext cx="11383108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But all that is in the past. Today. there are many </a:t>
            </a:r>
            <a:r>
              <a:rPr lang="en-US" sz="28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new competitions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In the Beijing Olympics in China. </a:t>
            </a:r>
            <a:r>
              <a:rPr lang="en-US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For example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there was a </a:t>
            </a:r>
            <a:r>
              <a:rPr lang="en-US" sz="28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BMX biking competition 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for the first time. In the next Olympics, we will again see exciting, new sports. Which new sport do you hope to see?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FB16B6-1495-4068-90C5-B4B332060AD7}"/>
              </a:ext>
            </a:extLst>
          </p:cNvPr>
          <p:cNvSpPr/>
          <p:nvPr/>
        </p:nvSpPr>
        <p:spPr>
          <a:xfrm>
            <a:off x="381000" y="3646750"/>
            <a:ext cx="916744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6. </a:t>
            </a:r>
            <a:r>
              <a:rPr lang="en-US" sz="2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What</a:t>
            </a:r>
            <a:r>
              <a:rPr lang="en-US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example of a new competition is given?</a:t>
            </a:r>
          </a:p>
          <a:p>
            <a:pPr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BMX biking competition.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5AF3BC-1BEC-4481-8150-7D2C595BAEEB}"/>
              </a:ext>
            </a:extLst>
          </p:cNvPr>
          <p:cNvSpPr/>
          <p:nvPr/>
        </p:nvSpPr>
        <p:spPr>
          <a:xfrm>
            <a:off x="381000" y="4123804"/>
            <a:ext cx="9167446" cy="47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819D32-5214-4322-AFF7-C001779DA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31"/>
          <a:stretch>
            <a:fillRect/>
          </a:stretch>
        </p:blipFill>
        <p:spPr>
          <a:xfrm>
            <a:off x="203686" y="3395037"/>
            <a:ext cx="9702314" cy="33858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sentences  with the words below: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79EF4-9CCC-4989-8F18-6366CE30320D}"/>
              </a:ext>
            </a:extLst>
          </p:cNvPr>
          <p:cNvSpPr/>
          <p:nvPr/>
        </p:nvSpPr>
        <p:spPr>
          <a:xfrm>
            <a:off x="404446" y="1647555"/>
            <a:ext cx="19225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8DF4C-EBCB-4336-9DC7-42E74E178110}"/>
              </a:ext>
            </a:extLst>
          </p:cNvPr>
          <p:cNvSpPr/>
          <p:nvPr/>
        </p:nvSpPr>
        <p:spPr>
          <a:xfrm>
            <a:off x="2479431" y="1642247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unusual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E472A1-ECEF-4197-9321-298D7D66E13D}"/>
              </a:ext>
            </a:extLst>
          </p:cNvPr>
          <p:cNvSpPr/>
          <p:nvPr/>
        </p:nvSpPr>
        <p:spPr>
          <a:xfrm>
            <a:off x="4319954" y="1647555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opposite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2F89F-5FEE-4062-B637-57D02B503291}"/>
              </a:ext>
            </a:extLst>
          </p:cNvPr>
          <p:cNvSpPr/>
          <p:nvPr/>
        </p:nvSpPr>
        <p:spPr>
          <a:xfrm>
            <a:off x="6312877" y="1647555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continue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CAFFB-67FA-4979-A415-85B72E81C152}"/>
              </a:ext>
            </a:extLst>
          </p:cNvPr>
          <p:cNvSpPr/>
          <p:nvPr/>
        </p:nvSpPr>
        <p:spPr>
          <a:xfrm>
            <a:off x="8153400" y="1647555"/>
            <a:ext cx="238713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competitors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19E1D-F6A5-4681-A81E-709793DC30D9}"/>
              </a:ext>
            </a:extLst>
          </p:cNvPr>
          <p:cNvSpPr/>
          <p:nvPr/>
        </p:nvSpPr>
        <p:spPr>
          <a:xfrm>
            <a:off x="10692938" y="1647555"/>
            <a:ext cx="13906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similar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77421" y="2343961"/>
            <a:ext cx="11906194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"</a:t>
            </a:r>
            <a:r>
              <a:rPr lang="ru-RU" sz="2800" dirty="0" err="1"/>
              <a:t>Small</a:t>
            </a:r>
            <a:r>
              <a:rPr lang="ru-RU" sz="2800" dirty="0"/>
              <a:t>"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th</a:t>
            </a:r>
            <a:r>
              <a:rPr lang="en-US" sz="2800" dirty="0"/>
              <a:t>e ………………………………...</a:t>
            </a:r>
            <a:r>
              <a:rPr lang="ru-RU" sz="2800" dirty="0" err="1"/>
              <a:t>of</a:t>
            </a:r>
            <a:r>
              <a:rPr lang="ru-RU" sz="2800" dirty="0"/>
              <a:t> "</a:t>
            </a:r>
            <a:r>
              <a:rPr lang="ru-RU" sz="2800" dirty="0" err="1"/>
              <a:t>big</a:t>
            </a:r>
            <a:r>
              <a:rPr lang="ru-RU" sz="2800" dirty="0"/>
              <a:t>".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Fifty</a:t>
            </a:r>
            <a:r>
              <a:rPr lang="ru-RU" sz="2800" dirty="0"/>
              <a:t> </a:t>
            </a:r>
            <a:r>
              <a:rPr lang="ru-RU" sz="2800" dirty="0" err="1"/>
              <a:t>boats</a:t>
            </a:r>
            <a:r>
              <a:rPr lang="en-US" sz="2800" dirty="0"/>
              <a:t> ………………………………...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race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things</a:t>
            </a:r>
            <a:r>
              <a:rPr lang="ru-RU" sz="2800" dirty="0"/>
              <a:t>.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en-US" sz="2800" dirty="0"/>
              <a:t> ………………………………...</a:t>
            </a:r>
            <a:r>
              <a:rPr lang="ru-RU" sz="2800" dirty="0"/>
              <a:t> </a:t>
            </a:r>
            <a:r>
              <a:rPr lang="ru-RU" sz="2800" dirty="0" err="1"/>
              <a:t>interests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a </a:t>
            </a:r>
            <a:r>
              <a:rPr lang="ru-RU" sz="2800" dirty="0" err="1"/>
              <a:t>race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en-US" sz="2800" dirty="0"/>
              <a:t> ………………………………...</a:t>
            </a:r>
            <a:endParaRPr lang="ru-RU" sz="2800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don't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finish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today</a:t>
            </a:r>
            <a:r>
              <a:rPr lang="ru-RU" sz="2800" dirty="0"/>
              <a:t>.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en-US" sz="2800" dirty="0"/>
              <a:t> …………………</a:t>
            </a:r>
            <a:r>
              <a:rPr lang="ru-RU" sz="2800" dirty="0" err="1"/>
              <a:t>tomorrow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I </a:t>
            </a:r>
            <a:r>
              <a:rPr lang="ru-RU" sz="2800" dirty="0" err="1"/>
              <a:t>saw</a:t>
            </a:r>
            <a:r>
              <a:rPr lang="ru-RU" sz="2800" dirty="0"/>
              <a:t> a </a:t>
            </a:r>
            <a:r>
              <a:rPr lang="ru-RU" sz="2800" dirty="0" err="1"/>
              <a:t>movie</a:t>
            </a:r>
            <a:r>
              <a:rPr lang="ru-RU" sz="2800" dirty="0"/>
              <a:t> </a:t>
            </a:r>
            <a:r>
              <a:rPr lang="ru-RU" sz="2800" dirty="0" err="1"/>
              <a:t>about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strangest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most</a:t>
            </a:r>
            <a:r>
              <a:rPr lang="ru-RU" sz="2800" dirty="0"/>
              <a:t> </a:t>
            </a:r>
            <a:r>
              <a:rPr lang="en-US" sz="2800" dirty="0"/>
              <a:t>………………</a:t>
            </a:r>
            <a:r>
              <a:rPr lang="ru-RU" sz="2800" dirty="0"/>
              <a:t> </a:t>
            </a:r>
            <a:r>
              <a:rPr lang="ru-RU" sz="2800" dirty="0" err="1"/>
              <a:t>animals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dirty="0"/>
              <a:t>n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74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77421" y="2343961"/>
            <a:ext cx="11906194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"</a:t>
            </a:r>
            <a:r>
              <a:rPr lang="ru-RU" sz="2800" dirty="0" err="1"/>
              <a:t>Small</a:t>
            </a:r>
            <a:r>
              <a:rPr lang="ru-RU" sz="2800" dirty="0"/>
              <a:t>"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th</a:t>
            </a:r>
            <a:r>
              <a:rPr lang="en-US" sz="2800" dirty="0"/>
              <a:t>e ………………………………...</a:t>
            </a:r>
            <a:r>
              <a:rPr lang="ru-RU" sz="2800" dirty="0" err="1"/>
              <a:t>of</a:t>
            </a:r>
            <a:r>
              <a:rPr lang="ru-RU" sz="2800" dirty="0"/>
              <a:t> "</a:t>
            </a:r>
            <a:r>
              <a:rPr lang="ru-RU" sz="2800" dirty="0" err="1"/>
              <a:t>big</a:t>
            </a:r>
            <a:r>
              <a:rPr lang="ru-RU" sz="2800" dirty="0"/>
              <a:t>".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Fifty</a:t>
            </a:r>
            <a:r>
              <a:rPr lang="ru-RU" sz="2800" dirty="0"/>
              <a:t> </a:t>
            </a:r>
            <a:r>
              <a:rPr lang="ru-RU" sz="2800" dirty="0" err="1"/>
              <a:t>boats</a:t>
            </a:r>
            <a:r>
              <a:rPr lang="en-US" sz="2800" dirty="0"/>
              <a:t> ………………………………...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race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things</a:t>
            </a:r>
            <a:r>
              <a:rPr lang="ru-RU" sz="2800" dirty="0"/>
              <a:t>.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en-US" sz="2800" dirty="0"/>
              <a:t> ………………………………...</a:t>
            </a:r>
            <a:r>
              <a:rPr lang="ru-RU" sz="2800" dirty="0"/>
              <a:t> </a:t>
            </a:r>
            <a:r>
              <a:rPr lang="ru-RU" sz="2800" dirty="0" err="1"/>
              <a:t>interests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a </a:t>
            </a:r>
            <a:r>
              <a:rPr lang="ru-RU" sz="2800" dirty="0" err="1"/>
              <a:t>race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en-US" sz="2800" dirty="0"/>
              <a:t> ………………………………...</a:t>
            </a:r>
            <a:endParaRPr lang="ru-RU" sz="2800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don't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finish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today</a:t>
            </a:r>
            <a:r>
              <a:rPr lang="ru-RU" sz="2800" dirty="0"/>
              <a:t>.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en-US" sz="2800" dirty="0"/>
              <a:t> …………………</a:t>
            </a:r>
            <a:r>
              <a:rPr lang="ru-RU" sz="2800" dirty="0" err="1"/>
              <a:t>tomorrow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I </a:t>
            </a:r>
            <a:r>
              <a:rPr lang="ru-RU" sz="2800" dirty="0" err="1"/>
              <a:t>saw</a:t>
            </a:r>
            <a:r>
              <a:rPr lang="ru-RU" sz="2800" dirty="0"/>
              <a:t> a </a:t>
            </a:r>
            <a:r>
              <a:rPr lang="ru-RU" sz="2800" dirty="0" err="1"/>
              <a:t>movie</a:t>
            </a:r>
            <a:r>
              <a:rPr lang="ru-RU" sz="2800" dirty="0"/>
              <a:t> </a:t>
            </a:r>
            <a:r>
              <a:rPr lang="ru-RU" sz="2800" dirty="0" err="1"/>
              <a:t>about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strangest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most</a:t>
            </a:r>
            <a:r>
              <a:rPr lang="ru-RU" sz="2800" dirty="0"/>
              <a:t> </a:t>
            </a:r>
            <a:r>
              <a:rPr lang="en-US" sz="2800" dirty="0"/>
              <a:t>………………</a:t>
            </a:r>
            <a:r>
              <a:rPr lang="ru-RU" sz="2800" dirty="0"/>
              <a:t> </a:t>
            </a:r>
            <a:r>
              <a:rPr lang="ru-RU" sz="2800" dirty="0" err="1"/>
              <a:t>animals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dirty="0"/>
              <a:t>n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.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sentences  with the words below: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79EF4-9CCC-4989-8F18-6366CE30320D}"/>
              </a:ext>
            </a:extLst>
          </p:cNvPr>
          <p:cNvSpPr/>
          <p:nvPr/>
        </p:nvSpPr>
        <p:spPr>
          <a:xfrm>
            <a:off x="404446" y="1647555"/>
            <a:ext cx="19225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8DF4C-EBCB-4336-9DC7-42E74E178110}"/>
              </a:ext>
            </a:extLst>
          </p:cNvPr>
          <p:cNvSpPr/>
          <p:nvPr/>
        </p:nvSpPr>
        <p:spPr>
          <a:xfrm>
            <a:off x="2479431" y="1642247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unusual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E472A1-ECEF-4197-9321-298D7D66E13D}"/>
              </a:ext>
            </a:extLst>
          </p:cNvPr>
          <p:cNvSpPr/>
          <p:nvPr/>
        </p:nvSpPr>
        <p:spPr>
          <a:xfrm>
            <a:off x="3323492" y="2338653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opposite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2F89F-5FEE-4062-B637-57D02B503291}"/>
              </a:ext>
            </a:extLst>
          </p:cNvPr>
          <p:cNvSpPr/>
          <p:nvPr/>
        </p:nvSpPr>
        <p:spPr>
          <a:xfrm>
            <a:off x="6312877" y="1647555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continue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CAFFB-67FA-4979-A415-85B72E81C152}"/>
              </a:ext>
            </a:extLst>
          </p:cNvPr>
          <p:cNvSpPr/>
          <p:nvPr/>
        </p:nvSpPr>
        <p:spPr>
          <a:xfrm>
            <a:off x="8153400" y="1647555"/>
            <a:ext cx="238713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competitors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19E1D-F6A5-4681-A81E-709793DC30D9}"/>
              </a:ext>
            </a:extLst>
          </p:cNvPr>
          <p:cNvSpPr/>
          <p:nvPr/>
        </p:nvSpPr>
        <p:spPr>
          <a:xfrm>
            <a:off x="10692938" y="1647555"/>
            <a:ext cx="13906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53407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77421" y="2343961"/>
            <a:ext cx="11906194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"</a:t>
            </a:r>
            <a:r>
              <a:rPr lang="ru-RU" sz="2800" dirty="0" err="1"/>
              <a:t>Small</a:t>
            </a:r>
            <a:r>
              <a:rPr lang="ru-RU" sz="2800" dirty="0"/>
              <a:t>"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th</a:t>
            </a:r>
            <a:r>
              <a:rPr lang="en-US" sz="2800" dirty="0"/>
              <a:t>e ………………………………...</a:t>
            </a:r>
            <a:r>
              <a:rPr lang="ru-RU" sz="2800" dirty="0" err="1"/>
              <a:t>of</a:t>
            </a:r>
            <a:r>
              <a:rPr lang="ru-RU" sz="2800" dirty="0"/>
              <a:t> "</a:t>
            </a:r>
            <a:r>
              <a:rPr lang="ru-RU" sz="2800" dirty="0" err="1"/>
              <a:t>big</a:t>
            </a:r>
            <a:r>
              <a:rPr lang="ru-RU" sz="2800" dirty="0"/>
              <a:t>".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Fifty</a:t>
            </a:r>
            <a:r>
              <a:rPr lang="ru-RU" sz="2800" dirty="0"/>
              <a:t> </a:t>
            </a:r>
            <a:r>
              <a:rPr lang="ru-RU" sz="2800" dirty="0" err="1"/>
              <a:t>boats</a:t>
            </a:r>
            <a:r>
              <a:rPr lang="en-US" sz="2800" dirty="0"/>
              <a:t> ………………………………...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race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things</a:t>
            </a:r>
            <a:r>
              <a:rPr lang="ru-RU" sz="2800" dirty="0"/>
              <a:t>.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en-US" sz="2800" dirty="0"/>
              <a:t> ………………………………...</a:t>
            </a:r>
            <a:r>
              <a:rPr lang="ru-RU" sz="2800" dirty="0"/>
              <a:t> </a:t>
            </a:r>
            <a:r>
              <a:rPr lang="ru-RU" sz="2800" dirty="0" err="1"/>
              <a:t>interests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a </a:t>
            </a:r>
            <a:r>
              <a:rPr lang="ru-RU" sz="2800" dirty="0" err="1"/>
              <a:t>race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en-US" sz="2800" dirty="0"/>
              <a:t> ………………………………...</a:t>
            </a:r>
            <a:endParaRPr lang="ru-RU" sz="2800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don't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finish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today</a:t>
            </a:r>
            <a:r>
              <a:rPr lang="ru-RU" sz="2800" dirty="0"/>
              <a:t>.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en-US" sz="2800" dirty="0"/>
              <a:t> …………………</a:t>
            </a:r>
            <a:r>
              <a:rPr lang="ru-RU" sz="2800" dirty="0" err="1"/>
              <a:t>tomorrow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I </a:t>
            </a:r>
            <a:r>
              <a:rPr lang="ru-RU" sz="2800" dirty="0" err="1"/>
              <a:t>saw</a:t>
            </a:r>
            <a:r>
              <a:rPr lang="ru-RU" sz="2800" dirty="0"/>
              <a:t> a </a:t>
            </a:r>
            <a:r>
              <a:rPr lang="ru-RU" sz="2800" dirty="0" err="1"/>
              <a:t>movie</a:t>
            </a:r>
            <a:r>
              <a:rPr lang="ru-RU" sz="2800" dirty="0"/>
              <a:t> </a:t>
            </a:r>
            <a:r>
              <a:rPr lang="ru-RU" sz="2800" dirty="0" err="1"/>
              <a:t>about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strangest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most</a:t>
            </a:r>
            <a:r>
              <a:rPr lang="ru-RU" sz="2800" dirty="0"/>
              <a:t> </a:t>
            </a:r>
            <a:r>
              <a:rPr lang="en-US" sz="2800" dirty="0"/>
              <a:t>………………</a:t>
            </a:r>
            <a:r>
              <a:rPr lang="ru-RU" sz="2800" dirty="0"/>
              <a:t> </a:t>
            </a:r>
            <a:r>
              <a:rPr lang="ru-RU" sz="2800" dirty="0" err="1"/>
              <a:t>animals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dirty="0"/>
              <a:t>n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.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sentences  with the words below: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79EF4-9CCC-4989-8F18-6366CE30320D}"/>
              </a:ext>
            </a:extLst>
          </p:cNvPr>
          <p:cNvSpPr/>
          <p:nvPr/>
        </p:nvSpPr>
        <p:spPr>
          <a:xfrm>
            <a:off x="2806452" y="2906561"/>
            <a:ext cx="19225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8DF4C-EBCB-4336-9DC7-42E74E178110}"/>
              </a:ext>
            </a:extLst>
          </p:cNvPr>
          <p:cNvSpPr/>
          <p:nvPr/>
        </p:nvSpPr>
        <p:spPr>
          <a:xfrm>
            <a:off x="2479431" y="1642247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unusual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E472A1-ECEF-4197-9321-298D7D66E13D}"/>
              </a:ext>
            </a:extLst>
          </p:cNvPr>
          <p:cNvSpPr/>
          <p:nvPr/>
        </p:nvSpPr>
        <p:spPr>
          <a:xfrm>
            <a:off x="3323492" y="2338653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opposite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2F89F-5FEE-4062-B637-57D02B503291}"/>
              </a:ext>
            </a:extLst>
          </p:cNvPr>
          <p:cNvSpPr/>
          <p:nvPr/>
        </p:nvSpPr>
        <p:spPr>
          <a:xfrm>
            <a:off x="6312877" y="1647555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continue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CAFFB-67FA-4979-A415-85B72E81C152}"/>
              </a:ext>
            </a:extLst>
          </p:cNvPr>
          <p:cNvSpPr/>
          <p:nvPr/>
        </p:nvSpPr>
        <p:spPr>
          <a:xfrm>
            <a:off x="8153400" y="1647555"/>
            <a:ext cx="238713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competitors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19E1D-F6A5-4681-A81E-709793DC30D9}"/>
              </a:ext>
            </a:extLst>
          </p:cNvPr>
          <p:cNvSpPr/>
          <p:nvPr/>
        </p:nvSpPr>
        <p:spPr>
          <a:xfrm>
            <a:off x="10692938" y="1647555"/>
            <a:ext cx="13906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4290794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77421" y="2343961"/>
            <a:ext cx="11906194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"</a:t>
            </a:r>
            <a:r>
              <a:rPr lang="ru-RU" sz="2800" dirty="0" err="1"/>
              <a:t>Small</a:t>
            </a:r>
            <a:r>
              <a:rPr lang="ru-RU" sz="2800" dirty="0"/>
              <a:t>"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th</a:t>
            </a:r>
            <a:r>
              <a:rPr lang="en-US" sz="2800" dirty="0"/>
              <a:t>e ………………………………...</a:t>
            </a:r>
            <a:r>
              <a:rPr lang="ru-RU" sz="2800" dirty="0" err="1"/>
              <a:t>of</a:t>
            </a:r>
            <a:r>
              <a:rPr lang="ru-RU" sz="2800" dirty="0"/>
              <a:t> "</a:t>
            </a:r>
            <a:r>
              <a:rPr lang="ru-RU" sz="2800" dirty="0" err="1"/>
              <a:t>big</a:t>
            </a:r>
            <a:r>
              <a:rPr lang="ru-RU" sz="2800" dirty="0"/>
              <a:t>".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Fifty</a:t>
            </a:r>
            <a:r>
              <a:rPr lang="ru-RU" sz="2800" dirty="0"/>
              <a:t> </a:t>
            </a:r>
            <a:r>
              <a:rPr lang="ru-RU" sz="2800" dirty="0" err="1"/>
              <a:t>boats</a:t>
            </a:r>
            <a:r>
              <a:rPr lang="en-US" sz="2800" dirty="0"/>
              <a:t> ………………………………...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race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things</a:t>
            </a:r>
            <a:r>
              <a:rPr lang="ru-RU" sz="2800" dirty="0"/>
              <a:t>.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en-US" sz="2800" dirty="0"/>
              <a:t> ………………………………...</a:t>
            </a:r>
            <a:r>
              <a:rPr lang="ru-RU" sz="2800" dirty="0"/>
              <a:t> </a:t>
            </a:r>
            <a:r>
              <a:rPr lang="ru-RU" sz="2800" dirty="0" err="1"/>
              <a:t>interests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a </a:t>
            </a:r>
            <a:r>
              <a:rPr lang="ru-RU" sz="2800" dirty="0" err="1"/>
              <a:t>race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en-US" sz="2800" dirty="0"/>
              <a:t> ………………………………...</a:t>
            </a:r>
            <a:endParaRPr lang="ru-RU" sz="2800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don't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finish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today</a:t>
            </a:r>
            <a:r>
              <a:rPr lang="ru-RU" sz="2800" dirty="0"/>
              <a:t>.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en-US" sz="2800" dirty="0"/>
              <a:t> …………………</a:t>
            </a:r>
            <a:r>
              <a:rPr lang="ru-RU" sz="2800" dirty="0" err="1"/>
              <a:t>tomorrow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I </a:t>
            </a:r>
            <a:r>
              <a:rPr lang="ru-RU" sz="2800" dirty="0" err="1"/>
              <a:t>saw</a:t>
            </a:r>
            <a:r>
              <a:rPr lang="ru-RU" sz="2800" dirty="0"/>
              <a:t> a </a:t>
            </a:r>
            <a:r>
              <a:rPr lang="ru-RU" sz="2800" dirty="0" err="1"/>
              <a:t>movie</a:t>
            </a:r>
            <a:r>
              <a:rPr lang="ru-RU" sz="2800" dirty="0"/>
              <a:t> </a:t>
            </a:r>
            <a:r>
              <a:rPr lang="ru-RU" sz="2800" dirty="0" err="1"/>
              <a:t>about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strangest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most</a:t>
            </a:r>
            <a:r>
              <a:rPr lang="ru-RU" sz="2800" dirty="0"/>
              <a:t> </a:t>
            </a:r>
            <a:r>
              <a:rPr lang="en-US" sz="2800" dirty="0"/>
              <a:t>………………</a:t>
            </a:r>
            <a:r>
              <a:rPr lang="ru-RU" sz="2800" dirty="0"/>
              <a:t> </a:t>
            </a:r>
            <a:r>
              <a:rPr lang="ru-RU" sz="2800" dirty="0" err="1"/>
              <a:t>animals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dirty="0"/>
              <a:t>n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.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sentences  with the words below: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79EF4-9CCC-4989-8F18-6366CE30320D}"/>
              </a:ext>
            </a:extLst>
          </p:cNvPr>
          <p:cNvSpPr/>
          <p:nvPr/>
        </p:nvSpPr>
        <p:spPr>
          <a:xfrm>
            <a:off x="2806452" y="2906561"/>
            <a:ext cx="19225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8DF4C-EBCB-4336-9DC7-42E74E178110}"/>
              </a:ext>
            </a:extLst>
          </p:cNvPr>
          <p:cNvSpPr/>
          <p:nvPr/>
        </p:nvSpPr>
        <p:spPr>
          <a:xfrm>
            <a:off x="2479431" y="1642247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unusual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E472A1-ECEF-4197-9321-298D7D66E13D}"/>
              </a:ext>
            </a:extLst>
          </p:cNvPr>
          <p:cNvSpPr/>
          <p:nvPr/>
        </p:nvSpPr>
        <p:spPr>
          <a:xfrm>
            <a:off x="3323492" y="2338653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opposite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2F89F-5FEE-4062-B637-57D02B503291}"/>
              </a:ext>
            </a:extLst>
          </p:cNvPr>
          <p:cNvSpPr/>
          <p:nvPr/>
        </p:nvSpPr>
        <p:spPr>
          <a:xfrm>
            <a:off x="6312877" y="1647555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continue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CAFFB-67FA-4979-A415-85B72E81C152}"/>
              </a:ext>
            </a:extLst>
          </p:cNvPr>
          <p:cNvSpPr/>
          <p:nvPr/>
        </p:nvSpPr>
        <p:spPr>
          <a:xfrm>
            <a:off x="8153400" y="1647555"/>
            <a:ext cx="238713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competitors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19E1D-F6A5-4681-A81E-709793DC30D9}"/>
              </a:ext>
            </a:extLst>
          </p:cNvPr>
          <p:cNvSpPr/>
          <p:nvPr/>
        </p:nvSpPr>
        <p:spPr>
          <a:xfrm>
            <a:off x="6762723" y="3581967"/>
            <a:ext cx="13906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327073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77421" y="2343961"/>
            <a:ext cx="11906194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"</a:t>
            </a:r>
            <a:r>
              <a:rPr lang="ru-RU" sz="2800" dirty="0" err="1"/>
              <a:t>Small</a:t>
            </a:r>
            <a:r>
              <a:rPr lang="ru-RU" sz="2800" dirty="0"/>
              <a:t>"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th</a:t>
            </a:r>
            <a:r>
              <a:rPr lang="en-US" sz="2800" dirty="0"/>
              <a:t>e ………………………………...</a:t>
            </a:r>
            <a:r>
              <a:rPr lang="ru-RU" sz="2800" dirty="0" err="1"/>
              <a:t>of</a:t>
            </a:r>
            <a:r>
              <a:rPr lang="ru-RU" sz="2800" dirty="0"/>
              <a:t> "</a:t>
            </a:r>
            <a:r>
              <a:rPr lang="ru-RU" sz="2800" dirty="0" err="1"/>
              <a:t>big</a:t>
            </a:r>
            <a:r>
              <a:rPr lang="ru-RU" sz="2800" dirty="0"/>
              <a:t>".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Fifty</a:t>
            </a:r>
            <a:r>
              <a:rPr lang="ru-RU" sz="2800" dirty="0"/>
              <a:t> </a:t>
            </a:r>
            <a:r>
              <a:rPr lang="ru-RU" sz="2800" dirty="0" err="1"/>
              <a:t>boats</a:t>
            </a:r>
            <a:r>
              <a:rPr lang="en-US" sz="2800" dirty="0"/>
              <a:t> ………………………………...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race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things</a:t>
            </a:r>
            <a:r>
              <a:rPr lang="ru-RU" sz="2800" dirty="0"/>
              <a:t>.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en-US" sz="2800" dirty="0"/>
              <a:t> ………………………………...</a:t>
            </a:r>
            <a:r>
              <a:rPr lang="ru-RU" sz="2800" dirty="0"/>
              <a:t> </a:t>
            </a:r>
            <a:r>
              <a:rPr lang="ru-RU" sz="2800" dirty="0" err="1"/>
              <a:t>interests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a </a:t>
            </a:r>
            <a:r>
              <a:rPr lang="ru-RU" sz="2800" dirty="0" err="1"/>
              <a:t>race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en-US" sz="2800" dirty="0"/>
              <a:t> ………………………………...</a:t>
            </a:r>
            <a:endParaRPr lang="ru-RU" sz="2800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don't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finish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today</a:t>
            </a:r>
            <a:r>
              <a:rPr lang="ru-RU" sz="2800" dirty="0"/>
              <a:t>.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en-US" sz="2800" dirty="0"/>
              <a:t> …………………</a:t>
            </a:r>
            <a:r>
              <a:rPr lang="ru-RU" sz="2800" dirty="0" err="1"/>
              <a:t>tomorrow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I </a:t>
            </a:r>
            <a:r>
              <a:rPr lang="ru-RU" sz="2800" dirty="0" err="1"/>
              <a:t>saw</a:t>
            </a:r>
            <a:r>
              <a:rPr lang="ru-RU" sz="2800" dirty="0"/>
              <a:t> a </a:t>
            </a:r>
            <a:r>
              <a:rPr lang="ru-RU" sz="2800" dirty="0" err="1"/>
              <a:t>movie</a:t>
            </a:r>
            <a:r>
              <a:rPr lang="ru-RU" sz="2800" dirty="0"/>
              <a:t> </a:t>
            </a:r>
            <a:r>
              <a:rPr lang="ru-RU" sz="2800" dirty="0" err="1"/>
              <a:t>about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strangest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most</a:t>
            </a:r>
            <a:r>
              <a:rPr lang="ru-RU" sz="2800" dirty="0"/>
              <a:t> </a:t>
            </a:r>
            <a:r>
              <a:rPr lang="en-US" sz="2800" dirty="0"/>
              <a:t>………………</a:t>
            </a:r>
            <a:r>
              <a:rPr lang="ru-RU" sz="2800" dirty="0"/>
              <a:t> </a:t>
            </a:r>
            <a:r>
              <a:rPr lang="ru-RU" sz="2800" dirty="0" err="1"/>
              <a:t>animals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dirty="0"/>
              <a:t>n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.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sentences  with the words below: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79EF4-9CCC-4989-8F18-6366CE30320D}"/>
              </a:ext>
            </a:extLst>
          </p:cNvPr>
          <p:cNvSpPr/>
          <p:nvPr/>
        </p:nvSpPr>
        <p:spPr>
          <a:xfrm>
            <a:off x="2806452" y="2906561"/>
            <a:ext cx="19225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8DF4C-EBCB-4336-9DC7-42E74E178110}"/>
              </a:ext>
            </a:extLst>
          </p:cNvPr>
          <p:cNvSpPr/>
          <p:nvPr/>
        </p:nvSpPr>
        <p:spPr>
          <a:xfrm>
            <a:off x="2479431" y="1642247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unusual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E472A1-ECEF-4197-9321-298D7D66E13D}"/>
              </a:ext>
            </a:extLst>
          </p:cNvPr>
          <p:cNvSpPr/>
          <p:nvPr/>
        </p:nvSpPr>
        <p:spPr>
          <a:xfrm>
            <a:off x="3323492" y="2338653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opposite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2F89F-5FEE-4062-B637-57D02B503291}"/>
              </a:ext>
            </a:extLst>
          </p:cNvPr>
          <p:cNvSpPr/>
          <p:nvPr/>
        </p:nvSpPr>
        <p:spPr>
          <a:xfrm>
            <a:off x="6312877" y="1647555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continue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CAFFB-67FA-4979-A415-85B72E81C152}"/>
              </a:ext>
            </a:extLst>
          </p:cNvPr>
          <p:cNvSpPr/>
          <p:nvPr/>
        </p:nvSpPr>
        <p:spPr>
          <a:xfrm>
            <a:off x="5119308" y="4278373"/>
            <a:ext cx="238713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competitors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19E1D-F6A5-4681-A81E-709793DC30D9}"/>
              </a:ext>
            </a:extLst>
          </p:cNvPr>
          <p:cNvSpPr/>
          <p:nvPr/>
        </p:nvSpPr>
        <p:spPr>
          <a:xfrm>
            <a:off x="6762723" y="3581967"/>
            <a:ext cx="13906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359081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77421" y="2343961"/>
            <a:ext cx="11906194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"</a:t>
            </a:r>
            <a:r>
              <a:rPr lang="ru-RU" sz="2800" dirty="0" err="1"/>
              <a:t>Small</a:t>
            </a:r>
            <a:r>
              <a:rPr lang="ru-RU" sz="2800" dirty="0"/>
              <a:t>"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th</a:t>
            </a:r>
            <a:r>
              <a:rPr lang="en-US" sz="2800" dirty="0"/>
              <a:t>e ………………………………...</a:t>
            </a:r>
            <a:r>
              <a:rPr lang="ru-RU" sz="2800" dirty="0" err="1"/>
              <a:t>of</a:t>
            </a:r>
            <a:r>
              <a:rPr lang="ru-RU" sz="2800" dirty="0"/>
              <a:t> "</a:t>
            </a:r>
            <a:r>
              <a:rPr lang="ru-RU" sz="2800" dirty="0" err="1"/>
              <a:t>big</a:t>
            </a:r>
            <a:r>
              <a:rPr lang="ru-RU" sz="2800" dirty="0"/>
              <a:t>".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Fifty</a:t>
            </a:r>
            <a:r>
              <a:rPr lang="ru-RU" sz="2800" dirty="0"/>
              <a:t> </a:t>
            </a:r>
            <a:r>
              <a:rPr lang="ru-RU" sz="2800" dirty="0" err="1"/>
              <a:t>boats</a:t>
            </a:r>
            <a:r>
              <a:rPr lang="en-US" sz="2800" dirty="0"/>
              <a:t> ………………………………...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race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things</a:t>
            </a:r>
            <a:r>
              <a:rPr lang="ru-RU" sz="2800" dirty="0"/>
              <a:t>.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en-US" sz="2800" dirty="0"/>
              <a:t> ………………………………...</a:t>
            </a:r>
            <a:r>
              <a:rPr lang="ru-RU" sz="2800" dirty="0"/>
              <a:t> </a:t>
            </a:r>
            <a:r>
              <a:rPr lang="ru-RU" sz="2800" dirty="0" err="1"/>
              <a:t>interests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a </a:t>
            </a:r>
            <a:r>
              <a:rPr lang="ru-RU" sz="2800" dirty="0" err="1"/>
              <a:t>race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en-US" sz="2800" dirty="0"/>
              <a:t> ………………………………...</a:t>
            </a:r>
            <a:endParaRPr lang="ru-RU" sz="2800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don't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finish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today</a:t>
            </a:r>
            <a:r>
              <a:rPr lang="ru-RU" sz="2800" dirty="0"/>
              <a:t>.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en-US" sz="2800" dirty="0"/>
              <a:t> …………………</a:t>
            </a:r>
            <a:r>
              <a:rPr lang="ru-RU" sz="2800" dirty="0" err="1"/>
              <a:t>tomorrow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I </a:t>
            </a:r>
            <a:r>
              <a:rPr lang="ru-RU" sz="2800" dirty="0" err="1"/>
              <a:t>saw</a:t>
            </a:r>
            <a:r>
              <a:rPr lang="ru-RU" sz="2800" dirty="0"/>
              <a:t> a </a:t>
            </a:r>
            <a:r>
              <a:rPr lang="ru-RU" sz="2800" dirty="0" err="1"/>
              <a:t>movie</a:t>
            </a:r>
            <a:r>
              <a:rPr lang="ru-RU" sz="2800" dirty="0"/>
              <a:t> </a:t>
            </a:r>
            <a:r>
              <a:rPr lang="ru-RU" sz="2800" dirty="0" err="1"/>
              <a:t>about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strangest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most</a:t>
            </a:r>
            <a:r>
              <a:rPr lang="ru-RU" sz="2800" dirty="0"/>
              <a:t> </a:t>
            </a:r>
            <a:r>
              <a:rPr lang="en-US" sz="2800" dirty="0"/>
              <a:t>………………</a:t>
            </a:r>
            <a:r>
              <a:rPr lang="ru-RU" sz="2800" dirty="0"/>
              <a:t> </a:t>
            </a:r>
            <a:r>
              <a:rPr lang="ru-RU" sz="2800" dirty="0" err="1"/>
              <a:t>animals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dirty="0"/>
              <a:t>n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.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sentences  with the words below: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79EF4-9CCC-4989-8F18-6366CE30320D}"/>
              </a:ext>
            </a:extLst>
          </p:cNvPr>
          <p:cNvSpPr/>
          <p:nvPr/>
        </p:nvSpPr>
        <p:spPr>
          <a:xfrm>
            <a:off x="2806452" y="2906561"/>
            <a:ext cx="19225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8DF4C-EBCB-4336-9DC7-42E74E178110}"/>
              </a:ext>
            </a:extLst>
          </p:cNvPr>
          <p:cNvSpPr/>
          <p:nvPr/>
        </p:nvSpPr>
        <p:spPr>
          <a:xfrm>
            <a:off x="3323491" y="1647555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unusual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E472A1-ECEF-4197-9321-298D7D66E13D}"/>
              </a:ext>
            </a:extLst>
          </p:cNvPr>
          <p:cNvSpPr/>
          <p:nvPr/>
        </p:nvSpPr>
        <p:spPr>
          <a:xfrm>
            <a:off x="3323492" y="2338653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opposite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2F89F-5FEE-4062-B637-57D02B503291}"/>
              </a:ext>
            </a:extLst>
          </p:cNvPr>
          <p:cNvSpPr/>
          <p:nvPr/>
        </p:nvSpPr>
        <p:spPr>
          <a:xfrm>
            <a:off x="7754815" y="4951132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continue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CAFFB-67FA-4979-A415-85B72E81C152}"/>
              </a:ext>
            </a:extLst>
          </p:cNvPr>
          <p:cNvSpPr/>
          <p:nvPr/>
        </p:nvSpPr>
        <p:spPr>
          <a:xfrm>
            <a:off x="5119308" y="4278373"/>
            <a:ext cx="238713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competitors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19E1D-F6A5-4681-A81E-709793DC30D9}"/>
              </a:ext>
            </a:extLst>
          </p:cNvPr>
          <p:cNvSpPr/>
          <p:nvPr/>
        </p:nvSpPr>
        <p:spPr>
          <a:xfrm>
            <a:off x="6762723" y="3581967"/>
            <a:ext cx="13906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416239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77421" y="2343961"/>
            <a:ext cx="11906194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"</a:t>
            </a:r>
            <a:r>
              <a:rPr lang="ru-RU" sz="2800" dirty="0" err="1"/>
              <a:t>Small</a:t>
            </a:r>
            <a:r>
              <a:rPr lang="ru-RU" sz="2800" dirty="0"/>
              <a:t>"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th</a:t>
            </a:r>
            <a:r>
              <a:rPr lang="en-US" sz="2800" dirty="0"/>
              <a:t>e ………………………………...</a:t>
            </a:r>
            <a:r>
              <a:rPr lang="ru-RU" sz="2800" dirty="0" err="1"/>
              <a:t>of</a:t>
            </a:r>
            <a:r>
              <a:rPr lang="ru-RU" sz="2800" dirty="0"/>
              <a:t> "</a:t>
            </a:r>
            <a:r>
              <a:rPr lang="ru-RU" sz="2800" dirty="0" err="1"/>
              <a:t>big</a:t>
            </a:r>
            <a:r>
              <a:rPr lang="ru-RU" sz="2800" dirty="0"/>
              <a:t>".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Fifty</a:t>
            </a:r>
            <a:r>
              <a:rPr lang="ru-RU" sz="2800" dirty="0"/>
              <a:t> </a:t>
            </a:r>
            <a:r>
              <a:rPr lang="ru-RU" sz="2800" dirty="0" err="1"/>
              <a:t>boats</a:t>
            </a:r>
            <a:r>
              <a:rPr lang="en-US" sz="2800" dirty="0"/>
              <a:t> ………………………………...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race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things</a:t>
            </a:r>
            <a:r>
              <a:rPr lang="ru-RU" sz="2800" dirty="0"/>
              <a:t>.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en-US" sz="2800" dirty="0"/>
              <a:t> ………………………………...</a:t>
            </a:r>
            <a:r>
              <a:rPr lang="ru-RU" sz="2800" dirty="0"/>
              <a:t> </a:t>
            </a:r>
            <a:r>
              <a:rPr lang="ru-RU" sz="2800" dirty="0" err="1"/>
              <a:t>interests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a </a:t>
            </a:r>
            <a:r>
              <a:rPr lang="ru-RU" sz="2800" dirty="0" err="1"/>
              <a:t>race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en-US" sz="2800" dirty="0"/>
              <a:t> ………………………………...</a:t>
            </a:r>
            <a:endParaRPr lang="ru-RU" sz="2800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don't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finish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today</a:t>
            </a:r>
            <a:r>
              <a:rPr lang="ru-RU" sz="2800" dirty="0"/>
              <a:t>.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en-US" sz="2800" dirty="0"/>
              <a:t> …………………</a:t>
            </a:r>
            <a:r>
              <a:rPr lang="ru-RU" sz="2800" dirty="0" err="1"/>
              <a:t>tomorrow</a:t>
            </a:r>
            <a:r>
              <a:rPr lang="ru-RU" sz="2800" dirty="0"/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I </a:t>
            </a:r>
            <a:r>
              <a:rPr lang="ru-RU" sz="2800" dirty="0" err="1"/>
              <a:t>saw</a:t>
            </a:r>
            <a:r>
              <a:rPr lang="ru-RU" sz="2800" dirty="0"/>
              <a:t> a </a:t>
            </a:r>
            <a:r>
              <a:rPr lang="ru-RU" sz="2800" dirty="0" err="1"/>
              <a:t>movie</a:t>
            </a:r>
            <a:r>
              <a:rPr lang="ru-RU" sz="2800" dirty="0"/>
              <a:t> </a:t>
            </a:r>
            <a:r>
              <a:rPr lang="ru-RU" sz="2800" dirty="0" err="1"/>
              <a:t>about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strangest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most</a:t>
            </a:r>
            <a:r>
              <a:rPr lang="ru-RU" sz="2800" dirty="0"/>
              <a:t> </a:t>
            </a:r>
            <a:r>
              <a:rPr lang="en-US" sz="2800" dirty="0"/>
              <a:t>………………</a:t>
            </a:r>
            <a:r>
              <a:rPr lang="ru-RU" sz="2800" dirty="0"/>
              <a:t> </a:t>
            </a:r>
            <a:r>
              <a:rPr lang="ru-RU" sz="2800" dirty="0" err="1"/>
              <a:t>animals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dirty="0"/>
              <a:t>n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.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sentences  with the words below: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79EF4-9CCC-4989-8F18-6366CE30320D}"/>
              </a:ext>
            </a:extLst>
          </p:cNvPr>
          <p:cNvSpPr/>
          <p:nvPr/>
        </p:nvSpPr>
        <p:spPr>
          <a:xfrm>
            <a:off x="2806452" y="2906561"/>
            <a:ext cx="19225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8DF4C-EBCB-4336-9DC7-42E74E178110}"/>
              </a:ext>
            </a:extLst>
          </p:cNvPr>
          <p:cNvSpPr/>
          <p:nvPr/>
        </p:nvSpPr>
        <p:spPr>
          <a:xfrm>
            <a:off x="7199455" y="5627374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unusual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E472A1-ECEF-4197-9321-298D7D66E13D}"/>
              </a:ext>
            </a:extLst>
          </p:cNvPr>
          <p:cNvSpPr/>
          <p:nvPr/>
        </p:nvSpPr>
        <p:spPr>
          <a:xfrm>
            <a:off x="3323492" y="2338653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opposite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2F89F-5FEE-4062-B637-57D02B503291}"/>
              </a:ext>
            </a:extLst>
          </p:cNvPr>
          <p:cNvSpPr/>
          <p:nvPr/>
        </p:nvSpPr>
        <p:spPr>
          <a:xfrm>
            <a:off x="7754815" y="4951132"/>
            <a:ext cx="168812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continue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CAFFB-67FA-4979-A415-85B72E81C152}"/>
              </a:ext>
            </a:extLst>
          </p:cNvPr>
          <p:cNvSpPr/>
          <p:nvPr/>
        </p:nvSpPr>
        <p:spPr>
          <a:xfrm>
            <a:off x="5119308" y="4278373"/>
            <a:ext cx="238713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competitors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19E1D-F6A5-4681-A81E-709793DC30D9}"/>
              </a:ext>
            </a:extLst>
          </p:cNvPr>
          <p:cNvSpPr/>
          <p:nvPr/>
        </p:nvSpPr>
        <p:spPr>
          <a:xfrm>
            <a:off x="6762723" y="3581967"/>
            <a:ext cx="13906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244972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565031" y="250342"/>
            <a:ext cx="9642231" cy="720000"/>
          </a:xfrm>
        </p:spPr>
        <p:txBody>
          <a:bodyPr/>
          <a:lstStyle/>
          <a:p>
            <a:r>
              <a:rPr lang="en-US" sz="4000" dirty="0">
                <a:solidFill>
                  <a:srgbClr val="192A72"/>
                </a:solidFill>
              </a:rPr>
              <a:t>In today’s lesson we will:</a:t>
            </a:r>
            <a:endParaRPr lang="he-IL" sz="4000" dirty="0">
              <a:solidFill>
                <a:srgbClr val="192A72"/>
              </a:solidFill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61458" y="933094"/>
            <a:ext cx="8306994" cy="4153058"/>
          </a:xfrm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Talk about sports</a:t>
            </a:r>
          </a:p>
          <a:p>
            <a:pPr algn="l" rtl="0">
              <a:buFontTx/>
              <a:buChar char="-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Learn some new words</a:t>
            </a:r>
          </a:p>
          <a:p>
            <a:pPr algn="l" rtl="0">
              <a:buFontTx/>
              <a:buChar char="-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Read an article and answer the questions</a:t>
            </a:r>
          </a:p>
          <a:p>
            <a:pPr algn="l" rtl="0">
              <a:buFontTx/>
              <a:buChar char="-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Practice new vocabulary</a:t>
            </a:r>
          </a:p>
          <a:p>
            <a:pPr marL="96848" indent="0" algn="l" rtl="0">
              <a:lnSpc>
                <a:spcPct val="200000"/>
              </a:lnSpc>
              <a:buNone/>
            </a:pPr>
            <a:endParaRPr lang="he-I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30381" y="2234951"/>
            <a:ext cx="1190619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Sports Day</a:t>
            </a:r>
          </a:p>
          <a:p>
            <a:pPr algn="just" rtl="0"/>
            <a:r>
              <a:rPr lang="en-US" sz="2800" dirty="0"/>
              <a:t>Last week, we had an unusual sports day at our school. It started with a</a:t>
            </a:r>
          </a:p>
          <a:p>
            <a:pPr algn="just" rtl="0"/>
            <a:r>
              <a:rPr lang="en-US" sz="2800" dirty="0"/>
              <a:t>tug-of-war ___________. We had to ___________ a big rope. It was really ___________! We tried to win but the other ___________ was stronger. There was also a strange swimming race. We had to keep our heads underwater and we got ___________ for holding our breath. Later, our teachers told us that these sports were in the Olympics. Too bad they ___________from the program. They were a lot of fun!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passage with the words below.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1FC3C-AB09-45ED-BDA7-8B0030F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67" y="1415594"/>
            <a:ext cx="1475360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F944A-0815-412D-A4DC-29B3564B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23" y="1598103"/>
            <a:ext cx="2517866" cy="749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6C61-FD96-47AE-9BE5-492C73E0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159" y="1598102"/>
            <a:ext cx="2456901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9ADA1-8921-4903-A576-402E95F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25" y="1444602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E7EF8-91AD-4CDC-9301-ABFDA4C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612" y="1669065"/>
            <a:ext cx="1761897" cy="7498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362C4-AE24-42B8-852D-C655993F2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807" y="1386707"/>
            <a:ext cx="1048603" cy="7498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998DAD-E3B7-476F-B37D-94A2EE9C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271" y="1210163"/>
            <a:ext cx="1280271" cy="74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B9EDC-C648-40ED-B013-6AF09371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478" y="1381694"/>
            <a:ext cx="12436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4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30381" y="2234951"/>
            <a:ext cx="1190619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Sports Day</a:t>
            </a:r>
          </a:p>
          <a:p>
            <a:pPr algn="just" rtl="0"/>
            <a:r>
              <a:rPr lang="en-US" sz="2800" dirty="0"/>
              <a:t>Last week, we had an unusual sports day at our school. It started with a</a:t>
            </a:r>
          </a:p>
          <a:p>
            <a:pPr algn="just" rtl="0"/>
            <a:r>
              <a:rPr lang="en-US" sz="2800" dirty="0"/>
              <a:t>tug-of-war ___________. We had to ___________ a big rope. It was really ___________! We tried to win but the other ___________ was stronger. There was also a strange swimming race. We had to keep our heads underwater and we got ___________ for holding our breath. Later, our teachers told us that these sports were in the Olympics. Too bad they ___________from the program. They were a lot of fun!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passage with the words below.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1FC3C-AB09-45ED-BDA7-8B0030F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67" y="1415594"/>
            <a:ext cx="1475360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F944A-0815-412D-A4DC-29B3564B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23" y="1598103"/>
            <a:ext cx="2517866" cy="749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6C61-FD96-47AE-9BE5-492C73E0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26" y="2903832"/>
            <a:ext cx="2456901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9ADA1-8921-4903-A576-402E95F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25" y="1444602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E7EF8-91AD-4CDC-9301-ABFDA4C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612" y="1669065"/>
            <a:ext cx="1761897" cy="7498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362C4-AE24-42B8-852D-C655993F2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807" y="1386707"/>
            <a:ext cx="1048603" cy="7498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998DAD-E3B7-476F-B37D-94A2EE9C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271" y="1210163"/>
            <a:ext cx="1280271" cy="74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B9EDC-C648-40ED-B013-6AF09371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478" y="1381694"/>
            <a:ext cx="12436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2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30381" y="2234951"/>
            <a:ext cx="1190619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Sports Day</a:t>
            </a:r>
          </a:p>
          <a:p>
            <a:pPr algn="just" rtl="0"/>
            <a:r>
              <a:rPr lang="en-US" sz="2800" dirty="0"/>
              <a:t>Last week, we had an unusual sports day at our school. It started with a</a:t>
            </a:r>
          </a:p>
          <a:p>
            <a:pPr algn="just" rtl="0"/>
            <a:r>
              <a:rPr lang="en-US" sz="2800" dirty="0"/>
              <a:t>tug-of-war ___________. We had to ___________ a big rope. It was really ___________! We tried to win but the other ___________ was stronger. There was also a strange swimming race. We had to keep our heads underwater and we got ___________ for holding our breath. Later, our teachers told us that these sports were in the Olympics. Too bad they ___________from the program. They were a lot of fun!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passage with the words below.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1FC3C-AB09-45ED-BDA7-8B0030F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67" y="1415594"/>
            <a:ext cx="1475360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F944A-0815-412D-A4DC-29B3564B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23" y="1598103"/>
            <a:ext cx="2517866" cy="749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6C61-FD96-47AE-9BE5-492C73E0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26" y="2903832"/>
            <a:ext cx="2456901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9ADA1-8921-4903-A576-402E95F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25" y="1444602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E7EF8-91AD-4CDC-9301-ABFDA4C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612" y="1669065"/>
            <a:ext cx="1761897" cy="7498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362C4-AE24-42B8-852D-C655993F2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201" y="2963507"/>
            <a:ext cx="1048603" cy="7498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998DAD-E3B7-476F-B37D-94A2EE9C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271" y="1210163"/>
            <a:ext cx="1280271" cy="74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B9EDC-C648-40ED-B013-6AF09371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478" y="1381694"/>
            <a:ext cx="12436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2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30381" y="2234951"/>
            <a:ext cx="1190619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Sports Day</a:t>
            </a:r>
          </a:p>
          <a:p>
            <a:pPr algn="just" rtl="0"/>
            <a:r>
              <a:rPr lang="en-US" sz="2800" dirty="0"/>
              <a:t>Last week, we had an unusual sports day at our school. It started with a</a:t>
            </a:r>
          </a:p>
          <a:p>
            <a:pPr algn="just" rtl="0"/>
            <a:r>
              <a:rPr lang="en-US" sz="2800" dirty="0"/>
              <a:t>tug-of-war ___________. We had to ___________ a big rope. It was really ___________! We tried to win but the other ___________ was stronger. There was also a strange swimming race. We had to keep our heads underwater and we got ___________ for holding our breath. Later, our teachers told us that these sports were in the Olympics. Too bad they ___________from the program. They were a lot of fun!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passage with the words below.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1FC3C-AB09-45ED-BDA7-8B0030F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67" y="1415594"/>
            <a:ext cx="1475360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F944A-0815-412D-A4DC-29B3564B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23" y="1598103"/>
            <a:ext cx="2517866" cy="749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6C61-FD96-47AE-9BE5-492C73E0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26" y="2903832"/>
            <a:ext cx="2456901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9ADA1-8921-4903-A576-402E95F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25" y="1444602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E7EF8-91AD-4CDC-9301-ABFDA4C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74" y="3395550"/>
            <a:ext cx="1761897" cy="7498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362C4-AE24-42B8-852D-C655993F2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201" y="2963507"/>
            <a:ext cx="1048603" cy="7498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998DAD-E3B7-476F-B37D-94A2EE9C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271" y="1210163"/>
            <a:ext cx="1280271" cy="74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B9EDC-C648-40ED-B013-6AF09371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478" y="1381694"/>
            <a:ext cx="12436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2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30381" y="2234951"/>
            <a:ext cx="1190619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Sports Day</a:t>
            </a:r>
          </a:p>
          <a:p>
            <a:pPr algn="just" rtl="0"/>
            <a:r>
              <a:rPr lang="en-US" sz="2800" dirty="0"/>
              <a:t>Last week, we had an unusual sports day at our school. It started with a</a:t>
            </a:r>
          </a:p>
          <a:p>
            <a:pPr algn="just" rtl="0"/>
            <a:r>
              <a:rPr lang="en-US" sz="2800" dirty="0"/>
              <a:t>tug-of-war ___________. We had to ___________ a big rope. It was really ___________! We tried to win but the other ___________ was stronger. There was also a strange swimming race. We had to keep our heads underwater and we got ___________ for holding our breath. Later, our teachers told us that these sports were in the Olympics. Too bad they ___________from the program. They were a lot of fun!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passage with the words below.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1FC3C-AB09-45ED-BDA7-8B0030F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64" y="1541591"/>
            <a:ext cx="1475360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F944A-0815-412D-A4DC-29B3564B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23" y="1598103"/>
            <a:ext cx="2517866" cy="749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6C61-FD96-47AE-9BE5-492C73E0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26" y="2903832"/>
            <a:ext cx="2456901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9ADA1-8921-4903-A576-402E95F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25" y="1444602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E7EF8-91AD-4CDC-9301-ABFDA4C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74" y="3395550"/>
            <a:ext cx="1761897" cy="7498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362C4-AE24-42B8-852D-C655993F2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201" y="2963507"/>
            <a:ext cx="1048603" cy="7498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998DAD-E3B7-476F-B37D-94A2EE9C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526" y="3429000"/>
            <a:ext cx="1280271" cy="74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B9EDC-C648-40ED-B013-6AF09371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478" y="1381694"/>
            <a:ext cx="12436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42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30381" y="2234951"/>
            <a:ext cx="1190619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Sports Day</a:t>
            </a:r>
          </a:p>
          <a:p>
            <a:pPr algn="just" rtl="0"/>
            <a:r>
              <a:rPr lang="en-US" sz="2800" dirty="0"/>
              <a:t>Last week, we had an unusual sports day at our school. It started with a</a:t>
            </a:r>
          </a:p>
          <a:p>
            <a:pPr algn="just" rtl="0"/>
            <a:r>
              <a:rPr lang="en-US" sz="2800" dirty="0"/>
              <a:t>tug-of-war ___________. We had to ___________ a big rope. It was really ___________! We tried to win but the other ___________ was stronger. There was also a strange swimming race. We had to keep our heads underwater and we got ___________ for holding our breath. Later, our teachers told us that these sports were in the Olympics. Too bad they ___________from the program. They were a lot of fun!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passage with the words below.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1FC3C-AB09-45ED-BDA7-8B0030F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93" y="4241137"/>
            <a:ext cx="1475360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F944A-0815-412D-A4DC-29B3564B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23" y="1598103"/>
            <a:ext cx="2517866" cy="749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6C61-FD96-47AE-9BE5-492C73E0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26" y="2903832"/>
            <a:ext cx="2456901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9ADA1-8921-4903-A576-402E95F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25" y="1444602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E7EF8-91AD-4CDC-9301-ABFDA4C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74" y="3395550"/>
            <a:ext cx="1761897" cy="7498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362C4-AE24-42B8-852D-C655993F2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201" y="2963507"/>
            <a:ext cx="1048603" cy="7498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998DAD-E3B7-476F-B37D-94A2EE9C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526" y="3429000"/>
            <a:ext cx="1280271" cy="74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B9EDC-C648-40ED-B013-6AF09371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478" y="1381694"/>
            <a:ext cx="12436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96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4C227-D68E-4D34-9FDA-113B42235B4F}"/>
              </a:ext>
            </a:extLst>
          </p:cNvPr>
          <p:cNvSpPr/>
          <p:nvPr/>
        </p:nvSpPr>
        <p:spPr>
          <a:xfrm>
            <a:off x="130381" y="2234951"/>
            <a:ext cx="1190619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Sports Day</a:t>
            </a:r>
          </a:p>
          <a:p>
            <a:pPr algn="just" rtl="0"/>
            <a:r>
              <a:rPr lang="en-US" sz="2800" dirty="0"/>
              <a:t>Last week, we had an unusual sports day at our school. It started with a</a:t>
            </a:r>
          </a:p>
          <a:p>
            <a:pPr algn="just" rtl="0"/>
            <a:r>
              <a:rPr lang="en-US" sz="2800" dirty="0"/>
              <a:t>tug-of-war ___________. We had to ___________ a big rope. It was really ___________! We tried to win but the other ___________ was stronger. There was also a strange swimming race. We had to keep our heads underwater and we got ___________ for holding our breath. Later, our teachers told us that these sports were in the Olympics. Too bad they ___________from the program. They were a lot of fun!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50199-5485-455F-87DF-9BD0843AF8A2}"/>
              </a:ext>
            </a:extLst>
          </p:cNvPr>
          <p:cNvSpPr/>
          <p:nvPr/>
        </p:nvSpPr>
        <p:spPr>
          <a:xfrm>
            <a:off x="404446" y="927461"/>
            <a:ext cx="819443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Complete the passage with the words below.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1FC3C-AB09-45ED-BDA7-8B0030F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93" y="4241137"/>
            <a:ext cx="1475360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F944A-0815-412D-A4DC-29B3564B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848" y="4663525"/>
            <a:ext cx="2517866" cy="749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6C61-FD96-47AE-9BE5-492C73E0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26" y="2903832"/>
            <a:ext cx="2456901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9ADA1-8921-4903-A576-402E95F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25" y="1444602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8E7EF8-91AD-4CDC-9301-ABFDA4C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74" y="3395550"/>
            <a:ext cx="1761897" cy="7498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362C4-AE24-42B8-852D-C655993F2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201" y="2963507"/>
            <a:ext cx="1048603" cy="7498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998DAD-E3B7-476F-B37D-94A2EE9C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526" y="3429000"/>
            <a:ext cx="1280271" cy="74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B9EDC-C648-40ED-B013-6AF09371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478" y="1381694"/>
            <a:ext cx="12436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29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248510" y="212675"/>
            <a:ext cx="12191999" cy="720094"/>
          </a:xfrm>
        </p:spPr>
        <p:txBody>
          <a:bodyPr/>
          <a:lstStyle/>
          <a:p>
            <a:r>
              <a:rPr lang="en-US" dirty="0"/>
              <a:t>Olympic Sports: Vocabulary Practice</a:t>
            </a:r>
            <a:endParaRPr lang="he-IL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CF615A-65C4-47E7-98DD-D5F65F778513}"/>
              </a:ext>
            </a:extLst>
          </p:cNvPr>
          <p:cNvSpPr/>
          <p:nvPr/>
        </p:nvSpPr>
        <p:spPr>
          <a:xfrm>
            <a:off x="636459" y="1732679"/>
            <a:ext cx="587352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For additional practice on Quizlet:</a:t>
            </a:r>
          </a:p>
        </p:txBody>
      </p:sp>
      <p:pic>
        <p:nvPicPr>
          <p:cNvPr id="6" name="Рисунок 5" descr="Изображение выглядит как черный, бел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538CC416-4838-4613-8EFC-91A9FF33B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04" y="2821953"/>
            <a:ext cx="2095792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66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248168" y="1846518"/>
            <a:ext cx="7042245" cy="2193219"/>
          </a:xfrm>
        </p:spPr>
        <p:txBody>
          <a:bodyPr/>
          <a:lstStyle/>
          <a:p>
            <a:pPr marL="0" algn="just"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1. Do</a:t>
            </a:r>
            <a:r>
              <a:rPr lang="en-US" dirty="0"/>
              <a:t> you like sports?      </a:t>
            </a:r>
          </a:p>
          <a:p>
            <a:pPr marL="0" algn="just">
              <a:lnSpc>
                <a:spcPct val="2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Yes, I like sports / No, I don’t like sports.</a:t>
            </a:r>
          </a:p>
          <a:p>
            <a:pPr marL="0" algn="just">
              <a:lnSpc>
                <a:spcPct val="200000"/>
              </a:lnSpc>
            </a:pPr>
            <a:endParaRPr lang="en-US" dirty="0"/>
          </a:p>
          <a:p>
            <a:pPr marL="0" algn="just"/>
            <a:endParaRPr lang="ru-RU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7BDD86D7-079C-40B3-ABFA-17CB9EB94278}"/>
              </a:ext>
            </a:extLst>
          </p:cNvPr>
          <p:cNvSpPr txBox="1">
            <a:spLocks/>
          </p:cNvSpPr>
          <p:nvPr/>
        </p:nvSpPr>
        <p:spPr>
          <a:xfrm>
            <a:off x="278152" y="2502576"/>
            <a:ext cx="11635696" cy="414274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185757" indent="0" algn="ctr" defTabSz="914491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ln>
                  <a:noFill/>
                </a:ln>
                <a:solidFill>
                  <a:srgbClr val="12B4BC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4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endParaRPr lang="en-US" dirty="0"/>
          </a:p>
          <a:p>
            <a:pPr marL="0"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60B70B-8836-4B94-A440-67CA2524057A}"/>
              </a:ext>
            </a:extLst>
          </p:cNvPr>
          <p:cNvSpPr/>
          <p:nvPr/>
        </p:nvSpPr>
        <p:spPr>
          <a:xfrm>
            <a:off x="3070746" y="2374710"/>
            <a:ext cx="7219667" cy="720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E5CE72-7A73-4E99-8FCD-A3F4DC38A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03" y="1051910"/>
            <a:ext cx="8687595" cy="45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56304" y="1480455"/>
            <a:ext cx="11635696" cy="4142749"/>
          </a:xfrm>
        </p:spPr>
        <p:txBody>
          <a:bodyPr/>
          <a:lstStyle/>
          <a:p>
            <a:pPr marL="0"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2. How often </a:t>
            </a:r>
            <a:r>
              <a:rPr lang="en-US" dirty="0"/>
              <a:t>do you exercise?	</a:t>
            </a:r>
          </a:p>
          <a:p>
            <a:pPr marL="0">
              <a:lnSpc>
                <a:spcPct val="2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 never exercise / </a:t>
            </a:r>
          </a:p>
          <a:p>
            <a:pPr marL="0">
              <a:lnSpc>
                <a:spcPct val="2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 exercise once a week // twice a week // often // sometimes.</a:t>
            </a:r>
          </a:p>
          <a:p>
            <a:pPr marL="0" algn="just"/>
            <a:endParaRPr lang="en-US" dirty="0"/>
          </a:p>
          <a:p>
            <a:pPr marL="0" algn="just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185062-196D-41E3-BF64-11E22908B873}"/>
              </a:ext>
            </a:extLst>
          </p:cNvPr>
          <p:cNvSpPr/>
          <p:nvPr/>
        </p:nvSpPr>
        <p:spPr>
          <a:xfrm>
            <a:off x="2975211" y="2734757"/>
            <a:ext cx="7219667" cy="720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52C0CB-5B11-4EA1-926B-4B58B208E173}"/>
              </a:ext>
            </a:extLst>
          </p:cNvPr>
          <p:cNvSpPr/>
          <p:nvPr/>
        </p:nvSpPr>
        <p:spPr>
          <a:xfrm>
            <a:off x="1257868" y="3814137"/>
            <a:ext cx="10377828" cy="720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C4F8E0-A6A6-4BB4-8DC2-5EE5635A5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4" r="-15332"/>
          <a:stretch>
            <a:fillRect/>
          </a:stretch>
        </p:blipFill>
        <p:spPr>
          <a:xfrm>
            <a:off x="1074198" y="1050391"/>
            <a:ext cx="10697592" cy="45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8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329638" y="1205074"/>
            <a:ext cx="11635696" cy="4142749"/>
          </a:xfrm>
        </p:spPr>
        <p:txBody>
          <a:bodyPr/>
          <a:lstStyle/>
          <a:p>
            <a:pPr marL="0" algn="just"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3. What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kinds</a:t>
            </a:r>
            <a:r>
              <a:rPr lang="en-US" dirty="0"/>
              <a:t> of sports do you know?</a:t>
            </a:r>
          </a:p>
          <a:p>
            <a:pPr marL="0" algn="just">
              <a:lnSpc>
                <a:spcPct val="2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Soccer, basketball, tennis. </a:t>
            </a:r>
          </a:p>
          <a:p>
            <a:pPr marL="0" algn="just"/>
            <a:endParaRPr lang="en-US" dirty="0"/>
          </a:p>
          <a:p>
            <a:pPr marL="0" algn="just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185062-196D-41E3-BF64-11E22908B873}"/>
              </a:ext>
            </a:extLst>
          </p:cNvPr>
          <p:cNvSpPr/>
          <p:nvPr/>
        </p:nvSpPr>
        <p:spPr>
          <a:xfrm>
            <a:off x="2329638" y="2916401"/>
            <a:ext cx="7219667" cy="720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C4F8E0-A6A6-4BB4-8DC2-5EE5635A5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04" y="1048519"/>
            <a:ext cx="8687592" cy="45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8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</a:t>
            </a:r>
            <a:endParaRPr lang="he-IL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42AAB87-57C9-4E71-89C9-1E84260C2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91087"/>
              </p:ext>
            </p:extLst>
          </p:nvPr>
        </p:nvGraphicFramePr>
        <p:xfrm>
          <a:off x="70340" y="1229690"/>
          <a:ext cx="11359661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785">
                  <a:extLst>
                    <a:ext uri="{9D8B030D-6E8A-4147-A177-3AD203B41FA5}">
                      <a16:colId xmlns:a16="http://schemas.microsoft.com/office/drawing/2014/main" val="1908508795"/>
                    </a:ext>
                  </a:extLst>
                </a:gridCol>
                <a:gridCol w="2409092">
                  <a:extLst>
                    <a:ext uri="{9D8B030D-6E8A-4147-A177-3AD203B41FA5}">
                      <a16:colId xmlns:a16="http://schemas.microsoft.com/office/drawing/2014/main" val="467071585"/>
                    </a:ext>
                  </a:extLst>
                </a:gridCol>
                <a:gridCol w="4611834">
                  <a:extLst>
                    <a:ext uri="{9D8B030D-6E8A-4147-A177-3AD203B41FA5}">
                      <a16:colId xmlns:a16="http://schemas.microsoft.com/office/drawing/2014/main" val="1654652985"/>
                    </a:ext>
                  </a:extLst>
                </a:gridCol>
                <a:gridCol w="1931975">
                  <a:extLst>
                    <a:ext uri="{9D8B030D-6E8A-4147-A177-3AD203B41FA5}">
                      <a16:colId xmlns:a16="http://schemas.microsoft.com/office/drawing/2014/main" val="1060174107"/>
                    </a:ext>
                  </a:extLst>
                </a:gridCol>
                <a:gridCol w="1931975">
                  <a:extLst>
                    <a:ext uri="{9D8B030D-6E8A-4147-A177-3AD203B41FA5}">
                      <a16:colId xmlns:a16="http://schemas.microsoft.com/office/drawing/2014/main" val="1400660816"/>
                    </a:ext>
                  </a:extLst>
                </a:gridCol>
              </a:tblGrid>
              <a:tr h="13137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compet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ed</a:t>
                      </a: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strive to win something by defeating others 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התחרה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تنافس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9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un</a:t>
                      </a: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usual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not common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בלתי רגיל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غير عادي 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3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opposite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on the other side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נגדי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عكس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7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continue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carry on 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להמשיך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يستمر 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8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competitor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</a:t>
                      </a: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those who want to win by defeating others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מתחרים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متنافسين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44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similar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the same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דומה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متشابه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7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point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</a:t>
                      </a: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scores 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נקודות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نقاط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3949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5422C6-62F1-4C81-AA34-7A681A1D6E91}"/>
              </a:ext>
            </a:extLst>
          </p:cNvPr>
          <p:cNvSpPr/>
          <p:nvPr/>
        </p:nvSpPr>
        <p:spPr>
          <a:xfrm>
            <a:off x="2971083" y="1216750"/>
            <a:ext cx="4589777" cy="939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6C4F36-1A5B-42F3-A6A6-F823AD2E5265}"/>
              </a:ext>
            </a:extLst>
          </p:cNvPr>
          <p:cNvSpPr/>
          <p:nvPr/>
        </p:nvSpPr>
        <p:spPr>
          <a:xfrm>
            <a:off x="7560860" y="1213339"/>
            <a:ext cx="3869139" cy="939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910A54-0C58-456F-8E82-2C0C1E7310D5}"/>
              </a:ext>
            </a:extLst>
          </p:cNvPr>
          <p:cNvSpPr/>
          <p:nvPr/>
        </p:nvSpPr>
        <p:spPr>
          <a:xfrm>
            <a:off x="2971083" y="2159756"/>
            <a:ext cx="4589777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18D9D9-3D32-46DD-886B-373548BF67F0}"/>
              </a:ext>
            </a:extLst>
          </p:cNvPr>
          <p:cNvSpPr/>
          <p:nvPr/>
        </p:nvSpPr>
        <p:spPr>
          <a:xfrm>
            <a:off x="7560860" y="2159756"/>
            <a:ext cx="3869139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F56B80-BFA9-4C72-86B7-69D509744AF3}"/>
              </a:ext>
            </a:extLst>
          </p:cNvPr>
          <p:cNvSpPr/>
          <p:nvPr/>
        </p:nvSpPr>
        <p:spPr>
          <a:xfrm>
            <a:off x="2971083" y="2688609"/>
            <a:ext cx="4589777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625E44-8CC9-466A-B5E9-0D710B52649C}"/>
              </a:ext>
            </a:extLst>
          </p:cNvPr>
          <p:cNvSpPr/>
          <p:nvPr/>
        </p:nvSpPr>
        <p:spPr>
          <a:xfrm>
            <a:off x="7560860" y="2681787"/>
            <a:ext cx="3869139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4A84FF-1541-4972-A7BE-7912C2A51422}"/>
              </a:ext>
            </a:extLst>
          </p:cNvPr>
          <p:cNvSpPr/>
          <p:nvPr/>
        </p:nvSpPr>
        <p:spPr>
          <a:xfrm>
            <a:off x="2971082" y="3217462"/>
            <a:ext cx="4589777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945378-0386-44FC-9EEF-937F9260E80D}"/>
              </a:ext>
            </a:extLst>
          </p:cNvPr>
          <p:cNvSpPr/>
          <p:nvPr/>
        </p:nvSpPr>
        <p:spPr>
          <a:xfrm>
            <a:off x="7560860" y="3226783"/>
            <a:ext cx="3869139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D9AC59-FBBC-4EFF-BB5A-FE0F02FEEC6D}"/>
              </a:ext>
            </a:extLst>
          </p:cNvPr>
          <p:cNvSpPr/>
          <p:nvPr/>
        </p:nvSpPr>
        <p:spPr>
          <a:xfrm>
            <a:off x="2971083" y="3702767"/>
            <a:ext cx="4589777" cy="976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C75DD90-2DCD-4600-BFEE-3D8B99659832}"/>
              </a:ext>
            </a:extLst>
          </p:cNvPr>
          <p:cNvSpPr/>
          <p:nvPr/>
        </p:nvSpPr>
        <p:spPr>
          <a:xfrm>
            <a:off x="7560860" y="3693446"/>
            <a:ext cx="3869140" cy="930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5CC1ADD-DD9A-4EB0-ABBB-D7421BAAC992}"/>
              </a:ext>
            </a:extLst>
          </p:cNvPr>
          <p:cNvSpPr/>
          <p:nvPr/>
        </p:nvSpPr>
        <p:spPr>
          <a:xfrm>
            <a:off x="2971083" y="4667098"/>
            <a:ext cx="4589777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69E0520-E745-448E-A28D-5103DAF8750D}"/>
              </a:ext>
            </a:extLst>
          </p:cNvPr>
          <p:cNvSpPr/>
          <p:nvPr/>
        </p:nvSpPr>
        <p:spPr>
          <a:xfrm>
            <a:off x="7560861" y="4627391"/>
            <a:ext cx="3869140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0C0E2A1-5ED8-4C3E-BCF7-E57F9CB18805}"/>
              </a:ext>
            </a:extLst>
          </p:cNvPr>
          <p:cNvSpPr/>
          <p:nvPr/>
        </p:nvSpPr>
        <p:spPr>
          <a:xfrm>
            <a:off x="2971081" y="5184859"/>
            <a:ext cx="4589777" cy="5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B0C5804-AE1B-4FD5-BF5A-1C317176B536}"/>
              </a:ext>
            </a:extLst>
          </p:cNvPr>
          <p:cNvSpPr/>
          <p:nvPr/>
        </p:nvSpPr>
        <p:spPr>
          <a:xfrm>
            <a:off x="7531885" y="5147672"/>
            <a:ext cx="4056377" cy="602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27205E-EDE3-485D-A0D6-99C2D8455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83" y="1254679"/>
            <a:ext cx="9256851" cy="44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Olympic Sports</a:t>
            </a:r>
            <a:endParaRPr lang="he-IL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27FB422-8F48-4DD0-80DB-516B16A3A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80333"/>
              </p:ext>
            </p:extLst>
          </p:nvPr>
        </p:nvGraphicFramePr>
        <p:xfrm>
          <a:off x="228600" y="1273126"/>
          <a:ext cx="10638692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631">
                  <a:extLst>
                    <a:ext uri="{9D8B030D-6E8A-4147-A177-3AD203B41FA5}">
                      <a16:colId xmlns:a16="http://schemas.microsoft.com/office/drawing/2014/main" val="2320495411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val="3488501225"/>
                    </a:ext>
                  </a:extLst>
                </a:gridCol>
                <a:gridCol w="3851031">
                  <a:extLst>
                    <a:ext uri="{9D8B030D-6E8A-4147-A177-3AD203B41FA5}">
                      <a16:colId xmlns:a16="http://schemas.microsoft.com/office/drawing/2014/main" val="1535759751"/>
                    </a:ext>
                  </a:extLst>
                </a:gridCol>
                <a:gridCol w="1681288">
                  <a:extLst>
                    <a:ext uri="{9D8B030D-6E8A-4147-A177-3AD203B41FA5}">
                      <a16:colId xmlns:a16="http://schemas.microsoft.com/office/drawing/2014/main" val="3620577773"/>
                    </a:ext>
                  </a:extLst>
                </a:gridCol>
                <a:gridCol w="2064235">
                  <a:extLst>
                    <a:ext uri="{9D8B030D-6E8A-4147-A177-3AD203B41FA5}">
                      <a16:colId xmlns:a16="http://schemas.microsoft.com/office/drawing/2014/main" val="3583546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disappear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ed</a:t>
                      </a: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be lost, go missing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נעלם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اختفى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69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competi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tion</a:t>
                      </a: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a contest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תחרות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منافسه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36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10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exciting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causing enthusiasm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מרגש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مثير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67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11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pull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move in a specified direction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למשוך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يشد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9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team 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a group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קבוצה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فريق 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7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13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once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 one single time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פעם</a:t>
                      </a:r>
                      <a:endParaRPr lang="ru-RU" sz="2800" dirty="0"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AE" sz="2800" dirty="0">
                          <a:cs typeface="+mn-cs"/>
                        </a:rPr>
                        <a:t>مره</a:t>
                      </a:r>
                      <a:endParaRPr lang="ru-RU" sz="28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7292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D26DDE-92AC-4DF9-B41E-F0AE1E207684}"/>
              </a:ext>
            </a:extLst>
          </p:cNvPr>
          <p:cNvSpPr/>
          <p:nvPr/>
        </p:nvSpPr>
        <p:spPr>
          <a:xfrm>
            <a:off x="3279481" y="1273126"/>
            <a:ext cx="3807119" cy="590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7ED6C6-804E-497D-85D9-6566CE099EB2}"/>
              </a:ext>
            </a:extLst>
          </p:cNvPr>
          <p:cNvSpPr/>
          <p:nvPr/>
        </p:nvSpPr>
        <p:spPr>
          <a:xfrm>
            <a:off x="7007324" y="1273126"/>
            <a:ext cx="4158907" cy="590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1E143E-342E-4D74-8D3B-6DA820D8A808}"/>
              </a:ext>
            </a:extLst>
          </p:cNvPr>
          <p:cNvSpPr/>
          <p:nvPr/>
        </p:nvSpPr>
        <p:spPr>
          <a:xfrm>
            <a:off x="3319092" y="1814926"/>
            <a:ext cx="3780720" cy="590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3AC3E0-D2DC-4DB1-A96C-55B1E08DAFE8}"/>
              </a:ext>
            </a:extLst>
          </p:cNvPr>
          <p:cNvSpPr/>
          <p:nvPr/>
        </p:nvSpPr>
        <p:spPr>
          <a:xfrm>
            <a:off x="7113024" y="1849319"/>
            <a:ext cx="4053207" cy="556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10FFDD-C10F-41D6-BE2C-1BFA3AFB9B41}"/>
              </a:ext>
            </a:extLst>
          </p:cNvPr>
          <p:cNvSpPr/>
          <p:nvPr/>
        </p:nvSpPr>
        <p:spPr>
          <a:xfrm>
            <a:off x="3279481" y="2280331"/>
            <a:ext cx="3820331" cy="590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038A40-D2ED-46D2-9EE6-B38A45B07B89}"/>
              </a:ext>
            </a:extLst>
          </p:cNvPr>
          <p:cNvSpPr/>
          <p:nvPr/>
        </p:nvSpPr>
        <p:spPr>
          <a:xfrm>
            <a:off x="7007324" y="2289215"/>
            <a:ext cx="3961247" cy="590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6CF7C9-041A-409F-B23D-A0AB0EED7738}"/>
              </a:ext>
            </a:extLst>
          </p:cNvPr>
          <p:cNvSpPr/>
          <p:nvPr/>
        </p:nvSpPr>
        <p:spPr>
          <a:xfrm>
            <a:off x="3301485" y="2822131"/>
            <a:ext cx="3798326" cy="97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5F7969-006A-45F0-9425-72B57E0EA0A4}"/>
              </a:ext>
            </a:extLst>
          </p:cNvPr>
          <p:cNvSpPr/>
          <p:nvPr/>
        </p:nvSpPr>
        <p:spPr>
          <a:xfrm>
            <a:off x="7042541" y="2870786"/>
            <a:ext cx="3926030" cy="891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CC41-7C9D-497E-82FA-4A8D1CC9FB97}"/>
              </a:ext>
            </a:extLst>
          </p:cNvPr>
          <p:cNvSpPr/>
          <p:nvPr/>
        </p:nvSpPr>
        <p:spPr>
          <a:xfrm>
            <a:off x="3301485" y="3800023"/>
            <a:ext cx="3833543" cy="54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508831-F4ED-4F93-A560-3D135CB57589}"/>
              </a:ext>
            </a:extLst>
          </p:cNvPr>
          <p:cNvSpPr/>
          <p:nvPr/>
        </p:nvSpPr>
        <p:spPr>
          <a:xfrm>
            <a:off x="7007325" y="3722844"/>
            <a:ext cx="3926030" cy="54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54901A-B236-4966-8EE4-A0011DBF9CE1}"/>
              </a:ext>
            </a:extLst>
          </p:cNvPr>
          <p:cNvSpPr/>
          <p:nvPr/>
        </p:nvSpPr>
        <p:spPr>
          <a:xfrm>
            <a:off x="3319092" y="4249324"/>
            <a:ext cx="3833544" cy="54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A8088F-6FD8-4E6B-B91C-065125E01C6E}"/>
              </a:ext>
            </a:extLst>
          </p:cNvPr>
          <p:cNvSpPr/>
          <p:nvPr/>
        </p:nvSpPr>
        <p:spPr>
          <a:xfrm>
            <a:off x="7152635" y="4266219"/>
            <a:ext cx="3833543" cy="54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7BFA3A-510B-49C2-8752-DF37C4F96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93" y="1279686"/>
            <a:ext cx="7752869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59BF2208-4F45-434C-A2B4-76C0735BB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00080"/>
              </p:ext>
            </p:extLst>
          </p:nvPr>
        </p:nvGraphicFramePr>
        <p:xfrm>
          <a:off x="512695" y="2724070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215">
                  <a:extLst>
                    <a:ext uri="{9D8B030D-6E8A-4147-A177-3AD203B41FA5}">
                      <a16:colId xmlns:a16="http://schemas.microsoft.com/office/drawing/2014/main" val="2381526145"/>
                    </a:ext>
                  </a:extLst>
                </a:gridCol>
                <a:gridCol w="2905785">
                  <a:extLst>
                    <a:ext uri="{9D8B030D-6E8A-4147-A177-3AD203B41FA5}">
                      <a16:colId xmlns:a16="http://schemas.microsoft.com/office/drawing/2014/main" val="299668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36977"/>
                  </a:ext>
                </a:extLst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/>
              <a:t>Olympic Sports</a:t>
            </a:r>
            <a:endParaRPr lang="he-IL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2433DC-A504-48DA-9BEB-DFB352A67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42" y="1839808"/>
            <a:ext cx="2517866" cy="7498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340278-0DCE-4852-89A8-59384BB79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2" y="2717646"/>
            <a:ext cx="3566469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31A9C8-E75F-47B6-A922-134E4C70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923" y="1839807"/>
            <a:ext cx="2456901" cy="7498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59C004-59CC-4869-A698-F353A649F7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136" y="4493821"/>
            <a:ext cx="1969179" cy="749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10F257-8AC8-40BE-A871-08192178B2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8219" y="1846231"/>
            <a:ext cx="1761897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9EEA75-05DE-408C-AE07-3A96A5CC3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5" y="5672293"/>
            <a:ext cx="3755461" cy="749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A15837-92D7-4E2A-B3C2-01ADACD0EA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8733" y="1886923"/>
            <a:ext cx="1048603" cy="7498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E0D5A9-6009-4FFA-A53B-A0F6FD9422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95" y="3297196"/>
            <a:ext cx="5261304" cy="7498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01B221-894A-4DFD-B1A0-97B97D1E98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7336" y="1880155"/>
            <a:ext cx="1902117" cy="7498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73028C-00C7-4F21-875B-BB7859EFF2D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136" y="3824968"/>
            <a:ext cx="3292125" cy="7498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2D4D87-0B65-43A0-89D4-250B95A760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29453" y="1886923"/>
            <a:ext cx="1896020" cy="7498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FF113FC-C38D-4BB0-88A5-4314845F2D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0136" y="5047482"/>
            <a:ext cx="1896020" cy="74987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BBF6EA-FF62-4B34-88C6-900EBB490906}"/>
              </a:ext>
            </a:extLst>
          </p:cNvPr>
          <p:cNvSpPr/>
          <p:nvPr/>
        </p:nvSpPr>
        <p:spPr>
          <a:xfrm>
            <a:off x="404447" y="927461"/>
            <a:ext cx="6214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Match the words to their definitions</a:t>
            </a:r>
          </a:p>
        </p:txBody>
      </p:sp>
    </p:spTree>
    <p:extLst>
      <p:ext uri="{BB962C8B-B14F-4D97-AF65-F5344CB8AC3E}">
        <p14:creationId xmlns:p14="http://schemas.microsoft.com/office/powerpoint/2010/main" val="41616881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2266</Words>
  <Application>Microsoft Office PowerPoint</Application>
  <PresentationFormat>מסך רחב</PresentationFormat>
  <Paragraphs>267</Paragraphs>
  <Slides>38</Slides>
  <Notes>35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2" baseType="lpstr">
      <vt:lpstr>Arial</vt:lpstr>
      <vt:lpstr>Calibri</vt:lpstr>
      <vt:lpstr>Varela Round</vt:lpstr>
      <vt:lpstr>ערכת נושא Office</vt:lpstr>
      <vt:lpstr>מערכת שידורים לאומית</vt:lpstr>
      <vt:lpstr>Olympic Sports</vt:lpstr>
      <vt:lpstr>In today’s lesson we will:</vt:lpstr>
      <vt:lpstr>Olympic Sports</vt:lpstr>
      <vt:lpstr>Olympic Sports</vt:lpstr>
      <vt:lpstr>Olympic Sports</vt:lpstr>
      <vt:lpstr>Olympic Sports</vt:lpstr>
      <vt:lpstr>Olympic Sports</vt:lpstr>
      <vt:lpstr>Olympic Sports</vt:lpstr>
      <vt:lpstr>Olympic Sports</vt:lpstr>
      <vt:lpstr>Olympic Sports</vt:lpstr>
      <vt:lpstr>Olympic Sports</vt:lpstr>
      <vt:lpstr>Olympic Sports</vt:lpstr>
      <vt:lpstr>Olympic Sports</vt:lpstr>
      <vt:lpstr>Olympic Sports</vt:lpstr>
      <vt:lpstr>Olympic Sports: Reading</vt:lpstr>
      <vt:lpstr>Olympic Sports: Reading</vt:lpstr>
      <vt:lpstr>Olympic Sports: Reading</vt:lpstr>
      <vt:lpstr>Break</vt:lpstr>
      <vt:lpstr>Olympic Sports: Reading</vt:lpstr>
      <vt:lpstr>Olympic Sports: Reading</vt:lpstr>
      <vt:lpstr>Olympic Sports: Reading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Olympic Sports: Vocabulary Practice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104</cp:revision>
  <dcterms:created xsi:type="dcterms:W3CDTF">2020-03-15T19:13:03Z</dcterms:created>
  <dcterms:modified xsi:type="dcterms:W3CDTF">2021-10-21T08:36:59Z</dcterms:modified>
</cp:coreProperties>
</file>