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7" r:id="rId2"/>
    <p:sldId id="262" r:id="rId3"/>
    <p:sldId id="291" r:id="rId4"/>
    <p:sldId id="288" r:id="rId5"/>
    <p:sldId id="289" r:id="rId6"/>
    <p:sldId id="304" r:id="rId7"/>
    <p:sldId id="292" r:id="rId8"/>
    <p:sldId id="301" r:id="rId9"/>
    <p:sldId id="303" r:id="rId10"/>
    <p:sldId id="300" r:id="rId11"/>
    <p:sldId id="293" r:id="rId12"/>
    <p:sldId id="305" r:id="rId13"/>
    <p:sldId id="294" r:id="rId14"/>
    <p:sldId id="306" r:id="rId15"/>
    <p:sldId id="307" r:id="rId16"/>
    <p:sldId id="309" r:id="rId17"/>
    <p:sldId id="311" r:id="rId18"/>
    <p:sldId id="299" r:id="rId19"/>
    <p:sldId id="316" r:id="rId20"/>
    <p:sldId id="323" r:id="rId21"/>
    <p:sldId id="333" r:id="rId22"/>
    <p:sldId id="332" r:id="rId23"/>
    <p:sldId id="314" r:id="rId24"/>
    <p:sldId id="334" r:id="rId25"/>
    <p:sldId id="335" r:id="rId26"/>
    <p:sldId id="313" r:id="rId27"/>
    <p:sldId id="336" r:id="rId28"/>
    <p:sldId id="317" r:id="rId29"/>
    <p:sldId id="330" r:id="rId30"/>
    <p:sldId id="312" r:id="rId31"/>
    <p:sldId id="326" r:id="rId32"/>
    <p:sldId id="327" r:id="rId33"/>
    <p:sldId id="324" r:id="rId34"/>
    <p:sldId id="328" r:id="rId35"/>
    <p:sldId id="325" r:id="rId36"/>
    <p:sldId id="329" r:id="rId37"/>
    <p:sldId id="331" r:id="rId38"/>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ט"ו/חשון/תשפ"ב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28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918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628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088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85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362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01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859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618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8140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40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54259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8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12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7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884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3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040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7541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ט"ו/חשון/תשפ"ב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ט"ו/חשון/תשפ"ב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66" r:id="rId7"/>
    <p:sldLayoutId id="2147483667" r:id="rId8"/>
    <p:sldLayoutId id="2147483665" r:id="rId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1185681"/>
            <a:ext cx="9000000" cy="540000"/>
          </a:xfrm>
        </p:spPr>
        <p:txBody>
          <a:bodyPr/>
          <a:lstStyle/>
          <a:p>
            <a:pPr>
              <a:lnSpc>
                <a:spcPct val="150000"/>
              </a:lnSpc>
            </a:pPr>
            <a:r>
              <a:rPr lang="he-IL" dirty="0"/>
              <a:t>האמת חשובה כי ...</a:t>
            </a:r>
          </a:p>
        </p:txBody>
      </p:sp>
      <p:sp>
        <p:nvSpPr>
          <p:cNvPr id="11" name="מציין מיקום תוכן 10"/>
          <p:cNvSpPr>
            <a:spLocks noGrp="1"/>
          </p:cNvSpPr>
          <p:nvPr>
            <p:ph sz="quarter" idx="4"/>
          </p:nvPr>
        </p:nvSpPr>
        <p:spPr>
          <a:xfrm>
            <a:off x="633959" y="1870365"/>
            <a:ext cx="9000000" cy="3597896"/>
          </a:xfrm>
          <a:custGeom>
            <a:avLst/>
            <a:gdLst>
              <a:gd name="connsiteX0" fmla="*/ 0 w 9000000"/>
              <a:gd name="connsiteY0" fmla="*/ 0 h 3202579"/>
              <a:gd name="connsiteX1" fmla="*/ 9000000 w 9000000"/>
              <a:gd name="connsiteY1" fmla="*/ 0 h 3202579"/>
              <a:gd name="connsiteX2" fmla="*/ 9000000 w 9000000"/>
              <a:gd name="connsiteY2" fmla="*/ 3202579 h 3202579"/>
              <a:gd name="connsiteX3" fmla="*/ 0 w 9000000"/>
              <a:gd name="connsiteY3" fmla="*/ 3202579 h 3202579"/>
              <a:gd name="connsiteX4" fmla="*/ 0 w 9000000"/>
              <a:gd name="connsiteY4" fmla="*/ 0 h 320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0" h="3202579" fill="none" extrusionOk="0">
                <a:moveTo>
                  <a:pt x="0" y="0"/>
                </a:moveTo>
                <a:cubicBezTo>
                  <a:pt x="4008723" y="62771"/>
                  <a:pt x="4977560" y="-32833"/>
                  <a:pt x="9000000" y="0"/>
                </a:cubicBezTo>
                <a:cubicBezTo>
                  <a:pt x="9152642" y="1325755"/>
                  <a:pt x="8863002" y="1861322"/>
                  <a:pt x="9000000" y="3202579"/>
                </a:cubicBezTo>
                <a:cubicBezTo>
                  <a:pt x="4904538" y="3189951"/>
                  <a:pt x="947012" y="3320869"/>
                  <a:pt x="0" y="3202579"/>
                </a:cubicBezTo>
                <a:cubicBezTo>
                  <a:pt x="87310" y="2843369"/>
                  <a:pt x="-116582" y="1333082"/>
                  <a:pt x="0" y="0"/>
                </a:cubicBezTo>
                <a:close/>
              </a:path>
              <a:path w="9000000" h="3202579" stroke="0" extrusionOk="0">
                <a:moveTo>
                  <a:pt x="0" y="0"/>
                </a:moveTo>
                <a:cubicBezTo>
                  <a:pt x="2870432" y="-26448"/>
                  <a:pt x="5215197" y="158660"/>
                  <a:pt x="9000000" y="0"/>
                </a:cubicBezTo>
                <a:cubicBezTo>
                  <a:pt x="8837438" y="917666"/>
                  <a:pt x="8968552" y="1966995"/>
                  <a:pt x="9000000" y="3202579"/>
                </a:cubicBezTo>
                <a:cubicBezTo>
                  <a:pt x="4752036" y="3268465"/>
                  <a:pt x="1631038" y="3068068"/>
                  <a:pt x="0" y="3202579"/>
                </a:cubicBezTo>
                <a:cubicBezTo>
                  <a:pt x="-42800" y="2198636"/>
                  <a:pt x="97360" y="1460216"/>
                  <a:pt x="0" y="0"/>
                </a:cubicBezTo>
                <a:close/>
              </a:path>
            </a:pathLst>
          </a:custGeom>
          <a:ln>
            <a:solidFill>
              <a:schemeClr val="tx1"/>
            </a:solidFill>
            <a:extLst>
              <a:ext uri="{C807C97D-BFC1-408E-A445-0C87EB9F89A2}">
                <ask:lineSketchStyleProps xmlns:ask="http://schemas.microsoft.com/office/drawing/2018/sketchyshapes" sd="1625852295">
                  <ask:type>
                    <ask:lineSketchCurved/>
                  </ask:type>
                </ask:lineSketchStyleProps>
              </a:ext>
            </a:extLst>
          </a:ln>
        </p:spPr>
        <p:txBody>
          <a:bodyPr>
            <a:normAutofit/>
          </a:bodyPr>
          <a:lstStyle/>
          <a:p>
            <a:pPr>
              <a:lnSpc>
                <a:spcPct val="150000"/>
              </a:lnSpc>
            </a:pPr>
            <a:r>
              <a:rPr lang="he-IL" sz="2800" dirty="0"/>
              <a:t>כי אמירת האמת יוצרת אמון וקרבה בין בני אדם.</a:t>
            </a:r>
          </a:p>
          <a:p>
            <a:pPr>
              <a:lnSpc>
                <a:spcPct val="150000"/>
              </a:lnSpc>
            </a:pPr>
            <a:r>
              <a:rPr lang="he-IL" sz="2800" dirty="0"/>
              <a:t>כי זה מוסרי להגיד את האמת.</a:t>
            </a:r>
          </a:p>
          <a:p>
            <a:pPr>
              <a:lnSpc>
                <a:spcPct val="150000"/>
              </a:lnSpc>
            </a:pPr>
            <a:r>
              <a:rPr lang="he-IL" sz="2800" dirty="0"/>
              <a:t>כי אם כולם ישקרו, לא נדע למי להאמין.</a:t>
            </a:r>
          </a:p>
          <a:p>
            <a:pPr>
              <a:lnSpc>
                <a:spcPct val="150000"/>
              </a:lnSpc>
            </a:pPr>
            <a:r>
              <a:rPr lang="he-IL" sz="2800" dirty="0"/>
              <a:t>כי אם נתרגל לשקר, כבר לא נדע בעצמנו מהי האמת.</a:t>
            </a:r>
          </a:p>
        </p:txBody>
      </p:sp>
      <p:sp>
        <p:nvSpPr>
          <p:cNvPr id="4" name="הסבר אליפטי 3"/>
          <p:cNvSpPr/>
          <p:nvPr/>
        </p:nvSpPr>
        <p:spPr>
          <a:xfrm>
            <a:off x="868495" y="5216237"/>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8844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שאלות למחשבה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אמת ושקר</a:t>
            </a:r>
          </a:p>
        </p:txBody>
      </p:sp>
      <p:sp>
        <p:nvSpPr>
          <p:cNvPr id="11" name="מציין מיקום תוכן 10"/>
          <p:cNvSpPr>
            <a:spLocks noGrp="1"/>
          </p:cNvSpPr>
          <p:nvPr>
            <p:ph sz="quarter" idx="4"/>
          </p:nvPr>
        </p:nvSpPr>
        <p:spPr>
          <a:xfrm>
            <a:off x="916988" y="1978269"/>
            <a:ext cx="9000000" cy="3421400"/>
          </a:xfrm>
          <a:custGeom>
            <a:avLst/>
            <a:gdLst>
              <a:gd name="connsiteX0" fmla="*/ 0 w 9000000"/>
              <a:gd name="connsiteY0" fmla="*/ 0 h 3946638"/>
              <a:gd name="connsiteX1" fmla="*/ 9000000 w 9000000"/>
              <a:gd name="connsiteY1" fmla="*/ 0 h 3946638"/>
              <a:gd name="connsiteX2" fmla="*/ 9000000 w 9000000"/>
              <a:gd name="connsiteY2" fmla="*/ 3946638 h 3946638"/>
              <a:gd name="connsiteX3" fmla="*/ 0 w 9000000"/>
              <a:gd name="connsiteY3" fmla="*/ 3946638 h 3946638"/>
              <a:gd name="connsiteX4" fmla="*/ 0 w 9000000"/>
              <a:gd name="connsiteY4" fmla="*/ 0 h 3946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0" h="3946638" fill="none" extrusionOk="0">
                <a:moveTo>
                  <a:pt x="0" y="0"/>
                </a:moveTo>
                <a:cubicBezTo>
                  <a:pt x="3464778" y="150761"/>
                  <a:pt x="6473711" y="632"/>
                  <a:pt x="9000000" y="0"/>
                </a:cubicBezTo>
                <a:cubicBezTo>
                  <a:pt x="8924750" y="1290284"/>
                  <a:pt x="9117488" y="2246676"/>
                  <a:pt x="9000000" y="3946638"/>
                </a:cubicBezTo>
                <a:cubicBezTo>
                  <a:pt x="6689568" y="4106586"/>
                  <a:pt x="1022940" y="3968126"/>
                  <a:pt x="0" y="3946638"/>
                </a:cubicBezTo>
                <a:cubicBezTo>
                  <a:pt x="-28561" y="1998333"/>
                  <a:pt x="61566" y="1864923"/>
                  <a:pt x="0" y="0"/>
                </a:cubicBezTo>
                <a:close/>
              </a:path>
              <a:path w="9000000" h="3946638" stroke="0" extrusionOk="0">
                <a:moveTo>
                  <a:pt x="0" y="0"/>
                </a:moveTo>
                <a:cubicBezTo>
                  <a:pt x="1499366" y="129016"/>
                  <a:pt x="7992960" y="41116"/>
                  <a:pt x="9000000" y="0"/>
                </a:cubicBezTo>
                <a:cubicBezTo>
                  <a:pt x="9132530" y="827510"/>
                  <a:pt x="8972391" y="3008790"/>
                  <a:pt x="9000000" y="3946638"/>
                </a:cubicBezTo>
                <a:cubicBezTo>
                  <a:pt x="7070543" y="4034770"/>
                  <a:pt x="1889722" y="3921022"/>
                  <a:pt x="0" y="3946638"/>
                </a:cubicBezTo>
                <a:cubicBezTo>
                  <a:pt x="-97281" y="2531314"/>
                  <a:pt x="-141454" y="1716244"/>
                  <a:pt x="0" y="0"/>
                </a:cubicBezTo>
                <a:close/>
              </a:path>
            </a:pathLst>
          </a:custGeom>
          <a:ln>
            <a:solidFill>
              <a:schemeClr val="tx1"/>
            </a:solidFill>
            <a:extLst>
              <a:ext uri="{C807C97D-BFC1-408E-A445-0C87EB9F89A2}">
                <ask:lineSketchStyleProps xmlns:ask="http://schemas.microsoft.com/office/drawing/2018/sketchyshapes" sd="545591699">
                  <ask:type>
                    <ask:lineSketchCurved/>
                  </ask:type>
                </ask:lineSketchStyleProps>
              </a:ext>
            </a:extLst>
          </a:ln>
        </p:spPr>
        <p:txBody>
          <a:bodyPr>
            <a:normAutofit/>
          </a:bodyPr>
          <a:lstStyle/>
          <a:p>
            <a:pPr marL="0" indent="0">
              <a:lnSpc>
                <a:spcPct val="150000"/>
              </a:lnSpc>
              <a:buNone/>
            </a:pPr>
            <a:r>
              <a:rPr lang="he-IL" sz="2800" dirty="0"/>
              <a:t>איך לדעתכם היה נראה העולם אם כולם היו אומרים את האמת כל הזמן?  </a:t>
            </a:r>
          </a:p>
          <a:p>
            <a:pPr marL="0" indent="0">
              <a:lnSpc>
                <a:spcPct val="150000"/>
              </a:lnSpc>
              <a:buNone/>
            </a:pPr>
            <a:r>
              <a:rPr lang="he-IL" sz="2800" dirty="0"/>
              <a:t>__________________________________________________________________________</a:t>
            </a:r>
          </a:p>
        </p:txBody>
      </p:sp>
      <p:sp>
        <p:nvSpPr>
          <p:cNvPr id="6" name="תרשים זרימה: חילוץ 5"/>
          <p:cNvSpPr/>
          <p:nvPr/>
        </p:nvSpPr>
        <p:spPr>
          <a:xfrm>
            <a:off x="443340" y="5399669"/>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83536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איזה מין שקר זה?</a:t>
            </a:r>
          </a:p>
        </p:txBody>
      </p:sp>
      <p:sp>
        <p:nvSpPr>
          <p:cNvPr id="2" name="פיצוץ 2 1"/>
          <p:cNvSpPr/>
          <p:nvPr/>
        </p:nvSpPr>
        <p:spPr>
          <a:xfrm>
            <a:off x="1565564" y="1482437"/>
            <a:ext cx="8686799" cy="4350328"/>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50000"/>
              </a:lnSpc>
            </a:pPr>
            <a:r>
              <a:rPr lang="he-IL" sz="2400" b="1" dirty="0">
                <a:latin typeface="Varela Round" panose="00000500000000000000" pitchFamily="2" charset="-79"/>
                <a:cs typeface="Varela Round" panose="00000500000000000000" pitchFamily="2" charset="-79"/>
              </a:rPr>
              <a:t>סימא הייתה בייביסיטר על שרה בת ה-4 שציירה קשקוש, ואמרה לה "ציירת כל כך יפה"</a:t>
            </a:r>
          </a:p>
        </p:txBody>
      </p:sp>
      <p:pic>
        <p:nvPicPr>
          <p:cNvPr id="3" name="תמונה 2"/>
          <p:cNvPicPr>
            <a:picLocks noChangeAspect="1"/>
          </p:cNvPicPr>
          <p:nvPr/>
        </p:nvPicPr>
        <p:blipFill>
          <a:blip r:embed="rId3"/>
          <a:stretch>
            <a:fillRect/>
          </a:stretch>
        </p:blipFill>
        <p:spPr>
          <a:xfrm>
            <a:off x="515206" y="933094"/>
            <a:ext cx="2543175" cy="1800225"/>
          </a:xfrm>
          <a:prstGeom prst="rect">
            <a:avLst/>
          </a:prstGeom>
        </p:spPr>
      </p:pic>
      <p:sp>
        <p:nvSpPr>
          <p:cNvPr id="9" name="הסבר אליפטי 8"/>
          <p:cNvSpPr/>
          <p:nvPr/>
        </p:nvSpPr>
        <p:spPr>
          <a:xfrm>
            <a:off x="641665" y="5209310"/>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9053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איזה מין שקר זה?</a:t>
            </a:r>
          </a:p>
        </p:txBody>
      </p:sp>
      <p:sp>
        <p:nvSpPr>
          <p:cNvPr id="2" name="פיצוץ 2 1"/>
          <p:cNvSpPr/>
          <p:nvPr/>
        </p:nvSpPr>
        <p:spPr>
          <a:xfrm>
            <a:off x="2216727" y="1749385"/>
            <a:ext cx="7855528" cy="4027960"/>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50000"/>
              </a:lnSpc>
            </a:pPr>
            <a:r>
              <a:rPr lang="he-IL" sz="2400" b="1" dirty="0">
                <a:latin typeface="Varela Round" panose="00000500000000000000" pitchFamily="2" charset="-79"/>
                <a:cs typeface="Varela Round" panose="00000500000000000000" pitchFamily="2" charset="-79"/>
              </a:rPr>
              <a:t>בטיול השנתי רציתי להתחמק מההליכה בנחל, ואמרתי שכואבת לי הבטן</a:t>
            </a:r>
          </a:p>
        </p:txBody>
      </p:sp>
      <p:pic>
        <p:nvPicPr>
          <p:cNvPr id="3" name="תמונה 2"/>
          <p:cNvPicPr>
            <a:picLocks noChangeAspect="1"/>
          </p:cNvPicPr>
          <p:nvPr/>
        </p:nvPicPr>
        <p:blipFill>
          <a:blip r:embed="rId3"/>
          <a:stretch>
            <a:fillRect/>
          </a:stretch>
        </p:blipFill>
        <p:spPr>
          <a:xfrm>
            <a:off x="759428" y="1161977"/>
            <a:ext cx="2619375" cy="1743075"/>
          </a:xfrm>
          <a:prstGeom prst="rect">
            <a:avLst/>
          </a:prstGeom>
        </p:spPr>
      </p:pic>
      <p:sp>
        <p:nvSpPr>
          <p:cNvPr id="7" name="תרשים זרימה: חילוץ 6"/>
          <p:cNvSpPr/>
          <p:nvPr/>
        </p:nvSpPr>
        <p:spPr>
          <a:xfrm>
            <a:off x="595742" y="5427379"/>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38628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2326381" y="899575"/>
            <a:ext cx="9000000" cy="540000"/>
          </a:xfrm>
        </p:spPr>
        <p:txBody>
          <a:bodyPr/>
          <a:lstStyle/>
          <a:p>
            <a:r>
              <a:rPr lang="he-IL" dirty="0"/>
              <a:t>איזה מין שקר זה?</a:t>
            </a:r>
          </a:p>
        </p:txBody>
      </p:sp>
      <p:sp>
        <p:nvSpPr>
          <p:cNvPr id="2" name="פיצוץ 2 1"/>
          <p:cNvSpPr/>
          <p:nvPr/>
        </p:nvSpPr>
        <p:spPr>
          <a:xfrm>
            <a:off x="968141" y="933094"/>
            <a:ext cx="10254129" cy="5298246"/>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just">
              <a:lnSpc>
                <a:spcPct val="150000"/>
              </a:lnSpc>
            </a:pPr>
            <a:r>
              <a:rPr lang="he-IL" sz="2200" b="1" dirty="0">
                <a:latin typeface="Varela Round" panose="00000500000000000000" pitchFamily="2" charset="-79"/>
                <a:cs typeface="Varela Round" panose="00000500000000000000" pitchFamily="2" charset="-79"/>
              </a:rPr>
              <a:t>שיחקתי בבית עם כדור, ופגעתי </a:t>
            </a:r>
            <a:r>
              <a:rPr lang="he-IL" sz="2200" b="1" u="sng" dirty="0">
                <a:latin typeface="Varela Round" panose="00000500000000000000" pitchFamily="2" charset="-79"/>
                <a:cs typeface="Varela Round" panose="00000500000000000000" pitchFamily="2" charset="-79"/>
              </a:rPr>
              <a:t>בכד</a:t>
            </a:r>
            <a:r>
              <a:rPr lang="he-IL" sz="2200" b="1" dirty="0">
                <a:latin typeface="Varela Round" panose="00000500000000000000" pitchFamily="2" charset="-79"/>
                <a:cs typeface="Varela Round" panose="00000500000000000000" pitchFamily="2" charset="-79"/>
              </a:rPr>
              <a:t> של אמא שלי שנפל והתנפץ. זרקתי את השברים לפח וניקיתי, וכשאמא חזרה הביתה ושאלה איפה הכד אמרתי לה שאין לי מושג.</a:t>
            </a:r>
          </a:p>
        </p:txBody>
      </p:sp>
      <p:pic>
        <p:nvPicPr>
          <p:cNvPr id="3" name="תמונה 2"/>
          <p:cNvPicPr>
            <a:picLocks noChangeAspect="1"/>
          </p:cNvPicPr>
          <p:nvPr/>
        </p:nvPicPr>
        <p:blipFill>
          <a:blip r:embed="rId3"/>
          <a:stretch>
            <a:fillRect/>
          </a:stretch>
        </p:blipFill>
        <p:spPr>
          <a:xfrm>
            <a:off x="310331" y="1185681"/>
            <a:ext cx="2562225" cy="1781175"/>
          </a:xfrm>
          <a:prstGeom prst="rect">
            <a:avLst/>
          </a:prstGeom>
        </p:spPr>
      </p:pic>
      <p:pic>
        <p:nvPicPr>
          <p:cNvPr id="5" name="תמונה 4"/>
          <p:cNvPicPr>
            <a:picLocks noChangeAspect="1"/>
          </p:cNvPicPr>
          <p:nvPr/>
        </p:nvPicPr>
        <p:blipFill rotWithShape="1">
          <a:blip r:embed="rId4"/>
          <a:srcRect r="7748" b="11905"/>
          <a:stretch/>
        </p:blipFill>
        <p:spPr>
          <a:xfrm>
            <a:off x="2326381" y="933094"/>
            <a:ext cx="2108877" cy="1636239"/>
          </a:xfrm>
          <a:prstGeom prst="rect">
            <a:avLst/>
          </a:prstGeom>
        </p:spPr>
      </p:pic>
      <p:sp>
        <p:nvSpPr>
          <p:cNvPr id="7" name="הסבר אליפטי 6"/>
          <p:cNvSpPr/>
          <p:nvPr/>
        </p:nvSpPr>
        <p:spPr>
          <a:xfrm>
            <a:off x="641665" y="5209310"/>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48312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2245072" y="1022567"/>
            <a:ext cx="9000000" cy="540000"/>
          </a:xfrm>
        </p:spPr>
        <p:txBody>
          <a:bodyPr/>
          <a:lstStyle/>
          <a:p>
            <a:r>
              <a:rPr lang="he-IL" dirty="0"/>
              <a:t>איזה מין שקר זה?</a:t>
            </a:r>
          </a:p>
        </p:txBody>
      </p:sp>
      <p:sp>
        <p:nvSpPr>
          <p:cNvPr id="2" name="פיצוץ 2 1"/>
          <p:cNvSpPr/>
          <p:nvPr/>
        </p:nvSpPr>
        <p:spPr>
          <a:xfrm>
            <a:off x="1769269" y="1652040"/>
            <a:ext cx="8769927" cy="4115492"/>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400" b="1" dirty="0">
                <a:latin typeface="Varela Round" panose="00000500000000000000" pitchFamily="2" charset="-79"/>
                <a:cs typeface="Varela Round" panose="00000500000000000000" pitchFamily="2" charset="-79"/>
              </a:rPr>
              <a:t>המורה שאלה אותי אם קראתי את הספר שנתנה כשיעור בית, אמרתי לה "כן" למרות שקראתי רק את התקציר.</a:t>
            </a:r>
          </a:p>
        </p:txBody>
      </p:sp>
      <p:pic>
        <p:nvPicPr>
          <p:cNvPr id="1028" name="Picture 4" descr="Young woman teacher in front of chalkboard Premium Vector">
            <a:extLst>
              <a:ext uri="{FF2B5EF4-FFF2-40B4-BE49-F238E27FC236}">
                <a16:creationId xmlns:a16="http://schemas.microsoft.com/office/drawing/2014/main" id="{C8786C7D-53C3-4E35-A6EA-78B770798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1" y="999306"/>
            <a:ext cx="2687637" cy="1678700"/>
          </a:xfrm>
          <a:prstGeom prst="rect">
            <a:avLst/>
          </a:prstGeom>
          <a:noFill/>
          <a:extLst>
            <a:ext uri="{909E8E84-426E-40DD-AFC4-6F175D3DCCD1}">
              <a14:hiddenFill xmlns:a14="http://schemas.microsoft.com/office/drawing/2010/main">
                <a:solidFill>
                  <a:srgbClr val="FFFFFF"/>
                </a:solidFill>
              </a14:hiddenFill>
            </a:ext>
          </a:extLst>
        </p:spPr>
      </p:pic>
      <p:sp>
        <p:nvSpPr>
          <p:cNvPr id="6" name="תרשים זרימה: חילוץ 5"/>
          <p:cNvSpPr/>
          <p:nvPr/>
        </p:nvSpPr>
        <p:spPr>
          <a:xfrm>
            <a:off x="595742" y="5399669"/>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72058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2427133" y="980100"/>
            <a:ext cx="9000000" cy="540000"/>
          </a:xfrm>
        </p:spPr>
        <p:txBody>
          <a:bodyPr/>
          <a:lstStyle/>
          <a:p>
            <a:r>
              <a:rPr lang="he-IL" dirty="0"/>
              <a:t>איזה מין שקר זה?</a:t>
            </a:r>
          </a:p>
        </p:txBody>
      </p:sp>
      <p:sp>
        <p:nvSpPr>
          <p:cNvPr id="2" name="פיצוץ 2 1"/>
          <p:cNvSpPr/>
          <p:nvPr/>
        </p:nvSpPr>
        <p:spPr>
          <a:xfrm>
            <a:off x="1386358" y="1219132"/>
            <a:ext cx="9649244" cy="4914382"/>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400" b="1" dirty="0">
                <a:latin typeface="Varela Round" panose="00000500000000000000" pitchFamily="2" charset="-79"/>
                <a:cs typeface="Varela Round" panose="00000500000000000000" pitchFamily="2" charset="-79"/>
              </a:rPr>
              <a:t>כדי שהכיתה שלנו תנצח בתחרות מתמטיקה שכבתית, שהתקיימה במחשב, נכנסתי עם שם המשתמש של החברים שלי ועשיתי את המשימות במקומם כי אני מעולה בזה. </a:t>
            </a:r>
          </a:p>
        </p:txBody>
      </p:sp>
      <p:pic>
        <p:nvPicPr>
          <p:cNvPr id="3" name="תמונה 2"/>
          <p:cNvPicPr>
            <a:picLocks noChangeAspect="1"/>
          </p:cNvPicPr>
          <p:nvPr/>
        </p:nvPicPr>
        <p:blipFill>
          <a:blip r:embed="rId3"/>
          <a:stretch>
            <a:fillRect/>
          </a:stretch>
        </p:blipFill>
        <p:spPr>
          <a:xfrm>
            <a:off x="668741" y="980100"/>
            <a:ext cx="2456596" cy="1905000"/>
          </a:xfrm>
          <a:prstGeom prst="rect">
            <a:avLst/>
          </a:prstGeom>
        </p:spPr>
      </p:pic>
      <p:sp>
        <p:nvSpPr>
          <p:cNvPr id="6" name="הסבר אליפטי 5"/>
          <p:cNvSpPr/>
          <p:nvPr/>
        </p:nvSpPr>
        <p:spPr>
          <a:xfrm>
            <a:off x="641665" y="5209310"/>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12611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הפעילו שיקול דעת!</a:t>
            </a:r>
          </a:p>
        </p:txBody>
      </p:sp>
      <p:sp>
        <p:nvSpPr>
          <p:cNvPr id="14" name="מציין מיקום טקסט 13"/>
          <p:cNvSpPr>
            <a:spLocks noGrp="1"/>
          </p:cNvSpPr>
          <p:nvPr>
            <p:ph type="body" sz="quarter" idx="3"/>
          </p:nvPr>
        </p:nvSpPr>
        <p:spPr>
          <a:xfrm>
            <a:off x="2205005" y="1091753"/>
            <a:ext cx="9000000" cy="540000"/>
          </a:xfrm>
        </p:spPr>
        <p:txBody>
          <a:bodyPr/>
          <a:lstStyle/>
          <a:p>
            <a:r>
              <a:rPr lang="he-IL" dirty="0"/>
              <a:t>איזה מין שקר זה?</a:t>
            </a:r>
          </a:p>
        </p:txBody>
      </p:sp>
      <p:sp>
        <p:nvSpPr>
          <p:cNvPr id="2" name="פיצוץ 2 1"/>
          <p:cNvSpPr/>
          <p:nvPr/>
        </p:nvSpPr>
        <p:spPr>
          <a:xfrm>
            <a:off x="1869357" y="1808882"/>
            <a:ext cx="8464328" cy="4088265"/>
          </a:xfrm>
          <a:prstGeom prst="irregularSeal2">
            <a:avLst/>
          </a:prstGeom>
          <a:ln/>
        </p:spPr>
        <p:style>
          <a:lnRef idx="1">
            <a:schemeClr val="accent1"/>
          </a:lnRef>
          <a:fillRef idx="2">
            <a:schemeClr val="accent1"/>
          </a:fillRef>
          <a:effectRef idx="1">
            <a:schemeClr val="accent1"/>
          </a:effectRef>
          <a:fontRef idx="minor">
            <a:schemeClr val="dk1"/>
          </a:fontRef>
        </p:style>
        <p:txBody>
          <a:bodyPr rtlCol="1" anchor="ctr"/>
          <a:lstStyle/>
          <a:p>
            <a:pPr algn="just"/>
            <a:r>
              <a:rPr lang="he-IL" sz="2400" b="1" dirty="0">
                <a:latin typeface="Varela Round" panose="00000500000000000000" pitchFamily="2" charset="-79"/>
                <a:cs typeface="Varela Round" panose="00000500000000000000" pitchFamily="2" charset="-79"/>
              </a:rPr>
              <a:t>דודה שלי באה לאירוע עם שמלה ממש מכוערת, אבל אמרתי לה "את נראית מעולה"</a:t>
            </a:r>
          </a:p>
        </p:txBody>
      </p:sp>
      <p:pic>
        <p:nvPicPr>
          <p:cNvPr id="3" name="תמונה 2"/>
          <p:cNvPicPr>
            <a:picLocks noChangeAspect="1"/>
          </p:cNvPicPr>
          <p:nvPr/>
        </p:nvPicPr>
        <p:blipFill>
          <a:blip r:embed="rId3"/>
          <a:stretch>
            <a:fillRect/>
          </a:stretch>
        </p:blipFill>
        <p:spPr>
          <a:xfrm>
            <a:off x="622609" y="1006472"/>
            <a:ext cx="2466975" cy="1847850"/>
          </a:xfrm>
          <a:prstGeom prst="rect">
            <a:avLst/>
          </a:prstGeom>
        </p:spPr>
      </p:pic>
      <p:sp>
        <p:nvSpPr>
          <p:cNvPr id="6" name="תרשים זרימה: חילוץ 5"/>
          <p:cNvSpPr/>
          <p:nvPr/>
        </p:nvSpPr>
        <p:spPr>
          <a:xfrm>
            <a:off x="595742" y="5399669"/>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71594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759428" y="1524000"/>
            <a:ext cx="9929352" cy="3006435"/>
          </a:xfrm>
          <a:ln w="6350">
            <a:solidFill>
              <a:schemeClr val="tx1"/>
            </a:solidFill>
          </a:ln>
        </p:spPr>
        <p:txBody>
          <a:bodyPr/>
          <a:lstStyle/>
          <a:p>
            <a:r>
              <a:rPr lang="he-IL" dirty="0"/>
              <a:t>האם תמיד ברור באיזה סוג של שקר מדובר?</a:t>
            </a:r>
          </a:p>
          <a:p>
            <a:r>
              <a:rPr lang="he-IL" dirty="0"/>
              <a:t>________________________________________________________________________________________________________________________________</a:t>
            </a:r>
          </a:p>
        </p:txBody>
      </p:sp>
      <p:sp>
        <p:nvSpPr>
          <p:cNvPr id="3" name="הסבר אליפטי 2"/>
          <p:cNvSpPr/>
          <p:nvPr/>
        </p:nvSpPr>
        <p:spPr>
          <a:xfrm>
            <a:off x="641665" y="5209310"/>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970801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645681"/>
            <a:ext cx="9000000" cy="540000"/>
          </a:xfrm>
        </p:spPr>
        <p:txBody>
          <a:bodyPr/>
          <a:lstStyle/>
          <a:p>
            <a:r>
              <a:rPr lang="he-IL" dirty="0"/>
              <a:t>מיהו ישראל </a:t>
            </a:r>
            <a:r>
              <a:rPr lang="he-IL" dirty="0" err="1"/>
              <a:t>ויסלר-פוצ'ו</a:t>
            </a:r>
            <a:r>
              <a:rPr lang="he-IL" dirty="0"/>
              <a:t>?</a:t>
            </a:r>
          </a:p>
        </p:txBody>
      </p:sp>
      <p:sp>
        <p:nvSpPr>
          <p:cNvPr id="11" name="מציין מיקום תוכן 10"/>
          <p:cNvSpPr>
            <a:spLocks noGrp="1"/>
          </p:cNvSpPr>
          <p:nvPr>
            <p:ph sz="quarter" idx="4"/>
          </p:nvPr>
        </p:nvSpPr>
        <p:spPr>
          <a:xfrm>
            <a:off x="405617" y="1282536"/>
            <a:ext cx="9109589" cy="4910446"/>
          </a:xfrm>
          <a:custGeom>
            <a:avLst/>
            <a:gdLst>
              <a:gd name="connsiteX0" fmla="*/ 0 w 9195583"/>
              <a:gd name="connsiteY0" fmla="*/ 0 h 4428000"/>
              <a:gd name="connsiteX1" fmla="*/ 9195583 w 9195583"/>
              <a:gd name="connsiteY1" fmla="*/ 0 h 4428000"/>
              <a:gd name="connsiteX2" fmla="*/ 9195583 w 9195583"/>
              <a:gd name="connsiteY2" fmla="*/ 4428000 h 4428000"/>
              <a:gd name="connsiteX3" fmla="*/ 0 w 9195583"/>
              <a:gd name="connsiteY3" fmla="*/ 4428000 h 4428000"/>
              <a:gd name="connsiteX4" fmla="*/ 0 w 9195583"/>
              <a:gd name="connsiteY4" fmla="*/ 0 h 44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5583" h="4428000" fill="none" extrusionOk="0">
                <a:moveTo>
                  <a:pt x="0" y="0"/>
                </a:moveTo>
                <a:cubicBezTo>
                  <a:pt x="4146041" y="20656"/>
                  <a:pt x="8196229" y="-56016"/>
                  <a:pt x="9195583" y="0"/>
                </a:cubicBezTo>
                <a:cubicBezTo>
                  <a:pt x="9238020" y="2038770"/>
                  <a:pt x="9132430" y="2265230"/>
                  <a:pt x="9195583" y="4428000"/>
                </a:cubicBezTo>
                <a:cubicBezTo>
                  <a:pt x="7144509" y="4481211"/>
                  <a:pt x="4361981" y="4495490"/>
                  <a:pt x="0" y="4428000"/>
                </a:cubicBezTo>
                <a:cubicBezTo>
                  <a:pt x="-99798" y="3956998"/>
                  <a:pt x="-110675" y="1627946"/>
                  <a:pt x="0" y="0"/>
                </a:cubicBezTo>
                <a:close/>
              </a:path>
              <a:path w="9195583" h="4428000" stroke="0" extrusionOk="0">
                <a:moveTo>
                  <a:pt x="0" y="0"/>
                </a:moveTo>
                <a:cubicBezTo>
                  <a:pt x="2338883" y="-159923"/>
                  <a:pt x="5712978" y="-125647"/>
                  <a:pt x="9195583" y="0"/>
                </a:cubicBezTo>
                <a:cubicBezTo>
                  <a:pt x="9124437" y="757927"/>
                  <a:pt x="9139882" y="2383138"/>
                  <a:pt x="9195583" y="4428000"/>
                </a:cubicBezTo>
                <a:cubicBezTo>
                  <a:pt x="5415270" y="4376366"/>
                  <a:pt x="3275857" y="4506841"/>
                  <a:pt x="0" y="4428000"/>
                </a:cubicBezTo>
                <a:cubicBezTo>
                  <a:pt x="106701" y="3446274"/>
                  <a:pt x="-30521" y="1513089"/>
                  <a:pt x="0" y="0"/>
                </a:cubicBezTo>
                <a:close/>
              </a:path>
            </a:pathLst>
          </a:custGeom>
          <a:ln>
            <a:solidFill>
              <a:schemeClr val="tx1"/>
            </a:solidFill>
            <a:extLst>
              <a:ext uri="{C807C97D-BFC1-408E-A445-0C87EB9F89A2}">
                <ask:lineSketchStyleProps xmlns:ask="http://schemas.microsoft.com/office/drawing/2018/sketchyshapes" sd="3620114378">
                  <ask:type>
                    <ask:lineSketchCurved/>
                  </ask:type>
                </ask:lineSketchStyleProps>
              </a:ext>
            </a:extLst>
          </a:ln>
        </p:spPr>
        <p:txBody>
          <a:bodyPr>
            <a:noAutofit/>
          </a:bodyPr>
          <a:lstStyle/>
          <a:p>
            <a:pPr>
              <a:lnSpc>
                <a:spcPct val="160000"/>
              </a:lnSpc>
              <a:buFont typeface="Wingdings" panose="05000000000000000000" pitchFamily="2" charset="2"/>
              <a:buChar char="ü"/>
            </a:pPr>
            <a:r>
              <a:rPr lang="he-IL" sz="2000" dirty="0"/>
              <a:t>ישראל מנחם </a:t>
            </a:r>
            <a:r>
              <a:rPr lang="he-IL" sz="2000" dirty="0" err="1"/>
              <a:t>וִיסלֶר</a:t>
            </a:r>
            <a:r>
              <a:rPr lang="he-IL" sz="2000" dirty="0"/>
              <a:t> (נולד ב-1 בפברואר 1930), הידוע בשם </a:t>
            </a:r>
            <a:r>
              <a:rPr lang="he-IL" sz="2000" dirty="0" err="1"/>
              <a:t>פּוּצ'ו</a:t>
            </a:r>
            <a:r>
              <a:rPr lang="he-IL" sz="2000" dirty="0"/>
              <a:t>ּ, הוא סופר, משורר, תסריטאי, מחזאי וכותב צ'יזבטים ישראלי. </a:t>
            </a:r>
          </a:p>
          <a:p>
            <a:pPr>
              <a:lnSpc>
                <a:spcPct val="160000"/>
              </a:lnSpc>
              <a:buFont typeface="Wingdings" panose="05000000000000000000" pitchFamily="2" charset="2"/>
              <a:buChar char="ü"/>
            </a:pPr>
            <a:r>
              <a:rPr lang="he-IL" sz="2000" dirty="0" err="1"/>
              <a:t>פוצ'ו</a:t>
            </a:r>
            <a:r>
              <a:rPr lang="he-IL" sz="2000" dirty="0"/>
              <a:t> נולד וגדל בתל אביב. אביו עבד כנגר ואחר כך כקבלן, ואמו הייתה עקרת בית. </a:t>
            </a:r>
          </a:p>
          <a:p>
            <a:pPr>
              <a:lnSpc>
                <a:spcPct val="160000"/>
              </a:lnSpc>
              <a:buFont typeface="Wingdings" panose="05000000000000000000" pitchFamily="2" charset="2"/>
              <a:buChar char="ü"/>
            </a:pPr>
            <a:r>
              <a:rPr lang="he-IL" sz="2000" dirty="0" err="1"/>
              <a:t>פוצ'ו</a:t>
            </a:r>
            <a:r>
              <a:rPr lang="he-IL" sz="2000" dirty="0"/>
              <a:t> כתב כ-40 ספרים ומחזות, לילדים ומבוגרים, בהם שיתף את קוראיו מחוויותיו וחיי משפחתו. </a:t>
            </a:r>
          </a:p>
          <a:p>
            <a:pPr>
              <a:lnSpc>
                <a:spcPct val="160000"/>
              </a:lnSpc>
              <a:buFont typeface="Wingdings" panose="05000000000000000000" pitchFamily="2" charset="2"/>
              <a:buChar char="ü"/>
            </a:pPr>
            <a:r>
              <a:rPr lang="he-IL" sz="2000" dirty="0"/>
              <a:t>בשנת 2010 זכה בפרס ראש הממשלה לסופרים עבריים על שם לוי אשכול.</a:t>
            </a:r>
          </a:p>
          <a:p>
            <a:pPr>
              <a:lnSpc>
                <a:spcPct val="160000"/>
              </a:lnSpc>
              <a:buFont typeface="Wingdings" panose="05000000000000000000" pitchFamily="2" charset="2"/>
              <a:buChar char="ü"/>
            </a:pPr>
            <a:r>
              <a:rPr lang="he-IL" sz="2000" dirty="0"/>
              <a:t>בנובמבר 2018 הכריז משרד התרבות והספורט על </a:t>
            </a:r>
            <a:r>
              <a:rPr lang="he-IL" sz="2000" dirty="0" err="1"/>
              <a:t>פוצ'ו</a:t>
            </a:r>
            <a:r>
              <a:rPr lang="he-IL" sz="2000" dirty="0"/>
              <a:t> כאחד הזוכים בפרס לאמנים ותיקים על שם אריק איינשטיין.</a:t>
            </a:r>
          </a:p>
          <a:p>
            <a:pPr marL="0" indent="0">
              <a:lnSpc>
                <a:spcPct val="160000"/>
              </a:lnSpc>
              <a:buNone/>
            </a:pPr>
            <a:endParaRPr lang="he-IL" sz="2000" dirty="0"/>
          </a:p>
        </p:txBody>
      </p:sp>
      <p:pic>
        <p:nvPicPr>
          <p:cNvPr id="3" name="תמונה 2" descr="https://lh5.googleusercontent.com/wz58_45pHJU_DAHVGLpH44qfasNW0sD7mn-E3logOn6bSyKHxQM3SLVuAvr1lCXPwye6k42akIQx3O-CjpD3xgFrCYI-X9i-_jBpuN2Ggdsk9HLtn2SpXsYcULzvAYVIwCcqFNQB">
            <a:extLst>
              <a:ext uri="{FF2B5EF4-FFF2-40B4-BE49-F238E27FC236}">
                <a16:creationId xmlns:a16="http://schemas.microsoft.com/office/drawing/2014/main" id="{BDB3F42A-BF18-46DE-9C6B-578A449A8F0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734550" y="1282535"/>
            <a:ext cx="2352675" cy="1975015"/>
          </a:xfrm>
          <a:prstGeom prst="rect">
            <a:avLst/>
          </a:prstGeom>
          <a:ln>
            <a:noFill/>
          </a:ln>
          <a:effectLst>
            <a:outerShdw blurRad="190500" algn="tl" rotWithShape="0">
              <a:srgbClr val="000000">
                <a:alpha val="70000"/>
              </a:srgbClr>
            </a:outerShdw>
          </a:effectLst>
        </p:spPr>
      </p:pic>
      <p:sp>
        <p:nvSpPr>
          <p:cNvPr id="5" name="תרשים זרימה: חילוץ 4"/>
          <p:cNvSpPr/>
          <p:nvPr/>
        </p:nvSpPr>
        <p:spPr>
          <a:xfrm>
            <a:off x="443340" y="5538215"/>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7291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sz="4800" dirty="0">
                <a:solidFill>
                  <a:srgbClr val="002060"/>
                </a:solidFill>
              </a:rPr>
              <a:t>סיפור "השקרן" של </a:t>
            </a:r>
            <a:r>
              <a:rPr lang="he-IL" sz="4800" dirty="0" err="1">
                <a:solidFill>
                  <a:srgbClr val="002060"/>
                </a:solidFill>
              </a:rPr>
              <a:t>פוצ'ו</a:t>
            </a:r>
            <a:br>
              <a:rPr lang="he-IL" sz="4800" dirty="0">
                <a:solidFill>
                  <a:srgbClr val="002060"/>
                </a:solidFill>
              </a:rPr>
            </a:br>
            <a:r>
              <a:rPr lang="he-IL" sz="4800" dirty="0">
                <a:solidFill>
                  <a:srgbClr val="002060"/>
                </a:solidFill>
              </a:rPr>
              <a:t>שיעור ראשון</a:t>
            </a:r>
          </a:p>
        </p:txBody>
      </p:sp>
      <p:sp>
        <p:nvSpPr>
          <p:cNvPr id="7" name="כותרת משנה 6"/>
          <p:cNvSpPr>
            <a:spLocks noGrp="1"/>
          </p:cNvSpPr>
          <p:nvPr>
            <p:ph type="subTitle" idx="1"/>
          </p:nvPr>
        </p:nvSpPr>
        <p:spPr/>
        <p:txBody>
          <a:bodyPr/>
          <a:lstStyle/>
          <a:p>
            <a:r>
              <a:rPr lang="he-IL" dirty="0">
                <a:sym typeface="Varela Round"/>
              </a:rPr>
              <a:t>עברית לדוברי ערבית, כיתות י"א-י"ב</a:t>
            </a:r>
          </a:p>
        </p:txBody>
      </p:sp>
      <p:sp>
        <p:nvSpPr>
          <p:cNvPr id="4" name="מציין מיקום תוכן 3"/>
          <p:cNvSpPr>
            <a:spLocks noGrp="1"/>
          </p:cNvSpPr>
          <p:nvPr>
            <p:ph idx="10"/>
          </p:nvPr>
        </p:nvSpPr>
        <p:spPr/>
        <p:txBody>
          <a:bodyPr/>
          <a:lstStyle/>
          <a:p>
            <a:r>
              <a:rPr lang="he-IL" dirty="0">
                <a:sym typeface="Varela Round"/>
              </a:rPr>
              <a:t>מורים: סמר חאג' יחיא ומחמוד </a:t>
            </a:r>
            <a:r>
              <a:rPr lang="he-IL" dirty="0" err="1">
                <a:sym typeface="Varela Round"/>
              </a:rPr>
              <a:t>מחאמיד</a:t>
            </a:r>
            <a:endParaRPr lang="en-US"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2375064" y="1625930"/>
            <a:ext cx="7113321" cy="3633850"/>
          </a:xfrm>
          <a:custGeom>
            <a:avLst/>
            <a:gdLst>
              <a:gd name="connsiteX0" fmla="*/ 0 w 7113321"/>
              <a:gd name="connsiteY0" fmla="*/ 0 h 3633850"/>
              <a:gd name="connsiteX1" fmla="*/ 7113321 w 7113321"/>
              <a:gd name="connsiteY1" fmla="*/ 0 h 3633850"/>
              <a:gd name="connsiteX2" fmla="*/ 7113321 w 7113321"/>
              <a:gd name="connsiteY2" fmla="*/ 3633850 h 3633850"/>
              <a:gd name="connsiteX3" fmla="*/ 0 w 7113321"/>
              <a:gd name="connsiteY3" fmla="*/ 3633850 h 3633850"/>
              <a:gd name="connsiteX4" fmla="*/ 0 w 7113321"/>
              <a:gd name="connsiteY4" fmla="*/ 0 h 363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3321" h="3633850" fill="none" extrusionOk="0">
                <a:moveTo>
                  <a:pt x="0" y="0"/>
                </a:moveTo>
                <a:cubicBezTo>
                  <a:pt x="888903" y="-97465"/>
                  <a:pt x="5711287" y="-103185"/>
                  <a:pt x="7113321" y="0"/>
                </a:cubicBezTo>
                <a:cubicBezTo>
                  <a:pt x="7067923" y="1680671"/>
                  <a:pt x="7141377" y="2917331"/>
                  <a:pt x="7113321" y="3633850"/>
                </a:cubicBezTo>
                <a:cubicBezTo>
                  <a:pt x="5734223" y="3513556"/>
                  <a:pt x="839008" y="3477136"/>
                  <a:pt x="0" y="3633850"/>
                </a:cubicBezTo>
                <a:cubicBezTo>
                  <a:pt x="-75380" y="2739305"/>
                  <a:pt x="5822" y="953505"/>
                  <a:pt x="0" y="0"/>
                </a:cubicBezTo>
                <a:close/>
              </a:path>
              <a:path w="7113321" h="3633850" stroke="0" extrusionOk="0">
                <a:moveTo>
                  <a:pt x="0" y="0"/>
                </a:moveTo>
                <a:cubicBezTo>
                  <a:pt x="3094600" y="115917"/>
                  <a:pt x="4017401" y="45538"/>
                  <a:pt x="7113321" y="0"/>
                </a:cubicBezTo>
                <a:cubicBezTo>
                  <a:pt x="6964861" y="453776"/>
                  <a:pt x="7214100" y="2993212"/>
                  <a:pt x="7113321" y="3633850"/>
                </a:cubicBezTo>
                <a:cubicBezTo>
                  <a:pt x="5961120" y="3615851"/>
                  <a:pt x="2133526" y="3665192"/>
                  <a:pt x="0" y="3633850"/>
                </a:cubicBezTo>
                <a:cubicBezTo>
                  <a:pt x="106449" y="2932097"/>
                  <a:pt x="-14980" y="974384"/>
                  <a:pt x="0" y="0"/>
                </a:cubicBezTo>
                <a:close/>
              </a:path>
            </a:pathLst>
          </a:custGeom>
          <a:ln>
            <a:solidFill>
              <a:schemeClr val="tx1"/>
            </a:solidFill>
            <a:extLst>
              <a:ext uri="{C807C97D-BFC1-408E-A445-0C87EB9F89A2}">
                <ask:lineSketchStyleProps xmlns:ask="http://schemas.microsoft.com/office/drawing/2018/sketchyshapes" sd="1505660952">
                  <ask:type>
                    <ask:lineSketchCurved/>
                  </ask:type>
                </ask:lineSketchStyleProps>
              </a:ext>
            </a:extLst>
          </a:ln>
        </p:spPr>
        <p:txBody>
          <a:bodyPr>
            <a:normAutofit fontScale="77500" lnSpcReduction="20000"/>
          </a:bodyPr>
          <a:lstStyle/>
          <a:p>
            <a:pPr marL="0" indent="0" algn="just">
              <a:lnSpc>
                <a:spcPct val="170000"/>
              </a:lnSpc>
              <a:buNone/>
            </a:pPr>
            <a:r>
              <a:rPr lang="he-IL" sz="3600" dirty="0"/>
              <a:t>		</a:t>
            </a:r>
          </a:p>
          <a:p>
            <a:pPr marL="0" indent="0" algn="just">
              <a:lnSpc>
                <a:spcPct val="170000"/>
              </a:lnSpc>
              <a:buNone/>
            </a:pPr>
            <a:r>
              <a:rPr lang="he-IL" sz="3600" dirty="0"/>
              <a:t>		</a:t>
            </a:r>
            <a:r>
              <a:rPr lang="he-IL" sz="4400" dirty="0"/>
              <a:t>סיפור השקרן של </a:t>
            </a:r>
            <a:r>
              <a:rPr lang="he-IL" sz="4400" dirty="0" err="1"/>
              <a:t>פוצ'ו</a:t>
            </a:r>
            <a:endParaRPr lang="he-IL" sz="4400" dirty="0"/>
          </a:p>
          <a:p>
            <a:pPr marL="0" indent="0" algn="ctr">
              <a:lnSpc>
                <a:spcPct val="170000"/>
              </a:lnSpc>
              <a:buNone/>
            </a:pPr>
            <a:r>
              <a:rPr lang="he-IL" sz="4700" b="1" u="sng" dirty="0"/>
              <a:t>קטע 1</a:t>
            </a:r>
          </a:p>
          <a:p>
            <a:pPr marL="0" indent="0" algn="ctr">
              <a:lnSpc>
                <a:spcPct val="170000"/>
              </a:lnSpc>
              <a:buNone/>
            </a:pPr>
            <a:r>
              <a:rPr lang="he-IL" sz="4400" dirty="0"/>
              <a:t>קריאה ופרשנות</a:t>
            </a:r>
          </a:p>
          <a:p>
            <a:pPr marL="0" indent="0" algn="just">
              <a:lnSpc>
                <a:spcPct val="170000"/>
              </a:lnSpc>
              <a:buNone/>
            </a:pPr>
            <a:endParaRPr lang="he-IL" sz="2800" dirty="0"/>
          </a:p>
        </p:txBody>
      </p:sp>
      <p:sp>
        <p:nvSpPr>
          <p:cNvPr id="4" name="הסבר אליפטי 3"/>
          <p:cNvSpPr/>
          <p:nvPr/>
        </p:nvSpPr>
        <p:spPr>
          <a:xfrm>
            <a:off x="641665" y="5209310"/>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8237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1160125" cy="4006850"/>
          </a:xfrm>
          <a:custGeom>
            <a:avLst/>
            <a:gdLst>
              <a:gd name="connsiteX0" fmla="*/ 0 w 11160125"/>
              <a:gd name="connsiteY0" fmla="*/ 0 h 4006850"/>
              <a:gd name="connsiteX1" fmla="*/ 11160125 w 11160125"/>
              <a:gd name="connsiteY1" fmla="*/ 0 h 4006850"/>
              <a:gd name="connsiteX2" fmla="*/ 11160125 w 11160125"/>
              <a:gd name="connsiteY2" fmla="*/ 4006850 h 4006850"/>
              <a:gd name="connsiteX3" fmla="*/ 0 w 11160125"/>
              <a:gd name="connsiteY3" fmla="*/ 4006850 h 4006850"/>
              <a:gd name="connsiteX4" fmla="*/ 0 w 11160125"/>
              <a:gd name="connsiteY4" fmla="*/ 0 h 400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0125" h="4006850" fill="none" extrusionOk="0">
                <a:moveTo>
                  <a:pt x="0" y="0"/>
                </a:moveTo>
                <a:cubicBezTo>
                  <a:pt x="4621184" y="-97465"/>
                  <a:pt x="6396993" y="-103185"/>
                  <a:pt x="11160125" y="0"/>
                </a:cubicBezTo>
                <a:cubicBezTo>
                  <a:pt x="11114727" y="1372165"/>
                  <a:pt x="11188181" y="3602752"/>
                  <a:pt x="11160125" y="4006850"/>
                </a:cubicBezTo>
                <a:cubicBezTo>
                  <a:pt x="5606367" y="3886556"/>
                  <a:pt x="5456587" y="3850136"/>
                  <a:pt x="0" y="4006850"/>
                </a:cubicBezTo>
                <a:cubicBezTo>
                  <a:pt x="-75380" y="2458813"/>
                  <a:pt x="5822" y="783754"/>
                  <a:pt x="0" y="0"/>
                </a:cubicBezTo>
                <a:close/>
              </a:path>
              <a:path w="11160125" h="4006850" stroke="0" extrusionOk="0">
                <a:moveTo>
                  <a:pt x="0" y="0"/>
                </a:moveTo>
                <a:cubicBezTo>
                  <a:pt x="3971713" y="115917"/>
                  <a:pt x="6492842" y="45538"/>
                  <a:pt x="11160125" y="0"/>
                </a:cubicBezTo>
                <a:cubicBezTo>
                  <a:pt x="11011665" y="997375"/>
                  <a:pt x="11260904" y="3401194"/>
                  <a:pt x="11160125" y="4006850"/>
                </a:cubicBezTo>
                <a:cubicBezTo>
                  <a:pt x="5581932" y="3988851"/>
                  <a:pt x="1814801" y="4038192"/>
                  <a:pt x="0" y="4006850"/>
                </a:cubicBezTo>
                <a:cubicBezTo>
                  <a:pt x="106449" y="2138253"/>
                  <a:pt x="-14980" y="1749458"/>
                  <a:pt x="0" y="0"/>
                </a:cubicBezTo>
                <a:close/>
              </a:path>
            </a:pathLst>
          </a:custGeom>
          <a:ln>
            <a:noFill/>
            <a:extLst>
              <a:ext uri="{C807C97D-BFC1-408E-A445-0C87EB9F89A2}">
                <ask:lineSketchStyleProps xmlns:ask="http://schemas.microsoft.com/office/drawing/2018/sketchyshapes" sd="1505660952">
                  <ask:type>
                    <ask:lineSketchCurved/>
                  </ask:type>
                </ask:lineSketchStyleProps>
              </a:ext>
            </a:extLst>
          </a:ln>
        </p:spPr>
        <p:txBody>
          <a:bodyPr>
            <a:normAutofit/>
          </a:bodyPr>
          <a:lstStyle/>
          <a:p>
            <a:pPr marL="0" indent="0" algn="just">
              <a:lnSpc>
                <a:spcPct val="170000"/>
              </a:lnSpc>
              <a:buNone/>
            </a:pPr>
            <a:r>
              <a:rPr lang="he-IL" sz="2800" dirty="0"/>
              <a:t>לא נעים להודות, אבל הזיכרון הראשון של חיי </a:t>
            </a:r>
            <a:r>
              <a:rPr lang="en-US" sz="2800" dirty="0"/>
              <a:t>-</a:t>
            </a:r>
            <a:r>
              <a:rPr lang="he-IL" sz="2800" dirty="0"/>
              <a:t> הוא גם השקר הראשון שלי. הייתי אז כמעט בן ארבע והלכתי כמו בכל יום לבדי אל הגן של חווה הגננת ברחוב בן יהודה. גרתי עם הוריי בבית קטן ברחוב שלום עליכם, במרחק של חמש דקות הליכה מהגן. חציתי בריצה את הכביש שנסלל לא מכבר ו...טרח! עליתי על השליח של המכולת שרכב על אופניו...  </a:t>
            </a:r>
          </a:p>
        </p:txBody>
      </p:sp>
    </p:spTree>
    <p:extLst>
      <p:ext uri="{BB962C8B-B14F-4D97-AF65-F5344CB8AC3E}">
        <p14:creationId xmlns:p14="http://schemas.microsoft.com/office/powerpoint/2010/main" val="416274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sz="quarter" idx="4"/>
          </p:nvPr>
        </p:nvSpPr>
        <p:spPr>
          <a:xfrm>
            <a:off x="323850" y="1479550"/>
            <a:ext cx="11458575" cy="3935598"/>
          </a:xfrm>
          <a:custGeom>
            <a:avLst/>
            <a:gdLst>
              <a:gd name="connsiteX0" fmla="*/ 0 w 11458575"/>
              <a:gd name="connsiteY0" fmla="*/ 0 h 3935598"/>
              <a:gd name="connsiteX1" fmla="*/ 11458575 w 11458575"/>
              <a:gd name="connsiteY1" fmla="*/ 0 h 3935598"/>
              <a:gd name="connsiteX2" fmla="*/ 11458575 w 11458575"/>
              <a:gd name="connsiteY2" fmla="*/ 3935598 h 3935598"/>
              <a:gd name="connsiteX3" fmla="*/ 0 w 11458575"/>
              <a:gd name="connsiteY3" fmla="*/ 3935598 h 3935598"/>
              <a:gd name="connsiteX4" fmla="*/ 0 w 11458575"/>
              <a:gd name="connsiteY4" fmla="*/ 0 h 393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8575" h="3935598" fill="none" extrusionOk="0">
                <a:moveTo>
                  <a:pt x="0" y="0"/>
                </a:moveTo>
                <a:cubicBezTo>
                  <a:pt x="2158032" y="-97465"/>
                  <a:pt x="10159389" y="-103185"/>
                  <a:pt x="11458575" y="0"/>
                </a:cubicBezTo>
                <a:cubicBezTo>
                  <a:pt x="11413177" y="1860017"/>
                  <a:pt x="11486631" y="3352848"/>
                  <a:pt x="11458575" y="3935598"/>
                </a:cubicBezTo>
                <a:cubicBezTo>
                  <a:pt x="8964869" y="3815304"/>
                  <a:pt x="2317773" y="3778884"/>
                  <a:pt x="0" y="3935598"/>
                </a:cubicBezTo>
                <a:cubicBezTo>
                  <a:pt x="-75380" y="2899121"/>
                  <a:pt x="5822" y="1480569"/>
                  <a:pt x="0" y="0"/>
                </a:cubicBezTo>
                <a:close/>
              </a:path>
              <a:path w="11458575" h="3935598" stroke="0" extrusionOk="0">
                <a:moveTo>
                  <a:pt x="0" y="0"/>
                </a:moveTo>
                <a:cubicBezTo>
                  <a:pt x="5549693" y="115917"/>
                  <a:pt x="9470374" y="45538"/>
                  <a:pt x="11458575" y="0"/>
                </a:cubicBezTo>
                <a:cubicBezTo>
                  <a:pt x="11310115" y="1136521"/>
                  <a:pt x="11559354" y="2304342"/>
                  <a:pt x="11458575" y="3935598"/>
                </a:cubicBezTo>
                <a:cubicBezTo>
                  <a:pt x="8535303" y="3917599"/>
                  <a:pt x="3292426" y="3966940"/>
                  <a:pt x="0" y="3935598"/>
                </a:cubicBezTo>
                <a:cubicBezTo>
                  <a:pt x="106449" y="3150125"/>
                  <a:pt x="-14980" y="1906306"/>
                  <a:pt x="0" y="0"/>
                </a:cubicBezTo>
                <a:close/>
              </a:path>
            </a:pathLst>
          </a:custGeom>
          <a:ln>
            <a:noFill/>
            <a:extLst>
              <a:ext uri="{C807C97D-BFC1-408E-A445-0C87EB9F89A2}">
                <ask:lineSketchStyleProps xmlns:ask="http://schemas.microsoft.com/office/drawing/2018/sketchyshapes" sd="1505660952">
                  <ask:type>
                    <ask:lineSketchCurved/>
                  </ask:type>
                </ask:lineSketchStyleProps>
              </a:ext>
            </a:extLst>
          </a:ln>
        </p:spPr>
        <p:txBody>
          <a:bodyPr>
            <a:noAutofit/>
          </a:bodyPr>
          <a:lstStyle/>
          <a:p>
            <a:pPr marL="0" indent="0" algn="just">
              <a:lnSpc>
                <a:spcPct val="170000"/>
              </a:lnSpc>
              <a:buNone/>
            </a:pPr>
            <a:r>
              <a:rPr lang="he-IL" sz="2800" dirty="0"/>
              <a:t>שנינו נפלנו, ותוך שנייה היינו מוקפים אנשים מבוהלים. אותי מלטפים ומנחמים, ואת השליח המסכן מגדפים ומחרפים (מקללים). אחר כך, כשמרחו יוד על ברכיי השרוטות, ואני צרחתי בקולי קולות , אמרו כולם "תראו איזה ילד גיבור שלא בוכה!" כאן הפסקתי לבכות, כי הבנתי שגיבורים לא בוכים, ורק משיכות האף המשתנקות שלי הסגירו את תחושתי האמתית. </a:t>
            </a:r>
          </a:p>
        </p:txBody>
      </p:sp>
      <p:sp>
        <p:nvSpPr>
          <p:cNvPr id="6" name="מציין מיקום טקסט 2">
            <a:extLst>
              <a:ext uri="{FF2B5EF4-FFF2-40B4-BE49-F238E27FC236}">
                <a16:creationId xmlns:a16="http://schemas.microsoft.com/office/drawing/2014/main" id="{62F45623-4261-4F8D-94EB-954AC44AA8F2}"/>
              </a:ext>
            </a:extLst>
          </p:cNvPr>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Tree>
    <p:extLst>
      <p:ext uri="{BB962C8B-B14F-4D97-AF65-F5344CB8AC3E}">
        <p14:creationId xmlns:p14="http://schemas.microsoft.com/office/powerpoint/2010/main" val="352513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1160125" cy="3413084"/>
          </a:xfrm>
          <a:custGeom>
            <a:avLst/>
            <a:gdLst>
              <a:gd name="connsiteX0" fmla="*/ 0 w 11160125"/>
              <a:gd name="connsiteY0" fmla="*/ 0 h 3413084"/>
              <a:gd name="connsiteX1" fmla="*/ 11160125 w 11160125"/>
              <a:gd name="connsiteY1" fmla="*/ 0 h 3413084"/>
              <a:gd name="connsiteX2" fmla="*/ 11160125 w 11160125"/>
              <a:gd name="connsiteY2" fmla="*/ 3413084 h 3413084"/>
              <a:gd name="connsiteX3" fmla="*/ 0 w 11160125"/>
              <a:gd name="connsiteY3" fmla="*/ 3413084 h 3413084"/>
              <a:gd name="connsiteX4" fmla="*/ 0 w 11160125"/>
              <a:gd name="connsiteY4" fmla="*/ 0 h 341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0125" h="3413084" fill="none" extrusionOk="0">
                <a:moveTo>
                  <a:pt x="0" y="0"/>
                </a:moveTo>
                <a:cubicBezTo>
                  <a:pt x="3854742" y="11743"/>
                  <a:pt x="9421433" y="33347"/>
                  <a:pt x="11160125" y="0"/>
                </a:cubicBezTo>
                <a:cubicBezTo>
                  <a:pt x="11022777" y="1390700"/>
                  <a:pt x="11070215" y="2416352"/>
                  <a:pt x="11160125" y="3413084"/>
                </a:cubicBezTo>
                <a:cubicBezTo>
                  <a:pt x="9273484" y="3412784"/>
                  <a:pt x="4674174" y="3308521"/>
                  <a:pt x="0" y="3413084"/>
                </a:cubicBezTo>
                <a:cubicBezTo>
                  <a:pt x="-166696" y="2496854"/>
                  <a:pt x="-165975" y="1441295"/>
                  <a:pt x="0" y="0"/>
                </a:cubicBezTo>
                <a:close/>
              </a:path>
              <a:path w="11160125" h="3413084" stroke="0" extrusionOk="0">
                <a:moveTo>
                  <a:pt x="0" y="0"/>
                </a:moveTo>
                <a:cubicBezTo>
                  <a:pt x="4964581" y="-56740"/>
                  <a:pt x="5931628" y="-123530"/>
                  <a:pt x="11160125" y="0"/>
                </a:cubicBezTo>
                <a:cubicBezTo>
                  <a:pt x="11129615" y="774223"/>
                  <a:pt x="11046648" y="1714863"/>
                  <a:pt x="11160125" y="3413084"/>
                </a:cubicBezTo>
                <a:cubicBezTo>
                  <a:pt x="8309239" y="3260405"/>
                  <a:pt x="4846826" y="3321377"/>
                  <a:pt x="0" y="3413084"/>
                </a:cubicBezTo>
                <a:cubicBezTo>
                  <a:pt x="-21789" y="2033483"/>
                  <a:pt x="94151" y="1420971"/>
                  <a:pt x="0" y="0"/>
                </a:cubicBezTo>
                <a:close/>
              </a:path>
            </a:pathLst>
          </a:custGeom>
          <a:ln>
            <a:noFill/>
            <a:extLst>
              <a:ext uri="{C807C97D-BFC1-408E-A445-0C87EB9F89A2}">
                <ask:lineSketchStyleProps xmlns:ask="http://schemas.microsoft.com/office/drawing/2018/sketchyshapes" sd="3837986478">
                  <ask:type>
                    <ask:lineSketchCurved/>
                  </ask:type>
                </ask:lineSketchStyleProps>
              </a:ext>
            </a:extLst>
          </a:ln>
        </p:spPr>
        <p:txBody>
          <a:bodyPr>
            <a:normAutofit/>
          </a:bodyPr>
          <a:lstStyle/>
          <a:p>
            <a:pPr marL="0" indent="0" algn="just">
              <a:lnSpc>
                <a:spcPct val="170000"/>
              </a:lnSpc>
              <a:buNone/>
            </a:pPr>
            <a:r>
              <a:rPr lang="he-IL" sz="2800" dirty="0"/>
              <a:t>מאוחר יותר, כשאימי הביאה אותי לגן (באותו יום כבר לא רצתה לשלוח אותי לבד) סיפרה לחווה הגננת לעיני כל הילדים, איך נדרסתי על-ידי האופניים ולא בכיתי. הגננת אמרה: "איזה גיבור!" וביקשה ממני לספר לכל הילדים איך זה קרה, וכאן שיקרתי. </a:t>
            </a:r>
          </a:p>
        </p:txBody>
      </p:sp>
    </p:spTree>
    <p:extLst>
      <p:ext uri="{BB962C8B-B14F-4D97-AF65-F5344CB8AC3E}">
        <p14:creationId xmlns:p14="http://schemas.microsoft.com/office/powerpoint/2010/main" val="10319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1160125" cy="4334396"/>
          </a:xfrm>
          <a:custGeom>
            <a:avLst/>
            <a:gdLst>
              <a:gd name="connsiteX0" fmla="*/ 0 w 11160125"/>
              <a:gd name="connsiteY0" fmla="*/ 0 h 4334396"/>
              <a:gd name="connsiteX1" fmla="*/ 11160125 w 11160125"/>
              <a:gd name="connsiteY1" fmla="*/ 0 h 4334396"/>
              <a:gd name="connsiteX2" fmla="*/ 11160125 w 11160125"/>
              <a:gd name="connsiteY2" fmla="*/ 4334396 h 4334396"/>
              <a:gd name="connsiteX3" fmla="*/ 0 w 11160125"/>
              <a:gd name="connsiteY3" fmla="*/ 4334396 h 4334396"/>
              <a:gd name="connsiteX4" fmla="*/ 0 w 11160125"/>
              <a:gd name="connsiteY4" fmla="*/ 0 h 43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0125" h="4334396" fill="none" extrusionOk="0">
                <a:moveTo>
                  <a:pt x="0" y="0"/>
                </a:moveTo>
                <a:cubicBezTo>
                  <a:pt x="3854742" y="11743"/>
                  <a:pt x="9421433" y="33347"/>
                  <a:pt x="11160125" y="0"/>
                </a:cubicBezTo>
                <a:cubicBezTo>
                  <a:pt x="11022777" y="1802131"/>
                  <a:pt x="11070215" y="3222870"/>
                  <a:pt x="11160125" y="4334396"/>
                </a:cubicBezTo>
                <a:cubicBezTo>
                  <a:pt x="9273484" y="4334096"/>
                  <a:pt x="4674174" y="4229833"/>
                  <a:pt x="0" y="4334396"/>
                </a:cubicBezTo>
                <a:cubicBezTo>
                  <a:pt x="-166696" y="3651848"/>
                  <a:pt x="-165975" y="2031138"/>
                  <a:pt x="0" y="0"/>
                </a:cubicBezTo>
                <a:close/>
              </a:path>
              <a:path w="11160125" h="4334396" stroke="0" extrusionOk="0">
                <a:moveTo>
                  <a:pt x="0" y="0"/>
                </a:moveTo>
                <a:cubicBezTo>
                  <a:pt x="4964581" y="-56740"/>
                  <a:pt x="5931628" y="-123530"/>
                  <a:pt x="11160125" y="0"/>
                </a:cubicBezTo>
                <a:cubicBezTo>
                  <a:pt x="11129615" y="1870864"/>
                  <a:pt x="11046648" y="2185934"/>
                  <a:pt x="11160125" y="4334396"/>
                </a:cubicBezTo>
                <a:cubicBezTo>
                  <a:pt x="8309239" y="4181717"/>
                  <a:pt x="4846826" y="4242689"/>
                  <a:pt x="0" y="4334396"/>
                </a:cubicBezTo>
                <a:cubicBezTo>
                  <a:pt x="-21789" y="3502317"/>
                  <a:pt x="94151" y="606769"/>
                  <a:pt x="0" y="0"/>
                </a:cubicBezTo>
                <a:close/>
              </a:path>
            </a:pathLst>
          </a:custGeom>
          <a:ln>
            <a:noFill/>
            <a:extLst>
              <a:ext uri="{C807C97D-BFC1-408E-A445-0C87EB9F89A2}">
                <ask:lineSketchStyleProps xmlns:ask="http://schemas.microsoft.com/office/drawing/2018/sketchyshapes" sd="3837986478">
                  <ask:type>
                    <ask:lineSketchCurved/>
                  </ask:type>
                </ask:lineSketchStyleProps>
              </a:ext>
            </a:extLst>
          </a:ln>
        </p:spPr>
        <p:txBody>
          <a:bodyPr>
            <a:normAutofit lnSpcReduction="10000"/>
          </a:bodyPr>
          <a:lstStyle/>
          <a:p>
            <a:pPr marL="0" indent="0" algn="just">
              <a:lnSpc>
                <a:spcPct val="170000"/>
              </a:lnSpc>
              <a:buNone/>
            </a:pPr>
            <a:r>
              <a:rPr lang="he-IL" sz="2800" dirty="0"/>
              <a:t>סיפרתי שעברתי את הכביש בזהירות, והוא, הנער השליח של המכולת, נסע על האופניים כמו משוגע, קרא עיתון ולא ראה אותי. אף ילד לא שאל איך אפשר לקרוא עיתון תוך רכיבה, ורק אני שאלתי את עצמי אחר כך "מאיפה גירדתי את הבלוף הזה? " מה שזכרתי היה שבידו האוחזת בכידֹון הוא החזיק דף נייר, שבו כנראה הייתה רשימת המצרכים, אבל מכאן ועד קריאת עיתון תוך רכיבה? </a:t>
            </a:r>
            <a:r>
              <a:rPr lang="he-IL" sz="2800" dirty="0" err="1"/>
              <a:t>תמהני</a:t>
            </a:r>
            <a:r>
              <a:rPr lang="he-IL" sz="2800" dirty="0"/>
              <a:t>... </a:t>
            </a:r>
          </a:p>
        </p:txBody>
      </p:sp>
    </p:spTree>
    <p:extLst>
      <p:ext uri="{BB962C8B-B14F-4D97-AF65-F5344CB8AC3E}">
        <p14:creationId xmlns:p14="http://schemas.microsoft.com/office/powerpoint/2010/main" val="58105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2375064" y="1612075"/>
            <a:ext cx="7113321" cy="3633850"/>
          </a:xfrm>
          <a:custGeom>
            <a:avLst/>
            <a:gdLst>
              <a:gd name="connsiteX0" fmla="*/ 0 w 7113321"/>
              <a:gd name="connsiteY0" fmla="*/ 0 h 3633850"/>
              <a:gd name="connsiteX1" fmla="*/ 7113321 w 7113321"/>
              <a:gd name="connsiteY1" fmla="*/ 0 h 3633850"/>
              <a:gd name="connsiteX2" fmla="*/ 7113321 w 7113321"/>
              <a:gd name="connsiteY2" fmla="*/ 3633850 h 3633850"/>
              <a:gd name="connsiteX3" fmla="*/ 0 w 7113321"/>
              <a:gd name="connsiteY3" fmla="*/ 3633850 h 3633850"/>
              <a:gd name="connsiteX4" fmla="*/ 0 w 7113321"/>
              <a:gd name="connsiteY4" fmla="*/ 0 h 363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3321" h="3633850" fill="none" extrusionOk="0">
                <a:moveTo>
                  <a:pt x="0" y="0"/>
                </a:moveTo>
                <a:cubicBezTo>
                  <a:pt x="888903" y="-97465"/>
                  <a:pt x="5711287" y="-103185"/>
                  <a:pt x="7113321" y="0"/>
                </a:cubicBezTo>
                <a:cubicBezTo>
                  <a:pt x="7067923" y="1680671"/>
                  <a:pt x="7141377" y="2917331"/>
                  <a:pt x="7113321" y="3633850"/>
                </a:cubicBezTo>
                <a:cubicBezTo>
                  <a:pt x="5734223" y="3513556"/>
                  <a:pt x="839008" y="3477136"/>
                  <a:pt x="0" y="3633850"/>
                </a:cubicBezTo>
                <a:cubicBezTo>
                  <a:pt x="-75380" y="2739305"/>
                  <a:pt x="5822" y="953505"/>
                  <a:pt x="0" y="0"/>
                </a:cubicBezTo>
                <a:close/>
              </a:path>
              <a:path w="7113321" h="3633850" stroke="0" extrusionOk="0">
                <a:moveTo>
                  <a:pt x="0" y="0"/>
                </a:moveTo>
                <a:cubicBezTo>
                  <a:pt x="3094600" y="115917"/>
                  <a:pt x="4017401" y="45538"/>
                  <a:pt x="7113321" y="0"/>
                </a:cubicBezTo>
                <a:cubicBezTo>
                  <a:pt x="6964861" y="453776"/>
                  <a:pt x="7214100" y="2993212"/>
                  <a:pt x="7113321" y="3633850"/>
                </a:cubicBezTo>
                <a:cubicBezTo>
                  <a:pt x="5961120" y="3615851"/>
                  <a:pt x="2133526" y="3665192"/>
                  <a:pt x="0" y="3633850"/>
                </a:cubicBezTo>
                <a:cubicBezTo>
                  <a:pt x="106449" y="2932097"/>
                  <a:pt x="-14980" y="974384"/>
                  <a:pt x="0" y="0"/>
                </a:cubicBezTo>
                <a:close/>
              </a:path>
            </a:pathLst>
          </a:custGeom>
          <a:ln>
            <a:solidFill>
              <a:schemeClr val="tx1"/>
            </a:solidFill>
            <a:extLst>
              <a:ext uri="{C807C97D-BFC1-408E-A445-0C87EB9F89A2}">
                <ask:lineSketchStyleProps xmlns:ask="http://schemas.microsoft.com/office/drawing/2018/sketchyshapes" sd="1505660952">
                  <ask:type>
                    <ask:lineSketchCurved/>
                  </ask:type>
                </ask:lineSketchStyleProps>
              </a:ext>
            </a:extLst>
          </a:ln>
        </p:spPr>
        <p:txBody>
          <a:bodyPr>
            <a:normAutofit fontScale="77500" lnSpcReduction="20000"/>
          </a:bodyPr>
          <a:lstStyle/>
          <a:p>
            <a:pPr marL="0" indent="0" algn="just">
              <a:lnSpc>
                <a:spcPct val="170000"/>
              </a:lnSpc>
              <a:buNone/>
            </a:pPr>
            <a:r>
              <a:rPr lang="he-IL" sz="3600" dirty="0"/>
              <a:t>		</a:t>
            </a:r>
          </a:p>
          <a:p>
            <a:pPr marL="0" indent="0" algn="just">
              <a:lnSpc>
                <a:spcPct val="170000"/>
              </a:lnSpc>
              <a:buNone/>
            </a:pPr>
            <a:r>
              <a:rPr lang="he-IL" sz="3600" dirty="0"/>
              <a:t>		</a:t>
            </a:r>
            <a:r>
              <a:rPr lang="he-IL" sz="4400" dirty="0"/>
              <a:t>סיפור השקרן של </a:t>
            </a:r>
            <a:r>
              <a:rPr lang="he-IL" sz="4400" dirty="0" err="1"/>
              <a:t>פוצ'ו</a:t>
            </a:r>
            <a:endParaRPr lang="he-IL" sz="4400" dirty="0"/>
          </a:p>
          <a:p>
            <a:pPr marL="0" indent="0" algn="ctr">
              <a:lnSpc>
                <a:spcPct val="170000"/>
              </a:lnSpc>
              <a:buNone/>
            </a:pPr>
            <a:r>
              <a:rPr lang="he-IL" sz="4700" b="1" u="sng" dirty="0"/>
              <a:t>קטע 2</a:t>
            </a:r>
          </a:p>
          <a:p>
            <a:pPr marL="0" indent="0" algn="ctr">
              <a:lnSpc>
                <a:spcPct val="170000"/>
              </a:lnSpc>
              <a:buNone/>
            </a:pPr>
            <a:r>
              <a:rPr lang="he-IL" sz="4400" dirty="0"/>
              <a:t>קריאה ופרשנות</a:t>
            </a:r>
          </a:p>
          <a:p>
            <a:pPr marL="0" indent="0" algn="just">
              <a:lnSpc>
                <a:spcPct val="170000"/>
              </a:lnSpc>
              <a:buNone/>
            </a:pPr>
            <a:endParaRPr lang="he-IL" sz="2800" dirty="0"/>
          </a:p>
        </p:txBody>
      </p:sp>
    </p:spTree>
    <p:extLst>
      <p:ext uri="{BB962C8B-B14F-4D97-AF65-F5344CB8AC3E}">
        <p14:creationId xmlns:p14="http://schemas.microsoft.com/office/powerpoint/2010/main" val="46330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1160125" cy="3389333"/>
          </a:xfrm>
          <a:custGeom>
            <a:avLst/>
            <a:gdLst>
              <a:gd name="connsiteX0" fmla="*/ 0 w 11160125"/>
              <a:gd name="connsiteY0" fmla="*/ 0 h 3389333"/>
              <a:gd name="connsiteX1" fmla="*/ 11160125 w 11160125"/>
              <a:gd name="connsiteY1" fmla="*/ 0 h 3389333"/>
              <a:gd name="connsiteX2" fmla="*/ 11160125 w 11160125"/>
              <a:gd name="connsiteY2" fmla="*/ 3389333 h 3389333"/>
              <a:gd name="connsiteX3" fmla="*/ 0 w 11160125"/>
              <a:gd name="connsiteY3" fmla="*/ 3389333 h 3389333"/>
              <a:gd name="connsiteX4" fmla="*/ 0 w 11160125"/>
              <a:gd name="connsiteY4" fmla="*/ 0 h 3389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0125" h="3389333" fill="none" extrusionOk="0">
                <a:moveTo>
                  <a:pt x="0" y="0"/>
                </a:moveTo>
                <a:cubicBezTo>
                  <a:pt x="3854742" y="11743"/>
                  <a:pt x="9421433" y="33347"/>
                  <a:pt x="11160125" y="0"/>
                </a:cubicBezTo>
                <a:cubicBezTo>
                  <a:pt x="11022777" y="1260966"/>
                  <a:pt x="11070215" y="1829567"/>
                  <a:pt x="11160125" y="3389333"/>
                </a:cubicBezTo>
                <a:cubicBezTo>
                  <a:pt x="9273484" y="3389033"/>
                  <a:pt x="4674174" y="3284770"/>
                  <a:pt x="0" y="3389333"/>
                </a:cubicBezTo>
                <a:cubicBezTo>
                  <a:pt x="-166696" y="1722123"/>
                  <a:pt x="-165975" y="1470515"/>
                  <a:pt x="0" y="0"/>
                </a:cubicBezTo>
                <a:close/>
              </a:path>
              <a:path w="11160125" h="3389333" stroke="0" extrusionOk="0">
                <a:moveTo>
                  <a:pt x="0" y="0"/>
                </a:moveTo>
                <a:cubicBezTo>
                  <a:pt x="4964581" y="-56740"/>
                  <a:pt x="5931628" y="-123530"/>
                  <a:pt x="11160125" y="0"/>
                </a:cubicBezTo>
                <a:cubicBezTo>
                  <a:pt x="11129615" y="1476398"/>
                  <a:pt x="11046648" y="2775502"/>
                  <a:pt x="11160125" y="3389333"/>
                </a:cubicBezTo>
                <a:cubicBezTo>
                  <a:pt x="8309239" y="3236654"/>
                  <a:pt x="4846826" y="3297626"/>
                  <a:pt x="0" y="3389333"/>
                </a:cubicBezTo>
                <a:cubicBezTo>
                  <a:pt x="-21789" y="2278389"/>
                  <a:pt x="94151" y="1039611"/>
                  <a:pt x="0" y="0"/>
                </a:cubicBezTo>
                <a:close/>
              </a:path>
            </a:pathLst>
          </a:custGeom>
          <a:ln>
            <a:noFill/>
            <a:extLst>
              <a:ext uri="{C807C97D-BFC1-408E-A445-0C87EB9F89A2}">
                <ask:lineSketchStyleProps xmlns:ask="http://schemas.microsoft.com/office/drawing/2018/sketchyshapes" sd="3837986478">
                  <ask:type>
                    <ask:lineSketchCurved/>
                  </ask:type>
                </ask:lineSketchStyleProps>
              </a:ext>
            </a:extLst>
          </a:ln>
        </p:spPr>
        <p:txBody>
          <a:bodyPr>
            <a:normAutofit/>
          </a:bodyPr>
          <a:lstStyle/>
          <a:p>
            <a:pPr marL="0" indent="0" algn="just">
              <a:lnSpc>
                <a:spcPct val="150000"/>
              </a:lnSpc>
              <a:buNone/>
            </a:pPr>
            <a:r>
              <a:rPr lang="en-US" sz="3200" b="1" dirty="0"/>
              <a:t> </a:t>
            </a:r>
            <a:r>
              <a:rPr lang="he-IL" sz="3200" dirty="0"/>
              <a:t>התכונה הזאת, ליפות דברים בעזרת שקרים קטנים, ליוותה אותי הרבה שנים. לא שהייתי שקרן פתֹולֹוגי, אבל הייתי פה ושם מייפה דברים בעזרת דמיוני הפורה, בייחוד הייתי נוטה להשתמש בשקרים לבנים, כדי לעשות את החיים נוחים יותר. </a:t>
            </a:r>
          </a:p>
        </p:txBody>
      </p:sp>
    </p:spTree>
    <p:extLst>
      <p:ext uri="{BB962C8B-B14F-4D97-AF65-F5344CB8AC3E}">
        <p14:creationId xmlns:p14="http://schemas.microsoft.com/office/powerpoint/2010/main" val="126389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4138" y="1479550"/>
            <a:ext cx="10850544" cy="3460585"/>
          </a:xfrm>
          <a:custGeom>
            <a:avLst/>
            <a:gdLst>
              <a:gd name="connsiteX0" fmla="*/ 0 w 10850544"/>
              <a:gd name="connsiteY0" fmla="*/ 0 h 3460585"/>
              <a:gd name="connsiteX1" fmla="*/ 10850544 w 10850544"/>
              <a:gd name="connsiteY1" fmla="*/ 0 h 3460585"/>
              <a:gd name="connsiteX2" fmla="*/ 10850544 w 10850544"/>
              <a:gd name="connsiteY2" fmla="*/ 3460585 h 3460585"/>
              <a:gd name="connsiteX3" fmla="*/ 0 w 10850544"/>
              <a:gd name="connsiteY3" fmla="*/ 3460585 h 3460585"/>
              <a:gd name="connsiteX4" fmla="*/ 0 w 10850544"/>
              <a:gd name="connsiteY4" fmla="*/ 0 h 346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0544" h="3460585" fill="none" extrusionOk="0">
                <a:moveTo>
                  <a:pt x="0" y="0"/>
                </a:moveTo>
                <a:cubicBezTo>
                  <a:pt x="1268036" y="11743"/>
                  <a:pt x="7622454" y="33347"/>
                  <a:pt x="10850544" y="0"/>
                </a:cubicBezTo>
                <a:cubicBezTo>
                  <a:pt x="10713196" y="380047"/>
                  <a:pt x="10760634" y="2490957"/>
                  <a:pt x="10850544" y="3460585"/>
                </a:cubicBezTo>
                <a:cubicBezTo>
                  <a:pt x="9303371" y="3460285"/>
                  <a:pt x="2077102" y="3356022"/>
                  <a:pt x="0" y="3460585"/>
                </a:cubicBezTo>
                <a:cubicBezTo>
                  <a:pt x="-166696" y="2604989"/>
                  <a:pt x="-165975" y="869328"/>
                  <a:pt x="0" y="0"/>
                </a:cubicBezTo>
                <a:close/>
              </a:path>
              <a:path w="10850544" h="3460585" stroke="0" extrusionOk="0">
                <a:moveTo>
                  <a:pt x="0" y="0"/>
                </a:moveTo>
                <a:cubicBezTo>
                  <a:pt x="3244701" y="-56740"/>
                  <a:pt x="6229574" y="-123530"/>
                  <a:pt x="10850544" y="0"/>
                </a:cubicBezTo>
                <a:cubicBezTo>
                  <a:pt x="10820034" y="1552960"/>
                  <a:pt x="10737067" y="2533278"/>
                  <a:pt x="10850544" y="3460585"/>
                </a:cubicBezTo>
                <a:cubicBezTo>
                  <a:pt x="5832055" y="3307906"/>
                  <a:pt x="4009887" y="3368878"/>
                  <a:pt x="0" y="3460585"/>
                </a:cubicBezTo>
                <a:cubicBezTo>
                  <a:pt x="-21789" y="2357329"/>
                  <a:pt x="94151" y="628264"/>
                  <a:pt x="0" y="0"/>
                </a:cubicBezTo>
                <a:close/>
              </a:path>
            </a:pathLst>
          </a:custGeom>
          <a:ln>
            <a:noFill/>
            <a:extLst>
              <a:ext uri="{C807C97D-BFC1-408E-A445-0C87EB9F89A2}">
                <ask:lineSketchStyleProps xmlns:ask="http://schemas.microsoft.com/office/drawing/2018/sketchyshapes" sd="3837986478">
                  <ask:type>
                    <ask:lineSketchCurved/>
                  </ask:type>
                </ask:lineSketchStyleProps>
              </a:ext>
            </a:extLst>
          </a:ln>
        </p:spPr>
        <p:txBody>
          <a:bodyPr>
            <a:normAutofit/>
          </a:bodyPr>
          <a:lstStyle/>
          <a:p>
            <a:pPr marL="0" indent="0" algn="just">
              <a:lnSpc>
                <a:spcPct val="150000"/>
              </a:lnSpc>
              <a:buNone/>
            </a:pPr>
            <a:r>
              <a:rPr lang="he-IL" sz="3200" dirty="0"/>
              <a:t>שקרים אלה פסקו כעבור עשרים שנה, כשהייתי סטודנט והכרתי מקרוב אישה נשואה שלא שיקרה אף פעם בחיים, ולא קרה לה כלום. אבל לזאת נגיע מאוחר יותר, בינתיים אני בגן הילדים, ילד רגיל בן ארבע שמשקר לפעמים אם צריך או לא.</a:t>
            </a:r>
          </a:p>
        </p:txBody>
      </p:sp>
    </p:spTree>
    <p:extLst>
      <p:ext uri="{BB962C8B-B14F-4D97-AF65-F5344CB8AC3E}">
        <p14:creationId xmlns:p14="http://schemas.microsoft.com/office/powerpoint/2010/main" val="188141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362F13ED-5A86-4E9F-80BF-EB798A52FE60}"/>
              </a:ext>
            </a:extLst>
          </p:cNvPr>
          <p:cNvSpPr>
            <a:spLocks noGrp="1"/>
          </p:cNvSpPr>
          <p:nvPr>
            <p:ph type="ctrTitle"/>
          </p:nvPr>
        </p:nvSpPr>
        <p:spPr/>
        <p:txBody>
          <a:bodyPr/>
          <a:lstStyle/>
          <a:p>
            <a:r>
              <a:rPr lang="he-IL" dirty="0">
                <a:solidFill>
                  <a:srgbClr val="EA4000"/>
                </a:solidFill>
              </a:rPr>
              <a:t>הפסקה</a:t>
            </a:r>
          </a:p>
        </p:txBody>
      </p:sp>
      <p:pic>
        <p:nvPicPr>
          <p:cNvPr id="2" name="תמונה 1"/>
          <p:cNvPicPr>
            <a:picLocks noChangeAspect="1"/>
          </p:cNvPicPr>
          <p:nvPr/>
        </p:nvPicPr>
        <p:blipFill>
          <a:blip r:embed="rId2"/>
          <a:stretch>
            <a:fillRect/>
          </a:stretch>
        </p:blipFill>
        <p:spPr>
          <a:xfrm>
            <a:off x="3709463" y="2942187"/>
            <a:ext cx="4771486" cy="2672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85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solidFill>
                  <a:srgbClr val="192A72"/>
                </a:solidFill>
              </a:rPr>
              <a:t>סיפור "השקרן" של </a:t>
            </a:r>
            <a:r>
              <a:rPr lang="he-IL" dirty="0" err="1">
                <a:solidFill>
                  <a:srgbClr val="192A72"/>
                </a:solidFill>
              </a:rPr>
              <a:t>פוצ'ו</a:t>
            </a:r>
            <a:endParaRPr lang="he-IL" dirty="0">
              <a:solidFill>
                <a:srgbClr val="192A72"/>
              </a:solidFill>
            </a:endParaRPr>
          </a:p>
        </p:txBody>
      </p:sp>
      <p:sp>
        <p:nvSpPr>
          <p:cNvPr id="7" name="כותרת משנה 6"/>
          <p:cNvSpPr>
            <a:spLocks noGrp="1"/>
          </p:cNvSpPr>
          <p:nvPr>
            <p:ph type="subTitle" idx="1"/>
          </p:nvPr>
        </p:nvSpPr>
        <p:spPr>
          <a:xfrm>
            <a:off x="738117" y="2918493"/>
            <a:ext cx="10872000" cy="1211476"/>
          </a:xfrm>
        </p:spPr>
        <p:txBody>
          <a:bodyPr/>
          <a:lstStyle/>
          <a:p>
            <a:r>
              <a:rPr lang="he-IL" dirty="0">
                <a:solidFill>
                  <a:srgbClr val="192A72"/>
                </a:solidFill>
                <a:sym typeface="Varela Round"/>
              </a:rPr>
              <a:t>שיעור 1 - חלק ב'</a:t>
            </a:r>
          </a:p>
          <a:p>
            <a:r>
              <a:rPr lang="he-IL" dirty="0">
                <a:solidFill>
                  <a:srgbClr val="192A72"/>
                </a:solidFill>
                <a:sym typeface="Varela Round"/>
              </a:rPr>
              <a:t>דיון והסבר תוכן הסיפור </a:t>
            </a:r>
          </a:p>
        </p:txBody>
      </p:sp>
      <p:sp>
        <p:nvSpPr>
          <p:cNvPr id="6" name="תרשים זרימה: חילוץ 5"/>
          <p:cNvSpPr/>
          <p:nvPr/>
        </p:nvSpPr>
        <p:spPr>
          <a:xfrm>
            <a:off x="443340" y="5538215"/>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45763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06" y="737908"/>
            <a:ext cx="10665413" cy="1652944"/>
          </a:xfrm>
        </p:spPr>
        <p:txBody>
          <a:bodyPr/>
          <a:lstStyle/>
          <a:p>
            <a:pPr algn="ctr"/>
            <a:r>
              <a:rPr lang="he-IL" sz="2800" dirty="0">
                <a:sym typeface="Varela Round"/>
              </a:rPr>
              <a:t>סיפור "השקרן" של </a:t>
            </a:r>
            <a:r>
              <a:rPr lang="he-IL" sz="2800" dirty="0" err="1">
                <a:sym typeface="Varela Round"/>
              </a:rPr>
              <a:t>פוצ'ו</a:t>
            </a:r>
            <a:r>
              <a:rPr lang="he-IL" sz="2800" dirty="0">
                <a:sym typeface="Varela Round"/>
              </a:rPr>
              <a:t> /</a:t>
            </a:r>
            <a:r>
              <a:rPr lang="he-IL" sz="2800" dirty="0"/>
              <a:t> ישראל מנחם </a:t>
            </a:r>
            <a:r>
              <a:rPr lang="he-IL" sz="2800" dirty="0" err="1"/>
              <a:t>וִיסלֶר</a:t>
            </a:r>
            <a:r>
              <a:rPr lang="he-IL" sz="2800" dirty="0"/>
              <a:t> </a:t>
            </a:r>
          </a:p>
          <a:p>
            <a:pPr algn="ctr"/>
            <a:r>
              <a:rPr lang="he-IL" sz="2800" dirty="0"/>
              <a:t>שיעור ראשון </a:t>
            </a:r>
          </a:p>
        </p:txBody>
      </p:sp>
      <p:sp>
        <p:nvSpPr>
          <p:cNvPr id="8" name="מציין מיקום תוכן 7"/>
          <p:cNvSpPr>
            <a:spLocks noGrp="1"/>
          </p:cNvSpPr>
          <p:nvPr>
            <p:ph sz="quarter" idx="4"/>
          </p:nvPr>
        </p:nvSpPr>
        <p:spPr>
          <a:xfrm>
            <a:off x="2594768" y="2661219"/>
            <a:ext cx="7000875" cy="3048153"/>
          </a:xfrm>
          <a:custGeom>
            <a:avLst/>
            <a:gdLst>
              <a:gd name="connsiteX0" fmla="*/ 0 w 6225159"/>
              <a:gd name="connsiteY0" fmla="*/ 0 h 2706552"/>
              <a:gd name="connsiteX1" fmla="*/ 6225159 w 6225159"/>
              <a:gd name="connsiteY1" fmla="*/ 0 h 2706552"/>
              <a:gd name="connsiteX2" fmla="*/ 6225159 w 6225159"/>
              <a:gd name="connsiteY2" fmla="*/ 2706552 h 2706552"/>
              <a:gd name="connsiteX3" fmla="*/ 0 w 6225159"/>
              <a:gd name="connsiteY3" fmla="*/ 2706552 h 2706552"/>
              <a:gd name="connsiteX4" fmla="*/ 0 w 6225159"/>
              <a:gd name="connsiteY4" fmla="*/ 0 h 270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5159" h="2706552" fill="none" extrusionOk="0">
                <a:moveTo>
                  <a:pt x="0" y="0"/>
                </a:moveTo>
                <a:cubicBezTo>
                  <a:pt x="2517472" y="-20012"/>
                  <a:pt x="4122055" y="53450"/>
                  <a:pt x="6225159" y="0"/>
                </a:cubicBezTo>
                <a:cubicBezTo>
                  <a:pt x="6370535" y="406089"/>
                  <a:pt x="6096553" y="2162432"/>
                  <a:pt x="6225159" y="2706552"/>
                </a:cubicBezTo>
                <a:cubicBezTo>
                  <a:pt x="5237486" y="2698072"/>
                  <a:pt x="904290" y="2551195"/>
                  <a:pt x="0" y="2706552"/>
                </a:cubicBezTo>
                <a:cubicBezTo>
                  <a:pt x="-126858" y="1918109"/>
                  <a:pt x="-97802" y="1227730"/>
                  <a:pt x="0" y="0"/>
                </a:cubicBezTo>
                <a:close/>
              </a:path>
              <a:path w="6225159" h="2706552" stroke="0" extrusionOk="0">
                <a:moveTo>
                  <a:pt x="0" y="0"/>
                </a:moveTo>
                <a:cubicBezTo>
                  <a:pt x="1543619" y="-119289"/>
                  <a:pt x="3614396" y="-147689"/>
                  <a:pt x="6225159" y="0"/>
                </a:cubicBezTo>
                <a:cubicBezTo>
                  <a:pt x="6302895" y="814571"/>
                  <a:pt x="6185264" y="2131274"/>
                  <a:pt x="6225159" y="2706552"/>
                </a:cubicBezTo>
                <a:cubicBezTo>
                  <a:pt x="4943407" y="2609120"/>
                  <a:pt x="2211233" y="2680083"/>
                  <a:pt x="0" y="2706552"/>
                </a:cubicBezTo>
                <a:cubicBezTo>
                  <a:pt x="167545" y="1466132"/>
                  <a:pt x="-40695" y="493509"/>
                  <a:pt x="0" y="0"/>
                </a:cubicBezTo>
                <a:close/>
              </a:path>
            </a:pathLst>
          </a:custGeom>
          <a:ln>
            <a:solidFill>
              <a:schemeClr val="tx1"/>
            </a:solidFill>
            <a:extLst>
              <a:ext uri="{C807C97D-BFC1-408E-A445-0C87EB9F89A2}">
                <ask:lineSketchStyleProps xmlns:ask="http://schemas.microsoft.com/office/drawing/2018/sketchyshapes" sd="3075432398">
                  <ask:type>
                    <ask:lineSketchCurved/>
                  </ask:type>
                </ask:lineSketchStyleProps>
              </a:ext>
            </a:extLst>
          </a:ln>
        </p:spPr>
        <p:txBody>
          <a:bodyPr>
            <a:noAutofit/>
          </a:bodyPr>
          <a:lstStyle/>
          <a:p>
            <a:pPr>
              <a:lnSpc>
                <a:spcPct val="200000"/>
              </a:lnSpc>
            </a:pPr>
            <a:r>
              <a:rPr lang="he-IL" sz="2800" dirty="0">
                <a:solidFill>
                  <a:schemeClr val="tx1"/>
                </a:solidFill>
              </a:rPr>
              <a:t>דיון בסוגיה החברתית " אמת ושקר"</a:t>
            </a:r>
          </a:p>
          <a:p>
            <a:pPr>
              <a:lnSpc>
                <a:spcPct val="200000"/>
              </a:lnSpc>
            </a:pPr>
            <a:r>
              <a:rPr lang="he-IL" sz="2800" dirty="0">
                <a:solidFill>
                  <a:schemeClr val="tx1"/>
                </a:solidFill>
              </a:rPr>
              <a:t>קריאת  הסיפור "השקרן"</a:t>
            </a:r>
          </a:p>
          <a:p>
            <a:pPr>
              <a:lnSpc>
                <a:spcPct val="200000"/>
              </a:lnSpc>
            </a:pPr>
            <a:r>
              <a:rPr lang="he-IL" sz="2800" dirty="0">
                <a:solidFill>
                  <a:schemeClr val="tx1"/>
                </a:solidFill>
              </a:rPr>
              <a:t>הסבר תוכן הסיפור</a:t>
            </a:r>
          </a:p>
        </p:txBody>
      </p:sp>
      <p:sp>
        <p:nvSpPr>
          <p:cNvPr id="4" name="הסבר אליפטי 3"/>
          <p:cNvSpPr/>
          <p:nvPr/>
        </p:nvSpPr>
        <p:spPr>
          <a:xfrm>
            <a:off x="279680" y="5501554"/>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632498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184007"/>
            <a:ext cx="11160125" cy="4629939"/>
          </a:xfrm>
          <a:custGeom>
            <a:avLst/>
            <a:gdLst>
              <a:gd name="connsiteX0" fmla="*/ 0 w 11160125"/>
              <a:gd name="connsiteY0" fmla="*/ 0 h 4334396"/>
              <a:gd name="connsiteX1" fmla="*/ 11160125 w 11160125"/>
              <a:gd name="connsiteY1" fmla="*/ 0 h 4334396"/>
              <a:gd name="connsiteX2" fmla="*/ 11160125 w 11160125"/>
              <a:gd name="connsiteY2" fmla="*/ 4334396 h 4334396"/>
              <a:gd name="connsiteX3" fmla="*/ 0 w 11160125"/>
              <a:gd name="connsiteY3" fmla="*/ 4334396 h 4334396"/>
              <a:gd name="connsiteX4" fmla="*/ 0 w 11160125"/>
              <a:gd name="connsiteY4" fmla="*/ 0 h 43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0125" h="4334396" fill="none" extrusionOk="0">
                <a:moveTo>
                  <a:pt x="0" y="0"/>
                </a:moveTo>
                <a:cubicBezTo>
                  <a:pt x="3672208" y="-33775"/>
                  <a:pt x="9854025" y="138873"/>
                  <a:pt x="11160125" y="0"/>
                </a:cubicBezTo>
                <a:cubicBezTo>
                  <a:pt x="11086354" y="1511950"/>
                  <a:pt x="11004242" y="3882372"/>
                  <a:pt x="11160125" y="4334396"/>
                </a:cubicBezTo>
                <a:cubicBezTo>
                  <a:pt x="9401053" y="4197066"/>
                  <a:pt x="4787796" y="4196540"/>
                  <a:pt x="0" y="4334396"/>
                </a:cubicBezTo>
                <a:cubicBezTo>
                  <a:pt x="152408" y="2660698"/>
                  <a:pt x="73868" y="1069890"/>
                  <a:pt x="0" y="0"/>
                </a:cubicBezTo>
                <a:close/>
              </a:path>
              <a:path w="11160125" h="4334396" stroke="0" extrusionOk="0">
                <a:moveTo>
                  <a:pt x="0" y="0"/>
                </a:moveTo>
                <a:cubicBezTo>
                  <a:pt x="4990458" y="-101487"/>
                  <a:pt x="7505471" y="-162162"/>
                  <a:pt x="11160125" y="0"/>
                </a:cubicBezTo>
                <a:cubicBezTo>
                  <a:pt x="11220838" y="1492453"/>
                  <a:pt x="11099053" y="3766067"/>
                  <a:pt x="11160125" y="4334396"/>
                </a:cubicBezTo>
                <a:cubicBezTo>
                  <a:pt x="8349013" y="4384461"/>
                  <a:pt x="3190264" y="4175947"/>
                  <a:pt x="0" y="4334396"/>
                </a:cubicBezTo>
                <a:cubicBezTo>
                  <a:pt x="-24452" y="3520405"/>
                  <a:pt x="-67663" y="1066081"/>
                  <a:pt x="0" y="0"/>
                </a:cubicBezTo>
                <a:close/>
              </a:path>
            </a:pathLst>
          </a:custGeom>
          <a:ln>
            <a:noFill/>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algn="just">
              <a:lnSpc>
                <a:spcPct val="170000"/>
              </a:lnSpc>
              <a:buFont typeface="Wingdings" panose="05000000000000000000" pitchFamily="2" charset="2"/>
              <a:buChar char="ü"/>
            </a:pPr>
            <a:r>
              <a:rPr lang="en-US" sz="2800" dirty="0"/>
              <a:t> </a:t>
            </a:r>
            <a:r>
              <a:rPr lang="he-IL" sz="2800" b="1" dirty="0"/>
              <a:t>קטע 1:  </a:t>
            </a:r>
            <a:r>
              <a:rPr lang="he-IL" sz="2800" dirty="0"/>
              <a:t>לא נעים להודות, אבל הזיכרון הראשון של חיי - הוא גם השקר הראשון שלי. הייתי אז כמעט </a:t>
            </a:r>
            <a:r>
              <a:rPr lang="he-IL" sz="2800" dirty="0">
                <a:solidFill>
                  <a:srgbClr val="C00000"/>
                </a:solidFill>
              </a:rPr>
              <a:t>בן ארבע </a:t>
            </a:r>
            <a:r>
              <a:rPr lang="he-IL" sz="2800" dirty="0"/>
              <a:t>והלכתי כמו בכל יום לבדי אל </a:t>
            </a:r>
            <a:r>
              <a:rPr lang="he-IL" sz="2800" dirty="0">
                <a:solidFill>
                  <a:srgbClr val="C00000"/>
                </a:solidFill>
              </a:rPr>
              <a:t>הגן</a:t>
            </a:r>
            <a:r>
              <a:rPr lang="he-IL" sz="2800" dirty="0"/>
              <a:t> של חווה הגננת </a:t>
            </a:r>
            <a:r>
              <a:rPr lang="he-IL" sz="2800" dirty="0">
                <a:solidFill>
                  <a:srgbClr val="C00000"/>
                </a:solidFill>
              </a:rPr>
              <a:t>ברחוב בן יהודה</a:t>
            </a:r>
            <a:r>
              <a:rPr lang="he-IL" sz="2800" dirty="0"/>
              <a:t>. גרתי עם הוריי בבית קטן </a:t>
            </a:r>
            <a:r>
              <a:rPr lang="he-IL" sz="2800" dirty="0">
                <a:solidFill>
                  <a:srgbClr val="C00000"/>
                </a:solidFill>
              </a:rPr>
              <a:t>ברחוב שלום עליכם</a:t>
            </a:r>
            <a:r>
              <a:rPr lang="he-IL" sz="2800" dirty="0"/>
              <a:t>, במרחק של חמש דקות הליכה מהגן. </a:t>
            </a:r>
          </a:p>
          <a:p>
            <a:pPr marL="457200" lvl="1" indent="0" algn="just">
              <a:lnSpc>
                <a:spcPct val="170000"/>
              </a:lnSpc>
              <a:buNone/>
            </a:pPr>
            <a:r>
              <a:rPr lang="he-IL" sz="2800" b="1" dirty="0">
                <a:solidFill>
                  <a:srgbClr val="00B050"/>
                </a:solidFill>
              </a:rPr>
              <a:t>	</a:t>
            </a:r>
            <a:r>
              <a:rPr lang="he-IL" sz="3600" b="1" dirty="0">
                <a:solidFill>
                  <a:srgbClr val="00B050"/>
                </a:solidFill>
              </a:rPr>
              <a:t>בן כמה?   	   מתי? 	        איפה?</a:t>
            </a:r>
          </a:p>
        </p:txBody>
      </p:sp>
      <p:sp>
        <p:nvSpPr>
          <p:cNvPr id="2" name="AutoShape 2" descr="פירוק שאלות - לומדים עברי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תמונה 3"/>
          <p:cNvPicPr>
            <a:picLocks noChangeAspect="1"/>
          </p:cNvPicPr>
          <p:nvPr/>
        </p:nvPicPr>
        <p:blipFill>
          <a:blip r:embed="rId3"/>
          <a:stretch>
            <a:fillRect/>
          </a:stretch>
        </p:blipFill>
        <p:spPr>
          <a:xfrm rot="20806594">
            <a:off x="1512468" y="4062603"/>
            <a:ext cx="1476375" cy="1704975"/>
          </a:xfrm>
          <a:prstGeom prst="rect">
            <a:avLst/>
          </a:prstGeom>
        </p:spPr>
      </p:pic>
      <p:sp>
        <p:nvSpPr>
          <p:cNvPr id="6" name="תרשים זרימה: חילוץ 5"/>
          <p:cNvSpPr/>
          <p:nvPr/>
        </p:nvSpPr>
        <p:spPr>
          <a:xfrm>
            <a:off x="443340" y="5494596"/>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629264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0915649" cy="4334396"/>
          </a:xfrm>
          <a:custGeom>
            <a:avLst/>
            <a:gdLst>
              <a:gd name="connsiteX0" fmla="*/ 0 w 10915649"/>
              <a:gd name="connsiteY0" fmla="*/ 0 h 4334396"/>
              <a:gd name="connsiteX1" fmla="*/ 10915649 w 10915649"/>
              <a:gd name="connsiteY1" fmla="*/ 0 h 4334396"/>
              <a:gd name="connsiteX2" fmla="*/ 10915649 w 10915649"/>
              <a:gd name="connsiteY2" fmla="*/ 4334396 h 4334396"/>
              <a:gd name="connsiteX3" fmla="*/ 0 w 10915649"/>
              <a:gd name="connsiteY3" fmla="*/ 4334396 h 4334396"/>
              <a:gd name="connsiteX4" fmla="*/ 0 w 10915649"/>
              <a:gd name="connsiteY4" fmla="*/ 0 h 43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49" h="4334396" fill="none" extrusionOk="0">
                <a:moveTo>
                  <a:pt x="0" y="0"/>
                </a:moveTo>
                <a:cubicBezTo>
                  <a:pt x="1295145" y="-45315"/>
                  <a:pt x="9280067" y="147358"/>
                  <a:pt x="10915649" y="0"/>
                </a:cubicBezTo>
                <a:cubicBezTo>
                  <a:pt x="10753782" y="1676463"/>
                  <a:pt x="11059559" y="3369911"/>
                  <a:pt x="10915649" y="4334396"/>
                </a:cubicBezTo>
                <a:cubicBezTo>
                  <a:pt x="7209286" y="4393807"/>
                  <a:pt x="4012464" y="4333196"/>
                  <a:pt x="0" y="4334396"/>
                </a:cubicBezTo>
                <a:cubicBezTo>
                  <a:pt x="88680" y="3174779"/>
                  <a:pt x="18472" y="539380"/>
                  <a:pt x="0" y="0"/>
                </a:cubicBezTo>
                <a:close/>
              </a:path>
              <a:path w="10915649" h="4334396" stroke="0" extrusionOk="0">
                <a:moveTo>
                  <a:pt x="0" y="0"/>
                </a:moveTo>
                <a:cubicBezTo>
                  <a:pt x="4342573" y="72757"/>
                  <a:pt x="9571629" y="138473"/>
                  <a:pt x="10915649" y="0"/>
                </a:cubicBezTo>
                <a:cubicBezTo>
                  <a:pt x="10864019" y="1828535"/>
                  <a:pt x="10898452" y="2930025"/>
                  <a:pt x="10915649" y="4334396"/>
                </a:cubicBezTo>
                <a:cubicBezTo>
                  <a:pt x="5621147" y="4412748"/>
                  <a:pt x="5111427" y="4215948"/>
                  <a:pt x="0" y="4334396"/>
                </a:cubicBezTo>
                <a:cubicBezTo>
                  <a:pt x="-80260" y="2675500"/>
                  <a:pt x="-8064" y="466629"/>
                  <a:pt x="0" y="0"/>
                </a:cubicBezTo>
                <a:close/>
              </a:path>
            </a:pathLst>
          </a:custGeom>
          <a:ln>
            <a:noFill/>
            <a:extLst>
              <a:ext uri="{C807C97D-BFC1-408E-A445-0C87EB9F89A2}">
                <ask:lineSketchStyleProps xmlns:ask="http://schemas.microsoft.com/office/drawing/2018/sketchyshapes" sd="1563521014">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800" b="1" dirty="0"/>
              <a:t>חציתי</a:t>
            </a:r>
            <a:r>
              <a:rPr lang="he-IL" sz="2800" dirty="0"/>
              <a:t> בריצה את הכביש שנסלל לא מכבר ו...טרח! עליתי על השליח של המכולת שרכב על אופניו. שנינו נפלנו, ותוך שנייה היינו מוקפים אנשים מבוהלים. אותי מלטפים ומנחמים, ואת השליח המסכן מגדפים ומחרפים (מקללים). </a:t>
            </a:r>
          </a:p>
        </p:txBody>
      </p:sp>
      <p:pic>
        <p:nvPicPr>
          <p:cNvPr id="2" name="תמונה 1"/>
          <p:cNvPicPr>
            <a:picLocks noChangeAspect="1"/>
          </p:cNvPicPr>
          <p:nvPr/>
        </p:nvPicPr>
        <p:blipFill>
          <a:blip r:embed="rId2"/>
          <a:stretch>
            <a:fillRect/>
          </a:stretch>
        </p:blipFill>
        <p:spPr>
          <a:xfrm>
            <a:off x="2289532" y="4037704"/>
            <a:ext cx="2494615" cy="1697353"/>
          </a:xfrm>
          <a:prstGeom prst="rect">
            <a:avLst/>
          </a:prstGeom>
        </p:spPr>
      </p:pic>
      <p:sp>
        <p:nvSpPr>
          <p:cNvPr id="6" name="הסבר ענן 5"/>
          <p:cNvSpPr/>
          <p:nvPr/>
        </p:nvSpPr>
        <p:spPr>
          <a:xfrm>
            <a:off x="6381778" y="4037704"/>
            <a:ext cx="2279176" cy="1626494"/>
          </a:xfrm>
          <a:prstGeom prst="cloudCallout">
            <a:avLst>
              <a:gd name="adj1" fmla="val -85119"/>
              <a:gd name="adj2" fmla="val -371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a:solidFill>
                  <a:srgbClr val="0070C0"/>
                </a:solidFill>
                <a:latin typeface="Varela Round" panose="00000500000000000000" pitchFamily="2" charset="-79"/>
                <a:cs typeface="Varela Round" panose="00000500000000000000" pitchFamily="2" charset="-79"/>
              </a:rPr>
              <a:t>מה קרה לילד?</a:t>
            </a:r>
          </a:p>
        </p:txBody>
      </p:sp>
      <p:sp>
        <p:nvSpPr>
          <p:cNvPr id="7" name="הסבר אליפטי 6"/>
          <p:cNvSpPr/>
          <p:nvPr/>
        </p:nvSpPr>
        <p:spPr>
          <a:xfrm>
            <a:off x="632969" y="5424055"/>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27021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1" y="1479550"/>
            <a:ext cx="9859240" cy="4334396"/>
          </a:xfrm>
          <a:custGeom>
            <a:avLst/>
            <a:gdLst>
              <a:gd name="connsiteX0" fmla="*/ 0 w 9425792"/>
              <a:gd name="connsiteY0" fmla="*/ 0 h 4334396"/>
              <a:gd name="connsiteX1" fmla="*/ 9425792 w 9425792"/>
              <a:gd name="connsiteY1" fmla="*/ 0 h 4334396"/>
              <a:gd name="connsiteX2" fmla="*/ 9425792 w 9425792"/>
              <a:gd name="connsiteY2" fmla="*/ 4334396 h 4334396"/>
              <a:gd name="connsiteX3" fmla="*/ 0 w 9425792"/>
              <a:gd name="connsiteY3" fmla="*/ 4334396 h 4334396"/>
              <a:gd name="connsiteX4" fmla="*/ 0 w 9425792"/>
              <a:gd name="connsiteY4" fmla="*/ 0 h 43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5792" h="4334396" fill="none" extrusionOk="0">
                <a:moveTo>
                  <a:pt x="0" y="0"/>
                </a:moveTo>
                <a:cubicBezTo>
                  <a:pt x="4570416" y="-8195"/>
                  <a:pt x="7019092" y="161835"/>
                  <a:pt x="9425792" y="0"/>
                </a:cubicBezTo>
                <a:cubicBezTo>
                  <a:pt x="9543825" y="2049277"/>
                  <a:pt x="9306287" y="3536874"/>
                  <a:pt x="9425792" y="4334396"/>
                </a:cubicBezTo>
                <a:cubicBezTo>
                  <a:pt x="4883379" y="4497596"/>
                  <a:pt x="3063475" y="4354665"/>
                  <a:pt x="0" y="4334396"/>
                </a:cubicBezTo>
                <a:cubicBezTo>
                  <a:pt x="106137" y="3833640"/>
                  <a:pt x="159508" y="440719"/>
                  <a:pt x="0" y="0"/>
                </a:cubicBezTo>
                <a:close/>
              </a:path>
              <a:path w="9425792" h="4334396" stroke="0" extrusionOk="0">
                <a:moveTo>
                  <a:pt x="0" y="0"/>
                </a:moveTo>
                <a:cubicBezTo>
                  <a:pt x="4401424" y="-49083"/>
                  <a:pt x="7777905" y="-22632"/>
                  <a:pt x="9425792" y="0"/>
                </a:cubicBezTo>
                <a:cubicBezTo>
                  <a:pt x="9554635" y="1893627"/>
                  <a:pt x="9411310" y="3686279"/>
                  <a:pt x="9425792" y="4334396"/>
                </a:cubicBezTo>
                <a:cubicBezTo>
                  <a:pt x="7012733" y="4293809"/>
                  <a:pt x="4210279" y="4299739"/>
                  <a:pt x="0" y="4334396"/>
                </a:cubicBezTo>
                <a:cubicBezTo>
                  <a:pt x="100595" y="3405962"/>
                  <a:pt x="160515" y="525632"/>
                  <a:pt x="0" y="0"/>
                </a:cubicBezTo>
                <a:close/>
              </a:path>
            </a:pathLst>
          </a:custGeom>
          <a:ln>
            <a:noFill/>
            <a:extLst>
              <a:ext uri="{C807C97D-BFC1-408E-A445-0C87EB9F89A2}">
                <ask:lineSketchStyleProps xmlns:ask="http://schemas.microsoft.com/office/drawing/2018/sketchyshapes" sd="3856572175">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800" dirty="0"/>
              <a:t>אמרו כולם "תראו איזה ילד גיבור שלא בוכה!" כאן הפסקתי לבכות, כי הבנתי שגיבורים לא בוכים, ורק משיכות האף המשתנקות שלי הסגירו את תחושתי האמתית. </a:t>
            </a:r>
          </a:p>
          <a:p>
            <a:pPr algn="just">
              <a:lnSpc>
                <a:spcPct val="170000"/>
              </a:lnSpc>
              <a:buFont typeface="Wingdings" panose="05000000000000000000" pitchFamily="2" charset="2"/>
              <a:buChar char="ü"/>
            </a:pPr>
            <a:endParaRPr lang="he-IL" dirty="0"/>
          </a:p>
        </p:txBody>
      </p:sp>
      <p:pic>
        <p:nvPicPr>
          <p:cNvPr id="2" name="תמונה 1"/>
          <p:cNvPicPr>
            <a:picLocks noChangeAspect="1"/>
          </p:cNvPicPr>
          <p:nvPr/>
        </p:nvPicPr>
        <p:blipFill>
          <a:blip r:embed="rId2"/>
          <a:stretch>
            <a:fillRect/>
          </a:stretch>
        </p:blipFill>
        <p:spPr>
          <a:xfrm>
            <a:off x="3444774" y="3951548"/>
            <a:ext cx="2857500" cy="1984043"/>
          </a:xfrm>
          <a:prstGeom prst="rect">
            <a:avLst/>
          </a:prstGeom>
        </p:spPr>
      </p:pic>
      <p:sp>
        <p:nvSpPr>
          <p:cNvPr id="6" name="תרשים זרימה: חילוץ 5"/>
          <p:cNvSpPr/>
          <p:nvPr/>
        </p:nvSpPr>
        <p:spPr>
          <a:xfrm>
            <a:off x="443340" y="5420451"/>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34875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184007"/>
            <a:ext cx="10286999" cy="4334396"/>
          </a:xfrm>
          <a:custGeom>
            <a:avLst/>
            <a:gdLst>
              <a:gd name="connsiteX0" fmla="*/ 0 w 10286999"/>
              <a:gd name="connsiteY0" fmla="*/ 0 h 4334396"/>
              <a:gd name="connsiteX1" fmla="*/ 10286999 w 10286999"/>
              <a:gd name="connsiteY1" fmla="*/ 0 h 4334396"/>
              <a:gd name="connsiteX2" fmla="*/ 10286999 w 10286999"/>
              <a:gd name="connsiteY2" fmla="*/ 4334396 h 4334396"/>
              <a:gd name="connsiteX3" fmla="*/ 0 w 10286999"/>
              <a:gd name="connsiteY3" fmla="*/ 4334396 h 4334396"/>
              <a:gd name="connsiteX4" fmla="*/ 0 w 10286999"/>
              <a:gd name="connsiteY4" fmla="*/ 0 h 43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999" h="4334396" fill="none" extrusionOk="0">
                <a:moveTo>
                  <a:pt x="0" y="0"/>
                </a:moveTo>
                <a:cubicBezTo>
                  <a:pt x="4138305" y="-113881"/>
                  <a:pt x="5478953" y="-78824"/>
                  <a:pt x="10286999" y="0"/>
                </a:cubicBezTo>
                <a:cubicBezTo>
                  <a:pt x="10271027" y="1849822"/>
                  <a:pt x="10187131" y="2272996"/>
                  <a:pt x="10286999" y="4334396"/>
                </a:cubicBezTo>
                <a:cubicBezTo>
                  <a:pt x="6259137" y="4200137"/>
                  <a:pt x="2025993" y="4279300"/>
                  <a:pt x="0" y="4334396"/>
                </a:cubicBezTo>
                <a:cubicBezTo>
                  <a:pt x="147858" y="2928899"/>
                  <a:pt x="-109665" y="1085071"/>
                  <a:pt x="0" y="0"/>
                </a:cubicBezTo>
                <a:close/>
              </a:path>
              <a:path w="10286999" h="4334396" stroke="0" extrusionOk="0">
                <a:moveTo>
                  <a:pt x="0" y="0"/>
                </a:moveTo>
                <a:cubicBezTo>
                  <a:pt x="2178912" y="79784"/>
                  <a:pt x="8408345" y="45348"/>
                  <a:pt x="10286999" y="0"/>
                </a:cubicBezTo>
                <a:cubicBezTo>
                  <a:pt x="10335410" y="595878"/>
                  <a:pt x="10341662" y="3009055"/>
                  <a:pt x="10286999" y="4334396"/>
                </a:cubicBezTo>
                <a:cubicBezTo>
                  <a:pt x="6057656" y="4215410"/>
                  <a:pt x="1366508" y="4401022"/>
                  <a:pt x="0" y="4334396"/>
                </a:cubicBezTo>
                <a:cubicBezTo>
                  <a:pt x="130116" y="3210693"/>
                  <a:pt x="39605" y="1577479"/>
                  <a:pt x="0" y="0"/>
                </a:cubicBezTo>
                <a:close/>
              </a:path>
            </a:pathLst>
          </a:custGeom>
          <a:ln>
            <a:noFill/>
            <a:extLst>
              <a:ext uri="{C807C97D-BFC1-408E-A445-0C87EB9F89A2}">
                <ask:lineSketchStyleProps xmlns:ask="http://schemas.microsoft.com/office/drawing/2018/sketchyshapes" sd="3684924552">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600" dirty="0"/>
              <a:t>מאוחר יותר, כשאימי הביאה אותי לגן (באותו יום כבר לא רצתה לשלוח אותי לבד) סיפרה לחווה הגננת לעיני כל הילדים, איך נדרסתי על-ידי האופניים ולא בכיתי. הגננת אמרה: "איזה גיבור!" וביקשה ממני לספר לכל הילדים איך זה קרה, </a:t>
            </a:r>
            <a:r>
              <a:rPr lang="he-IL" sz="2600" b="1" u="sng" dirty="0"/>
              <a:t>וכאן שיקרתי</a:t>
            </a:r>
            <a:r>
              <a:rPr lang="he-IL" sz="2600" dirty="0"/>
              <a:t>. סיפרתי שעברתי את הכביש בזהירות, והוא, הנער השליח של המכולת, נסע על האופניים כמו משוגע, קרא עיתון ולא ראה אותי.      </a:t>
            </a:r>
          </a:p>
          <a:p>
            <a:pPr algn="just">
              <a:lnSpc>
                <a:spcPct val="170000"/>
              </a:lnSpc>
              <a:buFont typeface="Wingdings" panose="05000000000000000000" pitchFamily="2" charset="2"/>
              <a:buChar char="ü"/>
            </a:pPr>
            <a:endParaRPr lang="he-IL" dirty="0"/>
          </a:p>
        </p:txBody>
      </p:sp>
      <p:pic>
        <p:nvPicPr>
          <p:cNvPr id="4" name="תמונה 3"/>
          <p:cNvPicPr>
            <a:picLocks noChangeAspect="1"/>
          </p:cNvPicPr>
          <p:nvPr/>
        </p:nvPicPr>
        <p:blipFill>
          <a:blip r:embed="rId2"/>
          <a:stretch>
            <a:fillRect/>
          </a:stretch>
        </p:blipFill>
        <p:spPr>
          <a:xfrm>
            <a:off x="5904136" y="4777967"/>
            <a:ext cx="1956986" cy="1480871"/>
          </a:xfrm>
          <a:prstGeom prst="rect">
            <a:avLst/>
          </a:prstGeom>
        </p:spPr>
      </p:pic>
      <p:sp>
        <p:nvSpPr>
          <p:cNvPr id="6" name="הסבר אליפטי 5"/>
          <p:cNvSpPr/>
          <p:nvPr/>
        </p:nvSpPr>
        <p:spPr>
          <a:xfrm>
            <a:off x="632969" y="5216237"/>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09196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11160125" cy="4334396"/>
          </a:xfrm>
          <a:ln>
            <a:noFill/>
            <a:extLst>
              <a:ext uri="{C807C97D-BFC1-408E-A445-0C87EB9F89A2}">
                <ask:lineSketchStyleProps xmlns:ask="http://schemas.microsoft.com/office/drawing/2018/sketchyshapes">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600" b="1" u="sng" dirty="0"/>
              <a:t>אף ילד לא שאל </a:t>
            </a:r>
            <a:r>
              <a:rPr lang="he-IL" sz="2600" dirty="0"/>
              <a:t>איך אפשר לקרוא עיתון תוך רכיבה, ורק אני שאלתי את עצמי אחר כך "מאיפה גירדתי את הבלוף הזה?" מה שזכרתי היה שבידו האוחזת בכידֹון הוא החזיק דף נייר, שבו כנראה הייתה רשימת המצרכים, אבל מכאן ועד קריאת עיתון תוך רכיבה? </a:t>
            </a:r>
            <a:r>
              <a:rPr lang="he-IL" sz="2600" dirty="0" err="1"/>
              <a:t>תמהני</a:t>
            </a:r>
            <a:r>
              <a:rPr lang="he-IL" sz="2600" dirty="0"/>
              <a:t>...  </a:t>
            </a:r>
          </a:p>
        </p:txBody>
      </p:sp>
      <p:pic>
        <p:nvPicPr>
          <p:cNvPr id="2" name="תמונה 1"/>
          <p:cNvPicPr>
            <a:picLocks noChangeAspect="1"/>
          </p:cNvPicPr>
          <p:nvPr/>
        </p:nvPicPr>
        <p:blipFill>
          <a:blip r:embed="rId2"/>
          <a:stretch>
            <a:fillRect/>
          </a:stretch>
        </p:blipFill>
        <p:spPr>
          <a:xfrm>
            <a:off x="3645738" y="3966697"/>
            <a:ext cx="2258174" cy="1743075"/>
          </a:xfrm>
          <a:prstGeom prst="rect">
            <a:avLst/>
          </a:prstGeom>
        </p:spPr>
      </p:pic>
      <p:sp>
        <p:nvSpPr>
          <p:cNvPr id="6" name="תרשים זרימה: חילוץ 5"/>
          <p:cNvSpPr/>
          <p:nvPr/>
        </p:nvSpPr>
        <p:spPr>
          <a:xfrm>
            <a:off x="443340" y="5474245"/>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67996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137" y="644007"/>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323850" y="1479550"/>
            <a:ext cx="9675173" cy="4316864"/>
          </a:xfrm>
          <a:custGeom>
            <a:avLst/>
            <a:gdLst>
              <a:gd name="connsiteX0" fmla="*/ 0 w 9675173"/>
              <a:gd name="connsiteY0" fmla="*/ 0 h 4316864"/>
              <a:gd name="connsiteX1" fmla="*/ 9675173 w 9675173"/>
              <a:gd name="connsiteY1" fmla="*/ 0 h 4316864"/>
              <a:gd name="connsiteX2" fmla="*/ 9675173 w 9675173"/>
              <a:gd name="connsiteY2" fmla="*/ 4316864 h 4316864"/>
              <a:gd name="connsiteX3" fmla="*/ 0 w 9675173"/>
              <a:gd name="connsiteY3" fmla="*/ 4316864 h 4316864"/>
              <a:gd name="connsiteX4" fmla="*/ 0 w 9675173"/>
              <a:gd name="connsiteY4" fmla="*/ 0 h 43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173" h="4316864" fill="none" extrusionOk="0">
                <a:moveTo>
                  <a:pt x="0" y="0"/>
                </a:moveTo>
                <a:cubicBezTo>
                  <a:pt x="3948017" y="164676"/>
                  <a:pt x="7295977" y="91082"/>
                  <a:pt x="9675173" y="0"/>
                </a:cubicBezTo>
                <a:cubicBezTo>
                  <a:pt x="9694556" y="1891608"/>
                  <a:pt x="9740772" y="3493340"/>
                  <a:pt x="9675173" y="4316864"/>
                </a:cubicBezTo>
                <a:cubicBezTo>
                  <a:pt x="4942847" y="4188149"/>
                  <a:pt x="3204390" y="4365753"/>
                  <a:pt x="0" y="4316864"/>
                </a:cubicBezTo>
                <a:cubicBezTo>
                  <a:pt x="110757" y="2275435"/>
                  <a:pt x="-104015" y="1560846"/>
                  <a:pt x="0" y="0"/>
                </a:cubicBezTo>
                <a:close/>
              </a:path>
              <a:path w="9675173" h="4316864" stroke="0" extrusionOk="0">
                <a:moveTo>
                  <a:pt x="0" y="0"/>
                </a:moveTo>
                <a:cubicBezTo>
                  <a:pt x="2325354" y="91441"/>
                  <a:pt x="5020536" y="-21705"/>
                  <a:pt x="9675173" y="0"/>
                </a:cubicBezTo>
                <a:cubicBezTo>
                  <a:pt x="9657766" y="698496"/>
                  <a:pt x="9747242" y="2456326"/>
                  <a:pt x="9675173" y="4316864"/>
                </a:cubicBezTo>
                <a:cubicBezTo>
                  <a:pt x="8099157" y="4249449"/>
                  <a:pt x="3487857" y="4427907"/>
                  <a:pt x="0" y="4316864"/>
                </a:cubicBezTo>
                <a:cubicBezTo>
                  <a:pt x="84443" y="2310433"/>
                  <a:pt x="-121757" y="1115646"/>
                  <a:pt x="0" y="0"/>
                </a:cubicBezTo>
                <a:close/>
              </a:path>
            </a:pathLst>
          </a:custGeom>
          <a:ln>
            <a:noFill/>
            <a:extLst>
              <a:ext uri="{C807C97D-BFC1-408E-A445-0C87EB9F89A2}">
                <ask:lineSketchStyleProps xmlns:ask="http://schemas.microsoft.com/office/drawing/2018/sketchyshapes" sd="2477607669">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600" dirty="0"/>
              <a:t>קטע 2</a:t>
            </a:r>
            <a:r>
              <a:rPr lang="en-US" sz="2600" dirty="0"/>
              <a:t> : </a:t>
            </a:r>
            <a:r>
              <a:rPr lang="he-IL" sz="2600" dirty="0"/>
              <a:t>התכונה הזאת, ליפות דברים בעזרת שקרים קטנים, ליוותה אותי הרבה שנים. לא שהייתי שקרן </a:t>
            </a:r>
            <a:r>
              <a:rPr lang="he-IL" sz="2600" b="1" dirty="0"/>
              <a:t>פתֹולֹוגי</a:t>
            </a:r>
            <a:r>
              <a:rPr lang="he-IL" sz="2600" dirty="0"/>
              <a:t>, אבל הייתי פה ושם מייפה דברים בעזרת דמיוני הפורה, בייחוד הייתי נוטה להשתמש </a:t>
            </a:r>
            <a:r>
              <a:rPr lang="he-IL" sz="2600" b="1" dirty="0"/>
              <a:t>בשקרים לבנים,</a:t>
            </a:r>
            <a:r>
              <a:rPr lang="he-IL" sz="2600" dirty="0"/>
              <a:t> כדי לעשות את החיים נוחים יותר. </a:t>
            </a:r>
          </a:p>
        </p:txBody>
      </p:sp>
      <p:pic>
        <p:nvPicPr>
          <p:cNvPr id="2" name="תמונה 1"/>
          <p:cNvPicPr>
            <a:picLocks noChangeAspect="1"/>
          </p:cNvPicPr>
          <p:nvPr/>
        </p:nvPicPr>
        <p:blipFill>
          <a:blip r:embed="rId2"/>
          <a:stretch>
            <a:fillRect/>
          </a:stretch>
        </p:blipFill>
        <p:spPr>
          <a:xfrm>
            <a:off x="1626403" y="3790798"/>
            <a:ext cx="2295360" cy="1913906"/>
          </a:xfrm>
          <a:prstGeom prst="rect">
            <a:avLst/>
          </a:prstGeom>
        </p:spPr>
      </p:pic>
      <p:sp>
        <p:nvSpPr>
          <p:cNvPr id="4" name="TextBox 3"/>
          <p:cNvSpPr txBox="1"/>
          <p:nvPr/>
        </p:nvSpPr>
        <p:spPr>
          <a:xfrm>
            <a:off x="6180054" y="4681474"/>
            <a:ext cx="887105" cy="646331"/>
          </a:xfrm>
          <a:prstGeom prst="rect">
            <a:avLst/>
          </a:prstGeom>
          <a:noFill/>
        </p:spPr>
        <p:txBody>
          <a:bodyPr wrap="square" rtlCol="1">
            <a:spAutoFit/>
          </a:bodyPr>
          <a:lstStyle/>
          <a:p>
            <a:r>
              <a:rPr lang="he-IL" b="1" dirty="0">
                <a:solidFill>
                  <a:srgbClr val="C00000"/>
                </a:solidFill>
                <a:latin typeface="Varela Round" panose="00000500000000000000" pitchFamily="2" charset="-79"/>
                <a:cs typeface="Varela Round" panose="00000500000000000000" pitchFamily="2" charset="-79"/>
              </a:rPr>
              <a:t>שקרן פתולוגי</a:t>
            </a:r>
          </a:p>
        </p:txBody>
      </p:sp>
      <p:sp>
        <p:nvSpPr>
          <p:cNvPr id="6" name="הסבר אליפטי 5"/>
          <p:cNvSpPr/>
          <p:nvPr/>
        </p:nvSpPr>
        <p:spPr>
          <a:xfrm>
            <a:off x="515206" y="5216237"/>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101372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24263" y="813690"/>
            <a:ext cx="11159999" cy="540000"/>
          </a:xfrm>
        </p:spPr>
        <p:txBody>
          <a:bodyPr/>
          <a:lstStyle/>
          <a:p>
            <a:pPr algn="ctr"/>
            <a:r>
              <a:rPr lang="he-IL" dirty="0"/>
              <a:t>סיפור "השקרן" של </a:t>
            </a:r>
            <a:r>
              <a:rPr lang="he-IL" dirty="0" err="1"/>
              <a:t>פוצ'ו</a:t>
            </a:r>
            <a:endParaRPr lang="he-IL" dirty="0"/>
          </a:p>
        </p:txBody>
      </p:sp>
      <p:sp>
        <p:nvSpPr>
          <p:cNvPr id="5" name="כותרת 1"/>
          <p:cNvSpPr>
            <a:spLocks noGrp="1"/>
          </p:cNvSpPr>
          <p:nvPr>
            <p:ph sz="quarter" idx="4"/>
          </p:nvPr>
        </p:nvSpPr>
        <p:spPr>
          <a:xfrm>
            <a:off x="595741" y="1355837"/>
            <a:ext cx="9983645" cy="4152900"/>
          </a:xfrm>
          <a:custGeom>
            <a:avLst/>
            <a:gdLst>
              <a:gd name="connsiteX0" fmla="*/ 0 w 9627385"/>
              <a:gd name="connsiteY0" fmla="*/ 0 h 4152900"/>
              <a:gd name="connsiteX1" fmla="*/ 9627385 w 9627385"/>
              <a:gd name="connsiteY1" fmla="*/ 0 h 4152900"/>
              <a:gd name="connsiteX2" fmla="*/ 9627385 w 9627385"/>
              <a:gd name="connsiteY2" fmla="*/ 4152900 h 4152900"/>
              <a:gd name="connsiteX3" fmla="*/ 0 w 9627385"/>
              <a:gd name="connsiteY3" fmla="*/ 4152900 h 4152900"/>
              <a:gd name="connsiteX4" fmla="*/ 0 w 9627385"/>
              <a:gd name="connsiteY4" fmla="*/ 0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385" h="4152900" fill="none" extrusionOk="0">
                <a:moveTo>
                  <a:pt x="0" y="0"/>
                </a:moveTo>
                <a:cubicBezTo>
                  <a:pt x="4597887" y="153154"/>
                  <a:pt x="6266696" y="-14070"/>
                  <a:pt x="9627385" y="0"/>
                </a:cubicBezTo>
                <a:cubicBezTo>
                  <a:pt x="9698889" y="2057434"/>
                  <a:pt x="9633785" y="2430793"/>
                  <a:pt x="9627385" y="4152900"/>
                </a:cubicBezTo>
                <a:cubicBezTo>
                  <a:pt x="6717261" y="4201114"/>
                  <a:pt x="1354433" y="4309655"/>
                  <a:pt x="0" y="4152900"/>
                </a:cubicBezTo>
                <a:cubicBezTo>
                  <a:pt x="7136" y="3598500"/>
                  <a:pt x="-94905" y="887637"/>
                  <a:pt x="0" y="0"/>
                </a:cubicBezTo>
                <a:close/>
              </a:path>
              <a:path w="9627385" h="4152900" stroke="0" extrusionOk="0">
                <a:moveTo>
                  <a:pt x="0" y="0"/>
                </a:moveTo>
                <a:cubicBezTo>
                  <a:pt x="1258658" y="-155090"/>
                  <a:pt x="6297760" y="-101193"/>
                  <a:pt x="9627385" y="0"/>
                </a:cubicBezTo>
                <a:cubicBezTo>
                  <a:pt x="9760310" y="1117230"/>
                  <a:pt x="9646194" y="2339924"/>
                  <a:pt x="9627385" y="4152900"/>
                </a:cubicBezTo>
                <a:cubicBezTo>
                  <a:pt x="8155285" y="4146846"/>
                  <a:pt x="2053733" y="4163823"/>
                  <a:pt x="0" y="4152900"/>
                </a:cubicBezTo>
                <a:cubicBezTo>
                  <a:pt x="-82258" y="2101884"/>
                  <a:pt x="-7085" y="504340"/>
                  <a:pt x="0" y="0"/>
                </a:cubicBezTo>
                <a:close/>
              </a:path>
            </a:pathLst>
          </a:custGeom>
          <a:ln>
            <a:noFill/>
            <a:extLst>
              <a:ext uri="{C807C97D-BFC1-408E-A445-0C87EB9F89A2}">
                <ask:lineSketchStyleProps xmlns:ask="http://schemas.microsoft.com/office/drawing/2018/sketchyshapes" sd="1780274452">
                  <ask:type>
                    <ask:lineSketchCurved/>
                  </ask:type>
                </ask:lineSketchStyleProps>
              </a:ext>
            </a:extLst>
          </a:ln>
        </p:spPr>
        <p:txBody>
          <a:bodyPr vert="horz" lIns="91440" tIns="45720" rIns="91440" bIns="45720" rtlCol="1">
            <a:normAutofit/>
          </a:bodyPr>
          <a:lstStyle/>
          <a:p>
            <a:pPr marL="0" indent="0" algn="just">
              <a:lnSpc>
                <a:spcPct val="170000"/>
              </a:lnSpc>
              <a:buNone/>
            </a:pPr>
            <a:r>
              <a:rPr lang="he-IL" sz="2600" b="1" dirty="0"/>
              <a:t>שקרים אלה פסקו </a:t>
            </a:r>
            <a:r>
              <a:rPr lang="he-IL" sz="2600" dirty="0"/>
              <a:t>כעבור עשרים שנה, כשהייתי סטודנט והכרתי מקרוב אישה נשואה שלא שיקרה אף פעם בחיים, ולא קרה לה כלום. אבל לזאת נגיע מאוחר יותר, בינתיים אני בגן הילדים, ילד רגיל בן ארבע שמשקר לפעמים אם צריך או לא.</a:t>
            </a:r>
          </a:p>
        </p:txBody>
      </p:sp>
      <p:pic>
        <p:nvPicPr>
          <p:cNvPr id="2" name="תמונה 1"/>
          <p:cNvPicPr>
            <a:picLocks noChangeAspect="1"/>
          </p:cNvPicPr>
          <p:nvPr/>
        </p:nvPicPr>
        <p:blipFill>
          <a:blip r:embed="rId2"/>
          <a:stretch>
            <a:fillRect/>
          </a:stretch>
        </p:blipFill>
        <p:spPr>
          <a:xfrm>
            <a:off x="7568292" y="4578014"/>
            <a:ext cx="1857303" cy="1861445"/>
          </a:xfrm>
          <a:prstGeom prst="rect">
            <a:avLst/>
          </a:prstGeom>
        </p:spPr>
      </p:pic>
      <p:pic>
        <p:nvPicPr>
          <p:cNvPr id="4" name="תמונה 3"/>
          <p:cNvPicPr>
            <a:picLocks noChangeAspect="1"/>
          </p:cNvPicPr>
          <p:nvPr/>
        </p:nvPicPr>
        <p:blipFill rotWithShape="1">
          <a:blip r:embed="rId3"/>
          <a:srcRect b="13166"/>
          <a:stretch/>
        </p:blipFill>
        <p:spPr>
          <a:xfrm>
            <a:off x="4580279" y="4168635"/>
            <a:ext cx="1593720" cy="1078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תמונה 5"/>
          <p:cNvPicPr>
            <a:picLocks noChangeAspect="1"/>
          </p:cNvPicPr>
          <p:nvPr/>
        </p:nvPicPr>
        <p:blipFill>
          <a:blip r:embed="rId4"/>
          <a:stretch>
            <a:fillRect/>
          </a:stretch>
        </p:blipFill>
        <p:spPr>
          <a:xfrm>
            <a:off x="1737196" y="4251673"/>
            <a:ext cx="1846558" cy="1056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תרשים זרימה: חילוץ 6"/>
          <p:cNvSpPr/>
          <p:nvPr/>
        </p:nvSpPr>
        <p:spPr>
          <a:xfrm>
            <a:off x="443340" y="5508737"/>
            <a:ext cx="304803"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98508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8318" y="3743867"/>
            <a:ext cx="9613777" cy="1415378"/>
          </a:xfrm>
        </p:spPr>
        <p:txBody>
          <a:bodyPr wrap="none" lIns="36000" tIns="36000" rIns="36000" bIns="36000">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2288" y="2661336"/>
            <a:ext cx="9645837" cy="743656"/>
          </a:xfrm>
          <a:prstGeom prst="rect">
            <a:avLst/>
          </a:prstGeom>
        </p:spPr>
        <p:txBody>
          <a:bodyPr wrap="none" lIns="36000" tIns="36000" rIns="36000" bIns="3600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346813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solidFill>
                  <a:srgbClr val="192A72"/>
                </a:solidFill>
              </a:rPr>
              <a:t>סיפור "השקרן" של </a:t>
            </a:r>
            <a:r>
              <a:rPr lang="he-IL" dirty="0" err="1">
                <a:solidFill>
                  <a:srgbClr val="192A72"/>
                </a:solidFill>
              </a:rPr>
              <a:t>פוצ'ו</a:t>
            </a:r>
            <a:endParaRPr lang="he-IL" dirty="0">
              <a:solidFill>
                <a:srgbClr val="192A72"/>
              </a:solidFill>
            </a:endParaRPr>
          </a:p>
        </p:txBody>
      </p:sp>
      <p:sp>
        <p:nvSpPr>
          <p:cNvPr id="7" name="כותרת משנה 6"/>
          <p:cNvSpPr>
            <a:spLocks noGrp="1"/>
          </p:cNvSpPr>
          <p:nvPr>
            <p:ph type="subTitle" idx="1"/>
          </p:nvPr>
        </p:nvSpPr>
        <p:spPr>
          <a:xfrm>
            <a:off x="738117" y="2918493"/>
            <a:ext cx="10872000" cy="1211476"/>
          </a:xfrm>
        </p:spPr>
        <p:txBody>
          <a:bodyPr/>
          <a:lstStyle/>
          <a:p>
            <a:r>
              <a:rPr lang="he-IL" dirty="0">
                <a:solidFill>
                  <a:srgbClr val="192A72"/>
                </a:solidFill>
                <a:sym typeface="Varela Round"/>
              </a:rPr>
              <a:t>שיעור 1 - חלק א'</a:t>
            </a:r>
          </a:p>
          <a:p>
            <a:r>
              <a:rPr lang="he-IL" dirty="0">
                <a:solidFill>
                  <a:srgbClr val="192A72"/>
                </a:solidFill>
                <a:sym typeface="Varela Round"/>
              </a:rPr>
              <a:t>שאלות מעוררות חשיבה בנושא "אמת ושקר"</a:t>
            </a:r>
          </a:p>
        </p:txBody>
      </p:sp>
      <p:sp>
        <p:nvSpPr>
          <p:cNvPr id="2" name="תרשים זרימה: חילוץ 1"/>
          <p:cNvSpPr/>
          <p:nvPr/>
        </p:nvSpPr>
        <p:spPr>
          <a:xfrm>
            <a:off x="332509" y="6373091"/>
            <a:ext cx="238991"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שאלות למחשבה</a:t>
            </a:r>
          </a:p>
        </p:txBody>
      </p:sp>
      <p:sp>
        <p:nvSpPr>
          <p:cNvPr id="14" name="מציין מיקום טקסט 13"/>
          <p:cNvSpPr>
            <a:spLocks noGrp="1"/>
          </p:cNvSpPr>
          <p:nvPr>
            <p:ph type="body" sz="quarter" idx="3"/>
          </p:nvPr>
        </p:nvSpPr>
        <p:spPr>
          <a:xfrm>
            <a:off x="515206" y="1059387"/>
            <a:ext cx="9000000" cy="540000"/>
          </a:xfrm>
        </p:spPr>
        <p:txBody>
          <a:bodyPr/>
          <a:lstStyle/>
          <a:p>
            <a:r>
              <a:rPr lang="he-IL" dirty="0"/>
              <a:t>אמת ושקר</a:t>
            </a:r>
          </a:p>
        </p:txBody>
      </p:sp>
      <p:sp>
        <p:nvSpPr>
          <p:cNvPr id="11" name="מציין מיקום תוכן 10"/>
          <p:cNvSpPr>
            <a:spLocks noGrp="1"/>
          </p:cNvSpPr>
          <p:nvPr>
            <p:ph sz="quarter" idx="4"/>
          </p:nvPr>
        </p:nvSpPr>
        <p:spPr>
          <a:xfrm>
            <a:off x="515206" y="1725680"/>
            <a:ext cx="9000000" cy="4046400"/>
          </a:xfrm>
          <a:custGeom>
            <a:avLst/>
            <a:gdLst>
              <a:gd name="connsiteX0" fmla="*/ 0 w 9000000"/>
              <a:gd name="connsiteY0" fmla="*/ 0 h 4046400"/>
              <a:gd name="connsiteX1" fmla="*/ 9000000 w 9000000"/>
              <a:gd name="connsiteY1" fmla="*/ 0 h 4046400"/>
              <a:gd name="connsiteX2" fmla="*/ 9000000 w 9000000"/>
              <a:gd name="connsiteY2" fmla="*/ 4046400 h 4046400"/>
              <a:gd name="connsiteX3" fmla="*/ 0 w 9000000"/>
              <a:gd name="connsiteY3" fmla="*/ 4046400 h 4046400"/>
              <a:gd name="connsiteX4" fmla="*/ 0 w 9000000"/>
              <a:gd name="connsiteY4" fmla="*/ 0 h 404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0" h="4046400" fill="none" extrusionOk="0">
                <a:moveTo>
                  <a:pt x="0" y="0"/>
                </a:moveTo>
                <a:cubicBezTo>
                  <a:pt x="2421482" y="110254"/>
                  <a:pt x="7289546" y="115218"/>
                  <a:pt x="9000000" y="0"/>
                </a:cubicBezTo>
                <a:cubicBezTo>
                  <a:pt x="8931973" y="1102799"/>
                  <a:pt x="8845095" y="2905196"/>
                  <a:pt x="9000000" y="4046400"/>
                </a:cubicBezTo>
                <a:cubicBezTo>
                  <a:pt x="6900984" y="4033599"/>
                  <a:pt x="3353138" y="4175775"/>
                  <a:pt x="0" y="4046400"/>
                </a:cubicBezTo>
                <a:cubicBezTo>
                  <a:pt x="158719" y="2295583"/>
                  <a:pt x="-46938" y="1983940"/>
                  <a:pt x="0" y="0"/>
                </a:cubicBezTo>
                <a:close/>
              </a:path>
              <a:path w="9000000" h="4046400" stroke="0" extrusionOk="0">
                <a:moveTo>
                  <a:pt x="0" y="0"/>
                </a:moveTo>
                <a:cubicBezTo>
                  <a:pt x="1875917" y="14943"/>
                  <a:pt x="7153123" y="98781"/>
                  <a:pt x="9000000" y="0"/>
                </a:cubicBezTo>
                <a:cubicBezTo>
                  <a:pt x="8940884" y="1108048"/>
                  <a:pt x="9169016" y="3002912"/>
                  <a:pt x="9000000" y="4046400"/>
                </a:cubicBezTo>
                <a:cubicBezTo>
                  <a:pt x="5864094" y="3994725"/>
                  <a:pt x="1630399" y="3949968"/>
                  <a:pt x="0" y="4046400"/>
                </a:cubicBezTo>
                <a:cubicBezTo>
                  <a:pt x="120348" y="2558043"/>
                  <a:pt x="89526" y="732545"/>
                  <a:pt x="0" y="0"/>
                </a:cubicBezTo>
                <a:close/>
              </a:path>
            </a:pathLst>
          </a:custGeom>
          <a:ln>
            <a:solidFill>
              <a:schemeClr val="tx1"/>
            </a:solidFill>
            <a:extLst>
              <a:ext uri="{C807C97D-BFC1-408E-A445-0C87EB9F89A2}">
                <ask:lineSketchStyleProps xmlns:ask="http://schemas.microsoft.com/office/drawing/2018/sketchyshapes" sd="1907490882">
                  <ask:type>
                    <ask:lineSketchCurved/>
                  </ask:type>
                </ask:lineSketchStyleProps>
              </a:ext>
            </a:extLst>
          </a:ln>
        </p:spPr>
        <p:txBody>
          <a:bodyPr/>
          <a:lstStyle/>
          <a:p>
            <a:pPr marL="0" indent="0">
              <a:lnSpc>
                <a:spcPct val="150000"/>
              </a:lnSpc>
              <a:buNone/>
            </a:pPr>
            <a:r>
              <a:rPr lang="he-IL" dirty="0"/>
              <a:t>מדוע אנשים משקרים?</a:t>
            </a:r>
          </a:p>
        </p:txBody>
      </p:sp>
      <p:pic>
        <p:nvPicPr>
          <p:cNvPr id="2" name="תמונה 1"/>
          <p:cNvPicPr>
            <a:picLocks noChangeAspect="1"/>
          </p:cNvPicPr>
          <p:nvPr/>
        </p:nvPicPr>
        <p:blipFill>
          <a:blip r:embed="rId3"/>
          <a:stretch>
            <a:fillRect/>
          </a:stretch>
        </p:blipFill>
        <p:spPr>
          <a:xfrm>
            <a:off x="2244643" y="3088326"/>
            <a:ext cx="3167946" cy="2109399"/>
          </a:xfrm>
          <a:prstGeom prst="rect">
            <a:avLst/>
          </a:prstGeom>
        </p:spPr>
      </p:pic>
      <p:sp>
        <p:nvSpPr>
          <p:cNvPr id="6" name="תרשים זרימה: חילוץ 5"/>
          <p:cNvSpPr/>
          <p:nvPr/>
        </p:nvSpPr>
        <p:spPr>
          <a:xfrm>
            <a:off x="535313" y="5536553"/>
            <a:ext cx="405608"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35106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655705"/>
            <a:ext cx="9000000" cy="540000"/>
          </a:xfrm>
        </p:spPr>
        <p:txBody>
          <a:bodyPr/>
          <a:lstStyle/>
          <a:p>
            <a:r>
              <a:rPr lang="he-IL" dirty="0"/>
              <a:t>יש אין סוף סיבות לשקר למשל...</a:t>
            </a:r>
          </a:p>
        </p:txBody>
      </p:sp>
      <p:sp>
        <p:nvSpPr>
          <p:cNvPr id="11" name="מציין מיקום תוכן 10"/>
          <p:cNvSpPr>
            <a:spLocks noGrp="1"/>
          </p:cNvSpPr>
          <p:nvPr>
            <p:ph sz="quarter" idx="4"/>
          </p:nvPr>
        </p:nvSpPr>
        <p:spPr>
          <a:xfrm>
            <a:off x="632969" y="1386045"/>
            <a:ext cx="9000000" cy="4308174"/>
          </a:xfrm>
          <a:custGeom>
            <a:avLst/>
            <a:gdLst>
              <a:gd name="connsiteX0" fmla="*/ 0 w 9000000"/>
              <a:gd name="connsiteY0" fmla="*/ 0 h 4045727"/>
              <a:gd name="connsiteX1" fmla="*/ 9000000 w 9000000"/>
              <a:gd name="connsiteY1" fmla="*/ 0 h 4045727"/>
              <a:gd name="connsiteX2" fmla="*/ 9000000 w 9000000"/>
              <a:gd name="connsiteY2" fmla="*/ 4045727 h 4045727"/>
              <a:gd name="connsiteX3" fmla="*/ 0 w 9000000"/>
              <a:gd name="connsiteY3" fmla="*/ 4045727 h 4045727"/>
              <a:gd name="connsiteX4" fmla="*/ 0 w 9000000"/>
              <a:gd name="connsiteY4" fmla="*/ 0 h 404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0" h="4045727" fill="none" extrusionOk="0">
                <a:moveTo>
                  <a:pt x="0" y="0"/>
                </a:moveTo>
                <a:cubicBezTo>
                  <a:pt x="1912625" y="101741"/>
                  <a:pt x="6687190" y="-140932"/>
                  <a:pt x="9000000" y="0"/>
                </a:cubicBezTo>
                <a:cubicBezTo>
                  <a:pt x="9068485" y="1367146"/>
                  <a:pt x="8920722" y="3388241"/>
                  <a:pt x="9000000" y="4045727"/>
                </a:cubicBezTo>
                <a:cubicBezTo>
                  <a:pt x="5752878" y="4087609"/>
                  <a:pt x="2524971" y="4047428"/>
                  <a:pt x="0" y="4045727"/>
                </a:cubicBezTo>
                <a:cubicBezTo>
                  <a:pt x="115078" y="3212616"/>
                  <a:pt x="-24984" y="585104"/>
                  <a:pt x="0" y="0"/>
                </a:cubicBezTo>
                <a:close/>
              </a:path>
              <a:path w="9000000" h="4045727" stroke="0" extrusionOk="0">
                <a:moveTo>
                  <a:pt x="0" y="0"/>
                </a:moveTo>
                <a:cubicBezTo>
                  <a:pt x="3604732" y="-144759"/>
                  <a:pt x="6850720" y="57994"/>
                  <a:pt x="9000000" y="0"/>
                </a:cubicBezTo>
                <a:cubicBezTo>
                  <a:pt x="9120298" y="634909"/>
                  <a:pt x="8836974" y="2138298"/>
                  <a:pt x="9000000" y="4045727"/>
                </a:cubicBezTo>
                <a:cubicBezTo>
                  <a:pt x="7402413" y="4163963"/>
                  <a:pt x="2705087" y="3909429"/>
                  <a:pt x="0" y="4045727"/>
                </a:cubicBezTo>
                <a:cubicBezTo>
                  <a:pt x="-93426" y="3289700"/>
                  <a:pt x="59070" y="1845780"/>
                  <a:pt x="0" y="0"/>
                </a:cubicBezTo>
                <a:close/>
              </a:path>
            </a:pathLst>
          </a:custGeom>
          <a:ln>
            <a:solidFill>
              <a:schemeClr val="tx1"/>
            </a:solidFill>
            <a:extLst>
              <a:ext uri="{C807C97D-BFC1-408E-A445-0C87EB9F89A2}">
                <ask:lineSketchStyleProps xmlns:ask="http://schemas.microsoft.com/office/drawing/2018/sketchyshapes" sd="272243665">
                  <ask:type>
                    <ask:lineSketchCurved/>
                  </ask:type>
                </ask:lineSketchStyleProps>
              </a:ext>
            </a:extLst>
          </a:ln>
        </p:spPr>
        <p:txBody>
          <a:bodyPr>
            <a:noAutofit/>
          </a:bodyPr>
          <a:lstStyle/>
          <a:p>
            <a:pPr>
              <a:lnSpc>
                <a:spcPct val="150000"/>
              </a:lnSpc>
            </a:pPr>
            <a:r>
              <a:rPr lang="he-IL" sz="2800" dirty="0"/>
              <a:t>כדי להימנע מעונש.</a:t>
            </a:r>
          </a:p>
          <a:p>
            <a:pPr>
              <a:lnSpc>
                <a:spcPct val="150000"/>
              </a:lnSpc>
            </a:pPr>
            <a:r>
              <a:rPr lang="he-IL" sz="2800" dirty="0"/>
              <a:t>כדי להגדיל את הסיכוי להתקבל לעבודה.</a:t>
            </a:r>
          </a:p>
          <a:p>
            <a:pPr>
              <a:lnSpc>
                <a:spcPct val="150000"/>
              </a:lnSpc>
            </a:pPr>
            <a:r>
              <a:rPr lang="he-IL" sz="2800" dirty="0"/>
              <a:t>כדי לזכות בהערכת אחרים.</a:t>
            </a:r>
          </a:p>
          <a:p>
            <a:pPr>
              <a:lnSpc>
                <a:spcPct val="150000"/>
              </a:lnSpc>
            </a:pPr>
            <a:r>
              <a:rPr lang="he-IL" sz="2800" dirty="0"/>
              <a:t>כדי להפוך ליותר מוצלחים.</a:t>
            </a:r>
          </a:p>
          <a:p>
            <a:pPr>
              <a:lnSpc>
                <a:spcPct val="150000"/>
              </a:lnSpc>
            </a:pPr>
            <a:r>
              <a:rPr lang="he-IL" sz="2800" dirty="0"/>
              <a:t>כדי להתמודד עם מציאות לא רצויה.</a:t>
            </a:r>
          </a:p>
          <a:p>
            <a:pPr>
              <a:lnSpc>
                <a:spcPct val="150000"/>
              </a:lnSpc>
            </a:pPr>
            <a:r>
              <a:rPr lang="he-IL" sz="2800" dirty="0"/>
              <a:t>פוליטיקאים משקרים פעמים רבות כדי להשיג שליטה.</a:t>
            </a:r>
          </a:p>
        </p:txBody>
      </p:sp>
      <p:sp>
        <p:nvSpPr>
          <p:cNvPr id="4" name="הסבר אליפטי 3"/>
          <p:cNvSpPr/>
          <p:nvPr/>
        </p:nvSpPr>
        <p:spPr>
          <a:xfrm>
            <a:off x="781026" y="5382492"/>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329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שאלות למחשבה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אמת ושקר</a:t>
            </a:r>
          </a:p>
        </p:txBody>
      </p:sp>
      <p:sp>
        <p:nvSpPr>
          <p:cNvPr id="11" name="מציין מיקום תוכן 10"/>
          <p:cNvSpPr>
            <a:spLocks noGrp="1"/>
          </p:cNvSpPr>
          <p:nvPr>
            <p:ph sz="quarter" idx="4"/>
          </p:nvPr>
        </p:nvSpPr>
        <p:spPr>
          <a:xfrm>
            <a:off x="515206" y="1725681"/>
            <a:ext cx="9000000" cy="4152517"/>
          </a:xfrm>
        </p:spPr>
        <p:txBody>
          <a:bodyPr/>
          <a:lstStyle/>
          <a:p>
            <a:pPr marL="0" indent="0">
              <a:lnSpc>
                <a:spcPct val="150000"/>
              </a:lnSpc>
              <a:buNone/>
            </a:pPr>
            <a:r>
              <a:rPr lang="he-IL" dirty="0"/>
              <a:t>האם כל השקרים הם זהים?</a:t>
            </a:r>
          </a:p>
        </p:txBody>
      </p:sp>
      <p:pic>
        <p:nvPicPr>
          <p:cNvPr id="5" name="תמונה 4"/>
          <p:cNvPicPr>
            <a:picLocks noChangeAspect="1"/>
          </p:cNvPicPr>
          <p:nvPr/>
        </p:nvPicPr>
        <p:blipFill>
          <a:blip r:embed="rId3"/>
          <a:stretch>
            <a:fillRect/>
          </a:stretch>
        </p:blipFill>
        <p:spPr>
          <a:xfrm>
            <a:off x="4339987" y="2781797"/>
            <a:ext cx="3384645" cy="2418000"/>
          </a:xfrm>
          <a:prstGeom prst="rect">
            <a:avLst/>
          </a:prstGeom>
          <a:ln w="6350">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6" name="הסבר אליפטי 5"/>
          <p:cNvSpPr/>
          <p:nvPr/>
        </p:nvSpPr>
        <p:spPr>
          <a:xfrm>
            <a:off x="632969" y="5424055"/>
            <a:ext cx="235526" cy="207818"/>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83691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הסבר ענן 2"/>
          <p:cNvSpPr/>
          <p:nvPr/>
        </p:nvSpPr>
        <p:spPr>
          <a:xfrm>
            <a:off x="6844145" y="1170708"/>
            <a:ext cx="4322618" cy="3255817"/>
          </a:xfrm>
          <a:prstGeom prst="cloud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ln w="6600">
                  <a:solidFill>
                    <a:schemeClr val="accent2"/>
                  </a:solidFill>
                  <a:prstDash val="solid"/>
                </a:ln>
                <a:solidFill>
                  <a:schemeClr val="tx1"/>
                </a:solidFill>
                <a:latin typeface="Varela Round" panose="00000500000000000000" pitchFamily="2" charset="-79"/>
                <a:cs typeface="Varela Round" panose="00000500000000000000" pitchFamily="2" charset="-79"/>
              </a:rPr>
              <a:t>שקר שחור / שלילי</a:t>
            </a:r>
          </a:p>
          <a:p>
            <a:pPr algn="ctr"/>
            <a:endParaRPr lang="he-IL" sz="2400" b="1" dirty="0">
              <a:ln w="6600">
                <a:solidFill>
                  <a:schemeClr val="accent2"/>
                </a:solidFill>
                <a:prstDash val="solid"/>
              </a:ln>
              <a:solidFill>
                <a:srgbClr val="FFFFFF"/>
              </a:solidFill>
              <a:effectLst>
                <a:outerShdw dist="38100" dir="2700000" algn="tl" rotWithShape="0">
                  <a:schemeClr val="accent2"/>
                </a:outerShdw>
              </a:effectLst>
              <a:latin typeface="Varela Round" panose="00000500000000000000" pitchFamily="2" charset="-79"/>
              <a:cs typeface="Varela Round" panose="00000500000000000000" pitchFamily="2" charset="-79"/>
            </a:endParaRPr>
          </a:p>
          <a:p>
            <a:pPr algn="ctr"/>
            <a:r>
              <a:rPr lang="he-IL" sz="2400" dirty="0">
                <a:latin typeface="Varela Round" panose="00000500000000000000" pitchFamily="2" charset="-79"/>
                <a:cs typeface="Varela Round" panose="00000500000000000000" pitchFamily="2" charset="-79"/>
              </a:rPr>
              <a:t>שקר הפוגע באחרים</a:t>
            </a:r>
          </a:p>
          <a:p>
            <a:pPr algn="ctr"/>
            <a:r>
              <a:rPr lang="he-IL" sz="2400" dirty="0">
                <a:latin typeface="Varela Round" panose="00000500000000000000" pitchFamily="2" charset="-79"/>
                <a:cs typeface="Varela Round" panose="00000500000000000000" pitchFamily="2" charset="-79"/>
              </a:rPr>
              <a:t>לבנות עולם דמיוני</a:t>
            </a:r>
          </a:p>
        </p:txBody>
      </p:sp>
      <p:sp>
        <p:nvSpPr>
          <p:cNvPr id="10" name="הסבר ענן 9"/>
          <p:cNvSpPr/>
          <p:nvPr/>
        </p:nvSpPr>
        <p:spPr>
          <a:xfrm>
            <a:off x="1731818" y="1108363"/>
            <a:ext cx="4030432" cy="3380509"/>
          </a:xfrm>
          <a:prstGeom prst="cloud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b="1" dirty="0">
                <a:ln w="6600">
                  <a:solidFill>
                    <a:schemeClr val="accent2"/>
                  </a:solidFill>
                  <a:prstDash val="solid"/>
                </a:ln>
                <a:solidFill>
                  <a:schemeClr val="tx1"/>
                </a:solidFill>
                <a:latin typeface="Varela Round" panose="00000500000000000000" pitchFamily="2" charset="-79"/>
                <a:cs typeface="Varela Round" panose="00000500000000000000" pitchFamily="2" charset="-79"/>
              </a:rPr>
              <a:t>שקר לבן / חיובי</a:t>
            </a:r>
          </a:p>
          <a:p>
            <a:pPr algn="ctr"/>
            <a:endParaRPr lang="he-IL" sz="2400" b="1" dirty="0">
              <a:ln w="6600">
                <a:solidFill>
                  <a:schemeClr val="accent2"/>
                </a:solidFill>
                <a:prstDash val="solid"/>
              </a:ln>
              <a:solidFill>
                <a:schemeClr val="tx1"/>
              </a:solidFill>
              <a:latin typeface="Varela Round" panose="00000500000000000000" pitchFamily="2" charset="-79"/>
              <a:cs typeface="Varela Round" panose="00000500000000000000" pitchFamily="2" charset="-79"/>
            </a:endParaRPr>
          </a:p>
          <a:p>
            <a:pPr algn="ctr"/>
            <a:r>
              <a:rPr lang="he-IL" sz="2400" b="1" dirty="0">
                <a:ln w="6600">
                  <a:solidFill>
                    <a:schemeClr val="accent2"/>
                  </a:solidFill>
                  <a:prstDash val="solid"/>
                </a:ln>
                <a:solidFill>
                  <a:schemeClr val="tx1"/>
                </a:solidFill>
                <a:latin typeface="Varela Round" panose="00000500000000000000" pitchFamily="2" charset="-79"/>
                <a:cs typeface="Varela Round" panose="00000500000000000000" pitchFamily="2" charset="-79"/>
              </a:rPr>
              <a:t>כדי להגן על עצמי </a:t>
            </a:r>
          </a:p>
          <a:p>
            <a:pPr algn="ctr"/>
            <a:r>
              <a:rPr lang="he-IL" sz="2400" b="1" dirty="0">
                <a:ln w="6600">
                  <a:solidFill>
                    <a:schemeClr val="accent2"/>
                  </a:solidFill>
                  <a:prstDash val="solid"/>
                </a:ln>
                <a:solidFill>
                  <a:schemeClr val="tx1"/>
                </a:solidFill>
                <a:latin typeface="Varela Round" panose="00000500000000000000" pitchFamily="2" charset="-79"/>
                <a:cs typeface="Varela Round" panose="00000500000000000000" pitchFamily="2" charset="-79"/>
              </a:rPr>
              <a:t>כדי לעזור לאחרים</a:t>
            </a:r>
          </a:p>
        </p:txBody>
      </p:sp>
      <p:sp>
        <p:nvSpPr>
          <p:cNvPr id="4" name="תרשים זרימה: חילוץ 3"/>
          <p:cNvSpPr/>
          <p:nvPr/>
        </p:nvSpPr>
        <p:spPr>
          <a:xfrm>
            <a:off x="444536" y="5517433"/>
            <a:ext cx="405608"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32636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שאלות למחשבה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אמת ושקר</a:t>
            </a:r>
          </a:p>
        </p:txBody>
      </p:sp>
      <p:sp>
        <p:nvSpPr>
          <p:cNvPr id="11" name="מציין מיקום תוכן 10"/>
          <p:cNvSpPr>
            <a:spLocks noGrp="1"/>
          </p:cNvSpPr>
          <p:nvPr>
            <p:ph sz="quarter" idx="4"/>
          </p:nvPr>
        </p:nvSpPr>
        <p:spPr>
          <a:xfrm>
            <a:off x="515206" y="1725681"/>
            <a:ext cx="9000000" cy="4152517"/>
          </a:xfrm>
        </p:spPr>
        <p:txBody>
          <a:bodyPr/>
          <a:lstStyle/>
          <a:p>
            <a:pPr marL="0" indent="0">
              <a:lnSpc>
                <a:spcPct val="150000"/>
              </a:lnSpc>
              <a:buNone/>
            </a:pPr>
            <a:r>
              <a:rPr lang="he-IL" dirty="0"/>
              <a:t>למה האמת חשובה? </a:t>
            </a:r>
          </a:p>
        </p:txBody>
      </p:sp>
      <p:pic>
        <p:nvPicPr>
          <p:cNvPr id="2" name="תמונה 1"/>
          <p:cNvPicPr>
            <a:picLocks noChangeAspect="1"/>
          </p:cNvPicPr>
          <p:nvPr/>
        </p:nvPicPr>
        <p:blipFill>
          <a:blip r:embed="rId3"/>
          <a:stretch>
            <a:fillRect/>
          </a:stretch>
        </p:blipFill>
        <p:spPr>
          <a:xfrm>
            <a:off x="4230806" y="2861876"/>
            <a:ext cx="3534770" cy="2389839"/>
          </a:xfrm>
          <a:prstGeom prst="rect">
            <a:avLst/>
          </a:prstGeom>
        </p:spPr>
      </p:pic>
      <p:sp>
        <p:nvSpPr>
          <p:cNvPr id="6" name="תרשים זרימה: חילוץ 5"/>
          <p:cNvSpPr/>
          <p:nvPr/>
        </p:nvSpPr>
        <p:spPr>
          <a:xfrm>
            <a:off x="647340" y="5399669"/>
            <a:ext cx="405608" cy="235527"/>
          </a:xfrm>
          <a:prstGeom prst="flowChartExtra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25831102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2192</TotalTime>
  <Words>1405</Words>
  <Application>Microsoft Office PowerPoint</Application>
  <PresentationFormat>מותאם אישית</PresentationFormat>
  <Paragraphs>117</Paragraphs>
  <Slides>37</Slides>
  <Notes>19</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37</vt:i4>
      </vt:variant>
    </vt:vector>
  </HeadingPairs>
  <TitlesOfParts>
    <vt:vector size="42" baseType="lpstr">
      <vt:lpstr>Arial</vt:lpstr>
      <vt:lpstr>Calibri</vt:lpstr>
      <vt:lpstr>Varela Round</vt:lpstr>
      <vt:lpstr>Wingdings</vt:lpstr>
      <vt:lpstr>ערכת נושא Office</vt:lpstr>
      <vt:lpstr>מערכת שידורים לאומית</vt:lpstr>
      <vt:lpstr>סיפור "השקרן" של פוצ'ו שיעור ראשון</vt:lpstr>
      <vt:lpstr>מה נלמד היום </vt:lpstr>
      <vt:lpstr>סיפור "השקרן" של פוצ'ו</vt:lpstr>
      <vt:lpstr>שאלות למחשבה</vt:lpstr>
      <vt:lpstr>מצגת של PowerPoint‏</vt:lpstr>
      <vt:lpstr>שאלות למחשבה</vt:lpstr>
      <vt:lpstr>מצגת של PowerPoint‏</vt:lpstr>
      <vt:lpstr>שאלות למחשבה</vt:lpstr>
      <vt:lpstr>מצגת של PowerPoint‏</vt:lpstr>
      <vt:lpstr>שאלות למחשבה</vt:lpstr>
      <vt:lpstr>הפעילו שיקול דעת!</vt:lpstr>
      <vt:lpstr>הפעילו שיקול דעת!</vt:lpstr>
      <vt:lpstr>הפעילו שיקול דעת!</vt:lpstr>
      <vt:lpstr>הפעילו שיקול דעת!</vt:lpstr>
      <vt:lpstr>הפעילו שיקול דעת!</vt:lpstr>
      <vt:lpstr>הפעילו שיקול דעת!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הפסקה</vt:lpstr>
      <vt:lpstr>סיפור "השקרן" של פוצ'ו</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bahaa.misrad@gmail.com</cp:lastModifiedBy>
  <cp:revision>151</cp:revision>
  <dcterms:created xsi:type="dcterms:W3CDTF">2020-03-15T19:13:03Z</dcterms:created>
  <dcterms:modified xsi:type="dcterms:W3CDTF">2021-10-21T08:16:26Z</dcterms:modified>
</cp:coreProperties>
</file>