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64" r:id="rId2"/>
    <p:sldId id="256" r:id="rId3"/>
    <p:sldId id="305" r:id="rId4"/>
    <p:sldId id="303" r:id="rId5"/>
    <p:sldId id="307" r:id="rId6"/>
    <p:sldId id="291" r:id="rId7"/>
    <p:sldId id="308" r:id="rId8"/>
    <p:sldId id="309" r:id="rId9"/>
    <p:sldId id="306" r:id="rId10"/>
    <p:sldId id="304" r:id="rId11"/>
    <p:sldId id="296" r:id="rId12"/>
    <p:sldId id="310" r:id="rId1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0070C0"/>
    <a:srgbClr val="BDE686"/>
    <a:srgbClr val="6C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סגנון בהיר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סגנון ביניים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22811E1-2D23-4BEA-8A70-898DF8ACC575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64CD371-601A-4E15-B24C-A2D88C4E7B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037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732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73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300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087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2" y="1614882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9036" y="1463747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6877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8201025" y="5883881"/>
            <a:ext cx="4243715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10058155" y="87231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26027" y="230190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594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81" y="1288473"/>
            <a:ext cx="10872592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7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1" y="81720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2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92531"/>
            <a:ext cx="10872585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26290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עלי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042933" y="1648412"/>
            <a:ext cx="801924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343171" y="346714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8200062" y="5948086"/>
            <a:ext cx="4315788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300625" y="5079667"/>
            <a:ext cx="1159099" cy="426915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300625" y="561868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7600230" y="6422305"/>
            <a:ext cx="5068020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9706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 עם טקסט עלי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042933" y="1648412"/>
            <a:ext cx="801924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343171" y="346714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10909924" y="5948086"/>
            <a:ext cx="1591052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300625" y="5079667"/>
            <a:ext cx="1159099" cy="426915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300625" y="561868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310092" y="6422305"/>
            <a:ext cx="2190883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9806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320177"/>
            <a:ext cx="1025624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תחתית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2" y="1132263"/>
            <a:ext cx="1591052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2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34957" y="1664351"/>
            <a:ext cx="2190883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5205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320177"/>
            <a:ext cx="1025624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תחתית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2" y="1132263"/>
            <a:ext cx="1591052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2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34957" y="1664351"/>
            <a:ext cx="2190883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3171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58338" y="320177"/>
            <a:ext cx="6660621" cy="6090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7064216" y="320177"/>
            <a:ext cx="4917382" cy="329678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8361908" y="5980332"/>
            <a:ext cx="4087267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2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7762078" y="6268720"/>
            <a:ext cx="491648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4375" y="3856038"/>
            <a:ext cx="4916488" cy="26241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24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146422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58338" y="320177"/>
            <a:ext cx="6660621" cy="6090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7064216" y="320177"/>
            <a:ext cx="4917382" cy="329678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6794782" y="5980332"/>
            <a:ext cx="5773456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2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6194952" y="6268720"/>
            <a:ext cx="659712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4375" y="3856038"/>
            <a:ext cx="4916488" cy="26241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24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199112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228888"/>
            <a:ext cx="10586646" cy="6354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8314690" y="5666296"/>
            <a:ext cx="4192452" cy="31541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288100" y="228888"/>
            <a:ext cx="3273715" cy="375126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7684452" y="6090859"/>
            <a:ext cx="5436236" cy="75947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9849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228888"/>
            <a:ext cx="10586646" cy="6354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9438640" y="5666296"/>
            <a:ext cx="3424657" cy="31541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288100" y="228888"/>
            <a:ext cx="3273715" cy="375126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8422640" y="6090859"/>
            <a:ext cx="4440657" cy="75947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536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185681"/>
            <a:ext cx="11161452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11161453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3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2" y="1614882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9036" y="1463747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6877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614159" y="5883881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10058155" y="87231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26027" y="230190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B3B9-F20F-424A-9F4A-DCC66E22E5F6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B548-EAD1-424A-92D8-2CA5775A0D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5538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טקסט גדול\קט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540327" y="6319520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654627" y="6109855"/>
            <a:ext cx="3246400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795107" y="59018"/>
            <a:ext cx="2968915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183758" y="5982096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ציין מיקום טקסט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5775" y="3554413"/>
            <a:ext cx="10780713" cy="1073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ea typeface="Verdana" panose="020B0604030504040204" pitchFamily="34" charset="0"/>
                <a:cs typeface="Varela Round" panose="00000500000000000000" pitchFamily="2" charset="-79"/>
              </a:defRPr>
            </a:lvl1pPr>
          </a:lstStyle>
          <a:p>
            <a:r>
              <a:rPr lang="he-IL" sz="4800" dirty="0"/>
              <a:t>לחץ כדי לערוך סגנון כותרת משנה</a:t>
            </a:r>
          </a:p>
        </p:txBody>
      </p:sp>
    </p:spTree>
    <p:extLst>
      <p:ext uri="{BB962C8B-B14F-4D97-AF65-F5344CB8AC3E}">
        <p14:creationId xmlns:p14="http://schemas.microsoft.com/office/powerpoint/2010/main" val="355769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טקסט גדול\קט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540327" y="6319520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654627" y="6109855"/>
            <a:ext cx="3246400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795107" y="59018"/>
            <a:ext cx="2968915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329808" y="5982096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ציין מיקום טקסט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5775" y="3554413"/>
            <a:ext cx="10780713" cy="1073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ea typeface="Verdana" panose="020B0604030504040204" pitchFamily="34" charset="0"/>
                <a:cs typeface="Varela Round" panose="00000500000000000000" pitchFamily="2" charset="-79"/>
              </a:defRPr>
            </a:lvl1pPr>
          </a:lstStyle>
          <a:p>
            <a:r>
              <a:rPr lang="he-IL" sz="4800" dirty="0"/>
              <a:t>לחץ כדי לערוך סגנון כותרת משנה</a:t>
            </a:r>
          </a:p>
        </p:txBody>
      </p:sp>
    </p:spTree>
    <p:extLst>
      <p:ext uri="{BB962C8B-B14F-4D97-AF65-F5344CB8AC3E}">
        <p14:creationId xmlns:p14="http://schemas.microsoft.com/office/powerpoint/2010/main" val="238127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8039532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528" y="181683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-488762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7384905" y="6104086"/>
            <a:ext cx="5269058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98850"/>
            <a:ext cx="10872787" cy="285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60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414969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9663545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528" y="181683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-488762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9008918" y="6104086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98850"/>
            <a:ext cx="10872787" cy="285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60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246424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81" y="1645659"/>
            <a:ext cx="10872592" cy="40533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719163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529" y="181683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5039591" y="610408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533400"/>
            <a:ext cx="10872585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73946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81" y="1645659"/>
            <a:ext cx="10872592" cy="40533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1148163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529" y="181683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5039591" y="610408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533400"/>
            <a:ext cx="10872585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76516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81" y="1288473"/>
            <a:ext cx="10872592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7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1" y="81720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2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92531"/>
            <a:ext cx="10872585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05882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1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68" r:id="rId4"/>
    <p:sldLayoutId id="2147483661" r:id="rId5"/>
    <p:sldLayoutId id="2147483669" r:id="rId6"/>
    <p:sldLayoutId id="2147483664" r:id="rId7"/>
    <p:sldLayoutId id="2147483670" r:id="rId8"/>
    <p:sldLayoutId id="2147483666" r:id="rId9"/>
    <p:sldLayoutId id="2147483671" r:id="rId10"/>
    <p:sldLayoutId id="2147483657" r:id="rId11"/>
    <p:sldLayoutId id="2147483672" r:id="rId12"/>
    <p:sldLayoutId id="2147483662" r:id="rId13"/>
    <p:sldLayoutId id="2147483673" r:id="rId14"/>
    <p:sldLayoutId id="2147483665" r:id="rId15"/>
    <p:sldLayoutId id="2147483674" r:id="rId16"/>
    <p:sldLayoutId id="2147483663" r:id="rId17"/>
    <p:sldLayoutId id="2147483675" r:id="rId18"/>
    <p:sldLayoutId id="2147483676" r:id="rId19"/>
    <p:sldLayoutId id="2147483677" r:id="rId20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59704" y="2546635"/>
            <a:ext cx="10872592" cy="1378303"/>
          </a:xfrm>
        </p:spPr>
        <p:txBody>
          <a:bodyPr/>
          <a:lstStyle/>
          <a:p>
            <a:r>
              <a:rPr lang="he-IL" b="1" dirty="0">
                <a:solidFill>
                  <a:srgbClr val="192A72"/>
                </a:solidFill>
              </a:rPr>
              <a:t>מערכת שידורים לאומית</a:t>
            </a:r>
            <a:endParaRPr lang="en-US" b="1" dirty="0">
              <a:solidFill>
                <a:srgbClr val="192A72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8"/>
          <a:stretch/>
        </p:blipFill>
        <p:spPr>
          <a:xfrm>
            <a:off x="4103483" y="369916"/>
            <a:ext cx="3892911" cy="15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259874" y="93579"/>
            <a:ext cx="6790458" cy="720000"/>
          </a:xfrm>
        </p:spPr>
        <p:txBody>
          <a:bodyPr/>
          <a:lstStyle/>
          <a:p>
            <a:r>
              <a:rPr lang="ar-EG" sz="3600" dirty="0"/>
              <a:t>فرق المقاومة اليهودية - </a:t>
            </a:r>
            <a:r>
              <a:rPr lang="ar-EG" sz="3600" dirty="0" err="1"/>
              <a:t>برتيزانيم</a:t>
            </a:r>
            <a:r>
              <a:rPr lang="ar-EG" sz="3600" dirty="0"/>
              <a:t> </a:t>
            </a:r>
          </a:p>
        </p:txBody>
      </p:sp>
      <p:pic>
        <p:nvPicPr>
          <p:cNvPr id="1026" name="Picture 2" descr="خريطة مراحل الحرب العالمية الثانية">
            <a:extLst>
              <a:ext uri="{FF2B5EF4-FFF2-40B4-BE49-F238E27FC236}">
                <a16:creationId xmlns:a16="http://schemas.microsoft.com/office/drawing/2014/main" id="{3FE66FE7-9822-4ABC-A2A0-C2A4ADA9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777"/>
            <a:ext cx="6538594" cy="57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94104268-C0D3-4AD5-8543-FB54D1D006AC}"/>
              </a:ext>
            </a:extLst>
          </p:cNvPr>
          <p:cNvSpPr/>
          <p:nvPr/>
        </p:nvSpPr>
        <p:spPr>
          <a:xfrm>
            <a:off x="6810370" y="548762"/>
            <a:ext cx="523931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300" b="1" u="sng" dirty="0">
                <a:solidFill>
                  <a:srgbClr val="192A72"/>
                </a:solidFill>
              </a:rPr>
              <a:t>أبا </a:t>
            </a:r>
            <a:r>
              <a:rPr lang="ar-EG" sz="2300" b="1" u="sng" dirty="0" err="1">
                <a:solidFill>
                  <a:srgbClr val="192A72"/>
                </a:solidFill>
              </a:rPr>
              <a:t>كوبنير</a:t>
            </a:r>
            <a:r>
              <a:rPr lang="ar-EG" sz="2300" b="1" u="sng" dirty="0">
                <a:solidFill>
                  <a:srgbClr val="192A72"/>
                </a:solidFill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ar-EG" sz="2300" dirty="0">
                <a:solidFill>
                  <a:srgbClr val="192A72"/>
                </a:solidFill>
              </a:rPr>
              <a:t>في سبتمبر 1943 ، قاد </a:t>
            </a:r>
            <a:r>
              <a:rPr lang="ar-EG" sz="2300" dirty="0" err="1">
                <a:solidFill>
                  <a:srgbClr val="192A72"/>
                </a:solidFill>
              </a:rPr>
              <a:t>كوفنر</a:t>
            </a:r>
            <a:r>
              <a:rPr lang="ar-EG" sz="2300" dirty="0">
                <a:solidFill>
                  <a:srgbClr val="192A72"/>
                </a:solidFill>
              </a:rPr>
              <a:t> عمليات المنظمة ومغادرة المقاتلين من الحي اليهودي فيلنا إلى الغابة. في غابات </a:t>
            </a:r>
            <a:r>
              <a:rPr lang="ar-EG" sz="2300" dirty="0" err="1">
                <a:solidFill>
                  <a:srgbClr val="192A72"/>
                </a:solidFill>
              </a:rPr>
              <a:t>رودنيكي</a:t>
            </a:r>
            <a:r>
              <a:rPr lang="ar-EG" sz="2300" dirty="0">
                <a:solidFill>
                  <a:srgbClr val="192A72"/>
                </a:solidFill>
              </a:rPr>
              <a:t>، قاد الوحدة اليهودية المكونة من مقاتلي </a:t>
            </a:r>
            <a:r>
              <a:rPr lang="ar-EG" sz="2300" dirty="0" err="1">
                <a:solidFill>
                  <a:srgbClr val="192A72"/>
                </a:solidFill>
              </a:rPr>
              <a:t>غيتو</a:t>
            </a:r>
            <a:r>
              <a:rPr lang="ar-EG" sz="2300" dirty="0">
                <a:solidFill>
                  <a:srgbClr val="192A72"/>
                </a:solidFill>
              </a:rPr>
              <a:t> فيلنا وكتيبة "المنتقم" في المعسكر اليهودي في الغابة.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ar-EG" sz="2300" dirty="0">
              <a:solidFill>
                <a:srgbClr val="192A7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ar-EG" sz="2300" dirty="0">
                <a:solidFill>
                  <a:srgbClr val="192A72"/>
                </a:solidFill>
              </a:rPr>
              <a:t>صاحب المصطلح: </a:t>
            </a:r>
            <a:r>
              <a:rPr lang="he-IL" sz="2300" b="1" dirty="0">
                <a:solidFill>
                  <a:srgbClr val="192A72"/>
                </a:solidFill>
              </a:rPr>
              <a:t>לא נלך כצאן לטווח - </a:t>
            </a:r>
            <a:r>
              <a:rPr lang="ar-EG" sz="2300" b="1" dirty="0">
                <a:solidFill>
                  <a:srgbClr val="192A72"/>
                </a:solidFill>
              </a:rPr>
              <a:t>لن نذهب كقطيع الى المسلخ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B1A3452-2614-4377-82A5-BAC4B852E766}"/>
              </a:ext>
            </a:extLst>
          </p:cNvPr>
          <p:cNvSpPr/>
          <p:nvPr/>
        </p:nvSpPr>
        <p:spPr>
          <a:xfrm>
            <a:off x="5350988" y="2592322"/>
            <a:ext cx="97748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ar-EG" sz="2000" b="1" u="sng" dirty="0" err="1"/>
              <a:t>جتو</a:t>
            </a:r>
            <a:r>
              <a:rPr lang="ar-EG" sz="2000" b="1" u="sng" dirty="0"/>
              <a:t> قيلنا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728373C2-8104-46EA-9C08-415ABB41263E}"/>
              </a:ext>
            </a:extLst>
          </p:cNvPr>
          <p:cNvCxnSpPr>
            <a:cxnSpLocks/>
          </p:cNvCxnSpPr>
          <p:nvPr/>
        </p:nvCxnSpPr>
        <p:spPr>
          <a:xfrm flipH="1" flipV="1">
            <a:off x="4869092" y="2602846"/>
            <a:ext cx="481896" cy="210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52F951FB-A177-4678-A920-F20E54897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234" y="3809486"/>
            <a:ext cx="3566057" cy="2617638"/>
          </a:xfrm>
          <a:prstGeom prst="rect">
            <a:avLst/>
          </a:prstGeom>
        </p:spPr>
      </p:pic>
      <p:sp>
        <p:nvSpPr>
          <p:cNvPr id="14" name="אליפסה 13">
            <a:extLst>
              <a:ext uri="{FF2B5EF4-FFF2-40B4-BE49-F238E27FC236}">
                <a16:creationId xmlns:a16="http://schemas.microsoft.com/office/drawing/2014/main" id="{4B65A879-E474-4300-9D64-3822A652B51C}"/>
              </a:ext>
            </a:extLst>
          </p:cNvPr>
          <p:cNvSpPr/>
          <p:nvPr/>
        </p:nvSpPr>
        <p:spPr>
          <a:xfrm>
            <a:off x="10170626" y="3872864"/>
            <a:ext cx="436414" cy="4775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E6B6C3B9-03E1-4D5A-AA3F-3FE80E94C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514" y="3809486"/>
            <a:ext cx="18288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sz="5400" dirty="0"/>
              <a:t>مردود</a:t>
            </a:r>
          </a:p>
        </p:txBody>
      </p:sp>
      <p:sp>
        <p:nvSpPr>
          <p:cNvPr id="12" name="מציין מיקום תוכן 11"/>
          <p:cNvSpPr>
            <a:spLocks noGrp="1"/>
          </p:cNvSpPr>
          <p:nvPr>
            <p:ph sz="quarter" idx="4"/>
          </p:nvPr>
        </p:nvSpPr>
        <p:spPr>
          <a:xfrm>
            <a:off x="515272" y="1126242"/>
            <a:ext cx="11161453" cy="41525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ماذا اكتسبنا من هذا الدّرس؟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EG" sz="2800" b="1" dirty="0"/>
              <a:t> ما هي فرق المقاومة اليهودية ؟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EG" sz="2800" b="1" dirty="0"/>
              <a:t> فرق المقاومة اليهودية - </a:t>
            </a:r>
            <a:r>
              <a:rPr lang="ar-EG" sz="2800" b="1" dirty="0" err="1"/>
              <a:t>برتيزانيم</a:t>
            </a:r>
            <a:r>
              <a:rPr lang="ar-EG" sz="2800" b="1" dirty="0"/>
              <a:t> 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EG" sz="2800" b="1" dirty="0"/>
              <a:t>اعمال فرق المقاومة</a:t>
            </a: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endParaRPr lang="ar-S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ar-S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ar-SA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8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1">
            <a:extLst>
              <a:ext uri="{FF2B5EF4-FFF2-40B4-BE49-F238E27FC236}">
                <a16:creationId xmlns:a16="http://schemas.microsoft.com/office/drawing/2014/main" id="{9EE88FA5-3CB4-4637-8737-78C4B53A2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10" name="תיבת טקסט 3">
            <a:extLst>
              <a:ext uri="{FF2B5EF4-FFF2-40B4-BE49-F238E27FC236}">
                <a16:creationId xmlns:a16="http://schemas.microsoft.com/office/drawing/2014/main" id="{A0D6CA45-472A-41D3-A120-1263D21A2D72}"/>
              </a:ext>
            </a:extLst>
          </p:cNvPr>
          <p:cNvSpPr txBox="1"/>
          <p:nvPr/>
        </p:nvSpPr>
        <p:spPr>
          <a:xfrm>
            <a:off x="647340" y="3016112"/>
            <a:ext cx="11174412" cy="26184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מלבן 4">
            <a:extLst>
              <a:ext uri="{FF2B5EF4-FFF2-40B4-BE49-F238E27FC236}">
                <a16:creationId xmlns:a16="http://schemas.microsoft.com/office/drawing/2014/main" id="{682C65E5-3261-48A4-A633-016EA820920E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55120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>
            <a:extLst>
              <a:ext uri="{FF2B5EF4-FFF2-40B4-BE49-F238E27FC236}">
                <a16:creationId xmlns:a16="http://schemas.microsoft.com/office/drawing/2014/main" id="{EF1C8616-ED1C-4B49-9881-F86358946F84}"/>
              </a:ext>
            </a:extLst>
          </p:cNvPr>
          <p:cNvSpPr/>
          <p:nvPr/>
        </p:nvSpPr>
        <p:spPr>
          <a:xfrm>
            <a:off x="1155733" y="2269260"/>
            <a:ext cx="8153041" cy="612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DB976DC-A9FD-47D6-8FAE-479C10DB06F1}"/>
              </a:ext>
            </a:extLst>
          </p:cNvPr>
          <p:cNvSpPr/>
          <p:nvPr/>
        </p:nvSpPr>
        <p:spPr>
          <a:xfrm>
            <a:off x="3219648" y="3907219"/>
            <a:ext cx="6089126" cy="612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0FB9A2B9-9747-491D-B440-69B001158383}"/>
              </a:ext>
            </a:extLst>
          </p:cNvPr>
          <p:cNvSpPr/>
          <p:nvPr/>
        </p:nvSpPr>
        <p:spPr>
          <a:xfrm>
            <a:off x="2014330" y="1537252"/>
            <a:ext cx="9190147" cy="40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Arial" panose="020B0604020202020204" pitchFamily="34" charset="0"/>
              </a:rPr>
              <a:t>عنوان اللّقاء: </a:t>
            </a:r>
            <a:r>
              <a:rPr lang="ar-EG" sz="4400" b="1" dirty="0">
                <a:solidFill>
                  <a:schemeClr val="tx1"/>
                </a:solidFill>
                <a:latin typeface="Arial" panose="020B0604020202020204" pitchFamily="34" charset="0"/>
              </a:rPr>
              <a:t>فرق المقاومة اليهودية -برتيزانيم </a:t>
            </a:r>
            <a:r>
              <a:rPr lang="he-IL" sz="4400" b="1" dirty="0">
                <a:solidFill>
                  <a:schemeClr val="tx1"/>
                </a:solidFill>
                <a:latin typeface="Arial" panose="020B0604020202020204" pitchFamily="34" charset="0"/>
              </a:rPr>
              <a:t>הפרטיזנים</a:t>
            </a:r>
            <a:endParaRPr lang="ar-SA" sz="2400" b="1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algn="ctr"/>
            <a:r>
              <a:rPr lang="ar-SA" sz="2800" b="1" dirty="0">
                <a:solidFill>
                  <a:srgbClr val="192A72"/>
                </a:solidFill>
                <a:latin typeface="Arial" panose="020B0604020202020204" pitchFamily="34" charset="0"/>
              </a:rPr>
              <a:t>مقدّم اللّقاء </a:t>
            </a:r>
          </a:p>
          <a:p>
            <a:pPr algn="ctr"/>
            <a:r>
              <a:rPr lang="ar-EG" sz="2800" b="1" dirty="0">
                <a:solidFill>
                  <a:srgbClr val="192A72"/>
                </a:solidFill>
                <a:latin typeface="Arial" panose="020B0604020202020204" pitchFamily="34" charset="0"/>
              </a:rPr>
              <a:t>وائل </a:t>
            </a:r>
            <a:r>
              <a:rPr lang="ar-EG" sz="2800" b="1" dirty="0" err="1">
                <a:solidFill>
                  <a:srgbClr val="192A72"/>
                </a:solidFill>
                <a:latin typeface="Arial" panose="020B0604020202020204" pitchFamily="34" charset="0"/>
              </a:rPr>
              <a:t>طافش</a:t>
            </a:r>
            <a:endParaRPr lang="ar-SA" sz="2800" b="1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algn="ctr"/>
            <a:r>
              <a:rPr lang="ar-SA" sz="2800" b="1" dirty="0">
                <a:solidFill>
                  <a:srgbClr val="192A72"/>
                </a:solidFill>
                <a:latin typeface="Arial" panose="020B0604020202020204" pitchFamily="34" charset="0"/>
              </a:rPr>
              <a:t>معلّم </a:t>
            </a:r>
            <a:r>
              <a:rPr lang="ar-EG" sz="2800" b="1" dirty="0">
                <a:solidFill>
                  <a:srgbClr val="192A72"/>
                </a:solidFill>
                <a:latin typeface="Arial" panose="020B0604020202020204" pitchFamily="34" charset="0"/>
              </a:rPr>
              <a:t>موضوع التاريخ في المدرسة الثانوية الشاملة بيت جن</a:t>
            </a:r>
            <a:endParaRPr lang="ar-SA" sz="2800" b="1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endParaRPr lang="ar-SA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/>
            <a:endParaRPr lang="he-I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תיבת טקסט 5">
            <a:extLst>
              <a:ext uri="{FF2B5EF4-FFF2-40B4-BE49-F238E27FC236}">
                <a16:creationId xmlns:a16="http://schemas.microsoft.com/office/drawing/2014/main" id="{5E8F5353-F58A-4EEC-BAA8-EF45BE1E9D88}"/>
              </a:ext>
            </a:extLst>
          </p:cNvPr>
          <p:cNvSpPr txBox="1"/>
          <p:nvPr/>
        </p:nvSpPr>
        <p:spPr>
          <a:xfrm>
            <a:off x="1550504" y="382009"/>
            <a:ext cx="90909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192A72"/>
                </a:solidFill>
                <a:ea typeface="+mj-ea"/>
              </a:rPr>
              <a:t>لقاء تزامنيّ في موضوع </a:t>
            </a:r>
            <a:r>
              <a:rPr lang="ar-EG" sz="4800" b="1" dirty="0">
                <a:solidFill>
                  <a:srgbClr val="192A72"/>
                </a:solidFill>
                <a:ea typeface="+mj-ea"/>
              </a:rPr>
              <a:t>التاريخ</a:t>
            </a:r>
            <a:endParaRPr lang="ar-SA" sz="4800" b="1" dirty="0">
              <a:solidFill>
                <a:srgbClr val="192A72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8897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سنتعلّم اليوم</a:t>
            </a:r>
          </a:p>
        </p:txBody>
      </p:sp>
      <p:sp>
        <p:nvSpPr>
          <p:cNvPr id="12" name="מציין מיקום תוכן 11"/>
          <p:cNvSpPr>
            <a:spLocks noGrp="1"/>
          </p:cNvSpPr>
          <p:nvPr>
            <p:ph sz="quarter" idx="4"/>
          </p:nvPr>
        </p:nvSpPr>
        <p:spPr>
          <a:xfrm>
            <a:off x="515273" y="1352741"/>
            <a:ext cx="11161453" cy="415251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ar-AE" sz="3200" dirty="0"/>
              <a:t>افتتاحيّة</a:t>
            </a:r>
            <a:r>
              <a:rPr lang="he-IL" sz="32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ما هي فرق المقاومة اليهودية ؟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فرق المقاومة اليهودية - </a:t>
            </a:r>
            <a:r>
              <a:rPr lang="ar-EG" sz="3200" dirty="0" err="1"/>
              <a:t>برتيزانيم</a:t>
            </a:r>
            <a:r>
              <a:rPr lang="ar-EG" sz="32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فيلم قصير "من اعمال فرق المقاومة"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اعمال فرق المقاومة</a:t>
            </a:r>
            <a:endParaRPr lang="he-IL" sz="3200" dirty="0"/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اجمال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62791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9C97099-8C2D-47CC-A1DF-F7A8DB1B5479}"/>
              </a:ext>
            </a:extLst>
          </p:cNvPr>
          <p:cNvSpPr txBox="1"/>
          <p:nvPr/>
        </p:nvSpPr>
        <p:spPr>
          <a:xfrm>
            <a:off x="10485690" y="136733"/>
            <a:ext cx="1486968" cy="42728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6" name="כותרת 6">
            <a:extLst>
              <a:ext uri="{FF2B5EF4-FFF2-40B4-BE49-F238E27FC236}">
                <a16:creationId xmlns:a16="http://schemas.microsoft.com/office/drawing/2014/main" id="{17EFD4FC-A1D6-4279-90FE-323851E7A8D5}"/>
              </a:ext>
            </a:extLst>
          </p:cNvPr>
          <p:cNvSpPr txBox="1">
            <a:spLocks/>
          </p:cNvSpPr>
          <p:nvPr/>
        </p:nvSpPr>
        <p:spPr>
          <a:xfrm>
            <a:off x="219342" y="136733"/>
            <a:ext cx="11161453" cy="72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ar-EG" sz="4400" b="1" dirty="0">
                <a:solidFill>
                  <a:srgbClr val="192A72"/>
                </a:solidFill>
                <a:cs typeface="+mn-cs"/>
              </a:rPr>
              <a:t>ما هي فرق المقاومة اليهودية ؟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3925F6AF-1879-478C-9537-5E945EA46C77}"/>
              </a:ext>
            </a:extLst>
          </p:cNvPr>
          <p:cNvSpPr/>
          <p:nvPr/>
        </p:nvSpPr>
        <p:spPr>
          <a:xfrm>
            <a:off x="934721" y="1049414"/>
            <a:ext cx="1103793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800" kern="0" dirty="0">
                <a:solidFill>
                  <a:srgbClr val="192A72"/>
                </a:solidFill>
                <a:latin typeface="arial" panose="020B0604020202020204" pitchFamily="34" charset="0"/>
              </a:rPr>
              <a:t>فرق المقاومة اليهودية او بالاسم الاخر </a:t>
            </a:r>
            <a:r>
              <a:rPr lang="ar-EG" sz="28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برتيزانيم</a:t>
            </a:r>
            <a:r>
              <a:rPr lang="ar-EG" sz="2800" kern="0" dirty="0">
                <a:solidFill>
                  <a:srgbClr val="192A72"/>
                </a:solidFill>
                <a:latin typeface="arial" panose="020B0604020202020204" pitchFamily="34" charset="0"/>
              </a:rPr>
              <a:t>, هي فرق مقاومة غير منظمة 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8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800" kern="0" dirty="0">
                <a:solidFill>
                  <a:srgbClr val="192A72"/>
                </a:solidFill>
                <a:latin typeface="arial" panose="020B0604020202020204" pitchFamily="34" charset="0"/>
              </a:rPr>
              <a:t>• بعد الغزو الألماني للاتحاد السوفياتي ، بدأ </a:t>
            </a:r>
            <a:r>
              <a:rPr lang="ar-EG" sz="28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البرتيزيانيم</a:t>
            </a:r>
            <a:r>
              <a:rPr lang="ar-EG" sz="2800" kern="0" dirty="0">
                <a:solidFill>
                  <a:srgbClr val="192A72"/>
                </a:solidFill>
                <a:latin typeface="arial" panose="020B0604020202020204" pitchFamily="34" charset="0"/>
              </a:rPr>
              <a:t> بتنظيم فرق لمحاربة النازيين في الغابات والمستنقعات في المنطقة الشرقية </a:t>
            </a:r>
            <a:r>
              <a:rPr lang="ar-EG" sz="28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لاوروبا</a:t>
            </a:r>
            <a:endParaRPr lang="ar-EG" sz="28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8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800" kern="0" dirty="0">
                <a:solidFill>
                  <a:srgbClr val="192A72"/>
                </a:solidFill>
                <a:latin typeface="arial" panose="020B0604020202020204" pitchFamily="34" charset="0"/>
              </a:rPr>
              <a:t>• واستغلوا ميزتهم النسبية في القتال الصغير ضد القوات الألمانية.</a:t>
            </a:r>
          </a:p>
          <a:p>
            <a:pPr lvl="0">
              <a:defRPr/>
            </a:pPr>
            <a:endParaRPr lang="ar-EG" sz="32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800" kern="0" dirty="0">
                <a:solidFill>
                  <a:srgbClr val="192A72"/>
                </a:solidFill>
                <a:latin typeface="arial" panose="020B0604020202020204" pitchFamily="34" charset="0"/>
              </a:rPr>
              <a:t>انضم </a:t>
            </a:r>
            <a:r>
              <a:rPr lang="ar-EG" sz="28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البرتيزانيم</a:t>
            </a:r>
            <a:r>
              <a:rPr lang="ar-EG" sz="2800" kern="0" dirty="0">
                <a:solidFill>
                  <a:srgbClr val="192A72"/>
                </a:solidFill>
                <a:latin typeface="arial" panose="020B0604020202020204" pitchFamily="34" charset="0"/>
              </a:rPr>
              <a:t> اليهود للمساعدة في تحرير بلادهم والرغبة في الانتقام.</a:t>
            </a:r>
          </a:p>
        </p:txBody>
      </p:sp>
    </p:spTree>
    <p:extLst>
      <p:ext uri="{BB962C8B-B14F-4D97-AF65-F5344CB8AC3E}">
        <p14:creationId xmlns:p14="http://schemas.microsoft.com/office/powerpoint/2010/main" val="3835892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9C97099-8C2D-47CC-A1DF-F7A8DB1B5479}"/>
              </a:ext>
            </a:extLst>
          </p:cNvPr>
          <p:cNvSpPr txBox="1"/>
          <p:nvPr/>
        </p:nvSpPr>
        <p:spPr>
          <a:xfrm>
            <a:off x="10485690" y="136733"/>
            <a:ext cx="1486968" cy="42728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6" name="כותרת 6">
            <a:extLst>
              <a:ext uri="{FF2B5EF4-FFF2-40B4-BE49-F238E27FC236}">
                <a16:creationId xmlns:a16="http://schemas.microsoft.com/office/drawing/2014/main" id="{17EFD4FC-A1D6-4279-90FE-323851E7A8D5}"/>
              </a:ext>
            </a:extLst>
          </p:cNvPr>
          <p:cNvSpPr txBox="1">
            <a:spLocks/>
          </p:cNvSpPr>
          <p:nvPr/>
        </p:nvSpPr>
        <p:spPr>
          <a:xfrm>
            <a:off x="219342" y="136733"/>
            <a:ext cx="11161453" cy="72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ar-EG" sz="4400" b="1" dirty="0">
                <a:solidFill>
                  <a:srgbClr val="192A72"/>
                </a:solidFill>
                <a:cs typeface="+mn-cs"/>
              </a:rPr>
              <a:t>فرق المقاومة اليهودية - </a:t>
            </a:r>
            <a:r>
              <a:rPr lang="ar-EG" sz="4400" b="1" dirty="0" err="1">
                <a:solidFill>
                  <a:srgbClr val="192A72"/>
                </a:solidFill>
                <a:cs typeface="+mn-cs"/>
              </a:rPr>
              <a:t>برتيزانيم</a:t>
            </a:r>
            <a:r>
              <a:rPr lang="ar-EG" sz="4400" b="1" dirty="0">
                <a:solidFill>
                  <a:srgbClr val="192A72"/>
                </a:solidFill>
                <a:cs typeface="+mn-cs"/>
              </a:rPr>
              <a:t> 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3925F6AF-1879-478C-9537-5E945EA46C77}"/>
              </a:ext>
            </a:extLst>
          </p:cNvPr>
          <p:cNvSpPr/>
          <p:nvPr/>
        </p:nvSpPr>
        <p:spPr>
          <a:xfrm>
            <a:off x="447040" y="1049414"/>
            <a:ext cx="11525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الكثير من اليهود هربوا الى الغابات والمستنقعات شرق اوروبا وبلاد البلقان وتنظموا في فرق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البرتيزانيم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كان الغرض من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البرتيزانيم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اليهود المساعدة في تحرير بلادهم والانتقام أيضًا من الالمان النازيين. 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نظموا أيضا </a:t>
            </a:r>
            <a:r>
              <a:rPr lang="ar-EG" sz="2400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معسكر الأسرة 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من العائلات الفارة 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كان القتال في الغابات شريان حياة لعدد قليل من اليهود - للشباب وأولئك الذين تمكنوا من الحصول على الأسلحة. 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وقدر عدد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البرتيزانيم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اليهود في أوروبا الشرقية بأكثر من 20000.</a:t>
            </a:r>
          </a:p>
        </p:txBody>
      </p:sp>
    </p:spTree>
    <p:extLst>
      <p:ext uri="{BB962C8B-B14F-4D97-AF65-F5344CB8AC3E}">
        <p14:creationId xmlns:p14="http://schemas.microsoft.com/office/powerpoint/2010/main" val="68167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اعمال فرق المقاومة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AE4591C-511B-4797-A25A-33177E7A3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775" y="933094"/>
            <a:ext cx="11161453" cy="51756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ar-EG" dirty="0">
                <a:solidFill>
                  <a:srgbClr val="192A72"/>
                </a:solidFill>
                <a:latin typeface="arial" panose="020B0604020202020204" pitchFamily="34" charset="0"/>
              </a:rPr>
              <a:t>قطع الطرق وتخريبها امام النازيين </a:t>
            </a: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EG" dirty="0">
                <a:solidFill>
                  <a:srgbClr val="192A72"/>
                </a:solidFill>
                <a:latin typeface="arial" panose="020B0604020202020204" pitchFamily="34" charset="0"/>
              </a:rPr>
              <a:t>تفجير السكك الحديدية والجسور</a:t>
            </a: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EG" dirty="0">
                <a:solidFill>
                  <a:srgbClr val="192A72"/>
                </a:solidFill>
                <a:latin typeface="arial" panose="020B0604020202020204" pitchFamily="34" charset="0"/>
              </a:rPr>
              <a:t>مقاومة الجيش الألماني عن طريق </a:t>
            </a:r>
            <a:r>
              <a:rPr lang="ar-EG" u="sng" dirty="0">
                <a:solidFill>
                  <a:srgbClr val="192A72"/>
                </a:solidFill>
                <a:latin typeface="arial" panose="020B0604020202020204" pitchFamily="34" charset="0"/>
              </a:rPr>
              <a:t>حرب </a:t>
            </a:r>
            <a:r>
              <a:rPr lang="ar-EG" u="sng" dirty="0" err="1">
                <a:solidFill>
                  <a:srgbClr val="192A72"/>
                </a:solidFill>
                <a:latin typeface="arial" panose="020B0604020202020204" pitchFamily="34" charset="0"/>
              </a:rPr>
              <a:t>الجيريلا</a:t>
            </a:r>
            <a:r>
              <a:rPr lang="ar-EG" u="sng" dirty="0">
                <a:solidFill>
                  <a:srgbClr val="192A72"/>
                </a:solidFill>
                <a:latin typeface="arial" panose="020B0604020202020204" pitchFamily="34" charset="0"/>
              </a:rPr>
              <a:t> </a:t>
            </a:r>
            <a:r>
              <a:rPr lang="ar-EG" dirty="0">
                <a:solidFill>
                  <a:srgbClr val="192A72"/>
                </a:solidFill>
                <a:latin typeface="arial" panose="020B0604020202020204" pitchFamily="34" charset="0"/>
              </a:rPr>
              <a:t>(جرب العصابات)</a:t>
            </a: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EG" dirty="0">
                <a:solidFill>
                  <a:srgbClr val="192A72"/>
                </a:solidFill>
                <a:latin typeface="arial" panose="020B0604020202020204" pitchFamily="34" charset="0"/>
              </a:rPr>
              <a:t>قطع مصادر </a:t>
            </a:r>
            <a:r>
              <a:rPr lang="ar-EG" dirty="0" err="1">
                <a:solidFill>
                  <a:srgbClr val="192A72"/>
                </a:solidFill>
                <a:latin typeface="arial" panose="020B0604020202020204" pitchFamily="34" charset="0"/>
              </a:rPr>
              <a:t>المياة</a:t>
            </a:r>
            <a:r>
              <a:rPr lang="ar-EG" dirty="0">
                <a:solidFill>
                  <a:srgbClr val="192A72"/>
                </a:solidFill>
                <a:latin typeface="arial" panose="020B0604020202020204" pitchFamily="34" charset="0"/>
              </a:rPr>
              <a:t> , الكهرباء والاتصالات</a:t>
            </a: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EG" dirty="0">
                <a:solidFill>
                  <a:srgbClr val="192A72"/>
                </a:solidFill>
                <a:latin typeface="arial" panose="020B0604020202020204" pitchFamily="34" charset="0"/>
              </a:rPr>
              <a:t>انقاذ المئات من اليهود وتهربيهم من </a:t>
            </a:r>
            <a:r>
              <a:rPr lang="ar-EG" dirty="0" err="1">
                <a:solidFill>
                  <a:srgbClr val="192A72"/>
                </a:solidFill>
                <a:latin typeface="arial" panose="020B0604020202020204" pitchFamily="34" charset="0"/>
              </a:rPr>
              <a:t>الجيتوهات</a:t>
            </a:r>
            <a:r>
              <a:rPr lang="ar-EG" dirty="0">
                <a:solidFill>
                  <a:srgbClr val="192A72"/>
                </a:solidFill>
                <a:latin typeface="arial" panose="020B0604020202020204" pitchFamily="34" charset="0"/>
              </a:rPr>
              <a:t> الى الغابات  </a:t>
            </a: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ar-EG" dirty="0">
              <a:solidFill>
                <a:srgbClr val="192A7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06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9C97099-8C2D-47CC-A1DF-F7A8DB1B5479}"/>
              </a:ext>
            </a:extLst>
          </p:cNvPr>
          <p:cNvSpPr txBox="1"/>
          <p:nvPr/>
        </p:nvSpPr>
        <p:spPr>
          <a:xfrm>
            <a:off x="10485690" y="136733"/>
            <a:ext cx="1486968" cy="42728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6" name="כותרת 6">
            <a:extLst>
              <a:ext uri="{FF2B5EF4-FFF2-40B4-BE49-F238E27FC236}">
                <a16:creationId xmlns:a16="http://schemas.microsoft.com/office/drawing/2014/main" id="{17EFD4FC-A1D6-4279-90FE-323851E7A8D5}"/>
              </a:ext>
            </a:extLst>
          </p:cNvPr>
          <p:cNvSpPr txBox="1">
            <a:spLocks/>
          </p:cNvSpPr>
          <p:nvPr/>
        </p:nvSpPr>
        <p:spPr>
          <a:xfrm>
            <a:off x="219342" y="136733"/>
            <a:ext cx="11637378" cy="72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ar-EG" sz="3600" b="1" dirty="0">
                <a:solidFill>
                  <a:srgbClr val="192A72"/>
                </a:solidFill>
                <a:cs typeface="+mn-cs"/>
              </a:rPr>
              <a:t>فرق المقاومة اليهودية - </a:t>
            </a:r>
            <a:r>
              <a:rPr lang="ar-EG" sz="3600" b="1" dirty="0" err="1">
                <a:solidFill>
                  <a:srgbClr val="192A72"/>
                </a:solidFill>
                <a:cs typeface="+mn-cs"/>
              </a:rPr>
              <a:t>برتيزانيم</a:t>
            </a:r>
            <a:r>
              <a:rPr lang="ar-EG" sz="3600" b="1" dirty="0">
                <a:solidFill>
                  <a:srgbClr val="192A72"/>
                </a:solidFill>
                <a:cs typeface="+mn-cs"/>
              </a:rPr>
              <a:t> 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3925F6AF-1879-478C-9537-5E945EA46C77}"/>
              </a:ext>
            </a:extLst>
          </p:cNvPr>
          <p:cNvSpPr/>
          <p:nvPr/>
        </p:nvSpPr>
        <p:spPr>
          <a:xfrm>
            <a:off x="5591808" y="856733"/>
            <a:ext cx="63808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وحدة </a:t>
            </a:r>
            <a:r>
              <a:rPr lang="ar-EG" sz="2400" u="sng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جوكوف</a:t>
            </a:r>
            <a:r>
              <a:rPr lang="ar-EG" sz="2400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 اليهودية: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في صيف عام 1942 ، فر اليهود من الأحياء اليهودية البيلاروسية إلى الغابات جنوب مينسك.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كانت معسكر وحدة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البرتيزانيم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اليهودية مركز جذب لليهود وتهريبهم من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غيتوات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المنطقة وتم قبولهم بدون أسلحة. 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قام مقاتلو الوحدة بتفتيت خطوط السكك الحديدية وضربوا أقسام الشرطة وأفرجوا عن 250 يهوديًا من معسكر عمل في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سوارزنا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(منطقة بلا روس) </a:t>
            </a:r>
          </a:p>
          <a:p>
            <a:pPr lvl="0"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1944 ، في وقت التحرير ، غادر حوالي 270 مقاتل وحدة الغابة.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9B44759-035C-43EA-B305-D8DB9391B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42" y="752230"/>
            <a:ext cx="2312126" cy="2098699"/>
          </a:xfrm>
          <a:prstGeom prst="rect">
            <a:avLst/>
          </a:prstGeom>
        </p:spPr>
      </p:pic>
      <p:pic>
        <p:nvPicPr>
          <p:cNvPr id="7" name="Picture 2" descr="خريطة مراحل الحرب العالمية الثانية">
            <a:extLst>
              <a:ext uri="{FF2B5EF4-FFF2-40B4-BE49-F238E27FC236}">
                <a16:creationId xmlns:a16="http://schemas.microsoft.com/office/drawing/2014/main" id="{BB983FBD-4040-4EA5-88F0-1C0B338C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1" y="2896794"/>
            <a:ext cx="5372467" cy="39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4A0545A9-2702-4E12-A6EF-11A0AD844F63}"/>
              </a:ext>
            </a:extLst>
          </p:cNvPr>
          <p:cNvSpPr/>
          <p:nvPr/>
        </p:nvSpPr>
        <p:spPr>
          <a:xfrm>
            <a:off x="4194825" y="4105613"/>
            <a:ext cx="657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ar-EG" sz="1400" b="1" kern="0" dirty="0" err="1">
                <a:solidFill>
                  <a:srgbClr val="222222"/>
                </a:solidFill>
                <a:latin typeface="arial" panose="020B0604020202020204" pitchFamily="34" charset="0"/>
              </a:rPr>
              <a:t>سوارزنا</a:t>
            </a:r>
            <a:endParaRPr lang="ar-EG" sz="1400" b="1" kern="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5CD9DB58-AF7C-4037-BDF1-14E22A0A4E3C}"/>
              </a:ext>
            </a:extLst>
          </p:cNvPr>
          <p:cNvSpPr/>
          <p:nvPr/>
        </p:nvSpPr>
        <p:spPr>
          <a:xfrm>
            <a:off x="4129511" y="4095753"/>
            <a:ext cx="722866" cy="31763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7288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9C97099-8C2D-47CC-A1DF-F7A8DB1B5479}"/>
              </a:ext>
            </a:extLst>
          </p:cNvPr>
          <p:cNvSpPr txBox="1"/>
          <p:nvPr/>
        </p:nvSpPr>
        <p:spPr>
          <a:xfrm>
            <a:off x="10485690" y="136733"/>
            <a:ext cx="1486968" cy="42728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6" name="כותרת 6">
            <a:extLst>
              <a:ext uri="{FF2B5EF4-FFF2-40B4-BE49-F238E27FC236}">
                <a16:creationId xmlns:a16="http://schemas.microsoft.com/office/drawing/2014/main" id="{17EFD4FC-A1D6-4279-90FE-323851E7A8D5}"/>
              </a:ext>
            </a:extLst>
          </p:cNvPr>
          <p:cNvSpPr txBox="1">
            <a:spLocks/>
          </p:cNvSpPr>
          <p:nvPr/>
        </p:nvSpPr>
        <p:spPr>
          <a:xfrm>
            <a:off x="323844" y="-39309"/>
            <a:ext cx="11161453" cy="72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ar-EG" sz="3200" b="1" dirty="0">
                <a:solidFill>
                  <a:srgbClr val="192A72"/>
                </a:solidFill>
                <a:cs typeface="+mn-cs"/>
              </a:rPr>
              <a:t>فرق المقاومة اليهودية - </a:t>
            </a:r>
            <a:r>
              <a:rPr lang="ar-EG" sz="3200" b="1" dirty="0" err="1">
                <a:solidFill>
                  <a:srgbClr val="192A72"/>
                </a:solidFill>
                <a:cs typeface="+mn-cs"/>
              </a:rPr>
              <a:t>برتيزانيم</a:t>
            </a:r>
            <a:r>
              <a:rPr lang="ar-EG" sz="3200" b="1" dirty="0">
                <a:solidFill>
                  <a:srgbClr val="192A72"/>
                </a:solidFill>
                <a:cs typeface="+mn-cs"/>
              </a:rPr>
              <a:t> 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3925F6AF-1879-478C-9537-5E945EA46C77}"/>
              </a:ext>
            </a:extLst>
          </p:cNvPr>
          <p:cNvSpPr/>
          <p:nvPr/>
        </p:nvSpPr>
        <p:spPr>
          <a:xfrm>
            <a:off x="6563503" y="856733"/>
            <a:ext cx="54542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معسكر الأخوين </a:t>
            </a:r>
            <a:r>
              <a:rPr lang="ar-EG" sz="2400" u="sng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بيلسكي</a:t>
            </a:r>
            <a:endParaRPr lang="ar-EG" sz="2400" u="sng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في نهاية عام 1941 ، بعد القتل الجماعي للألمان في يهود منطقة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نوفوغرودك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، حيث قتل والدا توفيا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وزوسيا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وأشال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بيلسكي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، قرر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الأخوان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الذهاب إلى </a:t>
            </a:r>
            <a:r>
              <a:rPr lang="ar-EG" sz="2400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غابات </a:t>
            </a:r>
            <a:r>
              <a:rPr lang="ar-EG" sz="2400" u="sng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ناليبوكي</a:t>
            </a:r>
            <a:r>
              <a:rPr lang="ar-EG" sz="2400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 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المجاورة. 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كان هدفهم إنشاء وحدة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برتيزانيم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للانتقام من الألمان وإنقاذ الأرواح 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SA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في صيف عام 1943 ، تجمع أفراد وعائلات ، يهود ومهاجرون ومخيمات من حولهم</a:t>
            </a:r>
            <a:r>
              <a:rPr lang="en-US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.  </a:t>
            </a:r>
            <a:r>
              <a:rPr lang="ar-SA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بلغ عدد معسكر الأسرة ، بقيادة توفيا </a:t>
            </a:r>
            <a:r>
              <a:rPr lang="ar-SA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بيلسكي</a:t>
            </a:r>
            <a:r>
              <a:rPr lang="ar-SA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، حوالي 1200 </a:t>
            </a: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64DD32B-998A-4DE0-B4B1-B0A8B426C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41" y="767918"/>
            <a:ext cx="2514600" cy="1266825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C08F4DF-E8E8-4A30-9AEC-F7FAE7055FEB}"/>
              </a:ext>
            </a:extLst>
          </p:cNvPr>
          <p:cNvSpPr/>
          <p:nvPr/>
        </p:nvSpPr>
        <p:spPr>
          <a:xfrm>
            <a:off x="3735978" y="2005030"/>
            <a:ext cx="163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Defiance</a:t>
            </a:r>
            <a:r>
              <a:rPr lang="ar-EG" dirty="0"/>
              <a:t> التحدي </a:t>
            </a: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9E7E3CD-F945-4993-9318-81B345A9D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43" y="680691"/>
            <a:ext cx="3516635" cy="196931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5402F0F-39B6-4325-BD0E-257F4707F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0" y="2380217"/>
            <a:ext cx="6069119" cy="4477783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081A05ED-DFA9-4D9D-8E77-F1D1C2FCDE11}"/>
              </a:ext>
            </a:extLst>
          </p:cNvPr>
          <p:cNvSpPr/>
          <p:nvPr/>
        </p:nvSpPr>
        <p:spPr>
          <a:xfrm>
            <a:off x="4352769" y="3710155"/>
            <a:ext cx="977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1600" b="1" u="sng" dirty="0" err="1"/>
              <a:t>ناليبوكي</a:t>
            </a:r>
            <a:endParaRPr lang="ar-EG" sz="1600" b="1" u="sng" dirty="0"/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05990A5C-3722-4698-A3C1-3365BDDF1E6C}"/>
              </a:ext>
            </a:extLst>
          </p:cNvPr>
          <p:cNvSpPr/>
          <p:nvPr/>
        </p:nvSpPr>
        <p:spPr>
          <a:xfrm>
            <a:off x="4605824" y="3577209"/>
            <a:ext cx="875211" cy="60444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/>
          </a:p>
        </p:txBody>
      </p:sp>
    </p:spTree>
    <p:extLst>
      <p:ext uri="{BB962C8B-B14F-4D97-AF65-F5344CB8AC3E}">
        <p14:creationId xmlns:p14="http://schemas.microsoft.com/office/powerpoint/2010/main" val="418669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efiance (8-8) Movie CLIP - To the Rescue (2008) HD">
            <a:hlinkClick r:id="" action="ppaction://media"/>
            <a:extLst>
              <a:ext uri="{FF2B5EF4-FFF2-40B4-BE49-F238E27FC236}">
                <a16:creationId xmlns:a16="http://schemas.microsoft.com/office/drawing/2014/main" id="{B85E94EC-BF4E-4021-B45C-66420BD2A8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0" y="136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1" anchor="b">
        <a:noAutofit/>
      </a:bodyPr>
      <a:lstStyle>
        <a:defPPr>
          <a:defRPr sz="4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Academy_Online_01.pptx" id="{C87FC7CB-BC54-4968-BC43-6F6F52A732C6}" vid="{25FF0C9D-8A06-4DCC-BAB4-CF06509D4AAC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Template_Academy_Online_02</Template>
  <TotalTime>3375</TotalTime>
  <Words>526</Words>
  <Application>Microsoft Office PowerPoint</Application>
  <PresentationFormat>מסך רחב</PresentationFormat>
  <Paragraphs>77</Paragraphs>
  <Slides>12</Slides>
  <Notes>5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8" baseType="lpstr">
      <vt:lpstr>Arial</vt:lpstr>
      <vt:lpstr>Arial</vt:lpstr>
      <vt:lpstr>Calibri</vt:lpstr>
      <vt:lpstr>Varela Round</vt:lpstr>
      <vt:lpstr>Wingdings</vt:lpstr>
      <vt:lpstr>ערכת נושא Office</vt:lpstr>
      <vt:lpstr>מערכת שידורים לאומית</vt:lpstr>
      <vt:lpstr>מצגת של PowerPoint‏</vt:lpstr>
      <vt:lpstr>سنتعلّم اليوم</vt:lpstr>
      <vt:lpstr>מצגת של PowerPoint‏</vt:lpstr>
      <vt:lpstr>מצגת של PowerPoint‏</vt:lpstr>
      <vt:lpstr>اعمال فرق المقاومة</vt:lpstr>
      <vt:lpstr>מצגת של PowerPoint‏</vt:lpstr>
      <vt:lpstr>מצגת של PowerPoint‏</vt:lpstr>
      <vt:lpstr>מצגת של PowerPoint‏</vt:lpstr>
      <vt:lpstr>فرق المقاومة اليهودية - برتيزانيم </vt:lpstr>
      <vt:lpstr>مردود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Yaniv Bendor</dc:creator>
  <cp:lastModifiedBy>bahaa.misrad@gmail.com</cp:lastModifiedBy>
  <cp:revision>170</cp:revision>
  <dcterms:created xsi:type="dcterms:W3CDTF">2019-03-05T11:36:01Z</dcterms:created>
  <dcterms:modified xsi:type="dcterms:W3CDTF">2021-10-03T07:45:59Z</dcterms:modified>
</cp:coreProperties>
</file>