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0"/>
  </p:notesMasterIdLst>
  <p:sldIdLst>
    <p:sldId id="257" r:id="rId2"/>
    <p:sldId id="262" r:id="rId3"/>
    <p:sldId id="292" r:id="rId4"/>
    <p:sldId id="293" r:id="rId5"/>
    <p:sldId id="298" r:id="rId6"/>
    <p:sldId id="299" r:id="rId7"/>
    <p:sldId id="300" r:id="rId8"/>
    <p:sldId id="301" r:id="rId9"/>
    <p:sldId id="302" r:id="rId10"/>
    <p:sldId id="303" r:id="rId11"/>
    <p:sldId id="304" r:id="rId12"/>
    <p:sldId id="305" r:id="rId13"/>
    <p:sldId id="306" r:id="rId14"/>
    <p:sldId id="307" r:id="rId15"/>
    <p:sldId id="308" r:id="rId16"/>
    <p:sldId id="311" r:id="rId17"/>
    <p:sldId id="309" r:id="rId18"/>
    <p:sldId id="310"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3" r:id="rId39"/>
    <p:sldId id="331" r:id="rId40"/>
    <p:sldId id="332" r:id="rId41"/>
    <p:sldId id="334" r:id="rId42"/>
    <p:sldId id="335" r:id="rId43"/>
    <p:sldId id="337" r:id="rId44"/>
    <p:sldId id="338" r:id="rId45"/>
    <p:sldId id="336" r:id="rId46"/>
    <p:sldId id="339" r:id="rId47"/>
    <p:sldId id="340" r:id="rId48"/>
    <p:sldId id="341" r:id="rId49"/>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snapToGrid="0" snapToObjects="1">
      <p:cViewPr varScale="1">
        <p:scale>
          <a:sx n="62" d="100"/>
          <a:sy n="62" d="100"/>
        </p:scale>
        <p:origin x="712" y="56"/>
      </p:cViewPr>
      <p:guideLst>
        <p:guide orient="horz" pos="2160"/>
        <p:guide pos="3840"/>
      </p:guideLst>
    </p:cSldViewPr>
  </p:slideViewPr>
  <p:outlineViewPr>
    <p:cViewPr>
      <p:scale>
        <a:sx n="33" d="100"/>
        <a:sy n="33" d="100"/>
      </p:scale>
      <p:origin x="0" y="62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ז'/כסלו/תשפ"ב</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693988"/>
            <a:ext cx="12190413"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20948" y="978202"/>
            <a:ext cx="5394619" cy="3638921"/>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2958" y="764744"/>
            <a:ext cx="1158948"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281" y="978202"/>
            <a:ext cx="4114114"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281" y="3907084"/>
            <a:ext cx="4114114"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Tree>
    <p:extLst>
      <p:ext uri="{BB962C8B-B14F-4D97-AF65-F5344CB8AC3E}">
        <p14:creationId xmlns:p14="http://schemas.microsoft.com/office/powerpoint/2010/main" val="14184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0220" y="938559"/>
            <a:ext cx="2190597"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214874" y="1004684"/>
            <a:ext cx="4114114"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214874" y="3907084"/>
            <a:ext cx="4114114"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586789" y="1004684"/>
            <a:ext cx="4114114"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586789" y="3907084"/>
            <a:ext cx="4114114" cy="2743100"/>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Tree>
    <p:extLst>
      <p:ext uri="{BB962C8B-B14F-4D97-AF65-F5344CB8AC3E}">
        <p14:creationId xmlns:p14="http://schemas.microsoft.com/office/powerpoint/2010/main" val="236420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Arial" pitchFamily="34" charset="0"/>
                <a:cs typeface="Arial" pitchFamily="34" charset="0"/>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Arial" pitchFamily="34" charset="0"/>
                <a:cs typeface="Arial" pitchFamily="34" charset="0"/>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2" name="Google Shape;11;p2"/>
          <p:cNvSpPr txBox="1">
            <a:spLocks noGrp="1"/>
          </p:cNvSpPr>
          <p:nvPr>
            <p:ph type="subTitle" idx="1"/>
          </p:nvPr>
        </p:nvSpPr>
        <p:spPr>
          <a:xfrm>
            <a:off x="0" y="2918492"/>
            <a:ext cx="12190413"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Arial" pitchFamily="34" charset="0"/>
                <a:cs typeface="Arial" pitchFamily="34" charset="0"/>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212915" y="3655832"/>
            <a:ext cx="11977498"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Arial" pitchFamily="34" charset="0"/>
                <a:ea typeface="+mn-ea"/>
                <a:cs typeface="Arial" pitchFamily="34" charset="0"/>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p:spPr>
        <p:txBody>
          <a:bodyPr lIns="36000" tIns="0" rIns="36000" bIns="0">
            <a:noAutofit/>
          </a:bodyPr>
          <a:lstStyle>
            <a:lvl1pPr>
              <a:defRPr sz="4800" b="1">
                <a:solidFill>
                  <a:srgbClr val="192A72"/>
                </a:solidFill>
                <a:latin typeface="Arial" pitchFamily="34" charset="0"/>
                <a:cs typeface="Arial" pitchFamily="34" charset="0"/>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8151380" cy="4680000"/>
          </a:xfrm>
        </p:spPr>
        <p:txBody>
          <a:bodyPr>
            <a:normAutofit/>
          </a:bodyPr>
          <a:lstStyle>
            <a:lvl1pPr>
              <a:lnSpc>
                <a:spcPct val="150000"/>
              </a:lnSpc>
              <a:spcBef>
                <a:spcPts val="0"/>
              </a:spcBef>
              <a:spcAft>
                <a:spcPts val="600"/>
              </a:spcAft>
              <a:defRPr sz="2400">
                <a:solidFill>
                  <a:srgbClr val="002060"/>
                </a:solidFill>
                <a:latin typeface="Arial" pitchFamily="34" charset="0"/>
                <a:cs typeface="Arial" pitchFamily="34" charset="0"/>
              </a:defRPr>
            </a:lvl1pPr>
            <a:lvl2pPr>
              <a:lnSpc>
                <a:spcPct val="150000"/>
              </a:lnSpc>
              <a:spcBef>
                <a:spcPts val="0"/>
              </a:spcBef>
              <a:spcAft>
                <a:spcPts val="600"/>
              </a:spcAft>
              <a:defRPr sz="2400">
                <a:solidFill>
                  <a:srgbClr val="002060"/>
                </a:solidFill>
                <a:latin typeface="Arial" pitchFamily="34" charset="0"/>
                <a:cs typeface="Arial" pitchFamily="34" charset="0"/>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438" y="213094"/>
            <a:ext cx="9640976"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8" y="1185681"/>
            <a:ext cx="8323992" cy="540000"/>
          </a:xfrm>
        </p:spPr>
        <p:txBody>
          <a:bodyPr anchor="ctr">
            <a:noAutofit/>
          </a:bodyPr>
          <a:lstStyle>
            <a:lvl1pPr marL="185738" indent="0">
              <a:buNone/>
              <a:defRPr sz="2800" b="1">
                <a:solidFill>
                  <a:srgbClr val="0070C0"/>
                </a:solidFill>
                <a:latin typeface="Varela Round" pitchFamily="2" charset="-79"/>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3"/>
            <a:ext cx="8030918" cy="4152517"/>
          </a:xfrm>
        </p:spPr>
        <p:txBody>
          <a:bodyPr>
            <a:normAutofit/>
          </a:bodyPr>
          <a:lstStyle>
            <a:lvl1pPr marL="439738" indent="-342900">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3546" y="5699023"/>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28" y="181685"/>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761"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08919" y="6104088"/>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09734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386" y="1312990"/>
            <a:ext cx="7909488" cy="5224442"/>
          </a:xfrm>
          <a:prstGeom prst="rect">
            <a:avLst/>
          </a:prstGeom>
        </p:spPr>
        <p:txBody>
          <a:bodyPr anchor="ctr">
            <a:noAutofit/>
          </a:bodyPr>
          <a:lstStyle>
            <a:lvl1pPr algn="r">
              <a:defRPr sz="3200">
                <a:solidFill>
                  <a:srgbClr val="192A72"/>
                </a:solidFill>
                <a:latin typeface="Varela Round" panose="00000500000000000000" pitchFamily="2" charset="-79"/>
                <a:cs typeface="+mn-cs"/>
              </a:defRPr>
            </a:lvl1pPr>
          </a:lstStyle>
          <a:p>
            <a:r>
              <a:rPr lang="he-IL" dirty="0"/>
              <a:t>לחץ כדי לערוך פסקת טקסט קצרה של תבנית בסיס</a:t>
            </a:r>
          </a:p>
        </p:txBody>
      </p:sp>
      <p:sp>
        <p:nvSpPr>
          <p:cNvPr id="7" name="מלבן מעוגל 6"/>
          <p:cNvSpPr/>
          <p:nvPr userDrawn="1"/>
        </p:nvSpPr>
        <p:spPr>
          <a:xfrm>
            <a:off x="-910297"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40" y="81723"/>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5"/>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0413"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mn-cs"/>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1287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להצגת סרט">
    <p:spTree>
      <p:nvGrpSpPr>
        <p:cNvPr id="1" name=""/>
        <p:cNvGrpSpPr/>
        <p:nvPr/>
      </p:nvGrpSpPr>
      <p:grpSpPr>
        <a:xfrm>
          <a:off x="0" y="0"/>
          <a:ext cx="0" cy="0"/>
          <a:chOff x="0" y="0"/>
          <a:chExt cx="0" cy="0"/>
        </a:xfrm>
      </p:grpSpPr>
      <p:sp>
        <p:nvSpPr>
          <p:cNvPr id="7" name="מלבן מעוגל 6"/>
          <p:cNvSpPr/>
          <p:nvPr userDrawn="1"/>
        </p:nvSpPr>
        <p:spPr>
          <a:xfrm>
            <a:off x="1" y="5878200"/>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6587" y="66850"/>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0"/>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369" y="639718"/>
            <a:ext cx="11463676" cy="6122933"/>
          </a:xfrm>
        </p:spPr>
        <p:txBody>
          <a:bodyPr/>
          <a:lstStyle>
            <a:lvl1pPr marL="0" indent="0">
              <a:buFontTx/>
              <a:buNone/>
              <a:defRPr>
                <a:solidFill>
                  <a:srgbClr val="192A72"/>
                </a:solidFill>
                <a:latin typeface="Varela Round" panose="00000500000000000000" pitchFamily="2" charset="-79"/>
                <a:cs typeface="+mn-cs"/>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369" y="95349"/>
            <a:ext cx="8073828" cy="400050"/>
          </a:xfrm>
        </p:spPr>
        <p:txBody>
          <a:bodyPr anchor="ctr">
            <a:noAutofit/>
          </a:bodyPr>
          <a:lstStyle>
            <a:lvl1pPr marL="0" indent="0" algn="r">
              <a:buFontTx/>
              <a:buNone/>
              <a:defRPr sz="2400">
                <a:solidFill>
                  <a:srgbClr val="192A72"/>
                </a:solidFill>
                <a:latin typeface="Varela Round" panose="00000500000000000000" pitchFamily="2" charset="-79"/>
                <a:cs typeface="+mn-cs"/>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13908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99132" y="1112120"/>
            <a:ext cx="8242015" cy="5559622"/>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1465" y="950191"/>
            <a:ext cx="1158948" cy="347376"/>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19564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512856" y="978202"/>
            <a:ext cx="5394619" cy="3638921"/>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
        <p:nvSpPr>
          <p:cNvPr id="8" name="כותרת 1"/>
          <p:cNvSpPr>
            <a:spLocks noGrp="1"/>
          </p:cNvSpPr>
          <p:nvPr>
            <p:ph type="ctrTitle"/>
          </p:nvPr>
        </p:nvSpPr>
        <p:spPr>
          <a:xfrm>
            <a:off x="1733684" y="186259"/>
            <a:ext cx="10246355" cy="637353"/>
          </a:xfrm>
          <a:prstGeom prst="rect">
            <a:avLst/>
          </a:prstGeom>
        </p:spPr>
        <p:txBody>
          <a:bodyPr anchor="t">
            <a:noAutofit/>
          </a:bodyPr>
          <a:lstStyle>
            <a:lvl1pPr algn="ctr">
              <a:defRPr sz="4000">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2958" y="764744"/>
            <a:ext cx="1158948"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165" y="978202"/>
            <a:ext cx="5394619" cy="3638921"/>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he-IL" dirty="0"/>
              <a:t> </a:t>
            </a:r>
          </a:p>
        </p:txBody>
      </p:sp>
    </p:spTree>
    <p:extLst>
      <p:ext uri="{BB962C8B-B14F-4D97-AF65-F5344CB8AC3E}">
        <p14:creationId xmlns:p14="http://schemas.microsoft.com/office/powerpoint/2010/main" val="403268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fld id="{BB6F552B-607E-4869-A917-C44959BDCB12}" type="datetimeFigureOut">
              <a:rPr lang="he-IL" smtClean="0"/>
              <a:pPr/>
              <a:t>ז'/כסלו/תשפ"ב</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latin typeface="Arial" pitchFamily="34" charset="0"/>
                <a:cs typeface="Arial" pitchFamily="34" charset="0"/>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9" r:id="rId4"/>
    <p:sldLayoutId id="2147483670" r:id="rId5"/>
    <p:sldLayoutId id="2147483671" r:id="rId6"/>
    <p:sldLayoutId id="2147483663" r:id="rId7"/>
    <p:sldLayoutId id="2147483675" r:id="rId8"/>
    <p:sldLayoutId id="2147483672" r:id="rId9"/>
    <p:sldLayoutId id="2147483673" r:id="rId10"/>
    <p:sldLayoutId id="2147483674" r:id="rId11"/>
  </p:sldLayoutIdLst>
  <p:txStyles>
    <p:titleStyle>
      <a:lvl1pPr algn="ctr" defTabSz="914400" rtl="1"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540597" y="179109"/>
            <a:ext cx="9722303" cy="5350299"/>
          </a:xfrm>
        </p:spPr>
        <p:txBody>
          <a:bodyPr>
            <a:noAutofit/>
          </a:bodyPr>
          <a:lstStyle/>
          <a:p>
            <a:pPr marL="96838" indent="0">
              <a:buNone/>
            </a:pPr>
            <a:r>
              <a:rPr lang="ar-SA" dirty="0">
                <a:solidFill>
                  <a:srgbClr val="0070C0"/>
                </a:solidFill>
              </a:rPr>
              <a:t>اذا </a:t>
            </a:r>
          </a:p>
          <a:p>
            <a:pPr marL="96838" indent="0" algn="ctr">
              <a:buNone/>
            </a:pPr>
            <a:r>
              <a:rPr lang="ar-SY" dirty="0">
                <a:solidFill>
                  <a:srgbClr val="0070C0"/>
                </a:solidFill>
              </a:rPr>
              <a:t>العلامة 8 هي وسيط العلامات </a:t>
            </a:r>
          </a:p>
          <a:p>
            <a:pPr marL="96838" indent="0">
              <a:buNone/>
            </a:pPr>
            <a:r>
              <a:rPr lang="ar-SY" b="1" dirty="0"/>
              <a:t>ايجاد الوسيط عندما يكون عدد عناصر مجموعة الاعداد زوجي:</a:t>
            </a:r>
            <a:endParaRPr lang="ar-SA" b="1" dirty="0"/>
          </a:p>
          <a:p>
            <a:pPr marL="96838" indent="0">
              <a:buNone/>
            </a:pPr>
            <a:endParaRPr lang="ar-SA" b="1" dirty="0"/>
          </a:p>
          <a:p>
            <a:pPr marL="96838" indent="0">
              <a:buNone/>
            </a:pPr>
            <a:r>
              <a:rPr lang="ar-SA" b="1" dirty="0"/>
              <a:t>مثال :</a:t>
            </a:r>
          </a:p>
          <a:p>
            <a:pPr marL="96838" indent="0">
              <a:buNone/>
            </a:pPr>
            <a:endParaRPr lang="ar-SY" b="1" dirty="0"/>
          </a:p>
          <a:p>
            <a:pPr marL="96838" indent="0">
              <a:buNone/>
            </a:pPr>
            <a:endParaRPr lang="ar-SA" dirty="0"/>
          </a:p>
          <a:p>
            <a:pPr marL="96838" indent="0">
              <a:buNone/>
            </a:pPr>
            <a:endParaRPr lang="ar-SA" dirty="0"/>
          </a:p>
          <a:p>
            <a:pPr marL="96838" indent="0">
              <a:buNone/>
            </a:pPr>
            <a:endParaRPr lang="ar-SA" dirty="0"/>
          </a:p>
          <a:p>
            <a:pPr marL="96838" indent="0">
              <a:buNone/>
            </a:pPr>
            <a:endParaRPr lang="ar-SA" dirty="0"/>
          </a:p>
          <a:p>
            <a:pPr marL="96838" indent="0">
              <a:buNone/>
            </a:pPr>
            <a:endParaRPr lang="ar-SA" dirty="0"/>
          </a:p>
          <a:p>
            <a:pPr marL="96838" indent="0">
              <a:buNone/>
            </a:pPr>
            <a:r>
              <a:rPr lang="ar-SY" dirty="0"/>
              <a:t>عدد الطلاب في الصف هو 34, نرتب العلامات ترتيبا تصاعديا</a:t>
            </a:r>
          </a:p>
          <a:p>
            <a:pPr marL="96838" indent="0">
              <a:buNone/>
            </a:pPr>
            <a:r>
              <a:rPr lang="ar-SY" dirty="0"/>
              <a:t>نشطب ازواج من الاعداد , عدد من اقصى اليسار وعدد من اقصى اليمين, نستمر حتى نصل في النهاية الى عددان ونحسب الوسيط بينهما.</a:t>
            </a:r>
            <a:endParaRPr lang="ar-SA" dirty="0"/>
          </a:p>
          <a:p>
            <a:pPr marL="96838" indent="0">
              <a:buNone/>
            </a:pPr>
            <a:endParaRPr lang="ar-SY" dirty="0"/>
          </a:p>
          <a:p>
            <a:pPr marL="96838" indent="0">
              <a:buNone/>
            </a:pPr>
            <a:endParaRPr lang="ar-SA" dirty="0"/>
          </a:p>
          <a:p>
            <a:pPr marL="96838" indent="0">
              <a:buNone/>
            </a:pPr>
            <a:endParaRPr lang="ar-SA" dirty="0"/>
          </a:p>
        </p:txBody>
      </p:sp>
      <mc:AlternateContent xmlns:mc="http://schemas.openxmlformats.org/markup-compatibility/2006" xmlns:a14="http://schemas.microsoft.com/office/drawing/2010/main">
        <mc:Choice Requires="a14">
          <p:graphicFrame>
            <p:nvGraphicFramePr>
              <p:cNvPr id="5" name="טבלה 4"/>
              <p:cNvGraphicFramePr>
                <a:graphicFrameLocks noGrp="1"/>
              </p:cNvGraphicFramePr>
              <p:nvPr>
                <p:extLst>
                  <p:ext uri="{D42A27DB-BD31-4B8C-83A1-F6EECF244321}">
                    <p14:modId xmlns:p14="http://schemas.microsoft.com/office/powerpoint/2010/main" val="3642803326"/>
                  </p:ext>
                </p:extLst>
              </p:nvPr>
            </p:nvGraphicFramePr>
            <p:xfrm>
              <a:off x="1403799" y="3296992"/>
              <a:ext cx="6376492" cy="1030310"/>
            </p:xfrm>
            <a:graphic>
              <a:graphicData uri="http://schemas.openxmlformats.org/drawingml/2006/table">
                <a:tbl>
                  <a:tblPr rtl="1" firstRow="1" firstCol="1" bandRow="1">
                    <a:tableStyleId>{5C22544A-7EE6-4342-B048-85BDC9FD1C3A}</a:tableStyleId>
                  </a:tblPr>
                  <a:tblGrid>
                    <a:gridCol w="978345">
                      <a:extLst>
                        <a:ext uri="{9D8B030D-6E8A-4147-A177-3AD203B41FA5}">
                          <a16:colId xmlns:a16="http://schemas.microsoft.com/office/drawing/2014/main" val="20000"/>
                        </a:ext>
                      </a:extLst>
                    </a:gridCol>
                    <a:gridCol w="899691">
                      <a:extLst>
                        <a:ext uri="{9D8B030D-6E8A-4147-A177-3AD203B41FA5}">
                          <a16:colId xmlns:a16="http://schemas.microsoft.com/office/drawing/2014/main" val="20001"/>
                        </a:ext>
                      </a:extLst>
                    </a:gridCol>
                    <a:gridCol w="899691">
                      <a:extLst>
                        <a:ext uri="{9D8B030D-6E8A-4147-A177-3AD203B41FA5}">
                          <a16:colId xmlns:a16="http://schemas.microsoft.com/office/drawing/2014/main" val="20002"/>
                        </a:ext>
                      </a:extLst>
                    </a:gridCol>
                    <a:gridCol w="899691">
                      <a:extLst>
                        <a:ext uri="{9D8B030D-6E8A-4147-A177-3AD203B41FA5}">
                          <a16:colId xmlns:a16="http://schemas.microsoft.com/office/drawing/2014/main" val="20003"/>
                        </a:ext>
                      </a:extLst>
                    </a:gridCol>
                    <a:gridCol w="914180">
                      <a:extLst>
                        <a:ext uri="{9D8B030D-6E8A-4147-A177-3AD203B41FA5}">
                          <a16:colId xmlns:a16="http://schemas.microsoft.com/office/drawing/2014/main" val="20004"/>
                        </a:ext>
                      </a:extLst>
                    </a:gridCol>
                    <a:gridCol w="900381">
                      <a:extLst>
                        <a:ext uri="{9D8B030D-6E8A-4147-A177-3AD203B41FA5}">
                          <a16:colId xmlns:a16="http://schemas.microsoft.com/office/drawing/2014/main" val="20005"/>
                        </a:ext>
                      </a:extLst>
                    </a:gridCol>
                    <a:gridCol w="884513">
                      <a:extLst>
                        <a:ext uri="{9D8B030D-6E8A-4147-A177-3AD203B41FA5}">
                          <a16:colId xmlns:a16="http://schemas.microsoft.com/office/drawing/2014/main" val="20006"/>
                        </a:ext>
                      </a:extLst>
                    </a:gridCol>
                  </a:tblGrid>
                  <a:tr h="350951">
                    <a:tc>
                      <a:txBody>
                        <a:bodyPr/>
                        <a:lstStyle/>
                        <a:p>
                          <a:pPr algn="r" rtl="1">
                            <a:lnSpc>
                              <a:spcPct val="115000"/>
                            </a:lnSpc>
                            <a:spcAft>
                              <a:spcPts val="0"/>
                            </a:spcAft>
                          </a:pPr>
                          <a:r>
                            <a:rPr lang="ar-SA" sz="1100" dirty="0">
                              <a:effectLst/>
                            </a:rPr>
                            <a:t>العلامة </a:t>
                          </a:r>
                          <a14:m>
                            <m:oMath xmlns:m="http://schemas.openxmlformats.org/officeDocument/2006/math">
                              <m:r>
                                <a:rPr lang="en-US" sz="1100">
                                  <a:effectLst/>
                                  <a:latin typeface="Cambria Math"/>
                                </a:rPr>
                                <m:t>𝑥</m:t>
                              </m:r>
                            </m:oMath>
                          </a14:m>
                          <a:endParaRPr lang="en-US" sz="1100" dirty="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5</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6</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8</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9</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10</m:t>
                                </m:r>
                              </m:oMath>
                            </m:oMathPara>
                          </a14:m>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679359">
                    <a:tc>
                      <a:txBody>
                        <a:bodyPr/>
                        <a:lstStyle/>
                        <a:p>
                          <a:pPr algn="r" rtl="1">
                            <a:lnSpc>
                              <a:spcPct val="115000"/>
                            </a:lnSpc>
                            <a:spcAft>
                              <a:spcPts val="0"/>
                            </a:spcAft>
                          </a:pPr>
                          <a:r>
                            <a:rPr lang="ar-SA" sz="1100">
                              <a:effectLst/>
                            </a:rPr>
                            <a:t>عدد الطلاب (التكرارية </a:t>
                          </a:r>
                          <a14:m>
                            <m:oMath xmlns:m="http://schemas.openxmlformats.org/officeDocument/2006/math">
                              <m:r>
                                <a:rPr lang="en-US" sz="1100">
                                  <a:effectLst/>
                                  <a:latin typeface="Cambria Math"/>
                                </a:rPr>
                                <m:t>𝑓</m:t>
                              </m:r>
                            </m:oMath>
                          </a14:m>
                          <a:r>
                            <a:rPr lang="ar-SA" sz="1100">
                              <a:effectLst/>
                            </a:rPr>
                            <a:t>)</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3</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5</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9</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8</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2</m:t>
                                </m:r>
                              </m:oMath>
                            </m:oMathPara>
                          </a14:m>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mc:Choice>
        <mc:Fallback xmlns="">
          <p:graphicFrame>
            <p:nvGraphicFramePr>
              <p:cNvPr id="5" name="טבלה 4"/>
              <p:cNvGraphicFramePr>
                <a:graphicFrameLocks noGrp="1"/>
              </p:cNvGraphicFramePr>
              <p:nvPr>
                <p:extLst>
                  <p:ext uri="{D42A27DB-BD31-4B8C-83A1-F6EECF244321}">
                    <p14:modId xmlns:p14="http://schemas.microsoft.com/office/powerpoint/2010/main" val="3642803326"/>
                  </p:ext>
                </p:extLst>
              </p:nvPr>
            </p:nvGraphicFramePr>
            <p:xfrm>
              <a:off x="1403799" y="3296992"/>
              <a:ext cx="6376492" cy="1030310"/>
            </p:xfrm>
            <a:graphic>
              <a:graphicData uri="http://schemas.openxmlformats.org/drawingml/2006/table">
                <a:tbl>
                  <a:tblPr rtl="1" firstRow="1" firstCol="1" bandRow="1">
                    <a:tableStyleId>{5C22544A-7EE6-4342-B048-85BDC9FD1C3A}</a:tableStyleId>
                  </a:tblPr>
                  <a:tblGrid>
                    <a:gridCol w="978345"/>
                    <a:gridCol w="899691"/>
                    <a:gridCol w="899691"/>
                    <a:gridCol w="899691"/>
                    <a:gridCol w="914180"/>
                    <a:gridCol w="900381"/>
                    <a:gridCol w="884513"/>
                  </a:tblGrid>
                  <a:tr h="350951">
                    <a:tc>
                      <a:txBody>
                        <a:bodyPr/>
                        <a:lstStyle/>
                        <a:p>
                          <a:endParaRPr lang="ar-SA"/>
                        </a:p>
                      </a:txBody>
                      <a:tcPr marL="68580" marR="68580" marT="0" marB="0">
                        <a:blipFill rotWithShape="1">
                          <a:blip r:embed="rId2"/>
                          <a:stretch>
                            <a:fillRect t="-12069" r="-554375" b="-191379"/>
                          </a:stretch>
                        </a:blipFill>
                      </a:tcPr>
                    </a:tc>
                    <a:tc>
                      <a:txBody>
                        <a:bodyPr/>
                        <a:lstStyle/>
                        <a:p>
                          <a:endParaRPr lang="ar-SA"/>
                        </a:p>
                      </a:txBody>
                      <a:tcPr marL="68580" marR="68580" marT="0" marB="0">
                        <a:blipFill rotWithShape="1">
                          <a:blip r:embed="rId2"/>
                          <a:stretch>
                            <a:fillRect l="-108108" t="-12069" r="-499324" b="-191379"/>
                          </a:stretch>
                        </a:blipFill>
                      </a:tcPr>
                    </a:tc>
                    <a:tc>
                      <a:txBody>
                        <a:bodyPr/>
                        <a:lstStyle/>
                        <a:p>
                          <a:endParaRPr lang="ar-SA"/>
                        </a:p>
                      </a:txBody>
                      <a:tcPr marL="68580" marR="68580" marT="0" marB="0">
                        <a:blipFill rotWithShape="1">
                          <a:blip r:embed="rId2"/>
                          <a:stretch>
                            <a:fillRect l="-208108" t="-12069" r="-399324" b="-191379"/>
                          </a:stretch>
                        </a:blipFill>
                      </a:tcPr>
                    </a:tc>
                    <a:tc>
                      <a:txBody>
                        <a:bodyPr/>
                        <a:lstStyle/>
                        <a:p>
                          <a:endParaRPr lang="ar-SA"/>
                        </a:p>
                      </a:txBody>
                      <a:tcPr marL="68580" marR="68580" marT="0" marB="0">
                        <a:blipFill rotWithShape="1">
                          <a:blip r:embed="rId2"/>
                          <a:stretch>
                            <a:fillRect l="-310204" t="-12069" r="-302041" b="-191379"/>
                          </a:stretch>
                        </a:blipFill>
                      </a:tcPr>
                    </a:tc>
                    <a:tc>
                      <a:txBody>
                        <a:bodyPr/>
                        <a:lstStyle/>
                        <a:p>
                          <a:endParaRPr lang="ar-SA"/>
                        </a:p>
                      </a:txBody>
                      <a:tcPr marL="68580" marR="68580" marT="0" marB="0">
                        <a:blipFill rotWithShape="1">
                          <a:blip r:embed="rId2"/>
                          <a:stretch>
                            <a:fillRect l="-402000" t="-12069" r="-196000" b="-191379"/>
                          </a:stretch>
                        </a:blipFill>
                      </a:tcPr>
                    </a:tc>
                    <a:tc>
                      <a:txBody>
                        <a:bodyPr/>
                        <a:lstStyle/>
                        <a:p>
                          <a:endParaRPr lang="ar-SA"/>
                        </a:p>
                      </a:txBody>
                      <a:tcPr marL="68580" marR="68580" marT="0" marB="0">
                        <a:blipFill rotWithShape="1">
                          <a:blip r:embed="rId2"/>
                          <a:stretch>
                            <a:fillRect l="-508784" t="-12069" r="-98649" b="-191379"/>
                          </a:stretch>
                        </a:blipFill>
                      </a:tcPr>
                    </a:tc>
                    <a:tc>
                      <a:txBody>
                        <a:bodyPr/>
                        <a:lstStyle/>
                        <a:p>
                          <a:endParaRPr lang="ar-SA"/>
                        </a:p>
                      </a:txBody>
                      <a:tcPr marL="68580" marR="68580" marT="0" marB="0">
                        <a:blipFill rotWithShape="1">
                          <a:blip r:embed="rId2"/>
                          <a:stretch>
                            <a:fillRect l="-621379" t="-12069" r="-690" b="-191379"/>
                          </a:stretch>
                        </a:blipFill>
                      </a:tcPr>
                    </a:tc>
                  </a:tr>
                  <a:tr h="679359">
                    <a:tc>
                      <a:txBody>
                        <a:bodyPr/>
                        <a:lstStyle/>
                        <a:p>
                          <a:endParaRPr lang="ar-SA"/>
                        </a:p>
                      </a:txBody>
                      <a:tcPr marL="68580" marR="68580" marT="0" marB="0">
                        <a:blipFill rotWithShape="1">
                          <a:blip r:embed="rId2"/>
                          <a:stretch>
                            <a:fillRect t="-58559" r="-554375"/>
                          </a:stretch>
                        </a:blipFill>
                      </a:tcPr>
                    </a:tc>
                    <a:tc>
                      <a:txBody>
                        <a:bodyPr/>
                        <a:lstStyle/>
                        <a:p>
                          <a:endParaRPr lang="ar-SA"/>
                        </a:p>
                      </a:txBody>
                      <a:tcPr marL="68580" marR="68580" marT="0" marB="0">
                        <a:blipFill rotWithShape="1">
                          <a:blip r:embed="rId2"/>
                          <a:stretch>
                            <a:fillRect l="-108108" t="-58559" r="-499324"/>
                          </a:stretch>
                        </a:blipFill>
                      </a:tcPr>
                    </a:tc>
                    <a:tc>
                      <a:txBody>
                        <a:bodyPr/>
                        <a:lstStyle/>
                        <a:p>
                          <a:endParaRPr lang="ar-SA"/>
                        </a:p>
                      </a:txBody>
                      <a:tcPr marL="68580" marR="68580" marT="0" marB="0">
                        <a:blipFill rotWithShape="1">
                          <a:blip r:embed="rId2"/>
                          <a:stretch>
                            <a:fillRect l="-208108" t="-58559" r="-399324"/>
                          </a:stretch>
                        </a:blipFill>
                      </a:tcPr>
                    </a:tc>
                    <a:tc>
                      <a:txBody>
                        <a:bodyPr/>
                        <a:lstStyle/>
                        <a:p>
                          <a:endParaRPr lang="ar-SA"/>
                        </a:p>
                      </a:txBody>
                      <a:tcPr marL="68580" marR="68580" marT="0" marB="0">
                        <a:blipFill rotWithShape="1">
                          <a:blip r:embed="rId2"/>
                          <a:stretch>
                            <a:fillRect l="-310204" t="-58559" r="-302041"/>
                          </a:stretch>
                        </a:blipFill>
                      </a:tcPr>
                    </a:tc>
                    <a:tc>
                      <a:txBody>
                        <a:bodyPr/>
                        <a:lstStyle/>
                        <a:p>
                          <a:pPr algn="ctr" rtl="1">
                            <a:lnSpc>
                              <a:spcPct val="115000"/>
                            </a:lnSpc>
                            <a:spcAft>
                              <a:spcPts val="0"/>
                            </a:spcAft>
                          </a:pPr>
                          <a:r>
                            <a:rPr lang="ar-SA" sz="1100">
                              <a:effectLst/>
                            </a:rPr>
                            <a:t>9</a:t>
                          </a:r>
                          <a:endParaRPr lang="en-US" sz="1100">
                            <a:effectLst/>
                            <a:latin typeface="Calibri"/>
                            <a:ea typeface="Calibri"/>
                            <a:cs typeface="Arial"/>
                          </a:endParaRPr>
                        </a:p>
                      </a:txBody>
                      <a:tcPr marL="68580" marR="68580" marT="0" marB="0"/>
                    </a:tc>
                    <a:tc>
                      <a:txBody>
                        <a:bodyPr/>
                        <a:lstStyle/>
                        <a:p>
                          <a:endParaRPr lang="ar-SA"/>
                        </a:p>
                      </a:txBody>
                      <a:tcPr marL="68580" marR="68580" marT="0" marB="0">
                        <a:blipFill rotWithShape="1">
                          <a:blip r:embed="rId2"/>
                          <a:stretch>
                            <a:fillRect l="-508784" t="-58559" r="-98649"/>
                          </a:stretch>
                        </a:blipFill>
                      </a:tcPr>
                    </a:tc>
                    <a:tc>
                      <a:txBody>
                        <a:bodyPr/>
                        <a:lstStyle/>
                        <a:p>
                          <a:endParaRPr lang="ar-SA"/>
                        </a:p>
                      </a:txBody>
                      <a:tcPr marL="68580" marR="68580" marT="0" marB="0">
                        <a:blipFill rotWithShape="1">
                          <a:blip r:embed="rId2"/>
                          <a:stretch>
                            <a:fillRect l="-621379" t="-58559" r="-690"/>
                          </a:stretch>
                        </a:blipFill>
                      </a:tcPr>
                    </a:tc>
                  </a:tr>
                </a:tbl>
              </a:graphicData>
            </a:graphic>
          </p:graphicFrame>
        </mc:Fallback>
      </mc:AlternateContent>
    </p:spTree>
    <p:extLst>
      <p:ext uri="{BB962C8B-B14F-4D97-AF65-F5344CB8AC3E}">
        <p14:creationId xmlns:p14="http://schemas.microsoft.com/office/powerpoint/2010/main" val="3583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1000"/>
                                        <p:tgtEl>
                                          <p:spTgt spid="4">
                                            <p:txEl>
                                              <p:pRg st="11" end="11"/>
                                            </p:txEl>
                                          </p:spTgt>
                                        </p:tgtEl>
                                      </p:cBhvr>
                                    </p:animEffect>
                                    <p:anim calcmode="lin" valueType="num">
                                      <p:cBhvr>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1000"/>
                                        <p:tgtEl>
                                          <p:spTgt spid="4">
                                            <p:txEl>
                                              <p:pRg st="12" end="12"/>
                                            </p:txEl>
                                          </p:spTgt>
                                        </p:tgtEl>
                                      </p:cBhvr>
                                    </p:animEffect>
                                    <p:anim calcmode="lin" valueType="num">
                                      <p:cBhvr>
                                        <p:cTn id="5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endParaRPr lang="ar-SA" dirty="0"/>
          </a:p>
          <a:p>
            <a:pPr marL="96838" indent="0">
              <a:buNone/>
            </a:pPr>
            <a:endParaRPr lang="ar-SA" dirty="0"/>
          </a:p>
          <a:p>
            <a:pPr marL="96838" indent="0">
              <a:buNone/>
            </a:pPr>
            <a:endParaRPr lang="ar-SA" dirty="0"/>
          </a:p>
          <a:p>
            <a:pPr marL="96838" indent="0">
              <a:buNone/>
            </a:pPr>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31" y="1828801"/>
            <a:ext cx="7122017" cy="11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3429000"/>
            <a:ext cx="3953813" cy="137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61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1000"/>
                                        <p:tgtEl>
                                          <p:spTgt spid="5123"/>
                                        </p:tgtEl>
                                      </p:cBhvr>
                                    </p:animEffect>
                                    <p:anim calcmode="lin" valueType="num">
                                      <p:cBhvr>
                                        <p:cTn id="15" dur="1000" fill="hold"/>
                                        <p:tgtEl>
                                          <p:spTgt spid="5123"/>
                                        </p:tgtEl>
                                        <p:attrNameLst>
                                          <p:attrName>ppt_x</p:attrName>
                                        </p:attrNameLst>
                                      </p:cBhvr>
                                      <p:tavLst>
                                        <p:tav tm="0">
                                          <p:val>
                                            <p:strVal val="#ppt_x"/>
                                          </p:val>
                                        </p:tav>
                                        <p:tav tm="100000">
                                          <p:val>
                                            <p:strVal val="#ppt_x"/>
                                          </p:val>
                                        </p:tav>
                                      </p:tavLst>
                                    </p:anim>
                                    <p:anim calcmode="lin" valueType="num">
                                      <p:cBhvr>
                                        <p:cTn id="16"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ar-SA"/>
          </a:p>
        </p:txBody>
      </p:sp>
      <p:sp>
        <p:nvSpPr>
          <p:cNvPr id="3" name="מציין מיקום טקסט 2"/>
          <p:cNvSpPr>
            <a:spLocks noGrp="1"/>
          </p:cNvSpPr>
          <p:nvPr>
            <p:ph type="body" sz="quarter" idx="3"/>
          </p:nvPr>
        </p:nvSpPr>
        <p:spPr/>
        <p:txBody>
          <a:bodyPr/>
          <a:lstStyle/>
          <a:p>
            <a:r>
              <a:rPr lang="ar-SA" dirty="0"/>
              <a:t>المعدل </a:t>
            </a:r>
          </a:p>
        </p:txBody>
      </p:sp>
      <p:sp>
        <p:nvSpPr>
          <p:cNvPr id="4" name="מציין מיקום תוכן 3"/>
          <p:cNvSpPr>
            <a:spLocks noGrp="1"/>
          </p:cNvSpPr>
          <p:nvPr>
            <p:ph sz="quarter" idx="4"/>
          </p:nvPr>
        </p:nvSpPr>
        <p:spPr>
          <a:xfrm>
            <a:off x="515205" y="1725683"/>
            <a:ext cx="8855037" cy="4571422"/>
          </a:xfrm>
        </p:spPr>
        <p:txBody>
          <a:bodyPr>
            <a:normAutofit fontScale="92500" lnSpcReduction="10000"/>
          </a:bodyPr>
          <a:lstStyle/>
          <a:p>
            <a:pPr marL="96838" indent="0">
              <a:buNone/>
            </a:pPr>
            <a:r>
              <a:rPr lang="ar-SA" sz="2600" dirty="0"/>
              <a:t>المعدل هو :</a:t>
            </a:r>
          </a:p>
          <a:p>
            <a:pPr marL="96838" indent="0">
              <a:buNone/>
            </a:pPr>
            <a:endParaRPr lang="ar-SA" sz="2600" dirty="0"/>
          </a:p>
          <a:p>
            <a:pPr marL="96838" indent="0">
              <a:buNone/>
            </a:pPr>
            <a:r>
              <a:rPr lang="ar-SA" sz="2600" dirty="0"/>
              <a:t> القيمة التي تتجمع حولها مجموعة قيم، ومن خلالها نستطيع الحكم على كلّ قيم المجموعة، فهذه القيمة هي الوسط الحسابي، ويتم حساب المتوسط الحسابي لمجموعة من القيم من خلال جمع قيم كل عناصر هذه المجموعة وقسمة ناتج المجموع على عدد عناصر المجموعة، ورياضياً هو: المتوسط الحسابي= مجموع كلّ عناصر المجموعة/ عدد عناصر المجموعة.</a:t>
            </a:r>
          </a:p>
          <a:p>
            <a:pPr marL="96838" indent="0">
              <a:buNone/>
            </a:pPr>
            <a:r>
              <a:rPr lang="ar-SY" sz="2600" dirty="0">
                <a:latin typeface="Sakkal Majalla" panose="02000000000000000000" pitchFamily="2" charset="-78"/>
                <a:cs typeface="Sakkal Majalla" panose="02000000000000000000" pitchFamily="2" charset="-78"/>
              </a:rPr>
              <a:t>معطى الجدول التالي</a:t>
            </a:r>
            <a:r>
              <a:rPr lang="ar-SY" dirty="0">
                <a:latin typeface="Sakkal Majalla" panose="02000000000000000000" pitchFamily="2" charset="-78"/>
                <a:cs typeface="Sakkal Majalla" panose="02000000000000000000" pitchFamily="2" charset="-78"/>
              </a:rPr>
              <a:t>:</a:t>
            </a:r>
            <a:endParaRPr lang="ar-SA" dirty="0">
              <a:latin typeface="Sakkal Majalla" panose="02000000000000000000" pitchFamily="2" charset="-78"/>
              <a:cs typeface="Sakkal Majalla" panose="02000000000000000000" pitchFamily="2" charset="-78"/>
            </a:endParaRPr>
          </a:p>
          <a:p>
            <a:pPr marL="96838" indent="0">
              <a:buNone/>
            </a:pPr>
            <a:endParaRPr lang="ar-SY" dirty="0">
              <a:latin typeface="Sakkal Majalla" panose="02000000000000000000" pitchFamily="2" charset="-78"/>
              <a:cs typeface="Sakkal Majalla" panose="02000000000000000000" pitchFamily="2" charset="-78"/>
            </a:endParaRPr>
          </a:p>
          <a:p>
            <a:pPr marL="96838" indent="0">
              <a:buNone/>
            </a:pPr>
            <a:br>
              <a:rPr lang="ar-SA" dirty="0"/>
            </a:br>
            <a:br>
              <a:rPr lang="ar-SA" dirty="0"/>
            </a:br>
            <a:endParaRPr lang="ar-SA" dirty="0"/>
          </a:p>
        </p:txBody>
      </p:sp>
      <p:pic>
        <p:nvPicPr>
          <p:cNvPr id="5" name="Content Placeholder 3"/>
          <p:cNvPicPr>
            <a:picLocks noChangeAspect="1"/>
          </p:cNvPicPr>
          <p:nvPr/>
        </p:nvPicPr>
        <p:blipFill>
          <a:blip r:embed="rId2"/>
          <a:stretch>
            <a:fillRect/>
          </a:stretch>
        </p:blipFill>
        <p:spPr>
          <a:xfrm>
            <a:off x="515206" y="4700036"/>
            <a:ext cx="8157155" cy="871804"/>
          </a:xfrm>
          <a:prstGeom prst="rect">
            <a:avLst/>
          </a:prstGeom>
        </p:spPr>
      </p:pic>
    </p:spTree>
    <p:extLst>
      <p:ext uri="{BB962C8B-B14F-4D97-AF65-F5344CB8AC3E}">
        <p14:creationId xmlns:p14="http://schemas.microsoft.com/office/powerpoint/2010/main" val="21048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ar-SA"/>
          </a:p>
        </p:txBody>
      </p:sp>
      <p:sp>
        <p:nvSpPr>
          <p:cNvPr id="3" name="מציין מיקום טקסט 2"/>
          <p:cNvSpPr>
            <a:spLocks noGrp="1"/>
          </p:cNvSpPr>
          <p:nvPr>
            <p:ph type="body" sz="quarter" idx="3"/>
          </p:nvPr>
        </p:nvSpPr>
        <p:spPr/>
        <p:txBody>
          <a:bodyPr/>
          <a:lstStyle/>
          <a:p>
            <a:endParaRPr lang="ar-SA"/>
          </a:p>
        </p:txBody>
      </p:sp>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lstStyle/>
              <a:p>
                <a:pPr marL="96838" indent="0">
                  <a:buNone/>
                </a:pPr>
                <a:endParaRPr lang="ar-SA" dirty="0"/>
              </a:p>
              <a:p>
                <a:pPr marL="96838" indent="0">
                  <a:buNone/>
                </a:pPr>
                <a:r>
                  <a:rPr lang="ar-SA" dirty="0"/>
                  <a:t>حساب المعدل:</a:t>
                </a:r>
              </a:p>
              <a:p>
                <a:pPr marL="96838" indent="0">
                  <a:buNone/>
                </a:pPr>
                <a14:m>
                  <m:oMathPara xmlns:m="http://schemas.openxmlformats.org/officeDocument/2006/math">
                    <m:oMathParaPr>
                      <m:jc m:val="centerGroup"/>
                    </m:oMathParaPr>
                    <m:oMath xmlns:m="http://schemas.openxmlformats.org/officeDocument/2006/math">
                      <m:r>
                        <a:rPr lang="en-US" i="1" dirty="0">
                          <a:latin typeface="Cambria Math"/>
                        </a:rPr>
                        <m:t>𝑁</m:t>
                      </m:r>
                      <m:r>
                        <m:rPr>
                          <m:nor/>
                        </m:rPr>
                        <a:rPr lang="en-US" dirty="0">
                          <a:latin typeface="Sakkal Majalla" panose="02000000000000000000" pitchFamily="2" charset="-78"/>
                        </a:rPr>
                        <m:t>= </m:t>
                      </m:r>
                      <m:sSub>
                        <m:sSubPr>
                          <m:ctrlPr>
                            <a:rPr lang="he-IL" i="1" dirty="0">
                              <a:latin typeface="Cambria Math" panose="02040503050406030204" pitchFamily="18" charset="0"/>
                            </a:rPr>
                          </m:ctrlPr>
                        </m:sSubPr>
                        <m:e>
                          <m:r>
                            <a:rPr lang="he-IL" i="1" dirty="0">
                              <a:latin typeface="Cambria Math" panose="02040503050406030204" pitchFamily="18" charset="0"/>
                            </a:rPr>
                            <m:t>𝑓</m:t>
                          </m:r>
                        </m:e>
                        <m:sub>
                          <m:r>
                            <a:rPr lang="he-IL" dirty="0">
                              <a:latin typeface="Cambria Math" panose="02040503050406030204" pitchFamily="18" charset="0"/>
                            </a:rPr>
                            <m:t>1</m:t>
                          </m:r>
                        </m:sub>
                      </m:sSub>
                      <m:r>
                        <m:rPr>
                          <m:nor/>
                        </m:rPr>
                        <a:rPr lang="en-US" dirty="0">
                          <a:latin typeface="Sakkal Majalla" panose="02000000000000000000" pitchFamily="2" charset="-78"/>
                        </a:rPr>
                        <m:t>+</m:t>
                      </m:r>
                      <m:sSub>
                        <m:sSubPr>
                          <m:ctrlPr>
                            <a:rPr lang="he-IL" i="1" dirty="0">
                              <a:latin typeface="Cambria Math" panose="02040503050406030204" pitchFamily="18" charset="0"/>
                            </a:rPr>
                          </m:ctrlPr>
                        </m:sSubPr>
                        <m:e>
                          <m:r>
                            <a:rPr lang="he-IL" i="1" dirty="0">
                              <a:latin typeface="Cambria Math" panose="02040503050406030204" pitchFamily="18" charset="0"/>
                            </a:rPr>
                            <m:t>𝑓</m:t>
                          </m:r>
                        </m:e>
                        <m:sub>
                          <m:r>
                            <a:rPr lang="he-IL" dirty="0">
                              <a:latin typeface="Cambria Math" panose="02040503050406030204" pitchFamily="18" charset="0"/>
                            </a:rPr>
                            <m:t>2</m:t>
                          </m:r>
                        </m:sub>
                      </m:sSub>
                      <m:r>
                        <m:rPr>
                          <m:nor/>
                        </m:rPr>
                        <a:rPr lang="en-US" dirty="0">
                          <a:latin typeface="Sakkal Majalla" panose="02000000000000000000" pitchFamily="2" charset="-78"/>
                        </a:rPr>
                        <m:t>+</m:t>
                      </m:r>
                      <m:sSub>
                        <m:sSubPr>
                          <m:ctrlPr>
                            <a:rPr lang="he-IL" i="1" dirty="0">
                              <a:latin typeface="Cambria Math" panose="02040503050406030204" pitchFamily="18" charset="0"/>
                            </a:rPr>
                          </m:ctrlPr>
                        </m:sSubPr>
                        <m:e>
                          <m:r>
                            <a:rPr lang="he-IL" i="1" dirty="0">
                              <a:latin typeface="Cambria Math" panose="02040503050406030204" pitchFamily="18" charset="0"/>
                            </a:rPr>
                            <m:t>𝑓</m:t>
                          </m:r>
                        </m:e>
                        <m:sub>
                          <m:r>
                            <a:rPr lang="he-IL" dirty="0">
                              <a:latin typeface="Cambria Math" panose="02040503050406030204" pitchFamily="18" charset="0"/>
                            </a:rPr>
                            <m:t>3</m:t>
                          </m:r>
                        </m:sub>
                      </m:sSub>
                      <m:r>
                        <m:rPr>
                          <m:nor/>
                        </m:rPr>
                        <a:rPr lang="en-US" dirty="0">
                          <a:latin typeface="Sakkal Majalla" panose="02000000000000000000" pitchFamily="2" charset="-78"/>
                        </a:rPr>
                        <m:t>+</m:t>
                      </m:r>
                      <m:r>
                        <m:rPr>
                          <m:nor/>
                        </m:rPr>
                        <a:rPr lang="en-US" dirty="0">
                          <a:latin typeface="Sakkal Majalla" panose="02000000000000000000" pitchFamily="2" charset="-78"/>
                        </a:rPr>
                        <m:t>…</m:t>
                      </m:r>
                      <m:r>
                        <m:rPr>
                          <m:nor/>
                        </m:rPr>
                        <a:rPr lang="en-US" dirty="0">
                          <a:latin typeface="Sakkal Majalla" panose="02000000000000000000" pitchFamily="2" charset="-78"/>
                        </a:rPr>
                        <m:t>+</m:t>
                      </m:r>
                      <m:sSub>
                        <m:sSubPr>
                          <m:ctrlPr>
                            <a:rPr lang="he-IL" i="1" dirty="0">
                              <a:latin typeface="Cambria Math" panose="02040503050406030204" pitchFamily="18" charset="0"/>
                            </a:rPr>
                          </m:ctrlPr>
                        </m:sSubPr>
                        <m:e>
                          <m:r>
                            <a:rPr lang="he-IL" i="1" dirty="0">
                              <a:latin typeface="Cambria Math" panose="02040503050406030204" pitchFamily="18" charset="0"/>
                            </a:rPr>
                            <m:t>𝑓</m:t>
                          </m:r>
                        </m:e>
                        <m:sub>
                          <m:r>
                            <m:rPr>
                              <m:sty m:val="p"/>
                            </m:rPr>
                            <a:rPr lang="en-US" dirty="0">
                              <a:latin typeface="Cambria Math" panose="02040503050406030204" pitchFamily="18" charset="0"/>
                            </a:rPr>
                            <m:t>n</m:t>
                          </m:r>
                        </m:sub>
                      </m:sSub>
                    </m:oMath>
                  </m:oMathPara>
                </a14:m>
                <a:endParaRPr lang="en-US" dirty="0"/>
              </a:p>
              <a:p>
                <a:pPr marL="96838" indent="0">
                  <a:buNone/>
                </a:pPr>
                <a:r>
                  <a:rPr lang="ar-SY" dirty="0">
                    <a:latin typeface="Sakkal Majalla" panose="02000000000000000000" pitchFamily="2" charset="-78"/>
                    <a:cs typeface="Sakkal Majalla" panose="02000000000000000000" pitchFamily="2" charset="-78"/>
                  </a:rPr>
                  <a:t>نرمز للمعدل بالحرف :</a:t>
                </a:r>
                <a:r>
                  <a:rPr lang="ar-SA" dirty="0">
                    <a:latin typeface="Sakkal Majalla" panose="02000000000000000000" pitchFamily="2" charset="-78"/>
                    <a:cs typeface="Sakkal Majalla" panose="02000000000000000000" pitchFamily="2" charset="-78"/>
                  </a:rPr>
                  <a:t> </a:t>
                </a:r>
                <a14:m>
                  <m:oMath xmlns:m="http://schemas.openxmlformats.org/officeDocument/2006/math">
                    <m:bar>
                      <m:barPr>
                        <m:pos m:val="top"/>
                        <m:ctrlPr>
                          <a:rPr lang="ar-SA" i="1">
                            <a:latin typeface="Cambria Math" panose="02040503050406030204" pitchFamily="18" charset="0"/>
                            <a:cs typeface="Sakkal Majalla" panose="02000000000000000000" pitchFamily="2" charset="-78"/>
                          </a:rPr>
                        </m:ctrlPr>
                      </m:barPr>
                      <m:e>
                        <m:r>
                          <a:rPr lang="en-US" i="1">
                            <a:latin typeface="Cambria Math"/>
                            <a:cs typeface="Sakkal Majalla" panose="02000000000000000000" pitchFamily="2" charset="-78"/>
                          </a:rPr>
                          <m:t>𝑋</m:t>
                        </m:r>
                      </m:e>
                    </m:bar>
                  </m:oMath>
                </a14:m>
                <a:r>
                  <a:rPr lang="ar-SA" dirty="0"/>
                  <a:t> </a:t>
                </a:r>
              </a:p>
              <a:p>
                <a:pPr marL="96838" indent="0">
                  <a:buNone/>
                </a:pPr>
                <a:endParaRPr lang="ar-SY" dirty="0">
                  <a:latin typeface="Sakkal Majalla" panose="02000000000000000000" pitchFamily="2" charset="-78"/>
                  <a:cs typeface="Sakkal Majalla" panose="02000000000000000000" pitchFamily="2" charset="-78"/>
                </a:endParaRPr>
              </a:p>
              <a:p>
                <a:pPr marL="96838" indent="0">
                  <a:buNone/>
                </a:pPr>
                <a:r>
                  <a:rPr lang="ar-SY" dirty="0">
                    <a:latin typeface="Sakkal Majalla" panose="02000000000000000000" pitchFamily="2" charset="-78"/>
                    <a:cs typeface="Sakkal Majalla" panose="02000000000000000000" pitchFamily="2" charset="-78"/>
                  </a:rPr>
                  <a:t>قانون لحساب المعدل هو : </a:t>
                </a:r>
                <a:endParaRPr lang="ar-SA" dirty="0">
                  <a:latin typeface="Sakkal Majalla" panose="02000000000000000000" pitchFamily="2" charset="-78"/>
                  <a:cs typeface="Sakkal Majalla" panose="02000000000000000000" pitchFamily="2" charset="-78"/>
                </a:endParaRPr>
              </a:p>
              <a:p>
                <a:pPr marL="96838" indent="0">
                  <a:buNone/>
                </a:pPr>
                <a14:m>
                  <m:oMathPara xmlns:m="http://schemas.openxmlformats.org/officeDocument/2006/math">
                    <m:oMathParaPr>
                      <m:jc m:val="centerGroup"/>
                    </m:oMathParaPr>
                    <m:oMath xmlns:m="http://schemas.openxmlformats.org/officeDocument/2006/math">
                      <m:acc>
                        <m:accPr>
                          <m:chr m:val="̅"/>
                          <m:ctrlPr>
                            <a:rPr lang="ar-SY" i="1" dirty="0">
                              <a:latin typeface="Cambria Math" panose="02040503050406030204" pitchFamily="18" charset="0"/>
                            </a:rPr>
                          </m:ctrlPr>
                        </m:accPr>
                        <m:e>
                          <m:r>
                            <a:rPr lang="ar-SY" i="1" dirty="0">
                              <a:latin typeface="Cambria Math" panose="02040503050406030204" pitchFamily="18" charset="0"/>
                            </a:rPr>
                            <m:t>𝑋</m:t>
                          </m:r>
                        </m:e>
                      </m:acc>
                      <m:r>
                        <a:rPr lang="ar-SY" dirty="0">
                          <a:latin typeface="Cambria Math" panose="02040503050406030204" pitchFamily="18" charset="0"/>
                        </a:rPr>
                        <m:t>=</m:t>
                      </m:r>
                      <m:f>
                        <m:fPr>
                          <m:ctrlPr>
                            <a:rPr lang="ar-SY" i="1" dirty="0" smtClean="0">
                              <a:latin typeface="Cambria Math" panose="02040503050406030204" pitchFamily="18" charset="0"/>
                            </a:rPr>
                          </m:ctrlPr>
                        </m:fPr>
                        <m:num>
                          <m:sSub>
                            <m:sSubPr>
                              <m:ctrlPr>
                                <a:rPr lang="ar-SY" i="1" dirty="0" smtClean="0">
                                  <a:latin typeface="Cambria Math" panose="02040503050406030204" pitchFamily="18" charset="0"/>
                                </a:rPr>
                              </m:ctrlPr>
                            </m:sSubPr>
                            <m:e>
                              <m:r>
                                <a:rPr lang="en-US" b="0" i="1" dirty="0" smtClean="0">
                                  <a:latin typeface="Cambria Math"/>
                                </a:rPr>
                                <m:t>𝑓</m:t>
                              </m:r>
                            </m:e>
                            <m:sub>
                              <m:r>
                                <a:rPr lang="en-US" b="0" i="1" dirty="0" smtClean="0">
                                  <a:latin typeface="Cambria Math"/>
                                </a:rPr>
                                <m:t>1</m:t>
                              </m:r>
                            </m:sub>
                          </m:sSub>
                          <m:r>
                            <a:rPr lang="ar-SY" i="1" dirty="0" smtClean="0">
                              <a:latin typeface="Cambria Math"/>
                              <a:ea typeface="Cambria Math"/>
                            </a:rPr>
                            <m:t>∙</m:t>
                          </m:r>
                          <m:sSub>
                            <m:sSubPr>
                              <m:ctrlPr>
                                <a:rPr lang="ar-SY" i="1" dirty="0" smtClean="0">
                                  <a:latin typeface="Cambria Math" panose="02040503050406030204" pitchFamily="18" charset="0"/>
                                  <a:ea typeface="Cambria Math"/>
                                </a:rPr>
                              </m:ctrlPr>
                            </m:sSubPr>
                            <m:e>
                              <m:r>
                                <a:rPr lang="en-US" b="0" i="1" dirty="0" smtClean="0">
                                  <a:latin typeface="Cambria Math"/>
                                  <a:ea typeface="Cambria Math"/>
                                </a:rPr>
                                <m:t>𝑥</m:t>
                              </m:r>
                            </m:e>
                            <m:sub>
                              <m:r>
                                <a:rPr lang="en-US" b="0" i="1" dirty="0" smtClean="0">
                                  <a:latin typeface="Cambria Math"/>
                                  <a:ea typeface="Cambria Math"/>
                                </a:rPr>
                                <m:t>1</m:t>
                              </m:r>
                            </m:sub>
                          </m:sSub>
                          <m:r>
                            <a:rPr lang="en-US" b="0" i="1" dirty="0" smtClean="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b="0" i="1" dirty="0" smtClean="0">
                                  <a:latin typeface="Cambria Math"/>
                                </a:rPr>
                                <m:t>2</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b="0" i="1" dirty="0" smtClean="0">
                                  <a:latin typeface="Cambria Math"/>
                                  <a:ea typeface="Cambria Math"/>
                                </a:rPr>
                                <m:t>2</m:t>
                              </m:r>
                            </m:sub>
                          </m:sSub>
                          <m:r>
                            <a:rPr lang="en-US" b="0" i="1" dirty="0" smtClean="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b="0" i="1" dirty="0" smtClean="0">
                                  <a:latin typeface="Cambria Math"/>
                                </a:rPr>
                                <m:t>3</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b="0" i="1" dirty="0" smtClean="0">
                                  <a:latin typeface="Cambria Math"/>
                                  <a:ea typeface="Cambria Math"/>
                                </a:rPr>
                                <m:t>3</m:t>
                              </m:r>
                            </m:sub>
                          </m:sSub>
                          <m:r>
                            <a:rPr lang="en-US" i="1" dirty="0" smtClean="0">
                              <a:latin typeface="Cambria Math"/>
                              <a:ea typeface="Cambria Math"/>
                            </a:rPr>
                            <m:t>∙∙∙</m:t>
                          </m:r>
                          <m:r>
                            <a:rPr lang="en-US" b="0" i="1" dirty="0" smtClean="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b="0" i="1" dirty="0" smtClean="0">
                                  <a:latin typeface="Cambria Math"/>
                                </a:rPr>
                                <m:t>𝑛</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b="0" i="1" dirty="0" smtClean="0">
                                  <a:latin typeface="Cambria Math"/>
                                  <a:ea typeface="Cambria Math"/>
                                </a:rPr>
                                <m:t>𝑛</m:t>
                              </m:r>
                            </m:sub>
                          </m:sSub>
                        </m:num>
                        <m:den>
                          <m:r>
                            <a:rPr lang="en-US" b="0" i="1" dirty="0" smtClean="0">
                              <a:latin typeface="Cambria Math"/>
                            </a:rPr>
                            <m:t>𝑁</m:t>
                          </m:r>
                        </m:den>
                      </m:f>
                    </m:oMath>
                  </m:oMathPara>
                </a14:m>
                <a:endParaRPr lang="en-US" dirty="0"/>
              </a:p>
              <a:p>
                <a:pPr marL="96838" indent="0">
                  <a:buNone/>
                </a:pPr>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36556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ar-SA"/>
          </a:p>
        </p:txBody>
      </p:sp>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a:xfrm>
                <a:off x="515206" y="1395167"/>
                <a:ext cx="8930452" cy="4483033"/>
              </a:xfrm>
            </p:spPr>
            <p:txBody>
              <a:bodyPr>
                <a:normAutofit fontScale="92500" lnSpcReduction="10000"/>
              </a:bodyPr>
              <a:lstStyle/>
              <a:p>
                <a:pPr marL="96838" indent="0">
                  <a:buNone/>
                </a:pPr>
                <a:r>
                  <a:rPr lang="ar-SY" sz="2600" dirty="0">
                    <a:latin typeface="Sakkal Majalla" panose="02000000000000000000" pitchFamily="2" charset="-78"/>
                  </a:rPr>
                  <a:t>مثال: </a:t>
                </a:r>
                <a:endParaRPr lang="ar-SA" sz="2600" dirty="0">
                  <a:latin typeface="Sakkal Majalla" panose="02000000000000000000" pitchFamily="2" charset="-78"/>
                </a:endParaRPr>
              </a:p>
              <a:p>
                <a:pPr marL="96838" indent="0">
                  <a:buNone/>
                </a:pPr>
                <a:r>
                  <a:rPr lang="ar-SY" sz="2600" dirty="0">
                    <a:latin typeface="Sakkal Majalla" panose="02000000000000000000" pitchFamily="2" charset="-78"/>
                  </a:rPr>
                  <a:t>في صف معين قاسوا طول الطلاب, وحصلوا غلى توزيع </a:t>
                </a:r>
                <a:r>
                  <a:rPr lang="ar-SY" sz="2600" dirty="0" err="1">
                    <a:latin typeface="Sakkal Majalla" panose="02000000000000000000" pitchFamily="2" charset="-78"/>
                  </a:rPr>
                  <a:t>لاطوالهم</a:t>
                </a:r>
                <a:r>
                  <a:rPr lang="ar-SY" sz="2600" dirty="0">
                    <a:latin typeface="Sakkal Majalla" panose="02000000000000000000" pitchFamily="2" charset="-78"/>
                  </a:rPr>
                  <a:t> كما هو مبين في الجدول التالي:</a:t>
                </a:r>
                <a:endParaRPr lang="ar-SA" sz="2600" dirty="0">
                  <a:latin typeface="Sakkal Majalla" panose="02000000000000000000" pitchFamily="2" charset="-78"/>
                </a:endParaRPr>
              </a:p>
              <a:p>
                <a:pPr marL="96838" indent="0">
                  <a:buNone/>
                </a:pPr>
                <a:endParaRPr lang="ar-SY" dirty="0">
                  <a:latin typeface="Sakkal Majalla" panose="02000000000000000000" pitchFamily="2" charset="-78"/>
                </a:endParaRPr>
              </a:p>
              <a:p>
                <a:pPr marL="96838" indent="0">
                  <a:buNone/>
                </a:pPr>
                <a:endParaRPr lang="ar-SA" dirty="0"/>
              </a:p>
              <a:p>
                <a:pPr marL="96838" indent="0">
                  <a:buNone/>
                </a:pPr>
                <a:endParaRPr lang="ar-SA" dirty="0"/>
              </a:p>
              <a:p>
                <a:pPr marL="96838" indent="0">
                  <a:buNone/>
                </a:pPr>
                <a:endParaRPr lang="ar-SA" dirty="0"/>
              </a:p>
              <a:p>
                <a:pPr marL="96838" indent="0">
                  <a:buNone/>
                </a:pPr>
                <a:r>
                  <a:rPr lang="ar-SY" sz="2600" dirty="0">
                    <a:latin typeface="Sakkal Majalla" panose="02000000000000000000" pitchFamily="2" charset="-78"/>
                    <a:cs typeface="Sakkal Majalla" panose="02000000000000000000" pitchFamily="2" charset="-78"/>
                  </a:rPr>
                  <a:t>احسب معدل اطوال الطلاب ؟</a:t>
                </a:r>
              </a:p>
              <a:p>
                <a:pPr marL="96838" indent="0">
                  <a:buNone/>
                </a:pPr>
                <a:r>
                  <a:rPr lang="ar-SY" sz="2600" dirty="0">
                    <a:latin typeface="Sakkal Majalla" panose="02000000000000000000" pitchFamily="2" charset="-78"/>
                    <a:cs typeface="Sakkal Majalla" panose="02000000000000000000" pitchFamily="2" charset="-78"/>
                  </a:rPr>
                  <a:t>نرمز للمعدل بالحرف :</a:t>
                </a:r>
                <a:r>
                  <a:rPr lang="en-US" sz="2600" dirty="0">
                    <a:latin typeface="Sakkal Majalla" panose="02000000000000000000" pitchFamily="2" charset="-78"/>
                    <a:cs typeface="Sakkal Majalla" panose="02000000000000000000" pitchFamily="2" charset="-78"/>
                  </a:rPr>
                  <a:t> </a:t>
                </a:r>
                <a:r>
                  <a:rPr lang="ar-SA" sz="2600" dirty="0">
                    <a:latin typeface="Sakkal Majalla" panose="02000000000000000000" pitchFamily="2" charset="-78"/>
                    <a:cs typeface="Sakkal Majalla" panose="02000000000000000000" pitchFamily="2" charset="-78"/>
                  </a:rPr>
                  <a:t> </a:t>
                </a:r>
                <a14:m>
                  <m:oMath xmlns:m="http://schemas.openxmlformats.org/officeDocument/2006/math">
                    <m:bar>
                      <m:barPr>
                        <m:pos m:val="top"/>
                        <m:ctrlPr>
                          <a:rPr lang="ar-SA" sz="2600" i="1" smtClean="0">
                            <a:latin typeface="Cambria Math" panose="02040503050406030204" pitchFamily="18" charset="0"/>
                            <a:cs typeface="Sakkal Majalla" panose="02000000000000000000" pitchFamily="2" charset="-78"/>
                          </a:rPr>
                        </m:ctrlPr>
                      </m:barPr>
                      <m:e>
                        <m:r>
                          <a:rPr lang="en-US" sz="2600" b="0" i="1" smtClean="0">
                            <a:latin typeface="Cambria Math"/>
                            <a:cs typeface="Sakkal Majalla" panose="02000000000000000000" pitchFamily="2" charset="-78"/>
                          </a:rPr>
                          <m:t>𝑋</m:t>
                        </m:r>
                      </m:e>
                    </m:bar>
                  </m:oMath>
                </a14:m>
                <a:r>
                  <a:rPr lang="ar-SA" sz="2600" dirty="0"/>
                  <a:t> </a:t>
                </a:r>
              </a:p>
              <a:p>
                <a:pPr marL="96838" indent="0">
                  <a:buNone/>
                </a:pPr>
                <a14:m>
                  <m:oMathPara xmlns:m="http://schemas.openxmlformats.org/officeDocument/2006/math">
                    <m:oMathParaPr>
                      <m:jc m:val="centerGroup"/>
                    </m:oMathParaPr>
                    <m:oMath xmlns:m="http://schemas.openxmlformats.org/officeDocument/2006/math">
                      <m:acc>
                        <m:accPr>
                          <m:chr m:val="̅"/>
                          <m:ctrlPr>
                            <a:rPr lang="ar-SY" sz="2600" i="1" dirty="0">
                              <a:latin typeface="Cambria Math" panose="02040503050406030204" pitchFamily="18" charset="0"/>
                            </a:rPr>
                          </m:ctrlPr>
                        </m:accPr>
                        <m:e>
                          <m:r>
                            <a:rPr lang="ar-SY" sz="2600" i="1" dirty="0">
                              <a:latin typeface="Cambria Math" panose="02040503050406030204" pitchFamily="18" charset="0"/>
                            </a:rPr>
                            <m:t>𝑋</m:t>
                          </m:r>
                        </m:e>
                      </m:acc>
                      <m:r>
                        <a:rPr lang="ar-SY" sz="2600" dirty="0">
                          <a:latin typeface="Cambria Math" panose="02040503050406030204" pitchFamily="18" charset="0"/>
                        </a:rPr>
                        <m:t>=</m:t>
                      </m:r>
                      <m:f>
                        <m:fPr>
                          <m:ctrlPr>
                            <a:rPr lang="ar-SY" sz="2600" i="1" dirty="0">
                              <a:latin typeface="Cambria Math" panose="02040503050406030204" pitchFamily="18" charset="0"/>
                            </a:rPr>
                          </m:ctrlPr>
                        </m:fPr>
                        <m:num>
                          <m:sSub>
                            <m:sSubPr>
                              <m:ctrlPr>
                                <a:rPr lang="ar-SY" sz="2600" i="1" dirty="0">
                                  <a:latin typeface="Cambria Math" panose="02040503050406030204" pitchFamily="18" charset="0"/>
                                </a:rPr>
                              </m:ctrlPr>
                            </m:sSubPr>
                            <m:e>
                              <m:r>
                                <a:rPr lang="en-US" sz="2600" i="1" dirty="0">
                                  <a:latin typeface="Cambria Math"/>
                                </a:rPr>
                                <m:t>𝑓</m:t>
                              </m:r>
                            </m:e>
                            <m:sub>
                              <m:r>
                                <a:rPr lang="en-US" sz="2600" i="1" dirty="0">
                                  <a:latin typeface="Cambria Math"/>
                                </a:rPr>
                                <m:t>1</m:t>
                              </m:r>
                            </m:sub>
                          </m:sSub>
                          <m:r>
                            <a:rPr lang="ar-SY" sz="2600" i="1" dirty="0">
                              <a:latin typeface="Cambria Math"/>
                              <a:ea typeface="Cambria Math"/>
                            </a:rPr>
                            <m:t>∙</m:t>
                          </m:r>
                          <m:sSub>
                            <m:sSubPr>
                              <m:ctrlPr>
                                <a:rPr lang="ar-SY" sz="2600" i="1" dirty="0">
                                  <a:latin typeface="Cambria Math" panose="02040503050406030204" pitchFamily="18" charset="0"/>
                                  <a:ea typeface="Cambria Math"/>
                                </a:rPr>
                              </m:ctrlPr>
                            </m:sSubPr>
                            <m:e>
                              <m:r>
                                <a:rPr lang="en-US" sz="2600" i="1" dirty="0">
                                  <a:latin typeface="Cambria Math"/>
                                  <a:ea typeface="Cambria Math"/>
                                </a:rPr>
                                <m:t>𝑥</m:t>
                              </m:r>
                            </m:e>
                            <m:sub>
                              <m:r>
                                <a:rPr lang="en-US" sz="2600" i="1" dirty="0">
                                  <a:latin typeface="Cambria Math"/>
                                  <a:ea typeface="Cambria Math"/>
                                </a:rPr>
                                <m:t>1</m:t>
                              </m:r>
                            </m:sub>
                          </m:sSub>
                          <m:r>
                            <a:rPr lang="en-US" sz="2600" i="1" dirty="0">
                              <a:latin typeface="Cambria Math"/>
                              <a:ea typeface="Cambria Math"/>
                            </a:rPr>
                            <m:t>+</m:t>
                          </m:r>
                          <m:sSub>
                            <m:sSubPr>
                              <m:ctrlPr>
                                <a:rPr lang="ar-SY" sz="2600" i="1" dirty="0">
                                  <a:latin typeface="Cambria Math" panose="02040503050406030204" pitchFamily="18" charset="0"/>
                                </a:rPr>
                              </m:ctrlPr>
                            </m:sSubPr>
                            <m:e>
                              <m:r>
                                <a:rPr lang="en-US" sz="2600" i="1" dirty="0">
                                  <a:latin typeface="Cambria Math"/>
                                </a:rPr>
                                <m:t>𝑓</m:t>
                              </m:r>
                            </m:e>
                            <m:sub>
                              <m:r>
                                <a:rPr lang="en-US" sz="2600" i="1" dirty="0">
                                  <a:latin typeface="Cambria Math"/>
                                </a:rPr>
                                <m:t>2</m:t>
                              </m:r>
                            </m:sub>
                          </m:sSub>
                          <m:r>
                            <a:rPr lang="ar-SY" sz="2600" i="1" dirty="0">
                              <a:latin typeface="Cambria Math"/>
                              <a:ea typeface="Cambria Math"/>
                            </a:rPr>
                            <m:t>∙</m:t>
                          </m:r>
                          <m:sSub>
                            <m:sSubPr>
                              <m:ctrlPr>
                                <a:rPr lang="ar-SY" sz="2600" i="1" dirty="0">
                                  <a:latin typeface="Cambria Math" panose="02040503050406030204" pitchFamily="18" charset="0"/>
                                  <a:ea typeface="Cambria Math"/>
                                </a:rPr>
                              </m:ctrlPr>
                            </m:sSubPr>
                            <m:e>
                              <m:r>
                                <a:rPr lang="en-US" sz="2600" i="1" dirty="0">
                                  <a:latin typeface="Cambria Math"/>
                                  <a:ea typeface="Cambria Math"/>
                                </a:rPr>
                                <m:t>𝑥</m:t>
                              </m:r>
                            </m:e>
                            <m:sub>
                              <m:r>
                                <a:rPr lang="en-US" sz="2600" i="1" dirty="0">
                                  <a:latin typeface="Cambria Math"/>
                                  <a:ea typeface="Cambria Math"/>
                                </a:rPr>
                                <m:t>2</m:t>
                              </m:r>
                            </m:sub>
                          </m:sSub>
                          <m:r>
                            <a:rPr lang="en-US" sz="2600" i="1" dirty="0">
                              <a:latin typeface="Cambria Math"/>
                              <a:ea typeface="Cambria Math"/>
                            </a:rPr>
                            <m:t>+</m:t>
                          </m:r>
                          <m:sSub>
                            <m:sSubPr>
                              <m:ctrlPr>
                                <a:rPr lang="ar-SY" sz="2600" i="1" dirty="0">
                                  <a:latin typeface="Cambria Math" panose="02040503050406030204" pitchFamily="18" charset="0"/>
                                </a:rPr>
                              </m:ctrlPr>
                            </m:sSubPr>
                            <m:e>
                              <m:r>
                                <a:rPr lang="en-US" sz="2600" i="1" dirty="0">
                                  <a:latin typeface="Cambria Math"/>
                                </a:rPr>
                                <m:t>𝑓</m:t>
                              </m:r>
                            </m:e>
                            <m:sub>
                              <m:r>
                                <a:rPr lang="en-US" sz="2600" i="1" dirty="0">
                                  <a:latin typeface="Cambria Math"/>
                                </a:rPr>
                                <m:t>3</m:t>
                              </m:r>
                            </m:sub>
                          </m:sSub>
                          <m:r>
                            <a:rPr lang="ar-SY" sz="2600" i="1" dirty="0">
                              <a:latin typeface="Cambria Math"/>
                              <a:ea typeface="Cambria Math"/>
                            </a:rPr>
                            <m:t>∙</m:t>
                          </m:r>
                          <m:sSub>
                            <m:sSubPr>
                              <m:ctrlPr>
                                <a:rPr lang="ar-SY" sz="2600" i="1" dirty="0">
                                  <a:latin typeface="Cambria Math" panose="02040503050406030204" pitchFamily="18" charset="0"/>
                                  <a:ea typeface="Cambria Math"/>
                                </a:rPr>
                              </m:ctrlPr>
                            </m:sSubPr>
                            <m:e>
                              <m:r>
                                <a:rPr lang="en-US" sz="2600" i="1" dirty="0">
                                  <a:latin typeface="Cambria Math"/>
                                  <a:ea typeface="Cambria Math"/>
                                </a:rPr>
                                <m:t>𝑥</m:t>
                              </m:r>
                            </m:e>
                            <m:sub>
                              <m:r>
                                <a:rPr lang="en-US" sz="2600" i="1" dirty="0">
                                  <a:latin typeface="Cambria Math"/>
                                  <a:ea typeface="Cambria Math"/>
                                </a:rPr>
                                <m:t>3</m:t>
                              </m:r>
                            </m:sub>
                          </m:sSub>
                          <m:r>
                            <a:rPr lang="en-US" sz="2600" i="1" dirty="0">
                              <a:latin typeface="Cambria Math"/>
                              <a:ea typeface="Cambria Math"/>
                            </a:rPr>
                            <m:t>∙∙∙+</m:t>
                          </m:r>
                          <m:sSub>
                            <m:sSubPr>
                              <m:ctrlPr>
                                <a:rPr lang="ar-SY" sz="2600" i="1" dirty="0">
                                  <a:latin typeface="Cambria Math" panose="02040503050406030204" pitchFamily="18" charset="0"/>
                                </a:rPr>
                              </m:ctrlPr>
                            </m:sSubPr>
                            <m:e>
                              <m:r>
                                <a:rPr lang="en-US" sz="2600" i="1" dirty="0">
                                  <a:latin typeface="Cambria Math"/>
                                </a:rPr>
                                <m:t>𝑓</m:t>
                              </m:r>
                            </m:e>
                            <m:sub>
                              <m:r>
                                <a:rPr lang="en-US" sz="2600" i="1" dirty="0">
                                  <a:latin typeface="Cambria Math"/>
                                </a:rPr>
                                <m:t>𝑛</m:t>
                              </m:r>
                            </m:sub>
                          </m:sSub>
                          <m:r>
                            <a:rPr lang="ar-SY" sz="2600" i="1" dirty="0">
                              <a:latin typeface="Cambria Math"/>
                              <a:ea typeface="Cambria Math"/>
                            </a:rPr>
                            <m:t>∙</m:t>
                          </m:r>
                          <m:sSub>
                            <m:sSubPr>
                              <m:ctrlPr>
                                <a:rPr lang="ar-SY" sz="2600" i="1" dirty="0">
                                  <a:latin typeface="Cambria Math" panose="02040503050406030204" pitchFamily="18" charset="0"/>
                                  <a:ea typeface="Cambria Math"/>
                                </a:rPr>
                              </m:ctrlPr>
                            </m:sSubPr>
                            <m:e>
                              <m:r>
                                <a:rPr lang="en-US" sz="2600" i="1" dirty="0">
                                  <a:latin typeface="Cambria Math"/>
                                  <a:ea typeface="Cambria Math"/>
                                </a:rPr>
                                <m:t>𝑥</m:t>
                              </m:r>
                            </m:e>
                            <m:sub>
                              <m:r>
                                <a:rPr lang="en-US" sz="2600" i="1" dirty="0">
                                  <a:latin typeface="Cambria Math"/>
                                  <a:ea typeface="Cambria Math"/>
                                </a:rPr>
                                <m:t>𝑛</m:t>
                              </m:r>
                            </m:sub>
                          </m:sSub>
                        </m:num>
                        <m:den>
                          <m:r>
                            <a:rPr lang="en-US" sz="2600" i="1" dirty="0">
                              <a:latin typeface="Cambria Math"/>
                            </a:rPr>
                            <m:t>𝑁</m:t>
                          </m:r>
                        </m:den>
                      </m:f>
                    </m:oMath>
                  </m:oMathPara>
                </a14:m>
                <a:endParaRPr lang="ar-SA" sz="2600"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xfrm>
                <a:off x="515206" y="1395167"/>
                <a:ext cx="8930452" cy="4483033"/>
              </a:xfrm>
              <a:blipFill>
                <a:blip r:embed="rId2"/>
                <a:stretch>
                  <a:fillRect t="-1769"/>
                </a:stretch>
              </a:blipFill>
            </p:spPr>
            <p:txBody>
              <a:bodyPr/>
              <a:lstStyle/>
              <a:p>
                <a:r>
                  <a:rPr lang="he-IL">
                    <a:noFill/>
                  </a:rPr>
                  <a:t> </a:t>
                </a:r>
              </a:p>
            </p:txBody>
          </p:sp>
        </mc:Fallback>
      </mc:AlternateContent>
      <p:graphicFrame>
        <p:nvGraphicFramePr>
          <p:cNvPr id="5" name="טבלה 4"/>
          <p:cNvGraphicFramePr>
            <a:graphicFrameLocks noGrp="1"/>
          </p:cNvGraphicFramePr>
          <p:nvPr>
            <p:extLst>
              <p:ext uri="{D42A27DB-BD31-4B8C-83A1-F6EECF244321}">
                <p14:modId xmlns:p14="http://schemas.microsoft.com/office/powerpoint/2010/main" val="143698902"/>
              </p:ext>
            </p:extLst>
          </p:nvPr>
        </p:nvGraphicFramePr>
        <p:xfrm>
          <a:off x="215285" y="2833351"/>
          <a:ext cx="8128002" cy="1043190"/>
        </p:xfrm>
        <a:graphic>
          <a:graphicData uri="http://schemas.openxmlformats.org/drawingml/2006/table">
            <a:tbl>
              <a:tblPr rtl="1" firstRow="1" bandRow="1">
                <a:tableStyleId>{5C22544A-7EE6-4342-B048-85BDC9FD1C3A}</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521595">
                <a:tc>
                  <a:txBody>
                    <a:bodyPr/>
                    <a:lstStyle/>
                    <a:p>
                      <a:pPr algn="ctr" rtl="1">
                        <a:lnSpc>
                          <a:spcPct val="115000"/>
                        </a:lnSpc>
                        <a:spcAft>
                          <a:spcPts val="0"/>
                        </a:spcAft>
                      </a:pPr>
                      <a:r>
                        <a:rPr lang="ar-SY" sz="1800" kern="1200">
                          <a:effectLst/>
                        </a:rPr>
                        <a:t>الطول (</a:t>
                      </a:r>
                      <a:r>
                        <a:rPr lang="en-US" sz="1800" kern="1200">
                          <a:effectLst/>
                        </a:rPr>
                        <a:t>cm</a:t>
                      </a:r>
                      <a:r>
                        <a:rPr lang="ar-SY" sz="1800" kern="1200">
                          <a:effectLst/>
                        </a:rPr>
                        <a:t>)</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159</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164</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169</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174</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179</a:t>
                      </a:r>
                      <a:endParaRPr lang="en-US" sz="1100">
                        <a:effectLst/>
                        <a:latin typeface="Calibri"/>
                        <a:ea typeface="Calibri"/>
                        <a:cs typeface="Arial"/>
                      </a:endParaRPr>
                    </a:p>
                  </a:txBody>
                  <a:tcPr/>
                </a:tc>
                <a:extLst>
                  <a:ext uri="{0D108BD9-81ED-4DB2-BD59-A6C34878D82A}">
                    <a16:rowId xmlns:a16="http://schemas.microsoft.com/office/drawing/2014/main" val="10000"/>
                  </a:ext>
                </a:extLst>
              </a:tr>
              <a:tr h="521595">
                <a:tc>
                  <a:txBody>
                    <a:bodyPr/>
                    <a:lstStyle/>
                    <a:p>
                      <a:pPr algn="ctr" rtl="1">
                        <a:lnSpc>
                          <a:spcPct val="115000"/>
                        </a:lnSpc>
                        <a:spcAft>
                          <a:spcPts val="0"/>
                        </a:spcAft>
                      </a:pPr>
                      <a:r>
                        <a:rPr lang="ar-SY" sz="1800" kern="1200">
                          <a:effectLst/>
                        </a:rPr>
                        <a:t>عدد الطلاب</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6</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5</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7</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a:effectLst/>
                        </a:rPr>
                        <a:t>8</a:t>
                      </a:r>
                      <a:endParaRPr lang="en-US" sz="1100">
                        <a:effectLst/>
                        <a:latin typeface="Calibri"/>
                        <a:ea typeface="Calibri"/>
                        <a:cs typeface="Arial"/>
                      </a:endParaRPr>
                    </a:p>
                  </a:txBody>
                  <a:tcPr/>
                </a:tc>
                <a:tc>
                  <a:txBody>
                    <a:bodyPr/>
                    <a:lstStyle/>
                    <a:p>
                      <a:pPr algn="ctr" rtl="1">
                        <a:lnSpc>
                          <a:spcPct val="115000"/>
                        </a:lnSpc>
                        <a:spcAft>
                          <a:spcPts val="0"/>
                        </a:spcAft>
                      </a:pPr>
                      <a:r>
                        <a:rPr lang="ar-SY" sz="1800" kern="1200" dirty="0">
                          <a:effectLst/>
                        </a:rPr>
                        <a:t>4</a:t>
                      </a:r>
                      <a:endParaRPr lang="en-US" sz="1100" dirty="0">
                        <a:effectLst/>
                        <a:latin typeface="Calibri"/>
                        <a:ea typeface="Calibri"/>
                        <a:cs typeface="Aria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44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lstStyle/>
              <a:p>
                <a:pPr marL="96838" indent="0">
                  <a:buNone/>
                </a:pPr>
                <a14:m>
                  <m:oMathPara xmlns:m="http://schemas.openxmlformats.org/officeDocument/2006/math">
                    <m:oMathParaPr>
                      <m:jc m:val="centerGroup"/>
                    </m:oMathParaPr>
                    <m:oMath xmlns:m="http://schemas.openxmlformats.org/officeDocument/2006/math">
                      <m:acc>
                        <m:accPr>
                          <m:chr m:val="̅"/>
                          <m:ctrlPr>
                            <a:rPr lang="ar-SY" i="1" dirty="0" smtClean="0">
                              <a:latin typeface="Cambria Math" panose="02040503050406030204" pitchFamily="18" charset="0"/>
                            </a:rPr>
                          </m:ctrlPr>
                        </m:accPr>
                        <m:e>
                          <m:r>
                            <a:rPr lang="ar-SY" i="1" dirty="0">
                              <a:latin typeface="Cambria Math" panose="02040503050406030204" pitchFamily="18" charset="0"/>
                            </a:rPr>
                            <m:t>𝑋</m:t>
                          </m:r>
                        </m:e>
                      </m:acc>
                      <m:r>
                        <a:rPr lang="ar-SY" dirty="0">
                          <a:latin typeface="Cambria Math" panose="02040503050406030204" pitchFamily="18" charset="0"/>
                        </a:rPr>
                        <m:t>=</m:t>
                      </m:r>
                      <m:f>
                        <m:fPr>
                          <m:ctrlPr>
                            <a:rPr lang="ar-SY" i="1" dirty="0">
                              <a:latin typeface="Cambria Math" panose="02040503050406030204" pitchFamily="18" charset="0"/>
                            </a:rPr>
                          </m:ctrlPr>
                        </m:fPr>
                        <m:num>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1</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1</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2</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2</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3</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3</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𝑛</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𝑛</m:t>
                              </m:r>
                            </m:sub>
                          </m:sSub>
                        </m:num>
                        <m:den>
                          <m:r>
                            <a:rPr lang="en-US" i="1" dirty="0">
                              <a:latin typeface="Cambria Math"/>
                            </a:rPr>
                            <m:t>𝑁</m:t>
                          </m:r>
                        </m:den>
                      </m:f>
                    </m:oMath>
                  </m:oMathPara>
                </a14:m>
                <a:endParaRPr lang="en-US" dirty="0"/>
              </a:p>
              <a:p>
                <a:pPr marL="96838" indent="0">
                  <a:buNone/>
                </a:pPr>
                <a14:m>
                  <m:oMathPara xmlns:m="http://schemas.openxmlformats.org/officeDocument/2006/math">
                    <m:oMathParaPr>
                      <m:jc m:val="centerGroup"/>
                    </m:oMathParaPr>
                    <m:oMath xmlns:m="http://schemas.openxmlformats.org/officeDocument/2006/math">
                      <m:acc>
                        <m:accPr>
                          <m:chr m:val="̅"/>
                          <m:ctrlPr>
                            <a:rPr lang="ar-SY" i="1" dirty="0">
                              <a:latin typeface="Cambria Math" panose="02040503050406030204" pitchFamily="18" charset="0"/>
                            </a:rPr>
                          </m:ctrlPr>
                        </m:accPr>
                        <m:e>
                          <m:r>
                            <a:rPr lang="ar-SY" i="1" dirty="0">
                              <a:latin typeface="Cambria Math" panose="02040503050406030204" pitchFamily="18" charset="0"/>
                            </a:rPr>
                            <m:t>𝑋</m:t>
                          </m:r>
                        </m:e>
                      </m:acc>
                      <m:r>
                        <a:rPr lang="ar-SY" dirty="0">
                          <a:latin typeface="Cambria Math" panose="02040503050406030204" pitchFamily="18" charset="0"/>
                        </a:rPr>
                        <m:t>=</m:t>
                      </m:r>
                      <m:f>
                        <m:fPr>
                          <m:ctrlPr>
                            <a:rPr lang="ar-SY" i="1" dirty="0">
                              <a:latin typeface="Cambria Math" panose="02040503050406030204" pitchFamily="18" charset="0"/>
                            </a:rPr>
                          </m:ctrlPr>
                        </m:fPr>
                        <m:num>
                          <m:r>
                            <a:rPr lang="en-US" b="0" i="1" dirty="0" smtClean="0">
                              <a:latin typeface="Cambria Math"/>
                            </a:rPr>
                            <m:t>159</m:t>
                          </m:r>
                          <m:r>
                            <a:rPr lang="ar-SY" i="1" dirty="0">
                              <a:latin typeface="Cambria Math"/>
                              <a:ea typeface="Cambria Math"/>
                            </a:rPr>
                            <m:t>∙</m:t>
                          </m:r>
                          <m:r>
                            <a:rPr lang="en-US" b="0" i="1" dirty="0" smtClean="0">
                              <a:latin typeface="Cambria Math"/>
                              <a:ea typeface="Cambria Math"/>
                            </a:rPr>
                            <m:t>6</m:t>
                          </m:r>
                          <m:r>
                            <a:rPr lang="en-US" i="1" dirty="0">
                              <a:latin typeface="Cambria Math"/>
                              <a:ea typeface="Cambria Math"/>
                            </a:rPr>
                            <m:t>+</m:t>
                          </m:r>
                          <m:r>
                            <a:rPr lang="en-US" b="0" i="1" dirty="0" smtClean="0">
                              <a:latin typeface="Cambria Math"/>
                            </a:rPr>
                            <m:t>164</m:t>
                          </m:r>
                          <m:r>
                            <a:rPr lang="ar-SY" i="1" dirty="0">
                              <a:latin typeface="Cambria Math"/>
                              <a:ea typeface="Cambria Math"/>
                            </a:rPr>
                            <m:t>∙</m:t>
                          </m:r>
                          <m:r>
                            <a:rPr lang="en-US" b="0" i="1" dirty="0" smtClean="0">
                              <a:latin typeface="Cambria Math"/>
                              <a:ea typeface="Cambria Math"/>
                            </a:rPr>
                            <m:t>5</m:t>
                          </m:r>
                          <m:r>
                            <a:rPr lang="en-US" i="1" dirty="0">
                              <a:latin typeface="Cambria Math"/>
                              <a:ea typeface="Cambria Math"/>
                            </a:rPr>
                            <m:t>+</m:t>
                          </m:r>
                          <m:r>
                            <a:rPr lang="en-US" b="0" i="1" dirty="0" smtClean="0">
                              <a:latin typeface="Cambria Math"/>
                            </a:rPr>
                            <m:t>169</m:t>
                          </m:r>
                          <m:r>
                            <a:rPr lang="ar-SY" i="1" dirty="0">
                              <a:latin typeface="Cambria Math"/>
                              <a:ea typeface="Cambria Math"/>
                            </a:rPr>
                            <m:t>∙</m:t>
                          </m:r>
                          <m:r>
                            <a:rPr lang="en-US" b="0" i="1" dirty="0" smtClean="0">
                              <a:latin typeface="Cambria Math"/>
                              <a:ea typeface="Cambria Math"/>
                            </a:rPr>
                            <m:t>7</m:t>
                          </m:r>
                          <m:r>
                            <a:rPr lang="en-US" b="0" i="1" dirty="0" smtClean="0">
                              <a:latin typeface="Cambria Math"/>
                              <a:ea typeface="Cambria Math"/>
                            </a:rPr>
                            <m:t>+</m:t>
                          </m:r>
                          <m:r>
                            <a:rPr lang="en-US" b="0" i="1" dirty="0" smtClean="0">
                              <a:latin typeface="Cambria Math"/>
                              <a:ea typeface="Cambria Math"/>
                            </a:rPr>
                            <m:t>174</m:t>
                          </m:r>
                          <m:r>
                            <a:rPr lang="ar-SY" i="1" dirty="0">
                              <a:latin typeface="Cambria Math"/>
                              <a:ea typeface="Cambria Math"/>
                            </a:rPr>
                            <m:t>∙</m:t>
                          </m:r>
                          <m:r>
                            <a:rPr lang="en-US" b="0" i="1" dirty="0" smtClean="0">
                              <a:latin typeface="Cambria Math"/>
                              <a:ea typeface="Cambria Math"/>
                            </a:rPr>
                            <m:t>7</m:t>
                          </m:r>
                          <m:r>
                            <a:rPr lang="en-US" b="0" i="1" dirty="0" smtClean="0">
                              <a:latin typeface="Cambria Math"/>
                              <a:ea typeface="Cambria Math"/>
                            </a:rPr>
                            <m:t>+</m:t>
                          </m:r>
                          <m:r>
                            <a:rPr lang="en-US" b="0" i="1" dirty="0" smtClean="0">
                              <a:latin typeface="Cambria Math"/>
                              <a:ea typeface="Cambria Math"/>
                            </a:rPr>
                            <m:t>179</m:t>
                          </m:r>
                          <m:r>
                            <a:rPr lang="ar-SY" i="1" dirty="0">
                              <a:latin typeface="Cambria Math"/>
                              <a:ea typeface="Cambria Math"/>
                            </a:rPr>
                            <m:t>∙</m:t>
                          </m:r>
                          <m:r>
                            <a:rPr lang="en-US" b="0" i="1" dirty="0" smtClean="0">
                              <a:latin typeface="Cambria Math"/>
                              <a:ea typeface="Cambria Math"/>
                            </a:rPr>
                            <m:t>4</m:t>
                          </m:r>
                        </m:num>
                        <m:den>
                          <m:r>
                            <a:rPr lang="en-US" b="0" i="1" dirty="0" smtClean="0">
                              <a:latin typeface="Cambria Math"/>
                            </a:rPr>
                            <m:t>30</m:t>
                          </m:r>
                        </m:den>
                      </m:f>
                    </m:oMath>
                  </m:oMathPara>
                </a14:m>
                <a:endParaRPr lang="en-US" dirty="0"/>
              </a:p>
              <a:p>
                <a:pPr marL="96838" indent="0">
                  <a:buNone/>
                </a:pPr>
                <a14:m>
                  <m:oMathPara xmlns:m="http://schemas.openxmlformats.org/officeDocument/2006/math">
                    <m:oMathParaPr>
                      <m:jc m:val="centerGroup"/>
                    </m:oMathParaPr>
                    <m:oMath xmlns:m="http://schemas.openxmlformats.org/officeDocument/2006/math">
                      <m:bar>
                        <m:barPr>
                          <m:pos m:val="top"/>
                          <m:ctrlPr>
                            <a:rPr lang="ar-SA" i="1" smtClean="0">
                              <a:latin typeface="Cambria Math" panose="02040503050406030204" pitchFamily="18" charset="0"/>
                            </a:rPr>
                          </m:ctrlPr>
                        </m:barPr>
                        <m:e>
                          <m:r>
                            <a:rPr lang="en-US" b="0" i="1" smtClean="0">
                              <a:latin typeface="Cambria Math"/>
                            </a:rPr>
                            <m:t>𝑋</m:t>
                          </m:r>
                        </m:e>
                      </m:bar>
                      <m:r>
                        <a:rPr lang="ar-SA" b="0" i="1" smtClean="0">
                          <a:latin typeface="Cambria Math"/>
                        </a:rPr>
                        <m:t>=</m:t>
                      </m:r>
                      <m:r>
                        <m:rPr>
                          <m:nor/>
                        </m:rPr>
                        <a:rPr lang="en-US" dirty="0">
                          <a:latin typeface="Sakkal Majalla" panose="02000000000000000000" pitchFamily="2" charset="-78"/>
                          <a:cs typeface="Sakkal Majalla" panose="02000000000000000000" pitchFamily="2" charset="-78"/>
                        </a:rPr>
                        <m:t>= </m:t>
                      </m:r>
                      <m:f>
                        <m:fPr>
                          <m:ctrlPr>
                            <a:rPr lang="ar-SY" i="1" dirty="0">
                              <a:latin typeface="Cambria Math" panose="02040503050406030204" pitchFamily="18" charset="0"/>
                            </a:rPr>
                          </m:ctrlPr>
                        </m:fPr>
                        <m:num>
                          <m:r>
                            <a:rPr lang="ar-SY" dirty="0">
                              <a:latin typeface="Cambria Math" panose="02040503050406030204" pitchFamily="18" charset="0"/>
                            </a:rPr>
                            <m:t>5065</m:t>
                          </m:r>
                        </m:num>
                        <m:den>
                          <m:r>
                            <a:rPr lang="ar-SY" dirty="0">
                              <a:latin typeface="Cambria Math" panose="02040503050406030204" pitchFamily="18" charset="0"/>
                            </a:rPr>
                            <m:t>30</m:t>
                          </m:r>
                        </m:den>
                      </m:f>
                      <m:r>
                        <a:rPr lang="en-US" b="0" i="1" dirty="0" smtClean="0">
                          <a:latin typeface="Cambria Math"/>
                        </a:rPr>
                        <m:t>=</m:t>
                      </m:r>
                      <m:r>
                        <a:rPr lang="en-US" b="0" i="1" dirty="0" smtClean="0">
                          <a:latin typeface="Cambria Math"/>
                        </a:rPr>
                        <m:t>168</m:t>
                      </m:r>
                      <m:f>
                        <m:fPr>
                          <m:ctrlPr>
                            <a:rPr lang="en-US" b="0" i="1" dirty="0" smtClean="0">
                              <a:latin typeface="Cambria Math" panose="02040503050406030204" pitchFamily="18" charset="0"/>
                            </a:rPr>
                          </m:ctrlPr>
                        </m:fPr>
                        <m:num>
                          <m:r>
                            <a:rPr lang="en-US" b="0" i="1" dirty="0" smtClean="0">
                              <a:latin typeface="Cambria Math"/>
                            </a:rPr>
                            <m:t>5</m:t>
                          </m:r>
                        </m:num>
                        <m:den>
                          <m:r>
                            <a:rPr lang="en-US" b="0" i="1" dirty="0" smtClean="0">
                              <a:latin typeface="Cambria Math"/>
                            </a:rPr>
                            <m:t>6</m:t>
                          </m:r>
                        </m:den>
                      </m:f>
                      <m:r>
                        <a:rPr lang="en-US" b="0" i="1" dirty="0" smtClean="0">
                          <a:latin typeface="Cambria Math"/>
                        </a:rPr>
                        <m:t>=</m:t>
                      </m:r>
                      <m:r>
                        <a:rPr lang="en-US" b="0" i="1" dirty="0" smtClean="0">
                          <a:latin typeface="Cambria Math"/>
                        </a:rPr>
                        <m:t>168</m:t>
                      </m:r>
                      <m:r>
                        <a:rPr lang="en-US" b="0" i="1" dirty="0" smtClean="0">
                          <a:latin typeface="Cambria Math"/>
                        </a:rPr>
                        <m:t>.</m:t>
                      </m:r>
                      <m:r>
                        <a:rPr lang="en-US" b="0" i="1" dirty="0" smtClean="0">
                          <a:latin typeface="Cambria Math"/>
                        </a:rPr>
                        <m:t>83</m:t>
                      </m:r>
                    </m:oMath>
                  </m:oMathPara>
                </a14:m>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281833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ar-SA"/>
          </a:p>
        </p:txBody>
      </p:sp>
      <p:sp>
        <p:nvSpPr>
          <p:cNvPr id="3" name="מציין מיקום טקסט 2"/>
          <p:cNvSpPr>
            <a:spLocks noGrp="1"/>
          </p:cNvSpPr>
          <p:nvPr>
            <p:ph type="body" sz="quarter" idx="3"/>
          </p:nvPr>
        </p:nvSpPr>
        <p:spPr/>
        <p:txBody>
          <a:bodyPr/>
          <a:lstStyle/>
          <a:p>
            <a:r>
              <a:rPr lang="ar-SY" dirty="0"/>
              <a:t>ملاحظة مهمة</a:t>
            </a:r>
            <a:endParaRPr lang="ar-SA" dirty="0"/>
          </a:p>
        </p:txBody>
      </p:sp>
      <p:sp>
        <p:nvSpPr>
          <p:cNvPr id="4" name="מציין מיקום תוכן 3"/>
          <p:cNvSpPr>
            <a:spLocks noGrp="1"/>
          </p:cNvSpPr>
          <p:nvPr>
            <p:ph sz="quarter" idx="4"/>
          </p:nvPr>
        </p:nvSpPr>
        <p:spPr/>
        <p:txBody>
          <a:bodyPr/>
          <a:lstStyle/>
          <a:p>
            <a:pPr marL="96838" indent="0">
              <a:buNone/>
            </a:pPr>
            <a:r>
              <a:rPr lang="ar-SY" dirty="0">
                <a:latin typeface="Sakkal Majalla" panose="02000000000000000000" pitchFamily="2" charset="-78"/>
              </a:rPr>
              <a:t>معدل علامات الطلاب في صف معين هو 75. انضم الى الصف طالب جديد</a:t>
            </a:r>
            <a:r>
              <a:rPr lang="ar-SA" dirty="0">
                <a:latin typeface="Sakkal Majalla" panose="02000000000000000000" pitchFamily="2" charset="-78"/>
              </a:rPr>
              <a:t> .</a:t>
            </a:r>
          </a:p>
          <a:p>
            <a:pPr marL="96838" indent="0">
              <a:buNone/>
            </a:pPr>
            <a:r>
              <a:rPr lang="ar-SY" dirty="0">
                <a:latin typeface="Sakkal Majalla" panose="02000000000000000000" pitchFamily="2" charset="-78"/>
              </a:rPr>
              <a:t>بعد انضمام الطالب الجديد للصف, هل الا</a:t>
            </a:r>
            <a:r>
              <a:rPr lang="ar-SA" dirty="0">
                <a:latin typeface="Sakkal Majalla" panose="02000000000000000000" pitchFamily="2" charset="-78"/>
              </a:rPr>
              <a:t>ر</a:t>
            </a:r>
            <a:r>
              <a:rPr lang="ar-SY" dirty="0">
                <a:latin typeface="Sakkal Majalla" panose="02000000000000000000" pitchFamily="2" charset="-78"/>
              </a:rPr>
              <a:t>تفع معدل علامات الطلاب ام انخفض</a:t>
            </a:r>
            <a:r>
              <a:rPr lang="ar-SA" dirty="0">
                <a:latin typeface="Sakkal Majalla" panose="02000000000000000000" pitchFamily="2" charset="-78"/>
              </a:rPr>
              <a:t> ام</a:t>
            </a:r>
            <a:r>
              <a:rPr lang="ar-SY" dirty="0">
                <a:latin typeface="Sakkal Majalla" panose="02000000000000000000" pitchFamily="2" charset="-78"/>
              </a:rPr>
              <a:t> لم يتغير, بالمقارنة مع معدل علامات طلاب الصف قيل انضمام الطالب </a:t>
            </a:r>
            <a:r>
              <a:rPr lang="ar-SA" dirty="0">
                <a:latin typeface="Sakkal Majalla" panose="02000000000000000000" pitchFamily="2" charset="-78"/>
              </a:rPr>
              <a:t> </a:t>
            </a:r>
            <a:r>
              <a:rPr lang="ar-SY" dirty="0">
                <a:latin typeface="Sakkal Majalla" panose="02000000000000000000" pitchFamily="2" charset="-78"/>
              </a:rPr>
              <a:t>الجديد ؟ </a:t>
            </a:r>
          </a:p>
          <a:p>
            <a:pPr marL="96838" indent="0">
              <a:buNone/>
            </a:pPr>
            <a:r>
              <a:rPr lang="ar-SY" dirty="0">
                <a:latin typeface="Sakkal Majalla" panose="02000000000000000000" pitchFamily="2" charset="-78"/>
              </a:rPr>
              <a:t>اذا كانت: </a:t>
            </a:r>
          </a:p>
          <a:p>
            <a:pPr marL="96838" lvl="4" indent="0">
              <a:spcBef>
                <a:spcPts val="0"/>
              </a:spcBef>
              <a:spcAft>
                <a:spcPts val="600"/>
              </a:spcAft>
              <a:buNone/>
            </a:pPr>
            <a:r>
              <a:rPr lang="ar-SY" sz="2000" b="1" dirty="0">
                <a:latin typeface="Sakkal Majalla" panose="02000000000000000000" pitchFamily="2" charset="-78"/>
              </a:rPr>
              <a:t>علامة الطالب الجديد مساوية للمعدل        </a:t>
            </a:r>
            <a:r>
              <a:rPr lang="ar-SA" sz="2000" b="1" dirty="0">
                <a:latin typeface="Sakkal Majalla" panose="02000000000000000000" pitchFamily="2" charset="-78"/>
              </a:rPr>
              <a:t>      </a:t>
            </a:r>
            <a:r>
              <a:rPr lang="ar-SY" sz="2000" b="1" dirty="0">
                <a:latin typeface="Sakkal Majalla" panose="02000000000000000000" pitchFamily="2" charset="-78"/>
              </a:rPr>
              <a:t> المعدل للصف لا</a:t>
            </a:r>
            <a:r>
              <a:rPr lang="ar-SA" sz="2000" b="1" dirty="0">
                <a:latin typeface="Sakkal Majalla" panose="02000000000000000000" pitchFamily="2" charset="-78"/>
              </a:rPr>
              <a:t> </a:t>
            </a:r>
            <a:r>
              <a:rPr lang="ar-SY" sz="2000" b="1" dirty="0">
                <a:latin typeface="Sakkal Majalla" panose="02000000000000000000" pitchFamily="2" charset="-78"/>
              </a:rPr>
              <a:t>يتغير.</a:t>
            </a:r>
            <a:endParaRPr lang="ar-SA" sz="2000" b="1" dirty="0">
              <a:latin typeface="Sakkal Majalla" panose="02000000000000000000" pitchFamily="2" charset="-78"/>
            </a:endParaRPr>
          </a:p>
          <a:p>
            <a:pPr marL="96838" lvl="4" indent="0">
              <a:spcBef>
                <a:spcPts val="0"/>
              </a:spcBef>
              <a:spcAft>
                <a:spcPts val="600"/>
              </a:spcAft>
              <a:buNone/>
            </a:pPr>
            <a:endParaRPr lang="ar-SA" sz="2000" b="1" dirty="0">
              <a:latin typeface="Sakkal Majalla" panose="02000000000000000000" pitchFamily="2" charset="-78"/>
            </a:endParaRPr>
          </a:p>
          <a:p>
            <a:pPr marL="96838" lvl="4" indent="0">
              <a:spcBef>
                <a:spcPts val="0"/>
              </a:spcBef>
              <a:spcAft>
                <a:spcPts val="600"/>
              </a:spcAft>
              <a:buNone/>
            </a:pPr>
            <a:r>
              <a:rPr lang="ar-SY" sz="2000" b="1" dirty="0">
                <a:latin typeface="Sakkal Majalla" panose="02000000000000000000" pitchFamily="2" charset="-78"/>
              </a:rPr>
              <a:t>علامة الطالب الجديد اكبر من المعدل         </a:t>
            </a:r>
            <a:r>
              <a:rPr lang="ar-SA" sz="2000" b="1" dirty="0">
                <a:latin typeface="Sakkal Majalla" panose="02000000000000000000" pitchFamily="2" charset="-78"/>
              </a:rPr>
              <a:t>      </a:t>
            </a:r>
            <a:r>
              <a:rPr lang="ar-SY" sz="2000" b="1" dirty="0">
                <a:latin typeface="Sakkal Majalla" panose="02000000000000000000" pitchFamily="2" charset="-78"/>
              </a:rPr>
              <a:t>المعدل للصف يكبر.</a:t>
            </a:r>
            <a:endParaRPr lang="ar-SA" sz="2000" b="1" dirty="0">
              <a:latin typeface="Sakkal Majalla" panose="02000000000000000000" pitchFamily="2" charset="-78"/>
            </a:endParaRPr>
          </a:p>
          <a:p>
            <a:pPr marL="96838" lvl="4" indent="0">
              <a:spcBef>
                <a:spcPts val="0"/>
              </a:spcBef>
              <a:spcAft>
                <a:spcPts val="600"/>
              </a:spcAft>
              <a:buNone/>
            </a:pPr>
            <a:endParaRPr lang="ar-SA" sz="2000" b="1" dirty="0">
              <a:latin typeface="Sakkal Majalla" panose="02000000000000000000" pitchFamily="2" charset="-78"/>
            </a:endParaRPr>
          </a:p>
          <a:p>
            <a:pPr marL="96838" lvl="4" indent="0">
              <a:spcBef>
                <a:spcPts val="0"/>
              </a:spcBef>
              <a:spcAft>
                <a:spcPts val="600"/>
              </a:spcAft>
              <a:buNone/>
            </a:pPr>
            <a:r>
              <a:rPr lang="ar-SY" sz="2000" b="1" dirty="0">
                <a:latin typeface="Sakkal Majalla" panose="02000000000000000000" pitchFamily="2" charset="-78"/>
              </a:rPr>
              <a:t>علامة الطالب الجديد اصغر من المعدل</a:t>
            </a:r>
            <a:r>
              <a:rPr lang="ar-SA" sz="2000" b="1" dirty="0">
                <a:latin typeface="Sakkal Majalla" panose="02000000000000000000" pitchFamily="2" charset="-78"/>
              </a:rPr>
              <a:t>              المعدل للصف يصغر .</a:t>
            </a:r>
          </a:p>
          <a:p>
            <a:pPr marL="1828800" lvl="4" indent="0">
              <a:buNone/>
            </a:pPr>
            <a:endParaRPr lang="ar-SA" sz="2000" b="1" dirty="0">
              <a:latin typeface="Sakkal Majalla" panose="02000000000000000000" pitchFamily="2" charset="-78"/>
            </a:endParaRPr>
          </a:p>
          <a:p>
            <a:pPr lvl="4"/>
            <a:endParaRPr lang="ar-SY" sz="2000" b="1" dirty="0">
              <a:latin typeface="Sakkal Majalla" panose="02000000000000000000" pitchFamily="2" charset="-78"/>
            </a:endParaRPr>
          </a:p>
          <a:p>
            <a:pPr marL="96838" lvl="4" indent="0">
              <a:spcBef>
                <a:spcPts val="0"/>
              </a:spcBef>
              <a:spcAft>
                <a:spcPts val="600"/>
              </a:spcAft>
              <a:buNone/>
            </a:pPr>
            <a:endParaRPr lang="ar-SY" sz="2000" b="1" dirty="0">
              <a:latin typeface="Sakkal Majalla" panose="02000000000000000000" pitchFamily="2" charset="-78"/>
            </a:endParaRPr>
          </a:p>
          <a:p>
            <a:pPr marL="96838" lvl="4" indent="0">
              <a:spcBef>
                <a:spcPts val="0"/>
              </a:spcBef>
              <a:spcAft>
                <a:spcPts val="600"/>
              </a:spcAft>
              <a:buNone/>
            </a:pPr>
            <a:endParaRPr lang="ar-SY" sz="2000" b="1" dirty="0">
              <a:latin typeface="Sakkal Majalla" panose="02000000000000000000" pitchFamily="2" charset="-78"/>
            </a:endParaRPr>
          </a:p>
          <a:p>
            <a:pPr marL="96838" indent="0">
              <a:buNone/>
            </a:pPr>
            <a:endParaRPr lang="ar-SA" dirty="0"/>
          </a:p>
        </p:txBody>
      </p:sp>
      <p:sp>
        <p:nvSpPr>
          <p:cNvPr id="6" name="חץ שמאלה 5"/>
          <p:cNvSpPr/>
          <p:nvPr/>
        </p:nvSpPr>
        <p:spPr>
          <a:xfrm>
            <a:off x="4468968" y="3837905"/>
            <a:ext cx="862885" cy="2833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חץ שמאלה 7"/>
          <p:cNvSpPr/>
          <p:nvPr/>
        </p:nvSpPr>
        <p:spPr>
          <a:xfrm>
            <a:off x="4468969" y="4647127"/>
            <a:ext cx="862885" cy="2833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חץ שמאלה 8"/>
          <p:cNvSpPr/>
          <p:nvPr/>
        </p:nvSpPr>
        <p:spPr>
          <a:xfrm>
            <a:off x="4363791" y="5391954"/>
            <a:ext cx="862885" cy="2833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5651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anim calcmode="lin" valueType="num">
                                      <p:cBhvr>
                                        <p:cTn id="4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p:txBody>
          <a:bodyPr/>
          <a:lstStyle/>
          <a:p>
            <a:r>
              <a:rPr lang="ar-SA" dirty="0"/>
              <a:t>الانحراف المعياري</a:t>
            </a:r>
          </a:p>
        </p:txBody>
      </p:sp>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normAutofit lnSpcReduction="10000"/>
              </a:bodyPr>
              <a:lstStyle/>
              <a:p>
                <a:pPr marL="96838" indent="0">
                  <a:buNone/>
                </a:pPr>
                <a:r>
                  <a:rPr lang="ar-SA" dirty="0"/>
                  <a:t>تعريف الانحراف المعياري :</a:t>
                </a:r>
              </a:p>
              <a:p>
                <a:pPr marL="96838" indent="0">
                  <a:buNone/>
                </a:pPr>
                <a:r>
                  <a:rPr lang="ar-SA" dirty="0"/>
                  <a:t>هو المقاييس التي تُستخدم لقياس مدى تَشتت أو تناغم البيانات عن </a:t>
                </a:r>
                <a:r>
                  <a:rPr lang="ar-SA" dirty="0" err="1"/>
                  <a:t>متوسطها</a:t>
                </a:r>
                <a:r>
                  <a:rPr lang="ar-SA" dirty="0"/>
                  <a:t>  أي معدلها الحسابي .</a:t>
                </a:r>
              </a:p>
              <a:p>
                <a:pPr marL="96838" indent="0">
                  <a:buNone/>
                </a:pPr>
                <a:r>
                  <a:rPr lang="ar-SA" dirty="0"/>
                  <a:t>نرمز بقانون الانحراف المعياري بالحرف </a:t>
                </a:r>
                <a14:m>
                  <m:oMath xmlns:m="http://schemas.openxmlformats.org/officeDocument/2006/math">
                    <m:r>
                      <a:rPr lang="en-US" i="1">
                        <a:latin typeface="Cambria Math"/>
                      </a:rPr>
                      <m:t>𝑆</m:t>
                    </m:r>
                  </m:oMath>
                </a14:m>
                <a:r>
                  <a:rPr lang="ar-SA" dirty="0"/>
                  <a:t> </a:t>
                </a:r>
              </a:p>
              <a:p>
                <a:pPr marL="96838" indent="0">
                  <a:buNone/>
                </a:pPr>
                <a:r>
                  <a:rPr lang="ar-SA" dirty="0"/>
                  <a:t>قانون الانحراف المعياري:</a:t>
                </a:r>
              </a:p>
              <a:p>
                <a:pPr marL="96838" indent="0">
                  <a:buNone/>
                </a:pPr>
                <a:endParaRPr lang="ar-SA" dirty="0"/>
              </a:p>
              <a:p>
                <a:pPr marL="96838" indent="0">
                  <a:buNone/>
                </a:pPr>
                <a14:m>
                  <m:oMathPara xmlns:m="http://schemas.openxmlformats.org/officeDocument/2006/math">
                    <m:oMathParaPr>
                      <m:jc m:val="centerGroup"/>
                    </m:oMathParaPr>
                    <m:oMath xmlns:m="http://schemas.openxmlformats.org/officeDocument/2006/math">
                      <m:r>
                        <a:rPr lang="en-US" i="1" dirty="0">
                          <a:latin typeface="Cambria Math"/>
                        </a:rPr>
                        <m:t>𝑆</m:t>
                      </m:r>
                      <m:r>
                        <a:rPr lang="en-US" i="1">
                          <a:latin typeface="Cambria Math"/>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𝑓</m:t>
                                  </m:r>
                                </m:e>
                                <m:sub>
                                  <m:r>
                                    <a:rPr lang="en-US" i="1">
                                      <a:latin typeface="Cambria Math"/>
                                    </a:rPr>
                                    <m:t>1</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rPr>
                                        <m:t>−</m:t>
                                      </m:r>
                                      <m:bar>
                                        <m:barPr>
                                          <m:pos m:val="top"/>
                                          <m:ctrlPr>
                                            <a:rPr lang="en-US" i="1">
                                              <a:latin typeface="Cambria Math" panose="02040503050406030204" pitchFamily="18" charset="0"/>
                                            </a:rPr>
                                          </m:ctrlPr>
                                        </m:barPr>
                                        <m:e>
                                          <m:r>
                                            <a:rPr lang="en-US" i="1">
                                              <a:latin typeface="Cambria Math"/>
                                            </a:rPr>
                                            <m:t>𝑋</m:t>
                                          </m:r>
                                        </m:e>
                                      </m:bar>
                                    </m:e>
                                  </m:d>
                                </m:e>
                                <m:sup>
                                  <m:r>
                                    <a:rPr lang="en-US" i="1">
                                      <a:latin typeface="Cambria Math"/>
                                    </a:rPr>
                                    <m:t>2</m:t>
                                  </m:r>
                                </m:sup>
                              </m:sSup>
                              <m:r>
                                <a:rPr lang="en-US" i="1">
                                  <a:latin typeface="Cambria Math"/>
                                </a:rPr>
                                <m:t>+</m:t>
                              </m:r>
                              <m:sSub>
                                <m:sSubPr>
                                  <m:ctrlPr>
                                    <a:rPr lang="en-US" i="1">
                                      <a:latin typeface="Cambria Math" panose="02040503050406030204" pitchFamily="18" charset="0"/>
                                    </a:rPr>
                                  </m:ctrlPr>
                                </m:sSubPr>
                                <m:e>
                                  <m:r>
                                    <a:rPr lang="en-US" i="1">
                                      <a:latin typeface="Cambria Math"/>
                                    </a:rPr>
                                    <m:t>𝑓</m:t>
                                  </m:r>
                                </m:e>
                                <m:sub>
                                  <m:r>
                                    <a:rPr lang="en-US" i="1">
                                      <a:latin typeface="Cambria Math"/>
                                    </a:rPr>
                                    <m:t>2</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2</m:t>
                                          </m:r>
                                        </m:sub>
                                      </m:sSub>
                                      <m:r>
                                        <a:rPr lang="en-US" i="1">
                                          <a:latin typeface="Cambria Math"/>
                                        </a:rPr>
                                        <m:t>−</m:t>
                                      </m:r>
                                      <m:bar>
                                        <m:barPr>
                                          <m:pos m:val="top"/>
                                          <m:ctrlPr>
                                            <a:rPr lang="en-US" i="1">
                                              <a:latin typeface="Cambria Math" panose="02040503050406030204" pitchFamily="18" charset="0"/>
                                            </a:rPr>
                                          </m:ctrlPr>
                                        </m:barPr>
                                        <m:e>
                                          <m:r>
                                            <a:rPr lang="en-US" i="1">
                                              <a:latin typeface="Cambria Math"/>
                                            </a:rPr>
                                            <m:t>𝑋</m:t>
                                          </m:r>
                                        </m:e>
                                      </m:bar>
                                    </m:e>
                                  </m:d>
                                </m:e>
                                <m:sup>
                                  <m:r>
                                    <a:rPr lang="en-US" i="1">
                                      <a:latin typeface="Cambria Math"/>
                                    </a:rPr>
                                    <m:t>2</m:t>
                                  </m:r>
                                </m:sup>
                              </m:sSup>
                              <m:r>
                                <a:rPr lang="en-US" i="1">
                                  <a:latin typeface="Cambria Math"/>
                                </a:rPr>
                                <m:t>+</m:t>
                              </m:r>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𝑓</m:t>
                                  </m:r>
                                </m:e>
                                <m:sub>
                                  <m:r>
                                    <a:rPr lang="en-US" i="1">
                                      <a:latin typeface="Cambria Math"/>
                                    </a:rPr>
                                    <m:t>𝑛</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𝑛</m:t>
                                          </m:r>
                                        </m:sub>
                                      </m:sSub>
                                      <m:r>
                                        <a:rPr lang="en-US" i="1">
                                          <a:latin typeface="Cambria Math"/>
                                        </a:rPr>
                                        <m:t>−</m:t>
                                      </m:r>
                                      <m:bar>
                                        <m:barPr>
                                          <m:pos m:val="top"/>
                                          <m:ctrlPr>
                                            <a:rPr lang="en-US" i="1">
                                              <a:latin typeface="Cambria Math" panose="02040503050406030204" pitchFamily="18" charset="0"/>
                                            </a:rPr>
                                          </m:ctrlPr>
                                        </m:barPr>
                                        <m:e>
                                          <m:r>
                                            <a:rPr lang="en-US" i="1">
                                              <a:latin typeface="Cambria Math"/>
                                            </a:rPr>
                                            <m:t>𝑋</m:t>
                                          </m:r>
                                        </m:e>
                                      </m:bar>
                                    </m:e>
                                  </m:d>
                                </m:e>
                                <m:sup>
                                  <m:r>
                                    <a:rPr lang="en-US" i="1">
                                      <a:latin typeface="Cambria Math"/>
                                    </a:rPr>
                                    <m:t>2</m:t>
                                  </m:r>
                                </m:sup>
                              </m:sSup>
                            </m:num>
                            <m:den>
                              <m:r>
                                <a:rPr lang="en-US" i="1">
                                  <a:latin typeface="Cambria Math"/>
                                </a:rPr>
                                <m:t>𝑁</m:t>
                              </m:r>
                            </m:den>
                          </m:f>
                        </m:e>
                      </m:rad>
                    </m:oMath>
                  </m:oMathPara>
                </a14:m>
                <a:endParaRPr lang="en-US" dirty="0"/>
              </a:p>
              <a:p>
                <a:pPr marL="96838" indent="0">
                  <a:buNone/>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a:rPr>
                                <m:t>𝑆</m:t>
                              </m:r>
                            </m:e>
                            <m:sup>
                              <m:r>
                                <a:rPr lang="en-US" b="0" i="1" smtClean="0">
                                  <a:latin typeface="Cambria Math"/>
                                </a:rPr>
                                <m:t>2</m:t>
                              </m:r>
                            </m:sup>
                          </m:sSup>
                        </m:e>
                      </m:rad>
                    </m:oMath>
                  </m:oMathPara>
                </a14:m>
                <a:endParaRPr lang="ar-SA" dirty="0"/>
              </a:p>
              <a:p>
                <a:pPr marL="96838" indent="0">
                  <a:buNone/>
                </a:pPr>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t="-1909"/>
                </a:stretch>
              </a:blipFill>
            </p:spPr>
            <p:txBody>
              <a:bodyPr/>
              <a:lstStyle/>
              <a:p>
                <a:r>
                  <a:rPr lang="ar-SA">
                    <a:noFill/>
                  </a:rPr>
                  <a:t> </a:t>
                </a:r>
              </a:p>
            </p:txBody>
          </p:sp>
        </mc:Fallback>
      </mc:AlternateContent>
    </p:spTree>
    <p:extLst>
      <p:ext uri="{BB962C8B-B14F-4D97-AF65-F5344CB8AC3E}">
        <p14:creationId xmlns:p14="http://schemas.microsoft.com/office/powerpoint/2010/main" val="22197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590621" y="1150071"/>
            <a:ext cx="8030918" cy="4728130"/>
          </a:xfrm>
        </p:spPr>
        <p:txBody>
          <a:bodyPr/>
          <a:lstStyle/>
          <a:p>
            <a:pPr marL="96838" indent="0">
              <a:buNone/>
            </a:pPr>
            <a:r>
              <a:rPr lang="ar-SA" dirty="0"/>
              <a:t>مثال :</a:t>
            </a:r>
          </a:p>
          <a:p>
            <a:pPr marL="96838" indent="0">
              <a:buNone/>
            </a:pPr>
            <a:r>
              <a:rPr lang="ar-SA" dirty="0"/>
              <a:t>معطى جدول العلامات التي لامتحان فيزياء :</a:t>
            </a:r>
          </a:p>
          <a:p>
            <a:pPr marL="96838" indent="0">
              <a:buNone/>
            </a:pPr>
            <a:endParaRPr lang="ar-SA" dirty="0"/>
          </a:p>
          <a:p>
            <a:pPr marL="96838" indent="0">
              <a:buNone/>
            </a:pPr>
            <a:endParaRPr lang="ar-SA" dirty="0"/>
          </a:p>
          <a:p>
            <a:pPr marL="96838" indent="0">
              <a:buNone/>
            </a:pPr>
            <a:endParaRPr lang="ar-SA" dirty="0"/>
          </a:p>
          <a:p>
            <a:pPr marL="96838" indent="0">
              <a:buNone/>
            </a:pPr>
            <a:endParaRPr lang="ar-SA" dirty="0"/>
          </a:p>
          <a:p>
            <a:pPr marL="96838" indent="0">
              <a:buNone/>
            </a:pPr>
            <a:endParaRPr lang="ar-SA" dirty="0"/>
          </a:p>
          <a:p>
            <a:pPr marL="96838" indent="0">
              <a:buNone/>
            </a:pPr>
            <a:r>
              <a:rPr lang="ar-SA" dirty="0"/>
              <a:t>احسب الانحراف المعياري للعلامات عن المعدل .</a:t>
            </a:r>
          </a:p>
          <a:p>
            <a:pPr marL="96838" indent="0">
              <a:buNone/>
            </a:pPr>
            <a:endParaRPr lang="ar-SA" dirty="0"/>
          </a:p>
        </p:txBody>
      </p:sp>
      <mc:AlternateContent xmlns:mc="http://schemas.openxmlformats.org/markup-compatibility/2006" xmlns:a14="http://schemas.microsoft.com/office/drawing/2010/main">
        <mc:Choice Requires="a14">
          <p:graphicFrame>
            <p:nvGraphicFramePr>
              <p:cNvPr id="5" name="טבלה 4"/>
              <p:cNvGraphicFramePr>
                <a:graphicFrameLocks noGrp="1"/>
              </p:cNvGraphicFramePr>
              <p:nvPr>
                <p:extLst>
                  <p:ext uri="{D42A27DB-BD31-4B8C-83A1-F6EECF244321}">
                    <p14:modId xmlns:p14="http://schemas.microsoft.com/office/powerpoint/2010/main" val="389694405"/>
                  </p:ext>
                </p:extLst>
              </p:nvPr>
            </p:nvGraphicFramePr>
            <p:xfrm>
              <a:off x="2322317" y="2356304"/>
              <a:ext cx="6299222" cy="1429554"/>
            </p:xfrm>
            <a:graphic>
              <a:graphicData uri="http://schemas.openxmlformats.org/drawingml/2006/table">
                <a:tbl>
                  <a:tblPr rtl="1" firstRow="1" firstCol="1" bandRow="1">
                    <a:tableStyleId>{5C22544A-7EE6-4342-B048-85BDC9FD1C3A}</a:tableStyleId>
                  </a:tblPr>
                  <a:tblGrid>
                    <a:gridCol w="966489">
                      <a:extLst>
                        <a:ext uri="{9D8B030D-6E8A-4147-A177-3AD203B41FA5}">
                          <a16:colId xmlns:a16="http://schemas.microsoft.com/office/drawing/2014/main" val="20000"/>
                        </a:ext>
                      </a:extLst>
                    </a:gridCol>
                    <a:gridCol w="888789">
                      <a:extLst>
                        <a:ext uri="{9D8B030D-6E8A-4147-A177-3AD203B41FA5}">
                          <a16:colId xmlns:a16="http://schemas.microsoft.com/office/drawing/2014/main" val="20001"/>
                        </a:ext>
                      </a:extLst>
                    </a:gridCol>
                    <a:gridCol w="888789">
                      <a:extLst>
                        <a:ext uri="{9D8B030D-6E8A-4147-A177-3AD203B41FA5}">
                          <a16:colId xmlns:a16="http://schemas.microsoft.com/office/drawing/2014/main" val="20002"/>
                        </a:ext>
                      </a:extLst>
                    </a:gridCol>
                    <a:gridCol w="888789">
                      <a:extLst>
                        <a:ext uri="{9D8B030D-6E8A-4147-A177-3AD203B41FA5}">
                          <a16:colId xmlns:a16="http://schemas.microsoft.com/office/drawing/2014/main" val="20003"/>
                        </a:ext>
                      </a:extLst>
                    </a:gridCol>
                    <a:gridCol w="903102">
                      <a:extLst>
                        <a:ext uri="{9D8B030D-6E8A-4147-A177-3AD203B41FA5}">
                          <a16:colId xmlns:a16="http://schemas.microsoft.com/office/drawing/2014/main" val="20004"/>
                        </a:ext>
                      </a:extLst>
                    </a:gridCol>
                    <a:gridCol w="889470">
                      <a:extLst>
                        <a:ext uri="{9D8B030D-6E8A-4147-A177-3AD203B41FA5}">
                          <a16:colId xmlns:a16="http://schemas.microsoft.com/office/drawing/2014/main" val="20005"/>
                        </a:ext>
                      </a:extLst>
                    </a:gridCol>
                    <a:gridCol w="873794">
                      <a:extLst>
                        <a:ext uri="{9D8B030D-6E8A-4147-A177-3AD203B41FA5}">
                          <a16:colId xmlns:a16="http://schemas.microsoft.com/office/drawing/2014/main" val="20006"/>
                        </a:ext>
                      </a:extLst>
                    </a:gridCol>
                  </a:tblGrid>
                  <a:tr h="486943">
                    <a:tc>
                      <a:txBody>
                        <a:bodyPr/>
                        <a:lstStyle/>
                        <a:p>
                          <a:pPr algn="r" rtl="1">
                            <a:lnSpc>
                              <a:spcPct val="115000"/>
                            </a:lnSpc>
                            <a:spcAft>
                              <a:spcPts val="0"/>
                            </a:spcAft>
                          </a:pPr>
                          <a:r>
                            <a:rPr lang="ar-SA" sz="1100" dirty="0">
                              <a:effectLst/>
                            </a:rPr>
                            <a:t>العلامة </a:t>
                          </a:r>
                          <a14:m>
                            <m:oMath xmlns:m="http://schemas.openxmlformats.org/officeDocument/2006/math">
                              <m:r>
                                <a:rPr lang="en-US" sz="1100">
                                  <a:effectLst/>
                                  <a:latin typeface="Cambria Math"/>
                                </a:rPr>
                                <m:t>𝑥</m:t>
                              </m:r>
                            </m:oMath>
                          </a14:m>
                          <a:endParaRPr lang="en-US" sz="1100" dirty="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5</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6</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8</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9</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10</m:t>
                                </m:r>
                              </m:oMath>
                            </m:oMathPara>
                          </a14:m>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942611">
                    <a:tc>
                      <a:txBody>
                        <a:bodyPr/>
                        <a:lstStyle/>
                        <a:p>
                          <a:pPr algn="r" rtl="1">
                            <a:lnSpc>
                              <a:spcPct val="115000"/>
                            </a:lnSpc>
                            <a:spcAft>
                              <a:spcPts val="0"/>
                            </a:spcAft>
                          </a:pPr>
                          <a:r>
                            <a:rPr lang="ar-SA" sz="1100">
                              <a:effectLst/>
                            </a:rPr>
                            <a:t>عدد الطلاب (التكرارية </a:t>
                          </a:r>
                          <a14:m>
                            <m:oMath xmlns:m="http://schemas.openxmlformats.org/officeDocument/2006/math">
                              <m:r>
                                <a:rPr lang="en-US" sz="1100">
                                  <a:effectLst/>
                                  <a:latin typeface="Cambria Math"/>
                                </a:rPr>
                                <m:t>𝑓</m:t>
                              </m:r>
                            </m:oMath>
                          </a14:m>
                          <a:r>
                            <a:rPr lang="ar-SA" sz="1100">
                              <a:effectLst/>
                            </a:rPr>
                            <a:t>)</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3</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5</m:t>
                                </m:r>
                              </m:oMath>
                            </m:oMathPara>
                          </a14:m>
                          <a:endParaRPr lang="en-US" sz="1100" dirty="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9</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8</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2</m:t>
                                </m:r>
                              </m:oMath>
                            </m:oMathPara>
                          </a14:m>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mc:Choice>
        <mc:Fallback xmlns="">
          <p:graphicFrame>
            <p:nvGraphicFramePr>
              <p:cNvPr id="5" name="טבלה 4"/>
              <p:cNvGraphicFramePr>
                <a:graphicFrameLocks noGrp="1"/>
              </p:cNvGraphicFramePr>
              <p:nvPr>
                <p:extLst>
                  <p:ext uri="{D42A27DB-BD31-4B8C-83A1-F6EECF244321}">
                    <p14:modId xmlns:p14="http://schemas.microsoft.com/office/powerpoint/2010/main" val="389694405"/>
                  </p:ext>
                </p:extLst>
              </p:nvPr>
            </p:nvGraphicFramePr>
            <p:xfrm>
              <a:off x="2322317" y="2356304"/>
              <a:ext cx="6299222" cy="1429554"/>
            </p:xfrm>
            <a:graphic>
              <a:graphicData uri="http://schemas.openxmlformats.org/drawingml/2006/table">
                <a:tbl>
                  <a:tblPr rtl="1" firstRow="1" firstCol="1" bandRow="1">
                    <a:tableStyleId>{5C22544A-7EE6-4342-B048-85BDC9FD1C3A}</a:tableStyleId>
                  </a:tblPr>
                  <a:tblGrid>
                    <a:gridCol w="966489">
                      <a:extLst>
                        <a:ext uri="{9D8B030D-6E8A-4147-A177-3AD203B41FA5}">
                          <a16:colId xmlns:a16="http://schemas.microsoft.com/office/drawing/2014/main" val="20000"/>
                        </a:ext>
                      </a:extLst>
                    </a:gridCol>
                    <a:gridCol w="888789">
                      <a:extLst>
                        <a:ext uri="{9D8B030D-6E8A-4147-A177-3AD203B41FA5}">
                          <a16:colId xmlns:a16="http://schemas.microsoft.com/office/drawing/2014/main" val="20001"/>
                        </a:ext>
                      </a:extLst>
                    </a:gridCol>
                    <a:gridCol w="888789">
                      <a:extLst>
                        <a:ext uri="{9D8B030D-6E8A-4147-A177-3AD203B41FA5}">
                          <a16:colId xmlns:a16="http://schemas.microsoft.com/office/drawing/2014/main" val="20002"/>
                        </a:ext>
                      </a:extLst>
                    </a:gridCol>
                    <a:gridCol w="888789">
                      <a:extLst>
                        <a:ext uri="{9D8B030D-6E8A-4147-A177-3AD203B41FA5}">
                          <a16:colId xmlns:a16="http://schemas.microsoft.com/office/drawing/2014/main" val="20003"/>
                        </a:ext>
                      </a:extLst>
                    </a:gridCol>
                    <a:gridCol w="903102">
                      <a:extLst>
                        <a:ext uri="{9D8B030D-6E8A-4147-A177-3AD203B41FA5}">
                          <a16:colId xmlns:a16="http://schemas.microsoft.com/office/drawing/2014/main" val="20004"/>
                        </a:ext>
                      </a:extLst>
                    </a:gridCol>
                    <a:gridCol w="889470">
                      <a:extLst>
                        <a:ext uri="{9D8B030D-6E8A-4147-A177-3AD203B41FA5}">
                          <a16:colId xmlns:a16="http://schemas.microsoft.com/office/drawing/2014/main" val="20005"/>
                        </a:ext>
                      </a:extLst>
                    </a:gridCol>
                    <a:gridCol w="873794">
                      <a:extLst>
                        <a:ext uri="{9D8B030D-6E8A-4147-A177-3AD203B41FA5}">
                          <a16:colId xmlns:a16="http://schemas.microsoft.com/office/drawing/2014/main" val="20006"/>
                        </a:ext>
                      </a:extLst>
                    </a:gridCol>
                  </a:tblGrid>
                  <a:tr h="486943">
                    <a:tc>
                      <a:txBody>
                        <a:bodyPr/>
                        <a:lstStyle/>
                        <a:p>
                          <a:endParaRPr lang="he-IL"/>
                        </a:p>
                      </a:txBody>
                      <a:tcPr marL="68580" marR="68580" marT="0" marB="0">
                        <a:blipFill>
                          <a:blip r:embed="rId2"/>
                          <a:stretch>
                            <a:fillRect l="-629" t="-7500" r="-553459" b="-197500"/>
                          </a:stretch>
                        </a:blipFill>
                      </a:tcPr>
                    </a:tc>
                    <a:tc>
                      <a:txBody>
                        <a:bodyPr/>
                        <a:lstStyle/>
                        <a:p>
                          <a:endParaRPr lang="he-IL"/>
                        </a:p>
                      </a:txBody>
                      <a:tcPr marL="68580" marR="68580" marT="0" marB="0">
                        <a:blipFill>
                          <a:blip r:embed="rId2"/>
                          <a:stretch>
                            <a:fillRect l="-109589" t="-7500" r="-502740" b="-197500"/>
                          </a:stretch>
                        </a:blipFill>
                      </a:tcPr>
                    </a:tc>
                    <a:tc>
                      <a:txBody>
                        <a:bodyPr/>
                        <a:lstStyle/>
                        <a:p>
                          <a:endParaRPr lang="he-IL"/>
                        </a:p>
                      </a:txBody>
                      <a:tcPr marL="68580" marR="68580" marT="0" marB="0">
                        <a:blipFill>
                          <a:blip r:embed="rId2"/>
                          <a:stretch>
                            <a:fillRect l="-209589" t="-7500" r="-402740" b="-197500"/>
                          </a:stretch>
                        </a:blipFill>
                      </a:tcPr>
                    </a:tc>
                    <a:tc>
                      <a:txBody>
                        <a:bodyPr/>
                        <a:lstStyle/>
                        <a:p>
                          <a:endParaRPr lang="he-IL"/>
                        </a:p>
                      </a:txBody>
                      <a:tcPr marL="68580" marR="68580" marT="0" marB="0">
                        <a:blipFill>
                          <a:blip r:embed="rId2"/>
                          <a:stretch>
                            <a:fillRect l="-309589" t="-7500" r="-302740" b="-197500"/>
                          </a:stretch>
                        </a:blipFill>
                      </a:tcPr>
                    </a:tc>
                    <a:tc>
                      <a:txBody>
                        <a:bodyPr/>
                        <a:lstStyle/>
                        <a:p>
                          <a:endParaRPr lang="he-IL"/>
                        </a:p>
                      </a:txBody>
                      <a:tcPr marL="68580" marR="68580" marT="0" marB="0">
                        <a:blipFill>
                          <a:blip r:embed="rId2"/>
                          <a:stretch>
                            <a:fillRect l="-404054" t="-7500" r="-198649" b="-197500"/>
                          </a:stretch>
                        </a:blipFill>
                      </a:tcPr>
                    </a:tc>
                    <a:tc>
                      <a:txBody>
                        <a:bodyPr/>
                        <a:lstStyle/>
                        <a:p>
                          <a:endParaRPr lang="he-IL"/>
                        </a:p>
                      </a:txBody>
                      <a:tcPr marL="68580" marR="68580" marT="0" marB="0">
                        <a:blipFill>
                          <a:blip r:embed="rId2"/>
                          <a:stretch>
                            <a:fillRect l="-510959" t="-7500" r="-101370" b="-197500"/>
                          </a:stretch>
                        </a:blipFill>
                      </a:tcPr>
                    </a:tc>
                    <a:tc>
                      <a:txBody>
                        <a:bodyPr/>
                        <a:lstStyle/>
                        <a:p>
                          <a:endParaRPr lang="he-IL"/>
                        </a:p>
                      </a:txBody>
                      <a:tcPr marL="68580" marR="68580" marT="0" marB="0">
                        <a:blipFill>
                          <a:blip r:embed="rId2"/>
                          <a:stretch>
                            <a:fillRect l="-619444" t="-7500" r="-2778" b="-197500"/>
                          </a:stretch>
                        </a:blipFill>
                      </a:tcPr>
                    </a:tc>
                    <a:extLst>
                      <a:ext uri="{0D108BD9-81ED-4DB2-BD59-A6C34878D82A}">
                        <a16:rowId xmlns:a16="http://schemas.microsoft.com/office/drawing/2014/main" val="10000"/>
                      </a:ext>
                    </a:extLst>
                  </a:tr>
                  <a:tr h="942611">
                    <a:tc>
                      <a:txBody>
                        <a:bodyPr/>
                        <a:lstStyle/>
                        <a:p>
                          <a:endParaRPr lang="he-IL"/>
                        </a:p>
                      </a:txBody>
                      <a:tcPr marL="68580" marR="68580" marT="0" marB="0">
                        <a:blipFill>
                          <a:blip r:embed="rId2"/>
                          <a:stretch>
                            <a:fillRect l="-629" t="-55128" r="-553459" b="-1282"/>
                          </a:stretch>
                        </a:blipFill>
                      </a:tcPr>
                    </a:tc>
                    <a:tc>
                      <a:txBody>
                        <a:bodyPr/>
                        <a:lstStyle/>
                        <a:p>
                          <a:endParaRPr lang="he-IL"/>
                        </a:p>
                      </a:txBody>
                      <a:tcPr marL="68580" marR="68580" marT="0" marB="0">
                        <a:blipFill>
                          <a:blip r:embed="rId2"/>
                          <a:stretch>
                            <a:fillRect l="-109589" t="-55128" r="-502740" b="-1282"/>
                          </a:stretch>
                        </a:blipFill>
                      </a:tcPr>
                    </a:tc>
                    <a:tc>
                      <a:txBody>
                        <a:bodyPr/>
                        <a:lstStyle/>
                        <a:p>
                          <a:endParaRPr lang="he-IL"/>
                        </a:p>
                      </a:txBody>
                      <a:tcPr marL="68580" marR="68580" marT="0" marB="0">
                        <a:blipFill>
                          <a:blip r:embed="rId2"/>
                          <a:stretch>
                            <a:fillRect l="-209589" t="-55128" r="-402740" b="-1282"/>
                          </a:stretch>
                        </a:blipFill>
                      </a:tcPr>
                    </a:tc>
                    <a:tc>
                      <a:txBody>
                        <a:bodyPr/>
                        <a:lstStyle/>
                        <a:p>
                          <a:endParaRPr lang="he-IL"/>
                        </a:p>
                      </a:txBody>
                      <a:tcPr marL="68580" marR="68580" marT="0" marB="0">
                        <a:blipFill>
                          <a:blip r:embed="rId2"/>
                          <a:stretch>
                            <a:fillRect l="-309589" t="-55128" r="-302740" b="-1282"/>
                          </a:stretch>
                        </a:blipFill>
                      </a:tcPr>
                    </a:tc>
                    <a:tc>
                      <a:txBody>
                        <a:bodyPr/>
                        <a:lstStyle/>
                        <a:p>
                          <a:pPr algn="ctr" rtl="1">
                            <a:lnSpc>
                              <a:spcPct val="115000"/>
                            </a:lnSpc>
                            <a:spcAft>
                              <a:spcPts val="0"/>
                            </a:spcAft>
                          </a:pPr>
                          <a:r>
                            <a:rPr lang="ar-SA" sz="1100">
                              <a:effectLst/>
                            </a:rPr>
                            <a:t>9</a:t>
                          </a:r>
                          <a:endParaRPr lang="en-US" sz="1100">
                            <a:effectLst/>
                            <a:latin typeface="Calibri"/>
                            <a:ea typeface="Calibri"/>
                            <a:cs typeface="Arial"/>
                          </a:endParaRPr>
                        </a:p>
                      </a:txBody>
                      <a:tcPr marL="68580" marR="68580" marT="0" marB="0"/>
                    </a:tc>
                    <a:tc>
                      <a:txBody>
                        <a:bodyPr/>
                        <a:lstStyle/>
                        <a:p>
                          <a:endParaRPr lang="he-IL"/>
                        </a:p>
                      </a:txBody>
                      <a:tcPr marL="68580" marR="68580" marT="0" marB="0">
                        <a:blipFill>
                          <a:blip r:embed="rId2"/>
                          <a:stretch>
                            <a:fillRect l="-510959" t="-55128" r="-101370" b="-1282"/>
                          </a:stretch>
                        </a:blipFill>
                      </a:tcPr>
                    </a:tc>
                    <a:tc>
                      <a:txBody>
                        <a:bodyPr/>
                        <a:lstStyle/>
                        <a:p>
                          <a:endParaRPr lang="he-IL"/>
                        </a:p>
                      </a:txBody>
                      <a:tcPr marL="68580" marR="68580" marT="0" marB="0">
                        <a:blipFill>
                          <a:blip r:embed="rId2"/>
                          <a:stretch>
                            <a:fillRect l="-619444" t="-55128" r="-2778" b="-1282"/>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6163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49438" y="222521"/>
            <a:ext cx="9640976" cy="720000"/>
          </a:xfrm>
        </p:spPr>
        <p:txBody>
          <a:bodyPr/>
          <a:lstStyle/>
          <a:p>
            <a:endParaRPr lang="ar-SA"/>
          </a:p>
        </p:txBody>
      </p:sp>
      <p:sp>
        <p:nvSpPr>
          <p:cNvPr id="3" name="מציין מיקום טקסט 2"/>
          <p:cNvSpPr>
            <a:spLocks noGrp="1"/>
          </p:cNvSpPr>
          <p:nvPr>
            <p:ph type="body" sz="quarter" idx="3"/>
          </p:nvPr>
        </p:nvSpPr>
        <p:spPr/>
        <p:txBody>
          <a:bodyPr/>
          <a:lstStyle/>
          <a:p>
            <a:r>
              <a:rPr lang="ar-SA" dirty="0"/>
              <a:t>حل المثال </a:t>
            </a:r>
          </a:p>
        </p:txBody>
      </p:sp>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lstStyle/>
              <a:p>
                <a:pPr marL="96838" indent="0">
                  <a:buNone/>
                </a:pPr>
                <a:r>
                  <a:rPr lang="ar-SA" dirty="0"/>
                  <a:t>لكي نجد الانحراف المعياري يجب في البداية ايجاد المعدل .</a:t>
                </a:r>
              </a:p>
              <a:p>
                <a:pPr marL="96838" indent="0">
                  <a:buNone/>
                </a:pPr>
                <a:r>
                  <a:rPr lang="ar-SA" dirty="0"/>
                  <a:t>حسب قانون المعدل :</a:t>
                </a:r>
              </a:p>
              <a:p>
                <a:pPr marL="96838" indent="0" algn="ctr">
                  <a:buNone/>
                </a:pPr>
                <a:r>
                  <a:rPr lang="ar-SA" dirty="0"/>
                  <a:t> </a:t>
                </a:r>
                <a14:m>
                  <m:oMath xmlns:m="http://schemas.openxmlformats.org/officeDocument/2006/math">
                    <m:acc>
                      <m:accPr>
                        <m:chr m:val="̅"/>
                        <m:ctrlPr>
                          <a:rPr lang="ar-SY" i="1" dirty="0">
                            <a:latin typeface="Cambria Math" panose="02040503050406030204" pitchFamily="18" charset="0"/>
                          </a:rPr>
                        </m:ctrlPr>
                      </m:accPr>
                      <m:e>
                        <m:r>
                          <a:rPr lang="ar-SY" i="1" dirty="0">
                            <a:latin typeface="Cambria Math" panose="02040503050406030204" pitchFamily="18" charset="0"/>
                          </a:rPr>
                          <m:t>𝑋</m:t>
                        </m:r>
                      </m:e>
                    </m:acc>
                    <m:r>
                      <a:rPr lang="ar-SY" dirty="0">
                        <a:latin typeface="Cambria Math" panose="02040503050406030204" pitchFamily="18" charset="0"/>
                      </a:rPr>
                      <m:t>=</m:t>
                    </m:r>
                    <m:f>
                      <m:fPr>
                        <m:ctrlPr>
                          <a:rPr lang="ar-SY" i="1" dirty="0">
                            <a:latin typeface="Cambria Math" panose="02040503050406030204" pitchFamily="18" charset="0"/>
                          </a:rPr>
                        </m:ctrlPr>
                      </m:fPr>
                      <m:num>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1</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1</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2</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2</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3</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3</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𝑛</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𝑛</m:t>
                            </m:r>
                          </m:sub>
                        </m:sSub>
                      </m:num>
                      <m:den>
                        <m:r>
                          <a:rPr lang="en-US" i="1" dirty="0">
                            <a:latin typeface="Cambria Math"/>
                          </a:rPr>
                          <m:t>𝑁</m:t>
                        </m:r>
                      </m:den>
                    </m:f>
                  </m:oMath>
                </a14:m>
                <a:r>
                  <a:rPr lang="ar-SA" dirty="0"/>
                  <a:t> </a:t>
                </a:r>
              </a:p>
              <a:p>
                <a:pPr marL="96838" indent="0" algn="ctr">
                  <a:buNone/>
                </a:pPr>
                <a14:m>
                  <m:oMathPara xmlns:m="http://schemas.openxmlformats.org/officeDocument/2006/math">
                    <m:oMathParaPr>
                      <m:jc m:val="centerGroup"/>
                    </m:oMathParaPr>
                    <m:oMath xmlns:m="http://schemas.openxmlformats.org/officeDocument/2006/math">
                      <m:acc>
                        <m:accPr>
                          <m:chr m:val="̅"/>
                          <m:ctrlPr>
                            <a:rPr lang="ar-SY" sz="2000" i="1" dirty="0">
                              <a:latin typeface="Cambria Math" panose="02040503050406030204" pitchFamily="18" charset="0"/>
                            </a:rPr>
                          </m:ctrlPr>
                        </m:accPr>
                        <m:e>
                          <m:r>
                            <a:rPr lang="ar-SY" sz="2000" i="1" dirty="0">
                              <a:latin typeface="Cambria Math" panose="02040503050406030204" pitchFamily="18" charset="0"/>
                            </a:rPr>
                            <m:t>𝑋</m:t>
                          </m:r>
                        </m:e>
                      </m:acc>
                      <m:r>
                        <a:rPr lang="ar-SY" sz="2000" dirty="0">
                          <a:latin typeface="Cambria Math" panose="02040503050406030204" pitchFamily="18" charset="0"/>
                        </a:rPr>
                        <m:t>=</m:t>
                      </m:r>
                      <m:f>
                        <m:fPr>
                          <m:ctrlPr>
                            <a:rPr lang="ar-SY" sz="2000" i="1" dirty="0">
                              <a:latin typeface="Cambria Math" panose="02040503050406030204" pitchFamily="18" charset="0"/>
                            </a:rPr>
                          </m:ctrlPr>
                        </m:fPr>
                        <m:num>
                          <m:r>
                            <a:rPr lang="en-US" sz="2000" b="0" i="1" dirty="0" smtClean="0">
                              <a:latin typeface="Cambria Math"/>
                            </a:rPr>
                            <m:t>5</m:t>
                          </m:r>
                          <m:r>
                            <a:rPr lang="ar-SY" sz="2000" i="1" dirty="0">
                              <a:latin typeface="Cambria Math"/>
                              <a:ea typeface="Cambria Math"/>
                            </a:rPr>
                            <m:t>∙</m:t>
                          </m:r>
                          <m:r>
                            <a:rPr lang="en-US" sz="2000" b="0" i="1" dirty="0" smtClean="0">
                              <a:latin typeface="Cambria Math"/>
                              <a:ea typeface="Cambria Math"/>
                            </a:rPr>
                            <m:t>3</m:t>
                          </m:r>
                          <m:r>
                            <a:rPr lang="en-US" sz="2000" i="1" dirty="0">
                              <a:latin typeface="Cambria Math"/>
                              <a:ea typeface="Cambria Math"/>
                            </a:rPr>
                            <m:t>+</m:t>
                          </m:r>
                          <m:r>
                            <a:rPr lang="en-US" sz="2000" b="0" i="1" dirty="0" smtClean="0">
                              <a:latin typeface="Cambria Math"/>
                            </a:rPr>
                            <m:t>6</m:t>
                          </m:r>
                          <m:r>
                            <a:rPr lang="ar-SY" sz="2000" i="1" dirty="0">
                              <a:latin typeface="Cambria Math"/>
                              <a:ea typeface="Cambria Math"/>
                            </a:rPr>
                            <m:t>∙</m:t>
                          </m:r>
                          <m:r>
                            <a:rPr lang="ar-SA" sz="2000" b="0" i="1" dirty="0" smtClean="0">
                              <a:latin typeface="Cambria Math"/>
                              <a:ea typeface="Cambria Math"/>
                            </a:rPr>
                            <m:t>5</m:t>
                          </m:r>
                          <m:r>
                            <a:rPr lang="en-US" sz="2000" i="1" dirty="0">
                              <a:latin typeface="Cambria Math"/>
                              <a:ea typeface="Cambria Math"/>
                            </a:rPr>
                            <m:t>+</m:t>
                          </m:r>
                          <m:r>
                            <a:rPr lang="en-US" sz="2000" b="0" i="1" dirty="0" smtClean="0">
                              <a:latin typeface="Cambria Math"/>
                            </a:rPr>
                            <m:t>7</m:t>
                          </m:r>
                          <m:r>
                            <a:rPr lang="ar-SY" sz="2000" i="1" dirty="0">
                              <a:latin typeface="Cambria Math"/>
                              <a:ea typeface="Cambria Math"/>
                            </a:rPr>
                            <m:t>∙</m:t>
                          </m:r>
                          <m:r>
                            <a:rPr lang="en-US" sz="2000" b="0" i="1" dirty="0" smtClean="0">
                              <a:latin typeface="Cambria Math"/>
                              <a:ea typeface="Cambria Math"/>
                            </a:rPr>
                            <m:t>7</m:t>
                          </m:r>
                          <m:r>
                            <a:rPr lang="en-US" sz="2000" b="0" i="1" dirty="0" smtClean="0">
                              <a:latin typeface="Cambria Math"/>
                              <a:ea typeface="Cambria Math"/>
                            </a:rPr>
                            <m:t>+</m:t>
                          </m:r>
                          <m:r>
                            <a:rPr lang="en-US" sz="2000" b="0" i="1" dirty="0" smtClean="0">
                              <a:latin typeface="Cambria Math"/>
                              <a:ea typeface="Cambria Math"/>
                            </a:rPr>
                            <m:t>8</m:t>
                          </m:r>
                          <m:r>
                            <a:rPr lang="en-US" sz="2000" i="1" dirty="0">
                              <a:latin typeface="Cambria Math"/>
                              <a:ea typeface="Cambria Math"/>
                            </a:rPr>
                            <m:t>∙</m:t>
                          </m:r>
                          <m:r>
                            <a:rPr lang="en-US" sz="2000" b="0" i="1" dirty="0" smtClean="0">
                              <a:latin typeface="Cambria Math"/>
                              <a:ea typeface="Cambria Math"/>
                            </a:rPr>
                            <m:t>9</m:t>
                          </m:r>
                          <m:r>
                            <a:rPr lang="en-US" sz="2000" b="0" i="1" dirty="0" smtClean="0">
                              <a:latin typeface="Cambria Math"/>
                              <a:ea typeface="Cambria Math"/>
                            </a:rPr>
                            <m:t>+</m:t>
                          </m:r>
                          <m:r>
                            <a:rPr lang="en-US" sz="2000" b="0" i="1" dirty="0" smtClean="0">
                              <a:latin typeface="Cambria Math"/>
                              <a:ea typeface="Cambria Math"/>
                            </a:rPr>
                            <m:t>9</m:t>
                          </m:r>
                          <m:r>
                            <a:rPr lang="en-US" sz="2000" i="1" dirty="0">
                              <a:latin typeface="Cambria Math"/>
                              <a:ea typeface="Cambria Math"/>
                            </a:rPr>
                            <m:t>∙</m:t>
                          </m:r>
                          <m:r>
                            <a:rPr lang="en-US" sz="2000" b="0" i="1" dirty="0" smtClean="0">
                              <a:latin typeface="Cambria Math"/>
                              <a:ea typeface="Cambria Math"/>
                            </a:rPr>
                            <m:t>8</m:t>
                          </m:r>
                          <m:r>
                            <a:rPr lang="en-US" sz="2000" b="0" i="1" dirty="0" smtClean="0">
                              <a:latin typeface="Cambria Math"/>
                              <a:ea typeface="Cambria Math"/>
                            </a:rPr>
                            <m:t>+</m:t>
                          </m:r>
                          <m:r>
                            <a:rPr lang="en-US" sz="2000" b="0" i="1" dirty="0" smtClean="0">
                              <a:latin typeface="Cambria Math"/>
                              <a:ea typeface="Cambria Math"/>
                            </a:rPr>
                            <m:t>10</m:t>
                          </m:r>
                          <m:r>
                            <a:rPr lang="en-US" sz="2000" i="1" dirty="0">
                              <a:latin typeface="Cambria Math"/>
                              <a:ea typeface="Cambria Math"/>
                            </a:rPr>
                            <m:t>∙</m:t>
                          </m:r>
                          <m:r>
                            <a:rPr lang="en-US" sz="2000" b="0" i="1" dirty="0" smtClean="0">
                              <a:latin typeface="Cambria Math"/>
                              <a:ea typeface="Cambria Math"/>
                            </a:rPr>
                            <m:t>2</m:t>
                          </m:r>
                        </m:num>
                        <m:den>
                          <m:r>
                            <a:rPr lang="en-US" sz="2000" b="0" i="1" dirty="0" smtClean="0">
                              <a:latin typeface="Cambria Math"/>
                            </a:rPr>
                            <m:t>34</m:t>
                          </m:r>
                        </m:den>
                      </m:f>
                      <m:r>
                        <a:rPr lang="en-US" sz="2000" b="0" i="1" dirty="0" smtClean="0">
                          <a:latin typeface="Cambria Math"/>
                        </a:rPr>
                        <m:t>=</m:t>
                      </m:r>
                      <m:f>
                        <m:fPr>
                          <m:ctrlPr>
                            <a:rPr lang="en-US" sz="2000" b="0" i="1" dirty="0" smtClean="0">
                              <a:latin typeface="Cambria Math" panose="02040503050406030204" pitchFamily="18" charset="0"/>
                            </a:rPr>
                          </m:ctrlPr>
                        </m:fPr>
                        <m:num>
                          <m:r>
                            <a:rPr lang="en-US" sz="2000" b="0" i="1" dirty="0" smtClean="0">
                              <a:latin typeface="Cambria Math"/>
                            </a:rPr>
                            <m:t>258</m:t>
                          </m:r>
                        </m:num>
                        <m:den>
                          <m:r>
                            <a:rPr lang="en-US" sz="2000" b="0" i="1" dirty="0" smtClean="0">
                              <a:latin typeface="Cambria Math"/>
                            </a:rPr>
                            <m:t>34</m:t>
                          </m:r>
                        </m:den>
                      </m:f>
                      <m:r>
                        <a:rPr lang="en-US" sz="2000" b="0" i="1" dirty="0" smtClean="0">
                          <a:latin typeface="Cambria Math"/>
                        </a:rPr>
                        <m:t>=</m:t>
                      </m:r>
                      <m:r>
                        <a:rPr lang="en-US" sz="2000" b="0" i="1" dirty="0" smtClean="0">
                          <a:latin typeface="Cambria Math"/>
                        </a:rPr>
                        <m:t>7</m:t>
                      </m:r>
                      <m:r>
                        <a:rPr lang="en-US" sz="2000" b="0" i="1" dirty="0" smtClean="0">
                          <a:latin typeface="Cambria Math"/>
                        </a:rPr>
                        <m:t>.</m:t>
                      </m:r>
                      <m:r>
                        <a:rPr lang="en-US" sz="2000" b="0" i="1" dirty="0" smtClean="0">
                          <a:latin typeface="Cambria Math"/>
                        </a:rPr>
                        <m:t>588</m:t>
                      </m:r>
                    </m:oMath>
                  </m:oMathPara>
                </a14:m>
                <a:endParaRPr lang="en-US" sz="2000" dirty="0"/>
              </a:p>
              <a:p>
                <a:pPr marL="96838" indent="0">
                  <a:buNone/>
                </a:pPr>
                <a:r>
                  <a:rPr lang="ar-SA" sz="2000" dirty="0"/>
                  <a:t>نحسب الانحراف المعياري حسب القانون :</a:t>
                </a:r>
              </a:p>
              <a:p>
                <a:pPr marL="96838" indent="0">
                  <a:buNone/>
                </a:pPr>
                <a14:m>
                  <m:oMathPara xmlns:m="http://schemas.openxmlformats.org/officeDocument/2006/math">
                    <m:oMathParaPr>
                      <m:jc m:val="centerGroup"/>
                    </m:oMathParaPr>
                    <m:oMath xmlns:m="http://schemas.openxmlformats.org/officeDocument/2006/math">
                      <m:r>
                        <a:rPr lang="en-US" sz="2000" i="1" dirty="0">
                          <a:latin typeface="Cambria Math"/>
                        </a:rPr>
                        <m:t>𝑆</m:t>
                      </m:r>
                      <m:r>
                        <a:rPr lang="en-US" sz="2000" i="1">
                          <a:latin typeface="Cambria Math"/>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𝑓</m:t>
                                  </m:r>
                                </m:e>
                                <m:sub>
                                  <m:r>
                                    <a:rPr lang="en-US" sz="2000" i="1">
                                      <a:latin typeface="Cambria Math"/>
                                    </a:rPr>
                                    <m:t>1</m:t>
                                  </m:r>
                                </m:sub>
                              </m:sSub>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1</m:t>
                                          </m:r>
                                        </m:sub>
                                      </m:sSub>
                                      <m:r>
                                        <a:rPr lang="en-US" sz="2000" i="1">
                                          <a:latin typeface="Cambria Math"/>
                                        </a:rPr>
                                        <m:t>−</m:t>
                                      </m:r>
                                      <m:bar>
                                        <m:barPr>
                                          <m:pos m:val="top"/>
                                          <m:ctrlPr>
                                            <a:rPr lang="en-US" sz="2000" i="1">
                                              <a:latin typeface="Cambria Math" panose="02040503050406030204" pitchFamily="18" charset="0"/>
                                            </a:rPr>
                                          </m:ctrlPr>
                                        </m:barPr>
                                        <m:e>
                                          <m:r>
                                            <a:rPr lang="en-US" sz="2000" i="1">
                                              <a:latin typeface="Cambria Math"/>
                                            </a:rPr>
                                            <m:t>𝑋</m:t>
                                          </m:r>
                                        </m:e>
                                      </m:bar>
                                    </m:e>
                                  </m:d>
                                </m:e>
                                <m:sup>
                                  <m:r>
                                    <a:rPr lang="en-US" sz="2000" i="1">
                                      <a:latin typeface="Cambria Math"/>
                                    </a:rPr>
                                    <m:t>2</m:t>
                                  </m:r>
                                </m:sup>
                              </m:sSup>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𝑓</m:t>
                                  </m:r>
                                </m:e>
                                <m:sub>
                                  <m:r>
                                    <a:rPr lang="en-US" sz="2000" i="1">
                                      <a:latin typeface="Cambria Math"/>
                                    </a:rPr>
                                    <m:t>2</m:t>
                                  </m:r>
                                </m:sub>
                              </m:sSub>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2</m:t>
                                          </m:r>
                                        </m:sub>
                                      </m:sSub>
                                      <m:r>
                                        <a:rPr lang="en-US" sz="2000" i="1">
                                          <a:latin typeface="Cambria Math"/>
                                        </a:rPr>
                                        <m:t>−</m:t>
                                      </m:r>
                                      <m:bar>
                                        <m:barPr>
                                          <m:pos m:val="top"/>
                                          <m:ctrlPr>
                                            <a:rPr lang="en-US" sz="2000" i="1">
                                              <a:latin typeface="Cambria Math" panose="02040503050406030204" pitchFamily="18" charset="0"/>
                                            </a:rPr>
                                          </m:ctrlPr>
                                        </m:barPr>
                                        <m:e>
                                          <m:r>
                                            <a:rPr lang="en-US" sz="2000" i="1">
                                              <a:latin typeface="Cambria Math"/>
                                            </a:rPr>
                                            <m:t>𝑋</m:t>
                                          </m:r>
                                        </m:e>
                                      </m:bar>
                                    </m:e>
                                  </m:d>
                                </m:e>
                                <m:sup>
                                  <m:r>
                                    <a:rPr lang="en-US" sz="2000" i="1">
                                      <a:latin typeface="Cambria Math"/>
                                    </a:rPr>
                                    <m:t>2</m:t>
                                  </m:r>
                                </m:sup>
                              </m:sSup>
                              <m:r>
                                <a:rPr lang="en-US" sz="2000" i="1">
                                  <a:latin typeface="Cambria Math"/>
                                </a:rPr>
                                <m:t>+</m:t>
                              </m:r>
                              <m:r>
                                <a:rPr lang="en-US" sz="2000" i="1">
                                  <a:latin typeface="Cambria Math"/>
                                  <a:ea typeface="Cambria Math"/>
                                </a:rPr>
                                <m:t>∙∙∙∙+</m:t>
                              </m:r>
                              <m:sSub>
                                <m:sSubPr>
                                  <m:ctrlPr>
                                    <a:rPr lang="en-US" sz="2000" i="1">
                                      <a:latin typeface="Cambria Math" panose="02040503050406030204" pitchFamily="18" charset="0"/>
                                    </a:rPr>
                                  </m:ctrlPr>
                                </m:sSubPr>
                                <m:e>
                                  <m:r>
                                    <a:rPr lang="en-US" sz="2000" i="1">
                                      <a:latin typeface="Cambria Math"/>
                                    </a:rPr>
                                    <m:t>𝑓</m:t>
                                  </m:r>
                                </m:e>
                                <m:sub>
                                  <m:r>
                                    <a:rPr lang="en-US" sz="2000" i="1">
                                      <a:latin typeface="Cambria Math"/>
                                    </a:rPr>
                                    <m:t>𝑛</m:t>
                                  </m:r>
                                </m:sub>
                              </m:sSub>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𝑛</m:t>
                                          </m:r>
                                        </m:sub>
                                      </m:sSub>
                                      <m:r>
                                        <a:rPr lang="en-US" sz="2000" i="1">
                                          <a:latin typeface="Cambria Math"/>
                                        </a:rPr>
                                        <m:t>−</m:t>
                                      </m:r>
                                      <m:bar>
                                        <m:barPr>
                                          <m:pos m:val="top"/>
                                          <m:ctrlPr>
                                            <a:rPr lang="en-US" sz="2000" i="1">
                                              <a:latin typeface="Cambria Math" panose="02040503050406030204" pitchFamily="18" charset="0"/>
                                            </a:rPr>
                                          </m:ctrlPr>
                                        </m:barPr>
                                        <m:e>
                                          <m:r>
                                            <a:rPr lang="en-US" sz="2000" i="1">
                                              <a:latin typeface="Cambria Math"/>
                                            </a:rPr>
                                            <m:t>𝑋</m:t>
                                          </m:r>
                                        </m:e>
                                      </m:bar>
                                    </m:e>
                                  </m:d>
                                </m:e>
                                <m:sup>
                                  <m:r>
                                    <a:rPr lang="en-US" sz="2000" i="1">
                                      <a:latin typeface="Cambria Math"/>
                                    </a:rPr>
                                    <m:t>2</m:t>
                                  </m:r>
                                </m:sup>
                              </m:sSup>
                            </m:num>
                            <m:den>
                              <m:r>
                                <a:rPr lang="en-US" sz="2000" i="1">
                                  <a:latin typeface="Cambria Math"/>
                                </a:rPr>
                                <m:t>𝑁</m:t>
                              </m:r>
                            </m:den>
                          </m:f>
                        </m:e>
                      </m:rad>
                    </m:oMath>
                  </m:oMathPara>
                </a14:m>
                <a:endParaRPr lang="ar-SA" sz="2000" dirty="0"/>
              </a:p>
              <a:p>
                <a:pPr marL="96838" indent="0">
                  <a:buNone/>
                </a:pPr>
                <a:endParaRPr lang="ar-SA" sz="2000"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t="-1028"/>
                </a:stretch>
              </a:blipFill>
            </p:spPr>
            <p:txBody>
              <a:bodyPr/>
              <a:lstStyle/>
              <a:p>
                <a:r>
                  <a:rPr lang="ar-SA">
                    <a:noFill/>
                  </a:rPr>
                  <a:t> </a:t>
                </a:r>
              </a:p>
            </p:txBody>
          </p:sp>
        </mc:Fallback>
      </mc:AlternateContent>
    </p:spTree>
    <p:extLst>
      <p:ext uri="{BB962C8B-B14F-4D97-AF65-F5344CB8AC3E}">
        <p14:creationId xmlns:p14="http://schemas.microsoft.com/office/powerpoint/2010/main" val="13023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ar-SA" dirty="0"/>
              <a:t>احصاء-</a:t>
            </a:r>
            <a:r>
              <a:rPr lang="he-IL" dirty="0"/>
              <a:t>סטטיסטיקה</a:t>
            </a:r>
          </a:p>
        </p:txBody>
      </p:sp>
      <p:sp>
        <p:nvSpPr>
          <p:cNvPr id="7" name="כותרת משנה 6"/>
          <p:cNvSpPr>
            <a:spLocks noGrp="1"/>
          </p:cNvSpPr>
          <p:nvPr>
            <p:ph type="subTitle" idx="1"/>
          </p:nvPr>
        </p:nvSpPr>
        <p:spPr/>
        <p:txBody>
          <a:bodyPr/>
          <a:lstStyle/>
          <a:p>
            <a:r>
              <a:rPr lang="ar-SA" dirty="0">
                <a:sym typeface="Varela Round"/>
              </a:rPr>
              <a:t>حادي عشر- </a:t>
            </a:r>
            <a:r>
              <a:rPr lang="he-IL" dirty="0">
                <a:sym typeface="Varela Round"/>
              </a:rPr>
              <a:t>י"א 3 יחדות</a:t>
            </a:r>
          </a:p>
        </p:txBody>
      </p:sp>
      <p:sp>
        <p:nvSpPr>
          <p:cNvPr id="4" name="מציין מיקום תוכן 3"/>
          <p:cNvSpPr>
            <a:spLocks noGrp="1"/>
          </p:cNvSpPr>
          <p:nvPr>
            <p:ph idx="10"/>
          </p:nvPr>
        </p:nvSpPr>
        <p:spPr/>
        <p:txBody>
          <a:bodyPr/>
          <a:lstStyle/>
          <a:p>
            <a:r>
              <a:rPr lang="ar-SA" dirty="0">
                <a:sym typeface="Varela Round"/>
              </a:rPr>
              <a:t>دريد دوخي – </a:t>
            </a:r>
            <a:r>
              <a:rPr lang="he-IL" dirty="0" err="1">
                <a:sym typeface="Varela Round"/>
              </a:rPr>
              <a:t>דוריד</a:t>
            </a:r>
            <a:r>
              <a:rPr lang="he-IL" dirty="0">
                <a:sym typeface="Varela Round"/>
              </a:rPr>
              <a:t> </a:t>
            </a:r>
            <a:r>
              <a:rPr lang="he-IL" dirty="0" err="1">
                <a:sym typeface="Varela Round"/>
              </a:rPr>
              <a:t>דוח'י</a:t>
            </a:r>
            <a:endParaRPr lang="he-IL"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normAutofit fontScale="85000" lnSpcReduction="10000"/>
              </a:bodyPr>
              <a:lstStyle/>
              <a:p>
                <a:pPr marL="96838" indent="0">
                  <a:buNone/>
                </a:pPr>
                <a14:m>
                  <m:oMathPara xmlns:m="http://schemas.openxmlformats.org/officeDocument/2006/math">
                    <m:oMathParaPr>
                      <m:jc m:val="centerGroup"/>
                    </m:oMathParaPr>
                    <m:oMath xmlns:m="http://schemas.openxmlformats.org/officeDocument/2006/math">
                      <m:r>
                        <a:rPr lang="en-US" i="1" dirty="0" smtClean="0">
                          <a:latin typeface="Cambria Math"/>
                        </a:rPr>
                        <m:t>𝑆</m:t>
                      </m:r>
                      <m:r>
                        <a:rPr lang="en-US" i="1">
                          <a:latin typeface="Cambria Math"/>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𝑓</m:t>
                                  </m:r>
                                </m:e>
                                <m:sub>
                                  <m:r>
                                    <a:rPr lang="en-US" i="1">
                                      <a:latin typeface="Cambria Math"/>
                                    </a:rPr>
                                    <m:t>1</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rPr>
                                        <m:t>−</m:t>
                                      </m:r>
                                      <m:bar>
                                        <m:barPr>
                                          <m:pos m:val="top"/>
                                          <m:ctrlPr>
                                            <a:rPr lang="en-US" i="1">
                                              <a:latin typeface="Cambria Math" panose="02040503050406030204" pitchFamily="18" charset="0"/>
                                            </a:rPr>
                                          </m:ctrlPr>
                                        </m:barPr>
                                        <m:e>
                                          <m:r>
                                            <a:rPr lang="en-US" i="1">
                                              <a:latin typeface="Cambria Math"/>
                                            </a:rPr>
                                            <m:t>𝑋</m:t>
                                          </m:r>
                                        </m:e>
                                      </m:bar>
                                    </m:e>
                                  </m:d>
                                </m:e>
                                <m:sup>
                                  <m:r>
                                    <a:rPr lang="en-US" i="1">
                                      <a:latin typeface="Cambria Math"/>
                                    </a:rPr>
                                    <m:t>2</m:t>
                                  </m:r>
                                </m:sup>
                              </m:sSup>
                              <m:r>
                                <a:rPr lang="en-US" i="1">
                                  <a:latin typeface="Cambria Math"/>
                                </a:rPr>
                                <m:t>+</m:t>
                              </m:r>
                              <m:sSub>
                                <m:sSubPr>
                                  <m:ctrlPr>
                                    <a:rPr lang="en-US" i="1">
                                      <a:latin typeface="Cambria Math" panose="02040503050406030204" pitchFamily="18" charset="0"/>
                                    </a:rPr>
                                  </m:ctrlPr>
                                </m:sSubPr>
                                <m:e>
                                  <m:r>
                                    <a:rPr lang="en-US" i="1">
                                      <a:latin typeface="Cambria Math"/>
                                    </a:rPr>
                                    <m:t>𝑓</m:t>
                                  </m:r>
                                </m:e>
                                <m:sub>
                                  <m:r>
                                    <a:rPr lang="en-US" i="1">
                                      <a:latin typeface="Cambria Math"/>
                                    </a:rPr>
                                    <m:t>2</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a:rPr>
                                            <m:t>2</m:t>
                                          </m:r>
                                        </m:sub>
                                      </m:sSub>
                                      <m:r>
                                        <a:rPr lang="en-US" i="1">
                                          <a:latin typeface="Cambria Math"/>
                                        </a:rPr>
                                        <m:t>−</m:t>
                                      </m:r>
                                      <m:bar>
                                        <m:barPr>
                                          <m:pos m:val="top"/>
                                          <m:ctrlPr>
                                            <a:rPr lang="en-US" i="1">
                                              <a:latin typeface="Cambria Math" panose="02040503050406030204" pitchFamily="18" charset="0"/>
                                            </a:rPr>
                                          </m:ctrlPr>
                                        </m:barPr>
                                        <m:e>
                                          <m:r>
                                            <a:rPr lang="en-US" i="1">
                                              <a:latin typeface="Cambria Math"/>
                                            </a:rPr>
                                            <m:t>𝑋</m:t>
                                          </m:r>
                                        </m:e>
                                      </m:bar>
                                    </m:e>
                                  </m:d>
                                </m:e>
                                <m:sup>
                                  <m:r>
                                    <a:rPr lang="en-US" i="1">
                                      <a:latin typeface="Cambria Math"/>
                                    </a:rPr>
                                    <m:t>2</m:t>
                                  </m:r>
                                </m:sup>
                              </m:sSup>
                              <m:r>
                                <a:rPr lang="en-US" i="1">
                                  <a:latin typeface="Cambria Math"/>
                                </a:rPr>
                                <m:t>+</m:t>
                              </m:r>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𝑓</m:t>
                                  </m:r>
                                </m:e>
                                <m:sub>
                                  <m:r>
                                    <a:rPr lang="en-US" i="1">
                                      <a:latin typeface="Cambria Math"/>
                                    </a:rPr>
                                    <m:t>𝑛</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a:rPr>
                                            <m:t>𝑛</m:t>
                                          </m:r>
                                        </m:sub>
                                      </m:sSub>
                                      <m:r>
                                        <a:rPr lang="en-US" i="1">
                                          <a:latin typeface="Cambria Math"/>
                                        </a:rPr>
                                        <m:t>−</m:t>
                                      </m:r>
                                      <m:bar>
                                        <m:barPr>
                                          <m:pos m:val="top"/>
                                          <m:ctrlPr>
                                            <a:rPr lang="en-US" i="1">
                                              <a:latin typeface="Cambria Math" panose="02040503050406030204" pitchFamily="18" charset="0"/>
                                            </a:rPr>
                                          </m:ctrlPr>
                                        </m:barPr>
                                        <m:e>
                                          <m:r>
                                            <a:rPr lang="en-US" i="1">
                                              <a:latin typeface="Cambria Math"/>
                                            </a:rPr>
                                            <m:t>𝑋</m:t>
                                          </m:r>
                                        </m:e>
                                      </m:bar>
                                    </m:e>
                                  </m:d>
                                </m:e>
                                <m:sup>
                                  <m:r>
                                    <a:rPr lang="en-US" i="1">
                                      <a:latin typeface="Cambria Math"/>
                                    </a:rPr>
                                    <m:t>2</m:t>
                                  </m:r>
                                </m:sup>
                              </m:sSup>
                            </m:num>
                            <m:den>
                              <m:r>
                                <a:rPr lang="en-US" i="1">
                                  <a:latin typeface="Cambria Math"/>
                                </a:rPr>
                                <m:t>𝑁</m:t>
                              </m:r>
                            </m:den>
                          </m:f>
                        </m:e>
                      </m:rad>
                    </m:oMath>
                  </m:oMathPara>
                </a14:m>
                <a:endParaRPr lang="ar-SA" dirty="0"/>
              </a:p>
              <a:p>
                <a:pPr marL="96838" indent="0">
                  <a:buNone/>
                </a:pPr>
                <a14:m>
                  <m:oMathPara xmlns:m="http://schemas.openxmlformats.org/officeDocument/2006/math">
                    <m:oMathParaPr>
                      <m:jc m:val="centerGroup"/>
                    </m:oMathParaPr>
                    <m:oMath xmlns:m="http://schemas.openxmlformats.org/officeDocument/2006/math">
                      <m:r>
                        <a:rPr lang="en-US" sz="1600" i="1" dirty="0">
                          <a:latin typeface="Cambria Math"/>
                        </a:rPr>
                        <m:t>𝑆</m:t>
                      </m:r>
                      <m:r>
                        <a:rPr lang="en-US" sz="1600" i="1">
                          <a:latin typeface="Cambria Math"/>
                        </a:rPr>
                        <m:t>=</m:t>
                      </m:r>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b="0" i="1" smtClean="0">
                                  <a:latin typeface="Cambria Math"/>
                                </a:rPr>
                                <m:t>3</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b="0" i="1" smtClean="0">
                                          <a:latin typeface="Cambria Math"/>
                                        </a:rPr>
                                        <m:t>5</m:t>
                                      </m:r>
                                      <m:r>
                                        <a:rPr lang="en-US" sz="1600" b="0" i="1" smtClean="0">
                                          <a:latin typeface="Cambria Math"/>
                                        </a:rPr>
                                        <m:t>−</m:t>
                                      </m:r>
                                      <m:r>
                                        <a:rPr lang="en-US" sz="1600" b="0" i="1" smtClean="0">
                                          <a:latin typeface="Cambria Math"/>
                                        </a:rPr>
                                        <m:t>7</m:t>
                                      </m:r>
                                      <m:r>
                                        <a:rPr lang="en-US" sz="1600" b="0" i="1" smtClean="0">
                                          <a:latin typeface="Cambria Math"/>
                                        </a:rPr>
                                        <m:t>.</m:t>
                                      </m:r>
                                      <m:r>
                                        <a:rPr lang="en-US" sz="1600" b="0" i="1" smtClean="0">
                                          <a:latin typeface="Cambria Math"/>
                                        </a:rPr>
                                        <m:t>588</m:t>
                                      </m:r>
                                    </m:e>
                                  </m:d>
                                </m:e>
                                <m:sup>
                                  <m:r>
                                    <a:rPr lang="en-US" sz="1600" i="1">
                                      <a:latin typeface="Cambria Math"/>
                                    </a:rPr>
                                    <m:t>2</m:t>
                                  </m:r>
                                </m:sup>
                              </m:sSup>
                              <m:r>
                                <a:rPr lang="en-US" sz="1600" i="1">
                                  <a:latin typeface="Cambria Math"/>
                                </a:rPr>
                                <m:t>+</m:t>
                              </m:r>
                              <m:r>
                                <a:rPr lang="en-US" sz="1600" b="0" i="1" smtClean="0">
                                  <a:latin typeface="Cambria Math"/>
                                </a:rPr>
                                <m:t>5</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b="0" i="1" smtClean="0">
                                          <a:latin typeface="Cambria Math"/>
                                        </a:rPr>
                                        <m:t>6</m:t>
                                      </m:r>
                                      <m:r>
                                        <a:rPr lang="en-US" sz="1600" b="0" i="1" smtClean="0">
                                          <a:latin typeface="Cambria Math"/>
                                        </a:rPr>
                                        <m:t>−</m:t>
                                      </m:r>
                                      <m:r>
                                        <a:rPr lang="en-US" sz="1600" b="0" i="1" smtClean="0">
                                          <a:latin typeface="Cambria Math"/>
                                        </a:rPr>
                                        <m:t>7</m:t>
                                      </m:r>
                                      <m:r>
                                        <a:rPr lang="en-US" sz="1600" b="0" i="1" smtClean="0">
                                          <a:latin typeface="Cambria Math"/>
                                        </a:rPr>
                                        <m:t>.</m:t>
                                      </m:r>
                                      <m:r>
                                        <a:rPr lang="en-US" sz="1600" b="0" i="1" smtClean="0">
                                          <a:latin typeface="Cambria Math"/>
                                        </a:rPr>
                                        <m:t>588</m:t>
                                      </m:r>
                                    </m:e>
                                  </m:d>
                                </m:e>
                                <m:sup>
                                  <m:r>
                                    <a:rPr lang="en-US" sz="1600" i="1">
                                      <a:latin typeface="Cambria Math"/>
                                    </a:rPr>
                                    <m:t>2</m:t>
                                  </m:r>
                                </m:sup>
                              </m:sSup>
                              <m:r>
                                <a:rPr lang="en-US" sz="1600" i="1">
                                  <a:latin typeface="Cambria Math"/>
                                </a:rPr>
                                <m:t>+</m:t>
                              </m:r>
                              <m:r>
                                <a:rPr lang="en-US" sz="1600" b="0" i="1" smtClean="0">
                                  <a:latin typeface="Cambria Math"/>
                                </a:rPr>
                                <m:t>7</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b="0" i="1" smtClean="0">
                                          <a:latin typeface="Cambria Math"/>
                                        </a:rPr>
                                        <m:t>7</m:t>
                                      </m:r>
                                      <m:r>
                                        <a:rPr lang="en-US" sz="1600" i="1">
                                          <a:latin typeface="Cambria Math"/>
                                        </a:rPr>
                                        <m:t>−</m:t>
                                      </m:r>
                                      <m:r>
                                        <a:rPr lang="en-US" sz="1600" i="1">
                                          <a:latin typeface="Cambria Math"/>
                                        </a:rPr>
                                        <m:t>7</m:t>
                                      </m:r>
                                      <m:r>
                                        <a:rPr lang="en-US" sz="1600" i="1">
                                          <a:latin typeface="Cambria Math"/>
                                        </a:rPr>
                                        <m:t>.</m:t>
                                      </m:r>
                                      <m:r>
                                        <a:rPr lang="en-US" sz="1600" i="1">
                                          <a:latin typeface="Cambria Math"/>
                                        </a:rPr>
                                        <m:t>588</m:t>
                                      </m:r>
                                    </m:e>
                                  </m:d>
                                </m:e>
                                <m:sup>
                                  <m:r>
                                    <a:rPr lang="en-US" sz="1600" i="1">
                                      <a:latin typeface="Cambria Math"/>
                                    </a:rPr>
                                    <m:t>2</m:t>
                                  </m:r>
                                </m:sup>
                              </m:sSup>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9</m:t>
                                  </m:r>
                                  <m:d>
                                    <m:dPr>
                                      <m:ctrlPr>
                                        <a:rPr lang="en-US" sz="1600" b="0" i="1" smtClean="0">
                                          <a:latin typeface="Cambria Math" panose="02040503050406030204" pitchFamily="18" charset="0"/>
                                        </a:rPr>
                                      </m:ctrlPr>
                                    </m:dPr>
                                    <m:e>
                                      <m:r>
                                        <a:rPr lang="en-US" sz="1600" b="0" i="1" smtClean="0">
                                          <a:latin typeface="Cambria Math"/>
                                        </a:rPr>
                                        <m:t>8</m:t>
                                      </m:r>
                                      <m:r>
                                        <a:rPr lang="en-US" sz="1600" b="0" i="1" smtClean="0">
                                          <a:latin typeface="Cambria Math"/>
                                        </a:rPr>
                                        <m:t>−</m:t>
                                      </m:r>
                                      <m:r>
                                        <a:rPr lang="en-US" sz="1600" b="0" i="1" smtClean="0">
                                          <a:latin typeface="Cambria Math"/>
                                        </a:rPr>
                                        <m:t>7</m:t>
                                      </m:r>
                                      <m:r>
                                        <a:rPr lang="en-US" sz="1600" b="0" i="1" smtClean="0">
                                          <a:latin typeface="Cambria Math"/>
                                        </a:rPr>
                                        <m:t>.</m:t>
                                      </m:r>
                                      <m:r>
                                        <a:rPr lang="en-US" sz="1600" b="0" i="1" smtClean="0">
                                          <a:latin typeface="Cambria Math"/>
                                        </a:rPr>
                                        <m:t>588</m:t>
                                      </m:r>
                                    </m:e>
                                  </m:d>
                                </m:e>
                                <m:sup>
                                  <m:r>
                                    <a:rPr lang="en-US" sz="1600" b="0" i="1" smtClean="0">
                                      <a:latin typeface="Cambria Math"/>
                                    </a:rPr>
                                    <m:t>2</m:t>
                                  </m:r>
                                </m:sup>
                              </m:sSup>
                              <m:r>
                                <a:rPr lang="en-US" sz="1600" b="0" i="1" smtClean="0">
                                  <a:latin typeface="Cambria Math"/>
                                </a:rPr>
                                <m:t>+</m:t>
                              </m:r>
                              <m:r>
                                <a:rPr lang="en-US" sz="1600" b="0" i="1" smtClean="0">
                                  <a:latin typeface="Cambria Math"/>
                                </a:rPr>
                                <m:t>8</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a:rPr>
                                        <m:t>9</m:t>
                                      </m:r>
                                      <m:r>
                                        <a:rPr lang="en-US" sz="1600" b="0" i="1" smtClean="0">
                                          <a:latin typeface="Cambria Math"/>
                                        </a:rPr>
                                        <m:t>−</m:t>
                                      </m:r>
                                      <m:r>
                                        <a:rPr lang="en-US" sz="1600" b="0" i="1" smtClean="0">
                                          <a:latin typeface="Cambria Math"/>
                                        </a:rPr>
                                        <m:t>7</m:t>
                                      </m:r>
                                      <m:r>
                                        <a:rPr lang="en-US" sz="1600" b="0" i="1" smtClean="0">
                                          <a:latin typeface="Cambria Math"/>
                                        </a:rPr>
                                        <m:t>.</m:t>
                                      </m:r>
                                      <m:r>
                                        <a:rPr lang="en-US" sz="1600" b="0" i="1" smtClean="0">
                                          <a:latin typeface="Cambria Math"/>
                                        </a:rPr>
                                        <m:t>588</m:t>
                                      </m:r>
                                    </m:e>
                                  </m:d>
                                </m:e>
                                <m:sup>
                                  <m:r>
                                    <a:rPr lang="en-US" sz="1600" b="0" i="1" smtClean="0">
                                      <a:latin typeface="Cambria Math"/>
                                    </a:rPr>
                                    <m:t>2</m:t>
                                  </m:r>
                                </m:sup>
                              </m:sSup>
                              <m:r>
                                <a:rPr lang="en-US" sz="1600" b="0" i="1" smtClean="0">
                                  <a:latin typeface="Cambria Math"/>
                                </a:rPr>
                                <m:t>+</m:t>
                              </m:r>
                              <m:r>
                                <a:rPr lang="en-US" sz="1600" b="0" i="1" smtClean="0">
                                  <a:latin typeface="Cambria Math"/>
                                </a:rPr>
                                <m:t>2</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a:rPr>
                                        <m:t>10</m:t>
                                      </m:r>
                                      <m:r>
                                        <a:rPr lang="en-US" sz="1600" b="0" i="1" smtClean="0">
                                          <a:latin typeface="Cambria Math"/>
                                        </a:rPr>
                                        <m:t>−</m:t>
                                      </m:r>
                                      <m:r>
                                        <a:rPr lang="en-US" sz="1600" b="0" i="1" smtClean="0">
                                          <a:latin typeface="Cambria Math"/>
                                        </a:rPr>
                                        <m:t>7</m:t>
                                      </m:r>
                                      <m:r>
                                        <a:rPr lang="en-US" sz="1600" b="0" i="1" smtClean="0">
                                          <a:latin typeface="Cambria Math"/>
                                        </a:rPr>
                                        <m:t>.</m:t>
                                      </m:r>
                                      <m:r>
                                        <a:rPr lang="en-US" sz="1600" b="0" i="1" smtClean="0">
                                          <a:latin typeface="Cambria Math"/>
                                        </a:rPr>
                                        <m:t>588</m:t>
                                      </m:r>
                                    </m:e>
                                  </m:d>
                                </m:e>
                                <m:sup>
                                  <m:r>
                                    <a:rPr lang="en-US" sz="1600" b="0" i="1" smtClean="0">
                                      <a:latin typeface="Cambria Math"/>
                                    </a:rPr>
                                    <m:t>2</m:t>
                                  </m:r>
                                </m:sup>
                              </m:sSup>
                            </m:num>
                            <m:den>
                              <m:r>
                                <a:rPr lang="en-US" sz="1600" b="0" i="1" smtClean="0">
                                  <a:latin typeface="Cambria Math"/>
                                </a:rPr>
                                <m:t>34</m:t>
                              </m:r>
                            </m:den>
                          </m:f>
                        </m:e>
                      </m:rad>
                    </m:oMath>
                  </m:oMathPara>
                </a14:m>
                <a:endParaRPr lang="en-US" sz="1600" dirty="0"/>
              </a:p>
              <a:p>
                <a:pPr marL="96838" indent="0">
                  <a:buNone/>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rad>
                        <m:radPr>
                          <m:degHide m:val="on"/>
                          <m:ctrlPr>
                            <a:rPr lang="en-US" b="0" i="1" smtClean="0">
                              <a:latin typeface="Cambria Math" panose="02040503050406030204" pitchFamily="18" charset="0"/>
                            </a:rPr>
                          </m:ctrlPr>
                        </m:radPr>
                        <m:deg/>
                        <m:e>
                          <m:r>
                            <a:rPr lang="en-US" b="0" i="1" smtClean="0">
                              <a:latin typeface="Cambria Math"/>
                            </a:rPr>
                            <m:t>1</m:t>
                          </m:r>
                          <m:r>
                            <a:rPr lang="en-US" b="0" i="1" smtClean="0">
                              <a:latin typeface="Cambria Math"/>
                            </a:rPr>
                            <m:t>.</m:t>
                          </m:r>
                          <m:r>
                            <a:rPr lang="en-US" b="0" i="1" smtClean="0">
                              <a:latin typeface="Cambria Math"/>
                            </a:rPr>
                            <m:t>889</m:t>
                          </m:r>
                        </m:e>
                      </m:rad>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374</m:t>
                      </m:r>
                    </m:oMath>
                  </m:oMathPara>
                </a14:m>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r="-607"/>
                </a:stretch>
              </a:blipFill>
            </p:spPr>
            <p:txBody>
              <a:bodyPr/>
              <a:lstStyle/>
              <a:p>
                <a:r>
                  <a:rPr lang="ar-SA">
                    <a:noFill/>
                  </a:rPr>
                  <a:t> </a:t>
                </a:r>
              </a:p>
            </p:txBody>
          </p:sp>
        </mc:Fallback>
      </mc:AlternateContent>
    </p:spTree>
    <p:extLst>
      <p:ext uri="{BB962C8B-B14F-4D97-AF65-F5344CB8AC3E}">
        <p14:creationId xmlns:p14="http://schemas.microsoft.com/office/powerpoint/2010/main" val="1400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t>اسئلة</a:t>
            </a:r>
          </a:p>
        </p:txBody>
      </p:sp>
      <p:sp>
        <p:nvSpPr>
          <p:cNvPr id="3" name="מציין מיקום טקסט 2"/>
          <p:cNvSpPr>
            <a:spLocks noGrp="1"/>
          </p:cNvSpPr>
          <p:nvPr>
            <p:ph type="body" sz="quarter" idx="3"/>
          </p:nvPr>
        </p:nvSpPr>
        <p:spPr>
          <a:xfrm>
            <a:off x="515206" y="933094"/>
            <a:ext cx="8323992" cy="540000"/>
          </a:xfrm>
        </p:spPr>
        <p:txBody>
          <a:bodyPr/>
          <a:lstStyle/>
          <a:p>
            <a:r>
              <a:rPr lang="ar-SA" dirty="0" err="1"/>
              <a:t>بجروت</a:t>
            </a:r>
            <a:r>
              <a:rPr lang="ar-SA" dirty="0"/>
              <a:t> شتاء 2013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9" y="1725683"/>
            <a:ext cx="8465815" cy="463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80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أ.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111" y="1725683"/>
            <a:ext cx="4872782" cy="78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790" y="3001080"/>
            <a:ext cx="5653824" cy="242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4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ب. </a:t>
            </a:r>
          </a:p>
          <a:p>
            <a:pPr marL="96838" indent="0">
              <a:buNone/>
            </a:pPr>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5" y="1867703"/>
            <a:ext cx="5742055" cy="100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531" y="3464417"/>
            <a:ext cx="5027970" cy="183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4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1000"/>
                                        <p:tgtEl>
                                          <p:spTgt spid="5123"/>
                                        </p:tgtEl>
                                      </p:cBhvr>
                                    </p:animEffect>
                                    <p:anim calcmode="lin" valueType="num">
                                      <p:cBhvr>
                                        <p:cTn id="15" dur="1000" fill="hold"/>
                                        <p:tgtEl>
                                          <p:spTgt spid="5123"/>
                                        </p:tgtEl>
                                        <p:attrNameLst>
                                          <p:attrName>ppt_x</p:attrName>
                                        </p:attrNameLst>
                                      </p:cBhvr>
                                      <p:tavLst>
                                        <p:tav tm="0">
                                          <p:val>
                                            <p:strVal val="#ppt_x"/>
                                          </p:val>
                                        </p:tav>
                                        <p:tav tm="100000">
                                          <p:val>
                                            <p:strVal val="#ppt_x"/>
                                          </p:val>
                                        </p:tav>
                                      </p:tavLst>
                                    </p:anim>
                                    <p:anim calcmode="lin" valueType="num">
                                      <p:cBhvr>
                                        <p:cTn id="16"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ج.</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341" y="1900237"/>
            <a:ext cx="6890555" cy="223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141" y="4338587"/>
            <a:ext cx="6215047" cy="117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50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618186" y="238715"/>
            <a:ext cx="8323992" cy="540000"/>
          </a:xfrm>
        </p:spPr>
        <p:txBody>
          <a:bodyPr/>
          <a:lstStyle/>
          <a:p>
            <a:r>
              <a:rPr lang="ar-SA" dirty="0" err="1"/>
              <a:t>بجروت</a:t>
            </a:r>
            <a:r>
              <a:rPr lang="ar-SA" dirty="0"/>
              <a:t> صيف موعد أ 2013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19" y="910691"/>
            <a:ext cx="10461298" cy="557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08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أ.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048" y="1851472"/>
            <a:ext cx="5389295" cy="86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37903" y="3138488"/>
            <a:ext cx="4108361" cy="156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ب. </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1856435"/>
            <a:ext cx="6573949" cy="131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06" y="3801941"/>
            <a:ext cx="7747293" cy="203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fade">
                                      <p:cBhvr>
                                        <p:cTn id="14" dur="1000"/>
                                        <p:tgtEl>
                                          <p:spTgt spid="9221"/>
                                        </p:tgtEl>
                                      </p:cBhvr>
                                    </p:animEffect>
                                    <p:anim calcmode="lin" valueType="num">
                                      <p:cBhvr>
                                        <p:cTn id="15" dur="1000" fill="hold"/>
                                        <p:tgtEl>
                                          <p:spTgt spid="9221"/>
                                        </p:tgtEl>
                                        <p:attrNameLst>
                                          <p:attrName>ppt_x</p:attrName>
                                        </p:attrNameLst>
                                      </p:cBhvr>
                                      <p:tavLst>
                                        <p:tav tm="0">
                                          <p:val>
                                            <p:strVal val="#ppt_x"/>
                                          </p:val>
                                        </p:tav>
                                        <p:tav tm="100000">
                                          <p:val>
                                            <p:strVal val="#ppt_x"/>
                                          </p:val>
                                        </p:tav>
                                      </p:tavLst>
                                    </p:anim>
                                    <p:anim calcmode="lin" valueType="num">
                                      <p:cBhvr>
                                        <p:cTn id="16"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2888808" y="192379"/>
            <a:ext cx="8030918" cy="4152517"/>
          </a:xfrm>
        </p:spPr>
        <p:txBody>
          <a:bodyPr/>
          <a:lstStyle/>
          <a:p>
            <a:pPr marL="96838" indent="0">
              <a:buNone/>
            </a:pPr>
            <a:r>
              <a:rPr lang="ar-SA" dirty="0"/>
              <a:t>ج.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69" y="504534"/>
            <a:ext cx="6888074" cy="185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07" y="2780009"/>
            <a:ext cx="9783512" cy="375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06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1000"/>
                                        <p:tgtEl>
                                          <p:spTgt spid="10244"/>
                                        </p:tgtEl>
                                      </p:cBhvr>
                                    </p:animEffect>
                                    <p:anim calcmode="lin" valueType="num">
                                      <p:cBhvr>
                                        <p:cTn id="15" dur="1000" fill="hold"/>
                                        <p:tgtEl>
                                          <p:spTgt spid="10244"/>
                                        </p:tgtEl>
                                        <p:attrNameLst>
                                          <p:attrName>ppt_x</p:attrName>
                                        </p:attrNameLst>
                                      </p:cBhvr>
                                      <p:tavLst>
                                        <p:tav tm="0">
                                          <p:val>
                                            <p:strVal val="#ppt_x"/>
                                          </p:val>
                                        </p:tav>
                                        <p:tav tm="100000">
                                          <p:val>
                                            <p:strVal val="#ppt_x"/>
                                          </p:val>
                                        </p:tav>
                                      </p:tavLst>
                                    </p:anim>
                                    <p:anim calcmode="lin" valueType="num">
                                      <p:cBhvr>
                                        <p:cTn id="1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د.</a:t>
            </a:r>
          </a:p>
          <a:p>
            <a:pPr marL="96838" indent="0">
              <a:buNone/>
            </a:pPr>
            <a:endParaRPr lang="ar-SA" dirty="0"/>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96980" y="1920429"/>
            <a:ext cx="6471388" cy="104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438" y="3219718"/>
            <a:ext cx="6289762" cy="291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9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fade">
                                      <p:cBhvr>
                                        <p:cTn id="14" dur="1000"/>
                                        <p:tgtEl>
                                          <p:spTgt spid="11267"/>
                                        </p:tgtEl>
                                      </p:cBhvr>
                                    </p:animEffect>
                                    <p:anim calcmode="lin" valueType="num">
                                      <p:cBhvr>
                                        <p:cTn id="15" dur="1000" fill="hold"/>
                                        <p:tgtEl>
                                          <p:spTgt spid="11267"/>
                                        </p:tgtEl>
                                        <p:attrNameLst>
                                          <p:attrName>ppt_x</p:attrName>
                                        </p:attrNameLst>
                                      </p:cBhvr>
                                      <p:tavLst>
                                        <p:tav tm="0">
                                          <p:val>
                                            <p:strVal val="#ppt_x"/>
                                          </p:val>
                                        </p:tav>
                                        <p:tav tm="100000">
                                          <p:val>
                                            <p:strVal val="#ppt_x"/>
                                          </p:val>
                                        </p:tav>
                                      </p:tavLst>
                                    </p:anim>
                                    <p:anim calcmode="lin" valueType="num">
                                      <p:cBhvr>
                                        <p:cTn id="16"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p:txBody>
          <a:bodyPr/>
          <a:lstStyle/>
          <a:p>
            <a:r>
              <a:rPr lang="he-IL" dirty="0"/>
              <a:t>מה נלמד היום</a:t>
            </a:r>
          </a:p>
        </p:txBody>
      </p:sp>
      <p:sp>
        <p:nvSpPr>
          <p:cNvPr id="3" name="מציין מיקום טקסט 2">
            <a:extLst>
              <a:ext uri="{FF2B5EF4-FFF2-40B4-BE49-F238E27FC236}">
                <a16:creationId xmlns:a16="http://schemas.microsoft.com/office/drawing/2014/main" id="{E12EB2A4-84EB-4C36-AA32-C059AD31B35B}"/>
              </a:ext>
            </a:extLst>
          </p:cNvPr>
          <p:cNvSpPr>
            <a:spLocks noGrp="1"/>
          </p:cNvSpPr>
          <p:nvPr>
            <p:ph type="body" sz="quarter" idx="3"/>
          </p:nvPr>
        </p:nvSpPr>
        <p:spPr/>
        <p:txBody>
          <a:bodyPr/>
          <a:lstStyle/>
          <a:p>
            <a:r>
              <a:rPr lang="ar-SA" dirty="0"/>
              <a:t>المواضيع </a:t>
            </a:r>
            <a:endParaRPr lang="he-IL" dirty="0"/>
          </a:p>
        </p:txBody>
      </p:sp>
      <p:sp>
        <p:nvSpPr>
          <p:cNvPr id="4" name="מציין מיקום תוכן 3">
            <a:extLst>
              <a:ext uri="{FF2B5EF4-FFF2-40B4-BE49-F238E27FC236}">
                <a16:creationId xmlns:a16="http://schemas.microsoft.com/office/drawing/2014/main" id="{E6D92A64-284C-447F-B2C9-606D38C404DE}"/>
              </a:ext>
            </a:extLst>
          </p:cNvPr>
          <p:cNvSpPr>
            <a:spLocks noGrp="1"/>
          </p:cNvSpPr>
          <p:nvPr>
            <p:ph sz="quarter" idx="4"/>
          </p:nvPr>
        </p:nvSpPr>
        <p:spPr/>
        <p:txBody>
          <a:bodyPr/>
          <a:lstStyle/>
          <a:p>
            <a:pPr marL="96838" indent="0">
              <a:buNone/>
            </a:pPr>
            <a:r>
              <a:rPr lang="ar-SA" dirty="0"/>
              <a:t>تعريف الاحصاء .</a:t>
            </a:r>
          </a:p>
          <a:p>
            <a:pPr marL="96838" indent="0">
              <a:buNone/>
            </a:pPr>
            <a:r>
              <a:rPr lang="ar-SA" dirty="0"/>
              <a:t>التكرارية النسبية .</a:t>
            </a:r>
          </a:p>
          <a:p>
            <a:pPr marL="96838" indent="0">
              <a:buNone/>
            </a:pPr>
            <a:r>
              <a:rPr lang="ar-SA" dirty="0"/>
              <a:t>المنوال .</a:t>
            </a:r>
          </a:p>
          <a:p>
            <a:pPr marL="96838" indent="0">
              <a:buNone/>
            </a:pPr>
            <a:r>
              <a:rPr lang="ar-SA" dirty="0"/>
              <a:t>الوسيط .</a:t>
            </a:r>
          </a:p>
          <a:p>
            <a:pPr marL="96838" indent="0">
              <a:buNone/>
            </a:pPr>
            <a:r>
              <a:rPr lang="ar-SA" dirty="0"/>
              <a:t>المعدل .</a:t>
            </a:r>
          </a:p>
          <a:p>
            <a:pPr marL="96838" indent="0">
              <a:buNone/>
            </a:pPr>
            <a:endParaRPr lang="ar-SA" dirty="0"/>
          </a:p>
          <a:p>
            <a:pPr marL="96838" indent="0">
              <a:buNone/>
            </a:pPr>
            <a:endParaRPr lang="ar-SA" dirty="0"/>
          </a:p>
          <a:p>
            <a:pPr marL="96838" indent="0">
              <a:buNone/>
            </a:pPr>
            <a:r>
              <a:rPr lang="ar-SA" dirty="0"/>
              <a:t> </a:t>
            </a:r>
          </a:p>
          <a:p>
            <a:pPr marL="96838" indent="0">
              <a:buNone/>
            </a:pPr>
            <a:endParaRPr lang="ar-SA" dirty="0"/>
          </a:p>
          <a:p>
            <a:pPr marL="96838" indent="0">
              <a:buNone/>
            </a:pPr>
            <a:endParaRPr lang="he-IL" dirty="0"/>
          </a:p>
        </p:txBody>
      </p:sp>
    </p:spTree>
    <p:extLst>
      <p:ext uri="{BB962C8B-B14F-4D97-AF65-F5344CB8AC3E}">
        <p14:creationId xmlns:p14="http://schemas.microsoft.com/office/powerpoint/2010/main" val="4021188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83233" y="224147"/>
            <a:ext cx="8323992" cy="540000"/>
          </a:xfrm>
        </p:spPr>
        <p:txBody>
          <a:bodyPr/>
          <a:lstStyle/>
          <a:p>
            <a:r>
              <a:rPr lang="ar-SA" dirty="0" err="1"/>
              <a:t>بجروت</a:t>
            </a:r>
            <a:r>
              <a:rPr lang="ar-SA" dirty="0"/>
              <a:t> شتاء 2014</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476" y="1348034"/>
            <a:ext cx="7368002" cy="463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12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515206" y="482871"/>
            <a:ext cx="8345990" cy="5395330"/>
          </a:xfrm>
        </p:spPr>
        <p:txBody>
          <a:bodyPr/>
          <a:lstStyle/>
          <a:p>
            <a:pPr marL="96838" indent="0">
              <a:buNone/>
            </a:pPr>
            <a:r>
              <a:rPr lang="ar-SA" dirty="0"/>
              <a:t>أ.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331" y="482870"/>
            <a:ext cx="3956586" cy="7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94" y="1674909"/>
            <a:ext cx="8407757" cy="420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1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gtEl>
                                        <p:attrNameLst>
                                          <p:attrName>style.visibility</p:attrName>
                                        </p:attrNameLst>
                                      </p:cBhvr>
                                      <p:to>
                                        <p:strVal val="visible"/>
                                      </p:to>
                                    </p:set>
                                    <p:animEffect transition="in" filter="fade">
                                      <p:cBhvr>
                                        <p:cTn id="14" dur="1000"/>
                                        <p:tgtEl>
                                          <p:spTgt spid="13315"/>
                                        </p:tgtEl>
                                      </p:cBhvr>
                                    </p:animEffect>
                                    <p:anim calcmode="lin" valueType="num">
                                      <p:cBhvr>
                                        <p:cTn id="15" dur="1000" fill="hold"/>
                                        <p:tgtEl>
                                          <p:spTgt spid="13315"/>
                                        </p:tgtEl>
                                        <p:attrNameLst>
                                          <p:attrName>ppt_x</p:attrName>
                                        </p:attrNameLst>
                                      </p:cBhvr>
                                      <p:tavLst>
                                        <p:tav tm="0">
                                          <p:val>
                                            <p:strVal val="#ppt_x"/>
                                          </p:val>
                                        </p:tav>
                                        <p:tav tm="100000">
                                          <p:val>
                                            <p:strVal val="#ppt_x"/>
                                          </p:val>
                                        </p:tav>
                                      </p:tavLst>
                                    </p:anim>
                                    <p:anim calcmode="lin" valueType="num">
                                      <p:cBhvr>
                                        <p:cTn id="16"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ب.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941" y="1778204"/>
            <a:ext cx="2988884" cy="61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073" y="2653048"/>
            <a:ext cx="6388615" cy="131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6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fade">
                                      <p:cBhvr>
                                        <p:cTn id="14" dur="1000"/>
                                        <p:tgtEl>
                                          <p:spTgt spid="14339"/>
                                        </p:tgtEl>
                                      </p:cBhvr>
                                    </p:animEffect>
                                    <p:anim calcmode="lin" valueType="num">
                                      <p:cBhvr>
                                        <p:cTn id="15" dur="1000" fill="hold"/>
                                        <p:tgtEl>
                                          <p:spTgt spid="14339"/>
                                        </p:tgtEl>
                                        <p:attrNameLst>
                                          <p:attrName>ppt_x</p:attrName>
                                        </p:attrNameLst>
                                      </p:cBhvr>
                                      <p:tavLst>
                                        <p:tav tm="0">
                                          <p:val>
                                            <p:strVal val="#ppt_x"/>
                                          </p:val>
                                        </p:tav>
                                        <p:tav tm="100000">
                                          <p:val>
                                            <p:strVal val="#ppt_x"/>
                                          </p:val>
                                        </p:tav>
                                      </p:tavLst>
                                    </p:anim>
                                    <p:anim calcmode="lin" valueType="num">
                                      <p:cBhvr>
                                        <p:cTn id="16"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ج.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452" y="1933306"/>
            <a:ext cx="3703704" cy="4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438" y="3219449"/>
            <a:ext cx="6118044" cy="151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08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fade">
                                      <p:cBhvr>
                                        <p:cTn id="14" dur="1000"/>
                                        <p:tgtEl>
                                          <p:spTgt spid="15363"/>
                                        </p:tgtEl>
                                      </p:cBhvr>
                                    </p:animEffect>
                                    <p:anim calcmode="lin" valueType="num">
                                      <p:cBhvr>
                                        <p:cTn id="15" dur="1000" fill="hold"/>
                                        <p:tgtEl>
                                          <p:spTgt spid="15363"/>
                                        </p:tgtEl>
                                        <p:attrNameLst>
                                          <p:attrName>ppt_x</p:attrName>
                                        </p:attrNameLst>
                                      </p:cBhvr>
                                      <p:tavLst>
                                        <p:tav tm="0">
                                          <p:val>
                                            <p:strVal val="#ppt_x"/>
                                          </p:val>
                                        </p:tav>
                                        <p:tav tm="100000">
                                          <p:val>
                                            <p:strVal val="#ppt_x"/>
                                          </p:val>
                                        </p:tav>
                                      </p:tavLst>
                                    </p:anim>
                                    <p:anim calcmode="lin" valueType="num">
                                      <p:cBhvr>
                                        <p:cTn id="16"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684888" y="556759"/>
            <a:ext cx="8030918" cy="4152517"/>
          </a:xfrm>
        </p:spPr>
        <p:txBody>
          <a:bodyPr/>
          <a:lstStyle/>
          <a:p>
            <a:pPr marL="96838" indent="0">
              <a:buNone/>
            </a:pPr>
            <a:r>
              <a:rPr lang="ar-SA" dirty="0"/>
              <a:t>د. </a:t>
            </a:r>
          </a:p>
          <a:p>
            <a:pPr marL="96838" indent="0">
              <a:buNone/>
            </a:pPr>
            <a:endParaRPr lang="ar-SA"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087" y="351927"/>
            <a:ext cx="3966717" cy="76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0" y="1322716"/>
            <a:ext cx="9115831" cy="49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28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9"/>
                                        </p:tgtEl>
                                        <p:attrNameLst>
                                          <p:attrName>style.visibility</p:attrName>
                                        </p:attrNameLst>
                                      </p:cBhvr>
                                      <p:to>
                                        <p:strVal val="visible"/>
                                      </p:to>
                                    </p:set>
                                    <p:animEffect transition="in" filter="fade">
                                      <p:cBhvr>
                                        <p:cTn id="14" dur="1000"/>
                                        <p:tgtEl>
                                          <p:spTgt spid="16389"/>
                                        </p:tgtEl>
                                      </p:cBhvr>
                                    </p:animEffect>
                                    <p:anim calcmode="lin" valueType="num">
                                      <p:cBhvr>
                                        <p:cTn id="15" dur="1000" fill="hold"/>
                                        <p:tgtEl>
                                          <p:spTgt spid="16389"/>
                                        </p:tgtEl>
                                        <p:attrNameLst>
                                          <p:attrName>ppt_x</p:attrName>
                                        </p:attrNameLst>
                                      </p:cBhvr>
                                      <p:tavLst>
                                        <p:tav tm="0">
                                          <p:val>
                                            <p:strVal val="#ppt_x"/>
                                          </p:val>
                                        </p:tav>
                                        <p:tav tm="100000">
                                          <p:val>
                                            <p:strVal val="#ppt_x"/>
                                          </p:val>
                                        </p:tav>
                                      </p:tavLst>
                                    </p:anim>
                                    <p:anim calcmode="lin" valueType="num">
                                      <p:cBhvr>
                                        <p:cTn id="16"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1212789" y="495837"/>
            <a:ext cx="8030918" cy="4152517"/>
          </a:xfrm>
        </p:spPr>
        <p:txBody>
          <a:bodyPr/>
          <a:lstStyle/>
          <a:p>
            <a:pPr marL="96838" indent="0">
              <a:buNone/>
            </a:pPr>
            <a:r>
              <a:rPr lang="ar-SA" dirty="0"/>
              <a:t>ه. </a:t>
            </a:r>
          </a:p>
          <a:p>
            <a:pPr marL="96838" indent="0">
              <a:buNone/>
            </a:pPr>
            <a:endParaRPr lang="ar-SA"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976" y="495837"/>
            <a:ext cx="5779148" cy="131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717" y="2411802"/>
            <a:ext cx="6233666" cy="302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fade">
                                      <p:cBhvr>
                                        <p:cTn id="14" dur="1000"/>
                                        <p:tgtEl>
                                          <p:spTgt spid="17411"/>
                                        </p:tgtEl>
                                      </p:cBhvr>
                                    </p:animEffect>
                                    <p:anim calcmode="lin" valueType="num">
                                      <p:cBhvr>
                                        <p:cTn id="15" dur="1000" fill="hold"/>
                                        <p:tgtEl>
                                          <p:spTgt spid="17411"/>
                                        </p:tgtEl>
                                        <p:attrNameLst>
                                          <p:attrName>ppt_x</p:attrName>
                                        </p:attrNameLst>
                                      </p:cBhvr>
                                      <p:tavLst>
                                        <p:tav tm="0">
                                          <p:val>
                                            <p:strVal val="#ppt_x"/>
                                          </p:val>
                                        </p:tav>
                                        <p:tav tm="100000">
                                          <p:val>
                                            <p:strVal val="#ppt_x"/>
                                          </p:val>
                                        </p:tav>
                                      </p:tavLst>
                                    </p:anim>
                                    <p:anim calcmode="lin" valueType="num">
                                      <p:cBhvr>
                                        <p:cTn id="16"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p:txBody>
          <a:bodyPr/>
          <a:lstStyle/>
          <a:p>
            <a:r>
              <a:rPr lang="ar-SA" dirty="0" err="1"/>
              <a:t>بجروت</a:t>
            </a:r>
            <a:r>
              <a:rPr lang="ar-SA" dirty="0"/>
              <a:t> صيف  2014 موعد ب</a:t>
            </a:r>
          </a:p>
        </p:txBody>
      </p:sp>
      <p:sp>
        <p:nvSpPr>
          <p:cNvPr id="4" name="מציין מיקום תוכן 3"/>
          <p:cNvSpPr>
            <a:spLocks noGrp="1"/>
          </p:cNvSpPr>
          <p:nvPr>
            <p:ph sz="quarter" idx="4"/>
          </p:nvPr>
        </p:nvSpPr>
        <p:spPr/>
        <p:txBody>
          <a:bodyPr/>
          <a:lstStyle/>
          <a:p>
            <a:pPr marL="96838" indent="0">
              <a:buNone/>
            </a:pPr>
            <a:endParaRPr lang="ar-SA" dirty="0"/>
          </a:p>
        </p:txBody>
      </p:sp>
      <p:pic>
        <p:nvPicPr>
          <p:cNvPr id="1843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79561" y="1725683"/>
            <a:ext cx="6266563" cy="383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647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أ.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293" y="1567062"/>
            <a:ext cx="5082885" cy="103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197" y="2867024"/>
            <a:ext cx="7443989" cy="223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fade">
                                      <p:cBhvr>
                                        <p:cTn id="14" dur="1000"/>
                                        <p:tgtEl>
                                          <p:spTgt spid="19459"/>
                                        </p:tgtEl>
                                      </p:cBhvr>
                                    </p:animEffect>
                                    <p:anim calcmode="lin" valueType="num">
                                      <p:cBhvr>
                                        <p:cTn id="15" dur="1000" fill="hold"/>
                                        <p:tgtEl>
                                          <p:spTgt spid="19459"/>
                                        </p:tgtEl>
                                        <p:attrNameLst>
                                          <p:attrName>ppt_x</p:attrName>
                                        </p:attrNameLst>
                                      </p:cBhvr>
                                      <p:tavLst>
                                        <p:tav tm="0">
                                          <p:val>
                                            <p:strVal val="#ppt_x"/>
                                          </p:val>
                                        </p:tav>
                                        <p:tav tm="100000">
                                          <p:val>
                                            <p:strVal val="#ppt_x"/>
                                          </p:val>
                                        </p:tav>
                                      </p:tavLst>
                                    </p:anim>
                                    <p:anim calcmode="lin" valueType="num">
                                      <p:cBhvr>
                                        <p:cTn id="16"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a:xfrm>
            <a:off x="3631288" y="177013"/>
            <a:ext cx="8323992" cy="540000"/>
          </a:xfrm>
        </p:spPr>
        <p:txBody>
          <a:bodyPr/>
          <a:lstStyle/>
          <a:p>
            <a:r>
              <a:rPr lang="ar-SA" dirty="0"/>
              <a:t>الانحراف المعياري</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340" y="1533888"/>
            <a:ext cx="6801610" cy="324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8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fade">
                                      <p:cBhvr>
                                        <p:cTn id="14" dur="1000"/>
                                        <p:tgtEl>
                                          <p:spTgt spid="22530"/>
                                        </p:tgtEl>
                                      </p:cBhvr>
                                    </p:animEffect>
                                    <p:anim calcmode="lin" valueType="num">
                                      <p:cBhvr>
                                        <p:cTn id="15" dur="1000" fill="hold"/>
                                        <p:tgtEl>
                                          <p:spTgt spid="22530"/>
                                        </p:tgtEl>
                                        <p:attrNameLst>
                                          <p:attrName>ppt_x</p:attrName>
                                        </p:attrNameLst>
                                      </p:cBhvr>
                                      <p:tavLst>
                                        <p:tav tm="0">
                                          <p:val>
                                            <p:strVal val="#ppt_x"/>
                                          </p:val>
                                        </p:tav>
                                        <p:tav tm="100000">
                                          <p:val>
                                            <p:strVal val="#ppt_x"/>
                                          </p:val>
                                        </p:tav>
                                      </p:tavLst>
                                    </p:anim>
                                    <p:anim calcmode="lin" valueType="num">
                                      <p:cBhvr>
                                        <p:cTn id="16"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p:txBody>
          <a:bodyPr/>
          <a:lstStyle/>
          <a:p>
            <a:pPr marL="96838" indent="0">
              <a:buNone/>
            </a:pPr>
            <a:r>
              <a:rPr lang="ar-SA" dirty="0"/>
              <a:t>ب.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202" y="1414021"/>
            <a:ext cx="7463919" cy="91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585" y="2645401"/>
            <a:ext cx="8982295" cy="20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14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fade">
                                      <p:cBhvr>
                                        <p:cTn id="14" dur="1000"/>
                                        <p:tgtEl>
                                          <p:spTgt spid="20483"/>
                                        </p:tgtEl>
                                      </p:cBhvr>
                                    </p:animEffect>
                                    <p:anim calcmode="lin" valueType="num">
                                      <p:cBhvr>
                                        <p:cTn id="15" dur="1000" fill="hold"/>
                                        <p:tgtEl>
                                          <p:spTgt spid="20483"/>
                                        </p:tgtEl>
                                        <p:attrNameLst>
                                          <p:attrName>ppt_x</p:attrName>
                                        </p:attrNameLst>
                                      </p:cBhvr>
                                      <p:tavLst>
                                        <p:tav tm="0">
                                          <p:val>
                                            <p:strVal val="#ppt_x"/>
                                          </p:val>
                                        </p:tav>
                                        <p:tav tm="100000">
                                          <p:val>
                                            <p:strVal val="#ppt_x"/>
                                          </p:val>
                                        </p:tav>
                                      </p:tavLst>
                                    </p:anim>
                                    <p:anim calcmode="lin" valueType="num">
                                      <p:cBhvr>
                                        <p:cTn id="16"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F1A5776-B847-4A43-95BA-54EFE540BFD5}"/>
              </a:ext>
            </a:extLst>
          </p:cNvPr>
          <p:cNvSpPr>
            <a:spLocks noGrp="1"/>
          </p:cNvSpPr>
          <p:nvPr>
            <p:ph type="body" sz="quarter" idx="3"/>
          </p:nvPr>
        </p:nvSpPr>
        <p:spPr>
          <a:xfrm>
            <a:off x="515208" y="1185681"/>
            <a:ext cx="8256259" cy="540000"/>
          </a:xfrm>
        </p:spPr>
        <p:txBody>
          <a:bodyPr/>
          <a:lstStyle/>
          <a:p>
            <a:pPr marL="0"/>
            <a:r>
              <a:rPr lang="ar-SY" dirty="0">
                <a:latin typeface="Algerian" pitchFamily="82" charset="0"/>
              </a:rPr>
              <a:t>تعريف موضوع الإحصاء</a:t>
            </a: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2362859" y="735869"/>
            <a:ext cx="8030918" cy="4152517"/>
          </a:xfrm>
        </p:spPr>
        <p:txBody>
          <a:bodyPr/>
          <a:lstStyle/>
          <a:p>
            <a:pPr marL="96838" indent="0">
              <a:buNone/>
            </a:pPr>
            <a:endParaRPr lang="ar-SA" dirty="0">
              <a:latin typeface="Sakkal Majalla" panose="02000000000000000000" pitchFamily="2" charset="-78"/>
            </a:endParaRPr>
          </a:p>
          <a:p>
            <a:pPr marL="96838" indent="0">
              <a:buNone/>
            </a:pPr>
            <a:endParaRPr lang="ar-SA" dirty="0">
              <a:latin typeface="Sakkal Majalla" panose="02000000000000000000" pitchFamily="2" charset="-78"/>
            </a:endParaRPr>
          </a:p>
          <a:p>
            <a:pPr marL="96838" indent="0">
              <a:buNone/>
            </a:pPr>
            <a:endParaRPr lang="ar-SA" dirty="0">
              <a:latin typeface="Sakkal Majalla" panose="02000000000000000000" pitchFamily="2" charset="-78"/>
            </a:endParaRPr>
          </a:p>
          <a:p>
            <a:pPr marL="96838" indent="0">
              <a:buNone/>
            </a:pPr>
            <a:r>
              <a:rPr lang="ar-SY" dirty="0">
                <a:latin typeface="Sakkal Majalla" panose="02000000000000000000" pitchFamily="2" charset="-78"/>
              </a:rPr>
              <a:t>هو مجموعة من الطرق التي تبحث عن البيانات، ومن ثمّ عرضها وتفسيرها بأساليب علمية، وذلك من أجل ترسيخ هذه النتائج لوضع التقارير المناسبة حول المضوع المطروح بالسؤال.</a:t>
            </a:r>
          </a:p>
          <a:p>
            <a:pPr marL="96838" indent="0">
              <a:buNone/>
            </a:pPr>
            <a:endParaRPr lang="he-IL" dirty="0"/>
          </a:p>
        </p:txBody>
      </p:sp>
    </p:spTree>
    <p:extLst>
      <p:ext uri="{BB962C8B-B14F-4D97-AF65-F5344CB8AC3E}">
        <p14:creationId xmlns:p14="http://schemas.microsoft.com/office/powerpoint/2010/main" val="281842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4"/>
          </p:nvPr>
        </p:nvSpPr>
        <p:spPr>
          <a:xfrm>
            <a:off x="2507743" y="317232"/>
            <a:ext cx="8030918" cy="4152517"/>
          </a:xfrm>
        </p:spPr>
        <p:txBody>
          <a:bodyPr/>
          <a:lstStyle/>
          <a:p>
            <a:pPr marL="96838" indent="0">
              <a:buNone/>
            </a:pPr>
            <a:r>
              <a:rPr lang="ar-SA" dirty="0"/>
              <a:t>ب.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92" y="336087"/>
            <a:ext cx="6833227" cy="125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53" y="3132248"/>
            <a:ext cx="8287754" cy="364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22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7"/>
                                        </p:tgtEl>
                                        <p:attrNameLst>
                                          <p:attrName>style.visibility</p:attrName>
                                        </p:attrNameLst>
                                      </p:cBhvr>
                                      <p:to>
                                        <p:strVal val="visible"/>
                                      </p:to>
                                    </p:set>
                                    <p:animEffect transition="in" filter="fade">
                                      <p:cBhvr>
                                        <p:cTn id="14" dur="1000"/>
                                        <p:tgtEl>
                                          <p:spTgt spid="21507"/>
                                        </p:tgtEl>
                                      </p:cBhvr>
                                    </p:animEffect>
                                    <p:anim calcmode="lin" valueType="num">
                                      <p:cBhvr>
                                        <p:cTn id="15" dur="1000" fill="hold"/>
                                        <p:tgtEl>
                                          <p:spTgt spid="21507"/>
                                        </p:tgtEl>
                                        <p:attrNameLst>
                                          <p:attrName>ppt_x</p:attrName>
                                        </p:attrNameLst>
                                      </p:cBhvr>
                                      <p:tavLst>
                                        <p:tav tm="0">
                                          <p:val>
                                            <p:strVal val="#ppt_x"/>
                                          </p:val>
                                        </p:tav>
                                        <p:tav tm="100000">
                                          <p:val>
                                            <p:strVal val="#ppt_x"/>
                                          </p:val>
                                        </p:tav>
                                      </p:tavLst>
                                    </p:anim>
                                    <p:anim calcmode="lin" valueType="num">
                                      <p:cBhvr>
                                        <p:cTn id="16"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t>أسئلة من مجمع 802</a:t>
            </a:r>
          </a:p>
        </p:txBody>
      </p:sp>
      <p:sp>
        <p:nvSpPr>
          <p:cNvPr id="3" name="מציין מיקום טקסט 2"/>
          <p:cNvSpPr>
            <a:spLocks noGrp="1"/>
          </p:cNvSpPr>
          <p:nvPr>
            <p:ph type="body" sz="quarter" idx="3"/>
          </p:nvPr>
        </p:nvSpPr>
        <p:spPr/>
        <p:txBody>
          <a:bodyPr/>
          <a:lstStyle/>
          <a:p>
            <a:r>
              <a:rPr lang="ar-SA" dirty="0"/>
              <a:t>السؤال الاول </a:t>
            </a:r>
          </a:p>
        </p:txBody>
      </p:sp>
      <p:sp>
        <p:nvSpPr>
          <p:cNvPr id="4" name="מציין מיקום תוכן 3"/>
          <p:cNvSpPr>
            <a:spLocks noGrp="1"/>
          </p:cNvSpPr>
          <p:nvPr>
            <p:ph sz="quarter" idx="4"/>
          </p:nvPr>
        </p:nvSpPr>
        <p:spPr/>
        <p:txBody>
          <a:bodyPr>
            <a:normAutofit lnSpcReduction="10000"/>
          </a:bodyPr>
          <a:lstStyle/>
          <a:p>
            <a:pPr marL="96838" indent="0">
              <a:buNone/>
            </a:pPr>
            <a:endParaRPr lang="ar-SA" dirty="0"/>
          </a:p>
          <a:p>
            <a:pPr marL="96838" indent="0">
              <a:buNone/>
            </a:pPr>
            <a:r>
              <a:rPr lang="ar-SA" dirty="0"/>
              <a:t>يعمل </a:t>
            </a:r>
            <a:r>
              <a:rPr lang="he-IL" dirty="0"/>
              <a:t>80 </a:t>
            </a:r>
            <a:r>
              <a:rPr lang="ar-SA" dirty="0"/>
              <a:t>عاملاً في مصنع، يوجد ثلاث درجات أجور شهرية</a:t>
            </a:r>
            <a:r>
              <a:rPr lang="he-IL" dirty="0"/>
              <a:t>: 5,100 </a:t>
            </a:r>
            <a:r>
              <a:rPr lang="ar-SA" dirty="0"/>
              <a:t>شاقل،</a:t>
            </a:r>
            <a:r>
              <a:rPr lang="he-IL" dirty="0"/>
              <a:t>5,400 </a:t>
            </a:r>
            <a:r>
              <a:rPr lang="ar-SA" dirty="0"/>
              <a:t>شاقل وَ </a:t>
            </a:r>
            <a:r>
              <a:rPr lang="he-IL" dirty="0"/>
              <a:t>5,700 </a:t>
            </a:r>
            <a:r>
              <a:rPr lang="ar-SA" dirty="0"/>
              <a:t>شاقل. معدّل الأجور الشّهريّة لكلّ عمّال المصنع  هو </a:t>
            </a:r>
            <a:r>
              <a:rPr lang="he-IL" dirty="0"/>
              <a:t>5,550 </a:t>
            </a:r>
            <a:r>
              <a:rPr lang="ar-SA" dirty="0"/>
              <a:t> شاقلاً. يتقاضى </a:t>
            </a:r>
            <a:r>
              <a:rPr lang="he-IL" dirty="0"/>
              <a:t>10 </a:t>
            </a:r>
            <a:r>
              <a:rPr lang="ar-SA" dirty="0"/>
              <a:t>عمّال (كل واحد منهم)  </a:t>
            </a:r>
            <a:r>
              <a:rPr lang="he-IL" dirty="0"/>
              <a:t>5,100 </a:t>
            </a:r>
            <a:r>
              <a:rPr lang="ar-SA" dirty="0"/>
              <a:t>شاقل في الشّهر.</a:t>
            </a:r>
            <a:br>
              <a:rPr lang="he-IL" dirty="0"/>
            </a:br>
            <a:r>
              <a:rPr lang="ar-SA" dirty="0"/>
              <a:t> أ.</a:t>
            </a:r>
            <a:r>
              <a:rPr lang="he-IL" dirty="0"/>
              <a:t> </a:t>
            </a:r>
            <a:r>
              <a:rPr lang="ar-SA" dirty="0"/>
              <a:t>كم عاملاً يتقاضى </a:t>
            </a:r>
            <a:r>
              <a:rPr lang="he-IL" dirty="0"/>
              <a:t>5,700 </a:t>
            </a:r>
            <a:r>
              <a:rPr lang="ar-SA" dirty="0"/>
              <a:t> شاقل في الشّهر؟  </a:t>
            </a:r>
            <a:br>
              <a:rPr lang="he-IL" dirty="0"/>
            </a:br>
            <a:r>
              <a:rPr lang="ar-SA" dirty="0"/>
              <a:t>ب.</a:t>
            </a:r>
            <a:r>
              <a:rPr lang="he-IL" dirty="0"/>
              <a:t> </a:t>
            </a:r>
            <a:r>
              <a:rPr lang="ar-SA" dirty="0"/>
              <a:t>ما هو منوال الرّاتب الشّهري في المصنع؟ </a:t>
            </a:r>
          </a:p>
          <a:p>
            <a:pPr marL="96838" indent="0">
              <a:buNone/>
            </a:pPr>
            <a:r>
              <a:rPr lang="ar-SA" dirty="0"/>
              <a:t>ج.</a:t>
            </a:r>
            <a:r>
              <a:rPr lang="he-IL" dirty="0"/>
              <a:t> </a:t>
            </a:r>
            <a:r>
              <a:rPr lang="ar-SA" dirty="0"/>
              <a:t>ما هو  وسيط الرّاتب الشّهري؟</a:t>
            </a:r>
          </a:p>
          <a:p>
            <a:pPr marL="96838" indent="0">
              <a:buNone/>
            </a:pPr>
            <a:r>
              <a:rPr lang="ar-SA" dirty="0"/>
              <a:t>د.</a:t>
            </a:r>
            <a:r>
              <a:rPr lang="he-IL" dirty="0"/>
              <a:t> </a:t>
            </a:r>
            <a:r>
              <a:rPr lang="ar-SA" dirty="0"/>
              <a:t>نختار بشكل عشوائيّ عاملاً من المصنع. </a:t>
            </a:r>
            <a:br>
              <a:rPr lang="he-IL" dirty="0"/>
            </a:br>
            <a:r>
              <a:rPr lang="he-IL" dirty="0"/>
              <a:t>   </a:t>
            </a:r>
            <a:r>
              <a:rPr lang="ar-SA" dirty="0"/>
              <a:t>ما هو الاحتمال أن يكون راتبه الشّهري أقلّ من المعدّل؟ </a:t>
            </a:r>
            <a:br>
              <a:rPr lang="he-IL" dirty="0"/>
            </a:br>
            <a:endParaRPr lang="ar-SA" dirty="0"/>
          </a:p>
        </p:txBody>
      </p:sp>
    </p:spTree>
    <p:extLst>
      <p:ext uri="{BB962C8B-B14F-4D97-AF65-F5344CB8AC3E}">
        <p14:creationId xmlns:p14="http://schemas.microsoft.com/office/powerpoint/2010/main" val="2114699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ar-SA"/>
          </a:p>
        </p:txBody>
      </p:sp>
      <p:sp>
        <p:nvSpPr>
          <p:cNvPr id="3" name="מציין מיקום טקסט 2"/>
          <p:cNvSpPr>
            <a:spLocks noGrp="1"/>
          </p:cNvSpPr>
          <p:nvPr>
            <p:ph type="body" sz="quarter" idx="3"/>
          </p:nvPr>
        </p:nvSpPr>
        <p:spPr/>
        <p:txBody>
          <a:bodyPr/>
          <a:lstStyle/>
          <a:p>
            <a:r>
              <a:rPr lang="ar-SA" dirty="0"/>
              <a:t>حل السؤال</a:t>
            </a:r>
          </a:p>
        </p:txBody>
      </p:sp>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lstStyle/>
              <a:p>
                <a:pPr marL="96838" indent="0">
                  <a:buNone/>
                </a:pPr>
                <a:r>
                  <a:rPr lang="ar-SA" dirty="0"/>
                  <a:t>أ. كم عاملاً يتقاضى </a:t>
                </a:r>
                <a14:m>
                  <m:oMath xmlns:m="http://schemas.openxmlformats.org/officeDocument/2006/math">
                    <m:r>
                      <a:rPr lang="he-IL" i="1" dirty="0" smtClean="0">
                        <a:latin typeface="Cambria Math"/>
                      </a:rPr>
                      <m:t>5</m:t>
                    </m:r>
                    <m:r>
                      <a:rPr lang="he-IL" i="1" dirty="0" smtClean="0">
                        <a:latin typeface="Cambria Math"/>
                      </a:rPr>
                      <m:t>,</m:t>
                    </m:r>
                    <m:r>
                      <a:rPr lang="he-IL" i="1" dirty="0" smtClean="0">
                        <a:latin typeface="Cambria Math"/>
                      </a:rPr>
                      <m:t>700</m:t>
                    </m:r>
                  </m:oMath>
                </a14:m>
                <a:r>
                  <a:rPr lang="he-IL" dirty="0"/>
                  <a:t> </a:t>
                </a:r>
                <a:r>
                  <a:rPr lang="ar-SA" dirty="0"/>
                  <a:t> شاقل في الشّهر؟</a:t>
                </a:r>
              </a:p>
              <a:p>
                <a:pPr marL="96838" indent="0">
                  <a:buNone/>
                </a:pPr>
                <a:r>
                  <a:rPr lang="ar-SA" dirty="0"/>
                  <a:t>نفرض ان </a:t>
                </a:r>
                <a14:m>
                  <m:oMath xmlns:m="http://schemas.openxmlformats.org/officeDocument/2006/math">
                    <m:r>
                      <a:rPr lang="en-US" b="0" i="1" smtClean="0">
                        <a:latin typeface="Cambria Math"/>
                      </a:rPr>
                      <m:t>𝑥</m:t>
                    </m:r>
                    <m:r>
                      <a:rPr lang="en-US" b="0" i="1" smtClean="0">
                        <a:latin typeface="Cambria Math"/>
                      </a:rPr>
                      <m:t> </m:t>
                    </m:r>
                  </m:oMath>
                </a14:m>
                <a:r>
                  <a:rPr lang="ar-SA" dirty="0"/>
                  <a:t>هو عدد العمال الذين يتقاضون </a:t>
                </a:r>
                <a14:m>
                  <m:oMath xmlns:m="http://schemas.openxmlformats.org/officeDocument/2006/math">
                    <m:r>
                      <a:rPr lang="ar-SA" b="0" i="1" smtClean="0">
                        <a:latin typeface="Cambria Math"/>
                      </a:rPr>
                      <m:t>5400</m:t>
                    </m:r>
                  </m:oMath>
                </a14:m>
                <a:r>
                  <a:rPr lang="ar-SA" dirty="0"/>
                  <a:t> والمعدل هو </a:t>
                </a:r>
                <a14:m>
                  <m:oMath xmlns:m="http://schemas.openxmlformats.org/officeDocument/2006/math">
                    <m:bar>
                      <m:barPr>
                        <m:pos m:val="top"/>
                        <m:ctrlPr>
                          <a:rPr lang="ar-SA" i="1" smtClean="0">
                            <a:latin typeface="Cambria Math" panose="02040503050406030204" pitchFamily="18" charset="0"/>
                          </a:rPr>
                        </m:ctrlPr>
                      </m:barPr>
                      <m:e>
                        <m:r>
                          <a:rPr lang="en-US" b="0" i="1" smtClean="0">
                            <a:latin typeface="Cambria Math"/>
                          </a:rPr>
                          <m:t>𝑋</m:t>
                        </m:r>
                      </m:e>
                    </m:bar>
                    <m:r>
                      <a:rPr lang="ar-SA" b="0" i="1" smtClean="0">
                        <a:latin typeface="Cambria Math"/>
                      </a:rPr>
                      <m:t>=</m:t>
                    </m:r>
                    <m:r>
                      <a:rPr lang="ar-SA" b="0" i="1" smtClean="0">
                        <a:latin typeface="Cambria Math"/>
                      </a:rPr>
                      <m:t>5550</m:t>
                    </m:r>
                  </m:oMath>
                </a14:m>
                <a:endParaRPr lang="ar-SA" dirty="0"/>
              </a:p>
              <a:p>
                <a:pPr marL="96838" indent="0">
                  <a:buNone/>
                </a:pPr>
                <a:endParaRPr lang="ar-SA" dirty="0"/>
              </a:p>
              <a:p>
                <a:pPr marL="96838" indent="0">
                  <a:buNone/>
                </a:pPr>
                <a:endParaRPr lang="ar-SA" dirty="0"/>
              </a:p>
              <a:p>
                <a:pPr marL="96838" indent="0">
                  <a:buNone/>
                </a:pPr>
                <a:endParaRPr lang="ar-SA" dirty="0"/>
              </a:p>
              <a:p>
                <a:pPr marL="96838" indent="0">
                  <a:buNone/>
                </a:pPr>
                <a:r>
                  <a:rPr lang="ar-SA" dirty="0"/>
                  <a:t>حسب قانون المعدل :</a:t>
                </a:r>
              </a:p>
              <a:p>
                <a:pPr marL="96838" indent="0">
                  <a:buNone/>
                </a:pPr>
                <a:endParaRPr lang="ar-SA" dirty="0"/>
              </a:p>
              <a:p>
                <a:pPr marL="96838" indent="0">
                  <a:buNone/>
                </a:pPr>
                <a14:m>
                  <m:oMathPara xmlns:m="http://schemas.openxmlformats.org/officeDocument/2006/math">
                    <m:oMathParaPr>
                      <m:jc m:val="centerGroup"/>
                    </m:oMathParaPr>
                    <m:oMath xmlns:m="http://schemas.openxmlformats.org/officeDocument/2006/math">
                      <m:acc>
                        <m:accPr>
                          <m:chr m:val="̅"/>
                          <m:ctrlPr>
                            <a:rPr lang="ar-SY" i="1" dirty="0">
                              <a:latin typeface="Cambria Math" panose="02040503050406030204" pitchFamily="18" charset="0"/>
                            </a:rPr>
                          </m:ctrlPr>
                        </m:accPr>
                        <m:e>
                          <m:r>
                            <a:rPr lang="ar-SY" i="1" dirty="0">
                              <a:latin typeface="Cambria Math" panose="02040503050406030204" pitchFamily="18" charset="0"/>
                            </a:rPr>
                            <m:t>𝑋</m:t>
                          </m:r>
                        </m:e>
                      </m:acc>
                      <m:r>
                        <a:rPr lang="ar-SY" dirty="0">
                          <a:latin typeface="Cambria Math" panose="02040503050406030204" pitchFamily="18" charset="0"/>
                        </a:rPr>
                        <m:t>=</m:t>
                      </m:r>
                      <m:f>
                        <m:fPr>
                          <m:ctrlPr>
                            <a:rPr lang="ar-SY" i="1" dirty="0">
                              <a:latin typeface="Cambria Math" panose="02040503050406030204" pitchFamily="18" charset="0"/>
                            </a:rPr>
                          </m:ctrlPr>
                        </m:fPr>
                        <m:num>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1</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1</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2</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2</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3</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3</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𝑛</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𝑛</m:t>
                              </m:r>
                            </m:sub>
                          </m:sSub>
                        </m:num>
                        <m:den>
                          <m:r>
                            <a:rPr lang="en-US" i="1" dirty="0">
                              <a:latin typeface="Cambria Math"/>
                            </a:rPr>
                            <m:t>𝑁</m:t>
                          </m:r>
                        </m:den>
                      </m:f>
                    </m:oMath>
                  </m:oMathPara>
                </a14:m>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t="-1028"/>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graphicFrame>
            <p:nvGraphicFramePr>
              <p:cNvPr id="5" name="טבלה 4"/>
              <p:cNvGraphicFramePr>
                <a:graphicFrameLocks noGrp="1"/>
              </p:cNvGraphicFramePr>
              <p:nvPr>
                <p:extLst>
                  <p:ext uri="{D42A27DB-BD31-4B8C-83A1-F6EECF244321}">
                    <p14:modId xmlns:p14="http://schemas.microsoft.com/office/powerpoint/2010/main" val="3323876714"/>
                  </p:ext>
                </p:extLst>
              </p:nvPr>
            </p:nvGraphicFramePr>
            <p:xfrm>
              <a:off x="1996226" y="2884784"/>
              <a:ext cx="6371818" cy="927362"/>
            </p:xfrm>
            <a:graphic>
              <a:graphicData uri="http://schemas.openxmlformats.org/drawingml/2006/table">
                <a:tbl>
                  <a:tblPr rtl="1" firstRow="1" firstCol="1" bandRow="1">
                    <a:tableStyleId>{5C22544A-7EE6-4342-B048-85BDC9FD1C3A}</a:tableStyleId>
                  </a:tblPr>
                  <a:tblGrid>
                    <a:gridCol w="1592610">
                      <a:extLst>
                        <a:ext uri="{9D8B030D-6E8A-4147-A177-3AD203B41FA5}">
                          <a16:colId xmlns:a16="http://schemas.microsoft.com/office/drawing/2014/main" val="20000"/>
                        </a:ext>
                      </a:extLst>
                    </a:gridCol>
                    <a:gridCol w="1592610">
                      <a:extLst>
                        <a:ext uri="{9D8B030D-6E8A-4147-A177-3AD203B41FA5}">
                          <a16:colId xmlns:a16="http://schemas.microsoft.com/office/drawing/2014/main" val="20001"/>
                        </a:ext>
                      </a:extLst>
                    </a:gridCol>
                    <a:gridCol w="1593299">
                      <a:extLst>
                        <a:ext uri="{9D8B030D-6E8A-4147-A177-3AD203B41FA5}">
                          <a16:colId xmlns:a16="http://schemas.microsoft.com/office/drawing/2014/main" val="20002"/>
                        </a:ext>
                      </a:extLst>
                    </a:gridCol>
                    <a:gridCol w="1593299">
                      <a:extLst>
                        <a:ext uri="{9D8B030D-6E8A-4147-A177-3AD203B41FA5}">
                          <a16:colId xmlns:a16="http://schemas.microsoft.com/office/drawing/2014/main" val="20003"/>
                        </a:ext>
                      </a:extLst>
                    </a:gridCol>
                  </a:tblGrid>
                  <a:tr h="463681">
                    <a:tc>
                      <a:txBody>
                        <a:bodyPr/>
                        <a:lstStyle/>
                        <a:p>
                          <a:pPr algn="ctr" rtl="1">
                            <a:lnSpc>
                              <a:spcPct val="115000"/>
                            </a:lnSpc>
                            <a:spcAft>
                              <a:spcPts val="0"/>
                            </a:spcAft>
                          </a:pPr>
                          <a:r>
                            <a:rPr lang="ar-SA" sz="1100">
                              <a:effectLst/>
                            </a:rPr>
                            <a:t>الاجر </a:t>
                          </a:r>
                          <a14:m>
                            <m:oMath xmlns:m="http://schemas.openxmlformats.org/officeDocument/2006/math">
                              <m:r>
                                <a:rPr lang="en-US" sz="1100">
                                  <a:effectLst/>
                                  <a:latin typeface="Cambria Math" panose="02040503050406030204" pitchFamily="18" charset="0"/>
                                </a:rPr>
                                <m:t>𝑥</m:t>
                              </m:r>
                            </m:oMath>
                          </a14:m>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10</m:t>
                                </m:r>
                              </m:oMath>
                            </m:oMathPara>
                          </a14:m>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𝑥</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70</m:t>
                                </m:r>
                                <m:r>
                                  <a:rPr lang="en-US" sz="1100">
                                    <a:effectLst/>
                                    <a:latin typeface="Cambria Math" panose="02040503050406030204" pitchFamily="18" charset="0"/>
                                  </a:rPr>
                                  <m:t>−</m:t>
                                </m:r>
                                <m:r>
                                  <a:rPr lang="en-US" sz="1100">
                                    <a:effectLst/>
                                    <a:latin typeface="Cambria Math" panose="02040503050406030204" pitchFamily="18" charset="0"/>
                                  </a:rPr>
                                  <m:t>𝑥</m:t>
                                </m:r>
                              </m:oMath>
                            </m:oMathPara>
                          </a14:m>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63681">
                    <a:tc>
                      <a:txBody>
                        <a:bodyPr/>
                        <a:lstStyle/>
                        <a:p>
                          <a:pPr algn="ctr" rtl="1">
                            <a:lnSpc>
                              <a:spcPct val="115000"/>
                            </a:lnSpc>
                            <a:spcAft>
                              <a:spcPts val="0"/>
                            </a:spcAft>
                          </a:pPr>
                          <a:r>
                            <a:rPr lang="ar-SA" sz="1100">
                              <a:effectLst/>
                            </a:rPr>
                            <a:t>عدد العمال </a:t>
                          </a:r>
                          <a14:m>
                            <m:oMath xmlns:m="http://schemas.openxmlformats.org/officeDocument/2006/math">
                              <m:r>
                                <a:rPr lang="en-US" sz="1100">
                                  <a:effectLst/>
                                  <a:latin typeface="Cambria Math" panose="02040503050406030204" pitchFamily="18" charset="0"/>
                                </a:rPr>
                                <m:t>𝑓</m:t>
                              </m:r>
                            </m:oMath>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5100</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5400</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5700</m:t>
                                </m:r>
                              </m:oMath>
                            </m:oMathPara>
                          </a14:m>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mc:Choice>
        <mc:Fallback xmlns="">
          <p:graphicFrame>
            <p:nvGraphicFramePr>
              <p:cNvPr id="5" name="טבלה 4"/>
              <p:cNvGraphicFramePr>
                <a:graphicFrameLocks noGrp="1"/>
              </p:cNvGraphicFramePr>
              <p:nvPr>
                <p:extLst>
                  <p:ext uri="{D42A27DB-BD31-4B8C-83A1-F6EECF244321}">
                    <p14:modId xmlns:p14="http://schemas.microsoft.com/office/powerpoint/2010/main" val="3323876714"/>
                  </p:ext>
                </p:extLst>
              </p:nvPr>
            </p:nvGraphicFramePr>
            <p:xfrm>
              <a:off x="1996226" y="2884784"/>
              <a:ext cx="6371818" cy="927362"/>
            </p:xfrm>
            <a:graphic>
              <a:graphicData uri="http://schemas.openxmlformats.org/drawingml/2006/table">
                <a:tbl>
                  <a:tblPr rtl="1" firstRow="1" firstCol="1" bandRow="1">
                    <a:tableStyleId>{5C22544A-7EE6-4342-B048-85BDC9FD1C3A}</a:tableStyleId>
                  </a:tblPr>
                  <a:tblGrid>
                    <a:gridCol w="1592610"/>
                    <a:gridCol w="1592610"/>
                    <a:gridCol w="1593299"/>
                    <a:gridCol w="1593299"/>
                  </a:tblGrid>
                  <a:tr h="463681">
                    <a:tc>
                      <a:txBody>
                        <a:bodyPr/>
                        <a:lstStyle/>
                        <a:p>
                          <a:endParaRPr lang="ar-SA"/>
                        </a:p>
                      </a:txBody>
                      <a:tcPr marL="68580" marR="68580" marT="0" marB="0">
                        <a:blipFill rotWithShape="1">
                          <a:blip r:embed="rId3"/>
                          <a:stretch>
                            <a:fillRect t="-7895" r="-300766" b="-101316"/>
                          </a:stretch>
                        </a:blipFill>
                      </a:tcPr>
                    </a:tc>
                    <a:tc>
                      <a:txBody>
                        <a:bodyPr/>
                        <a:lstStyle/>
                        <a:p>
                          <a:endParaRPr lang="ar-SA"/>
                        </a:p>
                      </a:txBody>
                      <a:tcPr marL="68580" marR="68580" marT="0" marB="0">
                        <a:blipFill rotWithShape="1">
                          <a:blip r:embed="rId3"/>
                          <a:stretch>
                            <a:fillRect l="-99618" t="-7895" r="-199618" b="-101316"/>
                          </a:stretch>
                        </a:blipFill>
                      </a:tcPr>
                    </a:tc>
                    <a:tc>
                      <a:txBody>
                        <a:bodyPr/>
                        <a:lstStyle/>
                        <a:p>
                          <a:endParaRPr lang="ar-SA"/>
                        </a:p>
                      </a:txBody>
                      <a:tcPr marL="68580" marR="68580" marT="0" marB="0">
                        <a:blipFill rotWithShape="1">
                          <a:blip r:embed="rId3"/>
                          <a:stretch>
                            <a:fillRect l="-200383" t="-7895" r="-100383" b="-101316"/>
                          </a:stretch>
                        </a:blipFill>
                      </a:tcPr>
                    </a:tc>
                    <a:tc>
                      <a:txBody>
                        <a:bodyPr/>
                        <a:lstStyle/>
                        <a:p>
                          <a:endParaRPr lang="ar-SA"/>
                        </a:p>
                      </a:txBody>
                      <a:tcPr marL="68580" marR="68580" marT="0" marB="0">
                        <a:blipFill rotWithShape="1">
                          <a:blip r:embed="rId3"/>
                          <a:stretch>
                            <a:fillRect l="-299237" t="-7895" b="-101316"/>
                          </a:stretch>
                        </a:blipFill>
                      </a:tcPr>
                    </a:tc>
                  </a:tr>
                  <a:tr h="463681">
                    <a:tc>
                      <a:txBody>
                        <a:bodyPr/>
                        <a:lstStyle/>
                        <a:p>
                          <a:endParaRPr lang="ar-SA"/>
                        </a:p>
                      </a:txBody>
                      <a:tcPr marL="68580" marR="68580" marT="0" marB="0">
                        <a:blipFill rotWithShape="1">
                          <a:blip r:embed="rId3"/>
                          <a:stretch>
                            <a:fillRect t="-107895" r="-300766" b="-1316"/>
                          </a:stretch>
                        </a:blipFill>
                      </a:tcPr>
                    </a:tc>
                    <a:tc>
                      <a:txBody>
                        <a:bodyPr/>
                        <a:lstStyle/>
                        <a:p>
                          <a:endParaRPr lang="ar-SA"/>
                        </a:p>
                      </a:txBody>
                      <a:tcPr marL="68580" marR="68580" marT="0" marB="0">
                        <a:blipFill rotWithShape="1">
                          <a:blip r:embed="rId3"/>
                          <a:stretch>
                            <a:fillRect l="-99618" t="-107895" r="-199618" b="-1316"/>
                          </a:stretch>
                        </a:blipFill>
                      </a:tcPr>
                    </a:tc>
                    <a:tc>
                      <a:txBody>
                        <a:bodyPr/>
                        <a:lstStyle/>
                        <a:p>
                          <a:endParaRPr lang="ar-SA"/>
                        </a:p>
                      </a:txBody>
                      <a:tcPr marL="68580" marR="68580" marT="0" marB="0">
                        <a:blipFill rotWithShape="1">
                          <a:blip r:embed="rId3"/>
                          <a:stretch>
                            <a:fillRect l="-200383" t="-107895" r="-100383" b="-1316"/>
                          </a:stretch>
                        </a:blipFill>
                      </a:tcPr>
                    </a:tc>
                    <a:tc>
                      <a:txBody>
                        <a:bodyPr/>
                        <a:lstStyle/>
                        <a:p>
                          <a:endParaRPr lang="ar-SA"/>
                        </a:p>
                      </a:txBody>
                      <a:tcPr marL="68580" marR="68580" marT="0" marB="0">
                        <a:blipFill rotWithShape="1">
                          <a:blip r:embed="rId3"/>
                          <a:stretch>
                            <a:fillRect l="-299237" t="-107895" b="-1316"/>
                          </a:stretch>
                        </a:blipFill>
                      </a:tcPr>
                    </a:tc>
                  </a:tr>
                </a:tbl>
              </a:graphicData>
            </a:graphic>
          </p:graphicFrame>
        </mc:Fallback>
      </mc:AlternateContent>
    </p:spTree>
    <p:extLst>
      <p:ext uri="{BB962C8B-B14F-4D97-AF65-F5344CB8AC3E}">
        <p14:creationId xmlns:p14="http://schemas.microsoft.com/office/powerpoint/2010/main" val="4184807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a:xfrm>
                <a:off x="2598530" y="471918"/>
                <a:ext cx="8030918" cy="4152517"/>
              </a:xfrm>
            </p:spPr>
            <p:txBody>
              <a:bodyPr>
                <a:normAutofit fontScale="85000" lnSpcReduction="10000"/>
              </a:bodyPr>
              <a:lstStyle/>
              <a:p>
                <a:pPr marL="96838" indent="0">
                  <a:buNone/>
                </a:pPr>
                <a14:m>
                  <m:oMathPara xmlns:m="http://schemas.openxmlformats.org/officeDocument/2006/math">
                    <m:oMathParaPr>
                      <m:jc m:val="centerGroup"/>
                    </m:oMathParaPr>
                    <m:oMath xmlns:m="http://schemas.openxmlformats.org/officeDocument/2006/math">
                      <m:acc>
                        <m:accPr>
                          <m:chr m:val="̅"/>
                          <m:ctrlPr>
                            <a:rPr lang="ar-SY" i="1" dirty="0" smtClean="0">
                              <a:latin typeface="Cambria Math" panose="02040503050406030204" pitchFamily="18" charset="0"/>
                            </a:rPr>
                          </m:ctrlPr>
                        </m:accPr>
                        <m:e>
                          <m:r>
                            <a:rPr lang="ar-SY" i="1" dirty="0">
                              <a:latin typeface="Cambria Math" panose="02040503050406030204" pitchFamily="18" charset="0"/>
                            </a:rPr>
                            <m:t>𝑋</m:t>
                          </m:r>
                        </m:e>
                      </m:acc>
                      <m:r>
                        <a:rPr lang="ar-SY" dirty="0">
                          <a:latin typeface="Cambria Math" panose="02040503050406030204" pitchFamily="18" charset="0"/>
                        </a:rPr>
                        <m:t>=</m:t>
                      </m:r>
                      <m:f>
                        <m:fPr>
                          <m:ctrlPr>
                            <a:rPr lang="ar-SY" i="1" dirty="0">
                              <a:latin typeface="Cambria Math" panose="02040503050406030204" pitchFamily="18" charset="0"/>
                            </a:rPr>
                          </m:ctrlPr>
                        </m:fPr>
                        <m:num>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1</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1</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2</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2</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3</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3</m:t>
                              </m:r>
                            </m:sub>
                          </m:sSub>
                          <m:r>
                            <a:rPr lang="en-US" i="1" dirty="0">
                              <a:latin typeface="Cambria Math"/>
                              <a:ea typeface="Cambria Math"/>
                            </a:rPr>
                            <m:t>∙∙∙+</m:t>
                          </m:r>
                          <m:sSub>
                            <m:sSubPr>
                              <m:ctrlPr>
                                <a:rPr lang="ar-SY" i="1" dirty="0">
                                  <a:latin typeface="Cambria Math" panose="02040503050406030204" pitchFamily="18" charset="0"/>
                                </a:rPr>
                              </m:ctrlPr>
                            </m:sSubPr>
                            <m:e>
                              <m:r>
                                <a:rPr lang="en-US" i="1" dirty="0">
                                  <a:latin typeface="Cambria Math"/>
                                </a:rPr>
                                <m:t>𝑓</m:t>
                              </m:r>
                            </m:e>
                            <m:sub>
                              <m:r>
                                <a:rPr lang="en-US" i="1" dirty="0">
                                  <a:latin typeface="Cambria Math"/>
                                </a:rPr>
                                <m:t>𝑛</m:t>
                              </m:r>
                            </m:sub>
                          </m:sSub>
                          <m:r>
                            <a:rPr lang="ar-SY" i="1" dirty="0">
                              <a:latin typeface="Cambria Math"/>
                              <a:ea typeface="Cambria Math"/>
                            </a:rPr>
                            <m:t>∙</m:t>
                          </m:r>
                          <m:sSub>
                            <m:sSubPr>
                              <m:ctrlPr>
                                <a:rPr lang="ar-SY" i="1" dirty="0">
                                  <a:latin typeface="Cambria Math" panose="02040503050406030204" pitchFamily="18" charset="0"/>
                                  <a:ea typeface="Cambria Math"/>
                                </a:rPr>
                              </m:ctrlPr>
                            </m:sSubPr>
                            <m:e>
                              <m:r>
                                <a:rPr lang="en-US" i="1" dirty="0">
                                  <a:latin typeface="Cambria Math"/>
                                  <a:ea typeface="Cambria Math"/>
                                </a:rPr>
                                <m:t>𝑥</m:t>
                              </m:r>
                            </m:e>
                            <m:sub>
                              <m:r>
                                <a:rPr lang="en-US" i="1" dirty="0">
                                  <a:latin typeface="Cambria Math"/>
                                  <a:ea typeface="Cambria Math"/>
                                </a:rPr>
                                <m:t>𝑛</m:t>
                              </m:r>
                            </m:sub>
                          </m:sSub>
                        </m:num>
                        <m:den>
                          <m:r>
                            <a:rPr lang="en-US" i="1" dirty="0">
                              <a:latin typeface="Cambria Math"/>
                            </a:rPr>
                            <m:t>𝑁</m:t>
                          </m:r>
                        </m:den>
                      </m:f>
                    </m:oMath>
                  </m:oMathPara>
                </a14:m>
                <a:endParaRPr lang="ar-SA" dirty="0"/>
              </a:p>
              <a:p>
                <a:pPr marL="96838" indent="0">
                  <a:buNone/>
                </a:pPr>
                <a14:m>
                  <m:oMathPara xmlns:m="http://schemas.openxmlformats.org/officeDocument/2006/math">
                    <m:oMathParaPr>
                      <m:jc m:val="centerGroup"/>
                    </m:oMathParaPr>
                    <m:oMath xmlns:m="http://schemas.openxmlformats.org/officeDocument/2006/math">
                      <m:r>
                        <a:rPr lang="ar-SA" b="0" i="1" dirty="0" smtClean="0">
                          <a:latin typeface="Cambria Math"/>
                        </a:rPr>
                        <m:t>5550</m:t>
                      </m:r>
                      <m:r>
                        <a:rPr lang="ar-SY" dirty="0">
                          <a:latin typeface="Cambria Math" panose="02040503050406030204" pitchFamily="18" charset="0"/>
                        </a:rPr>
                        <m:t>=</m:t>
                      </m:r>
                      <m:f>
                        <m:fPr>
                          <m:ctrlPr>
                            <a:rPr lang="ar-SY" i="1" dirty="0" smtClean="0">
                              <a:latin typeface="Cambria Math" panose="02040503050406030204" pitchFamily="18" charset="0"/>
                            </a:rPr>
                          </m:ctrlPr>
                        </m:fPr>
                        <m:num>
                          <m:r>
                            <a:rPr lang="en-US" b="0" i="1" dirty="0" smtClean="0">
                              <a:latin typeface="Cambria Math"/>
                            </a:rPr>
                            <m:t>10</m:t>
                          </m:r>
                          <m:r>
                            <a:rPr lang="ar-SY" i="1" dirty="0">
                              <a:latin typeface="Cambria Math"/>
                              <a:ea typeface="Cambria Math"/>
                            </a:rPr>
                            <m:t>∙</m:t>
                          </m:r>
                          <m:r>
                            <a:rPr lang="en-US" b="0" i="1" dirty="0" smtClean="0">
                              <a:latin typeface="Cambria Math"/>
                              <a:ea typeface="Cambria Math"/>
                            </a:rPr>
                            <m:t>5100</m:t>
                          </m:r>
                          <m:r>
                            <a:rPr lang="en-US" i="1" dirty="0">
                              <a:latin typeface="Cambria Math"/>
                              <a:ea typeface="Cambria Math"/>
                            </a:rPr>
                            <m:t>+</m:t>
                          </m:r>
                          <m:r>
                            <a:rPr lang="en-US" b="0" i="1" dirty="0" smtClean="0">
                              <a:latin typeface="Cambria Math"/>
                              <a:ea typeface="Cambria Math"/>
                            </a:rPr>
                            <m:t>𝑥</m:t>
                          </m:r>
                          <m:r>
                            <a:rPr lang="ar-SY" i="1" dirty="0">
                              <a:latin typeface="Cambria Math"/>
                              <a:ea typeface="Cambria Math"/>
                            </a:rPr>
                            <m:t>∙</m:t>
                          </m:r>
                          <m:r>
                            <a:rPr lang="en-US" b="0" i="1" dirty="0" smtClean="0">
                              <a:latin typeface="Cambria Math"/>
                              <a:ea typeface="Cambria Math"/>
                            </a:rPr>
                            <m:t>5400</m:t>
                          </m:r>
                          <m:r>
                            <a:rPr lang="en-US" i="1" dirty="0" smtClean="0">
                              <a:latin typeface="Cambria Math"/>
                              <a:ea typeface="Cambria Math"/>
                            </a:rPr>
                            <m:t>+</m:t>
                          </m:r>
                          <m:d>
                            <m:dPr>
                              <m:ctrlPr>
                                <a:rPr lang="en-US" i="1" dirty="0" smtClean="0">
                                  <a:latin typeface="Cambria Math" panose="02040503050406030204" pitchFamily="18" charset="0"/>
                                  <a:ea typeface="Cambria Math"/>
                                </a:rPr>
                              </m:ctrlPr>
                            </m:dPr>
                            <m:e>
                              <m:r>
                                <a:rPr lang="en-US" b="0" i="1" dirty="0" smtClean="0">
                                  <a:latin typeface="Cambria Math"/>
                                  <a:ea typeface="Cambria Math"/>
                                </a:rPr>
                                <m:t>70</m:t>
                              </m:r>
                              <m:r>
                                <a:rPr lang="en-US" b="0" i="1" dirty="0" smtClean="0">
                                  <a:latin typeface="Cambria Math"/>
                                  <a:ea typeface="Cambria Math"/>
                                </a:rPr>
                                <m:t>−</m:t>
                              </m:r>
                              <m:r>
                                <a:rPr lang="en-US" b="0" i="1" dirty="0" smtClean="0">
                                  <a:latin typeface="Cambria Math"/>
                                  <a:ea typeface="Cambria Math"/>
                                </a:rPr>
                                <m:t>𝑥</m:t>
                              </m:r>
                            </m:e>
                          </m:d>
                          <m:r>
                            <a:rPr lang="en-US" b="0" i="1" dirty="0" smtClean="0">
                              <a:latin typeface="Cambria Math"/>
                              <a:ea typeface="Cambria Math"/>
                            </a:rPr>
                            <m:t>5700</m:t>
                          </m:r>
                        </m:num>
                        <m:den>
                          <m:r>
                            <a:rPr lang="en-US" b="0" i="1" dirty="0" smtClean="0">
                              <a:latin typeface="Cambria Math"/>
                            </a:rPr>
                            <m:t>80</m:t>
                          </m:r>
                        </m:den>
                      </m:f>
                    </m:oMath>
                  </m:oMathPara>
                </a14:m>
                <a:endParaRPr lang="en-US" dirty="0"/>
              </a:p>
              <a:p>
                <a:pPr marL="96838" indent="0">
                  <a:buNone/>
                </a:pPr>
                <a:r>
                  <a:rPr lang="ar-SA" dirty="0"/>
                  <a:t>نضرب المعادلة ب </a:t>
                </a:r>
                <a14:m>
                  <m:oMath xmlns:m="http://schemas.openxmlformats.org/officeDocument/2006/math">
                    <m:r>
                      <a:rPr lang="en-US" i="1" dirty="0">
                        <a:latin typeface="Cambria Math"/>
                      </a:rPr>
                      <m:t>80</m:t>
                    </m:r>
                  </m:oMath>
                </a14:m>
                <a:r>
                  <a:rPr lang="ar-SA" dirty="0"/>
                  <a:t> لكي نتخلص من المقام</a:t>
                </a:r>
              </a:p>
              <a:p>
                <a:pPr marL="96838" indent="0">
                  <a:buNone/>
                </a:pPr>
                <a14:m>
                  <m:oMathPara xmlns:m="http://schemas.openxmlformats.org/officeDocument/2006/math">
                    <m:oMathParaPr>
                      <m:jc m:val="centerGroup"/>
                    </m:oMathParaPr>
                    <m:oMath xmlns:m="http://schemas.openxmlformats.org/officeDocument/2006/math">
                      <m:r>
                        <a:rPr lang="en-US" b="0" i="1" smtClean="0">
                          <a:latin typeface="Cambria Math"/>
                        </a:rPr>
                        <m:t>444000</m:t>
                      </m:r>
                      <m:r>
                        <a:rPr lang="en-US" b="0" i="1" smtClean="0">
                          <a:latin typeface="Cambria Math"/>
                        </a:rPr>
                        <m:t>=</m:t>
                      </m:r>
                      <m:r>
                        <a:rPr lang="en-US" b="0" i="1" smtClean="0">
                          <a:latin typeface="Cambria Math"/>
                        </a:rPr>
                        <m:t>51000</m:t>
                      </m:r>
                      <m:r>
                        <a:rPr lang="en-US" b="0" i="1" smtClean="0">
                          <a:latin typeface="Cambria Math"/>
                        </a:rPr>
                        <m:t>+</m:t>
                      </m:r>
                      <m:r>
                        <a:rPr lang="en-US" b="0" i="1" smtClean="0">
                          <a:latin typeface="Cambria Math"/>
                        </a:rPr>
                        <m:t>5400</m:t>
                      </m:r>
                      <m:r>
                        <a:rPr lang="en-US" b="0" i="1" smtClean="0">
                          <a:latin typeface="Cambria Math"/>
                        </a:rPr>
                        <m:t>𝑥</m:t>
                      </m:r>
                      <m:r>
                        <a:rPr lang="en-US" b="0" i="1" smtClean="0">
                          <a:latin typeface="Cambria Math"/>
                        </a:rPr>
                        <m:t>+</m:t>
                      </m:r>
                      <m:r>
                        <a:rPr lang="en-US" b="0" i="1" smtClean="0">
                          <a:latin typeface="Cambria Math"/>
                        </a:rPr>
                        <m:t>399000</m:t>
                      </m:r>
                      <m:r>
                        <a:rPr lang="en-US" b="0" i="1" smtClean="0">
                          <a:latin typeface="Cambria Math"/>
                        </a:rPr>
                        <m:t>−</m:t>
                      </m:r>
                      <m:r>
                        <a:rPr lang="en-US" b="0" i="1" smtClean="0">
                          <a:latin typeface="Cambria Math"/>
                        </a:rPr>
                        <m:t>5700</m:t>
                      </m:r>
                      <m:r>
                        <a:rPr lang="en-US" b="0" i="1" smtClean="0">
                          <a:latin typeface="Cambria Math"/>
                        </a:rPr>
                        <m:t>𝑥</m:t>
                      </m:r>
                    </m:oMath>
                  </m:oMathPara>
                </a14:m>
                <a:endParaRPr lang="en-US" dirty="0"/>
              </a:p>
              <a:p>
                <a:pPr marL="96838" indent="0">
                  <a:buNone/>
                </a:pPr>
                <a14:m>
                  <m:oMathPara xmlns:m="http://schemas.openxmlformats.org/officeDocument/2006/math">
                    <m:oMathParaPr>
                      <m:jc m:val="centerGroup"/>
                    </m:oMathParaPr>
                    <m:oMath xmlns:m="http://schemas.openxmlformats.org/officeDocument/2006/math">
                      <m:r>
                        <a:rPr lang="en-US" b="0" i="1" smtClean="0">
                          <a:latin typeface="Cambria Math"/>
                        </a:rPr>
                        <m:t>444000</m:t>
                      </m:r>
                      <m:r>
                        <a:rPr lang="en-US" b="0" i="1" smtClean="0">
                          <a:latin typeface="Cambria Math"/>
                        </a:rPr>
                        <m:t>=−</m:t>
                      </m:r>
                      <m:r>
                        <a:rPr lang="en-US" b="0" i="1" smtClean="0">
                          <a:latin typeface="Cambria Math"/>
                        </a:rPr>
                        <m:t>300</m:t>
                      </m:r>
                      <m:r>
                        <a:rPr lang="en-US" b="0" i="1" smtClean="0">
                          <a:latin typeface="Cambria Math"/>
                        </a:rPr>
                        <m:t>𝑥</m:t>
                      </m:r>
                      <m:r>
                        <a:rPr lang="en-US" b="0" i="1" smtClean="0">
                          <a:latin typeface="Cambria Math"/>
                        </a:rPr>
                        <m:t>+</m:t>
                      </m:r>
                      <m:r>
                        <a:rPr lang="en-US" b="0" i="1" smtClean="0">
                          <a:latin typeface="Cambria Math"/>
                        </a:rPr>
                        <m:t>450000</m:t>
                      </m:r>
                    </m:oMath>
                  </m:oMathPara>
                </a14:m>
                <a:endParaRPr lang="en-US" dirty="0"/>
              </a:p>
              <a:p>
                <a:pPr marL="96838" indent="0">
                  <a:buNone/>
                </a:pPr>
                <a14:m>
                  <m:oMathPara xmlns:m="http://schemas.openxmlformats.org/officeDocument/2006/math">
                    <m:oMathParaPr>
                      <m:jc m:val="centerGroup"/>
                    </m:oMathParaPr>
                    <m:oMath xmlns:m="http://schemas.openxmlformats.org/officeDocument/2006/math">
                      <m:r>
                        <a:rPr lang="en-US" b="0" i="1" smtClean="0">
                          <a:latin typeface="Cambria Math"/>
                        </a:rPr>
                        <m:t>444000</m:t>
                      </m:r>
                      <m:r>
                        <a:rPr lang="en-US" b="0" i="1" smtClean="0">
                          <a:latin typeface="Cambria Math"/>
                        </a:rPr>
                        <m:t>−</m:t>
                      </m:r>
                      <m:r>
                        <a:rPr lang="en-US" b="0" i="1" smtClean="0">
                          <a:latin typeface="Cambria Math"/>
                        </a:rPr>
                        <m:t>450000</m:t>
                      </m:r>
                      <m:r>
                        <a:rPr lang="en-US" b="0" i="1" smtClean="0">
                          <a:latin typeface="Cambria Math"/>
                        </a:rPr>
                        <m:t>=−</m:t>
                      </m:r>
                      <m:r>
                        <a:rPr lang="en-US" b="0" i="1" smtClean="0">
                          <a:latin typeface="Cambria Math"/>
                        </a:rPr>
                        <m:t>300</m:t>
                      </m:r>
                      <m:r>
                        <a:rPr lang="en-US" b="0" i="1" smtClean="0">
                          <a:latin typeface="Cambria Math"/>
                        </a:rPr>
                        <m:t>𝑥</m:t>
                      </m:r>
                    </m:oMath>
                  </m:oMathPara>
                </a14:m>
                <a:endParaRPr lang="en-US" dirty="0"/>
              </a:p>
              <a:p>
                <a:pPr marL="96838" indent="0">
                  <a:buNone/>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6000</m:t>
                      </m:r>
                      <m:r>
                        <a:rPr lang="en-US" b="0" i="1" smtClean="0">
                          <a:latin typeface="Cambria Math"/>
                        </a:rPr>
                        <m:t>=−</m:t>
                      </m:r>
                      <m:r>
                        <a:rPr lang="en-US" b="0" i="1" smtClean="0">
                          <a:latin typeface="Cambria Math"/>
                        </a:rPr>
                        <m:t>300</m:t>
                      </m:r>
                      <m:r>
                        <a:rPr lang="en-US" b="0" i="1" smtClean="0">
                          <a:latin typeface="Cambria Math"/>
                        </a:rPr>
                        <m:t>𝑥</m:t>
                      </m:r>
                    </m:oMath>
                  </m:oMathPara>
                </a14:m>
                <a:endParaRPr lang="en-US" b="0" dirty="0"/>
              </a:p>
              <a:p>
                <a:pPr marL="96838" indent="0">
                  <a:buNone/>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6000</m:t>
                          </m:r>
                        </m:num>
                        <m:den>
                          <m:r>
                            <a:rPr lang="en-US" b="0" i="1" smtClean="0">
                              <a:latin typeface="Cambria Math"/>
                            </a:rPr>
                            <m:t>−</m:t>
                          </m:r>
                          <m:r>
                            <a:rPr lang="en-US" b="0" i="1" smtClean="0">
                              <a:latin typeface="Cambria Math"/>
                            </a:rPr>
                            <m:t>300</m:t>
                          </m:r>
                        </m:den>
                      </m:f>
                      <m:r>
                        <a:rPr lang="en-US" b="0" i="1" smtClean="0">
                          <a:latin typeface="Cambria Math"/>
                        </a:rPr>
                        <m:t>=</m:t>
                      </m:r>
                      <m:r>
                        <a:rPr lang="en-US" b="0" i="1" smtClean="0">
                          <a:latin typeface="Cambria Math"/>
                        </a:rPr>
                        <m:t>20</m:t>
                      </m:r>
                    </m:oMath>
                  </m:oMathPara>
                </a14:m>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xfrm>
                <a:off x="2598530" y="471918"/>
                <a:ext cx="8030918" cy="4152517"/>
              </a:xfrm>
              <a:blipFill>
                <a:blip r:embed="rId2"/>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5869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a:xfrm>
                <a:off x="1684130" y="556182"/>
                <a:ext cx="9609182" cy="5218324"/>
              </a:xfrm>
            </p:spPr>
            <p:txBody>
              <a:bodyPr/>
              <a:lstStyle/>
              <a:p>
                <a:pPr marL="96838" indent="0">
                  <a:buNone/>
                </a:pPr>
                <a:endParaRPr lang="en-US" dirty="0"/>
              </a:p>
              <a:p>
                <a:pPr marL="96838" indent="0">
                  <a:buNone/>
                </a:pPr>
                <a:r>
                  <a:rPr lang="ar-SA" dirty="0"/>
                  <a:t>عدد العمال الذين يتقاضوا </a:t>
                </a:r>
                <a14:m>
                  <m:oMath xmlns:m="http://schemas.openxmlformats.org/officeDocument/2006/math">
                    <m:r>
                      <a:rPr lang="ar-SA" i="1" dirty="0" smtClean="0">
                        <a:latin typeface="Cambria Math"/>
                      </a:rPr>
                      <m:t>5100</m:t>
                    </m:r>
                  </m:oMath>
                </a14:m>
                <a:r>
                  <a:rPr lang="ar-SA" dirty="0"/>
                  <a:t> هو :</a:t>
                </a:r>
              </a:p>
              <a:p>
                <a:pPr marL="96838" indent="0" algn="ctr">
                  <a:buNone/>
                </a:pPr>
                <a14:m>
                  <m:oMath xmlns:m="http://schemas.openxmlformats.org/officeDocument/2006/math">
                    <m:r>
                      <a:rPr lang="ar-SA" i="1" dirty="0" smtClean="0">
                        <a:latin typeface="Cambria Math"/>
                      </a:rPr>
                      <m:t>10</m:t>
                    </m:r>
                  </m:oMath>
                </a14:m>
                <a:r>
                  <a:rPr lang="ar-SA" dirty="0"/>
                  <a:t> عمال حسب المعطى بالسؤال</a:t>
                </a:r>
              </a:p>
              <a:p>
                <a:pPr marL="96838" indent="0">
                  <a:buNone/>
                </a:pPr>
                <a:r>
                  <a:rPr lang="ar-SA" dirty="0"/>
                  <a:t>عدد العمال الذين يتقاضوا </a:t>
                </a:r>
                <a14:m>
                  <m:oMath xmlns:m="http://schemas.openxmlformats.org/officeDocument/2006/math">
                    <m:r>
                      <a:rPr lang="ar-SA" i="1" dirty="0">
                        <a:latin typeface="Cambria Math"/>
                      </a:rPr>
                      <m:t>5</m:t>
                    </m:r>
                    <m:r>
                      <a:rPr lang="ar-SA" b="0" i="1" dirty="0" smtClean="0">
                        <a:latin typeface="Cambria Math"/>
                      </a:rPr>
                      <m:t>4</m:t>
                    </m:r>
                    <m:r>
                      <a:rPr lang="ar-SA" i="1" dirty="0">
                        <a:latin typeface="Cambria Math"/>
                      </a:rPr>
                      <m:t>00</m:t>
                    </m:r>
                  </m:oMath>
                </a14:m>
                <a:r>
                  <a:rPr lang="ar-SA" dirty="0"/>
                  <a:t> هو: </a:t>
                </a:r>
              </a:p>
              <a:p>
                <a:pPr marL="96838" indent="0">
                  <a:buNone/>
                </a:pPr>
                <a14:m>
                  <m:oMathPara xmlns:m="http://schemas.openxmlformats.org/officeDocument/2006/math">
                    <m:oMathParaPr>
                      <m:jc m:val="centerGroup"/>
                    </m:oMathParaPr>
                    <m:oMath xmlns:m="http://schemas.openxmlformats.org/officeDocument/2006/math">
                      <m:r>
                        <a:rPr lang="en-US" b="0" i="1" dirty="0" smtClean="0">
                          <a:latin typeface="Cambria Math"/>
                        </a:rPr>
                        <m:t>𝑥</m:t>
                      </m:r>
                      <m:r>
                        <a:rPr lang="en-US" b="0" i="1" dirty="0" smtClean="0">
                          <a:latin typeface="Cambria Math"/>
                        </a:rPr>
                        <m:t>=</m:t>
                      </m:r>
                      <m:r>
                        <a:rPr lang="en-US" b="0" i="1" dirty="0" smtClean="0">
                          <a:latin typeface="Cambria Math"/>
                        </a:rPr>
                        <m:t>20</m:t>
                      </m:r>
                    </m:oMath>
                  </m:oMathPara>
                </a14:m>
                <a:endParaRPr lang="ar-SA" dirty="0"/>
              </a:p>
              <a:p>
                <a:pPr marL="96838" indent="0">
                  <a:buNone/>
                </a:pPr>
                <a:r>
                  <a:rPr lang="ar-SA" dirty="0"/>
                  <a:t>عدد العمال الذين يتقاضوا </a:t>
                </a:r>
                <a14:m>
                  <m:oMath xmlns:m="http://schemas.openxmlformats.org/officeDocument/2006/math">
                    <m:r>
                      <a:rPr lang="ar-SA" i="1" dirty="0">
                        <a:latin typeface="Cambria Math"/>
                      </a:rPr>
                      <m:t>5</m:t>
                    </m:r>
                    <m:r>
                      <a:rPr lang="ar-SA" b="0" i="1" dirty="0" smtClean="0">
                        <a:latin typeface="Cambria Math"/>
                      </a:rPr>
                      <m:t>7</m:t>
                    </m:r>
                    <m:r>
                      <a:rPr lang="ar-SA" i="1" dirty="0">
                        <a:latin typeface="Cambria Math"/>
                      </a:rPr>
                      <m:t>00</m:t>
                    </m:r>
                  </m:oMath>
                </a14:m>
                <a:r>
                  <a:rPr lang="ar-SA" dirty="0"/>
                  <a:t> هو:</a:t>
                </a:r>
              </a:p>
              <a:p>
                <a:pPr marL="96838" indent="0" algn="ctr">
                  <a:buNone/>
                </a:pPr>
                <a:r>
                  <a:rPr lang="ar-SA" dirty="0"/>
                  <a:t> </a:t>
                </a:r>
                <a14:m>
                  <m:oMath xmlns:m="http://schemas.openxmlformats.org/officeDocument/2006/math">
                    <m:r>
                      <a:rPr lang="ar-SA" b="0" i="1" dirty="0" smtClean="0">
                        <a:latin typeface="Cambria Math"/>
                      </a:rPr>
                      <m:t>70</m:t>
                    </m:r>
                    <m:r>
                      <a:rPr lang="ar-SA" b="0" i="1" dirty="0" smtClean="0">
                        <a:latin typeface="Cambria Math"/>
                      </a:rPr>
                      <m:t>−</m:t>
                    </m:r>
                    <m:r>
                      <a:rPr lang="en-US" b="0" i="1" dirty="0" smtClean="0">
                        <a:latin typeface="Cambria Math"/>
                      </a:rPr>
                      <m:t>𝑥</m:t>
                    </m:r>
                    <m:r>
                      <a:rPr lang="en-US" b="0" i="1" dirty="0" smtClean="0">
                        <a:latin typeface="Cambria Math"/>
                      </a:rPr>
                      <m:t>=</m:t>
                    </m:r>
                    <m:r>
                      <a:rPr lang="en-US" b="0" i="1" dirty="0" smtClean="0">
                        <a:latin typeface="Cambria Math"/>
                      </a:rPr>
                      <m:t>70</m:t>
                    </m:r>
                    <m:r>
                      <a:rPr lang="en-US" b="0" i="1" dirty="0" smtClean="0">
                        <a:latin typeface="Cambria Math"/>
                      </a:rPr>
                      <m:t>−</m:t>
                    </m:r>
                    <m:r>
                      <a:rPr lang="en-US" b="0" i="1" dirty="0" smtClean="0">
                        <a:latin typeface="Cambria Math"/>
                      </a:rPr>
                      <m:t>20</m:t>
                    </m:r>
                    <m:r>
                      <a:rPr lang="en-US" b="0" i="1" dirty="0" smtClean="0">
                        <a:latin typeface="Cambria Math"/>
                      </a:rPr>
                      <m:t>=</m:t>
                    </m:r>
                    <m:r>
                      <a:rPr lang="en-US" b="0" i="1" dirty="0" smtClean="0">
                        <a:latin typeface="Cambria Math"/>
                      </a:rPr>
                      <m:t>50</m:t>
                    </m:r>
                  </m:oMath>
                </a14:m>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xfrm>
                <a:off x="1684130" y="556182"/>
                <a:ext cx="9609182" cy="5218324"/>
              </a:xfrm>
              <a:blipFill>
                <a:blip r:embed="rId2"/>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61012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a:xfrm>
                <a:off x="2843626" y="830136"/>
                <a:ext cx="8030918" cy="4152517"/>
              </a:xfrm>
            </p:spPr>
            <p:txBody>
              <a:bodyPr/>
              <a:lstStyle/>
              <a:p>
                <a:pPr marL="96838" indent="0">
                  <a:buNone/>
                </a:pPr>
                <a:r>
                  <a:rPr lang="ar-SA" dirty="0"/>
                  <a:t>ب. ما هو منوال الرّاتب الشّهري في المصنع؟ </a:t>
                </a:r>
              </a:p>
              <a:p>
                <a:pPr marL="96838" indent="0">
                  <a:buNone/>
                </a:pPr>
                <a:r>
                  <a:rPr lang="ar-SA" dirty="0"/>
                  <a:t>المنوال هو عدد التكراريات الاكثر والذي هو الراتب </a:t>
                </a:r>
                <a14:m>
                  <m:oMath xmlns:m="http://schemas.openxmlformats.org/officeDocument/2006/math">
                    <m:r>
                      <a:rPr lang="ar-SA" b="0" i="1" smtClean="0">
                        <a:latin typeface="Cambria Math"/>
                      </a:rPr>
                      <m:t>5700</m:t>
                    </m:r>
                  </m:oMath>
                </a14:m>
                <a:r>
                  <a:rPr lang="ar-SA" dirty="0"/>
                  <a:t> وتكرر </a:t>
                </a:r>
                <a14:m>
                  <m:oMath xmlns:m="http://schemas.openxmlformats.org/officeDocument/2006/math">
                    <m:r>
                      <a:rPr lang="ar-SA" b="0" i="0" smtClean="0">
                        <a:latin typeface="Cambria Math"/>
                      </a:rPr>
                      <m:t> </m:t>
                    </m:r>
                    <m:r>
                      <a:rPr lang="ar-SA" b="0" i="1" smtClean="0">
                        <a:latin typeface="Cambria Math"/>
                      </a:rPr>
                      <m:t>50</m:t>
                    </m:r>
                  </m:oMath>
                </a14:m>
                <a:r>
                  <a:rPr lang="ar-SA" dirty="0"/>
                  <a:t>مرة </a:t>
                </a:r>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xfrm>
                <a:off x="2843626" y="830136"/>
                <a:ext cx="8030918" cy="4152517"/>
              </a:xfrm>
              <a:blipFill>
                <a:blip r:embed="rId2"/>
                <a:stretch>
                  <a:fillRect t="-1028"/>
                </a:stretch>
              </a:blipFill>
            </p:spPr>
            <p:txBody>
              <a:bodyPr/>
              <a:lstStyle/>
              <a:p>
                <a:r>
                  <a:rPr lang="he-IL">
                    <a:noFill/>
                  </a:rPr>
                  <a:t> </a:t>
                </a:r>
              </a:p>
            </p:txBody>
          </p:sp>
        </mc:Fallback>
      </mc:AlternateContent>
    </p:spTree>
    <p:extLst>
      <p:ext uri="{BB962C8B-B14F-4D97-AF65-F5344CB8AC3E}">
        <p14:creationId xmlns:p14="http://schemas.microsoft.com/office/powerpoint/2010/main" val="14714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a:xfrm>
                <a:off x="515205" y="1725683"/>
                <a:ext cx="8289429" cy="4152517"/>
              </a:xfrm>
            </p:spPr>
            <p:txBody>
              <a:bodyPr>
                <a:normAutofit lnSpcReduction="10000"/>
              </a:bodyPr>
              <a:lstStyle/>
              <a:p>
                <a:pPr marL="96838" indent="0">
                  <a:buNone/>
                </a:pPr>
                <a:r>
                  <a:rPr lang="ar-SA" dirty="0"/>
                  <a:t>ج.</a:t>
                </a:r>
                <a:r>
                  <a:rPr lang="he-IL" dirty="0"/>
                  <a:t> </a:t>
                </a:r>
                <a:r>
                  <a:rPr lang="ar-SA" dirty="0"/>
                  <a:t>ما هو  وسيط الرّاتب الشّهري؟</a:t>
                </a:r>
              </a:p>
              <a:p>
                <a:pPr marL="96838" indent="0">
                  <a:buNone/>
                </a:pPr>
                <a:endParaRPr lang="he-IL" dirty="0"/>
              </a:p>
              <a:p>
                <a:pPr marL="96838" indent="0">
                  <a:buNone/>
                </a:pPr>
                <a:endParaRPr lang="he-IL" dirty="0"/>
              </a:p>
              <a:p>
                <a:pPr marL="96838" indent="0">
                  <a:buNone/>
                </a:pPr>
                <a:endParaRPr lang="he-IL" dirty="0"/>
              </a:p>
              <a:p>
                <a:pPr marL="96838" indent="0">
                  <a:buNone/>
                </a:pPr>
                <a:endParaRPr lang="he-IL" dirty="0"/>
              </a:p>
              <a:p>
                <a:pPr marL="96838" indent="0">
                  <a:buNone/>
                </a:pPr>
                <a:endParaRPr lang="ar-SA" dirty="0"/>
              </a:p>
              <a:p>
                <a:pPr marL="96838" indent="0">
                  <a:buNone/>
                </a:pPr>
                <a:r>
                  <a:rPr lang="ar-SA" dirty="0"/>
                  <a:t>الوسيط هو المعدل بين العامل </a:t>
                </a:r>
                <a14:m>
                  <m:oMath xmlns:m="http://schemas.openxmlformats.org/officeDocument/2006/math">
                    <m:sSub>
                      <m:sSubPr>
                        <m:ctrlPr>
                          <a:rPr lang="ar-SA" i="1" smtClean="0">
                            <a:latin typeface="Cambria Math" panose="02040503050406030204" pitchFamily="18" charset="0"/>
                          </a:rPr>
                        </m:ctrlPr>
                      </m:sSubPr>
                      <m:e>
                        <m:r>
                          <a:rPr lang="en-US" b="0" i="1" smtClean="0">
                            <a:latin typeface="Cambria Math"/>
                          </a:rPr>
                          <m:t>𝑥</m:t>
                        </m:r>
                      </m:e>
                      <m:sub>
                        <m:r>
                          <a:rPr lang="ar-SA" b="0" i="1" smtClean="0">
                            <a:latin typeface="Cambria Math"/>
                          </a:rPr>
                          <m:t>40</m:t>
                        </m:r>
                      </m:sub>
                    </m:sSub>
                  </m:oMath>
                </a14:m>
                <a:r>
                  <a:rPr lang="ar-SA" dirty="0"/>
                  <a:t> الذي اجره </a:t>
                </a:r>
                <a14:m>
                  <m:oMath xmlns:m="http://schemas.openxmlformats.org/officeDocument/2006/math">
                    <m:r>
                      <a:rPr lang="ar-SA" i="1" dirty="0" smtClean="0">
                        <a:latin typeface="Cambria Math"/>
                      </a:rPr>
                      <m:t>5700</m:t>
                    </m:r>
                  </m:oMath>
                </a14:m>
                <a:r>
                  <a:rPr lang="ar-SA" dirty="0"/>
                  <a:t> و العامل </a:t>
                </a:r>
                <a14:m>
                  <m:oMath xmlns:m="http://schemas.openxmlformats.org/officeDocument/2006/math">
                    <m:sSub>
                      <m:sSubPr>
                        <m:ctrlPr>
                          <a:rPr lang="ar-SA" i="1">
                            <a:latin typeface="Cambria Math" panose="02040503050406030204" pitchFamily="18" charset="0"/>
                          </a:rPr>
                        </m:ctrlPr>
                      </m:sSubPr>
                      <m:e>
                        <m:r>
                          <a:rPr lang="en-US" i="1">
                            <a:latin typeface="Cambria Math"/>
                          </a:rPr>
                          <m:t>𝑥</m:t>
                        </m:r>
                      </m:e>
                      <m:sub>
                        <m:r>
                          <a:rPr lang="ar-SA" i="1">
                            <a:latin typeface="Cambria Math"/>
                          </a:rPr>
                          <m:t>4</m:t>
                        </m:r>
                        <m:r>
                          <a:rPr lang="ar-SA" b="0" i="1" smtClean="0">
                            <a:latin typeface="Cambria Math"/>
                          </a:rPr>
                          <m:t>1</m:t>
                        </m:r>
                      </m:sub>
                    </m:sSub>
                  </m:oMath>
                </a14:m>
                <a:r>
                  <a:rPr lang="ar-SA" dirty="0"/>
                  <a:t> والعامل الذي اجره ايضا </a:t>
                </a:r>
                <a14:m>
                  <m:oMath xmlns:m="http://schemas.openxmlformats.org/officeDocument/2006/math">
                    <m:r>
                      <a:rPr lang="ar-SA" i="1" dirty="0" smtClean="0">
                        <a:latin typeface="Cambria Math"/>
                      </a:rPr>
                      <m:t>5700</m:t>
                    </m:r>
                  </m:oMath>
                </a14:m>
                <a:endParaRPr lang="ar-SA" dirty="0"/>
              </a:p>
              <a:p>
                <a:pPr marL="96838" indent="0">
                  <a:buNone/>
                </a:pPr>
                <a14:m>
                  <m:oMathPara xmlns:m="http://schemas.openxmlformats.org/officeDocument/2006/math">
                    <m:oMathParaPr>
                      <m:jc m:val="centerGroup"/>
                    </m:oMathParaPr>
                    <m:oMath xmlns:m="http://schemas.openxmlformats.org/officeDocument/2006/math">
                      <m:r>
                        <a:rPr lang="ar-SA" b="0" i="1" smtClean="0">
                          <a:latin typeface="Cambria Math"/>
                        </a:rPr>
                        <m:t>الوسيط</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40</m:t>
                              </m:r>
                            </m:sub>
                          </m:sSub>
                          <m:r>
                            <a:rPr lang="en-US" b="0" i="1" smtClean="0">
                              <a:latin typeface="Cambria Math"/>
                            </a:rPr>
                            <m:t>+</m:t>
                          </m:r>
                          <m:sSub>
                            <m:sSubPr>
                              <m:ctrlPr>
                                <a:rPr lang="ar-SA" i="1">
                                  <a:latin typeface="Cambria Math" panose="02040503050406030204" pitchFamily="18" charset="0"/>
                                </a:rPr>
                              </m:ctrlPr>
                            </m:sSubPr>
                            <m:e>
                              <m:r>
                                <a:rPr lang="en-US" i="1">
                                  <a:latin typeface="Cambria Math"/>
                                </a:rPr>
                                <m:t>𝑥</m:t>
                              </m:r>
                            </m:e>
                            <m:sub>
                              <m:r>
                                <a:rPr lang="ar-SA" i="1">
                                  <a:latin typeface="Cambria Math"/>
                                </a:rPr>
                                <m:t>4</m:t>
                              </m:r>
                              <m:r>
                                <a:rPr lang="ar-SA" b="0" i="1" smtClean="0">
                                  <a:latin typeface="Cambria Math"/>
                                </a:rPr>
                                <m:t>1</m:t>
                              </m:r>
                            </m:sub>
                          </m:sSub>
                        </m:num>
                        <m:den>
                          <m:r>
                            <a:rPr lang="en-US" b="0" i="1" smtClean="0">
                              <a:latin typeface="Cambria Math"/>
                            </a:rPr>
                            <m:t>2</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5700</m:t>
                          </m:r>
                          <m:r>
                            <a:rPr lang="en-US" b="0" i="1" smtClean="0">
                              <a:latin typeface="Cambria Math"/>
                            </a:rPr>
                            <m:t>+</m:t>
                          </m:r>
                          <m:r>
                            <a:rPr lang="en-US" b="0" i="1" smtClean="0">
                              <a:latin typeface="Cambria Math"/>
                            </a:rPr>
                            <m:t>5700</m:t>
                          </m:r>
                        </m:num>
                        <m:den>
                          <m:r>
                            <a:rPr lang="en-US" b="0" i="1" smtClean="0">
                              <a:latin typeface="Cambria Math"/>
                            </a:rPr>
                            <m:t>2</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11400</m:t>
                          </m:r>
                        </m:num>
                        <m:den>
                          <m:r>
                            <a:rPr lang="en-US" b="0" i="1" smtClean="0">
                              <a:latin typeface="Cambria Math"/>
                            </a:rPr>
                            <m:t>2</m:t>
                          </m:r>
                        </m:den>
                      </m:f>
                      <m:r>
                        <a:rPr lang="en-US" b="0" i="1" smtClean="0">
                          <a:latin typeface="Cambria Math"/>
                        </a:rPr>
                        <m:t>=</m:t>
                      </m:r>
                      <m:r>
                        <a:rPr lang="en-US" b="0" i="1" smtClean="0">
                          <a:latin typeface="Cambria Math"/>
                        </a:rPr>
                        <m:t>5700</m:t>
                      </m:r>
                    </m:oMath>
                  </m:oMathPara>
                </a14:m>
                <a:endParaRPr lang="ar-SA" dirty="0"/>
              </a:p>
              <a:p>
                <a:pPr marL="96838" indent="0">
                  <a:buNone/>
                </a:pPr>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xfrm>
                <a:off x="515205" y="1725683"/>
                <a:ext cx="8289429" cy="4152517"/>
              </a:xfrm>
              <a:blipFill>
                <a:blip r:embed="rId2"/>
                <a:stretch>
                  <a:fillRect l="-221" t="-1909"/>
                </a:stretch>
              </a:blipFill>
            </p:spPr>
            <p:txBody>
              <a:bodyPr/>
              <a:lstStyle/>
              <a:p>
                <a:r>
                  <a:rPr lang="he-IL">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410" y="2189410"/>
            <a:ext cx="5848350" cy="190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lstStyle/>
              <a:p>
                <a:pPr marL="96838" indent="0">
                  <a:buNone/>
                </a:pPr>
                <a:r>
                  <a:rPr lang="ar-SA" dirty="0"/>
                  <a:t>د.</a:t>
                </a:r>
                <a:r>
                  <a:rPr lang="he-IL" dirty="0"/>
                  <a:t> </a:t>
                </a:r>
                <a:r>
                  <a:rPr lang="ar-SA" dirty="0"/>
                  <a:t>نختار بشكل عشوائيّ عاملاً من المصنع. </a:t>
                </a:r>
                <a:br>
                  <a:rPr lang="he-IL" dirty="0"/>
                </a:br>
                <a:r>
                  <a:rPr lang="he-IL" dirty="0"/>
                  <a:t>   </a:t>
                </a:r>
                <a:r>
                  <a:rPr lang="ar-SA" dirty="0"/>
                  <a:t>ما هو الاحتمال أن يكون راتبه الشّهري أقلّ من المعدّل؟ </a:t>
                </a:r>
              </a:p>
              <a:p>
                <a:pPr marL="96838" indent="0">
                  <a:buNone/>
                </a:pPr>
                <a:endParaRPr lang="he-IL" dirty="0"/>
              </a:p>
              <a:p>
                <a:pPr marL="96838" indent="0">
                  <a:buNone/>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ea typeface="Cambria Math"/>
                            </a:rPr>
                            <m:t>&lt;</m:t>
                          </m:r>
                          <m:r>
                            <a:rPr lang="en-US" b="0" i="1" smtClean="0">
                              <a:latin typeface="Cambria Math"/>
                              <a:ea typeface="Cambria Math"/>
                            </a:rPr>
                            <m:t>5550</m:t>
                          </m:r>
                        </m:e>
                      </m:d>
                      <m:f>
                        <m:fPr>
                          <m:ctrlPr>
                            <a:rPr lang="en-US" b="0" i="1" smtClean="0">
                              <a:latin typeface="Cambria Math" panose="02040503050406030204" pitchFamily="18" charset="0"/>
                            </a:rPr>
                          </m:ctrlPr>
                        </m:fPr>
                        <m:num>
                          <m:r>
                            <a:rPr lang="en-US" b="0" i="1" smtClean="0">
                              <a:latin typeface="Cambria Math"/>
                            </a:rPr>
                            <m:t>20</m:t>
                          </m:r>
                          <m:r>
                            <a:rPr lang="en-US" b="0" i="1" smtClean="0">
                              <a:latin typeface="Cambria Math"/>
                            </a:rPr>
                            <m:t>+</m:t>
                          </m:r>
                          <m:r>
                            <a:rPr lang="en-US" b="0" i="1" smtClean="0">
                              <a:latin typeface="Cambria Math"/>
                            </a:rPr>
                            <m:t>10</m:t>
                          </m:r>
                        </m:num>
                        <m:den>
                          <m:r>
                            <a:rPr lang="en-US" b="0" i="1" smtClean="0">
                              <a:latin typeface="Cambria Math"/>
                            </a:rPr>
                            <m:t>80</m:t>
                          </m:r>
                        </m:den>
                      </m:f>
                      <m:r>
                        <a:rPr lang="he-IL" b="0" i="1" smtClean="0">
                          <a:latin typeface="Cambria Math"/>
                        </a:rPr>
                        <m:t>=</m:t>
                      </m:r>
                      <m:f>
                        <m:fPr>
                          <m:ctrlPr>
                            <a:rPr lang="he-IL" b="0" i="1" smtClean="0">
                              <a:latin typeface="Cambria Math" panose="02040503050406030204" pitchFamily="18" charset="0"/>
                            </a:rPr>
                          </m:ctrlPr>
                        </m:fPr>
                        <m:num>
                          <m:r>
                            <a:rPr lang="he-IL" b="0" i="1" smtClean="0">
                              <a:latin typeface="Cambria Math"/>
                            </a:rPr>
                            <m:t>30</m:t>
                          </m:r>
                        </m:num>
                        <m:den>
                          <m:r>
                            <a:rPr lang="he-IL" b="0" i="1" smtClean="0">
                              <a:latin typeface="Cambria Math"/>
                            </a:rPr>
                            <m:t>80</m:t>
                          </m:r>
                        </m:den>
                      </m:f>
                      <m:r>
                        <a:rPr lang="he-IL" b="0" i="1" smtClean="0">
                          <a:latin typeface="Cambria Math"/>
                        </a:rPr>
                        <m:t>=</m:t>
                      </m:r>
                      <m:r>
                        <a:rPr lang="he-IL" b="0" i="1" smtClean="0">
                          <a:latin typeface="Cambria Math"/>
                        </a:rPr>
                        <m:t>0</m:t>
                      </m:r>
                      <m:r>
                        <a:rPr lang="en-US" b="0" i="1" smtClean="0">
                          <a:latin typeface="Cambria Math"/>
                        </a:rPr>
                        <m:t>.</m:t>
                      </m:r>
                      <m:r>
                        <a:rPr lang="en-US" b="0" i="1" smtClean="0">
                          <a:latin typeface="Cambria Math"/>
                        </a:rPr>
                        <m:t>375</m:t>
                      </m:r>
                    </m:oMath>
                  </m:oMathPara>
                </a14:m>
                <a:br>
                  <a:rPr lang="he-IL" dirty="0"/>
                </a:br>
                <a:endParaRPr lang="ar-SA" dirty="0"/>
              </a:p>
              <a:p>
                <a:pPr marL="96838" indent="0">
                  <a:buNone/>
                </a:pPr>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t="-1028"/>
                </a:stretch>
              </a:blipFill>
            </p:spPr>
            <p:txBody>
              <a:bodyPr/>
              <a:lstStyle/>
              <a:p>
                <a:r>
                  <a:rPr lang="ar-SA">
                    <a:noFill/>
                  </a:rPr>
                  <a:t> </a:t>
                </a:r>
              </a:p>
            </p:txBody>
          </p:sp>
        </mc:Fallback>
      </mc:AlternateContent>
    </p:spTree>
    <p:extLst>
      <p:ext uri="{BB962C8B-B14F-4D97-AF65-F5344CB8AC3E}">
        <p14:creationId xmlns:p14="http://schemas.microsoft.com/office/powerpoint/2010/main" val="55278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255" y="3016166"/>
            <a:ext cx="11172957" cy="2618133"/>
          </a:xfrm>
          <a:prstGeom prst="rect">
            <a:avLst/>
          </a:prstGeom>
          <a:noFill/>
        </p:spPr>
        <p:txBody>
          <a:bodyPr wrap="square" rtlCol="1">
            <a:spAutoFit/>
          </a:bodyPr>
          <a:lstStyle/>
          <a:p>
            <a:pPr marL="89526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a:t>
            </a:r>
            <a:r>
              <a:rPr lang="he-IL" sz="3200" b="1" dirty="0">
                <a:solidFill>
                  <a:srgbClr val="12B4BC"/>
                </a:solidFill>
                <a:latin typeface="Varela Round" panose="00000500000000000000" pitchFamily="2" charset="-79"/>
                <a:cs typeface="Varela Round" panose="00000500000000000000" pitchFamily="2" charset="-79"/>
              </a:rPr>
              <a:t>ביצירות</a:t>
            </a:r>
            <a:r>
              <a:rPr lang="he-IL" sz="3200" b="1" dirty="0">
                <a:solidFill>
                  <a:srgbClr val="192A72"/>
                </a:solidFill>
                <a:latin typeface="Varela Round" panose="00000500000000000000" pitchFamily="2" charset="-79"/>
                <a:cs typeface="Varela Round" panose="00000500000000000000" pitchFamily="2" charset="-79"/>
              </a:rPr>
              <a:t> מוגנות בזכויות יוצרים ואיתור בעלי זכויות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p:txBody>
          <a:bodyPr/>
          <a:lstStyle/>
          <a:p>
            <a:r>
              <a:rPr lang="ar-SA" dirty="0"/>
              <a:t>التكرارية النسبية</a:t>
            </a:r>
          </a:p>
        </p:txBody>
      </p:sp>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normAutofit fontScale="85000" lnSpcReduction="20000"/>
              </a:bodyPr>
              <a:lstStyle/>
              <a:p>
                <a:pPr marL="96838" indent="0">
                  <a:buNone/>
                </a:pPr>
                <a:endParaRPr lang="ar-SA" dirty="0"/>
              </a:p>
              <a:p>
                <a:pPr marL="96838" indent="0">
                  <a:buNone/>
                </a:pPr>
                <a:r>
                  <a:rPr lang="ar-SA" dirty="0"/>
                  <a:t>هي نسبة تكرار فئة معينة من مجموع  كل التكرارات ( الفئات ) .</a:t>
                </a:r>
              </a:p>
              <a:p>
                <a:pPr marL="96838" indent="0">
                  <a:buNone/>
                </a:pPr>
                <a:r>
                  <a:rPr lang="ar-SY" dirty="0">
                    <a:latin typeface="Sakkal Majalla" panose="02000000000000000000" pitchFamily="2" charset="-78"/>
                    <a:cs typeface="Sakkal Majalla" panose="02000000000000000000" pitchFamily="2" charset="-78"/>
                  </a:rPr>
                  <a:t>يرمز للتكرار بالحرف </a:t>
                </a:r>
                <a14:m>
                  <m:oMath xmlns:m="http://schemas.openxmlformats.org/officeDocument/2006/math">
                    <m:r>
                      <a:rPr lang="he-IL" i="1" dirty="0">
                        <a:latin typeface="Cambria Math" panose="02040503050406030204" pitchFamily="18" charset="0"/>
                      </a:rPr>
                      <m:t>𝑓</m:t>
                    </m:r>
                  </m:oMath>
                </a14:m>
                <a:r>
                  <a:rPr lang="he-IL" dirty="0">
                    <a:latin typeface="Sakkal Majalla" panose="02000000000000000000" pitchFamily="2" charset="-78"/>
                  </a:rPr>
                  <a:t>  </a:t>
                </a:r>
                <a:r>
                  <a:rPr lang="ar-SY" dirty="0">
                    <a:latin typeface="Sakkal Majalla" panose="02000000000000000000" pitchFamily="2" charset="-78"/>
                  </a:rPr>
                  <a:t>وهو يمثل عدد طلاب</a:t>
                </a:r>
                <a:r>
                  <a:rPr lang="he-IL" dirty="0">
                    <a:latin typeface="Sakkal Majalla" panose="02000000000000000000" pitchFamily="2" charset="-78"/>
                  </a:rPr>
                  <a:t>, </a:t>
                </a:r>
                <a:r>
                  <a:rPr lang="ar-SY" dirty="0">
                    <a:latin typeface="Sakkal Majalla" panose="02000000000000000000" pitchFamily="2" charset="-78"/>
                  </a:rPr>
                  <a:t>عدد عائلات, عدد العمال...</a:t>
                </a:r>
                <a:endParaRPr lang="he-IL" dirty="0">
                  <a:latin typeface="Sakkal Majalla" panose="02000000000000000000" pitchFamily="2" charset="-78"/>
                </a:endParaRPr>
              </a:p>
              <a:p>
                <a:pPr marL="96838" indent="0">
                  <a:buNone/>
                </a:pPr>
                <a:r>
                  <a:rPr lang="ar-SY" dirty="0">
                    <a:latin typeface="Sakkal Majalla" panose="02000000000000000000" pitchFamily="2" charset="-78"/>
                  </a:rPr>
                  <a:t>يرمز للشيء المتكرر بالحرف</a:t>
                </a:r>
                <a:r>
                  <a:rPr lang="he-IL" dirty="0">
                    <a:latin typeface="Sakkal Majalla" panose="02000000000000000000" pitchFamily="2" charset="-78"/>
                  </a:rPr>
                  <a:t> </a:t>
                </a:r>
                <a:r>
                  <a:rPr lang="ar-SY" dirty="0">
                    <a:latin typeface="Sakkal Majalla" panose="02000000000000000000" pitchFamily="2" charset="-78"/>
                  </a:rPr>
                  <a:t>علامات امتحانات, عدد اولاد العائلة, راتب العمال...</a:t>
                </a:r>
                <a:r>
                  <a:rPr lang="he-IL" dirty="0">
                    <a:latin typeface="Sakkal Majalla" panose="02000000000000000000" pitchFamily="2" charset="-78"/>
                  </a:rPr>
                  <a:t> </a:t>
                </a:r>
                <a14:m>
                  <m:oMath xmlns:m="http://schemas.openxmlformats.org/officeDocument/2006/math">
                    <m:r>
                      <a:rPr lang="en-US" b="0" i="1" smtClean="0">
                        <a:latin typeface="Cambria Math"/>
                      </a:rPr>
                      <m:t>𝑥</m:t>
                    </m:r>
                  </m:oMath>
                </a14:m>
                <a:endParaRPr lang="he-IL" dirty="0">
                  <a:latin typeface="Sakkal Majalla" panose="02000000000000000000" pitchFamily="2" charset="-78"/>
                </a:endParaRPr>
              </a:p>
              <a:p>
                <a:pPr marL="96838" indent="0">
                  <a:buNone/>
                </a:pPr>
                <a:endParaRPr lang="he-IL" dirty="0">
                  <a:latin typeface="Sakkal Majalla" panose="02000000000000000000" pitchFamily="2" charset="-78"/>
                </a:endParaRPr>
              </a:p>
              <a:p>
                <a:pPr marL="96838" indent="0">
                  <a:buNone/>
                </a:pPr>
                <a:endParaRPr lang="he-IL" dirty="0">
                  <a:latin typeface="Sakkal Majalla" panose="02000000000000000000" pitchFamily="2" charset="-78"/>
                </a:endParaRPr>
              </a:p>
              <a:p>
                <a:pPr marL="96838" indent="0">
                  <a:buNone/>
                </a:pPr>
                <a:endParaRPr lang="ar-SA" dirty="0">
                  <a:latin typeface="Sakkal Majalla" panose="02000000000000000000" pitchFamily="2" charset="-78"/>
                </a:endParaRPr>
              </a:p>
              <a:p>
                <a:pPr marL="96838" indent="0">
                  <a:buNone/>
                </a:pPr>
                <a:endParaRPr lang="he-IL" dirty="0">
                  <a:latin typeface="Sakkal Majalla" panose="02000000000000000000" pitchFamily="2" charset="-78"/>
                </a:endParaRPr>
              </a:p>
              <a:p>
                <a:pPr marL="0" indent="0">
                  <a:buNone/>
                </a:pPr>
                <a:endParaRPr lang="ar-SA" dirty="0">
                  <a:latin typeface="Sakkal Majalla" panose="02000000000000000000" pitchFamily="2" charset="-78"/>
                </a:endParaRPr>
              </a:p>
              <a:p>
                <a:pPr marL="0" indent="0">
                  <a:buNone/>
                </a:pPr>
                <a:endParaRPr lang="ar-SA" dirty="0">
                  <a:latin typeface="Sakkal Majalla" panose="02000000000000000000" pitchFamily="2" charset="-78"/>
                </a:endParaRPr>
              </a:p>
              <a:p>
                <a:pPr marL="0" indent="0">
                  <a:buNone/>
                </a:pPr>
                <a:r>
                  <a:rPr lang="ar-SY" dirty="0">
                    <a:latin typeface="Sakkal Majalla" panose="02000000000000000000" pitchFamily="2" charset="-78"/>
                  </a:rPr>
                  <a:t>نرمز لمجموع التكرار بالحرف </a:t>
                </a:r>
                <a14:m>
                  <m:oMath xmlns:m="http://schemas.openxmlformats.org/officeDocument/2006/math">
                    <m:r>
                      <a:rPr lang="en-US" i="1" dirty="0">
                        <a:latin typeface="Cambria Math"/>
                      </a:rPr>
                      <m:t>𝑁</m:t>
                    </m:r>
                  </m:oMath>
                </a14:m>
                <a:endParaRPr lang="en-US" dirty="0">
                  <a:latin typeface="Sakkal Majalla" panose="02000000000000000000" pitchFamily="2" charset="-78"/>
                </a:endParaRPr>
              </a:p>
              <a:p>
                <a:pPr marL="0" indent="0" algn="l" rtl="0">
                  <a:buNone/>
                </a:pPr>
                <a:r>
                  <a:rPr lang="en-US" dirty="0">
                    <a:latin typeface="Sakkal Majalla" panose="02000000000000000000" pitchFamily="2" charset="-78"/>
                  </a:rPr>
                  <a:t>N = </a:t>
                </a:r>
                <a14:m>
                  <m:oMath xmlns:m="http://schemas.openxmlformats.org/officeDocument/2006/math">
                    <m:sSub>
                      <m:sSubPr>
                        <m:ctrlPr>
                          <a:rPr lang="he-IL" i="1" dirty="0">
                            <a:latin typeface="Cambria Math" panose="02040503050406030204" pitchFamily="18" charset="0"/>
                          </a:rPr>
                        </m:ctrlPr>
                      </m:sSubPr>
                      <m:e>
                        <m:r>
                          <a:rPr lang="he-IL" i="1" dirty="0">
                            <a:latin typeface="Cambria Math" panose="02040503050406030204" pitchFamily="18" charset="0"/>
                          </a:rPr>
                          <m:t>𝑓</m:t>
                        </m:r>
                      </m:e>
                      <m:sub>
                        <m:r>
                          <a:rPr lang="he-IL" dirty="0">
                            <a:latin typeface="Cambria Math" panose="02040503050406030204" pitchFamily="18" charset="0"/>
                          </a:rPr>
                          <m:t>1</m:t>
                        </m:r>
                      </m:sub>
                    </m:sSub>
                  </m:oMath>
                </a14:m>
                <a:r>
                  <a:rPr lang="en-US" dirty="0">
                    <a:latin typeface="Sakkal Majalla" panose="02000000000000000000" pitchFamily="2" charset="-78"/>
                  </a:rPr>
                  <a:t>+</a:t>
                </a:r>
                <a14:m>
                  <m:oMath xmlns:m="http://schemas.openxmlformats.org/officeDocument/2006/math">
                    <m:sSub>
                      <m:sSubPr>
                        <m:ctrlPr>
                          <a:rPr lang="he-IL" i="1" dirty="0">
                            <a:latin typeface="Cambria Math" panose="02040503050406030204" pitchFamily="18" charset="0"/>
                          </a:rPr>
                        </m:ctrlPr>
                      </m:sSubPr>
                      <m:e>
                        <m:r>
                          <a:rPr lang="he-IL" i="1" dirty="0">
                            <a:latin typeface="Cambria Math" panose="02040503050406030204" pitchFamily="18" charset="0"/>
                          </a:rPr>
                          <m:t>𝑓</m:t>
                        </m:r>
                      </m:e>
                      <m:sub>
                        <m:r>
                          <a:rPr lang="he-IL" dirty="0">
                            <a:latin typeface="Cambria Math" panose="02040503050406030204" pitchFamily="18" charset="0"/>
                          </a:rPr>
                          <m:t>2</m:t>
                        </m:r>
                      </m:sub>
                    </m:sSub>
                  </m:oMath>
                </a14:m>
                <a:r>
                  <a:rPr lang="en-US" dirty="0">
                    <a:latin typeface="Sakkal Majalla" panose="02000000000000000000" pitchFamily="2" charset="-78"/>
                  </a:rPr>
                  <a:t>+</a:t>
                </a:r>
                <a14:m>
                  <m:oMath xmlns:m="http://schemas.openxmlformats.org/officeDocument/2006/math">
                    <m:sSub>
                      <m:sSubPr>
                        <m:ctrlPr>
                          <a:rPr lang="he-IL" i="1" dirty="0">
                            <a:latin typeface="Cambria Math" panose="02040503050406030204" pitchFamily="18" charset="0"/>
                          </a:rPr>
                        </m:ctrlPr>
                      </m:sSubPr>
                      <m:e>
                        <m:r>
                          <a:rPr lang="he-IL" i="1" dirty="0">
                            <a:latin typeface="Cambria Math" panose="02040503050406030204" pitchFamily="18" charset="0"/>
                          </a:rPr>
                          <m:t>𝑓</m:t>
                        </m:r>
                      </m:e>
                      <m:sub>
                        <m:r>
                          <a:rPr lang="he-IL" dirty="0">
                            <a:latin typeface="Cambria Math" panose="02040503050406030204" pitchFamily="18" charset="0"/>
                          </a:rPr>
                          <m:t>3</m:t>
                        </m:r>
                      </m:sub>
                    </m:sSub>
                  </m:oMath>
                </a14:m>
                <a:r>
                  <a:rPr lang="en-US" dirty="0">
                    <a:latin typeface="Sakkal Majalla" panose="02000000000000000000" pitchFamily="2" charset="-78"/>
                  </a:rPr>
                  <a:t>+…+</a:t>
                </a:r>
                <a14:m>
                  <m:oMath xmlns:m="http://schemas.openxmlformats.org/officeDocument/2006/math">
                    <m:sSub>
                      <m:sSubPr>
                        <m:ctrlPr>
                          <a:rPr lang="he-IL" i="1" dirty="0">
                            <a:latin typeface="Cambria Math" panose="02040503050406030204" pitchFamily="18" charset="0"/>
                          </a:rPr>
                        </m:ctrlPr>
                      </m:sSubPr>
                      <m:e>
                        <m:r>
                          <a:rPr lang="he-IL" i="1" dirty="0">
                            <a:latin typeface="Cambria Math" panose="02040503050406030204" pitchFamily="18" charset="0"/>
                          </a:rPr>
                          <m:t>𝑓</m:t>
                        </m:r>
                      </m:e>
                      <m:sub>
                        <m:r>
                          <m:rPr>
                            <m:sty m:val="p"/>
                          </m:rPr>
                          <a:rPr lang="en-US" dirty="0">
                            <a:latin typeface="Cambria Math" panose="02040503050406030204" pitchFamily="18" charset="0"/>
                          </a:rPr>
                          <m:t>n</m:t>
                        </m:r>
                      </m:sub>
                    </m:sSub>
                  </m:oMath>
                </a14:m>
                <a:endParaRPr lang="he-IL" dirty="0">
                  <a:latin typeface="Sakkal Majalla" panose="02000000000000000000" pitchFamily="2" charset="-78"/>
                </a:endParaRPr>
              </a:p>
              <a:p>
                <a:pPr marL="96838" indent="0">
                  <a:buNone/>
                </a:pPr>
                <a:endParaRPr lang="ar-SA" dirty="0">
                  <a:latin typeface="Sakkal Majalla" panose="02000000000000000000" pitchFamily="2" charset="-78"/>
                </a:endParaRPr>
              </a:p>
              <a:p>
                <a:pPr rtl="1" eaLnBrk="1" fontAlgn="t" latinLnBrk="0" hangingPunct="1"/>
                <a:endParaRPr lang="ar-SA" sz="1800" b="0" i="0" u="none" strike="noStrike" dirty="0">
                  <a:effectLst/>
                  <a:latin typeface="Arial"/>
                </a:endParaRPr>
              </a:p>
              <a:p>
                <a:pPr rtl="1" eaLnBrk="1" fontAlgn="t" latinLnBrk="0" hangingPunct="1"/>
                <a:endParaRPr lang="he-IL"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l="-835" r="-759"/>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graphicFrame>
            <p:nvGraphicFramePr>
              <p:cNvPr id="9" name="טבלה 8"/>
              <p:cNvGraphicFramePr>
                <a:graphicFrameLocks noGrp="1"/>
              </p:cNvGraphicFramePr>
              <p:nvPr>
                <p:extLst>
                  <p:ext uri="{D42A27DB-BD31-4B8C-83A1-F6EECF244321}">
                    <p14:modId xmlns:p14="http://schemas.microsoft.com/office/powerpoint/2010/main" val="1030591237"/>
                  </p:ext>
                </p:extLst>
              </p:nvPr>
            </p:nvGraphicFramePr>
            <p:xfrm>
              <a:off x="2677454" y="3429000"/>
              <a:ext cx="5868670" cy="1146220"/>
            </p:xfrm>
            <a:graphic>
              <a:graphicData uri="http://schemas.openxmlformats.org/drawingml/2006/table">
                <a:tbl>
                  <a:tblPr rtl="1" firstRow="1" firstCol="1" bandRow="1">
                    <a:tableStyleId>{5C22544A-7EE6-4342-B048-85BDC9FD1C3A}</a:tableStyleId>
                  </a:tblPr>
                  <a:tblGrid>
                    <a:gridCol w="977900">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978535">
                      <a:extLst>
                        <a:ext uri="{9D8B030D-6E8A-4147-A177-3AD203B41FA5}">
                          <a16:colId xmlns:a16="http://schemas.microsoft.com/office/drawing/2014/main" val="20004"/>
                        </a:ext>
                      </a:extLst>
                    </a:gridCol>
                    <a:gridCol w="978535">
                      <a:extLst>
                        <a:ext uri="{9D8B030D-6E8A-4147-A177-3AD203B41FA5}">
                          <a16:colId xmlns:a16="http://schemas.microsoft.com/office/drawing/2014/main" val="20005"/>
                        </a:ext>
                      </a:extLst>
                    </a:gridCol>
                  </a:tblGrid>
                  <a:tr h="543569">
                    <a:tc>
                      <a:txBody>
                        <a:bodyPr/>
                        <a:lstStyle/>
                        <a:p>
                          <a:pPr algn="r" rtl="1">
                            <a:lnSpc>
                              <a:spcPct val="115000"/>
                            </a:lnSpc>
                            <a:spcAft>
                              <a:spcPts val="0"/>
                            </a:spcAft>
                          </a:pPr>
                          <a:r>
                            <a:rPr lang="ar-SA" sz="1100" dirty="0">
                              <a:effectLst/>
                            </a:rPr>
                            <a:t>الشيء المتكرر </a:t>
                          </a:r>
                          <a14:m>
                            <m:oMath xmlns:m="http://schemas.openxmlformats.org/officeDocument/2006/math">
                              <m:r>
                                <a:rPr lang="en-US" sz="1100">
                                  <a:effectLst/>
                                  <a:latin typeface="Cambria Math"/>
                                </a:rPr>
                                <m:t>𝑥</m:t>
                              </m:r>
                            </m:oMath>
                          </a14:m>
                          <a:endParaRPr lang="en-US" sz="1100" dirty="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a:rPr>
                                      <m:t>𝑥</m:t>
                                    </m:r>
                                  </m:e>
                                  <m:sub>
                                    <m:r>
                                      <a:rPr lang="he-IL" sz="1100">
                                        <a:effectLst/>
                                        <a:latin typeface="Cambria Math"/>
                                      </a:rPr>
                                      <m:t>1</m:t>
                                    </m:r>
                                  </m:sub>
                                </m:sSub>
                              </m:oMath>
                            </m:oMathPara>
                          </a14:m>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a:rPr>
                                      <m:t>𝑥</m:t>
                                    </m:r>
                                  </m:e>
                                  <m:sub>
                                    <m:r>
                                      <a:rPr lang="en-US" sz="1100">
                                        <a:effectLst/>
                                        <a:latin typeface="Cambria Math"/>
                                      </a:rPr>
                                      <m:t>2</m:t>
                                    </m:r>
                                  </m:sub>
                                </m:sSub>
                              </m:oMath>
                            </m:oMathPara>
                          </a14:m>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a:rPr>
                                      <m:t>𝑥</m:t>
                                    </m:r>
                                  </m:e>
                                  <m:sub>
                                    <m:r>
                                      <a:rPr lang="en-US" sz="1100">
                                        <a:effectLst/>
                                        <a:latin typeface="Cambria Math"/>
                                      </a:rPr>
                                      <m:t>3</m:t>
                                    </m:r>
                                  </m:sub>
                                </m:sSub>
                              </m:oMath>
                            </m:oMathPara>
                          </a14:m>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a:rPr>
                                      <m:t>𝑥</m:t>
                                    </m:r>
                                  </m:e>
                                  <m:sub>
                                    <m:r>
                                      <m:rPr>
                                        <m:sty m:val="p"/>
                                      </m:rPr>
                                      <a:rPr lang="en-US" sz="1100">
                                        <a:effectLst/>
                                        <a:latin typeface="Cambria Math"/>
                                      </a:rPr>
                                      <m:t>n</m:t>
                                    </m:r>
                                  </m:sub>
                                </m:sSub>
                              </m:oMath>
                            </m:oMathPara>
                          </a14:m>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602651">
                    <a:tc>
                      <a:txBody>
                        <a:bodyPr/>
                        <a:lstStyle/>
                        <a:p>
                          <a:pPr algn="r" rtl="1">
                            <a:lnSpc>
                              <a:spcPct val="115000"/>
                            </a:lnSpc>
                            <a:spcAft>
                              <a:spcPts val="0"/>
                            </a:spcAft>
                          </a:pPr>
                          <a:r>
                            <a:rPr lang="ar-SA" sz="1100">
                              <a:effectLst/>
                            </a:rPr>
                            <a:t>التكرارية </a:t>
                          </a:r>
                          <a14:m>
                            <m:oMath xmlns:m="http://schemas.openxmlformats.org/officeDocument/2006/math">
                              <m:r>
                                <a:rPr lang="en-US" sz="1100">
                                  <a:effectLst/>
                                  <a:latin typeface="Cambria Math"/>
                                </a:rPr>
                                <m:t>𝑓</m:t>
                              </m:r>
                            </m:oMath>
                          </a14:m>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a:rPr>
                                      <m:t>𝑓</m:t>
                                    </m:r>
                                  </m:e>
                                  <m:sub>
                                    <m:r>
                                      <a:rPr lang="en-US" sz="1100">
                                        <a:effectLst/>
                                        <a:latin typeface="Cambria Math"/>
                                      </a:rPr>
                                      <m:t>1</m:t>
                                    </m:r>
                                  </m:sub>
                                </m:sSub>
                              </m:oMath>
                            </m:oMathPara>
                          </a14:m>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a:rPr>
                                      <m:t>𝑓</m:t>
                                    </m:r>
                                  </m:e>
                                  <m:sub>
                                    <m:r>
                                      <a:rPr lang="he-IL" sz="1100">
                                        <a:effectLst/>
                                        <a:latin typeface="Cambria Math"/>
                                      </a:rPr>
                                      <m:t>2</m:t>
                                    </m:r>
                                  </m:sub>
                                </m:sSub>
                              </m:oMath>
                            </m:oMathPara>
                          </a14:m>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a:rPr>
                                      <m:t>𝑓</m:t>
                                    </m:r>
                                  </m:e>
                                  <m:sub>
                                    <m:r>
                                      <a:rPr lang="en-US" sz="1100">
                                        <a:effectLst/>
                                        <a:latin typeface="Cambria Math"/>
                                      </a:rPr>
                                      <m:t>3</m:t>
                                    </m:r>
                                  </m:sub>
                                </m:sSub>
                              </m:oMath>
                            </m:oMathPara>
                          </a14:m>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a:rPr>
                                      <m:t>𝑓</m:t>
                                    </m:r>
                                  </m:e>
                                  <m:sub>
                                    <m:r>
                                      <a:rPr lang="en-US" sz="1100">
                                        <a:effectLst/>
                                        <a:latin typeface="Cambria Math"/>
                                      </a:rPr>
                                      <m:t>𝑛</m:t>
                                    </m:r>
                                  </m:sub>
                                </m:sSub>
                              </m:oMath>
                            </m:oMathPara>
                          </a14:m>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mc:Choice>
        <mc:Fallback xmlns="">
          <p:graphicFrame>
            <p:nvGraphicFramePr>
              <p:cNvPr id="9" name="טבלה 8"/>
              <p:cNvGraphicFramePr>
                <a:graphicFrameLocks noGrp="1"/>
              </p:cNvGraphicFramePr>
              <p:nvPr>
                <p:extLst>
                  <p:ext uri="{D42A27DB-BD31-4B8C-83A1-F6EECF244321}">
                    <p14:modId xmlns:p14="http://schemas.microsoft.com/office/powerpoint/2010/main" val="1030591237"/>
                  </p:ext>
                </p:extLst>
              </p:nvPr>
            </p:nvGraphicFramePr>
            <p:xfrm>
              <a:off x="2677454" y="3429000"/>
              <a:ext cx="5868670" cy="1146220"/>
            </p:xfrm>
            <a:graphic>
              <a:graphicData uri="http://schemas.openxmlformats.org/drawingml/2006/table">
                <a:tbl>
                  <a:tblPr rtl="1" firstRow="1" firstCol="1" bandRow="1">
                    <a:tableStyleId>{5C22544A-7EE6-4342-B048-85BDC9FD1C3A}</a:tableStyleId>
                  </a:tblPr>
                  <a:tblGrid>
                    <a:gridCol w="977900">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978535">
                      <a:extLst>
                        <a:ext uri="{9D8B030D-6E8A-4147-A177-3AD203B41FA5}">
                          <a16:colId xmlns:a16="http://schemas.microsoft.com/office/drawing/2014/main" val="20004"/>
                        </a:ext>
                      </a:extLst>
                    </a:gridCol>
                    <a:gridCol w="978535">
                      <a:extLst>
                        <a:ext uri="{9D8B030D-6E8A-4147-A177-3AD203B41FA5}">
                          <a16:colId xmlns:a16="http://schemas.microsoft.com/office/drawing/2014/main" val="20005"/>
                        </a:ext>
                      </a:extLst>
                    </a:gridCol>
                  </a:tblGrid>
                  <a:tr h="543569">
                    <a:tc>
                      <a:txBody>
                        <a:bodyPr/>
                        <a:lstStyle/>
                        <a:p>
                          <a:endParaRPr lang="he-IL"/>
                        </a:p>
                      </a:txBody>
                      <a:tcPr marL="68580" marR="68580" marT="0" marB="0">
                        <a:blipFill>
                          <a:blip r:embed="rId3"/>
                          <a:stretch>
                            <a:fillRect l="-625" t="-6667" r="-505000" b="-112222"/>
                          </a:stretch>
                        </a:blipFill>
                      </a:tcPr>
                    </a:tc>
                    <a:tc>
                      <a:txBody>
                        <a:bodyPr/>
                        <a:lstStyle/>
                        <a:p>
                          <a:endParaRPr lang="he-IL"/>
                        </a:p>
                      </a:txBody>
                      <a:tcPr marL="68580" marR="68580" marT="0" marB="0">
                        <a:blipFill>
                          <a:blip r:embed="rId3"/>
                          <a:stretch>
                            <a:fillRect l="-100000" t="-6667" r="-401863" b="-112222"/>
                          </a:stretch>
                        </a:blipFill>
                      </a:tcPr>
                    </a:tc>
                    <a:tc>
                      <a:txBody>
                        <a:bodyPr/>
                        <a:lstStyle/>
                        <a:p>
                          <a:endParaRPr lang="he-IL"/>
                        </a:p>
                      </a:txBody>
                      <a:tcPr marL="68580" marR="68580" marT="0" marB="0">
                        <a:blipFill>
                          <a:blip r:embed="rId3"/>
                          <a:stretch>
                            <a:fillRect l="-201250" t="-6667" r="-304375" b="-112222"/>
                          </a:stretch>
                        </a:blipFill>
                      </a:tcPr>
                    </a:tc>
                    <a:tc>
                      <a:txBody>
                        <a:bodyPr/>
                        <a:lstStyle/>
                        <a:p>
                          <a:endParaRPr lang="he-IL"/>
                        </a:p>
                      </a:txBody>
                      <a:tcPr marL="68580" marR="68580" marT="0" marB="0">
                        <a:blipFill>
                          <a:blip r:embed="rId3"/>
                          <a:stretch>
                            <a:fillRect l="-299379" t="-6667" r="-202484" b="-112222"/>
                          </a:stretch>
                        </a:blipFill>
                      </a:tcPr>
                    </a:tc>
                    <a:tc>
                      <a:txBody>
                        <a:bodyPr/>
                        <a:lstStyle/>
                        <a:p>
                          <a:pPr algn="ctr" rtl="1">
                            <a:lnSpc>
                              <a:spcPct val="115000"/>
                            </a:lnSpc>
                            <a:spcAft>
                              <a:spcPts val="0"/>
                            </a:spcAft>
                          </a:pPr>
                          <a:r>
                            <a:rPr lang="ar-SA" sz="1100">
                              <a:effectLst/>
                            </a:rPr>
                            <a:t>.....</a:t>
                          </a:r>
                          <a:endParaRPr lang="en-US" sz="1100">
                            <a:effectLst/>
                            <a:latin typeface="Calibri"/>
                            <a:ea typeface="Calibri"/>
                            <a:cs typeface="Arial"/>
                          </a:endParaRPr>
                        </a:p>
                      </a:txBody>
                      <a:tcPr marL="68580" marR="68580" marT="0" marB="0"/>
                    </a:tc>
                    <a:tc>
                      <a:txBody>
                        <a:bodyPr/>
                        <a:lstStyle/>
                        <a:p>
                          <a:endParaRPr lang="he-IL"/>
                        </a:p>
                      </a:txBody>
                      <a:tcPr marL="68580" marR="68580" marT="0" marB="0">
                        <a:blipFill>
                          <a:blip r:embed="rId3"/>
                          <a:stretch>
                            <a:fillRect l="-498758" t="-6667" r="-3106" b="-112222"/>
                          </a:stretch>
                        </a:blipFill>
                      </a:tcPr>
                    </a:tc>
                    <a:extLst>
                      <a:ext uri="{0D108BD9-81ED-4DB2-BD59-A6C34878D82A}">
                        <a16:rowId xmlns:a16="http://schemas.microsoft.com/office/drawing/2014/main" val="10000"/>
                      </a:ext>
                    </a:extLst>
                  </a:tr>
                  <a:tr h="602651">
                    <a:tc>
                      <a:txBody>
                        <a:bodyPr/>
                        <a:lstStyle/>
                        <a:p>
                          <a:endParaRPr lang="he-IL"/>
                        </a:p>
                      </a:txBody>
                      <a:tcPr marL="68580" marR="68580" marT="0" marB="0">
                        <a:blipFill>
                          <a:blip r:embed="rId3"/>
                          <a:stretch>
                            <a:fillRect l="-625" t="-96970" r="-505000" b="-2020"/>
                          </a:stretch>
                        </a:blipFill>
                      </a:tcPr>
                    </a:tc>
                    <a:tc>
                      <a:txBody>
                        <a:bodyPr/>
                        <a:lstStyle/>
                        <a:p>
                          <a:endParaRPr lang="he-IL"/>
                        </a:p>
                      </a:txBody>
                      <a:tcPr marL="68580" marR="68580" marT="0" marB="0">
                        <a:blipFill>
                          <a:blip r:embed="rId3"/>
                          <a:stretch>
                            <a:fillRect l="-100000" t="-96970" r="-401863" b="-2020"/>
                          </a:stretch>
                        </a:blipFill>
                      </a:tcPr>
                    </a:tc>
                    <a:tc>
                      <a:txBody>
                        <a:bodyPr/>
                        <a:lstStyle/>
                        <a:p>
                          <a:endParaRPr lang="he-IL"/>
                        </a:p>
                      </a:txBody>
                      <a:tcPr marL="68580" marR="68580" marT="0" marB="0">
                        <a:blipFill>
                          <a:blip r:embed="rId3"/>
                          <a:stretch>
                            <a:fillRect l="-201250" t="-96970" r="-304375" b="-2020"/>
                          </a:stretch>
                        </a:blipFill>
                      </a:tcPr>
                    </a:tc>
                    <a:tc>
                      <a:txBody>
                        <a:bodyPr/>
                        <a:lstStyle/>
                        <a:p>
                          <a:endParaRPr lang="he-IL"/>
                        </a:p>
                      </a:txBody>
                      <a:tcPr marL="68580" marR="68580" marT="0" marB="0">
                        <a:blipFill>
                          <a:blip r:embed="rId3"/>
                          <a:stretch>
                            <a:fillRect l="-299379" t="-96970" r="-202484" b="-2020"/>
                          </a:stretch>
                        </a:blipFill>
                      </a:tcPr>
                    </a:tc>
                    <a:tc>
                      <a:txBody>
                        <a:bodyPr/>
                        <a:lstStyle/>
                        <a:p>
                          <a:pPr algn="ctr" rtl="1">
                            <a:lnSpc>
                              <a:spcPct val="115000"/>
                            </a:lnSpc>
                            <a:spcAft>
                              <a:spcPts val="0"/>
                            </a:spcAft>
                          </a:pPr>
                          <a:r>
                            <a:rPr lang="ar-SA" sz="1100">
                              <a:effectLst/>
                            </a:rPr>
                            <a:t>.....</a:t>
                          </a:r>
                          <a:endParaRPr lang="en-US" sz="1100">
                            <a:effectLst/>
                            <a:latin typeface="Calibri"/>
                            <a:ea typeface="Calibri"/>
                            <a:cs typeface="Arial"/>
                          </a:endParaRPr>
                        </a:p>
                      </a:txBody>
                      <a:tcPr marL="68580" marR="68580" marT="0" marB="0"/>
                    </a:tc>
                    <a:tc>
                      <a:txBody>
                        <a:bodyPr/>
                        <a:lstStyle/>
                        <a:p>
                          <a:endParaRPr lang="he-IL"/>
                        </a:p>
                      </a:txBody>
                      <a:tcPr marL="68580" marR="68580" marT="0" marB="0">
                        <a:blipFill>
                          <a:blip r:embed="rId3"/>
                          <a:stretch>
                            <a:fillRect l="-498758" t="-96970" r="-3106" b="-2020"/>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25463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1000"/>
                                        <p:tgtEl>
                                          <p:spTgt spid="4">
                                            <p:txEl>
                                              <p:pRg st="10" end="10"/>
                                            </p:txEl>
                                          </p:spTgt>
                                        </p:tgtEl>
                                      </p:cBhvr>
                                    </p:animEffect>
                                    <p:anim calcmode="lin" valueType="num">
                                      <p:cBhvr>
                                        <p:cTn id="2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1000"/>
                                        <p:tgtEl>
                                          <p:spTgt spid="4">
                                            <p:txEl>
                                              <p:pRg st="11" end="11"/>
                                            </p:txEl>
                                          </p:spTgt>
                                        </p:tgtEl>
                                      </p:cBhvr>
                                    </p:animEffect>
                                    <p:anim calcmode="lin" valueType="num">
                                      <p:cBhvr>
                                        <p:cTn id="36"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ar-SA"/>
          </a:p>
        </p:txBody>
      </p:sp>
      <p:sp>
        <p:nvSpPr>
          <p:cNvPr id="3" name="מציין מיקום טקסט 2"/>
          <p:cNvSpPr>
            <a:spLocks noGrp="1"/>
          </p:cNvSpPr>
          <p:nvPr>
            <p:ph type="body" sz="quarter" idx="3"/>
          </p:nvPr>
        </p:nvSpPr>
        <p:spPr/>
        <p:txBody>
          <a:bodyPr/>
          <a:lstStyle/>
          <a:p>
            <a:r>
              <a:rPr lang="ar-SA" dirty="0"/>
              <a:t>قانون التكرارية النسبية </a:t>
            </a:r>
          </a:p>
        </p:txBody>
      </p:sp>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lstStyle/>
              <a:p>
                <a:pPr marL="96838" indent="0">
                  <a:buNone/>
                </a:pPr>
                <a14:m>
                  <m:oMathPara xmlns:m="http://schemas.openxmlformats.org/officeDocument/2006/math">
                    <m:oMathParaPr>
                      <m:jc m:val="centerGroup"/>
                    </m:oMathParaPr>
                    <m:oMath xmlns:m="http://schemas.openxmlformats.org/officeDocument/2006/math">
                      <m:r>
                        <a:rPr lang="ar-SA" i="1" smtClean="0">
                          <a:latin typeface="Cambria Math"/>
                        </a:rPr>
                        <m:t>ا</m:t>
                      </m:r>
                      <m:r>
                        <a:rPr lang="ar-SA" b="0" i="1" smtClean="0">
                          <a:latin typeface="Cambria Math"/>
                        </a:rPr>
                        <m:t>لنسبية</m:t>
                      </m:r>
                      <m:r>
                        <a:rPr lang="ar-SA" b="0" i="1" smtClean="0">
                          <a:latin typeface="Cambria Math"/>
                        </a:rPr>
                        <m:t> </m:t>
                      </m:r>
                      <m:r>
                        <a:rPr lang="ar-SA" b="0" i="1" smtClean="0">
                          <a:latin typeface="Cambria Math"/>
                        </a:rPr>
                        <m:t>التكرارية</m:t>
                      </m:r>
                      <m:r>
                        <a:rPr lang="ar-SA" b="0" i="1" smtClean="0">
                          <a:latin typeface="Cambria Math"/>
                        </a:rPr>
                        <m:t>=</m:t>
                      </m:r>
                      <m:f>
                        <m:fPr>
                          <m:ctrlPr>
                            <a:rPr lang="ar-SA" i="1" smtClean="0">
                              <a:latin typeface="Cambria Math" panose="02040503050406030204" pitchFamily="18" charset="0"/>
                            </a:rPr>
                          </m:ctrlPr>
                        </m:fPr>
                        <m:num>
                          <m:sSub>
                            <m:sSubPr>
                              <m:ctrlPr>
                                <a:rPr lang="ar-SA" i="1" smtClean="0">
                                  <a:latin typeface="Cambria Math" panose="02040503050406030204" pitchFamily="18" charset="0"/>
                                </a:rPr>
                              </m:ctrlPr>
                            </m:sSubPr>
                            <m:e>
                              <m:r>
                                <a:rPr lang="en-US" b="0" i="1" smtClean="0">
                                  <a:latin typeface="Cambria Math"/>
                                </a:rPr>
                                <m:t>𝑓</m:t>
                              </m:r>
                            </m:e>
                            <m:sub>
                              <m:r>
                                <a:rPr lang="en-US" b="0" i="1" smtClean="0">
                                  <a:latin typeface="Cambria Math"/>
                                </a:rPr>
                                <m:t>𝑘</m:t>
                              </m:r>
                            </m:sub>
                          </m:sSub>
                        </m:num>
                        <m:den>
                          <m:r>
                            <a:rPr lang="en-US" b="0" i="1" smtClean="0">
                              <a:latin typeface="Cambria Math"/>
                            </a:rPr>
                            <m:t>𝑁</m:t>
                          </m:r>
                        </m:den>
                      </m:f>
                    </m:oMath>
                  </m:oMathPara>
                </a14:m>
                <a:endParaRPr lang="ar-SA" dirty="0"/>
              </a:p>
              <a:p>
                <a:pPr marL="96838" indent="0">
                  <a:buNone/>
                </a:pPr>
                <a:r>
                  <a:rPr lang="ar-SA" dirty="0"/>
                  <a:t>مثال على ذلك :</a:t>
                </a:r>
              </a:p>
              <a:p>
                <a:pPr marL="96838" indent="0" rtl="1" eaLnBrk="1" fontAlgn="t" latinLnBrk="0" hangingPunct="1">
                  <a:buNone/>
                </a:pPr>
                <a:endParaRPr lang="ar-SA" dirty="0"/>
              </a:p>
              <a:p>
                <a:pPr marL="96838" indent="0" rtl="1" eaLnBrk="1" fontAlgn="t" latinLnBrk="0" hangingPunct="1">
                  <a:buNone/>
                </a:pPr>
                <a:endParaRPr lang="ar-SA" dirty="0"/>
              </a:p>
              <a:p>
                <a:pPr marL="96838" indent="0" rtl="1" eaLnBrk="1" fontAlgn="t" latinLnBrk="0" hangingPunct="1">
                  <a:buNone/>
                </a:pPr>
                <a:endParaRPr lang="ar-SA" dirty="0"/>
              </a:p>
              <a:p>
                <a:pPr marL="96838" indent="0" rtl="1" eaLnBrk="1" fontAlgn="t" latinLnBrk="0" hangingPunct="1">
                  <a:buNone/>
                </a:pPr>
                <a:endParaRPr lang="ar-SA" dirty="0"/>
              </a:p>
              <a:p>
                <a:pPr marL="96838" indent="0" fontAlgn="t">
                  <a:buNone/>
                </a:pPr>
                <a:r>
                  <a:rPr lang="ar-SY" dirty="0">
                    <a:latin typeface="Sakkal Majalla" panose="02000000000000000000" pitchFamily="2" charset="-78"/>
                    <a:cs typeface="Sakkal Majalla" panose="02000000000000000000" pitchFamily="2" charset="-78"/>
                  </a:rPr>
                  <a:t>احسب التكرارية النسبية للطلاب الذين حصلوا على العلامة 9 ؟</a:t>
                </a:r>
              </a:p>
              <a:p>
                <a:pPr marL="96838" indent="0" fontAlgn="t">
                  <a:buNone/>
                </a:pPr>
                <a:r>
                  <a:rPr lang="ar-SY" dirty="0">
                    <a:solidFill>
                      <a:srgbClr val="0070C0"/>
                    </a:solidFill>
                    <a:latin typeface="Sakkal Majalla" panose="02000000000000000000" pitchFamily="2" charset="-78"/>
                    <a:cs typeface="Sakkal Majalla" panose="02000000000000000000" pitchFamily="2" charset="-78"/>
                  </a:rPr>
                  <a:t>الحل:</a:t>
                </a:r>
              </a:p>
              <a:p>
                <a:pPr marL="96838" indent="0" rtl="1" eaLnBrk="1" fontAlgn="t" latinLnBrk="0" hangingPunct="1">
                  <a:buNone/>
                </a:pPr>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graphicFrame>
            <p:nvGraphicFramePr>
              <p:cNvPr id="5" name="טבלה 4"/>
              <p:cNvGraphicFramePr>
                <a:graphicFrameLocks noGrp="1"/>
              </p:cNvGraphicFramePr>
              <p:nvPr>
                <p:extLst>
                  <p:ext uri="{D42A27DB-BD31-4B8C-83A1-F6EECF244321}">
                    <p14:modId xmlns:p14="http://schemas.microsoft.com/office/powerpoint/2010/main" val="1854480200"/>
                  </p:ext>
                </p:extLst>
              </p:nvPr>
            </p:nvGraphicFramePr>
            <p:xfrm>
              <a:off x="1841679" y="3322747"/>
              <a:ext cx="6297768" cy="862886"/>
            </p:xfrm>
            <a:graphic>
              <a:graphicData uri="http://schemas.openxmlformats.org/drawingml/2006/table">
                <a:tbl>
                  <a:tblPr rtl="1" firstRow="1" firstCol="1" bandRow="1">
                    <a:tableStyleId>{5C22544A-7EE6-4342-B048-85BDC9FD1C3A}</a:tableStyleId>
                  </a:tblPr>
                  <a:tblGrid>
                    <a:gridCol w="1049401">
                      <a:extLst>
                        <a:ext uri="{9D8B030D-6E8A-4147-A177-3AD203B41FA5}">
                          <a16:colId xmlns:a16="http://schemas.microsoft.com/office/drawing/2014/main" val="20000"/>
                        </a:ext>
                      </a:extLst>
                    </a:gridCol>
                    <a:gridCol w="1049401">
                      <a:extLst>
                        <a:ext uri="{9D8B030D-6E8A-4147-A177-3AD203B41FA5}">
                          <a16:colId xmlns:a16="http://schemas.microsoft.com/office/drawing/2014/main" val="20001"/>
                        </a:ext>
                      </a:extLst>
                    </a:gridCol>
                    <a:gridCol w="1049401">
                      <a:extLst>
                        <a:ext uri="{9D8B030D-6E8A-4147-A177-3AD203B41FA5}">
                          <a16:colId xmlns:a16="http://schemas.microsoft.com/office/drawing/2014/main" val="20002"/>
                        </a:ext>
                      </a:extLst>
                    </a:gridCol>
                    <a:gridCol w="1049401">
                      <a:extLst>
                        <a:ext uri="{9D8B030D-6E8A-4147-A177-3AD203B41FA5}">
                          <a16:colId xmlns:a16="http://schemas.microsoft.com/office/drawing/2014/main" val="20003"/>
                        </a:ext>
                      </a:extLst>
                    </a:gridCol>
                    <a:gridCol w="1050082">
                      <a:extLst>
                        <a:ext uri="{9D8B030D-6E8A-4147-A177-3AD203B41FA5}">
                          <a16:colId xmlns:a16="http://schemas.microsoft.com/office/drawing/2014/main" val="20004"/>
                        </a:ext>
                      </a:extLst>
                    </a:gridCol>
                    <a:gridCol w="1050082">
                      <a:extLst>
                        <a:ext uri="{9D8B030D-6E8A-4147-A177-3AD203B41FA5}">
                          <a16:colId xmlns:a16="http://schemas.microsoft.com/office/drawing/2014/main" val="20005"/>
                        </a:ext>
                      </a:extLst>
                    </a:gridCol>
                  </a:tblGrid>
                  <a:tr h="431443">
                    <a:tc>
                      <a:txBody>
                        <a:bodyPr/>
                        <a:lstStyle/>
                        <a:p>
                          <a:pPr algn="r" rtl="1">
                            <a:lnSpc>
                              <a:spcPct val="115000"/>
                            </a:lnSpc>
                            <a:spcAft>
                              <a:spcPts val="0"/>
                            </a:spcAft>
                          </a:pPr>
                          <a:r>
                            <a:rPr lang="ar-SA" sz="1100">
                              <a:effectLst/>
                            </a:rPr>
                            <a:t>الشيء المتكرر </a:t>
                          </a:r>
                          <a14:m>
                            <m:oMath xmlns:m="http://schemas.openxmlformats.org/officeDocument/2006/math">
                              <m:r>
                                <a:rPr lang="en-US" sz="1100">
                                  <a:effectLst/>
                                  <a:latin typeface="Cambria Math"/>
                                </a:rPr>
                                <m:t>𝑥</m:t>
                              </m:r>
                            </m:oMath>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6</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8</m:t>
                                </m:r>
                              </m:oMath>
                            </m:oMathPara>
                          </a14:m>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9</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10</m:t>
                                </m:r>
                              </m:oMath>
                            </m:oMathPara>
                          </a14:m>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31443">
                    <a:tc>
                      <a:txBody>
                        <a:bodyPr/>
                        <a:lstStyle/>
                        <a:p>
                          <a:pPr algn="r" rtl="1">
                            <a:lnSpc>
                              <a:spcPct val="115000"/>
                            </a:lnSpc>
                            <a:spcAft>
                              <a:spcPts val="0"/>
                            </a:spcAft>
                          </a:pPr>
                          <a:r>
                            <a:rPr lang="ar-SA" sz="1100">
                              <a:effectLst/>
                            </a:rPr>
                            <a:t>التكرارية </a:t>
                          </a:r>
                          <a14:m>
                            <m:oMath xmlns:m="http://schemas.openxmlformats.org/officeDocument/2006/math">
                              <m:r>
                                <a:rPr lang="en-US" sz="1100">
                                  <a:effectLst/>
                                  <a:latin typeface="Cambria Math"/>
                                </a:rPr>
                                <m:t>𝑓</m:t>
                              </m:r>
                            </m:oMath>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4</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6</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10</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3</m:t>
                                </m:r>
                              </m:oMath>
                            </m:oMathPara>
                          </a14:m>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mc:Choice>
        <mc:Fallback xmlns="">
          <p:graphicFrame>
            <p:nvGraphicFramePr>
              <p:cNvPr id="5" name="טבלה 4"/>
              <p:cNvGraphicFramePr>
                <a:graphicFrameLocks noGrp="1"/>
              </p:cNvGraphicFramePr>
              <p:nvPr>
                <p:extLst>
                  <p:ext uri="{D42A27DB-BD31-4B8C-83A1-F6EECF244321}">
                    <p14:modId xmlns:p14="http://schemas.microsoft.com/office/powerpoint/2010/main" val="1854480200"/>
                  </p:ext>
                </p:extLst>
              </p:nvPr>
            </p:nvGraphicFramePr>
            <p:xfrm>
              <a:off x="1841679" y="3322747"/>
              <a:ext cx="6297768" cy="862886"/>
            </p:xfrm>
            <a:graphic>
              <a:graphicData uri="http://schemas.openxmlformats.org/drawingml/2006/table">
                <a:tbl>
                  <a:tblPr rtl="1" firstRow="1" firstCol="1" bandRow="1">
                    <a:tableStyleId>{5C22544A-7EE6-4342-B048-85BDC9FD1C3A}</a:tableStyleId>
                  </a:tblPr>
                  <a:tblGrid>
                    <a:gridCol w="1049401"/>
                    <a:gridCol w="1049401"/>
                    <a:gridCol w="1049401"/>
                    <a:gridCol w="1049401"/>
                    <a:gridCol w="1050082"/>
                    <a:gridCol w="1050082"/>
                  </a:tblGrid>
                  <a:tr h="431443">
                    <a:tc>
                      <a:txBody>
                        <a:bodyPr/>
                        <a:lstStyle/>
                        <a:p>
                          <a:endParaRPr lang="ar-SA"/>
                        </a:p>
                      </a:txBody>
                      <a:tcPr marL="68580" marR="68580" marT="0" marB="0">
                        <a:blipFill rotWithShape="1">
                          <a:blip r:embed="rId3"/>
                          <a:stretch>
                            <a:fillRect t="-8451" r="-501163" b="-100000"/>
                          </a:stretch>
                        </a:blipFill>
                      </a:tcPr>
                    </a:tc>
                    <a:tc>
                      <a:txBody>
                        <a:bodyPr/>
                        <a:lstStyle/>
                        <a:p>
                          <a:endParaRPr lang="ar-SA"/>
                        </a:p>
                      </a:txBody>
                      <a:tcPr marL="68580" marR="68580" marT="0" marB="0">
                        <a:blipFill rotWithShape="1">
                          <a:blip r:embed="rId3"/>
                          <a:stretch>
                            <a:fillRect l="-100000" t="-8451" r="-401163" b="-100000"/>
                          </a:stretch>
                        </a:blipFill>
                      </a:tcPr>
                    </a:tc>
                    <a:tc>
                      <a:txBody>
                        <a:bodyPr/>
                        <a:lstStyle/>
                        <a:p>
                          <a:endParaRPr lang="ar-SA"/>
                        </a:p>
                      </a:txBody>
                      <a:tcPr marL="68580" marR="68580" marT="0" marB="0">
                        <a:blipFill rotWithShape="1">
                          <a:blip r:embed="rId3"/>
                          <a:stretch>
                            <a:fillRect l="-200000" t="-8451" r="-301163" b="-100000"/>
                          </a:stretch>
                        </a:blipFill>
                      </a:tcPr>
                    </a:tc>
                    <a:tc>
                      <a:txBody>
                        <a:bodyPr/>
                        <a:lstStyle/>
                        <a:p>
                          <a:endParaRPr lang="ar-SA"/>
                        </a:p>
                      </a:txBody>
                      <a:tcPr marL="68580" marR="68580" marT="0" marB="0">
                        <a:blipFill rotWithShape="1">
                          <a:blip r:embed="rId3"/>
                          <a:stretch>
                            <a:fillRect l="-298266" t="-8451" r="-199422" b="-100000"/>
                          </a:stretch>
                        </a:blipFill>
                      </a:tcPr>
                    </a:tc>
                    <a:tc>
                      <a:txBody>
                        <a:bodyPr/>
                        <a:lstStyle/>
                        <a:p>
                          <a:endParaRPr lang="ar-SA"/>
                        </a:p>
                      </a:txBody>
                      <a:tcPr marL="68580" marR="68580" marT="0" marB="0">
                        <a:blipFill rotWithShape="1">
                          <a:blip r:embed="rId3"/>
                          <a:stretch>
                            <a:fillRect l="-400581" t="-8451" r="-100581" b="-100000"/>
                          </a:stretch>
                        </a:blipFill>
                      </a:tcPr>
                    </a:tc>
                    <a:tc>
                      <a:txBody>
                        <a:bodyPr/>
                        <a:lstStyle/>
                        <a:p>
                          <a:endParaRPr lang="ar-SA"/>
                        </a:p>
                      </a:txBody>
                      <a:tcPr marL="68580" marR="68580" marT="0" marB="0">
                        <a:blipFill rotWithShape="1">
                          <a:blip r:embed="rId3"/>
                          <a:stretch>
                            <a:fillRect l="-500581" t="-8451" r="-581" b="-100000"/>
                          </a:stretch>
                        </a:blipFill>
                      </a:tcPr>
                    </a:tc>
                  </a:tr>
                  <a:tr h="431443">
                    <a:tc>
                      <a:txBody>
                        <a:bodyPr/>
                        <a:lstStyle/>
                        <a:p>
                          <a:endParaRPr lang="ar-SA"/>
                        </a:p>
                      </a:txBody>
                      <a:tcPr marL="68580" marR="68580" marT="0" marB="0">
                        <a:blipFill rotWithShape="1">
                          <a:blip r:embed="rId3"/>
                          <a:stretch>
                            <a:fillRect t="-108451" r="-501163"/>
                          </a:stretch>
                        </a:blipFill>
                      </a:tcPr>
                    </a:tc>
                    <a:tc>
                      <a:txBody>
                        <a:bodyPr/>
                        <a:lstStyle/>
                        <a:p>
                          <a:endParaRPr lang="ar-SA"/>
                        </a:p>
                      </a:txBody>
                      <a:tcPr marL="68580" marR="68580" marT="0" marB="0">
                        <a:blipFill rotWithShape="1">
                          <a:blip r:embed="rId3"/>
                          <a:stretch>
                            <a:fillRect l="-100000" t="-108451" r="-401163"/>
                          </a:stretch>
                        </a:blipFill>
                      </a:tcPr>
                    </a:tc>
                    <a:tc>
                      <a:txBody>
                        <a:bodyPr/>
                        <a:lstStyle/>
                        <a:p>
                          <a:endParaRPr lang="ar-SA"/>
                        </a:p>
                      </a:txBody>
                      <a:tcPr marL="68580" marR="68580" marT="0" marB="0">
                        <a:blipFill rotWithShape="1">
                          <a:blip r:embed="rId3"/>
                          <a:stretch>
                            <a:fillRect l="-200000" t="-108451" r="-301163"/>
                          </a:stretch>
                        </a:blipFill>
                      </a:tcPr>
                    </a:tc>
                    <a:tc>
                      <a:txBody>
                        <a:bodyPr/>
                        <a:lstStyle/>
                        <a:p>
                          <a:endParaRPr lang="ar-SA"/>
                        </a:p>
                      </a:txBody>
                      <a:tcPr marL="68580" marR="68580" marT="0" marB="0">
                        <a:blipFill rotWithShape="1">
                          <a:blip r:embed="rId3"/>
                          <a:stretch>
                            <a:fillRect l="-298266" t="-108451" r="-199422"/>
                          </a:stretch>
                        </a:blipFill>
                      </a:tcPr>
                    </a:tc>
                    <a:tc>
                      <a:txBody>
                        <a:bodyPr/>
                        <a:lstStyle/>
                        <a:p>
                          <a:pPr algn="ctr" rtl="1">
                            <a:lnSpc>
                              <a:spcPct val="115000"/>
                            </a:lnSpc>
                            <a:spcAft>
                              <a:spcPts val="0"/>
                            </a:spcAft>
                          </a:pPr>
                          <a:r>
                            <a:rPr lang="ar-SA" sz="1100">
                              <a:effectLst/>
                            </a:rPr>
                            <a:t>10</a:t>
                          </a:r>
                          <a:endParaRPr lang="en-US" sz="1100">
                            <a:effectLst/>
                            <a:latin typeface="Calibri"/>
                            <a:ea typeface="Calibri"/>
                            <a:cs typeface="Arial"/>
                          </a:endParaRPr>
                        </a:p>
                      </a:txBody>
                      <a:tcPr marL="68580" marR="68580" marT="0" marB="0"/>
                    </a:tc>
                    <a:tc>
                      <a:txBody>
                        <a:bodyPr/>
                        <a:lstStyle/>
                        <a:p>
                          <a:endParaRPr lang="ar-SA"/>
                        </a:p>
                      </a:txBody>
                      <a:tcPr marL="68580" marR="68580" marT="0" marB="0">
                        <a:blipFill rotWithShape="1">
                          <a:blip r:embed="rId3"/>
                          <a:stretch>
                            <a:fillRect l="-500581" t="-108451" r="-581"/>
                          </a:stretch>
                        </a:blipFill>
                      </a:tcPr>
                    </a:tc>
                  </a:tr>
                </a:tbl>
              </a:graphicData>
            </a:graphic>
          </p:graphicFrame>
        </mc:Fallback>
      </mc:AlternateContent>
    </p:spTree>
    <p:extLst>
      <p:ext uri="{BB962C8B-B14F-4D97-AF65-F5344CB8AC3E}">
        <p14:creationId xmlns:p14="http://schemas.microsoft.com/office/powerpoint/2010/main" val="126321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p:txBody>
          <a:bodyPr/>
          <a:lstStyle/>
          <a:p>
            <a:endParaRPr lang="ar-SA" dirty="0">
              <a:latin typeface="Sakkal Majalla" panose="02000000000000000000" pitchFamily="2" charset="-78"/>
              <a:cs typeface="Sakkal Majalla" panose="02000000000000000000" pitchFamily="2" charset="-78"/>
            </a:endParaRPr>
          </a:p>
          <a:p>
            <a:r>
              <a:rPr lang="ar-SY" dirty="0">
                <a:latin typeface="Sakkal Majalla" panose="02000000000000000000" pitchFamily="2" charset="-78"/>
                <a:cs typeface="Sakkal Majalla" panose="02000000000000000000" pitchFamily="2" charset="-78"/>
              </a:rPr>
              <a:t>الحل:</a:t>
            </a:r>
          </a:p>
          <a:p>
            <a:endParaRPr lang="ar-SA" dirty="0"/>
          </a:p>
        </p:txBody>
      </p:sp>
      <mc:AlternateContent xmlns:mc="http://schemas.openxmlformats.org/markup-compatibility/2006" xmlns:a14="http://schemas.microsoft.com/office/drawing/2010/main">
        <mc:Choice Requires="a14">
          <p:sp>
            <p:nvSpPr>
              <p:cNvPr id="4" name="מציין מיקום תוכן 3"/>
              <p:cNvSpPr>
                <a:spLocks noGrp="1"/>
              </p:cNvSpPr>
              <p:nvPr>
                <p:ph sz="quarter" idx="4"/>
              </p:nvPr>
            </p:nvSpPr>
            <p:spPr/>
            <p:txBody>
              <a:bodyPr/>
              <a:lstStyle/>
              <a:p>
                <a:pPr marL="96838" indent="0">
                  <a:buNone/>
                </a:pPr>
                <a:endParaRPr lang="ar-SA" dirty="0">
                  <a:solidFill>
                    <a:srgbClr val="0070C0"/>
                  </a:solidFill>
                  <a:latin typeface="Sakkal Majalla" panose="02000000000000000000" pitchFamily="2" charset="-78"/>
                  <a:cs typeface="Sakkal Majalla" panose="02000000000000000000" pitchFamily="2" charset="-78"/>
                </a:endParaRPr>
              </a:p>
              <a:p>
                <a:pPr marL="96838" indent="0">
                  <a:buNone/>
                </a:pPr>
                <a:r>
                  <a:rPr lang="ar-SY" dirty="0">
                    <a:solidFill>
                      <a:srgbClr val="0070C0"/>
                    </a:solidFill>
                    <a:latin typeface="Sakkal Majalla" panose="02000000000000000000" pitchFamily="2" charset="-78"/>
                  </a:rPr>
                  <a:t>مجموع التكراريات هو عدد الطلاب</a:t>
                </a:r>
                <a14:m>
                  <m:oMath xmlns:m="http://schemas.openxmlformats.org/officeDocument/2006/math">
                    <m:r>
                      <a:rPr lang="ar-SY" i="1" dirty="0" smtClean="0">
                        <a:solidFill>
                          <a:srgbClr val="0070C0"/>
                        </a:solidFill>
                        <a:latin typeface="Cambria Math"/>
                      </a:rPr>
                      <m:t>:          </m:t>
                    </m:r>
                    <m:r>
                      <a:rPr lang="en-US" i="1" dirty="0">
                        <a:solidFill>
                          <a:srgbClr val="0070C0"/>
                        </a:solidFill>
                        <a:latin typeface="Cambria Math"/>
                      </a:rPr>
                      <m:t>𝑁</m:t>
                    </m:r>
                    <m:r>
                      <a:rPr lang="en-US" i="1" dirty="0">
                        <a:solidFill>
                          <a:srgbClr val="0070C0"/>
                        </a:solidFill>
                        <a:latin typeface="Cambria Math"/>
                      </a:rPr>
                      <m:t>=</m:t>
                    </m:r>
                    <m:r>
                      <a:rPr lang="en-US" i="1" dirty="0">
                        <a:solidFill>
                          <a:srgbClr val="0070C0"/>
                        </a:solidFill>
                        <a:latin typeface="Cambria Math"/>
                      </a:rPr>
                      <m:t>4</m:t>
                    </m:r>
                    <m:r>
                      <a:rPr lang="en-US" i="1" dirty="0">
                        <a:solidFill>
                          <a:srgbClr val="0070C0"/>
                        </a:solidFill>
                        <a:latin typeface="Cambria Math"/>
                      </a:rPr>
                      <m:t>+</m:t>
                    </m:r>
                    <m:r>
                      <a:rPr lang="en-US" i="1" dirty="0">
                        <a:solidFill>
                          <a:srgbClr val="0070C0"/>
                        </a:solidFill>
                        <a:latin typeface="Cambria Math"/>
                      </a:rPr>
                      <m:t>6</m:t>
                    </m:r>
                    <m:r>
                      <a:rPr lang="en-US" i="1" dirty="0">
                        <a:solidFill>
                          <a:srgbClr val="0070C0"/>
                        </a:solidFill>
                        <a:latin typeface="Cambria Math"/>
                      </a:rPr>
                      <m:t>+</m:t>
                    </m:r>
                    <m:r>
                      <a:rPr lang="en-US" i="1" dirty="0">
                        <a:solidFill>
                          <a:srgbClr val="0070C0"/>
                        </a:solidFill>
                        <a:latin typeface="Cambria Math"/>
                      </a:rPr>
                      <m:t>7</m:t>
                    </m:r>
                    <m:r>
                      <a:rPr lang="en-US" i="1" dirty="0">
                        <a:solidFill>
                          <a:srgbClr val="0070C0"/>
                        </a:solidFill>
                        <a:latin typeface="Cambria Math"/>
                      </a:rPr>
                      <m:t>+</m:t>
                    </m:r>
                    <m:r>
                      <a:rPr lang="en-US" i="1" dirty="0">
                        <a:solidFill>
                          <a:srgbClr val="0070C0"/>
                        </a:solidFill>
                        <a:latin typeface="Cambria Math"/>
                      </a:rPr>
                      <m:t>10</m:t>
                    </m:r>
                    <m:r>
                      <a:rPr lang="en-US" i="1" dirty="0">
                        <a:solidFill>
                          <a:srgbClr val="0070C0"/>
                        </a:solidFill>
                        <a:latin typeface="Cambria Math"/>
                      </a:rPr>
                      <m:t>+</m:t>
                    </m:r>
                    <m:r>
                      <a:rPr lang="en-US" i="1" dirty="0">
                        <a:solidFill>
                          <a:srgbClr val="0070C0"/>
                        </a:solidFill>
                        <a:latin typeface="Cambria Math"/>
                      </a:rPr>
                      <m:t>3</m:t>
                    </m:r>
                    <m:r>
                      <a:rPr lang="en-US" i="1" dirty="0">
                        <a:solidFill>
                          <a:srgbClr val="0070C0"/>
                        </a:solidFill>
                        <a:latin typeface="Cambria Math"/>
                      </a:rPr>
                      <m:t>=</m:t>
                    </m:r>
                    <m:r>
                      <a:rPr lang="en-US" i="1" dirty="0">
                        <a:solidFill>
                          <a:srgbClr val="0070C0"/>
                        </a:solidFill>
                        <a:latin typeface="Cambria Math"/>
                      </a:rPr>
                      <m:t>30</m:t>
                    </m:r>
                  </m:oMath>
                </a14:m>
                <a:endParaRPr lang="ar-SY" dirty="0">
                  <a:solidFill>
                    <a:srgbClr val="0070C0"/>
                  </a:solidFill>
                  <a:latin typeface="Sakkal Majalla" panose="02000000000000000000" pitchFamily="2" charset="-78"/>
                </a:endParaRPr>
              </a:p>
              <a:p>
                <a:pPr marL="96838" indent="0">
                  <a:buNone/>
                </a:pPr>
                <a:r>
                  <a:rPr lang="ar-SY" dirty="0">
                    <a:solidFill>
                      <a:srgbClr val="0070C0"/>
                    </a:solidFill>
                    <a:latin typeface="Sakkal Majalla" panose="02000000000000000000" pitchFamily="2" charset="-78"/>
                  </a:rPr>
                  <a:t>عدد الطلاب الذين حصلوا على العلامة 9 هم :    </a:t>
                </a:r>
                <a:r>
                  <a:rPr lang="en-US" dirty="0">
                    <a:solidFill>
                      <a:srgbClr val="0070C0"/>
                    </a:solidFill>
                    <a:latin typeface="Sakkal Majalla" panose="02000000000000000000" pitchFamily="2" charset="-78"/>
                  </a:rPr>
                  <a:t>=10</a:t>
                </a:r>
                <a:r>
                  <a:rPr lang="ar-SY" dirty="0">
                    <a:solidFill>
                      <a:srgbClr val="0070C0"/>
                    </a:solidFill>
                    <a:latin typeface="Sakkal Majalla" panose="02000000000000000000" pitchFamily="2" charset="-78"/>
                  </a:rPr>
                  <a:t> </a:t>
                </a:r>
                <a14:m>
                  <m:oMath xmlns:m="http://schemas.openxmlformats.org/officeDocument/2006/math">
                    <m:sSub>
                      <m:sSubPr>
                        <m:ctrlPr>
                          <a:rPr lang="he-IL" i="1" dirty="0">
                            <a:solidFill>
                              <a:srgbClr val="0070C0"/>
                            </a:solidFill>
                            <a:latin typeface="Cambria Math" panose="02040503050406030204" pitchFamily="18" charset="0"/>
                          </a:rPr>
                        </m:ctrlPr>
                      </m:sSubPr>
                      <m:e>
                        <m:r>
                          <a:rPr lang="he-IL" i="1" dirty="0">
                            <a:solidFill>
                              <a:srgbClr val="0070C0"/>
                            </a:solidFill>
                            <a:latin typeface="Cambria Math" panose="02040503050406030204" pitchFamily="18" charset="0"/>
                          </a:rPr>
                          <m:t>𝑓</m:t>
                        </m:r>
                      </m:e>
                      <m:sub>
                        <m:r>
                          <a:rPr lang="he-IL" dirty="0">
                            <a:solidFill>
                              <a:srgbClr val="0070C0"/>
                            </a:solidFill>
                            <a:latin typeface="Cambria Math" panose="02040503050406030204" pitchFamily="18" charset="0"/>
                          </a:rPr>
                          <m:t>4</m:t>
                        </m:r>
                      </m:sub>
                    </m:sSub>
                  </m:oMath>
                </a14:m>
                <a:endParaRPr lang="he-IL" dirty="0"/>
              </a:p>
              <a:p>
                <a:pPr marL="96838" indent="0">
                  <a:buNone/>
                </a:pPr>
                <a:r>
                  <a:rPr lang="ar-SY" dirty="0">
                    <a:solidFill>
                      <a:srgbClr val="0070C0"/>
                    </a:solidFill>
                    <a:latin typeface="Sakkal Majalla" panose="02000000000000000000" pitchFamily="2" charset="-78"/>
                  </a:rPr>
                  <a:t>نستخدم القانون ونعوض المعطيات :               </a:t>
                </a:r>
                <a:endParaRPr lang="he-IL" dirty="0">
                  <a:solidFill>
                    <a:srgbClr val="0070C0"/>
                  </a:solidFill>
                  <a:latin typeface="Sakkal Majalla" panose="02000000000000000000" pitchFamily="2" charset="-78"/>
                </a:endParaRPr>
              </a:p>
              <a:p>
                <a:pPr marL="96838" indent="0">
                  <a:buNone/>
                </a:pPr>
                <a:r>
                  <a:rPr lang="ar-SY" dirty="0">
                    <a:solidFill>
                      <a:srgbClr val="0070C0"/>
                    </a:solidFill>
                    <a:latin typeface="Sakkal Majalla" panose="02000000000000000000" pitchFamily="2" charset="-78"/>
                  </a:rPr>
                  <a:t>التكرارية النسبية</a:t>
                </a:r>
                <a:r>
                  <a:rPr lang="en-US" dirty="0">
                    <a:solidFill>
                      <a:srgbClr val="0070C0"/>
                    </a:solidFill>
                    <a:latin typeface="Sakkal Majalla" panose="02000000000000000000" pitchFamily="2" charset="-78"/>
                  </a:rPr>
                  <a:t> </a:t>
                </a:r>
                <a:r>
                  <a:rPr lang="ar-SA" dirty="0">
                    <a:solidFill>
                      <a:srgbClr val="0070C0"/>
                    </a:solidFill>
                    <a:latin typeface="Sakkal Majalla" panose="02000000000000000000" pitchFamily="2" charset="-78"/>
                  </a:rPr>
                  <a:t> :</a:t>
                </a:r>
              </a:p>
              <a:p>
                <a:pPr marL="96838" indent="0">
                  <a:buNone/>
                </a:pPr>
                <a14:m>
                  <m:oMathPara xmlns:m="http://schemas.openxmlformats.org/officeDocument/2006/math">
                    <m:oMathParaPr>
                      <m:jc m:val="centerGroup"/>
                    </m:oMathParaPr>
                    <m:oMath xmlns:m="http://schemas.openxmlformats.org/officeDocument/2006/math">
                      <m:f>
                        <m:fPr>
                          <m:ctrlPr>
                            <a:rPr lang="he-IL" i="1" smtClean="0">
                              <a:latin typeface="Cambria Math" panose="02040503050406030204" pitchFamily="18" charset="0"/>
                            </a:rPr>
                          </m:ctrlPr>
                        </m:fPr>
                        <m:num>
                          <m:sSub>
                            <m:sSubPr>
                              <m:ctrlPr>
                                <a:rPr lang="he-IL" i="1" smtClean="0">
                                  <a:latin typeface="Cambria Math" panose="02040503050406030204" pitchFamily="18" charset="0"/>
                                </a:rPr>
                              </m:ctrlPr>
                            </m:sSubPr>
                            <m:e>
                              <m:r>
                                <a:rPr lang="en-US" b="0" i="1" smtClean="0">
                                  <a:latin typeface="Cambria Math"/>
                                </a:rPr>
                                <m:t>𝑓</m:t>
                              </m:r>
                            </m:e>
                            <m:sub>
                              <m:r>
                                <a:rPr lang="en-US" b="0" i="1" smtClean="0">
                                  <a:latin typeface="Cambria Math"/>
                                </a:rPr>
                                <m:t>𝑘</m:t>
                              </m:r>
                            </m:sub>
                          </m:sSub>
                        </m:num>
                        <m:den>
                          <m:r>
                            <a:rPr lang="en-US" b="0" i="1" smtClean="0">
                              <a:latin typeface="Cambria Math"/>
                            </a:rPr>
                            <m:t>𝑁</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10</m:t>
                          </m:r>
                        </m:num>
                        <m:den>
                          <m:r>
                            <a:rPr lang="en-US" b="0" i="1" smtClean="0">
                              <a:latin typeface="Cambria Math"/>
                            </a:rPr>
                            <m:t>30</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oMath>
                  </m:oMathPara>
                </a14:m>
                <a:endParaRPr lang="he-IL" dirty="0">
                  <a:latin typeface="Sakkal Majalla" panose="02000000000000000000" pitchFamily="2" charset="-78"/>
                </a:endParaRPr>
              </a:p>
              <a:p>
                <a:pPr marL="96838" indent="0">
                  <a:buNone/>
                </a:pPr>
                <a:endParaRPr lang="ar-SA" dirty="0"/>
              </a:p>
            </p:txBody>
          </p:sp>
        </mc:Choice>
        <mc:Fallback xmlns="">
          <p:sp>
            <p:nvSpPr>
              <p:cNvPr id="4" name="מציין מיקום תוכן 3"/>
              <p:cNvSpPr>
                <a:spLocks noGrp="1" noRot="1" noChangeAspect="1" noMove="1" noResize="1" noEditPoints="1" noAdjustHandles="1" noChangeArrowheads="1" noChangeShapeType="1" noTextEdit="1"/>
              </p:cNvSpPr>
              <p:nvPr>
                <p:ph sz="quarter" idx="4"/>
              </p:nvPr>
            </p:nvSpPr>
            <p:spPr>
              <a:blipFill rotWithShape="1">
                <a:blip r:embed="rId2"/>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278460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3"/>
          </p:nvPr>
        </p:nvSpPr>
        <p:spPr/>
        <p:txBody>
          <a:bodyPr/>
          <a:lstStyle/>
          <a:p>
            <a:r>
              <a:rPr lang="ar-SA" dirty="0"/>
              <a:t>المنوال </a:t>
            </a:r>
          </a:p>
        </p:txBody>
      </p:sp>
      <p:sp>
        <p:nvSpPr>
          <p:cNvPr id="4" name="מציין מיקום תוכן 3"/>
          <p:cNvSpPr>
            <a:spLocks noGrp="1"/>
          </p:cNvSpPr>
          <p:nvPr>
            <p:ph sz="quarter" idx="4"/>
          </p:nvPr>
        </p:nvSpPr>
        <p:spPr/>
        <p:txBody>
          <a:bodyPr>
            <a:normAutofit fontScale="85000" lnSpcReduction="20000"/>
          </a:bodyPr>
          <a:lstStyle/>
          <a:p>
            <a:pPr marL="96838" indent="0">
              <a:buNone/>
            </a:pPr>
            <a:r>
              <a:rPr lang="ar-SY" dirty="0"/>
              <a:t>هو عبارة عن الشيء او العدد الذي تكرر اكثر عدد من المرات.</a:t>
            </a:r>
            <a:endParaRPr lang="ar-SA" dirty="0"/>
          </a:p>
          <a:p>
            <a:pPr marL="96838" indent="0">
              <a:buNone/>
            </a:pPr>
            <a:r>
              <a:rPr lang="ar-SY" dirty="0"/>
              <a:t>مثال على ذلك</a:t>
            </a:r>
            <a:r>
              <a:rPr lang="ar-SA" dirty="0"/>
              <a:t> </a:t>
            </a:r>
          </a:p>
          <a:p>
            <a:pPr marL="96838" indent="0">
              <a:buNone/>
            </a:pPr>
            <a:r>
              <a:rPr lang="ar-SY" dirty="0"/>
              <a:t>عرض توزيع عدد الاولاد في العائلة في احدى القرى:</a:t>
            </a:r>
            <a:endParaRPr lang="ar-SA" dirty="0"/>
          </a:p>
          <a:p>
            <a:pPr marL="96838" indent="0">
              <a:buNone/>
            </a:pPr>
            <a:endParaRPr lang="ar-SY" dirty="0"/>
          </a:p>
          <a:p>
            <a:pPr marL="96838" indent="0">
              <a:buNone/>
            </a:pPr>
            <a:endParaRPr lang="ar-SY" dirty="0"/>
          </a:p>
          <a:p>
            <a:pPr marL="96838" indent="0">
              <a:buNone/>
            </a:pPr>
            <a:endParaRPr lang="ar-SA" dirty="0"/>
          </a:p>
          <a:p>
            <a:pPr marL="96838" indent="0">
              <a:buNone/>
            </a:pPr>
            <a:endParaRPr lang="ar-SA" dirty="0"/>
          </a:p>
          <a:p>
            <a:pPr marL="96838" indent="0">
              <a:buNone/>
            </a:pPr>
            <a:endParaRPr lang="ar-SA" dirty="0"/>
          </a:p>
          <a:p>
            <a:pPr marL="96838" indent="0">
              <a:buNone/>
            </a:pPr>
            <a:endParaRPr lang="ar-SA" dirty="0">
              <a:solidFill>
                <a:srgbClr val="0070C0"/>
              </a:solidFill>
            </a:endParaRPr>
          </a:p>
          <a:p>
            <a:pPr marL="96838" indent="0">
              <a:buNone/>
            </a:pPr>
            <a:r>
              <a:rPr lang="ar-SY" dirty="0">
                <a:solidFill>
                  <a:srgbClr val="0070C0"/>
                </a:solidFill>
              </a:rPr>
              <a:t>الحل:</a:t>
            </a:r>
          </a:p>
          <a:p>
            <a:pPr marL="96838" indent="0">
              <a:buNone/>
            </a:pPr>
            <a:r>
              <a:rPr lang="ar-SY" dirty="0"/>
              <a:t>نرى ان العدد 2  تكرر 14 مرة , اي ان 14 عائلة في القرية لدى كل منها 2 من الاولاد</a:t>
            </a:r>
          </a:p>
          <a:p>
            <a:pPr marL="96838" indent="0">
              <a:buNone/>
            </a:pPr>
            <a:r>
              <a:rPr lang="ar-SY" dirty="0"/>
              <a:t>لذ</a:t>
            </a:r>
            <a:r>
              <a:rPr lang="ar-SA" dirty="0"/>
              <a:t>ل</a:t>
            </a:r>
            <a:r>
              <a:rPr lang="ar-SY" dirty="0"/>
              <a:t>ك المنوال هو 2.</a:t>
            </a:r>
          </a:p>
          <a:p>
            <a:pPr marL="96838" indent="0">
              <a:buNone/>
            </a:pPr>
            <a:endParaRPr lang="ar-SA" dirty="0"/>
          </a:p>
        </p:txBody>
      </p:sp>
      <mc:AlternateContent xmlns:mc="http://schemas.openxmlformats.org/markup-compatibility/2006" xmlns:a14="http://schemas.microsoft.com/office/drawing/2010/main">
        <mc:Choice Requires="a14">
          <p:graphicFrame>
            <p:nvGraphicFramePr>
              <p:cNvPr id="5" name="טבלה 4"/>
              <p:cNvGraphicFramePr>
                <a:graphicFrameLocks noGrp="1"/>
              </p:cNvGraphicFramePr>
              <p:nvPr>
                <p:extLst>
                  <p:ext uri="{D42A27DB-BD31-4B8C-83A1-F6EECF244321}">
                    <p14:modId xmlns:p14="http://schemas.microsoft.com/office/powerpoint/2010/main" val="2437137045"/>
                  </p:ext>
                </p:extLst>
              </p:nvPr>
            </p:nvGraphicFramePr>
            <p:xfrm>
              <a:off x="1493949" y="3142445"/>
              <a:ext cx="6350736" cy="1416676"/>
            </p:xfrm>
            <a:graphic>
              <a:graphicData uri="http://schemas.openxmlformats.org/drawingml/2006/table">
                <a:tbl>
                  <a:tblPr rtl="1" firstRow="1" firstCol="1" bandRow="1">
                    <a:tableStyleId>{5C22544A-7EE6-4342-B048-85BDC9FD1C3A}</a:tableStyleId>
                  </a:tblPr>
                  <a:tblGrid>
                    <a:gridCol w="1058227">
                      <a:extLst>
                        <a:ext uri="{9D8B030D-6E8A-4147-A177-3AD203B41FA5}">
                          <a16:colId xmlns:a16="http://schemas.microsoft.com/office/drawing/2014/main" val="20000"/>
                        </a:ext>
                      </a:extLst>
                    </a:gridCol>
                    <a:gridCol w="1058227">
                      <a:extLst>
                        <a:ext uri="{9D8B030D-6E8A-4147-A177-3AD203B41FA5}">
                          <a16:colId xmlns:a16="http://schemas.microsoft.com/office/drawing/2014/main" val="20001"/>
                        </a:ext>
                      </a:extLst>
                    </a:gridCol>
                    <a:gridCol w="1058227">
                      <a:extLst>
                        <a:ext uri="{9D8B030D-6E8A-4147-A177-3AD203B41FA5}">
                          <a16:colId xmlns:a16="http://schemas.microsoft.com/office/drawing/2014/main" val="20002"/>
                        </a:ext>
                      </a:extLst>
                    </a:gridCol>
                    <a:gridCol w="1058227">
                      <a:extLst>
                        <a:ext uri="{9D8B030D-6E8A-4147-A177-3AD203B41FA5}">
                          <a16:colId xmlns:a16="http://schemas.microsoft.com/office/drawing/2014/main" val="20003"/>
                        </a:ext>
                      </a:extLst>
                    </a:gridCol>
                    <a:gridCol w="1058914">
                      <a:extLst>
                        <a:ext uri="{9D8B030D-6E8A-4147-A177-3AD203B41FA5}">
                          <a16:colId xmlns:a16="http://schemas.microsoft.com/office/drawing/2014/main" val="20004"/>
                        </a:ext>
                      </a:extLst>
                    </a:gridCol>
                    <a:gridCol w="1058914">
                      <a:extLst>
                        <a:ext uri="{9D8B030D-6E8A-4147-A177-3AD203B41FA5}">
                          <a16:colId xmlns:a16="http://schemas.microsoft.com/office/drawing/2014/main" val="20005"/>
                        </a:ext>
                      </a:extLst>
                    </a:gridCol>
                  </a:tblGrid>
                  <a:tr h="708338">
                    <a:tc>
                      <a:txBody>
                        <a:bodyPr/>
                        <a:lstStyle/>
                        <a:p>
                          <a:pPr algn="r" rtl="1">
                            <a:lnSpc>
                              <a:spcPct val="115000"/>
                            </a:lnSpc>
                            <a:spcAft>
                              <a:spcPts val="0"/>
                            </a:spcAft>
                          </a:pPr>
                          <a:r>
                            <a:rPr lang="ar-SA" sz="1100">
                              <a:effectLst/>
                            </a:rPr>
                            <a:t>عدد الاولاد في العائلة </a:t>
                          </a:r>
                          <a14:m>
                            <m:oMath xmlns:m="http://schemas.openxmlformats.org/officeDocument/2006/math">
                              <m:r>
                                <a:rPr lang="en-US" sz="1100">
                                  <a:effectLst/>
                                  <a:latin typeface="Cambria Math"/>
                                </a:rPr>
                                <m:t>𝑥</m:t>
                              </m:r>
                            </m:oMath>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6</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8</m:t>
                                </m:r>
                              </m:oMath>
                            </m:oMathPara>
                          </a14:m>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9</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10</m:t>
                                </m:r>
                              </m:oMath>
                            </m:oMathPara>
                          </a14:m>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708338">
                    <a:tc>
                      <a:txBody>
                        <a:bodyPr/>
                        <a:lstStyle/>
                        <a:p>
                          <a:pPr algn="r" rtl="1">
                            <a:lnSpc>
                              <a:spcPct val="115000"/>
                            </a:lnSpc>
                            <a:spcAft>
                              <a:spcPts val="0"/>
                            </a:spcAft>
                          </a:pPr>
                          <a:r>
                            <a:rPr lang="ar-SA" sz="1100">
                              <a:effectLst/>
                            </a:rPr>
                            <a:t>عدد العائلات (التكرارية </a:t>
                          </a:r>
                          <a14:m>
                            <m:oMath xmlns:m="http://schemas.openxmlformats.org/officeDocument/2006/math">
                              <m:r>
                                <a:rPr lang="en-US" sz="1100">
                                  <a:effectLst/>
                                  <a:latin typeface="Cambria Math"/>
                                </a:rPr>
                                <m:t>𝑓</m:t>
                              </m:r>
                            </m:oMath>
                          </a14:m>
                          <a:r>
                            <a:rPr lang="ar-SA" sz="1100">
                              <a:effectLst/>
                            </a:rPr>
                            <a:t>)</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4</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6</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10</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3</m:t>
                                </m:r>
                              </m:oMath>
                            </m:oMathPara>
                          </a14:m>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mc:Choice>
        <mc:Fallback xmlns="">
          <p:graphicFrame>
            <p:nvGraphicFramePr>
              <p:cNvPr id="5" name="טבלה 4"/>
              <p:cNvGraphicFramePr>
                <a:graphicFrameLocks noGrp="1"/>
              </p:cNvGraphicFramePr>
              <p:nvPr>
                <p:extLst>
                  <p:ext uri="{D42A27DB-BD31-4B8C-83A1-F6EECF244321}">
                    <p14:modId xmlns:p14="http://schemas.microsoft.com/office/powerpoint/2010/main" val="2437137045"/>
                  </p:ext>
                </p:extLst>
              </p:nvPr>
            </p:nvGraphicFramePr>
            <p:xfrm>
              <a:off x="1493949" y="3142445"/>
              <a:ext cx="6350736" cy="1416676"/>
            </p:xfrm>
            <a:graphic>
              <a:graphicData uri="http://schemas.openxmlformats.org/drawingml/2006/table">
                <a:tbl>
                  <a:tblPr rtl="1" firstRow="1" firstCol="1" bandRow="1">
                    <a:tableStyleId>{5C22544A-7EE6-4342-B048-85BDC9FD1C3A}</a:tableStyleId>
                  </a:tblPr>
                  <a:tblGrid>
                    <a:gridCol w="1058227"/>
                    <a:gridCol w="1058227"/>
                    <a:gridCol w="1058227"/>
                    <a:gridCol w="1058227"/>
                    <a:gridCol w="1058914"/>
                    <a:gridCol w="1058914"/>
                  </a:tblGrid>
                  <a:tr h="708338">
                    <a:tc>
                      <a:txBody>
                        <a:bodyPr/>
                        <a:lstStyle/>
                        <a:p>
                          <a:endParaRPr lang="ar-SA"/>
                        </a:p>
                      </a:txBody>
                      <a:tcPr marL="68580" marR="68580" marT="0" marB="0">
                        <a:blipFill rotWithShape="1">
                          <a:blip r:embed="rId2"/>
                          <a:stretch>
                            <a:fillRect t="-5128" r="-498851" b="-99145"/>
                          </a:stretch>
                        </a:blipFill>
                      </a:tcPr>
                    </a:tc>
                    <a:tc>
                      <a:txBody>
                        <a:bodyPr/>
                        <a:lstStyle/>
                        <a:p>
                          <a:endParaRPr lang="ar-SA"/>
                        </a:p>
                      </a:txBody>
                      <a:tcPr marL="68580" marR="68580" marT="0" marB="0">
                        <a:blipFill rotWithShape="1">
                          <a:blip r:embed="rId2"/>
                          <a:stretch>
                            <a:fillRect l="-100578" t="-5128" r="-401734" b="-99145"/>
                          </a:stretch>
                        </a:blipFill>
                      </a:tcPr>
                    </a:tc>
                    <a:tc>
                      <a:txBody>
                        <a:bodyPr/>
                        <a:lstStyle/>
                        <a:p>
                          <a:endParaRPr lang="ar-SA"/>
                        </a:p>
                      </a:txBody>
                      <a:tcPr marL="68580" marR="68580" marT="0" marB="0">
                        <a:blipFill rotWithShape="1">
                          <a:blip r:embed="rId2"/>
                          <a:stretch>
                            <a:fillRect l="-199425" t="-5128" r="-299425" b="-99145"/>
                          </a:stretch>
                        </a:blipFill>
                      </a:tcPr>
                    </a:tc>
                    <a:tc>
                      <a:txBody>
                        <a:bodyPr/>
                        <a:lstStyle/>
                        <a:p>
                          <a:endParaRPr lang="ar-SA"/>
                        </a:p>
                      </a:txBody>
                      <a:tcPr marL="68580" marR="68580" marT="0" marB="0">
                        <a:blipFill rotWithShape="1">
                          <a:blip r:embed="rId2"/>
                          <a:stretch>
                            <a:fillRect l="-299425" t="-5128" r="-199425" b="-99145"/>
                          </a:stretch>
                        </a:blipFill>
                      </a:tcPr>
                    </a:tc>
                    <a:tc>
                      <a:txBody>
                        <a:bodyPr/>
                        <a:lstStyle/>
                        <a:p>
                          <a:endParaRPr lang="ar-SA"/>
                        </a:p>
                      </a:txBody>
                      <a:tcPr marL="68580" marR="68580" marT="0" marB="0">
                        <a:blipFill rotWithShape="1">
                          <a:blip r:embed="rId2"/>
                          <a:stretch>
                            <a:fillRect l="-401734" t="-5128" r="-100578" b="-99145"/>
                          </a:stretch>
                        </a:blipFill>
                      </a:tcPr>
                    </a:tc>
                    <a:tc>
                      <a:txBody>
                        <a:bodyPr/>
                        <a:lstStyle/>
                        <a:p>
                          <a:endParaRPr lang="ar-SA"/>
                        </a:p>
                      </a:txBody>
                      <a:tcPr marL="68580" marR="68580" marT="0" marB="0">
                        <a:blipFill rotWithShape="1">
                          <a:blip r:embed="rId2"/>
                          <a:stretch>
                            <a:fillRect l="-498851" t="-5128" b="-99145"/>
                          </a:stretch>
                        </a:blipFill>
                      </a:tcPr>
                    </a:tc>
                  </a:tr>
                  <a:tr h="708338">
                    <a:tc>
                      <a:txBody>
                        <a:bodyPr/>
                        <a:lstStyle/>
                        <a:p>
                          <a:endParaRPr lang="ar-SA"/>
                        </a:p>
                      </a:txBody>
                      <a:tcPr marL="68580" marR="68580" marT="0" marB="0">
                        <a:blipFill rotWithShape="1">
                          <a:blip r:embed="rId2"/>
                          <a:stretch>
                            <a:fillRect t="-106034" r="-498851"/>
                          </a:stretch>
                        </a:blipFill>
                      </a:tcPr>
                    </a:tc>
                    <a:tc>
                      <a:txBody>
                        <a:bodyPr/>
                        <a:lstStyle/>
                        <a:p>
                          <a:endParaRPr lang="ar-SA"/>
                        </a:p>
                      </a:txBody>
                      <a:tcPr marL="68580" marR="68580" marT="0" marB="0">
                        <a:blipFill rotWithShape="1">
                          <a:blip r:embed="rId2"/>
                          <a:stretch>
                            <a:fillRect l="-100578" t="-106034" r="-401734"/>
                          </a:stretch>
                        </a:blipFill>
                      </a:tcPr>
                    </a:tc>
                    <a:tc>
                      <a:txBody>
                        <a:bodyPr/>
                        <a:lstStyle/>
                        <a:p>
                          <a:endParaRPr lang="ar-SA"/>
                        </a:p>
                      </a:txBody>
                      <a:tcPr marL="68580" marR="68580" marT="0" marB="0">
                        <a:blipFill rotWithShape="1">
                          <a:blip r:embed="rId2"/>
                          <a:stretch>
                            <a:fillRect l="-199425" t="-106034" r="-299425"/>
                          </a:stretch>
                        </a:blipFill>
                      </a:tcPr>
                    </a:tc>
                    <a:tc>
                      <a:txBody>
                        <a:bodyPr/>
                        <a:lstStyle/>
                        <a:p>
                          <a:endParaRPr lang="ar-SA"/>
                        </a:p>
                      </a:txBody>
                      <a:tcPr marL="68580" marR="68580" marT="0" marB="0">
                        <a:blipFill rotWithShape="1">
                          <a:blip r:embed="rId2"/>
                          <a:stretch>
                            <a:fillRect l="-299425" t="-106034" r="-199425"/>
                          </a:stretch>
                        </a:blipFill>
                      </a:tcPr>
                    </a:tc>
                    <a:tc>
                      <a:txBody>
                        <a:bodyPr/>
                        <a:lstStyle/>
                        <a:p>
                          <a:pPr algn="ctr" rtl="1">
                            <a:lnSpc>
                              <a:spcPct val="115000"/>
                            </a:lnSpc>
                            <a:spcAft>
                              <a:spcPts val="0"/>
                            </a:spcAft>
                          </a:pPr>
                          <a:r>
                            <a:rPr lang="ar-SA" sz="1100">
                              <a:effectLst/>
                            </a:rPr>
                            <a:t>10</a:t>
                          </a:r>
                          <a:endParaRPr lang="en-US" sz="1100">
                            <a:effectLst/>
                            <a:latin typeface="Calibri"/>
                            <a:ea typeface="Calibri"/>
                            <a:cs typeface="Arial"/>
                          </a:endParaRPr>
                        </a:p>
                      </a:txBody>
                      <a:tcPr marL="68580" marR="68580" marT="0" marB="0"/>
                    </a:tc>
                    <a:tc>
                      <a:txBody>
                        <a:bodyPr/>
                        <a:lstStyle/>
                        <a:p>
                          <a:endParaRPr lang="ar-SA"/>
                        </a:p>
                      </a:txBody>
                      <a:tcPr marL="68580" marR="68580" marT="0" marB="0">
                        <a:blipFill rotWithShape="1">
                          <a:blip r:embed="rId2"/>
                          <a:stretch>
                            <a:fillRect l="-498851" t="-106034"/>
                          </a:stretch>
                        </a:blipFill>
                      </a:tcPr>
                    </a:tc>
                  </a:tr>
                </a:tbl>
              </a:graphicData>
            </a:graphic>
          </p:graphicFrame>
        </mc:Fallback>
      </mc:AlternateContent>
    </p:spTree>
    <p:extLst>
      <p:ext uri="{BB962C8B-B14F-4D97-AF65-F5344CB8AC3E}">
        <p14:creationId xmlns:p14="http://schemas.microsoft.com/office/powerpoint/2010/main" val="17002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1000"/>
                                        <p:tgtEl>
                                          <p:spTgt spid="4">
                                            <p:txEl>
                                              <p:pRg st="11" end="11"/>
                                            </p:txEl>
                                          </p:spTgt>
                                        </p:tgtEl>
                                      </p:cBhvr>
                                    </p:animEffect>
                                    <p:anim calcmode="lin" valueType="num">
                                      <p:cBhvr>
                                        <p:cTn id="4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ar-SA"/>
          </a:p>
        </p:txBody>
      </p:sp>
      <p:sp>
        <p:nvSpPr>
          <p:cNvPr id="3" name="מציין מיקום טקסט 2"/>
          <p:cNvSpPr>
            <a:spLocks noGrp="1"/>
          </p:cNvSpPr>
          <p:nvPr>
            <p:ph type="body" sz="quarter" idx="3"/>
          </p:nvPr>
        </p:nvSpPr>
        <p:spPr/>
        <p:txBody>
          <a:bodyPr/>
          <a:lstStyle/>
          <a:p>
            <a:r>
              <a:rPr lang="ar-SA" dirty="0"/>
              <a:t>الوسيط</a:t>
            </a:r>
          </a:p>
        </p:txBody>
      </p:sp>
      <p:sp>
        <p:nvSpPr>
          <p:cNvPr id="4" name="מציין מיקום תוכן 3"/>
          <p:cNvSpPr>
            <a:spLocks noGrp="1"/>
          </p:cNvSpPr>
          <p:nvPr>
            <p:ph sz="quarter" idx="4"/>
          </p:nvPr>
        </p:nvSpPr>
        <p:spPr/>
        <p:txBody>
          <a:bodyPr>
            <a:normAutofit lnSpcReduction="10000"/>
          </a:bodyPr>
          <a:lstStyle/>
          <a:p>
            <a:pPr marL="96838" indent="0">
              <a:buNone/>
            </a:pPr>
            <a:r>
              <a:rPr lang="ar-SY" dirty="0"/>
              <a:t>هو عبارة عن العدد الذي يقع في </a:t>
            </a:r>
            <a:r>
              <a:rPr lang="ar-SY" b="1" dirty="0">
                <a:solidFill>
                  <a:srgbClr val="0070C0"/>
                </a:solidFill>
              </a:rPr>
              <a:t>وسط</a:t>
            </a:r>
            <a:r>
              <a:rPr lang="ar-SY" dirty="0"/>
              <a:t> المجموعة</a:t>
            </a:r>
            <a:r>
              <a:rPr lang="ar-SA" dirty="0"/>
              <a:t> .</a:t>
            </a:r>
          </a:p>
          <a:p>
            <a:pPr marL="96838" indent="0">
              <a:buNone/>
            </a:pPr>
            <a:r>
              <a:rPr lang="ar-SY" b="1" dirty="0"/>
              <a:t>ايجاد الوسيط عندما يكون عدد عناصر مجموعة الاعداد فردي:</a:t>
            </a:r>
          </a:p>
          <a:p>
            <a:pPr marL="96838" indent="0">
              <a:buNone/>
            </a:pPr>
            <a:endParaRPr lang="ar-SY" dirty="0"/>
          </a:p>
          <a:p>
            <a:pPr marL="96838" indent="0">
              <a:buNone/>
            </a:pPr>
            <a:endParaRPr lang="ar-SA" dirty="0"/>
          </a:p>
          <a:p>
            <a:pPr marL="96838" indent="0">
              <a:buNone/>
            </a:pPr>
            <a:endParaRPr lang="ar-SA" dirty="0"/>
          </a:p>
          <a:p>
            <a:pPr marL="96838" indent="0">
              <a:buNone/>
            </a:pPr>
            <a:endParaRPr lang="ar-SA" dirty="0"/>
          </a:p>
          <a:p>
            <a:pPr marL="96838" indent="0">
              <a:buNone/>
            </a:pPr>
            <a:endParaRPr lang="ar-SA" dirty="0"/>
          </a:p>
          <a:p>
            <a:pPr marL="96838" indent="0">
              <a:buNone/>
            </a:pPr>
            <a:r>
              <a:rPr lang="ar-SY" dirty="0"/>
              <a:t>عدد الطلاب في الصف هو 37, نرتب العلامات ترتيبا تصاعديا</a:t>
            </a:r>
          </a:p>
          <a:p>
            <a:pPr marL="96838" indent="0">
              <a:buNone/>
            </a:pPr>
            <a:r>
              <a:rPr lang="ar-SY" dirty="0"/>
              <a:t>نشطب ازواج من الاعداد , عدد من اقصى اليسار وعدد من اقصى اليمين, نستمر حتى نصل في النهاية الى عدد واحد لم يشطب.</a:t>
            </a:r>
          </a:p>
          <a:p>
            <a:pPr marL="96838" indent="0">
              <a:buNone/>
            </a:pPr>
            <a:endParaRPr lang="ar-SA" dirty="0"/>
          </a:p>
        </p:txBody>
      </p:sp>
      <mc:AlternateContent xmlns:mc="http://schemas.openxmlformats.org/markup-compatibility/2006" xmlns:a14="http://schemas.microsoft.com/office/drawing/2010/main">
        <mc:Choice Requires="a14">
          <p:graphicFrame>
            <p:nvGraphicFramePr>
              <p:cNvPr id="5" name="טבלה 4"/>
              <p:cNvGraphicFramePr>
                <a:graphicFrameLocks noGrp="1"/>
              </p:cNvGraphicFramePr>
              <p:nvPr>
                <p:extLst>
                  <p:ext uri="{D42A27DB-BD31-4B8C-83A1-F6EECF244321}">
                    <p14:modId xmlns:p14="http://schemas.microsoft.com/office/powerpoint/2010/main" val="756616693"/>
                  </p:ext>
                </p:extLst>
              </p:nvPr>
            </p:nvGraphicFramePr>
            <p:xfrm>
              <a:off x="1352283" y="3008025"/>
              <a:ext cx="6440887" cy="1525337"/>
            </p:xfrm>
            <a:graphic>
              <a:graphicData uri="http://schemas.openxmlformats.org/drawingml/2006/table">
                <a:tbl>
                  <a:tblPr rtl="1" firstRow="1" firstCol="1" bandRow="1">
                    <a:tableStyleId>{5C22544A-7EE6-4342-B048-85BDC9FD1C3A}</a:tableStyleId>
                  </a:tblPr>
                  <a:tblGrid>
                    <a:gridCol w="988225">
                      <a:extLst>
                        <a:ext uri="{9D8B030D-6E8A-4147-A177-3AD203B41FA5}">
                          <a16:colId xmlns:a16="http://schemas.microsoft.com/office/drawing/2014/main" val="20000"/>
                        </a:ext>
                      </a:extLst>
                    </a:gridCol>
                    <a:gridCol w="908777">
                      <a:extLst>
                        <a:ext uri="{9D8B030D-6E8A-4147-A177-3AD203B41FA5}">
                          <a16:colId xmlns:a16="http://schemas.microsoft.com/office/drawing/2014/main" val="20001"/>
                        </a:ext>
                      </a:extLst>
                    </a:gridCol>
                    <a:gridCol w="908777">
                      <a:extLst>
                        <a:ext uri="{9D8B030D-6E8A-4147-A177-3AD203B41FA5}">
                          <a16:colId xmlns:a16="http://schemas.microsoft.com/office/drawing/2014/main" val="20002"/>
                        </a:ext>
                      </a:extLst>
                    </a:gridCol>
                    <a:gridCol w="908777">
                      <a:extLst>
                        <a:ext uri="{9D8B030D-6E8A-4147-A177-3AD203B41FA5}">
                          <a16:colId xmlns:a16="http://schemas.microsoft.com/office/drawing/2014/main" val="20003"/>
                        </a:ext>
                      </a:extLst>
                    </a:gridCol>
                    <a:gridCol w="923412">
                      <a:extLst>
                        <a:ext uri="{9D8B030D-6E8A-4147-A177-3AD203B41FA5}">
                          <a16:colId xmlns:a16="http://schemas.microsoft.com/office/drawing/2014/main" val="20004"/>
                        </a:ext>
                      </a:extLst>
                    </a:gridCol>
                    <a:gridCol w="909474">
                      <a:extLst>
                        <a:ext uri="{9D8B030D-6E8A-4147-A177-3AD203B41FA5}">
                          <a16:colId xmlns:a16="http://schemas.microsoft.com/office/drawing/2014/main" val="20005"/>
                        </a:ext>
                      </a:extLst>
                    </a:gridCol>
                    <a:gridCol w="893445">
                      <a:extLst>
                        <a:ext uri="{9D8B030D-6E8A-4147-A177-3AD203B41FA5}">
                          <a16:colId xmlns:a16="http://schemas.microsoft.com/office/drawing/2014/main" val="20006"/>
                        </a:ext>
                      </a:extLst>
                    </a:gridCol>
                  </a:tblGrid>
                  <a:tr h="519570">
                    <a:tc>
                      <a:txBody>
                        <a:bodyPr/>
                        <a:lstStyle/>
                        <a:p>
                          <a:pPr algn="r" rtl="1">
                            <a:lnSpc>
                              <a:spcPct val="115000"/>
                            </a:lnSpc>
                            <a:spcAft>
                              <a:spcPts val="0"/>
                            </a:spcAft>
                          </a:pPr>
                          <a:r>
                            <a:rPr lang="ar-SA" sz="1100">
                              <a:effectLst/>
                            </a:rPr>
                            <a:t>العلامة </a:t>
                          </a:r>
                          <a14:m>
                            <m:oMath xmlns:m="http://schemas.openxmlformats.org/officeDocument/2006/math">
                              <m:r>
                                <a:rPr lang="en-US" sz="1100">
                                  <a:effectLst/>
                                  <a:latin typeface="Cambria Math"/>
                                </a:rPr>
                                <m:t>𝑥</m:t>
                              </m:r>
                            </m:oMath>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5</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6</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8</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9</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10</m:t>
                                </m:r>
                              </m:oMath>
                            </m:oMathPara>
                          </a14:m>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1005767">
                    <a:tc>
                      <a:txBody>
                        <a:bodyPr/>
                        <a:lstStyle/>
                        <a:p>
                          <a:pPr algn="r" rtl="1">
                            <a:lnSpc>
                              <a:spcPct val="115000"/>
                            </a:lnSpc>
                            <a:spcAft>
                              <a:spcPts val="0"/>
                            </a:spcAft>
                          </a:pPr>
                          <a:r>
                            <a:rPr lang="ar-SA" sz="1100">
                              <a:effectLst/>
                            </a:rPr>
                            <a:t>عدد الطلاب (التكرارية </a:t>
                          </a:r>
                          <a14:m>
                            <m:oMath xmlns:m="http://schemas.openxmlformats.org/officeDocument/2006/math">
                              <m:r>
                                <a:rPr lang="en-US" sz="1100">
                                  <a:effectLst/>
                                  <a:latin typeface="Cambria Math"/>
                                </a:rPr>
                                <m:t>𝑓</m:t>
                              </m:r>
                            </m:oMath>
                          </a14:m>
                          <a:r>
                            <a:rPr lang="ar-SA" sz="1100">
                              <a:effectLst/>
                            </a:rPr>
                            <a:t>)</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3</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5</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7</m:t>
                                </m:r>
                              </m:oMath>
                            </m:oMathPara>
                          </a14:m>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9</a:t>
                          </a:r>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8</m:t>
                                </m:r>
                              </m:oMath>
                            </m:oMathPara>
                          </a14:m>
                          <a:endParaRPr lang="en-US" sz="1100">
                            <a:effectLst/>
                            <a:latin typeface="Calibri"/>
                            <a:ea typeface="Calibri"/>
                            <a:cs typeface="Arial"/>
                          </a:endParaRPr>
                        </a:p>
                      </a:txBody>
                      <a:tcPr marL="68580" marR="68580" marT="0" marB="0"/>
                    </a:tc>
                    <a:tc>
                      <a:txBody>
                        <a:bodyPr/>
                        <a:lstStyle/>
                        <a:p>
                          <a:pPr algn="r" rtl="0">
                            <a:lnSpc>
                              <a:spcPct val="115000"/>
                            </a:lnSpc>
                            <a:spcAft>
                              <a:spcPts val="0"/>
                            </a:spcAft>
                          </a:pPr>
                          <a14:m>
                            <m:oMathPara xmlns:m="http://schemas.openxmlformats.org/officeDocument/2006/math">
                              <m:oMathParaPr>
                                <m:jc m:val="centerGroup"/>
                              </m:oMathParaPr>
                              <m:oMath xmlns:m="http://schemas.openxmlformats.org/officeDocument/2006/math">
                                <m:r>
                                  <a:rPr lang="en-US" sz="1100">
                                    <a:effectLst/>
                                    <a:latin typeface="Cambria Math"/>
                                  </a:rPr>
                                  <m:t>5</m:t>
                                </m:r>
                              </m:oMath>
                            </m:oMathPara>
                          </a14:m>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mc:Choice>
        <mc:Fallback xmlns="">
          <p:graphicFrame>
            <p:nvGraphicFramePr>
              <p:cNvPr id="5" name="טבלה 4"/>
              <p:cNvGraphicFramePr>
                <a:graphicFrameLocks noGrp="1"/>
              </p:cNvGraphicFramePr>
              <p:nvPr>
                <p:extLst>
                  <p:ext uri="{D42A27DB-BD31-4B8C-83A1-F6EECF244321}">
                    <p14:modId xmlns:p14="http://schemas.microsoft.com/office/powerpoint/2010/main" val="756616693"/>
                  </p:ext>
                </p:extLst>
              </p:nvPr>
            </p:nvGraphicFramePr>
            <p:xfrm>
              <a:off x="1352283" y="3008025"/>
              <a:ext cx="6440887" cy="1525337"/>
            </p:xfrm>
            <a:graphic>
              <a:graphicData uri="http://schemas.openxmlformats.org/drawingml/2006/table">
                <a:tbl>
                  <a:tblPr rtl="1" firstRow="1" firstCol="1" bandRow="1">
                    <a:tableStyleId>{5C22544A-7EE6-4342-B048-85BDC9FD1C3A}</a:tableStyleId>
                  </a:tblPr>
                  <a:tblGrid>
                    <a:gridCol w="988225"/>
                    <a:gridCol w="908777"/>
                    <a:gridCol w="908777"/>
                    <a:gridCol w="908777"/>
                    <a:gridCol w="923412"/>
                    <a:gridCol w="909474"/>
                    <a:gridCol w="893445"/>
                  </a:tblGrid>
                  <a:tr h="519570">
                    <a:tc>
                      <a:txBody>
                        <a:bodyPr/>
                        <a:lstStyle/>
                        <a:p>
                          <a:endParaRPr lang="ar-SA"/>
                        </a:p>
                      </a:txBody>
                      <a:tcPr marL="68580" marR="68580" marT="0" marB="0">
                        <a:blipFill rotWithShape="1">
                          <a:blip r:embed="rId2"/>
                          <a:stretch>
                            <a:fillRect l="-617" t="-7059" r="-552469" b="-195294"/>
                          </a:stretch>
                        </a:blipFill>
                      </a:tcPr>
                    </a:tc>
                    <a:tc>
                      <a:txBody>
                        <a:bodyPr/>
                        <a:lstStyle/>
                        <a:p>
                          <a:endParaRPr lang="ar-SA"/>
                        </a:p>
                      </a:txBody>
                      <a:tcPr marL="68580" marR="68580" marT="0" marB="0">
                        <a:blipFill rotWithShape="1">
                          <a:blip r:embed="rId2"/>
                          <a:stretch>
                            <a:fillRect l="-109396" t="-7059" r="-500671" b="-195294"/>
                          </a:stretch>
                        </a:blipFill>
                      </a:tcPr>
                    </a:tc>
                    <a:tc>
                      <a:txBody>
                        <a:bodyPr/>
                        <a:lstStyle/>
                        <a:p>
                          <a:endParaRPr lang="ar-SA"/>
                        </a:p>
                      </a:txBody>
                      <a:tcPr marL="68580" marR="68580" marT="0" marB="0">
                        <a:blipFill rotWithShape="1">
                          <a:blip r:embed="rId2"/>
                          <a:stretch>
                            <a:fillRect l="-209396" t="-7059" r="-400671" b="-195294"/>
                          </a:stretch>
                        </a:blipFill>
                      </a:tcPr>
                    </a:tc>
                    <a:tc>
                      <a:txBody>
                        <a:bodyPr/>
                        <a:lstStyle/>
                        <a:p>
                          <a:endParaRPr lang="ar-SA"/>
                        </a:p>
                      </a:txBody>
                      <a:tcPr marL="68580" marR="68580" marT="0" marB="0">
                        <a:blipFill rotWithShape="1">
                          <a:blip r:embed="rId2"/>
                          <a:stretch>
                            <a:fillRect l="-309396" t="-7059" r="-300671" b="-195294"/>
                          </a:stretch>
                        </a:blipFill>
                      </a:tcPr>
                    </a:tc>
                    <a:tc>
                      <a:txBody>
                        <a:bodyPr/>
                        <a:lstStyle/>
                        <a:p>
                          <a:endParaRPr lang="ar-SA"/>
                        </a:p>
                      </a:txBody>
                      <a:tcPr marL="68580" marR="68580" marT="0" marB="0">
                        <a:blipFill rotWithShape="1">
                          <a:blip r:embed="rId2"/>
                          <a:stretch>
                            <a:fillRect l="-403974" t="-7059" r="-196689" b="-195294"/>
                          </a:stretch>
                        </a:blipFill>
                      </a:tcPr>
                    </a:tc>
                    <a:tc>
                      <a:txBody>
                        <a:bodyPr/>
                        <a:lstStyle/>
                        <a:p>
                          <a:endParaRPr lang="ar-SA"/>
                        </a:p>
                      </a:txBody>
                      <a:tcPr marL="68580" marR="68580" marT="0" marB="0">
                        <a:blipFill rotWithShape="1">
                          <a:blip r:embed="rId2"/>
                          <a:stretch>
                            <a:fillRect l="-507333" t="-7059" r="-98000" b="-195294"/>
                          </a:stretch>
                        </a:blipFill>
                      </a:tcPr>
                    </a:tc>
                    <a:tc>
                      <a:txBody>
                        <a:bodyPr/>
                        <a:lstStyle/>
                        <a:p>
                          <a:endParaRPr lang="ar-SA"/>
                        </a:p>
                      </a:txBody>
                      <a:tcPr marL="68580" marR="68580" marT="0" marB="0">
                        <a:blipFill rotWithShape="1">
                          <a:blip r:embed="rId2"/>
                          <a:stretch>
                            <a:fillRect l="-623973" t="-7059" r="-685" b="-195294"/>
                          </a:stretch>
                        </a:blipFill>
                      </a:tcPr>
                    </a:tc>
                  </a:tr>
                  <a:tr h="1005767">
                    <a:tc>
                      <a:txBody>
                        <a:bodyPr/>
                        <a:lstStyle/>
                        <a:p>
                          <a:endParaRPr lang="ar-SA"/>
                        </a:p>
                      </a:txBody>
                      <a:tcPr marL="68580" marR="68580" marT="0" marB="0">
                        <a:blipFill rotWithShape="1">
                          <a:blip r:embed="rId2"/>
                          <a:stretch>
                            <a:fillRect l="-617" t="-54819" r="-552469"/>
                          </a:stretch>
                        </a:blipFill>
                      </a:tcPr>
                    </a:tc>
                    <a:tc>
                      <a:txBody>
                        <a:bodyPr/>
                        <a:lstStyle/>
                        <a:p>
                          <a:endParaRPr lang="ar-SA"/>
                        </a:p>
                      </a:txBody>
                      <a:tcPr marL="68580" marR="68580" marT="0" marB="0">
                        <a:blipFill rotWithShape="1">
                          <a:blip r:embed="rId2"/>
                          <a:stretch>
                            <a:fillRect l="-109396" t="-54819" r="-500671"/>
                          </a:stretch>
                        </a:blipFill>
                      </a:tcPr>
                    </a:tc>
                    <a:tc>
                      <a:txBody>
                        <a:bodyPr/>
                        <a:lstStyle/>
                        <a:p>
                          <a:endParaRPr lang="ar-SA"/>
                        </a:p>
                      </a:txBody>
                      <a:tcPr marL="68580" marR="68580" marT="0" marB="0">
                        <a:blipFill rotWithShape="1">
                          <a:blip r:embed="rId2"/>
                          <a:stretch>
                            <a:fillRect l="-209396" t="-54819" r="-400671"/>
                          </a:stretch>
                        </a:blipFill>
                      </a:tcPr>
                    </a:tc>
                    <a:tc>
                      <a:txBody>
                        <a:bodyPr/>
                        <a:lstStyle/>
                        <a:p>
                          <a:endParaRPr lang="ar-SA"/>
                        </a:p>
                      </a:txBody>
                      <a:tcPr marL="68580" marR="68580" marT="0" marB="0">
                        <a:blipFill rotWithShape="1">
                          <a:blip r:embed="rId2"/>
                          <a:stretch>
                            <a:fillRect l="-309396" t="-54819" r="-300671"/>
                          </a:stretch>
                        </a:blipFill>
                      </a:tcPr>
                    </a:tc>
                    <a:tc>
                      <a:txBody>
                        <a:bodyPr/>
                        <a:lstStyle/>
                        <a:p>
                          <a:pPr algn="ctr" rtl="1">
                            <a:lnSpc>
                              <a:spcPct val="115000"/>
                            </a:lnSpc>
                            <a:spcAft>
                              <a:spcPts val="0"/>
                            </a:spcAft>
                          </a:pPr>
                          <a:r>
                            <a:rPr lang="ar-SA" sz="1100">
                              <a:effectLst/>
                            </a:rPr>
                            <a:t>9</a:t>
                          </a:r>
                          <a:endParaRPr lang="en-US" sz="1100">
                            <a:effectLst/>
                            <a:latin typeface="Calibri"/>
                            <a:ea typeface="Calibri"/>
                            <a:cs typeface="Arial"/>
                          </a:endParaRPr>
                        </a:p>
                      </a:txBody>
                      <a:tcPr marL="68580" marR="68580" marT="0" marB="0"/>
                    </a:tc>
                    <a:tc>
                      <a:txBody>
                        <a:bodyPr/>
                        <a:lstStyle/>
                        <a:p>
                          <a:endParaRPr lang="ar-SA"/>
                        </a:p>
                      </a:txBody>
                      <a:tcPr marL="68580" marR="68580" marT="0" marB="0">
                        <a:blipFill rotWithShape="1">
                          <a:blip r:embed="rId2"/>
                          <a:stretch>
                            <a:fillRect l="-507333" t="-54819" r="-98000"/>
                          </a:stretch>
                        </a:blipFill>
                      </a:tcPr>
                    </a:tc>
                    <a:tc>
                      <a:txBody>
                        <a:bodyPr/>
                        <a:lstStyle/>
                        <a:p>
                          <a:endParaRPr lang="ar-SA"/>
                        </a:p>
                      </a:txBody>
                      <a:tcPr marL="68580" marR="68580" marT="0" marB="0">
                        <a:blipFill rotWithShape="1">
                          <a:blip r:embed="rId2"/>
                          <a:stretch>
                            <a:fillRect l="-623973" t="-54819" r="-685"/>
                          </a:stretch>
                        </a:blipFill>
                      </a:tcPr>
                    </a:tc>
                  </a:tr>
                </a:tbl>
              </a:graphicData>
            </a:graphic>
          </p:graphicFrame>
        </mc:Fallback>
      </mc:AlternateContent>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51" y="5878200"/>
            <a:ext cx="71723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1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3"/>
                                        </p:tgtEl>
                                        <p:attrNameLst>
                                          <p:attrName>style.visibility</p:attrName>
                                        </p:attrNameLst>
                                      </p:cBhvr>
                                      <p:to>
                                        <p:strVal val="visible"/>
                                      </p:to>
                                    </p:set>
                                    <p:animEffect transition="in" filter="fade">
                                      <p:cBhvr>
                                        <p:cTn id="35" dur="1000"/>
                                        <p:tgtEl>
                                          <p:spTgt spid="3073"/>
                                        </p:tgtEl>
                                      </p:cBhvr>
                                    </p:animEffect>
                                    <p:anim calcmode="lin" valueType="num">
                                      <p:cBhvr>
                                        <p:cTn id="36" dur="1000" fill="hold"/>
                                        <p:tgtEl>
                                          <p:spTgt spid="3073"/>
                                        </p:tgtEl>
                                        <p:attrNameLst>
                                          <p:attrName>ppt_x</p:attrName>
                                        </p:attrNameLst>
                                      </p:cBhvr>
                                      <p:tavLst>
                                        <p:tav tm="0">
                                          <p:val>
                                            <p:strVal val="#ppt_x"/>
                                          </p:val>
                                        </p:tav>
                                        <p:tav tm="100000">
                                          <p:val>
                                            <p:strVal val="#ppt_x"/>
                                          </p:val>
                                        </p:tav>
                                      </p:tavLst>
                                    </p:anim>
                                    <p:anim calcmode="lin" valueType="num">
                                      <p:cBhvr>
                                        <p:cTn id="37"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1219</Words>
  <Application>Microsoft Office PowerPoint</Application>
  <PresentationFormat>מותאם אישית</PresentationFormat>
  <Paragraphs>317</Paragraphs>
  <Slides>48</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48</vt:i4>
      </vt:variant>
    </vt:vector>
  </HeadingPairs>
  <TitlesOfParts>
    <vt:vector size="55" baseType="lpstr">
      <vt:lpstr>Algerian</vt:lpstr>
      <vt:lpstr>Arial</vt:lpstr>
      <vt:lpstr>Calibri</vt:lpstr>
      <vt:lpstr>Cambria Math</vt:lpstr>
      <vt:lpstr>Sakkal Majalla</vt:lpstr>
      <vt:lpstr>Varela Round</vt:lpstr>
      <vt:lpstr>ערכת נושא Office</vt:lpstr>
      <vt:lpstr>מערכת שידורים לאומית</vt:lpstr>
      <vt:lpstr>احصاء-סטטיסטיקה</vt:lpstr>
      <vt:lpstr>מה נלמד היום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اسئلة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أسئلة من مجمع 802</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bahaa.misrad@gmail.com</cp:lastModifiedBy>
  <cp:revision>123</cp:revision>
  <dcterms:created xsi:type="dcterms:W3CDTF">2020-03-15T19:13:03Z</dcterms:created>
  <dcterms:modified xsi:type="dcterms:W3CDTF">2021-11-11T10:26:10Z</dcterms:modified>
</cp:coreProperties>
</file>