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2"/>
  </p:notesMasterIdLst>
  <p:sldIdLst>
    <p:sldId id="257" r:id="rId2"/>
    <p:sldId id="262" r:id="rId3"/>
    <p:sldId id="291" r:id="rId4"/>
    <p:sldId id="263" r:id="rId5"/>
    <p:sldId id="303" r:id="rId6"/>
    <p:sldId id="304" r:id="rId7"/>
    <p:sldId id="290" r:id="rId8"/>
    <p:sldId id="292" r:id="rId9"/>
    <p:sldId id="293" r:id="rId10"/>
    <p:sldId id="294" r:id="rId11"/>
    <p:sldId id="295" r:id="rId12"/>
    <p:sldId id="296" r:id="rId13"/>
    <p:sldId id="297" r:id="rId14"/>
    <p:sldId id="298" r:id="rId15"/>
    <p:sldId id="299" r:id="rId16"/>
    <p:sldId id="300" r:id="rId17"/>
    <p:sldId id="301" r:id="rId18"/>
    <p:sldId id="305" r:id="rId19"/>
    <p:sldId id="307" r:id="rId20"/>
    <p:sldId id="306" r:id="rId21"/>
  </p:sldIdLst>
  <p:sldSz cx="12190413"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0"/>
  </p:normalViewPr>
  <p:slideViewPr>
    <p:cSldViewPr snapToGrid="0" snapToObjects="1">
      <p:cViewPr varScale="1">
        <p:scale>
          <a:sx n="54" d="100"/>
          <a:sy n="54" d="100"/>
        </p:scale>
        <p:origin x="24" y="96"/>
      </p:cViewPr>
      <p:guideLst>
        <p:guide orient="horz" pos="2160"/>
        <p:guide pos="3840"/>
      </p:guideLst>
    </p:cSldViewPr>
  </p:slid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ו'/כסלו/תשפ"ב</a:t>
            </a:fld>
            <a:endParaRPr lang="he-IL"/>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he-IL"/>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algn="l" rtl="0" eaLnBrk="0" fontAlgn="base" hangingPunct="0">
              <a:spcBef>
                <a:spcPct val="30000"/>
              </a:spcBef>
              <a:spcAft>
                <a:spcPct val="0"/>
              </a:spcAft>
              <a:defRPr sz="1200">
                <a:solidFill>
                  <a:schemeClr val="tx1"/>
                </a:solidFill>
                <a:latin typeface="Calibri" pitchFamily="34" charset="0"/>
              </a:defRPr>
            </a:lvl6pPr>
            <a:lvl7pPr marL="2971800" indent="-228600" algn="l" rtl="0" eaLnBrk="0" fontAlgn="base" hangingPunct="0">
              <a:spcBef>
                <a:spcPct val="30000"/>
              </a:spcBef>
              <a:spcAft>
                <a:spcPct val="0"/>
              </a:spcAft>
              <a:defRPr sz="1200">
                <a:solidFill>
                  <a:schemeClr val="tx1"/>
                </a:solidFill>
                <a:latin typeface="Calibri" pitchFamily="34" charset="0"/>
              </a:defRPr>
            </a:lvl7pPr>
            <a:lvl8pPr marL="3429000" indent="-228600" algn="l" rtl="0" eaLnBrk="0" fontAlgn="base" hangingPunct="0">
              <a:spcBef>
                <a:spcPct val="30000"/>
              </a:spcBef>
              <a:spcAft>
                <a:spcPct val="0"/>
              </a:spcAft>
              <a:defRPr sz="1200">
                <a:solidFill>
                  <a:schemeClr val="tx1"/>
                </a:solidFill>
                <a:latin typeface="Calibri" pitchFamily="34" charset="0"/>
              </a:defRPr>
            </a:lvl8pPr>
            <a:lvl9pPr marL="3886200" indent="-228600" algn="l" rtl="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F195017-4EDA-4865-A2D3-D5F334EDFF0B}" type="slidenum">
              <a:rPr lang="he-IL" altLang="he-IL" smtClean="0"/>
              <a:pPr eaLnBrk="1" hangingPunct="1">
                <a:spcBef>
                  <a:spcPct val="0"/>
                </a:spcBef>
              </a:pPr>
              <a:t>12</a:t>
            </a:fld>
            <a:endParaRPr lang="en-US" altLang="he-I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he-IL"/>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algn="l" rtl="0" eaLnBrk="0" fontAlgn="base" hangingPunct="0">
              <a:spcBef>
                <a:spcPct val="30000"/>
              </a:spcBef>
              <a:spcAft>
                <a:spcPct val="0"/>
              </a:spcAft>
              <a:defRPr sz="1200">
                <a:solidFill>
                  <a:schemeClr val="tx1"/>
                </a:solidFill>
                <a:latin typeface="Calibri" pitchFamily="34" charset="0"/>
              </a:defRPr>
            </a:lvl6pPr>
            <a:lvl7pPr marL="2971800" indent="-228600" algn="l" rtl="0" eaLnBrk="0" fontAlgn="base" hangingPunct="0">
              <a:spcBef>
                <a:spcPct val="30000"/>
              </a:spcBef>
              <a:spcAft>
                <a:spcPct val="0"/>
              </a:spcAft>
              <a:defRPr sz="1200">
                <a:solidFill>
                  <a:schemeClr val="tx1"/>
                </a:solidFill>
                <a:latin typeface="Calibri" pitchFamily="34" charset="0"/>
              </a:defRPr>
            </a:lvl7pPr>
            <a:lvl8pPr marL="3429000" indent="-228600" algn="l" rtl="0" eaLnBrk="0" fontAlgn="base" hangingPunct="0">
              <a:spcBef>
                <a:spcPct val="30000"/>
              </a:spcBef>
              <a:spcAft>
                <a:spcPct val="0"/>
              </a:spcAft>
              <a:defRPr sz="1200">
                <a:solidFill>
                  <a:schemeClr val="tx1"/>
                </a:solidFill>
                <a:latin typeface="Calibri" pitchFamily="34" charset="0"/>
              </a:defRPr>
            </a:lvl8pPr>
            <a:lvl9pPr marL="3886200" indent="-228600" algn="l" rtl="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247F4EB-45FC-4EFB-8B5F-537AF8CB1371}" type="slidenum">
              <a:rPr lang="he-IL" altLang="he-IL" smtClean="0"/>
              <a:pPr eaLnBrk="1" hangingPunct="1">
                <a:spcBef>
                  <a:spcPct val="0"/>
                </a:spcBef>
              </a:pPr>
              <a:t>13</a:t>
            </a:fld>
            <a:endParaRPr lang="en-US" altLang="he-I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he-IL"/>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algn="l" rtl="0" eaLnBrk="0" fontAlgn="base" hangingPunct="0">
              <a:spcBef>
                <a:spcPct val="30000"/>
              </a:spcBef>
              <a:spcAft>
                <a:spcPct val="0"/>
              </a:spcAft>
              <a:defRPr sz="1200">
                <a:solidFill>
                  <a:schemeClr val="tx1"/>
                </a:solidFill>
                <a:latin typeface="Calibri" pitchFamily="34" charset="0"/>
              </a:defRPr>
            </a:lvl6pPr>
            <a:lvl7pPr marL="2971800" indent="-228600" algn="l" rtl="0" eaLnBrk="0" fontAlgn="base" hangingPunct="0">
              <a:spcBef>
                <a:spcPct val="30000"/>
              </a:spcBef>
              <a:spcAft>
                <a:spcPct val="0"/>
              </a:spcAft>
              <a:defRPr sz="1200">
                <a:solidFill>
                  <a:schemeClr val="tx1"/>
                </a:solidFill>
                <a:latin typeface="Calibri" pitchFamily="34" charset="0"/>
              </a:defRPr>
            </a:lvl7pPr>
            <a:lvl8pPr marL="3429000" indent="-228600" algn="l" rtl="0" eaLnBrk="0" fontAlgn="base" hangingPunct="0">
              <a:spcBef>
                <a:spcPct val="30000"/>
              </a:spcBef>
              <a:spcAft>
                <a:spcPct val="0"/>
              </a:spcAft>
              <a:defRPr sz="1200">
                <a:solidFill>
                  <a:schemeClr val="tx1"/>
                </a:solidFill>
                <a:latin typeface="Calibri" pitchFamily="34" charset="0"/>
              </a:defRPr>
            </a:lvl8pPr>
            <a:lvl9pPr marL="3886200" indent="-228600" algn="l" rtl="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05BB005-305C-4F10-BD2E-AAC30863F3F9}" type="slidenum">
              <a:rPr lang="he-IL" altLang="he-IL" smtClean="0"/>
              <a:pPr eaLnBrk="1" hangingPunct="1">
                <a:spcBef>
                  <a:spcPct val="0"/>
                </a:spcBef>
              </a:pPr>
              <a:t>14</a:t>
            </a:fld>
            <a:endParaRPr lang="en-US" altLang="he-I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he-IL"/>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algn="l" rtl="0" eaLnBrk="0" fontAlgn="base" hangingPunct="0">
              <a:spcBef>
                <a:spcPct val="30000"/>
              </a:spcBef>
              <a:spcAft>
                <a:spcPct val="0"/>
              </a:spcAft>
              <a:defRPr sz="1200">
                <a:solidFill>
                  <a:schemeClr val="tx1"/>
                </a:solidFill>
                <a:latin typeface="Calibri" pitchFamily="34" charset="0"/>
              </a:defRPr>
            </a:lvl6pPr>
            <a:lvl7pPr marL="2971800" indent="-228600" algn="l" rtl="0" eaLnBrk="0" fontAlgn="base" hangingPunct="0">
              <a:spcBef>
                <a:spcPct val="30000"/>
              </a:spcBef>
              <a:spcAft>
                <a:spcPct val="0"/>
              </a:spcAft>
              <a:defRPr sz="1200">
                <a:solidFill>
                  <a:schemeClr val="tx1"/>
                </a:solidFill>
                <a:latin typeface="Calibri" pitchFamily="34" charset="0"/>
              </a:defRPr>
            </a:lvl7pPr>
            <a:lvl8pPr marL="3429000" indent="-228600" algn="l" rtl="0" eaLnBrk="0" fontAlgn="base" hangingPunct="0">
              <a:spcBef>
                <a:spcPct val="30000"/>
              </a:spcBef>
              <a:spcAft>
                <a:spcPct val="0"/>
              </a:spcAft>
              <a:defRPr sz="1200">
                <a:solidFill>
                  <a:schemeClr val="tx1"/>
                </a:solidFill>
                <a:latin typeface="Calibri" pitchFamily="34" charset="0"/>
              </a:defRPr>
            </a:lvl8pPr>
            <a:lvl9pPr marL="3886200" indent="-228600" algn="l" rtl="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BF91CD9-BEC5-4643-8EF5-7E742D460346}" type="slidenum">
              <a:rPr lang="he-IL" altLang="he-IL" smtClean="0"/>
              <a:pPr eaLnBrk="1" hangingPunct="1">
                <a:spcBef>
                  <a:spcPct val="0"/>
                </a:spcBef>
              </a:pPr>
              <a:t>15</a:t>
            </a:fld>
            <a:endParaRPr lang="en-US" altLang="he-I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he-IL"/>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algn="l" rtl="0" eaLnBrk="0" fontAlgn="base" hangingPunct="0">
              <a:spcBef>
                <a:spcPct val="30000"/>
              </a:spcBef>
              <a:spcAft>
                <a:spcPct val="0"/>
              </a:spcAft>
              <a:defRPr sz="1200">
                <a:solidFill>
                  <a:schemeClr val="tx1"/>
                </a:solidFill>
                <a:latin typeface="Calibri" pitchFamily="34" charset="0"/>
              </a:defRPr>
            </a:lvl6pPr>
            <a:lvl7pPr marL="2971800" indent="-228600" algn="l" rtl="0" eaLnBrk="0" fontAlgn="base" hangingPunct="0">
              <a:spcBef>
                <a:spcPct val="30000"/>
              </a:spcBef>
              <a:spcAft>
                <a:spcPct val="0"/>
              </a:spcAft>
              <a:defRPr sz="1200">
                <a:solidFill>
                  <a:schemeClr val="tx1"/>
                </a:solidFill>
                <a:latin typeface="Calibri" pitchFamily="34" charset="0"/>
              </a:defRPr>
            </a:lvl7pPr>
            <a:lvl8pPr marL="3429000" indent="-228600" algn="l" rtl="0" eaLnBrk="0" fontAlgn="base" hangingPunct="0">
              <a:spcBef>
                <a:spcPct val="30000"/>
              </a:spcBef>
              <a:spcAft>
                <a:spcPct val="0"/>
              </a:spcAft>
              <a:defRPr sz="1200">
                <a:solidFill>
                  <a:schemeClr val="tx1"/>
                </a:solidFill>
                <a:latin typeface="Calibri" pitchFamily="34" charset="0"/>
              </a:defRPr>
            </a:lvl8pPr>
            <a:lvl9pPr marL="3886200" indent="-228600" algn="l" rtl="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AEC253F-3F9E-4879-8F22-AEDAD7F0FD19}" type="slidenum">
              <a:rPr lang="he-IL" altLang="he-IL" smtClean="0"/>
              <a:pPr eaLnBrk="1" hangingPunct="1">
                <a:spcBef>
                  <a:spcPct val="0"/>
                </a:spcBef>
              </a:pPr>
              <a:t>16</a:t>
            </a:fld>
            <a:endParaRPr lang="en-US" altLang="he-I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he-IL"/>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algn="l" rtl="0" eaLnBrk="0" fontAlgn="base" hangingPunct="0">
              <a:spcBef>
                <a:spcPct val="30000"/>
              </a:spcBef>
              <a:spcAft>
                <a:spcPct val="0"/>
              </a:spcAft>
              <a:defRPr sz="1200">
                <a:solidFill>
                  <a:schemeClr val="tx1"/>
                </a:solidFill>
                <a:latin typeface="Calibri" pitchFamily="34" charset="0"/>
              </a:defRPr>
            </a:lvl6pPr>
            <a:lvl7pPr marL="2971800" indent="-228600" algn="l" rtl="0" eaLnBrk="0" fontAlgn="base" hangingPunct="0">
              <a:spcBef>
                <a:spcPct val="30000"/>
              </a:spcBef>
              <a:spcAft>
                <a:spcPct val="0"/>
              </a:spcAft>
              <a:defRPr sz="1200">
                <a:solidFill>
                  <a:schemeClr val="tx1"/>
                </a:solidFill>
                <a:latin typeface="Calibri" pitchFamily="34" charset="0"/>
              </a:defRPr>
            </a:lvl7pPr>
            <a:lvl8pPr marL="3429000" indent="-228600" algn="l" rtl="0" eaLnBrk="0" fontAlgn="base" hangingPunct="0">
              <a:spcBef>
                <a:spcPct val="30000"/>
              </a:spcBef>
              <a:spcAft>
                <a:spcPct val="0"/>
              </a:spcAft>
              <a:defRPr sz="1200">
                <a:solidFill>
                  <a:schemeClr val="tx1"/>
                </a:solidFill>
                <a:latin typeface="Calibri" pitchFamily="34" charset="0"/>
              </a:defRPr>
            </a:lvl8pPr>
            <a:lvl9pPr marL="3886200" indent="-228600" algn="l" rtl="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4C4483-6ACC-4E34-9183-75D879FAE288}" type="slidenum">
              <a:rPr lang="he-IL" altLang="he-IL" smtClean="0"/>
              <a:pPr eaLnBrk="1" hangingPunct="1">
                <a:spcBef>
                  <a:spcPct val="0"/>
                </a:spcBef>
              </a:pPr>
              <a:t>17</a:t>
            </a:fld>
            <a:endParaRPr lang="en-US" alt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he-IL"/>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algn="l" rtl="0" eaLnBrk="0" fontAlgn="base" hangingPunct="0">
              <a:spcBef>
                <a:spcPct val="30000"/>
              </a:spcBef>
              <a:spcAft>
                <a:spcPct val="0"/>
              </a:spcAft>
              <a:defRPr sz="1200">
                <a:solidFill>
                  <a:schemeClr val="tx1"/>
                </a:solidFill>
                <a:latin typeface="Calibri" pitchFamily="34" charset="0"/>
              </a:defRPr>
            </a:lvl6pPr>
            <a:lvl7pPr marL="2971800" indent="-228600" algn="l" rtl="0" eaLnBrk="0" fontAlgn="base" hangingPunct="0">
              <a:spcBef>
                <a:spcPct val="30000"/>
              </a:spcBef>
              <a:spcAft>
                <a:spcPct val="0"/>
              </a:spcAft>
              <a:defRPr sz="1200">
                <a:solidFill>
                  <a:schemeClr val="tx1"/>
                </a:solidFill>
                <a:latin typeface="Calibri" pitchFamily="34" charset="0"/>
              </a:defRPr>
            </a:lvl7pPr>
            <a:lvl8pPr marL="3429000" indent="-228600" algn="l" rtl="0" eaLnBrk="0" fontAlgn="base" hangingPunct="0">
              <a:spcBef>
                <a:spcPct val="30000"/>
              </a:spcBef>
              <a:spcAft>
                <a:spcPct val="0"/>
              </a:spcAft>
              <a:defRPr sz="1200">
                <a:solidFill>
                  <a:schemeClr val="tx1"/>
                </a:solidFill>
                <a:latin typeface="Calibri" pitchFamily="34" charset="0"/>
              </a:defRPr>
            </a:lvl8pPr>
            <a:lvl9pPr marL="3886200" indent="-228600" algn="l" rtl="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7EB2AC5-8967-43C1-874C-C74BDAAF7A0D}" type="slidenum">
              <a:rPr lang="he-IL" altLang="he-IL" smtClean="0"/>
              <a:pPr eaLnBrk="1" hangingPunct="1">
                <a:spcBef>
                  <a:spcPct val="0"/>
                </a:spcBef>
              </a:pPr>
              <a:t>3</a:t>
            </a:fld>
            <a:endParaRPr lang="en-US" alt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he-IL"/>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algn="l" rtl="0" eaLnBrk="0" fontAlgn="base" hangingPunct="0">
              <a:spcBef>
                <a:spcPct val="30000"/>
              </a:spcBef>
              <a:spcAft>
                <a:spcPct val="0"/>
              </a:spcAft>
              <a:defRPr sz="1200">
                <a:solidFill>
                  <a:schemeClr val="tx1"/>
                </a:solidFill>
                <a:latin typeface="Calibri" pitchFamily="34" charset="0"/>
              </a:defRPr>
            </a:lvl6pPr>
            <a:lvl7pPr marL="2971800" indent="-228600" algn="l" rtl="0" eaLnBrk="0" fontAlgn="base" hangingPunct="0">
              <a:spcBef>
                <a:spcPct val="30000"/>
              </a:spcBef>
              <a:spcAft>
                <a:spcPct val="0"/>
              </a:spcAft>
              <a:defRPr sz="1200">
                <a:solidFill>
                  <a:schemeClr val="tx1"/>
                </a:solidFill>
                <a:latin typeface="Calibri" pitchFamily="34" charset="0"/>
              </a:defRPr>
            </a:lvl7pPr>
            <a:lvl8pPr marL="3429000" indent="-228600" algn="l" rtl="0" eaLnBrk="0" fontAlgn="base" hangingPunct="0">
              <a:spcBef>
                <a:spcPct val="30000"/>
              </a:spcBef>
              <a:spcAft>
                <a:spcPct val="0"/>
              </a:spcAft>
              <a:defRPr sz="1200">
                <a:solidFill>
                  <a:schemeClr val="tx1"/>
                </a:solidFill>
                <a:latin typeface="Calibri" pitchFamily="34" charset="0"/>
              </a:defRPr>
            </a:lvl8pPr>
            <a:lvl9pPr marL="3886200" indent="-228600" algn="l" rtl="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8A1E155-4768-43DE-8707-6C2ADEBBF868}" type="slidenum">
              <a:rPr lang="he-IL" altLang="he-IL" smtClean="0"/>
              <a:pPr eaLnBrk="1" hangingPunct="1">
                <a:spcBef>
                  <a:spcPct val="0"/>
                </a:spcBef>
              </a:pPr>
              <a:t>8</a:t>
            </a:fld>
            <a:endParaRPr lang="en-US" altLang="he-I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he-IL"/>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algn="l" rtl="0" eaLnBrk="0" fontAlgn="base" hangingPunct="0">
              <a:spcBef>
                <a:spcPct val="30000"/>
              </a:spcBef>
              <a:spcAft>
                <a:spcPct val="0"/>
              </a:spcAft>
              <a:defRPr sz="1200">
                <a:solidFill>
                  <a:schemeClr val="tx1"/>
                </a:solidFill>
                <a:latin typeface="Calibri" pitchFamily="34" charset="0"/>
              </a:defRPr>
            </a:lvl6pPr>
            <a:lvl7pPr marL="2971800" indent="-228600" algn="l" rtl="0" eaLnBrk="0" fontAlgn="base" hangingPunct="0">
              <a:spcBef>
                <a:spcPct val="30000"/>
              </a:spcBef>
              <a:spcAft>
                <a:spcPct val="0"/>
              </a:spcAft>
              <a:defRPr sz="1200">
                <a:solidFill>
                  <a:schemeClr val="tx1"/>
                </a:solidFill>
                <a:latin typeface="Calibri" pitchFamily="34" charset="0"/>
              </a:defRPr>
            </a:lvl7pPr>
            <a:lvl8pPr marL="3429000" indent="-228600" algn="l" rtl="0" eaLnBrk="0" fontAlgn="base" hangingPunct="0">
              <a:spcBef>
                <a:spcPct val="30000"/>
              </a:spcBef>
              <a:spcAft>
                <a:spcPct val="0"/>
              </a:spcAft>
              <a:defRPr sz="1200">
                <a:solidFill>
                  <a:schemeClr val="tx1"/>
                </a:solidFill>
                <a:latin typeface="Calibri" pitchFamily="34" charset="0"/>
              </a:defRPr>
            </a:lvl8pPr>
            <a:lvl9pPr marL="3886200" indent="-228600" algn="l" rtl="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0B9B502-170D-4259-84BF-3B47A13E023F}" type="slidenum">
              <a:rPr lang="he-IL" altLang="he-IL" smtClean="0"/>
              <a:pPr eaLnBrk="1" hangingPunct="1">
                <a:spcBef>
                  <a:spcPct val="0"/>
                </a:spcBef>
              </a:pPr>
              <a:t>9</a:t>
            </a:fld>
            <a:endParaRPr lang="en-US" altLang="he-I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he-IL"/>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algn="l" rtl="0" eaLnBrk="0" fontAlgn="base" hangingPunct="0">
              <a:spcBef>
                <a:spcPct val="30000"/>
              </a:spcBef>
              <a:spcAft>
                <a:spcPct val="0"/>
              </a:spcAft>
              <a:defRPr sz="1200">
                <a:solidFill>
                  <a:schemeClr val="tx1"/>
                </a:solidFill>
                <a:latin typeface="Calibri" pitchFamily="34" charset="0"/>
              </a:defRPr>
            </a:lvl6pPr>
            <a:lvl7pPr marL="2971800" indent="-228600" algn="l" rtl="0" eaLnBrk="0" fontAlgn="base" hangingPunct="0">
              <a:spcBef>
                <a:spcPct val="30000"/>
              </a:spcBef>
              <a:spcAft>
                <a:spcPct val="0"/>
              </a:spcAft>
              <a:defRPr sz="1200">
                <a:solidFill>
                  <a:schemeClr val="tx1"/>
                </a:solidFill>
                <a:latin typeface="Calibri" pitchFamily="34" charset="0"/>
              </a:defRPr>
            </a:lvl7pPr>
            <a:lvl8pPr marL="3429000" indent="-228600" algn="l" rtl="0" eaLnBrk="0" fontAlgn="base" hangingPunct="0">
              <a:spcBef>
                <a:spcPct val="30000"/>
              </a:spcBef>
              <a:spcAft>
                <a:spcPct val="0"/>
              </a:spcAft>
              <a:defRPr sz="1200">
                <a:solidFill>
                  <a:schemeClr val="tx1"/>
                </a:solidFill>
                <a:latin typeface="Calibri" pitchFamily="34" charset="0"/>
              </a:defRPr>
            </a:lvl8pPr>
            <a:lvl9pPr marL="3886200" indent="-228600" algn="l" rtl="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B4ADFD-86C0-461B-B066-C16261A38D98}" type="slidenum">
              <a:rPr lang="he-IL" altLang="he-IL" smtClean="0"/>
              <a:pPr eaLnBrk="1" hangingPunct="1">
                <a:spcBef>
                  <a:spcPct val="0"/>
                </a:spcBef>
              </a:pPr>
              <a:t>10</a:t>
            </a:fld>
            <a:endParaRPr lang="en-US" altLang="he-I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he-IL"/>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algn="l" rtl="0" eaLnBrk="0" fontAlgn="base" hangingPunct="0">
              <a:spcBef>
                <a:spcPct val="30000"/>
              </a:spcBef>
              <a:spcAft>
                <a:spcPct val="0"/>
              </a:spcAft>
              <a:defRPr sz="1200">
                <a:solidFill>
                  <a:schemeClr val="tx1"/>
                </a:solidFill>
                <a:latin typeface="Calibri" pitchFamily="34" charset="0"/>
              </a:defRPr>
            </a:lvl6pPr>
            <a:lvl7pPr marL="2971800" indent="-228600" algn="l" rtl="0" eaLnBrk="0" fontAlgn="base" hangingPunct="0">
              <a:spcBef>
                <a:spcPct val="30000"/>
              </a:spcBef>
              <a:spcAft>
                <a:spcPct val="0"/>
              </a:spcAft>
              <a:defRPr sz="1200">
                <a:solidFill>
                  <a:schemeClr val="tx1"/>
                </a:solidFill>
                <a:latin typeface="Calibri" pitchFamily="34" charset="0"/>
              </a:defRPr>
            </a:lvl7pPr>
            <a:lvl8pPr marL="3429000" indent="-228600" algn="l" rtl="0" eaLnBrk="0" fontAlgn="base" hangingPunct="0">
              <a:spcBef>
                <a:spcPct val="30000"/>
              </a:spcBef>
              <a:spcAft>
                <a:spcPct val="0"/>
              </a:spcAft>
              <a:defRPr sz="1200">
                <a:solidFill>
                  <a:schemeClr val="tx1"/>
                </a:solidFill>
                <a:latin typeface="Calibri" pitchFamily="34" charset="0"/>
              </a:defRPr>
            </a:lvl8pPr>
            <a:lvl9pPr marL="3886200" indent="-228600" algn="l" rtl="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AF0BE18-63B3-4C9A-A040-8B4EC2DB64F6}" type="slidenum">
              <a:rPr lang="he-IL" altLang="he-IL" smtClean="0"/>
              <a:pPr eaLnBrk="1" hangingPunct="1">
                <a:spcBef>
                  <a:spcPct val="0"/>
                </a:spcBef>
              </a:pPr>
              <a:t>11</a:t>
            </a:fld>
            <a:endParaRPr lang="en-US" altLang="he-I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281" y="2693988"/>
            <a:ext cx="10361851"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69982" y="6569428"/>
            <a:ext cx="2623619"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1488616" y="6410587"/>
            <a:ext cx="3245977"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85182" y="-439221"/>
            <a:ext cx="4205100"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8258395" y="6565100"/>
            <a:ext cx="4433637"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4576" y="369916"/>
            <a:ext cx="1301261" cy="15974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Google Shape;11;p2"/>
          <p:cNvSpPr txBox="1">
            <a:spLocks noGrp="1"/>
          </p:cNvSpPr>
          <p:nvPr>
            <p:ph type="subTitle" idx="1"/>
          </p:nvPr>
        </p:nvSpPr>
        <p:spPr>
          <a:xfrm>
            <a:off x="738117" y="2918492"/>
            <a:ext cx="10872000" cy="72000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738117" y="3655832"/>
            <a:ext cx="10872000" cy="720000"/>
          </a:xfrm>
        </p:spPr>
        <p:txBody>
          <a:bodyP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p:spPr>
        <p:txBody>
          <a:bodyPr lIns="36000" tIns="0" rIns="36000" bIns="0">
            <a:noAutofit/>
          </a:bodyPr>
          <a:lstStyle>
            <a:lvl1pPr>
              <a:defRPr sz="48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06" y="1195757"/>
            <a:ext cx="11160000" cy="4680000"/>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06" y="1185681"/>
            <a:ext cx="11159999" cy="540000"/>
          </a:xfrm>
        </p:spPr>
        <p:txBody>
          <a:bodyPr anchor="b">
            <a:noAutofit/>
          </a:bodyPr>
          <a:lstStyle>
            <a:lvl1pPr marL="0" indent="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06" y="1725681"/>
            <a:ext cx="11160000"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1" name="מלבן מעוגל 10"/>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2" name="מלבן מעוגל 11"/>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סרט על פורמט מלא">
    <p:spTree>
      <p:nvGrpSpPr>
        <p:cNvPr id="1" name=""/>
        <p:cNvGrpSpPr/>
        <p:nvPr/>
      </p:nvGrpSpPr>
      <p:grpSpPr>
        <a:xfrm>
          <a:off x="0" y="0"/>
          <a:ext cx="0" cy="0"/>
          <a:chOff x="0" y="0"/>
          <a:chExt cx="0" cy="0"/>
        </a:xfrm>
      </p:grpSpPr>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193675" y="228600"/>
            <a:ext cx="11780838" cy="6470650"/>
          </a:xfrm>
        </p:spPr>
        <p:txBody>
          <a:bodyPr/>
          <a:lstStyle>
            <a:lvl1pPr>
              <a:defRPr>
                <a:latin typeface="Varela Round" panose="00000500000000000000" pitchFamily="2" charset="-79"/>
                <a:cs typeface="Varela Round" panose="00000500000000000000" pitchFamily="2" charset="-79"/>
              </a:defRPr>
            </a:lvl1pPr>
          </a:lstStyle>
          <a:p>
            <a:r>
              <a:rPr lang="he-IL" dirty="0"/>
              <a:t>מיועד לסרטים</a:t>
            </a:r>
          </a:p>
        </p:txBody>
      </p:sp>
    </p:spTree>
    <p:extLst>
      <p:ext uri="{BB962C8B-B14F-4D97-AF65-F5344CB8AC3E}">
        <p14:creationId xmlns:p14="http://schemas.microsoft.com/office/powerpoint/2010/main" val="36877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פריסה מותאמת אישי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7485228-0E29-4D12-A6E9-299A5C766D4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8088C8B4-22B8-402C-8100-ED5EA1F70D17}"/>
              </a:ext>
            </a:extLst>
          </p:cNvPr>
          <p:cNvSpPr>
            <a:spLocks noGrp="1"/>
          </p:cNvSpPr>
          <p:nvPr>
            <p:ph type="dt" sz="half" idx="10"/>
          </p:nvPr>
        </p:nvSpPr>
        <p:spPr/>
        <p:txBody>
          <a:bodyPr/>
          <a:lstStyle/>
          <a:p>
            <a:fld id="{BB6F552B-607E-4869-A917-C44959BDCB12}" type="datetimeFigureOut">
              <a:rPr lang="he-IL" smtClean="0"/>
              <a:pPr/>
              <a:t>ו'/כסלו/תשפ"ב</a:t>
            </a:fld>
            <a:endParaRPr lang="he-IL"/>
          </a:p>
        </p:txBody>
      </p:sp>
      <p:sp>
        <p:nvSpPr>
          <p:cNvPr id="4" name="מציין מיקום של כותרת תחתונה 3">
            <a:extLst>
              <a:ext uri="{FF2B5EF4-FFF2-40B4-BE49-F238E27FC236}">
                <a16:creationId xmlns:a16="http://schemas.microsoft.com/office/drawing/2014/main" id="{C3864E2F-0B6E-4A5C-BFAA-22472070C587}"/>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5645161E-6299-41F9-9211-72210EFA3ACB}"/>
              </a:ext>
            </a:extLst>
          </p:cNvPr>
          <p:cNvSpPr>
            <a:spLocks noGrp="1"/>
          </p:cNvSpPr>
          <p:nvPr>
            <p:ph type="sldNum" sz="quarter" idx="12"/>
          </p:nvPr>
        </p:nvSpPr>
        <p:spPr/>
        <p:txBody>
          <a:bodyPr/>
          <a:lstStyle/>
          <a:p>
            <a:fld id="{16478A40-4CDB-4A89-A7AB-ED0E5AEAC786}" type="slidenum">
              <a:rPr lang="he-IL" smtClean="0"/>
              <a:pPr/>
              <a:t>‹#›</a:t>
            </a:fld>
            <a:endParaRPr lang="he-IL"/>
          </a:p>
        </p:txBody>
      </p:sp>
    </p:spTree>
    <p:extLst>
      <p:ext uri="{BB962C8B-B14F-4D97-AF65-F5344CB8AC3E}">
        <p14:creationId xmlns:p14="http://schemas.microsoft.com/office/powerpoint/2010/main" val="2120090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623800" y="1288473"/>
            <a:ext cx="10871177" cy="5224442"/>
          </a:xfrm>
          <a:prstGeom prst="rect">
            <a:avLst/>
          </a:prstGeom>
        </p:spPr>
        <p:txBody>
          <a:bodyPr anchor="ctr">
            <a:noAutofit/>
          </a:bodyPr>
          <a:lstStyle>
            <a:lvl1pPr algn="ctr">
              <a:defRPr sz="3600">
                <a:latin typeface="Varela Round" panose="00000500000000000000" pitchFamily="2" charset="-79"/>
                <a:cs typeface="Varela Round" panose="00000500000000000000" pitchFamily="2" charset="-79"/>
              </a:defRPr>
            </a:lvl1pPr>
          </a:lstStyle>
          <a:p>
            <a:r>
              <a:rPr lang="he-IL" dirty="0"/>
              <a:t>לחץ כדי לערוך סגנון טקסט של תבנית בסיס</a:t>
            </a:r>
          </a:p>
        </p:txBody>
      </p:sp>
      <p:sp>
        <p:nvSpPr>
          <p:cNvPr id="7" name="מלבן מעוגל 6"/>
          <p:cNvSpPr/>
          <p:nvPr userDrawn="1"/>
        </p:nvSpPr>
        <p:spPr>
          <a:xfrm>
            <a:off x="-910298" y="6189198"/>
            <a:ext cx="3068196"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0081039" y="81721"/>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2155406" y="6347803"/>
            <a:ext cx="5558412"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9" name="מציין מיקום טקסט 3"/>
          <p:cNvSpPr>
            <a:spLocks noGrp="1"/>
          </p:cNvSpPr>
          <p:nvPr>
            <p:ph type="body" sz="quarter" idx="10" hasCustomPrompt="1"/>
          </p:nvPr>
        </p:nvSpPr>
        <p:spPr>
          <a:xfrm>
            <a:off x="623807" y="192531"/>
            <a:ext cx="10871170" cy="1009650"/>
          </a:xfrm>
          <a:prstGeom prst="rect">
            <a:avLst/>
          </a:prstGeom>
        </p:spPr>
        <p:txBody>
          <a:bodyPr/>
          <a:lstStyle>
            <a:lvl1pPr marL="0" indent="0" algn="ctr">
              <a:buNone/>
              <a:defRPr sz="2800">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3975921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EA555A-939E-4C97-B3C1-E16E95C118BF}" type="datetimeFigureOut">
              <a:rPr lang="en-US"/>
              <a:pPr>
                <a:defRPr/>
              </a:pPr>
              <a:t>11/10/2021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E7D85AF-A368-46DA-B857-768E4A39CC89}" type="slidenum">
              <a:rPr lang="he-IL"/>
              <a:pPr>
                <a:defRPr/>
              </a:pPr>
              <a:t>‹#›</a:t>
            </a:fld>
            <a:endParaRPr lang="en-US"/>
          </a:p>
        </p:txBody>
      </p:sp>
    </p:spTree>
    <p:extLst>
      <p:ext uri="{BB962C8B-B14F-4D97-AF65-F5344CB8AC3E}">
        <p14:creationId xmlns:p14="http://schemas.microsoft.com/office/powerpoint/2010/main" val="113943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521" y="274638"/>
            <a:ext cx="10971372"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521" y="1600201"/>
            <a:ext cx="10971372"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6463" y="6356351"/>
            <a:ext cx="284443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ו'/כסלו/תשפ"ב</a:t>
            </a:fld>
            <a:endParaRPr lang="he-IL"/>
          </a:p>
        </p:txBody>
      </p:sp>
      <p:sp>
        <p:nvSpPr>
          <p:cNvPr id="5" name="מציין מיקום של כותרת תחתונה 4"/>
          <p:cNvSpPr>
            <a:spLocks noGrp="1"/>
          </p:cNvSpPr>
          <p:nvPr>
            <p:ph type="ftr" sz="quarter" idx="3"/>
          </p:nvPr>
        </p:nvSpPr>
        <p:spPr>
          <a:xfrm>
            <a:off x="4165058" y="6356351"/>
            <a:ext cx="3860297"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521" y="6356351"/>
            <a:ext cx="284443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3" r:id="rId4"/>
    <p:sldLayoutId id="2147483663" r:id="rId5"/>
    <p:sldLayoutId id="2147483666" r:id="rId6"/>
    <p:sldLayoutId id="2147483667" r:id="rId7"/>
    <p:sldLayoutId id="2147483665" r:id="rId8"/>
    <p:sldLayoutId id="2147483668" r:id="rId9"/>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lo.cet.ac.il/player/?document=5537cb51-d798-43af-8b9c-aff5da703669&amp;language=ar&amp;sitekey=ar.ebag#pageId=page_1&amp;documentId=5537cb51-d798-43af-8b9c-aff5da703669"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ideo" Target="https://www.youtube.com/embed/7OSFEbN0vUc?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ar-SA" altLang="he-IL" b="1" dirty="0">
                <a:solidFill>
                  <a:srgbClr val="192A72"/>
                </a:solidFill>
                <a:latin typeface="Arial" panose="020B0604020202020204" pitchFamily="34" charset="0"/>
                <a:cs typeface="Arial" panose="020B0604020202020204" pitchFamily="34" charset="0"/>
              </a:rPr>
              <a:t>تلويث الهواء</a:t>
            </a:r>
            <a:endParaRPr lang="en-US" altLang="he-IL" b="1" dirty="0">
              <a:solidFill>
                <a:srgbClr val="192A7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rtlCol="0">
            <a:normAutofit/>
          </a:bodyPr>
          <a:lstStyle/>
          <a:p>
            <a:pPr algn="r" rtl="1" eaLnBrk="1" fontAlgn="auto" hangingPunct="1">
              <a:lnSpc>
                <a:spcPct val="150000"/>
              </a:lnSpc>
              <a:spcAft>
                <a:spcPts val="0"/>
              </a:spcAft>
              <a:defRPr/>
            </a:pPr>
            <a:r>
              <a:rPr lang="ar-SA" dirty="0">
                <a:solidFill>
                  <a:schemeClr val="tx1"/>
                </a:solidFill>
                <a:latin typeface="Arial" panose="020B0604020202020204" pitchFamily="34" charset="0"/>
                <a:cs typeface="Arial" panose="020B0604020202020204" pitchFamily="34" charset="0"/>
              </a:rPr>
              <a:t>الغازات الناتجة عن حرق مواد الوقود: ثاني أكسيد الكبريت وثاني أكسيد النيتروجين وثاني أكسيد الكربون وأول أكسيد الكربون وكلورو- فلوروـ كربونات، ومثيل بروميد</a:t>
            </a:r>
          </a:p>
          <a:p>
            <a:pPr algn="r" rtl="1" eaLnBrk="1" fontAlgn="auto" hangingPunct="1">
              <a:lnSpc>
                <a:spcPct val="150000"/>
              </a:lnSpc>
              <a:spcAft>
                <a:spcPts val="0"/>
              </a:spcAft>
              <a:defRPr/>
            </a:pPr>
            <a:r>
              <a:rPr lang="ar-SA" dirty="0">
                <a:solidFill>
                  <a:schemeClr val="tx1"/>
                </a:solidFill>
                <a:latin typeface="Arial" panose="020B0604020202020204" pitchFamily="34" charset="0"/>
                <a:cs typeface="Arial" panose="020B0604020202020204" pitchFamily="34" charset="0"/>
              </a:rPr>
              <a:t>النتائج: الإضرار بالصحة، المطر الحامضي، الانحباس الحراري، إنحسار الأوزون</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31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ar-SA" dirty="0">
                <a:solidFill>
                  <a:srgbClr val="192A72"/>
                </a:solidFill>
                <a:latin typeface="Arial" panose="020B0604020202020204" pitchFamily="34" charset="0"/>
                <a:cs typeface="Arial" panose="020B0604020202020204" pitchFamily="34" charset="0"/>
              </a:rPr>
              <a:t>ا</a:t>
            </a:r>
            <a:r>
              <a:rPr lang="ar-SA" b="1" dirty="0">
                <a:solidFill>
                  <a:srgbClr val="192A72"/>
                </a:solidFill>
                <a:latin typeface="Arial" panose="020B0604020202020204" pitchFamily="34" charset="0"/>
                <a:cs typeface="Arial" panose="020B0604020202020204" pitchFamily="34" charset="0"/>
              </a:rPr>
              <a:t>لزراعة شكل من أشكال تدخل الإنسان في الطبيعة</a:t>
            </a:r>
            <a:endParaRPr lang="en-US" b="1" dirty="0">
              <a:solidFill>
                <a:srgbClr val="192A7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rtlCol="0">
            <a:normAutofit/>
          </a:bodyPr>
          <a:lstStyle/>
          <a:p>
            <a:pPr algn="r" rtl="1" eaLnBrk="1" fontAlgn="auto" hangingPunct="1">
              <a:spcAft>
                <a:spcPts val="0"/>
              </a:spcAft>
              <a:defRPr/>
            </a:pPr>
            <a:r>
              <a:rPr lang="ar-SA" dirty="0">
                <a:solidFill>
                  <a:schemeClr val="tx1"/>
                </a:solidFill>
                <a:cs typeface="+mn-cs"/>
              </a:rPr>
              <a:t>بدأت الزراعة قبل نحو 10000 سنة وكانت زراعة بسيطة</a:t>
            </a:r>
          </a:p>
          <a:p>
            <a:pPr algn="r" rtl="1" eaLnBrk="1" fontAlgn="auto" hangingPunct="1">
              <a:spcAft>
                <a:spcPts val="0"/>
              </a:spcAft>
              <a:defRPr/>
            </a:pPr>
            <a:r>
              <a:rPr lang="ar-SA" dirty="0">
                <a:solidFill>
                  <a:schemeClr val="tx1"/>
                </a:solidFill>
                <a:cs typeface="+mn-cs"/>
              </a:rPr>
              <a:t>في القرن العشرين بدأت الزراعة المكثفة:</a:t>
            </a:r>
          </a:p>
          <a:p>
            <a:pPr algn="r" rtl="1" eaLnBrk="1" fontAlgn="auto" hangingPunct="1">
              <a:spcAft>
                <a:spcPts val="0"/>
              </a:spcAft>
              <a:defRPr/>
            </a:pPr>
            <a:r>
              <a:rPr lang="ar-SA" dirty="0">
                <a:solidFill>
                  <a:schemeClr val="tx1"/>
                </a:solidFill>
                <a:cs typeface="+mn-cs"/>
              </a:rPr>
              <a:t>استعمال الأسمدة الاصطناعية</a:t>
            </a:r>
          </a:p>
          <a:p>
            <a:pPr algn="r" rtl="1" eaLnBrk="1" fontAlgn="auto" hangingPunct="1">
              <a:spcAft>
                <a:spcPts val="0"/>
              </a:spcAft>
              <a:defRPr/>
            </a:pPr>
            <a:r>
              <a:rPr lang="ar-SA" dirty="0">
                <a:solidFill>
                  <a:schemeClr val="tx1"/>
                </a:solidFill>
                <a:cs typeface="+mn-cs"/>
              </a:rPr>
              <a:t>استعمال مبيدات الآفات</a:t>
            </a:r>
          </a:p>
          <a:p>
            <a:pPr algn="r" rtl="1" eaLnBrk="1" fontAlgn="auto" hangingPunct="1">
              <a:spcAft>
                <a:spcPts val="0"/>
              </a:spcAft>
              <a:defRPr/>
            </a:pPr>
            <a:r>
              <a:rPr lang="ar-SA" dirty="0">
                <a:solidFill>
                  <a:schemeClr val="tx1"/>
                </a:solidFill>
                <a:cs typeface="+mn-cs"/>
              </a:rPr>
              <a:t>مكننة الزراعة في الحراثة والحصاد والري والتسميد ورش المبيدات</a:t>
            </a:r>
          </a:p>
          <a:p>
            <a:pPr algn="r" rtl="1" eaLnBrk="1" fontAlgn="auto" hangingPunct="1">
              <a:spcAft>
                <a:spcPts val="0"/>
              </a:spcAft>
              <a:defRPr/>
            </a:pPr>
            <a:r>
              <a:rPr lang="ar-SA" dirty="0">
                <a:solidFill>
                  <a:schemeClr val="tx1"/>
                </a:solidFill>
                <a:cs typeface="+mn-cs"/>
              </a:rPr>
              <a:t>تحسين الأصناف وراثيا</a:t>
            </a:r>
          </a:p>
          <a:p>
            <a:pPr algn="r" rtl="1" eaLnBrk="1" fontAlgn="auto" hangingPunct="1">
              <a:spcAft>
                <a:spcPts val="0"/>
              </a:spcAft>
              <a:defRPr/>
            </a:pPr>
            <a:endParaRPr lang="ar-SA" dirty="0">
              <a:solidFill>
                <a:schemeClr val="tx1"/>
              </a:solidFill>
              <a:cs typeface="+mn-cs"/>
            </a:endParaRPr>
          </a:p>
          <a:p>
            <a:pPr algn="r" rtl="1" eaLnBrk="1" fontAlgn="auto" hangingPunct="1">
              <a:spcAft>
                <a:spcPts val="0"/>
              </a:spcAft>
              <a:defRPr/>
            </a:pPr>
            <a:endParaRPr lang="en-US" dirty="0">
              <a:solidFill>
                <a:schemeClr val="tx1"/>
              </a:solidFill>
              <a:cs typeface="+mn-cs"/>
            </a:endParaRPr>
          </a:p>
        </p:txBody>
      </p:sp>
    </p:spTree>
    <p:extLst>
      <p:ext uri="{BB962C8B-B14F-4D97-AF65-F5344CB8AC3E}">
        <p14:creationId xmlns:p14="http://schemas.microsoft.com/office/powerpoint/2010/main" val="22827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ar-SA" b="1" dirty="0">
                <a:solidFill>
                  <a:srgbClr val="192A72"/>
                </a:solidFill>
                <a:latin typeface="Arial" panose="020B0604020202020204" pitchFamily="34" charset="0"/>
                <a:cs typeface="Arial" panose="020B0604020202020204" pitchFamily="34" charset="0"/>
              </a:rPr>
              <a:t>أضرار الزراعة</a:t>
            </a:r>
            <a:endParaRPr lang="en-US" b="1" dirty="0">
              <a:solidFill>
                <a:srgbClr val="192A7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rtlCol="0">
            <a:normAutofit/>
          </a:bodyPr>
          <a:lstStyle/>
          <a:p>
            <a:pPr algn="r" rtl="1" eaLnBrk="1" fontAlgn="auto" hangingPunct="1">
              <a:lnSpc>
                <a:spcPct val="150000"/>
              </a:lnSpc>
              <a:spcAft>
                <a:spcPts val="0"/>
              </a:spcAft>
              <a:defRPr/>
            </a:pPr>
            <a:r>
              <a:rPr lang="ar-SA" b="1" dirty="0">
                <a:solidFill>
                  <a:schemeClr val="tx1"/>
                </a:solidFill>
                <a:latin typeface="Arial" panose="020B0604020202020204" pitchFamily="34" charset="0"/>
                <a:cs typeface="Arial" panose="020B0604020202020204" pitchFamily="34" charset="0"/>
              </a:rPr>
              <a:t>تلويث التربة والمياه بالأسمدة يؤدي إلى أضرار صحية، وازدهار الطحالب</a:t>
            </a:r>
          </a:p>
          <a:p>
            <a:pPr algn="r" rtl="1" eaLnBrk="1" fontAlgn="auto" hangingPunct="1">
              <a:lnSpc>
                <a:spcPct val="150000"/>
              </a:lnSpc>
              <a:spcAft>
                <a:spcPts val="0"/>
              </a:spcAft>
              <a:defRPr/>
            </a:pPr>
            <a:r>
              <a:rPr lang="ar-SA" b="1" dirty="0">
                <a:solidFill>
                  <a:schemeClr val="tx1"/>
                </a:solidFill>
                <a:latin typeface="Arial" panose="020B0604020202020204" pitchFamily="34" charset="0"/>
                <a:cs typeface="Arial" panose="020B0604020202020204" pitchFamily="34" charset="0"/>
              </a:rPr>
              <a:t>تأثير مبيدات الآفات على الصحة والبيئة، مثال ال </a:t>
            </a:r>
            <a:r>
              <a:rPr lang="en-US" b="1" dirty="0">
                <a:solidFill>
                  <a:schemeClr val="tx1"/>
                </a:solidFill>
                <a:latin typeface="Arial" panose="020B0604020202020204" pitchFamily="34" charset="0"/>
                <a:cs typeface="Arial" panose="020B0604020202020204" pitchFamily="34" charset="0"/>
              </a:rPr>
              <a:t>DDT</a:t>
            </a:r>
            <a:r>
              <a:rPr lang="ar-SA" b="1" dirty="0">
                <a:solidFill>
                  <a:schemeClr val="tx1"/>
                </a:solidFill>
                <a:latin typeface="Arial" panose="020B0604020202020204" pitchFamily="34" charset="0"/>
                <a:cs typeface="Arial" panose="020B0604020202020204" pitchFamily="34" charset="0"/>
              </a:rPr>
              <a:t>، مثيل ـ بروميد.</a:t>
            </a:r>
          </a:p>
          <a:p>
            <a:pPr algn="r" rtl="1" eaLnBrk="1" fontAlgn="auto" hangingPunct="1">
              <a:lnSpc>
                <a:spcPct val="150000"/>
              </a:lnSpc>
              <a:spcAft>
                <a:spcPts val="0"/>
              </a:spcAft>
              <a:defRPr/>
            </a:pPr>
            <a:r>
              <a:rPr lang="ar-SA" b="1" dirty="0">
                <a:solidFill>
                  <a:schemeClr val="tx1"/>
                </a:solidFill>
                <a:latin typeface="Arial" panose="020B0604020202020204" pitchFamily="34" charset="0"/>
                <a:cs typeface="Arial" panose="020B0604020202020204" pitchFamily="34" charset="0"/>
              </a:rPr>
              <a:t>استهلاك المياه في الزراعة</a:t>
            </a:r>
          </a:p>
          <a:p>
            <a:pPr algn="r" rtl="1" eaLnBrk="1" fontAlgn="auto" hangingPunct="1">
              <a:lnSpc>
                <a:spcPct val="150000"/>
              </a:lnSpc>
              <a:spcAft>
                <a:spcPts val="0"/>
              </a:spcAft>
              <a:defRPr/>
            </a:pPr>
            <a:r>
              <a:rPr lang="ar-SA" b="1" dirty="0">
                <a:solidFill>
                  <a:schemeClr val="tx1"/>
                </a:solidFill>
                <a:latin typeface="Arial" panose="020B0604020202020204" pitchFamily="34" charset="0"/>
                <a:cs typeface="Arial" panose="020B0604020202020204" pitchFamily="34" charset="0"/>
              </a:rPr>
              <a:t>استغلال الأراضي للزراعة  </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426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206" y="213093"/>
            <a:ext cx="11160000" cy="982663"/>
          </a:xfrm>
        </p:spPr>
        <p:txBody>
          <a:bodyPr rtlCol="0">
            <a:normAutofit/>
          </a:bodyPr>
          <a:lstStyle/>
          <a:p>
            <a:pPr rtl="1" eaLnBrk="1" fontAlgn="auto" hangingPunct="1">
              <a:spcAft>
                <a:spcPts val="0"/>
              </a:spcAft>
              <a:defRPr/>
            </a:pPr>
            <a:r>
              <a:rPr lang="ar-SA" b="1" dirty="0">
                <a:solidFill>
                  <a:srgbClr val="192A72"/>
                </a:solidFill>
                <a:latin typeface="Arial" panose="020B0604020202020204" pitchFamily="34" charset="0"/>
                <a:cs typeface="Arial" panose="020B0604020202020204" pitchFamily="34" charset="0"/>
              </a:rPr>
              <a:t>تلويث المياه بالمجاري البيتية</a:t>
            </a:r>
            <a:endParaRPr lang="en-US" b="1" dirty="0">
              <a:solidFill>
                <a:srgbClr val="192A7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rtlCol="0">
            <a:normAutofit/>
          </a:bodyPr>
          <a:lstStyle/>
          <a:p>
            <a:pPr algn="r" rtl="1" eaLnBrk="1" fontAlgn="auto" hangingPunct="1">
              <a:lnSpc>
                <a:spcPct val="150000"/>
              </a:lnSpc>
              <a:spcAft>
                <a:spcPts val="0"/>
              </a:spcAft>
              <a:defRPr/>
            </a:pPr>
            <a:r>
              <a:rPr lang="ar-SA" b="1" dirty="0">
                <a:solidFill>
                  <a:schemeClr val="tx1"/>
                </a:solidFill>
                <a:latin typeface="Arial" panose="020B0604020202020204" pitchFamily="34" charset="0"/>
                <a:cs typeface="Arial" panose="020B0604020202020204" pitchFamily="34" charset="0"/>
              </a:rPr>
              <a:t>تأثير مواد التنظيف على مجمعات المياه (تغيير ال </a:t>
            </a:r>
            <a:r>
              <a:rPr lang="en-US" b="1" dirty="0">
                <a:solidFill>
                  <a:schemeClr val="tx1"/>
                </a:solidFill>
                <a:latin typeface="Arial" panose="020B0604020202020204" pitchFamily="34" charset="0"/>
                <a:cs typeface="Arial" panose="020B0604020202020204" pitchFamily="34" charset="0"/>
              </a:rPr>
              <a:t>pH</a:t>
            </a:r>
            <a:r>
              <a:rPr lang="ar-SA" b="1" dirty="0">
                <a:solidFill>
                  <a:schemeClr val="tx1"/>
                </a:solidFill>
                <a:latin typeface="Arial" panose="020B0604020202020204" pitchFamily="34" charset="0"/>
                <a:cs typeface="Arial" panose="020B0604020202020204" pitchFamily="34" charset="0"/>
              </a:rPr>
              <a:t> وازدهار الطحالب...)</a:t>
            </a:r>
          </a:p>
          <a:p>
            <a:pPr algn="r" rtl="1" eaLnBrk="1" fontAlgn="auto" hangingPunct="1">
              <a:lnSpc>
                <a:spcPct val="150000"/>
              </a:lnSpc>
              <a:spcAft>
                <a:spcPts val="0"/>
              </a:spcAft>
              <a:defRPr/>
            </a:pPr>
            <a:r>
              <a:rPr lang="ar-SA" b="1" dirty="0">
                <a:solidFill>
                  <a:schemeClr val="tx1"/>
                </a:solidFill>
                <a:latin typeface="Arial" panose="020B0604020202020204" pitchFamily="34" charset="0"/>
                <a:cs typeface="Arial" panose="020B0604020202020204" pitchFamily="34" charset="0"/>
              </a:rPr>
              <a:t>تأثير الكائنات الدقيقة على البيئة وصحة الإنسان</a:t>
            </a:r>
          </a:p>
          <a:p>
            <a:pPr algn="r" rtl="1" eaLnBrk="1" fontAlgn="auto" hangingPunct="1">
              <a:lnSpc>
                <a:spcPct val="150000"/>
              </a:lnSpc>
              <a:spcAft>
                <a:spcPts val="0"/>
              </a:spcAft>
              <a:defRPr/>
            </a:pPr>
            <a:r>
              <a:rPr lang="ar-SA" b="1" dirty="0">
                <a:solidFill>
                  <a:schemeClr val="tx1"/>
                </a:solidFill>
                <a:latin typeface="Arial" panose="020B0604020202020204" pitchFamily="34" charset="0"/>
                <a:cs typeface="Arial" panose="020B0604020202020204" pitchFamily="34" charset="0"/>
              </a:rPr>
              <a:t>فحص جودة الماء</a:t>
            </a:r>
          </a:p>
          <a:p>
            <a:pPr algn="r" rtl="1" eaLnBrk="1" fontAlgn="auto" hangingPunct="1">
              <a:spcAft>
                <a:spcPts val="0"/>
              </a:spcAft>
              <a:defRPr/>
            </a:pP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957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206" y="213093"/>
            <a:ext cx="11160000" cy="982663"/>
          </a:xfrm>
        </p:spPr>
        <p:txBody>
          <a:bodyPr rtlCol="0">
            <a:normAutofit/>
          </a:bodyPr>
          <a:lstStyle/>
          <a:p>
            <a:pPr eaLnBrk="1" fontAlgn="auto" hangingPunct="1">
              <a:spcAft>
                <a:spcPts val="0"/>
              </a:spcAft>
              <a:defRPr/>
            </a:pPr>
            <a:r>
              <a:rPr lang="ar-SA" b="1" dirty="0">
                <a:solidFill>
                  <a:srgbClr val="192A72"/>
                </a:solidFill>
                <a:latin typeface="Arial" panose="020B0604020202020204" pitchFamily="34" charset="0"/>
                <a:cs typeface="Arial" panose="020B0604020202020204" pitchFamily="34" charset="0"/>
              </a:rPr>
              <a:t>النفايات</a:t>
            </a:r>
            <a:endParaRPr lang="en-US" b="1" dirty="0">
              <a:solidFill>
                <a:srgbClr val="192A7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rtlCol="0">
            <a:normAutofit/>
          </a:bodyPr>
          <a:lstStyle/>
          <a:p>
            <a:pPr algn="r" rtl="1" eaLnBrk="1" fontAlgn="auto" hangingPunct="1">
              <a:lnSpc>
                <a:spcPct val="150000"/>
              </a:lnSpc>
              <a:spcAft>
                <a:spcPts val="0"/>
              </a:spcAft>
              <a:defRPr/>
            </a:pPr>
            <a:r>
              <a:rPr lang="ar-SA" b="1" dirty="0">
                <a:solidFill>
                  <a:schemeClr val="tx1"/>
                </a:solidFill>
                <a:latin typeface="Arial" panose="020B0604020202020204" pitchFamily="34" charset="0"/>
                <a:cs typeface="Arial" panose="020B0604020202020204" pitchFamily="34" charset="0"/>
              </a:rPr>
              <a:t>النفايات الكيماوية</a:t>
            </a:r>
          </a:p>
          <a:p>
            <a:pPr algn="r" rtl="1" eaLnBrk="1" fontAlgn="auto" hangingPunct="1">
              <a:lnSpc>
                <a:spcPct val="150000"/>
              </a:lnSpc>
              <a:spcAft>
                <a:spcPts val="0"/>
              </a:spcAft>
              <a:defRPr/>
            </a:pPr>
            <a:r>
              <a:rPr lang="ar-SA" b="1" dirty="0">
                <a:solidFill>
                  <a:schemeClr val="tx1"/>
                </a:solidFill>
                <a:latin typeface="Arial" panose="020B0604020202020204" pitchFamily="34" charset="0"/>
                <a:cs typeface="Arial" panose="020B0604020202020204" pitchFamily="34" charset="0"/>
              </a:rPr>
              <a:t>النفايات الصلبة</a:t>
            </a:r>
          </a:p>
          <a:p>
            <a:pPr algn="r" rtl="1" eaLnBrk="1" fontAlgn="auto" hangingPunct="1">
              <a:lnSpc>
                <a:spcPct val="150000"/>
              </a:lnSpc>
              <a:spcAft>
                <a:spcPts val="0"/>
              </a:spcAft>
              <a:defRPr/>
            </a:pPr>
            <a:r>
              <a:rPr lang="ar-SA" b="1" dirty="0">
                <a:solidFill>
                  <a:schemeClr val="tx1"/>
                </a:solidFill>
                <a:latin typeface="Arial" panose="020B0604020202020204" pitchFamily="34" charset="0"/>
                <a:cs typeface="Arial" panose="020B0604020202020204" pitchFamily="34" charset="0"/>
              </a:rPr>
              <a:t>نفايات النفط</a:t>
            </a:r>
          </a:p>
          <a:p>
            <a:pPr algn="r" rtl="1" eaLnBrk="1" fontAlgn="auto" hangingPunct="1">
              <a:lnSpc>
                <a:spcPct val="150000"/>
              </a:lnSpc>
              <a:spcAft>
                <a:spcPts val="0"/>
              </a:spcAft>
              <a:defRPr/>
            </a:pPr>
            <a:r>
              <a:rPr lang="ar-SA" b="1" dirty="0">
                <a:solidFill>
                  <a:schemeClr val="tx1"/>
                </a:solidFill>
                <a:latin typeface="Arial" panose="020B0604020202020204" pitchFamily="34" charset="0"/>
                <a:cs typeface="Arial" panose="020B0604020202020204" pitchFamily="34" charset="0"/>
              </a:rPr>
              <a:t>النفايات النووية</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496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206" y="213093"/>
            <a:ext cx="11160000" cy="982663"/>
          </a:xfrm>
        </p:spPr>
        <p:txBody>
          <a:bodyPr rtlCol="0">
            <a:normAutofit/>
          </a:bodyPr>
          <a:lstStyle/>
          <a:p>
            <a:pPr eaLnBrk="1" fontAlgn="auto" hangingPunct="1">
              <a:spcAft>
                <a:spcPts val="0"/>
              </a:spcAft>
              <a:defRPr/>
            </a:pPr>
            <a:r>
              <a:rPr lang="ar-SA" b="1" dirty="0">
                <a:solidFill>
                  <a:srgbClr val="192A72"/>
                </a:solidFill>
                <a:latin typeface="Arial" panose="020B0604020202020204" pitchFamily="34" charset="0"/>
                <a:cs typeface="Arial" panose="020B0604020202020204" pitchFamily="34" charset="0"/>
              </a:rPr>
              <a:t>الإضرار بالتنوع البيولوجي</a:t>
            </a:r>
            <a:endParaRPr lang="en-US" b="1" dirty="0">
              <a:solidFill>
                <a:srgbClr val="192A7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rtlCol="0">
            <a:normAutofit/>
          </a:bodyPr>
          <a:lstStyle/>
          <a:p>
            <a:pPr algn="r" rtl="1" eaLnBrk="1" fontAlgn="auto" hangingPunct="1">
              <a:lnSpc>
                <a:spcPct val="150000"/>
              </a:lnSpc>
              <a:spcAft>
                <a:spcPts val="0"/>
              </a:spcAft>
              <a:defRPr/>
            </a:pPr>
            <a:r>
              <a:rPr lang="ar-SA" b="1" dirty="0">
                <a:solidFill>
                  <a:schemeClr val="tx1"/>
                </a:solidFill>
                <a:latin typeface="Arial" panose="020B0604020202020204" pitchFamily="34" charset="0"/>
                <a:cs typeface="Arial" panose="020B0604020202020204" pitchFamily="34" charset="0"/>
              </a:rPr>
              <a:t>تعريف التنوع البيولوجي</a:t>
            </a:r>
          </a:p>
          <a:p>
            <a:pPr algn="r" rtl="1" eaLnBrk="1" fontAlgn="auto" hangingPunct="1">
              <a:lnSpc>
                <a:spcPct val="150000"/>
              </a:lnSpc>
              <a:spcAft>
                <a:spcPts val="0"/>
              </a:spcAft>
              <a:defRPr/>
            </a:pPr>
            <a:r>
              <a:rPr lang="ar-SA" b="1" dirty="0">
                <a:solidFill>
                  <a:schemeClr val="tx1"/>
                </a:solidFill>
                <a:latin typeface="Arial" panose="020B0604020202020204" pitchFamily="34" charset="0"/>
                <a:cs typeface="Arial" panose="020B0604020202020204" pitchFamily="34" charset="0"/>
              </a:rPr>
              <a:t>هدم المواطن</a:t>
            </a:r>
            <a:r>
              <a:rPr lang="ar-JO" b="1" dirty="0">
                <a:solidFill>
                  <a:schemeClr val="tx1"/>
                </a:solidFill>
                <a:latin typeface="Arial" panose="020B0604020202020204" pitchFamily="34" charset="0"/>
                <a:cs typeface="Arial" panose="020B0604020202020204" pitchFamily="34" charset="0"/>
              </a:rPr>
              <a:t> البيئات</a:t>
            </a:r>
            <a:r>
              <a:rPr lang="ar-SA" b="1" dirty="0">
                <a:solidFill>
                  <a:schemeClr val="tx1"/>
                </a:solidFill>
                <a:latin typeface="Arial" panose="020B0604020202020204" pitchFamily="34" charset="0"/>
                <a:cs typeface="Arial" panose="020B0604020202020204" pitchFamily="34" charset="0"/>
              </a:rPr>
              <a:t> الإحيائية الطبيعية وتجزيئها، انقراض الأنواع</a:t>
            </a:r>
          </a:p>
          <a:p>
            <a:pPr algn="r" rtl="1" eaLnBrk="1" fontAlgn="auto" hangingPunct="1">
              <a:lnSpc>
                <a:spcPct val="150000"/>
              </a:lnSpc>
              <a:spcAft>
                <a:spcPts val="0"/>
              </a:spcAft>
              <a:defRPr/>
            </a:pPr>
            <a:r>
              <a:rPr lang="ar-SA" b="1" dirty="0">
                <a:solidFill>
                  <a:schemeClr val="tx1"/>
                </a:solidFill>
                <a:latin typeface="Arial" panose="020B0604020202020204" pitchFamily="34" charset="0"/>
                <a:cs typeface="Arial" panose="020B0604020202020204" pitchFamily="34" charset="0"/>
              </a:rPr>
              <a:t>غزو الأنواع</a:t>
            </a:r>
          </a:p>
          <a:p>
            <a:pPr algn="r" rtl="1" eaLnBrk="1" fontAlgn="auto" hangingPunct="1">
              <a:lnSpc>
                <a:spcPct val="150000"/>
              </a:lnSpc>
              <a:spcAft>
                <a:spcPts val="0"/>
              </a:spcAft>
              <a:defRPr/>
            </a:pPr>
            <a:r>
              <a:rPr lang="ar-SA" b="1" dirty="0">
                <a:solidFill>
                  <a:schemeClr val="tx1"/>
                </a:solidFill>
                <a:latin typeface="Arial" panose="020B0604020202020204" pitchFamily="34" charset="0"/>
                <a:cs typeface="Arial" panose="020B0604020202020204" pitchFamily="34" charset="0"/>
              </a:rPr>
              <a:t>استغلال زائد للموارد الحيوانية والنباتية: صيد الحيوانات والاسماك، قطع الغابات...</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401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rtl="1" eaLnBrk="1" hangingPunct="1"/>
            <a:r>
              <a:rPr lang="ar-SA" altLang="he-IL" b="1" dirty="0">
                <a:solidFill>
                  <a:srgbClr val="192A72"/>
                </a:solidFill>
                <a:latin typeface="Arial" panose="020B0604020202020204" pitchFamily="34" charset="0"/>
                <a:cs typeface="Arial" panose="020B0604020202020204" pitchFamily="34" charset="0"/>
              </a:rPr>
              <a:t>حماية الأنظمة البيئية</a:t>
            </a:r>
            <a:endParaRPr lang="en-US" altLang="he-IL" b="1" dirty="0">
              <a:solidFill>
                <a:srgbClr val="192A72"/>
              </a:solidFill>
              <a:latin typeface="Arial" panose="020B0604020202020204" pitchFamily="34" charset="0"/>
              <a:cs typeface="Arial" panose="020B0604020202020204" pitchFamily="34" charset="0"/>
            </a:endParaRPr>
          </a:p>
        </p:txBody>
      </p:sp>
      <p:sp>
        <p:nvSpPr>
          <p:cNvPr id="11267" name="Content Placeholder 2"/>
          <p:cNvSpPr>
            <a:spLocks noGrp="1"/>
          </p:cNvSpPr>
          <p:nvPr>
            <p:ph idx="1"/>
          </p:nvPr>
        </p:nvSpPr>
        <p:spPr/>
        <p:txBody>
          <a:bodyPr/>
          <a:lstStyle/>
          <a:p>
            <a:pPr algn="r" rtl="1" eaLnBrk="1" hangingPunct="1"/>
            <a:r>
              <a:rPr lang="ar-SA" altLang="he-IL" b="1" dirty="0">
                <a:solidFill>
                  <a:schemeClr val="tx1"/>
                </a:solidFill>
                <a:latin typeface="Arial" panose="020B0604020202020204" pitchFamily="34" charset="0"/>
                <a:cs typeface="Arial" panose="020B0604020202020204" pitchFamily="34" charset="0"/>
              </a:rPr>
              <a:t>التقليل من تلويث الهواء</a:t>
            </a:r>
          </a:p>
          <a:p>
            <a:pPr algn="r" rtl="1" eaLnBrk="1" hangingPunct="1"/>
            <a:r>
              <a:rPr lang="ar-SA" altLang="he-IL" b="1" dirty="0">
                <a:solidFill>
                  <a:schemeClr val="tx1"/>
                </a:solidFill>
                <a:latin typeface="Arial" panose="020B0604020202020204" pitchFamily="34" charset="0"/>
                <a:cs typeface="Arial" panose="020B0604020202020204" pitchFamily="34" charset="0"/>
              </a:rPr>
              <a:t>استعمال طاقة نظيفة</a:t>
            </a:r>
          </a:p>
          <a:p>
            <a:pPr algn="r" rtl="1" eaLnBrk="1" hangingPunct="1"/>
            <a:r>
              <a:rPr lang="ar-SA" altLang="he-IL" b="1" dirty="0">
                <a:solidFill>
                  <a:schemeClr val="tx1"/>
                </a:solidFill>
                <a:latin typeface="Arial" panose="020B0604020202020204" pitchFamily="34" charset="0"/>
                <a:cs typeface="Arial" panose="020B0604020202020204" pitchFamily="34" charset="0"/>
              </a:rPr>
              <a:t>تطهير مياه المجاري</a:t>
            </a:r>
          </a:p>
          <a:p>
            <a:pPr algn="r" rtl="1" eaLnBrk="1" hangingPunct="1"/>
            <a:r>
              <a:rPr lang="ar-SA" altLang="he-IL" b="1" dirty="0">
                <a:solidFill>
                  <a:schemeClr val="tx1"/>
                </a:solidFill>
                <a:latin typeface="Arial" panose="020B0604020202020204" pitchFamily="34" charset="0"/>
                <a:cs typeface="Arial" panose="020B0604020202020204" pitchFamily="34" charset="0"/>
              </a:rPr>
              <a:t>المكافحة البيولوجية والمدموجة: استعمال مفترسات، طفيليات، تعقيم الذكور، استعمال كائنات دقيقة طبيعية أو مهندسة</a:t>
            </a:r>
          </a:p>
          <a:p>
            <a:pPr algn="r" rtl="1" eaLnBrk="1" hangingPunct="1"/>
            <a:r>
              <a:rPr lang="ar-SA" altLang="he-IL" b="1" dirty="0">
                <a:solidFill>
                  <a:schemeClr val="tx1"/>
                </a:solidFill>
                <a:latin typeface="Arial" panose="020B0604020202020204" pitchFamily="34" charset="0"/>
                <a:cs typeface="Arial" panose="020B0604020202020204" pitchFamily="34" charset="0"/>
              </a:rPr>
              <a:t>الزراعة العضوية: استعمال زبل طبيعي أو </a:t>
            </a:r>
            <a:r>
              <a:rPr lang="ar-SA" altLang="he-IL" b="1" dirty="0" err="1">
                <a:solidFill>
                  <a:schemeClr val="tx1"/>
                </a:solidFill>
                <a:latin typeface="Arial" panose="020B0604020202020204" pitchFamily="34" charset="0"/>
                <a:cs typeface="Arial" panose="020B0604020202020204" pitchFamily="34" charset="0"/>
              </a:rPr>
              <a:t>كومبوست</a:t>
            </a:r>
            <a:r>
              <a:rPr lang="ar-SA" altLang="he-IL" b="1" dirty="0">
                <a:solidFill>
                  <a:schemeClr val="tx1"/>
                </a:solidFill>
                <a:latin typeface="Arial" panose="020B0604020202020204" pitchFamily="34" charset="0"/>
                <a:cs typeface="Arial" panose="020B0604020202020204" pitchFamily="34" charset="0"/>
              </a:rPr>
              <a:t>، التطهير الشمسي للتربة، استعما أصناف صامدة أمام الآفات</a:t>
            </a:r>
          </a:p>
          <a:p>
            <a:pPr algn="r" rtl="1" eaLnBrk="1" hangingPunct="1"/>
            <a:endParaRPr lang="ar-SA" altLang="he-IL" dirty="0">
              <a:solidFill>
                <a:schemeClr val="tx1"/>
              </a:solidFill>
              <a:latin typeface="Arial" panose="020B0604020202020204" pitchFamily="34" charset="0"/>
              <a:cs typeface="Arial" panose="020B0604020202020204" pitchFamily="34" charset="0"/>
            </a:endParaRPr>
          </a:p>
          <a:p>
            <a:pPr algn="r" rtl="1" eaLnBrk="1" hangingPunct="1"/>
            <a:endParaRPr lang="en-US" altLang="he-IL"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936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anim calcmode="lin" valueType="num">
                                      <p:cBhvr>
                                        <p:cTn id="8"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animEffect transition="in" filter="fade">
                                      <p:cBhvr>
                                        <p:cTn id="14" dur="1000"/>
                                        <p:tgtEl>
                                          <p:spTgt spid="11267">
                                            <p:txEl>
                                              <p:pRg st="1" end="1"/>
                                            </p:txEl>
                                          </p:spTgt>
                                        </p:tgtEl>
                                      </p:cBhvr>
                                    </p:animEffect>
                                    <p:anim calcmode="lin" valueType="num">
                                      <p:cBhvr>
                                        <p:cTn id="15"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animEffect transition="in" filter="fade">
                                      <p:cBhvr>
                                        <p:cTn id="21" dur="1000"/>
                                        <p:tgtEl>
                                          <p:spTgt spid="11267">
                                            <p:txEl>
                                              <p:pRg st="2" end="2"/>
                                            </p:txEl>
                                          </p:spTgt>
                                        </p:tgtEl>
                                      </p:cBhvr>
                                    </p:animEffect>
                                    <p:anim calcmode="lin" valueType="num">
                                      <p:cBhvr>
                                        <p:cTn id="22"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267">
                                            <p:txEl>
                                              <p:pRg st="3" end="3"/>
                                            </p:txEl>
                                          </p:spTgt>
                                        </p:tgtEl>
                                        <p:attrNameLst>
                                          <p:attrName>style.visibility</p:attrName>
                                        </p:attrNameLst>
                                      </p:cBhvr>
                                      <p:to>
                                        <p:strVal val="visible"/>
                                      </p:to>
                                    </p:set>
                                    <p:animEffect transition="in" filter="fade">
                                      <p:cBhvr>
                                        <p:cTn id="28" dur="1000"/>
                                        <p:tgtEl>
                                          <p:spTgt spid="11267">
                                            <p:txEl>
                                              <p:pRg st="3" end="3"/>
                                            </p:txEl>
                                          </p:spTgt>
                                        </p:tgtEl>
                                      </p:cBhvr>
                                    </p:animEffect>
                                    <p:anim calcmode="lin" valueType="num">
                                      <p:cBhvr>
                                        <p:cTn id="29"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2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267">
                                            <p:txEl>
                                              <p:pRg st="4" end="4"/>
                                            </p:txEl>
                                          </p:spTgt>
                                        </p:tgtEl>
                                        <p:attrNameLst>
                                          <p:attrName>style.visibility</p:attrName>
                                        </p:attrNameLst>
                                      </p:cBhvr>
                                      <p:to>
                                        <p:strVal val="visible"/>
                                      </p:to>
                                    </p:set>
                                    <p:animEffect transition="in" filter="fade">
                                      <p:cBhvr>
                                        <p:cTn id="35" dur="1000"/>
                                        <p:tgtEl>
                                          <p:spTgt spid="11267">
                                            <p:txEl>
                                              <p:pRg st="4" end="4"/>
                                            </p:txEl>
                                          </p:spTgt>
                                        </p:tgtEl>
                                      </p:cBhvr>
                                    </p:animEffect>
                                    <p:anim calcmode="lin" valueType="num">
                                      <p:cBhvr>
                                        <p:cTn id="36"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26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206" y="213093"/>
            <a:ext cx="11160000" cy="982663"/>
          </a:xfrm>
        </p:spPr>
        <p:txBody>
          <a:bodyPr rtlCol="0">
            <a:normAutofit/>
          </a:bodyPr>
          <a:lstStyle/>
          <a:p>
            <a:pPr eaLnBrk="1" fontAlgn="auto" hangingPunct="1">
              <a:spcAft>
                <a:spcPts val="0"/>
              </a:spcAft>
              <a:defRPr/>
            </a:pPr>
            <a:r>
              <a:rPr lang="ar-SA" b="1" dirty="0">
                <a:solidFill>
                  <a:srgbClr val="192A72"/>
                </a:solidFill>
              </a:rPr>
              <a:t>حماية الأنظمة البيئية</a:t>
            </a:r>
            <a:endParaRPr lang="en-US" b="1" dirty="0">
              <a:solidFill>
                <a:srgbClr val="192A72"/>
              </a:solidFill>
            </a:endParaRPr>
          </a:p>
        </p:txBody>
      </p:sp>
      <p:sp>
        <p:nvSpPr>
          <p:cNvPr id="3" name="Content Placeholder 2"/>
          <p:cNvSpPr>
            <a:spLocks noGrp="1"/>
          </p:cNvSpPr>
          <p:nvPr>
            <p:ph idx="1"/>
          </p:nvPr>
        </p:nvSpPr>
        <p:spPr/>
        <p:txBody>
          <a:bodyPr rtlCol="0">
            <a:normAutofit/>
          </a:bodyPr>
          <a:lstStyle/>
          <a:p>
            <a:pPr algn="r" rtl="1" eaLnBrk="1" fontAlgn="auto" hangingPunct="1">
              <a:lnSpc>
                <a:spcPct val="150000"/>
              </a:lnSpc>
              <a:spcAft>
                <a:spcPts val="0"/>
              </a:spcAft>
              <a:defRPr/>
            </a:pPr>
            <a:r>
              <a:rPr lang="ar-SA" b="1" dirty="0">
                <a:solidFill>
                  <a:schemeClr val="tx1"/>
                </a:solidFill>
                <a:latin typeface="Arial" panose="020B0604020202020204" pitchFamily="34" charset="0"/>
                <a:cs typeface="Arial" panose="020B0604020202020204" pitchFamily="34" charset="0"/>
              </a:rPr>
              <a:t>إعادة استعمال الورق والبلاستيك والحديد ...أي الاستحداث أو التدوير (</a:t>
            </a:r>
            <a:r>
              <a:rPr lang="en-US" b="1" dirty="0">
                <a:solidFill>
                  <a:schemeClr val="tx1"/>
                </a:solidFill>
                <a:latin typeface="Arial" panose="020B0604020202020204" pitchFamily="34" charset="0"/>
                <a:cs typeface="Arial" panose="020B0604020202020204" pitchFamily="34" charset="0"/>
              </a:rPr>
              <a:t>Recycling</a:t>
            </a:r>
            <a:r>
              <a:rPr lang="ar-SA" b="1" dirty="0">
                <a:solidFill>
                  <a:schemeClr val="tx1"/>
                </a:solidFill>
                <a:latin typeface="Arial" panose="020B0604020202020204" pitchFamily="34" charset="0"/>
                <a:cs typeface="Arial" panose="020B0604020202020204" pitchFamily="34" charset="0"/>
              </a:rPr>
              <a:t>)</a:t>
            </a:r>
          </a:p>
          <a:p>
            <a:pPr algn="r" rtl="1" eaLnBrk="1" fontAlgn="auto" hangingPunct="1">
              <a:lnSpc>
                <a:spcPct val="150000"/>
              </a:lnSpc>
              <a:spcAft>
                <a:spcPts val="0"/>
              </a:spcAft>
              <a:defRPr/>
            </a:pPr>
            <a:r>
              <a:rPr lang="ar-SA" b="1" dirty="0">
                <a:solidFill>
                  <a:schemeClr val="tx1"/>
                </a:solidFill>
                <a:latin typeface="Arial" panose="020B0604020202020204" pitchFamily="34" charset="0"/>
                <a:cs typeface="Arial" panose="020B0604020202020204" pitchFamily="34" charset="0"/>
              </a:rPr>
              <a:t>إنشاء المحميات الطبيعية</a:t>
            </a:r>
          </a:p>
          <a:p>
            <a:pPr algn="r" rtl="1" eaLnBrk="1" fontAlgn="auto" hangingPunct="1">
              <a:lnSpc>
                <a:spcPct val="150000"/>
              </a:lnSpc>
              <a:spcAft>
                <a:spcPts val="0"/>
              </a:spcAft>
              <a:defRPr/>
            </a:pPr>
            <a:r>
              <a:rPr lang="ar-SA" b="1" dirty="0">
                <a:solidFill>
                  <a:schemeClr val="tx1"/>
                </a:solidFill>
                <a:latin typeface="Arial" panose="020B0604020202020204" pitchFamily="34" charset="0"/>
                <a:cs typeface="Arial" panose="020B0604020202020204" pitchFamily="34" charset="0"/>
              </a:rPr>
              <a:t>مكافحة الحرائق الكبيرة ومنع الصيد</a:t>
            </a:r>
          </a:p>
          <a:p>
            <a:pPr algn="r" rtl="1" eaLnBrk="1" fontAlgn="auto" hangingPunct="1">
              <a:lnSpc>
                <a:spcPct val="150000"/>
              </a:lnSpc>
              <a:spcAft>
                <a:spcPts val="0"/>
              </a:spcAft>
              <a:defRPr/>
            </a:pPr>
            <a:r>
              <a:rPr lang="ar-SA" b="1" dirty="0">
                <a:solidFill>
                  <a:schemeClr val="tx1"/>
                </a:solidFill>
                <a:latin typeface="Arial" panose="020B0604020202020204" pitchFamily="34" charset="0"/>
                <a:cs typeface="Arial" panose="020B0604020202020204" pitchFamily="34" charset="0"/>
              </a:rPr>
              <a:t>مقاومة الأنواع الغازية</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277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noFill/>
          <a:ln>
            <a:noFill/>
          </a:ln>
        </p:spPr>
        <p:style>
          <a:lnRef idx="2">
            <a:schemeClr val="accent3">
              <a:shade val="50000"/>
            </a:schemeClr>
          </a:lnRef>
          <a:fillRef idx="1">
            <a:schemeClr val="accent3"/>
          </a:fillRef>
          <a:effectRef idx="0">
            <a:schemeClr val="accent3"/>
          </a:effectRef>
          <a:fontRef idx="minor">
            <a:schemeClr val="lt1"/>
          </a:fontRef>
        </p:style>
        <p:txBody>
          <a:bodyPr/>
          <a:lstStyle/>
          <a:p>
            <a:r>
              <a:rPr lang="ar-JO" dirty="0">
                <a:latin typeface="Arial" panose="020B0604020202020204" pitchFamily="34" charset="0"/>
                <a:cs typeface="Arial" panose="020B0604020202020204" pitchFamily="34" charset="0"/>
              </a:rPr>
              <a:t>كيفية المحافظة على البيئة</a:t>
            </a:r>
            <a:endParaRPr lang="he-IL"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a:xfrm>
            <a:off x="1400603" y="1157657"/>
            <a:ext cx="9389206" cy="3820743"/>
          </a:xfrm>
          <a:solidFill>
            <a:schemeClr val="accent3">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oAutofit/>
          </a:bodyPr>
          <a:lstStyle/>
          <a:p>
            <a:r>
              <a:rPr lang="ar-JO" sz="2000" dirty="0">
                <a:solidFill>
                  <a:schemeClr val="tx1"/>
                </a:solidFill>
                <a:latin typeface="Arial" panose="020B0604020202020204" pitchFamily="34" charset="0"/>
                <a:cs typeface="Arial" panose="020B0604020202020204" pitchFamily="34" charset="0"/>
              </a:rPr>
              <a:t>عمل المحميات الطبيعية للحيوانات من أجل المحافظة عليها من الانقراض. </a:t>
            </a:r>
          </a:p>
          <a:p>
            <a:r>
              <a:rPr lang="ar-JO" sz="2000" dirty="0">
                <a:solidFill>
                  <a:schemeClr val="tx1"/>
                </a:solidFill>
                <a:latin typeface="Arial" panose="020B0604020202020204" pitchFamily="34" charset="0"/>
                <a:cs typeface="Arial" panose="020B0604020202020204" pitchFamily="34" charset="0"/>
              </a:rPr>
              <a:t>استصلاح جميع الأراضي الزراعية وعدم بناء المباني عليها.</a:t>
            </a:r>
          </a:p>
          <a:p>
            <a:r>
              <a:rPr lang="ar-JO" sz="2000" dirty="0">
                <a:solidFill>
                  <a:schemeClr val="tx1"/>
                </a:solidFill>
                <a:latin typeface="Arial" panose="020B0604020202020204" pitchFamily="34" charset="0"/>
                <a:cs typeface="Arial" panose="020B0604020202020204" pitchFamily="34" charset="0"/>
              </a:rPr>
              <a:t> وضع قوانين من قِبل الدولة للحد من الصيد العشوائي للحيوانات.</a:t>
            </a:r>
          </a:p>
          <a:p>
            <a:r>
              <a:rPr lang="ar-JO" sz="2000" dirty="0">
                <a:solidFill>
                  <a:schemeClr val="tx1"/>
                </a:solidFill>
                <a:latin typeface="Arial" panose="020B0604020202020204" pitchFamily="34" charset="0"/>
                <a:cs typeface="Arial" panose="020B0604020202020204" pitchFamily="34" charset="0"/>
              </a:rPr>
              <a:t> استبدال الآلات والمعدات الملوثة للبيئة بأشياء أقل ضرر. </a:t>
            </a:r>
          </a:p>
          <a:p>
            <a:r>
              <a:rPr lang="ar-JO" sz="2000" dirty="0">
                <a:solidFill>
                  <a:schemeClr val="tx1"/>
                </a:solidFill>
                <a:latin typeface="Arial" panose="020B0604020202020204" pitchFamily="34" charset="0"/>
                <a:cs typeface="Arial" panose="020B0604020202020204" pitchFamily="34" charset="0"/>
              </a:rPr>
              <a:t>وضع أدوات ومعدات تساعد في تقليل أضرار دخان المصانع والسيارات والآلات الزراعية والصناعية.</a:t>
            </a:r>
          </a:p>
          <a:p>
            <a:r>
              <a:rPr lang="ar-JO" sz="2000" dirty="0">
                <a:solidFill>
                  <a:schemeClr val="tx1"/>
                </a:solidFill>
                <a:latin typeface="Arial" panose="020B0604020202020204" pitchFamily="34" charset="0"/>
                <a:cs typeface="Arial" panose="020B0604020202020204" pitchFamily="34" charset="0"/>
              </a:rPr>
              <a:t> زراعة المزيد من الأشجار لمنع التصحر.</a:t>
            </a:r>
          </a:p>
          <a:p>
            <a:r>
              <a:rPr lang="ar-JO" sz="2000" dirty="0">
                <a:solidFill>
                  <a:schemeClr val="tx1"/>
                </a:solidFill>
                <a:latin typeface="Arial" panose="020B0604020202020204" pitchFamily="34" charset="0"/>
                <a:cs typeface="Arial" panose="020B0604020202020204" pitchFamily="34" charset="0"/>
              </a:rPr>
              <a:t> التقليل من استخدام المبيدات الحشرية واستبدالها بالسماد الطبيعي</a:t>
            </a:r>
            <a:br>
              <a:rPr lang="ar-JO" sz="2000" dirty="0">
                <a:solidFill>
                  <a:schemeClr val="tx1"/>
                </a:solidFill>
                <a:latin typeface="Arial" panose="020B0604020202020204" pitchFamily="34" charset="0"/>
                <a:cs typeface="Arial" panose="020B0604020202020204" pitchFamily="34" charset="0"/>
              </a:rPr>
            </a:br>
            <a:br>
              <a:rPr lang="ar-JO" sz="2000" dirty="0">
                <a:solidFill>
                  <a:schemeClr val="tx1"/>
                </a:solidFill>
                <a:latin typeface="Arial" panose="020B0604020202020204" pitchFamily="34" charset="0"/>
                <a:cs typeface="Arial" panose="020B0604020202020204" pitchFamily="34" charset="0"/>
              </a:rPr>
            </a:br>
            <a:endParaRPr lang="he-IL"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468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543294"/>
            <a:ext cx="11160000" cy="720000"/>
          </a:xfrm>
          <a:noFill/>
          <a:ln>
            <a:noFill/>
          </a:ln>
        </p:spPr>
        <p:style>
          <a:lnRef idx="2">
            <a:schemeClr val="accent3">
              <a:shade val="50000"/>
            </a:schemeClr>
          </a:lnRef>
          <a:fillRef idx="1">
            <a:schemeClr val="accent3"/>
          </a:fillRef>
          <a:effectRef idx="0">
            <a:schemeClr val="accent3"/>
          </a:effectRef>
          <a:fontRef idx="minor">
            <a:schemeClr val="lt1"/>
          </a:fontRef>
        </p:style>
        <p:txBody>
          <a:bodyPr/>
          <a:lstStyle/>
          <a:p>
            <a:r>
              <a:rPr lang="ar-JO" dirty="0">
                <a:latin typeface="Arial" panose="020B0604020202020204" pitchFamily="34" charset="0"/>
                <a:cs typeface="Arial" panose="020B0604020202020204" pitchFamily="34" charset="0"/>
              </a:rPr>
              <a:t>تخطيط بيت للسَّكَن مُوفِّر للطّاقة</a:t>
            </a:r>
            <a:endParaRPr lang="he-IL"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a:xfrm>
            <a:off x="515206" y="2249857"/>
            <a:ext cx="11160000" cy="1014043"/>
          </a:xfrm>
          <a:solidFill>
            <a:schemeClr val="accent3">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oAutofit/>
          </a:bodyPr>
          <a:lstStyle/>
          <a:p>
            <a:pPr marL="0" indent="0">
              <a:buNone/>
            </a:pPr>
            <a:r>
              <a:rPr lang="en-US" sz="1600">
                <a:latin typeface="Arial" panose="020B0604020202020204" pitchFamily="34" charset="0"/>
                <a:cs typeface="Arial" panose="020B0604020202020204" pitchFamily="34" charset="0"/>
                <a:hlinkClick r:id="rId2"/>
              </a:rPr>
              <a:t>https://lo.cet.ac.il/player/?document=5537cb51-d798-43af-8b9c-aff5da703669&amp;language=ar&amp;sitekey=ar.ebag#pageId=page_1&amp;documentId=5537cb51-d798-43af-8b9c-aff5da703669</a:t>
            </a:r>
            <a:br>
              <a:rPr lang="ar-JO" sz="1600" dirty="0">
                <a:latin typeface="Arial" panose="020B0604020202020204" pitchFamily="34" charset="0"/>
                <a:cs typeface="Arial" panose="020B0604020202020204" pitchFamily="34" charset="0"/>
              </a:rPr>
            </a:br>
            <a:endParaRPr lang="he-IL"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069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p:txBody>
          <a:bodyPr/>
          <a:lstStyle/>
          <a:p>
            <a:r>
              <a:rPr lang="ar-SA" sz="5400" b="0"/>
              <a:t>השפעת האדם על הסביבה</a:t>
            </a:r>
            <a:endParaRPr lang="ar-JO" sz="5400" b="0" dirty="0"/>
          </a:p>
        </p:txBody>
      </p:sp>
      <p:sp>
        <p:nvSpPr>
          <p:cNvPr id="7" name="כותרת משנה 6"/>
          <p:cNvSpPr>
            <a:spLocks noGrp="1"/>
          </p:cNvSpPr>
          <p:nvPr>
            <p:ph type="subTitle" idx="1"/>
          </p:nvPr>
        </p:nvSpPr>
        <p:spPr/>
        <p:txBody>
          <a:bodyPr/>
          <a:lstStyle/>
          <a:p>
            <a:r>
              <a:rPr lang="he-IL" dirty="0">
                <a:sym typeface="Varela Round"/>
              </a:rPr>
              <a:t>ביולוגיה ח</a:t>
            </a:r>
          </a:p>
        </p:txBody>
      </p:sp>
      <p:sp>
        <p:nvSpPr>
          <p:cNvPr id="4" name="מציין מיקום תוכן 3"/>
          <p:cNvSpPr>
            <a:spLocks noGrp="1"/>
          </p:cNvSpPr>
          <p:nvPr>
            <p:ph idx="10"/>
          </p:nvPr>
        </p:nvSpPr>
        <p:spPr/>
        <p:txBody>
          <a:bodyPr/>
          <a:lstStyle/>
          <a:p>
            <a:r>
              <a:rPr lang="he-IL" dirty="0">
                <a:sym typeface="Varela Round"/>
              </a:rPr>
              <a:t>שם המורה: אמיל </a:t>
            </a:r>
            <a:r>
              <a:rPr lang="he-IL" dirty="0" err="1">
                <a:sym typeface="Varela Round"/>
              </a:rPr>
              <a:t>חלאילה</a:t>
            </a:r>
            <a:endParaRPr lang="he-IL" dirty="0">
              <a:sym typeface="Varela Roun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162293"/>
            <a:ext cx="11160000" cy="1374407"/>
          </a:xfrm>
        </p:spPr>
        <p:txBody>
          <a:bodyPr/>
          <a:lstStyle/>
          <a:p>
            <a:r>
              <a:rPr lang="ar-JO" dirty="0">
                <a:solidFill>
                  <a:srgbClr val="192A72"/>
                </a:solidFill>
              </a:rPr>
              <a:t>وظيفة بيتية</a:t>
            </a:r>
            <a:endParaRPr lang="he-IL" sz="3200" dirty="0">
              <a:solidFill>
                <a:srgbClr val="192A72"/>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07171" y="1405844"/>
            <a:ext cx="3576070" cy="34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6213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rtl="1" eaLnBrk="1" hangingPunct="1"/>
            <a:r>
              <a:rPr lang="ar-SA" altLang="he-IL" b="1" dirty="0">
                <a:solidFill>
                  <a:srgbClr val="002060"/>
                </a:solidFill>
              </a:rPr>
              <a:t>الاتزان البيئي</a:t>
            </a:r>
            <a:endParaRPr lang="en-US" altLang="he-IL" b="1" dirty="0">
              <a:solidFill>
                <a:srgbClr val="002060"/>
              </a:solidFill>
            </a:endParaRPr>
          </a:p>
        </p:txBody>
      </p:sp>
      <p:sp>
        <p:nvSpPr>
          <p:cNvPr id="3" name="Content Placeholder 2"/>
          <p:cNvSpPr>
            <a:spLocks noGrp="1"/>
          </p:cNvSpPr>
          <p:nvPr>
            <p:ph idx="1"/>
          </p:nvPr>
        </p:nvSpPr>
        <p:spPr/>
        <p:txBody>
          <a:bodyPr rtlCol="0">
            <a:normAutofit/>
          </a:bodyPr>
          <a:lstStyle/>
          <a:p>
            <a:pPr marL="0" indent="0" algn="r" rtl="1" eaLnBrk="1" fontAlgn="auto" hangingPunct="1">
              <a:lnSpc>
                <a:spcPct val="150000"/>
              </a:lnSpc>
              <a:spcAft>
                <a:spcPts val="0"/>
              </a:spcAft>
              <a:buNone/>
              <a:defRPr/>
            </a:pPr>
            <a:r>
              <a:rPr lang="ar-SA" sz="2000" b="1" dirty="0">
                <a:solidFill>
                  <a:schemeClr val="tx1"/>
                </a:solidFill>
              </a:rPr>
              <a:t>عندما نقول إنّ نظامًا بيئيَا معينـًا موجود في حالة اتزان، نقصد أن تشكيلة الأنواع المختلفة من الكائنات فيه وعدد أفرادها يظلان ثابتين تقريبًا وأن النسبة الكميّة بين المنتجات من ناحية والمستهلكات من الناحية الأخرى تكاد لا تتغيّر طوال الوقت. </a:t>
            </a:r>
            <a:endParaRPr lang="en-US" sz="2000" b="1" dirty="0">
              <a:solidFill>
                <a:schemeClr val="tx1"/>
              </a:solidFill>
            </a:endParaRPr>
          </a:p>
          <a:p>
            <a:pPr marL="0" indent="0" algn="r" rtl="1" eaLnBrk="1" fontAlgn="auto" hangingPunct="1">
              <a:spcAft>
                <a:spcPts val="0"/>
              </a:spcAft>
              <a:buNone/>
              <a:defRPr/>
            </a:pPr>
            <a:endParaRPr lang="en-US" sz="2000" dirty="0">
              <a:solidFill>
                <a:schemeClr val="tx1"/>
              </a:solidFill>
            </a:endParaRPr>
          </a:p>
        </p:txBody>
      </p:sp>
    </p:spTree>
    <p:extLst>
      <p:ext uri="{BB962C8B-B14F-4D97-AF65-F5344CB8AC3E}">
        <p14:creationId xmlns:p14="http://schemas.microsoft.com/office/powerpoint/2010/main" val="518306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solidFill>
                  <a:srgbClr val="192A72"/>
                </a:solidFill>
                <a:cs typeface="+mn-cs"/>
              </a:rPr>
              <a:t>מה נלמד היום </a:t>
            </a:r>
          </a:p>
        </p:txBody>
      </p:sp>
      <p:sp>
        <p:nvSpPr>
          <p:cNvPr id="3" name="מציין מיקום טקסט 2"/>
          <p:cNvSpPr>
            <a:spLocks noGrp="1"/>
          </p:cNvSpPr>
          <p:nvPr>
            <p:ph type="body" sz="quarter" idx="3"/>
          </p:nvPr>
        </p:nvSpPr>
        <p:spPr>
          <a:xfrm>
            <a:off x="1548803" y="906175"/>
            <a:ext cx="9000000" cy="540000"/>
          </a:xfrm>
        </p:spPr>
        <p:txBody>
          <a:bodyPr/>
          <a:lstStyle/>
          <a:p>
            <a:pPr algn="ctr"/>
            <a:r>
              <a:rPr lang="ar-JO" b="0" dirty="0">
                <a:cs typeface="+mn-cs"/>
              </a:rPr>
              <a:t>أسباب اختلال التوازن البيئي</a:t>
            </a:r>
            <a:endParaRPr lang="he-IL" dirty="0">
              <a:cs typeface="+mn-cs"/>
            </a:endParaRPr>
          </a:p>
        </p:txBody>
      </p:sp>
      <p:sp>
        <p:nvSpPr>
          <p:cNvPr id="8" name="מציין מיקום תוכן 7"/>
          <p:cNvSpPr>
            <a:spLocks noGrp="1"/>
          </p:cNvSpPr>
          <p:nvPr>
            <p:ph sz="quarter" idx="4"/>
          </p:nvPr>
        </p:nvSpPr>
        <p:spPr>
          <a:xfrm>
            <a:off x="515206" y="1446175"/>
            <a:ext cx="11067194" cy="4152517"/>
          </a:xfrm>
          <a:noFill/>
          <a:ln>
            <a:noFill/>
          </a:ln>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pPr>
              <a:lnSpc>
                <a:spcPct val="200000"/>
              </a:lnSpc>
            </a:pPr>
            <a:r>
              <a:rPr lang="ar-JO" sz="3600" b="1" dirty="0">
                <a:solidFill>
                  <a:schemeClr val="tx1"/>
                </a:solidFill>
                <a:latin typeface="Arial" panose="020B0604020202020204" pitchFamily="34" charset="0"/>
                <a:cs typeface="+mn-cs"/>
              </a:rPr>
              <a:t>تأثير الإنسان السلبي على البيئة</a:t>
            </a:r>
          </a:p>
          <a:p>
            <a:pPr>
              <a:lnSpc>
                <a:spcPct val="200000"/>
              </a:lnSpc>
            </a:pPr>
            <a:r>
              <a:rPr lang="ar-JO" sz="2900" dirty="0">
                <a:solidFill>
                  <a:schemeClr val="tx1"/>
                </a:solidFill>
                <a:latin typeface="Arial" panose="020B0604020202020204" pitchFamily="34" charset="0"/>
                <a:cs typeface="+mn-cs"/>
              </a:rPr>
              <a:t>عملية قطع الأشجار مما يؤدي إلى التصحر.  </a:t>
            </a:r>
          </a:p>
          <a:p>
            <a:pPr>
              <a:lnSpc>
                <a:spcPct val="200000"/>
              </a:lnSpc>
            </a:pPr>
            <a:r>
              <a:rPr lang="ar-JO" sz="2900" dirty="0">
                <a:solidFill>
                  <a:schemeClr val="tx1"/>
                </a:solidFill>
                <a:latin typeface="Arial" panose="020B0604020202020204" pitchFamily="34" charset="0"/>
                <a:cs typeface="+mn-cs"/>
              </a:rPr>
              <a:t>اصطياد الحيوانات. </a:t>
            </a:r>
          </a:p>
          <a:p>
            <a:pPr>
              <a:lnSpc>
                <a:spcPct val="200000"/>
              </a:lnSpc>
            </a:pPr>
            <a:r>
              <a:rPr lang="ar-JO" sz="2900" dirty="0">
                <a:solidFill>
                  <a:schemeClr val="tx1"/>
                </a:solidFill>
                <a:latin typeface="Arial" panose="020B0604020202020204" pitchFamily="34" charset="0"/>
                <a:cs typeface="+mn-cs"/>
              </a:rPr>
              <a:t>اختراع الآلات والمعدات الطبية والصحية والعسكرية والصناعية والسيارات وغيرها من الآلات التي تعمل على الوقود. </a:t>
            </a:r>
          </a:p>
          <a:p>
            <a:pPr>
              <a:lnSpc>
                <a:spcPct val="200000"/>
              </a:lnSpc>
            </a:pPr>
            <a:r>
              <a:rPr lang="ar-JO" sz="2900" dirty="0">
                <a:solidFill>
                  <a:schemeClr val="tx1"/>
                </a:solidFill>
                <a:latin typeface="Arial" panose="020B0604020202020204" pitchFamily="34" charset="0"/>
                <a:cs typeface="+mn-cs"/>
              </a:rPr>
              <a:t>استخدام المبيدات الحشرية والمواد العضوية والكيماويات التي أثرت بشكل سلبي على الهواء والنبات فهي ترفع بشكل كبير نسبة الغازات السامة في الهواء</a:t>
            </a:r>
            <a:r>
              <a:rPr lang="ar-JO" dirty="0">
                <a:solidFill>
                  <a:schemeClr val="tx1"/>
                </a:solidFill>
                <a:latin typeface="Arial" panose="020B0604020202020204" pitchFamily="34" charset="0"/>
                <a:cs typeface="+mn-cs"/>
              </a:rPr>
              <a:t>. </a:t>
            </a:r>
          </a:p>
          <a:p>
            <a:pPr marL="0" indent="0">
              <a:lnSpc>
                <a:spcPct val="200000"/>
              </a:lnSpc>
              <a:buNone/>
            </a:pPr>
            <a:endParaRPr lang="he-IL" dirty="0">
              <a:solidFill>
                <a:schemeClr val="tx1"/>
              </a:solidFill>
              <a:latin typeface="Arial" panose="020B0604020202020204"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solidFill>
                  <a:srgbClr val="192A72"/>
                </a:solidFill>
                <a:latin typeface="Arial" panose="020B0604020202020204" pitchFamily="34" charset="0"/>
                <a:cs typeface="Arial" panose="020B0604020202020204" pitchFamily="34" charset="0"/>
              </a:rPr>
              <a:t>מה נלמד היום </a:t>
            </a:r>
          </a:p>
        </p:txBody>
      </p:sp>
      <p:sp>
        <p:nvSpPr>
          <p:cNvPr id="3" name="מציין מיקום טקסט 2"/>
          <p:cNvSpPr>
            <a:spLocks noGrp="1"/>
          </p:cNvSpPr>
          <p:nvPr>
            <p:ph type="body" sz="quarter" idx="3"/>
          </p:nvPr>
        </p:nvSpPr>
        <p:spPr>
          <a:xfrm>
            <a:off x="1595206" y="1016383"/>
            <a:ext cx="9000000" cy="540000"/>
          </a:xfrm>
        </p:spPr>
        <p:txBody>
          <a:bodyPr/>
          <a:lstStyle/>
          <a:p>
            <a:pPr algn="ctr"/>
            <a:r>
              <a:rPr lang="ar-JO" b="0" dirty="0">
                <a:latin typeface="Arial" panose="020B0604020202020204" pitchFamily="34" charset="0"/>
                <a:cs typeface="Arial" panose="020B0604020202020204" pitchFamily="34" charset="0"/>
              </a:rPr>
              <a:t>أسباب اختلال التوازن البيئي</a:t>
            </a:r>
            <a:endParaRPr lang="he-IL" dirty="0">
              <a:latin typeface="Arial" panose="020B0604020202020204" pitchFamily="34" charset="0"/>
              <a:cs typeface="Arial" panose="020B0604020202020204" pitchFamily="34" charset="0"/>
            </a:endParaRPr>
          </a:p>
        </p:txBody>
      </p:sp>
      <p:sp>
        <p:nvSpPr>
          <p:cNvPr id="8" name="מציין מיקום תוכן 7"/>
          <p:cNvSpPr>
            <a:spLocks noGrp="1"/>
          </p:cNvSpPr>
          <p:nvPr>
            <p:ph sz="quarter" idx="4"/>
          </p:nvPr>
        </p:nvSpPr>
        <p:spPr>
          <a:xfrm>
            <a:off x="515206" y="1725681"/>
            <a:ext cx="10952894" cy="4152517"/>
          </a:xfrm>
          <a:noFill/>
          <a:ln>
            <a:noFill/>
          </a:ln>
        </p:spPr>
        <p:style>
          <a:lnRef idx="1">
            <a:schemeClr val="accent5"/>
          </a:lnRef>
          <a:fillRef idx="2">
            <a:schemeClr val="accent5"/>
          </a:fillRef>
          <a:effectRef idx="1">
            <a:schemeClr val="accent5"/>
          </a:effectRef>
          <a:fontRef idx="minor">
            <a:schemeClr val="dk1"/>
          </a:fontRef>
        </p:style>
        <p:txBody>
          <a:bodyPr>
            <a:normAutofit fontScale="47500" lnSpcReduction="20000"/>
          </a:bodyPr>
          <a:lstStyle/>
          <a:p>
            <a:pPr>
              <a:lnSpc>
                <a:spcPct val="200000"/>
              </a:lnSpc>
            </a:pPr>
            <a:r>
              <a:rPr lang="ar-JO" sz="4400" dirty="0">
                <a:solidFill>
                  <a:schemeClr val="tx1"/>
                </a:solidFill>
                <a:latin typeface="Arial" panose="020B0604020202020204" pitchFamily="34" charset="0"/>
                <a:cs typeface="Arial" panose="020B0604020202020204" pitchFamily="34" charset="0"/>
              </a:rPr>
              <a:t>استخدام السفن البحرية وناقلات النفط مما أدى الى تلوث البحار. </a:t>
            </a:r>
          </a:p>
          <a:p>
            <a:pPr>
              <a:lnSpc>
                <a:spcPct val="200000"/>
              </a:lnSpc>
            </a:pPr>
            <a:r>
              <a:rPr lang="ar-JO" sz="4400" dirty="0">
                <a:solidFill>
                  <a:schemeClr val="tx1"/>
                </a:solidFill>
                <a:latin typeface="Arial" panose="020B0604020202020204" pitchFamily="34" charset="0"/>
                <a:cs typeface="Arial" panose="020B0604020202020204" pitchFamily="34" charset="0"/>
              </a:rPr>
              <a:t>الاتساع والزحف العمراني الذي أدى إلى تقليل الأراضي الزراعية.</a:t>
            </a:r>
          </a:p>
          <a:p>
            <a:pPr>
              <a:lnSpc>
                <a:spcPct val="200000"/>
              </a:lnSpc>
            </a:pPr>
            <a:r>
              <a:rPr lang="ar-JO" sz="4400" dirty="0">
                <a:solidFill>
                  <a:schemeClr val="tx1"/>
                </a:solidFill>
                <a:latin typeface="Arial" panose="020B0604020202020204" pitchFamily="34" charset="0"/>
                <a:cs typeface="Arial" panose="020B0604020202020204" pitchFamily="34" charset="0"/>
              </a:rPr>
              <a:t> تطاير الأتربة الناعمة عن طريق الرياح والآلات التي صنعها الإنسان.</a:t>
            </a:r>
          </a:p>
          <a:p>
            <a:pPr>
              <a:lnSpc>
                <a:spcPct val="200000"/>
              </a:lnSpc>
            </a:pPr>
            <a:r>
              <a:rPr lang="ar-JO" sz="4400" dirty="0">
                <a:solidFill>
                  <a:schemeClr val="tx1"/>
                </a:solidFill>
                <a:latin typeface="Arial" panose="020B0604020202020204" pitchFamily="34" charset="0"/>
                <a:cs typeface="Arial" panose="020B0604020202020204" pitchFamily="34" charset="0"/>
              </a:rPr>
              <a:t> التطور التكنولوجي.</a:t>
            </a:r>
            <a:br>
              <a:rPr lang="ar-JO" sz="4400" dirty="0">
                <a:solidFill>
                  <a:schemeClr val="tx1"/>
                </a:solidFill>
                <a:latin typeface="Arial" panose="020B0604020202020204" pitchFamily="34" charset="0"/>
                <a:cs typeface="Arial" panose="020B0604020202020204" pitchFamily="34" charset="0"/>
              </a:rPr>
            </a:br>
            <a:br>
              <a:rPr lang="ar-JO" sz="4400" dirty="0">
                <a:solidFill>
                  <a:schemeClr val="tx1"/>
                </a:solidFill>
                <a:latin typeface="Arial" panose="020B0604020202020204" pitchFamily="34" charset="0"/>
                <a:cs typeface="Arial" panose="020B0604020202020204" pitchFamily="34" charset="0"/>
              </a:rPr>
            </a:br>
            <a:endParaRPr lang="ar-JO" sz="4400" dirty="0">
              <a:solidFill>
                <a:schemeClr val="tx1"/>
              </a:solidFill>
              <a:latin typeface="Arial" panose="020B0604020202020204" pitchFamily="34" charset="0"/>
              <a:cs typeface="Arial" panose="020B0604020202020204" pitchFamily="34" charset="0"/>
            </a:endParaRPr>
          </a:p>
          <a:p>
            <a:pPr marL="0" indent="0">
              <a:lnSpc>
                <a:spcPct val="200000"/>
              </a:lnSpc>
              <a:buNone/>
            </a:pPr>
            <a:endParaRPr lang="he-IL"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075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solidFill>
                  <a:srgbClr val="192A72"/>
                </a:solidFill>
                <a:cs typeface="+mn-cs"/>
              </a:rPr>
              <a:t>מה נלמד היום </a:t>
            </a:r>
          </a:p>
        </p:txBody>
      </p:sp>
      <p:sp>
        <p:nvSpPr>
          <p:cNvPr id="3" name="מציין מיקום טקסט 2"/>
          <p:cNvSpPr>
            <a:spLocks noGrp="1"/>
          </p:cNvSpPr>
          <p:nvPr>
            <p:ph type="body" sz="quarter" idx="3"/>
          </p:nvPr>
        </p:nvSpPr>
        <p:spPr>
          <a:xfrm>
            <a:off x="1595206" y="1059387"/>
            <a:ext cx="9000000" cy="540000"/>
          </a:xfrm>
        </p:spPr>
        <p:txBody>
          <a:bodyPr/>
          <a:lstStyle/>
          <a:p>
            <a:pPr algn="ctr"/>
            <a:r>
              <a:rPr lang="ar-JO" b="0" dirty="0">
                <a:cs typeface="+mn-cs"/>
              </a:rPr>
              <a:t>أسباب اختلال التوازن البيئي</a:t>
            </a:r>
            <a:endParaRPr lang="he-IL" dirty="0">
              <a:cs typeface="+mn-cs"/>
            </a:endParaRPr>
          </a:p>
        </p:txBody>
      </p:sp>
      <p:sp>
        <p:nvSpPr>
          <p:cNvPr id="8" name="מציין מיקום תוכן 7"/>
          <p:cNvSpPr>
            <a:spLocks noGrp="1"/>
          </p:cNvSpPr>
          <p:nvPr>
            <p:ph sz="quarter" idx="4"/>
          </p:nvPr>
        </p:nvSpPr>
        <p:spPr>
          <a:xfrm>
            <a:off x="515206" y="1725681"/>
            <a:ext cx="11016394" cy="4152517"/>
          </a:xfrm>
          <a:noFill/>
          <a:ln>
            <a:noFill/>
          </a:ln>
        </p:spPr>
        <p:style>
          <a:lnRef idx="1">
            <a:schemeClr val="accent5"/>
          </a:lnRef>
          <a:fillRef idx="2">
            <a:schemeClr val="accent5"/>
          </a:fillRef>
          <a:effectRef idx="1">
            <a:schemeClr val="accent5"/>
          </a:effectRef>
          <a:fontRef idx="minor">
            <a:schemeClr val="dk1"/>
          </a:fontRef>
        </p:style>
        <p:txBody>
          <a:bodyPr>
            <a:normAutofit fontScale="85000" lnSpcReduction="10000"/>
          </a:bodyPr>
          <a:lstStyle/>
          <a:p>
            <a:pPr>
              <a:lnSpc>
                <a:spcPct val="200000"/>
              </a:lnSpc>
            </a:pPr>
            <a:r>
              <a:rPr lang="ar-JO" sz="3600" b="1" dirty="0">
                <a:solidFill>
                  <a:schemeClr val="tx1"/>
                </a:solidFill>
                <a:cs typeface="+mn-cs"/>
              </a:rPr>
              <a:t>تأثير الإنسان الايجابي على البيئة</a:t>
            </a:r>
          </a:p>
          <a:p>
            <a:pPr>
              <a:lnSpc>
                <a:spcPct val="200000"/>
              </a:lnSpc>
            </a:pPr>
            <a:r>
              <a:rPr lang="ar-JO" dirty="0">
                <a:solidFill>
                  <a:schemeClr val="tx1"/>
                </a:solidFill>
                <a:cs typeface="+mn-cs"/>
              </a:rPr>
              <a:t> زراعة الأشجار.</a:t>
            </a:r>
          </a:p>
          <a:p>
            <a:pPr>
              <a:lnSpc>
                <a:spcPct val="200000"/>
              </a:lnSpc>
            </a:pPr>
            <a:r>
              <a:rPr lang="ar-JO" dirty="0">
                <a:solidFill>
                  <a:schemeClr val="tx1"/>
                </a:solidFill>
                <a:cs typeface="+mn-cs"/>
              </a:rPr>
              <a:t>  تحويل فضلات الطعام إلى أسمدة. </a:t>
            </a:r>
          </a:p>
          <a:p>
            <a:pPr>
              <a:lnSpc>
                <a:spcPct val="200000"/>
              </a:lnSpc>
            </a:pPr>
            <a:r>
              <a:rPr lang="ar-JO" dirty="0">
                <a:solidFill>
                  <a:schemeClr val="tx1"/>
                </a:solidFill>
                <a:cs typeface="+mn-cs"/>
              </a:rPr>
              <a:t> اعادة تدوير بعض النفايات.(استخدام متكرر, اعادة </a:t>
            </a:r>
            <a:r>
              <a:rPr lang="ar-JO" dirty="0" err="1">
                <a:solidFill>
                  <a:schemeClr val="tx1"/>
                </a:solidFill>
                <a:cs typeface="+mn-cs"/>
              </a:rPr>
              <a:t>تدوير,تقليل</a:t>
            </a:r>
            <a:r>
              <a:rPr lang="ar-JO" dirty="0">
                <a:solidFill>
                  <a:schemeClr val="tx1"/>
                </a:solidFill>
                <a:cs typeface="+mn-cs"/>
              </a:rPr>
              <a:t>)</a:t>
            </a:r>
            <a:br>
              <a:rPr lang="ar-JO" dirty="0">
                <a:solidFill>
                  <a:schemeClr val="tx1"/>
                </a:solidFill>
                <a:cs typeface="+mn-cs"/>
              </a:rPr>
            </a:br>
            <a:br>
              <a:rPr lang="ar-JO" dirty="0">
                <a:solidFill>
                  <a:schemeClr val="tx1"/>
                </a:solidFill>
                <a:cs typeface="+mn-cs"/>
              </a:rPr>
            </a:br>
            <a:endParaRPr lang="he-IL" dirty="0">
              <a:solidFill>
                <a:schemeClr val="tx1"/>
              </a:solidFill>
              <a:cs typeface="+mn-cs"/>
            </a:endParaRPr>
          </a:p>
        </p:txBody>
      </p:sp>
    </p:spTree>
    <p:extLst>
      <p:ext uri="{BB962C8B-B14F-4D97-AF65-F5344CB8AC3E}">
        <p14:creationId xmlns:p14="http://schemas.microsoft.com/office/powerpoint/2010/main" val="409553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E9A6F54-B3C4-4322-9999-0D404C0B1C43}"/>
              </a:ext>
            </a:extLst>
          </p:cNvPr>
          <p:cNvSpPr>
            <a:spLocks noGrp="1"/>
          </p:cNvSpPr>
          <p:nvPr>
            <p:ph type="title"/>
          </p:nvPr>
        </p:nvSpPr>
        <p:spPr>
          <a:xfrm>
            <a:off x="515206" y="378194"/>
            <a:ext cx="11160000" cy="720000"/>
          </a:xfrm>
        </p:spPr>
        <p:txBody>
          <a:bodyPr/>
          <a:lstStyle/>
          <a:p>
            <a:r>
              <a:rPr lang="ar-JO" dirty="0">
                <a:latin typeface="Arial" panose="020B0604020202020204" pitchFamily="34" charset="0"/>
                <a:cs typeface="Arial" panose="020B0604020202020204" pitchFamily="34" charset="0"/>
              </a:rPr>
              <a:t>رسوم متحركة تصف تأثير الإنسان على البيئة</a:t>
            </a:r>
          </a:p>
        </p:txBody>
      </p:sp>
      <p:pic>
        <p:nvPicPr>
          <p:cNvPr id="3" name="Online Media 2" descr="Ø±Ø³ÙÙ ÙØªØ­Ø±ÙØ© ØªØµÙ ØªØ£Ø«ÙØ± Ø§ÙØ¥ÙØ³Ø§Ù Ø¹ÙÙ Ø§ÙØ¨ÙØ¦Ø©">
            <a:hlinkClick r:id="" action="ppaction://media"/>
            <a:extLst>
              <a:ext uri="{FF2B5EF4-FFF2-40B4-BE49-F238E27FC236}">
                <a16:creationId xmlns:a16="http://schemas.microsoft.com/office/drawing/2014/main" id="{87291B1A-28D4-9148-A49E-2125A07B7A0E}"/>
              </a:ext>
            </a:extLst>
          </p:cNvPr>
          <p:cNvPicPr>
            <a:picLocks noRot="1" noChangeAspect="1"/>
          </p:cNvPicPr>
          <p:nvPr>
            <a:videoFile r:link="rId1"/>
          </p:nvPr>
        </p:nvPicPr>
        <p:blipFill>
          <a:blip r:embed="rId3"/>
          <a:stretch>
            <a:fillRect/>
          </a:stretch>
        </p:blipFill>
        <p:spPr>
          <a:xfrm>
            <a:off x="2455862" y="1381869"/>
            <a:ext cx="7278687" cy="4094261"/>
          </a:xfrm>
          <a:prstGeom prst="rect">
            <a:avLst/>
          </a:prstGeom>
        </p:spPr>
      </p:pic>
    </p:spTree>
    <p:extLst>
      <p:ext uri="{BB962C8B-B14F-4D97-AF65-F5344CB8AC3E}">
        <p14:creationId xmlns:p14="http://schemas.microsoft.com/office/powerpoint/2010/main" val="377825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1574594" y="205770"/>
            <a:ext cx="904122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rtl="1" eaLnBrk="1" hangingPunct="1">
              <a:spcBef>
                <a:spcPct val="0"/>
              </a:spcBef>
              <a:buFontTx/>
              <a:buNone/>
            </a:pPr>
            <a:r>
              <a:rPr lang="ar-SA" altLang="he-IL" sz="4800" b="1" dirty="0">
                <a:solidFill>
                  <a:srgbClr val="192A72"/>
                </a:solidFill>
              </a:rPr>
              <a:t>سكان العالم</a:t>
            </a:r>
          </a:p>
          <a:p>
            <a:pPr algn="r" rtl="1" eaLnBrk="1" hangingPunct="1">
              <a:spcBef>
                <a:spcPct val="0"/>
              </a:spcBef>
              <a:buFontTx/>
              <a:buNone/>
            </a:pPr>
            <a:endParaRPr lang="ar-SA" altLang="he-IL" sz="2400" dirty="0"/>
          </a:p>
          <a:p>
            <a:pPr algn="r" rtl="1" eaLnBrk="1" hangingPunct="1">
              <a:spcBef>
                <a:spcPct val="0"/>
              </a:spcBef>
              <a:buFontTx/>
              <a:buNone/>
            </a:pPr>
            <a:endParaRPr lang="en-US" altLang="he-IL" sz="2400" dirty="0"/>
          </a:p>
        </p:txBody>
      </p:sp>
      <p:pic>
        <p:nvPicPr>
          <p:cNvPr id="6" name="Chart 1"/>
          <p:cNvPicPr/>
          <p:nvPr/>
        </p:nvPicPr>
        <p:blipFill>
          <a:blip r:embed="rId3" cstate="print">
            <a:duotone>
              <a:prstClr val="black"/>
              <a:schemeClr val="accent2">
                <a:lumMod val="40000"/>
                <a:lumOff val="60000"/>
                <a:tint val="45000"/>
                <a:satMod val="400000"/>
              </a:schemeClr>
            </a:duotone>
          </a:blip>
          <a:srcRect l="-6551" t="-4782" r="-5171" b="-8694"/>
          <a:stretch>
            <a:fillRect/>
          </a:stretch>
        </p:blipFill>
        <p:spPr bwMode="auto">
          <a:xfrm>
            <a:off x="1574594" y="990600"/>
            <a:ext cx="9041223" cy="4876800"/>
          </a:xfrm>
          <a:prstGeom prst="rect">
            <a:avLst/>
          </a:prstGeom>
          <a:noFill/>
          <a:ln w="9525">
            <a:noFill/>
            <a:miter lim="800000"/>
            <a:headEnd/>
            <a:tailEnd/>
          </a:ln>
        </p:spPr>
      </p:pic>
    </p:spTree>
    <p:extLst>
      <p:ext uri="{BB962C8B-B14F-4D97-AF65-F5344CB8AC3E}">
        <p14:creationId xmlns:p14="http://schemas.microsoft.com/office/powerpoint/2010/main" val="2824316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ar-SA" b="1" dirty="0">
                <a:solidFill>
                  <a:schemeClr val="accent4">
                    <a:lumMod val="50000"/>
                  </a:schemeClr>
                </a:solidFill>
                <a:cs typeface="+mn-cs"/>
              </a:rPr>
              <a:t>تأثير الإنسان</a:t>
            </a:r>
            <a:endParaRPr lang="en-US" b="1" dirty="0">
              <a:solidFill>
                <a:schemeClr val="accent4">
                  <a:lumMod val="50000"/>
                </a:schemeClr>
              </a:solidFill>
              <a:cs typeface="+mn-cs"/>
            </a:endParaRPr>
          </a:p>
        </p:txBody>
      </p:sp>
      <p:pic>
        <p:nvPicPr>
          <p:cNvPr id="4" name="Content Placeholder 3" descr="n126"/>
          <p:cNvPicPr>
            <a:picLocks noGrp="1"/>
          </p:cNvPicPr>
          <p:nvPr>
            <p:ph idx="4294967295"/>
          </p:nvPr>
        </p:nvPicPr>
        <p:blipFill>
          <a:blip r:embed="rId3" cstate="print">
            <a:duotone>
              <a:prstClr val="black"/>
              <a:schemeClr val="accent5">
                <a:lumMod val="20000"/>
                <a:lumOff val="80000"/>
                <a:tint val="45000"/>
                <a:satMod val="400000"/>
              </a:schemeClr>
            </a:duotone>
          </a:blip>
          <a:srcRect/>
          <a:stretch>
            <a:fillRect/>
          </a:stretch>
        </p:blipFill>
        <p:spPr>
          <a:xfrm>
            <a:off x="2890043" y="1027252"/>
            <a:ext cx="6410325" cy="4386916"/>
          </a:xfrm>
        </p:spPr>
      </p:pic>
    </p:spTree>
    <p:extLst>
      <p:ext uri="{BB962C8B-B14F-4D97-AF65-F5344CB8AC3E}">
        <p14:creationId xmlns:p14="http://schemas.microsoft.com/office/powerpoint/2010/main" val="209746510"/>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TotalTime>
  <Words>607</Words>
  <Application>Microsoft Office PowerPoint</Application>
  <PresentationFormat>מותאם אישית</PresentationFormat>
  <Paragraphs>90</Paragraphs>
  <Slides>20</Slides>
  <Notes>15</Notes>
  <HiddenSlides>0</HiddenSlides>
  <MMClips>1</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20</vt:i4>
      </vt:variant>
    </vt:vector>
  </HeadingPairs>
  <TitlesOfParts>
    <vt:vector size="24" baseType="lpstr">
      <vt:lpstr>Arial</vt:lpstr>
      <vt:lpstr>Calibri</vt:lpstr>
      <vt:lpstr>Varela Round</vt:lpstr>
      <vt:lpstr>ערכת נושא Office</vt:lpstr>
      <vt:lpstr>מערכת שידורים לאומית</vt:lpstr>
      <vt:lpstr>השפעת האדם על הסביבה</vt:lpstr>
      <vt:lpstr>الاتزان البيئي</vt:lpstr>
      <vt:lpstr>מה נלמד היום </vt:lpstr>
      <vt:lpstr>מה נלמד היום </vt:lpstr>
      <vt:lpstr>מה נלמד היום </vt:lpstr>
      <vt:lpstr>رسوم متحركة تصف تأثير الإنسان على البيئة</vt:lpstr>
      <vt:lpstr>מצגת של PowerPoint‏</vt:lpstr>
      <vt:lpstr>تأثير الإنسان</vt:lpstr>
      <vt:lpstr>تلويث الهواء</vt:lpstr>
      <vt:lpstr>الزراعة شكل من أشكال تدخل الإنسان في الطبيعة</vt:lpstr>
      <vt:lpstr>أضرار الزراعة</vt:lpstr>
      <vt:lpstr>تلويث المياه بالمجاري البيتية</vt:lpstr>
      <vt:lpstr>النفايات</vt:lpstr>
      <vt:lpstr>الإضرار بالتنوع البيولوجي</vt:lpstr>
      <vt:lpstr>حماية الأنظمة البيئية</vt:lpstr>
      <vt:lpstr>حماية الأنظمة البيئية</vt:lpstr>
      <vt:lpstr>كيفية المحافظة على البيئة</vt:lpstr>
      <vt:lpstr>تخطيط بيت للسَّكَن مُوفِّر للطّاقة</vt:lpstr>
      <vt:lpstr>وظيفة بيتية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bahaa.misrad@gmail.com</cp:lastModifiedBy>
  <cp:revision>49</cp:revision>
  <dcterms:created xsi:type="dcterms:W3CDTF">2020-03-15T19:13:03Z</dcterms:created>
  <dcterms:modified xsi:type="dcterms:W3CDTF">2021-11-10T13:39:58Z</dcterms:modified>
</cp:coreProperties>
</file>