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8"/>
  </p:notesMasterIdLst>
  <p:sldIdLst>
    <p:sldId id="257" r:id="rId2"/>
    <p:sldId id="262" r:id="rId3"/>
    <p:sldId id="263" r:id="rId4"/>
    <p:sldId id="295" r:id="rId5"/>
    <p:sldId id="298" r:id="rId6"/>
    <p:sldId id="299" r:id="rId7"/>
    <p:sldId id="312" r:id="rId8"/>
    <p:sldId id="324" r:id="rId9"/>
    <p:sldId id="296" r:id="rId10"/>
    <p:sldId id="300" r:id="rId11"/>
    <p:sldId id="302" r:id="rId12"/>
    <p:sldId id="323" r:id="rId13"/>
    <p:sldId id="325" r:id="rId14"/>
    <p:sldId id="326" r:id="rId15"/>
    <p:sldId id="301" r:id="rId16"/>
    <p:sldId id="303" r:id="rId17"/>
    <p:sldId id="305" r:id="rId18"/>
    <p:sldId id="311" r:id="rId19"/>
    <p:sldId id="328" r:id="rId20"/>
    <p:sldId id="329" r:id="rId21"/>
    <p:sldId id="330" r:id="rId22"/>
    <p:sldId id="331" r:id="rId23"/>
    <p:sldId id="332" r:id="rId24"/>
    <p:sldId id="333" r:id="rId25"/>
    <p:sldId id="334" r:id="rId26"/>
    <p:sldId id="291" r:id="rId27"/>
  </p:sldIdLst>
  <p:sldSz cx="12190413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804" y="5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EC061A6-0796-4DA4-BCCF-C39215C865B3}" type="datetimeFigureOut">
              <a:rPr lang="he-IL" smtClean="0"/>
              <a:pPr/>
              <a:t>י"ג/חשון/תשפ"ב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6DF83E7-A828-4E18-9E21-DA925548D1E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047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663691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094947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70716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08502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64980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65649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680163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704160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734026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35916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117378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0428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75301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41835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68237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66122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160593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485388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22343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914281" y="2693988"/>
            <a:ext cx="10361851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69982" y="6569428"/>
            <a:ext cx="2623619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616" y="6410587"/>
            <a:ext cx="3245977" cy="86423"/>
          </a:xfrm>
          <a:prstGeom prst="roundRect">
            <a:avLst>
              <a:gd name="adj" fmla="val 49359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5182" y="-439221"/>
            <a:ext cx="4205100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8395" y="6565100"/>
            <a:ext cx="4433637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4576" y="369916"/>
            <a:ext cx="1301261" cy="15974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ם השיעו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15" y="1396869"/>
            <a:ext cx="13175666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38940" y="1640910"/>
            <a:ext cx="10871177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8995" y="6579191"/>
            <a:ext cx="5333172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9499907" y="6294300"/>
            <a:ext cx="3049259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95581" y="-235260"/>
            <a:ext cx="276813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048" y="163632"/>
            <a:ext cx="1427924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38117" y="2918492"/>
            <a:ext cx="10872000" cy="720000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13" name="מציין מיקום תוכן 2"/>
          <p:cNvSpPr>
            <a:spLocks noGrp="1"/>
          </p:cNvSpPr>
          <p:nvPr>
            <p:ph idx="10"/>
          </p:nvPr>
        </p:nvSpPr>
        <p:spPr>
          <a:xfrm>
            <a:off x="738117" y="3655832"/>
            <a:ext cx="10872000" cy="720000"/>
          </a:xfrm>
        </p:spPr>
        <p:txBody>
          <a:bodyPr>
            <a:noAutofit/>
          </a:bodyPr>
          <a:lstStyle>
            <a:lvl1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19659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</p:spPr>
        <p:txBody>
          <a:bodyPr lIns="36000" tIns="0" rIns="36000" bIns="0">
            <a:noAutofit/>
          </a:bodyPr>
          <a:lstStyle>
            <a:lvl1pPr>
              <a:defRPr sz="48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5206" y="1195757"/>
            <a:ext cx="11160000" cy="46800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06" y="1185681"/>
            <a:ext cx="11159999" cy="540000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06" y="1725681"/>
            <a:ext cx="11160000" cy="415251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10" name="מלבן מעוגל 9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>
              <a:defRPr kumimoji="0" lang="he-IL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F552B-607E-4869-A917-C44959BDCB12}" type="datetimeFigureOut">
              <a:rPr lang="he-IL" smtClean="0"/>
              <a:pPr/>
              <a:t>י"ג/חשון/תשפ"ב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0" r:id="rId3"/>
    <p:sldLayoutId id="2147483653" r:id="rId4"/>
    <p:sldLayoutId id="2147483663" r:id="rId5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0.png"/><Relationship Id="rId4" Type="http://schemas.openxmlformats.org/officeDocument/2006/relationships/image" Target="../media/image1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80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wmf"/><Relationship Id="rId11" Type="http://schemas.microsoft.com/office/2007/relationships/hdphoto" Target="../media/hdphoto2.wdp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0.png"/><Relationship Id="rId4" Type="http://schemas.openxmlformats.org/officeDocument/2006/relationships/image" Target="../media/image18.png"/><Relationship Id="rId9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29.png"/><Relationship Id="rId4" Type="http://schemas.openxmlformats.org/officeDocument/2006/relationships/image" Target="../media/image29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e-IL" dirty="0"/>
              <a:t>מערכת שידורים לאומית</a:t>
            </a:r>
          </a:p>
        </p:txBody>
      </p:sp>
    </p:spTree>
    <p:extLst>
      <p:ext uri="{BB962C8B-B14F-4D97-AF65-F5344CB8AC3E}">
        <p14:creationId xmlns:p14="http://schemas.microsoft.com/office/powerpoint/2010/main" val="1709990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כותרת 7">
            <a:extLst>
              <a:ext uri="{FF2B5EF4-FFF2-40B4-BE49-F238E27FC236}">
                <a16:creationId xmlns:a16="http://schemas.microsoft.com/office/drawing/2014/main" id="{51950D1C-3054-4877-BB5B-5A1A120F7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</p:spPr>
        <p:txBody>
          <a:bodyPr/>
          <a:lstStyle/>
          <a:p>
            <a:r>
              <a:rPr lang="ar-SA" sz="3600" dirty="0">
                <a:cs typeface="+mn-cs"/>
              </a:rPr>
              <a:t>الحركة الدائرية المنتظمة</a:t>
            </a:r>
            <a:endParaRPr lang="he-IL" sz="3600" dirty="0">
              <a:cs typeface="+mn-cs"/>
            </a:endParaRPr>
          </a:p>
        </p:txBody>
      </p:sp>
      <p:sp>
        <p:nvSpPr>
          <p:cNvPr id="14" name="Rectangle 12">
            <a:extLst>
              <a:ext uri="{FF2B5EF4-FFF2-40B4-BE49-F238E27FC236}">
                <a16:creationId xmlns:a16="http://schemas.microsoft.com/office/drawing/2014/main" id="{488715AE-7584-4AEF-A506-E891217FA2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367" y="1175508"/>
            <a:ext cx="10450840" cy="5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60066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rtl="1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ar-SA" altLang="he-IL" sz="2400" b="1" u="sng" dirty="0">
                <a:solidFill>
                  <a:srgbClr val="0000CC"/>
                </a:solidFill>
                <a:cs typeface="Times New Roman" panose="02020603050405020304" pitchFamily="18" charset="0"/>
              </a:rPr>
              <a:t>السرعة الزاوية</a:t>
            </a:r>
            <a:r>
              <a:rPr lang="ar-JO" altLang="he-IL" sz="2400" b="1" u="sng" dirty="0">
                <a:solidFill>
                  <a:srgbClr val="0000CC"/>
                </a:solidFill>
                <a:cs typeface="Times New Roman" panose="02020603050405020304" pitchFamily="18" charset="0"/>
              </a:rPr>
              <a:t>   </a:t>
            </a:r>
            <a:r>
              <a:rPr lang="en-US" altLang="he-IL" sz="2400" b="1" u="sng" dirty="0">
                <a:solidFill>
                  <a:srgbClr val="0000CC"/>
                </a:solidFill>
                <a:cs typeface="Times New Roman" panose="02020603050405020304" pitchFamily="18" charset="0"/>
              </a:rPr>
              <a:t>(</a:t>
            </a:r>
            <a:r>
              <a:rPr lang="el-GR" altLang="he-IL" sz="2400" b="1" u="sng" dirty="0">
                <a:solidFill>
                  <a:srgbClr val="0000CC"/>
                </a:solidFill>
                <a:cs typeface="Times New Roman" panose="02020603050405020304" pitchFamily="18" charset="0"/>
              </a:rPr>
              <a:t>ω</a:t>
            </a:r>
            <a:r>
              <a:rPr lang="en-US" altLang="he-IL" sz="2400" b="1" u="sng" dirty="0">
                <a:solidFill>
                  <a:srgbClr val="0000CC"/>
                </a:solidFill>
                <a:cs typeface="Times New Roman" panose="02020603050405020304" pitchFamily="18" charset="0"/>
              </a:rPr>
              <a:t>)</a:t>
            </a:r>
            <a:r>
              <a:rPr lang="ar-JO" altLang="he-IL" sz="2400" b="1" u="sng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he-IL" altLang="he-IL" sz="2400" b="1" u="sng" dirty="0">
                <a:solidFill>
                  <a:srgbClr val="0000CC"/>
                </a:solidFill>
                <a:cs typeface="Times New Roman" panose="02020603050405020304" pitchFamily="18" charset="0"/>
              </a:rPr>
              <a:t>: </a:t>
            </a:r>
            <a:r>
              <a:rPr lang="ar-SA" altLang="he-IL" sz="2400" b="1" u="sng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ar-SA" altLang="he-IL" sz="2400" dirty="0">
                <a:cs typeface="Times New Roman" panose="02020603050405020304" pitchFamily="18" charset="0"/>
              </a:rPr>
              <a:t> عبارة عن وتيرة التغير في الازاحة الزاوية ، ويُرمز لها بالحرف </a:t>
            </a:r>
            <a:r>
              <a:rPr lang="el-GR" altLang="he-IL" sz="2400" dirty="0">
                <a:cs typeface="Times New Roman" panose="02020603050405020304" pitchFamily="18" charset="0"/>
              </a:rPr>
              <a:t>ω</a:t>
            </a:r>
            <a:r>
              <a:rPr lang="ar-SA" altLang="he-IL" sz="2400" dirty="0">
                <a:cs typeface="Times New Roman" panose="02020603050405020304" pitchFamily="18" charset="0"/>
              </a:rPr>
              <a:t>.</a:t>
            </a:r>
            <a:endParaRPr lang="ar-SA" altLang="he-IL" sz="2800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bject 6">
                <a:extLst>
                  <a:ext uri="{FF2B5EF4-FFF2-40B4-BE49-F238E27FC236}">
                    <a16:creationId xmlns:a16="http://schemas.microsoft.com/office/drawing/2014/main" id="{43C4D031-F5DC-434F-8D0E-49E401C7A642}"/>
                  </a:ext>
                </a:extLst>
              </p:cNvPr>
              <p:cNvSpPr txBox="1"/>
              <p:nvPr/>
            </p:nvSpPr>
            <p:spPr bwMode="auto">
              <a:xfrm>
                <a:off x="5276538" y="2195235"/>
                <a:ext cx="3598610" cy="954087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e-IL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he-IL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e-IL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he-IL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he-IL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he-IL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he-IL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he-IL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e-IL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he-IL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he-IL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he-IL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e-IL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he-IL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he-IL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he-IL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Object 6">
                <a:extLst>
                  <a:ext uri="{FF2B5EF4-FFF2-40B4-BE49-F238E27FC236}">
                    <a16:creationId xmlns:a16="http://schemas.microsoft.com/office/drawing/2014/main" id="{43C4D031-F5DC-434F-8D0E-49E401C7A6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76538" y="2195235"/>
                <a:ext cx="3598610" cy="9540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31">
            <a:extLst>
              <a:ext uri="{FF2B5EF4-FFF2-40B4-BE49-F238E27FC236}">
                <a16:creationId xmlns:a16="http://schemas.microsoft.com/office/drawing/2014/main" id="{DCC5AA66-1108-4558-A6EA-41FB8395D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0513" y="3602416"/>
            <a:ext cx="41713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60066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ar-SA" altLang="he-IL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وحدة قياس السرعة الزاوية :     </a:t>
            </a:r>
            <a:r>
              <a:rPr lang="en-US" altLang="he-IL" sz="2400" i="1" dirty="0">
                <a:cs typeface="Times New Roman" panose="02020603050405020304" pitchFamily="18" charset="0"/>
              </a:rPr>
              <a:t>Rad./ s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7555C3D1-F862-43FE-8B54-00A1029A7F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464" y="1997888"/>
            <a:ext cx="4493676" cy="370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8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כותרת 7">
            <a:extLst>
              <a:ext uri="{FF2B5EF4-FFF2-40B4-BE49-F238E27FC236}">
                <a16:creationId xmlns:a16="http://schemas.microsoft.com/office/drawing/2014/main" id="{51950D1C-3054-4877-BB5B-5A1A120F7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</p:spPr>
        <p:txBody>
          <a:bodyPr/>
          <a:lstStyle/>
          <a:p>
            <a:r>
              <a:rPr lang="ar-SA" sz="3600" dirty="0">
                <a:cs typeface="+mn-cs"/>
              </a:rPr>
              <a:t>الحركة الدائرية المنتظمة</a:t>
            </a:r>
            <a:endParaRPr lang="he-IL" sz="3600" dirty="0">
              <a:cs typeface="+mn-cs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7555C3D1-F862-43FE-8B54-00A1029A7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769" y="2553186"/>
            <a:ext cx="3740281" cy="3087496"/>
          </a:xfrm>
          <a:prstGeom prst="rect">
            <a:avLst/>
          </a:prstGeom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947F0425-BF6E-461E-A47F-4131608479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0716" y="3384349"/>
            <a:ext cx="83920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60066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rtl="1">
              <a:spcBef>
                <a:spcPct val="0"/>
              </a:spcBef>
              <a:buFontTx/>
              <a:buNone/>
            </a:pPr>
            <a:r>
              <a:rPr lang="ar-SA" altLang="he-IL" sz="2400" b="1" u="sng" dirty="0">
                <a:solidFill>
                  <a:srgbClr val="002060"/>
                </a:solidFill>
                <a:cs typeface="Times New Roman" panose="02020603050405020304" pitchFamily="18" charset="0"/>
              </a:rPr>
              <a:t>العلاقة بين السرعة الخطية والسرعة الزاوية</a:t>
            </a:r>
            <a:r>
              <a:rPr lang="ar-SA" altLang="he-IL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ar-SA" altLang="he-IL" sz="2400" dirty="0">
                <a:cs typeface="Times New Roman" panose="02020603050405020304" pitchFamily="18" charset="0"/>
              </a:rPr>
              <a:t>:  بالاعتماد على العلاقة السابقة</a:t>
            </a:r>
            <a:r>
              <a:rPr lang="he-IL" altLang="he-IL" sz="2400" dirty="0">
                <a:cs typeface="Times New Roman" panose="02020603050405020304" pitchFamily="18" charset="0"/>
              </a:rPr>
              <a:t>           </a:t>
            </a:r>
            <a:endParaRPr lang="ar-SA" altLang="he-IL" sz="2400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ject 5">
                <a:extLst>
                  <a:ext uri="{FF2B5EF4-FFF2-40B4-BE49-F238E27FC236}">
                    <a16:creationId xmlns:a16="http://schemas.microsoft.com/office/drawing/2014/main" id="{4485D66E-7B74-4E02-A4FA-1C5CD04000F5}"/>
                  </a:ext>
                </a:extLst>
              </p:cNvPr>
              <p:cNvSpPr txBox="1"/>
              <p:nvPr/>
            </p:nvSpPr>
            <p:spPr bwMode="auto">
              <a:xfrm>
                <a:off x="4389438" y="3857625"/>
                <a:ext cx="6615112" cy="86836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4"/>
                                <m:mcJc m:val="center"/>
                              </m:mcPr>
                            </m:mc>
                          </m:mcs>
                          <m:ctrlPr>
                            <a:rPr lang="he-IL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sty m:val="p"/>
                              </m:rPr>
                              <a:rPr lang="he-IL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he-IL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he-IL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he-IL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he-IL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m:rPr>
                                <m:sty m:val="p"/>
                              </m:rPr>
                              <a:rPr lang="he-IL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he-IL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e>
                            <m:r>
                              <a:rPr lang="he-IL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⇒</m:t>
                            </m:r>
                          </m:e>
                          <m:e>
                            <m:f>
                              <m:fPr>
                                <m:ctrlPr>
                                  <a:rPr lang="he-IL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he-IL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he-IL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he-IL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he-IL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den>
                            </m:f>
                            <m:r>
                              <a:rPr lang="he-IL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he-IL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he-IL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f>
                              <m:fPr>
                                <m:ctrlPr>
                                  <a:rPr lang="he-IL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he-IL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he-IL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he-IL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he-IL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den>
                            </m:f>
                          </m:e>
                          <m:e>
                            <m:r>
                              <a:rPr lang="he-IL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⇒</m:t>
                            </m:r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he-IL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/>
                                <m:e/>
                              </m:mr>
                            </m:m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he-IL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bar>
                                    <m:barPr>
                                      <m:ctrlPr>
                                        <a:rPr lang="he-IL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he-IL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  <m:r>
                                        <a:rPr lang="he-IL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he-IL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  <m:r>
                                        <a:rPr lang="he-IL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⋅</m:t>
                                      </m:r>
                                      <m:r>
                                        <a:rPr lang="he-IL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</m:bar>
                                </m:e>
                              </m:mr>
                            </m:m>
                          </m:e>
                        </m:mr>
                      </m:m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8" name="Object 5">
                <a:extLst>
                  <a:ext uri="{FF2B5EF4-FFF2-40B4-BE49-F238E27FC236}">
                    <a16:creationId xmlns:a16="http://schemas.microsoft.com/office/drawing/2014/main" id="{4485D66E-7B74-4E02-A4FA-1C5CD04000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89438" y="3857625"/>
                <a:ext cx="6615112" cy="8683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7">
            <a:extLst>
              <a:ext uri="{FF2B5EF4-FFF2-40B4-BE49-F238E27FC236}">
                <a16:creationId xmlns:a16="http://schemas.microsoft.com/office/drawing/2014/main" id="{8EF9C91A-D4C6-4C94-BDAC-7ECE2D2681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0899" y="924547"/>
            <a:ext cx="56672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2065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20650" algn="l"/>
              </a:tabLst>
              <a:defRPr sz="2800">
                <a:solidFill>
                  <a:srgbClr val="000066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20650" algn="l"/>
              </a:tabLst>
              <a:defRPr sz="2400">
                <a:solidFill>
                  <a:srgbClr val="660066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206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206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06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06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06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06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rtl="1" eaLnBrk="1" hangingPunct="1">
              <a:spcBef>
                <a:spcPct val="0"/>
              </a:spcBef>
              <a:buNone/>
            </a:pPr>
            <a:r>
              <a:rPr lang="ar-JO" altLang="he-IL" sz="28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ar-SA" altLang="he-IL" sz="2800" b="1" dirty="0">
                <a:solidFill>
                  <a:srgbClr val="0000CC"/>
                </a:solidFill>
                <a:cs typeface="Times New Roman" panose="02020603050405020304" pitchFamily="18" charset="0"/>
              </a:rPr>
              <a:t>العلاقة بين الحركة الخطية والحركة الزاوية :</a:t>
            </a:r>
            <a:endParaRPr lang="ar-SA" altLang="he-IL" sz="2800" dirty="0">
              <a:solidFill>
                <a:srgbClr val="0000CC"/>
              </a:solidFill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ject 8">
                <a:extLst>
                  <a:ext uri="{FF2B5EF4-FFF2-40B4-BE49-F238E27FC236}">
                    <a16:creationId xmlns:a16="http://schemas.microsoft.com/office/drawing/2014/main" id="{BA455074-1DE7-4090-9706-44CB4615D9C9}"/>
                  </a:ext>
                </a:extLst>
              </p:cNvPr>
              <p:cNvSpPr txBox="1"/>
              <p:nvPr/>
            </p:nvSpPr>
            <p:spPr bwMode="auto">
              <a:xfrm>
                <a:off x="5619751" y="2381172"/>
                <a:ext cx="2623214" cy="690857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he-IL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he-IL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he-IL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e-IL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he-IL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he-IL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he-IL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he-IL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Object 8">
                <a:extLst>
                  <a:ext uri="{FF2B5EF4-FFF2-40B4-BE49-F238E27FC236}">
                    <a16:creationId xmlns:a16="http://schemas.microsoft.com/office/drawing/2014/main" id="{BA455074-1DE7-4090-9706-44CB4615D9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19751" y="2381172"/>
                <a:ext cx="2623214" cy="69085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9">
            <a:extLst>
              <a:ext uri="{FF2B5EF4-FFF2-40B4-BE49-F238E27FC236}">
                <a16:creationId xmlns:a16="http://schemas.microsoft.com/office/drawing/2014/main" id="{2ABF1803-6CF8-4CF6-A80C-FED5A07DE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8364" y="2768439"/>
            <a:ext cx="3495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60066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ar-SA" altLang="he-IL" sz="2400" dirty="0">
                <a:cs typeface="Times New Roman" panose="02020603050405020304" pitchFamily="18" charset="0"/>
              </a:rPr>
              <a:t>شرط أن يتم قياس الزاوية </a:t>
            </a:r>
            <a:r>
              <a:rPr lang="ar-SA" altLang="he-IL" sz="2400" dirty="0" err="1">
                <a:cs typeface="Times New Roman" panose="02020603050405020304" pitchFamily="18" charset="0"/>
              </a:rPr>
              <a:t>بالراديان</a:t>
            </a:r>
            <a:endParaRPr lang="ar-SA" altLang="he-IL" sz="2400" dirty="0">
              <a:cs typeface="Times New Roman" panose="02020603050405020304" pitchFamily="18" charset="0"/>
            </a:endParaRP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34C43DC6-0E78-4930-93E0-217C568642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207" y="1414757"/>
            <a:ext cx="11377550" cy="110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2065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20650" algn="l"/>
              </a:tabLst>
              <a:defRPr sz="2800">
                <a:solidFill>
                  <a:srgbClr val="000066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20650" algn="l"/>
              </a:tabLst>
              <a:defRPr sz="2400">
                <a:solidFill>
                  <a:srgbClr val="660066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206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206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06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06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06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06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rtl="1" eaLnBrk="1" hangingPunct="1">
              <a:lnSpc>
                <a:spcPct val="145000"/>
              </a:lnSpc>
              <a:spcBef>
                <a:spcPct val="0"/>
              </a:spcBef>
              <a:buNone/>
            </a:pPr>
            <a:r>
              <a:rPr lang="ar-SA" altLang="he-IL" sz="2400" b="1" u="sng" dirty="0">
                <a:solidFill>
                  <a:srgbClr val="002060"/>
                </a:solidFill>
                <a:cs typeface="Times New Roman" panose="02020603050405020304" pitchFamily="18" charset="0"/>
              </a:rPr>
              <a:t>العلاقة بين الازاحة الخطية والازاحة الزاوية</a:t>
            </a:r>
            <a:r>
              <a:rPr lang="ar-SA" altLang="he-IL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ar-JO" altLang="he-IL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: </a:t>
            </a:r>
            <a:r>
              <a:rPr lang="ar-SA" altLang="he-IL" sz="2400" dirty="0">
                <a:cs typeface="Times New Roman" panose="02020603050405020304" pitchFamily="18" charset="0"/>
              </a:rPr>
              <a:t>هي عبارة عن العلاقة الرياضية بين الزاوية المركزية وطول القوس المقابل لها</a:t>
            </a:r>
            <a:r>
              <a:rPr lang="he-IL" altLang="he-IL" sz="2400" dirty="0">
                <a:cs typeface="Times New Roman" panose="02020603050405020304" pitchFamily="18" charset="0"/>
              </a:rPr>
              <a:t>                                  </a:t>
            </a:r>
            <a:endParaRPr lang="ar-SA" altLang="he-IL" sz="2400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ject 11">
                <a:extLst>
                  <a:ext uri="{FF2B5EF4-FFF2-40B4-BE49-F238E27FC236}">
                    <a16:creationId xmlns:a16="http://schemas.microsoft.com/office/drawing/2014/main" id="{D4308C8A-7147-4029-828D-AEFE18C6EBB3}"/>
                  </a:ext>
                </a:extLst>
              </p:cNvPr>
              <p:cNvSpPr txBox="1"/>
              <p:nvPr/>
            </p:nvSpPr>
            <p:spPr bwMode="auto">
              <a:xfrm>
                <a:off x="5767388" y="4814620"/>
                <a:ext cx="1967537" cy="647994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e-IL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he-IL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e-IL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he-IL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he-IL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he-IL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Object 11">
                <a:extLst>
                  <a:ext uri="{FF2B5EF4-FFF2-40B4-BE49-F238E27FC236}">
                    <a16:creationId xmlns:a16="http://schemas.microsoft.com/office/drawing/2014/main" id="{D4308C8A-7147-4029-828D-AEFE18C6EB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67388" y="4814620"/>
                <a:ext cx="1967537" cy="64799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661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כותרת 7">
            <a:extLst>
              <a:ext uri="{FF2B5EF4-FFF2-40B4-BE49-F238E27FC236}">
                <a16:creationId xmlns:a16="http://schemas.microsoft.com/office/drawing/2014/main" id="{51950D1C-3054-4877-BB5B-5A1A120F7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</p:spPr>
        <p:txBody>
          <a:bodyPr/>
          <a:lstStyle/>
          <a:p>
            <a:r>
              <a:rPr lang="ar-SA" sz="3600" dirty="0">
                <a:cs typeface="+mn-cs"/>
              </a:rPr>
              <a:t>الحركة الدائرية المنتظمة</a:t>
            </a:r>
            <a:endParaRPr lang="he-IL" sz="3600" dirty="0">
              <a:cs typeface="+mn-cs"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8EF9C91A-D4C6-4C94-BDAC-7ECE2D2681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1371" y="924547"/>
            <a:ext cx="63118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2065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20650" algn="l"/>
              </a:tabLst>
              <a:defRPr sz="2800">
                <a:solidFill>
                  <a:srgbClr val="000066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20650" algn="l"/>
              </a:tabLst>
              <a:defRPr sz="2400">
                <a:solidFill>
                  <a:srgbClr val="660066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206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206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06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06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06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06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rtl="1" eaLnBrk="1" hangingPunct="1">
              <a:spcBef>
                <a:spcPct val="0"/>
              </a:spcBef>
              <a:buNone/>
            </a:pPr>
            <a:r>
              <a:rPr lang="ar-JO" altLang="he-IL" sz="28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ar-SA" altLang="he-IL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مثال : العلاقة بين الحركة الخطية والحركة الزاوية </a:t>
            </a: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E37D268A-0F75-48A5-BD7C-5B47BEAF4B5F}"/>
              </a:ext>
            </a:extLst>
          </p:cNvPr>
          <p:cNvSpPr/>
          <p:nvPr/>
        </p:nvSpPr>
        <p:spPr>
          <a:xfrm>
            <a:off x="3972394" y="1419697"/>
            <a:ext cx="7702812" cy="3592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200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يدور عجل نصف قطره</a:t>
            </a:r>
            <a:r>
              <a:rPr lang="en-US" sz="2200" dirty="0">
                <a:solidFill>
                  <a:srgbClr val="201F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40cm  </a:t>
            </a:r>
            <a:r>
              <a:rPr lang="ar-SA" sz="2200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، حول محوره بسرعة زاوية ثابتة بحيث أن كل نقطة على محيطه تقطع مترا واحدا في كل ثانيتين .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ar-SA" sz="2200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أ . احسب السرعة الزاوية للعجل . 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ar-SA" sz="2200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ب. جد عدد الدورات التي يقوم فيها العجل في الثانية (التردد ) .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33680" indent="-233680">
              <a:lnSpc>
                <a:spcPct val="150000"/>
              </a:lnSpc>
            </a:pPr>
            <a:r>
              <a:rPr lang="ar-SA" sz="2200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جـ. احسب زمن دورة العجل </a:t>
            </a:r>
          </a:p>
          <a:p>
            <a:pPr marL="233680" indent="-233680">
              <a:lnSpc>
                <a:spcPct val="150000"/>
              </a:lnSpc>
            </a:pPr>
            <a:r>
              <a:rPr lang="ar-SA" sz="2200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د . احسب مقدار الزوايا التي تقطعها نقطة ثابتة على محيط العجل خلال عشرة ثوان.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ar-SA" sz="2200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هـ. احسب المسافة التي تقطعها هذه النقطة خلال العشرة ثوان .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קבוצה 4">
            <a:extLst>
              <a:ext uri="{FF2B5EF4-FFF2-40B4-BE49-F238E27FC236}">
                <a16:creationId xmlns:a16="http://schemas.microsoft.com/office/drawing/2014/main" id="{B1260BAF-9D6C-4FAA-80AD-FE9868EAA78D}"/>
              </a:ext>
            </a:extLst>
          </p:cNvPr>
          <p:cNvGrpSpPr/>
          <p:nvPr/>
        </p:nvGrpSpPr>
        <p:grpSpPr>
          <a:xfrm>
            <a:off x="201463" y="2765830"/>
            <a:ext cx="2376846" cy="2450748"/>
            <a:chOff x="711122" y="2151234"/>
            <a:chExt cx="3115696" cy="3103313"/>
          </a:xfrm>
        </p:grpSpPr>
        <p:pic>
          <p:nvPicPr>
            <p:cNvPr id="14" name="Picture 5" descr="MPj03057380000[1]">
              <a:extLst>
                <a:ext uri="{FF2B5EF4-FFF2-40B4-BE49-F238E27FC236}">
                  <a16:creationId xmlns:a16="http://schemas.microsoft.com/office/drawing/2014/main" id="{B9DB254F-A43A-48B1-BCC1-66E36C73AF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122" y="2151234"/>
              <a:ext cx="3115696" cy="31033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אליפסה 2">
              <a:extLst>
                <a:ext uri="{FF2B5EF4-FFF2-40B4-BE49-F238E27FC236}">
                  <a16:creationId xmlns:a16="http://schemas.microsoft.com/office/drawing/2014/main" id="{DB8FF606-9942-4E2D-AFB5-BE6C58EDC642}"/>
                </a:ext>
              </a:extLst>
            </p:cNvPr>
            <p:cNvSpPr/>
            <p:nvPr/>
          </p:nvSpPr>
          <p:spPr>
            <a:xfrm flipV="1">
              <a:off x="2278505" y="2256912"/>
              <a:ext cx="89941" cy="45719"/>
            </a:xfrm>
            <a:prstGeom prst="ellips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048A7987-F9D2-415C-AC3D-E4E250A307CC}"/>
              </a:ext>
            </a:extLst>
          </p:cNvPr>
          <p:cNvSpPr txBox="1"/>
          <p:nvPr/>
        </p:nvSpPr>
        <p:spPr>
          <a:xfrm>
            <a:off x="666151" y="1418660"/>
            <a:ext cx="3805069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l">
              <a:defRPr sz="22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R=0.4m</a:t>
            </a:r>
          </a:p>
          <a:p>
            <a:r>
              <a:rPr lang="en-US" dirty="0"/>
              <a:t>v=∆s/∆t = 1m/2s =0.5m/s</a:t>
            </a:r>
            <a:endParaRPr lang="he-IL" dirty="0"/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1563F1FF-3035-4F8B-89F0-D2AC4241A138}"/>
              </a:ext>
            </a:extLst>
          </p:cNvPr>
          <p:cNvSpPr txBox="1"/>
          <p:nvPr/>
        </p:nvSpPr>
        <p:spPr>
          <a:xfrm>
            <a:off x="2682239" y="2486234"/>
            <a:ext cx="432394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l">
              <a:defRPr sz="22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v=R</a:t>
            </a:r>
            <a:r>
              <a:rPr lang="el-GR" dirty="0"/>
              <a:t>ω</a:t>
            </a:r>
            <a:r>
              <a:rPr lang="en-US" dirty="0"/>
              <a:t>   →   </a:t>
            </a:r>
            <a:r>
              <a:rPr lang="el-GR" dirty="0"/>
              <a:t>ω</a:t>
            </a:r>
            <a:r>
              <a:rPr lang="en-US" dirty="0"/>
              <a:t>=0.5/0.4 = 1.25 Rad/s</a:t>
            </a:r>
            <a:endParaRPr lang="he-IL" dirty="0"/>
          </a:p>
        </p:txBody>
      </p: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3B5A07B0-B1F5-4ABB-AA9E-0B55A62E37BE}"/>
              </a:ext>
            </a:extLst>
          </p:cNvPr>
          <p:cNvSpPr txBox="1"/>
          <p:nvPr/>
        </p:nvSpPr>
        <p:spPr>
          <a:xfrm>
            <a:off x="2457387" y="3065059"/>
            <a:ext cx="432394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l">
              <a:defRPr sz="22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l-GR" dirty="0"/>
              <a:t>ω </a:t>
            </a:r>
            <a:r>
              <a:rPr lang="en-US" dirty="0"/>
              <a:t>= 2</a:t>
            </a:r>
            <a:r>
              <a:rPr lang="el-GR" dirty="0"/>
              <a:t>π</a:t>
            </a:r>
            <a:r>
              <a:rPr lang="en-US" dirty="0"/>
              <a:t>f   → f=1.25/2</a:t>
            </a:r>
            <a:r>
              <a:rPr lang="el-GR" dirty="0"/>
              <a:t>π</a:t>
            </a:r>
            <a:r>
              <a:rPr lang="en-US" dirty="0"/>
              <a:t> ≈0.2Hz</a:t>
            </a:r>
            <a:endParaRPr lang="he-IL" dirty="0"/>
          </a:p>
        </p:txBody>
      </p:sp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34D919F8-BC41-41F7-9274-7DEAFB42F036}"/>
              </a:ext>
            </a:extLst>
          </p:cNvPr>
          <p:cNvSpPr txBox="1"/>
          <p:nvPr/>
        </p:nvSpPr>
        <p:spPr>
          <a:xfrm>
            <a:off x="3933233" y="3607944"/>
            <a:ext cx="432394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l">
              <a:defRPr sz="22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T=1/ f  →   T=1/0.2=5s</a:t>
            </a:r>
            <a:endParaRPr lang="he-IL" dirty="0"/>
          </a:p>
        </p:txBody>
      </p:sp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A99DBB51-3F0F-45FD-8B95-2E5B17BC803F}"/>
              </a:ext>
            </a:extLst>
          </p:cNvPr>
          <p:cNvSpPr txBox="1"/>
          <p:nvPr/>
        </p:nvSpPr>
        <p:spPr>
          <a:xfrm>
            <a:off x="2682239" y="4298767"/>
            <a:ext cx="432394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l-GR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∆θ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l-GR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l-GR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12.5 Rad</a:t>
            </a:r>
            <a:endParaRPr lang="he-IL" sz="2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תיבת טקסט 21">
            <a:extLst>
              <a:ext uri="{FF2B5EF4-FFF2-40B4-BE49-F238E27FC236}">
                <a16:creationId xmlns:a16="http://schemas.microsoft.com/office/drawing/2014/main" id="{8A5D12DB-C1A5-4ED7-9B52-816FBE9900BA}"/>
              </a:ext>
            </a:extLst>
          </p:cNvPr>
          <p:cNvSpPr txBox="1"/>
          <p:nvPr/>
        </p:nvSpPr>
        <p:spPr>
          <a:xfrm>
            <a:off x="2617470" y="4989590"/>
            <a:ext cx="432394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l">
              <a:defRPr sz="22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l-GR" dirty="0"/>
              <a:t>∆ </a:t>
            </a:r>
            <a:r>
              <a:rPr lang="en-US" dirty="0"/>
              <a:t>S=R</a:t>
            </a:r>
            <a:r>
              <a:rPr lang="el-GR" dirty="0"/>
              <a:t>∆θ</a:t>
            </a:r>
            <a:r>
              <a:rPr lang="en-US" dirty="0"/>
              <a:t>=0.4x12.5=5m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01475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17" grpId="0"/>
      <p:bldP spid="18" grpId="0"/>
      <p:bldP spid="19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29321" y="2695767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609539">
              <a:lnSpc>
                <a:spcPct val="150000"/>
              </a:lnSpc>
            </a:pPr>
            <a:endParaRPr dirty="0"/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>
                <a:cs typeface="+mn-cs"/>
              </a:rPr>
              <a:t>الحركة الدائرية</a:t>
            </a:r>
            <a:endParaRPr lang="he-IL" dirty="0">
              <a:cs typeface="+mn-cs"/>
            </a:endParaRP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SA" dirty="0">
                <a:cs typeface="+mn-cs"/>
                <a:sym typeface="Varela Round"/>
              </a:rPr>
              <a:t>الفيزياء – الحادي عشر</a:t>
            </a:r>
            <a:endParaRPr lang="he-IL" dirty="0">
              <a:cs typeface="+mn-cs"/>
              <a:sym typeface="Varela Round"/>
            </a:endParaRP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ar-SA" dirty="0">
                <a:cs typeface="+mn-cs"/>
                <a:sym typeface="Varela Round"/>
              </a:rPr>
              <a:t>مع الأستاذ: رايق زيدان</a:t>
            </a:r>
            <a:endParaRPr lang="he-IL" dirty="0">
              <a:cs typeface="+mn-cs"/>
              <a:sym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3180232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cs typeface="+mn-cs"/>
              </a:rPr>
              <a:t>ماذا سنتعلم بهذا الدرس</a:t>
            </a:r>
            <a:r>
              <a:rPr lang="he-IL" dirty="0">
                <a:cs typeface="+mn-cs"/>
              </a:rPr>
              <a:t> </a:t>
            </a:r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>
          <a:xfrm>
            <a:off x="515206" y="1725681"/>
            <a:ext cx="9000000" cy="4152517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ar-SA" dirty="0">
                <a:latin typeface="Arial" panose="020B0604020202020204" pitchFamily="34" charset="0"/>
                <a:cs typeface="Arial" panose="020B0604020202020204" pitchFamily="34" charset="0"/>
              </a:rPr>
              <a:t>التسارع في الحركة الدائرية المنتظمة</a:t>
            </a:r>
          </a:p>
          <a:p>
            <a:pPr>
              <a:lnSpc>
                <a:spcPct val="200000"/>
              </a:lnSpc>
            </a:pPr>
            <a:r>
              <a:rPr lang="ar-SA" dirty="0">
                <a:latin typeface="Arial" panose="020B0604020202020204" pitchFamily="34" charset="0"/>
                <a:cs typeface="Arial" panose="020B0604020202020204" pitchFamily="34" charset="0"/>
              </a:rPr>
              <a:t>القوة الجاذبة نحو المركز وقانون نيوتن الثاني</a:t>
            </a:r>
          </a:p>
          <a:p>
            <a:pPr>
              <a:lnSpc>
                <a:spcPct val="200000"/>
              </a:lnSpc>
            </a:pPr>
            <a:r>
              <a:rPr lang="ar-SA" dirty="0">
                <a:latin typeface="Arial" panose="020B0604020202020204" pitchFamily="34" charset="0"/>
                <a:cs typeface="Arial" panose="020B0604020202020204" pitchFamily="34" charset="0"/>
              </a:rPr>
              <a:t>هيئة المحاور في الحركة الدائرية </a:t>
            </a:r>
          </a:p>
          <a:p>
            <a:pPr>
              <a:lnSpc>
                <a:spcPct val="200000"/>
              </a:lnSpc>
            </a:pPr>
            <a:r>
              <a:rPr lang="ar-SA" dirty="0">
                <a:latin typeface="Arial" panose="020B0604020202020204" pitchFamily="34" charset="0"/>
                <a:cs typeface="Arial" panose="020B0604020202020204" pitchFamily="34" charset="0"/>
              </a:rPr>
              <a:t>حل أسئلة حول الحركة الدائرية المنتظمة</a:t>
            </a:r>
          </a:p>
          <a:p>
            <a:pPr>
              <a:lnSpc>
                <a:spcPct val="200000"/>
              </a:lnSpc>
            </a:pPr>
            <a:endParaRPr lang="ar-S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604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תמונה 16">
            <a:extLst>
              <a:ext uri="{FF2B5EF4-FFF2-40B4-BE49-F238E27FC236}">
                <a16:creationId xmlns:a16="http://schemas.microsoft.com/office/drawing/2014/main" id="{F8D5345D-9680-41F4-84F9-4FE0D4A24F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180" y="1798820"/>
            <a:ext cx="4022801" cy="4422228"/>
          </a:xfrm>
          <a:prstGeom prst="rect">
            <a:avLst/>
          </a:prstGeom>
        </p:spPr>
      </p:pic>
      <p:sp>
        <p:nvSpPr>
          <p:cNvPr id="20" name="כותרת 7">
            <a:extLst>
              <a:ext uri="{FF2B5EF4-FFF2-40B4-BE49-F238E27FC236}">
                <a16:creationId xmlns:a16="http://schemas.microsoft.com/office/drawing/2014/main" id="{51950D1C-3054-4877-BB5B-5A1A120F7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</p:spPr>
        <p:txBody>
          <a:bodyPr/>
          <a:lstStyle/>
          <a:p>
            <a:r>
              <a:rPr lang="ar-SA" sz="3600" dirty="0">
                <a:cs typeface="+mn-cs"/>
              </a:rPr>
              <a:t>الحركة الدائرية المنتظمة</a:t>
            </a:r>
            <a:endParaRPr lang="he-IL" sz="3600" dirty="0">
              <a:cs typeface="+mn-cs"/>
            </a:endParaRPr>
          </a:p>
        </p:txBody>
      </p:sp>
      <p:sp>
        <p:nvSpPr>
          <p:cNvPr id="21" name="Text Box 4">
            <a:extLst>
              <a:ext uri="{FF2B5EF4-FFF2-40B4-BE49-F238E27FC236}">
                <a16:creationId xmlns:a16="http://schemas.microsoft.com/office/drawing/2014/main" id="{16C55CC1-6431-4AA7-A094-BA111B039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7806" y="931663"/>
            <a:ext cx="7137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60066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ar-SA" altLang="he-IL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التسارع في حركة دائرية ذات سرعة ثابتة في المقدار</a:t>
            </a:r>
            <a:endParaRPr lang="en-US" altLang="he-IL" sz="28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24" name="Group 135">
            <a:extLst>
              <a:ext uri="{FF2B5EF4-FFF2-40B4-BE49-F238E27FC236}">
                <a16:creationId xmlns:a16="http://schemas.microsoft.com/office/drawing/2014/main" id="{A6EA89C0-B2B8-4273-92A9-65EF2A420FDB}"/>
              </a:ext>
            </a:extLst>
          </p:cNvPr>
          <p:cNvGrpSpPr>
            <a:grpSpLocks/>
          </p:cNvGrpSpPr>
          <p:nvPr/>
        </p:nvGrpSpPr>
        <p:grpSpPr bwMode="auto">
          <a:xfrm>
            <a:off x="6442076" y="2058091"/>
            <a:ext cx="5200650" cy="822325"/>
            <a:chOff x="2196" y="3437"/>
            <a:chExt cx="3276" cy="518"/>
          </a:xfrm>
        </p:grpSpPr>
        <p:sp>
          <p:nvSpPr>
            <p:cNvPr id="25" name="Text Box 133">
              <a:extLst>
                <a:ext uri="{FF2B5EF4-FFF2-40B4-BE49-F238E27FC236}">
                  <a16:creationId xmlns:a16="http://schemas.microsoft.com/office/drawing/2014/main" id="{50433D22-23B3-433E-9BA8-D97BFC0343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8" y="3512"/>
              <a:ext cx="25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660066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Tx/>
                <a:buNone/>
              </a:pPr>
              <a:r>
                <a:rPr lang="ar-SA" altLang="he-IL" sz="2400" dirty="0">
                  <a:cs typeface="Times New Roman" panose="02020603050405020304" pitchFamily="18" charset="0"/>
                </a:rPr>
                <a:t>التغير في السرعة يعني وجود تسارع</a:t>
              </a:r>
              <a:endParaRPr lang="en-US" altLang="he-IL" sz="2400" dirty="0"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6" name="Object 134">
              <a:extLst>
                <a:ext uri="{FF2B5EF4-FFF2-40B4-BE49-F238E27FC236}">
                  <a16:creationId xmlns:a16="http://schemas.microsoft.com/office/drawing/2014/main" id="{BDE7332B-A66E-4D90-B8AC-A74B6D5CEA2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196" y="3437"/>
            <a:ext cx="732" cy="5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48" name="Equation" r:id="rId5" imgW="609336" imgH="431613" progId="Equation.3">
                    <p:embed/>
                  </p:oleObj>
                </mc:Choice>
                <mc:Fallback>
                  <p:oleObj name="Equation" r:id="rId5" imgW="609336" imgH="431613" progId="Equation.3">
                    <p:embed/>
                    <p:pic>
                      <p:nvPicPr>
                        <p:cNvPr id="5138" name="Object 134">
                          <a:extLst>
                            <a:ext uri="{FF2B5EF4-FFF2-40B4-BE49-F238E27FC236}">
                              <a16:creationId xmlns:a16="http://schemas.microsoft.com/office/drawing/2014/main" id="{00177F5D-CB04-4A07-B864-65CD071603F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96" y="3437"/>
                          <a:ext cx="732" cy="5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" name="Text Box 136">
            <a:extLst>
              <a:ext uri="{FF2B5EF4-FFF2-40B4-BE49-F238E27FC236}">
                <a16:creationId xmlns:a16="http://schemas.microsoft.com/office/drawing/2014/main" id="{930F4DF5-1D8A-427F-8D6C-35F2A945DF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206" y="1546733"/>
            <a:ext cx="11160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60066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rtl="1" eaLnBrk="1" hangingPunct="1">
              <a:spcBef>
                <a:spcPct val="50000"/>
              </a:spcBef>
              <a:buFontTx/>
              <a:buNone/>
            </a:pPr>
            <a:r>
              <a:rPr lang="ar-SA" altLang="he-IL" sz="2400" dirty="0">
                <a:cs typeface="Times New Roman" panose="02020603050405020304" pitchFamily="18" charset="0"/>
              </a:rPr>
              <a:t>اتجاه السرعة متغير باستمرار أي أن السرعة متغيرة (على الرغم من أنها ثابتة في  المقدار)</a:t>
            </a:r>
            <a:endParaRPr lang="en-US" altLang="he-IL" sz="2400" dirty="0">
              <a:cs typeface="Times New Roman" panose="02020603050405020304" pitchFamily="18" charset="0"/>
            </a:endParaRPr>
          </a:p>
        </p:txBody>
      </p:sp>
      <p:sp>
        <p:nvSpPr>
          <p:cNvPr id="28" name="Text Box 106">
            <a:extLst>
              <a:ext uri="{FF2B5EF4-FFF2-40B4-BE49-F238E27FC236}">
                <a16:creationId xmlns:a16="http://schemas.microsoft.com/office/drawing/2014/main" id="{ED7FCAB2-59FE-425E-A417-FC33D3561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9068" y="2710905"/>
            <a:ext cx="26036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60066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ar-SA" altLang="he-IL" sz="2400" b="1" u="sng" dirty="0">
                <a:solidFill>
                  <a:srgbClr val="0070C0"/>
                </a:solidFill>
                <a:cs typeface="Times New Roman" panose="02020603050405020304" pitchFamily="18" charset="0"/>
              </a:rPr>
              <a:t>مقدار التسارع:</a:t>
            </a:r>
            <a:endParaRPr lang="en-US" altLang="he-IL" sz="2400" b="1" u="sng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bject 107">
                <a:extLst>
                  <a:ext uri="{FF2B5EF4-FFF2-40B4-BE49-F238E27FC236}">
                    <a16:creationId xmlns:a16="http://schemas.microsoft.com/office/drawing/2014/main" id="{FE1DCCD4-0A83-4C1A-B5D2-8CC811C8C249}"/>
                  </a:ext>
                </a:extLst>
              </p:cNvPr>
              <p:cNvSpPr txBox="1"/>
              <p:nvPr/>
            </p:nvSpPr>
            <p:spPr bwMode="auto">
              <a:xfrm>
                <a:off x="5405438" y="5211398"/>
                <a:ext cx="4186238" cy="10096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he-IL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he-IL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he-IL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  <m:r>
                        <a:rPr lang="he-IL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e-IL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he-IL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he-IL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he-IL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he-IL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he-IL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he-IL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he-IL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he-IL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f>
                        <m:fPr>
                          <m:ctrlPr>
                            <a:rPr lang="he-IL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29" name="Object 107">
                <a:extLst>
                  <a:ext uri="{FF2B5EF4-FFF2-40B4-BE49-F238E27FC236}">
                    <a16:creationId xmlns:a16="http://schemas.microsoft.com/office/drawing/2014/main" id="{FE1DCCD4-0A83-4C1A-B5D2-8CC811C8C2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05438" y="5211398"/>
                <a:ext cx="4186238" cy="100965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 Box 106">
            <a:extLst>
              <a:ext uri="{FF2B5EF4-FFF2-40B4-BE49-F238E27FC236}">
                <a16:creationId xmlns:a16="http://schemas.microsoft.com/office/drawing/2014/main" id="{8984E5B1-BC54-4FA1-BED3-F37022FAE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8906" y="3340778"/>
            <a:ext cx="3416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60066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ar-SA" altLang="he-IL" sz="2400" dirty="0">
                <a:cs typeface="Times New Roman" panose="02020603050405020304" pitchFamily="18" charset="0"/>
              </a:rPr>
              <a:t>من تشابه المثلثات ينتج :</a:t>
            </a:r>
            <a:endParaRPr lang="en-US" altLang="he-IL" sz="2400" dirty="0">
              <a:cs typeface="Times New Roman" panose="02020603050405020304" pitchFamily="18" charset="0"/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6C7DEDDF-40E7-4065-AABC-AC44C603F2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41519" y="2954105"/>
            <a:ext cx="2880870" cy="2102256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12580EDB-A409-408A-B10A-8B140FC8FF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47560" y="4396867"/>
            <a:ext cx="3040916" cy="162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14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4DBDD010-8742-43BF-A840-78EC28E1BD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558" y="1414862"/>
            <a:ext cx="3677972" cy="4106751"/>
          </a:xfrm>
          <a:prstGeom prst="rect">
            <a:avLst/>
          </a:prstGeom>
        </p:spPr>
      </p:pic>
      <p:sp>
        <p:nvSpPr>
          <p:cNvPr id="20" name="כותרת 7">
            <a:extLst>
              <a:ext uri="{FF2B5EF4-FFF2-40B4-BE49-F238E27FC236}">
                <a16:creationId xmlns:a16="http://schemas.microsoft.com/office/drawing/2014/main" id="{51950D1C-3054-4877-BB5B-5A1A120F7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</p:spPr>
        <p:txBody>
          <a:bodyPr/>
          <a:lstStyle/>
          <a:p>
            <a:r>
              <a:rPr lang="ar-SA" sz="3600" dirty="0">
                <a:cs typeface="+mn-cs"/>
              </a:rPr>
              <a:t>الحركة الدائرية المنتظمة</a:t>
            </a:r>
            <a:endParaRPr lang="he-IL" sz="3600" dirty="0">
              <a:cs typeface="+mn-cs"/>
            </a:endParaRPr>
          </a:p>
        </p:txBody>
      </p:sp>
      <p:sp>
        <p:nvSpPr>
          <p:cNvPr id="21" name="Text Box 4">
            <a:extLst>
              <a:ext uri="{FF2B5EF4-FFF2-40B4-BE49-F238E27FC236}">
                <a16:creationId xmlns:a16="http://schemas.microsoft.com/office/drawing/2014/main" id="{16C55CC1-6431-4AA7-A094-BA111B039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7483" y="1024652"/>
            <a:ext cx="78377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60066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ar-SA" altLang="he-IL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التسارع في الحركة الدائرية المنتظمة (سرعة ثابتة في المقدار)</a:t>
            </a:r>
            <a:endParaRPr lang="en-US" altLang="he-IL" sz="28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bject 4" descr="נייר טישו כחול">
                <a:extLst>
                  <a:ext uri="{FF2B5EF4-FFF2-40B4-BE49-F238E27FC236}">
                    <a16:creationId xmlns:a16="http://schemas.microsoft.com/office/drawing/2014/main" id="{B9DE3457-6E54-422E-BC7C-BBE343E4D957}"/>
                  </a:ext>
                </a:extLst>
              </p:cNvPr>
              <p:cNvSpPr txBox="1"/>
              <p:nvPr/>
            </p:nvSpPr>
            <p:spPr bwMode="auto">
              <a:xfrm>
                <a:off x="5785905" y="2745034"/>
                <a:ext cx="2819558" cy="1241425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e-IL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e-IL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sub>
                      </m:sSub>
                      <m:r>
                        <a:rPr lang="he-IL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e-IL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he-IL" sz="3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e-IL" sz="3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he-IL" sz="3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den>
                      </m:f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he-IL" sz="2000" b="1" dirty="0"/>
              </a:p>
            </p:txBody>
          </p:sp>
        </mc:Choice>
        <mc:Fallback xmlns="">
          <p:sp>
            <p:nvSpPr>
              <p:cNvPr id="19" name="Object 4" descr="נייר טישו כחול">
                <a:extLst>
                  <a:ext uri="{FF2B5EF4-FFF2-40B4-BE49-F238E27FC236}">
                    <a16:creationId xmlns:a16="http://schemas.microsoft.com/office/drawing/2014/main" id="{B9DE3457-6E54-422E-BC7C-BBE343E4D9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85905" y="2745034"/>
                <a:ext cx="2819558" cy="12414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 Box 41">
            <a:extLst>
              <a:ext uri="{FF2B5EF4-FFF2-40B4-BE49-F238E27FC236}">
                <a16:creationId xmlns:a16="http://schemas.microsoft.com/office/drawing/2014/main" id="{CBA6F6DB-9A74-48AC-8B08-795E0207C2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4433" y="1713352"/>
            <a:ext cx="28195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60066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rtl="1" eaLnBrk="1" hangingPunct="1">
              <a:spcBef>
                <a:spcPct val="50000"/>
              </a:spcBef>
              <a:buFontTx/>
              <a:buNone/>
            </a:pPr>
            <a:r>
              <a:rPr lang="ar-SA" altLang="he-IL" sz="2400" dirty="0">
                <a:cs typeface="Times New Roman" panose="02020603050405020304" pitchFamily="18" charset="0"/>
              </a:rPr>
              <a:t>نقسم الطرفين على  </a:t>
            </a:r>
            <a:r>
              <a:rPr lang="en-US" altLang="he-IL" sz="2400" dirty="0"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en-US" altLang="he-IL" sz="2400" dirty="0">
                <a:cs typeface="Times New Roman" panose="02020603050405020304" pitchFamily="18" charset="0"/>
              </a:rPr>
              <a:t>t</a:t>
            </a:r>
            <a:r>
              <a:rPr lang="ar-SA" altLang="he-IL" sz="2400" dirty="0">
                <a:cs typeface="Times New Roman" panose="02020603050405020304" pitchFamily="18" charset="0"/>
              </a:rPr>
              <a:t>:</a:t>
            </a:r>
            <a:endParaRPr lang="en-US" altLang="he-IL" sz="2400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bject 42">
                <a:extLst>
                  <a:ext uri="{FF2B5EF4-FFF2-40B4-BE49-F238E27FC236}">
                    <a16:creationId xmlns:a16="http://schemas.microsoft.com/office/drawing/2014/main" id="{DD181442-11CA-4A41-BAF4-9E64AE9DA86A}"/>
                  </a:ext>
                </a:extLst>
              </p:cNvPr>
              <p:cNvSpPr txBox="1"/>
              <p:nvPr/>
            </p:nvSpPr>
            <p:spPr bwMode="auto">
              <a:xfrm>
                <a:off x="5106804" y="1901557"/>
                <a:ext cx="4368800" cy="10096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he-IL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he-IL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he-IL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he-IL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he-IL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e-IL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he-IL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he-IL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he-IL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he-IL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he-IL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he-IL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he-IL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he-IL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he-IL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he-IL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he-IL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e-IL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he-IL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he-IL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23" name="Object 42">
                <a:extLst>
                  <a:ext uri="{FF2B5EF4-FFF2-40B4-BE49-F238E27FC236}">
                    <a16:creationId xmlns:a16="http://schemas.microsoft.com/office/drawing/2014/main" id="{DD181442-11CA-4A41-BAF4-9E64AE9DA8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06804" y="1901557"/>
                <a:ext cx="4368800" cy="10096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 Box 106">
            <a:extLst>
              <a:ext uri="{FF2B5EF4-FFF2-40B4-BE49-F238E27FC236}">
                <a16:creationId xmlns:a16="http://schemas.microsoft.com/office/drawing/2014/main" id="{E358737A-9DC5-4863-9DE5-00CB3EF818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8498" y="4027477"/>
            <a:ext cx="17016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60066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ar-SA" altLang="he-IL" sz="2400" b="1" u="sng" dirty="0">
                <a:solidFill>
                  <a:srgbClr val="0070C0"/>
                </a:solidFill>
                <a:cs typeface="Times New Roman" panose="02020603050405020304" pitchFamily="18" charset="0"/>
              </a:rPr>
              <a:t>اتجاه التسارع:</a:t>
            </a:r>
            <a:endParaRPr lang="en-US" altLang="he-IL" sz="2400" b="1" u="sng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32" name="Text Box 41">
            <a:extLst>
              <a:ext uri="{FF2B5EF4-FFF2-40B4-BE49-F238E27FC236}">
                <a16:creationId xmlns:a16="http://schemas.microsoft.com/office/drawing/2014/main" id="{31181822-D2E9-4992-AB3C-257A6F441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2295" y="3964544"/>
            <a:ext cx="56551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60066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ar-SA" altLang="he-IL" sz="2400" dirty="0">
                <a:cs typeface="Times New Roman" panose="02020603050405020304" pitchFamily="18" charset="0"/>
              </a:rPr>
              <a:t>يكون </a:t>
            </a:r>
            <a:r>
              <a:rPr lang="ar-SA" altLang="he-IL" sz="2400" dirty="0" err="1">
                <a:cs typeface="Times New Roman" panose="02020603050405020304" pitchFamily="18" charset="0"/>
              </a:rPr>
              <a:t>معامد</a:t>
            </a:r>
            <a:r>
              <a:rPr lang="ar-SA" altLang="he-IL" sz="2400" dirty="0">
                <a:cs typeface="Times New Roman" panose="02020603050405020304" pitchFamily="18" charset="0"/>
              </a:rPr>
              <a:t> للسرعة، باتجاه مركز دائرة الحركة.</a:t>
            </a:r>
            <a:endParaRPr lang="en-US" altLang="he-IL" sz="24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84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3" grpId="0"/>
      <p:bldP spid="31" grpId="0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כותרת 7">
            <a:extLst>
              <a:ext uri="{FF2B5EF4-FFF2-40B4-BE49-F238E27FC236}">
                <a16:creationId xmlns:a16="http://schemas.microsoft.com/office/drawing/2014/main" id="{51950D1C-3054-4877-BB5B-5A1A120F7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</p:spPr>
        <p:txBody>
          <a:bodyPr/>
          <a:lstStyle/>
          <a:p>
            <a:r>
              <a:rPr lang="ar-SA" sz="3600" dirty="0">
                <a:cs typeface="+mn-cs"/>
              </a:rPr>
              <a:t>الحركة الدائرية المنتظمة</a:t>
            </a:r>
            <a:endParaRPr lang="he-IL" sz="3600" dirty="0">
              <a:cs typeface="+mn-cs"/>
            </a:endParaRPr>
          </a:p>
        </p:txBody>
      </p:sp>
      <p:sp>
        <p:nvSpPr>
          <p:cNvPr id="5" name="Rectangle 32">
            <a:extLst>
              <a:ext uri="{FF2B5EF4-FFF2-40B4-BE49-F238E27FC236}">
                <a16:creationId xmlns:a16="http://schemas.microsoft.com/office/drawing/2014/main" id="{A529136B-F9AB-4CEF-A9AD-16EFCF5420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613" y="790821"/>
            <a:ext cx="95615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411163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11163" algn="l"/>
              </a:tabLst>
              <a:defRPr sz="2800">
                <a:solidFill>
                  <a:srgbClr val="000066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11163" algn="l"/>
              </a:tabLst>
              <a:defRPr sz="2400">
                <a:solidFill>
                  <a:srgbClr val="660066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111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111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111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111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111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111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ar-SA" altLang="he-IL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القوة الجاذبة نحو المركز ( </a:t>
            </a:r>
            <a:r>
              <a:rPr lang="he-IL" altLang="he-IL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כח</a:t>
            </a:r>
            <a:r>
              <a:rPr lang="he-IL" altLang="he-IL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he-IL" altLang="he-IL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צנטריפטלי</a:t>
            </a:r>
            <a:r>
              <a:rPr lang="ar-SA" altLang="he-IL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) في الحركة الدائرية المنتظمة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33" descr="נייר טישו כחול">
                <a:extLst>
                  <a:ext uri="{FF2B5EF4-FFF2-40B4-BE49-F238E27FC236}">
                    <a16:creationId xmlns:a16="http://schemas.microsoft.com/office/drawing/2014/main" id="{0369D121-4E4C-4B88-A558-FF8955BF1AF6}"/>
                  </a:ext>
                </a:extLst>
              </p:cNvPr>
              <p:cNvSpPr txBox="1"/>
              <p:nvPr/>
            </p:nvSpPr>
            <p:spPr bwMode="auto">
              <a:xfrm>
                <a:off x="4499621" y="2490478"/>
                <a:ext cx="5564135" cy="1230312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he-IL" sz="3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Σ</m:t>
                      </m:r>
                      <m:sSub>
                        <m:sSubPr>
                          <m:ctrlPr>
                            <a:rPr lang="he-IL" sz="3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e-IL" sz="3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he-IL" sz="3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he-IL" sz="3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e-IL" sz="3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he-IL" sz="3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e-IL" sz="3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he-IL" sz="3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e-IL" sz="3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f>
                        <m:fPr>
                          <m:ctrlPr>
                            <a:rPr lang="he-IL" sz="3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he-IL" sz="3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e-IL" sz="3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he-IL" sz="3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3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3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3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3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he-IL" sz="3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Object 33" descr="נייר טישו כחול">
                <a:extLst>
                  <a:ext uri="{FF2B5EF4-FFF2-40B4-BE49-F238E27FC236}">
                    <a16:creationId xmlns:a16="http://schemas.microsoft.com/office/drawing/2014/main" id="{0369D121-4E4C-4B88-A558-FF8955BF1A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99621" y="2490478"/>
                <a:ext cx="5564135" cy="12303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34">
            <a:extLst>
              <a:ext uri="{FF2B5EF4-FFF2-40B4-BE49-F238E27FC236}">
                <a16:creationId xmlns:a16="http://schemas.microsoft.com/office/drawing/2014/main" id="{B9E46420-C5BA-448F-8B4F-D9D24426A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764" y="1249837"/>
            <a:ext cx="11315442" cy="113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60066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rtl="1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ar-SA" altLang="he-IL" sz="2400" dirty="0">
                <a:cs typeface="Times New Roman" panose="02020603050405020304" pitchFamily="18" charset="0"/>
              </a:rPr>
              <a:t> حسب قانون نيوتن الثاني  , </a:t>
            </a:r>
            <a:r>
              <a:rPr lang="ar-SA" altLang="he-IL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اتجاه محصلة القوى </a:t>
            </a:r>
            <a:r>
              <a:rPr lang="ar-SA" altLang="he-IL" sz="2400" dirty="0">
                <a:cs typeface="Times New Roman" panose="02020603050405020304" pitchFamily="18" charset="0"/>
              </a:rPr>
              <a:t>يكون باتجاه التسارع</a:t>
            </a:r>
            <a:r>
              <a:rPr lang="ar-SA" altLang="he-IL" sz="2400" dirty="0">
                <a:ea typeface="Times New Roman" panose="02020603050405020304" pitchFamily="18" charset="0"/>
                <a:cs typeface="Traditional Arabic" panose="02020603050405020304" pitchFamily="18" charset="-78"/>
              </a:rPr>
              <a:t> ، </a:t>
            </a:r>
            <a:r>
              <a:rPr lang="ar-SA" altLang="he-IL" sz="2400" dirty="0">
                <a:cs typeface="Times New Roman" panose="02020603050405020304" pitchFamily="18" charset="0"/>
              </a:rPr>
              <a:t>وبالتالي عندما تكون السرعة ثابتة في المقدار يكون اتجاه محصلة القوى المؤثرة على الجسم </a:t>
            </a:r>
            <a:r>
              <a:rPr lang="ar-SA" altLang="he-IL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باتجاه المركز </a:t>
            </a:r>
            <a:r>
              <a:rPr lang="ar-SA" altLang="he-IL" sz="2400" dirty="0">
                <a:cs typeface="Times New Roman" panose="02020603050405020304" pitchFamily="18" charset="0"/>
              </a:rPr>
              <a:t>وتُحقق: </a:t>
            </a:r>
            <a:endParaRPr lang="en-US" altLang="he-IL" sz="2400" dirty="0">
              <a:cs typeface="Times New Roman" panose="02020603050405020304" pitchFamily="18" charset="0"/>
            </a:endParaRP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BB87ABF4-B9D9-484E-B80C-2C1E3A8D9D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318" y="1949892"/>
            <a:ext cx="3971925" cy="38576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33" descr="נייר טישו כחול">
                <a:extLst>
                  <a:ext uri="{FF2B5EF4-FFF2-40B4-BE49-F238E27FC236}">
                    <a16:creationId xmlns:a16="http://schemas.microsoft.com/office/drawing/2014/main" id="{5187302E-4845-412D-849C-168A536517B6}"/>
                  </a:ext>
                </a:extLst>
              </p:cNvPr>
              <p:cNvSpPr txBox="1"/>
              <p:nvPr/>
            </p:nvSpPr>
            <p:spPr bwMode="auto">
              <a:xfrm>
                <a:off x="4477569" y="3891975"/>
                <a:ext cx="5564135" cy="1230312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he-IL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Σ</m:t>
                      </m:r>
                      <m:sSub>
                        <m:sSubPr>
                          <m:ctrlPr>
                            <a:rPr lang="he-IL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e-IL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he-IL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e-IL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he-IL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e-IL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he-IL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e-IL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f>
                        <m:fPr>
                          <m:ctrlPr>
                            <a:rPr lang="he-IL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he-IL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e-IL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he-IL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he-IL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Object 33" descr="נייר טישו כחול">
                <a:extLst>
                  <a:ext uri="{FF2B5EF4-FFF2-40B4-BE49-F238E27FC236}">
                    <a16:creationId xmlns:a16="http://schemas.microsoft.com/office/drawing/2014/main" id="{5187302E-4845-412D-849C-168A536517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77569" y="3891975"/>
                <a:ext cx="5564135" cy="12303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34">
            <a:extLst>
              <a:ext uri="{FF2B5EF4-FFF2-40B4-BE49-F238E27FC236}">
                <a16:creationId xmlns:a16="http://schemas.microsoft.com/office/drawing/2014/main" id="{7D5E6822-3287-461C-839C-902402FCA0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10030" y="3225709"/>
            <a:ext cx="1146071" cy="5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60066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rtl="1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ar-SA" altLang="he-IL" sz="2400" dirty="0">
                <a:cs typeface="Times New Roman" panose="02020603050405020304" pitchFamily="18" charset="0"/>
              </a:rPr>
              <a:t>أو :</a:t>
            </a:r>
            <a:endParaRPr lang="en-US" altLang="he-IL" sz="24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151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כותרת 7">
            <a:extLst>
              <a:ext uri="{FF2B5EF4-FFF2-40B4-BE49-F238E27FC236}">
                <a16:creationId xmlns:a16="http://schemas.microsoft.com/office/drawing/2014/main" id="{51950D1C-3054-4877-BB5B-5A1A120F7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</p:spPr>
        <p:txBody>
          <a:bodyPr/>
          <a:lstStyle/>
          <a:p>
            <a:r>
              <a:rPr lang="ar-SA" sz="3600" dirty="0">
                <a:cs typeface="+mn-cs"/>
              </a:rPr>
              <a:t>الحركة الدائرية المنتظمة</a:t>
            </a:r>
            <a:endParaRPr lang="he-IL" sz="3600" dirty="0">
              <a:cs typeface="+mn-cs"/>
            </a:endParaRPr>
          </a:p>
        </p:txBody>
      </p:sp>
      <p:sp>
        <p:nvSpPr>
          <p:cNvPr id="5" name="Rectangle 32">
            <a:extLst>
              <a:ext uri="{FF2B5EF4-FFF2-40B4-BE49-F238E27FC236}">
                <a16:creationId xmlns:a16="http://schemas.microsoft.com/office/drawing/2014/main" id="{A529136B-F9AB-4CEF-A9AD-16EFCF5420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9146" y="953290"/>
            <a:ext cx="95615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411163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11163" algn="l"/>
              </a:tabLst>
              <a:defRPr sz="2800">
                <a:solidFill>
                  <a:srgbClr val="000066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11163" algn="l"/>
              </a:tabLst>
              <a:defRPr sz="2400">
                <a:solidFill>
                  <a:srgbClr val="660066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111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111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111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111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111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111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ar-SA" altLang="he-IL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هيئة المحاور في الحركة الدائرية:</a:t>
            </a: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881B26E8-5DFF-4AA8-A056-7A758FD017A1}"/>
              </a:ext>
            </a:extLst>
          </p:cNvPr>
          <p:cNvSpPr txBox="1"/>
          <p:nvPr/>
        </p:nvSpPr>
        <p:spPr>
          <a:xfrm>
            <a:off x="2789695" y="1534332"/>
            <a:ext cx="874104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/>
              <a:t>عادة يتم اختيار هيئة محاور تتناسب مع حركة الجسم والقوى المؤثرة عليه</a:t>
            </a:r>
            <a:endParaRPr lang="he-IL" sz="2400" dirty="0"/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6F1DD7E1-2678-4AE2-9CC2-AE7926634B56}"/>
              </a:ext>
            </a:extLst>
          </p:cNvPr>
          <p:cNvSpPr txBox="1"/>
          <p:nvPr/>
        </p:nvSpPr>
        <p:spPr>
          <a:xfrm>
            <a:off x="4514679" y="2213004"/>
            <a:ext cx="7016060" cy="27938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400" dirty="0"/>
              <a:t>هيئة المحاور الأنسب في الحركة الدائرية هي التي يكون فيها:</a:t>
            </a:r>
          </a:p>
          <a:p>
            <a:pPr marL="630238" indent="-630238">
              <a:lnSpc>
                <a:spcPct val="150000"/>
              </a:lnSpc>
            </a:pPr>
            <a:r>
              <a:rPr lang="ar-SA" sz="2400" dirty="0"/>
              <a:t> </a:t>
            </a:r>
            <a:r>
              <a:rPr lang="ar-SA" sz="2400" dirty="0">
                <a:solidFill>
                  <a:srgbClr val="0000CC"/>
                </a:solidFill>
              </a:rPr>
              <a:t>المحور الأول </a:t>
            </a:r>
            <a:r>
              <a:rPr lang="en-US" sz="2400" dirty="0">
                <a:solidFill>
                  <a:srgbClr val="0000CC"/>
                </a:solidFill>
              </a:rPr>
              <a:t>(r)</a:t>
            </a:r>
            <a:r>
              <a:rPr lang="ar-SA" sz="2400" dirty="0">
                <a:solidFill>
                  <a:srgbClr val="0000CC"/>
                </a:solidFill>
              </a:rPr>
              <a:t> </a:t>
            </a:r>
            <a:r>
              <a:rPr lang="ar-SA" sz="2400" dirty="0"/>
              <a:t>يتجه من الجسم نحو مركز دائرة الحركة </a:t>
            </a:r>
            <a:r>
              <a:rPr lang="en-US" sz="2400" dirty="0"/>
              <a:t>(C) </a:t>
            </a:r>
            <a:r>
              <a:rPr lang="ar-SA" sz="2400" dirty="0"/>
              <a:t>، وينطبق على  نصف القطر </a:t>
            </a:r>
            <a:r>
              <a:rPr lang="en-US" sz="2400" dirty="0"/>
              <a:t>(r)</a:t>
            </a:r>
            <a:r>
              <a:rPr lang="ar-SA" sz="2400" dirty="0"/>
              <a:t>، يمكن تسميته المحور </a:t>
            </a:r>
            <a:r>
              <a:rPr lang="ar-SA" sz="2400" dirty="0" err="1"/>
              <a:t>الراديالي</a:t>
            </a:r>
            <a:r>
              <a:rPr lang="ar-SA" sz="2400" dirty="0"/>
              <a:t> أو النصف قطري.</a:t>
            </a:r>
          </a:p>
          <a:p>
            <a:pPr>
              <a:lnSpc>
                <a:spcPct val="150000"/>
              </a:lnSpc>
            </a:pPr>
            <a:r>
              <a:rPr lang="ar-SA" sz="2400" dirty="0">
                <a:solidFill>
                  <a:srgbClr val="0000CC"/>
                </a:solidFill>
              </a:rPr>
              <a:t>المحور الثاني </a:t>
            </a:r>
            <a:r>
              <a:rPr lang="en-US" sz="2400" dirty="0">
                <a:solidFill>
                  <a:srgbClr val="0000CC"/>
                </a:solidFill>
              </a:rPr>
              <a:t>(y)</a:t>
            </a:r>
            <a:r>
              <a:rPr lang="ar-SA" sz="2400" dirty="0">
                <a:solidFill>
                  <a:srgbClr val="0000CC"/>
                </a:solidFill>
              </a:rPr>
              <a:t> </a:t>
            </a:r>
            <a:r>
              <a:rPr lang="ar-SA" sz="2400" dirty="0"/>
              <a:t>يتم اختياره بحيث يكون </a:t>
            </a:r>
            <a:r>
              <a:rPr lang="ar-SA" sz="2400" dirty="0" err="1"/>
              <a:t>معامد</a:t>
            </a:r>
            <a:r>
              <a:rPr lang="ar-SA" sz="2400" dirty="0"/>
              <a:t> للمحور الأول .</a:t>
            </a:r>
            <a:endParaRPr lang="he-IL" sz="2400" dirty="0"/>
          </a:p>
        </p:txBody>
      </p:sp>
      <p:pic>
        <p:nvPicPr>
          <p:cNvPr id="11" name="תמונה 10">
            <a:extLst>
              <a:ext uri="{FF2B5EF4-FFF2-40B4-BE49-F238E27FC236}">
                <a16:creationId xmlns:a16="http://schemas.microsoft.com/office/drawing/2014/main" id="{81D6EE3E-D556-4EDB-B488-E326EC4DC7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65" y="2694198"/>
            <a:ext cx="4210585" cy="3000647"/>
          </a:xfrm>
          <a:prstGeom prst="rect">
            <a:avLst/>
          </a:prstGeom>
        </p:spPr>
      </p:pic>
      <p:grpSp>
        <p:nvGrpSpPr>
          <p:cNvPr id="6" name="קבוצה 5">
            <a:extLst>
              <a:ext uri="{FF2B5EF4-FFF2-40B4-BE49-F238E27FC236}">
                <a16:creationId xmlns:a16="http://schemas.microsoft.com/office/drawing/2014/main" id="{DD567AB1-B8CA-4662-8053-A959E1919A92}"/>
              </a:ext>
            </a:extLst>
          </p:cNvPr>
          <p:cNvGrpSpPr/>
          <p:nvPr/>
        </p:nvGrpSpPr>
        <p:grpSpPr>
          <a:xfrm>
            <a:off x="3431544" y="1943459"/>
            <a:ext cx="541674" cy="3751386"/>
            <a:chOff x="3431544" y="1943459"/>
            <a:chExt cx="541674" cy="3751386"/>
          </a:xfrm>
        </p:grpSpPr>
        <p:cxnSp>
          <p:nvCxnSpPr>
            <p:cNvPr id="13" name="מחבר ישר 12">
              <a:extLst>
                <a:ext uri="{FF2B5EF4-FFF2-40B4-BE49-F238E27FC236}">
                  <a16:creationId xmlns:a16="http://schemas.microsoft.com/office/drawing/2014/main" id="{BF0C8141-E4D5-4C36-B4F5-510B6E2B3C3D}"/>
                </a:ext>
              </a:extLst>
            </p:cNvPr>
            <p:cNvCxnSpPr>
              <a:cxnSpLocks/>
              <a:stCxn id="23" idx="0"/>
            </p:cNvCxnSpPr>
            <p:nvPr/>
          </p:nvCxnSpPr>
          <p:spPr>
            <a:xfrm flipV="1">
              <a:off x="3745977" y="2501482"/>
              <a:ext cx="23191" cy="1616330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מחבר ישר 13">
              <a:extLst>
                <a:ext uri="{FF2B5EF4-FFF2-40B4-BE49-F238E27FC236}">
                  <a16:creationId xmlns:a16="http://schemas.microsoft.com/office/drawing/2014/main" id="{C3BF5876-A68B-4EC6-BF12-C7F0C83F7C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69168" y="4569433"/>
              <a:ext cx="0" cy="1125412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תיבת טקסט 15">
              <a:extLst>
                <a:ext uri="{FF2B5EF4-FFF2-40B4-BE49-F238E27FC236}">
                  <a16:creationId xmlns:a16="http://schemas.microsoft.com/office/drawing/2014/main" id="{466E5DD4-F656-45DE-9C68-72EEEA711B3D}"/>
                </a:ext>
              </a:extLst>
            </p:cNvPr>
            <p:cNvSpPr txBox="1"/>
            <p:nvPr/>
          </p:nvSpPr>
          <p:spPr>
            <a:xfrm>
              <a:off x="3431544" y="1943459"/>
              <a:ext cx="541674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endParaRPr lang="he-IL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קבוצה 3">
            <a:extLst>
              <a:ext uri="{FF2B5EF4-FFF2-40B4-BE49-F238E27FC236}">
                <a16:creationId xmlns:a16="http://schemas.microsoft.com/office/drawing/2014/main" id="{4FF11E2F-6804-4C97-88C5-A0A485E9E229}"/>
              </a:ext>
            </a:extLst>
          </p:cNvPr>
          <p:cNvGrpSpPr/>
          <p:nvPr/>
        </p:nvGrpSpPr>
        <p:grpSpPr>
          <a:xfrm>
            <a:off x="1546478" y="3656147"/>
            <a:ext cx="1885066" cy="696183"/>
            <a:chOff x="1546478" y="3656147"/>
            <a:chExt cx="1885066" cy="696183"/>
          </a:xfrm>
        </p:grpSpPr>
        <p:cxnSp>
          <p:nvCxnSpPr>
            <p:cNvPr id="12" name="מחבר ישר 11">
              <a:extLst>
                <a:ext uri="{FF2B5EF4-FFF2-40B4-BE49-F238E27FC236}">
                  <a16:creationId xmlns:a16="http://schemas.microsoft.com/office/drawing/2014/main" id="{E3962190-461A-434C-8F6B-728CD8220BA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72560" y="4091131"/>
              <a:ext cx="1258984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תיבת טקסט 14">
              <a:extLst>
                <a:ext uri="{FF2B5EF4-FFF2-40B4-BE49-F238E27FC236}">
                  <a16:creationId xmlns:a16="http://schemas.microsoft.com/office/drawing/2014/main" id="{9F8EE5B9-B9A2-4AA6-97BC-F0EBEEB8B5B1}"/>
                </a:ext>
              </a:extLst>
            </p:cNvPr>
            <p:cNvSpPr txBox="1"/>
            <p:nvPr/>
          </p:nvSpPr>
          <p:spPr>
            <a:xfrm>
              <a:off x="1546478" y="3890665"/>
              <a:ext cx="541674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he-IL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תיבת טקסט 16">
              <a:extLst>
                <a:ext uri="{FF2B5EF4-FFF2-40B4-BE49-F238E27FC236}">
                  <a16:creationId xmlns:a16="http://schemas.microsoft.com/office/drawing/2014/main" id="{36338C33-4AC7-4BF0-8B2C-2D7612A4603D}"/>
                </a:ext>
              </a:extLst>
            </p:cNvPr>
            <p:cNvSpPr txBox="1"/>
            <p:nvPr/>
          </p:nvSpPr>
          <p:spPr>
            <a:xfrm>
              <a:off x="2170929" y="3656147"/>
              <a:ext cx="541674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endParaRPr lang="he-IL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קבוצה 29">
            <a:extLst>
              <a:ext uri="{FF2B5EF4-FFF2-40B4-BE49-F238E27FC236}">
                <a16:creationId xmlns:a16="http://schemas.microsoft.com/office/drawing/2014/main" id="{F663C397-56FB-4DC0-9B99-6936606F7313}"/>
              </a:ext>
            </a:extLst>
          </p:cNvPr>
          <p:cNvGrpSpPr/>
          <p:nvPr/>
        </p:nvGrpSpPr>
        <p:grpSpPr>
          <a:xfrm>
            <a:off x="3629527" y="3296305"/>
            <a:ext cx="541674" cy="794826"/>
            <a:chOff x="3629527" y="3296305"/>
            <a:chExt cx="541674" cy="794826"/>
          </a:xfrm>
        </p:grpSpPr>
        <p:cxnSp>
          <p:nvCxnSpPr>
            <p:cNvPr id="18" name="מחבר חץ ישר 17">
              <a:extLst>
                <a:ext uri="{FF2B5EF4-FFF2-40B4-BE49-F238E27FC236}">
                  <a16:creationId xmlns:a16="http://schemas.microsoft.com/office/drawing/2014/main" id="{CFBE7188-41EE-418C-A80E-9D775EFB63B5}"/>
                </a:ext>
              </a:extLst>
            </p:cNvPr>
            <p:cNvCxnSpPr/>
            <p:nvPr/>
          </p:nvCxnSpPr>
          <p:spPr>
            <a:xfrm flipV="1">
              <a:off x="3755100" y="3296305"/>
              <a:ext cx="0" cy="794826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תיבת טקסט 24">
              <a:extLst>
                <a:ext uri="{FF2B5EF4-FFF2-40B4-BE49-F238E27FC236}">
                  <a16:creationId xmlns:a16="http://schemas.microsoft.com/office/drawing/2014/main" id="{D23A9DC0-D0B6-4620-852E-E301AC889E1D}"/>
                </a:ext>
              </a:extLst>
            </p:cNvPr>
            <p:cNvSpPr txBox="1"/>
            <p:nvPr/>
          </p:nvSpPr>
          <p:spPr>
            <a:xfrm>
              <a:off x="3629527" y="3337868"/>
              <a:ext cx="541674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endParaRPr lang="he-IL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קבוצה 28">
            <a:extLst>
              <a:ext uri="{FF2B5EF4-FFF2-40B4-BE49-F238E27FC236}">
                <a16:creationId xmlns:a16="http://schemas.microsoft.com/office/drawing/2014/main" id="{B94B8B1D-8978-48B9-963C-190183589FD5}"/>
              </a:ext>
            </a:extLst>
          </p:cNvPr>
          <p:cNvGrpSpPr/>
          <p:nvPr/>
        </p:nvGrpSpPr>
        <p:grpSpPr>
          <a:xfrm>
            <a:off x="3529787" y="4059514"/>
            <a:ext cx="806280" cy="931948"/>
            <a:chOff x="3529787" y="4059514"/>
            <a:chExt cx="806280" cy="931948"/>
          </a:xfrm>
        </p:grpSpPr>
        <p:cxnSp>
          <p:nvCxnSpPr>
            <p:cNvPr id="19" name="מחבר חץ ישר 18">
              <a:extLst>
                <a:ext uri="{FF2B5EF4-FFF2-40B4-BE49-F238E27FC236}">
                  <a16:creationId xmlns:a16="http://schemas.microsoft.com/office/drawing/2014/main" id="{2F86C53B-5BFD-48A2-9748-8832A144CDF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69169" y="4625699"/>
              <a:ext cx="1" cy="365763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מחבר ישר 21">
              <a:extLst>
                <a:ext uri="{FF2B5EF4-FFF2-40B4-BE49-F238E27FC236}">
                  <a16:creationId xmlns:a16="http://schemas.microsoft.com/office/drawing/2014/main" id="{A1B7E836-2233-44F4-A892-13AB93244A04}"/>
                </a:ext>
              </a:extLst>
            </p:cNvPr>
            <p:cNvCxnSpPr/>
            <p:nvPr/>
          </p:nvCxnSpPr>
          <p:spPr>
            <a:xfrm flipV="1">
              <a:off x="3769168" y="4121497"/>
              <a:ext cx="0" cy="431299"/>
            </a:xfrm>
            <a:prstGeom prst="line">
              <a:avLst/>
            </a:prstGeom>
            <a:ln w="571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אליפסה 22">
              <a:extLst>
                <a:ext uri="{FF2B5EF4-FFF2-40B4-BE49-F238E27FC236}">
                  <a16:creationId xmlns:a16="http://schemas.microsoft.com/office/drawing/2014/main" id="{94050F5A-B740-4C23-8C63-3BBFF3505CAB}"/>
                </a:ext>
              </a:extLst>
            </p:cNvPr>
            <p:cNvSpPr/>
            <p:nvPr/>
          </p:nvSpPr>
          <p:spPr>
            <a:xfrm>
              <a:off x="3567365" y="4117812"/>
              <a:ext cx="357223" cy="84611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4" name="אליפסה 23">
              <a:extLst>
                <a:ext uri="{FF2B5EF4-FFF2-40B4-BE49-F238E27FC236}">
                  <a16:creationId xmlns:a16="http://schemas.microsoft.com/office/drawing/2014/main" id="{CDD43A45-E34B-4FBF-BECF-356B1FB6FF19}"/>
                </a:ext>
              </a:extLst>
            </p:cNvPr>
            <p:cNvSpPr/>
            <p:nvPr/>
          </p:nvSpPr>
          <p:spPr>
            <a:xfrm>
              <a:off x="3529787" y="4059514"/>
              <a:ext cx="426849" cy="154747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6" name="תיבת טקסט 25">
              <a:extLst>
                <a:ext uri="{FF2B5EF4-FFF2-40B4-BE49-F238E27FC236}">
                  <a16:creationId xmlns:a16="http://schemas.microsoft.com/office/drawing/2014/main" id="{46DE9C8F-E42A-4994-87DF-9C76F61B9A41}"/>
                </a:ext>
              </a:extLst>
            </p:cNvPr>
            <p:cNvSpPr txBox="1"/>
            <p:nvPr/>
          </p:nvSpPr>
          <p:spPr>
            <a:xfrm>
              <a:off x="3637705" y="4477190"/>
              <a:ext cx="698362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mg</a:t>
              </a:r>
              <a:endParaRPr lang="he-IL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קבוצה 27">
            <a:extLst>
              <a:ext uri="{FF2B5EF4-FFF2-40B4-BE49-F238E27FC236}">
                <a16:creationId xmlns:a16="http://schemas.microsoft.com/office/drawing/2014/main" id="{B502142F-F6A9-405A-8DA7-2705E4ED9FA5}"/>
              </a:ext>
            </a:extLst>
          </p:cNvPr>
          <p:cNvGrpSpPr/>
          <p:nvPr/>
        </p:nvGrpSpPr>
        <p:grpSpPr>
          <a:xfrm>
            <a:off x="2667246" y="3593033"/>
            <a:ext cx="830493" cy="508142"/>
            <a:chOff x="2667246" y="3593033"/>
            <a:chExt cx="830493" cy="508142"/>
          </a:xfrm>
        </p:grpSpPr>
        <p:cxnSp>
          <p:nvCxnSpPr>
            <p:cNvPr id="21" name="מחבר חץ ישר 20">
              <a:extLst>
                <a:ext uri="{FF2B5EF4-FFF2-40B4-BE49-F238E27FC236}">
                  <a16:creationId xmlns:a16="http://schemas.microsoft.com/office/drawing/2014/main" id="{C524119A-AFC4-46E9-9BB4-55C2C6E19EB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744651" y="4089225"/>
              <a:ext cx="753088" cy="11950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תיבת טקסט 26">
              <a:extLst>
                <a:ext uri="{FF2B5EF4-FFF2-40B4-BE49-F238E27FC236}">
                  <a16:creationId xmlns:a16="http://schemas.microsoft.com/office/drawing/2014/main" id="{2BA071A4-9EA4-4DBB-9530-443F1B3E3FFE}"/>
                </a:ext>
              </a:extLst>
            </p:cNvPr>
            <p:cNvSpPr txBox="1"/>
            <p:nvPr/>
          </p:nvSpPr>
          <p:spPr>
            <a:xfrm>
              <a:off x="2667246" y="3593033"/>
              <a:ext cx="698362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sz="2400" i="1" baseline="-25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endParaRPr lang="he-IL" sz="2400" i="1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קשת 6">
            <a:extLst>
              <a:ext uri="{FF2B5EF4-FFF2-40B4-BE49-F238E27FC236}">
                <a16:creationId xmlns:a16="http://schemas.microsoft.com/office/drawing/2014/main" id="{1C56DB21-D63B-4490-B12F-FB2CF859641A}"/>
              </a:ext>
            </a:extLst>
          </p:cNvPr>
          <p:cNvSpPr/>
          <p:nvPr/>
        </p:nvSpPr>
        <p:spPr>
          <a:xfrm>
            <a:off x="1584989" y="2694198"/>
            <a:ext cx="907529" cy="388861"/>
          </a:xfrm>
          <a:prstGeom prst="arc">
            <a:avLst>
              <a:gd name="adj1" fmla="val 12583247"/>
              <a:gd name="adj2" fmla="val 9273370"/>
            </a:avLst>
          </a:prstGeom>
          <a:ln w="28575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1" name="תיבת טקסט 30">
            <a:extLst>
              <a:ext uri="{FF2B5EF4-FFF2-40B4-BE49-F238E27FC236}">
                <a16:creationId xmlns:a16="http://schemas.microsoft.com/office/drawing/2014/main" id="{8AC06F42-89FB-4ED4-B2A8-41E2130ADB41}"/>
              </a:ext>
            </a:extLst>
          </p:cNvPr>
          <p:cNvSpPr txBox="1"/>
          <p:nvPr/>
        </p:nvSpPr>
        <p:spPr>
          <a:xfrm>
            <a:off x="1497079" y="2599934"/>
            <a:ext cx="54167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l-GR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endParaRPr lang="he-IL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89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כותרת 7">
            <a:extLst>
              <a:ext uri="{FF2B5EF4-FFF2-40B4-BE49-F238E27FC236}">
                <a16:creationId xmlns:a16="http://schemas.microsoft.com/office/drawing/2014/main" id="{51950D1C-3054-4877-BB5B-5A1A120F7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</p:spPr>
        <p:txBody>
          <a:bodyPr/>
          <a:lstStyle/>
          <a:p>
            <a:r>
              <a:rPr lang="ar-SA" sz="3600" dirty="0">
                <a:cs typeface="+mn-cs"/>
              </a:rPr>
              <a:t>الحركة الدائرية المنتظمة</a:t>
            </a:r>
            <a:endParaRPr lang="he-IL" sz="3600" dirty="0">
              <a:cs typeface="+mn-cs"/>
            </a:endParaRPr>
          </a:p>
        </p:txBody>
      </p:sp>
      <p:sp>
        <p:nvSpPr>
          <p:cNvPr id="5" name="Rectangle 32">
            <a:extLst>
              <a:ext uri="{FF2B5EF4-FFF2-40B4-BE49-F238E27FC236}">
                <a16:creationId xmlns:a16="http://schemas.microsoft.com/office/drawing/2014/main" id="{A529136B-F9AB-4CEF-A9AD-16EFCF5420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9146" y="922513"/>
            <a:ext cx="956159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411163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11163" algn="l"/>
              </a:tabLst>
              <a:defRPr sz="2800">
                <a:solidFill>
                  <a:srgbClr val="000066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11163" algn="l"/>
              </a:tabLst>
              <a:defRPr sz="2400">
                <a:solidFill>
                  <a:srgbClr val="660066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111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111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111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111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111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111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ar-SA" altLang="he-IL" b="1" dirty="0">
                <a:solidFill>
                  <a:srgbClr val="0070C0"/>
                </a:solidFill>
                <a:cs typeface="Times New Roman" panose="02020603050405020304" pitchFamily="18" charset="0"/>
              </a:rPr>
              <a:t>مثال 1 :</a:t>
            </a:r>
          </a:p>
        </p:txBody>
      </p:sp>
      <p:grpSp>
        <p:nvGrpSpPr>
          <p:cNvPr id="8" name="קבוצה 7">
            <a:extLst>
              <a:ext uri="{FF2B5EF4-FFF2-40B4-BE49-F238E27FC236}">
                <a16:creationId xmlns:a16="http://schemas.microsoft.com/office/drawing/2014/main" id="{A1383598-7F77-4668-8C66-D57F27DA33BC}"/>
              </a:ext>
            </a:extLst>
          </p:cNvPr>
          <p:cNvGrpSpPr/>
          <p:nvPr/>
        </p:nvGrpSpPr>
        <p:grpSpPr>
          <a:xfrm>
            <a:off x="156006" y="2474606"/>
            <a:ext cx="4210585" cy="3000647"/>
            <a:chOff x="67265" y="2694198"/>
            <a:chExt cx="4210585" cy="3000647"/>
          </a:xfrm>
        </p:grpSpPr>
        <p:grpSp>
          <p:nvGrpSpPr>
            <p:cNvPr id="10" name="קבוצה 9">
              <a:extLst>
                <a:ext uri="{FF2B5EF4-FFF2-40B4-BE49-F238E27FC236}">
                  <a16:creationId xmlns:a16="http://schemas.microsoft.com/office/drawing/2014/main" id="{2F027C7E-A358-45E4-8CC8-CFFEAFA45B69}"/>
                </a:ext>
              </a:extLst>
            </p:cNvPr>
            <p:cNvGrpSpPr/>
            <p:nvPr/>
          </p:nvGrpSpPr>
          <p:grpSpPr>
            <a:xfrm>
              <a:off x="67265" y="2694198"/>
              <a:ext cx="4210585" cy="3000647"/>
              <a:chOff x="180779" y="2232533"/>
              <a:chExt cx="4210585" cy="3000647"/>
            </a:xfrm>
          </p:grpSpPr>
          <p:pic>
            <p:nvPicPr>
              <p:cNvPr id="11" name="תמונה 10">
                <a:extLst>
                  <a:ext uri="{FF2B5EF4-FFF2-40B4-BE49-F238E27FC236}">
                    <a16:creationId xmlns:a16="http://schemas.microsoft.com/office/drawing/2014/main" id="{81D6EE3E-D556-4EDB-B488-E326EC4DC7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0779" y="2232533"/>
                <a:ext cx="4210585" cy="3000647"/>
              </a:xfrm>
              <a:prstGeom prst="rect">
                <a:avLst/>
              </a:prstGeom>
            </p:spPr>
          </p:pic>
          <p:cxnSp>
            <p:nvCxnSpPr>
              <p:cNvPr id="12" name="מחבר ישר 11">
                <a:extLst>
                  <a:ext uri="{FF2B5EF4-FFF2-40B4-BE49-F238E27FC236}">
                    <a16:creationId xmlns:a16="http://schemas.microsoft.com/office/drawing/2014/main" id="{E3962190-461A-434C-8F6B-728CD8220BA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286074" y="3659446"/>
                <a:ext cx="1258984" cy="0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dash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תיבת טקסט 14">
                <a:extLst>
                  <a:ext uri="{FF2B5EF4-FFF2-40B4-BE49-F238E27FC236}">
                    <a16:creationId xmlns:a16="http://schemas.microsoft.com/office/drawing/2014/main" id="{9F8EE5B9-B9A2-4AA6-97BC-F0EBEEB8B5B1}"/>
                  </a:ext>
                </a:extLst>
              </p:cNvPr>
              <p:cNvSpPr txBox="1"/>
              <p:nvPr/>
            </p:nvSpPr>
            <p:spPr>
              <a:xfrm>
                <a:off x="1659992" y="3429000"/>
                <a:ext cx="541674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he-IL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תיבת טקסט 16">
                <a:extLst>
                  <a:ext uri="{FF2B5EF4-FFF2-40B4-BE49-F238E27FC236}">
                    <a16:creationId xmlns:a16="http://schemas.microsoft.com/office/drawing/2014/main" id="{36338C33-4AC7-4BF0-8B2C-2D7612A4603D}"/>
                  </a:ext>
                </a:extLst>
              </p:cNvPr>
              <p:cNvSpPr txBox="1"/>
              <p:nvPr/>
            </p:nvSpPr>
            <p:spPr>
              <a:xfrm>
                <a:off x="2434820" y="3188550"/>
                <a:ext cx="541674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endParaRPr lang="he-IL" sz="24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אליפסה 22">
                <a:extLst>
                  <a:ext uri="{FF2B5EF4-FFF2-40B4-BE49-F238E27FC236}">
                    <a16:creationId xmlns:a16="http://schemas.microsoft.com/office/drawing/2014/main" id="{94050F5A-B740-4C23-8C63-3BBFF3505CAB}"/>
                  </a:ext>
                </a:extLst>
              </p:cNvPr>
              <p:cNvSpPr/>
              <p:nvPr/>
            </p:nvSpPr>
            <p:spPr>
              <a:xfrm>
                <a:off x="3680879" y="3656147"/>
                <a:ext cx="357223" cy="84611"/>
              </a:xfrm>
              <a:prstGeom prst="ellipse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24" name="אליפסה 23">
                <a:extLst>
                  <a:ext uri="{FF2B5EF4-FFF2-40B4-BE49-F238E27FC236}">
                    <a16:creationId xmlns:a16="http://schemas.microsoft.com/office/drawing/2014/main" id="{CDD43A45-E34B-4FBF-BECF-356B1FB6FF19}"/>
                  </a:ext>
                </a:extLst>
              </p:cNvPr>
              <p:cNvSpPr/>
              <p:nvPr/>
            </p:nvSpPr>
            <p:spPr>
              <a:xfrm>
                <a:off x="3643301" y="3597849"/>
                <a:ext cx="426849" cy="154747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28" name="תיבת טקסט 27">
                <a:extLst>
                  <a:ext uri="{FF2B5EF4-FFF2-40B4-BE49-F238E27FC236}">
                    <a16:creationId xmlns:a16="http://schemas.microsoft.com/office/drawing/2014/main" id="{4DF092BD-742D-40A9-817B-4F5A9F802F2C}"/>
                  </a:ext>
                </a:extLst>
              </p:cNvPr>
              <p:cNvSpPr txBox="1"/>
              <p:nvPr/>
            </p:nvSpPr>
            <p:spPr>
              <a:xfrm>
                <a:off x="1338479" y="2342553"/>
                <a:ext cx="541674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l-GR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endParaRPr lang="he-IL" sz="24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" name="קשת 6">
              <a:extLst>
                <a:ext uri="{FF2B5EF4-FFF2-40B4-BE49-F238E27FC236}">
                  <a16:creationId xmlns:a16="http://schemas.microsoft.com/office/drawing/2014/main" id="{1C56DB21-D63B-4490-B12F-FB2CF859641A}"/>
                </a:ext>
              </a:extLst>
            </p:cNvPr>
            <p:cNvSpPr/>
            <p:nvPr/>
          </p:nvSpPr>
          <p:spPr>
            <a:xfrm>
              <a:off x="1732631" y="2922476"/>
              <a:ext cx="907529" cy="231318"/>
            </a:xfrm>
            <a:prstGeom prst="arc">
              <a:avLst>
                <a:gd name="adj1" fmla="val 19347372"/>
                <a:gd name="adj2" fmla="val 12742463"/>
              </a:avLst>
            </a:prstGeom>
            <a:ln w="28575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3" name="מלבן 2">
            <a:extLst>
              <a:ext uri="{FF2B5EF4-FFF2-40B4-BE49-F238E27FC236}">
                <a16:creationId xmlns:a16="http://schemas.microsoft.com/office/drawing/2014/main" id="{A6530C92-605B-408A-B668-14ABF44BA375}"/>
              </a:ext>
            </a:extLst>
          </p:cNvPr>
          <p:cNvSpPr/>
          <p:nvPr/>
        </p:nvSpPr>
        <p:spPr>
          <a:xfrm>
            <a:off x="888400" y="1495394"/>
            <a:ext cx="10858531" cy="96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830">
              <a:lnSpc>
                <a:spcPct val="150000"/>
              </a:lnSpc>
              <a:tabLst>
                <a:tab pos="5184140" algn="l"/>
              </a:tabLst>
            </a:pPr>
            <a:r>
              <a:rPr lang="ar-S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يدور قرص في مستوى أفقي بتردّد ثابت مقدار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90  </a:t>
            </a:r>
            <a:r>
              <a:rPr lang="ar-S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دورة في الدقيقة. وُضعت على القرص قطعة نقدية صغيرة كتلتها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gr </a:t>
            </a:r>
            <a:r>
              <a:rPr lang="ar-S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‏، تدور مع القرص ( انظر التخطيط) . معامل الاحتكاك الساكن بين القرص والقطعة النقدية هو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0.6</a:t>
            </a:r>
            <a:r>
              <a:rPr lang="ar-S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ar-SA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µ</a:t>
            </a:r>
            <a:r>
              <a:rPr lang="ar-S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216C43B3-7811-4DB4-A19F-4BE3FE6679CD}"/>
              </a:ext>
            </a:extLst>
          </p:cNvPr>
          <p:cNvSpPr/>
          <p:nvPr/>
        </p:nvSpPr>
        <p:spPr>
          <a:xfrm>
            <a:off x="4514679" y="2389413"/>
            <a:ext cx="7232253" cy="1883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680" marR="286385" indent="-233680">
              <a:lnSpc>
                <a:spcPct val="150000"/>
              </a:lnSpc>
            </a:pPr>
            <a:r>
              <a:rPr lang="ar-S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أ . بيّن جميع القوى التي تؤثر على القطعة النقدية عندما يدور القرص .  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289560" indent="-289560">
              <a:lnSpc>
                <a:spcPct val="150000"/>
              </a:lnSpc>
            </a:pPr>
            <a:r>
              <a:rPr lang="ar-S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ب ‏. احسب البُعد الأقصى عن محور القرص ,الذي يمكن أن تتواجد فيه القطعة النقدية في حالة سكون بالنسبة للقرص بدون أن تتزحلق على سطح القرص . 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>
              <a:lnSpc>
                <a:spcPct val="150000"/>
              </a:lnSpc>
            </a:pPr>
            <a:r>
              <a:rPr lang="ar-S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‏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35579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29321" y="2695767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609539">
              <a:lnSpc>
                <a:spcPct val="150000"/>
              </a:lnSpc>
            </a:pPr>
            <a:endParaRPr dirty="0"/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>
                <a:cs typeface="+mn-cs"/>
              </a:rPr>
              <a:t>الحركة الدائرية</a:t>
            </a:r>
            <a:endParaRPr lang="he-IL" dirty="0">
              <a:cs typeface="+mn-cs"/>
            </a:endParaRP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SA" dirty="0">
                <a:cs typeface="+mn-cs"/>
                <a:sym typeface="Varela Round"/>
              </a:rPr>
              <a:t>الفيزياء – الحادي عشر</a:t>
            </a:r>
            <a:endParaRPr lang="he-IL" dirty="0">
              <a:cs typeface="+mn-cs"/>
              <a:sym typeface="Varela Round"/>
            </a:endParaRP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ar-SA" dirty="0">
                <a:cs typeface="+mn-cs"/>
                <a:sym typeface="Varela Round"/>
              </a:rPr>
              <a:t>مع الأستاذ: رايق زيدان</a:t>
            </a:r>
            <a:endParaRPr lang="he-IL" dirty="0">
              <a:cs typeface="+mn-cs"/>
              <a:sym typeface="Varela Roun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>
            <a:extLst>
              <a:ext uri="{FF2B5EF4-FFF2-40B4-BE49-F238E27FC236}">
                <a16:creationId xmlns:a16="http://schemas.microsoft.com/office/drawing/2014/main" id="{85152C62-BC92-48E7-A419-3F84F40BD7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097" y="2844385"/>
            <a:ext cx="5002591" cy="3015355"/>
          </a:xfrm>
          <a:prstGeom prst="rect">
            <a:avLst/>
          </a:prstGeom>
        </p:spPr>
      </p:pic>
      <p:sp>
        <p:nvSpPr>
          <p:cNvPr id="20" name="כותרת 7">
            <a:extLst>
              <a:ext uri="{FF2B5EF4-FFF2-40B4-BE49-F238E27FC236}">
                <a16:creationId xmlns:a16="http://schemas.microsoft.com/office/drawing/2014/main" id="{51950D1C-3054-4877-BB5B-5A1A120F7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</p:spPr>
        <p:txBody>
          <a:bodyPr/>
          <a:lstStyle/>
          <a:p>
            <a:r>
              <a:rPr lang="ar-SA" sz="3600" dirty="0">
                <a:cs typeface="+mn-cs"/>
              </a:rPr>
              <a:t>الحركة الدائرية المنتظمة</a:t>
            </a:r>
            <a:endParaRPr lang="he-IL" sz="3600" dirty="0">
              <a:cs typeface="+mn-cs"/>
            </a:endParaRPr>
          </a:p>
        </p:txBody>
      </p:sp>
      <p:sp>
        <p:nvSpPr>
          <p:cNvPr id="5" name="Rectangle 32">
            <a:extLst>
              <a:ext uri="{FF2B5EF4-FFF2-40B4-BE49-F238E27FC236}">
                <a16:creationId xmlns:a16="http://schemas.microsoft.com/office/drawing/2014/main" id="{A529136B-F9AB-4CEF-A9AD-16EFCF5420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9146" y="953290"/>
            <a:ext cx="95615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411163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11163" algn="l"/>
              </a:tabLst>
              <a:defRPr sz="2800">
                <a:solidFill>
                  <a:srgbClr val="000066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11163" algn="l"/>
              </a:tabLst>
              <a:defRPr sz="2400">
                <a:solidFill>
                  <a:srgbClr val="660066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111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111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111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111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111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111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ar-SA" altLang="he-IL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تتمة مثال 1:</a:t>
            </a:r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A6530C92-605B-408A-B668-14ABF44BA375}"/>
              </a:ext>
            </a:extLst>
          </p:cNvPr>
          <p:cNvSpPr/>
          <p:nvPr/>
        </p:nvSpPr>
        <p:spPr>
          <a:xfrm>
            <a:off x="2758190" y="1495394"/>
            <a:ext cx="8988741" cy="3274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830">
              <a:lnSpc>
                <a:spcPct val="150000"/>
              </a:lnSpc>
              <a:tabLst>
                <a:tab pos="5184140" algn="l"/>
              </a:tabLst>
            </a:pPr>
            <a:r>
              <a:rPr lang="ar-SA" sz="2000" dirty="0"/>
              <a:t>يضعون القطعة النقدية على سطح القرص في البُعد الذي حسَبته في البند "ب" .      </a:t>
            </a:r>
          </a:p>
          <a:p>
            <a:pPr indent="36830">
              <a:lnSpc>
                <a:spcPct val="150000"/>
              </a:lnSpc>
              <a:tabLst>
                <a:tab pos="5184140" algn="l"/>
              </a:tabLst>
            </a:pPr>
            <a:r>
              <a:rPr lang="ar-SA" sz="2000" dirty="0" err="1"/>
              <a:t>يبدأون</a:t>
            </a:r>
            <a:r>
              <a:rPr lang="ar-SA" sz="2000" dirty="0"/>
              <a:t> بإدارة القرص ويزيدون ببطء تردّد دورانه , ابتداءً من صفر دورات في الدقيقة.</a:t>
            </a:r>
          </a:p>
          <a:p>
            <a:pPr indent="36830">
              <a:lnSpc>
                <a:spcPct val="150000"/>
              </a:lnSpc>
              <a:tabLst>
                <a:tab pos="5184140" algn="l"/>
              </a:tabLst>
            </a:pPr>
            <a:r>
              <a:rPr lang="ar-SA" sz="2000" dirty="0"/>
              <a:t>يعرض التخطيط "جـ" مقدار قوة الاحتكاك التي تؤثر على القطعة النقدية كدالة لتربيع دوران القرص .  </a:t>
            </a:r>
          </a:p>
          <a:p>
            <a:pPr indent="36830">
              <a:lnSpc>
                <a:spcPct val="150000"/>
              </a:lnSpc>
              <a:tabLst>
                <a:tab pos="5184140" algn="l"/>
              </a:tabLst>
            </a:pPr>
            <a:r>
              <a:rPr lang="ar-SA" sz="2000" dirty="0"/>
              <a:t>في مجال الترددات  </a:t>
            </a:r>
            <a:r>
              <a:rPr lang="en-US" sz="2000" i="1" dirty="0"/>
              <a:t>AD</a:t>
            </a:r>
            <a:r>
              <a:rPr lang="ar-SA" sz="2000" dirty="0"/>
              <a:t> , القطعة النقدية تتزحلق.</a:t>
            </a:r>
          </a:p>
          <a:p>
            <a:pPr>
              <a:lnSpc>
                <a:spcPct val="150000"/>
              </a:lnSpc>
            </a:pPr>
            <a:r>
              <a:rPr lang="ar-SA" sz="2000" dirty="0"/>
              <a:t>جـ. جد إحداثيات النقطتين </a:t>
            </a:r>
            <a:r>
              <a:rPr lang="en-US" sz="2000" i="1" dirty="0"/>
              <a:t>A</a:t>
            </a:r>
            <a:r>
              <a:rPr lang="en-US" sz="2000" dirty="0"/>
              <a:t> </a:t>
            </a:r>
            <a:r>
              <a:rPr lang="ar-SA" sz="2000" dirty="0"/>
              <a:t>‏  و </a:t>
            </a:r>
            <a:r>
              <a:rPr lang="en-US" sz="2000" i="1" dirty="0"/>
              <a:t>B </a:t>
            </a:r>
            <a:r>
              <a:rPr lang="ar-SA" sz="2000" i="1" dirty="0"/>
              <a:t>‏.</a:t>
            </a:r>
            <a:r>
              <a:rPr lang="ar-SA" sz="2000" dirty="0"/>
              <a:t>  فسّر إجابتك . </a:t>
            </a:r>
          </a:p>
          <a:p>
            <a:pPr marL="357188" indent="-357188">
              <a:lnSpc>
                <a:spcPct val="150000"/>
              </a:lnSpc>
            </a:pPr>
            <a:r>
              <a:rPr lang="ar-SA" sz="2000" dirty="0"/>
              <a:t>‏د .  لو كانت كتلة القطعة النقدية أكبر من الكتلة المعطاة , هل كان سيتغير الرسم البياني المعروض في التخطيط "جـ" ؟ </a:t>
            </a:r>
            <a:r>
              <a:rPr lang="ar-SA" sz="2000" u="sng" dirty="0"/>
              <a:t>علل</a:t>
            </a:r>
            <a:r>
              <a:rPr lang="ar-SA" sz="2000" dirty="0"/>
              <a:t> .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327700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כותרת 7">
            <a:extLst>
              <a:ext uri="{FF2B5EF4-FFF2-40B4-BE49-F238E27FC236}">
                <a16:creationId xmlns:a16="http://schemas.microsoft.com/office/drawing/2014/main" id="{51950D1C-3054-4877-BB5B-5A1A120F7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</p:spPr>
        <p:txBody>
          <a:bodyPr/>
          <a:lstStyle/>
          <a:p>
            <a:r>
              <a:rPr lang="ar-SA" sz="3600" dirty="0">
                <a:cs typeface="+mn-cs"/>
              </a:rPr>
              <a:t>الحركة الدائرية المنتظمة</a:t>
            </a:r>
            <a:endParaRPr lang="he-IL" sz="3600" dirty="0">
              <a:cs typeface="+mn-cs"/>
            </a:endParaRPr>
          </a:p>
        </p:txBody>
      </p:sp>
      <p:sp>
        <p:nvSpPr>
          <p:cNvPr id="5" name="Rectangle 32">
            <a:extLst>
              <a:ext uri="{FF2B5EF4-FFF2-40B4-BE49-F238E27FC236}">
                <a16:creationId xmlns:a16="http://schemas.microsoft.com/office/drawing/2014/main" id="{A529136B-F9AB-4CEF-A9AD-16EFCF5420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9146" y="953290"/>
            <a:ext cx="95615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411163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11163" algn="l"/>
              </a:tabLst>
              <a:defRPr sz="2800">
                <a:solidFill>
                  <a:srgbClr val="000066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11163" algn="l"/>
              </a:tabLst>
              <a:defRPr sz="2400">
                <a:solidFill>
                  <a:srgbClr val="660066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111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111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111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111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111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111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ar-SA" altLang="he-IL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حل مثال 1 :</a:t>
            </a: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216C43B3-7811-4DB4-A19F-4BE3FE6679CD}"/>
              </a:ext>
            </a:extLst>
          </p:cNvPr>
          <p:cNvSpPr/>
          <p:nvPr/>
        </p:nvSpPr>
        <p:spPr>
          <a:xfrm>
            <a:off x="4551570" y="1490168"/>
            <a:ext cx="7232253" cy="1421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680" marR="286385" indent="-233680">
              <a:lnSpc>
                <a:spcPct val="150000"/>
              </a:lnSpc>
            </a:pPr>
            <a:r>
              <a:rPr lang="ar-S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أ . بيّن جميع القوى التي تؤثر على القطعة النقدية عندما يدور القرص .  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289560" indent="-289560">
              <a:lnSpc>
                <a:spcPct val="150000"/>
              </a:lnSpc>
            </a:pPr>
            <a:r>
              <a:rPr lang="ar-S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ب ‏. احسب البُعد الأقصى عن محور القرص ,الذي يمكن أن تتواجد فيه القطعة النقدية في حالة سكون بالنسبة للقرص بدون أن تتزحلق على سطح القرص . 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DD003D5F-512D-47AA-81D8-6696CD68E3E9}"/>
              </a:ext>
            </a:extLst>
          </p:cNvPr>
          <p:cNvSpPr/>
          <p:nvPr/>
        </p:nvSpPr>
        <p:spPr>
          <a:xfrm>
            <a:off x="6671748" y="3067268"/>
            <a:ext cx="5125122" cy="498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ب)  في أقصى بُعد تصل قوة الاحتكاك الساكن لقيمتها القصوى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מלבן 29">
                <a:extLst>
                  <a:ext uri="{FF2B5EF4-FFF2-40B4-BE49-F238E27FC236}">
                    <a16:creationId xmlns:a16="http://schemas.microsoft.com/office/drawing/2014/main" id="{C605EC89-1A3A-41F1-BF88-B5B6D4D1C905}"/>
                  </a:ext>
                </a:extLst>
              </p:cNvPr>
              <p:cNvSpPr/>
              <p:nvPr/>
            </p:nvSpPr>
            <p:spPr>
              <a:xfrm>
                <a:off x="4479654" y="3817472"/>
                <a:ext cx="55382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5"/>
                                <m:mcJc m:val="center"/>
                              </m:mcPr>
                            </m:mc>
                          </m:mcs>
                          <m:ctrlPr>
                            <a:rPr lang="he-IL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he-IL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𝛴</m:t>
                            </m:r>
                            <m:sSub>
                              <m:sSubPr>
                                <m:ctrlPr>
                                  <a:rPr lang="he-IL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e-IL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he-IL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  <m:r>
                              <a:rPr lang="he-IL" sz="2000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he-IL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p>
                              <m:sSupPr>
                                <m:ctrlPr>
                                  <a:rPr lang="he-IL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e-IL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p>
                                <m:r>
                                  <a:rPr lang="he-IL" sz="2000" i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he-IL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e>
                            <m:r>
                              <a:rPr lang="he-IL" sz="2000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⇒</m:t>
                            </m:r>
                          </m:e>
                          <m:e>
                            <m:sSub>
                              <m:sSubPr>
                                <m:ctrlPr>
                                  <a:rPr lang="he-IL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e-IL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he-IL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</m:sSub>
                            <m:r>
                              <a:rPr lang="he-IL" sz="2000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he-IL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p>
                              <m:sSupPr>
                                <m:ctrlPr>
                                  <a:rPr lang="he-IL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e-IL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p>
                                <m:r>
                                  <a:rPr lang="he-IL" sz="2000" i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he-IL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e>
                            <m:r>
                              <a:rPr lang="he-IL" sz="2000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⇒</m:t>
                            </m:r>
                          </m:e>
                          <m:e/>
                        </m:mr>
                      </m:m>
                    </m:oMath>
                  </m:oMathPara>
                </a14:m>
                <a:endParaRPr lang="he-IL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מלבן 29">
                <a:extLst>
                  <a:ext uri="{FF2B5EF4-FFF2-40B4-BE49-F238E27FC236}">
                    <a16:creationId xmlns:a16="http://schemas.microsoft.com/office/drawing/2014/main" id="{C605EC89-1A3A-41F1-BF88-B5B6D4D1C9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9654" y="3817472"/>
                <a:ext cx="5538200" cy="400110"/>
              </a:xfrm>
              <a:prstGeom prst="rect">
                <a:avLst/>
              </a:prstGeom>
              <a:blipFill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מלבן 30">
                <a:extLst>
                  <a:ext uri="{FF2B5EF4-FFF2-40B4-BE49-F238E27FC236}">
                    <a16:creationId xmlns:a16="http://schemas.microsoft.com/office/drawing/2014/main" id="{E15EE977-EBA9-4541-AFE6-7997E19D2DCE}"/>
                  </a:ext>
                </a:extLst>
              </p:cNvPr>
              <p:cNvSpPr/>
              <p:nvPr/>
            </p:nvSpPr>
            <p:spPr>
              <a:xfrm>
                <a:off x="4517231" y="4287711"/>
                <a:ext cx="5012707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he-IL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he-IL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e-IL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he-IL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</m:sSub>
                            <m:r>
                              <a:rPr lang="he-IL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he-IL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he-IL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he-IL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p>
                              <m:sSupPr>
                                <m:ctrlPr>
                                  <a:rPr lang="he-IL" sz="20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he-IL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he-IL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e>
                            <m:r>
                              <a:rPr lang="he-IL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⇒</m:t>
                            </m:r>
                          </m:e>
                          <m:e>
                            <m:sSub>
                              <m:sSubPr>
                                <m:ctrlPr>
                                  <a:rPr lang="he-IL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e-IL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he-IL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</m:sSub>
                            <m:r>
                              <a:rPr lang="he-IL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he-IL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𝑚𝑔</m:t>
                            </m:r>
                            <m:r>
                              <a:rPr lang="he-IL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he-IL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he-IL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p>
                              <m:sSupPr>
                                <m:ctrlPr>
                                  <a:rPr lang="he-IL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e-IL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he-IL" sz="20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he-IL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e-IL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p>
                                <m:r>
                                  <a:rPr lang="he-IL" sz="20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he-IL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mr>
                      </m:m>
                    </m:oMath>
                  </m:oMathPara>
                </a14:m>
                <a:endParaRPr lang="he-IL" sz="2000" dirty="0"/>
              </a:p>
            </p:txBody>
          </p:sp>
        </mc:Choice>
        <mc:Fallback xmlns="">
          <p:sp>
            <p:nvSpPr>
              <p:cNvPr id="31" name="מלבן 30">
                <a:extLst>
                  <a:ext uri="{FF2B5EF4-FFF2-40B4-BE49-F238E27FC236}">
                    <a16:creationId xmlns:a16="http://schemas.microsoft.com/office/drawing/2014/main" id="{E15EE977-EBA9-4541-AFE6-7997E19D2D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7231" y="4287711"/>
                <a:ext cx="5012707" cy="400110"/>
              </a:xfrm>
              <a:prstGeom prst="rect">
                <a:avLst/>
              </a:prstGeom>
              <a:blipFill>
                <a:blip r:embed="rId5"/>
                <a:stretch>
                  <a:fillRect r="-2798" b="-1818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מלבן 31">
                <a:extLst>
                  <a:ext uri="{FF2B5EF4-FFF2-40B4-BE49-F238E27FC236}">
                    <a16:creationId xmlns:a16="http://schemas.microsoft.com/office/drawing/2014/main" id="{C4E54C77-084A-47B2-B1E8-4BB293018A8B}"/>
                  </a:ext>
                </a:extLst>
              </p:cNvPr>
              <p:cNvSpPr/>
              <p:nvPr/>
            </p:nvSpPr>
            <p:spPr>
              <a:xfrm>
                <a:off x="4645862" y="4894485"/>
                <a:ext cx="2736592" cy="6733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he-IL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he-IL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⇒</m:t>
                            </m:r>
                          </m:e>
                          <m:e>
                            <m:r>
                              <a:rPr lang="he-IL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he-IL" sz="2000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he-IL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he-IL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he-IL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he-IL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sub>
                                </m:sSub>
                                <m:r>
                                  <a:rPr lang="he-IL" sz="2000" i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lang="he-IL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num>
                              <m:den>
                                <m:r>
                                  <a:rPr lang="he-IL" sz="2000" i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sSup>
                                  <m:sSupPr>
                                    <m:ctrlPr>
                                      <a:rPr lang="he-IL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he-IL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he-IL" sz="2000" i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he-IL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he-IL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he-IL" sz="2000" i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he-IL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/>
                                <m:e/>
                              </m:mr>
                            </m:m>
                          </m:e>
                        </m:mr>
                      </m:m>
                    </m:oMath>
                  </m:oMathPara>
                </a14:m>
                <a:endParaRPr lang="he-IL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מלבן 31">
                <a:extLst>
                  <a:ext uri="{FF2B5EF4-FFF2-40B4-BE49-F238E27FC236}">
                    <a16:creationId xmlns:a16="http://schemas.microsoft.com/office/drawing/2014/main" id="{C4E54C77-084A-47B2-B1E8-4BB293018A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5862" y="4894485"/>
                <a:ext cx="2736592" cy="67338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מלבן 32">
                <a:extLst>
                  <a:ext uri="{FF2B5EF4-FFF2-40B4-BE49-F238E27FC236}">
                    <a16:creationId xmlns:a16="http://schemas.microsoft.com/office/drawing/2014/main" id="{776DB975-C264-4093-B3B1-D9FA404CCCD5}"/>
                  </a:ext>
                </a:extLst>
              </p:cNvPr>
              <p:cNvSpPr/>
              <p:nvPr/>
            </p:nvSpPr>
            <p:spPr>
              <a:xfrm>
                <a:off x="3985224" y="5582525"/>
                <a:ext cx="5358733" cy="6705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he-IL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  <m:e/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he-IL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he-IL" sz="2000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⇒</m:t>
                                  </m:r>
                                </m:e>
                                <m:e>
                                  <m:r>
                                    <a:rPr lang="he-IL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he-IL" sz="2000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f>
                                    <m:fPr>
                                      <m:ctrlPr>
                                        <a:rPr lang="he-IL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he-IL" sz="2000" i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he-IL" sz="2000" i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  <m:r>
                                        <a:rPr lang="he-IL" sz="2000" i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  <m:r>
                                        <a:rPr lang="he-IL" sz="2000" i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⋅</m:t>
                                      </m:r>
                                      <m:r>
                                        <a:rPr lang="he-IL" sz="2000" i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</m:num>
                                    <m:den>
                                      <m:r>
                                        <a:rPr lang="he-IL" sz="2000" i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  <m:sSup>
                                        <m:sSupPr>
                                          <m:ctrlPr>
                                            <a:rPr lang="he-IL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he-IL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e>
                                        <m:sup>
                                          <m:r>
                                            <a:rPr lang="he-IL" sz="2000" i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he-IL" sz="2000" i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⋅</m:t>
                                      </m:r>
                                      <m:r>
                                        <a:rPr lang="he-IL" sz="2000" i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he-IL" sz="2000" i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  <m:sSup>
                                        <m:sSupPr>
                                          <m:ctrlPr>
                                            <a:rPr lang="he-IL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he-IL" sz="2000" i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5</m:t>
                                          </m:r>
                                        </m:e>
                                        <m:sup>
                                          <m:r>
                                            <a:rPr lang="he-IL" sz="2000" i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mr>
                            </m:m>
                          </m:e>
                        </m:mr>
                      </m:m>
                      <m:r>
                        <a:rPr lang="he-IL" sz="20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bar>
                        <m:barPr>
                          <m:ctrlPr>
                            <a:rPr lang="he-IL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he-IL" sz="20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he-IL" sz="20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he-IL" sz="20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0675</m:t>
                          </m:r>
                          <m:r>
                            <a:rPr lang="he-IL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he-IL" sz="20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he-IL" sz="20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he-IL" sz="20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he-IL" sz="20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75</m:t>
                          </m:r>
                          <m:r>
                            <a:rPr lang="he-IL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</m:bar>
                    </m:oMath>
                  </m:oMathPara>
                </a14:m>
                <a:endParaRPr lang="he-IL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מלבן 32">
                <a:extLst>
                  <a:ext uri="{FF2B5EF4-FFF2-40B4-BE49-F238E27FC236}">
                    <a16:creationId xmlns:a16="http://schemas.microsoft.com/office/drawing/2014/main" id="{776DB975-C264-4093-B3B1-D9FA404CCC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5224" y="5582525"/>
                <a:ext cx="5358733" cy="67050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תמונה 33">
            <a:extLst>
              <a:ext uri="{FF2B5EF4-FFF2-40B4-BE49-F238E27FC236}">
                <a16:creationId xmlns:a16="http://schemas.microsoft.com/office/drawing/2014/main" id="{8423BAEC-8ACA-4D61-90EC-F20BCF64FF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39384" y="1905135"/>
            <a:ext cx="4210585" cy="3000647"/>
          </a:xfrm>
          <a:prstGeom prst="rect">
            <a:avLst/>
          </a:prstGeom>
        </p:spPr>
      </p:pic>
      <p:grpSp>
        <p:nvGrpSpPr>
          <p:cNvPr id="35" name="קבוצה 34">
            <a:extLst>
              <a:ext uri="{FF2B5EF4-FFF2-40B4-BE49-F238E27FC236}">
                <a16:creationId xmlns:a16="http://schemas.microsoft.com/office/drawing/2014/main" id="{602A7F7A-E994-4D88-9A91-FFE0B0158B02}"/>
              </a:ext>
            </a:extLst>
          </p:cNvPr>
          <p:cNvGrpSpPr/>
          <p:nvPr/>
        </p:nvGrpSpPr>
        <p:grpSpPr>
          <a:xfrm>
            <a:off x="2983934" y="909041"/>
            <a:ext cx="680015" cy="3996741"/>
            <a:chOff x="3090583" y="1698104"/>
            <a:chExt cx="680015" cy="3996741"/>
          </a:xfrm>
        </p:grpSpPr>
        <p:cxnSp>
          <p:nvCxnSpPr>
            <p:cNvPr id="36" name="מחבר ישר 35">
              <a:extLst>
                <a:ext uri="{FF2B5EF4-FFF2-40B4-BE49-F238E27FC236}">
                  <a16:creationId xmlns:a16="http://schemas.microsoft.com/office/drawing/2014/main" id="{587DC796-07A5-4D4B-BE9F-894CF88D00CD}"/>
                </a:ext>
              </a:extLst>
            </p:cNvPr>
            <p:cNvCxnSpPr>
              <a:cxnSpLocks/>
              <a:stCxn id="50" idx="0"/>
            </p:cNvCxnSpPr>
            <p:nvPr/>
          </p:nvCxnSpPr>
          <p:spPr>
            <a:xfrm flipV="1">
              <a:off x="3743212" y="1698104"/>
              <a:ext cx="27386" cy="2361410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מחבר ישר 36">
              <a:extLst>
                <a:ext uri="{FF2B5EF4-FFF2-40B4-BE49-F238E27FC236}">
                  <a16:creationId xmlns:a16="http://schemas.microsoft.com/office/drawing/2014/main" id="{ECBFBA59-5E08-4F94-B3B4-15319F67CFE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747407" y="4337146"/>
              <a:ext cx="21761" cy="1357699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תיבת טקסט 37">
              <a:extLst>
                <a:ext uri="{FF2B5EF4-FFF2-40B4-BE49-F238E27FC236}">
                  <a16:creationId xmlns:a16="http://schemas.microsoft.com/office/drawing/2014/main" id="{A6F4E86F-5A8C-49AB-BFD3-336B63EB1B02}"/>
                </a:ext>
              </a:extLst>
            </p:cNvPr>
            <p:cNvSpPr txBox="1"/>
            <p:nvPr/>
          </p:nvSpPr>
          <p:spPr>
            <a:xfrm>
              <a:off x="3090583" y="1943459"/>
              <a:ext cx="541674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endParaRPr lang="he-IL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9" name="קבוצה 38">
            <a:extLst>
              <a:ext uri="{FF2B5EF4-FFF2-40B4-BE49-F238E27FC236}">
                <a16:creationId xmlns:a16="http://schemas.microsoft.com/office/drawing/2014/main" id="{6A5898D8-9A6A-412B-876C-BAD2B6B8AC53}"/>
              </a:ext>
            </a:extLst>
          </p:cNvPr>
          <p:cNvGrpSpPr/>
          <p:nvPr/>
        </p:nvGrpSpPr>
        <p:grpSpPr>
          <a:xfrm>
            <a:off x="1439829" y="2867084"/>
            <a:ext cx="1885066" cy="696183"/>
            <a:chOff x="1546478" y="3656147"/>
            <a:chExt cx="1885066" cy="696183"/>
          </a:xfrm>
        </p:grpSpPr>
        <p:cxnSp>
          <p:nvCxnSpPr>
            <p:cNvPr id="40" name="מחבר ישר 39">
              <a:extLst>
                <a:ext uri="{FF2B5EF4-FFF2-40B4-BE49-F238E27FC236}">
                  <a16:creationId xmlns:a16="http://schemas.microsoft.com/office/drawing/2014/main" id="{10B05C90-5671-4160-B7F7-204C23BE2C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72560" y="4091131"/>
              <a:ext cx="1258984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תיבת טקסט 40">
              <a:extLst>
                <a:ext uri="{FF2B5EF4-FFF2-40B4-BE49-F238E27FC236}">
                  <a16:creationId xmlns:a16="http://schemas.microsoft.com/office/drawing/2014/main" id="{F69A3977-332A-4E45-8752-CC2191B8457D}"/>
                </a:ext>
              </a:extLst>
            </p:cNvPr>
            <p:cNvSpPr txBox="1"/>
            <p:nvPr/>
          </p:nvSpPr>
          <p:spPr>
            <a:xfrm>
              <a:off x="1546478" y="3890665"/>
              <a:ext cx="541674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he-IL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תיבת טקסט 41">
              <a:extLst>
                <a:ext uri="{FF2B5EF4-FFF2-40B4-BE49-F238E27FC236}">
                  <a16:creationId xmlns:a16="http://schemas.microsoft.com/office/drawing/2014/main" id="{30DBB784-FF8B-4DC4-BBB7-AC8CAF001A01}"/>
                </a:ext>
              </a:extLst>
            </p:cNvPr>
            <p:cNvSpPr txBox="1"/>
            <p:nvPr/>
          </p:nvSpPr>
          <p:spPr>
            <a:xfrm>
              <a:off x="2170929" y="3656147"/>
              <a:ext cx="541674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endParaRPr lang="he-IL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" name="קבוצה 42">
            <a:extLst>
              <a:ext uri="{FF2B5EF4-FFF2-40B4-BE49-F238E27FC236}">
                <a16:creationId xmlns:a16="http://schemas.microsoft.com/office/drawing/2014/main" id="{EFCE2395-2BBE-495D-A392-F1B38CD60600}"/>
              </a:ext>
            </a:extLst>
          </p:cNvPr>
          <p:cNvGrpSpPr/>
          <p:nvPr/>
        </p:nvGrpSpPr>
        <p:grpSpPr>
          <a:xfrm>
            <a:off x="3522878" y="2507242"/>
            <a:ext cx="541674" cy="794826"/>
            <a:chOff x="3629527" y="3296305"/>
            <a:chExt cx="541674" cy="794826"/>
          </a:xfrm>
        </p:grpSpPr>
        <p:cxnSp>
          <p:nvCxnSpPr>
            <p:cNvPr id="44" name="מחבר חץ ישר 43">
              <a:extLst>
                <a:ext uri="{FF2B5EF4-FFF2-40B4-BE49-F238E27FC236}">
                  <a16:creationId xmlns:a16="http://schemas.microsoft.com/office/drawing/2014/main" id="{4D4232FA-6CC4-4448-90AC-195AE04CFDAB}"/>
                </a:ext>
              </a:extLst>
            </p:cNvPr>
            <p:cNvCxnSpPr/>
            <p:nvPr/>
          </p:nvCxnSpPr>
          <p:spPr>
            <a:xfrm flipV="1">
              <a:off x="3755100" y="3296305"/>
              <a:ext cx="0" cy="794826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תיבת טקסט 44">
              <a:extLst>
                <a:ext uri="{FF2B5EF4-FFF2-40B4-BE49-F238E27FC236}">
                  <a16:creationId xmlns:a16="http://schemas.microsoft.com/office/drawing/2014/main" id="{2C79CAA9-296C-4B9A-A9FE-C84B41163D77}"/>
                </a:ext>
              </a:extLst>
            </p:cNvPr>
            <p:cNvSpPr txBox="1"/>
            <p:nvPr/>
          </p:nvSpPr>
          <p:spPr>
            <a:xfrm>
              <a:off x="3629527" y="3337868"/>
              <a:ext cx="541674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endParaRPr lang="he-IL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6" name="קבוצה 45">
            <a:extLst>
              <a:ext uri="{FF2B5EF4-FFF2-40B4-BE49-F238E27FC236}">
                <a16:creationId xmlns:a16="http://schemas.microsoft.com/office/drawing/2014/main" id="{B3296AF9-519B-46DC-8EE3-19AF8A7A5B2E}"/>
              </a:ext>
            </a:extLst>
          </p:cNvPr>
          <p:cNvGrpSpPr/>
          <p:nvPr/>
        </p:nvGrpSpPr>
        <p:grpSpPr>
          <a:xfrm>
            <a:off x="3423138" y="3270451"/>
            <a:ext cx="806280" cy="931948"/>
            <a:chOff x="3529787" y="4059514"/>
            <a:chExt cx="806280" cy="931948"/>
          </a:xfrm>
        </p:grpSpPr>
        <p:cxnSp>
          <p:nvCxnSpPr>
            <p:cNvPr id="47" name="מחבר חץ ישר 46">
              <a:extLst>
                <a:ext uri="{FF2B5EF4-FFF2-40B4-BE49-F238E27FC236}">
                  <a16:creationId xmlns:a16="http://schemas.microsoft.com/office/drawing/2014/main" id="{43A23216-4D57-45E7-8F17-6A9AE395352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69169" y="4625699"/>
              <a:ext cx="1" cy="365763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מחבר ישר 47">
              <a:extLst>
                <a:ext uri="{FF2B5EF4-FFF2-40B4-BE49-F238E27FC236}">
                  <a16:creationId xmlns:a16="http://schemas.microsoft.com/office/drawing/2014/main" id="{DBAD61D4-8B40-45C8-8180-2A51EAE5BD00}"/>
                </a:ext>
              </a:extLst>
            </p:cNvPr>
            <p:cNvCxnSpPr/>
            <p:nvPr/>
          </p:nvCxnSpPr>
          <p:spPr>
            <a:xfrm flipV="1">
              <a:off x="3769168" y="4121497"/>
              <a:ext cx="0" cy="431299"/>
            </a:xfrm>
            <a:prstGeom prst="line">
              <a:avLst/>
            </a:prstGeom>
            <a:ln w="571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אליפסה 48">
              <a:extLst>
                <a:ext uri="{FF2B5EF4-FFF2-40B4-BE49-F238E27FC236}">
                  <a16:creationId xmlns:a16="http://schemas.microsoft.com/office/drawing/2014/main" id="{E324ABDA-6F32-47DA-876C-42D685C8F09D}"/>
                </a:ext>
              </a:extLst>
            </p:cNvPr>
            <p:cNvSpPr/>
            <p:nvPr/>
          </p:nvSpPr>
          <p:spPr>
            <a:xfrm>
              <a:off x="3567365" y="4117812"/>
              <a:ext cx="357223" cy="84611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0" name="אליפסה 49">
              <a:extLst>
                <a:ext uri="{FF2B5EF4-FFF2-40B4-BE49-F238E27FC236}">
                  <a16:creationId xmlns:a16="http://schemas.microsoft.com/office/drawing/2014/main" id="{D27CAB9E-32C6-4668-A993-9DDD9B009EE2}"/>
                </a:ext>
              </a:extLst>
            </p:cNvPr>
            <p:cNvSpPr/>
            <p:nvPr/>
          </p:nvSpPr>
          <p:spPr>
            <a:xfrm>
              <a:off x="3529787" y="4059514"/>
              <a:ext cx="426849" cy="154747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1" name="תיבת טקסט 50">
              <a:extLst>
                <a:ext uri="{FF2B5EF4-FFF2-40B4-BE49-F238E27FC236}">
                  <a16:creationId xmlns:a16="http://schemas.microsoft.com/office/drawing/2014/main" id="{D7F2FD4D-9778-494E-8E8A-F2240A84D7AB}"/>
                </a:ext>
              </a:extLst>
            </p:cNvPr>
            <p:cNvSpPr txBox="1"/>
            <p:nvPr/>
          </p:nvSpPr>
          <p:spPr>
            <a:xfrm>
              <a:off x="3637705" y="4477190"/>
              <a:ext cx="698362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mg</a:t>
              </a:r>
              <a:endParaRPr lang="he-IL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2" name="קבוצה 51">
            <a:extLst>
              <a:ext uri="{FF2B5EF4-FFF2-40B4-BE49-F238E27FC236}">
                <a16:creationId xmlns:a16="http://schemas.microsoft.com/office/drawing/2014/main" id="{89D346ED-35E6-4FD3-B075-35755208DF93}"/>
              </a:ext>
            </a:extLst>
          </p:cNvPr>
          <p:cNvGrpSpPr/>
          <p:nvPr/>
        </p:nvGrpSpPr>
        <p:grpSpPr>
          <a:xfrm>
            <a:off x="2560597" y="2803970"/>
            <a:ext cx="830493" cy="508142"/>
            <a:chOff x="2667246" y="3593033"/>
            <a:chExt cx="830493" cy="508142"/>
          </a:xfrm>
        </p:grpSpPr>
        <p:cxnSp>
          <p:nvCxnSpPr>
            <p:cNvPr id="53" name="מחבר חץ ישר 52">
              <a:extLst>
                <a:ext uri="{FF2B5EF4-FFF2-40B4-BE49-F238E27FC236}">
                  <a16:creationId xmlns:a16="http://schemas.microsoft.com/office/drawing/2014/main" id="{72F95800-B4AA-487C-95F0-98CBB19B3D8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744651" y="4089225"/>
              <a:ext cx="753088" cy="11950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תיבת טקסט 53">
              <a:extLst>
                <a:ext uri="{FF2B5EF4-FFF2-40B4-BE49-F238E27FC236}">
                  <a16:creationId xmlns:a16="http://schemas.microsoft.com/office/drawing/2014/main" id="{7AA2EF43-8276-4316-B2C8-CBC3970F19B6}"/>
                </a:ext>
              </a:extLst>
            </p:cNvPr>
            <p:cNvSpPr txBox="1"/>
            <p:nvPr/>
          </p:nvSpPr>
          <p:spPr>
            <a:xfrm>
              <a:off x="2667246" y="3593033"/>
              <a:ext cx="698362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sz="2400" i="1" baseline="-25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endParaRPr lang="he-IL" sz="2400" i="1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5" name="קשת 54">
            <a:extLst>
              <a:ext uri="{FF2B5EF4-FFF2-40B4-BE49-F238E27FC236}">
                <a16:creationId xmlns:a16="http://schemas.microsoft.com/office/drawing/2014/main" id="{FBDB8351-87ED-48A3-B336-3BDF55A8FAAF}"/>
              </a:ext>
            </a:extLst>
          </p:cNvPr>
          <p:cNvSpPr/>
          <p:nvPr/>
        </p:nvSpPr>
        <p:spPr>
          <a:xfrm>
            <a:off x="1478340" y="1905135"/>
            <a:ext cx="907529" cy="388861"/>
          </a:xfrm>
          <a:prstGeom prst="arc">
            <a:avLst>
              <a:gd name="adj1" fmla="val 12583247"/>
              <a:gd name="adj2" fmla="val 9273370"/>
            </a:avLst>
          </a:prstGeom>
          <a:ln w="28575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6" name="תיבת טקסט 55">
            <a:extLst>
              <a:ext uri="{FF2B5EF4-FFF2-40B4-BE49-F238E27FC236}">
                <a16:creationId xmlns:a16="http://schemas.microsoft.com/office/drawing/2014/main" id="{13D7AD67-8272-437F-8ADF-3442F02D90CF}"/>
              </a:ext>
            </a:extLst>
          </p:cNvPr>
          <p:cNvSpPr txBox="1"/>
          <p:nvPr/>
        </p:nvSpPr>
        <p:spPr>
          <a:xfrm>
            <a:off x="1163064" y="1814159"/>
            <a:ext cx="54167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l-GR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endParaRPr lang="he-IL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82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" grpId="0"/>
      <p:bldP spid="31" grpId="0"/>
      <p:bldP spid="32" grpId="0"/>
      <p:bldP spid="3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>
            <a:extLst>
              <a:ext uri="{FF2B5EF4-FFF2-40B4-BE49-F238E27FC236}">
                <a16:creationId xmlns:a16="http://schemas.microsoft.com/office/drawing/2014/main" id="{85152C62-BC92-48E7-A419-3F84F40BD7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009" y="1199685"/>
            <a:ext cx="3156739" cy="1902752"/>
          </a:xfrm>
          <a:prstGeom prst="rect">
            <a:avLst/>
          </a:prstGeom>
        </p:spPr>
      </p:pic>
      <p:sp>
        <p:nvSpPr>
          <p:cNvPr id="20" name="כותרת 7">
            <a:extLst>
              <a:ext uri="{FF2B5EF4-FFF2-40B4-BE49-F238E27FC236}">
                <a16:creationId xmlns:a16="http://schemas.microsoft.com/office/drawing/2014/main" id="{51950D1C-3054-4877-BB5B-5A1A120F7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</p:spPr>
        <p:txBody>
          <a:bodyPr/>
          <a:lstStyle/>
          <a:p>
            <a:r>
              <a:rPr lang="ar-SA" sz="3600" dirty="0">
                <a:cs typeface="+mn-cs"/>
              </a:rPr>
              <a:t>الحركة الدائرية المنتظمة</a:t>
            </a:r>
            <a:endParaRPr lang="he-IL" sz="3600" dirty="0">
              <a:cs typeface="+mn-cs"/>
            </a:endParaRPr>
          </a:p>
        </p:txBody>
      </p:sp>
      <p:sp>
        <p:nvSpPr>
          <p:cNvPr id="5" name="Rectangle 32">
            <a:extLst>
              <a:ext uri="{FF2B5EF4-FFF2-40B4-BE49-F238E27FC236}">
                <a16:creationId xmlns:a16="http://schemas.microsoft.com/office/drawing/2014/main" id="{A529136B-F9AB-4CEF-A9AD-16EFCF5420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8739" y="807236"/>
            <a:ext cx="95615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411163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11163" algn="l"/>
              </a:tabLst>
              <a:defRPr sz="2800">
                <a:solidFill>
                  <a:srgbClr val="000066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11163" algn="l"/>
              </a:tabLst>
              <a:defRPr sz="2400">
                <a:solidFill>
                  <a:srgbClr val="660066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111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111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111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111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111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111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ar-SA" altLang="he-IL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حل مثال 1:</a:t>
            </a:r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A6530C92-605B-408A-B668-14ABF44BA375}"/>
              </a:ext>
            </a:extLst>
          </p:cNvPr>
          <p:cNvSpPr/>
          <p:nvPr/>
        </p:nvSpPr>
        <p:spPr>
          <a:xfrm>
            <a:off x="1499093" y="1152704"/>
            <a:ext cx="10247839" cy="281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830">
              <a:lnSpc>
                <a:spcPct val="150000"/>
              </a:lnSpc>
              <a:tabLst>
                <a:tab pos="5184140" algn="l"/>
              </a:tabLst>
            </a:pPr>
            <a:r>
              <a:rPr lang="ar-SA" sz="2000" dirty="0"/>
              <a:t>يضعون القطعة النقدية على سطح القرص في البُعد الذي حسَبته في البند "ب" .    </a:t>
            </a:r>
          </a:p>
          <a:p>
            <a:pPr indent="36830">
              <a:lnSpc>
                <a:spcPct val="150000"/>
              </a:lnSpc>
              <a:tabLst>
                <a:tab pos="5184140" algn="l"/>
              </a:tabLst>
            </a:pPr>
            <a:r>
              <a:rPr lang="ar-SA" sz="2000" dirty="0" err="1"/>
              <a:t>يبدأون</a:t>
            </a:r>
            <a:r>
              <a:rPr lang="ar-SA" sz="2000" dirty="0"/>
              <a:t> بإدارة القرص ويزيدون ببطء تردّد دورانه , ابتداءً من صفر دورات في الدقيقة.</a:t>
            </a:r>
          </a:p>
          <a:p>
            <a:pPr indent="36830">
              <a:lnSpc>
                <a:spcPct val="150000"/>
              </a:lnSpc>
              <a:tabLst>
                <a:tab pos="5184140" algn="l"/>
              </a:tabLst>
            </a:pPr>
            <a:r>
              <a:rPr lang="ar-SA" sz="2000" dirty="0"/>
              <a:t>يعرض التخطيط "جـ" مقدار قوة الاحتكاك التي تؤثر على القطعة النقدية كدالة لتربيع دوران القرص .  </a:t>
            </a:r>
          </a:p>
          <a:p>
            <a:pPr indent="36830">
              <a:lnSpc>
                <a:spcPct val="150000"/>
              </a:lnSpc>
              <a:tabLst>
                <a:tab pos="5184140" algn="l"/>
              </a:tabLst>
            </a:pPr>
            <a:r>
              <a:rPr lang="ar-SA" sz="2000" dirty="0"/>
              <a:t>في مجال الترددات  </a:t>
            </a:r>
            <a:r>
              <a:rPr lang="en-US" sz="2000" i="1" dirty="0"/>
              <a:t>AD</a:t>
            </a:r>
            <a:r>
              <a:rPr lang="ar-SA" sz="2000" dirty="0"/>
              <a:t> , القطعة النقدية تتزحلق.</a:t>
            </a:r>
          </a:p>
          <a:p>
            <a:pPr>
              <a:lnSpc>
                <a:spcPct val="150000"/>
              </a:lnSpc>
            </a:pPr>
            <a:r>
              <a:rPr lang="ar-SA" sz="2000" dirty="0"/>
              <a:t>جـ. جد إحداثيات النقطتين </a:t>
            </a:r>
            <a:r>
              <a:rPr lang="en-US" sz="2000" i="1" dirty="0"/>
              <a:t>A</a:t>
            </a:r>
            <a:r>
              <a:rPr lang="en-US" sz="2000" dirty="0"/>
              <a:t> </a:t>
            </a:r>
            <a:r>
              <a:rPr lang="ar-SA" sz="2000" dirty="0"/>
              <a:t>‏  و </a:t>
            </a:r>
            <a:r>
              <a:rPr lang="en-US" sz="2000" i="1" dirty="0"/>
              <a:t>B </a:t>
            </a:r>
            <a:r>
              <a:rPr lang="ar-SA" sz="2000" i="1" dirty="0"/>
              <a:t>‏.</a:t>
            </a:r>
            <a:r>
              <a:rPr lang="ar-SA" sz="2000" dirty="0"/>
              <a:t>  فسّر إجابتك . </a:t>
            </a:r>
          </a:p>
          <a:p>
            <a:pPr>
              <a:lnSpc>
                <a:spcPct val="150000"/>
              </a:lnSpc>
            </a:pPr>
            <a:r>
              <a:rPr lang="ar-SA" sz="2000" dirty="0"/>
              <a:t>‏د .  لو كانت كتلة القطعة النقدية أكبر من الكتلة المعطاة , هل كان سيتغير الرسم البياني المعروض في التخطيط "جـ" ؟ </a:t>
            </a:r>
            <a:r>
              <a:rPr lang="ar-SA" sz="2000" u="sng" dirty="0"/>
              <a:t>علل</a:t>
            </a:r>
            <a:r>
              <a:rPr lang="ar-SA" sz="2000" dirty="0"/>
              <a:t> .  </a:t>
            </a:r>
            <a:endParaRPr lang="en-US" sz="2000" dirty="0"/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8E47B47A-F07A-4E8D-9554-3D6F1FE05615}"/>
              </a:ext>
            </a:extLst>
          </p:cNvPr>
          <p:cNvSpPr/>
          <p:nvPr/>
        </p:nvSpPr>
        <p:spPr>
          <a:xfrm>
            <a:off x="602832" y="4178052"/>
            <a:ext cx="11072374" cy="504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جـ) القيم 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(A,B)</a:t>
            </a:r>
            <a:r>
              <a:rPr lang="ar-SA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هي القيم التي تكون فيها القطعة النقدية على وشك الانزلاق , وهي نفس القيم التي تم اعتبارها في البند السابق , أي :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מלבן 3">
                <a:extLst>
                  <a:ext uri="{FF2B5EF4-FFF2-40B4-BE49-F238E27FC236}">
                    <a16:creationId xmlns:a16="http://schemas.microsoft.com/office/drawing/2014/main" id="{268EEB66-E6BA-4ACF-B8C7-81C5BEE42F76}"/>
                  </a:ext>
                </a:extLst>
              </p:cNvPr>
              <p:cNvSpPr/>
              <p:nvPr/>
            </p:nvSpPr>
            <p:spPr>
              <a:xfrm>
                <a:off x="602832" y="4893116"/>
                <a:ext cx="10781565" cy="4208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4"/>
                                <m:mcJc m:val="center"/>
                              </m:mcPr>
                            </m:mc>
                          </m:mcs>
                          <m:ctrlPr>
                            <a:rPr lang="he-IL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bar>
                              <m:barPr>
                                <m:ctrlPr>
                                  <a:rPr lang="he-IL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he-IL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he-IL" sz="2000" i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</m:e>
                            </m:bar>
                          </m:e>
                          <m:e>
                            <m:sSup>
                              <m:sSupPr>
                                <m:ctrlPr>
                                  <a:rPr lang="he-IL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e-IL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p>
                                <m:r>
                                  <a:rPr lang="he-IL" sz="2000" i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he-IL" sz="2000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he-IL" sz="2000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he-IL" sz="2000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sSup>
                              <m:sSupPr>
                                <m:ctrlPr>
                                  <a:rPr lang="he-IL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e-IL" sz="2000" i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sup>
                                <m:r>
                                  <a:rPr lang="he-IL" sz="2000" i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he-IL" sz="2000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bar>
                              <m:barPr>
                                <m:ctrlPr>
                                  <a:rPr lang="he-IL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he-IL" sz="2000" i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he-IL" sz="2000" i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he-IL" sz="2000" i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25</m:t>
                                </m:r>
                                <m:r>
                                  <a:rPr lang="he-IL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sSup>
                                  <m:sSupPr>
                                    <m:ctrlPr>
                                      <a:rPr lang="he-IL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he-IL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he-IL" sz="2000" i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bar>
                          </m:e>
                          <m:e>
                            <m:r>
                              <a:rPr lang="he-IL" sz="2000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</m:e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he-IL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bar>
                                    <m:barPr>
                                      <m:ctrlPr>
                                        <a:rPr lang="he-IL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he-IL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  <m:r>
                                        <a:rPr lang="he-IL" sz="200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:</m:t>
                                      </m:r>
                                    </m:e>
                                  </m:bar>
                                </m:e>
                                <m:e>
                                  <m:r>
                                    <a:rPr lang="he-IL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  <m:r>
                                    <a:rPr lang="he-IL" sz="20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sSub>
                                    <m:sSubPr>
                                      <m:ctrlPr>
                                        <a:rPr lang="he-IL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e-IL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he-IL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  <m:r>
                                        <a:rPr lang="he-IL" sz="200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he-IL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𝑚𝑎𝑥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</m:mr>
                            </m:m>
                            <m:sSub>
                              <m:sSubPr>
                                <m:ctrlPr>
                                  <a:rPr lang="he-IL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e-IL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</m:s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he-IL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he-IL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e-IL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</m:s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𝑚𝑔</m:t>
                            </m:r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bar>
                              <m:barPr>
                                <m:ctrlPr>
                                  <a:rPr lang="he-IL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he-IL" sz="2000" i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he-IL" sz="2000" i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lang="he-IL" sz="2000" i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sSup>
                                  <m:sSupPr>
                                    <m:ctrlPr>
                                      <a:rPr lang="he-IL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he-IL" sz="2000" i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lang="he-IL" sz="2000" i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he-IL" sz="2000" i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he-IL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</m:bar>
                          </m:e>
                        </m:mr>
                      </m:m>
                    </m:oMath>
                  </m:oMathPara>
                </a14:m>
                <a:endParaRPr lang="he-IL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מלבן 3">
                <a:extLst>
                  <a:ext uri="{FF2B5EF4-FFF2-40B4-BE49-F238E27FC236}">
                    <a16:creationId xmlns:a16="http://schemas.microsoft.com/office/drawing/2014/main" id="{268EEB66-E6BA-4ACF-B8C7-81C5BEE42F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832" y="4893116"/>
                <a:ext cx="10781565" cy="420821"/>
              </a:xfrm>
              <a:prstGeom prst="rect">
                <a:avLst/>
              </a:prstGeom>
              <a:blipFill>
                <a:blip r:embed="rId4"/>
                <a:stretch>
                  <a:fillRect b="-1159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2">
            <a:extLst>
              <a:ext uri="{FF2B5EF4-FFF2-40B4-BE49-F238E27FC236}">
                <a16:creationId xmlns:a16="http://schemas.microsoft.com/office/drawing/2014/main" id="{CB88DB5E-99F8-4DA4-B858-B9FF798EC3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009" y="479685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7A623049-B6C1-4A52-BD68-88CF62F2DB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009" y="708285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BD4A390C-F654-4DB0-9A2C-AA12558E551C}"/>
              </a:ext>
            </a:extLst>
          </p:cNvPr>
          <p:cNvSpPr/>
          <p:nvPr/>
        </p:nvSpPr>
        <p:spPr>
          <a:xfrm>
            <a:off x="1499093" y="5473597"/>
            <a:ext cx="10101239" cy="504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د) نعم سيتغير الرسم البياني , لأن قوة الاحتكاك تتناسب طردياً مع الكتلة في كل من المقطعين 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OA</a:t>
            </a:r>
            <a:r>
              <a:rPr lang="ar-SA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و 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AD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71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138327D-8DF0-4071-BD69-3EE5246E3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7437" y="354947"/>
            <a:ext cx="1839980" cy="720000"/>
          </a:xfrm>
        </p:spPr>
        <p:txBody>
          <a:bodyPr/>
          <a:lstStyle/>
          <a:p>
            <a:pPr algn="r"/>
            <a:r>
              <a:rPr lang="ar-SA" sz="32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مثال 2:</a:t>
            </a:r>
            <a:endParaRPr lang="he-IL" sz="3200" dirty="0"/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717D517D-2932-461B-A7D7-E039E0FB029D}"/>
              </a:ext>
            </a:extLst>
          </p:cNvPr>
          <p:cNvSpPr/>
          <p:nvPr/>
        </p:nvSpPr>
        <p:spPr>
          <a:xfrm>
            <a:off x="397418" y="1027048"/>
            <a:ext cx="11159999" cy="966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000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مُعطي صندوقان كتلهما متساوية ، </a:t>
            </a:r>
            <a:r>
              <a:rPr lang="en-US" sz="2000" dirty="0">
                <a:solidFill>
                  <a:srgbClr val="201F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ar-SA" sz="2000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كل منهما، موصولان فيما بينهما بخيط طوله </a:t>
            </a:r>
            <a:r>
              <a:rPr lang="en-US" sz="2000" baseline="-25000" dirty="0">
                <a:solidFill>
                  <a:srgbClr val="201F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ar-SA" sz="2000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ℓ . الصندوق الداخلي موصول بمحور دوران بخيط آخر طوله </a:t>
            </a:r>
            <a:r>
              <a:rPr lang="en-US" sz="2000" baseline="-25000" dirty="0">
                <a:solidFill>
                  <a:srgbClr val="201F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ar-SA" sz="2000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ℓ  . الصندوقان يدوران معا على استقامة واحدة حول محور الدوران بسرعة زاوية ثابتة ω ( أنظر إلى الشكل التالي ) 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8C4EAF41-44C2-481A-9274-78FEAE8DE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996" y="1998303"/>
            <a:ext cx="5018693" cy="1081952"/>
          </a:xfrm>
          <a:prstGeom prst="rect">
            <a:avLst/>
          </a:prstGeom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43524C8C-EB3E-4A7D-A3FF-ACD185E94BC5}"/>
              </a:ext>
            </a:extLst>
          </p:cNvPr>
          <p:cNvSpPr/>
          <p:nvPr/>
        </p:nvSpPr>
        <p:spPr>
          <a:xfrm>
            <a:off x="-1032352" y="3074697"/>
            <a:ext cx="11407515" cy="2806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000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مُعطى أنّ مقاييس الصندوقين مهملة بالنسبة لطول كل من الخيطين.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ar-SA" sz="2000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أ . حدّد على أي من الصندوقين القوة المحصلة هي الأكبر.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33680" indent="-233680">
              <a:lnSpc>
                <a:spcPct val="150000"/>
              </a:lnSpc>
            </a:pPr>
            <a:r>
              <a:rPr lang="ar-SA" sz="2000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ب . حدد في أي من الخيطين تكون قوة الشد أكبر الداخلي أم الخارجي ( الواصل بين الجسمين ) ؟ اشرح تحديدك.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ar-SA" sz="2000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جـ. عبر عن مقدار قوى الشد </a:t>
            </a:r>
            <a:r>
              <a:rPr lang="en-US" sz="2000" dirty="0">
                <a:solidFill>
                  <a:srgbClr val="201F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en-US" sz="2000" baseline="-25000" dirty="0">
                <a:solidFill>
                  <a:srgbClr val="201F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ar-SA" sz="2000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و  </a:t>
            </a:r>
            <a:r>
              <a:rPr lang="en-US" sz="2000" dirty="0">
                <a:solidFill>
                  <a:srgbClr val="201F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en-US" sz="2000" baseline="-25000" dirty="0">
                <a:solidFill>
                  <a:srgbClr val="201F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ar-SA" sz="2000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بكل من الخيطين بدلالة معطيات المسألة.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33680" indent="-233680">
              <a:lnSpc>
                <a:spcPct val="150000"/>
              </a:lnSpc>
            </a:pPr>
            <a:r>
              <a:rPr lang="ar-SA" sz="2000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د . معطى أنّ </a:t>
            </a:r>
            <a:r>
              <a:rPr lang="en-US" sz="2000" dirty="0">
                <a:solidFill>
                  <a:srgbClr val="201F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 = 0.2 kg , ℓ</a:t>
            </a:r>
            <a:r>
              <a:rPr lang="en-US" sz="2000" baseline="-25000" dirty="0">
                <a:solidFill>
                  <a:srgbClr val="201F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sz="2000" dirty="0">
                <a:solidFill>
                  <a:srgbClr val="201F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= ℓ</a:t>
            </a:r>
            <a:r>
              <a:rPr lang="en-US" sz="2000" baseline="-25000" dirty="0">
                <a:solidFill>
                  <a:srgbClr val="201F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000" dirty="0">
                <a:solidFill>
                  <a:srgbClr val="201F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= 0.4m</a:t>
            </a:r>
            <a:r>
              <a:rPr lang="ar-SA" sz="2000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، ومعطى أنّ أكبر قوة شد يستطيع تحملها كل من الخيطين هي </a:t>
            </a:r>
            <a:r>
              <a:rPr lang="en-US" sz="2000" dirty="0" err="1">
                <a:solidFill>
                  <a:srgbClr val="201F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en-US" sz="2000" baseline="-25000" dirty="0" err="1">
                <a:solidFill>
                  <a:srgbClr val="201F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max</a:t>
            </a:r>
            <a:r>
              <a:rPr lang="en-US" sz="2000" dirty="0">
                <a:solidFill>
                  <a:srgbClr val="201F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= 24N</a:t>
            </a:r>
            <a:r>
              <a:rPr lang="ar-SA" sz="2000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</a:p>
          <a:p>
            <a:pPr marL="233680" indent="-233680">
              <a:lnSpc>
                <a:spcPct val="150000"/>
              </a:lnSpc>
            </a:pPr>
            <a:r>
              <a:rPr lang="ar-SA" sz="2000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احسب مقدار أكبر سرعة زاوية يسمح فيها (</a:t>
            </a:r>
            <a:r>
              <a:rPr lang="en-US" sz="2000" dirty="0" err="1">
                <a:solidFill>
                  <a:srgbClr val="201F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ω</a:t>
            </a:r>
            <a:r>
              <a:rPr lang="en-US" sz="2000" baseline="-25000" dirty="0" err="1">
                <a:solidFill>
                  <a:srgbClr val="201F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max</a:t>
            </a:r>
            <a:r>
              <a:rPr lang="ar-SA" sz="2000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من أجل أن لا ينقطع أي من الخيطين .</a:t>
            </a:r>
          </a:p>
        </p:txBody>
      </p:sp>
    </p:spTree>
    <p:extLst>
      <p:ext uri="{BB962C8B-B14F-4D97-AF65-F5344CB8AC3E}">
        <p14:creationId xmlns:p14="http://schemas.microsoft.com/office/powerpoint/2010/main" val="19302152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138327D-8DF0-4071-BD69-3EE5246E3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3941" y="354947"/>
            <a:ext cx="2323476" cy="720000"/>
          </a:xfrm>
        </p:spPr>
        <p:txBody>
          <a:bodyPr/>
          <a:lstStyle/>
          <a:p>
            <a:pPr algn="r"/>
            <a:r>
              <a:rPr lang="ar-SA" sz="32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حل مثال 2 :</a:t>
            </a:r>
            <a:endParaRPr lang="he-IL" sz="3200" dirty="0"/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43524C8C-EB3E-4A7D-A3FF-ACD185E94BC5}"/>
              </a:ext>
            </a:extLst>
          </p:cNvPr>
          <p:cNvSpPr/>
          <p:nvPr/>
        </p:nvSpPr>
        <p:spPr>
          <a:xfrm>
            <a:off x="149902" y="1608660"/>
            <a:ext cx="11407515" cy="504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000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أ . حدّد على أي من الصندوقين القوة المحصلة هي الأكبر.  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מלבן 8">
                <a:extLst>
                  <a:ext uri="{FF2B5EF4-FFF2-40B4-BE49-F238E27FC236}">
                    <a16:creationId xmlns:a16="http://schemas.microsoft.com/office/drawing/2014/main" id="{20D462CE-3123-4E4D-BFBA-9FDAA3656EC2}"/>
                  </a:ext>
                </a:extLst>
              </p:cNvPr>
              <p:cNvSpPr/>
              <p:nvPr/>
            </p:nvSpPr>
            <p:spPr>
              <a:xfrm>
                <a:off x="284813" y="2065563"/>
                <a:ext cx="11272604" cy="504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ar-SA" sz="2000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حسب العلاقة : </a:t>
                </a:r>
                <a14:m>
                  <m:oMath xmlns:m="http://schemas.openxmlformats.org/officeDocument/2006/math">
                    <m:r>
                      <a:rPr lang="he-IL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he-IL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𝛴</m:t>
                    </m:r>
                    <m:sSub>
                      <m:sSubPr>
                        <m:ctrlPr>
                          <a:rPr lang="he-IL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e-IL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he-IL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he-IL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he-IL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he-IL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e-IL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he-IL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e-IL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ar-SA" sz="2000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محصلة القوى تتناسب طردياً مع نصف القطر ، وبالتالي تكون المحصلة أكبر على الصندوق الخارجي.</a:t>
                </a:r>
                <a:endParaRPr lang="en-US" sz="2000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מלבן 8">
                <a:extLst>
                  <a:ext uri="{FF2B5EF4-FFF2-40B4-BE49-F238E27FC236}">
                    <a16:creationId xmlns:a16="http://schemas.microsoft.com/office/drawing/2014/main" id="{20D462CE-3123-4E4D-BFBA-9FDAA3656E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813" y="2065563"/>
                <a:ext cx="11272604" cy="504177"/>
              </a:xfrm>
              <a:prstGeom prst="rect">
                <a:avLst/>
              </a:prstGeom>
              <a:blipFill>
                <a:blip r:embed="rId2"/>
                <a:stretch>
                  <a:fillRect r="-541" b="-1927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מלבן 9">
            <a:extLst>
              <a:ext uri="{FF2B5EF4-FFF2-40B4-BE49-F238E27FC236}">
                <a16:creationId xmlns:a16="http://schemas.microsoft.com/office/drawing/2014/main" id="{6A7A95E1-E05F-41F2-8F0B-2C5535B0CB40}"/>
              </a:ext>
            </a:extLst>
          </p:cNvPr>
          <p:cNvSpPr/>
          <p:nvPr/>
        </p:nvSpPr>
        <p:spPr>
          <a:xfrm>
            <a:off x="149902" y="2583568"/>
            <a:ext cx="11407516" cy="966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680" indent="-233680">
              <a:lnSpc>
                <a:spcPct val="150000"/>
              </a:lnSpc>
            </a:pPr>
            <a:r>
              <a:rPr lang="ar-SA" sz="2000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ب . حدد في أي من الخيطين تكون قوة الشد أكبر الداخلي أم الخارجي ( الواصل بين الجسمين ) ؟ اشرح تحديدك. </a:t>
            </a:r>
          </a:p>
          <a:p>
            <a:pPr marL="233680" indent="-233680">
              <a:lnSpc>
                <a:spcPct val="150000"/>
              </a:lnSpc>
            </a:pPr>
            <a:r>
              <a:rPr lang="ar-SA" sz="2000" dirty="0">
                <a:solidFill>
                  <a:srgbClr val="201F1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ar-SA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بما أن اتجاه محصلة القوى على الجسم الداخلي نحو المركز فيمكن الاستنتاج بأن </a:t>
            </a:r>
            <a:r>
              <a:rPr lang="ar-SA" sz="20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قوة الشد في الخيط الداخلي أكبر منها في الخيط الخارجي</a:t>
            </a:r>
            <a:r>
              <a:rPr lang="ar-SA" sz="2000" dirty="0">
                <a:solidFill>
                  <a:srgbClr val="201F1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מלבן 10">
            <a:extLst>
              <a:ext uri="{FF2B5EF4-FFF2-40B4-BE49-F238E27FC236}">
                <a16:creationId xmlns:a16="http://schemas.microsoft.com/office/drawing/2014/main" id="{DF3FA202-9E38-404D-8B43-246682C5042F}"/>
              </a:ext>
            </a:extLst>
          </p:cNvPr>
          <p:cNvSpPr/>
          <p:nvPr/>
        </p:nvSpPr>
        <p:spPr>
          <a:xfrm>
            <a:off x="4099969" y="4070249"/>
            <a:ext cx="4182257" cy="504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680" indent="-233680">
              <a:lnSpc>
                <a:spcPct val="150000"/>
              </a:lnSpc>
            </a:pPr>
            <a:r>
              <a:rPr lang="ar-SA" sz="20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قوة الشد على الصندوق الخارجي :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מלבן 11">
                <a:extLst>
                  <a:ext uri="{FF2B5EF4-FFF2-40B4-BE49-F238E27FC236}">
                    <a16:creationId xmlns:a16="http://schemas.microsoft.com/office/drawing/2014/main" id="{64B734A3-023A-4162-B203-9CB9BC9434FE}"/>
                  </a:ext>
                </a:extLst>
              </p:cNvPr>
              <p:cNvSpPr/>
              <p:nvPr/>
            </p:nvSpPr>
            <p:spPr>
              <a:xfrm>
                <a:off x="531157" y="4174764"/>
                <a:ext cx="4909007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5"/>
                                <m:mcJc m:val="center"/>
                              </m:mcPr>
                            </m:mc>
                          </m:mcs>
                          <m:ctrlPr>
                            <a:rPr lang="he-IL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he-IL" sz="2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𝛴</m:t>
                            </m:r>
                            <m:sSub>
                              <m:sSubPr>
                                <m:ctrlPr>
                                  <a:rPr lang="he-IL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e-IL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he-IL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  <m:r>
                              <a:rPr lang="he-IL" sz="2000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he-IL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p>
                              <m:sSupPr>
                                <m:ctrlPr>
                                  <a:rPr lang="he-IL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e-IL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p>
                                <m:r>
                                  <a:rPr lang="he-IL" sz="2000" i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he-IL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he-IL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  </m:t>
                            </m:r>
                            <m:sSub>
                              <m:sSubPr>
                                <m:ctrlPr>
                                  <a:rPr lang="he-IL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he-IL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he-IL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he-IL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p>
                              <m:sSupPr>
                                <m:ctrlPr>
                                  <a:rPr lang="he-IL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e-IL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p>
                                <m:r>
                                  <a:rPr lang="he-IL" sz="20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ℓ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ℓ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/>
                          <m:e/>
                          <m:e/>
                          <m:e/>
                        </m:mr>
                      </m:m>
                    </m:oMath>
                  </m:oMathPara>
                </a14:m>
                <a:endParaRPr lang="he-IL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מלבן 11">
                <a:extLst>
                  <a:ext uri="{FF2B5EF4-FFF2-40B4-BE49-F238E27FC236}">
                    <a16:creationId xmlns:a16="http://schemas.microsoft.com/office/drawing/2014/main" id="{64B734A3-023A-4162-B203-9CB9BC9434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57" y="4174764"/>
                <a:ext cx="4909007" cy="400110"/>
              </a:xfrm>
              <a:prstGeom prst="rect">
                <a:avLst/>
              </a:prstGeom>
              <a:blipFill>
                <a:blip r:embed="rId3"/>
                <a:stretch>
                  <a:fillRect r="-15031" b="-1846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מלבן 12">
            <a:extLst>
              <a:ext uri="{FF2B5EF4-FFF2-40B4-BE49-F238E27FC236}">
                <a16:creationId xmlns:a16="http://schemas.microsoft.com/office/drawing/2014/main" id="{63911B3B-3A68-43B6-A1CD-633F65477202}"/>
              </a:ext>
            </a:extLst>
          </p:cNvPr>
          <p:cNvSpPr/>
          <p:nvPr/>
        </p:nvSpPr>
        <p:spPr>
          <a:xfrm>
            <a:off x="5171665" y="4648838"/>
            <a:ext cx="3132947" cy="504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680" indent="-233680">
              <a:lnSpc>
                <a:spcPct val="150000"/>
              </a:lnSpc>
            </a:pPr>
            <a:r>
              <a:rPr lang="ar-SA" sz="20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أما قوة الشد على الصندوق الداخلي :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מלבן 13">
                <a:extLst>
                  <a:ext uri="{FF2B5EF4-FFF2-40B4-BE49-F238E27FC236}">
                    <a16:creationId xmlns:a16="http://schemas.microsoft.com/office/drawing/2014/main" id="{4000D2D1-EDEA-43A4-9B1F-27870BE8738D}"/>
                  </a:ext>
                </a:extLst>
              </p:cNvPr>
              <p:cNvSpPr/>
              <p:nvPr/>
            </p:nvSpPr>
            <p:spPr>
              <a:xfrm>
                <a:off x="504260" y="4775237"/>
                <a:ext cx="445368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5"/>
                                <m:mcJc m:val="center"/>
                              </m:mcPr>
                            </m:mc>
                          </m:mcs>
                          <m:ctrlPr>
                            <a:rPr lang="he-IL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he-IL" sz="2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𝛴</m:t>
                            </m:r>
                            <m:sSub>
                              <m:sSubPr>
                                <m:ctrlPr>
                                  <a:rPr lang="he-IL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e-IL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he-IL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  <m:r>
                              <a:rPr lang="he-IL" sz="2000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he-IL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p>
                              <m:sSupPr>
                                <m:ctrlPr>
                                  <a:rPr lang="he-IL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e-IL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p>
                                <m:r>
                                  <a:rPr lang="he-IL" sz="2000" i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he-IL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he-IL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he-IL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he-IL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he-IL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he-IL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he-IL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he-IL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p>
                              <m:sSupPr>
                                <m:ctrlPr>
                                  <a:rPr lang="he-IL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e-IL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p>
                                <m:r>
                                  <a:rPr lang="he-IL" sz="20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ℓ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he-IL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  </m:t>
                            </m:r>
                          </m:e>
                          <m:e/>
                          <m:e/>
                          <m:e/>
                          <m:e/>
                        </m:mr>
                      </m:m>
                    </m:oMath>
                  </m:oMathPara>
                </a14:m>
                <a:endParaRPr lang="he-IL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מלבן 13">
                <a:extLst>
                  <a:ext uri="{FF2B5EF4-FFF2-40B4-BE49-F238E27FC236}">
                    <a16:creationId xmlns:a16="http://schemas.microsoft.com/office/drawing/2014/main" id="{4000D2D1-EDEA-43A4-9B1F-27870BE873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260" y="4775237"/>
                <a:ext cx="4453689" cy="400110"/>
              </a:xfrm>
              <a:prstGeom prst="rect">
                <a:avLst/>
              </a:prstGeom>
              <a:blipFill>
                <a:blip r:embed="rId4"/>
                <a:stretch>
                  <a:fillRect r="-21781" b="-303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מלבן 14">
                <a:extLst>
                  <a:ext uri="{FF2B5EF4-FFF2-40B4-BE49-F238E27FC236}">
                    <a16:creationId xmlns:a16="http://schemas.microsoft.com/office/drawing/2014/main" id="{EF8DC184-6FE0-4A6A-8E8E-33ACB7352277}"/>
                  </a:ext>
                </a:extLst>
              </p:cNvPr>
              <p:cNvSpPr/>
              <p:nvPr/>
            </p:nvSpPr>
            <p:spPr>
              <a:xfrm>
                <a:off x="346905" y="5346195"/>
                <a:ext cx="6912075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e-IL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he-IL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he-IL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he-IL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he-IL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e-IL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he-IL" sz="2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he-IL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e-IL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he-IL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e-IL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he-IL" sz="2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he-IL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he-IL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e-IL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he-IL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e-IL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he-IL" sz="2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he-IL" sz="2000" dirty="0"/>
              </a:p>
            </p:txBody>
          </p:sp>
        </mc:Choice>
        <mc:Fallback xmlns="">
          <p:sp>
            <p:nvSpPr>
              <p:cNvPr id="15" name="מלבן 14">
                <a:extLst>
                  <a:ext uri="{FF2B5EF4-FFF2-40B4-BE49-F238E27FC236}">
                    <a16:creationId xmlns:a16="http://schemas.microsoft.com/office/drawing/2014/main" id="{EF8DC184-6FE0-4A6A-8E8E-33ACB73522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905" y="5346195"/>
                <a:ext cx="6912075" cy="400110"/>
              </a:xfrm>
              <a:prstGeom prst="rect">
                <a:avLst/>
              </a:prstGeom>
              <a:blipFill>
                <a:blip r:embed="rId5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מלבן 16">
            <a:extLst>
              <a:ext uri="{FF2B5EF4-FFF2-40B4-BE49-F238E27FC236}">
                <a16:creationId xmlns:a16="http://schemas.microsoft.com/office/drawing/2014/main" id="{2662DE8C-09EF-4444-9648-9F0382C883F7}"/>
              </a:ext>
            </a:extLst>
          </p:cNvPr>
          <p:cNvSpPr/>
          <p:nvPr/>
        </p:nvSpPr>
        <p:spPr>
          <a:xfrm>
            <a:off x="4978372" y="3600332"/>
            <a:ext cx="6579045" cy="5046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000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جـ. عبر عن مقدار قوى الشد </a:t>
            </a:r>
            <a:r>
              <a:rPr lang="en-US" sz="2000" dirty="0">
                <a:solidFill>
                  <a:srgbClr val="201F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en-US" sz="2000" baseline="-25000" dirty="0">
                <a:solidFill>
                  <a:srgbClr val="201F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ar-SA" sz="2000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و  </a:t>
            </a:r>
            <a:r>
              <a:rPr lang="en-US" sz="2000" dirty="0">
                <a:solidFill>
                  <a:srgbClr val="201F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en-US" sz="2000" baseline="-25000" dirty="0">
                <a:solidFill>
                  <a:srgbClr val="201F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ar-SA" sz="2000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بكل من الخيطين بدلالة معطيات المسألة.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34" name="קבוצה 33">
            <a:extLst>
              <a:ext uri="{FF2B5EF4-FFF2-40B4-BE49-F238E27FC236}">
                <a16:creationId xmlns:a16="http://schemas.microsoft.com/office/drawing/2014/main" id="{D1C8B72A-14D4-404D-B57D-E21F2326FD40}"/>
              </a:ext>
            </a:extLst>
          </p:cNvPr>
          <p:cNvGrpSpPr/>
          <p:nvPr/>
        </p:nvGrpSpPr>
        <p:grpSpPr>
          <a:xfrm>
            <a:off x="2103058" y="269226"/>
            <a:ext cx="7086194" cy="1527673"/>
            <a:chOff x="2103058" y="269226"/>
            <a:chExt cx="7086194" cy="1527673"/>
          </a:xfrm>
        </p:grpSpPr>
        <p:pic>
          <p:nvPicPr>
            <p:cNvPr id="4" name="תמונה 3">
              <a:extLst>
                <a:ext uri="{FF2B5EF4-FFF2-40B4-BE49-F238E27FC236}">
                  <a16:creationId xmlns:a16="http://schemas.microsoft.com/office/drawing/2014/main" id="{8C4EAF41-44C2-481A-9274-78FEAE8DE58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03058" y="269226"/>
              <a:ext cx="7086194" cy="1527673"/>
            </a:xfrm>
            <a:prstGeom prst="rect">
              <a:avLst/>
            </a:prstGeom>
          </p:spPr>
        </p:pic>
        <p:cxnSp>
          <p:nvCxnSpPr>
            <p:cNvPr id="19" name="מחבר חץ ישר 18">
              <a:extLst>
                <a:ext uri="{FF2B5EF4-FFF2-40B4-BE49-F238E27FC236}">
                  <a16:creationId xmlns:a16="http://schemas.microsoft.com/office/drawing/2014/main" id="{7E3D0B9E-70AA-4227-A52E-EEFFCEF06929}"/>
                </a:ext>
              </a:extLst>
            </p:cNvPr>
            <p:cNvCxnSpPr/>
            <p:nvPr/>
          </p:nvCxnSpPr>
          <p:spPr>
            <a:xfrm flipH="1">
              <a:off x="4377126" y="1096705"/>
              <a:ext cx="751146" cy="26682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none" w="med" len="med"/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מחבר חץ ישר 19">
              <a:extLst>
                <a:ext uri="{FF2B5EF4-FFF2-40B4-BE49-F238E27FC236}">
                  <a16:creationId xmlns:a16="http://schemas.microsoft.com/office/drawing/2014/main" id="{FDAD27A2-909B-43D5-A9B7-3EC11214BBB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10555" y="1098354"/>
              <a:ext cx="607557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none" w="med" len="med"/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מחבר חץ ישר 21">
              <a:extLst>
                <a:ext uri="{FF2B5EF4-FFF2-40B4-BE49-F238E27FC236}">
                  <a16:creationId xmlns:a16="http://schemas.microsoft.com/office/drawing/2014/main" id="{B6F41921-7A90-4BFA-BD3C-71745ECB15D8}"/>
                </a:ext>
              </a:extLst>
            </p:cNvPr>
            <p:cNvCxnSpPr>
              <a:cxnSpLocks/>
            </p:cNvCxnSpPr>
            <p:nvPr/>
          </p:nvCxnSpPr>
          <p:spPr>
            <a:xfrm>
              <a:off x="6079040" y="1090622"/>
              <a:ext cx="607998" cy="19424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none" w="med" len="med"/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תיבת טקסט 30">
              <a:extLst>
                <a:ext uri="{FF2B5EF4-FFF2-40B4-BE49-F238E27FC236}">
                  <a16:creationId xmlns:a16="http://schemas.microsoft.com/office/drawing/2014/main" id="{4E6F5B47-136A-45CB-A21F-905AFF15BC8F}"/>
                </a:ext>
              </a:extLst>
            </p:cNvPr>
            <p:cNvSpPr txBox="1"/>
            <p:nvPr/>
          </p:nvSpPr>
          <p:spPr>
            <a:xfrm>
              <a:off x="4306238" y="1235107"/>
              <a:ext cx="534031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sz="2400" b="1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he-IL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תיבת טקסט 31">
              <a:extLst>
                <a:ext uri="{FF2B5EF4-FFF2-40B4-BE49-F238E27FC236}">
                  <a16:creationId xmlns:a16="http://schemas.microsoft.com/office/drawing/2014/main" id="{707E1DF6-233B-4C7F-9E30-06F07E999BA6}"/>
                </a:ext>
              </a:extLst>
            </p:cNvPr>
            <p:cNvSpPr txBox="1"/>
            <p:nvPr/>
          </p:nvSpPr>
          <p:spPr>
            <a:xfrm>
              <a:off x="6153007" y="1172924"/>
              <a:ext cx="534031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sz="2400" b="1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he-IL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תיבת טקסט 32">
              <a:extLst>
                <a:ext uri="{FF2B5EF4-FFF2-40B4-BE49-F238E27FC236}">
                  <a16:creationId xmlns:a16="http://schemas.microsoft.com/office/drawing/2014/main" id="{01707F77-F520-454C-83E4-87A70AA5AA41}"/>
                </a:ext>
              </a:extLst>
            </p:cNvPr>
            <p:cNvSpPr txBox="1"/>
            <p:nvPr/>
          </p:nvSpPr>
          <p:spPr>
            <a:xfrm>
              <a:off x="7280575" y="1172924"/>
              <a:ext cx="534031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sz="2400" b="1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he-IL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מלבן 20">
            <a:extLst>
              <a:ext uri="{FF2B5EF4-FFF2-40B4-BE49-F238E27FC236}">
                <a16:creationId xmlns:a16="http://schemas.microsoft.com/office/drawing/2014/main" id="{0A0A2DDE-0E5C-417E-8225-1C3757A9451B}"/>
              </a:ext>
            </a:extLst>
          </p:cNvPr>
          <p:cNvSpPr/>
          <p:nvPr/>
        </p:nvSpPr>
        <p:spPr>
          <a:xfrm>
            <a:off x="1899105" y="3358773"/>
            <a:ext cx="1653563" cy="587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en-US" sz="24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&gt; T</a:t>
            </a:r>
            <a:r>
              <a:rPr lang="en-US" sz="24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ar-SA" sz="24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95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  <p:bldP spid="15" grpId="0"/>
      <p:bldP spid="17" grpId="0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>
            <a:extLst>
              <a:ext uri="{FF2B5EF4-FFF2-40B4-BE49-F238E27FC236}">
                <a16:creationId xmlns:a16="http://schemas.microsoft.com/office/drawing/2014/main" id="{C77FCAE1-17A3-4E35-BF97-0861E3E9969D}"/>
              </a:ext>
            </a:extLst>
          </p:cNvPr>
          <p:cNvSpPr/>
          <p:nvPr/>
        </p:nvSpPr>
        <p:spPr>
          <a:xfrm>
            <a:off x="727079" y="873471"/>
            <a:ext cx="11065098" cy="96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680" indent="-233680">
              <a:lnSpc>
                <a:spcPct val="150000"/>
              </a:lnSpc>
            </a:pPr>
            <a:r>
              <a:rPr lang="ar-SA" sz="2000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د . معطى أنّ </a:t>
            </a:r>
            <a:r>
              <a:rPr lang="en-US" sz="2000" dirty="0">
                <a:solidFill>
                  <a:srgbClr val="201F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 = 0.2 kg , ℓ</a:t>
            </a:r>
            <a:r>
              <a:rPr lang="en-US" sz="2000" baseline="-25000" dirty="0">
                <a:solidFill>
                  <a:srgbClr val="201F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sz="2000" dirty="0">
                <a:solidFill>
                  <a:srgbClr val="201F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= ℓ</a:t>
            </a:r>
            <a:r>
              <a:rPr lang="en-US" sz="2000" baseline="-25000" dirty="0">
                <a:solidFill>
                  <a:srgbClr val="201F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000" dirty="0">
                <a:solidFill>
                  <a:srgbClr val="201F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= 0.4m</a:t>
            </a:r>
            <a:r>
              <a:rPr lang="ar-SA" sz="2000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، ومعطى أنّ أكبر قوة شد يستطيع تحملها كل من الخيطين هي </a:t>
            </a:r>
            <a:r>
              <a:rPr lang="en-US" sz="2000" dirty="0" err="1">
                <a:solidFill>
                  <a:srgbClr val="201F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en-US" sz="2000" baseline="-25000" dirty="0" err="1">
                <a:solidFill>
                  <a:srgbClr val="201F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max</a:t>
            </a:r>
            <a:r>
              <a:rPr lang="en-US" sz="2000" dirty="0">
                <a:solidFill>
                  <a:srgbClr val="201F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= 24N</a:t>
            </a:r>
            <a:r>
              <a:rPr lang="ar-SA" sz="2000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</a:p>
          <a:p>
            <a:pPr marL="233680" indent="-233680">
              <a:lnSpc>
                <a:spcPct val="150000"/>
              </a:lnSpc>
            </a:pPr>
            <a:r>
              <a:rPr lang="ar-SA" sz="2000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احسب مقدار أكبر سرعة زاوية يسمح فيها (</a:t>
            </a:r>
            <a:r>
              <a:rPr lang="en-US" sz="2000" dirty="0" err="1">
                <a:solidFill>
                  <a:srgbClr val="201F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ω</a:t>
            </a:r>
            <a:r>
              <a:rPr lang="en-US" sz="2000" baseline="-25000" dirty="0" err="1">
                <a:solidFill>
                  <a:srgbClr val="201F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max</a:t>
            </a:r>
            <a:r>
              <a:rPr lang="ar-SA" sz="2000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من أجل أن لا ينقطع أي من الخيطين .</a:t>
            </a: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EA580C95-718B-4A82-8CC8-34D92DF1777C}"/>
              </a:ext>
            </a:extLst>
          </p:cNvPr>
          <p:cNvSpPr/>
          <p:nvPr/>
        </p:nvSpPr>
        <p:spPr>
          <a:xfrm>
            <a:off x="867905" y="2014201"/>
            <a:ext cx="105954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بما أن </a:t>
            </a:r>
            <a:r>
              <a:rPr lang="ar-SA" sz="20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قوة الشد في الخيط الداخلي أكبر منها في الخيط الخارجي ، إذاً هو معرض للانقطاع أولاً ، وحسب النتيجة في البند السابق :</a:t>
            </a:r>
            <a:r>
              <a:rPr lang="ar-SA" sz="2000" dirty="0">
                <a:solidFill>
                  <a:srgbClr val="201F1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he-IL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מלבן 4">
                <a:extLst>
                  <a:ext uri="{FF2B5EF4-FFF2-40B4-BE49-F238E27FC236}">
                    <a16:creationId xmlns:a16="http://schemas.microsoft.com/office/drawing/2014/main" id="{FDD9FAC5-086E-48FB-866C-FE772A49AD14}"/>
                  </a:ext>
                </a:extLst>
              </p:cNvPr>
              <p:cNvSpPr/>
              <p:nvPr/>
            </p:nvSpPr>
            <p:spPr>
              <a:xfrm>
                <a:off x="515206" y="2683336"/>
                <a:ext cx="4428753" cy="4197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e-IL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he-IL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e-IL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sSubSup>
                        <m:sSubSupPr>
                          <m:ctrlPr>
                            <a:rPr lang="he-IL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e-IL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  <m:sup>
                          <m:r>
                            <a:rPr lang="he-IL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he-IL" sz="2000" dirty="0"/>
              </a:p>
            </p:txBody>
          </p:sp>
        </mc:Choice>
        <mc:Fallback xmlns="">
          <p:sp>
            <p:nvSpPr>
              <p:cNvPr id="5" name="מלבן 4">
                <a:extLst>
                  <a:ext uri="{FF2B5EF4-FFF2-40B4-BE49-F238E27FC236}">
                    <a16:creationId xmlns:a16="http://schemas.microsoft.com/office/drawing/2014/main" id="{FDD9FAC5-086E-48FB-866C-FE772A49AD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206" y="2683336"/>
                <a:ext cx="4428753" cy="4197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מלבן 5">
                <a:extLst>
                  <a:ext uri="{FF2B5EF4-FFF2-40B4-BE49-F238E27FC236}">
                    <a16:creationId xmlns:a16="http://schemas.microsoft.com/office/drawing/2014/main" id="{3E241F71-8A82-4DF2-9CF9-6693A296B629}"/>
                  </a:ext>
                </a:extLst>
              </p:cNvPr>
              <p:cNvSpPr/>
              <p:nvPr/>
            </p:nvSpPr>
            <p:spPr>
              <a:xfrm>
                <a:off x="1103552" y="3583271"/>
                <a:ext cx="721903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     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24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sSubSup>
                        <m:sSubSupPr>
                          <m:ctrlPr>
                            <a:rPr lang="he-IL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e-IL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  <m:sup>
                          <m:r>
                            <a:rPr lang="he-IL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→      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𝑅𝑎𝑑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he-IL" sz="2000" dirty="0"/>
              </a:p>
            </p:txBody>
          </p:sp>
        </mc:Choice>
        <mc:Fallback xmlns="">
          <p:sp>
            <p:nvSpPr>
              <p:cNvPr id="6" name="מלבן 5">
                <a:extLst>
                  <a:ext uri="{FF2B5EF4-FFF2-40B4-BE49-F238E27FC236}">
                    <a16:creationId xmlns:a16="http://schemas.microsoft.com/office/drawing/2014/main" id="{3E241F71-8A82-4DF2-9CF9-6693A296B6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552" y="3583271"/>
                <a:ext cx="7219038" cy="400110"/>
              </a:xfrm>
              <a:prstGeom prst="rect">
                <a:avLst/>
              </a:prstGeom>
              <a:blipFill>
                <a:blip r:embed="rId3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כותרת 1">
            <a:extLst>
              <a:ext uri="{FF2B5EF4-FFF2-40B4-BE49-F238E27FC236}">
                <a16:creationId xmlns:a16="http://schemas.microsoft.com/office/drawing/2014/main" id="{07D9D43D-7640-45B6-AC71-79051D360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3941" y="354947"/>
            <a:ext cx="2323476" cy="720000"/>
          </a:xfrm>
        </p:spPr>
        <p:txBody>
          <a:bodyPr/>
          <a:lstStyle/>
          <a:p>
            <a:pPr algn="r"/>
            <a:r>
              <a:rPr lang="ar-SA" sz="32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حل مثال 2 :</a:t>
            </a:r>
            <a:endParaRPr lang="he-IL" sz="3200" dirty="0"/>
          </a:p>
        </p:txBody>
      </p:sp>
    </p:spTree>
    <p:extLst>
      <p:ext uri="{BB962C8B-B14F-4D97-AF65-F5344CB8AC3E}">
        <p14:creationId xmlns:p14="http://schemas.microsoft.com/office/powerpoint/2010/main" val="269405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423F6F61-4567-462B-A618-70CBC508D8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72" r="34234" b="66411"/>
          <a:stretch/>
        </p:blipFill>
        <p:spPr>
          <a:xfrm>
            <a:off x="4775372" y="446"/>
            <a:ext cx="3241542" cy="1838237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04EE8F9-32B7-45EB-8FC4-CC451E605118}"/>
              </a:ext>
            </a:extLst>
          </p:cNvPr>
          <p:cNvSpPr txBox="1"/>
          <p:nvPr/>
        </p:nvSpPr>
        <p:spPr>
          <a:xfrm>
            <a:off x="1385274" y="3016166"/>
            <a:ext cx="10434938" cy="18156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895260" algn="just"/>
            <a:r>
              <a:rPr lang="he-IL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</a:t>
            </a:r>
            <a:r>
              <a:rPr lang="en-US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rights@education.gov.il</a:t>
            </a:r>
            <a:endParaRPr lang="he-IL" sz="2800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0276247E-F89D-4BE1-B3D6-7FE06BEB5A42}"/>
              </a:ext>
            </a:extLst>
          </p:cNvPr>
          <p:cNvSpPr/>
          <p:nvPr/>
        </p:nvSpPr>
        <p:spPr>
          <a:xfrm>
            <a:off x="794" y="1838683"/>
            <a:ext cx="12188825" cy="763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32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שימוש ביצירות מוגנות בזכויות יוצרים ואיתור בעלי זכויות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cs typeface="+mn-cs"/>
              </a:rPr>
              <a:t>ماذا سنتعلم بهذا الدرس</a:t>
            </a:r>
            <a:r>
              <a:rPr lang="he-IL" dirty="0">
                <a:cs typeface="+mn-cs"/>
              </a:rPr>
              <a:t> </a:t>
            </a:r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>
          <a:xfrm>
            <a:off x="5951095" y="1725681"/>
            <a:ext cx="3807501" cy="4152517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200000"/>
              </a:lnSpc>
            </a:pPr>
            <a:r>
              <a:rPr lang="ar-SA" dirty="0">
                <a:latin typeface="Arial" panose="020B0604020202020204" pitchFamily="34" charset="0"/>
                <a:cs typeface="Arial" panose="020B0604020202020204" pitchFamily="34" charset="0"/>
              </a:rPr>
              <a:t>القسم الأول</a:t>
            </a:r>
          </a:p>
          <a:p>
            <a:pPr>
              <a:lnSpc>
                <a:spcPct val="200000"/>
              </a:lnSpc>
            </a:pPr>
            <a:r>
              <a:rPr lang="ar-SA" dirty="0">
                <a:latin typeface="Arial" panose="020B0604020202020204" pitchFamily="34" charset="0"/>
                <a:cs typeface="Arial" panose="020B0604020202020204" pitchFamily="34" charset="0"/>
              </a:rPr>
              <a:t>الحركة الدائرية المنتظمة: تعريف وخواص</a:t>
            </a:r>
          </a:p>
          <a:p>
            <a:pPr>
              <a:lnSpc>
                <a:spcPct val="200000"/>
              </a:lnSpc>
            </a:pPr>
            <a:r>
              <a:rPr lang="ar-SA" dirty="0">
                <a:latin typeface="Arial" panose="020B0604020202020204" pitchFamily="34" charset="0"/>
                <a:cs typeface="Arial" panose="020B0604020202020204" pitchFamily="34" charset="0"/>
              </a:rPr>
              <a:t>أمثلة لحساب مقدار السرعة</a:t>
            </a:r>
          </a:p>
          <a:p>
            <a:pPr>
              <a:lnSpc>
                <a:spcPct val="200000"/>
              </a:lnSpc>
            </a:pPr>
            <a:r>
              <a:rPr lang="ar-SA" dirty="0">
                <a:latin typeface="Arial" panose="020B0604020202020204" pitchFamily="34" charset="0"/>
                <a:cs typeface="Arial" panose="020B0604020202020204" pitchFamily="34" charset="0"/>
              </a:rPr>
              <a:t>الازاحة والسرعة الزاويّة</a:t>
            </a:r>
          </a:p>
          <a:p>
            <a:pPr>
              <a:lnSpc>
                <a:spcPct val="200000"/>
              </a:lnSpc>
            </a:pPr>
            <a:r>
              <a:rPr lang="ar-SA" dirty="0">
                <a:latin typeface="Arial" panose="020B0604020202020204" pitchFamily="34" charset="0"/>
                <a:cs typeface="Arial" panose="020B0604020202020204" pitchFamily="34" charset="0"/>
              </a:rPr>
              <a:t>العلاقة بين الحركة الخطية والحركة الزاوية</a:t>
            </a:r>
          </a:p>
          <a:p>
            <a:pPr>
              <a:lnSpc>
                <a:spcPct val="200000"/>
              </a:lnSpc>
            </a:pPr>
            <a:endParaRPr lang="ar-S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endParaRPr lang="ar-S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מציין מיקום תוכן 7">
            <a:extLst>
              <a:ext uri="{FF2B5EF4-FFF2-40B4-BE49-F238E27FC236}">
                <a16:creationId xmlns:a16="http://schemas.microsoft.com/office/drawing/2014/main" id="{A37CBEF3-438B-48BE-AE2B-6101D6E5D31C}"/>
              </a:ext>
            </a:extLst>
          </p:cNvPr>
          <p:cNvSpPr txBox="1">
            <a:spLocks/>
          </p:cNvSpPr>
          <p:nvPr/>
        </p:nvSpPr>
        <p:spPr>
          <a:xfrm>
            <a:off x="1034321" y="1725681"/>
            <a:ext cx="4328609" cy="415251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742950" indent="-285750" algn="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ar-SA" sz="2000" dirty="0">
                <a:latin typeface="Arial" panose="020B0604020202020204" pitchFamily="34" charset="0"/>
                <a:cs typeface="Arial" panose="020B0604020202020204" pitchFamily="34" charset="0"/>
              </a:rPr>
              <a:t>القسم الثاني</a:t>
            </a:r>
          </a:p>
          <a:p>
            <a:pPr>
              <a:lnSpc>
                <a:spcPct val="200000"/>
              </a:lnSpc>
            </a:pPr>
            <a:r>
              <a:rPr lang="ar-SA" sz="2000" dirty="0">
                <a:latin typeface="Arial" panose="020B0604020202020204" pitchFamily="34" charset="0"/>
                <a:cs typeface="Arial" panose="020B0604020202020204" pitchFamily="34" charset="0"/>
              </a:rPr>
              <a:t>التسارع في الحركة الدائرية المنتظمة</a:t>
            </a:r>
          </a:p>
          <a:p>
            <a:pPr>
              <a:lnSpc>
                <a:spcPct val="200000"/>
              </a:lnSpc>
            </a:pPr>
            <a:r>
              <a:rPr lang="ar-SA" sz="2000" dirty="0">
                <a:latin typeface="Arial" panose="020B0604020202020204" pitchFamily="34" charset="0"/>
                <a:cs typeface="Arial" panose="020B0604020202020204" pitchFamily="34" charset="0"/>
              </a:rPr>
              <a:t>القوة الجاذبة نحو المركز وقانون نيوتن الثاني</a:t>
            </a:r>
          </a:p>
          <a:p>
            <a:pPr>
              <a:lnSpc>
                <a:spcPct val="200000"/>
              </a:lnSpc>
            </a:pPr>
            <a:r>
              <a:rPr lang="ar-SA" sz="2000" dirty="0">
                <a:latin typeface="Arial" panose="020B0604020202020204" pitchFamily="34" charset="0"/>
                <a:cs typeface="Arial" panose="020B0604020202020204" pitchFamily="34" charset="0"/>
              </a:rPr>
              <a:t>هيئة المحاور في الحركة الدائرية </a:t>
            </a:r>
          </a:p>
          <a:p>
            <a:pPr>
              <a:lnSpc>
                <a:spcPct val="200000"/>
              </a:lnSpc>
            </a:pPr>
            <a:r>
              <a:rPr lang="ar-SA" sz="2000" dirty="0">
                <a:latin typeface="Arial" panose="020B0604020202020204" pitchFamily="34" charset="0"/>
                <a:cs typeface="Arial" panose="020B0604020202020204" pitchFamily="34" charset="0"/>
              </a:rPr>
              <a:t>حل أسئلة حول الحركة الدائرية المنتظمة</a:t>
            </a:r>
          </a:p>
          <a:p>
            <a:pPr>
              <a:lnSpc>
                <a:spcPct val="200000"/>
              </a:lnSpc>
            </a:pPr>
            <a:endParaRPr lang="ar-S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cs typeface="+mn-cs"/>
              </a:rPr>
              <a:t>الحركة الدائرية</a:t>
            </a:r>
            <a:endParaRPr lang="he-IL" dirty="0">
              <a:cs typeface="+mn-cs"/>
            </a:endParaRP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2675206" y="1059387"/>
            <a:ext cx="9000000" cy="540000"/>
          </a:xfrm>
        </p:spPr>
        <p:txBody>
          <a:bodyPr/>
          <a:lstStyle/>
          <a:p>
            <a:r>
              <a:rPr lang="ar-SA" dirty="0">
                <a:cs typeface="+mn-cs"/>
              </a:rPr>
              <a:t>أهمية دراسة الحركة الدائرية</a:t>
            </a:r>
            <a:endParaRPr lang="he-IL" dirty="0">
              <a:cs typeface="+mn-cs"/>
            </a:endParaRP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8C12D211-2790-44E9-BE33-04F00B7494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3037" y="1725680"/>
            <a:ext cx="2520161" cy="2471158"/>
          </a:xfrm>
          <a:prstGeom prst="rect">
            <a:avLst/>
          </a:prstGeom>
        </p:spPr>
      </p:pic>
      <p:pic>
        <p:nvPicPr>
          <p:cNvPr id="15" name="מציין מיקום תוכן 2">
            <a:extLst>
              <a:ext uri="{FF2B5EF4-FFF2-40B4-BE49-F238E27FC236}">
                <a16:creationId xmlns:a16="http://schemas.microsoft.com/office/drawing/2014/main" id="{1DAC010C-136E-44B1-8808-0270C8F9F0A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57" y="1725680"/>
            <a:ext cx="3766600" cy="2169562"/>
          </a:xfrm>
        </p:spPr>
      </p:pic>
      <p:pic>
        <p:nvPicPr>
          <p:cNvPr id="17" name="תמונה 16" descr="תמונה שמכילה מקורה, אדם&#10;&#10;התיאור נוצר באופן אוטומטי">
            <a:extLst>
              <a:ext uri="{FF2B5EF4-FFF2-40B4-BE49-F238E27FC236}">
                <a16:creationId xmlns:a16="http://schemas.microsoft.com/office/drawing/2014/main" id="{6E0CF9FD-C932-429A-9C81-1D8AB9127F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07" y="3991286"/>
            <a:ext cx="2305740" cy="2305740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7654B93A-F03F-478C-9921-844D538898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0848" y="1682316"/>
            <a:ext cx="2686222" cy="2312022"/>
          </a:xfrm>
          <a:prstGeom prst="rect">
            <a:avLst/>
          </a:prstGeom>
        </p:spPr>
      </p:pic>
      <p:pic>
        <p:nvPicPr>
          <p:cNvPr id="9" name="Picture 26" descr="ferris_wheel_spinning_lg_nwm">
            <a:extLst>
              <a:ext uri="{FF2B5EF4-FFF2-40B4-BE49-F238E27FC236}">
                <a16:creationId xmlns:a16="http://schemas.microsoft.com/office/drawing/2014/main" id="{81E06F58-D9E9-4086-95DC-C4A79390EEA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827" y="3948089"/>
            <a:ext cx="2312021" cy="2312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תמונה 24">
            <a:extLst>
              <a:ext uri="{FF2B5EF4-FFF2-40B4-BE49-F238E27FC236}">
                <a16:creationId xmlns:a16="http://schemas.microsoft.com/office/drawing/2014/main" id="{5B92FA90-CDCD-43AC-A3AE-1A61D1743D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79725" y="4109508"/>
            <a:ext cx="3313820" cy="2150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935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 descr="תמונה שמכילה לבן, איש, סקי, ישיבה&#10;&#10;התיאור נוצר באופן אוטומטי">
            <a:extLst>
              <a:ext uri="{FF2B5EF4-FFF2-40B4-BE49-F238E27FC236}">
                <a16:creationId xmlns:a16="http://schemas.microsoft.com/office/drawing/2014/main" id="{70E21CDC-7F1F-4BAC-95A4-75C0AA8ED6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9387"/>
            <a:ext cx="3302751" cy="3302751"/>
          </a:xfrm>
          <a:prstGeom prst="rect">
            <a:avLst/>
          </a:prstGeom>
        </p:spPr>
      </p:pic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cs typeface="+mn-cs"/>
              </a:rPr>
              <a:t>الحركة الدائرية</a:t>
            </a:r>
            <a:endParaRPr lang="he-IL" dirty="0">
              <a:cs typeface="+mn-cs"/>
            </a:endParaRP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2675206" y="1059387"/>
            <a:ext cx="9000000" cy="540000"/>
          </a:xfrm>
        </p:spPr>
        <p:txBody>
          <a:bodyPr/>
          <a:lstStyle/>
          <a:p>
            <a:r>
              <a:rPr lang="ar-SA" dirty="0">
                <a:cs typeface="+mn-cs"/>
              </a:rPr>
              <a:t>الحركة الدائرية المنتظمة : </a:t>
            </a:r>
            <a:endParaRPr lang="he-IL" dirty="0">
              <a:cs typeface="+mn-cs"/>
            </a:endParaRPr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3222884" y="1662898"/>
            <a:ext cx="8452321" cy="296043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ar-S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الحركة الدائرية المنتظمة عبارة عن الحركة بمسار دائري بسرعة ثابتة في المقدار.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ar-S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مميزات الحركة الدائرية المنتظمة:</a:t>
            </a:r>
          </a:p>
          <a:p>
            <a:pPr>
              <a:lnSpc>
                <a:spcPct val="150000"/>
              </a:lnSpc>
            </a:pPr>
            <a:r>
              <a:rPr lang="ar-S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زمن دورتها ثابت ، نرمز له بالحرف 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ar-S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، وهو عبارة عن الزمن الطلوب للجسم حتى يقوم بدورة كاملة.                           </a:t>
            </a:r>
            <a:endParaRPr lang="he-I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608CF799-28D0-4A49-A9B5-10F1A35C02B1}"/>
              </a:ext>
            </a:extLst>
          </p:cNvPr>
          <p:cNvSpPr/>
          <p:nvPr/>
        </p:nvSpPr>
        <p:spPr>
          <a:xfrm>
            <a:off x="1199214" y="4042942"/>
            <a:ext cx="10323768" cy="1133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ترددها ثابت ويرمز له بالحرف </a:t>
            </a:r>
            <a:r>
              <a:rPr lang="ar-S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ar-S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، وهو عبارة عن عدد الدورات التي يقوم بها الجسم خلال ثانية واحدة. بحيث: </a:t>
            </a:r>
            <a:endParaRPr lang="he-IL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לבן 2">
                <a:extLst>
                  <a:ext uri="{FF2B5EF4-FFF2-40B4-BE49-F238E27FC236}">
                    <a16:creationId xmlns:a16="http://schemas.microsoft.com/office/drawing/2014/main" id="{D109CBBB-5919-43CB-8248-568B1AA7C036}"/>
                  </a:ext>
                </a:extLst>
              </p:cNvPr>
              <p:cNvSpPr/>
              <p:nvPr/>
            </p:nvSpPr>
            <p:spPr>
              <a:xfrm>
                <a:off x="4976748" y="4582429"/>
                <a:ext cx="1453097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he-IL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מלבן 2">
                <a:extLst>
                  <a:ext uri="{FF2B5EF4-FFF2-40B4-BE49-F238E27FC236}">
                    <a16:creationId xmlns:a16="http://schemas.microsoft.com/office/drawing/2014/main" id="{D109CBBB-5919-43CB-8248-568B1AA7C0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6748" y="4582429"/>
                <a:ext cx="1453097" cy="7838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מלבן 4">
            <a:extLst>
              <a:ext uri="{FF2B5EF4-FFF2-40B4-BE49-F238E27FC236}">
                <a16:creationId xmlns:a16="http://schemas.microsoft.com/office/drawing/2014/main" id="{45329A41-759C-4854-A6EA-479FBCC446E3}"/>
              </a:ext>
            </a:extLst>
          </p:cNvPr>
          <p:cNvSpPr/>
          <p:nvPr/>
        </p:nvSpPr>
        <p:spPr>
          <a:xfrm>
            <a:off x="9480248" y="5196138"/>
            <a:ext cx="16706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وحدات التردد: </a:t>
            </a:r>
            <a:endParaRPr lang="he-I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קבוצה 8">
            <a:extLst>
              <a:ext uri="{FF2B5EF4-FFF2-40B4-BE49-F238E27FC236}">
                <a16:creationId xmlns:a16="http://schemas.microsoft.com/office/drawing/2014/main" id="{AD0D4ACC-6BDE-4C1E-A87C-6B420E5FEBB5}"/>
              </a:ext>
            </a:extLst>
          </p:cNvPr>
          <p:cNvGrpSpPr/>
          <p:nvPr/>
        </p:nvGrpSpPr>
        <p:grpSpPr>
          <a:xfrm>
            <a:off x="3271160" y="5311843"/>
            <a:ext cx="5019843" cy="654410"/>
            <a:chOff x="3823440" y="5195102"/>
            <a:chExt cx="5019843" cy="654410"/>
          </a:xfrm>
        </p:grpSpPr>
        <p:sp>
          <p:nvSpPr>
            <p:cNvPr id="4" name="מלבן 3">
              <a:extLst>
                <a:ext uri="{FF2B5EF4-FFF2-40B4-BE49-F238E27FC236}">
                  <a16:creationId xmlns:a16="http://schemas.microsoft.com/office/drawing/2014/main" id="{C7C8C61F-68AC-49B3-8068-8A246EF834B5}"/>
                </a:ext>
              </a:extLst>
            </p:cNvPr>
            <p:cNvSpPr/>
            <p:nvPr/>
          </p:nvSpPr>
          <p:spPr>
            <a:xfrm>
              <a:off x="7863527" y="5282069"/>
              <a:ext cx="97975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SA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(هيرتز)</a:t>
              </a:r>
              <a:endParaRPr lang="he-IL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מלבן 5">
                  <a:extLst>
                    <a:ext uri="{FF2B5EF4-FFF2-40B4-BE49-F238E27FC236}">
                      <a16:creationId xmlns:a16="http://schemas.microsoft.com/office/drawing/2014/main" id="{A054781F-137B-4637-8E6E-80DF259DA0A9}"/>
                    </a:ext>
                  </a:extLst>
                </p:cNvPr>
                <p:cNvSpPr/>
                <p:nvPr/>
              </p:nvSpPr>
              <p:spPr>
                <a:xfrm>
                  <a:off x="3823440" y="5195102"/>
                  <a:ext cx="4069735" cy="6544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den>
                      </m:f>
                      <m:r>
                        <a:rPr lang="ar-SA" sz="2400" i="1" dirty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ar-SA" sz="2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SA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𝑆𝑒𝑐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.</m:t>
                          </m:r>
                        </m:den>
                      </m:f>
                      <m:r>
                        <a:rPr lang="ar-SA" sz="24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𝐻𝑧</m:t>
                      </m:r>
                    </m:oMath>
                  </a14:m>
                  <a:r>
                    <a:rPr lang="ar-SA" sz="2400" dirty="0"/>
                    <a:t> </a:t>
                  </a:r>
                  <a:endParaRPr lang="he-IL" sz="2400" dirty="0"/>
                </a:p>
              </p:txBody>
            </p:sp>
          </mc:Choice>
          <mc:Fallback xmlns="">
            <p:sp>
              <p:nvSpPr>
                <p:cNvPr id="6" name="מלבן 5">
                  <a:extLst>
                    <a:ext uri="{FF2B5EF4-FFF2-40B4-BE49-F238E27FC236}">
                      <a16:creationId xmlns:a16="http://schemas.microsoft.com/office/drawing/2014/main" id="{A054781F-137B-4637-8E6E-80DF259DA0A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23440" y="5195102"/>
                  <a:ext cx="4069735" cy="654410"/>
                </a:xfrm>
                <a:prstGeom prst="rect">
                  <a:avLst/>
                </a:prstGeom>
                <a:blipFill>
                  <a:blip r:embed="rId5"/>
                  <a:stretch>
                    <a:fillRect b="-1852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24999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 descr="תמונה שמכילה לבן, איש, סקי, ישיבה&#10;&#10;התיאור נוצר באופן אוטומטי">
            <a:extLst>
              <a:ext uri="{FF2B5EF4-FFF2-40B4-BE49-F238E27FC236}">
                <a16:creationId xmlns:a16="http://schemas.microsoft.com/office/drawing/2014/main" id="{70E21CDC-7F1F-4BAC-95A4-75C0AA8ED6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99" y="942329"/>
            <a:ext cx="4574935" cy="4574935"/>
          </a:xfrm>
          <a:prstGeom prst="rect">
            <a:avLst/>
          </a:prstGeom>
        </p:spPr>
      </p:pic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3600" dirty="0">
                <a:cs typeface="+mn-cs"/>
              </a:rPr>
              <a:t>الحركة الدائرية المنتظمة</a:t>
            </a:r>
            <a:endParaRPr lang="he-IL" sz="3600" dirty="0">
              <a:cs typeface="+mn-cs"/>
            </a:endParaRP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CC859318-AA16-453F-BD93-7C56960A7809}"/>
              </a:ext>
            </a:extLst>
          </p:cNvPr>
          <p:cNvSpPr/>
          <p:nvPr/>
        </p:nvSpPr>
        <p:spPr>
          <a:xfrm>
            <a:off x="6545535" y="967843"/>
            <a:ext cx="5218096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مقدار السرعة الخطية في الحركة الدائرية المنتظمة: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89" descr="נייר טישו כחול">
                <a:extLst>
                  <a:ext uri="{FF2B5EF4-FFF2-40B4-BE49-F238E27FC236}">
                    <a16:creationId xmlns:a16="http://schemas.microsoft.com/office/drawing/2014/main" id="{19593D67-4B14-477A-9552-D2871EB3A920}"/>
                  </a:ext>
                </a:extLst>
              </p:cNvPr>
              <p:cNvSpPr txBox="1"/>
              <p:nvPr/>
            </p:nvSpPr>
            <p:spPr bwMode="auto">
              <a:xfrm>
                <a:off x="5736203" y="1657083"/>
                <a:ext cx="3563944" cy="941387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e-IL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he-IL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e-IL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he-IL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r>
                            <a:rPr lang="he-IL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he-IL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e-IL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he-IL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he-IL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he-IL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Object 89" descr="נייר טישו כחול">
                <a:extLst>
                  <a:ext uri="{FF2B5EF4-FFF2-40B4-BE49-F238E27FC236}">
                    <a16:creationId xmlns:a16="http://schemas.microsoft.com/office/drawing/2014/main" id="{19593D67-4B14-477A-9552-D2871EB3A9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36203" y="1657083"/>
                <a:ext cx="3563944" cy="941387"/>
              </a:xfrm>
              <a:prstGeom prst="rect">
                <a:avLst/>
              </a:prstGeom>
              <a:blipFill>
                <a:blip r:embed="rId4"/>
                <a:stretch>
                  <a:fillRect b="-2597"/>
                </a:stretch>
              </a:blipFill>
              <a:ln w="381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מלבן 4">
            <a:extLst>
              <a:ext uri="{FF2B5EF4-FFF2-40B4-BE49-F238E27FC236}">
                <a16:creationId xmlns:a16="http://schemas.microsoft.com/office/drawing/2014/main" id="{470EB4BB-6F91-443E-9B74-FA0CC285BEAC}"/>
              </a:ext>
            </a:extLst>
          </p:cNvPr>
          <p:cNvSpPr/>
          <p:nvPr/>
        </p:nvSpPr>
        <p:spPr>
          <a:xfrm>
            <a:off x="8560530" y="2774104"/>
            <a:ext cx="31069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he-IL" sz="2400" dirty="0">
                <a:ea typeface="Times New Roman" panose="02020603050405020304" pitchFamily="18" charset="0"/>
                <a:cs typeface="Traditional Arabic" panose="02020603050405020304" pitchFamily="18" charset="-78"/>
              </a:rPr>
              <a:t>  </a:t>
            </a:r>
            <a:r>
              <a:rPr lang="en-US" altLang="he-IL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ar-SA" altLang="he-IL" sz="2400" dirty="0"/>
              <a:t>-  نصف قطر دائرة الحركة</a:t>
            </a:r>
            <a:endParaRPr lang="en-US" altLang="he-IL" sz="2400" dirty="0"/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43F6F83D-BFA2-4147-BA4B-2B65E86B3485}"/>
              </a:ext>
            </a:extLst>
          </p:cNvPr>
          <p:cNvSpPr/>
          <p:nvPr/>
        </p:nvSpPr>
        <p:spPr>
          <a:xfrm>
            <a:off x="6423807" y="3429000"/>
            <a:ext cx="52597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ar-SA" altLang="he-IL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اتجاه السرعة اللحظية </a:t>
            </a:r>
            <a:r>
              <a:rPr lang="ar-SA" altLang="he-IL" sz="2400" b="1" dirty="0">
                <a:cs typeface="Times New Roman" panose="02020603050405020304" pitchFamily="18" charset="0"/>
              </a:rPr>
              <a:t>:   </a:t>
            </a:r>
            <a:r>
              <a:rPr lang="ar-SA" altLang="he-IL" sz="2400" dirty="0">
                <a:cs typeface="Times New Roman" panose="02020603050405020304" pitchFamily="18" charset="0"/>
              </a:rPr>
              <a:t>يكون باتجاه مماس الدائرة </a:t>
            </a:r>
          </a:p>
        </p:txBody>
      </p:sp>
    </p:spTree>
    <p:extLst>
      <p:ext uri="{BB962C8B-B14F-4D97-AF65-F5344CB8AC3E}">
        <p14:creationId xmlns:p14="http://schemas.microsoft.com/office/powerpoint/2010/main" val="421048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3600" dirty="0">
                <a:cs typeface="+mn-cs"/>
              </a:rPr>
              <a:t>الحركة الدائرية المنتظمة</a:t>
            </a:r>
            <a:endParaRPr lang="he-IL" sz="3600" dirty="0">
              <a:cs typeface="+mn-cs"/>
            </a:endParaRP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CC859318-AA16-453F-BD93-7C56960A7809}"/>
              </a:ext>
            </a:extLst>
          </p:cNvPr>
          <p:cNvSpPr/>
          <p:nvPr/>
        </p:nvSpPr>
        <p:spPr>
          <a:xfrm>
            <a:off x="10827429" y="783640"/>
            <a:ext cx="885179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ar-SA" sz="3200" b="1" dirty="0">
                <a:solidFill>
                  <a:srgbClr val="0070C0"/>
                </a:solidFill>
                <a:cs typeface="Times New Roman" panose="02020603050405020304" pitchFamily="18" charset="0"/>
              </a:rPr>
              <a:t>مثال: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89" descr="נייר טישו כחול">
                <a:extLst>
                  <a:ext uri="{FF2B5EF4-FFF2-40B4-BE49-F238E27FC236}">
                    <a16:creationId xmlns:a16="http://schemas.microsoft.com/office/drawing/2014/main" id="{19593D67-4B14-477A-9552-D2871EB3A920}"/>
                  </a:ext>
                </a:extLst>
              </p:cNvPr>
              <p:cNvSpPr txBox="1"/>
              <p:nvPr/>
            </p:nvSpPr>
            <p:spPr bwMode="auto">
              <a:xfrm>
                <a:off x="4422149" y="4485259"/>
                <a:ext cx="5016319" cy="1863783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e-IL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he-IL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e-IL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he-IL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r>
                            <a:rPr lang="he-IL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he-IL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e-IL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he-IL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150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𝑘𝑚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he-IL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31536000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`)</m:t>
                          </m:r>
                        </m:den>
                      </m:f>
                    </m:oMath>
                  </m:oMathPara>
                </a14:m>
                <a:endParaRPr lang="en-US" sz="24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  =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29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87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𝑘𝑚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he-IL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Object 89" descr="נייר טישו כחול">
                <a:extLst>
                  <a:ext uri="{FF2B5EF4-FFF2-40B4-BE49-F238E27FC236}">
                    <a16:creationId xmlns:a16="http://schemas.microsoft.com/office/drawing/2014/main" id="{19593D67-4B14-477A-9552-D2871EB3A9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22149" y="4485259"/>
                <a:ext cx="5016319" cy="18637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מלבן 4">
            <a:extLst>
              <a:ext uri="{FF2B5EF4-FFF2-40B4-BE49-F238E27FC236}">
                <a16:creationId xmlns:a16="http://schemas.microsoft.com/office/drawing/2014/main" id="{470EB4BB-6F91-443E-9B74-FA0CC285BEAC}"/>
              </a:ext>
            </a:extLst>
          </p:cNvPr>
          <p:cNvSpPr/>
          <p:nvPr/>
        </p:nvSpPr>
        <p:spPr>
          <a:xfrm>
            <a:off x="5470902" y="1344611"/>
            <a:ext cx="6241706" cy="1141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ar-SA" altLang="he-IL" sz="2400" dirty="0">
                <a:cs typeface="Times New Roman" panose="02020603050405020304" pitchFamily="18" charset="0"/>
              </a:rPr>
              <a:t>احسب مقدار السرعة التي تدور فيها الأرض حول الشمس، إذا علمت بأن بُعد الأرض عن الشمس هو  </a:t>
            </a:r>
            <a:r>
              <a:rPr lang="en-US" altLang="he-IL" sz="2400" dirty="0">
                <a:cs typeface="Times New Roman" panose="02020603050405020304" pitchFamily="18" charset="0"/>
              </a:rPr>
              <a:t>150 x 10</a:t>
            </a:r>
            <a:r>
              <a:rPr lang="en-US" altLang="he-IL" sz="2400" baseline="30000" dirty="0">
                <a:cs typeface="Times New Roman" panose="02020603050405020304" pitchFamily="18" charset="0"/>
              </a:rPr>
              <a:t>6</a:t>
            </a:r>
            <a:r>
              <a:rPr lang="en-US" altLang="he-IL" sz="2400" dirty="0">
                <a:cs typeface="Times New Roman" panose="02020603050405020304" pitchFamily="18" charset="0"/>
              </a:rPr>
              <a:t> km</a:t>
            </a:r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E9C7CC33-6046-495A-93D5-A1C532A0BD66}"/>
              </a:ext>
            </a:extLst>
          </p:cNvPr>
          <p:cNvSpPr/>
          <p:nvPr/>
        </p:nvSpPr>
        <p:spPr>
          <a:xfrm>
            <a:off x="6307809" y="2674062"/>
            <a:ext cx="5420297" cy="1697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ar-SA" altLang="he-IL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معلوم بأن زمن دورة الأرض حول الشمس هو: </a:t>
            </a:r>
          </a:p>
          <a:p>
            <a:pPr algn="l" rtl="0">
              <a:lnSpc>
                <a:spcPct val="150000"/>
              </a:lnSpc>
              <a:spcBef>
                <a:spcPct val="0"/>
              </a:spcBef>
            </a:pPr>
            <a:r>
              <a:rPr lang="en-US" altLang="he-IL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T = 1 year = 365 day = 365 x24x 3600 s = 31,536,000s`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6E908504-8A40-46B6-9FF3-A34BAFF6F6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70" y="1347766"/>
            <a:ext cx="5169522" cy="283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83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קבוצה 4">
            <a:extLst>
              <a:ext uri="{FF2B5EF4-FFF2-40B4-BE49-F238E27FC236}">
                <a16:creationId xmlns:a16="http://schemas.microsoft.com/office/drawing/2014/main" id="{FD9D1F60-E992-4600-81D0-F49CD8E7E4D8}"/>
              </a:ext>
            </a:extLst>
          </p:cNvPr>
          <p:cNvGrpSpPr/>
          <p:nvPr/>
        </p:nvGrpSpPr>
        <p:grpSpPr>
          <a:xfrm>
            <a:off x="260377" y="2023672"/>
            <a:ext cx="4116754" cy="4422098"/>
            <a:chOff x="1136754" y="2772226"/>
            <a:chExt cx="2943225" cy="3255580"/>
          </a:xfrm>
        </p:grpSpPr>
        <p:pic>
          <p:nvPicPr>
            <p:cNvPr id="11" name="Picture 2" descr="Picture2">
              <a:extLst>
                <a:ext uri="{FF2B5EF4-FFF2-40B4-BE49-F238E27FC236}">
                  <a16:creationId xmlns:a16="http://schemas.microsoft.com/office/drawing/2014/main" id="{42A2CFA4-C25E-451E-8DCF-7277E19E93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6754" y="2772226"/>
              <a:ext cx="2943225" cy="3255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אליפסה 3">
              <a:extLst>
                <a:ext uri="{FF2B5EF4-FFF2-40B4-BE49-F238E27FC236}">
                  <a16:creationId xmlns:a16="http://schemas.microsoft.com/office/drawing/2014/main" id="{F5D7AEFD-CA86-4E97-82E8-E783604B9977}"/>
                </a:ext>
              </a:extLst>
            </p:cNvPr>
            <p:cNvSpPr/>
            <p:nvPr/>
          </p:nvSpPr>
          <p:spPr>
            <a:xfrm>
              <a:off x="3297836" y="4761377"/>
              <a:ext cx="149902" cy="170386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50000"/>
                    <a:shade val="30000"/>
                    <a:satMod val="115000"/>
                  </a:schemeClr>
                </a:gs>
                <a:gs pos="50000">
                  <a:schemeClr val="accent6">
                    <a:lumMod val="50000"/>
                    <a:shade val="67500"/>
                    <a:satMod val="115000"/>
                  </a:schemeClr>
                </a:gs>
                <a:gs pos="100000">
                  <a:schemeClr val="accent6">
                    <a:lumMod val="5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3600" dirty="0">
                <a:cs typeface="+mn-cs"/>
              </a:rPr>
              <a:t>الحركة الدائرية المنتظمة</a:t>
            </a:r>
            <a:endParaRPr lang="he-IL" sz="3600" dirty="0">
              <a:cs typeface="+mn-cs"/>
            </a:endParaRP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CC859318-AA16-453F-BD93-7C56960A7809}"/>
              </a:ext>
            </a:extLst>
          </p:cNvPr>
          <p:cNvSpPr/>
          <p:nvPr/>
        </p:nvSpPr>
        <p:spPr>
          <a:xfrm>
            <a:off x="10827429" y="783640"/>
            <a:ext cx="885179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ar-SA" sz="3200" b="1" dirty="0">
                <a:solidFill>
                  <a:srgbClr val="0070C0"/>
                </a:solidFill>
                <a:cs typeface="Times New Roman" panose="02020603050405020304" pitchFamily="18" charset="0"/>
              </a:rPr>
              <a:t>مثال:</a:t>
            </a:r>
          </a:p>
        </p:txBody>
      </p:sp>
      <p:sp>
        <p:nvSpPr>
          <p:cNvPr id="12" name="Oval 3">
            <a:extLst>
              <a:ext uri="{FF2B5EF4-FFF2-40B4-BE49-F238E27FC236}">
                <a16:creationId xmlns:a16="http://schemas.microsoft.com/office/drawing/2014/main" id="{30AAFE56-4305-4D8E-BF17-B50811815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0687" y="1978702"/>
            <a:ext cx="762000" cy="299768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he-IL" altLang="he-IL"/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EAD042E7-B146-483F-8B66-58595DC4E1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7731" y="3178434"/>
            <a:ext cx="1219200" cy="244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rtl="1" eaLnBrk="1" hangingPunct="1">
              <a:spcBef>
                <a:spcPct val="50000"/>
              </a:spcBef>
              <a:buFontTx/>
              <a:buAutoNum type="arabicParenR"/>
            </a:pPr>
            <a:r>
              <a:rPr lang="en-US" altLang="he-IL" sz="2800" dirty="0"/>
              <a:t>a</a:t>
            </a:r>
          </a:p>
          <a:p>
            <a:pPr algn="r" rtl="1" eaLnBrk="1" hangingPunct="1">
              <a:spcBef>
                <a:spcPct val="50000"/>
              </a:spcBef>
              <a:buFontTx/>
              <a:buAutoNum type="arabicParenR"/>
            </a:pPr>
            <a:r>
              <a:rPr lang="en-US" altLang="he-IL" sz="2800" dirty="0"/>
              <a:t>b</a:t>
            </a:r>
          </a:p>
          <a:p>
            <a:pPr algn="r" rtl="1" eaLnBrk="1" hangingPunct="1">
              <a:spcBef>
                <a:spcPct val="50000"/>
              </a:spcBef>
              <a:buFontTx/>
              <a:buAutoNum type="arabicParenR"/>
            </a:pPr>
            <a:r>
              <a:rPr lang="en-US" altLang="he-IL" sz="2800" dirty="0"/>
              <a:t>c</a:t>
            </a:r>
          </a:p>
          <a:p>
            <a:pPr algn="r" rtl="1" eaLnBrk="1" hangingPunct="1">
              <a:spcBef>
                <a:spcPct val="50000"/>
              </a:spcBef>
              <a:buFontTx/>
              <a:buAutoNum type="arabicParenR"/>
            </a:pPr>
            <a:r>
              <a:rPr lang="en-US" altLang="he-IL" sz="2800" dirty="0"/>
              <a:t>d</a:t>
            </a:r>
          </a:p>
        </p:txBody>
      </p:sp>
      <p:graphicFrame>
        <p:nvGraphicFramePr>
          <p:cNvPr id="14" name="Object 5">
            <a:extLst>
              <a:ext uri="{FF2B5EF4-FFF2-40B4-BE49-F238E27FC236}">
                <a16:creationId xmlns:a16="http://schemas.microsoft.com/office/drawing/2014/main" id="{F29F9D9B-84B4-4A94-A47F-94709B309B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8792060"/>
              </p:ext>
            </p:extLst>
          </p:nvPr>
        </p:nvGraphicFramePr>
        <p:xfrm>
          <a:off x="6261204" y="4686427"/>
          <a:ext cx="40322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9" name="Photo Editor Photo" r:id="rId5" imgW="476316" imgH="438095" progId="MSPhotoEd.3">
                  <p:embed/>
                </p:oleObj>
              </mc:Choice>
              <mc:Fallback>
                <p:oleObj name="Photo Editor Photo" r:id="rId5" imgW="476316" imgH="438095" progId="MSPhotoEd.3">
                  <p:embed/>
                  <p:pic>
                    <p:nvPicPr>
                      <p:cNvPr id="312325" name="Object 5">
                        <a:extLst>
                          <a:ext uri="{FF2B5EF4-FFF2-40B4-BE49-F238E27FC236}">
                            <a16:creationId xmlns:a16="http://schemas.microsoft.com/office/drawing/2014/main" id="{BA3CBD43-AC25-40B8-AA77-E16FDDD1E6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1204" y="4686427"/>
                        <a:ext cx="403225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6">
            <a:extLst>
              <a:ext uri="{FF2B5EF4-FFF2-40B4-BE49-F238E27FC236}">
                <a16:creationId xmlns:a16="http://schemas.microsoft.com/office/drawing/2014/main" id="{D507BEBF-EC8E-4C71-AF0F-04FE650A83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862" y="1483578"/>
            <a:ext cx="11465344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rtl="1" eaLnBrk="1" hangingPunct="1">
              <a:lnSpc>
                <a:spcPct val="145000"/>
              </a:lnSpc>
            </a:pPr>
            <a:r>
              <a:rPr lang="ar-SA" altLang="he-IL" dirty="0">
                <a:cs typeface="Times New Roman" panose="02020603050405020304" pitchFamily="18" charset="0"/>
              </a:rPr>
              <a:t>كرة مربوطة بخيط تدور في دائرة عمودية . ينقطع الخيط في اللحظة التي يكون فيها موازياً للأرض والجسم في حركته إلى أعلى (أنظر الشكل).</a:t>
            </a:r>
          </a:p>
          <a:p>
            <a:pPr algn="r" rtl="1" eaLnBrk="1" hangingPunct="1">
              <a:lnSpc>
                <a:spcPct val="145000"/>
              </a:lnSpc>
            </a:pPr>
            <a:r>
              <a:rPr lang="ar-SA" altLang="he-IL" dirty="0">
                <a:cs typeface="Times New Roman" panose="02020603050405020304" pitchFamily="18" charset="0"/>
              </a:rPr>
              <a:t>في أي من المسارات الآتية يتحرك الجسم بعد انقطاع الخيط ؟</a:t>
            </a:r>
            <a:endParaRPr lang="en-US" altLang="he-IL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34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771764C-4EC8-43D3-A2C9-2DC90FA88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59" y="2625798"/>
            <a:ext cx="3582987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2FB4C5C-685A-49A3-BD57-19EFFDA149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0172" y="2084246"/>
            <a:ext cx="94265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9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900" algn="l"/>
              </a:tabLst>
              <a:defRPr sz="2800">
                <a:solidFill>
                  <a:srgbClr val="000066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900" algn="l"/>
              </a:tabLst>
              <a:defRPr sz="2400">
                <a:solidFill>
                  <a:srgbClr val="660066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9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9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9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9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9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9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Symbol" panose="05050102010706020507" pitchFamily="18" charset="2"/>
              <a:buChar char=""/>
            </a:pPr>
            <a:r>
              <a:rPr lang="ar-SA" altLang="he-IL" sz="2400" b="1" u="sng" dirty="0">
                <a:solidFill>
                  <a:srgbClr val="0000CC"/>
                </a:solidFill>
                <a:cs typeface="Times New Roman" panose="02020603050405020304" pitchFamily="18" charset="0"/>
              </a:rPr>
              <a:t>الازاحة الزاويّة</a:t>
            </a:r>
            <a:r>
              <a:rPr lang="he-IL" altLang="he-IL" sz="2400" b="1" u="sng" dirty="0">
                <a:solidFill>
                  <a:srgbClr val="0000CC"/>
                </a:solidFill>
                <a:cs typeface="Times New Roman" panose="02020603050405020304" pitchFamily="18" charset="0"/>
              </a:rPr>
              <a:t>  (</a:t>
            </a:r>
            <a:r>
              <a:rPr lang="el-GR" altLang="he-IL" sz="2400" b="1" u="sng" dirty="0">
                <a:solidFill>
                  <a:srgbClr val="0000CC"/>
                </a:solidFill>
                <a:cs typeface="Times New Roman" panose="02020603050405020304" pitchFamily="18" charset="0"/>
              </a:rPr>
              <a:t>θ</a:t>
            </a:r>
            <a:r>
              <a:rPr lang="he-IL" altLang="he-IL" sz="2400" b="1" u="sng" dirty="0">
                <a:solidFill>
                  <a:srgbClr val="0000CC"/>
                </a:solidFill>
                <a:cs typeface="Times New Roman" panose="02020603050405020304" pitchFamily="18" charset="0"/>
              </a:rPr>
              <a:t>∆): </a:t>
            </a:r>
            <a:r>
              <a:rPr lang="ar-SA" altLang="he-IL" sz="2400" dirty="0">
                <a:cs typeface="Times New Roman" panose="02020603050405020304" pitchFamily="18" charset="0"/>
              </a:rPr>
              <a:t>هي الزاوية التي يصنعها نصف القطر الواصل للجسم خلال دورانه</a:t>
            </a:r>
            <a:endParaRPr lang="en-US" altLang="he-IL" sz="2400" dirty="0">
              <a:cs typeface="Times New Roman" panose="02020603050405020304" pitchFamily="18" charset="0"/>
            </a:endParaRPr>
          </a:p>
        </p:txBody>
      </p:sp>
      <p:sp>
        <p:nvSpPr>
          <p:cNvPr id="13" name="Text Box 27">
            <a:extLst>
              <a:ext uri="{FF2B5EF4-FFF2-40B4-BE49-F238E27FC236}">
                <a16:creationId xmlns:a16="http://schemas.microsoft.com/office/drawing/2014/main" id="{0755307F-AD64-45D2-9551-2CF9D8730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3925" y="2725748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60066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ar-JO" altLang="he-IL" sz="2400" u="sng" dirty="0">
                <a:cs typeface="Times New Roman" panose="02020603050405020304" pitchFamily="18" charset="0"/>
              </a:rPr>
              <a:t>وحدة قياس الازاحة الزاويّة</a:t>
            </a:r>
            <a:r>
              <a:rPr lang="ar-JO" altLang="he-IL" sz="2400" dirty="0">
                <a:cs typeface="Times New Roman" panose="02020603050405020304" pitchFamily="18" charset="0"/>
              </a:rPr>
              <a:t>:</a:t>
            </a:r>
            <a:endParaRPr lang="en-US" altLang="he-IL" sz="2400" dirty="0">
              <a:cs typeface="Times New Roman" panose="02020603050405020304" pitchFamily="18" charset="0"/>
            </a:endParaRPr>
          </a:p>
        </p:txBody>
      </p:sp>
      <p:sp>
        <p:nvSpPr>
          <p:cNvPr id="16" name="Text Box 29">
            <a:extLst>
              <a:ext uri="{FF2B5EF4-FFF2-40B4-BE49-F238E27FC236}">
                <a16:creationId xmlns:a16="http://schemas.microsoft.com/office/drawing/2014/main" id="{10950B57-839A-4222-BA87-25DE254328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1428" y="2714474"/>
            <a:ext cx="3238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60066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he-IL" sz="2400" dirty="0"/>
              <a:t>[</a:t>
            </a:r>
            <a:r>
              <a:rPr lang="en-US" altLang="he-IL" sz="2400" i="1" dirty="0" err="1">
                <a:latin typeface="Symbol" panose="05050102010706020507" pitchFamily="18" charset="2"/>
              </a:rPr>
              <a:t>Dq</a:t>
            </a:r>
            <a:r>
              <a:rPr lang="en-US" altLang="he-IL" sz="2400" i="1" dirty="0">
                <a:latin typeface="Symbol" panose="05050102010706020507" pitchFamily="18" charset="2"/>
              </a:rPr>
              <a:t> </a:t>
            </a:r>
            <a:r>
              <a:rPr lang="en-US" altLang="he-IL" sz="2400" dirty="0"/>
              <a:t>]</a:t>
            </a:r>
            <a:r>
              <a:rPr lang="en-US" altLang="he-IL" sz="2400" i="1" dirty="0"/>
              <a:t>=Radian=Rad</a:t>
            </a:r>
            <a:r>
              <a:rPr lang="en-US" altLang="he-IL" sz="2400" dirty="0"/>
              <a:t>.</a:t>
            </a:r>
          </a:p>
        </p:txBody>
      </p:sp>
      <p:sp>
        <p:nvSpPr>
          <p:cNvPr id="17" name="Text Box 30">
            <a:extLst>
              <a:ext uri="{FF2B5EF4-FFF2-40B4-BE49-F238E27FC236}">
                <a16:creationId xmlns:a16="http://schemas.microsoft.com/office/drawing/2014/main" id="{1687A974-1C39-44CC-B0C3-87C98F381F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3109" y="3362785"/>
            <a:ext cx="74736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22300" indent="-6223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60066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rtl="1" eaLnBrk="1" hangingPunct="1">
              <a:spcBef>
                <a:spcPct val="50000"/>
              </a:spcBef>
              <a:buFontTx/>
              <a:buNone/>
            </a:pPr>
            <a:r>
              <a:rPr lang="ar-JO" altLang="he-IL" sz="2400" u="sng" dirty="0">
                <a:cs typeface="Times New Roman" panose="02020603050405020304" pitchFamily="18" charset="0"/>
              </a:rPr>
              <a:t>1 راديان</a:t>
            </a:r>
            <a:r>
              <a:rPr lang="ar-JO" altLang="he-IL" sz="2400" dirty="0">
                <a:cs typeface="Times New Roman" panose="02020603050405020304" pitchFamily="18" charset="0"/>
              </a:rPr>
              <a:t> : عبارة عن الزاوية المركزية التي يقابلها قوس طوله مساوي لطول نصف القطر وتعادل   </a:t>
            </a:r>
            <a:r>
              <a:rPr lang="en-US" altLang="he-IL" sz="2400" dirty="0">
                <a:cs typeface="Times New Roman" panose="02020603050405020304" pitchFamily="18" charset="0"/>
              </a:rPr>
              <a:t>57.2</a:t>
            </a:r>
            <a:r>
              <a:rPr lang="en-US" altLang="he-IL" sz="2400" baseline="30000" dirty="0"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8" name="TextBox 19">
            <a:extLst>
              <a:ext uri="{FF2B5EF4-FFF2-40B4-BE49-F238E27FC236}">
                <a16:creationId xmlns:a16="http://schemas.microsoft.com/office/drawing/2014/main" id="{D9FCC64B-68EE-4D7F-A4A0-980670A02E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0106" y="4195899"/>
            <a:ext cx="77851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60066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rtl="1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ar-SA" altLang="he-IL" sz="2400" dirty="0">
                <a:sym typeface="Symbol" panose="05050102010706020507" pitchFamily="18" charset="2"/>
              </a:rPr>
              <a:t>: الزاوية التي يصنعها نصف القطر الواصل مع الجسم بالنسبة لمحور نسبي يتم تحديده مسبقاً ، وتدل على مكان تواجد الجسم في لحظة معينة. </a:t>
            </a:r>
            <a:endParaRPr lang="en-US" altLang="he-IL" sz="2400" dirty="0"/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BB0CDDFD-ED6F-462C-B70A-AEF27EB9B4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667" y="705001"/>
            <a:ext cx="10887180" cy="131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2065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20650" algn="l"/>
              </a:tabLst>
              <a:defRPr sz="2800">
                <a:solidFill>
                  <a:srgbClr val="000066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20650" algn="l"/>
              </a:tabLst>
              <a:defRPr sz="2400">
                <a:solidFill>
                  <a:srgbClr val="660066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206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206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06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06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06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06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rtl="1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ar-SA" altLang="he-IL" b="1" dirty="0">
                <a:solidFill>
                  <a:srgbClr val="0070C0"/>
                </a:solidFill>
                <a:latin typeface="Varela Round" pitchFamily="2" charset="-79"/>
              </a:rPr>
              <a:t>الحركة الزاويّة:  </a:t>
            </a:r>
            <a:r>
              <a:rPr lang="ar-SA" altLang="he-IL" sz="2400" dirty="0">
                <a:cs typeface="Times New Roman" panose="02020603050405020304" pitchFamily="18" charset="0"/>
              </a:rPr>
              <a:t>يمكن وصف الحركة الدائرية  بدلالة الزاوية ، </a:t>
            </a:r>
            <a:r>
              <a:rPr lang="el-GR" altLang="he-IL" sz="2400" dirty="0">
                <a:cs typeface="Times New Roman" panose="02020603050405020304" pitchFamily="18" charset="0"/>
              </a:rPr>
              <a:t>θ</a:t>
            </a:r>
            <a:r>
              <a:rPr lang="ar-SA" altLang="he-IL" sz="2400" dirty="0">
                <a:cs typeface="Times New Roman" panose="02020603050405020304" pitchFamily="18" charset="0"/>
              </a:rPr>
              <a:t> ، التي يحدثها نصف القطر الواصل مع الجسم خلال زمن معين. </a:t>
            </a:r>
            <a:endParaRPr lang="en-US" altLang="he-IL" sz="2400" dirty="0">
              <a:cs typeface="Times New Roman" panose="02020603050405020304" pitchFamily="18" charset="0"/>
            </a:endParaRPr>
          </a:p>
        </p:txBody>
      </p:sp>
      <p:sp>
        <p:nvSpPr>
          <p:cNvPr id="20" name="כותרת 7">
            <a:extLst>
              <a:ext uri="{FF2B5EF4-FFF2-40B4-BE49-F238E27FC236}">
                <a16:creationId xmlns:a16="http://schemas.microsoft.com/office/drawing/2014/main" id="{51950D1C-3054-4877-BB5B-5A1A120F7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</p:spPr>
        <p:txBody>
          <a:bodyPr/>
          <a:lstStyle/>
          <a:p>
            <a:r>
              <a:rPr lang="ar-SA" sz="3600" dirty="0">
                <a:cs typeface="+mn-cs"/>
              </a:rPr>
              <a:t>الحركة الدائرية المنتظمة</a:t>
            </a:r>
            <a:endParaRPr lang="he-IL" sz="36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04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2015</TotalTime>
  <Words>1831</Words>
  <Application>Microsoft Office PowerPoint</Application>
  <PresentationFormat>מותאם אישית</PresentationFormat>
  <Paragraphs>197</Paragraphs>
  <Slides>26</Slides>
  <Notes>21</Notes>
  <HiddenSlides>0</HiddenSlides>
  <MMClips>0</MMClips>
  <ScaleCrop>false</ScaleCrop>
  <HeadingPairs>
    <vt:vector size="8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שרתי OLE מוטבעים</vt:lpstr>
      </vt:variant>
      <vt:variant>
        <vt:i4>2</vt:i4>
      </vt:variant>
      <vt:variant>
        <vt:lpstr>כותרות שקופיות</vt:lpstr>
      </vt:variant>
      <vt:variant>
        <vt:i4>26</vt:i4>
      </vt:variant>
    </vt:vector>
  </HeadingPairs>
  <TitlesOfParts>
    <vt:vector size="35" baseType="lpstr">
      <vt:lpstr>Arial</vt:lpstr>
      <vt:lpstr>Calibri</vt:lpstr>
      <vt:lpstr>Cambria Math</vt:lpstr>
      <vt:lpstr>Symbol</vt:lpstr>
      <vt:lpstr>Times New Roman</vt:lpstr>
      <vt:lpstr>Varela Round</vt:lpstr>
      <vt:lpstr>ערכת נושא Office</vt:lpstr>
      <vt:lpstr>Photo Editor Photo</vt:lpstr>
      <vt:lpstr>Equation</vt:lpstr>
      <vt:lpstr>מערכת שידורים לאומית</vt:lpstr>
      <vt:lpstr>الحركة الدائرية</vt:lpstr>
      <vt:lpstr>ماذا سنتعلم بهذا الدرس </vt:lpstr>
      <vt:lpstr>الحركة الدائرية</vt:lpstr>
      <vt:lpstr>الحركة الدائرية</vt:lpstr>
      <vt:lpstr>الحركة الدائرية المنتظمة</vt:lpstr>
      <vt:lpstr>الحركة الدائرية المنتظمة</vt:lpstr>
      <vt:lpstr>الحركة الدائرية المنتظمة</vt:lpstr>
      <vt:lpstr>الحركة الدائرية المنتظمة</vt:lpstr>
      <vt:lpstr>الحركة الدائرية المنتظمة</vt:lpstr>
      <vt:lpstr>الحركة الدائرية المنتظمة</vt:lpstr>
      <vt:lpstr>الحركة الدائرية المنتظمة</vt:lpstr>
      <vt:lpstr>الحركة الدائرية</vt:lpstr>
      <vt:lpstr>ماذا سنتعلم بهذا الدرس </vt:lpstr>
      <vt:lpstr>الحركة الدائرية المنتظمة</vt:lpstr>
      <vt:lpstr>الحركة الدائرية المنتظمة</vt:lpstr>
      <vt:lpstr>الحركة الدائرية المنتظمة</vt:lpstr>
      <vt:lpstr>الحركة الدائرية المنتظمة</vt:lpstr>
      <vt:lpstr>الحركة الدائرية المنتظمة</vt:lpstr>
      <vt:lpstr>الحركة الدائرية المنتظمة</vt:lpstr>
      <vt:lpstr>الحركة الدائرية المنتظمة</vt:lpstr>
      <vt:lpstr>الحركة الدائرية المنتظمة</vt:lpstr>
      <vt:lpstr>مثال 2:</vt:lpstr>
      <vt:lpstr>حل مثال 2 :</vt:lpstr>
      <vt:lpstr>حل مثال 2 :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user</dc:creator>
  <cp:lastModifiedBy>bahaa.misrad@gmail.com</cp:lastModifiedBy>
  <cp:revision>197</cp:revision>
  <dcterms:created xsi:type="dcterms:W3CDTF">2020-03-15T19:13:03Z</dcterms:created>
  <dcterms:modified xsi:type="dcterms:W3CDTF">2021-10-19T09:26:26Z</dcterms:modified>
</cp:coreProperties>
</file>