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22"/>
  </p:notesMasterIdLst>
  <p:sldIdLst>
    <p:sldId id="256" r:id="rId2"/>
    <p:sldId id="257" r:id="rId3"/>
    <p:sldId id="264" r:id="rId4"/>
    <p:sldId id="258" r:id="rId5"/>
    <p:sldId id="263" r:id="rId6"/>
    <p:sldId id="262" r:id="rId7"/>
    <p:sldId id="265" r:id="rId8"/>
    <p:sldId id="267" r:id="rId9"/>
    <p:sldId id="266" r:id="rId10"/>
    <p:sldId id="268" r:id="rId11"/>
    <p:sldId id="269" r:id="rId12"/>
    <p:sldId id="259" r:id="rId13"/>
    <p:sldId id="274" r:id="rId14"/>
    <p:sldId id="260" r:id="rId15"/>
    <p:sldId id="270" r:id="rId16"/>
    <p:sldId id="271" r:id="rId17"/>
    <p:sldId id="272" r:id="rId18"/>
    <p:sldId id="275" r:id="rId19"/>
    <p:sldId id="273" r:id="rId20"/>
    <p:sldId id="305" r:id="rId21"/>
  </p:sldIdLst>
  <p:sldSz cx="12190413" cy="6858000"/>
  <p:notesSz cx="6858000" cy="9144000"/>
  <p:embeddedFontLst>
    <p:embeddedFont>
      <p:font typeface="Calibri" panose="020F0502020204030204" pitchFamily="34" charset="0"/>
      <p:regular r:id="rId23"/>
      <p:bold r:id="rId24"/>
      <p:italic r:id="rId25"/>
      <p:boldItalic r:id="rId26"/>
    </p:embeddedFont>
    <p:embeddedFont>
      <p:font typeface="Varela Round" panose="020B0604020202020204" charset="-79"/>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8725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12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26302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08242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37586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64129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160892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81457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886761bd64_2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886761bd64_2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0"/>
              <a:buFont typeface="Varela Round"/>
              <a:buNone/>
              <a:defRPr sz="6600"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p:nvPr/>
        </p:nvSpPr>
        <p:spPr>
          <a:xfrm>
            <a:off x="-669982" y="6569428"/>
            <a:ext cx="2623619"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p:nvPr/>
        </p:nvSpPr>
        <p:spPr>
          <a:xfrm>
            <a:off x="-1488616" y="6410587"/>
            <a:ext cx="3245977" cy="86423"/>
          </a:xfrm>
          <a:prstGeom prst="roundRect">
            <a:avLst>
              <a:gd name="adj" fmla="val 49359"/>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9985182" y="-439221"/>
            <a:ext cx="4205100"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
          <p:cNvSpPr/>
          <p:nvPr/>
        </p:nvSpPr>
        <p:spPr>
          <a:xfrm>
            <a:off x="8258395" y="6565100"/>
            <a:ext cx="4433637"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l="33058" r="33511" b="26248"/>
          <a:stretch/>
        </p:blipFill>
        <p:spPr>
          <a:xfrm>
            <a:off x="5444576" y="369916"/>
            <a:ext cx="1301261" cy="15974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ם השיעור">
  <p:cSld name="שם השיעור">
    <p:spTree>
      <p:nvGrpSpPr>
        <p:cNvPr id="1" name="Shape 22"/>
        <p:cNvGrpSpPr/>
        <p:nvPr/>
      </p:nvGrpSpPr>
      <p:grpSpPr>
        <a:xfrm>
          <a:off x="0" y="0"/>
          <a:ext cx="0" cy="0"/>
          <a:chOff x="0" y="0"/>
          <a:chExt cx="0" cy="0"/>
        </a:xfrm>
      </p:grpSpPr>
      <p:sp>
        <p:nvSpPr>
          <p:cNvPr id="23" name="Google Shape;23;p3"/>
          <p:cNvSpPr/>
          <p:nvPr/>
        </p:nvSpPr>
        <p:spPr>
          <a:xfrm>
            <a:off x="212915" y="1396869"/>
            <a:ext cx="13175666"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Calibri"/>
                <a:ea typeface="Calibri"/>
                <a:cs typeface="Calibri"/>
                <a:sym typeface="Calibri"/>
              </a:rPr>
              <a:t>  </a:t>
            </a:r>
            <a:endParaRPr/>
          </a:p>
        </p:txBody>
      </p:sp>
      <p:sp>
        <p:nvSpPr>
          <p:cNvPr id="24" name="Google Shape;24;p3"/>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p:nvPr/>
        </p:nvSpPr>
        <p:spPr>
          <a:xfrm>
            <a:off x="7328995" y="6579191"/>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p:nvPr/>
        </p:nvSpPr>
        <p:spPr>
          <a:xfrm>
            <a:off x="9499907" y="6294300"/>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p:nvPr/>
        </p:nvSpPr>
        <p:spPr>
          <a:xfrm>
            <a:off x="9995581" y="-235260"/>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3"/>
          <p:cNvSpPr/>
          <p:nvPr/>
        </p:nvSpPr>
        <p:spPr>
          <a:xfrm>
            <a:off x="-501048" y="163632"/>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3"/>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rgbClr val="002060"/>
              </a:buClr>
              <a:buSzPts val="2800"/>
              <a:buNone/>
              <a:defRPr sz="36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30" name="Google Shape;30;p3"/>
          <p:cNvSpPr txBox="1">
            <a:spLocks noGrp="1"/>
          </p:cNvSpPr>
          <p:nvPr>
            <p:ph type="body" idx="2"/>
          </p:nvPr>
        </p:nvSpPr>
        <p:spPr>
          <a:xfrm>
            <a:off x="738117" y="3655832"/>
            <a:ext cx="10872000" cy="720000"/>
          </a:xfrm>
          <a:prstGeom prst="rect">
            <a:avLst/>
          </a:prstGeom>
          <a:noFill/>
          <a:ln>
            <a:noFill/>
          </a:ln>
        </p:spPr>
        <p:txBody>
          <a:bodyPr spcFirstLastPara="1" wrap="square" lIns="91425" tIns="45700" rIns="91425" bIns="45700" anchor="t" anchorCtr="0">
            <a:noAutofit/>
          </a:bodyPr>
          <a:lstStyle>
            <a:lvl1pPr marL="457200" lvl="0" indent="-228600" algn="ctr" rtl="1">
              <a:lnSpc>
                <a:spcPct val="100000"/>
              </a:lnSpc>
              <a:spcBef>
                <a:spcPts val="0"/>
              </a:spcBef>
              <a:spcAft>
                <a:spcPts val="0"/>
              </a:spcAft>
              <a:buClr>
                <a:srgbClr val="002060"/>
              </a:buClr>
              <a:buSzPts val="2800"/>
              <a:buFont typeface="Arial"/>
              <a:buNone/>
              <a:defRPr sz="28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515206" y="1185681"/>
            <a:ext cx="11159999" cy="540000"/>
          </a:xfrm>
          <a:prstGeom prst="rect">
            <a:avLst/>
          </a:prstGeom>
          <a:noFill/>
          <a:ln>
            <a:noFill/>
          </a:ln>
        </p:spPr>
        <p:txBody>
          <a:bodyPr spcFirstLastPara="1" wrap="square" lIns="91425" tIns="45700" rIns="91425" bIns="45700" anchor="b" anchorCtr="0">
            <a:noAutofit/>
          </a:bodyPr>
          <a:lstStyle>
            <a:lvl1pPr marL="457200" lvl="0" indent="-228600" algn="r" rtl="1">
              <a:spcBef>
                <a:spcPts val="640"/>
              </a:spcBef>
              <a:spcAft>
                <a:spcPts val="0"/>
              </a:spcAft>
              <a:buClr>
                <a:srgbClr val="0070C0"/>
              </a:buClr>
              <a:buSzPts val="3200"/>
              <a:buNone/>
              <a:defRPr sz="3200" b="1">
                <a:solidFill>
                  <a:srgbClr val="0070C0"/>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4"/>
          <p:cNvSpPr txBox="1">
            <a:spLocks noGrp="1"/>
          </p:cNvSpPr>
          <p:nvPr>
            <p:ph type="body" idx="2"/>
          </p:nvPr>
        </p:nvSpPr>
        <p:spPr>
          <a:xfrm>
            <a:off x="515206" y="1725681"/>
            <a:ext cx="11160000" cy="415251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4"/>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4"/>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4"/>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8"/>
        <p:cNvGrpSpPr/>
        <p:nvPr/>
      </p:nvGrpSpPr>
      <p:grpSpPr>
        <a:xfrm>
          <a:off x="0" y="0"/>
          <a:ext cx="0" cy="0"/>
          <a:chOff x="0" y="0"/>
          <a:chExt cx="0" cy="0"/>
        </a:xfrm>
      </p:grpSpPr>
      <p:sp>
        <p:nvSpPr>
          <p:cNvPr id="39" name="Google Shape;39;p5"/>
          <p:cNvSpPr/>
          <p:nvPr/>
        </p:nvSpPr>
        <p:spPr>
          <a:xfrm>
            <a:off x="212915" y="1396869"/>
            <a:ext cx="13175666"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Calibri"/>
                <a:ea typeface="Calibri"/>
                <a:cs typeface="Calibri"/>
                <a:sym typeface="Calibri"/>
              </a:rPr>
              <a:t>  </a:t>
            </a:r>
            <a:endParaRPr/>
          </a:p>
        </p:txBody>
      </p:sp>
      <p:sp>
        <p:nvSpPr>
          <p:cNvPr id="40" name="Google Shape;40;p5"/>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7328995" y="6579191"/>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p:nvPr/>
        </p:nvSpPr>
        <p:spPr>
          <a:xfrm>
            <a:off x="9499907" y="6294300"/>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5"/>
          <p:cNvSpPr/>
          <p:nvPr/>
        </p:nvSpPr>
        <p:spPr>
          <a:xfrm>
            <a:off x="9995581" y="-235260"/>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44;p5"/>
          <p:cNvSpPr/>
          <p:nvPr/>
        </p:nvSpPr>
        <p:spPr>
          <a:xfrm>
            <a:off x="-501048" y="163632"/>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45;p5"/>
          <p:cNvSpPr txBox="1">
            <a:spLocks noGrp="1"/>
          </p:cNvSpPr>
          <p:nvPr>
            <p:ph type="subTitle" idx="1"/>
          </p:nvPr>
        </p:nvSpPr>
        <p:spPr>
          <a:xfrm>
            <a:off x="738117" y="2918493"/>
            <a:ext cx="10872000" cy="64209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chemeClr val="dk1"/>
              </a:buClr>
              <a:buSzPts val="2800"/>
              <a:buNone/>
              <a:defRPr sz="3200" b="1">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515206" y="213094"/>
            <a:ext cx="11160000"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800"/>
              <a:buFont typeface="Varela Round"/>
              <a:buNone/>
              <a:defRPr sz="48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515206" y="1195757"/>
            <a:ext cx="11160000" cy="4680000"/>
          </a:xfrm>
          <a:prstGeom prst="rect">
            <a:avLst/>
          </a:prstGeom>
          <a:noFill/>
          <a:ln>
            <a:noFill/>
          </a:ln>
        </p:spPr>
        <p:txBody>
          <a:bodyPr spcFirstLastPara="1" wrap="square" lIns="91425" tIns="45700" rIns="91425" bIns="45700" anchor="t" anchorCtr="0">
            <a:no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49" name="Google Shape;49;p6"/>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6"/>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6"/>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5" name="Google Shape;55;p7"/>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6" name="Google Shape;56;p7"/>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521" y="274638"/>
            <a:ext cx="10971372"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521" y="1600201"/>
            <a:ext cx="10971372" cy="4525963"/>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736463" y="6356351"/>
            <a:ext cx="284443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058" y="6356351"/>
            <a:ext cx="3860297"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09521" y="6356351"/>
            <a:ext cx="284443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8"/>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x-none"/>
              <a:t>מערכת שידורים לאומית</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 </a:t>
            </a:r>
            <a:r>
              <a:rPr lang="ar-JO" dirty="0">
                <a:latin typeface="Arial" panose="020B0604020202020204" pitchFamily="34" charset="0"/>
                <a:cs typeface="Arial" panose="020B0604020202020204" pitchFamily="34" charset="0"/>
              </a:rPr>
              <a:t>الانحراف الاجتماعيّ </a:t>
            </a:r>
            <a:r>
              <a:rPr lang="ar-JO" dirty="0">
                <a:solidFill>
                  <a:srgbClr val="FF0000"/>
                </a:solidFill>
                <a:latin typeface="Arial" panose="020B0604020202020204" pitchFamily="34" charset="0"/>
                <a:cs typeface="Arial" panose="020B0604020202020204" pitchFamily="34" charset="0"/>
              </a:rPr>
              <a:t>نسبةً للظروف الاجتماعية</a:t>
            </a:r>
            <a:endParaRPr lang="he-IL" dirty="0">
              <a:solidFill>
                <a:srgbClr val="FF0000"/>
              </a:solidFill>
            </a:endParaRPr>
          </a:p>
        </p:txBody>
      </p:sp>
      <p:sp>
        <p:nvSpPr>
          <p:cNvPr id="3" name="מציין מיקום טקסט 2"/>
          <p:cNvSpPr>
            <a:spLocks noGrp="1"/>
          </p:cNvSpPr>
          <p:nvPr>
            <p:ph type="body" idx="1"/>
          </p:nvPr>
        </p:nvSpPr>
        <p:spPr>
          <a:xfrm>
            <a:off x="4273141" y="2084439"/>
            <a:ext cx="7819069" cy="2129895"/>
          </a:xfrm>
        </p:spPr>
        <p:txBody>
          <a:bodyPr/>
          <a:lstStyle/>
          <a:p>
            <a:pPr algn="ctr">
              <a:lnSpc>
                <a:spcPct val="150000"/>
              </a:lnSpc>
            </a:pPr>
            <a:r>
              <a:rPr lang="ar-JO" sz="2800" dirty="0">
                <a:latin typeface="Arial" panose="020B0604020202020204" pitchFamily="34" charset="0"/>
                <a:cs typeface="Arial" panose="020B0604020202020204" pitchFamily="34" charset="0"/>
              </a:rPr>
              <a:t>على سبيل المثال، اذا مرّت امرأة من منطقة </a:t>
            </a:r>
            <a:r>
              <a:rPr lang="he-IL" sz="2800" dirty="0">
                <a:latin typeface="Arial" panose="020B0604020202020204" pitchFamily="34" charset="0"/>
                <a:cs typeface="Arial" panose="020B0604020202020204" pitchFamily="34" charset="0"/>
              </a:rPr>
              <a:t>מאה שערים</a:t>
            </a:r>
            <a:r>
              <a:rPr lang="ar-JO" sz="2800" dirty="0">
                <a:latin typeface="Arial" panose="020B0604020202020204" pitchFamily="34" charset="0"/>
                <a:cs typeface="Arial" panose="020B0604020202020204" pitchFamily="34" charset="0"/>
              </a:rPr>
              <a:t> في ملابس تُعتبر غير محتشمة، فسوف تتلقّى ردود فعل سلبيّة من قبل المتشددين دينيّا والذين يقطنون في المنطقة بسبب القوانين الصارمة لارتداء الملابس المحتشمة هناك. </a:t>
            </a:r>
            <a:endParaRPr lang="he-IL" sz="2800" dirty="0"/>
          </a:p>
        </p:txBody>
      </p:sp>
      <p:pic>
        <p:nvPicPr>
          <p:cNvPr id="5" name="תמונה 4"/>
          <p:cNvPicPr>
            <a:picLocks noChangeAspect="1"/>
          </p:cNvPicPr>
          <p:nvPr/>
        </p:nvPicPr>
        <p:blipFill>
          <a:blip r:embed="rId2"/>
          <a:stretch>
            <a:fillRect/>
          </a:stretch>
        </p:blipFill>
        <p:spPr>
          <a:xfrm>
            <a:off x="515206" y="1860157"/>
            <a:ext cx="3340931" cy="4131459"/>
          </a:xfrm>
          <a:prstGeom prst="rect">
            <a:avLst/>
          </a:prstGeom>
        </p:spPr>
      </p:pic>
    </p:spTree>
    <p:extLst>
      <p:ext uri="{BB962C8B-B14F-4D97-AF65-F5344CB8AC3E}">
        <p14:creationId xmlns:p14="http://schemas.microsoft.com/office/powerpoint/2010/main" val="3143765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sz="4000" dirty="0">
                <a:latin typeface="Arial" panose="020B0604020202020204" pitchFamily="34" charset="0"/>
                <a:cs typeface="Arial" panose="020B0604020202020204" pitchFamily="34" charset="0"/>
              </a:rPr>
              <a:t>الامتثال والانحراف الاجتماعيّ: مهمّة تلخيصيّه للقسم الأول</a:t>
            </a:r>
            <a:endParaRPr lang="he-IL" sz="4000" dirty="0"/>
          </a:p>
        </p:txBody>
      </p:sp>
      <p:sp>
        <p:nvSpPr>
          <p:cNvPr id="4" name="מציין מיקום טקסט 3"/>
          <p:cNvSpPr>
            <a:spLocks noGrp="1"/>
          </p:cNvSpPr>
          <p:nvPr>
            <p:ph type="body" idx="2"/>
          </p:nvPr>
        </p:nvSpPr>
        <p:spPr>
          <a:xfrm>
            <a:off x="515206" y="1078567"/>
            <a:ext cx="11160000" cy="4152517"/>
          </a:xfrm>
        </p:spPr>
        <p:txBody>
          <a:bodyPr/>
          <a:lstStyle/>
          <a:p>
            <a:pPr>
              <a:lnSpc>
                <a:spcPct val="150000"/>
              </a:lnSpc>
              <a:buFont typeface="Wingdings" panose="05000000000000000000" pitchFamily="2" charset="2"/>
              <a:buChar char="q"/>
            </a:pPr>
            <a:r>
              <a:rPr lang="ar-JO" sz="3200" dirty="0">
                <a:latin typeface="Arial" panose="020B0604020202020204" pitchFamily="34" charset="0"/>
                <a:cs typeface="Arial" panose="020B0604020202020204" pitchFamily="34" charset="0"/>
              </a:rPr>
              <a:t>جدوا صورة او مقطع فيديو بحيث يعكس انحرافًا اجتماعيًّا نسبةً للزمان، المكان او الظروف الاجتماعية</a:t>
            </a:r>
            <a:r>
              <a:rPr lang="he-IL" sz="3200" dirty="0"/>
              <a:t>.</a:t>
            </a:r>
          </a:p>
          <a:p>
            <a:pPr>
              <a:lnSpc>
                <a:spcPct val="150000"/>
              </a:lnSpc>
              <a:buFont typeface="Wingdings" panose="05000000000000000000" pitchFamily="2" charset="2"/>
              <a:buChar char="q"/>
            </a:pPr>
            <a:r>
              <a:rPr lang="ar-JO" sz="3200" dirty="0">
                <a:latin typeface="Arial" panose="020B0604020202020204" pitchFamily="34" charset="0"/>
                <a:cs typeface="Arial" panose="020B0604020202020204" pitchFamily="34" charset="0"/>
              </a:rPr>
              <a:t>فسّروا كيف تعكس الصورة الأعراف الاجتماعية المقبولة او كيف تعكس خرق هذه الأعراف. </a:t>
            </a:r>
            <a:endParaRPr lang="he-IL" sz="3200" dirty="0"/>
          </a:p>
          <a:p>
            <a:pPr>
              <a:lnSpc>
                <a:spcPct val="150000"/>
              </a:lnSpc>
              <a:buFont typeface="Wingdings" panose="05000000000000000000" pitchFamily="2" charset="2"/>
              <a:buChar char="q"/>
            </a:pPr>
            <a:r>
              <a:rPr lang="ar-JO" sz="3200" dirty="0">
                <a:latin typeface="Arial" panose="020B0604020202020204" pitchFamily="34" charset="0"/>
                <a:cs typeface="Arial" panose="020B0604020202020204" pitchFamily="34" charset="0"/>
              </a:rPr>
              <a:t>أعطوا مثالًا من حياتكم اليوميّة تصفون به كيف انحرفتم عن عرفٍ اجتماعيّ معيّن. اذكروا ما العقوبات التي نلتموها كردّ فعلٍ على انحرافكم هذا. </a:t>
            </a:r>
            <a:endParaRPr lang="he-IL" sz="3200" dirty="0"/>
          </a:p>
        </p:txBody>
      </p:sp>
    </p:spTree>
    <p:extLst>
      <p:ext uri="{BB962C8B-B14F-4D97-AF65-F5344CB8AC3E}">
        <p14:creationId xmlns:p14="http://schemas.microsoft.com/office/powerpoint/2010/main" val="3947974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1"/>
          <p:cNvSpPr txBox="1"/>
          <p:nvPr/>
        </p:nvSpPr>
        <p:spPr>
          <a:xfrm>
            <a:off x="478302" y="1315138"/>
            <a:ext cx="11563643" cy="1546049"/>
          </a:xfrm>
          <a:prstGeom prst="rect">
            <a:avLst/>
          </a:prstGeom>
          <a:noFill/>
          <a:ln>
            <a:noFill/>
          </a:ln>
        </p:spPr>
        <p:txBody>
          <a:bodyPr spcFirstLastPara="1" wrap="square" lIns="121875" tIns="121875" rIns="121875" bIns="121875" anchor="t" anchorCtr="0">
            <a:noAutofit/>
          </a:bodyPr>
          <a:lstStyle/>
          <a:p>
            <a:pPr marL="609539" lvl="0" algn="ctr" rtl="1">
              <a:lnSpc>
                <a:spcPct val="150000"/>
              </a:lnSpc>
            </a:pPr>
            <a:r>
              <a:rPr lang="ar-JO" sz="5400" b="1" dirty="0">
                <a:solidFill>
                  <a:srgbClr val="002060"/>
                </a:solidFill>
                <a:latin typeface="Arial" panose="020B0604020202020204" pitchFamily="34" charset="0"/>
                <a:cs typeface="Arial" panose="020B0604020202020204" pitchFamily="34" charset="0"/>
              </a:rPr>
              <a:t>الامتثال والانحراف الاجتماعيّ- الجزء الثاني</a:t>
            </a:r>
            <a:endParaRPr sz="5400" b="1" i="0" u="none" strike="noStrike" cap="none" dirty="0">
              <a:solidFill>
                <a:srgbClr val="002060"/>
              </a:solidFill>
              <a:latin typeface="Arial" panose="020B0604020202020204" pitchFamily="34" charset="0"/>
              <a:ea typeface="Calibri"/>
              <a:cs typeface="Arial" panose="020B0604020202020204" pitchFamily="34" charset="0"/>
              <a:sym typeface="Calibri"/>
            </a:endParaRPr>
          </a:p>
        </p:txBody>
      </p:sp>
      <p:pic>
        <p:nvPicPr>
          <p:cNvPr id="2" name="תמונה 1"/>
          <p:cNvPicPr>
            <a:picLocks noChangeAspect="1"/>
          </p:cNvPicPr>
          <p:nvPr/>
        </p:nvPicPr>
        <p:blipFill>
          <a:blip r:embed="rId3"/>
          <a:stretch>
            <a:fillRect/>
          </a:stretch>
        </p:blipFill>
        <p:spPr>
          <a:xfrm>
            <a:off x="729116" y="3803249"/>
            <a:ext cx="4229100" cy="3238500"/>
          </a:xfrm>
          <a:prstGeom prst="rect">
            <a:avLst/>
          </a:prstGeom>
        </p:spPr>
      </p:pic>
      <p:sp>
        <p:nvSpPr>
          <p:cNvPr id="4" name="TextBox 3"/>
          <p:cNvSpPr txBox="1"/>
          <p:nvPr/>
        </p:nvSpPr>
        <p:spPr>
          <a:xfrm>
            <a:off x="1946787" y="3054946"/>
            <a:ext cx="8023123" cy="954107"/>
          </a:xfrm>
          <a:prstGeom prst="rect">
            <a:avLst/>
          </a:prstGeom>
          <a:noFill/>
        </p:spPr>
        <p:txBody>
          <a:bodyPr wrap="square" rtlCol="0">
            <a:spAutoFit/>
          </a:bodyPr>
          <a:lstStyle/>
          <a:p>
            <a:pPr algn="ctr"/>
            <a:r>
              <a:rPr lang="ar-JO" sz="2800" dirty="0">
                <a:solidFill>
                  <a:srgbClr val="002060"/>
                </a:solidFill>
                <a:latin typeface="Arial" panose="020B0604020202020204" pitchFamily="34" charset="0"/>
                <a:cs typeface="Arial" panose="020B0604020202020204" pitchFamily="34" charset="0"/>
              </a:rPr>
              <a:t>ردود فعل المجموعة تجاه الفرد </a:t>
            </a:r>
            <a:r>
              <a:rPr lang="ar-JO" sz="2800" dirty="0" err="1">
                <a:solidFill>
                  <a:srgbClr val="002060"/>
                </a:solidFill>
                <a:latin typeface="Arial" panose="020B0604020202020204" pitchFamily="34" charset="0"/>
                <a:cs typeface="Arial" panose="020B0604020202020204" pitchFamily="34" charset="0"/>
              </a:rPr>
              <a:t>اللا</a:t>
            </a:r>
            <a:r>
              <a:rPr lang="ar-JO" sz="2800" dirty="0">
                <a:solidFill>
                  <a:srgbClr val="002060"/>
                </a:solidFill>
                <a:latin typeface="Arial" panose="020B0604020202020204" pitchFamily="34" charset="0"/>
                <a:cs typeface="Arial" panose="020B0604020202020204" pitchFamily="34" charset="0"/>
              </a:rPr>
              <a:t>- مساير (المنحرف) ووظائف الانحراف</a:t>
            </a:r>
            <a:endParaRPr lang="en-US" sz="16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515205" y="213094"/>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800"/>
              <a:buFont typeface="Varela Round"/>
              <a:buNone/>
            </a:pPr>
            <a:r>
              <a:rPr lang="ar-JO" dirty="0">
                <a:latin typeface="Arial" panose="020B0604020202020204" pitchFamily="34" charset="0"/>
                <a:cs typeface="Arial" panose="020B0604020202020204" pitchFamily="34" charset="0"/>
              </a:rPr>
              <a:t>ما هي المواضيع التي سنتداولها في الجزء الثاني؟</a:t>
            </a:r>
            <a:endParaRPr dirty="0">
              <a:latin typeface="Arial" panose="020B0604020202020204" pitchFamily="34" charset="0"/>
              <a:cs typeface="Arial" panose="020B0604020202020204" pitchFamily="34" charset="0"/>
            </a:endParaRPr>
          </a:p>
        </p:txBody>
      </p:sp>
      <p:sp>
        <p:nvSpPr>
          <p:cNvPr id="75" name="Google Shape;75;p10"/>
          <p:cNvSpPr txBox="1">
            <a:spLocks noGrp="1"/>
          </p:cNvSpPr>
          <p:nvPr>
            <p:ph type="body" idx="1"/>
          </p:nvPr>
        </p:nvSpPr>
        <p:spPr>
          <a:xfrm>
            <a:off x="515205" y="1185681"/>
            <a:ext cx="9000000" cy="540000"/>
          </a:xfrm>
          <a:prstGeom prst="rect">
            <a:avLst/>
          </a:prstGeom>
          <a:noFill/>
          <a:ln>
            <a:noFill/>
          </a:ln>
        </p:spPr>
        <p:txBody>
          <a:bodyPr spcFirstLastPara="1" wrap="square" lIns="91425" tIns="45700" rIns="91425" bIns="45700" anchor="b" anchorCtr="0">
            <a:noAutofit/>
          </a:bodyPr>
          <a:lstStyle/>
          <a:p>
            <a:pPr marL="0" lvl="0" indent="0" algn="ctr" rtl="1">
              <a:spcBef>
                <a:spcPts val="0"/>
              </a:spcBef>
              <a:spcAft>
                <a:spcPts val="0"/>
              </a:spcAft>
              <a:buClr>
                <a:srgbClr val="0070C0"/>
              </a:buClr>
              <a:buSzPts val="3200"/>
              <a:buNone/>
            </a:pPr>
            <a:r>
              <a:rPr lang="he-IL" dirty="0"/>
              <a:t> </a:t>
            </a:r>
            <a:endParaRPr dirty="0"/>
          </a:p>
        </p:txBody>
      </p:sp>
      <p:sp>
        <p:nvSpPr>
          <p:cNvPr id="76" name="Google Shape;76;p10"/>
          <p:cNvSpPr txBox="1">
            <a:spLocks noGrp="1"/>
          </p:cNvSpPr>
          <p:nvPr>
            <p:ph type="body" idx="2"/>
          </p:nvPr>
        </p:nvSpPr>
        <p:spPr>
          <a:xfrm>
            <a:off x="1734406" y="1283229"/>
            <a:ext cx="9000000" cy="4152517"/>
          </a:xfrm>
          <a:prstGeom prst="rect">
            <a:avLst/>
          </a:prstGeom>
          <a:noFill/>
          <a:ln>
            <a:noFill/>
          </a:ln>
        </p:spPr>
        <p:txBody>
          <a:bodyPr spcFirstLastPara="1" wrap="square" lIns="91425" tIns="45700" rIns="91425" bIns="45700" anchor="t" anchorCtr="0">
            <a:noAutofit/>
          </a:bodyPr>
          <a:lstStyle/>
          <a:p>
            <a:pPr marL="495300" indent="-342900">
              <a:lnSpc>
                <a:spcPct val="200000"/>
              </a:lnSpc>
              <a:buFont typeface="Wingdings" panose="05000000000000000000" pitchFamily="2" charset="2"/>
              <a:buChar char="v"/>
            </a:pPr>
            <a:r>
              <a:rPr lang="he-IL" sz="3200" dirty="0"/>
              <a:t> </a:t>
            </a:r>
            <a:r>
              <a:rPr lang="ar-JO" sz="3200" dirty="0">
                <a:latin typeface="Arial" panose="020B0604020202020204" pitchFamily="34" charset="0"/>
                <a:cs typeface="Arial" panose="020B0604020202020204" pitchFamily="34" charset="0"/>
              </a:rPr>
              <a:t>ما الأمر الذي يحدّد ردود فعل المجموعة تجاه الفرد المنحرِف؟ </a:t>
            </a:r>
          </a:p>
          <a:p>
            <a:pPr marL="495300" indent="-342900">
              <a:lnSpc>
                <a:spcPct val="200000"/>
              </a:lnSpc>
              <a:buFont typeface="Wingdings" panose="05000000000000000000" pitchFamily="2" charset="2"/>
              <a:buChar char="v"/>
            </a:pPr>
            <a:r>
              <a:rPr lang="ar-JO" sz="3200" dirty="0">
                <a:latin typeface="Arial" panose="020B0604020202020204" pitchFamily="34" charset="0"/>
                <a:cs typeface="Arial" panose="020B0604020202020204" pitchFamily="34" charset="0"/>
              </a:rPr>
              <a:t>ما هي الوظائف الاجتماعية التي يؤدّيها الانحراف؟</a:t>
            </a:r>
            <a:endParaRPr lang="he-IL" sz="3200" dirty="0"/>
          </a:p>
          <a:p>
            <a:pPr marL="495300" indent="-342900">
              <a:lnSpc>
                <a:spcPct val="200000"/>
              </a:lnSpc>
              <a:buFont typeface="Wingdings" panose="05000000000000000000" pitchFamily="2" charset="2"/>
              <a:buChar char="v"/>
            </a:pPr>
            <a:r>
              <a:rPr lang="ar-JO" sz="3200" dirty="0">
                <a:latin typeface="Arial" panose="020B0604020202020204" pitchFamily="34" charset="0"/>
                <a:cs typeface="Arial" panose="020B0604020202020204" pitchFamily="34" charset="0"/>
              </a:rPr>
              <a:t>متى يكون الانحراف غير وظيفيَّا، أي يخلّ بالنظام الاجتماعيّ؟ </a:t>
            </a:r>
            <a:endParaRPr sz="3200" dirty="0"/>
          </a:p>
        </p:txBody>
      </p:sp>
    </p:spTree>
    <p:extLst>
      <p:ext uri="{BB962C8B-B14F-4D97-AF65-F5344CB8AC3E}">
        <p14:creationId xmlns:p14="http://schemas.microsoft.com/office/powerpoint/2010/main" val="3528370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416884" y="750549"/>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800"/>
              <a:buFont typeface="Varela Round"/>
              <a:buNone/>
            </a:pPr>
            <a:r>
              <a:rPr lang="he-IL" dirty="0"/>
              <a:t> </a:t>
            </a:r>
            <a:r>
              <a:rPr lang="ar-JO" dirty="0">
                <a:latin typeface="Arial" panose="020B0604020202020204" pitchFamily="34" charset="0"/>
                <a:cs typeface="Arial" panose="020B0604020202020204" pitchFamily="34" charset="0"/>
              </a:rPr>
              <a:t>ردود فعل المجموعة تجاه الفرد </a:t>
            </a:r>
            <a:r>
              <a:rPr lang="ar-JO" dirty="0" err="1">
                <a:latin typeface="Arial" panose="020B0604020202020204" pitchFamily="34" charset="0"/>
                <a:cs typeface="Arial" panose="020B0604020202020204" pitchFamily="34" charset="0"/>
              </a:rPr>
              <a:t>اللّا</a:t>
            </a:r>
            <a:r>
              <a:rPr lang="ar-JO" dirty="0">
                <a:latin typeface="Arial" panose="020B0604020202020204" pitchFamily="34" charset="0"/>
                <a:cs typeface="Arial" panose="020B0604020202020204" pitchFamily="34" charset="0"/>
              </a:rPr>
              <a:t>- مساير (المنحرِف)</a:t>
            </a:r>
            <a:endParaRPr dirty="0">
              <a:latin typeface="Arial" panose="020B0604020202020204" pitchFamily="34" charset="0"/>
              <a:cs typeface="Arial" panose="020B0604020202020204" pitchFamily="34" charset="0"/>
            </a:endParaRPr>
          </a:p>
        </p:txBody>
      </p:sp>
      <p:sp>
        <p:nvSpPr>
          <p:cNvPr id="89" name="Google Shape;89;p12"/>
          <p:cNvSpPr txBox="1">
            <a:spLocks noGrp="1"/>
          </p:cNvSpPr>
          <p:nvPr>
            <p:ph type="body" idx="1"/>
          </p:nvPr>
        </p:nvSpPr>
        <p:spPr>
          <a:xfrm>
            <a:off x="515206" y="1185681"/>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he-IL" dirty="0"/>
              <a:t> </a:t>
            </a:r>
            <a:endParaRPr dirty="0"/>
          </a:p>
        </p:txBody>
      </p:sp>
      <p:sp>
        <p:nvSpPr>
          <p:cNvPr id="90" name="Google Shape;90;p12"/>
          <p:cNvSpPr txBox="1">
            <a:spLocks noGrp="1"/>
          </p:cNvSpPr>
          <p:nvPr>
            <p:ph type="body" idx="2"/>
          </p:nvPr>
        </p:nvSpPr>
        <p:spPr>
          <a:xfrm>
            <a:off x="1173967" y="1891559"/>
            <a:ext cx="9000000" cy="4152517"/>
          </a:xfrm>
          <a:prstGeom prst="rect">
            <a:avLst/>
          </a:prstGeom>
          <a:noFill/>
          <a:ln>
            <a:noFill/>
          </a:ln>
        </p:spPr>
        <p:txBody>
          <a:bodyPr spcFirstLastPara="1" wrap="square" lIns="91425" tIns="45700" rIns="91425" bIns="45700" anchor="t" anchorCtr="0">
            <a:noAutofit/>
          </a:bodyPr>
          <a:lstStyle/>
          <a:p>
            <a:pPr marL="723900" indent="-571500">
              <a:lnSpc>
                <a:spcPct val="150000"/>
              </a:lnSpc>
              <a:buFont typeface="Wingdings" panose="05000000000000000000" pitchFamily="2" charset="2"/>
              <a:buChar char="v"/>
            </a:pPr>
            <a:r>
              <a:rPr lang="ar-JO" sz="4400" dirty="0">
                <a:latin typeface="Arial" panose="020B0604020202020204" pitchFamily="34" charset="0"/>
                <a:cs typeface="Arial" panose="020B0604020202020204" pitchFamily="34" charset="0"/>
              </a:rPr>
              <a:t>ما الأمر الذّي يحدّد حدّة العقوبات للشّخص المنحرف؟</a:t>
            </a:r>
          </a:p>
          <a:p>
            <a:pPr marL="723900" indent="-571500">
              <a:lnSpc>
                <a:spcPct val="150000"/>
              </a:lnSpc>
              <a:buFont typeface="Wingdings" panose="05000000000000000000" pitchFamily="2" charset="2"/>
              <a:buChar char="v"/>
            </a:pPr>
            <a:r>
              <a:rPr lang="ar-JO" sz="4400" dirty="0">
                <a:latin typeface="Arial" panose="020B0604020202020204" pitchFamily="34" charset="0"/>
                <a:cs typeface="Arial" panose="020B0604020202020204" pitchFamily="34" charset="0"/>
              </a:rPr>
              <a:t>هل سيحظى نفس السّلوك بنفس العقوبات في كلّ الأوضاع؟</a:t>
            </a:r>
            <a:r>
              <a:rPr lang="he-IL" sz="4400" dirty="0"/>
              <a:t> </a:t>
            </a:r>
            <a:endParaRPr sz="4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3221276" y="4375565"/>
            <a:ext cx="4876800" cy="1914525"/>
          </a:xfrm>
          <a:prstGeom prst="rect">
            <a:avLst/>
          </a:prstGeom>
        </p:spPr>
      </p:pic>
      <p:sp>
        <p:nvSpPr>
          <p:cNvPr id="88" name="Google Shape;88;p12"/>
          <p:cNvSpPr txBox="1">
            <a:spLocks noGrp="1"/>
          </p:cNvSpPr>
          <p:nvPr>
            <p:ph type="title"/>
          </p:nvPr>
        </p:nvSpPr>
        <p:spPr>
          <a:xfrm>
            <a:off x="529273" y="592922"/>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800"/>
              <a:buFont typeface="Varela Round"/>
              <a:buNone/>
            </a:pPr>
            <a:r>
              <a:rPr lang="he-IL" dirty="0"/>
              <a:t> </a:t>
            </a:r>
            <a:r>
              <a:rPr lang="ar-JO" dirty="0">
                <a:latin typeface="Arial" panose="020B0604020202020204" pitchFamily="34" charset="0"/>
                <a:cs typeface="Arial" panose="020B0604020202020204" pitchFamily="34" charset="0"/>
              </a:rPr>
              <a:t>ما الأمر الذّي يحدّد ردود فعل المجموعة تجاه الفرد المنحرف؟</a:t>
            </a:r>
            <a:endParaRPr sz="3600" dirty="0"/>
          </a:p>
        </p:txBody>
      </p:sp>
      <p:sp>
        <p:nvSpPr>
          <p:cNvPr id="89" name="Google Shape;89;p12"/>
          <p:cNvSpPr txBox="1">
            <a:spLocks noGrp="1"/>
          </p:cNvSpPr>
          <p:nvPr>
            <p:ph type="body" idx="1"/>
          </p:nvPr>
        </p:nvSpPr>
        <p:spPr>
          <a:xfrm>
            <a:off x="1595206" y="1646321"/>
            <a:ext cx="9000000" cy="540000"/>
          </a:xfrm>
          <a:prstGeom prst="rect">
            <a:avLst/>
          </a:prstGeom>
          <a:noFill/>
          <a:ln>
            <a:noFill/>
          </a:ln>
        </p:spPr>
        <p:txBody>
          <a:bodyPr spcFirstLastPara="1" wrap="square" lIns="91425" tIns="45700" rIns="91425" bIns="45700" anchor="b" anchorCtr="0">
            <a:noAutofit/>
          </a:bodyPr>
          <a:lstStyle/>
          <a:p>
            <a:pPr marL="0" lvl="0" indent="0" algn="ctr" rtl="1">
              <a:spcBef>
                <a:spcPts val="0"/>
              </a:spcBef>
              <a:spcAft>
                <a:spcPts val="0"/>
              </a:spcAft>
              <a:buClr>
                <a:srgbClr val="0070C0"/>
              </a:buClr>
              <a:buSzPts val="3200"/>
              <a:buNone/>
            </a:pPr>
            <a:r>
              <a:rPr lang="he-IL" dirty="0"/>
              <a:t> </a:t>
            </a:r>
            <a:r>
              <a:rPr lang="ar-JO" dirty="0">
                <a:latin typeface="Arial" panose="020B0604020202020204" pitchFamily="34" charset="0"/>
                <a:cs typeface="Arial" panose="020B0604020202020204" pitchFamily="34" charset="0"/>
              </a:rPr>
              <a:t>الظّروف هي التي تحدّد درجة وحدّة العقوبات تجاه الفرد المنحرِف. </a:t>
            </a:r>
            <a:endParaRPr sz="2800" dirty="0"/>
          </a:p>
        </p:txBody>
      </p:sp>
      <p:sp>
        <p:nvSpPr>
          <p:cNvPr id="90" name="Google Shape;90;p12"/>
          <p:cNvSpPr txBox="1">
            <a:spLocks noGrp="1"/>
          </p:cNvSpPr>
          <p:nvPr>
            <p:ph type="body" idx="2"/>
          </p:nvPr>
        </p:nvSpPr>
        <p:spPr>
          <a:xfrm>
            <a:off x="8922092" y="2288908"/>
            <a:ext cx="2059257" cy="566753"/>
          </a:xfrm>
          <a:prstGeom prst="rect">
            <a:avLst/>
          </a:prstGeom>
          <a:noFill/>
          <a:ln>
            <a:noFill/>
          </a:ln>
        </p:spPr>
        <p:txBody>
          <a:bodyPr spcFirstLastPara="1" wrap="square" lIns="91425" tIns="45700" rIns="91425" bIns="45700" anchor="t" anchorCtr="0">
            <a:noAutofit/>
          </a:bodyPr>
          <a:lstStyle/>
          <a:p>
            <a:pPr marL="152400" indent="0">
              <a:lnSpc>
                <a:spcPct val="150000"/>
              </a:lnSpc>
              <a:buNone/>
            </a:pPr>
            <a:r>
              <a:rPr lang="ar-JO" sz="2800" b="1" dirty="0">
                <a:latin typeface="Arial" panose="020B0604020202020204" pitchFamily="34" charset="0"/>
                <a:cs typeface="Arial" panose="020B0604020202020204" pitchFamily="34" charset="0"/>
              </a:rPr>
              <a:t>مكانة الفرد في المجموعة</a:t>
            </a:r>
            <a:endParaRPr sz="2800" b="1" dirty="0"/>
          </a:p>
        </p:txBody>
      </p:sp>
      <p:pic>
        <p:nvPicPr>
          <p:cNvPr id="2" name="תמונה 1"/>
          <p:cNvPicPr>
            <a:picLocks noChangeAspect="1"/>
          </p:cNvPicPr>
          <p:nvPr/>
        </p:nvPicPr>
        <p:blipFill>
          <a:blip r:embed="rId4"/>
          <a:stretch>
            <a:fillRect/>
          </a:stretch>
        </p:blipFill>
        <p:spPr>
          <a:xfrm>
            <a:off x="7916104" y="2943734"/>
            <a:ext cx="3717225" cy="1779185"/>
          </a:xfrm>
          <a:prstGeom prst="rect">
            <a:avLst/>
          </a:prstGeom>
        </p:spPr>
      </p:pic>
      <p:pic>
        <p:nvPicPr>
          <p:cNvPr id="6146" name="Picture 2" descr="לכידות קבוצתית - ייצור יד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59" y="2943734"/>
            <a:ext cx="2561167" cy="192087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0;p12"/>
          <p:cNvSpPr txBox="1">
            <a:spLocks/>
          </p:cNvSpPr>
          <p:nvPr/>
        </p:nvSpPr>
        <p:spPr>
          <a:xfrm>
            <a:off x="294025" y="2238964"/>
            <a:ext cx="3717225" cy="9881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152400" indent="0">
              <a:lnSpc>
                <a:spcPct val="150000"/>
              </a:lnSpc>
              <a:buFont typeface="Arial"/>
              <a:buNone/>
            </a:pPr>
            <a:r>
              <a:rPr lang="ar-JO" sz="2800" b="1" dirty="0">
                <a:latin typeface="Arial" panose="020B0604020202020204" pitchFamily="34" charset="0"/>
                <a:cs typeface="Arial" panose="020B0604020202020204" pitchFamily="34" charset="0"/>
              </a:rPr>
              <a:t>مدى تماسك المجموعة</a:t>
            </a:r>
            <a:endParaRPr lang="he-IL" sz="2800" b="1" dirty="0">
              <a:latin typeface="Arial" panose="020B0604020202020204" pitchFamily="34" charset="0"/>
            </a:endParaRPr>
          </a:p>
        </p:txBody>
      </p:sp>
      <p:sp>
        <p:nvSpPr>
          <p:cNvPr id="9" name="Google Shape;90;p12"/>
          <p:cNvSpPr txBox="1">
            <a:spLocks/>
          </p:cNvSpPr>
          <p:nvPr/>
        </p:nvSpPr>
        <p:spPr>
          <a:xfrm>
            <a:off x="3301915" y="3221069"/>
            <a:ext cx="4876800" cy="4975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152400" indent="0" algn="ctr">
              <a:lnSpc>
                <a:spcPct val="150000"/>
              </a:lnSpc>
              <a:buFont typeface="Arial"/>
              <a:buNone/>
            </a:pPr>
            <a:r>
              <a:rPr lang="ar-JO" sz="2800" b="1" dirty="0">
                <a:latin typeface="Arial" panose="020B0604020202020204" pitchFamily="34" charset="0"/>
                <a:cs typeface="Arial" panose="020B0604020202020204" pitchFamily="34" charset="0"/>
              </a:rPr>
              <a:t>مدى عرقلة الانحراف للوصول الى أهداف المجموعة</a:t>
            </a:r>
            <a:endParaRPr lang="he-IL" sz="2800" b="1" dirty="0"/>
          </a:p>
        </p:txBody>
      </p:sp>
    </p:spTree>
    <p:extLst>
      <p:ext uri="{BB962C8B-B14F-4D97-AF65-F5344CB8AC3E}">
        <p14:creationId xmlns:p14="http://schemas.microsoft.com/office/powerpoint/2010/main" val="2654719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sz="4400" dirty="0">
                <a:latin typeface="Arial" panose="020B0604020202020204" pitchFamily="34" charset="0"/>
                <a:cs typeface="Arial" panose="020B0604020202020204" pitchFamily="34" charset="0"/>
              </a:rPr>
              <a:t>الوظائف الاجتماعيّة التي يؤدّيها الانحراف</a:t>
            </a:r>
            <a:endParaRPr lang="he-IL" sz="4400" dirty="0">
              <a:latin typeface="Arial" panose="020B0604020202020204" pitchFamily="34" charset="0"/>
            </a:endParaRPr>
          </a:p>
        </p:txBody>
      </p:sp>
      <p:sp>
        <p:nvSpPr>
          <p:cNvPr id="3" name="מציין מיקום טקסט 2"/>
          <p:cNvSpPr>
            <a:spLocks noGrp="1"/>
          </p:cNvSpPr>
          <p:nvPr>
            <p:ph type="body" idx="1"/>
          </p:nvPr>
        </p:nvSpPr>
        <p:spPr/>
        <p:txBody>
          <a:bodyPr/>
          <a:lstStyle/>
          <a:p>
            <a:pPr algn="ctr"/>
            <a:r>
              <a:rPr lang="ar-JO" sz="3600" dirty="0">
                <a:latin typeface="Arial" panose="020B0604020202020204" pitchFamily="34" charset="0"/>
                <a:cs typeface="Arial" panose="020B0604020202020204" pitchFamily="34" charset="0"/>
              </a:rPr>
              <a:t>تدّعي النظرية الوظيفيّة انّ الانحراف يؤدّي وظائفًا اجتماعيّة ايجابيّة</a:t>
            </a:r>
            <a:endParaRPr lang="he-IL" sz="3600" dirty="0"/>
          </a:p>
        </p:txBody>
      </p:sp>
      <p:sp>
        <p:nvSpPr>
          <p:cNvPr id="4" name="מציין מיקום טקסט 3"/>
          <p:cNvSpPr>
            <a:spLocks noGrp="1"/>
          </p:cNvSpPr>
          <p:nvPr>
            <p:ph type="body" idx="2"/>
          </p:nvPr>
        </p:nvSpPr>
        <p:spPr>
          <a:xfrm>
            <a:off x="7871525" y="6592395"/>
            <a:ext cx="6923912" cy="4152517"/>
          </a:xfrm>
        </p:spPr>
        <p:txBody>
          <a:bodyPr/>
          <a:lstStyle/>
          <a:p>
            <a:endParaRPr lang="he-IL" dirty="0"/>
          </a:p>
        </p:txBody>
      </p:sp>
      <p:pic>
        <p:nvPicPr>
          <p:cNvPr id="6" name="תמונה 5"/>
          <p:cNvPicPr>
            <a:picLocks noChangeAspect="1"/>
          </p:cNvPicPr>
          <p:nvPr/>
        </p:nvPicPr>
        <p:blipFill>
          <a:blip r:embed="rId2"/>
          <a:stretch>
            <a:fillRect/>
          </a:stretch>
        </p:blipFill>
        <p:spPr>
          <a:xfrm>
            <a:off x="4376472" y="2831802"/>
            <a:ext cx="2779853" cy="1568011"/>
          </a:xfrm>
          <a:prstGeom prst="rect">
            <a:avLst/>
          </a:prstGeom>
        </p:spPr>
      </p:pic>
      <p:pic>
        <p:nvPicPr>
          <p:cNvPr id="8194" name="Picture 2" descr="טיפול בטראומה וחרדות | אורית פרידמ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318" y="4914899"/>
            <a:ext cx="2352675" cy="194310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90;p12"/>
          <p:cNvSpPr txBox="1">
            <a:spLocks/>
          </p:cNvSpPr>
          <p:nvPr/>
        </p:nvSpPr>
        <p:spPr>
          <a:xfrm>
            <a:off x="7871525" y="1974059"/>
            <a:ext cx="4518212" cy="4975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152400" indent="0">
              <a:lnSpc>
                <a:spcPct val="150000"/>
              </a:lnSpc>
              <a:buFont typeface="Arial"/>
              <a:buNone/>
            </a:pPr>
            <a:r>
              <a:rPr lang="he-IL" sz="2000" b="1" dirty="0"/>
              <a:t> </a:t>
            </a:r>
            <a:r>
              <a:rPr lang="ar-JO" sz="2800" b="1" dirty="0">
                <a:latin typeface="Arial" panose="020B0604020202020204" pitchFamily="34" charset="0"/>
                <a:cs typeface="Arial" panose="020B0604020202020204" pitchFamily="34" charset="0"/>
              </a:rPr>
              <a:t>الانحراف يشجّع التغيير الاجتماعيّ</a:t>
            </a:r>
            <a:endParaRPr lang="he-IL" sz="1600" b="1" dirty="0"/>
          </a:p>
        </p:txBody>
      </p:sp>
      <p:sp>
        <p:nvSpPr>
          <p:cNvPr id="10" name="Google Shape;90;p12"/>
          <p:cNvSpPr txBox="1">
            <a:spLocks/>
          </p:cNvSpPr>
          <p:nvPr/>
        </p:nvSpPr>
        <p:spPr>
          <a:xfrm>
            <a:off x="3933416" y="4305176"/>
            <a:ext cx="4721486" cy="4975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152400" indent="0">
              <a:lnSpc>
                <a:spcPct val="150000"/>
              </a:lnSpc>
              <a:buFont typeface="Arial"/>
              <a:buNone/>
            </a:pPr>
            <a:r>
              <a:rPr lang="he-IL" sz="2800" b="1" dirty="0"/>
              <a:t> </a:t>
            </a:r>
            <a:r>
              <a:rPr lang="ar-JO" sz="2800" b="1" dirty="0">
                <a:latin typeface="Arial" panose="020B0604020202020204" pitchFamily="34" charset="0"/>
                <a:cs typeface="Arial" panose="020B0604020202020204" pitchFamily="34" charset="0"/>
              </a:rPr>
              <a:t>قد يزيد الانحراف من التّماسك الاجتماعيّ</a:t>
            </a:r>
            <a:endParaRPr lang="he-IL" sz="2000" b="1" dirty="0"/>
          </a:p>
        </p:txBody>
      </p:sp>
      <p:sp>
        <p:nvSpPr>
          <p:cNvPr id="11" name="Google Shape;90;p12"/>
          <p:cNvSpPr txBox="1">
            <a:spLocks/>
          </p:cNvSpPr>
          <p:nvPr/>
        </p:nvSpPr>
        <p:spPr>
          <a:xfrm>
            <a:off x="3044894" y="2228682"/>
            <a:ext cx="4966447" cy="4975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152400" indent="0">
              <a:lnSpc>
                <a:spcPct val="150000"/>
              </a:lnSpc>
              <a:buFont typeface="Arial"/>
              <a:buNone/>
            </a:pPr>
            <a:r>
              <a:rPr lang="he-IL" sz="2800" b="1" dirty="0"/>
              <a:t> </a:t>
            </a:r>
            <a:r>
              <a:rPr lang="ar-JO" sz="2800" b="1" dirty="0">
                <a:latin typeface="Arial" panose="020B0604020202020204" pitchFamily="34" charset="0"/>
                <a:cs typeface="Arial" panose="020B0604020202020204" pitchFamily="34" charset="0"/>
              </a:rPr>
              <a:t>ردود الفعل تجاه الانحراف تعرّف الحدود الاخلاقيّة</a:t>
            </a:r>
            <a:endParaRPr lang="he-IL" sz="1800" b="1" dirty="0"/>
          </a:p>
        </p:txBody>
      </p:sp>
      <p:sp>
        <p:nvSpPr>
          <p:cNvPr id="12" name="Google Shape;90;p12"/>
          <p:cNvSpPr txBox="1">
            <a:spLocks/>
          </p:cNvSpPr>
          <p:nvPr/>
        </p:nvSpPr>
        <p:spPr>
          <a:xfrm>
            <a:off x="-163620" y="2917552"/>
            <a:ext cx="4518212" cy="6982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152400" indent="0">
              <a:lnSpc>
                <a:spcPct val="150000"/>
              </a:lnSpc>
              <a:buFont typeface="Arial"/>
              <a:buNone/>
            </a:pPr>
            <a:r>
              <a:rPr lang="he-IL" sz="2800" b="1" dirty="0"/>
              <a:t> </a:t>
            </a:r>
            <a:r>
              <a:rPr lang="ar-JO" sz="2800" b="1" dirty="0">
                <a:latin typeface="Arial" panose="020B0604020202020204" pitchFamily="34" charset="0"/>
                <a:cs typeface="Arial" panose="020B0604020202020204" pitchFamily="34" charset="0"/>
              </a:rPr>
              <a:t>قد يقوّي الانحراف اتّباع القيم والأعراف الاجتماعية</a:t>
            </a:r>
            <a:endParaRPr lang="he-IL" sz="2000" b="1" dirty="0"/>
          </a:p>
        </p:txBody>
      </p:sp>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902" y="2556298"/>
            <a:ext cx="3137481" cy="1893308"/>
          </a:xfrm>
          <a:prstGeom prst="rect">
            <a:avLst/>
          </a:prstGeom>
        </p:spPr>
      </p:pic>
      <p:pic>
        <p:nvPicPr>
          <p:cNvPr id="8" name="תמונה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47" y="3502952"/>
            <a:ext cx="4065208" cy="2262966"/>
          </a:xfrm>
          <a:prstGeom prst="rect">
            <a:avLst/>
          </a:prstGeom>
        </p:spPr>
      </p:pic>
    </p:spTree>
    <p:extLst>
      <p:ext uri="{BB962C8B-B14F-4D97-AF65-F5344CB8AC3E}">
        <p14:creationId xmlns:p14="http://schemas.microsoft.com/office/powerpoint/2010/main" val="2134570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latin typeface="Arial" panose="020B0604020202020204" pitchFamily="34" charset="0"/>
                <a:cs typeface="Arial" panose="020B0604020202020204" pitchFamily="34" charset="0"/>
              </a:rPr>
              <a:t>قد يؤدّي الانحراف دورًا غير وظيفيًّا </a:t>
            </a:r>
            <a:endParaRPr lang="he-IL" dirty="0">
              <a:latin typeface="Arial" panose="020B0604020202020204" pitchFamily="34" charset="0"/>
            </a:endParaRPr>
          </a:p>
        </p:txBody>
      </p:sp>
      <p:sp>
        <p:nvSpPr>
          <p:cNvPr id="3" name="מציין מיקום טקסט 2"/>
          <p:cNvSpPr>
            <a:spLocks noGrp="1"/>
          </p:cNvSpPr>
          <p:nvPr>
            <p:ph type="body" idx="1"/>
          </p:nvPr>
        </p:nvSpPr>
        <p:spPr/>
        <p:txBody>
          <a:bodyPr/>
          <a:lstStyle/>
          <a:p>
            <a:pPr algn="ctr"/>
            <a:r>
              <a:rPr lang="ar-JO" sz="4000" dirty="0">
                <a:latin typeface="Arial" panose="020B0604020202020204" pitchFamily="34" charset="0"/>
                <a:cs typeface="Arial" panose="020B0604020202020204" pitchFamily="34" charset="0"/>
              </a:rPr>
              <a:t>قد يؤدّي الانحراف الى تفكّك المجموعة</a:t>
            </a:r>
            <a:endParaRPr lang="he-IL" sz="4000" dirty="0"/>
          </a:p>
        </p:txBody>
      </p:sp>
      <p:pic>
        <p:nvPicPr>
          <p:cNvPr id="5" name="תמונה 4"/>
          <p:cNvPicPr>
            <a:picLocks noChangeAspect="1"/>
          </p:cNvPicPr>
          <p:nvPr/>
        </p:nvPicPr>
        <p:blipFill>
          <a:blip r:embed="rId2"/>
          <a:stretch>
            <a:fillRect/>
          </a:stretch>
        </p:blipFill>
        <p:spPr>
          <a:xfrm>
            <a:off x="4707911" y="2076590"/>
            <a:ext cx="2998832" cy="3737751"/>
          </a:xfrm>
          <a:prstGeom prst="rect">
            <a:avLst/>
          </a:prstGeom>
        </p:spPr>
      </p:pic>
    </p:spTree>
    <p:extLst>
      <p:ext uri="{BB962C8B-B14F-4D97-AF65-F5344CB8AC3E}">
        <p14:creationId xmlns:p14="http://schemas.microsoft.com/office/powerpoint/2010/main" val="704303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488397"/>
            <a:ext cx="11160000" cy="720000"/>
          </a:xfrm>
        </p:spPr>
        <p:txBody>
          <a:bodyPr/>
          <a:lstStyle/>
          <a:p>
            <a:r>
              <a:rPr lang="ar-JO" sz="6000" dirty="0">
                <a:latin typeface="Arial" panose="020B0604020202020204" pitchFamily="34" charset="0"/>
                <a:cs typeface="Arial" panose="020B0604020202020204" pitchFamily="34" charset="0"/>
              </a:rPr>
              <a:t>هيّا نلخّص</a:t>
            </a:r>
            <a:endParaRPr lang="he-IL" sz="6000" dirty="0">
              <a:latin typeface="Arial" panose="020B0604020202020204" pitchFamily="34" charset="0"/>
            </a:endParaRPr>
          </a:p>
        </p:txBody>
      </p:sp>
      <p:sp>
        <p:nvSpPr>
          <p:cNvPr id="4" name="מציין מיקום טקסט 3"/>
          <p:cNvSpPr>
            <a:spLocks noGrp="1"/>
          </p:cNvSpPr>
          <p:nvPr>
            <p:ph type="body" idx="2"/>
          </p:nvPr>
        </p:nvSpPr>
        <p:spPr/>
        <p:txBody>
          <a:bodyPr/>
          <a:lstStyle/>
          <a:p>
            <a:r>
              <a:rPr lang="ar-JO" sz="3600" dirty="0">
                <a:latin typeface="Arial" panose="020B0604020202020204" pitchFamily="34" charset="0"/>
                <a:cs typeface="Arial" panose="020B0604020202020204" pitchFamily="34" charset="0"/>
              </a:rPr>
              <a:t>يُعرّف الانحراف على انه سلوك يخلّ بالقوانين او الأعراف الاجتماعيّة. </a:t>
            </a:r>
            <a:endParaRPr lang="he-IL" sz="3600" dirty="0"/>
          </a:p>
          <a:p>
            <a:pPr marL="76200" indent="0">
              <a:buNone/>
            </a:pPr>
            <a:endParaRPr lang="he-IL" sz="3600" dirty="0"/>
          </a:p>
          <a:p>
            <a:r>
              <a:rPr lang="ar-JO" sz="3600" dirty="0">
                <a:latin typeface="Arial" panose="020B0604020202020204" pitchFamily="34" charset="0"/>
                <a:cs typeface="Arial" panose="020B0604020202020204" pitchFamily="34" charset="0"/>
              </a:rPr>
              <a:t>الانحراف هو نسبيٌّ للزمان، للمكان وللظروف الاجتماعيّة. </a:t>
            </a:r>
          </a:p>
          <a:p>
            <a:endParaRPr lang="he-IL" sz="3600" dirty="0"/>
          </a:p>
          <a:p>
            <a:r>
              <a:rPr lang="ar-JO" sz="3600" dirty="0">
                <a:latin typeface="Arial" panose="020B0604020202020204" pitchFamily="34" charset="0"/>
                <a:cs typeface="Arial" panose="020B0604020202020204" pitchFamily="34" charset="0"/>
              </a:rPr>
              <a:t>تدّعي النّظريّة الوظيفيّة ان الانحراف يؤدّي وظائفًا اجتماعيّةً ايجابيّة، وأهمّها التغييرات الاجتماعيّة. </a:t>
            </a:r>
            <a:endParaRPr lang="he-IL" sz="3600" dirty="0"/>
          </a:p>
        </p:txBody>
      </p:sp>
    </p:spTree>
    <p:extLst>
      <p:ext uri="{BB962C8B-B14F-4D97-AF65-F5344CB8AC3E}">
        <p14:creationId xmlns:p14="http://schemas.microsoft.com/office/powerpoint/2010/main" val="261849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53" y="104964"/>
            <a:ext cx="11743764" cy="849369"/>
          </a:xfrm>
        </p:spPr>
        <p:txBody>
          <a:bodyPr/>
          <a:lstStyle/>
          <a:p>
            <a:r>
              <a:rPr lang="ar-JO" sz="3600" dirty="0">
                <a:latin typeface="Arial" panose="020B0604020202020204" pitchFamily="34" charset="0"/>
                <a:cs typeface="Arial" panose="020B0604020202020204" pitchFamily="34" charset="0"/>
              </a:rPr>
              <a:t>ردود فعل المجموعة تجاه الفرد المنحرف</a:t>
            </a:r>
            <a:br>
              <a:rPr lang="ar-JO" sz="3600" dirty="0">
                <a:latin typeface="Arial" panose="020B0604020202020204" pitchFamily="34" charset="0"/>
                <a:cs typeface="Arial" panose="020B0604020202020204" pitchFamily="34" charset="0"/>
              </a:rPr>
            </a:br>
            <a:r>
              <a:rPr lang="ar-JO" sz="2400" b="0" u="sng" dirty="0">
                <a:latin typeface="Arial" panose="020B0604020202020204" pitchFamily="34" charset="0"/>
                <a:cs typeface="Arial" panose="020B0604020202020204" pitchFamily="34" charset="0"/>
              </a:rPr>
              <a:t>مهمّة تلخيصيّه للجزء الثاني</a:t>
            </a:r>
            <a:endParaRPr lang="he-IL" sz="2400" b="0" u="sng" dirty="0"/>
          </a:p>
        </p:txBody>
      </p:sp>
      <p:sp>
        <p:nvSpPr>
          <p:cNvPr id="4" name="מציין מיקום טקסט 3"/>
          <p:cNvSpPr>
            <a:spLocks noGrp="1"/>
          </p:cNvSpPr>
          <p:nvPr>
            <p:ph type="body" idx="2"/>
          </p:nvPr>
        </p:nvSpPr>
        <p:spPr>
          <a:xfrm>
            <a:off x="515206" y="2843960"/>
            <a:ext cx="11160000" cy="2668759"/>
          </a:xfrm>
        </p:spPr>
        <p:txBody>
          <a:bodyPr/>
          <a:lstStyle/>
          <a:p>
            <a:pPr>
              <a:lnSpc>
                <a:spcPct val="150000"/>
              </a:lnSpc>
              <a:buFont typeface="Wingdings" panose="05000000000000000000" pitchFamily="2" charset="2"/>
              <a:buChar char="q"/>
            </a:pPr>
            <a:r>
              <a:rPr lang="ar-JO" sz="2800" dirty="0">
                <a:latin typeface="Arial" panose="020B0604020202020204" pitchFamily="34" charset="0"/>
                <a:cs typeface="Arial" panose="020B0604020202020204" pitchFamily="34" charset="0"/>
              </a:rPr>
              <a:t>فسّروا ما هو السلوك "المنحرف" الوارد في الخبر. </a:t>
            </a:r>
          </a:p>
          <a:p>
            <a:pPr>
              <a:lnSpc>
                <a:spcPct val="150000"/>
              </a:lnSpc>
              <a:buFont typeface="Wingdings" panose="05000000000000000000" pitchFamily="2" charset="2"/>
              <a:buChar char="q"/>
            </a:pPr>
            <a:r>
              <a:rPr lang="ar-JO" sz="2800" dirty="0">
                <a:latin typeface="Arial" panose="020B0604020202020204" pitchFamily="34" charset="0"/>
                <a:cs typeface="Arial" panose="020B0604020202020204" pitchFamily="34" charset="0"/>
              </a:rPr>
              <a:t>اذكروا ما هي العقوبات الاجتماعية التي نالها السّائح.</a:t>
            </a:r>
            <a:endParaRPr lang="he-IL" sz="2800" dirty="0"/>
          </a:p>
          <a:p>
            <a:pPr>
              <a:lnSpc>
                <a:spcPct val="150000"/>
              </a:lnSpc>
              <a:buFont typeface="Wingdings" panose="05000000000000000000" pitchFamily="2" charset="2"/>
              <a:buChar char="q"/>
            </a:pPr>
            <a:r>
              <a:rPr lang="ar-JO" sz="2800" dirty="0">
                <a:latin typeface="Arial" panose="020B0604020202020204" pitchFamily="34" charset="0"/>
                <a:cs typeface="Arial" panose="020B0604020202020204" pitchFamily="34" charset="0"/>
              </a:rPr>
              <a:t>اذكروا موقفكم تجاه خرق المعايير الاجتماعية الوارد في الخبر. فسّروا ما هي القيمة التي اعتمدتم عليها في تحديد موقفكم. </a:t>
            </a:r>
            <a:endParaRPr lang="he-IL" sz="2800" dirty="0"/>
          </a:p>
        </p:txBody>
      </p:sp>
      <p:sp>
        <p:nvSpPr>
          <p:cNvPr id="6" name="מציין מיקום טקסט 2"/>
          <p:cNvSpPr>
            <a:spLocks noGrp="1"/>
          </p:cNvSpPr>
          <p:nvPr>
            <p:ph type="body" idx="1"/>
          </p:nvPr>
        </p:nvSpPr>
        <p:spPr>
          <a:xfrm>
            <a:off x="646518" y="1497753"/>
            <a:ext cx="11159999" cy="1346207"/>
          </a:xfrm>
        </p:spPr>
        <p:txBody>
          <a:bodyPr/>
          <a:lstStyle/>
          <a:p>
            <a:pPr algn="ctr"/>
            <a:r>
              <a:rPr lang="ar-JO" sz="4000" dirty="0">
                <a:latin typeface="Arial" panose="020B0604020202020204" pitchFamily="34" charset="0"/>
                <a:cs typeface="Arial" panose="020B0604020202020204" pitchFamily="34" charset="0"/>
              </a:rPr>
              <a:t>دخل احد السائحين الكنيسة في لباس غير محتشم. نظر اليه المصلّون بنظرات ناقدة كما توجّه اليه الكاهن وطلب منه ان يخرج من الكنيسة. </a:t>
            </a:r>
            <a:endParaRPr lang="he-IL" sz="4400" dirty="0">
              <a:latin typeface="Arial" panose="020B0604020202020204" pitchFamily="34" charset="0"/>
            </a:endParaRPr>
          </a:p>
        </p:txBody>
      </p:sp>
    </p:spTree>
    <p:extLst>
      <p:ext uri="{BB962C8B-B14F-4D97-AF65-F5344CB8AC3E}">
        <p14:creationId xmlns:p14="http://schemas.microsoft.com/office/powerpoint/2010/main" val="267740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9"/>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6600"/>
              <a:buFont typeface="Varela Round"/>
              <a:buNone/>
            </a:pPr>
            <a:r>
              <a:rPr lang="ar-JO" sz="6000" dirty="0">
                <a:solidFill>
                  <a:srgbClr val="002060"/>
                </a:solidFill>
                <a:latin typeface="Arial" panose="020B0604020202020204" pitchFamily="34" charset="0"/>
                <a:cs typeface="Arial" panose="020B0604020202020204" pitchFamily="34" charset="0"/>
              </a:rPr>
              <a:t>الامتثال والانحراف الاجتماعي- الجزء الأوّل</a:t>
            </a:r>
            <a:endParaRPr sz="4800" dirty="0">
              <a:solidFill>
                <a:srgbClr val="002060"/>
              </a:solidFill>
              <a:latin typeface="Arial" panose="020B0604020202020204" pitchFamily="34" charset="0"/>
              <a:cs typeface="Arial" panose="020B0604020202020204" pitchFamily="34" charset="0"/>
            </a:endParaRPr>
          </a:p>
        </p:txBody>
      </p:sp>
      <p:sp>
        <p:nvSpPr>
          <p:cNvPr id="68" name="Google Shape;68;p9"/>
          <p:cNvSpPr txBox="1">
            <a:spLocks noGrp="1"/>
          </p:cNvSpPr>
          <p:nvPr>
            <p:ph type="subTitle" idx="1"/>
          </p:nvPr>
        </p:nvSpPr>
        <p:spPr>
          <a:xfrm>
            <a:off x="738940" y="2682187"/>
            <a:ext cx="10872000" cy="1756250"/>
          </a:xfrm>
          <a:prstGeom prst="rect">
            <a:avLst/>
          </a:prstGeom>
          <a:noFill/>
          <a:ln>
            <a:noFill/>
          </a:ln>
        </p:spPr>
        <p:txBody>
          <a:bodyPr spcFirstLastPara="1" wrap="square" lIns="36000" tIns="36000" rIns="36000" bIns="36000" anchor="t" anchorCtr="0">
            <a:noAutofit/>
          </a:bodyPr>
          <a:lstStyle/>
          <a:p>
            <a:pPr marL="342900" lvl="0" indent="-342900" algn="ctr" rtl="1">
              <a:lnSpc>
                <a:spcPct val="100000"/>
              </a:lnSpc>
              <a:spcBef>
                <a:spcPts val="0"/>
              </a:spcBef>
              <a:spcAft>
                <a:spcPts val="600"/>
              </a:spcAft>
              <a:buClr>
                <a:srgbClr val="002060"/>
              </a:buClr>
              <a:buSzPts val="2800"/>
              <a:buNone/>
            </a:pPr>
            <a:r>
              <a:rPr lang="ar-JO" sz="4800" b="0" dirty="0">
                <a:latin typeface="Arial" panose="020B0604020202020204" pitchFamily="34" charset="0"/>
                <a:cs typeface="Arial" panose="020B0604020202020204" pitchFamily="34" charset="0"/>
              </a:rPr>
              <a:t>علم اجتماع</a:t>
            </a:r>
          </a:p>
          <a:p>
            <a:pPr marL="342900" lvl="0" indent="-342900" algn="ctr" rtl="1">
              <a:lnSpc>
                <a:spcPct val="100000"/>
              </a:lnSpc>
              <a:spcBef>
                <a:spcPts val="0"/>
              </a:spcBef>
              <a:spcAft>
                <a:spcPts val="600"/>
              </a:spcAft>
              <a:buClr>
                <a:srgbClr val="002060"/>
              </a:buClr>
              <a:buSzPts val="2800"/>
              <a:buNone/>
            </a:pPr>
            <a:r>
              <a:rPr lang="ar-JO" sz="5400" dirty="0">
                <a:latin typeface="Arial" panose="020B0604020202020204" pitchFamily="34" charset="0"/>
                <a:cs typeface="Arial" panose="020B0604020202020204" pitchFamily="34" charset="0"/>
              </a:rPr>
              <a:t>اسم المعلّمة: شيراز مطر</a:t>
            </a:r>
            <a:endParaRPr sz="540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8"/>
          <p:cNvPicPr preferRelativeResize="0"/>
          <p:nvPr/>
        </p:nvPicPr>
        <p:blipFill rotWithShape="1">
          <a:blip r:embed="rId3">
            <a:alphaModFix/>
          </a:blip>
          <a:srcRect l="39172" r="34233" b="66411"/>
          <a:stretch/>
        </p:blipFill>
        <p:spPr>
          <a:xfrm>
            <a:off x="4775378" y="895"/>
            <a:ext cx="3241545" cy="1837998"/>
          </a:xfrm>
          <a:prstGeom prst="rect">
            <a:avLst/>
          </a:prstGeom>
          <a:noFill/>
          <a:ln>
            <a:noFill/>
          </a:ln>
        </p:spPr>
      </p:pic>
      <p:sp>
        <p:nvSpPr>
          <p:cNvPr id="316" name="Google Shape;316;p48"/>
          <p:cNvSpPr txBox="1"/>
          <p:nvPr/>
        </p:nvSpPr>
        <p:spPr>
          <a:xfrm>
            <a:off x="1432245" y="3016221"/>
            <a:ext cx="10387979" cy="1815409"/>
          </a:xfrm>
          <a:prstGeom prst="rect">
            <a:avLst/>
          </a:prstGeom>
          <a:noFill/>
          <a:ln>
            <a:noFill/>
          </a:ln>
        </p:spPr>
        <p:txBody>
          <a:bodyPr spcFirstLastPara="1" wrap="square" lIns="91409" tIns="45688" rIns="91409" bIns="45688" anchor="t" anchorCtr="0">
            <a:noAutofit/>
          </a:bodyPr>
          <a:lstStyle/>
          <a:p>
            <a:pPr marL="897287" algn="r" rtl="1"/>
            <a:r>
              <a:rPr lang="en" sz="2800" dirty="0">
                <a:solidFill>
                  <a:srgbClr val="192A72"/>
                </a:solidFill>
                <a:latin typeface="+mj-lt"/>
                <a:ea typeface="Varela Round"/>
                <a:cs typeface="Varela Round" panose="00000500000000000000" pitchFamily="2" charset="-79"/>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dirty="0">
              <a:solidFill>
                <a:srgbClr val="192A72"/>
              </a:solidFill>
              <a:latin typeface="+mj-lt"/>
              <a:ea typeface="Varela Round"/>
              <a:cs typeface="Varela Round" panose="00000500000000000000" pitchFamily="2" charset="-79"/>
              <a:sym typeface="Varela Round"/>
            </a:endParaRPr>
          </a:p>
        </p:txBody>
      </p:sp>
      <p:sp>
        <p:nvSpPr>
          <p:cNvPr id="317" name="Google Shape;317;p48"/>
          <p:cNvSpPr/>
          <p:nvPr/>
        </p:nvSpPr>
        <p:spPr>
          <a:xfrm>
            <a:off x="795" y="1838890"/>
            <a:ext cx="12188837" cy="763087"/>
          </a:xfrm>
          <a:prstGeom prst="rect">
            <a:avLst/>
          </a:prstGeom>
          <a:noFill/>
          <a:ln>
            <a:noFill/>
          </a:ln>
        </p:spPr>
        <p:txBody>
          <a:bodyPr spcFirstLastPara="1" wrap="square" lIns="91409" tIns="45688" rIns="91409" bIns="45688" anchor="t" anchorCtr="0">
            <a:noAutofit/>
          </a:bodyPr>
          <a:lstStyle/>
          <a:p>
            <a:pPr algn="ctr">
              <a:lnSpc>
                <a:spcPct val="150000"/>
              </a:lnSpc>
            </a:pPr>
            <a:r>
              <a:rPr lang="en" sz="3200" b="1" dirty="0">
                <a:solidFill>
                  <a:srgbClr val="192A72"/>
                </a:solidFill>
                <a:latin typeface="+mj-lt"/>
                <a:ea typeface="Varela Round"/>
                <a:cs typeface="Varela Round" panose="00000500000000000000" pitchFamily="2" charset="-79"/>
                <a:sym typeface="Varela Round"/>
              </a:rPr>
              <a:t>שימוש ביצירות מוגנות בזכויות יוצרים ואיתור בעלי זכויות </a:t>
            </a:r>
            <a:endParaRPr sz="1467" dirty="0">
              <a:latin typeface="+mj-lt"/>
              <a:cs typeface="Varela Round" panose="00000500000000000000" pitchFamily="2" charset="-79"/>
            </a:endParaRPr>
          </a:p>
        </p:txBody>
      </p:sp>
      <p:sp>
        <p:nvSpPr>
          <p:cNvPr id="318" name="Google Shape;318;p48"/>
          <p:cNvSpPr txBox="1">
            <a:spLocks noGrp="1"/>
          </p:cNvSpPr>
          <p:nvPr>
            <p:ph type="sldNum" idx="12"/>
          </p:nvPr>
        </p:nvSpPr>
        <p:spPr>
          <a:xfrm>
            <a:off x="11409046" y="6333135"/>
            <a:ext cx="731496" cy="525000"/>
          </a:xfrm>
          <a:prstGeom prst="rect">
            <a:avLst/>
          </a:prstGeom>
        </p:spPr>
        <p:txBody>
          <a:bodyPr spcFirstLastPara="1" vert="horz" wrap="square" lIns="68575" tIns="34275" rIns="68575" bIns="34275" rtlCol="1" anchor="t" anchorCtr="0">
            <a:noAutofit/>
          </a:bodyPr>
          <a:lstStyle>
            <a:defPPr>
              <a:defRPr lang="he-IL"/>
            </a:defPPr>
            <a:lvl1pPr marL="0" lvl="0" algn="l" defTabSz="914400" rtl="1" eaLnBrk="1" latinLnBrk="0" hangingPunct="1">
              <a:buNone/>
              <a:defRPr sz="1333" kern="1200">
                <a:solidFill>
                  <a:schemeClr val="dk1"/>
                </a:solidFill>
                <a:latin typeface="+mn-lt"/>
                <a:ea typeface="+mn-ea"/>
                <a:cs typeface="+mn-cs"/>
              </a:defRPr>
            </a:lvl1pPr>
            <a:lvl2pPr marL="457200" lvl="1" algn="r" defTabSz="914400" rtl="1" eaLnBrk="1" latinLnBrk="0" hangingPunct="1">
              <a:buNone/>
              <a:defRPr sz="1333" kern="1200">
                <a:solidFill>
                  <a:schemeClr val="dk1"/>
                </a:solidFill>
                <a:latin typeface="+mn-lt"/>
                <a:ea typeface="+mn-ea"/>
                <a:cs typeface="+mn-cs"/>
              </a:defRPr>
            </a:lvl2pPr>
            <a:lvl3pPr marL="914400" lvl="2" algn="r" defTabSz="914400" rtl="1" eaLnBrk="1" latinLnBrk="0" hangingPunct="1">
              <a:buNone/>
              <a:defRPr sz="1333" kern="1200">
                <a:solidFill>
                  <a:schemeClr val="dk1"/>
                </a:solidFill>
                <a:latin typeface="+mn-lt"/>
                <a:ea typeface="+mn-ea"/>
                <a:cs typeface="+mn-cs"/>
              </a:defRPr>
            </a:lvl3pPr>
            <a:lvl4pPr marL="1371600" lvl="3" algn="r" defTabSz="914400" rtl="1" eaLnBrk="1" latinLnBrk="0" hangingPunct="1">
              <a:buNone/>
              <a:defRPr sz="1333" kern="1200">
                <a:solidFill>
                  <a:schemeClr val="dk1"/>
                </a:solidFill>
                <a:latin typeface="+mn-lt"/>
                <a:ea typeface="+mn-ea"/>
                <a:cs typeface="+mn-cs"/>
              </a:defRPr>
            </a:lvl4pPr>
            <a:lvl5pPr marL="1828800" lvl="4" algn="r" defTabSz="914400" rtl="1" eaLnBrk="1" latinLnBrk="0" hangingPunct="1">
              <a:buNone/>
              <a:defRPr sz="1333" kern="1200">
                <a:solidFill>
                  <a:schemeClr val="dk1"/>
                </a:solidFill>
                <a:latin typeface="+mn-lt"/>
                <a:ea typeface="+mn-ea"/>
                <a:cs typeface="+mn-cs"/>
              </a:defRPr>
            </a:lvl5pPr>
            <a:lvl6pPr marL="2286000" lvl="5" algn="r" defTabSz="914400" rtl="1" eaLnBrk="1" latinLnBrk="0" hangingPunct="1">
              <a:buNone/>
              <a:defRPr sz="1333" kern="1200">
                <a:solidFill>
                  <a:schemeClr val="dk1"/>
                </a:solidFill>
                <a:latin typeface="+mn-lt"/>
                <a:ea typeface="+mn-ea"/>
                <a:cs typeface="+mn-cs"/>
              </a:defRPr>
            </a:lvl6pPr>
            <a:lvl7pPr marL="2743200" lvl="6" algn="r" defTabSz="914400" rtl="1" eaLnBrk="1" latinLnBrk="0" hangingPunct="1">
              <a:buNone/>
              <a:defRPr sz="1333" kern="1200">
                <a:solidFill>
                  <a:schemeClr val="dk1"/>
                </a:solidFill>
                <a:latin typeface="+mn-lt"/>
                <a:ea typeface="+mn-ea"/>
                <a:cs typeface="+mn-cs"/>
              </a:defRPr>
            </a:lvl7pPr>
            <a:lvl8pPr marL="3200400" lvl="7" algn="r" defTabSz="914400" rtl="1" eaLnBrk="1" latinLnBrk="0" hangingPunct="1">
              <a:buNone/>
              <a:defRPr sz="1333" kern="1200">
                <a:solidFill>
                  <a:schemeClr val="dk1"/>
                </a:solidFill>
                <a:latin typeface="+mn-lt"/>
                <a:ea typeface="+mn-ea"/>
                <a:cs typeface="+mn-cs"/>
              </a:defRPr>
            </a:lvl8pPr>
            <a:lvl9pPr marL="3657600" lvl="8" algn="r" defTabSz="914400" rtl="1" eaLnBrk="1" latinLnBrk="0" hangingPunct="1">
              <a:buNone/>
              <a:defRPr sz="1333" kern="1200">
                <a:solidFill>
                  <a:schemeClr val="dk1"/>
                </a:solidFill>
                <a:latin typeface="+mn-lt"/>
                <a:ea typeface="+mn-ea"/>
                <a:cs typeface="+mn-cs"/>
              </a:defRPr>
            </a:lvl9pPr>
          </a:lstStyle>
          <a:p>
            <a:pPr algn="r" rtl="0"/>
            <a:fld id="{00000000-1234-1234-1234-123412341234}" type="slidenum">
              <a:rPr lang="en" smtClean="0"/>
              <a:pPr algn="r" rtl="0"/>
              <a:t>20</a:t>
            </a:fld>
            <a:endParaRPr sz="1467">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latin typeface="Arial" panose="020B0604020202020204" pitchFamily="34" charset="0"/>
                <a:cs typeface="Arial" panose="020B0604020202020204" pitchFamily="34" charset="0"/>
              </a:rPr>
              <a:t>الامتثال والانحراف الاجتماعي</a:t>
            </a:r>
            <a:endParaRPr lang="he-IL" dirty="0">
              <a:latin typeface="Arial" panose="020B0604020202020204" pitchFamily="34" charset="0"/>
            </a:endParaRPr>
          </a:p>
        </p:txBody>
      </p:sp>
      <p:sp>
        <p:nvSpPr>
          <p:cNvPr id="3" name="מציין מיקום טקסט 2"/>
          <p:cNvSpPr>
            <a:spLocks noGrp="1"/>
          </p:cNvSpPr>
          <p:nvPr>
            <p:ph type="body" idx="1"/>
          </p:nvPr>
        </p:nvSpPr>
        <p:spPr/>
        <p:txBody>
          <a:bodyPr/>
          <a:lstStyle/>
          <a:p>
            <a:pPr algn="ctr"/>
            <a:r>
              <a:rPr lang="ar-JO" sz="4000" dirty="0">
                <a:latin typeface="Arial" panose="020B0604020202020204" pitchFamily="34" charset="0"/>
                <a:cs typeface="Arial" panose="020B0604020202020204" pitchFamily="34" charset="0"/>
              </a:rPr>
              <a:t>أي من الصور التالية تمثّل "انحرافًا" وأيّها تمثّل "امتثال"؟</a:t>
            </a:r>
            <a:endParaRPr lang="he-IL" sz="4000" dirty="0"/>
          </a:p>
        </p:txBody>
      </p:sp>
      <p:pic>
        <p:nvPicPr>
          <p:cNvPr id="5" name="תמונה 4"/>
          <p:cNvPicPr>
            <a:picLocks noChangeAspect="1"/>
          </p:cNvPicPr>
          <p:nvPr/>
        </p:nvPicPr>
        <p:blipFill>
          <a:blip r:embed="rId2"/>
          <a:stretch>
            <a:fillRect/>
          </a:stretch>
        </p:blipFill>
        <p:spPr>
          <a:xfrm>
            <a:off x="681317" y="2675169"/>
            <a:ext cx="2771775" cy="2305050"/>
          </a:xfrm>
          <a:prstGeom prst="rect">
            <a:avLst/>
          </a:prstGeom>
        </p:spPr>
      </p:pic>
      <p:pic>
        <p:nvPicPr>
          <p:cNvPr id="1026" name="Picture 2" descr="נורמות חברתיות קבוצתיו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469" y="264683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9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800"/>
              <a:buFont typeface="Varela Round"/>
              <a:buNone/>
            </a:pPr>
            <a:r>
              <a:rPr lang="ar-JO" dirty="0">
                <a:latin typeface="Arial" panose="020B0604020202020204" pitchFamily="34" charset="0"/>
                <a:cs typeface="Arial" panose="020B0604020202020204" pitchFamily="34" charset="0"/>
              </a:rPr>
              <a:t>ما هي المواضيع التي سنتداولها اليوم؟</a:t>
            </a:r>
            <a:endParaRPr dirty="0">
              <a:latin typeface="Arial" panose="020B0604020202020204" pitchFamily="34" charset="0"/>
              <a:cs typeface="Arial" panose="020B0604020202020204" pitchFamily="34" charset="0"/>
            </a:endParaRPr>
          </a:p>
        </p:txBody>
      </p:sp>
      <p:sp>
        <p:nvSpPr>
          <p:cNvPr id="75" name="Google Shape;75;p10"/>
          <p:cNvSpPr txBox="1">
            <a:spLocks noGrp="1"/>
          </p:cNvSpPr>
          <p:nvPr>
            <p:ph type="body" idx="1"/>
          </p:nvPr>
        </p:nvSpPr>
        <p:spPr>
          <a:xfrm>
            <a:off x="628220" y="1725681"/>
            <a:ext cx="9000000" cy="540000"/>
          </a:xfrm>
          <a:prstGeom prst="rect">
            <a:avLst/>
          </a:prstGeom>
          <a:noFill/>
          <a:ln>
            <a:noFill/>
          </a:ln>
        </p:spPr>
        <p:txBody>
          <a:bodyPr spcFirstLastPara="1" wrap="square" lIns="91425" tIns="45700" rIns="91425" bIns="45700" anchor="b" anchorCtr="0">
            <a:noAutofit/>
          </a:bodyPr>
          <a:lstStyle/>
          <a:p>
            <a:pPr marL="0" lvl="0" indent="0" algn="ctr" rtl="1">
              <a:spcBef>
                <a:spcPts val="0"/>
              </a:spcBef>
              <a:spcAft>
                <a:spcPts val="0"/>
              </a:spcAft>
              <a:buClr>
                <a:srgbClr val="0070C0"/>
              </a:buClr>
              <a:buSzPts val="3200"/>
              <a:buNone/>
            </a:pPr>
            <a:r>
              <a:rPr lang="ar-JO" sz="3600" dirty="0">
                <a:latin typeface="Arial" panose="020B0604020202020204" pitchFamily="34" charset="0"/>
                <a:cs typeface="Arial" panose="020B0604020202020204" pitchFamily="34" charset="0"/>
              </a:rPr>
              <a:t>ما هو الانحراف الاجتماعيّ؟</a:t>
            </a:r>
            <a:endParaRPr sz="3600" dirty="0"/>
          </a:p>
        </p:txBody>
      </p:sp>
      <p:sp>
        <p:nvSpPr>
          <p:cNvPr id="76" name="Google Shape;76;p10"/>
          <p:cNvSpPr txBox="1">
            <a:spLocks noGrp="1"/>
          </p:cNvSpPr>
          <p:nvPr>
            <p:ph type="body" idx="2"/>
          </p:nvPr>
        </p:nvSpPr>
        <p:spPr>
          <a:xfrm>
            <a:off x="515206" y="1162974"/>
            <a:ext cx="9000000" cy="4152517"/>
          </a:xfrm>
          <a:prstGeom prst="rect">
            <a:avLst/>
          </a:prstGeom>
          <a:noFill/>
          <a:ln>
            <a:noFill/>
          </a:ln>
        </p:spPr>
        <p:txBody>
          <a:bodyPr spcFirstLastPara="1" wrap="square" lIns="91425" tIns="45700" rIns="91425" bIns="45700" anchor="t" anchorCtr="0">
            <a:noAutofit/>
          </a:bodyPr>
          <a:lstStyle/>
          <a:p>
            <a:pPr marL="495300" indent="-342900">
              <a:lnSpc>
                <a:spcPct val="200000"/>
              </a:lnSpc>
              <a:buFont typeface="Wingdings" panose="05000000000000000000" pitchFamily="2" charset="2"/>
              <a:buChar char="v"/>
            </a:pPr>
            <a:endParaRPr lang="ar-JO" sz="3200" dirty="0">
              <a:latin typeface="Arial" panose="020B0604020202020204" pitchFamily="34" charset="0"/>
              <a:cs typeface="Arial" panose="020B0604020202020204" pitchFamily="34" charset="0"/>
            </a:endParaRPr>
          </a:p>
          <a:p>
            <a:pPr marL="495300" indent="-342900">
              <a:lnSpc>
                <a:spcPct val="200000"/>
              </a:lnSpc>
              <a:buFont typeface="Wingdings" panose="05000000000000000000" pitchFamily="2" charset="2"/>
              <a:buChar char="v"/>
            </a:pPr>
            <a:r>
              <a:rPr lang="ar-JO" sz="3200" dirty="0">
                <a:latin typeface="Arial" panose="020B0604020202020204" pitchFamily="34" charset="0"/>
                <a:cs typeface="Arial" panose="020B0604020202020204" pitchFamily="34" charset="0"/>
              </a:rPr>
              <a:t>هل يُعتبر الانحراف كما هو في كل الثقافات؟ ام يختلف تفسير الانحراف في الثقافات المختلفة؟ </a:t>
            </a:r>
          </a:p>
          <a:p>
            <a:pPr marL="495300" indent="-342900">
              <a:lnSpc>
                <a:spcPct val="200000"/>
              </a:lnSpc>
              <a:buFont typeface="Wingdings" panose="05000000000000000000" pitchFamily="2" charset="2"/>
              <a:buChar char="v"/>
            </a:pPr>
            <a:r>
              <a:rPr lang="ar-JO" sz="3200" dirty="0">
                <a:latin typeface="Arial" panose="020B0604020202020204" pitchFamily="34" charset="0"/>
                <a:cs typeface="Arial" panose="020B0604020202020204" pitchFamily="34" charset="0"/>
              </a:rPr>
              <a:t>ما هي العلاقة بين الانحراف والامتثال؟ (الانصياع للقوانين والأعراف الاجتماعية)</a:t>
            </a:r>
            <a:endParaRPr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latin typeface="Arial" panose="020B0604020202020204" pitchFamily="34" charset="0"/>
                <a:cs typeface="Arial" panose="020B0604020202020204" pitchFamily="34" charset="0"/>
              </a:rPr>
              <a:t>الانحراف الاجتماعيّ</a:t>
            </a:r>
            <a:endParaRPr lang="he-IL" dirty="0"/>
          </a:p>
        </p:txBody>
      </p:sp>
      <p:sp>
        <p:nvSpPr>
          <p:cNvPr id="3" name="מציין מיקום טקסט 2"/>
          <p:cNvSpPr>
            <a:spLocks noGrp="1"/>
          </p:cNvSpPr>
          <p:nvPr>
            <p:ph type="body" idx="1"/>
          </p:nvPr>
        </p:nvSpPr>
        <p:spPr/>
        <p:txBody>
          <a:bodyPr/>
          <a:lstStyle/>
          <a:p>
            <a:pPr algn="ctr"/>
            <a:r>
              <a:rPr lang="he-IL" dirty="0"/>
              <a:t> </a:t>
            </a:r>
          </a:p>
        </p:txBody>
      </p:sp>
      <p:sp>
        <p:nvSpPr>
          <p:cNvPr id="4" name="מציין מיקום טקסט 3"/>
          <p:cNvSpPr>
            <a:spLocks noGrp="1"/>
          </p:cNvSpPr>
          <p:nvPr>
            <p:ph type="body" idx="2"/>
          </p:nvPr>
        </p:nvSpPr>
        <p:spPr>
          <a:xfrm>
            <a:off x="515206" y="933094"/>
            <a:ext cx="11160000" cy="4152517"/>
          </a:xfrm>
        </p:spPr>
        <p:txBody>
          <a:bodyPr/>
          <a:lstStyle/>
          <a:p>
            <a:pPr algn="ctr">
              <a:lnSpc>
                <a:spcPct val="150000"/>
              </a:lnSpc>
            </a:pPr>
            <a:r>
              <a:rPr lang="ar-JO" sz="3200" dirty="0">
                <a:latin typeface="Arial" panose="020B0604020202020204" pitchFamily="34" charset="0"/>
                <a:cs typeface="Arial" panose="020B0604020202020204" pitchFamily="34" charset="0"/>
              </a:rPr>
              <a:t>من وجهة نظر علماء الاجتماع، يُعتبر الانحراف الاجتماعي على انّه خرقٌ للقوانين او الأعراف الاجتماعيّة. </a:t>
            </a:r>
          </a:p>
          <a:p>
            <a:pPr algn="ctr">
              <a:lnSpc>
                <a:spcPct val="150000"/>
              </a:lnSpc>
            </a:pPr>
            <a:r>
              <a:rPr lang="ar-JO" sz="3200" dirty="0">
                <a:latin typeface="Arial" panose="020B0604020202020204" pitchFamily="34" charset="0"/>
                <a:cs typeface="Arial" panose="020B0604020202020204" pitchFamily="34" charset="0"/>
              </a:rPr>
              <a:t>من لا يكون منصاعًا للأعراف الاجتماعيّة، سوف يُعتبر من قبل مجموعته على انه لا مسايرًا أو منحرفًا.</a:t>
            </a:r>
          </a:p>
          <a:p>
            <a:pPr marL="76200" indent="0" algn="ctr">
              <a:lnSpc>
                <a:spcPct val="150000"/>
              </a:lnSpc>
              <a:buNone/>
            </a:pPr>
            <a:r>
              <a:rPr lang="ar-JO" sz="3200" dirty="0">
                <a:latin typeface="Arial" panose="020B0604020202020204" pitchFamily="34" charset="0"/>
                <a:cs typeface="Arial" panose="020B0604020202020204" pitchFamily="34" charset="0"/>
              </a:rPr>
              <a:t>  </a:t>
            </a:r>
            <a:endParaRPr lang="he-IL" sz="3200" dirty="0"/>
          </a:p>
        </p:txBody>
      </p:sp>
      <p:sp>
        <p:nvSpPr>
          <p:cNvPr id="5" name="אליפסה 4"/>
          <p:cNvSpPr/>
          <p:nvPr/>
        </p:nvSpPr>
        <p:spPr>
          <a:xfrm>
            <a:off x="1890444" y="3954338"/>
            <a:ext cx="3739793" cy="154112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JO" sz="28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الانحراف</a:t>
            </a:r>
            <a:r>
              <a:rPr lang="ar-JO" sz="2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عدم الانصياع للقوانين والأعراف الاجتماعية</a:t>
            </a:r>
            <a:endPar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 name="אליפסה 7"/>
          <p:cNvSpPr/>
          <p:nvPr/>
        </p:nvSpPr>
        <p:spPr>
          <a:xfrm>
            <a:off x="6782825" y="3954338"/>
            <a:ext cx="3739793" cy="154112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JO" sz="28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الامتثال\ المسايرة</a:t>
            </a:r>
            <a:r>
              <a:rPr lang="ar-JO" sz="2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الانصياع للقوانين والأعراف الاجتماعية</a:t>
            </a:r>
            <a:endPar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04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 </a:t>
            </a:r>
            <a:r>
              <a:rPr lang="ar-JO" dirty="0">
                <a:latin typeface="Arial" panose="020B0604020202020204" pitchFamily="34" charset="0"/>
                <a:cs typeface="Arial" panose="020B0604020202020204" pitchFamily="34" charset="0"/>
              </a:rPr>
              <a:t>الانحراف الاجتماعيّ</a:t>
            </a:r>
            <a:endParaRPr lang="he-IL" dirty="0"/>
          </a:p>
        </p:txBody>
      </p:sp>
      <p:sp>
        <p:nvSpPr>
          <p:cNvPr id="3" name="מציין מיקום טקסט 2"/>
          <p:cNvSpPr>
            <a:spLocks noGrp="1"/>
          </p:cNvSpPr>
          <p:nvPr>
            <p:ph type="body" idx="1"/>
          </p:nvPr>
        </p:nvSpPr>
        <p:spPr>
          <a:xfrm>
            <a:off x="515206" y="1356488"/>
            <a:ext cx="11159999" cy="540000"/>
          </a:xfrm>
        </p:spPr>
        <p:txBody>
          <a:bodyPr/>
          <a:lstStyle/>
          <a:p>
            <a:pPr algn="ctr"/>
            <a:r>
              <a:rPr lang="ar-JO" dirty="0">
                <a:latin typeface="Arial" panose="020B0604020202020204" pitchFamily="34" charset="0"/>
                <a:cs typeface="Arial" panose="020B0604020202020204" pitchFamily="34" charset="0"/>
              </a:rPr>
              <a:t>تعريف السّلوك على انّه سلوك منحرف يكون نسبيًّا للزمان، المكان، والظروف الاجتماعيّة. </a:t>
            </a:r>
            <a:endParaRPr lang="he-IL" dirty="0"/>
          </a:p>
        </p:txBody>
      </p:sp>
      <p:sp>
        <p:nvSpPr>
          <p:cNvPr id="7" name="מציין מיקום טקסט 3"/>
          <p:cNvSpPr>
            <a:spLocks noGrp="1"/>
          </p:cNvSpPr>
          <p:nvPr>
            <p:ph type="body" idx="2"/>
          </p:nvPr>
        </p:nvSpPr>
        <p:spPr>
          <a:xfrm>
            <a:off x="7838328" y="1725682"/>
            <a:ext cx="3836878" cy="540000"/>
          </a:xfrm>
        </p:spPr>
        <p:txBody>
          <a:bodyPr/>
          <a:lstStyle/>
          <a:p>
            <a:pPr marL="76200" indent="0" algn="ctr">
              <a:buNone/>
            </a:pPr>
            <a:r>
              <a:rPr lang="ar-JO" sz="3600" b="1" dirty="0">
                <a:latin typeface="Arial" panose="020B0604020202020204" pitchFamily="34" charset="0"/>
                <a:cs typeface="Arial" panose="020B0604020202020204" pitchFamily="34" charset="0"/>
              </a:rPr>
              <a:t>الزّمان</a:t>
            </a:r>
            <a:endParaRPr lang="he-IL" sz="3600" b="1" dirty="0"/>
          </a:p>
        </p:txBody>
      </p:sp>
      <p:pic>
        <p:nvPicPr>
          <p:cNvPr id="1030" name="Picture 6" descr="סדנת ניהול זמן לארגונים- ניהול זמן עצמי אפקטיבי למנהל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483" y="2277723"/>
            <a:ext cx="3475131" cy="15610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gadgetline.co.il/media/catalog/product/cache/3/image/9df78eab33525d08d6e5fb8d27136e95/p/3/p32487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093" y="2265681"/>
            <a:ext cx="1951131" cy="2466789"/>
          </a:xfrm>
          <a:prstGeom prst="rect">
            <a:avLst/>
          </a:prstGeom>
          <a:noFill/>
          <a:extLst>
            <a:ext uri="{909E8E84-426E-40DD-AFC4-6F175D3DCCD1}">
              <a14:hiddenFill xmlns:a14="http://schemas.microsoft.com/office/drawing/2010/main">
                <a:solidFill>
                  <a:srgbClr val="FFFFFF"/>
                </a:solidFill>
              </a14:hiddenFill>
            </a:ext>
          </a:extLst>
        </p:spPr>
      </p:pic>
      <p:sp>
        <p:nvSpPr>
          <p:cNvPr id="11" name="מציין מיקום טקסט 3"/>
          <p:cNvSpPr txBox="1">
            <a:spLocks/>
          </p:cNvSpPr>
          <p:nvPr/>
        </p:nvSpPr>
        <p:spPr>
          <a:xfrm>
            <a:off x="351219" y="1725682"/>
            <a:ext cx="3836878" cy="54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76200" indent="0" algn="ctr">
              <a:buFont typeface="Arial"/>
              <a:buNone/>
            </a:pPr>
            <a:r>
              <a:rPr lang="ar-JO" sz="3600" b="1" dirty="0">
                <a:latin typeface="Arial" panose="020B0604020202020204" pitchFamily="34" charset="0"/>
                <a:cs typeface="Arial" panose="020B0604020202020204" pitchFamily="34" charset="0"/>
              </a:rPr>
              <a:t>المكان</a:t>
            </a:r>
            <a:endParaRPr lang="he-IL" sz="3600" b="1" dirty="0"/>
          </a:p>
        </p:txBody>
      </p:sp>
      <p:pic>
        <p:nvPicPr>
          <p:cNvPr id="6" name="תמונה 5"/>
          <p:cNvPicPr>
            <a:picLocks noChangeAspect="1"/>
          </p:cNvPicPr>
          <p:nvPr/>
        </p:nvPicPr>
        <p:blipFill>
          <a:blip r:embed="rId4"/>
          <a:stretch>
            <a:fillRect/>
          </a:stretch>
        </p:blipFill>
        <p:spPr>
          <a:xfrm>
            <a:off x="4000826" y="3826775"/>
            <a:ext cx="2991644" cy="1986452"/>
          </a:xfrm>
          <a:prstGeom prst="rect">
            <a:avLst/>
          </a:prstGeom>
        </p:spPr>
      </p:pic>
      <p:sp>
        <p:nvSpPr>
          <p:cNvPr id="13" name="מציין מיקום טקסט 3"/>
          <p:cNvSpPr txBox="1">
            <a:spLocks/>
          </p:cNvSpPr>
          <p:nvPr/>
        </p:nvSpPr>
        <p:spPr>
          <a:xfrm>
            <a:off x="3766772" y="3286775"/>
            <a:ext cx="3836878" cy="54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1pPr>
            <a:lvl2pPr marL="914400" marR="0" lvl="1" indent="-381000" algn="r" rtl="1">
              <a:lnSpc>
                <a:spcPct val="100000"/>
              </a:lnSpc>
              <a:spcBef>
                <a:spcPts val="600"/>
              </a:spcBef>
              <a:spcAft>
                <a:spcPts val="0"/>
              </a:spcAft>
              <a:buClr>
                <a:srgbClr val="002060"/>
              </a:buClr>
              <a:buSzPts val="2400"/>
              <a:buFont typeface="Arial"/>
              <a:buChar char="–"/>
              <a:defRPr sz="2400" b="0" i="0" u="none" strike="noStrike" cap="none">
                <a:solidFill>
                  <a:srgbClr val="002060"/>
                </a:solidFill>
                <a:latin typeface="Varela Round"/>
                <a:ea typeface="Varela Round"/>
                <a:cs typeface="Varela Round"/>
                <a:sym typeface="Varela Round"/>
              </a:defRPr>
            </a:lvl2pPr>
            <a:lvl3pPr marL="1371600" marR="0" lvl="2" indent="-342900" algn="r" rtl="1">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r" rtl="1">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76200" indent="0" algn="ctr">
              <a:buFont typeface="Arial"/>
              <a:buNone/>
            </a:pPr>
            <a:r>
              <a:rPr lang="ar-JO" sz="3600" b="1" dirty="0">
                <a:latin typeface="Arial" panose="020B0604020202020204" pitchFamily="34" charset="0"/>
                <a:cs typeface="Arial" panose="020B0604020202020204" pitchFamily="34" charset="0"/>
              </a:rPr>
              <a:t>الظّروف الاجتماعية</a:t>
            </a:r>
            <a:endParaRPr lang="he-IL" sz="3600" b="1" dirty="0"/>
          </a:p>
        </p:txBody>
      </p:sp>
    </p:spTree>
    <p:extLst>
      <p:ext uri="{BB962C8B-B14F-4D97-AF65-F5344CB8AC3E}">
        <p14:creationId xmlns:p14="http://schemas.microsoft.com/office/powerpoint/2010/main" val="106974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 </a:t>
            </a:r>
            <a:r>
              <a:rPr lang="ar-JO" dirty="0">
                <a:latin typeface="Arial" panose="020B0604020202020204" pitchFamily="34" charset="0"/>
                <a:cs typeface="Arial" panose="020B0604020202020204" pitchFamily="34" charset="0"/>
              </a:rPr>
              <a:t>الانحراف الاجتماعيّ نسبةً للزّمان</a:t>
            </a:r>
            <a:endParaRPr lang="he-IL" dirty="0"/>
          </a:p>
        </p:txBody>
      </p:sp>
      <p:pic>
        <p:nvPicPr>
          <p:cNvPr id="8" name="תמונה 7"/>
          <p:cNvPicPr>
            <a:picLocks noChangeAspect="1"/>
          </p:cNvPicPr>
          <p:nvPr/>
        </p:nvPicPr>
        <p:blipFill>
          <a:blip r:embed="rId2"/>
          <a:stretch>
            <a:fillRect/>
          </a:stretch>
        </p:blipFill>
        <p:spPr>
          <a:xfrm>
            <a:off x="1972236" y="1366032"/>
            <a:ext cx="3441654" cy="4409619"/>
          </a:xfrm>
          <a:prstGeom prst="rect">
            <a:avLst/>
          </a:prstGeom>
        </p:spPr>
      </p:pic>
      <p:sp>
        <p:nvSpPr>
          <p:cNvPr id="10" name="מציין מיקום טקסט 9"/>
          <p:cNvSpPr>
            <a:spLocks noGrp="1"/>
          </p:cNvSpPr>
          <p:nvPr>
            <p:ph type="body" idx="1"/>
          </p:nvPr>
        </p:nvSpPr>
        <p:spPr>
          <a:xfrm>
            <a:off x="6725265" y="1185680"/>
            <a:ext cx="4949940" cy="1567351"/>
          </a:xfrm>
        </p:spPr>
        <p:txBody>
          <a:bodyPr/>
          <a:lstStyle/>
          <a:p>
            <a:r>
              <a:rPr lang="ar-JO" sz="4400" dirty="0">
                <a:latin typeface="Arial" panose="020B0604020202020204" pitchFamily="34" charset="0"/>
                <a:cs typeface="Arial" panose="020B0604020202020204" pitchFamily="34" charset="0"/>
              </a:rPr>
              <a:t>هل يظهر في الصورة ولد ام بنت؟؟</a:t>
            </a:r>
            <a:endParaRPr lang="he-IL" sz="4400" dirty="0"/>
          </a:p>
        </p:txBody>
      </p:sp>
    </p:spTree>
    <p:extLst>
      <p:ext uri="{BB962C8B-B14F-4D97-AF65-F5344CB8AC3E}">
        <p14:creationId xmlns:p14="http://schemas.microsoft.com/office/powerpoint/2010/main" val="1403089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6732" y="170891"/>
            <a:ext cx="11160000" cy="720000"/>
          </a:xfrm>
        </p:spPr>
        <p:txBody>
          <a:bodyPr/>
          <a:lstStyle/>
          <a:p>
            <a:r>
              <a:rPr lang="ar-JO" dirty="0">
                <a:latin typeface="Arial" panose="020B0604020202020204" pitchFamily="34" charset="0"/>
                <a:cs typeface="Arial" panose="020B0604020202020204" pitchFamily="34" charset="0"/>
              </a:rPr>
              <a:t>الانحراف الاجتماعيّ </a:t>
            </a:r>
            <a:r>
              <a:rPr lang="ar-JO" dirty="0">
                <a:solidFill>
                  <a:srgbClr val="FF0000"/>
                </a:solidFill>
                <a:latin typeface="Arial" panose="020B0604020202020204" pitchFamily="34" charset="0"/>
                <a:cs typeface="Arial" panose="020B0604020202020204" pitchFamily="34" charset="0"/>
              </a:rPr>
              <a:t>نسبةً للزمان</a:t>
            </a:r>
            <a:endParaRPr lang="he-IL" dirty="0">
              <a:solidFill>
                <a:srgbClr val="FF0000"/>
              </a:solidFill>
            </a:endParaRPr>
          </a:p>
        </p:txBody>
      </p:sp>
      <p:sp>
        <p:nvSpPr>
          <p:cNvPr id="10" name="מציין מיקום טקסט 9"/>
          <p:cNvSpPr>
            <a:spLocks noGrp="1"/>
          </p:cNvSpPr>
          <p:nvPr>
            <p:ph type="body" idx="1"/>
          </p:nvPr>
        </p:nvSpPr>
        <p:spPr>
          <a:xfrm>
            <a:off x="733145" y="2233381"/>
            <a:ext cx="11159999" cy="2391237"/>
          </a:xfrm>
        </p:spPr>
        <p:txBody>
          <a:bodyPr/>
          <a:lstStyle/>
          <a:p>
            <a:pPr>
              <a:lnSpc>
                <a:spcPct val="150000"/>
              </a:lnSpc>
            </a:pPr>
            <a:r>
              <a:rPr lang="ar-JO" sz="2800" dirty="0">
                <a:latin typeface="Arial" panose="020B0604020202020204" pitchFamily="34" charset="0"/>
                <a:cs typeface="Arial" panose="020B0604020202020204" pitchFamily="34" charset="0"/>
              </a:rPr>
              <a:t>في صورة شهيرة موجودة في أرشيف التاريخ الأمريكيّ، يظهر الشاب الصغير "فرانكلين </a:t>
            </a:r>
            <a:r>
              <a:rPr lang="ar-JO" sz="2800" dirty="0" err="1">
                <a:latin typeface="Arial" panose="020B0604020202020204" pitchFamily="34" charset="0"/>
                <a:cs typeface="Arial" panose="020B0604020202020204" pitchFamily="34" charset="0"/>
              </a:rPr>
              <a:t>ديلانو</a:t>
            </a:r>
            <a:r>
              <a:rPr lang="ar-JO" sz="2800" dirty="0">
                <a:latin typeface="Arial" panose="020B0604020202020204" pitchFamily="34" charset="0"/>
                <a:cs typeface="Arial" panose="020B0604020202020204" pitchFamily="34" charset="0"/>
              </a:rPr>
              <a:t> </a:t>
            </a:r>
            <a:r>
              <a:rPr lang="ar-JO" sz="2800" dirty="0" err="1">
                <a:latin typeface="Arial" panose="020B0604020202020204" pitchFamily="34" charset="0"/>
                <a:cs typeface="Arial" panose="020B0604020202020204" pitchFamily="34" charset="0"/>
              </a:rPr>
              <a:t>روزوولت</a:t>
            </a:r>
            <a:r>
              <a:rPr lang="ar-JO" sz="2800" dirty="0">
                <a:latin typeface="Arial" panose="020B0604020202020204" pitchFamily="34" charset="0"/>
                <a:cs typeface="Arial" panose="020B0604020202020204" pitchFamily="34" charset="0"/>
              </a:rPr>
              <a:t>"، الذي اصبح فيما بعد رئيسًا للولايات المتّحدة، وهو جالسٌ على كرسيّ صغير، تغطّي ركبتيه تنّورة بيضاء، ويحمل بين يديه قبّعة مزيّنة بريشة. يُعتبر اللباس الموصوف اليوم مُقلقًا، لكن في سنة 1884 عندما التُقطت الصّورة، اعتاد الصبيان ان يلبسوا فساتينًا حتى جيل 6 او 7 سنوات، وعند بلوغهم هذا السّن كانوا يقصّون شعرهم لأول مرّة. لباس الشاب "فرانكلين" اعتبر في ذلك الحين محايدًا من الناحية </a:t>
            </a:r>
            <a:r>
              <a:rPr lang="ar-JO" sz="2800" dirty="0" err="1">
                <a:latin typeface="Arial" panose="020B0604020202020204" pitchFamily="34" charset="0"/>
                <a:cs typeface="Arial" panose="020B0604020202020204" pitchFamily="34" charset="0"/>
              </a:rPr>
              <a:t>الجندرية</a:t>
            </a:r>
            <a:r>
              <a:rPr lang="ar-JO" sz="2800" dirty="0">
                <a:latin typeface="Arial" panose="020B0604020202020204" pitchFamily="34" charset="0"/>
                <a:cs typeface="Arial" panose="020B0604020202020204" pitchFamily="34" charset="0"/>
              </a:rPr>
              <a:t>. </a:t>
            </a:r>
            <a:endParaRPr lang="he-IL" sz="2800" dirty="0"/>
          </a:p>
        </p:txBody>
      </p:sp>
      <p:pic>
        <p:nvPicPr>
          <p:cNvPr id="3074" name="Picture 2" descr="pink-and-blue-Paper-Doll-Percy-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2644"/>
            <a:ext cx="3430669" cy="2510246"/>
          </a:xfrm>
          <a:prstGeom prst="rect">
            <a:avLst/>
          </a:prstGeom>
          <a:noFill/>
          <a:extLst>
            <a:ext uri="{909E8E84-426E-40DD-AFC4-6F175D3DCCD1}">
              <a14:hiddenFill xmlns:a14="http://schemas.microsoft.com/office/drawing/2010/main">
                <a:solidFill>
                  <a:srgbClr val="FFFFFF"/>
                </a:solidFill>
              </a14:hiddenFill>
            </a:ext>
          </a:extLst>
        </p:spPr>
      </p:pic>
      <p:sp>
        <p:nvSpPr>
          <p:cNvPr id="6" name="מציין מיקום טקסט 9"/>
          <p:cNvSpPr>
            <a:spLocks noGrp="1"/>
          </p:cNvSpPr>
          <p:nvPr>
            <p:ph type="body" idx="1"/>
          </p:nvPr>
        </p:nvSpPr>
        <p:spPr>
          <a:xfrm>
            <a:off x="4162130" y="5211932"/>
            <a:ext cx="6440861" cy="295835"/>
          </a:xfrm>
        </p:spPr>
        <p:txBody>
          <a:bodyPr/>
          <a:lstStyle/>
          <a:p>
            <a:r>
              <a:rPr lang="ar-JO" sz="2400" b="0" dirty="0">
                <a:solidFill>
                  <a:schemeClr val="tx1"/>
                </a:solidFill>
                <a:latin typeface="Arial" panose="020B0604020202020204" pitchFamily="34" charset="0"/>
                <a:cs typeface="Arial" panose="020B0604020202020204" pitchFamily="34" charset="0"/>
              </a:rPr>
              <a:t>في</a:t>
            </a:r>
            <a:r>
              <a:rPr lang="ar-JO" sz="4400" b="0" dirty="0">
                <a:solidFill>
                  <a:schemeClr val="tx1"/>
                </a:solidFill>
                <a:latin typeface="Arial" panose="020B0604020202020204" pitchFamily="34" charset="0"/>
                <a:cs typeface="Arial" panose="020B0604020202020204" pitchFamily="34" charset="0"/>
              </a:rPr>
              <a:t> </a:t>
            </a:r>
            <a:r>
              <a:rPr lang="ar-JO" sz="2400" b="0" dirty="0">
                <a:solidFill>
                  <a:schemeClr val="tx1"/>
                </a:solidFill>
                <a:latin typeface="Arial" panose="020B0604020202020204" pitchFamily="34" charset="0"/>
                <a:cs typeface="Arial" panose="020B0604020202020204" pitchFamily="34" charset="0"/>
              </a:rPr>
              <a:t>سنة 1910، لم يكن اللون الزهريّ او الأزرق يدلّ على الجنس. </a:t>
            </a:r>
            <a:endParaRPr lang="he-IL" sz="2400" dirty="0">
              <a:solidFill>
                <a:schemeClr val="tx1"/>
              </a:solidFill>
            </a:endParaRPr>
          </a:p>
        </p:txBody>
      </p:sp>
    </p:spTree>
    <p:extLst>
      <p:ext uri="{BB962C8B-B14F-4D97-AF65-F5344CB8AC3E}">
        <p14:creationId xmlns:p14="http://schemas.microsoft.com/office/powerpoint/2010/main" val="4000436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76348"/>
            <a:ext cx="11160000" cy="720000"/>
          </a:xfrm>
        </p:spPr>
        <p:txBody>
          <a:bodyPr/>
          <a:lstStyle/>
          <a:p>
            <a:r>
              <a:rPr lang="he-IL" sz="4400" dirty="0"/>
              <a:t> </a:t>
            </a:r>
            <a:r>
              <a:rPr lang="ar-JO" sz="4400" dirty="0">
                <a:latin typeface="Arial" panose="020B0604020202020204" pitchFamily="34" charset="0"/>
                <a:cs typeface="Arial" panose="020B0604020202020204" pitchFamily="34" charset="0"/>
              </a:rPr>
              <a:t>الانحراف الاجتماعيّ </a:t>
            </a:r>
            <a:r>
              <a:rPr lang="ar-JO" sz="4400" dirty="0">
                <a:solidFill>
                  <a:srgbClr val="FF0000"/>
                </a:solidFill>
                <a:latin typeface="Arial" panose="020B0604020202020204" pitchFamily="34" charset="0"/>
                <a:cs typeface="Arial" panose="020B0604020202020204" pitchFamily="34" charset="0"/>
              </a:rPr>
              <a:t>نسبةً للزمان</a:t>
            </a:r>
            <a:endParaRPr lang="he-IL" sz="4400" dirty="0">
              <a:solidFill>
                <a:srgbClr val="FF0000"/>
              </a:solidFill>
            </a:endParaRPr>
          </a:p>
        </p:txBody>
      </p:sp>
      <p:sp>
        <p:nvSpPr>
          <p:cNvPr id="3" name="מציין מיקום טקסט 2"/>
          <p:cNvSpPr>
            <a:spLocks noGrp="1"/>
          </p:cNvSpPr>
          <p:nvPr>
            <p:ph type="body" idx="1"/>
          </p:nvPr>
        </p:nvSpPr>
        <p:spPr>
          <a:xfrm>
            <a:off x="515207" y="330543"/>
            <a:ext cx="11159999" cy="1397267"/>
          </a:xfrm>
        </p:spPr>
        <p:txBody>
          <a:bodyPr/>
          <a:lstStyle/>
          <a:p>
            <a:pPr algn="ctr">
              <a:lnSpc>
                <a:spcPct val="150000"/>
              </a:lnSpc>
            </a:pPr>
            <a:r>
              <a:rPr lang="he-IL" sz="2400" dirty="0"/>
              <a:t> </a:t>
            </a:r>
            <a:r>
              <a:rPr lang="ar-JO" sz="2400" dirty="0">
                <a:latin typeface="Arial" panose="020B0604020202020204" pitchFamily="34" charset="0"/>
                <a:cs typeface="Arial" panose="020B0604020202020204" pitchFamily="34" charset="0"/>
              </a:rPr>
              <a:t>اذا حالفك الحظّ يومًا ودُعيت لحفل زفاف ملوكيّ في إنجلترا، كحفل زفاف الأمير "وليام" مع الأميرة "</a:t>
            </a:r>
            <a:r>
              <a:rPr lang="ar-JO" sz="2400" dirty="0" err="1">
                <a:latin typeface="Arial" panose="020B0604020202020204" pitchFamily="34" charset="0"/>
                <a:cs typeface="Arial" panose="020B0604020202020204" pitchFamily="34" charset="0"/>
              </a:rPr>
              <a:t>كييت</a:t>
            </a:r>
            <a:r>
              <a:rPr lang="ar-JO" sz="2400" dirty="0">
                <a:latin typeface="Arial" panose="020B0604020202020204" pitchFamily="34" charset="0"/>
                <a:cs typeface="Arial" panose="020B0604020202020204" pitchFamily="34" charset="0"/>
              </a:rPr>
              <a:t> </a:t>
            </a:r>
            <a:r>
              <a:rPr lang="ar-JO" sz="2400" dirty="0" err="1">
                <a:latin typeface="Arial" panose="020B0604020202020204" pitchFamily="34" charset="0"/>
                <a:cs typeface="Arial" panose="020B0604020202020204" pitchFamily="34" charset="0"/>
              </a:rPr>
              <a:t>مديلتون</a:t>
            </a:r>
            <a:r>
              <a:rPr lang="ar-JO" sz="2400" dirty="0">
                <a:latin typeface="Arial" panose="020B0604020202020204" pitchFamily="34" charset="0"/>
                <a:cs typeface="Arial" panose="020B0604020202020204" pitchFamily="34" charset="0"/>
              </a:rPr>
              <a:t>"، عليك التّصرّف حسب الأعراف التالية:</a:t>
            </a:r>
            <a:endParaRPr lang="he-IL" sz="2400" dirty="0"/>
          </a:p>
        </p:txBody>
      </p:sp>
      <p:pic>
        <p:nvPicPr>
          <p:cNvPr id="4" name="תמונה 3"/>
          <p:cNvPicPr>
            <a:picLocks noChangeAspect="1"/>
          </p:cNvPicPr>
          <p:nvPr/>
        </p:nvPicPr>
        <p:blipFill>
          <a:blip r:embed="rId2"/>
          <a:stretch>
            <a:fillRect/>
          </a:stretch>
        </p:blipFill>
        <p:spPr>
          <a:xfrm>
            <a:off x="7913834" y="1727810"/>
            <a:ext cx="4089931" cy="3060852"/>
          </a:xfrm>
          <a:prstGeom prst="rect">
            <a:avLst/>
          </a:prstGeom>
        </p:spPr>
      </p:pic>
      <p:sp>
        <p:nvSpPr>
          <p:cNvPr id="5" name="Rectangle 4">
            <a:extLst>
              <a:ext uri="{FF2B5EF4-FFF2-40B4-BE49-F238E27FC236}">
                <a16:creationId xmlns:a16="http://schemas.microsoft.com/office/drawing/2014/main" id="{C259A21B-0E49-42FB-B47F-B2BB1A98124A}"/>
              </a:ext>
            </a:extLst>
          </p:cNvPr>
          <p:cNvSpPr/>
          <p:nvPr/>
        </p:nvSpPr>
        <p:spPr>
          <a:xfrm>
            <a:off x="-970671" y="5697415"/>
            <a:ext cx="9115865" cy="1397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ציין מיקום טקסט 3"/>
          <p:cNvSpPr>
            <a:spLocks noGrp="1"/>
          </p:cNvSpPr>
          <p:nvPr>
            <p:ph type="body" idx="2"/>
          </p:nvPr>
        </p:nvSpPr>
        <p:spPr>
          <a:xfrm>
            <a:off x="328559" y="1727810"/>
            <a:ext cx="7585275" cy="4502165"/>
          </a:xfrm>
        </p:spPr>
        <p:txBody>
          <a:bodyPr/>
          <a:lstStyle/>
          <a:p>
            <a:pPr fontAlgn="base">
              <a:lnSpc>
                <a:spcPct val="150000"/>
              </a:lnSpc>
              <a:buFont typeface="Wingdings" panose="05000000000000000000" pitchFamily="2" charset="2"/>
              <a:buChar char="ü"/>
            </a:pPr>
            <a:r>
              <a:rPr lang="ar-JO" sz="2000" b="1" dirty="0">
                <a:latin typeface="Arial" panose="020B0604020202020204" pitchFamily="34" charset="0"/>
                <a:cs typeface="Arial" panose="020B0604020202020204" pitchFamily="34" charset="0"/>
              </a:rPr>
              <a:t>عند الالتقاء بشخص من العائلة المالكة: </a:t>
            </a:r>
            <a:r>
              <a:rPr lang="ar-JO" sz="2000" dirty="0">
                <a:latin typeface="Arial" panose="020B0604020202020204" pitchFamily="34" charset="0"/>
                <a:cs typeface="Arial" panose="020B0604020202020204" pitchFamily="34" charset="0"/>
              </a:rPr>
              <a:t>من المتّبع الانحناء بشكل بسيط (لا حاجة للمبالغة، احناء الرقبة فقط) . من المتّبع ان يخفض الرجال انظارهم ويهزون رؤوسهم. يجب احترام هذه العادات عند الالتقاء بشخص من العائلة المالكة وايضًا عند توديعه.</a:t>
            </a:r>
          </a:p>
          <a:p>
            <a:pPr fontAlgn="base">
              <a:lnSpc>
                <a:spcPct val="150000"/>
              </a:lnSpc>
              <a:buFont typeface="Wingdings" panose="05000000000000000000" pitchFamily="2" charset="2"/>
              <a:buChar char="ü"/>
            </a:pPr>
            <a:r>
              <a:rPr lang="ar-JO" sz="2000" b="1" dirty="0">
                <a:latin typeface="Arial" panose="020B0604020202020204" pitchFamily="34" charset="0"/>
                <a:cs typeface="Arial" panose="020B0604020202020204" pitchFamily="34" charset="0"/>
              </a:rPr>
              <a:t>كيف نتوجّه لأصحاب المكانة الملوكيّة؟ </a:t>
            </a:r>
            <a:r>
              <a:rPr lang="ar-JO" sz="2000" dirty="0">
                <a:latin typeface="Arial" panose="020B0604020202020204" pitchFamily="34" charset="0"/>
                <a:cs typeface="Arial" panose="020B0604020202020204" pitchFamily="34" charset="0"/>
              </a:rPr>
              <a:t>في توجّهكم الأول عليكم ان تقولوا</a:t>
            </a:r>
            <a:r>
              <a:rPr lang="ar-JO" sz="2000" dirty="0">
                <a:cs typeface="Arial" panose="020B0604020202020204" pitchFamily="34" charset="0"/>
              </a:rPr>
              <a:t> </a:t>
            </a:r>
            <a:r>
              <a:rPr lang="en-US" sz="1100" dirty="0"/>
              <a:t>"Your Royal Highness"</a:t>
            </a:r>
            <a:r>
              <a:rPr lang="he-IL" sz="2000" dirty="0"/>
              <a:t>.</a:t>
            </a:r>
            <a:endParaRPr lang="en-US" sz="2000" dirty="0"/>
          </a:p>
          <a:p>
            <a:pPr fontAlgn="base">
              <a:lnSpc>
                <a:spcPct val="150000"/>
              </a:lnSpc>
              <a:buFont typeface="Wingdings" panose="05000000000000000000" pitchFamily="2" charset="2"/>
              <a:buChar char="ü"/>
            </a:pPr>
            <a:r>
              <a:rPr lang="ar-JO" sz="2000" b="1" dirty="0">
                <a:latin typeface="Arial" panose="020B0604020202020204" pitchFamily="34" charset="0"/>
                <a:cs typeface="Arial" panose="020B0604020202020204" pitchFamily="34" charset="0"/>
              </a:rPr>
              <a:t>التّوجّه للملكة: </a:t>
            </a:r>
            <a:r>
              <a:rPr lang="ar-JO" sz="2000" dirty="0">
                <a:latin typeface="Arial" panose="020B0604020202020204" pitchFamily="34" charset="0"/>
                <a:cs typeface="Arial" panose="020B0604020202020204" pitchFamily="34" charset="0"/>
              </a:rPr>
              <a:t>اذا صادفتم الملكة اليزابيث، عليكم ان تتوجّهوا لها بالعبارة التالية</a:t>
            </a:r>
            <a:r>
              <a:rPr lang="ar-JO" sz="2000" b="1" dirty="0">
                <a:latin typeface="Arial" panose="020B0604020202020204" pitchFamily="34" charset="0"/>
                <a:cs typeface="Arial" panose="020B0604020202020204" pitchFamily="34" charset="0"/>
              </a:rPr>
              <a:t> </a:t>
            </a:r>
            <a:r>
              <a:rPr lang="en-US" sz="1200" dirty="0"/>
              <a:t>"Your Majesty", </a:t>
            </a:r>
            <a:r>
              <a:rPr lang="he-IL" sz="1200" dirty="0"/>
              <a:t>.</a:t>
            </a:r>
            <a:endParaRPr lang="en-US" sz="1200" dirty="0"/>
          </a:p>
          <a:p>
            <a:pPr fontAlgn="base">
              <a:lnSpc>
                <a:spcPct val="150000"/>
              </a:lnSpc>
              <a:buFont typeface="Wingdings" panose="05000000000000000000" pitchFamily="2" charset="2"/>
              <a:buChar char="ü"/>
            </a:pPr>
            <a:r>
              <a:rPr lang="ar-JO" sz="2000" dirty="0">
                <a:latin typeface="Arial" panose="020B0604020202020204" pitchFamily="34" charset="0"/>
                <a:cs typeface="Arial" panose="020B0604020202020204" pitchFamily="34" charset="0"/>
              </a:rPr>
              <a:t>دعوا الملكة تتولّى موضوع المحادثة. </a:t>
            </a:r>
            <a:endParaRPr lang="en-US" sz="2000" dirty="0">
              <a:latin typeface="Arial" panose="020B0604020202020204" pitchFamily="34" charset="0"/>
              <a:cs typeface="Arial" panose="020B0604020202020204" pitchFamily="34" charset="0"/>
            </a:endParaRPr>
          </a:p>
          <a:p>
            <a:pPr fontAlgn="base">
              <a:lnSpc>
                <a:spcPct val="150000"/>
              </a:lnSpc>
              <a:buFont typeface="Wingdings" panose="05000000000000000000" pitchFamily="2" charset="2"/>
              <a:buChar char="ü"/>
            </a:pPr>
            <a:r>
              <a:rPr lang="ar-JO" sz="2000" b="1" dirty="0">
                <a:latin typeface="Arial" panose="020B0604020202020204" pitchFamily="34" charset="0"/>
                <a:cs typeface="Arial" panose="020B0604020202020204" pitchFamily="34" charset="0"/>
              </a:rPr>
              <a:t>لا يجوز الاحتكاك بالملكة: </a:t>
            </a:r>
            <a:r>
              <a:rPr lang="en-US" sz="2000" b="1" dirty="0"/>
              <a:t>: </a:t>
            </a:r>
            <a:r>
              <a:rPr lang="en-US" sz="2000" dirty="0"/>
              <a:t> </a:t>
            </a:r>
            <a:r>
              <a:rPr lang="ar-JO" sz="2000" dirty="0">
                <a:latin typeface="Arial" panose="020B0604020202020204" pitchFamily="34" charset="0"/>
                <a:cs typeface="Arial" panose="020B0604020202020204" pitchFamily="34" charset="0"/>
              </a:rPr>
              <a:t>حافظوا على عدم لمس، او عناق الملكة عند التسليم والمباركة، وافترضوا ان أصحاب الأميرين "وليام وهنري" سوف يسمحون لأنفسهم التصرّف بحريّة اكثر.  </a:t>
            </a:r>
            <a:endParaRPr lang="he-IL" sz="2000" dirty="0"/>
          </a:p>
        </p:txBody>
      </p:sp>
    </p:spTree>
    <p:extLst>
      <p:ext uri="{BB962C8B-B14F-4D97-AF65-F5344CB8AC3E}">
        <p14:creationId xmlns:p14="http://schemas.microsoft.com/office/powerpoint/2010/main" val="4178255626"/>
      </p:ext>
    </p:extLst>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881</Words>
  <Application>Microsoft Office PowerPoint</Application>
  <PresentationFormat>מותאם אישית</PresentationFormat>
  <Paragraphs>79</Paragraphs>
  <Slides>20</Slides>
  <Notes>8</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20</vt:i4>
      </vt:variant>
    </vt:vector>
  </HeadingPairs>
  <TitlesOfParts>
    <vt:vector size="25" baseType="lpstr">
      <vt:lpstr>Arial</vt:lpstr>
      <vt:lpstr>Wingdings</vt:lpstr>
      <vt:lpstr>Calibri</vt:lpstr>
      <vt:lpstr>Varela Round</vt:lpstr>
      <vt:lpstr>ערכת נושא Office</vt:lpstr>
      <vt:lpstr>מערכת שידורים לאומית</vt:lpstr>
      <vt:lpstr>الامتثال والانحراف الاجتماعي- الجزء الأوّل</vt:lpstr>
      <vt:lpstr>الامتثال والانحراف الاجتماعي</vt:lpstr>
      <vt:lpstr>ما هي المواضيع التي سنتداولها اليوم؟</vt:lpstr>
      <vt:lpstr>الانحراف الاجتماعيّ</vt:lpstr>
      <vt:lpstr> الانحراف الاجتماعيّ</vt:lpstr>
      <vt:lpstr> الانحراف الاجتماعيّ نسبةً للزّمان</vt:lpstr>
      <vt:lpstr>الانحراف الاجتماعيّ نسبةً للزمان</vt:lpstr>
      <vt:lpstr> الانحراف الاجتماعيّ نسبةً للزمان</vt:lpstr>
      <vt:lpstr> الانحراف الاجتماعيّ نسبةً للظروف الاجتماعية</vt:lpstr>
      <vt:lpstr>الامتثال والانحراف الاجتماعيّ: مهمّة تلخيصيّه للقسم الأول</vt:lpstr>
      <vt:lpstr>מצגת של PowerPoint‏</vt:lpstr>
      <vt:lpstr>ما هي المواضيع التي سنتداولها في الجزء الثاني؟</vt:lpstr>
      <vt:lpstr> ردود فعل المجموعة تجاه الفرد اللّا- مساير (المنحرِف)</vt:lpstr>
      <vt:lpstr> ما الأمر الذّي يحدّد ردود فعل المجموعة تجاه الفرد المنحرف؟</vt:lpstr>
      <vt:lpstr>الوظائف الاجتماعيّة التي يؤدّيها الانحراف</vt:lpstr>
      <vt:lpstr>قد يؤدّي الانحراف دورًا غير وظيفيًّا </vt:lpstr>
      <vt:lpstr>هيّا نلخّص</vt:lpstr>
      <vt:lpstr>ردود فعل المجموعة تجاه الفرد المنحرف مهمّة تلخيصيّه للجزء الثاني</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דור קלנר</dc:creator>
  <cp:lastModifiedBy>bahaa.misrad@gmail.com</cp:lastModifiedBy>
  <cp:revision>60</cp:revision>
  <dcterms:modified xsi:type="dcterms:W3CDTF">2021-12-22T08:35:26Z</dcterms:modified>
</cp:coreProperties>
</file>