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8" r:id="rId2"/>
  </p:sldMasterIdLst>
  <p:notesMasterIdLst>
    <p:notesMasterId r:id="rId44"/>
  </p:notesMasterIdLst>
  <p:sldIdLst>
    <p:sldId id="257" r:id="rId3"/>
    <p:sldId id="339" r:id="rId4"/>
    <p:sldId id="263" r:id="rId5"/>
    <p:sldId id="288" r:id="rId6"/>
    <p:sldId id="289" r:id="rId7"/>
    <p:sldId id="290" r:id="rId8"/>
    <p:sldId id="291" r:id="rId9"/>
    <p:sldId id="292" r:id="rId10"/>
    <p:sldId id="327" r:id="rId11"/>
    <p:sldId id="309" r:id="rId12"/>
    <p:sldId id="322" r:id="rId13"/>
    <p:sldId id="323" r:id="rId14"/>
    <p:sldId id="328" r:id="rId15"/>
    <p:sldId id="332" r:id="rId16"/>
    <p:sldId id="324" r:id="rId17"/>
    <p:sldId id="325" r:id="rId18"/>
    <p:sldId id="326" r:id="rId19"/>
    <p:sldId id="330" r:id="rId20"/>
    <p:sldId id="338" r:id="rId21"/>
    <p:sldId id="331" r:id="rId22"/>
    <p:sldId id="296" r:id="rId23"/>
    <p:sldId id="297" r:id="rId24"/>
    <p:sldId id="298" r:id="rId25"/>
    <p:sldId id="299" r:id="rId26"/>
    <p:sldId id="300" r:id="rId27"/>
    <p:sldId id="320" r:id="rId28"/>
    <p:sldId id="303" r:id="rId29"/>
    <p:sldId id="305" r:id="rId30"/>
    <p:sldId id="306" r:id="rId31"/>
    <p:sldId id="307" r:id="rId32"/>
    <p:sldId id="308" r:id="rId33"/>
    <p:sldId id="335" r:id="rId34"/>
    <p:sldId id="310" r:id="rId35"/>
    <p:sldId id="311" r:id="rId36"/>
    <p:sldId id="336" r:id="rId37"/>
    <p:sldId id="313" r:id="rId38"/>
    <p:sldId id="314" r:id="rId39"/>
    <p:sldId id="337" r:id="rId40"/>
    <p:sldId id="321" r:id="rId41"/>
    <p:sldId id="340" r:id="rId42"/>
    <p:sldId id="341" r:id="rId43"/>
  </p:sldIdLst>
  <p:sldSz cx="12190413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1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074" autoAdjust="0"/>
    <p:restoredTop sz="94671" autoAdjust="0"/>
  </p:normalViewPr>
  <p:slideViewPr>
    <p:cSldViewPr snapToGrid="0" snapToObjects="1">
      <p:cViewPr varScale="1">
        <p:scale>
          <a:sx n="58" d="100"/>
          <a:sy n="58" d="100"/>
        </p:scale>
        <p:origin x="800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ar-JO" dirty="0"/>
              <a:t>مساحة</a:t>
            </a:r>
            <a:r>
              <a:rPr lang="ar-JO" baseline="0" dirty="0"/>
              <a:t> الاراض المزروعة  (الاف الدونمات) – هيئة الاحصاء المركزية</a:t>
            </a:r>
            <a:endParaRPr lang="he-IL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خضروات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גיליון1!$A$2:$A$5</c:f>
              <c:numCache>
                <c:formatCode>General</c:formatCode>
                <c:ptCount val="4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2018</c:v>
                </c:pt>
              </c:numCache>
            </c:numRef>
          </c:cat>
          <c:val>
            <c:numRef>
              <c:f>גיליון1!$B$2:$B$5</c:f>
              <c:numCache>
                <c:formatCode>General</c:formatCode>
                <c:ptCount val="4"/>
                <c:pt idx="0">
                  <c:v>461</c:v>
                </c:pt>
                <c:pt idx="1">
                  <c:v>551</c:v>
                </c:pt>
                <c:pt idx="2">
                  <c:v>719</c:v>
                </c:pt>
                <c:pt idx="3">
                  <c:v>737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6B-4AA2-9A47-DB527F100360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حمضيات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גיליון1!$A$2:$A$5</c:f>
              <c:numCache>
                <c:formatCode>General</c:formatCode>
                <c:ptCount val="4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2018</c:v>
                </c:pt>
              </c:numCache>
            </c:numRef>
          </c:cat>
          <c:val>
            <c:numRef>
              <c:f>גיליון1!$C$2:$C$5</c:f>
              <c:numCache>
                <c:formatCode>General</c:formatCode>
                <c:ptCount val="4"/>
                <c:pt idx="0">
                  <c:v>342</c:v>
                </c:pt>
                <c:pt idx="1">
                  <c:v>199</c:v>
                </c:pt>
                <c:pt idx="2">
                  <c:v>176</c:v>
                </c:pt>
                <c:pt idx="3">
                  <c:v>190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6B-4AA2-9A47-DB527F100360}"/>
            </c:ext>
          </c:extLst>
        </c:ser>
        <c:ser>
          <c:idx val="2"/>
          <c:order val="2"/>
          <c:tx>
            <c:strRef>
              <c:f>גיליון1!$D$1</c:f>
              <c:strCache>
                <c:ptCount val="1"/>
                <c:pt idx="0">
                  <c:v>قطن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גיליון1!$A$2:$A$5</c:f>
              <c:numCache>
                <c:formatCode>General</c:formatCode>
                <c:ptCount val="4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2018</c:v>
                </c:pt>
              </c:numCache>
            </c:numRef>
          </c:cat>
          <c:val>
            <c:numRef>
              <c:f>גיליון1!$D$2:$D$5</c:f>
              <c:numCache>
                <c:formatCode>General</c:formatCode>
                <c:ptCount val="4"/>
                <c:pt idx="0">
                  <c:v>320</c:v>
                </c:pt>
                <c:pt idx="1">
                  <c:v>111</c:v>
                </c:pt>
                <c:pt idx="2">
                  <c:v>39</c:v>
                </c:pt>
                <c:pt idx="3">
                  <c:v>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6B-4AA2-9A47-DB527F100360}"/>
            </c:ext>
          </c:extLst>
        </c:ser>
        <c:ser>
          <c:idx val="3"/>
          <c:order val="3"/>
          <c:tx>
            <c:strRef>
              <c:f>גיליון1!$E$1</c:f>
              <c:strCache>
                <c:ptCount val="1"/>
                <c:pt idx="0">
                  <c:v>עמודה1</c:v>
                </c:pt>
              </c:strCache>
            </c:strRef>
          </c:tx>
          <c:spPr>
            <a:ln w="34925" cap="rnd">
              <a:solidFill>
                <a:schemeClr val="accent6">
                  <a:lumMod val="6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גיליון1!$A$2:$A$5</c:f>
              <c:numCache>
                <c:formatCode>General</c:formatCode>
                <c:ptCount val="4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2018</c:v>
                </c:pt>
              </c:numCache>
            </c:numRef>
          </c:cat>
          <c:val>
            <c:numRef>
              <c:f>גיליון1!$E$2:$E$5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96B-4AA2-9A47-DB527F10036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09053440"/>
        <c:axId val="109055360"/>
      </c:lineChart>
      <c:catAx>
        <c:axId val="1090534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e-IL"/>
                  <a:t>שנים</a:t>
                </a:r>
              </a:p>
            </c:rich>
          </c:tx>
          <c:layout>
            <c:manualLayout>
              <c:xMode val="edge"/>
              <c:yMode val="edge"/>
              <c:x val="0.50053466709389471"/>
              <c:y val="0.841588779730706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e-I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09055360"/>
        <c:crosses val="autoZero"/>
        <c:auto val="1"/>
        <c:lblAlgn val="ctr"/>
        <c:lblOffset val="100"/>
        <c:noMultiLvlLbl val="0"/>
      </c:catAx>
      <c:valAx>
        <c:axId val="109055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09053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ו'/כסלו/תשפ"ב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7343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6862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5736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282" y="2693990"/>
            <a:ext cx="10361851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1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616" y="6410589"/>
            <a:ext cx="3245977" cy="8642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6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4577" y="369916"/>
            <a:ext cx="1301261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שיעור שכבה ושם המור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6" y="1396871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white"/>
                </a:solidFill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1640910"/>
            <a:ext cx="12190413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155858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5870969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" y="2895892"/>
            <a:ext cx="12190413" cy="7652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40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1" y="3734824"/>
            <a:ext cx="12190412" cy="720000"/>
          </a:xfrm>
        </p:spPr>
        <p:txBody>
          <a:bodyPr anchor="ctr">
            <a:noAutofit/>
          </a:bodyPr>
          <a:lstStyle>
            <a:lvl1pPr marL="0" indent="0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34" indent="-342934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14" name="מלבן מעוגל 8">
            <a:extLst>
              <a:ext uri="{FF2B5EF4-FFF2-40B4-BE49-F238E27FC236}">
                <a16:creationId xmlns:a16="http://schemas.microsoft.com/office/drawing/2014/main" id="{404057E2-9B3D-4075-99B3-75AE757986D1}"/>
              </a:ext>
            </a:extLst>
          </p:cNvPr>
          <p:cNvSpPr/>
          <p:nvPr userDrawn="1"/>
        </p:nvSpPr>
        <p:spPr>
          <a:xfrm>
            <a:off x="10058156" y="87232"/>
            <a:ext cx="276849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21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6" y="1396871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192A72"/>
                </a:solidFill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1666940"/>
            <a:ext cx="12190413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" y="2918493"/>
            <a:ext cx="12190413" cy="64209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200" b="1">
                <a:solidFill>
                  <a:srgbClr val="192A72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5" name="מלבן מעוגל 6">
            <a:extLst>
              <a:ext uri="{FF2B5EF4-FFF2-40B4-BE49-F238E27FC236}">
                <a16:creationId xmlns:a16="http://schemas.microsoft.com/office/drawing/2014/main" id="{B4A26894-BFC6-4CB2-9F98-6C0AB203AB11}"/>
              </a:ext>
            </a:extLst>
          </p:cNvPr>
          <p:cNvSpPr/>
          <p:nvPr userDrawn="1"/>
        </p:nvSpPr>
        <p:spPr>
          <a:xfrm>
            <a:off x="9663546" y="5699023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6" name="מלבן מעוגל 7">
            <a:extLst>
              <a:ext uri="{FF2B5EF4-FFF2-40B4-BE49-F238E27FC236}">
                <a16:creationId xmlns:a16="http://schemas.microsoft.com/office/drawing/2014/main" id="{93139C06-AB68-49E4-9F8F-F0E56072AD87}"/>
              </a:ext>
            </a:extLst>
          </p:cNvPr>
          <p:cNvSpPr/>
          <p:nvPr userDrawn="1"/>
        </p:nvSpPr>
        <p:spPr>
          <a:xfrm>
            <a:off x="-260528" y="181685"/>
            <a:ext cx="2598484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7" name="מלבן מעוגל 8">
            <a:extLst>
              <a:ext uri="{FF2B5EF4-FFF2-40B4-BE49-F238E27FC236}">
                <a16:creationId xmlns:a16="http://schemas.microsoft.com/office/drawing/2014/main" id="{92F44B1F-CB02-4BE0-9593-98D37356833A}"/>
              </a:ext>
            </a:extLst>
          </p:cNvPr>
          <p:cNvSpPr/>
          <p:nvPr userDrawn="1"/>
        </p:nvSpPr>
        <p:spPr>
          <a:xfrm>
            <a:off x="-488761" y="468418"/>
            <a:ext cx="2968915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8" name="מלבן מעוגל 10">
            <a:extLst>
              <a:ext uri="{FF2B5EF4-FFF2-40B4-BE49-F238E27FC236}">
                <a16:creationId xmlns:a16="http://schemas.microsoft.com/office/drawing/2014/main" id="{F91DCBDE-92CA-433E-83D5-3B5D0DD4B449}"/>
              </a:ext>
            </a:extLst>
          </p:cNvPr>
          <p:cNvSpPr/>
          <p:nvPr userDrawn="1"/>
        </p:nvSpPr>
        <p:spPr>
          <a:xfrm>
            <a:off x="9008919" y="6104088"/>
            <a:ext cx="3755104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884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0412" cy="720000"/>
          </a:xfrm>
        </p:spPr>
        <p:txBody>
          <a:bodyPr lIns="36000" tIns="0" rIns="36000" bIns="0">
            <a:noAutofit/>
          </a:bodyPr>
          <a:lstStyle>
            <a:lvl1pPr marL="536629" indent="0">
              <a:tabLst>
                <a:tab pos="11659766" algn="l"/>
              </a:tabLst>
              <a:defRPr sz="44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7" y="1195758"/>
            <a:ext cx="8030917" cy="461155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200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7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50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538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49438" y="213094"/>
            <a:ext cx="9640976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8" y="1185681"/>
            <a:ext cx="8305911" cy="540000"/>
          </a:xfrm>
        </p:spPr>
        <p:txBody>
          <a:bodyPr anchor="ctr">
            <a:noAutofit/>
          </a:bodyPr>
          <a:lstStyle>
            <a:lvl1pPr marL="185757" indent="0">
              <a:buNone/>
              <a:defRPr sz="2800" b="1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defRPr>
            </a:lvl1pPr>
            <a:lvl2pPr marL="457246" indent="0">
              <a:buNone/>
              <a:defRPr sz="2000" b="1"/>
            </a:lvl2pPr>
            <a:lvl3pPr marL="914491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9" indent="0">
              <a:buNone/>
              <a:defRPr sz="1600" b="1"/>
            </a:lvl6pPr>
            <a:lvl7pPr marL="2743474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3"/>
            <a:ext cx="8030918" cy="4152517"/>
          </a:xfrm>
        </p:spPr>
        <p:txBody>
          <a:bodyPr>
            <a:normAutofit/>
          </a:bodyPr>
          <a:lstStyle>
            <a:lvl1pPr marL="439782" indent="-34293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34" lvl="0" indent="-342934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3024" lvl="1" indent="-285779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663546" y="5699023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260528" y="181685"/>
            <a:ext cx="2598484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488761" y="468418"/>
            <a:ext cx="2968915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9008919" y="6104088"/>
            <a:ext cx="3755104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751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234386" y="1312990"/>
            <a:ext cx="7909488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28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פסקת טקסט קצרה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297" y="6189198"/>
            <a:ext cx="3068196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1040" y="8172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406" y="6347805"/>
            <a:ext cx="5558412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531"/>
            <a:ext cx="12190413" cy="1009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282835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1" y="5878200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7" y="66850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50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369" y="639718"/>
            <a:ext cx="11463676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369" y="95349"/>
            <a:ext cx="8073828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00787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0412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200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7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50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665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61126" y="964351"/>
            <a:ext cx="8482071" cy="5721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8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11031465" y="950191"/>
            <a:ext cx="1158948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221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6443857" y="978202"/>
            <a:ext cx="5394619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8"/>
            <a:ext cx="10219694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2958" y="764744"/>
            <a:ext cx="1158948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11DA6207-6C06-4DE8-8270-79FA6D2C27CC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43165" y="978202"/>
            <a:ext cx="5394619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6914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לוש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5512323" y="1030563"/>
            <a:ext cx="5394619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8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2958" y="764744"/>
            <a:ext cx="1158948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241281" y="1030562"/>
            <a:ext cx="4114114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241281" y="3932962"/>
            <a:ext cx="4114114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0324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6" y="1396871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1" y="1640910"/>
            <a:ext cx="10871177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2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2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2"/>
            <a:ext cx="10872000" cy="72000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738117" y="3655832"/>
            <a:ext cx="10872000" cy="720000"/>
          </a:xfrm>
        </p:spPr>
        <p:txBody>
          <a:bodyPr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ארבע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8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10170220" y="938559"/>
            <a:ext cx="2190597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54499" y="1073695"/>
            <a:ext cx="4114114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54499" y="3976095"/>
            <a:ext cx="4114114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8992FF61-2840-4655-842F-B373E28D9E0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414288" y="1073695"/>
            <a:ext cx="4114114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8C91A369-DCD6-4CBC-93C6-3C5BB19BCC3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414288" y="3976095"/>
            <a:ext cx="4114114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9473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8" y="1396875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white"/>
                </a:solidFill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3" y="1640910"/>
            <a:ext cx="10871177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6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4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2"/>
            <a:ext cx="10872000" cy="72000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738117" y="3655832"/>
            <a:ext cx="10872000" cy="720000"/>
          </a:xfrm>
        </p:spPr>
        <p:txBody>
          <a:bodyPr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023635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6" y="1396871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1" y="1640910"/>
            <a:ext cx="10871177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2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2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3"/>
            <a:ext cx="10872000" cy="64209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200" b="1"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890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7" y="213094"/>
            <a:ext cx="11160000" cy="720000"/>
          </a:xfrm>
        </p:spPr>
        <p:txBody>
          <a:bodyPr lIns="36000" tIns="0" rIns="36000" bIns="0">
            <a:noAutofit/>
          </a:bodyPr>
          <a:lstStyle>
            <a:lvl1pPr>
              <a:defRPr sz="48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7" y="1195757"/>
            <a:ext cx="11160000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200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7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50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7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6" y="1185681"/>
            <a:ext cx="11159999" cy="540000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7" y="1725683"/>
            <a:ext cx="11160000" cy="415251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10" name="מלבן מעוגל 9"/>
          <p:cNvSpPr/>
          <p:nvPr userDrawn="1"/>
        </p:nvSpPr>
        <p:spPr>
          <a:xfrm>
            <a:off x="1" y="5878200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8666587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0" y="6306750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7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200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7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50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רט על פורמט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1" y="5878200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7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50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193675" y="228600"/>
            <a:ext cx="11780838" cy="6470650"/>
          </a:xfrm>
        </p:spPr>
        <p:txBody>
          <a:bodyPr/>
          <a:lstStyle>
            <a:lvl1pPr>
              <a:defRPr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</p:spTree>
    <p:extLst>
      <p:ext uri="{BB962C8B-B14F-4D97-AF65-F5344CB8AC3E}">
        <p14:creationId xmlns:p14="http://schemas.microsoft.com/office/powerpoint/2010/main" val="36877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7485228-0E29-4D12-A6E9-299A5C766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8088C8B4-22B8-402C-8100-ED5EA1F70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552B-607E-4869-A917-C44959BDCB12}" type="datetimeFigureOut">
              <a:rPr lang="he-IL" smtClean="0"/>
              <a:pPr/>
              <a:t>ו'/כסלו/תשפ"ב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C3864E2F-0B6E-4A5C-BFAA-22472070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5645161E-6299-41F9-9211-72210EFA3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2009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2693990"/>
            <a:ext cx="12190413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1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616" y="6304087"/>
            <a:ext cx="3245977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6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4577" y="369916"/>
            <a:ext cx="1301261" cy="15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00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3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ו'/כסלו/תשפ"ב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9" y="6356353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1" r:id="rId3"/>
    <p:sldLayoutId id="2147483650" r:id="rId4"/>
    <p:sldLayoutId id="2147483653" r:id="rId5"/>
    <p:sldLayoutId id="2147483663" r:id="rId6"/>
    <p:sldLayoutId id="2147483666" r:id="rId7"/>
    <p:sldLayoutId id="2147483667" r:id="rId8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3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>
                <a:solidFill>
                  <a:srgbClr val="002060">
                    <a:tint val="75000"/>
                  </a:srgbClr>
                </a:solidFill>
              </a:rPr>
              <a:pPr/>
              <a:t>ו'/כסלו/תשפ"ב</a:t>
            </a:fld>
            <a:endParaRPr lang="he-IL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9" y="6356353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>
                <a:solidFill>
                  <a:srgbClr val="002060">
                    <a:tint val="75000"/>
                  </a:srgbClr>
                </a:solidFill>
              </a:rPr>
              <a:pPr/>
              <a:t>‹#›</a:t>
            </a:fld>
            <a:endParaRPr lang="he-IL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83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</p:sldLayoutIdLst>
  <p:txStyles>
    <p:titleStyle>
      <a:lvl1pPr algn="ctr" defTabSz="914491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4" indent="-342934" algn="r" defTabSz="914491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4" indent="-285779" algn="r" defTabSz="914491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r" defTabSz="914491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r" defTabSz="914491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1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zE3NZYN1INA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did.li/o0NfT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pxfuel.com/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/>
              <a:t>التغير بأصناف المزروعات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6272225" y="933094"/>
            <a:ext cx="5729652" cy="47706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ar-JO" sz="2800" u="sng" dirty="0">
                <a:solidFill>
                  <a:schemeClr val="tx1"/>
                </a:solidFill>
              </a:rPr>
              <a:t>في الماضي:</a:t>
            </a:r>
            <a:endParaRPr lang="he-IL" sz="2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ar-JO" sz="2800" b="0" dirty="0">
                <a:solidFill>
                  <a:schemeClr val="tx1"/>
                </a:solidFill>
              </a:rPr>
              <a:t>الحمضيات </a:t>
            </a:r>
            <a:r>
              <a:rPr lang="he-IL" sz="2800" b="0" dirty="0">
                <a:solidFill>
                  <a:schemeClr val="tx1"/>
                </a:solidFill>
              </a:rPr>
              <a:t>(</a:t>
            </a:r>
            <a:r>
              <a:rPr lang="ar-JO" sz="2800" b="0" dirty="0">
                <a:solidFill>
                  <a:schemeClr val="tx1"/>
                </a:solidFill>
              </a:rPr>
              <a:t>فرع التصدير الاساسي</a:t>
            </a:r>
            <a:r>
              <a:rPr lang="he-IL" sz="2800" b="0" dirty="0">
                <a:solidFill>
                  <a:schemeClr val="tx1"/>
                </a:solidFill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he-IL" sz="2800" b="0" dirty="0">
                <a:solidFill>
                  <a:schemeClr val="tx1"/>
                </a:solidFill>
              </a:rPr>
              <a:t> </a:t>
            </a:r>
            <a:r>
              <a:rPr lang="ar-JO" sz="2800" b="0" dirty="0">
                <a:solidFill>
                  <a:schemeClr val="tx1"/>
                </a:solidFill>
              </a:rPr>
              <a:t>الاسماك، القطن</a:t>
            </a:r>
            <a:r>
              <a:rPr lang="he-IL" sz="2800" b="0" dirty="0">
                <a:solidFill>
                  <a:schemeClr val="tx1"/>
                </a:solidFill>
              </a:rPr>
              <a:t>.</a:t>
            </a:r>
            <a:endParaRPr lang="ar-JO" sz="2800" b="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ar-JO" sz="2800" u="sng" dirty="0">
                <a:solidFill>
                  <a:schemeClr val="tx1"/>
                </a:solidFill>
              </a:rPr>
              <a:t>اليوم:</a:t>
            </a:r>
            <a:endParaRPr lang="he-IL" sz="2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ar-JO" sz="2800" b="0" dirty="0">
                <a:solidFill>
                  <a:schemeClr val="tx1"/>
                </a:solidFill>
              </a:rPr>
              <a:t>الخضروات</a:t>
            </a:r>
            <a:r>
              <a:rPr lang="he-IL" sz="2800" b="0" dirty="0">
                <a:solidFill>
                  <a:schemeClr val="tx1"/>
                </a:solidFill>
              </a:rPr>
              <a:t> </a:t>
            </a:r>
            <a:r>
              <a:rPr lang="ar-JO" sz="2800" b="0" dirty="0">
                <a:solidFill>
                  <a:schemeClr val="tx1"/>
                </a:solidFill>
              </a:rPr>
              <a:t>للاستهلاك المحلي، الازهار</a:t>
            </a:r>
            <a:endParaRPr lang="he-IL" sz="2800" b="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ar-JO" sz="2800" b="0" dirty="0">
                <a:solidFill>
                  <a:schemeClr val="tx1"/>
                </a:solidFill>
              </a:rPr>
              <a:t>الفاكهة المعدة للتصدير (الافوكادو والتمور)</a:t>
            </a:r>
            <a:r>
              <a:rPr lang="he-IL" sz="2800" b="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35" y="933094"/>
            <a:ext cx="6899557" cy="469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443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مثال- فرع الحمضيات</a:t>
            </a:r>
            <a:endParaRPr lang="he-IL" dirty="0">
              <a:cs typeface="+mn-cs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sz="quarter" idx="4"/>
          </p:nvPr>
        </p:nvSpPr>
        <p:spPr>
          <a:xfrm>
            <a:off x="707123" y="1193761"/>
            <a:ext cx="11160000" cy="510012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ar-JO" b="1" u="sng" dirty="0">
                <a:cs typeface="+mn-cs"/>
              </a:rPr>
              <a:t>انخفاض التصدير:</a:t>
            </a:r>
            <a:endParaRPr lang="he-IL" b="1" u="sng" dirty="0">
              <a:cs typeface="+mn-cs"/>
            </a:endParaRPr>
          </a:p>
          <a:p>
            <a:pPr>
              <a:lnSpc>
                <a:spcPct val="150000"/>
              </a:lnSpc>
            </a:pPr>
            <a:r>
              <a:rPr lang="ar-JO" dirty="0">
                <a:cs typeface="+mn-cs"/>
              </a:rPr>
              <a:t>نقص بالأيدي العاملة</a:t>
            </a:r>
            <a:r>
              <a:rPr lang="he-IL" dirty="0">
                <a:cs typeface="+mn-cs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ar-JO" dirty="0">
                <a:cs typeface="+mn-cs"/>
              </a:rPr>
              <a:t>نقص بمورد الماء</a:t>
            </a:r>
            <a:r>
              <a:rPr lang="he-IL" dirty="0">
                <a:cs typeface="+mn-cs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ar-JO" dirty="0">
                <a:cs typeface="+mn-cs"/>
              </a:rPr>
              <a:t>نقص بالتطور التكنولوجي</a:t>
            </a:r>
            <a:r>
              <a:rPr lang="he-IL" dirty="0">
                <a:cs typeface="+mn-cs"/>
              </a:rPr>
              <a:t>.</a:t>
            </a:r>
            <a:endParaRPr lang="ar-JO" dirty="0">
              <a:cs typeface="+mn-cs"/>
            </a:endParaRPr>
          </a:p>
          <a:p>
            <a:pPr>
              <a:lnSpc>
                <a:spcPct val="150000"/>
              </a:lnSpc>
            </a:pPr>
            <a:r>
              <a:rPr lang="ar-JO" dirty="0">
                <a:cs typeface="+mn-cs"/>
              </a:rPr>
              <a:t>منافسة بالأسواق العالمية</a:t>
            </a:r>
            <a:r>
              <a:rPr lang="he-IL" dirty="0">
                <a:cs typeface="+mn-cs"/>
              </a:rPr>
              <a:t>.</a:t>
            </a:r>
            <a:endParaRPr lang="ar-JO" dirty="0">
              <a:cs typeface="+mn-cs"/>
            </a:endParaRPr>
          </a:p>
          <a:p>
            <a:pPr>
              <a:lnSpc>
                <a:spcPct val="150000"/>
              </a:lnSpc>
            </a:pPr>
            <a:r>
              <a:rPr lang="ar-JO" dirty="0">
                <a:cs typeface="+mn-cs"/>
              </a:rPr>
              <a:t>حساسية للأمراض وعوامل الطبيعة (الصقيع)</a:t>
            </a:r>
            <a:r>
              <a:rPr lang="he-IL" dirty="0">
                <a:cs typeface="+mn-cs"/>
              </a:rPr>
              <a:t>.</a:t>
            </a:r>
            <a:endParaRPr lang="ar-JO" dirty="0">
              <a:cs typeface="+mn-cs"/>
            </a:endParaRPr>
          </a:p>
          <a:p>
            <a:pPr marL="0" indent="0">
              <a:buNone/>
            </a:pPr>
            <a:endParaRPr lang="he-IL" b="1" u="sng" dirty="0">
              <a:cs typeface="+mn-cs"/>
            </a:endParaRPr>
          </a:p>
          <a:p>
            <a:endParaRPr lang="he-IL" b="1" u="sng" dirty="0"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477" y="1159011"/>
            <a:ext cx="6825752" cy="433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מלבן 2"/>
          <p:cNvSpPr/>
          <p:nvPr/>
        </p:nvSpPr>
        <p:spPr>
          <a:xfrm>
            <a:off x="0" y="5494726"/>
            <a:ext cx="2657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1100" dirty="0"/>
              <a:t>ארכיון גן-שמואל</a:t>
            </a:r>
            <a:r>
              <a:rPr lang="en-US" sz="1100" dirty="0" err="1"/>
              <a:t>commons.wikimedia</a:t>
            </a:r>
            <a:r>
              <a:rPr lang="en-US" sz="1100" dirty="0"/>
              <a:t>.</a:t>
            </a:r>
            <a:r>
              <a:rPr lang="en-US" dirty="0"/>
              <a:t> 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53057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347731"/>
            <a:ext cx="11160000" cy="966739"/>
          </a:xfrm>
        </p:spPr>
        <p:txBody>
          <a:bodyPr/>
          <a:lstStyle/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ar-JO" dirty="0">
                <a:ea typeface="+mn-ea"/>
              </a:rPr>
              <a:t>التغير بمناطق زراعة الحمضيات في البلاد</a:t>
            </a:r>
            <a:br>
              <a:rPr lang="he-IL" sz="2400" u="sng" dirty="0">
                <a:ea typeface="+mn-ea"/>
              </a:rPr>
            </a:br>
            <a:endParaRPr lang="he-IL" dirty="0"/>
          </a:p>
        </p:txBody>
      </p:sp>
      <p:sp>
        <p:nvSpPr>
          <p:cNvPr id="4" name="מציין מיקום תוכן 3"/>
          <p:cNvSpPr>
            <a:spLocks noGrp="1"/>
          </p:cNvSpPr>
          <p:nvPr>
            <p:ph sz="quarter" idx="4"/>
          </p:nvPr>
        </p:nvSpPr>
        <p:spPr>
          <a:xfrm>
            <a:off x="128841" y="1314469"/>
            <a:ext cx="11160000" cy="4563729"/>
          </a:xfrm>
        </p:spPr>
        <p:txBody>
          <a:bodyPr/>
          <a:lstStyle/>
          <a:p>
            <a:pPr marL="0" lvl="0" indent="0">
              <a:lnSpc>
                <a:spcPct val="150000"/>
              </a:lnSpc>
              <a:buNone/>
            </a:pPr>
            <a:r>
              <a:rPr lang="ar-JO" b="1" dirty="0"/>
              <a:t>الانتقال من منطقة الشارون الى شمال النقب</a:t>
            </a:r>
            <a:r>
              <a:rPr lang="he-IL" b="1" dirty="0"/>
              <a:t>.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ar-JO" b="1" u="sng" dirty="0"/>
              <a:t>الاسباب:</a:t>
            </a:r>
            <a:endParaRPr lang="he-IL" b="1" u="sng" dirty="0"/>
          </a:p>
          <a:p>
            <a:pPr lvl="0">
              <a:lnSpc>
                <a:spcPct val="150000"/>
              </a:lnSpc>
            </a:pPr>
            <a:r>
              <a:rPr lang="ar-JO" dirty="0"/>
              <a:t>عملية التمدن</a:t>
            </a:r>
            <a:r>
              <a:rPr lang="he-IL" dirty="0"/>
              <a:t>.</a:t>
            </a:r>
          </a:p>
          <a:p>
            <a:pPr lvl="0">
              <a:lnSpc>
                <a:spcPct val="150000"/>
              </a:lnSpc>
            </a:pPr>
            <a:r>
              <a:rPr lang="ar-JO" dirty="0"/>
              <a:t>ارتفاع اسعار الارض في منطقة المركز</a:t>
            </a:r>
            <a:r>
              <a:rPr lang="he-IL" dirty="0"/>
              <a:t>.</a:t>
            </a:r>
          </a:p>
          <a:p>
            <a:pPr lvl="0">
              <a:lnSpc>
                <a:spcPct val="150000"/>
              </a:lnSpc>
            </a:pPr>
            <a:r>
              <a:rPr lang="ar-JO" dirty="0"/>
              <a:t>تغير باستعمال الارض في المستقبل</a:t>
            </a:r>
            <a:r>
              <a:rPr lang="he-IL" dirty="0"/>
              <a:t>.</a:t>
            </a:r>
          </a:p>
          <a:p>
            <a:endParaRPr lang="he-IL" dirty="0"/>
          </a:p>
        </p:txBody>
      </p:sp>
      <p:pic>
        <p:nvPicPr>
          <p:cNvPr id="9" name="תמונה 8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64" b="-7730"/>
          <a:stretch/>
        </p:blipFill>
        <p:spPr bwMode="auto">
          <a:xfrm>
            <a:off x="279894" y="979802"/>
            <a:ext cx="6135896" cy="44267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מלבן 4"/>
          <p:cNvSpPr/>
          <p:nvPr/>
        </p:nvSpPr>
        <p:spPr>
          <a:xfrm>
            <a:off x="128840" y="5616588"/>
            <a:ext cx="35189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1100" dirty="0"/>
              <a:t>משק ההדרים היהודי בארץ-ישראל במאה ה-20* מנשה </a:t>
            </a:r>
            <a:r>
              <a:rPr lang="he-IL" sz="1100" dirty="0" err="1"/>
              <a:t>דודזון</a:t>
            </a:r>
            <a:r>
              <a:rPr lang="he-IL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7290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ازمة المستوطنات القروية والتعاونية</a:t>
            </a:r>
            <a:endParaRPr lang="he-IL" dirty="0">
              <a:cs typeface="+mn-cs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sz="quarter" idx="4"/>
          </p:nvPr>
        </p:nvSpPr>
        <p:spPr>
          <a:xfrm>
            <a:off x="515207" y="1442348"/>
            <a:ext cx="11160000" cy="4152517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ar-JO" sz="3200" b="1" dirty="0">
                <a:solidFill>
                  <a:prstClr val="black"/>
                </a:solidFill>
                <a:cs typeface="+mn-cs"/>
              </a:rPr>
              <a:t>اسباب الازمة:</a:t>
            </a:r>
            <a:endParaRPr lang="he-IL" sz="3200" b="1" dirty="0">
              <a:solidFill>
                <a:prstClr val="black"/>
              </a:solidFill>
              <a:cs typeface="+mn-cs"/>
            </a:endParaRPr>
          </a:p>
          <a:p>
            <a:r>
              <a:rPr lang="ar-JO" dirty="0">
                <a:solidFill>
                  <a:schemeClr val="tx1"/>
                </a:solidFill>
                <a:cs typeface="+mn-cs"/>
              </a:rPr>
              <a:t>ديون كبيرة</a:t>
            </a:r>
            <a:r>
              <a:rPr lang="he-IL" dirty="0">
                <a:solidFill>
                  <a:schemeClr val="tx1"/>
                </a:solidFill>
                <a:cs typeface="+mn-cs"/>
              </a:rPr>
              <a:t>.</a:t>
            </a:r>
          </a:p>
          <a:p>
            <a:r>
              <a:rPr lang="ar-JO" dirty="0">
                <a:solidFill>
                  <a:schemeClr val="tx1"/>
                </a:solidFill>
                <a:cs typeface="+mn-cs"/>
              </a:rPr>
              <a:t>ازمة سكانية (زيادة السكان)</a:t>
            </a:r>
            <a:r>
              <a:rPr lang="he-IL" dirty="0">
                <a:solidFill>
                  <a:schemeClr val="tx1"/>
                </a:solidFill>
                <a:cs typeface="+mn-cs"/>
              </a:rPr>
              <a:t>.</a:t>
            </a:r>
          </a:p>
          <a:p>
            <a:endParaRPr lang="he-IL" dirty="0">
              <a:solidFill>
                <a:schemeClr val="tx1"/>
              </a:solidFill>
              <a:cs typeface="+mn-cs"/>
            </a:endParaRPr>
          </a:p>
          <a:p>
            <a:pPr marL="0" indent="0">
              <a:buNone/>
            </a:pPr>
            <a:r>
              <a:rPr lang="ar-JO" sz="3200" b="1" dirty="0">
                <a:solidFill>
                  <a:schemeClr val="tx1"/>
                </a:solidFill>
                <a:cs typeface="+mn-cs"/>
              </a:rPr>
              <a:t>الحلول:</a:t>
            </a:r>
            <a:endParaRPr lang="he-IL" sz="3200" b="1" dirty="0">
              <a:solidFill>
                <a:schemeClr val="tx1"/>
              </a:solidFill>
              <a:cs typeface="+mn-cs"/>
            </a:endParaRPr>
          </a:p>
          <a:p>
            <a:r>
              <a:rPr lang="ar-JO" dirty="0">
                <a:solidFill>
                  <a:schemeClr val="tx1"/>
                </a:solidFill>
                <a:cs typeface="+mn-cs"/>
              </a:rPr>
              <a:t>نقل الاراضي لملكية حكومية مقابل تسديد الديون</a:t>
            </a:r>
            <a:r>
              <a:rPr lang="he-IL" dirty="0">
                <a:solidFill>
                  <a:schemeClr val="tx1"/>
                </a:solidFill>
                <a:cs typeface="+mn-cs"/>
              </a:rPr>
              <a:t>.</a:t>
            </a:r>
          </a:p>
          <a:p>
            <a:r>
              <a:rPr lang="ar-JO" dirty="0">
                <a:solidFill>
                  <a:schemeClr val="tx1"/>
                </a:solidFill>
                <a:cs typeface="+mn-cs"/>
              </a:rPr>
              <a:t>توريث الارض لعدة ابناء</a:t>
            </a:r>
            <a:r>
              <a:rPr lang="he-IL" dirty="0">
                <a:solidFill>
                  <a:schemeClr val="tx1"/>
                </a:solidFill>
                <a:cs typeface="+mn-cs"/>
              </a:rPr>
              <a:t>.</a:t>
            </a:r>
          </a:p>
          <a:p>
            <a:r>
              <a:rPr lang="ar-JO" dirty="0">
                <a:solidFill>
                  <a:schemeClr val="tx1"/>
                </a:solidFill>
                <a:cs typeface="+mn-cs"/>
              </a:rPr>
              <a:t>خصخصة</a:t>
            </a:r>
            <a:r>
              <a:rPr lang="he-IL" dirty="0">
                <a:solidFill>
                  <a:schemeClr val="tx1"/>
                </a:solidFill>
                <a:cs typeface="+mn-cs"/>
              </a:rPr>
              <a:t>.</a:t>
            </a:r>
          </a:p>
          <a:p>
            <a:r>
              <a:rPr lang="ar-JO" dirty="0">
                <a:solidFill>
                  <a:schemeClr val="tx1"/>
                </a:solidFill>
                <a:cs typeface="+mn-cs"/>
              </a:rPr>
              <a:t>مدخولات من فروع عمل جديدة</a:t>
            </a:r>
            <a:r>
              <a:rPr lang="he-IL" dirty="0">
                <a:solidFill>
                  <a:schemeClr val="tx1"/>
                </a:solidFill>
                <a:cs typeface="+mn-cs"/>
              </a:rPr>
              <a:t>: </a:t>
            </a:r>
            <a:r>
              <a:rPr lang="ar-JO" dirty="0">
                <a:solidFill>
                  <a:schemeClr val="tx1"/>
                </a:solidFill>
                <a:cs typeface="+mn-cs"/>
              </a:rPr>
              <a:t>الصناعة، التجارة، السياحة والخدمات..........</a:t>
            </a:r>
            <a:endParaRPr lang="he-IL" dirty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316" y="1135714"/>
            <a:ext cx="5641361" cy="318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942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7" y="367640"/>
            <a:ext cx="11160000" cy="1102519"/>
          </a:xfrm>
        </p:spPr>
        <p:txBody>
          <a:bodyPr/>
          <a:lstStyle/>
          <a:p>
            <a:r>
              <a:rPr lang="ar-JO" sz="3200" dirty="0">
                <a:solidFill>
                  <a:srgbClr val="192A72"/>
                </a:solidFill>
                <a:ea typeface="+mn-ea"/>
                <a:cs typeface="+mn-cs"/>
              </a:rPr>
              <a:t>دخول فروع غير زراعية للمستوطنات القروية والتعاونية</a:t>
            </a:r>
            <a:endParaRPr lang="he-IL" sz="3200" dirty="0">
              <a:solidFill>
                <a:srgbClr val="192A72"/>
              </a:solidFill>
              <a:cs typeface="+mn-cs"/>
            </a:endParaRP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654824"/>
            <a:ext cx="4250028" cy="347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מלבן 6"/>
          <p:cNvSpPr/>
          <p:nvPr/>
        </p:nvSpPr>
        <p:spPr>
          <a:xfrm>
            <a:off x="-2374006" y="5172147"/>
            <a:ext cx="60928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100" dirty="0">
                <a:latin typeface="Varela Round" panose="00000500000000000000" pitchFamily="2" charset="-79"/>
              </a:rPr>
              <a:t>Neukoln, commons.wikimedia</a:t>
            </a:r>
            <a:endParaRPr lang="he-IL" sz="1100" dirty="0">
              <a:latin typeface="Varela Round" panose="00000500000000000000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5207" y="1142134"/>
            <a:ext cx="243410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dirty="0"/>
              <a:t>منتزه الماء شفييم</a:t>
            </a:r>
            <a:endParaRPr lang="he-I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4368" y="3477298"/>
            <a:ext cx="3150472" cy="256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מלבן 5"/>
          <p:cNvSpPr/>
          <p:nvPr/>
        </p:nvSpPr>
        <p:spPr>
          <a:xfrm>
            <a:off x="1382016" y="6105189"/>
            <a:ext cx="60928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err="1">
                <a:latin typeface="Varela Round" panose="00000500000000000000" pitchFamily="2" charset="-79"/>
              </a:rPr>
              <a:t>commons.wikimedia</a:t>
            </a:r>
            <a:r>
              <a:rPr lang="en-US" sz="1100" dirty="0">
                <a:latin typeface="Varela Round" panose="00000500000000000000" pitchFamily="2" charset="-79"/>
              </a:rPr>
              <a:t>. </a:t>
            </a:r>
            <a:r>
              <a:rPr lang="en-US" sz="1100" dirty="0" err="1">
                <a:latin typeface="Varela Round" panose="00000500000000000000" pitchFamily="2" charset="-79"/>
              </a:rPr>
              <a:t>Gan</a:t>
            </a:r>
            <a:r>
              <a:rPr lang="en-US" sz="1100" dirty="0">
                <a:latin typeface="Varela Round" panose="00000500000000000000" pitchFamily="2" charset="-79"/>
              </a:rPr>
              <a:t>-Shmuel</a:t>
            </a:r>
            <a:endParaRPr lang="he-IL" sz="1100" dirty="0">
              <a:latin typeface="Varela Round" panose="00000500000000000000" pitchFamily="2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4511847" y="3023365"/>
            <a:ext cx="2686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dirty="0"/>
              <a:t>المنطقة الصناعية في جان شموئيل</a:t>
            </a:r>
            <a:endParaRPr lang="he-IL" dirty="0"/>
          </a:p>
        </p:txBody>
      </p:sp>
      <p:sp>
        <p:nvSpPr>
          <p:cNvPr id="9" name="TextBox 8"/>
          <p:cNvSpPr txBox="1"/>
          <p:nvPr/>
        </p:nvSpPr>
        <p:spPr>
          <a:xfrm>
            <a:off x="5233240" y="1654826"/>
            <a:ext cx="572516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>
                <a:latin typeface="Varela Round" panose="00000500000000000000" pitchFamily="2" charset="-79"/>
              </a:rPr>
              <a:t>هل من المجدي اقتصاديا للكيبوتسات والمستوطنات ادخال فروع عمل جديدة غير زراعية؟</a:t>
            </a:r>
            <a:endParaRPr lang="he-IL" sz="2400" b="1" dirty="0">
              <a:latin typeface="Varela Round" panose="00000500000000000000" pitchFamily="2" charset="-79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4844" y="3392697"/>
            <a:ext cx="4268115" cy="281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198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JO" sz="4000" dirty="0">
                <a:cs typeface="+mn-cs"/>
              </a:rPr>
              <a:t>الزراعة والبيئة</a:t>
            </a:r>
            <a:endParaRPr lang="he-IL" sz="40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865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185422" y="63192"/>
            <a:ext cx="11160000" cy="720000"/>
          </a:xfrm>
        </p:spPr>
        <p:txBody>
          <a:bodyPr/>
          <a:lstStyle/>
          <a:p>
            <a:r>
              <a:rPr lang="ar-JO" dirty="0">
                <a:cs typeface="+mn-cs"/>
              </a:rPr>
              <a:t>تأثيرات سلبية للزراعة على البيئة</a:t>
            </a:r>
            <a:endParaRPr lang="he-IL" dirty="0">
              <a:cs typeface="+mn-cs"/>
            </a:endParaRPr>
          </a:p>
        </p:txBody>
      </p:sp>
      <p:sp>
        <p:nvSpPr>
          <p:cNvPr id="5" name="מציין מיקום תוכן 4"/>
          <p:cNvSpPr>
            <a:spLocks noGrp="1"/>
          </p:cNvSpPr>
          <p:nvPr>
            <p:ph idx="1"/>
          </p:nvPr>
        </p:nvSpPr>
        <p:spPr>
          <a:xfrm>
            <a:off x="5811120" y="1050494"/>
            <a:ext cx="6133909" cy="4680000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ar-JO" sz="2800" b="1" dirty="0">
                <a:solidFill>
                  <a:schemeClr val="tx1"/>
                </a:solidFill>
                <a:cs typeface="+mn-cs"/>
              </a:rPr>
              <a:t>تلويث الهواء</a:t>
            </a:r>
            <a:r>
              <a:rPr lang="he-IL" sz="2800" b="1" dirty="0">
                <a:solidFill>
                  <a:schemeClr val="tx1"/>
                </a:solidFill>
                <a:cs typeface="+mn-cs"/>
              </a:rPr>
              <a:t>.</a:t>
            </a:r>
          </a:p>
          <a:p>
            <a:pPr>
              <a:spcAft>
                <a:spcPts val="0"/>
              </a:spcAft>
            </a:pPr>
            <a:r>
              <a:rPr lang="ar-JO" sz="2800" b="1" dirty="0">
                <a:solidFill>
                  <a:schemeClr val="tx1"/>
                </a:solidFill>
                <a:cs typeface="+mn-cs"/>
              </a:rPr>
              <a:t>تلويث التربة والمياه الجوفية</a:t>
            </a:r>
            <a:r>
              <a:rPr lang="he-IL" sz="2800" b="1" dirty="0">
                <a:solidFill>
                  <a:schemeClr val="tx1"/>
                </a:solidFill>
                <a:cs typeface="+mn-cs"/>
              </a:rPr>
              <a:t>.</a:t>
            </a:r>
            <a:endParaRPr lang="ar-JO" sz="2800" b="1" dirty="0">
              <a:solidFill>
                <a:schemeClr val="tx1"/>
              </a:solidFill>
              <a:cs typeface="+mn-cs"/>
            </a:endParaRPr>
          </a:p>
          <a:p>
            <a:pPr>
              <a:spcAft>
                <a:spcPts val="0"/>
              </a:spcAft>
            </a:pPr>
            <a:r>
              <a:rPr lang="ar-JO" sz="2800" b="1" dirty="0">
                <a:solidFill>
                  <a:schemeClr val="tx1"/>
                </a:solidFill>
                <a:cs typeface="+mn-cs"/>
              </a:rPr>
              <a:t>اسمدة ومبيدات كيميائية</a:t>
            </a:r>
            <a:r>
              <a:rPr lang="he-IL" sz="2800" b="1" dirty="0">
                <a:solidFill>
                  <a:schemeClr val="tx1"/>
                </a:solidFill>
                <a:cs typeface="+mn-cs"/>
              </a:rPr>
              <a:t>.</a:t>
            </a:r>
          </a:p>
          <a:p>
            <a:pPr>
              <a:spcAft>
                <a:spcPts val="0"/>
              </a:spcAft>
            </a:pPr>
            <a:r>
              <a:rPr lang="ar-JO" sz="2800" b="1" dirty="0">
                <a:solidFill>
                  <a:schemeClr val="tx1"/>
                </a:solidFill>
                <a:cs typeface="+mn-cs"/>
              </a:rPr>
              <a:t>زيادة ملوحة التربة من الري بالمياه المكررة</a:t>
            </a:r>
            <a:r>
              <a:rPr lang="he-IL" sz="2800" b="1" dirty="0">
                <a:solidFill>
                  <a:schemeClr val="tx1"/>
                </a:solidFill>
                <a:cs typeface="+mn-cs"/>
              </a:rPr>
              <a:t>.</a:t>
            </a:r>
          </a:p>
          <a:p>
            <a:pPr>
              <a:spcAft>
                <a:spcPts val="0"/>
              </a:spcAft>
            </a:pPr>
            <a:r>
              <a:rPr lang="ar-JO" sz="2800" b="1" dirty="0">
                <a:solidFill>
                  <a:schemeClr val="tx1"/>
                </a:solidFill>
                <a:cs typeface="+mn-cs"/>
              </a:rPr>
              <a:t>نفايات بلاستيكية من الاستعمال الزراعي</a:t>
            </a:r>
            <a:r>
              <a:rPr lang="he-IL" sz="2800" b="1" dirty="0">
                <a:solidFill>
                  <a:schemeClr val="tx1"/>
                </a:solidFill>
                <a:cs typeface="+mn-cs"/>
              </a:rPr>
              <a:t>.</a:t>
            </a:r>
          </a:p>
          <a:p>
            <a:endParaRPr lang="he-IL" sz="2800" dirty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933094"/>
            <a:ext cx="5541297" cy="469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מלבן 1"/>
          <p:cNvSpPr/>
          <p:nvPr/>
        </p:nvSpPr>
        <p:spPr>
          <a:xfrm>
            <a:off x="0" y="5519304"/>
            <a:ext cx="39120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latin typeface="Varela Round" panose="00000500000000000000" pitchFamily="2" charset="-79"/>
              </a:rPr>
              <a:t>W.carter</a:t>
            </a:r>
            <a:r>
              <a:rPr lang="en-US" sz="1100" dirty="0">
                <a:latin typeface="Varela Round" panose="00000500000000000000" pitchFamily="2" charset="-79"/>
              </a:rPr>
              <a:t> - Own work, CC0, </a:t>
            </a:r>
            <a:r>
              <a:rPr lang="en-US" sz="1100" dirty="0" err="1">
                <a:latin typeface="Varela Round" panose="00000500000000000000" pitchFamily="2" charset="-79"/>
              </a:rPr>
              <a:t>commons.wikimedia</a:t>
            </a:r>
            <a:r>
              <a:rPr lang="en-US" dirty="0"/>
              <a:t>.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80402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22257" y="213094"/>
            <a:ext cx="11160000" cy="1315903"/>
          </a:xfrm>
        </p:spPr>
        <p:txBody>
          <a:bodyPr/>
          <a:lstStyle/>
          <a:p>
            <a:r>
              <a:rPr lang="ar-SA" dirty="0">
                <a:cs typeface="+mn-cs"/>
              </a:rPr>
              <a:t>تأثيرات ايجابية للزراعة على البيئة</a:t>
            </a:r>
            <a:endParaRPr lang="he-IL" dirty="0"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855387" y="1153544"/>
            <a:ext cx="7335026" cy="4680000"/>
          </a:xfrm>
        </p:spPr>
        <p:txBody>
          <a:bodyPr>
            <a:normAutofit/>
          </a:bodyPr>
          <a:lstStyle/>
          <a:p>
            <a:r>
              <a:rPr lang="ar-JO" sz="2800" b="1" dirty="0">
                <a:solidFill>
                  <a:schemeClr val="tx1"/>
                </a:solidFill>
                <a:cs typeface="+mn-cs"/>
              </a:rPr>
              <a:t>مساحات فراغ لتغلغل الماء</a:t>
            </a:r>
            <a:r>
              <a:rPr lang="he-IL" sz="2800" b="1" dirty="0">
                <a:solidFill>
                  <a:schemeClr val="tx1"/>
                </a:solidFill>
                <a:cs typeface="+mn-cs"/>
              </a:rPr>
              <a:t>.</a:t>
            </a:r>
          </a:p>
          <a:p>
            <a:r>
              <a:rPr lang="he-IL" sz="2800" b="1" dirty="0">
                <a:solidFill>
                  <a:schemeClr val="tx1"/>
                </a:solidFill>
                <a:cs typeface="+mn-cs"/>
              </a:rPr>
              <a:t>"</a:t>
            </a:r>
            <a:r>
              <a:rPr lang="ar-JO" sz="2800" b="1" dirty="0">
                <a:solidFill>
                  <a:schemeClr val="tx1"/>
                </a:solidFill>
                <a:cs typeface="+mn-cs"/>
              </a:rPr>
              <a:t>رئة خضراء</a:t>
            </a:r>
            <a:r>
              <a:rPr lang="he-IL" sz="2800" b="1" dirty="0">
                <a:solidFill>
                  <a:schemeClr val="tx1"/>
                </a:solidFill>
                <a:cs typeface="+mn-cs"/>
              </a:rPr>
              <a:t>"</a:t>
            </a:r>
            <a:r>
              <a:rPr lang="ar-JO" sz="2800" b="1" dirty="0">
                <a:solidFill>
                  <a:schemeClr val="tx1"/>
                </a:solidFill>
                <a:cs typeface="+mn-cs"/>
              </a:rPr>
              <a:t> تقلل من تلويث الهواء</a:t>
            </a:r>
            <a:r>
              <a:rPr lang="he-IL" sz="2800" b="1" dirty="0">
                <a:solidFill>
                  <a:schemeClr val="tx1"/>
                </a:solidFill>
                <a:cs typeface="+mn-cs"/>
              </a:rPr>
              <a:t>.</a:t>
            </a:r>
          </a:p>
          <a:p>
            <a:r>
              <a:rPr lang="ar-JO" sz="2800" b="1" dirty="0">
                <a:solidFill>
                  <a:schemeClr val="tx1"/>
                </a:solidFill>
                <a:cs typeface="+mn-cs"/>
              </a:rPr>
              <a:t>الحفا</a:t>
            </a:r>
            <a:r>
              <a:rPr lang="ar-SA" sz="2800" b="1" dirty="0">
                <a:solidFill>
                  <a:schemeClr val="tx1"/>
                </a:solidFill>
                <a:cs typeface="+mn-cs"/>
              </a:rPr>
              <a:t>ظ</a:t>
            </a:r>
            <a:r>
              <a:rPr lang="ar-JO" sz="2800" b="1" dirty="0">
                <a:solidFill>
                  <a:schemeClr val="tx1"/>
                </a:solidFill>
                <a:cs typeface="+mn-cs"/>
              </a:rPr>
              <a:t> على الموطن البيئي للكائنات الحية</a:t>
            </a:r>
            <a:r>
              <a:rPr lang="he-IL" sz="2800" b="1" dirty="0">
                <a:solidFill>
                  <a:schemeClr val="tx1"/>
                </a:solidFill>
                <a:cs typeface="+mn-cs"/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30" y="1275956"/>
            <a:ext cx="5479401" cy="441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לבן 3"/>
          <p:cNvSpPr/>
          <p:nvPr/>
        </p:nvSpPr>
        <p:spPr>
          <a:xfrm>
            <a:off x="-1344203" y="5616603"/>
            <a:ext cx="37188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100" dirty="0">
                <a:latin typeface="Varela Round" panose="00000500000000000000" pitchFamily="2" charset="-79"/>
              </a:rPr>
              <a:t>Omri Nardi Pikiwiki Israel</a:t>
            </a:r>
            <a:endParaRPr lang="he-IL" sz="1100" dirty="0">
              <a:latin typeface="Varela Round" panose="00000500000000000000" pitchFamily="2" charset="-79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1707" y="3548373"/>
            <a:ext cx="5847008" cy="277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4"/>
          <p:cNvSpPr/>
          <p:nvPr/>
        </p:nvSpPr>
        <p:spPr>
          <a:xfrm>
            <a:off x="5589431" y="6321830"/>
            <a:ext cx="60928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err="1">
                <a:latin typeface="Varela Round" panose="00000500000000000000" pitchFamily="2" charset="-79"/>
              </a:rPr>
              <a:t>talya</a:t>
            </a:r>
            <a:r>
              <a:rPr lang="en-US" sz="1100" dirty="0">
                <a:latin typeface="Varela Round" panose="00000500000000000000" pitchFamily="2" charset="-79"/>
              </a:rPr>
              <a:t> </a:t>
            </a:r>
            <a:r>
              <a:rPr lang="en-US" sz="1100" dirty="0" err="1">
                <a:latin typeface="Varela Round" panose="00000500000000000000" pitchFamily="2" charset="-79"/>
              </a:rPr>
              <a:t>einstein</a:t>
            </a:r>
            <a:r>
              <a:rPr lang="en-US" sz="1100" dirty="0">
                <a:latin typeface="Varela Round" panose="00000500000000000000" pitchFamily="2" charset="-79"/>
              </a:rPr>
              <a:t> </a:t>
            </a:r>
            <a:r>
              <a:rPr lang="en-US" sz="1100" dirty="0" err="1">
                <a:latin typeface="Varela Round" panose="00000500000000000000" pitchFamily="2" charset="-79"/>
              </a:rPr>
              <a:t>Pikiwiki</a:t>
            </a:r>
            <a:r>
              <a:rPr lang="en-US" sz="1100" dirty="0">
                <a:latin typeface="Varela Round" panose="00000500000000000000" pitchFamily="2" charset="-79"/>
              </a:rPr>
              <a:t> Israel</a:t>
            </a:r>
            <a:endParaRPr lang="he-IL" sz="1100" dirty="0">
              <a:latin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66810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امثلة للحفاظ على البيئة</a:t>
            </a:r>
            <a:br>
              <a:rPr lang="he-IL" dirty="0">
                <a:cs typeface="+mn-cs"/>
              </a:rPr>
            </a:br>
            <a:endParaRPr lang="he-IL" sz="1600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3"/>
          </p:nvPr>
        </p:nvSpPr>
        <p:spPr>
          <a:xfrm>
            <a:off x="6715594" y="1154755"/>
            <a:ext cx="5094523" cy="4171930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b="0" dirty="0">
                <a:solidFill>
                  <a:schemeClr val="tx1"/>
                </a:solidFill>
                <a:cs typeface="+mn-cs"/>
              </a:rPr>
              <a:t>ابادة بيولوجية</a:t>
            </a:r>
            <a:r>
              <a:rPr lang="he-IL" b="0" dirty="0">
                <a:solidFill>
                  <a:schemeClr val="tx1"/>
                </a:solidFill>
                <a:cs typeface="+mn-cs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b="0" dirty="0">
                <a:solidFill>
                  <a:schemeClr val="tx1"/>
                </a:solidFill>
                <a:cs typeface="+mn-cs"/>
              </a:rPr>
              <a:t>الري بمياه المجاري المكررة</a:t>
            </a:r>
            <a:r>
              <a:rPr lang="he-IL" b="0" dirty="0">
                <a:solidFill>
                  <a:schemeClr val="tx1"/>
                </a:solidFill>
                <a:cs typeface="+mn-cs"/>
              </a:rPr>
              <a:t>.</a:t>
            </a:r>
            <a:endParaRPr lang="ar-JO" b="0" dirty="0">
              <a:solidFill>
                <a:schemeClr val="tx1"/>
              </a:solidFill>
              <a:cs typeface="+mn-cs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b="0" dirty="0">
                <a:solidFill>
                  <a:schemeClr val="tx1"/>
                </a:solidFill>
                <a:cs typeface="+mn-cs"/>
              </a:rPr>
              <a:t>استعمال اسمدة عضوية</a:t>
            </a:r>
            <a:r>
              <a:rPr lang="he-IL" b="0" dirty="0">
                <a:solidFill>
                  <a:schemeClr val="tx1"/>
                </a:solidFill>
                <a:cs typeface="+mn-cs"/>
              </a:rPr>
              <a:t>.</a:t>
            </a:r>
          </a:p>
          <a:p>
            <a:endParaRPr lang="he-I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84" y="933096"/>
            <a:ext cx="5404274" cy="461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מלבן 2"/>
          <p:cNvSpPr/>
          <p:nvPr/>
        </p:nvSpPr>
        <p:spPr>
          <a:xfrm>
            <a:off x="-3307438" y="5566968"/>
            <a:ext cx="60928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latin typeface="Varela Round" panose="00000500000000000000" pitchFamily="2" charset="-79"/>
                <a:cs typeface="Varela Round" panose="00000500000000000000" pitchFamily="2" charset="-79"/>
              </a:rPr>
              <a:t>By CSIRO  .</a:t>
            </a:r>
            <a:r>
              <a:rPr lang="en-US" sz="11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commons.wikimedia</a:t>
            </a:r>
            <a:endParaRPr lang="he-IL" sz="11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60410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7" y="137680"/>
            <a:ext cx="11160000" cy="720000"/>
          </a:xfrm>
        </p:spPr>
        <p:txBody>
          <a:bodyPr/>
          <a:lstStyle/>
          <a:p>
            <a:r>
              <a:rPr lang="ar-JO" dirty="0"/>
              <a:t>فيلم قصير عن الابادة البيولوجية</a:t>
            </a:r>
            <a:endParaRPr lang="he-IL" dirty="0"/>
          </a:p>
        </p:txBody>
      </p:sp>
      <p:pic>
        <p:nvPicPr>
          <p:cNvPr id="3" name="מדיה מקוונת 2" title="ￗﾔￗﾓￗﾑￗﾨￗﾔ ￗﾑￗﾙￗﾕￗﾜￗﾕￗﾒￗﾙￗﾪ ￗﾑￗﾐￗﾞￗﾦￗﾢￗﾕￗﾪ ￗﾢￗﾛￗﾑￗﾙￗﾩￗﾙￗﾝ - BIO-BEE">
            <a:hlinkClick r:id="" action="ppaction://media"/>
            <a:extLst>
              <a:ext uri="{FF2B5EF4-FFF2-40B4-BE49-F238E27FC236}">
                <a16:creationId xmlns:a16="http://schemas.microsoft.com/office/drawing/2014/main" id="{55D248E8-0AAD-48B8-B9D8-60E6E9C653A1}"/>
              </a:ext>
            </a:extLst>
          </p:cNvPr>
          <p:cNvPicPr>
            <a:picLocks noGrp="1" noRot="1" noChangeAspect="1"/>
          </p:cNvPicPr>
          <p:nvPr>
            <p:ph sz="quarter" idx="4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09587" y="857680"/>
            <a:ext cx="8792487" cy="494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3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738118" y="2878080"/>
            <a:ext cx="10871177" cy="1260000"/>
          </a:xfrm>
        </p:spPr>
        <p:txBody>
          <a:bodyPr/>
          <a:lstStyle/>
          <a:p>
            <a:r>
              <a:rPr lang="he-IL" sz="4800" dirty="0">
                <a:solidFill>
                  <a:srgbClr val="192A72"/>
                </a:solidFill>
                <a:latin typeface="Arial" panose="020B0604020202020204" pitchFamily="34" charset="0"/>
                <a:cs typeface="+mn-cs"/>
              </a:rPr>
              <a:t>נושא השיעור: חקלאות בישראל</a:t>
            </a:r>
            <a:br>
              <a:rPr lang="ar-SA" sz="4800" dirty="0">
                <a:solidFill>
                  <a:srgbClr val="192A72"/>
                </a:solidFill>
                <a:latin typeface="Arial" panose="020B0604020202020204" pitchFamily="34" charset="0"/>
                <a:cs typeface="+mn-cs"/>
              </a:rPr>
            </a:br>
            <a:r>
              <a:rPr lang="ar-SA" sz="4800" dirty="0">
                <a:solidFill>
                  <a:srgbClr val="192A72"/>
                </a:solidFill>
                <a:latin typeface="Arial" panose="020B0604020202020204" pitchFamily="34" charset="0"/>
                <a:cs typeface="+mn-cs"/>
              </a:rPr>
              <a:t>الزرعة في اسرائيل</a:t>
            </a:r>
            <a:endParaRPr lang="he-IL" sz="4800" dirty="0">
              <a:solidFill>
                <a:srgbClr val="192A72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521494" y="1515776"/>
            <a:ext cx="10872000" cy="1334587"/>
          </a:xfrm>
        </p:spPr>
        <p:txBody>
          <a:bodyPr/>
          <a:lstStyle/>
          <a:p>
            <a:r>
              <a:rPr lang="he-IL" dirty="0">
                <a:solidFill>
                  <a:srgbClr val="FF0000"/>
                </a:solidFill>
                <a:latin typeface="Traditional Arabic" panose="02020603050405020304" pitchFamily="18" charset="-78"/>
                <a:cs typeface="+mn-cs"/>
                <a:sym typeface="Varela Round"/>
              </a:rPr>
              <a:t>גאוגרפיה אדם וסביבה </a:t>
            </a:r>
          </a:p>
          <a:p>
            <a:r>
              <a:rPr lang="ar-SA" dirty="0">
                <a:solidFill>
                  <a:srgbClr val="FF0000"/>
                </a:solidFill>
                <a:latin typeface="Traditional Arabic" panose="02020603050405020304" pitchFamily="18" charset="-78"/>
                <a:cs typeface="+mn-cs"/>
                <a:sym typeface="Varela Round"/>
              </a:rPr>
              <a:t>الجغرافيا الانسان والبيئة – المرحلة الثانوية</a:t>
            </a:r>
          </a:p>
        </p:txBody>
      </p:sp>
      <p:sp>
        <p:nvSpPr>
          <p:cNvPr id="6" name="Google Shape;112;p1">
            <a:extLst>
              <a:ext uri="{FF2B5EF4-FFF2-40B4-BE49-F238E27FC236}">
                <a16:creationId xmlns:a16="http://schemas.microsoft.com/office/drawing/2014/main" id="{B85BA37D-01C7-4F63-B175-995DAE879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895" y="4338206"/>
            <a:ext cx="9207201" cy="95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400"/>
            </a:pPr>
            <a:r>
              <a:rPr lang="he-IL" altLang="he-IL" sz="2400" b="1" kern="1200" dirty="0">
                <a:solidFill>
                  <a:srgbClr val="002060"/>
                </a:solidFill>
                <a:cs typeface="+mn-cs"/>
              </a:rPr>
              <a:t>עריכה-  </a:t>
            </a:r>
            <a:r>
              <a:rPr lang="he-IL" altLang="he-IL" sz="2400" b="1" dirty="0">
                <a:solidFill>
                  <a:srgbClr val="002060"/>
                </a:solidFill>
                <a:cs typeface="+mn-cs"/>
              </a:rPr>
              <a:t>נעמה חסן </a:t>
            </a:r>
            <a:r>
              <a:rPr lang="ar-SA" altLang="he-IL" sz="2400" b="1" dirty="0">
                <a:solidFill>
                  <a:srgbClr val="002060"/>
                </a:solidFill>
                <a:cs typeface="+mn-cs"/>
              </a:rPr>
              <a:t>نعما حسن</a:t>
            </a:r>
            <a:endParaRPr lang="ar-SA" altLang="he-IL" sz="2400" b="1" kern="1200" dirty="0">
              <a:solidFill>
                <a:srgbClr val="002060"/>
              </a:solidFill>
              <a:cs typeface="+mn-cs"/>
            </a:endParaRPr>
          </a:p>
          <a:p>
            <a:pPr algn="r" rtl="1">
              <a:buSzPts val="1400"/>
            </a:pPr>
            <a:r>
              <a:rPr lang="ar-SA" altLang="he-IL" sz="3200" b="1" dirty="0">
                <a:solidFill>
                  <a:srgbClr val="002060"/>
                </a:solidFill>
                <a:cs typeface="+mn-cs"/>
              </a:rPr>
              <a:t>المعلم</a:t>
            </a:r>
            <a:r>
              <a:rPr lang="ar-SA" altLang="he-IL" sz="3200" b="1" kern="1200" dirty="0">
                <a:solidFill>
                  <a:srgbClr val="002060"/>
                </a:solidFill>
                <a:cs typeface="+mn-cs"/>
              </a:rPr>
              <a:t> </a:t>
            </a:r>
            <a:r>
              <a:rPr lang="he-IL" altLang="he-IL" sz="3200" b="1" kern="1200" dirty="0">
                <a:solidFill>
                  <a:srgbClr val="002060"/>
                </a:solidFill>
                <a:cs typeface="+mn-cs"/>
              </a:rPr>
              <a:t>: </a:t>
            </a:r>
            <a:r>
              <a:rPr lang="ar-SA" altLang="he-IL" sz="3200" b="1" kern="1200" dirty="0">
                <a:solidFill>
                  <a:srgbClr val="002060"/>
                </a:solidFill>
                <a:cs typeface="+mn-cs"/>
              </a:rPr>
              <a:t>د. </a:t>
            </a:r>
            <a:r>
              <a:rPr lang="he-IL" altLang="he-IL" sz="3200" b="1" kern="1200" dirty="0">
                <a:solidFill>
                  <a:srgbClr val="002060"/>
                </a:solidFill>
                <a:cs typeface="+mn-cs"/>
              </a:rPr>
              <a:t>عزيز ابو </a:t>
            </a:r>
            <a:r>
              <a:rPr lang="ar-SA" altLang="he-IL" sz="3200" b="1" kern="1200" dirty="0">
                <a:solidFill>
                  <a:srgbClr val="002060"/>
                </a:solidFill>
                <a:cs typeface="+mn-cs"/>
              </a:rPr>
              <a:t>أ</a:t>
            </a:r>
            <a:r>
              <a:rPr lang="he-IL" altLang="he-IL" sz="3200" b="1" kern="1200" dirty="0" err="1">
                <a:solidFill>
                  <a:srgbClr val="002060"/>
                </a:solidFill>
                <a:cs typeface="+mn-cs"/>
              </a:rPr>
              <a:t>حمد</a:t>
            </a:r>
            <a:r>
              <a:rPr lang="he-IL" altLang="he-IL" sz="3200" b="1" kern="1200">
                <a:solidFill>
                  <a:srgbClr val="002060"/>
                </a:solidFill>
                <a:cs typeface="+mn-cs"/>
              </a:rPr>
              <a:t> דר. </a:t>
            </a:r>
            <a:r>
              <a:rPr lang="he-IL" altLang="he-IL" sz="3200" b="1" kern="1200" dirty="0">
                <a:solidFill>
                  <a:srgbClr val="002060"/>
                </a:solidFill>
                <a:cs typeface="+mn-cs"/>
              </a:rPr>
              <a:t>עזיז אבו אחמד</a:t>
            </a:r>
          </a:p>
        </p:txBody>
      </p:sp>
    </p:spTree>
    <p:extLst>
      <p:ext uri="{BB962C8B-B14F-4D97-AF65-F5344CB8AC3E}">
        <p14:creationId xmlns:p14="http://schemas.microsoft.com/office/powerpoint/2010/main" val="30423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7" y="374754"/>
            <a:ext cx="11160000" cy="749508"/>
          </a:xfrm>
        </p:spPr>
        <p:txBody>
          <a:bodyPr/>
          <a:lstStyle/>
          <a:p>
            <a:r>
              <a:rPr lang="ar-SA" dirty="0">
                <a:cs typeface="+mn-cs"/>
              </a:rPr>
              <a:t>امثلة للحفاظ على البيئة</a:t>
            </a:r>
            <a:br>
              <a:rPr lang="ar-SA" dirty="0">
                <a:cs typeface="+mn-cs"/>
              </a:rPr>
            </a:br>
            <a:endParaRPr lang="he-IL" dirty="0">
              <a:cs typeface="+mn-cs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207" y="933093"/>
            <a:ext cx="6980374" cy="5016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מלבן 4"/>
          <p:cNvSpPr/>
          <p:nvPr/>
        </p:nvSpPr>
        <p:spPr>
          <a:xfrm>
            <a:off x="5852204" y="2143837"/>
            <a:ext cx="6092825" cy="250530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4572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ar-SA" sz="3200" b="1" dirty="0">
                <a:solidFill>
                  <a:prstClr val="black"/>
                </a:solidFill>
                <a:latin typeface="Varela Round" pitchFamily="2" charset="-79"/>
              </a:rPr>
              <a:t>التطهير الشمسي.</a:t>
            </a:r>
            <a:endParaRPr lang="he-IL" sz="3200" b="1" dirty="0">
              <a:solidFill>
                <a:prstClr val="black"/>
              </a:solidFill>
              <a:latin typeface="Varela Round" pitchFamily="2" charset="-79"/>
            </a:endParaRPr>
          </a:p>
          <a:p>
            <a:pPr marL="457200" lvl="0" indent="-4572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ar-JO" sz="3200" b="1" dirty="0">
                <a:solidFill>
                  <a:prstClr val="black"/>
                </a:solidFill>
                <a:latin typeface="Varela Round" pitchFamily="2" charset="-79"/>
              </a:rPr>
              <a:t>تحسين عملية التلقيح</a:t>
            </a:r>
            <a:r>
              <a:rPr lang="ar-SA" sz="3200" b="1" dirty="0">
                <a:solidFill>
                  <a:prstClr val="black"/>
                </a:solidFill>
                <a:latin typeface="Varela Round" pitchFamily="2" charset="-79"/>
              </a:rPr>
              <a:t>.</a:t>
            </a:r>
            <a:endParaRPr lang="he-IL" sz="3200" b="1" dirty="0">
              <a:solidFill>
                <a:prstClr val="black"/>
              </a:solidFill>
              <a:latin typeface="Varela Round" pitchFamily="2" charset="-79"/>
            </a:endParaRPr>
          </a:p>
          <a:p>
            <a:pPr marL="457200" lvl="0" indent="-4572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ar-JO" sz="3200" b="1" dirty="0">
                <a:solidFill>
                  <a:prstClr val="black"/>
                </a:solidFill>
                <a:latin typeface="Varela Round" pitchFamily="2" charset="-79"/>
              </a:rPr>
              <a:t>زراعة مستدامة</a:t>
            </a:r>
            <a:r>
              <a:rPr lang="ar-SA" sz="3200" b="1" dirty="0">
                <a:solidFill>
                  <a:prstClr val="black"/>
                </a:solidFill>
                <a:latin typeface="Varela Round" pitchFamily="2" charset="-79"/>
              </a:rPr>
              <a:t>.</a:t>
            </a:r>
            <a:endParaRPr lang="he-IL" sz="3200" b="1" dirty="0">
              <a:solidFill>
                <a:srgbClr val="0070C0"/>
              </a:solidFill>
              <a:latin typeface="Varela Round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98223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SA" sz="4800" dirty="0">
                <a:solidFill>
                  <a:srgbClr val="192A72"/>
                </a:solidFill>
                <a:cs typeface="+mn-cs"/>
              </a:rPr>
              <a:t>الزراعة العصرية: الزراعة عالية الخبرة</a:t>
            </a:r>
          </a:p>
        </p:txBody>
      </p:sp>
    </p:spTree>
    <p:extLst>
      <p:ext uri="{BB962C8B-B14F-4D97-AF65-F5344CB8AC3E}">
        <p14:creationId xmlns:p14="http://schemas.microsoft.com/office/powerpoint/2010/main" val="1849372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>
                <a:cs typeface="+mn-cs"/>
              </a:rPr>
              <a:t>تشغيل آلي</a:t>
            </a:r>
            <a:r>
              <a:rPr lang="he-IL" dirty="0">
                <a:cs typeface="+mn-cs"/>
              </a:rPr>
              <a:t> </a:t>
            </a:r>
            <a:r>
              <a:rPr lang="ar-JO" dirty="0">
                <a:cs typeface="+mn-cs"/>
              </a:rPr>
              <a:t>في انتاج الحليب</a:t>
            </a:r>
            <a:endParaRPr lang="he-IL" dirty="0">
              <a:cs typeface="+mn-cs"/>
            </a:endParaRP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602311" y="3649698"/>
            <a:ext cx="5948954" cy="540000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chemeClr val="tx1"/>
                </a:solidFill>
                <a:cs typeface="+mn-cs"/>
              </a:rPr>
              <a:t>عدد الابقار لكل حظيرة ازداد</a:t>
            </a:r>
            <a:r>
              <a:rPr lang="ar-SA" sz="2800" dirty="0">
                <a:solidFill>
                  <a:schemeClr val="tx1"/>
                </a:solidFill>
                <a:cs typeface="+mn-cs"/>
              </a:rPr>
              <a:t>.</a:t>
            </a:r>
            <a:endParaRPr lang="he-IL" sz="2800" dirty="0">
              <a:solidFill>
                <a:schemeClr val="tx1"/>
              </a:solidFill>
              <a:cs typeface="+mn-cs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chemeClr val="tx1"/>
                </a:solidFill>
                <a:cs typeface="+mn-cs"/>
              </a:rPr>
              <a:t>الات لإنتاج الحليب محوسبة</a:t>
            </a:r>
            <a:r>
              <a:rPr lang="ar-SA" sz="2800" dirty="0">
                <a:solidFill>
                  <a:schemeClr val="tx1"/>
                </a:solidFill>
                <a:cs typeface="+mn-cs"/>
              </a:rPr>
              <a:t>.</a:t>
            </a:r>
            <a:endParaRPr lang="he-IL" sz="2800" dirty="0">
              <a:solidFill>
                <a:schemeClr val="tx1"/>
              </a:solidFill>
              <a:cs typeface="+mn-cs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chemeClr val="tx1"/>
                </a:solidFill>
                <a:cs typeface="+mn-cs"/>
              </a:rPr>
              <a:t>زيادة كبيرة بإنتاج الحليب</a:t>
            </a:r>
            <a:r>
              <a:rPr lang="ar-SA" sz="2800" dirty="0">
                <a:solidFill>
                  <a:schemeClr val="tx1"/>
                </a:solidFill>
                <a:cs typeface="+mn-cs"/>
              </a:rPr>
              <a:t>.</a:t>
            </a:r>
            <a:endParaRPr lang="he-IL" sz="2800" dirty="0">
              <a:solidFill>
                <a:schemeClr val="tx1"/>
              </a:solidFill>
              <a:cs typeface="+mn-cs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chemeClr val="tx1"/>
                </a:solidFill>
                <a:cs typeface="+mn-cs"/>
              </a:rPr>
              <a:t>تقليص الايدي العاملة</a:t>
            </a:r>
            <a:r>
              <a:rPr lang="ar-SA" sz="2800" dirty="0">
                <a:solidFill>
                  <a:schemeClr val="tx1"/>
                </a:solidFill>
                <a:cs typeface="+mn-cs"/>
              </a:rPr>
              <a:t>.</a:t>
            </a:r>
            <a:endParaRPr lang="he-IL" sz="2800" dirty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037" y="933095"/>
            <a:ext cx="5404274" cy="461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מלבן 7"/>
          <p:cNvSpPr/>
          <p:nvPr/>
        </p:nvSpPr>
        <p:spPr>
          <a:xfrm>
            <a:off x="24945" y="5661071"/>
            <a:ext cx="431400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latin typeface="Varela Round" panose="00000500000000000000" pitchFamily="2" charset="-79"/>
              </a:rPr>
              <a:t>User:Mattes</a:t>
            </a:r>
            <a:r>
              <a:rPr lang="en-US" sz="1100" dirty="0">
                <a:latin typeface="Varela Round" panose="00000500000000000000" pitchFamily="2" charset="-79"/>
              </a:rPr>
              <a:t> - Own work, Public Domain, </a:t>
            </a:r>
            <a:r>
              <a:rPr lang="en-US" sz="1100" dirty="0" err="1">
                <a:latin typeface="Varela Round" panose="00000500000000000000" pitchFamily="2" charset="-79"/>
              </a:rPr>
              <a:t>commons.wikimedia</a:t>
            </a:r>
            <a:endParaRPr lang="en-US" sz="1100" dirty="0">
              <a:latin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89913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757422" y="1052544"/>
            <a:ext cx="11160000" cy="720000"/>
          </a:xfrm>
        </p:spPr>
        <p:txBody>
          <a:bodyPr/>
          <a:lstStyle/>
          <a:p>
            <a:r>
              <a:rPr lang="ar-JO" dirty="0"/>
              <a:t>الري بالتنقيط</a:t>
            </a:r>
            <a:endParaRPr lang="he-IL" dirty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3"/>
          </p:nvPr>
        </p:nvSpPr>
        <p:spPr>
          <a:xfrm>
            <a:off x="7360170" y="2023672"/>
            <a:ext cx="4540547" cy="4228701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JO" sz="2000" dirty="0">
                <a:solidFill>
                  <a:schemeClr val="tx1"/>
                </a:solidFill>
              </a:rPr>
              <a:t>طريقة ري فعالة</a:t>
            </a:r>
            <a:r>
              <a:rPr lang="ar-SA" sz="2000" dirty="0">
                <a:solidFill>
                  <a:schemeClr val="tx1"/>
                </a:solidFill>
              </a:rPr>
              <a:t>.</a:t>
            </a:r>
            <a:endParaRPr lang="he-IL" sz="20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JO" sz="2000" dirty="0">
                <a:solidFill>
                  <a:schemeClr val="tx1"/>
                </a:solidFill>
              </a:rPr>
              <a:t>كميات مياه محددة</a:t>
            </a:r>
            <a:r>
              <a:rPr lang="ar-SA" sz="2000" dirty="0">
                <a:solidFill>
                  <a:schemeClr val="tx1"/>
                </a:solidFill>
              </a:rPr>
              <a:t>.</a:t>
            </a:r>
            <a:endParaRPr lang="ar-JO" sz="20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JO" sz="2000" dirty="0">
                <a:solidFill>
                  <a:schemeClr val="tx1"/>
                </a:solidFill>
              </a:rPr>
              <a:t>استعمالها  للمبيدات والاسمدة</a:t>
            </a:r>
            <a:r>
              <a:rPr lang="ar-SA" sz="2000" dirty="0">
                <a:solidFill>
                  <a:schemeClr val="tx1"/>
                </a:solidFill>
              </a:rPr>
              <a:t>.</a:t>
            </a:r>
            <a:endParaRPr lang="he-IL" sz="20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JO" sz="2000" dirty="0">
                <a:solidFill>
                  <a:schemeClr val="tx1"/>
                </a:solidFill>
              </a:rPr>
              <a:t>اقتصاد بالماء</a:t>
            </a:r>
            <a:r>
              <a:rPr lang="ar-SA" sz="2000" dirty="0">
                <a:solidFill>
                  <a:schemeClr val="tx1"/>
                </a:solidFill>
              </a:rPr>
              <a:t>.</a:t>
            </a:r>
            <a:endParaRPr lang="he-IL" sz="20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JO" sz="2000" dirty="0">
                <a:solidFill>
                  <a:schemeClr val="tx1"/>
                </a:solidFill>
              </a:rPr>
              <a:t>طريقة تكنولوجية تسوق في انحاء العالم</a:t>
            </a:r>
            <a:r>
              <a:rPr lang="ar-SA" sz="2000" dirty="0">
                <a:solidFill>
                  <a:schemeClr val="tx1"/>
                </a:solidFill>
              </a:rPr>
              <a:t>.</a:t>
            </a:r>
            <a:endParaRPr lang="he-IL" sz="2000" dirty="0">
              <a:solidFill>
                <a:schemeClr val="tx1"/>
              </a:solidFill>
            </a:endParaRPr>
          </a:p>
          <a:p>
            <a:r>
              <a:rPr lang="he-IL" sz="1100" b="0" dirty="0"/>
              <a:t>                                                                                                                   </a:t>
            </a:r>
          </a:p>
          <a:p>
            <a:endParaRPr lang="he-IL" sz="1100" b="0" dirty="0"/>
          </a:p>
          <a:p>
            <a:r>
              <a:rPr lang="he-IL" sz="1100" b="0" dirty="0"/>
              <a:t>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3095"/>
            <a:ext cx="6172511" cy="456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מלבן 5"/>
          <p:cNvSpPr/>
          <p:nvPr/>
        </p:nvSpPr>
        <p:spPr>
          <a:xfrm>
            <a:off x="0" y="5521505"/>
            <a:ext cx="261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Varela Round" panose="00000500000000000000" pitchFamily="2" charset="-79"/>
                <a:cs typeface="Varela Round" panose="00000500000000000000" pitchFamily="2" charset="-79"/>
              </a:rPr>
              <a:t>By CSIRO, CC .</a:t>
            </a:r>
            <a:r>
              <a:rPr lang="en-US" sz="11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commons.wikimedia</a:t>
            </a:r>
            <a:r>
              <a:rPr lang="en-US" dirty="0"/>
              <a:t>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812850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63998" y="43412"/>
            <a:ext cx="11160000" cy="720000"/>
          </a:xfrm>
        </p:spPr>
        <p:txBody>
          <a:bodyPr/>
          <a:lstStyle/>
          <a:p>
            <a:r>
              <a:rPr lang="ar-JO" dirty="0">
                <a:cs typeface="+mn-cs"/>
              </a:rPr>
              <a:t>الدفيئات</a:t>
            </a:r>
            <a:endParaRPr lang="he-IL" dirty="0">
              <a:cs typeface="+mn-cs"/>
            </a:endParaRP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3"/>
          </p:nvPr>
        </p:nvSpPr>
        <p:spPr>
          <a:xfrm>
            <a:off x="5696263" y="1289155"/>
            <a:ext cx="5755904" cy="4316869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chemeClr val="tx1"/>
                </a:solidFill>
                <a:cs typeface="+mn-cs"/>
              </a:rPr>
              <a:t>انتاج كبير لوحدة مساحة قليلة</a:t>
            </a:r>
            <a:r>
              <a:rPr lang="ar-SA" sz="2800" dirty="0">
                <a:solidFill>
                  <a:schemeClr val="tx1"/>
                </a:solidFill>
                <a:cs typeface="+mn-cs"/>
              </a:rPr>
              <a:t>.</a:t>
            </a:r>
            <a:endParaRPr lang="he-IL" sz="2800" dirty="0">
              <a:solidFill>
                <a:schemeClr val="tx1"/>
              </a:solidFill>
              <a:cs typeface="+mn-cs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chemeClr val="tx1"/>
                </a:solidFill>
                <a:cs typeface="+mn-cs"/>
              </a:rPr>
              <a:t>تحكم بشروط التنمية</a:t>
            </a:r>
            <a:r>
              <a:rPr lang="ar-SA" sz="2800" dirty="0">
                <a:solidFill>
                  <a:schemeClr val="tx1"/>
                </a:solidFill>
                <a:cs typeface="+mn-cs"/>
              </a:rPr>
              <a:t>.</a:t>
            </a:r>
            <a:r>
              <a:rPr lang="ar-JO" sz="2800" dirty="0">
                <a:solidFill>
                  <a:schemeClr val="tx1"/>
                </a:solidFill>
                <a:cs typeface="+mn-cs"/>
              </a:rPr>
              <a:t> </a:t>
            </a:r>
            <a:endParaRPr lang="he-IL" sz="2800" dirty="0">
              <a:solidFill>
                <a:schemeClr val="tx1"/>
              </a:solidFill>
              <a:cs typeface="+mn-cs"/>
            </a:endParaRPr>
          </a:p>
          <a:p>
            <a:pPr>
              <a:lnSpc>
                <a:spcPct val="150000"/>
              </a:lnSpc>
            </a:pPr>
            <a:r>
              <a:rPr lang="he-IL" sz="2800" dirty="0">
                <a:solidFill>
                  <a:schemeClr val="tx1"/>
                </a:solidFill>
                <a:cs typeface="+mn-cs"/>
              </a:rPr>
              <a:t>      (</a:t>
            </a:r>
            <a:r>
              <a:rPr lang="ar-JO" sz="2800" dirty="0">
                <a:solidFill>
                  <a:schemeClr val="tx1"/>
                </a:solidFill>
                <a:cs typeface="+mn-cs"/>
              </a:rPr>
              <a:t>حرارة</a:t>
            </a:r>
            <a:r>
              <a:rPr lang="he-IL" sz="2800" dirty="0">
                <a:solidFill>
                  <a:schemeClr val="tx1"/>
                </a:solidFill>
                <a:cs typeface="+mn-cs"/>
              </a:rPr>
              <a:t>,</a:t>
            </a:r>
            <a:r>
              <a:rPr lang="ar-JO" sz="2800" dirty="0">
                <a:solidFill>
                  <a:schemeClr val="tx1"/>
                </a:solidFill>
                <a:cs typeface="+mn-cs"/>
              </a:rPr>
              <a:t>رطوبة</a:t>
            </a:r>
            <a:r>
              <a:rPr lang="he-IL" sz="2800" dirty="0">
                <a:solidFill>
                  <a:schemeClr val="tx1"/>
                </a:solidFill>
                <a:cs typeface="+mn-cs"/>
              </a:rPr>
              <a:t>, </a:t>
            </a:r>
            <a:r>
              <a:rPr lang="ar-JO" sz="2800" dirty="0">
                <a:solidFill>
                  <a:schemeClr val="tx1"/>
                </a:solidFill>
                <a:cs typeface="+mn-cs"/>
              </a:rPr>
              <a:t>ضوء</a:t>
            </a:r>
            <a:r>
              <a:rPr lang="he-IL" sz="2800" dirty="0">
                <a:solidFill>
                  <a:schemeClr val="tx1"/>
                </a:solidFill>
                <a:cs typeface="+mn-cs"/>
              </a:rPr>
              <a:t>, </a:t>
            </a:r>
            <a:r>
              <a:rPr lang="ar-JO" sz="2800" dirty="0">
                <a:solidFill>
                  <a:schemeClr val="tx1"/>
                </a:solidFill>
                <a:cs typeface="+mn-cs"/>
              </a:rPr>
              <a:t>تهوية</a:t>
            </a:r>
            <a:r>
              <a:rPr lang="he-IL" sz="2800" dirty="0">
                <a:solidFill>
                  <a:schemeClr val="tx1"/>
                </a:solidFill>
                <a:cs typeface="+mn-cs"/>
              </a:rPr>
              <a:t>).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chemeClr val="tx1"/>
                </a:solidFill>
                <a:cs typeface="+mn-cs"/>
              </a:rPr>
              <a:t>زراعة بكل مكان وعلى مدار السنة</a:t>
            </a:r>
            <a:r>
              <a:rPr lang="he-IL" sz="2800" dirty="0">
                <a:solidFill>
                  <a:schemeClr val="tx1"/>
                </a:solidFill>
                <a:cs typeface="+mn-cs"/>
              </a:rPr>
              <a:t>.</a:t>
            </a:r>
            <a:endParaRPr lang="ar-JO" sz="2800" dirty="0">
              <a:solidFill>
                <a:schemeClr val="tx1"/>
              </a:solidFill>
              <a:cs typeface="+mn-cs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chemeClr val="tx1"/>
                </a:solidFill>
                <a:cs typeface="+mn-cs"/>
              </a:rPr>
              <a:t>تربية اسماك في برك</a:t>
            </a:r>
            <a:r>
              <a:rPr lang="he-IL" sz="2800" dirty="0">
                <a:solidFill>
                  <a:schemeClr val="tx1"/>
                </a:solidFill>
                <a:cs typeface="+mn-cs"/>
              </a:rPr>
              <a:t> </a:t>
            </a:r>
            <a:r>
              <a:rPr lang="ar-JO" sz="2800" dirty="0">
                <a:solidFill>
                  <a:schemeClr val="tx1"/>
                </a:solidFill>
                <a:cs typeface="+mn-cs"/>
              </a:rPr>
              <a:t>الدفيئات</a:t>
            </a:r>
            <a:r>
              <a:rPr lang="he-IL" sz="2800" dirty="0">
                <a:solidFill>
                  <a:schemeClr val="tx1"/>
                </a:solidFill>
                <a:cs typeface="+mn-cs"/>
              </a:rPr>
              <a:t>.</a:t>
            </a:r>
            <a:endParaRPr lang="he-IL" dirty="0">
              <a:cs typeface="+mn-cs"/>
            </a:endParaRPr>
          </a:p>
          <a:p>
            <a:endParaRPr lang="he-IL" dirty="0">
              <a:cs typeface="+mn-cs"/>
            </a:endParaRPr>
          </a:p>
          <a:p>
            <a:endParaRPr lang="he-IL" dirty="0">
              <a:cs typeface="+mn-cs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499" y="763412"/>
            <a:ext cx="5155597" cy="484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4"/>
          <p:cNvSpPr/>
          <p:nvPr/>
        </p:nvSpPr>
        <p:spPr>
          <a:xfrm>
            <a:off x="-1034603" y="5609738"/>
            <a:ext cx="60928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By </a:t>
            </a:r>
            <a:r>
              <a:rPr lang="en-US" sz="1100" dirty="0" err="1"/>
              <a:t>mfa</a:t>
            </a:r>
            <a:r>
              <a:rPr lang="en-US" sz="1100" dirty="0"/>
              <a:t> - Ministry of Foreign Affairs via the </a:t>
            </a:r>
            <a:r>
              <a:rPr lang="en-US" sz="1100" dirty="0" err="1"/>
              <a:t>PikiWiki</a:t>
            </a:r>
            <a:r>
              <a:rPr lang="en-US" sz="1100" dirty="0"/>
              <a:t> </a:t>
            </a:r>
            <a:r>
              <a:rPr lang="en-US" sz="1100" dirty="0" err="1"/>
              <a:t>commons.wikimedia</a:t>
            </a:r>
            <a:r>
              <a:rPr lang="en-US" sz="1100" dirty="0"/>
              <a:t>.</a:t>
            </a:r>
            <a:endParaRPr lang="he-IL" sz="1100" dirty="0"/>
          </a:p>
        </p:txBody>
      </p:sp>
    </p:spTree>
    <p:extLst>
      <p:ext uri="{BB962C8B-B14F-4D97-AF65-F5344CB8AC3E}">
        <p14:creationId xmlns:p14="http://schemas.microsoft.com/office/powerpoint/2010/main" val="1152308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-384202" y="0"/>
            <a:ext cx="11160000" cy="720000"/>
          </a:xfrm>
        </p:spPr>
        <p:txBody>
          <a:bodyPr/>
          <a:lstStyle/>
          <a:p>
            <a:r>
              <a:rPr lang="ar-JO" dirty="0">
                <a:cs typeface="+mn-cs"/>
              </a:rPr>
              <a:t>تطوير اصناف جديدة</a:t>
            </a:r>
            <a:endParaRPr lang="he-IL" dirty="0">
              <a:cs typeface="+mn-cs"/>
            </a:endParaRP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3"/>
          </p:nvPr>
        </p:nvSpPr>
        <p:spPr>
          <a:xfrm>
            <a:off x="0" y="4234232"/>
            <a:ext cx="11159999" cy="540000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chemeClr val="tx1"/>
                </a:solidFill>
                <a:cs typeface="+mn-cs"/>
              </a:rPr>
              <a:t>اصناف مقاومة للأمراض</a:t>
            </a:r>
            <a:r>
              <a:rPr lang="he-IL" sz="2800" dirty="0">
                <a:solidFill>
                  <a:schemeClr val="tx1"/>
                </a:solidFill>
                <a:cs typeface="+mn-cs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chemeClr val="tx1"/>
                </a:solidFill>
                <a:cs typeface="+mn-cs"/>
              </a:rPr>
              <a:t>انتاجية كبيرة</a:t>
            </a:r>
            <a:r>
              <a:rPr lang="he-IL" sz="2800" dirty="0">
                <a:solidFill>
                  <a:schemeClr val="tx1"/>
                </a:solidFill>
                <a:cs typeface="+mn-cs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chemeClr val="tx1"/>
                </a:solidFill>
                <a:cs typeface="+mn-cs"/>
              </a:rPr>
              <a:t>الوان مناسبة  للتسويق</a:t>
            </a:r>
            <a:r>
              <a:rPr lang="he-IL" sz="2800" dirty="0">
                <a:solidFill>
                  <a:schemeClr val="tx1"/>
                </a:solidFill>
                <a:cs typeface="+mn-cs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800" dirty="0">
                <a:solidFill>
                  <a:schemeClr val="tx1"/>
                </a:solidFill>
                <a:cs typeface="+mn-cs"/>
              </a:rPr>
              <a:t>فترة صلاحية طويلة.</a:t>
            </a:r>
            <a:endParaRPr lang="he-IL" sz="1050" dirty="0">
              <a:cs typeface="+mn-cs"/>
            </a:endParaRPr>
          </a:p>
          <a:p>
            <a:pPr>
              <a:lnSpc>
                <a:spcPct val="150000"/>
              </a:lnSpc>
            </a:pPr>
            <a:endParaRPr lang="he-IL" sz="1050" dirty="0">
              <a:cs typeface="+mn-cs"/>
            </a:endParaRPr>
          </a:p>
          <a:p>
            <a:pPr>
              <a:lnSpc>
                <a:spcPct val="150000"/>
              </a:lnSpc>
            </a:pPr>
            <a:endParaRPr lang="he-IL" sz="1050" dirty="0">
              <a:cs typeface="+mn-cs"/>
            </a:endParaRPr>
          </a:p>
          <a:p>
            <a:pPr>
              <a:lnSpc>
                <a:spcPct val="150000"/>
              </a:lnSpc>
            </a:pPr>
            <a:endParaRPr lang="he-IL" sz="1050" dirty="0">
              <a:cs typeface="+mn-cs"/>
            </a:endParaRPr>
          </a:p>
          <a:p>
            <a:pPr>
              <a:lnSpc>
                <a:spcPct val="150000"/>
              </a:lnSpc>
            </a:pPr>
            <a:endParaRPr lang="he-IL" sz="1050" dirty="0">
              <a:cs typeface="+mn-cs"/>
            </a:endParaRPr>
          </a:p>
          <a:p>
            <a:pPr>
              <a:lnSpc>
                <a:spcPct val="150000"/>
              </a:lnSpc>
            </a:pPr>
            <a:r>
              <a:rPr lang="he-IL" sz="1050" dirty="0">
                <a:cs typeface="+mn-cs"/>
              </a:rPr>
              <a:t>                                                                                                                                                          </a:t>
            </a:r>
            <a:endParaRPr lang="he-IL" dirty="0"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572" y="5687063"/>
            <a:ext cx="3584060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00" dirty="0">
                <a:latin typeface="Varela Round" panose="00000500000000000000" pitchFamily="2" charset="-79"/>
              </a:rPr>
              <a:t>Frank Schulenburg. Wikimedia Commons</a:t>
            </a:r>
            <a:r>
              <a:rPr lang="he-IL" sz="1100" dirty="0">
                <a:latin typeface="Varela Round" panose="00000500000000000000" pitchFamily="2" charset="-79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571" y="933095"/>
            <a:ext cx="4820432" cy="465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3367" y="3565386"/>
            <a:ext cx="4642274" cy="2417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4"/>
          <p:cNvSpPr/>
          <p:nvPr/>
        </p:nvSpPr>
        <p:spPr>
          <a:xfrm>
            <a:off x="4217170" y="6454125"/>
            <a:ext cx="60928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err="1">
                <a:latin typeface="Varela Round" panose="00000500000000000000" pitchFamily="2" charset="-79"/>
              </a:rPr>
              <a:t>udi</a:t>
            </a:r>
            <a:r>
              <a:rPr lang="en-US" sz="1100" dirty="0">
                <a:latin typeface="Varela Round" panose="00000500000000000000" pitchFamily="2" charset="-79"/>
              </a:rPr>
              <a:t> </a:t>
            </a:r>
            <a:r>
              <a:rPr lang="en-US" sz="1100" dirty="0" err="1">
                <a:latin typeface="Varela Round" panose="00000500000000000000" pitchFamily="2" charset="-79"/>
              </a:rPr>
              <a:t>Steinwell.wikimedia.Commons</a:t>
            </a:r>
            <a:endParaRPr lang="he-IL" sz="1100" dirty="0">
              <a:latin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47589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زراعة على مساحات منفصلة عن الارض</a:t>
            </a:r>
            <a:endParaRPr lang="he-IL" dirty="0"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44285" y="872619"/>
            <a:ext cx="11160000" cy="4680000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he-IL" sz="3000" b="1" u="sng" dirty="0">
                <a:solidFill>
                  <a:schemeClr val="tx1"/>
                </a:solidFill>
                <a:cs typeface="+mn-cs"/>
              </a:rPr>
              <a:t> </a:t>
            </a:r>
            <a:r>
              <a:rPr lang="ar-JO" sz="3000" b="1" u="sng" dirty="0">
                <a:solidFill>
                  <a:schemeClr val="tx1"/>
                </a:solidFill>
                <a:cs typeface="+mn-cs"/>
              </a:rPr>
              <a:t>ايجابيات</a:t>
            </a:r>
            <a:endParaRPr lang="he-IL" sz="3000" b="1" u="sng" dirty="0">
              <a:solidFill>
                <a:schemeClr val="tx1"/>
              </a:solidFill>
              <a:cs typeface="+mn-cs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ar-JO" sz="3000" dirty="0">
                <a:solidFill>
                  <a:schemeClr val="tx1"/>
                </a:solidFill>
                <a:cs typeface="+mn-cs"/>
              </a:rPr>
              <a:t>يمكن الزراعة في كل مكان</a:t>
            </a:r>
            <a:r>
              <a:rPr lang="ar-SA" sz="3000" dirty="0">
                <a:solidFill>
                  <a:schemeClr val="tx1"/>
                </a:solidFill>
                <a:cs typeface="+mn-cs"/>
              </a:rPr>
              <a:t>.</a:t>
            </a:r>
            <a:endParaRPr lang="he-IL" sz="3000" dirty="0">
              <a:solidFill>
                <a:schemeClr val="tx1"/>
              </a:solidFill>
              <a:cs typeface="+mn-cs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ar-JO" sz="3000" dirty="0">
                <a:solidFill>
                  <a:schemeClr val="tx1"/>
                </a:solidFill>
                <a:cs typeface="+mn-cs"/>
              </a:rPr>
              <a:t>التغلب على التربة غير المناسبة</a:t>
            </a:r>
            <a:r>
              <a:rPr lang="ar-SA" sz="3000" dirty="0">
                <a:solidFill>
                  <a:schemeClr val="tx1"/>
                </a:solidFill>
                <a:cs typeface="+mn-cs"/>
              </a:rPr>
              <a:t>.</a:t>
            </a:r>
            <a:endParaRPr lang="he-IL" sz="3000" dirty="0">
              <a:solidFill>
                <a:schemeClr val="tx1"/>
              </a:solidFill>
              <a:cs typeface="+mn-cs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ar-JO" sz="3000" dirty="0">
                <a:solidFill>
                  <a:schemeClr val="tx1"/>
                </a:solidFill>
                <a:cs typeface="+mn-cs"/>
              </a:rPr>
              <a:t>التغلب على مسببات الامراض في التربة</a:t>
            </a:r>
            <a:r>
              <a:rPr lang="ar-SA" sz="3000" dirty="0">
                <a:solidFill>
                  <a:schemeClr val="tx1"/>
                </a:solidFill>
                <a:cs typeface="+mn-cs"/>
              </a:rPr>
              <a:t>.</a:t>
            </a:r>
            <a:endParaRPr lang="he-IL" sz="3000" dirty="0">
              <a:solidFill>
                <a:schemeClr val="tx1"/>
              </a:solidFill>
              <a:cs typeface="+mn-cs"/>
            </a:endParaRPr>
          </a:p>
          <a:p>
            <a:pPr marL="0" indent="0">
              <a:buNone/>
            </a:pPr>
            <a:endParaRPr lang="he-IL" dirty="0">
              <a:cs typeface="+mn-cs"/>
            </a:endParaRPr>
          </a:p>
        </p:txBody>
      </p:sp>
      <p:graphicFrame>
        <p:nvGraphicFramePr>
          <p:cNvPr id="4" name="טבלה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730238"/>
              </p:ext>
            </p:extLst>
          </p:nvPr>
        </p:nvGraphicFramePr>
        <p:xfrm>
          <a:off x="5824700" y="4407058"/>
          <a:ext cx="5679585" cy="13716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893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3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31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8989"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/>
                        <a:t>גידול רגיל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/>
                        <a:t>גידול מנותק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989">
                <a:tc>
                  <a:txBody>
                    <a:bodyPr/>
                    <a:lstStyle/>
                    <a:p>
                      <a:pPr algn="ctr" rtl="1"/>
                      <a:r>
                        <a:rPr lang="ar-JO" dirty="0"/>
                        <a:t>المجصول للدونم</a:t>
                      </a:r>
                      <a:r>
                        <a:rPr lang="ar-JO" baseline="0" dirty="0"/>
                        <a:t> </a:t>
                      </a:r>
                      <a:r>
                        <a:rPr lang="he-IL" dirty="0"/>
                        <a:t>(</a:t>
                      </a:r>
                      <a:r>
                        <a:rPr lang="ar-JO" dirty="0"/>
                        <a:t>طن\موسم)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989">
                <a:tc>
                  <a:txBody>
                    <a:bodyPr/>
                    <a:lstStyle/>
                    <a:p>
                      <a:pPr algn="ctr" rtl="1"/>
                      <a:r>
                        <a:rPr lang="ar-JO" dirty="0"/>
                        <a:t>الارباح</a:t>
                      </a:r>
                      <a:r>
                        <a:rPr lang="ar-JO" baseline="0" dirty="0"/>
                        <a:t> للدونم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/>
                        <a:t>33,089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/>
                        <a:t>40,442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מלבן 5"/>
          <p:cNvSpPr/>
          <p:nvPr/>
        </p:nvSpPr>
        <p:spPr>
          <a:xfrm>
            <a:off x="9112284" y="5843115"/>
            <a:ext cx="23920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1400" dirty="0">
                <a:latin typeface="Varela Round" panose="00000500000000000000" pitchFamily="2" charset="-79"/>
              </a:rPr>
              <a:t>تجربة في غور الاردن – زراعة الفلفل</a:t>
            </a:r>
            <a:endParaRPr lang="he-IL" sz="1400" dirty="0">
              <a:latin typeface="Varela Round" panose="00000500000000000000" pitchFamily="2" charset="-79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915" y="1087605"/>
            <a:ext cx="4283813" cy="446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מלבן 6"/>
          <p:cNvSpPr/>
          <p:nvPr/>
        </p:nvSpPr>
        <p:spPr>
          <a:xfrm>
            <a:off x="-321971" y="5613578"/>
            <a:ext cx="3616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Varela Round" panose="00000500000000000000" pitchFamily="2" charset="-79"/>
              </a:rPr>
              <a:t>Narek </a:t>
            </a:r>
            <a:r>
              <a:rPr lang="en-US" sz="1100" dirty="0" err="1">
                <a:latin typeface="Varela Round" panose="00000500000000000000" pitchFamily="2" charset="-79"/>
              </a:rPr>
              <a:t>Avetisyan</a:t>
            </a:r>
            <a:r>
              <a:rPr lang="en-US" sz="1100" dirty="0">
                <a:latin typeface="Varela Round" panose="00000500000000000000" pitchFamily="2" charset="-79"/>
              </a:rPr>
              <a:t> .</a:t>
            </a:r>
            <a:r>
              <a:rPr lang="en-US" sz="1100" dirty="0" err="1">
                <a:latin typeface="Varela Round" panose="00000500000000000000" pitchFamily="2" charset="-79"/>
              </a:rPr>
              <a:t>commons.wikimedia</a:t>
            </a:r>
            <a:r>
              <a:rPr lang="en-US" dirty="0"/>
              <a:t>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41155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SA" sz="4800" dirty="0">
                <a:solidFill>
                  <a:srgbClr val="192A72"/>
                </a:solidFill>
              </a:rPr>
              <a:t>مستقبل الزراعة في اسرائيل</a:t>
            </a:r>
          </a:p>
        </p:txBody>
      </p:sp>
    </p:spTree>
    <p:extLst>
      <p:ext uri="{BB962C8B-B14F-4D97-AF65-F5344CB8AC3E}">
        <p14:creationId xmlns:p14="http://schemas.microsoft.com/office/powerpoint/2010/main" val="4070526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الاستمرار في الزراعة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3"/>
          </p:nvPr>
        </p:nvSpPr>
        <p:spPr>
          <a:xfrm>
            <a:off x="515206" y="1199385"/>
            <a:ext cx="11159999" cy="540000"/>
          </a:xfrm>
        </p:spPr>
        <p:txBody>
          <a:bodyPr/>
          <a:lstStyle/>
          <a:p>
            <a:r>
              <a:rPr lang="ar-JO" sz="3600" u="sng" dirty="0"/>
              <a:t>الجانب الاجتماعي</a:t>
            </a:r>
            <a:endParaRPr lang="he-IL" sz="3600" u="sng" dirty="0"/>
          </a:p>
        </p:txBody>
      </p:sp>
      <p:sp>
        <p:nvSpPr>
          <p:cNvPr id="5" name="מציין מיקום תוכן 4"/>
          <p:cNvSpPr>
            <a:spLocks noGrp="1"/>
          </p:cNvSpPr>
          <p:nvPr>
            <p:ph sz="quarter" idx="4"/>
          </p:nvPr>
        </p:nvSpPr>
        <p:spPr>
          <a:xfrm>
            <a:off x="1204753" y="1935545"/>
            <a:ext cx="10109864" cy="529330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ar-JO" sz="2800" dirty="0"/>
              <a:t>الاستيطان في البلاد- قيمة تربوية</a:t>
            </a:r>
            <a:r>
              <a:rPr lang="ar-SA" sz="2800" dirty="0"/>
              <a:t>.</a:t>
            </a:r>
            <a:endParaRPr lang="he-IL" sz="2800" dirty="0"/>
          </a:p>
          <a:p>
            <a:pPr>
              <a:lnSpc>
                <a:spcPct val="150000"/>
              </a:lnSpc>
            </a:pPr>
            <a:r>
              <a:rPr lang="ar-JO" sz="2800" dirty="0"/>
              <a:t>الايدولوجيا</a:t>
            </a:r>
            <a:r>
              <a:rPr lang="ar-SA" sz="2800" dirty="0"/>
              <a:t>.</a:t>
            </a:r>
            <a:endParaRPr lang="he-IL" sz="2800" dirty="0"/>
          </a:p>
          <a:p>
            <a:pPr>
              <a:lnSpc>
                <a:spcPct val="150000"/>
              </a:lnSpc>
            </a:pPr>
            <a:r>
              <a:rPr lang="ar-JO" sz="2800" dirty="0"/>
              <a:t>الحفاظ على شكل المستوطنات التقليدية</a:t>
            </a:r>
            <a:r>
              <a:rPr lang="ar-SA" sz="2800" dirty="0"/>
              <a:t>.</a:t>
            </a:r>
            <a:endParaRPr lang="he-IL" sz="2800" dirty="0"/>
          </a:p>
          <a:p>
            <a:pPr marL="0" indent="0">
              <a:lnSpc>
                <a:spcPct val="150000"/>
              </a:lnSpc>
              <a:buNone/>
            </a:pPr>
            <a:r>
              <a:rPr lang="he-IL" sz="2800" dirty="0"/>
              <a:t>     </a:t>
            </a:r>
            <a:r>
              <a:rPr lang="ar-JO" sz="2800" dirty="0"/>
              <a:t>الموشاف والكيبوت</a:t>
            </a:r>
            <a:r>
              <a:rPr lang="ar-SA" sz="2800" dirty="0"/>
              <a:t>س.</a:t>
            </a:r>
            <a:endParaRPr lang="he-IL" sz="1100" dirty="0"/>
          </a:p>
          <a:p>
            <a:pPr marL="0" indent="0" algn="l">
              <a:lnSpc>
                <a:spcPct val="150000"/>
              </a:lnSpc>
              <a:buNone/>
            </a:pPr>
            <a:r>
              <a:rPr lang="he-IL" sz="1100" dirty="0"/>
              <a:t>                                                                                     הארכיון הציוני המרכזי- ירושלים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4656" y="1199385"/>
            <a:ext cx="4353663" cy="4669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765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>
                <a:cs typeface="+mn-cs"/>
              </a:rPr>
              <a:t>الاستمرار في الزراعة</a:t>
            </a:r>
            <a:endParaRPr lang="he-IL" dirty="0">
              <a:cs typeface="+mn-cs"/>
            </a:endParaRP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9758598" y="455106"/>
            <a:ext cx="2255561" cy="1419411"/>
          </a:xfrm>
        </p:spPr>
        <p:txBody>
          <a:bodyPr/>
          <a:lstStyle/>
          <a:p>
            <a:r>
              <a:rPr lang="ar-JO" u="sng" dirty="0">
                <a:cs typeface="+mn-cs"/>
              </a:rPr>
              <a:t>الجانب البيئي</a:t>
            </a:r>
            <a:endParaRPr lang="he-IL" u="sng" dirty="0">
              <a:cs typeface="+mn-cs"/>
            </a:endParaRPr>
          </a:p>
          <a:p>
            <a:endParaRPr lang="he-IL" u="sng" dirty="0"/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>
          <a:xfrm>
            <a:off x="7450112" y="1526468"/>
            <a:ext cx="4740302" cy="415251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ar-JO" sz="2800" dirty="0">
                <a:latin typeface="David" pitchFamily="34" charset="-79"/>
                <a:cs typeface="+mn-cs"/>
              </a:rPr>
              <a:t>تغلغل المياه واثراء المياه الجوفية</a:t>
            </a:r>
            <a:r>
              <a:rPr lang="ar-SA" sz="2800" dirty="0">
                <a:latin typeface="David" pitchFamily="34" charset="-79"/>
                <a:cs typeface="+mn-cs"/>
              </a:rPr>
              <a:t>.</a:t>
            </a:r>
            <a:endParaRPr lang="he-IL" sz="2800" dirty="0">
              <a:latin typeface="David" pitchFamily="34" charset="-79"/>
              <a:cs typeface="+mn-cs"/>
            </a:endParaRPr>
          </a:p>
          <a:p>
            <a:pPr lvl="0">
              <a:lnSpc>
                <a:spcPct val="150000"/>
              </a:lnSpc>
            </a:pPr>
            <a:r>
              <a:rPr lang="ar-JO" sz="2800" dirty="0">
                <a:latin typeface="David" pitchFamily="34" charset="-79"/>
                <a:cs typeface="+mn-cs"/>
              </a:rPr>
              <a:t>زيادة التنوع البيولوجي</a:t>
            </a:r>
            <a:r>
              <a:rPr lang="ar-SA" sz="2800" dirty="0">
                <a:latin typeface="David" pitchFamily="34" charset="-79"/>
                <a:cs typeface="+mn-cs"/>
              </a:rPr>
              <a:t>.</a:t>
            </a:r>
            <a:endParaRPr lang="he-IL" sz="2800" dirty="0">
              <a:latin typeface="David" pitchFamily="34" charset="-79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ar-JO" sz="2800" dirty="0">
                <a:latin typeface="David" pitchFamily="34" charset="-79"/>
                <a:cs typeface="+mn-cs"/>
              </a:rPr>
              <a:t>استعمال مياه المجاري المكررة</a:t>
            </a:r>
            <a:r>
              <a:rPr lang="ar-SA" sz="2800" dirty="0">
                <a:latin typeface="David" pitchFamily="34" charset="-79"/>
                <a:cs typeface="+mn-cs"/>
              </a:rPr>
              <a:t>.</a:t>
            </a:r>
            <a:endParaRPr lang="he-IL" sz="2800" dirty="0">
              <a:latin typeface="David" pitchFamily="34" charset="-79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ar-JO" sz="2800" dirty="0">
                <a:latin typeface="David" pitchFamily="34" charset="-79"/>
                <a:cs typeface="+mn-cs"/>
              </a:rPr>
              <a:t>استعمال النفايات العضوية- اسمدة</a:t>
            </a:r>
            <a:r>
              <a:rPr lang="ar-SA" sz="2800" dirty="0">
                <a:latin typeface="David" pitchFamily="34" charset="-79"/>
                <a:cs typeface="+mn-cs"/>
              </a:rPr>
              <a:t>.</a:t>
            </a:r>
            <a:endParaRPr lang="he-IL" sz="2800" dirty="0">
              <a:latin typeface="David" pitchFamily="34" charset="-79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ar-JO" sz="2800" dirty="0">
                <a:latin typeface="David" pitchFamily="34" charset="-79"/>
                <a:cs typeface="+mn-cs"/>
              </a:rPr>
              <a:t>مساحات الفراغ- التمثيل الضوئي</a:t>
            </a:r>
            <a:r>
              <a:rPr lang="ar-SA" sz="2800" dirty="0">
                <a:latin typeface="David" pitchFamily="34" charset="-79"/>
                <a:cs typeface="+mn-cs"/>
              </a:rPr>
              <a:t>.</a:t>
            </a:r>
            <a:endParaRPr lang="he-IL" sz="2800" dirty="0">
              <a:latin typeface="David" pitchFamily="34" charset="-79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ar-JO" sz="2800" dirty="0">
                <a:latin typeface="David" pitchFamily="34" charset="-79"/>
                <a:cs typeface="+mn-cs"/>
              </a:rPr>
              <a:t>مناطق عازلة بين المدن والمحيط القروي</a:t>
            </a:r>
            <a:r>
              <a:rPr lang="ar-SA" sz="2800" dirty="0">
                <a:latin typeface="David" pitchFamily="34" charset="-79"/>
                <a:cs typeface="+mn-cs"/>
              </a:rPr>
              <a:t>.</a:t>
            </a:r>
            <a:endParaRPr lang="he-IL" sz="2800" dirty="0">
              <a:latin typeface="David" pitchFamily="34" charset="-79"/>
              <a:cs typeface="+mn-cs"/>
            </a:endParaRPr>
          </a:p>
          <a:p>
            <a:endParaRPr lang="he-IL" dirty="0">
              <a:latin typeface="David" pitchFamily="34" charset="-79"/>
              <a:cs typeface="+mn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854871"/>
            <a:ext cx="6014435" cy="3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849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u="sng" dirty="0">
                <a:solidFill>
                  <a:srgbClr val="192A72"/>
                </a:solidFill>
              </a:rPr>
              <a:t>ماذا سنتعلّم اليوم؟</a:t>
            </a:r>
            <a:endParaRPr lang="he-IL" u="sng" dirty="0">
              <a:solidFill>
                <a:srgbClr val="192A72"/>
              </a:solidFill>
            </a:endParaRP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2400311" y="4551293"/>
            <a:ext cx="9000000" cy="540000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JO" sz="2400" dirty="0">
                <a:solidFill>
                  <a:schemeClr val="tx1"/>
                </a:solidFill>
                <a:latin typeface="SimSun-ExtB" pitchFamily="49" charset="-122"/>
                <a:ea typeface="SimSun-ExtB" pitchFamily="49" charset="-122"/>
                <a:cs typeface="+mn-cs"/>
              </a:rPr>
              <a:t>التغيرات على فرع الزراعة في اسرائيل</a:t>
            </a:r>
            <a:r>
              <a:rPr lang="he-IL" sz="2400" dirty="0">
                <a:solidFill>
                  <a:schemeClr val="tx1"/>
                </a:solidFill>
                <a:latin typeface="SimSun-ExtB" pitchFamily="49" charset="-122"/>
                <a:ea typeface="SimSun-ExtB" pitchFamily="49" charset="-122"/>
                <a:cs typeface="+mn-cs"/>
              </a:rPr>
              <a:t>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JO" sz="2400" dirty="0">
                <a:solidFill>
                  <a:schemeClr val="tx1"/>
                </a:solidFill>
                <a:latin typeface="SimSun-ExtB" pitchFamily="49" charset="-122"/>
                <a:ea typeface="SimSun-ExtB" pitchFamily="49" charset="-122"/>
                <a:cs typeface="+mn-cs"/>
              </a:rPr>
              <a:t>الزراعة  والبيئة</a:t>
            </a:r>
            <a:r>
              <a:rPr lang="he-IL" sz="2400" dirty="0">
                <a:solidFill>
                  <a:schemeClr val="tx1"/>
                </a:solidFill>
                <a:latin typeface="SimSun-ExtB" pitchFamily="49" charset="-122"/>
                <a:ea typeface="SimSun-ExtB" pitchFamily="49" charset="-122"/>
                <a:cs typeface="+mn-cs"/>
              </a:rPr>
              <a:t>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JO" sz="2400" dirty="0">
                <a:solidFill>
                  <a:schemeClr val="tx1"/>
                </a:solidFill>
                <a:latin typeface="SimSun-ExtB" pitchFamily="49" charset="-122"/>
                <a:ea typeface="SimSun-ExtB" pitchFamily="49" charset="-122"/>
                <a:cs typeface="+mn-cs"/>
              </a:rPr>
              <a:t>الزراعة العصرية: الزراعة عالية الخبرة</a:t>
            </a:r>
            <a:r>
              <a:rPr lang="he-IL" sz="2400" dirty="0">
                <a:solidFill>
                  <a:schemeClr val="tx1"/>
                </a:solidFill>
                <a:latin typeface="SimSun-ExtB" pitchFamily="49" charset="-122"/>
                <a:ea typeface="SimSun-ExtB" pitchFamily="49" charset="-122"/>
                <a:cs typeface="+mn-cs"/>
              </a:rPr>
              <a:t>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JO" sz="2400" dirty="0">
                <a:solidFill>
                  <a:schemeClr val="tx1"/>
                </a:solidFill>
                <a:latin typeface="SimSun-ExtB" pitchFamily="49" charset="-122"/>
                <a:ea typeface="SimSun-ExtB" pitchFamily="49" charset="-122"/>
                <a:cs typeface="+mn-cs"/>
              </a:rPr>
              <a:t>مستقبل الزراعة في اسرائيل</a:t>
            </a:r>
            <a:r>
              <a:rPr lang="he-IL" sz="2400" dirty="0">
                <a:solidFill>
                  <a:schemeClr val="tx1"/>
                </a:solidFill>
                <a:latin typeface="SimSun-ExtB" pitchFamily="49" charset="-122"/>
                <a:ea typeface="SimSun-ExtB" pitchFamily="49" charset="-122"/>
                <a:cs typeface="+mn-cs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91272" y="5658765"/>
            <a:ext cx="2865749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dirty="0"/>
              <a:t>מתוך אתר משרד החקלאות ופיתוח הכפר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472" y="933096"/>
            <a:ext cx="4987320" cy="472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>
                <a:cs typeface="+mn-cs"/>
              </a:rPr>
              <a:t>الاستمرار في الزراعة</a:t>
            </a:r>
            <a:endParaRPr lang="he-IL" dirty="0">
              <a:cs typeface="+mn-cs"/>
            </a:endParaRP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391273" y="1185681"/>
            <a:ext cx="11159999" cy="540000"/>
          </a:xfrm>
        </p:spPr>
        <p:txBody>
          <a:bodyPr/>
          <a:lstStyle/>
          <a:p>
            <a:r>
              <a:rPr lang="ar-JO" u="sng" dirty="0">
                <a:solidFill>
                  <a:schemeClr val="tx1"/>
                </a:solidFill>
                <a:cs typeface="+mn-cs"/>
              </a:rPr>
              <a:t>الجانب الاقتصادي</a:t>
            </a:r>
            <a:endParaRPr lang="he-IL" u="sng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sz="quarter" idx="4"/>
          </p:nvPr>
        </p:nvSpPr>
        <p:spPr>
          <a:xfrm>
            <a:off x="515206" y="1931744"/>
            <a:ext cx="10612140" cy="4152517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ar-JO" sz="3000" dirty="0">
                <a:solidFill>
                  <a:schemeClr val="tx1"/>
                </a:solidFill>
                <a:cs typeface="+mn-cs"/>
              </a:rPr>
              <a:t>فرص عمل كثيرة</a:t>
            </a:r>
            <a:r>
              <a:rPr lang="ar-SA" sz="3000" dirty="0">
                <a:solidFill>
                  <a:schemeClr val="tx1"/>
                </a:solidFill>
                <a:cs typeface="+mn-cs"/>
              </a:rPr>
              <a:t>.</a:t>
            </a:r>
            <a:endParaRPr lang="he-IL" sz="3000" dirty="0">
              <a:solidFill>
                <a:schemeClr val="tx1"/>
              </a:solidFill>
              <a:cs typeface="+mn-cs"/>
            </a:endParaRPr>
          </a:p>
          <a:p>
            <a:pPr>
              <a:lnSpc>
                <a:spcPct val="160000"/>
              </a:lnSpc>
            </a:pPr>
            <a:r>
              <a:rPr lang="ar-JO" sz="3000" dirty="0">
                <a:solidFill>
                  <a:schemeClr val="tx1"/>
                </a:solidFill>
                <a:cs typeface="+mn-cs"/>
              </a:rPr>
              <a:t>مدخولات مالية للدولة</a:t>
            </a:r>
            <a:r>
              <a:rPr lang="ar-SA" sz="3000" dirty="0">
                <a:solidFill>
                  <a:schemeClr val="tx1"/>
                </a:solidFill>
                <a:cs typeface="+mn-cs"/>
              </a:rPr>
              <a:t>.</a:t>
            </a:r>
            <a:endParaRPr lang="ar-JO" sz="3000" dirty="0">
              <a:solidFill>
                <a:schemeClr val="tx1"/>
              </a:solidFill>
              <a:cs typeface="+mn-cs"/>
            </a:endParaRPr>
          </a:p>
          <a:p>
            <a:pPr>
              <a:lnSpc>
                <a:spcPct val="160000"/>
              </a:lnSpc>
            </a:pPr>
            <a:r>
              <a:rPr lang="ar-JO" sz="3000" dirty="0">
                <a:solidFill>
                  <a:schemeClr val="tx1"/>
                </a:solidFill>
                <a:cs typeface="+mn-cs"/>
              </a:rPr>
              <a:t>مناطق سياحية</a:t>
            </a:r>
            <a:r>
              <a:rPr lang="ar-SA" sz="3000" dirty="0">
                <a:solidFill>
                  <a:schemeClr val="tx1"/>
                </a:solidFill>
                <a:cs typeface="+mn-cs"/>
              </a:rPr>
              <a:t>.</a:t>
            </a:r>
            <a:endParaRPr lang="ar-JO" sz="3000" dirty="0">
              <a:solidFill>
                <a:schemeClr val="tx1"/>
              </a:solidFill>
              <a:cs typeface="+mn-cs"/>
            </a:endParaRPr>
          </a:p>
          <a:p>
            <a:pPr>
              <a:lnSpc>
                <a:spcPct val="160000"/>
              </a:lnSpc>
            </a:pPr>
            <a:r>
              <a:rPr lang="ar-JO" sz="3000" dirty="0">
                <a:solidFill>
                  <a:schemeClr val="tx1"/>
                </a:solidFill>
                <a:cs typeface="+mn-cs"/>
              </a:rPr>
              <a:t>نمو شركات في مجال الزراعة</a:t>
            </a:r>
            <a:r>
              <a:rPr lang="ar-SA" sz="3000" dirty="0">
                <a:solidFill>
                  <a:schemeClr val="tx1"/>
                </a:solidFill>
                <a:cs typeface="+mn-cs"/>
              </a:rPr>
              <a:t>.</a:t>
            </a:r>
            <a:endParaRPr lang="he-IL" sz="3000" dirty="0">
              <a:solidFill>
                <a:schemeClr val="tx1"/>
              </a:solidFill>
              <a:cs typeface="+mn-cs"/>
            </a:endParaRPr>
          </a:p>
          <a:p>
            <a:pPr marL="0" indent="0">
              <a:lnSpc>
                <a:spcPct val="150000"/>
              </a:lnSpc>
              <a:buNone/>
            </a:pPr>
            <a:endParaRPr lang="he-IL" sz="1100" dirty="0">
              <a:cs typeface="+mn-cs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e-IL" sz="1100" dirty="0">
                <a:cs typeface="+mn-cs"/>
              </a:rPr>
              <a:t>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933094"/>
            <a:ext cx="5460642" cy="473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מלבן 5"/>
          <p:cNvSpPr/>
          <p:nvPr/>
        </p:nvSpPr>
        <p:spPr>
          <a:xfrm>
            <a:off x="-721218" y="5520674"/>
            <a:ext cx="3757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1100" dirty="0">
                <a:latin typeface="Varela Round" panose="00000500000000000000" pitchFamily="2" charset="-79"/>
              </a:rPr>
              <a:t>ארכיון גן-שמואל</a:t>
            </a:r>
            <a:r>
              <a:rPr lang="en-US" sz="1100" dirty="0" err="1">
                <a:latin typeface="Varela Round" panose="00000500000000000000" pitchFamily="2" charset="-79"/>
              </a:rPr>
              <a:t>commons.wikimedia</a:t>
            </a:r>
            <a:r>
              <a:rPr lang="en-US" dirty="0"/>
              <a:t>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02555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>
                <a:cs typeface="+mn-cs"/>
              </a:rPr>
              <a:t>ضد الاستمرار في الزراعة</a:t>
            </a:r>
            <a:endParaRPr lang="he-IL" dirty="0">
              <a:cs typeface="+mn-cs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sz="quarter" idx="4"/>
          </p:nvPr>
        </p:nvSpPr>
        <p:spPr>
          <a:xfrm>
            <a:off x="889960" y="1060499"/>
            <a:ext cx="10663656" cy="4474401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ar-JO" sz="2800" b="1" dirty="0">
                <a:solidFill>
                  <a:schemeClr val="tx1"/>
                </a:solidFill>
                <a:cs typeface="+mn-cs"/>
              </a:rPr>
              <a:t>تغيير في وجهة الارض – تمدن</a:t>
            </a:r>
            <a:r>
              <a:rPr lang="ar-SA" sz="2800" b="1" dirty="0">
                <a:solidFill>
                  <a:schemeClr val="tx1"/>
                </a:solidFill>
                <a:cs typeface="+mn-cs"/>
              </a:rPr>
              <a:t>.</a:t>
            </a:r>
            <a:endParaRPr lang="he-IL" sz="2800" b="1" dirty="0">
              <a:solidFill>
                <a:schemeClr val="tx1"/>
              </a:solidFill>
              <a:cs typeface="+mn-cs"/>
            </a:endParaRPr>
          </a:p>
          <a:p>
            <a:pPr>
              <a:lnSpc>
                <a:spcPct val="200000"/>
              </a:lnSpc>
            </a:pPr>
            <a:r>
              <a:rPr lang="ar-JO" sz="2800" b="1" dirty="0">
                <a:solidFill>
                  <a:schemeClr val="tx1"/>
                </a:solidFill>
                <a:cs typeface="+mn-cs"/>
              </a:rPr>
              <a:t>التغير بالأيديولوجيا</a:t>
            </a:r>
            <a:r>
              <a:rPr lang="ar-SA" sz="2800" b="1" dirty="0">
                <a:solidFill>
                  <a:schemeClr val="tx1"/>
                </a:solidFill>
                <a:cs typeface="+mn-cs"/>
              </a:rPr>
              <a:t>.</a:t>
            </a:r>
            <a:endParaRPr lang="he-IL" sz="2800" b="1" dirty="0">
              <a:solidFill>
                <a:schemeClr val="tx1"/>
              </a:solidFill>
              <a:cs typeface="+mn-cs"/>
            </a:endParaRPr>
          </a:p>
          <a:p>
            <a:pPr>
              <a:lnSpc>
                <a:spcPct val="200000"/>
              </a:lnSpc>
            </a:pPr>
            <a:r>
              <a:rPr lang="ar-JO" sz="2800" b="1" dirty="0">
                <a:solidFill>
                  <a:schemeClr val="tx1"/>
                </a:solidFill>
                <a:cs typeface="+mn-cs"/>
              </a:rPr>
              <a:t>تفضيل  المعرفة الزراعية على الانتاج الزراعي</a:t>
            </a:r>
            <a:r>
              <a:rPr lang="ar-SA" sz="2800" b="1" dirty="0">
                <a:solidFill>
                  <a:schemeClr val="tx1"/>
                </a:solidFill>
                <a:cs typeface="+mn-cs"/>
              </a:rPr>
              <a:t>.</a:t>
            </a:r>
            <a:r>
              <a:rPr lang="ar-JO" sz="2800" b="1" dirty="0">
                <a:solidFill>
                  <a:schemeClr val="tx1"/>
                </a:solidFill>
                <a:cs typeface="+mn-cs"/>
              </a:rPr>
              <a:t> </a:t>
            </a:r>
            <a:endParaRPr lang="he-IL" sz="2800" b="1" dirty="0">
              <a:solidFill>
                <a:schemeClr val="tx1"/>
              </a:solidFill>
              <a:cs typeface="+mn-cs"/>
            </a:endParaRPr>
          </a:p>
          <a:p>
            <a:pPr>
              <a:lnSpc>
                <a:spcPct val="200000"/>
              </a:lnSpc>
            </a:pPr>
            <a:r>
              <a:rPr lang="ar-JO" sz="2800" b="1" dirty="0">
                <a:solidFill>
                  <a:schemeClr val="tx1"/>
                </a:solidFill>
                <a:cs typeface="+mn-cs"/>
              </a:rPr>
              <a:t>الحاجة للأيدي عاملة اجنبية</a:t>
            </a:r>
            <a:r>
              <a:rPr lang="ar-SA" sz="2800" b="1" dirty="0">
                <a:solidFill>
                  <a:schemeClr val="tx1"/>
                </a:solidFill>
                <a:cs typeface="+mn-cs"/>
              </a:rPr>
              <a:t>.</a:t>
            </a:r>
            <a:endParaRPr lang="he-IL" sz="2800" b="1" dirty="0">
              <a:solidFill>
                <a:schemeClr val="tx1"/>
              </a:solidFill>
              <a:cs typeface="+mn-cs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e-IL" sz="1100" b="1" dirty="0">
                <a:cs typeface="+mn-cs"/>
              </a:rPr>
              <a:t>                                                    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e-IL" sz="1100" b="1" dirty="0">
                <a:cs typeface="+mn-cs"/>
              </a:rPr>
              <a:t>                                                                                                                                                           </a:t>
            </a:r>
            <a:endParaRPr lang="he-IL" dirty="0">
              <a:cs typeface="+mn-c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967" y="933094"/>
            <a:ext cx="5378517" cy="472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4"/>
          <p:cNvSpPr/>
          <p:nvPr/>
        </p:nvSpPr>
        <p:spPr>
          <a:xfrm>
            <a:off x="-2531207" y="5662301"/>
            <a:ext cx="60928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1100" dirty="0">
                <a:latin typeface="Varela Round" panose="00000500000000000000" pitchFamily="2" charset="-79"/>
              </a:rPr>
              <a:t>ד"ר אבישי </a:t>
            </a:r>
            <a:r>
              <a:rPr lang="he-IL" sz="1100" dirty="0" err="1">
                <a:latin typeface="Varela Round" panose="00000500000000000000" pitchFamily="2" charset="-79"/>
              </a:rPr>
              <a:t>טייכר</a:t>
            </a:r>
            <a:r>
              <a:rPr lang="he-IL" sz="1100" dirty="0">
                <a:latin typeface="Varela Round" panose="00000500000000000000" pitchFamily="2" charset="-79"/>
              </a:rPr>
              <a:t>, </a:t>
            </a:r>
            <a:r>
              <a:rPr lang="en-US" sz="1100" dirty="0" err="1">
                <a:latin typeface="Varela Round" panose="00000500000000000000" pitchFamily="2" charset="-79"/>
              </a:rPr>
              <a:t>commons.wikimedia</a:t>
            </a:r>
            <a:r>
              <a:rPr lang="en-US" sz="1100" dirty="0">
                <a:latin typeface="Varela Round" panose="00000500000000000000" pitchFamily="2" charset="-79"/>
              </a:rPr>
              <a:t>.</a:t>
            </a:r>
            <a:endParaRPr lang="he-IL" sz="1100" dirty="0">
              <a:latin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615511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7" y="584602"/>
            <a:ext cx="11160000" cy="974375"/>
          </a:xfrm>
        </p:spPr>
        <p:txBody>
          <a:bodyPr/>
          <a:lstStyle/>
          <a:p>
            <a:r>
              <a:rPr lang="ar-JO" dirty="0"/>
              <a:t>اذا، ما هو رأيكم؟</a:t>
            </a:r>
            <a:br>
              <a:rPr lang="he-IL" dirty="0"/>
            </a:br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idx="1"/>
          </p:nvPr>
        </p:nvSpPr>
        <p:spPr>
          <a:xfrm>
            <a:off x="515207" y="1442778"/>
            <a:ext cx="11160000" cy="4680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ar-SA" sz="2800" dirty="0"/>
              <a:t>من جريدة دي ماركر</a:t>
            </a:r>
            <a:r>
              <a:rPr lang="he-IL" sz="2800" dirty="0"/>
              <a:t>: 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he-IL" sz="2800" dirty="0"/>
              <a:t>" </a:t>
            </a:r>
            <a:r>
              <a:rPr lang="ar-JO" sz="2800" dirty="0"/>
              <a:t>هل</a:t>
            </a:r>
            <a:r>
              <a:rPr lang="ar-SA" sz="2800" dirty="0"/>
              <a:t> الزراعة تعتبر نواة الصهيوني</a:t>
            </a:r>
            <a:r>
              <a:rPr lang="ar-JO" sz="2800" dirty="0"/>
              <a:t>ة في اسرائيل، او ان هذا الادعاء عبارة عن حنين لفرع اقتصادي كبير يزيد من تكلفة المعيشة</a:t>
            </a:r>
            <a:r>
              <a:rPr lang="he-IL" sz="2800" dirty="0"/>
              <a:t>"?</a:t>
            </a:r>
          </a:p>
        </p:txBody>
      </p:sp>
    </p:spTree>
    <p:extLst>
      <p:ext uri="{BB962C8B-B14F-4D97-AF65-F5344CB8AC3E}">
        <p14:creationId xmlns:p14="http://schemas.microsoft.com/office/powerpoint/2010/main" val="379791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JO" dirty="0"/>
              <a:t>اسئلة للمراجعة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5937550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/>
          <p:cNvSpPr>
            <a:spLocks noGrp="1"/>
          </p:cNvSpPr>
          <p:nvPr>
            <p:ph type="title"/>
          </p:nvPr>
        </p:nvSpPr>
        <p:spPr>
          <a:xfrm>
            <a:off x="6850505" y="2099023"/>
            <a:ext cx="4673796" cy="2936382"/>
          </a:xfrm>
        </p:spPr>
        <p:txBody>
          <a:bodyPr/>
          <a:lstStyle/>
          <a:p>
            <a:pPr algn="r">
              <a:lnSpc>
                <a:spcPct val="150000"/>
              </a:lnSpc>
            </a:pPr>
            <a:br>
              <a:rPr lang="he-IL" sz="1600" dirty="0">
                <a:solidFill>
                  <a:srgbClr val="FF0000"/>
                </a:solidFill>
              </a:rPr>
            </a:br>
            <a:r>
              <a:rPr lang="ar-JO" sz="2400" b="0" dirty="0">
                <a:solidFill>
                  <a:schemeClr val="tx1"/>
                </a:solidFill>
              </a:rPr>
              <a:t>امامك معطيات عن متغيرات عديدة في فرع الزراعة في البلاد</a:t>
            </a:r>
            <a:r>
              <a:rPr lang="he-IL" sz="2400" b="0" dirty="0">
                <a:solidFill>
                  <a:schemeClr val="tx1"/>
                </a:solidFill>
              </a:rPr>
              <a:t>.</a:t>
            </a:r>
            <a:br>
              <a:rPr lang="he-IL" sz="2400" b="0" dirty="0">
                <a:solidFill>
                  <a:schemeClr val="tx1"/>
                </a:solidFill>
              </a:rPr>
            </a:br>
            <a:r>
              <a:rPr lang="ar-JO" sz="2400" b="0" dirty="0">
                <a:solidFill>
                  <a:schemeClr val="tx1"/>
                </a:solidFill>
              </a:rPr>
              <a:t>أ</a:t>
            </a:r>
            <a:r>
              <a:rPr lang="he-IL" sz="2400" b="0" dirty="0">
                <a:solidFill>
                  <a:schemeClr val="tx1"/>
                </a:solidFill>
              </a:rPr>
              <a:t>. </a:t>
            </a:r>
            <a:r>
              <a:rPr lang="ar-JO" sz="2400" b="0" dirty="0">
                <a:solidFill>
                  <a:schemeClr val="tx1"/>
                </a:solidFill>
              </a:rPr>
              <a:t>صف التغير في كل واحدة من المجالات التي في الجدول</a:t>
            </a:r>
            <a:r>
              <a:rPr lang="he-IL" sz="2400" b="0" dirty="0">
                <a:solidFill>
                  <a:schemeClr val="tx1"/>
                </a:solidFill>
              </a:rPr>
              <a:t>.</a:t>
            </a:r>
            <a:br>
              <a:rPr lang="he-IL" sz="2400" b="0" dirty="0">
                <a:solidFill>
                  <a:schemeClr val="tx1"/>
                </a:solidFill>
              </a:rPr>
            </a:br>
            <a:r>
              <a:rPr lang="ar-JO" sz="2400" b="0" dirty="0">
                <a:solidFill>
                  <a:schemeClr val="tx1"/>
                </a:solidFill>
              </a:rPr>
              <a:t>ب</a:t>
            </a:r>
            <a:r>
              <a:rPr lang="he-IL" sz="2400" b="0" dirty="0">
                <a:solidFill>
                  <a:schemeClr val="tx1"/>
                </a:solidFill>
              </a:rPr>
              <a:t>. </a:t>
            </a:r>
            <a:r>
              <a:rPr lang="ar-JO" sz="2400" b="0" dirty="0">
                <a:solidFill>
                  <a:schemeClr val="tx1"/>
                </a:solidFill>
              </a:rPr>
              <a:t>اشرح عوامل التغير لكل واحدة</a:t>
            </a:r>
            <a:r>
              <a:rPr lang="he-IL" sz="2400" b="0" dirty="0">
                <a:solidFill>
                  <a:schemeClr val="tx1"/>
                </a:solidFill>
              </a:rPr>
              <a:t> </a:t>
            </a:r>
            <a:r>
              <a:rPr lang="ar-JO" sz="2400" b="0" dirty="0">
                <a:solidFill>
                  <a:schemeClr val="tx1"/>
                </a:solidFill>
              </a:rPr>
              <a:t>من المجالات</a:t>
            </a:r>
            <a:r>
              <a:rPr lang="he-IL" sz="2400" b="0" dirty="0">
                <a:solidFill>
                  <a:schemeClr val="tx1"/>
                </a:solidFill>
              </a:rPr>
              <a:t>.</a:t>
            </a:r>
            <a:br>
              <a:rPr lang="he-IL" sz="2400" dirty="0"/>
            </a:br>
            <a:endParaRPr lang="he-IL" sz="2400" strike="sngStrike" dirty="0">
              <a:solidFill>
                <a:srgbClr val="FF0000"/>
              </a:solidFill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5385968" y="355455"/>
            <a:ext cx="65580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JO" sz="3200" b="1" u="sng" dirty="0">
                <a:solidFill>
                  <a:prstClr val="black"/>
                </a:solidFill>
                <a:ea typeface="+mj-ea"/>
              </a:rPr>
              <a:t>التغيرات على فرع الزراعة </a:t>
            </a:r>
            <a:endParaRPr lang="he-IL" sz="3200" u="sng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959" y="355455"/>
            <a:ext cx="5197248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070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/>
              <a:t>اسئلة بجروت (صيف 2018 )</a:t>
            </a:r>
            <a:endParaRPr lang="he-IL" dirty="0"/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92" y="1490344"/>
            <a:ext cx="11510314" cy="3906117"/>
          </a:xfrm>
        </p:spPr>
      </p:pic>
    </p:spTree>
    <p:extLst>
      <p:ext uri="{BB962C8B-B14F-4D97-AF65-F5344CB8AC3E}">
        <p14:creationId xmlns:p14="http://schemas.microsoft.com/office/powerpoint/2010/main" val="5938865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2739" y="739912"/>
            <a:ext cx="8824354" cy="556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sz="4000" u="sng" dirty="0"/>
              <a:t>الصور</a:t>
            </a:r>
            <a:endParaRPr lang="he-IL" sz="4000" u="sng" dirty="0"/>
          </a:p>
        </p:txBody>
      </p:sp>
    </p:spTree>
    <p:extLst>
      <p:ext uri="{BB962C8B-B14F-4D97-AF65-F5344CB8AC3E}">
        <p14:creationId xmlns:p14="http://schemas.microsoft.com/office/powerpoint/2010/main" val="42625011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4514072" cy="728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4073" y="392181"/>
            <a:ext cx="7534622" cy="535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66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515207" y="104216"/>
            <a:ext cx="11160000" cy="720000"/>
          </a:xfrm>
        </p:spPr>
        <p:txBody>
          <a:bodyPr/>
          <a:lstStyle/>
          <a:p>
            <a:r>
              <a:rPr lang="ar-SA" dirty="0"/>
              <a:t>يتبع</a:t>
            </a:r>
            <a:endParaRPr lang="he-I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grayscl/>
            <a:lum bright="-24000" contras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6122" y="978581"/>
            <a:ext cx="8638226" cy="5278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3186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תרשים 14"/>
          <p:cNvGraphicFramePr/>
          <p:nvPr>
            <p:extLst>
              <p:ext uri="{D42A27DB-BD31-4B8C-83A1-F6EECF244321}">
                <p14:modId xmlns:p14="http://schemas.microsoft.com/office/powerpoint/2010/main" val="4202502975"/>
              </p:ext>
            </p:extLst>
          </p:nvPr>
        </p:nvGraphicFramePr>
        <p:xfrm>
          <a:off x="128790" y="191533"/>
          <a:ext cx="5398172" cy="5307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267460" y="1405542"/>
            <a:ext cx="5944159" cy="38318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ar-JO" dirty="0">
                <a:latin typeface="Varela Round" panose="00000500000000000000" pitchFamily="2" charset="-79"/>
                <a:cs typeface="Varela Round" panose="00000500000000000000" pitchFamily="2" charset="-79"/>
              </a:rPr>
              <a:t>أ. اختر اتنان من الفروع  في الرسم البياني، فرع ازداد بشكل كبير منذ 1990 وفرح انخفض بشكل كبير منذ 1990. اشرح </a:t>
            </a:r>
            <a:r>
              <a:rPr lang="ar-JO" b="1" u="sng" dirty="0">
                <a:latin typeface="Varela Round" panose="00000500000000000000" pitchFamily="2" charset="-79"/>
                <a:cs typeface="Varela Round" panose="00000500000000000000" pitchFamily="2" charset="-79"/>
              </a:rPr>
              <a:t>عاملين </a:t>
            </a:r>
            <a:r>
              <a:rPr lang="ar-JO" dirty="0">
                <a:latin typeface="Varela Round" panose="00000500000000000000" pitchFamily="2" charset="-79"/>
                <a:cs typeface="Varela Round" panose="00000500000000000000" pitchFamily="2" charset="-79"/>
              </a:rPr>
              <a:t>للتغير في كل </a:t>
            </a:r>
            <a:r>
              <a:rPr lang="ar-JO" u="sng" dirty="0">
                <a:latin typeface="Varela Round" panose="00000500000000000000" pitchFamily="2" charset="-79"/>
                <a:cs typeface="Varela Round" panose="00000500000000000000" pitchFamily="2" charset="-79"/>
              </a:rPr>
              <a:t>واحدة</a:t>
            </a:r>
            <a:r>
              <a:rPr lang="ar-JO" dirty="0">
                <a:latin typeface="Varela Round" panose="00000500000000000000" pitchFamily="2" charset="-79"/>
                <a:cs typeface="Varela Round" panose="00000500000000000000" pitchFamily="2" charset="-79"/>
              </a:rPr>
              <a:t> من الفروع الزراعية.</a:t>
            </a:r>
          </a:p>
          <a:p>
            <a:pPr>
              <a:lnSpc>
                <a:spcPct val="150000"/>
              </a:lnSpc>
            </a:pPr>
            <a:r>
              <a:rPr lang="ar-JO" dirty="0">
                <a:latin typeface="Varela Round" panose="00000500000000000000" pitchFamily="2" charset="-79"/>
                <a:cs typeface="Varela Round" panose="00000500000000000000" pitchFamily="2" charset="-79"/>
              </a:rPr>
              <a:t>ب. فسر سببا </a:t>
            </a:r>
            <a:r>
              <a:rPr lang="ar-JO" u="sng" dirty="0">
                <a:latin typeface="Varela Round" panose="00000500000000000000" pitchFamily="2" charset="-79"/>
                <a:cs typeface="Varela Round" panose="00000500000000000000" pitchFamily="2" charset="-79"/>
              </a:rPr>
              <a:t>واحدا</a:t>
            </a:r>
            <a:r>
              <a:rPr lang="ar-JO" dirty="0">
                <a:latin typeface="Varela Round" panose="00000500000000000000" pitchFamily="2" charset="-79"/>
                <a:cs typeface="Varela Round" panose="00000500000000000000" pitchFamily="2" charset="-79"/>
              </a:rPr>
              <a:t> للتغير بفروع القطن والحمضيات بين السنوات 2018 – 2010.</a:t>
            </a:r>
          </a:p>
          <a:p>
            <a:pPr>
              <a:lnSpc>
                <a:spcPct val="150000"/>
              </a:lnSpc>
            </a:pPr>
            <a:r>
              <a:rPr lang="ar-JO" dirty="0">
                <a:latin typeface="Varela Round" panose="00000500000000000000" pitchFamily="2" charset="-79"/>
                <a:cs typeface="Varela Round" panose="00000500000000000000" pitchFamily="2" charset="-79"/>
              </a:rPr>
              <a:t>ج. يدور جدلا واسعا في اسرائيل حول الجدوى في الاستمرار بتطوير فرع الزراعة، هل تؤيد او تعارض التقليص في الاستثمار بهذا الفرع، اعط تعليلين لإجابتك.</a:t>
            </a: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 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39539" y="340177"/>
            <a:ext cx="258294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u="sng" dirty="0">
                <a:latin typeface="Varela Round" panose="00000500000000000000" pitchFamily="2" charset="-79"/>
                <a:cs typeface="Varela Round" panose="00000500000000000000" pitchFamily="2" charset="-79"/>
              </a:rPr>
              <a:t>التغيرات على فرع الزراعة </a:t>
            </a:r>
          </a:p>
        </p:txBody>
      </p:sp>
    </p:spTree>
    <p:extLst>
      <p:ext uri="{BB962C8B-B14F-4D97-AF65-F5344CB8AC3E}">
        <p14:creationId xmlns:p14="http://schemas.microsoft.com/office/powerpoint/2010/main" val="547894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321" y="2695767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797332" y="2384324"/>
            <a:ext cx="10871177" cy="1260000"/>
          </a:xfrm>
        </p:spPr>
        <p:txBody>
          <a:bodyPr/>
          <a:lstStyle/>
          <a:p>
            <a:r>
              <a:rPr lang="ar-SA" sz="4800" dirty="0">
                <a:solidFill>
                  <a:srgbClr val="192A72"/>
                </a:solidFill>
                <a:cs typeface="+mn-cs"/>
              </a:rPr>
              <a:t>التغيرات على فرع الزراعة في اسرائيل</a:t>
            </a:r>
            <a:br>
              <a:rPr lang="ar-SA" sz="4800" dirty="0">
                <a:solidFill>
                  <a:srgbClr val="192A72"/>
                </a:solidFill>
                <a:cs typeface="+mn-cs"/>
              </a:rPr>
            </a:br>
            <a:br>
              <a:rPr lang="he-IL" dirty="0">
                <a:cs typeface="+mn-cs"/>
              </a:rPr>
            </a:br>
            <a:endParaRPr lang="he-IL" dirty="0">
              <a:solidFill>
                <a:srgbClr val="192A72"/>
              </a:solidFill>
              <a:cs typeface="+mn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CD5E91B-D6C8-4EAC-96FC-D645A4403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9858" y="-497650"/>
            <a:ext cx="12190412" cy="2021059"/>
          </a:xfrm>
        </p:spPr>
        <p:txBody>
          <a:bodyPr/>
          <a:lstStyle/>
          <a:p>
            <a:r>
              <a:rPr lang="ar-JO" sz="6000" dirty="0"/>
              <a:t>وشكرا لإصغائكم</a:t>
            </a:r>
            <a:endParaRPr lang="he-IL" sz="6000" dirty="0"/>
          </a:p>
        </p:txBody>
      </p:sp>
      <p:pic>
        <p:nvPicPr>
          <p:cNvPr id="26626" name="Picture 2" descr="cornfield, agricultural, cereals, nature, agriculture, field ...">
            <a:extLst>
              <a:ext uri="{FF2B5EF4-FFF2-40B4-BE49-F238E27FC236}">
                <a16:creationId xmlns:a16="http://schemas.microsoft.com/office/drawing/2014/main" id="{982BEF40-198F-4B12-8888-8D93A8CF9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3" y="959237"/>
            <a:ext cx="11103330" cy="469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19007CAF-EF30-4201-A8C5-17FE7FC30498}"/>
              </a:ext>
            </a:extLst>
          </p:cNvPr>
          <p:cNvSpPr txBox="1"/>
          <p:nvPr/>
        </p:nvSpPr>
        <p:spPr>
          <a:xfrm>
            <a:off x="-95156" y="5898763"/>
            <a:ext cx="535687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002060"/>
                </a:solidFill>
                <a:hlinkClick r:id="rId3"/>
              </a:rPr>
              <a:t>https://did.li/o0NfT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>
                <a:solidFill>
                  <a:srgbClr val="002060"/>
                </a:solidFill>
                <a:hlinkClick r:id="rId4"/>
              </a:rPr>
              <a:t>https://www.pxfuel.com/</a:t>
            </a:r>
            <a:r>
              <a:rPr lang="en-US" dirty="0">
                <a:solidFill>
                  <a:srgbClr val="002060"/>
                </a:solidFill>
              </a:rPr>
              <a:t> </a:t>
            </a:r>
            <a:endParaRPr lang="he-I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9367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4775372" y="0"/>
            <a:ext cx="3241542" cy="1838476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1385275" y="3016112"/>
            <a:ext cx="10434939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350" algn="just"/>
            <a:r>
              <a:rPr lang="he-IL" sz="2800" dirty="0">
                <a:solidFill>
                  <a:srgbClr val="192A72"/>
                </a:solidFill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</a:rPr>
              <a:t>rights@education.gov.il</a:t>
            </a:r>
            <a:endParaRPr lang="he-IL" sz="2800" dirty="0">
              <a:solidFill>
                <a:srgbClr val="192A72"/>
              </a:solidFill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796" y="1838478"/>
            <a:ext cx="121888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</a:rPr>
              <a:t>שימוש ביצירות מוגנות בזכויות יוצרים ואיתור בעלי זכויות </a:t>
            </a:r>
          </a:p>
        </p:txBody>
      </p:sp>
    </p:spTree>
    <p:extLst>
      <p:ext uri="{BB962C8B-B14F-4D97-AF65-F5344CB8AC3E}">
        <p14:creationId xmlns:p14="http://schemas.microsoft.com/office/powerpoint/2010/main" val="3401646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solidFill>
                  <a:schemeClr val="tx2"/>
                </a:solidFill>
                <a:cs typeface="+mn-cs"/>
              </a:rPr>
              <a:t>العمالة في فرع الزراعة</a:t>
            </a:r>
            <a:endParaRPr lang="he-IL" strike="sngStrike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1" y="709163"/>
            <a:ext cx="11160000" cy="2188584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he-IL" strike="sngStrike" dirty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041" y="877651"/>
            <a:ext cx="11528419" cy="394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837127" y="5113977"/>
            <a:ext cx="112450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3200" dirty="0"/>
              <a:t>انخفاض بنسبة العاملين في فرع الزراعة في اسرائيل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3351067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094" y="619768"/>
            <a:ext cx="11756454" cy="4095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EE9A6F54-B3C4-4322-9999-0D404C0B1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259766"/>
            <a:ext cx="11160000" cy="720000"/>
          </a:xfrm>
        </p:spPr>
        <p:txBody>
          <a:bodyPr/>
          <a:lstStyle/>
          <a:p>
            <a:r>
              <a:rPr lang="ar-JO" dirty="0">
                <a:solidFill>
                  <a:srgbClr val="192A72"/>
                </a:solidFill>
                <a:cs typeface="+mn-cs"/>
              </a:rPr>
              <a:t>نسبة الزراعة من الناتج القومي الاجمالي</a:t>
            </a:r>
            <a:endParaRPr lang="he-IL" strike="sngStrike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5" name="מציין מיקום טקסט 2">
            <a:extLst>
              <a:ext uri="{FF2B5EF4-FFF2-40B4-BE49-F238E27FC236}">
                <a16:creationId xmlns:a16="http://schemas.microsoft.com/office/drawing/2014/main" id="{7006D59A-6889-4D4C-A5CA-6B2C8442CF69}"/>
              </a:ext>
            </a:extLst>
          </p:cNvPr>
          <p:cNvSpPr txBox="1">
            <a:spLocks/>
          </p:cNvSpPr>
          <p:nvPr/>
        </p:nvSpPr>
        <p:spPr>
          <a:xfrm>
            <a:off x="755648" y="4741221"/>
            <a:ext cx="11159999" cy="1293160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marL="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>
                <a:solidFill>
                  <a:srgbClr val="0070C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he-IL" dirty="0">
              <a:solidFill>
                <a:schemeClr val="tx1"/>
              </a:solidFill>
              <a:cs typeface="+mn-cs"/>
            </a:endParaRPr>
          </a:p>
          <a:p>
            <a:pPr>
              <a:lnSpc>
                <a:spcPct val="150000"/>
              </a:lnSpc>
            </a:pPr>
            <a:endParaRPr lang="he-IL" dirty="0">
              <a:solidFill>
                <a:schemeClr val="tx1"/>
              </a:solidFill>
              <a:cs typeface="+mn-cs"/>
            </a:endParaRPr>
          </a:p>
          <a:p>
            <a:r>
              <a:rPr lang="he-IL" sz="1100" b="0" dirty="0">
                <a:solidFill>
                  <a:schemeClr val="tx1"/>
                </a:solidFill>
                <a:cs typeface="+mn-cs"/>
              </a:rPr>
              <a:t>משרד החקלאות ופיתוח הכפר. אטלס סטטיסטי של חקלאות ישראל 2017.הוכן ע"י שאול צבן, צנובר יועצים</a:t>
            </a:r>
          </a:p>
          <a:p>
            <a:r>
              <a:rPr lang="ar-JO" dirty="0">
                <a:solidFill>
                  <a:schemeClr val="tx1"/>
                </a:solidFill>
                <a:cs typeface="+mn-cs"/>
              </a:rPr>
              <a:t>انخفاض كبير بمساهمة فرع الزراعة من الناتج القومي - مقابل ارتفاع في فرع الصناعة (خصوصا الصناعة عالية الخبرة) وفرع الخدمات</a:t>
            </a:r>
            <a:endParaRPr lang="he-IL" dirty="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259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702" y="1123417"/>
            <a:ext cx="6658377" cy="4692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ارتفاع الانتاج من الزراعة</a:t>
            </a:r>
            <a:endParaRPr lang="he-IL" dirty="0">
              <a:cs typeface="+mn-cs"/>
            </a:endParaRP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866197" y="6227848"/>
            <a:ext cx="11159999" cy="540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ar-JO" dirty="0">
                <a:solidFill>
                  <a:schemeClr val="tx1"/>
                </a:solidFill>
                <a:cs typeface="+mn-cs"/>
              </a:rPr>
              <a:t>ارتفاع الانتاج الزراعي لعدة عوامل:</a:t>
            </a:r>
            <a:endParaRPr lang="he-IL" dirty="0">
              <a:solidFill>
                <a:schemeClr val="tx1"/>
              </a:solidFill>
              <a:cs typeface="+mn-cs"/>
            </a:endParaRPr>
          </a:p>
          <a:p>
            <a:pPr>
              <a:lnSpc>
                <a:spcPct val="150000"/>
              </a:lnSpc>
            </a:pPr>
            <a:r>
              <a:rPr lang="he-IL" b="0" dirty="0">
                <a:solidFill>
                  <a:schemeClr val="tx1"/>
                </a:solidFill>
                <a:cs typeface="+mn-cs"/>
              </a:rPr>
              <a:t>* </a:t>
            </a:r>
            <a:r>
              <a:rPr lang="ar-JO" b="0" dirty="0">
                <a:solidFill>
                  <a:schemeClr val="tx1"/>
                </a:solidFill>
                <a:cs typeface="+mn-cs"/>
              </a:rPr>
              <a:t>استعمال المكننة والتكنولوجيا</a:t>
            </a:r>
            <a:r>
              <a:rPr lang="he-IL" b="0" dirty="0">
                <a:solidFill>
                  <a:schemeClr val="tx1"/>
                </a:solidFill>
                <a:cs typeface="+mn-cs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he-IL" b="0" dirty="0">
                <a:solidFill>
                  <a:schemeClr val="tx1"/>
                </a:solidFill>
                <a:cs typeface="+mn-cs"/>
              </a:rPr>
              <a:t>* </a:t>
            </a:r>
            <a:r>
              <a:rPr lang="ar-JO" b="0" dirty="0">
                <a:solidFill>
                  <a:schemeClr val="tx1"/>
                </a:solidFill>
                <a:cs typeface="+mn-cs"/>
              </a:rPr>
              <a:t>تحسين وتطوير المزروعات</a:t>
            </a:r>
            <a:r>
              <a:rPr lang="he-IL" b="0" dirty="0">
                <a:solidFill>
                  <a:schemeClr val="tx1"/>
                </a:solidFill>
                <a:cs typeface="+mn-cs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he-IL" b="0" dirty="0">
                <a:solidFill>
                  <a:schemeClr val="tx1"/>
                </a:solidFill>
                <a:cs typeface="+mn-cs"/>
              </a:rPr>
              <a:t>* </a:t>
            </a:r>
            <a:r>
              <a:rPr lang="ar-JO" b="0" dirty="0">
                <a:solidFill>
                  <a:schemeClr val="tx1"/>
                </a:solidFill>
                <a:cs typeface="+mn-cs"/>
              </a:rPr>
              <a:t>استعمال الاسمدة والمبيدات</a:t>
            </a:r>
            <a:r>
              <a:rPr lang="he-IL" b="0" dirty="0">
                <a:solidFill>
                  <a:schemeClr val="tx1"/>
                </a:solidFill>
                <a:cs typeface="+mn-cs"/>
              </a:rPr>
              <a:t>.</a:t>
            </a:r>
          </a:p>
          <a:p>
            <a:r>
              <a:rPr lang="he-IL" b="0" dirty="0">
                <a:solidFill>
                  <a:schemeClr val="tx1"/>
                </a:solidFill>
                <a:cs typeface="+mn-cs"/>
              </a:rPr>
              <a:t>* </a:t>
            </a:r>
            <a:r>
              <a:rPr lang="ar-JO" b="0" dirty="0">
                <a:solidFill>
                  <a:schemeClr val="tx1"/>
                </a:solidFill>
                <a:cs typeface="+mn-cs"/>
              </a:rPr>
              <a:t>استعمال الدفيئات</a:t>
            </a:r>
            <a:r>
              <a:rPr lang="he-IL" b="0" dirty="0">
                <a:solidFill>
                  <a:schemeClr val="tx1"/>
                </a:solidFill>
                <a:cs typeface="+mn-cs"/>
              </a:rPr>
              <a:t>.</a:t>
            </a:r>
          </a:p>
          <a:p>
            <a:r>
              <a:rPr lang="he-IL" sz="1100" b="0" dirty="0">
                <a:solidFill>
                  <a:schemeClr val="tx1"/>
                </a:solidFill>
                <a:cs typeface="+mn-cs"/>
              </a:rPr>
              <a:t>משרד החקלאות ופיתוח הכפר. אטלס סטטיסטי של חקלאות ישראל 2017.הוכן ע"י שאול צבן, צנובר יועצים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endParaRPr lang="he-IL" b="0" dirty="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244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264" y="1081828"/>
            <a:ext cx="5505165" cy="4773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انخفاض التدخل الحكومي في الزراعة</a:t>
            </a:r>
            <a:endParaRPr lang="he-IL" dirty="0">
              <a:cs typeface="+mn-cs"/>
            </a:endParaRP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0" y="4636275"/>
            <a:ext cx="11159999" cy="540000"/>
          </a:xfrm>
        </p:spPr>
        <p:txBody>
          <a:bodyPr/>
          <a:lstStyle/>
          <a:p>
            <a:r>
              <a:rPr lang="ar-JO" u="sng" dirty="0">
                <a:solidFill>
                  <a:schemeClr val="tx1"/>
                </a:solidFill>
                <a:cs typeface="+mn-cs"/>
              </a:rPr>
              <a:t>في الماضي:</a:t>
            </a:r>
            <a:endParaRPr lang="he-IL" u="sng" dirty="0">
              <a:solidFill>
                <a:schemeClr val="tx1"/>
              </a:solidFill>
              <a:cs typeface="+mn-cs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ar-JO" b="0" dirty="0">
                <a:solidFill>
                  <a:schemeClr val="tx1"/>
                </a:solidFill>
                <a:cs typeface="+mn-cs"/>
              </a:rPr>
              <a:t>رقابة وتحديد الحصص الزراعية</a:t>
            </a:r>
            <a:r>
              <a:rPr lang="he-IL" b="0" dirty="0">
                <a:solidFill>
                  <a:schemeClr val="tx1"/>
                </a:solidFill>
                <a:cs typeface="+mn-cs"/>
              </a:rPr>
              <a:t>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ar-SA" b="0" dirty="0">
                <a:solidFill>
                  <a:schemeClr val="tx1"/>
                </a:solidFill>
                <a:cs typeface="+mn-cs"/>
              </a:rPr>
              <a:t>دعم مالي حكومي. </a:t>
            </a:r>
            <a:endParaRPr lang="he-IL" b="0" dirty="0">
              <a:solidFill>
                <a:schemeClr val="tx1"/>
              </a:solidFill>
              <a:cs typeface="+mn-cs"/>
            </a:endParaRPr>
          </a:p>
          <a:p>
            <a:endParaRPr lang="he-IL" u="sng" dirty="0">
              <a:solidFill>
                <a:schemeClr val="tx1"/>
              </a:solidFill>
              <a:cs typeface="+mn-cs"/>
            </a:endParaRPr>
          </a:p>
          <a:p>
            <a:r>
              <a:rPr lang="ar-JO" u="sng" dirty="0">
                <a:solidFill>
                  <a:schemeClr val="tx1"/>
                </a:solidFill>
                <a:cs typeface="+mn-cs"/>
              </a:rPr>
              <a:t>اليوم:</a:t>
            </a:r>
            <a:endParaRPr lang="he-IL" u="sng" dirty="0">
              <a:solidFill>
                <a:schemeClr val="tx1"/>
              </a:solidFill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JO" b="0" dirty="0">
                <a:solidFill>
                  <a:schemeClr val="tx1"/>
                </a:solidFill>
                <a:cs typeface="+mn-cs"/>
              </a:rPr>
              <a:t>الغاء الحصص الزراعية</a:t>
            </a:r>
            <a:r>
              <a:rPr lang="ar-SA" b="0" dirty="0">
                <a:solidFill>
                  <a:schemeClr val="tx1"/>
                </a:solidFill>
                <a:cs typeface="+mn-cs"/>
              </a:rPr>
              <a:t>.</a:t>
            </a:r>
            <a:endParaRPr lang="he-IL" b="0" dirty="0">
              <a:solidFill>
                <a:schemeClr val="tx1"/>
              </a:solidFill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JO" b="0" dirty="0">
                <a:solidFill>
                  <a:schemeClr val="tx1"/>
                </a:solidFill>
                <a:cs typeface="+mn-cs"/>
              </a:rPr>
              <a:t>منح مالية للأبحاث والتطوير</a:t>
            </a:r>
            <a:r>
              <a:rPr lang="ar-SA" b="0" dirty="0">
                <a:solidFill>
                  <a:schemeClr val="tx1"/>
                </a:solidFill>
                <a:cs typeface="+mn-cs"/>
              </a:rPr>
              <a:t>.</a:t>
            </a:r>
            <a:endParaRPr lang="he-IL" b="0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5206" y="5593607"/>
            <a:ext cx="4853280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dirty="0"/>
              <a:t>מתוך כתבה בעיתון דה- מרקר "מי צריך חקלאות בישראל?" טלי חרות - סובר</a:t>
            </a:r>
          </a:p>
        </p:txBody>
      </p:sp>
    </p:spTree>
    <p:extLst>
      <p:ext uri="{BB962C8B-B14F-4D97-AF65-F5344CB8AC3E}">
        <p14:creationId xmlns:p14="http://schemas.microsoft.com/office/powerpoint/2010/main" val="2563642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solidFill>
                  <a:srgbClr val="192A72"/>
                </a:solidFill>
                <a:ea typeface="+mn-ea"/>
              </a:rPr>
              <a:t>الانتقال من الزراعة المتعددة لزراعة متخصصة</a:t>
            </a:r>
            <a:endParaRPr lang="he-IL" dirty="0">
              <a:solidFill>
                <a:srgbClr val="192A72"/>
              </a:solidFill>
            </a:endParaRP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5546938" y="933095"/>
            <a:ext cx="6527512" cy="681757"/>
          </a:xfrm>
        </p:spPr>
        <p:txBody>
          <a:bodyPr/>
          <a:lstStyle/>
          <a:p>
            <a:r>
              <a:rPr lang="ar-JO" sz="2400" dirty="0">
                <a:solidFill>
                  <a:schemeClr val="tx1"/>
                </a:solidFill>
              </a:rPr>
              <a:t>زراعة تعتمد على صنف واحد- زراعة متخصصة</a:t>
            </a:r>
            <a:r>
              <a:rPr lang="ar-SA" sz="2400" dirty="0">
                <a:solidFill>
                  <a:schemeClr val="tx1"/>
                </a:solidFill>
              </a:rPr>
              <a:t>.</a:t>
            </a:r>
            <a:endParaRPr lang="he-IL" sz="240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789" y="933093"/>
            <a:ext cx="5418150" cy="45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4"/>
          <p:cNvSpPr/>
          <p:nvPr/>
        </p:nvSpPr>
        <p:spPr>
          <a:xfrm>
            <a:off x="-656824" y="5451143"/>
            <a:ext cx="44786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lehava</a:t>
            </a:r>
            <a:r>
              <a:rPr lang="en-US" sz="1100" dirty="0"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en-US" sz="11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Beitshean</a:t>
            </a:r>
            <a:r>
              <a:rPr lang="en-US" sz="1100" dirty="0"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en-US" sz="11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Pikiwiki</a:t>
            </a:r>
            <a:r>
              <a:rPr lang="en-US" sz="1100" dirty="0">
                <a:latin typeface="Varela Round" panose="00000500000000000000" pitchFamily="2" charset="-79"/>
                <a:cs typeface="Varela Round" panose="00000500000000000000" pitchFamily="2" charset="-79"/>
              </a:rPr>
              <a:t> Israel. </a:t>
            </a:r>
            <a:r>
              <a:rPr lang="en-US" sz="11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commons.wikimedia</a:t>
            </a:r>
            <a:r>
              <a:rPr lang="en-US" dirty="0"/>
              <a:t>.</a:t>
            </a:r>
            <a:endParaRPr lang="he-IL" dirty="0"/>
          </a:p>
        </p:txBody>
      </p:sp>
      <p:sp>
        <p:nvSpPr>
          <p:cNvPr id="6" name="TextBox 5"/>
          <p:cNvSpPr txBox="1"/>
          <p:nvPr/>
        </p:nvSpPr>
        <p:spPr>
          <a:xfrm>
            <a:off x="5546938" y="1764405"/>
            <a:ext cx="5924282" cy="46166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JO" sz="2800" b="1" u="sng" dirty="0">
                <a:latin typeface="Varela Round" panose="00000500000000000000" pitchFamily="2" charset="-79"/>
                <a:cs typeface="Varela Round" panose="00000500000000000000" pitchFamily="2" charset="-79"/>
              </a:rPr>
              <a:t>افضلية كبيرة:</a:t>
            </a:r>
            <a:endParaRPr lang="he-IL" sz="2800" b="1" u="sng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r>
              <a:rPr lang="ar-JO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تكنولوجيا متطورة، استثمار مالي، ابحاث وتطوير</a:t>
            </a:r>
            <a:r>
              <a:rPr lang="ar-SA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  <a:endParaRPr lang="he-IL" sz="2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endParaRPr lang="ar-JO" sz="2800" b="1" u="sng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r>
              <a:rPr lang="ar-JO" sz="2800" b="1" u="sng" dirty="0">
                <a:latin typeface="Varela Round" panose="00000500000000000000" pitchFamily="2" charset="-79"/>
                <a:cs typeface="Varela Round" panose="00000500000000000000" pitchFamily="2" charset="-79"/>
              </a:rPr>
              <a:t>سلبيات:</a:t>
            </a:r>
          </a:p>
          <a:p>
            <a:pPr>
              <a:lnSpc>
                <a:spcPct val="150000"/>
              </a:lnSpc>
            </a:pPr>
            <a:r>
              <a:rPr lang="ar-JO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مخاطر الاوبئة الزراعية، اضرار طبيعية، وتقلب الاسعار في السوق العالمية</a:t>
            </a:r>
            <a:r>
              <a:rPr lang="ar-SA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  <a:endParaRPr lang="ar-JO" sz="2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endParaRPr lang="he-IL" sz="2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97850446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ערכת נושא Office">
  <a:themeElements>
    <a:clrScheme name="מערכת שידורים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התאמה אישית 3">
      <a:majorFont>
        <a:latin typeface="Varela Round"/>
        <a:ea typeface=""/>
        <a:cs typeface="Varela Round"/>
      </a:majorFont>
      <a:minorFont>
        <a:latin typeface="Varela Round"/>
        <a:ea typeface=""/>
        <a:cs typeface="Varela Roun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1874</TotalTime>
  <Words>1198</Words>
  <Application>Microsoft Office PowerPoint</Application>
  <PresentationFormat>מותאם אישית</PresentationFormat>
  <Paragraphs>210</Paragraphs>
  <Slides>41</Slides>
  <Notes>4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41</vt:i4>
      </vt:variant>
    </vt:vector>
  </HeadingPairs>
  <TitlesOfParts>
    <vt:vector size="50" baseType="lpstr">
      <vt:lpstr>SimSun-ExtB</vt:lpstr>
      <vt:lpstr>Arial</vt:lpstr>
      <vt:lpstr>Calibri</vt:lpstr>
      <vt:lpstr>David</vt:lpstr>
      <vt:lpstr>Traditional Arabic</vt:lpstr>
      <vt:lpstr>Varela Round</vt:lpstr>
      <vt:lpstr>Wingdings</vt:lpstr>
      <vt:lpstr>ערכת נושא Office</vt:lpstr>
      <vt:lpstr>1_ערכת נושא Office</vt:lpstr>
      <vt:lpstr>מערכת שידורים לאומית</vt:lpstr>
      <vt:lpstr>נושא השיעור: חקלאות בישראל الزرعة في اسرائيل</vt:lpstr>
      <vt:lpstr>ماذا سنتعلّم اليوم؟</vt:lpstr>
      <vt:lpstr>التغيرات على فرع الزراعة في اسرائيل  </vt:lpstr>
      <vt:lpstr>العمالة في فرع الزراعة</vt:lpstr>
      <vt:lpstr>نسبة الزراعة من الناتج القومي الاجمالي</vt:lpstr>
      <vt:lpstr>ارتفاع الانتاج من الزراعة</vt:lpstr>
      <vt:lpstr>انخفاض التدخل الحكومي في الزراعة</vt:lpstr>
      <vt:lpstr>الانتقال من الزراعة المتعددة لزراعة متخصصة</vt:lpstr>
      <vt:lpstr>التغير بأصناف المزروعات</vt:lpstr>
      <vt:lpstr>مثال- فرع الحمضيات</vt:lpstr>
      <vt:lpstr>التغير بمناطق زراعة الحمضيات في البلاد </vt:lpstr>
      <vt:lpstr>ازمة المستوطنات القروية والتعاونية</vt:lpstr>
      <vt:lpstr>دخول فروع غير زراعية للمستوطنات القروية والتعاونية</vt:lpstr>
      <vt:lpstr>الزراعة والبيئة</vt:lpstr>
      <vt:lpstr>تأثيرات سلبية للزراعة على البيئة</vt:lpstr>
      <vt:lpstr>تأثيرات ايجابية للزراعة على البيئة</vt:lpstr>
      <vt:lpstr>امثلة للحفاظ على البيئة </vt:lpstr>
      <vt:lpstr>فيلم قصير عن الابادة البيولوجية</vt:lpstr>
      <vt:lpstr>امثلة للحفاظ على البيئة </vt:lpstr>
      <vt:lpstr>الزراعة العصرية: الزراعة عالية الخبرة</vt:lpstr>
      <vt:lpstr>تشغيل آلي في انتاج الحليب</vt:lpstr>
      <vt:lpstr>الري بالتنقيط</vt:lpstr>
      <vt:lpstr>الدفيئات</vt:lpstr>
      <vt:lpstr>تطوير اصناف جديدة</vt:lpstr>
      <vt:lpstr>زراعة على مساحات منفصلة عن الارض</vt:lpstr>
      <vt:lpstr>مستقبل الزراعة في اسرائيل</vt:lpstr>
      <vt:lpstr>الاستمرار في الزراعة</vt:lpstr>
      <vt:lpstr>الاستمرار في الزراعة</vt:lpstr>
      <vt:lpstr>الاستمرار في الزراعة</vt:lpstr>
      <vt:lpstr>ضد الاستمرار في الزراعة</vt:lpstr>
      <vt:lpstr>اذا، ما هو رأيكم؟ </vt:lpstr>
      <vt:lpstr>اسئلة للمراجعة</vt:lpstr>
      <vt:lpstr> امامك معطيات عن متغيرات عديدة في فرع الزراعة في البلاد. أ. صف التغير في كل واحدة من المجالات التي في الجدول. ب. اشرح عوامل التغير لكل واحدة من المجالات. </vt:lpstr>
      <vt:lpstr>اسئلة بجروت (صيف 2018 )</vt:lpstr>
      <vt:lpstr>الصور</vt:lpstr>
      <vt:lpstr>מצגת של PowerPoint‏</vt:lpstr>
      <vt:lpstr>يتبع</vt:lpstr>
      <vt:lpstr>מצגת של PowerPoint‏</vt:lpstr>
      <vt:lpstr>وشكرا لإصغائكم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bahaa.misrad@gmail.com</cp:lastModifiedBy>
  <cp:revision>165</cp:revision>
  <dcterms:created xsi:type="dcterms:W3CDTF">2020-03-15T19:13:03Z</dcterms:created>
  <dcterms:modified xsi:type="dcterms:W3CDTF">2021-11-10T09:58:21Z</dcterms:modified>
</cp:coreProperties>
</file>