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61" r:id="rId5"/>
    <p:sldId id="263" r:id="rId6"/>
    <p:sldId id="264" r:id="rId7"/>
    <p:sldId id="262" r:id="rId8"/>
    <p:sldId id="265" r:id="rId9"/>
    <p:sldId id="286" r:id="rId10"/>
    <p:sldId id="266" r:id="rId11"/>
    <p:sldId id="268" r:id="rId12"/>
    <p:sldId id="269" r:id="rId13"/>
    <p:sldId id="271" r:id="rId14"/>
    <p:sldId id="272" r:id="rId15"/>
    <p:sldId id="273" r:id="rId16"/>
    <p:sldId id="288" r:id="rId17"/>
    <p:sldId id="276" r:id="rId18"/>
    <p:sldId id="277" r:id="rId19"/>
    <p:sldId id="287" r:id="rId20"/>
    <p:sldId id="285" r:id="rId21"/>
    <p:sldId id="283" r:id="rId22"/>
    <p:sldId id="280" r:id="rId23"/>
  </p:sldIdLst>
  <p:sldSz cx="12190413" cy="6858000"/>
  <p:notesSz cx="6858000" cy="9144000"/>
  <p:defaultTextStyle>
    <a:defPPr lvl="0">
      <a:defRPr lang="he-IL"/>
    </a:defPPr>
    <a:lvl1pPr marL="0" lv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סגנון בהיר 3 - הדגשה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י"ז/אלול/תשפ"ב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2722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1642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14281" y="2693988"/>
            <a:ext cx="10361851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69982" y="6569428"/>
            <a:ext cx="2623619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616" y="6410587"/>
            <a:ext cx="3245977" cy="86423"/>
          </a:xfrm>
          <a:prstGeom prst="roundRect">
            <a:avLst>
              <a:gd name="adj" fmla="val 49359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5182" y="-439221"/>
            <a:ext cx="4205100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8395" y="6565100"/>
            <a:ext cx="4433637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4576" y="369916"/>
            <a:ext cx="1301261" cy="15974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ם השיעו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15" y="1396869"/>
            <a:ext cx="13175666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38940" y="1640910"/>
            <a:ext cx="10871177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8995" y="6579191"/>
            <a:ext cx="5333172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499907" y="6294300"/>
            <a:ext cx="3049259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95581" y="-235260"/>
            <a:ext cx="276813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048" y="163632"/>
            <a:ext cx="1427924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38117" y="2918492"/>
            <a:ext cx="10872000" cy="720000"/>
          </a:xfrm>
          <a:prstGeom prst="rect">
            <a:avLst/>
          </a:prstGeom>
        </p:spPr>
        <p:txBody>
          <a:bodyPr spcFirstLastPara="1" wrap="square" lIns="36000" tIns="36000" rIns="36000" bIns="3600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738117" y="3655832"/>
            <a:ext cx="10872000" cy="720000"/>
          </a:xfrm>
        </p:spPr>
        <p:txBody>
          <a:bodyPr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</p:spPr>
        <p:txBody>
          <a:bodyPr lIns="36000" tIns="0" rIns="36000" bIns="0">
            <a:noAutofit/>
          </a:bodyPr>
          <a:lstStyle>
            <a:lvl1pPr>
              <a:defRPr sz="48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5206" y="1195757"/>
            <a:ext cx="11160000" cy="4680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06" y="1185681"/>
            <a:ext cx="11159999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06" y="1725681"/>
            <a:ext cx="11160000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>
              <a:defRPr kumimoji="0" lang="he-I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סרט על פורמט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193675" y="228600"/>
            <a:ext cx="11780838" cy="6470650"/>
          </a:xfrm>
        </p:spPr>
        <p:txBody>
          <a:bodyPr/>
          <a:lstStyle>
            <a:lvl1pPr>
              <a:defRPr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יסה מותאמת איש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7485228-0E29-4D12-A6E9-299A5C766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8088C8B4-22B8-402C-8100-ED5EA1F70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/>
              <a:pPr/>
              <a:t>י"ז/אלול/תשפ"ב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C3864E2F-0B6E-4A5C-BFAA-22472070C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5645161E-6299-41F9-9211-72210EFA3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20090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טקסט גדול-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 hasCustomPrompt="1"/>
          </p:nvPr>
        </p:nvSpPr>
        <p:spPr>
          <a:xfrm>
            <a:off x="623800" y="1288473"/>
            <a:ext cx="10871177" cy="522444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3600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טקסט של תבנית בסיס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910298" y="6189198"/>
            <a:ext cx="3068196" cy="1189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10081039" y="81721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2155406" y="6347803"/>
            <a:ext cx="5558412" cy="47051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9" name="מציין מיקום טקסט 3"/>
          <p:cNvSpPr>
            <a:spLocks noGrp="1"/>
          </p:cNvSpPr>
          <p:nvPr>
            <p:ph type="body" sz="quarter" idx="10" hasCustomPrompt="1"/>
          </p:nvPr>
        </p:nvSpPr>
        <p:spPr>
          <a:xfrm>
            <a:off x="623807" y="192531"/>
            <a:ext cx="10871170" cy="10096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sz="4400" dirty="0"/>
              <a:t>לחץ כדי לערוך סגנון כותרת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3975921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י"ז/אלול/תשפ"ב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50" r:id="rId3"/>
    <p:sldLayoutId id="2147483653" r:id="rId4"/>
    <p:sldLayoutId id="2147483663" r:id="rId5"/>
    <p:sldLayoutId id="2147483666" r:id="rId6"/>
    <p:sldLayoutId id="2147483667" r:id="rId7"/>
    <p:sldLayoutId id="2147483665" r:id="rId8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382882" y="1528983"/>
            <a:ext cx="900134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46513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לבניין נפעל הוראות שונות שכדאי לשים לב אליהן:</a:t>
            </a:r>
          </a:p>
          <a:p>
            <a:pPr algn="just">
              <a:tabLst>
                <a:tab pos="46513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1)	</a:t>
            </a:r>
            <a:r>
              <a:rPr lang="he-IL" sz="2400" b="1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פעולה </a:t>
            </a:r>
            <a:r>
              <a:rPr lang="he-IL" sz="2400" b="1" dirty="0">
                <a:solidFill>
                  <a:srgbClr val="92D050"/>
                </a:solidFill>
                <a:latin typeface="David" pitchFamily="34" charset="-79"/>
                <a:cs typeface="Varela Round"/>
              </a:rPr>
              <a:t>סבילה</a:t>
            </a:r>
            <a:r>
              <a:rPr lang="he-IL" sz="2400" b="1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: </a:t>
            </a:r>
          </a:p>
          <a:p>
            <a:pPr algn="just">
              <a:tabLst>
                <a:tab pos="46513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נִתְפַּס   ,   נִשְלַח   ,   נִלְקַח.</a:t>
            </a:r>
          </a:p>
          <a:p>
            <a:pPr algn="just">
              <a:tabLst>
                <a:tab pos="465138" algn="r"/>
                <a:tab pos="423068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החבילה </a:t>
            </a:r>
            <a:r>
              <a:rPr lang="he-IL" sz="2400" b="1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נִשְלְחָה</a:t>
            </a:r>
            <a:r>
              <a:rPr lang="he-IL" sz="28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אתמול.</a:t>
            </a:r>
            <a:r>
              <a:rPr lang="en-US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	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מישהו </a:t>
            </a:r>
            <a:r>
              <a:rPr lang="he-IL" sz="2800" b="1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שָלַח</a:t>
            </a:r>
            <a:r>
              <a:rPr lang="he-IL" sz="28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את החבילה.</a:t>
            </a:r>
          </a:p>
          <a:p>
            <a:pPr algn="just">
              <a:tabLst>
                <a:tab pos="465138" algn="r"/>
              </a:tabLst>
            </a:pPr>
            <a:endParaRPr lang="he-IL" sz="2400" dirty="0">
              <a:solidFill>
                <a:srgbClr val="002060"/>
              </a:solidFill>
              <a:latin typeface="David" pitchFamily="34" charset="-79"/>
              <a:cs typeface="Varela Round"/>
            </a:endParaRPr>
          </a:p>
          <a:p>
            <a:pPr algn="just">
              <a:tabLst>
                <a:tab pos="46513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2)	</a:t>
            </a:r>
            <a:r>
              <a:rPr lang="he-IL" sz="2400" b="1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פעולה </a:t>
            </a:r>
            <a:r>
              <a:rPr lang="he-IL" sz="2400" b="1" dirty="0">
                <a:solidFill>
                  <a:srgbClr val="92D050"/>
                </a:solidFill>
                <a:latin typeface="David" pitchFamily="34" charset="-79"/>
                <a:cs typeface="Varela Round"/>
              </a:rPr>
              <a:t>רגילה</a:t>
            </a:r>
            <a:r>
              <a:rPr lang="he-IL" sz="2400" b="1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: </a:t>
            </a:r>
          </a:p>
          <a:p>
            <a:pPr algn="just">
              <a:tabLst>
                <a:tab pos="465138" algn="r"/>
                <a:tab pos="423068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</a:t>
            </a:r>
            <a:r>
              <a:rPr lang="he-IL" sz="24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נִכְנַס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 ,   נִכְשַל   </a:t>
            </a:r>
            <a:r>
              <a:rPr lang="en-US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המורה </a:t>
            </a:r>
            <a:r>
              <a:rPr lang="he-IL" sz="2400" b="1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נִכְנַס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לכיתה.</a:t>
            </a:r>
            <a:endParaRPr lang="en-US" sz="2400" dirty="0">
              <a:solidFill>
                <a:srgbClr val="002060"/>
              </a:solidFill>
              <a:latin typeface="David" pitchFamily="34" charset="-79"/>
              <a:cs typeface="Varela Round"/>
            </a:endParaRPr>
          </a:p>
          <a:p>
            <a:pPr algn="just">
              <a:tabLst>
                <a:tab pos="465138" algn="r"/>
                <a:tab pos="4230688" algn="r"/>
              </a:tabLst>
            </a:pPr>
            <a:endParaRPr lang="en-US" sz="2400" dirty="0">
              <a:solidFill>
                <a:srgbClr val="002060"/>
              </a:solidFill>
              <a:latin typeface="David" pitchFamily="34" charset="-79"/>
              <a:cs typeface="Varela Round"/>
            </a:endParaRPr>
          </a:p>
          <a:p>
            <a:pPr marL="465138" indent="-465138">
              <a:tabLst>
                <a:tab pos="465138" algn="r"/>
              </a:tabLst>
            </a:pPr>
            <a:r>
              <a:rPr lang="he-IL" sz="2400" b="1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3)	פעולה </a:t>
            </a:r>
            <a:r>
              <a:rPr lang="he-IL" sz="2400" b="1" dirty="0">
                <a:solidFill>
                  <a:srgbClr val="92D050"/>
                </a:solidFill>
                <a:latin typeface="David" pitchFamily="34" charset="-79"/>
                <a:cs typeface="Varela Round"/>
              </a:rPr>
              <a:t>הדדית </a:t>
            </a:r>
            <a:r>
              <a:rPr lang="ar-SA" sz="2400" b="1" dirty="0">
                <a:solidFill>
                  <a:srgbClr val="002060"/>
                </a:solidFill>
                <a:latin typeface="David" pitchFamily="34" charset="-79"/>
              </a:rPr>
              <a:t>متبادلة: </a:t>
            </a:r>
          </a:p>
          <a:p>
            <a:pPr marL="465138" indent="-465138">
              <a:tabLst>
                <a:tab pos="465138" algn="r"/>
                <a:tab pos="4230688" algn="r"/>
              </a:tabLst>
            </a:pPr>
            <a:r>
              <a:rPr lang="ar-SA" sz="2400" dirty="0">
                <a:solidFill>
                  <a:srgbClr val="002060"/>
                </a:solidFill>
                <a:latin typeface="David" pitchFamily="34" charset="-79"/>
              </a:rPr>
              <a:t>	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נִלְחַם   ,   נִדְבַּר   ,   </a:t>
            </a:r>
            <a:r>
              <a:rPr lang="he-IL" sz="24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נִפְגַש.</a:t>
            </a:r>
            <a:r>
              <a:rPr lang="en-US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השניים </a:t>
            </a:r>
            <a:r>
              <a:rPr lang="he-IL" sz="2800" b="1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נִדְבְּרו</a:t>
            </a:r>
            <a:r>
              <a:rPr lang="he-IL" sz="28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ביניהם </a:t>
            </a:r>
            <a:r>
              <a:rPr lang="ar-SA" sz="2400" dirty="0">
                <a:solidFill>
                  <a:srgbClr val="002060"/>
                </a:solidFill>
                <a:latin typeface="David" pitchFamily="34" charset="-79"/>
              </a:rPr>
              <a:t>تحدثوا.</a:t>
            </a:r>
          </a:p>
          <a:p>
            <a:pPr marL="465138" indent="-465138" algn="just" defTabSz="420688">
              <a:tabLst>
                <a:tab pos="465138" algn="r"/>
              </a:tabLst>
            </a:pPr>
            <a:r>
              <a:rPr lang="ar-SA" sz="2400" dirty="0">
                <a:solidFill>
                  <a:srgbClr val="002060"/>
                </a:solidFill>
                <a:latin typeface="David" pitchFamily="34" charset="-79"/>
              </a:rPr>
              <a:t>	</a:t>
            </a:r>
            <a:r>
              <a:rPr lang="en-US" sz="2400" dirty="0">
                <a:solidFill>
                  <a:srgbClr val="002060"/>
                </a:solidFill>
                <a:latin typeface="David" pitchFamily="34" charset="-79"/>
              </a:rPr>
              <a:t>									</a:t>
            </a:r>
            <a:r>
              <a:rPr lang="he-IL" sz="2800" b="1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נִפְגַשְתי</a:t>
            </a:r>
            <a:r>
              <a:rPr lang="he-IL" sz="28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</a:t>
            </a:r>
            <a:r>
              <a:rPr lang="ar-SA" sz="28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(</a:t>
            </a:r>
            <a:r>
              <a:rPr lang="ar-SA" sz="2400" dirty="0">
                <a:solidFill>
                  <a:srgbClr val="002060"/>
                </a:solidFill>
                <a:latin typeface="David" pitchFamily="34" charset="-79"/>
              </a:rPr>
              <a:t>التقيتُ)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עם חברי הטוב.</a:t>
            </a:r>
          </a:p>
          <a:p>
            <a:pPr algn="just">
              <a:tabLst>
                <a:tab pos="465138" algn="r"/>
                <a:tab pos="4230688" algn="r"/>
              </a:tabLst>
            </a:pPr>
            <a:endParaRPr lang="he-IL" sz="2400" dirty="0">
              <a:solidFill>
                <a:srgbClr val="002060"/>
              </a:solidFill>
              <a:latin typeface="David" pitchFamily="34" charset="-79"/>
              <a:cs typeface="Varela Round"/>
            </a:endParaRPr>
          </a:p>
          <a:p>
            <a:pPr algn="just">
              <a:tabLst>
                <a:tab pos="465138" algn="r"/>
                <a:tab pos="4230688" algn="r"/>
              </a:tabLst>
            </a:pPr>
            <a:r>
              <a:rPr lang="en-US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</a:t>
            </a:r>
            <a:endParaRPr lang="he-IL" sz="2400" dirty="0">
              <a:solidFill>
                <a:srgbClr val="002060"/>
              </a:solidFill>
              <a:latin typeface="David" pitchFamily="34" charset="-79"/>
              <a:cs typeface="Varela Round"/>
            </a:endParaRPr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20300A63-1C38-48A5-AFF2-F224E4D36202}"/>
              </a:ext>
            </a:extLst>
          </p:cNvPr>
          <p:cNvSpPr/>
          <p:nvPr/>
        </p:nvSpPr>
        <p:spPr>
          <a:xfrm>
            <a:off x="5004803" y="663180"/>
            <a:ext cx="32672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tabLst>
                <a:tab pos="465138" algn="r"/>
              </a:tabLst>
            </a:pPr>
            <a:r>
              <a:rPr lang="he-IL" sz="3200" b="1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הוראות בניין נפעל</a:t>
            </a:r>
          </a:p>
        </p:txBody>
      </p:sp>
    </p:spTree>
    <p:extLst>
      <p:ext uri="{BB962C8B-B14F-4D97-AF65-F5344CB8AC3E}">
        <p14:creationId xmlns:p14="http://schemas.microsoft.com/office/powerpoint/2010/main" val="1547045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22743" y="1131437"/>
            <a:ext cx="9588351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65138" algn="r"/>
                <a:tab pos="2805113" algn="r"/>
              </a:tabLst>
            </a:pPr>
            <a:r>
              <a:rPr lang="he-IL" sz="2800" dirty="0">
                <a:solidFill>
                  <a:srgbClr val="92D050"/>
                </a:solidFill>
                <a:latin typeface="David" pitchFamily="34" charset="-79"/>
                <a:cs typeface="Varela Round"/>
              </a:rPr>
              <a:t>בעבר ובהווה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בניין נפְעַל מאופיין בתחילית נו"ן המצטרפת לפני אותיות השורש.</a:t>
            </a:r>
          </a:p>
          <a:p>
            <a:pPr>
              <a:tabLst>
                <a:tab pos="465138" algn="r"/>
                <a:tab pos="2805113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</a:t>
            </a:r>
          </a:p>
          <a:p>
            <a:pPr>
              <a:tabLst>
                <a:tab pos="465138" algn="r"/>
                <a:tab pos="2805113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בזמן עבר	בהווה</a:t>
            </a:r>
          </a:p>
          <a:p>
            <a:pPr>
              <a:tabLst>
                <a:tab pos="465138" algn="r"/>
                <a:tab pos="2805113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נִשְ</a:t>
            </a:r>
            <a:r>
              <a:rPr lang="he-IL" sz="3200" b="1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מַ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ר	נִשְ</a:t>
            </a:r>
            <a:r>
              <a:rPr lang="he-IL" sz="3200" b="1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מָ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ר</a:t>
            </a:r>
          </a:p>
          <a:p>
            <a:pPr>
              <a:tabLst>
                <a:tab pos="465138" algn="r"/>
                <a:tab pos="2805113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נִשְ</a:t>
            </a:r>
            <a:r>
              <a:rPr lang="he-IL" sz="3200" b="1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מַ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רְתֶּם	נשְ</a:t>
            </a:r>
            <a:r>
              <a:rPr lang="he-IL" sz="3200" b="1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מָ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רִים, נשְמֶרֶת</a:t>
            </a:r>
          </a:p>
          <a:p>
            <a:pPr>
              <a:tabLst>
                <a:tab pos="465138" algn="r"/>
                <a:tab pos="2805113" algn="r"/>
              </a:tabLst>
            </a:pPr>
            <a:endParaRPr lang="en-US" sz="2400" dirty="0">
              <a:solidFill>
                <a:srgbClr val="002060"/>
              </a:solidFill>
              <a:latin typeface="David" pitchFamily="34" charset="-79"/>
              <a:cs typeface="Varela Round"/>
            </a:endParaRPr>
          </a:p>
          <a:p>
            <a:pPr algn="just">
              <a:tabLst>
                <a:tab pos="465138" algn="r"/>
              </a:tabLst>
            </a:pPr>
            <a:r>
              <a:rPr lang="he-IL" sz="2400" dirty="0">
                <a:solidFill>
                  <a:srgbClr val="92D050"/>
                </a:solidFill>
                <a:cs typeface="Varela Round"/>
              </a:rPr>
              <a:t>בעבר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 עה"פ תנוקד </a:t>
            </a:r>
            <a:r>
              <a:rPr lang="he-IL" sz="2400" dirty="0">
                <a:solidFill>
                  <a:srgbClr val="92D050"/>
                </a:solidFill>
                <a:cs typeface="Varela Round"/>
              </a:rPr>
              <a:t>בפתח: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 הוא </a:t>
            </a:r>
            <a:r>
              <a:rPr lang="he-IL" sz="2400" b="1" dirty="0">
                <a:solidFill>
                  <a:srgbClr val="002060"/>
                </a:solidFill>
                <a:cs typeface="Varela Round"/>
              </a:rPr>
              <a:t>נשְ</a:t>
            </a:r>
            <a:r>
              <a:rPr lang="he-IL" sz="2400" b="1" dirty="0">
                <a:solidFill>
                  <a:srgbClr val="92D050"/>
                </a:solidFill>
                <a:cs typeface="Varela Round"/>
              </a:rPr>
              <a:t>מ</a:t>
            </a:r>
            <a:r>
              <a:rPr lang="he-IL" sz="2800" b="1" dirty="0">
                <a:solidFill>
                  <a:srgbClr val="92D050"/>
                </a:solidFill>
                <a:cs typeface="Varela Round"/>
              </a:rPr>
              <a:t>ַ</a:t>
            </a:r>
            <a:r>
              <a:rPr lang="he-IL" sz="2400" b="1" dirty="0">
                <a:solidFill>
                  <a:srgbClr val="002060"/>
                </a:solidFill>
                <a:cs typeface="Varela Round"/>
              </a:rPr>
              <a:t>ר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 (עבר)</a:t>
            </a:r>
            <a:endParaRPr lang="en-US" sz="2400" dirty="0">
              <a:solidFill>
                <a:srgbClr val="002060"/>
              </a:solidFill>
              <a:cs typeface="Varela Round"/>
            </a:endParaRPr>
          </a:p>
          <a:p>
            <a:pPr algn="just">
              <a:tabLst>
                <a:tab pos="465138" algn="r"/>
              </a:tabLst>
            </a:pPr>
            <a:r>
              <a:rPr lang="he-IL" sz="2400" dirty="0">
                <a:solidFill>
                  <a:srgbClr val="92D050"/>
                </a:solidFill>
                <a:cs typeface="Varela Round"/>
              </a:rPr>
              <a:t>בהווה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 עה"פ תנוקד </a:t>
            </a:r>
            <a:r>
              <a:rPr lang="he-IL" sz="2400" dirty="0">
                <a:solidFill>
                  <a:srgbClr val="92D050"/>
                </a:solidFill>
                <a:cs typeface="Varela Round"/>
              </a:rPr>
              <a:t>בקמץ: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 הוא </a:t>
            </a:r>
            <a:r>
              <a:rPr lang="he-IL" sz="2400" b="1" dirty="0">
                <a:solidFill>
                  <a:srgbClr val="002060"/>
                </a:solidFill>
                <a:cs typeface="Varela Round"/>
              </a:rPr>
              <a:t>נשְ</a:t>
            </a:r>
            <a:r>
              <a:rPr lang="he-IL" sz="2400" b="1" dirty="0">
                <a:solidFill>
                  <a:srgbClr val="92D050"/>
                </a:solidFill>
                <a:cs typeface="Varela Round"/>
              </a:rPr>
              <a:t>מ</a:t>
            </a:r>
            <a:r>
              <a:rPr lang="he-IL" sz="2800" b="1" dirty="0">
                <a:solidFill>
                  <a:srgbClr val="92D050"/>
                </a:solidFill>
                <a:cs typeface="Varela Round"/>
              </a:rPr>
              <a:t>ָ</a:t>
            </a:r>
            <a:r>
              <a:rPr lang="he-IL" sz="2400" b="1" dirty="0">
                <a:solidFill>
                  <a:srgbClr val="002060"/>
                </a:solidFill>
                <a:cs typeface="Varela Round"/>
              </a:rPr>
              <a:t>ר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 (הווה) עכשיו.</a:t>
            </a:r>
            <a:endParaRPr lang="en-US" sz="2400" dirty="0">
              <a:solidFill>
                <a:srgbClr val="002060"/>
              </a:solidFill>
              <a:cs typeface="Varela Round"/>
            </a:endParaRPr>
          </a:p>
          <a:p>
            <a:pPr>
              <a:tabLst>
                <a:tab pos="465138" algn="r"/>
              </a:tabLst>
            </a:pPr>
            <a:r>
              <a:rPr lang="en-US" sz="2400" dirty="0">
                <a:solidFill>
                  <a:srgbClr val="002060"/>
                </a:solidFill>
                <a:cs typeface="Varela Round"/>
              </a:rPr>
              <a:t>	</a:t>
            </a:r>
            <a:endParaRPr lang="he-IL" sz="2400" dirty="0">
              <a:solidFill>
                <a:srgbClr val="002060"/>
              </a:solidFill>
              <a:cs typeface="Varela Round"/>
            </a:endParaRPr>
          </a:p>
          <a:p>
            <a:pPr>
              <a:tabLst>
                <a:tab pos="465138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בעתיד	+ ציווי	נו"ן הבניין נעלמת ובמקומה יבוא דגש חזק משלים בפה"פ.</a:t>
            </a:r>
            <a:endParaRPr lang="en-US" sz="2400" dirty="0">
              <a:solidFill>
                <a:srgbClr val="002060"/>
              </a:solidFill>
              <a:cs typeface="Varela Round"/>
            </a:endParaRPr>
          </a:p>
          <a:p>
            <a:r>
              <a:rPr lang="he-IL" sz="2400" dirty="0">
                <a:solidFill>
                  <a:srgbClr val="002060"/>
                </a:solidFill>
                <a:cs typeface="Varela Round"/>
              </a:rPr>
              <a:t>	</a:t>
            </a:r>
            <a:endParaRPr lang="he-IL" sz="2400" dirty="0">
              <a:solidFill>
                <a:srgbClr val="002060"/>
              </a:solidFill>
              <a:latin typeface="David" pitchFamily="34" charset="-79"/>
              <a:cs typeface="Varela Round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835" y="2000194"/>
            <a:ext cx="4972050" cy="2857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מלבן 1">
            <a:extLst>
              <a:ext uri="{FF2B5EF4-FFF2-40B4-BE49-F238E27FC236}">
                <a16:creationId xmlns:a16="http://schemas.microsoft.com/office/drawing/2014/main" id="{8433F1B1-47B5-4EE6-AFFC-97395373339E}"/>
              </a:ext>
            </a:extLst>
          </p:cNvPr>
          <p:cNvSpPr/>
          <p:nvPr/>
        </p:nvSpPr>
        <p:spPr>
          <a:xfrm>
            <a:off x="4384288" y="577439"/>
            <a:ext cx="306526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65138" algn="r"/>
                <a:tab pos="2805113" algn="r"/>
              </a:tabLst>
            </a:pPr>
            <a:r>
              <a:rPr lang="he-IL" sz="3000" b="1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מאפייני בניין נפעל</a:t>
            </a:r>
          </a:p>
        </p:txBody>
      </p:sp>
    </p:spTree>
    <p:extLst>
      <p:ext uri="{BB962C8B-B14F-4D97-AF65-F5344CB8AC3E}">
        <p14:creationId xmlns:p14="http://schemas.microsoft.com/office/powerpoint/2010/main" val="68016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1909" y="471542"/>
            <a:ext cx="10299678" cy="51398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03225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בואו נסביר את התהליך המתרחש בזמן </a:t>
            </a:r>
            <a:r>
              <a:rPr lang="he-IL" sz="3200" dirty="0">
                <a:solidFill>
                  <a:srgbClr val="FF0000"/>
                </a:solidFill>
                <a:cs typeface="Varela Round"/>
              </a:rPr>
              <a:t>עתיד</a:t>
            </a:r>
            <a:r>
              <a:rPr lang="he-IL" sz="2400" dirty="0">
                <a:solidFill>
                  <a:srgbClr val="FF0000"/>
                </a:solidFill>
                <a:cs typeface="Varela Round"/>
              </a:rPr>
              <a:t>.</a:t>
            </a:r>
            <a:endParaRPr lang="en-US" sz="2400" dirty="0">
              <a:solidFill>
                <a:srgbClr val="FF0000"/>
              </a:solidFill>
              <a:cs typeface="Varela Round"/>
            </a:endParaRPr>
          </a:p>
          <a:p>
            <a:pPr>
              <a:tabLst>
                <a:tab pos="403225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בעתיד אנחנו אמורים להוסיף </a:t>
            </a:r>
            <a:r>
              <a:rPr lang="he-IL" sz="2400" dirty="0">
                <a:solidFill>
                  <a:srgbClr val="92D050"/>
                </a:solidFill>
                <a:cs typeface="Varela Round"/>
              </a:rPr>
              <a:t>אותיות אית"ן 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המציינות זמן עתיד ובמקרה </a:t>
            </a:r>
            <a:endParaRPr lang="en-US" sz="2400" dirty="0">
              <a:solidFill>
                <a:srgbClr val="002060"/>
              </a:solidFill>
              <a:cs typeface="Varela Round"/>
            </a:endParaRPr>
          </a:p>
          <a:p>
            <a:pPr>
              <a:tabLst>
                <a:tab pos="403225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שלנו נוצר מצב כזה.</a:t>
            </a:r>
            <a:endParaRPr lang="en-US" sz="2400" dirty="0">
              <a:solidFill>
                <a:srgbClr val="002060"/>
              </a:solidFill>
              <a:cs typeface="Varela Round"/>
            </a:endParaRPr>
          </a:p>
          <a:p>
            <a:pPr>
              <a:tabLst>
                <a:tab pos="403225" algn="r"/>
              </a:tabLst>
            </a:pPr>
            <a:r>
              <a:rPr lang="he-IL" sz="2400" b="1" dirty="0">
                <a:solidFill>
                  <a:srgbClr val="002060"/>
                </a:solidFill>
                <a:cs typeface="Varela Round"/>
              </a:rPr>
              <a:t>שורש  ש.מ.ר</a:t>
            </a:r>
            <a:endParaRPr lang="en-US" sz="2400" dirty="0">
              <a:solidFill>
                <a:srgbClr val="002060"/>
              </a:solidFill>
              <a:cs typeface="Varela Round"/>
            </a:endParaRPr>
          </a:p>
          <a:p>
            <a:pPr>
              <a:tabLst>
                <a:tab pos="403225" algn="r"/>
                <a:tab pos="1597025" algn="r"/>
                <a:tab pos="2573338" algn="r"/>
              </a:tabLst>
            </a:pPr>
            <a:r>
              <a:rPr lang="he-IL" sz="2400" dirty="0">
                <a:solidFill>
                  <a:srgbClr val="FF0000"/>
                </a:solidFill>
                <a:cs typeface="Varela Round"/>
              </a:rPr>
              <a:t>עבר	              הווה	                 עתיד</a:t>
            </a:r>
            <a:endParaRPr lang="en-US" sz="2400" dirty="0">
              <a:solidFill>
                <a:srgbClr val="FF0000"/>
              </a:solidFill>
              <a:cs typeface="Varela Round"/>
            </a:endParaRPr>
          </a:p>
          <a:p>
            <a:pPr>
              <a:tabLst>
                <a:tab pos="403225" algn="r"/>
                <a:tab pos="1597025" algn="r"/>
                <a:tab pos="2573338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הוא     נִשְמַר              נִשְמָר	               </a:t>
            </a:r>
            <a:r>
              <a:rPr lang="he-IL" sz="3200" b="1" dirty="0" err="1">
                <a:solidFill>
                  <a:srgbClr val="002060"/>
                </a:solidFill>
                <a:cs typeface="Varela Round"/>
              </a:rPr>
              <a:t>יִ</a:t>
            </a:r>
            <a:r>
              <a:rPr lang="he-IL" sz="2400" dirty="0" err="1">
                <a:solidFill>
                  <a:srgbClr val="002060"/>
                </a:solidFill>
                <a:cs typeface="Varela Round"/>
              </a:rPr>
              <a:t>נְשָמר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 (אותיות אית"ן)</a:t>
            </a:r>
            <a:endParaRPr lang="en-US" sz="2400" dirty="0">
              <a:solidFill>
                <a:srgbClr val="002060"/>
              </a:solidFill>
              <a:cs typeface="Varela Round"/>
            </a:endParaRPr>
          </a:p>
          <a:p>
            <a:pPr algn="just">
              <a:tabLst>
                <a:tab pos="403225" algn="r"/>
                <a:tab pos="1597025" algn="r"/>
                <a:tab pos="2573338" algn="r"/>
              </a:tabLst>
            </a:pPr>
            <a:r>
              <a:rPr lang="he-IL" sz="2400" dirty="0" err="1">
                <a:solidFill>
                  <a:srgbClr val="002060"/>
                </a:solidFill>
                <a:cs typeface="Varela Round"/>
              </a:rPr>
              <a:t>יִנְשָמֵר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: </a:t>
            </a:r>
            <a:r>
              <a:rPr lang="he-IL" sz="2400" dirty="0">
                <a:solidFill>
                  <a:srgbClr val="FF0000"/>
                </a:solidFill>
                <a:cs typeface="Varela Round"/>
              </a:rPr>
              <a:t>הנו"ן 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מנוקדת בשווא נח דבר היוצר קושי בהגייה ולכן היא מידמה לעיצור </a:t>
            </a:r>
            <a:endParaRPr lang="en-US" sz="2400" dirty="0">
              <a:solidFill>
                <a:srgbClr val="002060"/>
              </a:solidFill>
              <a:cs typeface="Varela Round"/>
            </a:endParaRPr>
          </a:p>
          <a:p>
            <a:pPr algn="just">
              <a:tabLst>
                <a:tab pos="403225" algn="r"/>
                <a:tab pos="857250" algn="r"/>
                <a:tab pos="1597025" algn="r"/>
                <a:tab pos="2573338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שאחריהָ, נבלעת בו מתלכדת ומתקבל דגש חזק משלים.</a:t>
            </a:r>
          </a:p>
          <a:p>
            <a:pPr algn="just">
              <a:tabLst>
                <a:tab pos="403225" algn="r"/>
                <a:tab pos="857250" algn="r"/>
                <a:tab pos="1597025" algn="r"/>
                <a:tab pos="2573338" algn="r"/>
              </a:tabLst>
            </a:pPr>
            <a:endParaRPr lang="he-IL" sz="2400" dirty="0">
              <a:solidFill>
                <a:srgbClr val="002060"/>
              </a:solidFill>
              <a:cs typeface="Varela Round"/>
            </a:endParaRPr>
          </a:p>
          <a:p>
            <a:pPr algn="just">
              <a:tabLst>
                <a:tab pos="403225" algn="r"/>
                <a:tab pos="1597025" algn="r"/>
                <a:tab pos="2573338" algn="r"/>
                <a:tab pos="4402138" algn="r"/>
                <a:tab pos="5083175" algn="r"/>
              </a:tabLst>
            </a:pPr>
            <a:r>
              <a:rPr lang="he-IL" sz="2400" dirty="0" err="1">
                <a:solidFill>
                  <a:srgbClr val="002060"/>
                </a:solidFill>
                <a:cs typeface="Varela Round"/>
              </a:rPr>
              <a:t>יִ</a:t>
            </a:r>
            <a:r>
              <a:rPr lang="he-IL" sz="2400" dirty="0" err="1">
                <a:solidFill>
                  <a:srgbClr val="FF0000"/>
                </a:solidFill>
                <a:cs typeface="Varela Round"/>
              </a:rPr>
              <a:t>נְשָ</a:t>
            </a:r>
            <a:r>
              <a:rPr lang="he-IL" sz="2400" dirty="0" err="1">
                <a:solidFill>
                  <a:srgbClr val="002060"/>
                </a:solidFill>
                <a:cs typeface="Varela Round"/>
              </a:rPr>
              <a:t>מר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 </a:t>
            </a:r>
            <a:r>
              <a:rPr lang="en-US" sz="2400" dirty="0">
                <a:solidFill>
                  <a:srgbClr val="002060"/>
                </a:solidFill>
                <a:cs typeface="Varela Round"/>
              </a:rPr>
              <a:t>		</a:t>
            </a:r>
            <a:r>
              <a:rPr lang="en-US" sz="2400" dirty="0">
                <a:solidFill>
                  <a:srgbClr val="002060"/>
                </a:solidFill>
                <a:cs typeface="Varela Round"/>
                <a:sym typeface="Wingdings 3"/>
              </a:rPr>
              <a:t>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 	</a:t>
            </a:r>
            <a:r>
              <a:rPr lang="he-IL" sz="2400" dirty="0" err="1">
                <a:solidFill>
                  <a:srgbClr val="002060"/>
                </a:solidFill>
                <a:cs typeface="Varela Round"/>
              </a:rPr>
              <a:t>יִ</a:t>
            </a:r>
            <a:r>
              <a:rPr lang="he-IL" sz="2400" dirty="0" err="1">
                <a:solidFill>
                  <a:srgbClr val="FF0000"/>
                </a:solidFill>
                <a:cs typeface="Varela Round"/>
              </a:rPr>
              <a:t>שְשָ</a:t>
            </a:r>
            <a:r>
              <a:rPr lang="he-IL" sz="2400" dirty="0" err="1">
                <a:solidFill>
                  <a:srgbClr val="002060"/>
                </a:solidFill>
                <a:cs typeface="Varela Round"/>
              </a:rPr>
              <a:t>מר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 	</a:t>
            </a:r>
            <a:r>
              <a:rPr lang="en-US" sz="2400" dirty="0">
                <a:solidFill>
                  <a:srgbClr val="002060"/>
                </a:solidFill>
                <a:cs typeface="Varela Round"/>
                <a:sym typeface="Wingdings 3"/>
              </a:rPr>
              <a:t>  	</a:t>
            </a:r>
            <a:r>
              <a:rPr lang="he-IL" sz="2400" dirty="0">
                <a:solidFill>
                  <a:srgbClr val="002060"/>
                </a:solidFill>
                <a:cs typeface="Varela Round"/>
                <a:sym typeface="Wingdings 3"/>
              </a:rPr>
              <a:t>	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יִ</a:t>
            </a:r>
            <a:r>
              <a:rPr lang="he-IL" sz="2400" dirty="0">
                <a:solidFill>
                  <a:srgbClr val="00B050"/>
                </a:solidFill>
                <a:cs typeface="Varela Round"/>
              </a:rPr>
              <a:t>שָּ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מֵר</a:t>
            </a:r>
          </a:p>
          <a:p>
            <a:pPr algn="just">
              <a:tabLst>
                <a:tab pos="403225" algn="r"/>
                <a:tab pos="1597025" algn="r"/>
                <a:tab pos="2573338" algn="r"/>
                <a:tab pos="4402138" algn="r"/>
                <a:tab pos="5083175" algn="r"/>
              </a:tabLst>
            </a:pPr>
            <a:r>
              <a:rPr lang="he-IL" sz="2400" dirty="0">
                <a:solidFill>
                  <a:srgbClr val="92D050"/>
                </a:solidFill>
                <a:latin typeface="Calibri" pitchFamily="34" charset="0"/>
                <a:ea typeface="Arial" pitchFamily="34" charset="0"/>
                <a:cs typeface="Varela Round"/>
              </a:rPr>
              <a:t>הנו"ן </a:t>
            </a:r>
            <a:r>
              <a:rPr lang="he-IL" sz="2400" dirty="0">
                <a:solidFill>
                  <a:srgbClr val="002060"/>
                </a:solidFill>
                <a:latin typeface="Calibri" pitchFamily="34" charset="0"/>
                <a:ea typeface="Arial" pitchFamily="34" charset="0"/>
                <a:cs typeface="Varela Round"/>
              </a:rPr>
              <a:t>מידמה </a:t>
            </a:r>
            <a:r>
              <a:rPr lang="he-IL" sz="2400" dirty="0">
                <a:solidFill>
                  <a:schemeClr val="tx2"/>
                </a:solidFill>
                <a:latin typeface="Calibri" pitchFamily="34" charset="0"/>
                <a:ea typeface="Arial" pitchFamily="34" charset="0"/>
                <a:cs typeface="Varela Round"/>
              </a:rPr>
              <a:t>לעיצור שאחריה</a:t>
            </a:r>
            <a:r>
              <a:rPr lang="he-IL" sz="2400" dirty="0">
                <a:solidFill>
                  <a:srgbClr val="002060"/>
                </a:solidFill>
                <a:latin typeface="Calibri" pitchFamily="34" charset="0"/>
                <a:ea typeface="Arial" pitchFamily="34" charset="0"/>
                <a:cs typeface="Varela Round"/>
              </a:rPr>
              <a:t> 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	</a:t>
            </a:r>
            <a:r>
              <a:rPr lang="he-IL" sz="2400" dirty="0">
                <a:solidFill>
                  <a:srgbClr val="00B050"/>
                </a:solidFill>
                <a:cs typeface="Varela Round"/>
              </a:rPr>
              <a:t>הידמות מלאה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		</a:t>
            </a:r>
            <a:r>
              <a:rPr lang="he-IL" sz="2400" dirty="0">
                <a:solidFill>
                  <a:srgbClr val="00B050"/>
                </a:solidFill>
                <a:cs typeface="Varela Round"/>
              </a:rPr>
              <a:t>התלכדות (התמזגות)</a:t>
            </a:r>
          </a:p>
          <a:p>
            <a:pPr algn="just">
              <a:tabLst>
                <a:tab pos="403225" algn="r"/>
                <a:tab pos="1597025" algn="r"/>
                <a:tab pos="2573338" algn="r"/>
                <a:tab pos="4402138" algn="r"/>
                <a:tab pos="5083175" algn="r"/>
              </a:tabLst>
            </a:pPr>
            <a:r>
              <a:rPr lang="en-US" sz="16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e-IL" sz="2400" dirty="0">
                <a:solidFill>
                  <a:srgbClr val="00B050"/>
                </a:solidFill>
                <a:cs typeface="Varela Round"/>
              </a:rPr>
              <a:t>							ודגש חזק - משלים</a:t>
            </a:r>
          </a:p>
          <a:p>
            <a:pPr>
              <a:tabLst>
                <a:tab pos="403225" algn="r"/>
                <a:tab pos="1597025" algn="r"/>
                <a:tab pos="2573338" algn="r"/>
              </a:tabLst>
            </a:pPr>
            <a:endParaRPr lang="he-IL" sz="2400" dirty="0">
              <a:solidFill>
                <a:srgbClr val="002060"/>
              </a:solidFill>
              <a:cs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1849790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7332" y="428178"/>
            <a:ext cx="104775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e-IL" sz="2400" b="1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עוד דוגמה:</a:t>
            </a:r>
          </a:p>
          <a:p>
            <a:pPr algn="just">
              <a:tabLst>
                <a:tab pos="406400" algn="r"/>
                <a:tab pos="1146175" algn="r"/>
                <a:tab pos="2684463" algn="r"/>
                <a:tab pos="4340225" algn="r"/>
                <a:tab pos="5254625" algn="r"/>
                <a:tab pos="6459538" algn="r"/>
                <a:tab pos="7256463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השורש </a:t>
            </a:r>
            <a:r>
              <a:rPr lang="he-IL" sz="2400" b="1" dirty="0" err="1">
                <a:solidFill>
                  <a:srgbClr val="002060"/>
                </a:solidFill>
                <a:latin typeface="David" pitchFamily="34" charset="-79"/>
                <a:cs typeface="Varela Round"/>
              </a:rPr>
              <a:t>ב.ד.ק</a:t>
            </a:r>
            <a:endParaRPr lang="he-IL" sz="2400" b="1" dirty="0">
              <a:solidFill>
                <a:srgbClr val="002060"/>
              </a:solidFill>
              <a:latin typeface="David" pitchFamily="34" charset="-79"/>
              <a:cs typeface="Varela Round"/>
            </a:endParaRPr>
          </a:p>
          <a:p>
            <a:pPr algn="just">
              <a:tabLst>
                <a:tab pos="406400" algn="r"/>
                <a:tab pos="1146175" algn="r"/>
                <a:tab pos="2684463" algn="r"/>
                <a:tab pos="4340225" algn="r"/>
                <a:tab pos="5254625" algn="r"/>
                <a:tab pos="6459538" algn="r"/>
                <a:tab pos="7256463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אני		</a:t>
            </a:r>
            <a:r>
              <a:rPr lang="he-IL" sz="2400" b="1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עבר	הווה	עתיד</a:t>
            </a:r>
          </a:p>
          <a:p>
            <a:pPr algn="just">
              <a:tabLst>
                <a:tab pos="406400" algn="r"/>
                <a:tab pos="1146175" algn="r"/>
                <a:tab pos="2684463" algn="r"/>
                <a:tab pos="4340225" algn="r"/>
                <a:tab pos="5254625" algn="r"/>
                <a:tab pos="6459538" algn="r"/>
                <a:tab pos="7256463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	נִבְדַּקְתִּי	נִבְדָּק	אִבָּדֵק</a:t>
            </a:r>
          </a:p>
          <a:p>
            <a:pPr algn="just">
              <a:tabLst>
                <a:tab pos="406400" algn="r"/>
                <a:tab pos="1146175" algn="r"/>
                <a:tab pos="2684463" algn="r"/>
                <a:tab pos="4340225" algn="r"/>
                <a:tab pos="5254625" algn="r"/>
                <a:tab pos="6459538" algn="r"/>
                <a:tab pos="7256463" algn="r"/>
              </a:tabLst>
            </a:pPr>
            <a:endParaRPr lang="he-IL" sz="2400" dirty="0">
              <a:solidFill>
                <a:srgbClr val="002060"/>
              </a:solidFill>
              <a:latin typeface="David" pitchFamily="34" charset="-79"/>
              <a:cs typeface="Varela Round"/>
            </a:endParaRPr>
          </a:p>
          <a:p>
            <a:pPr algn="just">
              <a:tabLst>
                <a:tab pos="406400" algn="r"/>
                <a:tab pos="1146175" algn="r"/>
                <a:tab pos="2684463" algn="r"/>
                <a:tab pos="4340225" algn="r"/>
                <a:tab pos="5254625" algn="r"/>
                <a:tab pos="6459538" algn="r"/>
                <a:tab pos="7256463" algn="r"/>
              </a:tabLst>
            </a:pPr>
            <a:r>
              <a:rPr lang="he-IL" sz="2400" b="1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התהליך:</a:t>
            </a:r>
          </a:p>
          <a:p>
            <a:pPr algn="just">
              <a:tabLst>
                <a:tab pos="406400" algn="r"/>
                <a:tab pos="1146175" algn="r"/>
                <a:tab pos="2578100" algn="r"/>
                <a:tab pos="3886200" algn="r"/>
                <a:tab pos="4686300" algn="r"/>
                <a:tab pos="6057900" algn="r"/>
                <a:tab pos="6743700" algn="r"/>
              </a:tabLst>
            </a:pPr>
            <a:r>
              <a:rPr lang="he-IL" sz="2400" dirty="0" err="1">
                <a:solidFill>
                  <a:srgbClr val="FF0000"/>
                </a:solidFill>
                <a:latin typeface="David" pitchFamily="34" charset="-79"/>
                <a:cs typeface="Varela Round"/>
              </a:rPr>
              <a:t>אנִפְעָל</a:t>
            </a:r>
            <a:endParaRPr lang="he-IL" sz="2400" dirty="0">
              <a:solidFill>
                <a:srgbClr val="FF0000"/>
              </a:solidFill>
              <a:latin typeface="David" pitchFamily="34" charset="-79"/>
              <a:cs typeface="Varela Round"/>
            </a:endParaRPr>
          </a:p>
          <a:p>
            <a:pPr algn="just">
              <a:tabLst>
                <a:tab pos="406400" algn="r"/>
                <a:tab pos="1146175" algn="r"/>
                <a:tab pos="2578100" algn="r"/>
                <a:tab pos="3886200" algn="r"/>
                <a:tab pos="4686300" algn="r"/>
                <a:tab pos="6057900" algn="r"/>
                <a:tab pos="6743700" algn="r"/>
              </a:tabLst>
            </a:pPr>
            <a:endParaRPr lang="he-IL" sz="2400" dirty="0">
              <a:solidFill>
                <a:srgbClr val="002060"/>
              </a:solidFill>
              <a:latin typeface="David" pitchFamily="34" charset="-79"/>
              <a:cs typeface="Varela Round"/>
            </a:endParaRPr>
          </a:p>
          <a:p>
            <a:pPr algn="just">
              <a:tabLst>
                <a:tab pos="406400" algn="r"/>
                <a:tab pos="1146175" algn="r"/>
                <a:tab pos="2578100" algn="r"/>
                <a:tab pos="3886200" algn="r"/>
                <a:tab pos="4686300" algn="r"/>
                <a:tab pos="6057900" algn="r"/>
                <a:tab pos="6743700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אני/עתיד      </a:t>
            </a:r>
            <a:r>
              <a:rPr lang="he-IL" sz="2400" dirty="0" err="1">
                <a:solidFill>
                  <a:srgbClr val="92D050"/>
                </a:solidFill>
                <a:latin typeface="David" pitchFamily="34" charset="-79"/>
                <a:cs typeface="Varela Round"/>
              </a:rPr>
              <a:t>אִנְ</a:t>
            </a:r>
            <a:r>
              <a:rPr lang="he-IL" sz="2400" dirty="0" err="1">
                <a:solidFill>
                  <a:srgbClr val="002060"/>
                </a:solidFill>
                <a:latin typeface="David" pitchFamily="34" charset="-79"/>
                <a:cs typeface="Varela Round"/>
              </a:rPr>
              <a:t>בָדֵק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	</a:t>
            </a:r>
            <a:r>
              <a:rPr lang="he-IL" sz="2400" dirty="0" err="1">
                <a:solidFill>
                  <a:srgbClr val="002060"/>
                </a:solidFill>
                <a:latin typeface="David" pitchFamily="34" charset="-79"/>
                <a:cs typeface="Varela Round"/>
              </a:rPr>
              <a:t>א</a:t>
            </a:r>
            <a:r>
              <a:rPr lang="he-IL" sz="2400" dirty="0" err="1">
                <a:solidFill>
                  <a:srgbClr val="92D050"/>
                </a:solidFill>
                <a:latin typeface="David" pitchFamily="34" charset="-79"/>
                <a:cs typeface="Varela Round"/>
              </a:rPr>
              <a:t>בִבָּ</a:t>
            </a:r>
            <a:r>
              <a:rPr lang="he-IL" sz="2400" dirty="0" err="1">
                <a:solidFill>
                  <a:srgbClr val="002060"/>
                </a:solidFill>
                <a:latin typeface="David" pitchFamily="34" charset="-79"/>
                <a:cs typeface="Varela Round"/>
              </a:rPr>
              <a:t>דֵק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        </a:t>
            </a:r>
            <a:r>
              <a:rPr lang="he-IL" sz="2400" dirty="0" err="1">
                <a:solidFill>
                  <a:srgbClr val="002060"/>
                </a:solidFill>
                <a:latin typeface="David" pitchFamily="34" charset="-79"/>
                <a:cs typeface="Varela Round"/>
              </a:rPr>
              <a:t>אִ</a:t>
            </a:r>
            <a:r>
              <a:rPr lang="he-IL" sz="2400" dirty="0" err="1">
                <a:solidFill>
                  <a:srgbClr val="92D050"/>
                </a:solidFill>
                <a:latin typeface="David" pitchFamily="34" charset="-79"/>
                <a:cs typeface="Varela Round"/>
              </a:rPr>
              <a:t>בָּ</a:t>
            </a:r>
            <a:r>
              <a:rPr lang="he-IL" sz="2400" dirty="0" err="1">
                <a:solidFill>
                  <a:srgbClr val="002060"/>
                </a:solidFill>
                <a:latin typeface="David" pitchFamily="34" charset="-79"/>
                <a:cs typeface="Varela Round"/>
              </a:rPr>
              <a:t>דֵק</a:t>
            </a:r>
            <a:endParaRPr lang="he-IL" sz="2400" dirty="0">
              <a:solidFill>
                <a:srgbClr val="002060"/>
              </a:solidFill>
              <a:latin typeface="David" pitchFamily="34" charset="-79"/>
              <a:cs typeface="Varela Round"/>
            </a:endParaRPr>
          </a:p>
          <a:p>
            <a:pPr algn="just">
              <a:tabLst>
                <a:tab pos="406400" algn="r"/>
                <a:tab pos="1146175" algn="r"/>
                <a:tab pos="2578100" algn="r"/>
                <a:tab pos="3886200" algn="r"/>
                <a:tab pos="4686300" algn="r"/>
                <a:tab pos="6057900" algn="r"/>
                <a:tab pos="6743700" algn="r"/>
              </a:tabLst>
            </a:pPr>
            <a:endParaRPr lang="he-IL" sz="1200" dirty="0">
              <a:solidFill>
                <a:srgbClr val="002060"/>
              </a:solidFill>
              <a:latin typeface="David" pitchFamily="34" charset="-79"/>
              <a:cs typeface="Varela Round"/>
            </a:endParaRPr>
          </a:p>
          <a:p>
            <a:pPr indent="1708150" algn="just">
              <a:tabLst>
                <a:tab pos="406400" algn="r"/>
                <a:tab pos="1146175" algn="r"/>
                <a:tab pos="2578100" algn="r"/>
                <a:tab pos="3886200" algn="r"/>
                <a:tab pos="4686300" algn="r"/>
                <a:tab pos="6057900" algn="r"/>
                <a:tab pos="6743700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הידמות 	התלכדות 		דגש חזק משלים בפה"פ</a:t>
            </a:r>
          </a:p>
          <a:p>
            <a:pPr indent="1708150" algn="just">
              <a:tabLst>
                <a:tab pos="406400" algn="r"/>
                <a:tab pos="1146175" algn="r"/>
                <a:tab pos="2578100" algn="r"/>
                <a:tab pos="3886200" algn="r"/>
                <a:tab pos="4686300" algn="r"/>
                <a:tab pos="6057900" algn="r"/>
                <a:tab pos="6743700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מלאה –הנו"ן	עיצורים		כתוצאה של הידמות</a:t>
            </a:r>
          </a:p>
          <a:p>
            <a:pPr indent="1708150" algn="just">
              <a:tabLst>
                <a:tab pos="406400" algn="r"/>
                <a:tab pos="1146175" algn="r"/>
                <a:tab pos="2578100" algn="r"/>
                <a:tab pos="3886200" algn="r"/>
                <a:tab pos="4686300" algn="r"/>
                <a:tab pos="6743700" algn="r"/>
                <a:tab pos="682148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מידמה לעיצור			והתלכדות עיצורים</a:t>
            </a:r>
          </a:p>
          <a:p>
            <a:pPr indent="1708150" algn="just">
              <a:tabLst>
                <a:tab pos="406400" algn="r"/>
                <a:tab pos="1146175" algn="r"/>
                <a:tab pos="2578100" algn="r"/>
                <a:tab pos="3886200" algn="r"/>
                <a:tab pos="4686300" algn="r"/>
                <a:tab pos="6057900" algn="r"/>
                <a:tab pos="7256463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שאחריהָ		</a:t>
            </a:r>
          </a:p>
          <a:p>
            <a:pPr algn="just"/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					</a:t>
            </a:r>
          </a:p>
          <a:p>
            <a:pPr algn="just"/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						</a:t>
            </a:r>
          </a:p>
        </p:txBody>
      </p:sp>
      <p:cxnSp>
        <p:nvCxnSpPr>
          <p:cNvPr id="3" name="מחבר חץ ישר 2">
            <a:extLst>
              <a:ext uri="{FF2B5EF4-FFF2-40B4-BE49-F238E27FC236}">
                <a16:creationId xmlns:a16="http://schemas.microsoft.com/office/drawing/2014/main" id="{3567EE36-2AB0-4805-8B66-26DA737E6EFA}"/>
              </a:ext>
            </a:extLst>
          </p:cNvPr>
          <p:cNvCxnSpPr/>
          <p:nvPr/>
        </p:nvCxnSpPr>
        <p:spPr>
          <a:xfrm flipH="1">
            <a:off x="7303168" y="3609474"/>
            <a:ext cx="85424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" name="מחבר חץ ישר 9">
            <a:extLst>
              <a:ext uri="{FF2B5EF4-FFF2-40B4-BE49-F238E27FC236}">
                <a16:creationId xmlns:a16="http://schemas.microsoft.com/office/drawing/2014/main" id="{6487F3C1-7059-4431-B9EE-7BCBA91CB0D9}"/>
              </a:ext>
            </a:extLst>
          </p:cNvPr>
          <p:cNvCxnSpPr/>
          <p:nvPr/>
        </p:nvCxnSpPr>
        <p:spPr>
          <a:xfrm flipH="1">
            <a:off x="4676266" y="3581402"/>
            <a:ext cx="85424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840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62100" y="933340"/>
            <a:ext cx="9138089" cy="2231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3200" b="1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בציווי</a:t>
            </a:r>
            <a:r>
              <a:rPr lang="he-IL" sz="32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התהליך דומה</a:t>
            </a:r>
          </a:p>
          <a:p>
            <a:pPr>
              <a:tabLst>
                <a:tab pos="406400" algn="r"/>
                <a:tab pos="1379538" algn="r"/>
                <a:tab pos="2974975" algn="r"/>
                <a:tab pos="3773488" algn="r"/>
                <a:tab pos="5080000" algn="r"/>
                <a:tab pos="605313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אתה      ה</a:t>
            </a:r>
            <a:r>
              <a:rPr lang="he-IL" sz="2400" dirty="0">
                <a:solidFill>
                  <a:srgbClr val="92D050"/>
                </a:solidFill>
                <a:latin typeface="David" pitchFamily="34" charset="-79"/>
                <a:cs typeface="Varela Round"/>
              </a:rPr>
              <a:t>נְשָ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מֵר 	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  <a:sym typeface="Wingdings 3"/>
              </a:rPr>
              <a:t>	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ה</a:t>
            </a:r>
            <a:r>
              <a:rPr lang="he-IL" sz="2400" dirty="0">
                <a:solidFill>
                  <a:srgbClr val="92D050"/>
                </a:solidFill>
                <a:latin typeface="David" pitchFamily="34" charset="-79"/>
                <a:cs typeface="Varela Round"/>
              </a:rPr>
              <a:t>שְש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ָמר	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  <a:sym typeface="Wingdings 3"/>
              </a:rPr>
              <a:t>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	הִ</a:t>
            </a:r>
            <a:r>
              <a:rPr lang="he-IL" sz="2400" dirty="0">
                <a:solidFill>
                  <a:srgbClr val="92D050"/>
                </a:solidFill>
                <a:latin typeface="David" pitchFamily="34" charset="-79"/>
                <a:cs typeface="Varela Round"/>
              </a:rPr>
              <a:t>שּ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ָמֵר</a:t>
            </a:r>
          </a:p>
          <a:p>
            <a:pPr>
              <a:tabLst>
                <a:tab pos="406400" algn="r"/>
                <a:tab pos="1379538" algn="r"/>
                <a:tab pos="2974975" algn="r"/>
                <a:tab pos="3773488" algn="r"/>
                <a:tab pos="5080000" algn="r"/>
                <a:tab pos="6053138" algn="r"/>
              </a:tabLst>
            </a:pPr>
            <a:endParaRPr lang="he-IL" sz="1100" dirty="0">
              <a:solidFill>
                <a:srgbClr val="002060"/>
              </a:solidFill>
              <a:latin typeface="David" pitchFamily="34" charset="-79"/>
              <a:cs typeface="Varela Round"/>
            </a:endParaRPr>
          </a:p>
          <a:p>
            <a:pPr>
              <a:tabLst>
                <a:tab pos="406400" algn="r"/>
                <a:tab pos="1379538" algn="r"/>
                <a:tab pos="2974975" algn="r"/>
                <a:tab pos="3773488" algn="r"/>
                <a:tab pos="5080000" algn="r"/>
                <a:tab pos="605313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	 </a:t>
            </a:r>
            <a:r>
              <a:rPr lang="he-IL" sz="24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הידמות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    	</a:t>
            </a:r>
            <a:r>
              <a:rPr lang="he-IL" sz="24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התלכדות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     </a:t>
            </a:r>
            <a:r>
              <a:rPr lang="he-IL" sz="24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דגש חזק משלים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</a:t>
            </a:r>
          </a:p>
          <a:p>
            <a:pPr>
              <a:tabLst>
                <a:tab pos="406400" algn="r"/>
                <a:tab pos="1320800" algn="r"/>
                <a:tab pos="3033713" algn="r"/>
                <a:tab pos="5037138" algn="r"/>
                <a:tab pos="5951538" algn="r"/>
              </a:tabLst>
            </a:pPr>
            <a:endParaRPr lang="he-IL" sz="2400" dirty="0">
              <a:solidFill>
                <a:srgbClr val="002060"/>
              </a:solidFill>
              <a:latin typeface="David" pitchFamily="34" charset="-79"/>
              <a:cs typeface="Varela Round"/>
            </a:endParaRPr>
          </a:p>
          <a:p>
            <a:pPr>
              <a:tabLst>
                <a:tab pos="406400" algn="r"/>
                <a:tab pos="1320800" algn="r"/>
                <a:tab pos="3033713" algn="r"/>
                <a:tab pos="5037138" algn="r"/>
                <a:tab pos="595153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	</a:t>
            </a:r>
          </a:p>
        </p:txBody>
      </p:sp>
      <p:sp>
        <p:nvSpPr>
          <p:cNvPr id="12" name="Left Bracket 11"/>
          <p:cNvSpPr/>
          <p:nvPr/>
        </p:nvSpPr>
        <p:spPr>
          <a:xfrm rot="16200000">
            <a:off x="8719327" y="1771849"/>
            <a:ext cx="91440" cy="182880"/>
          </a:xfrm>
          <a:prstGeom prst="leftBracket">
            <a:avLst/>
          </a:prstGeom>
          <a:ln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677988" y="2682875"/>
            <a:ext cx="6134100" cy="2898775"/>
            <a:chOff x="1677988" y="2492375"/>
            <a:chExt cx="6134100" cy="2898775"/>
          </a:xfrm>
        </p:grpSpPr>
        <p:sp>
          <p:nvSpPr>
            <p:cNvPr id="13" name="Text Box 6"/>
            <p:cNvSpPr txBox="1">
              <a:spLocks noChangeArrowheads="1"/>
            </p:cNvSpPr>
            <p:nvPr/>
          </p:nvSpPr>
          <p:spPr bwMode="auto">
            <a:xfrm>
              <a:off x="2016918" y="2825750"/>
              <a:ext cx="5795169" cy="25654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457200" marR="0" lvl="1" indent="0" algn="just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e-IL" sz="25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itchFamily="34" charset="0"/>
                  <a:ea typeface="Arial" pitchFamily="34" charset="0"/>
                  <a:cs typeface="Varela Round"/>
                </a:rPr>
                <a:t>מכאן חשוב לזכּור את הסימן המזהה</a:t>
              </a:r>
              <a:r>
                <a:rPr kumimoji="0" lang="en-US" sz="25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itchFamily="34" charset="0"/>
                  <a:ea typeface="Arial" pitchFamily="34" charset="0"/>
                  <a:cs typeface="Varela Round"/>
                </a:rPr>
                <a:t> </a:t>
              </a:r>
            </a:p>
            <a:p>
              <a:pPr marL="457200" marR="0" lvl="1" indent="0" algn="just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e-IL" sz="25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itchFamily="34" charset="0"/>
                  <a:ea typeface="Arial" pitchFamily="34" charset="0"/>
                  <a:cs typeface="Varela Round"/>
                </a:rPr>
                <a:t>של בניין נפעל בעתיד ובציווי</a:t>
              </a:r>
              <a:r>
                <a:rPr kumimoji="0" lang="en-US" sz="25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itchFamily="34" charset="0"/>
                  <a:ea typeface="Arial" pitchFamily="34" charset="0"/>
                  <a:cs typeface="Varela Round"/>
                </a:rPr>
                <a:t>.</a:t>
              </a:r>
            </a:p>
            <a:p>
              <a:pPr marL="457200" marR="0" lvl="1" indent="0" algn="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itchFamily="34" charset="0"/>
                  <a:ea typeface="Arial" pitchFamily="34" charset="0"/>
                  <a:cs typeface="Varela Round"/>
                </a:rPr>
                <a:t>	</a:t>
              </a:r>
              <a:r>
                <a:rPr kumimoji="0" lang="he-IL" sz="3200" b="1" i="0" u="none" strike="noStrike" cap="none" normalizeH="0" baseline="0" dirty="0" err="1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Varela Round"/>
                </a:rPr>
                <a:t>חד"ק</a:t>
              </a:r>
              <a:r>
                <a:rPr kumimoji="0" lang="he-IL" sz="3200" b="0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Varela Round"/>
                </a:rPr>
                <a:t> </a:t>
              </a:r>
              <a:r>
                <a:rPr kumimoji="0" lang="he-IL" sz="2500" b="0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Varela Round"/>
                </a:rPr>
                <a:t>– </a:t>
              </a:r>
              <a:r>
                <a:rPr kumimoji="0" lang="he-IL" sz="25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itchFamily="34" charset="0"/>
                  <a:ea typeface="Arial" pitchFamily="34" charset="0"/>
                  <a:cs typeface="Varela Round"/>
                </a:rPr>
                <a:t>חיריק , דגש, קמץ</a:t>
              </a:r>
            </a:p>
            <a:p>
              <a:pPr marL="457200" marR="0" lvl="1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e-IL" sz="25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itchFamily="34" charset="0"/>
                  <a:ea typeface="Arial" pitchFamily="34" charset="0"/>
                  <a:cs typeface="Varela Round"/>
                </a:rPr>
                <a:t> יִכָּנֵס</a:t>
              </a:r>
              <a:r>
                <a:rPr kumimoji="0" lang="en-US" sz="25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itchFamily="34" charset="0"/>
                  <a:ea typeface="Arial" pitchFamily="34" charset="0"/>
                  <a:cs typeface="Varela Round"/>
                </a:rPr>
                <a:t> </a:t>
              </a:r>
              <a:r>
                <a:rPr kumimoji="0" lang="he-IL" sz="25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itchFamily="34" charset="0"/>
                  <a:ea typeface="Arial" pitchFamily="34" charset="0"/>
                  <a:cs typeface="Varela Round"/>
                </a:rPr>
                <a:t>הִכָּנֵס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Varela Round"/>
              </a:endParaRPr>
            </a:p>
          </p:txBody>
        </p:sp>
        <p:sp>
          <p:nvSpPr>
            <p:cNvPr id="14" name="Cloud 13"/>
            <p:cNvSpPr/>
            <p:nvPr/>
          </p:nvSpPr>
          <p:spPr>
            <a:xfrm>
              <a:off x="1677988" y="2492375"/>
              <a:ext cx="6134100" cy="2898775"/>
            </a:xfrm>
            <a:prstGeom prst="cloud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Left Bracket 14"/>
          <p:cNvSpPr/>
          <p:nvPr/>
        </p:nvSpPr>
        <p:spPr>
          <a:xfrm rot="16200000">
            <a:off x="6349099" y="1776859"/>
            <a:ext cx="91440" cy="182880"/>
          </a:xfrm>
          <a:prstGeom prst="leftBracket">
            <a:avLst/>
          </a:prstGeom>
          <a:ln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648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47850" y="577840"/>
            <a:ext cx="8626475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400050" algn="r"/>
              </a:tabLst>
            </a:pPr>
            <a:r>
              <a:rPr lang="he-IL" sz="3200" dirty="0">
                <a:solidFill>
                  <a:srgbClr val="FF0000"/>
                </a:solidFill>
                <a:cs typeface="Varela Round"/>
              </a:rPr>
              <a:t>שימו      !</a:t>
            </a:r>
          </a:p>
          <a:p>
            <a:pPr algn="just">
              <a:tabLst>
                <a:tab pos="400050" algn="r"/>
              </a:tabLst>
            </a:pPr>
            <a:endParaRPr lang="he-IL" sz="2400" dirty="0">
              <a:solidFill>
                <a:srgbClr val="002060"/>
              </a:solidFill>
              <a:cs typeface="Varela Round"/>
            </a:endParaRPr>
          </a:p>
          <a:p>
            <a:pPr algn="just">
              <a:tabLst>
                <a:tab pos="400050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התחילית </a:t>
            </a:r>
            <a:r>
              <a:rPr lang="he-IL" sz="2800" dirty="0">
                <a:solidFill>
                  <a:srgbClr val="FF0000"/>
                </a:solidFill>
                <a:cs typeface="Varela Round"/>
              </a:rPr>
              <a:t>נו"ן 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עשויה למלא שני תפקידים:</a:t>
            </a:r>
          </a:p>
          <a:p>
            <a:pPr algn="just">
              <a:tabLst>
                <a:tab pos="400050" algn="r"/>
              </a:tabLst>
            </a:pPr>
            <a:endParaRPr lang="he-IL" sz="2400" dirty="0">
              <a:solidFill>
                <a:srgbClr val="002060"/>
              </a:solidFill>
              <a:cs typeface="Varela Round"/>
            </a:endParaRPr>
          </a:p>
          <a:p>
            <a:pPr algn="just">
              <a:tabLst>
                <a:tab pos="400050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תחילית לציון עתיד </a:t>
            </a:r>
          </a:p>
          <a:p>
            <a:pPr algn="just">
              <a:tabLst>
                <a:tab pos="400050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(כאחת מאותיות </a:t>
            </a:r>
            <a:r>
              <a:rPr lang="he-IL" sz="2400" dirty="0">
                <a:solidFill>
                  <a:srgbClr val="FF0000"/>
                </a:solidFill>
                <a:cs typeface="Varela Round"/>
              </a:rPr>
              <a:t>אית"ן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)	</a:t>
            </a:r>
            <a:r>
              <a:rPr lang="he-IL" sz="2800" dirty="0">
                <a:solidFill>
                  <a:srgbClr val="002060"/>
                </a:solidFill>
                <a:cs typeface="Varela Round"/>
              </a:rPr>
              <a:t>נִגְזֹר   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		</a:t>
            </a:r>
            <a:r>
              <a:rPr lang="he-IL" sz="2800" dirty="0">
                <a:solidFill>
                  <a:srgbClr val="002060"/>
                </a:solidFill>
                <a:cs typeface="Varela Round"/>
              </a:rPr>
              <a:t>נִלְבַּש</a:t>
            </a:r>
            <a:endParaRPr lang="he-IL" sz="2400" dirty="0">
              <a:solidFill>
                <a:srgbClr val="002060"/>
              </a:solidFill>
              <a:cs typeface="Varela Round"/>
            </a:endParaRPr>
          </a:p>
          <a:p>
            <a:pPr algn="just">
              <a:tabLst>
                <a:tab pos="400050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תחילית לציון בניין </a:t>
            </a:r>
            <a:r>
              <a:rPr lang="he-IL" sz="2400" dirty="0">
                <a:solidFill>
                  <a:srgbClr val="FF0000"/>
                </a:solidFill>
                <a:cs typeface="Varela Round"/>
              </a:rPr>
              <a:t>נפעל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	נִפְגַּש   		נִכְתַּב</a:t>
            </a:r>
          </a:p>
          <a:p>
            <a:pPr algn="just">
              <a:tabLst>
                <a:tab pos="400050" algn="r"/>
              </a:tabLst>
            </a:pPr>
            <a:endParaRPr lang="he-IL" sz="2400" dirty="0">
              <a:solidFill>
                <a:srgbClr val="002060"/>
              </a:solidFill>
              <a:cs typeface="Varela Round"/>
            </a:endParaRPr>
          </a:p>
          <a:p>
            <a:pPr algn="just">
              <a:tabLst>
                <a:tab pos="400050" algn="r"/>
              </a:tabLst>
            </a:pPr>
            <a:endParaRPr lang="he-IL" sz="2400" dirty="0">
              <a:solidFill>
                <a:srgbClr val="002060"/>
              </a:solidFill>
              <a:cs typeface="Varela Round"/>
            </a:endParaRPr>
          </a:p>
          <a:p>
            <a:pPr algn="just">
              <a:tabLst>
                <a:tab pos="400050" algn="r"/>
              </a:tabLst>
            </a:pPr>
            <a:endParaRPr lang="he-IL" sz="2400" dirty="0">
              <a:solidFill>
                <a:srgbClr val="002060"/>
              </a:solidFill>
              <a:cs typeface="Varela Round"/>
            </a:endParaRPr>
          </a:p>
          <a:p>
            <a:pPr algn="just">
              <a:tabLst>
                <a:tab pos="400050" algn="r"/>
              </a:tabLst>
            </a:pPr>
            <a:endParaRPr lang="he-IL" sz="2400" dirty="0">
              <a:solidFill>
                <a:srgbClr val="002060"/>
              </a:solidFill>
              <a:cs typeface="Varela Round"/>
            </a:endParaRPr>
          </a:p>
          <a:p>
            <a:pPr algn="just">
              <a:tabLst>
                <a:tab pos="400050" algn="r"/>
              </a:tabLst>
            </a:pPr>
            <a:endParaRPr lang="he-IL" sz="2400" dirty="0">
              <a:solidFill>
                <a:srgbClr val="002060"/>
              </a:solidFill>
              <a:cs typeface="Varela Round"/>
            </a:endParaRPr>
          </a:p>
          <a:p>
            <a:pPr algn="just">
              <a:tabLst>
                <a:tab pos="400050" algn="r"/>
              </a:tabLst>
            </a:pPr>
            <a:r>
              <a:rPr lang="he-IL" sz="2800" dirty="0">
                <a:solidFill>
                  <a:srgbClr val="FF0000"/>
                </a:solidFill>
                <a:cs typeface="Varela Round"/>
              </a:rPr>
              <a:t>לכן מומלץ להעביר מילה הפותחת בנו"ן לזמן עבר.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60425" y="3895099"/>
            <a:ext cx="3315162" cy="46166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e-IL" sz="2400" dirty="0">
                <a:solidFill>
                  <a:schemeClr val="bg1"/>
                </a:solidFill>
                <a:cs typeface="Varela Round"/>
              </a:rPr>
              <a:t>אית"ן (אנחנו – עתיד)</a:t>
            </a:r>
            <a:endParaRPr lang="en-US" sz="2400" dirty="0">
              <a:solidFill>
                <a:schemeClr val="bg1"/>
              </a:solidFill>
              <a:cs typeface="Varela Rou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58937" y="4473351"/>
            <a:ext cx="2743200" cy="461665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e-IL" sz="2400" dirty="0">
                <a:solidFill>
                  <a:schemeClr val="bg1"/>
                </a:solidFill>
                <a:cs typeface="Varela Round"/>
              </a:rPr>
              <a:t>נפעל (עבר – הווה)</a:t>
            </a:r>
            <a:endParaRPr lang="en-US" sz="2400" dirty="0">
              <a:solidFill>
                <a:schemeClr val="bg1"/>
              </a:solidFill>
              <a:cs typeface="Varela Round"/>
            </a:endParaRPr>
          </a:p>
        </p:txBody>
      </p:sp>
      <p:sp>
        <p:nvSpPr>
          <p:cNvPr id="4" name="לב 3">
            <a:extLst>
              <a:ext uri="{FF2B5EF4-FFF2-40B4-BE49-F238E27FC236}">
                <a16:creationId xmlns:a16="http://schemas.microsoft.com/office/drawing/2014/main" id="{95ACF3A2-52B0-42CF-A471-4C5C8126B2C4}"/>
              </a:ext>
            </a:extLst>
          </p:cNvPr>
          <p:cNvSpPr/>
          <p:nvPr/>
        </p:nvSpPr>
        <p:spPr>
          <a:xfrm>
            <a:off x="9074169" y="740780"/>
            <a:ext cx="312517" cy="335666"/>
          </a:xfrm>
          <a:prstGeom prst="hear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9932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598348E-D460-428C-9018-830C1BDF1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206" y="483535"/>
            <a:ext cx="11160000" cy="720000"/>
          </a:xfrm>
        </p:spPr>
        <p:txBody>
          <a:bodyPr/>
          <a:lstStyle/>
          <a:p>
            <a:r>
              <a:rPr lang="he-IL" dirty="0"/>
              <a:t>בואו נדגים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D7F056E2-B9FD-4411-AD6A-526C4CA29AD5}"/>
              </a:ext>
            </a:extLst>
          </p:cNvPr>
          <p:cNvSpPr/>
          <p:nvPr/>
        </p:nvSpPr>
        <p:spPr>
          <a:xfrm>
            <a:off x="6447923" y="1554563"/>
            <a:ext cx="484459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אנחנו </a:t>
            </a:r>
            <a:r>
              <a:rPr lang="he-IL" sz="2400" b="1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נלְמַד</a:t>
            </a:r>
            <a:r>
              <a:rPr lang="he-IL" sz="2400" b="1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את החומר. </a:t>
            </a:r>
          </a:p>
          <a:p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בעבר </a:t>
            </a:r>
            <a:r>
              <a:rPr lang="he-IL" sz="2400" b="1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לָמַדְנו</a:t>
            </a:r>
          </a:p>
          <a:p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הוא </a:t>
            </a:r>
            <a:r>
              <a:rPr lang="he-IL" sz="2400" b="1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לָמַד</a:t>
            </a:r>
          </a:p>
          <a:p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לכן: זהו בניין קל </a:t>
            </a:r>
            <a:r>
              <a:rPr lang="he-IL" sz="2400" dirty="0" err="1">
                <a:solidFill>
                  <a:srgbClr val="002060"/>
                </a:solidFill>
                <a:latin typeface="David" pitchFamily="34" charset="-79"/>
                <a:cs typeface="Varela Round"/>
              </a:rPr>
              <a:t>והנ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' היא של העתיד.</a:t>
            </a:r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4400D426-8CD2-463B-9EA1-E8AEA92711C9}"/>
              </a:ext>
            </a:extLst>
          </p:cNvPr>
          <p:cNvSpPr/>
          <p:nvPr/>
        </p:nvSpPr>
        <p:spPr>
          <a:xfrm>
            <a:off x="2264265" y="1554563"/>
            <a:ext cx="284885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החומר </a:t>
            </a:r>
            <a:r>
              <a:rPr lang="he-IL" sz="2400" b="1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נלְמַד</a:t>
            </a:r>
            <a:r>
              <a:rPr lang="he-IL" sz="2400" b="1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על ידינו</a:t>
            </a:r>
          </a:p>
          <a:p>
            <a:r>
              <a:rPr lang="he-IL" sz="2400" dirty="0"/>
              <a:t>המילה בעבר,</a:t>
            </a:r>
          </a:p>
          <a:p>
            <a:r>
              <a:rPr lang="he-IL" sz="2400" dirty="0"/>
              <a:t>לכן </a:t>
            </a:r>
            <a:r>
              <a:rPr lang="he-IL" sz="2400" dirty="0" err="1"/>
              <a:t>הנ</a:t>
            </a:r>
            <a:r>
              <a:rPr lang="he-IL" sz="2400" dirty="0"/>
              <a:t>' של בניין נפעל</a:t>
            </a:r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3BBE9F11-EE5F-4FED-8D83-FCBF98B019CF}"/>
              </a:ext>
            </a:extLst>
          </p:cNvPr>
          <p:cNvSpPr/>
          <p:nvPr/>
        </p:nvSpPr>
        <p:spPr>
          <a:xfrm>
            <a:off x="7459644" y="3687421"/>
            <a:ext cx="383287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00050" algn="r"/>
                <a:tab pos="914400" algn="r"/>
                <a:tab pos="5086350" algn="r"/>
              </a:tabLst>
            </a:pPr>
            <a:r>
              <a:rPr lang="he-IL" sz="2400" b="1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עוד דוגמה:</a:t>
            </a:r>
          </a:p>
          <a:p>
            <a:pPr>
              <a:tabLst>
                <a:tab pos="400050" algn="r"/>
                <a:tab pos="914400" algn="r"/>
                <a:tab pos="5086350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קולו העמוק </a:t>
            </a:r>
            <a:r>
              <a:rPr lang="he-IL" sz="2400" b="1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נִשְמַע</a:t>
            </a:r>
            <a:r>
              <a:rPr lang="he-IL" sz="24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מרחוק.</a:t>
            </a:r>
          </a:p>
          <a:p>
            <a:pPr>
              <a:tabLst>
                <a:tab pos="400050" algn="r"/>
                <a:tab pos="914400" algn="r"/>
                <a:tab pos="5086350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המילה </a:t>
            </a:r>
            <a:r>
              <a:rPr lang="he-IL" sz="2400" b="1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נִשְמַע </a:t>
            </a:r>
            <a:r>
              <a:rPr lang="he-IL" sz="2400" b="1" dirty="0">
                <a:latin typeface="David" pitchFamily="34" charset="-79"/>
                <a:cs typeface="Varela Round"/>
              </a:rPr>
              <a:t>היא בעבר</a:t>
            </a:r>
          </a:p>
          <a:p>
            <a:pPr>
              <a:tabLst>
                <a:tab pos="400050" algn="r"/>
                <a:tab pos="914400" algn="r"/>
                <a:tab pos="5086350" algn="r"/>
              </a:tabLst>
            </a:pPr>
            <a:r>
              <a:rPr lang="he-IL" sz="2400" b="1" dirty="0">
                <a:latin typeface="David" pitchFamily="34" charset="-79"/>
                <a:cs typeface="Varela Round"/>
              </a:rPr>
              <a:t>לכן זהו בניין </a:t>
            </a:r>
            <a:r>
              <a:rPr lang="he-IL" sz="2400" b="1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נפעל</a:t>
            </a:r>
            <a:endParaRPr lang="he-IL" sz="2400" dirty="0">
              <a:solidFill>
                <a:srgbClr val="FF0000"/>
              </a:solidFill>
            </a:endParaRPr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7FF394D5-8FFC-419D-A6B5-5D4243FACC67}"/>
              </a:ext>
            </a:extLst>
          </p:cNvPr>
          <p:cNvSpPr/>
          <p:nvPr/>
        </p:nvSpPr>
        <p:spPr>
          <a:xfrm>
            <a:off x="2241824" y="3825920"/>
            <a:ext cx="2871299" cy="12926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400" b="1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נִשְמַע</a:t>
            </a:r>
            <a:r>
              <a:rPr lang="he-IL" sz="24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 </a:t>
            </a:r>
            <a:r>
              <a:rPr lang="he-IL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את השיר החדש</a:t>
            </a:r>
          </a:p>
          <a:p>
            <a:r>
              <a:rPr lang="he-IL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המילה בעתיד, בעבר </a:t>
            </a:r>
            <a:r>
              <a:rPr lang="he-IL" b="1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שָמַעְנוּ</a:t>
            </a:r>
          </a:p>
          <a:p>
            <a:r>
              <a:rPr lang="he-IL" b="1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הוא שָמַע</a:t>
            </a:r>
          </a:p>
          <a:p>
            <a:r>
              <a:rPr lang="he-IL" b="1" dirty="0">
                <a:latin typeface="David" pitchFamily="34" charset="-79"/>
                <a:cs typeface="Varela Round"/>
              </a:rPr>
              <a:t>לכן זהו בניין </a:t>
            </a:r>
            <a:r>
              <a:rPr lang="he-IL" b="1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קל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36427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8200571" y="2278742"/>
            <a:ext cx="1961382" cy="7699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842999" y="918935"/>
            <a:ext cx="9578975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57200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לסיכום מאפייני בניין נפעל: </a:t>
            </a:r>
          </a:p>
          <a:p>
            <a:pPr>
              <a:tabLst>
                <a:tab pos="457200" algn="r"/>
              </a:tabLst>
            </a:pPr>
            <a:r>
              <a:rPr lang="he-IL" sz="2800" dirty="0">
                <a:solidFill>
                  <a:srgbClr val="FF0000"/>
                </a:solidFill>
                <a:cs typeface="Varela Round"/>
              </a:rPr>
              <a:t>בעבר ובהווה</a:t>
            </a:r>
          </a:p>
          <a:p>
            <a:pPr>
              <a:tabLst>
                <a:tab pos="457200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תחילית נו"ן לפני אותיות השורש </a:t>
            </a:r>
            <a:r>
              <a:rPr lang="he-IL" sz="2400" dirty="0">
                <a:solidFill>
                  <a:srgbClr val="92D050"/>
                </a:solidFill>
                <a:cs typeface="Varela Round"/>
              </a:rPr>
              <a:t>פתח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 בעבר קמץ </a:t>
            </a:r>
            <a:r>
              <a:rPr lang="he-IL" sz="2400" dirty="0">
                <a:solidFill>
                  <a:srgbClr val="92D050"/>
                </a:solidFill>
                <a:cs typeface="Varela Round"/>
              </a:rPr>
              <a:t>בהווה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.</a:t>
            </a:r>
          </a:p>
          <a:p>
            <a:pPr>
              <a:tabLst>
                <a:tab pos="457200" algn="r"/>
              </a:tabLst>
            </a:pPr>
            <a:endParaRPr lang="he-IL" sz="2400" dirty="0">
              <a:solidFill>
                <a:srgbClr val="002060"/>
              </a:solidFill>
              <a:cs typeface="Varela Round"/>
            </a:endParaRPr>
          </a:p>
          <a:p>
            <a:pPr>
              <a:tabLst>
                <a:tab pos="457200" algn="r"/>
              </a:tabLst>
            </a:pPr>
            <a:endParaRPr lang="he-IL" sz="2400" dirty="0">
              <a:solidFill>
                <a:srgbClr val="002060"/>
              </a:solidFill>
              <a:cs typeface="Varela Round"/>
            </a:endParaRPr>
          </a:p>
          <a:p>
            <a:pPr>
              <a:tabLst>
                <a:tab pos="457200" algn="r"/>
                <a:tab pos="3143250" algn="r"/>
              </a:tabLst>
            </a:pPr>
            <a:r>
              <a:rPr lang="he-IL" sz="3200" dirty="0">
                <a:solidFill>
                  <a:srgbClr val="FF0000"/>
                </a:solidFill>
                <a:cs typeface="Varela Round"/>
              </a:rPr>
              <a:t>בזמן עבר	בזמן הווה</a:t>
            </a:r>
            <a:endParaRPr lang="he-IL" sz="2400" dirty="0">
              <a:solidFill>
                <a:srgbClr val="FF0000"/>
              </a:solidFill>
              <a:cs typeface="Varela Round"/>
            </a:endParaRPr>
          </a:p>
          <a:p>
            <a:pPr>
              <a:tabLst>
                <a:tab pos="457200" algn="r"/>
                <a:tab pos="3143250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נִשְמַרְתִּי	נִשְ</a:t>
            </a:r>
            <a:r>
              <a:rPr lang="he-IL" sz="2400" dirty="0">
                <a:solidFill>
                  <a:srgbClr val="92D050"/>
                </a:solidFill>
                <a:cs typeface="Varela Round"/>
              </a:rPr>
              <a:t>מָ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ר</a:t>
            </a:r>
          </a:p>
          <a:p>
            <a:pPr>
              <a:tabLst>
                <a:tab pos="457200" algn="r"/>
                <a:tab pos="3143250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נִשְ</a:t>
            </a:r>
            <a:r>
              <a:rPr lang="he-IL" sz="2400" dirty="0">
                <a:solidFill>
                  <a:srgbClr val="92D050"/>
                </a:solidFill>
                <a:cs typeface="Varela Round"/>
              </a:rPr>
              <a:t>מ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ַר	נִשְמֶרֶת 	</a:t>
            </a:r>
          </a:p>
          <a:p>
            <a:pPr>
              <a:tabLst>
                <a:tab pos="457200" algn="r"/>
                <a:tab pos="3143250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נִשְמְרוּ</a:t>
            </a:r>
          </a:p>
          <a:p>
            <a:pPr>
              <a:tabLst>
                <a:tab pos="457200" algn="r"/>
                <a:tab pos="3143250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			</a:t>
            </a:r>
          </a:p>
          <a:p>
            <a:endParaRPr lang="he-IL" sz="2400" dirty="0">
              <a:solidFill>
                <a:srgbClr val="002060"/>
              </a:solidFill>
              <a:cs typeface="Varela Round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1179511" y="2876549"/>
            <a:ext cx="4916489" cy="2695575"/>
            <a:chOff x="857250" y="2769601"/>
            <a:chExt cx="4752181" cy="2266950"/>
          </a:xfrm>
        </p:grpSpPr>
        <p:grpSp>
          <p:nvGrpSpPr>
            <p:cNvPr id="29" name="Group 28"/>
            <p:cNvGrpSpPr/>
            <p:nvPr/>
          </p:nvGrpSpPr>
          <p:grpSpPr>
            <a:xfrm>
              <a:off x="857250" y="2769601"/>
              <a:ext cx="4752181" cy="2266950"/>
              <a:chOff x="1094581" y="1471329"/>
              <a:chExt cx="4286250" cy="2266950"/>
            </a:xfrm>
          </p:grpSpPr>
          <p:sp>
            <p:nvSpPr>
              <p:cNvPr id="26" name="Cloud 25"/>
              <p:cNvSpPr/>
              <p:nvPr/>
            </p:nvSpPr>
            <p:spPr>
              <a:xfrm>
                <a:off x="1094581" y="1471329"/>
                <a:ext cx="4286250" cy="2266950"/>
              </a:xfrm>
              <a:prstGeom prst="cloud">
                <a:avLst/>
              </a:prstGeom>
              <a:noFill/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4324350" y="2604804"/>
                <a:ext cx="514350" cy="44389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7" name="Rectangle 26"/>
            <p:cNvSpPr/>
            <p:nvPr/>
          </p:nvSpPr>
          <p:spPr>
            <a:xfrm>
              <a:off x="1465903" y="3087740"/>
              <a:ext cx="3375295" cy="163067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he-IL" sz="2400" b="1" dirty="0">
                  <a:solidFill>
                    <a:srgbClr val="FF0000"/>
                  </a:solidFill>
                  <a:cs typeface="Varela Round"/>
                </a:rPr>
                <a:t>שימו לב:</a:t>
              </a:r>
              <a:endParaRPr lang="en-US" sz="2400" dirty="0">
                <a:solidFill>
                  <a:srgbClr val="FF0000"/>
                </a:solidFill>
                <a:cs typeface="Varela Round"/>
              </a:endParaRPr>
            </a:p>
            <a:p>
              <a:pPr algn="ctr"/>
              <a:r>
                <a:rPr lang="he-IL" sz="2400" dirty="0">
                  <a:solidFill>
                    <a:srgbClr val="002060"/>
                  </a:solidFill>
                  <a:cs typeface="Varela Round"/>
                </a:rPr>
                <a:t>הצורות נשמַר / נשמָר</a:t>
              </a:r>
              <a:endParaRPr lang="en-US" sz="2400" dirty="0">
                <a:solidFill>
                  <a:srgbClr val="002060"/>
                </a:solidFill>
                <a:cs typeface="Varela Round"/>
              </a:endParaRPr>
            </a:p>
            <a:p>
              <a:pPr algn="ctr"/>
              <a:r>
                <a:rPr lang="he-IL" sz="2400" dirty="0">
                  <a:solidFill>
                    <a:srgbClr val="002060"/>
                  </a:solidFill>
                  <a:cs typeface="Varela Round"/>
                </a:rPr>
                <a:t>נבדלות ביניהן רק בניקודה של   עה"פ</a:t>
              </a:r>
              <a:endParaRPr lang="en-US" sz="2400" dirty="0">
                <a:solidFill>
                  <a:srgbClr val="002060"/>
                </a:solidFill>
                <a:cs typeface="Varela Round"/>
              </a:endParaRPr>
            </a:p>
            <a:p>
              <a:pPr algn="ctr"/>
              <a:r>
                <a:rPr lang="en-US" sz="2400" dirty="0">
                  <a:solidFill>
                    <a:srgbClr val="FF0000"/>
                  </a:solidFill>
                  <a:cs typeface="Varela Round"/>
                </a:rPr>
                <a:t>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28644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57689" y="724258"/>
            <a:ext cx="907503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00050" algn="r"/>
              </a:tabLst>
            </a:pPr>
            <a:r>
              <a:rPr lang="he-IL" sz="3200" dirty="0">
                <a:solidFill>
                  <a:srgbClr val="002060"/>
                </a:solidFill>
                <a:cs typeface="Varela Round"/>
              </a:rPr>
              <a:t>בעתיד, בציווי ובשם הפועל:</a:t>
            </a:r>
          </a:p>
          <a:p>
            <a:pPr>
              <a:tabLst>
                <a:tab pos="400050" algn="r"/>
              </a:tabLst>
            </a:pPr>
            <a:r>
              <a:rPr lang="he-IL" sz="3200" dirty="0" err="1">
                <a:solidFill>
                  <a:srgbClr val="FF0000"/>
                </a:solidFill>
                <a:cs typeface="Varela Round"/>
              </a:rPr>
              <a:t>חד"ק</a:t>
            </a:r>
            <a:r>
              <a:rPr lang="he-IL" sz="3200" dirty="0">
                <a:solidFill>
                  <a:srgbClr val="FF0000"/>
                </a:solidFill>
                <a:cs typeface="Varela Round"/>
              </a:rPr>
              <a:t> 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(חיריק, דגש, קמץ) תופעת הידמות מלאה, התלכדות עיצורים ויצירת דגש חזק מלשים.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8229600" y="2409394"/>
            <a:ext cx="2190750" cy="2296878"/>
            <a:chOff x="8229600" y="2409394"/>
            <a:chExt cx="2190750" cy="2296878"/>
          </a:xfrm>
        </p:grpSpPr>
        <p:sp>
          <p:nvSpPr>
            <p:cNvPr id="3" name="TextBox 2"/>
            <p:cNvSpPr txBox="1"/>
            <p:nvPr/>
          </p:nvSpPr>
          <p:spPr>
            <a:xfrm>
              <a:off x="8505825" y="2409394"/>
              <a:ext cx="16383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e-IL" sz="3200" dirty="0">
                  <a:solidFill>
                    <a:srgbClr val="FF0000"/>
                  </a:solidFill>
                  <a:cs typeface="Varela Round"/>
                </a:rPr>
                <a:t>עתיד</a:t>
              </a:r>
              <a:endParaRPr lang="en-US" sz="3200" dirty="0">
                <a:solidFill>
                  <a:srgbClr val="FF0000"/>
                </a:solidFill>
                <a:cs typeface="Varela Round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229600" y="3136612"/>
              <a:ext cx="21907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e-IL" sz="3200" dirty="0">
                  <a:cs typeface="Varela Round"/>
                </a:rPr>
                <a:t>אֶשָּמֵר</a:t>
              </a:r>
            </a:p>
            <a:p>
              <a:pPr algn="ctr"/>
              <a:r>
                <a:rPr lang="he-IL" sz="3200" dirty="0">
                  <a:cs typeface="Varela Round"/>
                </a:rPr>
                <a:t>תִּשָּמְרִי</a:t>
              </a:r>
            </a:p>
            <a:p>
              <a:pPr algn="ctr"/>
              <a:r>
                <a:rPr lang="he-IL" sz="3200" dirty="0">
                  <a:cs typeface="Varela Round"/>
                </a:rPr>
                <a:t>תִּשָׂמַרְנָה</a:t>
              </a:r>
              <a:endParaRPr lang="en-US" sz="3200" dirty="0">
                <a:cs typeface="Varela Round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248275" y="2495550"/>
            <a:ext cx="2190750" cy="2210722"/>
            <a:chOff x="5314950" y="2495550"/>
            <a:chExt cx="2190750" cy="2210722"/>
          </a:xfrm>
        </p:grpSpPr>
        <p:sp>
          <p:nvSpPr>
            <p:cNvPr id="8" name="TextBox 7"/>
            <p:cNvSpPr txBox="1"/>
            <p:nvPr/>
          </p:nvSpPr>
          <p:spPr>
            <a:xfrm>
              <a:off x="5314950" y="2495550"/>
              <a:ext cx="21907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e-IL" sz="3200" dirty="0">
                  <a:solidFill>
                    <a:srgbClr val="FF0000"/>
                  </a:solidFill>
                  <a:cs typeface="Varela Round"/>
                </a:rPr>
                <a:t>ציווי</a:t>
              </a:r>
              <a:endParaRPr lang="en-US" sz="3200" dirty="0">
                <a:solidFill>
                  <a:srgbClr val="FF0000"/>
                </a:solidFill>
                <a:cs typeface="Varela Round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314950" y="3136612"/>
              <a:ext cx="21907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e-IL" sz="3200" dirty="0" err="1">
                  <a:cs typeface="Varela Round"/>
                </a:rPr>
                <a:t>הִשָּמֵר</a:t>
              </a:r>
              <a:endParaRPr lang="he-IL" sz="3200" dirty="0">
                <a:cs typeface="Varela Round"/>
              </a:endParaRPr>
            </a:p>
            <a:p>
              <a:pPr algn="ctr"/>
              <a:r>
                <a:rPr lang="he-IL" sz="3200" dirty="0" err="1">
                  <a:cs typeface="Varela Round"/>
                </a:rPr>
                <a:t>הִשָּמְרִי</a:t>
              </a:r>
              <a:endParaRPr lang="he-IL" sz="3200" dirty="0">
                <a:cs typeface="Varela Round"/>
              </a:endParaRPr>
            </a:p>
            <a:p>
              <a:pPr algn="ctr"/>
              <a:r>
                <a:rPr lang="he-IL" sz="3200" dirty="0" err="1">
                  <a:cs typeface="Varela Round"/>
                </a:rPr>
                <a:t>הִשָּמַרְנָה</a:t>
              </a:r>
              <a:endParaRPr lang="en-US" sz="3200" dirty="0">
                <a:cs typeface="Varela Round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266950" y="2495550"/>
            <a:ext cx="2190750" cy="1225837"/>
            <a:chOff x="2266950" y="2495550"/>
            <a:chExt cx="2190750" cy="1225837"/>
          </a:xfrm>
        </p:grpSpPr>
        <p:sp>
          <p:nvSpPr>
            <p:cNvPr id="10" name="TextBox 9"/>
            <p:cNvSpPr txBox="1"/>
            <p:nvPr/>
          </p:nvSpPr>
          <p:spPr>
            <a:xfrm>
              <a:off x="2266950" y="2495550"/>
              <a:ext cx="21907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e-IL" sz="3200" dirty="0">
                  <a:solidFill>
                    <a:srgbClr val="FF0000"/>
                  </a:solidFill>
                  <a:cs typeface="Varela Round"/>
                </a:rPr>
                <a:t>שם הפועל</a:t>
              </a:r>
              <a:endParaRPr lang="en-US" sz="3200" dirty="0">
                <a:solidFill>
                  <a:srgbClr val="FF0000"/>
                </a:solidFill>
                <a:cs typeface="Varela Round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266950" y="3136612"/>
              <a:ext cx="21907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e-IL" sz="3200" dirty="0" err="1">
                  <a:cs typeface="Varela Round"/>
                </a:rPr>
                <a:t>לְהִשָּמֵר</a:t>
              </a:r>
              <a:endParaRPr lang="en-US" sz="3200" dirty="0">
                <a:cs typeface="Varela Roun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4615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FE070AB-E788-4B68-83AC-29750E97D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1403" y="213094"/>
            <a:ext cx="2623803" cy="720000"/>
          </a:xfrm>
        </p:spPr>
        <p:txBody>
          <a:bodyPr/>
          <a:lstStyle/>
          <a:p>
            <a:r>
              <a:rPr lang="he-IL" dirty="0"/>
              <a:t>תרגיל 1: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A078FA92-FADE-4EAA-83A7-1B6F46D0A4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5206" y="933094"/>
            <a:ext cx="11159999" cy="4569106"/>
          </a:xfrm>
        </p:spPr>
        <p:txBody>
          <a:bodyPr/>
          <a:lstStyle/>
          <a:p>
            <a:r>
              <a:rPr lang="he-IL" sz="2200" dirty="0"/>
              <a:t>לפניכם שמונה משפטים ובהם שמונה פעלים מסומנים.</a:t>
            </a:r>
          </a:p>
          <a:p>
            <a:r>
              <a:rPr lang="he-IL" sz="2200" dirty="0"/>
              <a:t> כתבו בטבלה את השורש והבניין של כל פועל מסומן:</a:t>
            </a:r>
          </a:p>
          <a:p>
            <a:endParaRPr lang="he-IL" sz="2200" dirty="0"/>
          </a:p>
          <a:p>
            <a:pPr marL="457200" indent="-457200">
              <a:lnSpc>
                <a:spcPts val="2800"/>
              </a:lnSpc>
              <a:buFont typeface="+mj-lt"/>
              <a:buAutoNum type="arabicPeriod"/>
            </a:pPr>
            <a:r>
              <a:rPr lang="he-IL" sz="22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יִגָּרְמוּ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לך קשיים רבים.</a:t>
            </a:r>
          </a:p>
          <a:p>
            <a:pPr marL="457200" indent="-457200">
              <a:lnSpc>
                <a:spcPts val="2800"/>
              </a:lnSpc>
              <a:buFont typeface="+mj-lt"/>
              <a:buAutoNum type="arabicPeriod"/>
            </a:pP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מצבים אלה </a:t>
            </a:r>
            <a:r>
              <a:rPr lang="he-IL" sz="22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יִגְרְמוּ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לך קשיים.</a:t>
            </a:r>
          </a:p>
          <a:p>
            <a:pPr marL="457200" indent="-457200">
              <a:lnSpc>
                <a:spcPts val="2800"/>
              </a:lnSpc>
              <a:buFont typeface="+mj-lt"/>
              <a:buAutoNum type="arabicPeriod"/>
            </a:pP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מחר </a:t>
            </a:r>
            <a:r>
              <a:rPr lang="he-IL" sz="2200" dirty="0" err="1">
                <a:solidFill>
                  <a:srgbClr val="FF0000"/>
                </a:solidFill>
                <a:latin typeface="David" pitchFamily="34" charset="-79"/>
                <a:cs typeface="Varela Round"/>
              </a:rPr>
              <a:t>תִּשָּפֵט</a:t>
            </a:r>
            <a:r>
              <a:rPr lang="he-IL" sz="22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 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בבית משפט.</a:t>
            </a:r>
          </a:p>
          <a:p>
            <a:pPr marL="457200" indent="-457200">
              <a:lnSpc>
                <a:spcPts val="2800"/>
              </a:lnSpc>
              <a:buFont typeface="+mj-lt"/>
              <a:buAutoNum type="arabicPeriod"/>
            </a:pP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מחר </a:t>
            </a:r>
            <a:r>
              <a:rPr lang="he-IL" sz="2200" dirty="0" err="1">
                <a:solidFill>
                  <a:srgbClr val="FF0000"/>
                </a:solidFill>
                <a:latin typeface="David" pitchFamily="34" charset="-79"/>
                <a:cs typeface="Varela Round"/>
              </a:rPr>
              <a:t>יִשְפּט</a:t>
            </a:r>
            <a:r>
              <a:rPr lang="he-IL" sz="22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 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אותך השופט.</a:t>
            </a:r>
          </a:p>
          <a:p>
            <a:pPr marL="457200" indent="-457200">
              <a:lnSpc>
                <a:spcPts val="2800"/>
              </a:lnSpc>
              <a:buFont typeface="+mj-lt"/>
              <a:buAutoNum type="arabicPeriod"/>
            </a:pPr>
            <a:r>
              <a:rPr lang="he-IL" sz="22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נִפְתַּח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לכם דלת.</a:t>
            </a:r>
          </a:p>
          <a:p>
            <a:pPr marL="457200" indent="-457200">
              <a:lnSpc>
                <a:spcPts val="2800"/>
              </a:lnSpc>
              <a:buFont typeface="+mj-lt"/>
              <a:buAutoNum type="arabicPeriod"/>
            </a:pP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השער </a:t>
            </a:r>
            <a:r>
              <a:rPr lang="he-IL" sz="22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נִפְתַּח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.</a:t>
            </a:r>
          </a:p>
          <a:p>
            <a:pPr marL="457200" indent="-457200">
              <a:lnSpc>
                <a:spcPts val="2800"/>
              </a:lnSpc>
              <a:buFont typeface="+mj-lt"/>
              <a:buAutoNum type="arabicPeriod"/>
            </a:pPr>
            <a:r>
              <a:rPr lang="he-IL" sz="22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נִבְדַּקְנוּ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בכניסה.</a:t>
            </a:r>
          </a:p>
          <a:p>
            <a:pPr marL="457200" indent="-457200">
              <a:lnSpc>
                <a:spcPts val="2800"/>
              </a:lnSpc>
              <a:buFont typeface="+mj-lt"/>
              <a:buAutoNum type="arabicPeriod"/>
            </a:pPr>
            <a:r>
              <a:rPr lang="he-IL" sz="22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נִבְדּק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אתכם בכניסה.</a:t>
            </a:r>
            <a:endParaRPr lang="he-IL" sz="2200" dirty="0"/>
          </a:p>
        </p:txBody>
      </p:sp>
      <p:graphicFrame>
        <p:nvGraphicFramePr>
          <p:cNvPr id="5" name="טבלה 5">
            <a:extLst>
              <a:ext uri="{FF2B5EF4-FFF2-40B4-BE49-F238E27FC236}">
                <a16:creationId xmlns:a16="http://schemas.microsoft.com/office/drawing/2014/main" id="{529A26E5-9B1E-478D-94E4-1D501B7444A1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95079012"/>
              </p:ext>
            </p:extLst>
          </p:nvPr>
        </p:nvGraphicFramePr>
        <p:xfrm>
          <a:off x="2563932" y="1661720"/>
          <a:ext cx="4228152" cy="3840480"/>
        </p:xfrm>
        <a:graphic>
          <a:graphicData uri="http://schemas.openxmlformats.org/drawingml/2006/table">
            <a:tbl>
              <a:tblPr rtl="1" firstRow="1" bandRow="1">
                <a:tableStyleId>{BC89EF96-8CEA-46FF-86C4-4CE0E7609802}</a:tableStyleId>
              </a:tblPr>
              <a:tblGrid>
                <a:gridCol w="1409384">
                  <a:extLst>
                    <a:ext uri="{9D8B030D-6E8A-4147-A177-3AD203B41FA5}">
                      <a16:colId xmlns:a16="http://schemas.microsoft.com/office/drawing/2014/main" val="1479323374"/>
                    </a:ext>
                  </a:extLst>
                </a:gridCol>
                <a:gridCol w="1409384">
                  <a:extLst>
                    <a:ext uri="{9D8B030D-6E8A-4147-A177-3AD203B41FA5}">
                      <a16:colId xmlns:a16="http://schemas.microsoft.com/office/drawing/2014/main" val="367503329"/>
                    </a:ext>
                  </a:extLst>
                </a:gridCol>
                <a:gridCol w="1409384">
                  <a:extLst>
                    <a:ext uri="{9D8B030D-6E8A-4147-A177-3AD203B41FA5}">
                      <a16:colId xmlns:a16="http://schemas.microsoft.com/office/drawing/2014/main" val="305670304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rtl="1"/>
                      <a:r>
                        <a:rPr lang="he-IL" sz="2200" dirty="0"/>
                        <a:t>הפועל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200" dirty="0"/>
                        <a:t>השורש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200" dirty="0"/>
                        <a:t>הבניין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808089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rtl="1"/>
                      <a:r>
                        <a:rPr lang="he-IL" sz="2200" dirty="0">
                          <a:solidFill>
                            <a:srgbClr val="FF0000"/>
                          </a:solidFill>
                          <a:latin typeface="David" pitchFamily="34" charset="-79"/>
                          <a:cs typeface="Varela Round"/>
                        </a:rPr>
                        <a:t>יִגָּרְמוּ</a:t>
                      </a:r>
                      <a:r>
                        <a:rPr lang="he-IL" sz="2200" dirty="0">
                          <a:solidFill>
                            <a:srgbClr val="002060"/>
                          </a:solidFill>
                          <a:latin typeface="David" pitchFamily="34" charset="-79"/>
                          <a:cs typeface="Varela Round"/>
                        </a:rPr>
                        <a:t> </a:t>
                      </a:r>
                      <a:endParaRPr lang="he-I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370657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rtl="1"/>
                      <a:r>
                        <a:rPr lang="he-IL" sz="2200" dirty="0">
                          <a:solidFill>
                            <a:srgbClr val="FF0000"/>
                          </a:solidFill>
                          <a:latin typeface="David" pitchFamily="34" charset="-79"/>
                          <a:cs typeface="Varela Round"/>
                        </a:rPr>
                        <a:t>יִגְרְמוּ</a:t>
                      </a:r>
                      <a:endParaRPr lang="he-I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39053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rtl="1"/>
                      <a:r>
                        <a:rPr lang="he-IL" sz="2200" dirty="0" err="1">
                          <a:solidFill>
                            <a:srgbClr val="FF0000"/>
                          </a:solidFill>
                          <a:latin typeface="David" pitchFamily="34" charset="-79"/>
                          <a:cs typeface="Varela Round"/>
                        </a:rPr>
                        <a:t>תִּשָּפֵט</a:t>
                      </a:r>
                      <a:endParaRPr lang="he-I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333902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rtl="1"/>
                      <a:r>
                        <a:rPr lang="he-IL" sz="2200" dirty="0" err="1">
                          <a:solidFill>
                            <a:srgbClr val="FF0000"/>
                          </a:solidFill>
                          <a:latin typeface="David" pitchFamily="34" charset="-79"/>
                          <a:cs typeface="Varela Round"/>
                        </a:rPr>
                        <a:t>יִשְפּט</a:t>
                      </a:r>
                      <a:r>
                        <a:rPr lang="he-IL" sz="2200" dirty="0">
                          <a:solidFill>
                            <a:srgbClr val="FF0000"/>
                          </a:solidFill>
                          <a:latin typeface="David" pitchFamily="34" charset="-79"/>
                          <a:cs typeface="Varela Round"/>
                        </a:rPr>
                        <a:t> </a:t>
                      </a:r>
                      <a:endParaRPr lang="he-I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728701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rtl="1"/>
                      <a:r>
                        <a:rPr lang="he-IL" sz="2200" dirty="0">
                          <a:solidFill>
                            <a:srgbClr val="FF0000"/>
                          </a:solidFill>
                          <a:latin typeface="David" pitchFamily="34" charset="-79"/>
                          <a:cs typeface="Varela Round"/>
                        </a:rPr>
                        <a:t>נִפְתַּח</a:t>
                      </a:r>
                      <a:endParaRPr lang="he-I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48698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rtl="1"/>
                      <a:r>
                        <a:rPr lang="he-IL" sz="2200" dirty="0">
                          <a:solidFill>
                            <a:srgbClr val="FF0000"/>
                          </a:solidFill>
                          <a:latin typeface="David" pitchFamily="34" charset="-79"/>
                          <a:cs typeface="Varela Round"/>
                        </a:rPr>
                        <a:t>נִפְתַּח</a:t>
                      </a:r>
                      <a:endParaRPr lang="he-I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513676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rtl="1"/>
                      <a:r>
                        <a:rPr lang="he-IL" sz="2200" dirty="0">
                          <a:solidFill>
                            <a:srgbClr val="FF0000"/>
                          </a:solidFill>
                          <a:latin typeface="David" pitchFamily="34" charset="-79"/>
                          <a:cs typeface="Varela Round"/>
                        </a:rPr>
                        <a:t>נִבְדַּקְנוּ</a:t>
                      </a:r>
                      <a:endParaRPr lang="he-I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939723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rtl="1"/>
                      <a:r>
                        <a:rPr lang="he-IL" sz="2200" dirty="0">
                          <a:solidFill>
                            <a:srgbClr val="FF0000"/>
                          </a:solidFill>
                          <a:latin typeface="David" pitchFamily="34" charset="-79"/>
                          <a:cs typeface="Varela Round"/>
                        </a:rPr>
                        <a:t>נִבְדּק</a:t>
                      </a:r>
                      <a:r>
                        <a:rPr lang="he-IL" sz="2200" dirty="0">
                          <a:solidFill>
                            <a:srgbClr val="002060"/>
                          </a:solidFill>
                          <a:latin typeface="David" pitchFamily="34" charset="-79"/>
                          <a:cs typeface="Varela Round"/>
                        </a:rPr>
                        <a:t> </a:t>
                      </a:r>
                      <a:endParaRPr lang="he-I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606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4103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29321" y="2695767"/>
            <a:ext cx="9207201" cy="1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>
                <a:solidFill>
                  <a:srgbClr val="192A72"/>
                </a:solidFill>
              </a:rPr>
              <a:t>בניין נפעל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כיתה י'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שם המורה: </a:t>
            </a:r>
            <a:r>
              <a:rPr lang="he-IL" dirty="0" err="1">
                <a:sym typeface="Varela Round"/>
              </a:rPr>
              <a:t>חנין</a:t>
            </a:r>
            <a:r>
              <a:rPr lang="he-IL" dirty="0">
                <a:sym typeface="Varela Round"/>
              </a:rPr>
              <a:t> חכים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07939" y="1536174"/>
            <a:ext cx="905377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03225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בחרו את התשובה הנכונה:</a:t>
            </a:r>
          </a:p>
          <a:p>
            <a:endParaRPr lang="he-IL" sz="2400" dirty="0">
              <a:solidFill>
                <a:srgbClr val="002060"/>
              </a:solidFill>
              <a:latin typeface="David" pitchFamily="34" charset="-79"/>
              <a:cs typeface="Varela Round"/>
            </a:endParaRPr>
          </a:p>
          <a:p>
            <a:pPr>
              <a:tabLst>
                <a:tab pos="403225" algn="r"/>
                <a:tab pos="1720850" algn="r"/>
                <a:tab pos="3549650" algn="r"/>
                <a:tab pos="514508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1)  באיזו מילה יש </a:t>
            </a:r>
            <a:r>
              <a:rPr lang="he-IL" sz="24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דגש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</a:t>
            </a:r>
            <a:r>
              <a:rPr lang="he-IL" sz="24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משלים</a:t>
            </a:r>
          </a:p>
          <a:p>
            <a:pPr>
              <a:tabLst>
                <a:tab pos="403225" algn="r"/>
                <a:tab pos="3044825" algn="r"/>
                <a:tab pos="3549650" algn="r"/>
                <a:tab pos="514508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א)  נִשְפּׂט	ב) נִשְפַּט	ג)  </a:t>
            </a:r>
            <a:r>
              <a:rPr lang="he-IL" sz="2400" dirty="0" err="1">
                <a:solidFill>
                  <a:srgbClr val="002060"/>
                </a:solidFill>
                <a:latin typeface="David" pitchFamily="34" charset="-79"/>
                <a:cs typeface="Varela Round"/>
              </a:rPr>
              <a:t>יִשָּפֵט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	ד) כָּבֵד</a:t>
            </a:r>
          </a:p>
          <a:p>
            <a:pPr>
              <a:tabLst>
                <a:tab pos="403225" algn="r"/>
                <a:tab pos="1720850" algn="r"/>
                <a:tab pos="3549650" algn="r"/>
                <a:tab pos="5145088" algn="r"/>
              </a:tabLst>
            </a:pPr>
            <a:endParaRPr lang="he-IL" sz="2400" dirty="0">
              <a:solidFill>
                <a:srgbClr val="002060"/>
              </a:solidFill>
              <a:latin typeface="David" pitchFamily="34" charset="-79"/>
              <a:cs typeface="Varela Round"/>
            </a:endParaRPr>
          </a:p>
          <a:p>
            <a:pPr>
              <a:tabLst>
                <a:tab pos="403225" algn="r"/>
                <a:tab pos="1720850" algn="r"/>
                <a:tab pos="3549650" algn="r"/>
                <a:tab pos="514508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2)  איזה מילה </a:t>
            </a:r>
            <a:r>
              <a:rPr lang="he-IL" sz="24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יוצאת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</a:t>
            </a:r>
            <a:r>
              <a:rPr lang="he-IL" sz="24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דופן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</a:t>
            </a:r>
            <a:r>
              <a:rPr lang="he-IL" sz="24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בבניינה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מהאחרות?</a:t>
            </a:r>
          </a:p>
          <a:p>
            <a:pPr>
              <a:tabLst>
                <a:tab pos="403225" algn="r"/>
                <a:tab pos="1720850" algn="r"/>
                <a:tab pos="3044825" algn="r"/>
                <a:tab pos="514508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א) נִבְלְמָה		ב) יִבְלֹם	ג)  נִבְלֹם		ד) בּוֹלְמִים</a:t>
            </a:r>
          </a:p>
          <a:p>
            <a:pPr>
              <a:tabLst>
                <a:tab pos="403225" algn="r"/>
                <a:tab pos="1720850" algn="r"/>
                <a:tab pos="3549650" algn="r"/>
                <a:tab pos="5145088" algn="r"/>
              </a:tabLst>
            </a:pPr>
            <a:endParaRPr lang="he-IL" sz="2400" dirty="0">
              <a:solidFill>
                <a:srgbClr val="002060"/>
              </a:solidFill>
              <a:latin typeface="David" pitchFamily="34" charset="-79"/>
              <a:cs typeface="Varela Round"/>
            </a:endParaRPr>
          </a:p>
          <a:p>
            <a:pPr>
              <a:tabLst>
                <a:tab pos="403225" algn="r"/>
                <a:tab pos="1720850" algn="r"/>
                <a:tab pos="3549650" algn="r"/>
                <a:tab pos="514508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3)  באיזו מילה חלה  </a:t>
            </a:r>
            <a:r>
              <a:rPr lang="he-IL" sz="24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הידמות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</a:t>
            </a:r>
            <a:r>
              <a:rPr lang="he-IL" sz="24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מלאה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?</a:t>
            </a:r>
          </a:p>
          <a:p>
            <a:pPr>
              <a:tabLst>
                <a:tab pos="403225" algn="r"/>
                <a:tab pos="3044825" algn="r"/>
                <a:tab pos="3549650" algn="r"/>
                <a:tab pos="514508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א)   שְאַבְתֶּם	ב) שָמַנוּ	ג)   </a:t>
            </a:r>
            <a:r>
              <a:rPr lang="he-IL" sz="2400" dirty="0" err="1">
                <a:solidFill>
                  <a:srgbClr val="002060"/>
                </a:solidFill>
                <a:latin typeface="David" pitchFamily="34" charset="-79"/>
                <a:cs typeface="Varela Round"/>
              </a:rPr>
              <a:t>יִכָּרֵת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  	ד)  כָּרַתִּי</a:t>
            </a:r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453A429C-B24C-41E5-A188-61706F08EB1E}"/>
              </a:ext>
            </a:extLst>
          </p:cNvPr>
          <p:cNvSpPr/>
          <p:nvPr/>
        </p:nvSpPr>
        <p:spPr>
          <a:xfrm>
            <a:off x="7627716" y="684252"/>
            <a:ext cx="28936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he-IL" sz="48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תרגיל 2:</a:t>
            </a:r>
          </a:p>
        </p:txBody>
      </p:sp>
    </p:spTree>
    <p:extLst>
      <p:ext uri="{BB962C8B-B14F-4D97-AF65-F5344CB8AC3E}">
        <p14:creationId xmlns:p14="http://schemas.microsoft.com/office/powerpoint/2010/main" val="3983623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7203" y="1169972"/>
            <a:ext cx="863282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dirty="0">
                <a:latin typeface="David" pitchFamily="34" charset="-79"/>
                <a:cs typeface="Varela Round"/>
              </a:rPr>
              <a:t>4)   באיזו מילה יש </a:t>
            </a:r>
            <a:r>
              <a:rPr lang="he-IL" sz="24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דגש</a:t>
            </a:r>
            <a:r>
              <a:rPr lang="he-IL" sz="2400" dirty="0">
                <a:latin typeface="David" pitchFamily="34" charset="-79"/>
                <a:cs typeface="Varela Round"/>
              </a:rPr>
              <a:t> יוצא דופן?</a:t>
            </a:r>
          </a:p>
          <a:p>
            <a:pPr>
              <a:tabLst>
                <a:tab pos="511175" algn="r"/>
                <a:tab pos="1720850" algn="r"/>
                <a:tab pos="2963863" algn="r"/>
                <a:tab pos="4741863" algn="r"/>
              </a:tabLst>
            </a:pPr>
            <a:r>
              <a:rPr lang="he-IL" sz="2400" dirty="0">
                <a:latin typeface="David" pitchFamily="34" charset="-79"/>
                <a:cs typeface="Varela Round"/>
              </a:rPr>
              <a:t>	א)  נִדְבַּק		ב) יִדְבַּק	ג) דָּבֵק	 ד)</a:t>
            </a:r>
            <a:r>
              <a:rPr lang="ar-SA" sz="2400" dirty="0">
                <a:latin typeface="David" pitchFamily="34" charset="-79"/>
                <a:cs typeface="David" pitchFamily="34" charset="-79"/>
              </a:rPr>
              <a:t> </a:t>
            </a:r>
            <a:r>
              <a:rPr lang="he-IL" sz="2400" dirty="0">
                <a:latin typeface="David" pitchFamily="34" charset="-79"/>
                <a:cs typeface="Varela Round"/>
              </a:rPr>
              <a:t>יִדָּבֵק</a:t>
            </a:r>
          </a:p>
          <a:p>
            <a:pPr>
              <a:tabLst>
                <a:tab pos="511175" algn="r"/>
                <a:tab pos="1720850" algn="r"/>
                <a:tab pos="3425825" algn="r"/>
                <a:tab pos="4741863" algn="r"/>
              </a:tabLst>
            </a:pPr>
            <a:endParaRPr lang="he-IL" sz="2400" dirty="0">
              <a:latin typeface="David" pitchFamily="34" charset="-79"/>
              <a:cs typeface="Varela Round"/>
            </a:endParaRPr>
          </a:p>
          <a:p>
            <a:pPr>
              <a:tabLst>
                <a:tab pos="511175" algn="r"/>
                <a:tab pos="1720850" algn="r"/>
                <a:tab pos="3425825" algn="r"/>
                <a:tab pos="4741863" algn="r"/>
              </a:tabLst>
            </a:pPr>
            <a:r>
              <a:rPr lang="he-IL" sz="2400" dirty="0">
                <a:latin typeface="David" pitchFamily="34" charset="-79"/>
                <a:cs typeface="Varela Round"/>
              </a:rPr>
              <a:t>5)	באיזו מילה אין </a:t>
            </a:r>
            <a:r>
              <a:rPr lang="he-IL" sz="24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דגש משלים</a:t>
            </a:r>
            <a:r>
              <a:rPr lang="he-IL" sz="2400" dirty="0">
                <a:latin typeface="David" pitchFamily="34" charset="-79"/>
                <a:cs typeface="Varela Round"/>
              </a:rPr>
              <a:t>?</a:t>
            </a:r>
          </a:p>
          <a:p>
            <a:pPr>
              <a:tabLst>
                <a:tab pos="511175" algn="r"/>
                <a:tab pos="1720850" algn="r"/>
                <a:tab pos="2963863" algn="r"/>
                <a:tab pos="4741863" algn="r"/>
                <a:tab pos="5022850" algn="l"/>
              </a:tabLst>
            </a:pPr>
            <a:r>
              <a:rPr lang="he-IL" sz="2400" dirty="0">
                <a:latin typeface="David" pitchFamily="34" charset="-79"/>
                <a:cs typeface="Varela Round"/>
              </a:rPr>
              <a:t>	א) נִזְכַּרְתִּי	ב)</a:t>
            </a:r>
            <a:r>
              <a:rPr lang="ar-SA" sz="2400" dirty="0">
                <a:latin typeface="David" pitchFamily="34" charset="-79"/>
                <a:cs typeface="David" pitchFamily="34" charset="-79"/>
              </a:rPr>
              <a:t> </a:t>
            </a:r>
            <a:r>
              <a:rPr lang="he-IL" sz="2400" dirty="0">
                <a:latin typeface="David" pitchFamily="34" charset="-79"/>
                <a:cs typeface="Varela Round"/>
              </a:rPr>
              <a:t>כָּפַתָּ		ג)</a:t>
            </a:r>
            <a:r>
              <a:rPr lang="ar-SA" sz="2400" dirty="0">
                <a:latin typeface="David" pitchFamily="34" charset="-79"/>
                <a:cs typeface="David" pitchFamily="34" charset="-79"/>
              </a:rPr>
              <a:t> </a:t>
            </a:r>
            <a:r>
              <a:rPr lang="he-IL" sz="2400" dirty="0" err="1">
                <a:latin typeface="David" pitchFamily="34" charset="-79"/>
                <a:cs typeface="Varela Round"/>
              </a:rPr>
              <a:t>יִפָּתֵר</a:t>
            </a:r>
            <a:r>
              <a:rPr lang="he-IL" sz="2400" dirty="0">
                <a:latin typeface="David" pitchFamily="34" charset="-79"/>
                <a:cs typeface="Varela Round"/>
              </a:rPr>
              <a:t>	ד)</a:t>
            </a:r>
            <a:r>
              <a:rPr lang="ar-SA" sz="2400" dirty="0">
                <a:latin typeface="David" pitchFamily="34" charset="-79"/>
                <a:cs typeface="David" pitchFamily="34" charset="-79"/>
              </a:rPr>
              <a:t> </a:t>
            </a:r>
            <a:r>
              <a:rPr lang="he-IL" sz="2400" dirty="0">
                <a:latin typeface="David" pitchFamily="34" charset="-79"/>
                <a:cs typeface="Varela Round"/>
              </a:rPr>
              <a:t>זָקַנּוּ</a:t>
            </a:r>
          </a:p>
          <a:p>
            <a:pPr>
              <a:tabLst>
                <a:tab pos="511175" algn="r"/>
                <a:tab pos="1720850" algn="r"/>
                <a:tab pos="3425825" algn="r"/>
                <a:tab pos="4741863" algn="r"/>
              </a:tabLst>
            </a:pPr>
            <a:endParaRPr lang="he-IL" sz="2400" dirty="0">
              <a:latin typeface="David" pitchFamily="34" charset="-79"/>
              <a:cs typeface="Varela Round"/>
            </a:endParaRPr>
          </a:p>
          <a:p>
            <a:pPr>
              <a:tabLst>
                <a:tab pos="511175" algn="r"/>
                <a:tab pos="1720850" algn="r"/>
                <a:tab pos="3425825" algn="r"/>
                <a:tab pos="4741863" algn="r"/>
              </a:tabLst>
            </a:pPr>
            <a:r>
              <a:rPr lang="he-IL" sz="2400" dirty="0">
                <a:latin typeface="David" pitchFamily="34" charset="-79"/>
                <a:cs typeface="Varela Round"/>
              </a:rPr>
              <a:t>6)	באיזו מילה יש דגש משלים שהוא תוצאה של </a:t>
            </a:r>
            <a:r>
              <a:rPr lang="he-IL" sz="24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הידמות מלאה</a:t>
            </a:r>
            <a:r>
              <a:rPr lang="he-IL" sz="2400" dirty="0">
                <a:latin typeface="David" pitchFamily="34" charset="-79"/>
                <a:cs typeface="Varela Round"/>
              </a:rPr>
              <a:t>?</a:t>
            </a:r>
          </a:p>
          <a:p>
            <a:pPr>
              <a:tabLst>
                <a:tab pos="511175" algn="r"/>
                <a:tab pos="1720850" algn="r"/>
                <a:tab pos="3044825" algn="r"/>
                <a:tab pos="4741863" algn="r"/>
              </a:tabLst>
            </a:pPr>
            <a:r>
              <a:rPr lang="he-IL" sz="2400" dirty="0">
                <a:latin typeface="David" pitchFamily="34" charset="-79"/>
                <a:cs typeface="Varela Round"/>
              </a:rPr>
              <a:t>	א) כָּרַת		ב)</a:t>
            </a:r>
            <a:r>
              <a:rPr lang="ar-SA" sz="2400" dirty="0">
                <a:latin typeface="David" pitchFamily="34" charset="-79"/>
                <a:cs typeface="David" pitchFamily="34" charset="-79"/>
              </a:rPr>
              <a:t> </a:t>
            </a:r>
            <a:r>
              <a:rPr lang="he-IL" sz="2400" dirty="0">
                <a:cs typeface="Varela Round"/>
              </a:rPr>
              <a:t>יִרְכַּב </a:t>
            </a:r>
            <a:r>
              <a:rPr lang="he-IL" sz="2400" dirty="0">
                <a:latin typeface="David" pitchFamily="34" charset="-79"/>
                <a:cs typeface="Varela Round"/>
              </a:rPr>
              <a:t>	ג)</a:t>
            </a:r>
            <a:r>
              <a:rPr lang="ar-SA" sz="2400" dirty="0">
                <a:latin typeface="David" pitchFamily="34" charset="-79"/>
                <a:cs typeface="David" pitchFamily="34" charset="-79"/>
              </a:rPr>
              <a:t> </a:t>
            </a:r>
            <a:r>
              <a:rPr lang="he-IL" sz="2400" dirty="0">
                <a:latin typeface="David" pitchFamily="34" charset="-79"/>
                <a:cs typeface="Varela Round"/>
              </a:rPr>
              <a:t>פָּעוּר	ד)</a:t>
            </a:r>
            <a:r>
              <a:rPr lang="ar-SA" sz="2400" dirty="0">
                <a:latin typeface="David" pitchFamily="34" charset="-79"/>
                <a:cs typeface="David" pitchFamily="34" charset="-79"/>
              </a:rPr>
              <a:t> </a:t>
            </a:r>
            <a:r>
              <a:rPr lang="he-IL" sz="2400" dirty="0">
                <a:latin typeface="David" pitchFamily="34" charset="-79"/>
                <a:cs typeface="Varela Round"/>
              </a:rPr>
              <a:t>הִזָּהֵר</a:t>
            </a:r>
          </a:p>
        </p:txBody>
      </p:sp>
    </p:spTree>
    <p:extLst>
      <p:ext uri="{BB962C8B-B14F-4D97-AF65-F5344CB8AC3E}">
        <p14:creationId xmlns:p14="http://schemas.microsoft.com/office/powerpoint/2010/main" val="3644268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extLst>
              <a:ext uri="{FF2B5EF4-FFF2-40B4-BE49-F238E27FC236}">
                <a16:creationId xmlns:a16="http://schemas.microsoft.com/office/drawing/2014/main" id="{5CBD1F4B-50C6-4BBA-89E3-161D7473F2A3}"/>
              </a:ext>
            </a:extLst>
          </p:cNvPr>
          <p:cNvSpPr/>
          <p:nvPr/>
        </p:nvSpPr>
        <p:spPr>
          <a:xfrm>
            <a:off x="3177586" y="2468830"/>
            <a:ext cx="583525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he-IL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Varela Round" pitchFamily="2" charset="-79"/>
                <a:cs typeface="Varela Round" pitchFamily="2" charset="-79"/>
              </a:rPr>
              <a:t>תודה על ההקשבה </a:t>
            </a:r>
          </a:p>
        </p:txBody>
      </p:sp>
    </p:spTree>
    <p:extLst>
      <p:ext uri="{BB962C8B-B14F-4D97-AF65-F5344CB8AC3E}">
        <p14:creationId xmlns:p14="http://schemas.microsoft.com/office/powerpoint/2010/main" val="360820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607803" y="767347"/>
            <a:ext cx="11160000" cy="720000"/>
          </a:xfrm>
        </p:spPr>
        <p:txBody>
          <a:bodyPr/>
          <a:lstStyle/>
          <a:p>
            <a:r>
              <a:rPr lang="he-IL" dirty="0">
                <a:solidFill>
                  <a:srgbClr val="192A72"/>
                </a:solidFill>
              </a:rPr>
              <a:t>מה נלמד היום </a:t>
            </a:r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>
          <a:xfrm>
            <a:off x="515206" y="2292840"/>
            <a:ext cx="10152794" cy="3077813"/>
          </a:xfrm>
        </p:spPr>
        <p:txBody>
          <a:bodyPr/>
          <a:lstStyle/>
          <a:p>
            <a:pPr>
              <a:buFont typeface="Wingdings" panose="05000000000000000000" pitchFamily="2" charset="2"/>
              <a:buChar char=""/>
            </a:pPr>
            <a:r>
              <a:rPr lang="he-IL" dirty="0"/>
              <a:t>השיעור שלנו היום יתמקד בבניין </a:t>
            </a:r>
            <a:r>
              <a:rPr lang="he-IL" dirty="0">
                <a:solidFill>
                  <a:srgbClr val="FF0000"/>
                </a:solidFill>
              </a:rPr>
              <a:t>נפעל</a:t>
            </a:r>
            <a:r>
              <a:rPr lang="he-IL" dirty="0"/>
              <a:t>. </a:t>
            </a:r>
          </a:p>
          <a:p>
            <a:pPr>
              <a:buFont typeface="Wingdings" panose="05000000000000000000" pitchFamily="2" charset="2"/>
              <a:buChar char=""/>
            </a:pPr>
            <a:r>
              <a:rPr lang="he-IL" dirty="0"/>
              <a:t>לפני שאנחנו מתחילים בהסבר תופעות ודרכי זיהוי לבניין נפעל, בואו נעשה רענון קצר ומהיר המתייחס </a:t>
            </a:r>
            <a:r>
              <a:rPr lang="he-IL" b="1" dirty="0">
                <a:solidFill>
                  <a:srgbClr val="92D050"/>
                </a:solidFill>
              </a:rPr>
              <a:t>לבניינים</a:t>
            </a:r>
            <a:r>
              <a:rPr lang="he-IL" dirty="0"/>
              <a:t> ונוודא כמה דברים.</a:t>
            </a:r>
            <a:endParaRPr lang="en-US" dirty="0"/>
          </a:p>
          <a:p>
            <a:pPr>
              <a:buFont typeface="Wingdings" panose="05000000000000000000" pitchFamily="2" charset="2"/>
              <a:buChar char=""/>
            </a:pPr>
            <a:endParaRPr lang="en-US" dirty="0"/>
          </a:p>
          <a:p>
            <a:pPr>
              <a:buFont typeface="Wingdings" panose="05000000000000000000" pitchFamily="2" charset="2"/>
              <a:buChar char=""/>
            </a:pPr>
            <a:r>
              <a:rPr lang="he-IL" dirty="0"/>
              <a:t>-כידוע לכם בעברית קיימים 7 בניינים, </a:t>
            </a:r>
            <a:r>
              <a:rPr lang="he-IL" u="sng" dirty="0">
                <a:solidFill>
                  <a:srgbClr val="FF0000"/>
                </a:solidFill>
              </a:rPr>
              <a:t>והשאלה היא: מה זה בניין</a:t>
            </a:r>
            <a:r>
              <a:rPr lang="he-IL" dirty="0"/>
              <a:t>?</a:t>
            </a:r>
            <a:endParaRPr lang="en-US" dirty="0"/>
          </a:p>
          <a:p>
            <a:pPr>
              <a:buFont typeface="Wingdings" panose="05000000000000000000" pitchFamily="2" charset="2"/>
              <a:buChar char=""/>
            </a:pPr>
            <a:r>
              <a:rPr lang="he-IL" dirty="0">
                <a:solidFill>
                  <a:srgbClr val="FF0000"/>
                </a:solidFill>
              </a:rPr>
              <a:t>בניין</a:t>
            </a:r>
            <a:r>
              <a:rPr lang="he-IL" dirty="0"/>
              <a:t> הוא תבנית </a:t>
            </a:r>
            <a:r>
              <a:rPr lang="ar-SA" dirty="0"/>
              <a:t>( </a:t>
            </a:r>
            <a:r>
              <a:rPr lang="he-IL" dirty="0"/>
              <a:t>     ) שבה המוספיות קבועות, הניקוד קבוע ואילו השורש משתנה.</a:t>
            </a:r>
            <a:endParaRPr lang="en-US" dirty="0"/>
          </a:p>
          <a:p>
            <a:pPr>
              <a:lnSpc>
                <a:spcPct val="200000"/>
              </a:lnSpc>
            </a:pPr>
            <a:endParaRPr lang="he-IL" dirty="0">
              <a:solidFill>
                <a:schemeClr val="tx1"/>
              </a:solidFill>
            </a:endParaRPr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13B72F20-BFA0-4EAA-8976-EFD40E223A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0997" y="4467828"/>
            <a:ext cx="514213" cy="31299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93909" y="1176822"/>
            <a:ext cx="656006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65138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למשל: </a:t>
            </a:r>
          </a:p>
          <a:p>
            <a:pPr>
              <a:tabLst>
                <a:tab pos="465138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אם אנחנו מדברים על בניין </a:t>
            </a:r>
            <a:r>
              <a:rPr lang="he-IL" sz="2400" dirty="0">
                <a:solidFill>
                  <a:srgbClr val="FF0000"/>
                </a:solidFill>
                <a:cs typeface="Varela Round"/>
              </a:rPr>
              <a:t>נפעל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 אז התבנית היא: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943333" y="3591500"/>
            <a:ext cx="785764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682625" algn="r"/>
              </a:tabLst>
            </a:pPr>
            <a:r>
              <a:rPr lang="he-IL" sz="2400" dirty="0">
                <a:solidFill>
                  <a:srgbClr val="92D050"/>
                </a:solidFill>
                <a:cs typeface="Varela Round"/>
              </a:rPr>
              <a:t>פ' 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הפועל </a:t>
            </a:r>
            <a:r>
              <a:rPr lang="he-IL" sz="2400" dirty="0">
                <a:solidFill>
                  <a:srgbClr val="92D050"/>
                </a:solidFill>
                <a:cs typeface="Varela Round"/>
              </a:rPr>
              <a:t>ע'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 הפועל </a:t>
            </a:r>
            <a:r>
              <a:rPr lang="he-IL" sz="2400" dirty="0">
                <a:solidFill>
                  <a:srgbClr val="92D050"/>
                </a:solidFill>
                <a:cs typeface="Varela Round"/>
              </a:rPr>
              <a:t>ול'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 הפועל משתנות, אבל התבנית נשארת קבועה, לדוגמה:</a:t>
            </a:r>
          </a:p>
          <a:p>
            <a:pPr>
              <a:tabLst>
                <a:tab pos="682625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נִכְתַב	</a:t>
            </a:r>
          </a:p>
          <a:p>
            <a:pPr>
              <a:tabLst>
                <a:tab pos="682625" algn="r"/>
                <a:tab pos="1720850" algn="r"/>
                <a:tab pos="2635250" algn="r"/>
                <a:tab pos="3084513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נִלְמַד		</a:t>
            </a:r>
          </a:p>
          <a:p>
            <a:pPr>
              <a:tabLst>
                <a:tab pos="682625" algn="r"/>
                <a:tab pos="1720850" algn="r"/>
                <a:tab pos="2635250" algn="r"/>
                <a:tab pos="3084513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נִקְלַט	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405AF2DE-4F34-4A00-BFC9-00BBD91CB73D}"/>
              </a:ext>
            </a:extLst>
          </p:cNvPr>
          <p:cNvSpPr txBox="1"/>
          <p:nvPr/>
        </p:nvSpPr>
        <p:spPr>
          <a:xfrm>
            <a:off x="6095206" y="4685834"/>
            <a:ext cx="107644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rgbClr val="FF0000"/>
                </a:solidFill>
                <a:cs typeface="Varela Round"/>
              </a:rPr>
              <a:t>נִפְעַל</a:t>
            </a:r>
            <a:endParaRPr lang="he-IL" sz="2400" dirty="0">
              <a:solidFill>
                <a:srgbClr val="FF0000"/>
              </a:solidFill>
            </a:endParaRPr>
          </a:p>
        </p:txBody>
      </p:sp>
      <p:cxnSp>
        <p:nvCxnSpPr>
          <p:cNvPr id="5" name="מחבר חץ ישר 4">
            <a:extLst>
              <a:ext uri="{FF2B5EF4-FFF2-40B4-BE49-F238E27FC236}">
                <a16:creationId xmlns:a16="http://schemas.microsoft.com/office/drawing/2014/main" id="{0F15AC92-45A8-4B95-857E-E8C628C80A30}"/>
              </a:ext>
            </a:extLst>
          </p:cNvPr>
          <p:cNvCxnSpPr>
            <a:cxnSpLocks/>
          </p:cNvCxnSpPr>
          <p:nvPr/>
        </p:nvCxnSpPr>
        <p:spPr>
          <a:xfrm flipH="1">
            <a:off x="7171652" y="4514696"/>
            <a:ext cx="1775578" cy="35567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8" name="מחבר חץ ישר 7">
            <a:extLst>
              <a:ext uri="{FF2B5EF4-FFF2-40B4-BE49-F238E27FC236}">
                <a16:creationId xmlns:a16="http://schemas.microsoft.com/office/drawing/2014/main" id="{3097691D-73ED-4392-9103-E91E10B67EB9}"/>
              </a:ext>
            </a:extLst>
          </p:cNvPr>
          <p:cNvCxnSpPr>
            <a:cxnSpLocks/>
          </p:cNvCxnSpPr>
          <p:nvPr/>
        </p:nvCxnSpPr>
        <p:spPr>
          <a:xfrm flipH="1" flipV="1">
            <a:off x="7136727" y="4966641"/>
            <a:ext cx="1845428" cy="3360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9" name="מחבר חץ ישר 8">
            <a:extLst>
              <a:ext uri="{FF2B5EF4-FFF2-40B4-BE49-F238E27FC236}">
                <a16:creationId xmlns:a16="http://schemas.microsoft.com/office/drawing/2014/main" id="{50F62129-F345-48F0-BFFC-199E4979D355}"/>
              </a:ext>
            </a:extLst>
          </p:cNvPr>
          <p:cNvCxnSpPr>
            <a:cxnSpLocks/>
          </p:cNvCxnSpPr>
          <p:nvPr/>
        </p:nvCxnSpPr>
        <p:spPr>
          <a:xfrm flipH="1" flipV="1">
            <a:off x="7159677" y="5069067"/>
            <a:ext cx="1845428" cy="35923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aphicFrame>
        <p:nvGraphicFramePr>
          <p:cNvPr id="13" name="טבלה 13">
            <a:extLst>
              <a:ext uri="{FF2B5EF4-FFF2-40B4-BE49-F238E27FC236}">
                <a16:creationId xmlns:a16="http://schemas.microsoft.com/office/drawing/2014/main" id="{639F7A39-E346-4C6A-A0B1-3A56E9847B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015713"/>
              </p:ext>
            </p:extLst>
          </p:nvPr>
        </p:nvGraphicFramePr>
        <p:xfrm>
          <a:off x="4688681" y="2191725"/>
          <a:ext cx="1944748" cy="95187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86187">
                  <a:extLst>
                    <a:ext uri="{9D8B030D-6E8A-4147-A177-3AD203B41FA5}">
                      <a16:colId xmlns:a16="http://schemas.microsoft.com/office/drawing/2014/main" val="357686023"/>
                    </a:ext>
                  </a:extLst>
                </a:gridCol>
                <a:gridCol w="486187">
                  <a:extLst>
                    <a:ext uri="{9D8B030D-6E8A-4147-A177-3AD203B41FA5}">
                      <a16:colId xmlns:a16="http://schemas.microsoft.com/office/drawing/2014/main" val="4174203770"/>
                    </a:ext>
                  </a:extLst>
                </a:gridCol>
                <a:gridCol w="486187">
                  <a:extLst>
                    <a:ext uri="{9D8B030D-6E8A-4147-A177-3AD203B41FA5}">
                      <a16:colId xmlns:a16="http://schemas.microsoft.com/office/drawing/2014/main" val="3073475897"/>
                    </a:ext>
                  </a:extLst>
                </a:gridCol>
                <a:gridCol w="486187">
                  <a:extLst>
                    <a:ext uri="{9D8B030D-6E8A-4147-A177-3AD203B41FA5}">
                      <a16:colId xmlns:a16="http://schemas.microsoft.com/office/drawing/2014/main" val="3581610494"/>
                    </a:ext>
                  </a:extLst>
                </a:gridCol>
              </a:tblGrid>
              <a:tr h="475935">
                <a:tc>
                  <a:txBody>
                    <a:bodyPr/>
                    <a:lstStyle/>
                    <a:p>
                      <a:pPr rtl="1"/>
                      <a:endParaRPr lang="he-IL" sz="2400" dirty="0">
                        <a:solidFill>
                          <a:schemeClr val="tx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dirty="0">
                          <a:solidFill>
                            <a:schemeClr val="tx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פ'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dirty="0">
                          <a:solidFill>
                            <a:schemeClr val="tx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ע'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dirty="0">
                          <a:solidFill>
                            <a:schemeClr val="tx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ל'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1569437"/>
                  </a:ext>
                </a:extLst>
              </a:tr>
              <a:tr h="475935">
                <a:tc>
                  <a:txBody>
                    <a:bodyPr/>
                    <a:lstStyle/>
                    <a:p>
                      <a:pPr rtl="1"/>
                      <a:r>
                        <a:rPr lang="he-IL" sz="2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נִ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פְ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עַ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689286"/>
                  </a:ext>
                </a:extLst>
              </a:tr>
            </a:tbl>
          </a:graphicData>
        </a:graphic>
      </p:graphicFrame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12BFCD8C-191D-47EC-8362-E135FABA7ED1}"/>
              </a:ext>
            </a:extLst>
          </p:cNvPr>
          <p:cNvSpPr txBox="1"/>
          <p:nvPr/>
        </p:nvSpPr>
        <p:spPr>
          <a:xfrm>
            <a:off x="7171652" y="2760248"/>
            <a:ext cx="131299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מוספית</a:t>
            </a:r>
          </a:p>
        </p:txBody>
      </p:sp>
      <p:cxnSp>
        <p:nvCxnSpPr>
          <p:cNvPr id="20" name="מחבר חץ ישר 19">
            <a:extLst>
              <a:ext uri="{FF2B5EF4-FFF2-40B4-BE49-F238E27FC236}">
                <a16:creationId xmlns:a16="http://schemas.microsoft.com/office/drawing/2014/main" id="{CF6433B8-85D8-4D43-B8BE-F91C236699AD}"/>
              </a:ext>
            </a:extLst>
          </p:cNvPr>
          <p:cNvCxnSpPr/>
          <p:nvPr/>
        </p:nvCxnSpPr>
        <p:spPr>
          <a:xfrm flipH="1">
            <a:off x="6673940" y="2931015"/>
            <a:ext cx="930627" cy="0"/>
          </a:xfrm>
          <a:prstGeom prst="straightConnector1">
            <a:avLst/>
          </a:prstGeom>
          <a:ln w="38100" cap="flat" cmpd="sng" algn="ctr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aphicFrame>
        <p:nvGraphicFramePr>
          <p:cNvPr id="21" name="טבלה 20">
            <a:extLst>
              <a:ext uri="{FF2B5EF4-FFF2-40B4-BE49-F238E27FC236}">
                <a16:creationId xmlns:a16="http://schemas.microsoft.com/office/drawing/2014/main" id="{AFAA2C91-1F1A-42FB-A415-10CDB488AE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655594"/>
              </p:ext>
            </p:extLst>
          </p:nvPr>
        </p:nvGraphicFramePr>
        <p:xfrm>
          <a:off x="2216929" y="2665652"/>
          <a:ext cx="1828766" cy="46325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70205">
                  <a:extLst>
                    <a:ext uri="{9D8B030D-6E8A-4147-A177-3AD203B41FA5}">
                      <a16:colId xmlns:a16="http://schemas.microsoft.com/office/drawing/2014/main" val="2307122115"/>
                    </a:ext>
                  </a:extLst>
                </a:gridCol>
                <a:gridCol w="486187">
                  <a:extLst>
                    <a:ext uri="{9D8B030D-6E8A-4147-A177-3AD203B41FA5}">
                      <a16:colId xmlns:a16="http://schemas.microsoft.com/office/drawing/2014/main" val="3372135759"/>
                    </a:ext>
                  </a:extLst>
                </a:gridCol>
                <a:gridCol w="486187">
                  <a:extLst>
                    <a:ext uri="{9D8B030D-6E8A-4147-A177-3AD203B41FA5}">
                      <a16:colId xmlns:a16="http://schemas.microsoft.com/office/drawing/2014/main" val="1752818"/>
                    </a:ext>
                  </a:extLst>
                </a:gridCol>
                <a:gridCol w="486187">
                  <a:extLst>
                    <a:ext uri="{9D8B030D-6E8A-4147-A177-3AD203B41FA5}">
                      <a16:colId xmlns:a16="http://schemas.microsoft.com/office/drawing/2014/main" val="1722516661"/>
                    </a:ext>
                  </a:extLst>
                </a:gridCol>
              </a:tblGrid>
              <a:tr h="463259">
                <a:tc>
                  <a:txBody>
                    <a:bodyPr/>
                    <a:lstStyle/>
                    <a:p>
                      <a:pPr rtl="1"/>
                      <a:r>
                        <a:rPr lang="he-IL" sz="2400" dirty="0">
                          <a:solidFill>
                            <a:schemeClr val="tx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נְ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000" dirty="0">
                          <a:solidFill>
                            <a:schemeClr val="tx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X</a:t>
                      </a:r>
                      <a:endParaRPr lang="he-IL" sz="2000" dirty="0">
                        <a:solidFill>
                          <a:schemeClr val="tx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000" dirty="0">
                          <a:solidFill>
                            <a:schemeClr val="tx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X</a:t>
                      </a:r>
                      <a:endParaRPr lang="he-IL" sz="2000" dirty="0">
                        <a:solidFill>
                          <a:schemeClr val="tx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000" dirty="0">
                          <a:solidFill>
                            <a:schemeClr val="tx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X</a:t>
                      </a:r>
                      <a:endParaRPr lang="he-IL" sz="2000" dirty="0">
                        <a:solidFill>
                          <a:schemeClr val="tx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45439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8259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51599" y="688100"/>
            <a:ext cx="6092825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tabLst>
                <a:tab pos="403225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וכך עם שאר הבניינים.</a:t>
            </a:r>
            <a:endParaRPr lang="en-US" sz="2400" dirty="0">
              <a:solidFill>
                <a:srgbClr val="002060"/>
              </a:solidFill>
              <a:cs typeface="Varela Round"/>
            </a:endParaRPr>
          </a:p>
          <a:p>
            <a:pPr algn="just">
              <a:tabLst>
                <a:tab pos="403225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למשל בניין </a:t>
            </a:r>
            <a:r>
              <a:rPr lang="he-IL" sz="2400" dirty="0">
                <a:solidFill>
                  <a:srgbClr val="FF0000"/>
                </a:solidFill>
                <a:cs typeface="Varela Round"/>
              </a:rPr>
              <a:t>הִפְעִיל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 התבנית שלו היא:</a:t>
            </a:r>
            <a:endParaRPr lang="en-US" sz="2400" dirty="0">
              <a:solidFill>
                <a:srgbClr val="002060"/>
              </a:solidFill>
              <a:cs typeface="Varela Round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983002" y="3764615"/>
            <a:ext cx="776142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403225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אותיות השורש משתנות התבנית קבועה וגם המוספיות קבועות:</a:t>
            </a:r>
          </a:p>
          <a:p>
            <a:pPr algn="just">
              <a:tabLst>
                <a:tab pos="403225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הִשְלִים, הִכְתיב, הִדְלִיק וכך הלאה.</a:t>
            </a:r>
          </a:p>
          <a:p>
            <a:pPr marL="403225" indent="-403225" algn="just">
              <a:tabLst>
                <a:tab pos="403225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	</a:t>
            </a:r>
          </a:p>
        </p:txBody>
      </p:sp>
      <p:pic>
        <p:nvPicPr>
          <p:cNvPr id="3121" name="Picture 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1425" y="1756031"/>
            <a:ext cx="5038725" cy="177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3792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36908" y="422130"/>
            <a:ext cx="1017328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5138" indent="-465138">
              <a:tabLst>
                <a:tab pos="465138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מכאן אנחנו לומדים שכל הפעלים בעברית </a:t>
            </a:r>
            <a:r>
              <a:rPr lang="he-IL" sz="2400" dirty="0">
                <a:solidFill>
                  <a:srgbClr val="FF0000"/>
                </a:solidFill>
                <a:cs typeface="Varela Round"/>
              </a:rPr>
              <a:t>נוצרו משילוב של שורש ותבנית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.</a:t>
            </a:r>
            <a:endParaRPr lang="en-US" sz="2400" dirty="0">
              <a:solidFill>
                <a:srgbClr val="002060"/>
              </a:solidFill>
              <a:cs typeface="Varela Round"/>
            </a:endParaRPr>
          </a:p>
          <a:p>
            <a:pPr>
              <a:tabLst>
                <a:tab pos="465138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תבניות הפועל נקראות בניינים, וניתן לזהות את הבניין של פועל מסוים בעזרת </a:t>
            </a:r>
            <a:r>
              <a:rPr lang="he-IL" sz="2400" dirty="0">
                <a:solidFill>
                  <a:srgbClr val="92D050"/>
                </a:solidFill>
                <a:cs typeface="Varela Round"/>
              </a:rPr>
              <a:t>הסימנים המאפיינים של כל בניין ולפי צורת היסוד שלו – עבר נסתר.</a:t>
            </a:r>
            <a:endParaRPr lang="en-US" sz="2400" dirty="0">
              <a:solidFill>
                <a:srgbClr val="92D050"/>
              </a:solidFill>
              <a:cs typeface="Varela Round"/>
            </a:endParaRPr>
          </a:p>
          <a:p>
            <a:pPr>
              <a:tabLst>
                <a:tab pos="465138" algn="r"/>
              </a:tabLst>
            </a:pPr>
            <a:endParaRPr lang="en-US" sz="2400" dirty="0">
              <a:solidFill>
                <a:srgbClr val="002060"/>
              </a:solidFill>
              <a:latin typeface="David" pitchFamily="34" charset="-79"/>
              <a:cs typeface="Varela Round"/>
            </a:endParaRPr>
          </a:p>
          <a:p>
            <a:pPr>
              <a:tabLst>
                <a:tab pos="46513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למשל:</a:t>
            </a:r>
          </a:p>
          <a:p>
            <a:pPr>
              <a:tabLst>
                <a:tab pos="465138" algn="r"/>
                <a:tab pos="229393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נִשְמְרְוּ	 (הם , עבר)</a:t>
            </a:r>
          </a:p>
          <a:p>
            <a:pPr>
              <a:tabLst>
                <a:tab pos="465138" algn="r"/>
                <a:tab pos="229393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נִשְמַר	 (הוא , עבר)</a:t>
            </a:r>
          </a:p>
          <a:p>
            <a:pPr>
              <a:tabLst>
                <a:tab pos="46513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</a:t>
            </a:r>
            <a:r>
              <a:rPr lang="he-IL" sz="2400" dirty="0">
                <a:solidFill>
                  <a:srgbClr val="92D050"/>
                </a:solidFill>
                <a:latin typeface="David" pitchFamily="34" charset="-79"/>
                <a:cs typeface="Varela Round"/>
              </a:rPr>
              <a:t>צורת היסוד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לכן הפועל בבניין (נִפְעַל)</a:t>
            </a:r>
          </a:p>
          <a:p>
            <a:pPr>
              <a:tabLst>
                <a:tab pos="465138" algn="r"/>
              </a:tabLst>
            </a:pPr>
            <a:endParaRPr lang="he-IL" sz="2400" dirty="0">
              <a:solidFill>
                <a:srgbClr val="002060"/>
              </a:solidFill>
              <a:latin typeface="David" pitchFamily="34" charset="-79"/>
              <a:cs typeface="Varela Round"/>
            </a:endParaRPr>
          </a:p>
          <a:p>
            <a:pPr marL="457200" indent="-457200">
              <a:tabLst>
                <a:tab pos="46513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בנוסף, </a:t>
            </a:r>
            <a:r>
              <a:rPr lang="he-IL" sz="2400" dirty="0">
                <a:solidFill>
                  <a:srgbClr val="92D050"/>
                </a:solidFill>
                <a:latin typeface="David" pitchFamily="34" charset="-79"/>
                <a:cs typeface="Varela Round"/>
              </a:rPr>
              <a:t>התחילית נו"ן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המצטרפת לפני אותיות השורש </a:t>
            </a:r>
            <a:r>
              <a:rPr lang="he-IL" sz="2400" dirty="0" err="1">
                <a:solidFill>
                  <a:srgbClr val="002060"/>
                </a:solidFill>
                <a:latin typeface="David" pitchFamily="34" charset="-79"/>
                <a:cs typeface="Varela Round"/>
              </a:rPr>
              <a:t>ש.מ.ר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.</a:t>
            </a:r>
          </a:p>
          <a:p>
            <a:pPr marL="457200" indent="-457200">
              <a:tabLst>
                <a:tab pos="46513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כאן המקום לציין הערה חשובה לכם תלמידים יקרים:</a:t>
            </a:r>
          </a:p>
          <a:p>
            <a:pPr>
              <a:tabLst>
                <a:tab pos="46513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לכל בניין יש משמעות/</a:t>
            </a:r>
            <a:r>
              <a:rPr lang="he-IL" sz="2400" dirty="0" err="1">
                <a:solidFill>
                  <a:srgbClr val="002060"/>
                </a:solidFill>
                <a:latin typeface="David" pitchFamily="34" charset="-79"/>
                <a:cs typeface="Varela Round"/>
              </a:rPr>
              <a:t>יות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והוראה/</a:t>
            </a:r>
            <a:r>
              <a:rPr lang="he-IL" sz="2400" dirty="0" err="1">
                <a:solidFill>
                  <a:srgbClr val="002060"/>
                </a:solidFill>
                <a:latin typeface="David" pitchFamily="34" charset="-79"/>
                <a:cs typeface="Varela Round"/>
              </a:rPr>
              <a:t>ות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שונות. ז"א פעלים מאותו שורש בבניינים שונים עשויים ליצור משמעויות שונות.</a:t>
            </a:r>
          </a:p>
          <a:p>
            <a:pPr marL="457200" indent="-457200">
              <a:tabLst>
                <a:tab pos="46513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8800329" y="2487603"/>
            <a:ext cx="65314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8800329" y="2870877"/>
            <a:ext cx="65314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10513167" y="3053619"/>
            <a:ext cx="274320" cy="182880"/>
            <a:chOff x="8853715" y="2206171"/>
            <a:chExt cx="449942" cy="377372"/>
          </a:xfrm>
        </p:grpSpPr>
        <p:cxnSp>
          <p:nvCxnSpPr>
            <p:cNvPr id="19" name="Straight Arrow Connector 18"/>
            <p:cNvCxnSpPr/>
            <p:nvPr/>
          </p:nvCxnSpPr>
          <p:spPr>
            <a:xfrm flipH="1">
              <a:off x="8853715" y="2583543"/>
              <a:ext cx="44994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9303657" y="2206171"/>
              <a:ext cx="0" cy="37737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37804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57939" y="467448"/>
            <a:ext cx="10585342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tabLst>
                <a:tab pos="465138" algn="r"/>
              </a:tabLst>
            </a:pPr>
            <a:r>
              <a:rPr lang="en-US" sz="4000" b="1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</a:t>
            </a:r>
            <a:r>
              <a:rPr lang="he-IL" sz="4000" b="1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לְמָה אני מתכוונת??</a:t>
            </a:r>
          </a:p>
          <a:p>
            <a:pPr marL="457200" indent="-457200">
              <a:tabLst>
                <a:tab pos="46513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אם ניקח השורש </a:t>
            </a:r>
            <a:r>
              <a:rPr lang="he-IL" sz="2400" dirty="0" err="1">
                <a:solidFill>
                  <a:srgbClr val="FF0000"/>
                </a:solidFill>
                <a:latin typeface="David" pitchFamily="34" charset="-79"/>
                <a:cs typeface="Varela Round"/>
              </a:rPr>
              <a:t>ס.ג.ר</a:t>
            </a:r>
            <a:r>
              <a:rPr lang="he-IL" sz="24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ונציב אותו בבניינים שונים/בתבניות שונות נקבל משמעויות שונות.</a:t>
            </a:r>
          </a:p>
          <a:p>
            <a:pPr algn="just">
              <a:tabLst>
                <a:tab pos="465138" algn="r"/>
                <a:tab pos="2293938" algn="r"/>
                <a:tab pos="3254375" algn="r"/>
                <a:tab pos="4464050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</a:t>
            </a:r>
            <a:endParaRPr lang="en-US" sz="2400" dirty="0">
              <a:solidFill>
                <a:srgbClr val="002060"/>
              </a:solidFill>
              <a:latin typeface="David" pitchFamily="34" charset="-79"/>
              <a:cs typeface="Varela Round"/>
            </a:endParaRPr>
          </a:p>
          <a:p>
            <a:pPr algn="just">
              <a:tabLst>
                <a:tab pos="465138" algn="r"/>
                <a:tab pos="2293938" algn="r"/>
                <a:tab pos="3254375" algn="r"/>
                <a:tab pos="4464050" algn="r"/>
              </a:tabLst>
            </a:pPr>
            <a:r>
              <a:rPr lang="en-US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למשל:</a:t>
            </a:r>
          </a:p>
          <a:p>
            <a:pPr algn="just">
              <a:tabLst>
                <a:tab pos="465138" algn="r"/>
                <a:tab pos="2170113" algn="r"/>
                <a:tab pos="2743200" algn="r"/>
                <a:tab pos="359568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בבניין </a:t>
            </a:r>
            <a:r>
              <a:rPr lang="he-IL" sz="24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קל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	-	סָגַר נעל </a:t>
            </a:r>
            <a:r>
              <a:rPr lang="ar-SA" sz="2400" dirty="0">
                <a:solidFill>
                  <a:srgbClr val="002060"/>
                </a:solidFill>
                <a:latin typeface="David" pitchFamily="34" charset="-79"/>
              </a:rPr>
              <a:t>سكّرَ</a:t>
            </a:r>
          </a:p>
          <a:p>
            <a:pPr algn="just">
              <a:tabLst>
                <a:tab pos="465138" algn="r"/>
                <a:tab pos="2170113" algn="r"/>
                <a:tab pos="2743200" algn="r"/>
                <a:tab pos="3595688" algn="r"/>
              </a:tabLst>
            </a:pPr>
            <a:r>
              <a:rPr lang="ar-SA" sz="2400" dirty="0">
                <a:solidFill>
                  <a:srgbClr val="002060"/>
                </a:solidFill>
                <a:latin typeface="David" pitchFamily="34" charset="-79"/>
              </a:rPr>
              <a:t>	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בבניין </a:t>
            </a:r>
            <a:r>
              <a:rPr lang="he-IL" sz="24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הִפְעִיל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-	הִסְגִיר 	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  <a:sym typeface="Wingdings 3"/>
              </a:rPr>
              <a:t>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</a:t>
            </a:r>
            <a:r>
              <a:rPr lang="en-US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</a:t>
            </a:r>
            <a:r>
              <a:rPr lang="ar-SA" sz="2400" dirty="0">
                <a:solidFill>
                  <a:srgbClr val="002060"/>
                </a:solidFill>
                <a:latin typeface="David" pitchFamily="34" charset="-79"/>
              </a:rPr>
              <a:t>سلَّم</a:t>
            </a:r>
          </a:p>
          <a:p>
            <a:pPr algn="just">
              <a:tabLst>
                <a:tab pos="465138" algn="r"/>
                <a:tab pos="2170113" algn="r"/>
                <a:tab pos="2743200" algn="r"/>
                <a:tab pos="3595688" algn="r"/>
              </a:tabLst>
            </a:pPr>
            <a:r>
              <a:rPr lang="ar-SA" sz="2400" dirty="0">
                <a:solidFill>
                  <a:srgbClr val="002060"/>
                </a:solidFill>
                <a:latin typeface="David" pitchFamily="34" charset="-79"/>
              </a:rPr>
              <a:t>			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מסר בידי אחר</a:t>
            </a:r>
          </a:p>
          <a:p>
            <a:pPr algn="just">
              <a:tabLst>
                <a:tab pos="465138" algn="r"/>
                <a:tab pos="2170113" algn="r"/>
                <a:tab pos="2743200" algn="r"/>
                <a:tab pos="359568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בבניין </a:t>
            </a:r>
            <a:r>
              <a:rPr lang="he-IL" sz="24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הִתְפַעֵל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- הִסְתַגֵּר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  <a:sym typeface="Wingdings 3"/>
              </a:rPr>
              <a:t>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 התבודד (התְכַּנֵּס בתוך עצמו)</a:t>
            </a:r>
          </a:p>
          <a:p>
            <a:pPr algn="just">
              <a:tabLst>
                <a:tab pos="465138" algn="r"/>
                <a:tab pos="2170113" algn="r"/>
                <a:tab pos="2743200" algn="r"/>
                <a:tab pos="359568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ובכן שורש אחד ששילבנו אותו בתבניות שונות וקיבלנו משמעויות שונות.</a:t>
            </a:r>
          </a:p>
          <a:p>
            <a:pPr marL="465138" indent="-465138" algn="just">
              <a:tabLst>
                <a:tab pos="465138" algn="r"/>
                <a:tab pos="2170113" algn="r"/>
                <a:tab pos="2743200" algn="r"/>
                <a:tab pos="359568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צִיינּו קודם לכן שכל בניין מביע הוראה אחת או יותר, והבניינים קשורים ביניהם בקִשְרִי משמעות.</a:t>
            </a:r>
          </a:p>
          <a:p>
            <a:pPr algn="just">
              <a:tabLst>
                <a:tab pos="465138" algn="r"/>
                <a:tab pos="2170113" algn="r"/>
                <a:tab pos="2743200" algn="r"/>
                <a:tab pos="3595688" algn="r"/>
              </a:tabLst>
            </a:pPr>
            <a:endParaRPr lang="he-IL" sz="2400" dirty="0">
              <a:solidFill>
                <a:srgbClr val="002060"/>
              </a:solidFill>
              <a:latin typeface="David" pitchFamily="34" charset="-79"/>
              <a:cs typeface="Varela Round"/>
            </a:endParaRPr>
          </a:p>
          <a:p>
            <a:pPr algn="just">
              <a:tabLst>
                <a:tab pos="465138" algn="r"/>
                <a:tab pos="2170113" algn="r"/>
                <a:tab pos="2743200" algn="r"/>
                <a:tab pos="3595688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פעיל	-	סביל	</a:t>
            </a:r>
          </a:p>
          <a:p>
            <a:pPr algn="just">
              <a:tabLst>
                <a:tab pos="465138" algn="r"/>
                <a:tab pos="2293938" algn="r"/>
                <a:tab pos="3254375" algn="r"/>
                <a:tab pos="4464050" algn="r"/>
              </a:tabLst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Varela Round"/>
              </a:rPr>
              <a:t>	</a:t>
            </a:r>
            <a:r>
              <a:rPr lang="he-IL" sz="2400" dirty="0">
                <a:solidFill>
                  <a:srgbClr val="FF0000"/>
                </a:solidFill>
                <a:latin typeface="David" pitchFamily="34" charset="-79"/>
                <a:cs typeface="Varela Round"/>
              </a:rPr>
              <a:t>משמעותו הפעילה או הסבילה של פועל נקבעת על פי הבניין.</a:t>
            </a:r>
          </a:p>
        </p:txBody>
      </p:sp>
    </p:spTree>
    <p:extLst>
      <p:ext uri="{BB962C8B-B14F-4D97-AF65-F5344CB8AC3E}">
        <p14:creationId xmlns:p14="http://schemas.microsoft.com/office/powerpoint/2010/main" val="3875219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5980" y="775444"/>
            <a:ext cx="1024437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65138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	הבניינים </a:t>
            </a:r>
            <a:r>
              <a:rPr lang="he-IL" sz="2400" dirty="0">
                <a:solidFill>
                  <a:srgbClr val="FF0000"/>
                </a:solidFill>
                <a:cs typeface="Varela Round"/>
              </a:rPr>
              <a:t>הפעילים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: פָעַל , הִפְעִיל , פיעל</a:t>
            </a:r>
          </a:p>
          <a:p>
            <a:pPr>
              <a:tabLst>
                <a:tab pos="465138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	המביעים </a:t>
            </a:r>
            <a:r>
              <a:rPr lang="en-US" sz="2400" dirty="0">
                <a:solidFill>
                  <a:srgbClr val="002060"/>
                </a:solidFill>
                <a:cs typeface="Varela Round"/>
              </a:rPr>
              <a:t> 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פעולה אקטיבית פעיל יוזם. (עושה הפעולה)</a:t>
            </a:r>
            <a:endParaRPr lang="en-US" sz="2400" dirty="0">
              <a:solidFill>
                <a:srgbClr val="002060"/>
              </a:solidFill>
              <a:cs typeface="Varela Round"/>
            </a:endParaRPr>
          </a:p>
          <a:p>
            <a:pPr>
              <a:tabLst>
                <a:tab pos="465138" algn="r"/>
              </a:tabLst>
            </a:pPr>
            <a:endParaRPr lang="he-IL" sz="2400" dirty="0">
              <a:solidFill>
                <a:srgbClr val="002060"/>
              </a:solidFill>
              <a:cs typeface="Varela Round"/>
            </a:endParaRPr>
          </a:p>
          <a:p>
            <a:pPr>
              <a:tabLst>
                <a:tab pos="465138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	הבניינים </a:t>
            </a:r>
            <a:r>
              <a:rPr lang="he-IL" sz="2400" dirty="0">
                <a:solidFill>
                  <a:srgbClr val="FF0000"/>
                </a:solidFill>
                <a:cs typeface="Varela Round"/>
              </a:rPr>
              <a:t>הסבילים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: נִפְעַל , הופעל , פועַל</a:t>
            </a:r>
          </a:p>
          <a:p>
            <a:pPr>
              <a:tabLst>
                <a:tab pos="465138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	המביעים פעולה פסיבית </a:t>
            </a:r>
            <a:r>
              <a:rPr lang="ar-SA" sz="2400" dirty="0">
                <a:solidFill>
                  <a:srgbClr val="002060"/>
                </a:solidFill>
              </a:rPr>
              <a:t>مبني للمجهول	</a:t>
            </a:r>
          </a:p>
          <a:p>
            <a:pPr>
              <a:tabLst>
                <a:tab pos="465138" algn="r"/>
              </a:tabLst>
            </a:pPr>
            <a:r>
              <a:rPr lang="ar-SA" sz="2400" dirty="0">
                <a:solidFill>
                  <a:srgbClr val="002060"/>
                </a:solidFill>
              </a:rPr>
              <a:t>	</a:t>
            </a:r>
            <a:r>
              <a:rPr lang="he-IL" sz="2400" dirty="0">
                <a:solidFill>
                  <a:srgbClr val="92D050"/>
                </a:solidFill>
                <a:cs typeface="Varela Round"/>
              </a:rPr>
              <a:t>בניין נפעל הוא הסביל של פָעַל.</a:t>
            </a:r>
            <a:endParaRPr lang="en-US" sz="2400" dirty="0">
              <a:solidFill>
                <a:srgbClr val="92D050"/>
              </a:solidFill>
              <a:cs typeface="Varela Round"/>
            </a:endParaRPr>
          </a:p>
          <a:p>
            <a:pPr>
              <a:tabLst>
                <a:tab pos="465138" algn="r"/>
              </a:tabLst>
            </a:pPr>
            <a:endParaRPr lang="he-IL" sz="2400" dirty="0">
              <a:solidFill>
                <a:srgbClr val="92D050"/>
              </a:solidFill>
              <a:cs typeface="Varela Round"/>
            </a:endParaRPr>
          </a:p>
          <a:p>
            <a:pPr>
              <a:tabLst>
                <a:tab pos="465138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*	למשל:</a:t>
            </a:r>
          </a:p>
          <a:p>
            <a:pPr>
              <a:tabLst>
                <a:tab pos="465138" algn="r"/>
                <a:tab pos="3719513" algn="r"/>
                <a:tab pos="5037138" algn="r"/>
                <a:tab pos="8121650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	השמות </a:t>
            </a:r>
            <a:r>
              <a:rPr lang="he-IL" sz="2400" dirty="0">
                <a:solidFill>
                  <a:srgbClr val="FF0000"/>
                </a:solidFill>
                <a:cs typeface="Varela Round"/>
              </a:rPr>
              <a:t>נִרְשְמו 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ע"י המורה: (נפעל)</a:t>
            </a:r>
            <a:r>
              <a:rPr lang="en-US" sz="2400" dirty="0">
                <a:solidFill>
                  <a:srgbClr val="002060"/>
                </a:solidFill>
                <a:cs typeface="Varela Round"/>
              </a:rPr>
              <a:t> </a:t>
            </a:r>
          </a:p>
          <a:p>
            <a:pPr>
              <a:tabLst>
                <a:tab pos="465138" algn="r"/>
                <a:tab pos="3719513" algn="r"/>
                <a:tab pos="5037138" algn="r"/>
                <a:tab pos="8121650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      המורה </a:t>
            </a:r>
            <a:r>
              <a:rPr lang="he-IL" sz="2400" dirty="0">
                <a:solidFill>
                  <a:srgbClr val="FF0000"/>
                </a:solidFill>
                <a:cs typeface="Varela Round"/>
              </a:rPr>
              <a:t>רשם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 את השמות.	(פעל)</a:t>
            </a:r>
          </a:p>
          <a:p>
            <a:pPr>
              <a:tabLst>
                <a:tab pos="465138" algn="r"/>
                <a:tab pos="3719513" algn="r"/>
                <a:tab pos="5037138" algn="r"/>
                <a:tab pos="8121650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	החשוד </a:t>
            </a:r>
            <a:r>
              <a:rPr lang="he-IL" sz="2400" dirty="0">
                <a:solidFill>
                  <a:srgbClr val="FF0000"/>
                </a:solidFill>
                <a:cs typeface="Varela Round"/>
              </a:rPr>
              <a:t>נִעְצַר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 בידי המשטרה. (נפעל)</a:t>
            </a:r>
            <a:endParaRPr lang="en-US" sz="2400" dirty="0">
              <a:solidFill>
                <a:srgbClr val="002060"/>
              </a:solidFill>
              <a:cs typeface="Varela Round"/>
            </a:endParaRPr>
          </a:p>
          <a:p>
            <a:pPr>
              <a:tabLst>
                <a:tab pos="465138" algn="r"/>
                <a:tab pos="3719513" algn="r"/>
                <a:tab pos="5037138" algn="r"/>
                <a:tab pos="8121650" algn="r"/>
              </a:tabLst>
            </a:pPr>
            <a:r>
              <a:rPr lang="en-US" sz="2400" dirty="0">
                <a:solidFill>
                  <a:srgbClr val="002060"/>
                </a:solidFill>
                <a:cs typeface="Varela Round"/>
              </a:rPr>
              <a:t>	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המשטרה </a:t>
            </a:r>
            <a:r>
              <a:rPr lang="he-IL" sz="2400" dirty="0">
                <a:solidFill>
                  <a:srgbClr val="FF0000"/>
                </a:solidFill>
                <a:cs typeface="Varela Round"/>
              </a:rPr>
              <a:t>עָצְרָה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 את החשוד. (קל)</a:t>
            </a:r>
          </a:p>
          <a:p>
            <a:pPr>
              <a:tabLst>
                <a:tab pos="465138" algn="r"/>
                <a:tab pos="3719513" algn="r"/>
              </a:tabLst>
            </a:pPr>
            <a:endParaRPr lang="he-IL" sz="2400" dirty="0">
              <a:solidFill>
                <a:srgbClr val="002060"/>
              </a:solidFill>
              <a:cs typeface="Varela Round"/>
            </a:endParaRPr>
          </a:p>
          <a:p>
            <a:pPr>
              <a:tabLst>
                <a:tab pos="465138" algn="r"/>
                <a:tab pos="3719513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36129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08615" y="1711952"/>
            <a:ext cx="837129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0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עכשיו בואו נתמקד בבניין </a:t>
            </a:r>
            <a:r>
              <a:rPr lang="he-IL" sz="2400" dirty="0">
                <a:solidFill>
                  <a:srgbClr val="FF0000"/>
                </a:solidFill>
                <a:cs typeface="Varela Round"/>
              </a:rPr>
              <a:t>נִפְעַל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 </a:t>
            </a:r>
            <a:r>
              <a:rPr lang="he-IL" sz="2400" dirty="0">
                <a:solidFill>
                  <a:srgbClr val="92D050"/>
                </a:solidFill>
                <a:cs typeface="Varela Round"/>
              </a:rPr>
              <a:t>בהוראותיו, במאפייניו וסימני הזיהוי 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שלו.</a:t>
            </a:r>
          </a:p>
          <a:p>
            <a:pPr algn="just">
              <a:tabLst>
                <a:tab pos="0" algn="r"/>
              </a:tabLst>
            </a:pPr>
            <a:r>
              <a:rPr lang="he-IL" sz="2400" dirty="0">
                <a:solidFill>
                  <a:srgbClr val="002060"/>
                </a:solidFill>
                <a:cs typeface="Varela Round"/>
              </a:rPr>
              <a:t>	כפי שהזכרנו קודם בניין </a:t>
            </a:r>
            <a:r>
              <a:rPr lang="he-IL" sz="2400" dirty="0">
                <a:solidFill>
                  <a:srgbClr val="FF0000"/>
                </a:solidFill>
                <a:cs typeface="Varela Round"/>
              </a:rPr>
              <a:t>נפעל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 נחשב לבניין </a:t>
            </a:r>
            <a:r>
              <a:rPr lang="he-IL" sz="2400" dirty="0">
                <a:solidFill>
                  <a:srgbClr val="FF0000"/>
                </a:solidFill>
                <a:cs typeface="Varela Round"/>
              </a:rPr>
              <a:t>סביל,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 ורוב הפעלים בבניין זה הם סבילים, אבל ישנם פעלים בבניין זה שהוראתם אקטיבית (</a:t>
            </a:r>
            <a:r>
              <a:rPr lang="he-IL" sz="2400" dirty="0">
                <a:solidFill>
                  <a:srgbClr val="FF0000"/>
                </a:solidFill>
                <a:cs typeface="Varela Round"/>
              </a:rPr>
              <a:t>פעילה</a:t>
            </a:r>
            <a:r>
              <a:rPr lang="he-IL" sz="2400" dirty="0">
                <a:solidFill>
                  <a:srgbClr val="002060"/>
                </a:solidFill>
                <a:cs typeface="Varela Round"/>
              </a:rPr>
              <a:t>) כמו: נִכְנַס , נשְאַר, נִכְשַל, נרדם, נשבע...</a:t>
            </a:r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63F0808F-7B7B-4FE1-97C0-DCD4E049BA45}"/>
              </a:ext>
            </a:extLst>
          </p:cNvPr>
          <p:cNvSpPr/>
          <p:nvPr/>
        </p:nvSpPr>
        <p:spPr>
          <a:xfrm>
            <a:off x="4360793" y="906248"/>
            <a:ext cx="19800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200" dirty="0">
                <a:solidFill>
                  <a:srgbClr val="FF0000"/>
                </a:solidFill>
                <a:cs typeface="Varela Round"/>
              </a:rPr>
              <a:t>בניין נִפְעַל </a:t>
            </a:r>
            <a:endParaRPr lang="he-IL" sz="3200" dirty="0"/>
          </a:p>
        </p:txBody>
      </p:sp>
    </p:spTree>
    <p:extLst>
      <p:ext uri="{BB962C8B-B14F-4D97-AF65-F5344CB8AC3E}">
        <p14:creationId xmlns:p14="http://schemas.microsoft.com/office/powerpoint/2010/main" val="3755003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1091</TotalTime>
  <Words>1357</Words>
  <Application>Microsoft Office PowerPoint</Application>
  <PresentationFormat>מותאם אישית</PresentationFormat>
  <Paragraphs>240</Paragraphs>
  <Slides>22</Slides>
  <Notes>2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22</vt:i4>
      </vt:variant>
    </vt:vector>
  </HeadingPairs>
  <TitlesOfParts>
    <vt:vector size="28" baseType="lpstr">
      <vt:lpstr>Arial</vt:lpstr>
      <vt:lpstr>Calibri</vt:lpstr>
      <vt:lpstr>David</vt:lpstr>
      <vt:lpstr>Varela Round</vt:lpstr>
      <vt:lpstr>Wingdings</vt:lpstr>
      <vt:lpstr>ערכת נושא Office</vt:lpstr>
      <vt:lpstr>מערכת שידורים לאומית</vt:lpstr>
      <vt:lpstr>בניין נפעל</vt:lpstr>
      <vt:lpstr>מה נלמד היום 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בואו נדגים</vt:lpstr>
      <vt:lpstr>מצגת של PowerPoint‏</vt:lpstr>
      <vt:lpstr>מצגת של PowerPoint‏</vt:lpstr>
      <vt:lpstr>תרגיל 1: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מערכת שידורים לאומית</dc:title>
  <dc:creator>Amal Mosmar</dc:creator>
  <cp:lastModifiedBy>bahaa.misrad@gmail.com</cp:lastModifiedBy>
  <cp:revision>148</cp:revision>
  <dcterms:modified xsi:type="dcterms:W3CDTF">2022-09-13T10:37:23Z</dcterms:modified>
</cp:coreProperties>
</file>