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4" r:id="rId1"/>
  </p:sldMasterIdLst>
  <p:notesMasterIdLst>
    <p:notesMasterId r:id="rId26"/>
  </p:notesMasterIdLst>
  <p:sldIdLst>
    <p:sldId id="256" r:id="rId2"/>
    <p:sldId id="257" r:id="rId3"/>
    <p:sldId id="258" r:id="rId4"/>
    <p:sldId id="345" r:id="rId5"/>
    <p:sldId id="346" r:id="rId6"/>
    <p:sldId id="348" r:id="rId7"/>
    <p:sldId id="347" r:id="rId8"/>
    <p:sldId id="373" r:id="rId9"/>
    <p:sldId id="374" r:id="rId10"/>
    <p:sldId id="357" r:id="rId11"/>
    <p:sldId id="376" r:id="rId12"/>
    <p:sldId id="300" r:id="rId13"/>
    <p:sldId id="381" r:id="rId14"/>
    <p:sldId id="301" r:id="rId15"/>
    <p:sldId id="368" r:id="rId16"/>
    <p:sldId id="361" r:id="rId17"/>
    <p:sldId id="377" r:id="rId18"/>
    <p:sldId id="378" r:id="rId19"/>
    <p:sldId id="379" r:id="rId20"/>
    <p:sldId id="380" r:id="rId21"/>
    <p:sldId id="372" r:id="rId22"/>
    <p:sldId id="358" r:id="rId23"/>
    <p:sldId id="306" r:id="rId24"/>
    <p:sldId id="281" r:id="rId25"/>
  </p:sldIdLst>
  <p:sldSz cx="12190413" cy="6858000"/>
  <p:notesSz cx="6858000" cy="9144000"/>
  <p:embeddedFontLst>
    <p:embeddedFont>
      <p:font typeface="Calibri" panose="020F0502020204030204" pitchFamily="34" charset="0"/>
      <p:regular r:id="rId27"/>
      <p:bold r:id="rId28"/>
      <p:italic r:id="rId29"/>
      <p:boldItalic r:id="rId30"/>
    </p:embeddedFont>
    <p:embeddedFont>
      <p:font typeface="Varela Round" panose="00000500000000000000" pitchFamily="2"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D56FA6"/>
    <a:srgbClr val="DC73AB"/>
    <a:srgbClr val="002060"/>
    <a:srgbClr val="100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082" autoAdjust="0"/>
  </p:normalViewPr>
  <p:slideViewPr>
    <p:cSldViewPr snapToGrid="0">
      <p:cViewPr varScale="1">
        <p:scale>
          <a:sx n="105" d="100"/>
          <a:sy n="105" d="100"/>
        </p:scale>
        <p:origin x="732" y="-36"/>
      </p:cViewPr>
      <p:guideLst>
        <p:guide orient="horz" pos="2160"/>
        <p:guide pos="3840"/>
      </p:guideLst>
    </p:cSldViewPr>
  </p:slideViewPr>
  <p:notesTextViewPr>
    <p:cViewPr>
      <p:scale>
        <a:sx n="1" d="1"/>
        <a:sy n="1" d="1"/>
      </p:scale>
      <p:origin x="0" y="0"/>
    </p:cViewPr>
  </p:notesTextViewPr>
  <p:sorterViewPr>
    <p:cViewPr>
      <p:scale>
        <a:sx n="100" d="100"/>
        <a:sy n="100" d="100"/>
      </p:scale>
      <p:origin x="0" y="-17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lvl1pPr>
              <a:defRPr b="0" i="0">
                <a:latin typeface="Varela Round" pitchFamily="2" charset="-79"/>
                <a:cs typeface="Varela Round" pitchFamily="2" charset="-79"/>
              </a:defRPr>
            </a:lvl1pPr>
          </a:lstStyle>
          <a:p>
            <a:pPr rtl="1"/>
            <a:fld id="{00000000-1234-1234-1234-123412341234}" type="slidenum">
              <a:rPr lang="x-none" sz="1200" smtClean="0">
                <a:solidFill>
                  <a:schemeClr val="dk1"/>
                </a:solidFill>
                <a:latin typeface="Calibri"/>
                <a:ea typeface="Calibri"/>
                <a:sym typeface="Calibri"/>
              </a:rPr>
              <a:pPr rtl="1"/>
              <a:t>‹#›</a:t>
            </a:fld>
            <a:endParaRPr lang="x-none" sz="1200">
              <a:solidFill>
                <a:schemeClr val="dk1"/>
              </a:solidFill>
              <a:latin typeface="Calibri"/>
              <a:ea typeface="Calibri"/>
              <a:sym typeface="Calibri"/>
            </a:endParaRPr>
          </a:p>
        </p:txBody>
      </p:sp>
    </p:spTree>
    <p:extLst>
      <p:ext uri="{BB962C8B-B14F-4D97-AF65-F5344CB8AC3E}">
        <p14:creationId xmlns:p14="http://schemas.microsoft.com/office/powerpoint/2010/main" val="3817872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itchFamily="2" charset="-79"/>
        <a:ea typeface="Varela Round" pitchFamily="2" charset="-79"/>
        <a:cs typeface="Varela Round"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Varela Round" pitchFamily="2" charset="-79"/>
              <a:cs typeface="Varela Round" pitchFamily="2" charset="-79"/>
            </a:endParaRPr>
          </a:p>
        </p:txBody>
      </p:sp>
      <p:sp>
        <p:nvSpPr>
          <p:cNvPr id="59" name="Google Shape;59;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12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326302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408242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416372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76285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2a242025e_2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92a242025e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099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0"/>
              <a:buFont typeface="Varela Round"/>
              <a:buNone/>
              <a:defRPr sz="6600" b="0" i="0" u="none" strike="noStrike" cap="none">
                <a:solidFill>
                  <a:srgbClr val="192A72"/>
                </a:solidFill>
                <a:latin typeface="Varela Round" pitchFamily="2" charset="-79"/>
                <a:ea typeface="Varela Round" pitchFamily="2" charset="-79"/>
                <a:cs typeface="Varela Round" pitchFamily="2" charset="-79"/>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p:nvPr/>
        </p:nvSpPr>
        <p:spPr>
          <a:xfrm>
            <a:off x="-669982" y="6569428"/>
            <a:ext cx="2623619"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18" name="Google Shape;18;p2"/>
          <p:cNvSpPr/>
          <p:nvPr/>
        </p:nvSpPr>
        <p:spPr>
          <a:xfrm>
            <a:off x="-1488616" y="6410587"/>
            <a:ext cx="3245977"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19" name="Google Shape;19;p2"/>
          <p:cNvSpPr/>
          <p:nvPr/>
        </p:nvSpPr>
        <p:spPr>
          <a:xfrm>
            <a:off x="9985182" y="-439221"/>
            <a:ext cx="4205100"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0" name="Google Shape;20;p2"/>
          <p:cNvSpPr/>
          <p:nvPr/>
        </p:nvSpPr>
        <p:spPr>
          <a:xfrm>
            <a:off x="8258395" y="6565100"/>
            <a:ext cx="4433637"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pic>
        <p:nvPicPr>
          <p:cNvPr id="21" name="Google Shape;21;p2"/>
          <p:cNvPicPr preferRelativeResize="0"/>
          <p:nvPr/>
        </p:nvPicPr>
        <p:blipFill rotWithShape="1">
          <a:blip r:embed="rId2">
            <a:alphaModFix/>
          </a:blip>
          <a:srcRect l="33058" r="33511" b="26248"/>
          <a:stretch/>
        </p:blipFill>
        <p:spPr>
          <a:xfrm>
            <a:off x="5444576" y="369916"/>
            <a:ext cx="1301261"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ם השיעור">
  <p:cSld name="שם השיעור">
    <p:spTree>
      <p:nvGrpSpPr>
        <p:cNvPr id="1" name="Shape 22"/>
        <p:cNvGrpSpPr/>
        <p:nvPr/>
      </p:nvGrpSpPr>
      <p:grpSpPr>
        <a:xfrm>
          <a:off x="0" y="0"/>
          <a:ext cx="0" cy="0"/>
          <a:chOff x="0" y="0"/>
          <a:chExt cx="0" cy="0"/>
        </a:xfrm>
      </p:grpSpPr>
      <p:sp>
        <p:nvSpPr>
          <p:cNvPr id="23" name="Google Shape;23;p3"/>
          <p:cNvSpPr/>
          <p:nvPr/>
        </p:nvSpPr>
        <p:spPr>
          <a:xfrm>
            <a:off x="212915" y="1396869"/>
            <a:ext cx="13175666"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Varela Round" pitchFamily="2" charset="-79"/>
                <a:sym typeface="Calibri"/>
              </a:rPr>
              <a:t>  </a:t>
            </a:r>
            <a:endParaRPr b="0" i="0" dirty="0">
              <a:latin typeface="Varela Round" pitchFamily="2" charset="-79"/>
              <a:cs typeface="Varela Round" pitchFamily="2" charset="-79"/>
            </a:endParaRPr>
          </a:p>
        </p:txBody>
      </p:sp>
      <p:sp>
        <p:nvSpPr>
          <p:cNvPr id="24" name="Google Shape;24;p3"/>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0" i="0">
                <a:latin typeface="Varela Round" pitchFamily="2" charset="-79"/>
                <a:ea typeface="Varela Round" pitchFamily="2" charset="-79"/>
                <a:cs typeface="Varela Round" pitchFamily="2" charset="-79"/>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
          <p:cNvSpPr/>
          <p:nvPr/>
        </p:nvSpPr>
        <p:spPr>
          <a:xfrm>
            <a:off x="7328995" y="6579191"/>
            <a:ext cx="5333172"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6" name="Google Shape;26;p3"/>
          <p:cNvSpPr/>
          <p:nvPr/>
        </p:nvSpPr>
        <p:spPr>
          <a:xfrm>
            <a:off x="9499907" y="6294300"/>
            <a:ext cx="3049259"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7" name="Google Shape;27;p3"/>
          <p:cNvSpPr/>
          <p:nvPr/>
        </p:nvSpPr>
        <p:spPr>
          <a:xfrm>
            <a:off x="9995581" y="-235260"/>
            <a:ext cx="276813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8" name="Google Shape;28;p3"/>
          <p:cNvSpPr/>
          <p:nvPr/>
        </p:nvSpPr>
        <p:spPr>
          <a:xfrm>
            <a:off x="-501048" y="163632"/>
            <a:ext cx="1427924"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9" name="Google Shape;29;p3"/>
          <p:cNvSpPr txBox="1">
            <a:spLocks noGrp="1"/>
          </p:cNvSpPr>
          <p:nvPr>
            <p:ph type="subTitle" idx="1"/>
          </p:nvPr>
        </p:nvSpPr>
        <p:spPr>
          <a:xfrm>
            <a:off x="738117" y="2918492"/>
            <a:ext cx="10872000" cy="720000"/>
          </a:xfrm>
          <a:prstGeom prst="rect">
            <a:avLst/>
          </a:prstGeom>
          <a:noFill/>
          <a:ln>
            <a:noFill/>
          </a:ln>
        </p:spPr>
        <p:txBody>
          <a:bodyPr spcFirstLastPara="1" wrap="square" lIns="36000" tIns="36000" rIns="36000" bIns="36000" anchor="t" anchorCtr="0">
            <a:noAutofit/>
          </a:bodyPr>
          <a:lstStyle>
            <a:lvl1pPr lvl="0" algn="ctr" rtl="1">
              <a:lnSpc>
                <a:spcPct val="100000"/>
              </a:lnSpc>
              <a:spcBef>
                <a:spcPts val="0"/>
              </a:spcBef>
              <a:spcAft>
                <a:spcPts val="0"/>
              </a:spcAft>
              <a:buClr>
                <a:srgbClr val="002060"/>
              </a:buClr>
              <a:buSzPts val="2800"/>
              <a:buNone/>
              <a:defRPr sz="3600" b="0" i="0">
                <a:solidFill>
                  <a:srgbClr val="002060"/>
                </a:solidFill>
                <a:latin typeface="Varela Round" pitchFamily="2" charset="-79"/>
                <a:ea typeface="Varela Round" pitchFamily="2" charset="-79"/>
                <a:cs typeface="Varela Round" pitchFamily="2" charset="-79"/>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dirty="0"/>
          </a:p>
        </p:txBody>
      </p:sp>
      <p:sp>
        <p:nvSpPr>
          <p:cNvPr id="30" name="Google Shape;30;p3"/>
          <p:cNvSpPr txBox="1">
            <a:spLocks noGrp="1"/>
          </p:cNvSpPr>
          <p:nvPr>
            <p:ph type="body" idx="2"/>
          </p:nvPr>
        </p:nvSpPr>
        <p:spPr>
          <a:xfrm>
            <a:off x="738117" y="3655832"/>
            <a:ext cx="10872000" cy="720000"/>
          </a:xfrm>
          <a:prstGeom prst="rect">
            <a:avLst/>
          </a:prstGeom>
          <a:noFill/>
          <a:ln>
            <a:noFill/>
          </a:ln>
        </p:spPr>
        <p:txBody>
          <a:bodyPr spcFirstLastPara="1" wrap="square" lIns="91425" tIns="45700" rIns="91425" bIns="45700" anchor="t" anchorCtr="0">
            <a:noAutofit/>
          </a:bodyPr>
          <a:lstStyle>
            <a:lvl1pPr marL="457200" lvl="0" indent="-228600" algn="ctr" rtl="1">
              <a:lnSpc>
                <a:spcPct val="100000"/>
              </a:lnSpc>
              <a:spcBef>
                <a:spcPts val="0"/>
              </a:spcBef>
              <a:spcAft>
                <a:spcPts val="0"/>
              </a:spcAft>
              <a:buClr>
                <a:srgbClr val="002060"/>
              </a:buClr>
              <a:buSzPts val="2800"/>
              <a:buFont typeface="Arial"/>
              <a:buNone/>
              <a:defRPr sz="2800" b="0" i="0">
                <a:solidFill>
                  <a:srgbClr val="002060"/>
                </a:solidFill>
                <a:latin typeface="Varela Round" pitchFamily="2" charset="-79"/>
                <a:ea typeface="Varela Round" pitchFamily="2" charset="-79"/>
                <a:cs typeface="Varela Round" pitchFamily="2" charset="-79"/>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0" i="0" u="none" strike="noStrike" cap="none">
                <a:solidFill>
                  <a:srgbClr val="002060"/>
                </a:solidFill>
                <a:latin typeface="Varela Round" pitchFamily="2" charset="-79"/>
                <a:ea typeface="Varela Round" pitchFamily="2" charset="-79"/>
                <a:cs typeface="Varela Round" pitchFamily="2" charset="-79"/>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4"/>
          <p:cNvSpPr txBox="1">
            <a:spLocks noGrp="1"/>
          </p:cNvSpPr>
          <p:nvPr>
            <p:ph type="body" idx="1"/>
          </p:nvPr>
        </p:nvSpPr>
        <p:spPr>
          <a:xfrm>
            <a:off x="515206" y="1185681"/>
            <a:ext cx="11159999" cy="540000"/>
          </a:xfrm>
          <a:prstGeom prst="rect">
            <a:avLst/>
          </a:prstGeom>
          <a:noFill/>
          <a:ln>
            <a:noFill/>
          </a:ln>
        </p:spPr>
        <p:txBody>
          <a:bodyPr spcFirstLastPara="1" wrap="square" lIns="91425" tIns="45700" rIns="91425" bIns="45700" anchor="b" anchorCtr="0">
            <a:noAutofit/>
          </a:bodyPr>
          <a:lstStyle>
            <a:lvl1pPr marL="457200" lvl="0" indent="-228600" algn="r" rtl="1">
              <a:spcBef>
                <a:spcPts val="640"/>
              </a:spcBef>
              <a:spcAft>
                <a:spcPts val="0"/>
              </a:spcAft>
              <a:buClr>
                <a:srgbClr val="0070C0"/>
              </a:buClr>
              <a:buSzPts val="3200"/>
              <a:buNone/>
              <a:defRPr sz="3200" b="0" i="0">
                <a:solidFill>
                  <a:srgbClr val="0070C0"/>
                </a:solidFill>
                <a:latin typeface="Varela Round" pitchFamily="2" charset="-79"/>
                <a:ea typeface="Varela Round" pitchFamily="2" charset="-79"/>
                <a:cs typeface="Varela Round" pitchFamily="2" charset="-79"/>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dirty="0"/>
          </a:p>
        </p:txBody>
      </p:sp>
      <p:sp>
        <p:nvSpPr>
          <p:cNvPr id="34" name="Google Shape;34;p4"/>
          <p:cNvSpPr txBox="1">
            <a:spLocks noGrp="1"/>
          </p:cNvSpPr>
          <p:nvPr>
            <p:ph type="body" idx="2"/>
          </p:nvPr>
        </p:nvSpPr>
        <p:spPr>
          <a:xfrm>
            <a:off x="515206" y="1725681"/>
            <a:ext cx="11160000" cy="4152517"/>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b="0" i="0">
                <a:solidFill>
                  <a:srgbClr val="002060"/>
                </a:solidFill>
                <a:latin typeface="Varela Round" pitchFamily="2" charset="-79"/>
                <a:ea typeface="Varela Round" pitchFamily="2" charset="-79"/>
                <a:cs typeface="Varela Round" pitchFamily="2" charset="-79"/>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dirty="0"/>
          </a:p>
        </p:txBody>
      </p:sp>
      <p:sp>
        <p:nvSpPr>
          <p:cNvPr id="35" name="Google Shape;35;p4"/>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
        <p:nvSpPr>
          <p:cNvPr id="36" name="Google Shape;36;p4"/>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
        <p:nvSpPr>
          <p:cNvPr id="37" name="Google Shape;37;p4"/>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515206" y="213094"/>
            <a:ext cx="11160000"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800"/>
              <a:buFont typeface="Varela Round"/>
              <a:buNone/>
              <a:defRPr sz="4800" b="0" i="0">
                <a:solidFill>
                  <a:srgbClr val="002060"/>
                </a:solidFill>
                <a:latin typeface="Varela Round" pitchFamily="2" charset="-79"/>
                <a:ea typeface="Varela Round" pitchFamily="2" charset="-79"/>
                <a:cs typeface="Varela Round" pitchFamily="2" charset="-79"/>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6"/>
          <p:cNvSpPr txBox="1">
            <a:spLocks noGrp="1"/>
          </p:cNvSpPr>
          <p:nvPr>
            <p:ph type="body" idx="1"/>
          </p:nvPr>
        </p:nvSpPr>
        <p:spPr>
          <a:xfrm>
            <a:off x="515206" y="1195757"/>
            <a:ext cx="11160000" cy="4680000"/>
          </a:xfrm>
          <a:prstGeom prst="rect">
            <a:avLst/>
          </a:prstGeom>
          <a:noFill/>
          <a:ln>
            <a:noFill/>
          </a:ln>
        </p:spPr>
        <p:txBody>
          <a:bodyPr spcFirstLastPara="1" wrap="square" lIns="91425" tIns="45700" rIns="91425" bIns="45700" anchor="t" anchorCtr="0">
            <a:noAutofit/>
          </a:bodyPr>
          <a:lstStyle>
            <a:lvl1pPr marL="457200" lvl="0" indent="-381000" algn="r" rtl="1">
              <a:lnSpc>
                <a:spcPct val="150000"/>
              </a:lnSpc>
              <a:spcBef>
                <a:spcPts val="0"/>
              </a:spcBef>
              <a:spcAft>
                <a:spcPts val="0"/>
              </a:spcAft>
              <a:buClr>
                <a:srgbClr val="002060"/>
              </a:buClr>
              <a:buSzPts val="2400"/>
              <a:buChar char="•"/>
              <a:defRPr sz="2400" b="0" i="0">
                <a:solidFill>
                  <a:srgbClr val="002060"/>
                </a:solidFill>
                <a:latin typeface="Varela Round" pitchFamily="2" charset="-79"/>
                <a:ea typeface="Varela Round" pitchFamily="2" charset="-79"/>
                <a:cs typeface="Varela Round" pitchFamily="2" charset="-79"/>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dirty="0"/>
          </a:p>
        </p:txBody>
      </p:sp>
      <p:sp>
        <p:nvSpPr>
          <p:cNvPr id="49" name="Google Shape;49;p6"/>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
        <p:nvSpPr>
          <p:cNvPr id="50" name="Google Shape;50;p6"/>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
        <p:nvSpPr>
          <p:cNvPr id="51" name="Google Shape;51;p6"/>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2" y="213093"/>
            <a:ext cx="12190425" cy="7200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rgbClr val="002060"/>
              </a:buClr>
              <a:buSzPts val="3300"/>
              <a:buFont typeface="Arial"/>
              <a:buNone/>
              <a:defRPr sz="4400" b="1" i="0" u="none" strike="noStrike" cap="none">
                <a:solidFill>
                  <a:srgbClr val="002060"/>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8"/>
          <p:cNvSpPr/>
          <p:nvPr/>
        </p:nvSpPr>
        <p:spPr>
          <a:xfrm>
            <a:off x="0" y="5878199"/>
            <a:ext cx="4765576" cy="357667"/>
          </a:xfrm>
          <a:prstGeom prst="roundRect">
            <a:avLst>
              <a:gd name="adj" fmla="val 50000"/>
            </a:avLst>
          </a:prstGeom>
          <a:solidFill>
            <a:srgbClr val="6CF0FF"/>
          </a:solidFill>
          <a:ln>
            <a:noFill/>
          </a:ln>
        </p:spPr>
        <p:txBody>
          <a:bodyPr spcFirstLastPara="1" wrap="square" lIns="91421" tIns="45694" rIns="91421" bIns="45694" anchor="ctr" anchorCtr="0">
            <a:noAutofit/>
          </a:bodyPr>
          <a:lstStyle/>
          <a:p>
            <a:pPr marL="0" marR="0" lvl="0" indent="0" algn="ctr" rtl="1">
              <a:spcBef>
                <a:spcPts val="0"/>
              </a:spcBef>
              <a:spcAft>
                <a:spcPts val="0"/>
              </a:spcAft>
              <a:buNone/>
            </a:pPr>
            <a:endParaRPr sz="1866">
              <a:solidFill>
                <a:schemeClr val="lt1"/>
              </a:solidFill>
              <a:latin typeface="Arial"/>
              <a:ea typeface="Arial"/>
              <a:cs typeface="Arial"/>
              <a:sym typeface="Arial"/>
            </a:endParaRPr>
          </a:p>
        </p:txBody>
      </p:sp>
      <p:sp>
        <p:nvSpPr>
          <p:cNvPr id="93" name="Google Shape;93;p18"/>
          <p:cNvSpPr/>
          <p:nvPr/>
        </p:nvSpPr>
        <p:spPr>
          <a:xfrm>
            <a:off x="8666596" y="-110812"/>
            <a:ext cx="5299435" cy="221623"/>
          </a:xfrm>
          <a:prstGeom prst="roundRect">
            <a:avLst>
              <a:gd name="adj" fmla="val 50000"/>
            </a:avLst>
          </a:prstGeom>
          <a:solidFill>
            <a:srgbClr val="92D050"/>
          </a:solidFill>
          <a:ln>
            <a:noFill/>
          </a:ln>
        </p:spPr>
        <p:txBody>
          <a:bodyPr spcFirstLastPara="1" wrap="square" lIns="91421" tIns="45694" rIns="91421" bIns="45694" anchor="ctr" anchorCtr="0">
            <a:noAutofit/>
          </a:bodyPr>
          <a:lstStyle/>
          <a:p>
            <a:pPr marL="0" marR="0" lvl="0" indent="0" algn="ctr" rtl="1">
              <a:spcBef>
                <a:spcPts val="0"/>
              </a:spcBef>
              <a:spcAft>
                <a:spcPts val="0"/>
              </a:spcAft>
              <a:buNone/>
            </a:pPr>
            <a:endParaRPr sz="1866">
              <a:solidFill>
                <a:schemeClr val="lt1"/>
              </a:solidFill>
              <a:latin typeface="Arial"/>
              <a:ea typeface="Arial"/>
              <a:cs typeface="Arial"/>
              <a:sym typeface="Arial"/>
            </a:endParaRPr>
          </a:p>
        </p:txBody>
      </p:sp>
      <p:sp>
        <p:nvSpPr>
          <p:cNvPr id="94" name="Google Shape;94;p18"/>
          <p:cNvSpPr/>
          <p:nvPr/>
        </p:nvSpPr>
        <p:spPr>
          <a:xfrm>
            <a:off x="0" y="6306748"/>
            <a:ext cx="7723435" cy="674541"/>
          </a:xfrm>
          <a:prstGeom prst="roundRect">
            <a:avLst>
              <a:gd name="adj" fmla="val 50000"/>
            </a:avLst>
          </a:prstGeom>
          <a:solidFill>
            <a:srgbClr val="192A72"/>
          </a:solidFill>
          <a:ln>
            <a:noFill/>
          </a:ln>
        </p:spPr>
        <p:txBody>
          <a:bodyPr spcFirstLastPara="1" wrap="square" lIns="91421" tIns="45694" rIns="91421" bIns="45694" anchor="ctr" anchorCtr="0">
            <a:noAutofit/>
          </a:bodyPr>
          <a:lstStyle/>
          <a:p>
            <a:pPr marL="0" marR="0" lvl="0" indent="0" algn="ctr" rtl="1">
              <a:spcBef>
                <a:spcPts val="0"/>
              </a:spcBef>
              <a:spcAft>
                <a:spcPts val="0"/>
              </a:spcAft>
              <a:buNone/>
            </a:pPr>
            <a:endParaRPr sz="1866">
              <a:solidFill>
                <a:schemeClr val="lt1"/>
              </a:solidFill>
              <a:latin typeface="Arial"/>
              <a:ea typeface="Arial"/>
              <a:cs typeface="Arial"/>
              <a:sym typeface="Arial"/>
            </a:endParaRPr>
          </a:p>
        </p:txBody>
      </p:sp>
      <p:sp>
        <p:nvSpPr>
          <p:cNvPr id="95" name="Google Shape;95;p18"/>
          <p:cNvSpPr txBox="1">
            <a:spLocks noGrp="1"/>
          </p:cNvSpPr>
          <p:nvPr>
            <p:ph type="sldNum" idx="12"/>
          </p:nvPr>
        </p:nvSpPr>
        <p:spPr>
          <a:xfrm>
            <a:off x="11407560" y="6333135"/>
            <a:ext cx="731401" cy="525000"/>
          </a:xfrm>
          <a:prstGeom prst="rect">
            <a:avLst/>
          </a:prstGeom>
        </p:spPr>
        <p:txBody>
          <a:bodyPr spcFirstLastPara="1" wrap="square" lIns="68575" tIns="34275" rIns="68575" bIns="34275" anchor="t" anchorCtr="0">
            <a:noAutofit/>
          </a:bodyPr>
          <a:lstStyle>
            <a:lvl1pPr lvl="0">
              <a:buNone/>
              <a:defRPr sz="1333">
                <a:solidFill>
                  <a:schemeClr val="dk1"/>
                </a:solidFill>
              </a:defRPr>
            </a:lvl1pPr>
            <a:lvl2pPr lvl="1">
              <a:buNone/>
              <a:defRPr sz="1333">
                <a:solidFill>
                  <a:schemeClr val="dk1"/>
                </a:solidFill>
              </a:defRPr>
            </a:lvl2pPr>
            <a:lvl3pPr lvl="2">
              <a:buNone/>
              <a:defRPr sz="1333">
                <a:solidFill>
                  <a:schemeClr val="dk1"/>
                </a:solidFill>
              </a:defRPr>
            </a:lvl3pPr>
            <a:lvl4pPr lvl="3">
              <a:buNone/>
              <a:defRPr sz="1333">
                <a:solidFill>
                  <a:schemeClr val="dk1"/>
                </a:solidFill>
              </a:defRPr>
            </a:lvl4pPr>
            <a:lvl5pPr lvl="4">
              <a:buNone/>
              <a:defRPr sz="1333">
                <a:solidFill>
                  <a:schemeClr val="dk1"/>
                </a:solidFill>
              </a:defRPr>
            </a:lvl5pPr>
            <a:lvl6pPr lvl="5">
              <a:buNone/>
              <a:defRPr sz="1333">
                <a:solidFill>
                  <a:schemeClr val="dk1"/>
                </a:solidFill>
              </a:defRPr>
            </a:lvl6pPr>
            <a:lvl7pPr lvl="6">
              <a:buNone/>
              <a:defRPr sz="1333">
                <a:solidFill>
                  <a:schemeClr val="dk1"/>
                </a:solidFill>
              </a:defRPr>
            </a:lvl7pPr>
            <a:lvl8pPr lvl="7">
              <a:buNone/>
              <a:defRPr sz="1333">
                <a:solidFill>
                  <a:schemeClr val="dk1"/>
                </a:solidFill>
              </a:defRPr>
            </a:lvl8pPr>
            <a:lvl9pPr lvl="8">
              <a:buNone/>
              <a:defRPr sz="1333">
                <a:solidFill>
                  <a:schemeClr val="dk1"/>
                </a:solidFill>
              </a:defRPr>
            </a:lvl9pPr>
          </a:lstStyle>
          <a:p>
            <a:pPr algn="r" rtl="0"/>
            <a:fld id="{00000000-1234-1234-1234-123412341234}" type="slidenum">
              <a:rPr lang="en" smtClean="0"/>
              <a:pPr algn="r" rtl="0"/>
              <a:t>‹#›</a:t>
            </a:fld>
            <a:endParaRPr lang="en"/>
          </a:p>
        </p:txBody>
      </p:sp>
    </p:spTree>
    <p:extLst>
      <p:ext uri="{BB962C8B-B14F-4D97-AF65-F5344CB8AC3E}">
        <p14:creationId xmlns:p14="http://schemas.microsoft.com/office/powerpoint/2010/main" val="575422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609521" y="1600201"/>
            <a:ext cx="10971372"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736463" y="6356351"/>
            <a:ext cx="284443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13" name="Google Shape;13;p1"/>
          <p:cNvSpPr txBox="1">
            <a:spLocks noGrp="1"/>
          </p:cNvSpPr>
          <p:nvPr>
            <p:ph type="ftr" idx="11"/>
          </p:nvPr>
        </p:nvSpPr>
        <p:spPr>
          <a:xfrm>
            <a:off x="4165058" y="6356351"/>
            <a:ext cx="3860297"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14" name="Google Shape;14;p1"/>
          <p:cNvSpPr txBox="1">
            <a:spLocks noGrp="1"/>
          </p:cNvSpPr>
          <p:nvPr>
            <p:ph type="sldNum" idx="12"/>
          </p:nvPr>
        </p:nvSpPr>
        <p:spPr>
          <a:xfrm>
            <a:off x="609521" y="6356351"/>
            <a:ext cx="284443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Varela Round" pitchFamily="2" charset="-79"/>
                <a:ea typeface="Varela Round" pitchFamily="2" charset="-79"/>
                <a:cs typeface="Varela Round" pitchFamily="2" charset="-79"/>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x-none" smtClean="0"/>
              <a:pPr/>
              <a:t>‹#›</a:t>
            </a:fld>
            <a:endParaRPr lang="x-non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itchFamily="2" charset="-79"/>
          <a:ea typeface="Varela Round" pitchFamily="2" charset="-79"/>
          <a:cs typeface="Varela Round"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itchFamily="2" charset="-79"/>
          <a:ea typeface="Varela Round" pitchFamily="2" charset="-79"/>
          <a:cs typeface="Varela Round"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x-none" dirty="0"/>
              <a:t>מערכת שידורים לאומית</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D1A3C7-174E-401D-B0BC-F23456DFF396}"/>
              </a:ext>
            </a:extLst>
          </p:cNvPr>
          <p:cNvSpPr>
            <a:spLocks noGrp="1"/>
          </p:cNvSpPr>
          <p:nvPr>
            <p:ph type="title"/>
          </p:nvPr>
        </p:nvSpPr>
        <p:spPr/>
        <p:txBody>
          <a:bodyPr/>
          <a:lstStyle/>
          <a:p>
            <a:r>
              <a:rPr lang="he-IL" dirty="0">
                <a:latin typeface="Varela Round" panose="020B0604020202020204" charset="-79"/>
                <a:cs typeface="Varela Round" panose="020B0604020202020204" charset="-79"/>
              </a:rPr>
              <a:t>לסיכום</a:t>
            </a:r>
          </a:p>
        </p:txBody>
      </p:sp>
      <p:sp>
        <p:nvSpPr>
          <p:cNvPr id="4" name="מציין מיקום טקסט 3">
            <a:extLst>
              <a:ext uri="{FF2B5EF4-FFF2-40B4-BE49-F238E27FC236}">
                <a16:creationId xmlns:a16="http://schemas.microsoft.com/office/drawing/2014/main" id="{3AAB6554-4086-4ABD-B04D-5EC40DBC1D21}"/>
              </a:ext>
            </a:extLst>
          </p:cNvPr>
          <p:cNvSpPr>
            <a:spLocks noGrp="1"/>
          </p:cNvSpPr>
          <p:nvPr>
            <p:ph type="body" idx="2"/>
          </p:nvPr>
        </p:nvSpPr>
        <p:spPr>
          <a:xfrm>
            <a:off x="5626186" y="933094"/>
            <a:ext cx="6271660" cy="3625797"/>
          </a:xfrm>
        </p:spPr>
        <p:txBody>
          <a:bodyPr/>
          <a:lstStyle/>
          <a:p>
            <a:pPr>
              <a:lnSpc>
                <a:spcPct val="150000"/>
              </a:lnSpc>
              <a:buFont typeface="Wingdings" panose="05000000000000000000" pitchFamily="2" charset="2"/>
              <a:buChar char="ü"/>
            </a:pPr>
            <a:r>
              <a:rPr lang="he-IL" dirty="0">
                <a:solidFill>
                  <a:schemeClr val="tx1"/>
                </a:solidFill>
                <a:latin typeface="Varela Round" panose="020B0604020202020204" charset="-79"/>
                <a:ea typeface="Times New Roman" panose="02020603050405020304" pitchFamily="18" charset="0"/>
                <a:cs typeface="Varela Round" panose="020B0604020202020204" charset="-79"/>
              </a:rPr>
              <a:t>אלטרואיזם מוגדר כהתנהגות פרו-חברתית של הגשת עזרה מבלי לצפות לתמורה מידית או מוחשית.</a:t>
            </a:r>
          </a:p>
          <a:p>
            <a:pPr>
              <a:lnSpc>
                <a:spcPct val="150000"/>
              </a:lnSpc>
              <a:buFont typeface="Wingdings" panose="05000000000000000000" pitchFamily="2" charset="2"/>
              <a:buChar char="ü"/>
            </a:pPr>
            <a:r>
              <a:rPr lang="he-IL" dirty="0">
                <a:solidFill>
                  <a:schemeClr val="tx1"/>
                </a:solidFill>
                <a:latin typeface="Varela Round" panose="020B0604020202020204" charset="-79"/>
                <a:ea typeface="Times New Roman" panose="02020603050405020304" pitchFamily="18" charset="0"/>
                <a:cs typeface="Varela Round" panose="020B0604020202020204" charset="-79"/>
              </a:rPr>
              <a:t>אישיות אלטרואיסטית היא בעלת תכונות </a:t>
            </a:r>
          </a:p>
          <a:p>
            <a:pPr marL="76200" indent="0">
              <a:lnSpc>
                <a:spcPct val="150000"/>
              </a:lnSpc>
              <a:buNone/>
            </a:pPr>
            <a:r>
              <a:rPr lang="he-IL" dirty="0">
                <a:solidFill>
                  <a:schemeClr val="tx1"/>
                </a:solidFill>
                <a:latin typeface="Varela Round" panose="020B0604020202020204" charset="-79"/>
                <a:ea typeface="Times New Roman" panose="02020603050405020304" pitchFamily="18" charset="0"/>
                <a:cs typeface="Varela Round" panose="020B0604020202020204" charset="-79"/>
              </a:rPr>
              <a:t>    כגון אמפתיה, רמת מוסריות גבוהה וצורך </a:t>
            </a:r>
          </a:p>
          <a:p>
            <a:pPr marL="76200" indent="0">
              <a:lnSpc>
                <a:spcPct val="150000"/>
              </a:lnSpc>
              <a:buNone/>
            </a:pPr>
            <a:r>
              <a:rPr lang="he-IL" dirty="0">
                <a:solidFill>
                  <a:schemeClr val="tx1"/>
                </a:solidFill>
                <a:latin typeface="Varela Round" panose="020B0604020202020204" charset="-79"/>
                <a:ea typeface="Times New Roman" panose="02020603050405020304" pitchFamily="18" charset="0"/>
                <a:cs typeface="Varela Round" panose="020B0604020202020204" charset="-79"/>
              </a:rPr>
              <a:t>   באישור חברתי גבוה. </a:t>
            </a:r>
            <a:endParaRPr lang="he-IL" dirty="0">
              <a:latin typeface="Varela Round" panose="020B0604020202020204" charset="-79"/>
              <a:cs typeface="Varela Round" panose="020B0604020202020204"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06" y="933094"/>
            <a:ext cx="4105836" cy="41058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8301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D1A3C7-174E-401D-B0BC-F23456DFF396}"/>
              </a:ext>
            </a:extLst>
          </p:cNvPr>
          <p:cNvSpPr>
            <a:spLocks noGrp="1"/>
          </p:cNvSpPr>
          <p:nvPr>
            <p:ph type="title"/>
          </p:nvPr>
        </p:nvSpPr>
        <p:spPr>
          <a:xfrm>
            <a:off x="515206" y="105239"/>
            <a:ext cx="11160000" cy="720000"/>
          </a:xfrm>
        </p:spPr>
        <p:txBody>
          <a:bodyPr/>
          <a:lstStyle/>
          <a:p>
            <a:r>
              <a:rPr lang="he-IL" dirty="0">
                <a:latin typeface="Varela Round" panose="020B0604020202020204" charset="-79"/>
                <a:cs typeface="Varela Round" panose="020B0604020202020204" charset="-79"/>
              </a:rPr>
              <a:t>משימה לסיכום חלק א'</a:t>
            </a:r>
          </a:p>
        </p:txBody>
      </p:sp>
      <p:sp>
        <p:nvSpPr>
          <p:cNvPr id="4" name="מציין מיקום טקסט 3">
            <a:extLst>
              <a:ext uri="{FF2B5EF4-FFF2-40B4-BE49-F238E27FC236}">
                <a16:creationId xmlns:a16="http://schemas.microsoft.com/office/drawing/2014/main" id="{3AAB6554-4086-4ABD-B04D-5EC40DBC1D21}"/>
              </a:ext>
            </a:extLst>
          </p:cNvPr>
          <p:cNvSpPr>
            <a:spLocks noGrp="1"/>
          </p:cNvSpPr>
          <p:nvPr>
            <p:ph type="body" idx="2"/>
          </p:nvPr>
        </p:nvSpPr>
        <p:spPr>
          <a:xfrm>
            <a:off x="4003910" y="825240"/>
            <a:ext cx="4182593" cy="877774"/>
          </a:xfrm>
        </p:spPr>
        <p:txBody>
          <a:bodyPr/>
          <a:lstStyle/>
          <a:p>
            <a:pPr marL="76200" indent="0" algn="ctr">
              <a:lnSpc>
                <a:spcPct val="150000"/>
              </a:lnSpc>
              <a:buNone/>
            </a:pPr>
            <a:r>
              <a:rPr lang="he-IL" sz="3200" dirty="0">
                <a:solidFill>
                  <a:srgbClr val="00B050"/>
                </a:solidFill>
                <a:latin typeface="Varela Round" panose="020B0604020202020204" charset="-79"/>
                <a:ea typeface="Times New Roman" panose="02020603050405020304" pitchFamily="18" charset="0"/>
                <a:cs typeface="CampainB" pitchFamily="2" charset="-79"/>
              </a:rPr>
              <a:t>ענו על השאלה הבאה:</a:t>
            </a:r>
          </a:p>
        </p:txBody>
      </p:sp>
      <p:sp>
        <p:nvSpPr>
          <p:cNvPr id="3" name="TextBox 2"/>
          <p:cNvSpPr txBox="1"/>
          <p:nvPr/>
        </p:nvSpPr>
        <p:spPr>
          <a:xfrm>
            <a:off x="1326112" y="1703014"/>
            <a:ext cx="9538188" cy="3046988"/>
          </a:xfrm>
          <a:prstGeom prst="rect">
            <a:avLst/>
          </a:prstGeom>
          <a:solidFill>
            <a:schemeClr val="accent5">
              <a:lumMod val="20000"/>
              <a:lumOff val="80000"/>
            </a:schemeClr>
          </a:solidFill>
          <a:ln w="28575">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1">
            <a:spAutoFit/>
          </a:bodyPr>
          <a:lstStyle/>
          <a:p>
            <a:pPr marL="76200" indent="0" algn="ctr">
              <a:lnSpc>
                <a:spcPct val="150000"/>
              </a:lnSpc>
              <a:buNone/>
            </a:pP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rPr>
              <a:t>מרים תרמה באביב 2020 כליה לאדם שהיא אינה מכירה.</a:t>
            </a:r>
          </a:p>
          <a:p>
            <a:pPr marL="76200" indent="0" algn="ctr">
              <a:lnSpc>
                <a:spcPct val="150000"/>
              </a:lnSpc>
              <a:buNone/>
            </a:pPr>
            <a:r>
              <a:rPr lang="he-IL" sz="2400" b="1" dirty="0">
                <a:solidFill>
                  <a:srgbClr val="002060"/>
                </a:solidFill>
                <a:latin typeface="Varela Round" panose="020B0604020202020204" charset="-79"/>
                <a:ea typeface="Times New Roman" panose="02020603050405020304" pitchFamily="18" charset="0"/>
                <a:cs typeface="Varela Round" panose="020B0604020202020204" charset="-79"/>
              </a:rPr>
              <a:t>א.</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rPr>
              <a:t> </a:t>
            </a:r>
            <a:r>
              <a:rPr lang="he-IL" sz="2800" dirty="0">
                <a:solidFill>
                  <a:schemeClr val="accent2">
                    <a:lumMod val="50000"/>
                  </a:schemeClr>
                </a:solidFill>
                <a:latin typeface="Varela Round" panose="020B0604020202020204" charset="-79"/>
                <a:ea typeface="Times New Roman" panose="02020603050405020304" pitchFamily="18" charset="0"/>
                <a:cs typeface="Varela Round" panose="020B0604020202020204" charset="-79"/>
              </a:rPr>
              <a:t>הגדר מהו אלטרואיזם. </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rPr>
              <a:t>האם לדעתך מרים התנהגה באלטרואיזם? </a:t>
            </a:r>
          </a:p>
          <a:p>
            <a:pPr marL="76200" indent="0" algn="ctr">
              <a:lnSpc>
                <a:spcPct val="150000"/>
              </a:lnSpc>
              <a:buNone/>
            </a:pPr>
            <a:r>
              <a:rPr lang="he-IL" sz="2400" u="sng" dirty="0">
                <a:solidFill>
                  <a:srgbClr val="002060"/>
                </a:solidFill>
                <a:latin typeface="Varela Round" panose="020B0604020202020204" charset="-79"/>
                <a:ea typeface="Times New Roman" panose="02020603050405020304" pitchFamily="18" charset="0"/>
                <a:cs typeface="Varela Round" panose="020B0604020202020204" charset="-79"/>
              </a:rPr>
              <a:t>נמק קביעתך. </a:t>
            </a:r>
            <a:endParaRPr lang="en-US" sz="2400" u="sng" dirty="0">
              <a:solidFill>
                <a:srgbClr val="002060"/>
              </a:solidFill>
              <a:latin typeface="Varela Round" panose="020B0604020202020204" charset="-79"/>
              <a:ea typeface="Times New Roman" panose="02020603050405020304" pitchFamily="18" charset="0"/>
              <a:cs typeface="Varela Round" panose="020B0604020202020204" charset="-79"/>
            </a:endParaRPr>
          </a:p>
          <a:p>
            <a:pPr marL="76200" indent="0" algn="ctr">
              <a:lnSpc>
                <a:spcPct val="150000"/>
              </a:lnSpc>
              <a:buNone/>
            </a:pPr>
            <a:endParaRPr lang="he-IL" sz="2400" dirty="0">
              <a:solidFill>
                <a:srgbClr val="002060"/>
              </a:solidFill>
              <a:latin typeface="Varela Round" panose="020B0604020202020204" charset="-79"/>
              <a:ea typeface="Times New Roman" panose="02020603050405020304" pitchFamily="18" charset="0"/>
              <a:cs typeface="Varela Round" panose="020B0604020202020204" charset="-79"/>
            </a:endParaRPr>
          </a:p>
          <a:p>
            <a:pPr marL="76200" indent="0" algn="ctr">
              <a:lnSpc>
                <a:spcPct val="150000"/>
              </a:lnSpc>
              <a:buNone/>
            </a:pPr>
            <a:r>
              <a:rPr lang="he-IL" sz="2400" b="1" dirty="0">
                <a:solidFill>
                  <a:srgbClr val="002060"/>
                </a:solidFill>
                <a:latin typeface="Varela Round" panose="020B0604020202020204" charset="-79"/>
                <a:ea typeface="Times New Roman" panose="02020603050405020304" pitchFamily="18" charset="0"/>
                <a:cs typeface="Varela Round" panose="020B0604020202020204" charset="-79"/>
              </a:rPr>
              <a:t>ב.</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rPr>
              <a:t> </a:t>
            </a: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rPr>
              <a:t>הצג</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rPr>
              <a:t> 2 תכונות של אישיות אלטרואיסטית </a:t>
            </a: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rPr>
              <a:t>והדגם</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rPr>
              <a:t> על מרים.</a:t>
            </a:r>
            <a:endParaRPr lang="he-IL" sz="2400" dirty="0">
              <a:latin typeface="Varela Round" pitchFamily="2" charset="-79"/>
              <a:cs typeface="Varela Round" pitchFamily="2" charset="-79"/>
            </a:endParaRPr>
          </a:p>
        </p:txBody>
      </p:sp>
    </p:spTree>
    <p:extLst>
      <p:ext uri="{BB962C8B-B14F-4D97-AF65-F5344CB8AC3E}">
        <p14:creationId xmlns:p14="http://schemas.microsoft.com/office/powerpoint/2010/main" val="13450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515206" y="449705"/>
            <a:ext cx="11160000" cy="5021705"/>
          </a:xfrm>
          <a:ln>
            <a:noFill/>
          </a:ln>
        </p:spPr>
        <p:txBody>
          <a:bodyPr/>
          <a:lstStyle/>
          <a:p>
            <a:pPr marL="76200" indent="0">
              <a:buNone/>
            </a:pPr>
            <a:br>
              <a:rPr lang="en-US" dirty="0"/>
            </a:br>
            <a:r>
              <a:rPr lang="he-IL" sz="2800" dirty="0">
                <a:latin typeface="Varela Round" panose="020B0604020202020204" charset="-79"/>
                <a:cs typeface="Varela Round" panose="020B0604020202020204" charset="-79"/>
              </a:rPr>
              <a:t>                </a:t>
            </a:r>
            <a:r>
              <a:rPr lang="he-IL" sz="5400" dirty="0">
                <a:latin typeface="Varela Round" panose="020B0604020202020204" charset="-79"/>
                <a:cs typeface="Varela Round" panose="020B0604020202020204" charset="-79"/>
              </a:rPr>
              <a:t>תודה על ההקשבה</a:t>
            </a:r>
          </a:p>
          <a:p>
            <a:pPr marL="76200" indent="0">
              <a:buNone/>
            </a:pPr>
            <a:r>
              <a:rPr lang="he-IL" sz="5400" dirty="0">
                <a:latin typeface="Varela Round" panose="020B0604020202020204" charset="-79"/>
                <a:cs typeface="Varela Round" panose="020B0604020202020204" charset="-79"/>
              </a:rPr>
              <a:t>     ולהתראות בשיעור הבא.</a:t>
            </a:r>
            <a:endParaRPr lang="he-IL" sz="3600" dirty="0">
              <a:latin typeface="Varela Round" panose="020B0604020202020204" charset="-79"/>
              <a:cs typeface="Varela Round" panose="020B0604020202020204" charset="-79"/>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317" y="2960557"/>
            <a:ext cx="2143125"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45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p:nvPr/>
        </p:nvSpPr>
        <p:spPr>
          <a:xfrm>
            <a:off x="1629319" y="2633567"/>
            <a:ext cx="9207201" cy="1924400"/>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endParaRPr sz="1800" u="none" strike="noStrike" cap="none" dirty="0">
              <a:solidFill>
                <a:schemeClr val="dk1"/>
              </a:solidFill>
              <a:latin typeface="Varela Round" pitchFamily="2" charset="-79"/>
              <a:ea typeface="Calibri"/>
              <a:cs typeface="Varela Round" pitchFamily="2" charset="-79"/>
              <a:sym typeface="Calibri"/>
            </a:endParaRPr>
          </a:p>
        </p:txBody>
      </p:sp>
      <p:sp>
        <p:nvSpPr>
          <p:cNvPr id="67" name="Google Shape;67;p9"/>
          <p:cNvSpPr txBox="1">
            <a:spLocks noGrp="1"/>
          </p:cNvSpPr>
          <p:nvPr>
            <p:ph type="ctrTitle"/>
          </p:nvPr>
        </p:nvSpPr>
        <p:spPr>
          <a:xfrm>
            <a:off x="841720" y="1714030"/>
            <a:ext cx="10871177" cy="1204461"/>
          </a:xfrm>
          <a:prstGeom prst="rect">
            <a:avLst/>
          </a:prstGeom>
          <a:noFill/>
          <a:ln>
            <a:noFill/>
          </a:ln>
        </p:spPr>
        <p:txBody>
          <a:bodyPr spcFirstLastPara="1" wrap="square" lIns="91425" tIns="45700" rIns="91425" bIns="45700" anchor="ctr" anchorCtr="0">
            <a:noAutofit/>
          </a:bodyPr>
          <a:lstStyle/>
          <a:p>
            <a:pPr lvl="0"/>
            <a:r>
              <a:rPr lang="he-IL" dirty="0">
                <a:solidFill>
                  <a:srgbClr val="002060"/>
                </a:solidFill>
                <a:ea typeface="Calibri"/>
                <a:sym typeface="Calibri"/>
              </a:rPr>
              <a:t>התנהגות פרו חברתית</a:t>
            </a:r>
            <a:br>
              <a:rPr lang="he-IL" sz="4600" dirty="0">
                <a:solidFill>
                  <a:srgbClr val="002060"/>
                </a:solidFill>
                <a:ea typeface="Calibri"/>
                <a:sym typeface="Calibri"/>
              </a:rPr>
            </a:br>
            <a:r>
              <a:rPr lang="he-IL" sz="4600" dirty="0">
                <a:solidFill>
                  <a:srgbClr val="002060"/>
                </a:solidFill>
                <a:ea typeface="Calibri"/>
                <a:sym typeface="Calibri"/>
              </a:rPr>
              <a:t>אפקט העומד מהצד </a:t>
            </a:r>
            <a:r>
              <a:rPr lang="he-IL" sz="4400" dirty="0">
                <a:solidFill>
                  <a:srgbClr val="002060"/>
                </a:solidFill>
              </a:rPr>
              <a:t>(חלק ב)</a:t>
            </a:r>
            <a:endParaRPr sz="6000" dirty="0">
              <a:solidFill>
                <a:srgbClr val="002060"/>
              </a:solidFill>
            </a:endParaRPr>
          </a:p>
        </p:txBody>
      </p:sp>
      <p:sp>
        <p:nvSpPr>
          <p:cNvPr id="68" name="Google Shape;68;p9"/>
          <p:cNvSpPr txBox="1">
            <a:spLocks noGrp="1"/>
          </p:cNvSpPr>
          <p:nvPr>
            <p:ph type="subTitle" idx="1"/>
          </p:nvPr>
        </p:nvSpPr>
        <p:spPr>
          <a:xfrm>
            <a:off x="738117" y="3089948"/>
            <a:ext cx="10872000" cy="720000"/>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rgbClr val="002060"/>
              </a:buClr>
              <a:buSzPts val="2800"/>
              <a:buNone/>
            </a:pPr>
            <a:r>
              <a:rPr lang="he-IL" sz="4400" dirty="0"/>
              <a:t>פסיכולוגיה לכיתות י – י"ב</a:t>
            </a:r>
            <a:endParaRPr sz="4400" dirty="0"/>
          </a:p>
        </p:txBody>
      </p:sp>
      <p:sp>
        <p:nvSpPr>
          <p:cNvPr id="69" name="Google Shape;69;p9"/>
          <p:cNvSpPr txBox="1">
            <a:spLocks noGrp="1"/>
          </p:cNvSpPr>
          <p:nvPr>
            <p:ph type="body" idx="2"/>
          </p:nvPr>
        </p:nvSpPr>
        <p:spPr>
          <a:xfrm>
            <a:off x="2759455" y="3679345"/>
            <a:ext cx="6671501" cy="720000"/>
          </a:xfrm>
          <a:prstGeom prst="rect">
            <a:avLst/>
          </a:prstGeom>
          <a:noFill/>
          <a:ln>
            <a:noFill/>
          </a:ln>
        </p:spPr>
        <p:txBody>
          <a:bodyPr spcFirstLastPara="1" wrap="square" lIns="91425" tIns="45700" rIns="91425" bIns="45700" anchor="t" anchorCtr="0">
            <a:noAutofit/>
          </a:bodyPr>
          <a:lstStyle/>
          <a:p>
            <a:pPr marL="342900" lvl="0" indent="-342900" algn="ctr" rtl="1">
              <a:lnSpc>
                <a:spcPct val="100000"/>
              </a:lnSpc>
              <a:spcBef>
                <a:spcPts val="0"/>
              </a:spcBef>
              <a:spcAft>
                <a:spcPts val="0"/>
              </a:spcAft>
              <a:buClr>
                <a:srgbClr val="002060"/>
              </a:buClr>
              <a:buSzPts val="2800"/>
              <a:buFont typeface="Arial"/>
              <a:buNone/>
            </a:pPr>
            <a:r>
              <a:rPr lang="he-IL" dirty="0"/>
              <a:t>כתיבה ועריכת מצגת: טל גבאי</a:t>
            </a:r>
          </a:p>
          <a:p>
            <a:pPr marL="342900" lvl="0" indent="-342900" algn="ctr" rtl="1">
              <a:lnSpc>
                <a:spcPct val="100000"/>
              </a:lnSpc>
              <a:spcBef>
                <a:spcPts val="0"/>
              </a:spcBef>
              <a:spcAft>
                <a:spcPts val="0"/>
              </a:spcAft>
              <a:buClr>
                <a:srgbClr val="002060"/>
              </a:buClr>
              <a:buSzPts val="2800"/>
              <a:buFont typeface="Arial"/>
              <a:buNone/>
            </a:pPr>
            <a:endParaRPr lang="he-IL" dirty="0"/>
          </a:p>
          <a:p>
            <a:pPr marL="342900" lvl="0" indent="-342900" algn="ctr" rtl="1">
              <a:lnSpc>
                <a:spcPct val="100000"/>
              </a:lnSpc>
              <a:spcBef>
                <a:spcPts val="0"/>
              </a:spcBef>
              <a:spcAft>
                <a:spcPts val="0"/>
              </a:spcAft>
              <a:buClr>
                <a:srgbClr val="002060"/>
              </a:buClr>
              <a:buSzPts val="2800"/>
              <a:buFont typeface="Arial"/>
              <a:buNone/>
            </a:pPr>
            <a:endParaRPr lang="he-IL" dirty="0"/>
          </a:p>
          <a:p>
            <a:pPr marL="342900" lvl="0" indent="-342900" algn="ctr" rtl="1">
              <a:lnSpc>
                <a:spcPct val="100000"/>
              </a:lnSpc>
              <a:spcBef>
                <a:spcPts val="0"/>
              </a:spcBef>
              <a:spcAft>
                <a:spcPts val="0"/>
              </a:spcAft>
              <a:buClr>
                <a:srgbClr val="002060"/>
              </a:buClr>
              <a:buSzPts val="2800"/>
              <a:buFont typeface="Arial"/>
              <a:buNone/>
            </a:pPr>
            <a:endParaRPr dirty="0"/>
          </a:p>
        </p:txBody>
      </p:sp>
      <p:sp>
        <p:nvSpPr>
          <p:cNvPr id="6" name="מלבן 5">
            <a:extLst>
              <a:ext uri="{FF2B5EF4-FFF2-40B4-BE49-F238E27FC236}">
                <a16:creationId xmlns:a16="http://schemas.microsoft.com/office/drawing/2014/main" id="{0A021C44-93DB-4D17-9751-6B08CACE3FD3}"/>
              </a:ext>
            </a:extLst>
          </p:cNvPr>
          <p:cNvSpPr/>
          <p:nvPr/>
        </p:nvSpPr>
        <p:spPr>
          <a:xfrm>
            <a:off x="4522498" y="4640601"/>
            <a:ext cx="3145413" cy="646331"/>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he-IL" sz="36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מורה:  </a:t>
            </a:r>
            <a:r>
              <a:rPr lang="he-IL" sz="360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טל גבאי</a:t>
            </a:r>
            <a:endParaRPr lang="he-IL" sz="36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endParaRPr>
          </a:p>
        </p:txBody>
      </p:sp>
    </p:spTree>
    <p:extLst>
      <p:ext uri="{BB962C8B-B14F-4D97-AF65-F5344CB8AC3E}">
        <p14:creationId xmlns:p14="http://schemas.microsoft.com/office/powerpoint/2010/main" val="226408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515206" y="508929"/>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x-none" i="1" dirty="0">
                <a:latin typeface="Varela Round" panose="020B0604020202020204" charset="-79"/>
                <a:cs typeface="Varela Round" panose="020B0604020202020204" charset="-79"/>
              </a:rPr>
              <a:t>מה נלמד </a:t>
            </a:r>
            <a:r>
              <a:rPr lang="he-IL" i="1" dirty="0">
                <a:latin typeface="Varela Round" panose="020B0604020202020204" charset="-79"/>
                <a:cs typeface="Varela Round" panose="020B0604020202020204" charset="-79"/>
              </a:rPr>
              <a:t>בחלק ב' של השיעור ?</a:t>
            </a:r>
            <a:endParaRPr i="1" dirty="0">
              <a:latin typeface="Varela Round" panose="020B0604020202020204" charset="-79"/>
              <a:cs typeface="Varela Round" panose="020B0604020202020204" charset="-79"/>
            </a:endParaRPr>
          </a:p>
        </p:txBody>
      </p:sp>
      <p:sp>
        <p:nvSpPr>
          <p:cNvPr id="76" name="Google Shape;76;p10"/>
          <p:cNvSpPr txBox="1">
            <a:spLocks noGrp="1"/>
          </p:cNvSpPr>
          <p:nvPr>
            <p:ph type="body" idx="2"/>
          </p:nvPr>
        </p:nvSpPr>
        <p:spPr>
          <a:xfrm>
            <a:off x="2177052" y="1405218"/>
            <a:ext cx="7836307" cy="2913529"/>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a:lnSpc>
                <a:spcPct val="150000"/>
              </a:lnSpc>
            </a:pPr>
            <a:r>
              <a:rPr lang="he-IL" sz="4000" dirty="0">
                <a:latin typeface="Varela Round" panose="020B0604020202020204" charset="-79"/>
                <a:cs typeface="Varela Round" panose="020B0604020202020204" charset="-79"/>
              </a:rPr>
              <a:t>אפקט "העומד מהצד"</a:t>
            </a:r>
          </a:p>
          <a:p>
            <a:pPr>
              <a:lnSpc>
                <a:spcPct val="150000"/>
              </a:lnSpc>
            </a:pPr>
            <a:r>
              <a:rPr lang="he-IL" sz="4000" dirty="0">
                <a:latin typeface="Varela Round" panose="020B0604020202020204" charset="-79"/>
                <a:cs typeface="Varela Round" panose="020B0604020202020204" charset="-79"/>
              </a:rPr>
              <a:t>הניסוי של לאטנה </a:t>
            </a:r>
            <a:r>
              <a:rPr lang="he-IL" sz="4000" dirty="0" err="1">
                <a:latin typeface="Varela Round" panose="020B0604020202020204" charset="-79"/>
                <a:cs typeface="Varela Round" panose="020B0604020202020204" charset="-79"/>
              </a:rPr>
              <a:t>ודארלי</a:t>
            </a:r>
            <a:endParaRPr lang="he-IL" sz="4000" dirty="0">
              <a:latin typeface="Varela Round" panose="020B0604020202020204" charset="-79"/>
              <a:cs typeface="Varela Round" panose="020B0604020202020204" charset="-79"/>
            </a:endParaRPr>
          </a:p>
          <a:p>
            <a:pPr>
              <a:lnSpc>
                <a:spcPct val="150000"/>
              </a:lnSpc>
            </a:pPr>
            <a:r>
              <a:rPr lang="he-IL" sz="4000" dirty="0">
                <a:latin typeface="Varela Round" panose="020B0604020202020204" charset="-79"/>
                <a:cs typeface="Varela Round" panose="020B0604020202020204" charset="-79"/>
              </a:rPr>
              <a:t>בורות פלורליסטית</a:t>
            </a: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4077308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3060B178-D6A4-4405-BBF5-1842EC8B128F}"/>
              </a:ext>
            </a:extLst>
          </p:cNvPr>
          <p:cNvSpPr>
            <a:spLocks noGrp="1"/>
          </p:cNvSpPr>
          <p:nvPr>
            <p:ph type="body" idx="1"/>
          </p:nvPr>
        </p:nvSpPr>
        <p:spPr>
          <a:xfrm>
            <a:off x="879283" y="1268332"/>
            <a:ext cx="10431846" cy="1938992"/>
          </a:xfrm>
          <a:prstGeom prst="rect">
            <a:avLst/>
          </a:prstGeom>
          <a:noFill/>
        </p:spPr>
        <p:txBody>
          <a:bodyPr wrap="square" lIns="91440" tIns="45720" rIns="91440" bIns="45720">
            <a:spAutoFit/>
          </a:bodyPr>
          <a:lstStyle/>
          <a:p>
            <a:pPr marL="76200" indent="0" algn="just">
              <a:lnSpc>
                <a:spcPct val="100000"/>
              </a:lnSpc>
              <a:buNone/>
            </a:pPr>
            <a:r>
              <a:rPr lang="he-IL" sz="4000" dirty="0">
                <a:latin typeface="Varela Round" panose="020B0500000000000000" charset="-79"/>
                <a:cs typeface="Varela Round" panose="020B0500000000000000" charset="-79"/>
              </a:rPr>
              <a:t>המושג </a:t>
            </a:r>
            <a:r>
              <a:rPr lang="he-IL" sz="4000" i="1" dirty="0">
                <a:solidFill>
                  <a:schemeClr val="accent2">
                    <a:lumMod val="50000"/>
                  </a:schemeClr>
                </a:solidFill>
                <a:latin typeface="Varela Round" panose="020B0500000000000000" charset="-79"/>
                <a:cs typeface="Varela Round" panose="020B0500000000000000" charset="-79"/>
              </a:rPr>
              <a:t>"אפקט העומד מהצד" </a:t>
            </a:r>
            <a:r>
              <a:rPr lang="he-IL" sz="4000" dirty="0">
                <a:latin typeface="Varela Round" panose="020B0500000000000000" charset="-79"/>
                <a:cs typeface="Varela Round" panose="020B0500000000000000" charset="-79"/>
              </a:rPr>
              <a:t>מדבר על תופעה שכאשר האדם נמצא בקבוצה, הסיכוי שהוא יעזור לאדם אחר נמוך מאשר אם הוא לבד. </a:t>
            </a:r>
            <a:endParaRPr lang="he-IL" sz="4000" b="0" cap="none" spc="0" dirty="0">
              <a:ln w="0"/>
              <a:solidFill>
                <a:schemeClr val="tx1"/>
              </a:solidFill>
              <a:effectLst>
                <a:outerShdw blurRad="38100" dist="19050" dir="2700000" algn="tl" rotWithShape="0">
                  <a:schemeClr val="dk1">
                    <a:alpha val="40000"/>
                  </a:schemeClr>
                </a:outerShdw>
              </a:effectLst>
              <a:latin typeface="Varela Round" panose="020B0500000000000000" charset="-79"/>
              <a:cs typeface="Varela Round" panose="020B0500000000000000" charset="-79"/>
            </a:endParaRPr>
          </a:p>
        </p:txBody>
      </p:sp>
      <p:sp>
        <p:nvSpPr>
          <p:cNvPr id="3" name="TextBox 2"/>
          <p:cNvSpPr txBox="1"/>
          <p:nvPr/>
        </p:nvSpPr>
        <p:spPr>
          <a:xfrm>
            <a:off x="4783789" y="13971"/>
            <a:ext cx="2622834" cy="1107996"/>
          </a:xfrm>
          <a:prstGeom prst="rect">
            <a:avLst/>
          </a:prstGeom>
          <a:noFill/>
        </p:spPr>
        <p:txBody>
          <a:bodyPr wrap="none" rtlCol="1">
            <a:spAutoFit/>
          </a:bodyPr>
          <a:lstStyle/>
          <a:p>
            <a:r>
              <a:rPr lang="he-IL" sz="6600" u="sng" dirty="0">
                <a:solidFill>
                  <a:srgbClr val="FFC000"/>
                </a:solidFill>
                <a:latin typeface="Varela Round" panose="020B0500000000000000" charset="-79"/>
                <a:cs typeface="Varela Round" panose="020B0500000000000000" charset="-79"/>
              </a:rPr>
              <a:t>הגדרה</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652" y="3625161"/>
            <a:ext cx="3820137" cy="2788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6253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9DAAE063-22D2-4D56-B15B-37DC87AC72D3}"/>
              </a:ext>
            </a:extLst>
          </p:cNvPr>
          <p:cNvSpPr>
            <a:spLocks noGrp="1"/>
          </p:cNvSpPr>
          <p:nvPr>
            <p:ph type="body" idx="2"/>
          </p:nvPr>
        </p:nvSpPr>
        <p:spPr>
          <a:xfrm>
            <a:off x="377395" y="0"/>
            <a:ext cx="11435622" cy="4864305"/>
          </a:xfrm>
        </p:spPr>
        <p:txBody>
          <a:bodyPr/>
          <a:lstStyle/>
          <a:p>
            <a:pPr marL="76200" indent="0">
              <a:lnSpc>
                <a:spcPct val="150000"/>
              </a:lnSpc>
              <a:buNone/>
            </a:pPr>
            <a:r>
              <a:rPr lang="he-IL" b="1" dirty="0">
                <a:latin typeface="Varela Round" panose="020B0604020202020204" charset="-79"/>
                <a:ea typeface="Times New Roman" panose="02020603050405020304" pitchFamily="18" charset="0"/>
                <a:cs typeface="Varela Round" panose="020B0604020202020204" charset="-79"/>
              </a:rPr>
              <a:t>לאטנה </a:t>
            </a:r>
            <a:r>
              <a:rPr lang="he-IL" b="1" dirty="0" err="1">
                <a:latin typeface="Varela Round" panose="020B0604020202020204" charset="-79"/>
                <a:ea typeface="Times New Roman" panose="02020603050405020304" pitchFamily="18" charset="0"/>
                <a:cs typeface="Varela Round" panose="020B0604020202020204" charset="-79"/>
              </a:rPr>
              <a:t>ודארלי</a:t>
            </a:r>
            <a:r>
              <a:rPr lang="he-IL" sz="1800" dirty="0">
                <a:latin typeface="Varela Round" panose="020B0604020202020204" charset="-79"/>
                <a:ea typeface="Times New Roman" panose="02020603050405020304" pitchFamily="18" charset="0"/>
                <a:cs typeface="Varela Round" panose="020B0604020202020204" charset="-79"/>
              </a:rPr>
              <a:t> ערכו מחקר ב1968 שנקרא </a:t>
            </a:r>
            <a:r>
              <a:rPr lang="he-IL" sz="2000" dirty="0">
                <a:solidFill>
                  <a:schemeClr val="accent2">
                    <a:lumMod val="50000"/>
                  </a:schemeClr>
                </a:solidFill>
                <a:latin typeface="Varela Round" panose="020B0604020202020204" charset="-79"/>
                <a:ea typeface="Times New Roman" panose="02020603050405020304" pitchFamily="18" charset="0"/>
                <a:cs typeface="Varela Round" panose="020B0604020202020204" charset="-79"/>
              </a:rPr>
              <a:t>"אפקט העומד מהצד במעבדה"</a:t>
            </a:r>
          </a:p>
          <a:p>
            <a:pPr marL="76200" indent="0">
              <a:lnSpc>
                <a:spcPct val="150000"/>
              </a:lnSpc>
              <a:buNone/>
            </a:pPr>
            <a:r>
              <a:rPr lang="he-IL" sz="1800" dirty="0">
                <a:latin typeface="Varela Round" panose="020B0604020202020204" charset="-79"/>
                <a:ea typeface="Times New Roman" panose="02020603050405020304" pitchFamily="18" charset="0"/>
                <a:cs typeface="Varela Round" panose="020B0604020202020204" charset="-79"/>
              </a:rPr>
              <a:t>החוקרים רצו לבדוק האם יש הבדל בהגשת עזרה אם האדם נמצא לבדו בחדר או עם אנשים אחרים (זרים).</a:t>
            </a:r>
          </a:p>
          <a:p>
            <a:pPr marL="76200" indent="0">
              <a:lnSpc>
                <a:spcPct val="150000"/>
              </a:lnSpc>
              <a:buNone/>
            </a:pPr>
            <a:r>
              <a:rPr lang="he-IL" sz="1800" b="1" i="1" u="sng" dirty="0">
                <a:solidFill>
                  <a:srgbClr val="FFC000"/>
                </a:solidFill>
                <a:latin typeface="Varela Round" panose="020B0604020202020204" charset="-79"/>
                <a:ea typeface="Times New Roman" panose="02020603050405020304" pitchFamily="18" charset="0"/>
                <a:cs typeface="Varela Round" panose="020B0604020202020204" charset="-79"/>
              </a:rPr>
              <a:t>מהלך המחקר: </a:t>
            </a:r>
            <a:r>
              <a:rPr lang="he-IL" sz="1800" dirty="0">
                <a:latin typeface="Varela Round" panose="020B0604020202020204" charset="-79"/>
                <a:ea typeface="Times New Roman" panose="02020603050405020304" pitchFamily="18" charset="0"/>
                <a:cs typeface="Varela Round" panose="020B0604020202020204" charset="-79"/>
              </a:rPr>
              <a:t>החוקרים הזמינו נבדקים לחדר באוניברסיטה וביקשו מהם למלא שאלון ארוך. חלק מהנבדקים היו לבד בחדר, חלק היו עם שני נבדקים אחרים וחלק היו עם שני משתפי פעולה של החוקרים (שקיבלו הוראה להתעלם ממצב החירום). לאחר כמה דקות, נוצר מצב חירום שבו מהחדר הסמוך עלה עשן.</a:t>
            </a:r>
          </a:p>
          <a:p>
            <a:pPr marL="76200" indent="0">
              <a:lnSpc>
                <a:spcPct val="150000"/>
              </a:lnSpc>
              <a:buNone/>
            </a:pPr>
            <a:r>
              <a:rPr lang="he-IL" sz="1800" dirty="0">
                <a:latin typeface="Varela Round" panose="020B0604020202020204" charset="-79"/>
                <a:ea typeface="Times New Roman" panose="02020603050405020304" pitchFamily="18" charset="0"/>
                <a:cs typeface="Varela Round" panose="020B0604020202020204" charset="-79"/>
              </a:rPr>
              <a:t>החוקרים רצו לראות האם הנבדקים ידווחו על מצב החירום ותוך כמה זמן. </a:t>
            </a:r>
          </a:p>
          <a:p>
            <a:pPr marL="76200" indent="0">
              <a:lnSpc>
                <a:spcPct val="150000"/>
              </a:lnSpc>
              <a:buNone/>
            </a:pPr>
            <a:r>
              <a:rPr lang="he-IL" sz="1800" b="1" i="1" u="sng" dirty="0">
                <a:solidFill>
                  <a:srgbClr val="FFC000"/>
                </a:solidFill>
                <a:latin typeface="Varela Round" panose="020B0604020202020204" charset="-79"/>
                <a:ea typeface="Times New Roman" panose="02020603050405020304" pitchFamily="18" charset="0"/>
                <a:cs typeface="Varela Round" panose="020B0604020202020204" charset="-79"/>
              </a:rPr>
              <a:t>תוצאות המחקר:</a:t>
            </a:r>
          </a:p>
          <a:p>
            <a:pPr marL="76200" indent="0">
              <a:lnSpc>
                <a:spcPct val="150000"/>
              </a:lnSpc>
              <a:buNone/>
            </a:pPr>
            <a:r>
              <a:rPr lang="he-IL" sz="1800" dirty="0">
                <a:latin typeface="Varela Round" panose="020B0604020202020204" charset="-79"/>
                <a:ea typeface="Times New Roman" panose="02020603050405020304" pitchFamily="18" charset="0"/>
                <a:cs typeface="Varela Round" panose="020B0604020202020204" charset="-79"/>
              </a:rPr>
              <a:t>80% מהנבדקים שהיו לבד קראו לעזרה תוך 5 דקות לעומת רק 15%</a:t>
            </a:r>
          </a:p>
          <a:p>
            <a:pPr marL="76200" indent="0">
              <a:lnSpc>
                <a:spcPct val="150000"/>
              </a:lnSpc>
              <a:buNone/>
            </a:pPr>
            <a:r>
              <a:rPr lang="he-IL" sz="1800" dirty="0">
                <a:latin typeface="Varela Round" panose="020B0604020202020204" charset="-79"/>
                <a:ea typeface="Times New Roman" panose="02020603050405020304" pitchFamily="18" charset="0"/>
                <a:cs typeface="Varela Round" panose="020B0604020202020204" charset="-79"/>
              </a:rPr>
              <a:t>ממי שהיה עם נבדקים אחרים ו10% שהיו עם משתפי פעולה.</a:t>
            </a:r>
          </a:p>
          <a:p>
            <a:pPr marL="76200" indent="0">
              <a:lnSpc>
                <a:spcPct val="150000"/>
              </a:lnSpc>
              <a:buNone/>
            </a:pPr>
            <a:r>
              <a:rPr lang="he-IL" sz="1800" b="1" i="1" u="sng" dirty="0">
                <a:solidFill>
                  <a:srgbClr val="FFC000"/>
                </a:solidFill>
                <a:latin typeface="Varela Round" panose="020B0604020202020204" charset="-79"/>
                <a:ea typeface="Times New Roman" panose="02020603050405020304" pitchFamily="18" charset="0"/>
                <a:cs typeface="Varela Round" panose="020B0604020202020204" charset="-79"/>
              </a:rPr>
              <a:t>מסקנת המחקר:</a:t>
            </a:r>
          </a:p>
          <a:p>
            <a:pPr marL="76200" indent="0">
              <a:lnSpc>
                <a:spcPct val="150000"/>
              </a:lnSpc>
              <a:buNone/>
            </a:pPr>
            <a:r>
              <a:rPr lang="he-IL" sz="1800" dirty="0">
                <a:latin typeface="Varela Round" panose="020B0604020202020204" charset="-79"/>
                <a:ea typeface="Times New Roman" panose="02020603050405020304" pitchFamily="18" charset="0"/>
                <a:cs typeface="Varela Round" panose="020B0604020202020204" charset="-79"/>
              </a:rPr>
              <a:t>אנשים נוטים להימנע מהגשת עזרה כאשר הם בקבוצה, יחסית, מאשר אם הם לבד.</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71" y="2432152"/>
            <a:ext cx="2306627" cy="14141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1434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9DAAE063-22D2-4D56-B15B-37DC87AC72D3}"/>
              </a:ext>
            </a:extLst>
          </p:cNvPr>
          <p:cNvSpPr>
            <a:spLocks noGrp="1"/>
          </p:cNvSpPr>
          <p:nvPr>
            <p:ph type="body" idx="2"/>
          </p:nvPr>
        </p:nvSpPr>
        <p:spPr>
          <a:xfrm>
            <a:off x="377395" y="0"/>
            <a:ext cx="11435622" cy="5378095"/>
          </a:xfrm>
        </p:spPr>
        <p:txBody>
          <a:bodyPr/>
          <a:lstStyle/>
          <a:p>
            <a:pPr marL="76200" indent="0" algn="ctr">
              <a:lnSpc>
                <a:spcPct val="150000"/>
              </a:lnSpc>
              <a:buNone/>
            </a:pPr>
            <a:r>
              <a:rPr lang="he-IL" sz="2800" b="1" dirty="0">
                <a:latin typeface="Varela Round" panose="020B0604020202020204" charset="-79"/>
                <a:ea typeface="Times New Roman" panose="02020603050405020304" pitchFamily="18" charset="0"/>
                <a:cs typeface="Varela Round" panose="020B0604020202020204" charset="-79"/>
              </a:rPr>
              <a:t>נמצאו שלושה גורמים המסבירים את </a:t>
            </a:r>
            <a:r>
              <a:rPr lang="he-IL" sz="3200" b="1" dirty="0">
                <a:solidFill>
                  <a:schemeClr val="accent2">
                    <a:lumMod val="50000"/>
                  </a:schemeClr>
                </a:solidFill>
                <a:latin typeface="Varela Round" panose="020B0604020202020204" charset="-79"/>
                <a:ea typeface="Times New Roman" panose="02020603050405020304" pitchFamily="18" charset="0"/>
                <a:cs typeface="Varela Round" panose="020B0604020202020204" charset="-79"/>
              </a:rPr>
              <a:t>"אפקט העומד מהצד"</a:t>
            </a:r>
            <a:r>
              <a:rPr lang="he-IL" sz="3200" b="1" dirty="0">
                <a:latin typeface="Varela Round" panose="020B0604020202020204" charset="-79"/>
                <a:ea typeface="Times New Roman" panose="02020603050405020304" pitchFamily="18" charset="0"/>
                <a:cs typeface="Varela Round" panose="020B0604020202020204" charset="-79"/>
              </a:rPr>
              <a:t>:</a:t>
            </a:r>
            <a:endParaRPr lang="he-IL" sz="2800" b="1" dirty="0">
              <a:latin typeface="Varela Round" panose="020B0604020202020204" charset="-79"/>
              <a:ea typeface="Times New Roman" panose="02020603050405020304" pitchFamily="18" charset="0"/>
              <a:cs typeface="Varela Round" panose="020B0604020202020204" charset="-79"/>
            </a:endParaRPr>
          </a:p>
          <a:p>
            <a:pPr marL="76200" indent="0">
              <a:lnSpc>
                <a:spcPct val="150000"/>
              </a:lnSpc>
              <a:buNone/>
            </a:pPr>
            <a:r>
              <a:rPr lang="he-IL" sz="2800" b="1" dirty="0">
                <a:latin typeface="Varela Round" panose="020B0604020202020204" charset="-79"/>
                <a:ea typeface="Times New Roman" panose="02020603050405020304" pitchFamily="18" charset="0"/>
                <a:cs typeface="Varela Round" panose="020B0604020202020204" charset="-79"/>
              </a:rPr>
              <a:t>א.</a:t>
            </a:r>
            <a:r>
              <a:rPr lang="he-IL" sz="2800" dirty="0">
                <a:latin typeface="Varela Round" panose="020B0604020202020204" charset="-79"/>
                <a:ea typeface="Times New Roman" panose="02020603050405020304" pitchFamily="18" charset="0"/>
                <a:cs typeface="Varela Round" panose="020B0604020202020204" charset="-79"/>
              </a:rPr>
              <a:t> </a:t>
            </a:r>
            <a:r>
              <a:rPr lang="he-IL" sz="2800" b="1" dirty="0">
                <a:solidFill>
                  <a:srgbClr val="00B050"/>
                </a:solidFill>
                <a:latin typeface="Varela Round" panose="020B0604020202020204" charset="-79"/>
                <a:ea typeface="Times New Roman" panose="02020603050405020304" pitchFamily="18" charset="0"/>
                <a:cs typeface="Varela Round" panose="020B0604020202020204" charset="-79"/>
              </a:rPr>
              <a:t>פיזור אחריות </a:t>
            </a:r>
            <a:r>
              <a:rPr lang="he-IL" sz="2800" dirty="0">
                <a:latin typeface="Varela Round" panose="020B0604020202020204" charset="-79"/>
                <a:ea typeface="Times New Roman" panose="02020603050405020304" pitchFamily="18" charset="0"/>
                <a:cs typeface="Varela Round" panose="020B0604020202020204" charset="-79"/>
              </a:rPr>
              <a:t>– האדם שנמצא בקבוצה מניח שאחרים יעזרו, לכן, זה לא באחריותו. </a:t>
            </a:r>
          </a:p>
          <a:p>
            <a:pPr marL="76200" indent="0">
              <a:lnSpc>
                <a:spcPct val="150000"/>
              </a:lnSpc>
              <a:buNone/>
            </a:pPr>
            <a:r>
              <a:rPr lang="he-IL" sz="2800" b="1" dirty="0">
                <a:latin typeface="Varela Round" panose="020B0604020202020204" charset="-79"/>
                <a:ea typeface="Times New Roman" panose="02020603050405020304" pitchFamily="18" charset="0"/>
                <a:cs typeface="Varela Round" panose="020B0604020202020204" charset="-79"/>
              </a:rPr>
              <a:t>ב.</a:t>
            </a:r>
            <a:r>
              <a:rPr lang="he-IL" sz="2800" dirty="0">
                <a:latin typeface="Varela Round" panose="020B0604020202020204" charset="-79"/>
                <a:ea typeface="Times New Roman" panose="02020603050405020304" pitchFamily="18" charset="0"/>
                <a:cs typeface="Varela Round" panose="020B0604020202020204" charset="-79"/>
              </a:rPr>
              <a:t> </a:t>
            </a:r>
            <a:r>
              <a:rPr lang="he-IL" sz="2800" b="1" dirty="0">
                <a:solidFill>
                  <a:srgbClr val="00B050"/>
                </a:solidFill>
                <a:latin typeface="Varela Round" panose="020B0604020202020204" charset="-79"/>
                <a:ea typeface="Times New Roman" panose="02020603050405020304" pitchFamily="18" charset="0"/>
                <a:cs typeface="Varela Round" panose="020B0604020202020204" charset="-79"/>
              </a:rPr>
              <a:t>השוואה חברתית </a:t>
            </a:r>
            <a:r>
              <a:rPr lang="he-IL" sz="2800" dirty="0">
                <a:latin typeface="Varela Round" panose="020B0604020202020204" charset="-79"/>
                <a:ea typeface="Times New Roman" panose="02020603050405020304" pitchFamily="18" charset="0"/>
                <a:cs typeface="Varela Round" panose="020B0604020202020204" charset="-79"/>
              </a:rPr>
              <a:t>– כאשר אדם אינו בטוח מה לעשות, הוא מסתכל על הקבוצה ואם היא לא עוזרת אז גם הוא לא עוזר. </a:t>
            </a:r>
          </a:p>
          <a:p>
            <a:pPr marL="76200" indent="0">
              <a:lnSpc>
                <a:spcPct val="150000"/>
              </a:lnSpc>
              <a:buNone/>
            </a:pPr>
            <a:r>
              <a:rPr lang="he-IL" sz="2800" b="1" dirty="0">
                <a:latin typeface="Varela Round" panose="020B0604020202020204" charset="-79"/>
                <a:ea typeface="Times New Roman" panose="02020603050405020304" pitchFamily="18" charset="0"/>
                <a:cs typeface="Varela Round" panose="020B0604020202020204" charset="-79"/>
              </a:rPr>
              <a:t>ג.</a:t>
            </a:r>
            <a:r>
              <a:rPr lang="he-IL" sz="2800" dirty="0">
                <a:latin typeface="Varela Round" panose="020B0604020202020204" charset="-79"/>
                <a:ea typeface="Times New Roman" panose="02020603050405020304" pitchFamily="18" charset="0"/>
                <a:cs typeface="Varela Round" panose="020B0604020202020204" charset="-79"/>
              </a:rPr>
              <a:t> </a:t>
            </a:r>
            <a:r>
              <a:rPr lang="he-IL" sz="2800" b="1" dirty="0">
                <a:solidFill>
                  <a:srgbClr val="00B050"/>
                </a:solidFill>
                <a:latin typeface="Varela Round" panose="020B0604020202020204" charset="-79"/>
                <a:ea typeface="Times New Roman" panose="02020603050405020304" pitchFamily="18" charset="0"/>
                <a:cs typeface="Varela Round" panose="020B0604020202020204" charset="-79"/>
              </a:rPr>
              <a:t>חשש מלהיראות מטופש </a:t>
            </a:r>
            <a:r>
              <a:rPr lang="he-IL" sz="2800" dirty="0">
                <a:latin typeface="Varela Round" panose="020B0604020202020204" charset="-79"/>
                <a:ea typeface="Times New Roman" panose="02020603050405020304" pitchFamily="18" charset="0"/>
                <a:cs typeface="Varela Round" panose="020B0604020202020204" charset="-79"/>
              </a:rPr>
              <a:t>- כאשר המצב עמום, לעיתים הגשת העזרה נתפסת כמביכה כאשר אתה נמצא בקבוצה. </a:t>
            </a:r>
          </a:p>
        </p:txBody>
      </p:sp>
    </p:spTree>
    <p:extLst>
      <p:ext uri="{BB962C8B-B14F-4D97-AF65-F5344CB8AC3E}">
        <p14:creationId xmlns:p14="http://schemas.microsoft.com/office/powerpoint/2010/main" val="229736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9DAAE063-22D2-4D56-B15B-37DC87AC72D3}"/>
              </a:ext>
            </a:extLst>
          </p:cNvPr>
          <p:cNvSpPr>
            <a:spLocks noGrp="1"/>
          </p:cNvSpPr>
          <p:nvPr>
            <p:ph type="body" idx="2"/>
          </p:nvPr>
        </p:nvSpPr>
        <p:spPr>
          <a:xfrm>
            <a:off x="377395" y="0"/>
            <a:ext cx="11435622" cy="5378095"/>
          </a:xfrm>
        </p:spPr>
        <p:txBody>
          <a:bodyPr/>
          <a:lstStyle/>
          <a:p>
            <a:pPr marL="76200" indent="0">
              <a:lnSpc>
                <a:spcPct val="150000"/>
              </a:lnSpc>
              <a:buNone/>
            </a:pPr>
            <a:r>
              <a:rPr lang="he-IL" sz="3200" b="1" u="sng" dirty="0">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בורות פלורליסטית – </a:t>
            </a:r>
          </a:p>
          <a:p>
            <a:pPr marL="76200" indent="0">
              <a:lnSpc>
                <a:spcPct val="150000"/>
              </a:lnSpc>
              <a:buNone/>
            </a:pPr>
            <a:r>
              <a:rPr lang="he-IL" sz="2800" dirty="0">
                <a:latin typeface="Varela Round" panose="020B0604020202020204" charset="-79"/>
                <a:ea typeface="Times New Roman" panose="02020603050405020304" pitchFamily="18" charset="0"/>
                <a:cs typeface="Varela Round" panose="020B0604020202020204" charset="-79"/>
              </a:rPr>
              <a:t>הסבר נוסף </a:t>
            </a:r>
            <a:r>
              <a:rPr lang="he-IL" sz="2800" dirty="0">
                <a:solidFill>
                  <a:schemeClr val="accent2">
                    <a:lumMod val="75000"/>
                  </a:schemeClr>
                </a:solidFill>
                <a:latin typeface="Varela Round" panose="020B0604020202020204" charset="-79"/>
                <a:ea typeface="Times New Roman" panose="02020603050405020304" pitchFamily="18" charset="0"/>
                <a:cs typeface="Varela Round" panose="020B0604020202020204" charset="-79"/>
              </a:rPr>
              <a:t>ל"אפקט העומד מהצד" </a:t>
            </a:r>
            <a:r>
              <a:rPr lang="he-IL" sz="2800" dirty="0">
                <a:latin typeface="Varela Round" panose="020B0604020202020204" charset="-79"/>
                <a:ea typeface="Times New Roman" panose="02020603050405020304" pitchFamily="18" charset="0"/>
                <a:cs typeface="Varela Round" panose="020B0604020202020204" charset="-79"/>
              </a:rPr>
              <a:t>מדבר על בורות פלורליסטית שהיא </a:t>
            </a:r>
            <a:r>
              <a:rPr lang="he-IL" sz="2800" b="1" dirty="0">
                <a:solidFill>
                  <a:schemeClr val="bg2">
                    <a:lumMod val="60000"/>
                    <a:lumOff val="40000"/>
                  </a:schemeClr>
                </a:solidFill>
                <a:latin typeface="Varela Round" panose="020B0604020202020204" charset="-79"/>
                <a:ea typeface="Times New Roman" panose="02020603050405020304" pitchFamily="18" charset="0"/>
                <a:cs typeface="Varela Round" panose="020B0604020202020204" charset="-79"/>
              </a:rPr>
              <a:t>מצב פסיכולוגי בו על אף שהתנהגותו של האדם זהה להתנהגותם של האחרים, הוא מאמין כי דעותיו ושיפוטיו שונים משל האחרים. </a:t>
            </a:r>
          </a:p>
          <a:p>
            <a:pPr marL="76200" indent="0">
              <a:lnSpc>
                <a:spcPct val="150000"/>
              </a:lnSpc>
              <a:buNone/>
            </a:pPr>
            <a:r>
              <a:rPr lang="he-IL" sz="2800" dirty="0">
                <a:latin typeface="Varela Round" panose="020B0604020202020204" charset="-79"/>
                <a:ea typeface="Times New Roman" panose="02020603050405020304" pitchFamily="18" charset="0"/>
                <a:cs typeface="Varela Round" panose="020B0604020202020204" charset="-79"/>
              </a:rPr>
              <a:t>האדם מסיק שהתנהגותם נובעת מגורמים פנימיים השונים מהגורמים המניעים אותו. </a:t>
            </a:r>
          </a:p>
          <a:p>
            <a:pPr marL="76200" indent="0">
              <a:lnSpc>
                <a:spcPct val="150000"/>
              </a:lnSpc>
              <a:buNone/>
            </a:pPr>
            <a:r>
              <a:rPr lang="he-IL" sz="3200" i="1" dirty="0">
                <a:solidFill>
                  <a:schemeClr val="accent6">
                    <a:lumMod val="75000"/>
                  </a:schemeClr>
                </a:solidFill>
                <a:latin typeface="Varela Round" panose="020B0604020202020204" charset="-79"/>
                <a:ea typeface="Times New Roman" panose="02020603050405020304" pitchFamily="18" charset="0"/>
                <a:cs typeface="Varela Round" panose="020B0604020202020204" charset="-79"/>
              </a:rPr>
              <a:t>יש כאן הערכה מוטעית של דעת הקבוצה ללא התייחסות ערכית.</a:t>
            </a:r>
            <a:r>
              <a:rPr lang="he-IL" sz="2800" dirty="0">
                <a:latin typeface="Varela Round" panose="020B0604020202020204" charset="-79"/>
                <a:ea typeface="Times New Roman" panose="02020603050405020304" pitchFamily="18" charset="0"/>
                <a:cs typeface="Varela Round" panose="020B0604020202020204" charset="-79"/>
              </a:rPr>
              <a:t> </a:t>
            </a:r>
          </a:p>
        </p:txBody>
      </p:sp>
    </p:spTree>
    <p:extLst>
      <p:ext uri="{BB962C8B-B14F-4D97-AF65-F5344CB8AC3E}">
        <p14:creationId xmlns:p14="http://schemas.microsoft.com/office/powerpoint/2010/main" val="215003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9DAAE063-22D2-4D56-B15B-37DC87AC72D3}"/>
              </a:ext>
            </a:extLst>
          </p:cNvPr>
          <p:cNvSpPr>
            <a:spLocks noGrp="1"/>
          </p:cNvSpPr>
          <p:nvPr>
            <p:ph type="body" idx="2"/>
          </p:nvPr>
        </p:nvSpPr>
        <p:spPr>
          <a:xfrm>
            <a:off x="377395" y="0"/>
            <a:ext cx="11435622" cy="5378095"/>
          </a:xfrm>
        </p:spPr>
        <p:txBody>
          <a:bodyPr/>
          <a:lstStyle/>
          <a:p>
            <a:pPr marL="76200" indent="0">
              <a:lnSpc>
                <a:spcPct val="150000"/>
              </a:lnSpc>
              <a:buNone/>
            </a:pPr>
            <a:r>
              <a:rPr lang="he-IL" sz="3200" b="1" dirty="0">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לבורות הפלורליסטית שלושה מאפיינים:</a:t>
            </a:r>
          </a:p>
          <a:p>
            <a:pPr marL="76200" indent="0">
              <a:lnSpc>
                <a:spcPct val="150000"/>
              </a:lnSpc>
              <a:buNone/>
            </a:pPr>
            <a:r>
              <a:rPr lang="he-IL" sz="2800" b="1" dirty="0">
                <a:latin typeface="Varela Round" panose="020B0604020202020204" charset="-79"/>
                <a:ea typeface="Times New Roman" panose="02020603050405020304" pitchFamily="18" charset="0"/>
                <a:cs typeface="Varela Round" panose="020B0604020202020204" charset="-79"/>
              </a:rPr>
              <a:t>א.</a:t>
            </a:r>
            <a:r>
              <a:rPr lang="he-IL" sz="2800" dirty="0">
                <a:latin typeface="Varela Round" panose="020B0604020202020204" charset="-79"/>
                <a:ea typeface="Times New Roman" panose="02020603050405020304" pitchFamily="18" charset="0"/>
                <a:cs typeface="Varela Round" panose="020B0604020202020204" charset="-79"/>
              </a:rPr>
              <a:t> האדם מאמין שההתנהגות של האחרים איננה מייצגת את רגשותיהם </a:t>
            </a:r>
            <a:r>
              <a:rPr lang="he-IL" sz="2800" dirty="0" err="1">
                <a:latin typeface="Varela Round" panose="020B0604020202020204" charset="-79"/>
                <a:ea typeface="Times New Roman" panose="02020603050405020304" pitchFamily="18" charset="0"/>
                <a:cs typeface="Varela Round" panose="020B0604020202020204" charset="-79"/>
              </a:rPr>
              <a:t>האמיתיים</a:t>
            </a:r>
            <a:r>
              <a:rPr lang="he-IL" sz="2800" dirty="0">
                <a:latin typeface="Varela Round" panose="020B0604020202020204" charset="-79"/>
                <a:ea typeface="Times New Roman" panose="02020603050405020304" pitchFamily="18" charset="0"/>
                <a:cs typeface="Varela Round" panose="020B0604020202020204" charset="-79"/>
              </a:rPr>
              <a:t>. </a:t>
            </a:r>
          </a:p>
          <a:p>
            <a:pPr marL="76200" indent="0">
              <a:lnSpc>
                <a:spcPct val="150000"/>
              </a:lnSpc>
              <a:buNone/>
            </a:pPr>
            <a:r>
              <a:rPr lang="he-IL" sz="2800" b="1" dirty="0">
                <a:latin typeface="Varela Round" panose="020B0604020202020204" charset="-79"/>
                <a:ea typeface="Times New Roman" panose="02020603050405020304" pitchFamily="18" charset="0"/>
                <a:cs typeface="Varela Round" panose="020B0604020202020204" charset="-79"/>
              </a:rPr>
              <a:t>ב.</a:t>
            </a:r>
            <a:r>
              <a:rPr lang="he-IL" sz="2800" dirty="0">
                <a:latin typeface="Varela Round" panose="020B0604020202020204" charset="-79"/>
                <a:ea typeface="Times New Roman" panose="02020603050405020304" pitchFamily="18" charset="0"/>
                <a:cs typeface="Varela Round" panose="020B0604020202020204" charset="-79"/>
              </a:rPr>
              <a:t> האדם חושש שחשיפת המניעים שלו תגרום למבוכה.</a:t>
            </a:r>
          </a:p>
          <a:p>
            <a:pPr marL="76200" indent="0">
              <a:lnSpc>
                <a:spcPct val="150000"/>
              </a:lnSpc>
              <a:buNone/>
            </a:pPr>
            <a:r>
              <a:rPr lang="he-IL" sz="2800" b="1" dirty="0">
                <a:latin typeface="Varela Round" panose="020B0604020202020204" charset="-79"/>
                <a:ea typeface="Times New Roman" panose="02020603050405020304" pitchFamily="18" charset="0"/>
                <a:cs typeface="Varela Round" panose="020B0604020202020204" charset="-79"/>
              </a:rPr>
              <a:t>ג.</a:t>
            </a:r>
            <a:r>
              <a:rPr lang="he-IL" sz="2800" dirty="0">
                <a:latin typeface="Varela Round" panose="020B0604020202020204" charset="-79"/>
                <a:ea typeface="Times New Roman" panose="02020603050405020304" pitchFamily="18" charset="0"/>
                <a:cs typeface="Varela Round" panose="020B0604020202020204" charset="-79"/>
              </a:rPr>
              <a:t> האדם בקבוצה סבור שהאחרים בניגוד אליו פועלים בצורה התואמת את תפיסותיו הערכיות.</a:t>
            </a:r>
          </a:p>
          <a:p>
            <a:pPr marL="76200" indent="0">
              <a:lnSpc>
                <a:spcPct val="150000"/>
              </a:lnSpc>
              <a:buNone/>
            </a:pPr>
            <a:endParaRPr lang="he-IL" sz="2800" dirty="0">
              <a:latin typeface="Varela Round" panose="020B0604020202020204" charset="-79"/>
              <a:ea typeface="Times New Roman" panose="02020603050405020304" pitchFamily="18" charset="0"/>
              <a:cs typeface="Varela Round" panose="020B0604020202020204" charset="-79"/>
            </a:endParaRPr>
          </a:p>
        </p:txBody>
      </p:sp>
    </p:spTree>
    <p:extLst>
      <p:ext uri="{BB962C8B-B14F-4D97-AF65-F5344CB8AC3E}">
        <p14:creationId xmlns:p14="http://schemas.microsoft.com/office/powerpoint/2010/main" val="161292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p:nvPr/>
        </p:nvSpPr>
        <p:spPr>
          <a:xfrm>
            <a:off x="1629319" y="2633567"/>
            <a:ext cx="9207201" cy="1924400"/>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endParaRPr sz="1800" u="none" strike="noStrike" cap="none" dirty="0">
              <a:solidFill>
                <a:schemeClr val="dk1"/>
              </a:solidFill>
              <a:latin typeface="Varela Round" pitchFamily="2" charset="-79"/>
              <a:ea typeface="Calibri"/>
              <a:cs typeface="Varela Round" pitchFamily="2" charset="-79"/>
              <a:sym typeface="Calibri"/>
            </a:endParaRPr>
          </a:p>
        </p:txBody>
      </p:sp>
      <p:sp>
        <p:nvSpPr>
          <p:cNvPr id="67" name="Google Shape;67;p9"/>
          <p:cNvSpPr txBox="1">
            <a:spLocks noGrp="1"/>
          </p:cNvSpPr>
          <p:nvPr>
            <p:ph type="ctrTitle"/>
          </p:nvPr>
        </p:nvSpPr>
        <p:spPr>
          <a:xfrm>
            <a:off x="841720" y="1714030"/>
            <a:ext cx="10871177" cy="1204461"/>
          </a:xfrm>
          <a:prstGeom prst="rect">
            <a:avLst/>
          </a:prstGeom>
          <a:noFill/>
          <a:ln>
            <a:noFill/>
          </a:ln>
        </p:spPr>
        <p:txBody>
          <a:bodyPr spcFirstLastPara="1" wrap="square" lIns="91425" tIns="45700" rIns="91425" bIns="45700" anchor="ctr" anchorCtr="0">
            <a:noAutofit/>
          </a:bodyPr>
          <a:lstStyle/>
          <a:p>
            <a:pPr lvl="0"/>
            <a:r>
              <a:rPr lang="he-IL" dirty="0">
                <a:solidFill>
                  <a:srgbClr val="002060"/>
                </a:solidFill>
                <a:ea typeface="Calibri"/>
                <a:sym typeface="Calibri"/>
              </a:rPr>
              <a:t>התנהגות פרו חברתית</a:t>
            </a:r>
            <a:br>
              <a:rPr lang="he-IL" sz="4600" dirty="0">
                <a:solidFill>
                  <a:srgbClr val="002060"/>
                </a:solidFill>
                <a:ea typeface="Calibri"/>
                <a:sym typeface="Calibri"/>
              </a:rPr>
            </a:br>
            <a:r>
              <a:rPr lang="he-IL" sz="4600" dirty="0">
                <a:solidFill>
                  <a:srgbClr val="002060"/>
                </a:solidFill>
                <a:ea typeface="Calibri"/>
                <a:sym typeface="Calibri"/>
              </a:rPr>
              <a:t>הגדרה ואישיות אלטרואיסטית</a:t>
            </a:r>
            <a:r>
              <a:rPr lang="he-IL" sz="4600" dirty="0">
                <a:solidFill>
                  <a:srgbClr val="002060"/>
                </a:solidFill>
              </a:rPr>
              <a:t> </a:t>
            </a:r>
            <a:r>
              <a:rPr lang="he-IL" sz="4400" dirty="0">
                <a:solidFill>
                  <a:srgbClr val="002060"/>
                </a:solidFill>
              </a:rPr>
              <a:t>(חלק א)</a:t>
            </a:r>
            <a:endParaRPr sz="6000" dirty="0">
              <a:solidFill>
                <a:srgbClr val="002060"/>
              </a:solidFill>
            </a:endParaRPr>
          </a:p>
        </p:txBody>
      </p:sp>
      <p:sp>
        <p:nvSpPr>
          <p:cNvPr id="68" name="Google Shape;68;p9"/>
          <p:cNvSpPr txBox="1">
            <a:spLocks noGrp="1"/>
          </p:cNvSpPr>
          <p:nvPr>
            <p:ph type="subTitle" idx="1"/>
          </p:nvPr>
        </p:nvSpPr>
        <p:spPr>
          <a:xfrm>
            <a:off x="738117" y="2918492"/>
            <a:ext cx="10872000" cy="720000"/>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rgbClr val="002060"/>
              </a:buClr>
              <a:buSzPts val="2800"/>
              <a:buNone/>
            </a:pPr>
            <a:r>
              <a:rPr lang="he-IL" sz="4400" dirty="0"/>
              <a:t>פסיכולוגיה לכיתות י – י"ב</a:t>
            </a:r>
            <a:endParaRPr sz="4400" dirty="0"/>
          </a:p>
        </p:txBody>
      </p:sp>
      <p:sp>
        <p:nvSpPr>
          <p:cNvPr id="69" name="Google Shape;69;p9"/>
          <p:cNvSpPr txBox="1">
            <a:spLocks noGrp="1"/>
          </p:cNvSpPr>
          <p:nvPr>
            <p:ph type="body" idx="2"/>
          </p:nvPr>
        </p:nvSpPr>
        <p:spPr>
          <a:xfrm>
            <a:off x="2759455" y="3679345"/>
            <a:ext cx="6671501" cy="720000"/>
          </a:xfrm>
          <a:prstGeom prst="rect">
            <a:avLst/>
          </a:prstGeom>
          <a:noFill/>
          <a:ln>
            <a:noFill/>
          </a:ln>
        </p:spPr>
        <p:txBody>
          <a:bodyPr spcFirstLastPara="1" wrap="square" lIns="91425" tIns="45700" rIns="91425" bIns="45700" anchor="t" anchorCtr="0">
            <a:noAutofit/>
          </a:bodyPr>
          <a:lstStyle/>
          <a:p>
            <a:pPr marL="342900" lvl="0" indent="-342900" algn="ctr" rtl="1">
              <a:lnSpc>
                <a:spcPct val="100000"/>
              </a:lnSpc>
              <a:spcBef>
                <a:spcPts val="0"/>
              </a:spcBef>
              <a:spcAft>
                <a:spcPts val="0"/>
              </a:spcAft>
              <a:buClr>
                <a:srgbClr val="002060"/>
              </a:buClr>
              <a:buSzPts val="2800"/>
              <a:buFont typeface="Arial"/>
              <a:buNone/>
            </a:pPr>
            <a:r>
              <a:rPr lang="he-IL" dirty="0"/>
              <a:t>כתיבה ועריכת מצגת: טל גבאי</a:t>
            </a:r>
          </a:p>
          <a:p>
            <a:pPr marL="342900" lvl="0" indent="-342900" algn="ctr" rtl="1">
              <a:lnSpc>
                <a:spcPct val="100000"/>
              </a:lnSpc>
              <a:spcBef>
                <a:spcPts val="0"/>
              </a:spcBef>
              <a:spcAft>
                <a:spcPts val="0"/>
              </a:spcAft>
              <a:buClr>
                <a:srgbClr val="002060"/>
              </a:buClr>
              <a:buSzPts val="2800"/>
              <a:buFont typeface="Arial"/>
              <a:buNone/>
            </a:pPr>
            <a:endParaRPr lang="he-IL" dirty="0"/>
          </a:p>
          <a:p>
            <a:pPr marL="342900" lvl="0" indent="-342900" algn="ctr" rtl="1">
              <a:lnSpc>
                <a:spcPct val="100000"/>
              </a:lnSpc>
              <a:spcBef>
                <a:spcPts val="0"/>
              </a:spcBef>
              <a:spcAft>
                <a:spcPts val="0"/>
              </a:spcAft>
              <a:buClr>
                <a:srgbClr val="002060"/>
              </a:buClr>
              <a:buSzPts val="2800"/>
              <a:buFont typeface="Arial"/>
              <a:buNone/>
            </a:pPr>
            <a:endParaRPr lang="he-IL" dirty="0"/>
          </a:p>
          <a:p>
            <a:pPr marL="342900" lvl="0" indent="-342900" algn="ctr" rtl="1">
              <a:lnSpc>
                <a:spcPct val="100000"/>
              </a:lnSpc>
              <a:spcBef>
                <a:spcPts val="0"/>
              </a:spcBef>
              <a:spcAft>
                <a:spcPts val="0"/>
              </a:spcAft>
              <a:buClr>
                <a:srgbClr val="002060"/>
              </a:buClr>
              <a:buSzPts val="2800"/>
              <a:buFont typeface="Arial"/>
              <a:buNone/>
            </a:pPr>
            <a:endParaRPr dirty="0"/>
          </a:p>
        </p:txBody>
      </p:sp>
      <p:sp>
        <p:nvSpPr>
          <p:cNvPr id="6" name="מלבן 5">
            <a:extLst>
              <a:ext uri="{FF2B5EF4-FFF2-40B4-BE49-F238E27FC236}">
                <a16:creationId xmlns:a16="http://schemas.microsoft.com/office/drawing/2014/main" id="{0A021C44-93DB-4D17-9751-6B08CACE3FD3}"/>
              </a:ext>
            </a:extLst>
          </p:cNvPr>
          <p:cNvSpPr/>
          <p:nvPr/>
        </p:nvSpPr>
        <p:spPr>
          <a:xfrm>
            <a:off x="1324787" y="5132428"/>
            <a:ext cx="3145413" cy="646331"/>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he-IL" sz="36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מורה:  </a:t>
            </a:r>
            <a:r>
              <a:rPr lang="he-IL" sz="360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טל גבאי</a:t>
            </a:r>
            <a:endParaRPr lang="he-IL" sz="36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9DAAE063-22D2-4D56-B15B-37DC87AC72D3}"/>
              </a:ext>
            </a:extLst>
          </p:cNvPr>
          <p:cNvSpPr>
            <a:spLocks noGrp="1"/>
          </p:cNvSpPr>
          <p:nvPr>
            <p:ph type="body" idx="2"/>
          </p:nvPr>
        </p:nvSpPr>
        <p:spPr>
          <a:xfrm>
            <a:off x="377395" y="0"/>
            <a:ext cx="11435622" cy="5378095"/>
          </a:xfrm>
        </p:spPr>
        <p:txBody>
          <a:bodyPr/>
          <a:lstStyle/>
          <a:p>
            <a:pPr marL="76200" indent="0">
              <a:lnSpc>
                <a:spcPct val="150000"/>
              </a:lnSpc>
              <a:buNone/>
            </a:pPr>
            <a:r>
              <a:rPr lang="he-IL" dirty="0">
                <a:latin typeface="Varela Round" panose="020B0604020202020204" charset="-79"/>
                <a:ea typeface="Times New Roman" panose="02020603050405020304" pitchFamily="18" charset="0"/>
                <a:cs typeface="Varela Round" panose="020B0604020202020204" charset="-79"/>
              </a:rPr>
              <a:t>הסבר בקשר </a:t>
            </a:r>
            <a:r>
              <a:rPr lang="he-IL" dirty="0">
                <a:solidFill>
                  <a:schemeClr val="bg2">
                    <a:lumMod val="75000"/>
                  </a:schemeClr>
                </a:solidFill>
                <a:latin typeface="Varela Round" panose="020B0604020202020204" charset="-79"/>
                <a:ea typeface="Times New Roman" panose="02020603050405020304" pitchFamily="18" charset="0"/>
                <a:cs typeface="Varela Round" panose="020B0604020202020204" charset="-79"/>
              </a:rPr>
              <a:t>ל</a:t>
            </a:r>
            <a:r>
              <a:rPr lang="he-IL" b="1" dirty="0">
                <a:solidFill>
                  <a:schemeClr val="accent2">
                    <a:lumMod val="75000"/>
                  </a:schemeClr>
                </a:solidFill>
                <a:latin typeface="Varela Round" panose="020B0604020202020204" charset="-79"/>
                <a:ea typeface="Times New Roman" panose="02020603050405020304" pitchFamily="18" charset="0"/>
                <a:cs typeface="Varela Round" panose="020B0604020202020204" charset="-79"/>
              </a:rPr>
              <a:t>"אפקט העומד מהצד"</a:t>
            </a:r>
            <a:r>
              <a:rPr lang="he-IL" dirty="0">
                <a:solidFill>
                  <a:schemeClr val="bg2">
                    <a:lumMod val="75000"/>
                  </a:schemeClr>
                </a:solidFill>
                <a:latin typeface="Varela Round" panose="020B0604020202020204" charset="-79"/>
                <a:ea typeface="Times New Roman" panose="02020603050405020304" pitchFamily="18" charset="0"/>
                <a:cs typeface="Varela Round" panose="020B0604020202020204" charset="-79"/>
              </a:rPr>
              <a:t>:</a:t>
            </a:r>
          </a:p>
          <a:p>
            <a:pPr marL="76200" indent="0">
              <a:lnSpc>
                <a:spcPct val="150000"/>
              </a:lnSpc>
              <a:buNone/>
            </a:pPr>
            <a:r>
              <a:rPr lang="he-IL" dirty="0">
                <a:solidFill>
                  <a:schemeClr val="accent6">
                    <a:lumMod val="75000"/>
                  </a:schemeClr>
                </a:solidFill>
                <a:latin typeface="Varela Round" panose="020B0604020202020204" charset="-79"/>
                <a:ea typeface="Times New Roman" panose="02020603050405020304" pitchFamily="18" charset="0"/>
                <a:cs typeface="Varela Round" panose="020B0604020202020204" charset="-79"/>
              </a:rPr>
              <a:t>אנשים שאינם ניגשים למתן עזרה כאשר הם בקבוצה, מניחים שהם עושים זאת מסיבות אחרות משל אחרים. האדם אינו בטוח שהנזקק זקוק לעזרה ומניח גם שהאחרים בטוחים שהקורבן אינו זקוק לעזרה. זה גורם להתפתחות שתי קוגניציות בתהליך ההשוואה החברתית:</a:t>
            </a:r>
          </a:p>
          <a:p>
            <a:pPr marL="76200" indent="0">
              <a:lnSpc>
                <a:spcPct val="150000"/>
              </a:lnSpc>
              <a:buNone/>
            </a:pPr>
            <a:r>
              <a:rPr lang="he-IL" b="1" dirty="0">
                <a:latin typeface="Varela Round" panose="020B0604020202020204" charset="-79"/>
                <a:ea typeface="Times New Roman" panose="02020603050405020304" pitchFamily="18" charset="0"/>
                <a:cs typeface="Varela Round" panose="020B0604020202020204" charset="-79"/>
              </a:rPr>
              <a:t>א.</a:t>
            </a:r>
            <a:r>
              <a:rPr lang="he-IL" dirty="0">
                <a:latin typeface="Varela Round" panose="020B0604020202020204" charset="-79"/>
                <a:ea typeface="Times New Roman" panose="02020603050405020304" pitchFamily="18" charset="0"/>
                <a:cs typeface="Varela Round" panose="020B0604020202020204" charset="-79"/>
              </a:rPr>
              <a:t> ישנה הקלה על הדימוי העצמי, כאשר אנו משווים את עצמנו לאחרים וכך יכולים להעריך שההתנהגות שלנו טובה.</a:t>
            </a:r>
          </a:p>
          <a:p>
            <a:pPr marL="76200" indent="0">
              <a:lnSpc>
                <a:spcPct val="150000"/>
              </a:lnSpc>
              <a:buNone/>
            </a:pPr>
            <a:r>
              <a:rPr lang="he-IL" b="1" dirty="0">
                <a:latin typeface="Varela Round" panose="020B0604020202020204" charset="-79"/>
                <a:ea typeface="Times New Roman" panose="02020603050405020304" pitchFamily="18" charset="0"/>
                <a:cs typeface="Varela Round" panose="020B0604020202020204" charset="-79"/>
              </a:rPr>
              <a:t>ב.</a:t>
            </a:r>
            <a:r>
              <a:rPr lang="he-IL" dirty="0">
                <a:latin typeface="Varela Round" panose="020B0604020202020204" charset="-79"/>
                <a:ea typeface="Times New Roman" panose="02020603050405020304" pitchFamily="18" charset="0"/>
                <a:cs typeface="Varela Round" panose="020B0604020202020204" charset="-79"/>
              </a:rPr>
              <a:t> ההשוואה עוזרת לנו להחליט האם אנו פועלים נכון. </a:t>
            </a:r>
          </a:p>
        </p:txBody>
      </p:sp>
    </p:spTree>
    <p:extLst>
      <p:ext uri="{BB962C8B-B14F-4D97-AF65-F5344CB8AC3E}">
        <p14:creationId xmlns:p14="http://schemas.microsoft.com/office/powerpoint/2010/main" val="265436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D1A3C7-174E-401D-B0BC-F23456DFF396}"/>
              </a:ext>
            </a:extLst>
          </p:cNvPr>
          <p:cNvSpPr>
            <a:spLocks noGrp="1"/>
          </p:cNvSpPr>
          <p:nvPr>
            <p:ph type="title"/>
          </p:nvPr>
        </p:nvSpPr>
        <p:spPr>
          <a:xfrm>
            <a:off x="515206" y="0"/>
            <a:ext cx="11160000" cy="720000"/>
          </a:xfrm>
        </p:spPr>
        <p:txBody>
          <a:bodyPr/>
          <a:lstStyle/>
          <a:p>
            <a:r>
              <a:rPr lang="he-IL" dirty="0">
                <a:latin typeface="Varela Round" panose="020B0604020202020204" charset="-79"/>
                <a:cs typeface="Varela Round" panose="020B0604020202020204" charset="-79"/>
              </a:rPr>
              <a:t>לסיכום</a:t>
            </a:r>
          </a:p>
        </p:txBody>
      </p:sp>
      <p:sp>
        <p:nvSpPr>
          <p:cNvPr id="4" name="מציין מיקום טקסט 3">
            <a:extLst>
              <a:ext uri="{FF2B5EF4-FFF2-40B4-BE49-F238E27FC236}">
                <a16:creationId xmlns:a16="http://schemas.microsoft.com/office/drawing/2014/main" id="{3AAB6554-4086-4ABD-B04D-5EC40DBC1D21}"/>
              </a:ext>
            </a:extLst>
          </p:cNvPr>
          <p:cNvSpPr>
            <a:spLocks noGrp="1"/>
          </p:cNvSpPr>
          <p:nvPr>
            <p:ph type="body" idx="2"/>
          </p:nvPr>
        </p:nvSpPr>
        <p:spPr>
          <a:xfrm>
            <a:off x="1031667" y="819819"/>
            <a:ext cx="10066534" cy="4159416"/>
          </a:xfrm>
        </p:spPr>
        <p:txBody>
          <a:bodyPr/>
          <a:lstStyle/>
          <a:p>
            <a:pPr marL="76200" indent="0">
              <a:lnSpc>
                <a:spcPct val="150000"/>
              </a:lnSpc>
              <a:buNone/>
            </a:pPr>
            <a:br>
              <a:rPr lang="he-IL" dirty="0">
                <a:solidFill>
                  <a:schemeClr val="tx1"/>
                </a:solidFill>
                <a:latin typeface="Varela Round" panose="020B0604020202020204" charset="-79"/>
                <a:ea typeface="Times New Roman" panose="02020603050405020304" pitchFamily="18" charset="0"/>
                <a:cs typeface="Varela Round" panose="020B0604020202020204" charset="-79"/>
              </a:rPr>
            </a:br>
            <a:r>
              <a:rPr lang="he-IL" sz="3200" b="1" dirty="0">
                <a:solidFill>
                  <a:schemeClr val="accent2">
                    <a:lumMod val="75000"/>
                  </a:schemeClr>
                </a:solidFill>
                <a:latin typeface="Varela Round" panose="020B0604020202020204" charset="-79"/>
                <a:ea typeface="Times New Roman" panose="02020603050405020304" pitchFamily="18" charset="0"/>
                <a:cs typeface="Varela Round" panose="020B0604020202020204" charset="-79"/>
              </a:rPr>
              <a:t>"אפקט העומד  מהצד" </a:t>
            </a:r>
            <a:r>
              <a:rPr lang="he-IL" dirty="0">
                <a:solidFill>
                  <a:schemeClr val="bg2">
                    <a:lumMod val="75000"/>
                  </a:schemeClr>
                </a:solidFill>
                <a:latin typeface="Varela Round" panose="020B0604020202020204" charset="-79"/>
                <a:ea typeface="Times New Roman" panose="02020603050405020304" pitchFamily="18" charset="0"/>
                <a:cs typeface="Varela Round" panose="020B0604020202020204" charset="-79"/>
              </a:rPr>
              <a:t>הוא תופעה שכאשר האדם נמצא </a:t>
            </a:r>
            <a:r>
              <a:rPr lang="he-IL" sz="2800" b="1" dirty="0">
                <a:solidFill>
                  <a:schemeClr val="bg2">
                    <a:lumMod val="75000"/>
                  </a:schemeClr>
                </a:solidFill>
                <a:latin typeface="Varela Round" panose="020B0604020202020204" charset="-79"/>
                <a:ea typeface="Times New Roman" panose="02020603050405020304" pitchFamily="18" charset="0"/>
                <a:cs typeface="Varela Round" panose="020B0604020202020204" charset="-79"/>
              </a:rPr>
              <a:t>בקבוצה</a:t>
            </a:r>
            <a:r>
              <a:rPr lang="he-IL" dirty="0">
                <a:solidFill>
                  <a:schemeClr val="bg2">
                    <a:lumMod val="75000"/>
                  </a:schemeClr>
                </a:solidFill>
                <a:latin typeface="Varela Round" panose="020B0604020202020204" charset="-79"/>
                <a:ea typeface="Times New Roman" panose="02020603050405020304" pitchFamily="18" charset="0"/>
                <a:cs typeface="Varela Round" panose="020B0604020202020204" charset="-79"/>
              </a:rPr>
              <a:t>, הסיכוי שהוא יעזור, </a:t>
            </a:r>
            <a:r>
              <a:rPr lang="he-IL" sz="2800" dirty="0">
                <a:solidFill>
                  <a:schemeClr val="bg2">
                    <a:lumMod val="75000"/>
                  </a:schemeClr>
                </a:solidFill>
                <a:latin typeface="Varela Round" panose="020B0604020202020204" charset="-79"/>
                <a:ea typeface="Times New Roman" panose="02020603050405020304" pitchFamily="18" charset="0"/>
                <a:cs typeface="Varela Round" panose="020B0604020202020204" charset="-79"/>
              </a:rPr>
              <a:t>נמוך יותר מאשר היה לבדו</a:t>
            </a:r>
            <a:r>
              <a:rPr lang="he-IL" dirty="0">
                <a:solidFill>
                  <a:schemeClr val="bg2">
                    <a:lumMod val="75000"/>
                  </a:schemeClr>
                </a:solidFill>
                <a:latin typeface="Varela Round" panose="020B0604020202020204" charset="-79"/>
                <a:ea typeface="Times New Roman" panose="02020603050405020304" pitchFamily="18" charset="0"/>
                <a:cs typeface="Varela Round" panose="020B0604020202020204" charset="-79"/>
              </a:rPr>
              <a:t>. הסיבות לכך הן: </a:t>
            </a:r>
            <a:r>
              <a:rPr lang="he-IL" dirty="0">
                <a:solidFill>
                  <a:srgbClr val="C00000"/>
                </a:solidFill>
                <a:latin typeface="Varela Round" panose="020B0604020202020204" charset="-79"/>
                <a:ea typeface="Times New Roman" panose="02020603050405020304" pitchFamily="18" charset="0"/>
                <a:cs typeface="Varela Round" panose="020B0604020202020204" charset="-79"/>
              </a:rPr>
              <a:t>פיזור אחריות, השוואה חברתית והחשש מלהראות מגוחך</a:t>
            </a:r>
            <a:r>
              <a:rPr lang="he-IL" dirty="0">
                <a:solidFill>
                  <a:schemeClr val="bg2">
                    <a:lumMod val="75000"/>
                  </a:schemeClr>
                </a:solidFill>
                <a:latin typeface="Varela Round" panose="020B0604020202020204" charset="-79"/>
                <a:ea typeface="Times New Roman" panose="02020603050405020304" pitchFamily="18" charset="0"/>
                <a:cs typeface="Varela Round" panose="020B0604020202020204" charset="-79"/>
              </a:rPr>
              <a:t>. בורות פלורליסטית גם מסבירה את המושג. </a:t>
            </a:r>
          </a:p>
        </p:txBody>
      </p:sp>
    </p:spTree>
    <p:extLst>
      <p:ext uri="{BB962C8B-B14F-4D97-AF65-F5344CB8AC3E}">
        <p14:creationId xmlns:p14="http://schemas.microsoft.com/office/powerpoint/2010/main" val="133212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D1A3C7-174E-401D-B0BC-F23456DFF396}"/>
              </a:ext>
            </a:extLst>
          </p:cNvPr>
          <p:cNvSpPr>
            <a:spLocks noGrp="1"/>
          </p:cNvSpPr>
          <p:nvPr>
            <p:ph type="title"/>
          </p:nvPr>
        </p:nvSpPr>
        <p:spPr/>
        <p:txBody>
          <a:bodyPr/>
          <a:lstStyle/>
          <a:p>
            <a:r>
              <a:rPr lang="he-IL" dirty="0">
                <a:latin typeface="Varela Round" panose="020B0604020202020204" charset="-79"/>
                <a:cs typeface="Varela Round" panose="020B0604020202020204" charset="-79"/>
              </a:rPr>
              <a:t>מטלה לסיכום</a:t>
            </a:r>
          </a:p>
        </p:txBody>
      </p:sp>
      <p:sp>
        <p:nvSpPr>
          <p:cNvPr id="6" name="מלבן 5">
            <a:extLst>
              <a:ext uri="{FF2B5EF4-FFF2-40B4-BE49-F238E27FC236}">
                <a16:creationId xmlns:a16="http://schemas.microsoft.com/office/drawing/2014/main" id="{2D81E0B4-E9CC-4490-890A-CE931858B48D}"/>
              </a:ext>
            </a:extLst>
          </p:cNvPr>
          <p:cNvSpPr/>
          <p:nvPr/>
        </p:nvSpPr>
        <p:spPr>
          <a:xfrm>
            <a:off x="167823" y="5270953"/>
            <a:ext cx="2189615" cy="646331"/>
          </a:xfrm>
          <a:prstGeom prst="rect">
            <a:avLst/>
          </a:prstGeom>
          <a:noFill/>
        </p:spPr>
        <p:txBody>
          <a:bodyPr wrap="square" lIns="91440" tIns="45720" rIns="91440" bIns="45720">
            <a:spAutoFit/>
          </a:bodyPr>
          <a:lstStyle/>
          <a:p>
            <a:pPr algn="ctr"/>
            <a:r>
              <a:rPr lang="he-IL" sz="36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arela Round" pitchFamily="2" charset="-79"/>
                <a:cs typeface="Varela Round" pitchFamily="2" charset="-79"/>
              </a:rPr>
              <a:t>בהצלחה!</a:t>
            </a:r>
          </a:p>
        </p:txBody>
      </p:sp>
      <p:sp>
        <p:nvSpPr>
          <p:cNvPr id="5" name="TextBox 4"/>
          <p:cNvSpPr txBox="1"/>
          <p:nvPr/>
        </p:nvSpPr>
        <p:spPr>
          <a:xfrm>
            <a:off x="349624" y="1095105"/>
            <a:ext cx="11430000" cy="2996205"/>
          </a:xfrm>
          <a:prstGeom prst="rect">
            <a:avLst/>
          </a:prstGeom>
          <a:solidFill>
            <a:schemeClr val="accent5">
              <a:lumMod val="20000"/>
              <a:lumOff val="80000"/>
            </a:schemeClr>
          </a:solidFill>
          <a:ln w="28575">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marL="76200" indent="0" algn="ctr">
              <a:buNone/>
            </a:pPr>
            <a:r>
              <a:rPr lang="he-IL" sz="2000" dirty="0">
                <a:solidFill>
                  <a:schemeClr val="accent4">
                    <a:lumMod val="75000"/>
                  </a:schemeClr>
                </a:solidFill>
                <a:latin typeface="Varela Round" panose="020B0604020202020204" charset="-79"/>
                <a:ea typeface="Times New Roman" panose="02020603050405020304" pitchFamily="18" charset="0"/>
                <a:cs typeface="Varela Round" panose="020B0604020202020204" charset="-79"/>
              </a:rPr>
              <a:t>דנה וחברותיה עמדו בחצר בית ספר וראו 2 תלמידים אשר רבים </a:t>
            </a:r>
          </a:p>
          <a:p>
            <a:pPr marL="76200" indent="0" algn="ctr">
              <a:buNone/>
            </a:pPr>
            <a:r>
              <a:rPr lang="he-IL" sz="2000" dirty="0">
                <a:solidFill>
                  <a:schemeClr val="accent4">
                    <a:lumMod val="75000"/>
                  </a:schemeClr>
                </a:solidFill>
                <a:latin typeface="Varela Round" panose="020B0604020202020204" charset="-79"/>
                <a:ea typeface="Times New Roman" panose="02020603050405020304" pitchFamily="18" charset="0"/>
                <a:cs typeface="Varela Round" panose="020B0604020202020204" charset="-79"/>
              </a:rPr>
              <a:t>ומשתמשים באלימות פיסית.</a:t>
            </a:r>
          </a:p>
          <a:p>
            <a:pPr marL="76200" indent="0" algn="ctr">
              <a:buNone/>
            </a:pPr>
            <a:r>
              <a:rPr lang="he-IL" sz="2000" dirty="0">
                <a:solidFill>
                  <a:schemeClr val="accent4">
                    <a:lumMod val="75000"/>
                  </a:schemeClr>
                </a:solidFill>
                <a:latin typeface="Varela Round" panose="020B0604020202020204" charset="-79"/>
                <a:ea typeface="Times New Roman" panose="02020603050405020304" pitchFamily="18" charset="0"/>
                <a:cs typeface="Varela Round" panose="020B0604020202020204" charset="-79"/>
              </a:rPr>
              <a:t>הן לא התערבו ולא קראו לעזרה של צוות בית הספר. </a:t>
            </a:r>
            <a:endParaRPr lang="en-US" sz="2000" dirty="0">
              <a:solidFill>
                <a:schemeClr val="accent4">
                  <a:lumMod val="75000"/>
                </a:schemeClr>
              </a:solidFill>
              <a:latin typeface="Varela Round" panose="020B0604020202020204" charset="-79"/>
              <a:ea typeface="Times New Roman" panose="02020603050405020304" pitchFamily="18" charset="0"/>
              <a:cs typeface="Varela Round" panose="020B0604020202020204" charset="-79"/>
            </a:endParaRPr>
          </a:p>
          <a:p>
            <a:pPr marL="76200" indent="0" algn="ctr">
              <a:lnSpc>
                <a:spcPct val="150000"/>
              </a:lnSpc>
              <a:buNone/>
            </a:pPr>
            <a:endParaRPr lang="he-IL" sz="2400" dirty="0">
              <a:solidFill>
                <a:schemeClr val="tx1"/>
              </a:solidFill>
              <a:latin typeface="Varela Round" panose="020B0604020202020204" charset="-79"/>
              <a:ea typeface="Times New Roman" panose="02020603050405020304" pitchFamily="18" charset="0"/>
              <a:cs typeface="Varela Round" panose="020B0604020202020204" charset="-79"/>
            </a:endParaRPr>
          </a:p>
          <a:p>
            <a:pPr marL="76200" indent="0" algn="ctr">
              <a:lnSpc>
                <a:spcPct val="150000"/>
              </a:lnSpc>
              <a:buNone/>
            </a:pPr>
            <a:r>
              <a:rPr lang="he-IL" sz="2000" b="1" i="1" u="sng" dirty="0">
                <a:solidFill>
                  <a:srgbClr val="C00000"/>
                </a:solidFill>
                <a:latin typeface="Varela Round" panose="020B0604020202020204" charset="-79"/>
                <a:ea typeface="Times New Roman" panose="02020603050405020304" pitchFamily="18" charset="0"/>
                <a:cs typeface="Varela Round" panose="020B0604020202020204" charset="-79"/>
              </a:rPr>
              <a:t>א.</a:t>
            </a: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 הסבר את התנהגותה של דנה לפי המושג "אפקט העומד מהצד". בתשובתך הגדר את המושג.</a:t>
            </a:r>
          </a:p>
          <a:p>
            <a:pPr marL="76200" indent="0" algn="ctr">
              <a:lnSpc>
                <a:spcPct val="150000"/>
              </a:lnSpc>
              <a:buNone/>
            </a:pPr>
            <a:r>
              <a:rPr lang="he-IL" sz="2000" b="1" i="1" u="sng" dirty="0">
                <a:solidFill>
                  <a:srgbClr val="C00000"/>
                </a:solidFill>
                <a:latin typeface="Varela Round" panose="020B0604020202020204" charset="-79"/>
                <a:ea typeface="Times New Roman" panose="02020603050405020304" pitchFamily="18" charset="0"/>
                <a:cs typeface="Varela Round" panose="020B0604020202020204" charset="-79"/>
              </a:rPr>
              <a:t>ב.</a:t>
            </a: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 יש טענה שאנשים הנמצאים בקבוצה עוזרים במידה שווה לאנשים הנמצאים לבד. האם אתה מסכים עם טענה זאת? הבא נימוק מסוג ראיה או נימוק מסוג הסבר המאשש</a:t>
            </a:r>
            <a:r>
              <a:rPr lang="he-IL" sz="2400" dirty="0">
                <a:solidFill>
                  <a:schemeClr val="tx1"/>
                </a:solidFill>
                <a:latin typeface="Varela Round" panose="020B0604020202020204" charset="-79"/>
                <a:ea typeface="Times New Roman" panose="02020603050405020304" pitchFamily="18" charset="0"/>
                <a:cs typeface="Varela Round" panose="020B0604020202020204" charset="-79"/>
              </a:rPr>
              <a:t>.</a:t>
            </a:r>
            <a:endParaRPr lang="he-IL" sz="2400" dirty="0">
              <a:latin typeface="Varela Round" pitchFamily="2" charset="-79"/>
              <a:cs typeface="Varela Round" pitchFamily="2" charset="-79"/>
            </a:endParaRPr>
          </a:p>
        </p:txBody>
      </p:sp>
    </p:spTree>
    <p:extLst>
      <p:ext uri="{BB962C8B-B14F-4D97-AF65-F5344CB8AC3E}">
        <p14:creationId xmlns:p14="http://schemas.microsoft.com/office/powerpoint/2010/main" val="397131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515206" y="449705"/>
            <a:ext cx="11160000" cy="5021705"/>
          </a:xfrm>
          <a:ln>
            <a:noFill/>
          </a:ln>
        </p:spPr>
        <p:txBody>
          <a:bodyPr/>
          <a:lstStyle/>
          <a:p>
            <a:pPr marL="76200" indent="0">
              <a:buNone/>
            </a:pPr>
            <a:br>
              <a:rPr lang="en-US" dirty="0"/>
            </a:br>
            <a:r>
              <a:rPr lang="he-IL" dirty="0"/>
              <a:t>                </a:t>
            </a:r>
            <a:r>
              <a:rPr lang="he-IL" sz="4800" dirty="0">
                <a:latin typeface="Varela Round" panose="020B0604020202020204" charset="-79"/>
                <a:cs typeface="Varela Round" panose="020B0604020202020204" charset="-79"/>
              </a:rPr>
              <a:t>זהו זה הפעם,</a:t>
            </a:r>
            <a:br>
              <a:rPr lang="en-US" sz="4800" dirty="0">
                <a:latin typeface="Varela Round" panose="020B0604020202020204" charset="-79"/>
                <a:cs typeface="Varela Round" panose="020B0604020202020204" charset="-79"/>
              </a:rPr>
            </a:br>
            <a:r>
              <a:rPr lang="he-IL" sz="4800" dirty="0">
                <a:latin typeface="Varela Round" panose="020B0604020202020204" charset="-79"/>
                <a:cs typeface="Varela Round" panose="020B0604020202020204" charset="-79"/>
              </a:rPr>
              <a:t>       </a:t>
            </a:r>
            <a:r>
              <a:rPr lang="he-IL" sz="5400" b="1" dirty="0">
                <a:solidFill>
                  <a:schemeClr val="accent2"/>
                </a:solidFill>
                <a:effectLst>
                  <a:outerShdw blurRad="38100" dist="38100" dir="2700000" algn="tl">
                    <a:srgbClr val="000000">
                      <a:alpha val="43137"/>
                    </a:srgbClr>
                  </a:outerShdw>
                </a:effectLst>
                <a:latin typeface="Varela Round" panose="020B0604020202020204" charset="-79"/>
                <a:cs typeface="Varela Round" panose="020B0604020202020204" charset="-79"/>
              </a:rPr>
              <a:t> תודה </a:t>
            </a:r>
            <a:r>
              <a:rPr lang="he-IL" sz="4400" dirty="0">
                <a:latin typeface="Varela Round" panose="020B0604020202020204" charset="-79"/>
                <a:cs typeface="Varela Round" panose="020B0604020202020204" charset="-79"/>
              </a:rPr>
              <a:t>על ההקשבה</a:t>
            </a:r>
            <a:br>
              <a:rPr lang="en-US" sz="5400" b="1" dirty="0">
                <a:solidFill>
                  <a:schemeClr val="accent2"/>
                </a:solidFill>
                <a:effectLst>
                  <a:outerShdw blurRad="38100" dist="38100" dir="2700000" algn="tl">
                    <a:srgbClr val="000000">
                      <a:alpha val="43137"/>
                    </a:srgbClr>
                  </a:outerShdw>
                </a:effectLst>
                <a:latin typeface="Varela Round" panose="020B0604020202020204" charset="-79"/>
                <a:cs typeface="Varela Round" panose="020B0604020202020204" charset="-79"/>
              </a:rPr>
            </a:br>
            <a:r>
              <a:rPr lang="he-IL" sz="5400" b="1" dirty="0">
                <a:solidFill>
                  <a:schemeClr val="accent2"/>
                </a:solidFill>
                <a:effectLst>
                  <a:outerShdw blurRad="38100" dist="38100" dir="2700000" algn="tl">
                    <a:srgbClr val="000000">
                      <a:alpha val="43137"/>
                    </a:srgbClr>
                  </a:outerShdw>
                </a:effectLst>
                <a:latin typeface="Varela Round" panose="020B0604020202020204" charset="-79"/>
                <a:cs typeface="Varela Round" panose="020B0604020202020204" charset="-79"/>
              </a:rPr>
              <a:t>                 </a:t>
            </a:r>
            <a:r>
              <a:rPr lang="he-IL" sz="4400" dirty="0">
                <a:latin typeface="Varela Round" panose="020B0604020202020204" charset="-79"/>
                <a:cs typeface="Varela Round" panose="020B0604020202020204" charset="-79"/>
              </a:rPr>
              <a:t>וההשתתפות בשיעור!</a:t>
            </a:r>
            <a:br>
              <a:rPr lang="en-US" sz="4800" dirty="0">
                <a:latin typeface="Varela Round" panose="020B0604020202020204" charset="-79"/>
                <a:cs typeface="Varela Round" panose="020B0604020202020204" charset="-79"/>
              </a:rPr>
            </a:br>
            <a:r>
              <a:rPr lang="he-IL" sz="4800" dirty="0">
                <a:latin typeface="Varela Round" panose="020B0604020202020204" charset="-79"/>
                <a:cs typeface="Varela Round" panose="020B0604020202020204" charset="-79"/>
              </a:rPr>
              <a:t>                                                     </a:t>
            </a:r>
          </a:p>
          <a:p>
            <a:pPr marL="76200" indent="0" algn="ctr">
              <a:buNone/>
            </a:pPr>
            <a:r>
              <a:rPr lang="he-IL" sz="4800" dirty="0">
                <a:latin typeface="Varela Round" panose="020B0604020202020204" charset="-79"/>
                <a:cs typeface="Varela Round" panose="020B0604020202020204" charset="-79"/>
              </a:rPr>
              <a:t>                                                         </a:t>
            </a:r>
            <a:endParaRPr lang="he-IL" sz="3200" dirty="0">
              <a:latin typeface="Varela Round" panose="020B0604020202020204" charset="-79"/>
              <a:cs typeface="Varela Round" panose="020B0604020202020204" charset="-79"/>
            </a:endParaRPr>
          </a:p>
        </p:txBody>
      </p:sp>
      <p:pic>
        <p:nvPicPr>
          <p:cNvPr id="2" name="תמונה 1">
            <a:extLst>
              <a:ext uri="{FF2B5EF4-FFF2-40B4-BE49-F238E27FC236}">
                <a16:creationId xmlns:a16="http://schemas.microsoft.com/office/drawing/2014/main" id="{593D7714-FCE6-494C-8BE5-EC2C11F1C73F}"/>
              </a:ext>
            </a:extLst>
          </p:cNvPr>
          <p:cNvPicPr>
            <a:picLocks noChangeAspect="1"/>
          </p:cNvPicPr>
          <p:nvPr/>
        </p:nvPicPr>
        <p:blipFill>
          <a:blip r:embed="rId2"/>
          <a:stretch>
            <a:fillRect/>
          </a:stretch>
        </p:blipFill>
        <p:spPr>
          <a:xfrm>
            <a:off x="845436" y="2974533"/>
            <a:ext cx="2078168" cy="2078168"/>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8B737EFC-1B1E-41E6-B902-AC1BF3B7AAD8}"/>
              </a:ext>
            </a:extLst>
          </p:cNvPr>
          <p:cNvPicPr>
            <a:picLocks noChangeAspect="1"/>
          </p:cNvPicPr>
          <p:nvPr/>
        </p:nvPicPr>
        <p:blipFill>
          <a:blip r:embed="rId3"/>
          <a:stretch>
            <a:fillRect/>
          </a:stretch>
        </p:blipFill>
        <p:spPr>
          <a:xfrm>
            <a:off x="1884520" y="858421"/>
            <a:ext cx="2981326" cy="198596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288288" y="5638800"/>
            <a:ext cx="1386918" cy="523220"/>
          </a:xfrm>
          <a:prstGeom prst="rect">
            <a:avLst/>
          </a:prstGeom>
          <a:noFill/>
        </p:spPr>
        <p:txBody>
          <a:bodyPr wrap="none" rtlCol="1">
            <a:spAutoFit/>
          </a:bodyPr>
          <a:lstStyle/>
          <a:p>
            <a:pPr marL="76200" indent="0" algn="ctr">
              <a:buNone/>
            </a:pPr>
            <a:r>
              <a:rPr lang="he-IL" dirty="0">
                <a:latin typeface="Varela Round" panose="020B0604020202020204" charset="-79"/>
                <a:cs typeface="Varela Round" panose="020B0604020202020204" charset="-79"/>
              </a:rPr>
              <a:t>איורים במצגת:</a:t>
            </a:r>
          </a:p>
          <a:p>
            <a:pPr marL="76200" indent="0" algn="ctr">
              <a:buNone/>
            </a:pPr>
            <a:r>
              <a:rPr lang="en-US" dirty="0" err="1">
                <a:latin typeface="Varela Round" panose="020B0604020202020204" charset="-79"/>
                <a:cs typeface="Varela Round" panose="020B0604020202020204" charset="-79"/>
              </a:rPr>
              <a:t>FreePik</a:t>
            </a:r>
            <a:endParaRPr lang="he-IL" dirty="0">
              <a:latin typeface="Varela Round" pitchFamily="2" charset="-79"/>
              <a:cs typeface="Varela Round" pitchFamily="2" charset="-79"/>
            </a:endParaRPr>
          </a:p>
        </p:txBody>
      </p:sp>
    </p:spTree>
    <p:extLst>
      <p:ext uri="{BB962C8B-B14F-4D97-AF65-F5344CB8AC3E}">
        <p14:creationId xmlns:p14="http://schemas.microsoft.com/office/powerpoint/2010/main" val="979011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50"/>
          <p:cNvPicPr preferRelativeResize="0"/>
          <p:nvPr/>
        </p:nvPicPr>
        <p:blipFill rotWithShape="1">
          <a:blip r:embed="rId3">
            <a:alphaModFix/>
          </a:blip>
          <a:srcRect l="39172" r="34233" b="66411"/>
          <a:stretch/>
        </p:blipFill>
        <p:spPr>
          <a:xfrm>
            <a:off x="4775205" y="447"/>
            <a:ext cx="3241967" cy="1838237"/>
          </a:xfrm>
          <a:prstGeom prst="rect">
            <a:avLst/>
          </a:prstGeom>
          <a:noFill/>
          <a:ln>
            <a:noFill/>
          </a:ln>
        </p:spPr>
      </p:pic>
      <p:sp>
        <p:nvSpPr>
          <p:cNvPr id="354" name="Google Shape;354;p50"/>
          <p:cNvSpPr txBox="1"/>
          <p:nvPr/>
        </p:nvSpPr>
        <p:spPr>
          <a:xfrm>
            <a:off x="1431638" y="3016166"/>
            <a:ext cx="10389332" cy="1815645"/>
          </a:xfrm>
          <a:prstGeom prst="rect">
            <a:avLst/>
          </a:prstGeom>
          <a:noFill/>
          <a:ln>
            <a:noFill/>
          </a:ln>
        </p:spPr>
        <p:txBody>
          <a:bodyPr spcFirstLastPara="1" wrap="square" lIns="91421" tIns="45694" rIns="91421" bIns="45694" anchor="t" anchorCtr="0">
            <a:noAutofit/>
          </a:bodyPr>
          <a:lstStyle/>
          <a:p>
            <a:pPr marL="897377" algn="just" rtl="1"/>
            <a:r>
              <a:rPr lang="en" sz="280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a:solidFill>
                <a:srgbClr val="192A72"/>
              </a:solidFill>
              <a:latin typeface="Varela Round"/>
              <a:ea typeface="Varela Round"/>
              <a:cs typeface="Varela Round"/>
              <a:sym typeface="Varela Round"/>
            </a:endParaRPr>
          </a:p>
        </p:txBody>
      </p:sp>
      <p:sp>
        <p:nvSpPr>
          <p:cNvPr id="355" name="Google Shape;355;p50"/>
          <p:cNvSpPr/>
          <p:nvPr/>
        </p:nvSpPr>
        <p:spPr>
          <a:xfrm>
            <a:off x="2" y="1838683"/>
            <a:ext cx="12190424" cy="763186"/>
          </a:xfrm>
          <a:prstGeom prst="rect">
            <a:avLst/>
          </a:prstGeom>
          <a:noFill/>
          <a:ln>
            <a:noFill/>
          </a:ln>
        </p:spPr>
        <p:txBody>
          <a:bodyPr spcFirstLastPara="1" wrap="square" lIns="91421" tIns="45694" rIns="91421" bIns="45694" anchor="t" anchorCtr="0">
            <a:noAutofit/>
          </a:bodyPr>
          <a:lstStyle/>
          <a:p>
            <a:pPr algn="ctr" rtl="1">
              <a:lnSpc>
                <a:spcPct val="150000"/>
              </a:lnSpc>
            </a:pPr>
            <a:r>
              <a:rPr lang="en" sz="3200" b="1">
                <a:solidFill>
                  <a:srgbClr val="192A72"/>
                </a:solidFill>
                <a:latin typeface="Varela Round"/>
                <a:ea typeface="Varela Round"/>
                <a:cs typeface="Varela Round"/>
                <a:sym typeface="Varela Round"/>
              </a:rPr>
              <a:t>שימוש ביצירות מוגנות בזכויות יוצרים ואיתור בעלי זכויות </a:t>
            </a:r>
            <a:endParaRPr sz="1467"/>
          </a:p>
        </p:txBody>
      </p:sp>
      <p:sp>
        <p:nvSpPr>
          <p:cNvPr id="356" name="Google Shape;356;p50"/>
          <p:cNvSpPr txBox="1">
            <a:spLocks noGrp="1"/>
          </p:cNvSpPr>
          <p:nvPr>
            <p:ph type="sldNum" idx="12"/>
          </p:nvPr>
        </p:nvSpPr>
        <p:spPr>
          <a:xfrm>
            <a:off x="11407559" y="6332756"/>
            <a:ext cx="731401" cy="524932"/>
          </a:xfrm>
          <a:prstGeom prst="rect">
            <a:avLst/>
          </a:prstGeom>
        </p:spPr>
        <p:txBody>
          <a:bodyPr spcFirstLastPara="1" wrap="square" lIns="91421" tIns="91421" rIns="91421" bIns="91421" anchor="t" anchorCtr="0">
            <a:noAutofit/>
          </a:bodyPr>
          <a:lstStyle/>
          <a:p>
            <a:pPr algn="r" rtl="0"/>
            <a:fld id="{00000000-1234-1234-1234-123412341234}" type="slidenum">
              <a:rPr lang="en" sz="1467"/>
              <a:pPr algn="r" rtl="0"/>
              <a:t>24</a:t>
            </a:fld>
            <a:endParaRPr sz="1467"/>
          </a:p>
        </p:txBody>
      </p:sp>
    </p:spTree>
    <p:extLst>
      <p:ext uri="{BB962C8B-B14F-4D97-AF65-F5344CB8AC3E}">
        <p14:creationId xmlns:p14="http://schemas.microsoft.com/office/powerpoint/2010/main" val="208788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6" name="Google Shape;76;p10"/>
          <p:cNvSpPr txBox="1">
            <a:spLocks noGrp="1"/>
          </p:cNvSpPr>
          <p:nvPr>
            <p:ph type="body" idx="2"/>
          </p:nvPr>
        </p:nvSpPr>
        <p:spPr>
          <a:xfrm>
            <a:off x="4841821" y="1231162"/>
            <a:ext cx="6370821" cy="127736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a:lnSpc>
                <a:spcPct val="115000"/>
              </a:lnSpc>
              <a:spcAft>
                <a:spcPts val="800"/>
              </a:spcAft>
            </a:pPr>
            <a:r>
              <a:rPr lang="he-IL" sz="3200" dirty="0">
                <a:latin typeface="Varela Round" panose="020B0604020202020204" charset="-79"/>
                <a:ea typeface="Times New Roman" panose="02020603050405020304" pitchFamily="18" charset="0"/>
                <a:cs typeface="Varela Round" panose="020B0604020202020204" charset="-79"/>
              </a:rPr>
              <a:t>הגדרת המושג אלטרואיזם</a:t>
            </a:r>
          </a:p>
          <a:p>
            <a:pPr>
              <a:lnSpc>
                <a:spcPct val="115000"/>
              </a:lnSpc>
              <a:spcAft>
                <a:spcPts val="800"/>
              </a:spcAft>
            </a:pPr>
            <a:r>
              <a:rPr lang="he-IL" sz="3200" dirty="0">
                <a:latin typeface="Varela Round" panose="020B0604020202020204" charset="-79"/>
                <a:ea typeface="Times New Roman" panose="02020603050405020304" pitchFamily="18" charset="0"/>
                <a:cs typeface="Varela Round" panose="020B0604020202020204" charset="-79"/>
              </a:rPr>
              <a:t>מאפייני אישיות אלטרואיסטית</a:t>
            </a:r>
          </a:p>
          <a:p>
            <a:pPr marL="76200" indent="0">
              <a:lnSpc>
                <a:spcPct val="115000"/>
              </a:lnSpc>
              <a:spcAft>
                <a:spcPts val="800"/>
              </a:spcAft>
              <a:buNone/>
            </a:pPr>
            <a:endParaRPr lang="he-IL" sz="3200" dirty="0">
              <a:latin typeface="Varela Round" panose="020B0604020202020204" charset="-79"/>
              <a:ea typeface="Times New Roman" panose="02020603050405020304" pitchFamily="18" charset="0"/>
              <a:cs typeface="Varela Round" panose="020B0604020202020204" charset="-79"/>
            </a:endParaRPr>
          </a:p>
        </p:txBody>
      </p:sp>
      <p:sp>
        <p:nvSpPr>
          <p:cNvPr id="3" name="כותרת 2">
            <a:extLst>
              <a:ext uri="{FF2B5EF4-FFF2-40B4-BE49-F238E27FC236}">
                <a16:creationId xmlns:a16="http://schemas.microsoft.com/office/drawing/2014/main" id="{AD11D6F4-D52D-4718-B918-D0397D16AF3B}"/>
              </a:ext>
            </a:extLst>
          </p:cNvPr>
          <p:cNvSpPr>
            <a:spLocks noGrp="1"/>
          </p:cNvSpPr>
          <p:nvPr>
            <p:ph type="title"/>
          </p:nvPr>
        </p:nvSpPr>
        <p:spPr>
          <a:xfrm>
            <a:off x="620138" y="381689"/>
            <a:ext cx="11160000" cy="720000"/>
          </a:xfrm>
        </p:spPr>
        <p:txBody>
          <a:bodyPr/>
          <a:lstStyle/>
          <a:p>
            <a:r>
              <a:rPr lang="he-IL" dirty="0"/>
              <a:t>מה נלמד היום בשיעור?</a:t>
            </a:r>
          </a:p>
        </p:txBody>
      </p:sp>
      <p:pic>
        <p:nvPicPr>
          <p:cNvPr id="4" name="תמונה 3">
            <a:extLst>
              <a:ext uri="{FF2B5EF4-FFF2-40B4-BE49-F238E27FC236}">
                <a16:creationId xmlns:a16="http://schemas.microsoft.com/office/drawing/2014/main" id="{C52FC766-14CE-401D-B24F-184065E7E6E1}"/>
              </a:ext>
            </a:extLst>
          </p:cNvPr>
          <p:cNvPicPr>
            <a:picLocks noChangeAspect="1"/>
          </p:cNvPicPr>
          <p:nvPr/>
        </p:nvPicPr>
        <p:blipFill>
          <a:blip r:embed="rId3"/>
          <a:stretch>
            <a:fillRect/>
          </a:stretch>
        </p:blipFill>
        <p:spPr>
          <a:xfrm>
            <a:off x="0" y="532438"/>
            <a:ext cx="2485234" cy="1397448"/>
          </a:xfrm>
          <a:prstGeom prst="rect">
            <a:avLst/>
          </a:prstGeom>
          <a:ln>
            <a:noFill/>
          </a:ln>
          <a:effectLst>
            <a:outerShdw blurRad="292100" dist="139700" dir="2700000" algn="tl" rotWithShape="0">
              <a:srgbClr val="333333">
                <a:alpha val="65000"/>
              </a:srgbClr>
            </a:outerShdw>
          </a:effectLst>
        </p:spPr>
      </p:pic>
      <p:sp>
        <p:nvSpPr>
          <p:cNvPr id="2" name="מלבן 1"/>
          <p:cNvSpPr/>
          <p:nvPr/>
        </p:nvSpPr>
        <p:spPr>
          <a:xfrm>
            <a:off x="228167" y="2508530"/>
            <a:ext cx="5011308" cy="3057247"/>
          </a:xfrm>
          <a:prstGeom prst="rect">
            <a:avLst/>
          </a:prstGeom>
          <a:solidFill>
            <a:schemeClr val="bg1"/>
          </a:solidFill>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rtl="1">
              <a:spcBef>
                <a:spcPts val="505"/>
              </a:spcBef>
            </a:pPr>
            <a:r>
              <a:rPr lang="he-IL" sz="4800" b="1" u="sng" dirty="0">
                <a:solidFill>
                  <a:schemeClr val="accent2">
                    <a:lumMod val="75000"/>
                  </a:schemeClr>
                </a:solidFill>
                <a:latin typeface="Varela Round" panose="020B0604020202020204" charset="-79"/>
                <a:ea typeface="Times New Roman" panose="02020603050405020304" pitchFamily="18" charset="0"/>
                <a:cs typeface="Varela Round" panose="020B0604020202020204" charset="-79"/>
              </a:rPr>
              <a:t>בשיעור שלנו היום:</a:t>
            </a:r>
          </a:p>
          <a:p>
            <a:pPr lvl="0" algn="ctr" rtl="1">
              <a:spcBef>
                <a:spcPts val="505"/>
              </a:spcBef>
            </a:pPr>
            <a:r>
              <a:rPr lang="he-IL" sz="3200" b="1" dirty="0">
                <a:solidFill>
                  <a:srgbClr val="10077F"/>
                </a:solidFill>
                <a:latin typeface="Varela Round" panose="020B0604020202020204" charset="-79"/>
                <a:ea typeface="Times New Roman" panose="02020603050405020304" pitchFamily="18" charset="0"/>
                <a:cs typeface="Varela Round" panose="020B0604020202020204" charset="-79"/>
              </a:rPr>
              <a:t>נלמד בחלק א' את ההגדרה </a:t>
            </a:r>
          </a:p>
          <a:p>
            <a:pPr lvl="0" algn="ctr" rtl="1">
              <a:spcBef>
                <a:spcPts val="505"/>
              </a:spcBef>
            </a:pPr>
            <a:r>
              <a:rPr lang="he-IL" sz="3200" b="1" dirty="0">
                <a:solidFill>
                  <a:srgbClr val="10077F"/>
                </a:solidFill>
                <a:latin typeface="Varela Round" panose="020B0604020202020204" charset="-79"/>
                <a:ea typeface="Times New Roman" panose="02020603050405020304" pitchFamily="18" charset="0"/>
                <a:cs typeface="Varela Round" panose="020B0604020202020204" charset="-79"/>
              </a:rPr>
              <a:t>והאישיות האלטרואיסטית </a:t>
            </a:r>
          </a:p>
          <a:p>
            <a:pPr lvl="0" algn="ctr" rtl="1">
              <a:spcBef>
                <a:spcPts val="505"/>
              </a:spcBef>
            </a:pPr>
            <a:r>
              <a:rPr lang="he-IL" sz="3200" b="1" dirty="0">
                <a:solidFill>
                  <a:srgbClr val="10077F"/>
                </a:solidFill>
                <a:latin typeface="Varela Round" panose="020B0604020202020204" charset="-79"/>
                <a:ea typeface="Times New Roman" panose="02020603050405020304" pitchFamily="18" charset="0"/>
                <a:cs typeface="Varela Round" panose="020B0604020202020204" charset="-79"/>
              </a:rPr>
              <a:t>ובחלק ב' של השיעור את </a:t>
            </a:r>
          </a:p>
          <a:p>
            <a:pPr lvl="0" algn="ctr" rtl="1">
              <a:spcBef>
                <a:spcPts val="505"/>
              </a:spcBef>
            </a:pPr>
            <a:r>
              <a:rPr lang="he-IL" sz="3200" b="1" dirty="0">
                <a:solidFill>
                  <a:srgbClr val="10077F"/>
                </a:solidFill>
                <a:latin typeface="Varela Round" panose="020B0604020202020204" charset="-79"/>
                <a:ea typeface="Times New Roman" panose="02020603050405020304" pitchFamily="18" charset="0"/>
                <a:cs typeface="Varela Round" panose="020B0604020202020204" charset="-79"/>
              </a:rPr>
              <a:t>אפקט העומד מהצד.</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865337EA-3A3B-435F-9F31-356B5C591281}"/>
              </a:ext>
            </a:extLst>
          </p:cNvPr>
          <p:cNvSpPr>
            <a:spLocks noGrp="1"/>
          </p:cNvSpPr>
          <p:nvPr>
            <p:ph type="body" idx="2"/>
          </p:nvPr>
        </p:nvSpPr>
        <p:spPr>
          <a:xfrm>
            <a:off x="1479620" y="1614498"/>
            <a:ext cx="9835822" cy="1678961"/>
          </a:xfrm>
          <a:ln w="19050">
            <a:noFill/>
          </a:ln>
        </p:spPr>
        <p:txBody>
          <a:bodyPr/>
          <a:lstStyle/>
          <a:p>
            <a:pPr marL="76200" indent="0">
              <a:buNone/>
            </a:pPr>
            <a:r>
              <a:rPr lang="he-IL" sz="3400" dirty="0">
                <a:solidFill>
                  <a:schemeClr val="bg2">
                    <a:lumMod val="50000"/>
                  </a:schemeClr>
                </a:solidFill>
                <a:latin typeface="Varela Round" panose="020B0604020202020204" charset="-79"/>
                <a:cs typeface="Varela Round" panose="020B0604020202020204" charset="-79"/>
              </a:rPr>
              <a:t>"אלטרואיזם" (זולתנות) מוגדר כהתנהגות פרו-חברתית שמכוונת לעזרה לזולת מבלי לצפות לתגמול מידי או חומרי. </a:t>
            </a:r>
          </a:p>
        </p:txBody>
      </p:sp>
      <p:sp>
        <p:nvSpPr>
          <p:cNvPr id="2" name="TextBox 1"/>
          <p:cNvSpPr txBox="1"/>
          <p:nvPr/>
        </p:nvSpPr>
        <p:spPr>
          <a:xfrm>
            <a:off x="7428489" y="428878"/>
            <a:ext cx="2622834" cy="1107996"/>
          </a:xfrm>
          <a:prstGeom prst="rect">
            <a:avLst/>
          </a:prstGeom>
          <a:noFill/>
        </p:spPr>
        <p:txBody>
          <a:bodyPr wrap="none" rtlCol="1">
            <a:spAutoFit/>
          </a:bodyPr>
          <a:lstStyle/>
          <a:p>
            <a:r>
              <a:rPr lang="he-IL" sz="6600" u="sng" dirty="0">
                <a:solidFill>
                  <a:srgbClr val="FFC000"/>
                </a:solidFill>
                <a:latin typeface="Varela Round" panose="020B0500000000000000" charset="-79"/>
                <a:cs typeface="Varela Round" panose="020B0500000000000000" charset="-79"/>
              </a:rPr>
              <a:t>הגדרה</a:t>
            </a: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3" y="2901754"/>
            <a:ext cx="4288780" cy="2788615"/>
          </a:xfrm>
          <a:prstGeom prst="rect">
            <a:avLst/>
          </a:prstGeom>
          <a:solidFill>
            <a:schemeClr val="accent2"/>
          </a:solidFill>
          <a:ln>
            <a:noFill/>
          </a:ln>
          <a:effectLst>
            <a:outerShdw blurRad="107950" dist="12700" dir="5400000" algn="ctr">
              <a:srgbClr val="000000"/>
            </a:outerShdw>
          </a:effectLst>
          <a:scene3d>
            <a:camera prst="perspectiveLeft"/>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pic>
    </p:spTree>
    <p:extLst>
      <p:ext uri="{BB962C8B-B14F-4D97-AF65-F5344CB8AC3E}">
        <p14:creationId xmlns:p14="http://schemas.microsoft.com/office/powerpoint/2010/main" val="296736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44" y="815790"/>
            <a:ext cx="2539356" cy="3845860"/>
          </a:xfrm>
          <a:prstGeom prst="rect">
            <a:avLst/>
          </a:prstGeom>
        </p:spPr>
      </p:pic>
      <p:sp>
        <p:nvSpPr>
          <p:cNvPr id="4" name="מציין מיקום טקסט 3">
            <a:extLst>
              <a:ext uri="{FF2B5EF4-FFF2-40B4-BE49-F238E27FC236}">
                <a16:creationId xmlns:a16="http://schemas.microsoft.com/office/drawing/2014/main" id="{0E118A7D-12B8-4A5E-A8F9-C08B808A40AC}"/>
              </a:ext>
            </a:extLst>
          </p:cNvPr>
          <p:cNvSpPr>
            <a:spLocks noGrp="1"/>
          </p:cNvSpPr>
          <p:nvPr>
            <p:ph type="body" idx="2"/>
          </p:nvPr>
        </p:nvSpPr>
        <p:spPr>
          <a:xfrm>
            <a:off x="515206" y="815790"/>
            <a:ext cx="11160000" cy="3316942"/>
          </a:xfrm>
          <a:ln>
            <a:noFill/>
          </a:ln>
        </p:spPr>
        <p:txBody>
          <a:bodyPr/>
          <a:lstStyle/>
          <a:p>
            <a:pPr marL="76200" indent="0" algn="ctr">
              <a:lnSpc>
                <a:spcPct val="150000"/>
              </a:lnSpc>
              <a:buNone/>
            </a:pPr>
            <a:r>
              <a:rPr lang="he-IL" sz="4000" b="1" u="sng" dirty="0">
                <a:solidFill>
                  <a:srgbClr val="FFC000"/>
                </a:solidFill>
                <a:latin typeface="Varela Round" panose="020B0604020202020204" charset="-79"/>
                <a:cs typeface="Varela Round" panose="020B0604020202020204" charset="-79"/>
              </a:rPr>
              <a:t>הבעיות בהגדרה:</a:t>
            </a:r>
          </a:p>
          <a:p>
            <a:pPr>
              <a:lnSpc>
                <a:spcPct val="150000"/>
              </a:lnSpc>
            </a:pPr>
            <a:r>
              <a:rPr lang="he-IL" sz="2800" dirty="0">
                <a:solidFill>
                  <a:srgbClr val="192A72"/>
                </a:solidFill>
                <a:latin typeface="Varela Round" panose="020B0604020202020204" charset="-79"/>
                <a:cs typeface="Varela Round" panose="020B0604020202020204" charset="-79"/>
              </a:rPr>
              <a:t>תמיד יש הכרת תודה מצד החברה.</a:t>
            </a:r>
          </a:p>
          <a:p>
            <a:pPr>
              <a:lnSpc>
                <a:spcPct val="150000"/>
              </a:lnSpc>
            </a:pPr>
            <a:r>
              <a:rPr lang="he-IL" sz="2800" dirty="0">
                <a:solidFill>
                  <a:srgbClr val="192A72"/>
                </a:solidFill>
                <a:latin typeface="Varela Round" panose="020B0604020202020204" charset="-79"/>
                <a:cs typeface="Varela Round" panose="020B0604020202020204" charset="-79"/>
              </a:rPr>
              <a:t>כיום, אלטרואיזם הוא נורמה חברתית, לכן יש תגמול.</a:t>
            </a:r>
          </a:p>
          <a:p>
            <a:pPr>
              <a:lnSpc>
                <a:spcPct val="150000"/>
              </a:lnSpc>
            </a:pPr>
            <a:r>
              <a:rPr lang="he-IL" sz="2800" dirty="0">
                <a:solidFill>
                  <a:srgbClr val="192A72"/>
                </a:solidFill>
                <a:latin typeface="Varela Round" panose="020B0604020202020204" charset="-79"/>
                <a:cs typeface="Varela Round" panose="020B0604020202020204" charset="-79"/>
              </a:rPr>
              <a:t>יש עליה בדימוי העצמי כתוצאה מהתנהגות זאת. </a:t>
            </a:r>
          </a:p>
          <a:p>
            <a:pPr>
              <a:lnSpc>
                <a:spcPct val="150000"/>
              </a:lnSpc>
            </a:pPr>
            <a:r>
              <a:rPr lang="he-IL" sz="2800" dirty="0">
                <a:solidFill>
                  <a:srgbClr val="192A72"/>
                </a:solidFill>
                <a:latin typeface="Varela Round" panose="020B0604020202020204" charset="-79"/>
                <a:cs typeface="Varela Round" panose="020B0604020202020204" charset="-79"/>
              </a:rPr>
              <a:t>יש חוקרים שטוענים שזהו אינסטינקט ולא התנהגות מבחירה</a:t>
            </a:r>
          </a:p>
        </p:txBody>
      </p:sp>
    </p:spTree>
    <p:extLst>
      <p:ext uri="{BB962C8B-B14F-4D97-AF65-F5344CB8AC3E}">
        <p14:creationId xmlns:p14="http://schemas.microsoft.com/office/powerpoint/2010/main" val="146567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1320F802-DBE5-4267-9850-4D554A936F1C}"/>
              </a:ext>
            </a:extLst>
          </p:cNvPr>
          <p:cNvSpPr>
            <a:spLocks noGrp="1"/>
          </p:cNvSpPr>
          <p:nvPr>
            <p:ph type="body" idx="2"/>
          </p:nvPr>
        </p:nvSpPr>
        <p:spPr>
          <a:xfrm>
            <a:off x="3853237" y="-282108"/>
            <a:ext cx="7915836" cy="5190564"/>
          </a:xfrm>
          <a:ln w="28575">
            <a:noFill/>
          </a:ln>
        </p:spPr>
        <p:txBody>
          <a:bodyPr anchor="ctr"/>
          <a:lstStyle/>
          <a:p>
            <a:pPr lvl="0">
              <a:lnSpc>
                <a:spcPct val="115000"/>
              </a:lnSpc>
              <a:spcBef>
                <a:spcPts val="505"/>
              </a:spcBef>
            </a:pPr>
            <a:endParaRPr lang="he-IL" sz="3200" b="1" dirty="0">
              <a:solidFill>
                <a:srgbClr val="10077F"/>
              </a:solidFill>
              <a:latin typeface="Varela Round" panose="020B0604020202020204" charset="-79"/>
              <a:ea typeface="Times New Roman" panose="02020603050405020304" pitchFamily="18" charset="0"/>
              <a:cs typeface="Varela Round" panose="020B0604020202020204" charset="-79"/>
            </a:endParaRPr>
          </a:p>
          <a:p>
            <a:pPr lvl="0">
              <a:lnSpc>
                <a:spcPct val="115000"/>
              </a:lnSpc>
              <a:spcBef>
                <a:spcPts val="505"/>
              </a:spcBef>
            </a:pPr>
            <a:endParaRPr lang="he-IL" sz="3200" b="1" dirty="0">
              <a:solidFill>
                <a:srgbClr val="10077F"/>
              </a:solidFill>
              <a:latin typeface="Varela Round" panose="020B0604020202020204" charset="-79"/>
              <a:ea typeface="Times New Roman" panose="02020603050405020304" pitchFamily="18" charset="0"/>
              <a:cs typeface="Varela Round" panose="020B0604020202020204" charset="-79"/>
            </a:endParaRPr>
          </a:p>
          <a:p>
            <a:pPr marL="76200" lvl="0" indent="0">
              <a:lnSpc>
                <a:spcPct val="115000"/>
              </a:lnSpc>
              <a:spcBef>
                <a:spcPts val="505"/>
              </a:spcBef>
              <a:buNone/>
            </a:pPr>
            <a:r>
              <a:rPr lang="he-IL" sz="4400" b="1" i="1" u="sng" dirty="0">
                <a:solidFill>
                  <a:srgbClr val="FFC000"/>
                </a:solidFill>
                <a:latin typeface="Varela Round" panose="020B0604020202020204" charset="-79"/>
                <a:ea typeface="Times New Roman" panose="02020603050405020304" pitchFamily="18" charset="0"/>
                <a:cs typeface="Varela Round" panose="020B0604020202020204" charset="-79"/>
              </a:rPr>
              <a:t>ישנן דוגמאות רבות לאלטרואיזם:</a:t>
            </a:r>
          </a:p>
          <a:p>
            <a:pPr lvl="0">
              <a:lnSpc>
                <a:spcPct val="115000"/>
              </a:lnSpc>
              <a:spcBef>
                <a:spcPts val="505"/>
              </a:spcBef>
            </a:pPr>
            <a:r>
              <a:rPr lang="he-IL" sz="2800" b="1" dirty="0">
                <a:solidFill>
                  <a:srgbClr val="10077F"/>
                </a:solidFill>
                <a:latin typeface="Varela Round" panose="020B0604020202020204" charset="-79"/>
                <a:ea typeface="Times New Roman" panose="02020603050405020304" pitchFamily="18" charset="0"/>
                <a:cs typeface="Varela Round" panose="020B0604020202020204" charset="-79"/>
              </a:rPr>
              <a:t>אדם תורם כליה לאדם שהוא אינו מכיר. </a:t>
            </a:r>
          </a:p>
          <a:p>
            <a:pPr lvl="0">
              <a:lnSpc>
                <a:spcPct val="115000"/>
              </a:lnSpc>
              <a:spcBef>
                <a:spcPts val="505"/>
              </a:spcBef>
            </a:pPr>
            <a:r>
              <a:rPr lang="he-IL" sz="2800" b="1" dirty="0">
                <a:solidFill>
                  <a:srgbClr val="10077F"/>
                </a:solidFill>
                <a:latin typeface="Varela Round" panose="020B0604020202020204" charset="-79"/>
                <a:ea typeface="Times New Roman" panose="02020603050405020304" pitchFamily="18" charset="0"/>
                <a:cs typeface="Varela Round" panose="020B0604020202020204" charset="-79"/>
              </a:rPr>
              <a:t>בני נוער מתנדבים לשפץ דירה של ניצול שואה</a:t>
            </a:r>
          </a:p>
          <a:p>
            <a:pPr lvl="0">
              <a:lnSpc>
                <a:spcPct val="115000"/>
              </a:lnSpc>
              <a:spcBef>
                <a:spcPts val="505"/>
              </a:spcBef>
            </a:pPr>
            <a:r>
              <a:rPr lang="he-IL" sz="2800" b="1" dirty="0">
                <a:solidFill>
                  <a:srgbClr val="10077F"/>
                </a:solidFill>
                <a:latin typeface="Varela Round" panose="020B0604020202020204" charset="-79"/>
                <a:ea typeface="Times New Roman" panose="02020603050405020304" pitchFamily="18" charset="0"/>
                <a:cs typeface="Varela Round" panose="020B0604020202020204" charset="-79"/>
              </a:rPr>
              <a:t>אדם תורם את 750 השקל שקיבל מהמדינה לארגון צדקה</a:t>
            </a:r>
          </a:p>
          <a:p>
            <a:pPr lvl="0">
              <a:lnSpc>
                <a:spcPct val="115000"/>
              </a:lnSpc>
              <a:spcBef>
                <a:spcPts val="505"/>
              </a:spcBef>
            </a:pPr>
            <a:r>
              <a:rPr lang="he-IL" sz="2800" b="1" dirty="0">
                <a:solidFill>
                  <a:srgbClr val="10077F"/>
                </a:solidFill>
                <a:latin typeface="Varela Round" panose="020B0604020202020204" charset="-79"/>
                <a:ea typeface="Times New Roman" panose="02020603050405020304" pitchFamily="18" charset="0"/>
                <a:cs typeface="Varela Round" panose="020B0604020202020204" charset="-79"/>
              </a:rPr>
              <a:t>משפחה תורמת ריהוט למשפחה אשר ביתה נשרף.</a:t>
            </a:r>
          </a:p>
          <a:p>
            <a:pPr lvl="0">
              <a:lnSpc>
                <a:spcPct val="115000"/>
              </a:lnSpc>
              <a:spcBef>
                <a:spcPts val="505"/>
              </a:spcBef>
            </a:pPr>
            <a:endParaRPr lang="he-IL" sz="3200" b="1" dirty="0">
              <a:solidFill>
                <a:srgbClr val="10077F"/>
              </a:solidFill>
              <a:latin typeface="Varela Round" panose="020B0604020202020204" charset="-79"/>
              <a:ea typeface="Times New Roman" panose="02020603050405020304" pitchFamily="18" charset="0"/>
              <a:cs typeface="Varela Round" panose="020B0604020202020204" charset="-79"/>
            </a:endParaRPr>
          </a:p>
          <a:p>
            <a:pPr lvl="0">
              <a:lnSpc>
                <a:spcPct val="115000"/>
              </a:lnSpc>
              <a:spcBef>
                <a:spcPts val="505"/>
              </a:spcBef>
            </a:pPr>
            <a:endParaRPr lang="he-IL" sz="3200" b="1" dirty="0">
              <a:solidFill>
                <a:srgbClr val="10077F"/>
              </a:solidFill>
              <a:latin typeface="Varela Round" panose="020B0604020202020204" charset="-79"/>
              <a:ea typeface="Times New Roman" panose="02020603050405020304" pitchFamily="18" charset="0"/>
              <a:cs typeface="Varela Round" panose="020B0604020202020204" charset="-79"/>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40" y="1604681"/>
            <a:ext cx="3845859" cy="38458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מלבן 2"/>
          <p:cNvSpPr/>
          <p:nvPr/>
        </p:nvSpPr>
        <p:spPr>
          <a:xfrm>
            <a:off x="1461247" y="2743200"/>
            <a:ext cx="1550894" cy="421341"/>
          </a:xfrm>
          <a:prstGeom prst="rect">
            <a:avLst/>
          </a:prstGeom>
          <a:solidFill>
            <a:srgbClr val="D5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Tree>
    <p:extLst>
      <p:ext uri="{BB962C8B-B14F-4D97-AF65-F5344CB8AC3E}">
        <p14:creationId xmlns:p14="http://schemas.microsoft.com/office/powerpoint/2010/main" val="215208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EEEC4C36-458E-4283-AFCF-9AF36496B4B0}"/>
              </a:ext>
            </a:extLst>
          </p:cNvPr>
          <p:cNvSpPr/>
          <p:nvPr/>
        </p:nvSpPr>
        <p:spPr>
          <a:xfrm>
            <a:off x="1210068" y="-170477"/>
            <a:ext cx="9770275" cy="4524315"/>
          </a:xfrm>
          <a:prstGeom prst="rect">
            <a:avLst/>
          </a:prstGeom>
        </p:spPr>
        <p:txBody>
          <a:bodyPr wrap="square">
            <a:spAutoFit/>
          </a:bodyPr>
          <a:lstStyle/>
          <a:p>
            <a:pPr marL="76200" lvl="0" algn="ctr" rtl="1">
              <a:lnSpc>
                <a:spcPct val="150000"/>
              </a:lnSpc>
              <a:buClr>
                <a:srgbClr val="002060"/>
              </a:buClr>
              <a:buSzPts val="2400"/>
            </a:pPr>
            <a:r>
              <a:rPr lang="he-IL" sz="4800" b="1" u="sng" spc="300" dirty="0">
                <a:solidFill>
                  <a:srgbClr val="0070C0"/>
                </a:solidFill>
                <a:latin typeface="Varela Round" panose="020B0604020202020204" charset="-79"/>
                <a:ea typeface="Times New Roman" panose="02020603050405020304" pitchFamily="18" charset="0"/>
                <a:cs typeface="CampainB" pitchFamily="2" charset="-79"/>
                <a:sym typeface="Varela Round"/>
              </a:rPr>
              <a:t>אישיות אלטרואיסטית:</a:t>
            </a:r>
          </a:p>
          <a:p>
            <a:pPr marL="76200" lvl="0" algn="ctr" rtl="1">
              <a:lnSpc>
                <a:spcPct val="150000"/>
              </a:lnSpc>
              <a:buClr>
                <a:srgbClr val="002060"/>
              </a:buClr>
              <a:buSzPts val="2400"/>
            </a:pP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לאדם שלו רמה גבוה של אלטרואיזם יש כמה תכונות:</a:t>
            </a:r>
          </a:p>
          <a:p>
            <a:pPr marL="76200" lvl="0" algn="ctr" rtl="1">
              <a:lnSpc>
                <a:spcPct val="150000"/>
              </a:lnSpc>
              <a:buClr>
                <a:srgbClr val="002060"/>
              </a:buClr>
              <a:buSzPts val="2400"/>
            </a:pP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רמת מוסריות גבוהה</a:t>
            </a:r>
          </a:p>
          <a:p>
            <a:pPr marL="76200" lvl="0" algn="ctr" rtl="1">
              <a:lnSpc>
                <a:spcPct val="150000"/>
              </a:lnSpc>
              <a:buClr>
                <a:srgbClr val="002060"/>
              </a:buClr>
              <a:buSzPts val="2400"/>
            </a:pP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צורך באישור חברתי גבוה</a:t>
            </a:r>
          </a:p>
          <a:p>
            <a:pPr marL="76200" lvl="0" algn="ctr" rtl="1">
              <a:lnSpc>
                <a:spcPct val="150000"/>
              </a:lnSpc>
              <a:buClr>
                <a:srgbClr val="002060"/>
              </a:buClr>
              <a:buSzPts val="2400"/>
            </a:pP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בעברו, חינוך לעזרה לאחר</a:t>
            </a:r>
          </a:p>
          <a:p>
            <a:pPr marL="76200" lvl="0" algn="ctr" rtl="1">
              <a:lnSpc>
                <a:spcPct val="150000"/>
              </a:lnSpc>
              <a:buClr>
                <a:srgbClr val="002060"/>
              </a:buClr>
              <a:buSzPts val="2400"/>
            </a:pP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בעל מיקוד שליטה פנימי</a:t>
            </a:r>
          </a:p>
          <a:p>
            <a:pPr marL="76200" lvl="0" algn="ctr" rtl="1">
              <a:lnSpc>
                <a:spcPct val="150000"/>
              </a:lnSpc>
              <a:buClr>
                <a:srgbClr val="002060"/>
              </a:buClr>
              <a:buSzPts val="2400"/>
            </a:pP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אמפתיה</a:t>
            </a:r>
          </a:p>
        </p:txBody>
      </p:sp>
      <p:sp>
        <p:nvSpPr>
          <p:cNvPr id="6" name="Rectangle 2"/>
          <p:cNvSpPr>
            <a:spLocks noChangeArrowheads="1"/>
          </p:cNvSpPr>
          <p:nvPr/>
        </p:nvSpPr>
        <p:spPr bwMode="auto">
          <a:xfrm>
            <a:off x="203128" y="4640305"/>
            <a:ext cx="1665841" cy="2539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he-IL" altLang="he-IL" sz="1050" dirty="0" err="1">
                <a:solidFill>
                  <a:srgbClr val="212529"/>
                </a:solidFill>
                <a:latin typeface="Varela Round" panose="020B0500000000000000" charset="-79"/>
                <a:cs typeface="Varela Round" panose="020B0500000000000000" charset="-79"/>
              </a:rPr>
              <a:t>johnhain</a:t>
            </a:r>
            <a:r>
              <a:rPr lang="he-IL" altLang="he-IL" sz="1050" dirty="0">
                <a:solidFill>
                  <a:srgbClr val="212529"/>
                </a:solidFill>
                <a:latin typeface="Varela Round" panose="020B0500000000000000" charset="-79"/>
                <a:cs typeface="Varela Round" panose="020B0500000000000000" charset="-79"/>
              </a:rPr>
              <a:t> (pixabay.com)</a:t>
            </a:r>
            <a:endParaRPr lang="he-IL" altLang="he-IL" sz="1050" dirty="0">
              <a:solidFill>
                <a:schemeClr val="tx1"/>
              </a:solidFill>
              <a:latin typeface="Varela Round" panose="020B0500000000000000" charset="-79"/>
              <a:cs typeface="Varela Round" panose="020B0500000000000000" charset="-79"/>
            </a:endParaRPr>
          </a:p>
        </p:txBody>
      </p:sp>
      <p:pic>
        <p:nvPicPr>
          <p:cNvPr id="8" name="תמונה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26895" y="2591174"/>
            <a:ext cx="2410815" cy="1937964"/>
          </a:xfrm>
          <a:prstGeom prst="rect">
            <a:avLst/>
          </a:prstGeom>
        </p:spPr>
      </p:pic>
    </p:spTree>
    <p:extLst>
      <p:ext uri="{BB962C8B-B14F-4D97-AF65-F5344CB8AC3E}">
        <p14:creationId xmlns:p14="http://schemas.microsoft.com/office/powerpoint/2010/main" val="31974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EEEC4C36-458E-4283-AFCF-9AF36496B4B0}"/>
              </a:ext>
            </a:extLst>
          </p:cNvPr>
          <p:cNvSpPr/>
          <p:nvPr/>
        </p:nvSpPr>
        <p:spPr>
          <a:xfrm>
            <a:off x="1210069" y="216922"/>
            <a:ext cx="9770275" cy="4788234"/>
          </a:xfrm>
          <a:prstGeom prst="rect">
            <a:avLst/>
          </a:prstGeom>
        </p:spPr>
        <p:txBody>
          <a:bodyPr wrap="square">
            <a:spAutoFit/>
          </a:bodyPr>
          <a:lstStyle/>
          <a:p>
            <a:pPr marL="76200" lvl="0" algn="ctr" rtl="1">
              <a:lnSpc>
                <a:spcPct val="150000"/>
              </a:lnSpc>
              <a:buClr>
                <a:srgbClr val="002060"/>
              </a:buClr>
              <a:buSzPts val="2400"/>
            </a:pPr>
            <a:r>
              <a:rPr lang="he-IL" sz="6600" b="1" u="sng" dirty="0">
                <a:solidFill>
                  <a:srgbClr val="FFC000"/>
                </a:solidFill>
                <a:latin typeface="Varela Round" panose="020B0604020202020204" charset="-79"/>
                <a:ea typeface="Times New Roman" panose="02020603050405020304" pitchFamily="18" charset="0"/>
                <a:cs typeface="Varela Round" panose="020B0604020202020204" charset="-79"/>
                <a:sym typeface="Varela Round"/>
              </a:rPr>
              <a:t>אמפתיה –</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a:t>
            </a:r>
            <a:b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b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אמפתיה מוגדרת כיכולת לראות העולם מנקודת מבטו של האחר. היא כוללת רגשות של:</a:t>
            </a:r>
          </a:p>
          <a:p>
            <a:pPr marL="76200" lvl="0" algn="ctr" rtl="1">
              <a:lnSpc>
                <a:spcPct val="150000"/>
              </a:lnSpc>
              <a:buClr>
                <a:srgbClr val="002060"/>
              </a:buClr>
              <a:buSzPts val="2400"/>
            </a:pP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חמלה</a:t>
            </a:r>
          </a:p>
          <a:p>
            <a:pPr marL="76200" lvl="0" algn="ctr" rtl="1">
              <a:lnSpc>
                <a:spcPct val="150000"/>
              </a:lnSpc>
              <a:buClr>
                <a:srgbClr val="002060"/>
              </a:buClr>
              <a:buSzPts val="2400"/>
            </a:pP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סימפתיה</a:t>
            </a:r>
          </a:p>
          <a:p>
            <a:pPr marL="76200" lvl="0" algn="ctr" rtl="1">
              <a:lnSpc>
                <a:spcPct val="150000"/>
              </a:lnSpc>
              <a:buClr>
                <a:srgbClr val="002060"/>
              </a:buClr>
              <a:buSzPts val="2400"/>
            </a:pP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אכפתיות</a:t>
            </a:r>
          </a:p>
        </p:txBody>
      </p:sp>
    </p:spTree>
    <p:extLst>
      <p:ext uri="{BB962C8B-B14F-4D97-AF65-F5344CB8AC3E}">
        <p14:creationId xmlns:p14="http://schemas.microsoft.com/office/powerpoint/2010/main" val="21522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EEEC4C36-458E-4283-AFCF-9AF36496B4B0}"/>
              </a:ext>
            </a:extLst>
          </p:cNvPr>
          <p:cNvSpPr/>
          <p:nvPr/>
        </p:nvSpPr>
        <p:spPr>
          <a:xfrm>
            <a:off x="1210068" y="0"/>
            <a:ext cx="9770275" cy="3970318"/>
          </a:xfrm>
          <a:prstGeom prst="rect">
            <a:avLst/>
          </a:prstGeom>
        </p:spPr>
        <p:txBody>
          <a:bodyPr wrap="square">
            <a:spAutoFit/>
          </a:bodyPr>
          <a:lstStyle/>
          <a:p>
            <a:pPr marL="76200" lvl="0" algn="ctr" rtl="1">
              <a:lnSpc>
                <a:spcPct val="150000"/>
              </a:lnSpc>
              <a:buClr>
                <a:srgbClr val="002060"/>
              </a:buClr>
              <a:buSzPts val="2400"/>
            </a:pPr>
            <a:r>
              <a:rPr lang="he-IL" sz="32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נמצאו עוד 2 גורמים המגבירים את הסיכוי לעזרה לזולת:</a:t>
            </a:r>
          </a:p>
          <a:p>
            <a:pPr marL="76200" lvl="0" algn="ctr" rtl="1">
              <a:lnSpc>
                <a:spcPct val="150000"/>
              </a:lnSpc>
              <a:buClr>
                <a:srgbClr val="002060"/>
              </a:buClr>
              <a:buSzPts val="2400"/>
            </a:pPr>
            <a:r>
              <a:rPr lang="he-IL" sz="2400" b="1"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א.</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a:t>
            </a:r>
            <a:r>
              <a:rPr lang="he-IL" sz="2400" i="1" u="sng" dirty="0">
                <a:solidFill>
                  <a:schemeClr val="accent2">
                    <a:lumMod val="75000"/>
                  </a:schemeClr>
                </a:solidFill>
                <a:latin typeface="Varela Round" panose="020B0604020202020204" charset="-79"/>
                <a:ea typeface="Times New Roman" panose="02020603050405020304" pitchFamily="18" charset="0"/>
                <a:cs typeface="Varela Round" panose="020B0604020202020204" charset="-79"/>
                <a:sym typeface="Varela Round"/>
              </a:rPr>
              <a:t>מצב רוח קיצוני</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 אם מאוד </a:t>
            </a: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טוב</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לי או מאוד </a:t>
            </a: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רע</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לי, </a:t>
            </a:r>
          </a:p>
          <a:p>
            <a:pPr marL="76200" lvl="0" algn="ctr" rtl="1">
              <a:lnSpc>
                <a:spcPct val="150000"/>
              </a:lnSpc>
              <a:buClr>
                <a:srgbClr val="002060"/>
              </a:buClr>
              <a:buSzPts val="2400"/>
            </a:pP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אני אטה יותר </a:t>
            </a: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לעזור</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לזולת.</a:t>
            </a:r>
          </a:p>
          <a:p>
            <a:pPr marL="76200" lvl="0" algn="ctr" rtl="1">
              <a:lnSpc>
                <a:spcPct val="150000"/>
              </a:lnSpc>
              <a:buClr>
                <a:srgbClr val="002060"/>
              </a:buClr>
              <a:buSzPts val="2400"/>
            </a:pPr>
            <a:r>
              <a:rPr lang="he-IL" sz="2400" b="1"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ב.</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a:t>
            </a:r>
            <a:r>
              <a:rPr lang="he-IL" sz="2400" i="1" u="sng" dirty="0">
                <a:solidFill>
                  <a:schemeClr val="accent2">
                    <a:lumMod val="75000"/>
                  </a:schemeClr>
                </a:solidFill>
                <a:latin typeface="Varela Round" panose="020B0604020202020204" charset="-79"/>
                <a:ea typeface="Times New Roman" panose="02020603050405020304" pitchFamily="18" charset="0"/>
                <a:cs typeface="Varela Round" panose="020B0604020202020204" charset="-79"/>
                <a:sym typeface="Varela Round"/>
              </a:rPr>
              <a:t>דמיון לאדם שמבקש עזרה</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 ככל שאני </a:t>
            </a: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דומה</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יותר לאדם </a:t>
            </a: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הנזקק </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לעזרה, הסיכוי שאני </a:t>
            </a:r>
            <a:r>
              <a:rPr lang="he-IL"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אעזור</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גדול יותר.</a:t>
            </a:r>
          </a:p>
          <a:p>
            <a:pPr marL="76200" lvl="0" algn="ctr" rtl="1">
              <a:lnSpc>
                <a:spcPct val="150000"/>
              </a:lnSpc>
              <a:buClr>
                <a:srgbClr val="002060"/>
              </a:buClr>
              <a:buSzPts val="2400"/>
            </a:pPr>
            <a:endPar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endParaRPr>
          </a:p>
        </p:txBody>
      </p:sp>
    </p:spTree>
    <p:extLst>
      <p:ext uri="{BB962C8B-B14F-4D97-AF65-F5344CB8AC3E}">
        <p14:creationId xmlns:p14="http://schemas.microsoft.com/office/powerpoint/2010/main" val="1307049106"/>
      </p:ext>
    </p:extLst>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מותאם אישית</PresentationFormat>
  <Paragraphs>121</Paragraphs>
  <Slides>24</Slides>
  <Notes>6</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24</vt:i4>
      </vt:variant>
    </vt:vector>
  </HeadingPairs>
  <TitlesOfParts>
    <vt:vector size="31" baseType="lpstr">
      <vt:lpstr>Times New Roman</vt:lpstr>
      <vt:lpstr>Calibri</vt:lpstr>
      <vt:lpstr>CampainB</vt:lpstr>
      <vt:lpstr>Arial</vt:lpstr>
      <vt:lpstr>Varela Round</vt:lpstr>
      <vt:lpstr>Wingdings</vt:lpstr>
      <vt:lpstr>ערכת נושא Office</vt:lpstr>
      <vt:lpstr>מערכת שידורים לאומית</vt:lpstr>
      <vt:lpstr>התנהגות פרו חברתית הגדרה ואישיות אלטרואיסטית (חלק א)</vt:lpstr>
      <vt:lpstr>מה נלמד היום בשיעור?</vt:lpstr>
      <vt:lpstr>מצגת של PowerPoint‏</vt:lpstr>
      <vt:lpstr>מצגת של PowerPoint‏</vt:lpstr>
      <vt:lpstr>מצגת של PowerPoint‏</vt:lpstr>
      <vt:lpstr>מצגת של PowerPoint‏</vt:lpstr>
      <vt:lpstr>מצגת של PowerPoint‏</vt:lpstr>
      <vt:lpstr>מצגת של PowerPoint‏</vt:lpstr>
      <vt:lpstr>לסיכום</vt:lpstr>
      <vt:lpstr>משימה לסיכום חלק א'</vt:lpstr>
      <vt:lpstr>מצגת של PowerPoint‏</vt:lpstr>
      <vt:lpstr>התנהגות פרו חברתית אפקט העומד מהצד (חלק ב)</vt:lpstr>
      <vt:lpstr>מה נלמד בחלק ב' של השיעור ?</vt:lpstr>
      <vt:lpstr>מצגת של PowerPoint‏</vt:lpstr>
      <vt:lpstr>מצגת של PowerPoint‏</vt:lpstr>
      <vt:lpstr>מצגת של PowerPoint‏</vt:lpstr>
      <vt:lpstr>מצגת של PowerPoint‏</vt:lpstr>
      <vt:lpstr>מצגת של PowerPoint‏</vt:lpstr>
      <vt:lpstr>מצגת של PowerPoint‏</vt:lpstr>
      <vt:lpstr>לסיכום</vt:lpstr>
      <vt:lpstr>מטלה לסיכום</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
  <cp:lastModifiedBy/>
  <cp:revision>4</cp:revision>
  <dcterms:modified xsi:type="dcterms:W3CDTF">2021-10-10T06:21:37Z</dcterms:modified>
</cp:coreProperties>
</file>