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6"/>
  </p:notesMasterIdLst>
  <p:sldIdLst>
    <p:sldId id="282" r:id="rId2"/>
    <p:sldId id="269" r:id="rId3"/>
    <p:sldId id="268" r:id="rId4"/>
    <p:sldId id="320" r:id="rId5"/>
    <p:sldId id="322" r:id="rId6"/>
    <p:sldId id="337" r:id="rId7"/>
    <p:sldId id="324" r:id="rId8"/>
    <p:sldId id="325" r:id="rId9"/>
    <p:sldId id="341" r:id="rId10"/>
    <p:sldId id="329" r:id="rId11"/>
    <p:sldId id="330" r:id="rId12"/>
    <p:sldId id="331" r:id="rId13"/>
    <p:sldId id="342" r:id="rId14"/>
    <p:sldId id="346" r:id="rId15"/>
    <p:sldId id="332" r:id="rId16"/>
    <p:sldId id="343" r:id="rId17"/>
    <p:sldId id="335" r:id="rId18"/>
    <p:sldId id="323" r:id="rId19"/>
    <p:sldId id="336" r:id="rId20"/>
    <p:sldId id="338" r:id="rId21"/>
    <p:sldId id="339" r:id="rId22"/>
    <p:sldId id="344" r:id="rId23"/>
    <p:sldId id="340" r:id="rId24"/>
    <p:sldId id="345" r:id="rId25"/>
    <p:sldId id="327" r:id="rId26"/>
    <p:sldId id="306" r:id="rId27"/>
    <p:sldId id="333" r:id="rId28"/>
    <p:sldId id="312" r:id="rId29"/>
    <p:sldId id="313" r:id="rId30"/>
    <p:sldId id="314" r:id="rId31"/>
    <p:sldId id="315" r:id="rId32"/>
    <p:sldId id="316" r:id="rId33"/>
    <p:sldId id="347" r:id="rId34"/>
    <p:sldId id="281" r:id="rId35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24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ome" initials="h" lastIdx="1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85E3"/>
    <a:srgbClr val="EBEBEB"/>
    <a:srgbClr val="FFFFFF"/>
    <a:srgbClr val="F2F5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24"/>
    <p:restoredTop sz="65926" autoAdjust="0"/>
  </p:normalViewPr>
  <p:slideViewPr>
    <p:cSldViewPr snapToGrid="0" snapToObjects="1" showGuides="1">
      <p:cViewPr varScale="1">
        <p:scale>
          <a:sx n="70" d="100"/>
          <a:sy n="70" d="100"/>
        </p:scale>
        <p:origin x="2340" y="78"/>
      </p:cViewPr>
      <p:guideLst>
        <p:guide orient="horz" pos="2024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300"/>
    </p:cViewPr>
  </p:sorterViewPr>
  <p:notesViewPr>
    <p:cSldViewPr snapToGrid="0" snapToObjects="1" showGuides="1">
      <p:cViewPr varScale="1">
        <p:scale>
          <a:sx n="99" d="100"/>
          <a:sy n="99" d="100"/>
        </p:scale>
        <p:origin x="3064" y="1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EB0428-3D81-B14A-B943-4C2208D448E3}" type="datetimeFigureOut">
              <a:rPr lang="x-none" smtClean="0"/>
              <a:t>כ"ט/תשרי/תשפ"ב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F965BA-DA3B-EB42-8F73-FDBE27A0A657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75692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dirty="0"/>
              <a:t>כתבו את המלל בהתאם ואת הציוד הדרוש.</a:t>
            </a:r>
          </a:p>
          <a:p>
            <a:pPr algn="r" rtl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360734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he-IL" dirty="0"/>
              <a:t>חשוב להקדיש זמן להסבר על כניסה למשימה המתוקשבת</a:t>
            </a:r>
          </a:p>
          <a:p>
            <a:pPr marL="15875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he-IL" dirty="0"/>
              <a:t>במהלך השיעור נבקש מכם תלמידים יקרים לעבור למשימה המתוקשבת ולבצע משימות.</a:t>
            </a:r>
          </a:p>
          <a:p>
            <a:pPr marL="15875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2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930027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he-IL" sz="1200" dirty="0">
              <a:solidFill>
                <a:schemeClr val="dk1"/>
              </a:solidFill>
              <a:latin typeface="Alef"/>
              <a:ea typeface="Alef"/>
              <a:sym typeface="Alef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3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8143340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0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מה אתם יודעים על נמרים ?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 rtl="0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ראיתם פעם נמר בטבע ?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כנראה לא ... הנמרים בארץ נכחדו כמעט לחלוטין. </a:t>
            </a:r>
          </a:p>
          <a:p>
            <a:pPr algn="r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אולי-אולי עוד אפשר להציל אותם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4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593546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מהן האפשרויות לחיפוש מידע ? </a:t>
            </a:r>
            <a:endParaRPr lang="ar-SA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r" rtl="1"/>
            <a:r>
              <a:rPr lang="he-IL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ספרי יען על בעלי חיים</a:t>
            </a:r>
          </a:p>
          <a:p>
            <a:pPr algn="r" rtl="1"/>
            <a:r>
              <a:rPr lang="he-IL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אנציקלופדיה</a:t>
            </a:r>
          </a:p>
          <a:p>
            <a:pPr algn="r" rtl="1"/>
            <a:r>
              <a:rPr lang="he-IL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מומחה.</a:t>
            </a:r>
            <a:endParaRPr lang="ar-SA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r" rtl="1"/>
            <a:r>
              <a:rPr lang="he-IL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אינטרנט.</a:t>
            </a:r>
            <a:endParaRPr lang="ar-SA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r" rtl="1"/>
            <a:r>
              <a:rPr lang="he-IL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הפעם נפנה לאינטרנט.</a:t>
            </a:r>
            <a:endParaRPr lang="ar-SA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r" rtl="1"/>
            <a:r>
              <a:rPr lang="he-IL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אינטרנט זמין ונגיש לנו, יש בו מידע רב.</a:t>
            </a:r>
            <a:endParaRPr lang="ar-SA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r" rtl="0"/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 rt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5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8451680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המשימה שלנו:</a:t>
            </a:r>
            <a:endParaRPr lang="ar-SA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r" rtl="1"/>
            <a:r>
              <a:rPr lang="he-IL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להגדיר נכון את מילות החיפוש,</a:t>
            </a:r>
            <a:endParaRPr lang="ar-SA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r" rtl="1"/>
            <a:r>
              <a:rPr lang="he-IL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לבחור מתוך התוצאות</a:t>
            </a:r>
            <a:endParaRPr lang="ar-SA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r" rtl="1"/>
            <a:r>
              <a:rPr lang="he-IL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לבחון את המהימנות של האתר שמצאנו,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אחרי שכתבנו בתיבת החיפוש נמר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 rtl="0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קיבלנו רשימה של אתרים.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 rtl="0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נסתכל על דף התוצאות וננסה לבחור את האתר שיסייע לנו ללמוד על הנמר.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 rtl="0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יש יותר מאתא חדה, כדאי לדרג את האתרים.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 rt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algn="r" rtl="0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טיימר 2 דקות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6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412513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0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גם אני התבוננתי בדף התוצאות וכמוני אני בטוחה שגם אתם קראתם את שם האתר.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 rtl="0"/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 rtl="0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מה עשינו כדי למצוא את האתר המתאים ?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 rtl="0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אבל האם שם האתר מספיק לנו כדי להבין מה מוצג באתר ?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 rtl="0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בואו נציג דוגמא: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 rtl="0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פלי הנמר פלד – נראה כי אולי מוצג סוג של נמר. או אולי נמר שנתנו לו שם.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 rtl="0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גם כתוב "ויקיפדיה, ואנו מכירים את האתר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 rtl="0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ויודעים שהוא מציג מידע. 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 rtl="0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מה אתם אומרים ?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 rtl="0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בואו נקרא את המשפט שכתוב מתחת לשם האתר: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 rtl="0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פלי ה</a:t>
            </a:r>
            <a:r>
              <a:rPr lang="he-IL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נמר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he-IL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פלד (נולד בשם ישראל פלד ב-1947) הוא נשיא קבוצת העיתונות ... והוגה שיטת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he-IL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הנמר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 rtl="0"/>
            <a:r>
              <a:rPr lang="he-IL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לאימון אישי לכישורי חיים עסקיים</a:t>
            </a:r>
            <a:endParaRPr lang="en-US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מ</a:t>
            </a:r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ה למדנו ממשפט זה ?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 rtl="0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משפט זה מסביר לנו שפלי הנמר זהו בן אדם וזה שמו.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 rtl="0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מכך אנו מבינים שעלינו גם להיעזר במשפט המוצג מתחת לשם האתר  כדי לקבל מידע נוסף.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 rtl="0"/>
            <a:endParaRPr lang="he-I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 rtl="0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בואו נבדוק תוצאת חיפוש נוספת</a:t>
            </a:r>
          </a:p>
          <a:p>
            <a:pPr algn="r" rtl="0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מערת הנמר -  אנו מבינים שיש מערה שנקראת נמר. אם נקרא את המשפט נוכל לחזק את הטענה שלנו. 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 rtl="1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אם כך, אנו מבינים ששתי תוצאות אלו לא מתאימות לנו. 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7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055410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0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לצערי אני לא יכולה לראות את הבחירות ואת נימוקי הבחירה שלכם.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 rtl="0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אציג בפניכם 3 נימוקים של תלמידים  שאני מכירה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 rtl="0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יוסי אני בחרתי באתר : "הנמר, טרף העל במדבר הישראל, האם עוד קיים?"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 rtl="0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כי אתר זה יציג מידע על נמר המדבר וההבדלים בינו לבין נמרים אחרים.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 rtl="0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ענת אני בחרתי באתר: "פרויקט להצלת הנמר המדברי" כי באתר זה יציגו מידע על הניסיונות להצלת הנמרים  הנמצאים בסכנת הכחדה"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 rtl="0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יעל אני בחרתי באתר : "הנמר, טרף העל במדבר הישראל, האם עוד קיים?" כי לפי הכותרת נראה שיעסקו בסכנת ההכחדה של הנמרים.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 rtl="0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 rtl="0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ניתן לראות כי הילדים בחרו אתרים שונים אך הנימוקים שונים ומגוונים.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 rtl="0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שתי הבנות בחרו להתייחס לסכנת ההכחדה ואילו הילד בחר אתר המציג מידע על נמר המדבר בהשוואה לנמרים אחרים.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 rtl="1"/>
            <a:endParaRPr lang="he-I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 rtl="0"/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8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8589345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he-IL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לפנינו אתר  "בעקבות הנמרים". לפני שנקרא את הטקסט: "נמר הדבר בארץ ישראל" </a:t>
            </a: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he-IL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בואו נתבונן באתר ונראה מה יש בו</a:t>
            </a: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he-IL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מה אנו רואים בדף הראשי ? </a:t>
            </a:r>
          </a:p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9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409012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he-IL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לפנינו אתר  "בעקבות הנמרים". לפני שנקרא את הטקסט: "נמר הדבר בארץ ישראל" </a:t>
            </a: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he-IL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בואו נתבונן באתר ונראה מה יש בו</a:t>
            </a: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he-IL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מה אנו רואים בדף הראשי ? </a:t>
            </a: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he-IL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איך אנו יודעים שאנו נמצאים בדף הראשי ? נכון, הלשונית ראשי מודגשת. </a:t>
            </a: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endParaRPr lang="he-IL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he-IL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למה יש צורך בלשוניות? מה ההבדל ביניהן ? איך נדע לאן להיכנס? 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10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752746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r>
              <a:rPr lang="he-IL" dirty="0"/>
              <a:t>נכנסנו </a:t>
            </a:r>
            <a:r>
              <a:rPr lang="he-I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לטקסט </a:t>
            </a:r>
            <a:r>
              <a:rPr lang="he-IL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נמר המדבר בארץ ישראל </a:t>
            </a:r>
            <a:r>
              <a:rPr lang="he-I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(דרך</a:t>
            </a:r>
            <a:r>
              <a:rPr lang="he-IL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מידע כללי</a:t>
            </a:r>
            <a:r>
              <a:rPr lang="he-I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או ישירות מהדף הראשי). </a:t>
            </a:r>
          </a:p>
          <a:p>
            <a:pPr algn="r"/>
            <a:r>
              <a:rPr lang="he-I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התבוננו בטקסט כולו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/>
            <a:r>
              <a:rPr lang="he-I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אלו פריטים מופיעים בעמוד ? </a:t>
            </a:r>
          </a:p>
          <a:p>
            <a:pPr algn="r"/>
            <a:r>
              <a:rPr lang="he-I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סמנו רק את הפריטים המופיעים בעמוד. 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11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5133664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0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כעת נעבור על רשימת הפריטים ונראה איזה פריט מופיע בעמוד.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 rtl="0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קטע מידע – לפנינו קטע מידע בנושא.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מודעה – האם קיימת באתר ?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נכון, קיימת מודעה לסיורי לילה.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 rtl="0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סרטון – האם מופיע באתר ? 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12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295052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0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כעת נעבור על רשימת הפריטים ונראה איזה פריט מופיע בעמוד.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 rtl="0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קטע מידע – לפנינו קטע מידע בנושא.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מודעה – האם קיימת באתר ?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נכון, קיימת מודעה לסיורי לילה.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 rtl="0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סרטון – האם מופיע באתר ? </a:t>
            </a:r>
          </a:p>
          <a:p>
            <a:pPr algn="r" rtl="0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מופיע, ניתן לזהות לפי הסימון, לחצן הפעלת הסרטון,  בצורת משולש.</a:t>
            </a:r>
          </a:p>
          <a:p>
            <a:pPr algn="r" rtl="0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גלריית תמונות  לא קיימת גלריית תמונות בלשונית זו או בטקסט. 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 rtl="0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הגלריה היא אחת מהלשוניות השייכות לאתר כולו ואילו בטקסט המוצג בלשונית מידע כללי אין גלריה. אם נרצה להתבונן בתמונות של נמרים נכנס ללשונית גלריה - לשם כך היא מיועדת.</a:t>
            </a:r>
          </a:p>
          <a:p>
            <a:pPr algn="r" rtl="0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סרגל המראה את מקומכם באתר – האם קיים ? היכן הסרגל? ומה תפקידו ?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 rtl="0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מתחת לסרגל הניווט  הוא מראה את המיקום שלנו באתר.  וכיצד נחזור לעמו הראשי באתר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 rtl="0"/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13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7782801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0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כעת נעבור על רשימת הפריטים ונראה איזה פריט מופיע בעמוד.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 rtl="0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קטע מידע – לפנינו קטע מידע בנושא.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מודעה – האם קיימת באתר ?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נכון, קיימת מודעה לסיורי לילה.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 rtl="0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סרטון – האם מופיע באתר ? </a:t>
            </a:r>
          </a:p>
          <a:p>
            <a:pPr algn="r" rtl="0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מופיע, ניתן לזהות לפי הסימון, לחצן הפעלת הסרטון,  בצורת משולש.</a:t>
            </a:r>
          </a:p>
          <a:p>
            <a:pPr algn="r" rtl="0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גלריית תמונות  לא קיימת גלריית תמונות בלשונית זו או בטקסט. 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 rtl="0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הגלריה היא אחת מהלשוניות השייכות לאתר כולו ואילו בטקסט המוצג בלשונית מידע כללי אין גלריה. אם נרצה להתבונן בתמונות של נמרים נכנס ללשונית גלריה - לשם כך היא מיועדת.</a:t>
            </a:r>
          </a:p>
          <a:p>
            <a:pPr algn="r" rtl="0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סרגל המראה את מקומכם באתר – האם קיים ? היכן הסרגל? ומה תפקידו ?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 rtl="0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מתחת לסרגל הניווט  הוא מראה את המיקום שלנו באתר.  וכיצד נחזור לעמו הראשי באתר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 rtl="0"/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14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8712894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"מילים חמות" – האם מופיעות מילים חמות בטקסט ?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נכון, מופיעות בטקסט מילים חמות- ניתן לזהות אותן בגלל שהן צבועות בצבע תכלת. </a:t>
            </a:r>
          </a:p>
          <a:p>
            <a:pPr algn="r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כאשר נקרא את הטקסט נעמיק במילים חמות. </a:t>
            </a:r>
          </a:p>
          <a:p>
            <a:pPr algn="r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תיבת חיפוש – האם קיימת ? </a:t>
            </a:r>
          </a:p>
          <a:p>
            <a:pPr algn="r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צודקים היא לא קיימת באתר זה.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ואחרון חביב – סרגל ניווט , האם קיים ?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נכון, אתם צודקים. הוא מופיע למעלה.(להציג את הסרגל בעזרת הנפשה) הוא מציג לנו מה קיים באתר. הוא מציג קישורים לדפים נוספים.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/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/>
            <a:endParaRPr lang="he-I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 rtl="0"/>
            <a:endParaRPr lang="he-I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 rtl="0"/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/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15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6616707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"מילים חמות" – האם מופיעות מילים חמות בטקסט ?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נכון, מופיעות בטקסט מילים חמות- ניתן לזהות אותן בגלל שהן צבועות בצבע תכלת. </a:t>
            </a:r>
          </a:p>
          <a:p>
            <a:pPr algn="r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כאשר נקרא את הטקסט נעמיק במילים חמות. </a:t>
            </a:r>
          </a:p>
          <a:p>
            <a:pPr algn="r" rtl="0"/>
            <a:endParaRPr lang="he-I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 rtl="0"/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/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16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843036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נתבונן בטקסט ונראה יש בו מילים הצבועות בכחול- מדוע ? 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 rtl="1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המילים הצבועות הן "מילים חמות". כשלוחצים על "מילה חמה" מגיעים למידע נוסף: תמונה, סרטון, פירוש המילה ועוד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שימו לב! לא תמיד כדאי ללחוץ על "מילה חמה": תלוי מה מחפשים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...</a:t>
            </a:r>
            <a:endParaRPr lang="he-I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 rtl="1"/>
            <a:endParaRPr lang="he-I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 rtl="1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17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57746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קראו את הפסקה הראשונה של הטקסט</a:t>
            </a:r>
          </a:p>
          <a:p>
            <a:pPr algn="r" rtl="1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שערו: אם תלחצו על המילים "משפחת החתוליים", לאן תגיעו ? מה תמצאו ?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 rtl="1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טיימר – 2 דקות  השהייה לחשיבה –</a:t>
            </a:r>
          </a:p>
          <a:p>
            <a:pPr algn="r" rtl="1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שיערתם?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 rtl="1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מעניין מה היו- השערותיכם ?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 rtl="1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algn="r" rtl="1"/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18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6187086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r>
              <a:rPr lang="he-IL" dirty="0"/>
              <a:t>כאשר לחצנו על המילה החמה "משפחת החתוליים" קיבלנו הסבר מפורט על משפחת החתוליים.</a:t>
            </a:r>
          </a:p>
          <a:p>
            <a:pPr algn="r"/>
            <a:r>
              <a:rPr lang="he-IL" dirty="0"/>
              <a:t>מי נכלל במשפחה ? , מבנה גופם של בעלי החיים במשפחה,  ותכונות ומאפיינים משותפים כמו: מהירות, ראיית לילה, הליכה, כושר טיפוס טפרים וצורת חיים. </a:t>
            </a:r>
          </a:p>
          <a:p>
            <a:pPr algn="r"/>
            <a:r>
              <a:rPr lang="he-IL" dirty="0"/>
              <a:t>עכשיו אנו יודעים הרבה על משפחת החתוליים. </a:t>
            </a:r>
          </a:p>
          <a:p>
            <a:pPr algn="r"/>
            <a:r>
              <a:rPr lang="he-IL" dirty="0"/>
              <a:t>האם צדקתם בהשערתכם ? </a:t>
            </a:r>
            <a:endParaRPr lang="en-US" dirty="0"/>
          </a:p>
          <a:p>
            <a:pPr algn="r" rtl="1"/>
            <a:r>
              <a:rPr lang="he-IL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צריך לציין שיש סיבות מגוונות לכך שלא צדקנו, צריך לבדוק למה ההשערה שלנו לא </a:t>
            </a:r>
            <a:r>
              <a:rPr lang="he-IL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היתה</a:t>
            </a:r>
            <a:r>
              <a:rPr lang="he-IL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נכונה.</a:t>
            </a:r>
            <a:endParaRPr lang="ar-SA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r" rtl="1"/>
            <a:r>
              <a:rPr lang="he-IL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אולי לא הסתייענו בכל הרמזים?</a:t>
            </a:r>
            <a:endParaRPr lang="ar-SA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r" rtl="1"/>
            <a:r>
              <a:rPr lang="he-IL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אולי לא היו רמזים שיכלו לתמוך בהשערה?</a:t>
            </a:r>
            <a:endParaRPr lang="ar-SA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r" rtl="1"/>
            <a:r>
              <a:rPr lang="he-IL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אולי היה רמז מטעה? (למשל כותרת שבכוונה מטעה כדי להפתיע)</a:t>
            </a:r>
            <a:endParaRPr lang="ar-SA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r" rtl="1"/>
            <a:r>
              <a:rPr lang="he-IL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-אולי חסר לנו ידע קודם שהיה דרוש כדי להבין את הרמזים?</a:t>
            </a:r>
            <a:endParaRPr lang="ar-SA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1"/>
            <a:endParaRPr lang="ar-SA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1"/>
            <a:endParaRPr lang="he-IL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r"/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19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9102428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20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446886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dirty="0"/>
              <a:t>נבחר את המילה הסוואה.</a:t>
            </a:r>
          </a:p>
          <a:p>
            <a:pPr algn="r" rtl="1"/>
            <a:r>
              <a:rPr lang="he-IL" dirty="0"/>
              <a:t>האם נבחר להיכנס ל"מילה החמה" </a:t>
            </a:r>
          </a:p>
          <a:p>
            <a:pPr algn="r" rtl="1"/>
            <a:r>
              <a:rPr lang="he-IL" dirty="0"/>
              <a:t>אם אנו מכירים את משמעות המילה-נבחר לא להיכנס.</a:t>
            </a:r>
          </a:p>
          <a:p>
            <a:pPr algn="r" rtl="1"/>
            <a:r>
              <a:rPr lang="he-IL" dirty="0"/>
              <a:t>אם נצליח להבין את משמעות המילה מההקשר בטקסט – נבחר לא להיכנס.</a:t>
            </a:r>
          </a:p>
          <a:p>
            <a:pPr algn="r" rtl="1"/>
            <a:r>
              <a:rPr lang="he-IL" dirty="0"/>
              <a:t>מה מסייע לנו להבין את משמעות המילה ? </a:t>
            </a:r>
          </a:p>
          <a:p>
            <a:pPr algn="r" rtl="1"/>
            <a:r>
              <a:rPr lang="he-IL" dirty="0"/>
              <a:t>"לנמר פרווה בצבע צהבהב.... "   </a:t>
            </a:r>
          </a:p>
          <a:p>
            <a:pPr algn="r" rtl="1"/>
            <a:r>
              <a:rPr lang="he-IL" dirty="0"/>
              <a:t>" מקנה לו הסוואה טובה בנוף המדברי שהוא חי בו" </a:t>
            </a:r>
          </a:p>
          <a:p>
            <a:pPr algn="r" rtl="1"/>
            <a:r>
              <a:rPr lang="he-IL" dirty="0"/>
              <a:t>צבעי הנמר כמו צבעי המדבר – ניתן להבין שהוא מצליח להסתתר ולא להתבלט בזכות צבעי פרוותו. </a:t>
            </a:r>
          </a:p>
          <a:p>
            <a:pPr algn="r" rtl="1"/>
            <a:r>
              <a:rPr lang="he-IL" dirty="0"/>
              <a:t>בואו ניכנס למילה החמה ונבדוק אם השערתנו נכונה </a:t>
            </a:r>
          </a:p>
          <a:p>
            <a:pPr algn="r" rtl="1"/>
            <a:r>
              <a:rPr lang="he-IL" dirty="0"/>
              <a:t>לחיצה נוספת תצרף את ההגדרה – כניסה למילה החמה. </a:t>
            </a:r>
          </a:p>
          <a:p>
            <a:pPr algn="r" rtl="1"/>
            <a:r>
              <a:rPr lang="he-IL" dirty="0"/>
              <a:t>להקריא את ההגדרה.</a:t>
            </a:r>
          </a:p>
          <a:p>
            <a:pPr algn="r" rtl="1"/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21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986078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dirty="0"/>
              <a:t>נבחר את המילה הסוואה.</a:t>
            </a:r>
          </a:p>
          <a:p>
            <a:pPr algn="r" rtl="1"/>
            <a:r>
              <a:rPr lang="he-IL" dirty="0"/>
              <a:t>האם נבחר להיכנס ל"מילה החמה" </a:t>
            </a:r>
          </a:p>
          <a:p>
            <a:pPr algn="r" rtl="1"/>
            <a:r>
              <a:rPr lang="he-IL" dirty="0"/>
              <a:t>אם אנו מכירים את משמעות המילה-נבחר לא להיכנס.</a:t>
            </a:r>
          </a:p>
          <a:p>
            <a:pPr algn="r" rtl="1"/>
            <a:r>
              <a:rPr lang="he-IL" dirty="0"/>
              <a:t>אם נצליח להבין את משמעות המילה מההקשר בטקסט – נבחר לא להיכנס.</a:t>
            </a:r>
          </a:p>
          <a:p>
            <a:pPr algn="r" rtl="1"/>
            <a:r>
              <a:rPr lang="he-IL" dirty="0"/>
              <a:t>מה מסייע לנו להבין את משמעות המילה ? </a:t>
            </a:r>
          </a:p>
          <a:p>
            <a:pPr algn="r" rtl="1"/>
            <a:r>
              <a:rPr lang="he-IL" dirty="0"/>
              <a:t>"לנמר פרווה בצבע צהבהב.... "   </a:t>
            </a:r>
          </a:p>
          <a:p>
            <a:pPr algn="r" rtl="1"/>
            <a:r>
              <a:rPr lang="he-IL" dirty="0"/>
              <a:t>" מקנה לו הסוואה טובה בנוף המדברי שהוא חי בו" </a:t>
            </a:r>
          </a:p>
          <a:p>
            <a:pPr algn="r" rtl="1"/>
            <a:r>
              <a:rPr lang="he-IL" dirty="0"/>
              <a:t>צבעי הנמר כמו צבעי המדבר – ניתן להבין שהוא מצליח להסתתר ולא להתבלט בזכות צבעי פרוותו. </a:t>
            </a:r>
          </a:p>
          <a:p>
            <a:pPr algn="r" rtl="1"/>
            <a:r>
              <a:rPr lang="he-IL" dirty="0"/>
              <a:t>בואו ניכנס למילה החמה ונבדוק אם השערתנו נכונה </a:t>
            </a:r>
          </a:p>
          <a:p>
            <a:pPr algn="r" rtl="1"/>
            <a:r>
              <a:rPr lang="he-IL" dirty="0"/>
              <a:t>לחיצה נוספת תצרף את ההגדרה – כניסה למילה החמה. </a:t>
            </a:r>
          </a:p>
          <a:p>
            <a:pPr algn="r" rtl="1"/>
            <a:r>
              <a:rPr lang="he-IL" dirty="0"/>
              <a:t>להקריא את ההגדרה.</a:t>
            </a:r>
          </a:p>
          <a:p>
            <a:pPr algn="r" rtl="1"/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22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213745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dirty="0"/>
              <a:t>נבחר את המילה יחידאי</a:t>
            </a:r>
          </a:p>
          <a:p>
            <a:pPr algn="r" rtl="1"/>
            <a:r>
              <a:rPr lang="he-IL" dirty="0"/>
              <a:t>האם נבחר להיכנס ל"מילה החמה" ?</a:t>
            </a:r>
          </a:p>
          <a:p>
            <a:pPr algn="r" rtl="1"/>
            <a:r>
              <a:rPr lang="he-IL" dirty="0"/>
              <a:t>אם אנו מכירים את משמעות המילה-נבחר לא להיכנס.</a:t>
            </a:r>
          </a:p>
          <a:p>
            <a:pPr algn="r" rtl="1"/>
            <a:r>
              <a:rPr lang="he-IL" dirty="0"/>
              <a:t>אם נצליח להבין את משמעות המילה – איזו מילה מסתתרת במילה יחידאי ?  המילה יחיד ? אולי הכוונה לבד ? </a:t>
            </a:r>
          </a:p>
          <a:p>
            <a:pPr algn="r" rtl="1"/>
            <a:r>
              <a:rPr lang="he-IL" dirty="0"/>
              <a:t>בואו ננסה לקראו ולהבין מתוך ההקשר – </a:t>
            </a:r>
          </a:p>
          <a:p>
            <a:pPr algn="r" rtl="1"/>
            <a:r>
              <a:rPr lang="he-IL" dirty="0"/>
              <a:t>"לכל נמר אזור מחיה משלו " הנמרים מסמנים את שטח המחיה שלהם..." </a:t>
            </a:r>
          </a:p>
          <a:p>
            <a:pPr algn="r" rtl="1"/>
            <a:r>
              <a:rPr lang="he-IL" dirty="0"/>
              <a:t>ניתן להבין שהנמר חי לבד, לכל נמר יש שטח משלו – אז אנו משערים שמשמעות המילה יחידאי חי לבד, ביחידות. </a:t>
            </a:r>
          </a:p>
          <a:p>
            <a:pPr algn="r" rtl="1"/>
            <a:r>
              <a:rPr lang="he-IL" dirty="0"/>
              <a:t>בואו ניכנס למילה החמה ונבדוק אם השערתנו נכונה </a:t>
            </a:r>
          </a:p>
          <a:p>
            <a:pPr algn="r" rtl="1"/>
            <a:r>
              <a:rPr lang="he-IL" dirty="0"/>
              <a:t>לחיצה נוספת תצרף את ההגדרה – כניסה למילה החמה. </a:t>
            </a:r>
          </a:p>
          <a:p>
            <a:pPr algn="r" rtl="1"/>
            <a:r>
              <a:rPr lang="he-IL" dirty="0"/>
              <a:t>להקריא את ההגדרה.</a:t>
            </a:r>
          </a:p>
          <a:p>
            <a:pPr algn="r" rtl="1"/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23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074234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dirty="0"/>
              <a:t>נבחר את המילה יחידאי</a:t>
            </a:r>
          </a:p>
          <a:p>
            <a:pPr algn="r" rtl="1"/>
            <a:r>
              <a:rPr lang="he-IL" dirty="0"/>
              <a:t>האם נבחר להיכנס ל"מילה החמה" ?</a:t>
            </a:r>
          </a:p>
          <a:p>
            <a:pPr algn="r" rtl="1"/>
            <a:r>
              <a:rPr lang="he-IL" dirty="0"/>
              <a:t>אם אנו מכירים את משמעות המילה-נבחר לא להיכנס.</a:t>
            </a:r>
          </a:p>
          <a:p>
            <a:pPr algn="r" rtl="1"/>
            <a:r>
              <a:rPr lang="he-IL" dirty="0"/>
              <a:t>אם נצליח להבין את משמעות המילה – איזו מילה מסתתרת במילה יחידאי ?  המילה יחיד ? אולי הכוונה לבד ? </a:t>
            </a:r>
          </a:p>
          <a:p>
            <a:pPr algn="r" rtl="1"/>
            <a:r>
              <a:rPr lang="he-IL" dirty="0"/>
              <a:t>בואו ננסה לקראו ולהבין מתוך ההקשר – </a:t>
            </a:r>
          </a:p>
          <a:p>
            <a:pPr algn="r" rtl="1"/>
            <a:r>
              <a:rPr lang="he-IL" dirty="0"/>
              <a:t>"לכל נמר אזור מחיה משלו " הנמרים מסמנים את שטח המחיה שלהם..." </a:t>
            </a:r>
          </a:p>
          <a:p>
            <a:pPr algn="r" rtl="1"/>
            <a:r>
              <a:rPr lang="he-IL" dirty="0"/>
              <a:t>ניתן להבין שהנמר חי לבד, לכל נמר יש שטח משלו – אז אנו משערים שמשמעות המילה יחידאי חי לבד, ביחידות. </a:t>
            </a:r>
          </a:p>
          <a:p>
            <a:pPr algn="r" rtl="1"/>
            <a:r>
              <a:rPr lang="he-IL" dirty="0"/>
              <a:t>בואו ניכנס למילה החמה ונבדוק אם השערתנו נכונה </a:t>
            </a:r>
          </a:p>
          <a:p>
            <a:pPr algn="r" rtl="1"/>
            <a:r>
              <a:rPr lang="he-IL" dirty="0"/>
              <a:t>לחיצה נוספת תצרף את ההגדרה – כניסה למילה החמה. </a:t>
            </a:r>
          </a:p>
          <a:p>
            <a:pPr algn="r" rtl="1"/>
            <a:r>
              <a:rPr lang="he-IL" dirty="0"/>
              <a:t>להקריא את ההגדרה.</a:t>
            </a:r>
          </a:p>
          <a:p>
            <a:pPr algn="r" rtl="1"/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24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7231140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האם עלינו ללחוץ על כל מילה חמה ?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 rtl="1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מתי נלחץ ? ומתי נדלג ?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 rtl="1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יש מילים חמות שאנו לעיתים לא מבינים את משמעותן וכדאי להיכנס כי זה יסייע לנו בהבנת הטקסט.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 rtl="1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עלינו להפעיל שיקול דעת מתי כדאי להיכנס וזה יסייע בהבנת הטקסט ומתי כדאי לוותר כי זה עלול  להסיח את דעתנו ולפגום בהבנה.  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 rtl="1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בנוסף, לחיצה על כל מילה חמה גוזלת לעיתים קרובות זמן רב מאיתנו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r" rtl="1"/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25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8443394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he-IL" dirty="0"/>
          </a:p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26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04358959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b="1" dirty="0"/>
              <a:t>משך השקף: עד 15 דקות</a:t>
            </a: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he-IL" b="1" dirty="0"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he-IL" b="1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27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7344600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71357617b0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g71357617b0_0_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07" name="Google Shape;107;g71357617b0_0_40:notes"/>
          <p:cNvSpPr txBox="1">
            <a:spLocks noGrp="1"/>
          </p:cNvSpPr>
          <p:nvPr>
            <p:ph type="sldNum" idx="12"/>
          </p:nvPr>
        </p:nvSpPr>
        <p:spPr>
          <a:xfrm>
            <a:off x="0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28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883200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71357617b0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" name="Google Shape;115;g71357617b0_0_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16" name="Google Shape;116;g71357617b0_0_48:notes"/>
          <p:cNvSpPr txBox="1">
            <a:spLocks noGrp="1"/>
          </p:cNvSpPr>
          <p:nvPr>
            <p:ph type="sldNum" idx="12"/>
          </p:nvPr>
        </p:nvSpPr>
        <p:spPr>
          <a:xfrm>
            <a:off x="0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29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0637999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71357617b0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4" name="Google Shape;124;g71357617b0_0_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dirty="0">
                <a:latin typeface="Tahoma"/>
                <a:ea typeface="Tahoma"/>
                <a:cs typeface="Tahoma"/>
                <a:sym typeface="Tahoma"/>
              </a:rPr>
              <a:t>קחו בחשבון שיהיו תלמידים ללא שם משתמש וסיסמה. במקרה כזה הציעו להם להתחבר דרך שם משתמש וסיסמה זמניים שתקבלו בהמשך.</a:t>
            </a:r>
            <a:endParaRPr dirty="0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5" name="Google Shape;125;g71357617b0_0_56:notes"/>
          <p:cNvSpPr txBox="1">
            <a:spLocks noGrp="1"/>
          </p:cNvSpPr>
          <p:nvPr>
            <p:ph type="sldNum" idx="12"/>
          </p:nvPr>
        </p:nvSpPr>
        <p:spPr>
          <a:xfrm>
            <a:off x="0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30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0783032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71357617b0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4" name="Google Shape;124;g71357617b0_0_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dirty="0">
                <a:latin typeface="Tahoma"/>
                <a:ea typeface="Tahoma"/>
                <a:cs typeface="Tahoma"/>
                <a:sym typeface="Tahoma"/>
              </a:rPr>
              <a:t>קחו בחשבון שיהיו תלמידים ללא שם משתמש וסיסמה. במקרה כזה הציעו להם להתחבר דרך שם משתמש וסיסמה זמניים שתקבלו בהמשך.</a:t>
            </a:r>
            <a:endParaRPr dirty="0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5" name="Google Shape;125;g71357617b0_0_56:notes"/>
          <p:cNvSpPr txBox="1">
            <a:spLocks noGrp="1"/>
          </p:cNvSpPr>
          <p:nvPr>
            <p:ph type="sldNum" idx="12"/>
          </p:nvPr>
        </p:nvSpPr>
        <p:spPr>
          <a:xfrm>
            <a:off x="0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31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3562898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71357617b0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4" name="Google Shape;124;g71357617b0_0_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dirty="0">
                <a:latin typeface="Tahoma"/>
                <a:ea typeface="Tahoma"/>
                <a:cs typeface="Tahoma"/>
                <a:sym typeface="Tahoma"/>
              </a:rPr>
              <a:t>קחו בחשבון שיהיו תלמידים ללא שם משתמש וסיסמה. במקרה כזה הציעו להם להתחבר דרך שם משתמש וסיסמה זמניים שתקבלו בהמשך.</a:t>
            </a:r>
            <a:endParaRPr dirty="0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5" name="Google Shape;125;g71357617b0_0_56:notes"/>
          <p:cNvSpPr txBox="1">
            <a:spLocks noGrp="1"/>
          </p:cNvSpPr>
          <p:nvPr>
            <p:ph type="sldNum" idx="12"/>
          </p:nvPr>
        </p:nvSpPr>
        <p:spPr>
          <a:xfrm>
            <a:off x="0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32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0778023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b="1" dirty="0"/>
              <a:t>משך השקף: עד 15 דקות</a:t>
            </a: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he-IL" b="1" dirty="0"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he-IL" b="1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33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7915258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34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17867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כותרת ראשי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A8E8959C-707A-374D-A37D-F0431F277F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54566" y="2026507"/>
            <a:ext cx="5045676" cy="50289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8B22E21-BB18-2544-AECC-B480F0F96A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7248" y="-3969273"/>
            <a:ext cx="5045676" cy="502891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E25FC14-1447-894C-9B3F-3393E445787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700"/>
            <a:ext cx="12192000" cy="685800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B555B5A-6A6C-3E4C-ADAE-778B7D2D0359}"/>
              </a:ext>
            </a:extLst>
          </p:cNvPr>
          <p:cNvSpPr/>
          <p:nvPr userDrawn="1"/>
        </p:nvSpPr>
        <p:spPr>
          <a:xfrm>
            <a:off x="2090531" y="2902421"/>
            <a:ext cx="8636822" cy="12179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C9C108D-DF17-D94D-B478-B1D39585A5A5}"/>
              </a:ext>
            </a:extLst>
          </p:cNvPr>
          <p:cNvSpPr/>
          <p:nvPr userDrawn="1"/>
        </p:nvSpPr>
        <p:spPr>
          <a:xfrm>
            <a:off x="5098472" y="1831503"/>
            <a:ext cx="5884533" cy="10709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83E9F71-40EC-904A-998B-27EBBD81B7D8}"/>
              </a:ext>
            </a:extLst>
          </p:cNvPr>
          <p:cNvCxnSpPr>
            <a:cxnSpLocks/>
          </p:cNvCxnSpPr>
          <p:nvPr userDrawn="1"/>
        </p:nvCxnSpPr>
        <p:spPr>
          <a:xfrm>
            <a:off x="7156173" y="1639956"/>
            <a:ext cx="4005469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D1DA4F9E-AC5E-4E44-B0D3-AD506CC1F2FB}"/>
              </a:ext>
            </a:extLst>
          </p:cNvPr>
          <p:cNvSpPr/>
          <p:nvPr userDrawn="1"/>
        </p:nvSpPr>
        <p:spPr>
          <a:xfrm rot="16200000">
            <a:off x="10880058" y="2083803"/>
            <a:ext cx="205896" cy="2058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4CCDBE2-FBDE-6C46-8010-3BEB4D38025B}"/>
              </a:ext>
            </a:extLst>
          </p:cNvPr>
          <p:cNvCxnSpPr>
            <a:cxnSpLocks/>
          </p:cNvCxnSpPr>
          <p:nvPr userDrawn="1"/>
        </p:nvCxnSpPr>
        <p:spPr>
          <a:xfrm>
            <a:off x="2090531" y="4989650"/>
            <a:ext cx="5065642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1A4514E-A493-F241-AC14-15585885E09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65199" y="3025258"/>
            <a:ext cx="7816850" cy="1067468"/>
          </a:xfrm>
        </p:spPr>
        <p:txBody>
          <a:bodyPr>
            <a:normAutofit/>
          </a:bodyPr>
          <a:lstStyle>
            <a:lvl1pPr marL="0" indent="0">
              <a:buNone/>
              <a:defRPr sz="6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שיעור חשבון לכיתה א</a:t>
            </a:r>
            <a:endParaRPr lang="x-none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722B399-0C27-314C-A9E5-A4C6E23B0F40}"/>
              </a:ext>
            </a:extLst>
          </p:cNvPr>
          <p:cNvGrpSpPr/>
          <p:nvPr userDrawn="1"/>
        </p:nvGrpSpPr>
        <p:grpSpPr>
          <a:xfrm>
            <a:off x="-110840" y="110839"/>
            <a:ext cx="1530097" cy="1525930"/>
            <a:chOff x="8374611" y="4283110"/>
            <a:chExt cx="2300578" cy="2294314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357199CA-CF9F-2040-A14F-9134F717DA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873684" y="4283110"/>
              <a:ext cx="1227785" cy="1519621"/>
            </a:xfrm>
            <a:prstGeom prst="rect">
              <a:avLst/>
            </a:prstGeom>
          </p:spPr>
        </p:pic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65A931FB-F43D-E449-8EC5-C53927BF0CA6}"/>
                </a:ext>
              </a:extLst>
            </p:cNvPr>
            <p:cNvSpPr/>
            <p:nvPr/>
          </p:nvSpPr>
          <p:spPr>
            <a:xfrm>
              <a:off x="8374611" y="5883287"/>
              <a:ext cx="2300578" cy="6941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x-none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מדינת ישראל</a:t>
              </a:r>
            </a:p>
            <a:p>
              <a:pPr algn="ctr"/>
              <a:r>
                <a:rPr lang="x-none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משרד החינוך</a:t>
              </a:r>
            </a:p>
          </p:txBody>
        </p:sp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9A49B985-D8AE-614D-A6BB-C3608106238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2187" y="886221"/>
            <a:ext cx="9150178" cy="2791691"/>
          </a:xfrm>
          <a:prstGeom prst="rect">
            <a:avLst/>
          </a:prstGeom>
        </p:spPr>
      </p:pic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881B4E06-64FF-B845-9777-320E6F126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30833" y="4419771"/>
            <a:ext cx="6411268" cy="649357"/>
          </a:xfrm>
        </p:spPr>
        <p:txBody>
          <a:bodyPr>
            <a:normAutofit/>
          </a:bodyPr>
          <a:lstStyle>
            <a:lvl1pPr marL="0" indent="0" algn="l" rtl="1">
              <a:buNone/>
              <a:defRPr lang="x-none" sz="3200" b="0" i="0" kern="12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pPr marL="0" lvl="0" indent="0" algn="l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he-IL" dirty="0"/>
              <a:t>נושא השיעור: הרחבת שברים</a:t>
            </a:r>
            <a:endParaRPr lang="x-none" dirty="0"/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BA5F5BE6-034E-F841-A2F4-1C5B1EEE6E1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6891" y="6148563"/>
            <a:ext cx="5099050" cy="560533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he-IL" dirty="0"/>
              <a:t>עם המורה: דנית כהן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166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השיעור הבא יתחי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62E4A538-4F3E-F64C-9A27-B17595D3ECF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0" name="Oval 19">
            <a:extLst>
              <a:ext uri="{FF2B5EF4-FFF2-40B4-BE49-F238E27FC236}">
                <a16:creationId xmlns:a16="http://schemas.microsoft.com/office/drawing/2014/main" id="{27172820-2592-F844-962E-B7622499629C}"/>
              </a:ext>
            </a:extLst>
          </p:cNvPr>
          <p:cNvSpPr/>
          <p:nvPr userDrawn="1"/>
        </p:nvSpPr>
        <p:spPr>
          <a:xfrm>
            <a:off x="3337577" y="646574"/>
            <a:ext cx="5473303" cy="547330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7C06441-95B9-0742-ADAD-6775071AAF2F}"/>
              </a:ext>
            </a:extLst>
          </p:cNvPr>
          <p:cNvSpPr/>
          <p:nvPr userDrawn="1"/>
        </p:nvSpPr>
        <p:spPr>
          <a:xfrm>
            <a:off x="2953941" y="3446401"/>
            <a:ext cx="6284118" cy="123988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926655C-3CE5-C044-BE72-10DD68A23C96}"/>
              </a:ext>
            </a:extLst>
          </p:cNvPr>
          <p:cNvGrpSpPr/>
          <p:nvPr userDrawn="1"/>
        </p:nvGrpSpPr>
        <p:grpSpPr>
          <a:xfrm>
            <a:off x="9287641" y="5672000"/>
            <a:ext cx="3913243" cy="506326"/>
            <a:chOff x="358720" y="285496"/>
            <a:chExt cx="3913243" cy="506326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B632D79-E751-0D4D-B6CD-4B8B1AD073D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532257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E763B464-1237-A348-9193-961771EAE3CA}"/>
                </a:ext>
              </a:extLst>
            </p:cNvPr>
            <p:cNvSpPr/>
            <p:nvPr userDrawn="1"/>
          </p:nvSpPr>
          <p:spPr>
            <a:xfrm rot="16200000">
              <a:off x="358720" y="28549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 dirty="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0DC01593-63DE-304C-8644-C1E7B54F6003}"/>
                </a:ext>
              </a:extLst>
            </p:cNvPr>
            <p:cNvSpPr/>
            <p:nvPr userDrawn="1"/>
          </p:nvSpPr>
          <p:spPr>
            <a:xfrm>
              <a:off x="781297" y="454909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/>
            </a:p>
          </p:txBody>
        </p:sp>
      </p:grp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F8511632-504F-D34E-99DD-590976B81E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19674" y="1776004"/>
            <a:ext cx="4552652" cy="220229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ts val="5000"/>
              </a:lnSpc>
              <a:buNone/>
              <a:defRPr sz="6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e-IL" dirty="0"/>
              <a:t>השיעור הבא</a:t>
            </a:r>
          </a:p>
          <a:p>
            <a:pPr lvl="0"/>
            <a:r>
              <a:rPr lang="he-IL" dirty="0"/>
              <a:t>יתחיל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38D758A6-ADAA-3C4B-BE73-77E62B36AA06}"/>
              </a:ext>
            </a:extLst>
          </p:cNvPr>
          <p:cNvCxnSpPr>
            <a:cxnSpLocks/>
          </p:cNvCxnSpPr>
          <p:nvPr userDrawn="1"/>
        </p:nvCxnSpPr>
        <p:spPr>
          <a:xfrm>
            <a:off x="2377053" y="6178326"/>
            <a:ext cx="1385887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21BCB78-6EA9-EA49-A148-510318E93A2D}"/>
              </a:ext>
            </a:extLst>
          </p:cNvPr>
          <p:cNvGrpSpPr/>
          <p:nvPr userDrawn="1"/>
        </p:nvGrpSpPr>
        <p:grpSpPr>
          <a:xfrm rot="10800000">
            <a:off x="11482153" y="140248"/>
            <a:ext cx="602703" cy="577326"/>
            <a:chOff x="781297" y="5586292"/>
            <a:chExt cx="602703" cy="577326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535DAE40-5EC9-C549-9045-80058A5F7020}"/>
                </a:ext>
              </a:extLst>
            </p:cNvPr>
            <p:cNvSpPr/>
            <p:nvPr userDrawn="1"/>
          </p:nvSpPr>
          <p:spPr>
            <a:xfrm rot="16200000">
              <a:off x="781297" y="5657292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D506E076-5D5A-C74C-B372-7A4154F417C5}"/>
                </a:ext>
              </a:extLst>
            </p:cNvPr>
            <p:cNvSpPr/>
            <p:nvPr userDrawn="1"/>
          </p:nvSpPr>
          <p:spPr>
            <a:xfrm>
              <a:off x="1216502" y="558629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/>
            </a:p>
          </p:txBody>
        </p:sp>
      </p:grp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A245E28D-F02E-8440-8D16-26A1C54AA2EE}"/>
              </a:ext>
            </a:extLst>
          </p:cNvPr>
          <p:cNvCxnSpPr>
            <a:cxnSpLocks/>
          </p:cNvCxnSpPr>
          <p:nvPr userDrawn="1"/>
        </p:nvCxnSpPr>
        <p:spPr>
          <a:xfrm>
            <a:off x="-678730" y="6456415"/>
            <a:ext cx="3455367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 Placeholder 20">
            <a:extLst>
              <a:ext uri="{FF2B5EF4-FFF2-40B4-BE49-F238E27FC236}">
                <a16:creationId xmlns:a16="http://schemas.microsoft.com/office/drawing/2014/main" id="{F8425CF9-C181-8048-9710-1776C265DFA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64756" y="3704674"/>
            <a:ext cx="4662487" cy="81951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בשעה 09:00</a:t>
            </a:r>
            <a:endParaRPr lang="x-none" dirty="0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11C2775-6CE2-CB46-B1F6-A1DA25636EF9}"/>
              </a:ext>
            </a:extLst>
          </p:cNvPr>
          <p:cNvGrpSpPr/>
          <p:nvPr userDrawn="1"/>
        </p:nvGrpSpPr>
        <p:grpSpPr>
          <a:xfrm>
            <a:off x="-110840" y="110839"/>
            <a:ext cx="1530097" cy="1525930"/>
            <a:chOff x="8374611" y="4283110"/>
            <a:chExt cx="2300578" cy="2294314"/>
          </a:xfrm>
        </p:grpSpPr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999DAA0B-945E-B649-96B6-F1B28A9318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873684" y="4283110"/>
              <a:ext cx="1227785" cy="1519621"/>
            </a:xfrm>
            <a:prstGeom prst="rect">
              <a:avLst/>
            </a:prstGeom>
          </p:spPr>
        </p:pic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97C9FCFD-707E-4746-B11A-AD11D0F6597A}"/>
                </a:ext>
              </a:extLst>
            </p:cNvPr>
            <p:cNvSpPr/>
            <p:nvPr/>
          </p:nvSpPr>
          <p:spPr>
            <a:xfrm>
              <a:off x="8374611" y="5883287"/>
              <a:ext cx="2300578" cy="6941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x-none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מדינת ישראל</a:t>
              </a:r>
            </a:p>
            <a:p>
              <a:pPr algn="ctr"/>
              <a:r>
                <a:rPr lang="x-none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משרד החינוך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34621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מה נלמד היו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FAD2F-8484-6F41-A7DB-68F52EBF05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sz="4400" dirty="0"/>
              <a:t>מה נלמד היום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40BC21-AC41-C940-AECD-AA7CACFED78F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buClr>
                <a:schemeClr val="accent2"/>
              </a:buCl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טקסט עם בולט</a:t>
            </a:r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F17BF2D-5C56-2347-98A3-34A4F9603254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AEDD64D-1669-CC4D-A40D-F4C1654A152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1EEFE9A-A5D8-E143-B1EA-0A48F46D9FBA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8E9E340-F138-444F-A3A8-C621C8A24CE1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D763B7A-9108-A148-9406-56F54986D02B}"/>
              </a:ext>
            </a:extLst>
          </p:cNvPr>
          <p:cNvGrpSpPr/>
          <p:nvPr userDrawn="1"/>
        </p:nvGrpSpPr>
        <p:grpSpPr>
          <a:xfrm rot="10800000">
            <a:off x="8177063" y="10623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F173E8D-1DC7-EA46-A2CF-77F707D4A43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61244C7-240F-A94A-B142-2E9C0513EF6E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1914BA5-ACCC-6D44-863F-9400125B1812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 dirty="0"/>
            </a:p>
          </p:txBody>
        </p:sp>
      </p:grpSp>
    </p:spTree>
    <p:extLst>
      <p:ext uri="{BB962C8B-B14F-4D97-AF65-F5344CB8AC3E}">
        <p14:creationId xmlns:p14="http://schemas.microsoft.com/office/powerpoint/2010/main" val="2642282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מה להביא לשיעור?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53EEE-2C1E-B542-8225-9153493AC8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dirty="0"/>
              <a:t>מה להביא לשיעור?</a:t>
            </a:r>
            <a:endParaRPr lang="x-non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3C51F2-91FC-CF4D-8D50-E0D4C4B121D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1741679"/>
            <a:ext cx="5157787" cy="3684588"/>
          </a:xfr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טקסט עם בולט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B1B37A-1CA3-A240-A716-DD9A47540CB3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1741679"/>
            <a:ext cx="5183188" cy="3684588"/>
          </a:xfr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טקסט עם בולט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430CA40-3AE6-8C40-B628-3B8B63BD0A0E}"/>
              </a:ext>
            </a:extLst>
          </p:cNvPr>
          <p:cNvGrpSpPr/>
          <p:nvPr userDrawn="1"/>
        </p:nvGrpSpPr>
        <p:grpSpPr>
          <a:xfrm>
            <a:off x="902624" y="181572"/>
            <a:ext cx="11022154" cy="506326"/>
            <a:chOff x="865046" y="356936"/>
            <a:chExt cx="11022154" cy="506326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B534642-3CB6-A445-AA80-E1A2A04DB33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573247"/>
              <a:ext cx="10244790" cy="384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7F0647F-5897-294F-87FC-777F34105B01}"/>
                </a:ext>
              </a:extLst>
            </p:cNvPr>
            <p:cNvSpPr/>
            <p:nvPr userDrawn="1"/>
          </p:nvSpPr>
          <p:spPr>
            <a:xfrm rot="16200000">
              <a:off x="11380874" y="35693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BBCB72AB-9511-E340-859E-BC49A5D471A5}"/>
              </a:ext>
            </a:extLst>
          </p:cNvPr>
          <p:cNvSpPr/>
          <p:nvPr userDrawn="1"/>
        </p:nvSpPr>
        <p:spPr>
          <a:xfrm rot="10800000">
            <a:off x="11819101" y="314134"/>
            <a:ext cx="211354" cy="2113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12206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הקניית יד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F3D0ADF1-D847-284D-AE47-771521E2B2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1638096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BF9495AA-1719-C54F-A2B2-87C6465A7079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6F870BD-9FE5-E147-B1BA-F94A387BF3A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F6BABF9-7B82-D145-A1D5-BD487BC4353D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5F94E0-6697-AF4E-BBFD-30ABCB3C4440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195C777-214E-CC4E-BBAB-5037EB3579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81590" y="663126"/>
            <a:ext cx="8280000" cy="720000"/>
          </a:xfrm>
          <a:solidFill>
            <a:schemeClr val="accent1"/>
          </a:solidFill>
        </p:spPr>
        <p:txBody>
          <a:bodyPr anchor="b"/>
          <a:lstStyle>
            <a:lvl1pPr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sz="4400" dirty="0"/>
              <a:t>הקניית ידע</a:t>
            </a:r>
            <a:endParaRPr lang="x-none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5BD9B8B-E13B-EB49-B17F-97A61BE20F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71638" y="1928813"/>
            <a:ext cx="9572625" cy="3844925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r>
              <a:rPr lang="he-IL" dirty="0"/>
              <a:t>לחץ להוסיף סגנון טקסט גדול של תבנית בסיס</a:t>
            </a:r>
            <a:endParaRPr lang="x-none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F19C3E0-9540-994D-9F88-1AA758EA24E6}"/>
              </a:ext>
            </a:extLst>
          </p:cNvPr>
          <p:cNvSpPr/>
          <p:nvPr userDrawn="1"/>
        </p:nvSpPr>
        <p:spPr>
          <a:xfrm rot="16200000">
            <a:off x="11332780" y="835199"/>
            <a:ext cx="176581" cy="1765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2757313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תרגו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02076BD-5D7C-FB4F-A698-C5362F42F443}"/>
              </a:ext>
            </a:extLst>
          </p:cNvPr>
          <p:cNvCxnSpPr>
            <a:cxnSpLocks/>
          </p:cNvCxnSpPr>
          <p:nvPr userDrawn="1"/>
        </p:nvCxnSpPr>
        <p:spPr>
          <a:xfrm>
            <a:off x="9092667" y="352323"/>
            <a:ext cx="3406917" cy="12802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3CC66965-9479-AB40-A1AD-3AFCE0BDB4B6}"/>
              </a:ext>
            </a:extLst>
          </p:cNvPr>
          <p:cNvSpPr/>
          <p:nvPr userDrawn="1"/>
        </p:nvSpPr>
        <p:spPr>
          <a:xfrm rot="16200000">
            <a:off x="8989719" y="249375"/>
            <a:ext cx="205896" cy="2058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F9495AA-1719-C54F-A2B2-87C6465A7079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6F870BD-9FE5-E147-B1BA-F94A387BF3A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F6BABF9-7B82-D145-A1D5-BD487BC4353D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5F94E0-6697-AF4E-BBFD-30ABCB3C4440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195C777-214E-CC4E-BBAB-5037EB3579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sz="4400" dirty="0"/>
              <a:t>תרגול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3919D3-6070-BF4F-BBCA-96749A9742C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933938" y="1825625"/>
            <a:ext cx="5085862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ts val="316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lang="en-US" sz="2800" b="0" i="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ts val="316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ts val="316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2DAA31-6933-314B-860C-C516AAD6655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67938" y="1825625"/>
            <a:ext cx="5085862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503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מצגת מלאה בתרגו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53EEE-2C1E-B542-8225-9153493AC8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dirty="0"/>
              <a:t>המשך תרגול</a:t>
            </a:r>
            <a:endParaRPr lang="x-non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D2555F-AC29-CF40-A900-4B11F74D3B6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dirty="0"/>
              <a:t>לחץ כדי לערוך סגנון כותרת 3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3C51F2-91FC-CF4D-8D50-E0D4C4B121D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buClr>
                <a:schemeClr val="accent2"/>
              </a:buClr>
              <a:defRPr sz="2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לחץ כדי לערוך סגנון טקסט עם בולט </a:t>
            </a:r>
            <a:br>
              <a:rPr lang="en-US" dirty="0"/>
            </a:br>
            <a:r>
              <a:rPr lang="he-IL" dirty="0"/>
              <a:t>של תבנית בסיס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3758F3-DA41-7043-A36A-300D6DD6B73C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dirty="0"/>
              <a:t>לחץ כדי לערוך סגנון כותרת 3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B1B37A-1CA3-A240-A716-DD9A47540CB3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buClr>
                <a:schemeClr val="accent2"/>
              </a:buClr>
              <a:defRPr sz="2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לחץ כדי לערוך סגנון טקסט עם בולט </a:t>
            </a:r>
            <a:br>
              <a:rPr lang="en-US" dirty="0"/>
            </a:br>
            <a:r>
              <a:rPr lang="he-IL" dirty="0"/>
              <a:t>של תבנית בסיס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430CA40-3AE6-8C40-B628-3B8B63BD0A0E}"/>
              </a:ext>
            </a:extLst>
          </p:cNvPr>
          <p:cNvGrpSpPr/>
          <p:nvPr userDrawn="1"/>
        </p:nvGrpSpPr>
        <p:grpSpPr>
          <a:xfrm>
            <a:off x="902624" y="181572"/>
            <a:ext cx="11022154" cy="506326"/>
            <a:chOff x="865046" y="356936"/>
            <a:chExt cx="11022154" cy="506326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B534642-3CB6-A445-AA80-E1A2A04DB33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573247"/>
              <a:ext cx="10244790" cy="384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7F0647F-5897-294F-87FC-777F34105B01}"/>
                </a:ext>
              </a:extLst>
            </p:cNvPr>
            <p:cNvSpPr/>
            <p:nvPr userDrawn="1"/>
          </p:nvSpPr>
          <p:spPr>
            <a:xfrm rot="16200000">
              <a:off x="11380874" y="35693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BBCB72AB-9511-E340-859E-BC49A5D471A5}"/>
              </a:ext>
            </a:extLst>
          </p:cNvPr>
          <p:cNvSpPr/>
          <p:nvPr userDrawn="1"/>
        </p:nvSpPr>
        <p:spPr>
          <a:xfrm rot="10800000">
            <a:off x="11819101" y="314134"/>
            <a:ext cx="211354" cy="2113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43225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פתר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02076BD-5D7C-FB4F-A698-C5362F42F443}"/>
              </a:ext>
            </a:extLst>
          </p:cNvPr>
          <p:cNvCxnSpPr>
            <a:cxnSpLocks/>
          </p:cNvCxnSpPr>
          <p:nvPr userDrawn="1"/>
        </p:nvCxnSpPr>
        <p:spPr>
          <a:xfrm>
            <a:off x="9092667" y="352323"/>
            <a:ext cx="3406917" cy="12802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3CC66965-9479-AB40-A1AD-3AFCE0BDB4B6}"/>
              </a:ext>
            </a:extLst>
          </p:cNvPr>
          <p:cNvSpPr/>
          <p:nvPr userDrawn="1"/>
        </p:nvSpPr>
        <p:spPr>
          <a:xfrm rot="16200000">
            <a:off x="8989719" y="249375"/>
            <a:ext cx="205896" cy="2058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F9495AA-1719-C54F-A2B2-87C6465A7079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6F870BD-9FE5-E147-B1BA-F94A387BF3A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F6BABF9-7B82-D145-A1D5-BD487BC4353D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5F94E0-6697-AF4E-BBFD-30ABCB3C4440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195C777-214E-CC4E-BBAB-5037EB3579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sz="4400" dirty="0"/>
              <a:t>פתרון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3919D3-6070-BF4F-BBCA-96749A9742C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65046" y="1825625"/>
            <a:ext cx="5154754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lvl="0"/>
            <a:endParaRPr lang="he-IL" dirty="0"/>
          </a:p>
          <a:p>
            <a:pPr lvl="0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2DAA31-6933-314B-860C-C516AAD6655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60122" y="1825625"/>
            <a:ext cx="5093677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lvl="0"/>
            <a:endParaRPr lang="he-IL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654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הקניית יד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6C84C288-45B9-0C4B-BC23-61FEF6C61789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DECF7E4-AA12-DD4F-8FBA-6942B07B661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A824D68-292F-0740-864D-187885A36636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CFF00F0-B1E8-5F4E-A07B-F1B92F9D38A6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872B4A16-607D-6547-9FD5-D3C9EE1A521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71638" y="1928813"/>
            <a:ext cx="9572625" cy="384492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36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r>
              <a:rPr lang="he-IL" dirty="0"/>
              <a:t>לחץ להוסיף סגנון טקסט גדול של תבנית בסיס</a:t>
            </a:r>
            <a:endParaRPr lang="x-none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67E3700-96F7-8449-BFE9-3638DA8376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1638096"/>
          </a:xfrm>
          <a:prstGeom prst="rect">
            <a:avLst/>
          </a:prstGeom>
        </p:spPr>
      </p:pic>
      <p:sp>
        <p:nvSpPr>
          <p:cNvPr id="23" name="Title 1">
            <a:extLst>
              <a:ext uri="{FF2B5EF4-FFF2-40B4-BE49-F238E27FC236}">
                <a16:creationId xmlns:a16="http://schemas.microsoft.com/office/drawing/2014/main" id="{0A8A744E-77D6-CD40-B413-54A26D5A18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81590" y="663126"/>
            <a:ext cx="8280000" cy="720000"/>
          </a:xfrm>
          <a:solidFill>
            <a:schemeClr val="accent1"/>
          </a:solidFill>
        </p:spPr>
        <p:txBody>
          <a:bodyPr anchor="b"/>
          <a:lstStyle>
            <a:lvl1pPr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sz="4400" dirty="0"/>
              <a:t>הקניית ידע</a:t>
            </a:r>
            <a:endParaRPr lang="x-none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C05C46E-F358-4B4C-A5AF-C1EE892CDA45}"/>
              </a:ext>
            </a:extLst>
          </p:cNvPr>
          <p:cNvSpPr/>
          <p:nvPr userDrawn="1"/>
        </p:nvSpPr>
        <p:spPr>
          <a:xfrm rot="16200000">
            <a:off x="11332780" y="835199"/>
            <a:ext cx="176581" cy="1765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467496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תרגו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02076BD-5D7C-FB4F-A698-C5362F42F443}"/>
              </a:ext>
            </a:extLst>
          </p:cNvPr>
          <p:cNvCxnSpPr>
            <a:cxnSpLocks/>
          </p:cNvCxnSpPr>
          <p:nvPr userDrawn="1"/>
        </p:nvCxnSpPr>
        <p:spPr>
          <a:xfrm>
            <a:off x="9092667" y="352323"/>
            <a:ext cx="3406917" cy="12802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F9495AA-1719-C54F-A2B2-87C6465A7079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6F870BD-9FE5-E147-B1BA-F94A387BF3A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F6BABF9-7B82-D145-A1D5-BD487BC4353D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5F94E0-6697-AF4E-BBFD-30ABCB3C4440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195C777-214E-CC4E-BBAB-5037EB3579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sz="4400" dirty="0"/>
              <a:t>תרגול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3919D3-6070-BF4F-BBCA-96749A9742C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לחץ כדי לערוך סגנון טקסט של </a:t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</a:t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</a:t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lvl="0"/>
            <a:endParaRPr lang="he-IL" dirty="0"/>
          </a:p>
          <a:p>
            <a:pPr lvl="0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2DAA31-6933-314B-860C-C516AAD6655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75754" y="1825625"/>
            <a:ext cx="5078046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lvl="0"/>
            <a:endParaRPr lang="he-IL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575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סיכו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BF9495AA-1719-C54F-A2B2-87C6465A7079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6F870BD-9FE5-E147-B1BA-F94A387BF3A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F6BABF9-7B82-D145-A1D5-BD487BC4353D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5F94E0-6697-AF4E-BBFD-30ABCB3C4440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3919D3-6070-BF4F-BBCA-96749A9742C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מה למדנו היום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2DAA31-6933-314B-860C-C516AAD6655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מה למדנו היום</a:t>
            </a:r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10FCD1C-9BFA-FD42-804A-9E5198CD89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1638096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4C86F48E-655F-694F-BDCD-C6E0758A82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81590" y="663126"/>
            <a:ext cx="8280000" cy="720000"/>
          </a:xfrm>
          <a:solidFill>
            <a:schemeClr val="accent1"/>
          </a:solidFill>
        </p:spPr>
        <p:txBody>
          <a:bodyPr anchor="b"/>
          <a:lstStyle>
            <a:lvl1pPr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sz="4400" dirty="0"/>
              <a:t>סיכום</a:t>
            </a:r>
            <a:endParaRPr lang="x-none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751472D-38D8-CC45-AB7A-D96BB6EFB903}"/>
              </a:ext>
            </a:extLst>
          </p:cNvPr>
          <p:cNvSpPr/>
          <p:nvPr userDrawn="1"/>
        </p:nvSpPr>
        <p:spPr>
          <a:xfrm rot="16200000">
            <a:off x="11332780" y="835199"/>
            <a:ext cx="176581" cy="1765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1191577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משימה באופ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של תמונה 2"/>
          <p:cNvSpPr>
            <a:spLocks noGrp="1"/>
          </p:cNvSpPr>
          <p:nvPr>
            <p:ph type="pic" idx="1" hasCustomPrompt="1"/>
          </p:nvPr>
        </p:nvSpPr>
        <p:spPr>
          <a:xfrm>
            <a:off x="990948" y="1541766"/>
            <a:ext cx="10256245" cy="4519533"/>
          </a:xfrm>
          <a:prstGeom prst="rect">
            <a:avLst/>
          </a:prstGeom>
        </p:spPr>
        <p:txBody>
          <a:bodyPr/>
          <a:lstStyle>
            <a:lvl1pPr marL="0" marR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e-IL" dirty="0"/>
              <a:t>  לחץ כאן להוסיף תמונה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E2EBC84-43F8-574B-B641-E38F11E343AF}"/>
              </a:ext>
            </a:extLst>
          </p:cNvPr>
          <p:cNvGrpSpPr/>
          <p:nvPr userDrawn="1"/>
        </p:nvGrpSpPr>
        <p:grpSpPr>
          <a:xfrm>
            <a:off x="-2381248" y="158428"/>
            <a:ext cx="14545456" cy="6541144"/>
            <a:chOff x="-2455150" y="146499"/>
            <a:chExt cx="14545456" cy="654114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5DB5F7D-0835-C146-BC9D-B30515AA8B6A}"/>
                </a:ext>
              </a:extLst>
            </p:cNvPr>
            <p:cNvSpPr/>
            <p:nvPr userDrawn="1"/>
          </p:nvSpPr>
          <p:spPr>
            <a:xfrm>
              <a:off x="11517522" y="146499"/>
              <a:ext cx="503306" cy="50330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C0EA71EF-79A8-3646-BBDE-A1B8320FAEF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2455150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4FFAC583-20CC-AD46-AF43-64CD61DC3D58}"/>
                </a:ext>
              </a:extLst>
            </p:cNvPr>
            <p:cNvGrpSpPr/>
            <p:nvPr userDrawn="1"/>
          </p:nvGrpSpPr>
          <p:grpSpPr>
            <a:xfrm rot="10800000">
              <a:off x="8177063" y="6181317"/>
              <a:ext cx="3913243" cy="506326"/>
              <a:chOff x="358720" y="6187719"/>
              <a:chExt cx="3913243" cy="506326"/>
            </a:xfrm>
          </p:grpSpPr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7FFC6B5D-55D1-324B-B8E3-F96F62F3AA1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865046" y="6434480"/>
                <a:ext cx="3406917" cy="12802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F8AA9893-4A9A-FB4F-BC48-9141DC495FE4}"/>
                  </a:ext>
                </a:extLst>
              </p:cNvPr>
              <p:cNvSpPr/>
              <p:nvPr userDrawn="1"/>
            </p:nvSpPr>
            <p:spPr>
              <a:xfrm rot="16200000">
                <a:off x="358720" y="6187719"/>
                <a:ext cx="506326" cy="50632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1" eaLnBrk="1" latinLnBrk="0" hangingPunct="1"/>
                <a:endParaRPr lang="x-none" dirty="0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5BBF761E-B3AD-8C4C-B469-DEC8A7F1D9C4}"/>
                  </a:ext>
                </a:extLst>
              </p:cNvPr>
              <p:cNvSpPr/>
              <p:nvPr userDrawn="1"/>
            </p:nvSpPr>
            <p:spPr>
              <a:xfrm>
                <a:off x="781297" y="6357132"/>
                <a:ext cx="167498" cy="16749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1" eaLnBrk="1" latinLnBrk="0" hangingPunct="1"/>
                <a:endParaRPr lang="x-none" dirty="0"/>
              </a:p>
            </p:txBody>
          </p:sp>
        </p:grp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0BB7CC1-E08E-854B-AAC6-1DE02C2A331A}"/>
                </a:ext>
              </a:extLst>
            </p:cNvPr>
            <p:cNvSpPr/>
            <p:nvPr userDrawn="1"/>
          </p:nvSpPr>
          <p:spPr>
            <a:xfrm>
              <a:off x="11646396" y="507951"/>
              <a:ext cx="245558" cy="24555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/>
            </a:p>
          </p:txBody>
        </p:sp>
      </p:grp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6CED5B-1A65-7F4C-8656-A6983C5E17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26793" y="661710"/>
            <a:ext cx="10953750" cy="687492"/>
          </a:xfrm>
        </p:spPr>
        <p:txBody>
          <a:bodyPr>
            <a:noAutofit/>
          </a:bodyPr>
          <a:lstStyle>
            <a:lvl1pPr marL="0" indent="0">
              <a:buNone/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526530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B52AA-B68F-5F48-BD97-85E1AACA79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2026" y="457200"/>
            <a:ext cx="3932237" cy="1600200"/>
          </a:xfrm>
        </p:spPr>
        <p:txBody>
          <a:bodyPr anchor="b">
            <a:normAutofit/>
          </a:bodyPr>
          <a:lstStyle>
            <a:lvl1pPr>
              <a:defRPr sz="2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dirty="0"/>
              <a:t>לחץ כדי לערוך סגנון </a:t>
            </a:r>
            <a:br>
              <a:rPr lang="en-US" dirty="0"/>
            </a:br>
            <a:r>
              <a:rPr lang="he-IL" dirty="0"/>
              <a:t>כותרת 3</a:t>
            </a:r>
            <a:endParaRPr lang="x-none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34C056-24D3-4D4F-B71D-0A6FFF91C4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49183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endParaRPr lang="x-none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80D92DD-D2C5-574D-9D42-6312801F9656}"/>
              </a:ext>
            </a:extLst>
          </p:cNvPr>
          <p:cNvGrpSpPr/>
          <p:nvPr userDrawn="1"/>
        </p:nvGrpSpPr>
        <p:grpSpPr>
          <a:xfrm>
            <a:off x="10820648" y="6288984"/>
            <a:ext cx="10328539" cy="167498"/>
            <a:chOff x="10668248" y="5893696"/>
            <a:chExt cx="10328539" cy="167498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EEDDC44-041B-2548-896F-7D3F244033B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751997" y="5977445"/>
              <a:ext cx="10244790" cy="384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12C7192-3B93-954D-8551-A0AB54EA33AF}"/>
                </a:ext>
              </a:extLst>
            </p:cNvPr>
            <p:cNvSpPr/>
            <p:nvPr userDrawn="1"/>
          </p:nvSpPr>
          <p:spPr>
            <a:xfrm>
              <a:off x="10668248" y="5893696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AFCFFBE-CA3C-4545-A48D-BF28B4BE9510}"/>
              </a:ext>
            </a:extLst>
          </p:cNvPr>
          <p:cNvGrpSpPr/>
          <p:nvPr userDrawn="1"/>
        </p:nvGrpSpPr>
        <p:grpSpPr>
          <a:xfrm>
            <a:off x="358720" y="67014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CCCA527-9EA3-D945-B442-A5A2AE48F03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95CCE9C-95DF-E348-9022-889DF2969112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FC30387-F518-A84F-A9D6-7E7AEC6A166E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80D7566E-F057-DA40-B83B-F46A0CA495C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12026" y="2208855"/>
            <a:ext cx="3932237" cy="3652195"/>
          </a:xfrm>
        </p:spPr>
        <p:txBody>
          <a:bodyPr>
            <a:normAutofit/>
          </a:bodyPr>
          <a:lstStyle>
            <a:lvl1pPr marL="0" indent="0" algn="r">
              <a:lnSpc>
                <a:spcPct val="100000"/>
              </a:lnSpc>
              <a:buNone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r>
              <a:rPr lang="he-IL" dirty="0"/>
              <a:t>לחץ להוסיף סגנון טקסט של תבנית בסיס</a:t>
            </a:r>
            <a:endParaRPr lang="x-none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8C0CA59-A86F-8145-9894-676CEF1F61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72"/>
          <a:stretch/>
        </p:blipFill>
        <p:spPr>
          <a:xfrm>
            <a:off x="11685672" y="0"/>
            <a:ext cx="5063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4395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תמונה עם טקסט תחת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של תמונה 2"/>
          <p:cNvSpPr>
            <a:spLocks noGrp="1"/>
          </p:cNvSpPr>
          <p:nvPr>
            <p:ph type="pic" idx="1" hasCustomPrompt="1"/>
          </p:nvPr>
        </p:nvSpPr>
        <p:spPr>
          <a:xfrm>
            <a:off x="1016000" y="772487"/>
            <a:ext cx="10256245" cy="4519533"/>
          </a:xfrm>
          <a:prstGeom prst="rect">
            <a:avLst/>
          </a:prstGeom>
        </p:spPr>
        <p:txBody>
          <a:bodyPr/>
          <a:lstStyle>
            <a:lvl1pPr marL="0" marR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e-IL" dirty="0"/>
              <a:t>  לחץ כאן להוסיף תמונה</a:t>
            </a:r>
          </a:p>
        </p:txBody>
      </p:sp>
      <p:sp>
        <p:nvSpPr>
          <p:cNvPr id="8" name="כותרת 1"/>
          <p:cNvSpPr>
            <a:spLocks noGrp="1"/>
          </p:cNvSpPr>
          <p:nvPr>
            <p:ph type="ctrTitle" hasCustomPrompt="1"/>
          </p:nvPr>
        </p:nvSpPr>
        <p:spPr>
          <a:xfrm>
            <a:off x="437568" y="5543538"/>
            <a:ext cx="11418770" cy="968519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48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dirty="0"/>
              <a:t>לחץ כדי לערוך סגנון כותרת 2 תחתית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A71DC45-F5DE-3647-89D7-00EEC394272E}"/>
              </a:ext>
            </a:extLst>
          </p:cNvPr>
          <p:cNvGrpSpPr/>
          <p:nvPr userDrawn="1"/>
        </p:nvGrpSpPr>
        <p:grpSpPr>
          <a:xfrm>
            <a:off x="865046" y="356936"/>
            <a:ext cx="11022154" cy="506326"/>
            <a:chOff x="865046" y="356936"/>
            <a:chExt cx="11022154" cy="506326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251AD8C-F052-0A4D-8544-F35BEF54117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573247"/>
              <a:ext cx="10244790" cy="384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BD9106F-7FCF-814E-B547-22DB88E10AD6}"/>
                </a:ext>
              </a:extLst>
            </p:cNvPr>
            <p:cNvSpPr/>
            <p:nvPr userDrawn="1"/>
          </p:nvSpPr>
          <p:spPr>
            <a:xfrm rot="16200000">
              <a:off x="11380874" y="35693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1B9B5FED-02E7-474D-B6B7-AF695B5A45B0}"/>
              </a:ext>
            </a:extLst>
          </p:cNvPr>
          <p:cNvSpPr/>
          <p:nvPr userDrawn="1"/>
        </p:nvSpPr>
        <p:spPr>
          <a:xfrm rot="10800000">
            <a:off x="11781523" y="489498"/>
            <a:ext cx="211354" cy="2113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9722589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השיעור הבא יתחי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7735FA8-E872-6D4B-B736-9D885CF8FF10}"/>
              </a:ext>
            </a:extLst>
          </p:cNvPr>
          <p:cNvSpPr/>
          <p:nvPr userDrawn="1"/>
        </p:nvSpPr>
        <p:spPr>
          <a:xfrm>
            <a:off x="1076345" y="1757556"/>
            <a:ext cx="10039311" cy="33838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740DB9B-9ABC-1E4F-9E76-DE21BB134995}"/>
              </a:ext>
            </a:extLst>
          </p:cNvPr>
          <p:cNvCxnSpPr>
            <a:cxnSpLocks/>
          </p:cNvCxnSpPr>
          <p:nvPr userDrawn="1"/>
        </p:nvCxnSpPr>
        <p:spPr>
          <a:xfrm>
            <a:off x="865046" y="532257"/>
            <a:ext cx="3406917" cy="12802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3AC0021A-4563-F644-839C-3313EE112D9E}"/>
              </a:ext>
            </a:extLst>
          </p:cNvPr>
          <p:cNvSpPr/>
          <p:nvPr userDrawn="1"/>
        </p:nvSpPr>
        <p:spPr>
          <a:xfrm rot="16200000">
            <a:off x="358720" y="285496"/>
            <a:ext cx="506326" cy="5063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984F002-0837-5347-8BEB-C54BD7228FB1}"/>
              </a:ext>
            </a:extLst>
          </p:cNvPr>
          <p:cNvSpPr/>
          <p:nvPr userDrawn="1"/>
        </p:nvSpPr>
        <p:spPr>
          <a:xfrm>
            <a:off x="781297" y="454909"/>
            <a:ext cx="167498" cy="1674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27E2A2-BC31-804E-BB02-2D2086ECA9A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37135" y="1657495"/>
            <a:ext cx="8517731" cy="3476060"/>
          </a:xfrm>
          <a:prstGeom prst="rect">
            <a:avLst/>
          </a:prstGeom>
        </p:spPr>
        <p:txBody>
          <a:bodyPr anchor="ctr"/>
          <a:lstStyle>
            <a:lvl1pPr marL="0" indent="0" algn="r">
              <a:lnSpc>
                <a:spcPts val="8000"/>
              </a:lnSpc>
              <a:buNone/>
              <a:defRPr sz="75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e-IL" dirty="0"/>
              <a:t>השיעור הבא יתחיל בשעה 09:00</a:t>
            </a:r>
            <a:endParaRPr lang="x-none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0473E13-CEF0-6945-8210-1865616E9834}"/>
              </a:ext>
            </a:extLst>
          </p:cNvPr>
          <p:cNvCxnSpPr>
            <a:cxnSpLocks/>
          </p:cNvCxnSpPr>
          <p:nvPr userDrawn="1"/>
        </p:nvCxnSpPr>
        <p:spPr>
          <a:xfrm>
            <a:off x="792994" y="5506727"/>
            <a:ext cx="1385887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F5893CC5-0B99-AA48-8797-A1AE8B9BB25D}"/>
              </a:ext>
            </a:extLst>
          </p:cNvPr>
          <p:cNvSpPr/>
          <p:nvPr userDrawn="1"/>
        </p:nvSpPr>
        <p:spPr>
          <a:xfrm rot="10800000">
            <a:off x="10905576" y="2286221"/>
            <a:ext cx="420158" cy="42015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FB79051-D1F8-DB4C-8CE2-B840C1367395}"/>
              </a:ext>
            </a:extLst>
          </p:cNvPr>
          <p:cNvCxnSpPr>
            <a:cxnSpLocks/>
          </p:cNvCxnSpPr>
          <p:nvPr userDrawn="1"/>
        </p:nvCxnSpPr>
        <p:spPr>
          <a:xfrm>
            <a:off x="408495" y="6252973"/>
            <a:ext cx="2815472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E418D07-B679-C54B-9CD1-5F261DF50C67}"/>
              </a:ext>
            </a:extLst>
          </p:cNvPr>
          <p:cNvCxnSpPr>
            <a:cxnSpLocks/>
          </p:cNvCxnSpPr>
          <p:nvPr userDrawn="1"/>
        </p:nvCxnSpPr>
        <p:spPr>
          <a:xfrm>
            <a:off x="-678730" y="6456415"/>
            <a:ext cx="3455367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30861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9FF2F-AD99-8940-B3DB-80EE856E320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r">
              <a:defRPr sz="650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dirty="0"/>
              <a:t>לחץ כדי לערוך סגנון כותרת 1 של תבנית בסיס</a:t>
            </a:r>
            <a:endParaRPr lang="x-non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19D81D-1706-9941-B45F-F0F533FFFF1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dirty="0"/>
              <a:t>לחץ להוסיף סגנון טקסט של תבנית בסיס</a:t>
            </a:r>
            <a:endParaRPr lang="x-none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DB58097-F302-3649-B2E1-029008F6561C}"/>
              </a:ext>
            </a:extLst>
          </p:cNvPr>
          <p:cNvCxnSpPr>
            <a:cxnSpLocks/>
          </p:cNvCxnSpPr>
          <p:nvPr userDrawn="1"/>
        </p:nvCxnSpPr>
        <p:spPr>
          <a:xfrm>
            <a:off x="-874997" y="6429575"/>
            <a:ext cx="4005469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B999AA46-1CB5-874E-9A29-A46F83C4265B}"/>
              </a:ext>
            </a:extLst>
          </p:cNvPr>
          <p:cNvGrpSpPr/>
          <p:nvPr userDrawn="1"/>
        </p:nvGrpSpPr>
        <p:grpSpPr>
          <a:xfrm>
            <a:off x="781297" y="356936"/>
            <a:ext cx="11105903" cy="506326"/>
            <a:chOff x="781297" y="356936"/>
            <a:chExt cx="11105903" cy="506326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3E848D2-E902-8E48-8E39-E234837A5A9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573247"/>
              <a:ext cx="10244790" cy="384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CECEF66-2D66-5B47-8C7C-C84EB3E17317}"/>
                </a:ext>
              </a:extLst>
            </p:cNvPr>
            <p:cNvSpPr/>
            <p:nvPr userDrawn="1"/>
          </p:nvSpPr>
          <p:spPr>
            <a:xfrm rot="16200000">
              <a:off x="11380874" y="35693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83E5EA1-0D3D-AF48-B7D6-9CBBB2978A34}"/>
                </a:ext>
              </a:extLst>
            </p:cNvPr>
            <p:cNvSpPr/>
            <p:nvPr userDrawn="1"/>
          </p:nvSpPr>
          <p:spPr>
            <a:xfrm>
              <a:off x="781297" y="489498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1C499B5-5ABC-AD4E-8DEE-B3E41AD11667}"/>
              </a:ext>
            </a:extLst>
          </p:cNvPr>
          <p:cNvGrpSpPr/>
          <p:nvPr userDrawn="1"/>
        </p:nvGrpSpPr>
        <p:grpSpPr>
          <a:xfrm>
            <a:off x="7685986" y="6410721"/>
            <a:ext cx="4506014" cy="481337"/>
            <a:chOff x="5231876" y="2677211"/>
            <a:chExt cx="4506014" cy="481337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F7E6D63-6B3C-C547-8E28-4EDC165F5AD7}"/>
                </a:ext>
              </a:extLst>
            </p:cNvPr>
            <p:cNvSpPr/>
            <p:nvPr userDrawn="1"/>
          </p:nvSpPr>
          <p:spPr>
            <a:xfrm>
              <a:off x="5231876" y="2902420"/>
              <a:ext cx="4116884" cy="25612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B5C1F07-896D-A04A-BB42-4C33B5448FED}"/>
                </a:ext>
              </a:extLst>
            </p:cNvPr>
            <p:cNvSpPr/>
            <p:nvPr userDrawn="1"/>
          </p:nvSpPr>
          <p:spPr>
            <a:xfrm>
              <a:off x="5937332" y="2677211"/>
              <a:ext cx="3800558" cy="22520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/>
            </a:p>
          </p:txBody>
        </p:sp>
      </p:grpSp>
    </p:spTree>
    <p:extLst>
      <p:ext uri="{BB962C8B-B14F-4D97-AF65-F5344CB8AC3E}">
        <p14:creationId xmlns:p14="http://schemas.microsoft.com/office/powerpoint/2010/main" val="12267943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תמ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של תמונה 2"/>
          <p:cNvSpPr>
            <a:spLocks noGrp="1"/>
          </p:cNvSpPr>
          <p:nvPr>
            <p:ph type="pic" idx="1" hasCustomPrompt="1"/>
          </p:nvPr>
        </p:nvSpPr>
        <p:spPr>
          <a:xfrm>
            <a:off x="721035" y="901758"/>
            <a:ext cx="10586646" cy="5681719"/>
          </a:xfrm>
          <a:prstGeom prst="rect">
            <a:avLst/>
          </a:prstGeom>
        </p:spPr>
        <p:txBody>
          <a:bodyPr/>
          <a:lstStyle>
            <a:lvl1pPr marL="0" marR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e-IL" dirty="0"/>
              <a:t>  לחץ כאן להוסיף תמונה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11EE242-3A2B-9B46-87B2-AC191ECB6960}"/>
              </a:ext>
            </a:extLst>
          </p:cNvPr>
          <p:cNvGrpSpPr/>
          <p:nvPr userDrawn="1"/>
        </p:nvGrpSpPr>
        <p:grpSpPr>
          <a:xfrm>
            <a:off x="781297" y="356936"/>
            <a:ext cx="11105903" cy="506326"/>
            <a:chOff x="781297" y="356936"/>
            <a:chExt cx="11105903" cy="506326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C0C7E103-ACCC-DA43-9E9D-6FB906FA4F2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573247"/>
              <a:ext cx="10244790" cy="384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4E9F80F-CF67-664D-B4F4-0CA7DCACB628}"/>
                </a:ext>
              </a:extLst>
            </p:cNvPr>
            <p:cNvSpPr/>
            <p:nvPr userDrawn="1"/>
          </p:nvSpPr>
          <p:spPr>
            <a:xfrm rot="16200000">
              <a:off x="11380874" y="35693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1FEACB6-175B-044B-8C0D-3451E638ABE1}"/>
                </a:ext>
              </a:extLst>
            </p:cNvPr>
            <p:cNvSpPr/>
            <p:nvPr userDrawn="1"/>
          </p:nvSpPr>
          <p:spPr>
            <a:xfrm>
              <a:off x="781297" y="489498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FC3CB68-EE0C-7E46-A86B-DBBE43BD0866}"/>
              </a:ext>
            </a:extLst>
          </p:cNvPr>
          <p:cNvGrpSpPr/>
          <p:nvPr userDrawn="1"/>
        </p:nvGrpSpPr>
        <p:grpSpPr>
          <a:xfrm>
            <a:off x="-8156196" y="6042094"/>
            <a:ext cx="10328539" cy="167498"/>
            <a:chOff x="10668248" y="5893696"/>
            <a:chExt cx="10328539" cy="167498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28185FB-96F6-194C-96FC-5664DB14E13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751997" y="5977445"/>
              <a:ext cx="10244790" cy="384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1E94E79-9670-0743-916C-74F7BDE1C276}"/>
                </a:ext>
              </a:extLst>
            </p:cNvPr>
            <p:cNvSpPr/>
            <p:nvPr userDrawn="1"/>
          </p:nvSpPr>
          <p:spPr>
            <a:xfrm>
              <a:off x="10668248" y="5893696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EEAD82FA-6CD0-454D-9BDB-225121E5526F}"/>
              </a:ext>
            </a:extLst>
          </p:cNvPr>
          <p:cNvSpPr/>
          <p:nvPr userDrawn="1"/>
        </p:nvSpPr>
        <p:spPr>
          <a:xfrm rot="10800000">
            <a:off x="11513458" y="721339"/>
            <a:ext cx="235719" cy="23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43333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כותרת ראשי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AED3F5E7-9570-CB48-AE95-15E23DB4E0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54566" y="2026507"/>
            <a:ext cx="5045676" cy="502891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37C3AE3-8A3A-6F4C-BDEA-D0F74E2863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7248" y="-3969273"/>
            <a:ext cx="5045676" cy="502891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7DA0ACC-AD37-394A-BBD5-F3DDF6DC4C4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402BFFB-4B13-124B-81F5-2F78B7F80473}"/>
              </a:ext>
            </a:extLst>
          </p:cNvPr>
          <p:cNvCxnSpPr>
            <a:cxnSpLocks/>
          </p:cNvCxnSpPr>
          <p:nvPr userDrawn="1"/>
        </p:nvCxnSpPr>
        <p:spPr>
          <a:xfrm>
            <a:off x="7156173" y="1639956"/>
            <a:ext cx="4005469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3E484577-483E-7242-917A-00D38BA8736E}"/>
              </a:ext>
            </a:extLst>
          </p:cNvPr>
          <p:cNvSpPr/>
          <p:nvPr userDrawn="1"/>
        </p:nvSpPr>
        <p:spPr>
          <a:xfrm rot="16200000">
            <a:off x="7721222" y="1537008"/>
            <a:ext cx="205896" cy="2058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7764D93-0F65-9B4D-B215-60B665F73BD2}"/>
              </a:ext>
            </a:extLst>
          </p:cNvPr>
          <p:cNvCxnSpPr>
            <a:cxnSpLocks/>
          </p:cNvCxnSpPr>
          <p:nvPr userDrawn="1"/>
        </p:nvCxnSpPr>
        <p:spPr>
          <a:xfrm>
            <a:off x="4093266" y="4984979"/>
            <a:ext cx="4005469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7DBA308-BCDE-054D-8D29-1334C40E70E5}"/>
              </a:ext>
            </a:extLst>
          </p:cNvPr>
          <p:cNvCxnSpPr>
            <a:cxnSpLocks/>
          </p:cNvCxnSpPr>
          <p:nvPr userDrawn="1"/>
        </p:nvCxnSpPr>
        <p:spPr>
          <a:xfrm>
            <a:off x="4093266" y="2035982"/>
            <a:ext cx="4005469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CC1E3B8-6F51-6E4F-A503-AD965CF82D0A}"/>
              </a:ext>
            </a:extLst>
          </p:cNvPr>
          <p:cNvGrpSpPr/>
          <p:nvPr userDrawn="1"/>
        </p:nvGrpSpPr>
        <p:grpSpPr>
          <a:xfrm>
            <a:off x="-110840" y="110839"/>
            <a:ext cx="1530097" cy="1525930"/>
            <a:chOff x="8374611" y="4283110"/>
            <a:chExt cx="2300578" cy="2294314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269DA8D3-076A-4742-AC7A-9EB5E69C7E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873684" y="4283110"/>
              <a:ext cx="1227785" cy="1519621"/>
            </a:xfrm>
            <a:prstGeom prst="rect">
              <a:avLst/>
            </a:prstGeom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4F361B1A-C9AC-6944-8861-226D06E2FC9C}"/>
                </a:ext>
              </a:extLst>
            </p:cNvPr>
            <p:cNvSpPr/>
            <p:nvPr/>
          </p:nvSpPr>
          <p:spPr>
            <a:xfrm>
              <a:off x="8374611" y="5883287"/>
              <a:ext cx="2300578" cy="6941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x-none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מדינת ישראל</a:t>
              </a:r>
            </a:p>
            <a:p>
              <a:pPr algn="ctr"/>
              <a:r>
                <a:rPr lang="x-none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משרד החינוך</a:t>
              </a: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4050E382-46BD-EC4A-9255-342AEA607793}"/>
              </a:ext>
            </a:extLst>
          </p:cNvPr>
          <p:cNvSpPr txBox="1"/>
          <p:nvPr userDrawn="1"/>
        </p:nvSpPr>
        <p:spPr>
          <a:xfrm>
            <a:off x="2210656" y="2447258"/>
            <a:ext cx="7770689" cy="1963485"/>
          </a:xfrm>
          <a:prstGeom prst="rect">
            <a:avLst/>
          </a:prstGeom>
          <a:solidFill>
            <a:schemeClr val="accent1"/>
          </a:solidFill>
        </p:spPr>
        <p:txBody>
          <a:bodyPr wrap="square" lIns="251999" tIns="251999" rIns="251999" bIns="251999" rtlCol="0" anchor="ctr">
            <a:spAutoFit/>
          </a:bodyPr>
          <a:lstStyle/>
          <a:p>
            <a:pPr marL="0" algn="ctr" defTabSz="914400" rtl="1" eaLnBrk="1" latinLnBrk="0" hangingPunct="1">
              <a:lnSpc>
                <a:spcPts val="6000"/>
              </a:lnSpc>
            </a:pPr>
            <a:r>
              <a:rPr lang="he-IL" sz="6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תודה שצפיתם בשידור</a:t>
            </a:r>
          </a:p>
          <a:p>
            <a:pPr marL="0" algn="ctr" defTabSz="914400" rtl="1" eaLnBrk="1" latinLnBrk="0" hangingPunct="1">
              <a:lnSpc>
                <a:spcPts val="6000"/>
              </a:lnSpc>
            </a:pPr>
            <a:r>
              <a:rPr lang="he-IL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הופק עבור משרד החינוך ע״י מטח</a:t>
            </a:r>
            <a:endParaRPr lang="x-none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5824BB1-2435-734E-9266-80D63D1B886A}"/>
              </a:ext>
            </a:extLst>
          </p:cNvPr>
          <p:cNvSpPr/>
          <p:nvPr userDrawn="1"/>
        </p:nvSpPr>
        <p:spPr>
          <a:xfrm>
            <a:off x="6692900" y="4828833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476D12D-01A7-2349-AE0C-06DFFC8E4DB0}"/>
              </a:ext>
            </a:extLst>
          </p:cNvPr>
          <p:cNvSpPr/>
          <p:nvPr userDrawn="1"/>
        </p:nvSpPr>
        <p:spPr>
          <a:xfrm>
            <a:off x="2431342" y="2371058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9C6A9FB-5F47-9545-B448-B2E7B3B286C7}"/>
              </a:ext>
            </a:extLst>
          </p:cNvPr>
          <p:cNvSpPr/>
          <p:nvPr userDrawn="1"/>
        </p:nvSpPr>
        <p:spPr>
          <a:xfrm>
            <a:off x="9905144" y="4005877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A92D1B0-6B63-F440-9F8D-BFFEC1F100C2}"/>
              </a:ext>
            </a:extLst>
          </p:cNvPr>
          <p:cNvSpPr txBox="1"/>
          <p:nvPr userDrawn="1"/>
        </p:nvSpPr>
        <p:spPr>
          <a:xfrm>
            <a:off x="3870376" y="6424726"/>
            <a:ext cx="44512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shutterstock</a:t>
            </a:r>
            <a:r>
              <a:rPr lang="en-US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/com</a:t>
            </a:r>
            <a:r>
              <a:rPr lang="he-IL" sz="1500" dirty="0">
                <a:solidFill>
                  <a:schemeClr val="bg1"/>
                </a:solidFill>
                <a:latin typeface="Arial" panose="020B0604020202020204" pitchFamily="34" charset="0"/>
                <a:cs typeface="+mn-cs"/>
              </a:rPr>
              <a:t> איורים: </a:t>
            </a:r>
            <a:endParaRPr lang="x-none" sz="1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2939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68C25B-25BC-3D44-BF1A-D4FCCE68B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r" rtl="1">
              <a:spcBef>
                <a:spcPts val="800"/>
              </a:spcBef>
              <a:spcAft>
                <a:spcPts val="0"/>
              </a:spcAft>
            </a:pPr>
            <a:r>
              <a:rPr lang="he-IL" sz="4400" b="1">
                <a:solidFill>
                  <a:schemeClr val="dk1"/>
                </a:solidFill>
                <a:latin typeface="Alef"/>
                <a:ea typeface="Alef"/>
                <a:sym typeface="Alef"/>
              </a:rPr>
              <a:t>לפניכם מהלך השיעור הכולל (45 דקות סה"כ):</a:t>
            </a:r>
            <a:endParaRPr lang="he-IL" sz="4000" b="1" dirty="0">
              <a:solidFill>
                <a:schemeClr val="dk1"/>
              </a:solidFill>
              <a:latin typeface="Alef"/>
              <a:ea typeface="Alef"/>
              <a:sym typeface="Alef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74985F-A51E-924E-9310-276896888B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 rtl="1">
              <a:spcBef>
                <a:spcPts val="800"/>
              </a:spcBef>
              <a:spcAft>
                <a:spcPts val="0"/>
              </a:spcAft>
              <a:buFont typeface="+mj-lt"/>
              <a:buAutoNum type="arabicPeriod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הצגת נושא השיעור ומה נעשה היום (דקה)</a:t>
            </a:r>
          </a:p>
          <a:p>
            <a:pPr marL="342900" lvl="0" indent="-342900" algn="r" rtl="1">
              <a:spcBef>
                <a:spcPts val="800"/>
              </a:spcBef>
              <a:spcAft>
                <a:spcPts val="0"/>
              </a:spcAft>
              <a:buFont typeface="+mj-lt"/>
              <a:buAutoNum type="arabicPeriod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פעילות פתיחה (עד 2 דק')</a:t>
            </a:r>
          </a:p>
          <a:p>
            <a:pPr marL="342900" lvl="0" indent="-342900" algn="r" rtl="1">
              <a:spcBef>
                <a:spcPts val="800"/>
              </a:spcBef>
              <a:spcAft>
                <a:spcPts val="0"/>
              </a:spcAft>
              <a:buFont typeface="+mj-lt"/>
              <a:buAutoNum type="arabicPeriod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חיבור לידע קודם (עד 2 דק')</a:t>
            </a:r>
          </a:p>
          <a:p>
            <a:pPr marL="342900" lvl="0" indent="-342900" algn="r" rtl="1">
              <a:spcBef>
                <a:spcPts val="800"/>
              </a:spcBef>
              <a:spcAft>
                <a:spcPts val="0"/>
              </a:spcAft>
              <a:buFont typeface="+mj-lt"/>
              <a:buAutoNum type="arabicPeriod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שלב הלמידה (עד 20 דק')</a:t>
            </a:r>
          </a:p>
          <a:p>
            <a:pPr marL="800100" lvl="1" indent="-342900" algn="r" rtl="1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הקניה </a:t>
            </a:r>
          </a:p>
          <a:p>
            <a:pPr marL="800100" lvl="1" indent="-342900" algn="r" rtl="1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תרגול </a:t>
            </a:r>
          </a:p>
          <a:p>
            <a:pPr marL="800100" lvl="1" indent="-342900" algn="r" rtl="1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פתרון התרגול</a:t>
            </a:r>
          </a:p>
          <a:p>
            <a:pPr marL="800100" lvl="1" indent="-342900" algn="r" rtl="1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ניתן לחזור על הרצף פעם- פעמיים במסגרת ה- 20 דק'</a:t>
            </a:r>
          </a:p>
          <a:p>
            <a:pPr marL="800100" lvl="1" indent="-342900" algn="r" rtl="1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סיכום וסוף צילום (עד 5 דק')</a:t>
            </a:r>
          </a:p>
          <a:p>
            <a:pPr marL="342900" lvl="0" indent="-342900" algn="r" rtl="1">
              <a:spcBef>
                <a:spcPts val="800"/>
              </a:spcBef>
              <a:spcAft>
                <a:spcPts val="0"/>
              </a:spcAft>
              <a:buFont typeface="+mj-lt"/>
              <a:buAutoNum type="arabicPeriod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משימה עצמאית בנושא השיעור (15 דק')</a:t>
            </a:r>
          </a:p>
        </p:txBody>
      </p:sp>
    </p:spTree>
    <p:extLst>
      <p:ext uri="{BB962C8B-B14F-4D97-AF65-F5344CB8AC3E}">
        <p14:creationId xmlns:p14="http://schemas.microsoft.com/office/powerpoint/2010/main" val="3140060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2" r:id="rId2"/>
    <p:sldLayoutId id="2147483650" r:id="rId3"/>
    <p:sldLayoutId id="2147483653" r:id="rId4"/>
    <p:sldLayoutId id="2147483666" r:id="rId5"/>
    <p:sldLayoutId id="2147483652" r:id="rId6"/>
    <p:sldLayoutId id="2147483667" r:id="rId7"/>
    <p:sldLayoutId id="2147483669" r:id="rId8"/>
    <p:sldLayoutId id="2147483670" r:id="rId9"/>
    <p:sldLayoutId id="2147483671" r:id="rId10"/>
    <p:sldLayoutId id="2147483668" r:id="rId11"/>
    <p:sldLayoutId id="2147483665" r:id="rId12"/>
    <p:sldLayoutId id="2147483657" r:id="rId13"/>
    <p:sldLayoutId id="2147483664" r:id="rId14"/>
    <p:sldLayoutId id="2147483661" r:id="rId15"/>
    <p:sldLayoutId id="2147483649" r:id="rId16"/>
    <p:sldLayoutId id="2147483663" r:id="rId17"/>
    <p:sldLayoutId id="2147483673" r:id="rId18"/>
  </p:sldLayoutIdLst>
  <p:txStyles>
    <p:titleStyle>
      <a:lvl1pPr algn="r" defTabSz="914400" rtl="1" eaLnBrk="1" latinLnBrk="0" hangingPunct="1">
        <a:lnSpc>
          <a:spcPct val="90000"/>
        </a:lnSpc>
        <a:spcBef>
          <a:spcPts val="800"/>
        </a:spcBef>
        <a:spcAft>
          <a:spcPts val="0"/>
        </a:spcAft>
        <a:buNone/>
        <a:defRPr sz="4400" b="0" i="0" kern="1200">
          <a:solidFill>
            <a:schemeClr val="tx1"/>
          </a:solidFill>
          <a:latin typeface="Calibri" panose="020F0502020204030204" pitchFamily="34" charset="0"/>
          <a:ea typeface="Open Sans" panose="020B0606030504020204" pitchFamily="34" charset="0"/>
          <a:cs typeface="Calibri" panose="020F0502020204030204" pitchFamily="34" charset="0"/>
        </a:defRPr>
      </a:lvl1pPr>
    </p:titleStyle>
    <p:bodyStyle>
      <a:lvl1pPr marL="0" indent="0" algn="r" defTabSz="914400" rtl="1" eaLnBrk="1" latinLnBrk="0" hangingPunct="1">
        <a:lnSpc>
          <a:spcPct val="90000"/>
        </a:lnSpc>
        <a:spcBef>
          <a:spcPts val="800"/>
        </a:spcBef>
        <a:spcAft>
          <a:spcPts val="0"/>
        </a:spcAft>
        <a:buFont typeface="+mj-lt"/>
        <a:buNone/>
        <a:defRPr sz="2800" b="0" i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800100" indent="-342900" algn="r" defTabSz="914400" rtl="1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083" userDrawn="1">
          <p15:clr>
            <a:srgbClr val="F26B43"/>
          </p15:clr>
        </p15:guide>
        <p15:guide id="2" orient="horz" pos="75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2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9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9.png"/><Relationship Id="rId11" Type="http://schemas.openxmlformats.org/officeDocument/2006/relationships/image" Target="../media/image21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notesSlide" Target="../notesSlides/notesSlide11.xml"/><Relationship Id="rId9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33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10" Type="http://schemas.openxmlformats.org/officeDocument/2006/relationships/image" Target="../media/image36.png"/><Relationship Id="rId4" Type="http://schemas.openxmlformats.org/officeDocument/2006/relationships/image" Target="../media/image28.png"/><Relationship Id="rId9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4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9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4.png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4.png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4.png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6.png"/><Relationship Id="rId5" Type="http://schemas.openxmlformats.org/officeDocument/2006/relationships/image" Target="../media/image44.png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53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6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8353E3-2652-3F44-939F-0BCFCA29D2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he-IL" dirty="0"/>
              <a:t>שיעור</a:t>
            </a:r>
            <a:r>
              <a:rPr lang="en-US" dirty="0"/>
              <a:t> </a:t>
            </a:r>
            <a:r>
              <a:rPr lang="he-IL" dirty="0"/>
              <a:t>עברית לכיתה ד'</a:t>
            </a:r>
            <a:endParaRPr lang="x-none" dirty="0"/>
          </a:p>
          <a:p>
            <a:endParaRPr lang="x-none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E2ECD639-8970-3D4B-AC28-B74B56B9409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30833" y="4419771"/>
            <a:ext cx="5147207" cy="649357"/>
          </a:xfrm>
        </p:spPr>
        <p:txBody>
          <a:bodyPr>
            <a:normAutofit fontScale="85000" lnSpcReduction="10000"/>
          </a:bodyPr>
          <a:lstStyle/>
          <a:p>
            <a:pPr algn="r"/>
            <a:r>
              <a:rPr lang="he-IL" dirty="0"/>
              <a:t>נושא השיעור: נמר המדבר בארץ ישראל</a:t>
            </a:r>
            <a:endParaRPr lang="x-none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316A64C-005C-F64F-B02E-13F57DD4C7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91063" y="6137494"/>
            <a:ext cx="3210324" cy="460696"/>
          </a:xfrm>
        </p:spPr>
        <p:txBody>
          <a:bodyPr>
            <a:normAutofit/>
          </a:bodyPr>
          <a:lstStyle/>
          <a:p>
            <a:pPr algn="r"/>
            <a:r>
              <a:rPr lang="he-IL" sz="1200" b="1" dirty="0">
                <a:solidFill>
                  <a:schemeClr val="tx1">
                    <a:lumMod val="50000"/>
                  </a:schemeClr>
                </a:solidFill>
                <a:latin typeface="+mn-lt"/>
                <a:cs typeface="+mn-cs"/>
              </a:rPr>
              <a:t>פיתוח השיעור: רחלי עטיה</a:t>
            </a:r>
            <a:endParaRPr lang="x-none" sz="1200" b="1" dirty="0">
              <a:solidFill>
                <a:schemeClr val="tx1">
                  <a:lumMod val="50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48" name="Picture 147">
            <a:extLst>
              <a:ext uri="{FF2B5EF4-FFF2-40B4-BE49-F238E27FC236}">
                <a16:creationId xmlns:a16="http://schemas.microsoft.com/office/drawing/2014/main" id="{F813B7AB-6F21-3441-8779-6DAF0C6E35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894709">
            <a:off x="3600327" y="803686"/>
            <a:ext cx="658648" cy="2212383"/>
          </a:xfrm>
          <a:prstGeom prst="rect">
            <a:avLst/>
          </a:prstGeom>
        </p:spPr>
      </p:pic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E2ECD639-8970-3D4B-AC28-B74B56B9409F}"/>
              </a:ext>
            </a:extLst>
          </p:cNvPr>
          <p:cNvSpPr txBox="1">
            <a:spLocks/>
          </p:cNvSpPr>
          <p:nvPr/>
        </p:nvSpPr>
        <p:spPr>
          <a:xfrm>
            <a:off x="2030833" y="5069128"/>
            <a:ext cx="5147207" cy="6493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1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Font typeface="+mj-lt"/>
              <a:buNone/>
              <a:defRPr lang="x-none" sz="3200" b="0" i="0" kern="12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800100" indent="-342900" algn="r" defTabSz="914400" rtl="1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e-IL" dirty="0"/>
              <a:t>עם המורה: חני קרמר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567863" y="6253010"/>
            <a:ext cx="4386012" cy="4924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1200" b="1" dirty="0">
                <a:solidFill>
                  <a:schemeClr val="tx1">
                    <a:lumMod val="50000"/>
                  </a:schemeClr>
                </a:solidFill>
              </a:rPr>
              <a:t>השיעור מבוסס על יחידת ההוראה: "נמר המדבר בארץ ישראל" שפותחה על ידי צוות עברית יסודי במזכירות הפדגוגית</a:t>
            </a:r>
            <a:r>
              <a:rPr lang="he-IL" sz="14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77957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68CDB7D-7B3E-EF45-982F-5AD116333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מה להביא לשיעור?</a:t>
            </a:r>
            <a:endParaRPr lang="x-none" dirty="0"/>
          </a:p>
        </p:txBody>
      </p:sp>
      <p:pic>
        <p:nvPicPr>
          <p:cNvPr id="8" name="Picture 3" descr="https://lh5.googleusercontent.com/7xQchnRuOUJbyFAyyHdllavqvQUFOSCV7l5Kzy1Rmeboi9xefgg8yDF0ng5ESkxi3tC9_i9ER1BmBYOOTMhmhaxTzBz8ILJQxn_c__0Qg9cKcVB64VGmWAAtIhTRT7NF">
            <a:extLst>
              <a:ext uri="{FF2B5EF4-FFF2-40B4-BE49-F238E27FC236}">
                <a16:creationId xmlns:a16="http://schemas.microsoft.com/office/drawing/2014/main" id="{A4B69755-66B7-4BD3-B22A-3EF8B5DE8B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6964" y="2508244"/>
            <a:ext cx="1161305" cy="1800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s://lh4.googleusercontent.com/iGTl96Eygo7-oid1H3ZWWYhb5HWAynyOs2KLWGGMeuEgHeu4cFLof2g-jYLOscV4q-879K-lfjkP4Swnmj_UGZsWTDspF4AbUz1XGd30Tf1KKpiEXhvx6NLF17Q1F5VY">
            <a:extLst>
              <a:ext uri="{FF2B5EF4-FFF2-40B4-BE49-F238E27FC236}">
                <a16:creationId xmlns:a16="http://schemas.microsoft.com/office/drawing/2014/main" id="{FBFC260D-BF96-439A-8693-6B40C73C20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220934" y="3058577"/>
            <a:ext cx="1771057" cy="740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מלבן 2"/>
          <p:cNvSpPr/>
          <p:nvPr/>
        </p:nvSpPr>
        <p:spPr>
          <a:xfrm>
            <a:off x="2819522" y="4364163"/>
            <a:ext cx="1765227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>
                <a:solidFill>
                  <a:srgbClr val="191B26"/>
                </a:solidFill>
                <a:latin typeface="Open Sans" panose="020B0606030504020204" pitchFamily="34" charset="0"/>
              </a:rPr>
              <a:t>Image by </a:t>
            </a:r>
            <a:r>
              <a:rPr lang="en-US" sz="600" u="sng" dirty="0" err="1">
                <a:solidFill>
                  <a:srgbClr val="191B26"/>
                </a:solidFill>
                <a:latin typeface="Open Sans" panose="020B0606030504020204" pitchFamily="34" charset="0"/>
              </a:rPr>
              <a:t>OpenClipart</a:t>
            </a:r>
            <a:r>
              <a:rPr lang="en-US" sz="600" u="sng" dirty="0">
                <a:solidFill>
                  <a:srgbClr val="191B26"/>
                </a:solidFill>
                <a:latin typeface="Open Sans" panose="020B0606030504020204" pitchFamily="34" charset="0"/>
              </a:rPr>
              <a:t>-Vectors</a:t>
            </a:r>
            <a:r>
              <a:rPr lang="en-US" sz="600" dirty="0">
                <a:solidFill>
                  <a:srgbClr val="191B26"/>
                </a:solidFill>
                <a:latin typeface="Open Sans" panose="020B0606030504020204" pitchFamily="34" charset="0"/>
              </a:rPr>
              <a:t> from </a:t>
            </a:r>
            <a:r>
              <a:rPr lang="en-US" sz="600" u="sng" dirty="0" err="1">
                <a:solidFill>
                  <a:srgbClr val="191B26"/>
                </a:solidFill>
                <a:latin typeface="Open Sans" panose="020B0606030504020204" pitchFamily="34" charset="0"/>
              </a:rPr>
              <a:t>Pixabay</a:t>
            </a:r>
            <a:r>
              <a:rPr lang="en-US" sz="600" dirty="0">
                <a:solidFill>
                  <a:srgbClr val="191B26"/>
                </a:solidFill>
                <a:latin typeface="Open Sans" panose="020B0606030504020204" pitchFamily="34" charset="0"/>
              </a:rPr>
              <a:t> </a:t>
            </a:r>
            <a:endParaRPr lang="he-IL" sz="600" dirty="0"/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451" y="2453067"/>
            <a:ext cx="2798859" cy="1911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369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4141684-0310-9045-8FE5-875F7B59C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מה נלמד היום?</a:t>
            </a:r>
            <a:endParaRPr lang="x-none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D29BB97-9D9B-B04B-A130-6148BC78DF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0" indent="-5715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he-IL" sz="4000" dirty="0">
                <a:solidFill>
                  <a:schemeClr val="tx1">
                    <a:lumMod val="50000"/>
                  </a:schemeClr>
                </a:solidFill>
              </a:rPr>
              <a:t>נלמד על חיית בר מאוד מיוחדת – הנמר</a:t>
            </a:r>
          </a:p>
          <a:p>
            <a:pPr marL="571500" indent="-5715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he-IL" sz="4000" dirty="0">
                <a:solidFill>
                  <a:schemeClr val="tx1">
                    <a:lumMod val="50000"/>
                  </a:schemeClr>
                </a:solidFill>
              </a:rPr>
              <a:t>נלמד לנווט באתר  בַּמִרְשֶתֶת ולקרוא טקסט   </a:t>
            </a:r>
          </a:p>
          <a:p>
            <a:pPr marL="571500" indent="-5715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he-IL" sz="4000" dirty="0">
                <a:solidFill>
                  <a:schemeClr val="tx1">
                    <a:lumMod val="50000"/>
                  </a:schemeClr>
                </a:solidFill>
              </a:rPr>
              <a:t>נלמד להפיק מידע מתוך הטקסט  בַּמִרְשֶתֶת </a:t>
            </a:r>
          </a:p>
          <a:p>
            <a:pPr marL="571500" indent="-571500">
              <a:lnSpc>
                <a:spcPct val="200000"/>
              </a:lnSpc>
              <a:buFont typeface="Wingdings" panose="05000000000000000000" pitchFamily="2" charset="2"/>
              <a:buChar char="q"/>
            </a:pPr>
            <a:endParaRPr lang="he-IL" sz="4000" dirty="0">
              <a:solidFill>
                <a:schemeClr val="tx1">
                  <a:lumMod val="50000"/>
                </a:schemeClr>
              </a:solidFill>
            </a:endParaRPr>
          </a:p>
          <a:p>
            <a:pPr>
              <a:lnSpc>
                <a:spcPct val="200000"/>
              </a:lnSpc>
            </a:pPr>
            <a:endParaRPr lang="he-IL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7952BE-2EAD-6146-A1DB-1E0A94AD16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057618">
            <a:off x="290049" y="269606"/>
            <a:ext cx="1468977" cy="9733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1839C5F-83A3-8449-9FEF-5203C8AED2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3322" y="5810250"/>
            <a:ext cx="2082800" cy="209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92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1AFFA1F-50A1-CC45-96F8-BD150ABF4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dirty="0"/>
              <a:t>מה אנו יודעים על נמרים ?  </a:t>
            </a:r>
            <a:endParaRPr lang="x-non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16805B-847F-B044-A135-079AF54E9C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416" y="0"/>
            <a:ext cx="1017545" cy="1070700"/>
          </a:xfrm>
          <a:prstGeom prst="rect">
            <a:avLst/>
          </a:prstGeom>
        </p:spPr>
      </p:pic>
      <p:sp>
        <p:nvSpPr>
          <p:cNvPr id="4" name="מלבן 3"/>
          <p:cNvSpPr/>
          <p:nvPr/>
        </p:nvSpPr>
        <p:spPr>
          <a:xfrm>
            <a:off x="728008" y="5954876"/>
            <a:ext cx="161775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rgbClr val="111111"/>
                </a:solidFill>
                <a:latin typeface="-apple-system"/>
              </a:rPr>
              <a:t>Photo by </a:t>
            </a:r>
            <a:r>
              <a:rPr lang="en-US" sz="700" dirty="0" err="1">
                <a:solidFill>
                  <a:srgbClr val="767676"/>
                </a:solidFill>
                <a:latin typeface="-apple-system"/>
              </a:rPr>
              <a:t>Bibake</a:t>
            </a:r>
            <a:r>
              <a:rPr lang="en-US" sz="700" dirty="0">
                <a:solidFill>
                  <a:srgbClr val="767676"/>
                </a:solidFill>
                <a:latin typeface="-apple-system"/>
              </a:rPr>
              <a:t> </a:t>
            </a:r>
            <a:r>
              <a:rPr lang="en-US" sz="700" dirty="0" err="1">
                <a:solidFill>
                  <a:srgbClr val="767676"/>
                </a:solidFill>
                <a:latin typeface="-apple-system"/>
              </a:rPr>
              <a:t>Uppal</a:t>
            </a:r>
            <a:r>
              <a:rPr lang="en-US" sz="700" dirty="0">
                <a:solidFill>
                  <a:srgbClr val="111111"/>
                </a:solidFill>
                <a:latin typeface="-apple-system"/>
              </a:rPr>
              <a:t> on </a:t>
            </a:r>
            <a:r>
              <a:rPr lang="en-US" sz="700" dirty="0" err="1">
                <a:solidFill>
                  <a:srgbClr val="767676"/>
                </a:solidFill>
                <a:latin typeface="-apple-system"/>
              </a:rPr>
              <a:t>Unsplash</a:t>
            </a:r>
            <a:endParaRPr lang="he-IL" sz="700" dirty="0"/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08" y="1926770"/>
            <a:ext cx="5355772" cy="4016829"/>
          </a:xfrm>
          <a:prstGeom prst="rect">
            <a:avLst/>
          </a:prstGeom>
        </p:spPr>
      </p:pic>
      <p:sp>
        <p:nvSpPr>
          <p:cNvPr id="7" name="מלבן 6"/>
          <p:cNvSpPr/>
          <p:nvPr/>
        </p:nvSpPr>
        <p:spPr>
          <a:xfrm>
            <a:off x="6366734" y="5955267"/>
            <a:ext cx="168026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rgbClr val="111111"/>
                </a:solidFill>
                <a:latin typeface="-apple-system"/>
              </a:rPr>
              <a:t>Photo by </a:t>
            </a:r>
            <a:r>
              <a:rPr lang="en-US" sz="700" dirty="0" err="1">
                <a:solidFill>
                  <a:srgbClr val="767676"/>
                </a:solidFill>
                <a:latin typeface="-apple-system"/>
              </a:rPr>
              <a:t>Marthijn</a:t>
            </a:r>
            <a:r>
              <a:rPr lang="en-US" sz="700" dirty="0">
                <a:solidFill>
                  <a:srgbClr val="767676"/>
                </a:solidFill>
                <a:latin typeface="-apple-system"/>
              </a:rPr>
              <a:t> Brinks</a:t>
            </a:r>
            <a:r>
              <a:rPr lang="en-US" sz="700" dirty="0">
                <a:solidFill>
                  <a:srgbClr val="111111"/>
                </a:solidFill>
                <a:latin typeface="-apple-system"/>
              </a:rPr>
              <a:t> on </a:t>
            </a:r>
            <a:r>
              <a:rPr lang="en-US" sz="700" dirty="0" err="1">
                <a:solidFill>
                  <a:srgbClr val="767676"/>
                </a:solidFill>
                <a:latin typeface="-apple-system"/>
              </a:rPr>
              <a:t>Unsplash</a:t>
            </a:r>
            <a:endParaRPr lang="he-IL" sz="700" dirty="0"/>
          </a:p>
        </p:txBody>
      </p:sp>
      <p:pic>
        <p:nvPicPr>
          <p:cNvPr id="10" name="תמונה 9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6734" y="1926770"/>
            <a:ext cx="5355360" cy="4016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049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1AFFA1F-50A1-CC45-96F8-BD150ABF4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1590" y="663126"/>
            <a:ext cx="8280000" cy="720000"/>
          </a:xfrm>
        </p:spPr>
        <p:txBody>
          <a:bodyPr>
            <a:normAutofit/>
          </a:bodyPr>
          <a:lstStyle/>
          <a:p>
            <a:r>
              <a:rPr lang="he-IL" dirty="0"/>
              <a:t>חיפוש מידע </a:t>
            </a:r>
            <a:endParaRPr lang="x-non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16805B-847F-B044-A135-079AF54E9C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416" y="0"/>
            <a:ext cx="1017545" cy="1070700"/>
          </a:xfrm>
          <a:prstGeom prst="rect">
            <a:avLst/>
          </a:prstGeom>
        </p:spPr>
      </p:pic>
      <p:pic>
        <p:nvPicPr>
          <p:cNvPr id="3076" name="Picture 4" descr="מנועי חיפוש פנימיים לאתרי אינטרנט ואינטרא-נט — דוטקום: שרותי אינטרנט">
            <a:extLst>
              <a:ext uri="{FF2B5EF4-FFF2-40B4-BE49-F238E27FC236}">
                <a16:creationId xmlns:a16="http://schemas.microsoft.com/office/drawing/2014/main" id="{A650ED11-A1B7-4286-9397-B9E0EAF1CC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7361" y="1899818"/>
            <a:ext cx="1529182" cy="1529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מלבן 8">
            <a:extLst>
              <a:ext uri="{FF2B5EF4-FFF2-40B4-BE49-F238E27FC236}">
                <a16:creationId xmlns:a16="http://schemas.microsoft.com/office/drawing/2014/main" id="{904E6862-1647-4784-B832-70513AAAAB18}"/>
              </a:ext>
            </a:extLst>
          </p:cNvPr>
          <p:cNvSpPr/>
          <p:nvPr/>
        </p:nvSpPr>
        <p:spPr>
          <a:xfrm>
            <a:off x="2632140" y="2042617"/>
            <a:ext cx="6495221" cy="23641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spcAft>
                <a:spcPts val="800"/>
              </a:spcAft>
            </a:pPr>
            <a:r>
              <a:rPr lang="he-IL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מה עלינו לעשות כדי ללמוד על </a:t>
            </a:r>
          </a:p>
          <a:p>
            <a:pPr algn="ctr" rtl="1">
              <a:lnSpc>
                <a:spcPct val="150000"/>
              </a:lnSpc>
              <a:spcAft>
                <a:spcPts val="800"/>
              </a:spcAft>
            </a:pPr>
            <a:r>
              <a:rPr lang="he-IL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נמר המדבר בארץ ישראל ? </a:t>
            </a:r>
          </a:p>
          <a:p>
            <a:pPr algn="ctr" rtl="1">
              <a:lnSpc>
                <a:spcPct val="150000"/>
              </a:lnSpc>
              <a:spcAft>
                <a:spcPts val="800"/>
              </a:spcAft>
            </a:pPr>
            <a:endParaRPr lang="he-IL" sz="2000" b="1" dirty="0"/>
          </a:p>
        </p:txBody>
      </p:sp>
    </p:spTree>
    <p:extLst>
      <p:ext uri="{BB962C8B-B14F-4D97-AF65-F5344CB8AC3E}">
        <p14:creationId xmlns:p14="http://schemas.microsoft.com/office/powerpoint/2010/main" val="4248950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1AFFA1F-50A1-CC45-96F8-BD150ABF4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1590" y="663126"/>
            <a:ext cx="8280000" cy="720000"/>
          </a:xfrm>
        </p:spPr>
        <p:txBody>
          <a:bodyPr>
            <a:normAutofit/>
          </a:bodyPr>
          <a:lstStyle/>
          <a:p>
            <a:r>
              <a:rPr lang="he-IL" dirty="0"/>
              <a:t>בוחרים מתוך דף תוצאות החיפוש</a:t>
            </a:r>
            <a:endParaRPr lang="x-non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16805B-847F-B044-A135-079AF54E9C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416" y="0"/>
            <a:ext cx="1017545" cy="1070700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D10A1757-4165-4361-8E26-84B1C6EC9F0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4300" y="1661719"/>
            <a:ext cx="7298693" cy="2693015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831A5D03-9F28-427B-9869-32632B981C9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4300" y="4354734"/>
            <a:ext cx="7298693" cy="2493699"/>
          </a:xfrm>
          <a:prstGeom prst="rect">
            <a:avLst/>
          </a:prstGeom>
          <a:ln>
            <a:noFill/>
          </a:ln>
        </p:spPr>
      </p:pic>
      <p:pic>
        <p:nvPicPr>
          <p:cNvPr id="3076" name="Picture 4" descr="מנועי חיפוש פנימיים לאתרי אינטרנט ואינטרא-נט — דוטקום: שרותי אינטרנט">
            <a:extLst>
              <a:ext uri="{FF2B5EF4-FFF2-40B4-BE49-F238E27FC236}">
                <a16:creationId xmlns:a16="http://schemas.microsoft.com/office/drawing/2014/main" id="{A650ED11-A1B7-4286-9397-B9E0EAF1CC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9010" y="1616797"/>
            <a:ext cx="1529182" cy="1529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מלבן 8">
            <a:extLst>
              <a:ext uri="{FF2B5EF4-FFF2-40B4-BE49-F238E27FC236}">
                <a16:creationId xmlns:a16="http://schemas.microsoft.com/office/drawing/2014/main" id="{904E6862-1647-4784-B832-70513AAAAB18}"/>
              </a:ext>
            </a:extLst>
          </p:cNvPr>
          <p:cNvSpPr/>
          <p:nvPr/>
        </p:nvSpPr>
        <p:spPr>
          <a:xfrm>
            <a:off x="537572" y="3145979"/>
            <a:ext cx="3828224" cy="245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spcAft>
                <a:spcPts val="800"/>
              </a:spcAft>
            </a:pPr>
            <a:r>
              <a:rPr lang="he-IL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התבוננו בדף תוצאות החיפוש.</a:t>
            </a:r>
            <a:endParaRPr lang="en-US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rtl="1">
              <a:lnSpc>
                <a:spcPct val="150000"/>
              </a:lnSpc>
              <a:spcAft>
                <a:spcPts val="800"/>
              </a:spcAft>
            </a:pPr>
            <a:r>
              <a:rPr lang="he-IL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בחרו  את האתרים שיסיעו לנו ללמוד על הנמר.</a:t>
            </a:r>
            <a:endParaRPr lang="en-US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he-IL" sz="2400" b="1" dirty="0">
                <a:ea typeface="Calibri" panose="020F0502020204030204" pitchFamily="34" charset="0"/>
                <a:cs typeface="Calibri" panose="020F0502020204030204" pitchFamily="34" charset="0"/>
              </a:rPr>
              <a:t>נמקו את בחירתכם</a:t>
            </a:r>
            <a:endParaRPr lang="he-IL" sz="2000" b="1" dirty="0"/>
          </a:p>
        </p:txBody>
      </p:sp>
      <p:pic>
        <p:nvPicPr>
          <p:cNvPr id="2" name="2min_final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19614" y="584846"/>
            <a:ext cx="2371186" cy="84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389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5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1AFFA1F-50A1-CC45-96F8-BD150ABF4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1590" y="663126"/>
            <a:ext cx="8280000" cy="720000"/>
          </a:xfrm>
        </p:spPr>
        <p:txBody>
          <a:bodyPr>
            <a:normAutofit/>
          </a:bodyPr>
          <a:lstStyle/>
          <a:p>
            <a:r>
              <a:rPr lang="he-IL" dirty="0"/>
              <a:t>בוחרים מתוך דף תוצאות החיפוש</a:t>
            </a:r>
            <a:endParaRPr lang="x-non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16805B-847F-B044-A135-079AF54E9C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416" y="0"/>
            <a:ext cx="1017545" cy="1070700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39B740EE-0DAB-4C5A-856C-DF453EF414A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03078" y="2108882"/>
            <a:ext cx="7298693" cy="2196297"/>
          </a:xfrm>
          <a:prstGeom prst="rect">
            <a:avLst/>
          </a:prstGeom>
        </p:spPr>
      </p:pic>
      <p:sp>
        <p:nvSpPr>
          <p:cNvPr id="4" name="מלבן 3">
            <a:extLst>
              <a:ext uri="{FF2B5EF4-FFF2-40B4-BE49-F238E27FC236}">
                <a16:creationId xmlns:a16="http://schemas.microsoft.com/office/drawing/2014/main" id="{97E860C1-27A0-4463-AED3-152BEBE9FD09}"/>
              </a:ext>
            </a:extLst>
          </p:cNvPr>
          <p:cNvSpPr/>
          <p:nvPr/>
        </p:nvSpPr>
        <p:spPr>
          <a:xfrm>
            <a:off x="7590773" y="2889738"/>
            <a:ext cx="2129424" cy="43841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55712BB9-8B5D-4F9E-ABD7-1A97ED847A53}"/>
              </a:ext>
            </a:extLst>
          </p:cNvPr>
          <p:cNvSpPr/>
          <p:nvPr/>
        </p:nvSpPr>
        <p:spPr>
          <a:xfrm>
            <a:off x="2803078" y="3571251"/>
            <a:ext cx="6992758" cy="73392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0" name="תמונה 9">
            <a:extLst>
              <a:ext uri="{FF2B5EF4-FFF2-40B4-BE49-F238E27FC236}">
                <a16:creationId xmlns:a16="http://schemas.microsoft.com/office/drawing/2014/main" id="{2198F331-535C-49A8-BE5C-28A4B8985DC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03078" y="4533654"/>
            <a:ext cx="7298693" cy="1219348"/>
          </a:xfrm>
          <a:prstGeom prst="rect">
            <a:avLst/>
          </a:prstGeom>
          <a:ln>
            <a:noFill/>
          </a:ln>
        </p:spPr>
      </p:pic>
      <p:sp>
        <p:nvSpPr>
          <p:cNvPr id="11" name="מלבן 10">
            <a:extLst>
              <a:ext uri="{FF2B5EF4-FFF2-40B4-BE49-F238E27FC236}">
                <a16:creationId xmlns:a16="http://schemas.microsoft.com/office/drawing/2014/main" id="{59A97EE2-D915-4385-93E7-7FE77BEE0C76}"/>
              </a:ext>
            </a:extLst>
          </p:cNvPr>
          <p:cNvSpPr/>
          <p:nvPr/>
        </p:nvSpPr>
        <p:spPr>
          <a:xfrm>
            <a:off x="7590773" y="4571312"/>
            <a:ext cx="2129424" cy="43841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5299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61114" y="3089352"/>
            <a:ext cx="3167743" cy="3571888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61AFFA1F-50A1-CC45-96F8-BD150ABF4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1590" y="663126"/>
            <a:ext cx="8280000" cy="720000"/>
          </a:xfrm>
        </p:spPr>
        <p:txBody>
          <a:bodyPr>
            <a:normAutofit/>
          </a:bodyPr>
          <a:lstStyle/>
          <a:p>
            <a:r>
              <a:rPr lang="he-IL" dirty="0"/>
              <a:t>בוחרים מתוך דף תוצאות החיפוש</a:t>
            </a:r>
            <a:endParaRPr lang="x-non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16805B-847F-B044-A135-079AF54E9C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416" y="0"/>
            <a:ext cx="1017545" cy="1070700"/>
          </a:xfrm>
          <a:prstGeom prst="rect">
            <a:avLst/>
          </a:prstGeom>
        </p:spPr>
      </p:pic>
      <p:sp>
        <p:nvSpPr>
          <p:cNvPr id="2" name="בועת דיבור: אליפסה 1">
            <a:extLst>
              <a:ext uri="{FF2B5EF4-FFF2-40B4-BE49-F238E27FC236}">
                <a16:creationId xmlns:a16="http://schemas.microsoft.com/office/drawing/2014/main" id="{F10F0459-7A70-4A21-A53A-85F4A73D73A4}"/>
              </a:ext>
            </a:extLst>
          </p:cNvPr>
          <p:cNvSpPr/>
          <p:nvPr/>
        </p:nvSpPr>
        <p:spPr>
          <a:xfrm>
            <a:off x="8555276" y="1954060"/>
            <a:ext cx="3369501" cy="2242159"/>
          </a:xfrm>
          <a:prstGeom prst="wedgeEllipseCallout">
            <a:avLst>
              <a:gd name="adj1" fmla="val -80135"/>
              <a:gd name="adj2" fmla="val 3289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יוסי: אני בחרתי באתר "הנמר, טורף העל במדבר הישראלי, האם עוד קיים?" </a:t>
            </a:r>
            <a:endParaRPr lang="en-US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he-I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כי אתר זה יציג מידע על נמר המדבר וההבדלים בינו לבין נמרים אחרים. </a:t>
            </a:r>
            <a:endParaRPr lang="en-US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בועת דיבור: אליפסה 14">
            <a:extLst>
              <a:ext uri="{FF2B5EF4-FFF2-40B4-BE49-F238E27FC236}">
                <a16:creationId xmlns:a16="http://schemas.microsoft.com/office/drawing/2014/main" id="{52B28665-3CFD-43DD-BE09-8924E808EE72}"/>
              </a:ext>
            </a:extLst>
          </p:cNvPr>
          <p:cNvSpPr/>
          <p:nvPr/>
        </p:nvSpPr>
        <p:spPr>
          <a:xfrm>
            <a:off x="267223" y="2046252"/>
            <a:ext cx="3734806" cy="2086201"/>
          </a:xfrm>
          <a:prstGeom prst="wedgeEllipseCallout">
            <a:avLst>
              <a:gd name="adj1" fmla="val 69131"/>
              <a:gd name="adj2" fmla="val 4254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ענת: אני בחרתי באתר "פרויקט להצלת הנמר המדברי" כי באתר זה יציגו מידע על הניסיונות להצלת הנמרים  הנמצאים בסכנת הכחדה" </a:t>
            </a:r>
            <a:endParaRPr lang="en-US" sz="20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בועת דיבור: מלבן עם פינות מעוגלות 6">
            <a:extLst>
              <a:ext uri="{FF2B5EF4-FFF2-40B4-BE49-F238E27FC236}">
                <a16:creationId xmlns:a16="http://schemas.microsoft.com/office/drawing/2014/main" id="{C49EA96E-35B6-42FC-95B7-8FD4B9C56E6D}"/>
              </a:ext>
            </a:extLst>
          </p:cNvPr>
          <p:cNvSpPr/>
          <p:nvPr/>
        </p:nvSpPr>
        <p:spPr>
          <a:xfrm>
            <a:off x="4409162" y="1733826"/>
            <a:ext cx="4025479" cy="1233842"/>
          </a:xfrm>
          <a:prstGeom prst="wedgeRoundRectCallout">
            <a:avLst>
              <a:gd name="adj1" fmla="val -12162"/>
              <a:gd name="adj2" fmla="val 101786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יעל: אני בחרתי באתר "הנמר, טורף העל במדבר הישראלי, האם עוד קיים?" כי לפי הכותרת נראה שיעסקו בסכנת ההכחדה של הנמרים. </a:t>
            </a:r>
          </a:p>
        </p:txBody>
      </p:sp>
    </p:spTree>
    <p:extLst>
      <p:ext uri="{BB962C8B-B14F-4D97-AF65-F5344CB8AC3E}">
        <p14:creationId xmlns:p14="http://schemas.microsoft.com/office/powerpoint/2010/main" val="3453136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extLst>
              <a:ext uri="{FF2B5EF4-FFF2-40B4-BE49-F238E27FC236}">
                <a16:creationId xmlns:a16="http://schemas.microsoft.com/office/drawing/2014/main" id="{04855739-0735-44F7-B13F-A4FB0913228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0666" y="5292923"/>
            <a:ext cx="4108537" cy="1565077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07FF27E7-4FF9-4443-9961-628018C31A1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8" r="3835"/>
          <a:stretch/>
        </p:blipFill>
        <p:spPr>
          <a:xfrm>
            <a:off x="5660666" y="97949"/>
            <a:ext cx="4108537" cy="5194974"/>
          </a:xfrm>
          <a:prstGeom prst="rect">
            <a:avLst/>
          </a:prstGeom>
        </p:spPr>
      </p:pic>
      <p:sp>
        <p:nvSpPr>
          <p:cNvPr id="7" name="מלבן 6">
            <a:extLst>
              <a:ext uri="{FF2B5EF4-FFF2-40B4-BE49-F238E27FC236}">
                <a16:creationId xmlns:a16="http://schemas.microsoft.com/office/drawing/2014/main" id="{C7CA60B9-CD8C-4BE8-A443-0772D32F4A99}"/>
              </a:ext>
            </a:extLst>
          </p:cNvPr>
          <p:cNvSpPr/>
          <p:nvPr/>
        </p:nvSpPr>
        <p:spPr>
          <a:xfrm>
            <a:off x="-450937" y="521267"/>
            <a:ext cx="6764054" cy="2437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spcAft>
                <a:spcPts val="800"/>
              </a:spcAft>
            </a:pPr>
            <a:endParaRPr lang="he-IL" sz="3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rtl="1">
              <a:lnSpc>
                <a:spcPct val="150000"/>
              </a:lnSpc>
              <a:spcAft>
                <a:spcPts val="800"/>
              </a:spcAft>
            </a:pPr>
            <a:r>
              <a:rPr lang="he-IL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אתר: "בעקבות הנמרים"</a:t>
            </a:r>
          </a:p>
          <a:p>
            <a:pPr algn="ctr" rtl="1">
              <a:lnSpc>
                <a:spcPct val="150000"/>
              </a:lnSpc>
              <a:spcAft>
                <a:spcPts val="800"/>
              </a:spcAft>
            </a:pPr>
            <a:r>
              <a:rPr lang="he-IL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מה אנו רואים בדף הראשי  ?</a:t>
            </a:r>
          </a:p>
        </p:txBody>
      </p:sp>
    </p:spTree>
    <p:extLst>
      <p:ext uri="{BB962C8B-B14F-4D97-AF65-F5344CB8AC3E}">
        <p14:creationId xmlns:p14="http://schemas.microsoft.com/office/powerpoint/2010/main" val="33709410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extLst>
              <a:ext uri="{FF2B5EF4-FFF2-40B4-BE49-F238E27FC236}">
                <a16:creationId xmlns:a16="http://schemas.microsoft.com/office/drawing/2014/main" id="{04855739-0735-44F7-B13F-A4FB0913228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0729" y="5292923"/>
            <a:ext cx="4108537" cy="1565077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07FF27E7-4FF9-4443-9961-628018C31A1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8" r="3835"/>
          <a:stretch/>
        </p:blipFill>
        <p:spPr>
          <a:xfrm>
            <a:off x="7970729" y="97949"/>
            <a:ext cx="4108537" cy="5194974"/>
          </a:xfrm>
          <a:prstGeom prst="rect">
            <a:avLst/>
          </a:prstGeom>
        </p:spPr>
      </p:pic>
      <p:sp>
        <p:nvSpPr>
          <p:cNvPr id="7" name="מלבן 6">
            <a:extLst>
              <a:ext uri="{FF2B5EF4-FFF2-40B4-BE49-F238E27FC236}">
                <a16:creationId xmlns:a16="http://schemas.microsoft.com/office/drawing/2014/main" id="{C7CA60B9-CD8C-4BE8-A443-0772D32F4A99}"/>
              </a:ext>
            </a:extLst>
          </p:cNvPr>
          <p:cNvSpPr/>
          <p:nvPr/>
        </p:nvSpPr>
        <p:spPr>
          <a:xfrm>
            <a:off x="-450937" y="521267"/>
            <a:ext cx="6764054" cy="1595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spcAft>
                <a:spcPts val="800"/>
              </a:spcAft>
            </a:pPr>
            <a:r>
              <a:rPr lang="he-IL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מה אנו רואים בדף הראשי  ?</a:t>
            </a:r>
          </a:p>
          <a:p>
            <a:pPr algn="ctr" rtl="1">
              <a:lnSpc>
                <a:spcPct val="150000"/>
              </a:lnSpc>
              <a:spcAft>
                <a:spcPts val="800"/>
              </a:spcAft>
            </a:pPr>
            <a:r>
              <a:rPr lang="he-IL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למה יש צורך בלשוניות?  </a:t>
            </a: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הסבר: חץ ימינה 2">
            <a:extLst>
              <a:ext uri="{FF2B5EF4-FFF2-40B4-BE49-F238E27FC236}">
                <a16:creationId xmlns:a16="http://schemas.microsoft.com/office/drawing/2014/main" id="{CE51CEEF-BD56-4454-97AD-71DE353E5EA9}"/>
              </a:ext>
            </a:extLst>
          </p:cNvPr>
          <p:cNvSpPr/>
          <p:nvPr/>
        </p:nvSpPr>
        <p:spPr>
          <a:xfrm>
            <a:off x="5761973" y="1319242"/>
            <a:ext cx="3645074" cy="504107"/>
          </a:xfrm>
          <a:prstGeom prst="rightArrow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לשוניות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8C1644E3-9A02-4A6D-8F2B-8CA6D7841CB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65127" y="3022833"/>
            <a:ext cx="4008330" cy="2616129"/>
          </a:xfrm>
          <a:prstGeom prst="rect">
            <a:avLst/>
          </a:prstGeom>
        </p:spPr>
      </p:pic>
      <p:sp>
        <p:nvSpPr>
          <p:cNvPr id="9" name="מלבן 8">
            <a:extLst>
              <a:ext uri="{FF2B5EF4-FFF2-40B4-BE49-F238E27FC236}">
                <a16:creationId xmlns:a16="http://schemas.microsoft.com/office/drawing/2014/main" id="{05EDEE76-8B30-4AD5-8621-2DC4AF1F4B7C}"/>
              </a:ext>
            </a:extLst>
          </p:cNvPr>
          <p:cNvSpPr/>
          <p:nvPr/>
        </p:nvSpPr>
        <p:spPr>
          <a:xfrm>
            <a:off x="2290277" y="2421530"/>
            <a:ext cx="216758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e-IL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מידע כללי </a:t>
            </a:r>
          </a:p>
        </p:txBody>
      </p:sp>
    </p:spTree>
    <p:extLst>
      <p:ext uri="{BB962C8B-B14F-4D97-AF65-F5344CB8AC3E}">
        <p14:creationId xmlns:p14="http://schemas.microsoft.com/office/powerpoint/2010/main" val="20377585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קבוצה 11">
            <a:extLst>
              <a:ext uri="{FF2B5EF4-FFF2-40B4-BE49-F238E27FC236}">
                <a16:creationId xmlns:a16="http://schemas.microsoft.com/office/drawing/2014/main" id="{DE3CC121-2C1D-40D6-873D-943AA0199BDC}"/>
              </a:ext>
            </a:extLst>
          </p:cNvPr>
          <p:cNvGrpSpPr/>
          <p:nvPr/>
        </p:nvGrpSpPr>
        <p:grpSpPr>
          <a:xfrm>
            <a:off x="9046342" y="86090"/>
            <a:ext cx="3049378" cy="5603854"/>
            <a:chOff x="8089390" y="170102"/>
            <a:chExt cx="4102610" cy="6028503"/>
          </a:xfrm>
        </p:grpSpPr>
        <p:pic>
          <p:nvPicPr>
            <p:cNvPr id="13" name="תמונה 12">
              <a:extLst>
                <a:ext uri="{FF2B5EF4-FFF2-40B4-BE49-F238E27FC236}">
                  <a16:creationId xmlns:a16="http://schemas.microsoft.com/office/drawing/2014/main" id="{3BA2DF9F-F342-4E51-B2BE-C19192ECCB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089390" y="170102"/>
              <a:ext cx="4102610" cy="2537520"/>
            </a:xfrm>
            <a:prstGeom prst="rect">
              <a:avLst/>
            </a:prstGeom>
          </p:spPr>
        </p:pic>
        <p:pic>
          <p:nvPicPr>
            <p:cNvPr id="14" name="תמונה 13">
              <a:extLst>
                <a:ext uri="{FF2B5EF4-FFF2-40B4-BE49-F238E27FC236}">
                  <a16:creationId xmlns:a16="http://schemas.microsoft.com/office/drawing/2014/main" id="{1F6D94D7-830B-4174-AFF1-C6C1B16FCB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089390" y="2707622"/>
              <a:ext cx="4102610" cy="1274701"/>
            </a:xfrm>
            <a:prstGeom prst="rect">
              <a:avLst/>
            </a:prstGeom>
          </p:spPr>
        </p:pic>
        <p:pic>
          <p:nvPicPr>
            <p:cNvPr id="15" name="תמונה 14">
              <a:extLst>
                <a:ext uri="{FF2B5EF4-FFF2-40B4-BE49-F238E27FC236}">
                  <a16:creationId xmlns:a16="http://schemas.microsoft.com/office/drawing/2014/main" id="{45485646-1CE2-4C41-A442-3E3217CD21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089390" y="3982323"/>
              <a:ext cx="4102610" cy="2216282"/>
            </a:xfrm>
            <a:prstGeom prst="rect">
              <a:avLst/>
            </a:prstGeom>
          </p:spPr>
        </p:pic>
      </p:grpSp>
      <p:grpSp>
        <p:nvGrpSpPr>
          <p:cNvPr id="17" name="קבוצה 16">
            <a:extLst>
              <a:ext uri="{FF2B5EF4-FFF2-40B4-BE49-F238E27FC236}">
                <a16:creationId xmlns:a16="http://schemas.microsoft.com/office/drawing/2014/main" id="{59E3024A-4C4F-4700-B96E-34523F42E960}"/>
              </a:ext>
            </a:extLst>
          </p:cNvPr>
          <p:cNvGrpSpPr/>
          <p:nvPr/>
        </p:nvGrpSpPr>
        <p:grpSpPr>
          <a:xfrm>
            <a:off x="5712016" y="420392"/>
            <a:ext cx="3181309" cy="6039293"/>
            <a:chOff x="3517390" y="170102"/>
            <a:chExt cx="4117866" cy="6979105"/>
          </a:xfrm>
        </p:grpSpPr>
        <p:pic>
          <p:nvPicPr>
            <p:cNvPr id="18" name="תמונה 17">
              <a:extLst>
                <a:ext uri="{FF2B5EF4-FFF2-40B4-BE49-F238E27FC236}">
                  <a16:creationId xmlns:a16="http://schemas.microsoft.com/office/drawing/2014/main" id="{DF192B49-A12D-4574-85E8-FDECC32653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17390" y="170102"/>
              <a:ext cx="4102610" cy="1970907"/>
            </a:xfrm>
            <a:prstGeom prst="rect">
              <a:avLst/>
            </a:prstGeom>
          </p:spPr>
        </p:pic>
        <p:pic>
          <p:nvPicPr>
            <p:cNvPr id="19" name="תמונה 18">
              <a:extLst>
                <a:ext uri="{FF2B5EF4-FFF2-40B4-BE49-F238E27FC236}">
                  <a16:creationId xmlns:a16="http://schemas.microsoft.com/office/drawing/2014/main" id="{AAD2E439-9AB2-4972-899A-FCF18170E0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17390" y="1802807"/>
              <a:ext cx="4117866" cy="5346400"/>
            </a:xfrm>
            <a:prstGeom prst="rect">
              <a:avLst/>
            </a:prstGeom>
          </p:spPr>
        </p:pic>
      </p:grpSp>
      <p:sp>
        <p:nvSpPr>
          <p:cNvPr id="25" name="תיבת טקסט 24">
            <a:extLst>
              <a:ext uri="{FF2B5EF4-FFF2-40B4-BE49-F238E27FC236}">
                <a16:creationId xmlns:a16="http://schemas.microsoft.com/office/drawing/2014/main" id="{90B656CD-BBAD-43F5-ADBD-FE02B9E5582E}"/>
              </a:ext>
            </a:extLst>
          </p:cNvPr>
          <p:cNvSpPr txBox="1"/>
          <p:nvPr/>
        </p:nvSpPr>
        <p:spPr>
          <a:xfrm>
            <a:off x="96280" y="1261701"/>
            <a:ext cx="5245767" cy="114307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2400" b="1" dirty="0">
                <a:latin typeface="Calibri" panose="020F0502020204030204" pitchFamily="34" charset="0"/>
                <a:cs typeface="Calibri" panose="020F0502020204030204" pitchFamily="34" charset="0"/>
              </a:rPr>
              <a:t>התבוננו בטקסט "נמר המדבר בארץ ישראל" </a:t>
            </a:r>
          </a:p>
          <a:p>
            <a:pPr algn="ctr">
              <a:lnSpc>
                <a:spcPct val="150000"/>
              </a:lnSpc>
            </a:pPr>
            <a:r>
              <a:rPr lang="he-IL" sz="2400" b="1" dirty="0">
                <a:latin typeface="Calibri" panose="020F0502020204030204" pitchFamily="34" charset="0"/>
                <a:cs typeface="Calibri" panose="020F0502020204030204" pitchFamily="34" charset="0"/>
              </a:rPr>
              <a:t>אלו פריטים מופיעים בעמוד ? </a:t>
            </a:r>
          </a:p>
        </p:txBody>
      </p:sp>
      <p:pic>
        <p:nvPicPr>
          <p:cNvPr id="11" name="תמונה 10">
            <a:extLst>
              <a:ext uri="{FF2B5EF4-FFF2-40B4-BE49-F238E27FC236}">
                <a16:creationId xmlns:a16="http://schemas.microsoft.com/office/drawing/2014/main" id="{B0A44252-A97C-4051-8F5A-C34527156D60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9930" y="2444867"/>
            <a:ext cx="3917259" cy="39172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2min_final">
            <a:hlinkClick r:id="" action="ppaction://media"/>
            <a:extLst>
              <a:ext uri="{FF2B5EF4-FFF2-40B4-BE49-F238E27FC236}">
                <a16:creationId xmlns:a16="http://schemas.microsoft.com/office/drawing/2014/main" id="{AD745BD9-E9DE-4A03-85BB-BE213AD2B6A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82631" y="257675"/>
            <a:ext cx="2833771" cy="1010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546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560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קבוצה 11">
            <a:extLst>
              <a:ext uri="{FF2B5EF4-FFF2-40B4-BE49-F238E27FC236}">
                <a16:creationId xmlns:a16="http://schemas.microsoft.com/office/drawing/2014/main" id="{DE3CC121-2C1D-40D6-873D-943AA0199BDC}"/>
              </a:ext>
            </a:extLst>
          </p:cNvPr>
          <p:cNvGrpSpPr/>
          <p:nvPr/>
        </p:nvGrpSpPr>
        <p:grpSpPr>
          <a:xfrm>
            <a:off x="9046342" y="86090"/>
            <a:ext cx="3049378" cy="5603854"/>
            <a:chOff x="8089390" y="170102"/>
            <a:chExt cx="4102610" cy="6028503"/>
          </a:xfrm>
        </p:grpSpPr>
        <p:pic>
          <p:nvPicPr>
            <p:cNvPr id="13" name="תמונה 12">
              <a:extLst>
                <a:ext uri="{FF2B5EF4-FFF2-40B4-BE49-F238E27FC236}">
                  <a16:creationId xmlns:a16="http://schemas.microsoft.com/office/drawing/2014/main" id="{3BA2DF9F-F342-4E51-B2BE-C19192ECCB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089390" y="170102"/>
              <a:ext cx="4102610" cy="2537520"/>
            </a:xfrm>
            <a:prstGeom prst="rect">
              <a:avLst/>
            </a:prstGeom>
          </p:spPr>
        </p:pic>
        <p:pic>
          <p:nvPicPr>
            <p:cNvPr id="14" name="תמונה 13">
              <a:extLst>
                <a:ext uri="{FF2B5EF4-FFF2-40B4-BE49-F238E27FC236}">
                  <a16:creationId xmlns:a16="http://schemas.microsoft.com/office/drawing/2014/main" id="{1F6D94D7-830B-4174-AFF1-C6C1B16FCB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089390" y="2707622"/>
              <a:ext cx="4102610" cy="1274701"/>
            </a:xfrm>
            <a:prstGeom prst="rect">
              <a:avLst/>
            </a:prstGeom>
          </p:spPr>
        </p:pic>
        <p:pic>
          <p:nvPicPr>
            <p:cNvPr id="15" name="תמונה 14">
              <a:extLst>
                <a:ext uri="{FF2B5EF4-FFF2-40B4-BE49-F238E27FC236}">
                  <a16:creationId xmlns:a16="http://schemas.microsoft.com/office/drawing/2014/main" id="{45485646-1CE2-4C41-A442-3E3217CD21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089390" y="3982323"/>
              <a:ext cx="4102610" cy="2216282"/>
            </a:xfrm>
            <a:prstGeom prst="rect">
              <a:avLst/>
            </a:prstGeom>
          </p:spPr>
        </p:pic>
      </p:grpSp>
      <p:grpSp>
        <p:nvGrpSpPr>
          <p:cNvPr id="17" name="קבוצה 16">
            <a:extLst>
              <a:ext uri="{FF2B5EF4-FFF2-40B4-BE49-F238E27FC236}">
                <a16:creationId xmlns:a16="http://schemas.microsoft.com/office/drawing/2014/main" id="{59E3024A-4C4F-4700-B96E-34523F42E960}"/>
              </a:ext>
            </a:extLst>
          </p:cNvPr>
          <p:cNvGrpSpPr/>
          <p:nvPr/>
        </p:nvGrpSpPr>
        <p:grpSpPr>
          <a:xfrm>
            <a:off x="5712016" y="420392"/>
            <a:ext cx="3181309" cy="6039293"/>
            <a:chOff x="3517390" y="170102"/>
            <a:chExt cx="4117866" cy="6979105"/>
          </a:xfrm>
        </p:grpSpPr>
        <p:pic>
          <p:nvPicPr>
            <p:cNvPr id="18" name="תמונה 17">
              <a:extLst>
                <a:ext uri="{FF2B5EF4-FFF2-40B4-BE49-F238E27FC236}">
                  <a16:creationId xmlns:a16="http://schemas.microsoft.com/office/drawing/2014/main" id="{DF192B49-A12D-4574-85E8-FDECC32653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17390" y="170102"/>
              <a:ext cx="4102610" cy="1970907"/>
            </a:xfrm>
            <a:prstGeom prst="rect">
              <a:avLst/>
            </a:prstGeom>
          </p:spPr>
        </p:pic>
        <p:pic>
          <p:nvPicPr>
            <p:cNvPr id="19" name="תמונה 18">
              <a:extLst>
                <a:ext uri="{FF2B5EF4-FFF2-40B4-BE49-F238E27FC236}">
                  <a16:creationId xmlns:a16="http://schemas.microsoft.com/office/drawing/2014/main" id="{AAD2E439-9AB2-4972-899A-FCF18170E0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17390" y="1802807"/>
              <a:ext cx="4117866" cy="5346400"/>
            </a:xfrm>
            <a:prstGeom prst="rect">
              <a:avLst/>
            </a:prstGeom>
          </p:spPr>
        </p:pic>
      </p:grpSp>
      <p:sp>
        <p:nvSpPr>
          <p:cNvPr id="25" name="תיבת טקסט 24">
            <a:extLst>
              <a:ext uri="{FF2B5EF4-FFF2-40B4-BE49-F238E27FC236}">
                <a16:creationId xmlns:a16="http://schemas.microsoft.com/office/drawing/2014/main" id="{90B656CD-BBAD-43F5-ADBD-FE02B9E5582E}"/>
              </a:ext>
            </a:extLst>
          </p:cNvPr>
          <p:cNvSpPr txBox="1"/>
          <p:nvPr/>
        </p:nvSpPr>
        <p:spPr>
          <a:xfrm>
            <a:off x="73682" y="422980"/>
            <a:ext cx="5245767" cy="114307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2400" b="1" dirty="0">
                <a:latin typeface="Calibri" panose="020F0502020204030204" pitchFamily="34" charset="0"/>
                <a:cs typeface="Calibri" panose="020F0502020204030204" pitchFamily="34" charset="0"/>
              </a:rPr>
              <a:t>התבוננו בטקסט "נמר המדבר בארץ ישראל" </a:t>
            </a:r>
          </a:p>
          <a:p>
            <a:pPr algn="ctr">
              <a:lnSpc>
                <a:spcPct val="150000"/>
              </a:lnSpc>
            </a:pPr>
            <a:r>
              <a:rPr lang="he-IL" sz="2400" b="1" dirty="0">
                <a:latin typeface="Calibri" panose="020F0502020204030204" pitchFamily="34" charset="0"/>
                <a:cs typeface="Calibri" panose="020F0502020204030204" pitchFamily="34" charset="0"/>
              </a:rPr>
              <a:t>אלו פריטים מופיעים בעמוד ? </a:t>
            </a:r>
          </a:p>
        </p:txBody>
      </p:sp>
      <p:sp>
        <p:nvSpPr>
          <p:cNvPr id="3" name="מלבן: פינות מעוגלות 2">
            <a:extLst>
              <a:ext uri="{FF2B5EF4-FFF2-40B4-BE49-F238E27FC236}">
                <a16:creationId xmlns:a16="http://schemas.microsoft.com/office/drawing/2014/main" id="{88367AE2-6DA2-4C96-A8A0-461BE5128390}"/>
              </a:ext>
            </a:extLst>
          </p:cNvPr>
          <p:cNvSpPr/>
          <p:nvPr/>
        </p:nvSpPr>
        <p:spPr>
          <a:xfrm>
            <a:off x="5547213" y="422980"/>
            <a:ext cx="1882076" cy="141025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3" name="תמונה 22">
            <a:extLst>
              <a:ext uri="{FF2B5EF4-FFF2-40B4-BE49-F238E27FC236}">
                <a16:creationId xmlns:a16="http://schemas.microsoft.com/office/drawing/2014/main" id="{1A9611F0-5524-4D97-8128-A1C285FEEB1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0773" y="1844275"/>
            <a:ext cx="3917259" cy="39172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8" name="חץ: ימינה 27">
            <a:extLst>
              <a:ext uri="{FF2B5EF4-FFF2-40B4-BE49-F238E27FC236}">
                <a16:creationId xmlns:a16="http://schemas.microsoft.com/office/drawing/2014/main" id="{44A5CC67-5D51-4430-B91F-53426578B83C}"/>
              </a:ext>
            </a:extLst>
          </p:cNvPr>
          <p:cNvSpPr/>
          <p:nvPr/>
        </p:nvSpPr>
        <p:spPr>
          <a:xfrm rot="19334675">
            <a:off x="4359408" y="2019894"/>
            <a:ext cx="1541874" cy="173813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9" name="Picture 6" descr="או. קיי. - Wikiwand">
            <a:extLst>
              <a:ext uri="{FF2B5EF4-FFF2-40B4-BE49-F238E27FC236}">
                <a16:creationId xmlns:a16="http://schemas.microsoft.com/office/drawing/2014/main" id="{3DF48E69-6F9F-41F0-AE5C-BAB95C867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hq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1667" y="1743450"/>
            <a:ext cx="416163" cy="41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או. קיי. - Wikiwand">
            <a:extLst>
              <a:ext uri="{FF2B5EF4-FFF2-40B4-BE49-F238E27FC236}">
                <a16:creationId xmlns:a16="http://schemas.microsoft.com/office/drawing/2014/main" id="{CFB1B8DB-140E-45E7-A480-FA01CB97F0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hq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4850" y="2231387"/>
            <a:ext cx="416163" cy="41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46264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קבוצה 11">
            <a:extLst>
              <a:ext uri="{FF2B5EF4-FFF2-40B4-BE49-F238E27FC236}">
                <a16:creationId xmlns:a16="http://schemas.microsoft.com/office/drawing/2014/main" id="{DE3CC121-2C1D-40D6-873D-943AA0199BDC}"/>
              </a:ext>
            </a:extLst>
          </p:cNvPr>
          <p:cNvGrpSpPr/>
          <p:nvPr/>
        </p:nvGrpSpPr>
        <p:grpSpPr>
          <a:xfrm>
            <a:off x="9046342" y="86090"/>
            <a:ext cx="3049378" cy="5603854"/>
            <a:chOff x="8089390" y="170102"/>
            <a:chExt cx="4102610" cy="6028503"/>
          </a:xfrm>
        </p:grpSpPr>
        <p:pic>
          <p:nvPicPr>
            <p:cNvPr id="13" name="תמונה 12">
              <a:extLst>
                <a:ext uri="{FF2B5EF4-FFF2-40B4-BE49-F238E27FC236}">
                  <a16:creationId xmlns:a16="http://schemas.microsoft.com/office/drawing/2014/main" id="{3BA2DF9F-F342-4E51-B2BE-C19192ECCB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089390" y="170102"/>
              <a:ext cx="4102610" cy="2537520"/>
            </a:xfrm>
            <a:prstGeom prst="rect">
              <a:avLst/>
            </a:prstGeom>
          </p:spPr>
        </p:pic>
        <p:pic>
          <p:nvPicPr>
            <p:cNvPr id="14" name="תמונה 13">
              <a:extLst>
                <a:ext uri="{FF2B5EF4-FFF2-40B4-BE49-F238E27FC236}">
                  <a16:creationId xmlns:a16="http://schemas.microsoft.com/office/drawing/2014/main" id="{1F6D94D7-830B-4174-AFF1-C6C1B16FCB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089390" y="2707622"/>
              <a:ext cx="4102610" cy="1274701"/>
            </a:xfrm>
            <a:prstGeom prst="rect">
              <a:avLst/>
            </a:prstGeom>
          </p:spPr>
        </p:pic>
        <p:pic>
          <p:nvPicPr>
            <p:cNvPr id="15" name="תמונה 14">
              <a:extLst>
                <a:ext uri="{FF2B5EF4-FFF2-40B4-BE49-F238E27FC236}">
                  <a16:creationId xmlns:a16="http://schemas.microsoft.com/office/drawing/2014/main" id="{45485646-1CE2-4C41-A442-3E3217CD21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089390" y="3982323"/>
              <a:ext cx="4102610" cy="2216282"/>
            </a:xfrm>
            <a:prstGeom prst="rect">
              <a:avLst/>
            </a:prstGeom>
          </p:spPr>
        </p:pic>
      </p:grpSp>
      <p:grpSp>
        <p:nvGrpSpPr>
          <p:cNvPr id="17" name="קבוצה 16">
            <a:extLst>
              <a:ext uri="{FF2B5EF4-FFF2-40B4-BE49-F238E27FC236}">
                <a16:creationId xmlns:a16="http://schemas.microsoft.com/office/drawing/2014/main" id="{59E3024A-4C4F-4700-B96E-34523F42E960}"/>
              </a:ext>
            </a:extLst>
          </p:cNvPr>
          <p:cNvGrpSpPr/>
          <p:nvPr/>
        </p:nvGrpSpPr>
        <p:grpSpPr>
          <a:xfrm>
            <a:off x="5712016" y="420392"/>
            <a:ext cx="3181309" cy="6039293"/>
            <a:chOff x="3517390" y="170102"/>
            <a:chExt cx="4117866" cy="6979105"/>
          </a:xfrm>
        </p:grpSpPr>
        <p:pic>
          <p:nvPicPr>
            <p:cNvPr id="18" name="תמונה 17">
              <a:extLst>
                <a:ext uri="{FF2B5EF4-FFF2-40B4-BE49-F238E27FC236}">
                  <a16:creationId xmlns:a16="http://schemas.microsoft.com/office/drawing/2014/main" id="{DF192B49-A12D-4574-85E8-FDECC32653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17390" y="170102"/>
              <a:ext cx="4102610" cy="1970907"/>
            </a:xfrm>
            <a:prstGeom prst="rect">
              <a:avLst/>
            </a:prstGeom>
          </p:spPr>
        </p:pic>
        <p:pic>
          <p:nvPicPr>
            <p:cNvPr id="19" name="תמונה 18">
              <a:extLst>
                <a:ext uri="{FF2B5EF4-FFF2-40B4-BE49-F238E27FC236}">
                  <a16:creationId xmlns:a16="http://schemas.microsoft.com/office/drawing/2014/main" id="{AAD2E439-9AB2-4972-899A-FCF18170E0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17390" y="1802807"/>
              <a:ext cx="4117866" cy="5346400"/>
            </a:xfrm>
            <a:prstGeom prst="rect">
              <a:avLst/>
            </a:prstGeom>
          </p:spPr>
        </p:pic>
      </p:grpSp>
      <p:sp>
        <p:nvSpPr>
          <p:cNvPr id="25" name="תיבת טקסט 24">
            <a:extLst>
              <a:ext uri="{FF2B5EF4-FFF2-40B4-BE49-F238E27FC236}">
                <a16:creationId xmlns:a16="http://schemas.microsoft.com/office/drawing/2014/main" id="{90B656CD-BBAD-43F5-ADBD-FE02B9E5582E}"/>
              </a:ext>
            </a:extLst>
          </p:cNvPr>
          <p:cNvSpPr txBox="1"/>
          <p:nvPr/>
        </p:nvSpPr>
        <p:spPr>
          <a:xfrm>
            <a:off x="73682" y="422980"/>
            <a:ext cx="5245767" cy="114307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2400" b="1" dirty="0">
                <a:latin typeface="Calibri" panose="020F0502020204030204" pitchFamily="34" charset="0"/>
                <a:cs typeface="Calibri" panose="020F0502020204030204" pitchFamily="34" charset="0"/>
              </a:rPr>
              <a:t>התבוננו בטקסט "נמר המדבר בארץ ישראל" </a:t>
            </a:r>
          </a:p>
          <a:p>
            <a:pPr algn="ctr">
              <a:lnSpc>
                <a:spcPct val="150000"/>
              </a:lnSpc>
            </a:pPr>
            <a:r>
              <a:rPr lang="he-IL" sz="2400" b="1" dirty="0">
                <a:latin typeface="Calibri" panose="020F0502020204030204" pitchFamily="34" charset="0"/>
                <a:cs typeface="Calibri" panose="020F0502020204030204" pitchFamily="34" charset="0"/>
              </a:rPr>
              <a:t>אלו פריטים מופיעים בעמוד ? </a:t>
            </a:r>
          </a:p>
        </p:txBody>
      </p:sp>
      <p:sp>
        <p:nvSpPr>
          <p:cNvPr id="16" name="מלבן: פינות מעוגלות 15">
            <a:extLst>
              <a:ext uri="{FF2B5EF4-FFF2-40B4-BE49-F238E27FC236}">
                <a16:creationId xmlns:a16="http://schemas.microsoft.com/office/drawing/2014/main" id="{742881BA-E6C9-4B0B-8796-58622E73B10D}"/>
              </a:ext>
            </a:extLst>
          </p:cNvPr>
          <p:cNvSpPr/>
          <p:nvPr/>
        </p:nvSpPr>
        <p:spPr>
          <a:xfrm>
            <a:off x="8919182" y="3708006"/>
            <a:ext cx="1882076" cy="1981938"/>
          </a:xfrm>
          <a:prstGeom prst="roundRect">
            <a:avLst/>
          </a:prstGeom>
          <a:noFill/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6" name="מלבן: פינות מעוגלות 25">
            <a:extLst>
              <a:ext uri="{FF2B5EF4-FFF2-40B4-BE49-F238E27FC236}">
                <a16:creationId xmlns:a16="http://schemas.microsoft.com/office/drawing/2014/main" id="{5F49BCFC-7F64-46F9-9C70-9EEFA00E43EA}"/>
              </a:ext>
            </a:extLst>
          </p:cNvPr>
          <p:cNvSpPr/>
          <p:nvPr/>
        </p:nvSpPr>
        <p:spPr>
          <a:xfrm>
            <a:off x="9907879" y="1168055"/>
            <a:ext cx="2203784" cy="397995"/>
          </a:xfrm>
          <a:prstGeom prst="round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rgbClr val="002060"/>
              </a:solidFill>
            </a:endParaRPr>
          </a:p>
        </p:txBody>
      </p:sp>
      <p:pic>
        <p:nvPicPr>
          <p:cNvPr id="21" name="Picture 6" descr="או. קיי. - Wikiwand">
            <a:extLst>
              <a:ext uri="{FF2B5EF4-FFF2-40B4-BE49-F238E27FC236}">
                <a16:creationId xmlns:a16="http://schemas.microsoft.com/office/drawing/2014/main" id="{AEE9D69B-8959-4B92-91E7-41A406330F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hq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6426" y="2221396"/>
            <a:ext cx="416163" cy="41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או. קיי. - Wikiwand">
            <a:extLst>
              <a:ext uri="{FF2B5EF4-FFF2-40B4-BE49-F238E27FC236}">
                <a16:creationId xmlns:a16="http://schemas.microsoft.com/office/drawing/2014/main" id="{2D07291B-598A-4025-9A3B-4C42024C61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hq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049" y="2647550"/>
            <a:ext cx="416163" cy="41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או. קיי. - Wikiwand">
            <a:extLst>
              <a:ext uri="{FF2B5EF4-FFF2-40B4-BE49-F238E27FC236}">
                <a16:creationId xmlns:a16="http://schemas.microsoft.com/office/drawing/2014/main" id="{058D83D2-C5EA-4B96-AD75-E2E369E353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hq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1999" y="3147873"/>
            <a:ext cx="416163" cy="41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או. קיי. - Wikiwand">
            <a:extLst>
              <a:ext uri="{FF2B5EF4-FFF2-40B4-BE49-F238E27FC236}">
                <a16:creationId xmlns:a16="http://schemas.microsoft.com/office/drawing/2014/main" id="{1AC93823-736B-4D4C-9208-E025CEB7F8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hq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192" y="4137776"/>
            <a:ext cx="416163" cy="41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תמונה 28">
            <a:extLst>
              <a:ext uri="{FF2B5EF4-FFF2-40B4-BE49-F238E27FC236}">
                <a16:creationId xmlns:a16="http://schemas.microsoft.com/office/drawing/2014/main" id="{DDC8E26B-D3A6-4F8F-B67B-BD409859921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0571" y="1896495"/>
            <a:ext cx="3917259" cy="39172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" name="Picture 6" descr="או. קיי. - Wikiwand">
            <a:extLst>
              <a:ext uri="{FF2B5EF4-FFF2-40B4-BE49-F238E27FC236}">
                <a16:creationId xmlns:a16="http://schemas.microsoft.com/office/drawing/2014/main" id="{9AC171A0-C60E-477B-9177-DF288B1D41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hq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4039" y="1790939"/>
            <a:ext cx="416163" cy="41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 descr="או. קיי. - Wikiwand">
            <a:extLst>
              <a:ext uri="{FF2B5EF4-FFF2-40B4-BE49-F238E27FC236}">
                <a16:creationId xmlns:a16="http://schemas.microsoft.com/office/drawing/2014/main" id="{B2F1A72E-5999-4CF3-9C39-6B392C6756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hq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967" y="2281073"/>
            <a:ext cx="416163" cy="41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6" descr="או. קיי. - Wikiwand">
            <a:extLst>
              <a:ext uri="{FF2B5EF4-FFF2-40B4-BE49-F238E27FC236}">
                <a16:creationId xmlns:a16="http://schemas.microsoft.com/office/drawing/2014/main" id="{9138BB13-4EE6-4F4D-B10A-83EEAC6635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hq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1265" y="2738679"/>
            <a:ext cx="416163" cy="41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6" descr="או. קיי. - Wikiwand">
            <a:extLst>
              <a:ext uri="{FF2B5EF4-FFF2-40B4-BE49-F238E27FC236}">
                <a16:creationId xmlns:a16="http://schemas.microsoft.com/office/drawing/2014/main" id="{5344DF50-A9BD-4D7B-B9D6-1FC7D2F030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hq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8857" y="3662135"/>
            <a:ext cx="416163" cy="41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חץ: ימינה 19">
            <a:extLst>
              <a:ext uri="{FF2B5EF4-FFF2-40B4-BE49-F238E27FC236}">
                <a16:creationId xmlns:a16="http://schemas.microsoft.com/office/drawing/2014/main" id="{EC8DC0C2-A5C4-4EC2-AD70-311979A6B271}"/>
              </a:ext>
            </a:extLst>
          </p:cNvPr>
          <p:cNvSpPr/>
          <p:nvPr/>
        </p:nvSpPr>
        <p:spPr>
          <a:xfrm rot="572374" flipV="1">
            <a:off x="4043108" y="3401844"/>
            <a:ext cx="4686201" cy="292516"/>
          </a:xfrm>
          <a:prstGeom prst="rightArrow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7" name="חץ: ימינה 26">
            <a:extLst>
              <a:ext uri="{FF2B5EF4-FFF2-40B4-BE49-F238E27FC236}">
                <a16:creationId xmlns:a16="http://schemas.microsoft.com/office/drawing/2014/main" id="{D297F7F2-0225-45CC-BC87-7D1A880C099E}"/>
              </a:ext>
            </a:extLst>
          </p:cNvPr>
          <p:cNvSpPr/>
          <p:nvPr/>
        </p:nvSpPr>
        <p:spPr>
          <a:xfrm rot="20235528" flipV="1">
            <a:off x="3911949" y="2549099"/>
            <a:ext cx="6192290" cy="345763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659784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קבוצה 11">
            <a:extLst>
              <a:ext uri="{FF2B5EF4-FFF2-40B4-BE49-F238E27FC236}">
                <a16:creationId xmlns:a16="http://schemas.microsoft.com/office/drawing/2014/main" id="{DE3CC121-2C1D-40D6-873D-943AA0199BDC}"/>
              </a:ext>
            </a:extLst>
          </p:cNvPr>
          <p:cNvGrpSpPr/>
          <p:nvPr/>
        </p:nvGrpSpPr>
        <p:grpSpPr>
          <a:xfrm>
            <a:off x="9046342" y="86090"/>
            <a:ext cx="3049378" cy="5603854"/>
            <a:chOff x="8089390" y="170102"/>
            <a:chExt cx="4102610" cy="6028503"/>
          </a:xfrm>
        </p:grpSpPr>
        <p:pic>
          <p:nvPicPr>
            <p:cNvPr id="13" name="תמונה 12">
              <a:extLst>
                <a:ext uri="{FF2B5EF4-FFF2-40B4-BE49-F238E27FC236}">
                  <a16:creationId xmlns:a16="http://schemas.microsoft.com/office/drawing/2014/main" id="{3BA2DF9F-F342-4E51-B2BE-C19192ECCB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089390" y="170102"/>
              <a:ext cx="4102610" cy="2537520"/>
            </a:xfrm>
            <a:prstGeom prst="rect">
              <a:avLst/>
            </a:prstGeom>
          </p:spPr>
        </p:pic>
        <p:pic>
          <p:nvPicPr>
            <p:cNvPr id="14" name="תמונה 13">
              <a:extLst>
                <a:ext uri="{FF2B5EF4-FFF2-40B4-BE49-F238E27FC236}">
                  <a16:creationId xmlns:a16="http://schemas.microsoft.com/office/drawing/2014/main" id="{1F6D94D7-830B-4174-AFF1-C6C1B16FCB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089390" y="2707622"/>
              <a:ext cx="4102610" cy="1274701"/>
            </a:xfrm>
            <a:prstGeom prst="rect">
              <a:avLst/>
            </a:prstGeom>
          </p:spPr>
        </p:pic>
        <p:pic>
          <p:nvPicPr>
            <p:cNvPr id="15" name="תמונה 14">
              <a:extLst>
                <a:ext uri="{FF2B5EF4-FFF2-40B4-BE49-F238E27FC236}">
                  <a16:creationId xmlns:a16="http://schemas.microsoft.com/office/drawing/2014/main" id="{45485646-1CE2-4C41-A442-3E3217CD21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089390" y="3982323"/>
              <a:ext cx="4102610" cy="2216282"/>
            </a:xfrm>
            <a:prstGeom prst="rect">
              <a:avLst/>
            </a:prstGeom>
          </p:spPr>
        </p:pic>
      </p:grpSp>
      <p:grpSp>
        <p:nvGrpSpPr>
          <p:cNvPr id="17" name="קבוצה 16">
            <a:extLst>
              <a:ext uri="{FF2B5EF4-FFF2-40B4-BE49-F238E27FC236}">
                <a16:creationId xmlns:a16="http://schemas.microsoft.com/office/drawing/2014/main" id="{59E3024A-4C4F-4700-B96E-34523F42E960}"/>
              </a:ext>
            </a:extLst>
          </p:cNvPr>
          <p:cNvGrpSpPr/>
          <p:nvPr/>
        </p:nvGrpSpPr>
        <p:grpSpPr>
          <a:xfrm>
            <a:off x="5712016" y="420392"/>
            <a:ext cx="3181309" cy="6039293"/>
            <a:chOff x="3517390" y="170102"/>
            <a:chExt cx="4117866" cy="6979105"/>
          </a:xfrm>
        </p:grpSpPr>
        <p:pic>
          <p:nvPicPr>
            <p:cNvPr id="18" name="תמונה 17">
              <a:extLst>
                <a:ext uri="{FF2B5EF4-FFF2-40B4-BE49-F238E27FC236}">
                  <a16:creationId xmlns:a16="http://schemas.microsoft.com/office/drawing/2014/main" id="{DF192B49-A12D-4574-85E8-FDECC32653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17390" y="170102"/>
              <a:ext cx="4102610" cy="1970907"/>
            </a:xfrm>
            <a:prstGeom prst="rect">
              <a:avLst/>
            </a:prstGeom>
          </p:spPr>
        </p:pic>
        <p:pic>
          <p:nvPicPr>
            <p:cNvPr id="19" name="תמונה 18">
              <a:extLst>
                <a:ext uri="{FF2B5EF4-FFF2-40B4-BE49-F238E27FC236}">
                  <a16:creationId xmlns:a16="http://schemas.microsoft.com/office/drawing/2014/main" id="{AAD2E439-9AB2-4972-899A-FCF18170E0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17390" y="1802807"/>
              <a:ext cx="4117866" cy="5346400"/>
            </a:xfrm>
            <a:prstGeom prst="rect">
              <a:avLst/>
            </a:prstGeom>
          </p:spPr>
        </p:pic>
      </p:grpSp>
      <p:sp>
        <p:nvSpPr>
          <p:cNvPr id="25" name="תיבת טקסט 24">
            <a:extLst>
              <a:ext uri="{FF2B5EF4-FFF2-40B4-BE49-F238E27FC236}">
                <a16:creationId xmlns:a16="http://schemas.microsoft.com/office/drawing/2014/main" id="{90B656CD-BBAD-43F5-ADBD-FE02B9E5582E}"/>
              </a:ext>
            </a:extLst>
          </p:cNvPr>
          <p:cNvSpPr txBox="1"/>
          <p:nvPr/>
        </p:nvSpPr>
        <p:spPr>
          <a:xfrm>
            <a:off x="73682" y="422980"/>
            <a:ext cx="5245767" cy="114307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2400" b="1" dirty="0">
                <a:latin typeface="Calibri" panose="020F0502020204030204" pitchFamily="34" charset="0"/>
                <a:cs typeface="Calibri" panose="020F0502020204030204" pitchFamily="34" charset="0"/>
              </a:rPr>
              <a:t>התבוננו בטקסט "נמר המדבר בארץ ישראל" </a:t>
            </a:r>
          </a:p>
          <a:p>
            <a:pPr algn="ctr">
              <a:lnSpc>
                <a:spcPct val="150000"/>
              </a:lnSpc>
            </a:pPr>
            <a:r>
              <a:rPr lang="he-IL" sz="2400" b="1" dirty="0">
                <a:latin typeface="Calibri" panose="020F0502020204030204" pitchFamily="34" charset="0"/>
                <a:cs typeface="Calibri" panose="020F0502020204030204" pitchFamily="34" charset="0"/>
              </a:rPr>
              <a:t>אלו פריטים מופיעים בעמוד ? </a:t>
            </a:r>
          </a:p>
        </p:txBody>
      </p:sp>
      <p:pic>
        <p:nvPicPr>
          <p:cNvPr id="21" name="Picture 6" descr="או. קיי. - Wikiwand">
            <a:extLst>
              <a:ext uri="{FF2B5EF4-FFF2-40B4-BE49-F238E27FC236}">
                <a16:creationId xmlns:a16="http://schemas.microsoft.com/office/drawing/2014/main" id="{AEE9D69B-8959-4B92-91E7-41A406330F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hq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6426" y="2221396"/>
            <a:ext cx="416163" cy="41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או. קיי. - Wikiwand">
            <a:extLst>
              <a:ext uri="{FF2B5EF4-FFF2-40B4-BE49-F238E27FC236}">
                <a16:creationId xmlns:a16="http://schemas.microsoft.com/office/drawing/2014/main" id="{2D07291B-598A-4025-9A3B-4C42024C61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hq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049" y="2647550"/>
            <a:ext cx="416163" cy="41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או. קיי. - Wikiwand">
            <a:extLst>
              <a:ext uri="{FF2B5EF4-FFF2-40B4-BE49-F238E27FC236}">
                <a16:creationId xmlns:a16="http://schemas.microsoft.com/office/drawing/2014/main" id="{058D83D2-C5EA-4B96-AD75-E2E369E353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hq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1999" y="3147873"/>
            <a:ext cx="416163" cy="41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או. קיי. - Wikiwand">
            <a:extLst>
              <a:ext uri="{FF2B5EF4-FFF2-40B4-BE49-F238E27FC236}">
                <a16:creationId xmlns:a16="http://schemas.microsoft.com/office/drawing/2014/main" id="{1AC93823-736B-4D4C-9208-E025CEB7F8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hq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192" y="4137776"/>
            <a:ext cx="416163" cy="41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תמונה 28">
            <a:extLst>
              <a:ext uri="{FF2B5EF4-FFF2-40B4-BE49-F238E27FC236}">
                <a16:creationId xmlns:a16="http://schemas.microsoft.com/office/drawing/2014/main" id="{DDC8E26B-D3A6-4F8F-B67B-BD409859921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0571" y="1896495"/>
            <a:ext cx="3917259" cy="39172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" name="Picture 6" descr="או. קיי. - Wikiwand">
            <a:extLst>
              <a:ext uri="{FF2B5EF4-FFF2-40B4-BE49-F238E27FC236}">
                <a16:creationId xmlns:a16="http://schemas.microsoft.com/office/drawing/2014/main" id="{9AC171A0-C60E-477B-9177-DF288B1D41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hq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4039" y="1790939"/>
            <a:ext cx="416163" cy="41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 descr="או. קיי. - Wikiwand">
            <a:extLst>
              <a:ext uri="{FF2B5EF4-FFF2-40B4-BE49-F238E27FC236}">
                <a16:creationId xmlns:a16="http://schemas.microsoft.com/office/drawing/2014/main" id="{B2F1A72E-5999-4CF3-9C39-6B392C6756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hq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967" y="2281073"/>
            <a:ext cx="416163" cy="41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6" descr="או. קיי. - Wikiwand">
            <a:extLst>
              <a:ext uri="{FF2B5EF4-FFF2-40B4-BE49-F238E27FC236}">
                <a16:creationId xmlns:a16="http://schemas.microsoft.com/office/drawing/2014/main" id="{9138BB13-4EE6-4F4D-B10A-83EEAC6635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hq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1265" y="2738679"/>
            <a:ext cx="416163" cy="41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6" descr="או. קיי. - Wikiwand">
            <a:extLst>
              <a:ext uri="{FF2B5EF4-FFF2-40B4-BE49-F238E27FC236}">
                <a16:creationId xmlns:a16="http://schemas.microsoft.com/office/drawing/2014/main" id="{5344DF50-A9BD-4D7B-B9D6-1FC7D2F030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hq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8857" y="3662135"/>
            <a:ext cx="416163" cy="41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או. קיי. - Wikiwand">
            <a:extLst>
              <a:ext uri="{FF2B5EF4-FFF2-40B4-BE49-F238E27FC236}">
                <a16:creationId xmlns:a16="http://schemas.microsoft.com/office/drawing/2014/main" id="{988E3321-2CF8-4AB5-AC40-CA08EC5FBF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hq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4039" y="5121594"/>
            <a:ext cx="416163" cy="41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חץ: ימינה 33">
            <a:extLst>
              <a:ext uri="{FF2B5EF4-FFF2-40B4-BE49-F238E27FC236}">
                <a16:creationId xmlns:a16="http://schemas.microsoft.com/office/drawing/2014/main" id="{CC5C861C-94F5-4FDA-8F6A-76B8EAAB9706}"/>
              </a:ext>
            </a:extLst>
          </p:cNvPr>
          <p:cNvSpPr/>
          <p:nvPr/>
        </p:nvSpPr>
        <p:spPr>
          <a:xfrm rot="19610349" flipV="1">
            <a:off x="3633276" y="2940266"/>
            <a:ext cx="7258558" cy="442451"/>
          </a:xfrm>
          <a:prstGeom prst="rightArrow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8768848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קבוצה 11">
            <a:extLst>
              <a:ext uri="{FF2B5EF4-FFF2-40B4-BE49-F238E27FC236}">
                <a16:creationId xmlns:a16="http://schemas.microsoft.com/office/drawing/2014/main" id="{DE3CC121-2C1D-40D6-873D-943AA0199BDC}"/>
              </a:ext>
            </a:extLst>
          </p:cNvPr>
          <p:cNvGrpSpPr/>
          <p:nvPr/>
        </p:nvGrpSpPr>
        <p:grpSpPr>
          <a:xfrm>
            <a:off x="9046342" y="86090"/>
            <a:ext cx="3049378" cy="5603854"/>
            <a:chOff x="8089390" y="170102"/>
            <a:chExt cx="4102610" cy="6028503"/>
          </a:xfrm>
        </p:grpSpPr>
        <p:pic>
          <p:nvPicPr>
            <p:cNvPr id="13" name="תמונה 12">
              <a:extLst>
                <a:ext uri="{FF2B5EF4-FFF2-40B4-BE49-F238E27FC236}">
                  <a16:creationId xmlns:a16="http://schemas.microsoft.com/office/drawing/2014/main" id="{3BA2DF9F-F342-4E51-B2BE-C19192ECCB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089390" y="170102"/>
              <a:ext cx="4102610" cy="2537520"/>
            </a:xfrm>
            <a:prstGeom prst="rect">
              <a:avLst/>
            </a:prstGeom>
          </p:spPr>
        </p:pic>
        <p:pic>
          <p:nvPicPr>
            <p:cNvPr id="14" name="תמונה 13">
              <a:extLst>
                <a:ext uri="{FF2B5EF4-FFF2-40B4-BE49-F238E27FC236}">
                  <a16:creationId xmlns:a16="http://schemas.microsoft.com/office/drawing/2014/main" id="{1F6D94D7-830B-4174-AFF1-C6C1B16FCB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089390" y="2707622"/>
              <a:ext cx="4102610" cy="1274701"/>
            </a:xfrm>
            <a:prstGeom prst="rect">
              <a:avLst/>
            </a:prstGeom>
          </p:spPr>
        </p:pic>
        <p:pic>
          <p:nvPicPr>
            <p:cNvPr id="15" name="תמונה 14">
              <a:extLst>
                <a:ext uri="{FF2B5EF4-FFF2-40B4-BE49-F238E27FC236}">
                  <a16:creationId xmlns:a16="http://schemas.microsoft.com/office/drawing/2014/main" id="{45485646-1CE2-4C41-A442-3E3217CD21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089390" y="3982323"/>
              <a:ext cx="4102610" cy="2216282"/>
            </a:xfrm>
            <a:prstGeom prst="rect">
              <a:avLst/>
            </a:prstGeom>
          </p:spPr>
        </p:pic>
      </p:grpSp>
      <p:grpSp>
        <p:nvGrpSpPr>
          <p:cNvPr id="17" name="קבוצה 16">
            <a:extLst>
              <a:ext uri="{FF2B5EF4-FFF2-40B4-BE49-F238E27FC236}">
                <a16:creationId xmlns:a16="http://schemas.microsoft.com/office/drawing/2014/main" id="{59E3024A-4C4F-4700-B96E-34523F42E960}"/>
              </a:ext>
            </a:extLst>
          </p:cNvPr>
          <p:cNvGrpSpPr/>
          <p:nvPr/>
        </p:nvGrpSpPr>
        <p:grpSpPr>
          <a:xfrm>
            <a:off x="5712016" y="420392"/>
            <a:ext cx="3181309" cy="6039293"/>
            <a:chOff x="3517390" y="170102"/>
            <a:chExt cx="4117866" cy="6979105"/>
          </a:xfrm>
        </p:grpSpPr>
        <p:pic>
          <p:nvPicPr>
            <p:cNvPr id="18" name="תמונה 17">
              <a:extLst>
                <a:ext uri="{FF2B5EF4-FFF2-40B4-BE49-F238E27FC236}">
                  <a16:creationId xmlns:a16="http://schemas.microsoft.com/office/drawing/2014/main" id="{DF192B49-A12D-4574-85E8-FDECC32653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17390" y="170102"/>
              <a:ext cx="4102610" cy="1970907"/>
            </a:xfrm>
            <a:prstGeom prst="rect">
              <a:avLst/>
            </a:prstGeom>
          </p:spPr>
        </p:pic>
        <p:pic>
          <p:nvPicPr>
            <p:cNvPr id="19" name="תמונה 18">
              <a:extLst>
                <a:ext uri="{FF2B5EF4-FFF2-40B4-BE49-F238E27FC236}">
                  <a16:creationId xmlns:a16="http://schemas.microsoft.com/office/drawing/2014/main" id="{AAD2E439-9AB2-4972-899A-FCF18170E0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17390" y="1802807"/>
              <a:ext cx="4117866" cy="5346400"/>
            </a:xfrm>
            <a:prstGeom prst="rect">
              <a:avLst/>
            </a:prstGeom>
          </p:spPr>
        </p:pic>
      </p:grpSp>
      <p:pic>
        <p:nvPicPr>
          <p:cNvPr id="24" name="תמונה 23">
            <a:extLst>
              <a:ext uri="{FF2B5EF4-FFF2-40B4-BE49-F238E27FC236}">
                <a16:creationId xmlns:a16="http://schemas.microsoft.com/office/drawing/2014/main" id="{92FD5EF3-2541-4909-A105-DBE032E6EBA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937" y="2284446"/>
            <a:ext cx="3917259" cy="3405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" name="תיבת טקסט 24">
            <a:extLst>
              <a:ext uri="{FF2B5EF4-FFF2-40B4-BE49-F238E27FC236}">
                <a16:creationId xmlns:a16="http://schemas.microsoft.com/office/drawing/2014/main" id="{90B656CD-BBAD-43F5-ADBD-FE02B9E5582E}"/>
              </a:ext>
            </a:extLst>
          </p:cNvPr>
          <p:cNvSpPr txBox="1"/>
          <p:nvPr/>
        </p:nvSpPr>
        <p:spPr>
          <a:xfrm>
            <a:off x="73682" y="422980"/>
            <a:ext cx="5245767" cy="114307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2400" b="1" dirty="0">
                <a:latin typeface="Calibri" panose="020F0502020204030204" pitchFamily="34" charset="0"/>
                <a:cs typeface="Calibri" panose="020F0502020204030204" pitchFamily="34" charset="0"/>
              </a:rPr>
              <a:t>התבוננו בטקסט "נמר המדבר בארץ ישראל" </a:t>
            </a:r>
          </a:p>
          <a:p>
            <a:pPr algn="ctr">
              <a:lnSpc>
                <a:spcPct val="150000"/>
              </a:lnSpc>
            </a:pPr>
            <a:r>
              <a:rPr lang="he-IL" sz="2400" b="1" dirty="0">
                <a:latin typeface="Calibri" panose="020F0502020204030204" pitchFamily="34" charset="0"/>
                <a:cs typeface="Calibri" panose="020F0502020204030204" pitchFamily="34" charset="0"/>
              </a:rPr>
              <a:t>אלו פריטים מופיעים בעמוד ? </a:t>
            </a:r>
          </a:p>
        </p:txBody>
      </p:sp>
      <p:sp>
        <p:nvSpPr>
          <p:cNvPr id="28" name="חץ: ימינה 27">
            <a:extLst>
              <a:ext uri="{FF2B5EF4-FFF2-40B4-BE49-F238E27FC236}">
                <a16:creationId xmlns:a16="http://schemas.microsoft.com/office/drawing/2014/main" id="{7DB283F8-29C7-45DB-8698-59A8CA7727A9}"/>
              </a:ext>
            </a:extLst>
          </p:cNvPr>
          <p:cNvSpPr/>
          <p:nvPr/>
        </p:nvSpPr>
        <p:spPr>
          <a:xfrm rot="1514923">
            <a:off x="4214641" y="5062766"/>
            <a:ext cx="1688744" cy="369986"/>
          </a:xfrm>
          <a:prstGeom prst="righ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9" name="מלבן: פינות מעוגלות 28">
            <a:extLst>
              <a:ext uri="{FF2B5EF4-FFF2-40B4-BE49-F238E27FC236}">
                <a16:creationId xmlns:a16="http://schemas.microsoft.com/office/drawing/2014/main" id="{C034D81E-988B-4F86-8DD7-760953ED261F}"/>
              </a:ext>
            </a:extLst>
          </p:cNvPr>
          <p:cNvSpPr/>
          <p:nvPr/>
        </p:nvSpPr>
        <p:spPr>
          <a:xfrm>
            <a:off x="9058128" y="2444867"/>
            <a:ext cx="610658" cy="322039"/>
          </a:xfrm>
          <a:prstGeom prst="round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rgbClr val="002060"/>
              </a:solidFill>
            </a:endParaRPr>
          </a:p>
        </p:txBody>
      </p:sp>
      <p:pic>
        <p:nvPicPr>
          <p:cNvPr id="6150" name="Picture 6" descr="או. קיי. - Wikiwand">
            <a:extLst>
              <a:ext uri="{FF2B5EF4-FFF2-40B4-BE49-F238E27FC236}">
                <a16:creationId xmlns:a16="http://schemas.microsoft.com/office/drawing/2014/main" id="{577DB586-2C9E-4568-9EED-55EA2A2FC9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hq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6426" y="2221396"/>
            <a:ext cx="416163" cy="41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מלבן: פינות מעוגלות 29">
            <a:extLst>
              <a:ext uri="{FF2B5EF4-FFF2-40B4-BE49-F238E27FC236}">
                <a16:creationId xmlns:a16="http://schemas.microsoft.com/office/drawing/2014/main" id="{47B73242-32EB-409C-95FD-186EA37B5F0C}"/>
              </a:ext>
            </a:extLst>
          </p:cNvPr>
          <p:cNvSpPr/>
          <p:nvPr/>
        </p:nvSpPr>
        <p:spPr>
          <a:xfrm>
            <a:off x="11322657" y="2637559"/>
            <a:ext cx="773063" cy="313419"/>
          </a:xfrm>
          <a:prstGeom prst="round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rgbClr val="002060"/>
              </a:solidFill>
            </a:endParaRPr>
          </a:p>
        </p:txBody>
      </p:sp>
      <p:sp>
        <p:nvSpPr>
          <p:cNvPr id="31" name="מלבן: פינות מעוגלות 30">
            <a:extLst>
              <a:ext uri="{FF2B5EF4-FFF2-40B4-BE49-F238E27FC236}">
                <a16:creationId xmlns:a16="http://schemas.microsoft.com/office/drawing/2014/main" id="{1AB151CF-D1F5-4D2D-864A-F492E7025BB3}"/>
              </a:ext>
            </a:extLst>
          </p:cNvPr>
          <p:cNvSpPr/>
          <p:nvPr/>
        </p:nvSpPr>
        <p:spPr>
          <a:xfrm>
            <a:off x="7135238" y="1940118"/>
            <a:ext cx="610658" cy="215157"/>
          </a:xfrm>
          <a:prstGeom prst="round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rgbClr val="002060"/>
              </a:solidFill>
            </a:endParaRPr>
          </a:p>
        </p:txBody>
      </p:sp>
      <p:sp>
        <p:nvSpPr>
          <p:cNvPr id="32" name="מלבן: פינות מעוגלות 31">
            <a:extLst>
              <a:ext uri="{FF2B5EF4-FFF2-40B4-BE49-F238E27FC236}">
                <a16:creationId xmlns:a16="http://schemas.microsoft.com/office/drawing/2014/main" id="{61A382B8-7442-4649-9B5C-E948AEEB3069}"/>
              </a:ext>
            </a:extLst>
          </p:cNvPr>
          <p:cNvSpPr/>
          <p:nvPr/>
        </p:nvSpPr>
        <p:spPr>
          <a:xfrm>
            <a:off x="7688115" y="1488093"/>
            <a:ext cx="515509" cy="215157"/>
          </a:xfrm>
          <a:prstGeom prst="round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rgbClr val="002060"/>
              </a:solidFill>
            </a:endParaRPr>
          </a:p>
        </p:txBody>
      </p:sp>
      <p:sp>
        <p:nvSpPr>
          <p:cNvPr id="33" name="מלבן: פינות מעוגלות 32">
            <a:extLst>
              <a:ext uri="{FF2B5EF4-FFF2-40B4-BE49-F238E27FC236}">
                <a16:creationId xmlns:a16="http://schemas.microsoft.com/office/drawing/2014/main" id="{9BC8CD9B-1BBF-4648-B1B8-5BF83D79638F}"/>
              </a:ext>
            </a:extLst>
          </p:cNvPr>
          <p:cNvSpPr/>
          <p:nvPr/>
        </p:nvSpPr>
        <p:spPr>
          <a:xfrm>
            <a:off x="7983110" y="644471"/>
            <a:ext cx="831173" cy="215157"/>
          </a:xfrm>
          <a:prstGeom prst="round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rgbClr val="002060"/>
              </a:solidFill>
            </a:endParaRPr>
          </a:p>
        </p:txBody>
      </p:sp>
      <p:sp>
        <p:nvSpPr>
          <p:cNvPr id="34" name="מלבן: פינות מעוגלות 33">
            <a:extLst>
              <a:ext uri="{FF2B5EF4-FFF2-40B4-BE49-F238E27FC236}">
                <a16:creationId xmlns:a16="http://schemas.microsoft.com/office/drawing/2014/main" id="{CC962E53-9C4A-46E4-B7CE-1CBE32D7EE3E}"/>
              </a:ext>
            </a:extLst>
          </p:cNvPr>
          <p:cNvSpPr/>
          <p:nvPr/>
        </p:nvSpPr>
        <p:spPr>
          <a:xfrm>
            <a:off x="5745515" y="5689944"/>
            <a:ext cx="599680" cy="215157"/>
          </a:xfrm>
          <a:prstGeom prst="round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rgbClr val="002060"/>
              </a:solidFill>
            </a:endParaRPr>
          </a:p>
        </p:txBody>
      </p:sp>
      <p:sp>
        <p:nvSpPr>
          <p:cNvPr id="35" name="מלבן: פינות מעוגלות 34">
            <a:extLst>
              <a:ext uri="{FF2B5EF4-FFF2-40B4-BE49-F238E27FC236}">
                <a16:creationId xmlns:a16="http://schemas.microsoft.com/office/drawing/2014/main" id="{18899F86-0CEB-44B9-8ADA-D75295BB395F}"/>
              </a:ext>
            </a:extLst>
          </p:cNvPr>
          <p:cNvSpPr/>
          <p:nvPr/>
        </p:nvSpPr>
        <p:spPr>
          <a:xfrm>
            <a:off x="7135238" y="3651461"/>
            <a:ext cx="599680" cy="215157"/>
          </a:xfrm>
          <a:prstGeom prst="round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rgbClr val="002060"/>
              </a:solidFill>
            </a:endParaRPr>
          </a:p>
        </p:txBody>
      </p:sp>
      <p:pic>
        <p:nvPicPr>
          <p:cNvPr id="36" name="Picture 6" descr="או. קיי. - Wikiwand">
            <a:extLst>
              <a:ext uri="{FF2B5EF4-FFF2-40B4-BE49-F238E27FC236}">
                <a16:creationId xmlns:a16="http://schemas.microsoft.com/office/drawing/2014/main" id="{4FB3ABC7-982D-40BF-BD02-E11849D82C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hq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9614" y="2683868"/>
            <a:ext cx="416163" cy="41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6" descr="או. קיי. - Wikiwand">
            <a:extLst>
              <a:ext uri="{FF2B5EF4-FFF2-40B4-BE49-F238E27FC236}">
                <a16:creationId xmlns:a16="http://schemas.microsoft.com/office/drawing/2014/main" id="{6FEAD6AB-5A07-414D-A3C7-2D2F8F792A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hq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7109" y="3210354"/>
            <a:ext cx="416163" cy="41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6" descr="או. קיי. - Wikiwand">
            <a:extLst>
              <a:ext uri="{FF2B5EF4-FFF2-40B4-BE49-F238E27FC236}">
                <a16:creationId xmlns:a16="http://schemas.microsoft.com/office/drawing/2014/main" id="{1E273633-021B-4D8D-8F58-7068C0B990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hq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1427" y="4132634"/>
            <a:ext cx="416163" cy="41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6" descr="או. קיי. - Wikiwand">
            <a:extLst>
              <a:ext uri="{FF2B5EF4-FFF2-40B4-BE49-F238E27FC236}">
                <a16:creationId xmlns:a16="http://schemas.microsoft.com/office/drawing/2014/main" id="{7DF3B19D-0ECF-401D-8141-93D325D655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hq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6786" y="4590417"/>
            <a:ext cx="416163" cy="41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מלבן: פינות מעוגלות 43">
            <a:extLst>
              <a:ext uri="{FF2B5EF4-FFF2-40B4-BE49-F238E27FC236}">
                <a16:creationId xmlns:a16="http://schemas.microsoft.com/office/drawing/2014/main" id="{3579D514-F53E-4392-83B6-2DDD863DA16E}"/>
              </a:ext>
            </a:extLst>
          </p:cNvPr>
          <p:cNvSpPr/>
          <p:nvPr/>
        </p:nvSpPr>
        <p:spPr>
          <a:xfrm>
            <a:off x="7230387" y="536892"/>
            <a:ext cx="515509" cy="215157"/>
          </a:xfrm>
          <a:prstGeom prst="round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5340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תמונה 19">
            <a:extLst>
              <a:ext uri="{FF2B5EF4-FFF2-40B4-BE49-F238E27FC236}">
                <a16:creationId xmlns:a16="http://schemas.microsoft.com/office/drawing/2014/main" id="{B9885EB5-2C51-41CE-9C37-E8A867F45CD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2146" y="2048602"/>
            <a:ext cx="3917259" cy="39172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2" name="קבוצה 11">
            <a:extLst>
              <a:ext uri="{FF2B5EF4-FFF2-40B4-BE49-F238E27FC236}">
                <a16:creationId xmlns:a16="http://schemas.microsoft.com/office/drawing/2014/main" id="{DE3CC121-2C1D-40D6-873D-943AA0199BDC}"/>
              </a:ext>
            </a:extLst>
          </p:cNvPr>
          <p:cNvGrpSpPr/>
          <p:nvPr/>
        </p:nvGrpSpPr>
        <p:grpSpPr>
          <a:xfrm>
            <a:off x="9046342" y="86090"/>
            <a:ext cx="3049378" cy="5603854"/>
            <a:chOff x="8089390" y="170102"/>
            <a:chExt cx="4102610" cy="6028503"/>
          </a:xfrm>
        </p:grpSpPr>
        <p:pic>
          <p:nvPicPr>
            <p:cNvPr id="13" name="תמונה 12">
              <a:extLst>
                <a:ext uri="{FF2B5EF4-FFF2-40B4-BE49-F238E27FC236}">
                  <a16:creationId xmlns:a16="http://schemas.microsoft.com/office/drawing/2014/main" id="{3BA2DF9F-F342-4E51-B2BE-C19192ECCB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089390" y="170102"/>
              <a:ext cx="4102610" cy="2537520"/>
            </a:xfrm>
            <a:prstGeom prst="rect">
              <a:avLst/>
            </a:prstGeom>
          </p:spPr>
        </p:pic>
        <p:pic>
          <p:nvPicPr>
            <p:cNvPr id="14" name="תמונה 13">
              <a:extLst>
                <a:ext uri="{FF2B5EF4-FFF2-40B4-BE49-F238E27FC236}">
                  <a16:creationId xmlns:a16="http://schemas.microsoft.com/office/drawing/2014/main" id="{1F6D94D7-830B-4174-AFF1-C6C1B16FCB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089390" y="2707622"/>
              <a:ext cx="4102610" cy="1274701"/>
            </a:xfrm>
            <a:prstGeom prst="rect">
              <a:avLst/>
            </a:prstGeom>
          </p:spPr>
        </p:pic>
        <p:pic>
          <p:nvPicPr>
            <p:cNvPr id="15" name="תמונה 14">
              <a:extLst>
                <a:ext uri="{FF2B5EF4-FFF2-40B4-BE49-F238E27FC236}">
                  <a16:creationId xmlns:a16="http://schemas.microsoft.com/office/drawing/2014/main" id="{45485646-1CE2-4C41-A442-3E3217CD21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089390" y="3982323"/>
              <a:ext cx="4102610" cy="2216282"/>
            </a:xfrm>
            <a:prstGeom prst="rect">
              <a:avLst/>
            </a:prstGeom>
          </p:spPr>
        </p:pic>
      </p:grpSp>
      <p:grpSp>
        <p:nvGrpSpPr>
          <p:cNvPr id="17" name="קבוצה 16">
            <a:extLst>
              <a:ext uri="{FF2B5EF4-FFF2-40B4-BE49-F238E27FC236}">
                <a16:creationId xmlns:a16="http://schemas.microsoft.com/office/drawing/2014/main" id="{59E3024A-4C4F-4700-B96E-34523F42E960}"/>
              </a:ext>
            </a:extLst>
          </p:cNvPr>
          <p:cNvGrpSpPr/>
          <p:nvPr/>
        </p:nvGrpSpPr>
        <p:grpSpPr>
          <a:xfrm>
            <a:off x="5712016" y="420392"/>
            <a:ext cx="3181309" cy="6039293"/>
            <a:chOff x="3517390" y="170102"/>
            <a:chExt cx="4117866" cy="6979105"/>
          </a:xfrm>
        </p:grpSpPr>
        <p:pic>
          <p:nvPicPr>
            <p:cNvPr id="18" name="תמונה 17">
              <a:extLst>
                <a:ext uri="{FF2B5EF4-FFF2-40B4-BE49-F238E27FC236}">
                  <a16:creationId xmlns:a16="http://schemas.microsoft.com/office/drawing/2014/main" id="{DF192B49-A12D-4574-85E8-FDECC32653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17390" y="170102"/>
              <a:ext cx="4102610" cy="1970907"/>
            </a:xfrm>
            <a:prstGeom prst="rect">
              <a:avLst/>
            </a:prstGeom>
          </p:spPr>
        </p:pic>
        <p:pic>
          <p:nvPicPr>
            <p:cNvPr id="19" name="תמונה 18">
              <a:extLst>
                <a:ext uri="{FF2B5EF4-FFF2-40B4-BE49-F238E27FC236}">
                  <a16:creationId xmlns:a16="http://schemas.microsoft.com/office/drawing/2014/main" id="{AAD2E439-9AB2-4972-899A-FCF18170E0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17390" y="1802807"/>
              <a:ext cx="4117866" cy="5346400"/>
            </a:xfrm>
            <a:prstGeom prst="rect">
              <a:avLst/>
            </a:prstGeom>
          </p:spPr>
        </p:pic>
      </p:grpSp>
      <p:sp>
        <p:nvSpPr>
          <p:cNvPr id="25" name="תיבת טקסט 24">
            <a:extLst>
              <a:ext uri="{FF2B5EF4-FFF2-40B4-BE49-F238E27FC236}">
                <a16:creationId xmlns:a16="http://schemas.microsoft.com/office/drawing/2014/main" id="{90B656CD-BBAD-43F5-ADBD-FE02B9E5582E}"/>
              </a:ext>
            </a:extLst>
          </p:cNvPr>
          <p:cNvSpPr txBox="1"/>
          <p:nvPr/>
        </p:nvSpPr>
        <p:spPr>
          <a:xfrm>
            <a:off x="73682" y="422980"/>
            <a:ext cx="5245767" cy="114307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2400" b="1" dirty="0">
                <a:latin typeface="Calibri" panose="020F0502020204030204" pitchFamily="34" charset="0"/>
                <a:cs typeface="Calibri" panose="020F0502020204030204" pitchFamily="34" charset="0"/>
              </a:rPr>
              <a:t>התבוננו בטקסט "נמר המדבר בארץ ישראל" </a:t>
            </a:r>
          </a:p>
          <a:p>
            <a:pPr algn="ctr">
              <a:lnSpc>
                <a:spcPct val="150000"/>
              </a:lnSpc>
            </a:pPr>
            <a:r>
              <a:rPr lang="he-IL" sz="2400" b="1" dirty="0">
                <a:latin typeface="Calibri" panose="020F0502020204030204" pitchFamily="34" charset="0"/>
                <a:cs typeface="Calibri" panose="020F0502020204030204" pitchFamily="34" charset="0"/>
              </a:rPr>
              <a:t>אלו פריטים מופיעים בעמוד ? </a:t>
            </a:r>
          </a:p>
        </p:txBody>
      </p:sp>
      <p:pic>
        <p:nvPicPr>
          <p:cNvPr id="6150" name="Picture 6" descr="או. קיי. - Wikiwand">
            <a:extLst>
              <a:ext uri="{FF2B5EF4-FFF2-40B4-BE49-F238E27FC236}">
                <a16:creationId xmlns:a16="http://schemas.microsoft.com/office/drawing/2014/main" id="{577DB586-2C9E-4568-9EED-55EA2A2FC9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hq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7488" y="1917813"/>
            <a:ext cx="416163" cy="41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6" descr="או. קיי. - Wikiwand">
            <a:extLst>
              <a:ext uri="{FF2B5EF4-FFF2-40B4-BE49-F238E27FC236}">
                <a16:creationId xmlns:a16="http://schemas.microsoft.com/office/drawing/2014/main" id="{4FB3ABC7-982D-40BF-BD02-E11849D82C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hq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7488" y="2398685"/>
            <a:ext cx="416163" cy="41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6" descr="או. קיי. - Wikiwand">
            <a:extLst>
              <a:ext uri="{FF2B5EF4-FFF2-40B4-BE49-F238E27FC236}">
                <a16:creationId xmlns:a16="http://schemas.microsoft.com/office/drawing/2014/main" id="{6FEAD6AB-5A07-414D-A3C7-2D2F8F792A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hq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7488" y="2881237"/>
            <a:ext cx="416163" cy="41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6" descr="או. קיי. - Wikiwand">
            <a:extLst>
              <a:ext uri="{FF2B5EF4-FFF2-40B4-BE49-F238E27FC236}">
                <a16:creationId xmlns:a16="http://schemas.microsoft.com/office/drawing/2014/main" id="{1E273633-021B-4D8D-8F58-7068C0B990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hq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7298" y="4423548"/>
            <a:ext cx="416163" cy="41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6" descr="או. קיי. - Wikiwand">
            <a:extLst>
              <a:ext uri="{FF2B5EF4-FFF2-40B4-BE49-F238E27FC236}">
                <a16:creationId xmlns:a16="http://schemas.microsoft.com/office/drawing/2014/main" id="{7DF3B19D-0ECF-401D-8141-93D325D655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hq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6299" y="3889914"/>
            <a:ext cx="416163" cy="41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8" descr="❌ נקודת קוד: U+274C | Emoji מילון אמוג'י 📓 | EmojiAll 🙃 עברית">
            <a:extLst>
              <a:ext uri="{FF2B5EF4-FFF2-40B4-BE49-F238E27FC236}">
                <a16:creationId xmlns:a16="http://schemas.microsoft.com/office/drawing/2014/main" id="{2C61BE8A-F000-4D2A-9F4D-4911746424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7488" y="3526232"/>
            <a:ext cx="235784" cy="393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8" descr="❌ נקודת קוד: U+274C | Emoji מילון אמוג'י 📓 | EmojiAll 🙃 עברית">
            <a:extLst>
              <a:ext uri="{FF2B5EF4-FFF2-40B4-BE49-F238E27FC236}">
                <a16:creationId xmlns:a16="http://schemas.microsoft.com/office/drawing/2014/main" id="{5FF5966B-8710-4B3E-8069-DD846B4738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785" y="4909530"/>
            <a:ext cx="235784" cy="393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או. קיי. - Wikiwand">
            <a:extLst>
              <a:ext uri="{FF2B5EF4-FFF2-40B4-BE49-F238E27FC236}">
                <a16:creationId xmlns:a16="http://schemas.microsoft.com/office/drawing/2014/main" id="{690D4D51-1A37-46E9-88E5-90C47B4880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hq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7298" y="5354624"/>
            <a:ext cx="416163" cy="41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60697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1AFFA1F-50A1-CC45-96F8-BD150ABF4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1590" y="663126"/>
            <a:ext cx="8280000" cy="720000"/>
          </a:xfrm>
        </p:spPr>
        <p:txBody>
          <a:bodyPr>
            <a:normAutofit/>
          </a:bodyPr>
          <a:lstStyle/>
          <a:p>
            <a:r>
              <a:rPr lang="he-IL" dirty="0"/>
              <a:t>משערים לאן מובילה מילה חמה</a:t>
            </a:r>
            <a:endParaRPr lang="x-non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16805B-847F-B044-A135-079AF54E9C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416" y="0"/>
            <a:ext cx="1017545" cy="1070700"/>
          </a:xfrm>
          <a:prstGeom prst="rect">
            <a:avLst/>
          </a:prstGeom>
        </p:spPr>
      </p:pic>
      <p:grpSp>
        <p:nvGrpSpPr>
          <p:cNvPr id="9" name="קבוצה 8">
            <a:extLst>
              <a:ext uri="{FF2B5EF4-FFF2-40B4-BE49-F238E27FC236}">
                <a16:creationId xmlns:a16="http://schemas.microsoft.com/office/drawing/2014/main" id="{A6CDAA5D-5E83-47A8-BFB5-A9770DB631D1}"/>
              </a:ext>
            </a:extLst>
          </p:cNvPr>
          <p:cNvGrpSpPr/>
          <p:nvPr/>
        </p:nvGrpSpPr>
        <p:grpSpPr>
          <a:xfrm>
            <a:off x="571500" y="2259963"/>
            <a:ext cx="5422900" cy="3365500"/>
            <a:chOff x="571500" y="1746250"/>
            <a:chExt cx="5422900" cy="3365500"/>
          </a:xfrm>
        </p:grpSpPr>
        <p:pic>
          <p:nvPicPr>
            <p:cNvPr id="7" name="תמונה 6">
              <a:extLst>
                <a:ext uri="{FF2B5EF4-FFF2-40B4-BE49-F238E27FC236}">
                  <a16:creationId xmlns:a16="http://schemas.microsoft.com/office/drawing/2014/main" id="{64437CA2-178B-4C1E-ADFE-9479A6F2D9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71500" y="1746250"/>
              <a:ext cx="5422900" cy="3365500"/>
            </a:xfrm>
            <a:prstGeom prst="rect">
              <a:avLst/>
            </a:prstGeom>
          </p:spPr>
        </p:pic>
        <p:pic>
          <p:nvPicPr>
            <p:cNvPr id="12" name="תמונה 11">
              <a:extLst>
                <a:ext uri="{FF2B5EF4-FFF2-40B4-BE49-F238E27FC236}">
                  <a16:creationId xmlns:a16="http://schemas.microsoft.com/office/drawing/2014/main" id="{2B3C3D8E-B473-4AB0-85F4-FCFC610634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603500" y="3848098"/>
              <a:ext cx="3251200" cy="635001"/>
            </a:xfrm>
            <a:prstGeom prst="rect">
              <a:avLst/>
            </a:prstGeom>
          </p:spPr>
        </p:pic>
      </p:grpSp>
      <p:pic>
        <p:nvPicPr>
          <p:cNvPr id="14" name="תמונה 13">
            <a:extLst>
              <a:ext uri="{FF2B5EF4-FFF2-40B4-BE49-F238E27FC236}">
                <a16:creationId xmlns:a16="http://schemas.microsoft.com/office/drawing/2014/main" id="{D61A4E9E-C2BC-47E5-ADD5-38EE4688B8F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44010" y="1748092"/>
            <a:ext cx="4895590" cy="511871"/>
          </a:xfrm>
          <a:prstGeom prst="rect">
            <a:avLst/>
          </a:prstGeom>
        </p:spPr>
      </p:pic>
      <p:pic>
        <p:nvPicPr>
          <p:cNvPr id="18" name="תמונה 17">
            <a:extLst>
              <a:ext uri="{FF2B5EF4-FFF2-40B4-BE49-F238E27FC236}">
                <a16:creationId xmlns:a16="http://schemas.microsoft.com/office/drawing/2014/main" id="{C9EACF9A-D8F3-44C2-AFD0-3EF12BB3A3C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44009" y="2259963"/>
            <a:ext cx="4895591" cy="4154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59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1AFFA1F-50A1-CC45-96F8-BD150ABF4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1590" y="663126"/>
            <a:ext cx="8280000" cy="720000"/>
          </a:xfrm>
        </p:spPr>
        <p:txBody>
          <a:bodyPr>
            <a:normAutofit/>
          </a:bodyPr>
          <a:lstStyle/>
          <a:p>
            <a:r>
              <a:rPr lang="he-IL" dirty="0"/>
              <a:t>משערים לאן מובילה מילה חמה</a:t>
            </a:r>
            <a:endParaRPr lang="x-non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16805B-847F-B044-A135-079AF54E9C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416" y="0"/>
            <a:ext cx="1017545" cy="1070700"/>
          </a:xfrm>
          <a:prstGeom prst="rect">
            <a:avLst/>
          </a:prstGeom>
        </p:spPr>
      </p:pic>
      <p:pic>
        <p:nvPicPr>
          <p:cNvPr id="15" name="תמונה 14">
            <a:extLst>
              <a:ext uri="{FF2B5EF4-FFF2-40B4-BE49-F238E27FC236}">
                <a16:creationId xmlns:a16="http://schemas.microsoft.com/office/drawing/2014/main" id="{0FB53CBC-B0A8-4213-8A39-65929D465D0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44010" y="1748092"/>
            <a:ext cx="4895590" cy="511871"/>
          </a:xfrm>
          <a:prstGeom prst="rect">
            <a:avLst/>
          </a:prstGeom>
        </p:spPr>
      </p:pic>
      <p:pic>
        <p:nvPicPr>
          <p:cNvPr id="16" name="תמונה 15">
            <a:extLst>
              <a:ext uri="{FF2B5EF4-FFF2-40B4-BE49-F238E27FC236}">
                <a16:creationId xmlns:a16="http://schemas.microsoft.com/office/drawing/2014/main" id="{DC8AFCFC-073C-4459-9AD5-C7252BA79BB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44009" y="2259963"/>
            <a:ext cx="4895591" cy="4154714"/>
          </a:xfrm>
          <a:prstGeom prst="rect">
            <a:avLst/>
          </a:prstGeom>
        </p:spPr>
      </p:pic>
      <p:sp>
        <p:nvSpPr>
          <p:cNvPr id="17" name="מלבן 16">
            <a:extLst>
              <a:ext uri="{FF2B5EF4-FFF2-40B4-BE49-F238E27FC236}">
                <a16:creationId xmlns:a16="http://schemas.microsoft.com/office/drawing/2014/main" id="{BB282E4F-62F7-4CD5-985D-05B179647476}"/>
              </a:ext>
            </a:extLst>
          </p:cNvPr>
          <p:cNvSpPr/>
          <p:nvPr/>
        </p:nvSpPr>
        <p:spPr>
          <a:xfrm>
            <a:off x="312790" y="2078092"/>
            <a:ext cx="6565900" cy="29323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he-IL" sz="2400" dirty="0">
                <a:solidFill>
                  <a:srgbClr val="000000"/>
                </a:solidFill>
                <a:latin typeface="Alef"/>
              </a:rPr>
              <a:t>קראו את הפסקה הראשונה בטקסט </a:t>
            </a:r>
          </a:p>
          <a:p>
            <a:pPr algn="ctr">
              <a:lnSpc>
                <a:spcPct val="200000"/>
              </a:lnSpc>
            </a:pPr>
            <a:r>
              <a:rPr lang="he-IL" sz="2400" b="1" dirty="0">
                <a:solidFill>
                  <a:srgbClr val="000000"/>
                </a:solidFill>
                <a:latin typeface="Alef"/>
              </a:rPr>
              <a:t>נמר המדבר בארץ ישראל</a:t>
            </a:r>
            <a:r>
              <a:rPr lang="he-IL" sz="2400" dirty="0">
                <a:solidFill>
                  <a:srgbClr val="000000"/>
                </a:solidFill>
                <a:latin typeface="Alef"/>
              </a:rPr>
              <a:t>.</a:t>
            </a:r>
            <a:br>
              <a:rPr lang="he-IL" sz="2400" dirty="0">
                <a:solidFill>
                  <a:srgbClr val="000000"/>
                </a:solidFill>
                <a:latin typeface="Alef"/>
              </a:rPr>
            </a:br>
            <a:r>
              <a:rPr lang="he-IL" sz="2400" dirty="0">
                <a:solidFill>
                  <a:srgbClr val="000000"/>
                </a:solidFill>
                <a:latin typeface="Alef"/>
              </a:rPr>
              <a:t>שערו: אם תלחצו על המילים "מִשְפַּחַת הַחֲתוּלִיִים"</a:t>
            </a:r>
          </a:p>
          <a:p>
            <a:pPr algn="ctr">
              <a:lnSpc>
                <a:spcPct val="200000"/>
              </a:lnSpc>
            </a:pPr>
            <a:r>
              <a:rPr lang="he-IL" sz="2400" dirty="0">
                <a:solidFill>
                  <a:srgbClr val="000000"/>
                </a:solidFill>
                <a:latin typeface="Alef"/>
              </a:rPr>
              <a:t>לאן תגיעו? מה תמצאו?</a:t>
            </a:r>
            <a:endParaRPr lang="he-IL" sz="2400" dirty="0"/>
          </a:p>
        </p:txBody>
      </p:sp>
      <p:pic>
        <p:nvPicPr>
          <p:cNvPr id="7" name="2min_final">
            <a:hlinkClick r:id="" action="ppaction://media"/>
            <a:extLst>
              <a:ext uri="{FF2B5EF4-FFF2-40B4-BE49-F238E27FC236}">
                <a16:creationId xmlns:a16="http://schemas.microsoft.com/office/drawing/2014/main" id="{3C674A5E-F553-446F-AA48-D1B7330CDE1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82631" y="257675"/>
            <a:ext cx="2833771" cy="1010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158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56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קבוצה 3">
            <a:extLst>
              <a:ext uri="{FF2B5EF4-FFF2-40B4-BE49-F238E27FC236}">
                <a16:creationId xmlns:a16="http://schemas.microsoft.com/office/drawing/2014/main" id="{686F117F-63FF-4B1D-B070-B902CD0268D2}"/>
              </a:ext>
            </a:extLst>
          </p:cNvPr>
          <p:cNvGrpSpPr/>
          <p:nvPr/>
        </p:nvGrpSpPr>
        <p:grpSpPr>
          <a:xfrm>
            <a:off x="7442201" y="230676"/>
            <a:ext cx="4584499" cy="6627324"/>
            <a:chOff x="8787175" y="1383125"/>
            <a:chExt cx="3087124" cy="5180699"/>
          </a:xfrm>
        </p:grpSpPr>
        <p:pic>
          <p:nvPicPr>
            <p:cNvPr id="5" name="תמונה 4">
              <a:extLst>
                <a:ext uri="{FF2B5EF4-FFF2-40B4-BE49-F238E27FC236}">
                  <a16:creationId xmlns:a16="http://schemas.microsoft.com/office/drawing/2014/main" id="{7693265E-53B6-4F8A-B03F-41F662F44F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787176" y="1383125"/>
              <a:ext cx="3087123" cy="4069389"/>
            </a:xfrm>
            <a:prstGeom prst="rect">
              <a:avLst/>
            </a:prstGeom>
          </p:spPr>
        </p:pic>
        <p:pic>
          <p:nvPicPr>
            <p:cNvPr id="6" name="תמונה 5">
              <a:extLst>
                <a:ext uri="{FF2B5EF4-FFF2-40B4-BE49-F238E27FC236}">
                  <a16:creationId xmlns:a16="http://schemas.microsoft.com/office/drawing/2014/main" id="{DEB96595-874C-4659-9512-651E1DD551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787175" y="5386288"/>
              <a:ext cx="3087123" cy="1177536"/>
            </a:xfrm>
            <a:prstGeom prst="rect">
              <a:avLst/>
            </a:prstGeom>
          </p:spPr>
        </p:pic>
      </p:grpSp>
      <p:pic>
        <p:nvPicPr>
          <p:cNvPr id="7" name="תמונה 6">
            <a:extLst>
              <a:ext uri="{FF2B5EF4-FFF2-40B4-BE49-F238E27FC236}">
                <a16:creationId xmlns:a16="http://schemas.microsoft.com/office/drawing/2014/main" id="{876CDDED-9DB6-49F2-83A2-EAD9D8756BD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6700" y="4292600"/>
            <a:ext cx="6921500" cy="1340290"/>
          </a:xfrm>
          <a:prstGeom prst="rect">
            <a:avLst/>
          </a:prstGeom>
        </p:spPr>
      </p:pic>
      <p:sp>
        <p:nvSpPr>
          <p:cNvPr id="8" name="מלבן 7">
            <a:extLst>
              <a:ext uri="{FF2B5EF4-FFF2-40B4-BE49-F238E27FC236}">
                <a16:creationId xmlns:a16="http://schemas.microsoft.com/office/drawing/2014/main" id="{E5EBF986-604E-4B08-8DAB-B5209DD2FFA9}"/>
              </a:ext>
            </a:extLst>
          </p:cNvPr>
          <p:cNvSpPr/>
          <p:nvPr/>
        </p:nvSpPr>
        <p:spPr>
          <a:xfrm>
            <a:off x="812800" y="566678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endParaRPr lang="he-IL" sz="2400" dirty="0"/>
          </a:p>
          <a:p>
            <a:pPr algn="ctr">
              <a:lnSpc>
                <a:spcPct val="150000"/>
              </a:lnSpc>
            </a:pPr>
            <a:r>
              <a:rPr lang="he-IL" sz="2400" dirty="0"/>
              <a:t> נקרא את המידע המוצג לנו כשלחצנו </a:t>
            </a:r>
          </a:p>
          <a:p>
            <a:pPr algn="ctr">
              <a:lnSpc>
                <a:spcPct val="150000"/>
              </a:lnSpc>
            </a:pPr>
            <a:r>
              <a:rPr lang="he-IL" sz="2400" dirty="0"/>
              <a:t>על המילים החמות </a:t>
            </a:r>
            <a:r>
              <a:rPr lang="he-IL" sz="2400" b="1" dirty="0"/>
              <a:t>מִשְפַּחַת הַחֲתוּלִיִים</a:t>
            </a:r>
            <a:r>
              <a:rPr lang="he-IL" sz="2400" dirty="0"/>
              <a:t>. </a:t>
            </a:r>
          </a:p>
          <a:p>
            <a:pPr algn="ctr">
              <a:lnSpc>
                <a:spcPct val="150000"/>
              </a:lnSpc>
            </a:pPr>
            <a:r>
              <a:rPr lang="he-IL" sz="2400" dirty="0"/>
              <a:t>האם צדקתם בהשערתכם? </a:t>
            </a:r>
          </a:p>
          <a:p>
            <a:pPr algn="ctr"/>
            <a:endParaRPr lang="he-IL" dirty="0"/>
          </a:p>
          <a:p>
            <a:pPr algn="ctr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0492139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1AFFA1F-50A1-CC45-96F8-BD150ABF4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1590" y="663126"/>
            <a:ext cx="8280000" cy="720000"/>
          </a:xfrm>
        </p:spPr>
        <p:txBody>
          <a:bodyPr>
            <a:normAutofit/>
          </a:bodyPr>
          <a:lstStyle/>
          <a:p>
            <a:r>
              <a:rPr lang="he-IL" dirty="0"/>
              <a:t>משערים לאן מובילה מילה חמה</a:t>
            </a:r>
            <a:endParaRPr lang="x-non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16805B-847F-B044-A135-079AF54E9C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416" y="0"/>
            <a:ext cx="1017545" cy="1070700"/>
          </a:xfrm>
          <a:prstGeom prst="rect">
            <a:avLst/>
          </a:prstGeom>
        </p:spPr>
      </p:pic>
      <p:grpSp>
        <p:nvGrpSpPr>
          <p:cNvPr id="13" name="קבוצה 12">
            <a:extLst>
              <a:ext uri="{FF2B5EF4-FFF2-40B4-BE49-F238E27FC236}">
                <a16:creationId xmlns:a16="http://schemas.microsoft.com/office/drawing/2014/main" id="{18AE1B80-EDF7-41B5-9934-326A8ADF9B46}"/>
              </a:ext>
            </a:extLst>
          </p:cNvPr>
          <p:cNvGrpSpPr/>
          <p:nvPr/>
        </p:nvGrpSpPr>
        <p:grpSpPr>
          <a:xfrm>
            <a:off x="7265096" y="1692293"/>
            <a:ext cx="4646357" cy="4858819"/>
            <a:chOff x="6845891" y="409353"/>
            <a:chExt cx="3181309" cy="3819747"/>
          </a:xfrm>
        </p:grpSpPr>
        <p:pic>
          <p:nvPicPr>
            <p:cNvPr id="14" name="תמונה 13">
              <a:extLst>
                <a:ext uri="{FF2B5EF4-FFF2-40B4-BE49-F238E27FC236}">
                  <a16:creationId xmlns:a16="http://schemas.microsoft.com/office/drawing/2014/main" id="{6821B60F-68BF-4816-9B7A-DD5DC837D3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845891" y="409353"/>
              <a:ext cx="3169523" cy="1705503"/>
            </a:xfrm>
            <a:prstGeom prst="rect">
              <a:avLst/>
            </a:prstGeom>
          </p:spPr>
        </p:pic>
        <p:pic>
          <p:nvPicPr>
            <p:cNvPr id="15" name="תמונה 14">
              <a:extLst>
                <a:ext uri="{FF2B5EF4-FFF2-40B4-BE49-F238E27FC236}">
                  <a16:creationId xmlns:a16="http://schemas.microsoft.com/office/drawing/2014/main" id="{0DC00741-8C34-4365-B120-0833221AF1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845891" y="1822197"/>
              <a:ext cx="3181309" cy="2406903"/>
            </a:xfrm>
            <a:prstGeom prst="rect">
              <a:avLst/>
            </a:prstGeom>
          </p:spPr>
        </p:pic>
      </p:grpSp>
      <p:sp>
        <p:nvSpPr>
          <p:cNvPr id="16" name="מלבן 15">
            <a:extLst>
              <a:ext uri="{FF2B5EF4-FFF2-40B4-BE49-F238E27FC236}">
                <a16:creationId xmlns:a16="http://schemas.microsoft.com/office/drawing/2014/main" id="{6D49046D-CBD8-420A-A4AB-B00A253BDEF9}"/>
              </a:ext>
            </a:extLst>
          </p:cNvPr>
          <p:cNvSpPr/>
          <p:nvPr/>
        </p:nvSpPr>
        <p:spPr>
          <a:xfrm>
            <a:off x="696350" y="2641864"/>
            <a:ext cx="6222132" cy="1695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he-IL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התבוננו ב"מילים החמות" הנוספות בטקסט.</a:t>
            </a:r>
          </a:p>
          <a:p>
            <a:pPr algn="ctr">
              <a:lnSpc>
                <a:spcPct val="200000"/>
              </a:lnSpc>
            </a:pPr>
            <a:r>
              <a:rPr lang="he-IL" sz="2800" b="1" dirty="0">
                <a:latin typeface="Calibri" panose="020F0502020204030204" pitchFamily="34" charset="0"/>
                <a:cs typeface="Calibri" panose="020F0502020204030204" pitchFamily="34" charset="0"/>
              </a:rPr>
              <a:t>לאיזו מילה תבחרו להיכנס ומדוע ? </a:t>
            </a:r>
          </a:p>
        </p:txBody>
      </p:sp>
    </p:spTree>
    <p:extLst>
      <p:ext uri="{BB962C8B-B14F-4D97-AF65-F5344CB8AC3E}">
        <p14:creationId xmlns:p14="http://schemas.microsoft.com/office/powerpoint/2010/main" val="1015155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1AFFA1F-50A1-CC45-96F8-BD150ABF4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1590" y="663126"/>
            <a:ext cx="8280000" cy="720000"/>
          </a:xfrm>
        </p:spPr>
        <p:txBody>
          <a:bodyPr>
            <a:normAutofit/>
          </a:bodyPr>
          <a:lstStyle/>
          <a:p>
            <a:r>
              <a:rPr lang="he-IL" dirty="0"/>
              <a:t>משערים לאן מובילה מילה חמה</a:t>
            </a:r>
            <a:endParaRPr lang="x-non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16805B-847F-B044-A135-079AF54E9C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416" y="0"/>
            <a:ext cx="1017545" cy="1070700"/>
          </a:xfrm>
          <a:prstGeom prst="rect">
            <a:avLst/>
          </a:prstGeom>
        </p:spPr>
      </p:pic>
      <p:grpSp>
        <p:nvGrpSpPr>
          <p:cNvPr id="13" name="קבוצה 12">
            <a:extLst>
              <a:ext uri="{FF2B5EF4-FFF2-40B4-BE49-F238E27FC236}">
                <a16:creationId xmlns:a16="http://schemas.microsoft.com/office/drawing/2014/main" id="{18AE1B80-EDF7-41B5-9934-326A8ADF9B46}"/>
              </a:ext>
            </a:extLst>
          </p:cNvPr>
          <p:cNvGrpSpPr/>
          <p:nvPr/>
        </p:nvGrpSpPr>
        <p:grpSpPr>
          <a:xfrm>
            <a:off x="7265096" y="1692293"/>
            <a:ext cx="4646357" cy="4858819"/>
            <a:chOff x="6845891" y="409353"/>
            <a:chExt cx="3181309" cy="3819747"/>
          </a:xfrm>
        </p:grpSpPr>
        <p:pic>
          <p:nvPicPr>
            <p:cNvPr id="14" name="תמונה 13">
              <a:extLst>
                <a:ext uri="{FF2B5EF4-FFF2-40B4-BE49-F238E27FC236}">
                  <a16:creationId xmlns:a16="http://schemas.microsoft.com/office/drawing/2014/main" id="{6821B60F-68BF-4816-9B7A-DD5DC837D3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845891" y="409353"/>
              <a:ext cx="3169523" cy="1705503"/>
            </a:xfrm>
            <a:prstGeom prst="rect">
              <a:avLst/>
            </a:prstGeom>
          </p:spPr>
        </p:pic>
        <p:pic>
          <p:nvPicPr>
            <p:cNvPr id="15" name="תמונה 14">
              <a:extLst>
                <a:ext uri="{FF2B5EF4-FFF2-40B4-BE49-F238E27FC236}">
                  <a16:creationId xmlns:a16="http://schemas.microsoft.com/office/drawing/2014/main" id="{0DC00741-8C34-4365-B120-0833221AF1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845891" y="1822197"/>
              <a:ext cx="3181309" cy="2406903"/>
            </a:xfrm>
            <a:prstGeom prst="rect">
              <a:avLst/>
            </a:prstGeom>
          </p:spPr>
        </p:pic>
      </p:grpSp>
      <p:sp>
        <p:nvSpPr>
          <p:cNvPr id="9" name="מלבן 8">
            <a:extLst>
              <a:ext uri="{FF2B5EF4-FFF2-40B4-BE49-F238E27FC236}">
                <a16:creationId xmlns:a16="http://schemas.microsoft.com/office/drawing/2014/main" id="{D538492F-A6F5-4B78-B7B2-B5B8BC9A7ECB}"/>
              </a:ext>
            </a:extLst>
          </p:cNvPr>
          <p:cNvSpPr/>
          <p:nvPr/>
        </p:nvSpPr>
        <p:spPr>
          <a:xfrm>
            <a:off x="112735" y="2011381"/>
            <a:ext cx="6918482" cy="3418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he-IL" sz="28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המילה הַסְוואָה </a:t>
            </a:r>
          </a:p>
          <a:p>
            <a:pPr algn="ctr">
              <a:lnSpc>
                <a:spcPct val="200000"/>
              </a:lnSpc>
            </a:pPr>
            <a:r>
              <a:rPr lang="he-IL" sz="28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e-IL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האם נבחר להיכנס כדי להבין את משמעות המילה ?  </a:t>
            </a:r>
          </a:p>
          <a:p>
            <a:pPr algn="ctr">
              <a:lnSpc>
                <a:spcPct val="200000"/>
              </a:lnSpc>
            </a:pPr>
            <a:r>
              <a:rPr lang="he-IL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מה ניתן לעשות כדי להבין את משמעות המילה ? </a:t>
            </a:r>
          </a:p>
          <a:p>
            <a:pPr algn="ctr">
              <a:lnSpc>
                <a:spcPct val="200000"/>
              </a:lnSpc>
            </a:pPr>
            <a:endParaRPr lang="he-IL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94B35A88-EDF2-40C4-9419-070627998D90}"/>
              </a:ext>
            </a:extLst>
          </p:cNvPr>
          <p:cNvSpPr/>
          <p:nvPr/>
        </p:nvSpPr>
        <p:spPr>
          <a:xfrm>
            <a:off x="9757775" y="2480153"/>
            <a:ext cx="2029217" cy="400833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id="{0C892871-762D-41AB-8052-BE330DE413A2}"/>
              </a:ext>
            </a:extLst>
          </p:cNvPr>
          <p:cNvSpPr/>
          <p:nvPr/>
        </p:nvSpPr>
        <p:spPr>
          <a:xfrm>
            <a:off x="9757774" y="3088635"/>
            <a:ext cx="2029217" cy="400833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34021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1AFFA1F-50A1-CC45-96F8-BD150ABF4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1590" y="663126"/>
            <a:ext cx="8280000" cy="720000"/>
          </a:xfrm>
        </p:spPr>
        <p:txBody>
          <a:bodyPr>
            <a:normAutofit/>
          </a:bodyPr>
          <a:lstStyle/>
          <a:p>
            <a:r>
              <a:rPr lang="he-IL" dirty="0"/>
              <a:t>משערים לאן מובילה מילה חמה</a:t>
            </a:r>
            <a:endParaRPr lang="x-non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16805B-847F-B044-A135-079AF54E9C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416" y="0"/>
            <a:ext cx="1017545" cy="1070700"/>
          </a:xfrm>
          <a:prstGeom prst="rect">
            <a:avLst/>
          </a:prstGeom>
        </p:spPr>
      </p:pic>
      <p:grpSp>
        <p:nvGrpSpPr>
          <p:cNvPr id="13" name="קבוצה 12">
            <a:extLst>
              <a:ext uri="{FF2B5EF4-FFF2-40B4-BE49-F238E27FC236}">
                <a16:creationId xmlns:a16="http://schemas.microsoft.com/office/drawing/2014/main" id="{18AE1B80-EDF7-41B5-9934-326A8ADF9B46}"/>
              </a:ext>
            </a:extLst>
          </p:cNvPr>
          <p:cNvGrpSpPr/>
          <p:nvPr/>
        </p:nvGrpSpPr>
        <p:grpSpPr>
          <a:xfrm>
            <a:off x="7265096" y="1692293"/>
            <a:ext cx="4646357" cy="4858819"/>
            <a:chOff x="6845891" y="409353"/>
            <a:chExt cx="3181309" cy="3819747"/>
          </a:xfrm>
        </p:grpSpPr>
        <p:pic>
          <p:nvPicPr>
            <p:cNvPr id="14" name="תמונה 13">
              <a:extLst>
                <a:ext uri="{FF2B5EF4-FFF2-40B4-BE49-F238E27FC236}">
                  <a16:creationId xmlns:a16="http://schemas.microsoft.com/office/drawing/2014/main" id="{6821B60F-68BF-4816-9B7A-DD5DC837D3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845891" y="409353"/>
              <a:ext cx="3169523" cy="1705503"/>
            </a:xfrm>
            <a:prstGeom prst="rect">
              <a:avLst/>
            </a:prstGeom>
          </p:spPr>
        </p:pic>
        <p:pic>
          <p:nvPicPr>
            <p:cNvPr id="15" name="תמונה 14">
              <a:extLst>
                <a:ext uri="{FF2B5EF4-FFF2-40B4-BE49-F238E27FC236}">
                  <a16:creationId xmlns:a16="http://schemas.microsoft.com/office/drawing/2014/main" id="{0DC00741-8C34-4365-B120-0833221AF1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845891" y="1822197"/>
              <a:ext cx="3181309" cy="2406903"/>
            </a:xfrm>
            <a:prstGeom prst="rect">
              <a:avLst/>
            </a:prstGeom>
          </p:spPr>
        </p:pic>
      </p:grpSp>
      <p:sp>
        <p:nvSpPr>
          <p:cNvPr id="9" name="מלבן 8">
            <a:extLst>
              <a:ext uri="{FF2B5EF4-FFF2-40B4-BE49-F238E27FC236}">
                <a16:creationId xmlns:a16="http://schemas.microsoft.com/office/drawing/2014/main" id="{D538492F-A6F5-4B78-B7B2-B5B8BC9A7ECB}"/>
              </a:ext>
            </a:extLst>
          </p:cNvPr>
          <p:cNvSpPr/>
          <p:nvPr/>
        </p:nvSpPr>
        <p:spPr>
          <a:xfrm>
            <a:off x="112735" y="2011381"/>
            <a:ext cx="6918482" cy="3418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he-IL" sz="28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המילה הַסְוואָה </a:t>
            </a:r>
          </a:p>
          <a:p>
            <a:pPr algn="ctr">
              <a:lnSpc>
                <a:spcPct val="200000"/>
              </a:lnSpc>
            </a:pPr>
            <a:r>
              <a:rPr lang="he-IL" sz="28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e-IL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האם נבחר להיכנס כדי להבין את משמעות המילה ?  </a:t>
            </a:r>
          </a:p>
          <a:p>
            <a:pPr algn="ctr">
              <a:lnSpc>
                <a:spcPct val="200000"/>
              </a:lnSpc>
            </a:pPr>
            <a:r>
              <a:rPr lang="he-IL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מה ניתן לעשות כדי להבין את משמעות המילה ? </a:t>
            </a:r>
          </a:p>
          <a:p>
            <a:pPr algn="ctr">
              <a:lnSpc>
                <a:spcPct val="200000"/>
              </a:lnSpc>
            </a:pPr>
            <a:endParaRPr lang="he-IL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94B35A88-EDF2-40C4-9419-070627998D90}"/>
              </a:ext>
            </a:extLst>
          </p:cNvPr>
          <p:cNvSpPr/>
          <p:nvPr/>
        </p:nvSpPr>
        <p:spPr>
          <a:xfrm>
            <a:off x="9757775" y="2480153"/>
            <a:ext cx="2029217" cy="400833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id="{0C892871-762D-41AB-8052-BE330DE413A2}"/>
              </a:ext>
            </a:extLst>
          </p:cNvPr>
          <p:cNvSpPr/>
          <p:nvPr/>
        </p:nvSpPr>
        <p:spPr>
          <a:xfrm>
            <a:off x="9757774" y="3088635"/>
            <a:ext cx="2029217" cy="400833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E1855595-7AF1-484E-80F1-4F919D44ACD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15649" y="4538851"/>
            <a:ext cx="5223353" cy="1891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699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1AFFA1F-50A1-CC45-96F8-BD150ABF4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1590" y="663126"/>
            <a:ext cx="8280000" cy="720000"/>
          </a:xfrm>
        </p:spPr>
        <p:txBody>
          <a:bodyPr>
            <a:normAutofit/>
          </a:bodyPr>
          <a:lstStyle/>
          <a:p>
            <a:r>
              <a:rPr lang="he-IL" dirty="0"/>
              <a:t>משערים לאן מובילה מילה חמה</a:t>
            </a:r>
            <a:endParaRPr lang="x-non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16805B-847F-B044-A135-079AF54E9C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416" y="0"/>
            <a:ext cx="1017545" cy="1070700"/>
          </a:xfrm>
          <a:prstGeom prst="rect">
            <a:avLst/>
          </a:prstGeom>
        </p:spPr>
      </p:pic>
      <p:grpSp>
        <p:nvGrpSpPr>
          <p:cNvPr id="13" name="קבוצה 12">
            <a:extLst>
              <a:ext uri="{FF2B5EF4-FFF2-40B4-BE49-F238E27FC236}">
                <a16:creationId xmlns:a16="http://schemas.microsoft.com/office/drawing/2014/main" id="{18AE1B80-EDF7-41B5-9934-326A8ADF9B46}"/>
              </a:ext>
            </a:extLst>
          </p:cNvPr>
          <p:cNvGrpSpPr/>
          <p:nvPr/>
        </p:nvGrpSpPr>
        <p:grpSpPr>
          <a:xfrm>
            <a:off x="7265096" y="1692293"/>
            <a:ext cx="4646357" cy="4858819"/>
            <a:chOff x="6845891" y="409353"/>
            <a:chExt cx="3181309" cy="3819747"/>
          </a:xfrm>
        </p:grpSpPr>
        <p:pic>
          <p:nvPicPr>
            <p:cNvPr id="14" name="תמונה 13">
              <a:extLst>
                <a:ext uri="{FF2B5EF4-FFF2-40B4-BE49-F238E27FC236}">
                  <a16:creationId xmlns:a16="http://schemas.microsoft.com/office/drawing/2014/main" id="{6821B60F-68BF-4816-9B7A-DD5DC837D3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845891" y="409353"/>
              <a:ext cx="3169523" cy="1705503"/>
            </a:xfrm>
            <a:prstGeom prst="rect">
              <a:avLst/>
            </a:prstGeom>
          </p:spPr>
        </p:pic>
        <p:pic>
          <p:nvPicPr>
            <p:cNvPr id="15" name="תמונה 14">
              <a:extLst>
                <a:ext uri="{FF2B5EF4-FFF2-40B4-BE49-F238E27FC236}">
                  <a16:creationId xmlns:a16="http://schemas.microsoft.com/office/drawing/2014/main" id="{0DC00741-8C34-4365-B120-0833221AF1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845891" y="1822197"/>
              <a:ext cx="3181309" cy="2406903"/>
            </a:xfrm>
            <a:prstGeom prst="rect">
              <a:avLst/>
            </a:prstGeom>
          </p:spPr>
        </p:pic>
      </p:grpSp>
      <p:sp>
        <p:nvSpPr>
          <p:cNvPr id="9" name="מלבן 8">
            <a:extLst>
              <a:ext uri="{FF2B5EF4-FFF2-40B4-BE49-F238E27FC236}">
                <a16:creationId xmlns:a16="http://schemas.microsoft.com/office/drawing/2014/main" id="{D538492F-A6F5-4B78-B7B2-B5B8BC9A7ECB}"/>
              </a:ext>
            </a:extLst>
          </p:cNvPr>
          <p:cNvSpPr/>
          <p:nvPr/>
        </p:nvSpPr>
        <p:spPr>
          <a:xfrm>
            <a:off x="112735" y="1547667"/>
            <a:ext cx="6918482" cy="3418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he-IL" sz="28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המילה יְחִידָאִי  </a:t>
            </a:r>
          </a:p>
          <a:p>
            <a:pPr algn="ctr">
              <a:lnSpc>
                <a:spcPct val="200000"/>
              </a:lnSpc>
            </a:pPr>
            <a:r>
              <a:rPr lang="he-IL" sz="28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e-IL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האם נבחר להיכנס כדי להבין את משמעות המילה ?  </a:t>
            </a:r>
          </a:p>
          <a:p>
            <a:pPr algn="ctr">
              <a:lnSpc>
                <a:spcPct val="200000"/>
              </a:lnSpc>
            </a:pPr>
            <a:r>
              <a:rPr lang="he-IL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מה ניתן לעשות כדי להבין את משמעות המילה ? </a:t>
            </a:r>
          </a:p>
          <a:p>
            <a:pPr algn="ctr">
              <a:lnSpc>
                <a:spcPct val="200000"/>
              </a:lnSpc>
            </a:pPr>
            <a:endParaRPr lang="he-IL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id="{0C892871-762D-41AB-8052-BE330DE413A2}"/>
              </a:ext>
            </a:extLst>
          </p:cNvPr>
          <p:cNvSpPr/>
          <p:nvPr/>
        </p:nvSpPr>
        <p:spPr>
          <a:xfrm>
            <a:off x="7415407" y="3520342"/>
            <a:ext cx="4359059" cy="650563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09873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1AFFA1F-50A1-CC45-96F8-BD150ABF4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1590" y="663126"/>
            <a:ext cx="8280000" cy="720000"/>
          </a:xfrm>
        </p:spPr>
        <p:txBody>
          <a:bodyPr>
            <a:normAutofit/>
          </a:bodyPr>
          <a:lstStyle/>
          <a:p>
            <a:r>
              <a:rPr lang="he-IL" dirty="0"/>
              <a:t>משערים לאן מובילה מילה חמה</a:t>
            </a:r>
            <a:endParaRPr lang="x-non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16805B-847F-B044-A135-079AF54E9C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416" y="0"/>
            <a:ext cx="1017545" cy="1070700"/>
          </a:xfrm>
          <a:prstGeom prst="rect">
            <a:avLst/>
          </a:prstGeom>
        </p:spPr>
      </p:pic>
      <p:grpSp>
        <p:nvGrpSpPr>
          <p:cNvPr id="13" name="קבוצה 12">
            <a:extLst>
              <a:ext uri="{FF2B5EF4-FFF2-40B4-BE49-F238E27FC236}">
                <a16:creationId xmlns:a16="http://schemas.microsoft.com/office/drawing/2014/main" id="{18AE1B80-EDF7-41B5-9934-326A8ADF9B46}"/>
              </a:ext>
            </a:extLst>
          </p:cNvPr>
          <p:cNvGrpSpPr/>
          <p:nvPr/>
        </p:nvGrpSpPr>
        <p:grpSpPr>
          <a:xfrm>
            <a:off x="7265096" y="1692293"/>
            <a:ext cx="4646357" cy="4858819"/>
            <a:chOff x="6845891" y="409353"/>
            <a:chExt cx="3181309" cy="3819747"/>
          </a:xfrm>
        </p:grpSpPr>
        <p:pic>
          <p:nvPicPr>
            <p:cNvPr id="14" name="תמונה 13">
              <a:extLst>
                <a:ext uri="{FF2B5EF4-FFF2-40B4-BE49-F238E27FC236}">
                  <a16:creationId xmlns:a16="http://schemas.microsoft.com/office/drawing/2014/main" id="{6821B60F-68BF-4816-9B7A-DD5DC837D3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845891" y="409353"/>
              <a:ext cx="3169523" cy="1705503"/>
            </a:xfrm>
            <a:prstGeom prst="rect">
              <a:avLst/>
            </a:prstGeom>
          </p:spPr>
        </p:pic>
        <p:pic>
          <p:nvPicPr>
            <p:cNvPr id="15" name="תמונה 14">
              <a:extLst>
                <a:ext uri="{FF2B5EF4-FFF2-40B4-BE49-F238E27FC236}">
                  <a16:creationId xmlns:a16="http://schemas.microsoft.com/office/drawing/2014/main" id="{0DC00741-8C34-4365-B120-0833221AF1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845891" y="1822197"/>
              <a:ext cx="3181309" cy="2406903"/>
            </a:xfrm>
            <a:prstGeom prst="rect">
              <a:avLst/>
            </a:prstGeom>
          </p:spPr>
        </p:pic>
      </p:grpSp>
      <p:sp>
        <p:nvSpPr>
          <p:cNvPr id="9" name="מלבן 8">
            <a:extLst>
              <a:ext uri="{FF2B5EF4-FFF2-40B4-BE49-F238E27FC236}">
                <a16:creationId xmlns:a16="http://schemas.microsoft.com/office/drawing/2014/main" id="{D538492F-A6F5-4B78-B7B2-B5B8BC9A7ECB}"/>
              </a:ext>
            </a:extLst>
          </p:cNvPr>
          <p:cNvSpPr/>
          <p:nvPr/>
        </p:nvSpPr>
        <p:spPr>
          <a:xfrm>
            <a:off x="112735" y="1547667"/>
            <a:ext cx="6918482" cy="3418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he-IL" sz="28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המילה יְחִידָאִי  </a:t>
            </a:r>
          </a:p>
          <a:p>
            <a:pPr algn="ctr">
              <a:lnSpc>
                <a:spcPct val="200000"/>
              </a:lnSpc>
            </a:pPr>
            <a:r>
              <a:rPr lang="he-IL" sz="28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e-IL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האם נבחר להיכנס כדי להבין את משמעות המילה ?  </a:t>
            </a:r>
          </a:p>
          <a:p>
            <a:pPr algn="ctr">
              <a:lnSpc>
                <a:spcPct val="200000"/>
              </a:lnSpc>
            </a:pPr>
            <a:r>
              <a:rPr lang="he-IL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מה ניתן לעשות כדי להבין את משמעות המילה ? </a:t>
            </a:r>
          </a:p>
          <a:p>
            <a:pPr algn="ctr">
              <a:lnSpc>
                <a:spcPct val="200000"/>
              </a:lnSpc>
            </a:pPr>
            <a:endParaRPr lang="he-IL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id="{0C892871-762D-41AB-8052-BE330DE413A2}"/>
              </a:ext>
            </a:extLst>
          </p:cNvPr>
          <p:cNvSpPr/>
          <p:nvPr/>
        </p:nvSpPr>
        <p:spPr>
          <a:xfrm>
            <a:off x="7415407" y="3520342"/>
            <a:ext cx="4359059" cy="650563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577C48B9-A4F9-4657-A738-A13DA3F4C23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1520" y="4441594"/>
            <a:ext cx="4471792" cy="1994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89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1AFFA1F-50A1-CC45-96F8-BD150ABF4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1590" y="663126"/>
            <a:ext cx="8280000" cy="720000"/>
          </a:xfrm>
        </p:spPr>
        <p:txBody>
          <a:bodyPr>
            <a:normAutofit/>
          </a:bodyPr>
          <a:lstStyle/>
          <a:p>
            <a:r>
              <a:rPr lang="he-IL" dirty="0"/>
              <a:t>מסיימים ומסכמים</a:t>
            </a:r>
            <a:endParaRPr lang="x-non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16805B-847F-B044-A135-079AF54E9C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416" y="0"/>
            <a:ext cx="1017545" cy="1070700"/>
          </a:xfrm>
          <a:prstGeom prst="rect">
            <a:avLst/>
          </a:prstGeom>
        </p:spPr>
      </p:pic>
      <p:sp>
        <p:nvSpPr>
          <p:cNvPr id="3" name="מלבן 2">
            <a:extLst>
              <a:ext uri="{FF2B5EF4-FFF2-40B4-BE49-F238E27FC236}">
                <a16:creationId xmlns:a16="http://schemas.microsoft.com/office/drawing/2014/main" id="{54423E6A-A1CB-418F-A647-2C7818277C94}"/>
              </a:ext>
            </a:extLst>
          </p:cNvPr>
          <p:cNvSpPr/>
          <p:nvPr/>
        </p:nvSpPr>
        <p:spPr>
          <a:xfrm>
            <a:off x="970681" y="2507734"/>
            <a:ext cx="10493578" cy="29091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he-IL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מה יקרה לפי דעתכם אם נלחץ על כל מילה חמה בעת קריאת הטקסט ?</a:t>
            </a:r>
          </a:p>
          <a:p>
            <a:pPr algn="ctr">
              <a:lnSpc>
                <a:spcPct val="200000"/>
              </a:lnSpc>
            </a:pPr>
            <a:r>
              <a:rPr lang="he-IL" sz="3200" dirty="0">
                <a:latin typeface="Calibri" panose="020F0502020204030204" pitchFamily="34" charset="0"/>
                <a:cs typeface="Calibri" panose="020F0502020204030204" pitchFamily="34" charset="0"/>
              </a:rPr>
              <a:t>האם עלינו ללחוץ על כל מילה חמה ? 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200000"/>
              </a:lnSpc>
            </a:pPr>
            <a:r>
              <a:rPr lang="he-IL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he-IL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23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1AFFA1F-50A1-CC45-96F8-BD150ABF4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dirty="0"/>
              <a:t>מסיימים ומסכמים</a:t>
            </a:r>
            <a:endParaRPr lang="x-non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16805B-847F-B044-A135-079AF54E9C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846" y="13562"/>
            <a:ext cx="1017545" cy="1070700"/>
          </a:xfrm>
          <a:prstGeom prst="rect">
            <a:avLst/>
          </a:prstGeom>
        </p:spPr>
      </p:pic>
      <p:pic>
        <p:nvPicPr>
          <p:cNvPr id="9" name="Picture 11">
            <a:extLst>
              <a:ext uri="{FF2B5EF4-FFF2-40B4-BE49-F238E27FC236}">
                <a16:creationId xmlns:a16="http://schemas.microsoft.com/office/drawing/2014/main" id="{8967A6D5-BC5B-E840-ABAC-BF885A0AC2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222050">
            <a:off x="319777" y="503469"/>
            <a:ext cx="1596108" cy="820856"/>
          </a:xfrm>
          <a:prstGeom prst="rect">
            <a:avLst/>
          </a:prstGeom>
        </p:spPr>
      </p:pic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6C7E687A-999D-4024-8C06-6AF997FADE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4068" y="2032690"/>
            <a:ext cx="10583863" cy="3844925"/>
          </a:xfrm>
        </p:spPr>
        <p:txBody>
          <a:bodyPr>
            <a:normAutofit/>
          </a:bodyPr>
          <a:lstStyle/>
          <a:p>
            <a:pPr marL="457200" indent="-457200" algn="r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he-IL" sz="3200" dirty="0">
                <a:solidFill>
                  <a:schemeClr val="tx1">
                    <a:lumMod val="50000"/>
                  </a:schemeClr>
                </a:solidFill>
              </a:rPr>
              <a:t>למדנו על בחירה מושכלת של אתר מתוך דף תוצאות החיפוש.</a:t>
            </a:r>
          </a:p>
          <a:p>
            <a:pPr marL="457200" indent="-457200" algn="r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he-IL" sz="3200" dirty="0">
                <a:solidFill>
                  <a:schemeClr val="tx1">
                    <a:lumMod val="50000"/>
                  </a:schemeClr>
                </a:solidFill>
              </a:rPr>
              <a:t>למדנו להתמצא באתר והכרנו פריטים המופיעים בכל דף במרשתת.</a:t>
            </a:r>
          </a:p>
          <a:p>
            <a:pPr marL="457200" indent="-457200" algn="r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he-IL" sz="3200" dirty="0">
                <a:solidFill>
                  <a:schemeClr val="tx1">
                    <a:lumMod val="50000"/>
                  </a:schemeClr>
                </a:solidFill>
              </a:rPr>
              <a:t>למדנו על חשיבותה של ה"מילה החמה" בטקסט ועל הפעלת שיקול הדעת מתי ללחוץ עליה בזמן קריאת הטקסט. </a:t>
            </a:r>
            <a:endParaRPr lang="en-US" sz="3200" dirty="0">
              <a:solidFill>
                <a:schemeClr val="tx1">
                  <a:lumMod val="50000"/>
                </a:schemeClr>
              </a:solidFill>
            </a:endParaRPr>
          </a:p>
          <a:p>
            <a:endParaRPr lang="he-IL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509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1AFFA1F-50A1-CC45-96F8-BD150ABF4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dirty="0"/>
              <a:t>ממשיכים לתרגל</a:t>
            </a:r>
            <a:endParaRPr lang="x-none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3447C36-6132-374D-A58E-2AEC5E22D0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76352" y="2032690"/>
            <a:ext cx="6320630" cy="4061722"/>
          </a:xfrm>
        </p:spPr>
        <p:txBody>
          <a:bodyPr>
            <a:normAutofit fontScale="77500" lnSpcReduction="20000"/>
          </a:bodyPr>
          <a:lstStyle/>
          <a:p>
            <a:pPr rtl="0">
              <a:lnSpc>
                <a:spcPct val="160000"/>
              </a:lnSpc>
            </a:pPr>
            <a:r>
              <a:rPr lang="he-IL" dirty="0">
                <a:solidFill>
                  <a:schemeClr val="tx1">
                    <a:lumMod val="50000"/>
                  </a:schemeClr>
                </a:solidFill>
              </a:rPr>
              <a:t>אני מזמינה אתכם להיכנס ליחידה "הנמר" באתר אופק. </a:t>
            </a:r>
          </a:p>
          <a:p>
            <a:pPr rtl="0">
              <a:lnSpc>
                <a:spcPct val="160000"/>
              </a:lnSpc>
            </a:pPr>
            <a:r>
              <a:rPr lang="he-IL" dirty="0">
                <a:solidFill>
                  <a:schemeClr val="tx1">
                    <a:lumMod val="50000"/>
                  </a:schemeClr>
                </a:solidFill>
              </a:rPr>
              <a:t>למסכים  מספר 3 ו 4</a:t>
            </a:r>
          </a:p>
          <a:p>
            <a:pPr algn="r" rtl="0">
              <a:lnSpc>
                <a:spcPct val="160000"/>
              </a:lnSpc>
            </a:pPr>
            <a:r>
              <a:rPr lang="he-IL" dirty="0">
                <a:solidFill>
                  <a:schemeClr val="tx1">
                    <a:lumMod val="50000"/>
                  </a:schemeClr>
                </a:solidFill>
              </a:rPr>
              <a:t>להתרשם מהאתר ב"בעקבות הנמרים" להיכנס ולהכיר את חלקיו השונים, לצפות בסרטון, לקרוא מידע ולהתבונן בתמונות.</a:t>
            </a:r>
            <a:endParaRPr lang="he-IL" sz="3200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16805B-847F-B044-A135-079AF54E9C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846" y="13562"/>
            <a:ext cx="1017545" cy="1070700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21896996-E446-429D-BEDE-C57C89103F2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8" r="3835"/>
          <a:stretch/>
        </p:blipFill>
        <p:spPr>
          <a:xfrm>
            <a:off x="526854" y="1466065"/>
            <a:ext cx="4108537" cy="5194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819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1052237" y="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b" anchorCtr="0">
            <a:noAutofit/>
          </a:bodyPr>
          <a:lstStyle/>
          <a:p>
            <a:pPr algn="ctr">
              <a:spcBef>
                <a:spcPts val="0"/>
              </a:spcBef>
              <a:buClr>
                <a:schemeClr val="dk1"/>
              </a:buClr>
              <a:buSzPts val="2400"/>
            </a:pPr>
            <a:r>
              <a:rPr lang="he-IL" b="1" dirty="0">
                <a:ea typeface="Arial"/>
                <a:sym typeface="Arial"/>
              </a:rPr>
              <a:t>הוראות כניסה ליחידה: הנמר</a:t>
            </a:r>
            <a:endParaRPr b="1" dirty="0">
              <a:ea typeface="Arial"/>
              <a:sym typeface="Arial"/>
            </a:endParaRPr>
          </a:p>
        </p:txBody>
      </p:sp>
      <p:sp>
        <p:nvSpPr>
          <p:cNvPr id="110" name="Google Shape;110;p22"/>
          <p:cNvSpPr txBox="1">
            <a:spLocks noGrp="1"/>
          </p:cNvSpPr>
          <p:nvPr>
            <p:ph sz="half" idx="1"/>
          </p:nvPr>
        </p:nvSpPr>
        <p:spPr>
          <a:xfrm>
            <a:off x="4502351" y="1825625"/>
            <a:ext cx="6165600" cy="2334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 marL="135463" indent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15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  <a:p>
            <a:pPr marL="237061" indent="-101597">
              <a:lnSpc>
                <a:spcPct val="9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5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22"/>
          <p:cNvPicPr preferRelativeResize="0"/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226" y="2330243"/>
            <a:ext cx="8420725" cy="3451801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2"/>
          <p:cNvSpPr txBox="1"/>
          <p:nvPr/>
        </p:nvSpPr>
        <p:spPr>
          <a:xfrm>
            <a:off x="3238701" y="4743923"/>
            <a:ext cx="2836000" cy="400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33" tIns="91433" rIns="91433" bIns="91433" anchor="ctr" anchorCtr="0">
            <a:noAutofit/>
          </a:bodyPr>
          <a:lstStyle/>
          <a:p>
            <a:pPr rtl="1"/>
            <a:r>
              <a:rPr lang="x-none" sz="2400" dirty="0">
                <a:latin typeface="Tahoma"/>
                <a:ea typeface="Tahoma"/>
                <a:cs typeface="Tahoma"/>
                <a:sym typeface="Tahoma"/>
              </a:rPr>
              <a:t>אופק</a:t>
            </a:r>
            <a:endParaRPr sz="2400" dirty="0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6" name="Google Shape;109;p22"/>
          <p:cNvSpPr txBox="1">
            <a:spLocks/>
          </p:cNvSpPr>
          <p:nvPr/>
        </p:nvSpPr>
        <p:spPr>
          <a:xfrm>
            <a:off x="1052237" y="1325563"/>
            <a:ext cx="10515600" cy="87109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b" anchorCtr="0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  <a:defRPr sz="4400" b="0" i="0" kern="1200">
                <a:solidFill>
                  <a:schemeClr val="tx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2400"/>
            </a:pPr>
            <a:r>
              <a:rPr lang="he-IL" sz="3500" dirty="0">
                <a:ea typeface="Arial"/>
                <a:sym typeface="Arial"/>
              </a:rPr>
              <a:t>שלב 1 – חיפוש בגוגל</a:t>
            </a:r>
          </a:p>
        </p:txBody>
      </p:sp>
    </p:spTree>
    <p:extLst>
      <p:ext uri="{BB962C8B-B14F-4D97-AF65-F5344CB8AC3E}">
        <p14:creationId xmlns:p14="http://schemas.microsoft.com/office/powerpoint/2010/main" val="3172465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2">
            <a:extLst>
              <a:ext uri="{FF2B5EF4-FFF2-40B4-BE49-F238E27FC236}">
                <a16:creationId xmlns:a16="http://schemas.microsoft.com/office/drawing/2014/main" id="{7F7423B7-542F-4FBF-A4F3-09574915B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3500" dirty="0"/>
              <a:t>שלב 2 – כניסה לאתר אופק </a:t>
            </a:r>
          </a:p>
        </p:txBody>
      </p:sp>
      <p:sp>
        <p:nvSpPr>
          <p:cNvPr id="119" name="Google Shape;119;p23"/>
          <p:cNvSpPr txBox="1">
            <a:spLocks noGrp="1"/>
          </p:cNvSpPr>
          <p:nvPr>
            <p:ph sz="half" idx="1"/>
          </p:nvPr>
        </p:nvSpPr>
        <p:spPr>
          <a:xfrm>
            <a:off x="4502351" y="1825625"/>
            <a:ext cx="6165600" cy="2334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 marL="135463" indent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15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  <a:p>
            <a:pPr marL="237061" indent="-101597">
              <a:lnSpc>
                <a:spcPct val="9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5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0" name="Google Shape;120;p23"/>
          <p:cNvPicPr preferRelativeResize="0"/>
          <p:nvPr/>
        </p:nvPicPr>
        <p:blipFill rotWithShape="1">
          <a:blip r:embed="rId3" cstate="hq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90"/>
          <a:stretch/>
        </p:blipFill>
        <p:spPr>
          <a:xfrm>
            <a:off x="4438651" y="1447826"/>
            <a:ext cx="5655851" cy="503237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מחבר חץ ישר 5"/>
          <p:cNvCxnSpPr/>
          <p:nvPr/>
        </p:nvCxnSpPr>
        <p:spPr>
          <a:xfrm flipH="1">
            <a:off x="10158202" y="2899064"/>
            <a:ext cx="669125" cy="36994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2918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2">
            <a:extLst>
              <a:ext uri="{FF2B5EF4-FFF2-40B4-BE49-F238E27FC236}">
                <a16:creationId xmlns:a16="http://schemas.microsoft.com/office/drawing/2014/main" id="{4324CB91-7319-4775-98D9-B96094F32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3500" dirty="0"/>
              <a:t>שלב 3 – התחברות לאתר</a:t>
            </a:r>
          </a:p>
        </p:txBody>
      </p:sp>
      <p:sp>
        <p:nvSpPr>
          <p:cNvPr id="128" name="Google Shape;128;p24"/>
          <p:cNvSpPr txBox="1">
            <a:spLocks noGrp="1"/>
          </p:cNvSpPr>
          <p:nvPr>
            <p:ph sz="half" idx="1"/>
          </p:nvPr>
        </p:nvSpPr>
        <p:spPr>
          <a:xfrm>
            <a:off x="4502351" y="1825625"/>
            <a:ext cx="6165600" cy="2334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 marL="135463" indent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15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  <a:p>
            <a:pPr marL="237061" indent="-101597">
              <a:lnSpc>
                <a:spcPct val="9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5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9" name="Google Shape;129;p24"/>
          <p:cNvPicPr preferRelativeResize="0"/>
          <p:nvPr/>
        </p:nvPicPr>
        <p:blipFill rotWithShape="1">
          <a:blip r:embed="rId3" cstate="hq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7359" y="1350818"/>
            <a:ext cx="10358341" cy="492529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מלבן 3">
            <a:extLst>
              <a:ext uri="{FF2B5EF4-FFF2-40B4-BE49-F238E27FC236}">
                <a16:creationId xmlns:a16="http://schemas.microsoft.com/office/drawing/2014/main" id="{78125062-FD69-435B-B166-FBF39C92A53D}"/>
              </a:ext>
            </a:extLst>
          </p:cNvPr>
          <p:cNvSpPr/>
          <p:nvPr/>
        </p:nvSpPr>
        <p:spPr>
          <a:xfrm>
            <a:off x="7503808" y="2074551"/>
            <a:ext cx="3183193" cy="233479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2400"/>
          </a:p>
        </p:txBody>
      </p:sp>
    </p:spTree>
    <p:extLst>
      <p:ext uri="{BB962C8B-B14F-4D97-AF65-F5344CB8AC3E}">
        <p14:creationId xmlns:p14="http://schemas.microsoft.com/office/powerpoint/2010/main" val="1668627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2">
            <a:extLst>
              <a:ext uri="{FF2B5EF4-FFF2-40B4-BE49-F238E27FC236}">
                <a16:creationId xmlns:a16="http://schemas.microsoft.com/office/drawing/2014/main" id="{4324CB91-7319-4775-98D9-B96094F32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3500" dirty="0"/>
              <a:t>שלב 4 – כתיבה בחיפוש: </a:t>
            </a:r>
            <a:r>
              <a:rPr lang="he-IL" sz="35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הנמר</a:t>
            </a:r>
          </a:p>
        </p:txBody>
      </p:sp>
      <p:sp>
        <p:nvSpPr>
          <p:cNvPr id="128" name="Google Shape;128;p24"/>
          <p:cNvSpPr txBox="1">
            <a:spLocks noGrp="1"/>
          </p:cNvSpPr>
          <p:nvPr>
            <p:ph sz="half" idx="1"/>
          </p:nvPr>
        </p:nvSpPr>
        <p:spPr>
          <a:xfrm>
            <a:off x="4502351" y="1825625"/>
            <a:ext cx="6165600" cy="2334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 marL="135463" indent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15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  <a:p>
            <a:pPr marL="237061" indent="-101597">
              <a:lnSpc>
                <a:spcPct val="9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5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0"/>
          <a:stretch/>
        </p:blipFill>
        <p:spPr>
          <a:xfrm>
            <a:off x="1163782" y="1345032"/>
            <a:ext cx="10055286" cy="5010236"/>
          </a:xfrm>
          <a:prstGeom prst="rect">
            <a:avLst/>
          </a:prstGeom>
        </p:spPr>
      </p:pic>
      <p:sp>
        <p:nvSpPr>
          <p:cNvPr id="4" name="מלבן 3">
            <a:extLst>
              <a:ext uri="{FF2B5EF4-FFF2-40B4-BE49-F238E27FC236}">
                <a16:creationId xmlns:a16="http://schemas.microsoft.com/office/drawing/2014/main" id="{78125062-FD69-435B-B166-FBF39C92A53D}"/>
              </a:ext>
            </a:extLst>
          </p:cNvPr>
          <p:cNvSpPr/>
          <p:nvPr/>
        </p:nvSpPr>
        <p:spPr>
          <a:xfrm>
            <a:off x="8821882" y="2154429"/>
            <a:ext cx="2067791" cy="103233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2400"/>
          </a:p>
        </p:txBody>
      </p:sp>
      <p:cxnSp>
        <p:nvCxnSpPr>
          <p:cNvPr id="7" name="מחבר חץ ישר 6"/>
          <p:cNvCxnSpPr/>
          <p:nvPr/>
        </p:nvCxnSpPr>
        <p:spPr>
          <a:xfrm flipH="1">
            <a:off x="11253704" y="2154429"/>
            <a:ext cx="529586" cy="214698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מלבן 9"/>
          <p:cNvSpPr/>
          <p:nvPr/>
        </p:nvSpPr>
        <p:spPr>
          <a:xfrm>
            <a:off x="3179619" y="1345032"/>
            <a:ext cx="1974272" cy="182432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תרשים זרימה: תהליך 4">
            <a:extLst>
              <a:ext uri="{FF2B5EF4-FFF2-40B4-BE49-F238E27FC236}">
                <a16:creationId xmlns:a16="http://schemas.microsoft.com/office/drawing/2014/main" id="{84C9F639-D896-47AB-BA61-4CE8A4C565E0}"/>
              </a:ext>
            </a:extLst>
          </p:cNvPr>
          <p:cNvSpPr/>
          <p:nvPr/>
        </p:nvSpPr>
        <p:spPr>
          <a:xfrm>
            <a:off x="9385300" y="2730500"/>
            <a:ext cx="1397000" cy="177800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/>
            <a:r>
              <a:rPr lang="he-IL" dirty="0">
                <a:solidFill>
                  <a:schemeClr val="tx1"/>
                </a:solidFill>
              </a:rPr>
              <a:t>הנמר </a:t>
            </a:r>
          </a:p>
        </p:txBody>
      </p:sp>
    </p:spTree>
    <p:extLst>
      <p:ext uri="{BB962C8B-B14F-4D97-AF65-F5344CB8AC3E}">
        <p14:creationId xmlns:p14="http://schemas.microsoft.com/office/powerpoint/2010/main" val="3735710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2">
            <a:extLst>
              <a:ext uri="{FF2B5EF4-FFF2-40B4-BE49-F238E27FC236}">
                <a16:creationId xmlns:a16="http://schemas.microsoft.com/office/drawing/2014/main" id="{4324CB91-7319-4775-98D9-B96094F32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3500" dirty="0"/>
              <a:t>שלב 5 – לחיצה על היחידה: </a:t>
            </a:r>
            <a:r>
              <a:rPr lang="he-IL" sz="35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הנמר</a:t>
            </a:r>
          </a:p>
        </p:txBody>
      </p:sp>
      <p:sp>
        <p:nvSpPr>
          <p:cNvPr id="128" name="Google Shape;128;p24"/>
          <p:cNvSpPr txBox="1">
            <a:spLocks noGrp="1"/>
          </p:cNvSpPr>
          <p:nvPr>
            <p:ph sz="half" idx="1"/>
          </p:nvPr>
        </p:nvSpPr>
        <p:spPr>
          <a:xfrm>
            <a:off x="4502351" y="1825625"/>
            <a:ext cx="6165600" cy="2334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 marL="135463" indent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15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  <a:p>
            <a:pPr marL="237061" indent="-101597">
              <a:lnSpc>
                <a:spcPct val="9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5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5E4D2A49-ABFB-4679-AE67-337F6D9AF84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6100" y="1690688"/>
            <a:ext cx="11277600" cy="4640263"/>
          </a:xfrm>
          <a:prstGeom prst="rect">
            <a:avLst/>
          </a:prstGeom>
        </p:spPr>
      </p:pic>
      <p:sp>
        <p:nvSpPr>
          <p:cNvPr id="10" name="מלבן 9">
            <a:extLst>
              <a:ext uri="{FF2B5EF4-FFF2-40B4-BE49-F238E27FC236}">
                <a16:creationId xmlns:a16="http://schemas.microsoft.com/office/drawing/2014/main" id="{E99934C0-4512-4E86-8E6A-C5E14C25D211}"/>
              </a:ext>
            </a:extLst>
          </p:cNvPr>
          <p:cNvSpPr/>
          <p:nvPr/>
        </p:nvSpPr>
        <p:spPr>
          <a:xfrm>
            <a:off x="4673600" y="2829096"/>
            <a:ext cx="3597351" cy="126030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2400"/>
          </a:p>
        </p:txBody>
      </p:sp>
      <p:cxnSp>
        <p:nvCxnSpPr>
          <p:cNvPr id="11" name="מחבר חץ ישר 10">
            <a:extLst>
              <a:ext uri="{FF2B5EF4-FFF2-40B4-BE49-F238E27FC236}">
                <a16:creationId xmlns:a16="http://schemas.microsoft.com/office/drawing/2014/main" id="{0A7952B2-189F-40B9-953D-05FD5B5FF9A8}"/>
              </a:ext>
            </a:extLst>
          </p:cNvPr>
          <p:cNvCxnSpPr/>
          <p:nvPr/>
        </p:nvCxnSpPr>
        <p:spPr>
          <a:xfrm flipV="1">
            <a:off x="4213552" y="3822324"/>
            <a:ext cx="374423" cy="26707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8909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1AFFA1F-50A1-CC45-96F8-BD150ABF4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dirty="0"/>
              <a:t>ממשיכים לתרגל</a:t>
            </a:r>
            <a:endParaRPr lang="x-none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3447C36-6132-374D-A58E-2AEC5E22D0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76352" y="2032690"/>
            <a:ext cx="6320630" cy="4061722"/>
          </a:xfrm>
        </p:spPr>
        <p:txBody>
          <a:bodyPr>
            <a:normAutofit fontScale="77500" lnSpcReduction="20000"/>
          </a:bodyPr>
          <a:lstStyle/>
          <a:p>
            <a:pPr rtl="0">
              <a:lnSpc>
                <a:spcPct val="160000"/>
              </a:lnSpc>
            </a:pPr>
            <a:r>
              <a:rPr lang="he-IL" dirty="0">
                <a:solidFill>
                  <a:schemeClr val="tx1">
                    <a:lumMod val="50000"/>
                  </a:schemeClr>
                </a:solidFill>
              </a:rPr>
              <a:t>אני מזמינה אתכם להיכנס ליחידה "הנמר" באתר אופק. </a:t>
            </a:r>
          </a:p>
          <a:p>
            <a:pPr rtl="0">
              <a:lnSpc>
                <a:spcPct val="160000"/>
              </a:lnSpc>
            </a:pPr>
            <a:r>
              <a:rPr lang="he-IL" dirty="0">
                <a:solidFill>
                  <a:schemeClr val="tx1">
                    <a:lumMod val="50000"/>
                  </a:schemeClr>
                </a:solidFill>
              </a:rPr>
              <a:t>למסכים  מספר 3 ו 4</a:t>
            </a:r>
          </a:p>
          <a:p>
            <a:pPr algn="r" rtl="0">
              <a:lnSpc>
                <a:spcPct val="160000"/>
              </a:lnSpc>
            </a:pPr>
            <a:r>
              <a:rPr lang="he-IL" dirty="0">
                <a:solidFill>
                  <a:schemeClr val="tx1">
                    <a:lumMod val="50000"/>
                  </a:schemeClr>
                </a:solidFill>
              </a:rPr>
              <a:t>להתרשם מהאתר ב"בעקבות הנמרים" להיכנס ולהכיר את חלקיו השונים, לצפות בסרטון, לקרוא מידע ולהתבונן בתמונות.</a:t>
            </a:r>
            <a:endParaRPr lang="he-IL" sz="3200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16805B-847F-B044-A135-079AF54E9C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846" y="13562"/>
            <a:ext cx="1017545" cy="1070700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21896996-E446-429D-BEDE-C57C89103F2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8" r="3835"/>
          <a:stretch/>
        </p:blipFill>
        <p:spPr>
          <a:xfrm>
            <a:off x="526854" y="1466065"/>
            <a:ext cx="4108537" cy="5194974"/>
          </a:xfrm>
          <a:prstGeom prst="rect">
            <a:avLst/>
          </a:prstGeom>
        </p:spPr>
      </p:pic>
      <p:pic>
        <p:nvPicPr>
          <p:cNvPr id="2" name="10min_final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81000" y="646516"/>
            <a:ext cx="2111829" cy="753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977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267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97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התאמה אישית 1">
      <a:dk1>
        <a:srgbClr val="424242"/>
      </a:dk1>
      <a:lt1>
        <a:srgbClr val="FFFFFF"/>
      </a:lt1>
      <a:dk2>
        <a:srgbClr val="5E5E5E"/>
      </a:dk2>
      <a:lt2>
        <a:srgbClr val="E7E6E6"/>
      </a:lt2>
      <a:accent1>
        <a:srgbClr val="1152C9"/>
      </a:accent1>
      <a:accent2>
        <a:srgbClr val="FB2265"/>
      </a:accent2>
      <a:accent3>
        <a:srgbClr val="FEC100"/>
      </a:accent3>
      <a:accent4>
        <a:srgbClr val="9D9E9D"/>
      </a:accent4>
      <a:accent5>
        <a:srgbClr val="67B2FF"/>
      </a:accent5>
      <a:accent6>
        <a:srgbClr val="FF82A5"/>
      </a:accent6>
      <a:hlink>
        <a:srgbClr val="1152C9"/>
      </a:hlink>
      <a:folHlink>
        <a:srgbClr val="7030A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11776</TotalTime>
  <Words>2493</Words>
  <Application>Microsoft Office PowerPoint</Application>
  <PresentationFormat>מסך רחב</PresentationFormat>
  <Paragraphs>310</Paragraphs>
  <Slides>34</Slides>
  <Notes>34</Notes>
  <HiddenSlides>0</HiddenSlides>
  <MMClips>4</MMClips>
  <ScaleCrop>false</ScaleCrop>
  <HeadingPairs>
    <vt:vector size="6" baseType="variant">
      <vt:variant>
        <vt:lpstr>גופנים בשימוש</vt:lpstr>
      </vt:variant>
      <vt:variant>
        <vt:i4>7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34</vt:i4>
      </vt:variant>
    </vt:vector>
  </HeadingPairs>
  <TitlesOfParts>
    <vt:vector size="42" baseType="lpstr">
      <vt:lpstr>Alef</vt:lpstr>
      <vt:lpstr>-apple-system</vt:lpstr>
      <vt:lpstr>Arial</vt:lpstr>
      <vt:lpstr>Calibri</vt:lpstr>
      <vt:lpstr>Open Sans</vt:lpstr>
      <vt:lpstr>Tahoma</vt:lpstr>
      <vt:lpstr>Wingdings</vt:lpstr>
      <vt:lpstr>Office Theme</vt:lpstr>
      <vt:lpstr>מצגת של PowerPoint‏</vt:lpstr>
      <vt:lpstr>מה להביא לשיעור?</vt:lpstr>
      <vt:lpstr>מה נלמד היום?</vt:lpstr>
      <vt:lpstr>מה אנו יודעים על נמרים ?  </vt:lpstr>
      <vt:lpstr>חיפוש מידע </vt:lpstr>
      <vt:lpstr>בוחרים מתוך דף תוצאות החיפוש</vt:lpstr>
      <vt:lpstr>בוחרים מתוך דף תוצאות החיפוש</vt:lpstr>
      <vt:lpstr>בוחרים מתוך דף תוצאות החיפוש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משערים לאן מובילה מילה חמה</vt:lpstr>
      <vt:lpstr>משערים לאן מובילה מילה חמה</vt:lpstr>
      <vt:lpstr>מצגת של PowerPoint‏</vt:lpstr>
      <vt:lpstr>משערים לאן מובילה מילה חמה</vt:lpstr>
      <vt:lpstr>משערים לאן מובילה מילה חמה</vt:lpstr>
      <vt:lpstr>משערים לאן מובילה מילה חמה</vt:lpstr>
      <vt:lpstr>משערים לאן מובילה מילה חמה</vt:lpstr>
      <vt:lpstr>משערים לאן מובילה מילה חמה</vt:lpstr>
      <vt:lpstr>מסיימים ומסכמים</vt:lpstr>
      <vt:lpstr>מסיימים ומסכמים</vt:lpstr>
      <vt:lpstr>ממשיכים לתרגל</vt:lpstr>
      <vt:lpstr>הוראות כניסה ליחידה: הנמר</vt:lpstr>
      <vt:lpstr>שלב 2 – כניסה לאתר אופק </vt:lpstr>
      <vt:lpstr>שלב 3 – התחברות לאתר</vt:lpstr>
      <vt:lpstr>שלב 4 – כתיבה בחיפוש: הנמר</vt:lpstr>
      <vt:lpstr>שלב 5 – לחיצה על היחידה: הנמר</vt:lpstr>
      <vt:lpstr>ממשיכים לתרגל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Ruthy Betinger</dc:creator>
  <cp:lastModifiedBy>שני שמלה/Shani Chemla</cp:lastModifiedBy>
  <cp:revision>211</cp:revision>
  <dcterms:created xsi:type="dcterms:W3CDTF">2020-03-11T07:11:19Z</dcterms:created>
  <dcterms:modified xsi:type="dcterms:W3CDTF">2021-10-05T12:29:24Z</dcterms:modified>
</cp:coreProperties>
</file>