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82" r:id="rId2"/>
    <p:sldId id="269" r:id="rId3"/>
    <p:sldId id="330" r:id="rId4"/>
    <p:sldId id="320" r:id="rId5"/>
    <p:sldId id="306" r:id="rId6"/>
    <p:sldId id="288" r:id="rId7"/>
    <p:sldId id="331" r:id="rId8"/>
    <p:sldId id="334" r:id="rId9"/>
    <p:sldId id="316" r:id="rId10"/>
    <p:sldId id="318" r:id="rId11"/>
    <p:sldId id="319" r:id="rId12"/>
    <p:sldId id="322" r:id="rId13"/>
    <p:sldId id="307" r:id="rId14"/>
    <p:sldId id="311" r:id="rId15"/>
    <p:sldId id="323" r:id="rId16"/>
    <p:sldId id="326" r:id="rId17"/>
    <p:sldId id="324" r:id="rId18"/>
    <p:sldId id="327" r:id="rId19"/>
    <p:sldId id="325" r:id="rId20"/>
    <p:sldId id="328" r:id="rId21"/>
    <p:sldId id="312" r:id="rId22"/>
    <p:sldId id="292" r:id="rId23"/>
    <p:sldId id="336" r:id="rId24"/>
    <p:sldId id="281" r:id="rId2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E3"/>
    <a:srgbClr val="EBEBEB"/>
    <a:srgbClr val="FFFFFF"/>
    <a:srgbClr val="F2F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1" autoAdjust="0"/>
    <p:restoredTop sz="77407" autoAdjust="0"/>
  </p:normalViewPr>
  <p:slideViewPr>
    <p:cSldViewPr snapToGrid="0" snapToObjects="1" showGuides="1">
      <p:cViewPr varScale="1">
        <p:scale>
          <a:sx n="83" d="100"/>
          <a:sy n="83" d="100"/>
        </p:scale>
        <p:origin x="1674" y="90"/>
      </p:cViewPr>
      <p:guideLst>
        <p:guide orient="horz" pos="2024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5484"/>
    </p:cViewPr>
  </p:sorterViewPr>
  <p:notesViewPr>
    <p:cSldViewPr snapToGrid="0" snapToObjects="1" showGuides="1">
      <p:cViewPr varScale="1">
        <p:scale>
          <a:sx n="99" d="100"/>
          <a:sy n="99" d="100"/>
        </p:scale>
        <p:origin x="3064" y="1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0428-3D81-B14A-B943-4C2208D448E3}" type="datetimeFigureOut">
              <a:rPr lang="x-none" smtClean="0"/>
              <a:pPr/>
              <a:t>כ"ט/תשרי/תשפ"ב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F965BA-DA3B-EB42-8F73-FDBE27A0A65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75692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dirty="0"/>
              <a:t>כתבו את המלל בהתאם ואת הציוד הדרוש.</a:t>
            </a:r>
          </a:p>
          <a:p>
            <a:pPr algn="r" rtl="1"/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6073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he-IL" dirty="0"/>
              <a:t>למחוק</a:t>
            </a:r>
            <a:r>
              <a:rPr lang="he-IL" baseline="0" dirty="0"/>
              <a:t> שקופית זו אם אין בה צורך.</a:t>
            </a:r>
          </a:p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sz="1200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3002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he-IL" sz="1200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3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1030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sz="1200" b="1" dirty="0"/>
              <a:t>    משך השקף: 2 דקות – </a:t>
            </a:r>
            <a:endParaRPr lang="he-IL" sz="1200" u="sng" dirty="0">
              <a:solidFill>
                <a:schemeClr val="tx1"/>
              </a:solidFill>
            </a:endParaRPr>
          </a:p>
          <a:p>
            <a:pPr marL="158750" indent="0" algn="r" rtl="1">
              <a:buNone/>
            </a:pPr>
            <a:r>
              <a:rPr lang="he-IL" sz="1200" b="1" u="none" dirty="0">
                <a:solidFill>
                  <a:schemeClr val="tx1"/>
                </a:solidFill>
              </a:rPr>
              <a:t>שלום ילדים, שמי חני ואני מורה </a:t>
            </a:r>
          </a:p>
          <a:p>
            <a:pPr marL="158750" indent="0" algn="r" rtl="1" fontAlgn="base">
              <a:buNone/>
            </a:pPr>
            <a:endParaRPr lang="he-IL" sz="1200" b="1" dirty="0">
              <a:solidFill>
                <a:schemeClr val="tx1"/>
              </a:solidFill>
            </a:endParaRPr>
          </a:p>
          <a:p>
            <a:pPr marL="158750" indent="0" algn="r" rtl="1" fontAlgn="base">
              <a:buNone/>
            </a:pPr>
            <a:r>
              <a:rPr lang="he-IL" sz="1200" b="1" dirty="0">
                <a:solidFill>
                  <a:schemeClr val="accent1">
                    <a:lumMod val="75000"/>
                  </a:schemeClr>
                </a:solidFill>
              </a:rPr>
              <a:t>בוודאי יודעים שלאה גולדברג היא סופרת ומשוררת שכתבה הרבה שירים וסיפורים לילדים. אני בטוחה שאתם מכירים שיר או סיפור שהיא כתבה.</a:t>
            </a:r>
          </a:p>
          <a:p>
            <a:pPr marL="158750" indent="0" algn="r" rtl="1" fontAlgn="base">
              <a:buNone/>
            </a:pPr>
            <a:endParaRPr lang="he-IL" sz="1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158750" indent="0" algn="r" rtl="1" fontAlgn="base">
              <a:buNone/>
            </a:pPr>
            <a:r>
              <a:rPr lang="he-IL" sz="1200" b="1" dirty="0">
                <a:solidFill>
                  <a:schemeClr val="accent1">
                    <a:lumMod val="75000"/>
                  </a:schemeClr>
                </a:solidFill>
              </a:rPr>
              <a:t>לדוגמה היא כתבה את הספרים המוצגים כאן (קריאה של שמות הספרים)</a:t>
            </a:r>
          </a:p>
          <a:p>
            <a:pPr marL="158750" indent="0" algn="r" rtl="1" fontAlgn="base">
              <a:buNone/>
            </a:pPr>
            <a:r>
              <a:rPr lang="he-IL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pPr marL="158750" indent="0" algn="r" rtl="1" fontAlgn="base">
              <a:buNone/>
            </a:pPr>
            <a:r>
              <a:rPr lang="he-IL" sz="1200" b="1" dirty="0">
                <a:solidFill>
                  <a:schemeClr val="accent1">
                    <a:lumMod val="75000"/>
                  </a:schemeClr>
                </a:solidFill>
              </a:rPr>
              <a:t>הצטרפו אליי ויהיה לנו יחד שיעור מעניין.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sz="1200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4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65091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נכיר מעט את לאה גולדברג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עוד מעט נכיר שיר שכתבה לאה גולדברג אבל קודם אחוד לכם חידה הקשורה לשיר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הסתרתי מילה אחת בתוך השיר וצבעתי מספר מילים בצבע אדום.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b="1" dirty="0"/>
              <a:t>נחשו מהי המילה המוסתרת ומדוע צבעתי מספר מילים </a:t>
            </a:r>
            <a:r>
              <a:rPr lang="he-IL" b="1" dirty="0" err="1"/>
              <a:t>ילים</a:t>
            </a:r>
            <a:endParaRPr lang="he-IL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93435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לקרא את השיר ולשאול –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נחשו באיזה משחק מדובר? שימו לב יש לנו כמה רמזים. 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מדוע השמות טל וגל צבועים בצבע אדום?...</a:t>
            </a:r>
            <a:endParaRPr lang="en-US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אני בטוחה שהצלחתם לגלות שמדובר במשחק תופסת! אני אמנם 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 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כבר מבוגרת יותר מכם ולא משחקת כבר בתופסת, אבל כשהייתי ילדה היה זה המשחק שאהבתי במיוחד. אהבתי  לשחק בתופסת עם 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החברות והחברים שלי בבית הספר.</a:t>
            </a:r>
            <a:r>
              <a:rPr lang="en-US" b="1" dirty="0"/>
              <a:t> </a:t>
            </a: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האם גם אתם אוהבים לשחק בתופסת?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רגע.. מדוע לדעתכם השמות טל וגל צבועים בצבע אדום?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אחד ממאפייני הכתיבה של לאה גולדברג הוא שהיא אוהבת להפתיע אותנו הקוראים וכותבת על תופעות טבע בצורה מיוחדת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לאה גולדברג לא באמת כתבה את השיר על טל וגל, הוספתי לשיר שמות של ילדים, כי בדרך כלל ילדים משחקים תופסת.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he-IL" b="1" dirty="0"/>
              <a:t>אבל כהרגלה היא הכינה לנו הפתעה, בואו נגלה יחד על מי היא כתבה</a:t>
            </a:r>
          </a:p>
          <a:p>
            <a:pPr marL="0" lvl="0" indent="0" algn="r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6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97044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baseline="0" dirty="0"/>
              <a:t>קריאה קולית של השיר</a:t>
            </a:r>
          </a:p>
          <a:p>
            <a:pPr algn="r"/>
            <a:endParaRPr lang="he-IL" b="1" baseline="0" dirty="0"/>
          </a:p>
          <a:p>
            <a:pPr algn="r"/>
            <a:r>
              <a:rPr lang="he-IL" b="1" baseline="0" dirty="0"/>
              <a:t>מה דעתכם על השיר?</a:t>
            </a:r>
          </a:p>
          <a:p>
            <a:pPr algn="r"/>
            <a:r>
              <a:rPr lang="he-IL" b="1" baseline="0" dirty="0"/>
              <a:t> </a:t>
            </a:r>
          </a:p>
          <a:p>
            <a:pPr algn="r"/>
            <a:r>
              <a:rPr lang="he-IL" b="1" baseline="0" dirty="0"/>
              <a:t>אקרא אותו שוב יש כמה מילים שאני בטוחה שאתם מכירים – להדגים את משמעות המילים רוצו חיש  -רוצו מהר ....</a:t>
            </a:r>
          </a:p>
          <a:p>
            <a:pPr algn="r"/>
            <a:endParaRPr lang="he-IL" b="1" baseline="0" dirty="0"/>
          </a:p>
          <a:p>
            <a:pPr algn="r"/>
            <a:r>
              <a:rPr lang="he-IL" b="1" baseline="0" dirty="0"/>
              <a:t>האם חשבתם לפני שקראתם את השיר שהאור והצל יהיו אלה שמשחקים בתופסת? </a:t>
            </a:r>
            <a:endParaRPr lang="he-IL" b="1" u="sng" baseline="0" dirty="0"/>
          </a:p>
          <a:p>
            <a:pPr algn="r"/>
            <a:endParaRPr lang="he-IL" b="1" u="none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6596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u="none" baseline="0" dirty="0"/>
              <a:t>בדרך כלל ילדים משחקים בתופסת ואילו בשיר הזה האור והצל משחקים תופסת!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כשקראתי את השיר הרגשתי כאילו האור והצל הם ממש ילדים שמשחקים בתופסת.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שמתם לב שיש בשיר הרבה מילים שמתאימותם לילדים שמשחקים תופסת אבל כאן המשוררת כתבה אותן לאור ולצל? </a:t>
            </a:r>
          </a:p>
          <a:p>
            <a:pPr algn="r"/>
            <a:r>
              <a:rPr lang="he-IL" b="1" u="none" baseline="0" dirty="0"/>
              <a:t> </a:t>
            </a:r>
          </a:p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579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 </a:t>
            </a:r>
          </a:p>
          <a:p>
            <a:pPr algn="r"/>
            <a:r>
              <a:rPr lang="he-IL" b="1" u="none" baseline="0" dirty="0"/>
              <a:t>התבוננו בשיר וכתבו במחברת את כל המילים שבדרך כלל נהוג לומר שילדים עושים ובשיר הן מתייחסים לתופעות טבע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טיימר שתי דקות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72854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u="none" baseline="0" dirty="0"/>
              <a:t>הנה סימנתי כל המילים שיש בשיר שבדרך כלל אומרים אותן על משחקי ילדים וכאן המשוררת כתבה אותן על האור והצל.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אקרא באוזניכם את כל המילים המסומנות (</a:t>
            </a:r>
            <a:r>
              <a:rPr lang="he-IL" b="1" u="sng" baseline="0" dirty="0"/>
              <a:t>קריאה של הפעלים שסומנו</a:t>
            </a:r>
            <a:r>
              <a:rPr lang="he-IL" b="1" u="none" baseline="0" dirty="0"/>
              <a:t>)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מה משותף לכל המילים הללו?</a:t>
            </a:r>
          </a:p>
          <a:p>
            <a:pPr algn="r"/>
            <a:endParaRPr lang="he-IL" b="1" u="none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21283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מה משותף לכל המילים הללו?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כולן פעלים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כאשר קוראים שיר שיש בו כל כך הרבה פעולות מה זה גורם לנו הקוראים להרגיש ?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איזו תחושה זה עושה? </a:t>
            </a:r>
            <a:br>
              <a:rPr lang="he-IL" b="1" u="none" baseline="0" dirty="0"/>
            </a:br>
            <a:endParaRPr lang="he-IL" b="1" u="none" baseline="0" dirty="0"/>
          </a:p>
          <a:p>
            <a:pPr algn="r"/>
            <a:r>
              <a:rPr lang="he-IL" b="1" u="none" baseline="0" dirty="0"/>
              <a:t>נכון, של קצב, עשייה, תנועה ממש כמו בתופסת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בואו נראה סרטון של ילדים המשחקים בתופסת ונרגיש את אותו הקצב </a:t>
            </a:r>
          </a:p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>
                <a:highlight>
                  <a:srgbClr val="FFFF00"/>
                </a:highlight>
              </a:rPr>
              <a:t>ילדים  משחקים בתופסת – לחפש סרטון... דרכו עוד יותר באה לידי ביטוי הפעלתנות!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07605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u="none" baseline="0" dirty="0"/>
              <a:t>אני רוצה שנסתכל יחד על תופעה נוספת שיש בשיר הזה ואפשר לפעמים לפגוש אותה גם בשירים אחרים.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סימנתי מספר אותיות בשיר? מהן האותיות תוכלו לגלות? </a:t>
            </a:r>
            <a:r>
              <a:rPr lang="he-IL" b="1" u="sng" baseline="0" dirty="0"/>
              <a:t>השהייה</a:t>
            </a:r>
          </a:p>
          <a:p>
            <a:pPr algn="r"/>
            <a:endParaRPr lang="he-IL" b="1" u="none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89314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u="none" baseline="0" dirty="0"/>
              <a:t>האותיות האלה בעברית ז, ס, צ, ש, ש מייצרות צלילים – הן נקראות אותיות שורקות כי כאשר הוגים אותם האויר הזורם בפה יוצר תחושה של שריקה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בואו נשמיע רק צלילים מאותיות האלה (להשמיע את הצלילים בלבד בהדגשה)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אקרא את השיר בפעם נוספת ואדגיש בקריאתי את האותיות – נסו לקרא יחד איתי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איזה צליל אנחנו שומעים ולמה זה דומה? </a:t>
            </a:r>
            <a:r>
              <a:rPr lang="he-IL" b="1" u="sng" baseline="0" dirty="0"/>
              <a:t>השהייה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כאשר אני שומעת את האותיות הללו אני שומעת את קול הרוח הנושבת כפי שהיא משחקת עם האור והצל.</a:t>
            </a:r>
            <a:endParaRPr lang="en-US" b="1" u="none" baseline="0" dirty="0"/>
          </a:p>
          <a:p>
            <a:pPr algn="r"/>
            <a:r>
              <a:rPr lang="he-IL" b="1" u="none" baseline="0" dirty="0"/>
              <a:t>מה אתם שמעתם ?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26676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התופעה הזו של צליל שנוצר תוך קריאת מילה או כמו בשיר שקראנו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נקראת מִצלול וזה קורה כאשר אנו שומעים את האותיות שבתוך המילים. </a:t>
            </a:r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יש כמה מילים בעברית שהמילה עצמה מדמה את הצליל שלה – להדגים את המילים הכתובות על גבי השקופית</a:t>
            </a:r>
          </a:p>
          <a:p>
            <a:pPr algn="r"/>
            <a:endParaRPr lang="he-IL" b="1" u="sng" baseline="0" dirty="0"/>
          </a:p>
          <a:p>
            <a:pPr algn="r"/>
            <a:r>
              <a:rPr lang="he-IL" b="1" u="none" baseline="0" dirty="0"/>
              <a:t>הכנתי עבורכם חידון נראה אם תצליחו לזהות את המילים:</a:t>
            </a: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14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20583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להעלות את התמונה של השעון) שימו לב  שעון זו לא המילה נסו לנחש מהי המילה הקשורה לתמונה הזו </a:t>
            </a:r>
            <a:r>
              <a:rPr lang="he-IL" b="1" u="sng" baseline="0" dirty="0"/>
              <a:t>השהייה קצרה </a:t>
            </a:r>
            <a:r>
              <a:rPr lang="he-IL" b="1" u="none" baseline="0" dirty="0"/>
              <a:t> </a:t>
            </a:r>
          </a:p>
          <a:p>
            <a:pPr algn="r"/>
            <a:r>
              <a:rPr lang="he-IL" b="1" u="none" baseline="0" dirty="0"/>
              <a:t>איזו מילה שקשורה לתמונה יש  בה </a:t>
            </a:r>
            <a:r>
              <a:rPr lang="he-IL" b="1" u="none" baseline="0" dirty="0" err="1"/>
              <a:t>מיצלול</a:t>
            </a:r>
            <a:endParaRPr lang="he-IL" b="1" u="none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15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63426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r>
              <a:rPr lang="he-IL" b="1" u="sng" baseline="0" dirty="0"/>
              <a:t>העלאת המילה תקתוק והשמעתה</a:t>
            </a:r>
            <a:r>
              <a:rPr lang="he-IL" b="1" u="none" baseline="0" dirty="0"/>
              <a:t> – שומעים את התקתוק של המחוגים?</a:t>
            </a:r>
          </a:p>
          <a:p>
            <a:pPr algn="r"/>
            <a:endParaRPr lang="he-IL" b="1" u="none" baseline="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16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868846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u="none" baseline="0" dirty="0"/>
          </a:p>
          <a:p>
            <a:pPr algn="r"/>
            <a:r>
              <a:rPr lang="he-IL" b="1" u="none" baseline="0" dirty="0"/>
              <a:t>להעלות את התמונה של הבקבוק – האם הצלחת לזהות מהי המילה? </a:t>
            </a:r>
          </a:p>
          <a:p>
            <a:pPr algn="r"/>
            <a:endParaRPr lang="he-IL" b="1" u="none" baseline="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17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563958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e-IL" b="1" u="none" baseline="0" dirty="0"/>
          </a:p>
          <a:p>
            <a:pPr algn="r"/>
            <a:r>
              <a:rPr lang="he-IL" b="1" u="none" baseline="0" dirty="0"/>
              <a:t>להעלות את התמונה של הבקבוק – האם הצלחת לזהות מהי המילה? </a:t>
            </a:r>
          </a:p>
          <a:p>
            <a:pPr algn="r"/>
            <a:endParaRPr lang="he-IL" b="1" u="none" baseline="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u="sng" baseline="0" dirty="0"/>
              <a:t>העלאת המילה בקבוק והשמעתה. </a:t>
            </a:r>
            <a:r>
              <a:rPr lang="he-IL" b="1" u="none" baseline="0" dirty="0"/>
              <a:t> עכשיו אתם יודעים מדוע לבקבוק קוראים כך! </a:t>
            </a: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18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9267244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  <a:p>
            <a:pPr algn="r"/>
            <a:r>
              <a:rPr lang="he-IL" b="1" u="none" baseline="0" dirty="0"/>
              <a:t>וכאן יש לנו פעמון – האם אתם יודעים מהי המילה? </a:t>
            </a:r>
          </a:p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19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735260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  <a:p>
            <a:pPr algn="r"/>
            <a:r>
              <a:rPr lang="he-IL" b="1" u="sng" baseline="0" dirty="0"/>
              <a:t>העלאת המילה צלצול והשמעתה</a:t>
            </a:r>
          </a:p>
          <a:p>
            <a:pPr algn="r"/>
            <a:endParaRPr lang="he-IL" b="1" u="sng" baseline="0" dirty="0"/>
          </a:p>
          <a:p>
            <a:pPr algn="r"/>
            <a:r>
              <a:rPr lang="he-IL" b="1" u="none" baseline="0" dirty="0"/>
              <a:t>אני בטוחה שהצלחתם להשמיע כמוני את הצלילים בתוך המילים</a:t>
            </a:r>
          </a:p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  <a:p>
            <a:pPr algn="r"/>
            <a:endParaRPr lang="he-IL" b="1" u="none" baseline="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en-IL" smtClean="0"/>
              <a:t>20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89797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r>
              <a:rPr lang="he-IL" b="1" dirty="0"/>
              <a:t>לקרא בקול</a:t>
            </a:r>
          </a:p>
          <a:p>
            <a:pPr algn="r"/>
            <a:endParaRPr lang="he-IL" b="1" dirty="0"/>
          </a:p>
          <a:p>
            <a:pPr algn="r"/>
            <a:r>
              <a:rPr lang="he-IL" b="1" dirty="0"/>
              <a:t>משוררים כאשר משוררים  כותבים שירים הם גורמים לנו להרגיש ולהבין אותו לא רק במילים אלא בדרכים נוספות שאנחנו קוראים להם אמצעים אומנותיים   </a:t>
            </a:r>
          </a:p>
          <a:p>
            <a:pPr algn="r"/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בשיר הזה דברנו על שני אמצעי אומנותיים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הפעלים שגרמו לנו כקוראי להרגיש את הריצה את המהירות ואת השובבות בדיוק כמו שאתם הילדים משחקים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וראינו שיש אותיות מסוימות השורקות שבעזרתן שמענו את הרוח המנשבת בגן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21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419335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לקרא באוזני התלמידים את המשימה ולאפשר טיימר של 5 דקות לצורך ביצועה</a:t>
            </a: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he-IL" b="1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he-IL" b="1" dirty="0"/>
              <a:t>מקווה שנהניתם נתראה בשיעור הבא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F965BA-DA3B-EB42-8F73-FDBE27A0A657}" type="slidenum">
              <a:rPr lang="x-none" smtClean="0"/>
              <a:pPr/>
              <a:t>22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205839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/>
            <a:endParaRPr lang="he-IL" b="1" u="none" baseline="0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C4E72D-CE8A-4357-84C6-FC18CD676E56}" type="slidenum">
              <a:rPr lang="he-IL" smtClean="0"/>
              <a:pPr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3419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NUL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8E8959C-707A-374D-A37D-F0431F277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B22E21-BB18-2544-AECC-B480F0F96A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E25FC14-1447-894C-9B3F-3393E44578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-1270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B555B5A-6A6C-3E4C-ADAE-778B7D2D0359}"/>
              </a:ext>
            </a:extLst>
          </p:cNvPr>
          <p:cNvSpPr/>
          <p:nvPr userDrawn="1"/>
        </p:nvSpPr>
        <p:spPr>
          <a:xfrm>
            <a:off x="2090531" y="2902421"/>
            <a:ext cx="8636822" cy="1217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9C108D-DF17-D94D-B478-B1D39585A5A5}"/>
              </a:ext>
            </a:extLst>
          </p:cNvPr>
          <p:cNvSpPr/>
          <p:nvPr userDrawn="1"/>
        </p:nvSpPr>
        <p:spPr>
          <a:xfrm>
            <a:off x="5098472" y="1831503"/>
            <a:ext cx="5884533" cy="1070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3E9F71-40EC-904A-998B-27EBBD81B7D8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1DA4F9E-AC5E-4E44-B0D3-AD506CC1F2FB}"/>
              </a:ext>
            </a:extLst>
          </p:cNvPr>
          <p:cNvSpPr/>
          <p:nvPr userDrawn="1"/>
        </p:nvSpPr>
        <p:spPr>
          <a:xfrm rot="16200000">
            <a:off x="10880058" y="2083803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4CCDBE2-FBDE-6C46-8010-3BEB4D38025B}"/>
              </a:ext>
            </a:extLst>
          </p:cNvPr>
          <p:cNvCxnSpPr>
            <a:cxnSpLocks/>
          </p:cNvCxnSpPr>
          <p:nvPr userDrawn="1"/>
        </p:nvCxnSpPr>
        <p:spPr>
          <a:xfrm>
            <a:off x="2090531" y="4989650"/>
            <a:ext cx="506564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1A4514E-A493-F241-AC14-15585885E0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199" y="3025258"/>
            <a:ext cx="7816850" cy="1067468"/>
          </a:xfrm>
        </p:spPr>
        <p:txBody>
          <a:bodyPr>
            <a:normAutofit/>
          </a:bodyPr>
          <a:lstStyle>
            <a:lvl1pPr marL="0" indent="0"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שיעור חשבון לכיתה א</a:t>
            </a:r>
            <a:endParaRPr lang="x-none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722B399-0C27-314C-A9E5-A4C6E23B0F40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57199CA-CF9F-2040-A14F-9134F717D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5A931FB-F43D-E449-8EC5-C53927BF0CA6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9A49B985-D8AE-614D-A6BB-C360810623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32187" y="886221"/>
            <a:ext cx="9150178" cy="2791691"/>
          </a:xfrm>
          <a:prstGeom prst="rect">
            <a:avLst/>
          </a:prstGeom>
        </p:spPr>
      </p:pic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881B4E06-64FF-B845-9777-320E6F126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30833" y="4419771"/>
            <a:ext cx="6411268" cy="649357"/>
          </a:xfrm>
        </p:spPr>
        <p:txBody>
          <a:bodyPr>
            <a:normAutofit/>
          </a:bodyPr>
          <a:lstStyle>
            <a:lvl1pPr marL="0" indent="0" algn="l" rtl="1"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marL="0" lvl="0" indent="0" algn="l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נושא השיעור: הרחבת שברים</a:t>
            </a:r>
            <a:endParaRPr lang="x-none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A5F5BE6-034E-F841-A2F4-1C5B1EEE6E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6891" y="6148563"/>
            <a:ext cx="5099050" cy="560533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he-IL" dirty="0"/>
              <a:t>עם המורה: דנית כהן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16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2E4A538-4F3E-F64C-9A27-B17595D3E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27172820-2592-F844-962E-B7622499629C}"/>
              </a:ext>
            </a:extLst>
          </p:cNvPr>
          <p:cNvSpPr/>
          <p:nvPr userDrawn="1"/>
        </p:nvSpPr>
        <p:spPr>
          <a:xfrm>
            <a:off x="3337577" y="646574"/>
            <a:ext cx="5473303" cy="547330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7C06441-95B9-0742-ADAD-6775071AAF2F}"/>
              </a:ext>
            </a:extLst>
          </p:cNvPr>
          <p:cNvSpPr/>
          <p:nvPr userDrawn="1"/>
        </p:nvSpPr>
        <p:spPr>
          <a:xfrm>
            <a:off x="2953941" y="3446401"/>
            <a:ext cx="6284118" cy="1239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926655C-3CE5-C044-BE72-10DD68A23C96}"/>
              </a:ext>
            </a:extLst>
          </p:cNvPr>
          <p:cNvGrpSpPr/>
          <p:nvPr userDrawn="1"/>
        </p:nvGrpSpPr>
        <p:grpSpPr>
          <a:xfrm>
            <a:off x="9287641" y="5672000"/>
            <a:ext cx="3913243" cy="506326"/>
            <a:chOff x="358720" y="285496"/>
            <a:chExt cx="3913243" cy="506326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632D79-E751-0D4D-B6CD-4B8B1AD073D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32257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763B464-1237-A348-9193-961771EAE3CA}"/>
                </a:ext>
              </a:extLst>
            </p:cNvPr>
            <p:cNvSpPr/>
            <p:nvPr userDrawn="1"/>
          </p:nvSpPr>
          <p:spPr>
            <a:xfrm rot="16200000">
              <a:off x="358720" y="28549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DC01593-63DE-304C-8644-C1E7B54F6003}"/>
                </a:ext>
              </a:extLst>
            </p:cNvPr>
            <p:cNvSpPr/>
            <p:nvPr userDrawn="1"/>
          </p:nvSpPr>
          <p:spPr>
            <a:xfrm>
              <a:off x="781297" y="454909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39" name="Text Placeholder 3">
            <a:extLst>
              <a:ext uri="{FF2B5EF4-FFF2-40B4-BE49-F238E27FC236}">
                <a16:creationId xmlns:a16="http://schemas.microsoft.com/office/drawing/2014/main" id="{F8511632-504F-D34E-99DD-590976B8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9674" y="1776004"/>
            <a:ext cx="4552652" cy="220229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ts val="5000"/>
              </a:lnSpc>
              <a:buNone/>
              <a:defRPr sz="60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</a:t>
            </a:r>
          </a:p>
          <a:p>
            <a:pPr lvl="0"/>
            <a:r>
              <a:rPr lang="he-IL" dirty="0"/>
              <a:t>יתחיל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8D758A6-ADAA-3C4B-BE73-77E62B36AA06}"/>
              </a:ext>
            </a:extLst>
          </p:cNvPr>
          <p:cNvCxnSpPr>
            <a:cxnSpLocks/>
          </p:cNvCxnSpPr>
          <p:nvPr userDrawn="1"/>
        </p:nvCxnSpPr>
        <p:spPr>
          <a:xfrm>
            <a:off x="2377053" y="6178326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21BCB78-6EA9-EA49-A148-510318E93A2D}"/>
              </a:ext>
            </a:extLst>
          </p:cNvPr>
          <p:cNvGrpSpPr/>
          <p:nvPr userDrawn="1"/>
        </p:nvGrpSpPr>
        <p:grpSpPr>
          <a:xfrm rot="10800000">
            <a:off x="11482153" y="140248"/>
            <a:ext cx="602703" cy="577326"/>
            <a:chOff x="781297" y="5586292"/>
            <a:chExt cx="602703" cy="57732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35DAE40-5EC9-C549-9045-80058A5F7020}"/>
                </a:ext>
              </a:extLst>
            </p:cNvPr>
            <p:cNvSpPr/>
            <p:nvPr userDrawn="1"/>
          </p:nvSpPr>
          <p:spPr>
            <a:xfrm rot="16200000">
              <a:off x="781297" y="5657292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506E076-5D5A-C74C-B372-7A4154F417C5}"/>
                </a:ext>
              </a:extLst>
            </p:cNvPr>
            <p:cNvSpPr/>
            <p:nvPr userDrawn="1"/>
          </p:nvSpPr>
          <p:spPr>
            <a:xfrm>
              <a:off x="1216502" y="558629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245E28D-F02E-8440-8D16-26A1C54AA2EE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8425CF9-C181-8048-9710-1776C265DF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64756" y="3704674"/>
            <a:ext cx="4662487" cy="81951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בשעה 09:00</a:t>
            </a:r>
            <a:endParaRPr lang="x-none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1C2775-6CE2-CB46-B1F6-A1DA25636EF9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999DAA0B-945E-B649-96B6-F1B28A9318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7C9FCFD-707E-4746-B11A-AD11D0F6597A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4621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מה נלמד הי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FAD2F-8484-6F41-A7DB-68F52EBF05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מה נלמד היום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0BC21-AC41-C940-AECD-AA7CACFED78F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buClr>
                <a:schemeClr val="accent2"/>
              </a:buCl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17BF2D-5C56-2347-98A3-34A4F9603254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AEDD64D-1669-CC4D-A40D-F4C1654A1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1EEFE9A-A5D8-E143-B1EA-0A48F46D9FBA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8E9E340-F138-444F-A3A8-C621C8A24CE1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763B7A-9108-A148-9406-56F54986D02B}"/>
              </a:ext>
            </a:extLst>
          </p:cNvPr>
          <p:cNvGrpSpPr/>
          <p:nvPr userDrawn="1"/>
        </p:nvGrpSpPr>
        <p:grpSpPr>
          <a:xfrm rot="10800000">
            <a:off x="8177063" y="10623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F173E8D-1DC7-EA46-A2CF-77F707D4A4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1244C7-240F-A94A-B142-2E9C0513EF6E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914BA5-ACCC-6D44-863F-9400125B1812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2642282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ה להביא לשיעור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מה להביא לשיעור?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1741679"/>
            <a:ext cx="5157787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1741679"/>
            <a:ext cx="5183188" cy="3684588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טקסט עם בולט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2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3D0ADF1-D847-284D-AE47-771521E2B2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244" b="63870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5BD9B8B-E13B-EB49-B17F-97A61BE20F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19C3E0-9540-994D-9F88-1AA758EA24E6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75731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33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lang="en-US" sz="2800" b="0" i="0" kern="1200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ts val="316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7938" y="1825625"/>
            <a:ext cx="5085862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50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מצגת מלאה ב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3EEE-2C1E-B542-8225-9153493AC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המשך תרגול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2555F-AC29-CF40-A900-4B11F74D3B6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C51F2-91FC-CF4D-8D50-E0D4C4B121D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758F3-DA41-7043-A36A-300D6DD6B73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dirty="0"/>
              <a:t>לחץ כדי לערוך סגנון כותרת 3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B1B37A-1CA3-A240-A716-DD9A47540CB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buClr>
                <a:schemeClr val="accent2"/>
              </a:buClr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עם בולט </a:t>
            </a:r>
            <a:br>
              <a:rPr lang="en-US" dirty="0"/>
            </a:br>
            <a:r>
              <a:rPr lang="he-IL" dirty="0"/>
              <a:t>של תבנית בסיס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430CA40-3AE6-8C40-B628-3B8B63BD0A0E}"/>
              </a:ext>
            </a:extLst>
          </p:cNvPr>
          <p:cNvGrpSpPr/>
          <p:nvPr userDrawn="1"/>
        </p:nvGrpSpPr>
        <p:grpSpPr>
          <a:xfrm>
            <a:off x="902624" y="181572"/>
            <a:ext cx="11022154" cy="506326"/>
            <a:chOff x="865046" y="356936"/>
            <a:chExt cx="11022154" cy="50632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534642-3CB6-A445-AA80-E1A2A04DB33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7F0647F-5897-294F-87FC-777F34105B01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BCB72AB-9511-E340-859E-BC49A5D471A5}"/>
              </a:ext>
            </a:extLst>
          </p:cNvPr>
          <p:cNvSpPr/>
          <p:nvPr userDrawn="1"/>
        </p:nvSpPr>
        <p:spPr>
          <a:xfrm rot="10800000">
            <a:off x="11819101" y="314134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43225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פתר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CC66965-9479-AB40-A1AD-3AFCE0BDB4B6}"/>
              </a:ext>
            </a:extLst>
          </p:cNvPr>
          <p:cNvSpPr/>
          <p:nvPr userDrawn="1"/>
        </p:nvSpPr>
        <p:spPr>
          <a:xfrm rot="16200000">
            <a:off x="8989719" y="249375"/>
            <a:ext cx="205896" cy="2058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פתרון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65046" y="1825625"/>
            <a:ext cx="5154754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60122" y="1825625"/>
            <a:ext cx="5093677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654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קניית יד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C84C288-45B9-0C4B-BC23-61FEF6C6178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DECF7E4-AA12-DD4F-8FBA-6942B07B661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824D68-292F-0740-864D-187885A36636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FF00F0-B1E8-5F4E-A07B-F1B92F9D38A6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72B4A16-607D-6547-9FD5-D3C9EE1A52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1638" y="1928813"/>
            <a:ext cx="9572625" cy="38449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3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גדול של תבנית בסיס</a:t>
            </a:r>
            <a:endParaRPr lang="x-none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67E3700-96F7-8449-BFE9-3638DA8376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61" b="71253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0A8A744E-77D6-CD40-B413-54A26D5A18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הקניית ידע</a:t>
            </a:r>
            <a:endParaRPr lang="x-none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05C46E-F358-4B4C-A5AF-C1EE892CDA45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6749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תרגו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02076BD-5D7C-FB4F-A698-C5362F42F443}"/>
              </a:ext>
            </a:extLst>
          </p:cNvPr>
          <p:cNvCxnSpPr>
            <a:cxnSpLocks/>
          </p:cNvCxnSpPr>
          <p:nvPr userDrawn="1"/>
        </p:nvCxnSpPr>
        <p:spPr>
          <a:xfrm>
            <a:off x="9092667" y="352323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195C777-214E-CC4E-BBAB-5037EB3579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תרגול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</a:t>
            </a:r>
            <a:br>
              <a:rPr lang="en-US" dirty="0"/>
            </a:br>
            <a:r>
              <a:rPr lang="he-IL" dirty="0"/>
              <a:t>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754" y="1825625"/>
            <a:ext cx="5078046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marL="228600" marR="0" lvl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e-IL" dirty="0"/>
              <a:t>לחץ כדי לערוך סגנון טקסט של תבנית בסיס</a:t>
            </a:r>
            <a:endParaRPr lang="en-US" dirty="0"/>
          </a:p>
          <a:p>
            <a:pPr lvl="0"/>
            <a:endParaRPr lang="he-IL" dirty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575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סיכו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9495AA-1719-C54F-A2B2-87C6465A7079}"/>
              </a:ext>
            </a:extLst>
          </p:cNvPr>
          <p:cNvGrpSpPr/>
          <p:nvPr userDrawn="1"/>
        </p:nvGrpSpPr>
        <p:grpSpPr>
          <a:xfrm>
            <a:off x="358720" y="6187719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6F870BD-9FE5-E147-B1BA-F94A387BF3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F6BABF9-7B82-D145-A1D5-BD487BC4353D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35F94E0-6697-AF4E-BBFD-30ABCB3C4440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919D3-6070-BF4F-BBCA-96749A9742C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DAA31-6933-314B-860C-C516AAD6655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228600" marR="0" indent="-228600" algn="r" defTabSz="914400" rtl="1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he-IL" dirty="0"/>
              <a:t>מה למדנו היום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10FCD1C-9BFA-FD42-804A-9E5198CD89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5139" b="30975"/>
          <a:stretch/>
        </p:blipFill>
        <p:spPr>
          <a:xfrm>
            <a:off x="0" y="0"/>
            <a:ext cx="12192000" cy="1638096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4C86F48E-655F-694F-BDCD-C6E0758A82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81590" y="663126"/>
            <a:ext cx="8280000" cy="720000"/>
          </a:xfrm>
          <a:solidFill>
            <a:schemeClr val="accent1"/>
          </a:solidFill>
        </p:spPr>
        <p:txBody>
          <a:bodyPr anchor="b"/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sz="4400" dirty="0"/>
              <a:t>סיכום</a:t>
            </a:r>
            <a:endParaRPr 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751472D-38D8-CC45-AB7A-D96BB6EFB903}"/>
              </a:ext>
            </a:extLst>
          </p:cNvPr>
          <p:cNvSpPr/>
          <p:nvPr userDrawn="1"/>
        </p:nvSpPr>
        <p:spPr>
          <a:xfrm rot="16200000">
            <a:off x="11332780" y="835199"/>
            <a:ext cx="176581" cy="176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11191577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משימה באופ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990948" y="1541766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EBC84-43F8-574B-B641-E38F11E343AF}"/>
              </a:ext>
            </a:extLst>
          </p:cNvPr>
          <p:cNvGrpSpPr/>
          <p:nvPr userDrawn="1"/>
        </p:nvGrpSpPr>
        <p:grpSpPr>
          <a:xfrm>
            <a:off x="-2381248" y="158428"/>
            <a:ext cx="14545456" cy="6541144"/>
            <a:chOff x="-2455150" y="146499"/>
            <a:chExt cx="14545456" cy="65411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5DB5F7D-0835-C146-BC9D-B30515AA8B6A}"/>
                </a:ext>
              </a:extLst>
            </p:cNvPr>
            <p:cNvSpPr/>
            <p:nvPr userDrawn="1"/>
          </p:nvSpPr>
          <p:spPr>
            <a:xfrm>
              <a:off x="11517522" y="146499"/>
              <a:ext cx="503306" cy="5033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0EA71EF-79A8-3646-BBDE-A1B8320FAEF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55150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FFAC583-20CC-AD46-AF43-64CD61DC3D58}"/>
                </a:ext>
              </a:extLst>
            </p:cNvPr>
            <p:cNvGrpSpPr/>
            <p:nvPr userDrawn="1"/>
          </p:nvGrpSpPr>
          <p:grpSpPr>
            <a:xfrm rot="10800000">
              <a:off x="8177063" y="6181317"/>
              <a:ext cx="3913243" cy="506326"/>
              <a:chOff x="358720" y="6187719"/>
              <a:chExt cx="3913243" cy="506326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FFC6B5D-55D1-324B-B8E3-F96F62F3AA1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865046" y="6434480"/>
                <a:ext cx="3406917" cy="12802"/>
              </a:xfrm>
              <a:prstGeom prst="line">
                <a:avLst/>
              </a:prstGeom>
              <a:ln w="381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AA9893-4A9A-FB4F-BC48-9141DC495FE4}"/>
                  </a:ext>
                </a:extLst>
              </p:cNvPr>
              <p:cNvSpPr/>
              <p:nvPr userDrawn="1"/>
            </p:nvSpPr>
            <p:spPr>
              <a:xfrm rot="16200000">
                <a:off x="358720" y="6187719"/>
                <a:ext cx="506326" cy="50632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BBF761E-B3AD-8C4C-B469-DEC8A7F1D9C4}"/>
                  </a:ext>
                </a:extLst>
              </p:cNvPr>
              <p:cNvSpPr/>
              <p:nvPr userDrawn="1"/>
            </p:nvSpPr>
            <p:spPr>
              <a:xfrm>
                <a:off x="781297" y="6357132"/>
                <a:ext cx="167498" cy="1674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1" eaLnBrk="1" latinLnBrk="0" hangingPunct="1"/>
                <a:endParaRPr lang="x-none" dirty="0"/>
              </a:p>
            </p:txBody>
          </p:sp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BB7CC1-E08E-854B-AAC6-1DE02C2A331A}"/>
                </a:ext>
              </a:extLst>
            </p:cNvPr>
            <p:cNvSpPr/>
            <p:nvPr userDrawn="1"/>
          </p:nvSpPr>
          <p:spPr>
            <a:xfrm>
              <a:off x="11646396" y="507951"/>
              <a:ext cx="245558" cy="24555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6CED5B-1A65-7F4C-8656-A6983C5E17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93" y="661710"/>
            <a:ext cx="10953750" cy="687492"/>
          </a:xfrm>
        </p:spPr>
        <p:txBody>
          <a:bodyPr>
            <a:noAutofit/>
          </a:bodyPr>
          <a:lstStyle>
            <a:lvl1pPr marL="0" indent="0">
              <a:buNone/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2653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3B52AA-B68F-5F48-BD97-85E1AACA79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2026" y="457200"/>
            <a:ext cx="3932237" cy="1600200"/>
          </a:xfrm>
        </p:spPr>
        <p:txBody>
          <a:bodyPr anchor="b">
            <a:normAutofit/>
          </a:bodyPr>
          <a:lstStyle>
            <a:lvl1pPr>
              <a:defRPr sz="28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</a:t>
            </a:r>
            <a:br>
              <a:rPr lang="en-US" dirty="0"/>
            </a:br>
            <a:r>
              <a:rPr lang="he-IL" dirty="0"/>
              <a:t>כותרת 3</a:t>
            </a:r>
            <a:endParaRPr lang="x-non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34C056-24D3-4D4F-B71D-0A6FFF91C4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49183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x-non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0D92DD-D2C5-574D-9D42-6312801F9656}"/>
              </a:ext>
            </a:extLst>
          </p:cNvPr>
          <p:cNvGrpSpPr/>
          <p:nvPr userDrawn="1"/>
        </p:nvGrpSpPr>
        <p:grpSpPr>
          <a:xfrm>
            <a:off x="10820648" y="6288984"/>
            <a:ext cx="10328539" cy="167498"/>
            <a:chOff x="10668248" y="5893696"/>
            <a:chExt cx="10328539" cy="16749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EEDDC44-041B-2548-896F-7D3F244033B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2C7192-3B93-954D-8551-A0AB54EA33AF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FCFFBE-CA3C-4545-A48D-BF28B4BE9510}"/>
              </a:ext>
            </a:extLst>
          </p:cNvPr>
          <p:cNvGrpSpPr/>
          <p:nvPr userDrawn="1"/>
        </p:nvGrpSpPr>
        <p:grpSpPr>
          <a:xfrm>
            <a:off x="358720" y="67014"/>
            <a:ext cx="3913243" cy="506326"/>
            <a:chOff x="358720" y="6187719"/>
            <a:chExt cx="3913243" cy="50632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CCA527-9EA3-D945-B442-A5A2AE48F03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6434480"/>
              <a:ext cx="3406917" cy="12802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5CCE9C-95DF-E348-9022-889DF2969112}"/>
                </a:ext>
              </a:extLst>
            </p:cNvPr>
            <p:cNvSpPr/>
            <p:nvPr userDrawn="1"/>
          </p:nvSpPr>
          <p:spPr>
            <a:xfrm rot="16200000">
              <a:off x="358720" y="6187719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C30387-F518-A84F-A9D6-7E7AEC6A166E}"/>
                </a:ext>
              </a:extLst>
            </p:cNvPr>
            <p:cNvSpPr/>
            <p:nvPr userDrawn="1"/>
          </p:nvSpPr>
          <p:spPr>
            <a:xfrm>
              <a:off x="781297" y="6357132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80D7566E-F057-DA40-B83B-F46A0CA495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2026" y="2208855"/>
            <a:ext cx="3932237" cy="3652195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C0CA59-A86F-8145-9894-676CEF1F61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847" t="70" b="-72"/>
          <a:stretch/>
        </p:blipFill>
        <p:spPr>
          <a:xfrm>
            <a:off x="11685672" y="0"/>
            <a:ext cx="5063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439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 עם טקסט תחת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1016000" y="772487"/>
            <a:ext cx="10256245" cy="4519533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sp>
        <p:nvSpPr>
          <p:cNvPr id="8" name="כותרת 1"/>
          <p:cNvSpPr>
            <a:spLocks noGrp="1"/>
          </p:cNvSpPr>
          <p:nvPr>
            <p:ph type="ctrTitle" hasCustomPrompt="1"/>
          </p:nvPr>
        </p:nvSpPr>
        <p:spPr>
          <a:xfrm>
            <a:off x="437568" y="5543538"/>
            <a:ext cx="11418770" cy="96851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48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2 תחתית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A71DC45-F5DE-3647-89D7-00EEC394272E}"/>
              </a:ext>
            </a:extLst>
          </p:cNvPr>
          <p:cNvGrpSpPr/>
          <p:nvPr userDrawn="1"/>
        </p:nvGrpSpPr>
        <p:grpSpPr>
          <a:xfrm>
            <a:off x="865046" y="356936"/>
            <a:ext cx="11022154" cy="506326"/>
            <a:chOff x="865046" y="356936"/>
            <a:chExt cx="11022154" cy="506326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251AD8C-F052-0A4D-8544-F35BEF5411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BD9106F-7FCF-814E-B547-22DB88E10AD6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1B9B5FED-02E7-474D-B6B7-AF695B5A45B0}"/>
              </a:ext>
            </a:extLst>
          </p:cNvPr>
          <p:cNvSpPr/>
          <p:nvPr userDrawn="1"/>
        </p:nvSpPr>
        <p:spPr>
          <a:xfrm rot="10800000">
            <a:off x="11781523" y="489498"/>
            <a:ext cx="211354" cy="2113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72258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השיעור הבא יתחי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7735FA8-E872-6D4B-B736-9D885CF8FF10}"/>
              </a:ext>
            </a:extLst>
          </p:cNvPr>
          <p:cNvSpPr/>
          <p:nvPr userDrawn="1"/>
        </p:nvSpPr>
        <p:spPr>
          <a:xfrm>
            <a:off x="1076345" y="1757556"/>
            <a:ext cx="10039311" cy="338386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740DB9B-9ABC-1E4F-9E76-DE21BB134995}"/>
              </a:ext>
            </a:extLst>
          </p:cNvPr>
          <p:cNvCxnSpPr>
            <a:cxnSpLocks/>
          </p:cNvCxnSpPr>
          <p:nvPr userDrawn="1"/>
        </p:nvCxnSpPr>
        <p:spPr>
          <a:xfrm>
            <a:off x="865046" y="532257"/>
            <a:ext cx="3406917" cy="12802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AC0021A-4563-F644-839C-3313EE112D9E}"/>
              </a:ext>
            </a:extLst>
          </p:cNvPr>
          <p:cNvSpPr/>
          <p:nvPr userDrawn="1"/>
        </p:nvSpPr>
        <p:spPr>
          <a:xfrm rot="16200000">
            <a:off x="358720" y="285496"/>
            <a:ext cx="506326" cy="5063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984F002-0837-5347-8BEB-C54BD7228FB1}"/>
              </a:ext>
            </a:extLst>
          </p:cNvPr>
          <p:cNvSpPr/>
          <p:nvPr userDrawn="1"/>
        </p:nvSpPr>
        <p:spPr>
          <a:xfrm>
            <a:off x="781297" y="454909"/>
            <a:ext cx="167498" cy="1674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7E2A2-BC31-804E-BB02-2D2086ECA9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837135" y="1657495"/>
            <a:ext cx="8517731" cy="3476060"/>
          </a:xfrm>
          <a:prstGeom prst="rect">
            <a:avLst/>
          </a:prstGeom>
        </p:spPr>
        <p:txBody>
          <a:bodyPr anchor="ctr"/>
          <a:lstStyle>
            <a:lvl1pPr marL="0" indent="0" algn="r">
              <a:lnSpc>
                <a:spcPts val="8000"/>
              </a:lnSpc>
              <a:buNone/>
              <a:defRPr sz="7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he-IL" dirty="0"/>
              <a:t>השיעור הבא יתחיל בשעה 09:00</a:t>
            </a:r>
            <a:endParaRPr lang="x-none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473E13-CEF0-6945-8210-1865616E9834}"/>
              </a:ext>
            </a:extLst>
          </p:cNvPr>
          <p:cNvCxnSpPr>
            <a:cxnSpLocks/>
          </p:cNvCxnSpPr>
          <p:nvPr userDrawn="1"/>
        </p:nvCxnSpPr>
        <p:spPr>
          <a:xfrm>
            <a:off x="792994" y="5506727"/>
            <a:ext cx="138588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F5893CC5-0B99-AA48-8797-A1AE8B9BB25D}"/>
              </a:ext>
            </a:extLst>
          </p:cNvPr>
          <p:cNvSpPr/>
          <p:nvPr userDrawn="1"/>
        </p:nvSpPr>
        <p:spPr>
          <a:xfrm rot="10800000">
            <a:off x="10905576" y="2286221"/>
            <a:ext cx="420158" cy="4201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x-none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B79051-D1F8-DB4C-8CE2-B840C1367395}"/>
              </a:ext>
            </a:extLst>
          </p:cNvPr>
          <p:cNvCxnSpPr>
            <a:cxnSpLocks/>
          </p:cNvCxnSpPr>
          <p:nvPr userDrawn="1"/>
        </p:nvCxnSpPr>
        <p:spPr>
          <a:xfrm>
            <a:off x="408495" y="6252973"/>
            <a:ext cx="2815472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E418D07-B679-C54B-9CD1-5F261DF50C67}"/>
              </a:ext>
            </a:extLst>
          </p:cNvPr>
          <p:cNvCxnSpPr>
            <a:cxnSpLocks/>
          </p:cNvCxnSpPr>
          <p:nvPr userDrawn="1"/>
        </p:nvCxnSpPr>
        <p:spPr>
          <a:xfrm>
            <a:off x="-678730" y="6456415"/>
            <a:ext cx="3455367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086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9FF2F-AD99-8940-B3DB-80EE856E32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r">
              <a:defRPr sz="65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1 של תבנית בסיס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19D81D-1706-9941-B45F-F0F533FFFF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dirty="0"/>
              <a:t>לחץ להוסיף סגנון טקסט של תבנית בסיס</a:t>
            </a:r>
            <a:endParaRPr lang="x-none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B58097-F302-3649-B2E1-029008F6561C}"/>
              </a:ext>
            </a:extLst>
          </p:cNvPr>
          <p:cNvCxnSpPr>
            <a:cxnSpLocks/>
          </p:cNvCxnSpPr>
          <p:nvPr userDrawn="1"/>
        </p:nvCxnSpPr>
        <p:spPr>
          <a:xfrm>
            <a:off x="-874997" y="6429575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999AA46-1CB5-874E-9A29-A46F83C4265B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3E848D2-E902-8E48-8E39-E234837A5A9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CECEF66-2D66-5B47-8C7C-C84EB3E17317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83E5EA1-0D3D-AF48-B7D6-9CBBB2978A34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499B5-5ABC-AD4E-8DEE-B3E41AD11667}"/>
              </a:ext>
            </a:extLst>
          </p:cNvPr>
          <p:cNvGrpSpPr/>
          <p:nvPr userDrawn="1"/>
        </p:nvGrpSpPr>
        <p:grpSpPr>
          <a:xfrm>
            <a:off x="7685986" y="6410721"/>
            <a:ext cx="4506014" cy="481337"/>
            <a:chOff x="5231876" y="2677211"/>
            <a:chExt cx="4506014" cy="48133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F7E6D63-6B3C-C547-8E28-4EDC165F5AD7}"/>
                </a:ext>
              </a:extLst>
            </p:cNvPr>
            <p:cNvSpPr/>
            <p:nvPr userDrawn="1"/>
          </p:nvSpPr>
          <p:spPr>
            <a:xfrm>
              <a:off x="5231876" y="2902420"/>
              <a:ext cx="4116884" cy="2561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B5C1F07-896D-A04A-BB42-4C33B5448FED}"/>
                </a:ext>
              </a:extLst>
            </p:cNvPr>
            <p:cNvSpPr/>
            <p:nvPr userDrawn="1"/>
          </p:nvSpPr>
          <p:spPr>
            <a:xfrm>
              <a:off x="5937332" y="2677211"/>
              <a:ext cx="3800558" cy="22520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/>
            </a:p>
          </p:txBody>
        </p:sp>
      </p:grpSp>
    </p:spTree>
    <p:extLst>
      <p:ext uri="{BB962C8B-B14F-4D97-AF65-F5344CB8AC3E}">
        <p14:creationId xmlns:p14="http://schemas.microsoft.com/office/powerpoint/2010/main" val="1226794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תמ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מונה 2"/>
          <p:cNvSpPr>
            <a:spLocks noGrp="1"/>
          </p:cNvSpPr>
          <p:nvPr>
            <p:ph type="pic" idx="1" hasCustomPrompt="1"/>
          </p:nvPr>
        </p:nvSpPr>
        <p:spPr>
          <a:xfrm>
            <a:off x="721035" y="901758"/>
            <a:ext cx="10586646" cy="5681719"/>
          </a:xfrm>
          <a:prstGeom prst="rect">
            <a:avLst/>
          </a:prstGeom>
        </p:spPr>
        <p:txBody>
          <a:bodyPr/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e-IL" dirty="0"/>
              <a:t>  לחץ כאן להוסיף תמונה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1EE242-3A2B-9B46-87B2-AC191ECB6960}"/>
              </a:ext>
            </a:extLst>
          </p:cNvPr>
          <p:cNvGrpSpPr/>
          <p:nvPr userDrawn="1"/>
        </p:nvGrpSpPr>
        <p:grpSpPr>
          <a:xfrm>
            <a:off x="781297" y="356936"/>
            <a:ext cx="11105903" cy="506326"/>
            <a:chOff x="781297" y="356936"/>
            <a:chExt cx="11105903" cy="50632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0C7E103-ACCC-DA43-9E9D-6FB906FA4F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5046" y="573247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4E9F80F-CF67-664D-B4F4-0CA7DCACB628}"/>
                </a:ext>
              </a:extLst>
            </p:cNvPr>
            <p:cNvSpPr/>
            <p:nvPr userDrawn="1"/>
          </p:nvSpPr>
          <p:spPr>
            <a:xfrm rot="16200000">
              <a:off x="11380874" y="356936"/>
              <a:ext cx="506326" cy="5063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1FEACB6-175B-044B-8C0D-3451E638ABE1}"/>
                </a:ext>
              </a:extLst>
            </p:cNvPr>
            <p:cNvSpPr/>
            <p:nvPr userDrawn="1"/>
          </p:nvSpPr>
          <p:spPr>
            <a:xfrm>
              <a:off x="781297" y="489498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FC3CB68-EE0C-7E46-A86B-DBBE43BD0866}"/>
              </a:ext>
            </a:extLst>
          </p:cNvPr>
          <p:cNvGrpSpPr/>
          <p:nvPr userDrawn="1"/>
        </p:nvGrpSpPr>
        <p:grpSpPr>
          <a:xfrm>
            <a:off x="-8156196" y="6042094"/>
            <a:ext cx="10328539" cy="167498"/>
            <a:chOff x="10668248" y="5893696"/>
            <a:chExt cx="10328539" cy="167498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28185FB-96F6-194C-96FC-5664DB14E13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51997" y="5977445"/>
              <a:ext cx="10244790" cy="38497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E94E79-9670-0743-916C-74F7BDE1C276}"/>
                </a:ext>
              </a:extLst>
            </p:cNvPr>
            <p:cNvSpPr/>
            <p:nvPr userDrawn="1"/>
          </p:nvSpPr>
          <p:spPr>
            <a:xfrm>
              <a:off x="10668248" y="5893696"/>
              <a:ext cx="167498" cy="1674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lang="x-none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EAD82FA-6CD0-454D-9BDB-225121E5526F}"/>
              </a:ext>
            </a:extLst>
          </p:cNvPr>
          <p:cNvSpPr/>
          <p:nvPr userDrawn="1"/>
        </p:nvSpPr>
        <p:spPr>
          <a:xfrm rot="10800000">
            <a:off x="11513458" y="721339"/>
            <a:ext cx="235719" cy="23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43333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כותרת רא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D3F5E7-9570-CB48-AE95-15E23DB4E0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-7354566" y="2026507"/>
            <a:ext cx="5045676" cy="502891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7C3AE3-8A3A-6F4C-BDEA-D0F74E2863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4000"/>
          </a:blip>
          <a:stretch>
            <a:fillRect/>
          </a:stretch>
        </p:blipFill>
        <p:spPr>
          <a:xfrm>
            <a:off x="12947248" y="-3969273"/>
            <a:ext cx="5045676" cy="50289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7DA0ACC-AD37-394A-BBD5-F3DDF6DC4C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402BFFB-4B13-124B-81F5-2F78B7F80473}"/>
              </a:ext>
            </a:extLst>
          </p:cNvPr>
          <p:cNvCxnSpPr>
            <a:cxnSpLocks/>
          </p:cNvCxnSpPr>
          <p:nvPr userDrawn="1"/>
        </p:nvCxnSpPr>
        <p:spPr>
          <a:xfrm>
            <a:off x="7156173" y="1639956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3E484577-483E-7242-917A-00D38BA8736E}"/>
              </a:ext>
            </a:extLst>
          </p:cNvPr>
          <p:cNvSpPr/>
          <p:nvPr userDrawn="1"/>
        </p:nvSpPr>
        <p:spPr>
          <a:xfrm rot="16200000">
            <a:off x="7721222" y="1537008"/>
            <a:ext cx="205896" cy="2058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7764D93-0F65-9B4D-B215-60B665F73BD2}"/>
              </a:ext>
            </a:extLst>
          </p:cNvPr>
          <p:cNvCxnSpPr>
            <a:cxnSpLocks/>
          </p:cNvCxnSpPr>
          <p:nvPr userDrawn="1"/>
        </p:nvCxnSpPr>
        <p:spPr>
          <a:xfrm>
            <a:off x="4093266" y="4984979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7DBA308-BCDE-054D-8D29-1334C40E70E5}"/>
              </a:ext>
            </a:extLst>
          </p:cNvPr>
          <p:cNvCxnSpPr>
            <a:cxnSpLocks/>
          </p:cNvCxnSpPr>
          <p:nvPr userDrawn="1"/>
        </p:nvCxnSpPr>
        <p:spPr>
          <a:xfrm>
            <a:off x="4093266" y="2035982"/>
            <a:ext cx="4005469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CC1E3B8-6F51-6E4F-A503-AD965CF82D0A}"/>
              </a:ext>
            </a:extLst>
          </p:cNvPr>
          <p:cNvGrpSpPr/>
          <p:nvPr userDrawn="1"/>
        </p:nvGrpSpPr>
        <p:grpSpPr>
          <a:xfrm>
            <a:off x="-110840" y="110839"/>
            <a:ext cx="1530097" cy="1525930"/>
            <a:chOff x="8374611" y="4283110"/>
            <a:chExt cx="2300578" cy="229431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269DA8D3-076A-4742-AC7A-9EB5E69C7E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938"/>
            <a:stretch/>
          </p:blipFill>
          <p:spPr>
            <a:xfrm>
              <a:off x="8873684" y="4283110"/>
              <a:ext cx="1227785" cy="1519621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F361B1A-C9AC-6944-8861-226D06E2FC9C}"/>
                </a:ext>
              </a:extLst>
            </p:cNvPr>
            <p:cNvSpPr/>
            <p:nvPr/>
          </p:nvSpPr>
          <p:spPr>
            <a:xfrm>
              <a:off x="8374611" y="5883287"/>
              <a:ext cx="2300578" cy="6941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מדינת ישראל</a:t>
              </a:r>
            </a:p>
            <a:p>
              <a:pPr algn="ctr"/>
              <a:r>
                <a:rPr lang="x-none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משרד החינוך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4050E382-46BD-EC4A-9255-342AEA607793}"/>
              </a:ext>
            </a:extLst>
          </p:cNvPr>
          <p:cNvSpPr txBox="1"/>
          <p:nvPr userDrawn="1"/>
        </p:nvSpPr>
        <p:spPr>
          <a:xfrm>
            <a:off x="2210656" y="2447258"/>
            <a:ext cx="7770689" cy="1963485"/>
          </a:xfrm>
          <a:prstGeom prst="rect">
            <a:avLst/>
          </a:prstGeom>
          <a:solidFill>
            <a:schemeClr val="accent1"/>
          </a:solidFill>
        </p:spPr>
        <p:txBody>
          <a:bodyPr wrap="square" lIns="251999" tIns="251999" rIns="251999" bIns="251999" rtlCol="0" anchor="ctr">
            <a:spAutoFit/>
          </a:bodyPr>
          <a:lstStyle/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6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תודה שצפיתם בשידור</a:t>
            </a:r>
          </a:p>
          <a:p>
            <a:pPr marL="0" algn="ctr" defTabSz="914400" rtl="1" eaLnBrk="1" latinLnBrk="0" hangingPunct="1">
              <a:lnSpc>
                <a:spcPts val="6000"/>
              </a:lnSpc>
            </a:pPr>
            <a:r>
              <a:rPr lang="he-IL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הופק עבור משרד החינוך ע״י מטח</a:t>
            </a:r>
            <a:endParaRPr lang="x-none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824BB1-2435-734E-9266-80D63D1B886A}"/>
              </a:ext>
            </a:extLst>
          </p:cNvPr>
          <p:cNvSpPr/>
          <p:nvPr userDrawn="1"/>
        </p:nvSpPr>
        <p:spPr>
          <a:xfrm>
            <a:off x="6692900" y="4828833"/>
            <a:ext cx="342900" cy="342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476D12D-01A7-2349-AE0C-06DFFC8E4DB0}"/>
              </a:ext>
            </a:extLst>
          </p:cNvPr>
          <p:cNvSpPr/>
          <p:nvPr userDrawn="1"/>
        </p:nvSpPr>
        <p:spPr>
          <a:xfrm>
            <a:off x="2431342" y="2371058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9C6A9FB-5F47-9545-B448-B2E7B3B286C7}"/>
              </a:ext>
            </a:extLst>
          </p:cNvPr>
          <p:cNvSpPr/>
          <p:nvPr userDrawn="1"/>
        </p:nvSpPr>
        <p:spPr>
          <a:xfrm>
            <a:off x="9905144" y="4005877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x-none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A92D1B0-6B63-F440-9F8D-BFFEC1F100C2}"/>
              </a:ext>
            </a:extLst>
          </p:cNvPr>
          <p:cNvSpPr txBox="1"/>
          <p:nvPr userDrawn="1"/>
        </p:nvSpPr>
        <p:spPr>
          <a:xfrm>
            <a:off x="3870376" y="6424726"/>
            <a:ext cx="44512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shutterstock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/com</a:t>
            </a:r>
            <a:r>
              <a:rPr lang="he-IL" sz="1500" dirty="0">
                <a:solidFill>
                  <a:schemeClr val="bg1"/>
                </a:solidFill>
                <a:latin typeface="Arial" panose="020B0604020202020204" pitchFamily="34" charset="0"/>
                <a:cs typeface="+mn-cs"/>
              </a:rPr>
              <a:t> איורים: </a:t>
            </a:r>
            <a:endParaRPr lang="x-non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39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4F32C2D-4CAE-4A49-8A19-41D730C1292F}" type="datetimeFigureOut">
              <a:rPr lang="fr-FR" smtClean="0"/>
              <a:pPr>
                <a:defRPr/>
              </a:pPr>
              <a:t>05/10/2021</a:t>
            </a:fld>
            <a:endParaRPr lang="fr-FR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23053A2-8703-4821-801D-311190487ABD}" type="slidenum">
              <a:rPr lang="fr-FR" smtClean="0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B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68C25B-25BC-3D44-BF1A-D4FCCE68B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r" rtl="1">
              <a:spcBef>
                <a:spcPts val="800"/>
              </a:spcBef>
              <a:spcAft>
                <a:spcPts val="0"/>
              </a:spcAft>
            </a:pPr>
            <a:r>
              <a:rPr lang="he-IL" sz="4400" b="1">
                <a:solidFill>
                  <a:schemeClr val="dk1"/>
                </a:solidFill>
                <a:latin typeface="Alef"/>
                <a:ea typeface="Alef"/>
                <a:sym typeface="Alef"/>
              </a:rPr>
              <a:t>לפניכם מהלך השיעור הכולל (45 דקות סה"כ):</a:t>
            </a:r>
            <a:endParaRPr lang="he-IL" sz="4000" b="1" dirty="0">
              <a:solidFill>
                <a:schemeClr val="dk1"/>
              </a:solidFill>
              <a:latin typeface="Alef"/>
              <a:ea typeface="Alef"/>
              <a:sym typeface="Alef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4985F-A51E-924E-9310-276896888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הצגת נושא השיעור ומה נעשה היום (דקה)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פעילות פתיחה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חיבור לידע קודם (עד 2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שלב הלמידה (עד 20 דק')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הקניה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תרגול 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פתרון התרגול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ניתן לחזור על הרצף פעם- פעמיים במסגרת ה- 20 דק'</a:t>
            </a:r>
          </a:p>
          <a:p>
            <a:pPr marL="800100" lvl="1" indent="-342900" algn="r" rtl="1"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סיכום וסוף צילום (עד 5 דק')</a:t>
            </a:r>
          </a:p>
          <a:p>
            <a:pPr marL="342900" lvl="0" indent="-342900" algn="r" rtl="1"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he-IL" sz="1200" dirty="0">
                <a:solidFill>
                  <a:schemeClr val="dk1"/>
                </a:solidFill>
                <a:latin typeface="Alef"/>
                <a:ea typeface="Alef"/>
                <a:sym typeface="Alef"/>
              </a:rPr>
              <a:t>משימה עצמאית בנושא השיעור (15 דק')</a:t>
            </a:r>
          </a:p>
        </p:txBody>
      </p:sp>
    </p:spTree>
    <p:extLst>
      <p:ext uri="{BB962C8B-B14F-4D97-AF65-F5344CB8AC3E}">
        <p14:creationId xmlns:p14="http://schemas.microsoft.com/office/powerpoint/2010/main" val="314006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2" r:id="rId2"/>
    <p:sldLayoutId id="2147483650" r:id="rId3"/>
    <p:sldLayoutId id="2147483653" r:id="rId4"/>
    <p:sldLayoutId id="2147483666" r:id="rId5"/>
    <p:sldLayoutId id="2147483652" r:id="rId6"/>
    <p:sldLayoutId id="2147483667" r:id="rId7"/>
    <p:sldLayoutId id="2147483669" r:id="rId8"/>
    <p:sldLayoutId id="2147483670" r:id="rId9"/>
    <p:sldLayoutId id="2147483671" r:id="rId10"/>
    <p:sldLayoutId id="2147483668" r:id="rId11"/>
    <p:sldLayoutId id="2147483665" r:id="rId12"/>
    <p:sldLayoutId id="2147483657" r:id="rId13"/>
    <p:sldLayoutId id="2147483664" r:id="rId14"/>
    <p:sldLayoutId id="2147483661" r:id="rId15"/>
    <p:sldLayoutId id="2147483649" r:id="rId16"/>
    <p:sldLayoutId id="2147483663" r:id="rId17"/>
    <p:sldLayoutId id="2147483673" r:id="rId18"/>
    <p:sldLayoutId id="2147483677" r:id="rId19"/>
  </p:sldLayoutIdLst>
  <p:txStyles>
    <p:titleStyle>
      <a:lvl1pPr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None/>
        <a:defRPr sz="4400" b="0" i="0" kern="1200">
          <a:solidFill>
            <a:schemeClr val="tx1"/>
          </a:solidFill>
          <a:latin typeface="Calibri" panose="020F0502020204030204" pitchFamily="34" charset="0"/>
          <a:ea typeface="Open Sans" panose="020B0606030504020204" pitchFamily="34" charset="0"/>
          <a:cs typeface="Calibri" panose="020F0502020204030204" pitchFamily="34" charset="0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800"/>
        </a:spcBef>
        <a:spcAft>
          <a:spcPts val="0"/>
        </a:spcAft>
        <a:buFont typeface="+mj-lt"/>
        <a:buNone/>
        <a:defRPr sz="2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800100" indent="-342900" algn="r" defTabSz="914400" rtl="1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083" userDrawn="1">
          <p15:clr>
            <a:srgbClr val="F26B43"/>
          </p15:clr>
        </p15:guide>
        <p15:guide id="2" orient="horz" pos="7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8353E3-2652-3F44-939F-0BCFCA29D2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he-IL" dirty="0"/>
              <a:t>שיעור שפה – כיתה ג'</a:t>
            </a:r>
            <a:endParaRPr lang="x-none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8880" y="4381481"/>
            <a:ext cx="8267499" cy="649357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he-IL" dirty="0"/>
              <a:t>נושא השיעור: היכרות עם השיר "אור וצל" שכתבה לאה גולדברג </a:t>
            </a:r>
            <a:endParaRPr lang="x-none" dirty="0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E2ECD639-8970-3D4B-AC28-B74B56B9409F}"/>
              </a:ext>
            </a:extLst>
          </p:cNvPr>
          <p:cNvSpPr txBox="1">
            <a:spLocks/>
          </p:cNvSpPr>
          <p:nvPr/>
        </p:nvSpPr>
        <p:spPr>
          <a:xfrm>
            <a:off x="2030833" y="5069128"/>
            <a:ext cx="5147207" cy="649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lang="x-none" sz="3200" b="0" i="0" kern="1200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dirty="0"/>
              <a:t>עם המורה: חני קרמר</a:t>
            </a:r>
          </a:p>
        </p:txBody>
      </p:sp>
      <p:pic>
        <p:nvPicPr>
          <p:cNvPr id="1026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5187" y="984729"/>
            <a:ext cx="1100023" cy="1805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795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מה להביא לשיעור? </a:t>
            </a:r>
            <a:endParaRPr lang="x-none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3" descr="https://lh5.googleusercontent.com/7xQchnRuOUJbyFAyyHdllavqvQUFOSCV7l5Kzy1Rmeboi9xefgg8yDF0ng5ESkxi3tC9_i9ER1BmBYOOTMhmhaxTzBz8ILJQxn_c__0Qg9cKcVB64VGmWAAtIhTRT7NF">
            <a:extLst>
              <a:ext uri="{FF2B5EF4-FFF2-40B4-BE49-F238E27FC236}">
                <a16:creationId xmlns:a16="http://schemas.microsoft.com/office/drawing/2014/main" id="{A4B69755-66B7-4BD3-B22A-3EF8B5DE8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8014" y="3119924"/>
            <a:ext cx="1161305" cy="180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lh4.googleusercontent.com/iGTl96Eygo7-oid1H3ZWWYhb5HWAynyOs2KLWGGMeuEgHeu4cFLof2g-jYLOscV4q-879K-lfjkP4Swnmj_UGZsWTDspF4AbUz1XGd30Tf1KKpiEXhvx6NLF17Q1F5VY">
            <a:extLst>
              <a:ext uri="{FF2B5EF4-FFF2-40B4-BE49-F238E27FC236}">
                <a16:creationId xmlns:a16="http://schemas.microsoft.com/office/drawing/2014/main" id="{FBFC260D-BF96-439A-8693-6B40C73C2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64577" y="3635030"/>
            <a:ext cx="1771057" cy="740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636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68CDB7D-7B3E-EF45-982F-5AD116333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מה נלמד היום?</a:t>
            </a:r>
            <a:endParaRPr lang="x-none" dirty="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20CEEDB-00E9-4EC1-AE3B-F5013D4EC238}"/>
              </a:ext>
            </a:extLst>
          </p:cNvPr>
          <p:cNvSpPr txBox="1">
            <a:spLocks/>
          </p:cNvSpPr>
          <p:nvPr/>
        </p:nvSpPr>
        <p:spPr>
          <a:xfrm>
            <a:off x="839789" y="1929765"/>
            <a:ext cx="10808204" cy="2998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 algn="r" defTabSz="914400" rtl="1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Font typeface="+mj-lt"/>
              <a:buNone/>
              <a:defRPr sz="2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800100" indent="-342900" algn="r" defTabSz="914400" rtl="1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tx1">
                    <a:lumMod val="50000"/>
                  </a:schemeClr>
                </a:solidFill>
              </a:rPr>
              <a:t>נכיר את הסופרת והמשוררת לאה גולדברג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he-IL" sz="3200" dirty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tx1">
                    <a:lumMod val="50000"/>
                  </a:schemeClr>
                </a:solidFill>
              </a:rPr>
              <a:t>נלמד שיר שלאה גולדברג כתבה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he-IL" sz="3200" dirty="0">
              <a:solidFill>
                <a:schemeClr val="tx1">
                  <a:lumMod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e-IL" sz="3200" dirty="0">
                <a:solidFill>
                  <a:schemeClr val="tx1">
                    <a:lumMod val="50000"/>
                  </a:schemeClr>
                </a:solidFill>
              </a:rPr>
              <a:t>נלמד על אמצעים אומנותיים בשיר שיוצרים אצל הקוראים הנאה ועניין</a:t>
            </a:r>
          </a:p>
          <a:p>
            <a:endParaRPr lang="he-IL" sz="3200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601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4141684-0310-9045-8FE5-875F7B59C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לאה גולדברג</a:t>
            </a:r>
            <a:endParaRPr lang="x-none" dirty="0">
              <a:solidFill>
                <a:schemeClr val="tx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7952BE-2EAD-6146-A1DB-1E0A94AD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057618">
            <a:off x="290049" y="269606"/>
            <a:ext cx="1468977" cy="9733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839C5F-83A3-8449-9FEF-5203C8AED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095" y="5018943"/>
            <a:ext cx="2082800" cy="2095500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2EE23AF9-1CCA-4290-B722-AD5523581511}"/>
              </a:ext>
            </a:extLst>
          </p:cNvPr>
          <p:cNvSpPr txBox="1"/>
          <p:nvPr/>
        </p:nvSpPr>
        <p:spPr>
          <a:xfrm>
            <a:off x="3031957" y="3429000"/>
            <a:ext cx="4279232" cy="181576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2" name="TextBox 1"/>
          <p:cNvSpPr txBox="1"/>
          <p:nvPr/>
        </p:nvSpPr>
        <p:spPr>
          <a:xfrm>
            <a:off x="-961167" y="1382575"/>
            <a:ext cx="9882809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איה פלוטו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דב-</a:t>
            </a:r>
            <a:r>
              <a:rPr lang="he-IL" sz="3200" dirty="0" err="1"/>
              <a:t>דבוני</a:t>
            </a:r>
            <a:r>
              <a:rPr lang="he-IL" sz="3200" dirty="0"/>
              <a:t> בן דוביים מצחצח נעליים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כובע קסמים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המפוזר מכפר </a:t>
            </a:r>
            <a:r>
              <a:rPr lang="he-IL" sz="3200" dirty="0" err="1"/>
              <a:t>אז"ר</a:t>
            </a:r>
            <a:endParaRPr lang="he-IL" sz="3200" dirty="0"/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מה עושות האיילות</a:t>
            </a:r>
          </a:p>
          <a:p>
            <a:pPr marL="457200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3200" dirty="0"/>
              <a:t>דירה להשכיר</a:t>
            </a:r>
          </a:p>
        </p:txBody>
      </p:sp>
    </p:spTree>
    <p:extLst>
      <p:ext uri="{BB962C8B-B14F-4D97-AF65-F5344CB8AC3E}">
        <p14:creationId xmlns:p14="http://schemas.microsoft.com/office/powerpoint/2010/main" val="4017848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6A0CA6-41FA-491C-998A-28E0B1865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14600" y="-36512"/>
            <a:ext cx="10515600" cy="1325563"/>
          </a:xfrm>
        </p:spPr>
        <p:txBody>
          <a:bodyPr/>
          <a:lstStyle/>
          <a:p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לאה גולדברג</a:t>
            </a: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B23ADF98-C8E7-4C39-8071-EC3F5A2A6CF6}"/>
              </a:ext>
            </a:extLst>
          </p:cNvPr>
          <p:cNvSpPr/>
          <p:nvPr/>
        </p:nvSpPr>
        <p:spPr>
          <a:xfrm>
            <a:off x="4744720" y="912050"/>
            <a:ext cx="714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היא נולדה ברוסיה בשנת 1911 וגדלה בעיר קובנה בליטא. </a:t>
            </a: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כבר בילדותה אהבה לכתב.</a:t>
            </a: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כשהייתה בת עשרים וחמש עלתה לארץ וגרה בירושלים.</a:t>
            </a: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כל חייה עסקה גולדברג בספרות. היא כתבה 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שירים, מחקרים, מאמרים, מחזות ואף רומן. לאה גולדברג גם תרגמה עשרות ספרים משפות שונות לעברית.</a:t>
            </a: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 נפטרה בשנת 1970 </a:t>
            </a: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אחרי מותה הוענק לה פרס ישראל על תרומתה לספרות.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58C0D6D-ACED-4581-AF90-D52B4F3EC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38" y="1082390"/>
            <a:ext cx="3123124" cy="469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23E325A0-7041-446C-BD82-14399CE9EB9B}"/>
              </a:ext>
            </a:extLst>
          </p:cNvPr>
          <p:cNvSpPr txBox="1"/>
          <p:nvPr/>
        </p:nvSpPr>
        <p:spPr>
          <a:xfrm>
            <a:off x="-416930" y="5987837"/>
            <a:ext cx="506005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1100" dirty="0"/>
              <a:t>מאת פריץ כהן - </a:t>
            </a:r>
            <a:r>
              <a:rPr lang="en-US" sz="1100" dirty="0"/>
              <a:t>GPO, </a:t>
            </a:r>
            <a:r>
              <a:rPr lang="he-IL" sz="1100" dirty="0"/>
              <a:t> נחלת הכלל, </a:t>
            </a:r>
            <a:r>
              <a:rPr lang="en-US" sz="1100" dirty="0"/>
              <a:t>https://commons.wikimedia.org/w/index.php?curid=18291898</a:t>
            </a:r>
            <a:endParaRPr lang="he-IL" sz="1100" dirty="0"/>
          </a:p>
        </p:txBody>
      </p:sp>
    </p:spTree>
    <p:extLst>
      <p:ext uri="{BB962C8B-B14F-4D97-AF65-F5344CB8AC3E}">
        <p14:creationId xmlns:p14="http://schemas.microsoft.com/office/powerpoint/2010/main" val="846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263" y="608682"/>
            <a:ext cx="8280000" cy="720000"/>
          </a:xfrm>
        </p:spPr>
        <p:txBody>
          <a:bodyPr>
            <a:normAutofit/>
          </a:bodyPr>
          <a:lstStyle/>
          <a:p>
            <a:r>
              <a:rPr lang="he-IL" dirty="0"/>
              <a:t>חידה הקשורה לשיר 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71638" y="1928813"/>
            <a:ext cx="9572625" cy="4210051"/>
          </a:xfrm>
        </p:spPr>
        <p:txBody>
          <a:bodyPr>
            <a:normAutofit/>
          </a:bodyPr>
          <a:lstStyle/>
          <a:p>
            <a:endParaRPr lang="he-IL" sz="1600" dirty="0"/>
          </a:p>
          <a:p>
            <a:endParaRPr lang="he-IL" sz="1600" dirty="0"/>
          </a:p>
          <a:p>
            <a:endParaRPr lang="he-IL" sz="1600" dirty="0"/>
          </a:p>
          <a:p>
            <a:endParaRPr lang="he-IL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FA957D82-78C3-4E9B-B28F-7FD5EA822AB5}"/>
              </a:ext>
            </a:extLst>
          </p:cNvPr>
          <p:cNvSpPr/>
          <p:nvPr/>
        </p:nvSpPr>
        <p:spPr>
          <a:xfrm>
            <a:off x="3332011" y="1958630"/>
            <a:ext cx="6096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בְּגַנִּי, בְּצִדָּהּ שֶׁל מִרְפֶּסֶת</a:t>
            </a:r>
            <a:b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טָל וְגָל </a:t>
            </a:r>
            <a: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שִׂחֲקוּ בְּתוֹפֶסֶת.</a:t>
            </a:r>
            <a:b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</a:t>
            </a:r>
            <a: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טָל</a:t>
            </a:r>
            <a:b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</a:t>
            </a:r>
            <a: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גָל </a:t>
            </a:r>
          </a:p>
          <a:p>
            <a:pPr algn="r" rtl="1"/>
            <a:b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וְגָל - </a:t>
            </a:r>
            <a: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הוּא עַלִּיז וְשָׂמַח,</a:t>
            </a:r>
            <a:b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2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בּוֹרֵחַ!</a:t>
            </a:r>
            <a:endParaRPr lang="he-IL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C38F568C-AD6B-43CB-BEC3-A518E4E859B7}"/>
              </a:ext>
            </a:extLst>
          </p:cNvPr>
          <p:cNvSpPr/>
          <p:nvPr/>
        </p:nvSpPr>
        <p:spPr>
          <a:xfrm>
            <a:off x="5813285" y="2590136"/>
            <a:ext cx="1300926" cy="41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650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773396" y="252232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351BBF8-8AE4-48C6-B662-DD52F9FD6BD6}"/>
              </a:ext>
            </a:extLst>
          </p:cNvPr>
          <p:cNvSpPr/>
          <p:nvPr/>
        </p:nvSpPr>
        <p:spPr>
          <a:xfrm>
            <a:off x="834887" y="11209"/>
            <a:ext cx="471275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DAC34AC-DC9F-4E6C-B51E-1EEF298C35B1}"/>
              </a:ext>
            </a:extLst>
          </p:cNvPr>
          <p:cNvSpPr/>
          <p:nvPr/>
        </p:nvSpPr>
        <p:spPr>
          <a:xfrm>
            <a:off x="4103700" y="1126772"/>
            <a:ext cx="746997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זֶה הָיָה הַסִּימָן.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54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773396" y="252232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351BBF8-8AE4-48C6-B662-DD52F9FD6BD6}"/>
              </a:ext>
            </a:extLst>
          </p:cNvPr>
          <p:cNvSpPr/>
          <p:nvPr/>
        </p:nvSpPr>
        <p:spPr>
          <a:xfrm>
            <a:off x="834887" y="11209"/>
            <a:ext cx="471275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DAC34AC-DC9F-4E6C-B51E-1EEF298C35B1}"/>
              </a:ext>
            </a:extLst>
          </p:cNvPr>
          <p:cNvSpPr/>
          <p:nvPr/>
        </p:nvSpPr>
        <p:spPr>
          <a:xfrm>
            <a:off x="4103700" y="1126772"/>
            <a:ext cx="746997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זֶה הָיָה הַסִּימָן.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167227D9-37DF-4D4F-822C-D9000576A88C}"/>
              </a:ext>
            </a:extLst>
          </p:cNvPr>
          <p:cNvSpPr/>
          <p:nvPr/>
        </p:nvSpPr>
        <p:spPr>
          <a:xfrm>
            <a:off x="10356970" y="1649896"/>
            <a:ext cx="1216705" cy="501838"/>
          </a:xfrm>
          <a:prstGeom prst="rect">
            <a:avLst/>
          </a:prstGeom>
          <a:noFill/>
          <a:ln w="57150">
            <a:solidFill>
              <a:srgbClr val="4285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26169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491910" y="-65287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351BBF8-8AE4-48C6-B662-DD52F9FD6BD6}"/>
              </a:ext>
            </a:extLst>
          </p:cNvPr>
          <p:cNvSpPr/>
          <p:nvPr/>
        </p:nvSpPr>
        <p:spPr>
          <a:xfrm>
            <a:off x="3788637" y="608247"/>
            <a:ext cx="38459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וּמֵאִיץ בִּשְׁנֵיהֶם.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28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DAC34AC-DC9F-4E6C-B51E-1EEF298C35B1}"/>
              </a:ext>
            </a:extLst>
          </p:cNvPr>
          <p:cNvSpPr/>
          <p:nvPr/>
        </p:nvSpPr>
        <p:spPr>
          <a:xfrm>
            <a:off x="5800821" y="682971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זֶה הָיָה הַסִּימָן.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28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מלבן מעוגל 7">
            <a:extLst>
              <a:ext uri="{FF2B5EF4-FFF2-40B4-BE49-F238E27FC236}">
                <a16:creationId xmlns:a16="http://schemas.microsoft.com/office/drawing/2014/main" id="{90AFFE3F-95BB-4F43-B551-8AAE70C84ECD}"/>
              </a:ext>
            </a:extLst>
          </p:cNvPr>
          <p:cNvSpPr/>
          <p:nvPr/>
        </p:nvSpPr>
        <p:spPr>
          <a:xfrm>
            <a:off x="362757" y="1565146"/>
            <a:ext cx="3653031" cy="505473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grpSp>
        <p:nvGrpSpPr>
          <p:cNvPr id="28" name="Group 9">
            <a:extLst>
              <a:ext uri="{FF2B5EF4-FFF2-40B4-BE49-F238E27FC236}">
                <a16:creationId xmlns:a16="http://schemas.microsoft.com/office/drawing/2014/main" id="{4C6B8C00-FB68-45D7-AC6B-E48EE51A051E}"/>
              </a:ext>
            </a:extLst>
          </p:cNvPr>
          <p:cNvGrpSpPr/>
          <p:nvPr/>
        </p:nvGrpSpPr>
        <p:grpSpPr>
          <a:xfrm>
            <a:off x="1899517" y="1381507"/>
            <a:ext cx="992260" cy="992260"/>
            <a:chOff x="2479019" y="1273242"/>
            <a:chExt cx="3938567" cy="3938567"/>
          </a:xfrm>
        </p:grpSpPr>
        <p:sp>
          <p:nvSpPr>
            <p:cNvPr id="29" name="Oval 10">
              <a:extLst>
                <a:ext uri="{FF2B5EF4-FFF2-40B4-BE49-F238E27FC236}">
                  <a16:creationId xmlns:a16="http://schemas.microsoft.com/office/drawing/2014/main" id="{1E219585-9594-4AAB-918A-A1FF4CDD29C2}"/>
                </a:ext>
              </a:extLst>
            </p:cNvPr>
            <p:cNvSpPr/>
            <p:nvPr/>
          </p:nvSpPr>
          <p:spPr>
            <a:xfrm>
              <a:off x="2479019" y="1273242"/>
              <a:ext cx="3938567" cy="3938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1" eaLnBrk="1" latinLnBrk="0" hangingPunct="1"/>
              <a:endParaRPr lang="x-none" dirty="0"/>
            </a:p>
          </p:txBody>
        </p:sp>
        <p:pic>
          <p:nvPicPr>
            <p:cNvPr id="30" name="Picture 11">
              <a:extLst>
                <a:ext uri="{FF2B5EF4-FFF2-40B4-BE49-F238E27FC236}">
                  <a16:creationId xmlns:a16="http://schemas.microsoft.com/office/drawing/2014/main" id="{FB1BC5BF-F89E-422C-AF67-1410A3B534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68062" y="2062285"/>
              <a:ext cx="2360480" cy="2360480"/>
            </a:xfrm>
            <a:prstGeom prst="rect">
              <a:avLst/>
            </a:prstGeom>
          </p:spPr>
        </p:pic>
      </p:grpSp>
      <p:sp>
        <p:nvSpPr>
          <p:cNvPr id="31" name="מלבן 30">
            <a:extLst>
              <a:ext uri="{FF2B5EF4-FFF2-40B4-BE49-F238E27FC236}">
                <a16:creationId xmlns:a16="http://schemas.microsoft.com/office/drawing/2014/main" id="{2CA281D2-4A55-496D-A358-5108716CA27D}"/>
              </a:ext>
            </a:extLst>
          </p:cNvPr>
          <p:cNvSpPr/>
          <p:nvPr/>
        </p:nvSpPr>
        <p:spPr>
          <a:xfrm>
            <a:off x="418452" y="2373767"/>
            <a:ext cx="344772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2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התבוננו בשיר וכתבו במחברת את כל המילים שבדרך כלל נהוג לומר שילדים עושים ובשיר המשוררת כתבה אותן עבור האור והצל</a:t>
            </a:r>
          </a:p>
        </p:txBody>
      </p:sp>
      <p:pic>
        <p:nvPicPr>
          <p:cNvPr id="2" name="2min_fin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2631" y="257675"/>
            <a:ext cx="2833771" cy="101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5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491910" y="-65287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351BBF8-8AE4-48C6-B662-DD52F9FD6BD6}"/>
              </a:ext>
            </a:extLst>
          </p:cNvPr>
          <p:cNvSpPr/>
          <p:nvPr/>
        </p:nvSpPr>
        <p:spPr>
          <a:xfrm>
            <a:off x="951634" y="542844"/>
            <a:ext cx="38459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DAC34AC-DC9F-4E6C-B51E-1EEF298C35B1}"/>
              </a:ext>
            </a:extLst>
          </p:cNvPr>
          <p:cNvSpPr/>
          <p:nvPr/>
        </p:nvSpPr>
        <p:spPr>
          <a:xfrm>
            <a:off x="4494574" y="819962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" זֶה הָיָה הַסִּימָן.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2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843243-0ECC-4BFC-A519-0ABA6961907E}"/>
              </a:ext>
            </a:extLst>
          </p:cNvPr>
          <p:cNvSpPr/>
          <p:nvPr/>
        </p:nvSpPr>
        <p:spPr>
          <a:xfrm>
            <a:off x="8546255" y="1352221"/>
            <a:ext cx="928942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679EDDEF-5F66-4B0F-B652-7FE12E5E5967}"/>
              </a:ext>
            </a:extLst>
          </p:cNvPr>
          <p:cNvSpPr/>
          <p:nvPr/>
        </p:nvSpPr>
        <p:spPr>
          <a:xfrm>
            <a:off x="9022409" y="2644154"/>
            <a:ext cx="1566941" cy="47049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9202A6B8-9470-460D-8312-5253EFFFD276}"/>
              </a:ext>
            </a:extLst>
          </p:cNvPr>
          <p:cNvSpPr/>
          <p:nvPr/>
        </p:nvSpPr>
        <p:spPr>
          <a:xfrm>
            <a:off x="2964095" y="4779956"/>
            <a:ext cx="1893976" cy="6114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1CCE810D-2D3F-4BAA-96E2-F02E89AEE884}"/>
              </a:ext>
            </a:extLst>
          </p:cNvPr>
          <p:cNvSpPr/>
          <p:nvPr/>
        </p:nvSpPr>
        <p:spPr>
          <a:xfrm>
            <a:off x="3775202" y="3667670"/>
            <a:ext cx="927006" cy="3945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36D7B8A7-0751-49BD-9DF5-9F39FEA073F4}"/>
              </a:ext>
            </a:extLst>
          </p:cNvPr>
          <p:cNvSpPr/>
          <p:nvPr/>
        </p:nvSpPr>
        <p:spPr>
          <a:xfrm>
            <a:off x="1780115" y="3179778"/>
            <a:ext cx="730617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35D6F3F-108A-4725-9CA1-D366B32C5D1B}"/>
              </a:ext>
            </a:extLst>
          </p:cNvPr>
          <p:cNvSpPr/>
          <p:nvPr/>
        </p:nvSpPr>
        <p:spPr>
          <a:xfrm>
            <a:off x="2877460" y="3179778"/>
            <a:ext cx="927007" cy="394551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E7AC1E92-D20E-4CCD-A92E-43EF37CAA8A2}"/>
              </a:ext>
            </a:extLst>
          </p:cNvPr>
          <p:cNvSpPr/>
          <p:nvPr/>
        </p:nvSpPr>
        <p:spPr>
          <a:xfrm>
            <a:off x="1709804" y="1835620"/>
            <a:ext cx="1987338" cy="511336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BCBAD109-C999-4225-BF69-05D3A8737410}"/>
              </a:ext>
            </a:extLst>
          </p:cNvPr>
          <p:cNvSpPr/>
          <p:nvPr/>
        </p:nvSpPr>
        <p:spPr>
          <a:xfrm>
            <a:off x="4238705" y="1926002"/>
            <a:ext cx="730617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AD7A0B2D-59AB-4BD0-B20B-60C95DDC3C28}"/>
              </a:ext>
            </a:extLst>
          </p:cNvPr>
          <p:cNvSpPr/>
          <p:nvPr/>
        </p:nvSpPr>
        <p:spPr>
          <a:xfrm>
            <a:off x="9191286" y="3409336"/>
            <a:ext cx="1556951" cy="3945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מלבן 20">
            <a:extLst>
              <a:ext uri="{FF2B5EF4-FFF2-40B4-BE49-F238E27FC236}">
                <a16:creationId xmlns:a16="http://schemas.microsoft.com/office/drawing/2014/main" id="{59D207C6-4F95-490F-8328-B21D3B509845}"/>
              </a:ext>
            </a:extLst>
          </p:cNvPr>
          <p:cNvSpPr/>
          <p:nvPr/>
        </p:nvSpPr>
        <p:spPr>
          <a:xfrm>
            <a:off x="7447573" y="4587990"/>
            <a:ext cx="1556951" cy="6114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A6E27E0D-CBDE-48FB-BE6F-0C57A37918F0}"/>
              </a:ext>
            </a:extLst>
          </p:cNvPr>
          <p:cNvSpPr/>
          <p:nvPr/>
        </p:nvSpPr>
        <p:spPr>
          <a:xfrm>
            <a:off x="2931245" y="998142"/>
            <a:ext cx="1987338" cy="511336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8056FA7C-8F91-4051-9DFB-2B20EB599452}"/>
              </a:ext>
            </a:extLst>
          </p:cNvPr>
          <p:cNvSpPr/>
          <p:nvPr/>
        </p:nvSpPr>
        <p:spPr>
          <a:xfrm>
            <a:off x="8737125" y="2144258"/>
            <a:ext cx="547202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C44D5E76-219E-4613-A4BE-315F0C1780FA}"/>
              </a:ext>
            </a:extLst>
          </p:cNvPr>
          <p:cNvSpPr/>
          <p:nvPr/>
        </p:nvSpPr>
        <p:spPr>
          <a:xfrm>
            <a:off x="3817495" y="2375556"/>
            <a:ext cx="903267" cy="408186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1394E801-17FF-4B01-A74D-7AC9A1D4CA78}"/>
              </a:ext>
            </a:extLst>
          </p:cNvPr>
          <p:cNvSpPr/>
          <p:nvPr/>
        </p:nvSpPr>
        <p:spPr>
          <a:xfrm>
            <a:off x="8944481" y="3902557"/>
            <a:ext cx="730617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52C51FF3-CE73-4056-8667-C91A51BB70F7}"/>
              </a:ext>
            </a:extLst>
          </p:cNvPr>
          <p:cNvSpPr/>
          <p:nvPr/>
        </p:nvSpPr>
        <p:spPr>
          <a:xfrm>
            <a:off x="8108626" y="5142080"/>
            <a:ext cx="2544712" cy="652508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מלבן 26">
            <a:extLst>
              <a:ext uri="{FF2B5EF4-FFF2-40B4-BE49-F238E27FC236}">
                <a16:creationId xmlns:a16="http://schemas.microsoft.com/office/drawing/2014/main" id="{6B1686A9-46F0-491F-9489-A27DB302FCA7}"/>
              </a:ext>
            </a:extLst>
          </p:cNvPr>
          <p:cNvSpPr/>
          <p:nvPr/>
        </p:nvSpPr>
        <p:spPr>
          <a:xfrm>
            <a:off x="3635911" y="6153192"/>
            <a:ext cx="701000" cy="6114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03415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491910" y="-65287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351BBF8-8AE4-48C6-B662-DD52F9FD6BD6}"/>
              </a:ext>
            </a:extLst>
          </p:cNvPr>
          <p:cNvSpPr/>
          <p:nvPr/>
        </p:nvSpPr>
        <p:spPr>
          <a:xfrm>
            <a:off x="3079694" y="366623"/>
            <a:ext cx="38459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DAC34AC-DC9F-4E6C-B51E-1EEF298C35B1}"/>
              </a:ext>
            </a:extLst>
          </p:cNvPr>
          <p:cNvSpPr/>
          <p:nvPr/>
        </p:nvSpPr>
        <p:spPr>
          <a:xfrm>
            <a:off x="5498255" y="819962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" זֶה הָיָה הַסִּימָן.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2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843243-0ECC-4BFC-A519-0ABA6961907E}"/>
              </a:ext>
            </a:extLst>
          </p:cNvPr>
          <p:cNvSpPr/>
          <p:nvPr/>
        </p:nvSpPr>
        <p:spPr>
          <a:xfrm>
            <a:off x="9549936" y="1352221"/>
            <a:ext cx="928942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679EDDEF-5F66-4B0F-B652-7FE12E5E5967}"/>
              </a:ext>
            </a:extLst>
          </p:cNvPr>
          <p:cNvSpPr/>
          <p:nvPr/>
        </p:nvSpPr>
        <p:spPr>
          <a:xfrm>
            <a:off x="10026090" y="2644154"/>
            <a:ext cx="1566941" cy="47049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9202A6B8-9470-460D-8312-5253EFFFD276}"/>
              </a:ext>
            </a:extLst>
          </p:cNvPr>
          <p:cNvSpPr/>
          <p:nvPr/>
        </p:nvSpPr>
        <p:spPr>
          <a:xfrm>
            <a:off x="5092155" y="4603735"/>
            <a:ext cx="1893976" cy="6114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1CCE810D-2D3F-4BAA-96E2-F02E89AEE884}"/>
              </a:ext>
            </a:extLst>
          </p:cNvPr>
          <p:cNvSpPr/>
          <p:nvPr/>
        </p:nvSpPr>
        <p:spPr>
          <a:xfrm>
            <a:off x="5903262" y="3491449"/>
            <a:ext cx="927006" cy="3945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36D7B8A7-0751-49BD-9DF5-9F39FEA073F4}"/>
              </a:ext>
            </a:extLst>
          </p:cNvPr>
          <p:cNvSpPr/>
          <p:nvPr/>
        </p:nvSpPr>
        <p:spPr>
          <a:xfrm>
            <a:off x="3908175" y="3003557"/>
            <a:ext cx="730617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935D6F3F-108A-4725-9CA1-D366B32C5D1B}"/>
              </a:ext>
            </a:extLst>
          </p:cNvPr>
          <p:cNvSpPr/>
          <p:nvPr/>
        </p:nvSpPr>
        <p:spPr>
          <a:xfrm>
            <a:off x="5005520" y="3003557"/>
            <a:ext cx="927007" cy="394551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8" name="מלבן 17">
            <a:extLst>
              <a:ext uri="{FF2B5EF4-FFF2-40B4-BE49-F238E27FC236}">
                <a16:creationId xmlns:a16="http://schemas.microsoft.com/office/drawing/2014/main" id="{E7AC1E92-D20E-4CCD-A92E-43EF37CAA8A2}"/>
              </a:ext>
            </a:extLst>
          </p:cNvPr>
          <p:cNvSpPr/>
          <p:nvPr/>
        </p:nvSpPr>
        <p:spPr>
          <a:xfrm>
            <a:off x="3837864" y="1659399"/>
            <a:ext cx="1987338" cy="511336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9" name="מלבן 18">
            <a:extLst>
              <a:ext uri="{FF2B5EF4-FFF2-40B4-BE49-F238E27FC236}">
                <a16:creationId xmlns:a16="http://schemas.microsoft.com/office/drawing/2014/main" id="{BCBAD109-C999-4225-BF69-05D3A8737410}"/>
              </a:ext>
            </a:extLst>
          </p:cNvPr>
          <p:cNvSpPr/>
          <p:nvPr/>
        </p:nvSpPr>
        <p:spPr>
          <a:xfrm>
            <a:off x="6366765" y="1749781"/>
            <a:ext cx="730617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0" name="מלבן 19">
            <a:extLst>
              <a:ext uri="{FF2B5EF4-FFF2-40B4-BE49-F238E27FC236}">
                <a16:creationId xmlns:a16="http://schemas.microsoft.com/office/drawing/2014/main" id="{AD7A0B2D-59AB-4BD0-B20B-60C95DDC3C28}"/>
              </a:ext>
            </a:extLst>
          </p:cNvPr>
          <p:cNvSpPr/>
          <p:nvPr/>
        </p:nvSpPr>
        <p:spPr>
          <a:xfrm>
            <a:off x="10194967" y="3409336"/>
            <a:ext cx="1556951" cy="3945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1" name="מלבן 20">
            <a:extLst>
              <a:ext uri="{FF2B5EF4-FFF2-40B4-BE49-F238E27FC236}">
                <a16:creationId xmlns:a16="http://schemas.microsoft.com/office/drawing/2014/main" id="{59D207C6-4F95-490F-8328-B21D3B509845}"/>
              </a:ext>
            </a:extLst>
          </p:cNvPr>
          <p:cNvSpPr/>
          <p:nvPr/>
        </p:nvSpPr>
        <p:spPr>
          <a:xfrm>
            <a:off x="8451254" y="4587990"/>
            <a:ext cx="1556951" cy="6114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A6E27E0D-CBDE-48FB-BE6F-0C57A37918F0}"/>
              </a:ext>
            </a:extLst>
          </p:cNvPr>
          <p:cNvSpPr/>
          <p:nvPr/>
        </p:nvSpPr>
        <p:spPr>
          <a:xfrm>
            <a:off x="5059305" y="821921"/>
            <a:ext cx="1987338" cy="511336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8056FA7C-8F91-4051-9DFB-2B20EB599452}"/>
              </a:ext>
            </a:extLst>
          </p:cNvPr>
          <p:cNvSpPr/>
          <p:nvPr/>
        </p:nvSpPr>
        <p:spPr>
          <a:xfrm>
            <a:off x="9740806" y="2144258"/>
            <a:ext cx="547202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C44D5E76-219E-4613-A4BE-315F0C1780FA}"/>
              </a:ext>
            </a:extLst>
          </p:cNvPr>
          <p:cNvSpPr/>
          <p:nvPr/>
        </p:nvSpPr>
        <p:spPr>
          <a:xfrm>
            <a:off x="5945555" y="2199335"/>
            <a:ext cx="903267" cy="408186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1394E801-17FF-4B01-A74D-7AC9A1D4CA78}"/>
              </a:ext>
            </a:extLst>
          </p:cNvPr>
          <p:cNvSpPr/>
          <p:nvPr/>
        </p:nvSpPr>
        <p:spPr>
          <a:xfrm>
            <a:off x="9948162" y="3902557"/>
            <a:ext cx="730617" cy="36004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52C51FF3-CE73-4056-8667-C91A51BB70F7}"/>
              </a:ext>
            </a:extLst>
          </p:cNvPr>
          <p:cNvSpPr/>
          <p:nvPr/>
        </p:nvSpPr>
        <p:spPr>
          <a:xfrm>
            <a:off x="9112307" y="5142080"/>
            <a:ext cx="2544712" cy="652508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255186CA-1A60-4CA3-B9EC-79FFFE091801}"/>
              </a:ext>
            </a:extLst>
          </p:cNvPr>
          <p:cNvSpPr txBox="1"/>
          <p:nvPr/>
        </p:nvSpPr>
        <p:spPr>
          <a:xfrm>
            <a:off x="172872" y="1244179"/>
            <a:ext cx="3189328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ריבוי פעלים</a:t>
            </a:r>
          </a:p>
          <a:p>
            <a:pPr algn="ct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יוצר תחושה של</a:t>
            </a:r>
          </a:p>
          <a:p>
            <a:pPr algn="ct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קצב</a:t>
            </a:r>
          </a:p>
          <a:p>
            <a:pPr algn="ct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עשייה</a:t>
            </a:r>
          </a:p>
          <a:p>
            <a:pPr algn="ct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תנועה</a:t>
            </a:r>
          </a:p>
        </p:txBody>
      </p:sp>
      <p:sp>
        <p:nvSpPr>
          <p:cNvPr id="27" name="מלבן 26">
            <a:extLst>
              <a:ext uri="{FF2B5EF4-FFF2-40B4-BE49-F238E27FC236}">
                <a16:creationId xmlns:a16="http://schemas.microsoft.com/office/drawing/2014/main" id="{1CFE3B5B-69F8-4DB4-BCC9-58A3C3909748}"/>
              </a:ext>
            </a:extLst>
          </p:cNvPr>
          <p:cNvSpPr/>
          <p:nvPr/>
        </p:nvSpPr>
        <p:spPr>
          <a:xfrm>
            <a:off x="5795036" y="5955570"/>
            <a:ext cx="703902" cy="611417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4544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863427" y="172258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1093509" y="387445"/>
            <a:ext cx="38459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3998083" y="1116596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" זֶה הָיָה הַסִּימָן.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2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id="{E559140B-2D72-49EB-8B6D-37DB0DC9CF7E}"/>
              </a:ext>
            </a:extLst>
          </p:cNvPr>
          <p:cNvSpPr/>
          <p:nvPr/>
        </p:nvSpPr>
        <p:spPr>
          <a:xfrm>
            <a:off x="8863999" y="1179467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20DDA8CC-D66E-4DB0-9A18-A0CDA76A89C1}"/>
              </a:ext>
            </a:extLst>
          </p:cNvPr>
          <p:cNvSpPr/>
          <p:nvPr/>
        </p:nvSpPr>
        <p:spPr>
          <a:xfrm>
            <a:off x="9380273" y="280746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id="{6C15ACC1-3642-49E7-8B01-0EC7FF1D9913}"/>
              </a:ext>
            </a:extLst>
          </p:cNvPr>
          <p:cNvSpPr/>
          <p:nvPr/>
        </p:nvSpPr>
        <p:spPr>
          <a:xfrm>
            <a:off x="9151237" y="1586803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>
            <a:extLst>
              <a:ext uri="{FF2B5EF4-FFF2-40B4-BE49-F238E27FC236}">
                <a16:creationId xmlns:a16="http://schemas.microsoft.com/office/drawing/2014/main" id="{1115119A-F479-4A92-8D63-DAD3FDCEFCAE}"/>
              </a:ext>
            </a:extLst>
          </p:cNvPr>
          <p:cNvSpPr/>
          <p:nvPr/>
        </p:nvSpPr>
        <p:spPr>
          <a:xfrm>
            <a:off x="6855566" y="280746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מלבן 33">
            <a:extLst>
              <a:ext uri="{FF2B5EF4-FFF2-40B4-BE49-F238E27FC236}">
                <a16:creationId xmlns:a16="http://schemas.microsoft.com/office/drawing/2014/main" id="{1A66ECA7-1F10-45C0-8F9B-73799523B8A5}"/>
              </a:ext>
            </a:extLst>
          </p:cNvPr>
          <p:cNvSpPr/>
          <p:nvPr/>
        </p:nvSpPr>
        <p:spPr>
          <a:xfrm>
            <a:off x="2757136" y="85765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מלבן 34">
            <a:extLst>
              <a:ext uri="{FF2B5EF4-FFF2-40B4-BE49-F238E27FC236}">
                <a16:creationId xmlns:a16="http://schemas.microsoft.com/office/drawing/2014/main" id="{B49A6848-741B-4E22-8568-F0CA10F6DB99}"/>
              </a:ext>
            </a:extLst>
          </p:cNvPr>
          <p:cNvSpPr/>
          <p:nvPr/>
        </p:nvSpPr>
        <p:spPr>
          <a:xfrm>
            <a:off x="8754566" y="161716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מלבן 35">
            <a:extLst>
              <a:ext uri="{FF2B5EF4-FFF2-40B4-BE49-F238E27FC236}">
                <a16:creationId xmlns:a16="http://schemas.microsoft.com/office/drawing/2014/main" id="{7822AA4F-2C6D-4E06-B13B-AEAE785E90B1}"/>
              </a:ext>
            </a:extLst>
          </p:cNvPr>
          <p:cNvSpPr/>
          <p:nvPr/>
        </p:nvSpPr>
        <p:spPr>
          <a:xfrm>
            <a:off x="7286108" y="157384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36">
            <a:extLst>
              <a:ext uri="{FF2B5EF4-FFF2-40B4-BE49-F238E27FC236}">
                <a16:creationId xmlns:a16="http://schemas.microsoft.com/office/drawing/2014/main" id="{54318712-1311-4310-AE3B-A3992F9B625A}"/>
              </a:ext>
            </a:extLst>
          </p:cNvPr>
          <p:cNvSpPr/>
          <p:nvPr/>
        </p:nvSpPr>
        <p:spPr>
          <a:xfrm>
            <a:off x="7275488" y="116651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>
            <a:extLst>
              <a:ext uri="{FF2B5EF4-FFF2-40B4-BE49-F238E27FC236}">
                <a16:creationId xmlns:a16="http://schemas.microsoft.com/office/drawing/2014/main" id="{FA7E1C8A-A5D3-46A4-8301-01B098CE282D}"/>
              </a:ext>
            </a:extLst>
          </p:cNvPr>
          <p:cNvSpPr/>
          <p:nvPr/>
        </p:nvSpPr>
        <p:spPr>
          <a:xfrm>
            <a:off x="2254553" y="3063039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מלבן 38">
            <a:extLst>
              <a:ext uri="{FF2B5EF4-FFF2-40B4-BE49-F238E27FC236}">
                <a16:creationId xmlns:a16="http://schemas.microsoft.com/office/drawing/2014/main" id="{5B064B67-9D6F-4FB9-B7E3-735267322461}"/>
              </a:ext>
            </a:extLst>
          </p:cNvPr>
          <p:cNvSpPr/>
          <p:nvPr/>
        </p:nvSpPr>
        <p:spPr>
          <a:xfrm>
            <a:off x="3254992" y="85765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מלבן 39">
            <a:extLst>
              <a:ext uri="{FF2B5EF4-FFF2-40B4-BE49-F238E27FC236}">
                <a16:creationId xmlns:a16="http://schemas.microsoft.com/office/drawing/2014/main" id="{B3AC5F67-C3B4-4C04-8811-E456CEFBCA6A}"/>
              </a:ext>
            </a:extLst>
          </p:cNvPr>
          <p:cNvSpPr/>
          <p:nvPr/>
        </p:nvSpPr>
        <p:spPr>
          <a:xfrm>
            <a:off x="4070573" y="87296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מלבן 40">
            <a:extLst>
              <a:ext uri="{FF2B5EF4-FFF2-40B4-BE49-F238E27FC236}">
                <a16:creationId xmlns:a16="http://schemas.microsoft.com/office/drawing/2014/main" id="{DD9FC52A-970B-43EC-B0AC-AF225BFD12A1}"/>
              </a:ext>
            </a:extLst>
          </p:cNvPr>
          <p:cNvSpPr/>
          <p:nvPr/>
        </p:nvSpPr>
        <p:spPr>
          <a:xfrm>
            <a:off x="2699468" y="455984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מלבן 41">
            <a:extLst>
              <a:ext uri="{FF2B5EF4-FFF2-40B4-BE49-F238E27FC236}">
                <a16:creationId xmlns:a16="http://schemas.microsoft.com/office/drawing/2014/main" id="{F2E507AA-C7AE-4042-9D3F-294DB93C37B9}"/>
              </a:ext>
            </a:extLst>
          </p:cNvPr>
          <p:cNvSpPr/>
          <p:nvPr/>
        </p:nvSpPr>
        <p:spPr>
          <a:xfrm>
            <a:off x="3706071" y="45031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מלבן 42">
            <a:extLst>
              <a:ext uri="{FF2B5EF4-FFF2-40B4-BE49-F238E27FC236}">
                <a16:creationId xmlns:a16="http://schemas.microsoft.com/office/drawing/2014/main" id="{0D8C1183-C220-442A-AD86-942266786230}"/>
              </a:ext>
            </a:extLst>
          </p:cNvPr>
          <p:cNvSpPr/>
          <p:nvPr/>
        </p:nvSpPr>
        <p:spPr>
          <a:xfrm>
            <a:off x="7893693" y="499860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מלבן 43">
            <a:extLst>
              <a:ext uri="{FF2B5EF4-FFF2-40B4-BE49-F238E27FC236}">
                <a16:creationId xmlns:a16="http://schemas.microsoft.com/office/drawing/2014/main" id="{3A50BB68-D699-49EE-B539-1396F1AF01C3}"/>
              </a:ext>
            </a:extLst>
          </p:cNvPr>
          <p:cNvSpPr/>
          <p:nvPr/>
        </p:nvSpPr>
        <p:spPr>
          <a:xfrm>
            <a:off x="8759756" y="413604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מלבן 44">
            <a:extLst>
              <a:ext uri="{FF2B5EF4-FFF2-40B4-BE49-F238E27FC236}">
                <a16:creationId xmlns:a16="http://schemas.microsoft.com/office/drawing/2014/main" id="{A5DDE61E-6C62-4DFF-8EA2-387D4FF8C2A4}"/>
              </a:ext>
            </a:extLst>
          </p:cNvPr>
          <p:cNvSpPr/>
          <p:nvPr/>
        </p:nvSpPr>
        <p:spPr>
          <a:xfrm>
            <a:off x="8675923" y="288109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מלבן 45">
            <a:extLst>
              <a:ext uri="{FF2B5EF4-FFF2-40B4-BE49-F238E27FC236}">
                <a16:creationId xmlns:a16="http://schemas.microsoft.com/office/drawing/2014/main" id="{C2E1F34A-4228-4066-A057-5ACFFD7CD6A5}"/>
              </a:ext>
            </a:extLst>
          </p:cNvPr>
          <p:cNvSpPr/>
          <p:nvPr/>
        </p:nvSpPr>
        <p:spPr>
          <a:xfrm>
            <a:off x="8262403" y="371447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מלבן 46">
            <a:extLst>
              <a:ext uri="{FF2B5EF4-FFF2-40B4-BE49-F238E27FC236}">
                <a16:creationId xmlns:a16="http://schemas.microsoft.com/office/drawing/2014/main" id="{F2B7EBF5-3212-4131-86B8-BE35C0175B29}"/>
              </a:ext>
            </a:extLst>
          </p:cNvPr>
          <p:cNvSpPr/>
          <p:nvPr/>
        </p:nvSpPr>
        <p:spPr>
          <a:xfrm>
            <a:off x="7500124" y="5003845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מלבן 47">
            <a:extLst>
              <a:ext uri="{FF2B5EF4-FFF2-40B4-BE49-F238E27FC236}">
                <a16:creationId xmlns:a16="http://schemas.microsoft.com/office/drawing/2014/main" id="{2F0CD69B-980D-4A59-99D7-5DA8A5ED7693}"/>
              </a:ext>
            </a:extLst>
          </p:cNvPr>
          <p:cNvSpPr/>
          <p:nvPr/>
        </p:nvSpPr>
        <p:spPr>
          <a:xfrm>
            <a:off x="8706712" y="3653411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מלבן 48">
            <a:extLst>
              <a:ext uri="{FF2B5EF4-FFF2-40B4-BE49-F238E27FC236}">
                <a16:creationId xmlns:a16="http://schemas.microsoft.com/office/drawing/2014/main" id="{358A58AA-EBCF-4FC9-8DB1-FDA3232E8FF1}"/>
              </a:ext>
            </a:extLst>
          </p:cNvPr>
          <p:cNvSpPr/>
          <p:nvPr/>
        </p:nvSpPr>
        <p:spPr>
          <a:xfrm>
            <a:off x="3508946" y="210223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0" name="מלבן 49">
            <a:extLst>
              <a:ext uri="{FF2B5EF4-FFF2-40B4-BE49-F238E27FC236}">
                <a16:creationId xmlns:a16="http://schemas.microsoft.com/office/drawing/2014/main" id="{9FBA992C-A464-46A4-B1D4-DC89056828D0}"/>
              </a:ext>
            </a:extLst>
          </p:cNvPr>
          <p:cNvSpPr/>
          <p:nvPr/>
        </p:nvSpPr>
        <p:spPr>
          <a:xfrm>
            <a:off x="4002130" y="226021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מלבן 50">
            <a:extLst>
              <a:ext uri="{FF2B5EF4-FFF2-40B4-BE49-F238E27FC236}">
                <a16:creationId xmlns:a16="http://schemas.microsoft.com/office/drawing/2014/main" id="{365DC368-0843-4ABD-B60A-219A8ED839C8}"/>
              </a:ext>
            </a:extLst>
          </p:cNvPr>
          <p:cNvSpPr/>
          <p:nvPr/>
        </p:nvSpPr>
        <p:spPr>
          <a:xfrm>
            <a:off x="3040023" y="1675973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מלבן 51">
            <a:extLst>
              <a:ext uri="{FF2B5EF4-FFF2-40B4-BE49-F238E27FC236}">
                <a16:creationId xmlns:a16="http://schemas.microsoft.com/office/drawing/2014/main" id="{BF464284-E5FA-4EB9-A071-653FC683D568}"/>
              </a:ext>
            </a:extLst>
          </p:cNvPr>
          <p:cNvSpPr/>
          <p:nvPr/>
        </p:nvSpPr>
        <p:spPr>
          <a:xfrm>
            <a:off x="3207713" y="167258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מלבן 52">
            <a:extLst>
              <a:ext uri="{FF2B5EF4-FFF2-40B4-BE49-F238E27FC236}">
                <a16:creationId xmlns:a16="http://schemas.microsoft.com/office/drawing/2014/main" id="{A4827D4F-30B6-4589-A131-19105FEE7F53}"/>
              </a:ext>
            </a:extLst>
          </p:cNvPr>
          <p:cNvSpPr/>
          <p:nvPr/>
        </p:nvSpPr>
        <p:spPr>
          <a:xfrm>
            <a:off x="4061049" y="174889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מלבן 53">
            <a:extLst>
              <a:ext uri="{FF2B5EF4-FFF2-40B4-BE49-F238E27FC236}">
                <a16:creationId xmlns:a16="http://schemas.microsoft.com/office/drawing/2014/main" id="{A0C4F927-462D-464A-A32F-C48D3D3411FB}"/>
              </a:ext>
            </a:extLst>
          </p:cNvPr>
          <p:cNvSpPr/>
          <p:nvPr/>
        </p:nvSpPr>
        <p:spPr>
          <a:xfrm>
            <a:off x="4544397" y="347845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מלבן 54">
            <a:extLst>
              <a:ext uri="{FF2B5EF4-FFF2-40B4-BE49-F238E27FC236}">
                <a16:creationId xmlns:a16="http://schemas.microsoft.com/office/drawing/2014/main" id="{F5A052E3-0EA9-40C7-8D01-F67FFFF0E056}"/>
              </a:ext>
            </a:extLst>
          </p:cNvPr>
          <p:cNvSpPr/>
          <p:nvPr/>
        </p:nvSpPr>
        <p:spPr>
          <a:xfrm>
            <a:off x="2323496" y="473966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מלבן 56">
            <a:extLst>
              <a:ext uri="{FF2B5EF4-FFF2-40B4-BE49-F238E27FC236}">
                <a16:creationId xmlns:a16="http://schemas.microsoft.com/office/drawing/2014/main" id="{DBD7740B-DF15-46CB-BE7E-041477405273}"/>
              </a:ext>
            </a:extLst>
          </p:cNvPr>
          <p:cNvSpPr/>
          <p:nvPr/>
        </p:nvSpPr>
        <p:spPr>
          <a:xfrm>
            <a:off x="2415584" y="3512879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מלבן 57">
            <a:extLst>
              <a:ext uri="{FF2B5EF4-FFF2-40B4-BE49-F238E27FC236}">
                <a16:creationId xmlns:a16="http://schemas.microsoft.com/office/drawing/2014/main" id="{43422690-A14E-4246-9B33-E2A3FB168662}"/>
              </a:ext>
            </a:extLst>
          </p:cNvPr>
          <p:cNvSpPr/>
          <p:nvPr/>
        </p:nvSpPr>
        <p:spPr>
          <a:xfrm>
            <a:off x="4445243" y="464287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58">
            <a:extLst>
              <a:ext uri="{FF2B5EF4-FFF2-40B4-BE49-F238E27FC236}">
                <a16:creationId xmlns:a16="http://schemas.microsoft.com/office/drawing/2014/main" id="{223183AB-6BD2-4412-B438-A8DCE46E31C3}"/>
              </a:ext>
            </a:extLst>
          </p:cNvPr>
          <p:cNvSpPr/>
          <p:nvPr/>
        </p:nvSpPr>
        <p:spPr>
          <a:xfrm>
            <a:off x="3884851" y="556398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1" name="מלבן 60">
            <a:extLst>
              <a:ext uri="{FF2B5EF4-FFF2-40B4-BE49-F238E27FC236}">
                <a16:creationId xmlns:a16="http://schemas.microsoft.com/office/drawing/2014/main" id="{04DA3076-7D9D-4CB3-A078-73CB74789D9B}"/>
              </a:ext>
            </a:extLst>
          </p:cNvPr>
          <p:cNvSpPr/>
          <p:nvPr/>
        </p:nvSpPr>
        <p:spPr>
          <a:xfrm>
            <a:off x="1866142" y="5996085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2" name="מלבן 61">
            <a:extLst>
              <a:ext uri="{FF2B5EF4-FFF2-40B4-BE49-F238E27FC236}">
                <a16:creationId xmlns:a16="http://schemas.microsoft.com/office/drawing/2014/main" id="{78E017FE-86C1-4948-94D9-F42B3A105267}"/>
              </a:ext>
            </a:extLst>
          </p:cNvPr>
          <p:cNvSpPr/>
          <p:nvPr/>
        </p:nvSpPr>
        <p:spPr>
          <a:xfrm>
            <a:off x="3159350" y="6005314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3" name="מלבן 62">
            <a:extLst>
              <a:ext uri="{FF2B5EF4-FFF2-40B4-BE49-F238E27FC236}">
                <a16:creationId xmlns:a16="http://schemas.microsoft.com/office/drawing/2014/main" id="{6E796249-DEB7-4B57-A631-47533B3B1C7D}"/>
              </a:ext>
            </a:extLst>
          </p:cNvPr>
          <p:cNvSpPr/>
          <p:nvPr/>
        </p:nvSpPr>
        <p:spPr>
          <a:xfrm>
            <a:off x="2258297" y="556398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11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8474017" y="101965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מלבן 2"/>
          <p:cNvSpPr/>
          <p:nvPr/>
        </p:nvSpPr>
        <p:spPr>
          <a:xfrm>
            <a:off x="4029710" y="503701"/>
            <a:ext cx="3845925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6033933" y="1234672"/>
            <a:ext cx="6096000" cy="56938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" זֶה הָיָה הַסִּימָן.</a:t>
            </a:r>
            <a:endParaRPr lang="en-US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28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2800" b="1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28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מלבן 29">
            <a:extLst>
              <a:ext uri="{FF2B5EF4-FFF2-40B4-BE49-F238E27FC236}">
                <a16:creationId xmlns:a16="http://schemas.microsoft.com/office/drawing/2014/main" id="{E559140B-2D72-49EB-8B6D-37DB0DC9CF7E}"/>
              </a:ext>
            </a:extLst>
          </p:cNvPr>
          <p:cNvSpPr/>
          <p:nvPr/>
        </p:nvSpPr>
        <p:spPr>
          <a:xfrm>
            <a:off x="10876213" y="127304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1" name="מלבן 30">
            <a:extLst>
              <a:ext uri="{FF2B5EF4-FFF2-40B4-BE49-F238E27FC236}">
                <a16:creationId xmlns:a16="http://schemas.microsoft.com/office/drawing/2014/main" id="{20DDA8CC-D66E-4DB0-9A18-A0CDA76A89C1}"/>
              </a:ext>
            </a:extLst>
          </p:cNvPr>
          <p:cNvSpPr/>
          <p:nvPr/>
        </p:nvSpPr>
        <p:spPr>
          <a:xfrm>
            <a:off x="11424598" y="292554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מלבן 31">
            <a:extLst>
              <a:ext uri="{FF2B5EF4-FFF2-40B4-BE49-F238E27FC236}">
                <a16:creationId xmlns:a16="http://schemas.microsoft.com/office/drawing/2014/main" id="{6C15ACC1-3642-49E7-8B01-0EC7FF1D9913}"/>
              </a:ext>
            </a:extLst>
          </p:cNvPr>
          <p:cNvSpPr/>
          <p:nvPr/>
        </p:nvSpPr>
        <p:spPr>
          <a:xfrm>
            <a:off x="11187087" y="1704879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3" name="מלבן 32">
            <a:extLst>
              <a:ext uri="{FF2B5EF4-FFF2-40B4-BE49-F238E27FC236}">
                <a16:creationId xmlns:a16="http://schemas.microsoft.com/office/drawing/2014/main" id="{1115119A-F479-4A92-8D63-DAD3FDCEFCAE}"/>
              </a:ext>
            </a:extLst>
          </p:cNvPr>
          <p:cNvSpPr/>
          <p:nvPr/>
        </p:nvSpPr>
        <p:spPr>
          <a:xfrm>
            <a:off x="8779984" y="2943075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4" name="מלבן 33">
            <a:extLst>
              <a:ext uri="{FF2B5EF4-FFF2-40B4-BE49-F238E27FC236}">
                <a16:creationId xmlns:a16="http://schemas.microsoft.com/office/drawing/2014/main" id="{1A66ECA7-1F10-45C0-8F9B-73799523B8A5}"/>
              </a:ext>
            </a:extLst>
          </p:cNvPr>
          <p:cNvSpPr/>
          <p:nvPr/>
        </p:nvSpPr>
        <p:spPr>
          <a:xfrm>
            <a:off x="5693337" y="97390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5" name="מלבן 34">
            <a:extLst>
              <a:ext uri="{FF2B5EF4-FFF2-40B4-BE49-F238E27FC236}">
                <a16:creationId xmlns:a16="http://schemas.microsoft.com/office/drawing/2014/main" id="{B49A6848-741B-4E22-8568-F0CA10F6DB99}"/>
              </a:ext>
            </a:extLst>
          </p:cNvPr>
          <p:cNvSpPr/>
          <p:nvPr/>
        </p:nvSpPr>
        <p:spPr>
          <a:xfrm>
            <a:off x="10790416" y="1715845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6" name="מלבן 35">
            <a:extLst>
              <a:ext uri="{FF2B5EF4-FFF2-40B4-BE49-F238E27FC236}">
                <a16:creationId xmlns:a16="http://schemas.microsoft.com/office/drawing/2014/main" id="{7822AA4F-2C6D-4E06-B13B-AEAE785E90B1}"/>
              </a:ext>
            </a:extLst>
          </p:cNvPr>
          <p:cNvSpPr/>
          <p:nvPr/>
        </p:nvSpPr>
        <p:spPr>
          <a:xfrm>
            <a:off x="9321958" y="1691924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7" name="מלבן 36">
            <a:extLst>
              <a:ext uri="{FF2B5EF4-FFF2-40B4-BE49-F238E27FC236}">
                <a16:creationId xmlns:a16="http://schemas.microsoft.com/office/drawing/2014/main" id="{54318712-1311-4310-AE3B-A3992F9B625A}"/>
              </a:ext>
            </a:extLst>
          </p:cNvPr>
          <p:cNvSpPr/>
          <p:nvPr/>
        </p:nvSpPr>
        <p:spPr>
          <a:xfrm>
            <a:off x="9112815" y="128458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8" name="מלבן 37">
            <a:extLst>
              <a:ext uri="{FF2B5EF4-FFF2-40B4-BE49-F238E27FC236}">
                <a16:creationId xmlns:a16="http://schemas.microsoft.com/office/drawing/2014/main" id="{FA7E1C8A-A5D3-46A4-8301-01B098CE282D}"/>
              </a:ext>
            </a:extLst>
          </p:cNvPr>
          <p:cNvSpPr/>
          <p:nvPr/>
        </p:nvSpPr>
        <p:spPr>
          <a:xfrm>
            <a:off x="5190754" y="3179295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9" name="מלבן 38">
            <a:extLst>
              <a:ext uri="{FF2B5EF4-FFF2-40B4-BE49-F238E27FC236}">
                <a16:creationId xmlns:a16="http://schemas.microsoft.com/office/drawing/2014/main" id="{5B064B67-9D6F-4FB9-B7E3-735267322461}"/>
              </a:ext>
            </a:extLst>
          </p:cNvPr>
          <p:cNvSpPr/>
          <p:nvPr/>
        </p:nvSpPr>
        <p:spPr>
          <a:xfrm>
            <a:off x="6191193" y="97390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מלבן 39">
            <a:extLst>
              <a:ext uri="{FF2B5EF4-FFF2-40B4-BE49-F238E27FC236}">
                <a16:creationId xmlns:a16="http://schemas.microsoft.com/office/drawing/2014/main" id="{B3AC5F67-C3B4-4C04-8811-E456CEFBCA6A}"/>
              </a:ext>
            </a:extLst>
          </p:cNvPr>
          <p:cNvSpPr/>
          <p:nvPr/>
        </p:nvSpPr>
        <p:spPr>
          <a:xfrm>
            <a:off x="6990180" y="97588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1" name="מלבן 40">
            <a:extLst>
              <a:ext uri="{FF2B5EF4-FFF2-40B4-BE49-F238E27FC236}">
                <a16:creationId xmlns:a16="http://schemas.microsoft.com/office/drawing/2014/main" id="{DD9FC52A-970B-43EC-B0AC-AF225BFD12A1}"/>
              </a:ext>
            </a:extLst>
          </p:cNvPr>
          <p:cNvSpPr/>
          <p:nvPr/>
        </p:nvSpPr>
        <p:spPr>
          <a:xfrm>
            <a:off x="5635669" y="57224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2" name="מלבן 41">
            <a:extLst>
              <a:ext uri="{FF2B5EF4-FFF2-40B4-BE49-F238E27FC236}">
                <a16:creationId xmlns:a16="http://schemas.microsoft.com/office/drawing/2014/main" id="{F2E507AA-C7AE-4042-9D3F-294DB93C37B9}"/>
              </a:ext>
            </a:extLst>
          </p:cNvPr>
          <p:cNvSpPr/>
          <p:nvPr/>
        </p:nvSpPr>
        <p:spPr>
          <a:xfrm>
            <a:off x="6570967" y="56657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3" name="מלבן 42">
            <a:extLst>
              <a:ext uri="{FF2B5EF4-FFF2-40B4-BE49-F238E27FC236}">
                <a16:creationId xmlns:a16="http://schemas.microsoft.com/office/drawing/2014/main" id="{0D8C1183-C220-442A-AD86-942266786230}"/>
              </a:ext>
            </a:extLst>
          </p:cNvPr>
          <p:cNvSpPr/>
          <p:nvPr/>
        </p:nvSpPr>
        <p:spPr>
          <a:xfrm>
            <a:off x="9929543" y="511668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מלבן 43">
            <a:extLst>
              <a:ext uri="{FF2B5EF4-FFF2-40B4-BE49-F238E27FC236}">
                <a16:creationId xmlns:a16="http://schemas.microsoft.com/office/drawing/2014/main" id="{3A50BB68-D699-49EE-B539-1396F1AF01C3}"/>
              </a:ext>
            </a:extLst>
          </p:cNvPr>
          <p:cNvSpPr/>
          <p:nvPr/>
        </p:nvSpPr>
        <p:spPr>
          <a:xfrm>
            <a:off x="10795606" y="425412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5" name="מלבן 44">
            <a:extLst>
              <a:ext uri="{FF2B5EF4-FFF2-40B4-BE49-F238E27FC236}">
                <a16:creationId xmlns:a16="http://schemas.microsoft.com/office/drawing/2014/main" id="{A5DDE61E-6C62-4DFF-8EA2-387D4FF8C2A4}"/>
              </a:ext>
            </a:extLst>
          </p:cNvPr>
          <p:cNvSpPr/>
          <p:nvPr/>
        </p:nvSpPr>
        <p:spPr>
          <a:xfrm>
            <a:off x="10694307" y="297835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6" name="מלבן 45">
            <a:extLst>
              <a:ext uri="{FF2B5EF4-FFF2-40B4-BE49-F238E27FC236}">
                <a16:creationId xmlns:a16="http://schemas.microsoft.com/office/drawing/2014/main" id="{C2E1F34A-4228-4066-A057-5ACFFD7CD6A5}"/>
              </a:ext>
            </a:extLst>
          </p:cNvPr>
          <p:cNvSpPr/>
          <p:nvPr/>
        </p:nvSpPr>
        <p:spPr>
          <a:xfrm>
            <a:off x="10298253" y="383255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7" name="מלבן 46">
            <a:extLst>
              <a:ext uri="{FF2B5EF4-FFF2-40B4-BE49-F238E27FC236}">
                <a16:creationId xmlns:a16="http://schemas.microsoft.com/office/drawing/2014/main" id="{F2B7EBF5-3212-4131-86B8-BE35C0175B29}"/>
              </a:ext>
            </a:extLst>
          </p:cNvPr>
          <p:cNvSpPr/>
          <p:nvPr/>
        </p:nvSpPr>
        <p:spPr>
          <a:xfrm>
            <a:off x="9535974" y="5121921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8" name="מלבן 47">
            <a:extLst>
              <a:ext uri="{FF2B5EF4-FFF2-40B4-BE49-F238E27FC236}">
                <a16:creationId xmlns:a16="http://schemas.microsoft.com/office/drawing/2014/main" id="{2F0CD69B-980D-4A59-99D7-5DA8A5ED7693}"/>
              </a:ext>
            </a:extLst>
          </p:cNvPr>
          <p:cNvSpPr/>
          <p:nvPr/>
        </p:nvSpPr>
        <p:spPr>
          <a:xfrm>
            <a:off x="10742562" y="3771487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9" name="מלבן 48">
            <a:extLst>
              <a:ext uri="{FF2B5EF4-FFF2-40B4-BE49-F238E27FC236}">
                <a16:creationId xmlns:a16="http://schemas.microsoft.com/office/drawing/2014/main" id="{358A58AA-EBCF-4FC9-8DB1-FDA3232E8FF1}"/>
              </a:ext>
            </a:extLst>
          </p:cNvPr>
          <p:cNvSpPr/>
          <p:nvPr/>
        </p:nvSpPr>
        <p:spPr>
          <a:xfrm>
            <a:off x="6445147" y="221848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0" name="מלבן 49">
            <a:extLst>
              <a:ext uri="{FF2B5EF4-FFF2-40B4-BE49-F238E27FC236}">
                <a16:creationId xmlns:a16="http://schemas.microsoft.com/office/drawing/2014/main" id="{9FBA992C-A464-46A4-B1D4-DC89056828D0}"/>
              </a:ext>
            </a:extLst>
          </p:cNvPr>
          <p:cNvSpPr/>
          <p:nvPr/>
        </p:nvSpPr>
        <p:spPr>
          <a:xfrm>
            <a:off x="6938331" y="2222801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מלבן 50">
            <a:extLst>
              <a:ext uri="{FF2B5EF4-FFF2-40B4-BE49-F238E27FC236}">
                <a16:creationId xmlns:a16="http://schemas.microsoft.com/office/drawing/2014/main" id="{365DC368-0843-4ABD-B60A-219A8ED839C8}"/>
              </a:ext>
            </a:extLst>
          </p:cNvPr>
          <p:cNvSpPr/>
          <p:nvPr/>
        </p:nvSpPr>
        <p:spPr>
          <a:xfrm>
            <a:off x="5976224" y="1792229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2" name="מלבן 51">
            <a:extLst>
              <a:ext uri="{FF2B5EF4-FFF2-40B4-BE49-F238E27FC236}">
                <a16:creationId xmlns:a16="http://schemas.microsoft.com/office/drawing/2014/main" id="{BF464284-E5FA-4EB9-A071-653FC683D568}"/>
              </a:ext>
            </a:extLst>
          </p:cNvPr>
          <p:cNvSpPr/>
          <p:nvPr/>
        </p:nvSpPr>
        <p:spPr>
          <a:xfrm>
            <a:off x="6143914" y="1788842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3" name="מלבן 52">
            <a:extLst>
              <a:ext uri="{FF2B5EF4-FFF2-40B4-BE49-F238E27FC236}">
                <a16:creationId xmlns:a16="http://schemas.microsoft.com/office/drawing/2014/main" id="{A4827D4F-30B6-4589-A131-19105FEE7F53}"/>
              </a:ext>
            </a:extLst>
          </p:cNvPr>
          <p:cNvSpPr/>
          <p:nvPr/>
        </p:nvSpPr>
        <p:spPr>
          <a:xfrm>
            <a:off x="6874662" y="1865154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מלבן 53">
            <a:extLst>
              <a:ext uri="{FF2B5EF4-FFF2-40B4-BE49-F238E27FC236}">
                <a16:creationId xmlns:a16="http://schemas.microsoft.com/office/drawing/2014/main" id="{A0C4F927-462D-464A-A32F-C48D3D3411FB}"/>
              </a:ext>
            </a:extLst>
          </p:cNvPr>
          <p:cNvSpPr/>
          <p:nvPr/>
        </p:nvSpPr>
        <p:spPr>
          <a:xfrm>
            <a:off x="7480598" y="359470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מלבן 54">
            <a:extLst>
              <a:ext uri="{FF2B5EF4-FFF2-40B4-BE49-F238E27FC236}">
                <a16:creationId xmlns:a16="http://schemas.microsoft.com/office/drawing/2014/main" id="{F5A052E3-0EA9-40C7-8D01-F67FFFF0E056}"/>
              </a:ext>
            </a:extLst>
          </p:cNvPr>
          <p:cNvSpPr/>
          <p:nvPr/>
        </p:nvSpPr>
        <p:spPr>
          <a:xfrm>
            <a:off x="5190753" y="4855918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7" name="מלבן 56">
            <a:extLst>
              <a:ext uri="{FF2B5EF4-FFF2-40B4-BE49-F238E27FC236}">
                <a16:creationId xmlns:a16="http://schemas.microsoft.com/office/drawing/2014/main" id="{DBD7740B-DF15-46CB-BE7E-041477405273}"/>
              </a:ext>
            </a:extLst>
          </p:cNvPr>
          <p:cNvSpPr/>
          <p:nvPr/>
        </p:nvSpPr>
        <p:spPr>
          <a:xfrm>
            <a:off x="5351785" y="3629135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מלבן 57">
            <a:extLst>
              <a:ext uri="{FF2B5EF4-FFF2-40B4-BE49-F238E27FC236}">
                <a16:creationId xmlns:a16="http://schemas.microsoft.com/office/drawing/2014/main" id="{43422690-A14E-4246-9B33-E2A3FB168662}"/>
              </a:ext>
            </a:extLst>
          </p:cNvPr>
          <p:cNvSpPr/>
          <p:nvPr/>
        </p:nvSpPr>
        <p:spPr>
          <a:xfrm>
            <a:off x="7494536" y="4773311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58">
            <a:extLst>
              <a:ext uri="{FF2B5EF4-FFF2-40B4-BE49-F238E27FC236}">
                <a16:creationId xmlns:a16="http://schemas.microsoft.com/office/drawing/2014/main" id="{223183AB-6BD2-4412-B438-A8DCE46E31C3}"/>
              </a:ext>
            </a:extLst>
          </p:cNvPr>
          <p:cNvSpPr/>
          <p:nvPr/>
        </p:nvSpPr>
        <p:spPr>
          <a:xfrm>
            <a:off x="6821052" y="5680236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1" name="מלבן 60">
            <a:extLst>
              <a:ext uri="{FF2B5EF4-FFF2-40B4-BE49-F238E27FC236}">
                <a16:creationId xmlns:a16="http://schemas.microsoft.com/office/drawing/2014/main" id="{04DA3076-7D9D-4CB3-A078-73CB74789D9B}"/>
              </a:ext>
            </a:extLst>
          </p:cNvPr>
          <p:cNvSpPr/>
          <p:nvPr/>
        </p:nvSpPr>
        <p:spPr>
          <a:xfrm>
            <a:off x="4621569" y="6112341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2" name="מלבן 61">
            <a:extLst>
              <a:ext uri="{FF2B5EF4-FFF2-40B4-BE49-F238E27FC236}">
                <a16:creationId xmlns:a16="http://schemas.microsoft.com/office/drawing/2014/main" id="{78E017FE-86C1-4948-94D9-F42B3A105267}"/>
              </a:ext>
            </a:extLst>
          </p:cNvPr>
          <p:cNvSpPr/>
          <p:nvPr/>
        </p:nvSpPr>
        <p:spPr>
          <a:xfrm>
            <a:off x="6095551" y="6121570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3" name="מלבן 62">
            <a:extLst>
              <a:ext uri="{FF2B5EF4-FFF2-40B4-BE49-F238E27FC236}">
                <a16:creationId xmlns:a16="http://schemas.microsoft.com/office/drawing/2014/main" id="{6E796249-DEB7-4B57-A631-47533B3B1C7D}"/>
              </a:ext>
            </a:extLst>
          </p:cNvPr>
          <p:cNvSpPr/>
          <p:nvPr/>
        </p:nvSpPr>
        <p:spPr>
          <a:xfrm>
            <a:off x="5098607" y="5616709"/>
            <a:ext cx="157287" cy="450650"/>
          </a:xfrm>
          <a:prstGeom prst="rect">
            <a:avLst/>
          </a:prstGeom>
          <a:solidFill>
            <a:srgbClr val="FFC0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4" name="מלבן 63">
            <a:extLst>
              <a:ext uri="{FF2B5EF4-FFF2-40B4-BE49-F238E27FC236}">
                <a16:creationId xmlns:a16="http://schemas.microsoft.com/office/drawing/2014/main" id="{DF352EFA-5688-44C2-ABB9-B696C5F8638D}"/>
              </a:ext>
            </a:extLst>
          </p:cNvPr>
          <p:cNvSpPr/>
          <p:nvPr/>
        </p:nvSpPr>
        <p:spPr>
          <a:xfrm>
            <a:off x="762351" y="503701"/>
            <a:ext cx="2606322" cy="4082156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36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ז</a:t>
            </a:r>
            <a:endParaRPr lang="en-US" sz="2800" b="1" dirty="0">
              <a:solidFill>
                <a:schemeClr val="tx1">
                  <a:lumMod val="50000"/>
                </a:schemeClr>
              </a:solidFill>
              <a:highlight>
                <a:srgbClr val="FFFF00"/>
              </a:highligh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dirty="0"/>
          </a:p>
          <a:p>
            <a:pPr algn="ctr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ס</a:t>
            </a:r>
          </a:p>
          <a:p>
            <a:pPr algn="ctr"/>
            <a:endParaRPr lang="he-IL" dirty="0"/>
          </a:p>
          <a:p>
            <a:pPr algn="ctr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צ</a:t>
            </a:r>
          </a:p>
          <a:p>
            <a:pPr algn="ctr"/>
            <a:endParaRPr lang="he-IL" dirty="0"/>
          </a:p>
          <a:p>
            <a:pPr algn="ctr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ש</a:t>
            </a:r>
          </a:p>
          <a:p>
            <a:pPr algn="ctr"/>
            <a:endParaRPr lang="he-IL" dirty="0"/>
          </a:p>
          <a:p>
            <a:pPr algn="ctr"/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שׂ</a:t>
            </a:r>
          </a:p>
          <a:p>
            <a:pPr algn="ctr"/>
            <a:endParaRPr lang="he-IL" sz="2800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2070263-02FD-4FBE-B4C7-CC5AD6CCFE19}"/>
              </a:ext>
            </a:extLst>
          </p:cNvPr>
          <p:cNvSpPr txBox="1"/>
          <p:nvPr/>
        </p:nvSpPr>
        <p:spPr>
          <a:xfrm>
            <a:off x="288758" y="5016544"/>
            <a:ext cx="296150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אותיות שורקות</a:t>
            </a:r>
          </a:p>
          <a:p>
            <a:pPr algn="ctr"/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האויר הזורם בפה</a:t>
            </a:r>
          </a:p>
          <a:p>
            <a:pPr algn="ctr"/>
            <a:r>
              <a:rPr lang="he-IL" sz="2400" b="1" dirty="0">
                <a:latin typeface="Calibri" panose="020F0502020204030204" pitchFamily="34" charset="0"/>
                <a:cs typeface="Calibri" panose="020F0502020204030204" pitchFamily="34" charset="0"/>
              </a:rPr>
              <a:t> יוצר תחושה של שריקה</a:t>
            </a:r>
          </a:p>
        </p:txBody>
      </p:sp>
    </p:spTree>
    <p:extLst>
      <p:ext uri="{BB962C8B-B14F-4D97-AF65-F5344CB8AC3E}">
        <p14:creationId xmlns:p14="http://schemas.microsoft.com/office/powerpoint/2010/main" val="1672183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43D3B474-4A00-412D-B6ED-BC371121E86D}"/>
              </a:ext>
            </a:extLst>
          </p:cNvPr>
          <p:cNvSpPr txBox="1"/>
          <p:nvPr/>
        </p:nvSpPr>
        <p:spPr>
          <a:xfrm>
            <a:off x="8966309" y="1674264"/>
            <a:ext cx="2366988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זִמְזוּם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19CAFC84-FCAC-4DC0-A64E-2604EF4E595B}"/>
              </a:ext>
            </a:extLst>
          </p:cNvPr>
          <p:cNvSpPr txBox="1"/>
          <p:nvPr/>
        </p:nvSpPr>
        <p:spPr>
          <a:xfrm>
            <a:off x="4571974" y="1687416"/>
            <a:ext cx="2366988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צִיּוּץ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4945B349-2996-4001-B736-CD5DE0F680DF}"/>
              </a:ext>
            </a:extLst>
          </p:cNvPr>
          <p:cNvSpPr txBox="1"/>
          <p:nvPr/>
        </p:nvSpPr>
        <p:spPr>
          <a:xfrm>
            <a:off x="858703" y="1674265"/>
            <a:ext cx="2366988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טִפְטוּף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9195866" y="5847075"/>
            <a:ext cx="1679493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Image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OpenClipart-Vectors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417" y="3305011"/>
            <a:ext cx="1886772" cy="1344326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988333" y="5893679"/>
            <a:ext cx="242846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Image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Clker-Free-Vector-Images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250" y="2976591"/>
            <a:ext cx="2014418" cy="2760659"/>
          </a:xfrm>
          <a:prstGeom prst="rect">
            <a:avLst/>
          </a:prstGeom>
        </p:spPr>
      </p:pic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1462813" y="5893241"/>
            <a:ext cx="242846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Image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Clker-Free-Vector-Images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260" y="3245771"/>
            <a:ext cx="2227944" cy="206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9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2599379-52DB-4F85-9D51-CD0CF4FA33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6618" y="2352807"/>
            <a:ext cx="7626417" cy="3844925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E02DD93-1F69-4589-95BB-9717D5867372}"/>
              </a:ext>
            </a:extLst>
          </p:cNvPr>
          <p:cNvSpPr txBox="1"/>
          <p:nvPr/>
        </p:nvSpPr>
        <p:spPr>
          <a:xfrm>
            <a:off x="3773121" y="3134271"/>
            <a:ext cx="62775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solidFill>
                  <a:schemeClr val="tx1">
                    <a:lumMod val="50000"/>
                  </a:schemeClr>
                </a:solidFill>
              </a:rPr>
              <a:t>חידון הצלילים הגדול</a:t>
            </a:r>
          </a:p>
        </p:txBody>
      </p:sp>
    </p:spTree>
    <p:extLst>
      <p:ext uri="{BB962C8B-B14F-4D97-AF65-F5344CB8AC3E}">
        <p14:creationId xmlns:p14="http://schemas.microsoft.com/office/powerpoint/2010/main" val="305135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2599379-52DB-4F85-9D51-CD0CF4FA33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6618" y="2352807"/>
            <a:ext cx="7626417" cy="3844925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E02DD93-1F69-4589-95BB-9717D5867372}"/>
              </a:ext>
            </a:extLst>
          </p:cNvPr>
          <p:cNvSpPr txBox="1"/>
          <p:nvPr/>
        </p:nvSpPr>
        <p:spPr>
          <a:xfrm>
            <a:off x="4082808" y="1617191"/>
            <a:ext cx="62775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חידון הצלילים הגדול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592FEBA-A0EE-45F6-BA85-9CC9A3F31BC3}"/>
              </a:ext>
            </a:extLst>
          </p:cNvPr>
          <p:cNvSpPr txBox="1"/>
          <p:nvPr/>
        </p:nvSpPr>
        <p:spPr>
          <a:xfrm>
            <a:off x="4466805" y="5571059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תִּקְתוּק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A085BED5-9A41-4E8E-913A-1AEB29587239}"/>
              </a:ext>
            </a:extLst>
          </p:cNvPr>
          <p:cNvSpPr txBox="1"/>
          <p:nvPr/>
        </p:nvSpPr>
        <p:spPr>
          <a:xfrm>
            <a:off x="-678949" y="6476323"/>
            <a:ext cx="382886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100" dirty="0"/>
              <a:t>גוגל תמונות מותרות לשימוש</a:t>
            </a:r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862" y="2884564"/>
            <a:ext cx="2781410" cy="2781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67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2599379-52DB-4F85-9D51-CD0CF4FA33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6618" y="2352807"/>
            <a:ext cx="7626417" cy="3844925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E02DD93-1F69-4589-95BB-9717D5867372}"/>
              </a:ext>
            </a:extLst>
          </p:cNvPr>
          <p:cNvSpPr txBox="1"/>
          <p:nvPr/>
        </p:nvSpPr>
        <p:spPr>
          <a:xfrm>
            <a:off x="4082808" y="1617191"/>
            <a:ext cx="62775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חידון הצלילים הגדול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592FEBA-A0EE-45F6-BA85-9CC9A3F31BC3}"/>
              </a:ext>
            </a:extLst>
          </p:cNvPr>
          <p:cNvSpPr txBox="1"/>
          <p:nvPr/>
        </p:nvSpPr>
        <p:spPr>
          <a:xfrm>
            <a:off x="8994602" y="5230246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תִּקְתוּק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013C7DC5-C2DD-4BCB-90B8-1C00DB4AB432}"/>
              </a:ext>
            </a:extLst>
          </p:cNvPr>
          <p:cNvSpPr txBox="1"/>
          <p:nvPr/>
        </p:nvSpPr>
        <p:spPr>
          <a:xfrm>
            <a:off x="-678949" y="6491071"/>
            <a:ext cx="382886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100" dirty="0"/>
              <a:t>גוגל תמונות מותרות לשימוש</a:t>
            </a:r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87" y="3183804"/>
            <a:ext cx="2045794" cy="204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13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2599379-52DB-4F85-9D51-CD0CF4FA33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6618" y="2352807"/>
            <a:ext cx="7626417" cy="3844925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E02DD93-1F69-4589-95BB-9717D5867372}"/>
              </a:ext>
            </a:extLst>
          </p:cNvPr>
          <p:cNvSpPr txBox="1"/>
          <p:nvPr/>
        </p:nvSpPr>
        <p:spPr>
          <a:xfrm>
            <a:off x="4082808" y="1617191"/>
            <a:ext cx="62775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חידון הצלילים הגדול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592FEBA-A0EE-45F6-BA85-9CC9A3F31BC3}"/>
              </a:ext>
            </a:extLst>
          </p:cNvPr>
          <p:cNvSpPr txBox="1"/>
          <p:nvPr/>
        </p:nvSpPr>
        <p:spPr>
          <a:xfrm>
            <a:off x="8777267" y="5276802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תִּקְתוּק</a:t>
            </a: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2FCE0F30-6393-4D93-86C1-C449AA919A9F}"/>
              </a:ext>
            </a:extLst>
          </p:cNvPr>
          <p:cNvSpPr txBox="1"/>
          <p:nvPr/>
        </p:nvSpPr>
        <p:spPr>
          <a:xfrm>
            <a:off x="5030927" y="5240809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בָּקְבּוּק</a:t>
            </a: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95C3751F-9D40-4EC2-A7D8-14CEF810AC52}"/>
              </a:ext>
            </a:extLst>
          </p:cNvPr>
          <p:cNvSpPr txBox="1"/>
          <p:nvPr/>
        </p:nvSpPr>
        <p:spPr>
          <a:xfrm>
            <a:off x="-678949" y="6476323"/>
            <a:ext cx="382886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100" dirty="0"/>
              <a:t>גוגל תמונות מותרות לשימוש</a:t>
            </a:r>
          </a:p>
        </p:txBody>
      </p:sp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21444" y="6169354"/>
            <a:ext cx="242846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Image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Clker-Free-Vector-Images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398" y="2797754"/>
            <a:ext cx="1194628" cy="2389256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87" y="3183804"/>
            <a:ext cx="2045794" cy="204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47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2599379-52DB-4F85-9D51-CD0CF4FA33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6618" y="2352807"/>
            <a:ext cx="7626417" cy="3844925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E02DD93-1F69-4589-95BB-9717D5867372}"/>
              </a:ext>
            </a:extLst>
          </p:cNvPr>
          <p:cNvSpPr txBox="1"/>
          <p:nvPr/>
        </p:nvSpPr>
        <p:spPr>
          <a:xfrm>
            <a:off x="4082808" y="1617191"/>
            <a:ext cx="62775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חידון הצלילים הגדול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592FEBA-A0EE-45F6-BA85-9CC9A3F31BC3}"/>
              </a:ext>
            </a:extLst>
          </p:cNvPr>
          <p:cNvSpPr txBox="1"/>
          <p:nvPr/>
        </p:nvSpPr>
        <p:spPr>
          <a:xfrm>
            <a:off x="8777267" y="5276802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תִּקְתוּק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6C04660D-3BC4-4F34-9048-114D714AD658}"/>
              </a:ext>
            </a:extLst>
          </p:cNvPr>
          <p:cNvSpPr txBox="1"/>
          <p:nvPr/>
        </p:nvSpPr>
        <p:spPr>
          <a:xfrm>
            <a:off x="5030927" y="5240809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בָּקְבּוּק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F7BF3A58-A151-46E2-8336-E4C750098B46}"/>
              </a:ext>
            </a:extLst>
          </p:cNvPr>
          <p:cNvSpPr txBox="1"/>
          <p:nvPr/>
        </p:nvSpPr>
        <p:spPr>
          <a:xfrm>
            <a:off x="-678949" y="6476323"/>
            <a:ext cx="382886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100" dirty="0"/>
              <a:t>גוגל תמונות מותרות לשימוש</a:t>
            </a: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721444" y="6169354"/>
            <a:ext cx="242846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Image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Clker-Free-Vector-Images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14" name="תמונה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398" y="2797754"/>
            <a:ext cx="1194628" cy="2389256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87" y="3183804"/>
            <a:ext cx="2045794" cy="204579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821" y="2882347"/>
            <a:ext cx="2393125" cy="25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78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b="1" dirty="0"/>
              <a:t>מִצְלול</a:t>
            </a:r>
            <a:endParaRPr lang="en-IL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2599379-52DB-4F85-9D51-CD0CF4FA33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26618" y="2352807"/>
            <a:ext cx="7626417" cy="3844925"/>
          </a:xfrm>
        </p:spPr>
        <p:txBody>
          <a:bodyPr/>
          <a:lstStyle/>
          <a:p>
            <a:pPr algn="r"/>
            <a:endParaRPr lang="he-IL" dirty="0"/>
          </a:p>
          <a:p>
            <a:pPr algn="r"/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E02DD93-1F69-4589-95BB-9717D5867372}"/>
              </a:ext>
            </a:extLst>
          </p:cNvPr>
          <p:cNvSpPr txBox="1"/>
          <p:nvPr/>
        </p:nvSpPr>
        <p:spPr>
          <a:xfrm>
            <a:off x="4082808" y="1617191"/>
            <a:ext cx="6277563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חידון הצלילים הגדול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D592FEBA-A0EE-45F6-BA85-9CC9A3F31BC3}"/>
              </a:ext>
            </a:extLst>
          </p:cNvPr>
          <p:cNvSpPr txBox="1"/>
          <p:nvPr/>
        </p:nvSpPr>
        <p:spPr>
          <a:xfrm>
            <a:off x="8777267" y="5276802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תִּקְתוּק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E1876BD-ABCC-4BCD-A2B4-F87EF866F860}"/>
              </a:ext>
            </a:extLst>
          </p:cNvPr>
          <p:cNvSpPr txBox="1"/>
          <p:nvPr/>
        </p:nvSpPr>
        <p:spPr>
          <a:xfrm>
            <a:off x="991570" y="5177647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צִלְצוּל</a:t>
            </a: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54E7C180-C6E5-4E5E-94BB-C1A8B6D535F7}"/>
              </a:ext>
            </a:extLst>
          </p:cNvPr>
          <p:cNvSpPr txBox="1"/>
          <p:nvPr/>
        </p:nvSpPr>
        <p:spPr>
          <a:xfrm>
            <a:off x="5030927" y="5240809"/>
            <a:ext cx="2366988" cy="89255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he-IL" sz="1600" b="1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he-IL" sz="36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בָּקְבּוּק</a:t>
            </a: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4E7518EC-C9C0-4B31-9AE7-787193165483}"/>
              </a:ext>
            </a:extLst>
          </p:cNvPr>
          <p:cNvSpPr txBox="1"/>
          <p:nvPr/>
        </p:nvSpPr>
        <p:spPr>
          <a:xfrm>
            <a:off x="-678949" y="6476323"/>
            <a:ext cx="3828861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1100" dirty="0"/>
              <a:t>גוגל תמונות מותרות לשימוש</a:t>
            </a: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721444" y="6169354"/>
            <a:ext cx="2428468" cy="92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Image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by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Clker-Free-Vector-Images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from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sng" strike="noStrike" cap="none" normalizeH="0" baseline="0" dirty="0" err="1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Pixabay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rgbClr val="191B26"/>
                </a:solidFill>
                <a:effectLst/>
                <a:latin typeface="Open Sans" panose="020B0606030504020204" pitchFamily="34" charset="0"/>
                <a:cs typeface="Open Sans" panose="020B0606030504020204" pitchFamily="34" charset="0"/>
              </a:rPr>
              <a:t> </a:t>
            </a:r>
            <a:r>
              <a:rPr kumimoji="0" lang="he-IL" altLang="he-IL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pic>
        <p:nvPicPr>
          <p:cNvPr id="18" name="תמונה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398" y="2797754"/>
            <a:ext cx="1194628" cy="2389256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587" y="3183804"/>
            <a:ext cx="2045794" cy="2045794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821" y="2882347"/>
            <a:ext cx="2393125" cy="250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95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מסכמים מה למדנו על השיר</a:t>
            </a:r>
            <a:endParaRPr lang="x-non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447C36-6132-374D-A58E-2AEC5E22D0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7831" y="2376481"/>
            <a:ext cx="10472103" cy="1688519"/>
          </a:xfrm>
        </p:spPr>
        <p:txBody>
          <a:bodyPr>
            <a:noAutofit/>
          </a:bodyPr>
          <a:lstStyle/>
          <a:p>
            <a:pPr marL="571500" lvl="0" indent="-571500" algn="r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הכרנו עוד שיר שכתבה לאה גולדברג על תופעת טבע </a:t>
            </a:r>
          </a:p>
          <a:p>
            <a:pPr marL="571500" lvl="0" indent="-571500" algn="r">
              <a:buFont typeface="Arial" panose="020B0604020202020204" pitchFamily="34" charset="0"/>
              <a:buChar char="•"/>
            </a:pPr>
            <a:endParaRPr lang="he-IL" dirty="0">
              <a:solidFill>
                <a:schemeClr val="tx1">
                  <a:lumMod val="50000"/>
                </a:schemeClr>
              </a:solidFill>
            </a:endParaRPr>
          </a:p>
          <a:p>
            <a:pPr marL="571500" lvl="0" indent="-571500" algn="r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ראינו כיצד ריבוי של פעלים בשיר יוצר קצב ותחושה כאילו מדובר על ילדים המשחקים תופסת</a:t>
            </a:r>
          </a:p>
          <a:p>
            <a:pPr marL="571500" lvl="0" indent="-571500" algn="r">
              <a:buFont typeface="Arial" panose="020B0604020202020204" pitchFamily="34" charset="0"/>
              <a:buChar char="•"/>
            </a:pPr>
            <a:endParaRPr lang="he-IL" dirty="0">
              <a:solidFill>
                <a:schemeClr val="tx1">
                  <a:lumMod val="50000"/>
                </a:schemeClr>
              </a:solidFill>
            </a:endParaRPr>
          </a:p>
          <a:p>
            <a:pPr marL="571500" lvl="0" indent="-571500" algn="r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>
                    <a:lumMod val="50000"/>
                  </a:schemeClr>
                </a:solidFill>
              </a:rPr>
              <a:t>למדנו על אמצעי אומנותי שנקרא מצלול</a:t>
            </a:r>
          </a:p>
          <a:p>
            <a:pPr lvl="0" algn="r"/>
            <a:endParaRPr lang="he-I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pic>
        <p:nvPicPr>
          <p:cNvPr id="9" name="Picture 11">
            <a:extLst>
              <a:ext uri="{FF2B5EF4-FFF2-40B4-BE49-F238E27FC236}">
                <a16:creationId xmlns:a16="http://schemas.microsoft.com/office/drawing/2014/main" id="{8967A6D5-BC5B-E840-ABAC-BF885A0AC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8222050">
            <a:off x="319777" y="503469"/>
            <a:ext cx="1596108" cy="820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44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1AFFA1F-50A1-CC45-96F8-BD150ABF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ממשיכים לתרגל</a:t>
            </a:r>
            <a:endParaRPr lang="x-non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16805B-847F-B044-A135-079AF54E9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7846" y="13562"/>
            <a:ext cx="1017545" cy="1070700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7B107C4F-4472-4179-8996-02C5733A675C}"/>
              </a:ext>
            </a:extLst>
          </p:cNvPr>
          <p:cNvSpPr txBox="1"/>
          <p:nvPr/>
        </p:nvSpPr>
        <p:spPr>
          <a:xfrm>
            <a:off x="974034" y="1621951"/>
            <a:ext cx="10944697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he-IL" sz="3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קראו מחדש את השיר "אור וצל" וכשאתם מרגישים שאתם יודעים לקרא אותו היטב הזמינו מישהו מבני משפחה או החברים לכיתה להאזין לקריאה. </a:t>
            </a:r>
          </a:p>
          <a:p>
            <a:pPr algn="r" rtl="1">
              <a:lnSpc>
                <a:spcPct val="150000"/>
              </a:lnSpc>
            </a:pPr>
            <a:r>
              <a:rPr lang="he-IL" sz="36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שימו לב מה אתם מדגישים: את הצלילים של המילים, את הפעלים.</a:t>
            </a:r>
          </a:p>
          <a:p>
            <a:pPr algn="ctr" rtl="1">
              <a:lnSpc>
                <a:spcPct val="150000"/>
              </a:lnSpc>
            </a:pPr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בהצלחה </a:t>
            </a:r>
            <a:r>
              <a:rPr lang="he-IL" sz="4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</a:t>
            </a:r>
          </a:p>
        </p:txBody>
      </p:sp>
    </p:spTree>
    <p:extLst>
      <p:ext uri="{BB962C8B-B14F-4D97-AF65-F5344CB8AC3E}">
        <p14:creationId xmlns:p14="http://schemas.microsoft.com/office/powerpoint/2010/main" val="4128280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7773396" y="252232"/>
            <a:ext cx="3595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rtl="1"/>
            <a:r>
              <a:rPr lang="he-IL" sz="40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</a:t>
            </a:r>
            <a:r>
              <a:rPr lang="he-IL" sz="2800" b="1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he-IL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לאה גולדברג</a:t>
            </a: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32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B351BBF8-8AE4-48C6-B662-DD52F9FD6BD6}"/>
              </a:ext>
            </a:extLst>
          </p:cNvPr>
          <p:cNvSpPr/>
          <p:nvPr/>
        </p:nvSpPr>
        <p:spPr>
          <a:xfrm>
            <a:off x="834887" y="11209"/>
            <a:ext cx="471275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וְהָרוּחַ פִּזְמוֹן מְפַזֵּם 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וּמֵאִיץ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בִּשְׁנֵיהֶם.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רָץ הַצֵּל, הַפָּזִיז, מְמַהֵר, 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וּמִכַּעַס מַשְׁחִיר עוֹד יוֹתֵר.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 מִתְגָּרֶה בּוֹ וְנָס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וְצוֹחֵק וְאֵינֶנּוּ נִתְפַּס.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רַד הָעֶרֶב וּבָא גַּם הַלֵיל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יִשְׁכְּבוּ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עֲיֵפִים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אוֹר וָצֵל.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בְּגַנִּי בְּצִדָּהּ שֶׁל מִרְפֶּסֶת,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כָּךְ נִגְמַר הַמִּשְׂחָק בְּתוֹפֶסֶת"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DDAC34AC-DC9F-4E6C-B51E-1EEF298C35B1}"/>
              </a:ext>
            </a:extLst>
          </p:cNvPr>
          <p:cNvSpPr/>
          <p:nvPr/>
        </p:nvSpPr>
        <p:spPr>
          <a:xfrm>
            <a:off x="4103700" y="1126772"/>
            <a:ext cx="7469976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"בְּגַנִּי, בְּצִדָּהּ שֶׁל מִרְפֶּסֶת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אוֹר וָצֵל שִׂחֲקוּ בְּתוֹפֶסֶת.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בָּא הָרוּחַ דָּפַק בָּאִילָן: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"רוּצוּ חִישׁ!" זֶה הָיָה הַסִּימָן.</a:t>
            </a:r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endParaRPr lang="en-US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מְמַהֵר- אָץ הַצֵּל הַשָּׁחֹר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וְאֵינֶנּוּ מַשִּׂיג אֶת הָאוֹר </a:t>
            </a:r>
          </a:p>
          <a:p>
            <a:pPr algn="r" rtl="1"/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וְהָאוֹר- הוּא עַלִּיז וְשָׂמַח,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וּבוֹרֵחַ, בּוֹרֵחַ </a:t>
            </a:r>
            <a:r>
              <a:rPr lang="he-IL" sz="3000" dirty="0" err="1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בּוֹרֵחַ</a:t>
            </a:r>
            <a: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he-IL" sz="30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he-IL" sz="3000" dirty="0">
              <a:solidFill>
                <a:schemeClr val="tx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5min_fin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34628" y="409296"/>
            <a:ext cx="2011615" cy="71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41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97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התאמה אישית 1">
      <a:dk1>
        <a:srgbClr val="424242"/>
      </a:dk1>
      <a:lt1>
        <a:srgbClr val="FFFFFF"/>
      </a:lt1>
      <a:dk2>
        <a:srgbClr val="5E5E5E"/>
      </a:dk2>
      <a:lt2>
        <a:srgbClr val="E7E6E6"/>
      </a:lt2>
      <a:accent1>
        <a:srgbClr val="1152C9"/>
      </a:accent1>
      <a:accent2>
        <a:srgbClr val="FB2265"/>
      </a:accent2>
      <a:accent3>
        <a:srgbClr val="FEC100"/>
      </a:accent3>
      <a:accent4>
        <a:srgbClr val="9D9E9D"/>
      </a:accent4>
      <a:accent5>
        <a:srgbClr val="67B2FF"/>
      </a:accent5>
      <a:accent6>
        <a:srgbClr val="FF82A5"/>
      </a:accent6>
      <a:hlink>
        <a:srgbClr val="1152C9"/>
      </a:hlink>
      <a:folHlink>
        <a:srgbClr val="7030A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3245</TotalTime>
  <Words>2215</Words>
  <Application>Microsoft Office PowerPoint</Application>
  <PresentationFormat>מסך רחב</PresentationFormat>
  <Paragraphs>314</Paragraphs>
  <Slides>24</Slides>
  <Notes>23</Notes>
  <HiddenSlides>0</HiddenSlides>
  <MMClips>2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30" baseType="lpstr">
      <vt:lpstr>Alef</vt:lpstr>
      <vt:lpstr>Arial</vt:lpstr>
      <vt:lpstr>Calibri</vt:lpstr>
      <vt:lpstr>Open Sans</vt:lpstr>
      <vt:lpstr>Wingdings</vt:lpstr>
      <vt:lpstr>Office Theme</vt:lpstr>
      <vt:lpstr>מצגת של PowerPoint‏</vt:lpstr>
      <vt:lpstr>מה להביא לשיעור? </vt:lpstr>
      <vt:lpstr>מה נלמד היום?</vt:lpstr>
      <vt:lpstr>לאה גולדברג</vt:lpstr>
      <vt:lpstr>לאה גולדברג</vt:lpstr>
      <vt:lpstr>חידה הקשורה לשיר 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מִצְלול</vt:lpstr>
      <vt:lpstr>מִצְלול</vt:lpstr>
      <vt:lpstr>מִצְלול</vt:lpstr>
      <vt:lpstr>מִצְלול</vt:lpstr>
      <vt:lpstr>מִצְלול</vt:lpstr>
      <vt:lpstr>מִצְלול</vt:lpstr>
      <vt:lpstr>מִצְלול</vt:lpstr>
      <vt:lpstr>מסכמים מה למדנו על השיר</vt:lpstr>
      <vt:lpstr>ממשיכים לתרגל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Ruthy Betinger</dc:creator>
  <cp:lastModifiedBy>שני שמלה/Shani Chemla</cp:lastModifiedBy>
  <cp:revision>252</cp:revision>
  <dcterms:created xsi:type="dcterms:W3CDTF">2020-03-11T07:11:19Z</dcterms:created>
  <dcterms:modified xsi:type="dcterms:W3CDTF">2021-10-05T12:28:11Z</dcterms:modified>
</cp:coreProperties>
</file>