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8"/>
  </p:notesMasterIdLst>
  <p:sldIdLst>
    <p:sldId id="260" r:id="rId2"/>
    <p:sldId id="261" r:id="rId3"/>
    <p:sldId id="283" r:id="rId4"/>
    <p:sldId id="263" r:id="rId5"/>
    <p:sldId id="281" r:id="rId6"/>
    <p:sldId id="282" r:id="rId7"/>
    <p:sldId id="368" r:id="rId8"/>
    <p:sldId id="316" r:id="rId9"/>
    <p:sldId id="347" r:id="rId10"/>
    <p:sldId id="348" r:id="rId11"/>
    <p:sldId id="264" r:id="rId12"/>
    <p:sldId id="376" r:id="rId13"/>
    <p:sldId id="371" r:id="rId14"/>
    <p:sldId id="370" r:id="rId15"/>
    <p:sldId id="369" r:id="rId16"/>
    <p:sldId id="265" r:id="rId17"/>
    <p:sldId id="266" r:id="rId18"/>
    <p:sldId id="349" r:id="rId19"/>
    <p:sldId id="351" r:id="rId20"/>
    <p:sldId id="350" r:id="rId21"/>
    <p:sldId id="358" r:id="rId22"/>
    <p:sldId id="267" r:id="rId23"/>
    <p:sldId id="279" r:id="rId24"/>
    <p:sldId id="352" r:id="rId25"/>
    <p:sldId id="361" r:id="rId26"/>
    <p:sldId id="372" r:id="rId27"/>
    <p:sldId id="373" r:id="rId28"/>
    <p:sldId id="362" r:id="rId29"/>
    <p:sldId id="363" r:id="rId30"/>
    <p:sldId id="364" r:id="rId31"/>
    <p:sldId id="367" r:id="rId32"/>
    <p:sldId id="378" r:id="rId33"/>
    <p:sldId id="365" r:id="rId34"/>
    <p:sldId id="271" r:id="rId35"/>
    <p:sldId id="375" r:id="rId36"/>
    <p:sldId id="379" r:id="rId37"/>
  </p:sldIdLst>
  <p:sldSz cx="12192000" cy="6858000"/>
  <p:notesSz cx="6858000" cy="9144000"/>
  <p:embeddedFontLst>
    <p:embeddedFont>
      <p:font typeface="Alef" panose="00000500000000000000" pitchFamily="2" charset="-79"/>
      <p:regular r:id="rId39"/>
      <p:bold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0"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13C"/>
    <a:srgbClr val="E3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793" autoAdjust="0"/>
  </p:normalViewPr>
  <p:slideViewPr>
    <p:cSldViewPr snapToGrid="0">
      <p:cViewPr varScale="1">
        <p:scale>
          <a:sx n="33" d="100"/>
          <a:sy n="33" d="100"/>
        </p:scale>
        <p:origin x="1362" y="48"/>
      </p:cViewPr>
      <p:guideLst>
        <p:guide orient="horz" pos="2024"/>
        <p:guide pos="3863"/>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cs.google.com/document/d/1o1XlIVg7WjillBcSZPdgFLrIPyrbnwMzsfxUUdLAdo4/edi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endParaRPr lang="en-IL"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עיר-מדינה שהרחיבה את </a:t>
            </a:r>
            <a:r>
              <a:rPr lang="he-IL" sz="1200" kern="1200" dirty="0" err="1">
                <a:solidFill>
                  <a:schemeClr val="tx1"/>
                </a:solidFill>
                <a:effectLst/>
                <a:latin typeface="+mn-lt"/>
                <a:ea typeface="+mn-ea"/>
                <a:cs typeface="+mn-cs"/>
              </a:rPr>
              <a:t>גבולותייה</a:t>
            </a:r>
            <a:r>
              <a:rPr lang="he-IL" sz="1200" kern="1200" dirty="0">
                <a:solidFill>
                  <a:schemeClr val="tx1"/>
                </a:solidFill>
                <a:effectLst/>
                <a:latin typeface="+mn-lt"/>
                <a:ea typeface="+mn-ea"/>
                <a:cs typeface="+mn-cs"/>
              </a:rPr>
              <a:t> בנחישות, עד שהייתה לאימפריה כבירה לגדות הים התיכון ובמעמקי  אירופה, ואף מעבר לכך. </a:t>
            </a:r>
            <a:endParaRPr lang="en-IL"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10</a:t>
            </a:fld>
            <a:endParaRPr lang="en-IL"/>
          </a:p>
        </p:txBody>
      </p:sp>
    </p:spTree>
    <p:extLst>
      <p:ext uri="{BB962C8B-B14F-4D97-AF65-F5344CB8AC3E}">
        <p14:creationId xmlns:p14="http://schemas.microsoft.com/office/powerpoint/2010/main" val="1278405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dirty="0">
                <a:solidFill>
                  <a:schemeClr val="dk1"/>
                </a:solidFill>
              </a:rPr>
              <a:t>אנחנו מכירים את המילה "אימפריה". אנחנו משתמשים כל הזמן במילה אימפריה. איפה למשל?</a:t>
            </a:r>
          </a:p>
          <a:p>
            <a:pPr marL="0" lvl="0" indent="0" algn="r" rtl="1">
              <a:spcBef>
                <a:spcPts val="0"/>
              </a:spcBef>
              <a:spcAft>
                <a:spcPts val="0"/>
              </a:spcAft>
              <a:buClr>
                <a:schemeClr val="dk1"/>
              </a:buClr>
              <a:buSzPts val="1200"/>
              <a:buFont typeface="Calibri"/>
              <a:buNone/>
            </a:pPr>
            <a:r>
              <a:rPr lang="he-IL" dirty="0">
                <a:solidFill>
                  <a:schemeClr val="dk1"/>
                </a:solidFill>
              </a:rPr>
              <a:t>יש לנו משפחה "אימפריה"! ממש כמו </a:t>
            </a:r>
            <a:r>
              <a:rPr lang="he-IL" dirty="0" err="1">
                <a:solidFill>
                  <a:schemeClr val="dk1"/>
                </a:solidFill>
              </a:rPr>
              <a:t>הזגורי'ז</a:t>
            </a:r>
            <a:r>
              <a:rPr lang="he-IL" dirty="0">
                <a:solidFill>
                  <a:schemeClr val="dk1"/>
                </a:solidFill>
              </a:rPr>
              <a:t>!</a:t>
            </a:r>
          </a:p>
          <a:p>
            <a:pPr marL="0" lvl="0" indent="0" algn="r" rtl="1">
              <a:spcBef>
                <a:spcPts val="0"/>
              </a:spcBef>
              <a:spcAft>
                <a:spcPts val="0"/>
              </a:spcAft>
              <a:buClr>
                <a:schemeClr val="dk1"/>
              </a:buClr>
              <a:buSzPts val="1200"/>
              <a:buFont typeface="Calibri"/>
              <a:buNone/>
            </a:pPr>
            <a:r>
              <a:rPr lang="he-IL" dirty="0">
                <a:solidFill>
                  <a:schemeClr val="dk1"/>
                </a:solidFill>
              </a:rPr>
              <a:t>קבוצות כדורגל יכולות להיות אימפריה, </a:t>
            </a:r>
          </a:p>
          <a:p>
            <a:pPr marL="0" lvl="0" indent="0" algn="r" rtl="1">
              <a:spcBef>
                <a:spcPts val="0"/>
              </a:spcBef>
              <a:spcAft>
                <a:spcPts val="0"/>
              </a:spcAft>
              <a:buClr>
                <a:schemeClr val="dk1"/>
              </a:buClr>
              <a:buSzPts val="1200"/>
              <a:buFont typeface="Calibri"/>
              <a:buNone/>
            </a:pPr>
            <a:r>
              <a:rPr lang="he-IL" dirty="0">
                <a:solidFill>
                  <a:schemeClr val="dk1"/>
                </a:solidFill>
              </a:rPr>
              <a:t>עסקים שונים קוראים לעצמם אימפריה,</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אבל למה הם מתכוונים? למה אתם מתכוונים? </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מה משותף לכל ה"אימפריות" הללו"</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dirty="0">
                <a:solidFill>
                  <a:schemeClr val="dk1"/>
                </a:solidFill>
              </a:rPr>
              <a:t>אנחנו מכירים את המילה "אימפריה". אנחנו משתמשים כל הזמן במילה אימפריה. איפה למשל?</a:t>
            </a:r>
          </a:p>
          <a:p>
            <a:pPr marL="0" lvl="0" indent="0" algn="r" rtl="1">
              <a:spcBef>
                <a:spcPts val="0"/>
              </a:spcBef>
              <a:spcAft>
                <a:spcPts val="0"/>
              </a:spcAft>
              <a:buClr>
                <a:schemeClr val="dk1"/>
              </a:buClr>
              <a:buSzPts val="1200"/>
              <a:buFont typeface="Calibri"/>
              <a:buNone/>
            </a:pPr>
            <a:r>
              <a:rPr lang="he-IL" dirty="0">
                <a:solidFill>
                  <a:schemeClr val="dk1"/>
                </a:solidFill>
              </a:rPr>
              <a:t>יש לנו משפחה "אימפריה"! ממש כמו </a:t>
            </a:r>
            <a:r>
              <a:rPr lang="he-IL" dirty="0" err="1">
                <a:solidFill>
                  <a:schemeClr val="dk1"/>
                </a:solidFill>
              </a:rPr>
              <a:t>הזגורי'ז</a:t>
            </a:r>
            <a:r>
              <a:rPr lang="he-IL" dirty="0">
                <a:solidFill>
                  <a:schemeClr val="dk1"/>
                </a:solidFill>
              </a:rPr>
              <a:t>!</a:t>
            </a:r>
          </a:p>
          <a:p>
            <a:pPr marL="0" lvl="0" indent="0" algn="r" rtl="1">
              <a:spcBef>
                <a:spcPts val="0"/>
              </a:spcBef>
              <a:spcAft>
                <a:spcPts val="0"/>
              </a:spcAft>
              <a:buClr>
                <a:schemeClr val="dk1"/>
              </a:buClr>
              <a:buSzPts val="1200"/>
              <a:buFont typeface="Calibri"/>
              <a:buNone/>
            </a:pPr>
            <a:r>
              <a:rPr lang="he-IL" dirty="0">
                <a:solidFill>
                  <a:schemeClr val="dk1"/>
                </a:solidFill>
              </a:rPr>
              <a:t>קבוצות כדורגל יכולות להיות אימפריה, </a:t>
            </a:r>
          </a:p>
          <a:p>
            <a:pPr marL="0" lvl="0" indent="0" algn="r" rtl="1">
              <a:spcBef>
                <a:spcPts val="0"/>
              </a:spcBef>
              <a:spcAft>
                <a:spcPts val="0"/>
              </a:spcAft>
              <a:buClr>
                <a:schemeClr val="dk1"/>
              </a:buClr>
              <a:buSzPts val="1200"/>
              <a:buFont typeface="Calibri"/>
              <a:buNone/>
            </a:pPr>
            <a:r>
              <a:rPr lang="he-IL" dirty="0">
                <a:solidFill>
                  <a:schemeClr val="dk1"/>
                </a:solidFill>
              </a:rPr>
              <a:t>עסקים שונים קוראים לעצמם אימפריה,</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אבל למה הם מתכוונים? למה אתם מתכוונים? </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מה משותף לכל ה"אימפריות" הללו"</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extLst>
      <p:ext uri="{BB962C8B-B14F-4D97-AF65-F5344CB8AC3E}">
        <p14:creationId xmlns:p14="http://schemas.microsoft.com/office/powerpoint/2010/main" val="251421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dirty="0">
                <a:solidFill>
                  <a:schemeClr val="dk1"/>
                </a:solidFill>
              </a:rPr>
              <a:t>אנחנו מכירים את המילה "אימפריה". אנחנו משתמשים כל הזמן במילה אימפריה. איפה למשל?</a:t>
            </a:r>
          </a:p>
          <a:p>
            <a:pPr marL="0" lvl="0" indent="0" algn="r" rtl="1">
              <a:spcBef>
                <a:spcPts val="0"/>
              </a:spcBef>
              <a:spcAft>
                <a:spcPts val="0"/>
              </a:spcAft>
              <a:buClr>
                <a:schemeClr val="dk1"/>
              </a:buClr>
              <a:buSzPts val="1200"/>
              <a:buFont typeface="Calibri"/>
              <a:buNone/>
            </a:pPr>
            <a:r>
              <a:rPr lang="he-IL" dirty="0">
                <a:solidFill>
                  <a:schemeClr val="dk1"/>
                </a:solidFill>
              </a:rPr>
              <a:t>יש לנו משפחה "אימפריה"! ממש כמו </a:t>
            </a:r>
            <a:r>
              <a:rPr lang="he-IL" dirty="0" err="1">
                <a:solidFill>
                  <a:schemeClr val="dk1"/>
                </a:solidFill>
              </a:rPr>
              <a:t>הזגורי'ז</a:t>
            </a:r>
            <a:r>
              <a:rPr lang="he-IL" dirty="0">
                <a:solidFill>
                  <a:schemeClr val="dk1"/>
                </a:solidFill>
              </a:rPr>
              <a:t>!</a:t>
            </a:r>
          </a:p>
          <a:p>
            <a:pPr marL="0" lvl="0" indent="0" algn="r" rtl="1">
              <a:spcBef>
                <a:spcPts val="0"/>
              </a:spcBef>
              <a:spcAft>
                <a:spcPts val="0"/>
              </a:spcAft>
              <a:buClr>
                <a:schemeClr val="dk1"/>
              </a:buClr>
              <a:buSzPts val="1200"/>
              <a:buFont typeface="Calibri"/>
              <a:buNone/>
            </a:pPr>
            <a:r>
              <a:rPr lang="he-IL" dirty="0">
                <a:solidFill>
                  <a:schemeClr val="dk1"/>
                </a:solidFill>
              </a:rPr>
              <a:t>קבוצות כדורגל יכולות להיות אימפריה, </a:t>
            </a:r>
          </a:p>
          <a:p>
            <a:pPr marL="0" lvl="0" indent="0" algn="r" rtl="1">
              <a:spcBef>
                <a:spcPts val="0"/>
              </a:spcBef>
              <a:spcAft>
                <a:spcPts val="0"/>
              </a:spcAft>
              <a:buClr>
                <a:schemeClr val="dk1"/>
              </a:buClr>
              <a:buSzPts val="1200"/>
              <a:buFont typeface="Calibri"/>
              <a:buNone/>
            </a:pPr>
            <a:r>
              <a:rPr lang="he-IL" dirty="0">
                <a:solidFill>
                  <a:schemeClr val="dk1"/>
                </a:solidFill>
              </a:rPr>
              <a:t>עסקים שונים קוראים לעצמם אימפריה,</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אבל למה הם מתכוונים? למה אתם מתכוונים? </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מה משותף לכל ה"אימפריות" הללו"</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extLst>
      <p:ext uri="{BB962C8B-B14F-4D97-AF65-F5344CB8AC3E}">
        <p14:creationId xmlns:p14="http://schemas.microsoft.com/office/powerpoint/2010/main" val="88611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dirty="0">
                <a:solidFill>
                  <a:schemeClr val="dk1"/>
                </a:solidFill>
              </a:rPr>
              <a:t>אנחנו מכירים את המילה "אימפריה". אנחנו משתמשים כל הזמן במילה אימפריה. איפה למשל?</a:t>
            </a:r>
          </a:p>
          <a:p>
            <a:pPr marL="0" lvl="0" indent="0" algn="r" rtl="1">
              <a:spcBef>
                <a:spcPts val="0"/>
              </a:spcBef>
              <a:spcAft>
                <a:spcPts val="0"/>
              </a:spcAft>
              <a:buClr>
                <a:schemeClr val="dk1"/>
              </a:buClr>
              <a:buSzPts val="1200"/>
              <a:buFont typeface="Calibri"/>
              <a:buNone/>
            </a:pPr>
            <a:r>
              <a:rPr lang="he-IL" dirty="0">
                <a:solidFill>
                  <a:schemeClr val="dk1"/>
                </a:solidFill>
              </a:rPr>
              <a:t>יש לנו משפחה "אימפריה"! ממש כמו </a:t>
            </a:r>
            <a:r>
              <a:rPr lang="he-IL" dirty="0" err="1">
                <a:solidFill>
                  <a:schemeClr val="dk1"/>
                </a:solidFill>
              </a:rPr>
              <a:t>הזגורי'ז</a:t>
            </a:r>
            <a:r>
              <a:rPr lang="he-IL" dirty="0">
                <a:solidFill>
                  <a:schemeClr val="dk1"/>
                </a:solidFill>
              </a:rPr>
              <a:t>!</a:t>
            </a:r>
          </a:p>
          <a:p>
            <a:pPr marL="0" lvl="0" indent="0" algn="r" rtl="1">
              <a:spcBef>
                <a:spcPts val="0"/>
              </a:spcBef>
              <a:spcAft>
                <a:spcPts val="0"/>
              </a:spcAft>
              <a:buClr>
                <a:schemeClr val="dk1"/>
              </a:buClr>
              <a:buSzPts val="1200"/>
              <a:buFont typeface="Calibri"/>
              <a:buNone/>
            </a:pPr>
            <a:r>
              <a:rPr lang="he-IL" dirty="0">
                <a:solidFill>
                  <a:schemeClr val="dk1"/>
                </a:solidFill>
              </a:rPr>
              <a:t>קבוצות כדורגל יכולות להיות אימפריה, </a:t>
            </a:r>
          </a:p>
          <a:p>
            <a:pPr marL="0" lvl="0" indent="0" algn="r" rtl="1">
              <a:spcBef>
                <a:spcPts val="0"/>
              </a:spcBef>
              <a:spcAft>
                <a:spcPts val="0"/>
              </a:spcAft>
              <a:buClr>
                <a:schemeClr val="dk1"/>
              </a:buClr>
              <a:buSzPts val="1200"/>
              <a:buFont typeface="Calibri"/>
              <a:buNone/>
            </a:pPr>
            <a:r>
              <a:rPr lang="he-IL" dirty="0">
                <a:solidFill>
                  <a:schemeClr val="dk1"/>
                </a:solidFill>
              </a:rPr>
              <a:t>עסקים שונים קוראים לעצמם אימפריה,</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אבל למה הם מתכוונים? למה אתם מתכוונים? </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מה משותף לכל ה"אימפריות" הללו"</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extLst>
      <p:ext uri="{BB962C8B-B14F-4D97-AF65-F5344CB8AC3E}">
        <p14:creationId xmlns:p14="http://schemas.microsoft.com/office/powerpoint/2010/main" val="89326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dirty="0">
                <a:solidFill>
                  <a:schemeClr val="dk1"/>
                </a:solidFill>
              </a:rPr>
              <a:t>אנחנו מכירים את המילה "אימפריה". אנחנו משתמשים כל הזמן במילה אימפריה. איפה למשל?</a:t>
            </a:r>
          </a:p>
          <a:p>
            <a:pPr marL="0" lvl="0" indent="0" algn="r" rtl="1">
              <a:spcBef>
                <a:spcPts val="0"/>
              </a:spcBef>
              <a:spcAft>
                <a:spcPts val="0"/>
              </a:spcAft>
              <a:buClr>
                <a:schemeClr val="dk1"/>
              </a:buClr>
              <a:buSzPts val="1200"/>
              <a:buFont typeface="Calibri"/>
              <a:buNone/>
            </a:pPr>
            <a:r>
              <a:rPr lang="he-IL" dirty="0">
                <a:solidFill>
                  <a:schemeClr val="dk1"/>
                </a:solidFill>
              </a:rPr>
              <a:t>יש לנו משפחה "אימפריה"! ממש כמו </a:t>
            </a:r>
            <a:r>
              <a:rPr lang="he-IL" dirty="0" err="1">
                <a:solidFill>
                  <a:schemeClr val="dk1"/>
                </a:solidFill>
              </a:rPr>
              <a:t>הזגורי'ז</a:t>
            </a:r>
            <a:r>
              <a:rPr lang="he-IL" dirty="0">
                <a:solidFill>
                  <a:schemeClr val="dk1"/>
                </a:solidFill>
              </a:rPr>
              <a:t>!</a:t>
            </a:r>
          </a:p>
          <a:p>
            <a:pPr marL="0" lvl="0" indent="0" algn="r" rtl="1">
              <a:spcBef>
                <a:spcPts val="0"/>
              </a:spcBef>
              <a:spcAft>
                <a:spcPts val="0"/>
              </a:spcAft>
              <a:buClr>
                <a:schemeClr val="dk1"/>
              </a:buClr>
              <a:buSzPts val="1200"/>
              <a:buFont typeface="Calibri"/>
              <a:buNone/>
            </a:pPr>
            <a:r>
              <a:rPr lang="he-IL" dirty="0">
                <a:solidFill>
                  <a:schemeClr val="dk1"/>
                </a:solidFill>
              </a:rPr>
              <a:t>קבוצות כדורגל יכולות להיות אימפריה, </a:t>
            </a:r>
          </a:p>
          <a:p>
            <a:pPr marL="0" lvl="0" indent="0" algn="r" rtl="1">
              <a:spcBef>
                <a:spcPts val="0"/>
              </a:spcBef>
              <a:spcAft>
                <a:spcPts val="0"/>
              </a:spcAft>
              <a:buClr>
                <a:schemeClr val="dk1"/>
              </a:buClr>
              <a:buSzPts val="1200"/>
              <a:buFont typeface="Calibri"/>
              <a:buNone/>
            </a:pPr>
            <a:r>
              <a:rPr lang="he-IL" dirty="0">
                <a:solidFill>
                  <a:schemeClr val="dk1"/>
                </a:solidFill>
              </a:rPr>
              <a:t>עסקים שונים קוראים לעצמם אימפריה,</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אבל למה הם מתכוונים? למה אתם מתכוונים? </a:t>
            </a: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he-IL" dirty="0">
                <a:solidFill>
                  <a:schemeClr val="dk1"/>
                </a:solidFill>
              </a:rPr>
              <a:t>מה משותף לכל ה"אימפריות" הללו"</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extLst>
      <p:ext uri="{BB962C8B-B14F-4D97-AF65-F5344CB8AC3E}">
        <p14:creationId xmlns:p14="http://schemas.microsoft.com/office/powerpoint/2010/main" val="421822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מדינה כלשהי, הכובשת שטחים בעבר </a:t>
            </a:r>
            <a:r>
              <a:rPr lang="he-IL" b="0" dirty="0" err="1"/>
              <a:t>לגבולותייה</a:t>
            </a:r>
            <a:r>
              <a:rPr lang="he-IL" b="0" dirty="0"/>
              <a:t>, אשר בהם חיים עמים אחרים: בעלי תרבות שונה, שפה או דת שונות, היא אימפריה. למשל, האימפריה הרומית.</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dirty="0"/>
              <a:t>הבנו מה זו "אימפריה", אבל השיעור הזה עוסק </a:t>
            </a:r>
            <a:r>
              <a:rPr lang="he-IL" dirty="0" err="1"/>
              <a:t>ב"אימפריליזם</a:t>
            </a:r>
            <a:r>
              <a:rPr lang="he-IL" dirty="0"/>
              <a:t>": </a:t>
            </a:r>
          </a:p>
          <a:p>
            <a:pPr marL="0" lvl="0" indent="0" algn="r" rtl="1">
              <a:lnSpc>
                <a:spcPct val="115000"/>
              </a:lnSpc>
              <a:spcBef>
                <a:spcPts val="1200"/>
              </a:spcBef>
              <a:spcAft>
                <a:spcPts val="0"/>
              </a:spcAft>
              <a:buClr>
                <a:schemeClr val="dk1"/>
              </a:buClr>
              <a:buSzPts val="1200"/>
              <a:buFont typeface="Calibri"/>
              <a:buNone/>
            </a:pPr>
            <a:r>
              <a:rPr lang="he-IL" dirty="0"/>
              <a:t>אימפריה – מילה שמוצאה מהשפה הרומית, שמשמעה "סמכות השלטון". </a:t>
            </a:r>
          </a:p>
          <a:p>
            <a:pPr marL="0" lvl="0" indent="0" algn="r" rtl="1">
              <a:lnSpc>
                <a:spcPct val="115000"/>
              </a:lnSpc>
              <a:spcBef>
                <a:spcPts val="1200"/>
              </a:spcBef>
              <a:spcAft>
                <a:spcPts val="0"/>
              </a:spcAft>
              <a:buClr>
                <a:schemeClr val="dk1"/>
              </a:buClr>
              <a:buSzPts val="1200"/>
              <a:buFont typeface="Calibri"/>
              <a:buNone/>
            </a:pPr>
            <a:r>
              <a:rPr lang="he-IL" dirty="0"/>
              <a:t>ומה זה "</a:t>
            </a:r>
            <a:r>
              <a:rPr lang="he-IL" dirty="0" err="1"/>
              <a:t>איזם</a:t>
            </a:r>
            <a:r>
              <a:rPr lang="he-IL" dirty="0"/>
              <a:t>"? אולי שמעתם על כל מני "</a:t>
            </a:r>
            <a:r>
              <a:rPr lang="he-IL" dirty="0" err="1"/>
              <a:t>איזמים</a:t>
            </a:r>
            <a:r>
              <a:rPr lang="he-IL" dirty="0"/>
              <a:t>": קפיטליזם, קומוניזם, נאציזם...</a:t>
            </a:r>
          </a:p>
          <a:p>
            <a:pPr marL="0" lvl="0" indent="0" algn="r" rtl="1">
              <a:lnSpc>
                <a:spcPct val="115000"/>
              </a:lnSpc>
              <a:spcBef>
                <a:spcPts val="1200"/>
              </a:spcBef>
              <a:spcAft>
                <a:spcPts val="0"/>
              </a:spcAft>
              <a:buClr>
                <a:schemeClr val="dk1"/>
              </a:buClr>
              <a:buSzPts val="1200"/>
              <a:buFont typeface="Calibri"/>
              <a:buNone/>
            </a:pPr>
            <a:endParaRPr lang="he-IL" dirty="0"/>
          </a:p>
          <a:p>
            <a:pPr marL="0" lvl="0" indent="0" algn="r" rtl="1">
              <a:lnSpc>
                <a:spcPct val="115000"/>
              </a:lnSpc>
              <a:spcBef>
                <a:spcPts val="1200"/>
              </a:spcBef>
              <a:spcAft>
                <a:spcPts val="0"/>
              </a:spcAft>
              <a:buClr>
                <a:schemeClr val="dk1"/>
              </a:buClr>
              <a:buSzPts val="1200"/>
              <a:buFont typeface="Calibri"/>
              <a:buNone/>
            </a:pPr>
            <a:r>
              <a:rPr lang="he-IL" dirty="0"/>
              <a:t>זאת אומרת, ש"אימפריאליזם" הוא הרעיון שמדינה צריכה להקים אימפריה</a:t>
            </a:r>
          </a:p>
          <a:p>
            <a:pPr marL="0" lvl="0" indent="0" algn="r" rtl="1">
              <a:lnSpc>
                <a:spcPct val="115000"/>
              </a:lnSpc>
              <a:spcBef>
                <a:spcPts val="1200"/>
              </a:spcBef>
              <a:spcAft>
                <a:spcPts val="0"/>
              </a:spcAft>
              <a:buClr>
                <a:schemeClr val="dk1"/>
              </a:buClr>
              <a:buSzPts val="1200"/>
              <a:buFont typeface="Calibri"/>
              <a:buNone/>
            </a:pPr>
            <a:endParaRPr lang="he-IL" dirty="0"/>
          </a:p>
          <a:p>
            <a:pPr marL="0" lvl="0" indent="0" algn="r" rtl="1">
              <a:lnSpc>
                <a:spcPct val="115000"/>
              </a:lnSpc>
              <a:spcBef>
                <a:spcPts val="1200"/>
              </a:spcBef>
              <a:spcAft>
                <a:spcPts val="0"/>
              </a:spcAft>
              <a:buClr>
                <a:schemeClr val="dk1"/>
              </a:buClr>
              <a:buSzPts val="1200"/>
              <a:buFont typeface="Calibri"/>
              <a:buNone/>
            </a:pPr>
            <a:endParaRPr lang="he-IL" dirty="0"/>
          </a:p>
          <a:p>
            <a:pPr marL="0" lvl="0" indent="0" algn="r" rtl="1">
              <a:lnSpc>
                <a:spcPct val="115000"/>
              </a:lnSpc>
              <a:spcBef>
                <a:spcPts val="1200"/>
              </a:spcBef>
              <a:spcAft>
                <a:spcPts val="0"/>
              </a:spcAft>
              <a:buClr>
                <a:schemeClr val="dk1"/>
              </a:buClr>
              <a:buSzPts val="1200"/>
              <a:buFont typeface="Calibri"/>
              <a:buNone/>
            </a:pPr>
            <a:r>
              <a:rPr lang="he-IL" dirty="0"/>
              <a:t>אז אנחנו נלמד היום אודות הרעיונות שהניעו את הרומאים להקים אימפריה. </a:t>
            </a:r>
          </a:p>
          <a:p>
            <a:pPr marL="0" lvl="0" indent="0" algn="r" rtl="1">
              <a:lnSpc>
                <a:spcPct val="115000"/>
              </a:lnSpc>
              <a:spcBef>
                <a:spcPts val="1200"/>
              </a:spcBef>
              <a:spcAft>
                <a:spcPts val="0"/>
              </a:spcAft>
              <a:buClr>
                <a:schemeClr val="dk1"/>
              </a:buClr>
              <a:buSzPts val="1200"/>
              <a:buFont typeface="Calibri"/>
              <a:buNone/>
            </a:pPr>
            <a:r>
              <a:rPr lang="he-IL" dirty="0"/>
              <a:t>אבל למה בעצם לומדים  את זה? ומה בעצם לומדים על זה? </a:t>
            </a:r>
          </a:p>
          <a:p>
            <a:pPr marL="0" lvl="0" indent="0" algn="r" rtl="1">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u="none" strike="noStrike" cap="none" dirty="0">
                <a:solidFill>
                  <a:schemeClr val="dk1"/>
                </a:solidFill>
                <a:effectLst/>
                <a:latin typeface="Calibri"/>
                <a:ea typeface="Calibri"/>
                <a:cs typeface="Calibri"/>
                <a:sym typeface="Calibri"/>
              </a:rPr>
              <a:t>אז מה בעצם היסטוריונים עושים, כשהם חוקרים את ההיסטוריה?  אילו  מין שאלות הם שואלים?</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אחת השאלות המרכזיות היא  "למה"?</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מדוע התרחשו אירועים? </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על כך יכולים להיות שני סוגי תשובות:</a:t>
            </a:r>
            <a:endParaRPr lang="en-IL" sz="1200" b="0" i="0" u="none" strike="noStrike" cap="none" dirty="0">
              <a:solidFill>
                <a:schemeClr val="dk1"/>
              </a:solidFill>
              <a:effectLst/>
              <a:latin typeface="Calibri"/>
              <a:ea typeface="Calibri"/>
              <a:cs typeface="Calibri"/>
              <a:sym typeface="Calibri"/>
            </a:endParaRPr>
          </a:p>
          <a:p>
            <a:pPr algn="r" rtl="1"/>
            <a:r>
              <a:rPr lang="he-IL" sz="1200" b="1" i="0" u="none" strike="noStrike" cap="none" dirty="0">
                <a:solidFill>
                  <a:schemeClr val="dk1"/>
                </a:solidFill>
                <a:effectLst/>
                <a:latin typeface="Calibri"/>
                <a:ea typeface="Calibri"/>
                <a:cs typeface="Calibri"/>
                <a:sym typeface="Calibri"/>
              </a:rPr>
              <a:t>סיבה, או גורם</a:t>
            </a:r>
            <a:r>
              <a:rPr lang="he-IL" sz="1200" b="0" i="0" u="none" strike="noStrike" cap="none" dirty="0">
                <a:solidFill>
                  <a:schemeClr val="dk1"/>
                </a:solidFill>
                <a:effectLst/>
                <a:latin typeface="Calibri"/>
                <a:ea typeface="Calibri"/>
                <a:cs typeface="Calibri"/>
                <a:sym typeface="Calibri"/>
              </a:rPr>
              <a:t> – מצב כלשהו בנקודת זמן בעבר, שבעקבותיו יתפתח מצב אחר, ז"א יתחולל שינוי, בעתיד. בחקר ההיסטוריה, ה"מצב" הזה יהיה אירוע או תהליך הניתן להוכחה באופן עובדתי – זאת אומרת, משהו שבאמת התרחש. </a:t>
            </a:r>
            <a:endParaRPr lang="en-IL" sz="1200" b="0" i="0" u="none" strike="noStrike" cap="none" dirty="0">
              <a:solidFill>
                <a:schemeClr val="dk1"/>
              </a:solidFill>
              <a:effectLst/>
              <a:latin typeface="Calibri"/>
              <a:ea typeface="Calibri"/>
              <a:cs typeface="Calibri"/>
              <a:sym typeface="Calibri"/>
            </a:endParaRPr>
          </a:p>
          <a:p>
            <a:pPr algn="r" rtl="1"/>
            <a:r>
              <a:rPr lang="he-IL" sz="1200" b="1" i="0" u="none" strike="noStrike" cap="none" dirty="0">
                <a:solidFill>
                  <a:schemeClr val="dk1"/>
                </a:solidFill>
                <a:effectLst/>
                <a:latin typeface="Calibri"/>
                <a:ea typeface="Calibri"/>
                <a:cs typeface="Calibri"/>
                <a:sym typeface="Calibri"/>
              </a:rPr>
              <a:t>מניע</a:t>
            </a:r>
            <a:r>
              <a:rPr lang="he-IL" sz="1200" b="0" i="0" u="none" strike="noStrike" cap="none" dirty="0">
                <a:solidFill>
                  <a:schemeClr val="dk1"/>
                </a:solidFill>
                <a:effectLst/>
                <a:latin typeface="Calibri"/>
                <a:ea typeface="Calibri"/>
                <a:cs typeface="Calibri"/>
                <a:sym typeface="Calibri"/>
              </a:rPr>
              <a:t> – הֲנָעָה , ובלועזית מוטיבציה, היא מכלול התהליכים אשר מעוררים, מכוונים ומשמרים את ההתנהגות האנושית לעבר מטרה מסוימת. מוטיבציה היא תהליך פנימי המתרחש בתוך הפרט, או במקרה של חקר ההיסטוריה, בתוך קבוצת אנשים. </a:t>
            </a:r>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16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0" lvl="0" indent="0" algn="r" rtl="1">
              <a:spcBef>
                <a:spcPts val="0"/>
              </a:spcBef>
              <a:spcAft>
                <a:spcPts val="0"/>
              </a:spcAft>
              <a:buNone/>
            </a:pPr>
            <a:r>
              <a:rPr lang="he-IL" dirty="0"/>
              <a:t>גם בחיים יש לנו סיבות ומניעים.</a:t>
            </a:r>
          </a:p>
          <a:p>
            <a:pPr marL="0" lvl="0" indent="0" algn="r" rtl="1">
              <a:spcBef>
                <a:spcPts val="0"/>
              </a:spcBef>
              <a:spcAft>
                <a:spcPts val="0"/>
              </a:spcAft>
              <a:buNone/>
            </a:pPr>
            <a:r>
              <a:rPr lang="he-IL" dirty="0"/>
              <a:t>מישהו מכם </a:t>
            </a:r>
            <a:r>
              <a:rPr lang="he-IL" dirty="0" err="1"/>
              <a:t>בילגן</a:t>
            </a:r>
            <a:r>
              <a:rPr lang="he-IL" dirty="0"/>
              <a:t> פעם את החדר, אחר כך סידר אותו? אצלי בבית זה קורה הרבה. </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אז מה הסיבה לכך שסידרתם את החדר? </a:t>
            </a:r>
          </a:p>
          <a:p>
            <a:pPr marL="0" lvl="0" indent="0" algn="r" rtl="1">
              <a:spcBef>
                <a:spcPts val="0"/>
              </a:spcBef>
              <a:spcAft>
                <a:spcPts val="0"/>
              </a:spcAft>
              <a:buNone/>
            </a:pPr>
            <a:r>
              <a:rPr lang="he-IL" dirty="0"/>
              <a:t>הסיבה היא כמובן שהחדר היה מבולגן – מצב בעבר, שבעקבותיו התחולל שינוי, הוא סידור החדר, בעתיד.</a:t>
            </a:r>
          </a:p>
          <a:p>
            <a:pPr marL="0" lvl="0" indent="0" algn="r" rtl="1">
              <a:spcBef>
                <a:spcPts val="0"/>
              </a:spcBef>
              <a:spcAft>
                <a:spcPts val="0"/>
              </a:spcAft>
              <a:buNone/>
            </a:pPr>
            <a:r>
              <a:rPr lang="he-IL" dirty="0"/>
              <a:t>והמניע? יתכן והבטיחו לכם שאם תסדרו את החדר תוכלו לראות </a:t>
            </a:r>
            <a:r>
              <a:rPr lang="he-IL" dirty="0" err="1"/>
              <a:t>טלויזיה</a:t>
            </a:r>
            <a:r>
              <a:rPr lang="he-IL" dirty="0"/>
              <a:t>, ויתכן שהבלגן פשוט הפריע לכם. אלו תהליכים פנימיים: הרצון לצפות </a:t>
            </a:r>
            <a:r>
              <a:rPr lang="he-IL" dirty="0" err="1"/>
              <a:t>בטלויזיה</a:t>
            </a:r>
            <a:r>
              <a:rPr lang="he-IL" dirty="0"/>
              <a:t>, או "לסלק" את ההפרעה. </a:t>
            </a: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19</a:t>
            </a:fld>
            <a:endParaRPr/>
          </a:p>
        </p:txBody>
      </p:sp>
    </p:spTree>
    <p:extLst>
      <p:ext uri="{BB962C8B-B14F-4D97-AF65-F5344CB8AC3E}">
        <p14:creationId xmlns:p14="http://schemas.microsoft.com/office/powerpoint/2010/main" val="65750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33350" lvl="0" indent="0" algn="r" rtl="1">
              <a:lnSpc>
                <a:spcPct val="115000"/>
              </a:lnSpc>
              <a:spcBef>
                <a:spcPts val="800"/>
              </a:spcBef>
              <a:spcAft>
                <a:spcPts val="0"/>
              </a:spcAft>
              <a:buNone/>
            </a:pPr>
            <a:r>
              <a:rPr lang="he-IL" sz="1200" b="1" dirty="0">
                <a:solidFill>
                  <a:schemeClr val="dk1"/>
                </a:solidFill>
                <a:latin typeface="Alef"/>
                <a:ea typeface="Alef"/>
                <a:cs typeface="Alef"/>
                <a:sym typeface="Alef"/>
              </a:rPr>
              <a:t>אז על השאלה הזו נענה בשיעור הזה: "מה מניע עמים להקים אימפריות"</a:t>
            </a:r>
          </a:p>
          <a:p>
            <a:pPr marL="133350" lvl="0" indent="0" algn="r" rtl="1">
              <a:lnSpc>
                <a:spcPct val="115000"/>
              </a:lnSpc>
              <a:spcBef>
                <a:spcPts val="800"/>
              </a:spcBef>
              <a:spcAft>
                <a:spcPts val="0"/>
              </a:spcAft>
              <a:buNone/>
            </a:pPr>
            <a:endParaRPr lang="he-IL" sz="1200" b="1" dirty="0">
              <a:solidFill>
                <a:schemeClr val="dk1"/>
              </a:solidFill>
              <a:latin typeface="Alef"/>
              <a:ea typeface="Alef"/>
              <a:cs typeface="Alef"/>
              <a:sym typeface="Alef"/>
            </a:endParaRPr>
          </a:p>
          <a:p>
            <a:pPr marL="133350" lvl="0" indent="0" algn="r" rtl="1">
              <a:lnSpc>
                <a:spcPct val="115000"/>
              </a:lnSpc>
              <a:spcBef>
                <a:spcPts val="800"/>
              </a:spcBef>
              <a:spcAft>
                <a:spcPts val="0"/>
              </a:spcAft>
              <a:buNone/>
            </a:pPr>
            <a:r>
              <a:rPr lang="he-IL" sz="1200" b="1" dirty="0">
                <a:solidFill>
                  <a:schemeClr val="dk1"/>
                </a:solidFill>
                <a:latin typeface="Alef"/>
                <a:ea typeface="Alef"/>
                <a:cs typeface="Alef"/>
                <a:sym typeface="Alef"/>
              </a:rPr>
              <a:t>נבין מה זו בכלל אימפריה, ולמה הרומאים הקדומים הקימו  אחת כזו.</a:t>
            </a:r>
          </a:p>
          <a:p>
            <a:pPr marL="133350" lvl="0" indent="0" algn="r" rtl="1">
              <a:lnSpc>
                <a:spcPct val="115000"/>
              </a:lnSpc>
              <a:spcBef>
                <a:spcPts val="800"/>
              </a:spcBef>
              <a:spcAft>
                <a:spcPts val="0"/>
              </a:spcAft>
              <a:buNone/>
            </a:pPr>
            <a:r>
              <a:rPr lang="he-IL" sz="1200" b="1" dirty="0">
                <a:solidFill>
                  <a:schemeClr val="dk1"/>
                </a:solidFill>
                <a:latin typeface="Alef"/>
                <a:ea typeface="Alef"/>
                <a:cs typeface="Alef"/>
                <a:sym typeface="Alef"/>
              </a:rPr>
              <a:t>נעשה זאת דרך סיפורי הכיבוש של סיציליה ושל </a:t>
            </a:r>
            <a:r>
              <a:rPr lang="he-IL" sz="1200" b="1" dirty="0" err="1">
                <a:solidFill>
                  <a:schemeClr val="dk1"/>
                </a:solidFill>
                <a:latin typeface="Alef"/>
                <a:ea typeface="Alef"/>
                <a:cs typeface="Alef"/>
                <a:sym typeface="Alef"/>
              </a:rPr>
              <a:t>היספניה</a:t>
            </a:r>
            <a:r>
              <a:rPr lang="he-IL" sz="1200" b="1" dirty="0">
                <a:solidFill>
                  <a:schemeClr val="dk1"/>
                </a:solidFill>
                <a:latin typeface="Alef"/>
                <a:ea typeface="Alef"/>
                <a:cs typeface="Alef"/>
                <a:sym typeface="Alef"/>
              </a:rPr>
              <a:t>, היא ספרד. </a:t>
            </a:r>
          </a:p>
          <a:p>
            <a:pPr marL="133350" lvl="0" indent="0" algn="r" rtl="1">
              <a:lnSpc>
                <a:spcPct val="115000"/>
              </a:lnSpc>
              <a:spcBef>
                <a:spcPts val="800"/>
              </a:spcBef>
              <a:spcAft>
                <a:spcPts val="0"/>
              </a:spcAft>
              <a:buNone/>
            </a:pPr>
            <a:r>
              <a:rPr lang="he-IL" sz="1200" b="1" dirty="0">
                <a:solidFill>
                  <a:schemeClr val="dk1"/>
                </a:solidFill>
                <a:latin typeface="Alef"/>
                <a:ea typeface="Alef"/>
                <a:cs typeface="Alef"/>
                <a:sym typeface="Alef"/>
              </a:rPr>
              <a:t>בשיעור זה נקרא תיאורים היסטוריים, נקרא מפות וננסה להסביר אירועי עבר. ואולי – גם נקיש מאירועי העבר הסברים לאירועים המתרחשים כיום, ולאורך כל ההיסטוריה. </a:t>
            </a:r>
          </a:p>
          <a:p>
            <a:pPr marL="133350" lvl="0" indent="0" algn="r" rtl="1">
              <a:lnSpc>
                <a:spcPct val="115000"/>
              </a:lnSpc>
              <a:spcBef>
                <a:spcPts val="800"/>
              </a:spcBef>
              <a:spcAft>
                <a:spcPts val="0"/>
              </a:spcAft>
              <a:buNone/>
            </a:pPr>
            <a:endParaRPr lang="he-IL" sz="1200" b="1" dirty="0">
              <a:solidFill>
                <a:schemeClr val="dk1"/>
              </a:solidFill>
              <a:latin typeface="Alef"/>
              <a:ea typeface="Alef"/>
              <a:cs typeface="Alef"/>
              <a:sym typeface="Alef"/>
            </a:endParaRPr>
          </a:p>
          <a:p>
            <a:pPr marL="133350" lvl="0" indent="0" algn="r" rtl="1">
              <a:lnSpc>
                <a:spcPct val="115000"/>
              </a:lnSpc>
              <a:spcBef>
                <a:spcPts val="800"/>
              </a:spcBef>
              <a:spcAft>
                <a:spcPts val="0"/>
              </a:spcAft>
              <a:buNone/>
            </a:pPr>
            <a:r>
              <a:rPr lang="he-IL" sz="1200" b="1" dirty="0">
                <a:solidFill>
                  <a:schemeClr val="dk1"/>
                </a:solidFill>
                <a:latin typeface="Alef"/>
                <a:ea typeface="Alef"/>
                <a:cs typeface="Alef"/>
                <a:sym typeface="Alef"/>
              </a:rPr>
              <a:t>השיעור יתחלק לשני חלקים משודרים, וביניהם תקבלו זמן תרגול. בסופו של השיעור, תקבלו משימת חקר נוספת. </a:t>
            </a:r>
          </a:p>
          <a:p>
            <a:pPr marL="133350" lvl="0" indent="0" algn="r" rtl="1">
              <a:lnSpc>
                <a:spcPct val="115000"/>
              </a:lnSpc>
              <a:spcBef>
                <a:spcPts val="800"/>
              </a:spcBef>
              <a:spcAft>
                <a:spcPts val="0"/>
              </a:spcAft>
              <a:buNone/>
            </a:pPr>
            <a:endParaRPr lang="he-IL" sz="1200" b="1" dirty="0">
              <a:solidFill>
                <a:schemeClr val="dk1"/>
              </a:solidFill>
              <a:latin typeface="Alef"/>
              <a:ea typeface="Alef"/>
              <a:cs typeface="Alef"/>
              <a:sym typeface="Alef"/>
            </a:endParaRPr>
          </a:p>
          <a:p>
            <a:pPr marL="133350" lvl="0" indent="0" algn="r" rtl="1">
              <a:lnSpc>
                <a:spcPct val="115000"/>
              </a:lnSpc>
              <a:spcBef>
                <a:spcPts val="800"/>
              </a:spcBef>
              <a:spcAft>
                <a:spcPts val="0"/>
              </a:spcAft>
              <a:buNone/>
            </a:pPr>
            <a:endParaRPr lang="he-IL" sz="1200" b="1" dirty="0">
              <a:solidFill>
                <a:schemeClr val="dk1"/>
              </a:solidFill>
              <a:latin typeface="Alef"/>
              <a:ea typeface="Alef"/>
              <a:cs typeface="Alef"/>
              <a:sym typeface="Alef"/>
            </a:endParaRPr>
          </a:p>
          <a:p>
            <a:pPr marL="133350" lvl="0" indent="0" algn="r" rtl="1">
              <a:lnSpc>
                <a:spcPct val="115000"/>
              </a:lnSpc>
              <a:spcBef>
                <a:spcPts val="800"/>
              </a:spcBef>
              <a:spcAft>
                <a:spcPts val="0"/>
              </a:spcAft>
              <a:buNone/>
            </a:pPr>
            <a:r>
              <a:rPr lang="iw-IL" sz="1200" b="1" dirty="0">
                <a:solidFill>
                  <a:schemeClr val="dk1"/>
                </a:solidFill>
                <a:latin typeface="Alef"/>
                <a:ea typeface="Alef"/>
                <a:cs typeface="Alef"/>
                <a:sym typeface="Alef"/>
              </a:rPr>
              <a:t>נתחיל ב…. </a:t>
            </a:r>
            <a:r>
              <a:rPr lang="iw-IL" sz="1200" dirty="0">
                <a:solidFill>
                  <a:schemeClr val="dk1"/>
                </a:solidFill>
                <a:latin typeface="Alef"/>
                <a:ea typeface="Alef"/>
                <a:cs typeface="Alef"/>
                <a:sym typeface="Alef"/>
              </a:rPr>
              <a:t> (שלב פתיח השיעור)</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נמשיך בלגלות</a:t>
            </a:r>
            <a:r>
              <a:rPr lang="iw-IL" sz="1200" dirty="0">
                <a:solidFill>
                  <a:schemeClr val="dk1"/>
                </a:solidFill>
                <a:latin typeface="Alef"/>
                <a:ea typeface="Alef"/>
                <a:cs typeface="Alef"/>
                <a:sym typeface="Alef"/>
              </a:rPr>
              <a:t>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נתנסה ב… </a:t>
            </a:r>
            <a:r>
              <a:rPr lang="iw-IL" sz="1200" dirty="0">
                <a:solidFill>
                  <a:schemeClr val="dk1"/>
                </a:solidFill>
                <a:latin typeface="Alef"/>
                <a:ea typeface="Alef"/>
                <a:cs typeface="Alef"/>
                <a:sym typeface="Alef"/>
              </a:rPr>
              <a:t>(שלב התרגול / התנסות)</a:t>
            </a:r>
            <a:r>
              <a:rPr lang="iw-IL" sz="1200" b="1" dirty="0">
                <a:solidFill>
                  <a:schemeClr val="dk1"/>
                </a:solidFill>
                <a:latin typeface="Alef"/>
                <a:ea typeface="Alef"/>
                <a:cs typeface="Alef"/>
                <a:sym typeface="Alef"/>
              </a:rPr>
              <a:t>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נסכם  </a:t>
            </a:r>
            <a:r>
              <a:rPr lang="iw-IL" sz="1200" dirty="0">
                <a:solidFill>
                  <a:schemeClr val="dk1"/>
                </a:solidFill>
                <a:latin typeface="Alef"/>
                <a:ea typeface="Alef"/>
                <a:cs typeface="Alef"/>
                <a:sym typeface="Alef"/>
              </a:rPr>
              <a:t>(שלב סיכום השיעור)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u="none" strike="noStrike" cap="none" dirty="0">
                <a:solidFill>
                  <a:schemeClr val="dk1"/>
                </a:solidFill>
                <a:effectLst/>
                <a:latin typeface="Calibri"/>
                <a:ea typeface="Calibri"/>
                <a:cs typeface="Calibri"/>
                <a:sym typeface="Calibri"/>
              </a:rPr>
              <a:t>אז, כאמור, מטרת השיעור הזה תהיה להבין את התהליך שבו  עיר קטנה במרכז איטליה הפכה לבירתה של אימפריה עצומה, וננסה לענות על השאלה "למה", באמצעות בידוד "סיבות" ו"מניעים". </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 </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הסיפור הראשון שבאמצעותו נבקש לענות על שאלה זו הוא סיפורה של פריצת המלחמה הפונית הראשונה בשנת 264 לפנה"ס:</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זו המלחמה הראשונה שבה יצאו הרומאים אל מחוץ לארצם, ל"חצי האי האיטלקי", נלחמו כנגד אויבים, כבשו את ארצם והחליטו לשלוט עליהם באופן ישיר. </a:t>
            </a:r>
          </a:p>
          <a:p>
            <a:pPr algn="r" rtl="1"/>
            <a:r>
              <a:rPr lang="he-IL" sz="1200" b="0" i="0" u="none" strike="noStrike" cap="none" dirty="0">
                <a:solidFill>
                  <a:schemeClr val="dk1"/>
                </a:solidFill>
                <a:effectLst/>
                <a:latin typeface="Calibri"/>
                <a:ea typeface="Calibri"/>
                <a:cs typeface="Calibri"/>
                <a:sym typeface="Calibri"/>
              </a:rPr>
              <a:t>במלחמה זו נלחמו הרומאים כנגד מדינה בשם </a:t>
            </a:r>
            <a:r>
              <a:rPr lang="he-IL" sz="1200" b="0" i="0" u="none" strike="noStrike" cap="none" dirty="0" err="1">
                <a:solidFill>
                  <a:schemeClr val="dk1"/>
                </a:solidFill>
                <a:effectLst/>
                <a:latin typeface="Calibri"/>
                <a:ea typeface="Calibri"/>
                <a:cs typeface="Calibri"/>
                <a:sym typeface="Calibri"/>
              </a:rPr>
              <a:t>קרתגו</a:t>
            </a:r>
            <a:r>
              <a:rPr lang="he-IL" sz="1200" b="0" i="0" u="none" strike="noStrike" cap="none" dirty="0">
                <a:solidFill>
                  <a:schemeClr val="dk1"/>
                </a:solidFill>
                <a:effectLst/>
                <a:latin typeface="Calibri"/>
                <a:ea typeface="Calibri"/>
                <a:cs typeface="Calibri"/>
                <a:sym typeface="Calibri"/>
              </a:rPr>
              <a:t>, שהייתה בעצמה אימפריה, ולתושביה קראו הרומאים "פונים", בדיוק כמו שלתושבי ישראל קוראים "ישראלים". </a:t>
            </a:r>
          </a:p>
          <a:p>
            <a:pPr algn="r" rtl="1"/>
            <a:r>
              <a:rPr lang="he-IL" sz="1200" b="0" i="0" u="none" strike="noStrike" cap="none" dirty="0" err="1">
                <a:solidFill>
                  <a:schemeClr val="dk1"/>
                </a:solidFill>
                <a:effectLst/>
                <a:latin typeface="Calibri"/>
                <a:ea typeface="Calibri"/>
                <a:cs typeface="Calibri"/>
                <a:sym typeface="Calibri"/>
              </a:rPr>
              <a:t>קרתגו</a:t>
            </a:r>
            <a:r>
              <a:rPr lang="he-IL" sz="1200" b="0" i="0" u="none" strike="noStrike" cap="none" dirty="0">
                <a:solidFill>
                  <a:schemeClr val="dk1"/>
                </a:solidFill>
                <a:effectLst/>
                <a:latin typeface="Calibri"/>
                <a:ea typeface="Calibri"/>
                <a:cs typeface="Calibri"/>
                <a:sym typeface="Calibri"/>
              </a:rPr>
              <a:t> נמצאת על המפה בחלקה התחתון, באמצע. במקום בו נמצאת כיום ארץ ששמה "תוניס". במפה הזו לא תמצאו את תוניס, שעדיין לא נוסדה באותה תקופה. ובמפה מודרנית לא תמצאו את </a:t>
            </a:r>
            <a:r>
              <a:rPr lang="he-IL" sz="1200" b="0" i="0" u="none" strike="noStrike" cap="none" dirty="0" err="1">
                <a:solidFill>
                  <a:schemeClr val="dk1"/>
                </a:solidFill>
                <a:effectLst/>
                <a:latin typeface="Calibri"/>
                <a:ea typeface="Calibri"/>
                <a:cs typeface="Calibri"/>
                <a:sym typeface="Calibri"/>
              </a:rPr>
              <a:t>קרתגו</a:t>
            </a:r>
            <a:r>
              <a:rPr lang="he-IL" sz="1200" b="0" i="0" u="none" strike="noStrike" cap="none" dirty="0">
                <a:solidFill>
                  <a:schemeClr val="dk1"/>
                </a:solidFill>
                <a:effectLst/>
                <a:latin typeface="Calibri"/>
                <a:ea typeface="Calibri"/>
                <a:cs typeface="Calibri"/>
                <a:sym typeface="Calibri"/>
              </a:rPr>
              <a:t>, משום שזו כבר לא קיימת. זו "מפה היסטורית" – מפה המציגה מצב שהתקיים בעבר. </a:t>
            </a:r>
          </a:p>
          <a:p>
            <a:pPr algn="r" rtl="1"/>
            <a:r>
              <a:rPr lang="he-IL" sz="1200" b="0" i="0" u="none" strike="noStrike" cap="none" dirty="0">
                <a:solidFill>
                  <a:schemeClr val="dk1"/>
                </a:solidFill>
                <a:effectLst/>
                <a:latin typeface="Calibri"/>
                <a:ea typeface="Calibri"/>
                <a:cs typeface="Calibri"/>
                <a:sym typeface="Calibri"/>
              </a:rPr>
              <a:t>המלחמה הזו התרחשה ברובה על אדמת סיציליה, האי המשולש שנמצא ממש מצפון מערב </a:t>
            </a:r>
            <a:r>
              <a:rPr lang="he-IL" sz="1200" b="0" i="0" u="none" strike="noStrike" cap="none" dirty="0" err="1">
                <a:solidFill>
                  <a:schemeClr val="dk1"/>
                </a:solidFill>
                <a:effectLst/>
                <a:latin typeface="Calibri"/>
                <a:ea typeface="Calibri"/>
                <a:cs typeface="Calibri"/>
                <a:sym typeface="Calibri"/>
              </a:rPr>
              <a:t>לקרתגו</a:t>
            </a:r>
            <a:r>
              <a:rPr lang="he-IL" sz="1200" b="0" i="0" u="none" strike="noStrike" cap="none" dirty="0">
                <a:solidFill>
                  <a:schemeClr val="dk1"/>
                </a:solidFill>
                <a:effectLst/>
                <a:latin typeface="Calibri"/>
                <a:ea typeface="Calibri"/>
                <a:cs typeface="Calibri"/>
                <a:sym typeface="Calibri"/>
              </a:rPr>
              <a:t>, ומדרום מזרח ל"מגף" האיטלקי. </a:t>
            </a:r>
          </a:p>
          <a:p>
            <a:pPr algn="r" rtl="1"/>
            <a:endParaRPr lang="he-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(הסבר למה היא המלחמה... הדוגמה הראשונה שרוצה לבנות אימפריה... להראות במפה, להראות ציור, מי היו הפונים)</a:t>
            </a:r>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297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קישור ישיר</a:t>
            </a:r>
            <a:r>
              <a:rPr lang="he-IL" b="1" baseline="0" dirty="0"/>
              <a:t> לטקסט</a:t>
            </a:r>
          </a:p>
          <a:p>
            <a:pPr marL="0" lvl="0" indent="0" algn="r" rtl="1">
              <a:spcBef>
                <a:spcPts val="0"/>
              </a:spcBef>
              <a:spcAft>
                <a:spcPts val="0"/>
              </a:spcAft>
              <a:buNone/>
            </a:pPr>
            <a:r>
              <a:rPr lang="en-US" b="1" baseline="0" dirty="0"/>
              <a:t>https://drive.google.com/a/cet.ac.il/file/d/1WySBUItQCjCPimO82Rc2Rh9tA5XlpMH0/view?usp=sharing</a:t>
            </a:r>
            <a:endParaRPr lang="he-IL" b="1" baseline="0" dirty="0"/>
          </a:p>
          <a:p>
            <a:pPr marL="0" lvl="0" indent="0" algn="r" rtl="1">
              <a:spcBef>
                <a:spcPts val="0"/>
              </a:spcBef>
              <a:spcAft>
                <a:spcPts val="0"/>
              </a:spcAft>
              <a:buNone/>
            </a:pPr>
            <a:endParaRPr lang="he-IL" b="1" baseline="0" dirty="0"/>
          </a:p>
          <a:p>
            <a:pPr marL="0" lvl="0" indent="0" algn="r" rtl="1">
              <a:spcBef>
                <a:spcPts val="0"/>
              </a:spcBef>
              <a:spcAft>
                <a:spcPts val="0"/>
              </a:spcAft>
              <a:buNone/>
            </a:pPr>
            <a:r>
              <a:rPr lang="he-IL" b="1" dirty="0"/>
              <a:t>אז מה יש לנו כאן?</a:t>
            </a:r>
          </a:p>
          <a:p>
            <a:pPr marL="0" lvl="0" indent="0" algn="r" rtl="1">
              <a:spcBef>
                <a:spcPts val="0"/>
              </a:spcBef>
              <a:spcAft>
                <a:spcPts val="0"/>
              </a:spcAft>
              <a:buNone/>
            </a:pPr>
            <a:r>
              <a:rPr lang="he-IL" b="1" dirty="0"/>
              <a:t>מצב בהיסטוריה. </a:t>
            </a:r>
          </a:p>
          <a:p>
            <a:pPr marL="0" lvl="0" indent="0" algn="r" rtl="1">
              <a:spcBef>
                <a:spcPts val="0"/>
              </a:spcBef>
              <a:spcAft>
                <a:spcPts val="0"/>
              </a:spcAft>
              <a:buNone/>
            </a:pPr>
            <a:r>
              <a:rPr lang="he-IL" b="1" dirty="0"/>
              <a:t>קבוצה של שכירי חרב מאיטליה, זרים ששלטו על עיר בסיציליה, וכנראה שאנשי העיר מרדו בהם. </a:t>
            </a:r>
          </a:p>
          <a:p>
            <a:pPr marL="0" lvl="0" indent="0" algn="r" rtl="1">
              <a:spcBef>
                <a:spcPts val="0"/>
              </a:spcBef>
              <a:spcAft>
                <a:spcPts val="0"/>
              </a:spcAft>
              <a:buNone/>
            </a:pPr>
            <a:r>
              <a:rPr lang="he-IL" b="1" dirty="0"/>
              <a:t>הם פנו לקבלת עזרה לשתי מדינות חזקות ששכנו בסביבה: </a:t>
            </a:r>
            <a:r>
              <a:rPr lang="he-IL" b="1" dirty="0" err="1"/>
              <a:t>לקרתגו</a:t>
            </a:r>
            <a:r>
              <a:rPr lang="he-IL" b="1" dirty="0"/>
              <a:t> ולרומא. </a:t>
            </a:r>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וכאן, מסופר על תהליך קבלת ההחלטות של הרומאים. האם להתערב במלחמה או לא? </a:t>
            </a:r>
          </a:p>
          <a:p>
            <a:pPr marL="0" lvl="0" indent="0" algn="r" rtl="1">
              <a:spcBef>
                <a:spcPts val="0"/>
              </a:spcBef>
              <a:spcAft>
                <a:spcPts val="0"/>
              </a:spcAft>
              <a:buNone/>
            </a:pPr>
            <a:endParaRPr lang="he-IL" b="1" dirty="0"/>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t>הרומאים התלבטו זמן רב , כי נראה להם , שאין הצדקה לבקשה זו ... אולם, </a:t>
            </a:r>
            <a:r>
              <a:rPr lang="he-IL" sz="1200" b="1" dirty="0"/>
              <a:t>כשראו </a:t>
            </a:r>
            <a:r>
              <a:rPr lang="he-IL" sz="1200" b="1" dirty="0" err="1"/>
              <a:t>שקרתגו</a:t>
            </a:r>
            <a:r>
              <a:rPr lang="he-IL" sz="1200" dirty="0"/>
              <a:t> הכניעה לא רק את אפריקה, אלא גם חלקים רבים של ספרד, </a:t>
            </a:r>
            <a:r>
              <a:rPr lang="he-IL" sz="1200" b="1" dirty="0"/>
              <a:t>וששלטה גם על כל האיים בים המקיף את איטליה, הם חששו </a:t>
            </a:r>
            <a:r>
              <a:rPr lang="he-IL" sz="1200" dirty="0"/>
              <a:t>שאם עוד ישתלטו על סיציליה, יהיו להם </a:t>
            </a:r>
            <a:r>
              <a:rPr lang="he-IL" sz="1200" dirty="0" err="1"/>
              <a:t>הקרתגנים</a:t>
            </a:r>
            <a:r>
              <a:rPr lang="he-IL" sz="1200" dirty="0"/>
              <a:t> שכנים קשים, </a:t>
            </a:r>
            <a:r>
              <a:rPr lang="he-IL" sz="1200" b="1" dirty="0"/>
              <a:t>שיקיפו אותם מכל עבר ויאיימו על כל אזורי איטליה</a:t>
            </a:r>
            <a:r>
              <a:rPr lang="he-IL" sz="1200" dirty="0"/>
              <a:t>. שהרי היה ברור , שהם יכניעו את סיציליה במהרה, אם הרומאים לא יושיטו עזרה לשכירי החרב... מאחר שהרומאים ראו כל זאת מראש וחשבו , שהכרח הוא לא לנטוש את מסנה ולא להרשות </a:t>
            </a:r>
            <a:r>
              <a:rPr lang="he-IL" sz="1200" dirty="0" err="1"/>
              <a:t>לקרתגים</a:t>
            </a:r>
            <a:r>
              <a:rPr lang="he-IL" sz="1200" dirty="0"/>
              <a:t> לבנות כביכול גשר למעברם לאיטליה.  </a:t>
            </a:r>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הם ראו </a:t>
            </a:r>
            <a:r>
              <a:rPr lang="he-IL" b="1" dirty="0" err="1"/>
              <a:t>שקרתגו</a:t>
            </a:r>
            <a:r>
              <a:rPr lang="he-IL" b="1" dirty="0"/>
              <a:t> היא מדינה חזקה, השולטת על שטחים נרחבים מאוד, כמו שראיתם במפה, ועל איים שונים המקיפים את איטליה, וחששו, שאם יתנו </a:t>
            </a:r>
            <a:r>
              <a:rPr lang="he-IL" b="1" dirty="0" err="1"/>
              <a:t>לקרתגו</a:t>
            </a:r>
            <a:r>
              <a:rPr lang="he-IL" b="1" dirty="0"/>
              <a:t> לשלוט גם על סיציליה, אנשי </a:t>
            </a:r>
            <a:r>
              <a:rPr lang="he-IL" b="1" dirty="0" err="1"/>
              <a:t>קרתגו</a:t>
            </a:r>
            <a:r>
              <a:rPr lang="he-IL" b="1" dirty="0"/>
              <a:t> יוכלו בקלות לפלוש לאיטליה ולאיים על רומא עצמה. </a:t>
            </a:r>
          </a:p>
          <a:p>
            <a:pPr marL="0" lvl="0" indent="0" algn="r" rtl="1">
              <a:spcBef>
                <a:spcPts val="0"/>
              </a:spcBef>
              <a:spcAft>
                <a:spcPts val="0"/>
              </a:spcAft>
              <a:buNone/>
            </a:pPr>
            <a:endParaRPr lang="he-IL" b="1" dirty="0"/>
          </a:p>
          <a:p>
            <a:pPr algn="r" rtl="1"/>
            <a:r>
              <a:rPr lang="he-IL" sz="1200" b="0" i="0" u="none" strike="noStrike" cap="none" dirty="0">
                <a:solidFill>
                  <a:schemeClr val="dk1"/>
                </a:solidFill>
                <a:effectLst/>
                <a:latin typeface="Calibri"/>
                <a:ea typeface="Calibri"/>
                <a:cs typeface="Calibri"/>
                <a:sym typeface="Calibri"/>
              </a:rPr>
              <a:t>... וכך היה, שגם רומא וגם </a:t>
            </a:r>
            <a:r>
              <a:rPr lang="he-IL" sz="1200" b="0" i="0" u="none" strike="noStrike" cap="none" dirty="0" err="1">
                <a:solidFill>
                  <a:schemeClr val="dk1"/>
                </a:solidFill>
                <a:effectLst/>
                <a:latin typeface="Calibri"/>
                <a:ea typeface="Calibri"/>
                <a:cs typeface="Calibri"/>
                <a:sym typeface="Calibri"/>
              </a:rPr>
              <a:t>קרתגו</a:t>
            </a:r>
            <a:r>
              <a:rPr lang="he-IL" sz="1200" b="0" i="0" u="none" strike="noStrike" cap="none" dirty="0">
                <a:solidFill>
                  <a:schemeClr val="dk1"/>
                </a:solidFill>
                <a:effectLst/>
                <a:latin typeface="Calibri"/>
                <a:ea typeface="Calibri"/>
                <a:cs typeface="Calibri"/>
                <a:sym typeface="Calibri"/>
              </a:rPr>
              <a:t> שלחו לעיר כוחות צבא שהחלו להיאבק על השליטה בה</a:t>
            </a:r>
            <a:r>
              <a:rPr lang="en-IL" sz="1200" b="0" i="0" u="none" strike="noStrike" cap="none" dirty="0">
                <a:solidFill>
                  <a:schemeClr val="dk1"/>
                </a:solidFill>
                <a:effectLst/>
                <a:latin typeface="Calibri"/>
                <a:ea typeface="Calibri"/>
                <a:cs typeface="Calibri"/>
                <a:sym typeface="Calibri"/>
              </a:rPr>
              <a:t>.  </a:t>
            </a:r>
            <a:r>
              <a:rPr lang="he-IL" sz="1200" b="0" i="0" u="none" strike="noStrike" cap="none" dirty="0">
                <a:solidFill>
                  <a:schemeClr val="dk1"/>
                </a:solidFill>
                <a:effectLst/>
                <a:latin typeface="Calibri"/>
                <a:ea typeface="Calibri"/>
                <a:cs typeface="Calibri"/>
                <a:sym typeface="Calibri"/>
              </a:rPr>
              <a:t>"</a:t>
            </a:r>
            <a:endParaRPr lang="en-IL" sz="1200" b="0" i="0" u="none" strike="noStrike" cap="none" dirty="0">
              <a:solidFill>
                <a:schemeClr val="dk1"/>
              </a:solidFill>
              <a:effectLst/>
              <a:latin typeface="Calibri"/>
              <a:ea typeface="Calibri"/>
              <a:cs typeface="Calibri"/>
              <a:sym typeface="Calibri"/>
            </a:endParaRPr>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ובסופו של דבר – קיבלו החלטה. </a:t>
            </a:r>
          </a:p>
          <a:p>
            <a:pPr marL="0" lvl="0" indent="0" algn="r" rtl="1">
              <a:spcBef>
                <a:spcPts val="0"/>
              </a:spcBef>
              <a:spcAft>
                <a:spcPts val="0"/>
              </a:spcAft>
              <a:buNone/>
            </a:pPr>
            <a:r>
              <a:rPr lang="he-IL" b="1" dirty="0"/>
              <a:t>הם יצאו למלחמה, לחמו כנגד </a:t>
            </a:r>
            <a:r>
              <a:rPr lang="he-IL" b="1" dirty="0" err="1"/>
              <a:t>קרתגו</a:t>
            </a:r>
            <a:r>
              <a:rPr lang="he-IL" b="1" dirty="0"/>
              <a:t>, ניצחו במלחמה וכבשו שטחים נרחבים מחוץ לאיטליה, ביניהם האי סיציליה. </a:t>
            </a:r>
          </a:p>
          <a:p>
            <a:pPr marL="0" lvl="0" indent="0" algn="r" rtl="1">
              <a:spcBef>
                <a:spcPts val="0"/>
              </a:spcBef>
              <a:spcAft>
                <a:spcPts val="0"/>
              </a:spcAft>
              <a:buNone/>
            </a:pPr>
            <a:r>
              <a:rPr lang="he-IL" b="1" dirty="0"/>
              <a:t>זו למעשה התוצאה. </a:t>
            </a:r>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מי סיפר לנו את זה?</a:t>
            </a:r>
          </a:p>
          <a:p>
            <a:pPr marL="0" lvl="0" indent="0" algn="r" rtl="1">
              <a:spcBef>
                <a:spcPts val="0"/>
              </a:spcBef>
              <a:spcAft>
                <a:spcPts val="0"/>
              </a:spcAft>
              <a:buNone/>
            </a:pPr>
            <a:r>
              <a:rPr lang="he-IL" b="1" dirty="0"/>
              <a:t>אדם בשם </a:t>
            </a:r>
            <a:r>
              <a:rPr lang="he-IL" b="1" dirty="0" err="1"/>
              <a:t>פוליביוס</a:t>
            </a:r>
            <a:r>
              <a:rPr lang="he-IL" b="1" dirty="0"/>
              <a:t>, היסטוריון רומאי "נחשב", שחי כ-100 שנים לאחר  המלחמה. </a:t>
            </a:r>
          </a:p>
          <a:p>
            <a:pPr marL="0" lvl="0" indent="0" algn="r" rtl="1">
              <a:spcBef>
                <a:spcPts val="0"/>
              </a:spcBef>
              <a:spcAft>
                <a:spcPts val="0"/>
              </a:spcAft>
              <a:buNone/>
            </a:pPr>
            <a:r>
              <a:rPr lang="he-IL" b="1" dirty="0"/>
              <a:t>נתון זהה מסייע לנו  לדעת שמדובר בתיאור אמין, אולם, חד  צדדי. ההיסטוריון הרומאי תיאר בפירוט את המתרחש בצד הרומאי, אולם כמעט  ולא </a:t>
            </a:r>
            <a:r>
              <a:rPr lang="he-IL" b="1" dirty="0" err="1"/>
              <a:t>התיייחס</a:t>
            </a:r>
            <a:r>
              <a:rPr lang="he-IL" b="1" dirty="0"/>
              <a:t> למתרחש בצד השני, בקרב אנשי </a:t>
            </a:r>
            <a:r>
              <a:rPr lang="he-IL" b="1" dirty="0" err="1"/>
              <a:t>קרתגו</a:t>
            </a:r>
            <a:r>
              <a:rPr lang="he-IL" b="1" dirty="0"/>
              <a:t>. מדוע לדעתכם זה ככה?</a:t>
            </a:r>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בטח שחשבתם כמוני, ש"אדם  קרוב אצל עצמו". לכל אחד יש נטייה לראות היטב את העם  שלו, להעדיף את מה שמוכר לו... כהיסטוריונים, תמיד נחפש "להצליב" נתונים ותיאורים, אולם </a:t>
            </a:r>
            <a:r>
              <a:rPr lang="he-IL" b="1" dirty="0" err="1"/>
              <a:t>לצערינו</a:t>
            </a:r>
            <a:r>
              <a:rPr lang="he-IL" b="1" dirty="0"/>
              <a:t>, לא הגיעו אלינו ספריהם של היסטוריונים בני </a:t>
            </a:r>
            <a:r>
              <a:rPr lang="he-IL" b="1" dirty="0" err="1"/>
              <a:t>קרתגו</a:t>
            </a:r>
            <a:r>
              <a:rPr lang="he-IL" b="1" dirty="0"/>
              <a:t>.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21</a:t>
            </a:fld>
            <a:endParaRPr lang="en-IL"/>
          </a:p>
        </p:txBody>
      </p:sp>
    </p:spTree>
    <p:extLst>
      <p:ext uri="{BB962C8B-B14F-4D97-AF65-F5344CB8AC3E}">
        <p14:creationId xmlns:p14="http://schemas.microsoft.com/office/powerpoint/2010/main" val="756976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b="1" dirty="0"/>
              <a:t>עכשיו, על בסיס סיפור פריצת המלחמה, בודדו סיבה  ומניע ליציאת  הרומאים למלחמה הזו. </a:t>
            </a:r>
          </a:p>
          <a:p>
            <a:pPr marL="0" lvl="0" indent="0" algn="r" rtl="1">
              <a:lnSpc>
                <a:spcPct val="115000"/>
              </a:lnSpc>
              <a:spcBef>
                <a:spcPts val="1200"/>
              </a:spcBef>
              <a:spcAft>
                <a:spcPts val="0"/>
              </a:spcAft>
              <a:buClr>
                <a:schemeClr val="dk1"/>
              </a:buClr>
              <a:buSzPts val="1200"/>
              <a:buFont typeface="Calibri"/>
              <a:buNone/>
            </a:pPr>
            <a:r>
              <a:rPr lang="he-IL" b="1" dirty="0"/>
              <a:t>זה הזמן לפתוח מחברות. לכתוב כותרת, "סיבות ומניעים </a:t>
            </a:r>
            <a:r>
              <a:rPr lang="he-IL" b="1" dirty="0" err="1"/>
              <a:t>לאימפריליזם</a:t>
            </a:r>
            <a:r>
              <a:rPr lang="he-IL" b="1" dirty="0"/>
              <a:t> הרומי", </a:t>
            </a:r>
            <a:r>
              <a:rPr lang="he-IL" b="1" dirty="0" err="1"/>
              <a:t>ומתחתייה</a:t>
            </a:r>
            <a:r>
              <a:rPr lang="he-IL" b="1" dirty="0"/>
              <a:t>, לפתור את התרגיל. </a:t>
            </a:r>
          </a:p>
          <a:p>
            <a:pPr marL="0" lvl="0" indent="0" algn="r" rtl="1">
              <a:lnSpc>
                <a:spcPct val="115000"/>
              </a:lnSpc>
              <a:spcBef>
                <a:spcPts val="1200"/>
              </a:spcBef>
              <a:spcAft>
                <a:spcPts val="0"/>
              </a:spcAft>
              <a:buClr>
                <a:schemeClr val="dk1"/>
              </a:buClr>
              <a:buSzPts val="1200"/>
              <a:buFont typeface="Calibri"/>
              <a:buNone/>
            </a:pPr>
            <a:endParaRPr lang="he-IL" b="1" dirty="0"/>
          </a:p>
          <a:p>
            <a:pPr marL="0" lvl="0" indent="0" algn="r" rtl="1">
              <a:lnSpc>
                <a:spcPct val="115000"/>
              </a:lnSpc>
              <a:spcBef>
                <a:spcPts val="1200"/>
              </a:spcBef>
              <a:spcAft>
                <a:spcPts val="0"/>
              </a:spcAft>
              <a:buClr>
                <a:schemeClr val="dk1"/>
              </a:buClr>
              <a:buSzPts val="1200"/>
              <a:buFont typeface="Calibri"/>
              <a:buNone/>
            </a:pPr>
            <a:r>
              <a:rPr lang="he-IL" b="1" dirty="0"/>
              <a:t>בטקסט, אליו תוכלו להגיע שוב בעזרת סריקת הברקוד או העתקת הכתובת שלמעלה לדפדפן, מופיעה סיבה אחת ומניע אחד ליציאת הרומאים למלחמה. </a:t>
            </a:r>
          </a:p>
          <a:p>
            <a:pPr marL="0" lvl="0" indent="0" algn="r" rtl="1">
              <a:lnSpc>
                <a:spcPct val="115000"/>
              </a:lnSpc>
              <a:spcBef>
                <a:spcPts val="1200"/>
              </a:spcBef>
              <a:spcAft>
                <a:spcPts val="0"/>
              </a:spcAft>
              <a:buClr>
                <a:schemeClr val="dk1"/>
              </a:buClr>
              <a:buSzPts val="1200"/>
              <a:buFont typeface="Calibri"/>
              <a:buNone/>
            </a:pPr>
            <a:r>
              <a:rPr lang="he-IL" b="1" dirty="0"/>
              <a:t>לכו על זה, יש לכם 3 דקות!</a:t>
            </a:r>
          </a:p>
          <a:p>
            <a:pPr marL="0" lvl="0" indent="0" algn="r" rtl="1">
              <a:lnSpc>
                <a:spcPct val="115000"/>
              </a:lnSpc>
              <a:spcBef>
                <a:spcPts val="1200"/>
              </a:spcBef>
              <a:spcAft>
                <a:spcPts val="0"/>
              </a:spcAft>
              <a:buClr>
                <a:schemeClr val="dk1"/>
              </a:buClr>
              <a:buSzPts val="1200"/>
              <a:buFont typeface="Calibri"/>
              <a:buNone/>
            </a:pPr>
            <a:endParaRPr lang="he-IL" b="1" dirty="0"/>
          </a:p>
          <a:p>
            <a:pPr marL="0" lvl="0" indent="0" algn="r" rtl="1">
              <a:lnSpc>
                <a:spcPct val="115000"/>
              </a:lnSpc>
              <a:spcBef>
                <a:spcPts val="1200"/>
              </a:spcBef>
              <a:spcAft>
                <a:spcPts val="0"/>
              </a:spcAft>
              <a:buClr>
                <a:schemeClr val="dk1"/>
              </a:buClr>
              <a:buSzPts val="1200"/>
              <a:buFont typeface="Calibri"/>
              <a:buNone/>
            </a:pPr>
            <a:endParaRPr lang="he-IL" b="1" dirty="0"/>
          </a:p>
          <a:p>
            <a:pPr marL="0" lvl="0" indent="0" algn="r" rtl="1">
              <a:lnSpc>
                <a:spcPct val="115000"/>
              </a:lnSpc>
              <a:spcBef>
                <a:spcPts val="1200"/>
              </a:spcBef>
              <a:spcAft>
                <a:spcPts val="0"/>
              </a:spcAft>
              <a:buClr>
                <a:schemeClr val="dk1"/>
              </a:buClr>
              <a:buSzPts val="1200"/>
              <a:buFont typeface="Calibri"/>
              <a:buNone/>
            </a:pPr>
            <a:r>
              <a:rPr lang="he-IL" b="1" dirty="0"/>
              <a:t>להוסיף ברקוד לטקסט:</a:t>
            </a:r>
          </a:p>
          <a:p>
            <a:pPr algn="r" rtl="1"/>
            <a:r>
              <a:rPr lang="he-IL" sz="1200" b="0" i="0" u="none" strike="noStrike" cap="none" dirty="0">
                <a:solidFill>
                  <a:schemeClr val="dk1"/>
                </a:solidFill>
                <a:effectLst/>
                <a:latin typeface="Calibri"/>
                <a:ea typeface="Calibri"/>
                <a:cs typeface="Calibri"/>
                <a:sym typeface="Calibri"/>
              </a:rPr>
              <a:t>"קבוצת שכירי חרב איטלקים שלטו בעיר מסנה שבסיציליה, אולם איבדו את כוחם בעיר. לכן פנו אחדים מהם אל </a:t>
            </a:r>
            <a:r>
              <a:rPr lang="he-IL" sz="1200" b="0" i="0" u="none" strike="noStrike" cap="none" dirty="0" err="1">
                <a:solidFill>
                  <a:schemeClr val="dk1"/>
                </a:solidFill>
                <a:effectLst/>
                <a:latin typeface="Calibri"/>
                <a:ea typeface="Calibri"/>
                <a:cs typeface="Calibri"/>
                <a:sym typeface="Calibri"/>
              </a:rPr>
              <a:t>הקרתגים</a:t>
            </a:r>
            <a:r>
              <a:rPr lang="he-IL" sz="1200" b="0" i="0" u="none" strike="noStrike" cap="none" dirty="0">
                <a:solidFill>
                  <a:schemeClr val="dk1"/>
                </a:solidFill>
                <a:effectLst/>
                <a:latin typeface="Calibri"/>
                <a:ea typeface="Calibri"/>
                <a:cs typeface="Calibri"/>
                <a:sym typeface="Calibri"/>
              </a:rPr>
              <a:t> ועמדו למסור את עצמם לידיהם ולהעביר להם את השליטה בעיר, ואחרים שלחו שליחים לרומא, הציעו למסור לידם את העיר וביקשו עזרה לעצמם כבני עם קרוב (שכנים)</a:t>
            </a:r>
            <a:r>
              <a:rPr lang="en-IL" sz="1200" b="0" i="0" u="none" strike="noStrike" cap="none" dirty="0">
                <a:solidFill>
                  <a:schemeClr val="dk1"/>
                </a:solidFill>
                <a:effectLst/>
                <a:latin typeface="Calibri"/>
                <a:ea typeface="Calibri"/>
                <a:cs typeface="Calibri"/>
                <a:sym typeface="Calibri"/>
              </a:rPr>
              <a:t>.  </a:t>
            </a:r>
          </a:p>
          <a:p>
            <a:pPr algn="r" rtl="1"/>
            <a:r>
              <a:rPr lang="he-IL" sz="1200" b="0" i="0" u="none" strike="noStrike" cap="none" dirty="0">
                <a:solidFill>
                  <a:schemeClr val="dk1"/>
                </a:solidFill>
                <a:effectLst/>
                <a:latin typeface="Calibri"/>
                <a:ea typeface="Calibri"/>
                <a:cs typeface="Calibri"/>
                <a:sym typeface="Calibri"/>
              </a:rPr>
              <a:t> </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הרומאים התלבטו זמן רב , כי נראה להם , שאין הצדקה לבקשה זו ... אולם, כשראו </a:t>
            </a:r>
            <a:r>
              <a:rPr lang="he-IL" sz="1200" b="0" i="0" u="none" strike="noStrike" cap="none" dirty="0" err="1">
                <a:solidFill>
                  <a:schemeClr val="dk1"/>
                </a:solidFill>
                <a:effectLst/>
                <a:latin typeface="Calibri"/>
                <a:ea typeface="Calibri"/>
                <a:cs typeface="Calibri"/>
                <a:sym typeface="Calibri"/>
              </a:rPr>
              <a:t>שקרתגו</a:t>
            </a:r>
            <a:r>
              <a:rPr lang="he-IL" sz="1200" b="0" i="0" u="none" strike="noStrike" cap="none" dirty="0">
                <a:solidFill>
                  <a:schemeClr val="dk1"/>
                </a:solidFill>
                <a:effectLst/>
                <a:latin typeface="Calibri"/>
                <a:ea typeface="Calibri"/>
                <a:cs typeface="Calibri"/>
                <a:sym typeface="Calibri"/>
              </a:rPr>
              <a:t> הכניעה לא רק את אפריקה, אלא גם חלקים רבים של ספרד, וששלטה גם על כל האיים בים המקיף את איטליה, הם חששו שאם עוד ישתלטו על סיציליה, יהיו להם </a:t>
            </a:r>
            <a:r>
              <a:rPr lang="he-IL" sz="1200" b="0" i="0" u="none" strike="noStrike" cap="none" dirty="0" err="1">
                <a:solidFill>
                  <a:schemeClr val="dk1"/>
                </a:solidFill>
                <a:effectLst/>
                <a:latin typeface="Calibri"/>
                <a:ea typeface="Calibri"/>
                <a:cs typeface="Calibri"/>
                <a:sym typeface="Calibri"/>
              </a:rPr>
              <a:t>הקרתגנים</a:t>
            </a:r>
            <a:r>
              <a:rPr lang="he-IL" sz="1200" b="0" i="0" u="none" strike="noStrike" cap="none" dirty="0">
                <a:solidFill>
                  <a:schemeClr val="dk1"/>
                </a:solidFill>
                <a:effectLst/>
                <a:latin typeface="Calibri"/>
                <a:ea typeface="Calibri"/>
                <a:cs typeface="Calibri"/>
                <a:sym typeface="Calibri"/>
              </a:rPr>
              <a:t> שכנים קשים, שיקיפו אותם מכל עבר ויאיימו על כל אזורי איטליה. שהרי היה ברור , שהם יכניעו את סיציליה במהרה, אם הרומאים לא יושיטו עזרה לשכירי החרב... מאחר שהרומאים ראו כל זאת מראש וחשבו , שהכרח הוא לא לנטוש את מסנה ולא להרשות </a:t>
            </a:r>
            <a:r>
              <a:rPr lang="he-IL" sz="1200" b="0" i="0" u="none" strike="noStrike" cap="none" dirty="0" err="1">
                <a:solidFill>
                  <a:schemeClr val="dk1"/>
                </a:solidFill>
                <a:effectLst/>
                <a:latin typeface="Calibri"/>
                <a:ea typeface="Calibri"/>
                <a:cs typeface="Calibri"/>
                <a:sym typeface="Calibri"/>
              </a:rPr>
              <a:t>לקרתגים</a:t>
            </a:r>
            <a:r>
              <a:rPr lang="he-IL" sz="1200" b="0" i="0" u="none" strike="noStrike" cap="none" dirty="0">
                <a:solidFill>
                  <a:schemeClr val="dk1"/>
                </a:solidFill>
                <a:effectLst/>
                <a:latin typeface="Calibri"/>
                <a:ea typeface="Calibri"/>
                <a:cs typeface="Calibri"/>
                <a:sym typeface="Calibri"/>
              </a:rPr>
              <a:t> לבנות כביכול גשר למעברם לאיטליה</a:t>
            </a:r>
            <a:r>
              <a:rPr lang="en-IL" sz="1200" b="0" i="0" u="none" strike="noStrike" cap="none" dirty="0">
                <a:solidFill>
                  <a:schemeClr val="dk1"/>
                </a:solidFill>
                <a:effectLst/>
                <a:latin typeface="Calibri"/>
                <a:ea typeface="Calibri"/>
                <a:cs typeface="Calibri"/>
                <a:sym typeface="Calibri"/>
              </a:rPr>
              <a:t>.  </a:t>
            </a:r>
          </a:p>
          <a:p>
            <a:pPr algn="r" rtl="1"/>
            <a:r>
              <a:rPr lang="he-IL" sz="1200" b="0" i="0" u="none" strike="noStrike" cap="none" dirty="0">
                <a:solidFill>
                  <a:schemeClr val="dk1"/>
                </a:solidFill>
                <a:effectLst/>
                <a:latin typeface="Calibri"/>
                <a:ea typeface="Calibri"/>
                <a:cs typeface="Calibri"/>
                <a:sym typeface="Calibri"/>
              </a:rPr>
              <a:t>... וכך היה, שגם רומא וגם </a:t>
            </a:r>
            <a:r>
              <a:rPr lang="he-IL" sz="1200" b="0" i="0" u="none" strike="noStrike" cap="none" dirty="0" err="1">
                <a:solidFill>
                  <a:schemeClr val="dk1"/>
                </a:solidFill>
                <a:effectLst/>
                <a:latin typeface="Calibri"/>
                <a:ea typeface="Calibri"/>
                <a:cs typeface="Calibri"/>
                <a:sym typeface="Calibri"/>
              </a:rPr>
              <a:t>קרתגו</a:t>
            </a:r>
            <a:r>
              <a:rPr lang="he-IL" sz="1200" b="0" i="0" u="none" strike="noStrike" cap="none" dirty="0">
                <a:solidFill>
                  <a:schemeClr val="dk1"/>
                </a:solidFill>
                <a:effectLst/>
                <a:latin typeface="Calibri"/>
                <a:ea typeface="Calibri"/>
                <a:cs typeface="Calibri"/>
                <a:sym typeface="Calibri"/>
              </a:rPr>
              <a:t> שלחו לעיר כוחות צבא שהחלו להיאבק על השליטה בה</a:t>
            </a:r>
            <a:r>
              <a:rPr lang="en-IL" sz="1200" b="0" i="0" u="none" strike="noStrike" cap="none" dirty="0">
                <a:solidFill>
                  <a:schemeClr val="dk1"/>
                </a:solidFill>
                <a:effectLst/>
                <a:latin typeface="Calibri"/>
                <a:ea typeface="Calibri"/>
                <a:cs typeface="Calibri"/>
                <a:sym typeface="Calibri"/>
              </a:rPr>
              <a:t>.  </a:t>
            </a:r>
            <a:r>
              <a:rPr lang="he-IL" sz="1200" b="0" i="0" u="none" strike="noStrike" cap="none" dirty="0">
                <a:solidFill>
                  <a:schemeClr val="dk1"/>
                </a:solidFill>
                <a:effectLst/>
                <a:latin typeface="Calibri"/>
                <a:ea typeface="Calibri"/>
                <a:cs typeface="Calibri"/>
                <a:sym typeface="Calibri"/>
              </a:rPr>
              <a:t>"</a:t>
            </a:r>
            <a:endParaRPr lang="en-IL" sz="1200" b="0" i="0" u="none" strike="noStrike" cap="none" dirty="0">
              <a:solidFill>
                <a:schemeClr val="dk1"/>
              </a:solidFill>
              <a:effectLst/>
              <a:latin typeface="Calibri"/>
              <a:ea typeface="Calibri"/>
              <a:cs typeface="Calibri"/>
              <a:sym typeface="Calibri"/>
            </a:endParaRPr>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iw-IL" b="1"/>
              <a:t>פתרון התרגול: </a:t>
            </a:r>
            <a:r>
              <a:rPr lang="iw-IL"/>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23</a:t>
            </a:fld>
            <a:endParaRPr/>
          </a:p>
        </p:txBody>
      </p:sp>
    </p:spTree>
    <p:extLst>
      <p:ext uri="{BB962C8B-B14F-4D97-AF65-F5344CB8AC3E}">
        <p14:creationId xmlns:p14="http://schemas.microsoft.com/office/powerpoint/2010/main" val="64013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מקרה זה מציג תפיסה, המקובלת מאוד במחקר ההיסטורי אודות  האימפריאליזם הרומי, והיא נקראת </a:t>
            </a:r>
            <a:r>
              <a:rPr lang="he-IL" sz="1200" b="1" i="0" u="none" strike="noStrike" cap="none" dirty="0">
                <a:solidFill>
                  <a:schemeClr val="dk1"/>
                </a:solidFill>
                <a:effectLst/>
                <a:latin typeface="Calibri"/>
                <a:ea typeface="Calibri"/>
                <a:cs typeface="Calibri"/>
                <a:sym typeface="Calibri"/>
              </a:rPr>
              <a:t>"אימפריאליזם מתגונן"</a:t>
            </a:r>
            <a:r>
              <a:rPr lang="he-IL" sz="1200" b="0" i="0" u="none" strike="noStrike" cap="none" dirty="0">
                <a:solidFill>
                  <a:schemeClr val="dk1"/>
                </a:solidFill>
                <a:effectLst/>
                <a:latin typeface="Calibri"/>
                <a:ea typeface="Calibri"/>
                <a:cs typeface="Calibri"/>
                <a:sym typeface="Calibri"/>
              </a:rPr>
              <a:t> – לפי גישה זו, לרומאים לא היה רצון להתפשט ולהתרחב, אולם הם מצאו עצמם יוצאים את גבולות מדינתם ונלחמים כנגד אויבים מתוך חשש שאלו יפלשו לשטחם ויפגעו ברומא. תוצאת מלחמות אלו הייתה כיבוש שטחים חדשים, מה שהרחיב את הגבולות וחשף את רומא </a:t>
            </a:r>
            <a:r>
              <a:rPr lang="he-IL" sz="1200" b="0" i="0" u="none" strike="noStrike" cap="none" dirty="0" err="1">
                <a:solidFill>
                  <a:schemeClr val="dk1"/>
                </a:solidFill>
                <a:effectLst/>
                <a:latin typeface="Calibri"/>
                <a:ea typeface="Calibri"/>
                <a:cs typeface="Calibri"/>
                <a:sym typeface="Calibri"/>
              </a:rPr>
              <a:t>לאוייבים</a:t>
            </a:r>
            <a:r>
              <a:rPr lang="he-IL" sz="1200" b="0" i="0" u="none" strike="noStrike" cap="none" dirty="0">
                <a:solidFill>
                  <a:schemeClr val="dk1"/>
                </a:solidFill>
                <a:effectLst/>
                <a:latin typeface="Calibri"/>
                <a:ea typeface="Calibri"/>
                <a:cs typeface="Calibri"/>
                <a:sym typeface="Calibri"/>
              </a:rPr>
              <a:t> חדשים ורחוקים יותר, שגם מהם חששו הרומאים ויצאו להילחם נגדם וחוזר חלילה... עד למלחמות שנוהלו במרחק של אלפים רבים של קילומטרים מהעיר  רומא, מבריטניה בצפון-מערב ועד לחצי האי ערב בדרום-מזרח.</a:t>
            </a:r>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חשבו אתם – האם תפיסה זו יכולה להיות רלוונטית לאירועים היסטוריים המתרחשים כיום האם אתם  שמעתם על מדינות המצדיקות פלישה או  כיבוש של מדינות אחרות בשם ההגנה העצמית? </a:t>
            </a:r>
            <a:endParaRPr lang="en-IL" sz="1200" b="0" i="0" u="none" strike="noStrike" cap="none" dirty="0">
              <a:solidFill>
                <a:schemeClr val="dk1"/>
              </a:solidFill>
              <a:effectLst/>
              <a:latin typeface="Calibri"/>
              <a:ea typeface="Calibri"/>
              <a:cs typeface="Calibri"/>
              <a:sym typeface="Calibri"/>
            </a:endParaRPr>
          </a:p>
          <a:p>
            <a:pPr algn="r" rtl="1"/>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דוגמה בולטת לכך  תהיה פלישת ארה"ב לאפגניסטן בשנת 2001 אחרי  הפיגוע במגדלי התאומים: האמריקאים ידעו כי הפיגוע, שכוון כנגד ארה"ב, תוכנן ובוצע על ידי ארגון טרור היושב באפגניסטן הרחוקה, וחששו מפיגועים נוספים נגדם על ידי אותו ארגון, ועל כן פלשו לאפגניסטן וכבשו על מנת להביס את ארגון זה, ולתפוס את האחראים לפיגוע נגדם. בסופו של דבר, נמשכה המלחמה במשך כ-13 שנים עד לשנת 2014, בהן שלטו האמריקאים בפועל בשטחים גדולים של המדינה, ולחמו בארגונים שונים, רובם לא קשורים כלל לאותו פיגוע.</a:t>
            </a:r>
            <a:endParaRPr lang="en-IL" sz="1200" b="0" i="0" u="none" strike="noStrike" cap="none" dirty="0">
              <a:solidFill>
                <a:schemeClr val="dk1"/>
              </a:solidFill>
              <a:effectLst/>
              <a:latin typeface="Calibri"/>
              <a:ea typeface="Calibri"/>
              <a:cs typeface="Calibri"/>
              <a:sym typeface="Calibri"/>
            </a:endParaRPr>
          </a:p>
          <a:p>
            <a:pPr algn="r" rtl="1"/>
            <a:endParaRPr lang="he-IL" dirty="0"/>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938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158750" lvl="0" indent="0" algn="r" rtl="1">
              <a:spcBef>
                <a:spcPts val="0"/>
              </a:spcBef>
              <a:spcAft>
                <a:spcPts val="0"/>
              </a:spcAft>
              <a:buSzPts val="1200"/>
              <a:buFont typeface="Calibri"/>
              <a:buNone/>
            </a:pPr>
            <a:endParaRPr lang="he-IL"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26</a:t>
            </a:fld>
            <a:endParaRPr/>
          </a:p>
        </p:txBody>
      </p:sp>
    </p:spTree>
    <p:extLst>
      <p:ext uri="{BB962C8B-B14F-4D97-AF65-F5344CB8AC3E}">
        <p14:creationId xmlns:p14="http://schemas.microsoft.com/office/powerpoint/2010/main" val="3248801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None/>
            </a:pPr>
            <a:r>
              <a:rPr lang="he-IL" dirty="0"/>
              <a:t>תודה רבה שחזרתם, ואני מקווה שהצלחתם לסיים את המשימה. כעת, בואו נעיין במפה. </a:t>
            </a:r>
          </a:p>
          <a:p>
            <a:pPr marL="0" lvl="0" indent="0" algn="r" rtl="1">
              <a:spcBef>
                <a:spcPts val="0"/>
              </a:spcBef>
              <a:spcAft>
                <a:spcPts val="0"/>
              </a:spcAft>
              <a:buNone/>
            </a:pPr>
            <a:r>
              <a:rPr lang="he-IL" dirty="0"/>
              <a:t>המפה מציג את האימפריה של </a:t>
            </a:r>
            <a:r>
              <a:rPr lang="he-IL" dirty="0" err="1"/>
              <a:t>קרתגו</a:t>
            </a:r>
            <a:r>
              <a:rPr lang="he-IL" dirty="0"/>
              <a:t> ערב המפחמה הפונית הראשונה, באמצע המאה ה-3 לפנה"ס. בכחול, נראה את השטחים שעליהם שלטה </a:t>
            </a:r>
            <a:r>
              <a:rPr lang="he-IL" dirty="0" err="1"/>
              <a:t>קרתגו</a:t>
            </a:r>
            <a:r>
              <a:rPr lang="he-IL" dirty="0"/>
              <a:t>. </a:t>
            </a:r>
          </a:p>
          <a:p>
            <a:pPr marL="0" lvl="0" indent="0" algn="r" rtl="1">
              <a:spcBef>
                <a:spcPts val="0"/>
              </a:spcBef>
              <a:spcAft>
                <a:spcPts val="0"/>
              </a:spcAft>
              <a:buNone/>
            </a:pPr>
            <a:r>
              <a:rPr lang="he-IL" dirty="0" err="1"/>
              <a:t>קרתגו</a:t>
            </a:r>
            <a:r>
              <a:rPr lang="he-IL" dirty="0"/>
              <a:t> הייתה מעצמת מסחר, וכל המסחר הזה התקיים באותה תקופה (ורובו גם כיום) בדרך הים. על כן, </a:t>
            </a:r>
            <a:r>
              <a:rPr lang="he-IL" dirty="0" err="1"/>
              <a:t>הקרתגנים</a:t>
            </a:r>
            <a:r>
              <a:rPr lang="he-IL" dirty="0"/>
              <a:t> היו ספנים </a:t>
            </a:r>
            <a:r>
              <a:rPr lang="he-IL" dirty="0" err="1"/>
              <a:t>מצויינים</a:t>
            </a:r>
            <a:r>
              <a:rPr lang="he-IL" dirty="0"/>
              <a:t>, והשתלטו על איים רבים ברחבי חלקו  המערבי של הים התיכון. בין איים אלה, ניתן לראות את האיים קורסיקה </a:t>
            </a:r>
            <a:r>
              <a:rPr lang="he-IL" dirty="0" err="1"/>
              <a:t>וסריניה</a:t>
            </a:r>
            <a:r>
              <a:rPr lang="he-IL" dirty="0"/>
              <a:t>, השוכנים מערב לאיטליה, לא רחוק מהעיר רומא עצמה, ויכולים להוות בסיס </a:t>
            </a:r>
            <a:r>
              <a:rPr lang="he-IL" dirty="0" err="1"/>
              <a:t>מצויין</a:t>
            </a:r>
            <a:r>
              <a:rPr lang="he-IL" dirty="0"/>
              <a:t> להתקפה נגדה. במקרה של התקפה מהים, לרומאים לא תהיה התראה על כך. גם חלק מהאי הגדול סיציליה, השוכן מדרום-מערב לאיטליה, כבר היה ידי </a:t>
            </a:r>
            <a:r>
              <a:rPr lang="he-IL" dirty="0" err="1"/>
              <a:t>קרתגו</a:t>
            </a:r>
            <a:r>
              <a:rPr lang="he-IL" dirty="0"/>
              <a:t>. שימו לב במיוחד למיקומה של העיר מסנה, בפינתו הצפון-מזרחית, המהווה  מעין "גשר" בין סיציליה לאיטליה. שם מפריד בין האי ליבשת רק מיצר צר ברוחב של כמה מאות מטרים. </a:t>
            </a:r>
          </a:p>
          <a:p>
            <a:pPr marL="0" lvl="0" indent="0" algn="r" rtl="1">
              <a:spcBef>
                <a:spcPts val="0"/>
              </a:spcBef>
              <a:spcAft>
                <a:spcPts val="0"/>
              </a:spcAft>
              <a:buNone/>
            </a:pPr>
            <a:r>
              <a:rPr lang="he-IL" dirty="0"/>
              <a:t>אם כן, המניע הרומאי ליציאה למלחמה היה מוצדק. </a:t>
            </a:r>
          </a:p>
          <a:p>
            <a:pPr marL="0" lvl="0" indent="0" algn="r" rtl="1">
              <a:spcBef>
                <a:spcPts val="0"/>
              </a:spcBef>
              <a:spcAft>
                <a:spcPts val="0"/>
              </a:spcAft>
              <a:buNone/>
            </a:pPr>
            <a:endParaRPr lang="he-IL" dirty="0"/>
          </a:p>
          <a:p>
            <a:pPr marL="0" lvl="0" indent="0" algn="r" rtl="1">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27</a:t>
            </a:fld>
            <a:endParaRPr/>
          </a:p>
        </p:txBody>
      </p:sp>
    </p:spTree>
    <p:extLst>
      <p:ext uri="{BB962C8B-B14F-4D97-AF65-F5344CB8AC3E}">
        <p14:creationId xmlns:p14="http://schemas.microsoft.com/office/powerpoint/2010/main" val="1200285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u="none" strike="noStrike" cap="none" dirty="0">
                <a:solidFill>
                  <a:schemeClr val="dk1"/>
                </a:solidFill>
                <a:effectLst/>
                <a:latin typeface="Calibri"/>
                <a:ea typeface="Calibri"/>
                <a:cs typeface="Calibri"/>
                <a:sym typeface="Calibri"/>
              </a:rPr>
              <a:t>בעקבות אותה מלחמה השתלטו הרומאים גם על חלקים מאזור שנקרא אז "</a:t>
            </a:r>
            <a:r>
              <a:rPr lang="he-IL" sz="1200" b="0" i="0" u="none" strike="noStrike" cap="none" dirty="0" err="1">
                <a:solidFill>
                  <a:schemeClr val="dk1"/>
                </a:solidFill>
                <a:effectLst/>
                <a:latin typeface="Calibri"/>
                <a:ea typeface="Calibri"/>
                <a:cs typeface="Calibri"/>
                <a:sym typeface="Calibri"/>
              </a:rPr>
              <a:t>היספניה</a:t>
            </a:r>
            <a:r>
              <a:rPr lang="he-IL" sz="1200" b="0" i="0" u="none" strike="noStrike" cap="none" dirty="0">
                <a:solidFill>
                  <a:schemeClr val="dk1"/>
                </a:solidFill>
                <a:effectLst/>
                <a:latin typeface="Calibri"/>
                <a:ea typeface="Calibri"/>
                <a:cs typeface="Calibri"/>
                <a:sym typeface="Calibri"/>
              </a:rPr>
              <a:t>" – כיום זו ספרד. </a:t>
            </a:r>
          </a:p>
          <a:p>
            <a:pPr algn="r" rtl="1"/>
            <a:r>
              <a:rPr lang="he-IL" sz="1200" b="0" i="0" u="none" strike="noStrike" cap="none" dirty="0">
                <a:solidFill>
                  <a:schemeClr val="dk1"/>
                </a:solidFill>
                <a:effectLst/>
                <a:latin typeface="Calibri"/>
                <a:ea typeface="Calibri"/>
                <a:cs typeface="Calibri"/>
                <a:sym typeface="Calibri"/>
              </a:rPr>
              <a:t>מצלצל מוכר? "</a:t>
            </a:r>
            <a:r>
              <a:rPr lang="he-IL" sz="1200" b="0" i="0" u="none" strike="noStrike" cap="none" dirty="0" err="1">
                <a:solidFill>
                  <a:schemeClr val="dk1"/>
                </a:solidFill>
                <a:effectLst/>
                <a:latin typeface="Calibri"/>
                <a:ea typeface="Calibri"/>
                <a:cs typeface="Calibri"/>
                <a:sym typeface="Calibri"/>
              </a:rPr>
              <a:t>היספניה</a:t>
            </a:r>
            <a:r>
              <a:rPr lang="he-IL" sz="1200" b="0" i="0" u="none" strike="noStrike" cap="none" dirty="0">
                <a:solidFill>
                  <a:schemeClr val="dk1"/>
                </a:solidFill>
                <a:effectLst/>
                <a:latin typeface="Calibri"/>
                <a:ea typeface="Calibri"/>
                <a:cs typeface="Calibri"/>
                <a:sym typeface="Calibri"/>
              </a:rPr>
              <a:t>" דומה מאוד לשמה של ספרד באנגלית, </a:t>
            </a:r>
            <a:r>
              <a:rPr lang="en-US" sz="1200" b="0" i="0" u="none" strike="noStrike" cap="none" dirty="0" err="1">
                <a:solidFill>
                  <a:schemeClr val="dk1"/>
                </a:solidFill>
                <a:effectLst/>
                <a:latin typeface="Calibri"/>
                <a:ea typeface="Calibri"/>
                <a:cs typeface="Calibri"/>
                <a:sym typeface="Calibri"/>
              </a:rPr>
              <a:t>spain</a:t>
            </a:r>
            <a:r>
              <a:rPr lang="he-IL" sz="1200" b="0" i="0" u="none" strike="noStrike" cap="none" dirty="0">
                <a:solidFill>
                  <a:schemeClr val="dk1"/>
                </a:solidFill>
                <a:effectLst/>
                <a:latin typeface="Calibri"/>
                <a:ea typeface="Calibri"/>
                <a:cs typeface="Calibri"/>
                <a:sym typeface="Calibri"/>
              </a:rPr>
              <a:t>. כל דובר ספרדית בעולם מגדיר את עצמו כ"היספאני". </a:t>
            </a:r>
          </a:p>
          <a:p>
            <a:pPr algn="r" rtl="1"/>
            <a:r>
              <a:rPr lang="he-IL" sz="1200" b="0" i="0" u="none" strike="noStrike" cap="none" dirty="0">
                <a:solidFill>
                  <a:schemeClr val="dk1"/>
                </a:solidFill>
                <a:effectLst/>
                <a:latin typeface="Calibri"/>
                <a:ea typeface="Calibri"/>
                <a:cs typeface="Calibri"/>
                <a:sym typeface="Calibri"/>
              </a:rPr>
              <a:t>גם כיום, המורשת הרומית משמעותית  מאוד  עבור תושבי ספרד. ספרד משופעת השרידים רומיים, כמו </a:t>
            </a:r>
            <a:r>
              <a:rPr lang="he-IL" sz="1200" b="0" i="0" u="none" strike="noStrike" cap="none" dirty="0" err="1">
                <a:solidFill>
                  <a:schemeClr val="dk1"/>
                </a:solidFill>
                <a:effectLst/>
                <a:latin typeface="Calibri"/>
                <a:ea typeface="Calibri"/>
                <a:cs typeface="Calibri"/>
                <a:sym typeface="Calibri"/>
              </a:rPr>
              <a:t>האמפיתאטרון</a:t>
            </a:r>
            <a:r>
              <a:rPr lang="he-IL" sz="1200" b="0" i="0" u="none" strike="noStrike" cap="none" dirty="0">
                <a:solidFill>
                  <a:schemeClr val="dk1"/>
                </a:solidFill>
                <a:effectLst/>
                <a:latin typeface="Calibri"/>
                <a:ea typeface="Calibri"/>
                <a:cs typeface="Calibri"/>
                <a:sym typeface="Calibri"/>
              </a:rPr>
              <a:t> הזה, בעיר מלגה, שאולי שימש כבר בתקופה הרומית לצפייה במלחמת שוורים, ענף ספורט ובידור מוכר, גם אם שנוי במחלוקת, בספרד עד היום. </a:t>
            </a:r>
          </a:p>
          <a:p>
            <a:pPr algn="r" rtl="1"/>
            <a:endParaRPr lang="he-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הרומאים הקימו שם "</a:t>
            </a:r>
            <a:r>
              <a:rPr lang="he-IL" sz="1200" b="0" i="0" u="none" strike="noStrike" cap="none" dirty="0" err="1">
                <a:solidFill>
                  <a:schemeClr val="dk1"/>
                </a:solidFill>
                <a:effectLst/>
                <a:latin typeface="Calibri"/>
                <a:ea typeface="Calibri"/>
                <a:cs typeface="Calibri"/>
                <a:sym typeface="Calibri"/>
              </a:rPr>
              <a:t>פרובינקיה</a:t>
            </a:r>
            <a:r>
              <a:rPr lang="he-IL" sz="1200" b="0" i="0" u="none" strike="noStrike" cap="none" dirty="0">
                <a:solidFill>
                  <a:schemeClr val="dk1"/>
                </a:solidFill>
                <a:effectLst/>
                <a:latin typeface="Calibri"/>
                <a:ea typeface="Calibri"/>
                <a:cs typeface="Calibri"/>
                <a:sym typeface="Calibri"/>
              </a:rPr>
              <a:t>", מחוז  רומאי, הנשלט על ידי נציב, שהוא שליט הממונה מטעם רומא לשלוט על אותו מחוז, לגבות מיסים מושביו וגם להגן עליו באמצעות כוחות צבא רומאיים העומדים לרשותו. </a:t>
            </a:r>
          </a:p>
          <a:p>
            <a:pPr algn="r" rtl="1"/>
            <a:endParaRPr lang="he-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לאחר המלחמה, שלטו הרומאים על חלק קטן בלבד מאותה "</a:t>
            </a:r>
            <a:r>
              <a:rPr lang="he-IL" sz="1200" b="0" i="0" u="none" strike="noStrike" cap="none" dirty="0" err="1">
                <a:solidFill>
                  <a:schemeClr val="dk1"/>
                </a:solidFill>
                <a:effectLst/>
                <a:latin typeface="Calibri"/>
                <a:ea typeface="Calibri"/>
                <a:cs typeface="Calibri"/>
                <a:sym typeface="Calibri"/>
              </a:rPr>
              <a:t>היספניה</a:t>
            </a:r>
            <a:r>
              <a:rPr lang="he-IL" sz="1200" b="0" i="0" u="none" strike="noStrike" cap="none" dirty="0">
                <a:solidFill>
                  <a:schemeClr val="dk1"/>
                </a:solidFill>
                <a:effectLst/>
                <a:latin typeface="Calibri"/>
                <a:ea typeface="Calibri"/>
                <a:cs typeface="Calibri"/>
                <a:sym typeface="Calibri"/>
              </a:rPr>
              <a:t>". אולם, לאורך השנים הבאות, הלך שטח זה והתרחב, עד ששלטו ברומאים על כל שטחי ספרד ופורטוגל  בימינו. </a:t>
            </a:r>
          </a:p>
          <a:p>
            <a:pPr algn="r" rtl="1"/>
            <a:endParaRPr lang="he-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96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ההיסטוריון הישראלי ישראל </a:t>
            </a:r>
            <a:r>
              <a:rPr lang="he-IL" dirty="0" err="1"/>
              <a:t>שצמן</a:t>
            </a:r>
            <a:r>
              <a:rPr lang="he-IL" dirty="0"/>
              <a:t> תיאר את השתלטות הרומאים על </a:t>
            </a:r>
            <a:r>
              <a:rPr lang="he-IL" dirty="0" err="1"/>
              <a:t>היספניה</a:t>
            </a:r>
            <a:r>
              <a:rPr lang="he-IL" dirty="0"/>
              <a:t> בהזכירו את מניעיהם.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sz="1200"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t>" תהליך ההשתלטות  הרומי על כל </a:t>
            </a:r>
            <a:r>
              <a:rPr lang="he-IL" sz="1200" dirty="0" err="1"/>
              <a:t>היספניה</a:t>
            </a:r>
            <a:r>
              <a:rPr lang="he-IL" sz="1200" dirty="0"/>
              <a:t> היה כזה: לאחר המלחמה הפונית השנייה רומא לא פינתה את  השטח שכבשה מחשש להשתלטות גורמים </a:t>
            </a:r>
            <a:r>
              <a:rPr lang="he-IL" sz="1200" dirty="0" err="1"/>
              <a:t>עויינים</a:t>
            </a:r>
            <a:r>
              <a:rPr lang="he-IL" sz="1200" dirty="0"/>
              <a:t>. אולם לכך נוסף גם אינטרס כלכלי, שכן ספרד הייתה משופעת במכרות כסף וזהב ובאוצרות טבע אחרים שהרומאים ביקשו לנצלם. רומא גם גבתה מס מהתושבים המקומיים  בכסף ובגיוס  חיילים לצבאה..."</a:t>
            </a:r>
            <a:endParaRPr lang="he-IL" dirty="0"/>
          </a:p>
          <a:p>
            <a:pPr algn="r" rtl="1"/>
            <a:endParaRPr lang="he-IL" dirty="0"/>
          </a:p>
          <a:p>
            <a:pPr algn="r" rtl="1"/>
            <a:endParaRPr lang="he-IL" dirty="0"/>
          </a:p>
          <a:p>
            <a:pPr algn="r" rtl="1"/>
            <a:r>
              <a:rPr lang="he-IL" dirty="0"/>
              <a:t>אז כאן, אנחנו יכולים לראות את המניע המוכר כבר, של "אימפריאליזם הגנתי" – "מחשש להשתלטות גורמים </a:t>
            </a:r>
            <a:r>
              <a:rPr lang="he-IL" dirty="0" err="1"/>
              <a:t>עויינים</a:t>
            </a:r>
            <a:r>
              <a:rPr lang="he-IL" dirty="0"/>
              <a:t>". </a:t>
            </a:r>
          </a:p>
          <a:p>
            <a:pPr algn="r" rtl="1"/>
            <a:endParaRPr lang="he-IL" dirty="0"/>
          </a:p>
          <a:p>
            <a:pPr algn="r" rtl="1"/>
            <a:r>
              <a:rPr lang="he-IL" dirty="0"/>
              <a:t>אולם, בטקסט הזה מוזכר מניע נוסף – כסף וזהב... זה כבר חדש לנו! מסתבר,  שלרומאים  היה עניין לשלוט </a:t>
            </a:r>
            <a:r>
              <a:rPr lang="he-IL" dirty="0" err="1"/>
              <a:t>ב"היספניה</a:t>
            </a:r>
            <a:r>
              <a:rPr lang="he-IL" dirty="0"/>
              <a:t>" בגלל עושרה והמיסים שיכלו לגבות מהתושבים. </a:t>
            </a:r>
          </a:p>
          <a:p>
            <a:pPr algn="r" rtl="1"/>
            <a:r>
              <a:rPr lang="he-IL" dirty="0"/>
              <a:t>ונמשיך...</a:t>
            </a:r>
          </a:p>
          <a:p>
            <a:pPr algn="r" rtl="1"/>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t>"... כבר בשנת 197 לפנה"ס פרץ מרד ראשון כנגד השלטון הרומי, עקב כך שהנציבים הרומים עשקו את התושבים (גבו מהם מיסים גבוהים מאוד) , וגם עקב יציאות תכופות של הנציבים למלחמות בגבולות </a:t>
            </a:r>
            <a:r>
              <a:rPr lang="he-IL" sz="1200" dirty="0" err="1"/>
              <a:t>הפרובינקיה</a:t>
            </a:r>
            <a:r>
              <a:rPr lang="he-IL" sz="1200" dirty="0"/>
              <a:t>: כמעט כל נציב רומי שיצא  לספרד ניהל פעולות מלחמה, ואלו  שזכו להישגים צבאיים התעשרו כתוצאה מכך ואף  זכו למצעדי ניצחון ברומא. "</a:t>
            </a:r>
          </a:p>
          <a:p>
            <a:pPr algn="r" rtl="1"/>
            <a:endParaRPr lang="he-IL" dirty="0"/>
          </a:p>
          <a:p>
            <a:pPr algn="r" rtl="1"/>
            <a:r>
              <a:rPr lang="he-IL" dirty="0"/>
              <a:t>אז כאן ממשיך הסיפור, וחושף בפנינו מניע נוסף: הפעם לא מניע "לאומי", לא משהו שהניע את העם  הרומי כולו לפתוח במלחמה, אלא מניע אישי, פרטי, של אנשים שמונו לנהל את </a:t>
            </a:r>
            <a:r>
              <a:rPr lang="he-IL" dirty="0" err="1"/>
              <a:t>היספניה</a:t>
            </a:r>
            <a:r>
              <a:rPr lang="he-IL" dirty="0"/>
              <a:t> מטעם הרומאים, אותם נציבים: הם הבינו שאם יצאו למלחמות מוצלחות, הם יוכלו לאסוף שלל ולהתעשר, ואף לזכות ב"מצעדי </a:t>
            </a:r>
            <a:r>
              <a:rPr lang="he-IL" dirty="0" err="1"/>
              <a:t>נצחון</a:t>
            </a:r>
            <a:r>
              <a:rPr lang="he-IL" dirty="0"/>
              <a:t>" בעיר רומא. מה זה "מצעד ניצחון" כזה?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חשוב להבין, ש"מצעד ניצחון" היה הכבוד הגדול ביותר  אליו </a:t>
            </a:r>
            <a:r>
              <a:rPr lang="he-IL" sz="1200" b="0" i="0" u="none" strike="noStrike" cap="none" dirty="0" err="1">
                <a:solidFill>
                  <a:schemeClr val="dk1"/>
                </a:solidFill>
                <a:effectLst/>
                <a:latin typeface="Calibri"/>
                <a:ea typeface="Calibri"/>
                <a:cs typeface="Calibri"/>
                <a:sym typeface="Calibri"/>
              </a:rPr>
              <a:t>יכל</a:t>
            </a:r>
            <a:r>
              <a:rPr lang="he-IL" sz="1200" b="0" i="0" u="none" strike="noStrike" cap="none" dirty="0">
                <a:solidFill>
                  <a:schemeClr val="dk1"/>
                </a:solidFill>
                <a:effectLst/>
                <a:latin typeface="Calibri"/>
                <a:ea typeface="Calibri"/>
                <a:cs typeface="Calibri"/>
                <a:sym typeface="Calibri"/>
              </a:rPr>
              <a:t> לשאוף מפקד צבא רומאי, מצעד כזה הבטיח לו  ולמשפחתו כבוד והשפעה פוליטית משמעותית. </a:t>
            </a:r>
            <a:endParaRPr lang="en-IL" sz="1200" b="0" i="0" u="none" strike="noStrike" cap="none" dirty="0">
              <a:solidFill>
                <a:schemeClr val="dk1"/>
              </a:solidFill>
              <a:effectLst/>
              <a:latin typeface="Calibri"/>
              <a:ea typeface="Calibri"/>
              <a:cs typeface="Calibri"/>
              <a:sym typeface="Calibri"/>
            </a:endParaRPr>
          </a:p>
          <a:p>
            <a:pPr algn="r" rtl="1"/>
            <a:r>
              <a:rPr lang="he-IL" dirty="0"/>
              <a:t>אז כאן, יש סוג נוסף של מניע: מניע אישי!</a:t>
            </a: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24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אז זה הזמן להתארגן לשיעור:</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לוודא שיש לכם מחברת היסטוריה, עפרון, טלפון חכם  או מחשב נייד, שיאפשר לכם לבצע את המשימות הנדרשות במהלך השיעור.</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זה הזמן גם לסגור את כל הצ'טים והחלונות הפתוחים האחרים, להשקיט את הטלפון, ואולי למצוא לעצמכם פינה שקטה ללא אחים קטנים, הורים עובדים או הסחות  אחרות. בקיצור – להתרכז בשיעור.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a:t>
            </a:fld>
            <a:endParaRPr lang="en-IL"/>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אז אם נסכם את כל המניעים המופיעים בקטע להשתלטות הרומאים על </a:t>
            </a:r>
            <a:r>
              <a:rPr lang="he-IL" dirty="0" err="1"/>
              <a:t>היספניה</a:t>
            </a:r>
            <a:r>
              <a:rPr lang="he-IL" dirty="0"/>
              <a:t>, נראה שהיו שם:</a:t>
            </a:r>
          </a:p>
          <a:p>
            <a:pPr lvl="0" algn="r" rtl="1"/>
            <a:r>
              <a:rPr lang="he-IL" sz="1200" b="1" i="0" u="none" strike="noStrike" cap="none" dirty="0">
                <a:solidFill>
                  <a:schemeClr val="dk1"/>
                </a:solidFill>
                <a:effectLst/>
                <a:latin typeface="Calibri"/>
                <a:ea typeface="Calibri"/>
                <a:cs typeface="Calibri"/>
                <a:sym typeface="Calibri"/>
              </a:rPr>
              <a:t>מניע הגנתי:</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"רומא לא פינתה את  השטח שכבשה מחשש להשתלטות גורמים </a:t>
            </a:r>
            <a:r>
              <a:rPr lang="he-IL" sz="1200" b="0" i="0" u="none" strike="noStrike" cap="none" dirty="0" err="1">
                <a:solidFill>
                  <a:schemeClr val="dk1"/>
                </a:solidFill>
                <a:effectLst/>
                <a:latin typeface="Calibri"/>
                <a:ea typeface="Calibri"/>
                <a:cs typeface="Calibri"/>
                <a:sym typeface="Calibri"/>
              </a:rPr>
              <a:t>עויינים</a:t>
            </a:r>
            <a:r>
              <a:rPr lang="he-IL" sz="1200" b="0" i="0" u="none" strike="noStrike" cap="none" dirty="0">
                <a:solidFill>
                  <a:schemeClr val="dk1"/>
                </a:solidFill>
                <a:effectLst/>
                <a:latin typeface="Calibri"/>
                <a:ea typeface="Calibri"/>
                <a:cs typeface="Calibri"/>
                <a:sym typeface="Calibri"/>
              </a:rPr>
              <a:t>."</a:t>
            </a:r>
            <a:endParaRPr lang="en-IL" sz="1200" b="0" i="0" u="none" strike="noStrike" cap="none" dirty="0">
              <a:solidFill>
                <a:schemeClr val="dk1"/>
              </a:solidFill>
              <a:effectLst/>
              <a:latin typeface="Calibri"/>
              <a:ea typeface="Calibri"/>
              <a:cs typeface="Calibri"/>
              <a:sym typeface="Calibri"/>
            </a:endParaRPr>
          </a:p>
          <a:p>
            <a:pPr lvl="0" algn="r" rtl="1"/>
            <a:r>
              <a:rPr lang="he-IL" sz="1200" b="1" i="0" u="none" strike="noStrike" cap="none" dirty="0">
                <a:solidFill>
                  <a:schemeClr val="dk1"/>
                </a:solidFill>
                <a:effectLst/>
                <a:latin typeface="Calibri"/>
                <a:ea typeface="Calibri"/>
                <a:cs typeface="Calibri"/>
                <a:sym typeface="Calibri"/>
              </a:rPr>
              <a:t>מניעים כלכליים להתפשטות:</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 אולם לכך נוסף גם אינטרס כלכלי, שכן ספרד הייתה משופעת במכרות כסף וזהב ובאוצרות טבע אחרים שהרומאים ביקשו לנצלם."</a:t>
            </a:r>
            <a:endParaRPr lang="en-IL" sz="1200" b="0" i="0" u="none" strike="noStrike" cap="none" dirty="0">
              <a:solidFill>
                <a:schemeClr val="dk1"/>
              </a:solidFill>
              <a:effectLst/>
              <a:latin typeface="Calibri"/>
              <a:ea typeface="Calibri"/>
              <a:cs typeface="Calibri"/>
              <a:sym typeface="Calibri"/>
            </a:endParaRPr>
          </a:p>
          <a:p>
            <a:pPr lvl="0" algn="r" rtl="1"/>
            <a:r>
              <a:rPr lang="he-IL" sz="1200" b="1" i="0" u="none" strike="noStrike" cap="none" dirty="0">
                <a:solidFill>
                  <a:schemeClr val="dk1"/>
                </a:solidFill>
                <a:effectLst/>
                <a:latin typeface="Calibri"/>
                <a:ea typeface="Calibri"/>
                <a:cs typeface="Calibri"/>
                <a:sym typeface="Calibri"/>
              </a:rPr>
              <a:t>מניעים  אישיים של נציבים ומפקדי צבא:</a:t>
            </a:r>
            <a:endParaRPr lang="en-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 כמעט כל נציב רומי שיצא  לספרד ניהל פעולות מלחמה, ואלו  שזכו להישגים צבאיים התעשרו כתוצאה מכך ואף  זכו למצעדי ניצחון ברומא."</a:t>
            </a:r>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356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האם מניעים כלכליים או אפילו אישיים יכולים בעיניכם להיות גם כיום מניעים לפלוש למדינה אחרת? מניעים לפעילות אימפריאליסטית?</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sz="1200" b="0" i="0" u="none" strike="noStrike" cap="none" dirty="0">
              <a:solidFill>
                <a:schemeClr val="dk1"/>
              </a:solidFill>
              <a:effectLst/>
              <a:latin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בואו נראה - </a:t>
            </a:r>
            <a:r>
              <a:rPr lang="he-IL" sz="1200" b="0" i="0" u="none" strike="noStrike" cap="none" dirty="0">
                <a:solidFill>
                  <a:schemeClr val="dk1"/>
                </a:solidFill>
                <a:effectLst/>
                <a:latin typeface="Calibri"/>
                <a:ea typeface="Calibri"/>
                <a:cs typeface="Calibri"/>
                <a:sym typeface="Calibri"/>
              </a:rPr>
              <a:t>יציאת עיראק למלחמת המפרץ הראשונה: בשנת 1990 פלש נשיא עיראק דאז, סדאם חוסיין </a:t>
            </a:r>
            <a:r>
              <a:rPr lang="he-IL" sz="1200" b="0" i="0" u="none" strike="noStrike" cap="none" dirty="0" err="1">
                <a:solidFill>
                  <a:schemeClr val="dk1"/>
                </a:solidFill>
                <a:effectLst/>
                <a:latin typeface="Calibri"/>
                <a:ea typeface="Calibri"/>
                <a:cs typeface="Calibri"/>
                <a:sym typeface="Calibri"/>
              </a:rPr>
              <a:t>לכויית</a:t>
            </a:r>
            <a:r>
              <a:rPr lang="he-IL" sz="1200" b="0" i="0" u="none" strike="noStrike" cap="none" dirty="0">
                <a:solidFill>
                  <a:schemeClr val="dk1"/>
                </a:solidFill>
                <a:effectLst/>
                <a:latin typeface="Calibri"/>
                <a:ea typeface="Calibri"/>
                <a:cs typeface="Calibri"/>
                <a:sym typeface="Calibri"/>
              </a:rPr>
              <a:t>, מדינה שכנה – קטנה מאוד אך עשירה מאוד בנפט, מתוך  שאיפה לרתום את תעשיית הנפט שלה ל"מילוי הכיסים" של עיראק בכסף.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בתמונה, תוכלו לראות טנק עיראקי וברקע בארות נפט בוערים – למעשה "שורפים כסף"...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בנוסף, אותו סדאם חוסיין גם היה אדם בעל שגעון גדלות.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הוא היה אחד כזה שרצה שכל העולם ידע עליו, ואין דרך טובה יותר להתפרסם ולהגיע לחדשות העולמיות מאשר ניהול מלחמה </a:t>
            </a:r>
            <a:r>
              <a:rPr lang="he-IL" sz="1200" b="0" i="0" u="none" strike="noStrike" cap="none" dirty="0" err="1">
                <a:solidFill>
                  <a:schemeClr val="dk1"/>
                </a:solidFill>
                <a:effectLst/>
                <a:latin typeface="Calibri"/>
                <a:cs typeface="Calibri"/>
                <a:sym typeface="Calibri"/>
              </a:rPr>
              <a:t>מוצלחה</a:t>
            </a:r>
            <a:r>
              <a:rPr lang="he-IL" sz="1200" b="0" i="0" u="none" strike="noStrike" cap="none" dirty="0">
                <a:solidFill>
                  <a:schemeClr val="dk1"/>
                </a:solidFill>
                <a:effectLst/>
                <a:latin typeface="Calibri"/>
                <a:cs typeface="Calibri"/>
                <a:sym typeface="Calibri"/>
              </a:rPr>
              <a:t>, הפגנת שרירים צבאית, אימפריאליסטית...</a:t>
            </a:r>
            <a:endParaRPr lang="he-IL" dirty="0"/>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601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האם מניעים כלכליים או אפילו אישיים יכולים בעיניכם להיות גם כיום מניעים לפלוש למדינה אחרת? מניעים לפעילות אימפריאליסטית?</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sz="1200" b="0" i="0" u="none" strike="noStrike" cap="none" dirty="0">
              <a:solidFill>
                <a:schemeClr val="dk1"/>
              </a:solidFill>
              <a:effectLst/>
              <a:latin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בואו נראה - </a:t>
            </a:r>
            <a:r>
              <a:rPr lang="he-IL" sz="1200" b="0" i="0" u="none" strike="noStrike" cap="none" dirty="0">
                <a:solidFill>
                  <a:schemeClr val="dk1"/>
                </a:solidFill>
                <a:effectLst/>
                <a:latin typeface="Calibri"/>
                <a:ea typeface="Calibri"/>
                <a:cs typeface="Calibri"/>
                <a:sym typeface="Calibri"/>
              </a:rPr>
              <a:t>יציאת עיראק למלחמת המפרץ הראשונה: בשנת 1990 פלש נשיא עיראק דאז, סדאם חוסיין </a:t>
            </a:r>
            <a:r>
              <a:rPr lang="he-IL" sz="1200" b="0" i="0" u="none" strike="noStrike" cap="none" dirty="0" err="1">
                <a:solidFill>
                  <a:schemeClr val="dk1"/>
                </a:solidFill>
                <a:effectLst/>
                <a:latin typeface="Calibri"/>
                <a:ea typeface="Calibri"/>
                <a:cs typeface="Calibri"/>
                <a:sym typeface="Calibri"/>
              </a:rPr>
              <a:t>לכויית</a:t>
            </a:r>
            <a:r>
              <a:rPr lang="he-IL" sz="1200" b="0" i="0" u="none" strike="noStrike" cap="none" dirty="0">
                <a:solidFill>
                  <a:schemeClr val="dk1"/>
                </a:solidFill>
                <a:effectLst/>
                <a:latin typeface="Calibri"/>
                <a:ea typeface="Calibri"/>
                <a:cs typeface="Calibri"/>
                <a:sym typeface="Calibri"/>
              </a:rPr>
              <a:t>, מדינה שכנה – קטנה מאוד אך עשירה מאוד בנפט, מתוך  שאיפה לרתום את תעשיית הנפט שלה ל"מילוי הכיסים" של עיראק בכסף.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בתמונה, תוכלו לראות טנק עיראקי וברקע בארות נפט בוערים – למעשה "שורפים כסף"...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בנוסף, אותו סדאם חוסיין גם היה אדם בעל שגעון גדלות.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cs typeface="Calibri"/>
                <a:sym typeface="Calibri"/>
              </a:rPr>
              <a:t>הוא היה אחד כזה שרצה שכל העולם ידע עליו, ואין דרך טובה יותר להתפרסם ולהגיע לחדשות העולמיות מאשר ניהול מלחמה </a:t>
            </a:r>
            <a:r>
              <a:rPr lang="he-IL" sz="1200" b="0" i="0" u="none" strike="noStrike" cap="none" dirty="0" err="1">
                <a:solidFill>
                  <a:schemeClr val="dk1"/>
                </a:solidFill>
                <a:effectLst/>
                <a:latin typeface="Calibri"/>
                <a:cs typeface="Calibri"/>
                <a:sym typeface="Calibri"/>
              </a:rPr>
              <a:t>מוצלחה</a:t>
            </a:r>
            <a:r>
              <a:rPr lang="he-IL" sz="1200" b="0" i="0" u="none" strike="noStrike" cap="none" dirty="0">
                <a:solidFill>
                  <a:schemeClr val="dk1"/>
                </a:solidFill>
                <a:effectLst/>
                <a:latin typeface="Calibri"/>
                <a:cs typeface="Calibri"/>
                <a:sym typeface="Calibri"/>
              </a:rPr>
              <a:t>, הפגנת שרירים צבאית, אימפריאליסטית...</a:t>
            </a:r>
            <a:endParaRPr lang="he-IL" dirty="0"/>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880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וכך התפשטה האימפריה הרומית לאורך חופי הים התיכון ומעבר להם, ממניעים שונים, והייתה לאימפריה שהשפיעה רבות על תרבותנו עד היום. אבל על כך, בשיעור אחר. </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0729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he-IL" b="1" dirty="0"/>
              <a:t>אז עכשיו, נסכם מה למדנו.</a:t>
            </a:r>
          </a:p>
          <a:p>
            <a:pPr marL="0" marR="0" lvl="0" indent="0" algn="r" rtl="1">
              <a:lnSpc>
                <a:spcPct val="100000"/>
              </a:lnSpc>
              <a:spcBef>
                <a:spcPts val="0"/>
              </a:spcBef>
              <a:spcAft>
                <a:spcPts val="0"/>
              </a:spcAft>
              <a:buClr>
                <a:srgbClr val="000000"/>
              </a:buClr>
              <a:buSzPts val="1100"/>
              <a:buFont typeface="Arial"/>
              <a:buNone/>
            </a:pPr>
            <a:endParaRPr lang="he-IL" b="1" dirty="0"/>
          </a:p>
          <a:p>
            <a:pPr marL="0" marR="0" lvl="0" indent="0" algn="r" rtl="1">
              <a:lnSpc>
                <a:spcPct val="100000"/>
              </a:lnSpc>
              <a:spcBef>
                <a:spcPts val="0"/>
              </a:spcBef>
              <a:spcAft>
                <a:spcPts val="0"/>
              </a:spcAft>
              <a:buClr>
                <a:srgbClr val="000000"/>
              </a:buClr>
              <a:buSzPts val="1100"/>
              <a:buFont typeface="Arial"/>
              <a:buNone/>
            </a:pPr>
            <a:r>
              <a:rPr lang="he-IL" b="1" dirty="0"/>
              <a:t>למדנו מה זו אימפריה: מדינה המשתלטת על שטחים נרחבים בהם חיים עמים אחרים, ושולטת עליהם.</a:t>
            </a:r>
          </a:p>
          <a:p>
            <a:pPr marL="0" marR="0" lvl="0" indent="0" algn="r" rtl="1">
              <a:lnSpc>
                <a:spcPct val="100000"/>
              </a:lnSpc>
              <a:spcBef>
                <a:spcPts val="0"/>
              </a:spcBef>
              <a:spcAft>
                <a:spcPts val="0"/>
              </a:spcAft>
              <a:buClr>
                <a:srgbClr val="000000"/>
              </a:buClr>
              <a:buSzPts val="1100"/>
              <a:buFont typeface="Arial"/>
              <a:buNone/>
            </a:pPr>
            <a:r>
              <a:rPr lang="he-IL" b="1" dirty="0"/>
              <a:t>למדנו מדוע מדינות מקימות אימפריות, על שלושה סוגי מניעים: </a:t>
            </a:r>
          </a:p>
          <a:p>
            <a:pPr marL="0" marR="0" lvl="0" indent="0" algn="r" rtl="1">
              <a:lnSpc>
                <a:spcPct val="100000"/>
              </a:lnSpc>
              <a:spcBef>
                <a:spcPts val="0"/>
              </a:spcBef>
              <a:spcAft>
                <a:spcPts val="0"/>
              </a:spcAft>
              <a:buClr>
                <a:srgbClr val="000000"/>
              </a:buClr>
              <a:buSzPts val="1100"/>
              <a:buFont typeface="Arial"/>
              <a:buNone/>
            </a:pPr>
            <a:r>
              <a:rPr lang="he-IL" b="1" dirty="0"/>
              <a:t>מניעים הגנתיים</a:t>
            </a:r>
          </a:p>
          <a:p>
            <a:pPr marL="0" marR="0" lvl="0" indent="0" algn="r" rtl="1">
              <a:lnSpc>
                <a:spcPct val="100000"/>
              </a:lnSpc>
              <a:spcBef>
                <a:spcPts val="0"/>
              </a:spcBef>
              <a:spcAft>
                <a:spcPts val="0"/>
              </a:spcAft>
              <a:buClr>
                <a:srgbClr val="000000"/>
              </a:buClr>
              <a:buSzPts val="1100"/>
              <a:buFont typeface="Arial"/>
              <a:buNone/>
            </a:pPr>
            <a:r>
              <a:rPr lang="he-IL" b="1" dirty="0"/>
              <a:t>מניעים כלכליים</a:t>
            </a:r>
          </a:p>
          <a:p>
            <a:pPr marL="0" marR="0" lvl="0" indent="0" algn="r" rtl="1">
              <a:lnSpc>
                <a:spcPct val="100000"/>
              </a:lnSpc>
              <a:spcBef>
                <a:spcPts val="0"/>
              </a:spcBef>
              <a:spcAft>
                <a:spcPts val="0"/>
              </a:spcAft>
              <a:buClr>
                <a:srgbClr val="000000"/>
              </a:buClr>
              <a:buSzPts val="1100"/>
              <a:buFont typeface="Arial"/>
              <a:buNone/>
            </a:pPr>
            <a:r>
              <a:rPr lang="he-IL" b="1" dirty="0"/>
              <a:t>מניעים אישיים</a:t>
            </a:r>
          </a:p>
          <a:p>
            <a:pPr marL="0" marR="0" lvl="0" indent="0" algn="r" rtl="1">
              <a:lnSpc>
                <a:spcPct val="100000"/>
              </a:lnSpc>
              <a:spcBef>
                <a:spcPts val="0"/>
              </a:spcBef>
              <a:spcAft>
                <a:spcPts val="0"/>
              </a:spcAft>
              <a:buClr>
                <a:srgbClr val="000000"/>
              </a:buClr>
              <a:buSzPts val="1100"/>
              <a:buFont typeface="Arial"/>
              <a:buNone/>
            </a:pPr>
            <a:r>
              <a:rPr lang="he-IL" b="1" dirty="0"/>
              <a:t>הבנו, שאותם מניעים מפעילים אנשים לכל אורך ההיסטוריה. אותם מניעים שראינו בסיפורים על האימפריה הרומית, מופיעים שוב ושוב בהמשך ההיסטוריה, אפילו בימים אלו ממש. </a:t>
            </a:r>
          </a:p>
          <a:p>
            <a:pPr marL="0" marR="0" lvl="0" indent="0" algn="r" rtl="1">
              <a:lnSpc>
                <a:spcPct val="100000"/>
              </a:lnSpc>
              <a:spcBef>
                <a:spcPts val="0"/>
              </a:spcBef>
              <a:spcAft>
                <a:spcPts val="0"/>
              </a:spcAft>
              <a:buClr>
                <a:srgbClr val="000000"/>
              </a:buClr>
              <a:buSzPts val="1100"/>
              <a:buFont typeface="Arial"/>
              <a:buNone/>
            </a:pPr>
            <a:r>
              <a:rPr lang="he-IL" b="1" dirty="0"/>
              <a:t>ובנוסף, הכרנו שני סיפורי </a:t>
            </a:r>
            <a:r>
              <a:rPr lang="he-IL" b="1" dirty="0" err="1"/>
              <a:t>םעל</a:t>
            </a:r>
            <a:r>
              <a:rPr lang="he-IL" b="1" dirty="0"/>
              <a:t> התרחבות האימפריה הרומית: על כיבוש סיציליה וספרד. </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en-US" dirty="0">
                <a:hlinkClick r:id="rId3"/>
              </a:rPr>
              <a:t>https://docs.google.com/document/d/1o1XlIVg7WjillBcSZPdgFLrIPyrbnwMzsfxUUdLAdo4/edit</a:t>
            </a:r>
            <a:endParaRPr lang="he-IL" b="1" dirty="0"/>
          </a:p>
          <a:p>
            <a:pPr marL="0" lvl="0" indent="0" algn="r" rtl="1">
              <a:spcBef>
                <a:spcPts val="0"/>
              </a:spcBef>
              <a:spcAft>
                <a:spcPts val="0"/>
              </a:spcAft>
              <a:buClr>
                <a:schemeClr val="dk1"/>
              </a:buClr>
              <a:buSzPts val="1200"/>
              <a:buFont typeface="Calibri"/>
              <a:buNone/>
            </a:pPr>
            <a:endParaRPr lang="he-IL" b="1" dirty="0"/>
          </a:p>
          <a:p>
            <a:pPr marL="0" lvl="0" indent="0" algn="r" rtl="1">
              <a:spcBef>
                <a:spcPts val="0"/>
              </a:spcBef>
              <a:spcAft>
                <a:spcPts val="0"/>
              </a:spcAft>
              <a:buClr>
                <a:schemeClr val="dk1"/>
              </a:buClr>
              <a:buSzPts val="1200"/>
              <a:buFont typeface="Calibri"/>
              <a:buNone/>
            </a:pPr>
            <a:r>
              <a:rPr lang="iw-IL"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iw-IL" dirty="0"/>
              <a:t>בשלב זה הסבירו לתלמידים את התרגול והיפרדו מהם. עם יציאת התלמידים לתרגול הסופי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iw-IL" b="1" dirty="0"/>
              <a:t>דגשים</a:t>
            </a:r>
            <a:r>
              <a:rPr lang="iw-IL" dirty="0"/>
              <a:t>:</a:t>
            </a:r>
            <a:endParaRPr dirty="0"/>
          </a:p>
          <a:p>
            <a:pPr marL="158750" lvl="0" indent="0" algn="r" rtl="1">
              <a:spcBef>
                <a:spcPts val="0"/>
              </a:spcBef>
              <a:spcAft>
                <a:spcPts val="0"/>
              </a:spcAft>
              <a:buClr>
                <a:schemeClr val="dk1"/>
              </a:buClr>
              <a:buSzPts val="1200"/>
              <a:buFont typeface="Calibri"/>
              <a:buNone/>
            </a:pPr>
            <a:r>
              <a:rPr lang="iw-IL" dirty="0"/>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iw-IL" dirty="0"/>
              <a:t>*הקפידו לתת לתלמידים הנחיות מדויקות לביצוע התרגול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iw-IL" dirty="0"/>
              <a:t>*ניתן להטמיע בתוך המצגת צילומי מסך ולהסביר בעל פה מה נדרש מהם לבצע. </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35</a:t>
            </a:fld>
            <a:endParaRPr/>
          </a:p>
        </p:txBody>
      </p:sp>
    </p:spTree>
    <p:extLst>
      <p:ext uri="{BB962C8B-B14F-4D97-AF65-F5344CB8AC3E}">
        <p14:creationId xmlns:p14="http://schemas.microsoft.com/office/powerpoint/2010/main" val="1869735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solidFill>
                  <a:schemeClr val="dk1"/>
                </a:solidFill>
              </a:rPr>
              <a:t>משך השקף: 5 דקות</a:t>
            </a:r>
            <a:endParaRPr dirty="0"/>
          </a:p>
          <a:p>
            <a:pPr marL="0" lvl="0" indent="0" algn="r" rtl="1">
              <a:spcBef>
                <a:spcPts val="0"/>
              </a:spcBef>
              <a:spcAft>
                <a:spcPts val="0"/>
              </a:spcAft>
              <a:buClr>
                <a:schemeClr val="dk1"/>
              </a:buClr>
              <a:buSzPts val="1200"/>
              <a:buFont typeface="Calibri"/>
              <a:buNone/>
            </a:pPr>
            <a:endParaRPr lang="he-IL" b="1" dirty="0">
              <a:solidFill>
                <a:schemeClr val="dk1"/>
              </a:solidFill>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800" b="0" i="0" u="none" strike="noStrike" cap="none" dirty="0">
                <a:solidFill>
                  <a:schemeClr val="dk1"/>
                </a:solidFill>
                <a:latin typeface="Calibri"/>
                <a:ea typeface="Calibri"/>
                <a:cs typeface="Calibri"/>
                <a:sym typeface="Calibri"/>
              </a:rPr>
              <a:t>שיר: "פתאום קם אדם בבוקר"/ שלמה ארצי: להשמיע מהתחלה ועד ל-0:29, בשניות האחרונות "פייד אאוט". </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800" b="0" i="0" u="none" strike="noStrike" cap="none" dirty="0">
                <a:solidFill>
                  <a:schemeClr val="dk1"/>
                </a:solidFill>
                <a:latin typeface="Calibri"/>
                <a:ea typeface="Calibri"/>
                <a:cs typeface="Calibri"/>
                <a:sym typeface="Calibri"/>
              </a:rPr>
              <a:t>מעל הקו הצהוב התחתון: מראה מקום/קרדיט</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sz="800" b="0" i="0" u="none" strike="noStrike" cap="none" dirty="0">
              <a:solidFill>
                <a:schemeClr val="dk1"/>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800" b="0" i="0" u="none" strike="noStrike" cap="none" dirty="0">
                <a:solidFill>
                  <a:schemeClr val="dk1"/>
                </a:solidFill>
                <a:latin typeface="Calibri"/>
                <a:ea typeface="Calibri"/>
                <a:cs typeface="Calibri"/>
                <a:sym typeface="Calibri"/>
              </a:rPr>
              <a:t>האם להשתמש באמת בשיר? בצליל? </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sz="800" b="0" i="0" u="none" strike="noStrike" cap="none" dirty="0">
              <a:solidFill>
                <a:schemeClr val="dk1"/>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sz="800" b="0" i="0" u="none" strike="noStrike" cap="none" dirty="0">
              <a:solidFill>
                <a:schemeClr val="dk1"/>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sz="800" b="0" i="0" u="none" strike="noStrike" cap="none" dirty="0">
              <a:solidFill>
                <a:schemeClr val="dk1"/>
              </a:solidFill>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endParaRPr b="1" dirty="0">
              <a:solidFill>
                <a:schemeClr val="dk1"/>
              </a:solidFill>
            </a:endParaRP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endParaRPr lang="he-IL" dirty="0">
              <a:solidFill>
                <a:schemeClr val="dk1"/>
              </a:solidFill>
            </a:endParaRPr>
          </a:p>
          <a:p>
            <a:pPr marL="0" lvl="0" indent="0" algn="r" rtl="1">
              <a:spcBef>
                <a:spcPts val="0"/>
              </a:spcBef>
              <a:spcAft>
                <a:spcPts val="0"/>
              </a:spcAft>
              <a:buClr>
                <a:schemeClr val="dk1"/>
              </a:buClr>
              <a:buSzPts val="1200"/>
              <a:buFont typeface="Calibri"/>
              <a:buNone/>
            </a:pPr>
            <a:r>
              <a:rPr lang="iw-IL" dirty="0">
                <a:solidFill>
                  <a:schemeClr val="dk1"/>
                </a:solidFill>
              </a:rPr>
              <a:t>אם השיעור שלכם משובץ משעה 12:00 ואילך, או שאתם רואים לנכון להוסיף פעילות התאווררות (שלא קשורה לחומר הנלמד), ניתן להוסיף אותה כעת. אם לא, מחקו את השקופית. תוכלו להיעזר במפתח הלמידה כדי לחשוב על פעילות.</a:t>
            </a:r>
            <a:endParaRPr dirty="0"/>
          </a:p>
          <a:p>
            <a:pPr marL="0" lvl="0" indent="0" algn="r" rtl="1">
              <a:spcBef>
                <a:spcPts val="0"/>
              </a:spcBef>
              <a:spcAft>
                <a:spcPts val="0"/>
              </a:spcAft>
              <a:buClr>
                <a:schemeClr val="dk1"/>
              </a:buClr>
              <a:buSzPts val="1200"/>
              <a:buFont typeface="Calibri"/>
              <a:buNone/>
            </a:pPr>
            <a:endParaRPr dirty="0">
              <a:solidFill>
                <a:schemeClr val="dk1"/>
              </a:solidFill>
            </a:endParaRPr>
          </a:p>
          <a:p>
            <a:pPr marL="0" lvl="0" indent="0" algn="r" rtl="1">
              <a:spcBef>
                <a:spcPts val="0"/>
              </a:spcBef>
              <a:spcAft>
                <a:spcPts val="0"/>
              </a:spcAft>
              <a:buClr>
                <a:srgbClr val="FF0000"/>
              </a:buClr>
              <a:buSzPts val="1200"/>
              <a:buFont typeface="Calibri"/>
              <a:buNone/>
            </a:pPr>
            <a:r>
              <a:rPr lang="iw-IL" dirty="0">
                <a:solidFill>
                  <a:srgbClr val="FF0000"/>
                </a:solidFill>
              </a:rPr>
              <a:t>לדוגמה:</a:t>
            </a:r>
            <a:br>
              <a:rPr lang="iw-IL" dirty="0">
                <a:solidFill>
                  <a:srgbClr val="FF0000"/>
                </a:solidFill>
              </a:rPr>
            </a:br>
            <a:r>
              <a:rPr lang="iw-IL" dirty="0">
                <a:solidFill>
                  <a:srgbClr val="FF0000"/>
                </a:solidFill>
              </a:rPr>
              <a:t>פעילות מרגיעה</a:t>
            </a:r>
            <a:endParaRPr dirty="0"/>
          </a:p>
          <a:p>
            <a:pPr marL="0" lvl="0" indent="0" algn="r" rtl="1">
              <a:spcBef>
                <a:spcPts val="0"/>
              </a:spcBef>
              <a:spcAft>
                <a:spcPts val="0"/>
              </a:spcAft>
              <a:buClr>
                <a:srgbClr val="FF0000"/>
              </a:buClr>
              <a:buSzPts val="1200"/>
              <a:buFont typeface="Calibri"/>
              <a:buNone/>
            </a:pPr>
            <a:r>
              <a:rPr lang="iw-IL" dirty="0">
                <a:solidFill>
                  <a:srgbClr val="FF0000"/>
                </a:solidFill>
              </a:rPr>
              <a:t>פעילות מצחיקה</a:t>
            </a:r>
            <a:endParaRPr dirty="0"/>
          </a:p>
          <a:p>
            <a:pPr marL="0" lvl="0" indent="0" algn="r" rtl="1">
              <a:spcBef>
                <a:spcPts val="0"/>
              </a:spcBef>
              <a:spcAft>
                <a:spcPts val="0"/>
              </a:spcAft>
              <a:buClr>
                <a:srgbClr val="FF0000"/>
              </a:buClr>
              <a:buSzPts val="1200"/>
              <a:buFont typeface="Calibri"/>
              <a:buNone/>
            </a:pPr>
            <a:r>
              <a:rPr lang="iw-IL" dirty="0">
                <a:solidFill>
                  <a:srgbClr val="FF0000"/>
                </a:solidFill>
              </a:rPr>
              <a:t>פעילות ספורטיבית</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חשבתם פעם מה גורם לעמים לקום  פתאום בבוקר ולהתחיל "ללכת"? מהן משמעויות ה"הליכה" הזו?</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sz="1200" b="0" i="0" u="none" strike="noStrike" cap="none" dirty="0">
              <a:solidFill>
                <a:schemeClr val="dk1"/>
              </a:solidFill>
              <a:effectLst/>
              <a:latin typeface="Calibri"/>
              <a:ea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קרדיט לתמונה - </a:t>
            </a:r>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06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0" i="0" u="none" strike="noStrike" cap="none" dirty="0">
                <a:solidFill>
                  <a:schemeClr val="dk1"/>
                </a:solidFill>
                <a:effectLst/>
                <a:latin typeface="Calibri"/>
                <a:ea typeface="Calibri"/>
                <a:cs typeface="Calibri"/>
                <a:sym typeface="Calibri"/>
              </a:rPr>
              <a:t>ובכן, כשעמים "הולכים", ההליכה הזו כוללת בדרך  כלל גיוס צבא, מסעות מלחמה, קרבות וכיבושים. אנחנו לומדים היסטוריה, וחלק גדול מחומר הלימוד שלנו הוא סיפורים על אימפריות, מלחמות, קרבות, ניצחונות ומפלות... </a:t>
            </a:r>
            <a:endParaRPr lang="en-IL" sz="1200" b="0" i="0" u="none" strike="noStrike" cap="none" dirty="0">
              <a:solidFill>
                <a:schemeClr val="dk1"/>
              </a:solidFill>
              <a:effectLst/>
              <a:latin typeface="Calibri"/>
              <a:ea typeface="Calibri"/>
              <a:cs typeface="Calibri"/>
              <a:sym typeface="Calibri"/>
            </a:endParaRPr>
          </a:p>
          <a:p>
            <a:pPr rtl="1"/>
            <a:endParaRPr lang="he-IL" sz="1200" b="0" i="0" u="none" strike="noStrike" cap="none" dirty="0">
              <a:solidFill>
                <a:schemeClr val="dk1"/>
              </a:solidFill>
              <a:effectLst/>
              <a:latin typeface="Calibri"/>
              <a:ea typeface="Calibri"/>
              <a:cs typeface="Calibri"/>
              <a:sym typeface="Calibri"/>
            </a:endParaRPr>
          </a:p>
          <a:p>
            <a:pPr rtl="1"/>
            <a:endParaRPr lang="he-IL" sz="1200" b="0" i="0" u="none" strike="noStrike" cap="none" dirty="0">
              <a:solidFill>
                <a:schemeClr val="dk1"/>
              </a:solidFill>
              <a:effectLst/>
              <a:latin typeface="Calibri"/>
              <a:ea typeface="Calibri"/>
              <a:cs typeface="Calibri"/>
              <a:sym typeface="Calibri"/>
            </a:endParaRPr>
          </a:p>
          <a:p>
            <a:pPr rtl="1"/>
            <a:r>
              <a:rPr lang="he-IL" sz="1200" b="0" i="0" u="none" strike="noStrike" cap="none" dirty="0">
                <a:solidFill>
                  <a:schemeClr val="dk1"/>
                </a:solidFill>
                <a:effectLst/>
                <a:latin typeface="Calibri"/>
                <a:ea typeface="Calibri"/>
                <a:cs typeface="Calibri"/>
                <a:sym typeface="Calibri"/>
              </a:rPr>
              <a:t>פרס, אתונה, מקדוניה, בית </a:t>
            </a:r>
            <a:r>
              <a:rPr lang="he-IL" sz="1200" b="0" i="0" u="none" strike="noStrike" cap="none" dirty="0" err="1">
                <a:solidFill>
                  <a:schemeClr val="dk1"/>
                </a:solidFill>
                <a:effectLst/>
                <a:latin typeface="Calibri"/>
                <a:ea typeface="Calibri"/>
                <a:cs typeface="Calibri"/>
                <a:sym typeface="Calibri"/>
              </a:rPr>
              <a:t>סלווקוס</a:t>
            </a:r>
            <a:r>
              <a:rPr lang="he-IL" sz="1200" b="0" i="0" u="none" strike="noStrike" cap="none" dirty="0">
                <a:solidFill>
                  <a:schemeClr val="dk1"/>
                </a:solidFill>
                <a:effectLst/>
                <a:latin typeface="Calibri"/>
                <a:ea typeface="Calibri"/>
                <a:cs typeface="Calibri"/>
                <a:sym typeface="Calibri"/>
              </a:rPr>
              <a:t>, החשמונאים, הרומאים...</a:t>
            </a:r>
          </a:p>
          <a:p>
            <a:pPr rtl="1"/>
            <a:endParaRPr lang="he-IL" sz="1200" b="0" i="0" u="none" strike="noStrike" cap="none" dirty="0">
              <a:solidFill>
                <a:schemeClr val="dk1"/>
              </a:solidFill>
              <a:effectLst/>
              <a:latin typeface="Calibri"/>
              <a:ea typeface="Calibri"/>
              <a:cs typeface="Calibri"/>
              <a:sym typeface="Calibri"/>
            </a:endParaRPr>
          </a:p>
          <a:p>
            <a:pPr marL="457200" marR="0" lvl="0" indent="-228600" algn="l"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למה זה בעצם  קורה? מה מניע עמים לקום ולצאת למלחמות, להרחיב את שטח מדינותיהם? </a:t>
            </a:r>
            <a:endParaRPr lang="en-IL" sz="1200" b="0" i="0" u="none" strike="noStrike" cap="none" dirty="0">
              <a:solidFill>
                <a:schemeClr val="dk1"/>
              </a:solidFill>
              <a:effectLst/>
              <a:latin typeface="Calibri"/>
              <a:ea typeface="Calibri"/>
              <a:cs typeface="Calibri"/>
              <a:sym typeface="Calibri"/>
            </a:endParaRPr>
          </a:p>
          <a:p>
            <a:pPr rtl="1"/>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3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0" i="0" u="none" strike="noStrike" cap="none" dirty="0">
                <a:solidFill>
                  <a:schemeClr val="dk1"/>
                </a:solidFill>
                <a:effectLst/>
                <a:latin typeface="Calibri"/>
                <a:ea typeface="Calibri"/>
                <a:cs typeface="Calibri"/>
                <a:sym typeface="Calibri"/>
              </a:rPr>
              <a:t>ובכן, כשעמים "הולכים", ההליכה הזו כוללת בדרך  כלל גיוס צבא, מסעות מלחמה, קרבות וכיבושים. אנחנו לומדים היסטוריה, וחלק גדול מחומר הלימוד שלנו הוא סיפורים על אימפריות, מלחמות, קרבות, ניצחונות ומפלות... </a:t>
            </a:r>
            <a:endParaRPr lang="en-IL" sz="1200" b="0" i="0" u="none" strike="noStrike" cap="none" dirty="0">
              <a:solidFill>
                <a:schemeClr val="dk1"/>
              </a:solidFill>
              <a:effectLst/>
              <a:latin typeface="Calibri"/>
              <a:ea typeface="Calibri"/>
              <a:cs typeface="Calibri"/>
              <a:sym typeface="Calibri"/>
            </a:endParaRPr>
          </a:p>
          <a:p>
            <a:pPr rtl="1"/>
            <a:endParaRPr lang="he-IL" sz="1200" b="0" i="0" u="none" strike="noStrike" cap="none" dirty="0">
              <a:solidFill>
                <a:schemeClr val="dk1"/>
              </a:solidFill>
              <a:effectLst/>
              <a:latin typeface="Calibri"/>
              <a:ea typeface="Calibri"/>
              <a:cs typeface="Calibri"/>
              <a:sym typeface="Calibri"/>
            </a:endParaRPr>
          </a:p>
          <a:p>
            <a:pPr rtl="1"/>
            <a:endParaRPr lang="he-IL" sz="1200" b="0" i="0" u="none" strike="noStrike" cap="none" dirty="0">
              <a:solidFill>
                <a:schemeClr val="dk1"/>
              </a:solidFill>
              <a:effectLst/>
              <a:latin typeface="Calibri"/>
              <a:ea typeface="Calibri"/>
              <a:cs typeface="Calibri"/>
              <a:sym typeface="Calibri"/>
            </a:endParaRPr>
          </a:p>
          <a:p>
            <a:pPr rtl="1"/>
            <a:r>
              <a:rPr lang="he-IL" sz="1200" b="0" i="0" u="none" strike="noStrike" cap="none" dirty="0">
                <a:solidFill>
                  <a:schemeClr val="dk1"/>
                </a:solidFill>
                <a:effectLst/>
                <a:latin typeface="Calibri"/>
                <a:ea typeface="Calibri"/>
                <a:cs typeface="Calibri"/>
                <a:sym typeface="Calibri"/>
              </a:rPr>
              <a:t>פרס, אתונה, מקדוניה, בית </a:t>
            </a:r>
            <a:r>
              <a:rPr lang="he-IL" sz="1200" b="0" i="0" u="none" strike="noStrike" cap="none" dirty="0" err="1">
                <a:solidFill>
                  <a:schemeClr val="dk1"/>
                </a:solidFill>
                <a:effectLst/>
                <a:latin typeface="Calibri"/>
                <a:ea typeface="Calibri"/>
                <a:cs typeface="Calibri"/>
                <a:sym typeface="Calibri"/>
              </a:rPr>
              <a:t>סלווקוס</a:t>
            </a:r>
            <a:r>
              <a:rPr lang="he-IL" sz="1200" b="0" i="0" u="none" strike="noStrike" cap="none" dirty="0">
                <a:solidFill>
                  <a:schemeClr val="dk1"/>
                </a:solidFill>
                <a:effectLst/>
                <a:latin typeface="Calibri"/>
                <a:ea typeface="Calibri"/>
                <a:cs typeface="Calibri"/>
                <a:sym typeface="Calibri"/>
              </a:rPr>
              <a:t>, החשמונאים, הרומאים...</a:t>
            </a:r>
          </a:p>
          <a:p>
            <a:pPr rtl="1"/>
            <a:endParaRPr lang="he-IL" sz="1200" b="0" i="0" u="none" strike="noStrike" cap="none" dirty="0">
              <a:solidFill>
                <a:schemeClr val="dk1"/>
              </a:solidFill>
              <a:effectLst/>
              <a:latin typeface="Calibri"/>
              <a:ea typeface="Calibri"/>
              <a:cs typeface="Calibri"/>
              <a:sym typeface="Calibri"/>
            </a:endParaRPr>
          </a:p>
          <a:p>
            <a:pPr marL="457200" marR="0" lvl="0" indent="-228600" algn="l"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למה זה בעצם  קורה? מה מניע עמים לקום ולצאת למלחמות, להרחיב את שטח מדינותיהם? </a:t>
            </a:r>
            <a:endParaRPr lang="en-IL" sz="1200" b="0" i="0" u="none" strike="noStrike" cap="none" dirty="0">
              <a:solidFill>
                <a:schemeClr val="dk1"/>
              </a:solidFill>
              <a:effectLst/>
              <a:latin typeface="Calibri"/>
              <a:ea typeface="Calibri"/>
              <a:cs typeface="Calibri"/>
              <a:sym typeface="Calibri"/>
            </a:endParaRPr>
          </a:p>
          <a:p>
            <a:pPr rtl="1"/>
            <a:endParaRPr lang="en-IL" sz="1200" b="0" i="0" u="none" strike="noStrike" cap="none" dirty="0">
              <a:solidFill>
                <a:schemeClr val="dk1"/>
              </a:solidFill>
              <a:effectLst/>
              <a:latin typeface="Calibri"/>
              <a:ea typeface="Calibri"/>
              <a:cs typeface="Calibri"/>
              <a:sym typeface="Calibri"/>
            </a:endParaRPr>
          </a:p>
          <a:p>
            <a:pPr algn="r" rtl="1"/>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73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lvl="0" indent="0" algn="r" rtl="1">
              <a:spcBef>
                <a:spcPts val="0"/>
              </a:spcBef>
              <a:spcAft>
                <a:spcPts val="0"/>
              </a:spcAft>
              <a:buNone/>
            </a:pPr>
            <a:endParaRPr lang="he-IL" b="0" dirty="0"/>
          </a:p>
          <a:p>
            <a:pPr algn="r" rtl="1"/>
            <a:r>
              <a:rPr lang="he-IL" sz="1200" kern="1200" dirty="0">
                <a:solidFill>
                  <a:schemeClr val="tx1"/>
                </a:solidFill>
                <a:effectLst/>
                <a:latin typeface="+mn-lt"/>
                <a:ea typeface="+mn-ea"/>
                <a:cs typeface="+mn-cs"/>
              </a:rPr>
              <a:t>אז על מי אנחנו בעצם מדברים? </a:t>
            </a:r>
            <a:endParaRPr lang="en-IL"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בשיעור הזה נדבר על סיפור הפיכתה של עיר קטנה לאימפריה, עיר שגדלה והתפרסמה, עיר בשם "רומא". כן </a:t>
            </a:r>
            <a:r>
              <a:rPr lang="he-IL" sz="1200" kern="1200" dirty="0" err="1">
                <a:solidFill>
                  <a:schemeClr val="tx1"/>
                </a:solidFill>
                <a:effectLst/>
                <a:latin typeface="+mn-lt"/>
                <a:ea typeface="+mn-ea"/>
                <a:cs typeface="+mn-cs"/>
              </a:rPr>
              <a:t>כן</a:t>
            </a:r>
            <a:r>
              <a:rPr lang="he-IL" sz="1200" kern="1200" dirty="0">
                <a:solidFill>
                  <a:schemeClr val="tx1"/>
                </a:solidFill>
                <a:effectLst/>
                <a:latin typeface="+mn-lt"/>
                <a:ea typeface="+mn-ea"/>
                <a:cs typeface="+mn-cs"/>
              </a:rPr>
              <a:t>, אותה "רומא" שבנתה את הקולוסיאום שאתם רואים בתמונה, שהוא הבסיס לתכנון של כל </a:t>
            </a:r>
            <a:r>
              <a:rPr lang="he-IL" sz="1200" kern="1200" dirty="0" err="1">
                <a:solidFill>
                  <a:schemeClr val="tx1"/>
                </a:solidFill>
                <a:effectLst/>
                <a:latin typeface="+mn-lt"/>
                <a:ea typeface="+mn-ea"/>
                <a:cs typeface="+mn-cs"/>
              </a:rPr>
              <a:t>איצטדיון</a:t>
            </a:r>
            <a:r>
              <a:rPr lang="he-IL" sz="1200" kern="1200" dirty="0">
                <a:solidFill>
                  <a:schemeClr val="tx1"/>
                </a:solidFill>
                <a:effectLst/>
                <a:latin typeface="+mn-lt"/>
                <a:ea typeface="+mn-ea"/>
                <a:cs typeface="+mn-cs"/>
              </a:rPr>
              <a:t> כדורגל עד היום.</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8</a:t>
            </a:fld>
            <a:endParaRPr lang="en-IL"/>
          </a:p>
        </p:txBody>
      </p:sp>
    </p:spTree>
    <p:extLst>
      <p:ext uri="{BB962C8B-B14F-4D97-AF65-F5344CB8AC3E}">
        <p14:creationId xmlns:p14="http://schemas.microsoft.com/office/powerpoint/2010/main" val="207814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רומא שוכנת במרכז איטליה על גדותיו של נהר ה"טיבר". </a:t>
            </a:r>
            <a:endParaRPr lang="en-IL"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9</a:t>
            </a:fld>
            <a:endParaRPr lang="en-IL"/>
          </a:p>
        </p:txBody>
      </p:sp>
    </p:spTree>
    <p:extLst>
      <p:ext uri="{BB962C8B-B14F-4D97-AF65-F5344CB8AC3E}">
        <p14:creationId xmlns:p14="http://schemas.microsoft.com/office/powerpoint/2010/main" val="3534853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aa-ET"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aa-ET"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11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006834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329692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communabuilder.tapuz.co.il/UsersFolders/bjerusalem/images/270320076194.jpg" TargetMode="Externa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pixabay.com/photos/building-blocks-module-4913375/"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commons.wikimedia.org/wiki/File:Childrens%27_reading_room_01.JPG" TargetMode="Externa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bit.ly/romestory"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bit.ly/2rome2"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a:t>שיעור היסטוריה לכיתה ו</a:t>
            </a:r>
          </a:p>
          <a:p>
            <a:pPr lvl="0"/>
            <a:endParaRPr lang="he-IL" dirty="0"/>
          </a:p>
        </p:txBody>
      </p:sp>
      <p:sp>
        <p:nvSpPr>
          <p:cNvPr id="239" name="Google Shape;239;p5"/>
          <p:cNvSpPr txBox="1">
            <a:spLocks noGrp="1"/>
          </p:cNvSpPr>
          <p:nvPr>
            <p:ph type="body" sz="quarter" idx="13"/>
          </p:nvPr>
        </p:nvSpPr>
        <p:spPr/>
        <p:txBody>
          <a:bodyPr>
            <a:normAutofit fontScale="77500" lnSpcReduction="20000"/>
          </a:bodyPr>
          <a:lstStyle/>
          <a:p>
            <a:pPr lvl="0"/>
            <a:r>
              <a:rPr lang="he-IL" dirty="0"/>
              <a:t>נושא השיעור: סיבות ומניעים לאימפריאליזם הרומי</a:t>
            </a:r>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עמיחי פינדלינג</a:t>
            </a:r>
          </a:p>
          <a:p>
            <a:endParaRPr lang="en-IL"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5468112" y="6293758"/>
            <a:ext cx="6144446" cy="560533"/>
          </a:xfrm>
          <a:prstGeom prst="rect">
            <a:avLst/>
          </a:prstGeom>
        </p:spPr>
        <p:txBody>
          <a:bodyPr vert="horz" lIns="91440" tIns="45720" rIns="91440" bIns="45720" rtlCol="0">
            <a:normAutofit fontScale="70000" lnSpcReduction="2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במחברת, כלי כתיבה ומחשב נייד או טלפון חכם</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ctrTitle"/>
          </p:nvPr>
        </p:nvSpPr>
        <p:spPr>
          <a:xfrm>
            <a:off x="437568" y="5363718"/>
            <a:ext cx="11418770" cy="968519"/>
          </a:xfrm>
        </p:spPr>
        <p:txBody>
          <a:bodyPr/>
          <a:lstStyle/>
          <a:p>
            <a:r>
              <a:rPr lang="he-IL" sz="4400" b="1" dirty="0"/>
              <a:t>על המפה</a:t>
            </a:r>
            <a:r>
              <a:rPr lang="he-IL" sz="4400" dirty="0"/>
              <a:t>:</a:t>
            </a:r>
            <a:r>
              <a:rPr lang="he-IL" sz="4400" b="1" dirty="0"/>
              <a:t> </a:t>
            </a:r>
            <a:r>
              <a:rPr lang="he-IL" sz="4400" dirty="0"/>
              <a:t>האימפריה הרומית במאה ה-2 לפנה"ס</a:t>
            </a:r>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550" y="842391"/>
            <a:ext cx="7391400" cy="4582668"/>
          </a:xfrm>
          <a:prstGeom prst="rect">
            <a:avLst/>
          </a:prstGeom>
        </p:spPr>
      </p:pic>
      <p:sp>
        <p:nvSpPr>
          <p:cNvPr id="4" name="תיבת טקסט 3">
            <a:extLst>
              <a:ext uri="{FF2B5EF4-FFF2-40B4-BE49-F238E27FC236}">
                <a16:creationId xmlns:a16="http://schemas.microsoft.com/office/drawing/2014/main" id="{F88D49E6-8130-469F-98E4-84EA85A4627D}"/>
              </a:ext>
            </a:extLst>
          </p:cNvPr>
          <p:cNvSpPr txBox="1"/>
          <p:nvPr/>
        </p:nvSpPr>
        <p:spPr>
          <a:xfrm>
            <a:off x="267326" y="6489964"/>
            <a:ext cx="5622877" cy="276999"/>
          </a:xfrm>
          <a:prstGeom prst="rect">
            <a:avLst/>
          </a:prstGeom>
          <a:noFill/>
        </p:spPr>
        <p:txBody>
          <a:bodyPr wrap="square" rtlCol="0">
            <a:spAutoFit/>
          </a:bodyPr>
          <a:lstStyle/>
          <a:p>
            <a:pPr algn="r" rtl="1"/>
            <a:r>
              <a:rPr lang="he-IL" sz="1200" dirty="0"/>
              <a:t>מתוך "האטלס ההיסטורי של מט"ח" </a:t>
            </a:r>
            <a:r>
              <a:rPr lang="en-US" sz="1200" dirty="0"/>
              <a:t>https://lib.cet.ac.il/pages/atlas.asp</a:t>
            </a:r>
            <a:endParaRPr lang="en-IL" sz="1200" dirty="0"/>
          </a:p>
        </p:txBody>
      </p:sp>
    </p:spTree>
    <p:extLst>
      <p:ext uri="{BB962C8B-B14F-4D97-AF65-F5344CB8AC3E}">
        <p14:creationId xmlns:p14="http://schemas.microsoft.com/office/powerpoint/2010/main" val="60004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4" name="תמונה 3" descr="תמונה שמכילה אדם, חוץ, גדר, קהל&#10;&#10;התיאור נוצר באופן אוטומטי">
            <a:extLst>
              <a:ext uri="{FF2B5EF4-FFF2-40B4-BE49-F238E27FC236}">
                <a16:creationId xmlns:a16="http://schemas.microsoft.com/office/drawing/2014/main" id="{AC0403A4-F671-46C8-8A29-0F148ECD3BD4}"/>
              </a:ext>
            </a:extLst>
          </p:cNvPr>
          <p:cNvPicPr>
            <a:picLocks noChangeAspect="1"/>
          </p:cNvPicPr>
          <p:nvPr/>
        </p:nvPicPr>
        <p:blipFill>
          <a:blip r:embed="rId4"/>
          <a:stretch>
            <a:fillRect/>
          </a:stretch>
        </p:blipFill>
        <p:spPr>
          <a:xfrm>
            <a:off x="4072625" y="2009837"/>
            <a:ext cx="3401622" cy="2267748"/>
          </a:xfrm>
          <a:prstGeom prst="rect">
            <a:avLst/>
          </a:prstGeom>
        </p:spPr>
      </p:pic>
      <p:sp>
        <p:nvSpPr>
          <p:cNvPr id="12" name="תיבת טקסט 9">
            <a:extLst>
              <a:ext uri="{FF2B5EF4-FFF2-40B4-BE49-F238E27FC236}">
                <a16:creationId xmlns:a16="http://schemas.microsoft.com/office/drawing/2014/main" id="{5D145395-575C-42F7-9AE8-0F2F3BEE7EFD}"/>
              </a:ext>
            </a:extLst>
          </p:cNvPr>
          <p:cNvSpPr txBox="1"/>
          <p:nvPr/>
        </p:nvSpPr>
        <p:spPr>
          <a:xfrm>
            <a:off x="-2839638" y="6069562"/>
            <a:ext cx="10707287" cy="492443"/>
          </a:xfrm>
          <a:prstGeom prst="rect">
            <a:avLst/>
          </a:prstGeom>
          <a:noFill/>
        </p:spPr>
        <p:txBody>
          <a:bodyPr wrap="square" rtlCol="0">
            <a:spAutoFit/>
          </a:bodyPr>
          <a:lstStyle/>
          <a:p>
            <a:pPr algn="r" rtl="1"/>
            <a:r>
              <a:rPr lang="he-IL" sz="1200" dirty="0"/>
              <a:t>בית"ר ירושלים:</a:t>
            </a:r>
            <a:r>
              <a:rPr lang="en-US" sz="1200" dirty="0"/>
              <a:t> </a:t>
            </a:r>
            <a:r>
              <a:rPr lang="en-US" sz="1200" dirty="0">
                <a:hlinkClick r:id="rId5"/>
              </a:rPr>
              <a:t>http://communabuilder.tapuz.co.il/UsersFolders/bjerusalem/images/270320076194.jpg</a:t>
            </a:r>
            <a:endParaRPr lang="he-IL" sz="1200" dirty="0"/>
          </a:p>
          <a:p>
            <a:pPr algn="r" rtl="1"/>
            <a:endParaRPr lang="en-IL" dirty="0"/>
          </a:p>
        </p:txBody>
      </p:sp>
    </p:spTree>
    <p:extLst>
      <p:ext uri="{BB962C8B-B14F-4D97-AF65-F5344CB8AC3E}">
        <p14:creationId xmlns:p14="http://schemas.microsoft.com/office/powerpoint/2010/main" val="229789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descr="תמונה שמכילה עץ, ישיבה, שלט, ישן&#10;&#10;התיאור נוצר באופן אוטומטי">
            <a:extLst>
              <a:ext uri="{FF2B5EF4-FFF2-40B4-BE49-F238E27FC236}">
                <a16:creationId xmlns:a16="http://schemas.microsoft.com/office/drawing/2014/main" id="{2271D212-20BC-428A-801E-6A2127481197}"/>
              </a:ext>
            </a:extLst>
          </p:cNvPr>
          <p:cNvPicPr>
            <a:picLocks noChangeAspect="1"/>
          </p:cNvPicPr>
          <p:nvPr/>
        </p:nvPicPr>
        <p:blipFill>
          <a:blip r:embed="rId4"/>
          <a:stretch>
            <a:fillRect/>
          </a:stretch>
        </p:blipFill>
        <p:spPr>
          <a:xfrm>
            <a:off x="614150" y="1895674"/>
            <a:ext cx="3401622" cy="3066650"/>
          </a:xfrm>
          <a:prstGeom prst="rect">
            <a:avLst/>
          </a:prstGeom>
        </p:spPr>
      </p:pic>
      <p:pic>
        <p:nvPicPr>
          <p:cNvPr id="4" name="תמונה 3" descr="תמונה שמכילה אדם, חוץ, גדר, קהל&#10;&#10;התיאור נוצר באופן אוטומטי">
            <a:extLst>
              <a:ext uri="{FF2B5EF4-FFF2-40B4-BE49-F238E27FC236}">
                <a16:creationId xmlns:a16="http://schemas.microsoft.com/office/drawing/2014/main" id="{AC0403A4-F671-46C8-8A29-0F148ECD3BD4}"/>
              </a:ext>
            </a:extLst>
          </p:cNvPr>
          <p:cNvPicPr>
            <a:picLocks noChangeAspect="1"/>
          </p:cNvPicPr>
          <p:nvPr/>
        </p:nvPicPr>
        <p:blipFill>
          <a:blip r:embed="rId5"/>
          <a:stretch>
            <a:fillRect/>
          </a:stretch>
        </p:blipFill>
        <p:spPr>
          <a:xfrm>
            <a:off x="4072625" y="2009837"/>
            <a:ext cx="3401622" cy="2267748"/>
          </a:xfrm>
          <a:prstGeom prst="rect">
            <a:avLst/>
          </a:prstGeom>
        </p:spPr>
      </p:pic>
      <p:sp>
        <p:nvSpPr>
          <p:cNvPr id="12" name="תיבת טקסט 9">
            <a:extLst>
              <a:ext uri="{FF2B5EF4-FFF2-40B4-BE49-F238E27FC236}">
                <a16:creationId xmlns:a16="http://schemas.microsoft.com/office/drawing/2014/main" id="{5D145395-575C-42F7-9AE8-0F2F3BEE7EFD}"/>
              </a:ext>
            </a:extLst>
          </p:cNvPr>
          <p:cNvSpPr txBox="1"/>
          <p:nvPr/>
        </p:nvSpPr>
        <p:spPr>
          <a:xfrm>
            <a:off x="-7602078" y="6128155"/>
            <a:ext cx="10683668" cy="523220"/>
          </a:xfrm>
          <a:prstGeom prst="rect">
            <a:avLst/>
          </a:prstGeom>
          <a:noFill/>
        </p:spPr>
        <p:txBody>
          <a:bodyPr wrap="square" rtlCol="0">
            <a:spAutoFit/>
          </a:bodyPr>
          <a:lstStyle/>
          <a:p>
            <a:pPr algn="r" rtl="1"/>
            <a:r>
              <a:rPr lang="he-IL" dirty="0" err="1"/>
              <a:t>זגורי</a:t>
            </a:r>
            <a:r>
              <a:rPr lang="he-IL" dirty="0"/>
              <a:t> אימפריה: מתוך ויקיפדיה</a:t>
            </a:r>
          </a:p>
          <a:p>
            <a:pPr algn="r" rtl="1"/>
            <a:endParaRPr lang="en-IL" dirty="0"/>
          </a:p>
        </p:txBody>
      </p:sp>
    </p:spTree>
    <p:extLst>
      <p:ext uri="{BB962C8B-B14F-4D97-AF65-F5344CB8AC3E}">
        <p14:creationId xmlns:p14="http://schemas.microsoft.com/office/powerpoint/2010/main" val="79533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descr="תמונה שמכילה עץ, ישיבה, שלט, ישן&#10;&#10;התיאור נוצר באופן אוטומטי">
            <a:extLst>
              <a:ext uri="{FF2B5EF4-FFF2-40B4-BE49-F238E27FC236}">
                <a16:creationId xmlns:a16="http://schemas.microsoft.com/office/drawing/2014/main" id="{2271D212-20BC-428A-801E-6A2127481197}"/>
              </a:ext>
            </a:extLst>
          </p:cNvPr>
          <p:cNvPicPr>
            <a:picLocks noChangeAspect="1"/>
          </p:cNvPicPr>
          <p:nvPr/>
        </p:nvPicPr>
        <p:blipFill>
          <a:blip r:embed="rId4"/>
          <a:stretch>
            <a:fillRect/>
          </a:stretch>
        </p:blipFill>
        <p:spPr>
          <a:xfrm>
            <a:off x="614150" y="1895674"/>
            <a:ext cx="3401622" cy="3066650"/>
          </a:xfrm>
          <a:prstGeom prst="rect">
            <a:avLst/>
          </a:prstGeom>
        </p:spPr>
      </p:pic>
      <p:pic>
        <p:nvPicPr>
          <p:cNvPr id="7" name="תמונה 6" descr="תמונה שמכילה ציור&#10;&#10;התיאור נוצר באופן אוטומטי">
            <a:extLst>
              <a:ext uri="{FF2B5EF4-FFF2-40B4-BE49-F238E27FC236}">
                <a16:creationId xmlns:a16="http://schemas.microsoft.com/office/drawing/2014/main" id="{CA5D9BAF-C545-4C60-9364-C3C3980A7D13}"/>
              </a:ext>
            </a:extLst>
          </p:cNvPr>
          <p:cNvPicPr>
            <a:picLocks noChangeAspect="1"/>
          </p:cNvPicPr>
          <p:nvPr/>
        </p:nvPicPr>
        <p:blipFill>
          <a:blip r:embed="rId5"/>
          <a:stretch>
            <a:fillRect/>
          </a:stretch>
        </p:blipFill>
        <p:spPr>
          <a:xfrm>
            <a:off x="5257800" y="4491714"/>
            <a:ext cx="5067869" cy="1703160"/>
          </a:xfrm>
          <a:prstGeom prst="rect">
            <a:avLst/>
          </a:prstGeom>
        </p:spPr>
      </p:pic>
      <p:pic>
        <p:nvPicPr>
          <p:cNvPr id="4" name="תמונה 3" descr="תמונה שמכילה אדם, חוץ, גדר, קהל&#10;&#10;התיאור נוצר באופן אוטומטי">
            <a:extLst>
              <a:ext uri="{FF2B5EF4-FFF2-40B4-BE49-F238E27FC236}">
                <a16:creationId xmlns:a16="http://schemas.microsoft.com/office/drawing/2014/main" id="{AC0403A4-F671-46C8-8A29-0F148ECD3BD4}"/>
              </a:ext>
            </a:extLst>
          </p:cNvPr>
          <p:cNvPicPr>
            <a:picLocks noChangeAspect="1"/>
          </p:cNvPicPr>
          <p:nvPr/>
        </p:nvPicPr>
        <p:blipFill>
          <a:blip r:embed="rId6"/>
          <a:stretch>
            <a:fillRect/>
          </a:stretch>
        </p:blipFill>
        <p:spPr>
          <a:xfrm>
            <a:off x="4072625" y="2009837"/>
            <a:ext cx="3401622" cy="2267748"/>
          </a:xfrm>
          <a:prstGeom prst="rect">
            <a:avLst/>
          </a:prstGeom>
        </p:spPr>
      </p:pic>
      <p:sp>
        <p:nvSpPr>
          <p:cNvPr id="12" name="תיבת טקסט 9">
            <a:extLst>
              <a:ext uri="{FF2B5EF4-FFF2-40B4-BE49-F238E27FC236}">
                <a16:creationId xmlns:a16="http://schemas.microsoft.com/office/drawing/2014/main" id="{5D145395-575C-42F7-9AE8-0F2F3BEE7EFD}"/>
              </a:ext>
            </a:extLst>
          </p:cNvPr>
          <p:cNvSpPr txBox="1"/>
          <p:nvPr/>
        </p:nvSpPr>
        <p:spPr>
          <a:xfrm>
            <a:off x="-4489712" y="6148739"/>
            <a:ext cx="10683668" cy="523220"/>
          </a:xfrm>
          <a:prstGeom prst="rect">
            <a:avLst/>
          </a:prstGeom>
          <a:noFill/>
        </p:spPr>
        <p:txBody>
          <a:bodyPr wrap="square" rtlCol="0">
            <a:spAutoFit/>
          </a:bodyPr>
          <a:lstStyle/>
          <a:p>
            <a:pPr algn="r" rtl="1"/>
            <a:r>
              <a:rPr lang="he-IL" dirty="0"/>
              <a:t>תמונות תיווך אימפריה, אימפריה של מתנות:</a:t>
            </a:r>
            <a:r>
              <a:rPr lang="en-US" dirty="0"/>
              <a:t> </a:t>
            </a:r>
            <a:r>
              <a:rPr lang="he-IL" dirty="0"/>
              <a:t>מתוך דפי </a:t>
            </a:r>
            <a:r>
              <a:rPr lang="he-IL" dirty="0" err="1"/>
              <a:t>הפייסבוק</a:t>
            </a:r>
            <a:r>
              <a:rPr lang="he-IL" dirty="0"/>
              <a:t> של העסקים.</a:t>
            </a:r>
          </a:p>
          <a:p>
            <a:pPr algn="r" rtl="1"/>
            <a:endParaRPr lang="en-IL" dirty="0"/>
          </a:p>
        </p:txBody>
      </p:sp>
      <p:sp>
        <p:nvSpPr>
          <p:cNvPr id="11" name="מלבן 10"/>
          <p:cNvSpPr/>
          <p:nvPr/>
        </p:nvSpPr>
        <p:spPr>
          <a:xfrm>
            <a:off x="8775640" y="5958768"/>
            <a:ext cx="1421437" cy="173346"/>
          </a:xfrm>
          <a:prstGeom prst="rect">
            <a:avLst/>
          </a:prstGeom>
          <a:solidFill>
            <a:srgbClr val="8A1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815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descr="תמונה שמכילה עץ, ישיבה, שלט, ישן&#10;&#10;התיאור נוצר באופן אוטומטי">
            <a:extLst>
              <a:ext uri="{FF2B5EF4-FFF2-40B4-BE49-F238E27FC236}">
                <a16:creationId xmlns:a16="http://schemas.microsoft.com/office/drawing/2014/main" id="{2271D212-20BC-428A-801E-6A2127481197}"/>
              </a:ext>
            </a:extLst>
          </p:cNvPr>
          <p:cNvPicPr>
            <a:picLocks noChangeAspect="1"/>
          </p:cNvPicPr>
          <p:nvPr/>
        </p:nvPicPr>
        <p:blipFill>
          <a:blip r:embed="rId4"/>
          <a:stretch>
            <a:fillRect/>
          </a:stretch>
        </p:blipFill>
        <p:spPr>
          <a:xfrm>
            <a:off x="614150" y="1895674"/>
            <a:ext cx="3401622" cy="3066650"/>
          </a:xfrm>
          <a:prstGeom prst="rect">
            <a:avLst/>
          </a:prstGeom>
        </p:spPr>
      </p:pic>
      <p:pic>
        <p:nvPicPr>
          <p:cNvPr id="7" name="תמונה 6" descr="תמונה שמכילה ציור&#10;&#10;התיאור נוצר באופן אוטומטי">
            <a:extLst>
              <a:ext uri="{FF2B5EF4-FFF2-40B4-BE49-F238E27FC236}">
                <a16:creationId xmlns:a16="http://schemas.microsoft.com/office/drawing/2014/main" id="{CA5D9BAF-C545-4C60-9364-C3C3980A7D13}"/>
              </a:ext>
            </a:extLst>
          </p:cNvPr>
          <p:cNvPicPr>
            <a:picLocks noChangeAspect="1"/>
          </p:cNvPicPr>
          <p:nvPr/>
        </p:nvPicPr>
        <p:blipFill>
          <a:blip r:embed="rId5"/>
          <a:stretch>
            <a:fillRect/>
          </a:stretch>
        </p:blipFill>
        <p:spPr>
          <a:xfrm>
            <a:off x="5257800" y="4491714"/>
            <a:ext cx="5067869" cy="1703160"/>
          </a:xfrm>
          <a:prstGeom prst="rect">
            <a:avLst/>
          </a:prstGeom>
        </p:spPr>
      </p:pic>
      <p:pic>
        <p:nvPicPr>
          <p:cNvPr id="4" name="תמונה 3" descr="תמונה שמכילה אדם, חוץ, גדר, קהל&#10;&#10;התיאור נוצר באופן אוטומטי">
            <a:extLst>
              <a:ext uri="{FF2B5EF4-FFF2-40B4-BE49-F238E27FC236}">
                <a16:creationId xmlns:a16="http://schemas.microsoft.com/office/drawing/2014/main" id="{AC0403A4-F671-46C8-8A29-0F148ECD3BD4}"/>
              </a:ext>
            </a:extLst>
          </p:cNvPr>
          <p:cNvPicPr>
            <a:picLocks noChangeAspect="1"/>
          </p:cNvPicPr>
          <p:nvPr/>
        </p:nvPicPr>
        <p:blipFill>
          <a:blip r:embed="rId6"/>
          <a:stretch>
            <a:fillRect/>
          </a:stretch>
        </p:blipFill>
        <p:spPr>
          <a:xfrm>
            <a:off x="4072625" y="2009837"/>
            <a:ext cx="3401622" cy="2267748"/>
          </a:xfrm>
          <a:prstGeom prst="rect">
            <a:avLst/>
          </a:prstGeom>
        </p:spPr>
      </p:pic>
      <p:grpSp>
        <p:nvGrpSpPr>
          <p:cNvPr id="3" name="קבוצה 2"/>
          <p:cNvGrpSpPr/>
          <p:nvPr/>
        </p:nvGrpSpPr>
        <p:grpSpPr>
          <a:xfrm>
            <a:off x="7474247" y="1640978"/>
            <a:ext cx="3229970" cy="2422478"/>
            <a:chOff x="7474247" y="1640978"/>
            <a:chExt cx="3229970" cy="2422478"/>
          </a:xfrm>
        </p:grpSpPr>
        <p:pic>
          <p:nvPicPr>
            <p:cNvPr id="9" name="תמונה 8" descr="תמונה שמכילה בניין, חוץ, שלט, כביש&#10;&#10;התיאור נוצר באופן אוטומטי">
              <a:extLst>
                <a:ext uri="{FF2B5EF4-FFF2-40B4-BE49-F238E27FC236}">
                  <a16:creationId xmlns:a16="http://schemas.microsoft.com/office/drawing/2014/main" id="{CC7B26CA-B9B6-4608-9675-9868193B1FEA}"/>
                </a:ext>
              </a:extLst>
            </p:cNvPr>
            <p:cNvPicPr>
              <a:picLocks noChangeAspect="1"/>
            </p:cNvPicPr>
            <p:nvPr/>
          </p:nvPicPr>
          <p:blipFill>
            <a:blip r:embed="rId7"/>
            <a:stretch>
              <a:fillRect/>
            </a:stretch>
          </p:blipFill>
          <p:spPr>
            <a:xfrm>
              <a:off x="7474247" y="1640978"/>
              <a:ext cx="3229970" cy="2422478"/>
            </a:xfrm>
            <a:prstGeom prst="rect">
              <a:avLst/>
            </a:prstGeom>
          </p:spPr>
        </p:pic>
        <p:sp>
          <p:nvSpPr>
            <p:cNvPr id="2" name="מלבן 1"/>
            <p:cNvSpPr/>
            <p:nvPr/>
          </p:nvSpPr>
          <p:spPr>
            <a:xfrm rot="233979">
              <a:off x="7495455" y="1778825"/>
              <a:ext cx="1098253" cy="381000"/>
            </a:xfrm>
            <a:prstGeom prst="rect">
              <a:avLst/>
            </a:prstGeom>
            <a:solidFill>
              <a:srgbClr val="E3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מלבן 11"/>
          <p:cNvSpPr/>
          <p:nvPr/>
        </p:nvSpPr>
        <p:spPr>
          <a:xfrm>
            <a:off x="8775640" y="5958768"/>
            <a:ext cx="1421437" cy="173346"/>
          </a:xfrm>
          <a:prstGeom prst="rect">
            <a:avLst/>
          </a:prstGeom>
          <a:solidFill>
            <a:srgbClr val="8A1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777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מה זו "אימפריה"? </a:t>
            </a:r>
            <a:endParaRPr dirty="0"/>
          </a:p>
        </p:txBody>
      </p:sp>
      <p:sp>
        <p:nvSpPr>
          <p:cNvPr id="287" name="Google Shape;287;p10"/>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dirty="0"/>
              <a:t>מדינה השולטת על שטחים נרחבים בהם מתגוררות אוכלוסיות השונות מבחינה תרבותית משליטיהן. </a:t>
            </a:r>
          </a:p>
          <a:p>
            <a:pPr marL="571500" lvl="0" indent="-571500">
              <a:lnSpc>
                <a:spcPct val="90000"/>
              </a:lnSpc>
              <a:buClr>
                <a:schemeClr val="dk1"/>
              </a:buClr>
              <a:buSzPts val="3600"/>
              <a:buFont typeface="Arial" panose="020B0604020202020204" pitchFamily="34" charset="0"/>
              <a:buChar char="•"/>
            </a:pPr>
            <a:endParaRPr lang="he-IL" dirty="0"/>
          </a:p>
          <a:p>
            <a:pPr lvl="0">
              <a:lnSpc>
                <a:spcPct val="90000"/>
              </a:lnSpc>
              <a:buClr>
                <a:schemeClr val="dk1"/>
              </a:buClr>
              <a:buSzPts val="3600"/>
            </a:pPr>
            <a:endParaRPr lang="he-IL" dirty="0"/>
          </a:p>
          <a:p>
            <a:pPr marL="571500" lvl="0" indent="-571500">
              <a:lnSpc>
                <a:spcPct val="90000"/>
              </a:lnSpc>
              <a:buClr>
                <a:schemeClr val="dk1"/>
              </a:buClr>
              <a:buSzPts val="3600"/>
              <a:buFont typeface="Arial" panose="020B0604020202020204" pitchFamily="34" charset="0"/>
              <a:buChar char="•"/>
            </a:pPr>
            <a:endParaRPr lang="he-IL" dirty="0"/>
          </a:p>
          <a:p>
            <a:pPr marL="571500" lvl="0" indent="-571500">
              <a:lnSpc>
                <a:spcPct val="90000"/>
              </a:lnSpc>
              <a:buClr>
                <a:schemeClr val="dk1"/>
              </a:buClr>
              <a:buSzPts val="3600"/>
              <a:buFont typeface="Arial" panose="020B0604020202020204" pitchFamily="34" charset="0"/>
              <a:buChar char="•"/>
            </a:pPr>
            <a:endParaRPr dirty="0"/>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 name="תמונה 2" descr="תמונה שמכילה טקסט, מפה&#10;&#10;התיאור נוצר באופן אוטומטי">
            <a:extLst>
              <a:ext uri="{FF2B5EF4-FFF2-40B4-BE49-F238E27FC236}">
                <a16:creationId xmlns:a16="http://schemas.microsoft.com/office/drawing/2014/main" id="{B7ABADA9-E65A-428D-B9B4-8B0FC7F796EC}"/>
              </a:ext>
            </a:extLst>
          </p:cNvPr>
          <p:cNvPicPr>
            <a:picLocks noChangeAspect="1"/>
          </p:cNvPicPr>
          <p:nvPr/>
        </p:nvPicPr>
        <p:blipFill>
          <a:blip r:embed="rId4"/>
          <a:stretch>
            <a:fillRect/>
          </a:stretch>
        </p:blipFill>
        <p:spPr>
          <a:xfrm>
            <a:off x="4126618" y="3238357"/>
            <a:ext cx="4916598" cy="3081068"/>
          </a:xfrm>
          <a:prstGeom prst="rect">
            <a:avLst/>
          </a:prstGeom>
        </p:spPr>
      </p:pic>
      <p:sp>
        <p:nvSpPr>
          <p:cNvPr id="6" name="תיבת טקסט 5">
            <a:extLst>
              <a:ext uri="{FF2B5EF4-FFF2-40B4-BE49-F238E27FC236}">
                <a16:creationId xmlns:a16="http://schemas.microsoft.com/office/drawing/2014/main" id="{F844F5A1-1AEB-4B20-BB32-C1AD874D9B61}"/>
              </a:ext>
            </a:extLst>
          </p:cNvPr>
          <p:cNvSpPr txBox="1"/>
          <p:nvPr/>
        </p:nvSpPr>
        <p:spPr>
          <a:xfrm>
            <a:off x="-380178" y="5796205"/>
            <a:ext cx="3998024" cy="523220"/>
          </a:xfrm>
          <a:prstGeom prst="rect">
            <a:avLst/>
          </a:prstGeom>
          <a:noFill/>
        </p:spPr>
        <p:txBody>
          <a:bodyPr wrap="square" rtlCol="0">
            <a:spAutoFit/>
          </a:bodyPr>
          <a:lstStyle/>
          <a:p>
            <a:pPr algn="r" rtl="1"/>
            <a:r>
              <a:rPr lang="he-IL" dirty="0"/>
              <a:t>מתוך "האטלס ההיסטורי של מט"ח" </a:t>
            </a:r>
            <a:r>
              <a:rPr lang="en-US" dirty="0"/>
              <a:t>https://lib.cet.ac.il/pages/atlas.asp</a:t>
            </a:r>
            <a:endParaRPr lang="en-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ומה זה "אימפריאליזם"?</a:t>
            </a:r>
            <a:endParaRPr dirty="0"/>
          </a:p>
        </p:txBody>
      </p:sp>
      <p:sp>
        <p:nvSpPr>
          <p:cNvPr id="295" name="Google Shape;295;p11"/>
          <p:cNvSpPr txBox="1">
            <a:spLocks noGrp="1"/>
          </p:cNvSpPr>
          <p:nvPr>
            <p:ph type="body" sz="quarter" idx="10"/>
          </p:nvPr>
        </p:nvSpPr>
        <p:spPr>
          <a:xfrm>
            <a:off x="209091" y="2032690"/>
            <a:ext cx="10885543" cy="3844925"/>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he-IL" dirty="0"/>
              <a:t>אימפריה + "</a:t>
            </a:r>
            <a:r>
              <a:rPr lang="he-IL" dirty="0" err="1"/>
              <a:t>איזם</a:t>
            </a:r>
            <a:r>
              <a:rPr lang="he-IL" dirty="0"/>
              <a:t>"</a:t>
            </a:r>
          </a:p>
          <a:p>
            <a:pPr marL="0" lvl="0" indent="0" algn="ctr" rtl="1">
              <a:lnSpc>
                <a:spcPct val="90000"/>
              </a:lnSpc>
              <a:spcBef>
                <a:spcPts val="0"/>
              </a:spcBef>
              <a:spcAft>
                <a:spcPts val="0"/>
              </a:spcAft>
              <a:buClr>
                <a:schemeClr val="dk1"/>
              </a:buClr>
              <a:buSzPts val="3600"/>
              <a:buNone/>
            </a:pPr>
            <a:endParaRPr lang="he-IL" dirty="0"/>
          </a:p>
          <a:p>
            <a:pPr>
              <a:lnSpc>
                <a:spcPct val="90000"/>
              </a:lnSpc>
              <a:buClr>
                <a:schemeClr val="dk1"/>
              </a:buClr>
              <a:buSzPts val="3600"/>
            </a:pPr>
            <a:r>
              <a:rPr lang="he-IL" dirty="0"/>
              <a:t>"</a:t>
            </a:r>
            <a:r>
              <a:rPr lang="he-IL" dirty="0" err="1"/>
              <a:t>איזם</a:t>
            </a:r>
            <a:r>
              <a:rPr lang="he-IL" dirty="0"/>
              <a:t>"</a:t>
            </a:r>
            <a:r>
              <a:rPr lang="en-US" dirty="0"/>
              <a:t> - </a:t>
            </a:r>
            <a:r>
              <a:rPr lang="he-IL" dirty="0"/>
              <a:t>סיומת למילה שמשמעה תנועה, זרם, </a:t>
            </a:r>
            <a:r>
              <a:rPr lang="he-IL" b="1" dirty="0"/>
              <a:t>רעיון</a:t>
            </a:r>
            <a:r>
              <a:rPr lang="he-IL" dirty="0"/>
              <a:t>.</a:t>
            </a:r>
          </a:p>
          <a:p>
            <a:pPr lvl="0">
              <a:lnSpc>
                <a:spcPct val="90000"/>
              </a:lnSpc>
              <a:buClr>
                <a:schemeClr val="dk1"/>
              </a:buClr>
              <a:buSzPts val="3600"/>
            </a:pPr>
            <a:endParaRPr lang="he-IL" dirty="0"/>
          </a:p>
          <a:p>
            <a:pPr lvl="0">
              <a:lnSpc>
                <a:spcPct val="90000"/>
              </a:lnSpc>
              <a:buClr>
                <a:schemeClr val="dk1"/>
              </a:buClr>
              <a:buSzPts val="3600"/>
            </a:pPr>
            <a:r>
              <a:rPr lang="he-IL" dirty="0"/>
              <a:t> </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687887-3DEB-41B5-B74B-F7B0D26A8BEC}"/>
              </a:ext>
            </a:extLst>
          </p:cNvPr>
          <p:cNvSpPr>
            <a:spLocks noGrp="1"/>
          </p:cNvSpPr>
          <p:nvPr>
            <p:ph type="title"/>
          </p:nvPr>
        </p:nvSpPr>
        <p:spPr/>
        <p:txBody>
          <a:bodyPr>
            <a:normAutofit fontScale="90000"/>
          </a:bodyPr>
          <a:lstStyle/>
          <a:p>
            <a:r>
              <a:rPr lang="he-IL" dirty="0"/>
              <a:t>זרקור לעבודת ההיסטוריון: סיבות ומניעים</a:t>
            </a:r>
            <a:endParaRPr lang="en-IL" dirty="0"/>
          </a:p>
        </p:txBody>
      </p:sp>
      <p:sp>
        <p:nvSpPr>
          <p:cNvPr id="3" name="מציין מיקום טקסט 2">
            <a:extLst>
              <a:ext uri="{FF2B5EF4-FFF2-40B4-BE49-F238E27FC236}">
                <a16:creationId xmlns:a16="http://schemas.microsoft.com/office/drawing/2014/main" id="{DB1D6614-62D5-434A-A01C-3F59427D2F10}"/>
              </a:ext>
            </a:extLst>
          </p:cNvPr>
          <p:cNvSpPr>
            <a:spLocks noGrp="1"/>
          </p:cNvSpPr>
          <p:nvPr>
            <p:ph type="body" sz="quarter" idx="10"/>
          </p:nvPr>
        </p:nvSpPr>
        <p:spPr>
          <a:xfrm>
            <a:off x="476047" y="2228072"/>
            <a:ext cx="10885543" cy="3844925"/>
          </a:xfrm>
        </p:spPr>
        <p:txBody>
          <a:bodyPr/>
          <a:lstStyle/>
          <a:p>
            <a:pPr marL="571500" indent="-571500">
              <a:buFont typeface="Arial" panose="020B0604020202020204" pitchFamily="34" charset="0"/>
              <a:buChar char="•"/>
            </a:pPr>
            <a:r>
              <a:rPr lang="he-IL" b="1" dirty="0"/>
              <a:t>סיבה: </a:t>
            </a:r>
            <a:r>
              <a:rPr lang="he-IL" dirty="0"/>
              <a:t>מצב בעבר שבעקבותיו מתחולל שינוי בעתיד</a:t>
            </a:r>
          </a:p>
          <a:p>
            <a:pPr marL="571500" indent="-571500">
              <a:buFont typeface="Arial" panose="020B0604020202020204" pitchFamily="34" charset="0"/>
              <a:buChar char="•"/>
            </a:pPr>
            <a:endParaRPr lang="he-IL" dirty="0"/>
          </a:p>
          <a:p>
            <a:pPr marL="571500" indent="-571500">
              <a:buFont typeface="Arial" panose="020B0604020202020204" pitchFamily="34" charset="0"/>
              <a:buChar char="•"/>
            </a:pPr>
            <a:r>
              <a:rPr lang="he-IL" b="1" dirty="0"/>
              <a:t>מניע: </a:t>
            </a:r>
            <a:r>
              <a:rPr lang="he-IL" dirty="0"/>
              <a:t>תהליך פנימי המעורר פעולה אנושית</a:t>
            </a:r>
            <a:endParaRPr lang="en-IL" dirty="0"/>
          </a:p>
        </p:txBody>
      </p:sp>
    </p:spTree>
    <p:extLst>
      <p:ext uri="{BB962C8B-B14F-4D97-AF65-F5344CB8AC3E}">
        <p14:creationId xmlns:p14="http://schemas.microsoft.com/office/powerpoint/2010/main" val="2721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דוגמה מהחיים:</a:t>
            </a:r>
            <a:r>
              <a:rPr lang="en-US" dirty="0"/>
              <a:t> </a:t>
            </a:r>
            <a:r>
              <a:rPr lang="he-IL" dirty="0"/>
              <a:t>סיבות ומניעים</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6163056" y="1825625"/>
            <a:ext cx="5190744" cy="4351338"/>
          </a:xfrm>
        </p:spPr>
        <p:txBody>
          <a:bodyPr/>
          <a:lstStyle/>
          <a:p>
            <a:pPr marL="635000" lvl="0" indent="-457200">
              <a:buSzPts val="2800"/>
            </a:pPr>
            <a:r>
              <a:rPr lang="he-IL" dirty="0"/>
              <a:t>סיבה: החדר מבולגן</a:t>
            </a:r>
          </a:p>
          <a:p>
            <a:pPr marL="635000" lvl="0" indent="-457200">
              <a:buSzPts val="2800"/>
            </a:pPr>
            <a:r>
              <a:rPr lang="he-IL" dirty="0"/>
              <a:t>מניע: רצון לצפות בטלוויזיה, שאיפה ל"סדר בראש"</a:t>
            </a:r>
          </a:p>
          <a:p>
            <a:endParaRPr lang="en-IL" dirty="0"/>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4" name="תמונה 3" descr="תמונה שמכילה מקורה, שולחן, שולחן כתיבה, צעצוע&#10;&#10;התיאור נוצר באופן אוטומטי">
            <a:extLst>
              <a:ext uri="{FF2B5EF4-FFF2-40B4-BE49-F238E27FC236}">
                <a16:creationId xmlns:a16="http://schemas.microsoft.com/office/drawing/2014/main" id="{85BAB21E-4A8F-482C-B90D-AE2CE5885329}"/>
              </a:ext>
            </a:extLst>
          </p:cNvPr>
          <p:cNvPicPr>
            <a:picLocks noChangeAspect="1"/>
          </p:cNvPicPr>
          <p:nvPr/>
        </p:nvPicPr>
        <p:blipFill>
          <a:blip r:embed="rId4"/>
          <a:stretch>
            <a:fillRect/>
          </a:stretch>
        </p:blipFill>
        <p:spPr>
          <a:xfrm>
            <a:off x="250209" y="1363070"/>
            <a:ext cx="4499212" cy="2868248"/>
          </a:xfrm>
          <a:prstGeom prst="rect">
            <a:avLst/>
          </a:prstGeom>
        </p:spPr>
      </p:pic>
      <p:pic>
        <p:nvPicPr>
          <p:cNvPr id="6" name="תמונה 5" descr="תמונה שמכילה מקורה, שולחן, חדר, כסא&#10;&#10;התיאור נוצר באופן אוטומטי">
            <a:extLst>
              <a:ext uri="{FF2B5EF4-FFF2-40B4-BE49-F238E27FC236}">
                <a16:creationId xmlns:a16="http://schemas.microsoft.com/office/drawing/2014/main" id="{BE0C960F-0AF5-4156-9B3B-CA311E8DBBDD}"/>
              </a:ext>
            </a:extLst>
          </p:cNvPr>
          <p:cNvPicPr>
            <a:picLocks noChangeAspect="1"/>
          </p:cNvPicPr>
          <p:nvPr/>
        </p:nvPicPr>
        <p:blipFill>
          <a:blip r:embed="rId5"/>
          <a:stretch>
            <a:fillRect/>
          </a:stretch>
        </p:blipFill>
        <p:spPr>
          <a:xfrm>
            <a:off x="5088943" y="3429000"/>
            <a:ext cx="4707276" cy="3118570"/>
          </a:xfrm>
          <a:prstGeom prst="rect">
            <a:avLst/>
          </a:prstGeom>
        </p:spPr>
      </p:pic>
      <p:sp>
        <p:nvSpPr>
          <p:cNvPr id="7" name="תיבת טקסט 6">
            <a:extLst>
              <a:ext uri="{FF2B5EF4-FFF2-40B4-BE49-F238E27FC236}">
                <a16:creationId xmlns:a16="http://schemas.microsoft.com/office/drawing/2014/main" id="{7F904A76-9877-44B8-B262-997E94FF2E6E}"/>
              </a:ext>
            </a:extLst>
          </p:cNvPr>
          <p:cNvSpPr txBox="1"/>
          <p:nvPr/>
        </p:nvSpPr>
        <p:spPr>
          <a:xfrm>
            <a:off x="347084" y="5229263"/>
            <a:ext cx="3048637" cy="1200329"/>
          </a:xfrm>
          <a:prstGeom prst="rect">
            <a:avLst/>
          </a:prstGeom>
          <a:noFill/>
        </p:spPr>
        <p:txBody>
          <a:bodyPr wrap="square" rtlCol="0">
            <a:spAutoFit/>
          </a:bodyPr>
          <a:lstStyle/>
          <a:p>
            <a:pPr algn="r" rtl="1"/>
            <a:r>
              <a:rPr lang="he-IL" sz="1200" dirty="0"/>
              <a:t>חדר מסודר: </a:t>
            </a:r>
            <a:r>
              <a:rPr lang="en-US" sz="1200" dirty="0">
                <a:hlinkClick r:id="rId6"/>
              </a:rPr>
              <a:t>https://commons.wikimedia.org/wiki/File:Childrens%27_reading_room_01.JPG</a:t>
            </a:r>
            <a:endParaRPr lang="he-IL" sz="1200" dirty="0"/>
          </a:p>
          <a:p>
            <a:pPr algn="r" rtl="1"/>
            <a:r>
              <a:rPr lang="he-IL" sz="1200" dirty="0"/>
              <a:t>חדר מבולגן:</a:t>
            </a:r>
            <a:r>
              <a:rPr lang="en-US" sz="1200" dirty="0"/>
              <a:t> </a:t>
            </a:r>
            <a:r>
              <a:rPr lang="en-US" sz="1200" dirty="0">
                <a:hlinkClick r:id="rId7"/>
              </a:rPr>
              <a:t>https://pixabay.com/photos/building-blocks-module-4913375/</a:t>
            </a:r>
            <a:endParaRPr lang="en-IL" sz="1200" dirty="0"/>
          </a:p>
        </p:txBody>
      </p:sp>
    </p:spTree>
    <p:extLst>
      <p:ext uri="{BB962C8B-B14F-4D97-AF65-F5344CB8AC3E}">
        <p14:creationId xmlns:p14="http://schemas.microsoft.com/office/powerpoint/2010/main" val="16447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dirty="0"/>
              <a:t>מה נלמד היום?</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57200" algn="r" rtl="1">
              <a:lnSpc>
                <a:spcPct val="150000"/>
              </a:lnSpc>
              <a:spcBef>
                <a:spcPts val="0"/>
              </a:spcBef>
              <a:spcAft>
                <a:spcPts val="0"/>
              </a:spcAft>
              <a:buSzPts val="2800"/>
              <a:buFont typeface="Arial"/>
              <a:buChar char="•"/>
            </a:pPr>
            <a:r>
              <a:rPr lang="he-IL" sz="3300" dirty="0"/>
              <a:t>מה זו "אימפריה"?</a:t>
            </a:r>
          </a:p>
          <a:p>
            <a:pPr marL="457200" lvl="0" indent="-457200" algn="r" rtl="1">
              <a:lnSpc>
                <a:spcPct val="150000"/>
              </a:lnSpc>
              <a:spcBef>
                <a:spcPts val="0"/>
              </a:spcBef>
              <a:spcAft>
                <a:spcPts val="0"/>
              </a:spcAft>
              <a:buSzPts val="2800"/>
              <a:buFont typeface="Arial"/>
              <a:buChar char="•"/>
            </a:pPr>
            <a:r>
              <a:rPr lang="he-IL" sz="3300" dirty="0"/>
              <a:t>מדוע הרומאים רצו להקים אימפריה?</a:t>
            </a:r>
          </a:p>
          <a:p>
            <a:pPr marL="457200" lvl="0" indent="-457200" algn="r" rtl="1">
              <a:lnSpc>
                <a:spcPct val="150000"/>
              </a:lnSpc>
              <a:spcBef>
                <a:spcPts val="0"/>
              </a:spcBef>
              <a:spcAft>
                <a:spcPts val="0"/>
              </a:spcAft>
              <a:buSzPts val="2800"/>
              <a:buFont typeface="Arial"/>
              <a:buChar char="•"/>
            </a:pPr>
            <a:r>
              <a:rPr lang="he-IL" sz="3300" dirty="0"/>
              <a:t>למה עמים אחרים הקימו לעצמם אימפריות?</a:t>
            </a:r>
            <a:endParaRPr sz="3300" dirty="0"/>
          </a:p>
          <a:p>
            <a:pPr marL="457200" lvl="0" indent="-279400" algn="r" rtl="1">
              <a:lnSpc>
                <a:spcPct val="150000"/>
              </a:lnSpc>
              <a:spcBef>
                <a:spcPts val="800"/>
              </a:spcBef>
              <a:spcAft>
                <a:spcPts val="0"/>
              </a:spcAft>
              <a:buSzPts val="2800"/>
              <a:buFont typeface="Arial"/>
              <a:buNone/>
            </a:pPr>
            <a:endParaRPr sz="33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94022F-6BF8-4E41-AB6A-A4CE703DE2E2}"/>
              </a:ext>
            </a:extLst>
          </p:cNvPr>
          <p:cNvSpPr>
            <a:spLocks noGrp="1"/>
          </p:cNvSpPr>
          <p:nvPr>
            <p:ph type="title"/>
          </p:nvPr>
        </p:nvSpPr>
        <p:spPr/>
        <p:txBody>
          <a:bodyPr>
            <a:normAutofit fontScale="90000"/>
          </a:bodyPr>
          <a:lstStyle/>
          <a:p>
            <a:r>
              <a:rPr lang="he-IL" dirty="0">
                <a:cs typeface="Calibri" panose="020F0502020204030204" pitchFamily="34" charset="0"/>
              </a:rPr>
              <a:t>סיבות ומניעים להקמת אימפריה</a:t>
            </a:r>
            <a:endParaRPr lang="en-IL" dirty="0">
              <a:cs typeface="Calibri" panose="020F0502020204030204" pitchFamily="34" charset="0"/>
            </a:endParaRPr>
          </a:p>
        </p:txBody>
      </p:sp>
      <p:sp>
        <p:nvSpPr>
          <p:cNvPr id="3" name="מציין מיקום טקסט 2">
            <a:extLst>
              <a:ext uri="{FF2B5EF4-FFF2-40B4-BE49-F238E27FC236}">
                <a16:creationId xmlns:a16="http://schemas.microsoft.com/office/drawing/2014/main" id="{ADFE7551-AFC1-4F2F-9A76-220B45A44080}"/>
              </a:ext>
            </a:extLst>
          </p:cNvPr>
          <p:cNvSpPr>
            <a:spLocks noGrp="1"/>
          </p:cNvSpPr>
          <p:nvPr>
            <p:ph type="body" sz="quarter" idx="10"/>
          </p:nvPr>
        </p:nvSpPr>
        <p:spPr/>
        <p:txBody>
          <a:bodyPr/>
          <a:lstStyle/>
          <a:p>
            <a:endParaRPr lang="en-IL"/>
          </a:p>
        </p:txBody>
      </p:sp>
      <p:pic>
        <p:nvPicPr>
          <p:cNvPr id="5" name="תמונה 4" descr="תמונה שמכילה טקסט, מפה&#10;&#10;התיאור נוצר באופן אוטומטי">
            <a:extLst>
              <a:ext uri="{FF2B5EF4-FFF2-40B4-BE49-F238E27FC236}">
                <a16:creationId xmlns:a16="http://schemas.microsoft.com/office/drawing/2014/main" id="{69A50787-7C93-491D-8D9E-44B98C023208}"/>
              </a:ext>
            </a:extLst>
          </p:cNvPr>
          <p:cNvPicPr>
            <a:picLocks noChangeAspect="1"/>
          </p:cNvPicPr>
          <p:nvPr/>
        </p:nvPicPr>
        <p:blipFill>
          <a:blip r:embed="rId3"/>
          <a:stretch>
            <a:fillRect/>
          </a:stretch>
        </p:blipFill>
        <p:spPr>
          <a:xfrm>
            <a:off x="2849957" y="1722703"/>
            <a:ext cx="7333333" cy="4257143"/>
          </a:xfrm>
          <a:prstGeom prst="rect">
            <a:avLst/>
          </a:prstGeom>
        </p:spPr>
      </p:pic>
      <p:sp>
        <p:nvSpPr>
          <p:cNvPr id="6" name="תיבת טקסט 5">
            <a:extLst>
              <a:ext uri="{FF2B5EF4-FFF2-40B4-BE49-F238E27FC236}">
                <a16:creationId xmlns:a16="http://schemas.microsoft.com/office/drawing/2014/main" id="{FDB94C31-E5F5-49EF-A5F3-00506207D228}"/>
              </a:ext>
            </a:extLst>
          </p:cNvPr>
          <p:cNvSpPr txBox="1"/>
          <p:nvPr/>
        </p:nvSpPr>
        <p:spPr>
          <a:xfrm>
            <a:off x="-1138122" y="6048479"/>
            <a:ext cx="9093402" cy="276999"/>
          </a:xfrm>
          <a:prstGeom prst="rect">
            <a:avLst/>
          </a:prstGeom>
          <a:noFill/>
        </p:spPr>
        <p:txBody>
          <a:bodyPr wrap="square" rtlCol="0">
            <a:spAutoFit/>
          </a:bodyPr>
          <a:lstStyle/>
          <a:p>
            <a:pPr algn="r" rtl="1"/>
            <a:r>
              <a:rPr lang="he-IL" sz="1200" dirty="0"/>
              <a:t>מפת האימפריה </a:t>
            </a:r>
            <a:r>
              <a:rPr lang="he-IL" sz="1200" dirty="0" err="1"/>
              <a:t>הקרתגנית</a:t>
            </a:r>
            <a:r>
              <a:rPr lang="he-IL" sz="1200" dirty="0"/>
              <a:t> לפני המלחמה הפונית הראשונה.  נוצרה ע"י משתמש: </a:t>
            </a:r>
            <a:r>
              <a:rPr lang="en-US" sz="1200" dirty="0" err="1"/>
              <a:t>BishkekRocks</a:t>
            </a:r>
            <a:r>
              <a:rPr lang="he-IL" sz="1200" dirty="0"/>
              <a:t>, מתוך </a:t>
            </a:r>
            <a:r>
              <a:rPr lang="en-US" sz="1200" dirty="0"/>
              <a:t>Wikipedia</a:t>
            </a:r>
            <a:endParaRPr lang="he-IL" sz="1200" dirty="0"/>
          </a:p>
        </p:txBody>
      </p:sp>
      <p:sp>
        <p:nvSpPr>
          <p:cNvPr id="7" name="תיבת טקסט 5">
            <a:extLst>
              <a:ext uri="{FF2B5EF4-FFF2-40B4-BE49-F238E27FC236}">
                <a16:creationId xmlns:a16="http://schemas.microsoft.com/office/drawing/2014/main" id="{FDB94C31-E5F5-49EF-A5F3-00506207D228}"/>
              </a:ext>
            </a:extLst>
          </p:cNvPr>
          <p:cNvSpPr txBox="1"/>
          <p:nvPr/>
        </p:nvSpPr>
        <p:spPr>
          <a:xfrm>
            <a:off x="6890310" y="6969551"/>
            <a:ext cx="7264602" cy="738664"/>
          </a:xfrm>
          <a:prstGeom prst="rect">
            <a:avLst/>
          </a:prstGeom>
          <a:noFill/>
        </p:spPr>
        <p:txBody>
          <a:bodyPr wrap="square" rtlCol="0">
            <a:spAutoFit/>
          </a:bodyPr>
          <a:lstStyle/>
          <a:p>
            <a:pPr algn="r" rtl="1"/>
            <a:r>
              <a:rPr lang="he-IL" dirty="0"/>
              <a:t>מתוך </a:t>
            </a:r>
            <a:r>
              <a:rPr lang="en-US" dirty="0"/>
              <a:t>https://he.wikipedia.org/wiki/%D7%A7%D7%A8%D7%AA%D7%92%D7%95#/media/%D7%A7%D7%95%D7%91%D7%A5:CarthageMap.png</a:t>
            </a:r>
            <a:endParaRPr lang="en-IL" dirty="0"/>
          </a:p>
        </p:txBody>
      </p:sp>
    </p:spTree>
    <p:extLst>
      <p:ext uri="{BB962C8B-B14F-4D97-AF65-F5344CB8AC3E}">
        <p14:creationId xmlns:p14="http://schemas.microsoft.com/office/powerpoint/2010/main" val="2138239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t>סיפור פריצת המלחמה</a:t>
            </a:r>
            <a:endParaRPr lang="en-IL" dirty="0"/>
          </a:p>
        </p:txBody>
      </p:sp>
      <p:sp>
        <p:nvSpPr>
          <p:cNvPr id="2" name="מגילה: אופקית 1">
            <a:extLst>
              <a:ext uri="{FF2B5EF4-FFF2-40B4-BE49-F238E27FC236}">
                <a16:creationId xmlns:a16="http://schemas.microsoft.com/office/drawing/2014/main" id="{E1203D1B-7954-419D-B39D-FF95026486A5}"/>
              </a:ext>
            </a:extLst>
          </p:cNvPr>
          <p:cNvSpPr/>
          <p:nvPr/>
        </p:nvSpPr>
        <p:spPr>
          <a:xfrm>
            <a:off x="232757" y="1357131"/>
            <a:ext cx="11793851" cy="342796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e-IL" sz="3000" dirty="0"/>
              <a:t>קבוצת </a:t>
            </a:r>
            <a:r>
              <a:rPr lang="he-IL" sz="3000" b="1" dirty="0"/>
              <a:t>שכירי חרב </a:t>
            </a:r>
            <a:r>
              <a:rPr lang="he-IL" sz="3000" dirty="0"/>
              <a:t>איטלקים שלטו בעיר מסנה </a:t>
            </a:r>
            <a:r>
              <a:rPr lang="he-IL" sz="3000" b="1" dirty="0"/>
              <a:t>שבסיציליה</a:t>
            </a:r>
            <a:r>
              <a:rPr lang="he-IL" sz="3000" dirty="0"/>
              <a:t>, אולם איבדו את כוחם בעיר. לכן פנו אחדים מהם אל </a:t>
            </a:r>
            <a:r>
              <a:rPr lang="he-IL" sz="3000" b="1" dirty="0" err="1"/>
              <a:t>הקרתגים</a:t>
            </a:r>
            <a:r>
              <a:rPr lang="he-IL" sz="3000" dirty="0"/>
              <a:t> ועמדו למסור את עצמם לידיהם ולהעביר להם את השליטה בעיר, ואחרים </a:t>
            </a:r>
            <a:r>
              <a:rPr lang="he-IL" sz="3000" b="1" dirty="0"/>
              <a:t>שלחו שליחים לרומא</a:t>
            </a:r>
            <a:r>
              <a:rPr lang="he-IL" sz="3000" dirty="0"/>
              <a:t>, הציעו למסור לידם את העיר </a:t>
            </a:r>
            <a:r>
              <a:rPr lang="he-IL" sz="3000" b="1" dirty="0"/>
              <a:t>וביקשו עזרה לעצמם </a:t>
            </a:r>
            <a:r>
              <a:rPr lang="he-IL" sz="3000" dirty="0"/>
              <a:t>כבני עם קרוב (שכנים)... </a:t>
            </a:r>
          </a:p>
        </p:txBody>
      </p:sp>
      <p:sp>
        <p:nvSpPr>
          <p:cNvPr id="6" name="TextBox 5"/>
          <p:cNvSpPr txBox="1"/>
          <p:nvPr/>
        </p:nvSpPr>
        <p:spPr>
          <a:xfrm>
            <a:off x="3225338" y="5119936"/>
            <a:ext cx="5349807" cy="1323439"/>
          </a:xfrm>
          <a:prstGeom prst="rect">
            <a:avLst/>
          </a:prstGeom>
          <a:noFill/>
        </p:spPr>
        <p:txBody>
          <a:bodyPr wrap="square" rtlCol="1">
            <a:spAutoFit/>
          </a:bodyPr>
          <a:lstStyle/>
          <a:p>
            <a:r>
              <a:rPr lang="en-US" sz="4000" dirty="0">
                <a:hlinkClick r:id="rId3"/>
              </a:rPr>
              <a:t>bit.ly/</a:t>
            </a:r>
            <a:r>
              <a:rPr lang="en-US" sz="4000" dirty="0" err="1">
                <a:hlinkClick r:id="rId3"/>
              </a:rPr>
              <a:t>impstory</a:t>
            </a:r>
            <a:endParaRPr lang="he-IL" sz="4000" dirty="0"/>
          </a:p>
          <a:p>
            <a:endParaRPr lang="he-IL" sz="4000" dirty="0"/>
          </a:p>
        </p:txBody>
      </p:sp>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34" y="4381819"/>
            <a:ext cx="2061556" cy="2061556"/>
          </a:xfrm>
          <a:prstGeom prst="rect">
            <a:avLst/>
          </a:prstGeom>
        </p:spPr>
      </p:pic>
    </p:spTree>
    <p:extLst>
      <p:ext uri="{BB962C8B-B14F-4D97-AF65-F5344CB8AC3E}">
        <p14:creationId xmlns:p14="http://schemas.microsoft.com/office/powerpoint/2010/main" val="367062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משימה – איתור סיבות ומניעים</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1394629" y="1825625"/>
            <a:ext cx="9959171" cy="4351338"/>
          </a:xfrm>
        </p:spPr>
        <p:txBody>
          <a:bodyPr>
            <a:normAutofit/>
          </a:bodyPr>
          <a:lstStyle/>
          <a:p>
            <a:pPr marL="0" lvl="0" indent="0">
              <a:lnSpc>
                <a:spcPct val="150000"/>
              </a:lnSpc>
              <a:spcBef>
                <a:spcPts val="0"/>
              </a:spcBef>
              <a:buSzPts val="2800"/>
              <a:buNone/>
            </a:pPr>
            <a:r>
              <a:rPr lang="he-IL" sz="3300" dirty="0"/>
              <a:t>קראו שוב את הקטע, וכתבו במחברותיכם:</a:t>
            </a:r>
          </a:p>
          <a:p>
            <a:pPr marL="514350" lvl="0" indent="-514350">
              <a:lnSpc>
                <a:spcPct val="150000"/>
              </a:lnSpc>
              <a:spcBef>
                <a:spcPts val="0"/>
              </a:spcBef>
              <a:buSzPts val="2800"/>
              <a:buAutoNum type="arabicPeriod"/>
            </a:pPr>
            <a:r>
              <a:rPr lang="he-IL" sz="3300" dirty="0"/>
              <a:t>מה הייתה הסיבה ליציאת הרומאים למלחמה כנגד </a:t>
            </a:r>
            <a:r>
              <a:rPr lang="he-IL" sz="3300" dirty="0" err="1"/>
              <a:t>קרתגו</a:t>
            </a:r>
            <a:r>
              <a:rPr lang="he-IL" sz="3300" dirty="0"/>
              <a:t>?</a:t>
            </a:r>
          </a:p>
          <a:p>
            <a:pPr marL="514350" lvl="0" indent="-514350">
              <a:lnSpc>
                <a:spcPct val="150000"/>
              </a:lnSpc>
              <a:spcBef>
                <a:spcPts val="0"/>
              </a:spcBef>
              <a:buSzPts val="2800"/>
              <a:buAutoNum type="arabicPeriod"/>
            </a:pPr>
            <a:r>
              <a:rPr lang="he-IL" sz="3300" dirty="0"/>
              <a:t>מה היה המניע של הרומאים ליציאה למלחמה זו?</a:t>
            </a:r>
            <a:br>
              <a:rPr lang="he-IL" sz="3300" dirty="0"/>
            </a:br>
            <a:endParaRPr lang="he-IL" sz="3300" dirty="0"/>
          </a:p>
          <a:p>
            <a:pPr lvl="0" indent="-50800">
              <a:lnSpc>
                <a:spcPct val="150000"/>
              </a:lnSpc>
              <a:buSzPts val="2800"/>
              <a:buNone/>
            </a:pPr>
            <a:endParaRPr lang="he-IL" sz="3300" dirty="0"/>
          </a:p>
          <a:p>
            <a:pPr>
              <a:lnSpc>
                <a:spcPct val="150000"/>
              </a:lnSpc>
            </a:pPr>
            <a:endParaRPr lang="en-IL" sz="3300" dirty="0"/>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9" name="Rounded Rectangle 8">
            <a:extLst>
              <a:ext uri="{FF2B5EF4-FFF2-40B4-BE49-F238E27FC236}">
                <a16:creationId xmlns:a16="http://schemas.microsoft.com/office/drawing/2014/main" id="{68D5A331-761E-EC4A-90E0-A7BE07BA969D}"/>
              </a:ext>
            </a:extLst>
          </p:cNvPr>
          <p:cNvSpPr/>
          <p:nvPr/>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0" name="Group 9">
            <a:extLst>
              <a:ext uri="{FF2B5EF4-FFF2-40B4-BE49-F238E27FC236}">
                <a16:creationId xmlns:a16="http://schemas.microsoft.com/office/drawing/2014/main" id="{1A9CD271-E860-BB40-8AA7-C498A008944D}"/>
              </a:ext>
            </a:extLst>
          </p:cNvPr>
          <p:cNvGrpSpPr/>
          <p:nvPr/>
        </p:nvGrpSpPr>
        <p:grpSpPr>
          <a:xfrm>
            <a:off x="9323841" y="929939"/>
            <a:ext cx="1509481" cy="1509481"/>
            <a:chOff x="2479019" y="1273242"/>
            <a:chExt cx="3938567" cy="3938567"/>
          </a:xfrm>
        </p:grpSpPr>
        <p:sp>
          <p:nvSpPr>
            <p:cNvPr id="11" name="Oval 10">
              <a:extLst>
                <a:ext uri="{FF2B5EF4-FFF2-40B4-BE49-F238E27FC236}">
                  <a16:creationId xmlns:a16="http://schemas.microsoft.com/office/drawing/2014/main" id="{0EF2AA49-0FDE-144A-A49F-27FA026C82A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12" name="Picture 11">
              <a:extLst>
                <a:ext uri="{FF2B5EF4-FFF2-40B4-BE49-F238E27FC236}">
                  <a16:creationId xmlns:a16="http://schemas.microsoft.com/office/drawing/2014/main" id="{525A774C-5E15-AE40-86C5-37AFF3DE8379}"/>
                </a:ext>
              </a:extLst>
            </p:cNvPr>
            <p:cNvPicPr>
              <a:picLocks noChangeAspect="1"/>
            </p:cNvPicPr>
            <p:nvPr/>
          </p:nvPicPr>
          <p:blipFill>
            <a:blip r:embed="rId4"/>
            <a:stretch>
              <a:fillRect/>
            </a:stretch>
          </p:blipFill>
          <p:spPr>
            <a:xfrm>
              <a:off x="3268062" y="2062285"/>
              <a:ext cx="2360480" cy="2360480"/>
            </a:xfrm>
            <a:prstGeom prst="rect">
              <a:avLst/>
            </a:prstGeom>
          </p:spPr>
        </p:pic>
      </p:grpSp>
      <p:sp>
        <p:nvSpPr>
          <p:cNvPr id="13" name="Content Placeholder 2">
            <a:extLst>
              <a:ext uri="{FF2B5EF4-FFF2-40B4-BE49-F238E27FC236}">
                <a16:creationId xmlns:a16="http://schemas.microsoft.com/office/drawing/2014/main" id="{F9646296-92CB-9041-BC58-D71007B0E7DA}"/>
              </a:ext>
            </a:extLst>
          </p:cNvPr>
          <p:cNvSpPr>
            <a:spLocks noGrp="1"/>
          </p:cNvSpPr>
          <p:nvPr>
            <p:ph sz="half" idx="1" hasCustomPrompt="1"/>
          </p:nvPr>
        </p:nvSpPr>
        <p:spPr>
          <a:xfrm>
            <a:off x="865046" y="2561102"/>
            <a:ext cx="10074506" cy="1556031"/>
          </a:xfrm>
        </p:spPr>
        <p:txBody>
          <a:bodyPr>
            <a:normAutofit/>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b="1" dirty="0"/>
              <a:t>סיבה</a:t>
            </a:r>
            <a:r>
              <a:rPr lang="he-IL" dirty="0"/>
              <a:t>: בקשת עזרה מצד שכירי החרב האיטלקים (אירוע היסטורי)</a:t>
            </a:r>
          </a:p>
          <a:p>
            <a:r>
              <a:rPr lang="he-IL" b="1" dirty="0"/>
              <a:t>מניע</a:t>
            </a:r>
            <a:r>
              <a:rPr lang="he-IL" dirty="0"/>
              <a:t>: חשש מפני תוקפנות </a:t>
            </a:r>
            <a:r>
              <a:rPr lang="he-IL" dirty="0" err="1"/>
              <a:t>קרתגו</a:t>
            </a:r>
            <a:r>
              <a:rPr lang="he-IL" dirty="0"/>
              <a:t> כנגדם (תהליך פנימי)</a:t>
            </a:r>
          </a:p>
        </p:txBody>
      </p:sp>
    </p:spTree>
    <p:extLst>
      <p:ext uri="{BB962C8B-B14F-4D97-AF65-F5344CB8AC3E}">
        <p14:creationId xmlns:p14="http://schemas.microsoft.com/office/powerpoint/2010/main" val="7201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"אימפריאליזם מתגונן"</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r>
              <a:rPr lang="he-IL" dirty="0"/>
              <a:t>התקפת </a:t>
            </a:r>
            <a:r>
              <a:rPr lang="he-IL" dirty="0" err="1"/>
              <a:t>האוייב</a:t>
            </a:r>
            <a:r>
              <a:rPr lang="he-IL" dirty="0"/>
              <a:t> בתוך שטחו, כיבוש ושליטה על השטח </a:t>
            </a:r>
          </a:p>
          <a:p>
            <a:endParaRPr lang="he-IL" dirty="0"/>
          </a:p>
          <a:p>
            <a:r>
              <a:rPr lang="he-IL" dirty="0"/>
              <a:t>מתוך חשש שאותו שטח ישמש כבסיס לפעולות איבה כנגדך</a:t>
            </a:r>
            <a:endParaRPr lang="en-IL" dirty="0"/>
          </a:p>
        </p:txBody>
      </p:sp>
    </p:spTree>
    <p:extLst>
      <p:ext uri="{BB962C8B-B14F-4D97-AF65-F5344CB8AC3E}">
        <p14:creationId xmlns:p14="http://schemas.microsoft.com/office/powerpoint/2010/main" val="267254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"אימפריאליזם מתגונן" כיום?</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a:xfrm>
            <a:off x="2543695" y="1795813"/>
            <a:ext cx="8700568" cy="3844925"/>
          </a:xfrm>
        </p:spPr>
        <p:txBody>
          <a:bodyPr/>
          <a:lstStyle/>
          <a:p>
            <a:r>
              <a:rPr lang="he-IL" dirty="0"/>
              <a:t>"המלחמה בטרור" של ארצות הברית באפגניסטן 2014—2001 </a:t>
            </a:r>
          </a:p>
          <a:p>
            <a:endParaRPr lang="en-IL" dirty="0"/>
          </a:p>
        </p:txBody>
      </p:sp>
      <p:pic>
        <p:nvPicPr>
          <p:cNvPr id="5" name="תמונה 4" descr="תמונה שמכילה חוץ, מים, בניין, גדול&#10;&#10;התיאור נוצר באופן אוטומטי">
            <a:extLst>
              <a:ext uri="{FF2B5EF4-FFF2-40B4-BE49-F238E27FC236}">
                <a16:creationId xmlns:a16="http://schemas.microsoft.com/office/drawing/2014/main" id="{54E827C8-C86C-4568-8FCA-EC07824AF8D5}"/>
              </a:ext>
            </a:extLst>
          </p:cNvPr>
          <p:cNvPicPr>
            <a:picLocks noChangeAspect="1"/>
          </p:cNvPicPr>
          <p:nvPr/>
        </p:nvPicPr>
        <p:blipFill>
          <a:blip r:embed="rId3"/>
          <a:stretch>
            <a:fillRect/>
          </a:stretch>
        </p:blipFill>
        <p:spPr>
          <a:xfrm>
            <a:off x="847890" y="2512685"/>
            <a:ext cx="4533900" cy="3432810"/>
          </a:xfrm>
          <a:prstGeom prst="rect">
            <a:avLst/>
          </a:prstGeom>
        </p:spPr>
      </p:pic>
      <p:sp>
        <p:nvSpPr>
          <p:cNvPr id="6" name="תיבת טקסט 5">
            <a:extLst>
              <a:ext uri="{FF2B5EF4-FFF2-40B4-BE49-F238E27FC236}">
                <a16:creationId xmlns:a16="http://schemas.microsoft.com/office/drawing/2014/main" id="{F2CF1F01-9695-43A2-B0FB-3F7F15AF5115}"/>
              </a:ext>
            </a:extLst>
          </p:cNvPr>
          <p:cNvSpPr txBox="1"/>
          <p:nvPr/>
        </p:nvSpPr>
        <p:spPr>
          <a:xfrm>
            <a:off x="-142019" y="6106391"/>
            <a:ext cx="5622877" cy="307777"/>
          </a:xfrm>
          <a:prstGeom prst="rect">
            <a:avLst/>
          </a:prstGeom>
          <a:noFill/>
        </p:spPr>
        <p:txBody>
          <a:bodyPr wrap="square" rtlCol="0">
            <a:spAutoFit/>
          </a:bodyPr>
          <a:lstStyle/>
          <a:p>
            <a:pPr algn="r" rtl="1"/>
            <a:r>
              <a:rPr lang="en-US" dirty="0"/>
              <a:t>Credit: US National Park Service, </a:t>
            </a:r>
            <a:r>
              <a:rPr lang="he-IL" dirty="0"/>
              <a:t> מתוך </a:t>
            </a:r>
            <a:r>
              <a:rPr lang="en-US" dirty="0"/>
              <a:t>he.Wikipedia.org</a:t>
            </a:r>
            <a:endParaRPr lang="en-IL" dirty="0"/>
          </a:p>
        </p:txBody>
      </p:sp>
    </p:spTree>
    <p:extLst>
      <p:ext uri="{BB962C8B-B14F-4D97-AF65-F5344CB8AC3E}">
        <p14:creationId xmlns:p14="http://schemas.microsoft.com/office/powerpoint/2010/main" val="225688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8174726" y="911465"/>
            <a:ext cx="3415294" cy="5566883"/>
          </a:xfrm>
          <a:prstGeom prst="rect">
            <a:avLst/>
          </a:prstGeom>
          <a:noFill/>
          <a:ln>
            <a:noFill/>
          </a:ln>
        </p:spPr>
        <p:txBody>
          <a:bodyPr spcFirstLastPara="1" wrap="square" lIns="91425" tIns="45700" rIns="91425" bIns="45700" anchor="ctr" anchorCtr="0">
            <a:normAutofit/>
          </a:bodyPr>
          <a:lstStyle/>
          <a:p>
            <a:pPr>
              <a:lnSpc>
                <a:spcPct val="90000"/>
              </a:lnSpc>
            </a:pPr>
            <a:r>
              <a:rPr lang="en-US" sz="2800" dirty="0" err="1">
                <a:latin typeface="Calibri"/>
                <a:cs typeface="Arial"/>
              </a:rPr>
              <a:t>על</a:t>
            </a:r>
            <a:r>
              <a:rPr lang="en-US" sz="2800" dirty="0">
                <a:latin typeface="Calibri"/>
                <a:cs typeface="Arial"/>
              </a:rPr>
              <a:t> </a:t>
            </a:r>
            <a:r>
              <a:rPr lang="en-US" sz="2800" dirty="0" err="1">
                <a:latin typeface="Calibri"/>
                <a:cs typeface="Arial"/>
              </a:rPr>
              <a:t>פי</a:t>
            </a:r>
            <a:r>
              <a:rPr lang="en-US" sz="2800" dirty="0">
                <a:latin typeface="Calibri"/>
                <a:cs typeface="Arial"/>
              </a:rPr>
              <a:t> </a:t>
            </a:r>
            <a:r>
              <a:rPr lang="en-US" sz="2800" dirty="0" err="1">
                <a:latin typeface="Calibri"/>
                <a:cs typeface="Arial"/>
              </a:rPr>
              <a:t>המפה</a:t>
            </a:r>
            <a:r>
              <a:rPr lang="he-IL" sz="2800" dirty="0">
                <a:latin typeface="Calibri"/>
                <a:cs typeface="Arial"/>
              </a:rPr>
              <a:t>, </a:t>
            </a:r>
            <a:r>
              <a:rPr lang="en-US" sz="2800" dirty="0" err="1">
                <a:latin typeface="Calibri"/>
                <a:cs typeface="Arial"/>
              </a:rPr>
              <a:t>אילו</a:t>
            </a:r>
            <a:r>
              <a:rPr lang="en-US" sz="2800" dirty="0">
                <a:latin typeface="Calibri"/>
                <a:cs typeface="Arial"/>
              </a:rPr>
              <a:t> </a:t>
            </a:r>
            <a:r>
              <a:rPr lang="en-US" sz="2800" dirty="0" err="1">
                <a:latin typeface="Calibri"/>
                <a:cs typeface="Arial"/>
              </a:rPr>
              <a:t>איים</a:t>
            </a:r>
            <a:r>
              <a:rPr lang="en-US" sz="2800" dirty="0">
                <a:latin typeface="Calibri"/>
                <a:cs typeface="Arial"/>
              </a:rPr>
              <a:t> </a:t>
            </a:r>
            <a:r>
              <a:rPr lang="en-US" sz="2800" dirty="0" err="1">
                <a:latin typeface="Calibri"/>
                <a:cs typeface="Arial"/>
              </a:rPr>
              <a:t>הסמוכים</a:t>
            </a:r>
            <a:r>
              <a:rPr lang="en-US" sz="2800" dirty="0">
                <a:latin typeface="Calibri"/>
                <a:cs typeface="Arial"/>
              </a:rPr>
              <a:t> </a:t>
            </a:r>
            <a:r>
              <a:rPr lang="en-US" sz="2800" dirty="0" err="1">
                <a:latin typeface="Calibri"/>
                <a:cs typeface="Arial"/>
              </a:rPr>
              <a:t>לאיטליה</a:t>
            </a:r>
            <a:r>
              <a:rPr lang="en-US" sz="2800" dirty="0">
                <a:latin typeface="Calibri"/>
                <a:cs typeface="Arial"/>
              </a:rPr>
              <a:t> </a:t>
            </a:r>
            <a:r>
              <a:rPr lang="en-US" sz="2800" dirty="0" err="1">
                <a:latin typeface="Calibri"/>
                <a:cs typeface="Arial"/>
              </a:rPr>
              <a:t>נשלטו</a:t>
            </a:r>
            <a:r>
              <a:rPr lang="en-US" sz="2800" dirty="0">
                <a:latin typeface="Calibri"/>
                <a:cs typeface="Arial"/>
              </a:rPr>
              <a:t> </a:t>
            </a:r>
            <a:r>
              <a:rPr lang="en-US" sz="2800" dirty="0" err="1">
                <a:latin typeface="Calibri"/>
                <a:cs typeface="Arial"/>
              </a:rPr>
              <a:t>על</a:t>
            </a:r>
            <a:r>
              <a:rPr lang="en-US" sz="2800" dirty="0">
                <a:latin typeface="Calibri"/>
                <a:cs typeface="Arial"/>
              </a:rPr>
              <a:t> </a:t>
            </a:r>
            <a:r>
              <a:rPr lang="en-US" sz="2800" dirty="0" err="1">
                <a:latin typeface="Calibri"/>
                <a:cs typeface="Arial"/>
              </a:rPr>
              <a:t>ידי</a:t>
            </a:r>
            <a:r>
              <a:rPr lang="en-US" sz="2800" dirty="0">
                <a:latin typeface="Calibri"/>
                <a:cs typeface="Arial"/>
              </a:rPr>
              <a:t> </a:t>
            </a:r>
            <a:r>
              <a:rPr lang="en-US" sz="2800" dirty="0" err="1">
                <a:latin typeface="Calibri"/>
                <a:cs typeface="Arial"/>
              </a:rPr>
              <a:t>קרתגו</a:t>
            </a:r>
            <a:r>
              <a:rPr lang="en-US" sz="2800" dirty="0">
                <a:latin typeface="Calibri"/>
                <a:cs typeface="Arial"/>
              </a:rPr>
              <a:t>?</a:t>
            </a:r>
            <a:br>
              <a:rPr lang="en-US" sz="2800" dirty="0">
                <a:latin typeface="Calibri"/>
                <a:cs typeface="Arial"/>
              </a:rPr>
            </a:br>
            <a:br>
              <a:rPr lang="en-US" sz="2800" dirty="0">
                <a:cs typeface="Arial"/>
              </a:rPr>
            </a:br>
            <a:br>
              <a:rPr lang="en-US" sz="2800" dirty="0">
                <a:latin typeface="Calibri"/>
                <a:cs typeface="Arial"/>
              </a:rPr>
            </a:br>
            <a:r>
              <a:rPr lang="en-US" sz="2800" dirty="0" err="1">
                <a:latin typeface="Calibri"/>
                <a:cs typeface="Arial"/>
              </a:rPr>
              <a:t>האם</a:t>
            </a:r>
            <a:r>
              <a:rPr lang="en-US" sz="2800" dirty="0">
                <a:latin typeface="Calibri"/>
                <a:cs typeface="Arial"/>
              </a:rPr>
              <a:t> </a:t>
            </a:r>
            <a:r>
              <a:rPr lang="en-US" sz="2800" dirty="0" err="1">
                <a:latin typeface="Calibri"/>
                <a:cs typeface="Arial"/>
              </a:rPr>
              <a:t>המידע</a:t>
            </a:r>
            <a:r>
              <a:rPr lang="en-US" sz="2800" dirty="0">
                <a:latin typeface="Calibri"/>
                <a:cs typeface="Arial"/>
              </a:rPr>
              <a:t> </a:t>
            </a:r>
            <a:r>
              <a:rPr lang="en-US" sz="2800" dirty="0" err="1">
                <a:latin typeface="Calibri"/>
                <a:cs typeface="Arial"/>
              </a:rPr>
              <a:t>במפה</a:t>
            </a:r>
            <a:r>
              <a:rPr lang="en-US" sz="2800" dirty="0">
                <a:latin typeface="Calibri"/>
                <a:cs typeface="Arial"/>
              </a:rPr>
              <a:t> </a:t>
            </a:r>
            <a:r>
              <a:rPr lang="en-US" sz="2800" dirty="0" err="1">
                <a:latin typeface="Calibri"/>
                <a:cs typeface="Arial"/>
              </a:rPr>
              <a:t>תומך</a:t>
            </a:r>
            <a:r>
              <a:rPr lang="en-US" sz="2800" dirty="0">
                <a:latin typeface="Calibri"/>
                <a:cs typeface="Arial"/>
              </a:rPr>
              <a:t> </a:t>
            </a:r>
            <a:r>
              <a:rPr lang="en-US" sz="2800" dirty="0" err="1">
                <a:latin typeface="Calibri"/>
                <a:cs typeface="Arial"/>
              </a:rPr>
              <a:t>בנימוקים</a:t>
            </a:r>
            <a:r>
              <a:rPr lang="en-US" sz="2800" dirty="0">
                <a:latin typeface="Calibri"/>
                <a:cs typeface="Arial"/>
              </a:rPr>
              <a:t> </a:t>
            </a:r>
            <a:r>
              <a:rPr lang="en-US" sz="2800" dirty="0" err="1">
                <a:latin typeface="Calibri"/>
                <a:cs typeface="Arial"/>
              </a:rPr>
              <a:t>ההגנתיים</a:t>
            </a:r>
            <a:r>
              <a:rPr lang="en-US" sz="2800" dirty="0">
                <a:latin typeface="Calibri"/>
                <a:cs typeface="Arial"/>
              </a:rPr>
              <a:t> </a:t>
            </a:r>
            <a:r>
              <a:rPr lang="en-US" sz="2800" dirty="0" err="1">
                <a:latin typeface="Calibri"/>
                <a:cs typeface="Arial"/>
              </a:rPr>
              <a:t>של</a:t>
            </a:r>
            <a:r>
              <a:rPr lang="en-US" sz="2800" dirty="0">
                <a:latin typeface="Calibri"/>
                <a:cs typeface="Arial"/>
              </a:rPr>
              <a:t> </a:t>
            </a:r>
            <a:r>
              <a:rPr lang="en-US" sz="2800" dirty="0" err="1">
                <a:latin typeface="Calibri"/>
                <a:cs typeface="Arial"/>
              </a:rPr>
              <a:t>הרומאים</a:t>
            </a:r>
            <a:r>
              <a:rPr lang="he-IL" sz="2800" dirty="0">
                <a:latin typeface="Calibri"/>
                <a:cs typeface="Arial"/>
              </a:rPr>
              <a:t> </a:t>
            </a:r>
            <a:r>
              <a:rPr lang="en-US" sz="2800" dirty="0" err="1">
                <a:latin typeface="Calibri"/>
                <a:cs typeface="Arial"/>
              </a:rPr>
              <a:t>המופיעים</a:t>
            </a:r>
            <a:r>
              <a:rPr lang="en-US" sz="2800" dirty="0">
                <a:latin typeface="Calibri"/>
                <a:cs typeface="Arial"/>
              </a:rPr>
              <a:t> </a:t>
            </a:r>
            <a:r>
              <a:rPr lang="en-US" sz="2800" dirty="0" err="1">
                <a:latin typeface="Calibri"/>
                <a:cs typeface="Arial"/>
              </a:rPr>
              <a:t>בטקסט</a:t>
            </a:r>
            <a:r>
              <a:rPr lang="en-US" sz="2800" dirty="0">
                <a:latin typeface="Calibri"/>
                <a:cs typeface="Arial"/>
              </a:rPr>
              <a:t>?</a:t>
            </a:r>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p:txBody>
          <a:bodyPr/>
          <a:lstStyle/>
          <a:p>
            <a:pPr lvl="0" indent="-50800">
              <a:buSzPts val="2800"/>
              <a:buNone/>
            </a:pPr>
            <a:endParaRPr lang="he-IL" dirty="0"/>
          </a:p>
          <a:p>
            <a:endParaRPr lang="en-IL"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5" name="תמונה 4" descr="תמונה שמכילה טקסט, מפה&#10;&#10;התיאור נוצר באופן אוטומטי">
            <a:extLst>
              <a:ext uri="{FF2B5EF4-FFF2-40B4-BE49-F238E27FC236}">
                <a16:creationId xmlns:a16="http://schemas.microsoft.com/office/drawing/2014/main" id="{2419ED4F-7AC5-4225-AA62-A9C124CD7FFA}"/>
              </a:ext>
            </a:extLst>
          </p:cNvPr>
          <p:cNvPicPr>
            <a:picLocks noChangeAspect="1"/>
          </p:cNvPicPr>
          <p:nvPr/>
        </p:nvPicPr>
        <p:blipFill>
          <a:blip r:embed="rId4"/>
          <a:stretch>
            <a:fillRect/>
          </a:stretch>
        </p:blipFill>
        <p:spPr>
          <a:xfrm>
            <a:off x="-441" y="1190238"/>
            <a:ext cx="8175167" cy="4745844"/>
          </a:xfrm>
          <a:prstGeom prst="rect">
            <a:avLst/>
          </a:prstGeom>
        </p:spPr>
      </p:pic>
      <p:sp>
        <p:nvSpPr>
          <p:cNvPr id="6" name="תיבת טקסט 5">
            <a:extLst>
              <a:ext uri="{FF2B5EF4-FFF2-40B4-BE49-F238E27FC236}">
                <a16:creationId xmlns:a16="http://schemas.microsoft.com/office/drawing/2014/main" id="{316A6950-FB6C-4B29-B792-43824B5C4807}"/>
              </a:ext>
            </a:extLst>
          </p:cNvPr>
          <p:cNvSpPr txBox="1"/>
          <p:nvPr/>
        </p:nvSpPr>
        <p:spPr>
          <a:xfrm>
            <a:off x="-4271246" y="6918145"/>
            <a:ext cx="12636312" cy="523220"/>
          </a:xfrm>
          <a:prstGeom prst="rect">
            <a:avLst/>
          </a:prstGeom>
          <a:noFill/>
        </p:spPr>
        <p:txBody>
          <a:bodyPr wrap="square" rtlCol="0">
            <a:spAutoFit/>
          </a:bodyPr>
          <a:lstStyle/>
          <a:p>
            <a:pPr algn="r" rtl="1"/>
            <a:r>
              <a:rPr lang="he-IL" dirty="0"/>
              <a:t>מפת האימפריה </a:t>
            </a:r>
            <a:r>
              <a:rPr lang="he-IL" dirty="0" err="1"/>
              <a:t>הקרתגנית</a:t>
            </a:r>
            <a:r>
              <a:rPr lang="he-IL" dirty="0"/>
              <a:t> לפני המלחמה הפונית הראשונה.  נוצרה ע"י משתמש: </a:t>
            </a:r>
            <a:r>
              <a:rPr lang="en-US" dirty="0" err="1"/>
              <a:t>BishkekRocks</a:t>
            </a:r>
            <a:r>
              <a:rPr lang="he-IL" dirty="0"/>
              <a:t>, מתוך </a:t>
            </a:r>
            <a:r>
              <a:rPr lang="en-US" dirty="0"/>
              <a:t>https://he.wikipedia.org/wiki/%D7%A7%D7%A8%D7%AA%D7%92%D7%95#/media/%D7%A7%D7%95%D7%91%D7%A5:CarthageMap.png</a:t>
            </a:r>
            <a:endParaRPr lang="en-IL" dirty="0"/>
          </a:p>
        </p:txBody>
      </p:sp>
      <p:sp>
        <p:nvSpPr>
          <p:cNvPr id="7" name="תיבת טקסט 5">
            <a:extLst>
              <a:ext uri="{FF2B5EF4-FFF2-40B4-BE49-F238E27FC236}">
                <a16:creationId xmlns:a16="http://schemas.microsoft.com/office/drawing/2014/main" id="{FDB94C31-E5F5-49EF-A5F3-00506207D228}"/>
              </a:ext>
            </a:extLst>
          </p:cNvPr>
          <p:cNvSpPr txBox="1"/>
          <p:nvPr/>
        </p:nvSpPr>
        <p:spPr>
          <a:xfrm>
            <a:off x="-1138122" y="6048479"/>
            <a:ext cx="9093402" cy="276999"/>
          </a:xfrm>
          <a:prstGeom prst="rect">
            <a:avLst/>
          </a:prstGeom>
          <a:noFill/>
        </p:spPr>
        <p:txBody>
          <a:bodyPr wrap="square" rtlCol="0">
            <a:spAutoFit/>
          </a:bodyPr>
          <a:lstStyle/>
          <a:p>
            <a:pPr algn="r" rtl="1"/>
            <a:r>
              <a:rPr lang="he-IL" sz="1200" dirty="0"/>
              <a:t>מפת האימפריה </a:t>
            </a:r>
            <a:r>
              <a:rPr lang="he-IL" sz="1200" dirty="0" err="1"/>
              <a:t>הקרתגנית</a:t>
            </a:r>
            <a:r>
              <a:rPr lang="he-IL" sz="1200" dirty="0"/>
              <a:t> לפני המלחמה הפונית הראשונה.  נוצרה ע"י משתמש: </a:t>
            </a:r>
            <a:r>
              <a:rPr lang="en-US" sz="1200" dirty="0" err="1"/>
              <a:t>BishkekRocks</a:t>
            </a:r>
            <a:r>
              <a:rPr lang="he-IL" sz="1200" dirty="0"/>
              <a:t>, מתוך </a:t>
            </a:r>
            <a:r>
              <a:rPr lang="en-US" sz="1200" dirty="0"/>
              <a:t>Wikipedia</a:t>
            </a:r>
            <a:endParaRPr lang="he-IL" sz="1200" dirty="0"/>
          </a:p>
        </p:txBody>
      </p:sp>
    </p:spTree>
    <p:extLst>
      <p:ext uri="{BB962C8B-B14F-4D97-AF65-F5344CB8AC3E}">
        <p14:creationId xmlns:p14="http://schemas.microsoft.com/office/powerpoint/2010/main" val="36511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1225250" y="96838"/>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dirty="0"/>
              <a:t>פתרון</a:t>
            </a: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p:txBody>
          <a:bodyPr/>
          <a:lstStyle/>
          <a:p>
            <a:pPr lvl="0" indent="-50800">
              <a:buSzPts val="2800"/>
              <a:buNone/>
            </a:pPr>
            <a:endParaRPr lang="he-IL" dirty="0"/>
          </a:p>
          <a:p>
            <a:endParaRPr lang="en-IL"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5" name="תמונה 4" descr="תמונה שמכילה טקסט, מפה&#10;&#10;התיאור נוצר באופן אוטומטי">
            <a:extLst>
              <a:ext uri="{FF2B5EF4-FFF2-40B4-BE49-F238E27FC236}">
                <a16:creationId xmlns:a16="http://schemas.microsoft.com/office/drawing/2014/main" id="{2419ED4F-7AC5-4225-AA62-A9C124CD7FFA}"/>
              </a:ext>
            </a:extLst>
          </p:cNvPr>
          <p:cNvPicPr>
            <a:picLocks noChangeAspect="1"/>
          </p:cNvPicPr>
          <p:nvPr/>
        </p:nvPicPr>
        <p:blipFill>
          <a:blip r:embed="rId4"/>
          <a:stretch>
            <a:fillRect/>
          </a:stretch>
        </p:blipFill>
        <p:spPr>
          <a:xfrm>
            <a:off x="2543599" y="1210153"/>
            <a:ext cx="8289723" cy="4812346"/>
          </a:xfrm>
          <a:prstGeom prst="rect">
            <a:avLst/>
          </a:prstGeom>
        </p:spPr>
      </p:pic>
      <p:sp>
        <p:nvSpPr>
          <p:cNvPr id="6" name="תיבת טקסט 5">
            <a:extLst>
              <a:ext uri="{FF2B5EF4-FFF2-40B4-BE49-F238E27FC236}">
                <a16:creationId xmlns:a16="http://schemas.microsoft.com/office/drawing/2014/main" id="{316A6950-FB6C-4B29-B792-43824B5C4807}"/>
              </a:ext>
            </a:extLst>
          </p:cNvPr>
          <p:cNvSpPr txBox="1"/>
          <p:nvPr/>
        </p:nvSpPr>
        <p:spPr>
          <a:xfrm>
            <a:off x="473123" y="7051675"/>
            <a:ext cx="5622877" cy="1169551"/>
          </a:xfrm>
          <a:prstGeom prst="rect">
            <a:avLst/>
          </a:prstGeom>
          <a:noFill/>
        </p:spPr>
        <p:txBody>
          <a:bodyPr wrap="square" rtlCol="0">
            <a:spAutoFit/>
          </a:bodyPr>
          <a:lstStyle/>
          <a:p>
            <a:pPr algn="r" rtl="1"/>
            <a:r>
              <a:rPr lang="he-IL" dirty="0"/>
              <a:t>מפת האימפריה </a:t>
            </a:r>
            <a:r>
              <a:rPr lang="he-IL" dirty="0" err="1"/>
              <a:t>הקרתגנית</a:t>
            </a:r>
            <a:r>
              <a:rPr lang="he-IL" dirty="0"/>
              <a:t> לפני המלחמה הפונית הראשונה.  נוצרה ע"י משתמש: </a:t>
            </a:r>
            <a:r>
              <a:rPr lang="en-US" dirty="0" err="1"/>
              <a:t>BishkekRocks</a:t>
            </a:r>
            <a:r>
              <a:rPr lang="he-IL" dirty="0"/>
              <a:t>, מתוך </a:t>
            </a:r>
            <a:r>
              <a:rPr lang="en-US" dirty="0"/>
              <a:t>https://he.wikipedia.org/wiki/%D7%A7%D7%A8%D7%AA%D7%92%D7%95#/media/%D7%A7%D7%95%D7%91%D7%A5:CarthageMap.png</a:t>
            </a:r>
            <a:endParaRPr lang="en-IL" dirty="0"/>
          </a:p>
        </p:txBody>
      </p:sp>
      <p:sp>
        <p:nvSpPr>
          <p:cNvPr id="7" name="תיבת טקסט 5">
            <a:extLst>
              <a:ext uri="{FF2B5EF4-FFF2-40B4-BE49-F238E27FC236}">
                <a16:creationId xmlns:a16="http://schemas.microsoft.com/office/drawing/2014/main" id="{FDB94C31-E5F5-49EF-A5F3-00506207D228}"/>
              </a:ext>
            </a:extLst>
          </p:cNvPr>
          <p:cNvSpPr txBox="1"/>
          <p:nvPr/>
        </p:nvSpPr>
        <p:spPr>
          <a:xfrm>
            <a:off x="-1138122" y="6048479"/>
            <a:ext cx="9093402" cy="276999"/>
          </a:xfrm>
          <a:prstGeom prst="rect">
            <a:avLst/>
          </a:prstGeom>
          <a:noFill/>
        </p:spPr>
        <p:txBody>
          <a:bodyPr wrap="square" rtlCol="0">
            <a:spAutoFit/>
          </a:bodyPr>
          <a:lstStyle/>
          <a:p>
            <a:pPr algn="r" rtl="1"/>
            <a:r>
              <a:rPr lang="he-IL" sz="1200" dirty="0"/>
              <a:t>מפת האימפריה </a:t>
            </a:r>
            <a:r>
              <a:rPr lang="he-IL" sz="1200" dirty="0" err="1"/>
              <a:t>הקרתגנית</a:t>
            </a:r>
            <a:r>
              <a:rPr lang="he-IL" sz="1200" dirty="0"/>
              <a:t> לפני המלחמה הפונית הראשונה.  נוצרה ע"י משתמש: </a:t>
            </a:r>
            <a:r>
              <a:rPr lang="en-US" sz="1200" dirty="0" err="1"/>
              <a:t>BishkekRocks</a:t>
            </a:r>
            <a:r>
              <a:rPr lang="he-IL" sz="1200" dirty="0"/>
              <a:t>, מתוך </a:t>
            </a:r>
            <a:r>
              <a:rPr lang="en-US" sz="1200" dirty="0"/>
              <a:t>Wikipedia</a:t>
            </a:r>
            <a:endParaRPr lang="he-IL" sz="1200" dirty="0"/>
          </a:p>
        </p:txBody>
      </p:sp>
    </p:spTree>
    <p:extLst>
      <p:ext uri="{BB962C8B-B14F-4D97-AF65-F5344CB8AC3E}">
        <p14:creationId xmlns:p14="http://schemas.microsoft.com/office/powerpoint/2010/main" val="81719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השתלטות הרומאים על "</a:t>
            </a:r>
            <a:r>
              <a:rPr lang="he-IL" dirty="0" err="1"/>
              <a:t>היספניה</a:t>
            </a:r>
            <a:r>
              <a:rPr lang="he-IL" dirty="0"/>
              <a:t>"</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pPr marL="571500" indent="-571500">
              <a:buFont typeface="Arial" panose="020B0604020202020204" pitchFamily="34" charset="0"/>
              <a:buChar char="•"/>
            </a:pPr>
            <a:r>
              <a:rPr lang="he-IL" dirty="0" err="1"/>
              <a:t>היספניה</a:t>
            </a:r>
            <a:r>
              <a:rPr lang="he-IL" dirty="0"/>
              <a:t>: שמה הקדום של ספרד </a:t>
            </a:r>
          </a:p>
          <a:p>
            <a:pPr marL="571500" indent="-571500">
              <a:buFont typeface="Arial" panose="020B0604020202020204" pitchFamily="34" charset="0"/>
              <a:buChar char="•"/>
            </a:pPr>
            <a:r>
              <a:rPr lang="he-IL" dirty="0" err="1"/>
              <a:t>פרובינקיה</a:t>
            </a:r>
            <a:r>
              <a:rPr lang="he-IL" dirty="0"/>
              <a:t>: שטח מחוץ לאיטליה בשליטה רומאית ישירה</a:t>
            </a:r>
          </a:p>
        </p:txBody>
      </p:sp>
      <p:pic>
        <p:nvPicPr>
          <p:cNvPr id="6" name="תמונה 5" descr="תמונה שמכילה רוק, חוץ, בניין, אבן&#10;&#10;התיאור נוצר באופן אוטומטי">
            <a:extLst>
              <a:ext uri="{FF2B5EF4-FFF2-40B4-BE49-F238E27FC236}">
                <a16:creationId xmlns:a16="http://schemas.microsoft.com/office/drawing/2014/main" id="{0FD595B7-6927-48AA-841F-89220118AB02}"/>
              </a:ext>
            </a:extLst>
          </p:cNvPr>
          <p:cNvPicPr>
            <a:picLocks noChangeAspect="1"/>
          </p:cNvPicPr>
          <p:nvPr/>
        </p:nvPicPr>
        <p:blipFill>
          <a:blip r:embed="rId3"/>
          <a:stretch>
            <a:fillRect/>
          </a:stretch>
        </p:blipFill>
        <p:spPr>
          <a:xfrm>
            <a:off x="1623122" y="3517900"/>
            <a:ext cx="3908694" cy="2552700"/>
          </a:xfrm>
          <a:prstGeom prst="rect">
            <a:avLst/>
          </a:prstGeom>
        </p:spPr>
      </p:pic>
      <p:pic>
        <p:nvPicPr>
          <p:cNvPr id="8" name="תמונה 7" descr="תמונה שמכילה חוץ, ספורט, אדם, איש&#10;&#10;התיאור נוצר באופן אוטומטי">
            <a:extLst>
              <a:ext uri="{FF2B5EF4-FFF2-40B4-BE49-F238E27FC236}">
                <a16:creationId xmlns:a16="http://schemas.microsoft.com/office/drawing/2014/main" id="{AE3781B7-6C14-489C-A258-B74101C52FAF}"/>
              </a:ext>
            </a:extLst>
          </p:cNvPr>
          <p:cNvPicPr>
            <a:picLocks noChangeAspect="1"/>
          </p:cNvPicPr>
          <p:nvPr/>
        </p:nvPicPr>
        <p:blipFill>
          <a:blip r:embed="rId4"/>
          <a:stretch>
            <a:fillRect/>
          </a:stretch>
        </p:blipFill>
        <p:spPr>
          <a:xfrm>
            <a:off x="6282964" y="3235148"/>
            <a:ext cx="4961299" cy="3321200"/>
          </a:xfrm>
          <a:prstGeom prst="rect">
            <a:avLst/>
          </a:prstGeom>
        </p:spPr>
      </p:pic>
      <p:sp>
        <p:nvSpPr>
          <p:cNvPr id="7" name="תיבת טקסט 6">
            <a:extLst>
              <a:ext uri="{FF2B5EF4-FFF2-40B4-BE49-F238E27FC236}">
                <a16:creationId xmlns:a16="http://schemas.microsoft.com/office/drawing/2014/main" id="{4FB9DFB5-E523-4989-85A8-F30D6BDBFE2B}"/>
              </a:ext>
            </a:extLst>
          </p:cNvPr>
          <p:cNvSpPr txBox="1"/>
          <p:nvPr/>
        </p:nvSpPr>
        <p:spPr>
          <a:xfrm>
            <a:off x="509404" y="6119336"/>
            <a:ext cx="5622877" cy="307777"/>
          </a:xfrm>
          <a:prstGeom prst="rect">
            <a:avLst/>
          </a:prstGeom>
          <a:noFill/>
        </p:spPr>
        <p:txBody>
          <a:bodyPr wrap="square" rtlCol="0">
            <a:spAutoFit/>
          </a:bodyPr>
          <a:lstStyle/>
          <a:p>
            <a:pPr algn="r" rtl="1"/>
            <a:r>
              <a:rPr lang="he-IL" dirty="0"/>
              <a:t>תמונת משתמש: </a:t>
            </a:r>
            <a:r>
              <a:rPr lang="en-US" dirty="0"/>
              <a:t>canbea87</a:t>
            </a:r>
            <a:r>
              <a:rPr lang="he-IL" dirty="0"/>
              <a:t>. מתוך:</a:t>
            </a:r>
            <a:r>
              <a:rPr lang="en-US" dirty="0"/>
              <a:t> commons.wikimedia.org </a:t>
            </a:r>
            <a:endParaRPr lang="en-IL" dirty="0"/>
          </a:p>
        </p:txBody>
      </p:sp>
      <p:sp>
        <p:nvSpPr>
          <p:cNvPr id="9" name="תיבת טקסט 8">
            <a:extLst>
              <a:ext uri="{FF2B5EF4-FFF2-40B4-BE49-F238E27FC236}">
                <a16:creationId xmlns:a16="http://schemas.microsoft.com/office/drawing/2014/main" id="{BC1020D8-49A0-4479-86B3-28BF3D099EEF}"/>
              </a:ext>
            </a:extLst>
          </p:cNvPr>
          <p:cNvSpPr txBox="1"/>
          <p:nvPr/>
        </p:nvSpPr>
        <p:spPr>
          <a:xfrm>
            <a:off x="6096000" y="6610507"/>
            <a:ext cx="5622877" cy="307777"/>
          </a:xfrm>
          <a:prstGeom prst="rect">
            <a:avLst/>
          </a:prstGeom>
          <a:noFill/>
        </p:spPr>
        <p:txBody>
          <a:bodyPr wrap="square" rtlCol="0">
            <a:spAutoFit/>
          </a:bodyPr>
          <a:lstStyle/>
          <a:p>
            <a:pPr algn="r" rtl="1"/>
            <a:r>
              <a:rPr lang="he-IL" dirty="0"/>
              <a:t>תמונת משתמש: </a:t>
            </a:r>
            <a:r>
              <a:rPr lang="en-US" dirty="0" err="1"/>
              <a:t>MarcusObal</a:t>
            </a:r>
            <a:r>
              <a:rPr lang="he-IL" dirty="0"/>
              <a:t> מתוך:</a:t>
            </a:r>
            <a:r>
              <a:rPr lang="en-US" dirty="0"/>
              <a:t>https://commons.wikimedia.org/</a:t>
            </a:r>
            <a:endParaRPr lang="en-IL" dirty="0"/>
          </a:p>
        </p:txBody>
      </p:sp>
    </p:spTree>
    <p:extLst>
      <p:ext uri="{BB962C8B-B14F-4D97-AF65-F5344CB8AC3E}">
        <p14:creationId xmlns:p14="http://schemas.microsoft.com/office/powerpoint/2010/main" val="32453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השתלטות הרומאים על "</a:t>
            </a:r>
            <a:r>
              <a:rPr lang="he-IL" dirty="0" err="1"/>
              <a:t>היספניה</a:t>
            </a:r>
            <a:r>
              <a:rPr lang="he-IL" dirty="0"/>
              <a:t>"</a:t>
            </a:r>
            <a:endParaRPr lang="en-IL" dirty="0"/>
          </a:p>
        </p:txBody>
      </p:sp>
      <p:sp>
        <p:nvSpPr>
          <p:cNvPr id="4" name="מגילה: אופקית 3">
            <a:extLst>
              <a:ext uri="{FF2B5EF4-FFF2-40B4-BE49-F238E27FC236}">
                <a16:creationId xmlns:a16="http://schemas.microsoft.com/office/drawing/2014/main" id="{D609738C-6062-4BD8-97C4-897997378DDE}"/>
              </a:ext>
            </a:extLst>
          </p:cNvPr>
          <p:cNvSpPr/>
          <p:nvPr/>
        </p:nvSpPr>
        <p:spPr>
          <a:xfrm>
            <a:off x="514350" y="1816274"/>
            <a:ext cx="11097276" cy="395587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he-IL" sz="2800" dirty="0"/>
              <a:t>" תהליך ההשתלטות הרומי על כל </a:t>
            </a:r>
            <a:r>
              <a:rPr lang="he-IL" sz="2800" dirty="0" err="1"/>
              <a:t>היספניה</a:t>
            </a:r>
            <a:r>
              <a:rPr lang="he-IL" sz="2800" dirty="0"/>
              <a:t> היה כזה: לאחר המלחמה הפונית השנייה רומא לא פינתה את  השטח שכבשה מחשש להשתלטות גורמים </a:t>
            </a:r>
            <a:r>
              <a:rPr lang="he-IL" sz="2800" dirty="0" err="1"/>
              <a:t>עויינים</a:t>
            </a:r>
            <a:r>
              <a:rPr lang="he-IL" sz="2800" dirty="0"/>
              <a:t>. אולם לכך נוסף גם אינטרס כלכלי ..."</a:t>
            </a:r>
          </a:p>
        </p:txBody>
      </p:sp>
    </p:spTree>
    <p:extLst>
      <p:ext uri="{BB962C8B-B14F-4D97-AF65-F5344CB8AC3E}">
        <p14:creationId xmlns:p14="http://schemas.microsoft.com/office/powerpoint/2010/main" val="15777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en-IL"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174" y="2686003"/>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12463" y="3240799"/>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obile icon f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665" y="2686003"/>
            <a:ext cx="1825591" cy="182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מניעי הרומאים להשתלטות על </a:t>
            </a:r>
            <a:r>
              <a:rPr lang="he-IL" dirty="0" err="1"/>
              <a:t>היספניה</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pPr marL="571500" indent="-571500">
              <a:lnSpc>
                <a:spcPct val="150000"/>
              </a:lnSpc>
              <a:buFont typeface="Arial" panose="020B0604020202020204" pitchFamily="34" charset="0"/>
              <a:buChar char="•"/>
            </a:pPr>
            <a:r>
              <a:rPr lang="he-IL" dirty="0"/>
              <a:t>מניעים הגנתיים</a:t>
            </a:r>
          </a:p>
          <a:p>
            <a:pPr marL="571500" indent="-571500">
              <a:lnSpc>
                <a:spcPct val="150000"/>
              </a:lnSpc>
              <a:buFont typeface="Arial" panose="020B0604020202020204" pitchFamily="34" charset="0"/>
              <a:buChar char="•"/>
            </a:pPr>
            <a:r>
              <a:rPr lang="he-IL" dirty="0"/>
              <a:t>מניעים כלכליים</a:t>
            </a:r>
          </a:p>
          <a:p>
            <a:pPr marL="571500" indent="-571500">
              <a:lnSpc>
                <a:spcPct val="150000"/>
              </a:lnSpc>
              <a:buFont typeface="Arial" panose="020B0604020202020204" pitchFamily="34" charset="0"/>
              <a:buChar char="•"/>
            </a:pPr>
            <a:r>
              <a:rPr lang="he-IL" dirty="0"/>
              <a:t>מניעים אישיים</a:t>
            </a:r>
            <a:endParaRPr lang="en-IL" dirty="0"/>
          </a:p>
        </p:txBody>
      </p:sp>
    </p:spTree>
    <p:extLst>
      <p:ext uri="{BB962C8B-B14F-4D97-AF65-F5344CB8AC3E}">
        <p14:creationId xmlns:p14="http://schemas.microsoft.com/office/powerpoint/2010/main" val="4328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מניעים כלכליים ואישיים כיום?</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endParaRPr lang="en-IL" dirty="0"/>
          </a:p>
        </p:txBody>
      </p:sp>
      <p:pic>
        <p:nvPicPr>
          <p:cNvPr id="6" name="תמונה 5" descr="תמונה שמכילה נשק, עשן, חוץ, קיטור&#10;&#10;התיאור נוצר באופן אוטומטי">
            <a:extLst>
              <a:ext uri="{FF2B5EF4-FFF2-40B4-BE49-F238E27FC236}">
                <a16:creationId xmlns:a16="http://schemas.microsoft.com/office/drawing/2014/main" id="{3B6FEAC6-CB69-4AFA-9DEA-B0D0E013B500}"/>
              </a:ext>
            </a:extLst>
          </p:cNvPr>
          <p:cNvPicPr>
            <a:picLocks noChangeAspect="1"/>
          </p:cNvPicPr>
          <p:nvPr/>
        </p:nvPicPr>
        <p:blipFill>
          <a:blip r:embed="rId3"/>
          <a:stretch>
            <a:fillRect/>
          </a:stretch>
        </p:blipFill>
        <p:spPr>
          <a:xfrm>
            <a:off x="6672263" y="1928813"/>
            <a:ext cx="4572000" cy="3346704"/>
          </a:xfrm>
          <a:prstGeom prst="rect">
            <a:avLst/>
          </a:prstGeom>
        </p:spPr>
      </p:pic>
      <p:sp>
        <p:nvSpPr>
          <p:cNvPr id="7" name="תיבת טקסט 6">
            <a:extLst>
              <a:ext uri="{FF2B5EF4-FFF2-40B4-BE49-F238E27FC236}">
                <a16:creationId xmlns:a16="http://schemas.microsoft.com/office/drawing/2014/main" id="{6C50EF28-7DC2-4B49-9ABF-113C56E6E3F7}"/>
              </a:ext>
            </a:extLst>
          </p:cNvPr>
          <p:cNvSpPr txBox="1"/>
          <p:nvPr/>
        </p:nvSpPr>
        <p:spPr>
          <a:xfrm>
            <a:off x="828022" y="6875101"/>
            <a:ext cx="5622877" cy="738664"/>
          </a:xfrm>
          <a:prstGeom prst="rect">
            <a:avLst/>
          </a:prstGeom>
          <a:noFill/>
        </p:spPr>
        <p:txBody>
          <a:bodyPr wrap="square" rtlCol="0">
            <a:spAutoFit/>
          </a:bodyPr>
          <a:lstStyle/>
          <a:p>
            <a:pPr algn="r" rtl="1"/>
            <a:r>
              <a:rPr lang="en-US" dirty="0"/>
              <a:t>Credit: AFP. https://www.spiegel.de/international/world/blinkered-view-of-iraq-diplomats-were-misled-by-saddam-s-cordial-manner-a-733153.html</a:t>
            </a:r>
            <a:endParaRPr lang="en-IL" dirty="0"/>
          </a:p>
        </p:txBody>
      </p:sp>
      <p:sp>
        <p:nvSpPr>
          <p:cNvPr id="9" name="תיבת טקסט 8">
            <a:extLst>
              <a:ext uri="{FF2B5EF4-FFF2-40B4-BE49-F238E27FC236}">
                <a16:creationId xmlns:a16="http://schemas.microsoft.com/office/drawing/2014/main" id="{20BD9850-58BD-43D8-84E6-98EEC640ABF2}"/>
              </a:ext>
            </a:extLst>
          </p:cNvPr>
          <p:cNvSpPr txBox="1"/>
          <p:nvPr/>
        </p:nvSpPr>
        <p:spPr>
          <a:xfrm>
            <a:off x="6450899" y="6982823"/>
            <a:ext cx="5622877" cy="523220"/>
          </a:xfrm>
          <a:prstGeom prst="rect">
            <a:avLst/>
          </a:prstGeom>
          <a:noFill/>
        </p:spPr>
        <p:txBody>
          <a:bodyPr wrap="square" rtlCol="0">
            <a:spAutoFit/>
          </a:bodyPr>
          <a:lstStyle/>
          <a:p>
            <a:pPr algn="r" rtl="1"/>
            <a:r>
              <a:rPr lang="en-US" dirty="0"/>
              <a:t>Credit: KUNA. https://www.kurdistan24.net/en/news/842a4532-551c-41b4-88fc-2c516ce9ebbc</a:t>
            </a:r>
            <a:endParaRPr lang="en-IL" dirty="0"/>
          </a:p>
        </p:txBody>
      </p:sp>
    </p:spTree>
    <p:extLst>
      <p:ext uri="{BB962C8B-B14F-4D97-AF65-F5344CB8AC3E}">
        <p14:creationId xmlns:p14="http://schemas.microsoft.com/office/powerpoint/2010/main" val="39299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מניעים כלכליים ואישיים כיום?</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endParaRPr lang="en-IL" dirty="0"/>
          </a:p>
        </p:txBody>
      </p:sp>
      <p:pic>
        <p:nvPicPr>
          <p:cNvPr id="6" name="תמונה 5" descr="תמונה שמכילה נשק, עשן, חוץ, קיטור&#10;&#10;התיאור נוצר באופן אוטומטי">
            <a:extLst>
              <a:ext uri="{FF2B5EF4-FFF2-40B4-BE49-F238E27FC236}">
                <a16:creationId xmlns:a16="http://schemas.microsoft.com/office/drawing/2014/main" id="{3B6FEAC6-CB69-4AFA-9DEA-B0D0E013B500}"/>
              </a:ext>
            </a:extLst>
          </p:cNvPr>
          <p:cNvPicPr>
            <a:picLocks noChangeAspect="1"/>
          </p:cNvPicPr>
          <p:nvPr/>
        </p:nvPicPr>
        <p:blipFill>
          <a:blip r:embed="rId3"/>
          <a:stretch>
            <a:fillRect/>
          </a:stretch>
        </p:blipFill>
        <p:spPr>
          <a:xfrm>
            <a:off x="6672263" y="1928813"/>
            <a:ext cx="4572000" cy="3346704"/>
          </a:xfrm>
          <a:prstGeom prst="rect">
            <a:avLst/>
          </a:prstGeom>
        </p:spPr>
      </p:pic>
      <p:pic>
        <p:nvPicPr>
          <p:cNvPr id="8" name="תמונה 7" descr="תמונה שמכילה אדם, איש, חוץ, אחזקה&#10;&#10;התיאור נוצר באופן אוטומטי">
            <a:extLst>
              <a:ext uri="{FF2B5EF4-FFF2-40B4-BE49-F238E27FC236}">
                <a16:creationId xmlns:a16="http://schemas.microsoft.com/office/drawing/2014/main" id="{DDD09A58-3212-4334-AF12-6AD716A850FB}"/>
              </a:ext>
            </a:extLst>
          </p:cNvPr>
          <p:cNvPicPr>
            <a:picLocks noChangeAspect="1"/>
          </p:cNvPicPr>
          <p:nvPr/>
        </p:nvPicPr>
        <p:blipFill>
          <a:blip r:embed="rId4"/>
          <a:stretch>
            <a:fillRect/>
          </a:stretch>
        </p:blipFill>
        <p:spPr>
          <a:xfrm>
            <a:off x="463296" y="1968437"/>
            <a:ext cx="5779008" cy="3267456"/>
          </a:xfrm>
          <a:prstGeom prst="rect">
            <a:avLst/>
          </a:prstGeom>
        </p:spPr>
      </p:pic>
      <p:sp>
        <p:nvSpPr>
          <p:cNvPr id="7" name="תיבת טקסט 6">
            <a:extLst>
              <a:ext uri="{FF2B5EF4-FFF2-40B4-BE49-F238E27FC236}">
                <a16:creationId xmlns:a16="http://schemas.microsoft.com/office/drawing/2014/main" id="{6C50EF28-7DC2-4B49-9ABF-113C56E6E3F7}"/>
              </a:ext>
            </a:extLst>
          </p:cNvPr>
          <p:cNvSpPr txBox="1"/>
          <p:nvPr/>
        </p:nvSpPr>
        <p:spPr>
          <a:xfrm>
            <a:off x="828022" y="6875101"/>
            <a:ext cx="5622877" cy="738664"/>
          </a:xfrm>
          <a:prstGeom prst="rect">
            <a:avLst/>
          </a:prstGeom>
          <a:noFill/>
        </p:spPr>
        <p:txBody>
          <a:bodyPr wrap="square" rtlCol="0">
            <a:spAutoFit/>
          </a:bodyPr>
          <a:lstStyle/>
          <a:p>
            <a:pPr algn="r" rtl="1"/>
            <a:r>
              <a:rPr lang="en-US" dirty="0"/>
              <a:t>Credit: AFP. https://www.spiegel.de/international/world/blinkered-view-of-iraq-diplomats-were-misled-by-saddam-s-cordial-manner-a-733153.html</a:t>
            </a:r>
            <a:endParaRPr lang="en-IL" dirty="0"/>
          </a:p>
        </p:txBody>
      </p:sp>
      <p:sp>
        <p:nvSpPr>
          <p:cNvPr id="9" name="תיבת טקסט 8">
            <a:extLst>
              <a:ext uri="{FF2B5EF4-FFF2-40B4-BE49-F238E27FC236}">
                <a16:creationId xmlns:a16="http://schemas.microsoft.com/office/drawing/2014/main" id="{20BD9850-58BD-43D8-84E6-98EEC640ABF2}"/>
              </a:ext>
            </a:extLst>
          </p:cNvPr>
          <p:cNvSpPr txBox="1"/>
          <p:nvPr/>
        </p:nvSpPr>
        <p:spPr>
          <a:xfrm>
            <a:off x="6450899" y="6982823"/>
            <a:ext cx="5622877" cy="523220"/>
          </a:xfrm>
          <a:prstGeom prst="rect">
            <a:avLst/>
          </a:prstGeom>
          <a:noFill/>
        </p:spPr>
        <p:txBody>
          <a:bodyPr wrap="square" rtlCol="0">
            <a:spAutoFit/>
          </a:bodyPr>
          <a:lstStyle/>
          <a:p>
            <a:pPr algn="r" rtl="1"/>
            <a:r>
              <a:rPr lang="en-US" dirty="0"/>
              <a:t>Credit: KUNA. https://www.kurdistan24.net/en/news/842a4532-551c-41b4-88fc-2c516ce9ebbc</a:t>
            </a:r>
            <a:endParaRPr lang="en-IL" dirty="0"/>
          </a:p>
        </p:txBody>
      </p:sp>
    </p:spTree>
    <p:extLst>
      <p:ext uri="{BB962C8B-B14F-4D97-AF65-F5344CB8AC3E}">
        <p14:creationId xmlns:p14="http://schemas.microsoft.com/office/powerpoint/2010/main" val="9904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C16E7F-AAD9-4D1F-8FBC-930CECF2A7FE}"/>
              </a:ext>
            </a:extLst>
          </p:cNvPr>
          <p:cNvSpPr>
            <a:spLocks noGrp="1"/>
          </p:cNvSpPr>
          <p:nvPr>
            <p:ph type="title"/>
          </p:nvPr>
        </p:nvSpPr>
        <p:spPr/>
        <p:txBody>
          <a:bodyPr>
            <a:normAutofit fontScale="90000"/>
          </a:bodyPr>
          <a:lstStyle/>
          <a:p>
            <a:r>
              <a:rPr lang="he-IL" dirty="0"/>
              <a:t>וכך, הייתה לה רומא לאימפריה...</a:t>
            </a:r>
            <a:endParaRPr lang="en-IL" dirty="0"/>
          </a:p>
        </p:txBody>
      </p:sp>
      <p:sp>
        <p:nvSpPr>
          <p:cNvPr id="3" name="מציין מיקום טקסט 2">
            <a:extLst>
              <a:ext uri="{FF2B5EF4-FFF2-40B4-BE49-F238E27FC236}">
                <a16:creationId xmlns:a16="http://schemas.microsoft.com/office/drawing/2014/main" id="{3399B909-F69B-4FA2-B487-277336416A18}"/>
              </a:ext>
            </a:extLst>
          </p:cNvPr>
          <p:cNvSpPr>
            <a:spLocks noGrp="1"/>
          </p:cNvSpPr>
          <p:nvPr>
            <p:ph type="body" sz="quarter" idx="10"/>
          </p:nvPr>
        </p:nvSpPr>
        <p:spPr/>
        <p:txBody>
          <a:bodyPr/>
          <a:lstStyle/>
          <a:p>
            <a:endParaRPr lang="en-IL" dirty="0"/>
          </a:p>
        </p:txBody>
      </p:sp>
      <p:pic>
        <p:nvPicPr>
          <p:cNvPr id="5" name="תמונה 4" descr="תמונה שמכילה טקסט, מפה&#10;&#10;התיאור נוצר באופן אוטומטי">
            <a:extLst>
              <a:ext uri="{FF2B5EF4-FFF2-40B4-BE49-F238E27FC236}">
                <a16:creationId xmlns:a16="http://schemas.microsoft.com/office/drawing/2014/main" id="{1BADC51C-9622-4F45-B94B-0D3C2A4D2289}"/>
              </a:ext>
            </a:extLst>
          </p:cNvPr>
          <p:cNvPicPr>
            <a:picLocks noChangeAspect="1"/>
          </p:cNvPicPr>
          <p:nvPr/>
        </p:nvPicPr>
        <p:blipFill>
          <a:blip r:embed="rId3"/>
          <a:stretch>
            <a:fillRect/>
          </a:stretch>
        </p:blipFill>
        <p:spPr>
          <a:xfrm>
            <a:off x="3335867" y="1808691"/>
            <a:ext cx="6743223" cy="4180798"/>
          </a:xfrm>
          <a:prstGeom prst="rect">
            <a:avLst/>
          </a:prstGeom>
        </p:spPr>
      </p:pic>
      <p:sp>
        <p:nvSpPr>
          <p:cNvPr id="6" name="תיבת טקסט 5">
            <a:extLst>
              <a:ext uri="{FF2B5EF4-FFF2-40B4-BE49-F238E27FC236}">
                <a16:creationId xmlns:a16="http://schemas.microsoft.com/office/drawing/2014/main" id="{8E8F22A7-E95D-496B-A63F-12877E828288}"/>
              </a:ext>
            </a:extLst>
          </p:cNvPr>
          <p:cNvSpPr txBox="1"/>
          <p:nvPr/>
        </p:nvSpPr>
        <p:spPr>
          <a:xfrm>
            <a:off x="544421" y="6055808"/>
            <a:ext cx="5622877" cy="307777"/>
          </a:xfrm>
          <a:prstGeom prst="rect">
            <a:avLst/>
          </a:prstGeom>
          <a:noFill/>
        </p:spPr>
        <p:txBody>
          <a:bodyPr wrap="square" rtlCol="0">
            <a:spAutoFit/>
          </a:bodyPr>
          <a:lstStyle/>
          <a:p>
            <a:pPr algn="r" rtl="1"/>
            <a:r>
              <a:rPr lang="he-IL" dirty="0"/>
              <a:t>מתוך "האטלס ההיסטורי של מט"ח" </a:t>
            </a:r>
            <a:r>
              <a:rPr lang="en-US" dirty="0"/>
              <a:t>https://lib.cet.ac.il/pages/atlas.asp</a:t>
            </a:r>
            <a:endParaRPr lang="en-IL" dirty="0"/>
          </a:p>
        </p:txBody>
      </p:sp>
    </p:spTree>
    <p:extLst>
      <p:ext uri="{BB962C8B-B14F-4D97-AF65-F5344CB8AC3E}">
        <p14:creationId xmlns:p14="http://schemas.microsoft.com/office/powerpoint/2010/main" val="19994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iw-IL" dirty="0"/>
              <a:t>מסיימים ומסכמים</a:t>
            </a:r>
            <a:endParaRPr dirty="0"/>
          </a:p>
        </p:txBody>
      </p:sp>
      <p:sp>
        <p:nvSpPr>
          <p:cNvPr id="335" name="Google Shape;335;p16"/>
          <p:cNvSpPr txBox="1">
            <a:spLocks noGrp="1"/>
          </p:cNvSpPr>
          <p:nvPr>
            <p:ph type="body" sz="quarter" idx="10"/>
          </p:nvPr>
        </p:nvSpPr>
        <p:spPr>
          <a:xfrm>
            <a:off x="661857" y="1855829"/>
            <a:ext cx="10699733" cy="3844925"/>
          </a:xfrm>
          <a:prstGeom prst="rect">
            <a:avLst/>
          </a:prstGeom>
          <a:noFill/>
          <a:ln>
            <a:noFill/>
          </a:ln>
        </p:spPr>
        <p:txBody>
          <a:bodyPr spcFirstLastPara="1" wrap="square" lIns="91425" tIns="45700" rIns="91425" bIns="45700" anchor="t" anchorCtr="0">
            <a:normAutofit/>
          </a:bodyPr>
          <a:lstStyle/>
          <a:p>
            <a:pPr marL="571500" lvl="0" indent="-571500" algn="r" rtl="1">
              <a:lnSpc>
                <a:spcPct val="150000"/>
              </a:lnSpc>
              <a:spcBef>
                <a:spcPts val="800"/>
              </a:spcBef>
              <a:spcAft>
                <a:spcPts val="0"/>
              </a:spcAft>
              <a:buClr>
                <a:schemeClr val="dk1"/>
              </a:buClr>
              <a:buSzPts val="3600"/>
              <a:buFont typeface="Arial" panose="020B0604020202020204" pitchFamily="34" charset="0"/>
              <a:buChar char="•"/>
            </a:pPr>
            <a:r>
              <a:rPr lang="he-IL" b="1" dirty="0"/>
              <a:t>למדנו מה זו אימפריה</a:t>
            </a:r>
          </a:p>
          <a:p>
            <a:pPr marL="571500" lvl="0" indent="-571500" algn="r" rtl="1">
              <a:lnSpc>
                <a:spcPct val="150000"/>
              </a:lnSpc>
              <a:spcBef>
                <a:spcPts val="800"/>
              </a:spcBef>
              <a:spcAft>
                <a:spcPts val="0"/>
              </a:spcAft>
              <a:buClr>
                <a:schemeClr val="dk1"/>
              </a:buClr>
              <a:buSzPts val="3600"/>
              <a:buFont typeface="Arial" panose="020B0604020202020204" pitchFamily="34" charset="0"/>
              <a:buChar char="•"/>
            </a:pPr>
            <a:r>
              <a:rPr lang="he-IL" b="1" dirty="0"/>
              <a:t>למדנו מדוע מדינות מקימות אימפריות</a:t>
            </a:r>
          </a:p>
          <a:p>
            <a:pPr marL="571500" lvl="0" indent="-571500" algn="r" rtl="1">
              <a:lnSpc>
                <a:spcPct val="150000"/>
              </a:lnSpc>
              <a:spcBef>
                <a:spcPts val="800"/>
              </a:spcBef>
              <a:spcAft>
                <a:spcPts val="0"/>
              </a:spcAft>
              <a:buClr>
                <a:schemeClr val="dk1"/>
              </a:buClr>
              <a:buSzPts val="3600"/>
              <a:buFont typeface="Arial" panose="020B0604020202020204" pitchFamily="34" charset="0"/>
              <a:buChar char="•"/>
            </a:pPr>
            <a:r>
              <a:rPr lang="he-IL" b="1" dirty="0"/>
              <a:t>ולמדנו סיפורים על הקמת האימפריה הרומית</a:t>
            </a:r>
            <a:br>
              <a:rPr lang="iw-IL" b="1" dirty="0"/>
            </a:b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227203" y="4773167"/>
            <a:ext cx="1513693" cy="1855175"/>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iw-IL"/>
              <a:t>ממשיכים לתרגל</a:t>
            </a:r>
            <a:endParaRPr/>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Content Placeholder 1">
            <a:extLst>
              <a:ext uri="{FF2B5EF4-FFF2-40B4-BE49-F238E27FC236}">
                <a16:creationId xmlns:a16="http://schemas.microsoft.com/office/drawing/2014/main" id="{0DD511BC-E0B2-3F44-B3F7-72FDD5F38B6D}"/>
              </a:ext>
            </a:extLst>
          </p:cNvPr>
          <p:cNvSpPr txBox="1">
            <a:spLocks/>
          </p:cNvSpPr>
          <p:nvPr/>
        </p:nvSpPr>
        <p:spPr>
          <a:xfrm>
            <a:off x="5604933" y="1791758"/>
            <a:ext cx="6587067" cy="4351338"/>
          </a:xfrm>
          <a:prstGeom prst="rect">
            <a:avLst/>
          </a:prstGeom>
        </p:spPr>
        <p:txBody>
          <a:bodyPr vert="horz" lIns="91440" tIns="45720" rIns="91440" bIns="45720" rtlCol="0" anchor="t">
            <a:normAutofit fontScale="92500" lnSpcReduction="10000"/>
          </a:bodyPr>
          <a:lst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50800">
              <a:buSzPts val="2800"/>
            </a:pPr>
            <a:r>
              <a:rPr lang="he-IL" sz="3300" dirty="0">
                <a:latin typeface="Calibri"/>
                <a:cs typeface="Arial"/>
              </a:rPr>
              <a:t>עיינו במפת האימפריה הרומית.</a:t>
            </a:r>
            <a:endParaRPr lang="he-IL" sz="3300" dirty="0">
              <a:cs typeface="Calibri" panose="020F0502020204030204" pitchFamily="34" charset="0"/>
            </a:endParaRPr>
          </a:p>
          <a:p>
            <a:pPr indent="-50800">
              <a:buSzPts val="2800"/>
            </a:pPr>
            <a:r>
              <a:rPr lang="he-IL" sz="3300" dirty="0">
                <a:latin typeface="Calibri"/>
                <a:cs typeface="Arial"/>
              </a:rPr>
              <a:t>בחרו באחת </a:t>
            </a:r>
            <a:r>
              <a:rPr lang="he-IL" sz="3300" dirty="0" err="1">
                <a:latin typeface="Calibri"/>
                <a:cs typeface="Arial"/>
              </a:rPr>
              <a:t>הפרובינקיות</a:t>
            </a:r>
            <a:r>
              <a:rPr lang="he-IL" sz="3300" dirty="0">
                <a:latin typeface="Calibri"/>
                <a:cs typeface="Arial"/>
              </a:rPr>
              <a:t> המופיעות עליה, ועיינו בטקסט המתאר את המניעים לכיבושה.</a:t>
            </a:r>
            <a:endParaRPr lang="he-IL" sz="3300" dirty="0">
              <a:latin typeface="Calibri"/>
              <a:cs typeface="Calibri"/>
            </a:endParaRPr>
          </a:p>
          <a:p>
            <a:pPr indent="-50800">
              <a:buSzPts val="2800"/>
            </a:pPr>
            <a:endParaRPr lang="he-IL" sz="3300" dirty="0">
              <a:cs typeface="Arial"/>
            </a:endParaRPr>
          </a:p>
          <a:p>
            <a:pPr indent="-50800">
              <a:buSzPts val="2800"/>
            </a:pPr>
            <a:endParaRPr lang="he-IL" sz="3300" dirty="0">
              <a:cs typeface="Arial"/>
            </a:endParaRPr>
          </a:p>
          <a:p>
            <a:pPr indent="-50800">
              <a:buSzPts val="2800"/>
            </a:pPr>
            <a:endParaRPr lang="he-IL" sz="3300" dirty="0">
              <a:cs typeface="Arial"/>
            </a:endParaRPr>
          </a:p>
          <a:p>
            <a:pPr indent="-50800">
              <a:buSzPts val="2800"/>
            </a:pPr>
            <a:endParaRPr lang="he-IL" sz="3300" dirty="0">
              <a:cs typeface="Arial"/>
            </a:endParaRPr>
          </a:p>
          <a:p>
            <a:pPr indent="-50800">
              <a:buSzPts val="2800"/>
            </a:pPr>
            <a:r>
              <a:rPr lang="he-IL" sz="3300" dirty="0">
                <a:latin typeface="Calibri"/>
                <a:cs typeface="Arial"/>
              </a:rPr>
              <a:t>כתבו במחברת: </a:t>
            </a:r>
          </a:p>
          <a:p>
            <a:pPr indent="-50800">
              <a:buSzPts val="2800"/>
            </a:pPr>
            <a:r>
              <a:rPr lang="he-IL" sz="3300" dirty="0">
                <a:latin typeface="Calibri"/>
                <a:cs typeface="Arial"/>
              </a:rPr>
              <a:t>אילו סוגי מניעים היו אלה?</a:t>
            </a:r>
            <a:endParaRPr lang="he-IL" sz="3300" dirty="0">
              <a:cs typeface="Arial"/>
            </a:endParaRPr>
          </a:p>
          <a:p>
            <a:endParaRPr lang="he-IL" dirty="0">
              <a:cs typeface="Calibri" panose="020F0502020204030204" pitchFamily="34" charset="0"/>
            </a:endParaRPr>
          </a:p>
        </p:txBody>
      </p:sp>
      <p:pic>
        <p:nvPicPr>
          <p:cNvPr id="7" name="Picture 3" descr="A picture containing text, map&#10;&#10;Description generated with very high confidence">
            <a:extLst>
              <a:ext uri="{FF2B5EF4-FFF2-40B4-BE49-F238E27FC236}">
                <a16:creationId xmlns:a16="http://schemas.microsoft.com/office/drawing/2014/main" id="{8643A12C-385F-4EE1-BE10-F39DE04EBDCA}"/>
              </a:ext>
            </a:extLst>
          </p:cNvPr>
          <p:cNvPicPr>
            <a:picLocks noChangeAspect="1"/>
          </p:cNvPicPr>
          <p:nvPr/>
        </p:nvPicPr>
        <p:blipFill>
          <a:blip r:embed="rId4"/>
          <a:stretch>
            <a:fillRect/>
          </a:stretch>
        </p:blipFill>
        <p:spPr>
          <a:xfrm>
            <a:off x="318549" y="1791758"/>
            <a:ext cx="5526081" cy="4207034"/>
          </a:xfrm>
          <a:prstGeom prst="rect">
            <a:avLst/>
          </a:prstGeom>
        </p:spPr>
      </p:pic>
      <p:pic>
        <p:nvPicPr>
          <p:cNvPr id="2" name="תמונה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3536" y="3181696"/>
            <a:ext cx="2304704" cy="2304704"/>
          </a:xfrm>
          <a:prstGeom prst="rect">
            <a:avLst/>
          </a:prstGeom>
        </p:spPr>
      </p:pic>
      <p:sp>
        <p:nvSpPr>
          <p:cNvPr id="9" name="TextBox 8"/>
          <p:cNvSpPr txBox="1"/>
          <p:nvPr/>
        </p:nvSpPr>
        <p:spPr>
          <a:xfrm>
            <a:off x="8898466" y="3967427"/>
            <a:ext cx="2722727" cy="584775"/>
          </a:xfrm>
          <a:prstGeom prst="rect">
            <a:avLst/>
          </a:prstGeom>
          <a:noFill/>
        </p:spPr>
        <p:txBody>
          <a:bodyPr wrap="square" rtlCol="1">
            <a:spAutoFit/>
          </a:bodyPr>
          <a:lstStyle/>
          <a:p>
            <a:r>
              <a:rPr lang="en-US" sz="3200" dirty="0">
                <a:hlinkClick r:id="rId6"/>
              </a:rPr>
              <a:t>bit.ly/2rome2</a:t>
            </a:r>
            <a:endParaRPr lang="en-US" sz="3200" dirty="0"/>
          </a:p>
        </p:txBody>
      </p:sp>
    </p:spTree>
    <p:extLst>
      <p:ext uri="{BB962C8B-B14F-4D97-AF65-F5344CB8AC3E}">
        <p14:creationId xmlns:p14="http://schemas.microsoft.com/office/powerpoint/2010/main" val="400516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4558" y="6049925"/>
            <a:ext cx="3402419" cy="338554"/>
          </a:xfrm>
          <a:prstGeom prst="rect">
            <a:avLst/>
          </a:prstGeom>
          <a:noFill/>
        </p:spPr>
        <p:txBody>
          <a:bodyPr wrap="square" rtlCol="1">
            <a:spAutoFit/>
          </a:bodyPr>
          <a:lstStyle/>
          <a:p>
            <a:pPr algn="r" rtl="1"/>
            <a:r>
              <a:rPr lang="he-IL" sz="1600" dirty="0">
                <a:solidFill>
                  <a:schemeClr val="bg1"/>
                </a:solidFill>
              </a:rPr>
              <a:t>תמונות: </a:t>
            </a:r>
            <a:r>
              <a:rPr lang="en-US" sz="1600" dirty="0">
                <a:solidFill>
                  <a:schemeClr val="bg1"/>
                </a:solidFill>
              </a:rPr>
              <a:t>wikipedia.org</a:t>
            </a:r>
            <a:r>
              <a:rPr lang="he-IL" sz="1600" dirty="0">
                <a:solidFill>
                  <a:schemeClr val="bg1"/>
                </a:solidFill>
              </a:rPr>
              <a:t>, </a:t>
            </a:r>
            <a:r>
              <a:rPr lang="en-US" sz="1600" dirty="0">
                <a:solidFill>
                  <a:schemeClr val="bg1"/>
                </a:solidFill>
              </a:rPr>
              <a:t>wikimedia.org</a:t>
            </a:r>
            <a:endParaRPr lang="he-IL" sz="1600" dirty="0">
              <a:solidFill>
                <a:schemeClr val="bg1"/>
              </a:solidFill>
            </a:endParaRPr>
          </a:p>
        </p:txBody>
      </p:sp>
    </p:spTree>
    <p:extLst>
      <p:ext uri="{BB962C8B-B14F-4D97-AF65-F5344CB8AC3E}">
        <p14:creationId xmlns:p14="http://schemas.microsoft.com/office/powerpoint/2010/main" val="382102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"פתאום קם  אדם בבוקר..."</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marL="0" lvl="0" indent="0">
              <a:lnSpc>
                <a:spcPct val="90000"/>
              </a:lnSpc>
              <a:buSzPts val="2800"/>
            </a:pPr>
            <a:r>
              <a:rPr lang="he-IL" dirty="0">
                <a:latin typeface="+mn-lt"/>
              </a:rPr>
              <a:t>"פתאום קם אדם בבוקר</a:t>
            </a:r>
          </a:p>
          <a:p>
            <a:pPr marL="0" lvl="0" indent="0">
              <a:lnSpc>
                <a:spcPct val="90000"/>
              </a:lnSpc>
              <a:buSzPts val="2800"/>
            </a:pPr>
            <a:r>
              <a:rPr lang="he-IL" dirty="0">
                <a:latin typeface="+mn-lt"/>
              </a:rPr>
              <a:t>ומרגיש כי הוא עם ומתחיל ללכת,</a:t>
            </a:r>
          </a:p>
          <a:p>
            <a:pPr marL="0" lvl="0" indent="0">
              <a:lnSpc>
                <a:spcPct val="90000"/>
              </a:lnSpc>
              <a:buSzPts val="2800"/>
            </a:pPr>
            <a:r>
              <a:rPr lang="he-IL" dirty="0">
                <a:latin typeface="+mn-lt"/>
              </a:rPr>
              <a:t>ולכל הנפגש בדרכו קורא הוא שלום.</a:t>
            </a:r>
          </a:p>
          <a:p>
            <a:pPr marL="0" lvl="0" indent="0">
              <a:lnSpc>
                <a:spcPct val="90000"/>
              </a:lnSpc>
              <a:buSzPts val="2800"/>
            </a:pPr>
            <a:endParaRPr lang="he-IL" dirty="0">
              <a:latin typeface="+mn-lt"/>
            </a:endParaRPr>
          </a:p>
          <a:p>
            <a:pPr marL="0" lvl="0" indent="0">
              <a:lnSpc>
                <a:spcPct val="90000"/>
              </a:lnSpc>
              <a:buSzPts val="2800"/>
            </a:pPr>
            <a:r>
              <a:rPr lang="he-IL" sz="1800" dirty="0">
                <a:latin typeface="+mn-lt"/>
              </a:rPr>
              <a:t>דגנים עולים מול פניו מבין חריצי המדרכת.</a:t>
            </a:r>
          </a:p>
          <a:p>
            <a:pPr marL="0" lvl="0" indent="0">
              <a:lnSpc>
                <a:spcPct val="90000"/>
              </a:lnSpc>
              <a:buSzPts val="2800"/>
            </a:pPr>
            <a:r>
              <a:rPr lang="he-IL" sz="1800" dirty="0">
                <a:latin typeface="+mn-lt"/>
              </a:rPr>
              <a:t>וניחוחות לראשו מדיפים עצי אזדרכת.</a:t>
            </a:r>
          </a:p>
          <a:p>
            <a:pPr marL="0" lvl="0" indent="0">
              <a:lnSpc>
                <a:spcPct val="90000"/>
              </a:lnSpc>
              <a:buSzPts val="2800"/>
            </a:pPr>
            <a:r>
              <a:rPr lang="he-IL" sz="1800" dirty="0">
                <a:latin typeface="+mn-lt"/>
              </a:rPr>
              <a:t>הטללים </a:t>
            </a:r>
            <a:r>
              <a:rPr lang="he-IL" sz="1800" dirty="0" err="1">
                <a:latin typeface="+mn-lt"/>
              </a:rPr>
              <a:t>רוססים</a:t>
            </a:r>
            <a:r>
              <a:rPr lang="he-IL" sz="1800" dirty="0">
                <a:latin typeface="+mn-lt"/>
              </a:rPr>
              <a:t> והרים, ריבוא קרניים,</a:t>
            </a:r>
          </a:p>
          <a:p>
            <a:pPr marL="0" lvl="0" indent="0">
              <a:lnSpc>
                <a:spcPct val="90000"/>
              </a:lnSpc>
              <a:buSzPts val="2800"/>
            </a:pPr>
            <a:r>
              <a:rPr lang="he-IL" sz="1800" dirty="0">
                <a:latin typeface="+mn-lt"/>
              </a:rPr>
              <a:t>הם יולידו חופת שמש לכלולותיו.</a:t>
            </a:r>
          </a:p>
          <a:p>
            <a:pPr marL="0" lvl="0" indent="0">
              <a:lnSpc>
                <a:spcPct val="90000"/>
              </a:lnSpc>
              <a:buSzPts val="2800"/>
            </a:pPr>
            <a:endParaRPr lang="he-IL" dirty="0">
              <a:latin typeface="+mn-lt"/>
            </a:endParaRPr>
          </a:p>
          <a:p>
            <a:pPr marL="0" lvl="0" indent="0">
              <a:lnSpc>
                <a:spcPct val="90000"/>
              </a:lnSpc>
              <a:buSzPts val="2800"/>
            </a:pPr>
            <a:r>
              <a:rPr lang="he-IL" dirty="0">
                <a:latin typeface="+mn-lt"/>
              </a:rPr>
              <a:t>פתאום קם אדם בבוקר</a:t>
            </a:r>
          </a:p>
          <a:p>
            <a:pPr marL="0" lvl="0" indent="0">
              <a:lnSpc>
                <a:spcPct val="90000"/>
              </a:lnSpc>
              <a:buSzPts val="2800"/>
            </a:pPr>
            <a:r>
              <a:rPr lang="he-IL" dirty="0">
                <a:latin typeface="+mn-lt"/>
              </a:rPr>
              <a:t>ומרגיש כי הוא עם ומתחיל ללכת,</a:t>
            </a:r>
          </a:p>
          <a:p>
            <a:pPr marL="0" lvl="0" indent="0">
              <a:lnSpc>
                <a:spcPct val="90000"/>
              </a:lnSpc>
              <a:buSzPts val="2800"/>
            </a:pPr>
            <a:r>
              <a:rPr lang="he-IL" dirty="0">
                <a:latin typeface="+mn-lt"/>
              </a:rPr>
              <a:t>ולכל הנפגש בדרכו קורא הוא שלום."</a:t>
            </a:r>
            <a:endParaRPr dirty="0">
              <a:latin typeface="+mn-lt"/>
            </a:endParaRPr>
          </a:p>
        </p:txBody>
      </p:sp>
      <p:pic>
        <p:nvPicPr>
          <p:cNvPr id="271" name="Google Shape;271;p8"/>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
        <p:nvSpPr>
          <p:cNvPr id="6" name="תיבת טקסט 5">
            <a:extLst>
              <a:ext uri="{FF2B5EF4-FFF2-40B4-BE49-F238E27FC236}">
                <a16:creationId xmlns:a16="http://schemas.microsoft.com/office/drawing/2014/main" id="{F255A909-245D-4319-B76F-CBF1F054BAE6}"/>
              </a:ext>
            </a:extLst>
          </p:cNvPr>
          <p:cNvSpPr txBox="1"/>
          <p:nvPr/>
        </p:nvSpPr>
        <p:spPr>
          <a:xfrm>
            <a:off x="-2186952" y="6136340"/>
            <a:ext cx="5622877" cy="276999"/>
          </a:xfrm>
          <a:prstGeom prst="rect">
            <a:avLst/>
          </a:prstGeom>
          <a:noFill/>
        </p:spPr>
        <p:txBody>
          <a:bodyPr wrap="square" rtlCol="0">
            <a:spAutoFit/>
          </a:bodyPr>
          <a:lstStyle/>
          <a:p>
            <a:pPr algn="r" rtl="1"/>
            <a:r>
              <a:rPr lang="he-IL" sz="1200" dirty="0"/>
              <a:t>מתוך:</a:t>
            </a:r>
            <a:r>
              <a:rPr lang="en-US" sz="1200" dirty="0"/>
              <a:t> </a:t>
            </a:r>
            <a:r>
              <a:rPr lang="he-IL" sz="1200" dirty="0"/>
              <a:t>"שיר בבוקר בבוקר"/ אמיר גלבוע</a:t>
            </a:r>
            <a:endParaRPr lang="en-IL"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C3B15D-C92B-4E7F-B4D3-47C678F66F7A}"/>
              </a:ext>
            </a:extLst>
          </p:cNvPr>
          <p:cNvSpPr>
            <a:spLocks noGrp="1"/>
          </p:cNvSpPr>
          <p:nvPr>
            <p:ph type="title"/>
          </p:nvPr>
        </p:nvSpPr>
        <p:spPr/>
        <p:txBody>
          <a:bodyPr/>
          <a:lstStyle/>
          <a:p>
            <a:r>
              <a:rPr lang="he-IL" dirty="0"/>
              <a:t>"... ומרגיש כי הוא עם ומתחיל ללכת"</a:t>
            </a:r>
            <a:endParaRPr lang="en-IL" dirty="0"/>
          </a:p>
        </p:txBody>
      </p:sp>
      <p:pic>
        <p:nvPicPr>
          <p:cNvPr id="5" name="מציין מיקום תוכן 4" descr="תמונה שמכילה הר, בד, ישיבה, שולחן&#10;&#10;התיאור נוצר באופן אוטומטי">
            <a:extLst>
              <a:ext uri="{FF2B5EF4-FFF2-40B4-BE49-F238E27FC236}">
                <a16:creationId xmlns:a16="http://schemas.microsoft.com/office/drawing/2014/main" id="{FA314275-D8DA-4D87-803D-DDB34E8F0562}"/>
              </a:ext>
            </a:extLst>
          </p:cNvPr>
          <p:cNvPicPr>
            <a:picLocks noGrp="1" noChangeAspect="1"/>
          </p:cNvPicPr>
          <p:nvPr>
            <p:ph idx="1"/>
          </p:nvPr>
        </p:nvPicPr>
        <p:blipFill>
          <a:blip r:embed="rId3"/>
          <a:stretch>
            <a:fillRect/>
          </a:stretch>
        </p:blipFill>
        <p:spPr>
          <a:xfrm>
            <a:off x="2606629" y="1527046"/>
            <a:ext cx="7223386" cy="4239272"/>
          </a:xfrm>
        </p:spPr>
      </p:pic>
      <p:sp>
        <p:nvSpPr>
          <p:cNvPr id="3" name="תיבת טקסט 2">
            <a:extLst>
              <a:ext uri="{FF2B5EF4-FFF2-40B4-BE49-F238E27FC236}">
                <a16:creationId xmlns:a16="http://schemas.microsoft.com/office/drawing/2014/main" id="{890F67F7-C28A-435B-9582-49CC219CCAF3}"/>
              </a:ext>
            </a:extLst>
          </p:cNvPr>
          <p:cNvSpPr txBox="1"/>
          <p:nvPr/>
        </p:nvSpPr>
        <p:spPr>
          <a:xfrm>
            <a:off x="-645173" y="6146575"/>
            <a:ext cx="5622877" cy="276999"/>
          </a:xfrm>
          <a:prstGeom prst="rect">
            <a:avLst/>
          </a:prstGeom>
          <a:noFill/>
        </p:spPr>
        <p:txBody>
          <a:bodyPr wrap="square" rtlCol="0">
            <a:spAutoFit/>
          </a:bodyPr>
          <a:lstStyle/>
          <a:p>
            <a:pPr algn="r" rtl="1"/>
            <a:r>
              <a:rPr lang="he-IL" sz="1200" dirty="0"/>
              <a:t>"יציאת מצרים" ציור של משה </a:t>
            </a:r>
            <a:r>
              <a:rPr lang="he-IL" sz="1200" dirty="0" err="1"/>
              <a:t>רוזנטליס</a:t>
            </a:r>
            <a:r>
              <a:rPr lang="he-IL" sz="1200" dirty="0"/>
              <a:t>, מתוך </a:t>
            </a:r>
            <a:r>
              <a:rPr lang="en-US" sz="1200" dirty="0"/>
              <a:t> he.wikimedia.org</a:t>
            </a:r>
            <a:endParaRPr lang="en-IL" sz="1200" dirty="0"/>
          </a:p>
        </p:txBody>
      </p:sp>
    </p:spTree>
    <p:extLst>
      <p:ext uri="{BB962C8B-B14F-4D97-AF65-F5344CB8AC3E}">
        <p14:creationId xmlns:p14="http://schemas.microsoft.com/office/powerpoint/2010/main" val="306954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2F2632-5625-4248-A6B7-592AF5460106}"/>
              </a:ext>
            </a:extLst>
          </p:cNvPr>
          <p:cNvSpPr>
            <a:spLocks noGrp="1"/>
          </p:cNvSpPr>
          <p:nvPr>
            <p:ph type="title"/>
          </p:nvPr>
        </p:nvSpPr>
        <p:spPr/>
        <p:txBody>
          <a:bodyPr/>
          <a:lstStyle/>
          <a:p>
            <a:r>
              <a:rPr lang="he-IL" dirty="0"/>
              <a:t>"... ולכל הנקרה בדרכו אומר הוא שלום (???)"</a:t>
            </a:r>
            <a:endParaRPr lang="en-IL" dirty="0"/>
          </a:p>
        </p:txBody>
      </p:sp>
      <p:pic>
        <p:nvPicPr>
          <p:cNvPr id="5" name="מציין מיקום תוכן 4">
            <a:extLst>
              <a:ext uri="{FF2B5EF4-FFF2-40B4-BE49-F238E27FC236}">
                <a16:creationId xmlns:a16="http://schemas.microsoft.com/office/drawing/2014/main" id="{A4FCA2C7-F9EA-48AD-9E51-BFDDBB8C9FD3}"/>
              </a:ext>
            </a:extLst>
          </p:cNvPr>
          <p:cNvPicPr>
            <a:picLocks noGrp="1" noChangeAspect="1"/>
          </p:cNvPicPr>
          <p:nvPr>
            <p:ph idx="1"/>
          </p:nvPr>
        </p:nvPicPr>
        <p:blipFill>
          <a:blip r:embed="rId3"/>
          <a:stretch>
            <a:fillRect/>
          </a:stretch>
        </p:blipFill>
        <p:spPr>
          <a:xfrm>
            <a:off x="2469885" y="1825625"/>
            <a:ext cx="7252230" cy="4351338"/>
          </a:xfrm>
        </p:spPr>
      </p:pic>
      <p:sp>
        <p:nvSpPr>
          <p:cNvPr id="6" name="תיבת טקסט 5">
            <a:extLst>
              <a:ext uri="{FF2B5EF4-FFF2-40B4-BE49-F238E27FC236}">
                <a16:creationId xmlns:a16="http://schemas.microsoft.com/office/drawing/2014/main" id="{8152295C-13B4-4ADA-A660-B724FFC7C3EC}"/>
              </a:ext>
            </a:extLst>
          </p:cNvPr>
          <p:cNvSpPr txBox="1"/>
          <p:nvPr/>
        </p:nvSpPr>
        <p:spPr>
          <a:xfrm>
            <a:off x="-250777" y="6146575"/>
            <a:ext cx="5622877" cy="276999"/>
          </a:xfrm>
          <a:prstGeom prst="rect">
            <a:avLst/>
          </a:prstGeom>
          <a:noFill/>
        </p:spPr>
        <p:txBody>
          <a:bodyPr wrap="square" rtlCol="0">
            <a:spAutoFit/>
          </a:bodyPr>
          <a:lstStyle/>
          <a:p>
            <a:pPr algn="r" rtl="1"/>
            <a:r>
              <a:rPr lang="he-IL" sz="1200" dirty="0"/>
              <a:t>קטע מפסיפס "אלכסנדר הגדול" </a:t>
            </a:r>
            <a:r>
              <a:rPr lang="he-IL" sz="1200" dirty="0" err="1"/>
              <a:t>בפומפיי</a:t>
            </a:r>
            <a:r>
              <a:rPr lang="he-IL" sz="1200" dirty="0"/>
              <a:t>, צילום מתוך </a:t>
            </a:r>
            <a:r>
              <a:rPr lang="en-US" sz="1200" dirty="0"/>
              <a:t>he.Wikipedia.org</a:t>
            </a:r>
            <a:endParaRPr lang="en-IL" sz="1200" dirty="0"/>
          </a:p>
        </p:txBody>
      </p:sp>
    </p:spTree>
    <p:extLst>
      <p:ext uri="{BB962C8B-B14F-4D97-AF65-F5344CB8AC3E}">
        <p14:creationId xmlns:p14="http://schemas.microsoft.com/office/powerpoint/2010/main" val="36844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2F2632-5625-4248-A6B7-592AF5460106}"/>
              </a:ext>
            </a:extLst>
          </p:cNvPr>
          <p:cNvSpPr>
            <a:spLocks noGrp="1"/>
          </p:cNvSpPr>
          <p:nvPr>
            <p:ph type="title"/>
          </p:nvPr>
        </p:nvSpPr>
        <p:spPr/>
        <p:txBody>
          <a:bodyPr/>
          <a:lstStyle/>
          <a:p>
            <a:r>
              <a:rPr lang="he-IL" dirty="0"/>
              <a:t>"... ולכל הנקרה בדרכו אומר הוא שלום (???)"</a:t>
            </a:r>
            <a:endParaRPr lang="en-IL" dirty="0"/>
          </a:p>
        </p:txBody>
      </p:sp>
      <p:pic>
        <p:nvPicPr>
          <p:cNvPr id="7" name="תמונה 6" descr="תמונה שמכילה טקסט, צילום, ישן, ספר&#10;&#10;התיאור נוצר באופן אוטומטי">
            <a:extLst>
              <a:ext uri="{FF2B5EF4-FFF2-40B4-BE49-F238E27FC236}">
                <a16:creationId xmlns:a16="http://schemas.microsoft.com/office/drawing/2014/main" id="{AB844AA1-CA3D-4FC1-B5D8-51C7CE170902}"/>
              </a:ext>
            </a:extLst>
          </p:cNvPr>
          <p:cNvPicPr>
            <a:picLocks noChangeAspect="1"/>
          </p:cNvPicPr>
          <p:nvPr/>
        </p:nvPicPr>
        <p:blipFill>
          <a:blip r:embed="rId3"/>
          <a:stretch>
            <a:fillRect/>
          </a:stretch>
        </p:blipFill>
        <p:spPr>
          <a:xfrm>
            <a:off x="3450225" y="1506905"/>
            <a:ext cx="5846175" cy="4516169"/>
          </a:xfrm>
          <a:prstGeom prst="rect">
            <a:avLst/>
          </a:prstGeom>
        </p:spPr>
      </p:pic>
      <p:sp>
        <p:nvSpPr>
          <p:cNvPr id="4" name="מציין מיקום תוכן 3">
            <a:extLst>
              <a:ext uri="{FF2B5EF4-FFF2-40B4-BE49-F238E27FC236}">
                <a16:creationId xmlns:a16="http://schemas.microsoft.com/office/drawing/2014/main" id="{1B14428B-3E09-40DA-96A5-E714ADE5674B}"/>
              </a:ext>
            </a:extLst>
          </p:cNvPr>
          <p:cNvSpPr>
            <a:spLocks noGrp="1"/>
          </p:cNvSpPr>
          <p:nvPr>
            <p:ph idx="1"/>
          </p:nvPr>
        </p:nvSpPr>
        <p:spPr/>
        <p:txBody>
          <a:bodyPr/>
          <a:lstStyle/>
          <a:p>
            <a:endParaRPr lang="en-IL" dirty="0"/>
          </a:p>
        </p:txBody>
      </p:sp>
      <p:sp>
        <p:nvSpPr>
          <p:cNvPr id="8" name="תיבת טקסט 7">
            <a:extLst>
              <a:ext uri="{FF2B5EF4-FFF2-40B4-BE49-F238E27FC236}">
                <a16:creationId xmlns:a16="http://schemas.microsoft.com/office/drawing/2014/main" id="{C3A8A4EC-EB80-4ACB-BE35-27808A7A6EF4}"/>
              </a:ext>
            </a:extLst>
          </p:cNvPr>
          <p:cNvSpPr txBox="1"/>
          <p:nvPr/>
        </p:nvSpPr>
        <p:spPr>
          <a:xfrm>
            <a:off x="-242981" y="6146575"/>
            <a:ext cx="5622877" cy="276999"/>
          </a:xfrm>
          <a:prstGeom prst="rect">
            <a:avLst/>
          </a:prstGeom>
          <a:noFill/>
        </p:spPr>
        <p:txBody>
          <a:bodyPr wrap="square" rtlCol="0">
            <a:spAutoFit/>
          </a:bodyPr>
          <a:lstStyle/>
          <a:p>
            <a:pPr algn="r" rtl="1"/>
            <a:r>
              <a:rPr lang="he-IL" sz="1200" dirty="0"/>
              <a:t>תחריט "קרב </a:t>
            </a:r>
            <a:r>
              <a:rPr lang="he-IL" sz="1200" dirty="0" err="1"/>
              <a:t>זאמה</a:t>
            </a:r>
            <a:r>
              <a:rPr lang="he-IL" sz="1200" dirty="0"/>
              <a:t>" מאת </a:t>
            </a:r>
            <a:r>
              <a:rPr lang="he-IL" sz="1200" dirty="0" err="1"/>
              <a:t>קורנליוס</a:t>
            </a:r>
            <a:r>
              <a:rPr lang="he-IL" sz="1200" dirty="0"/>
              <a:t> קורט, 1567, מתוך </a:t>
            </a:r>
            <a:r>
              <a:rPr lang="en-US" sz="1200" dirty="0"/>
              <a:t> he.wikipedia.org</a:t>
            </a:r>
            <a:endParaRPr lang="en-IL" sz="1200" dirty="0"/>
          </a:p>
        </p:txBody>
      </p:sp>
    </p:spTree>
    <p:extLst>
      <p:ext uri="{BB962C8B-B14F-4D97-AF65-F5344CB8AC3E}">
        <p14:creationId xmlns:p14="http://schemas.microsoft.com/office/powerpoint/2010/main" val="102997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t>נזכרים: רומא העתיקה</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6" name="תמונה 5" descr="תמונה שמכילה בניין, חוץ, דשא, גדול&#10;&#10;התיאור נוצר באופן אוטומטי">
            <a:extLst>
              <a:ext uri="{FF2B5EF4-FFF2-40B4-BE49-F238E27FC236}">
                <a16:creationId xmlns:a16="http://schemas.microsoft.com/office/drawing/2014/main" id="{C354CA5B-7478-4A53-A472-38E32F3765D6}"/>
              </a:ext>
            </a:extLst>
          </p:cNvPr>
          <p:cNvPicPr>
            <a:picLocks noChangeAspect="1"/>
          </p:cNvPicPr>
          <p:nvPr/>
        </p:nvPicPr>
        <p:blipFill>
          <a:blip r:embed="rId4"/>
          <a:stretch>
            <a:fillRect/>
          </a:stretch>
        </p:blipFill>
        <p:spPr>
          <a:xfrm>
            <a:off x="2432049" y="1726230"/>
            <a:ext cx="7531593" cy="4420345"/>
          </a:xfrm>
          <a:prstGeom prst="rect">
            <a:avLst/>
          </a:prstGeom>
        </p:spPr>
      </p:pic>
      <p:sp>
        <p:nvSpPr>
          <p:cNvPr id="7" name="תיבת טקסט 6">
            <a:extLst>
              <a:ext uri="{FF2B5EF4-FFF2-40B4-BE49-F238E27FC236}">
                <a16:creationId xmlns:a16="http://schemas.microsoft.com/office/drawing/2014/main" id="{7290D0E6-8720-41A6-A206-378EBEB14AB1}"/>
              </a:ext>
            </a:extLst>
          </p:cNvPr>
          <p:cNvSpPr txBox="1"/>
          <p:nvPr/>
        </p:nvSpPr>
        <p:spPr>
          <a:xfrm>
            <a:off x="-209674" y="6903033"/>
            <a:ext cx="8925635" cy="276999"/>
          </a:xfrm>
          <a:prstGeom prst="rect">
            <a:avLst/>
          </a:prstGeom>
          <a:noFill/>
        </p:spPr>
        <p:txBody>
          <a:bodyPr wrap="square" rtlCol="0">
            <a:spAutoFit/>
          </a:bodyPr>
          <a:lstStyle/>
          <a:p>
            <a:pPr algn="r" rtl="1"/>
            <a:r>
              <a:rPr lang="he-IL" sz="1200" dirty="0"/>
              <a:t>צילום של משתמש </a:t>
            </a:r>
            <a:r>
              <a:rPr lang="en-US" sz="1200" dirty="0" err="1"/>
              <a:t>diliff</a:t>
            </a:r>
            <a:r>
              <a:rPr lang="he-IL" sz="1200" dirty="0"/>
              <a:t> מתוך האתר </a:t>
            </a:r>
            <a:r>
              <a:rPr lang="en-US" sz="1200" dirty="0"/>
              <a:t>https://en.wikipedia.org/wiki/File:Colosseum_in_Rome,_Italy_-_April_2007.jpg</a:t>
            </a:r>
            <a:endParaRPr lang="en-IL" sz="1200" dirty="0"/>
          </a:p>
        </p:txBody>
      </p:sp>
    </p:spTree>
    <p:extLst>
      <p:ext uri="{BB962C8B-B14F-4D97-AF65-F5344CB8AC3E}">
        <p14:creationId xmlns:p14="http://schemas.microsoft.com/office/powerpoint/2010/main" val="11732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ctrTitle"/>
          </p:nvPr>
        </p:nvSpPr>
        <p:spPr/>
        <p:txBody>
          <a:bodyPr/>
          <a:lstStyle/>
          <a:p>
            <a:r>
              <a:rPr lang="he-IL" sz="4400" b="1" dirty="0"/>
              <a:t>על המפה</a:t>
            </a:r>
            <a:r>
              <a:rPr lang="he-IL" sz="4400" dirty="0"/>
              <a:t>: רומא משתלטת על איטליה </a:t>
            </a:r>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29" y="704664"/>
            <a:ext cx="5054447" cy="5046024"/>
          </a:xfrm>
          <a:prstGeom prst="rect">
            <a:avLst/>
          </a:prstGeom>
        </p:spPr>
      </p:pic>
      <p:sp>
        <p:nvSpPr>
          <p:cNvPr id="4" name="תיבת טקסט 3">
            <a:extLst>
              <a:ext uri="{FF2B5EF4-FFF2-40B4-BE49-F238E27FC236}">
                <a16:creationId xmlns:a16="http://schemas.microsoft.com/office/drawing/2014/main" id="{5D0DAC8B-DA54-46FA-8B7E-549309AA37C6}"/>
              </a:ext>
            </a:extLst>
          </p:cNvPr>
          <p:cNvSpPr txBox="1"/>
          <p:nvPr/>
        </p:nvSpPr>
        <p:spPr>
          <a:xfrm>
            <a:off x="221265" y="6509014"/>
            <a:ext cx="5622877" cy="276999"/>
          </a:xfrm>
          <a:prstGeom prst="rect">
            <a:avLst/>
          </a:prstGeom>
          <a:noFill/>
        </p:spPr>
        <p:txBody>
          <a:bodyPr wrap="square" rtlCol="0">
            <a:spAutoFit/>
          </a:bodyPr>
          <a:lstStyle/>
          <a:p>
            <a:pPr algn="r" rtl="1"/>
            <a:r>
              <a:rPr lang="he-IL" sz="1200" dirty="0"/>
              <a:t>מתוך "האטלס ההיסטורי של מט"ח" </a:t>
            </a:r>
            <a:r>
              <a:rPr lang="en-US" sz="1200" dirty="0"/>
              <a:t>https://lib.cet.ac.il/pages/atlas.asp</a:t>
            </a:r>
            <a:endParaRPr lang="en-IL" sz="1200" dirty="0"/>
          </a:p>
        </p:txBody>
      </p:sp>
    </p:spTree>
    <p:extLst>
      <p:ext uri="{BB962C8B-B14F-4D97-AF65-F5344CB8AC3E}">
        <p14:creationId xmlns:p14="http://schemas.microsoft.com/office/powerpoint/2010/main" val="1324453668"/>
      </p:ext>
    </p:extLst>
  </p:cSld>
  <p:clrMapOvr>
    <a:masterClrMapping/>
  </p:clrMapOvr>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TotalTime>
  <Words>4706</Words>
  <Application>Microsoft Office PowerPoint</Application>
  <PresentationFormat>מסך רחב</PresentationFormat>
  <Paragraphs>414</Paragraphs>
  <Slides>36</Slides>
  <Notes>35</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36</vt:i4>
      </vt:variant>
    </vt:vector>
  </HeadingPairs>
  <TitlesOfParts>
    <vt:vector size="40" baseType="lpstr">
      <vt:lpstr>Alef</vt:lpstr>
      <vt:lpstr>Calibri</vt:lpstr>
      <vt:lpstr>Arial</vt:lpstr>
      <vt:lpstr>Office Theme</vt:lpstr>
      <vt:lpstr>מצגת של PowerPoint‏</vt:lpstr>
      <vt:lpstr>מה נלמד היום?</vt:lpstr>
      <vt:lpstr>מה להביא לשיעור?</vt:lpstr>
      <vt:lpstr>"פתאום קם  אדם בבוקר..."</vt:lpstr>
      <vt:lpstr>"... ומרגיש כי הוא עם ומתחיל ללכת"</vt:lpstr>
      <vt:lpstr>"... ולכל הנקרה בדרכו אומר הוא שלום (???)"</vt:lpstr>
      <vt:lpstr>"... ולכל הנקרה בדרכו אומר הוא שלום (???)"</vt:lpstr>
      <vt:lpstr>נזכרים: רומא העתיקה</vt:lpstr>
      <vt:lpstr>על המפה: רומא משתלטת על איטליה </vt:lpstr>
      <vt:lpstr>על המפה: האימפריה הרומית במאה ה-2 לפנה"ס</vt:lpstr>
      <vt:lpstr>מה זו "אימפריה"?</vt:lpstr>
      <vt:lpstr>מה זו "אימפריה"?</vt:lpstr>
      <vt:lpstr>מה זו "אימפריה"?</vt:lpstr>
      <vt:lpstr>מה זו "אימפריה"?</vt:lpstr>
      <vt:lpstr>מה זו "אימפריה"?</vt:lpstr>
      <vt:lpstr>מה זו "אימפריה"? </vt:lpstr>
      <vt:lpstr>ומה זה "אימפריאליזם"?</vt:lpstr>
      <vt:lpstr>זרקור לעבודת ההיסטוריון: סיבות ומניעים</vt:lpstr>
      <vt:lpstr>דוגמה מהחיים: סיבות ומניעים</vt:lpstr>
      <vt:lpstr>סיבות ומניעים להקמת אימפריה</vt:lpstr>
      <vt:lpstr>סיפור פריצת המלחמה</vt:lpstr>
      <vt:lpstr>משימה – איתור סיבות ומניעים</vt:lpstr>
      <vt:lpstr>מצגת של PowerPoint‏</vt:lpstr>
      <vt:lpstr>"אימפריאליזם מתגונן"</vt:lpstr>
      <vt:lpstr>"אימפריאליזם מתגונן" כיום?</vt:lpstr>
      <vt:lpstr>על פי המפה, אילו איים הסמוכים לאיטליה נשלטו על ידי קרתגו?   האם המידע במפה תומך בנימוקים ההגנתיים של הרומאים המופיעים בטקסט?</vt:lpstr>
      <vt:lpstr>פתרון</vt:lpstr>
      <vt:lpstr>השתלטות הרומאים על "היספניה"</vt:lpstr>
      <vt:lpstr>השתלטות הרומאים על "היספניה"</vt:lpstr>
      <vt:lpstr>מניעי הרומאים להשתלטות על היספניה</vt:lpstr>
      <vt:lpstr>מניעים כלכליים ואישיים כיום?</vt:lpstr>
      <vt:lpstr>מניעים כלכליים ואישיים כיום?</vt:lpstr>
      <vt:lpstr>וכך, הייתה לה רומא לאימפריה...</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שני שמלה/Shani Chemla</cp:lastModifiedBy>
  <cp:revision>66</cp:revision>
  <dcterms:created xsi:type="dcterms:W3CDTF">2020-03-11T07:11:19Z</dcterms:created>
  <dcterms:modified xsi:type="dcterms:W3CDTF">2021-09-26T14:30:33Z</dcterms:modified>
</cp:coreProperties>
</file>