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28"/>
  </p:notesMasterIdLst>
  <p:sldIdLst>
    <p:sldId id="282" r:id="rId2"/>
    <p:sldId id="269" r:id="rId3"/>
    <p:sldId id="268" r:id="rId4"/>
    <p:sldId id="341" r:id="rId5"/>
    <p:sldId id="342" r:id="rId6"/>
    <p:sldId id="320" r:id="rId7"/>
    <p:sldId id="322" r:id="rId8"/>
    <p:sldId id="343" r:id="rId9"/>
    <p:sldId id="344" r:id="rId10"/>
    <p:sldId id="345" r:id="rId11"/>
    <p:sldId id="346" r:id="rId12"/>
    <p:sldId id="337" r:id="rId13"/>
    <p:sldId id="324" r:id="rId14"/>
    <p:sldId id="347" r:id="rId15"/>
    <p:sldId id="360" r:id="rId16"/>
    <p:sldId id="361" r:id="rId17"/>
    <p:sldId id="363" r:id="rId18"/>
    <p:sldId id="352" r:id="rId19"/>
    <p:sldId id="356" r:id="rId20"/>
    <p:sldId id="357" r:id="rId21"/>
    <p:sldId id="354" r:id="rId22"/>
    <p:sldId id="355" r:id="rId23"/>
    <p:sldId id="364" r:id="rId24"/>
    <p:sldId id="306" r:id="rId25"/>
    <p:sldId id="333" r:id="rId26"/>
    <p:sldId id="281" r:id="rId27"/>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ome" initials="h" lastIdx="14" clrIdx="0"/>
  <p:cmAuthor id="1" name="חני קרמר" initials="חק" lastIdx="12" clrIdx="1">
    <p:extLst>
      <p:ext uri="{19B8F6BF-5375-455C-9EA6-DF929625EA0E}">
        <p15:presenceInfo xmlns:p15="http://schemas.microsoft.com/office/powerpoint/2012/main" userId="חני קרמר" providerId="None"/>
      </p:ext>
    </p:extLst>
  </p:cmAuthor>
  <p:cmAuthor id="2" name="אורי" initials="א" lastIdx="20" clrIdx="2">
    <p:extLst>
      <p:ext uri="{19B8F6BF-5375-455C-9EA6-DF929625EA0E}">
        <p15:presenceInfo xmlns:p15="http://schemas.microsoft.com/office/powerpoint/2012/main" userId="אורי"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85E3"/>
    <a:srgbClr val="EBEBEB"/>
    <a:srgbClr val="FFFFFF"/>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824" autoAdjust="0"/>
    <p:restoredTop sz="85000" autoAdjust="0"/>
  </p:normalViewPr>
  <p:slideViewPr>
    <p:cSldViewPr snapToGrid="0" snapToObjects="1" showGuides="1">
      <p:cViewPr>
        <p:scale>
          <a:sx n="50" d="100"/>
          <a:sy n="50" d="100"/>
        </p:scale>
        <p:origin x="648" y="514"/>
      </p:cViewPr>
      <p:guideLst>
        <p:guide orient="horz" pos="2024"/>
        <p:guide pos="3863"/>
      </p:guideLst>
    </p:cSldViewPr>
  </p:slideViewPr>
  <p:notesTextViewPr>
    <p:cViewPr>
      <p:scale>
        <a:sx n="1" d="1"/>
        <a:sy n="1" d="1"/>
      </p:scale>
      <p:origin x="0" y="0"/>
    </p:cViewPr>
  </p:notesTextViewPr>
  <p:sorterViewPr>
    <p:cViewPr varScale="1">
      <p:scale>
        <a:sx n="100" d="100"/>
        <a:sy n="100" d="100"/>
      </p:scale>
      <p:origin x="0" y="-3846"/>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10/08/2020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youtu.be/aVT-TTaqYyc"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כתבו את המלל בהתאם ואת הציוד הדרוש.</a:t>
            </a:r>
          </a:p>
          <a:p>
            <a:pPr algn="r" rtl="1"/>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383607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dirty="0"/>
              <a:t>חשוב להקדיש זמן להסבר על כניסה למשימה המתוקשבת</a:t>
            </a:r>
          </a:p>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dirty="0"/>
              <a:t>במהלך השיעור נבקש מכם תלמידים יקרים לעבור למשימה המתוקשבת ולבצע משימות.</a:t>
            </a:r>
          </a:p>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b="1" dirty="0"/>
          </a:p>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1" dirty="0"/>
              <a:t>צילום של מחשב</a:t>
            </a:r>
          </a:p>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sz="1200" b="1" dirty="0"/>
              <a:t>משך השקף: 2 דקות</a:t>
            </a:r>
          </a:p>
          <a:p>
            <a:pPr marL="158750" indent="0" algn="r" rtl="1">
              <a:buNone/>
            </a:pPr>
            <a:endParaRPr lang="he-IL" sz="1200" dirty="0">
              <a:solidFill>
                <a:schemeClr val="tx1"/>
              </a:solidFill>
            </a:endParaRPr>
          </a:p>
          <a:p>
            <a:pPr marL="158750" indent="0" algn="r" rtl="1">
              <a:buNone/>
            </a:pPr>
            <a:r>
              <a:rPr lang="he-IL" sz="1200" dirty="0">
                <a:solidFill>
                  <a:schemeClr val="tx1"/>
                </a:solidFill>
              </a:rPr>
              <a:t>הציגו את עצמכם ואת מהלך השיעור:</a:t>
            </a:r>
          </a:p>
          <a:p>
            <a:pPr marL="158750" indent="0" algn="r" rtl="1">
              <a:buNone/>
            </a:pPr>
            <a:endParaRPr lang="he-IL" sz="1200" dirty="0">
              <a:solidFill>
                <a:schemeClr val="tx1"/>
              </a:solidFill>
            </a:endParaRPr>
          </a:p>
          <a:p>
            <a:pPr marL="158750" indent="0" algn="r" rtl="1" fontAlgn="base">
              <a:buNone/>
            </a:pPr>
            <a:r>
              <a:rPr lang="he-IL" sz="1200" dirty="0">
                <a:solidFill>
                  <a:schemeClr val="tx1"/>
                </a:solidFill>
              </a:rPr>
              <a:t>מוזמנים לפנות בצורה אישית לתלמידים:</a:t>
            </a:r>
            <a:r>
              <a:rPr lang="he-IL" sz="1200" dirty="0"/>
              <a:t/>
            </a:r>
            <a:br>
              <a:rPr lang="he-IL" sz="1200" dirty="0"/>
            </a:br>
            <a:r>
              <a:rPr lang="he-IL" sz="1200" dirty="0">
                <a:solidFill>
                  <a:schemeClr val="accent1">
                    <a:lumMod val="75000"/>
                  </a:schemeClr>
                </a:solidFill>
              </a:rPr>
              <a:t>דוגמה לטקסט שייאמר בעל פה: "שלום, שמי___. אני מורה ל____ ממקום בארץ____. מה שלומכם? אני שמח/ה שהצטרפתם אליי", </a:t>
            </a:r>
            <a:r>
              <a:rPr lang="he-IL" sz="1200" dirty="0" err="1">
                <a:solidFill>
                  <a:schemeClr val="accent1">
                    <a:lumMod val="75000"/>
                  </a:schemeClr>
                </a:solidFill>
              </a:rPr>
              <a:t>וכו</a:t>
            </a:r>
            <a:r>
              <a:rPr lang="he-IL" sz="1200" dirty="0">
                <a:solidFill>
                  <a:schemeClr val="accent1">
                    <a:lumMod val="75000"/>
                  </a:schemeClr>
                </a:solidFill>
              </a:rPr>
              <a:t>'.</a:t>
            </a:r>
          </a:p>
          <a:p>
            <a:pPr marL="158750" indent="0" algn="r" rtl="1" fontAlgn="base">
              <a:buNone/>
            </a:pPr>
            <a:endParaRPr lang="he-IL" sz="1200" dirty="0">
              <a:solidFill>
                <a:schemeClr val="tx1"/>
              </a:solidFill>
            </a:endParaRPr>
          </a:p>
          <a:p>
            <a:pPr marL="158750" indent="0" algn="r" rtl="1" fontAlgn="base">
              <a:buNone/>
            </a:pPr>
            <a:r>
              <a:rPr lang="he-IL" sz="1200" dirty="0">
                <a:solidFill>
                  <a:schemeClr val="tx1"/>
                </a:solidFill>
              </a:rPr>
              <a:t>נושא השיעור ומה מטרתו:</a:t>
            </a:r>
            <a:br>
              <a:rPr lang="he-IL" sz="1200" dirty="0">
                <a:solidFill>
                  <a:schemeClr val="tx1"/>
                </a:solidFill>
              </a:rPr>
            </a:br>
            <a:r>
              <a:rPr lang="he-IL" sz="1200" dirty="0">
                <a:solidFill>
                  <a:schemeClr val="accent1">
                    <a:lumMod val="75000"/>
                  </a:schemeClr>
                </a:solidFill>
              </a:rPr>
              <a:t>דוגמה לטקסט שייאמר בעל פה: "בשיעור הזה נלמד על_________. הצטרפו אליי ויהיה לנו כיף. מוכנים? מתחילים!"</a:t>
            </a:r>
          </a:p>
          <a:p>
            <a:pPr marL="0" lvl="0" indent="0" algn="r" rtl="1">
              <a:spcBef>
                <a:spcPts val="0"/>
              </a:spcBef>
              <a:spcAft>
                <a:spcPts val="0"/>
              </a:spcAft>
              <a:buNone/>
            </a:pPr>
            <a:endParaRPr lang="he-IL" sz="1200" b="1" dirty="0"/>
          </a:p>
          <a:p>
            <a:pPr marL="133350" lvl="0" algn="r" rtl="1">
              <a:lnSpc>
                <a:spcPct val="115000"/>
              </a:lnSpc>
              <a:spcBef>
                <a:spcPts val="800"/>
              </a:spcBef>
              <a:spcAft>
                <a:spcPts val="0"/>
              </a:spcAft>
              <a:buClr>
                <a:schemeClr val="dk1"/>
              </a:buClr>
              <a:buSzPts val="1500"/>
            </a:pPr>
            <a:r>
              <a:rPr lang="he-IL" sz="1200" b="1" dirty="0">
                <a:solidFill>
                  <a:schemeClr val="dk1"/>
                </a:solidFill>
                <a:latin typeface="Alef"/>
                <a:ea typeface="Alef"/>
                <a:sym typeface="Alef"/>
              </a:rPr>
              <a:t>נתחיל ב…. </a:t>
            </a:r>
            <a:r>
              <a:rPr lang="he-IL" sz="1200" dirty="0">
                <a:solidFill>
                  <a:schemeClr val="dk1"/>
                </a:solidFill>
                <a:latin typeface="Alef"/>
                <a:ea typeface="Alef"/>
                <a:sym typeface="Alef"/>
              </a:rPr>
              <a:t> (שלב פתיח השיעור)</a:t>
            </a:r>
          </a:p>
          <a:p>
            <a:pPr marL="133350" lvl="0" algn="r" rtl="1">
              <a:lnSpc>
                <a:spcPct val="115000"/>
              </a:lnSpc>
              <a:spcBef>
                <a:spcPts val="0"/>
              </a:spcBef>
              <a:spcAft>
                <a:spcPts val="0"/>
              </a:spcAft>
              <a:buClr>
                <a:schemeClr val="dk1"/>
              </a:buClr>
              <a:buSzPts val="1500"/>
            </a:pPr>
            <a:r>
              <a:rPr lang="he-IL" sz="1200" b="1" dirty="0">
                <a:solidFill>
                  <a:schemeClr val="dk1"/>
                </a:solidFill>
                <a:latin typeface="Alef"/>
                <a:ea typeface="Alef"/>
                <a:sym typeface="Alef"/>
              </a:rPr>
              <a:t>נמשיך בלגלות</a:t>
            </a:r>
            <a:r>
              <a:rPr lang="he-IL" sz="1200" dirty="0">
                <a:solidFill>
                  <a:schemeClr val="dk1"/>
                </a:solidFill>
                <a:latin typeface="Alef"/>
                <a:ea typeface="Alef"/>
                <a:sym typeface="Alef"/>
              </a:rPr>
              <a:t> (שלב הלימוד / הקניה - כתבו כאן שאלה מסקרנת שתיתן מענה על מטרת השיעור) </a:t>
            </a:r>
          </a:p>
          <a:p>
            <a:pPr marL="133350" lvl="0" algn="r" rtl="1">
              <a:lnSpc>
                <a:spcPct val="115000"/>
              </a:lnSpc>
              <a:spcBef>
                <a:spcPts val="0"/>
              </a:spcBef>
              <a:spcAft>
                <a:spcPts val="0"/>
              </a:spcAft>
              <a:buClr>
                <a:schemeClr val="dk1"/>
              </a:buClr>
              <a:buSzPts val="1500"/>
            </a:pPr>
            <a:r>
              <a:rPr lang="he-IL" sz="1200" b="1" dirty="0">
                <a:solidFill>
                  <a:schemeClr val="dk1"/>
                </a:solidFill>
                <a:latin typeface="Alef"/>
                <a:ea typeface="Alef"/>
                <a:sym typeface="Alef"/>
              </a:rPr>
              <a:t>נתנסה ב… </a:t>
            </a:r>
            <a:r>
              <a:rPr lang="he-IL" sz="1200" dirty="0">
                <a:solidFill>
                  <a:schemeClr val="dk1"/>
                </a:solidFill>
                <a:latin typeface="Alef"/>
                <a:ea typeface="Alef"/>
                <a:sym typeface="Alef"/>
              </a:rPr>
              <a:t>(שלב התרגול / התנסות)</a:t>
            </a:r>
            <a:r>
              <a:rPr lang="he-IL" sz="1200" b="1" dirty="0">
                <a:solidFill>
                  <a:schemeClr val="dk1"/>
                </a:solidFill>
                <a:latin typeface="Alef"/>
                <a:ea typeface="Alef"/>
                <a:sym typeface="Alef"/>
              </a:rPr>
              <a:t> </a:t>
            </a:r>
          </a:p>
          <a:p>
            <a:pPr marL="133350" lvl="0" algn="r" rtl="1">
              <a:lnSpc>
                <a:spcPct val="115000"/>
              </a:lnSpc>
              <a:spcBef>
                <a:spcPts val="0"/>
              </a:spcBef>
              <a:spcAft>
                <a:spcPts val="0"/>
              </a:spcAft>
              <a:buClr>
                <a:schemeClr val="dk1"/>
              </a:buClr>
              <a:buSzPts val="1500"/>
            </a:pPr>
            <a:r>
              <a:rPr lang="he-IL" sz="1200" b="1" dirty="0">
                <a:solidFill>
                  <a:schemeClr val="dk1"/>
                </a:solidFill>
                <a:latin typeface="Alef"/>
                <a:ea typeface="Alef"/>
                <a:sym typeface="Alef"/>
              </a:rPr>
              <a:t>נסכם  </a:t>
            </a:r>
            <a:r>
              <a:rPr lang="he-IL" sz="1200" dirty="0">
                <a:solidFill>
                  <a:schemeClr val="dk1"/>
                </a:solidFill>
                <a:latin typeface="Alef"/>
                <a:ea typeface="Alef"/>
                <a:sym typeface="Alef"/>
              </a:rPr>
              <a:t>(שלב סיכום השיעור)</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814334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r>
              <a:rPr lang="he-IL" dirty="0"/>
              <a:t>בהפסקות בבית הספר, </a:t>
            </a:r>
            <a:r>
              <a:rPr lang="he-IL" b="1" dirty="0"/>
              <a:t>בחופשה ובשעות אחר הצהריים בבית </a:t>
            </a:r>
            <a:r>
              <a:rPr lang="he-IL" dirty="0"/>
              <a:t>אתם בוודאי משחקים במשחקים שונים.</a:t>
            </a:r>
          </a:p>
          <a:p>
            <a:pPr algn="r" rtl="0"/>
            <a:r>
              <a:rPr lang="he-IL" dirty="0"/>
              <a:t>לפניכם מספר משחקי ילדים שבוודאי שיחקתם בעבר או </a:t>
            </a:r>
            <a:r>
              <a:rPr lang="he-IL" b="1" dirty="0"/>
              <a:t>שאתם</a:t>
            </a:r>
            <a:r>
              <a:rPr lang="he-IL" dirty="0"/>
              <a:t> עדיין משחקים</a:t>
            </a:r>
          </a:p>
          <a:p>
            <a:pPr algn="r" rtl="0"/>
            <a:r>
              <a:rPr lang="he-IL" dirty="0"/>
              <a:t>התבוננו באיורים ונסו לנחש איזה משחק מוצג בכל איור.</a:t>
            </a:r>
          </a:p>
          <a:p>
            <a:pPr algn="r" rtl="0"/>
            <a:r>
              <a:rPr lang="he-IL" dirty="0"/>
              <a:t>השהייה לחשיבה – </a:t>
            </a:r>
            <a:r>
              <a:rPr lang="he-IL" b="1" dirty="0"/>
              <a:t>שעון עצר דקה  </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237464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r>
              <a:rPr lang="he-IL" dirty="0"/>
              <a:t>אני בטוחה שזיהיתם </a:t>
            </a:r>
            <a:r>
              <a:rPr lang="he-IL" b="1" strike="noStrike" dirty="0"/>
              <a:t>לפחות חלק מהמשחקים</a:t>
            </a:r>
            <a:r>
              <a:rPr lang="he-IL" dirty="0"/>
              <a:t>. </a:t>
            </a:r>
          </a:p>
          <a:p>
            <a:pPr algn="r" rtl="0"/>
            <a:r>
              <a:rPr lang="he-IL" dirty="0"/>
              <a:t>מה סייע לכם לזהות ?-</a:t>
            </a:r>
          </a:p>
          <a:p>
            <a:pPr algn="r" rtl="0"/>
            <a:r>
              <a:rPr lang="he-IL" dirty="0"/>
              <a:t>אני בטוחה שחלק מהמשחקים מוכרים לכם ושיחקתם בהם. </a:t>
            </a:r>
          </a:p>
          <a:p>
            <a:pPr algn="r" rtl="0"/>
            <a:r>
              <a:rPr lang="he-IL" dirty="0"/>
              <a:t>יש גם רמזים שמסייעים לנו לזהות כמו: </a:t>
            </a:r>
          </a:p>
          <a:p>
            <a:pPr algn="r" rtl="0"/>
            <a:r>
              <a:rPr lang="he-IL" dirty="0"/>
              <a:t>איור הדג – במשחק דג מלוח</a:t>
            </a:r>
          </a:p>
          <a:p>
            <a:pPr algn="r" rtl="0"/>
            <a:r>
              <a:rPr lang="he-IL" dirty="0"/>
              <a:t>איור ארנבת שחורה- במחשק ארנבת שחורה</a:t>
            </a:r>
          </a:p>
          <a:p>
            <a:pPr algn="r" rtl="0"/>
            <a:r>
              <a:rPr lang="he-IL" dirty="0"/>
              <a:t>כובע שוטר והרמת הידיים – במשחק שוטרים וגנבים</a:t>
            </a:r>
          </a:p>
          <a:p>
            <a:pPr algn="r" rtl="0"/>
            <a:r>
              <a:rPr lang="he-IL" dirty="0"/>
              <a:t>בועות הדיבור : מתקרר, קפוא, קר במשחק קר -חם</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5</a:t>
            </a:fld>
            <a:endParaRPr lang="x-none"/>
          </a:p>
        </p:txBody>
      </p:sp>
    </p:spTree>
    <p:extLst>
      <p:ext uri="{BB962C8B-B14F-4D97-AF65-F5344CB8AC3E}">
        <p14:creationId xmlns:p14="http://schemas.microsoft.com/office/powerpoint/2010/main" val="1933313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r>
              <a:rPr lang="he-IL" sz="1200" kern="1200" dirty="0">
                <a:solidFill>
                  <a:schemeClr val="tx1"/>
                </a:solidFill>
                <a:effectLst/>
                <a:latin typeface="+mn-lt"/>
                <a:ea typeface="+mn-ea"/>
                <a:cs typeface="+mn-cs"/>
              </a:rPr>
              <a:t>כעת נצפה בסרטון</a:t>
            </a:r>
            <a:endParaRPr lang="en-US" sz="1200" kern="1200" dirty="0">
              <a:solidFill>
                <a:schemeClr val="tx1"/>
              </a:solidFill>
              <a:effectLst/>
              <a:latin typeface="+mn-lt"/>
              <a:ea typeface="+mn-ea"/>
              <a:cs typeface="+mn-cs"/>
            </a:endParaRPr>
          </a:p>
          <a:p>
            <a:pPr algn="r" rtl="0"/>
            <a:r>
              <a:rPr lang="he-IL" sz="1200" kern="1200" dirty="0">
                <a:solidFill>
                  <a:schemeClr val="tx1"/>
                </a:solidFill>
                <a:effectLst/>
                <a:latin typeface="+mn-lt"/>
                <a:ea typeface="+mn-ea"/>
                <a:cs typeface="+mn-cs"/>
              </a:rPr>
              <a:t>במהלך הצפייה שימו לב לבעיה של הילדים בסרטון וכן להצעת הפתרון. </a:t>
            </a:r>
          </a:p>
          <a:p>
            <a:pPr algn="r" rtl="0"/>
            <a:r>
              <a:rPr lang="he-IL" sz="1200" kern="1200" dirty="0">
                <a:solidFill>
                  <a:schemeClr val="tx1"/>
                </a:solidFill>
                <a:effectLst/>
                <a:latin typeface="+mn-lt"/>
                <a:ea typeface="+mn-ea"/>
                <a:cs typeface="+mn-cs"/>
              </a:rPr>
              <a:t>לאחר הצפייה : </a:t>
            </a:r>
          </a:p>
          <a:p>
            <a:pPr algn="r" rtl="0"/>
            <a:r>
              <a:rPr lang="he-IL" sz="1200" kern="1200" dirty="0">
                <a:solidFill>
                  <a:schemeClr val="tx1"/>
                </a:solidFill>
                <a:effectLst/>
                <a:latin typeface="+mn-lt"/>
                <a:ea typeface="+mn-ea"/>
                <a:cs typeface="+mn-cs"/>
              </a:rPr>
              <a:t>מה הייתה הבעיה של הילדים ? </a:t>
            </a:r>
          </a:p>
          <a:p>
            <a:pPr algn="r" rtl="0"/>
            <a:r>
              <a:rPr lang="he-IL" sz="1200" kern="1200" dirty="0">
                <a:solidFill>
                  <a:schemeClr val="tx1"/>
                </a:solidFill>
                <a:effectLst/>
                <a:latin typeface="+mn-lt"/>
                <a:ea typeface="+mn-ea"/>
                <a:cs typeface="+mn-cs"/>
              </a:rPr>
              <a:t>נכון, הילדים רוצים להכיר משחקים חדשים </a:t>
            </a:r>
            <a:r>
              <a:rPr lang="he-IL" sz="1200" b="1" kern="1200" dirty="0">
                <a:solidFill>
                  <a:schemeClr val="tx1"/>
                </a:solidFill>
                <a:effectLst/>
                <a:latin typeface="+mn-lt"/>
                <a:ea typeface="+mn-ea"/>
                <a:cs typeface="+mn-cs"/>
              </a:rPr>
              <a:t>כדי לשחק בהם ב</a:t>
            </a:r>
            <a:r>
              <a:rPr lang="he-IL" sz="1200" kern="1200" dirty="0">
                <a:solidFill>
                  <a:schemeClr val="tx1"/>
                </a:solidFill>
                <a:effectLst/>
                <a:latin typeface="+mn-lt"/>
                <a:ea typeface="+mn-ea"/>
                <a:cs typeface="+mn-cs"/>
              </a:rPr>
              <a:t>הפסקה הפעילה.</a:t>
            </a:r>
          </a:p>
          <a:p>
            <a:pPr algn="r" rtl="0"/>
            <a:r>
              <a:rPr lang="he-IL" sz="1200" kern="1200" dirty="0">
                <a:solidFill>
                  <a:schemeClr val="tx1"/>
                </a:solidFill>
                <a:effectLst/>
                <a:latin typeface="+mn-lt"/>
                <a:ea typeface="+mn-ea"/>
                <a:cs typeface="+mn-cs"/>
              </a:rPr>
              <a:t>האם גם אתם מעוניינים להכיר משחקים חדשים ? </a:t>
            </a:r>
            <a:endParaRPr lang="en-US" sz="1200" kern="1200" dirty="0" smtClean="0">
              <a:solidFill>
                <a:schemeClr val="tx1"/>
              </a:solidFill>
              <a:effectLst/>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dirty="0" smtClean="0">
                <a:solidFill>
                  <a:srgbClr val="FFFFFF"/>
                </a:solidFill>
                <a:latin typeface="YouTube Noto"/>
                <a:hlinkClick r:id="rId3"/>
              </a:rPr>
              <a:t>https://youtu.be/aVT-TTaqYyc</a:t>
            </a:r>
            <a:endParaRPr lang="he-IL" dirty="0" smtClean="0"/>
          </a:p>
          <a:p>
            <a:pPr algn="r" rtl="0"/>
            <a:endParaRPr lang="en-US" sz="1200" kern="1200" dirty="0">
              <a:solidFill>
                <a:schemeClr val="tx1"/>
              </a:solidFill>
              <a:effectLst/>
              <a:latin typeface="+mn-lt"/>
              <a:ea typeface="+mn-ea"/>
              <a:cs typeface="+mn-cs"/>
            </a:endParaRPr>
          </a:p>
          <a:p>
            <a:pPr algn="r" rtl="0"/>
            <a:r>
              <a:rPr lang="he-IL" sz="1200" kern="1200" dirty="0">
                <a:solidFill>
                  <a:schemeClr val="tx1"/>
                </a:solidFill>
                <a:effectLst/>
                <a:latin typeface="+mn-lt"/>
                <a:ea typeface="+mn-ea"/>
                <a:cs typeface="+mn-cs"/>
              </a:rPr>
              <a:t>מהו הפתרון שהוצג בסרטון ? </a:t>
            </a:r>
          </a:p>
          <a:p>
            <a:pPr algn="r" rtl="0"/>
            <a:r>
              <a:rPr lang="he-IL" sz="1200" kern="1200" dirty="0">
                <a:solidFill>
                  <a:schemeClr val="tx1"/>
                </a:solidFill>
                <a:effectLst/>
                <a:latin typeface="+mn-lt"/>
                <a:ea typeface="+mn-ea"/>
                <a:cs typeface="+mn-cs"/>
              </a:rPr>
              <a:t>יש הרבה משחקים של ילדים ממדינות שונות בעולם.</a:t>
            </a:r>
          </a:p>
          <a:p>
            <a:pPr algn="r" rtl="0"/>
            <a:r>
              <a:rPr lang="he-IL" sz="1200" kern="1200" dirty="0">
                <a:solidFill>
                  <a:schemeClr val="tx1"/>
                </a:solidFill>
                <a:effectLst/>
                <a:latin typeface="+mn-lt"/>
                <a:ea typeface="+mn-ea"/>
                <a:cs typeface="+mn-cs"/>
              </a:rPr>
              <a:t>כדאי לחפש במרשתת </a:t>
            </a:r>
            <a:r>
              <a:rPr lang="he-IL" sz="1200" b="1" kern="1200" dirty="0">
                <a:solidFill>
                  <a:schemeClr val="tx1"/>
                </a:solidFill>
                <a:effectLst/>
                <a:latin typeface="+mn-lt"/>
                <a:ea typeface="+mn-ea"/>
                <a:cs typeface="+mn-cs"/>
              </a:rPr>
              <a:t>(אינטרנט), </a:t>
            </a:r>
            <a:r>
              <a:rPr lang="he-IL" sz="1200" kern="1200" dirty="0">
                <a:solidFill>
                  <a:schemeClr val="tx1"/>
                </a:solidFill>
                <a:effectLst/>
                <a:latin typeface="+mn-lt"/>
                <a:ea typeface="+mn-ea"/>
                <a:cs typeface="+mn-cs"/>
              </a:rPr>
              <a:t>לקרוא, ללמוד  ולהכיר משחקים חדשים.</a:t>
            </a:r>
            <a:endParaRPr lang="en-US" sz="1200" kern="1200" dirty="0">
              <a:solidFill>
                <a:schemeClr val="tx1"/>
              </a:solidFill>
              <a:effectLst/>
              <a:latin typeface="+mn-lt"/>
              <a:ea typeface="+mn-ea"/>
              <a:cs typeface="+mn-cs"/>
            </a:endParaRPr>
          </a:p>
          <a:p>
            <a:pPr algn="r" rtl="0"/>
            <a:r>
              <a:rPr lang="he-IL" sz="1200" kern="1200" dirty="0">
                <a:solidFill>
                  <a:schemeClr val="tx1"/>
                </a:solidFill>
                <a:effectLst/>
                <a:latin typeface="+mn-lt"/>
                <a:ea typeface="+mn-ea"/>
                <a:cs typeface="+mn-cs"/>
              </a:rPr>
              <a:t>היום נכיר כמה משחקי ילדים ממקומות שונים בעולם – אם תרצו תוכלו להתנסות במשחקים אלו וללמד את חבריכם. </a:t>
            </a:r>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he-IL" sz="1200" kern="1200" dirty="0">
              <a:solidFill>
                <a:schemeClr val="tx1"/>
              </a:solidFill>
              <a:effectLst/>
              <a:latin typeface="+mn-lt"/>
              <a:ea typeface="+mn-ea"/>
              <a:cs typeface="+mn-cs"/>
            </a:endParaRPr>
          </a:p>
          <a:p>
            <a:pPr algn="r" rtl="0"/>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3759354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r>
              <a:rPr lang="he-IL" sz="1200" kern="1200" dirty="0">
                <a:solidFill>
                  <a:schemeClr val="tx1"/>
                </a:solidFill>
                <a:effectLst/>
                <a:latin typeface="+mn-lt"/>
                <a:ea typeface="+mn-ea"/>
                <a:cs typeface="+mn-cs"/>
              </a:rPr>
              <a:t>יעל חקרה ברשת ומצאה תיאור של משחק ילדים מווייטנאם. </a:t>
            </a:r>
          </a:p>
          <a:p>
            <a:pPr algn="r" rtl="0"/>
            <a:r>
              <a:rPr lang="he-IL" sz="1200" b="1" kern="1200" dirty="0">
                <a:solidFill>
                  <a:schemeClr val="tx1"/>
                </a:solidFill>
                <a:effectLst/>
                <a:latin typeface="+mn-lt"/>
                <a:ea typeface="+mn-ea"/>
                <a:cs typeface="+mn-cs"/>
              </a:rPr>
              <a:t>ווייטנאם היא מדינה הנמצאת בדרום מזרח יבשת אסיה. רוב האנשים הגרים בה משתייכים לדת הבודהיסטית המאמינה באלים. השפה הרשמית  היא ווייטנאמית. עיר הבירה נקראת </a:t>
            </a:r>
            <a:r>
              <a:rPr lang="he-IL" sz="1200" b="1" kern="1200" dirty="0" err="1">
                <a:solidFill>
                  <a:schemeClr val="tx1"/>
                </a:solidFill>
                <a:effectLst/>
                <a:latin typeface="+mn-lt"/>
                <a:ea typeface="+mn-ea"/>
                <a:cs typeface="+mn-cs"/>
              </a:rPr>
              <a:t>הנואי</a:t>
            </a:r>
            <a:endParaRPr lang="en-US" sz="1200" kern="1200" dirty="0">
              <a:solidFill>
                <a:schemeClr val="tx1"/>
              </a:solidFill>
              <a:effectLst/>
              <a:latin typeface="+mn-lt"/>
              <a:ea typeface="+mn-ea"/>
              <a:cs typeface="+mn-cs"/>
            </a:endParaRPr>
          </a:p>
          <a:p>
            <a:pPr algn="r" rtl="0"/>
            <a:r>
              <a:rPr lang="he-IL" sz="1200" kern="1200" dirty="0">
                <a:solidFill>
                  <a:schemeClr val="tx1"/>
                </a:solidFill>
                <a:effectLst/>
                <a:latin typeface="+mn-lt"/>
                <a:ea typeface="+mn-ea"/>
                <a:cs typeface="+mn-cs"/>
              </a:rPr>
              <a:t>למשחק קוראים </a:t>
            </a:r>
            <a:r>
              <a:rPr lang="he-IL" sz="1200" kern="1200" dirty="0" err="1">
                <a:solidFill>
                  <a:schemeClr val="tx1"/>
                </a:solidFill>
                <a:effectLst/>
                <a:latin typeface="+mn-lt"/>
                <a:ea typeface="+mn-ea"/>
                <a:cs typeface="+mn-cs"/>
              </a:rPr>
              <a:t>רונג</a:t>
            </a:r>
            <a:r>
              <a:rPr lang="he-IL" sz="1200" kern="1200" dirty="0">
                <a:solidFill>
                  <a:schemeClr val="tx1"/>
                </a:solidFill>
                <a:effectLst/>
                <a:latin typeface="+mn-lt"/>
                <a:ea typeface="+mn-ea"/>
                <a:cs typeface="+mn-cs"/>
              </a:rPr>
              <a:t> ראן.</a:t>
            </a:r>
          </a:p>
          <a:p>
            <a:pPr algn="r" rtl="0"/>
            <a:r>
              <a:rPr lang="he-IL" sz="1200" kern="1200" dirty="0">
                <a:solidFill>
                  <a:schemeClr val="tx1"/>
                </a:solidFill>
                <a:effectLst/>
                <a:latin typeface="+mn-lt"/>
                <a:ea typeface="+mn-ea"/>
                <a:cs typeface="+mn-cs"/>
              </a:rPr>
              <a:t>בואו נקרא את תיאור המשחק. </a:t>
            </a:r>
          </a:p>
          <a:p>
            <a:pPr algn="r" rtl="0"/>
            <a:r>
              <a:rPr lang="he-IL" sz="1200" kern="1200" dirty="0">
                <a:solidFill>
                  <a:schemeClr val="tx1"/>
                </a:solidFill>
                <a:effectLst/>
                <a:latin typeface="+mn-lt"/>
                <a:ea typeface="+mn-ea"/>
                <a:cs typeface="+mn-cs"/>
              </a:rPr>
              <a:t>האם אתם מכירים את המשחק ? </a:t>
            </a:r>
          </a:p>
          <a:p>
            <a:pPr algn="r" rtl="0"/>
            <a:endParaRPr lang="en-US" sz="1200" kern="1200" dirty="0">
              <a:solidFill>
                <a:schemeClr val="tx1"/>
              </a:solidFill>
              <a:effectLst/>
              <a:latin typeface="+mn-lt"/>
              <a:ea typeface="+mn-ea"/>
              <a:cs typeface="+mn-cs"/>
            </a:endParaRPr>
          </a:p>
          <a:p>
            <a:pPr algn="r" rtl="0"/>
            <a:r>
              <a:rPr lang="en-US" sz="1200" kern="1200" dirty="0">
                <a:solidFill>
                  <a:schemeClr val="tx1"/>
                </a:solidFill>
                <a:effectLst/>
                <a:latin typeface="+mn-lt"/>
                <a:ea typeface="+mn-ea"/>
                <a:cs typeface="+mn-cs"/>
              </a:rPr>
              <a:t> </a:t>
            </a:r>
          </a:p>
          <a:p>
            <a:pPr marL="0" lvl="0" indent="0" algn="r" rtl="1">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2845168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sz="1200" b="0" dirty="0">
                <a:latin typeface="Calibri" panose="020F0502020204030204" pitchFamily="34" charset="0"/>
                <a:cs typeface="Calibri" panose="020F0502020204030204" pitchFamily="34" charset="0"/>
              </a:rPr>
              <a:t>יעל הציגה את המשחק בפני חבריה לכיתה והם החליט להתנסות ולשחק במשחק, </a:t>
            </a:r>
          </a:p>
          <a:p>
            <a:pPr algn="r"/>
            <a:r>
              <a:rPr lang="he-IL" sz="1200" b="0" dirty="0">
                <a:latin typeface="Calibri" panose="020F0502020204030204" pitchFamily="34" charset="0"/>
                <a:cs typeface="Calibri" panose="020F0502020204030204" pitchFamily="34" charset="0"/>
              </a:rPr>
              <a:t>אך נתקלו במספר קשיים, כיוון שההוראות לא היו ברורות.</a:t>
            </a:r>
          </a:p>
          <a:p>
            <a:pPr algn="r"/>
            <a:r>
              <a:rPr lang="he-IL" sz="1200" b="0" dirty="0">
                <a:latin typeface="Calibri" panose="020F0502020204030204" pitchFamily="34" charset="0"/>
                <a:cs typeface="Calibri" panose="020F0502020204030204" pitchFamily="34" charset="0"/>
              </a:rPr>
              <a:t>האם </a:t>
            </a:r>
            <a:r>
              <a:rPr lang="he-IL" sz="1200" b="1" dirty="0">
                <a:latin typeface="Calibri" panose="020F0502020204030204" pitchFamily="34" charset="0"/>
                <a:cs typeface="Calibri" panose="020F0502020204030204" pitchFamily="34" charset="0"/>
              </a:rPr>
              <a:t>אתם מזהים היכן </a:t>
            </a:r>
            <a:r>
              <a:rPr lang="he-IL" sz="1200" b="0" dirty="0">
                <a:latin typeface="Calibri" panose="020F0502020204030204" pitchFamily="34" charset="0"/>
                <a:cs typeface="Calibri" panose="020F0502020204030204" pitchFamily="34" charset="0"/>
              </a:rPr>
              <a:t>מופיעות הוראות? </a:t>
            </a:r>
          </a:p>
          <a:p>
            <a:pPr algn="r"/>
            <a:r>
              <a:rPr lang="he-IL" sz="1200" b="0" dirty="0">
                <a:latin typeface="Calibri" panose="020F0502020204030204" pitchFamily="34" charset="0"/>
                <a:cs typeface="Calibri" panose="020F0502020204030204" pitchFamily="34" charset="0"/>
              </a:rPr>
              <a:t>לא הופיעו הוראות </a:t>
            </a:r>
            <a:r>
              <a:rPr lang="he-IL" sz="1200" b="1" dirty="0">
                <a:latin typeface="Calibri" panose="020F0502020204030204" pitchFamily="34" charset="0"/>
                <a:cs typeface="Calibri" panose="020F0502020204030204" pitchFamily="34" charset="0"/>
              </a:rPr>
              <a:t>במה שיעל מצאה</a:t>
            </a:r>
          </a:p>
          <a:p>
            <a:pPr algn="r"/>
            <a:r>
              <a:rPr lang="he-IL" sz="1200" b="0" dirty="0">
                <a:latin typeface="Calibri" panose="020F0502020204030204" pitchFamily="34" charset="0"/>
                <a:cs typeface="Calibri" panose="020F0502020204030204" pitchFamily="34" charset="0"/>
              </a:rPr>
              <a:t>הוצג תיאור של המשחק ולא הוראות למשחק ולכן, </a:t>
            </a:r>
            <a:r>
              <a:rPr lang="he-IL" sz="1200" b="1" dirty="0">
                <a:latin typeface="Calibri" panose="020F0502020204030204" pitchFamily="34" charset="0"/>
                <a:cs typeface="Calibri" panose="020F0502020204030204" pitchFamily="34" charset="0"/>
              </a:rPr>
              <a:t>הילדים לא הצליחו לשחק במשחק</a:t>
            </a:r>
            <a:endParaRPr lang="en-US" sz="1200" b="0" strike="sngStrike" dirty="0">
              <a:latin typeface="Calibri" panose="020F0502020204030204" pitchFamily="34" charset="0"/>
              <a:cs typeface="Calibri" panose="020F0502020204030204" pitchFamily="34" charset="0"/>
            </a:endParaRPr>
          </a:p>
          <a:p>
            <a:pPr algn="r"/>
            <a:r>
              <a:rPr lang="he-IL" sz="1200" b="0" dirty="0">
                <a:latin typeface="Calibri" panose="020F0502020204030204" pitchFamily="34" charset="0"/>
                <a:cs typeface="Calibri" panose="020F0502020204030204" pitchFamily="34" charset="0"/>
              </a:rPr>
              <a:t>נקרא הוראות של משחקים ונבחין כיצד הן מוצגות.</a:t>
            </a:r>
          </a:p>
          <a:p>
            <a:pPr algn="r"/>
            <a:r>
              <a:rPr lang="he-IL" sz="1200" b="1" u="sng" dirty="0">
                <a:latin typeface="Calibri" panose="020F0502020204030204" pitchFamily="34" charset="0"/>
                <a:cs typeface="Calibri" panose="020F0502020204030204" pitchFamily="34" charset="0"/>
              </a:rPr>
              <a:t>כשאנחנו קוראים הוראות, אנחנו פועלים לפיהן וכך אנחנו מבינים האם ההוראות כתובות היטב. הוראות שבאמצעותן אנחנו מצליחים לבצע את המשימה הן מהוראות ברורות וטובות. למשל מתכון, אם הצלחנו לקרוא ולהכין את המאכל, המתכון כתוב ברור וטוב.</a:t>
            </a:r>
            <a:endParaRPr lang="en-US" sz="1200" b="1" u="sng" dirty="0">
              <a:latin typeface="Calibri" panose="020F0502020204030204" pitchFamily="34" charset="0"/>
              <a:cs typeface="Calibri" panose="020F0502020204030204" pitchFamily="34" charset="0"/>
            </a:endParaRPr>
          </a:p>
          <a:p>
            <a:pPr algn="r"/>
            <a:endParaRPr lang="he-IL" sz="1200" b="0" dirty="0">
              <a:latin typeface="Calibri" panose="020F0502020204030204" pitchFamily="34" charset="0"/>
              <a:cs typeface="Calibri" panose="020F0502020204030204" pitchFamily="34" charset="0"/>
            </a:endParaRPr>
          </a:p>
          <a:p>
            <a:pPr algn="r"/>
            <a:r>
              <a:rPr lang="he-IL" sz="1200" b="0" dirty="0">
                <a:latin typeface="Calibri" panose="020F0502020204030204" pitchFamily="34" charset="0"/>
                <a:cs typeface="Calibri" panose="020F0502020204030204" pitchFamily="34" charset="0"/>
              </a:rPr>
              <a:t> </a:t>
            </a:r>
          </a:p>
          <a:p>
            <a:pPr algn="r"/>
            <a:endParaRPr lang="he-IL" sz="1200" b="0" dirty="0">
              <a:latin typeface="Calibri" panose="020F0502020204030204" pitchFamily="34" charset="0"/>
              <a:cs typeface="Calibri" panose="020F0502020204030204" pitchFamily="34" charset="0"/>
            </a:endParaRPr>
          </a:p>
          <a:p>
            <a:pPr algn="r"/>
            <a:endParaRPr lang="he-IL" sz="1200" b="0" dirty="0">
              <a:latin typeface="Calibri" panose="020F0502020204030204" pitchFamily="34" charset="0"/>
              <a:cs typeface="Calibri" panose="020F0502020204030204" pitchFamily="34" charset="0"/>
            </a:endParaRPr>
          </a:p>
          <a:p>
            <a:pPr algn="ctr" rtl="0"/>
            <a:endParaRPr lang="en-US" sz="1200" kern="1200" dirty="0">
              <a:solidFill>
                <a:schemeClr val="tx1"/>
              </a:solidFill>
              <a:effectLst/>
              <a:latin typeface="+mn-lt"/>
              <a:ea typeface="+mn-ea"/>
              <a:cs typeface="+mn-cs"/>
            </a:endParaRPr>
          </a:p>
          <a:p>
            <a:pPr algn="r" rtl="0"/>
            <a:r>
              <a:rPr lang="en-US" sz="1200" kern="1200" dirty="0">
                <a:solidFill>
                  <a:schemeClr val="tx1"/>
                </a:solidFill>
                <a:effectLst/>
                <a:latin typeface="+mn-lt"/>
                <a:ea typeface="+mn-ea"/>
                <a:cs typeface="+mn-cs"/>
              </a:rPr>
              <a:t> </a:t>
            </a:r>
          </a:p>
          <a:p>
            <a:pPr algn="r" rtl="0"/>
            <a:r>
              <a:rPr lang="he-IL" sz="1200" kern="1200" dirty="0">
                <a:solidFill>
                  <a:schemeClr val="tx1"/>
                </a:solidFill>
                <a:effectLst/>
                <a:latin typeface="+mn-lt"/>
                <a:ea typeface="+mn-ea"/>
                <a:cs typeface="+mn-cs"/>
              </a:rPr>
              <a:t>טיימר 2 דקות</a:t>
            </a:r>
            <a:endParaRPr lang="en-US" sz="1200" kern="1200" dirty="0">
              <a:solidFill>
                <a:schemeClr val="tx1"/>
              </a:solidFill>
              <a:effectLst/>
              <a:latin typeface="+mn-lt"/>
              <a:ea typeface="+mn-ea"/>
              <a:cs typeface="+mn-cs"/>
            </a:endParaRPr>
          </a:p>
          <a:p>
            <a:pPr marL="0" lvl="0" indent="0" algn="r" rtl="1">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2583639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sz="1200" kern="1200" dirty="0">
                <a:solidFill>
                  <a:schemeClr val="tx1"/>
                </a:solidFill>
                <a:latin typeface="+mn-lt"/>
                <a:ea typeface="+mn-ea"/>
                <a:cs typeface="+mn-cs"/>
              </a:rPr>
              <a:t>גם רוני ואיתי מצאו במרשתת שני משחק ילדים האחד מאתיופיה והשני מהפיליפינים </a:t>
            </a:r>
          </a:p>
          <a:p>
            <a:pPr algn="r" rtl="1"/>
            <a:r>
              <a:rPr lang="he-IL" sz="1200" kern="1200" dirty="0">
                <a:solidFill>
                  <a:schemeClr val="tx1"/>
                </a:solidFill>
                <a:latin typeface="+mn-lt"/>
                <a:ea typeface="+mn-ea"/>
                <a:cs typeface="+mn-cs"/>
              </a:rPr>
              <a:t>תראו איך ילדים מכל העולם אוהבים בדיוק כמוכם לשחק במשחקים מעניינים.  </a:t>
            </a:r>
            <a:endParaRPr lang="he-IL" sz="1200" b="0" dirty="0">
              <a:latin typeface="Calibri" panose="020F0502020204030204" pitchFamily="34" charset="0"/>
              <a:ea typeface="Calibri" panose="020F0502020204030204" pitchFamily="34" charset="0"/>
              <a:cs typeface="Calibri" panose="020F0502020204030204" pitchFamily="34" charset="0"/>
            </a:endParaRPr>
          </a:p>
          <a:p>
            <a:pPr algn="r" rtl="1">
              <a:lnSpc>
                <a:spcPct val="200000"/>
              </a:lnSpc>
              <a:spcAft>
                <a:spcPts val="800"/>
              </a:spcAft>
            </a:pPr>
            <a:r>
              <a:rPr lang="he-IL" sz="1200" b="0" dirty="0">
                <a:latin typeface="Calibri" panose="020F0502020204030204" pitchFamily="34" charset="0"/>
                <a:ea typeface="Calibri" panose="020F0502020204030204" pitchFamily="34" charset="0"/>
                <a:cs typeface="Calibri" panose="020F0502020204030204" pitchFamily="34" charset="0"/>
              </a:rPr>
              <a:t>לפניכם הוראות לשני משחקי ילדים מרחבי העולם.</a:t>
            </a:r>
          </a:p>
          <a:p>
            <a:pPr algn="r" rtl="1">
              <a:lnSpc>
                <a:spcPct val="200000"/>
              </a:lnSpc>
              <a:spcAft>
                <a:spcPts val="800"/>
              </a:spcAft>
            </a:pPr>
            <a:r>
              <a:rPr lang="he-IL" sz="1200" b="0" dirty="0">
                <a:latin typeface="Calibri" panose="020F0502020204030204" pitchFamily="34" charset="0"/>
                <a:ea typeface="Calibri" panose="020F0502020204030204" pitchFamily="34" charset="0"/>
                <a:cs typeface="Calibri" panose="020F0502020204030204" pitchFamily="34" charset="0"/>
              </a:rPr>
              <a:t>קראו היטב את ההוראות ובדקו אלו חלקים מופיעים בשני כרטיסי ההוראות של המשחקים? </a:t>
            </a:r>
          </a:p>
          <a:p>
            <a:pPr algn="r" rtl="1">
              <a:lnSpc>
                <a:spcPct val="200000"/>
              </a:lnSpc>
              <a:spcAft>
                <a:spcPts val="800"/>
              </a:spcAft>
            </a:pPr>
            <a:r>
              <a:rPr lang="he-IL" sz="1200" b="1" u="sng" dirty="0">
                <a:latin typeface="Calibri" panose="020F0502020204030204" pitchFamily="34" charset="0"/>
                <a:ea typeface="Calibri" panose="020F0502020204030204" pitchFamily="34" charset="0"/>
                <a:cs typeface="Calibri" panose="020F0502020204030204" pitchFamily="34" charset="0"/>
              </a:rPr>
              <a:t>להדגים רכיב אחד למשל, בשני המשחקים כתוב לאיזה גיל הוא מתאים בראשון (בצבע הרוק) לילדים מגיל 6 ומעלה ובשני (בצבע תכלת)ילדים מכל הגילאים. עכשיו אתן לכם זמן למצוא עוד רכיבים בעצמכם. </a:t>
            </a:r>
          </a:p>
          <a:p>
            <a:pPr algn="r" rtl="0"/>
            <a:r>
              <a:rPr lang="en-US" sz="1200" kern="1200" dirty="0">
                <a:solidFill>
                  <a:schemeClr val="tx1"/>
                </a:solidFill>
                <a:effectLst/>
                <a:latin typeface="+mn-lt"/>
                <a:ea typeface="+mn-ea"/>
                <a:cs typeface="+mn-cs"/>
              </a:rPr>
              <a:t> </a:t>
            </a:r>
          </a:p>
          <a:p>
            <a:pPr algn="r" rtl="0"/>
            <a:r>
              <a:rPr lang="he-IL" sz="1200" kern="1200" dirty="0">
                <a:solidFill>
                  <a:schemeClr val="tx1"/>
                </a:solidFill>
                <a:effectLst/>
                <a:latin typeface="+mn-lt"/>
                <a:ea typeface="+mn-ea"/>
                <a:cs typeface="+mn-cs"/>
              </a:rPr>
              <a:t>טיימר 2 דקות</a:t>
            </a:r>
            <a:endParaRPr lang="en-US" sz="1200" kern="1200" dirty="0">
              <a:solidFill>
                <a:schemeClr val="tx1"/>
              </a:solidFill>
              <a:effectLst/>
              <a:latin typeface="+mn-lt"/>
              <a:ea typeface="+mn-ea"/>
              <a:cs typeface="+mn-cs"/>
            </a:endParaRPr>
          </a:p>
          <a:p>
            <a:pPr marL="0" lvl="0" indent="0" algn="r" rtl="1">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3993508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r>
              <a:rPr lang="he-IL" sz="1200" kern="1200" dirty="0">
                <a:solidFill>
                  <a:schemeClr val="tx1"/>
                </a:solidFill>
                <a:effectLst/>
                <a:latin typeface="+mn-lt"/>
                <a:ea typeface="+mn-ea"/>
                <a:cs typeface="+mn-cs"/>
              </a:rPr>
              <a:t>אני בטוחה שהבחנתם בחלקים שהופיעו בשני כרטיסי ההוראות.</a:t>
            </a:r>
          </a:p>
          <a:p>
            <a:pPr algn="r" rtl="0"/>
            <a:r>
              <a:rPr lang="he-IL" sz="1200" kern="1200" dirty="0">
                <a:solidFill>
                  <a:schemeClr val="tx1"/>
                </a:solidFill>
                <a:effectLst/>
                <a:latin typeface="+mn-lt"/>
                <a:ea typeface="+mn-ea"/>
                <a:cs typeface="+mn-cs"/>
              </a:rPr>
              <a:t>בשני כרטיסי ההוראות הופיע שם המשחק ואף מקורו (באיזה מקום בעולם משחקים בו)  </a:t>
            </a:r>
            <a:endParaRPr lang="en-US" sz="1200" kern="1200" dirty="0">
              <a:solidFill>
                <a:schemeClr val="tx1"/>
              </a:solidFill>
              <a:effectLst/>
              <a:latin typeface="+mn-lt"/>
              <a:ea typeface="+mn-ea"/>
              <a:cs typeface="+mn-cs"/>
            </a:endParaRPr>
          </a:p>
          <a:p>
            <a:pPr algn="r" rtl="0"/>
            <a:r>
              <a:rPr lang="he-IL" sz="1200" kern="1200" dirty="0">
                <a:solidFill>
                  <a:schemeClr val="tx1"/>
                </a:solidFill>
                <a:effectLst/>
                <a:latin typeface="+mn-lt"/>
                <a:ea typeface="+mn-ea"/>
                <a:cs typeface="+mn-cs"/>
              </a:rPr>
              <a:t>ראינו שגם למי מיועד המשחק? מופיע בשני כרטיסי ההוראות.</a:t>
            </a:r>
          </a:p>
          <a:p>
            <a:pPr algn="r" rtl="0"/>
            <a:r>
              <a:rPr lang="he-IL" sz="1200" kern="1200" dirty="0">
                <a:solidFill>
                  <a:schemeClr val="tx1"/>
                </a:solidFill>
                <a:effectLst/>
                <a:latin typeface="+mn-lt"/>
                <a:ea typeface="+mn-ea"/>
                <a:cs typeface="+mn-cs"/>
              </a:rPr>
              <a:t>בשניהם מציגים את הציוד הנדרש למשחק, את ההוראות (מהלך המשחק/ איך משחקים? ) ומי המנצח ? / הקבוצה המנצחת</a:t>
            </a:r>
          </a:p>
          <a:p>
            <a:pPr algn="r" rtl="0"/>
            <a:r>
              <a:rPr lang="he-IL" sz="1200" kern="1200" dirty="0">
                <a:solidFill>
                  <a:schemeClr val="tx1"/>
                </a:solidFill>
                <a:effectLst/>
                <a:latin typeface="+mn-lt"/>
                <a:ea typeface="+mn-ea"/>
                <a:cs typeface="+mn-cs"/>
              </a:rPr>
              <a:t>יש חלקים שהופיעו רק בכרטיס אחד כמו: מטרת המשחק או מספר משתתפים.</a:t>
            </a:r>
          </a:p>
          <a:p>
            <a:pPr algn="r" rtl="0"/>
            <a:r>
              <a:rPr lang="he-IL" sz="1200" kern="1200" dirty="0">
                <a:solidFill>
                  <a:schemeClr val="tx1"/>
                </a:solidFill>
                <a:effectLst/>
                <a:latin typeface="+mn-lt"/>
                <a:ea typeface="+mn-ea"/>
                <a:cs typeface="+mn-cs"/>
              </a:rPr>
              <a:t>מה דעתכם ? חלקים אלו חשובים ? </a:t>
            </a:r>
          </a:p>
          <a:p>
            <a:pPr algn="r" rtl="0"/>
            <a:r>
              <a:rPr lang="he-IL" sz="1200" kern="1200" dirty="0">
                <a:solidFill>
                  <a:schemeClr val="tx1"/>
                </a:solidFill>
                <a:effectLst/>
                <a:latin typeface="+mn-lt"/>
                <a:ea typeface="+mn-ea"/>
                <a:cs typeface="+mn-cs"/>
              </a:rPr>
              <a:t>כדאי לדעת כמה משתתפים במשחק וכמובן גם מה המטרה שלו.</a:t>
            </a:r>
          </a:p>
          <a:p>
            <a:pPr algn="r" rtl="0"/>
            <a:r>
              <a:rPr lang="he-IL"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0" lvl="0" indent="0" algn="r" rtl="1">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10</a:t>
            </a:fld>
            <a:endParaRPr lang="x-none"/>
          </a:p>
        </p:txBody>
      </p:sp>
    </p:spTree>
    <p:extLst>
      <p:ext uri="{BB962C8B-B14F-4D97-AF65-F5344CB8AC3E}">
        <p14:creationId xmlns:p14="http://schemas.microsoft.com/office/powerpoint/2010/main" val="3158888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הערות 1">
            <a:extLst>
              <a:ext uri="{FF2B5EF4-FFF2-40B4-BE49-F238E27FC236}">
                <a16:creationId xmlns:a16="http://schemas.microsoft.com/office/drawing/2014/main" id="{63EC3209-2ECF-4B7A-B965-B2C8A2A67160}"/>
              </a:ext>
            </a:extLst>
          </p:cNvPr>
          <p:cNvSpPr>
            <a:spLocks noGrp="1"/>
          </p:cNvSpPr>
          <p:nvPr>
            <p:ph type="body" idx="1"/>
          </p:nvPr>
        </p:nvSpPr>
        <p:spPr/>
        <p:txBody>
          <a:bodyPr/>
          <a:lstStyle/>
          <a:p>
            <a:pPr algn="r"/>
            <a:r>
              <a:rPr lang="he-IL" dirty="0"/>
              <a:t>בואו נתנסה ונכיר הוראות נוספות של משחק  שנקרא  "שוקו חם" </a:t>
            </a:r>
          </a:p>
          <a:p>
            <a:pPr algn="r"/>
            <a:r>
              <a:rPr lang="he-IL" dirty="0"/>
              <a:t>קראו את ההוראות והתאימו את הכותרות למקום המתאים.</a:t>
            </a:r>
          </a:p>
          <a:p>
            <a:pPr algn="r"/>
            <a:r>
              <a:rPr lang="he-IL" b="1" u="sng" dirty="0"/>
              <a:t>גם פה להדגים רכיב אחד</a:t>
            </a:r>
            <a:endParaRPr lang="en-US" b="1" u="sng" dirty="0"/>
          </a:p>
          <a:p>
            <a:pPr algn="r"/>
            <a:r>
              <a:rPr lang="he-IL" dirty="0"/>
              <a:t>טיימר 2 דקות</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r>
              <a:rPr lang="en-US" sz="1200" kern="1200" dirty="0">
                <a:solidFill>
                  <a:schemeClr val="tx1"/>
                </a:solidFill>
                <a:effectLst/>
                <a:latin typeface="+mn-lt"/>
                <a:ea typeface="+mn-ea"/>
                <a:cs typeface="+mn-cs"/>
              </a:rPr>
              <a:t> </a:t>
            </a:r>
          </a:p>
          <a:p>
            <a:pPr marL="0" lvl="0" indent="0" algn="r" rtl="1">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12</a:t>
            </a:fld>
            <a:endParaRPr lang="x-none"/>
          </a:p>
        </p:txBody>
      </p:sp>
    </p:spTree>
    <p:extLst>
      <p:ext uri="{BB962C8B-B14F-4D97-AF65-F5344CB8AC3E}">
        <p14:creationId xmlns:p14="http://schemas.microsoft.com/office/powerpoint/2010/main" val="4041251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r>
              <a:rPr lang="he-IL" dirty="0"/>
              <a:t>קראנו  הוראות של 3 משחקים שונים וראינו כי יש כותרות שחשובות וחוזרות על עצמן </a:t>
            </a:r>
          </a:p>
          <a:p>
            <a:pPr algn="r" rtl="0"/>
            <a:r>
              <a:rPr lang="he-IL" dirty="0"/>
              <a:t>אילו כותרות צריכות להופיע בהוראות משחק ? </a:t>
            </a:r>
          </a:p>
          <a:p>
            <a:pPr algn="r" rtl="0"/>
            <a:r>
              <a:rPr lang="he-IL" dirty="0"/>
              <a:t>לפניכם כותרות שמופיעות בהוראות משחק – בחרו 2-3 כותרות </a:t>
            </a:r>
            <a:r>
              <a:rPr lang="he-IL" b="1" u="sng" dirty="0"/>
              <a:t>והסבירו</a:t>
            </a:r>
            <a:r>
              <a:rPr lang="he-IL" b="1" u="sng" baseline="0" dirty="0"/>
              <a:t> מדוע רכיב זה צריך</a:t>
            </a:r>
            <a:r>
              <a:rPr lang="he-IL" baseline="0" dirty="0"/>
              <a:t> </a:t>
            </a:r>
            <a:r>
              <a:rPr lang="he-IL" dirty="0"/>
              <a:t>להופיע בהוראות למשחקים או לא.</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טיימר 2 דקות</a:t>
            </a:r>
          </a:p>
          <a:p>
            <a:pPr algn="r" rtl="0"/>
            <a:endParaRPr lang="en-US" dirty="0"/>
          </a:p>
          <a:p>
            <a:pPr algn="r" rtl="0"/>
            <a:endParaRPr lang="he-IL" dirty="0"/>
          </a:p>
          <a:p>
            <a:pPr algn="r" rtl="0"/>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3905541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27929799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lnSpc>
                <a:spcPct val="200000"/>
              </a:lnSpc>
              <a:spcAft>
                <a:spcPts val="800"/>
              </a:spcAft>
            </a:pPr>
            <a:r>
              <a:rPr lang="he-IL" sz="1200" b="0" kern="1200" dirty="0">
                <a:solidFill>
                  <a:schemeClr val="tx1"/>
                </a:solidFill>
                <a:effectLst/>
                <a:latin typeface="Calibri" panose="020F0502020204030204" pitchFamily="34" charset="0"/>
                <a:ea typeface="+mn-ea"/>
                <a:cs typeface="Calibri" panose="020F0502020204030204" pitchFamily="34" charset="0"/>
              </a:rPr>
              <a:t>כדי לבחון את כתיבת מהלך המשחק (ההוראות )</a:t>
            </a:r>
          </a:p>
          <a:p>
            <a:pPr algn="r" rtl="1">
              <a:lnSpc>
                <a:spcPct val="200000"/>
              </a:lnSpc>
              <a:spcAft>
                <a:spcPts val="800"/>
              </a:spcAft>
            </a:pPr>
            <a:r>
              <a:rPr lang="he-IL" sz="1200" b="0" kern="1200" dirty="0">
                <a:solidFill>
                  <a:schemeClr val="tx1"/>
                </a:solidFill>
                <a:effectLst/>
                <a:latin typeface="Calibri" panose="020F0502020204030204" pitchFamily="34" charset="0"/>
                <a:ea typeface="+mn-ea"/>
                <a:cs typeface="Calibri" panose="020F0502020204030204" pitchFamily="34" charset="0"/>
              </a:rPr>
              <a:t>נחזור לכרטיסי ההוראות של שני המשחקים.</a:t>
            </a:r>
          </a:p>
          <a:p>
            <a:pPr algn="r" rtl="1">
              <a:lnSpc>
                <a:spcPct val="200000"/>
              </a:lnSpc>
              <a:spcAft>
                <a:spcPts val="800"/>
              </a:spcAft>
            </a:pPr>
            <a:r>
              <a:rPr lang="he-IL" sz="1200" b="0" kern="1200" dirty="0">
                <a:solidFill>
                  <a:schemeClr val="tx1"/>
                </a:solidFill>
                <a:effectLst/>
                <a:latin typeface="Calibri" panose="020F0502020204030204" pitchFamily="34" charset="0"/>
                <a:ea typeface="+mn-ea"/>
                <a:cs typeface="Calibri" panose="020F0502020204030204" pitchFamily="34" charset="0"/>
              </a:rPr>
              <a:t>קראו את ההוראות – </a:t>
            </a:r>
            <a:r>
              <a:rPr lang="he-IL" sz="1200" b="0" i="1" kern="1200" dirty="0">
                <a:solidFill>
                  <a:srgbClr val="FF0000"/>
                </a:solidFill>
                <a:effectLst/>
                <a:latin typeface="Calibri" panose="020F0502020204030204" pitchFamily="34" charset="0"/>
                <a:ea typeface="+mn-ea"/>
                <a:cs typeface="Calibri" panose="020F0502020204030204" pitchFamily="34" charset="0"/>
              </a:rPr>
              <a:t>שימו לב לדרך כתיבתן מבחינה לשונית </a:t>
            </a:r>
          </a:p>
          <a:p>
            <a:pPr algn="r" rtl="1">
              <a:lnSpc>
                <a:spcPct val="200000"/>
              </a:lnSpc>
              <a:spcAft>
                <a:spcPts val="800"/>
              </a:spcAft>
            </a:pPr>
            <a:endParaRPr lang="he-IL" sz="1200" b="0" i="1" u="sng" kern="1200" dirty="0">
              <a:solidFill>
                <a:srgbClr val="FF0000"/>
              </a:solidFill>
              <a:effectLst/>
              <a:latin typeface="Calibri" panose="020F0502020204030204" pitchFamily="34" charset="0"/>
              <a:ea typeface="+mn-ea"/>
              <a:cs typeface="Calibri" panose="020F0502020204030204" pitchFamily="34" charset="0"/>
            </a:endParaRPr>
          </a:p>
          <a:p>
            <a:pPr algn="r" rtl="1">
              <a:lnSpc>
                <a:spcPct val="200000"/>
              </a:lnSpc>
              <a:spcAft>
                <a:spcPts val="800"/>
              </a:spcAft>
            </a:pPr>
            <a:r>
              <a:rPr lang="he-IL" sz="1200" b="1" i="0" u="sng" kern="1200" dirty="0">
                <a:solidFill>
                  <a:srgbClr val="FF0000"/>
                </a:solidFill>
                <a:effectLst/>
                <a:latin typeface="Calibri" panose="020F0502020204030204" pitchFamily="34" charset="0"/>
                <a:ea typeface="+mn-ea"/>
                <a:cs typeface="Calibri" panose="020F0502020204030204" pitchFamily="34" charset="0"/>
              </a:rPr>
              <a:t>מאוד לא ברור, למה הכוונה? לאילו רכיבים לשוניים אנחנו רוצים שהילדים יתייחסו? צריך לבחור רכיב או</a:t>
            </a:r>
            <a:r>
              <a:rPr lang="he-IL" sz="1200" b="1" i="0" u="sng" kern="1200" baseline="0" dirty="0">
                <a:solidFill>
                  <a:srgbClr val="FF0000"/>
                </a:solidFill>
                <a:effectLst/>
                <a:latin typeface="Calibri" panose="020F0502020204030204" pitchFamily="34" charset="0"/>
                <a:ea typeface="+mn-ea"/>
                <a:cs typeface="Calibri" panose="020F0502020204030204" pitchFamily="34" charset="0"/>
              </a:rPr>
              <a:t> שניים להדגים ולהסביר ואז לשגר למשימה. </a:t>
            </a:r>
            <a:r>
              <a:rPr lang="he-IL" sz="1200" b="0" kern="1200" dirty="0">
                <a:solidFill>
                  <a:schemeClr val="tx1"/>
                </a:solidFill>
                <a:effectLst/>
                <a:latin typeface="Calibri" panose="020F0502020204030204" pitchFamily="34" charset="0"/>
                <a:ea typeface="+mn-ea"/>
                <a:cs typeface="Calibri" panose="020F0502020204030204" pitchFamily="34" charset="0"/>
              </a:rPr>
              <a:t>והשלימו את המשפטים שלפניכם. ניתן להיעזר במחסן המילים. </a:t>
            </a:r>
          </a:p>
          <a:p>
            <a:pPr marL="0" marR="0" lvl="0" indent="0" algn="r" defTabSz="914400" rtl="1" eaLnBrk="1" fontAlgn="auto" latinLnBrk="0" hangingPunct="1">
              <a:lnSpc>
                <a:spcPct val="200000"/>
              </a:lnSpc>
              <a:spcBef>
                <a:spcPts val="0"/>
              </a:spcBef>
              <a:spcAft>
                <a:spcPts val="800"/>
              </a:spcAft>
              <a:buClrTx/>
              <a:buSzTx/>
              <a:buFontTx/>
              <a:buNone/>
              <a:tabLst/>
              <a:defRPr/>
            </a:pPr>
            <a:r>
              <a:rPr lang="he-IL" dirty="0"/>
              <a:t>טיימר 2 דקות</a:t>
            </a:r>
          </a:p>
          <a:p>
            <a:pPr algn="r" rtl="1">
              <a:lnSpc>
                <a:spcPct val="200000"/>
              </a:lnSpc>
              <a:spcAft>
                <a:spcPts val="800"/>
              </a:spcAft>
            </a:pPr>
            <a:endParaRPr lang="he-IL" sz="1200" b="0" kern="1200" dirty="0">
              <a:solidFill>
                <a:schemeClr val="tx1"/>
              </a:solidFill>
              <a:effectLst/>
              <a:latin typeface="Calibri" panose="020F0502020204030204" pitchFamily="34" charset="0"/>
              <a:ea typeface="+mn-ea"/>
              <a:cs typeface="Calibri" panose="020F0502020204030204" pitchFamily="34" charset="0"/>
            </a:endParaRPr>
          </a:p>
          <a:p>
            <a:pPr algn="r" rtl="1">
              <a:lnSpc>
                <a:spcPct val="200000"/>
              </a:lnSpc>
              <a:spcAft>
                <a:spcPts val="800"/>
              </a:spcAft>
            </a:pPr>
            <a:endParaRPr lang="he-IL" sz="1200" b="0" kern="1200" dirty="0">
              <a:solidFill>
                <a:schemeClr val="tx1"/>
              </a:solidFill>
              <a:effectLst/>
              <a:latin typeface="Calibri" panose="020F0502020204030204" pitchFamily="34" charset="0"/>
              <a:ea typeface="+mn-ea"/>
              <a:cs typeface="Calibri" panose="020F0502020204030204" pitchFamily="34" charset="0"/>
            </a:endParaRPr>
          </a:p>
          <a:p>
            <a:pPr algn="r" rtl="1">
              <a:lnSpc>
                <a:spcPct val="200000"/>
              </a:lnSpc>
              <a:spcAft>
                <a:spcPts val="800"/>
              </a:spcAft>
            </a:pPr>
            <a:endParaRPr lang="en-US" sz="1200" kern="1200" dirty="0">
              <a:solidFill>
                <a:schemeClr val="tx1"/>
              </a:solidFill>
              <a:effectLst/>
              <a:latin typeface="+mn-lt"/>
              <a:ea typeface="+mn-ea"/>
              <a:cs typeface="+mn-cs"/>
            </a:endParaRPr>
          </a:p>
          <a:p>
            <a:pPr marL="0" lvl="0" indent="0" algn="r" rtl="1">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1837300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lnSpc>
                <a:spcPct val="200000"/>
              </a:lnSpc>
              <a:spcAft>
                <a:spcPts val="800"/>
              </a:spcAft>
            </a:pPr>
            <a:r>
              <a:rPr lang="he-IL" sz="1200" b="0" kern="1200" dirty="0">
                <a:solidFill>
                  <a:schemeClr val="tx1"/>
                </a:solidFill>
                <a:effectLst/>
                <a:latin typeface="Calibri" panose="020F0502020204030204" pitchFamily="34" charset="0"/>
                <a:ea typeface="+mn-ea"/>
                <a:cs typeface="Calibri" panose="020F0502020204030204" pitchFamily="34" charset="0"/>
              </a:rPr>
              <a:t>כדי לבחון את כתיבת מהלך המשחק (ההוראות )</a:t>
            </a:r>
          </a:p>
          <a:p>
            <a:pPr algn="r" rtl="1">
              <a:lnSpc>
                <a:spcPct val="200000"/>
              </a:lnSpc>
              <a:spcAft>
                <a:spcPts val="800"/>
              </a:spcAft>
            </a:pPr>
            <a:r>
              <a:rPr lang="he-IL" sz="1200" b="0" kern="1200" dirty="0">
                <a:solidFill>
                  <a:schemeClr val="tx1"/>
                </a:solidFill>
                <a:effectLst/>
                <a:latin typeface="Calibri" panose="020F0502020204030204" pitchFamily="34" charset="0"/>
                <a:ea typeface="+mn-ea"/>
                <a:cs typeface="Calibri" panose="020F0502020204030204" pitchFamily="34" charset="0"/>
              </a:rPr>
              <a:t>נחזור לכרטיסי ההוראות של שני המשחקים.</a:t>
            </a:r>
          </a:p>
          <a:p>
            <a:pPr algn="r" rtl="1">
              <a:lnSpc>
                <a:spcPct val="200000"/>
              </a:lnSpc>
              <a:spcAft>
                <a:spcPts val="800"/>
              </a:spcAft>
            </a:pPr>
            <a:r>
              <a:rPr lang="he-IL" sz="1200" b="0" kern="1200" dirty="0">
                <a:solidFill>
                  <a:schemeClr val="tx1"/>
                </a:solidFill>
                <a:effectLst/>
                <a:latin typeface="Calibri" panose="020F0502020204030204" pitchFamily="34" charset="0"/>
                <a:ea typeface="+mn-ea"/>
                <a:cs typeface="Calibri" panose="020F0502020204030204" pitchFamily="34" charset="0"/>
              </a:rPr>
              <a:t>קראו את ההוראות – </a:t>
            </a:r>
            <a:r>
              <a:rPr lang="he-IL" sz="1200" b="0" i="1" kern="1200" dirty="0">
                <a:solidFill>
                  <a:srgbClr val="FF0000"/>
                </a:solidFill>
                <a:effectLst/>
                <a:latin typeface="Calibri" panose="020F0502020204030204" pitchFamily="34" charset="0"/>
                <a:ea typeface="+mn-ea"/>
                <a:cs typeface="Calibri" panose="020F0502020204030204" pitchFamily="34" charset="0"/>
              </a:rPr>
              <a:t>שימו לב לדרך כתיבתן מבחינה לשונית </a:t>
            </a:r>
          </a:p>
          <a:p>
            <a:pPr algn="r" rtl="1">
              <a:lnSpc>
                <a:spcPct val="200000"/>
              </a:lnSpc>
              <a:spcAft>
                <a:spcPts val="800"/>
              </a:spcAft>
            </a:pPr>
            <a:endParaRPr lang="he-IL" sz="1200" b="0" i="1" u="sng" kern="1200" dirty="0">
              <a:solidFill>
                <a:srgbClr val="FF0000"/>
              </a:solidFill>
              <a:effectLst/>
              <a:latin typeface="Calibri" panose="020F0502020204030204" pitchFamily="34" charset="0"/>
              <a:ea typeface="+mn-ea"/>
              <a:cs typeface="Calibri" panose="020F0502020204030204" pitchFamily="34" charset="0"/>
            </a:endParaRPr>
          </a:p>
          <a:p>
            <a:pPr algn="r" rtl="1">
              <a:lnSpc>
                <a:spcPct val="200000"/>
              </a:lnSpc>
              <a:spcAft>
                <a:spcPts val="800"/>
              </a:spcAft>
            </a:pPr>
            <a:r>
              <a:rPr lang="he-IL" sz="1200" b="1" i="0" u="sng" kern="1200" dirty="0">
                <a:solidFill>
                  <a:srgbClr val="FF0000"/>
                </a:solidFill>
                <a:effectLst/>
                <a:latin typeface="Calibri" panose="020F0502020204030204" pitchFamily="34" charset="0"/>
                <a:ea typeface="+mn-ea"/>
                <a:cs typeface="Calibri" panose="020F0502020204030204" pitchFamily="34" charset="0"/>
              </a:rPr>
              <a:t>מאוד לא ברור, למה הכוונה? לאילו רכיבים לשוניים אנחנו רוצים שהילדים יתייחסו? צריך לבחור רכיב או</a:t>
            </a:r>
            <a:r>
              <a:rPr lang="he-IL" sz="1200" b="1" i="0" u="sng" kern="1200" baseline="0" dirty="0">
                <a:solidFill>
                  <a:srgbClr val="FF0000"/>
                </a:solidFill>
                <a:effectLst/>
                <a:latin typeface="Calibri" panose="020F0502020204030204" pitchFamily="34" charset="0"/>
                <a:ea typeface="+mn-ea"/>
                <a:cs typeface="Calibri" panose="020F0502020204030204" pitchFamily="34" charset="0"/>
              </a:rPr>
              <a:t> שניים להדגים ולהסביר ואז לשגר למשימה. </a:t>
            </a:r>
            <a:r>
              <a:rPr lang="he-IL" sz="1200" b="0" kern="1200" dirty="0">
                <a:solidFill>
                  <a:schemeClr val="tx1"/>
                </a:solidFill>
                <a:effectLst/>
                <a:latin typeface="Calibri" panose="020F0502020204030204" pitchFamily="34" charset="0"/>
                <a:ea typeface="+mn-ea"/>
                <a:cs typeface="Calibri" panose="020F0502020204030204" pitchFamily="34" charset="0"/>
              </a:rPr>
              <a:t>והשלימו את המשפטים שלפניכם. ניתן להיעזר במחסן המילים. </a:t>
            </a:r>
          </a:p>
          <a:p>
            <a:pPr marL="0" marR="0" lvl="0" indent="0" algn="r" defTabSz="914400" rtl="1" eaLnBrk="1" fontAlgn="auto" latinLnBrk="0" hangingPunct="1">
              <a:lnSpc>
                <a:spcPct val="200000"/>
              </a:lnSpc>
              <a:spcBef>
                <a:spcPts val="0"/>
              </a:spcBef>
              <a:spcAft>
                <a:spcPts val="800"/>
              </a:spcAft>
              <a:buClrTx/>
              <a:buSzTx/>
              <a:buFontTx/>
              <a:buNone/>
              <a:tabLst/>
              <a:defRPr/>
            </a:pPr>
            <a:r>
              <a:rPr lang="he-IL" dirty="0"/>
              <a:t>טיימר 2 דקות</a:t>
            </a:r>
          </a:p>
          <a:p>
            <a:pPr algn="r" rtl="1">
              <a:lnSpc>
                <a:spcPct val="200000"/>
              </a:lnSpc>
              <a:spcAft>
                <a:spcPts val="800"/>
              </a:spcAft>
            </a:pPr>
            <a:endParaRPr lang="he-IL" sz="1200" b="0" kern="1200" dirty="0">
              <a:solidFill>
                <a:schemeClr val="tx1"/>
              </a:solidFill>
              <a:effectLst/>
              <a:latin typeface="Calibri" panose="020F0502020204030204" pitchFamily="34" charset="0"/>
              <a:ea typeface="+mn-ea"/>
              <a:cs typeface="Calibri" panose="020F0502020204030204" pitchFamily="34" charset="0"/>
            </a:endParaRPr>
          </a:p>
          <a:p>
            <a:pPr algn="r" rtl="1">
              <a:lnSpc>
                <a:spcPct val="200000"/>
              </a:lnSpc>
              <a:spcAft>
                <a:spcPts val="800"/>
              </a:spcAft>
            </a:pPr>
            <a:endParaRPr lang="he-IL" sz="1200" b="0" kern="1200" dirty="0">
              <a:solidFill>
                <a:schemeClr val="tx1"/>
              </a:solidFill>
              <a:effectLst/>
              <a:latin typeface="Calibri" panose="020F0502020204030204" pitchFamily="34" charset="0"/>
              <a:ea typeface="+mn-ea"/>
              <a:cs typeface="Calibri" panose="020F0502020204030204" pitchFamily="34" charset="0"/>
            </a:endParaRPr>
          </a:p>
          <a:p>
            <a:pPr algn="r" rtl="1">
              <a:lnSpc>
                <a:spcPct val="200000"/>
              </a:lnSpc>
              <a:spcAft>
                <a:spcPts val="800"/>
              </a:spcAft>
            </a:pPr>
            <a:endParaRPr lang="en-US" sz="1200" kern="1200" dirty="0">
              <a:solidFill>
                <a:schemeClr val="tx1"/>
              </a:solidFill>
              <a:effectLst/>
              <a:latin typeface="+mn-lt"/>
              <a:ea typeface="+mn-ea"/>
              <a:cs typeface="+mn-cs"/>
            </a:endParaRPr>
          </a:p>
          <a:p>
            <a:pPr marL="0" lvl="0" indent="0" algn="r" rtl="1">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3405999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endParaRPr lang="he-IL" dirty="0"/>
          </a:p>
          <a:p>
            <a:pPr algn="r" rtl="0"/>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19</a:t>
            </a:fld>
            <a:endParaRPr lang="x-none"/>
          </a:p>
        </p:txBody>
      </p:sp>
    </p:spTree>
    <p:extLst>
      <p:ext uri="{BB962C8B-B14F-4D97-AF65-F5344CB8AC3E}">
        <p14:creationId xmlns:p14="http://schemas.microsoft.com/office/powerpoint/2010/main" val="3832373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r>
              <a:rPr lang="he-IL" dirty="0"/>
              <a:t>בכרטיס הוראות משחק מחבואים השתמשו בלשון שם הפועל.  </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20</a:t>
            </a:fld>
            <a:endParaRPr lang="x-none"/>
          </a:p>
        </p:txBody>
      </p:sp>
    </p:spTree>
    <p:extLst>
      <p:ext uri="{BB962C8B-B14F-4D97-AF65-F5344CB8AC3E}">
        <p14:creationId xmlns:p14="http://schemas.microsoft.com/office/powerpoint/2010/main" val="823386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endParaRPr lang="he-IL" dirty="0"/>
          </a:p>
          <a:p>
            <a:pPr algn="r" rtl="0"/>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21</a:t>
            </a:fld>
            <a:endParaRPr lang="x-none"/>
          </a:p>
        </p:txBody>
      </p:sp>
    </p:spTree>
    <p:extLst>
      <p:ext uri="{BB962C8B-B14F-4D97-AF65-F5344CB8AC3E}">
        <p14:creationId xmlns:p14="http://schemas.microsoft.com/office/powerpoint/2010/main" val="13978543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נחזור להוראות משחק "</a:t>
            </a:r>
            <a:r>
              <a:rPr lang="he-IL" dirty="0" err="1"/>
              <a:t>רונג</a:t>
            </a:r>
            <a:r>
              <a:rPr lang="he-IL" dirty="0"/>
              <a:t> ראן"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ננסה לכתוב את ההוראות כפי שלמדנו.</a:t>
            </a:r>
          </a:p>
          <a:p>
            <a:pPr algn="r">
              <a:lnSpc>
                <a:spcPct val="150000"/>
              </a:lnSpc>
            </a:pPr>
            <a:r>
              <a:rPr lang="he-IL" dirty="0"/>
              <a:t>שימו לב...</a:t>
            </a:r>
            <a:r>
              <a:rPr lang="he-IL" dirty="0">
                <a:latin typeface="Calibri" panose="020F0502020204030204" pitchFamily="34" charset="0"/>
                <a:cs typeface="Calibri" panose="020F0502020204030204" pitchFamily="34" charset="0"/>
              </a:rPr>
              <a:t> את ההוראות יש לכתוב באופן קצר וברור.</a:t>
            </a:r>
          </a:p>
          <a:p>
            <a:pPr algn="r">
              <a:lnSpc>
                <a:spcPct val="150000"/>
              </a:lnSpc>
            </a:pPr>
            <a:r>
              <a:rPr lang="he-IL" dirty="0">
                <a:latin typeface="Calibri" panose="020F0502020204030204" pitchFamily="34" charset="0"/>
                <a:cs typeface="Calibri" panose="020F0502020204030204" pitchFamily="34" charset="0"/>
              </a:rPr>
              <a:t>יש לכתוב את ההוראות בשלבים.</a:t>
            </a:r>
          </a:p>
          <a:p>
            <a:pPr algn="r">
              <a:lnSpc>
                <a:spcPct val="150000"/>
              </a:lnSpc>
            </a:pPr>
            <a:r>
              <a:rPr lang="he-IL" dirty="0">
                <a:latin typeface="Calibri" panose="020F0502020204030204" pitchFamily="34" charset="0"/>
                <a:cs typeface="Calibri" panose="020F0502020204030204" pitchFamily="34" charset="0"/>
              </a:rPr>
              <a:t>אפשר לכתוב באחת מהדרכים: בלשון ציווי, שם הפועל או הווה רבים</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22</a:t>
            </a:fld>
            <a:endParaRPr lang="x-none"/>
          </a:p>
        </p:txBody>
      </p:sp>
    </p:spTree>
    <p:extLst>
      <p:ext uri="{BB962C8B-B14F-4D97-AF65-F5344CB8AC3E}">
        <p14:creationId xmlns:p14="http://schemas.microsoft.com/office/powerpoint/2010/main" val="37315289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נחזור להוראות משחק "</a:t>
            </a:r>
            <a:r>
              <a:rPr lang="he-IL" dirty="0" err="1"/>
              <a:t>רונג</a:t>
            </a:r>
            <a:r>
              <a:rPr lang="he-IL" dirty="0"/>
              <a:t> ראן"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ננסה לכתוב את ההוראות כפי שלמדנו.</a:t>
            </a:r>
          </a:p>
          <a:p>
            <a:pPr algn="r">
              <a:lnSpc>
                <a:spcPct val="150000"/>
              </a:lnSpc>
            </a:pPr>
            <a:r>
              <a:rPr lang="he-IL" dirty="0"/>
              <a:t>שימו לב...</a:t>
            </a:r>
            <a:r>
              <a:rPr lang="he-IL" dirty="0">
                <a:latin typeface="Calibri" panose="020F0502020204030204" pitchFamily="34" charset="0"/>
                <a:cs typeface="Calibri" panose="020F0502020204030204" pitchFamily="34" charset="0"/>
              </a:rPr>
              <a:t> את ההוראות יש לכתוב באופן קצר וברור.</a:t>
            </a:r>
          </a:p>
          <a:p>
            <a:pPr algn="r">
              <a:lnSpc>
                <a:spcPct val="150000"/>
              </a:lnSpc>
            </a:pPr>
            <a:r>
              <a:rPr lang="he-IL" dirty="0">
                <a:latin typeface="Calibri" panose="020F0502020204030204" pitchFamily="34" charset="0"/>
                <a:cs typeface="Calibri" panose="020F0502020204030204" pitchFamily="34" charset="0"/>
              </a:rPr>
              <a:t>יש לכתוב את ההוראות בשלבים.</a:t>
            </a:r>
          </a:p>
          <a:p>
            <a:pPr algn="r">
              <a:lnSpc>
                <a:spcPct val="150000"/>
              </a:lnSpc>
            </a:pPr>
            <a:r>
              <a:rPr lang="he-IL" dirty="0">
                <a:latin typeface="Calibri" panose="020F0502020204030204" pitchFamily="34" charset="0"/>
                <a:cs typeface="Calibri" panose="020F0502020204030204" pitchFamily="34" charset="0"/>
              </a:rPr>
              <a:t>אפשר לכתוב באחת מהדרכים: בלשון ציווי, שם הפועל או הווה רבים</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23</a:t>
            </a:fld>
            <a:endParaRPr lang="x-none"/>
          </a:p>
        </p:txBody>
      </p:sp>
    </p:spTree>
    <p:extLst>
      <p:ext uri="{BB962C8B-B14F-4D97-AF65-F5344CB8AC3E}">
        <p14:creationId xmlns:p14="http://schemas.microsoft.com/office/powerpoint/2010/main" val="20505747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24</a:t>
            </a:fld>
            <a:endParaRPr lang="x-none"/>
          </a:p>
        </p:txBody>
      </p:sp>
    </p:spTree>
    <p:extLst>
      <p:ext uri="{BB962C8B-B14F-4D97-AF65-F5344CB8AC3E}">
        <p14:creationId xmlns:p14="http://schemas.microsoft.com/office/powerpoint/2010/main" val="1043589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25</a:t>
            </a:fld>
            <a:endParaRPr lang="x-none"/>
          </a:p>
        </p:txBody>
      </p:sp>
    </p:spTree>
    <p:extLst>
      <p:ext uri="{BB962C8B-B14F-4D97-AF65-F5344CB8AC3E}">
        <p14:creationId xmlns:p14="http://schemas.microsoft.com/office/powerpoint/2010/main" val="20734460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26</a:t>
            </a:fld>
            <a:endParaRPr lang="x-none"/>
          </a:p>
        </p:txBody>
      </p:sp>
    </p:spTree>
    <p:extLst>
      <p:ext uri="{BB962C8B-B14F-4D97-AF65-F5344CB8AC3E}">
        <p14:creationId xmlns:p14="http://schemas.microsoft.com/office/powerpoint/2010/main" val="39178676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94216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21" name="Rectangle 20">
            <a:extLst>
              <a:ext uri="{FF2B5EF4-FFF2-40B4-BE49-F238E27FC236}">
                <a16:creationId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2" name="Group 21">
            <a:extLst>
              <a:ext uri="{FF2B5EF4-FFF2-40B4-BE49-F238E27FC236}">
                <a16:creationId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38" name="Rectangle 37">
              <a:extLst>
                <a:ext uri="{FF2B5EF4-FFF2-40B4-BE49-F238E27FC236}">
                  <a16:creationId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39" name="Text Placeholder 3">
            <a:extLst>
              <a:ext uri="{FF2B5EF4-FFF2-40B4-BE49-F238E27FC236}">
                <a16:creationId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43" name="Rectangle 42">
              <a:extLst>
                <a:ext uri="{FF2B5EF4-FFF2-40B4-BE49-F238E27FC236}">
                  <a16:creationId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44" name="Straight Connector 43">
            <a:extLst>
              <a:ext uri="{FF2B5EF4-FFF2-40B4-BE49-F238E27FC236}">
                <a16:creationId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46" name="Group 45">
            <a:extLst>
              <a:ext uri="{FF2B5EF4-FFF2-40B4-BE49-F238E27FC236}">
                <a16:creationId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r>
              <a:rPr lang="en-US" dirty="0"/>
              <a:t/>
            </a:r>
            <a:br>
              <a:rPr lang="en-US" dirty="0"/>
            </a:br>
            <a:r>
              <a:rPr lang="he-IL" dirty="0"/>
              <a:t>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כותרת ראשית">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D3F5E7-9570-CB48-AE95-15E23DB4E0ED}"/>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9" name="Picture 18">
            <a:extLst>
              <a:ext uri="{FF2B5EF4-FFF2-40B4-BE49-F238E27FC236}">
                <a16:creationId xmlns:a16="http://schemas.microsoft.com/office/drawing/2014/main" id="{C37C3AE3-8A3A-6F4C-BDEA-D0F74E286323}"/>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0" name="Picture 19">
            <a:extLst>
              <a:ext uri="{FF2B5EF4-FFF2-40B4-BE49-F238E27FC236}">
                <a16:creationId xmlns:a16="http://schemas.microsoft.com/office/drawing/2014/main" id="{F7DA0ACC-AD37-394A-BBD5-F3DDF6DC4C43}"/>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2" name="Straight Connector 21">
            <a:extLst>
              <a:ext uri="{FF2B5EF4-FFF2-40B4-BE49-F238E27FC236}">
                <a16:creationId xmlns:a16="http://schemas.microsoft.com/office/drawing/2014/main" id="{6402BFFB-4B13-124B-81F5-2F78B7F80473}"/>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E484577-483E-7242-917A-00D38BA8736E}"/>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4" name="Straight Connector 23">
            <a:extLst>
              <a:ext uri="{FF2B5EF4-FFF2-40B4-BE49-F238E27FC236}">
                <a16:creationId xmlns:a16="http://schemas.microsoft.com/office/drawing/2014/main" id="{F7764D93-0F65-9B4D-B215-60B665F73BD2}"/>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7DBA308-BCDE-054D-8D29-1334C40E70E5}"/>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CC1E3B8-6F51-6E4F-A503-AD965CF82D0A}"/>
              </a:ext>
            </a:extLst>
          </p:cNvPr>
          <p:cNvGrpSpPr/>
          <p:nvPr userDrawn="1"/>
        </p:nvGrpSpPr>
        <p:grpSpPr>
          <a:xfrm>
            <a:off x="-110840" y="110839"/>
            <a:ext cx="1530097" cy="1525930"/>
            <a:chOff x="8374611" y="4283110"/>
            <a:chExt cx="2300578" cy="2294314"/>
          </a:xfrm>
        </p:grpSpPr>
        <p:pic>
          <p:nvPicPr>
            <p:cNvPr id="36" name="Picture 35">
              <a:extLst>
                <a:ext uri="{FF2B5EF4-FFF2-40B4-BE49-F238E27FC236}">
                  <a16:creationId xmlns:a16="http://schemas.microsoft.com/office/drawing/2014/main" id="{269DA8D3-076A-4742-AC7A-9EB5E69C7E1E}"/>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7" name="Rectangle 36">
              <a:extLst>
                <a:ext uri="{FF2B5EF4-FFF2-40B4-BE49-F238E27FC236}">
                  <a16:creationId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
        <p:nvSpPr>
          <p:cNvPr id="38" name="TextBox 37">
            <a:extLst>
              <a:ext uri="{FF2B5EF4-FFF2-40B4-BE49-F238E27FC236}">
                <a16:creationId xmlns:a16="http://schemas.microsoft.com/office/drawing/2014/main" id="{4050E382-46BD-EC4A-9255-342AEA607793}"/>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45824BB1-2435-734E-9266-80D63D1B886A}"/>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Rectangle 39">
            <a:extLst>
              <a:ext uri="{FF2B5EF4-FFF2-40B4-BE49-F238E27FC236}">
                <a16:creationId xmlns:a16="http://schemas.microsoft.com/office/drawing/2014/main" id="{4476D12D-01A7-2349-AE0C-06DFFC8E4DB0}"/>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1" name="Rectangle 40">
            <a:extLst>
              <a:ext uri="{FF2B5EF4-FFF2-40B4-BE49-F238E27FC236}">
                <a16:creationId xmlns:a16="http://schemas.microsoft.com/office/drawing/2014/main" id="{19C6A9FB-5F47-9545-B448-B2E7B3B286C7}"/>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2" name="TextBox 1">
            <a:extLst>
              <a:ext uri="{FF2B5EF4-FFF2-40B4-BE49-F238E27FC236}">
                <a16:creationId xmlns:a16="http://schemas.microsoft.com/office/drawing/2014/main" id="{0A92D1B0-6B63-F440-9F8D-BFFEC1F100C2}"/>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x-none"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939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5" r:id="rId1"/>
    <p:sldLayoutId id="2147483672" r:id="rId2"/>
    <p:sldLayoutId id="2147483650" r:id="rId3"/>
    <p:sldLayoutId id="2147483653" r:id="rId4"/>
    <p:sldLayoutId id="2147483666" r:id="rId5"/>
    <p:sldLayoutId id="2147483652" r:id="rId6"/>
    <p:sldLayoutId id="2147483667" r:id="rId7"/>
    <p:sldLayoutId id="2147483669" r:id="rId8"/>
    <p:sldLayoutId id="2147483670" r:id="rId9"/>
    <p:sldLayoutId id="2147483671" r:id="rId10"/>
    <p:sldLayoutId id="2147483668" r:id="rId11"/>
    <p:sldLayoutId id="2147483665" r:id="rId12"/>
    <p:sldLayoutId id="2147483657" r:id="rId13"/>
    <p:sldLayoutId id="2147483664" r:id="rId14"/>
    <p:sldLayoutId id="2147483661" r:id="rId15"/>
    <p:sldLayoutId id="2147483649" r:id="rId16"/>
    <p:sldLayoutId id="2147483663" r:id="rId17"/>
    <p:sldLayoutId id="2147483673" r:id="rId18"/>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5.xml"/><Relationship Id="rId7" Type="http://schemas.openxmlformats.org/officeDocument/2006/relationships/image" Target="../media/image12.png"/><Relationship Id="rId12"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notesSlide" Target="../notesSlides/notesSlide4.xml"/><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7.png"/><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1.png"/><Relationship Id="rId2" Type="http://schemas.openxmlformats.org/officeDocument/2006/relationships/video" Target="../media/media3.mp4"/><Relationship Id="rId1" Type="http://schemas.microsoft.com/office/2007/relationships/media" Target="../media/media3.mp4"/><Relationship Id="rId6" Type="http://schemas.microsoft.com/office/2007/relationships/hdphoto" Target="../media/hdphoto1.wdp"/><Relationship Id="rId5" Type="http://schemas.openxmlformats.org/officeDocument/2006/relationships/image" Target="../media/image2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1.png"/><Relationship Id="rId3" Type="http://schemas.openxmlformats.org/officeDocument/2006/relationships/slideLayout" Target="../slideLayouts/slideLayout5.xml"/><Relationship Id="rId7" Type="http://schemas.openxmlformats.org/officeDocument/2006/relationships/image" Target="../media/image24.png"/><Relationship Id="rId12" Type="http://schemas.openxmlformats.org/officeDocument/2006/relationships/image" Target="../media/image26.sv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3.png"/><Relationship Id="rId11" Type="http://schemas.openxmlformats.org/officeDocument/2006/relationships/image" Target="../media/image27.png"/><Relationship Id="rId5" Type="http://schemas.openxmlformats.org/officeDocument/2006/relationships/image" Target="../media/image10.png"/><Relationship Id="rId10" Type="http://schemas.openxmlformats.org/officeDocument/2006/relationships/image" Target="../media/image26.png"/><Relationship Id="rId4" Type="http://schemas.openxmlformats.org/officeDocument/2006/relationships/notesSlide" Target="../notesSlides/notesSlide11.xml"/><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png"/><Relationship Id="rId5" Type="http://schemas.openxmlformats.org/officeDocument/2006/relationships/image" Target="../media/image2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1.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0.svg"/><Relationship Id="rId5" Type="http://schemas.openxmlformats.org/officeDocument/2006/relationships/image" Target="../media/image27.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1.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0.svg"/><Relationship Id="rId5" Type="http://schemas.openxmlformats.org/officeDocument/2006/relationships/image" Target="../media/image27.png"/><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5.xml"/><Relationship Id="rId7" Type="http://schemas.openxmlformats.org/officeDocument/2006/relationships/image" Target="../media/image3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6.png"/><Relationship Id="rId5" Type="http://schemas.openxmlformats.org/officeDocument/2006/relationships/image" Target="../media/image18.png"/><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p:txBody>
          <a:bodyPr/>
          <a:lstStyle/>
          <a:p>
            <a:r>
              <a:rPr lang="he-IL" dirty="0"/>
              <a:t>שיעור</a:t>
            </a:r>
            <a:r>
              <a:rPr lang="en-US" dirty="0"/>
              <a:t> </a:t>
            </a:r>
            <a:r>
              <a:rPr lang="he-IL" dirty="0"/>
              <a:t>עברית לכיתה ד'</a:t>
            </a:r>
            <a:endParaRPr lang="x-none" dirty="0"/>
          </a:p>
          <a:p>
            <a:endParaRPr lang="x-none"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1317155" y="4381640"/>
            <a:ext cx="6968201" cy="649357"/>
          </a:xfrm>
        </p:spPr>
        <p:txBody>
          <a:bodyPr>
            <a:noAutofit/>
          </a:bodyPr>
          <a:lstStyle/>
          <a:p>
            <a:pPr algn="r"/>
            <a:r>
              <a:rPr lang="he-IL" dirty="0"/>
              <a:t>נושא השיעור: משחקי ילדים ברחבי העולם</a:t>
            </a:r>
            <a:endParaRPr lang="x-none" dirty="0"/>
          </a:p>
        </p:txBody>
      </p:sp>
      <p:sp>
        <p:nvSpPr>
          <p:cNvPr id="7" name="Text Placeholder 6">
            <a:extLst>
              <a:ext uri="{FF2B5EF4-FFF2-40B4-BE49-F238E27FC236}">
                <a16:creationId xmlns:a16="http://schemas.microsoft.com/office/drawing/2014/main" id="{F316A64C-005C-F64F-B02E-13F57DD4C7DB}"/>
              </a:ext>
            </a:extLst>
          </p:cNvPr>
          <p:cNvSpPr>
            <a:spLocks noGrp="1"/>
          </p:cNvSpPr>
          <p:nvPr>
            <p:ph type="body" sz="quarter" idx="14"/>
          </p:nvPr>
        </p:nvSpPr>
        <p:spPr>
          <a:xfrm>
            <a:off x="4140448" y="5386795"/>
            <a:ext cx="4144908" cy="572633"/>
          </a:xfrm>
        </p:spPr>
        <p:txBody>
          <a:bodyPr>
            <a:noAutofit/>
          </a:bodyPr>
          <a:lstStyle/>
          <a:p>
            <a:pPr algn="r"/>
            <a:r>
              <a:rPr lang="he-IL" dirty="0">
                <a:latin typeface="+mn-lt"/>
                <a:cs typeface="+mn-cs"/>
              </a:rPr>
              <a:t>פיתוח</a:t>
            </a:r>
            <a:r>
              <a:rPr lang="he-IL" dirty="0">
                <a:solidFill>
                  <a:schemeClr val="tx1"/>
                </a:solidFill>
                <a:latin typeface="+mn-lt"/>
                <a:cs typeface="+mn-cs"/>
              </a:rPr>
              <a:t> </a:t>
            </a:r>
            <a:r>
              <a:rPr lang="he-IL" dirty="0">
                <a:latin typeface="+mn-lt"/>
                <a:cs typeface="+mn-cs"/>
              </a:rPr>
              <a:t>השיעור: רחלי עטיה</a:t>
            </a:r>
            <a:endParaRPr lang="x-none" dirty="0">
              <a:latin typeface="+mn-lt"/>
              <a:cs typeface="+mn-cs"/>
            </a:endParaRPr>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600327" y="803686"/>
            <a:ext cx="658648" cy="2212383"/>
          </a:xfrm>
          <a:prstGeom prst="rect">
            <a:avLst/>
          </a:prstGeom>
        </p:spPr>
      </p:pic>
      <p:sp>
        <p:nvSpPr>
          <p:cNvPr id="6" name="Text Placeholder 17">
            <a:extLst>
              <a:ext uri="{FF2B5EF4-FFF2-40B4-BE49-F238E27FC236}">
                <a16:creationId xmlns:a16="http://schemas.microsoft.com/office/drawing/2014/main" id="{E2ECD639-8970-3D4B-AC28-B74B56B9409F}"/>
              </a:ext>
            </a:extLst>
          </p:cNvPr>
          <p:cNvSpPr txBox="1">
            <a:spLocks/>
          </p:cNvSpPr>
          <p:nvPr/>
        </p:nvSpPr>
        <p:spPr>
          <a:xfrm>
            <a:off x="3138149" y="4970542"/>
            <a:ext cx="514720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800"/>
              </a:spcBef>
              <a:spcAft>
                <a:spcPts val="0"/>
              </a:spcAft>
              <a:buFont typeface="+mj-lt"/>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t>עם המורה: חני קרמר</a:t>
            </a:r>
          </a:p>
        </p:txBody>
      </p:sp>
      <p:sp>
        <p:nvSpPr>
          <p:cNvPr id="3" name="TextBox 2"/>
          <p:cNvSpPr txBox="1"/>
          <p:nvPr/>
        </p:nvSpPr>
        <p:spPr>
          <a:xfrm>
            <a:off x="5441793" y="6061117"/>
            <a:ext cx="6657045" cy="769441"/>
          </a:xfrm>
          <a:prstGeom prst="rect">
            <a:avLst/>
          </a:prstGeom>
          <a:noFill/>
        </p:spPr>
        <p:txBody>
          <a:bodyPr wrap="square" rtlCol="1">
            <a:spAutoFit/>
          </a:bodyPr>
          <a:lstStyle/>
          <a:p>
            <a:pPr algn="r"/>
            <a:r>
              <a:rPr lang="he-IL" sz="2000" dirty="0">
                <a:solidFill>
                  <a:schemeClr val="bg1"/>
                </a:solidFill>
              </a:rPr>
              <a:t>השיעור מבוסס על יחידת ההוראה: "משחקי ילדים ברחבי העולם" שפותחה על ידי צוות עברית יסודי במזכירות הפדגוגית</a:t>
            </a:r>
            <a:r>
              <a:rPr lang="he-IL" sz="2400" dirty="0">
                <a:solidFill>
                  <a:schemeClr val="bg1"/>
                </a:solidFill>
              </a:rPr>
              <a:t> </a:t>
            </a:r>
          </a:p>
        </p:txBody>
      </p:sp>
    </p:spTree>
    <p:extLst>
      <p:ext uri="{BB962C8B-B14F-4D97-AF65-F5344CB8AC3E}">
        <p14:creationId xmlns:p14="http://schemas.microsoft.com/office/powerpoint/2010/main" val="26779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לשיעור?</a:t>
            </a:r>
            <a:endParaRPr lang="x-none" dirty="0"/>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65107" y="2528628"/>
            <a:ext cx="1161305" cy="1800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4840049" y="3038192"/>
            <a:ext cx="1771057" cy="740845"/>
          </a:xfrm>
          <a:prstGeom prst="rect">
            <a:avLst/>
          </a:prstGeom>
          <a:noFill/>
          <a:extLst>
            <a:ext uri="{909E8E84-426E-40DD-AFC4-6F175D3DCCD1}">
              <a14:hiddenFill xmlns:a14="http://schemas.microsoft.com/office/drawing/2010/main">
                <a:solidFill>
                  <a:srgbClr val="FFFFFF"/>
                </a:solidFill>
              </a14:hiddenFill>
            </a:ext>
          </a:extLst>
        </p:spPr>
      </p:pic>
      <p:pic>
        <p:nvPicPr>
          <p:cNvPr id="5"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39788" y="753105"/>
            <a:ext cx="1540938" cy="549601"/>
          </a:xfrm>
          <a:prstGeom prst="rect">
            <a:avLst/>
          </a:prstGeom>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נלמד היום?</a:t>
            </a:r>
            <a:endParaRPr lang="x-none"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normAutofit/>
          </a:bodyPr>
          <a:lstStyle/>
          <a:p>
            <a:pPr marL="457200" indent="-457200">
              <a:lnSpc>
                <a:spcPct val="150000"/>
              </a:lnSpc>
              <a:buFont typeface="Wingdings" panose="05000000000000000000" pitchFamily="2" charset="2"/>
              <a:buChar char="q"/>
            </a:pPr>
            <a:r>
              <a:rPr lang="he-IL" sz="4000" dirty="0"/>
              <a:t> נכיר משחקי חצר מסביב לעולם. </a:t>
            </a:r>
          </a:p>
          <a:p>
            <a:pPr marL="457200" indent="-457200">
              <a:lnSpc>
                <a:spcPct val="150000"/>
              </a:lnSpc>
              <a:buFont typeface="Wingdings" panose="05000000000000000000" pitchFamily="2" charset="2"/>
              <a:buChar char="q"/>
            </a:pPr>
            <a:r>
              <a:rPr lang="he-IL" sz="4000" dirty="0"/>
              <a:t> נכיר את המאפיינים של טקסט ובו הוראות למשחקים. </a:t>
            </a:r>
          </a:p>
          <a:p>
            <a:pPr marL="457200" indent="-457200">
              <a:lnSpc>
                <a:spcPct val="150000"/>
              </a:lnSpc>
              <a:buFont typeface="Wingdings" panose="05000000000000000000" pitchFamily="2" charset="2"/>
              <a:buChar char="q"/>
            </a:pPr>
            <a:r>
              <a:rPr lang="he-IL" sz="4000" dirty="0"/>
              <a:t> נתנסה בכתיבת הוראות למשחק. </a:t>
            </a:r>
          </a:p>
          <a:p>
            <a:pPr marL="571500" indent="-571500">
              <a:lnSpc>
                <a:spcPct val="200000"/>
              </a:lnSpc>
              <a:buFont typeface="Wingdings" panose="05000000000000000000" pitchFamily="2" charset="2"/>
              <a:buChar char="q"/>
            </a:pPr>
            <a:endParaRPr lang="he-IL" sz="4000" dirty="0"/>
          </a:p>
          <a:p>
            <a:pPr>
              <a:lnSpc>
                <a:spcPct val="200000"/>
              </a:lnSpc>
            </a:pPr>
            <a:endParaRPr lang="he-IL" dirty="0"/>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spTree>
    <p:extLst>
      <p:ext uri="{BB962C8B-B14F-4D97-AF65-F5344CB8AC3E}">
        <p14:creationId xmlns:p14="http://schemas.microsoft.com/office/powerpoint/2010/main" val="34929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משחקי ילדים בחצר</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807416" y="0"/>
            <a:ext cx="1017545" cy="1070700"/>
          </a:xfrm>
          <a:prstGeom prst="rect">
            <a:avLst/>
          </a:prstGeom>
        </p:spPr>
      </p:pic>
      <p:pic>
        <p:nvPicPr>
          <p:cNvPr id="3" name="תמונה 2">
            <a:extLst>
              <a:ext uri="{FF2B5EF4-FFF2-40B4-BE49-F238E27FC236}">
                <a16:creationId xmlns:a16="http://schemas.microsoft.com/office/drawing/2014/main" id="{74E61DBF-F278-488C-8B07-25529E602516}"/>
              </a:ext>
            </a:extLst>
          </p:cNvPr>
          <p:cNvPicPr>
            <a:picLocks noChangeAspect="1"/>
          </p:cNvPicPr>
          <p:nvPr/>
        </p:nvPicPr>
        <p:blipFill rotWithShape="1">
          <a:blip r:embed="rId6"/>
          <a:srcRect l="29393" t="25282" r="31986" b="24941"/>
          <a:stretch/>
        </p:blipFill>
        <p:spPr>
          <a:xfrm>
            <a:off x="8390106" y="4314946"/>
            <a:ext cx="2879930" cy="2087916"/>
          </a:xfrm>
          <a:prstGeom prst="rect">
            <a:avLst/>
          </a:prstGeom>
          <a:ln>
            <a:noFill/>
          </a:ln>
          <a:effectLst>
            <a:outerShdw blurRad="292100" dist="139700" dir="2700000" algn="tl" rotWithShape="0">
              <a:srgbClr val="333333">
                <a:alpha val="65000"/>
              </a:srgbClr>
            </a:outerShdw>
          </a:effectLst>
        </p:spPr>
      </p:pic>
      <p:pic>
        <p:nvPicPr>
          <p:cNvPr id="4" name="תמונה 3">
            <a:extLst>
              <a:ext uri="{FF2B5EF4-FFF2-40B4-BE49-F238E27FC236}">
                <a16:creationId xmlns:a16="http://schemas.microsoft.com/office/drawing/2014/main" id="{EA2ADC9C-31B0-4D50-B63E-ABCE058382E0}"/>
              </a:ext>
            </a:extLst>
          </p:cNvPr>
          <p:cNvPicPr>
            <a:picLocks noChangeAspect="1"/>
          </p:cNvPicPr>
          <p:nvPr/>
        </p:nvPicPr>
        <p:blipFill rotWithShape="1">
          <a:blip r:embed="rId7"/>
          <a:srcRect l="31229" t="23013" r="31760" b="26783"/>
          <a:stretch/>
        </p:blipFill>
        <p:spPr>
          <a:xfrm>
            <a:off x="1361505" y="4328203"/>
            <a:ext cx="2705658" cy="2064438"/>
          </a:xfrm>
          <a:prstGeom prst="rect">
            <a:avLst/>
          </a:prstGeom>
          <a:ln>
            <a:noFill/>
          </a:ln>
          <a:effectLst>
            <a:outerShdw blurRad="292100" dist="139700" dir="2700000" algn="tl" rotWithShape="0">
              <a:srgbClr val="333333">
                <a:alpha val="65000"/>
              </a:srgbClr>
            </a:outerShdw>
          </a:effectLst>
        </p:spPr>
      </p:pic>
      <p:pic>
        <p:nvPicPr>
          <p:cNvPr id="6" name="תמונה 5">
            <a:extLst>
              <a:ext uri="{FF2B5EF4-FFF2-40B4-BE49-F238E27FC236}">
                <a16:creationId xmlns:a16="http://schemas.microsoft.com/office/drawing/2014/main" id="{07DD48C2-758A-4992-9965-F1AD3740D7B3}"/>
              </a:ext>
            </a:extLst>
          </p:cNvPr>
          <p:cNvPicPr>
            <a:picLocks noChangeAspect="1"/>
          </p:cNvPicPr>
          <p:nvPr/>
        </p:nvPicPr>
        <p:blipFill rotWithShape="1">
          <a:blip r:embed="rId8"/>
          <a:srcRect l="23938" t="23927" r="30989" b="26807"/>
          <a:stretch/>
        </p:blipFill>
        <p:spPr>
          <a:xfrm>
            <a:off x="999457" y="2143490"/>
            <a:ext cx="3276119" cy="2014288"/>
          </a:xfrm>
          <a:prstGeom prst="rect">
            <a:avLst/>
          </a:prstGeom>
          <a:ln>
            <a:noFill/>
          </a:ln>
          <a:effectLst>
            <a:outerShdw blurRad="292100" dist="139700" dir="2700000" algn="tl" rotWithShape="0">
              <a:srgbClr val="333333">
                <a:alpha val="65000"/>
              </a:srgbClr>
            </a:outerShdw>
          </a:effectLst>
        </p:spPr>
      </p:pic>
      <p:pic>
        <p:nvPicPr>
          <p:cNvPr id="7" name="תמונה 6">
            <a:extLst>
              <a:ext uri="{FF2B5EF4-FFF2-40B4-BE49-F238E27FC236}">
                <a16:creationId xmlns:a16="http://schemas.microsoft.com/office/drawing/2014/main" id="{859335E8-F00A-4C32-83CF-8658E59A28CA}"/>
              </a:ext>
            </a:extLst>
          </p:cNvPr>
          <p:cNvPicPr>
            <a:picLocks noChangeAspect="1"/>
          </p:cNvPicPr>
          <p:nvPr/>
        </p:nvPicPr>
        <p:blipFill rotWithShape="1">
          <a:blip r:embed="rId9"/>
          <a:srcRect l="25275" t="15612" r="31610" b="35262"/>
          <a:stretch/>
        </p:blipFill>
        <p:spPr>
          <a:xfrm>
            <a:off x="4555195" y="2143490"/>
            <a:ext cx="3142807" cy="2014288"/>
          </a:xfrm>
          <a:prstGeom prst="rect">
            <a:avLst/>
          </a:prstGeom>
          <a:ln>
            <a:noFill/>
          </a:ln>
          <a:effectLst>
            <a:outerShdw blurRad="292100" dist="139700" dir="2700000" algn="tl" rotWithShape="0">
              <a:srgbClr val="333333">
                <a:alpha val="65000"/>
              </a:srgbClr>
            </a:outerShdw>
          </a:effectLst>
        </p:spPr>
      </p:pic>
      <p:pic>
        <p:nvPicPr>
          <p:cNvPr id="9" name="תמונה 8">
            <a:extLst>
              <a:ext uri="{FF2B5EF4-FFF2-40B4-BE49-F238E27FC236}">
                <a16:creationId xmlns:a16="http://schemas.microsoft.com/office/drawing/2014/main" id="{BE1E253C-21ED-4EE2-AE11-6A91FB6712C5}"/>
              </a:ext>
            </a:extLst>
          </p:cNvPr>
          <p:cNvPicPr>
            <a:picLocks noChangeAspect="1"/>
          </p:cNvPicPr>
          <p:nvPr/>
        </p:nvPicPr>
        <p:blipFill rotWithShape="1">
          <a:blip r:embed="rId10"/>
          <a:srcRect l="32999" t="25282" r="31740" b="26652"/>
          <a:stretch/>
        </p:blipFill>
        <p:spPr>
          <a:xfrm>
            <a:off x="4773769" y="4328203"/>
            <a:ext cx="2705658" cy="2074659"/>
          </a:xfrm>
          <a:prstGeom prst="rect">
            <a:avLst/>
          </a:prstGeom>
          <a:ln>
            <a:noFill/>
          </a:ln>
          <a:effectLst>
            <a:outerShdw blurRad="292100" dist="139700" dir="2700000" algn="tl" rotWithShape="0">
              <a:srgbClr val="333333">
                <a:alpha val="65000"/>
              </a:srgbClr>
            </a:outerShdw>
          </a:effectLst>
        </p:spPr>
      </p:pic>
      <p:pic>
        <p:nvPicPr>
          <p:cNvPr id="10" name="תמונה 9">
            <a:extLst>
              <a:ext uri="{FF2B5EF4-FFF2-40B4-BE49-F238E27FC236}">
                <a16:creationId xmlns:a16="http://schemas.microsoft.com/office/drawing/2014/main" id="{1E652AEB-390D-45E9-921E-D6735F3DF291}"/>
              </a:ext>
            </a:extLst>
          </p:cNvPr>
          <p:cNvPicPr>
            <a:picLocks noChangeAspect="1"/>
          </p:cNvPicPr>
          <p:nvPr/>
        </p:nvPicPr>
        <p:blipFill rotWithShape="1">
          <a:blip r:embed="rId11"/>
          <a:srcRect l="26404" t="28415" r="34138" b="33363"/>
          <a:stretch/>
        </p:blipFill>
        <p:spPr>
          <a:xfrm>
            <a:off x="7927652" y="2143490"/>
            <a:ext cx="3601578" cy="1962429"/>
          </a:xfrm>
          <a:prstGeom prst="rect">
            <a:avLst/>
          </a:prstGeom>
          <a:ln>
            <a:noFill/>
          </a:ln>
          <a:effectLst>
            <a:outerShdw blurRad="292100" dist="139700" dir="2700000" algn="tl" rotWithShape="0">
              <a:srgbClr val="333333">
                <a:alpha val="65000"/>
              </a:srgbClr>
            </a:outerShdw>
          </a:effectLst>
        </p:spPr>
      </p:pic>
      <p:sp>
        <p:nvSpPr>
          <p:cNvPr id="12" name="תיבת טקסט 11">
            <a:extLst>
              <a:ext uri="{FF2B5EF4-FFF2-40B4-BE49-F238E27FC236}">
                <a16:creationId xmlns:a16="http://schemas.microsoft.com/office/drawing/2014/main" id="{BCCBDEBD-E60D-464C-ABD2-3098048EBE21}"/>
              </a:ext>
            </a:extLst>
          </p:cNvPr>
          <p:cNvSpPr txBox="1"/>
          <p:nvPr/>
        </p:nvSpPr>
        <p:spPr>
          <a:xfrm>
            <a:off x="1464435" y="1480478"/>
            <a:ext cx="9708782" cy="707886"/>
          </a:xfrm>
          <a:prstGeom prst="rect">
            <a:avLst/>
          </a:prstGeom>
          <a:noFill/>
        </p:spPr>
        <p:txBody>
          <a:bodyPr wrap="square" rtlCol="1">
            <a:spAutoFit/>
          </a:bodyPr>
          <a:lstStyle/>
          <a:p>
            <a:pPr algn="ctr"/>
            <a:r>
              <a:rPr lang="he-IL" sz="4000" dirty="0">
                <a:latin typeface="Calibri" panose="020F0502020204030204" pitchFamily="34" charset="0"/>
                <a:cs typeface="Calibri" panose="020F0502020204030204" pitchFamily="34" charset="0"/>
              </a:rPr>
              <a:t>נסו לזהות את המשחקים המוצגים באיורים שלפניכם</a:t>
            </a:r>
            <a:endParaRPr lang="he-IL" sz="2800" dirty="0"/>
          </a:p>
        </p:txBody>
      </p:sp>
      <p:sp>
        <p:nvSpPr>
          <p:cNvPr id="2" name="מלבן 1">
            <a:extLst>
              <a:ext uri="{FF2B5EF4-FFF2-40B4-BE49-F238E27FC236}">
                <a16:creationId xmlns:a16="http://schemas.microsoft.com/office/drawing/2014/main" id="{2A4076F4-6469-4084-BD25-F04F44739F1E}"/>
              </a:ext>
            </a:extLst>
          </p:cNvPr>
          <p:cNvSpPr/>
          <p:nvPr/>
        </p:nvSpPr>
        <p:spPr>
          <a:xfrm>
            <a:off x="2329979" y="6427514"/>
            <a:ext cx="7977694" cy="461665"/>
          </a:xfrm>
          <a:prstGeom prst="rect">
            <a:avLst/>
          </a:prstGeom>
        </p:spPr>
        <p:txBody>
          <a:bodyPr wrap="square">
            <a:spAutoFit/>
          </a:bodyPr>
          <a:lstStyle/>
          <a:p>
            <a:pPr algn="r">
              <a:lnSpc>
                <a:spcPct val="150000"/>
              </a:lnSpc>
            </a:pPr>
            <a:r>
              <a:rPr lang="he-IL" sz="1600" dirty="0"/>
              <a:t>האיורים מתוך חוברת  </a:t>
            </a:r>
            <a:r>
              <a:rPr lang="he-IL" sz="1600" dirty="0" smtClean="0"/>
              <a:t>"</a:t>
            </a:r>
            <a:r>
              <a:rPr lang="he-IL" sz="1600" dirty="0"/>
              <a:t>משחקים של פעם – 60 שנות משחק" </a:t>
            </a:r>
            <a:r>
              <a:rPr lang="he-IL" sz="1600" dirty="0" smtClean="0"/>
              <a:t>משרד </a:t>
            </a:r>
            <a:r>
              <a:rPr lang="he-IL" sz="1600" dirty="0"/>
              <a:t>החינוך- המזכירות הפדגוגית</a:t>
            </a:r>
          </a:p>
        </p:txBody>
      </p:sp>
      <p:pic>
        <p:nvPicPr>
          <p:cNvPr id="13" name="1min_final" descr="1min_final">
            <a:hlinkClick r:id="" action="ppaction://media"/>
            <a:extLst>
              <a:ext uri="{FF2B5EF4-FFF2-40B4-BE49-F238E27FC236}">
                <a16:creationId xmlns:a16="http://schemas.microsoft.com/office/drawing/2014/main" id="{BC5DA7FC-7DFE-4AA0-B75C-72A9E1D12D74}"/>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693966" y="535350"/>
            <a:ext cx="1540938" cy="549601"/>
          </a:xfrm>
          <a:prstGeom prst="rect">
            <a:avLst/>
          </a:prstGeom>
        </p:spPr>
      </p:pic>
    </p:spTree>
    <p:extLst>
      <p:ext uri="{BB962C8B-B14F-4D97-AF65-F5344CB8AC3E}">
        <p14:creationId xmlns:p14="http://schemas.microsoft.com/office/powerpoint/2010/main" val="1805711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משחקי ילדים בחצר</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807416" y="0"/>
            <a:ext cx="1017545" cy="1070700"/>
          </a:xfrm>
          <a:prstGeom prst="rect">
            <a:avLst/>
          </a:prstGeom>
        </p:spPr>
      </p:pic>
      <p:pic>
        <p:nvPicPr>
          <p:cNvPr id="3" name="תמונה 2">
            <a:extLst>
              <a:ext uri="{FF2B5EF4-FFF2-40B4-BE49-F238E27FC236}">
                <a16:creationId xmlns:a16="http://schemas.microsoft.com/office/drawing/2014/main" id="{74E61DBF-F278-488C-8B07-25529E602516}"/>
              </a:ext>
            </a:extLst>
          </p:cNvPr>
          <p:cNvPicPr>
            <a:picLocks noChangeAspect="1"/>
          </p:cNvPicPr>
          <p:nvPr/>
        </p:nvPicPr>
        <p:blipFill rotWithShape="1">
          <a:blip r:embed="rId4"/>
          <a:srcRect l="29393" t="25282" r="31986" b="24941"/>
          <a:stretch/>
        </p:blipFill>
        <p:spPr>
          <a:xfrm>
            <a:off x="8119750" y="4601871"/>
            <a:ext cx="2879930" cy="2087916"/>
          </a:xfrm>
          <a:prstGeom prst="rect">
            <a:avLst/>
          </a:prstGeom>
          <a:ln>
            <a:noFill/>
          </a:ln>
          <a:effectLst>
            <a:outerShdw blurRad="292100" dist="139700" dir="2700000" algn="tl" rotWithShape="0">
              <a:srgbClr val="333333">
                <a:alpha val="65000"/>
              </a:srgbClr>
            </a:outerShdw>
          </a:effectLst>
        </p:spPr>
      </p:pic>
      <p:pic>
        <p:nvPicPr>
          <p:cNvPr id="4" name="תמונה 3">
            <a:extLst>
              <a:ext uri="{FF2B5EF4-FFF2-40B4-BE49-F238E27FC236}">
                <a16:creationId xmlns:a16="http://schemas.microsoft.com/office/drawing/2014/main" id="{EA2ADC9C-31B0-4D50-B63E-ABCE058382E0}"/>
              </a:ext>
            </a:extLst>
          </p:cNvPr>
          <p:cNvPicPr>
            <a:picLocks noChangeAspect="1"/>
          </p:cNvPicPr>
          <p:nvPr/>
        </p:nvPicPr>
        <p:blipFill rotWithShape="1">
          <a:blip r:embed="rId5"/>
          <a:srcRect l="31229" t="23013" r="31760" b="26783"/>
          <a:stretch/>
        </p:blipFill>
        <p:spPr>
          <a:xfrm>
            <a:off x="1736881" y="4648036"/>
            <a:ext cx="2705658" cy="2064438"/>
          </a:xfrm>
          <a:prstGeom prst="rect">
            <a:avLst/>
          </a:prstGeom>
          <a:ln>
            <a:noFill/>
          </a:ln>
          <a:effectLst>
            <a:outerShdw blurRad="292100" dist="139700" dir="2700000" algn="tl" rotWithShape="0">
              <a:srgbClr val="333333">
                <a:alpha val="65000"/>
              </a:srgbClr>
            </a:outerShdw>
          </a:effectLst>
        </p:spPr>
      </p:pic>
      <p:pic>
        <p:nvPicPr>
          <p:cNvPr id="6" name="תמונה 5">
            <a:extLst>
              <a:ext uri="{FF2B5EF4-FFF2-40B4-BE49-F238E27FC236}">
                <a16:creationId xmlns:a16="http://schemas.microsoft.com/office/drawing/2014/main" id="{07DD48C2-758A-4992-9965-F1AD3740D7B3}"/>
              </a:ext>
            </a:extLst>
          </p:cNvPr>
          <p:cNvPicPr>
            <a:picLocks noChangeAspect="1"/>
          </p:cNvPicPr>
          <p:nvPr/>
        </p:nvPicPr>
        <p:blipFill rotWithShape="1">
          <a:blip r:embed="rId6"/>
          <a:srcRect l="23938" t="23927" r="30989" b="26807"/>
          <a:stretch/>
        </p:blipFill>
        <p:spPr>
          <a:xfrm>
            <a:off x="1037557" y="1994086"/>
            <a:ext cx="3276119" cy="2014288"/>
          </a:xfrm>
          <a:prstGeom prst="rect">
            <a:avLst/>
          </a:prstGeom>
          <a:ln>
            <a:noFill/>
          </a:ln>
          <a:effectLst>
            <a:outerShdw blurRad="292100" dist="139700" dir="2700000" algn="tl" rotWithShape="0">
              <a:srgbClr val="333333">
                <a:alpha val="65000"/>
              </a:srgbClr>
            </a:outerShdw>
          </a:effectLst>
        </p:spPr>
      </p:pic>
      <p:pic>
        <p:nvPicPr>
          <p:cNvPr id="7" name="תמונה 6">
            <a:extLst>
              <a:ext uri="{FF2B5EF4-FFF2-40B4-BE49-F238E27FC236}">
                <a16:creationId xmlns:a16="http://schemas.microsoft.com/office/drawing/2014/main" id="{859335E8-F00A-4C32-83CF-8658E59A28CA}"/>
              </a:ext>
            </a:extLst>
          </p:cNvPr>
          <p:cNvPicPr>
            <a:picLocks noChangeAspect="1"/>
          </p:cNvPicPr>
          <p:nvPr/>
        </p:nvPicPr>
        <p:blipFill rotWithShape="1">
          <a:blip r:embed="rId7"/>
          <a:srcRect l="25275" t="15612" r="31610" b="35262"/>
          <a:stretch/>
        </p:blipFill>
        <p:spPr>
          <a:xfrm>
            <a:off x="4593295" y="1954841"/>
            <a:ext cx="3142807" cy="2014288"/>
          </a:xfrm>
          <a:prstGeom prst="rect">
            <a:avLst/>
          </a:prstGeom>
          <a:ln>
            <a:noFill/>
          </a:ln>
          <a:effectLst>
            <a:outerShdw blurRad="292100" dist="139700" dir="2700000" algn="tl" rotWithShape="0">
              <a:srgbClr val="333333">
                <a:alpha val="65000"/>
              </a:srgbClr>
            </a:outerShdw>
          </a:effectLst>
        </p:spPr>
      </p:pic>
      <p:pic>
        <p:nvPicPr>
          <p:cNvPr id="9" name="תמונה 8">
            <a:extLst>
              <a:ext uri="{FF2B5EF4-FFF2-40B4-BE49-F238E27FC236}">
                <a16:creationId xmlns:a16="http://schemas.microsoft.com/office/drawing/2014/main" id="{BE1E253C-21ED-4EE2-AE11-6A91FB6712C5}"/>
              </a:ext>
            </a:extLst>
          </p:cNvPr>
          <p:cNvPicPr>
            <a:picLocks noChangeAspect="1"/>
          </p:cNvPicPr>
          <p:nvPr/>
        </p:nvPicPr>
        <p:blipFill rotWithShape="1">
          <a:blip r:embed="rId8"/>
          <a:srcRect l="32999" t="25282" r="31740" b="26652"/>
          <a:stretch/>
        </p:blipFill>
        <p:spPr>
          <a:xfrm>
            <a:off x="4875589" y="4645574"/>
            <a:ext cx="2705658" cy="2074659"/>
          </a:xfrm>
          <a:prstGeom prst="rect">
            <a:avLst/>
          </a:prstGeom>
          <a:ln>
            <a:noFill/>
          </a:ln>
          <a:effectLst>
            <a:outerShdw blurRad="292100" dist="139700" dir="2700000" algn="tl" rotWithShape="0">
              <a:srgbClr val="333333">
                <a:alpha val="65000"/>
              </a:srgbClr>
            </a:outerShdw>
          </a:effectLst>
        </p:spPr>
      </p:pic>
      <p:pic>
        <p:nvPicPr>
          <p:cNvPr id="10" name="תמונה 9">
            <a:extLst>
              <a:ext uri="{FF2B5EF4-FFF2-40B4-BE49-F238E27FC236}">
                <a16:creationId xmlns:a16="http://schemas.microsoft.com/office/drawing/2014/main" id="{1E652AEB-390D-45E9-921E-D6735F3DF291}"/>
              </a:ext>
            </a:extLst>
          </p:cNvPr>
          <p:cNvPicPr>
            <a:picLocks noChangeAspect="1"/>
          </p:cNvPicPr>
          <p:nvPr/>
        </p:nvPicPr>
        <p:blipFill rotWithShape="1">
          <a:blip r:embed="rId9"/>
          <a:srcRect l="26404" t="28415" r="34138" b="33363"/>
          <a:stretch/>
        </p:blipFill>
        <p:spPr>
          <a:xfrm>
            <a:off x="7965752" y="1920459"/>
            <a:ext cx="3601578" cy="2087916"/>
          </a:xfrm>
          <a:prstGeom prst="rect">
            <a:avLst/>
          </a:prstGeom>
          <a:ln>
            <a:noFill/>
          </a:ln>
          <a:effectLst>
            <a:outerShdw blurRad="292100" dist="139700" dir="2700000" algn="tl" rotWithShape="0">
              <a:srgbClr val="333333">
                <a:alpha val="65000"/>
              </a:srgbClr>
            </a:outerShdw>
          </a:effectLst>
        </p:spPr>
      </p:pic>
      <p:sp>
        <p:nvSpPr>
          <p:cNvPr id="13" name="תיבת טקסט 12">
            <a:extLst>
              <a:ext uri="{FF2B5EF4-FFF2-40B4-BE49-F238E27FC236}">
                <a16:creationId xmlns:a16="http://schemas.microsoft.com/office/drawing/2014/main" id="{97A88934-2808-4B48-9DA2-65A00286EBA7}"/>
              </a:ext>
            </a:extLst>
          </p:cNvPr>
          <p:cNvSpPr txBox="1"/>
          <p:nvPr/>
        </p:nvSpPr>
        <p:spPr>
          <a:xfrm>
            <a:off x="8354860" y="1503123"/>
            <a:ext cx="2768252" cy="523220"/>
          </a:xfrm>
          <a:prstGeom prst="rect">
            <a:avLst/>
          </a:prstGeom>
          <a:noFill/>
        </p:spPr>
        <p:txBody>
          <a:bodyPr wrap="square" rtlCol="1">
            <a:spAutoFit/>
          </a:bodyPr>
          <a:lstStyle/>
          <a:p>
            <a:pPr algn="ctr"/>
            <a:r>
              <a:rPr lang="he-IL" sz="2800" b="1" dirty="0">
                <a:latin typeface="Calibri" panose="020F0502020204030204" pitchFamily="34" charset="0"/>
                <a:cs typeface="Calibri" panose="020F0502020204030204" pitchFamily="34" charset="0"/>
              </a:rPr>
              <a:t>משחק חמש אבנים</a:t>
            </a:r>
          </a:p>
        </p:txBody>
      </p:sp>
      <p:sp>
        <p:nvSpPr>
          <p:cNvPr id="14" name="תיבת טקסט 13">
            <a:extLst>
              <a:ext uri="{FF2B5EF4-FFF2-40B4-BE49-F238E27FC236}">
                <a16:creationId xmlns:a16="http://schemas.microsoft.com/office/drawing/2014/main" id="{CAAA67E1-2ED1-411F-B0EE-830C6BA5143C}"/>
              </a:ext>
            </a:extLst>
          </p:cNvPr>
          <p:cNvSpPr txBox="1"/>
          <p:nvPr/>
        </p:nvSpPr>
        <p:spPr>
          <a:xfrm>
            <a:off x="8175589" y="4098688"/>
            <a:ext cx="2768252" cy="523220"/>
          </a:xfrm>
          <a:prstGeom prst="rect">
            <a:avLst/>
          </a:prstGeom>
          <a:noFill/>
        </p:spPr>
        <p:txBody>
          <a:bodyPr wrap="square" rtlCol="1">
            <a:spAutoFit/>
          </a:bodyPr>
          <a:lstStyle/>
          <a:p>
            <a:pPr algn="ctr"/>
            <a:r>
              <a:rPr lang="he-IL" sz="2800" b="1" dirty="0">
                <a:latin typeface="Calibri" panose="020F0502020204030204" pitchFamily="34" charset="0"/>
                <a:cs typeface="Calibri" panose="020F0502020204030204" pitchFamily="34" charset="0"/>
              </a:rPr>
              <a:t>משחק דג מלוח</a:t>
            </a:r>
          </a:p>
        </p:txBody>
      </p:sp>
      <p:sp>
        <p:nvSpPr>
          <p:cNvPr id="15" name="תיבת טקסט 14">
            <a:extLst>
              <a:ext uri="{FF2B5EF4-FFF2-40B4-BE49-F238E27FC236}">
                <a16:creationId xmlns:a16="http://schemas.microsoft.com/office/drawing/2014/main" id="{5AC261CE-17A3-41A9-9F6B-65E55A5FF09B}"/>
              </a:ext>
            </a:extLst>
          </p:cNvPr>
          <p:cNvSpPr txBox="1"/>
          <p:nvPr/>
        </p:nvSpPr>
        <p:spPr>
          <a:xfrm>
            <a:off x="4830266" y="1470080"/>
            <a:ext cx="2768252" cy="523220"/>
          </a:xfrm>
          <a:prstGeom prst="rect">
            <a:avLst/>
          </a:prstGeom>
          <a:noFill/>
        </p:spPr>
        <p:txBody>
          <a:bodyPr wrap="square" rtlCol="1">
            <a:spAutoFit/>
          </a:bodyPr>
          <a:lstStyle/>
          <a:p>
            <a:pPr algn="ctr"/>
            <a:r>
              <a:rPr lang="he-IL" sz="2800" b="1" dirty="0">
                <a:latin typeface="Calibri" panose="020F0502020204030204" pitchFamily="34" charset="0"/>
                <a:cs typeface="Calibri" panose="020F0502020204030204" pitchFamily="34" charset="0"/>
              </a:rPr>
              <a:t>משחק מחבואים</a:t>
            </a:r>
          </a:p>
        </p:txBody>
      </p:sp>
      <p:sp>
        <p:nvSpPr>
          <p:cNvPr id="16" name="תיבת טקסט 15">
            <a:extLst>
              <a:ext uri="{FF2B5EF4-FFF2-40B4-BE49-F238E27FC236}">
                <a16:creationId xmlns:a16="http://schemas.microsoft.com/office/drawing/2014/main" id="{DF888AA5-E453-4061-9B7D-3F9BF88DAD9F}"/>
              </a:ext>
            </a:extLst>
          </p:cNvPr>
          <p:cNvSpPr txBox="1"/>
          <p:nvPr/>
        </p:nvSpPr>
        <p:spPr>
          <a:xfrm>
            <a:off x="964869" y="1470866"/>
            <a:ext cx="3389419" cy="523220"/>
          </a:xfrm>
          <a:prstGeom prst="rect">
            <a:avLst/>
          </a:prstGeom>
          <a:noFill/>
        </p:spPr>
        <p:txBody>
          <a:bodyPr wrap="square" rtlCol="1">
            <a:spAutoFit/>
          </a:bodyPr>
          <a:lstStyle/>
          <a:p>
            <a:pPr algn="ctr"/>
            <a:r>
              <a:rPr lang="he-IL" sz="2800" b="1" dirty="0">
                <a:latin typeface="Calibri" panose="020F0502020204030204" pitchFamily="34" charset="0"/>
                <a:cs typeface="Calibri" panose="020F0502020204030204" pitchFamily="34" charset="0"/>
              </a:rPr>
              <a:t>משחק ארנבת שחורה </a:t>
            </a:r>
          </a:p>
        </p:txBody>
      </p:sp>
      <p:sp>
        <p:nvSpPr>
          <p:cNvPr id="17" name="תיבת טקסט 16">
            <a:extLst>
              <a:ext uri="{FF2B5EF4-FFF2-40B4-BE49-F238E27FC236}">
                <a16:creationId xmlns:a16="http://schemas.microsoft.com/office/drawing/2014/main" id="{84641136-336B-41F9-85E8-182C7BB372E2}"/>
              </a:ext>
            </a:extLst>
          </p:cNvPr>
          <p:cNvSpPr txBox="1"/>
          <p:nvPr/>
        </p:nvSpPr>
        <p:spPr>
          <a:xfrm>
            <a:off x="4659787" y="4078651"/>
            <a:ext cx="3190712" cy="523220"/>
          </a:xfrm>
          <a:prstGeom prst="rect">
            <a:avLst/>
          </a:prstGeom>
          <a:noFill/>
        </p:spPr>
        <p:txBody>
          <a:bodyPr wrap="square" rtlCol="1">
            <a:spAutoFit/>
          </a:bodyPr>
          <a:lstStyle/>
          <a:p>
            <a:pPr algn="ctr"/>
            <a:r>
              <a:rPr lang="he-IL" sz="2800" b="1" dirty="0">
                <a:latin typeface="Calibri" panose="020F0502020204030204" pitchFamily="34" charset="0"/>
                <a:cs typeface="Calibri" panose="020F0502020204030204" pitchFamily="34" charset="0"/>
              </a:rPr>
              <a:t>משחק שוטרים וגנבים</a:t>
            </a:r>
          </a:p>
        </p:txBody>
      </p:sp>
      <p:sp>
        <p:nvSpPr>
          <p:cNvPr id="18" name="תיבת טקסט 17">
            <a:extLst>
              <a:ext uri="{FF2B5EF4-FFF2-40B4-BE49-F238E27FC236}">
                <a16:creationId xmlns:a16="http://schemas.microsoft.com/office/drawing/2014/main" id="{4CF82D78-2466-4C4F-B32B-EEE45BA3EBEC}"/>
              </a:ext>
            </a:extLst>
          </p:cNvPr>
          <p:cNvSpPr txBox="1"/>
          <p:nvPr/>
        </p:nvSpPr>
        <p:spPr>
          <a:xfrm>
            <a:off x="1402583" y="4080125"/>
            <a:ext cx="3190712" cy="523220"/>
          </a:xfrm>
          <a:prstGeom prst="rect">
            <a:avLst/>
          </a:prstGeom>
          <a:noFill/>
        </p:spPr>
        <p:txBody>
          <a:bodyPr wrap="square" rtlCol="1">
            <a:spAutoFit/>
          </a:bodyPr>
          <a:lstStyle/>
          <a:p>
            <a:pPr algn="ctr"/>
            <a:r>
              <a:rPr lang="he-IL" sz="2800" b="1" dirty="0">
                <a:latin typeface="Calibri" panose="020F0502020204030204" pitchFamily="34" charset="0"/>
                <a:cs typeface="Calibri" panose="020F0502020204030204" pitchFamily="34" charset="0"/>
              </a:rPr>
              <a:t>משחק חם - קר</a:t>
            </a:r>
          </a:p>
        </p:txBody>
      </p:sp>
    </p:spTree>
    <p:extLst>
      <p:ext uri="{BB962C8B-B14F-4D97-AF65-F5344CB8AC3E}">
        <p14:creationId xmlns:p14="http://schemas.microsoft.com/office/powerpoint/2010/main" val="247508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משחקי ילדים מסביב לעולם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807416" y="0"/>
            <a:ext cx="1017545" cy="1070700"/>
          </a:xfrm>
          <a:prstGeom prst="rect">
            <a:avLst/>
          </a:prstGeom>
        </p:spPr>
      </p:pic>
      <p:pic>
        <p:nvPicPr>
          <p:cNvPr id="3" name="משחקי ילדים מסביב לעולם - חלק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280621" y="1629111"/>
            <a:ext cx="9080969" cy="5108046"/>
          </a:xfrm>
          <a:prstGeom prst="rect">
            <a:avLst/>
          </a:prstGeom>
        </p:spPr>
      </p:pic>
    </p:spTree>
    <p:extLst>
      <p:ext uri="{BB962C8B-B14F-4D97-AF65-F5344CB8AC3E}">
        <p14:creationId xmlns:p14="http://schemas.microsoft.com/office/powerpoint/2010/main" val="3471049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49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493008" y="112923"/>
            <a:ext cx="8280000" cy="720000"/>
          </a:xfrm>
        </p:spPr>
        <p:txBody>
          <a:bodyPr>
            <a:normAutofit/>
          </a:bodyPr>
          <a:lstStyle/>
          <a:p>
            <a:r>
              <a:rPr lang="he-IL" dirty="0"/>
              <a:t>משחק ילדים מווייטנאם </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807416" y="0"/>
            <a:ext cx="1017545" cy="1070700"/>
          </a:xfrm>
          <a:prstGeom prst="rect">
            <a:avLst/>
          </a:prstGeom>
        </p:spPr>
      </p:pic>
      <p:pic>
        <p:nvPicPr>
          <p:cNvPr id="3" name="תמונה 2">
            <a:extLst>
              <a:ext uri="{FF2B5EF4-FFF2-40B4-BE49-F238E27FC236}">
                <a16:creationId xmlns:a16="http://schemas.microsoft.com/office/drawing/2014/main" id="{8ABBDE97-F769-4642-9EA8-09648ED8F572}"/>
              </a:ext>
            </a:extLst>
          </p:cNvPr>
          <p:cNvPicPr>
            <a:picLocks noChangeAspect="1"/>
          </p:cNvPicPr>
          <p:nvPr/>
        </p:nvPicPr>
        <p:blipFill rotWithShape="1">
          <a:blip r:embed="rId4"/>
          <a:srcRect l="54513" t="30728" r="4061" b="17625"/>
          <a:stretch/>
        </p:blipFill>
        <p:spPr>
          <a:xfrm>
            <a:off x="4704800" y="1391315"/>
            <a:ext cx="7283640" cy="5107949"/>
          </a:xfrm>
          <a:prstGeom prst="rect">
            <a:avLst/>
          </a:prstGeom>
          <a:ln>
            <a:noFill/>
          </a:ln>
          <a:effectLst>
            <a:outerShdw blurRad="292100" dist="139700" dir="2700000" algn="tl" rotWithShape="0">
              <a:srgbClr val="333333">
                <a:alpha val="65000"/>
              </a:srgbClr>
            </a:outerShdw>
          </a:effectLst>
        </p:spPr>
      </p:pic>
      <p:sp>
        <p:nvSpPr>
          <p:cNvPr id="7" name="תיבת טקסט 6">
            <a:extLst>
              <a:ext uri="{FF2B5EF4-FFF2-40B4-BE49-F238E27FC236}">
                <a16:creationId xmlns:a16="http://schemas.microsoft.com/office/drawing/2014/main" id="{CDBDE4A8-78F3-4AFE-8E4E-F9C58BB6FE4C}"/>
              </a:ext>
            </a:extLst>
          </p:cNvPr>
          <p:cNvSpPr txBox="1"/>
          <p:nvPr/>
        </p:nvSpPr>
        <p:spPr>
          <a:xfrm>
            <a:off x="296779" y="4465177"/>
            <a:ext cx="4019409" cy="1569660"/>
          </a:xfrm>
          <a:prstGeom prst="rect">
            <a:avLst/>
          </a:prstGeom>
          <a:noFill/>
        </p:spPr>
        <p:txBody>
          <a:bodyPr wrap="square" rtlCol="1">
            <a:spAutoFit/>
          </a:bodyPr>
          <a:lstStyle/>
          <a:p>
            <a:pPr algn="r"/>
            <a:r>
              <a:rPr lang="he-IL" sz="3200" dirty="0">
                <a:solidFill>
                  <a:schemeClr val="tx1">
                    <a:lumMod val="50000"/>
                  </a:schemeClr>
                </a:solidFill>
                <a:latin typeface="Calibri" panose="020F0502020204030204" pitchFamily="34" charset="0"/>
                <a:cs typeface="Calibri" panose="020F0502020204030204" pitchFamily="34" charset="0"/>
              </a:rPr>
              <a:t>יעל חקרה ברשת ומצאה</a:t>
            </a:r>
          </a:p>
          <a:p>
            <a:pPr algn="r"/>
            <a:r>
              <a:rPr lang="he-IL" sz="3200" dirty="0">
                <a:solidFill>
                  <a:schemeClr val="tx1">
                    <a:lumMod val="50000"/>
                  </a:schemeClr>
                </a:solidFill>
                <a:latin typeface="Calibri" panose="020F0502020204030204" pitchFamily="34" charset="0"/>
                <a:cs typeface="Calibri" panose="020F0502020204030204" pitchFamily="34" charset="0"/>
              </a:rPr>
              <a:t>תיאור של משחק ילדים מווייטנאם</a:t>
            </a:r>
            <a:endParaRPr lang="he-IL" sz="2800" dirty="0">
              <a:solidFill>
                <a:schemeClr val="tx1">
                  <a:lumMod val="50000"/>
                </a:schemeClr>
              </a:solidFill>
              <a:latin typeface="Calibri" panose="020F0502020204030204" pitchFamily="34" charset="0"/>
              <a:cs typeface="Calibri" panose="020F0502020204030204" pitchFamily="34" charset="0"/>
            </a:endParaRPr>
          </a:p>
        </p:txBody>
      </p:sp>
      <p:pic>
        <p:nvPicPr>
          <p:cNvPr id="2" name="תמונה 1">
            <a:extLst>
              <a:ext uri="{FF2B5EF4-FFF2-40B4-BE49-F238E27FC236}">
                <a16:creationId xmlns:a16="http://schemas.microsoft.com/office/drawing/2014/main" id="{496D6B8D-31D4-4EA6-AB3C-0F417FF1A4E0}"/>
              </a:ext>
            </a:extLst>
          </p:cNvPr>
          <p:cNvPicPr>
            <a:picLocks noChangeAspect="1"/>
          </p:cNvPicPr>
          <p:nvPr/>
        </p:nvPicPr>
        <p:blipFill rotWithShape="1">
          <a:blip r:embed="rId5"/>
          <a:srcRect l="9166" t="25282" r="46528" b="20741"/>
          <a:stretch/>
        </p:blipFill>
        <p:spPr>
          <a:xfrm>
            <a:off x="982133" y="1846842"/>
            <a:ext cx="3486455" cy="2389246"/>
          </a:xfrm>
          <a:prstGeom prst="rect">
            <a:avLst/>
          </a:prstGeom>
        </p:spPr>
      </p:pic>
      <p:sp>
        <p:nvSpPr>
          <p:cNvPr id="6" name="מלבן: פינות מעוגלות 5">
            <a:extLst>
              <a:ext uri="{FF2B5EF4-FFF2-40B4-BE49-F238E27FC236}">
                <a16:creationId xmlns:a16="http://schemas.microsoft.com/office/drawing/2014/main" id="{20DCBB0A-5ECD-42D6-9CDB-C40BDE6EEDF7}"/>
              </a:ext>
            </a:extLst>
          </p:cNvPr>
          <p:cNvSpPr/>
          <p:nvPr/>
        </p:nvSpPr>
        <p:spPr>
          <a:xfrm>
            <a:off x="2944368" y="3108960"/>
            <a:ext cx="548640" cy="32004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424895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081590" y="663126"/>
            <a:ext cx="8280000" cy="720000"/>
          </a:xfrm>
        </p:spPr>
        <p:txBody>
          <a:bodyPr>
            <a:normAutofit/>
          </a:bodyPr>
          <a:lstStyle/>
          <a:p>
            <a:r>
              <a:rPr lang="he-IL" dirty="0"/>
              <a:t>איך משחקים? </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807416" y="0"/>
            <a:ext cx="1017545" cy="1070700"/>
          </a:xfrm>
          <a:prstGeom prst="rect">
            <a:avLst/>
          </a:prstGeom>
        </p:spPr>
      </p:pic>
      <p:pic>
        <p:nvPicPr>
          <p:cNvPr id="6" name="תמונה 5">
            <a:extLst>
              <a:ext uri="{FF2B5EF4-FFF2-40B4-BE49-F238E27FC236}">
                <a16:creationId xmlns:a16="http://schemas.microsoft.com/office/drawing/2014/main" id="{41AE88B5-F4B7-4C9C-8BBE-C875058F90F9}"/>
              </a:ext>
            </a:extLst>
          </p:cNvPr>
          <p:cNvPicPr>
            <a:picLocks noChangeAspect="1"/>
          </p:cNvPicPr>
          <p:nvPr/>
        </p:nvPicPr>
        <p:blipFill rotWithShape="1">
          <a:blip r:embed="rId4"/>
          <a:srcRect l="57527" t="30728" r="4512" b="17625"/>
          <a:stretch/>
        </p:blipFill>
        <p:spPr>
          <a:xfrm>
            <a:off x="6174889" y="1612866"/>
            <a:ext cx="5948979" cy="4552714"/>
          </a:xfrm>
          <a:prstGeom prst="rect">
            <a:avLst/>
          </a:prstGeom>
          <a:ln>
            <a:noFill/>
          </a:ln>
          <a:effectLst>
            <a:outerShdw blurRad="292100" dist="139700" dir="2700000" algn="tl" rotWithShape="0">
              <a:srgbClr val="333333">
                <a:alpha val="65000"/>
              </a:srgbClr>
            </a:outerShdw>
          </a:effectLst>
        </p:spPr>
      </p:pic>
      <p:pic>
        <p:nvPicPr>
          <p:cNvPr id="7" name="תמונה 6">
            <a:extLst>
              <a:ext uri="{FF2B5EF4-FFF2-40B4-BE49-F238E27FC236}">
                <a16:creationId xmlns:a16="http://schemas.microsoft.com/office/drawing/2014/main" id="{1CA019EF-0170-49C6-A25F-9B079D4970F0}"/>
              </a:ext>
            </a:extLst>
          </p:cNvPr>
          <p:cNvPicPr>
            <a:picLocks noChangeAspect="1"/>
          </p:cNvPicPr>
          <p:nvPr/>
        </p:nvPicPr>
        <p:blipFill rotWithShape="1">
          <a:blip r:embed="rId4"/>
          <a:srcRect l="4156" t="49285" r="51803" b="27702"/>
          <a:stretch/>
        </p:blipFill>
        <p:spPr>
          <a:xfrm>
            <a:off x="256308" y="3002395"/>
            <a:ext cx="6092674" cy="2337140"/>
          </a:xfrm>
          <a:prstGeom prst="rect">
            <a:avLst/>
          </a:prstGeom>
        </p:spPr>
      </p:pic>
      <p:sp>
        <p:nvSpPr>
          <p:cNvPr id="2" name="תיבת טקסט 1">
            <a:extLst>
              <a:ext uri="{FF2B5EF4-FFF2-40B4-BE49-F238E27FC236}">
                <a16:creationId xmlns:a16="http://schemas.microsoft.com/office/drawing/2014/main" id="{9C1816FF-48A8-4D72-B34F-F1BBC1AF4959}"/>
              </a:ext>
            </a:extLst>
          </p:cNvPr>
          <p:cNvSpPr txBox="1"/>
          <p:nvPr/>
        </p:nvSpPr>
        <p:spPr>
          <a:xfrm>
            <a:off x="136072" y="1612866"/>
            <a:ext cx="6196582" cy="1384995"/>
          </a:xfrm>
          <a:prstGeom prst="rect">
            <a:avLst/>
          </a:prstGeom>
          <a:noFill/>
        </p:spPr>
        <p:txBody>
          <a:bodyPr wrap="square" rtlCol="1">
            <a:spAutoFit/>
          </a:bodyPr>
          <a:lstStyle/>
          <a:p>
            <a:pPr algn="ctr"/>
            <a:r>
              <a:rPr lang="he-IL" sz="2800" b="1" dirty="0">
                <a:latin typeface="Calibri" panose="020F0502020204030204" pitchFamily="34" charset="0"/>
                <a:cs typeface="Calibri" panose="020F0502020204030204" pitchFamily="34" charset="0"/>
              </a:rPr>
              <a:t>יעל הציגה את המשחק בפני חבריה לכיתה, והם החליט להתנסות ולשחק במשחק, </a:t>
            </a:r>
          </a:p>
          <a:p>
            <a:pPr algn="ctr"/>
            <a:r>
              <a:rPr lang="he-IL" sz="2800" b="1" dirty="0">
                <a:latin typeface="Calibri" panose="020F0502020204030204" pitchFamily="34" charset="0"/>
                <a:cs typeface="Calibri" panose="020F0502020204030204" pitchFamily="34" charset="0"/>
              </a:rPr>
              <a:t>אך נתקלו בקשיים:</a:t>
            </a:r>
          </a:p>
        </p:txBody>
      </p:sp>
      <p:sp>
        <p:nvSpPr>
          <p:cNvPr id="9" name="תיבת טקסט 8">
            <a:extLst>
              <a:ext uri="{FF2B5EF4-FFF2-40B4-BE49-F238E27FC236}">
                <a16:creationId xmlns:a16="http://schemas.microsoft.com/office/drawing/2014/main" id="{B05DB8A2-FFBF-4FA8-A406-835F2F5286CC}"/>
              </a:ext>
            </a:extLst>
          </p:cNvPr>
          <p:cNvSpPr txBox="1"/>
          <p:nvPr/>
        </p:nvSpPr>
        <p:spPr>
          <a:xfrm>
            <a:off x="0" y="5344850"/>
            <a:ext cx="6520273" cy="954107"/>
          </a:xfrm>
          <a:prstGeom prst="rect">
            <a:avLst/>
          </a:prstGeom>
          <a:noFill/>
        </p:spPr>
        <p:txBody>
          <a:bodyPr wrap="square" rtlCol="1">
            <a:spAutoFit/>
          </a:bodyPr>
          <a:lstStyle/>
          <a:p>
            <a:pPr algn="ctr"/>
            <a:r>
              <a:rPr lang="he-IL" sz="2800" b="1" dirty="0">
                <a:latin typeface="Calibri" panose="020F0502020204030204" pitchFamily="34" charset="0"/>
                <a:cs typeface="Calibri" panose="020F0502020204030204" pitchFamily="34" charset="0"/>
              </a:rPr>
              <a:t>באלו עוד קשיים, לדעתכם, עשויים </a:t>
            </a:r>
          </a:p>
          <a:p>
            <a:pPr algn="ctr"/>
            <a:r>
              <a:rPr lang="he-IL" sz="2800" b="1" dirty="0">
                <a:latin typeface="Calibri" panose="020F0502020204030204" pitchFamily="34" charset="0"/>
                <a:cs typeface="Calibri" panose="020F0502020204030204" pitchFamily="34" charset="0"/>
              </a:rPr>
              <a:t>יעל וחבריה להיתקל ? </a:t>
            </a:r>
          </a:p>
        </p:txBody>
      </p:sp>
    </p:spTree>
    <p:extLst>
      <p:ext uri="{BB962C8B-B14F-4D97-AF65-F5344CB8AC3E}">
        <p14:creationId xmlns:p14="http://schemas.microsoft.com/office/powerpoint/2010/main" val="299241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מלבן 12">
            <a:extLst>
              <a:ext uri="{FF2B5EF4-FFF2-40B4-BE49-F238E27FC236}">
                <a16:creationId xmlns:a16="http://schemas.microsoft.com/office/drawing/2014/main" id="{7804B58B-D276-48B7-A7A5-8F2B1CE0258A}"/>
              </a:ext>
            </a:extLst>
          </p:cNvPr>
          <p:cNvSpPr/>
          <p:nvPr/>
        </p:nvSpPr>
        <p:spPr>
          <a:xfrm>
            <a:off x="205411" y="1908875"/>
            <a:ext cx="3483506" cy="3847207"/>
          </a:xfrm>
          <a:prstGeom prst="rect">
            <a:avLst/>
          </a:prstGeom>
          <a:solidFill>
            <a:schemeClr val="bg1"/>
          </a:solidFill>
        </p:spPr>
        <p:txBody>
          <a:bodyPr wrap="square">
            <a:spAutoFit/>
          </a:bodyPr>
          <a:lstStyle/>
          <a:p>
            <a:pPr algn="r" rtl="1">
              <a:spcAft>
                <a:spcPts val="800"/>
              </a:spcAft>
            </a:pPr>
            <a:r>
              <a:rPr lang="he-IL" sz="2800" b="1" dirty="0">
                <a:latin typeface="Calibri" panose="020F0502020204030204" pitchFamily="34" charset="0"/>
                <a:ea typeface="Calibri" panose="020F0502020204030204" pitchFamily="34" charset="0"/>
                <a:cs typeface="Calibri" panose="020F0502020204030204" pitchFamily="34" charset="0"/>
              </a:rPr>
              <a:t>לפניכם הוראות לשני משחקי ילדים מרחבי העולם. </a:t>
            </a:r>
          </a:p>
          <a:p>
            <a:pPr algn="r" rtl="1">
              <a:spcAft>
                <a:spcPts val="800"/>
              </a:spcAft>
            </a:pPr>
            <a:r>
              <a:rPr lang="he-IL" sz="2800" b="1" u="sng" dirty="0">
                <a:latin typeface="Calibri" panose="020F0502020204030204" pitchFamily="34" charset="0"/>
                <a:ea typeface="Calibri" panose="020F0502020204030204" pitchFamily="34" charset="0"/>
                <a:cs typeface="Calibri" panose="020F0502020204030204" pitchFamily="34" charset="0"/>
              </a:rPr>
              <a:t>קראו</a:t>
            </a:r>
            <a:r>
              <a:rPr lang="he-IL" sz="2800" b="1" dirty="0">
                <a:latin typeface="Calibri" panose="020F0502020204030204" pitchFamily="34" charset="0"/>
                <a:ea typeface="Calibri" panose="020F0502020204030204" pitchFamily="34" charset="0"/>
                <a:cs typeface="Calibri" panose="020F0502020204030204" pitchFamily="34" charset="0"/>
              </a:rPr>
              <a:t> היטב את ההוראות</a:t>
            </a:r>
          </a:p>
          <a:p>
            <a:pPr algn="r" rtl="1">
              <a:spcAft>
                <a:spcPts val="800"/>
              </a:spcAft>
            </a:pPr>
            <a:r>
              <a:rPr lang="he-IL" sz="2800" b="1" u="sng" dirty="0">
                <a:latin typeface="Calibri" panose="020F0502020204030204" pitchFamily="34" charset="0"/>
                <a:ea typeface="Calibri" panose="020F0502020204030204" pitchFamily="34" charset="0"/>
                <a:cs typeface="Calibri" panose="020F0502020204030204" pitchFamily="34" charset="0"/>
              </a:rPr>
              <a:t>ובדקו</a:t>
            </a:r>
            <a:r>
              <a:rPr lang="he-IL" sz="2800" b="1" dirty="0">
                <a:latin typeface="Calibri" panose="020F0502020204030204" pitchFamily="34" charset="0"/>
                <a:ea typeface="Calibri" panose="020F0502020204030204" pitchFamily="34" charset="0"/>
                <a:cs typeface="Calibri" panose="020F0502020204030204" pitchFamily="34" charset="0"/>
              </a:rPr>
              <a:t> אלו חלקים משותפים </a:t>
            </a:r>
          </a:p>
          <a:p>
            <a:pPr algn="r" rtl="1">
              <a:spcAft>
                <a:spcPts val="800"/>
              </a:spcAft>
            </a:pPr>
            <a:r>
              <a:rPr lang="he-IL" sz="2800" b="1" dirty="0">
                <a:latin typeface="Calibri" panose="020F0502020204030204" pitchFamily="34" charset="0"/>
                <a:ea typeface="Calibri" panose="020F0502020204030204" pitchFamily="34" charset="0"/>
                <a:cs typeface="Calibri" panose="020F0502020204030204" pitchFamily="34" charset="0"/>
              </a:rPr>
              <a:t>לשני כרטיסי ההוראות של המשחקים? </a:t>
            </a:r>
          </a:p>
        </p:txBody>
      </p:sp>
      <p:pic>
        <p:nvPicPr>
          <p:cNvPr id="16" name="תמונה 15">
            <a:extLst>
              <a:ext uri="{FF2B5EF4-FFF2-40B4-BE49-F238E27FC236}">
                <a16:creationId xmlns:a16="http://schemas.microsoft.com/office/drawing/2014/main" id="{A7E2450A-2790-4AA2-9A1F-96B81816BFC8}"/>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1000"/>
                    </a14:imgEffect>
                    <a14:imgEffect>
                      <a14:brightnessContrast bright="43000"/>
                    </a14:imgEffect>
                  </a14:imgLayer>
                </a14:imgProps>
              </a:ext>
            </a:extLst>
          </a:blip>
          <a:srcRect l="27329" t="23213" r="25925" b="9670"/>
          <a:stretch/>
        </p:blipFill>
        <p:spPr>
          <a:xfrm>
            <a:off x="3806575" y="64168"/>
            <a:ext cx="8332702" cy="6729663"/>
          </a:xfrm>
          <a:prstGeom prst="rect">
            <a:avLst/>
          </a:prstGeom>
        </p:spPr>
      </p:pic>
      <p:sp>
        <p:nvSpPr>
          <p:cNvPr id="17" name="מלבן 16">
            <a:extLst>
              <a:ext uri="{FF2B5EF4-FFF2-40B4-BE49-F238E27FC236}">
                <a16:creationId xmlns:a16="http://schemas.microsoft.com/office/drawing/2014/main" id="{F82F402E-188F-4728-BBD6-D819CBC58677}"/>
              </a:ext>
            </a:extLst>
          </p:cNvPr>
          <p:cNvSpPr/>
          <p:nvPr/>
        </p:nvSpPr>
        <p:spPr>
          <a:xfrm>
            <a:off x="4797624" y="825484"/>
            <a:ext cx="3175302" cy="29766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מלבן 17">
            <a:extLst>
              <a:ext uri="{FF2B5EF4-FFF2-40B4-BE49-F238E27FC236}">
                <a16:creationId xmlns:a16="http://schemas.microsoft.com/office/drawing/2014/main" id="{2D51EEA1-229A-4F66-A63F-67A91FBA514D}"/>
              </a:ext>
            </a:extLst>
          </p:cNvPr>
          <p:cNvSpPr/>
          <p:nvPr/>
        </p:nvSpPr>
        <p:spPr>
          <a:xfrm>
            <a:off x="8667668" y="939323"/>
            <a:ext cx="3175302" cy="29766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9" name="2min_final" descr="2min_final">
            <a:hlinkClick r:id="" action="ppaction://media"/>
            <a:extLst>
              <a:ext uri="{FF2B5EF4-FFF2-40B4-BE49-F238E27FC236}">
                <a16:creationId xmlns:a16="http://schemas.microsoft.com/office/drawing/2014/main" id="{0DB1CB9E-A3A3-4856-B1B5-A8448ED3680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212259" y="424717"/>
            <a:ext cx="1540938" cy="549601"/>
          </a:xfrm>
          <a:prstGeom prst="rect">
            <a:avLst/>
          </a:prstGeom>
        </p:spPr>
      </p:pic>
      <p:cxnSp>
        <p:nvCxnSpPr>
          <p:cNvPr id="7" name="מחבר ישר 6"/>
          <p:cNvCxnSpPr/>
          <p:nvPr/>
        </p:nvCxnSpPr>
        <p:spPr>
          <a:xfrm>
            <a:off x="8101849" y="0"/>
            <a:ext cx="0" cy="672966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310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4256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19"/>
                </p:tgtEl>
              </p:cMediaNode>
            </p:video>
          </p:childTnLst>
        </p:cTn>
      </p:par>
    </p:tnLst>
    <p:bldLst>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תמונה 13">
            <a:extLst>
              <a:ext uri="{FF2B5EF4-FFF2-40B4-BE49-F238E27FC236}">
                <a16:creationId xmlns:a16="http://schemas.microsoft.com/office/drawing/2014/main" id="{B4E97ADF-6FF3-41F7-845C-14746060AD2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1000"/>
                    </a14:imgEffect>
                    <a14:imgEffect>
                      <a14:brightnessContrast bright="41000"/>
                    </a14:imgEffect>
                  </a14:imgLayer>
                </a14:imgProps>
              </a:ext>
            </a:extLst>
          </a:blip>
          <a:srcRect l="27329" t="23213" r="25925" b="9670"/>
          <a:stretch/>
        </p:blipFill>
        <p:spPr>
          <a:xfrm>
            <a:off x="3859298" y="0"/>
            <a:ext cx="8332702" cy="6729663"/>
          </a:xfrm>
          <a:prstGeom prst="rect">
            <a:avLst/>
          </a:prstGeom>
        </p:spPr>
      </p:pic>
      <p:sp>
        <p:nvSpPr>
          <p:cNvPr id="2" name="תיבת טקסט 1">
            <a:extLst>
              <a:ext uri="{FF2B5EF4-FFF2-40B4-BE49-F238E27FC236}">
                <a16:creationId xmlns:a16="http://schemas.microsoft.com/office/drawing/2014/main" id="{478127F6-4CB2-4F02-BC2E-CDF8DA976543}"/>
              </a:ext>
            </a:extLst>
          </p:cNvPr>
          <p:cNvSpPr txBox="1"/>
          <p:nvPr/>
        </p:nvSpPr>
        <p:spPr>
          <a:xfrm>
            <a:off x="241657" y="4010364"/>
            <a:ext cx="3256671" cy="954107"/>
          </a:xfrm>
          <a:prstGeom prst="rect">
            <a:avLst/>
          </a:prstGeom>
          <a:noFill/>
          <a:ln w="28575">
            <a:solidFill>
              <a:srgbClr val="002060"/>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מהלך המשחק/ </a:t>
            </a:r>
          </a:p>
          <a:p>
            <a:pPr algn="ctr"/>
            <a:r>
              <a:rPr lang="he-IL" sz="2800" b="1" dirty="0">
                <a:latin typeface="Calibri" panose="020F0502020204030204" pitchFamily="34" charset="0"/>
                <a:cs typeface="Calibri" panose="020F0502020204030204" pitchFamily="34" charset="0"/>
              </a:rPr>
              <a:t>איך משחקים</a:t>
            </a:r>
          </a:p>
        </p:txBody>
      </p:sp>
      <p:sp>
        <p:nvSpPr>
          <p:cNvPr id="3" name="מלבן 2">
            <a:extLst>
              <a:ext uri="{FF2B5EF4-FFF2-40B4-BE49-F238E27FC236}">
                <a16:creationId xmlns:a16="http://schemas.microsoft.com/office/drawing/2014/main" id="{13D8BC04-77BD-42AF-8302-854F8B71DEF0}"/>
              </a:ext>
            </a:extLst>
          </p:cNvPr>
          <p:cNvSpPr/>
          <p:nvPr/>
        </p:nvSpPr>
        <p:spPr>
          <a:xfrm>
            <a:off x="11435635" y="1177031"/>
            <a:ext cx="407335" cy="25992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6">
            <a:extLst>
              <a:ext uri="{FF2B5EF4-FFF2-40B4-BE49-F238E27FC236}">
                <a16:creationId xmlns:a16="http://schemas.microsoft.com/office/drawing/2014/main" id="{8A10113C-8CBE-4E46-927D-67A40E68733C}"/>
              </a:ext>
            </a:extLst>
          </p:cNvPr>
          <p:cNvSpPr/>
          <p:nvPr/>
        </p:nvSpPr>
        <p:spPr>
          <a:xfrm>
            <a:off x="4819697" y="720205"/>
            <a:ext cx="3175302" cy="29766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a:extLst>
              <a:ext uri="{FF2B5EF4-FFF2-40B4-BE49-F238E27FC236}">
                <a16:creationId xmlns:a16="http://schemas.microsoft.com/office/drawing/2014/main" id="{8A14313C-DC24-4015-B44E-2A0ACF6040D1}"/>
              </a:ext>
            </a:extLst>
          </p:cNvPr>
          <p:cNvSpPr/>
          <p:nvPr/>
        </p:nvSpPr>
        <p:spPr>
          <a:xfrm>
            <a:off x="8667668" y="898248"/>
            <a:ext cx="3175302" cy="29766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EE6758CB-C340-4508-B9CB-DD2062A7AADC}"/>
              </a:ext>
            </a:extLst>
          </p:cNvPr>
          <p:cNvSpPr/>
          <p:nvPr/>
        </p:nvSpPr>
        <p:spPr>
          <a:xfrm>
            <a:off x="7256064" y="1353232"/>
            <a:ext cx="719849" cy="21547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9">
            <a:extLst>
              <a:ext uri="{FF2B5EF4-FFF2-40B4-BE49-F238E27FC236}">
                <a16:creationId xmlns:a16="http://schemas.microsoft.com/office/drawing/2014/main" id="{35F4C4DC-A304-4A7A-A991-39E251305F6A}"/>
              </a:ext>
            </a:extLst>
          </p:cNvPr>
          <p:cNvSpPr/>
          <p:nvPr/>
        </p:nvSpPr>
        <p:spPr>
          <a:xfrm>
            <a:off x="6817110" y="1623582"/>
            <a:ext cx="1158803" cy="20876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a:extLst>
              <a:ext uri="{FF2B5EF4-FFF2-40B4-BE49-F238E27FC236}">
                <a16:creationId xmlns:a16="http://schemas.microsoft.com/office/drawing/2014/main" id="{F2B527F2-19C7-4395-BBB6-991E201F96B9}"/>
              </a:ext>
            </a:extLst>
          </p:cNvPr>
          <p:cNvSpPr/>
          <p:nvPr/>
        </p:nvSpPr>
        <p:spPr>
          <a:xfrm>
            <a:off x="10658795" y="1770475"/>
            <a:ext cx="1158803" cy="29766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מלבן 14">
            <a:extLst>
              <a:ext uri="{FF2B5EF4-FFF2-40B4-BE49-F238E27FC236}">
                <a16:creationId xmlns:a16="http://schemas.microsoft.com/office/drawing/2014/main" id="{50D1BF87-ECC7-4FDA-BD22-DE425AC2306A}"/>
              </a:ext>
            </a:extLst>
          </p:cNvPr>
          <p:cNvSpPr/>
          <p:nvPr/>
        </p:nvSpPr>
        <p:spPr>
          <a:xfrm>
            <a:off x="6837195" y="4057064"/>
            <a:ext cx="1158803" cy="29766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מלבן 15">
            <a:extLst>
              <a:ext uri="{FF2B5EF4-FFF2-40B4-BE49-F238E27FC236}">
                <a16:creationId xmlns:a16="http://schemas.microsoft.com/office/drawing/2014/main" id="{FF539DE2-DE1D-467B-8964-DC091F4CBABD}"/>
              </a:ext>
            </a:extLst>
          </p:cNvPr>
          <p:cNvSpPr/>
          <p:nvPr/>
        </p:nvSpPr>
        <p:spPr>
          <a:xfrm>
            <a:off x="10154653" y="5811804"/>
            <a:ext cx="1324887" cy="28200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מלבן 16">
            <a:extLst>
              <a:ext uri="{FF2B5EF4-FFF2-40B4-BE49-F238E27FC236}">
                <a16:creationId xmlns:a16="http://schemas.microsoft.com/office/drawing/2014/main" id="{B5267230-7986-4536-98EC-936BC8BAEF60}"/>
              </a:ext>
            </a:extLst>
          </p:cNvPr>
          <p:cNvSpPr/>
          <p:nvPr/>
        </p:nvSpPr>
        <p:spPr>
          <a:xfrm>
            <a:off x="5734631" y="96010"/>
            <a:ext cx="2228021" cy="44655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מלבן 17">
            <a:extLst>
              <a:ext uri="{FF2B5EF4-FFF2-40B4-BE49-F238E27FC236}">
                <a16:creationId xmlns:a16="http://schemas.microsoft.com/office/drawing/2014/main" id="{3482A652-93BB-4F70-B186-B1E48143F98B}"/>
              </a:ext>
            </a:extLst>
          </p:cNvPr>
          <p:cNvSpPr/>
          <p:nvPr/>
        </p:nvSpPr>
        <p:spPr>
          <a:xfrm>
            <a:off x="8667667" y="258889"/>
            <a:ext cx="3149931" cy="49531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תיבת טקסט 18">
            <a:extLst>
              <a:ext uri="{FF2B5EF4-FFF2-40B4-BE49-F238E27FC236}">
                <a16:creationId xmlns:a16="http://schemas.microsoft.com/office/drawing/2014/main" id="{54E45D54-BBA3-477E-BE0A-23F7F08D036E}"/>
              </a:ext>
            </a:extLst>
          </p:cNvPr>
          <p:cNvSpPr txBox="1"/>
          <p:nvPr/>
        </p:nvSpPr>
        <p:spPr>
          <a:xfrm>
            <a:off x="241658" y="1702917"/>
            <a:ext cx="3256671" cy="523220"/>
          </a:xfrm>
          <a:prstGeom prst="rect">
            <a:avLst/>
          </a:prstGeom>
          <a:noFill/>
          <a:ln w="28575">
            <a:solidFill>
              <a:srgbClr val="002060"/>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שם המשחק </a:t>
            </a:r>
          </a:p>
        </p:txBody>
      </p:sp>
      <p:sp>
        <p:nvSpPr>
          <p:cNvPr id="20" name="תיבת טקסט 19">
            <a:extLst>
              <a:ext uri="{FF2B5EF4-FFF2-40B4-BE49-F238E27FC236}">
                <a16:creationId xmlns:a16="http://schemas.microsoft.com/office/drawing/2014/main" id="{D9A3A21B-4F0B-455A-B48E-8AB4A116CAC3}"/>
              </a:ext>
            </a:extLst>
          </p:cNvPr>
          <p:cNvSpPr txBox="1"/>
          <p:nvPr/>
        </p:nvSpPr>
        <p:spPr>
          <a:xfrm>
            <a:off x="241659" y="3300308"/>
            <a:ext cx="3256671" cy="523220"/>
          </a:xfrm>
          <a:prstGeom prst="rect">
            <a:avLst/>
          </a:prstGeom>
          <a:noFill/>
          <a:ln w="28575">
            <a:solidFill>
              <a:srgbClr val="002060"/>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ציוד/מה צריך</a:t>
            </a:r>
          </a:p>
        </p:txBody>
      </p:sp>
      <p:sp>
        <p:nvSpPr>
          <p:cNvPr id="21" name="תיבת טקסט 20">
            <a:extLst>
              <a:ext uri="{FF2B5EF4-FFF2-40B4-BE49-F238E27FC236}">
                <a16:creationId xmlns:a16="http://schemas.microsoft.com/office/drawing/2014/main" id="{15C74357-4FF3-40DC-A946-8EA754B9934E}"/>
              </a:ext>
            </a:extLst>
          </p:cNvPr>
          <p:cNvSpPr txBox="1"/>
          <p:nvPr/>
        </p:nvSpPr>
        <p:spPr>
          <a:xfrm>
            <a:off x="241659" y="2495151"/>
            <a:ext cx="3256671" cy="523220"/>
          </a:xfrm>
          <a:prstGeom prst="rect">
            <a:avLst/>
          </a:prstGeom>
          <a:noFill/>
          <a:ln w="28575">
            <a:solidFill>
              <a:srgbClr val="002060"/>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למי מיועד המשחק</a:t>
            </a:r>
          </a:p>
        </p:txBody>
      </p:sp>
      <p:sp>
        <p:nvSpPr>
          <p:cNvPr id="22" name="תיבת טקסט 21">
            <a:extLst>
              <a:ext uri="{FF2B5EF4-FFF2-40B4-BE49-F238E27FC236}">
                <a16:creationId xmlns:a16="http://schemas.microsoft.com/office/drawing/2014/main" id="{4FD52E4D-9694-4BD6-B620-552324428A06}"/>
              </a:ext>
            </a:extLst>
          </p:cNvPr>
          <p:cNvSpPr txBox="1"/>
          <p:nvPr/>
        </p:nvSpPr>
        <p:spPr>
          <a:xfrm>
            <a:off x="241656" y="5139702"/>
            <a:ext cx="3256671" cy="954107"/>
          </a:xfrm>
          <a:prstGeom prst="rect">
            <a:avLst/>
          </a:prstGeom>
          <a:noFill/>
          <a:ln w="28575">
            <a:solidFill>
              <a:srgbClr val="002060"/>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הקבוצה המנצחת/</a:t>
            </a:r>
          </a:p>
          <a:p>
            <a:pPr algn="ctr"/>
            <a:r>
              <a:rPr lang="he-IL" sz="2800" b="1" dirty="0">
                <a:latin typeface="Calibri" panose="020F0502020204030204" pitchFamily="34" charset="0"/>
                <a:cs typeface="Calibri" panose="020F0502020204030204" pitchFamily="34" charset="0"/>
              </a:rPr>
              <a:t>מי המנצח</a:t>
            </a:r>
          </a:p>
        </p:txBody>
      </p:sp>
      <p:sp>
        <p:nvSpPr>
          <p:cNvPr id="13" name="מלבן 12">
            <a:extLst>
              <a:ext uri="{FF2B5EF4-FFF2-40B4-BE49-F238E27FC236}">
                <a16:creationId xmlns:a16="http://schemas.microsoft.com/office/drawing/2014/main" id="{10FDCAF9-DCD7-40F4-960E-8D517C3136AB}"/>
              </a:ext>
            </a:extLst>
          </p:cNvPr>
          <p:cNvSpPr/>
          <p:nvPr/>
        </p:nvSpPr>
        <p:spPr>
          <a:xfrm>
            <a:off x="5635256" y="1047082"/>
            <a:ext cx="2327396" cy="251276"/>
          </a:xfrm>
          <a:prstGeom prst="rect">
            <a:avLst/>
          </a:prstGeom>
          <a:noFill/>
          <a:ln w="38100">
            <a:solidFill>
              <a:srgbClr val="FFFF00"/>
            </a:solidFill>
            <a:extLst>
              <a:ext uri="{C807C97D-BFC1-408E-A445-0C87EB9F89A2}">
                <ask:lineSketchStyleProps xmlns="" xmlns:ask="http://schemas.microsoft.com/office/drawing/2018/sketchyshapes" sd="338425136">
                  <a:custGeom>
                    <a:avLst/>
                    <a:gdLst>
                      <a:gd name="connsiteX0" fmla="*/ 0 w 2327396"/>
                      <a:gd name="connsiteY0" fmla="*/ 0 h 251276"/>
                      <a:gd name="connsiteX1" fmla="*/ 2327396 w 2327396"/>
                      <a:gd name="connsiteY1" fmla="*/ 0 h 251276"/>
                      <a:gd name="connsiteX2" fmla="*/ 2327396 w 2327396"/>
                      <a:gd name="connsiteY2" fmla="*/ 251276 h 251276"/>
                      <a:gd name="connsiteX3" fmla="*/ 0 w 2327396"/>
                      <a:gd name="connsiteY3" fmla="*/ 251276 h 251276"/>
                      <a:gd name="connsiteX4" fmla="*/ 0 w 2327396"/>
                      <a:gd name="connsiteY4" fmla="*/ 0 h 251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7396" h="251276" extrusionOk="0">
                        <a:moveTo>
                          <a:pt x="0" y="0"/>
                        </a:moveTo>
                        <a:cubicBezTo>
                          <a:pt x="839636" y="113819"/>
                          <a:pt x="1240005" y="-152080"/>
                          <a:pt x="2327396" y="0"/>
                        </a:cubicBezTo>
                        <a:cubicBezTo>
                          <a:pt x="2344216" y="113774"/>
                          <a:pt x="2306736" y="161612"/>
                          <a:pt x="2327396" y="251276"/>
                        </a:cubicBezTo>
                        <a:cubicBezTo>
                          <a:pt x="1728475" y="324596"/>
                          <a:pt x="1149983" y="403205"/>
                          <a:pt x="0" y="251276"/>
                        </a:cubicBezTo>
                        <a:cubicBezTo>
                          <a:pt x="-417" y="206154"/>
                          <a:pt x="7184" y="4683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מלבן 23">
            <a:extLst>
              <a:ext uri="{FF2B5EF4-FFF2-40B4-BE49-F238E27FC236}">
                <a16:creationId xmlns:a16="http://schemas.microsoft.com/office/drawing/2014/main" id="{5D1AB167-C076-42D7-93C9-161D7D7E3A1E}"/>
              </a:ext>
            </a:extLst>
          </p:cNvPr>
          <p:cNvSpPr/>
          <p:nvPr/>
        </p:nvSpPr>
        <p:spPr>
          <a:xfrm>
            <a:off x="8336881" y="1476689"/>
            <a:ext cx="3506089" cy="239053"/>
          </a:xfrm>
          <a:prstGeom prst="rect">
            <a:avLst/>
          </a:prstGeom>
          <a:noFill/>
          <a:ln w="38100">
            <a:solidFill>
              <a:srgbClr val="FFFF00"/>
            </a:solidFill>
            <a:extLst>
              <a:ext uri="{C807C97D-BFC1-408E-A445-0C87EB9F89A2}">
                <ask:lineSketchStyleProps xmlns="" xmlns:ask="http://schemas.microsoft.com/office/drawing/2018/sketchyshapes" sd="338425136">
                  <a:custGeom>
                    <a:avLst/>
                    <a:gdLst>
                      <a:gd name="connsiteX0" fmla="*/ 0 w 2327396"/>
                      <a:gd name="connsiteY0" fmla="*/ 0 h 251276"/>
                      <a:gd name="connsiteX1" fmla="*/ 2327396 w 2327396"/>
                      <a:gd name="connsiteY1" fmla="*/ 0 h 251276"/>
                      <a:gd name="connsiteX2" fmla="*/ 2327396 w 2327396"/>
                      <a:gd name="connsiteY2" fmla="*/ 251276 h 251276"/>
                      <a:gd name="connsiteX3" fmla="*/ 0 w 2327396"/>
                      <a:gd name="connsiteY3" fmla="*/ 251276 h 251276"/>
                      <a:gd name="connsiteX4" fmla="*/ 0 w 2327396"/>
                      <a:gd name="connsiteY4" fmla="*/ 0 h 251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7396" h="251276" extrusionOk="0">
                        <a:moveTo>
                          <a:pt x="0" y="0"/>
                        </a:moveTo>
                        <a:cubicBezTo>
                          <a:pt x="839636" y="113819"/>
                          <a:pt x="1240005" y="-152080"/>
                          <a:pt x="2327396" y="0"/>
                        </a:cubicBezTo>
                        <a:cubicBezTo>
                          <a:pt x="2344216" y="113774"/>
                          <a:pt x="2306736" y="161612"/>
                          <a:pt x="2327396" y="251276"/>
                        </a:cubicBezTo>
                        <a:cubicBezTo>
                          <a:pt x="1728475" y="324596"/>
                          <a:pt x="1149983" y="403205"/>
                          <a:pt x="0" y="251276"/>
                        </a:cubicBezTo>
                        <a:cubicBezTo>
                          <a:pt x="-417" y="206154"/>
                          <a:pt x="7184" y="46836"/>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5" name="מחבר ישר 4"/>
          <p:cNvCxnSpPr/>
          <p:nvPr/>
        </p:nvCxnSpPr>
        <p:spPr>
          <a:xfrm>
            <a:off x="8101849" y="0"/>
            <a:ext cx="0" cy="672966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0524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726776" y="146913"/>
            <a:ext cx="8280000" cy="720000"/>
          </a:xfrm>
        </p:spPr>
        <p:txBody>
          <a:bodyPr>
            <a:normAutofit/>
          </a:bodyPr>
          <a:lstStyle/>
          <a:p>
            <a:r>
              <a:rPr lang="he-IL" dirty="0"/>
              <a:t>משחק ילדים מישראל</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807416" y="0"/>
            <a:ext cx="1017545" cy="1070700"/>
          </a:xfrm>
          <a:prstGeom prst="rect">
            <a:avLst/>
          </a:prstGeom>
        </p:spPr>
      </p:pic>
      <p:pic>
        <p:nvPicPr>
          <p:cNvPr id="3076" name="Picture 4" descr="מנועי חיפוש פנימיים לאתרי אינטרנט ואינטרא-נט — דוטקום: שרותי אינטרנט">
            <a:extLst>
              <a:ext uri="{FF2B5EF4-FFF2-40B4-BE49-F238E27FC236}">
                <a16:creationId xmlns:a16="http://schemas.microsoft.com/office/drawing/2014/main" id="{A650ED11-A1B7-4286-9397-B9E0EAF1CC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8073" y="1629484"/>
            <a:ext cx="1529182" cy="1529182"/>
          </a:xfrm>
          <a:prstGeom prst="rect">
            <a:avLst/>
          </a:prstGeom>
          <a:noFill/>
          <a:extLst>
            <a:ext uri="{909E8E84-426E-40DD-AFC4-6F175D3DCCD1}">
              <a14:hiddenFill xmlns:a14="http://schemas.microsoft.com/office/drawing/2010/main">
                <a:solidFill>
                  <a:srgbClr val="FFFFFF"/>
                </a:solidFill>
              </a14:hiddenFill>
            </a:ext>
          </a:extLst>
        </p:spPr>
      </p:pic>
      <p:sp>
        <p:nvSpPr>
          <p:cNvPr id="9" name="מלבן 8">
            <a:extLst>
              <a:ext uri="{FF2B5EF4-FFF2-40B4-BE49-F238E27FC236}">
                <a16:creationId xmlns:a16="http://schemas.microsoft.com/office/drawing/2014/main" id="{904E6862-1647-4784-B832-70513AAAAB18}"/>
              </a:ext>
            </a:extLst>
          </p:cNvPr>
          <p:cNvSpPr/>
          <p:nvPr/>
        </p:nvSpPr>
        <p:spPr>
          <a:xfrm>
            <a:off x="-101448" y="3022125"/>
            <a:ext cx="2822053" cy="3323987"/>
          </a:xfrm>
          <a:prstGeom prst="rect">
            <a:avLst/>
          </a:prstGeom>
        </p:spPr>
        <p:txBody>
          <a:bodyPr wrap="square">
            <a:spAutoFit/>
          </a:bodyPr>
          <a:lstStyle/>
          <a:p>
            <a:pPr algn="r" rtl="1">
              <a:lnSpc>
                <a:spcPct val="150000"/>
              </a:lnSpc>
              <a:spcAft>
                <a:spcPts val="800"/>
              </a:spcAft>
            </a:pPr>
            <a:r>
              <a:rPr lang="he-IL" sz="2800" dirty="0"/>
              <a:t>לפניכם הוראות למשחק "שוקו חם".</a:t>
            </a:r>
            <a:br>
              <a:rPr lang="he-IL" sz="2800" dirty="0"/>
            </a:br>
            <a:r>
              <a:rPr lang="he-IL" sz="2800" dirty="0"/>
              <a:t>התאימו  את הכותרות למקום המתאים.</a:t>
            </a:r>
            <a:endParaRPr lang="he-IL" sz="2800" b="1" dirty="0"/>
          </a:p>
        </p:txBody>
      </p:sp>
      <p:pic>
        <p:nvPicPr>
          <p:cNvPr id="4" name="תמונה 3">
            <a:extLst>
              <a:ext uri="{FF2B5EF4-FFF2-40B4-BE49-F238E27FC236}">
                <a16:creationId xmlns:a16="http://schemas.microsoft.com/office/drawing/2014/main" id="{DC96A208-E284-45C4-B7A8-E92A2E6E51A6}"/>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6000"/>
                    </a14:imgEffect>
                    <a14:imgEffect>
                      <a14:brightnessContrast bright="13000"/>
                    </a14:imgEffect>
                  </a14:imgLayer>
                </a14:imgProps>
              </a:ext>
            </a:extLst>
          </a:blip>
          <a:srcRect l="27767" t="28355" r="23588" b="25115"/>
          <a:stretch/>
        </p:blipFill>
        <p:spPr>
          <a:xfrm>
            <a:off x="3200400" y="843519"/>
            <a:ext cx="8745415" cy="4705511"/>
          </a:xfrm>
          <a:prstGeom prst="rect">
            <a:avLst/>
          </a:prstGeom>
        </p:spPr>
      </p:pic>
      <p:grpSp>
        <p:nvGrpSpPr>
          <p:cNvPr id="6" name="קבוצה 5">
            <a:extLst>
              <a:ext uri="{FF2B5EF4-FFF2-40B4-BE49-F238E27FC236}">
                <a16:creationId xmlns:a16="http://schemas.microsoft.com/office/drawing/2014/main" id="{2B91830C-D05A-4984-9C16-F6301C63A094}"/>
              </a:ext>
            </a:extLst>
          </p:cNvPr>
          <p:cNvGrpSpPr/>
          <p:nvPr/>
        </p:nvGrpSpPr>
        <p:grpSpPr>
          <a:xfrm>
            <a:off x="3200546" y="5507046"/>
            <a:ext cx="8806229" cy="1338055"/>
            <a:chOff x="4749649" y="5563731"/>
            <a:chExt cx="6904779" cy="1102291"/>
          </a:xfrm>
        </p:grpSpPr>
        <p:pic>
          <p:nvPicPr>
            <p:cNvPr id="2" name="תמונה 1">
              <a:extLst>
                <a:ext uri="{FF2B5EF4-FFF2-40B4-BE49-F238E27FC236}">
                  <a16:creationId xmlns:a16="http://schemas.microsoft.com/office/drawing/2014/main" id="{874AA620-0638-478D-9674-E3142CE59FBB}"/>
                </a:ext>
              </a:extLst>
            </p:cNvPr>
            <p:cNvPicPr>
              <a:picLocks noChangeAspect="1"/>
            </p:cNvPicPr>
            <p:nvPr/>
          </p:nvPicPr>
          <p:blipFill rotWithShape="1">
            <a:blip r:embed="rId9"/>
            <a:srcRect l="26712" t="59361" r="25000" b="25114"/>
            <a:stretch/>
          </p:blipFill>
          <p:spPr>
            <a:xfrm>
              <a:off x="5767194" y="5563731"/>
              <a:ext cx="5887234" cy="1064713"/>
            </a:xfrm>
            <a:prstGeom prst="rect">
              <a:avLst/>
            </a:prstGeom>
          </p:spPr>
        </p:pic>
        <p:pic>
          <p:nvPicPr>
            <p:cNvPr id="10" name="תמונה 9">
              <a:extLst>
                <a:ext uri="{FF2B5EF4-FFF2-40B4-BE49-F238E27FC236}">
                  <a16:creationId xmlns:a16="http://schemas.microsoft.com/office/drawing/2014/main" id="{BCFFAC9C-81AC-4A8E-8DBC-C1068FBEF14F}"/>
                </a:ext>
              </a:extLst>
            </p:cNvPr>
            <p:cNvPicPr>
              <a:picLocks noChangeAspect="1"/>
            </p:cNvPicPr>
            <p:nvPr/>
          </p:nvPicPr>
          <p:blipFill rotWithShape="1">
            <a:blip r:embed="rId10"/>
            <a:srcRect l="66207" t="73133" r="25447" b="10794"/>
            <a:stretch/>
          </p:blipFill>
          <p:spPr>
            <a:xfrm>
              <a:off x="4749649" y="5563731"/>
              <a:ext cx="1017545" cy="1102291"/>
            </a:xfrm>
            <a:prstGeom prst="rect">
              <a:avLst/>
            </a:prstGeom>
          </p:spPr>
        </p:pic>
      </p:grpSp>
      <p:sp>
        <p:nvSpPr>
          <p:cNvPr id="3" name="תיבת טקסט 2">
            <a:extLst>
              <a:ext uri="{FF2B5EF4-FFF2-40B4-BE49-F238E27FC236}">
                <a16:creationId xmlns:a16="http://schemas.microsoft.com/office/drawing/2014/main" id="{A65D654D-9332-4AAA-9314-9B0A014DCDC9}"/>
              </a:ext>
            </a:extLst>
          </p:cNvPr>
          <p:cNvSpPr txBox="1"/>
          <p:nvPr/>
        </p:nvSpPr>
        <p:spPr>
          <a:xfrm>
            <a:off x="10325685" y="964675"/>
            <a:ext cx="1643576" cy="461665"/>
          </a:xfrm>
          <a:prstGeom prst="rect">
            <a:avLst/>
          </a:prstGeom>
          <a:solidFill>
            <a:schemeClr val="bg1"/>
          </a:solidFill>
        </p:spPr>
        <p:txBody>
          <a:bodyPr wrap="square" rtlCol="1">
            <a:spAutoFit/>
          </a:bodyPr>
          <a:lstStyle/>
          <a:p>
            <a:pPr algn="r" rtl="1"/>
            <a:r>
              <a:rPr lang="he-IL" sz="2400" dirty="0">
                <a:latin typeface="Calibri" panose="020F0502020204030204" pitchFamily="34" charset="0"/>
                <a:cs typeface="Calibri" panose="020F0502020204030204" pitchFamily="34" charset="0"/>
              </a:rPr>
              <a:t>שם המשחק</a:t>
            </a:r>
          </a:p>
        </p:txBody>
      </p:sp>
      <p:pic>
        <p:nvPicPr>
          <p:cNvPr id="12" name="גרפיקה 11" descr="סימן ביקורת">
            <a:extLst>
              <a:ext uri="{FF2B5EF4-FFF2-40B4-BE49-F238E27FC236}">
                <a16:creationId xmlns:a16="http://schemas.microsoft.com/office/drawing/2014/main" id="{27790FD1-C721-43D5-9A80-D708EDB089B1}"/>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7451474" y="5529130"/>
            <a:ext cx="645844" cy="645844"/>
          </a:xfrm>
          <a:prstGeom prst="rect">
            <a:avLst/>
          </a:prstGeom>
        </p:spPr>
      </p:pic>
      <p:pic>
        <p:nvPicPr>
          <p:cNvPr id="14" name="2min_final" descr="2min_final">
            <a:hlinkClick r:id="" action="ppaction://media"/>
            <a:extLst>
              <a:ext uri="{FF2B5EF4-FFF2-40B4-BE49-F238E27FC236}">
                <a16:creationId xmlns:a16="http://schemas.microsoft.com/office/drawing/2014/main" id="{599CA12A-FFED-4D72-95D3-F00FBDD70756}"/>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649096" y="383562"/>
            <a:ext cx="1540938" cy="549601"/>
          </a:xfrm>
          <a:prstGeom prst="rect">
            <a:avLst/>
          </a:prstGeom>
        </p:spPr>
      </p:pic>
    </p:spTree>
    <p:extLst>
      <p:ext uri="{BB962C8B-B14F-4D97-AF65-F5344CB8AC3E}">
        <p14:creationId xmlns:p14="http://schemas.microsoft.com/office/powerpoint/2010/main" val="254334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4256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14"/>
                </p:tgtEl>
              </p:cMediaNode>
            </p:video>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233990" y="175350"/>
            <a:ext cx="8280000" cy="720000"/>
          </a:xfrm>
        </p:spPr>
        <p:txBody>
          <a:bodyPr>
            <a:normAutofit/>
          </a:bodyPr>
          <a:lstStyle/>
          <a:p>
            <a:r>
              <a:rPr lang="he-IL" dirty="0"/>
              <a:t>ארגון מידע </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807416" y="0"/>
            <a:ext cx="1017545" cy="1070700"/>
          </a:xfrm>
          <a:prstGeom prst="rect">
            <a:avLst/>
          </a:prstGeom>
        </p:spPr>
      </p:pic>
      <p:pic>
        <p:nvPicPr>
          <p:cNvPr id="2" name="תמונה 1">
            <a:extLst>
              <a:ext uri="{FF2B5EF4-FFF2-40B4-BE49-F238E27FC236}">
                <a16:creationId xmlns:a16="http://schemas.microsoft.com/office/drawing/2014/main" id="{46CA2265-A207-46BA-A586-2C72E864DABD}"/>
              </a:ext>
            </a:extLst>
          </p:cNvPr>
          <p:cNvPicPr>
            <a:picLocks noChangeAspect="1"/>
          </p:cNvPicPr>
          <p:nvPr/>
        </p:nvPicPr>
        <p:blipFill rotWithShape="1">
          <a:blip r:embed="rId4"/>
          <a:srcRect l="19583" t="32221" r="18021" b="14075"/>
          <a:stretch/>
        </p:blipFill>
        <p:spPr>
          <a:xfrm>
            <a:off x="396240" y="1070700"/>
            <a:ext cx="11461236" cy="5548846"/>
          </a:xfrm>
          <a:prstGeom prst="rect">
            <a:avLst/>
          </a:prstGeom>
        </p:spPr>
      </p:pic>
    </p:spTree>
    <p:extLst>
      <p:ext uri="{BB962C8B-B14F-4D97-AF65-F5344CB8AC3E}">
        <p14:creationId xmlns:p14="http://schemas.microsoft.com/office/powerpoint/2010/main" val="3684389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838C63B0-8F5D-4D2B-BA26-67BFD5D7AA35}"/>
              </a:ext>
            </a:extLst>
          </p:cNvPr>
          <p:cNvPicPr>
            <a:picLocks noChangeAspect="1"/>
          </p:cNvPicPr>
          <p:nvPr/>
        </p:nvPicPr>
        <p:blipFill rotWithShape="1">
          <a:blip r:embed="rId5"/>
          <a:srcRect l="23729" t="27012" r="22211" b="15695"/>
          <a:stretch/>
        </p:blipFill>
        <p:spPr>
          <a:xfrm>
            <a:off x="1441938" y="83913"/>
            <a:ext cx="10456985" cy="6410672"/>
          </a:xfrm>
          <a:prstGeom prst="rect">
            <a:avLst/>
          </a:prstGeom>
        </p:spPr>
      </p:pic>
      <p:pic>
        <p:nvPicPr>
          <p:cNvPr id="4" name="2min_final" descr="2min_final">
            <a:hlinkClick r:id="" action="ppaction://media"/>
            <a:extLst>
              <a:ext uri="{FF2B5EF4-FFF2-40B4-BE49-F238E27FC236}">
                <a16:creationId xmlns:a16="http://schemas.microsoft.com/office/drawing/2014/main" id="{1A7D8448-43AD-4D17-AB8A-540892664B5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60100" y="286165"/>
            <a:ext cx="1540938" cy="549601"/>
          </a:xfrm>
          <a:prstGeom prst="rect">
            <a:avLst/>
          </a:prstGeom>
        </p:spPr>
      </p:pic>
      <p:sp>
        <p:nvSpPr>
          <p:cNvPr id="3" name="TextBox 2"/>
          <p:cNvSpPr txBox="1"/>
          <p:nvPr/>
        </p:nvSpPr>
        <p:spPr>
          <a:xfrm>
            <a:off x="4290405" y="83913"/>
            <a:ext cx="7620000" cy="954107"/>
          </a:xfrm>
          <a:prstGeom prst="rect">
            <a:avLst/>
          </a:prstGeom>
          <a:solidFill>
            <a:schemeClr val="bg1"/>
          </a:solidFill>
        </p:spPr>
        <p:txBody>
          <a:bodyPr wrap="square" rtlCol="1">
            <a:spAutoFit/>
          </a:bodyPr>
          <a:lstStyle/>
          <a:p>
            <a:pPr algn="r" rtl="1"/>
            <a:r>
              <a:rPr lang="he-IL" sz="2800" dirty="0" smtClean="0"/>
              <a:t>בחרו 2-3 מהכותרות שלפניכם, ובחרו כן או לא. </a:t>
            </a:r>
          </a:p>
          <a:p>
            <a:pPr algn="r" rtl="1"/>
            <a:r>
              <a:rPr lang="he-IL" sz="2800" dirty="0" smtClean="0"/>
              <a:t>הסבירו את בחירתכם.</a:t>
            </a:r>
            <a:endParaRPr lang="he-IL" sz="2800" dirty="0"/>
          </a:p>
        </p:txBody>
      </p:sp>
    </p:spTree>
    <p:extLst>
      <p:ext uri="{BB962C8B-B14F-4D97-AF65-F5344CB8AC3E}">
        <p14:creationId xmlns:p14="http://schemas.microsoft.com/office/powerpoint/2010/main" val="415299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84E06C10-3B2C-472B-AE7B-BA9601BD4D10}"/>
              </a:ext>
            </a:extLst>
          </p:cNvPr>
          <p:cNvPicPr>
            <a:picLocks noChangeAspect="1"/>
          </p:cNvPicPr>
          <p:nvPr/>
        </p:nvPicPr>
        <p:blipFill rotWithShape="1">
          <a:blip r:embed="rId3"/>
          <a:srcRect l="23116" t="28676" r="22021" b="19452"/>
          <a:stretch/>
        </p:blipFill>
        <p:spPr>
          <a:xfrm>
            <a:off x="83064" y="183742"/>
            <a:ext cx="12108936" cy="6490515"/>
          </a:xfrm>
          <a:prstGeom prst="rect">
            <a:avLst/>
          </a:prstGeom>
        </p:spPr>
      </p:pic>
      <p:sp>
        <p:nvSpPr>
          <p:cNvPr id="6" name="תיבת טקסט 5">
            <a:extLst>
              <a:ext uri="{FF2B5EF4-FFF2-40B4-BE49-F238E27FC236}">
                <a16:creationId xmlns:a16="http://schemas.microsoft.com/office/drawing/2014/main" id="{4997B634-9A9B-464B-8048-F456BB6A277A}"/>
              </a:ext>
            </a:extLst>
          </p:cNvPr>
          <p:cNvSpPr txBox="1"/>
          <p:nvPr/>
        </p:nvSpPr>
        <p:spPr>
          <a:xfrm>
            <a:off x="586391" y="4052587"/>
            <a:ext cx="6347809" cy="523220"/>
          </a:xfrm>
          <a:prstGeom prst="rect">
            <a:avLst/>
          </a:prstGeom>
          <a:solidFill>
            <a:schemeClr val="bg1"/>
          </a:solidFill>
        </p:spPr>
        <p:txBody>
          <a:bodyPr wrap="square" rtlCol="1">
            <a:spAutoFit/>
          </a:bodyPr>
          <a:lstStyle/>
          <a:p>
            <a:pPr algn="ctr"/>
            <a:r>
              <a:rPr lang="he-IL" sz="2800" dirty="0">
                <a:latin typeface="Calibri" panose="020F0502020204030204" pitchFamily="34" charset="0"/>
                <a:cs typeface="Calibri" panose="020F0502020204030204" pitchFamily="34" charset="0"/>
              </a:rPr>
              <a:t>משך המשחק יכול להשתנות, והוא אינו קבוע</a:t>
            </a:r>
          </a:p>
        </p:txBody>
      </p:sp>
      <p:sp>
        <p:nvSpPr>
          <p:cNvPr id="7" name="תיבת טקסט 6">
            <a:extLst>
              <a:ext uri="{FF2B5EF4-FFF2-40B4-BE49-F238E27FC236}">
                <a16:creationId xmlns:a16="http://schemas.microsoft.com/office/drawing/2014/main" id="{07462184-FAA4-4FA4-87FA-5718D61A4456}"/>
              </a:ext>
            </a:extLst>
          </p:cNvPr>
          <p:cNvSpPr txBox="1"/>
          <p:nvPr/>
        </p:nvSpPr>
        <p:spPr>
          <a:xfrm>
            <a:off x="586390" y="4639743"/>
            <a:ext cx="6667451" cy="523220"/>
          </a:xfrm>
          <a:prstGeom prst="rect">
            <a:avLst/>
          </a:prstGeom>
          <a:solidFill>
            <a:schemeClr val="bg1"/>
          </a:solidFill>
        </p:spPr>
        <p:txBody>
          <a:bodyPr wrap="square" rtlCol="1">
            <a:spAutoFit/>
          </a:bodyPr>
          <a:lstStyle/>
          <a:p>
            <a:pPr algn="ctr"/>
            <a:r>
              <a:rPr lang="he-IL" sz="2800" dirty="0">
                <a:latin typeface="Calibri" panose="020F0502020204030204" pitchFamily="34" charset="0"/>
                <a:cs typeface="Calibri" panose="020F0502020204030204" pitchFamily="34" charset="0"/>
              </a:rPr>
              <a:t>מקום המשחק יכול להיות נתון לבחירת המשתתפים</a:t>
            </a:r>
          </a:p>
        </p:txBody>
      </p:sp>
      <p:sp>
        <p:nvSpPr>
          <p:cNvPr id="8" name="תיבת טקסט 7">
            <a:extLst>
              <a:ext uri="{FF2B5EF4-FFF2-40B4-BE49-F238E27FC236}">
                <a16:creationId xmlns:a16="http://schemas.microsoft.com/office/drawing/2014/main" id="{D216FDAC-50A8-47AA-8E9E-42CD107A3B87}"/>
              </a:ext>
            </a:extLst>
          </p:cNvPr>
          <p:cNvSpPr txBox="1"/>
          <p:nvPr/>
        </p:nvSpPr>
        <p:spPr>
          <a:xfrm>
            <a:off x="586391" y="2803883"/>
            <a:ext cx="6130931" cy="523220"/>
          </a:xfrm>
          <a:prstGeom prst="rect">
            <a:avLst/>
          </a:prstGeom>
          <a:solidFill>
            <a:schemeClr val="bg1"/>
          </a:solidFill>
        </p:spPr>
        <p:txBody>
          <a:bodyPr wrap="square" rtlCol="1">
            <a:spAutoFit/>
          </a:bodyPr>
          <a:lstStyle/>
          <a:p>
            <a:pPr algn="ctr"/>
            <a:r>
              <a:rPr lang="he-IL" sz="2800" dirty="0">
                <a:latin typeface="Calibri" panose="020F0502020204030204" pitchFamily="34" charset="0"/>
                <a:cs typeface="Calibri" panose="020F0502020204030204" pitchFamily="34" charset="0"/>
              </a:rPr>
              <a:t>לכל משחק יש מספר משתתפים שונה</a:t>
            </a:r>
          </a:p>
        </p:txBody>
      </p:sp>
      <p:sp>
        <p:nvSpPr>
          <p:cNvPr id="9" name="תיבת טקסט 8">
            <a:extLst>
              <a:ext uri="{FF2B5EF4-FFF2-40B4-BE49-F238E27FC236}">
                <a16:creationId xmlns:a16="http://schemas.microsoft.com/office/drawing/2014/main" id="{281326AB-EC46-4002-AB31-FE77748AE815}"/>
              </a:ext>
            </a:extLst>
          </p:cNvPr>
          <p:cNvSpPr txBox="1"/>
          <p:nvPr/>
        </p:nvSpPr>
        <p:spPr>
          <a:xfrm>
            <a:off x="586391" y="3401053"/>
            <a:ext cx="6130931" cy="523220"/>
          </a:xfrm>
          <a:prstGeom prst="rect">
            <a:avLst/>
          </a:prstGeom>
          <a:solidFill>
            <a:schemeClr val="bg1"/>
          </a:solidFill>
        </p:spPr>
        <p:txBody>
          <a:bodyPr wrap="square" rtlCol="1">
            <a:spAutoFit/>
          </a:bodyPr>
          <a:lstStyle/>
          <a:p>
            <a:pPr algn="ctr"/>
            <a:r>
              <a:rPr lang="he-IL" sz="2800" dirty="0">
                <a:latin typeface="Calibri" panose="020F0502020204030204" pitchFamily="34" charset="0"/>
                <a:cs typeface="Calibri" panose="020F0502020204030204" pitchFamily="34" charset="0"/>
              </a:rPr>
              <a:t>לפני המשחק חשוב לדעת מה הציוד הנדרש </a:t>
            </a:r>
          </a:p>
        </p:txBody>
      </p:sp>
      <p:sp>
        <p:nvSpPr>
          <p:cNvPr id="10" name="תיבת טקסט 9">
            <a:extLst>
              <a:ext uri="{FF2B5EF4-FFF2-40B4-BE49-F238E27FC236}">
                <a16:creationId xmlns:a16="http://schemas.microsoft.com/office/drawing/2014/main" id="{B4FA1706-CA3D-4764-9A4E-424C61DB65A6}"/>
              </a:ext>
            </a:extLst>
          </p:cNvPr>
          <p:cNvSpPr txBox="1"/>
          <p:nvPr/>
        </p:nvSpPr>
        <p:spPr>
          <a:xfrm>
            <a:off x="258580" y="5892427"/>
            <a:ext cx="7003429" cy="461665"/>
          </a:xfrm>
          <a:prstGeom prst="rect">
            <a:avLst/>
          </a:prstGeom>
          <a:solidFill>
            <a:schemeClr val="bg1"/>
          </a:solidFill>
        </p:spPr>
        <p:txBody>
          <a:bodyPr wrap="square" rtlCol="1">
            <a:spAutoFit/>
          </a:bodyPr>
          <a:lstStyle/>
          <a:p>
            <a:pPr algn="ctr"/>
            <a:r>
              <a:rPr lang="he-IL" sz="2400" dirty="0">
                <a:latin typeface="Calibri" panose="020F0502020204030204" pitchFamily="34" charset="0"/>
                <a:cs typeface="Calibri" panose="020F0502020204030204" pitchFamily="34" charset="0"/>
              </a:rPr>
              <a:t>לכל משחק יש מנצח, וחשוב לדעת מה נדרש לעשות כדי לנצח </a:t>
            </a:r>
          </a:p>
        </p:txBody>
      </p:sp>
      <p:sp>
        <p:nvSpPr>
          <p:cNvPr id="11" name="תיבת טקסט 10">
            <a:extLst>
              <a:ext uri="{FF2B5EF4-FFF2-40B4-BE49-F238E27FC236}">
                <a16:creationId xmlns:a16="http://schemas.microsoft.com/office/drawing/2014/main" id="{5E68C2F0-9C98-47B4-988C-F4945E0EAD22}"/>
              </a:ext>
            </a:extLst>
          </p:cNvPr>
          <p:cNvSpPr txBox="1"/>
          <p:nvPr/>
        </p:nvSpPr>
        <p:spPr>
          <a:xfrm>
            <a:off x="586391" y="2216159"/>
            <a:ext cx="6347809" cy="523220"/>
          </a:xfrm>
          <a:prstGeom prst="rect">
            <a:avLst/>
          </a:prstGeom>
          <a:solidFill>
            <a:schemeClr val="bg1"/>
          </a:solidFill>
        </p:spPr>
        <p:txBody>
          <a:bodyPr wrap="square" rtlCol="1">
            <a:spAutoFit/>
          </a:bodyPr>
          <a:lstStyle/>
          <a:p>
            <a:pPr algn="ctr"/>
            <a:r>
              <a:rPr lang="he-IL" sz="2800" dirty="0">
                <a:latin typeface="Calibri" panose="020F0502020204030204" pitchFamily="34" charset="0"/>
                <a:cs typeface="Calibri" panose="020F0502020204030204" pitchFamily="34" charset="0"/>
              </a:rPr>
              <a:t>כדי לשחק צריך להבין את מטרת המשחק</a:t>
            </a:r>
          </a:p>
        </p:txBody>
      </p:sp>
      <p:sp>
        <p:nvSpPr>
          <p:cNvPr id="12" name="תיבת טקסט 11">
            <a:extLst>
              <a:ext uri="{FF2B5EF4-FFF2-40B4-BE49-F238E27FC236}">
                <a16:creationId xmlns:a16="http://schemas.microsoft.com/office/drawing/2014/main" id="{B44CDC73-F22D-45EE-8630-746F79BCCDEE}"/>
              </a:ext>
            </a:extLst>
          </p:cNvPr>
          <p:cNvSpPr txBox="1"/>
          <p:nvPr/>
        </p:nvSpPr>
        <p:spPr>
          <a:xfrm>
            <a:off x="396240" y="5291429"/>
            <a:ext cx="6828705" cy="492443"/>
          </a:xfrm>
          <a:prstGeom prst="rect">
            <a:avLst/>
          </a:prstGeom>
          <a:solidFill>
            <a:schemeClr val="bg1"/>
          </a:solidFill>
        </p:spPr>
        <p:txBody>
          <a:bodyPr wrap="square" rtlCol="1">
            <a:spAutoFit/>
          </a:bodyPr>
          <a:lstStyle/>
          <a:p>
            <a:pPr algn="ctr"/>
            <a:r>
              <a:rPr lang="he-IL" sz="2600" dirty="0">
                <a:latin typeface="Calibri" panose="020F0502020204030204" pitchFamily="34" charset="0"/>
                <a:cs typeface="Calibri" panose="020F0502020204030204" pitchFamily="34" charset="0"/>
              </a:rPr>
              <a:t>ההוראות דרושות כדי לגרום למשתתפים לנקוט בפעולות</a:t>
            </a:r>
          </a:p>
        </p:txBody>
      </p:sp>
      <p:sp>
        <p:nvSpPr>
          <p:cNvPr id="13" name="תיבת טקסט 12">
            <a:extLst>
              <a:ext uri="{FF2B5EF4-FFF2-40B4-BE49-F238E27FC236}">
                <a16:creationId xmlns:a16="http://schemas.microsoft.com/office/drawing/2014/main" id="{8302FD64-2A16-4B95-8762-6C15281DDC82}"/>
              </a:ext>
            </a:extLst>
          </p:cNvPr>
          <p:cNvSpPr txBox="1"/>
          <p:nvPr/>
        </p:nvSpPr>
        <p:spPr>
          <a:xfrm>
            <a:off x="586391" y="1596740"/>
            <a:ext cx="6638554" cy="523220"/>
          </a:xfrm>
          <a:prstGeom prst="rect">
            <a:avLst/>
          </a:prstGeom>
          <a:solidFill>
            <a:schemeClr val="bg1"/>
          </a:solidFill>
        </p:spPr>
        <p:txBody>
          <a:bodyPr wrap="square" rtlCol="1">
            <a:spAutoFit/>
          </a:bodyPr>
          <a:lstStyle/>
          <a:p>
            <a:pPr algn="ctr"/>
            <a:r>
              <a:rPr lang="he-IL" sz="2800" dirty="0">
                <a:latin typeface="Calibri" panose="020F0502020204030204" pitchFamily="34" charset="0"/>
                <a:cs typeface="Calibri" panose="020F0502020204030204" pitchFamily="34" charset="0"/>
              </a:rPr>
              <a:t>כדאי שלכל משחק יהיה שם כדי שנוכל לזהות אותו</a:t>
            </a:r>
          </a:p>
        </p:txBody>
      </p:sp>
    </p:spTree>
    <p:extLst>
      <p:ext uri="{BB962C8B-B14F-4D97-AF65-F5344CB8AC3E}">
        <p14:creationId xmlns:p14="http://schemas.microsoft.com/office/powerpoint/2010/main" val="2517359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78ACB23-17E7-4363-8195-D2C84AD797B6}"/>
              </a:ext>
            </a:extLst>
          </p:cNvPr>
          <p:cNvSpPr>
            <a:spLocks noGrp="1"/>
          </p:cNvSpPr>
          <p:nvPr>
            <p:ph type="title"/>
          </p:nvPr>
        </p:nvSpPr>
        <p:spPr>
          <a:xfrm>
            <a:off x="2870334" y="317255"/>
            <a:ext cx="8280000" cy="1119117"/>
          </a:xfrm>
        </p:spPr>
        <p:txBody>
          <a:bodyPr>
            <a:normAutofit/>
          </a:bodyPr>
          <a:lstStyle/>
          <a:p>
            <a:pPr algn="ctr"/>
            <a:r>
              <a:rPr lang="he-IL" b="1" dirty="0" smtClean="0"/>
              <a:t>כתיבת </a:t>
            </a:r>
            <a:r>
              <a:rPr lang="he-IL" b="1" dirty="0"/>
              <a:t>הוראות למשחק</a:t>
            </a:r>
          </a:p>
        </p:txBody>
      </p:sp>
      <p:sp>
        <p:nvSpPr>
          <p:cNvPr id="6" name="תיבת טקסט 5">
            <a:extLst>
              <a:ext uri="{FF2B5EF4-FFF2-40B4-BE49-F238E27FC236}">
                <a16:creationId xmlns:a16="http://schemas.microsoft.com/office/drawing/2014/main" id="{29479362-A47A-4D82-9B96-B390C550DFDE}"/>
              </a:ext>
            </a:extLst>
          </p:cNvPr>
          <p:cNvSpPr txBox="1"/>
          <p:nvPr/>
        </p:nvSpPr>
        <p:spPr>
          <a:xfrm>
            <a:off x="159222" y="1745136"/>
            <a:ext cx="11873553" cy="1493358"/>
          </a:xfrm>
          <a:prstGeom prst="rect">
            <a:avLst/>
          </a:prstGeom>
          <a:noFill/>
        </p:spPr>
        <p:txBody>
          <a:bodyPr wrap="square" rtlCol="1">
            <a:spAutoFit/>
          </a:bodyPr>
          <a:lstStyle/>
          <a:p>
            <a:pPr algn="r">
              <a:lnSpc>
                <a:spcPct val="150000"/>
              </a:lnSpc>
            </a:pPr>
            <a:r>
              <a:rPr lang="he-IL" sz="3200" b="1" dirty="0">
                <a:latin typeface="Calibri" panose="020F0502020204030204" pitchFamily="34" charset="0"/>
                <a:cs typeface="Calibri" panose="020F0502020204030204" pitchFamily="34" charset="0"/>
              </a:rPr>
              <a:t>1. לפני כתיבת ההוראות יש לכתוב הנחיות כלליות למשחק: </a:t>
            </a:r>
          </a:p>
          <a:p>
            <a:pPr algn="r">
              <a:lnSpc>
                <a:spcPct val="150000"/>
              </a:lnSpc>
            </a:pPr>
            <a:r>
              <a:rPr lang="he-IL" sz="3200" b="1" dirty="0">
                <a:latin typeface="Calibri" panose="020F0502020204030204" pitchFamily="34" charset="0"/>
                <a:cs typeface="Calibri" panose="020F0502020204030204" pitchFamily="34" charset="0"/>
              </a:rPr>
              <a:t>למי מיועד המשחק, מספר המשתתפים, הציוד הנדרש ומטרת המשחק.</a:t>
            </a:r>
          </a:p>
        </p:txBody>
      </p:sp>
      <p:sp>
        <p:nvSpPr>
          <p:cNvPr id="7" name="מלבן 6">
            <a:extLst>
              <a:ext uri="{FF2B5EF4-FFF2-40B4-BE49-F238E27FC236}">
                <a16:creationId xmlns:a16="http://schemas.microsoft.com/office/drawing/2014/main" id="{4D85B9AE-7873-4295-B181-95E0D97EA000}"/>
              </a:ext>
            </a:extLst>
          </p:cNvPr>
          <p:cNvSpPr/>
          <p:nvPr/>
        </p:nvSpPr>
        <p:spPr>
          <a:xfrm>
            <a:off x="2661313" y="3547258"/>
            <a:ext cx="9371462" cy="1692771"/>
          </a:xfrm>
          <a:prstGeom prst="rect">
            <a:avLst/>
          </a:prstGeom>
        </p:spPr>
        <p:txBody>
          <a:bodyPr wrap="square">
            <a:spAutoFit/>
          </a:bodyPr>
          <a:lstStyle/>
          <a:p>
            <a:pPr algn="r"/>
            <a:endParaRPr lang="he-IL" sz="2000" b="1" dirty="0">
              <a:latin typeface="Calibri" panose="020F0502020204030204" pitchFamily="34" charset="0"/>
              <a:cs typeface="Calibri" panose="020F0502020204030204" pitchFamily="34" charset="0"/>
            </a:endParaRPr>
          </a:p>
          <a:p>
            <a:pPr algn="r"/>
            <a:r>
              <a:rPr lang="he-IL" sz="3200" b="1" dirty="0">
                <a:latin typeface="Calibri" panose="020F0502020204030204" pitchFamily="34" charset="0"/>
                <a:cs typeface="Calibri" panose="020F0502020204030204" pitchFamily="34" charset="0"/>
              </a:rPr>
              <a:t>2. את ההוראות  למשחק יש לכתוב באופן קצר וברור.</a:t>
            </a:r>
            <a:endParaRPr lang="en-US" sz="3200" b="1" dirty="0">
              <a:latin typeface="Calibri" panose="020F0502020204030204" pitchFamily="34" charset="0"/>
              <a:cs typeface="Calibri" panose="020F0502020204030204" pitchFamily="34" charset="0"/>
            </a:endParaRPr>
          </a:p>
          <a:p>
            <a:pPr algn="r"/>
            <a:endParaRPr lang="he-IL" sz="2000" b="1" dirty="0">
              <a:latin typeface="Calibri" panose="020F0502020204030204" pitchFamily="34" charset="0"/>
              <a:cs typeface="Calibri" panose="020F0502020204030204" pitchFamily="34" charset="0"/>
            </a:endParaRPr>
          </a:p>
          <a:p>
            <a:pPr algn="r"/>
            <a:endParaRPr lang="en-US" sz="3200" b="1" dirty="0">
              <a:latin typeface="Calibri" panose="020F0502020204030204" pitchFamily="34" charset="0"/>
              <a:cs typeface="Calibri" panose="020F0502020204030204" pitchFamily="34" charset="0"/>
            </a:endParaRPr>
          </a:p>
        </p:txBody>
      </p:sp>
      <p:sp>
        <p:nvSpPr>
          <p:cNvPr id="8" name="מלבן 7">
            <a:extLst>
              <a:ext uri="{FF2B5EF4-FFF2-40B4-BE49-F238E27FC236}">
                <a16:creationId xmlns:a16="http://schemas.microsoft.com/office/drawing/2014/main" id="{7C74F4DF-37B7-42CD-89B1-C52A10EB0535}"/>
              </a:ext>
            </a:extLst>
          </p:cNvPr>
          <p:cNvSpPr/>
          <p:nvPr/>
        </p:nvSpPr>
        <p:spPr>
          <a:xfrm>
            <a:off x="159223" y="4994342"/>
            <a:ext cx="11873553" cy="1077218"/>
          </a:xfrm>
          <a:prstGeom prst="rect">
            <a:avLst/>
          </a:prstGeom>
        </p:spPr>
        <p:txBody>
          <a:bodyPr wrap="square">
            <a:spAutoFit/>
          </a:bodyPr>
          <a:lstStyle/>
          <a:p>
            <a:pPr algn="r"/>
            <a:r>
              <a:rPr lang="he-IL" sz="3200" b="1" dirty="0">
                <a:latin typeface="Calibri" panose="020F0502020204030204" pitchFamily="34" charset="0"/>
                <a:cs typeface="Calibri" panose="020F0502020204030204" pitchFamily="34" charset="0"/>
              </a:rPr>
              <a:t>3. את ההוראות כותבים בשלבים לפי סדר הפעולות ורצוי לסמן אותן במספרים</a:t>
            </a:r>
          </a:p>
          <a:p>
            <a:pPr lvl="1" algn="r"/>
            <a:r>
              <a:rPr lang="he-IL" sz="3200" b="1" dirty="0">
                <a:latin typeface="Calibri" panose="020F0502020204030204" pitchFamily="34" charset="0"/>
                <a:cs typeface="Calibri" panose="020F0502020204030204" pitchFamily="34" charset="0"/>
              </a:rPr>
              <a:t>    או בכוכביות.  </a:t>
            </a:r>
            <a:endParaRPr lang="he-IL"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8837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78ACB23-17E7-4363-8195-D2C84AD797B6}"/>
              </a:ext>
            </a:extLst>
          </p:cNvPr>
          <p:cNvSpPr>
            <a:spLocks noGrp="1"/>
          </p:cNvSpPr>
          <p:nvPr>
            <p:ph type="title"/>
          </p:nvPr>
        </p:nvSpPr>
        <p:spPr>
          <a:xfrm>
            <a:off x="2870334" y="317255"/>
            <a:ext cx="8280000" cy="1119117"/>
          </a:xfrm>
        </p:spPr>
        <p:txBody>
          <a:bodyPr>
            <a:normAutofit/>
          </a:bodyPr>
          <a:lstStyle/>
          <a:p>
            <a:pPr algn="ctr"/>
            <a:r>
              <a:rPr lang="he-IL" b="1" dirty="0"/>
              <a:t>כתיבת הוראות למשחק</a:t>
            </a:r>
          </a:p>
        </p:txBody>
      </p:sp>
      <p:sp>
        <p:nvSpPr>
          <p:cNvPr id="9" name="מלבן 8">
            <a:extLst>
              <a:ext uri="{FF2B5EF4-FFF2-40B4-BE49-F238E27FC236}">
                <a16:creationId xmlns:a16="http://schemas.microsoft.com/office/drawing/2014/main" id="{9B2D720F-A925-475E-A67D-30845895E670}"/>
              </a:ext>
            </a:extLst>
          </p:cNvPr>
          <p:cNvSpPr/>
          <p:nvPr/>
        </p:nvSpPr>
        <p:spPr>
          <a:xfrm>
            <a:off x="311623" y="1602314"/>
            <a:ext cx="11568753" cy="4576702"/>
          </a:xfrm>
          <a:prstGeom prst="rect">
            <a:avLst/>
          </a:prstGeom>
        </p:spPr>
        <p:txBody>
          <a:bodyPr wrap="square">
            <a:spAutoFit/>
          </a:bodyPr>
          <a:lstStyle/>
          <a:p>
            <a:pPr algn="r">
              <a:lnSpc>
                <a:spcPct val="200000"/>
              </a:lnSpc>
            </a:pPr>
            <a:r>
              <a:rPr lang="he-IL" sz="3000" b="1" dirty="0">
                <a:latin typeface="Calibri" panose="020F0502020204030204" pitchFamily="34" charset="0"/>
                <a:cs typeface="Calibri" panose="020F0502020204030204" pitchFamily="34" charset="0"/>
              </a:rPr>
              <a:t>4. אפשר לכתוב את ההוראות באחת מהדרכים האלה:</a:t>
            </a:r>
          </a:p>
          <a:p>
            <a:pPr algn="r">
              <a:lnSpc>
                <a:spcPct val="200000"/>
              </a:lnSpc>
            </a:pPr>
            <a:r>
              <a:rPr lang="he-IL" sz="3000" b="1" dirty="0">
                <a:latin typeface="Calibri" panose="020F0502020204030204" pitchFamily="34" charset="0"/>
                <a:cs typeface="Calibri" panose="020F0502020204030204" pitchFamily="34" charset="0"/>
              </a:rPr>
              <a:t>* לשון ציווי - </a:t>
            </a:r>
            <a:r>
              <a:rPr lang="he-IL" sz="3000" b="1" u="sng" dirty="0">
                <a:latin typeface="Calibri" panose="020F0502020204030204" pitchFamily="34" charset="0"/>
                <a:cs typeface="Calibri" panose="020F0502020204030204" pitchFamily="34" charset="0"/>
              </a:rPr>
              <a:t>מבקשים</a:t>
            </a:r>
            <a:r>
              <a:rPr lang="he-IL" sz="3000" b="1" dirty="0">
                <a:latin typeface="Calibri" panose="020F0502020204030204" pitchFamily="34" charset="0"/>
                <a:cs typeface="Calibri" panose="020F0502020204030204" pitchFamily="34" charset="0"/>
              </a:rPr>
              <a:t> מן </a:t>
            </a:r>
            <a:r>
              <a:rPr lang="he-IL" sz="3000" b="1" u="sng" dirty="0">
                <a:latin typeface="Calibri" panose="020F0502020204030204" pitchFamily="34" charset="0"/>
                <a:cs typeface="Calibri" panose="020F0502020204030204" pitchFamily="34" charset="0"/>
              </a:rPr>
              <a:t>הנמען</a:t>
            </a:r>
            <a:r>
              <a:rPr lang="he-IL" sz="3000" b="1" dirty="0">
                <a:latin typeface="Calibri" panose="020F0502020204030204" pitchFamily="34" charset="0"/>
                <a:cs typeface="Calibri" panose="020F0502020204030204" pitchFamily="34" charset="0"/>
              </a:rPr>
              <a:t> לבצע פעולה: </a:t>
            </a:r>
            <a:r>
              <a:rPr lang="he-IL" sz="3000" b="1" dirty="0">
                <a:solidFill>
                  <a:srgbClr val="FF0000"/>
                </a:solidFill>
                <a:latin typeface="Calibri" panose="020F0502020204030204" pitchFamily="34" charset="0"/>
                <a:cs typeface="Calibri" panose="020F0502020204030204" pitchFamily="34" charset="0"/>
              </a:rPr>
              <a:t>סִפרו</a:t>
            </a:r>
            <a:r>
              <a:rPr lang="he-IL" sz="3000" b="1" dirty="0">
                <a:latin typeface="Calibri" panose="020F0502020204030204" pitchFamily="34" charset="0"/>
                <a:cs typeface="Calibri" panose="020F0502020204030204" pitchFamily="34" charset="0"/>
              </a:rPr>
              <a:t>, </a:t>
            </a:r>
            <a:r>
              <a:rPr lang="he-IL" sz="3000" b="1" dirty="0">
                <a:solidFill>
                  <a:srgbClr val="FF0000"/>
                </a:solidFill>
                <a:latin typeface="Calibri" panose="020F0502020204030204" pitchFamily="34" charset="0"/>
                <a:cs typeface="Calibri" panose="020F0502020204030204" pitchFamily="34" charset="0"/>
              </a:rPr>
              <a:t>סַדרו</a:t>
            </a:r>
            <a:r>
              <a:rPr lang="he-IL" sz="3000" b="1" dirty="0">
                <a:latin typeface="Calibri" panose="020F0502020204030204" pitchFamily="34" charset="0"/>
                <a:cs typeface="Calibri" panose="020F0502020204030204" pitchFamily="34" charset="0"/>
              </a:rPr>
              <a:t>, </a:t>
            </a:r>
            <a:r>
              <a:rPr lang="he-IL" sz="3000" b="1" dirty="0">
                <a:solidFill>
                  <a:srgbClr val="FF0000"/>
                </a:solidFill>
                <a:latin typeface="Calibri" panose="020F0502020204030204" pitchFamily="34" charset="0"/>
                <a:cs typeface="Calibri" panose="020F0502020204030204" pitchFamily="34" charset="0"/>
              </a:rPr>
              <a:t>תִפסו</a:t>
            </a:r>
          </a:p>
          <a:p>
            <a:pPr algn="r">
              <a:lnSpc>
                <a:spcPct val="200000"/>
              </a:lnSpc>
            </a:pPr>
            <a:r>
              <a:rPr lang="he-IL" sz="3000" b="1" dirty="0">
                <a:latin typeface="Calibri" panose="020F0502020204030204" pitchFamily="34" charset="0"/>
                <a:cs typeface="Calibri" panose="020F0502020204030204" pitchFamily="34" charset="0"/>
              </a:rPr>
              <a:t>* שם הפועל - </a:t>
            </a:r>
            <a:r>
              <a:rPr lang="he-IL" sz="3000" b="1" u="sng" dirty="0">
                <a:latin typeface="Calibri" panose="020F0502020204030204" pitchFamily="34" charset="0"/>
                <a:cs typeface="Calibri" panose="020F0502020204030204" pitchFamily="34" charset="0"/>
              </a:rPr>
              <a:t>מציעים</a:t>
            </a:r>
            <a:r>
              <a:rPr lang="he-IL" sz="3000" b="1" dirty="0">
                <a:latin typeface="Calibri" panose="020F0502020204030204" pitchFamily="34" charset="0"/>
                <a:cs typeface="Calibri" panose="020F0502020204030204" pitchFamily="34" charset="0"/>
              </a:rPr>
              <a:t> </a:t>
            </a:r>
            <a:r>
              <a:rPr lang="he-IL" sz="3000" b="1" u="sng" dirty="0">
                <a:latin typeface="Calibri" panose="020F0502020204030204" pitchFamily="34" charset="0"/>
                <a:cs typeface="Calibri" panose="020F0502020204030204" pitchFamily="34" charset="0"/>
              </a:rPr>
              <a:t>לנמען</a:t>
            </a:r>
            <a:r>
              <a:rPr lang="he-IL" sz="3000" b="1" dirty="0">
                <a:latin typeface="Calibri" panose="020F0502020204030204" pitchFamily="34" charset="0"/>
                <a:cs typeface="Calibri" panose="020F0502020204030204" pitchFamily="34" charset="0"/>
              </a:rPr>
              <a:t> לבצע פעולה: כדאי </a:t>
            </a:r>
            <a:r>
              <a:rPr lang="he-IL" sz="3000" b="1" dirty="0">
                <a:solidFill>
                  <a:srgbClr val="FF0000"/>
                </a:solidFill>
                <a:latin typeface="Calibri" panose="020F0502020204030204" pitchFamily="34" charset="0"/>
                <a:cs typeface="Calibri" panose="020F0502020204030204" pitchFamily="34" charset="0"/>
              </a:rPr>
              <a:t>לספור</a:t>
            </a:r>
            <a:r>
              <a:rPr lang="he-IL" sz="3000" b="1" dirty="0">
                <a:latin typeface="Calibri" panose="020F0502020204030204" pitchFamily="34" charset="0"/>
                <a:cs typeface="Calibri" panose="020F0502020204030204" pitchFamily="34" charset="0"/>
              </a:rPr>
              <a:t>, מומלץ </a:t>
            </a:r>
            <a:r>
              <a:rPr lang="he-IL" sz="3000" b="1" dirty="0">
                <a:solidFill>
                  <a:srgbClr val="FF0000"/>
                </a:solidFill>
                <a:latin typeface="Calibri" panose="020F0502020204030204" pitchFamily="34" charset="0"/>
                <a:cs typeface="Calibri" panose="020F0502020204030204" pitchFamily="34" charset="0"/>
              </a:rPr>
              <a:t>לסדר</a:t>
            </a:r>
            <a:r>
              <a:rPr lang="he-IL" sz="3000" b="1" dirty="0">
                <a:latin typeface="Calibri" panose="020F0502020204030204" pitchFamily="34" charset="0"/>
                <a:cs typeface="Calibri" panose="020F0502020204030204" pitchFamily="34" charset="0"/>
              </a:rPr>
              <a:t>, רצוי </a:t>
            </a:r>
            <a:r>
              <a:rPr lang="he-IL" sz="3000" b="1" dirty="0">
                <a:solidFill>
                  <a:srgbClr val="FF0000"/>
                </a:solidFill>
                <a:latin typeface="Calibri" panose="020F0502020204030204" pitchFamily="34" charset="0"/>
                <a:cs typeface="Calibri" panose="020F0502020204030204" pitchFamily="34" charset="0"/>
              </a:rPr>
              <a:t>לתפוס</a:t>
            </a:r>
          </a:p>
          <a:p>
            <a:pPr algn="r">
              <a:lnSpc>
                <a:spcPct val="200000"/>
              </a:lnSpc>
            </a:pPr>
            <a:r>
              <a:rPr lang="he-IL" sz="3000" b="1" dirty="0">
                <a:latin typeface="Calibri" panose="020F0502020204030204" pitchFamily="34" charset="0"/>
                <a:cs typeface="Calibri" panose="020F0502020204030204" pitchFamily="34" charset="0"/>
              </a:rPr>
              <a:t>* הווה רבים - כאשר </a:t>
            </a:r>
            <a:r>
              <a:rPr lang="he-IL" sz="3000" b="1" u="sng" dirty="0">
                <a:latin typeface="Calibri" panose="020F0502020204030204" pitchFamily="34" charset="0"/>
                <a:cs typeface="Calibri" panose="020F0502020204030204" pitchFamily="34" charset="0"/>
              </a:rPr>
              <a:t>הפעולה</a:t>
            </a:r>
            <a:r>
              <a:rPr lang="he-IL" sz="3000" b="1" dirty="0">
                <a:latin typeface="Calibri" panose="020F0502020204030204" pitchFamily="34" charset="0"/>
                <a:cs typeface="Calibri" panose="020F0502020204030204" pitchFamily="34" charset="0"/>
              </a:rPr>
              <a:t> היא החשובה, ולא מי שמבצע אותה: </a:t>
            </a:r>
            <a:r>
              <a:rPr lang="he-IL" sz="3000" b="1" dirty="0">
                <a:solidFill>
                  <a:srgbClr val="FF0000"/>
                </a:solidFill>
                <a:latin typeface="Calibri" panose="020F0502020204030204" pitchFamily="34" charset="0"/>
                <a:cs typeface="Calibri" panose="020F0502020204030204" pitchFamily="34" charset="0"/>
              </a:rPr>
              <a:t>סופרים, </a:t>
            </a:r>
          </a:p>
          <a:p>
            <a:pPr algn="r">
              <a:lnSpc>
                <a:spcPct val="200000"/>
              </a:lnSpc>
            </a:pPr>
            <a:r>
              <a:rPr lang="he-IL" sz="3000" b="1" dirty="0">
                <a:solidFill>
                  <a:srgbClr val="FF0000"/>
                </a:solidFill>
                <a:latin typeface="Calibri" panose="020F0502020204030204" pitchFamily="34" charset="0"/>
                <a:cs typeface="Calibri" panose="020F0502020204030204" pitchFamily="34" charset="0"/>
              </a:rPr>
              <a:t>                   מסדרים, תופסים </a:t>
            </a:r>
            <a:endParaRPr lang="he-IL" sz="3000" dirty="0">
              <a:solidFill>
                <a:srgbClr val="FF0000"/>
              </a:solidFill>
            </a:endParaRPr>
          </a:p>
        </p:txBody>
      </p:sp>
    </p:spTree>
    <p:extLst>
      <p:ext uri="{BB962C8B-B14F-4D97-AF65-F5344CB8AC3E}">
        <p14:creationId xmlns:p14="http://schemas.microsoft.com/office/powerpoint/2010/main" val="5503243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מלבן 7">
            <a:extLst>
              <a:ext uri="{FF2B5EF4-FFF2-40B4-BE49-F238E27FC236}">
                <a16:creationId xmlns:a16="http://schemas.microsoft.com/office/drawing/2014/main" id="{647F26B6-5692-44D4-A635-925E72685112}"/>
              </a:ext>
            </a:extLst>
          </p:cNvPr>
          <p:cNvSpPr/>
          <p:nvPr/>
        </p:nvSpPr>
        <p:spPr>
          <a:xfrm>
            <a:off x="594172" y="5285842"/>
            <a:ext cx="4551041" cy="523220"/>
          </a:xfrm>
          <a:prstGeom prst="rect">
            <a:avLst/>
          </a:prstGeom>
          <a:solidFill>
            <a:schemeClr val="bg1"/>
          </a:solidFill>
          <a:ln>
            <a:solidFill>
              <a:schemeClr val="tx1"/>
            </a:solidFill>
          </a:ln>
        </p:spPr>
        <p:txBody>
          <a:bodyPr wrap="square">
            <a:spAutoFit/>
          </a:bodyPr>
          <a:lstStyle/>
          <a:p>
            <a:pPr algn="ctr" rtl="1">
              <a:spcAft>
                <a:spcPts val="800"/>
              </a:spcAft>
            </a:pPr>
            <a:r>
              <a:rPr lang="he-IL" sz="2800" dirty="0">
                <a:latin typeface="Calibri" panose="020F0502020204030204" pitchFamily="34" charset="0"/>
                <a:ea typeface="Calibri" panose="020F0502020204030204" pitchFamily="34" charset="0"/>
                <a:cs typeface="Calibri" panose="020F0502020204030204" pitchFamily="34" charset="0"/>
              </a:rPr>
              <a:t>הווה רבים,  שם הפועל ,  ציווי</a:t>
            </a:r>
          </a:p>
        </p:txBody>
      </p:sp>
      <p:sp>
        <p:nvSpPr>
          <p:cNvPr id="9" name="מלבן 8">
            <a:extLst>
              <a:ext uri="{FF2B5EF4-FFF2-40B4-BE49-F238E27FC236}">
                <a16:creationId xmlns:a16="http://schemas.microsoft.com/office/drawing/2014/main" id="{EF6F915B-A487-499F-9E81-914D0FDFC052}"/>
              </a:ext>
            </a:extLst>
          </p:cNvPr>
          <p:cNvSpPr/>
          <p:nvPr/>
        </p:nvSpPr>
        <p:spPr>
          <a:xfrm>
            <a:off x="321539" y="2022906"/>
            <a:ext cx="4823674" cy="2169697"/>
          </a:xfrm>
          <a:prstGeom prst="rect">
            <a:avLst/>
          </a:prstGeom>
          <a:solidFill>
            <a:schemeClr val="bg1"/>
          </a:solidFill>
          <a:ln>
            <a:solidFill>
              <a:srgbClr val="002060"/>
            </a:solidFill>
          </a:ln>
        </p:spPr>
        <p:txBody>
          <a:bodyPr wrap="square">
            <a:spAutoFit/>
          </a:bodyPr>
          <a:lstStyle/>
          <a:p>
            <a:pPr algn="r" rtl="1">
              <a:lnSpc>
                <a:spcPct val="150000"/>
              </a:lnSpc>
              <a:spcAft>
                <a:spcPts val="800"/>
              </a:spcAft>
            </a:pPr>
            <a:r>
              <a:rPr lang="he-IL" sz="2800" b="1" dirty="0">
                <a:latin typeface="Calibri" panose="020F0502020204030204" pitchFamily="34" charset="0"/>
                <a:ea typeface="Calibri" panose="020F0502020204030204" pitchFamily="34" charset="0"/>
                <a:cs typeface="Calibri" panose="020F0502020204030204" pitchFamily="34" charset="0"/>
              </a:rPr>
              <a:t>השלימו: </a:t>
            </a:r>
          </a:p>
          <a:p>
            <a:pPr algn="r" rtl="1">
              <a:lnSpc>
                <a:spcPct val="150000"/>
              </a:lnSpc>
              <a:spcAft>
                <a:spcPts val="800"/>
              </a:spcAft>
            </a:pPr>
            <a:r>
              <a:rPr lang="he-IL" sz="2800" b="1" dirty="0">
                <a:latin typeface="Calibri" panose="020F0502020204030204" pitchFamily="34" charset="0"/>
                <a:ea typeface="Calibri" panose="020F0502020204030204" pitchFamily="34" charset="0"/>
                <a:cs typeface="Calibri" panose="020F0502020204030204" pitchFamily="34" charset="0"/>
              </a:rPr>
              <a:t>רוב ההוראות למשחק "קרב כדורים" </a:t>
            </a:r>
          </a:p>
          <a:p>
            <a:pPr algn="r" rtl="1">
              <a:lnSpc>
                <a:spcPct val="150000"/>
              </a:lnSpc>
              <a:spcAft>
                <a:spcPts val="800"/>
              </a:spcAft>
            </a:pPr>
            <a:r>
              <a:rPr lang="he-IL" sz="2800" b="1" dirty="0">
                <a:latin typeface="Calibri" panose="020F0502020204030204" pitchFamily="34" charset="0"/>
                <a:ea typeface="Calibri" panose="020F0502020204030204" pitchFamily="34" charset="0"/>
                <a:cs typeface="Calibri" panose="020F0502020204030204" pitchFamily="34" charset="0"/>
              </a:rPr>
              <a:t>כתובות בלשון _____________</a:t>
            </a:r>
          </a:p>
        </p:txBody>
      </p:sp>
      <p:sp>
        <p:nvSpPr>
          <p:cNvPr id="2" name="מלבן 1">
            <a:extLst>
              <a:ext uri="{FF2B5EF4-FFF2-40B4-BE49-F238E27FC236}">
                <a16:creationId xmlns:a16="http://schemas.microsoft.com/office/drawing/2014/main" id="{C1D6438A-FEDF-4E7E-B763-1373694936B6}"/>
              </a:ext>
            </a:extLst>
          </p:cNvPr>
          <p:cNvSpPr/>
          <p:nvPr/>
        </p:nvSpPr>
        <p:spPr>
          <a:xfrm>
            <a:off x="5288279" y="96880"/>
            <a:ext cx="6892303" cy="641714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spcBef>
                <a:spcPts val="600"/>
              </a:spcBef>
            </a:pPr>
            <a:r>
              <a:rPr lang="he-IL" sz="2700" b="1" dirty="0" smtClean="0">
                <a:solidFill>
                  <a:schemeClr val="tx1">
                    <a:lumMod val="50000"/>
                  </a:schemeClr>
                </a:solidFill>
                <a:latin typeface="Calibri" panose="020F0502020204030204" pitchFamily="34" charset="0"/>
                <a:cs typeface="Calibri" panose="020F0502020204030204" pitchFamily="34" charset="0"/>
              </a:rPr>
              <a:t>קרב כדורים (משחק מהפיליפינים)</a:t>
            </a:r>
          </a:p>
          <a:p>
            <a:pPr algn="r">
              <a:spcBef>
                <a:spcPts val="600"/>
              </a:spcBef>
            </a:pPr>
            <a:r>
              <a:rPr lang="he-IL" sz="2700" dirty="0" smtClean="0">
                <a:solidFill>
                  <a:schemeClr val="tx1">
                    <a:lumMod val="50000"/>
                  </a:schemeClr>
                </a:solidFill>
                <a:latin typeface="Calibri" panose="020F0502020204030204" pitchFamily="34" charset="0"/>
                <a:cs typeface="Calibri" panose="020F0502020204030204" pitchFamily="34" charset="0"/>
              </a:rPr>
              <a:t>משחק אהוב מאוד על ילדים מכל הגילאים. </a:t>
            </a:r>
          </a:p>
          <a:p>
            <a:pPr algn="r">
              <a:spcBef>
                <a:spcPts val="600"/>
              </a:spcBef>
            </a:pPr>
            <a:r>
              <a:rPr lang="he-IL" sz="2700" dirty="0" smtClean="0">
                <a:solidFill>
                  <a:schemeClr val="tx1">
                    <a:lumMod val="50000"/>
                  </a:schemeClr>
                </a:solidFill>
                <a:latin typeface="Calibri" panose="020F0502020204030204" pitchFamily="34" charset="0"/>
                <a:cs typeface="Calibri" panose="020F0502020204030204" pitchFamily="34" charset="0"/>
              </a:rPr>
              <a:t>משחק קבוצתי: 8-2 משתתפים</a:t>
            </a:r>
          </a:p>
          <a:p>
            <a:pPr algn="r">
              <a:spcBef>
                <a:spcPts val="600"/>
              </a:spcBef>
            </a:pPr>
            <a:r>
              <a:rPr lang="he-IL" sz="2700" dirty="0" smtClean="0">
                <a:solidFill>
                  <a:schemeClr val="tx1">
                    <a:lumMod val="50000"/>
                  </a:schemeClr>
                </a:solidFill>
                <a:latin typeface="Calibri" panose="020F0502020204030204" pitchFamily="34" charset="0"/>
                <a:cs typeface="Calibri" panose="020F0502020204030204" pitchFamily="34" charset="0"/>
              </a:rPr>
              <a:t>מה צריך? מזלגות, פלסטלינה צבעונית</a:t>
            </a:r>
          </a:p>
          <a:p>
            <a:pPr algn="r">
              <a:spcBef>
                <a:spcPts val="600"/>
              </a:spcBef>
            </a:pPr>
            <a:r>
              <a:rPr lang="he-IL" sz="2700" b="1" dirty="0" smtClean="0">
                <a:solidFill>
                  <a:schemeClr val="tx1">
                    <a:lumMod val="50000"/>
                  </a:schemeClr>
                </a:solidFill>
                <a:latin typeface="Calibri" panose="020F0502020204030204" pitchFamily="34" charset="0"/>
                <a:cs typeface="Calibri" panose="020F0502020204030204" pitchFamily="34" charset="0"/>
              </a:rPr>
              <a:t>איך משחקים</a:t>
            </a:r>
            <a:r>
              <a:rPr lang="he-IL" sz="2700" dirty="0" smtClean="0">
                <a:solidFill>
                  <a:schemeClr val="tx1">
                    <a:lumMod val="50000"/>
                  </a:schemeClr>
                </a:solidFill>
                <a:latin typeface="Calibri" panose="020F0502020204030204" pitchFamily="34" charset="0"/>
                <a:cs typeface="Calibri" panose="020F0502020204030204" pitchFamily="34" charset="0"/>
              </a:rPr>
              <a:t>?</a:t>
            </a:r>
          </a:p>
          <a:p>
            <a:pPr algn="r">
              <a:spcBef>
                <a:spcPts val="600"/>
              </a:spcBef>
            </a:pPr>
            <a:r>
              <a:rPr lang="he-IL" sz="2700" dirty="0" smtClean="0">
                <a:solidFill>
                  <a:schemeClr val="tx1">
                    <a:lumMod val="50000"/>
                  </a:schemeClr>
                </a:solidFill>
                <a:latin typeface="Calibri" panose="020F0502020204030204" pitchFamily="34" charset="0"/>
                <a:cs typeface="Calibri" panose="020F0502020204030204" pitchFamily="34" charset="0"/>
              </a:rPr>
              <a:t>* צרו כדורים מפלסטלינה. </a:t>
            </a:r>
          </a:p>
          <a:p>
            <a:pPr algn="r">
              <a:spcBef>
                <a:spcPts val="600"/>
              </a:spcBef>
            </a:pPr>
            <a:r>
              <a:rPr lang="he-IL" sz="2700" dirty="0" smtClean="0">
                <a:solidFill>
                  <a:schemeClr val="tx1">
                    <a:lumMod val="50000"/>
                  </a:schemeClr>
                </a:solidFill>
                <a:latin typeface="Calibri" panose="020F0502020204030204" pitchFamily="34" charset="0"/>
                <a:cs typeface="Calibri" panose="020F0502020204030204" pitchFamily="34" charset="0"/>
              </a:rPr>
              <a:t>* כדאי להכין כדורים בצבעים שונים.</a:t>
            </a:r>
          </a:p>
          <a:p>
            <a:pPr algn="r">
              <a:spcBef>
                <a:spcPts val="600"/>
              </a:spcBef>
            </a:pPr>
            <a:r>
              <a:rPr lang="he-IL" sz="2700" dirty="0" smtClean="0">
                <a:solidFill>
                  <a:schemeClr val="tx1">
                    <a:lumMod val="50000"/>
                  </a:schemeClr>
                </a:solidFill>
                <a:latin typeface="Calibri" panose="020F0502020204030204" pitchFamily="34" charset="0"/>
                <a:cs typeface="Calibri" panose="020F0502020204030204" pitchFamily="34" charset="0"/>
              </a:rPr>
              <a:t>* על כל משתתף לבחור כדור.</a:t>
            </a:r>
          </a:p>
          <a:p>
            <a:pPr algn="r">
              <a:spcBef>
                <a:spcPts val="600"/>
              </a:spcBef>
            </a:pPr>
            <a:r>
              <a:rPr lang="he-IL" sz="2700" dirty="0" smtClean="0">
                <a:solidFill>
                  <a:schemeClr val="tx1">
                    <a:lumMod val="50000"/>
                  </a:schemeClr>
                </a:solidFill>
                <a:latin typeface="Calibri" panose="020F0502020204030204" pitchFamily="34" charset="0"/>
                <a:cs typeface="Calibri" panose="020F0502020204030204" pitchFamily="34" charset="0"/>
              </a:rPr>
              <a:t>* נעצו בכדור מזלג.</a:t>
            </a:r>
          </a:p>
          <a:p>
            <a:pPr algn="r">
              <a:spcBef>
                <a:spcPts val="600"/>
              </a:spcBef>
            </a:pPr>
            <a:r>
              <a:rPr lang="he-IL" sz="2700" dirty="0" smtClean="0">
                <a:solidFill>
                  <a:schemeClr val="tx1">
                    <a:lumMod val="50000"/>
                  </a:schemeClr>
                </a:solidFill>
                <a:latin typeface="Calibri" panose="020F0502020204030204" pitchFamily="34" charset="0"/>
                <a:cs typeface="Calibri" panose="020F0502020204030204" pitchFamily="34" charset="0"/>
              </a:rPr>
              <a:t>* הסתדרו במעגל.</a:t>
            </a:r>
          </a:p>
          <a:p>
            <a:pPr algn="r">
              <a:spcBef>
                <a:spcPts val="600"/>
              </a:spcBef>
            </a:pPr>
            <a:r>
              <a:rPr lang="he-IL" sz="2700" dirty="0" smtClean="0">
                <a:solidFill>
                  <a:schemeClr val="tx1">
                    <a:lumMod val="50000"/>
                  </a:schemeClr>
                </a:solidFill>
                <a:latin typeface="Calibri" panose="020F0502020204030204" pitchFamily="34" charset="0"/>
                <a:cs typeface="Calibri" panose="020F0502020204030204" pitchFamily="34" charset="0"/>
              </a:rPr>
              <a:t>* קפצו על רגל אחת.</a:t>
            </a:r>
          </a:p>
          <a:p>
            <a:pPr algn="r">
              <a:spcBef>
                <a:spcPts val="600"/>
              </a:spcBef>
            </a:pPr>
            <a:r>
              <a:rPr lang="he-IL" sz="2700" dirty="0" smtClean="0">
                <a:solidFill>
                  <a:schemeClr val="tx1">
                    <a:lumMod val="50000"/>
                  </a:schemeClr>
                </a:solidFill>
                <a:latin typeface="Calibri" panose="020F0502020204030204" pitchFamily="34" charset="0"/>
                <a:cs typeface="Calibri" panose="020F0502020204030204" pitchFamily="34" charset="0"/>
              </a:rPr>
              <a:t>* נסו להפיל את הכדור של שאר המשתתפים </a:t>
            </a:r>
          </a:p>
          <a:p>
            <a:pPr algn="r">
              <a:spcBef>
                <a:spcPts val="600"/>
              </a:spcBef>
            </a:pPr>
            <a:r>
              <a:rPr lang="he-IL" sz="2700" dirty="0" smtClean="0">
                <a:solidFill>
                  <a:schemeClr val="tx1">
                    <a:lumMod val="50000"/>
                  </a:schemeClr>
                </a:solidFill>
                <a:latin typeface="Calibri" panose="020F0502020204030204" pitchFamily="34" charset="0"/>
                <a:cs typeface="Calibri" panose="020F0502020204030204" pitchFamily="34" charset="0"/>
              </a:rPr>
              <a:t>מי המנצח? האחרון שנשאר שהכדור עדיין נעוץ במזלגו.</a:t>
            </a:r>
            <a:endParaRPr lang="he-IL" sz="2700" dirty="0">
              <a:solidFill>
                <a:schemeClr val="tx1">
                  <a:lumMod val="50000"/>
                </a:schemeClr>
              </a:solidFill>
              <a:latin typeface="Calibri" panose="020F0502020204030204" pitchFamily="34" charset="0"/>
              <a:cs typeface="Calibri" panose="020F0502020204030204" pitchFamily="34" charset="0"/>
            </a:endParaRPr>
          </a:p>
        </p:txBody>
      </p:sp>
      <p:sp>
        <p:nvSpPr>
          <p:cNvPr id="13" name="מלבן 12">
            <a:extLst>
              <a:ext uri="{FF2B5EF4-FFF2-40B4-BE49-F238E27FC236}">
                <a16:creationId xmlns:a16="http://schemas.microsoft.com/office/drawing/2014/main" id="{DC939A05-DA54-4E65-B64E-A9BFCDE33F0B}"/>
              </a:ext>
            </a:extLst>
          </p:cNvPr>
          <p:cNvSpPr/>
          <p:nvPr/>
        </p:nvSpPr>
        <p:spPr>
          <a:xfrm>
            <a:off x="11353800" y="2596415"/>
            <a:ext cx="527649" cy="351106"/>
          </a:xfrm>
          <a:prstGeom prst="rect">
            <a:avLst/>
          </a:prstGeom>
          <a:noFill/>
          <a:ln/>
        </p:spPr>
        <p:style>
          <a:lnRef idx="2">
            <a:schemeClr val="accent1"/>
          </a:lnRef>
          <a:fillRef idx="1">
            <a:schemeClr val="lt1"/>
          </a:fillRef>
          <a:effectRef idx="0">
            <a:schemeClr val="accent1"/>
          </a:effectRef>
          <a:fontRef idx="minor">
            <a:schemeClr val="dk1"/>
          </a:fontRef>
        </p:style>
        <p:txBody>
          <a:bodyPr rtlCol="1" anchor="ctr"/>
          <a:lstStyle/>
          <a:p>
            <a:pPr algn="ctr"/>
            <a:endParaRPr lang="he-IL"/>
          </a:p>
        </p:txBody>
      </p:sp>
      <p:sp>
        <p:nvSpPr>
          <p:cNvPr id="14" name="מלבן 13">
            <a:extLst>
              <a:ext uri="{FF2B5EF4-FFF2-40B4-BE49-F238E27FC236}">
                <a16:creationId xmlns:a16="http://schemas.microsoft.com/office/drawing/2014/main" id="{5E5E163D-1FAE-4E78-BA21-67AC71D91ACC}"/>
              </a:ext>
            </a:extLst>
          </p:cNvPr>
          <p:cNvSpPr/>
          <p:nvPr/>
        </p:nvSpPr>
        <p:spPr>
          <a:xfrm>
            <a:off x="11247120" y="4075199"/>
            <a:ext cx="619088" cy="353184"/>
          </a:xfrm>
          <a:prstGeom prst="rect">
            <a:avLst/>
          </a:prstGeom>
          <a:noFill/>
          <a:ln/>
        </p:spPr>
        <p:style>
          <a:lnRef idx="2">
            <a:schemeClr val="accent1"/>
          </a:lnRef>
          <a:fillRef idx="1">
            <a:schemeClr val="lt1"/>
          </a:fillRef>
          <a:effectRef idx="0">
            <a:schemeClr val="accent1"/>
          </a:effectRef>
          <a:fontRef idx="minor">
            <a:schemeClr val="dk1"/>
          </a:fontRef>
        </p:style>
        <p:txBody>
          <a:bodyPr rtlCol="1" anchor="ctr"/>
          <a:lstStyle/>
          <a:p>
            <a:pPr algn="ctr"/>
            <a:endParaRPr lang="he-IL"/>
          </a:p>
        </p:txBody>
      </p:sp>
      <p:sp>
        <p:nvSpPr>
          <p:cNvPr id="15" name="מלבן 14">
            <a:extLst>
              <a:ext uri="{FF2B5EF4-FFF2-40B4-BE49-F238E27FC236}">
                <a16:creationId xmlns:a16="http://schemas.microsoft.com/office/drawing/2014/main" id="{248534DA-0791-4723-8153-AB193FFBFAAC}"/>
              </a:ext>
            </a:extLst>
          </p:cNvPr>
          <p:cNvSpPr/>
          <p:nvPr/>
        </p:nvSpPr>
        <p:spPr>
          <a:xfrm>
            <a:off x="10774680" y="4520665"/>
            <a:ext cx="1061047" cy="457200"/>
          </a:xfrm>
          <a:prstGeom prst="rect">
            <a:avLst/>
          </a:prstGeom>
          <a:noFill/>
          <a:ln/>
        </p:spPr>
        <p:style>
          <a:lnRef idx="2">
            <a:schemeClr val="accent1"/>
          </a:lnRef>
          <a:fillRef idx="1">
            <a:schemeClr val="lt1"/>
          </a:fillRef>
          <a:effectRef idx="0">
            <a:schemeClr val="accent1"/>
          </a:effectRef>
          <a:fontRef idx="minor">
            <a:schemeClr val="dk1"/>
          </a:fontRef>
        </p:style>
        <p:txBody>
          <a:bodyPr rtlCol="1" anchor="ctr"/>
          <a:lstStyle/>
          <a:p>
            <a:pPr algn="ctr"/>
            <a:endParaRPr lang="he-IL"/>
          </a:p>
        </p:txBody>
      </p:sp>
      <p:sp>
        <p:nvSpPr>
          <p:cNvPr id="16" name="מלבן 15">
            <a:extLst>
              <a:ext uri="{FF2B5EF4-FFF2-40B4-BE49-F238E27FC236}">
                <a16:creationId xmlns:a16="http://schemas.microsoft.com/office/drawing/2014/main" id="{7FF32426-2D9B-47F6-BF24-30E3D94F1825}"/>
              </a:ext>
            </a:extLst>
          </p:cNvPr>
          <p:cNvSpPr/>
          <p:nvPr/>
        </p:nvSpPr>
        <p:spPr>
          <a:xfrm>
            <a:off x="11247119" y="5013448"/>
            <a:ext cx="629377" cy="433607"/>
          </a:xfrm>
          <a:prstGeom prst="rect">
            <a:avLst/>
          </a:prstGeom>
          <a:noFill/>
          <a:ln/>
        </p:spPr>
        <p:style>
          <a:lnRef idx="2">
            <a:schemeClr val="accent1"/>
          </a:lnRef>
          <a:fillRef idx="1">
            <a:schemeClr val="lt1"/>
          </a:fillRef>
          <a:effectRef idx="0">
            <a:schemeClr val="accent1"/>
          </a:effectRef>
          <a:fontRef idx="minor">
            <a:schemeClr val="dk1"/>
          </a:fontRef>
        </p:style>
        <p:txBody>
          <a:bodyPr rtlCol="1" anchor="ctr"/>
          <a:lstStyle/>
          <a:p>
            <a:pPr algn="ctr"/>
            <a:endParaRPr lang="he-IL"/>
          </a:p>
        </p:txBody>
      </p:sp>
      <p:sp>
        <p:nvSpPr>
          <p:cNvPr id="18" name="מלבן 17">
            <a:extLst>
              <a:ext uri="{FF2B5EF4-FFF2-40B4-BE49-F238E27FC236}">
                <a16:creationId xmlns:a16="http://schemas.microsoft.com/office/drawing/2014/main" id="{92ED8E55-5B3D-406B-9D4F-74BBFC6567EA}"/>
              </a:ext>
            </a:extLst>
          </p:cNvPr>
          <p:cNvSpPr/>
          <p:nvPr/>
        </p:nvSpPr>
        <p:spPr>
          <a:xfrm>
            <a:off x="11420372" y="5478625"/>
            <a:ext cx="410403" cy="407645"/>
          </a:xfrm>
          <a:prstGeom prst="rect">
            <a:avLst/>
          </a:prstGeom>
          <a:noFill/>
          <a:ln/>
        </p:spPr>
        <p:style>
          <a:lnRef idx="2">
            <a:schemeClr val="accent1"/>
          </a:lnRef>
          <a:fillRef idx="1">
            <a:schemeClr val="lt1"/>
          </a:fillRef>
          <a:effectRef idx="0">
            <a:schemeClr val="accent1"/>
          </a:effectRef>
          <a:fontRef idx="minor">
            <a:schemeClr val="dk1"/>
          </a:fontRef>
        </p:style>
        <p:txBody>
          <a:bodyPr rtlCol="1" anchor="ctr"/>
          <a:lstStyle/>
          <a:p>
            <a:pPr algn="ctr"/>
            <a:endParaRPr lang="he-IL"/>
          </a:p>
        </p:txBody>
      </p:sp>
      <p:sp>
        <p:nvSpPr>
          <p:cNvPr id="19" name="מלבן 18">
            <a:extLst>
              <a:ext uri="{FF2B5EF4-FFF2-40B4-BE49-F238E27FC236}">
                <a16:creationId xmlns:a16="http://schemas.microsoft.com/office/drawing/2014/main" id="{36951E65-DDC5-4388-9D8A-C029F64C928F}"/>
              </a:ext>
            </a:extLst>
          </p:cNvPr>
          <p:cNvSpPr/>
          <p:nvPr/>
        </p:nvSpPr>
        <p:spPr>
          <a:xfrm>
            <a:off x="1138989" y="3445299"/>
            <a:ext cx="1646741" cy="523220"/>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rtl="1">
              <a:spcAft>
                <a:spcPts val="800"/>
              </a:spcAft>
            </a:pPr>
            <a:r>
              <a:rPr lang="he-IL" sz="2800" b="1" dirty="0">
                <a:latin typeface="Calibri" panose="020F0502020204030204" pitchFamily="34" charset="0"/>
                <a:ea typeface="Calibri" panose="020F0502020204030204" pitchFamily="34" charset="0"/>
                <a:cs typeface="Calibri" panose="020F0502020204030204" pitchFamily="34" charset="0"/>
              </a:rPr>
              <a:t>ציווי</a:t>
            </a:r>
          </a:p>
        </p:txBody>
      </p:sp>
      <p:pic>
        <p:nvPicPr>
          <p:cNvPr id="20" name="גרפיקה 19" descr="סימן ביקורת">
            <a:extLst>
              <a:ext uri="{FF2B5EF4-FFF2-40B4-BE49-F238E27FC236}">
                <a16:creationId xmlns:a16="http://schemas.microsoft.com/office/drawing/2014/main" id="{F68E1D78-9E21-41AA-9839-63F71A5D8801}"/>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1138989" y="4853723"/>
            <a:ext cx="645844" cy="645844"/>
          </a:xfrm>
          <a:prstGeom prst="rect">
            <a:avLst/>
          </a:prstGeom>
        </p:spPr>
      </p:pic>
      <p:pic>
        <p:nvPicPr>
          <p:cNvPr id="21" name="30sec_final" descr="30sec_final">
            <a:hlinkClick r:id="" action="ppaction://media"/>
            <a:extLst>
              <a:ext uri="{FF2B5EF4-FFF2-40B4-BE49-F238E27FC236}">
                <a16:creationId xmlns:a16="http://schemas.microsoft.com/office/drawing/2014/main" id="{5660B62F-D460-4895-B460-DFBD62A4FDC8}"/>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21953" y="487308"/>
            <a:ext cx="1540938" cy="549601"/>
          </a:xfrm>
          <a:prstGeom prst="rect">
            <a:avLst/>
          </a:prstGeom>
        </p:spPr>
      </p:pic>
    </p:spTree>
    <p:extLst>
      <p:ext uri="{BB962C8B-B14F-4D97-AF65-F5344CB8AC3E}">
        <p14:creationId xmlns:p14="http://schemas.microsoft.com/office/powerpoint/2010/main" val="391636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80"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Effect transition="in" filter="fade">
                                      <p:cBhvr>
                                        <p:cTn id="28" dur="500"/>
                                        <p:tgtEl>
                                          <p:spTgt spid="16"/>
                                        </p:tgtEl>
                                      </p:cBhvr>
                                    </p:animEffect>
                                  </p:childTnLst>
                                </p:cTn>
                              </p:par>
                              <p:par>
                                <p:cTn id="29" presetID="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53" presetClass="entr" presetSubtype="16"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8" fill="hold" display="0">
                  <p:stCondLst>
                    <p:cond delay="indefinite"/>
                  </p:stCondLst>
                </p:cTn>
                <p:tgtEl>
                  <p:spTgt spid="21"/>
                </p:tgtEl>
              </p:cMediaNode>
            </p:video>
          </p:childTnLst>
        </p:cTn>
      </p:par>
    </p:tnLst>
    <p:bldLst>
      <p:bldP spid="14" grpId="0" animBg="1"/>
      <p:bldP spid="15" grpId="0" animBg="1"/>
      <p:bldP spid="16" grpId="0" animBg="1"/>
      <p:bldP spid="18"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מלבן 7">
            <a:extLst>
              <a:ext uri="{FF2B5EF4-FFF2-40B4-BE49-F238E27FC236}">
                <a16:creationId xmlns:a16="http://schemas.microsoft.com/office/drawing/2014/main" id="{647F26B6-5692-44D4-A635-925E72685112}"/>
              </a:ext>
            </a:extLst>
          </p:cNvPr>
          <p:cNvSpPr/>
          <p:nvPr/>
        </p:nvSpPr>
        <p:spPr>
          <a:xfrm>
            <a:off x="117670" y="5285842"/>
            <a:ext cx="4551041" cy="523220"/>
          </a:xfrm>
          <a:prstGeom prst="rect">
            <a:avLst/>
          </a:prstGeom>
          <a:solidFill>
            <a:schemeClr val="bg1"/>
          </a:solidFill>
          <a:ln>
            <a:solidFill>
              <a:schemeClr val="tx1"/>
            </a:solidFill>
          </a:ln>
        </p:spPr>
        <p:txBody>
          <a:bodyPr wrap="square">
            <a:spAutoFit/>
          </a:bodyPr>
          <a:lstStyle/>
          <a:p>
            <a:pPr algn="ctr" rtl="1">
              <a:spcAft>
                <a:spcPts val="800"/>
              </a:spcAft>
            </a:pPr>
            <a:r>
              <a:rPr lang="he-IL" sz="2800" dirty="0">
                <a:latin typeface="Calibri" panose="020F0502020204030204" pitchFamily="34" charset="0"/>
                <a:ea typeface="Calibri" panose="020F0502020204030204" pitchFamily="34" charset="0"/>
                <a:cs typeface="Calibri" panose="020F0502020204030204" pitchFamily="34" charset="0"/>
              </a:rPr>
              <a:t>הווה רבים,  שם הפועל ,  ציווי</a:t>
            </a:r>
          </a:p>
        </p:txBody>
      </p:sp>
      <p:sp>
        <p:nvSpPr>
          <p:cNvPr id="9" name="מלבן 8">
            <a:extLst>
              <a:ext uri="{FF2B5EF4-FFF2-40B4-BE49-F238E27FC236}">
                <a16:creationId xmlns:a16="http://schemas.microsoft.com/office/drawing/2014/main" id="{EF6F915B-A487-499F-9E81-914D0FDFC052}"/>
              </a:ext>
            </a:extLst>
          </p:cNvPr>
          <p:cNvSpPr/>
          <p:nvPr/>
        </p:nvSpPr>
        <p:spPr>
          <a:xfrm>
            <a:off x="507004" y="1878527"/>
            <a:ext cx="3716392" cy="2882840"/>
          </a:xfrm>
          <a:prstGeom prst="rect">
            <a:avLst/>
          </a:prstGeom>
          <a:solidFill>
            <a:schemeClr val="bg1"/>
          </a:solidFill>
          <a:ln>
            <a:solidFill>
              <a:srgbClr val="002060"/>
            </a:solidFill>
          </a:ln>
        </p:spPr>
        <p:txBody>
          <a:bodyPr wrap="square">
            <a:spAutoFit/>
          </a:bodyPr>
          <a:lstStyle/>
          <a:p>
            <a:pPr algn="r" rtl="1">
              <a:lnSpc>
                <a:spcPct val="150000"/>
              </a:lnSpc>
              <a:spcAft>
                <a:spcPts val="800"/>
              </a:spcAft>
            </a:pPr>
            <a:r>
              <a:rPr lang="he-IL" sz="2800" b="1" dirty="0">
                <a:latin typeface="Calibri" panose="020F0502020204030204" pitchFamily="34" charset="0"/>
                <a:ea typeface="Calibri" panose="020F0502020204030204" pitchFamily="34" charset="0"/>
                <a:cs typeface="Calibri" panose="020F0502020204030204" pitchFamily="34" charset="0"/>
              </a:rPr>
              <a:t>השלימו: </a:t>
            </a:r>
          </a:p>
          <a:p>
            <a:pPr algn="r" rtl="1">
              <a:lnSpc>
                <a:spcPct val="150000"/>
              </a:lnSpc>
              <a:spcAft>
                <a:spcPts val="800"/>
              </a:spcAft>
            </a:pPr>
            <a:r>
              <a:rPr lang="he-IL" sz="2800" b="1" dirty="0">
                <a:latin typeface="Calibri" panose="020F0502020204030204" pitchFamily="34" charset="0"/>
                <a:ea typeface="Calibri" panose="020F0502020204030204" pitchFamily="34" charset="0"/>
                <a:cs typeface="Calibri" panose="020F0502020204030204" pitchFamily="34" charset="0"/>
              </a:rPr>
              <a:t>רוב ההוראות למשחק "כוואס צ'יווטה" </a:t>
            </a:r>
          </a:p>
          <a:p>
            <a:pPr algn="r" rtl="1">
              <a:lnSpc>
                <a:spcPct val="150000"/>
              </a:lnSpc>
              <a:spcAft>
                <a:spcPts val="800"/>
              </a:spcAft>
            </a:pPr>
            <a:r>
              <a:rPr lang="he-IL" sz="2800" b="1" dirty="0">
                <a:latin typeface="Calibri" panose="020F0502020204030204" pitchFamily="34" charset="0"/>
                <a:ea typeface="Calibri" panose="020F0502020204030204" pitchFamily="34" charset="0"/>
                <a:cs typeface="Calibri" panose="020F0502020204030204" pitchFamily="34" charset="0"/>
              </a:rPr>
              <a:t>כתובות בלשון </a:t>
            </a:r>
            <a:r>
              <a:rPr lang="he-IL" sz="2800" b="1" dirty="0" smtClean="0">
                <a:latin typeface="Calibri" panose="020F0502020204030204" pitchFamily="34" charset="0"/>
                <a:ea typeface="Calibri" panose="020F0502020204030204" pitchFamily="34" charset="0"/>
                <a:cs typeface="Calibri" panose="020F0502020204030204" pitchFamily="34" charset="0"/>
              </a:rPr>
              <a:t>________</a:t>
            </a:r>
            <a:endParaRPr lang="he-IL" sz="2800" b="1" dirty="0">
              <a:latin typeface="Calibri" panose="020F0502020204030204" pitchFamily="34" charset="0"/>
              <a:ea typeface="Calibri" panose="020F0502020204030204" pitchFamily="34" charset="0"/>
              <a:cs typeface="Calibri" panose="020F0502020204030204" pitchFamily="34" charset="0"/>
            </a:endParaRPr>
          </a:p>
        </p:txBody>
      </p:sp>
      <p:sp>
        <p:nvSpPr>
          <p:cNvPr id="2" name="מלבן 1">
            <a:extLst>
              <a:ext uri="{FF2B5EF4-FFF2-40B4-BE49-F238E27FC236}">
                <a16:creationId xmlns:a16="http://schemas.microsoft.com/office/drawing/2014/main" id="{C1D6438A-FEDF-4E7E-B763-1373694936B6}"/>
              </a:ext>
            </a:extLst>
          </p:cNvPr>
          <p:cNvSpPr/>
          <p:nvPr/>
        </p:nvSpPr>
        <p:spPr>
          <a:xfrm>
            <a:off x="4713242" y="95369"/>
            <a:ext cx="7478758" cy="67095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spcBef>
                <a:spcPts val="600"/>
              </a:spcBef>
            </a:pPr>
            <a:r>
              <a:rPr lang="he-IL" sz="2600" b="1" dirty="0">
                <a:solidFill>
                  <a:srgbClr val="000000"/>
                </a:solidFill>
                <a:latin typeface="Calibri" panose="020F0502020204030204" pitchFamily="34" charset="0"/>
                <a:cs typeface="Calibri" panose="020F0502020204030204" pitchFamily="34" charset="0"/>
              </a:rPr>
              <a:t>כוואס צ'יווטה</a:t>
            </a:r>
            <a:r>
              <a:rPr lang="he-IL" sz="2600" dirty="0">
                <a:solidFill>
                  <a:srgbClr val="000000"/>
                </a:solidFill>
                <a:latin typeface="Calibri" panose="020F0502020204030204" pitchFamily="34" charset="0"/>
                <a:cs typeface="Calibri" panose="020F0502020204030204" pitchFamily="34" charset="0"/>
              </a:rPr>
              <a:t> (משחק כדור שנהגו לשחק באתיופיה) </a:t>
            </a:r>
            <a:br>
              <a:rPr lang="he-IL" sz="2600" dirty="0">
                <a:solidFill>
                  <a:srgbClr val="000000"/>
                </a:solidFill>
                <a:latin typeface="Calibri" panose="020F0502020204030204" pitchFamily="34" charset="0"/>
                <a:cs typeface="Calibri" panose="020F0502020204030204" pitchFamily="34" charset="0"/>
              </a:rPr>
            </a:br>
            <a:r>
              <a:rPr lang="he-IL" sz="2600" dirty="0">
                <a:solidFill>
                  <a:srgbClr val="000000"/>
                </a:solidFill>
                <a:latin typeface="Calibri" panose="020F0502020204030204" pitchFamily="34" charset="0"/>
                <a:cs typeface="Calibri" panose="020F0502020204030204" pitchFamily="34" charset="0"/>
              </a:rPr>
              <a:t>למי מיועד המשחק? לילדים מגיל ‏6 ומעלה  </a:t>
            </a:r>
            <a:r>
              <a:rPr lang="he-IL" sz="2600" dirty="0">
                <a:latin typeface="Calibri" panose="020F0502020204030204" pitchFamily="34" charset="0"/>
                <a:cs typeface="Calibri" panose="020F0502020204030204" pitchFamily="34" charset="0"/>
              </a:rPr>
              <a:t/>
            </a:r>
            <a:br>
              <a:rPr lang="he-IL" sz="2600" dirty="0">
                <a:latin typeface="Calibri" panose="020F0502020204030204" pitchFamily="34" charset="0"/>
                <a:cs typeface="Calibri" panose="020F0502020204030204" pitchFamily="34" charset="0"/>
              </a:rPr>
            </a:br>
            <a:r>
              <a:rPr lang="he-IL" sz="2600" dirty="0">
                <a:solidFill>
                  <a:srgbClr val="000000"/>
                </a:solidFill>
                <a:latin typeface="Calibri" panose="020F0502020204030204" pitchFamily="34" charset="0"/>
                <a:cs typeface="Calibri" panose="020F0502020204030204" pitchFamily="34" charset="0"/>
              </a:rPr>
              <a:t>ציוד: כדור קטן מבד, מחבט (מקל)  </a:t>
            </a:r>
            <a:r>
              <a:rPr lang="he-IL" sz="2600" dirty="0">
                <a:latin typeface="Calibri" panose="020F0502020204030204" pitchFamily="34" charset="0"/>
                <a:cs typeface="Calibri" panose="020F0502020204030204" pitchFamily="34" charset="0"/>
              </a:rPr>
              <a:t/>
            </a:r>
            <a:br>
              <a:rPr lang="he-IL" sz="2600" dirty="0">
                <a:latin typeface="Calibri" panose="020F0502020204030204" pitchFamily="34" charset="0"/>
                <a:cs typeface="Calibri" panose="020F0502020204030204" pitchFamily="34" charset="0"/>
              </a:rPr>
            </a:br>
            <a:r>
              <a:rPr lang="he-IL" sz="2600" dirty="0">
                <a:solidFill>
                  <a:srgbClr val="000000"/>
                </a:solidFill>
                <a:latin typeface="Calibri" panose="020F0502020204030204" pitchFamily="34" charset="0"/>
                <a:cs typeface="Calibri" panose="020F0502020204030204" pitchFamily="34" charset="0"/>
              </a:rPr>
              <a:t>מטרת המשחק: לתפוס את הכדור ולצבור נקודות.</a:t>
            </a:r>
            <a:r>
              <a:rPr lang="he-IL" sz="2600" dirty="0">
                <a:latin typeface="Calibri" panose="020F0502020204030204" pitchFamily="34" charset="0"/>
                <a:cs typeface="Calibri" panose="020F0502020204030204" pitchFamily="34" charset="0"/>
              </a:rPr>
              <a:t/>
            </a:r>
            <a:br>
              <a:rPr lang="he-IL" sz="2600" dirty="0">
                <a:latin typeface="Calibri" panose="020F0502020204030204" pitchFamily="34" charset="0"/>
                <a:cs typeface="Calibri" panose="020F0502020204030204" pitchFamily="34" charset="0"/>
              </a:rPr>
            </a:br>
            <a:r>
              <a:rPr lang="he-IL" sz="2600" b="1" dirty="0">
                <a:solidFill>
                  <a:srgbClr val="000000"/>
                </a:solidFill>
                <a:latin typeface="Calibri" panose="020F0502020204030204" pitchFamily="34" charset="0"/>
                <a:cs typeface="Calibri" panose="020F0502020204030204" pitchFamily="34" charset="0"/>
              </a:rPr>
              <a:t>מהלך המשחק</a:t>
            </a:r>
            <a:r>
              <a:rPr lang="he-IL" sz="2600" dirty="0">
                <a:solidFill>
                  <a:srgbClr val="000000"/>
                </a:solidFill>
                <a:latin typeface="Calibri" panose="020F0502020204030204" pitchFamily="34" charset="0"/>
                <a:cs typeface="Calibri" panose="020F0502020204030204" pitchFamily="34" charset="0"/>
              </a:rPr>
              <a:t>:</a:t>
            </a:r>
            <a:endParaRPr lang="he-IL" sz="2600" dirty="0">
              <a:latin typeface="Calibri" panose="020F0502020204030204" pitchFamily="34" charset="0"/>
              <a:cs typeface="Calibri" panose="020F0502020204030204" pitchFamily="34" charset="0"/>
            </a:endParaRPr>
          </a:p>
          <a:p>
            <a:pPr algn="r">
              <a:spcBef>
                <a:spcPts val="600"/>
              </a:spcBef>
            </a:pPr>
            <a:r>
              <a:rPr lang="he-IL" sz="2600" dirty="0">
                <a:solidFill>
                  <a:srgbClr val="000000"/>
                </a:solidFill>
                <a:latin typeface="Calibri" panose="020F0502020204030204" pitchFamily="34" charset="0"/>
                <a:cs typeface="Calibri" panose="020F0502020204030204" pitchFamily="34" charset="0"/>
              </a:rPr>
              <a:t>יש להתחלק לשתי קבוצות, בכל קבוצה 8-6 משתתפים.</a:t>
            </a:r>
            <a:endParaRPr lang="he-IL" sz="2600" dirty="0">
              <a:latin typeface="Calibri" panose="020F0502020204030204" pitchFamily="34" charset="0"/>
              <a:cs typeface="Calibri" panose="020F0502020204030204" pitchFamily="34" charset="0"/>
            </a:endParaRPr>
          </a:p>
          <a:p>
            <a:pPr algn="r">
              <a:spcBef>
                <a:spcPts val="600"/>
              </a:spcBef>
            </a:pPr>
            <a:r>
              <a:rPr lang="he-IL" sz="2600" dirty="0">
                <a:solidFill>
                  <a:srgbClr val="000000"/>
                </a:solidFill>
                <a:latin typeface="Calibri" panose="020F0502020204030204" pitchFamily="34" charset="0"/>
                <a:cs typeface="Calibri" panose="020F0502020204030204" pitchFamily="34" charset="0"/>
              </a:rPr>
              <a:t>הקבוצות עומדות בשורה זו מול זו במרחק מה.</a:t>
            </a:r>
            <a:endParaRPr lang="he-IL" sz="2600" dirty="0">
              <a:latin typeface="Calibri" panose="020F0502020204030204" pitchFamily="34" charset="0"/>
              <a:cs typeface="Calibri" panose="020F0502020204030204" pitchFamily="34" charset="0"/>
            </a:endParaRPr>
          </a:p>
          <a:p>
            <a:pPr algn="r">
              <a:spcBef>
                <a:spcPts val="600"/>
              </a:spcBef>
            </a:pPr>
            <a:r>
              <a:rPr lang="he-IL" sz="2600" dirty="0">
                <a:solidFill>
                  <a:srgbClr val="000000"/>
                </a:solidFill>
                <a:latin typeface="Calibri" panose="020F0502020204030204" pitchFamily="34" charset="0"/>
                <a:cs typeface="Calibri" panose="020F0502020204030204" pitchFamily="34" charset="0"/>
              </a:rPr>
              <a:t>כדאי לבחור שני נציגים, נציג מכל קבוצה, שיעמדו באמצע . </a:t>
            </a:r>
          </a:p>
          <a:p>
            <a:pPr algn="r">
              <a:spcBef>
                <a:spcPts val="600"/>
              </a:spcBef>
            </a:pPr>
            <a:r>
              <a:rPr lang="he-IL" sz="2600" dirty="0">
                <a:solidFill>
                  <a:srgbClr val="000000"/>
                </a:solidFill>
                <a:latin typeface="Calibri" panose="020F0502020204030204" pitchFamily="34" charset="0"/>
                <a:cs typeface="Calibri" panose="020F0502020204030204" pitchFamily="34" charset="0"/>
              </a:rPr>
              <a:t>אחד מן המשתתפים במשחק זורק את הכדור ומי שתופס את הכדור, קבוצתו מתחילה את המשחק.</a:t>
            </a:r>
            <a:endParaRPr lang="he-IL" sz="2600" dirty="0">
              <a:latin typeface="Calibri" panose="020F0502020204030204" pitchFamily="34" charset="0"/>
              <a:cs typeface="Calibri" panose="020F0502020204030204" pitchFamily="34" charset="0"/>
            </a:endParaRPr>
          </a:p>
          <a:p>
            <a:pPr algn="r">
              <a:spcBef>
                <a:spcPts val="600"/>
              </a:spcBef>
            </a:pPr>
            <a:r>
              <a:rPr lang="he-IL" sz="2600" dirty="0">
                <a:solidFill>
                  <a:srgbClr val="000000"/>
                </a:solidFill>
                <a:latin typeface="Calibri" panose="020F0502020204030204" pitchFamily="34" charset="0"/>
                <a:cs typeface="Calibri" panose="020F0502020204030204" pitchFamily="34" charset="0"/>
              </a:rPr>
              <a:t>הילדים מתפזרים ונציג הקבוצה הפותחת חובט בכדור עם מקל כלפי מעלה. כל הילדים מנסים לתפוס את הכדור.</a:t>
            </a:r>
            <a:endParaRPr lang="he-IL" sz="2600" dirty="0">
              <a:latin typeface="Calibri" panose="020F0502020204030204" pitchFamily="34" charset="0"/>
              <a:cs typeface="Calibri" panose="020F0502020204030204" pitchFamily="34" charset="0"/>
            </a:endParaRPr>
          </a:p>
          <a:p>
            <a:pPr algn="r">
              <a:spcBef>
                <a:spcPts val="600"/>
              </a:spcBef>
            </a:pPr>
            <a:r>
              <a:rPr lang="he-IL" sz="2600" dirty="0">
                <a:solidFill>
                  <a:srgbClr val="000000"/>
                </a:solidFill>
                <a:latin typeface="Calibri" panose="020F0502020204030204" pitchFamily="34" charset="0"/>
                <a:cs typeface="Calibri" panose="020F0502020204030204" pitchFamily="34" charset="0"/>
              </a:rPr>
              <a:t>מי שתופס את הכדור, מזכה את קבוצתו בנקודה.</a:t>
            </a:r>
            <a:endParaRPr lang="he-IL" sz="2600" dirty="0">
              <a:latin typeface="Calibri" panose="020F0502020204030204" pitchFamily="34" charset="0"/>
              <a:cs typeface="Calibri" panose="020F0502020204030204" pitchFamily="34" charset="0"/>
            </a:endParaRPr>
          </a:p>
          <a:p>
            <a:pPr algn="r">
              <a:spcBef>
                <a:spcPts val="600"/>
              </a:spcBef>
            </a:pPr>
            <a:r>
              <a:rPr lang="he-IL" sz="2600" dirty="0">
                <a:solidFill>
                  <a:srgbClr val="000000"/>
                </a:solidFill>
                <a:latin typeface="Calibri" panose="020F0502020204030204" pitchFamily="34" charset="0"/>
                <a:cs typeface="Calibri" panose="020F0502020204030204" pitchFamily="34" charset="0"/>
              </a:rPr>
              <a:t>התופס חובט בכדור וחוזר חלילה.</a:t>
            </a:r>
            <a:endParaRPr lang="he-IL" sz="2600" dirty="0">
              <a:latin typeface="Calibri" panose="020F0502020204030204" pitchFamily="34" charset="0"/>
              <a:cs typeface="Calibri" panose="020F0502020204030204" pitchFamily="34" charset="0"/>
            </a:endParaRPr>
          </a:p>
          <a:p>
            <a:pPr algn="r">
              <a:spcBef>
                <a:spcPts val="600"/>
              </a:spcBef>
            </a:pPr>
            <a:r>
              <a:rPr lang="he-IL" sz="2600" dirty="0">
                <a:solidFill>
                  <a:srgbClr val="000000"/>
                </a:solidFill>
                <a:latin typeface="Calibri" panose="020F0502020204030204" pitchFamily="34" charset="0"/>
                <a:cs typeface="Calibri" panose="020F0502020204030204" pitchFamily="34" charset="0"/>
              </a:rPr>
              <a:t>הקבוצה המנצחת: זו שזכתה במספר הנקודות הגבוה ביותר</a:t>
            </a:r>
            <a:endParaRPr lang="he-IL" sz="2600" dirty="0">
              <a:effectLst/>
              <a:latin typeface="Calibri" panose="020F0502020204030204" pitchFamily="34" charset="0"/>
              <a:cs typeface="Calibri" panose="020F0502020204030204" pitchFamily="34" charset="0"/>
            </a:endParaRPr>
          </a:p>
        </p:txBody>
      </p:sp>
      <p:pic>
        <p:nvPicPr>
          <p:cNvPr id="13" name="גרפיקה 12" descr="סימן ביקורת">
            <a:extLst>
              <a:ext uri="{FF2B5EF4-FFF2-40B4-BE49-F238E27FC236}">
                <a16:creationId xmlns:a16="http://schemas.microsoft.com/office/drawing/2014/main" id="{1F016FDC-E0FC-49EB-8EFC-482B3A059D53}"/>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3511140" y="4853723"/>
            <a:ext cx="645844" cy="645844"/>
          </a:xfrm>
          <a:prstGeom prst="rect">
            <a:avLst/>
          </a:prstGeom>
        </p:spPr>
      </p:pic>
      <p:sp>
        <p:nvSpPr>
          <p:cNvPr id="15" name="מלבן 14">
            <a:extLst>
              <a:ext uri="{FF2B5EF4-FFF2-40B4-BE49-F238E27FC236}">
                <a16:creationId xmlns:a16="http://schemas.microsoft.com/office/drawing/2014/main" id="{B37B4C68-BE63-4F50-99F1-45339D9B8F83}"/>
              </a:ext>
            </a:extLst>
          </p:cNvPr>
          <p:cNvSpPr/>
          <p:nvPr/>
        </p:nvSpPr>
        <p:spPr>
          <a:xfrm>
            <a:off x="621930" y="3954929"/>
            <a:ext cx="1646741" cy="523220"/>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rtl="1">
              <a:spcAft>
                <a:spcPts val="800"/>
              </a:spcAft>
            </a:pPr>
            <a:r>
              <a:rPr lang="he-IL" sz="2800" b="1" dirty="0">
                <a:latin typeface="Calibri" panose="020F0502020204030204" pitchFamily="34" charset="0"/>
                <a:ea typeface="Calibri" panose="020F0502020204030204" pitchFamily="34" charset="0"/>
                <a:cs typeface="Calibri" panose="020F0502020204030204" pitchFamily="34" charset="0"/>
              </a:rPr>
              <a:t>הווה רבים</a:t>
            </a:r>
          </a:p>
        </p:txBody>
      </p:sp>
      <p:sp>
        <p:nvSpPr>
          <p:cNvPr id="16" name="מלבן 15">
            <a:extLst>
              <a:ext uri="{FF2B5EF4-FFF2-40B4-BE49-F238E27FC236}">
                <a16:creationId xmlns:a16="http://schemas.microsoft.com/office/drawing/2014/main" id="{33A04710-E215-44D3-BAAC-AF6149CF250D}"/>
              </a:ext>
            </a:extLst>
          </p:cNvPr>
          <p:cNvSpPr/>
          <p:nvPr/>
        </p:nvSpPr>
        <p:spPr>
          <a:xfrm>
            <a:off x="10043160" y="2636520"/>
            <a:ext cx="2148839" cy="440870"/>
          </a:xfrm>
          <a:prstGeom prst="rect">
            <a:avLst/>
          </a:prstGeom>
          <a:noFill/>
          <a:ln/>
        </p:spPr>
        <p:style>
          <a:lnRef idx="2">
            <a:schemeClr val="accent1"/>
          </a:lnRef>
          <a:fillRef idx="1">
            <a:schemeClr val="lt1"/>
          </a:fillRef>
          <a:effectRef idx="0">
            <a:schemeClr val="accent1"/>
          </a:effectRef>
          <a:fontRef idx="minor">
            <a:schemeClr val="dk1"/>
          </a:fontRef>
        </p:style>
        <p:txBody>
          <a:bodyPr rtlCol="1" anchor="ctr"/>
          <a:lstStyle/>
          <a:p>
            <a:pPr algn="ctr"/>
            <a:endParaRPr lang="he-IL"/>
          </a:p>
        </p:txBody>
      </p:sp>
      <p:sp>
        <p:nvSpPr>
          <p:cNvPr id="17" name="מלבן 16">
            <a:extLst>
              <a:ext uri="{FF2B5EF4-FFF2-40B4-BE49-F238E27FC236}">
                <a16:creationId xmlns:a16="http://schemas.microsoft.com/office/drawing/2014/main" id="{CBFCE8DD-AA86-4D8A-A4B9-7E4A49CEB51E}"/>
              </a:ext>
            </a:extLst>
          </p:cNvPr>
          <p:cNvSpPr/>
          <p:nvPr/>
        </p:nvSpPr>
        <p:spPr>
          <a:xfrm>
            <a:off x="10043160" y="4522913"/>
            <a:ext cx="2099308" cy="330810"/>
          </a:xfrm>
          <a:prstGeom prst="rect">
            <a:avLst/>
          </a:prstGeom>
          <a:noFill/>
          <a:ln/>
        </p:spPr>
        <p:style>
          <a:lnRef idx="2">
            <a:schemeClr val="accent1"/>
          </a:lnRef>
          <a:fillRef idx="1">
            <a:schemeClr val="lt1"/>
          </a:fillRef>
          <a:effectRef idx="0">
            <a:schemeClr val="accent1"/>
          </a:effectRef>
          <a:fontRef idx="minor">
            <a:schemeClr val="dk1"/>
          </a:fontRef>
        </p:style>
        <p:txBody>
          <a:bodyPr rtlCol="1" anchor="ctr"/>
          <a:lstStyle/>
          <a:p>
            <a:pPr algn="ctr"/>
            <a:endParaRPr lang="he-IL"/>
          </a:p>
        </p:txBody>
      </p:sp>
      <p:sp>
        <p:nvSpPr>
          <p:cNvPr id="18" name="מלבן 17">
            <a:extLst>
              <a:ext uri="{FF2B5EF4-FFF2-40B4-BE49-F238E27FC236}">
                <a16:creationId xmlns:a16="http://schemas.microsoft.com/office/drawing/2014/main" id="{C867848C-6CC9-450B-9F29-5CABA1F762C9}"/>
              </a:ext>
            </a:extLst>
          </p:cNvPr>
          <p:cNvSpPr/>
          <p:nvPr/>
        </p:nvSpPr>
        <p:spPr>
          <a:xfrm>
            <a:off x="8534400" y="4884203"/>
            <a:ext cx="1815467" cy="405016"/>
          </a:xfrm>
          <a:prstGeom prst="rect">
            <a:avLst/>
          </a:prstGeom>
          <a:noFill/>
          <a:ln/>
        </p:spPr>
        <p:style>
          <a:lnRef idx="2">
            <a:schemeClr val="accent1"/>
          </a:lnRef>
          <a:fillRef idx="1">
            <a:schemeClr val="lt1"/>
          </a:fillRef>
          <a:effectRef idx="0">
            <a:schemeClr val="accent1"/>
          </a:effectRef>
          <a:fontRef idx="minor">
            <a:schemeClr val="dk1"/>
          </a:fontRef>
        </p:style>
        <p:txBody>
          <a:bodyPr rtlCol="1" anchor="ctr"/>
          <a:lstStyle/>
          <a:p>
            <a:pPr algn="ctr"/>
            <a:endParaRPr lang="he-IL"/>
          </a:p>
        </p:txBody>
      </p:sp>
      <p:pic>
        <p:nvPicPr>
          <p:cNvPr id="19" name="30sec_final" descr="30sec_final">
            <a:hlinkClick r:id="" action="ppaction://media"/>
            <a:extLst>
              <a:ext uri="{FF2B5EF4-FFF2-40B4-BE49-F238E27FC236}">
                <a16:creationId xmlns:a16="http://schemas.microsoft.com/office/drawing/2014/main" id="{E66CAF6C-7A0A-4583-8873-3911350336A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21953" y="487308"/>
            <a:ext cx="1540938" cy="549601"/>
          </a:xfrm>
          <a:prstGeom prst="rect">
            <a:avLst/>
          </a:prstGeom>
        </p:spPr>
      </p:pic>
    </p:spTree>
    <p:extLst>
      <p:ext uri="{BB962C8B-B14F-4D97-AF65-F5344CB8AC3E}">
        <p14:creationId xmlns:p14="http://schemas.microsoft.com/office/powerpoint/2010/main" val="1554326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80"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fill="hold" display="0">
                  <p:stCondLst>
                    <p:cond delay="indefinite"/>
                  </p:stCondLst>
                </p:cTn>
                <p:tgtEl>
                  <p:spTgt spid="19"/>
                </p:tgtEl>
              </p:cMediaNode>
            </p:video>
          </p:childTnLst>
        </p:cTn>
      </p:par>
    </p:tnLst>
    <p:bldLst>
      <p:bldP spid="15" grpId="0" animBg="1"/>
      <p:bldP spid="17"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572257" y="121008"/>
            <a:ext cx="8280000" cy="720000"/>
          </a:xfrm>
        </p:spPr>
        <p:txBody>
          <a:bodyPr>
            <a:normAutofit/>
          </a:bodyPr>
          <a:lstStyle/>
          <a:p>
            <a:r>
              <a:rPr lang="he-IL" dirty="0"/>
              <a:t>מתרגלים</a:t>
            </a:r>
            <a:endParaRPr lang="x-none" dirty="0"/>
          </a:p>
        </p:txBody>
      </p:sp>
      <p:pic>
        <p:nvPicPr>
          <p:cNvPr id="2" name="תמונה 1">
            <a:extLst>
              <a:ext uri="{FF2B5EF4-FFF2-40B4-BE49-F238E27FC236}">
                <a16:creationId xmlns:a16="http://schemas.microsoft.com/office/drawing/2014/main" id="{E5899DA0-FDDC-45D7-AFC7-20E62D777C85}"/>
              </a:ext>
            </a:extLst>
          </p:cNvPr>
          <p:cNvPicPr>
            <a:picLocks noChangeAspect="1"/>
          </p:cNvPicPr>
          <p:nvPr/>
        </p:nvPicPr>
        <p:blipFill rotWithShape="1">
          <a:blip r:embed="rId5"/>
          <a:srcRect l="24506" t="28682" r="23256" b="16124"/>
          <a:stretch/>
        </p:blipFill>
        <p:spPr>
          <a:xfrm>
            <a:off x="624841" y="57657"/>
            <a:ext cx="11491308" cy="6829557"/>
          </a:xfrm>
          <a:prstGeom prst="rect">
            <a:avLst/>
          </a:prstGeom>
        </p:spPr>
      </p:pic>
      <p:sp>
        <p:nvSpPr>
          <p:cNvPr id="7" name="מלבן 6">
            <a:extLst>
              <a:ext uri="{FF2B5EF4-FFF2-40B4-BE49-F238E27FC236}">
                <a16:creationId xmlns:a16="http://schemas.microsoft.com/office/drawing/2014/main" id="{465CE48E-ED78-419D-A4C3-CA1B3F445D5F}"/>
              </a:ext>
            </a:extLst>
          </p:cNvPr>
          <p:cNvSpPr/>
          <p:nvPr/>
        </p:nvSpPr>
        <p:spPr>
          <a:xfrm>
            <a:off x="624841" y="148510"/>
            <a:ext cx="5074919" cy="1384995"/>
          </a:xfrm>
          <a:prstGeom prst="rect">
            <a:avLst/>
          </a:prstGeom>
          <a:solidFill>
            <a:schemeClr val="bg1"/>
          </a:solidFill>
        </p:spPr>
        <p:txBody>
          <a:bodyPr wrap="square">
            <a:spAutoFit/>
          </a:bodyPr>
          <a:lstStyle/>
          <a:p>
            <a:pPr algn="r"/>
            <a:r>
              <a:rPr lang="he-IL" sz="2800" b="1" dirty="0">
                <a:latin typeface="Calibri" panose="020F0502020204030204" pitchFamily="34" charset="0"/>
                <a:cs typeface="Calibri" panose="020F0502020204030204" pitchFamily="34" charset="0"/>
              </a:rPr>
              <a:t>לפניכם כרטיס הוראות למשחק </a:t>
            </a:r>
            <a:r>
              <a:rPr lang="he-IL" sz="2800" b="1" dirty="0" smtClean="0">
                <a:latin typeface="Calibri" panose="020F0502020204030204" pitchFamily="34" charset="0"/>
                <a:cs typeface="Calibri" panose="020F0502020204030204" pitchFamily="34" charset="0"/>
              </a:rPr>
              <a:t>מחבואים. קראו </a:t>
            </a:r>
            <a:r>
              <a:rPr lang="he-IL" sz="2800" b="1" dirty="0">
                <a:latin typeface="Calibri" panose="020F0502020204030204" pitchFamily="34" charset="0"/>
                <a:cs typeface="Calibri" panose="020F0502020204030204" pitchFamily="34" charset="0"/>
              </a:rPr>
              <a:t>אותו היטב, והשלימו את הפעלים החסרים. </a:t>
            </a:r>
          </a:p>
        </p:txBody>
      </p:sp>
      <p:pic>
        <p:nvPicPr>
          <p:cNvPr id="6" name="3min_final" descr="3min_final">
            <a:hlinkClick r:id="" action="ppaction://media"/>
            <a:extLst>
              <a:ext uri="{FF2B5EF4-FFF2-40B4-BE49-F238E27FC236}">
                <a16:creationId xmlns:a16="http://schemas.microsoft.com/office/drawing/2014/main" id="{A63317A5-3FE7-42FF-8969-C0DB87CFFA6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974598" y="84287"/>
            <a:ext cx="1540938" cy="549601"/>
          </a:xfrm>
          <a:prstGeom prst="rect">
            <a:avLst/>
          </a:prstGeom>
        </p:spPr>
      </p:pic>
      <p:sp>
        <p:nvSpPr>
          <p:cNvPr id="8" name="תיבת טקסט 3">
            <a:extLst>
              <a:ext uri="{FF2B5EF4-FFF2-40B4-BE49-F238E27FC236}">
                <a16:creationId xmlns:a16="http://schemas.microsoft.com/office/drawing/2014/main" id="{BFBE4C66-24FC-4EEF-82AB-59EC0A61CF41}"/>
              </a:ext>
            </a:extLst>
          </p:cNvPr>
          <p:cNvSpPr txBox="1"/>
          <p:nvPr/>
        </p:nvSpPr>
        <p:spPr>
          <a:xfrm>
            <a:off x="7624492" y="754714"/>
            <a:ext cx="1260428" cy="523220"/>
          </a:xfrm>
          <a:prstGeom prst="rect">
            <a:avLst/>
          </a:prstGeom>
          <a:noFill/>
        </p:spPr>
        <p:txBody>
          <a:bodyPr wrap="square" rtlCol="1">
            <a:spAutoFit/>
          </a:bodyPr>
          <a:lstStyle/>
          <a:p>
            <a:r>
              <a:rPr lang="he-IL" sz="2800" b="1" dirty="0">
                <a:latin typeface="Calibri" panose="020F0502020204030204" pitchFamily="34" charset="0"/>
                <a:cs typeface="Calibri" panose="020F0502020204030204" pitchFamily="34" charset="0"/>
              </a:rPr>
              <a:t>למצוא</a:t>
            </a:r>
            <a:endParaRPr lang="he-IL"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6465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6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9E46DCB3-0BDB-43C1-8EA8-DC34E9DA838D}"/>
              </a:ext>
            </a:extLst>
          </p:cNvPr>
          <p:cNvPicPr>
            <a:picLocks noChangeAspect="1"/>
          </p:cNvPicPr>
          <p:nvPr/>
        </p:nvPicPr>
        <p:blipFill rotWithShape="1">
          <a:blip r:embed="rId3"/>
          <a:srcRect l="39648" t="28837" r="23430" b="15504"/>
          <a:stretch/>
        </p:blipFill>
        <p:spPr>
          <a:xfrm>
            <a:off x="2340943" y="0"/>
            <a:ext cx="9851057" cy="6858000"/>
          </a:xfrm>
          <a:prstGeom prst="rect">
            <a:avLst/>
          </a:prstGeom>
        </p:spPr>
      </p:pic>
      <p:sp>
        <p:nvSpPr>
          <p:cNvPr id="8" name="מלבן 7">
            <a:extLst>
              <a:ext uri="{FF2B5EF4-FFF2-40B4-BE49-F238E27FC236}">
                <a16:creationId xmlns:a16="http://schemas.microsoft.com/office/drawing/2014/main" id="{D5245D15-E081-4C05-B4F0-4FA4448A4A47}"/>
              </a:ext>
            </a:extLst>
          </p:cNvPr>
          <p:cNvSpPr/>
          <p:nvPr/>
        </p:nvSpPr>
        <p:spPr>
          <a:xfrm>
            <a:off x="377064" y="3109951"/>
            <a:ext cx="2492197" cy="523220"/>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rtl="1">
              <a:spcAft>
                <a:spcPts val="800"/>
              </a:spcAft>
            </a:pPr>
            <a:r>
              <a:rPr lang="he-IL" sz="2800" b="1" dirty="0">
                <a:latin typeface="Calibri" panose="020F0502020204030204" pitchFamily="34" charset="0"/>
                <a:ea typeface="Calibri" panose="020F0502020204030204" pitchFamily="34" charset="0"/>
                <a:cs typeface="Calibri" panose="020F0502020204030204" pitchFamily="34" charset="0"/>
              </a:rPr>
              <a:t>שם הפועל</a:t>
            </a:r>
          </a:p>
        </p:txBody>
      </p:sp>
      <p:sp>
        <p:nvSpPr>
          <p:cNvPr id="9" name="מלבן 8">
            <a:extLst>
              <a:ext uri="{FF2B5EF4-FFF2-40B4-BE49-F238E27FC236}">
                <a16:creationId xmlns:a16="http://schemas.microsoft.com/office/drawing/2014/main" id="{E9827117-13BD-417E-83F7-8DB25A90D17D}"/>
              </a:ext>
            </a:extLst>
          </p:cNvPr>
          <p:cNvSpPr/>
          <p:nvPr/>
        </p:nvSpPr>
        <p:spPr>
          <a:xfrm>
            <a:off x="377064" y="1096838"/>
            <a:ext cx="2492197" cy="2031325"/>
          </a:xfrm>
          <a:prstGeom prst="rect">
            <a:avLst/>
          </a:prstGeom>
          <a:solidFill>
            <a:schemeClr val="bg1"/>
          </a:solidFill>
          <a:ln>
            <a:solidFill>
              <a:schemeClr val="accent1"/>
            </a:solidFill>
          </a:ln>
        </p:spPr>
        <p:txBody>
          <a:bodyPr wrap="square">
            <a:spAutoFit/>
          </a:bodyPr>
          <a:lstStyle/>
          <a:p>
            <a:pPr algn="r" rtl="1">
              <a:lnSpc>
                <a:spcPct val="150000"/>
              </a:lnSpc>
              <a:spcAft>
                <a:spcPts val="800"/>
              </a:spcAft>
            </a:pPr>
            <a:r>
              <a:rPr lang="he-IL" sz="2800" b="1" dirty="0">
                <a:latin typeface="Calibri" panose="020F0502020204030204" pitchFamily="34" charset="0"/>
                <a:ea typeface="Calibri" panose="020F0502020204030204" pitchFamily="34" charset="0"/>
                <a:cs typeface="Calibri" panose="020F0502020204030204" pitchFamily="34" charset="0"/>
              </a:rPr>
              <a:t>הוראות המשחק "מחבואים" כתובות בלשון</a:t>
            </a:r>
          </a:p>
        </p:txBody>
      </p:sp>
    </p:spTree>
    <p:extLst>
      <p:ext uri="{BB962C8B-B14F-4D97-AF65-F5344CB8AC3E}">
        <p14:creationId xmlns:p14="http://schemas.microsoft.com/office/powerpoint/2010/main" val="3007477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407111" y="197740"/>
            <a:ext cx="8280000" cy="720000"/>
          </a:xfrm>
        </p:spPr>
        <p:txBody>
          <a:bodyPr>
            <a:normAutofit/>
          </a:bodyPr>
          <a:lstStyle/>
          <a:p>
            <a:r>
              <a:rPr lang="he-IL" dirty="0"/>
              <a:t>מסכמים</a:t>
            </a:r>
            <a:endParaRPr lang="x-none" dirty="0"/>
          </a:p>
        </p:txBody>
      </p:sp>
      <p:sp>
        <p:nvSpPr>
          <p:cNvPr id="14" name="מלבן 13">
            <a:extLst>
              <a:ext uri="{FF2B5EF4-FFF2-40B4-BE49-F238E27FC236}">
                <a16:creationId xmlns:a16="http://schemas.microsoft.com/office/drawing/2014/main" id="{35A8E98E-B842-477C-AB03-54808C68EC62}"/>
              </a:ext>
            </a:extLst>
          </p:cNvPr>
          <p:cNvSpPr/>
          <p:nvPr/>
        </p:nvSpPr>
        <p:spPr>
          <a:xfrm>
            <a:off x="195182" y="975194"/>
            <a:ext cx="11847532" cy="196451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lnSpc>
                <a:spcPct val="150000"/>
              </a:lnSpc>
            </a:pPr>
            <a:r>
              <a:rPr lang="he-IL" sz="2800" b="1" dirty="0">
                <a:latin typeface="Calibri" panose="020F0502020204030204" pitchFamily="34" charset="0"/>
                <a:cs typeface="Calibri" panose="020F0502020204030204" pitchFamily="34" charset="0"/>
              </a:rPr>
              <a:t>בטקסט הוראות (מפעיל) למשחק אפשר לכתוב באחת מהדרכים האלה:  בלשון ציווי, בשם הפועל או בצורת הווה רבים.  </a:t>
            </a:r>
          </a:p>
          <a:p>
            <a:pPr algn="r">
              <a:lnSpc>
                <a:spcPct val="150000"/>
              </a:lnSpc>
            </a:pPr>
            <a:r>
              <a:rPr lang="he-IL" sz="2800" b="1" dirty="0">
                <a:latin typeface="Calibri" panose="020F0502020204030204" pitchFamily="34" charset="0"/>
                <a:cs typeface="Calibri" panose="020F0502020204030204" pitchFamily="34" charset="0"/>
              </a:rPr>
              <a:t>רצוי לשמור על אחידות לשונית.</a:t>
            </a:r>
          </a:p>
        </p:txBody>
      </p:sp>
      <p:pic>
        <p:nvPicPr>
          <p:cNvPr id="20" name="תמונה 19">
            <a:extLst>
              <a:ext uri="{FF2B5EF4-FFF2-40B4-BE49-F238E27FC236}">
                <a16:creationId xmlns:a16="http://schemas.microsoft.com/office/drawing/2014/main" id="{BDDAD641-F9D5-4297-920D-FBFAAADAF197}"/>
              </a:ext>
            </a:extLst>
          </p:cNvPr>
          <p:cNvPicPr>
            <a:picLocks noChangeAspect="1"/>
          </p:cNvPicPr>
          <p:nvPr/>
        </p:nvPicPr>
        <p:blipFill rotWithShape="1">
          <a:blip r:embed="rId3"/>
          <a:srcRect l="24094" t="28871" r="22812" b="43704"/>
          <a:stretch/>
        </p:blipFill>
        <p:spPr>
          <a:xfrm>
            <a:off x="195182" y="3231260"/>
            <a:ext cx="11801636" cy="3429000"/>
          </a:xfrm>
          <a:prstGeom prst="rect">
            <a:avLst/>
          </a:prstGeom>
        </p:spPr>
      </p:pic>
    </p:spTree>
    <p:extLst>
      <p:ext uri="{BB962C8B-B14F-4D97-AF65-F5344CB8AC3E}">
        <p14:creationId xmlns:p14="http://schemas.microsoft.com/office/powerpoint/2010/main" val="697168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6561557" y="663126"/>
            <a:ext cx="5110739" cy="720000"/>
          </a:xfrm>
        </p:spPr>
        <p:txBody>
          <a:bodyPr>
            <a:normAutofit/>
          </a:bodyPr>
          <a:lstStyle/>
          <a:p>
            <a:r>
              <a:rPr lang="he-IL" dirty="0"/>
              <a:t>כתיבת הוראות</a:t>
            </a:r>
            <a:endParaRPr lang="x-none" dirty="0"/>
          </a:p>
        </p:txBody>
      </p:sp>
      <p:grpSp>
        <p:nvGrpSpPr>
          <p:cNvPr id="3" name="קבוצה 2">
            <a:extLst>
              <a:ext uri="{FF2B5EF4-FFF2-40B4-BE49-F238E27FC236}">
                <a16:creationId xmlns:a16="http://schemas.microsoft.com/office/drawing/2014/main" id="{876F45FE-B918-4A35-B128-257DF71CB6E7}"/>
              </a:ext>
            </a:extLst>
          </p:cNvPr>
          <p:cNvGrpSpPr/>
          <p:nvPr/>
        </p:nvGrpSpPr>
        <p:grpSpPr>
          <a:xfrm>
            <a:off x="49820" y="806755"/>
            <a:ext cx="6231593" cy="5943603"/>
            <a:chOff x="178800" y="1502688"/>
            <a:chExt cx="5620377" cy="5355312"/>
          </a:xfrm>
        </p:grpSpPr>
        <p:sp>
          <p:nvSpPr>
            <p:cNvPr id="2" name="תיבת טקסט 1">
              <a:extLst>
                <a:ext uri="{FF2B5EF4-FFF2-40B4-BE49-F238E27FC236}">
                  <a16:creationId xmlns:a16="http://schemas.microsoft.com/office/drawing/2014/main" id="{78AFDAB5-0695-4598-8DB1-C5874B6BB7DA}"/>
                </a:ext>
              </a:extLst>
            </p:cNvPr>
            <p:cNvSpPr txBox="1"/>
            <p:nvPr/>
          </p:nvSpPr>
          <p:spPr>
            <a:xfrm>
              <a:off x="178800" y="1502688"/>
              <a:ext cx="5620377" cy="5355312"/>
            </a:xfrm>
            <a:prstGeom prst="rect">
              <a:avLst/>
            </a:prstGeom>
            <a:solidFill>
              <a:schemeClr val="bg1">
                <a:lumMod val="95000"/>
              </a:schemeClr>
            </a:solidFill>
            <a:ln w="38100">
              <a:solidFill>
                <a:srgbClr val="002060"/>
              </a:solidFill>
            </a:ln>
          </p:spPr>
          <p:txBody>
            <a:bodyPr wrap="square" rtlCol="1">
              <a:spAutoFit/>
            </a:bodyPr>
            <a:lstStyle/>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p:txBody>
        </p:sp>
        <p:sp>
          <p:nvSpPr>
            <p:cNvPr id="13" name="תיבת טקסט 12">
              <a:extLst>
                <a:ext uri="{FF2B5EF4-FFF2-40B4-BE49-F238E27FC236}">
                  <a16:creationId xmlns:a16="http://schemas.microsoft.com/office/drawing/2014/main" id="{8F91EE5B-1E8B-4ED5-808B-08D1189E00B8}"/>
                </a:ext>
              </a:extLst>
            </p:cNvPr>
            <p:cNvSpPr txBox="1"/>
            <p:nvPr/>
          </p:nvSpPr>
          <p:spPr>
            <a:xfrm>
              <a:off x="870833" y="1540023"/>
              <a:ext cx="4208746" cy="471433"/>
            </a:xfrm>
            <a:prstGeom prst="rect">
              <a:avLst/>
            </a:prstGeom>
            <a:noFill/>
            <a:ln>
              <a:solidFill>
                <a:srgbClr val="0070C0"/>
              </a:solidFill>
            </a:ln>
          </p:spPr>
          <p:txBody>
            <a:bodyPr wrap="square" rtlCol="1">
              <a:spAutoFit/>
            </a:bodyPr>
            <a:lstStyle/>
            <a:p>
              <a:pPr algn="ctr"/>
              <a:r>
                <a:rPr lang="he-IL" sz="2800" b="1" dirty="0"/>
                <a:t>שם המשחק:   </a:t>
              </a:r>
              <a:r>
                <a:rPr lang="he-IL" sz="2800" b="1" dirty="0" err="1"/>
                <a:t>רונג</a:t>
              </a:r>
              <a:r>
                <a:rPr lang="he-IL" sz="2800" b="1" dirty="0"/>
                <a:t> ראן      </a:t>
              </a:r>
            </a:p>
          </p:txBody>
        </p:sp>
        <p:sp>
          <p:nvSpPr>
            <p:cNvPr id="15" name="תיבת טקסט 14">
              <a:extLst>
                <a:ext uri="{FF2B5EF4-FFF2-40B4-BE49-F238E27FC236}">
                  <a16:creationId xmlns:a16="http://schemas.microsoft.com/office/drawing/2014/main" id="{6105EB51-1BF7-4831-8BFC-B03E0955B5A3}"/>
                </a:ext>
              </a:extLst>
            </p:cNvPr>
            <p:cNvSpPr txBox="1"/>
            <p:nvPr/>
          </p:nvSpPr>
          <p:spPr>
            <a:xfrm>
              <a:off x="897881" y="2077981"/>
              <a:ext cx="4862096" cy="1081522"/>
            </a:xfrm>
            <a:prstGeom prst="rect">
              <a:avLst/>
            </a:prstGeom>
            <a:noFill/>
            <a:ln>
              <a:solidFill>
                <a:srgbClr val="0070C0"/>
              </a:solidFill>
            </a:ln>
          </p:spPr>
          <p:txBody>
            <a:bodyPr wrap="square" rtlCol="1">
              <a:spAutoFit/>
            </a:bodyPr>
            <a:lstStyle/>
            <a:p>
              <a:pPr algn="r"/>
              <a:r>
                <a:rPr lang="he-IL" sz="2400" b="1" dirty="0"/>
                <a:t>ציוד:  </a:t>
              </a:r>
              <a:r>
                <a:rPr lang="he-IL" sz="2400" dirty="0"/>
                <a:t>כיסא</a:t>
              </a:r>
              <a:endParaRPr lang="en-US" sz="2400" dirty="0"/>
            </a:p>
            <a:p>
              <a:pPr algn="r"/>
              <a:r>
                <a:rPr lang="he-IL" sz="2400" b="1" dirty="0"/>
                <a:t>מספר משתתפים</a:t>
              </a:r>
              <a:r>
                <a:rPr lang="he-IL" sz="2400" dirty="0"/>
                <a:t>: 10 ומעלה</a:t>
              </a:r>
            </a:p>
            <a:p>
              <a:pPr algn="r"/>
              <a:r>
                <a:rPr lang="he-IL" sz="2400" b="1" dirty="0"/>
                <a:t>מטרת המשחק: </a:t>
              </a:r>
              <a:r>
                <a:rPr lang="he-IL" sz="2400" dirty="0"/>
                <a:t>שיתוף פעולה בקבוצה</a:t>
              </a:r>
              <a:r>
                <a:rPr lang="he-IL" sz="2400" b="1" dirty="0"/>
                <a:t>     </a:t>
              </a:r>
            </a:p>
          </p:txBody>
        </p:sp>
        <p:sp>
          <p:nvSpPr>
            <p:cNvPr id="18" name="תיבת טקסט 17">
              <a:extLst>
                <a:ext uri="{FF2B5EF4-FFF2-40B4-BE49-F238E27FC236}">
                  <a16:creationId xmlns:a16="http://schemas.microsoft.com/office/drawing/2014/main" id="{3A3C18CB-C011-44BD-81C4-320FD088D4C5}"/>
                </a:ext>
              </a:extLst>
            </p:cNvPr>
            <p:cNvSpPr txBox="1"/>
            <p:nvPr/>
          </p:nvSpPr>
          <p:spPr>
            <a:xfrm>
              <a:off x="349172" y="3223200"/>
              <a:ext cx="5398163" cy="2800863"/>
            </a:xfrm>
            <a:prstGeom prst="rect">
              <a:avLst/>
            </a:prstGeom>
            <a:noFill/>
            <a:ln>
              <a:solidFill>
                <a:srgbClr val="0070C0"/>
              </a:solidFill>
            </a:ln>
          </p:spPr>
          <p:txBody>
            <a:bodyPr wrap="square" rtlCol="1">
              <a:spAutoFit/>
            </a:bodyPr>
            <a:lstStyle/>
            <a:p>
              <a:pPr algn="r"/>
              <a:r>
                <a:rPr lang="he-IL" sz="2800" b="1" dirty="0"/>
                <a:t>מהלך המשחק</a:t>
              </a:r>
              <a:r>
                <a:rPr lang="he-IL" sz="2800" b="1" dirty="0" smtClean="0"/>
                <a:t>:</a:t>
              </a:r>
              <a:endParaRPr lang="he-IL" sz="2800" b="1" dirty="0"/>
            </a:p>
            <a:p>
              <a:pPr algn="r"/>
              <a:endParaRPr lang="he-IL" sz="2800" b="1" dirty="0"/>
            </a:p>
            <a:p>
              <a:pPr algn="r"/>
              <a:endParaRPr lang="he-IL" sz="2800" b="1" dirty="0"/>
            </a:p>
            <a:p>
              <a:pPr algn="r"/>
              <a:endParaRPr lang="he-IL" sz="2800" b="1" dirty="0"/>
            </a:p>
            <a:p>
              <a:pPr algn="r"/>
              <a:endParaRPr lang="he-IL" sz="2800" b="1" dirty="0"/>
            </a:p>
            <a:p>
              <a:pPr algn="r"/>
              <a:endParaRPr lang="he-IL" sz="2800" b="1" dirty="0" smtClean="0"/>
            </a:p>
            <a:p>
              <a:pPr algn="r"/>
              <a:endParaRPr lang="he-IL" sz="2800" b="1" dirty="0"/>
            </a:p>
          </p:txBody>
        </p:sp>
        <p:sp>
          <p:nvSpPr>
            <p:cNvPr id="19" name="תיבת טקסט 18">
              <a:extLst>
                <a:ext uri="{FF2B5EF4-FFF2-40B4-BE49-F238E27FC236}">
                  <a16:creationId xmlns:a16="http://schemas.microsoft.com/office/drawing/2014/main" id="{BE48928E-45C9-44B7-B7CC-931401B2FA1C}"/>
                </a:ext>
              </a:extLst>
            </p:cNvPr>
            <p:cNvSpPr txBox="1"/>
            <p:nvPr/>
          </p:nvSpPr>
          <p:spPr>
            <a:xfrm>
              <a:off x="361814" y="5985470"/>
              <a:ext cx="5398163" cy="859671"/>
            </a:xfrm>
            <a:prstGeom prst="rect">
              <a:avLst/>
            </a:prstGeom>
            <a:noFill/>
            <a:ln>
              <a:solidFill>
                <a:srgbClr val="0070C0"/>
              </a:solidFill>
            </a:ln>
          </p:spPr>
          <p:txBody>
            <a:bodyPr wrap="square" rtlCol="1">
              <a:spAutoFit/>
            </a:bodyPr>
            <a:lstStyle/>
            <a:p>
              <a:pPr algn="r"/>
              <a:r>
                <a:rPr lang="he-IL" sz="2800" b="1" dirty="0"/>
                <a:t>מנצח: </a:t>
              </a:r>
              <a:r>
                <a:rPr lang="he-IL" sz="2800" dirty="0"/>
                <a:t>"הרופא" שהצליח </a:t>
              </a:r>
              <a:r>
                <a:rPr lang="en-US" sz="2800" dirty="0" smtClean="0"/>
                <a:t/>
              </a:r>
              <a:br>
                <a:rPr lang="en-US" sz="2800" dirty="0" smtClean="0"/>
              </a:br>
              <a:r>
                <a:rPr lang="he-IL" sz="2800" dirty="0" smtClean="0"/>
                <a:t>לתפוס את </a:t>
              </a:r>
              <a:r>
                <a:rPr lang="he-IL" sz="2800" dirty="0"/>
                <a:t>הילד </a:t>
              </a:r>
              <a:r>
                <a:rPr lang="he-IL" sz="2800" dirty="0" smtClean="0"/>
                <a:t>האחרון </a:t>
              </a:r>
              <a:r>
                <a:rPr lang="he-IL" sz="2800" dirty="0"/>
                <a:t>בטור</a:t>
              </a:r>
              <a:r>
                <a:rPr lang="he-IL" sz="2800" b="1" dirty="0"/>
                <a:t>.        </a:t>
              </a:r>
            </a:p>
          </p:txBody>
        </p:sp>
      </p:grpSp>
      <p:pic>
        <p:nvPicPr>
          <p:cNvPr id="12" name="תמונה 11">
            <a:extLst>
              <a:ext uri="{FF2B5EF4-FFF2-40B4-BE49-F238E27FC236}">
                <a16:creationId xmlns:a16="http://schemas.microsoft.com/office/drawing/2014/main" id="{2C611AE2-B2AD-46AE-AFF3-7D15C1524707}"/>
              </a:ext>
            </a:extLst>
          </p:cNvPr>
          <p:cNvPicPr>
            <a:picLocks noChangeAspect="1"/>
          </p:cNvPicPr>
          <p:nvPr/>
        </p:nvPicPr>
        <p:blipFill rotWithShape="1">
          <a:blip r:embed="rId5"/>
          <a:srcRect l="62268" t="60542" r="12006" b="17625"/>
          <a:stretch/>
        </p:blipFill>
        <p:spPr>
          <a:xfrm>
            <a:off x="62316" y="5781979"/>
            <a:ext cx="1947513" cy="929724"/>
          </a:xfrm>
          <a:prstGeom prst="rect">
            <a:avLst/>
          </a:prstGeom>
          <a:ln>
            <a:noFill/>
          </a:ln>
          <a:effectLst>
            <a:outerShdw blurRad="292100" dist="139700" dir="2700000" algn="tl" rotWithShape="0">
              <a:srgbClr val="333333">
                <a:alpha val="65000"/>
              </a:srgbClr>
            </a:outerShdw>
          </a:effectLst>
        </p:spPr>
      </p:pic>
      <p:pic>
        <p:nvPicPr>
          <p:cNvPr id="14" name="תמונה 13">
            <a:extLst>
              <a:ext uri="{FF2B5EF4-FFF2-40B4-BE49-F238E27FC236}">
                <a16:creationId xmlns:a16="http://schemas.microsoft.com/office/drawing/2014/main" id="{AB8FE248-90ED-4BFD-8408-467E9A08F4E0}"/>
              </a:ext>
            </a:extLst>
          </p:cNvPr>
          <p:cNvPicPr>
            <a:picLocks noChangeAspect="1"/>
          </p:cNvPicPr>
          <p:nvPr/>
        </p:nvPicPr>
        <p:blipFill rotWithShape="1">
          <a:blip r:embed="rId5"/>
          <a:srcRect l="54513" t="30728" r="4061" b="38633"/>
          <a:stretch/>
        </p:blipFill>
        <p:spPr>
          <a:xfrm>
            <a:off x="6346434" y="1679291"/>
            <a:ext cx="5701522" cy="2372009"/>
          </a:xfrm>
          <a:prstGeom prst="rect">
            <a:avLst/>
          </a:prstGeom>
          <a:ln>
            <a:noFill/>
          </a:ln>
          <a:effectLst>
            <a:outerShdw blurRad="292100" dist="139700" dir="2700000" algn="tl" rotWithShape="0">
              <a:srgbClr val="333333">
                <a:alpha val="65000"/>
              </a:srgbClr>
            </a:outerShdw>
          </a:effectLst>
        </p:spPr>
      </p:pic>
      <p:pic>
        <p:nvPicPr>
          <p:cNvPr id="1030" name="Picture 6" descr="Sticky Note, Note, Blank, Memo, Paper, Thumbtack">
            <a:extLst>
              <a:ext uri="{FF2B5EF4-FFF2-40B4-BE49-F238E27FC236}">
                <a16:creationId xmlns:a16="http://schemas.microsoft.com/office/drawing/2014/main" id="{F7C420C0-93D9-405A-AD9A-C75027D65F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60890" y="3987816"/>
            <a:ext cx="5853560" cy="2793019"/>
          </a:xfrm>
          <a:prstGeom prst="rect">
            <a:avLst/>
          </a:prstGeom>
          <a:noFill/>
          <a:extLst>
            <a:ext uri="{909E8E84-426E-40DD-AFC4-6F175D3DCCD1}">
              <a14:hiddenFill xmlns:a14="http://schemas.microsoft.com/office/drawing/2010/main">
                <a:solidFill>
                  <a:srgbClr val="FFFFFF"/>
                </a:solidFill>
              </a14:hiddenFill>
            </a:ext>
          </a:extLst>
        </p:spPr>
      </p:pic>
      <p:sp>
        <p:nvSpPr>
          <p:cNvPr id="24" name="מלבן 23">
            <a:extLst>
              <a:ext uri="{FF2B5EF4-FFF2-40B4-BE49-F238E27FC236}">
                <a16:creationId xmlns:a16="http://schemas.microsoft.com/office/drawing/2014/main" id="{3FE1AD80-51F2-4BD0-99ED-3A3A51E2E927}"/>
              </a:ext>
            </a:extLst>
          </p:cNvPr>
          <p:cNvSpPr/>
          <p:nvPr/>
        </p:nvSpPr>
        <p:spPr>
          <a:xfrm>
            <a:off x="6561557" y="4583912"/>
            <a:ext cx="5065726" cy="1692771"/>
          </a:xfrm>
          <a:prstGeom prst="rect">
            <a:avLst/>
          </a:prstGeom>
        </p:spPr>
        <p:txBody>
          <a:bodyPr wrap="square">
            <a:spAutoFit/>
          </a:bodyPr>
          <a:lstStyle/>
          <a:p>
            <a:pPr algn="r" rtl="1"/>
            <a:r>
              <a:rPr lang="he-IL" sz="2600" dirty="0">
                <a:latin typeface="Calibri" panose="020F0502020204030204" pitchFamily="34" charset="0"/>
                <a:cs typeface="Calibri" panose="020F0502020204030204" pitchFamily="34" charset="0"/>
              </a:rPr>
              <a:t>את ההוראות יש לכתוב באופן קצר </a:t>
            </a:r>
            <a:r>
              <a:rPr lang="he-IL" sz="2600" dirty="0" smtClean="0">
                <a:latin typeface="Calibri" panose="020F0502020204030204" pitchFamily="34" charset="0"/>
                <a:cs typeface="Calibri" panose="020F0502020204030204" pitchFamily="34" charset="0"/>
              </a:rPr>
              <a:t>וברור. </a:t>
            </a:r>
          </a:p>
          <a:p>
            <a:pPr algn="r" rtl="1"/>
            <a:r>
              <a:rPr lang="he-IL" sz="2600" dirty="0" smtClean="0">
                <a:latin typeface="Calibri" panose="020F0502020204030204" pitchFamily="34" charset="0"/>
                <a:cs typeface="Calibri" panose="020F0502020204030204" pitchFamily="34" charset="0"/>
              </a:rPr>
              <a:t>יש </a:t>
            </a:r>
            <a:r>
              <a:rPr lang="he-IL" sz="2600" dirty="0">
                <a:latin typeface="Calibri" panose="020F0502020204030204" pitchFamily="34" charset="0"/>
                <a:cs typeface="Calibri" panose="020F0502020204030204" pitchFamily="34" charset="0"/>
              </a:rPr>
              <a:t>לכתוב את ההוראות </a:t>
            </a:r>
            <a:r>
              <a:rPr lang="he-IL" sz="2600" dirty="0" smtClean="0">
                <a:latin typeface="Calibri" panose="020F0502020204030204" pitchFamily="34" charset="0"/>
                <a:cs typeface="Calibri" panose="020F0502020204030204" pitchFamily="34" charset="0"/>
              </a:rPr>
              <a:t>בשלבים. </a:t>
            </a:r>
          </a:p>
          <a:p>
            <a:pPr algn="r" rtl="1"/>
            <a:r>
              <a:rPr lang="he-IL" sz="2600" dirty="0" smtClean="0">
                <a:latin typeface="Calibri" panose="020F0502020204030204" pitchFamily="34" charset="0"/>
                <a:cs typeface="Calibri" panose="020F0502020204030204" pitchFamily="34" charset="0"/>
              </a:rPr>
              <a:t>אפשר </a:t>
            </a:r>
            <a:r>
              <a:rPr lang="he-IL" sz="2600" dirty="0">
                <a:latin typeface="Calibri" panose="020F0502020204030204" pitchFamily="34" charset="0"/>
                <a:cs typeface="Calibri" panose="020F0502020204030204" pitchFamily="34" charset="0"/>
              </a:rPr>
              <a:t>לכתוב באחת מהדרכים: בלשון ציווי, בשם הפועל או בצורת הווה רבים. </a:t>
            </a:r>
          </a:p>
        </p:txBody>
      </p:sp>
      <p:pic>
        <p:nvPicPr>
          <p:cNvPr id="1032" name="Picture 8" descr="רשימה - פירוש חלומות ופתרון חלומות: סדנת החלומות">
            <a:extLst>
              <a:ext uri="{FF2B5EF4-FFF2-40B4-BE49-F238E27FC236}">
                <a16:creationId xmlns:a16="http://schemas.microsoft.com/office/drawing/2014/main" id="{DC8C27F6-DC70-4039-A092-948F35BD9AD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987" r="82799" b="44077"/>
          <a:stretch/>
        </p:blipFill>
        <p:spPr bwMode="auto">
          <a:xfrm>
            <a:off x="11526602" y="4583912"/>
            <a:ext cx="650341" cy="1343261"/>
          </a:xfrm>
          <a:prstGeom prst="rect">
            <a:avLst/>
          </a:prstGeom>
          <a:noFill/>
          <a:extLst>
            <a:ext uri="{909E8E84-426E-40DD-AFC4-6F175D3DCCD1}">
              <a14:hiddenFill xmlns:a14="http://schemas.microsoft.com/office/drawing/2010/main">
                <a:solidFill>
                  <a:srgbClr val="FFFFFF"/>
                </a:solidFill>
              </a14:hiddenFill>
            </a:ext>
          </a:extLst>
        </p:spPr>
      </p:pic>
      <p:pic>
        <p:nvPicPr>
          <p:cNvPr id="16" name="2min_final" descr="2min_final">
            <a:hlinkClick r:id="" action="ppaction://media"/>
            <a:extLst>
              <a:ext uri="{FF2B5EF4-FFF2-40B4-BE49-F238E27FC236}">
                <a16:creationId xmlns:a16="http://schemas.microsoft.com/office/drawing/2014/main" id="{37145BD7-F62E-4F08-A533-E714623964A7}"/>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612459" y="129748"/>
            <a:ext cx="1540938" cy="549601"/>
          </a:xfrm>
          <a:prstGeom prst="rect">
            <a:avLst/>
          </a:prstGeom>
        </p:spPr>
      </p:pic>
    </p:spTree>
    <p:extLst>
      <p:ext uri="{BB962C8B-B14F-4D97-AF65-F5344CB8AC3E}">
        <p14:creationId xmlns:p14="http://schemas.microsoft.com/office/powerpoint/2010/main" val="3843696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6561557" y="663126"/>
            <a:ext cx="5110739" cy="720000"/>
          </a:xfrm>
        </p:spPr>
        <p:txBody>
          <a:bodyPr>
            <a:normAutofit/>
          </a:bodyPr>
          <a:lstStyle/>
          <a:p>
            <a:r>
              <a:rPr lang="he-IL" dirty="0"/>
              <a:t>כתיבת הוראות</a:t>
            </a:r>
            <a:endParaRPr lang="x-none" dirty="0"/>
          </a:p>
        </p:txBody>
      </p:sp>
      <p:grpSp>
        <p:nvGrpSpPr>
          <p:cNvPr id="3" name="קבוצה 2">
            <a:extLst>
              <a:ext uri="{FF2B5EF4-FFF2-40B4-BE49-F238E27FC236}">
                <a16:creationId xmlns:a16="http://schemas.microsoft.com/office/drawing/2014/main" id="{876F45FE-B918-4A35-B128-257DF71CB6E7}"/>
              </a:ext>
            </a:extLst>
          </p:cNvPr>
          <p:cNvGrpSpPr/>
          <p:nvPr/>
        </p:nvGrpSpPr>
        <p:grpSpPr>
          <a:xfrm>
            <a:off x="0" y="139124"/>
            <a:ext cx="6231593" cy="6761524"/>
            <a:chOff x="138222" y="900714"/>
            <a:chExt cx="5620377" cy="6092277"/>
          </a:xfrm>
        </p:grpSpPr>
        <p:sp>
          <p:nvSpPr>
            <p:cNvPr id="2" name="תיבת טקסט 1">
              <a:extLst>
                <a:ext uri="{FF2B5EF4-FFF2-40B4-BE49-F238E27FC236}">
                  <a16:creationId xmlns:a16="http://schemas.microsoft.com/office/drawing/2014/main" id="{78AFDAB5-0695-4598-8DB1-C5874B6BB7DA}"/>
                </a:ext>
              </a:extLst>
            </p:cNvPr>
            <p:cNvSpPr txBox="1"/>
            <p:nvPr/>
          </p:nvSpPr>
          <p:spPr>
            <a:xfrm>
              <a:off x="138222" y="1502688"/>
              <a:ext cx="5620377" cy="5355312"/>
            </a:xfrm>
            <a:prstGeom prst="rect">
              <a:avLst/>
            </a:prstGeom>
            <a:solidFill>
              <a:schemeClr val="bg1">
                <a:lumMod val="95000"/>
              </a:schemeClr>
            </a:solidFill>
            <a:ln w="38100">
              <a:solidFill>
                <a:srgbClr val="002060"/>
              </a:solidFill>
            </a:ln>
          </p:spPr>
          <p:txBody>
            <a:bodyPr wrap="square" rtlCol="1">
              <a:spAutoFit/>
            </a:bodyPr>
            <a:lstStyle/>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p:txBody>
        </p:sp>
        <p:sp>
          <p:nvSpPr>
            <p:cNvPr id="13" name="תיבת טקסט 12">
              <a:extLst>
                <a:ext uri="{FF2B5EF4-FFF2-40B4-BE49-F238E27FC236}">
                  <a16:creationId xmlns:a16="http://schemas.microsoft.com/office/drawing/2014/main" id="{8F91EE5B-1E8B-4ED5-808B-08D1189E00B8}"/>
                </a:ext>
              </a:extLst>
            </p:cNvPr>
            <p:cNvSpPr txBox="1"/>
            <p:nvPr/>
          </p:nvSpPr>
          <p:spPr>
            <a:xfrm>
              <a:off x="890145" y="900714"/>
              <a:ext cx="4208746" cy="471433"/>
            </a:xfrm>
            <a:prstGeom prst="rect">
              <a:avLst/>
            </a:prstGeom>
            <a:solidFill>
              <a:schemeClr val="bg1"/>
            </a:solidFill>
            <a:ln>
              <a:solidFill>
                <a:srgbClr val="0070C0"/>
              </a:solidFill>
            </a:ln>
          </p:spPr>
          <p:txBody>
            <a:bodyPr wrap="square" rtlCol="1">
              <a:spAutoFit/>
            </a:bodyPr>
            <a:lstStyle/>
            <a:p>
              <a:pPr algn="ctr"/>
              <a:r>
                <a:rPr lang="he-IL" sz="2800" b="1" dirty="0"/>
                <a:t>שם המשחק:   </a:t>
              </a:r>
              <a:r>
                <a:rPr lang="he-IL" sz="2800" b="1" dirty="0" err="1"/>
                <a:t>רונג</a:t>
              </a:r>
              <a:r>
                <a:rPr lang="he-IL" sz="2800" b="1" dirty="0"/>
                <a:t> ראן      </a:t>
              </a:r>
            </a:p>
          </p:txBody>
        </p:sp>
        <p:sp>
          <p:nvSpPr>
            <p:cNvPr id="15" name="תיבת טקסט 14">
              <a:extLst>
                <a:ext uri="{FF2B5EF4-FFF2-40B4-BE49-F238E27FC236}">
                  <a16:creationId xmlns:a16="http://schemas.microsoft.com/office/drawing/2014/main" id="{6105EB51-1BF7-4831-8BFC-B03E0955B5A3}"/>
                </a:ext>
              </a:extLst>
            </p:cNvPr>
            <p:cNvSpPr txBox="1"/>
            <p:nvPr/>
          </p:nvSpPr>
          <p:spPr>
            <a:xfrm>
              <a:off x="295438" y="1512630"/>
              <a:ext cx="5398163" cy="1414298"/>
            </a:xfrm>
            <a:prstGeom prst="rect">
              <a:avLst/>
            </a:prstGeom>
            <a:noFill/>
            <a:ln>
              <a:solidFill>
                <a:srgbClr val="0070C0"/>
              </a:solidFill>
            </a:ln>
          </p:spPr>
          <p:txBody>
            <a:bodyPr wrap="square" rtlCol="1">
              <a:spAutoFit/>
            </a:bodyPr>
            <a:lstStyle/>
            <a:p>
              <a:pPr algn="r"/>
              <a:r>
                <a:rPr lang="he-IL" sz="2400" b="1" dirty="0">
                  <a:latin typeface="Calibri" panose="020F0502020204030204" pitchFamily="34" charset="0"/>
                  <a:cs typeface="Calibri" panose="020F0502020204030204" pitchFamily="34" charset="0"/>
                </a:rPr>
                <a:t>ציוד:  </a:t>
              </a:r>
              <a:r>
                <a:rPr lang="he-IL" sz="2400" dirty="0">
                  <a:latin typeface="Calibri" panose="020F0502020204030204" pitchFamily="34" charset="0"/>
                  <a:cs typeface="Calibri" panose="020F0502020204030204" pitchFamily="34" charset="0"/>
                </a:rPr>
                <a:t>כיסא</a:t>
              </a:r>
              <a:endParaRPr lang="en-US" sz="2400" dirty="0">
                <a:latin typeface="Calibri" panose="020F0502020204030204" pitchFamily="34" charset="0"/>
                <a:cs typeface="Calibri" panose="020F0502020204030204" pitchFamily="34" charset="0"/>
              </a:endParaRPr>
            </a:p>
            <a:p>
              <a:pPr algn="r"/>
              <a:r>
                <a:rPr lang="he-IL" sz="2400" b="1" dirty="0">
                  <a:latin typeface="Calibri" panose="020F0502020204030204" pitchFamily="34" charset="0"/>
                  <a:cs typeface="Calibri" panose="020F0502020204030204" pitchFamily="34" charset="0"/>
                </a:rPr>
                <a:t>מספר משתתפים</a:t>
              </a:r>
              <a:r>
                <a:rPr lang="he-IL" sz="2400" dirty="0">
                  <a:latin typeface="Calibri" panose="020F0502020204030204" pitchFamily="34" charset="0"/>
                  <a:cs typeface="Calibri" panose="020F0502020204030204" pitchFamily="34" charset="0"/>
                </a:rPr>
                <a:t>:   10 ומעלה</a:t>
              </a:r>
            </a:p>
            <a:p>
              <a:pPr algn="r"/>
              <a:r>
                <a:rPr lang="he-IL" sz="2400" b="1" dirty="0">
                  <a:latin typeface="Calibri" panose="020F0502020204030204" pitchFamily="34" charset="0"/>
                  <a:cs typeface="Calibri" panose="020F0502020204030204" pitchFamily="34" charset="0"/>
                </a:rPr>
                <a:t>מטרת המשחק: </a:t>
              </a:r>
              <a:r>
                <a:rPr lang="he-IL" sz="2400" dirty="0">
                  <a:latin typeface="Calibri" panose="020F0502020204030204" pitchFamily="34" charset="0"/>
                  <a:cs typeface="Calibri" panose="020F0502020204030204" pitchFamily="34" charset="0"/>
                </a:rPr>
                <a:t>לתפוס את ה"רופא" על ידי שיתוף פעולה בקבוצה וללכוד אותו במעגל</a:t>
              </a:r>
              <a:r>
                <a:rPr lang="he-IL" sz="2400" b="1" dirty="0">
                  <a:latin typeface="Calibri" panose="020F0502020204030204" pitchFamily="34" charset="0"/>
                  <a:cs typeface="Calibri" panose="020F0502020204030204" pitchFamily="34" charset="0"/>
                </a:rPr>
                <a:t>.  </a:t>
              </a:r>
            </a:p>
          </p:txBody>
        </p:sp>
        <p:sp>
          <p:nvSpPr>
            <p:cNvPr id="18" name="תיבת טקסט 17">
              <a:extLst>
                <a:ext uri="{FF2B5EF4-FFF2-40B4-BE49-F238E27FC236}">
                  <a16:creationId xmlns:a16="http://schemas.microsoft.com/office/drawing/2014/main" id="{3A3C18CB-C011-44BD-81C4-320FD088D4C5}"/>
                </a:ext>
              </a:extLst>
            </p:cNvPr>
            <p:cNvSpPr txBox="1"/>
            <p:nvPr/>
          </p:nvSpPr>
          <p:spPr>
            <a:xfrm>
              <a:off x="312064" y="2944216"/>
              <a:ext cx="5398163" cy="4048775"/>
            </a:xfrm>
            <a:prstGeom prst="rect">
              <a:avLst/>
            </a:prstGeom>
            <a:noFill/>
            <a:ln>
              <a:solidFill>
                <a:srgbClr val="0070C0"/>
              </a:solidFill>
            </a:ln>
          </p:spPr>
          <p:txBody>
            <a:bodyPr wrap="square" rtlCol="1">
              <a:spAutoFit/>
            </a:bodyPr>
            <a:lstStyle/>
            <a:p>
              <a:pPr algn="r" rtl="1"/>
              <a:r>
                <a:rPr lang="he-IL" sz="2600" b="1" dirty="0"/>
                <a:t>מהלך המשחק: </a:t>
              </a:r>
              <a:endParaRPr lang="en-US" sz="2600" b="1" dirty="0"/>
            </a:p>
            <a:p>
              <a:pPr marL="288925" indent="-288925" algn="r" rtl="1">
                <a:tabLst>
                  <a:tab pos="396875" algn="l"/>
                </a:tabLst>
              </a:pPr>
              <a:r>
                <a:rPr lang="he-IL" sz="2600" dirty="0" smtClean="0">
                  <a:latin typeface="Calibri" panose="020F0502020204030204" pitchFamily="34" charset="0"/>
                  <a:cs typeface="Calibri" panose="020F0502020204030204" pitchFamily="34" charset="0"/>
                </a:rPr>
                <a:t>1. עליכם </a:t>
              </a:r>
              <a:r>
                <a:rPr lang="he-IL" sz="2600" dirty="0">
                  <a:latin typeface="Calibri" panose="020F0502020204030204" pitchFamily="34" charset="0"/>
                  <a:cs typeface="Calibri" panose="020F0502020204030204" pitchFamily="34" charset="0"/>
                </a:rPr>
                <a:t>לבחור משתתף לתפקיד ה"רופא". </a:t>
              </a:r>
            </a:p>
            <a:p>
              <a:pPr marL="288925" indent="-288925" algn="r" rtl="1">
                <a:tabLst>
                  <a:tab pos="396875" algn="l"/>
                </a:tabLst>
              </a:pPr>
              <a:r>
                <a:rPr lang="he-IL" sz="2600" dirty="0">
                  <a:latin typeface="Calibri" panose="020F0502020204030204" pitchFamily="34" charset="0"/>
                  <a:cs typeface="Calibri" panose="020F0502020204030204" pitchFamily="34" charset="0"/>
                </a:rPr>
                <a:t>2. על שאר המשתתפים לעמוד  בטור, לאחוז  אחד בשני </a:t>
              </a:r>
              <a:r>
                <a:rPr lang="he-IL" sz="2600" dirty="0" smtClean="0">
                  <a:latin typeface="Calibri" panose="020F0502020204030204" pitchFamily="34" charset="0"/>
                  <a:cs typeface="Calibri" panose="020F0502020204030204" pitchFamily="34" charset="0"/>
                </a:rPr>
                <a:t>וליצור צורת </a:t>
              </a:r>
              <a:r>
                <a:rPr lang="he-IL" sz="2600" dirty="0">
                  <a:latin typeface="Calibri" panose="020F0502020204030204" pitchFamily="34" charset="0"/>
                  <a:cs typeface="Calibri" panose="020F0502020204030204" pitchFamily="34" charset="0"/>
                </a:rPr>
                <a:t>נחש. </a:t>
              </a:r>
            </a:p>
            <a:p>
              <a:pPr marL="288925" indent="-288925" algn="r" rtl="1">
                <a:tabLst>
                  <a:tab pos="396875" algn="l"/>
                </a:tabLst>
              </a:pPr>
              <a:r>
                <a:rPr lang="he-IL" sz="2600" b="1" dirty="0">
                  <a:latin typeface="Calibri" panose="020F0502020204030204" pitchFamily="34" charset="0"/>
                  <a:cs typeface="Calibri" panose="020F0502020204030204" pitchFamily="34" charset="0"/>
                </a:rPr>
                <a:t>3</a:t>
              </a:r>
              <a:r>
                <a:rPr lang="he-IL" sz="2600" b="1" dirty="0" smtClean="0">
                  <a:latin typeface="Calibri" panose="020F0502020204030204" pitchFamily="34" charset="0"/>
                  <a:cs typeface="Calibri" panose="020F0502020204030204" pitchFamily="34" charset="0"/>
                </a:rPr>
                <a:t>. </a:t>
              </a:r>
              <a:r>
                <a:rPr lang="he-IL" sz="2600" dirty="0" smtClean="0">
                  <a:latin typeface="Calibri" panose="020F0502020204030204" pitchFamily="34" charset="0"/>
                  <a:cs typeface="Calibri" panose="020F0502020204030204" pitchFamily="34" charset="0"/>
                </a:rPr>
                <a:t>על </a:t>
              </a:r>
              <a:r>
                <a:rPr lang="he-IL" sz="2600" dirty="0">
                  <a:latin typeface="Calibri" panose="020F0502020204030204" pitchFamily="34" charset="0"/>
                  <a:cs typeface="Calibri" panose="020F0502020204030204" pitchFamily="34" charset="0"/>
                </a:rPr>
                <a:t>ה"רופא" לשבת על כיסא, לספור עד 10, ולאחר מכן לרוץ </a:t>
              </a:r>
              <a:r>
                <a:rPr lang="he-IL" sz="2600" dirty="0" smtClean="0">
                  <a:latin typeface="Calibri" panose="020F0502020204030204" pitchFamily="34" charset="0"/>
                  <a:cs typeface="Calibri" panose="020F0502020204030204" pitchFamily="34" charset="0"/>
                </a:rPr>
                <a:t>ולנסות </a:t>
              </a:r>
              <a:r>
                <a:rPr lang="he-IL" sz="2600" dirty="0">
                  <a:latin typeface="Calibri" panose="020F0502020204030204" pitchFamily="34" charset="0"/>
                  <a:cs typeface="Calibri" panose="020F0502020204030204" pitchFamily="34" charset="0"/>
                </a:rPr>
                <a:t>לתפוס את הילד האחרון בטור. </a:t>
              </a:r>
            </a:p>
            <a:p>
              <a:pPr marL="288925" indent="-288925" algn="r" rtl="1">
                <a:tabLst>
                  <a:tab pos="396875" algn="l"/>
                </a:tabLst>
              </a:pPr>
              <a:r>
                <a:rPr lang="he-IL" sz="2600" b="1" dirty="0">
                  <a:latin typeface="Calibri" panose="020F0502020204030204" pitchFamily="34" charset="0"/>
                  <a:cs typeface="Calibri" panose="020F0502020204030204" pitchFamily="34" charset="0"/>
                </a:rPr>
                <a:t>4</a:t>
              </a:r>
              <a:r>
                <a:rPr lang="he-IL" sz="2600" b="1" dirty="0" smtClean="0">
                  <a:latin typeface="Calibri" panose="020F0502020204030204" pitchFamily="34" charset="0"/>
                  <a:cs typeface="Calibri" panose="020F0502020204030204" pitchFamily="34" charset="0"/>
                </a:rPr>
                <a:t>. </a:t>
              </a:r>
              <a:r>
                <a:rPr lang="he-IL" sz="2600" dirty="0" smtClean="0">
                  <a:latin typeface="Calibri" panose="020F0502020204030204" pitchFamily="34" charset="0"/>
                  <a:cs typeface="Calibri" panose="020F0502020204030204" pitchFamily="34" charset="0"/>
                </a:rPr>
                <a:t>על </a:t>
              </a:r>
              <a:r>
                <a:rPr lang="he-IL" sz="2600" dirty="0">
                  <a:latin typeface="Calibri" panose="020F0502020204030204" pitchFamily="34" charset="0"/>
                  <a:cs typeface="Calibri" panose="020F0502020204030204" pitchFamily="34" charset="0"/>
                </a:rPr>
                <a:t>שאר המשתתפים לנסות ליצור מעגל ולכלוא את הרופא בתוכו. </a:t>
              </a:r>
            </a:p>
            <a:p>
              <a:pPr algn="r" rtl="1"/>
              <a:endParaRPr lang="he-IL" sz="2600" b="1" dirty="0"/>
            </a:p>
            <a:p>
              <a:pPr algn="r" rtl="1"/>
              <a:endParaRPr lang="he-IL" sz="2600" b="1" dirty="0"/>
            </a:p>
          </p:txBody>
        </p:sp>
        <p:sp>
          <p:nvSpPr>
            <p:cNvPr id="19" name="תיבת טקסט 18">
              <a:extLst>
                <a:ext uri="{FF2B5EF4-FFF2-40B4-BE49-F238E27FC236}">
                  <a16:creationId xmlns:a16="http://schemas.microsoft.com/office/drawing/2014/main" id="{BE48928E-45C9-44B7-B7CC-931401B2FA1C}"/>
                </a:ext>
              </a:extLst>
            </p:cNvPr>
            <p:cNvSpPr txBox="1"/>
            <p:nvPr/>
          </p:nvSpPr>
          <p:spPr>
            <a:xfrm>
              <a:off x="295438" y="6170475"/>
              <a:ext cx="5398163" cy="748746"/>
            </a:xfrm>
            <a:prstGeom prst="rect">
              <a:avLst/>
            </a:prstGeom>
            <a:noFill/>
            <a:ln>
              <a:solidFill>
                <a:srgbClr val="0070C0"/>
              </a:solidFill>
            </a:ln>
          </p:spPr>
          <p:txBody>
            <a:bodyPr wrap="square" rtlCol="1">
              <a:spAutoFit/>
            </a:bodyPr>
            <a:lstStyle/>
            <a:p>
              <a:pPr algn="r"/>
              <a:r>
                <a:rPr lang="he-IL" sz="2400" b="1" dirty="0"/>
                <a:t>מנצח: </a:t>
              </a:r>
              <a:r>
                <a:rPr lang="he-IL" sz="2400" dirty="0"/>
                <a:t>"הרופא" שהצליח לתפוס את הילד </a:t>
              </a:r>
            </a:p>
            <a:p>
              <a:pPr algn="r"/>
              <a:r>
                <a:rPr lang="he-IL" sz="2400" dirty="0"/>
                <a:t>          האחרון בטור</a:t>
              </a:r>
              <a:r>
                <a:rPr lang="he-IL" sz="2400" b="1" dirty="0"/>
                <a:t>.        </a:t>
              </a:r>
            </a:p>
          </p:txBody>
        </p:sp>
      </p:grpSp>
      <p:pic>
        <p:nvPicPr>
          <p:cNvPr id="14" name="תמונה 13">
            <a:extLst>
              <a:ext uri="{FF2B5EF4-FFF2-40B4-BE49-F238E27FC236}">
                <a16:creationId xmlns:a16="http://schemas.microsoft.com/office/drawing/2014/main" id="{AB8FE248-90ED-4BFD-8408-467E9A08F4E0}"/>
              </a:ext>
            </a:extLst>
          </p:cNvPr>
          <p:cNvPicPr>
            <a:picLocks noChangeAspect="1"/>
          </p:cNvPicPr>
          <p:nvPr/>
        </p:nvPicPr>
        <p:blipFill rotWithShape="1">
          <a:blip r:embed="rId3"/>
          <a:srcRect l="54513" t="30728" r="4061" b="38633"/>
          <a:stretch/>
        </p:blipFill>
        <p:spPr>
          <a:xfrm>
            <a:off x="6346434" y="1679291"/>
            <a:ext cx="5701522" cy="2372009"/>
          </a:xfrm>
          <a:prstGeom prst="rect">
            <a:avLst/>
          </a:prstGeom>
          <a:ln>
            <a:noFill/>
          </a:ln>
          <a:effectLst>
            <a:outerShdw blurRad="292100" dist="139700" dir="2700000" algn="tl" rotWithShape="0">
              <a:srgbClr val="333333">
                <a:alpha val="65000"/>
              </a:srgbClr>
            </a:outerShdw>
          </a:effectLst>
        </p:spPr>
      </p:pic>
      <p:pic>
        <p:nvPicPr>
          <p:cNvPr id="1030" name="Picture 6" descr="Sticky Note, Note, Blank, Memo, Paper, Thumbtack">
            <a:extLst>
              <a:ext uri="{FF2B5EF4-FFF2-40B4-BE49-F238E27FC236}">
                <a16:creationId xmlns:a16="http://schemas.microsoft.com/office/drawing/2014/main" id="{F7C420C0-93D9-405A-AD9A-C75027D65F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8848" y="4139998"/>
            <a:ext cx="5868673" cy="2793019"/>
          </a:xfrm>
          <a:prstGeom prst="rect">
            <a:avLst/>
          </a:prstGeom>
          <a:noFill/>
          <a:extLst>
            <a:ext uri="{909E8E84-426E-40DD-AFC4-6F175D3DCCD1}">
              <a14:hiddenFill xmlns:a14="http://schemas.microsoft.com/office/drawing/2010/main">
                <a:solidFill>
                  <a:srgbClr val="FFFFFF"/>
                </a:solidFill>
              </a14:hiddenFill>
            </a:ext>
          </a:extLst>
        </p:spPr>
      </p:pic>
      <p:sp>
        <p:nvSpPr>
          <p:cNvPr id="24" name="מלבן 23">
            <a:extLst>
              <a:ext uri="{FF2B5EF4-FFF2-40B4-BE49-F238E27FC236}">
                <a16:creationId xmlns:a16="http://schemas.microsoft.com/office/drawing/2014/main" id="{3FE1AD80-51F2-4BD0-99ED-3A3A51E2E927}"/>
              </a:ext>
            </a:extLst>
          </p:cNvPr>
          <p:cNvSpPr/>
          <p:nvPr/>
        </p:nvSpPr>
        <p:spPr>
          <a:xfrm>
            <a:off x="6444499" y="4827561"/>
            <a:ext cx="5006900" cy="1692771"/>
          </a:xfrm>
          <a:prstGeom prst="rect">
            <a:avLst/>
          </a:prstGeom>
        </p:spPr>
        <p:txBody>
          <a:bodyPr wrap="square">
            <a:spAutoFit/>
          </a:bodyPr>
          <a:lstStyle/>
          <a:p>
            <a:pPr algn="r"/>
            <a:r>
              <a:rPr lang="he-IL" sz="2600" dirty="0">
                <a:latin typeface="Calibri" panose="020F0502020204030204" pitchFamily="34" charset="0"/>
                <a:cs typeface="Calibri" panose="020F0502020204030204" pitchFamily="34" charset="0"/>
              </a:rPr>
              <a:t>את ההוראות יש לכתוב באופן קצר וברור.</a:t>
            </a:r>
          </a:p>
          <a:p>
            <a:pPr algn="r"/>
            <a:r>
              <a:rPr lang="he-IL" sz="2600" dirty="0">
                <a:latin typeface="Calibri" panose="020F0502020204030204" pitchFamily="34" charset="0"/>
                <a:cs typeface="Calibri" panose="020F0502020204030204" pitchFamily="34" charset="0"/>
              </a:rPr>
              <a:t>יש לכתוב את ההוראות בשלבים.</a:t>
            </a:r>
          </a:p>
          <a:p>
            <a:pPr algn="r"/>
            <a:r>
              <a:rPr lang="he-IL" sz="2600" dirty="0">
                <a:latin typeface="Calibri" panose="020F0502020204030204" pitchFamily="34" charset="0"/>
                <a:cs typeface="Calibri" panose="020F0502020204030204" pitchFamily="34" charset="0"/>
              </a:rPr>
              <a:t>אפשר לכתוב באחת מהדרכים: בלשון ציווי, בשם הפועל או בצורת הווה רבים. </a:t>
            </a:r>
          </a:p>
        </p:txBody>
      </p:sp>
      <p:pic>
        <p:nvPicPr>
          <p:cNvPr id="1032" name="Picture 8" descr="רשימה - פירוש חלומות ופתרון חלומות: סדנת החלומות">
            <a:extLst>
              <a:ext uri="{FF2B5EF4-FFF2-40B4-BE49-F238E27FC236}">
                <a16:creationId xmlns:a16="http://schemas.microsoft.com/office/drawing/2014/main" id="{DC8C27F6-DC70-4039-A092-948F35BD9AD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87" r="82799" b="44077"/>
          <a:stretch/>
        </p:blipFill>
        <p:spPr bwMode="auto">
          <a:xfrm>
            <a:off x="11307668" y="4827561"/>
            <a:ext cx="650341" cy="1312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952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מסיימים ומסכמים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sp>
        <p:nvSpPr>
          <p:cNvPr id="3" name="מציין מיקום טקסט 2">
            <a:extLst>
              <a:ext uri="{FF2B5EF4-FFF2-40B4-BE49-F238E27FC236}">
                <a16:creationId xmlns:a16="http://schemas.microsoft.com/office/drawing/2014/main" id="{6C7E687A-999D-4024-8C06-6AF997FADEE2}"/>
              </a:ext>
            </a:extLst>
          </p:cNvPr>
          <p:cNvSpPr>
            <a:spLocks noGrp="1"/>
          </p:cNvSpPr>
          <p:nvPr>
            <p:ph type="body" sz="quarter" idx="10"/>
          </p:nvPr>
        </p:nvSpPr>
        <p:spPr>
          <a:xfrm>
            <a:off x="804068" y="2349949"/>
            <a:ext cx="10583863" cy="3844925"/>
          </a:xfrm>
        </p:spPr>
        <p:txBody>
          <a:bodyPr>
            <a:normAutofit lnSpcReduction="10000"/>
          </a:bodyPr>
          <a:lstStyle/>
          <a:p>
            <a:pPr marL="457200" indent="-457200" algn="r">
              <a:lnSpc>
                <a:spcPct val="150000"/>
              </a:lnSpc>
              <a:buFont typeface="Wingdings" panose="05000000000000000000" pitchFamily="2" charset="2"/>
              <a:buChar char="q"/>
            </a:pPr>
            <a:r>
              <a:rPr lang="he-IL" sz="3200" b="1" dirty="0"/>
              <a:t>הכרנו את המאפיינים של טקסט הוראות הכולל הוראות והנחיות כלליות. </a:t>
            </a:r>
          </a:p>
          <a:p>
            <a:pPr marL="457200" indent="-457200" algn="r">
              <a:lnSpc>
                <a:spcPct val="150000"/>
              </a:lnSpc>
              <a:buFont typeface="Wingdings" panose="05000000000000000000" pitchFamily="2" charset="2"/>
              <a:buChar char="q"/>
            </a:pPr>
            <a:r>
              <a:rPr lang="he-IL" sz="3200" b="1" dirty="0"/>
              <a:t>הכרנו את שלוש הדרכים של כתיבת לשון ההוראות: לשון ציווי, שם הפועל, הווה רבים. </a:t>
            </a:r>
          </a:p>
          <a:p>
            <a:pPr marL="457200" indent="-457200" algn="r">
              <a:lnSpc>
                <a:spcPct val="150000"/>
              </a:lnSpc>
              <a:buFont typeface="Wingdings" panose="05000000000000000000" pitchFamily="2" charset="2"/>
              <a:buChar char="q"/>
            </a:pPr>
            <a:r>
              <a:rPr lang="he-IL" sz="3200" b="1" dirty="0"/>
              <a:t>התנסינו בכתיבת הוראות למשחק "</a:t>
            </a:r>
            <a:r>
              <a:rPr lang="he-IL" sz="3200" b="1" dirty="0" err="1"/>
              <a:t>רונג</a:t>
            </a:r>
            <a:r>
              <a:rPr lang="he-IL" sz="3200" b="1" dirty="0"/>
              <a:t> ראן".</a:t>
            </a:r>
          </a:p>
          <a:p>
            <a:pPr marL="457200" indent="-457200" algn="r">
              <a:lnSpc>
                <a:spcPct val="150000"/>
              </a:lnSpc>
              <a:buFont typeface="Wingdings" panose="05000000000000000000" pitchFamily="2" charset="2"/>
              <a:buChar char="q"/>
            </a:pPr>
            <a:endParaRPr lang="he-IL" sz="3200" b="1" dirty="0"/>
          </a:p>
          <a:p>
            <a:endParaRPr lang="he-IL" b="1" dirty="0"/>
          </a:p>
        </p:txBody>
      </p:sp>
    </p:spTree>
    <p:extLst>
      <p:ext uri="{BB962C8B-B14F-4D97-AF65-F5344CB8AC3E}">
        <p14:creationId xmlns:p14="http://schemas.microsoft.com/office/powerpoint/2010/main" val="388509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ממשיכים לתרגל</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5194718" y="2032690"/>
            <a:ext cx="6166872" cy="4061722"/>
          </a:xfrm>
        </p:spPr>
        <p:txBody>
          <a:bodyPr>
            <a:normAutofit fontScale="77500" lnSpcReduction="20000"/>
          </a:bodyPr>
          <a:lstStyle/>
          <a:p>
            <a:pPr marL="396875" indent="-396875" algn="r">
              <a:lnSpc>
                <a:spcPct val="160000"/>
              </a:lnSpc>
            </a:pPr>
            <a:r>
              <a:rPr lang="he-IL" b="1" dirty="0"/>
              <a:t>1. חפשו במרשתת משחק מעניין שיתאים להפסקה הפעילה בבית </a:t>
            </a:r>
            <a:r>
              <a:rPr lang="he-IL" b="1" dirty="0" smtClean="0"/>
              <a:t>ספרכם.</a:t>
            </a:r>
            <a:r>
              <a:rPr lang="en-US" b="1" dirty="0"/>
              <a:t/>
            </a:r>
            <a:br>
              <a:rPr lang="en-US" b="1" dirty="0"/>
            </a:br>
            <a:r>
              <a:rPr lang="he-IL" b="1" dirty="0" smtClean="0"/>
              <a:t>תוכלו </a:t>
            </a:r>
            <a:r>
              <a:rPr lang="he-IL" b="1" dirty="0"/>
              <a:t>להמציא משחק חדש.</a:t>
            </a:r>
            <a:endParaRPr lang="en-US" b="1" dirty="0"/>
          </a:p>
          <a:p>
            <a:pPr marL="396875" indent="-396875" algn="r">
              <a:lnSpc>
                <a:spcPct val="160000"/>
              </a:lnSpc>
            </a:pPr>
            <a:r>
              <a:rPr lang="he-IL" b="1" dirty="0"/>
              <a:t>2. כתבו הוראות למשחק שמצאתם </a:t>
            </a:r>
            <a:r>
              <a:rPr lang="he-IL" b="1" dirty="0" smtClean="0"/>
              <a:t>לפי </a:t>
            </a:r>
            <a:r>
              <a:rPr lang="he-IL" b="1" dirty="0"/>
              <a:t>התבחינים שלמדנו.</a:t>
            </a:r>
            <a:br>
              <a:rPr lang="he-IL" b="1" dirty="0"/>
            </a:br>
            <a:endParaRPr lang="he-IL" b="1" dirty="0"/>
          </a:p>
          <a:p>
            <a:pPr rtl="0">
              <a:lnSpc>
                <a:spcPct val="160000"/>
              </a:lnSpc>
            </a:pPr>
            <a:endParaRPr lang="he-IL" sz="3200" b="1"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2050" name="Picture 2" descr="Message Papers, Post Its, Paper Clip Art, Memo, List">
            <a:extLst>
              <a:ext uri="{FF2B5EF4-FFF2-40B4-BE49-F238E27FC236}">
                <a16:creationId xmlns:a16="http://schemas.microsoft.com/office/drawing/2014/main" id="{94C9E215-F750-4E8D-AA6C-B4C90E3E17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833" r="39167" b="33014"/>
          <a:stretch/>
        </p:blipFill>
        <p:spPr bwMode="auto">
          <a:xfrm>
            <a:off x="-58384" y="253220"/>
            <a:ext cx="5855580" cy="659550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קבוצה 2">
            <a:extLst>
              <a:ext uri="{FF2B5EF4-FFF2-40B4-BE49-F238E27FC236}">
                <a16:creationId xmlns:a16="http://schemas.microsoft.com/office/drawing/2014/main" id="{C0ABB18A-A6D3-42F3-9119-11B1F5849C4D}"/>
              </a:ext>
            </a:extLst>
          </p:cNvPr>
          <p:cNvGrpSpPr/>
          <p:nvPr/>
        </p:nvGrpSpPr>
        <p:grpSpPr>
          <a:xfrm>
            <a:off x="426931" y="1938666"/>
            <a:ext cx="4770329" cy="4249770"/>
            <a:chOff x="414972" y="2757428"/>
            <a:chExt cx="3852663" cy="4249770"/>
          </a:xfrm>
        </p:grpSpPr>
        <p:sp>
          <p:nvSpPr>
            <p:cNvPr id="2" name="תיבת טקסט 1">
              <a:extLst>
                <a:ext uri="{FF2B5EF4-FFF2-40B4-BE49-F238E27FC236}">
                  <a16:creationId xmlns:a16="http://schemas.microsoft.com/office/drawing/2014/main" id="{965E81CC-830D-4B1B-BCDD-95223F9D30A8}"/>
                </a:ext>
              </a:extLst>
            </p:cNvPr>
            <p:cNvSpPr txBox="1"/>
            <p:nvPr/>
          </p:nvSpPr>
          <p:spPr>
            <a:xfrm>
              <a:off x="417025" y="2757428"/>
              <a:ext cx="3848557" cy="1384995"/>
            </a:xfrm>
            <a:prstGeom prst="rect">
              <a:avLst/>
            </a:prstGeom>
            <a:noFill/>
            <a:ln>
              <a:solidFill>
                <a:srgbClr val="002060"/>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כותרות:</a:t>
              </a:r>
              <a:r>
                <a:rPr lang="he-IL" sz="2800" dirty="0">
                  <a:latin typeface="Calibri" panose="020F0502020204030204" pitchFamily="34" charset="0"/>
                  <a:cs typeface="Calibri" panose="020F0502020204030204" pitchFamily="34" charset="0"/>
                </a:rPr>
                <a:t> </a:t>
              </a:r>
            </a:p>
            <a:p>
              <a:pPr algn="ctr"/>
              <a:r>
                <a:rPr lang="he-IL" sz="2800" dirty="0">
                  <a:latin typeface="Calibri" panose="020F0502020204030204" pitchFamily="34" charset="0"/>
                  <a:cs typeface="Calibri" panose="020F0502020204030204" pitchFamily="34" charset="0"/>
                </a:rPr>
                <a:t>שם המשחק, מטרה, מספר משתתפים, ציוד ומהלך המשחק.</a:t>
              </a:r>
            </a:p>
          </p:txBody>
        </p:sp>
        <p:sp>
          <p:nvSpPr>
            <p:cNvPr id="9" name="תיבת טקסט 8">
              <a:extLst>
                <a:ext uri="{FF2B5EF4-FFF2-40B4-BE49-F238E27FC236}">
                  <a16:creationId xmlns:a16="http://schemas.microsoft.com/office/drawing/2014/main" id="{D3C50EA6-70D7-464F-9EB4-2A03524FE696}"/>
                </a:ext>
              </a:extLst>
            </p:cNvPr>
            <p:cNvSpPr txBox="1"/>
            <p:nvPr/>
          </p:nvSpPr>
          <p:spPr>
            <a:xfrm>
              <a:off x="414972" y="4357871"/>
              <a:ext cx="3850610" cy="954107"/>
            </a:xfrm>
            <a:prstGeom prst="rect">
              <a:avLst/>
            </a:prstGeom>
            <a:noFill/>
            <a:ln>
              <a:solidFill>
                <a:srgbClr val="002060"/>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בחירת מילים: </a:t>
              </a:r>
            </a:p>
            <a:p>
              <a:pPr algn="ctr"/>
              <a:r>
                <a:rPr lang="he-IL" sz="2800" dirty="0">
                  <a:latin typeface="Calibri" panose="020F0502020204030204" pitchFamily="34" charset="0"/>
                  <a:cs typeface="Calibri" panose="020F0502020204030204" pitchFamily="34" charset="0"/>
                </a:rPr>
                <a:t>לשון ציווי,  שם פועל, הווה רבים </a:t>
              </a:r>
            </a:p>
          </p:txBody>
        </p:sp>
        <p:sp>
          <p:nvSpPr>
            <p:cNvPr id="10" name="תיבת טקסט 9">
              <a:extLst>
                <a:ext uri="{FF2B5EF4-FFF2-40B4-BE49-F238E27FC236}">
                  <a16:creationId xmlns:a16="http://schemas.microsoft.com/office/drawing/2014/main" id="{C83CC2F9-2BF8-4EF1-A72B-2A4E0F5E9270}"/>
                </a:ext>
              </a:extLst>
            </p:cNvPr>
            <p:cNvSpPr txBox="1"/>
            <p:nvPr/>
          </p:nvSpPr>
          <p:spPr>
            <a:xfrm>
              <a:off x="417025" y="5622203"/>
              <a:ext cx="3850610" cy="1384995"/>
            </a:xfrm>
            <a:prstGeom prst="rect">
              <a:avLst/>
            </a:prstGeom>
            <a:noFill/>
            <a:ln>
              <a:solidFill>
                <a:srgbClr val="002060"/>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רצף: </a:t>
              </a:r>
            </a:p>
            <a:p>
              <a:pPr algn="ctr"/>
              <a:r>
                <a:rPr lang="he-IL" sz="2800" dirty="0">
                  <a:latin typeface="Calibri" panose="020F0502020204030204" pitchFamily="34" charset="0"/>
                  <a:cs typeface="Calibri" panose="020F0502020204030204" pitchFamily="34" charset="0"/>
                </a:rPr>
                <a:t>כתיבת הנחיות על פי סדר התנהלותן במשחק.</a:t>
              </a:r>
            </a:p>
          </p:txBody>
        </p:sp>
      </p:grpSp>
    </p:spTree>
    <p:extLst>
      <p:ext uri="{BB962C8B-B14F-4D97-AF65-F5344CB8AC3E}">
        <p14:creationId xmlns:p14="http://schemas.microsoft.com/office/powerpoint/2010/main" val="308881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20872</TotalTime>
  <Words>2067</Words>
  <Application>Microsoft Office PowerPoint</Application>
  <PresentationFormat>מסך רחב</PresentationFormat>
  <Paragraphs>320</Paragraphs>
  <Slides>26</Slides>
  <Notes>24</Notes>
  <HiddenSlides>0</HiddenSlides>
  <MMClips>10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26</vt:i4>
      </vt:variant>
    </vt:vector>
  </HeadingPairs>
  <TitlesOfParts>
    <vt:vector size="33" baseType="lpstr">
      <vt:lpstr>Alef</vt:lpstr>
      <vt:lpstr>Arial</vt:lpstr>
      <vt:lpstr>Calibri</vt:lpstr>
      <vt:lpstr>Open Sans</vt:lpstr>
      <vt:lpstr>Wingdings</vt:lpstr>
      <vt:lpstr>YouTube Noto</vt:lpstr>
      <vt:lpstr>Office Theme</vt:lpstr>
      <vt:lpstr>מצגת של PowerPoint‏</vt:lpstr>
      <vt:lpstr>מה להביא לשיעור?</vt:lpstr>
      <vt:lpstr>מה נלמד היום?</vt:lpstr>
      <vt:lpstr>משחקי ילדים בחצר</vt:lpstr>
      <vt:lpstr>משחקי ילדים בחצר</vt:lpstr>
      <vt:lpstr>משחקי ילדים מסביב לעולם</vt:lpstr>
      <vt:lpstr>משחק ילדים מווייטנאם </vt:lpstr>
      <vt:lpstr>איך משחקים? </vt:lpstr>
      <vt:lpstr>מצגת של PowerPoint‏</vt:lpstr>
      <vt:lpstr>מצגת של PowerPoint‏</vt:lpstr>
      <vt:lpstr>משחק ילדים מישראל</vt:lpstr>
      <vt:lpstr>ארגון מידע </vt:lpstr>
      <vt:lpstr>מצגת של PowerPoint‏</vt:lpstr>
      <vt:lpstr>מצגת של PowerPoint‏</vt:lpstr>
      <vt:lpstr>כתיבת הוראות למשחק</vt:lpstr>
      <vt:lpstr>כתיבת הוראות למשחק</vt:lpstr>
      <vt:lpstr>מצגת של PowerPoint‏</vt:lpstr>
      <vt:lpstr>מצגת של PowerPoint‏</vt:lpstr>
      <vt:lpstr>מתרגלים</vt:lpstr>
      <vt:lpstr>מצגת של PowerPoint‏</vt:lpstr>
      <vt:lpstr>מסכמים</vt:lpstr>
      <vt:lpstr>כתיבת הוראות</vt:lpstr>
      <vt:lpstr>כתיבת הוראות</vt:lpstr>
      <vt:lpstr>מסיימים ומסכמים</vt:lpstr>
      <vt:lpstr>ממשיכים לתרגל</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גליה מנדל נטע</cp:lastModifiedBy>
  <cp:revision>278</cp:revision>
  <dcterms:created xsi:type="dcterms:W3CDTF">2020-03-11T07:11:19Z</dcterms:created>
  <dcterms:modified xsi:type="dcterms:W3CDTF">2020-08-10T10:31:25Z</dcterms:modified>
</cp:coreProperties>
</file>