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31"/>
  </p:notesMasterIdLst>
  <p:sldIdLst>
    <p:sldId id="260" r:id="rId2"/>
    <p:sldId id="261" r:id="rId3"/>
    <p:sldId id="339" r:id="rId4"/>
    <p:sldId id="321" r:id="rId5"/>
    <p:sldId id="319" r:id="rId6"/>
    <p:sldId id="305" r:id="rId7"/>
    <p:sldId id="310" r:id="rId8"/>
    <p:sldId id="324" r:id="rId9"/>
    <p:sldId id="340" r:id="rId10"/>
    <p:sldId id="334" r:id="rId11"/>
    <p:sldId id="311" r:id="rId12"/>
    <p:sldId id="312" r:id="rId13"/>
    <p:sldId id="327" r:id="rId14"/>
    <p:sldId id="320" r:id="rId15"/>
    <p:sldId id="341" r:id="rId16"/>
    <p:sldId id="328" r:id="rId17"/>
    <p:sldId id="303" r:id="rId18"/>
    <p:sldId id="308" r:id="rId19"/>
    <p:sldId id="335" r:id="rId20"/>
    <p:sldId id="336" r:id="rId21"/>
    <p:sldId id="331" r:id="rId22"/>
    <p:sldId id="337" r:id="rId23"/>
    <p:sldId id="329" r:id="rId24"/>
    <p:sldId id="332" r:id="rId25"/>
    <p:sldId id="330" r:id="rId26"/>
    <p:sldId id="301" r:id="rId27"/>
    <p:sldId id="333" r:id="rId28"/>
    <p:sldId id="317" r:id="rId29"/>
    <p:sldId id="288" r:id="rId30"/>
  </p:sldIdLst>
  <p:sldSz cx="12192000" cy="6858000"/>
  <p:notesSz cx="6858000" cy="9144000"/>
  <p:embeddedFontLst>
    <p:embeddedFont>
      <p:font typeface="Alef" panose="00000500000000000000" pitchFamily="2" charset="-79"/>
      <p:regular r:id="rId32"/>
      <p:bold r:id="rId33"/>
    </p:embeddedFont>
    <p:embeddedFont>
      <p:font typeface="Open Sans" panose="020B0606030504020204" pitchFamily="34" charset="0"/>
      <p:regular r:id="rId34"/>
      <p:bold r:id="rId35"/>
      <p:italic r:id="rId36"/>
      <p:boldItalic r:id="rId37"/>
    </p:embeddedFont>
    <p:embeddedFont>
      <p:font typeface="Calibri" panose="020F0502020204030204"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24">
          <p15:clr>
            <a:srgbClr val="A4A3A4"/>
          </p15:clr>
        </p15:guide>
        <p15:guide id="2" pos="386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42" roundtripDataSignature="AMtx7migPMszHxDdxnXXV2fRhwXjI5sI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A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סגנון ביניים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סגנון ביניים 2 - הדגשה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סגנון בהיר 2 - הדגשה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סגנון בהיר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BC89EF96-8CEA-46FF-86C4-4CE0E7609802}" styleName="סגנון בהיר 3 - הדגשה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FD0F851-EC5A-4D38-B0AD-8093EC10F338}" styleName="סגנון בהיר 1 - הדגשה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301B821-A1FF-4177-AEE7-76D212191A09}" styleName="סגנון ביניים 1 - הדגשה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סגנון בהיר 2 - הדגשה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0" autoAdjust="0"/>
    <p:restoredTop sz="84991" autoAdjust="0"/>
  </p:normalViewPr>
  <p:slideViewPr>
    <p:cSldViewPr snapToGrid="0">
      <p:cViewPr varScale="1">
        <p:scale>
          <a:sx n="62" d="100"/>
          <a:sy n="62" d="100"/>
        </p:scale>
        <p:origin x="852" y="42"/>
      </p:cViewPr>
      <p:guideLst>
        <p:guide orient="horz" pos="2024"/>
        <p:guide pos="3863"/>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Qs-5H2-pyx4"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Qs-5H2-pyx4"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iw-IL"/>
              <a:t>כתבו את המלל בהתאם ואת הציוד הדרוש.</a:t>
            </a:r>
            <a:endParaRPr/>
          </a:p>
          <a:p>
            <a:pPr marL="0" lvl="0" indent="0" algn="r" rtl="1">
              <a:spcBef>
                <a:spcPts val="0"/>
              </a:spcBef>
              <a:spcAft>
                <a:spcPts val="0"/>
              </a:spcAft>
              <a:buNone/>
            </a:pPr>
            <a:endParaRPr/>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latin typeface="Calibri" panose="020F0502020204030204" pitchFamily="34" charset="0"/>
                <a:cs typeface="Calibri" panose="020F0502020204030204" pitchFamily="34" charset="0"/>
              </a:rPr>
              <a:t>1</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sz="1200" b="1"/>
              <a:t>משך השקף: 2 דקות</a:t>
            </a:r>
            <a:endParaRPr/>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iw-IL" sz="1200">
                <a:solidFill>
                  <a:schemeClr val="dk1"/>
                </a:solidFill>
              </a:rPr>
              <a:t>הציגו את עצמכם ואת מהלך השיעור:</a:t>
            </a:r>
            <a:endParaRPr/>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iw-IL" sz="1200">
                <a:solidFill>
                  <a:schemeClr val="dk1"/>
                </a:solidFill>
              </a:rPr>
              <a:t>מוזמנים לפנות בצורה אישית לתלמידים:</a:t>
            </a:r>
            <a:r>
              <a:rPr lang="iw-IL" sz="1200"/>
              <a:t/>
            </a:r>
            <a:br>
              <a:rPr lang="iw-IL" sz="1200"/>
            </a:br>
            <a:r>
              <a:rPr lang="iw-IL" sz="1200">
                <a:solidFill>
                  <a:srgbClr val="2F5496"/>
                </a:solidFill>
              </a:rPr>
              <a:t>דוגמה לטקסט שייאמר בעל פה: "שלום, שמי___. אני מורה ל____ ממקום בארץ____. מה שלומכם? אני שמח/ה שהצטרפתם אליי", וכו'.</a:t>
            </a:r>
            <a:endParaRPr/>
          </a:p>
          <a:p>
            <a:pPr marL="158750" lvl="0" indent="0" algn="r" rtl="1">
              <a:spcBef>
                <a:spcPts val="0"/>
              </a:spcBef>
              <a:spcAft>
                <a:spcPts val="0"/>
              </a:spcAft>
              <a:buClr>
                <a:schemeClr val="dk1"/>
              </a:buClr>
              <a:buSzPts val="1200"/>
              <a:buFont typeface="Calibri"/>
              <a:buNone/>
            </a:pPr>
            <a:endParaRPr sz="1200">
              <a:solidFill>
                <a:schemeClr val="dk1"/>
              </a:solidFill>
            </a:endParaRPr>
          </a:p>
          <a:p>
            <a:pPr marL="158750" lvl="0" indent="0" algn="r" rtl="1">
              <a:spcBef>
                <a:spcPts val="0"/>
              </a:spcBef>
              <a:spcAft>
                <a:spcPts val="0"/>
              </a:spcAft>
              <a:buClr>
                <a:schemeClr val="dk1"/>
              </a:buClr>
              <a:buSzPts val="1200"/>
              <a:buFont typeface="Calibri"/>
              <a:buNone/>
            </a:pPr>
            <a:r>
              <a:rPr lang="iw-IL" sz="1200">
                <a:solidFill>
                  <a:schemeClr val="dk1"/>
                </a:solidFill>
              </a:rPr>
              <a:t>נושא השיעור ומה מטרתו:</a:t>
            </a:r>
            <a:br>
              <a:rPr lang="iw-IL" sz="1200">
                <a:solidFill>
                  <a:schemeClr val="dk1"/>
                </a:solidFill>
              </a:rPr>
            </a:br>
            <a:r>
              <a:rPr lang="iw-IL" sz="1200">
                <a:solidFill>
                  <a:srgbClr val="2F5496"/>
                </a:solidFill>
              </a:rPr>
              <a:t>דוגמה לטקסט שייאמר בעל פה: "בשיעור הזה נלמד על_________. הצטרפו אליי ויהיה לנו כיף. מוכנים? מתחילים!"</a:t>
            </a:r>
            <a:endParaRPr/>
          </a:p>
          <a:p>
            <a:pPr marL="0" lvl="0" indent="0" algn="r" rtl="1">
              <a:spcBef>
                <a:spcPts val="0"/>
              </a:spcBef>
              <a:spcAft>
                <a:spcPts val="0"/>
              </a:spcAft>
              <a:buClr>
                <a:schemeClr val="dk1"/>
              </a:buClr>
              <a:buSzPts val="1200"/>
              <a:buFont typeface="Calibri"/>
              <a:buNone/>
            </a:pPr>
            <a:endParaRPr sz="1200" b="1"/>
          </a:p>
          <a:p>
            <a:pPr marL="133350" lvl="0" indent="0" algn="r" rtl="1">
              <a:lnSpc>
                <a:spcPct val="115000"/>
              </a:lnSpc>
              <a:spcBef>
                <a:spcPts val="800"/>
              </a:spcBef>
              <a:spcAft>
                <a:spcPts val="0"/>
              </a:spcAft>
              <a:buNone/>
            </a:pPr>
            <a:r>
              <a:rPr lang="iw-IL" sz="1200" b="1">
                <a:solidFill>
                  <a:schemeClr val="dk1"/>
                </a:solidFill>
                <a:latin typeface="Alef"/>
                <a:ea typeface="Alef"/>
                <a:cs typeface="Alef"/>
                <a:sym typeface="Alef"/>
              </a:rPr>
              <a:t>נתחיל ב…. </a:t>
            </a:r>
            <a:r>
              <a:rPr lang="iw-IL" sz="1200">
                <a:solidFill>
                  <a:schemeClr val="dk1"/>
                </a:solidFill>
                <a:latin typeface="Alef"/>
                <a:ea typeface="Alef"/>
                <a:cs typeface="Alef"/>
                <a:sym typeface="Alef"/>
              </a:rPr>
              <a:t> (שלב פתיח השיעור)</a:t>
            </a:r>
            <a:endParaRPr/>
          </a:p>
          <a:p>
            <a:pPr marL="133350" lvl="0" indent="0" algn="r" rtl="1">
              <a:lnSpc>
                <a:spcPct val="115000"/>
              </a:lnSpc>
              <a:spcBef>
                <a:spcPts val="0"/>
              </a:spcBef>
              <a:spcAft>
                <a:spcPts val="0"/>
              </a:spcAft>
              <a:buNone/>
            </a:pPr>
            <a:r>
              <a:rPr lang="iw-IL" sz="1200" b="1">
                <a:solidFill>
                  <a:schemeClr val="dk1"/>
                </a:solidFill>
                <a:latin typeface="Alef"/>
                <a:ea typeface="Alef"/>
                <a:cs typeface="Alef"/>
                <a:sym typeface="Alef"/>
              </a:rPr>
              <a:t>נמשיך בלגלות</a:t>
            </a:r>
            <a:r>
              <a:rPr lang="iw-IL" sz="1200">
                <a:solidFill>
                  <a:schemeClr val="dk1"/>
                </a:solidFill>
                <a:latin typeface="Alef"/>
                <a:ea typeface="Alef"/>
                <a:cs typeface="Alef"/>
                <a:sym typeface="Alef"/>
              </a:rPr>
              <a:t> (שלב הלימוד / הקניה - כתבו כאן שאלה מסקרנת שתיתן מענה על מטרת השיעור) </a:t>
            </a:r>
            <a:endParaRPr/>
          </a:p>
          <a:p>
            <a:pPr marL="133350" lvl="0" indent="0" algn="r" rtl="1">
              <a:lnSpc>
                <a:spcPct val="115000"/>
              </a:lnSpc>
              <a:spcBef>
                <a:spcPts val="0"/>
              </a:spcBef>
              <a:spcAft>
                <a:spcPts val="0"/>
              </a:spcAft>
              <a:buNone/>
            </a:pPr>
            <a:r>
              <a:rPr lang="iw-IL" sz="1200" b="1">
                <a:solidFill>
                  <a:schemeClr val="dk1"/>
                </a:solidFill>
                <a:latin typeface="Alef"/>
                <a:ea typeface="Alef"/>
                <a:cs typeface="Alef"/>
                <a:sym typeface="Alef"/>
              </a:rPr>
              <a:t>נתנסה ב… </a:t>
            </a:r>
            <a:r>
              <a:rPr lang="iw-IL" sz="1200">
                <a:solidFill>
                  <a:schemeClr val="dk1"/>
                </a:solidFill>
                <a:latin typeface="Alef"/>
                <a:ea typeface="Alef"/>
                <a:cs typeface="Alef"/>
                <a:sym typeface="Alef"/>
              </a:rPr>
              <a:t>(שלב התרגול / התנסות)</a:t>
            </a:r>
            <a:r>
              <a:rPr lang="iw-IL" sz="1200" b="1">
                <a:solidFill>
                  <a:schemeClr val="dk1"/>
                </a:solidFill>
                <a:latin typeface="Alef"/>
                <a:ea typeface="Alef"/>
                <a:cs typeface="Alef"/>
                <a:sym typeface="Alef"/>
              </a:rPr>
              <a:t> </a:t>
            </a:r>
            <a:endParaRPr/>
          </a:p>
          <a:p>
            <a:pPr marL="133350" lvl="0" indent="0" algn="r" rtl="1">
              <a:lnSpc>
                <a:spcPct val="115000"/>
              </a:lnSpc>
              <a:spcBef>
                <a:spcPts val="0"/>
              </a:spcBef>
              <a:spcAft>
                <a:spcPts val="0"/>
              </a:spcAft>
              <a:buNone/>
            </a:pPr>
            <a:r>
              <a:rPr lang="iw-IL" sz="1200" b="1">
                <a:solidFill>
                  <a:schemeClr val="dk1"/>
                </a:solidFill>
                <a:latin typeface="Alef"/>
                <a:ea typeface="Alef"/>
                <a:cs typeface="Alef"/>
                <a:sym typeface="Alef"/>
              </a:rPr>
              <a:t>נסכם  </a:t>
            </a:r>
            <a:r>
              <a:rPr lang="iw-IL" sz="1200">
                <a:solidFill>
                  <a:schemeClr val="dk1"/>
                </a:solidFill>
                <a:latin typeface="Alef"/>
                <a:ea typeface="Alef"/>
                <a:cs typeface="Alef"/>
                <a:sym typeface="Alef"/>
              </a:rPr>
              <a:t>(שלב סיכום השיעור)</a:t>
            </a:r>
            <a:endParaRPr/>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w-IL">
                <a:latin typeface="Calibri" panose="020F0502020204030204" pitchFamily="34" charset="0"/>
                <a:cs typeface="Calibri" panose="020F0502020204030204" pitchFamily="34" charset="0"/>
              </a:rPr>
              <a:t>2</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 </a:t>
            </a:r>
            <a:r>
              <a:rPr lang="en-US" dirty="0" smtClean="0">
                <a:hlinkClick r:id="rId3"/>
              </a:rPr>
              <a:t>https://www.youtube.com/watch?v=Qs-5H2-pyx4</a:t>
            </a:r>
            <a:endParaRPr lang="en-US" dirty="0" smtClean="0"/>
          </a:p>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4</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1503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19</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8261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26</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5205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hlinkClick r:id="rId3"/>
              </a:rPr>
              <a:t>https://www.youtube.com/watch?v=Qs-5H2-pyx4</a:t>
            </a:r>
            <a:endParaRPr lang="en-US" dirty="0" smtClean="0"/>
          </a:p>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27</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0586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6" name="Google Shape;37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70651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latin typeface="Calibri" panose="020F050202020403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latin typeface="Calibri" panose="020F050202020403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latin typeface="Calibri" panose="020F050202020403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506564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81A4514E-A493-F241-AC14-15585885E094}"/>
              </a:ext>
            </a:extLst>
          </p:cNvPr>
          <p:cNvSpPr>
            <a:spLocks noGrp="1"/>
          </p:cNvSpPr>
          <p:nvPr>
            <p:ph type="body" sz="quarter" idx="12" hasCustomPrompt="1"/>
          </p:nvPr>
        </p:nvSpPr>
        <p:spPr>
          <a:xfrm>
            <a:off x="2565199" y="3025258"/>
            <a:ext cx="7816850" cy="1067468"/>
          </a:xfrm>
        </p:spPr>
        <p:txBody>
          <a:bodyPr>
            <a:normAutofit/>
          </a:bodyPr>
          <a:lstStyle>
            <a:lvl1pPr marL="0" indent="0">
              <a:buNone/>
              <a:defRPr sz="6000">
                <a:solidFill>
                  <a:schemeClr val="bg1"/>
                </a:solidFill>
                <a:latin typeface="Calibri" panose="020F0502020204030204" pitchFamily="34" charset="0"/>
                <a:cs typeface="Calibri" panose="020F0502020204030204" pitchFamily="34" charset="0"/>
              </a:defRPr>
            </a:lvl1pPr>
          </a:lstStyle>
          <a:p>
            <a:pPr lvl="0"/>
            <a:r>
              <a:rPr lang="he-IL" dirty="0"/>
              <a:t>שיעור חשבון לכיתה א</a:t>
            </a:r>
            <a:endParaRPr lang="en-IL" dirty="0"/>
          </a:p>
        </p:txBody>
      </p: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en-IL" sz="1200" dirty="0">
                  <a:solidFill>
                    <a:schemeClr val="bg1"/>
                  </a:solidFill>
                  <a:latin typeface="Calibri" panose="020F0502020204030204" pitchFamily="34" charset="0"/>
                  <a:cs typeface="Calibri" panose="020F0502020204030204" pitchFamily="34" charset="0"/>
                </a:rPr>
                <a:t>מדינת ישראל</a:t>
              </a:r>
            </a:p>
            <a:p>
              <a:pPr algn="ctr"/>
              <a:r>
                <a:rPr lang="en-IL" sz="1200" dirty="0">
                  <a:solidFill>
                    <a:schemeClr val="bg1"/>
                  </a:solidFill>
                  <a:latin typeface="Calibri" panose="020F0502020204030204" pitchFamily="34" charset="0"/>
                  <a:cs typeface="Calibri" panose="020F050202020403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5"/>
          <a:stretch>
            <a:fillRect/>
          </a:stretch>
        </p:blipFill>
        <p:spPr>
          <a:xfrm>
            <a:off x="3332187" y="886221"/>
            <a:ext cx="9150178" cy="2791691"/>
          </a:xfrm>
          <a:prstGeom prst="rect">
            <a:avLst/>
          </a:prstGeom>
        </p:spPr>
      </p:pic>
      <p:sp>
        <p:nvSpPr>
          <p:cNvPr id="34" name="Text Placeholder 3">
            <a:extLst>
              <a:ext uri="{FF2B5EF4-FFF2-40B4-BE49-F238E27FC236}">
                <a16:creationId xmlns:a16="http://schemas.microsoft.com/office/drawing/2014/main" id="{881B4E06-64FF-B845-9777-320E6F126B10}"/>
              </a:ext>
            </a:extLst>
          </p:cNvPr>
          <p:cNvSpPr>
            <a:spLocks noGrp="1"/>
          </p:cNvSpPr>
          <p:nvPr>
            <p:ph type="body" sz="quarter" idx="13" hasCustomPrompt="1"/>
          </p:nvPr>
        </p:nvSpPr>
        <p:spPr>
          <a:xfrm>
            <a:off x="2030833" y="4419771"/>
            <a:ext cx="6411268" cy="649357"/>
          </a:xfrm>
        </p:spPr>
        <p:txBody>
          <a:bodyPr>
            <a:normAutofit/>
          </a:bodyPr>
          <a:lstStyle>
            <a:lvl1pPr marL="0" indent="0" algn="l" rtl="1">
              <a:buNone/>
              <a:defRPr lang="en-IL" sz="3200" b="0" i="0" kern="1200" dirty="0">
                <a:solidFill>
                  <a:schemeClr val="bg1"/>
                </a:solidFill>
                <a:latin typeface="Calibri" panose="020F0502020204030204" pitchFamily="34" charset="0"/>
                <a:ea typeface="+mn-ea"/>
                <a:cs typeface="Calibri" panose="020F0502020204030204" pitchFamily="34" charset="0"/>
              </a:defRPr>
            </a:lvl1pPr>
          </a:lstStyle>
          <a:p>
            <a:pPr marL="0" lvl="0" indent="0" algn="l" defTabSz="914400" rtl="1" eaLnBrk="1" latinLnBrk="0" hangingPunct="1">
              <a:lnSpc>
                <a:spcPct val="90000"/>
              </a:lnSpc>
              <a:spcBef>
                <a:spcPts val="1000"/>
              </a:spcBef>
              <a:buFont typeface="Arial" panose="020B0604020202020204" pitchFamily="34" charset="0"/>
              <a:buNone/>
            </a:pPr>
            <a:r>
              <a:rPr lang="he-IL" dirty="0"/>
              <a:t>נושא השיעור: הרחבת שברים</a:t>
            </a:r>
            <a:endParaRPr lang="en-IL" dirty="0"/>
          </a:p>
        </p:txBody>
      </p:sp>
      <p:sp>
        <p:nvSpPr>
          <p:cNvPr id="35" name="Text Placeholder 4">
            <a:extLst>
              <a:ext uri="{FF2B5EF4-FFF2-40B4-BE49-F238E27FC236}">
                <a16:creationId xmlns:a16="http://schemas.microsoft.com/office/drawing/2014/main" id="{BA5F5BE6-034E-F841-A2F4-1C5B1EEE6E15}"/>
              </a:ext>
            </a:extLst>
          </p:cNvPr>
          <p:cNvSpPr>
            <a:spLocks noGrp="1"/>
          </p:cNvSpPr>
          <p:nvPr>
            <p:ph type="body" sz="quarter" idx="14" hasCustomPrompt="1"/>
          </p:nvPr>
        </p:nvSpPr>
        <p:spPr>
          <a:xfrm>
            <a:off x="2030833" y="5191285"/>
            <a:ext cx="5099050" cy="560533"/>
          </a:xfrm>
        </p:spPr>
        <p:txBody>
          <a:bodyPr/>
          <a:lstStyle>
            <a:lvl1pPr marL="0" indent="0" algn="l">
              <a:buNone/>
              <a:defRPr>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he-IL" dirty="0"/>
              <a:t>עם המורה: דנית כהן</a:t>
            </a:r>
            <a:endParaRPr lang="en-US" dirty="0"/>
          </a:p>
        </p:txBody>
      </p:sp>
    </p:spTree>
    <p:extLst>
      <p:ext uri="{BB962C8B-B14F-4D97-AF65-F5344CB8AC3E}">
        <p14:creationId xmlns:p14="http://schemas.microsoft.com/office/powerpoint/2010/main" val="4254741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latin typeface="Calibri" panose="020F0502020204030204" pitchFamily="34" charset="0"/>
              </a:endParaRPr>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latin typeface="Calibri" panose="020F0502020204030204" pitchFamily="34" charset="0"/>
              </a:endParaRPr>
            </a:p>
          </p:txBody>
        </p:sp>
      </p:gr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latin typeface="Calibri" panose="020F0502020204030204" pitchFamily="34" charset="0"/>
              </a:endParaRPr>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latin typeface="Calibri" panose="020F0502020204030204" pitchFamily="34" charset="0"/>
              </a:endParaRPr>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E6EAAB5F-1735-EF4E-B629-AFD8B71801DF}"/>
              </a:ext>
            </a:extLst>
          </p:cNvPr>
          <p:cNvPicPr>
            <a:picLocks noChangeAspect="1"/>
          </p:cNvPicPr>
          <p:nvPr userDrawn="1"/>
        </p:nvPicPr>
        <p:blipFill>
          <a:blip r:embed="rId3"/>
          <a:stretch>
            <a:fillRect/>
          </a:stretch>
        </p:blipFill>
        <p:spPr>
          <a:xfrm>
            <a:off x="4283765" y="1616765"/>
            <a:ext cx="3624470" cy="3624470"/>
          </a:xfrm>
          <a:prstGeom prst="rect">
            <a:avLst/>
          </a:prstGeom>
        </p:spPr>
      </p:pic>
    </p:spTree>
    <p:extLst>
      <p:ext uri="{BB962C8B-B14F-4D97-AF65-F5344CB8AC3E}">
        <p14:creationId xmlns:p14="http://schemas.microsoft.com/office/powerpoint/2010/main" val="2375272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כותרת ראשית">
  <p:cSld name="1_כותרת ראשית">
    <p:spTree>
      <p:nvGrpSpPr>
        <p:cNvPr id="1" name="Shape 79"/>
        <p:cNvGrpSpPr/>
        <p:nvPr/>
      </p:nvGrpSpPr>
      <p:grpSpPr>
        <a:xfrm>
          <a:off x="0" y="0"/>
          <a:ext cx="0" cy="0"/>
          <a:chOff x="0" y="0"/>
          <a:chExt cx="0" cy="0"/>
        </a:xfrm>
      </p:grpSpPr>
      <p:pic>
        <p:nvPicPr>
          <p:cNvPr id="80" name="Google Shape;80;p32"/>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81" name="Google Shape;81;p32"/>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82" name="Google Shape;82;p32"/>
          <p:cNvPicPr preferRelativeResize="0"/>
          <p:nvPr/>
        </p:nvPicPr>
        <p:blipFill rotWithShape="1">
          <a:blip r:embed="rId3">
            <a:alphaModFix/>
          </a:blip>
          <a:srcRect/>
          <a:stretch/>
        </p:blipFill>
        <p:spPr>
          <a:xfrm>
            <a:off x="0" y="0"/>
            <a:ext cx="12192000" cy="6858000"/>
          </a:xfrm>
          <a:prstGeom prst="rect">
            <a:avLst/>
          </a:prstGeom>
          <a:noFill/>
          <a:ln>
            <a:noFill/>
          </a:ln>
        </p:spPr>
      </p:pic>
      <p:cxnSp>
        <p:nvCxnSpPr>
          <p:cNvPr id="83" name="Google Shape;83;p32"/>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84" name="Google Shape;84;p32"/>
          <p:cNvSpPr/>
          <p:nvPr/>
        </p:nvSpPr>
        <p:spPr>
          <a:xfrm rot="-5400000">
            <a:off x="7721222" y="1537008"/>
            <a:ext cx="205896" cy="20589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85" name="Google Shape;85;p32"/>
          <p:cNvCxnSpPr/>
          <p:nvPr/>
        </p:nvCxnSpPr>
        <p:spPr>
          <a:xfrm>
            <a:off x="4093266" y="4984979"/>
            <a:ext cx="4005469" cy="0"/>
          </a:xfrm>
          <a:prstGeom prst="straightConnector1">
            <a:avLst/>
          </a:prstGeom>
          <a:noFill/>
          <a:ln w="38100" cap="flat" cmpd="sng">
            <a:solidFill>
              <a:srgbClr val="FFC000"/>
            </a:solidFill>
            <a:prstDash val="solid"/>
            <a:miter lim="800000"/>
            <a:headEnd type="none" w="sm" len="sm"/>
            <a:tailEnd type="none" w="sm" len="sm"/>
          </a:ln>
        </p:spPr>
      </p:cxnSp>
      <p:cxnSp>
        <p:nvCxnSpPr>
          <p:cNvPr id="86" name="Google Shape;86;p32"/>
          <p:cNvCxnSpPr/>
          <p:nvPr/>
        </p:nvCxnSpPr>
        <p:spPr>
          <a:xfrm>
            <a:off x="4093266" y="2035982"/>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87" name="Google Shape;87;p32"/>
          <p:cNvGrpSpPr/>
          <p:nvPr/>
        </p:nvGrpSpPr>
        <p:grpSpPr>
          <a:xfrm>
            <a:off x="-110840" y="110839"/>
            <a:ext cx="1530097" cy="1525930"/>
            <a:chOff x="8374611" y="4283110"/>
            <a:chExt cx="2300578" cy="2294314"/>
          </a:xfrm>
        </p:grpSpPr>
        <p:pic>
          <p:nvPicPr>
            <p:cNvPr id="88" name="Google Shape;88;p32"/>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89" name="Google Shape;89;p32"/>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200" b="0" i="0" u="none" strike="noStrike" cap="none" dirty="0">
                  <a:solidFill>
                    <a:schemeClr val="lt1"/>
                  </a:solidFill>
                  <a:latin typeface="Calibri" panose="020F0502020204030204" pitchFamily="34" charset="0"/>
                  <a:ea typeface="Arial"/>
                  <a:cs typeface="Calibri" panose="020F0502020204030204" pitchFamily="34" charset="0"/>
                  <a:sym typeface="Arial"/>
                </a:rPr>
                <a:t>מדינת ישראל</a:t>
              </a:r>
              <a:endParaRPr dirty="0">
                <a:latin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x-none" sz="1200" b="0" i="0" u="none" strike="noStrike" cap="none" dirty="0">
                  <a:solidFill>
                    <a:schemeClr val="lt1"/>
                  </a:solidFill>
                  <a:latin typeface="Calibri" panose="020F0502020204030204" pitchFamily="34" charset="0"/>
                  <a:ea typeface="Arial"/>
                  <a:cs typeface="Calibri" panose="020F0502020204030204" pitchFamily="34" charset="0"/>
                  <a:sym typeface="Arial"/>
                </a:rPr>
                <a:t>משרד החינוך</a:t>
              </a:r>
              <a:endParaRPr dirty="0">
                <a:latin typeface="Calibri" panose="020F0502020204030204" pitchFamily="34" charset="0"/>
                <a:cs typeface="Calibri" panose="020F0502020204030204" pitchFamily="34" charset="0"/>
              </a:endParaRPr>
            </a:p>
          </p:txBody>
        </p:sp>
      </p:grpSp>
      <p:sp>
        <p:nvSpPr>
          <p:cNvPr id="90" name="Google Shape;90;p32"/>
          <p:cNvSpPr txBox="1"/>
          <p:nvPr/>
        </p:nvSpPr>
        <p:spPr>
          <a:xfrm>
            <a:off x="2210656" y="2249568"/>
            <a:ext cx="7770689" cy="2358865"/>
          </a:xfrm>
          <a:prstGeom prst="rect">
            <a:avLst/>
          </a:prstGeom>
          <a:solidFill>
            <a:schemeClr val="accent1"/>
          </a:solidFill>
          <a:ln>
            <a:noFill/>
          </a:ln>
        </p:spPr>
        <p:txBody>
          <a:bodyPr spcFirstLastPara="1" wrap="square" lIns="251975" tIns="251975" rIns="251975" bIns="251975" anchor="ctr" anchorCtr="0">
            <a:spAutoFit/>
          </a:bodyPr>
          <a:lstStyle/>
          <a:p>
            <a:pPr marL="0" marR="0" lvl="0" indent="0" algn="ctr" rtl="1">
              <a:lnSpc>
                <a:spcPct val="90909"/>
              </a:lnSpc>
              <a:spcBef>
                <a:spcPts val="0"/>
              </a:spcBef>
              <a:spcAft>
                <a:spcPts val="0"/>
              </a:spcAft>
              <a:buNone/>
            </a:pPr>
            <a:r>
              <a:rPr lang="x-none" sz="6600" b="0" i="0" u="none" strike="noStrike" cap="none" dirty="0">
                <a:solidFill>
                  <a:schemeClr val="lt1"/>
                </a:solidFill>
                <a:latin typeface="Calibri"/>
                <a:ea typeface="Calibri"/>
                <a:cs typeface="Calibri"/>
                <a:sym typeface="Calibri"/>
              </a:rPr>
              <a:t>תודה שצפיתם בשידור</a:t>
            </a:r>
            <a:endParaRPr dirty="0">
              <a:latin typeface="Calibri" panose="020F0502020204030204" pitchFamily="34" charset="0"/>
              <a:cs typeface="Calibri" panose="020F0502020204030204" pitchFamily="34" charset="0"/>
            </a:endParaRPr>
          </a:p>
          <a:p>
            <a:pPr marL="0" marR="0" lvl="0" indent="0" algn="ctr" rtl="1">
              <a:lnSpc>
                <a:spcPct val="187500"/>
              </a:lnSpc>
              <a:spcBef>
                <a:spcPts val="0"/>
              </a:spcBef>
              <a:spcAft>
                <a:spcPts val="0"/>
              </a:spcAft>
              <a:buNone/>
            </a:pPr>
            <a:r>
              <a:rPr lang="x-none" sz="3200" b="0" i="0" u="none" strike="noStrike" cap="none" dirty="0">
                <a:solidFill>
                  <a:schemeClr val="lt1"/>
                </a:solidFill>
                <a:latin typeface="Calibri"/>
                <a:ea typeface="Calibri"/>
                <a:cs typeface="Calibri"/>
                <a:sym typeface="Calibri"/>
              </a:rPr>
              <a:t>הופק עבור משרד החינוך ע״י מטח</a:t>
            </a:r>
            <a:endParaRPr sz="3200" b="0" i="0" u="none" strike="noStrike" cap="none" dirty="0">
              <a:solidFill>
                <a:schemeClr val="lt1"/>
              </a:solidFill>
              <a:latin typeface="Calibri"/>
              <a:ea typeface="Calibri"/>
              <a:cs typeface="Calibri"/>
              <a:sym typeface="Calibri"/>
            </a:endParaRPr>
          </a:p>
        </p:txBody>
      </p:sp>
      <p:sp>
        <p:nvSpPr>
          <p:cNvPr id="91" name="Google Shape;91;p32"/>
          <p:cNvSpPr/>
          <p:nvPr/>
        </p:nvSpPr>
        <p:spPr>
          <a:xfrm>
            <a:off x="6692900" y="4828833"/>
            <a:ext cx="342900" cy="342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2" name="Google Shape;92;p32"/>
          <p:cNvSpPr/>
          <p:nvPr/>
        </p:nvSpPr>
        <p:spPr>
          <a:xfrm>
            <a:off x="2431342" y="2371058"/>
            <a:ext cx="152400" cy="152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3" name="Google Shape;93;p32"/>
          <p:cNvSpPr/>
          <p:nvPr/>
        </p:nvSpPr>
        <p:spPr>
          <a:xfrm>
            <a:off x="9905144" y="4005877"/>
            <a:ext cx="152400" cy="152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4" name="Google Shape;94;p32"/>
          <p:cNvSpPr txBox="1"/>
          <p:nvPr/>
        </p:nvSpPr>
        <p:spPr>
          <a:xfrm>
            <a:off x="3870376" y="6424726"/>
            <a:ext cx="4451248" cy="3231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500" b="0" i="0" u="none" strike="noStrike" cap="none" dirty="0">
                <a:solidFill>
                  <a:schemeClr val="lt1"/>
                </a:solidFill>
                <a:latin typeface="Calibri" panose="020F0502020204030204" pitchFamily="34" charset="0"/>
                <a:ea typeface="Arial"/>
                <a:cs typeface="Calibri" panose="020F0502020204030204" pitchFamily="34" charset="0"/>
                <a:sym typeface="Arial"/>
              </a:rPr>
              <a:t>shutterstock/com איורים: </a:t>
            </a:r>
            <a:endParaRPr sz="1500" b="0" i="0" u="none" strike="noStrike" cap="none" dirty="0">
              <a:solidFill>
                <a:schemeClr val="lt1"/>
              </a:solidFill>
              <a:latin typeface="Calibri" panose="020F0502020204030204" pitchFamily="34" charset="0"/>
              <a:ea typeface="Arial"/>
              <a:cs typeface="Calibri" panose="020F0502020204030204" pitchFamily="34" charset="0"/>
              <a:sym typeface="Arial"/>
            </a:endParaRPr>
          </a:p>
        </p:txBody>
      </p:sp>
    </p:spTree>
    <p:extLst>
      <p:ext uri="{BB962C8B-B14F-4D97-AF65-F5344CB8AC3E}">
        <p14:creationId xmlns:p14="http://schemas.microsoft.com/office/powerpoint/2010/main" val="1875950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a:xfrm>
            <a:off x="865046" y="376561"/>
            <a:ext cx="10515600" cy="1325563"/>
          </a:xfrm>
        </p:spPr>
        <p:txBody>
          <a:bodyPr/>
          <a:lstStyle>
            <a:lvl1pPr algn="r" rtl="1">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lgn="r" rtl="1">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latin typeface="Calibri" panose="020F0502020204030204" pitchFamily="34" charset="0"/>
              </a:endParaRPr>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latin typeface="Calibri" panose="020F0502020204030204" pitchFamily="34" charset="0"/>
              </a:endParaRPr>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latin typeface="Calibri" panose="020F0502020204030204" pitchFamily="34" charset="0"/>
              </a:endParaRPr>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latin typeface="Calibri" panose="020F0502020204030204" pitchFamily="34" charset="0"/>
              </a:endParaRPr>
            </a:p>
          </p:txBody>
        </p:sp>
      </p:grpSp>
    </p:spTree>
    <p:extLst>
      <p:ext uri="{BB962C8B-B14F-4D97-AF65-F5344CB8AC3E}">
        <p14:creationId xmlns:p14="http://schemas.microsoft.com/office/powerpoint/2010/main" val="2580627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lgn="r" rtl="1">
              <a:defRPr>
                <a:latin typeface="Calibri" panose="020F0502020204030204" pitchFamily="34" charset="0"/>
                <a:cs typeface="Calibri" panose="020F0502020204030204" pitchFamily="34" charset="0"/>
              </a:defRPr>
            </a:lvl1pPr>
          </a:lstStyle>
          <a:p>
            <a:r>
              <a:rPr lang="he-IL" dirty="0"/>
              <a:t>מה להביא לשיעור?</a:t>
            </a:r>
            <a:endParaRPr lang="en-IL"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lgn="r" rtl="1">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lgn="r" rtl="1">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785665" y="181572"/>
            <a:ext cx="10244790" cy="506326"/>
            <a:chOff x="1748087" y="356936"/>
            <a:chExt cx="10244790"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7480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latin typeface="Calibri" panose="020F0502020204030204" pitchFamily="34" charset="0"/>
              </a:endParaRPr>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latin typeface="Calibri" panose="020F0502020204030204" pitchFamily="34" charset="0"/>
            </a:endParaRPr>
          </a:p>
        </p:txBody>
      </p:sp>
    </p:spTree>
    <p:extLst>
      <p:ext uri="{BB962C8B-B14F-4D97-AF65-F5344CB8AC3E}">
        <p14:creationId xmlns:p14="http://schemas.microsoft.com/office/powerpoint/2010/main" val="1543471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latin typeface="Calibri" panose="020F0502020204030204" pitchFamily="34" charset="0"/>
              </a:endParaRPr>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latin typeface="Calibri" panose="020F0502020204030204" pitchFamily="34" charset="0"/>
              </a:endParaRPr>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lgn="r" rtl="1">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en-IL"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358720" y="1928813"/>
            <a:ext cx="10885543" cy="3844925"/>
          </a:xfrm>
        </p:spPr>
        <p:txBody>
          <a:bodyPr>
            <a:normAutofit/>
          </a:bodyPr>
          <a:lstStyle>
            <a:lvl1pPr marL="0" indent="0" algn="r" rtl="1">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en-IL"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latin typeface="Calibri" panose="020F0502020204030204" pitchFamily="34" charset="0"/>
            </a:endParaRPr>
          </a:p>
        </p:txBody>
      </p:sp>
    </p:spTree>
    <p:extLst>
      <p:ext uri="{BB962C8B-B14F-4D97-AF65-F5344CB8AC3E}">
        <p14:creationId xmlns:p14="http://schemas.microsoft.com/office/powerpoint/2010/main" val="1965438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latin typeface="Calibri" panose="020F0502020204030204" pitchFamily="34" charset="0"/>
            </a:endParaRPr>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latin typeface="Calibri" panose="020F0502020204030204" pitchFamily="34" charset="0"/>
              </a:endParaRPr>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latin typeface="Calibri" panose="020F0502020204030204" pitchFamily="34" charset="0"/>
              </a:endParaRPr>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lgn="r" rtl="1">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en-IL"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126735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תרגול">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F5D7F59B-EB58-334D-A4C0-1F5193957FC7}"/>
              </a:ext>
            </a:extLst>
          </p:cNvPr>
          <p:cNvSpPr/>
          <p:nvPr userDrawn="1"/>
        </p:nvSpPr>
        <p:spPr>
          <a:xfrm>
            <a:off x="464950" y="1690687"/>
            <a:ext cx="10779314" cy="281931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latin typeface="Calibri" panose="020F0502020204030204" pitchFamily="34" charset="0"/>
            </a:endParaRPr>
          </a:p>
        </p:txBody>
      </p:sp>
      <p:grpSp>
        <p:nvGrpSpPr>
          <p:cNvPr id="18" name="Group 17">
            <a:extLst>
              <a:ext uri="{FF2B5EF4-FFF2-40B4-BE49-F238E27FC236}">
                <a16:creationId xmlns:a16="http://schemas.microsoft.com/office/drawing/2014/main" id="{EDC6228F-AC9B-D646-885A-9EB36C602279}"/>
              </a:ext>
            </a:extLst>
          </p:cNvPr>
          <p:cNvGrpSpPr/>
          <p:nvPr userDrawn="1"/>
        </p:nvGrpSpPr>
        <p:grpSpPr>
          <a:xfrm>
            <a:off x="9323841" y="929939"/>
            <a:ext cx="1509481" cy="1509481"/>
            <a:chOff x="2479019" y="1273242"/>
            <a:chExt cx="3938567" cy="3938567"/>
          </a:xfrm>
        </p:grpSpPr>
        <p:sp>
          <p:nvSpPr>
            <p:cNvPr id="19" name="Oval 18">
              <a:extLst>
                <a:ext uri="{FF2B5EF4-FFF2-40B4-BE49-F238E27FC236}">
                  <a16:creationId xmlns:a16="http://schemas.microsoft.com/office/drawing/2014/main" id="{F0E6B8A0-6C0C-564A-ABE2-193105432E2B}"/>
                </a:ext>
              </a:extLst>
            </p:cNvPr>
            <p:cNvSpPr/>
            <p:nvPr/>
          </p:nvSpPr>
          <p:spPr>
            <a:xfrm>
              <a:off x="2479019" y="1273242"/>
              <a:ext cx="3938567" cy="39385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latin typeface="Calibri" panose="020F0502020204030204" pitchFamily="34" charset="0"/>
              </a:endParaRPr>
            </a:p>
          </p:txBody>
        </p:sp>
        <p:pic>
          <p:nvPicPr>
            <p:cNvPr id="20" name="Picture 19">
              <a:extLst>
                <a:ext uri="{FF2B5EF4-FFF2-40B4-BE49-F238E27FC236}">
                  <a16:creationId xmlns:a16="http://schemas.microsoft.com/office/drawing/2014/main" id="{06A3384C-D7AD-7D4F-93D6-2FD450FD395F}"/>
                </a:ext>
              </a:extLst>
            </p:cNvPr>
            <p:cNvPicPr>
              <a:picLocks noChangeAspect="1"/>
            </p:cNvPicPr>
            <p:nvPr/>
          </p:nvPicPr>
          <p:blipFill>
            <a:blip r:embed="rId2"/>
            <a:stretch>
              <a:fillRect/>
            </a:stretch>
          </p:blipFill>
          <p:spPr>
            <a:xfrm>
              <a:off x="3268062" y="2062285"/>
              <a:ext cx="2360480" cy="2360480"/>
            </a:xfrm>
            <a:prstGeom prst="rect">
              <a:avLst/>
            </a:prstGeom>
          </p:spPr>
        </p:pic>
      </p:grpSp>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latin typeface="Calibri" panose="020F0502020204030204" pitchFamily="34" charset="0"/>
            </a:endParaRPr>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latin typeface="Calibri" panose="020F0502020204030204" pitchFamily="34" charset="0"/>
              </a:endParaRPr>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latin typeface="Calibri" panose="020F0502020204030204" pitchFamily="34" charset="0"/>
              </a:endParaRPr>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2561102"/>
            <a:ext cx="10074506" cy="1556031"/>
          </a:xfrm>
        </p:spPr>
        <p:txBody>
          <a:bodyPr/>
          <a:lstStyle>
            <a:lvl1pPr marL="0" marR="0" indent="0" algn="r" defTabSz="914400" rtl="1" eaLnBrk="1" fontAlgn="auto" latinLnBrk="0" hangingPunct="1">
              <a:lnSpc>
                <a:spcPts val="3160"/>
              </a:lnSpc>
              <a:spcBef>
                <a:spcPts val="1000"/>
              </a:spcBef>
              <a:spcAft>
                <a:spcPts val="0"/>
              </a:spcAft>
              <a:buClr>
                <a:schemeClr val="accent2"/>
              </a:buClr>
              <a:buSzTx/>
              <a:buFontTx/>
              <a:buNone/>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r>
              <a:rPr lang="he-IL" dirty="0"/>
              <a:t>לחץ להוסיף סגנון טקסט גדול של תבנית בסיס</a:t>
            </a:r>
            <a:endParaRPr lang="en-IL" dirty="0"/>
          </a:p>
        </p:txBody>
      </p:sp>
    </p:spTree>
    <p:extLst>
      <p:ext uri="{BB962C8B-B14F-4D97-AF65-F5344CB8AC3E}">
        <p14:creationId xmlns:p14="http://schemas.microsoft.com/office/powerpoint/2010/main" val="230074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המשך תרגול</a:t>
            </a:r>
            <a:endParaRPr lang="en-IL"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489765" y="181572"/>
            <a:ext cx="10435013" cy="506326"/>
            <a:chOff x="1452187" y="356936"/>
            <a:chExt cx="10435013"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4521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latin typeface="Calibri" panose="020F0502020204030204" pitchFamily="34" charset="0"/>
              </a:endParaRPr>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latin typeface="Calibri" panose="020F0502020204030204" pitchFamily="34" charset="0"/>
            </a:endParaRPr>
          </a:p>
        </p:txBody>
      </p:sp>
    </p:spTree>
    <p:extLst>
      <p:ext uri="{BB962C8B-B14F-4D97-AF65-F5344CB8AC3E}">
        <p14:creationId xmlns:p14="http://schemas.microsoft.com/office/powerpoint/2010/main" val="2586448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latin typeface="Calibri" panose="020F0502020204030204" pitchFamily="34" charset="0"/>
            </a:endParaRPr>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latin typeface="Calibri" panose="020F0502020204030204" pitchFamily="34" charset="0"/>
              </a:endParaRPr>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latin typeface="Calibri" panose="020F0502020204030204" pitchFamily="34" charset="0"/>
              </a:endParaRPr>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פתרון</a:t>
            </a:r>
            <a:endParaRPr lang="en-IL"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4117605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Oval 4">
            <a:extLst>
              <a:ext uri="{FF2B5EF4-FFF2-40B4-BE49-F238E27FC236}">
                <a16:creationId xmlns:a16="http://schemas.microsoft.com/office/drawing/2014/main" id="{C4692FF9-9816-1A41-9F19-64AC89C4FE77}"/>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latin typeface="Calibri" panose="020F0502020204030204" pitchFamily="34" charset="0"/>
            </a:endParaRPr>
          </a:p>
        </p:txBody>
      </p:sp>
      <p:sp>
        <p:nvSpPr>
          <p:cNvPr id="19" name="Rectangle 18">
            <a:extLst>
              <a:ext uri="{FF2B5EF4-FFF2-40B4-BE49-F238E27FC236}">
                <a16:creationId xmlns:a16="http://schemas.microsoft.com/office/drawing/2014/main" id="{B1C76A5A-A9C6-4148-9667-BA78FBEC1DC5}"/>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IL" dirty="0">
              <a:latin typeface="Calibri" panose="020F0502020204030204" pitchFamily="34" charset="0"/>
            </a:endParaRPr>
          </a:p>
        </p:txBody>
      </p:sp>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latin typeface="Calibri" panose="020F0502020204030204" pitchFamily="34" charset="0"/>
              </a:endParaRPr>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latin typeface="Calibri" panose="020F0502020204030204" pitchFamily="34" charset="0"/>
              </a:endParaRPr>
            </a:p>
          </p:txBody>
        </p:sp>
      </p:gr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3819674" y="1524214"/>
            <a:ext cx="4552652" cy="2202291"/>
          </a:xfrm>
          <a:prstGeom prst="rect">
            <a:avLst/>
          </a:prstGeom>
        </p:spPr>
        <p:txBody>
          <a:bodyPr>
            <a:normAutofit/>
          </a:bodyPr>
          <a:lstStyle>
            <a:lvl1pPr marL="0" indent="0" algn="ctr">
              <a:buNone/>
              <a:defRPr sz="60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latin typeface="Calibri" panose="020F0502020204030204" pitchFamily="34" charset="0"/>
              </a:endParaRPr>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IL" dirty="0">
                <a:latin typeface="Calibri" panose="020F0502020204030204" pitchFamily="34" charset="0"/>
              </a:endParaRPr>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4BD310FA-D564-9240-BAF3-B9933A5C616F}"/>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stStyle>
          <a:p>
            <a:pPr lvl="0"/>
            <a:r>
              <a:rPr lang="he-IL" dirty="0"/>
              <a:t>בשעה 09:00</a:t>
            </a:r>
            <a:endParaRPr lang="en-IL" dirty="0"/>
          </a:p>
        </p:txBody>
      </p:sp>
      <p:grpSp>
        <p:nvGrpSpPr>
          <p:cNvPr id="24" name="Group 23">
            <a:extLst>
              <a:ext uri="{FF2B5EF4-FFF2-40B4-BE49-F238E27FC236}">
                <a16:creationId xmlns:a16="http://schemas.microsoft.com/office/drawing/2014/main" id="{4C964832-BAF5-B84F-9EE8-B31B27A731C8}"/>
              </a:ext>
            </a:extLst>
          </p:cNvPr>
          <p:cNvGrpSpPr/>
          <p:nvPr userDrawn="1"/>
        </p:nvGrpSpPr>
        <p:grpSpPr>
          <a:xfrm>
            <a:off x="-110840" y="110839"/>
            <a:ext cx="1530097" cy="1525930"/>
            <a:chOff x="8374611" y="4283110"/>
            <a:chExt cx="2300578" cy="2294314"/>
          </a:xfrm>
        </p:grpSpPr>
        <p:pic>
          <p:nvPicPr>
            <p:cNvPr id="25" name="Picture 24">
              <a:extLst>
                <a:ext uri="{FF2B5EF4-FFF2-40B4-BE49-F238E27FC236}">
                  <a16:creationId xmlns:a16="http://schemas.microsoft.com/office/drawing/2014/main" id="{7C0CB761-1CB6-FC4E-AEC0-ADBE45586F14}"/>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26" name="Rectangle 25">
              <a:extLst>
                <a:ext uri="{FF2B5EF4-FFF2-40B4-BE49-F238E27FC236}">
                  <a16:creationId xmlns:a16="http://schemas.microsoft.com/office/drawing/2014/main" id="{0799BDF5-881F-3045-A642-F8E001DE02C9}"/>
                </a:ext>
              </a:extLst>
            </p:cNvPr>
            <p:cNvSpPr/>
            <p:nvPr/>
          </p:nvSpPr>
          <p:spPr>
            <a:xfrm>
              <a:off x="8374611" y="5883287"/>
              <a:ext cx="2300578" cy="694137"/>
            </a:xfrm>
            <a:prstGeom prst="rect">
              <a:avLst/>
            </a:prstGeom>
          </p:spPr>
          <p:txBody>
            <a:bodyPr wrap="square">
              <a:spAutoFit/>
            </a:bodyPr>
            <a:lstStyle/>
            <a:p>
              <a:pPr algn="ctr"/>
              <a:r>
                <a:rPr lang="en-IL" sz="1200" dirty="0">
                  <a:solidFill>
                    <a:schemeClr val="bg1"/>
                  </a:solidFill>
                  <a:latin typeface="Calibri" panose="020F0502020204030204" pitchFamily="34" charset="0"/>
                  <a:cs typeface="Calibri" panose="020F0502020204030204" pitchFamily="34" charset="0"/>
                </a:rPr>
                <a:t>מדינת ישראל</a:t>
              </a:r>
            </a:p>
            <a:p>
              <a:pPr algn="ctr"/>
              <a:r>
                <a:rPr lang="en-IL" sz="1200" dirty="0">
                  <a:solidFill>
                    <a:schemeClr val="bg1"/>
                  </a:solidFill>
                  <a:latin typeface="Calibri" panose="020F0502020204030204" pitchFamily="34" charset="0"/>
                  <a:cs typeface="Calibri" panose="020F0502020204030204" pitchFamily="34" charset="0"/>
                </a:rPr>
                <a:t>משרד החינוך</a:t>
              </a:r>
            </a:p>
          </p:txBody>
        </p:sp>
      </p:grpSp>
    </p:spTree>
    <p:extLst>
      <p:ext uri="{BB962C8B-B14F-4D97-AF65-F5344CB8AC3E}">
        <p14:creationId xmlns:p14="http://schemas.microsoft.com/office/powerpoint/2010/main" val="1768344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7" name="Title Placeholder 1">
            <a:extLst>
              <a:ext uri="{FF2B5EF4-FFF2-40B4-BE49-F238E27FC236}">
                <a16:creationId xmlns:a16="http://schemas.microsoft.com/office/drawing/2014/main" id="{70D38B66-81A0-8845-8E4D-270D268607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e-IL" dirty="0"/>
              <a:t>כותרת</a:t>
            </a:r>
            <a:endParaRPr lang="en-IL" dirty="0"/>
          </a:p>
        </p:txBody>
      </p:sp>
      <p:sp>
        <p:nvSpPr>
          <p:cNvPr id="8" name="Text Placeholder 2">
            <a:extLst>
              <a:ext uri="{FF2B5EF4-FFF2-40B4-BE49-F238E27FC236}">
                <a16:creationId xmlns:a16="http://schemas.microsoft.com/office/drawing/2014/main" id="{22CD0408-AD14-FD42-8A6F-74A4E88428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lvl="0" indent="-228600" algn="r" defTabSz="914400" rtl="1" eaLnBrk="1" latinLnBrk="0" hangingPunct="1">
              <a:lnSpc>
                <a:spcPct val="90000"/>
              </a:lnSpc>
              <a:spcBef>
                <a:spcPts val="1000"/>
              </a:spcBef>
              <a:buClr>
                <a:schemeClr val="accent2"/>
              </a:buClr>
              <a:buFont typeface="Arial" panose="020B0604020202020204" pitchFamily="34" charset="0"/>
              <a:buChar char="•"/>
            </a:pPr>
            <a:r>
              <a:rPr lang="en-US" dirty="0"/>
              <a:t>Click to edit Master text styles</a:t>
            </a:r>
          </a:p>
        </p:txBody>
      </p:sp>
      <p:sp>
        <p:nvSpPr>
          <p:cNvPr id="4" name="Slide Number Placeholder 1">
            <a:extLst>
              <a:ext uri="{FF2B5EF4-FFF2-40B4-BE49-F238E27FC236}">
                <a16:creationId xmlns:a16="http://schemas.microsoft.com/office/drawing/2014/main" id="{8405D05D-DFE2-6F4E-87B4-26A7DFF726D3}"/>
              </a:ext>
            </a:extLst>
          </p:cNvPr>
          <p:cNvSpPr txBox="1">
            <a:spLocks/>
          </p:cNvSpPr>
          <p:nvPr userDrawn="1"/>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Calibri" panose="020F0502020204030204" pitchFamily="34" charset="0"/>
                <a:cs typeface="+mn-cs"/>
              </a:rPr>
              <a:pPr algn="ctr" rtl="1"/>
              <a:t>‹#›</a:t>
            </a:fld>
            <a:endParaRPr lang="en-US" dirty="0">
              <a:solidFill>
                <a:srgbClr val="4285E3"/>
              </a:solidFill>
              <a:latin typeface="Calibri" panose="020F0502020204030204" pitchFamily="34" charset="0"/>
              <a:cs typeface="+mn-cs"/>
            </a:endParaRPr>
          </a:p>
        </p:txBody>
      </p:sp>
    </p:spTree>
  </p:cSld>
  <p:clrMap bg1="lt1" tx1="dk1" bg2="dk2" tx2="lt2" accent1="accent1" accent2="accent2" accent3="accent3" accent4="accent4" accent5="accent5" accent6="accent6" hlink="hlink" folHlink="folHlink"/>
  <p:sldLayoutIdLst>
    <p:sldLayoutId id="2147483677" r:id="rId1"/>
    <p:sldLayoutId id="2147483670" r:id="rId2"/>
    <p:sldLayoutId id="2147483671" r:id="rId3"/>
    <p:sldLayoutId id="2147483672" r:id="rId4"/>
    <p:sldLayoutId id="2147483673" r:id="rId5"/>
    <p:sldLayoutId id="2147483679" r:id="rId6"/>
    <p:sldLayoutId id="2147483674" r:id="rId7"/>
    <p:sldLayoutId id="2147483675" r:id="rId8"/>
    <p:sldLayoutId id="2147483676" r:id="rId9"/>
    <p:sldLayoutId id="2147483678" r:id="rId10"/>
    <p:sldLayoutId id="2147483680" r:id="rId11"/>
  </p:sldLayoutIdLst>
  <p:hf sldNum="0" hdr="0" ftr="0" dt="0"/>
  <p:txStyles>
    <p:title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en-IL" sz="4400" b="0" i="0" u="none" strike="noStrike" kern="1200" cap="none" dirty="0">
          <a:solidFill>
            <a:schemeClr val="tx1"/>
          </a:solidFill>
          <a:latin typeface="Calibri" panose="020F0502020204030204" pitchFamily="34" charset="0"/>
          <a:ea typeface="Open Sans" panose="020B060603050402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457200" algn="r" rtl="1">
        <a:lnSpc>
          <a:spcPct val="100000"/>
        </a:lnSpc>
        <a:spcBef>
          <a:spcPts val="0"/>
        </a:spcBef>
        <a:spcAft>
          <a:spcPts val="0"/>
        </a:spcAft>
        <a:buClr>
          <a:srgbClr val="000000"/>
        </a:buClr>
        <a:buFont typeface="Arial"/>
        <a:defRPr lang="en-US" sz="2800" b="0" i="0" u="none" strike="noStrike" kern="1200" cap="none" dirty="0">
          <a:solidFill>
            <a:schemeClr val="tx1"/>
          </a:solidFill>
          <a:latin typeface="Calibri" panose="020F0502020204030204" pitchFamily="34" charset="0"/>
          <a:ea typeface="+mn-ea"/>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20.jpg"/><Relationship Id="rId4"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2"/>
          </p:nvPr>
        </p:nvSpPr>
        <p:spPr/>
        <p:txBody>
          <a:bodyPr/>
          <a:lstStyle/>
          <a:p>
            <a:pPr lvl="0"/>
            <a:r>
              <a:rPr lang="he-IL" dirty="0"/>
              <a:t>שיעור </a:t>
            </a:r>
            <a:r>
              <a:rPr lang="he-IL" dirty="0" smtClean="0"/>
              <a:t>תנ"ך לכיתה ג</a:t>
            </a:r>
            <a:endParaRPr lang="he-IL" dirty="0"/>
          </a:p>
          <a:p>
            <a:pPr lvl="0"/>
            <a:endParaRPr lang="he-IL" dirty="0"/>
          </a:p>
        </p:txBody>
      </p:sp>
      <p:sp>
        <p:nvSpPr>
          <p:cNvPr id="239" name="Google Shape;239;p5"/>
          <p:cNvSpPr txBox="1">
            <a:spLocks noGrp="1"/>
          </p:cNvSpPr>
          <p:nvPr>
            <p:ph type="body" sz="quarter" idx="13"/>
          </p:nvPr>
        </p:nvSpPr>
        <p:spPr>
          <a:xfrm>
            <a:off x="2030832" y="4419771"/>
            <a:ext cx="6767479" cy="649357"/>
          </a:xfrm>
        </p:spPr>
        <p:txBody>
          <a:bodyPr>
            <a:normAutofit/>
          </a:bodyPr>
          <a:lstStyle/>
          <a:p>
            <a:pPr lvl="0"/>
            <a:r>
              <a:rPr lang="he-IL" dirty="0"/>
              <a:t>נושא </a:t>
            </a:r>
            <a:r>
              <a:rPr lang="he-IL" dirty="0" smtClean="0"/>
              <a:t>השיעור: התגלות יוסף לאחיו פרק מה </a:t>
            </a:r>
            <a:endParaRPr lang="he-IL" dirty="0"/>
          </a:p>
        </p:txBody>
      </p:sp>
      <p:sp>
        <p:nvSpPr>
          <p:cNvPr id="19" name="Text Placeholder 18">
            <a:extLst>
              <a:ext uri="{FF2B5EF4-FFF2-40B4-BE49-F238E27FC236}">
                <a16:creationId xmlns:a16="http://schemas.microsoft.com/office/drawing/2014/main" id="{91CC378B-9FA6-1B4C-A348-C8DA73E19971}"/>
              </a:ext>
            </a:extLst>
          </p:cNvPr>
          <p:cNvSpPr>
            <a:spLocks noGrp="1"/>
          </p:cNvSpPr>
          <p:nvPr>
            <p:ph type="body" sz="quarter" idx="14"/>
          </p:nvPr>
        </p:nvSpPr>
        <p:spPr>
          <a:xfrm>
            <a:off x="2030832" y="5037089"/>
            <a:ext cx="5099050" cy="560533"/>
          </a:xfrm>
        </p:spPr>
        <p:txBody>
          <a:bodyPr/>
          <a:lstStyle/>
          <a:p>
            <a:r>
              <a:rPr lang="he-IL" dirty="0">
                <a:sym typeface="Calibri"/>
              </a:rPr>
              <a:t>עם המורה: </a:t>
            </a:r>
            <a:r>
              <a:rPr lang="he-IL" dirty="0" smtClean="0">
                <a:sym typeface="Calibri"/>
              </a:rPr>
              <a:t>לימור נגר-יוסף</a:t>
            </a:r>
            <a:endParaRPr lang="he-IL" dirty="0">
              <a:sym typeface="Calibri"/>
            </a:endParaRPr>
          </a:p>
          <a:p>
            <a:endParaRPr lang="en-IL" dirty="0"/>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25" name="Google Shape;240;p5">
            <a:extLst>
              <a:ext uri="{FF2B5EF4-FFF2-40B4-BE49-F238E27FC236}">
                <a16:creationId xmlns:a16="http://schemas.microsoft.com/office/drawing/2014/main" id="{445409F4-D6DB-E449-AE3F-B64FDF06106E}"/>
              </a:ext>
            </a:extLst>
          </p:cNvPr>
          <p:cNvSpPr txBox="1">
            <a:spLocks/>
          </p:cNvSpPr>
          <p:nvPr/>
        </p:nvSpPr>
        <p:spPr>
          <a:xfrm>
            <a:off x="6513508" y="6293758"/>
            <a:ext cx="5099050" cy="560533"/>
          </a:xfrm>
          <a:prstGeom prst="rect">
            <a:avLst/>
          </a:prstGeom>
        </p:spPr>
        <p:txBody>
          <a:bodyPr vert="horz" lIns="91440" tIns="45720" rIns="91440" bIns="45720" rtlCol="0">
            <a:norm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lang="en-US" sz="2800" b="0" i="0" u="none" strike="noStrike" kern="1200" cap="none">
                <a:solidFill>
                  <a:schemeClr val="bg1"/>
                </a:solidFill>
                <a:latin typeface="Calibri" panose="020F0502020204030204" pitchFamily="34" charset="0"/>
                <a:ea typeface="+mn-ea"/>
                <a:cs typeface="+mn-cs"/>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he-IL" dirty="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העוד אבי </a:t>
            </a:r>
            <a:r>
              <a:rPr lang="he-IL" dirty="0" smtClean="0"/>
              <a:t>חי?  </a:t>
            </a:r>
            <a:r>
              <a:rPr lang="he-IL" dirty="0" smtClean="0"/>
              <a:t>רגע למחשבה </a:t>
            </a:r>
            <a:endParaRPr lang="he-IL" dirty="0"/>
          </a:p>
        </p:txBody>
      </p:sp>
      <p:sp>
        <p:nvSpPr>
          <p:cNvPr id="3" name="מציין מיקום טקסט 2"/>
          <p:cNvSpPr>
            <a:spLocks noGrp="1"/>
          </p:cNvSpPr>
          <p:nvPr>
            <p:ph type="body" sz="quarter" idx="10"/>
          </p:nvPr>
        </p:nvSpPr>
        <p:spPr>
          <a:xfrm>
            <a:off x="552358" y="1573810"/>
            <a:ext cx="10885543" cy="4450472"/>
          </a:xfrm>
        </p:spPr>
        <p:txBody>
          <a:bodyPr>
            <a:normAutofit/>
          </a:bodyPr>
          <a:lstStyle/>
          <a:p>
            <a:pPr>
              <a:lnSpc>
                <a:spcPct val="150000"/>
              </a:lnSpc>
            </a:pPr>
            <a:r>
              <a:rPr lang="he-IL" dirty="0" smtClean="0"/>
              <a:t>לאחר נאום יהודה ....</a:t>
            </a:r>
          </a:p>
          <a:p>
            <a:pPr>
              <a:lnSpc>
                <a:spcPct val="150000"/>
              </a:lnSpc>
            </a:pPr>
            <a:r>
              <a:rPr lang="he-IL" dirty="0" smtClean="0"/>
              <a:t>יוסף שואל העוד אבי </a:t>
            </a:r>
            <a:r>
              <a:rPr lang="he-IL" dirty="0" smtClean="0"/>
              <a:t>חי?</a:t>
            </a:r>
            <a:endParaRPr lang="he-IL" dirty="0" smtClean="0"/>
          </a:p>
          <a:p>
            <a:pPr>
              <a:lnSpc>
                <a:spcPct val="150000"/>
              </a:lnSpc>
            </a:pPr>
            <a:r>
              <a:rPr lang="he-IL" dirty="0" smtClean="0"/>
              <a:t>1</a:t>
            </a:r>
            <a:r>
              <a:rPr lang="he-IL" dirty="0" smtClean="0"/>
              <a:t>. למה </a:t>
            </a:r>
            <a:r>
              <a:rPr lang="he-IL" dirty="0" smtClean="0"/>
              <a:t>השאלה הזאת מוזרה </a:t>
            </a:r>
            <a:r>
              <a:rPr lang="he-IL" dirty="0" smtClean="0"/>
              <a:t>כעת? </a:t>
            </a:r>
            <a:endParaRPr lang="he-IL" dirty="0" smtClean="0"/>
          </a:p>
          <a:p>
            <a:pPr>
              <a:lnSpc>
                <a:spcPct val="150000"/>
              </a:lnSpc>
            </a:pPr>
            <a:r>
              <a:rPr lang="he-IL" dirty="0" smtClean="0"/>
              <a:t>2. מדוע בכל זאת הוא שואל </a:t>
            </a:r>
            <a:r>
              <a:rPr lang="he-IL" dirty="0" smtClean="0"/>
              <a:t>זאת?</a:t>
            </a:r>
            <a:endParaRPr lang="he-IL" dirty="0" smtClean="0"/>
          </a:p>
          <a:p>
            <a:pPr>
              <a:lnSpc>
                <a:spcPct val="150000"/>
              </a:lnSpc>
            </a:pPr>
            <a:r>
              <a:rPr lang="he-IL" dirty="0" smtClean="0">
                <a:solidFill>
                  <a:schemeClr val="accent1">
                    <a:lumMod val="75000"/>
                  </a:schemeClr>
                </a:solidFill>
              </a:rPr>
              <a:t>נסו להעלות השערות </a:t>
            </a:r>
            <a:endParaRPr lang="he-IL" dirty="0">
              <a:solidFill>
                <a:schemeClr val="accent1">
                  <a:lumMod val="75000"/>
                </a:schemeClr>
              </a:solidFill>
            </a:endParaRPr>
          </a:p>
        </p:txBody>
      </p:sp>
      <p:pic>
        <p:nvPicPr>
          <p:cNvPr id="4"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31040" y="748325"/>
            <a:ext cx="1540938" cy="549601"/>
          </a:xfrm>
          <a:prstGeom prst="rect">
            <a:avLst/>
          </a:prstGeom>
        </p:spPr>
      </p:pic>
    </p:spTree>
    <p:extLst>
      <p:ext uri="{BB962C8B-B14F-4D97-AF65-F5344CB8AC3E}">
        <p14:creationId xmlns:p14="http://schemas.microsoft.com/office/powerpoint/2010/main" val="113875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רגע למחשבה .... </a:t>
            </a:r>
            <a:endParaRPr lang="he-IL" dirty="0"/>
          </a:p>
        </p:txBody>
      </p:sp>
      <p:pic>
        <p:nvPicPr>
          <p:cNvPr id="4"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484" y="2608446"/>
            <a:ext cx="9130284" cy="3544262"/>
          </a:xfrm>
          <a:prstGeom prst="rect">
            <a:avLst/>
          </a:prstGeom>
        </p:spPr>
      </p:pic>
      <p:sp>
        <p:nvSpPr>
          <p:cNvPr id="3" name="מציין מיקום טקסט 2"/>
          <p:cNvSpPr>
            <a:spLocks noGrp="1"/>
          </p:cNvSpPr>
          <p:nvPr>
            <p:ph type="body" sz="quarter" idx="10"/>
          </p:nvPr>
        </p:nvSpPr>
        <p:spPr>
          <a:xfrm>
            <a:off x="161365" y="1788963"/>
            <a:ext cx="11200225" cy="4223895"/>
          </a:xfrm>
        </p:spPr>
        <p:txBody>
          <a:bodyPr/>
          <a:lstStyle/>
          <a:p>
            <a:r>
              <a:rPr lang="he-IL" sz="2800" dirty="0"/>
              <a:t>לפי דעתכם, למה </a:t>
            </a:r>
            <a:r>
              <a:rPr lang="he-IL" sz="2800" dirty="0" smtClean="0"/>
              <a:t>דווקא עכשיו </a:t>
            </a:r>
            <a:r>
              <a:rPr lang="he-IL" sz="2800" dirty="0"/>
              <a:t>יוסף כבר לא יכול להתאפק ומחליט לגלות לאחיו מי הוא?</a:t>
            </a:r>
          </a:p>
          <a:p>
            <a:endParaRPr lang="he-IL" dirty="0"/>
          </a:p>
        </p:txBody>
      </p:sp>
      <p:sp>
        <p:nvSpPr>
          <p:cNvPr id="5" name="TextBox 4"/>
          <p:cNvSpPr txBox="1"/>
          <p:nvPr/>
        </p:nvSpPr>
        <p:spPr>
          <a:xfrm>
            <a:off x="1065229" y="6152708"/>
            <a:ext cx="3902697" cy="307777"/>
          </a:xfrm>
          <a:prstGeom prst="rect">
            <a:avLst/>
          </a:prstGeom>
          <a:noFill/>
        </p:spPr>
        <p:txBody>
          <a:bodyPr wrap="square" rtlCol="1">
            <a:spAutoFit/>
          </a:bodyPr>
          <a:lstStyle/>
          <a:p>
            <a:r>
              <a:rPr lang="he-IL" dirty="0" smtClean="0">
                <a:latin typeface="Calibri" panose="020F0502020204030204" pitchFamily="34" charset="0"/>
                <a:cs typeface="Calibri" panose="020F0502020204030204" pitchFamily="34" charset="0"/>
              </a:rPr>
              <a:t>רמברנדט, יוסף ואחיו, מאוסף מוזאון הלובר</a:t>
            </a:r>
            <a:endParaRPr lang="he-I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903169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 ממשכים לקרוא בפרק</a:t>
            </a:r>
            <a:endParaRPr lang="he-IL" dirty="0"/>
          </a:p>
        </p:txBody>
      </p:sp>
      <p:sp>
        <p:nvSpPr>
          <p:cNvPr id="3" name="מציין מיקום טקסט 2"/>
          <p:cNvSpPr>
            <a:spLocks noGrp="1"/>
          </p:cNvSpPr>
          <p:nvPr>
            <p:ph type="body" sz="quarter" idx="10"/>
          </p:nvPr>
        </p:nvSpPr>
        <p:spPr>
          <a:xfrm>
            <a:off x="476047" y="1606084"/>
            <a:ext cx="10885543" cy="4977596"/>
          </a:xfrm>
        </p:spPr>
        <p:txBody>
          <a:bodyPr>
            <a:normAutofit fontScale="92500" lnSpcReduction="20000"/>
          </a:bodyPr>
          <a:lstStyle/>
          <a:p>
            <a:pPr fontAlgn="base">
              <a:lnSpc>
                <a:spcPct val="150000"/>
              </a:lnSpc>
            </a:pPr>
            <a:r>
              <a:rPr lang="he-IL" dirty="0"/>
              <a:t> </a:t>
            </a:r>
            <a:r>
              <a:rPr lang="he-IL" b="1" dirty="0"/>
              <a:t>ד</a:t>
            </a:r>
            <a:r>
              <a:rPr lang="he-IL" dirty="0"/>
              <a:t> וַיֹּאמֶר יוֹסֵף אֶל-אֶחָיו גְּשׁוּ-נָא אֵלַי, </a:t>
            </a:r>
            <a:r>
              <a:rPr lang="he-IL" dirty="0" err="1"/>
              <a:t>וַיִּגָּשׁו</a:t>
            </a:r>
            <a:r>
              <a:rPr lang="he-IL" dirty="0"/>
              <a:t>ּ; ו</a:t>
            </a:r>
            <a:r>
              <a:rPr lang="he-IL" dirty="0">
                <a:solidFill>
                  <a:srgbClr val="00B050"/>
                </a:solidFill>
              </a:rPr>
              <a:t>ַיֹּאמֶר</a:t>
            </a:r>
            <a:r>
              <a:rPr lang="he-IL" dirty="0" smtClean="0">
                <a:solidFill>
                  <a:schemeClr val="tx2">
                    <a:lumMod val="25000"/>
                  </a:schemeClr>
                </a:solidFill>
              </a:rPr>
              <a:t>,</a:t>
            </a:r>
          </a:p>
          <a:p>
            <a:pPr fontAlgn="base">
              <a:lnSpc>
                <a:spcPct val="150000"/>
              </a:lnSpc>
            </a:pPr>
            <a:r>
              <a:rPr lang="he-IL" dirty="0" smtClean="0">
                <a:solidFill>
                  <a:schemeClr val="tx2">
                    <a:lumMod val="25000"/>
                  </a:schemeClr>
                </a:solidFill>
              </a:rPr>
              <a:t> </a:t>
            </a:r>
            <a:r>
              <a:rPr lang="he-IL" dirty="0">
                <a:solidFill>
                  <a:schemeClr val="tx2">
                    <a:lumMod val="25000"/>
                  </a:schemeClr>
                </a:solidFill>
              </a:rPr>
              <a:t>אֲנִי יוֹסֵף אֲחִיכֶם, אֲשֶׁר-מְכַרְתֶּם אֹתִי, מִצְרָיְמָה.  </a:t>
            </a:r>
            <a:r>
              <a:rPr lang="he-IL" b="1" dirty="0">
                <a:solidFill>
                  <a:schemeClr val="tx2">
                    <a:lumMod val="25000"/>
                  </a:schemeClr>
                </a:solidFill>
              </a:rPr>
              <a:t>ה</a:t>
            </a:r>
            <a:r>
              <a:rPr lang="he-IL" dirty="0">
                <a:solidFill>
                  <a:schemeClr val="tx2">
                    <a:lumMod val="25000"/>
                  </a:schemeClr>
                </a:solidFill>
              </a:rPr>
              <a:t> וְעַתָּה אַל-תֵּעָצְבוּ, </a:t>
            </a:r>
            <a:r>
              <a:rPr lang="he-IL" dirty="0" err="1">
                <a:solidFill>
                  <a:schemeClr val="tx2">
                    <a:lumMod val="25000"/>
                  </a:schemeClr>
                </a:solidFill>
              </a:rPr>
              <a:t>וְאַל-יִחַר</a:t>
            </a:r>
            <a:r>
              <a:rPr lang="he-IL" dirty="0">
                <a:solidFill>
                  <a:schemeClr val="tx2">
                    <a:lumMod val="25000"/>
                  </a:schemeClr>
                </a:solidFill>
              </a:rPr>
              <a:t> בְּעֵינֵיכֶם, כִּי-מְכַרְתֶּם אֹתִי, הֵנָּה:  כִּי לְמִחְיָה, שְׁלָחַנִי </a:t>
            </a:r>
            <a:r>
              <a:rPr lang="he-IL" dirty="0" err="1">
                <a:solidFill>
                  <a:schemeClr val="tx2">
                    <a:lumMod val="25000"/>
                  </a:schemeClr>
                </a:solidFill>
              </a:rPr>
              <a:t>אֱלֹהִים</a:t>
            </a:r>
            <a:r>
              <a:rPr lang="he-IL" dirty="0">
                <a:solidFill>
                  <a:schemeClr val="tx2">
                    <a:lumMod val="25000"/>
                  </a:schemeClr>
                </a:solidFill>
              </a:rPr>
              <a:t> לִפְנֵיכֶם.  </a:t>
            </a:r>
            <a:r>
              <a:rPr lang="he-IL" b="1" dirty="0">
                <a:solidFill>
                  <a:schemeClr val="tx2">
                    <a:lumMod val="25000"/>
                  </a:schemeClr>
                </a:solidFill>
              </a:rPr>
              <a:t>ו</a:t>
            </a:r>
            <a:r>
              <a:rPr lang="he-IL" dirty="0">
                <a:solidFill>
                  <a:schemeClr val="tx2">
                    <a:lumMod val="25000"/>
                  </a:schemeClr>
                </a:solidFill>
              </a:rPr>
              <a:t> כִּי-זֶה </a:t>
            </a:r>
            <a:r>
              <a:rPr lang="he-IL" dirty="0" err="1">
                <a:solidFill>
                  <a:schemeClr val="tx2">
                    <a:lumMod val="25000"/>
                  </a:schemeClr>
                </a:solidFill>
              </a:rPr>
              <a:t>שְׁנָתַיִם</a:t>
            </a:r>
            <a:r>
              <a:rPr lang="he-IL" dirty="0">
                <a:solidFill>
                  <a:schemeClr val="tx2">
                    <a:lumMod val="25000"/>
                  </a:schemeClr>
                </a:solidFill>
              </a:rPr>
              <a:t> הָרָעָב, בְּקֶרֶב הָאָרֶץ; וְעוֹד חָמֵשׁ שָׁנִים, אֲשֶׁר אֵין-חָרִישׁ וְקָצִיר.  </a:t>
            </a:r>
            <a:r>
              <a:rPr lang="he-IL" b="1" dirty="0">
                <a:solidFill>
                  <a:schemeClr val="tx2">
                    <a:lumMod val="25000"/>
                  </a:schemeClr>
                </a:solidFill>
              </a:rPr>
              <a:t>ז</a:t>
            </a:r>
            <a:r>
              <a:rPr lang="he-IL" dirty="0">
                <a:solidFill>
                  <a:schemeClr val="tx2">
                    <a:lumMod val="25000"/>
                  </a:schemeClr>
                </a:solidFill>
              </a:rPr>
              <a:t> וַיִּשְׁלָחֵנִי </a:t>
            </a:r>
            <a:r>
              <a:rPr lang="he-IL" dirty="0" err="1">
                <a:solidFill>
                  <a:schemeClr val="tx2">
                    <a:lumMod val="25000"/>
                  </a:schemeClr>
                </a:solidFill>
              </a:rPr>
              <a:t>אֱלֹהִים</a:t>
            </a:r>
            <a:r>
              <a:rPr lang="he-IL" dirty="0">
                <a:solidFill>
                  <a:schemeClr val="tx2">
                    <a:lumMod val="25000"/>
                  </a:schemeClr>
                </a:solidFill>
              </a:rPr>
              <a:t> לִפְנֵיכֶם, לָשׂוּם לָכֶם שְׁאֵרִית בָּאָרֶץ, וּלְהַחֲיוֹת לָכֶם, לִפְלֵיטָה גְּדֹלָה.  </a:t>
            </a:r>
            <a:r>
              <a:rPr lang="he-IL" b="1" dirty="0">
                <a:solidFill>
                  <a:schemeClr val="tx2">
                    <a:lumMod val="25000"/>
                  </a:schemeClr>
                </a:solidFill>
              </a:rPr>
              <a:t>ח</a:t>
            </a:r>
            <a:r>
              <a:rPr lang="he-IL" dirty="0">
                <a:solidFill>
                  <a:schemeClr val="tx2">
                    <a:lumMod val="25000"/>
                  </a:schemeClr>
                </a:solidFill>
              </a:rPr>
              <a:t> וְעַתָּה, לֹא-אַתֶּם שְׁלַחְתֶּם אֹתִי הֵנָּה, כִּי, </a:t>
            </a:r>
            <a:r>
              <a:rPr lang="he-IL" dirty="0" err="1">
                <a:solidFill>
                  <a:schemeClr val="tx2">
                    <a:lumMod val="25000"/>
                  </a:schemeClr>
                </a:solidFill>
              </a:rPr>
              <a:t>הָאֱלֹהִים</a:t>
            </a:r>
            <a:r>
              <a:rPr lang="he-IL" dirty="0">
                <a:solidFill>
                  <a:schemeClr val="tx2">
                    <a:lumMod val="25000"/>
                  </a:schemeClr>
                </a:solidFill>
              </a:rPr>
              <a:t>; </a:t>
            </a:r>
            <a:r>
              <a:rPr lang="he-IL" dirty="0" err="1">
                <a:solidFill>
                  <a:schemeClr val="tx2">
                    <a:lumMod val="25000"/>
                  </a:schemeClr>
                </a:solidFill>
              </a:rPr>
              <a:t>וַיְשִׂימֵנִי</a:t>
            </a:r>
            <a:r>
              <a:rPr lang="he-IL" dirty="0">
                <a:solidFill>
                  <a:schemeClr val="tx2">
                    <a:lumMod val="25000"/>
                  </a:schemeClr>
                </a:solidFill>
              </a:rPr>
              <a:t> לְאָב לְפַרְעֹה, וּלְאָדוֹן לְכָל-בֵּיתוֹ, וּמֹשֵׁל, בְּכָל-אֶרֶץ מִצְרָיִם</a:t>
            </a:r>
          </a:p>
        </p:txBody>
      </p:sp>
    </p:spTree>
    <p:extLst>
      <p:ext uri="{BB962C8B-B14F-4D97-AF65-F5344CB8AC3E}">
        <p14:creationId xmlns:p14="http://schemas.microsoft.com/office/powerpoint/2010/main" val="31807833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נכון או לא נכון </a:t>
            </a:r>
            <a:endParaRPr lang="he-IL" dirty="0"/>
          </a:p>
        </p:txBody>
      </p:sp>
      <p:graphicFrame>
        <p:nvGraphicFramePr>
          <p:cNvPr id="4" name="מציין מיקום תוכן 3"/>
          <p:cNvGraphicFramePr>
            <a:graphicFrameLocks noGrp="1"/>
          </p:cNvGraphicFramePr>
          <p:nvPr>
            <p:ph idx="1"/>
            <p:extLst>
              <p:ext uri="{D42A27DB-BD31-4B8C-83A1-F6EECF244321}">
                <p14:modId xmlns:p14="http://schemas.microsoft.com/office/powerpoint/2010/main" val="3901557122"/>
              </p:ext>
            </p:extLst>
          </p:nvPr>
        </p:nvGraphicFramePr>
        <p:xfrm>
          <a:off x="344722" y="1702124"/>
          <a:ext cx="11379338" cy="5029197"/>
        </p:xfrm>
        <a:graphic>
          <a:graphicData uri="http://schemas.openxmlformats.org/drawingml/2006/table">
            <a:tbl>
              <a:tblPr rtl="1" firstRow="1" firstCol="1" bandRow="1">
                <a:tableStyleId>{B301B821-A1FF-4177-AEE7-76D212191A09}</a:tableStyleId>
              </a:tblPr>
              <a:tblGrid>
                <a:gridCol w="9325105">
                  <a:extLst>
                    <a:ext uri="{9D8B030D-6E8A-4147-A177-3AD203B41FA5}">
                      <a16:colId xmlns:a16="http://schemas.microsoft.com/office/drawing/2014/main" val="1053349576"/>
                    </a:ext>
                  </a:extLst>
                </a:gridCol>
                <a:gridCol w="2054233">
                  <a:extLst>
                    <a:ext uri="{9D8B030D-6E8A-4147-A177-3AD203B41FA5}">
                      <a16:colId xmlns:a16="http://schemas.microsoft.com/office/drawing/2014/main" val="3937023798"/>
                    </a:ext>
                  </a:extLst>
                </a:gridCol>
              </a:tblGrid>
              <a:tr h="630612">
                <a:tc>
                  <a:txBody>
                    <a:bodyPr/>
                    <a:lstStyle/>
                    <a:p>
                      <a:pPr algn="r" rtl="1">
                        <a:lnSpc>
                          <a:spcPct val="107000"/>
                        </a:lnSpc>
                        <a:spcAft>
                          <a:spcPts val="0"/>
                        </a:spcAft>
                      </a:pPr>
                      <a:r>
                        <a:rPr lang="he-IL" sz="2800" dirty="0">
                          <a:effectLst/>
                          <a:latin typeface="Calibri" panose="020F0502020204030204" pitchFamily="34" charset="0"/>
                          <a:cs typeface="Calibri" panose="020F0502020204030204" pitchFamily="34" charset="0"/>
                        </a:rPr>
                        <a:t> </a:t>
                      </a:r>
                      <a:r>
                        <a:rPr lang="he-IL" sz="2800" dirty="0" smtClean="0">
                          <a:effectLst/>
                        </a:rPr>
                        <a:t>יוסף בנאומו : </a:t>
                      </a:r>
                      <a:endParaRPr lang="en-US" sz="28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r" rtl="1">
                        <a:lnSpc>
                          <a:spcPct val="107000"/>
                        </a:lnSpc>
                        <a:spcAft>
                          <a:spcPts val="0"/>
                        </a:spcAft>
                      </a:pPr>
                      <a:r>
                        <a:rPr lang="he-IL" sz="2800" dirty="0">
                          <a:effectLst/>
                          <a:latin typeface="Calibri" panose="020F0502020204030204" pitchFamily="34" charset="0"/>
                          <a:cs typeface="Calibri" panose="020F0502020204030204" pitchFamily="34" charset="0"/>
                        </a:rPr>
                        <a:t>נכון/לא נכון </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329499489"/>
                  </a:ext>
                </a:extLst>
              </a:tr>
              <a:tr h="630612">
                <a:tc>
                  <a:txBody>
                    <a:bodyPr/>
                    <a:lstStyle/>
                    <a:p>
                      <a:pPr algn="r" rtl="1">
                        <a:lnSpc>
                          <a:spcPct val="107000"/>
                        </a:lnSpc>
                        <a:spcAft>
                          <a:spcPts val="0"/>
                        </a:spcAft>
                      </a:pPr>
                      <a:r>
                        <a:rPr lang="he-IL" sz="2800" dirty="0">
                          <a:effectLst/>
                          <a:latin typeface="Calibri" panose="020F0502020204030204" pitchFamily="34" charset="0"/>
                          <a:cs typeface="Calibri" panose="020F0502020204030204" pitchFamily="34" charset="0"/>
                        </a:rPr>
                        <a:t>יוסף מגלה לאחיו כי הוא יוסף </a:t>
                      </a:r>
                      <a:r>
                        <a:rPr lang="he-IL" sz="2800" dirty="0" smtClean="0">
                          <a:effectLst/>
                        </a:rPr>
                        <a:t>.</a:t>
                      </a:r>
                      <a:endParaRPr lang="en-US" sz="28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r" rtl="1">
                        <a:lnSpc>
                          <a:spcPct val="107000"/>
                        </a:lnSpc>
                        <a:spcAft>
                          <a:spcPts val="0"/>
                        </a:spcAft>
                      </a:pPr>
                      <a:r>
                        <a:rPr lang="he-IL" sz="1100" dirty="0">
                          <a:effectLst/>
                          <a:latin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203545868"/>
                  </a:ext>
                </a:extLst>
              </a:tr>
              <a:tr h="630612">
                <a:tc>
                  <a:txBody>
                    <a:bodyPr/>
                    <a:lstStyle/>
                    <a:p>
                      <a:pPr algn="r" rtl="1">
                        <a:lnSpc>
                          <a:spcPct val="107000"/>
                        </a:lnSpc>
                        <a:spcAft>
                          <a:spcPts val="0"/>
                        </a:spcAft>
                      </a:pPr>
                      <a:r>
                        <a:rPr lang="he-IL" sz="2800" dirty="0">
                          <a:effectLst/>
                          <a:latin typeface="Calibri" panose="020F0502020204030204" pitchFamily="34" charset="0"/>
                          <a:cs typeface="Calibri" panose="020F0502020204030204" pitchFamily="34" charset="0"/>
                        </a:rPr>
                        <a:t>יוסף לא רוצה לצער את אחיו ולכן לא מזכיר את סיפור מכירתו </a:t>
                      </a:r>
                      <a:r>
                        <a:rPr lang="he-IL" sz="2800" dirty="0" smtClean="0">
                          <a:effectLst/>
                        </a:rPr>
                        <a:t>.</a:t>
                      </a:r>
                      <a:endParaRPr lang="en-US" sz="28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r" rtl="1">
                        <a:lnSpc>
                          <a:spcPct val="107000"/>
                        </a:lnSpc>
                        <a:spcAft>
                          <a:spcPts val="0"/>
                        </a:spcAft>
                      </a:pPr>
                      <a:r>
                        <a:rPr lang="he-IL" sz="1100" dirty="0">
                          <a:effectLst/>
                          <a:latin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11595100"/>
                  </a:ext>
                </a:extLst>
              </a:tr>
              <a:tr h="630612">
                <a:tc>
                  <a:txBody>
                    <a:bodyPr/>
                    <a:lstStyle/>
                    <a:p>
                      <a:pPr algn="r" rtl="1">
                        <a:lnSpc>
                          <a:spcPct val="107000"/>
                        </a:lnSpc>
                        <a:spcAft>
                          <a:spcPts val="0"/>
                        </a:spcAft>
                      </a:pPr>
                      <a:r>
                        <a:rPr lang="he-IL" sz="2800" dirty="0">
                          <a:effectLst/>
                          <a:latin typeface="Calibri" panose="020F0502020204030204" pitchFamily="34" charset="0"/>
                          <a:cs typeface="Calibri" panose="020F0502020204030204" pitchFamily="34" charset="0"/>
                        </a:rPr>
                        <a:t>יוסף טוען כי אחיו צריכים להתבייש בעצמם על שמכרו אותו </a:t>
                      </a:r>
                      <a:r>
                        <a:rPr lang="he-IL" sz="2800" dirty="0" smtClean="0">
                          <a:effectLst/>
                        </a:rPr>
                        <a:t>.</a:t>
                      </a:r>
                      <a:endParaRPr lang="en-US" sz="28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r" rtl="1">
                        <a:lnSpc>
                          <a:spcPct val="107000"/>
                        </a:lnSpc>
                        <a:spcAft>
                          <a:spcPts val="0"/>
                        </a:spcAft>
                      </a:pPr>
                      <a:r>
                        <a:rPr lang="he-IL" sz="1100" dirty="0">
                          <a:effectLst/>
                          <a:latin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209072595"/>
                  </a:ext>
                </a:extLst>
              </a:tr>
              <a:tr h="630612">
                <a:tc>
                  <a:txBody>
                    <a:bodyPr/>
                    <a:lstStyle/>
                    <a:p>
                      <a:pPr algn="r" rtl="1">
                        <a:lnSpc>
                          <a:spcPct val="107000"/>
                        </a:lnSpc>
                        <a:spcAft>
                          <a:spcPts val="0"/>
                        </a:spcAft>
                      </a:pPr>
                      <a:r>
                        <a:rPr lang="he-IL" sz="2800" dirty="0">
                          <a:effectLst/>
                          <a:latin typeface="Calibri" panose="020F0502020204030204" pitchFamily="34" charset="0"/>
                          <a:cs typeface="Calibri" panose="020F0502020204030204" pitchFamily="34" charset="0"/>
                        </a:rPr>
                        <a:t>יוסף מסיר את האחריות להגעתו למצרים </a:t>
                      </a:r>
                      <a:r>
                        <a:rPr lang="he-IL" sz="2800" dirty="0" smtClean="0">
                          <a:effectLst/>
                        </a:rPr>
                        <a:t>מאחיו.</a:t>
                      </a:r>
                      <a:endParaRPr lang="en-US" sz="28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r" rtl="1">
                        <a:lnSpc>
                          <a:spcPct val="107000"/>
                        </a:lnSpc>
                        <a:spcAft>
                          <a:spcPts val="0"/>
                        </a:spcAft>
                      </a:pPr>
                      <a:r>
                        <a:rPr lang="he-IL" sz="1100" dirty="0">
                          <a:effectLst/>
                          <a:latin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103376128"/>
                  </a:ext>
                </a:extLst>
              </a:tr>
              <a:tr h="614913">
                <a:tc>
                  <a:txBody>
                    <a:bodyPr/>
                    <a:lstStyle/>
                    <a:p>
                      <a:pPr algn="r" rtl="1">
                        <a:lnSpc>
                          <a:spcPct val="107000"/>
                        </a:lnSpc>
                        <a:spcAft>
                          <a:spcPts val="0"/>
                        </a:spcAft>
                      </a:pPr>
                      <a:r>
                        <a:rPr lang="he-IL" sz="2800" dirty="0">
                          <a:effectLst/>
                          <a:latin typeface="Calibri" panose="020F0502020204030204" pitchFamily="34" charset="0"/>
                          <a:cs typeface="Calibri" panose="020F0502020204030204" pitchFamily="34" charset="0"/>
                        </a:rPr>
                        <a:t>יוסף טוען כי אלוהים שלח אותו כדי שתהיה פרנסה בשנות </a:t>
                      </a:r>
                      <a:r>
                        <a:rPr lang="he-IL" sz="2800" dirty="0" smtClean="0">
                          <a:effectLst/>
                        </a:rPr>
                        <a:t>הרעב.</a:t>
                      </a:r>
                      <a:endParaRPr lang="en-US" sz="28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r" rtl="1">
                        <a:lnSpc>
                          <a:spcPct val="107000"/>
                        </a:lnSpc>
                        <a:spcAft>
                          <a:spcPts val="0"/>
                        </a:spcAft>
                      </a:pPr>
                      <a:r>
                        <a:rPr lang="he-IL" sz="1100" dirty="0">
                          <a:effectLst/>
                          <a:latin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390400511"/>
                  </a:ext>
                </a:extLst>
              </a:tr>
              <a:tr h="630612">
                <a:tc>
                  <a:txBody>
                    <a:bodyPr/>
                    <a:lstStyle/>
                    <a:p>
                      <a:pPr algn="r" rtl="1">
                        <a:lnSpc>
                          <a:spcPct val="107000"/>
                        </a:lnSpc>
                        <a:spcAft>
                          <a:spcPts val="0"/>
                        </a:spcAft>
                      </a:pPr>
                      <a:r>
                        <a:rPr lang="he-IL" sz="2800" dirty="0">
                          <a:effectLst/>
                          <a:latin typeface="Calibri" panose="020F0502020204030204" pitchFamily="34" charset="0"/>
                          <a:cs typeface="Calibri" panose="020F0502020204030204" pitchFamily="34" charset="0"/>
                        </a:rPr>
                        <a:t>יוסף טוען שהרעב יימשך שנתיים ולאחיו יהיו חמש שנים שובע </a:t>
                      </a:r>
                      <a:r>
                        <a:rPr lang="he-IL" sz="2800" dirty="0" smtClean="0">
                          <a:effectLst/>
                        </a:rPr>
                        <a:t>.</a:t>
                      </a:r>
                      <a:endParaRPr lang="en-US" sz="28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r" rtl="1">
                        <a:lnSpc>
                          <a:spcPct val="107000"/>
                        </a:lnSpc>
                        <a:spcAft>
                          <a:spcPts val="0"/>
                        </a:spcAft>
                      </a:pPr>
                      <a:r>
                        <a:rPr lang="he-IL" sz="1100" dirty="0">
                          <a:effectLst/>
                          <a:latin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70527100"/>
                  </a:ext>
                </a:extLst>
              </a:tr>
              <a:tr h="630612">
                <a:tc>
                  <a:txBody>
                    <a:bodyPr/>
                    <a:lstStyle/>
                    <a:p>
                      <a:pPr algn="r" rtl="1">
                        <a:lnSpc>
                          <a:spcPct val="107000"/>
                        </a:lnSpc>
                        <a:spcAft>
                          <a:spcPts val="0"/>
                        </a:spcAft>
                      </a:pPr>
                      <a:r>
                        <a:rPr lang="he-IL" sz="2800" dirty="0">
                          <a:effectLst/>
                          <a:latin typeface="Calibri" panose="020F0502020204030204" pitchFamily="34" charset="0"/>
                          <a:cs typeface="Calibri" panose="020F0502020204030204" pitchFamily="34" charset="0"/>
                        </a:rPr>
                        <a:t>יוסף מספר שהיה עבד ואסיר במצרים </a:t>
                      </a:r>
                      <a:r>
                        <a:rPr lang="he-IL" sz="2800" dirty="0" smtClean="0">
                          <a:effectLst/>
                        </a:rPr>
                        <a:t>.</a:t>
                      </a:r>
                      <a:endParaRPr lang="en-US" sz="2800" b="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r" rtl="1">
                        <a:lnSpc>
                          <a:spcPct val="107000"/>
                        </a:lnSpc>
                        <a:spcAft>
                          <a:spcPts val="0"/>
                        </a:spcAft>
                      </a:pPr>
                      <a:r>
                        <a:rPr lang="he-IL" sz="1100" dirty="0">
                          <a:effectLst/>
                          <a:latin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714762112"/>
                  </a:ext>
                </a:extLst>
              </a:tr>
            </a:tbl>
          </a:graphicData>
        </a:graphic>
      </p:graphicFrame>
      <p:pic>
        <p:nvPicPr>
          <p:cNvPr id="5"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4722" y="764541"/>
            <a:ext cx="1540938" cy="549601"/>
          </a:xfrm>
          <a:prstGeom prst="rect">
            <a:avLst/>
          </a:prstGeom>
        </p:spPr>
      </p:pic>
    </p:spTree>
    <p:extLst>
      <p:ext uri="{BB962C8B-B14F-4D97-AF65-F5344CB8AC3E}">
        <p14:creationId xmlns:p14="http://schemas.microsoft.com/office/powerpoint/2010/main" val="48098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פירושי מלים- נסמן נכון או לא נכון  </a:t>
            </a:r>
            <a:endParaRPr lang="he-IL" dirty="0"/>
          </a:p>
        </p:txBody>
      </p:sp>
      <p:sp>
        <p:nvSpPr>
          <p:cNvPr id="4" name="Rectangle 1"/>
          <p:cNvSpPr>
            <a:spLocks noChangeArrowheads="1"/>
          </p:cNvSpPr>
          <p:nvPr/>
        </p:nvSpPr>
        <p:spPr bwMode="auto">
          <a:xfrm>
            <a:off x="4357672" y="2446035"/>
            <a:ext cx="290528"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he-IL" altLang="he-IL"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a:t>
            </a:r>
            <a:endParaRPr kumimoji="0" lang="he-IL" altLang="he-IL" sz="207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he-IL" altLang="he-IL" sz="900" b="0" i="0" u="none" strike="noStrike" cap="none" normalizeH="0" baseline="0" dirty="0" smtClean="0">
                <a:ln>
                  <a:noFill/>
                </a:ln>
                <a:solidFill>
                  <a:srgbClr val="000000"/>
                </a:solidFill>
                <a:effectLst/>
                <a:latin typeface="Calibri" panose="020F0502020204030204" pitchFamily="34" charset="0"/>
                <a:cs typeface="Calibri" panose="020F0502020204030204" pitchFamily="34" charset="0"/>
              </a:rPr>
              <a:t/>
            </a:r>
            <a:br>
              <a:rPr kumimoji="0" lang="he-IL" altLang="he-IL" sz="900" b="0" i="0" u="none" strike="noStrike" cap="none" normalizeH="0" baseline="0" dirty="0" smtClean="0">
                <a:ln>
                  <a:noFill/>
                </a:ln>
                <a:solidFill>
                  <a:srgbClr val="000000"/>
                </a:solidFill>
                <a:effectLst/>
                <a:latin typeface="Calibri" panose="020F0502020204030204" pitchFamily="34" charset="0"/>
                <a:cs typeface="Calibri" panose="020F0502020204030204" pitchFamily="34" charset="0"/>
              </a:rPr>
            </a:br>
            <a:endParaRPr kumimoji="0" lang="he-IL" altLang="he-IL"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p:txBody>
      </p:sp>
      <p:graphicFrame>
        <p:nvGraphicFramePr>
          <p:cNvPr id="5" name="טבלה 4"/>
          <p:cNvGraphicFramePr>
            <a:graphicFrameLocks noGrp="1"/>
          </p:cNvGraphicFramePr>
          <p:nvPr>
            <p:extLst>
              <p:ext uri="{D42A27DB-BD31-4B8C-83A1-F6EECF244321}">
                <p14:modId xmlns:p14="http://schemas.microsoft.com/office/powerpoint/2010/main" val="2867656563"/>
              </p:ext>
            </p:extLst>
          </p:nvPr>
        </p:nvGraphicFramePr>
        <p:xfrm>
          <a:off x="422984" y="2000173"/>
          <a:ext cx="11313385" cy="3709388"/>
        </p:xfrm>
        <a:graphic>
          <a:graphicData uri="http://schemas.openxmlformats.org/drawingml/2006/table">
            <a:tbl>
              <a:tblPr rtl="1" firstRow="1" firstCol="1" bandRow="1">
                <a:tableStyleId>{B301B821-A1FF-4177-AEE7-76D212191A09}</a:tableStyleId>
              </a:tblPr>
              <a:tblGrid>
                <a:gridCol w="4750831">
                  <a:extLst>
                    <a:ext uri="{9D8B030D-6E8A-4147-A177-3AD203B41FA5}">
                      <a16:colId xmlns:a16="http://schemas.microsoft.com/office/drawing/2014/main" val="2288966455"/>
                    </a:ext>
                  </a:extLst>
                </a:gridCol>
                <a:gridCol w="777036">
                  <a:extLst>
                    <a:ext uri="{9D8B030D-6E8A-4147-A177-3AD203B41FA5}">
                      <a16:colId xmlns:a16="http://schemas.microsoft.com/office/drawing/2014/main" val="497151402"/>
                    </a:ext>
                  </a:extLst>
                </a:gridCol>
                <a:gridCol w="5785518">
                  <a:extLst>
                    <a:ext uri="{9D8B030D-6E8A-4147-A177-3AD203B41FA5}">
                      <a16:colId xmlns:a16="http://schemas.microsoft.com/office/drawing/2014/main" val="150973323"/>
                    </a:ext>
                  </a:extLst>
                </a:gridCol>
              </a:tblGrid>
              <a:tr h="535271">
                <a:tc>
                  <a:txBody>
                    <a:bodyPr/>
                    <a:lstStyle/>
                    <a:p>
                      <a:pPr algn="r" rtl="1">
                        <a:lnSpc>
                          <a:spcPct val="107000"/>
                        </a:lnSpc>
                        <a:spcAft>
                          <a:spcPts val="0"/>
                        </a:spcAft>
                      </a:pPr>
                      <a:r>
                        <a:rPr lang="he-IL" sz="1200" dirty="0">
                          <a:solidFill>
                            <a:schemeClr val="bg1"/>
                          </a:solidFill>
                          <a:effectLst/>
                          <a:latin typeface="Calibri" panose="020F0502020204030204" pitchFamily="34" charset="0"/>
                          <a:cs typeface="Calibri" panose="020F0502020204030204" pitchFamily="34" charset="0"/>
                        </a:rPr>
                        <a:t> </a:t>
                      </a:r>
                      <a:endParaRPr lang="en-US" sz="12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r" rtl="1">
                        <a:lnSpc>
                          <a:spcPct val="107000"/>
                        </a:lnSpc>
                        <a:spcAft>
                          <a:spcPts val="0"/>
                        </a:spcAft>
                      </a:pPr>
                      <a:r>
                        <a:rPr lang="he-IL" sz="1200" dirty="0">
                          <a:solidFill>
                            <a:schemeClr val="bg1"/>
                          </a:solidFill>
                          <a:effectLst/>
                          <a:latin typeface="Calibri" panose="020F0502020204030204" pitchFamily="34" charset="0"/>
                          <a:cs typeface="Calibri" panose="020F0502020204030204" pitchFamily="34" charset="0"/>
                        </a:rPr>
                        <a:t> </a:t>
                      </a:r>
                      <a:endParaRPr lang="en-US" sz="12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rtl="1">
                        <a:lnSpc>
                          <a:spcPct val="107000"/>
                        </a:lnSpc>
                        <a:spcAft>
                          <a:spcPts val="0"/>
                        </a:spcAft>
                      </a:pPr>
                      <a:r>
                        <a:rPr lang="he-IL" sz="3600" dirty="0">
                          <a:effectLst/>
                          <a:latin typeface="Calibri" panose="020F0502020204030204" pitchFamily="34" charset="0"/>
                          <a:cs typeface="Calibri" panose="020F0502020204030204" pitchFamily="34" charset="0"/>
                        </a:rPr>
                        <a:t>ציטוט</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209217835"/>
                  </a:ext>
                </a:extLst>
              </a:tr>
              <a:tr h="624470">
                <a:tc>
                  <a:txBody>
                    <a:bodyPr/>
                    <a:lstStyle/>
                    <a:p>
                      <a:pPr algn="r" rtl="1">
                        <a:lnSpc>
                          <a:spcPct val="107000"/>
                        </a:lnSpc>
                        <a:spcAft>
                          <a:spcPts val="0"/>
                        </a:spcAft>
                      </a:pPr>
                      <a:r>
                        <a:rPr lang="he-IL" sz="2800" dirty="0">
                          <a:effectLst/>
                          <a:latin typeface="Calibri" panose="020F0502020204030204" pitchFamily="34" charset="0"/>
                          <a:cs typeface="Calibri" panose="020F0502020204030204" pitchFamily="34" charset="0"/>
                        </a:rPr>
                        <a:t>יוסף מגלה לאחיו כי הוא יוסף </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r" rtl="1">
                        <a:lnSpc>
                          <a:spcPct val="107000"/>
                        </a:lnSpc>
                        <a:spcAft>
                          <a:spcPts val="0"/>
                        </a:spcAft>
                      </a:pPr>
                      <a:r>
                        <a:rPr lang="he-IL" sz="2800" dirty="0">
                          <a:effectLst/>
                          <a:latin typeface="Calibri" panose="020F0502020204030204" pitchFamily="34" charset="0"/>
                          <a:cs typeface="Calibri" panose="020F0502020204030204" pitchFamily="34" charset="0"/>
                        </a:rPr>
                        <a:t>נכון</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rtl="1">
                        <a:lnSpc>
                          <a:spcPct val="107000"/>
                        </a:lnSpc>
                        <a:spcAft>
                          <a:spcPts val="0"/>
                        </a:spcAft>
                      </a:pPr>
                      <a:r>
                        <a:rPr lang="he-IL" sz="2800" dirty="0">
                          <a:effectLst/>
                          <a:latin typeface="Calibri" panose="020F0502020204030204" pitchFamily="34" charset="0"/>
                          <a:cs typeface="Calibri" panose="020F0502020204030204" pitchFamily="34" charset="0"/>
                        </a:rPr>
                        <a:t>"וַיֹּאמֶר יוֹסֵף אֶל-אֶחָיו אֲנִי יוֹסֵף"</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34456042"/>
                  </a:ext>
                </a:extLst>
              </a:tr>
              <a:tr h="1248930">
                <a:tc>
                  <a:txBody>
                    <a:bodyPr/>
                    <a:lstStyle/>
                    <a:p>
                      <a:pPr algn="r" rtl="1">
                        <a:lnSpc>
                          <a:spcPct val="107000"/>
                        </a:lnSpc>
                        <a:spcAft>
                          <a:spcPts val="0"/>
                        </a:spcAft>
                      </a:pPr>
                      <a:r>
                        <a:rPr lang="he-IL" sz="2800" dirty="0">
                          <a:effectLst/>
                          <a:latin typeface="Calibri" panose="020F0502020204030204" pitchFamily="34" charset="0"/>
                          <a:cs typeface="Calibri" panose="020F0502020204030204" pitchFamily="34" charset="0"/>
                        </a:rPr>
                        <a:t>יוסף לא רוצה לצער את אחיו ולכן לא מזכיר את סיפור מכירתו </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r" rtl="1">
                        <a:lnSpc>
                          <a:spcPct val="107000"/>
                        </a:lnSpc>
                        <a:spcAft>
                          <a:spcPts val="0"/>
                        </a:spcAft>
                      </a:pPr>
                      <a:r>
                        <a:rPr lang="he-IL" sz="2800" dirty="0">
                          <a:effectLst/>
                          <a:latin typeface="Calibri" panose="020F0502020204030204" pitchFamily="34" charset="0"/>
                          <a:cs typeface="Calibri" panose="020F0502020204030204" pitchFamily="34" charset="0"/>
                        </a:rPr>
                        <a:t>לא</a:t>
                      </a:r>
                      <a:endParaRPr lang="en-US" sz="2800" dirty="0">
                        <a:effectLst/>
                      </a:endParaRPr>
                    </a:p>
                    <a:p>
                      <a:pPr algn="r" rtl="1">
                        <a:lnSpc>
                          <a:spcPct val="107000"/>
                        </a:lnSpc>
                        <a:spcAft>
                          <a:spcPts val="0"/>
                        </a:spcAft>
                      </a:pPr>
                      <a:r>
                        <a:rPr lang="he-IL" sz="2800" dirty="0">
                          <a:effectLst/>
                        </a:rPr>
                        <a:t>נכון</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rtl="1">
                        <a:lnSpc>
                          <a:spcPct val="107000"/>
                        </a:lnSpc>
                        <a:spcAft>
                          <a:spcPts val="0"/>
                        </a:spcAft>
                      </a:pPr>
                      <a:r>
                        <a:rPr lang="he-IL" sz="2800" dirty="0">
                          <a:effectLst/>
                          <a:latin typeface="Calibri" panose="020F0502020204030204" pitchFamily="34" charset="0"/>
                          <a:cs typeface="Calibri" panose="020F0502020204030204" pitchFamily="34" charset="0"/>
                        </a:rPr>
                        <a:t>"אֲנִי יוֹסֵף אֲחִיכֶם, אֲשֶׁר-מְכַרְתֶּם אֹתִי, מִצְרָיְמָה."</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507706237"/>
                  </a:ext>
                </a:extLst>
              </a:tr>
              <a:tr h="1248930">
                <a:tc>
                  <a:txBody>
                    <a:bodyPr/>
                    <a:lstStyle/>
                    <a:p>
                      <a:pPr algn="r" rtl="1">
                        <a:lnSpc>
                          <a:spcPct val="107000"/>
                        </a:lnSpc>
                        <a:spcAft>
                          <a:spcPts val="0"/>
                        </a:spcAft>
                      </a:pPr>
                      <a:r>
                        <a:rPr lang="he-IL" sz="2800" dirty="0">
                          <a:effectLst/>
                          <a:latin typeface="Calibri" panose="020F0502020204030204" pitchFamily="34" charset="0"/>
                          <a:cs typeface="Calibri" panose="020F0502020204030204" pitchFamily="34" charset="0"/>
                        </a:rPr>
                        <a:t>יוסף טוען כי אחיו צריכים להתבייש בעצמם על שמכרו אותו </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r" rtl="1">
                        <a:lnSpc>
                          <a:spcPct val="107000"/>
                        </a:lnSpc>
                        <a:spcAft>
                          <a:spcPts val="0"/>
                        </a:spcAft>
                      </a:pPr>
                      <a:r>
                        <a:rPr lang="he-IL" sz="2800" dirty="0">
                          <a:effectLst/>
                          <a:latin typeface="Calibri" panose="020F0502020204030204" pitchFamily="34" charset="0"/>
                          <a:cs typeface="Calibri" panose="020F0502020204030204" pitchFamily="34" charset="0"/>
                        </a:rPr>
                        <a:t>לא נכון</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rtl="1">
                        <a:lnSpc>
                          <a:spcPct val="107000"/>
                        </a:lnSpc>
                        <a:spcAft>
                          <a:spcPts val="0"/>
                        </a:spcAft>
                      </a:pPr>
                      <a:r>
                        <a:rPr lang="he-IL" sz="2800" dirty="0">
                          <a:effectLst/>
                          <a:latin typeface="Calibri" panose="020F0502020204030204" pitchFamily="34" charset="0"/>
                          <a:cs typeface="Calibri" panose="020F0502020204030204" pitchFamily="34" charset="0"/>
                        </a:rPr>
                        <a:t>"וְעַתָּה אַל-תֵּעָצְבוּ, </a:t>
                      </a:r>
                      <a:r>
                        <a:rPr lang="he-IL" sz="2800" dirty="0" err="1">
                          <a:effectLst/>
                        </a:rPr>
                        <a:t>וְאַל-יִחַר</a:t>
                      </a:r>
                      <a:r>
                        <a:rPr lang="he-IL" sz="2800" dirty="0">
                          <a:effectLst/>
                        </a:rPr>
                        <a:t> בְּעֵינֵיכֶם, כִּי-מְכַרְתֶּם אֹתִי, הֵנָּה:" </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231240325"/>
                  </a:ext>
                </a:extLst>
              </a:tr>
            </a:tbl>
          </a:graphicData>
        </a:graphic>
      </p:graphicFrame>
    </p:spTree>
    <p:extLst>
      <p:ext uri="{BB962C8B-B14F-4D97-AF65-F5344CB8AC3E}">
        <p14:creationId xmlns:p14="http://schemas.microsoft.com/office/powerpoint/2010/main" val="22722106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פירושי מלים- נסמן נכון או לא נכון  </a:t>
            </a:r>
            <a:endParaRPr lang="he-IL" dirty="0"/>
          </a:p>
        </p:txBody>
      </p:sp>
      <p:sp>
        <p:nvSpPr>
          <p:cNvPr id="4" name="Rectangle 1"/>
          <p:cNvSpPr>
            <a:spLocks noChangeArrowheads="1"/>
          </p:cNvSpPr>
          <p:nvPr/>
        </p:nvSpPr>
        <p:spPr bwMode="auto">
          <a:xfrm>
            <a:off x="4357672" y="2446035"/>
            <a:ext cx="290528"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he-IL" altLang="he-IL"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a:t>
            </a:r>
            <a:endParaRPr kumimoji="0" lang="he-IL" altLang="he-IL" sz="207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he-IL" altLang="he-IL" sz="900" b="0" i="0" u="none" strike="noStrike" cap="none" normalizeH="0" baseline="0" dirty="0" smtClean="0">
                <a:ln>
                  <a:noFill/>
                </a:ln>
                <a:solidFill>
                  <a:srgbClr val="000000"/>
                </a:solidFill>
                <a:effectLst/>
                <a:latin typeface="Calibri" panose="020F0502020204030204" pitchFamily="34" charset="0"/>
                <a:cs typeface="Calibri" panose="020F0502020204030204" pitchFamily="34" charset="0"/>
              </a:rPr>
              <a:t/>
            </a:r>
            <a:br>
              <a:rPr kumimoji="0" lang="he-IL" altLang="he-IL" sz="900" b="0" i="0" u="none" strike="noStrike" cap="none" normalizeH="0" baseline="0" dirty="0" smtClean="0">
                <a:ln>
                  <a:noFill/>
                </a:ln>
                <a:solidFill>
                  <a:srgbClr val="000000"/>
                </a:solidFill>
                <a:effectLst/>
                <a:latin typeface="Calibri" panose="020F0502020204030204" pitchFamily="34" charset="0"/>
                <a:cs typeface="Calibri" panose="020F0502020204030204" pitchFamily="34" charset="0"/>
              </a:rPr>
            </a:br>
            <a:endParaRPr kumimoji="0" lang="he-IL" altLang="he-IL"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p:txBody>
      </p:sp>
      <p:graphicFrame>
        <p:nvGraphicFramePr>
          <p:cNvPr id="5" name="טבלה 4"/>
          <p:cNvGraphicFramePr>
            <a:graphicFrameLocks noGrp="1"/>
          </p:cNvGraphicFramePr>
          <p:nvPr>
            <p:extLst>
              <p:ext uri="{D42A27DB-BD31-4B8C-83A1-F6EECF244321}">
                <p14:modId xmlns:p14="http://schemas.microsoft.com/office/powerpoint/2010/main" val="168882636"/>
              </p:ext>
            </p:extLst>
          </p:nvPr>
        </p:nvGraphicFramePr>
        <p:xfrm>
          <a:off x="390710" y="1838808"/>
          <a:ext cx="11313385" cy="4239578"/>
        </p:xfrm>
        <a:graphic>
          <a:graphicData uri="http://schemas.openxmlformats.org/drawingml/2006/table">
            <a:tbl>
              <a:tblPr rtl="1" firstRow="1" firstCol="1" bandRow="1">
                <a:tableStyleId>{B301B821-A1FF-4177-AEE7-76D212191A09}</a:tableStyleId>
              </a:tblPr>
              <a:tblGrid>
                <a:gridCol w="4750831">
                  <a:extLst>
                    <a:ext uri="{9D8B030D-6E8A-4147-A177-3AD203B41FA5}">
                      <a16:colId xmlns:a16="http://schemas.microsoft.com/office/drawing/2014/main" val="2288966455"/>
                    </a:ext>
                  </a:extLst>
                </a:gridCol>
                <a:gridCol w="777036">
                  <a:extLst>
                    <a:ext uri="{9D8B030D-6E8A-4147-A177-3AD203B41FA5}">
                      <a16:colId xmlns:a16="http://schemas.microsoft.com/office/drawing/2014/main" val="497151402"/>
                    </a:ext>
                  </a:extLst>
                </a:gridCol>
                <a:gridCol w="5785518">
                  <a:extLst>
                    <a:ext uri="{9D8B030D-6E8A-4147-A177-3AD203B41FA5}">
                      <a16:colId xmlns:a16="http://schemas.microsoft.com/office/drawing/2014/main" val="150973323"/>
                    </a:ext>
                  </a:extLst>
                </a:gridCol>
              </a:tblGrid>
              <a:tr h="314861">
                <a:tc>
                  <a:txBody>
                    <a:bodyPr/>
                    <a:lstStyle/>
                    <a:p>
                      <a:pPr algn="r" rtl="1">
                        <a:lnSpc>
                          <a:spcPct val="107000"/>
                        </a:lnSpc>
                        <a:spcAft>
                          <a:spcPts val="0"/>
                        </a:spcAft>
                      </a:pPr>
                      <a:r>
                        <a:rPr lang="he-IL" sz="1200" dirty="0">
                          <a:effectLst/>
                          <a:latin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r" rtl="1">
                        <a:lnSpc>
                          <a:spcPct val="107000"/>
                        </a:lnSpc>
                        <a:spcAft>
                          <a:spcPts val="0"/>
                        </a:spcAft>
                      </a:pPr>
                      <a:r>
                        <a:rPr lang="he-IL" sz="1200" dirty="0">
                          <a:effectLst/>
                          <a:latin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rtl="1">
                        <a:lnSpc>
                          <a:spcPct val="107000"/>
                        </a:lnSpc>
                        <a:spcAft>
                          <a:spcPts val="0"/>
                        </a:spcAft>
                      </a:pPr>
                      <a:r>
                        <a:rPr lang="he-IL" sz="3600" dirty="0">
                          <a:effectLst/>
                          <a:latin typeface="Calibri" panose="020F0502020204030204" pitchFamily="34" charset="0"/>
                          <a:cs typeface="Calibri" panose="020F0502020204030204" pitchFamily="34" charset="0"/>
                        </a:rPr>
                        <a:t>ציטוט</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209217835"/>
                  </a:ext>
                </a:extLst>
              </a:tr>
              <a:tr h="314861">
                <a:tc>
                  <a:txBody>
                    <a:bodyPr/>
                    <a:lstStyle/>
                    <a:p>
                      <a:pPr algn="r" rtl="1">
                        <a:lnSpc>
                          <a:spcPct val="107000"/>
                        </a:lnSpc>
                        <a:spcAft>
                          <a:spcPts val="0"/>
                        </a:spcAft>
                      </a:pPr>
                      <a:r>
                        <a:rPr lang="he-IL" sz="2800" dirty="0">
                          <a:effectLst/>
                          <a:latin typeface="Calibri" panose="020F0502020204030204" pitchFamily="34" charset="0"/>
                          <a:cs typeface="Calibri" panose="020F0502020204030204" pitchFamily="34" charset="0"/>
                        </a:rPr>
                        <a:t>יוסף מסיר את האחריות להגעתו למצרים מאחיו</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r" rtl="1">
                        <a:lnSpc>
                          <a:spcPct val="107000"/>
                        </a:lnSpc>
                        <a:spcAft>
                          <a:spcPts val="0"/>
                        </a:spcAft>
                      </a:pPr>
                      <a:r>
                        <a:rPr lang="he-IL" sz="2800" dirty="0">
                          <a:effectLst/>
                          <a:latin typeface="Calibri" panose="020F0502020204030204" pitchFamily="34" charset="0"/>
                          <a:cs typeface="Calibri" panose="020F0502020204030204" pitchFamily="34" charset="0"/>
                        </a:rPr>
                        <a:t>נכון </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rtl="1">
                        <a:lnSpc>
                          <a:spcPct val="107000"/>
                        </a:lnSpc>
                        <a:spcAft>
                          <a:spcPts val="0"/>
                        </a:spcAft>
                      </a:pPr>
                      <a:r>
                        <a:rPr lang="he-IL" sz="2800" dirty="0">
                          <a:effectLst/>
                          <a:latin typeface="Calibri" panose="020F0502020204030204" pitchFamily="34" charset="0"/>
                          <a:cs typeface="Calibri" panose="020F0502020204030204" pitchFamily="34" charset="0"/>
                        </a:rPr>
                        <a:t>וַיִּשְׁלָחֵנִי </a:t>
                      </a:r>
                      <a:r>
                        <a:rPr lang="he-IL" sz="2800" dirty="0" err="1">
                          <a:effectLst/>
                        </a:rPr>
                        <a:t>אֱלֹהִים</a:t>
                      </a:r>
                      <a:r>
                        <a:rPr lang="he-IL" sz="2800" dirty="0">
                          <a:effectLst/>
                        </a:rPr>
                        <a:t> לִפְנֵיכֶם</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92792187"/>
                  </a:ext>
                </a:extLst>
              </a:tr>
              <a:tr h="314861">
                <a:tc>
                  <a:txBody>
                    <a:bodyPr/>
                    <a:lstStyle/>
                    <a:p>
                      <a:pPr algn="r" rtl="1">
                        <a:lnSpc>
                          <a:spcPct val="107000"/>
                        </a:lnSpc>
                        <a:spcAft>
                          <a:spcPts val="0"/>
                        </a:spcAft>
                      </a:pPr>
                      <a:r>
                        <a:rPr lang="he-IL" sz="2800" dirty="0">
                          <a:effectLst/>
                          <a:latin typeface="Calibri" panose="020F0502020204030204" pitchFamily="34" charset="0"/>
                          <a:cs typeface="Calibri" panose="020F0502020204030204" pitchFamily="34" charset="0"/>
                        </a:rPr>
                        <a:t>יוסף טוען כי אלוהים שלח אותו כדי שתהיה פרנסה בשנות הרעב </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r" rtl="1">
                        <a:lnSpc>
                          <a:spcPct val="107000"/>
                        </a:lnSpc>
                        <a:spcAft>
                          <a:spcPts val="0"/>
                        </a:spcAft>
                      </a:pPr>
                      <a:r>
                        <a:rPr lang="he-IL" sz="2800" dirty="0">
                          <a:effectLst/>
                          <a:latin typeface="Calibri" panose="020F0502020204030204" pitchFamily="34" charset="0"/>
                          <a:cs typeface="Calibri" panose="020F0502020204030204" pitchFamily="34" charset="0"/>
                        </a:rPr>
                        <a:t>נכון </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rtl="1">
                        <a:lnSpc>
                          <a:spcPct val="107000"/>
                        </a:lnSpc>
                        <a:spcAft>
                          <a:spcPts val="0"/>
                        </a:spcAft>
                      </a:pPr>
                      <a:r>
                        <a:rPr lang="he-IL" sz="2800" dirty="0">
                          <a:effectLst/>
                          <a:latin typeface="Calibri" panose="020F0502020204030204" pitchFamily="34" charset="0"/>
                          <a:cs typeface="Calibri" panose="020F0502020204030204" pitchFamily="34" charset="0"/>
                        </a:rPr>
                        <a:t>"כִּי לְמִחְיָה, שְׁלָחַנִי </a:t>
                      </a:r>
                      <a:r>
                        <a:rPr lang="he-IL" sz="2800" dirty="0" err="1">
                          <a:effectLst/>
                        </a:rPr>
                        <a:t>אֱלֹהִים</a:t>
                      </a:r>
                      <a:r>
                        <a:rPr lang="he-IL" sz="2800" dirty="0">
                          <a:effectLst/>
                        </a:rPr>
                        <a:t> לִפְנֵיכֶם."</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222384446"/>
                  </a:ext>
                </a:extLst>
              </a:tr>
              <a:tr h="314861">
                <a:tc>
                  <a:txBody>
                    <a:bodyPr/>
                    <a:lstStyle/>
                    <a:p>
                      <a:pPr algn="r" rtl="1">
                        <a:lnSpc>
                          <a:spcPct val="107000"/>
                        </a:lnSpc>
                        <a:spcAft>
                          <a:spcPts val="0"/>
                        </a:spcAft>
                      </a:pPr>
                      <a:r>
                        <a:rPr lang="he-IL" sz="2800" dirty="0">
                          <a:effectLst/>
                          <a:latin typeface="Calibri" panose="020F0502020204030204" pitchFamily="34" charset="0"/>
                          <a:cs typeface="Calibri" panose="020F0502020204030204" pitchFamily="34" charset="0"/>
                        </a:rPr>
                        <a:t>יוסף טוען שהרעב יימשך שנתיים ולאחיו יהיו חמש שנים שובע </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r" rtl="1">
                        <a:lnSpc>
                          <a:spcPct val="107000"/>
                        </a:lnSpc>
                        <a:spcAft>
                          <a:spcPts val="0"/>
                        </a:spcAft>
                      </a:pPr>
                      <a:r>
                        <a:rPr lang="he-IL" sz="2800" dirty="0">
                          <a:effectLst/>
                          <a:latin typeface="Calibri" panose="020F0502020204030204" pitchFamily="34" charset="0"/>
                          <a:cs typeface="Calibri" panose="020F0502020204030204" pitchFamily="34" charset="0"/>
                        </a:rPr>
                        <a:t>לא נכון </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rtl="1">
                        <a:lnSpc>
                          <a:spcPct val="107000"/>
                        </a:lnSpc>
                        <a:spcAft>
                          <a:spcPts val="0"/>
                        </a:spcAft>
                      </a:pPr>
                      <a:r>
                        <a:rPr lang="he-IL" sz="2800" dirty="0">
                          <a:effectLst/>
                          <a:latin typeface="Calibri" panose="020F0502020204030204" pitchFamily="34" charset="0"/>
                          <a:cs typeface="Calibri" panose="020F0502020204030204" pitchFamily="34" charset="0"/>
                        </a:rPr>
                        <a:t>כִּי-זֶה </a:t>
                      </a:r>
                      <a:r>
                        <a:rPr lang="he-IL" sz="2800" dirty="0" err="1">
                          <a:effectLst/>
                        </a:rPr>
                        <a:t>שְׁנָתַיִם</a:t>
                      </a:r>
                      <a:r>
                        <a:rPr lang="he-IL" sz="2800" dirty="0">
                          <a:effectLst/>
                        </a:rPr>
                        <a:t> הָרָעָב, בְּקֶרֶב הָאָרֶץ; וְעוֹד חָמֵשׁ שָׁנִים, אֲשֶׁר אֵין-חָרִישׁ וְקָצִיר. </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719204372"/>
                  </a:ext>
                </a:extLst>
              </a:tr>
              <a:tr h="629720">
                <a:tc>
                  <a:txBody>
                    <a:bodyPr/>
                    <a:lstStyle/>
                    <a:p>
                      <a:pPr algn="r" rtl="1">
                        <a:lnSpc>
                          <a:spcPct val="107000"/>
                        </a:lnSpc>
                        <a:spcAft>
                          <a:spcPts val="0"/>
                        </a:spcAft>
                      </a:pPr>
                      <a:r>
                        <a:rPr lang="he-IL" sz="2800" dirty="0">
                          <a:effectLst/>
                          <a:latin typeface="Calibri" panose="020F0502020204030204" pitchFamily="34" charset="0"/>
                          <a:cs typeface="Calibri" panose="020F0502020204030204" pitchFamily="34" charset="0"/>
                        </a:rPr>
                        <a:t>יוסף מספר שהיה עבד ואסיר במצרים </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algn="r" rtl="1">
                        <a:lnSpc>
                          <a:spcPct val="107000"/>
                        </a:lnSpc>
                        <a:spcAft>
                          <a:spcPts val="0"/>
                        </a:spcAft>
                      </a:pPr>
                      <a:r>
                        <a:rPr lang="he-IL" sz="2800" dirty="0">
                          <a:effectLst/>
                          <a:latin typeface="Calibri" panose="020F0502020204030204" pitchFamily="34" charset="0"/>
                          <a:cs typeface="Calibri" panose="020F0502020204030204" pitchFamily="34" charset="0"/>
                        </a:rPr>
                        <a:t> </a:t>
                      </a:r>
                      <a:r>
                        <a:rPr lang="he-IL" sz="2800" dirty="0" smtClean="0">
                          <a:effectLst/>
                          <a:latin typeface="Calibri" panose="020F0502020204030204" pitchFamily="34" charset="0"/>
                          <a:cs typeface="Calibri" panose="020F0502020204030204" pitchFamily="34" charset="0"/>
                        </a:rPr>
                        <a:t>לא נכון</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r" rtl="1">
                        <a:lnSpc>
                          <a:spcPct val="107000"/>
                        </a:lnSpc>
                        <a:spcAft>
                          <a:spcPts val="0"/>
                        </a:spcAft>
                      </a:pPr>
                      <a:r>
                        <a:rPr lang="he-IL" sz="2800" dirty="0">
                          <a:effectLst/>
                          <a:latin typeface="Calibri" panose="020F0502020204030204" pitchFamily="34" charset="0"/>
                          <a:cs typeface="Calibri" panose="020F0502020204030204" pitchFamily="34" charset="0"/>
                        </a:rPr>
                        <a:t>כִּי, </a:t>
                      </a:r>
                      <a:r>
                        <a:rPr lang="he-IL" sz="2800" dirty="0" err="1">
                          <a:effectLst/>
                        </a:rPr>
                        <a:t>הָאֱלֹהִים</a:t>
                      </a:r>
                      <a:r>
                        <a:rPr lang="he-IL" sz="2800" dirty="0">
                          <a:effectLst/>
                        </a:rPr>
                        <a:t>; </a:t>
                      </a:r>
                      <a:r>
                        <a:rPr lang="he-IL" sz="2800" dirty="0" err="1">
                          <a:effectLst/>
                        </a:rPr>
                        <a:t>וַיְשִׂימֵנִי</a:t>
                      </a:r>
                      <a:r>
                        <a:rPr lang="he-IL" sz="2800" dirty="0">
                          <a:effectLst/>
                        </a:rPr>
                        <a:t> לְאָב לְפַרְעֹה, וּלְאָדוֹן לְכָל-בֵּיתוֹ, וּמֹשֵׁל, בְּכָל-אֶרֶץ </a:t>
                      </a:r>
                      <a:r>
                        <a:rPr lang="he-IL" sz="2800" dirty="0" smtClean="0">
                          <a:effectLst/>
                        </a:rPr>
                        <a:t>מִצְרָיִם</a:t>
                      </a:r>
                      <a:endParaRPr lang="en-US" sz="2800" dirty="0">
                        <a:effectLst/>
                      </a:endParaRPr>
                    </a:p>
                  </a:txBody>
                  <a:tcPr marL="68580" marR="68580" marT="0" marB="0">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412131495"/>
                  </a:ext>
                </a:extLst>
              </a:tr>
            </a:tbl>
          </a:graphicData>
        </a:graphic>
      </p:graphicFrame>
    </p:spTree>
    <p:extLst>
      <p:ext uri="{BB962C8B-B14F-4D97-AF65-F5344CB8AC3E}">
        <p14:creationId xmlns:p14="http://schemas.microsoft.com/office/powerpoint/2010/main" val="32150994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58720" y="534034"/>
            <a:ext cx="11474692" cy="720000"/>
          </a:xfrm>
        </p:spPr>
        <p:txBody>
          <a:bodyPr>
            <a:noAutofit/>
          </a:bodyPr>
          <a:lstStyle/>
          <a:p>
            <a:r>
              <a:rPr lang="he-IL" sz="3200" dirty="0" smtClean="0"/>
              <a:t>מילה מנחה- כמה פעמים מזכיר יוסף שאלוהים הוא אחראי להגעתו למצרים ? </a:t>
            </a:r>
            <a:endParaRPr lang="he-IL" sz="3200" dirty="0"/>
          </a:p>
        </p:txBody>
      </p:sp>
      <p:sp>
        <p:nvSpPr>
          <p:cNvPr id="3" name="מציין מיקום טקסט 2"/>
          <p:cNvSpPr>
            <a:spLocks noGrp="1"/>
          </p:cNvSpPr>
          <p:nvPr>
            <p:ph type="body" sz="quarter" idx="10"/>
          </p:nvPr>
        </p:nvSpPr>
        <p:spPr>
          <a:xfrm>
            <a:off x="653294" y="1799721"/>
            <a:ext cx="10885543" cy="3844925"/>
          </a:xfrm>
        </p:spPr>
        <p:txBody>
          <a:bodyPr>
            <a:normAutofit lnSpcReduction="10000"/>
          </a:bodyPr>
          <a:lstStyle/>
          <a:p>
            <a:r>
              <a:rPr lang="he-IL" dirty="0"/>
              <a:t>, אֲנִי יוֹסֵף אֲחִיכֶם, אֲשֶׁר-מְכַרְתֶּם אֹתִי, מִצְרָיְמָה.  </a:t>
            </a:r>
            <a:r>
              <a:rPr lang="he-IL" b="1" dirty="0"/>
              <a:t>ה</a:t>
            </a:r>
            <a:r>
              <a:rPr lang="he-IL" dirty="0"/>
              <a:t> וְעַתָּה אַל-תֵּעָצְבוּ, </a:t>
            </a:r>
            <a:r>
              <a:rPr lang="he-IL" dirty="0" err="1"/>
              <a:t>וְאַל-יִחַר</a:t>
            </a:r>
            <a:r>
              <a:rPr lang="he-IL" dirty="0"/>
              <a:t> בְּעֵינֵיכֶם, כִּי-מְכַרְתֶּם אֹתִי, הֵנָּה:  כִּי לְמִחְיָה, </a:t>
            </a:r>
            <a:r>
              <a:rPr lang="he-IL" dirty="0">
                <a:solidFill>
                  <a:srgbClr val="FF0000"/>
                </a:solidFill>
              </a:rPr>
              <a:t>שְׁלָחַנִי </a:t>
            </a:r>
            <a:r>
              <a:rPr lang="he-IL" dirty="0" err="1">
                <a:solidFill>
                  <a:srgbClr val="FF0000"/>
                </a:solidFill>
              </a:rPr>
              <a:t>אֱלֹהִים</a:t>
            </a:r>
            <a:r>
              <a:rPr lang="he-IL" dirty="0">
                <a:solidFill>
                  <a:srgbClr val="FF0000"/>
                </a:solidFill>
              </a:rPr>
              <a:t> לִפְנֵיכֶם. </a:t>
            </a:r>
            <a:r>
              <a:rPr lang="he-IL" dirty="0"/>
              <a:t> </a:t>
            </a:r>
            <a:r>
              <a:rPr lang="he-IL" b="1" dirty="0"/>
              <a:t>ו</a:t>
            </a:r>
            <a:r>
              <a:rPr lang="he-IL" dirty="0"/>
              <a:t> כִּי-זֶה </a:t>
            </a:r>
            <a:r>
              <a:rPr lang="he-IL" dirty="0" err="1"/>
              <a:t>שְׁנָתַיִם</a:t>
            </a:r>
            <a:r>
              <a:rPr lang="he-IL" dirty="0"/>
              <a:t> הָרָעָב, בְּקֶרֶב הָאָרֶץ; וְעוֹד חָמֵשׁ שָׁנִים, אֲשֶׁר אֵין-חָרִישׁ וְקָצִיר.  </a:t>
            </a:r>
            <a:r>
              <a:rPr lang="he-IL" b="1" dirty="0"/>
              <a:t>ז</a:t>
            </a:r>
            <a:r>
              <a:rPr lang="he-IL" dirty="0"/>
              <a:t> </a:t>
            </a:r>
            <a:r>
              <a:rPr lang="he-IL" dirty="0">
                <a:solidFill>
                  <a:srgbClr val="FF0000"/>
                </a:solidFill>
              </a:rPr>
              <a:t>וַיִּשְׁלָחֵנִי </a:t>
            </a:r>
            <a:r>
              <a:rPr lang="he-IL" dirty="0" err="1">
                <a:solidFill>
                  <a:srgbClr val="FF0000"/>
                </a:solidFill>
              </a:rPr>
              <a:t>אֱלֹהִים</a:t>
            </a:r>
            <a:r>
              <a:rPr lang="he-IL" dirty="0">
                <a:solidFill>
                  <a:srgbClr val="FF0000"/>
                </a:solidFill>
              </a:rPr>
              <a:t> לִפְנֵיכֶם, </a:t>
            </a:r>
            <a:r>
              <a:rPr lang="he-IL" dirty="0"/>
              <a:t>לָשׂוּם לָכֶם שְׁאֵרִית בָּאָרֶץ, וּלְהַחֲיוֹת לָכֶם, לִפְלֵיטָה גְּדֹלָה.  </a:t>
            </a:r>
            <a:r>
              <a:rPr lang="he-IL" b="1" dirty="0"/>
              <a:t>ח</a:t>
            </a:r>
            <a:r>
              <a:rPr lang="he-IL" dirty="0"/>
              <a:t> וְעַתָּה, </a:t>
            </a:r>
            <a:r>
              <a:rPr lang="he-IL" dirty="0">
                <a:solidFill>
                  <a:srgbClr val="FF0000"/>
                </a:solidFill>
              </a:rPr>
              <a:t>לֹא-אַתֶּם שְׁלַחְתֶּם אֹתִי הֵנָּה, כִּי, </a:t>
            </a:r>
            <a:r>
              <a:rPr lang="he-IL" dirty="0" err="1">
                <a:solidFill>
                  <a:srgbClr val="FF0000"/>
                </a:solidFill>
              </a:rPr>
              <a:t>הָאֱלֹהִים</a:t>
            </a:r>
            <a:r>
              <a:rPr lang="he-IL" dirty="0"/>
              <a:t>; </a:t>
            </a:r>
            <a:r>
              <a:rPr lang="he-IL" dirty="0" err="1"/>
              <a:t>וַיְשִׂימֵנִי</a:t>
            </a:r>
            <a:r>
              <a:rPr lang="he-IL" dirty="0"/>
              <a:t> לְאָב לְפַרְעֹה, וּלְאָדוֹן לְכָל-בֵּיתוֹ, וּמֹשֵׁל, בְּכָל-אֶרֶץ מִצְרָיִם</a:t>
            </a:r>
          </a:p>
          <a:p>
            <a:endParaRPr lang="he-IL" dirty="0"/>
          </a:p>
        </p:txBody>
      </p:sp>
    </p:spTree>
    <p:extLst>
      <p:ext uri="{BB962C8B-B14F-4D97-AF65-F5344CB8AC3E}">
        <p14:creationId xmlns:p14="http://schemas.microsoft.com/office/powerpoint/2010/main" val="35093584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הסוד הגדול – </a:t>
            </a:r>
            <a:r>
              <a:rPr lang="he-IL" dirty="0" err="1" smtClean="0"/>
              <a:t>תוכנית</a:t>
            </a:r>
            <a:r>
              <a:rPr lang="he-IL" dirty="0" smtClean="0"/>
              <a:t> אלוהית </a:t>
            </a:r>
            <a:endParaRPr lang="he-IL" dirty="0"/>
          </a:p>
        </p:txBody>
      </p:sp>
      <p:sp>
        <p:nvSpPr>
          <p:cNvPr id="3" name="מציין מיקום טקסט 2"/>
          <p:cNvSpPr>
            <a:spLocks noGrp="1"/>
          </p:cNvSpPr>
          <p:nvPr>
            <p:ph type="body" sz="quarter" idx="10"/>
          </p:nvPr>
        </p:nvSpPr>
        <p:spPr>
          <a:xfrm>
            <a:off x="-10519811" y="6954339"/>
            <a:ext cx="8463856" cy="2281736"/>
          </a:xfrm>
        </p:spPr>
        <p:txBody>
          <a:bodyPr>
            <a:normAutofit/>
          </a:bodyPr>
          <a:lstStyle/>
          <a:p>
            <a:r>
              <a:rPr lang="he-IL" sz="4100" dirty="0" smtClean="0"/>
              <a:t> </a:t>
            </a:r>
            <a:endParaRPr lang="he-IL" sz="4100" dirty="0"/>
          </a:p>
        </p:txBody>
      </p:sp>
      <p:sp>
        <p:nvSpPr>
          <p:cNvPr id="4" name="מלבן 3"/>
          <p:cNvSpPr/>
          <p:nvPr/>
        </p:nvSpPr>
        <p:spPr>
          <a:xfrm>
            <a:off x="367991" y="1703211"/>
            <a:ext cx="11272381" cy="1569660"/>
          </a:xfrm>
          <a:prstGeom prst="rect">
            <a:avLst/>
          </a:prstGeom>
        </p:spPr>
        <p:txBody>
          <a:bodyPr wrap="square">
            <a:spAutoFit/>
          </a:bodyPr>
          <a:lstStyle/>
          <a:p>
            <a:pPr algn="r"/>
            <a:r>
              <a:rPr lang="he-IL" sz="3200" dirty="0" smtClean="0">
                <a:latin typeface="Calibri" panose="020F0502020204030204" pitchFamily="34" charset="0"/>
                <a:cs typeface="Calibri" panose="020F0502020204030204" pitchFamily="34" charset="0"/>
              </a:rPr>
              <a:t>יוסף </a:t>
            </a:r>
            <a:r>
              <a:rPr lang="he-IL" sz="3200" dirty="0">
                <a:latin typeface="Calibri" panose="020F0502020204030204" pitchFamily="34" charset="0"/>
                <a:cs typeface="Calibri" panose="020F0502020204030204" pitchFamily="34" charset="0"/>
              </a:rPr>
              <a:t>הרגיע את אחיו באומרו שאין הם אשמים בהשתלשלות המאורעות. </a:t>
            </a:r>
            <a:endParaRPr lang="en-US" sz="3200" dirty="0" smtClean="0">
              <a:latin typeface="Calibri" panose="020F0502020204030204" pitchFamily="34" charset="0"/>
              <a:cs typeface="Calibri" panose="020F0502020204030204" pitchFamily="34" charset="0"/>
            </a:endParaRPr>
          </a:p>
          <a:p>
            <a:pPr algn="r"/>
            <a:r>
              <a:rPr lang="he-IL" sz="3200" dirty="0" smtClean="0">
                <a:latin typeface="Calibri" panose="020F0502020204030204" pitchFamily="34" charset="0"/>
                <a:cs typeface="Calibri" panose="020F0502020204030204" pitchFamily="34" charset="0"/>
              </a:rPr>
              <a:t>אין </a:t>
            </a:r>
            <a:r>
              <a:rPr lang="he-IL" sz="3200" dirty="0">
                <a:latin typeface="Calibri" panose="020F0502020204030204" pitchFamily="34" charset="0"/>
                <a:cs typeface="Calibri" panose="020F0502020204030204" pitchFamily="34" charset="0"/>
              </a:rPr>
              <a:t>זו אלא הגשמת התכנית האלוהית. </a:t>
            </a:r>
            <a:r>
              <a:rPr lang="he-IL" sz="3200" dirty="0" smtClean="0">
                <a:latin typeface="Calibri" panose="020F0502020204030204" pitchFamily="34" charset="0"/>
                <a:cs typeface="Calibri" panose="020F0502020204030204" pitchFamily="34" charset="0"/>
              </a:rPr>
              <a:t>אלוהים </a:t>
            </a:r>
            <a:r>
              <a:rPr lang="he-IL" sz="3200" dirty="0">
                <a:latin typeface="Calibri" panose="020F0502020204030204" pitchFamily="34" charset="0"/>
                <a:cs typeface="Calibri" panose="020F0502020204030204" pitchFamily="34" charset="0"/>
              </a:rPr>
              <a:t>הוא ששלח את יוסף מצרימה כדי שיציל את משפחתו, את המצרים ואנשים נוספים ממוות ברעב. </a:t>
            </a:r>
          </a:p>
        </p:txBody>
      </p:sp>
      <p:sp>
        <p:nvSpPr>
          <p:cNvPr id="5" name="Rectangle 1"/>
          <p:cNvSpPr>
            <a:spLocks noChangeArrowheads="1"/>
          </p:cNvSpPr>
          <p:nvPr/>
        </p:nvSpPr>
        <p:spPr bwMode="auto">
          <a:xfrm flipV="1">
            <a:off x="-10878532" y="2815782"/>
            <a:ext cx="9479668"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he-IL" altLang="he-IL"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a:t>
            </a:r>
            <a:endParaRPr kumimoji="0" lang="he-IL" altLang="he-IL" sz="252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he-IL" altLang="he-IL" sz="900" b="0" i="0" u="none" strike="noStrike" cap="none" normalizeH="0" baseline="0" dirty="0" smtClean="0">
                <a:ln>
                  <a:noFill/>
                </a:ln>
                <a:solidFill>
                  <a:srgbClr val="000000"/>
                </a:solidFill>
                <a:effectLst/>
                <a:latin typeface="Calibri" panose="020F0502020204030204" pitchFamily="34" charset="0"/>
                <a:cs typeface="Calibri" panose="020F0502020204030204" pitchFamily="34" charset="0"/>
              </a:rPr>
              <a:t/>
            </a:r>
            <a:br>
              <a:rPr kumimoji="0" lang="he-IL" altLang="he-IL" sz="900" b="0" i="0" u="none" strike="noStrike" cap="none" normalizeH="0" baseline="0" dirty="0" smtClean="0">
                <a:ln>
                  <a:noFill/>
                </a:ln>
                <a:solidFill>
                  <a:srgbClr val="000000"/>
                </a:solidFill>
                <a:effectLst/>
                <a:latin typeface="Calibri" panose="020F0502020204030204" pitchFamily="34" charset="0"/>
                <a:cs typeface="Calibri" panose="020F0502020204030204" pitchFamily="34" charset="0"/>
              </a:rPr>
            </a:br>
            <a:r>
              <a:rPr kumimoji="0" lang="he-IL" altLang="he-IL" sz="900" b="1" i="0" u="none" strike="noStrike" cap="none" normalizeH="0" baseline="0" dirty="0" smtClean="0">
                <a:ln>
                  <a:noFill/>
                </a:ln>
                <a:solidFill>
                  <a:srgbClr val="000000"/>
                </a:solidFill>
                <a:effectLst/>
                <a:latin typeface="Calibri" panose="020F0502020204030204" pitchFamily="34" charset="0"/>
                <a:cs typeface="Calibri" panose="020F0502020204030204" pitchFamily="34" charset="0"/>
              </a:rPr>
              <a:t>מחבר/ים</a:t>
            </a:r>
            <a:r>
              <a:rPr kumimoji="0" lang="he-IL" altLang="he-IL" sz="900" b="0" i="0" u="none" strike="noStrike" cap="none" normalizeH="0" baseline="0" dirty="0" smtClean="0">
                <a:ln>
                  <a:noFill/>
                </a:ln>
                <a:solidFill>
                  <a:srgbClr val="000000"/>
                </a:solidFill>
                <a:effectLst/>
                <a:latin typeface="Calibri" panose="020F0502020204030204" pitchFamily="34" charset="0"/>
                <a:cs typeface="Calibri" panose="020F0502020204030204" pitchFamily="34" charset="0"/>
              </a:rPr>
              <a:t>: צוות מטח .</a:t>
            </a:r>
            <a:br>
              <a:rPr kumimoji="0" lang="he-IL" altLang="he-IL" sz="900" b="0" i="0" u="none" strike="noStrike" cap="none" normalizeH="0" baseline="0" dirty="0" smtClean="0">
                <a:ln>
                  <a:noFill/>
                </a:ln>
                <a:solidFill>
                  <a:srgbClr val="000000"/>
                </a:solidFill>
                <a:effectLst/>
                <a:latin typeface="Calibri" panose="020F0502020204030204" pitchFamily="34" charset="0"/>
                <a:cs typeface="Calibri" panose="020F0502020204030204" pitchFamily="34" charset="0"/>
              </a:rPr>
            </a:br>
            <a:r>
              <a:rPr kumimoji="0" lang="he-IL" altLang="he-IL" sz="900" b="1" i="0" u="none" strike="noStrike" cap="none" normalizeH="0" baseline="0" dirty="0" smtClean="0">
                <a:ln>
                  <a:noFill/>
                </a:ln>
                <a:solidFill>
                  <a:srgbClr val="000000"/>
                </a:solidFill>
                <a:effectLst/>
                <a:latin typeface="Calibri" panose="020F0502020204030204" pitchFamily="34" charset="0"/>
                <a:cs typeface="Calibri" panose="020F0502020204030204" pitchFamily="34" charset="0"/>
              </a:rPr>
              <a:t>שם הספר</a:t>
            </a:r>
            <a:r>
              <a:rPr kumimoji="0" lang="he-IL" altLang="he-IL" sz="900" b="0" i="0" u="none" strike="noStrike" cap="none" normalizeH="0" baseline="0" dirty="0" smtClean="0">
                <a:ln>
                  <a:noFill/>
                </a:ln>
                <a:solidFill>
                  <a:srgbClr val="000000"/>
                </a:solidFill>
                <a:effectLst/>
                <a:latin typeface="Calibri" panose="020F0502020204030204" pitchFamily="34" charset="0"/>
                <a:cs typeface="Calibri" panose="020F0502020204030204" pitchFamily="34" charset="0"/>
              </a:rPr>
              <a:t>: בראשית : חוברת עבודה</a:t>
            </a:r>
            <a:br>
              <a:rPr kumimoji="0" lang="he-IL" altLang="he-IL" sz="900" b="0" i="0" u="none" strike="noStrike" cap="none" normalizeH="0" baseline="0" dirty="0" smtClean="0">
                <a:ln>
                  <a:noFill/>
                </a:ln>
                <a:solidFill>
                  <a:srgbClr val="000000"/>
                </a:solidFill>
                <a:effectLst/>
                <a:latin typeface="Calibri" panose="020F0502020204030204" pitchFamily="34" charset="0"/>
                <a:cs typeface="Calibri" panose="020F0502020204030204" pitchFamily="34" charset="0"/>
              </a:rPr>
            </a:br>
            <a:r>
              <a:rPr kumimoji="0" lang="he-IL" altLang="he-IL" sz="900" b="1" i="0" u="none" strike="noStrike" cap="none" normalizeH="0" baseline="0" dirty="0" smtClean="0">
                <a:ln>
                  <a:noFill/>
                </a:ln>
                <a:solidFill>
                  <a:srgbClr val="000000"/>
                </a:solidFill>
                <a:effectLst/>
                <a:latin typeface="Calibri" panose="020F0502020204030204" pitchFamily="34" charset="0"/>
                <a:cs typeface="Calibri" panose="020F0502020204030204" pitchFamily="34" charset="0"/>
              </a:rPr>
              <a:t>מקום ההוצאה</a:t>
            </a:r>
            <a:r>
              <a:rPr kumimoji="0" lang="he-IL" altLang="he-IL" sz="900" b="0" i="0" u="none" strike="noStrike" cap="none" normalizeH="0" baseline="0" dirty="0" smtClean="0">
                <a:ln>
                  <a:noFill/>
                </a:ln>
                <a:solidFill>
                  <a:srgbClr val="000000"/>
                </a:solidFill>
                <a:effectLst/>
                <a:latin typeface="Calibri" panose="020F0502020204030204" pitchFamily="34" charset="0"/>
                <a:cs typeface="Calibri" panose="020F0502020204030204" pitchFamily="34" charset="0"/>
              </a:rPr>
              <a:t>: תל אביב</a:t>
            </a:r>
            <a:br>
              <a:rPr kumimoji="0" lang="he-IL" altLang="he-IL" sz="900" b="0" i="0" u="none" strike="noStrike" cap="none" normalizeH="0" baseline="0" dirty="0" smtClean="0">
                <a:ln>
                  <a:noFill/>
                </a:ln>
                <a:solidFill>
                  <a:srgbClr val="000000"/>
                </a:solidFill>
                <a:effectLst/>
                <a:latin typeface="Calibri" panose="020F0502020204030204" pitchFamily="34" charset="0"/>
                <a:cs typeface="Calibri" panose="020F0502020204030204" pitchFamily="34" charset="0"/>
              </a:rPr>
            </a:br>
            <a:r>
              <a:rPr kumimoji="0" lang="he-IL" altLang="he-IL" sz="900" b="1" i="0" u="none" strike="noStrike" cap="none" normalizeH="0" baseline="0" dirty="0" smtClean="0">
                <a:ln>
                  <a:noFill/>
                </a:ln>
                <a:solidFill>
                  <a:srgbClr val="000000"/>
                </a:solidFill>
                <a:effectLst/>
                <a:latin typeface="Calibri" panose="020F0502020204030204" pitchFamily="34" charset="0"/>
                <a:cs typeface="Calibri" panose="020F0502020204030204" pitchFamily="34" charset="0"/>
              </a:rPr>
              <a:t>שם ההוצאה</a:t>
            </a:r>
            <a:r>
              <a:rPr kumimoji="0" lang="he-IL" altLang="he-IL" sz="900" b="0" i="0" u="none" strike="noStrike" cap="none" normalizeH="0" baseline="0" dirty="0" smtClean="0">
                <a:ln>
                  <a:noFill/>
                </a:ln>
                <a:solidFill>
                  <a:srgbClr val="000000"/>
                </a:solidFill>
                <a:effectLst/>
                <a:latin typeface="Calibri" panose="020F0502020204030204" pitchFamily="34" charset="0"/>
                <a:cs typeface="Calibri" panose="020F0502020204030204" pitchFamily="34" charset="0"/>
              </a:rPr>
              <a:t>: מטח : המרכז לטכנולוגיה חינוכית</a:t>
            </a:r>
            <a:br>
              <a:rPr kumimoji="0" lang="he-IL" altLang="he-IL" sz="900" b="0" i="0" u="none" strike="noStrike" cap="none" normalizeH="0" baseline="0" dirty="0" smtClean="0">
                <a:ln>
                  <a:noFill/>
                </a:ln>
                <a:solidFill>
                  <a:srgbClr val="000000"/>
                </a:solidFill>
                <a:effectLst/>
                <a:latin typeface="Calibri" panose="020F0502020204030204" pitchFamily="34" charset="0"/>
                <a:cs typeface="Calibri" panose="020F0502020204030204" pitchFamily="34" charset="0"/>
              </a:rPr>
            </a:br>
            <a:r>
              <a:rPr kumimoji="0" lang="he-IL" altLang="he-IL" sz="900" b="1" i="0" u="none" strike="noStrike" cap="none" normalizeH="0" baseline="0" dirty="0" smtClean="0">
                <a:ln>
                  <a:noFill/>
                </a:ln>
                <a:solidFill>
                  <a:srgbClr val="000000"/>
                </a:solidFill>
                <a:effectLst/>
                <a:latin typeface="Calibri" panose="020F0502020204030204" pitchFamily="34" charset="0"/>
                <a:cs typeface="Calibri" panose="020F0502020204030204" pitchFamily="34" charset="0"/>
              </a:rPr>
              <a:t>שנת ההוצאה</a:t>
            </a:r>
            <a:r>
              <a:rPr kumimoji="0" lang="he-IL" altLang="he-IL" sz="900" b="0" i="0" u="none" strike="noStrike" cap="none" normalizeH="0" baseline="0" dirty="0" smtClean="0">
                <a:ln>
                  <a:noFill/>
                </a:ln>
                <a:solidFill>
                  <a:srgbClr val="000000"/>
                </a:solidFill>
                <a:effectLst/>
                <a:latin typeface="Calibri" panose="020F0502020204030204" pitchFamily="34" charset="0"/>
                <a:cs typeface="Calibri" panose="020F0502020204030204" pitchFamily="34" charset="0"/>
              </a:rPr>
              <a:t>: תשע"ד - 2014</a:t>
            </a:r>
            <a:br>
              <a:rPr kumimoji="0" lang="he-IL" altLang="he-IL" sz="900" b="0" i="0" u="none" strike="noStrike" cap="none" normalizeH="0" baseline="0" dirty="0" smtClean="0">
                <a:ln>
                  <a:noFill/>
                </a:ln>
                <a:solidFill>
                  <a:srgbClr val="000000"/>
                </a:solidFill>
                <a:effectLst/>
                <a:latin typeface="Calibri" panose="020F0502020204030204" pitchFamily="34" charset="0"/>
                <a:cs typeface="Calibri" panose="020F0502020204030204" pitchFamily="34" charset="0"/>
              </a:rPr>
            </a:br>
            <a:r>
              <a:rPr kumimoji="0" lang="he-IL" altLang="he-IL" sz="900" b="1" i="0" u="none" strike="noStrike" cap="none" normalizeH="0" baseline="0" dirty="0" smtClean="0">
                <a:ln>
                  <a:noFill/>
                </a:ln>
                <a:solidFill>
                  <a:srgbClr val="000000"/>
                </a:solidFill>
                <a:effectLst/>
                <a:latin typeface="Calibri" panose="020F0502020204030204" pitchFamily="34" charset="0"/>
                <a:cs typeface="Calibri" panose="020F0502020204030204" pitchFamily="34" charset="0"/>
              </a:rPr>
              <a:t>עמוד:</a:t>
            </a:r>
            <a:r>
              <a:rPr kumimoji="0" lang="he-IL" altLang="he-IL" sz="900" b="0" i="0" u="none" strike="noStrike" cap="none" normalizeH="0" baseline="0" dirty="0" smtClean="0">
                <a:ln>
                  <a:noFill/>
                </a:ln>
                <a:solidFill>
                  <a:srgbClr val="000000"/>
                </a:solidFill>
                <a:effectLst/>
                <a:latin typeface="Calibri" panose="020F0502020204030204" pitchFamily="34" charset="0"/>
                <a:cs typeface="Calibri" panose="020F0502020204030204" pitchFamily="34" charset="0"/>
              </a:rPr>
              <a:t>173</a:t>
            </a:r>
            <a:endParaRPr kumimoji="0" lang="he-IL" altLang="he-IL"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p:txBody>
      </p:sp>
      <p:pic>
        <p:nvPicPr>
          <p:cNvPr id="7" name="Picture 2" descr="http://kotarimagesstg.cet.ac.il/CropDownload.ashx?gPageToken=9308e841-b852-4df6-9e30-f53ed718b669&amp;v=10&amp;nSizeStep=7&amp;nTop=1051&amp;nLeft=0&amp;nWidth=1089&amp;nHeight=3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585" y="3754162"/>
            <a:ext cx="7762941" cy="2380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8191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678193" y="663126"/>
            <a:ext cx="9683397" cy="720000"/>
          </a:xfrm>
        </p:spPr>
        <p:txBody>
          <a:bodyPr>
            <a:noAutofit/>
          </a:bodyPr>
          <a:lstStyle/>
          <a:p>
            <a:r>
              <a:rPr lang="he-IL" sz="4000" dirty="0" smtClean="0"/>
              <a:t>עוד אבינו חי</a:t>
            </a:r>
            <a:r>
              <a:rPr lang="en-US" sz="4000" dirty="0" smtClean="0"/>
              <a:t> - </a:t>
            </a:r>
            <a:r>
              <a:rPr lang="he-IL" sz="4000" dirty="0" smtClean="0"/>
              <a:t>ממשכים לקרוא בפרק פסוקים ט-יא </a:t>
            </a:r>
            <a:endParaRPr lang="he-IL" sz="4000" dirty="0"/>
          </a:p>
        </p:txBody>
      </p:sp>
      <p:sp>
        <p:nvSpPr>
          <p:cNvPr id="3" name="מציין מיקום טקסט 2"/>
          <p:cNvSpPr>
            <a:spLocks noGrp="1"/>
          </p:cNvSpPr>
          <p:nvPr>
            <p:ph type="body" sz="quarter" idx="10"/>
          </p:nvPr>
        </p:nvSpPr>
        <p:spPr>
          <a:xfrm>
            <a:off x="430306" y="1907298"/>
            <a:ext cx="11168959" cy="3844925"/>
          </a:xfrm>
          <a:effectLst>
            <a:reflection blurRad="6350" stA="52000" endA="300" endPos="35000" dir="5400000" sy="-100000" algn="bl" rotWithShape="0"/>
          </a:effectLst>
        </p:spPr>
        <p:txBody>
          <a:bodyPr>
            <a:normAutofit/>
          </a:bodyPr>
          <a:lstStyle/>
          <a:p>
            <a:pPr fontAlgn="base"/>
            <a:r>
              <a:rPr lang="he-IL" b="1" dirty="0" smtClean="0"/>
              <a:t>ט</a:t>
            </a:r>
            <a:r>
              <a:rPr lang="he-IL" dirty="0" smtClean="0"/>
              <a:t>.</a:t>
            </a:r>
            <a:r>
              <a:rPr lang="he-IL" dirty="0"/>
              <a:t>  </a:t>
            </a:r>
            <a:r>
              <a:rPr lang="he-IL" b="1" dirty="0"/>
              <a:t>יד</a:t>
            </a:r>
            <a:r>
              <a:rPr lang="he-IL" dirty="0"/>
              <a:t> </a:t>
            </a:r>
            <a:r>
              <a:rPr lang="he-IL" b="1" dirty="0" err="1"/>
              <a:t>וַיִּפֹּל</a:t>
            </a:r>
            <a:r>
              <a:rPr lang="he-IL" b="1" dirty="0"/>
              <a:t> </a:t>
            </a:r>
            <a:r>
              <a:rPr lang="he-IL" b="1" dirty="0" err="1"/>
              <a:t>עַל-צַוְּארֵי</a:t>
            </a:r>
            <a:r>
              <a:rPr lang="he-IL" b="1" dirty="0"/>
              <a:t> בִנְיָמִן-אָחִיו, </a:t>
            </a:r>
            <a:r>
              <a:rPr lang="he-IL" b="1" dirty="0" err="1"/>
              <a:t>וַיֵּבְך</a:t>
            </a:r>
            <a:r>
              <a:rPr lang="he-IL" b="1" dirty="0"/>
              <a:t>ְּ; וּבִנְיָמִן--בָּכָה, </a:t>
            </a:r>
            <a:r>
              <a:rPr lang="he-IL" b="1" dirty="0" err="1"/>
              <a:t>עַל-צַוָּארָיו</a:t>
            </a:r>
            <a:r>
              <a:rPr lang="he-IL" b="1" dirty="0"/>
              <a:t>.  טו וַיְנַשֵּׁק לְכָל-אֶחָיו, </a:t>
            </a:r>
            <a:r>
              <a:rPr lang="he-IL" b="1" dirty="0" err="1"/>
              <a:t>וַיֵּבְך</a:t>
            </a:r>
            <a:r>
              <a:rPr lang="he-IL" b="1" dirty="0"/>
              <a:t>ְּ </a:t>
            </a:r>
            <a:r>
              <a:rPr lang="he-IL" b="1" dirty="0" err="1"/>
              <a:t>עֲלֵהֶם</a:t>
            </a:r>
            <a:r>
              <a:rPr lang="he-IL" b="1" dirty="0"/>
              <a:t>; וְאַחֲרֵי כֵן, דִּבְּרוּ אֶחָיו אִתּוֹ.</a:t>
            </a:r>
            <a:r>
              <a:rPr lang="he-IL" dirty="0"/>
              <a:t>  </a:t>
            </a:r>
          </a:p>
        </p:txBody>
      </p:sp>
      <p:pic>
        <p:nvPicPr>
          <p:cNvPr id="5" name="Picture 2" descr="http://kotarimagesstg.cet.ac.il/CropDownload.ashx?gPageToken=a897e3e5-b7b2-4dcc-94be-7f54eb5ab61b&amp;v=11&amp;nSizeStep=7&amp;nTop=860&amp;nLeft=326&amp;nWidth=531&amp;nHeight=421"/>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4396902" y="3466259"/>
            <a:ext cx="3764603" cy="261352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3207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רגע למחשבה </a:t>
            </a:r>
            <a:endParaRPr lang="he-IL" dirty="0"/>
          </a:p>
        </p:txBody>
      </p:sp>
      <p:sp>
        <p:nvSpPr>
          <p:cNvPr id="3" name="מציין מיקום טקסט 2"/>
          <p:cNvSpPr>
            <a:spLocks noGrp="1"/>
          </p:cNvSpPr>
          <p:nvPr>
            <p:ph type="body" sz="quarter" idx="10"/>
          </p:nvPr>
        </p:nvSpPr>
        <p:spPr/>
        <p:txBody>
          <a:bodyPr/>
          <a:lstStyle/>
          <a:p>
            <a:r>
              <a:rPr lang="he-IL" dirty="0" smtClean="0"/>
              <a:t>מה </a:t>
            </a:r>
            <a:r>
              <a:rPr lang="he-IL" dirty="0"/>
              <a:t>גורם בסופו של דבר לאחים לדבר </a:t>
            </a:r>
            <a:r>
              <a:rPr lang="he-IL" dirty="0" smtClean="0"/>
              <a:t>...</a:t>
            </a:r>
          </a:p>
        </p:txBody>
      </p:sp>
      <p:pic>
        <p:nvPicPr>
          <p:cNvPr id="4" name="תמונה 3" descr="הֲיֵלְכוּ שְׁנַיִם יַחְדָּו? האיחוד בין &lt;strong&gt;יוסף&lt;/strong&gt; ויהודה כסמל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4791" y="2798819"/>
            <a:ext cx="9629472" cy="3725694"/>
          </a:xfrm>
          <a:prstGeom prst="rect">
            <a:avLst/>
          </a:prstGeom>
        </p:spPr>
      </p:pic>
      <p:pic>
        <p:nvPicPr>
          <p:cNvPr id="5"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31040" y="748325"/>
            <a:ext cx="1540938" cy="549601"/>
          </a:xfrm>
          <a:prstGeom prst="rect">
            <a:avLst/>
          </a:prstGeom>
        </p:spPr>
      </p:pic>
    </p:spTree>
    <p:extLst>
      <p:ext uri="{BB962C8B-B14F-4D97-AF65-F5344CB8AC3E}">
        <p14:creationId xmlns:p14="http://schemas.microsoft.com/office/powerpoint/2010/main" val="137260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9" name="Google Shape;249;p6"/>
          <p:cNvSpPr txBox="1">
            <a:spLocks noGrp="1"/>
          </p:cNvSpPr>
          <p:nvPr>
            <p:ph idx="1"/>
          </p:nvPr>
        </p:nvSpPr>
        <p:spPr>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SzPts val="2800"/>
            </a:pPr>
            <a:r>
              <a:rPr lang="he-IL" dirty="0" smtClean="0"/>
              <a:t>נלמד מהם רגשות </a:t>
            </a:r>
            <a:r>
              <a:rPr lang="he-IL" dirty="0" smtClean="0"/>
              <a:t>מעורבים?</a:t>
            </a:r>
            <a:endParaRPr lang="he-IL" dirty="0" smtClean="0"/>
          </a:p>
          <a:p>
            <a:pPr marL="0" lvl="0" indent="0" algn="r" rtl="1">
              <a:lnSpc>
                <a:spcPct val="90000"/>
              </a:lnSpc>
              <a:spcBef>
                <a:spcPts val="0"/>
              </a:spcBef>
              <a:spcAft>
                <a:spcPts val="0"/>
              </a:spcAft>
              <a:buSzPts val="2800"/>
            </a:pPr>
            <a:endParaRPr lang="he-IL" dirty="0" smtClean="0"/>
          </a:p>
          <a:p>
            <a:pPr marL="0" lvl="0" indent="0" algn="r" rtl="1">
              <a:lnSpc>
                <a:spcPct val="90000"/>
              </a:lnSpc>
              <a:spcBef>
                <a:spcPts val="0"/>
              </a:spcBef>
              <a:spcAft>
                <a:spcPts val="0"/>
              </a:spcAft>
              <a:buSzPts val="2800"/>
            </a:pPr>
            <a:r>
              <a:rPr lang="he-IL" dirty="0" smtClean="0"/>
              <a:t>נקרא מה יקרה בפגישה , בה יוסף חושף בפני האחים את </a:t>
            </a:r>
            <a:r>
              <a:rPr lang="he-IL" dirty="0" smtClean="0"/>
              <a:t>האמת?</a:t>
            </a:r>
            <a:endParaRPr lang="he-IL" dirty="0" smtClean="0"/>
          </a:p>
          <a:p>
            <a:pPr marL="0" lvl="0" indent="0" algn="r" rtl="1">
              <a:lnSpc>
                <a:spcPct val="90000"/>
              </a:lnSpc>
              <a:spcBef>
                <a:spcPts val="0"/>
              </a:spcBef>
              <a:spcAft>
                <a:spcPts val="0"/>
              </a:spcAft>
              <a:buSzPts val="2800"/>
            </a:pPr>
            <a:endParaRPr lang="he-IL" dirty="0"/>
          </a:p>
          <a:p>
            <a:pPr marL="0" lvl="0" indent="0" algn="r" rtl="1">
              <a:lnSpc>
                <a:spcPct val="90000"/>
              </a:lnSpc>
              <a:spcBef>
                <a:spcPts val="0"/>
              </a:spcBef>
              <a:spcAft>
                <a:spcPts val="0"/>
              </a:spcAft>
              <a:buSzPts val="2800"/>
            </a:pPr>
            <a:r>
              <a:rPr lang="he-IL" dirty="0" smtClean="0"/>
              <a:t>נגלה מהי התוכנית האלוהית.</a:t>
            </a:r>
          </a:p>
          <a:p>
            <a:pPr marL="0" lvl="0" indent="0" algn="r" rtl="1">
              <a:lnSpc>
                <a:spcPct val="90000"/>
              </a:lnSpc>
              <a:spcBef>
                <a:spcPts val="0"/>
              </a:spcBef>
              <a:spcAft>
                <a:spcPts val="0"/>
              </a:spcAft>
              <a:buSzPts val="2800"/>
            </a:pPr>
            <a:endParaRPr lang="he-IL" dirty="0"/>
          </a:p>
          <a:p>
            <a:pPr marL="0" lvl="0" indent="0" algn="r" rtl="1">
              <a:lnSpc>
                <a:spcPct val="90000"/>
              </a:lnSpc>
              <a:spcBef>
                <a:spcPts val="0"/>
              </a:spcBef>
              <a:spcAft>
                <a:spcPts val="0"/>
              </a:spcAft>
              <a:buSzPts val="2800"/>
            </a:pPr>
            <a:r>
              <a:rPr lang="he-IL" dirty="0" smtClean="0"/>
              <a:t>נתבונן בתמונות ונרחיב דעתנו על הדמויות </a:t>
            </a:r>
          </a:p>
          <a:p>
            <a:pPr marL="0" lvl="0" indent="0" algn="r" rtl="1">
              <a:lnSpc>
                <a:spcPct val="90000"/>
              </a:lnSpc>
              <a:spcBef>
                <a:spcPts val="0"/>
              </a:spcBef>
              <a:spcAft>
                <a:spcPts val="0"/>
              </a:spcAft>
              <a:buSzPts val="2800"/>
            </a:pPr>
            <a:endParaRPr lang="he-IL" dirty="0"/>
          </a:p>
          <a:p>
            <a:pPr marL="0" lvl="0" indent="0" algn="r" rtl="1">
              <a:lnSpc>
                <a:spcPct val="90000"/>
              </a:lnSpc>
              <a:spcBef>
                <a:spcPts val="0"/>
              </a:spcBef>
              <a:spcAft>
                <a:spcPts val="0"/>
              </a:spcAft>
              <a:buSzPts val="2800"/>
            </a:pPr>
            <a:r>
              <a:rPr lang="he-IL" dirty="0" smtClean="0"/>
              <a:t>נתנסה במשימות ונכיר שיר שנכתב על הפרק </a:t>
            </a:r>
            <a:r>
              <a:rPr lang="he-IL" dirty="0" smtClean="0"/>
              <a:t>שלנו. </a:t>
            </a:r>
            <a:endParaRPr lang="he-IL" dirty="0" smtClean="0"/>
          </a:p>
          <a:p>
            <a:pPr marL="0" lvl="0" indent="0" algn="r" rtl="1">
              <a:lnSpc>
                <a:spcPct val="90000"/>
              </a:lnSpc>
              <a:spcBef>
                <a:spcPts val="0"/>
              </a:spcBef>
              <a:spcAft>
                <a:spcPts val="0"/>
              </a:spcAft>
              <a:buSzPts val="2800"/>
            </a:pPr>
            <a:endParaRPr lang="he-IL" dirty="0" smtClean="0"/>
          </a:p>
          <a:p>
            <a:pPr marL="0" lvl="0" indent="0" algn="r" rtl="1">
              <a:lnSpc>
                <a:spcPct val="90000"/>
              </a:lnSpc>
              <a:spcBef>
                <a:spcPts val="0"/>
              </a:spcBef>
              <a:spcAft>
                <a:spcPts val="0"/>
              </a:spcAft>
              <a:buSzPts val="2800"/>
            </a:pPr>
            <a:endParaRPr lang="he-IL" dirty="0" smtClean="0"/>
          </a:p>
          <a:p>
            <a:pPr marL="0" lvl="0" indent="0" algn="r" rtl="1">
              <a:lnSpc>
                <a:spcPct val="90000"/>
              </a:lnSpc>
              <a:spcBef>
                <a:spcPts val="0"/>
              </a:spcBef>
              <a:spcAft>
                <a:spcPts val="0"/>
              </a:spcAft>
              <a:buSzPts val="2800"/>
            </a:pPr>
            <a:endParaRPr dirty="0"/>
          </a:p>
        </p:txBody>
      </p:sp>
      <p:sp>
        <p:nvSpPr>
          <p:cNvPr id="248" name="Google Shape;248;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iw-IL" dirty="0"/>
              <a:t>מה נלמד היום?</a:t>
            </a:r>
            <a:endParaRPr dirty="0"/>
          </a:p>
        </p:txBody>
      </p:sp>
      <p:pic>
        <p:nvPicPr>
          <p:cNvPr id="250" name="Google Shape;250;p6"/>
          <p:cNvPicPr preferRelativeResize="0"/>
          <p:nvPr/>
        </p:nvPicPr>
        <p:blipFill rotWithShape="1">
          <a:blip r:embed="rId3">
            <a:alphaModFix/>
          </a:blip>
          <a:srcRect/>
          <a:stretch/>
        </p:blipFill>
        <p:spPr>
          <a:xfrm rot="8057618">
            <a:off x="290049" y="269606"/>
            <a:ext cx="1468977" cy="973310"/>
          </a:xfrm>
          <a:prstGeom prst="rect">
            <a:avLst/>
          </a:prstGeom>
          <a:noFill/>
          <a:ln>
            <a:noFill/>
          </a:ln>
        </p:spPr>
      </p:pic>
      <p:pic>
        <p:nvPicPr>
          <p:cNvPr id="4" name="תמונה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537" y="3152362"/>
            <a:ext cx="2387275" cy="33272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000" dirty="0" smtClean="0"/>
              <a:t>פרק מה פסוקים ט-יא יוסף שולח מסר לאביו</a:t>
            </a:r>
            <a:endParaRPr lang="he-IL" sz="4000" dirty="0"/>
          </a:p>
        </p:txBody>
      </p:sp>
      <p:sp>
        <p:nvSpPr>
          <p:cNvPr id="3" name="מציין מיקום טקסט 2"/>
          <p:cNvSpPr>
            <a:spLocks noGrp="1"/>
          </p:cNvSpPr>
          <p:nvPr>
            <p:ph type="body" sz="quarter" idx="10"/>
          </p:nvPr>
        </p:nvSpPr>
        <p:spPr>
          <a:xfrm>
            <a:off x="476047" y="1681387"/>
            <a:ext cx="10885543" cy="4708655"/>
          </a:xfrm>
        </p:spPr>
        <p:txBody>
          <a:bodyPr>
            <a:normAutofit/>
          </a:bodyPr>
          <a:lstStyle/>
          <a:p>
            <a:pPr>
              <a:lnSpc>
                <a:spcPct val="150000"/>
              </a:lnSpc>
            </a:pPr>
            <a:r>
              <a:rPr lang="he-IL" dirty="0" smtClean="0"/>
              <a:t>ט. מהֲרוּ </a:t>
            </a:r>
            <a:r>
              <a:rPr lang="he-IL" dirty="0"/>
              <a:t>וַעֲלוּ אֶל-אָבִי וַאֲמַרְתֶּם אֵלָיו כֹּה אָמַר בִּנְךָ יוֹסֵף שָׂמַנִי </a:t>
            </a:r>
            <a:r>
              <a:rPr lang="he-IL" dirty="0" err="1"/>
              <a:t>אֱלֹהִים</a:t>
            </a:r>
            <a:r>
              <a:rPr lang="he-IL" dirty="0"/>
              <a:t> לְאָדוֹן לְכָל-מִצְרָיִם רְדָה אֵלַי אַל-תַּעֲמֹד.  </a:t>
            </a:r>
            <a:r>
              <a:rPr lang="he-IL" b="1" dirty="0"/>
              <a:t>י</a:t>
            </a:r>
            <a:r>
              <a:rPr lang="he-IL" dirty="0"/>
              <a:t> וְיָשַׁבְתָּ </a:t>
            </a:r>
            <a:r>
              <a:rPr lang="he-IL" dirty="0" err="1"/>
              <a:t>בְאֶרֶץ-גֹּשֶׁן</a:t>
            </a:r>
            <a:r>
              <a:rPr lang="he-IL" dirty="0"/>
              <a:t> וְהָיִיתָ קָרוֹב אֵלַי אַתָּה וּבָנֶיךָ וּבְנֵי בָנֶיךָ וְצֹאנְךָ </a:t>
            </a:r>
            <a:r>
              <a:rPr lang="he-IL" dirty="0" err="1"/>
              <a:t>וּבְקָרְך</a:t>
            </a:r>
            <a:r>
              <a:rPr lang="he-IL" dirty="0"/>
              <a:t>ָ וְכָל-אֲשֶׁר-לָךְ.  </a:t>
            </a:r>
            <a:r>
              <a:rPr lang="he-IL" b="1" dirty="0"/>
              <a:t>יא</a:t>
            </a:r>
            <a:r>
              <a:rPr lang="he-IL" dirty="0"/>
              <a:t> וְכִלְכַּלְתִּי אֹתְךָ שָׁם כִּי-עוֹד חָמֵשׁ שָׁנִים רָעָב  פֶּן-תִּוָּרֵשׁ אַתָּה וּבֵיתְךָ וְכָל-אֲשֶׁר-לָךְ.  </a:t>
            </a:r>
          </a:p>
        </p:txBody>
      </p:sp>
    </p:spTree>
    <p:extLst>
      <p:ext uri="{BB962C8B-B14F-4D97-AF65-F5344CB8AC3E}">
        <p14:creationId xmlns:p14="http://schemas.microsoft.com/office/powerpoint/2010/main" val="16970467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יוסף שולח מסר לאביו </a:t>
            </a:r>
            <a:endParaRPr lang="he-IL" dirty="0"/>
          </a:p>
        </p:txBody>
      </p:sp>
      <p:sp>
        <p:nvSpPr>
          <p:cNvPr id="3" name="מציין מיקום טקסט 2"/>
          <p:cNvSpPr>
            <a:spLocks noGrp="1"/>
          </p:cNvSpPr>
          <p:nvPr>
            <p:ph type="body" sz="quarter" idx="10"/>
          </p:nvPr>
        </p:nvSpPr>
        <p:spPr/>
        <p:txBody>
          <a:bodyPr/>
          <a:lstStyle/>
          <a:p>
            <a:endParaRPr lang="he-IL" dirty="0"/>
          </a:p>
        </p:txBody>
      </p:sp>
      <p:pic>
        <p:nvPicPr>
          <p:cNvPr id="4" name="תמונה 3"/>
          <p:cNvPicPr>
            <a:picLocks noChangeAspect="1"/>
          </p:cNvPicPr>
          <p:nvPr/>
        </p:nvPicPr>
        <p:blipFill>
          <a:blip r:embed="rId2"/>
          <a:stretch>
            <a:fillRect/>
          </a:stretch>
        </p:blipFill>
        <p:spPr>
          <a:xfrm>
            <a:off x="218035" y="1997918"/>
            <a:ext cx="6795608" cy="3775820"/>
          </a:xfrm>
          <a:prstGeom prst="rect">
            <a:avLst/>
          </a:prstGeom>
        </p:spPr>
      </p:pic>
      <p:sp>
        <p:nvSpPr>
          <p:cNvPr id="5" name="הסבר קווי 3 4"/>
          <p:cNvSpPr/>
          <p:nvPr/>
        </p:nvSpPr>
        <p:spPr>
          <a:xfrm>
            <a:off x="7154327" y="1997918"/>
            <a:ext cx="4089935" cy="3775820"/>
          </a:xfrm>
          <a:prstGeom prst="borderCallout3">
            <a:avLst>
              <a:gd name="adj1" fmla="val 61418"/>
              <a:gd name="adj2" fmla="val 28771"/>
              <a:gd name="adj3" fmla="val 18750"/>
              <a:gd name="adj4" fmla="val -16667"/>
              <a:gd name="adj5" fmla="val 100000"/>
              <a:gd name="adj6" fmla="val -16667"/>
              <a:gd name="adj7" fmla="val 89363"/>
              <a:gd name="adj8" fmla="val -133871"/>
            </a:avLst>
          </a:prstGeom>
          <a:solidFill>
            <a:schemeClr val="accent1"/>
          </a:solidFill>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a:r>
              <a:rPr lang="he-IL" sz="2800" dirty="0" smtClean="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יוסף מבקש מהאחים לספר  </a:t>
            </a:r>
            <a:r>
              <a:rPr lang="he-IL" sz="2800" dirty="0">
                <a:ln w="0"/>
                <a:solidFill>
                  <a:schemeClr val="bg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ליעקב שיוסף חי, שהוא שליט מצרים ושהוא מזמין אותו ואת כל משפחתו לבוא לגור קרוב אליו במצרים בארץ גושן, לפחות למשך חמש השנים הקרובות בהן צפוי רעב)</a:t>
            </a:r>
          </a:p>
        </p:txBody>
      </p:sp>
    </p:spTree>
    <p:extLst>
      <p:ext uri="{BB962C8B-B14F-4D97-AF65-F5344CB8AC3E}">
        <p14:creationId xmlns:p14="http://schemas.microsoft.com/office/powerpoint/2010/main" val="9942342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שאלה למחשבה </a:t>
            </a:r>
            <a:endParaRPr lang="he-IL" dirty="0"/>
          </a:p>
        </p:txBody>
      </p:sp>
      <p:sp>
        <p:nvSpPr>
          <p:cNvPr id="3" name="מציין מיקום טקסט 2"/>
          <p:cNvSpPr>
            <a:spLocks noGrp="1"/>
          </p:cNvSpPr>
          <p:nvPr>
            <p:ph type="body" sz="quarter" idx="10"/>
          </p:nvPr>
        </p:nvSpPr>
        <p:spPr/>
        <p:txBody>
          <a:bodyPr/>
          <a:lstStyle/>
          <a:p>
            <a:pPr marL="742950" indent="-742950">
              <a:buAutoNum type="arabicPeriod"/>
            </a:pPr>
            <a:r>
              <a:rPr lang="he-IL" dirty="0" smtClean="0"/>
              <a:t>למה </a:t>
            </a:r>
            <a:r>
              <a:rPr lang="he-IL" dirty="0"/>
              <a:t>יוסף, שנמצא במעמד כל כך מכובד במצרים, שולח את האחים לבשר ליעקב שהוא חי ולא נוסע אליו בעצמו? </a:t>
            </a:r>
            <a:endParaRPr lang="he-IL" dirty="0" smtClean="0"/>
          </a:p>
          <a:p>
            <a:pPr marL="742950" indent="-742950">
              <a:buAutoNum type="arabicPeriod"/>
            </a:pPr>
            <a:r>
              <a:rPr lang="he-IL" dirty="0" smtClean="0"/>
              <a:t>מדוע  </a:t>
            </a:r>
            <a:r>
              <a:rPr lang="he-IL" dirty="0"/>
              <a:t>הוא חיכה עד עכשיו בשביל לספר לו שהוא חי? </a:t>
            </a:r>
            <a:r>
              <a:rPr lang="en-US" dirty="0" smtClean="0"/>
              <a:t/>
            </a:r>
            <a:br>
              <a:rPr lang="en-US" dirty="0" smtClean="0"/>
            </a:br>
            <a:r>
              <a:rPr lang="he-IL" dirty="0" smtClean="0"/>
              <a:t>הרי </a:t>
            </a:r>
            <a:r>
              <a:rPr lang="he-IL" dirty="0"/>
              <a:t>כבר 9 שנים לפחות הוא שליט מצרים!</a:t>
            </a:r>
          </a:p>
          <a:p>
            <a:endParaRPr lang="he-IL" dirty="0"/>
          </a:p>
        </p:txBody>
      </p:sp>
      <p:pic>
        <p:nvPicPr>
          <p:cNvPr id="4"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61103" y="748325"/>
            <a:ext cx="1540938" cy="549601"/>
          </a:xfrm>
          <a:prstGeom prst="rect">
            <a:avLst/>
          </a:prstGeom>
        </p:spPr>
      </p:pic>
    </p:spTree>
    <p:extLst>
      <p:ext uri="{BB962C8B-B14F-4D97-AF65-F5344CB8AC3E}">
        <p14:creationId xmlns:p14="http://schemas.microsoft.com/office/powerpoint/2010/main" val="242743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פרק מה פסוקים </a:t>
            </a:r>
            <a:r>
              <a:rPr lang="he-IL" dirty="0" err="1" smtClean="0"/>
              <a:t>יח</a:t>
            </a:r>
            <a:r>
              <a:rPr lang="he-IL" dirty="0" smtClean="0"/>
              <a:t>-כד</a:t>
            </a:r>
            <a:endParaRPr lang="he-IL" dirty="0"/>
          </a:p>
        </p:txBody>
      </p:sp>
      <p:sp>
        <p:nvSpPr>
          <p:cNvPr id="3" name="מציין מיקום טקסט 2"/>
          <p:cNvSpPr>
            <a:spLocks noGrp="1"/>
          </p:cNvSpPr>
          <p:nvPr>
            <p:ph type="body" sz="quarter" idx="10"/>
          </p:nvPr>
        </p:nvSpPr>
        <p:spPr>
          <a:xfrm>
            <a:off x="648170" y="1619794"/>
            <a:ext cx="10885543" cy="4880777"/>
          </a:xfrm>
        </p:spPr>
        <p:txBody>
          <a:bodyPr>
            <a:noAutofit/>
          </a:bodyPr>
          <a:lstStyle/>
          <a:p>
            <a:pPr>
              <a:spcBef>
                <a:spcPts val="600"/>
              </a:spcBef>
              <a:spcAft>
                <a:spcPts val="600"/>
              </a:spcAft>
            </a:pPr>
            <a:r>
              <a:rPr lang="he-IL" sz="2800" dirty="0"/>
              <a:t>  </a:t>
            </a:r>
            <a:r>
              <a:rPr lang="he-IL" sz="2800" b="1" dirty="0" err="1"/>
              <a:t>יח</a:t>
            </a:r>
            <a:r>
              <a:rPr lang="he-IL" sz="2800" dirty="0"/>
              <a:t> וּקְחוּ אֶת-אֲבִיכֶם וְאֶת-בָּתֵּיכֶם, וּבֹאוּ אֵלָי; וְאֶתְּנָה לָכֶם, אֶת-טוּב אֶרֶץ מִצְרַיִם, וְאִכְלוּ, אֶת-חֵלֶב הָאָרֶץ.  </a:t>
            </a:r>
            <a:r>
              <a:rPr lang="he-IL" sz="2800" b="1" dirty="0" err="1"/>
              <a:t>יט</a:t>
            </a:r>
            <a:r>
              <a:rPr lang="he-IL" sz="2800" dirty="0"/>
              <a:t> וְאַתָּה </a:t>
            </a:r>
            <a:r>
              <a:rPr lang="he-IL" sz="2800" dirty="0" err="1"/>
              <a:t>צֻוֵּיתָה</a:t>
            </a:r>
            <a:r>
              <a:rPr lang="he-IL" sz="2800" dirty="0"/>
              <a:t>, זֹאת עֲשׂוּ:  </a:t>
            </a:r>
            <a:r>
              <a:rPr lang="he-IL" b="1" dirty="0"/>
              <a:t>קְחוּ-לָכֶם מֵאֶרֶץ מִצְרַיִם עֲגָלוֹת, </a:t>
            </a:r>
            <a:r>
              <a:rPr lang="he-IL" b="1" dirty="0" err="1"/>
              <a:t>לְטַפְּכֶם</a:t>
            </a:r>
            <a:r>
              <a:rPr lang="he-IL" b="1" dirty="0"/>
              <a:t> וְלִנְשֵׁיכֶם, וּנְשָׂאתֶם אֶת-אֲבִיכֶם, וּבָאתֶם. </a:t>
            </a:r>
            <a:r>
              <a:rPr lang="he-IL" sz="4000" b="1" dirty="0"/>
              <a:t> </a:t>
            </a:r>
            <a:r>
              <a:rPr lang="he-IL" sz="2800" b="1" dirty="0"/>
              <a:t>כ</a:t>
            </a:r>
            <a:r>
              <a:rPr lang="he-IL" sz="2800" dirty="0"/>
              <a:t> וְעֵינְכֶם, </a:t>
            </a:r>
            <a:r>
              <a:rPr lang="he-IL" sz="2800" dirty="0" err="1"/>
              <a:t>אַל-תָּחֹס</a:t>
            </a:r>
            <a:r>
              <a:rPr lang="he-IL" sz="2800" dirty="0"/>
              <a:t> עַל-כְּלֵיכֶם:  כִּי-טוּב כָּל-אֶרֶץ מִצְרַיִם, לָכֶם הוּא.  </a:t>
            </a:r>
            <a:r>
              <a:rPr lang="he-IL" sz="2800" b="1" dirty="0" err="1"/>
              <a:t>כא</a:t>
            </a:r>
            <a:r>
              <a:rPr lang="he-IL" sz="2800" dirty="0"/>
              <a:t> וַיַּעֲשׂוּ-כֵן בְּנֵי יִשְׂרָאֵל, </a:t>
            </a:r>
            <a:r>
              <a:rPr lang="he-IL" sz="2800" dirty="0" err="1"/>
              <a:t>וַיִּתֵּן</a:t>
            </a:r>
            <a:r>
              <a:rPr lang="he-IL" sz="2800" dirty="0"/>
              <a:t> לָהֶם יוֹסֵף עֲגָלוֹת עַל-פִּי פַרְעֹה; </a:t>
            </a:r>
            <a:r>
              <a:rPr lang="he-IL" sz="2800" dirty="0" err="1"/>
              <a:t>וַיִּתֵּן</a:t>
            </a:r>
            <a:r>
              <a:rPr lang="he-IL" sz="2800" dirty="0"/>
              <a:t> לָהֶם צֵדָה, לַדָּרֶךְ.  </a:t>
            </a:r>
            <a:r>
              <a:rPr lang="he-IL" sz="2800" b="1" dirty="0" err="1"/>
              <a:t>כב</a:t>
            </a:r>
            <a:r>
              <a:rPr lang="he-IL" sz="2800" dirty="0"/>
              <a:t> </a:t>
            </a:r>
            <a:r>
              <a:rPr lang="he-IL" sz="2800" dirty="0" err="1"/>
              <a:t>לְכֻלָּם</a:t>
            </a:r>
            <a:r>
              <a:rPr lang="he-IL" sz="2800" dirty="0"/>
              <a:t> נָתַן לָאִישׁ, </a:t>
            </a:r>
            <a:r>
              <a:rPr lang="he-IL" sz="2800" dirty="0" err="1"/>
              <a:t>חֲלִפוֹת</a:t>
            </a:r>
            <a:r>
              <a:rPr lang="he-IL" sz="2800" dirty="0"/>
              <a:t> שְׂמָלֹת; </a:t>
            </a:r>
            <a:r>
              <a:rPr lang="he-IL" sz="2800" dirty="0" err="1"/>
              <a:t>וּלְבִנְיָמִן</a:t>
            </a:r>
            <a:r>
              <a:rPr lang="he-IL" sz="2800" dirty="0"/>
              <a:t> נָתַן שְׁלֹשׁ מֵאוֹת כֶּסֶף, וְחָמֵשׁ חֲלִפֹת שְׂמָלֹת.  </a:t>
            </a:r>
            <a:r>
              <a:rPr lang="he-IL" sz="2800" b="1" dirty="0" err="1"/>
              <a:t>כג</a:t>
            </a:r>
            <a:r>
              <a:rPr lang="he-IL" sz="2800" dirty="0"/>
              <a:t> וּלְאָבִיו שָׁלַח כְּזֹאת, עֲשָׂרָה </a:t>
            </a:r>
            <a:r>
              <a:rPr lang="he-IL" sz="2800" dirty="0" err="1"/>
              <a:t>חֲמֹרִים</a:t>
            </a:r>
            <a:r>
              <a:rPr lang="he-IL" sz="2800" dirty="0"/>
              <a:t>, נֹשְׂאִים, מִטּוּב מִצְרָיִם; וְעֶשֶׂר </a:t>
            </a:r>
            <a:r>
              <a:rPr lang="he-IL" sz="2800" dirty="0" err="1"/>
              <a:t>אֲתֹנֹת</a:t>
            </a:r>
            <a:r>
              <a:rPr lang="he-IL" sz="2800" dirty="0"/>
              <a:t> נֹשְׂאֹת בָּר וָלֶחֶם וּמָזוֹן, לְאָבִיו--לַדָּרֶךְ.  </a:t>
            </a:r>
            <a:r>
              <a:rPr lang="he-IL" sz="2800" b="1" dirty="0"/>
              <a:t>כד</a:t>
            </a:r>
            <a:r>
              <a:rPr lang="he-IL" sz="2800" dirty="0"/>
              <a:t> וַיְשַׁלַּח אֶת-אֶחָיו, וַיֵּלֵכוּ;</a:t>
            </a:r>
            <a:r>
              <a:rPr lang="he-IL" sz="4400" b="1" dirty="0"/>
              <a:t> </a:t>
            </a:r>
            <a:r>
              <a:rPr lang="he-IL" sz="4000" b="1" dirty="0"/>
              <a:t>וַיֹּאמֶר </a:t>
            </a:r>
            <a:r>
              <a:rPr lang="he-IL" sz="4000" b="1" dirty="0" err="1"/>
              <a:t>אֲלֵהֶם</a:t>
            </a:r>
            <a:r>
              <a:rPr lang="he-IL" sz="4000" b="1" dirty="0"/>
              <a:t>, אַל-תִּרְגְּזוּ בַּדָּרֶךְ</a:t>
            </a:r>
          </a:p>
        </p:txBody>
      </p:sp>
    </p:spTree>
    <p:extLst>
      <p:ext uri="{BB962C8B-B14F-4D97-AF65-F5344CB8AC3E}">
        <p14:creationId xmlns:p14="http://schemas.microsoft.com/office/powerpoint/2010/main" val="17111148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"אל תרגזו בדרך " פירוש רש"י</a:t>
            </a:r>
            <a:endParaRPr lang="he-IL" dirty="0"/>
          </a:p>
        </p:txBody>
      </p:sp>
      <p:sp>
        <p:nvSpPr>
          <p:cNvPr id="3" name="מציין מיקום טקסט 2"/>
          <p:cNvSpPr>
            <a:spLocks noGrp="1"/>
          </p:cNvSpPr>
          <p:nvPr>
            <p:ph type="body" sz="quarter" idx="10"/>
          </p:nvPr>
        </p:nvSpPr>
        <p:spPr>
          <a:xfrm>
            <a:off x="476047" y="1657525"/>
            <a:ext cx="10885543" cy="3844925"/>
          </a:xfrm>
        </p:spPr>
        <p:txBody>
          <a:bodyPr/>
          <a:lstStyle/>
          <a:p>
            <a:r>
              <a:rPr lang="en-US" dirty="0"/>
              <a:t>"</a:t>
            </a:r>
            <a:r>
              <a:rPr lang="he-IL" dirty="0"/>
              <a:t>אל תרגזו בדרך"- ... לפי שהיו נכלמים (מתביישים) היה דואג שמא יריבו בדרך על דבר מכירתו, להתווכח זה עם זה ולומר: "על ידך נמכר!"  "אתה ספרת לשון הרע עליו וגרמת לנו לשנאתו"! </a:t>
            </a:r>
            <a:endParaRPr lang="en-US" dirty="0"/>
          </a:p>
          <a:p>
            <a:endParaRPr lang="he-IL" dirty="0"/>
          </a:p>
        </p:txBody>
      </p:sp>
      <p:pic>
        <p:nvPicPr>
          <p:cNvPr id="5" name="תמונה 4" descr="מדוע לא דומה כתב רש&quot;י לכתב ידו של רש&quot;י?"/>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5750" y="3579988"/>
            <a:ext cx="5020148" cy="3258961"/>
          </a:xfrm>
          <a:prstGeom prst="rect">
            <a:avLst/>
          </a:prstGeom>
        </p:spPr>
      </p:pic>
    </p:spTree>
    <p:extLst>
      <p:ext uri="{BB962C8B-B14F-4D97-AF65-F5344CB8AC3E}">
        <p14:creationId xmlns:p14="http://schemas.microsoft.com/office/powerpoint/2010/main" val="10098296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האחים חוזרים לכנען לאביהם </a:t>
            </a:r>
            <a:endParaRPr lang="he-IL" dirty="0"/>
          </a:p>
        </p:txBody>
      </p:sp>
      <p:sp>
        <p:nvSpPr>
          <p:cNvPr id="3" name="מציין מיקום טקסט 2"/>
          <p:cNvSpPr>
            <a:spLocks noGrp="1"/>
          </p:cNvSpPr>
          <p:nvPr>
            <p:ph type="body" sz="quarter" idx="10"/>
          </p:nvPr>
        </p:nvSpPr>
        <p:spPr>
          <a:xfrm>
            <a:off x="476047" y="1713660"/>
            <a:ext cx="10885543" cy="3844925"/>
          </a:xfrm>
        </p:spPr>
        <p:txBody>
          <a:bodyPr/>
          <a:lstStyle/>
          <a:p>
            <a:r>
              <a:rPr lang="he-IL" dirty="0"/>
              <a:t>וַיַּעֲלוּ, מִמִּצְרָיִם; וַיָּבֹאוּ אֶרֶץ כְּנַעַן, אֶל-יַעֲקֹב אֲבִיהֶם.  </a:t>
            </a:r>
            <a:r>
              <a:rPr lang="he-IL" b="1" dirty="0" err="1"/>
              <a:t>כו</a:t>
            </a:r>
            <a:r>
              <a:rPr lang="he-IL" dirty="0"/>
              <a:t> </a:t>
            </a:r>
            <a:r>
              <a:rPr lang="he-IL" dirty="0" err="1"/>
              <a:t>וַיַּגִּדו</a:t>
            </a:r>
            <a:r>
              <a:rPr lang="he-IL" dirty="0"/>
              <a:t>ּ לוֹ </a:t>
            </a:r>
            <a:r>
              <a:rPr lang="he-IL" dirty="0" err="1"/>
              <a:t>לֵאמֹר</a:t>
            </a:r>
            <a:r>
              <a:rPr lang="he-IL" dirty="0"/>
              <a:t>, עוֹד יוֹסֵף חַי, וְכִי-הוּא מֹשֵׁל, בְּכָל-אֶרֶץ מִצְרָיִם; </a:t>
            </a:r>
            <a:r>
              <a:rPr lang="he-IL" dirty="0" err="1"/>
              <a:t>וַיָּפָג</a:t>
            </a:r>
            <a:r>
              <a:rPr lang="he-IL" dirty="0"/>
              <a:t> לִבּוֹ, כִּי לֹא-הֶאֱמִין לָהֶם.  </a:t>
            </a:r>
            <a:r>
              <a:rPr lang="he-IL" b="1" dirty="0" err="1"/>
              <a:t>כז</a:t>
            </a:r>
            <a:r>
              <a:rPr lang="he-IL" dirty="0"/>
              <a:t> וַיְדַבְּרוּ אֵלָיו, אֵת כָּל-דִּבְרֵי יוֹסֵף אֲשֶׁר דִּבֶּר </a:t>
            </a:r>
            <a:r>
              <a:rPr lang="he-IL" dirty="0" err="1"/>
              <a:t>אֲלֵהֶם</a:t>
            </a:r>
            <a:r>
              <a:rPr lang="he-IL" dirty="0"/>
              <a:t>, וַיַּרְא אֶת-הָעֲגָלוֹת, אֲשֶׁר-שָׁלַח יוֹסֵף לָשֵׂאת אֹתוֹ; </a:t>
            </a:r>
            <a:r>
              <a:rPr lang="he-IL" dirty="0" err="1"/>
              <a:t>וַתְּחִי</a:t>
            </a:r>
            <a:r>
              <a:rPr lang="he-IL" dirty="0"/>
              <a:t>, רוּחַ יַעֲקֹב אֲבִיהֶם.  </a:t>
            </a:r>
            <a:r>
              <a:rPr lang="he-IL" b="1" dirty="0" err="1"/>
              <a:t>כח</a:t>
            </a:r>
            <a:r>
              <a:rPr lang="he-IL" dirty="0"/>
              <a:t> וַיֹּאמֶר, יִשְׂרָאֵל, רַב עוֹד-יוֹסֵף בְּנִי, חָי; </a:t>
            </a:r>
            <a:r>
              <a:rPr lang="he-IL" dirty="0" err="1"/>
              <a:t>אֵלְכָה</a:t>
            </a:r>
            <a:r>
              <a:rPr lang="he-IL" dirty="0"/>
              <a:t> </a:t>
            </a:r>
            <a:r>
              <a:rPr lang="he-IL" dirty="0" err="1"/>
              <a:t>וְאֶרְאֶנּו</a:t>
            </a:r>
            <a:r>
              <a:rPr lang="he-IL" dirty="0"/>
              <a:t>ּ, בְּטֶרֶם אָמוּת</a:t>
            </a:r>
          </a:p>
        </p:txBody>
      </p:sp>
    </p:spTree>
    <p:extLst>
      <p:ext uri="{BB962C8B-B14F-4D97-AF65-F5344CB8AC3E}">
        <p14:creationId xmlns:p14="http://schemas.microsoft.com/office/powerpoint/2010/main" val="21663562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מסכמים במלים שלנו </a:t>
            </a:r>
            <a:endParaRPr lang="he-IL" dirty="0"/>
          </a:p>
        </p:txBody>
      </p:sp>
      <p:pic>
        <p:nvPicPr>
          <p:cNvPr id="3074" name="Picture 2" descr="http://kotarimagesstg.cet.ac.il/CropDownload.ashx?gPageToken=3ebff538-6e56-4935-aa25-38da8cc07f30&amp;v=10&amp;nSizeStep=7&amp;nTop=189&amp;nLeft=74&amp;nWidth=973&amp;nHeight=3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363" y="5773737"/>
            <a:ext cx="6076747" cy="954187"/>
          </a:xfrm>
          <a:prstGeom prst="rect">
            <a:avLst/>
          </a:prstGeom>
          <a:noFill/>
          <a:extLst>
            <a:ext uri="{909E8E84-426E-40DD-AFC4-6F175D3DCCD1}">
              <a14:hiddenFill xmlns:a14="http://schemas.microsoft.com/office/drawing/2010/main">
                <a:solidFill>
                  <a:srgbClr val="FFFFFF"/>
                </a:solidFill>
              </a14:hiddenFill>
            </a:ext>
          </a:extLst>
        </p:spPr>
      </p:pic>
      <p:sp>
        <p:nvSpPr>
          <p:cNvPr id="6" name="מלבן 5"/>
          <p:cNvSpPr/>
          <p:nvPr/>
        </p:nvSpPr>
        <p:spPr>
          <a:xfrm>
            <a:off x="2043345" y="1803419"/>
            <a:ext cx="8722468" cy="3970318"/>
          </a:xfrm>
          <a:prstGeom prst="rect">
            <a:avLst/>
          </a:prstGeom>
        </p:spPr>
        <p:txBody>
          <a:bodyPr wrap="square">
            <a:spAutoFit/>
          </a:bodyPr>
          <a:lstStyle/>
          <a:p>
            <a:pPr lvl="0" algn="r" rtl="1"/>
            <a:r>
              <a:rPr lang="he-IL" sz="3600" kern="1200" dirty="0">
                <a:solidFill>
                  <a:srgbClr val="424242"/>
                </a:solidFill>
                <a:latin typeface="Calibri" panose="020F0502020204030204" pitchFamily="34" charset="0"/>
                <a:ea typeface="+mn-ea"/>
                <a:cs typeface="Calibri" panose="020F0502020204030204" pitchFamily="34" charset="0"/>
              </a:rPr>
              <a:t>ראינו שיוסף כבר לא יכול להתאפק ומגלה לאחיו </a:t>
            </a:r>
            <a:r>
              <a:rPr lang="he-IL" sz="3600" kern="1200" dirty="0" smtClean="0">
                <a:solidFill>
                  <a:srgbClr val="424242"/>
                </a:solidFill>
                <a:latin typeface="Calibri" panose="020F0502020204030204" pitchFamily="34" charset="0"/>
                <a:ea typeface="+mn-ea"/>
                <a:cs typeface="Calibri" panose="020F0502020204030204" pitchFamily="34" charset="0"/>
              </a:rPr>
              <a:t>מי הוא, </a:t>
            </a:r>
            <a:r>
              <a:rPr lang="he-IL" sz="3600" kern="1200" dirty="0">
                <a:solidFill>
                  <a:srgbClr val="424242"/>
                </a:solidFill>
                <a:latin typeface="Calibri" panose="020F0502020204030204" pitchFamily="34" charset="0"/>
                <a:ea typeface="+mn-ea"/>
                <a:cs typeface="Calibri" panose="020F0502020204030204" pitchFamily="34" charset="0"/>
              </a:rPr>
              <a:t>אבל למרות השמחה שבפגישה, האחים נאלמים ולא מצליחים לדבר, עד שהוא מדבר אליהם, מחבק אותם ובוכה איתם. שמענו את יוסף מבקש מהם להודיע סוף סוף ליעקב על מצבו ולהזמין אותו להצטרף אליו למצרים ושוחחנו גם על הסיבות שבגללן יוסף לא סיפר ליעקב עד עכשיו שהוא בסדר.</a:t>
            </a:r>
          </a:p>
        </p:txBody>
      </p:sp>
    </p:spTree>
    <p:extLst>
      <p:ext uri="{BB962C8B-B14F-4D97-AF65-F5344CB8AC3E}">
        <p14:creationId xmlns:p14="http://schemas.microsoft.com/office/powerpoint/2010/main" val="37581629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זוכרים את השיר בהתחלה </a:t>
            </a:r>
            <a:endParaRPr lang="he-IL" dirty="0"/>
          </a:p>
        </p:txBody>
      </p:sp>
      <p:pic>
        <p:nvPicPr>
          <p:cNvPr id="4" name="מאיר גרין עוד אבינו חיMeir Green Od avinu cha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97741" y="1817508"/>
            <a:ext cx="8521571" cy="4793384"/>
          </a:xfrm>
          <a:prstGeom prst="rect">
            <a:avLst/>
          </a:prstGeom>
        </p:spPr>
      </p:pic>
    </p:spTree>
    <p:extLst>
      <p:ext uri="{BB962C8B-B14F-4D97-AF65-F5344CB8AC3E}">
        <p14:creationId xmlns:p14="http://schemas.microsoft.com/office/powerpoint/2010/main" val="307741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1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משימת  לבחירה </a:t>
            </a:r>
            <a:endParaRPr lang="he-IL" dirty="0"/>
          </a:p>
        </p:txBody>
      </p:sp>
      <p:sp>
        <p:nvSpPr>
          <p:cNvPr id="4" name="מציין מיקום תוכן 3"/>
          <p:cNvSpPr>
            <a:spLocks noGrp="1"/>
          </p:cNvSpPr>
          <p:nvPr>
            <p:ph sz="quarter" idx="4"/>
          </p:nvPr>
        </p:nvSpPr>
        <p:spPr/>
        <p:txBody>
          <a:bodyPr/>
          <a:lstStyle/>
          <a:p>
            <a:endParaRPr lang="he-IL" dirty="0" smtClean="0"/>
          </a:p>
          <a:p>
            <a:endParaRPr lang="he-IL" dirty="0"/>
          </a:p>
        </p:txBody>
      </p:sp>
      <p:sp>
        <p:nvSpPr>
          <p:cNvPr id="8" name="אליפסה 7"/>
          <p:cNvSpPr/>
          <p:nvPr/>
        </p:nvSpPr>
        <p:spPr>
          <a:xfrm>
            <a:off x="6306532" y="1484556"/>
            <a:ext cx="5048856" cy="4463758"/>
          </a:xfrm>
          <a:prstGeom prst="ellipse">
            <a:avLst/>
          </a:prstGeom>
          <a:solidFill>
            <a:schemeClr val="accent2"/>
          </a:solidFill>
        </p:spPr>
        <p:style>
          <a:lnRef idx="2">
            <a:schemeClr val="accent2"/>
          </a:lnRef>
          <a:fillRef idx="1">
            <a:schemeClr val="lt1"/>
          </a:fillRef>
          <a:effectRef idx="0">
            <a:schemeClr val="accent2"/>
          </a:effectRef>
          <a:fontRef idx="minor">
            <a:schemeClr val="dk1"/>
          </a:fontRef>
        </p:style>
        <p:txBody>
          <a:bodyPr rtlCol="1" anchor="ctr"/>
          <a:lstStyle/>
          <a:p>
            <a:pPr algn="ctr"/>
            <a:endParaRPr lang="he-IL" dirty="0">
              <a:solidFill>
                <a:schemeClr val="bg1"/>
              </a:solidFill>
              <a:latin typeface="Calibri" panose="020F0502020204030204" pitchFamily="34" charset="0"/>
              <a:cs typeface="Calibri" panose="020F0502020204030204" pitchFamily="34" charset="0"/>
            </a:endParaRPr>
          </a:p>
        </p:txBody>
      </p:sp>
      <p:sp>
        <p:nvSpPr>
          <p:cNvPr id="9" name="TextBox 8"/>
          <p:cNvSpPr txBox="1"/>
          <p:nvPr/>
        </p:nvSpPr>
        <p:spPr>
          <a:xfrm>
            <a:off x="6430119" y="2402438"/>
            <a:ext cx="4801682" cy="2862322"/>
          </a:xfrm>
          <a:prstGeom prst="rect">
            <a:avLst/>
          </a:prstGeom>
          <a:noFill/>
        </p:spPr>
        <p:txBody>
          <a:bodyPr wrap="square" rtlCol="1">
            <a:spAutoFit/>
          </a:bodyPr>
          <a:lstStyle/>
          <a:p>
            <a:pPr lvl="0" algn="ctr" rtl="1">
              <a:buClr>
                <a:srgbClr val="FB2265"/>
              </a:buClr>
            </a:pPr>
            <a:r>
              <a:rPr lang="he-IL" sz="3600" kern="1200" dirty="0">
                <a:solidFill>
                  <a:schemeClr val="bg1"/>
                </a:solidFill>
                <a:latin typeface="Calibri" panose="020F0502020204030204" pitchFamily="34" charset="0"/>
                <a:ea typeface="+mn-ea"/>
                <a:cs typeface="Calibri" panose="020F0502020204030204" pitchFamily="34" charset="0"/>
              </a:rPr>
              <a:t>אילו כתב יוסף מכתב לאביו וביקש שירד </a:t>
            </a:r>
            <a:r>
              <a:rPr lang="he-IL" sz="3600" kern="1200" dirty="0" smtClean="0">
                <a:solidFill>
                  <a:schemeClr val="bg1"/>
                </a:solidFill>
                <a:latin typeface="Calibri" panose="020F0502020204030204" pitchFamily="34" charset="0"/>
                <a:ea typeface="+mn-ea"/>
                <a:cs typeface="Calibri" panose="020F0502020204030204" pitchFamily="34" charset="0"/>
              </a:rPr>
              <a:t>למצרים,</a:t>
            </a:r>
            <a:r>
              <a:rPr lang="en-US" sz="3600" kern="1200" smtClean="0">
                <a:solidFill>
                  <a:schemeClr val="bg1"/>
                </a:solidFill>
                <a:latin typeface="Calibri" panose="020F0502020204030204" pitchFamily="34" charset="0"/>
                <a:ea typeface="+mn-ea"/>
                <a:cs typeface="Calibri" panose="020F0502020204030204" pitchFamily="34" charset="0"/>
              </a:rPr>
              <a:t> </a:t>
            </a:r>
          </a:p>
          <a:p>
            <a:pPr lvl="0" algn="ctr" rtl="1">
              <a:buClr>
                <a:srgbClr val="FB2265"/>
              </a:buClr>
            </a:pPr>
            <a:r>
              <a:rPr lang="he-IL" sz="3600" kern="1200" smtClean="0">
                <a:solidFill>
                  <a:schemeClr val="bg1"/>
                </a:solidFill>
                <a:latin typeface="Calibri" panose="020F0502020204030204" pitchFamily="34" charset="0"/>
                <a:ea typeface="+mn-ea"/>
                <a:cs typeface="Calibri" panose="020F0502020204030204" pitchFamily="34" charset="0"/>
              </a:rPr>
              <a:t>מה </a:t>
            </a:r>
            <a:r>
              <a:rPr lang="he-IL" sz="3600" kern="1200" dirty="0">
                <a:solidFill>
                  <a:schemeClr val="bg1"/>
                </a:solidFill>
                <a:latin typeface="Calibri" panose="020F0502020204030204" pitchFamily="34" charset="0"/>
                <a:ea typeface="+mn-ea"/>
                <a:cs typeface="Calibri" panose="020F0502020204030204" pitchFamily="34" charset="0"/>
              </a:rPr>
              <a:t>הוא היה </a:t>
            </a:r>
            <a:r>
              <a:rPr lang="he-IL" sz="3600" kern="1200" dirty="0" smtClean="0">
                <a:solidFill>
                  <a:schemeClr val="bg1"/>
                </a:solidFill>
                <a:latin typeface="Calibri" panose="020F0502020204030204" pitchFamily="34" charset="0"/>
                <a:ea typeface="+mn-ea"/>
                <a:cs typeface="Calibri" panose="020F0502020204030204" pitchFamily="34" charset="0"/>
              </a:rPr>
              <a:t>כותב?</a:t>
            </a:r>
            <a:endParaRPr lang="he-IL" sz="3600" kern="1200" dirty="0">
              <a:solidFill>
                <a:schemeClr val="bg1"/>
              </a:solidFill>
              <a:latin typeface="Calibri" panose="020F0502020204030204" pitchFamily="34" charset="0"/>
              <a:ea typeface="+mn-ea"/>
              <a:cs typeface="Calibri" panose="020F0502020204030204" pitchFamily="34" charset="0"/>
            </a:endParaRPr>
          </a:p>
          <a:p>
            <a:pPr lvl="0" algn="ctr" rtl="1">
              <a:buClr>
                <a:srgbClr val="FB2265"/>
              </a:buClr>
            </a:pPr>
            <a:r>
              <a:rPr lang="he-IL" sz="3600" kern="1200" dirty="0">
                <a:solidFill>
                  <a:schemeClr val="bg1"/>
                </a:solidFill>
                <a:latin typeface="Calibri" panose="020F0502020204030204" pitchFamily="34" charset="0"/>
                <a:ea typeface="+mn-ea"/>
                <a:cs typeface="Calibri" panose="020F0502020204030204" pitchFamily="34" charset="0"/>
              </a:rPr>
              <a:t>דמיינו את המכתב </a:t>
            </a:r>
            <a:r>
              <a:rPr lang="en-US" sz="3600" kern="1200" dirty="0" smtClean="0">
                <a:solidFill>
                  <a:schemeClr val="bg1"/>
                </a:solidFill>
                <a:latin typeface="Calibri" panose="020F0502020204030204" pitchFamily="34" charset="0"/>
                <a:ea typeface="+mn-ea"/>
                <a:cs typeface="Calibri" panose="020F0502020204030204" pitchFamily="34" charset="0"/>
              </a:rPr>
              <a:t/>
            </a:r>
            <a:br>
              <a:rPr lang="en-US" sz="3600" kern="1200" dirty="0" smtClean="0">
                <a:solidFill>
                  <a:schemeClr val="bg1"/>
                </a:solidFill>
                <a:latin typeface="Calibri" panose="020F0502020204030204" pitchFamily="34" charset="0"/>
                <a:ea typeface="+mn-ea"/>
                <a:cs typeface="Calibri" panose="020F0502020204030204" pitchFamily="34" charset="0"/>
              </a:rPr>
            </a:br>
            <a:r>
              <a:rPr lang="he-IL" sz="3600" kern="1200" dirty="0" smtClean="0">
                <a:solidFill>
                  <a:schemeClr val="bg1"/>
                </a:solidFill>
                <a:latin typeface="Calibri" panose="020F0502020204030204" pitchFamily="34" charset="0"/>
                <a:ea typeface="+mn-ea"/>
                <a:cs typeface="Calibri" panose="020F0502020204030204" pitchFamily="34" charset="0"/>
              </a:rPr>
              <a:t>וכתבו אותו.</a:t>
            </a:r>
            <a:endParaRPr lang="he-IL" sz="3600" kern="1200" dirty="0">
              <a:solidFill>
                <a:schemeClr val="bg1"/>
              </a:solidFill>
              <a:latin typeface="Calibri" panose="020F0502020204030204" pitchFamily="34" charset="0"/>
              <a:ea typeface="+mn-ea"/>
              <a:cs typeface="Calibri" panose="020F0502020204030204" pitchFamily="34" charset="0"/>
            </a:endParaRPr>
          </a:p>
        </p:txBody>
      </p:sp>
      <p:sp>
        <p:nvSpPr>
          <p:cNvPr id="10" name="אליפסה 9"/>
          <p:cNvSpPr/>
          <p:nvPr/>
        </p:nvSpPr>
        <p:spPr>
          <a:xfrm>
            <a:off x="429752" y="1328194"/>
            <a:ext cx="4981345" cy="4511558"/>
          </a:xfrm>
          <a:prstGeom prst="ellipse">
            <a:avLst/>
          </a:prstGeom>
          <a:solidFill>
            <a:schemeClr val="accent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1" anchor="ctr"/>
          <a:lstStyle/>
          <a:p>
            <a:pPr marL="457200" lvl="0" indent="-457200" algn="ctr" rtl="1">
              <a:buClr>
                <a:srgbClr val="FB2265"/>
              </a:buClr>
            </a:pPr>
            <a:r>
              <a:rPr lang="he-IL" sz="4400" kern="1200" dirty="0">
                <a:solidFill>
                  <a:schemeClr val="bg1"/>
                </a:solidFill>
                <a:latin typeface="Calibri" panose="020F0502020204030204" pitchFamily="34" charset="0"/>
                <a:cs typeface="Calibri" panose="020F0502020204030204" pitchFamily="34" charset="0"/>
              </a:rPr>
              <a:t>חברו ריקוד </a:t>
            </a:r>
            <a:r>
              <a:rPr lang="he-IL" sz="4400" kern="1200" dirty="0" smtClean="0">
                <a:solidFill>
                  <a:schemeClr val="bg1"/>
                </a:solidFill>
                <a:latin typeface="Calibri" panose="020F0502020204030204" pitchFamily="34" charset="0"/>
                <a:cs typeface="Calibri" panose="020F0502020204030204" pitchFamily="34" charset="0"/>
              </a:rPr>
              <a:t>לשיר</a:t>
            </a:r>
          </a:p>
          <a:p>
            <a:pPr marL="457200" lvl="0" indent="-457200" algn="ctr" rtl="1">
              <a:buClr>
                <a:srgbClr val="FB2265"/>
              </a:buClr>
            </a:pPr>
            <a:r>
              <a:rPr lang="he-IL" sz="4400" kern="1200" dirty="0" smtClean="0">
                <a:solidFill>
                  <a:schemeClr val="bg1"/>
                </a:solidFill>
                <a:latin typeface="Calibri" panose="020F0502020204030204" pitchFamily="34" charset="0"/>
                <a:cs typeface="Calibri" panose="020F0502020204030204" pitchFamily="34" charset="0"/>
              </a:rPr>
              <a:t> </a:t>
            </a:r>
            <a:r>
              <a:rPr lang="he-IL" sz="4400" kern="1200" dirty="0">
                <a:solidFill>
                  <a:schemeClr val="bg1"/>
                </a:solidFill>
                <a:latin typeface="Calibri" panose="020F0502020204030204" pitchFamily="34" charset="0"/>
                <a:cs typeface="Calibri" panose="020F0502020204030204" pitchFamily="34" charset="0"/>
              </a:rPr>
              <a:t>" עוד אבינו חי</a:t>
            </a:r>
            <a:r>
              <a:rPr lang="he-IL" sz="4400" kern="1200" dirty="0" smtClean="0">
                <a:solidFill>
                  <a:schemeClr val="bg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4853119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Tree>
    <p:extLst>
      <p:ext uri="{BB962C8B-B14F-4D97-AF65-F5344CB8AC3E}">
        <p14:creationId xmlns:p14="http://schemas.microsoft.com/office/powerpoint/2010/main" val="1368262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מה להביא לשיעור </a:t>
            </a:r>
            <a:endParaRPr lang="he-IL" dirty="0"/>
          </a:p>
        </p:txBody>
      </p:sp>
      <p:pic>
        <p:nvPicPr>
          <p:cNvPr id="4" name="תמונה 3"/>
          <p:cNvPicPr>
            <a:picLocks noChangeAspect="1"/>
          </p:cNvPicPr>
          <p:nvPr/>
        </p:nvPicPr>
        <p:blipFill rotWithShape="1">
          <a:blip r:embed="rId4">
            <a:clrChange>
              <a:clrFrom>
                <a:srgbClr val="FFFFFF"/>
              </a:clrFrom>
              <a:clrTo>
                <a:srgbClr val="FFFFFF">
                  <a:alpha val="0"/>
                </a:srgbClr>
              </a:clrTo>
            </a:clrChange>
          </a:blip>
          <a:srcRect l="17177" t="25906" b="22634"/>
          <a:stretch/>
        </p:blipFill>
        <p:spPr>
          <a:xfrm>
            <a:off x="2167128" y="2029968"/>
            <a:ext cx="8778240" cy="2983314"/>
          </a:xfrm>
          <a:prstGeom prst="rect">
            <a:avLst/>
          </a:prstGeom>
        </p:spPr>
      </p:pic>
      <p:pic>
        <p:nvPicPr>
          <p:cNvPr id="5"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3707" y="748325"/>
            <a:ext cx="1540938" cy="549601"/>
          </a:xfrm>
          <a:prstGeom prst="rect">
            <a:avLst/>
          </a:prstGeom>
        </p:spPr>
      </p:pic>
    </p:spTree>
    <p:extLst>
      <p:ext uri="{BB962C8B-B14F-4D97-AF65-F5344CB8AC3E}">
        <p14:creationId xmlns:p14="http://schemas.microsoft.com/office/powerpoint/2010/main" val="177669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128724" y="672553"/>
            <a:ext cx="8280000" cy="720000"/>
          </a:xfrm>
        </p:spPr>
        <p:txBody>
          <a:bodyPr>
            <a:normAutofit fontScale="90000"/>
          </a:bodyPr>
          <a:lstStyle/>
          <a:p>
            <a:r>
              <a:rPr lang="he-IL" dirty="0" smtClean="0"/>
              <a:t>מתחילים בכייף ....שיר עוד אבינו חי</a:t>
            </a:r>
            <a:endParaRPr lang="he-IL" dirty="0"/>
          </a:p>
        </p:txBody>
      </p:sp>
      <p:sp>
        <p:nvSpPr>
          <p:cNvPr id="5" name="TextBox 4"/>
          <p:cNvSpPr txBox="1"/>
          <p:nvPr/>
        </p:nvSpPr>
        <p:spPr>
          <a:xfrm>
            <a:off x="3016090" y="1652281"/>
            <a:ext cx="8505268" cy="584775"/>
          </a:xfrm>
          <a:prstGeom prst="rect">
            <a:avLst/>
          </a:prstGeom>
          <a:noFill/>
        </p:spPr>
        <p:txBody>
          <a:bodyPr wrap="square" rtlCol="1">
            <a:spAutoFit/>
          </a:bodyPr>
          <a:lstStyle/>
          <a:p>
            <a:pPr algn="r"/>
            <a:r>
              <a:rPr lang="he-IL" sz="3200" dirty="0" smtClean="0">
                <a:solidFill>
                  <a:schemeClr val="tx1"/>
                </a:solidFill>
                <a:latin typeface="Calibri" panose="020F0502020204030204" pitchFamily="34" charset="0"/>
                <a:cs typeface="Calibri" panose="020F0502020204030204" pitchFamily="34" charset="0"/>
              </a:rPr>
              <a:t>מה הקשר בין </a:t>
            </a:r>
            <a:r>
              <a:rPr lang="he-IL" sz="3200" dirty="0" smtClean="0">
                <a:solidFill>
                  <a:schemeClr val="tx1"/>
                </a:solidFill>
                <a:latin typeface="Calibri" panose="020F0502020204030204" pitchFamily="34" charset="0"/>
                <a:cs typeface="Calibri" panose="020F0502020204030204" pitchFamily="34" charset="0"/>
              </a:rPr>
              <a:t>השיר, </a:t>
            </a:r>
            <a:r>
              <a:rPr lang="he-IL" sz="3200" dirty="0" smtClean="0">
                <a:solidFill>
                  <a:schemeClr val="tx1"/>
                </a:solidFill>
                <a:latin typeface="Calibri" panose="020F0502020204030204" pitchFamily="34" charset="0"/>
                <a:cs typeface="Calibri" panose="020F0502020204030204" pitchFamily="34" charset="0"/>
              </a:rPr>
              <a:t>"עוד אבינו חי " לשיעור </a:t>
            </a:r>
            <a:r>
              <a:rPr lang="he-IL" sz="3200" dirty="0" smtClean="0">
                <a:solidFill>
                  <a:schemeClr val="tx1"/>
                </a:solidFill>
                <a:latin typeface="Calibri" panose="020F0502020204030204" pitchFamily="34" charset="0"/>
                <a:cs typeface="Calibri" panose="020F0502020204030204" pitchFamily="34" charset="0"/>
              </a:rPr>
              <a:t>שלנו?</a:t>
            </a:r>
            <a:endParaRPr lang="he-IL" sz="3200" dirty="0">
              <a:solidFill>
                <a:schemeClr val="tx1"/>
              </a:solidFill>
              <a:latin typeface="Calibri" panose="020F0502020204030204" pitchFamily="34" charset="0"/>
              <a:cs typeface="Calibri" panose="020F0502020204030204" pitchFamily="34" charset="0"/>
            </a:endParaRPr>
          </a:p>
        </p:txBody>
      </p:sp>
      <p:pic>
        <p:nvPicPr>
          <p:cNvPr id="7170" name="Picture 2" descr="http://kotarimagesstg.cet.ac.il/CropDownload.ashx?gPageToken=fa6c17a9-f0cf-44f9-afa8-3d8b7f821cb1&amp;v=11&amp;nSizeStep=7&amp;nTop=190&amp;nLeft=196&amp;nWidth=705&amp;nHeight=39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32" y="3110213"/>
            <a:ext cx="3223967" cy="1820056"/>
          </a:xfrm>
          <a:prstGeom prst="rect">
            <a:avLst/>
          </a:prstGeom>
          <a:noFill/>
          <a:extLst>
            <a:ext uri="{909E8E84-426E-40DD-AFC4-6F175D3DCCD1}">
              <a14:hiddenFill xmlns:a14="http://schemas.microsoft.com/office/drawing/2010/main">
                <a:solidFill>
                  <a:srgbClr val="FFFFFF"/>
                </a:solidFill>
              </a14:hiddenFill>
            </a:ext>
          </a:extLst>
        </p:spPr>
      </p:pic>
      <p:pic>
        <p:nvPicPr>
          <p:cNvPr id="7" name="מאיר גרין עוד אבינו חיMeir Green Od avinu chai">
            <a:hlinkClick r:id="" action="ppaction://media"/>
          </p:cNvPr>
          <p:cNvPicPr>
            <a:picLocks noChangeAspect="1"/>
          </p:cNvPicPr>
          <p:nvPr>
            <a:videoFile r:link="rId1"/>
            <p:extLst>
              <p:ext uri="{DAA4B4D4-6D71-4841-9C94-3DE7FCFB9230}">
                <p14:media xmlns:p14="http://schemas.microsoft.com/office/powerpoint/2010/main" r:embed="rId2">
                  <p14:trim end="122079"/>
                </p14:media>
              </p:ext>
            </p:extLst>
          </p:nvPr>
        </p:nvPicPr>
        <p:blipFill>
          <a:blip r:embed="rId6"/>
          <a:stretch>
            <a:fillRect/>
          </a:stretch>
        </p:blipFill>
        <p:spPr>
          <a:xfrm>
            <a:off x="3732904" y="2237056"/>
            <a:ext cx="7675820" cy="4317649"/>
          </a:xfrm>
          <a:prstGeom prst="rect">
            <a:avLst/>
          </a:prstGeom>
        </p:spPr>
      </p:pic>
    </p:spTree>
    <p:extLst>
      <p:ext uri="{BB962C8B-B14F-4D97-AF65-F5344CB8AC3E}">
        <p14:creationId xmlns:p14="http://schemas.microsoft.com/office/powerpoint/2010/main" val="417853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0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פרקים הקודמים </a:t>
            </a:r>
            <a:endParaRPr lang="he-IL" dirty="0"/>
          </a:p>
        </p:txBody>
      </p:sp>
      <p:sp>
        <p:nvSpPr>
          <p:cNvPr id="3" name="מציין מיקום טקסט 2"/>
          <p:cNvSpPr>
            <a:spLocks noGrp="1"/>
          </p:cNvSpPr>
          <p:nvPr>
            <p:ph type="body" sz="quarter" idx="10"/>
          </p:nvPr>
        </p:nvSpPr>
        <p:spPr>
          <a:xfrm>
            <a:off x="1400380" y="1383126"/>
            <a:ext cx="10079545" cy="4644109"/>
          </a:xfrm>
        </p:spPr>
        <p:txBody>
          <a:bodyPr>
            <a:normAutofit fontScale="92500"/>
          </a:bodyPr>
          <a:lstStyle/>
          <a:p>
            <a:pPr>
              <a:lnSpc>
                <a:spcPct val="150000"/>
              </a:lnSpc>
            </a:pPr>
            <a:r>
              <a:rPr lang="he-IL" dirty="0"/>
              <a:t>בפרקים הקודמים קראנו שיוסף טמן בסתר את גביע הכסף שלו בשק של בנימין. </a:t>
            </a:r>
          </a:p>
          <a:p>
            <a:pPr>
              <a:lnSpc>
                <a:spcPct val="150000"/>
              </a:lnSpc>
            </a:pPr>
            <a:r>
              <a:rPr lang="he-IL" dirty="0"/>
              <a:t>בנימין נתפס עם גביע הכסף בשקו.</a:t>
            </a:r>
          </a:p>
          <a:p>
            <a:pPr>
              <a:lnSpc>
                <a:spcPct val="150000"/>
              </a:lnSpc>
            </a:pPr>
            <a:r>
              <a:rPr lang="he-IL" dirty="0"/>
              <a:t>יהודה פונה ליוסף ומביע נכונות להיות לעבד </a:t>
            </a:r>
            <a:r>
              <a:rPr lang="he-IL" dirty="0" smtClean="0"/>
              <a:t>במקום </a:t>
            </a:r>
            <a:r>
              <a:rPr lang="he-IL" dirty="0"/>
              <a:t>בנימין.</a:t>
            </a:r>
          </a:p>
          <a:p>
            <a:pPr>
              <a:lnSpc>
                <a:spcPct val="150000"/>
              </a:lnSpc>
            </a:pPr>
            <a:r>
              <a:rPr lang="he-IL" dirty="0"/>
              <a:t>לאחר נאומו של יהודה, יוסף מוצף </a:t>
            </a:r>
            <a:r>
              <a:rPr lang="he-IL" dirty="0" smtClean="0"/>
              <a:t>ברגשות.</a:t>
            </a:r>
            <a:endParaRPr lang="he-IL" dirty="0"/>
          </a:p>
          <a:p>
            <a:pPr>
              <a:lnSpc>
                <a:spcPct val="150000"/>
              </a:lnSpc>
            </a:pPr>
            <a:r>
              <a:rPr lang="he-IL" dirty="0" smtClean="0"/>
              <a:t>כיצד </a:t>
            </a:r>
            <a:r>
              <a:rPr lang="he-IL" dirty="0" smtClean="0"/>
              <a:t>יגיב? </a:t>
            </a:r>
            <a:endParaRPr lang="he-IL" dirty="0"/>
          </a:p>
        </p:txBody>
      </p:sp>
      <p:pic>
        <p:nvPicPr>
          <p:cNvPr id="4" name="תמונה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5230" y="2288262"/>
            <a:ext cx="1307631" cy="739760"/>
          </a:xfrm>
          <a:prstGeom prst="rect">
            <a:avLst/>
          </a:prstGeom>
        </p:spPr>
      </p:pic>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794" y="4369537"/>
            <a:ext cx="3064045" cy="23776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692638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226372" y="663126"/>
            <a:ext cx="10135218" cy="720000"/>
          </a:xfrm>
        </p:spPr>
        <p:txBody>
          <a:bodyPr>
            <a:noAutofit/>
          </a:bodyPr>
          <a:lstStyle/>
          <a:p>
            <a:r>
              <a:rPr lang="he-IL" sz="3600" dirty="0" smtClean="0"/>
              <a:t>נסו </a:t>
            </a:r>
            <a:r>
              <a:rPr lang="he-IL" sz="3600" dirty="0" smtClean="0"/>
              <a:t>לשער: מה </a:t>
            </a:r>
            <a:r>
              <a:rPr lang="he-IL" sz="3600" dirty="0" smtClean="0"/>
              <a:t>הרגיש יוסף לאחר ששמע את נאום </a:t>
            </a:r>
            <a:r>
              <a:rPr lang="he-IL" sz="3600" dirty="0" smtClean="0"/>
              <a:t>יהודה?</a:t>
            </a:r>
            <a:endParaRPr lang="he-IL" sz="3600" dirty="0"/>
          </a:p>
        </p:txBody>
      </p:sp>
      <p:pic>
        <p:nvPicPr>
          <p:cNvPr id="1026" name="Picture 2" descr="http://kotarimagesstg.cet.ac.il/CropDownload.ashx?gPageToken=619f5a9c-52fa-4e2e-97ac-5645a4ad9337&amp;v=11&amp;nSizeStep=4&amp;nTop=242&amp;nLeft=61&amp;nWidth=586&amp;nHeight=443"/>
          <p:cNvPicPr>
            <a:picLocks noChangeAspect="1" noChangeArrowheads="1"/>
          </p:cNvPicPr>
          <p:nvPr/>
        </p:nvPicPr>
        <p:blipFill rotWithShape="1">
          <a:blip r:embed="rId4">
            <a:extLst>
              <a:ext uri="{28A0092B-C50C-407E-A947-70E740481C1C}">
                <a14:useLocalDpi xmlns:a14="http://schemas.microsoft.com/office/drawing/2010/main" val="0"/>
              </a:ext>
            </a:extLst>
          </a:blip>
          <a:srcRect t="3420" r="6385"/>
          <a:stretch/>
        </p:blipFill>
        <p:spPr bwMode="auto">
          <a:xfrm>
            <a:off x="2955117" y="1559859"/>
            <a:ext cx="6677728" cy="52080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01261" y="1688950"/>
            <a:ext cx="1366222" cy="523220"/>
          </a:xfrm>
          <a:prstGeom prst="rect">
            <a:avLst/>
          </a:prstGeom>
          <a:solidFill>
            <a:schemeClr val="bg1"/>
          </a:solidFill>
        </p:spPr>
        <p:txBody>
          <a:bodyPr wrap="square" rtlCol="1">
            <a:spAutoFit/>
          </a:bodyPr>
          <a:lstStyle/>
          <a:p>
            <a:pPr algn="r" rtl="1"/>
            <a:r>
              <a:rPr lang="he-IL" sz="2800" dirty="0" smtClean="0">
                <a:latin typeface="Calibri" panose="020F0502020204030204" pitchFamily="34" charset="0"/>
                <a:cs typeface="Calibri" panose="020F0502020204030204" pitchFamily="34" charset="0"/>
              </a:rPr>
              <a:t>תקווה</a:t>
            </a:r>
            <a:endParaRPr lang="he-IL" sz="2800" dirty="0">
              <a:latin typeface="Calibri" panose="020F0502020204030204" pitchFamily="34" charset="0"/>
              <a:cs typeface="Calibri" panose="020F0502020204030204" pitchFamily="34" charset="0"/>
            </a:endParaRPr>
          </a:p>
        </p:txBody>
      </p:sp>
      <p:sp>
        <p:nvSpPr>
          <p:cNvPr id="5" name="TextBox 4"/>
          <p:cNvSpPr txBox="1"/>
          <p:nvPr/>
        </p:nvSpPr>
        <p:spPr>
          <a:xfrm>
            <a:off x="8084372" y="2887629"/>
            <a:ext cx="1366222" cy="523220"/>
          </a:xfrm>
          <a:prstGeom prst="rect">
            <a:avLst/>
          </a:prstGeom>
          <a:solidFill>
            <a:schemeClr val="bg1"/>
          </a:solidFill>
        </p:spPr>
        <p:txBody>
          <a:bodyPr wrap="square" rtlCol="1">
            <a:spAutoFit/>
          </a:bodyPr>
          <a:lstStyle/>
          <a:p>
            <a:pPr algn="r" rtl="1"/>
            <a:r>
              <a:rPr lang="he-IL" sz="2800" dirty="0" smtClean="0">
                <a:latin typeface="Calibri" panose="020F0502020204030204" pitchFamily="34" charset="0"/>
                <a:cs typeface="Calibri" panose="020F0502020204030204" pitchFamily="34" charset="0"/>
              </a:rPr>
              <a:t>צער</a:t>
            </a:r>
            <a:endParaRPr lang="he-IL" sz="2800" dirty="0">
              <a:latin typeface="Calibri" panose="020F0502020204030204" pitchFamily="34" charset="0"/>
              <a:cs typeface="Calibri" panose="020F0502020204030204" pitchFamily="34" charset="0"/>
            </a:endParaRPr>
          </a:p>
        </p:txBody>
      </p:sp>
      <p:sp>
        <p:nvSpPr>
          <p:cNvPr id="6" name="TextBox 5"/>
          <p:cNvSpPr txBox="1"/>
          <p:nvPr/>
        </p:nvSpPr>
        <p:spPr>
          <a:xfrm>
            <a:off x="8326417" y="4566160"/>
            <a:ext cx="1198850" cy="523220"/>
          </a:xfrm>
          <a:prstGeom prst="rect">
            <a:avLst/>
          </a:prstGeom>
          <a:solidFill>
            <a:schemeClr val="bg1"/>
          </a:solidFill>
        </p:spPr>
        <p:txBody>
          <a:bodyPr wrap="square" rtlCol="1">
            <a:spAutoFit/>
          </a:bodyPr>
          <a:lstStyle/>
          <a:p>
            <a:pPr algn="r" rtl="1"/>
            <a:r>
              <a:rPr lang="he-IL" sz="2800" dirty="0" smtClean="0">
                <a:latin typeface="Calibri" panose="020F0502020204030204" pitchFamily="34" charset="0"/>
                <a:cs typeface="Calibri" panose="020F0502020204030204" pitchFamily="34" charset="0"/>
              </a:rPr>
              <a:t>אהבה</a:t>
            </a:r>
            <a:endParaRPr lang="he-IL" sz="2800" dirty="0">
              <a:latin typeface="Calibri" panose="020F0502020204030204" pitchFamily="34" charset="0"/>
              <a:cs typeface="Calibri" panose="020F0502020204030204" pitchFamily="34" charset="0"/>
            </a:endParaRPr>
          </a:p>
        </p:txBody>
      </p:sp>
      <p:sp>
        <p:nvSpPr>
          <p:cNvPr id="7" name="TextBox 6"/>
          <p:cNvSpPr txBox="1"/>
          <p:nvPr/>
        </p:nvSpPr>
        <p:spPr>
          <a:xfrm>
            <a:off x="7230930" y="5983081"/>
            <a:ext cx="1198850" cy="523220"/>
          </a:xfrm>
          <a:prstGeom prst="rect">
            <a:avLst/>
          </a:prstGeom>
          <a:solidFill>
            <a:schemeClr val="bg1"/>
          </a:solidFill>
        </p:spPr>
        <p:txBody>
          <a:bodyPr wrap="square" rtlCol="1">
            <a:spAutoFit/>
          </a:bodyPr>
          <a:lstStyle/>
          <a:p>
            <a:pPr algn="r" rtl="1"/>
            <a:r>
              <a:rPr lang="he-IL" sz="2800" dirty="0" smtClean="0">
                <a:latin typeface="Calibri" panose="020F0502020204030204" pitchFamily="34" charset="0"/>
                <a:cs typeface="Calibri" panose="020F0502020204030204" pitchFamily="34" charset="0"/>
              </a:rPr>
              <a:t>כעס</a:t>
            </a:r>
            <a:endParaRPr lang="he-IL" sz="2800" dirty="0">
              <a:latin typeface="Calibri" panose="020F0502020204030204" pitchFamily="34" charset="0"/>
              <a:cs typeface="Calibri" panose="020F0502020204030204" pitchFamily="34" charset="0"/>
            </a:endParaRPr>
          </a:p>
        </p:txBody>
      </p:sp>
      <p:sp>
        <p:nvSpPr>
          <p:cNvPr id="8" name="TextBox 7"/>
          <p:cNvSpPr txBox="1"/>
          <p:nvPr/>
        </p:nvSpPr>
        <p:spPr>
          <a:xfrm>
            <a:off x="5285589" y="6211159"/>
            <a:ext cx="1198850" cy="523220"/>
          </a:xfrm>
          <a:prstGeom prst="rect">
            <a:avLst/>
          </a:prstGeom>
          <a:solidFill>
            <a:schemeClr val="bg1"/>
          </a:solidFill>
        </p:spPr>
        <p:txBody>
          <a:bodyPr wrap="square" rtlCol="1">
            <a:spAutoFit/>
          </a:bodyPr>
          <a:lstStyle/>
          <a:p>
            <a:pPr algn="r" rtl="1"/>
            <a:r>
              <a:rPr lang="he-IL" sz="2800" dirty="0" smtClean="0">
                <a:latin typeface="Calibri" panose="020F0502020204030204" pitchFamily="34" charset="0"/>
                <a:cs typeface="Calibri" panose="020F0502020204030204" pitchFamily="34" charset="0"/>
              </a:rPr>
              <a:t>שנאה</a:t>
            </a:r>
            <a:endParaRPr lang="he-IL" sz="2800" dirty="0">
              <a:latin typeface="Calibri" panose="020F0502020204030204" pitchFamily="34" charset="0"/>
              <a:cs typeface="Calibri" panose="020F0502020204030204" pitchFamily="34" charset="0"/>
            </a:endParaRPr>
          </a:p>
        </p:txBody>
      </p:sp>
      <p:sp>
        <p:nvSpPr>
          <p:cNvPr id="9" name="TextBox 8"/>
          <p:cNvSpPr txBox="1"/>
          <p:nvPr/>
        </p:nvSpPr>
        <p:spPr>
          <a:xfrm>
            <a:off x="3356873" y="5459861"/>
            <a:ext cx="1198850" cy="523220"/>
          </a:xfrm>
          <a:prstGeom prst="rect">
            <a:avLst/>
          </a:prstGeom>
          <a:solidFill>
            <a:schemeClr val="bg1"/>
          </a:solidFill>
        </p:spPr>
        <p:txBody>
          <a:bodyPr wrap="square" rtlCol="1">
            <a:spAutoFit/>
          </a:bodyPr>
          <a:lstStyle/>
          <a:p>
            <a:pPr algn="r" rtl="1"/>
            <a:r>
              <a:rPr lang="he-IL" sz="2800" dirty="0" err="1" smtClean="0">
                <a:latin typeface="Calibri" panose="020F0502020204030204" pitchFamily="34" charset="0"/>
                <a:cs typeface="Calibri" panose="020F0502020204030204" pitchFamily="34" charset="0"/>
              </a:rPr>
              <a:t>יאוש</a:t>
            </a:r>
            <a:endParaRPr lang="he-IL" sz="2800" dirty="0">
              <a:latin typeface="Calibri" panose="020F0502020204030204" pitchFamily="34" charset="0"/>
              <a:cs typeface="Calibri" panose="020F0502020204030204" pitchFamily="34" charset="0"/>
            </a:endParaRPr>
          </a:p>
        </p:txBody>
      </p:sp>
      <p:sp>
        <p:nvSpPr>
          <p:cNvPr id="10" name="TextBox 9"/>
          <p:cNvSpPr txBox="1"/>
          <p:nvPr/>
        </p:nvSpPr>
        <p:spPr>
          <a:xfrm>
            <a:off x="2955117" y="4069373"/>
            <a:ext cx="1198850" cy="523220"/>
          </a:xfrm>
          <a:prstGeom prst="rect">
            <a:avLst/>
          </a:prstGeom>
          <a:solidFill>
            <a:schemeClr val="bg1"/>
          </a:solidFill>
        </p:spPr>
        <p:txBody>
          <a:bodyPr wrap="square" rtlCol="1">
            <a:spAutoFit/>
          </a:bodyPr>
          <a:lstStyle/>
          <a:p>
            <a:pPr algn="r" rtl="1"/>
            <a:r>
              <a:rPr lang="he-IL" sz="2800" dirty="0" smtClean="0">
                <a:latin typeface="Calibri" panose="020F0502020204030204" pitchFamily="34" charset="0"/>
                <a:cs typeface="Calibri" panose="020F0502020204030204" pitchFamily="34" charset="0"/>
              </a:rPr>
              <a:t>פחד</a:t>
            </a:r>
            <a:endParaRPr lang="he-IL" sz="2800" dirty="0">
              <a:latin typeface="Calibri" panose="020F0502020204030204" pitchFamily="34" charset="0"/>
              <a:cs typeface="Calibri" panose="020F0502020204030204" pitchFamily="34" charset="0"/>
            </a:endParaRPr>
          </a:p>
        </p:txBody>
      </p:sp>
      <p:sp>
        <p:nvSpPr>
          <p:cNvPr id="11" name="TextBox 10"/>
          <p:cNvSpPr txBox="1"/>
          <p:nvPr/>
        </p:nvSpPr>
        <p:spPr>
          <a:xfrm>
            <a:off x="3091244" y="2553006"/>
            <a:ext cx="1198850" cy="523220"/>
          </a:xfrm>
          <a:prstGeom prst="rect">
            <a:avLst/>
          </a:prstGeom>
          <a:solidFill>
            <a:schemeClr val="bg1"/>
          </a:solidFill>
        </p:spPr>
        <p:txBody>
          <a:bodyPr wrap="square" rtlCol="1">
            <a:spAutoFit/>
          </a:bodyPr>
          <a:lstStyle/>
          <a:p>
            <a:pPr algn="r" rtl="1"/>
            <a:r>
              <a:rPr lang="he-IL" sz="2800" dirty="0" smtClean="0">
                <a:latin typeface="Calibri" panose="020F0502020204030204" pitchFamily="34" charset="0"/>
                <a:cs typeface="Calibri" panose="020F0502020204030204" pitchFamily="34" charset="0"/>
              </a:rPr>
              <a:t>רחמים</a:t>
            </a:r>
            <a:endParaRPr lang="he-IL" sz="2800" dirty="0">
              <a:latin typeface="Calibri" panose="020F0502020204030204" pitchFamily="34" charset="0"/>
              <a:cs typeface="Calibri" panose="020F0502020204030204" pitchFamily="34" charset="0"/>
            </a:endParaRPr>
          </a:p>
        </p:txBody>
      </p:sp>
      <p:sp>
        <p:nvSpPr>
          <p:cNvPr id="12" name="TextBox 11"/>
          <p:cNvSpPr txBox="1"/>
          <p:nvPr/>
        </p:nvSpPr>
        <p:spPr>
          <a:xfrm>
            <a:off x="4578764" y="1559859"/>
            <a:ext cx="1198850" cy="523220"/>
          </a:xfrm>
          <a:prstGeom prst="rect">
            <a:avLst/>
          </a:prstGeom>
          <a:solidFill>
            <a:schemeClr val="bg1"/>
          </a:solidFill>
        </p:spPr>
        <p:txBody>
          <a:bodyPr wrap="square" rtlCol="1">
            <a:spAutoFit/>
          </a:bodyPr>
          <a:lstStyle/>
          <a:p>
            <a:pPr algn="r" rtl="1"/>
            <a:r>
              <a:rPr lang="he-IL" sz="2800" dirty="0" smtClean="0">
                <a:latin typeface="Calibri" panose="020F0502020204030204" pitchFamily="34" charset="0"/>
                <a:cs typeface="Calibri" panose="020F0502020204030204" pitchFamily="34" charset="0"/>
              </a:rPr>
              <a:t>שמחה</a:t>
            </a:r>
            <a:endParaRPr lang="he-IL" sz="2800" dirty="0">
              <a:latin typeface="Calibri" panose="020F0502020204030204" pitchFamily="34" charset="0"/>
              <a:cs typeface="Calibri" panose="020F0502020204030204" pitchFamily="34" charset="0"/>
            </a:endParaRPr>
          </a:p>
        </p:txBody>
      </p:sp>
      <p:pic>
        <p:nvPicPr>
          <p:cNvPr id="13"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0920" y="748325"/>
            <a:ext cx="1540938" cy="549601"/>
          </a:xfrm>
          <a:prstGeom prst="rect">
            <a:avLst/>
          </a:prstGeom>
        </p:spPr>
      </p:pic>
    </p:spTree>
    <p:extLst>
      <p:ext uri="{BB962C8B-B14F-4D97-AF65-F5344CB8AC3E}">
        <p14:creationId xmlns:p14="http://schemas.microsoft.com/office/powerpoint/2010/main" val="287642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247887" y="663126"/>
            <a:ext cx="10113703" cy="720000"/>
          </a:xfrm>
        </p:spPr>
        <p:txBody>
          <a:bodyPr>
            <a:noAutofit/>
          </a:bodyPr>
          <a:lstStyle/>
          <a:p>
            <a:r>
              <a:rPr lang="he-IL" sz="3600" dirty="0" smtClean="0"/>
              <a:t>עכשיו לומדים – יוסף חושף את עצמו.  פרק מ"ה פסוקים א-ג</a:t>
            </a:r>
            <a:endParaRPr lang="he-IL" sz="3600" dirty="0"/>
          </a:p>
        </p:txBody>
      </p:sp>
      <p:sp>
        <p:nvSpPr>
          <p:cNvPr id="3" name="מציין מיקום טקסט 2"/>
          <p:cNvSpPr>
            <a:spLocks noGrp="1"/>
          </p:cNvSpPr>
          <p:nvPr>
            <p:ph type="body" sz="quarter" idx="10"/>
          </p:nvPr>
        </p:nvSpPr>
        <p:spPr>
          <a:xfrm>
            <a:off x="476047" y="1616839"/>
            <a:ext cx="10885543" cy="4945324"/>
          </a:xfrm>
        </p:spPr>
        <p:txBody>
          <a:bodyPr>
            <a:normAutofit lnSpcReduction="10000"/>
          </a:bodyPr>
          <a:lstStyle/>
          <a:p>
            <a:pPr>
              <a:lnSpc>
                <a:spcPct val="150000"/>
              </a:lnSpc>
            </a:pPr>
            <a:r>
              <a:rPr lang="he-IL" b="1" dirty="0"/>
              <a:t>א</a:t>
            </a:r>
            <a:r>
              <a:rPr lang="he-IL" dirty="0"/>
              <a:t> </a:t>
            </a:r>
            <a:r>
              <a:rPr lang="he-IL" dirty="0" err="1"/>
              <a:t>וְלֹא-יָכֹל</a:t>
            </a:r>
            <a:r>
              <a:rPr lang="he-IL" dirty="0"/>
              <a:t> יוֹסֵף לְהִתְאַפֵּק, לְכֹל הַנִּצָּבִים </a:t>
            </a:r>
            <a:r>
              <a:rPr lang="he-IL" dirty="0" smtClean="0"/>
              <a:t>עָלָיו </a:t>
            </a:r>
            <a:r>
              <a:rPr lang="he-IL" dirty="0" smtClean="0">
                <a:solidFill>
                  <a:srgbClr val="00B0F0"/>
                </a:solidFill>
              </a:rPr>
              <a:t>(עומדים סביבו </a:t>
            </a:r>
            <a:r>
              <a:rPr lang="he-IL" dirty="0" smtClean="0"/>
              <a:t>), </a:t>
            </a:r>
            <a:r>
              <a:rPr lang="he-IL" dirty="0"/>
              <a:t>וַיִּקְרָא, הוֹצִיאוּ כָל-אִישׁ </a:t>
            </a:r>
            <a:r>
              <a:rPr lang="he-IL" dirty="0" smtClean="0"/>
              <a:t>מֵעָלָי( </a:t>
            </a:r>
            <a:r>
              <a:rPr lang="he-IL" dirty="0" smtClean="0">
                <a:solidFill>
                  <a:srgbClr val="00B0F0"/>
                </a:solidFill>
              </a:rPr>
              <a:t>מלפניי</a:t>
            </a:r>
            <a:r>
              <a:rPr lang="he-IL" dirty="0" smtClean="0"/>
              <a:t>); </a:t>
            </a:r>
            <a:r>
              <a:rPr lang="he-IL" dirty="0"/>
              <a:t>וְלֹא-עָמַד </a:t>
            </a:r>
            <a:r>
              <a:rPr lang="he-IL" dirty="0" smtClean="0"/>
              <a:t>אִישׁ (</a:t>
            </a:r>
            <a:r>
              <a:rPr lang="he-IL" dirty="0" smtClean="0">
                <a:solidFill>
                  <a:srgbClr val="00B0F0"/>
                </a:solidFill>
              </a:rPr>
              <a:t>מאנשיו</a:t>
            </a:r>
            <a:r>
              <a:rPr lang="he-IL" dirty="0" smtClean="0"/>
              <a:t>) </a:t>
            </a:r>
            <a:r>
              <a:rPr lang="he-IL" dirty="0"/>
              <a:t>אִתּוֹ, </a:t>
            </a:r>
            <a:r>
              <a:rPr lang="he-IL" dirty="0" err="1" smtClean="0"/>
              <a:t>בְּהִתְוַדַּע</a:t>
            </a:r>
            <a:r>
              <a:rPr lang="he-IL" dirty="0" smtClean="0"/>
              <a:t> (</a:t>
            </a:r>
            <a:r>
              <a:rPr lang="he-IL" dirty="0" smtClean="0">
                <a:solidFill>
                  <a:srgbClr val="00B0F0"/>
                </a:solidFill>
              </a:rPr>
              <a:t>כשהתגלה </a:t>
            </a:r>
            <a:r>
              <a:rPr lang="he-IL" dirty="0" smtClean="0"/>
              <a:t>) </a:t>
            </a:r>
            <a:r>
              <a:rPr lang="he-IL" dirty="0"/>
              <a:t>יוֹסֵף אֶל-אֶחָיו.  </a:t>
            </a:r>
            <a:r>
              <a:rPr lang="he-IL" b="1" dirty="0"/>
              <a:t>ב</a:t>
            </a:r>
            <a:r>
              <a:rPr lang="he-IL" dirty="0"/>
              <a:t> </a:t>
            </a:r>
            <a:r>
              <a:rPr lang="he-IL" dirty="0" err="1"/>
              <a:t>וַיִּתֵּן</a:t>
            </a:r>
            <a:r>
              <a:rPr lang="he-IL" dirty="0"/>
              <a:t> </a:t>
            </a:r>
            <a:r>
              <a:rPr lang="he-IL" dirty="0" smtClean="0"/>
              <a:t>אֶת-קֹלוֹ (</a:t>
            </a:r>
            <a:r>
              <a:rPr lang="he-IL" dirty="0" smtClean="0">
                <a:solidFill>
                  <a:srgbClr val="00B0F0"/>
                </a:solidFill>
              </a:rPr>
              <a:t>בכה בקול </a:t>
            </a:r>
            <a:r>
              <a:rPr lang="he-IL" dirty="0" smtClean="0"/>
              <a:t>), </a:t>
            </a:r>
            <a:r>
              <a:rPr lang="he-IL" dirty="0"/>
              <a:t>בִּבְכִי; וַיִּשְׁמְעוּ מִצְרַיִם, וַיִּשְׁמַע בֵּית פַּרְעֹה</a:t>
            </a:r>
            <a:r>
              <a:rPr lang="he-IL" dirty="0" smtClean="0"/>
              <a:t>.(משרתיו ואנשי ביתו)</a:t>
            </a:r>
            <a:r>
              <a:rPr lang="he-IL" dirty="0"/>
              <a:t>  </a:t>
            </a:r>
            <a:r>
              <a:rPr lang="he-IL" b="1" dirty="0"/>
              <a:t>ג</a:t>
            </a:r>
            <a:r>
              <a:rPr lang="he-IL" dirty="0"/>
              <a:t> וַיֹּאמֶר יוֹסֵף אֶל-אֶחָיו אֲנִי יוֹסֵף, </a:t>
            </a:r>
            <a:r>
              <a:rPr lang="he-IL" b="1" dirty="0" smtClean="0">
                <a:solidFill>
                  <a:srgbClr val="FF0000"/>
                </a:solidFill>
              </a:rPr>
              <a:t>הַעוֹד אָבִי חָי</a:t>
            </a:r>
            <a:r>
              <a:rPr lang="he-IL" b="1" dirty="0">
                <a:solidFill>
                  <a:srgbClr val="FF0000"/>
                </a:solidFill>
              </a:rPr>
              <a:t> </a:t>
            </a:r>
            <a:r>
              <a:rPr lang="he-IL" dirty="0" smtClean="0">
                <a:solidFill>
                  <a:srgbClr val="00B0F0"/>
                </a:solidFill>
              </a:rPr>
              <a:t>(האם </a:t>
            </a:r>
            <a:r>
              <a:rPr lang="he-IL" dirty="0">
                <a:solidFill>
                  <a:srgbClr val="00B0F0"/>
                </a:solidFill>
              </a:rPr>
              <a:t>עדיין )</a:t>
            </a:r>
            <a:r>
              <a:rPr lang="he-IL" dirty="0" smtClean="0">
                <a:solidFill>
                  <a:srgbClr val="00B0F0"/>
                </a:solidFill>
              </a:rPr>
              <a:t>; </a:t>
            </a:r>
            <a:r>
              <a:rPr lang="he-IL" dirty="0"/>
              <a:t>וְלֹא-יָכְלוּ אֶחָיו לַעֲנוֹת </a:t>
            </a:r>
            <a:r>
              <a:rPr lang="he-IL" dirty="0" smtClean="0"/>
              <a:t>אֹתוֹ </a:t>
            </a:r>
            <a:r>
              <a:rPr lang="he-IL" dirty="0" smtClean="0">
                <a:solidFill>
                  <a:srgbClr val="00B0F0"/>
                </a:solidFill>
              </a:rPr>
              <a:t>(לו), </a:t>
            </a:r>
            <a:r>
              <a:rPr lang="he-IL" dirty="0"/>
              <a:t>כִּי נִבְהֲלוּ מִפָּנָיו</a:t>
            </a:r>
            <a:r>
              <a:rPr lang="he-IL" dirty="0" smtClean="0"/>
              <a:t>.</a:t>
            </a:r>
            <a:r>
              <a:rPr lang="he-IL" dirty="0"/>
              <a:t> </a:t>
            </a:r>
          </a:p>
        </p:txBody>
      </p:sp>
    </p:spTree>
    <p:extLst>
      <p:ext uri="{BB962C8B-B14F-4D97-AF65-F5344CB8AC3E}">
        <p14:creationId xmlns:p14="http://schemas.microsoft.com/office/powerpoint/2010/main" val="29206443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שאלות להבנת הפסוקים </a:t>
            </a:r>
            <a:endParaRPr lang="he-IL" dirty="0"/>
          </a:p>
        </p:txBody>
      </p:sp>
      <p:sp>
        <p:nvSpPr>
          <p:cNvPr id="3" name="מציין מיקום טקסט 2"/>
          <p:cNvSpPr>
            <a:spLocks noGrp="1"/>
          </p:cNvSpPr>
          <p:nvPr>
            <p:ph type="body" sz="quarter" idx="10"/>
          </p:nvPr>
        </p:nvSpPr>
        <p:spPr/>
        <p:txBody>
          <a:bodyPr>
            <a:normAutofit/>
          </a:bodyPr>
          <a:lstStyle/>
          <a:p>
            <a:pPr marL="515938" indent="-515938">
              <a:spcBef>
                <a:spcPts val="600"/>
              </a:spcBef>
              <a:buAutoNum type="arabicPeriod"/>
            </a:pPr>
            <a:r>
              <a:rPr lang="he-IL" dirty="0" smtClean="0"/>
              <a:t>מה יוסף לא יכול לעשות?</a:t>
            </a:r>
          </a:p>
          <a:p>
            <a:pPr marL="515938">
              <a:spcBef>
                <a:spcPts val="600"/>
              </a:spcBef>
            </a:pPr>
            <a:r>
              <a:rPr lang="he-IL" dirty="0" smtClean="0">
                <a:solidFill>
                  <a:srgbClr val="FF0000"/>
                </a:solidFill>
              </a:rPr>
              <a:t>א</a:t>
            </a:r>
            <a:r>
              <a:rPr lang="he-IL" dirty="0" smtClean="0"/>
              <a:t>. לבכות   </a:t>
            </a:r>
            <a:r>
              <a:rPr lang="he-IL" dirty="0" smtClean="0">
                <a:solidFill>
                  <a:srgbClr val="FF0000"/>
                </a:solidFill>
              </a:rPr>
              <a:t>ב</a:t>
            </a:r>
            <a:r>
              <a:rPr lang="he-IL" dirty="0" smtClean="0"/>
              <a:t>. לצאת מהחדר </a:t>
            </a:r>
            <a:r>
              <a:rPr lang="he-IL" dirty="0" smtClean="0">
                <a:solidFill>
                  <a:srgbClr val="FF0000"/>
                </a:solidFill>
              </a:rPr>
              <a:t>ג</a:t>
            </a:r>
            <a:r>
              <a:rPr lang="he-IL" dirty="0" smtClean="0"/>
              <a:t>. להתאפק  </a:t>
            </a:r>
            <a:r>
              <a:rPr lang="he-IL" dirty="0" smtClean="0">
                <a:solidFill>
                  <a:srgbClr val="FF0000"/>
                </a:solidFill>
              </a:rPr>
              <a:t>ד</a:t>
            </a:r>
            <a:r>
              <a:rPr lang="he-IL" dirty="0" smtClean="0"/>
              <a:t>. לאכול </a:t>
            </a:r>
          </a:p>
          <a:p>
            <a:pPr>
              <a:spcBef>
                <a:spcPts val="600"/>
              </a:spcBef>
            </a:pPr>
            <a:r>
              <a:rPr lang="he-IL" dirty="0" smtClean="0"/>
              <a:t>3. מהי </a:t>
            </a:r>
            <a:r>
              <a:rPr lang="he-IL" dirty="0"/>
              <a:t>השאלה הראשונה ששאל יוסף את </a:t>
            </a:r>
            <a:r>
              <a:rPr lang="he-IL" dirty="0" smtClean="0"/>
              <a:t>אחיו?</a:t>
            </a:r>
          </a:p>
          <a:p>
            <a:pPr indent="461963">
              <a:spcBef>
                <a:spcPts val="600"/>
              </a:spcBef>
            </a:pPr>
            <a:r>
              <a:rPr lang="he-IL" dirty="0" smtClean="0">
                <a:solidFill>
                  <a:srgbClr val="FF0000"/>
                </a:solidFill>
              </a:rPr>
              <a:t>א</a:t>
            </a:r>
            <a:r>
              <a:rPr lang="he-IL" dirty="0" smtClean="0"/>
              <a:t>. אבא עוד חי? </a:t>
            </a:r>
            <a:r>
              <a:rPr lang="he-IL" dirty="0" smtClean="0">
                <a:solidFill>
                  <a:srgbClr val="FF0000"/>
                </a:solidFill>
              </a:rPr>
              <a:t>ב</a:t>
            </a:r>
            <a:r>
              <a:rPr lang="he-IL" dirty="0" smtClean="0"/>
              <a:t>. מה שלומכם? </a:t>
            </a:r>
            <a:r>
              <a:rPr lang="he-IL" dirty="0" smtClean="0">
                <a:solidFill>
                  <a:srgbClr val="FF0000"/>
                </a:solidFill>
              </a:rPr>
              <a:t>ג</a:t>
            </a:r>
            <a:r>
              <a:rPr lang="he-IL" dirty="0" smtClean="0"/>
              <a:t>. אתם לא מזהים אותי?</a:t>
            </a:r>
            <a:r>
              <a:rPr lang="he-IL" dirty="0"/>
              <a:t/>
            </a:r>
            <a:br>
              <a:rPr lang="he-IL" dirty="0"/>
            </a:br>
            <a:r>
              <a:rPr lang="he-IL" dirty="0" smtClean="0"/>
              <a:t>2. כיצד הגיבו האחים לדברי יוסף ?</a:t>
            </a:r>
          </a:p>
          <a:p>
            <a:pPr indent="461963">
              <a:spcBef>
                <a:spcPts val="600"/>
              </a:spcBef>
            </a:pPr>
            <a:r>
              <a:rPr lang="he-IL" dirty="0" smtClean="0">
                <a:solidFill>
                  <a:srgbClr val="FF0000"/>
                </a:solidFill>
              </a:rPr>
              <a:t>א</a:t>
            </a:r>
            <a:r>
              <a:rPr lang="he-IL" dirty="0" smtClean="0"/>
              <a:t>. בכו </a:t>
            </a:r>
            <a:r>
              <a:rPr lang="he-IL" dirty="0" smtClean="0">
                <a:solidFill>
                  <a:srgbClr val="FF0000"/>
                </a:solidFill>
              </a:rPr>
              <a:t>ב</a:t>
            </a:r>
            <a:r>
              <a:rPr lang="he-IL" dirty="0" smtClean="0"/>
              <a:t>. יצאו בבהלה מהחדר </a:t>
            </a:r>
            <a:r>
              <a:rPr lang="he-IL" dirty="0" smtClean="0">
                <a:solidFill>
                  <a:srgbClr val="FF0000"/>
                </a:solidFill>
              </a:rPr>
              <a:t>ג</a:t>
            </a:r>
            <a:r>
              <a:rPr lang="he-IL" dirty="0" smtClean="0"/>
              <a:t>. לא הצליחו לענות </a:t>
            </a:r>
            <a:r>
              <a:rPr lang="he-IL" dirty="0" smtClean="0">
                <a:solidFill>
                  <a:srgbClr val="FF0000"/>
                </a:solidFill>
              </a:rPr>
              <a:t>ד</a:t>
            </a:r>
            <a:r>
              <a:rPr lang="he-IL" dirty="0" smtClean="0"/>
              <a:t>. נבהלו  </a:t>
            </a:r>
            <a:endParaRPr lang="he-IL" dirty="0"/>
          </a:p>
        </p:txBody>
      </p:sp>
      <p:pic>
        <p:nvPicPr>
          <p:cNvPr id="4"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3455" y="748325"/>
            <a:ext cx="1540938" cy="549601"/>
          </a:xfrm>
          <a:prstGeom prst="rect">
            <a:avLst/>
          </a:prstGeom>
        </p:spPr>
      </p:pic>
    </p:spTree>
    <p:extLst>
      <p:ext uri="{BB962C8B-B14F-4D97-AF65-F5344CB8AC3E}">
        <p14:creationId xmlns:p14="http://schemas.microsoft.com/office/powerpoint/2010/main" val="122844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תשובות</a:t>
            </a:r>
          </a:p>
        </p:txBody>
      </p:sp>
      <p:sp>
        <p:nvSpPr>
          <p:cNvPr id="3" name="מציין מיקום טקסט 2"/>
          <p:cNvSpPr>
            <a:spLocks noGrp="1"/>
          </p:cNvSpPr>
          <p:nvPr>
            <p:ph type="body" sz="quarter" idx="10"/>
          </p:nvPr>
        </p:nvSpPr>
        <p:spPr/>
        <p:txBody>
          <a:bodyPr>
            <a:normAutofit/>
          </a:bodyPr>
          <a:lstStyle/>
          <a:p>
            <a:pPr marL="515938" indent="-515938">
              <a:spcBef>
                <a:spcPts val="600"/>
              </a:spcBef>
              <a:buAutoNum type="arabicPeriod"/>
            </a:pPr>
            <a:r>
              <a:rPr lang="he-IL" dirty="0" smtClean="0"/>
              <a:t>מה יוסף לא יכול לעשות?</a:t>
            </a:r>
          </a:p>
          <a:p>
            <a:pPr marL="515938">
              <a:spcBef>
                <a:spcPts val="600"/>
              </a:spcBef>
            </a:pPr>
            <a:r>
              <a:rPr lang="he-IL" dirty="0" smtClean="0">
                <a:solidFill>
                  <a:srgbClr val="FF0000"/>
                </a:solidFill>
              </a:rPr>
              <a:t>א</a:t>
            </a:r>
            <a:r>
              <a:rPr lang="he-IL" dirty="0" smtClean="0"/>
              <a:t>. לבכות   </a:t>
            </a:r>
            <a:r>
              <a:rPr lang="he-IL" dirty="0" smtClean="0">
                <a:solidFill>
                  <a:srgbClr val="FF0000"/>
                </a:solidFill>
              </a:rPr>
              <a:t>ב</a:t>
            </a:r>
            <a:r>
              <a:rPr lang="he-IL" dirty="0" smtClean="0"/>
              <a:t>. לצאת מהחדר </a:t>
            </a:r>
            <a:r>
              <a:rPr lang="he-IL" dirty="0" smtClean="0">
                <a:solidFill>
                  <a:srgbClr val="FF0000"/>
                </a:solidFill>
              </a:rPr>
              <a:t>ג</a:t>
            </a:r>
            <a:r>
              <a:rPr lang="he-IL" dirty="0" smtClean="0"/>
              <a:t>. </a:t>
            </a:r>
            <a:r>
              <a:rPr lang="he-IL" dirty="0" smtClean="0">
                <a:solidFill>
                  <a:schemeClr val="accent2"/>
                </a:solidFill>
              </a:rPr>
              <a:t>להתאפק</a:t>
            </a:r>
            <a:r>
              <a:rPr lang="he-IL" dirty="0" smtClean="0"/>
              <a:t>  </a:t>
            </a:r>
            <a:r>
              <a:rPr lang="he-IL" dirty="0" smtClean="0">
                <a:solidFill>
                  <a:srgbClr val="FF0000"/>
                </a:solidFill>
              </a:rPr>
              <a:t>ד</a:t>
            </a:r>
            <a:r>
              <a:rPr lang="he-IL" dirty="0" smtClean="0"/>
              <a:t>. לאכול </a:t>
            </a:r>
          </a:p>
          <a:p>
            <a:pPr>
              <a:spcBef>
                <a:spcPts val="600"/>
              </a:spcBef>
            </a:pPr>
            <a:r>
              <a:rPr lang="he-IL" dirty="0" smtClean="0"/>
              <a:t>3. מהי </a:t>
            </a:r>
            <a:r>
              <a:rPr lang="he-IL" dirty="0"/>
              <a:t>השאלה הראשונה ששאל יוסף את </a:t>
            </a:r>
            <a:r>
              <a:rPr lang="he-IL" dirty="0" smtClean="0"/>
              <a:t>אחיו?</a:t>
            </a:r>
          </a:p>
          <a:p>
            <a:pPr indent="461963">
              <a:spcBef>
                <a:spcPts val="600"/>
              </a:spcBef>
            </a:pPr>
            <a:r>
              <a:rPr lang="he-IL" dirty="0" smtClean="0">
                <a:solidFill>
                  <a:srgbClr val="FF0000"/>
                </a:solidFill>
              </a:rPr>
              <a:t>א</a:t>
            </a:r>
            <a:r>
              <a:rPr lang="he-IL" dirty="0" smtClean="0"/>
              <a:t>. </a:t>
            </a:r>
            <a:r>
              <a:rPr lang="he-IL" dirty="0" smtClean="0">
                <a:solidFill>
                  <a:schemeClr val="accent2"/>
                </a:solidFill>
              </a:rPr>
              <a:t>אבא עוד חי? </a:t>
            </a:r>
            <a:r>
              <a:rPr lang="he-IL" dirty="0" smtClean="0">
                <a:solidFill>
                  <a:srgbClr val="FF0000"/>
                </a:solidFill>
              </a:rPr>
              <a:t>ב</a:t>
            </a:r>
            <a:r>
              <a:rPr lang="he-IL" dirty="0" smtClean="0"/>
              <a:t>. מה שלומכם? </a:t>
            </a:r>
            <a:r>
              <a:rPr lang="he-IL" dirty="0" smtClean="0">
                <a:solidFill>
                  <a:srgbClr val="FF0000"/>
                </a:solidFill>
              </a:rPr>
              <a:t>ג</a:t>
            </a:r>
            <a:r>
              <a:rPr lang="he-IL" dirty="0" smtClean="0"/>
              <a:t>. אתם לא מזהים אותי?</a:t>
            </a:r>
            <a:r>
              <a:rPr lang="he-IL" dirty="0"/>
              <a:t/>
            </a:r>
            <a:br>
              <a:rPr lang="he-IL" dirty="0"/>
            </a:br>
            <a:r>
              <a:rPr lang="he-IL" dirty="0" smtClean="0"/>
              <a:t>2. כיצד הגיבו האחים לדברי יוסף ?</a:t>
            </a:r>
          </a:p>
          <a:p>
            <a:pPr indent="461963">
              <a:spcBef>
                <a:spcPts val="600"/>
              </a:spcBef>
            </a:pPr>
            <a:r>
              <a:rPr lang="he-IL" dirty="0" smtClean="0">
                <a:solidFill>
                  <a:srgbClr val="FF0000"/>
                </a:solidFill>
              </a:rPr>
              <a:t>א</a:t>
            </a:r>
            <a:r>
              <a:rPr lang="he-IL" dirty="0" smtClean="0"/>
              <a:t>. בכו </a:t>
            </a:r>
            <a:r>
              <a:rPr lang="he-IL" dirty="0" smtClean="0">
                <a:solidFill>
                  <a:srgbClr val="FF0000"/>
                </a:solidFill>
              </a:rPr>
              <a:t>ב</a:t>
            </a:r>
            <a:r>
              <a:rPr lang="he-IL" dirty="0" smtClean="0"/>
              <a:t>. יצאו בבהלה מהחדר </a:t>
            </a:r>
            <a:r>
              <a:rPr lang="he-IL" dirty="0" smtClean="0">
                <a:solidFill>
                  <a:srgbClr val="FF0000"/>
                </a:solidFill>
              </a:rPr>
              <a:t>ג</a:t>
            </a:r>
            <a:r>
              <a:rPr lang="he-IL" dirty="0" smtClean="0"/>
              <a:t>. לא הצליחו לענות </a:t>
            </a:r>
            <a:r>
              <a:rPr lang="he-IL" dirty="0" smtClean="0">
                <a:solidFill>
                  <a:srgbClr val="FF0000"/>
                </a:solidFill>
              </a:rPr>
              <a:t>ד</a:t>
            </a:r>
            <a:r>
              <a:rPr lang="he-IL" dirty="0" smtClean="0"/>
              <a:t>. </a:t>
            </a:r>
            <a:r>
              <a:rPr lang="he-IL" dirty="0" smtClean="0">
                <a:solidFill>
                  <a:schemeClr val="accent2"/>
                </a:solidFill>
              </a:rPr>
              <a:t>נבהלו</a:t>
            </a:r>
            <a:r>
              <a:rPr lang="he-IL" dirty="0" smtClean="0"/>
              <a:t>  </a:t>
            </a:r>
            <a:endParaRPr lang="he-IL" dirty="0"/>
          </a:p>
        </p:txBody>
      </p:sp>
    </p:spTree>
    <p:extLst>
      <p:ext uri="{BB962C8B-B14F-4D97-AF65-F5344CB8AC3E}">
        <p14:creationId xmlns:p14="http://schemas.microsoft.com/office/powerpoint/2010/main" val="25771921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95380</TotalTime>
  <Words>917</Words>
  <Application>Microsoft Office PowerPoint</Application>
  <PresentationFormat>מסך רחב</PresentationFormat>
  <Paragraphs>165</Paragraphs>
  <Slides>29</Slides>
  <Notes>7</Notes>
  <HiddenSlides>0</HiddenSlides>
  <MMClips>9</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29</vt:i4>
      </vt:variant>
    </vt:vector>
  </HeadingPairs>
  <TitlesOfParts>
    <vt:vector size="34" baseType="lpstr">
      <vt:lpstr>Arial</vt:lpstr>
      <vt:lpstr>Alef</vt:lpstr>
      <vt:lpstr>Open Sans</vt:lpstr>
      <vt:lpstr>Calibri</vt:lpstr>
      <vt:lpstr>Office Theme</vt:lpstr>
      <vt:lpstr>מצגת של PowerPoint‏</vt:lpstr>
      <vt:lpstr>מה נלמד היום?</vt:lpstr>
      <vt:lpstr>מה להביא לשיעור </vt:lpstr>
      <vt:lpstr>מתחילים בכייף ....שיר עוד אבינו חי</vt:lpstr>
      <vt:lpstr>פרקים הקודמים </vt:lpstr>
      <vt:lpstr>נסו לשער: מה הרגיש יוסף לאחר ששמע את נאום יהודה?</vt:lpstr>
      <vt:lpstr>עכשיו לומדים – יוסף חושף את עצמו.  פרק מ"ה פסוקים א-ג</vt:lpstr>
      <vt:lpstr>שאלות להבנת הפסוקים </vt:lpstr>
      <vt:lpstr>תשובות</vt:lpstr>
      <vt:lpstr>העוד אבי חי?  רגע למחשבה </vt:lpstr>
      <vt:lpstr>רגע למחשבה .... </vt:lpstr>
      <vt:lpstr> ממשכים לקרוא בפרק</vt:lpstr>
      <vt:lpstr>נכון או לא נכון </vt:lpstr>
      <vt:lpstr>פירושי מלים- נסמן נכון או לא נכון  </vt:lpstr>
      <vt:lpstr>פירושי מלים- נסמן נכון או לא נכון  </vt:lpstr>
      <vt:lpstr>מילה מנחה- כמה פעמים מזכיר יוסף שאלוהים הוא אחראי להגעתו למצרים ? </vt:lpstr>
      <vt:lpstr>הסוד הגדול – תוכנית אלוהית </vt:lpstr>
      <vt:lpstr>עוד אבינו חי - ממשכים לקרוא בפרק פסוקים ט-יא </vt:lpstr>
      <vt:lpstr>רגע למחשבה </vt:lpstr>
      <vt:lpstr>פרק מה פסוקים ט-יא יוסף שולח מסר לאביו</vt:lpstr>
      <vt:lpstr>יוסף שולח מסר לאביו </vt:lpstr>
      <vt:lpstr>שאלה למחשבה </vt:lpstr>
      <vt:lpstr>פרק מה פסוקים יח-כד</vt:lpstr>
      <vt:lpstr>"אל תרגזו בדרך " פירוש רש"י</vt:lpstr>
      <vt:lpstr>האחים חוזרים לכנען לאביהם </vt:lpstr>
      <vt:lpstr>מסכמים במלים שלנו </vt:lpstr>
      <vt:lpstr>זוכרים את השיר בהתחלה </vt:lpstr>
      <vt:lpstr>משימת  לבחירה </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Ruthy Betinger</dc:creator>
  <cp:lastModifiedBy>User</cp:lastModifiedBy>
  <cp:revision>143</cp:revision>
  <dcterms:created xsi:type="dcterms:W3CDTF">2020-03-11T07:11:19Z</dcterms:created>
  <dcterms:modified xsi:type="dcterms:W3CDTF">2020-08-05T09:33:21Z</dcterms:modified>
</cp:coreProperties>
</file>