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autoCompressPictures="0">
  <p:sldMasterIdLst>
    <p:sldMasterId id="2147483648" r:id="rId1"/>
  </p:sldMasterIdLst>
  <p:notesMasterIdLst>
    <p:notesMasterId r:id="rId31"/>
  </p:notesMasterIdLst>
  <p:sldIdLst>
    <p:sldId id="282" r:id="rId2"/>
    <p:sldId id="268" r:id="rId3"/>
    <p:sldId id="269" r:id="rId4"/>
    <p:sldId id="299" r:id="rId5"/>
    <p:sldId id="352" r:id="rId6"/>
    <p:sldId id="326" r:id="rId7"/>
    <p:sldId id="336" r:id="rId8"/>
    <p:sldId id="346" r:id="rId9"/>
    <p:sldId id="324" r:id="rId10"/>
    <p:sldId id="327" r:id="rId11"/>
    <p:sldId id="337" r:id="rId12"/>
    <p:sldId id="325" r:id="rId13"/>
    <p:sldId id="347" r:id="rId14"/>
    <p:sldId id="338" r:id="rId15"/>
    <p:sldId id="340" r:id="rId16"/>
    <p:sldId id="330" r:id="rId17"/>
    <p:sldId id="328" r:id="rId18"/>
    <p:sldId id="341" r:id="rId19"/>
    <p:sldId id="311" r:id="rId20"/>
    <p:sldId id="343" r:id="rId21"/>
    <p:sldId id="342" r:id="rId22"/>
    <p:sldId id="350" r:id="rId23"/>
    <p:sldId id="344" r:id="rId24"/>
    <p:sldId id="348" r:id="rId25"/>
    <p:sldId id="322" r:id="rId26"/>
    <p:sldId id="302" r:id="rId27"/>
    <p:sldId id="345" r:id="rId28"/>
    <p:sldId id="334" r:id="rId29"/>
    <p:sldId id="281" r:id="rId30"/>
  </p:sldIdLst>
  <p:sldSz cx="12192000" cy="6858000"/>
  <p:notesSz cx="6858000" cy="9144000"/>
  <p:defaultTex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24" userDrawn="1">
          <p15:clr>
            <a:srgbClr val="A4A3A4"/>
          </p15:clr>
        </p15:guide>
        <p15:guide id="2" pos="3863" userDrawn="1">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אורי" initials="א" lastIdx="18" clrIdx="0">
    <p:extLst>
      <p:ext uri="{19B8F6BF-5375-455C-9EA6-DF929625EA0E}">
        <p15:presenceInfo xmlns:p15="http://schemas.microsoft.com/office/powerpoint/2012/main" userId="אורי"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37581"/>
    <a:srgbClr val="C4E59F"/>
    <a:srgbClr val="FFE48F"/>
    <a:srgbClr val="FDA9C3"/>
    <a:srgbClr val="FFCD2F"/>
    <a:srgbClr val="FC6090"/>
    <a:srgbClr val="D5ECFF"/>
    <a:srgbClr val="A7D971"/>
    <a:srgbClr val="4285E3"/>
    <a:srgbClr val="EBEBE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סגנון ביניים 2 - הדגשה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ללא סגנון, רשת טבלה">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5005" autoAdjust="0"/>
    <p:restoredTop sz="86212" autoAdjust="0"/>
  </p:normalViewPr>
  <p:slideViewPr>
    <p:cSldViewPr snapToGrid="0" snapToObjects="1" showGuides="1">
      <p:cViewPr varScale="1">
        <p:scale>
          <a:sx n="76" d="100"/>
          <a:sy n="76" d="100"/>
        </p:scale>
        <p:origin x="1056" y="84"/>
      </p:cViewPr>
      <p:guideLst>
        <p:guide orient="horz" pos="2024"/>
        <p:guide pos="3863"/>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snapToObjects="1" showGuides="1">
      <p:cViewPr varScale="1">
        <p:scale>
          <a:sx n="99" d="100"/>
          <a:sy n="99" d="100"/>
        </p:scale>
        <p:origin x="3064" y="1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x-non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EB0428-3D81-B14A-B943-4C2208D448E3}" type="datetimeFigureOut">
              <a:rPr lang="x-none" smtClean="0"/>
              <a:t>29/07/2020</a:t>
            </a:fld>
            <a:endParaRPr lang="x-non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x-non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x-non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3F965BA-DA3B-EB42-8F73-FDBE27A0A657}" type="slidenum">
              <a:rPr lang="x-none" smtClean="0"/>
              <a:t>‹#›</a:t>
            </a:fld>
            <a:endParaRPr lang="x-none"/>
          </a:p>
        </p:txBody>
      </p:sp>
    </p:spTree>
    <p:extLst>
      <p:ext uri="{BB962C8B-B14F-4D97-AF65-F5344CB8AC3E}">
        <p14:creationId xmlns:p14="http://schemas.microsoft.com/office/powerpoint/2010/main" val="18756924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he.wikipedia.org/wiki/%D7%90%D7%9C%D7%9E%D7%95%D7%92%D7%99%D7%9D"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he-IL" dirty="0"/>
              <a:t>כתבו את המלל בהתאם ואת הציוד הדרוש.</a:t>
            </a:r>
          </a:p>
          <a:p>
            <a:pPr algn="r" rtl="1"/>
            <a:endParaRPr lang="x-none" dirty="0"/>
          </a:p>
        </p:txBody>
      </p:sp>
      <p:sp>
        <p:nvSpPr>
          <p:cNvPr id="4" name="Slide Number Placeholder 3"/>
          <p:cNvSpPr>
            <a:spLocks noGrp="1"/>
          </p:cNvSpPr>
          <p:nvPr>
            <p:ph type="sldNum" sz="quarter" idx="5"/>
          </p:nvPr>
        </p:nvSpPr>
        <p:spPr/>
        <p:txBody>
          <a:bodyPr/>
          <a:lstStyle/>
          <a:p>
            <a:fld id="{03F965BA-DA3B-EB42-8F73-FDBE27A0A657}" type="slidenum">
              <a:rPr lang="x-none" smtClean="0"/>
              <a:t>1</a:t>
            </a:fld>
            <a:endParaRPr lang="x-none"/>
          </a:p>
        </p:txBody>
      </p:sp>
    </p:spTree>
    <p:extLst>
      <p:ext uri="{BB962C8B-B14F-4D97-AF65-F5344CB8AC3E}">
        <p14:creationId xmlns:p14="http://schemas.microsoft.com/office/powerpoint/2010/main" val="38360734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הערות 1">
            <a:extLst>
              <a:ext uri="{FF2B5EF4-FFF2-40B4-BE49-F238E27FC236}">
                <a16:creationId xmlns="" xmlns:a16="http://schemas.microsoft.com/office/drawing/2014/main" id="{E69B2AAE-33DB-4346-ADC6-AAC2509104B0}"/>
              </a:ext>
            </a:extLst>
          </p:cNvPr>
          <p:cNvSpPr>
            <a:spLocks noGrp="1"/>
          </p:cNvSpPr>
          <p:nvPr>
            <p:ph type="body" idx="1"/>
          </p:nvPr>
        </p:nvSpPr>
        <p:spPr/>
        <p:txBody>
          <a:bodyPr/>
          <a:lstStyle/>
          <a:p>
            <a:endParaRPr lang="he-IL" dirty="0"/>
          </a:p>
        </p:txBody>
      </p:sp>
    </p:spTree>
    <p:extLst>
      <p:ext uri="{BB962C8B-B14F-4D97-AF65-F5344CB8AC3E}">
        <p14:creationId xmlns:p14="http://schemas.microsoft.com/office/powerpoint/2010/main" val="322531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158750" marR="0" lvl="0" indent="0" algn="r" defTabSz="914400" rtl="1" eaLnBrk="1" fontAlgn="auto" latinLnBrk="0" hangingPunct="1">
              <a:lnSpc>
                <a:spcPct val="100000"/>
              </a:lnSpc>
              <a:spcBef>
                <a:spcPts val="0"/>
              </a:spcBef>
              <a:spcAft>
                <a:spcPts val="0"/>
              </a:spcAft>
              <a:buClr>
                <a:srgbClr val="000000"/>
              </a:buClr>
              <a:buSzPts val="1100"/>
              <a:buFont typeface="Arial"/>
              <a:buNone/>
              <a:tabLst/>
              <a:defRPr/>
            </a:pPr>
            <a:endParaRPr lang="he-IL" dirty="0"/>
          </a:p>
        </p:txBody>
      </p:sp>
      <p:sp>
        <p:nvSpPr>
          <p:cNvPr id="4" name="מציין מיקום של מספר שקופית 3"/>
          <p:cNvSpPr>
            <a:spLocks noGrp="1"/>
          </p:cNvSpPr>
          <p:nvPr>
            <p:ph type="sldNum" sz="quarter" idx="10"/>
          </p:nvPr>
        </p:nvSpPr>
        <p:spPr/>
        <p:txBody>
          <a:bodyPr/>
          <a:lstStyle/>
          <a:p>
            <a:fld id="{03F965BA-DA3B-EB42-8F73-FDBE27A0A657}" type="slidenum">
              <a:rPr lang="x-none" smtClean="0"/>
              <a:t>3</a:t>
            </a:fld>
            <a:endParaRPr lang="x-none"/>
          </a:p>
        </p:txBody>
      </p:sp>
    </p:spTree>
    <p:extLst>
      <p:ext uri="{BB962C8B-B14F-4D97-AF65-F5344CB8AC3E}">
        <p14:creationId xmlns:p14="http://schemas.microsoft.com/office/powerpoint/2010/main" val="32930027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he-IL" dirty="0"/>
              <a:t>חברה שלי שקוראים לה נילי גרה באיילת. השבוע קיבלתי ממנה הודעה</a:t>
            </a:r>
            <a:r>
              <a:rPr lang="en-US" dirty="0"/>
              <a:t> </a:t>
            </a:r>
            <a:r>
              <a:rPr lang="he-IL" dirty="0"/>
              <a:t>בנושא שונית האלמוגים באיילת. היא נשמעה לי מודאגת מאד. </a:t>
            </a:r>
          </a:p>
          <a:p>
            <a:pPr algn="r" rtl="1"/>
            <a:r>
              <a:rPr lang="he-IL" dirty="0"/>
              <a:t>נקרא ביחד את השיחה שניהלנו....</a:t>
            </a:r>
          </a:p>
          <a:p>
            <a:pPr algn="r" rtl="1"/>
            <a:r>
              <a:rPr lang="he-IL" dirty="0"/>
              <a:t>כשסיימתי את השיחה, נכנסתי לקישור של הכתבה ששלחה נילי. אבל לפני שהתחלתי לקרא חשבתי לעצמי שבעצם אני לא יודעת מספיק על שונית האלמוגים, ובוודאי לא על הסכנה שהיא נמצאת בה . החלטתי לחפש את התשובות בכתבה.</a:t>
            </a:r>
          </a:p>
          <a:p>
            <a:pPr algn="r" rtl="1"/>
            <a:r>
              <a:rPr lang="he-IL" dirty="0"/>
              <a:t>צאו איתי לדרך...</a:t>
            </a:r>
          </a:p>
          <a:p>
            <a:pPr algn="r" rtl="1"/>
            <a:endParaRPr lang="he-IL" dirty="0"/>
          </a:p>
          <a:p>
            <a:pPr algn="r" rtl="1"/>
            <a:endParaRPr lang="he-IL" dirty="0"/>
          </a:p>
          <a:p>
            <a:pPr algn="r" rtl="1"/>
            <a:r>
              <a:rPr lang="he-IL" dirty="0"/>
              <a:t>ולפני שהעמקתי בקריאה, שאלתי את עצמי שתי שאלות </a:t>
            </a:r>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4</a:t>
            </a:fld>
            <a:endParaRPr lang="x-none"/>
          </a:p>
        </p:txBody>
      </p:sp>
    </p:spTree>
    <p:extLst>
      <p:ext uri="{BB962C8B-B14F-4D97-AF65-F5344CB8AC3E}">
        <p14:creationId xmlns:p14="http://schemas.microsoft.com/office/powerpoint/2010/main" val="25482897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he-IL" dirty="0"/>
              <a:t>שאלתי את עצמי:</a:t>
            </a:r>
          </a:p>
          <a:p>
            <a:pPr algn="r" rtl="1"/>
            <a:r>
              <a:rPr lang="he-IL" dirty="0"/>
              <a:t>מהי שונית האלמוגים?</a:t>
            </a:r>
          </a:p>
          <a:p>
            <a:pPr algn="r" rtl="1"/>
            <a:r>
              <a:rPr lang="he-IL" dirty="0"/>
              <a:t>מהי הסכנה הנשקפת לשונית האלמוגים באילת?</a:t>
            </a:r>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6</a:t>
            </a:fld>
            <a:endParaRPr lang="x-none"/>
          </a:p>
        </p:txBody>
      </p:sp>
    </p:spTree>
    <p:extLst>
      <p:ext uri="{BB962C8B-B14F-4D97-AF65-F5344CB8AC3E}">
        <p14:creationId xmlns:p14="http://schemas.microsoft.com/office/powerpoint/2010/main" val="20045240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he-IL" b="1" dirty="0"/>
              <a:t>נתבונן  ביחד "ממבט על" על הכתבה. </a:t>
            </a:r>
            <a:r>
              <a:rPr lang="he-IL" b="0" dirty="0"/>
              <a:t>הכתבה התפרסמה באתר של החברה להגנת הטבע. החברה להגנת הטבע הוא ארגון שמטרתו להגן על הסביבה ועל הטבע.</a:t>
            </a:r>
            <a:r>
              <a:rPr lang="he-IL" dirty="0"/>
              <a:t> אנשיה פועלים לשמירה על הנוף בארצנו, על בעלי החיים והצמחים.</a:t>
            </a:r>
          </a:p>
          <a:p>
            <a:pPr marL="0" marR="0" lvl="0" indent="0" algn="r" defTabSz="914400" rtl="1" eaLnBrk="1" fontAlgn="auto" latinLnBrk="0" hangingPunct="1">
              <a:lnSpc>
                <a:spcPct val="100000"/>
              </a:lnSpc>
              <a:spcBef>
                <a:spcPts val="0"/>
              </a:spcBef>
              <a:spcAft>
                <a:spcPts val="0"/>
              </a:spcAft>
              <a:buClrTx/>
              <a:buSzTx/>
              <a:buFontTx/>
              <a:buNone/>
              <a:tabLst/>
              <a:defRPr/>
            </a:pPr>
            <a:r>
              <a:rPr lang="he-IL" dirty="0"/>
              <a:t>הכתבה ארוכה, המידע נמצא במקומות שונים , יש גם תמונות. איך קוראים כתבה כזאת?</a:t>
            </a:r>
            <a:r>
              <a:rPr lang="en-US" dirty="0"/>
              <a:t> </a:t>
            </a:r>
            <a:r>
              <a:rPr lang="he-IL" dirty="0"/>
              <a:t>מהיכן מתחילים?  </a:t>
            </a:r>
          </a:p>
          <a:p>
            <a:pPr algn="r" rtl="1"/>
            <a:endParaRPr lang="he-IL" dirty="0"/>
          </a:p>
          <a:p>
            <a:pPr algn="r" rtl="1"/>
            <a:r>
              <a:rPr lang="he-IL" dirty="0"/>
              <a:t>נקרא את הכתבה כששתי השאלות מנחות אותנו </a:t>
            </a:r>
            <a:r>
              <a:rPr lang="he-IL" b="1" u="sng" dirty="0"/>
              <a:t>לקרוא אותן שנית</a:t>
            </a:r>
            <a:r>
              <a:rPr lang="he-IL" dirty="0"/>
              <a:t>. בדרך, אולי נוותר על קריאה מעמיקה של חלקים מהטקסט, אולי נעמיק בקטעים מסוימים.</a:t>
            </a:r>
          </a:p>
          <a:p>
            <a:pPr algn="r" rtl="1"/>
            <a:r>
              <a:rPr lang="he-IL" dirty="0"/>
              <a:t>נקרא כדי ללמוד , מהי שונית האלמוגים, מהי הסכנה הנשקפת לשונית האלמוגים באילת ואז אולי נבין כיצד נוכל נעזור לנילי.</a:t>
            </a:r>
          </a:p>
          <a:p>
            <a:pPr marL="0" indent="0" algn="r" rtl="1">
              <a:buFontTx/>
              <a:buNone/>
            </a:pPr>
            <a:endParaRPr lang="he-IL" dirty="0"/>
          </a:p>
          <a:p>
            <a:endParaRPr lang="he-IL" dirty="0"/>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7</a:t>
            </a:fld>
            <a:endParaRPr lang="x-none"/>
          </a:p>
        </p:txBody>
      </p:sp>
    </p:spTree>
    <p:extLst>
      <p:ext uri="{BB962C8B-B14F-4D97-AF65-F5344CB8AC3E}">
        <p14:creationId xmlns:p14="http://schemas.microsoft.com/office/powerpoint/2010/main" val="17403665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endParaRPr lang="he-IL" dirty="0"/>
          </a:p>
          <a:p>
            <a:pPr algn="r" rtl="1"/>
            <a:r>
              <a:rPr lang="he-IL" dirty="0"/>
              <a:t>התבוננו בחלק מהכתבה. ממבט על , זהו רמזים שיעזרו לנו לדעת היכן נוכל למצוא את המידע המתאים לשאלות ששאלנו.(</a:t>
            </a:r>
            <a:r>
              <a:rPr lang="en-US" dirty="0"/>
              <a:t> </a:t>
            </a:r>
            <a:r>
              <a:rPr lang="he-IL" dirty="0"/>
              <a:t>השהייה </a:t>
            </a:r>
            <a:r>
              <a:rPr lang="he-IL"/>
              <a:t>קצרה)</a:t>
            </a:r>
            <a:endParaRPr lang="he-IL" dirty="0"/>
          </a:p>
          <a:p>
            <a:pPr algn="r" rtl="1"/>
            <a:endParaRPr lang="he-IL" dirty="0"/>
          </a:p>
          <a:p>
            <a:pPr algn="r" rtl="1"/>
            <a:endParaRPr lang="he-IL" dirty="0"/>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8</a:t>
            </a:fld>
            <a:endParaRPr lang="x-none"/>
          </a:p>
        </p:txBody>
      </p:sp>
    </p:spTree>
    <p:extLst>
      <p:ext uri="{BB962C8B-B14F-4D97-AF65-F5344CB8AC3E}">
        <p14:creationId xmlns:p14="http://schemas.microsoft.com/office/powerpoint/2010/main" val="22493989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he-IL" dirty="0"/>
              <a:t>אני רואה תאריך- 6.1.2020, זאת אומרת שהכתבה אקטואלית </a:t>
            </a:r>
            <a:r>
              <a:rPr lang="he-IL" b="1" u="sng" dirty="0"/>
              <a:t>עדכנית</a:t>
            </a:r>
            <a:r>
              <a:rPr lang="he-IL" dirty="0"/>
              <a:t> לתקופה שאנו נמצאים בה.</a:t>
            </a:r>
          </a:p>
          <a:p>
            <a:pPr algn="r" rtl="1"/>
            <a:endParaRPr lang="he-IL" dirty="0"/>
          </a:p>
          <a:p>
            <a:pPr algn="r" rtl="1"/>
            <a:r>
              <a:rPr lang="he-IL" dirty="0"/>
              <a:t>הכותרת- </a:t>
            </a:r>
            <a:r>
              <a:rPr lang="he-IL" b="1" dirty="0"/>
              <a:t>"מגינים על מפרץ איילת מפני אמוניה"-  </a:t>
            </a:r>
            <a:r>
              <a:rPr lang="he-IL" dirty="0"/>
              <a:t>רומזת שנקרא בקטע </a:t>
            </a:r>
            <a:r>
              <a:rPr lang="he-IL" b="0" u="sng" dirty="0"/>
              <a:t>מפני מה </a:t>
            </a:r>
            <a:r>
              <a:rPr lang="he-IL" dirty="0"/>
              <a:t>צריך להגן כל השונית.</a:t>
            </a:r>
          </a:p>
          <a:p>
            <a:pPr algn="r" rtl="1"/>
            <a:r>
              <a:rPr lang="he-IL" dirty="0"/>
              <a:t>השאלה: "</a:t>
            </a:r>
            <a:r>
              <a:rPr lang="he-IL" b="1" dirty="0"/>
              <a:t>מי מאיים על שונית האלמוגים באילת?- </a:t>
            </a:r>
            <a:r>
              <a:rPr lang="he-IL" b="1" u="none" dirty="0"/>
              <a:t>המילה מאיים</a:t>
            </a:r>
            <a:r>
              <a:rPr lang="he-IL" b="1" u="none" baseline="0" dirty="0"/>
              <a:t> </a:t>
            </a:r>
            <a:r>
              <a:rPr lang="he-IL" b="1" u="none" dirty="0"/>
              <a:t>מדגישה את הסכנה</a:t>
            </a:r>
            <a:r>
              <a:rPr lang="he-IL" b="1" u="none" baseline="0" dirty="0"/>
              <a:t> האיום</a:t>
            </a:r>
            <a:r>
              <a:rPr lang="he-IL" u="none" dirty="0"/>
              <a:t>. </a:t>
            </a:r>
            <a:r>
              <a:rPr lang="he-IL" dirty="0"/>
              <a:t>– אני לא יודעת מהן הסכנות , אני יודעת שמשהו מסכן את </a:t>
            </a:r>
            <a:r>
              <a:rPr lang="he-IL" b="0" u="none" dirty="0"/>
              <a:t>שונית </a:t>
            </a:r>
            <a:r>
              <a:rPr lang="he-IL" u="none" dirty="0"/>
              <a:t>האלמוגים.</a:t>
            </a:r>
          </a:p>
          <a:p>
            <a:pPr marL="0" marR="0" lvl="0" indent="0" algn="r" defTabSz="914400" rtl="1" eaLnBrk="1" fontAlgn="auto" latinLnBrk="0" hangingPunct="1">
              <a:lnSpc>
                <a:spcPct val="100000"/>
              </a:lnSpc>
              <a:spcBef>
                <a:spcPts val="0"/>
              </a:spcBef>
              <a:spcAft>
                <a:spcPts val="0"/>
              </a:spcAft>
              <a:buClrTx/>
              <a:buSzTx/>
              <a:buFontTx/>
              <a:buNone/>
              <a:tabLst/>
              <a:defRPr/>
            </a:pPr>
            <a:r>
              <a:rPr lang="he-IL" b="1" u="none" strike="noStrike" dirty="0"/>
              <a:t>אנחנו מבינים שכאן </a:t>
            </a:r>
            <a:r>
              <a:rPr lang="he-IL" dirty="0"/>
              <a:t>נקרא </a:t>
            </a:r>
            <a:r>
              <a:rPr lang="he-IL" strike="noStrike" dirty="0"/>
              <a:t>על </a:t>
            </a:r>
            <a:r>
              <a:rPr lang="he-IL" dirty="0"/>
              <a:t>מה שמסכן את השונית. </a:t>
            </a:r>
            <a:r>
              <a:rPr lang="he-IL" dirty="0" err="1"/>
              <a:t>בודאי</a:t>
            </a:r>
            <a:r>
              <a:rPr lang="he-IL" dirty="0"/>
              <a:t> נצטרך לחזור לקטע , לקרא אותו בקריאה מעמיקה ולחפש את התשובה לשאלה- מהי הסכנה הנשקפת לשונית האלמוגים באילת.</a:t>
            </a:r>
          </a:p>
          <a:p>
            <a:pPr marL="0" marR="0" lvl="0" indent="0" algn="r" defTabSz="914400" rtl="1" eaLnBrk="1" fontAlgn="auto" latinLnBrk="0" hangingPunct="1">
              <a:lnSpc>
                <a:spcPct val="100000"/>
              </a:lnSpc>
              <a:spcBef>
                <a:spcPts val="0"/>
              </a:spcBef>
              <a:spcAft>
                <a:spcPts val="0"/>
              </a:spcAft>
              <a:buClrTx/>
              <a:buSzTx/>
              <a:buFontTx/>
              <a:buNone/>
              <a:tabLst/>
              <a:defRPr/>
            </a:pPr>
            <a:r>
              <a:rPr lang="he-IL" dirty="0"/>
              <a:t>שימו לב לדבר נוסף- יש לנו כותרת, חלקים ממנה נוטים לצד, היא בצבע שחור , בולט. על איזה רקע???   נכון, רקע בהיר יותר , אפשר לזהות ים, דגים. אולי זו השונית? האותיות השחורות על הרגע הבהיר נותנות תחושה של ...פחד.</a:t>
            </a:r>
          </a:p>
          <a:p>
            <a:pPr marL="0" marR="0" lvl="0" indent="0" algn="r" defTabSz="914400" rtl="1" eaLnBrk="1" fontAlgn="auto" latinLnBrk="0" hangingPunct="1">
              <a:lnSpc>
                <a:spcPct val="100000"/>
              </a:lnSpc>
              <a:spcBef>
                <a:spcPts val="0"/>
              </a:spcBef>
              <a:spcAft>
                <a:spcPts val="0"/>
              </a:spcAft>
              <a:buClrTx/>
              <a:buSzTx/>
              <a:buFontTx/>
              <a:buNone/>
              <a:tabLst/>
              <a:defRPr/>
            </a:pPr>
            <a:endParaRPr lang="he-IL" dirty="0"/>
          </a:p>
          <a:p>
            <a:pPr marL="0" marR="0" lvl="0" indent="0" algn="r" defTabSz="914400" rtl="1" eaLnBrk="1" fontAlgn="auto" latinLnBrk="0" hangingPunct="1">
              <a:lnSpc>
                <a:spcPct val="100000"/>
              </a:lnSpc>
              <a:spcBef>
                <a:spcPts val="0"/>
              </a:spcBef>
              <a:spcAft>
                <a:spcPts val="0"/>
              </a:spcAft>
              <a:buClrTx/>
              <a:buSzTx/>
              <a:buFontTx/>
              <a:buNone/>
              <a:tabLst/>
              <a:defRPr/>
            </a:pPr>
            <a:r>
              <a:rPr lang="he-IL" dirty="0"/>
              <a:t>אין לנו מידע על השאלה "מהי שונית האלמוגים"</a:t>
            </a:r>
          </a:p>
          <a:p>
            <a:pPr algn="r" rtl="1"/>
            <a:endParaRPr lang="he-IL" dirty="0"/>
          </a:p>
          <a:p>
            <a:pPr algn="r" rtl="1"/>
            <a:endParaRPr lang="he-IL" dirty="0"/>
          </a:p>
          <a:p>
            <a:pPr algn="r" rtl="1"/>
            <a:endParaRPr lang="he-IL" dirty="0"/>
          </a:p>
          <a:p>
            <a:pPr algn="r" rtl="1"/>
            <a:endParaRPr lang="he-IL" dirty="0"/>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9</a:t>
            </a:fld>
            <a:endParaRPr lang="x-none"/>
          </a:p>
        </p:txBody>
      </p:sp>
    </p:spTree>
    <p:extLst>
      <p:ext uri="{BB962C8B-B14F-4D97-AF65-F5344CB8AC3E}">
        <p14:creationId xmlns:p14="http://schemas.microsoft.com/office/powerpoint/2010/main" val="39768981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he-IL" dirty="0"/>
              <a:t>האם אתם מזהים רמז למידע שיענה על השאלות ששאלנו? (</a:t>
            </a:r>
            <a:r>
              <a:rPr lang="en-US" dirty="0"/>
              <a:t> </a:t>
            </a:r>
            <a:r>
              <a:rPr lang="he-IL" dirty="0"/>
              <a:t>השהייה קצרה) (</a:t>
            </a:r>
            <a:r>
              <a:rPr lang="en-US" dirty="0"/>
              <a:t> </a:t>
            </a:r>
            <a:r>
              <a:rPr lang="he-IL" dirty="0"/>
              <a:t>הנפשה)</a:t>
            </a:r>
          </a:p>
          <a:p>
            <a:pPr algn="r" rtl="1"/>
            <a:r>
              <a:rPr lang="he-IL" dirty="0"/>
              <a:t>הכותרת שהיא כותרת של שאלה :"</a:t>
            </a:r>
            <a:r>
              <a:rPr lang="he-IL" b="1" dirty="0"/>
              <a:t>מה הופך את השונית באילת לכל כך מיוחדת-  </a:t>
            </a:r>
            <a:r>
              <a:rPr lang="he-IL" dirty="0"/>
              <a:t>עדין לא מקבלים תשובה </a:t>
            </a:r>
          </a:p>
          <a:p>
            <a:pPr algn="r" rtl="1"/>
            <a:r>
              <a:rPr lang="he-IL" b="1" dirty="0"/>
              <a:t>"למה רוצים להעביר אמוניה דרך מפרץ אילת?"-  </a:t>
            </a:r>
            <a:r>
              <a:rPr lang="he-IL" b="0" dirty="0"/>
              <a:t>אגלה לכם מהי אמוניה- זהו גז חסר צבע ובעל ריח חריף </a:t>
            </a:r>
            <a:r>
              <a:rPr lang="he-IL" b="1" u="sng" dirty="0"/>
              <a:t>והוא</a:t>
            </a:r>
            <a:r>
              <a:rPr lang="he-IL" b="1" u="sng" baseline="0" dirty="0"/>
              <a:t> משמש לקירור במקררים גדולים ותעשייתיים</a:t>
            </a:r>
            <a:r>
              <a:rPr lang="he-IL" b="1" u="sng" dirty="0"/>
              <a:t>. גזים הם</a:t>
            </a:r>
            <a:r>
              <a:rPr lang="he-IL" b="1" u="sng" baseline="0" dirty="0"/>
              <a:t> נושא רחב, יש גזים שונים בטבע אתם בוודאי מכירים את גז הבישול (הכיריים בבית פועלות בעזרתו)</a:t>
            </a:r>
            <a:r>
              <a:rPr lang="he-IL" b="1" u="sng" dirty="0"/>
              <a:t>.</a:t>
            </a:r>
          </a:p>
          <a:p>
            <a:pPr algn="r" rtl="1"/>
            <a:r>
              <a:rPr lang="he-IL" dirty="0"/>
              <a:t>האם לדעתכם נקבל תשובה לאחת השאלות ..</a:t>
            </a:r>
            <a:r>
              <a:rPr lang="en-US" dirty="0"/>
              <a:t>-</a:t>
            </a:r>
            <a:r>
              <a:rPr lang="he-IL" dirty="0"/>
              <a:t>אולי</a:t>
            </a:r>
          </a:p>
          <a:p>
            <a:pPr algn="r" rtl="1"/>
            <a:r>
              <a:rPr lang="he-IL" dirty="0"/>
              <a:t>אז על מה כדאי להסתכל?... נכון על התמונה.</a:t>
            </a:r>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10</a:t>
            </a:fld>
            <a:endParaRPr lang="x-none"/>
          </a:p>
        </p:txBody>
      </p:sp>
    </p:spTree>
    <p:extLst>
      <p:ext uri="{BB962C8B-B14F-4D97-AF65-F5344CB8AC3E}">
        <p14:creationId xmlns:p14="http://schemas.microsoft.com/office/powerpoint/2010/main" val="10261813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he-IL" dirty="0"/>
              <a:t>מה רואים?</a:t>
            </a:r>
          </a:p>
          <a:p>
            <a:pPr algn="r" rtl="1"/>
            <a:r>
              <a:rPr lang="he-IL" dirty="0"/>
              <a:t>חיים  בים, דגים  צבעונים. לא סתם דגים, אין אותם במקומות רבים, </a:t>
            </a:r>
            <a:r>
              <a:rPr lang="he-IL" dirty="0" err="1"/>
              <a:t>יחודיים</a:t>
            </a:r>
            <a:r>
              <a:rPr lang="he-IL" dirty="0"/>
              <a:t>. קונכיות...רואים יופי, משהו שנעים לעיין. </a:t>
            </a:r>
          </a:p>
          <a:p>
            <a:pPr algn="r" rtl="1"/>
            <a:r>
              <a:rPr lang="he-IL" dirty="0"/>
              <a:t>בעזרת התמונה אני יכולה לשער מהי שונית האלמוגים, יתכן שהיא מקום כמו שרואים בתמונה – ים, דגים, קונכיות</a:t>
            </a:r>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11</a:t>
            </a:fld>
            <a:endParaRPr lang="x-none"/>
          </a:p>
        </p:txBody>
      </p:sp>
    </p:spTree>
    <p:extLst>
      <p:ext uri="{BB962C8B-B14F-4D97-AF65-F5344CB8AC3E}">
        <p14:creationId xmlns:p14="http://schemas.microsoft.com/office/powerpoint/2010/main" val="9531511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he-IL" dirty="0"/>
              <a:t>נתבונן חלק האחרון של הכתבה, קראו את הכותרות, לאיזו שאלה נקבל תשובה? (השהייה קצרה), נכון ( הנפשה)</a:t>
            </a:r>
          </a:p>
          <a:p>
            <a:pPr algn="r" rtl="1"/>
            <a:r>
              <a:rPr lang="he-IL" dirty="0"/>
              <a:t>"אסור לזה לקרות"- קשור לסכנה. "זה"- </a:t>
            </a:r>
            <a:r>
              <a:rPr lang="he-IL" b="1" u="sng" dirty="0"/>
              <a:t>העברת</a:t>
            </a:r>
            <a:r>
              <a:rPr lang="he-IL" dirty="0"/>
              <a:t> </a:t>
            </a:r>
            <a:r>
              <a:rPr lang="he-IL" dirty="0" err="1"/>
              <a:t>האמוניה</a:t>
            </a:r>
            <a:r>
              <a:rPr lang="he-IL" dirty="0"/>
              <a:t> </a:t>
            </a:r>
            <a:r>
              <a:rPr lang="he-IL" b="1" u="sng" dirty="0"/>
              <a:t>דרך מפרץ אילת </a:t>
            </a:r>
            <a:r>
              <a:rPr lang="he-IL" strike="sngStrike" dirty="0"/>
              <a:t>ששמענו עליה</a:t>
            </a:r>
            <a:r>
              <a:rPr lang="he-IL" dirty="0"/>
              <a:t>.</a:t>
            </a:r>
          </a:p>
          <a:p>
            <a:pPr algn="r" rtl="1"/>
            <a:r>
              <a:rPr lang="he-IL" dirty="0"/>
              <a:t>איך </a:t>
            </a:r>
            <a:r>
              <a:rPr lang="he-IL" b="1" u="sng" dirty="0"/>
              <a:t>עלולה לפגוע </a:t>
            </a:r>
            <a:r>
              <a:rPr lang="he-IL" strike="sngStrike" dirty="0"/>
              <a:t>תפגע</a:t>
            </a:r>
            <a:r>
              <a:rPr lang="he-IL" dirty="0"/>
              <a:t> </a:t>
            </a:r>
            <a:r>
              <a:rPr lang="he-IL" dirty="0" err="1"/>
              <a:t>האמוניה</a:t>
            </a:r>
            <a:r>
              <a:rPr lang="he-IL" dirty="0"/>
              <a:t> בשונית.  גם מבלי להבין את המילה אמוניה , אני מבינה שהיא </a:t>
            </a:r>
            <a:r>
              <a:rPr lang="he-IL" b="1" u="sng" dirty="0"/>
              <a:t>עלולה לפגוע </a:t>
            </a:r>
            <a:r>
              <a:rPr lang="he-IL" strike="sngStrike" dirty="0"/>
              <a:t>פוגעת</a:t>
            </a:r>
            <a:r>
              <a:rPr lang="he-IL" dirty="0"/>
              <a:t> בשונית.</a:t>
            </a:r>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12</a:t>
            </a:fld>
            <a:endParaRPr lang="x-none"/>
          </a:p>
        </p:txBody>
      </p:sp>
    </p:spTree>
    <p:extLst>
      <p:ext uri="{BB962C8B-B14F-4D97-AF65-F5344CB8AC3E}">
        <p14:creationId xmlns:p14="http://schemas.microsoft.com/office/powerpoint/2010/main" val="5314098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he-IL" dirty="0"/>
              <a:t>ממבט על זיהינו שכנראה נמצא מידע על השאלה הראשונה ששאלנו- </a:t>
            </a:r>
            <a:r>
              <a:rPr lang="he-IL" sz="1200" dirty="0">
                <a:latin typeface="Calibri" panose="020F0502020204030204" pitchFamily="34" charset="0"/>
                <a:cs typeface="Calibri" panose="020F0502020204030204" pitchFamily="34" charset="0"/>
              </a:rPr>
              <a:t>מהי הסכנה הנשקפת לשונית האלמוגים באילת?</a:t>
            </a:r>
          </a:p>
          <a:p>
            <a:pPr algn="r" rtl="1"/>
            <a:r>
              <a:rPr lang="he-IL" dirty="0"/>
              <a:t>אנחנו מבינים שאין לנו מספיק מידע על  שונית, מהי שונית האלמוגים באילת? </a:t>
            </a:r>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13</a:t>
            </a:fld>
            <a:endParaRPr lang="x-none"/>
          </a:p>
        </p:txBody>
      </p:sp>
    </p:spTree>
    <p:extLst>
      <p:ext uri="{BB962C8B-B14F-4D97-AF65-F5344CB8AC3E}">
        <p14:creationId xmlns:p14="http://schemas.microsoft.com/office/powerpoint/2010/main" val="37325357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he-IL" dirty="0"/>
              <a:t>כעת, לאחר שסרקנו את הכתבה הארוכה וזיהינו את המידע שנוכל להפיק ממנה, הבנו שאנחנו צריכים מידע נוסף על שונית האלמוגים באילת</a:t>
            </a:r>
          </a:p>
          <a:p>
            <a:pPr marL="0" marR="0" lvl="0" indent="0" algn="r" defTabSz="914400" rtl="1" eaLnBrk="1" fontAlgn="auto" latinLnBrk="0" hangingPunct="1">
              <a:lnSpc>
                <a:spcPct val="100000"/>
              </a:lnSpc>
              <a:spcBef>
                <a:spcPts val="0"/>
              </a:spcBef>
              <a:spcAft>
                <a:spcPts val="0"/>
              </a:spcAft>
              <a:buClrTx/>
              <a:buSzTx/>
              <a:buFontTx/>
              <a:buNone/>
              <a:tabLst/>
              <a:defRPr/>
            </a:pPr>
            <a:r>
              <a:rPr lang="he-IL" dirty="0"/>
              <a:t>נשאל את עצמנו</a:t>
            </a:r>
          </a:p>
          <a:p>
            <a:pPr marL="0" marR="0" lvl="0" indent="0" algn="r" defTabSz="914400" rtl="1" eaLnBrk="1" fontAlgn="auto" latinLnBrk="0" hangingPunct="1">
              <a:lnSpc>
                <a:spcPct val="100000"/>
              </a:lnSpc>
              <a:spcBef>
                <a:spcPts val="0"/>
              </a:spcBef>
              <a:spcAft>
                <a:spcPts val="0"/>
              </a:spcAft>
              <a:buClrTx/>
              <a:buSzTx/>
              <a:buFontTx/>
              <a:buNone/>
              <a:tabLst/>
              <a:defRPr/>
            </a:pPr>
            <a:r>
              <a:rPr lang="he-IL" dirty="0"/>
              <a:t>מהי שונית?</a:t>
            </a:r>
          </a:p>
          <a:p>
            <a:pPr marL="0" marR="0" lvl="0" indent="0" algn="r" defTabSz="914400" rtl="1" eaLnBrk="1" fontAlgn="auto" latinLnBrk="0" hangingPunct="1">
              <a:lnSpc>
                <a:spcPct val="100000"/>
              </a:lnSpc>
              <a:spcBef>
                <a:spcPts val="0"/>
              </a:spcBef>
              <a:spcAft>
                <a:spcPts val="0"/>
              </a:spcAft>
              <a:buClrTx/>
              <a:buSzTx/>
              <a:buFontTx/>
              <a:buNone/>
              <a:tabLst/>
              <a:defRPr/>
            </a:pPr>
            <a:r>
              <a:rPr lang="he-IL" dirty="0"/>
              <a:t>מהו אלמוג?</a:t>
            </a:r>
          </a:p>
          <a:p>
            <a:pPr marL="0" marR="0" lvl="0" indent="0" algn="r" defTabSz="914400" rtl="1" eaLnBrk="1" fontAlgn="auto" latinLnBrk="0" hangingPunct="1">
              <a:lnSpc>
                <a:spcPct val="100000"/>
              </a:lnSpc>
              <a:spcBef>
                <a:spcPts val="0"/>
              </a:spcBef>
              <a:spcAft>
                <a:spcPts val="0"/>
              </a:spcAft>
              <a:buClrTx/>
              <a:buSzTx/>
              <a:buFontTx/>
              <a:buNone/>
              <a:tabLst/>
              <a:defRPr/>
            </a:pPr>
            <a:r>
              <a:rPr lang="he-IL" dirty="0"/>
              <a:t>מה יודעים על שונית האלמוגים, במה היא מיוחדת?</a:t>
            </a:r>
            <a:endParaRPr lang="he-IL" strike="sngStrike" dirty="0"/>
          </a:p>
          <a:p>
            <a:endParaRPr lang="he-IL" dirty="0"/>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14</a:t>
            </a:fld>
            <a:endParaRPr lang="x-none"/>
          </a:p>
        </p:txBody>
      </p:sp>
    </p:spTree>
    <p:extLst>
      <p:ext uri="{BB962C8B-B14F-4D97-AF65-F5344CB8AC3E}">
        <p14:creationId xmlns:p14="http://schemas.microsoft.com/office/powerpoint/2010/main" val="31088452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endParaRPr lang="he-IL" dirty="0"/>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15</a:t>
            </a:fld>
            <a:endParaRPr lang="x-none"/>
          </a:p>
        </p:txBody>
      </p:sp>
    </p:spTree>
    <p:extLst>
      <p:ext uri="{BB962C8B-B14F-4D97-AF65-F5344CB8AC3E}">
        <p14:creationId xmlns:p14="http://schemas.microsoft.com/office/powerpoint/2010/main" val="19842994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he-IL" strike="sngStrike" dirty="0"/>
              <a:t>לא רק אתם חיפשתם </a:t>
            </a:r>
            <a:r>
              <a:rPr lang="he-IL" dirty="0"/>
              <a:t>גם אני חיפשתי. אתם מוזמנים לשתף את המורה וחברי הכיתה בדרך שפעלתם כדי להבין מהי שונית, מהו אלמוג ומהי שונית האלמוגים באילת ומה למדתם.</a:t>
            </a:r>
          </a:p>
          <a:p>
            <a:pPr algn="r" rtl="1"/>
            <a:r>
              <a:rPr lang="he-IL" dirty="0"/>
              <a:t>אשתף אתכם בדרך שבה אני פעלתי. החלטתי הפעם להתבונן קודם בתמונות.</a:t>
            </a:r>
          </a:p>
          <a:p>
            <a:pPr algn="r" rtl="1"/>
            <a:r>
              <a:rPr lang="he-IL" dirty="0"/>
              <a:t>כתבתי :"שונית "</a:t>
            </a:r>
          </a:p>
          <a:p>
            <a:pPr algn="r" rtl="1"/>
            <a:endParaRPr lang="he-IL" dirty="0"/>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16</a:t>
            </a:fld>
            <a:endParaRPr lang="x-none"/>
          </a:p>
        </p:txBody>
      </p:sp>
    </p:spTree>
    <p:extLst>
      <p:ext uri="{BB962C8B-B14F-4D97-AF65-F5344CB8AC3E}">
        <p14:creationId xmlns:p14="http://schemas.microsoft.com/office/powerpoint/2010/main" val="34850776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he-IL" dirty="0"/>
              <a:t>"</a:t>
            </a:r>
            <a:r>
              <a:rPr lang="he-IL" dirty="0" err="1"/>
              <a:t>אהוו</a:t>
            </a:r>
            <a:r>
              <a:rPr lang="he-IL" dirty="0"/>
              <a:t>" זה מה שעשיתי כשהבטתי בתמונות. </a:t>
            </a:r>
            <a:r>
              <a:rPr lang="he-IL" dirty="0" err="1"/>
              <a:t>הכל</a:t>
            </a:r>
            <a:r>
              <a:rPr lang="he-IL" dirty="0"/>
              <a:t> כל כך צבעוני . דגים בצבעים שונים, אבנים אולי </a:t>
            </a:r>
            <a:r>
              <a:rPr lang="he-IL" dirty="0" err="1"/>
              <a:t>קוניכיות</a:t>
            </a:r>
            <a:r>
              <a:rPr lang="he-IL" dirty="0"/>
              <a:t>..</a:t>
            </a:r>
          </a:p>
          <a:p>
            <a:pPr algn="r" rtl="1"/>
            <a:r>
              <a:rPr lang="he-IL" dirty="0"/>
              <a:t>מעניין אם משהו בחר להתחיל בתמונות . זו אפשרות, לעיתים זה עוזר לנו . ומה כעת?</a:t>
            </a:r>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17</a:t>
            </a:fld>
            <a:endParaRPr lang="x-none"/>
          </a:p>
        </p:txBody>
      </p:sp>
    </p:spTree>
    <p:extLst>
      <p:ext uri="{BB962C8B-B14F-4D97-AF65-F5344CB8AC3E}">
        <p14:creationId xmlns:p14="http://schemas.microsoft.com/office/powerpoint/2010/main" val="23794914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he-IL" dirty="0"/>
              <a:t>לאחר מכן חיפשתי מידע על רק על השונית,  ב"הכל" , קראתי את המידע וכתבתי אותו במילים שלי, נקרא ביחד</a:t>
            </a:r>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18</a:t>
            </a:fld>
            <a:endParaRPr lang="x-none"/>
          </a:p>
        </p:txBody>
      </p:sp>
    </p:spTree>
    <p:extLst>
      <p:ext uri="{BB962C8B-B14F-4D97-AF65-F5344CB8AC3E}">
        <p14:creationId xmlns:p14="http://schemas.microsoft.com/office/powerpoint/2010/main" val="15224809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הערות 1">
            <a:extLst>
              <a:ext uri="{FF2B5EF4-FFF2-40B4-BE49-F238E27FC236}">
                <a16:creationId xmlns="" xmlns:a16="http://schemas.microsoft.com/office/drawing/2014/main" id="{ECFB4281-9E2B-4F00-9A46-35CF8E4B2687}"/>
              </a:ext>
            </a:extLst>
          </p:cNvPr>
          <p:cNvSpPr>
            <a:spLocks noGrp="1"/>
          </p:cNvSpPr>
          <p:nvPr>
            <p:ph type="body" idx="1"/>
          </p:nvPr>
        </p:nvSpPr>
        <p:spPr/>
        <p:txBody>
          <a:bodyPr/>
          <a:lstStyle/>
          <a:p>
            <a:pPr algn="r" rtl="1"/>
            <a:r>
              <a:rPr lang="he-IL" dirty="0"/>
              <a:t>הבנתם לבד מהי שונית? </a:t>
            </a:r>
          </a:p>
          <a:p>
            <a:pPr algn="r" rtl="1">
              <a:lnSpc>
                <a:spcPct val="150000"/>
              </a:lnSpc>
            </a:pPr>
            <a:r>
              <a:rPr lang="he-IL" dirty="0"/>
              <a:t>השונית </a:t>
            </a:r>
            <a:r>
              <a:rPr lang="he-IL" sz="1200" kern="1200" dirty="0">
                <a:solidFill>
                  <a:schemeClr val="tx1"/>
                </a:solidFill>
                <a:latin typeface="Calibri" panose="020F0502020204030204" pitchFamily="34" charset="0"/>
                <a:ea typeface="+mn-ea"/>
                <a:cs typeface="Calibri" panose="020F0502020204030204" pitchFamily="34" charset="0"/>
              </a:rPr>
              <a:t>היא סלע אוֹ כַּמָּה </a:t>
            </a:r>
            <a:r>
              <a:rPr lang="he-IL" sz="1200" dirty="0">
                <a:latin typeface="Calibri" panose="020F0502020204030204" pitchFamily="34" charset="0"/>
                <a:cs typeface="Calibri" panose="020F0502020204030204" pitchFamily="34" charset="0"/>
              </a:rPr>
              <a:t>סְלָעִים הַנִּמְצָאִים מִתַּחַת לִפְנֵי הַמַּיִם אוֹ מֵעֲלֵיהֶם. הַשּׁוּנִית מְהַוָּה מְקוֹם מִחְיָה לְבַעֲלֵי חַיִּים יַמִּיִּים רַבִּים.</a:t>
            </a:r>
          </a:p>
          <a:p>
            <a:pPr algn="r" rtl="1">
              <a:lnSpc>
                <a:spcPct val="150000"/>
              </a:lnSpc>
            </a:pPr>
            <a:r>
              <a:rPr lang="he-IL" sz="1200" dirty="0">
                <a:latin typeface="Calibri" panose="020F0502020204030204" pitchFamily="34" charset="0"/>
                <a:cs typeface="Calibri" panose="020F0502020204030204" pitchFamily="34" charset="0"/>
              </a:rPr>
              <a:t>הַשּׁוּנִית הַיְּדוּעָה בְּיוֹתֵר הִיא שׁוּנִית אַלְמֻגִּים הַבְּנוּיָה בְּעִקָּר </a:t>
            </a:r>
            <a:r>
              <a:rPr lang="he-IL" sz="1200" dirty="0" err="1">
                <a:latin typeface="Calibri" panose="020F0502020204030204" pitchFamily="34" charset="0"/>
                <a:cs typeface="Calibri" panose="020F0502020204030204" pitchFamily="34" charset="0"/>
              </a:rPr>
              <a:t>מֵאַלְמֻגִּים</a:t>
            </a:r>
            <a:r>
              <a:rPr lang="he-IL" sz="1200" dirty="0">
                <a:latin typeface="Calibri" panose="020F0502020204030204" pitchFamily="34" charset="0"/>
                <a:cs typeface="Calibri" panose="020F0502020204030204" pitchFamily="34" charset="0"/>
              </a:rPr>
              <a:t>, מֵאַצּוֹת וּצְמָחִים אֲחֵרִים.</a:t>
            </a:r>
          </a:p>
          <a:p>
            <a:pPr algn="r" rtl="1"/>
            <a:endParaRPr lang="he-IL" dirty="0"/>
          </a:p>
          <a:p>
            <a:pPr algn="r" rtl="1"/>
            <a:r>
              <a:rPr lang="he-IL" b="1" dirty="0"/>
              <a:t>אבל מה הם אלמוגים? מהו אלמוג?  </a:t>
            </a:r>
            <a:r>
              <a:rPr lang="he-IL" b="0" dirty="0"/>
              <a:t>(אולי יש בכיתה שלכם ילד או ילדה שקוראים להם אלמוג? תשאלו אותם למה הכוונה)</a:t>
            </a:r>
          </a:p>
        </p:txBody>
      </p:sp>
    </p:spTree>
    <p:extLst>
      <p:ext uri="{BB962C8B-B14F-4D97-AF65-F5344CB8AC3E}">
        <p14:creationId xmlns:p14="http://schemas.microsoft.com/office/powerpoint/2010/main" val="28636456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הערות 1">
            <a:extLst>
              <a:ext uri="{FF2B5EF4-FFF2-40B4-BE49-F238E27FC236}">
                <a16:creationId xmlns="" xmlns:a16="http://schemas.microsoft.com/office/drawing/2014/main" id="{8E3D3695-3D0D-4120-85AF-CD59BE60CF0D}"/>
              </a:ext>
            </a:extLst>
          </p:cNvPr>
          <p:cNvSpPr>
            <a:spLocks noGrp="1"/>
          </p:cNvSpPr>
          <p:nvPr>
            <p:ph type="body" idx="1"/>
          </p:nvPr>
        </p:nvSpPr>
        <p:spPr/>
        <p:txBody>
          <a:bodyPr/>
          <a:lstStyle/>
          <a:p>
            <a:pPr algn="r" rtl="1"/>
            <a:r>
              <a:rPr lang="he-IL" b="0" u="none" dirty="0"/>
              <a:t>גם את המידע על האלמוגים חיפשתי בגוגל. נכנסתי לתוצאת החיפוש הראשונה . </a:t>
            </a:r>
          </a:p>
          <a:p>
            <a:pPr algn="r" rtl="1"/>
            <a:r>
              <a:rPr lang="he-IL" b="0" u="none" dirty="0"/>
              <a:t>אלמוגים הם בעלי חיים- כשהתבוננתי בתמונות לא</a:t>
            </a:r>
            <a:r>
              <a:rPr lang="he-IL" b="0" u="none" baseline="0" dirty="0"/>
              <a:t> חשבתי שאלו בעלי-חיים, חשבתי שאלו צמחים. </a:t>
            </a:r>
            <a:endParaRPr lang="he-IL" b="0" u="none" dirty="0"/>
          </a:p>
          <a:p>
            <a:pPr algn="r" rtl="1"/>
            <a:r>
              <a:rPr lang="he-IL" b="0" u="none" dirty="0"/>
              <a:t>הם חיים בקבוצות  ואוכלים/ ניזונים מבעלי חיים קטנים.</a:t>
            </a:r>
          </a:p>
          <a:p>
            <a:pPr marL="0" marR="0" lvl="0" indent="0" algn="r" defTabSz="914400" rtl="1" eaLnBrk="1" fontAlgn="auto" latinLnBrk="0" hangingPunct="1">
              <a:lnSpc>
                <a:spcPct val="100000"/>
              </a:lnSpc>
              <a:spcBef>
                <a:spcPts val="0"/>
              </a:spcBef>
              <a:spcAft>
                <a:spcPts val="0"/>
              </a:spcAft>
              <a:buClrTx/>
              <a:buSzTx/>
              <a:buFontTx/>
              <a:buNone/>
              <a:tabLst/>
              <a:defRPr/>
            </a:pPr>
            <a:endParaRPr lang="he-IL" strike="sngStrike" dirty="0"/>
          </a:p>
          <a:p>
            <a:pPr algn="r" rtl="1"/>
            <a:r>
              <a:rPr lang="en-US" dirty="0">
                <a:hlinkClick r:id="rId3"/>
              </a:rPr>
              <a:t>https://he.wikipedia.org/wiki/%D7%90%D7%9C%D7%9E%D7%95%D7%92%D7%99%D7%9D</a:t>
            </a:r>
            <a:endParaRPr lang="he-IL" dirty="0"/>
          </a:p>
        </p:txBody>
      </p:sp>
    </p:spTree>
    <p:extLst>
      <p:ext uri="{BB962C8B-B14F-4D97-AF65-F5344CB8AC3E}">
        <p14:creationId xmlns:p14="http://schemas.microsoft.com/office/powerpoint/2010/main" val="36359332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dirty="0"/>
              <a:t>יודעים מהי שונית, מהם אלמוגים , כעת נחפש את המידע על הסכנה הנשקפת לשונית האלמוגים באילת</a:t>
            </a:r>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21</a:t>
            </a:fld>
            <a:endParaRPr lang="x-none"/>
          </a:p>
        </p:txBody>
      </p:sp>
    </p:spTree>
    <p:extLst>
      <p:ext uri="{BB962C8B-B14F-4D97-AF65-F5344CB8AC3E}">
        <p14:creationId xmlns:p14="http://schemas.microsoft.com/office/powerpoint/2010/main" val="18323895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endParaRPr lang="he-IL" dirty="0"/>
          </a:p>
          <a:p>
            <a:pPr marL="0" marR="0" lvl="0" indent="0" algn="r" defTabSz="914400" rtl="1" eaLnBrk="1" fontAlgn="auto" latinLnBrk="0" hangingPunct="1">
              <a:lnSpc>
                <a:spcPct val="100000"/>
              </a:lnSpc>
              <a:spcBef>
                <a:spcPts val="0"/>
              </a:spcBef>
              <a:spcAft>
                <a:spcPts val="0"/>
              </a:spcAft>
              <a:buClrTx/>
              <a:buSzTx/>
              <a:buFontTx/>
              <a:buNone/>
              <a:tabLst/>
              <a:defRPr/>
            </a:pPr>
            <a:r>
              <a:rPr lang="he-IL" dirty="0"/>
              <a:t>מצאתי חלק שמדבר על הסכנה . הכותרת שלו היא "איך תפגע </a:t>
            </a:r>
            <a:r>
              <a:rPr lang="he-IL" dirty="0" err="1"/>
              <a:t>האמוניה</a:t>
            </a:r>
            <a:r>
              <a:rPr lang="he-IL" dirty="0"/>
              <a:t> בשונית במקרה של דליפה".</a:t>
            </a:r>
          </a:p>
          <a:p>
            <a:pPr marL="0" marR="0" lvl="0" indent="0" algn="r" defTabSz="914400" rtl="1" eaLnBrk="1" fontAlgn="auto" latinLnBrk="0" hangingPunct="1">
              <a:lnSpc>
                <a:spcPct val="100000"/>
              </a:lnSpc>
              <a:spcBef>
                <a:spcPts val="0"/>
              </a:spcBef>
              <a:spcAft>
                <a:spcPts val="0"/>
              </a:spcAft>
              <a:buClrTx/>
              <a:buSzTx/>
              <a:buFontTx/>
              <a:buNone/>
              <a:tabLst/>
              <a:defRPr/>
            </a:pPr>
            <a:r>
              <a:rPr lang="he-IL" strike="sngStrike" dirty="0"/>
              <a:t>הקלדתי חלקים ממנו </a:t>
            </a:r>
            <a:r>
              <a:rPr lang="he-IL" dirty="0"/>
              <a:t>, נקרא </a:t>
            </a:r>
            <a:r>
              <a:rPr lang="he-IL" b="1" u="sng" dirty="0"/>
              <a:t>חלקים ממנו </a:t>
            </a:r>
            <a:r>
              <a:rPr lang="he-IL" dirty="0"/>
              <a:t>ונגלה ביחד את הסכנה.</a:t>
            </a:r>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22</a:t>
            </a:fld>
            <a:endParaRPr lang="x-none"/>
          </a:p>
        </p:txBody>
      </p:sp>
    </p:spTree>
    <p:extLst>
      <p:ext uri="{BB962C8B-B14F-4D97-AF65-F5344CB8AC3E}">
        <p14:creationId xmlns:p14="http://schemas.microsoft.com/office/powerpoint/2010/main" val="36162859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endParaRPr lang="he-IL" dirty="0"/>
          </a:p>
          <a:p>
            <a:pPr marL="0" marR="0" lvl="0" indent="0" algn="r" defTabSz="914400" rtl="1" eaLnBrk="1" fontAlgn="auto" latinLnBrk="0" hangingPunct="1">
              <a:lnSpc>
                <a:spcPct val="100000"/>
              </a:lnSpc>
              <a:spcBef>
                <a:spcPts val="0"/>
              </a:spcBef>
              <a:spcAft>
                <a:spcPts val="0"/>
              </a:spcAft>
              <a:buClrTx/>
              <a:buSzTx/>
              <a:buFontTx/>
              <a:buNone/>
              <a:tabLst/>
              <a:defRPr/>
            </a:pPr>
            <a:r>
              <a:rPr lang="he-IL" dirty="0"/>
              <a:t>מצאתי חלק שמדבר על הסכנה</a:t>
            </a:r>
            <a:r>
              <a:rPr lang="he-IL" strike="sngStrike" dirty="0"/>
              <a:t> והקלדתי </a:t>
            </a:r>
            <a:r>
              <a:rPr lang="he-IL" dirty="0"/>
              <a:t>אותו נקרא אותו ביחד.   קוראים..</a:t>
            </a:r>
            <a:r>
              <a:rPr lang="he-IL" sz="1200" dirty="0">
                <a:latin typeface="Calibri" panose="020F0502020204030204" pitchFamily="34" charset="0"/>
                <a:cs typeface="Calibri" panose="020F0502020204030204" pitchFamily="34" charset="0"/>
              </a:rPr>
              <a:t> בחוות דעת שנכתבה על ידי רשות הטבע והגנים נאמר: "למפרץ אילת נשקפת סכנה ממשית כתוצאה משינוע אמוניה לנמל אילת."  </a:t>
            </a:r>
          </a:p>
          <a:p>
            <a:pPr algn="r" rtl="1"/>
            <a:r>
              <a:rPr lang="he-IL" dirty="0"/>
              <a:t>שינוע- איזו מילה מסתתרת המילה ? (</a:t>
            </a:r>
            <a:r>
              <a:rPr lang="en-US" dirty="0"/>
              <a:t> </a:t>
            </a:r>
            <a:r>
              <a:rPr lang="he-IL" dirty="0"/>
              <a:t>הנפשה), נכון, לנוע. שינוע הכוונה להעברת, לתזוזה, הנעה . של מה ? של </a:t>
            </a:r>
            <a:r>
              <a:rPr lang="he-IL" dirty="0" err="1"/>
              <a:t>האמוניה</a:t>
            </a:r>
            <a:r>
              <a:rPr lang="he-IL" dirty="0"/>
              <a:t> . זוכרים מהי אמוניה?</a:t>
            </a:r>
            <a:r>
              <a:rPr lang="he-IL" sz="1200" dirty="0">
                <a:solidFill>
                  <a:schemeClr val="accent6">
                    <a:lumMod val="75000"/>
                  </a:schemeClr>
                </a:solidFill>
                <a:latin typeface="Calibri" panose="020F0502020204030204" pitchFamily="34" charset="0"/>
                <a:cs typeface="Calibri" panose="020F0502020204030204" pitchFamily="34" charset="0"/>
              </a:rPr>
              <a:t> גָּז חֲסַר צֶבַע וּבַעַל רֵיחַ חָרִיף .</a:t>
            </a:r>
          </a:p>
          <a:p>
            <a:pPr algn="r" rtl="1"/>
            <a:r>
              <a:rPr lang="he-IL" dirty="0"/>
              <a:t>אנחנו מבינים, שאם חלילה תתרחש תקלה </a:t>
            </a:r>
            <a:r>
              <a:rPr lang="he-IL" dirty="0" err="1"/>
              <a:t>והאמוניה</a:t>
            </a:r>
            <a:r>
              <a:rPr lang="he-IL" dirty="0"/>
              <a:t> </a:t>
            </a:r>
            <a:r>
              <a:rPr lang="he-IL" dirty="0" err="1"/>
              <a:t>תתפזר</a:t>
            </a:r>
            <a:r>
              <a:rPr lang="he-IL" dirty="0"/>
              <a:t> במים של מפרץ איילת, עלולה להיווצר פגיעה במערכת האקולוגית של מפרץ אילת, פגיעה שלא ניתן יהיה לתקן אותה. </a:t>
            </a:r>
          </a:p>
          <a:p>
            <a:pPr algn="r" rtl="1"/>
            <a:r>
              <a:rPr lang="he-IL" dirty="0"/>
              <a:t>מערכת אקולוגית- י</a:t>
            </a:r>
            <a:r>
              <a:rPr lang="he-IL" b="0" i="0" dirty="0">
                <a:solidFill>
                  <a:srgbClr val="000000"/>
                </a:solidFill>
                <a:effectLst/>
                <a:latin typeface="MFWNarkissNewLight"/>
              </a:rPr>
              <a:t>חידת נוף שבה מתקיימות חברות של יצורים חיים המורכבות מיצרנים וצרכנים המקיימים ביניהם ובין סביבתם יחסי גומלין.</a:t>
            </a:r>
            <a:endParaRPr lang="he-IL" dirty="0"/>
          </a:p>
          <a:p>
            <a:pPr algn="r" rtl="1"/>
            <a:r>
              <a:rPr lang="he-IL" dirty="0"/>
              <a:t>אנחנו יודעים , שומעים שלעיתים מתרחשות תקלות , אז קיימת סכנה </a:t>
            </a:r>
            <a:r>
              <a:rPr lang="he-IL" dirty="0" err="1"/>
              <a:t>שתווצר</a:t>
            </a:r>
            <a:r>
              <a:rPr lang="he-IL" dirty="0"/>
              <a:t> פגיעה  במי שחי בשונית</a:t>
            </a:r>
          </a:p>
          <a:p>
            <a:pPr algn="r" rtl="1"/>
            <a:endParaRPr lang="he-IL" dirty="0"/>
          </a:p>
          <a:p>
            <a:pPr algn="r" rtl="1"/>
            <a:r>
              <a:rPr lang="he-IL" dirty="0"/>
              <a:t>אז מה אנחנו מבינים, מצג אחד צריך אמוניה , אך רוצים להעביר אותה דרך מפרץ איילת, ובמקרה של תקלה (</a:t>
            </a:r>
            <a:r>
              <a:rPr lang="en-US" dirty="0"/>
              <a:t> </a:t>
            </a:r>
            <a:r>
              <a:rPr lang="he-IL" dirty="0"/>
              <a:t>נוזל מטפטף)</a:t>
            </a:r>
            <a:r>
              <a:rPr lang="en-US" dirty="0"/>
              <a:t> </a:t>
            </a:r>
            <a:r>
              <a:rPr lang="he-IL" dirty="0"/>
              <a:t>זהו חומר רעיל. </a:t>
            </a:r>
          </a:p>
          <a:p>
            <a:pPr algn="r" rtl="1"/>
            <a:r>
              <a:rPr lang="he-IL" dirty="0"/>
              <a:t>לא ידענו </a:t>
            </a:r>
            <a:r>
              <a:rPr lang="he-IL" strike="sngStrike" dirty="0"/>
              <a:t>עד </a:t>
            </a:r>
            <a:r>
              <a:rPr lang="he-IL" strike="sngStrike" dirty="0" err="1"/>
              <a:t>השעיור</a:t>
            </a:r>
            <a:r>
              <a:rPr lang="he-IL" strike="sngStrike" dirty="0"/>
              <a:t> </a:t>
            </a:r>
            <a:r>
              <a:rPr lang="he-IL" dirty="0"/>
              <a:t>מהם אלמוגים, .....בזכות מה שכתבו – אנחנו משוכנעים שיש סכנה.</a:t>
            </a:r>
          </a:p>
          <a:p>
            <a:pPr algn="r" rtl="1"/>
            <a:r>
              <a:rPr lang="he-IL" dirty="0"/>
              <a:t>בואו נראה איך כותב הכתבה כתב את זה כדי </a:t>
            </a:r>
            <a:r>
              <a:rPr lang="he-IL" strike="sngStrike" dirty="0"/>
              <a:t>שהצליח</a:t>
            </a:r>
            <a:r>
              <a:rPr lang="he-IL" dirty="0"/>
              <a:t> לשכנע אותנו</a:t>
            </a:r>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23</a:t>
            </a:fld>
            <a:endParaRPr lang="x-none"/>
          </a:p>
        </p:txBody>
      </p:sp>
    </p:spTree>
    <p:extLst>
      <p:ext uri="{BB962C8B-B14F-4D97-AF65-F5344CB8AC3E}">
        <p14:creationId xmlns:p14="http://schemas.microsoft.com/office/powerpoint/2010/main" val="410967854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he-IL" dirty="0"/>
              <a:t>הבנו מהי שונית ומהי הסכנה, יש בכתבה משהו מעניין , אנחנו מבינים על הסכנה  באמצעות דרך הכתיבה של כותב הכתבה</a:t>
            </a:r>
          </a:p>
          <a:p>
            <a:pPr algn="r" rtl="1"/>
            <a:r>
              <a:rPr lang="he-IL" dirty="0"/>
              <a:t>נקרא את מה שכתב כותב הכתבה. קוראים..</a:t>
            </a:r>
          </a:p>
          <a:p>
            <a:pPr algn="r" rtl="1"/>
            <a:r>
              <a:rPr lang="he-IL" dirty="0"/>
              <a:t>מה אנחנו מבינים על הכותב?..</a:t>
            </a:r>
          </a:p>
          <a:p>
            <a:pPr algn="r" rtl="1"/>
            <a:r>
              <a:rPr lang="he-IL" dirty="0"/>
              <a:t>נכון, שהוא מתנגד להעברת </a:t>
            </a:r>
            <a:r>
              <a:rPr lang="he-IL" dirty="0" err="1"/>
              <a:t>האמוניה</a:t>
            </a:r>
            <a:r>
              <a:rPr lang="he-IL" dirty="0"/>
              <a:t> . הוא קורא לפעולת נגד.  דעתו מאד ברורה, הוא נגד העברת </a:t>
            </a:r>
            <a:r>
              <a:rPr lang="he-IL" dirty="0" err="1"/>
              <a:t>האמוניה</a:t>
            </a:r>
            <a:r>
              <a:rPr lang="he-IL" dirty="0"/>
              <a:t> דרך מפרץ אילת , הוא זקוק לנו , לכל מי שישמע על הסכנה . הוא רוצה שנפעל ואולי נצליח לשכנע גורמים הקשורים לנושא (</a:t>
            </a:r>
            <a:r>
              <a:rPr lang="en-US" dirty="0"/>
              <a:t> </a:t>
            </a:r>
            <a:r>
              <a:rPr lang="he-IL" dirty="0"/>
              <a:t>שרים...)</a:t>
            </a:r>
            <a:r>
              <a:rPr lang="en-US" dirty="0"/>
              <a:t> </a:t>
            </a:r>
            <a:r>
              <a:rPr lang="he-IL" dirty="0"/>
              <a:t>שיגרמו לכך שלא נסכן את השונית.</a:t>
            </a:r>
          </a:p>
          <a:p>
            <a:pPr algn="r" rtl="1"/>
            <a:r>
              <a:rPr lang="he-IL" dirty="0"/>
              <a:t>בכתבה יש חלק נוסף שמסביר לנו מדוע השונית כל כך מיוחדת. </a:t>
            </a:r>
          </a:p>
          <a:p>
            <a:pPr algn="r" rtl="1"/>
            <a:endParaRPr lang="he-IL" dirty="0"/>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25</a:t>
            </a:fld>
            <a:endParaRPr lang="x-none"/>
          </a:p>
        </p:txBody>
      </p:sp>
    </p:spTree>
    <p:extLst>
      <p:ext uri="{BB962C8B-B14F-4D97-AF65-F5344CB8AC3E}">
        <p14:creationId xmlns:p14="http://schemas.microsoft.com/office/powerpoint/2010/main" val="13328310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rtl="1"/>
            <a:r>
              <a:rPr lang="he-IL" b="1" u="none" dirty="0"/>
              <a:t>(מתעכבים על החלק השלישי)</a:t>
            </a:r>
          </a:p>
          <a:p>
            <a:pPr algn="r" rtl="1"/>
            <a:r>
              <a:rPr lang="he-IL" b="0" u="none" dirty="0"/>
              <a:t>לא רק שהיא יפה, אין בעולם כל כך הרבה שוניות אלמוגים , ובמשך השנים מתקיים תהליך של העלמות והכחדה של השוניות בעולם.  יש סיכוי שבעזרת השונית שלנו של אילת  ניתן יהיה לשמור על שוניות בעולם.</a:t>
            </a:r>
          </a:p>
          <a:p>
            <a:pPr algn="r" rtl="1"/>
            <a:r>
              <a:rPr lang="he-IL" b="0" u="none" dirty="0"/>
              <a:t> זוכרים מה אמר לנו כותבת המאמר?</a:t>
            </a:r>
            <a:endParaRPr lang="en-US" b="0" u="none" dirty="0"/>
          </a:p>
          <a:p>
            <a:pPr algn="r" rtl="1"/>
            <a:r>
              <a:rPr lang="he-IL" b="0" u="none" dirty="0"/>
              <a:t>מבינים כעת מדוע חשוב לשמור על השונית</a:t>
            </a:r>
          </a:p>
          <a:p>
            <a:pPr algn="r" rtl="1"/>
            <a:r>
              <a:rPr lang="he-IL" b="0" u="none" dirty="0"/>
              <a:t>אם כך חייבים לעזור לנילי</a:t>
            </a:r>
            <a:r>
              <a:rPr lang="en-US" b="0" u="none" dirty="0"/>
              <a:t> </a:t>
            </a:r>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26</a:t>
            </a:fld>
            <a:endParaRPr lang="x-none"/>
          </a:p>
        </p:txBody>
      </p:sp>
    </p:spTree>
    <p:extLst>
      <p:ext uri="{BB962C8B-B14F-4D97-AF65-F5344CB8AC3E}">
        <p14:creationId xmlns:p14="http://schemas.microsoft.com/office/powerpoint/2010/main" val="6154549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הערות 1">
            <a:extLst>
              <a:ext uri="{FF2B5EF4-FFF2-40B4-BE49-F238E27FC236}">
                <a16:creationId xmlns="" xmlns:a16="http://schemas.microsoft.com/office/drawing/2014/main" id="{46CED72E-1674-4CC2-8B6D-EA6B73B4984C}"/>
              </a:ext>
            </a:extLst>
          </p:cNvPr>
          <p:cNvSpPr>
            <a:spLocks noGrp="1"/>
          </p:cNvSpPr>
          <p:nvPr>
            <p:ph type="body" idx="1"/>
          </p:nvPr>
        </p:nvSpPr>
        <p:spPr/>
        <p:txBody>
          <a:bodyPr/>
          <a:lstStyle/>
          <a:p>
            <a:endParaRPr lang="he-IL" dirty="0"/>
          </a:p>
        </p:txBody>
      </p:sp>
    </p:spTree>
    <p:extLst>
      <p:ext uri="{BB962C8B-B14F-4D97-AF65-F5344CB8AC3E}">
        <p14:creationId xmlns:p14="http://schemas.microsoft.com/office/powerpoint/2010/main" val="15735973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5"/>
          </p:nvPr>
        </p:nvSpPr>
        <p:spPr/>
        <p:txBody>
          <a:bodyPr/>
          <a:lstStyle/>
          <a:p>
            <a:fld id="{03F965BA-DA3B-EB42-8F73-FDBE27A0A657}" type="slidenum">
              <a:rPr lang="x-none" smtClean="0"/>
              <a:t>28</a:t>
            </a:fld>
            <a:endParaRPr lang="x-none"/>
          </a:p>
        </p:txBody>
      </p:sp>
    </p:spTree>
    <p:extLst>
      <p:ext uri="{BB962C8B-B14F-4D97-AF65-F5344CB8AC3E}">
        <p14:creationId xmlns:p14="http://schemas.microsoft.com/office/powerpoint/2010/main" val="304550020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כותרת ראשית">
    <p:spTree>
      <p:nvGrpSpPr>
        <p:cNvPr id="1" name=""/>
        <p:cNvGrpSpPr/>
        <p:nvPr/>
      </p:nvGrpSpPr>
      <p:grpSpPr>
        <a:xfrm>
          <a:off x="0" y="0"/>
          <a:ext cx="0" cy="0"/>
          <a:chOff x="0" y="0"/>
          <a:chExt cx="0" cy="0"/>
        </a:xfrm>
      </p:grpSpPr>
      <p:pic>
        <p:nvPicPr>
          <p:cNvPr id="14" name="Picture 13">
            <a:extLst>
              <a:ext uri="{FF2B5EF4-FFF2-40B4-BE49-F238E27FC236}">
                <a16:creationId xmlns="" xmlns:a16="http://schemas.microsoft.com/office/drawing/2014/main" id="{A8E8959C-707A-374D-A37D-F0431F277F95}"/>
              </a:ext>
            </a:extLst>
          </p:cNvPr>
          <p:cNvPicPr>
            <a:picLocks noChangeAspect="1"/>
          </p:cNvPicPr>
          <p:nvPr userDrawn="1"/>
        </p:nvPicPr>
        <p:blipFill>
          <a:blip r:embed="rId2">
            <a:alphaModFix amt="54000"/>
          </a:blip>
          <a:stretch>
            <a:fillRect/>
          </a:stretch>
        </p:blipFill>
        <p:spPr>
          <a:xfrm>
            <a:off x="-7354566" y="2026507"/>
            <a:ext cx="5045676" cy="5028913"/>
          </a:xfrm>
          <a:prstGeom prst="rect">
            <a:avLst/>
          </a:prstGeom>
        </p:spPr>
      </p:pic>
      <p:pic>
        <p:nvPicPr>
          <p:cNvPr id="10" name="Picture 9">
            <a:extLst>
              <a:ext uri="{FF2B5EF4-FFF2-40B4-BE49-F238E27FC236}">
                <a16:creationId xmlns="" xmlns:a16="http://schemas.microsoft.com/office/drawing/2014/main" id="{18B22E21-BB18-2544-AECC-B480F0F96A4E}"/>
              </a:ext>
            </a:extLst>
          </p:cNvPr>
          <p:cNvPicPr>
            <a:picLocks noChangeAspect="1"/>
          </p:cNvPicPr>
          <p:nvPr userDrawn="1"/>
        </p:nvPicPr>
        <p:blipFill>
          <a:blip r:embed="rId2">
            <a:alphaModFix amt="54000"/>
          </a:blip>
          <a:stretch>
            <a:fillRect/>
          </a:stretch>
        </p:blipFill>
        <p:spPr>
          <a:xfrm>
            <a:off x="12947248" y="-3969273"/>
            <a:ext cx="5045676" cy="5028913"/>
          </a:xfrm>
          <a:prstGeom prst="rect">
            <a:avLst/>
          </a:prstGeom>
        </p:spPr>
      </p:pic>
      <p:pic>
        <p:nvPicPr>
          <p:cNvPr id="22" name="Picture 21">
            <a:extLst>
              <a:ext uri="{FF2B5EF4-FFF2-40B4-BE49-F238E27FC236}">
                <a16:creationId xmlns="" xmlns:a16="http://schemas.microsoft.com/office/drawing/2014/main" id="{3E25FC14-1447-894C-9B3F-3393E4457875}"/>
              </a:ext>
            </a:extLst>
          </p:cNvPr>
          <p:cNvPicPr>
            <a:picLocks noChangeAspect="1"/>
          </p:cNvPicPr>
          <p:nvPr userDrawn="1"/>
        </p:nvPicPr>
        <p:blipFill>
          <a:blip r:embed="rId3"/>
          <a:stretch>
            <a:fillRect/>
          </a:stretch>
        </p:blipFill>
        <p:spPr>
          <a:xfrm>
            <a:off x="0" y="-12700"/>
            <a:ext cx="12192000" cy="6858000"/>
          </a:xfrm>
          <a:prstGeom prst="rect">
            <a:avLst/>
          </a:prstGeom>
        </p:spPr>
      </p:pic>
      <p:sp>
        <p:nvSpPr>
          <p:cNvPr id="23" name="Rectangle 22">
            <a:extLst>
              <a:ext uri="{FF2B5EF4-FFF2-40B4-BE49-F238E27FC236}">
                <a16:creationId xmlns="" xmlns:a16="http://schemas.microsoft.com/office/drawing/2014/main" id="{CB555B5A-6A6C-3E4C-ADAE-778B7D2D0359}"/>
              </a:ext>
            </a:extLst>
          </p:cNvPr>
          <p:cNvSpPr/>
          <p:nvPr userDrawn="1"/>
        </p:nvSpPr>
        <p:spPr>
          <a:xfrm>
            <a:off x="2090531" y="2902421"/>
            <a:ext cx="8636822" cy="12179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sp>
        <p:nvSpPr>
          <p:cNvPr id="24" name="Rectangle 23">
            <a:extLst>
              <a:ext uri="{FF2B5EF4-FFF2-40B4-BE49-F238E27FC236}">
                <a16:creationId xmlns="" xmlns:a16="http://schemas.microsoft.com/office/drawing/2014/main" id="{6C9C108D-DF17-D94D-B478-B1D39585A5A5}"/>
              </a:ext>
            </a:extLst>
          </p:cNvPr>
          <p:cNvSpPr/>
          <p:nvPr userDrawn="1"/>
        </p:nvSpPr>
        <p:spPr>
          <a:xfrm>
            <a:off x="5098472" y="1831503"/>
            <a:ext cx="5884533" cy="107091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cxnSp>
        <p:nvCxnSpPr>
          <p:cNvPr id="26" name="Straight Connector 25">
            <a:extLst>
              <a:ext uri="{FF2B5EF4-FFF2-40B4-BE49-F238E27FC236}">
                <a16:creationId xmlns="" xmlns:a16="http://schemas.microsoft.com/office/drawing/2014/main" id="{483E9F71-40EC-904A-998B-27EBBD81B7D8}"/>
              </a:ext>
            </a:extLst>
          </p:cNvPr>
          <p:cNvCxnSpPr>
            <a:cxnSpLocks/>
          </p:cNvCxnSpPr>
          <p:nvPr userDrawn="1"/>
        </p:nvCxnSpPr>
        <p:spPr>
          <a:xfrm>
            <a:off x="7156173" y="1639956"/>
            <a:ext cx="4005469"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27" name="Rectangle 26">
            <a:extLst>
              <a:ext uri="{FF2B5EF4-FFF2-40B4-BE49-F238E27FC236}">
                <a16:creationId xmlns="" xmlns:a16="http://schemas.microsoft.com/office/drawing/2014/main" id="{D1DA4F9E-AC5E-4E44-B0D3-AD506CC1F2FB}"/>
              </a:ext>
            </a:extLst>
          </p:cNvPr>
          <p:cNvSpPr/>
          <p:nvPr userDrawn="1"/>
        </p:nvSpPr>
        <p:spPr>
          <a:xfrm rot="16200000">
            <a:off x="10880058" y="2083803"/>
            <a:ext cx="205896" cy="20589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cxnSp>
        <p:nvCxnSpPr>
          <p:cNvPr id="28" name="Straight Connector 27">
            <a:extLst>
              <a:ext uri="{FF2B5EF4-FFF2-40B4-BE49-F238E27FC236}">
                <a16:creationId xmlns="" xmlns:a16="http://schemas.microsoft.com/office/drawing/2014/main" id="{F4CCDBE2-FBDE-6C46-8010-3BEB4D38025B}"/>
              </a:ext>
            </a:extLst>
          </p:cNvPr>
          <p:cNvCxnSpPr>
            <a:cxnSpLocks/>
          </p:cNvCxnSpPr>
          <p:nvPr userDrawn="1"/>
        </p:nvCxnSpPr>
        <p:spPr>
          <a:xfrm>
            <a:off x="2090531" y="4989650"/>
            <a:ext cx="5065642"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29" name="Text Placeholder 8">
            <a:extLst>
              <a:ext uri="{FF2B5EF4-FFF2-40B4-BE49-F238E27FC236}">
                <a16:creationId xmlns="" xmlns:a16="http://schemas.microsoft.com/office/drawing/2014/main" id="{81A4514E-A493-F241-AC14-15585885E094}"/>
              </a:ext>
            </a:extLst>
          </p:cNvPr>
          <p:cNvSpPr>
            <a:spLocks noGrp="1"/>
          </p:cNvSpPr>
          <p:nvPr>
            <p:ph type="body" sz="quarter" idx="12" hasCustomPrompt="1"/>
          </p:nvPr>
        </p:nvSpPr>
        <p:spPr>
          <a:xfrm>
            <a:off x="2565199" y="3025258"/>
            <a:ext cx="7816850" cy="1067468"/>
          </a:xfrm>
        </p:spPr>
        <p:txBody>
          <a:bodyPr>
            <a:normAutofit/>
          </a:bodyPr>
          <a:lstStyle>
            <a:lvl1pPr marL="0" indent="0">
              <a:buNone/>
              <a:defRPr sz="6000">
                <a:solidFill>
                  <a:schemeClr val="bg1"/>
                </a:solidFill>
                <a:latin typeface="Calibri" panose="020F0502020204030204" pitchFamily="34" charset="0"/>
                <a:cs typeface="Calibri" panose="020F0502020204030204" pitchFamily="34" charset="0"/>
              </a:defRPr>
            </a:lvl1pPr>
          </a:lstStyle>
          <a:p>
            <a:pPr lvl="0"/>
            <a:r>
              <a:rPr lang="he-IL" dirty="0"/>
              <a:t>שיעור חשבון לכיתה א</a:t>
            </a:r>
            <a:endParaRPr lang="x-none" dirty="0"/>
          </a:p>
        </p:txBody>
      </p:sp>
      <p:grpSp>
        <p:nvGrpSpPr>
          <p:cNvPr id="30" name="Group 29">
            <a:extLst>
              <a:ext uri="{FF2B5EF4-FFF2-40B4-BE49-F238E27FC236}">
                <a16:creationId xmlns="" xmlns:a16="http://schemas.microsoft.com/office/drawing/2014/main" id="{3722B399-0C27-314C-A9E5-A4C6E23B0F40}"/>
              </a:ext>
            </a:extLst>
          </p:cNvPr>
          <p:cNvGrpSpPr/>
          <p:nvPr userDrawn="1"/>
        </p:nvGrpSpPr>
        <p:grpSpPr>
          <a:xfrm>
            <a:off x="-110840" y="110839"/>
            <a:ext cx="1530097" cy="1525930"/>
            <a:chOff x="8374611" y="4283110"/>
            <a:chExt cx="2300578" cy="2294314"/>
          </a:xfrm>
        </p:grpSpPr>
        <p:pic>
          <p:nvPicPr>
            <p:cNvPr id="31" name="Picture 30">
              <a:extLst>
                <a:ext uri="{FF2B5EF4-FFF2-40B4-BE49-F238E27FC236}">
                  <a16:creationId xmlns="" xmlns:a16="http://schemas.microsoft.com/office/drawing/2014/main" id="{357199CA-CF9F-2040-A14F-9134F717DAC7}"/>
                </a:ext>
              </a:extLst>
            </p:cNvPr>
            <p:cNvPicPr>
              <a:picLocks noChangeAspect="1"/>
            </p:cNvPicPr>
            <p:nvPr/>
          </p:nvPicPr>
          <p:blipFill rotWithShape="1">
            <a:blip r:embed="rId4"/>
            <a:srcRect l="62938"/>
            <a:stretch/>
          </p:blipFill>
          <p:spPr>
            <a:xfrm>
              <a:off x="8873684" y="4283110"/>
              <a:ext cx="1227785" cy="1519621"/>
            </a:xfrm>
            <a:prstGeom prst="rect">
              <a:avLst/>
            </a:prstGeom>
          </p:spPr>
        </p:pic>
        <p:sp>
          <p:nvSpPr>
            <p:cNvPr id="32" name="Rectangle 31">
              <a:extLst>
                <a:ext uri="{FF2B5EF4-FFF2-40B4-BE49-F238E27FC236}">
                  <a16:creationId xmlns="" xmlns:a16="http://schemas.microsoft.com/office/drawing/2014/main" id="{65A931FB-F43D-E449-8EC5-C53927BF0CA6}"/>
                </a:ext>
              </a:extLst>
            </p:cNvPr>
            <p:cNvSpPr/>
            <p:nvPr/>
          </p:nvSpPr>
          <p:spPr>
            <a:xfrm>
              <a:off x="8374611" y="5883287"/>
              <a:ext cx="2300578" cy="694137"/>
            </a:xfrm>
            <a:prstGeom prst="rect">
              <a:avLst/>
            </a:prstGeom>
          </p:spPr>
          <p:txBody>
            <a:bodyPr wrap="square">
              <a:spAutoFit/>
            </a:bodyPr>
            <a:lstStyle/>
            <a:p>
              <a:pPr algn="ctr"/>
              <a:r>
                <a:rPr lang="x-none" sz="1200" dirty="0">
                  <a:solidFill>
                    <a:schemeClr val="bg1"/>
                  </a:solidFill>
                  <a:latin typeface="Arial" panose="020B0604020202020204" pitchFamily="34" charset="0"/>
                  <a:cs typeface="Arial" panose="020B0604020202020204" pitchFamily="34" charset="0"/>
                </a:rPr>
                <a:t>מדינת ישראל</a:t>
              </a:r>
            </a:p>
            <a:p>
              <a:pPr algn="ctr"/>
              <a:r>
                <a:rPr lang="x-none" sz="1200" dirty="0">
                  <a:solidFill>
                    <a:schemeClr val="bg1"/>
                  </a:solidFill>
                  <a:latin typeface="Arial" panose="020B0604020202020204" pitchFamily="34" charset="0"/>
                  <a:cs typeface="Arial" panose="020B0604020202020204" pitchFamily="34" charset="0"/>
                </a:rPr>
                <a:t>משרד החינוך</a:t>
              </a:r>
            </a:p>
          </p:txBody>
        </p:sp>
      </p:grpSp>
      <p:pic>
        <p:nvPicPr>
          <p:cNvPr id="33" name="Picture 32">
            <a:extLst>
              <a:ext uri="{FF2B5EF4-FFF2-40B4-BE49-F238E27FC236}">
                <a16:creationId xmlns="" xmlns:a16="http://schemas.microsoft.com/office/drawing/2014/main" id="{9A49B985-D8AE-614D-A6BB-C36081062387}"/>
              </a:ext>
            </a:extLst>
          </p:cNvPr>
          <p:cNvPicPr>
            <a:picLocks noChangeAspect="1"/>
          </p:cNvPicPr>
          <p:nvPr userDrawn="1"/>
        </p:nvPicPr>
        <p:blipFill>
          <a:blip r:embed="rId5"/>
          <a:stretch>
            <a:fillRect/>
          </a:stretch>
        </p:blipFill>
        <p:spPr>
          <a:xfrm>
            <a:off x="3332187" y="886221"/>
            <a:ext cx="9150178" cy="2791691"/>
          </a:xfrm>
          <a:prstGeom prst="rect">
            <a:avLst/>
          </a:prstGeom>
        </p:spPr>
      </p:pic>
      <p:sp>
        <p:nvSpPr>
          <p:cNvPr id="34" name="Text Placeholder 3">
            <a:extLst>
              <a:ext uri="{FF2B5EF4-FFF2-40B4-BE49-F238E27FC236}">
                <a16:creationId xmlns="" xmlns:a16="http://schemas.microsoft.com/office/drawing/2014/main" id="{881B4E06-64FF-B845-9777-320E6F126B10}"/>
              </a:ext>
            </a:extLst>
          </p:cNvPr>
          <p:cNvSpPr>
            <a:spLocks noGrp="1"/>
          </p:cNvSpPr>
          <p:nvPr>
            <p:ph type="body" sz="quarter" idx="13" hasCustomPrompt="1"/>
          </p:nvPr>
        </p:nvSpPr>
        <p:spPr>
          <a:xfrm>
            <a:off x="2030833" y="4419771"/>
            <a:ext cx="6411268" cy="649357"/>
          </a:xfrm>
        </p:spPr>
        <p:txBody>
          <a:bodyPr>
            <a:normAutofit/>
          </a:bodyPr>
          <a:lstStyle>
            <a:lvl1pPr marL="0" indent="0" algn="l" rtl="1">
              <a:buNone/>
              <a:defRPr lang="x-none" sz="3200" b="0" i="0" kern="1200" dirty="0">
                <a:solidFill>
                  <a:schemeClr val="bg1"/>
                </a:solidFill>
                <a:latin typeface="Calibri" panose="020F0502020204030204" pitchFamily="34" charset="0"/>
                <a:ea typeface="+mn-ea"/>
                <a:cs typeface="Calibri" panose="020F0502020204030204" pitchFamily="34" charset="0"/>
              </a:defRPr>
            </a:lvl1pPr>
          </a:lstStyle>
          <a:p>
            <a:pPr marL="0" lvl="0" indent="0" algn="l" defTabSz="914400" rtl="1" eaLnBrk="1" latinLnBrk="0" hangingPunct="1">
              <a:lnSpc>
                <a:spcPct val="90000"/>
              </a:lnSpc>
              <a:spcBef>
                <a:spcPts val="1000"/>
              </a:spcBef>
              <a:buFont typeface="Arial" panose="020B0604020202020204" pitchFamily="34" charset="0"/>
              <a:buNone/>
            </a:pPr>
            <a:r>
              <a:rPr lang="he-IL" dirty="0"/>
              <a:t>נושא השיעור: הרחבת שברים</a:t>
            </a:r>
            <a:endParaRPr lang="x-none" dirty="0"/>
          </a:p>
        </p:txBody>
      </p:sp>
      <p:sp>
        <p:nvSpPr>
          <p:cNvPr id="35" name="Text Placeholder 4">
            <a:extLst>
              <a:ext uri="{FF2B5EF4-FFF2-40B4-BE49-F238E27FC236}">
                <a16:creationId xmlns="" xmlns:a16="http://schemas.microsoft.com/office/drawing/2014/main" id="{BA5F5BE6-034E-F841-A2F4-1C5B1EEE6E15}"/>
              </a:ext>
            </a:extLst>
          </p:cNvPr>
          <p:cNvSpPr>
            <a:spLocks noGrp="1"/>
          </p:cNvSpPr>
          <p:nvPr>
            <p:ph type="body" sz="quarter" idx="14" hasCustomPrompt="1"/>
          </p:nvPr>
        </p:nvSpPr>
        <p:spPr>
          <a:xfrm>
            <a:off x="416891" y="6148563"/>
            <a:ext cx="5099050" cy="560533"/>
          </a:xfrm>
        </p:spPr>
        <p:txBody>
          <a:bodyPr/>
          <a:lstStyle>
            <a:lvl1pPr marL="0" indent="0" algn="l">
              <a:buNone/>
              <a:defRPr>
                <a:solidFill>
                  <a:schemeClr val="bg1"/>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marL="0" lvl="0" indent="0" algn="l" defTabSz="914400" rtl="0" eaLnBrk="1" latinLnBrk="0" hangingPunct="1">
              <a:lnSpc>
                <a:spcPct val="90000"/>
              </a:lnSpc>
              <a:spcBef>
                <a:spcPts val="1000"/>
              </a:spcBef>
              <a:buFont typeface="Arial" panose="020B0604020202020204" pitchFamily="34" charset="0"/>
              <a:buNone/>
            </a:pPr>
            <a:r>
              <a:rPr lang="he-IL" dirty="0"/>
              <a:t>עם המורה: דנית כהן</a:t>
            </a:r>
            <a:endParaRPr lang="en-US" dirty="0"/>
          </a:p>
        </p:txBody>
      </p:sp>
    </p:spTree>
    <p:extLst>
      <p:ext uri="{BB962C8B-B14F-4D97-AF65-F5344CB8AC3E}">
        <p14:creationId xmlns:p14="http://schemas.microsoft.com/office/powerpoint/2010/main" val="9421669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השיעור הבא יתחיל">
    <p:spTree>
      <p:nvGrpSpPr>
        <p:cNvPr id="1" name=""/>
        <p:cNvGrpSpPr/>
        <p:nvPr/>
      </p:nvGrpSpPr>
      <p:grpSpPr>
        <a:xfrm>
          <a:off x="0" y="0"/>
          <a:ext cx="0" cy="0"/>
          <a:chOff x="0" y="0"/>
          <a:chExt cx="0" cy="0"/>
        </a:xfrm>
      </p:grpSpPr>
      <p:pic>
        <p:nvPicPr>
          <p:cNvPr id="19" name="Picture 18">
            <a:extLst>
              <a:ext uri="{FF2B5EF4-FFF2-40B4-BE49-F238E27FC236}">
                <a16:creationId xmlns="" xmlns:a16="http://schemas.microsoft.com/office/drawing/2014/main" id="{62E4A538-4F3E-F64C-9A27-B17595D3ECF2}"/>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0" name="Oval 19">
            <a:extLst>
              <a:ext uri="{FF2B5EF4-FFF2-40B4-BE49-F238E27FC236}">
                <a16:creationId xmlns="" xmlns:a16="http://schemas.microsoft.com/office/drawing/2014/main" id="{27172820-2592-F844-962E-B7622499629C}"/>
              </a:ext>
            </a:extLst>
          </p:cNvPr>
          <p:cNvSpPr/>
          <p:nvPr userDrawn="1"/>
        </p:nvSpPr>
        <p:spPr>
          <a:xfrm>
            <a:off x="3337577" y="646574"/>
            <a:ext cx="5473303" cy="547330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sp>
        <p:nvSpPr>
          <p:cNvPr id="21" name="Rectangle 20">
            <a:extLst>
              <a:ext uri="{FF2B5EF4-FFF2-40B4-BE49-F238E27FC236}">
                <a16:creationId xmlns="" xmlns:a16="http://schemas.microsoft.com/office/drawing/2014/main" id="{87C06441-95B9-0742-ADAD-6775071AAF2F}"/>
              </a:ext>
            </a:extLst>
          </p:cNvPr>
          <p:cNvSpPr/>
          <p:nvPr userDrawn="1"/>
        </p:nvSpPr>
        <p:spPr>
          <a:xfrm>
            <a:off x="2953941" y="3446401"/>
            <a:ext cx="6284118" cy="123988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nvGrpSpPr>
          <p:cNvPr id="22" name="Group 21">
            <a:extLst>
              <a:ext uri="{FF2B5EF4-FFF2-40B4-BE49-F238E27FC236}">
                <a16:creationId xmlns="" xmlns:a16="http://schemas.microsoft.com/office/drawing/2014/main" id="{0926655C-3CE5-C044-BE72-10DD68A23C96}"/>
              </a:ext>
            </a:extLst>
          </p:cNvPr>
          <p:cNvGrpSpPr/>
          <p:nvPr userDrawn="1"/>
        </p:nvGrpSpPr>
        <p:grpSpPr>
          <a:xfrm>
            <a:off x="9287641" y="5672000"/>
            <a:ext cx="3913243" cy="506326"/>
            <a:chOff x="358720" y="285496"/>
            <a:chExt cx="3913243" cy="506326"/>
          </a:xfrm>
        </p:grpSpPr>
        <p:cxnSp>
          <p:nvCxnSpPr>
            <p:cNvPr id="23" name="Straight Connector 22">
              <a:extLst>
                <a:ext uri="{FF2B5EF4-FFF2-40B4-BE49-F238E27FC236}">
                  <a16:creationId xmlns="" xmlns:a16="http://schemas.microsoft.com/office/drawing/2014/main" id="{FB632D79-E751-0D4D-B6CD-4B8B1AD073DF}"/>
                </a:ext>
              </a:extLst>
            </p:cNvPr>
            <p:cNvCxnSpPr>
              <a:cxnSpLocks/>
            </p:cNvCxnSpPr>
            <p:nvPr userDrawn="1"/>
          </p:nvCxnSpPr>
          <p:spPr>
            <a:xfrm>
              <a:off x="865046" y="532257"/>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37" name="Rectangle 36">
              <a:extLst>
                <a:ext uri="{FF2B5EF4-FFF2-40B4-BE49-F238E27FC236}">
                  <a16:creationId xmlns="" xmlns:a16="http://schemas.microsoft.com/office/drawing/2014/main" id="{E763B464-1237-A348-9193-961771EAE3CA}"/>
                </a:ext>
              </a:extLst>
            </p:cNvPr>
            <p:cNvSpPr/>
            <p:nvPr userDrawn="1"/>
          </p:nvSpPr>
          <p:spPr>
            <a:xfrm rot="16200000">
              <a:off x="358720" y="28549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sp>
          <p:nvSpPr>
            <p:cNvPr id="38" name="Rectangle 37">
              <a:extLst>
                <a:ext uri="{FF2B5EF4-FFF2-40B4-BE49-F238E27FC236}">
                  <a16:creationId xmlns="" xmlns:a16="http://schemas.microsoft.com/office/drawing/2014/main" id="{0DC01593-63DE-304C-8644-C1E7B54F6003}"/>
                </a:ext>
              </a:extLst>
            </p:cNvPr>
            <p:cNvSpPr/>
            <p:nvPr userDrawn="1"/>
          </p:nvSpPr>
          <p:spPr>
            <a:xfrm>
              <a:off x="781297" y="454909"/>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sp>
        <p:nvSpPr>
          <p:cNvPr id="39" name="Text Placeholder 3">
            <a:extLst>
              <a:ext uri="{FF2B5EF4-FFF2-40B4-BE49-F238E27FC236}">
                <a16:creationId xmlns="" xmlns:a16="http://schemas.microsoft.com/office/drawing/2014/main" id="{F8511632-504F-D34E-99DD-590976B81E4B}"/>
              </a:ext>
            </a:extLst>
          </p:cNvPr>
          <p:cNvSpPr>
            <a:spLocks noGrp="1"/>
          </p:cNvSpPr>
          <p:nvPr>
            <p:ph type="body" sz="quarter" idx="11" hasCustomPrompt="1"/>
          </p:nvPr>
        </p:nvSpPr>
        <p:spPr>
          <a:xfrm>
            <a:off x="3819674" y="1776004"/>
            <a:ext cx="4552652" cy="2202291"/>
          </a:xfrm>
          <a:prstGeom prst="rect">
            <a:avLst/>
          </a:prstGeom>
        </p:spPr>
        <p:txBody>
          <a:bodyPr>
            <a:normAutofit/>
          </a:bodyPr>
          <a:lstStyle>
            <a:lvl1pPr marL="0" indent="0" algn="ctr">
              <a:lnSpc>
                <a:spcPts val="5000"/>
              </a:lnSpc>
              <a:buNone/>
              <a:defRPr sz="6000">
                <a:solidFill>
                  <a:schemeClr val="bg1"/>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he-IL" dirty="0"/>
              <a:t>השיעור הבא</a:t>
            </a:r>
          </a:p>
          <a:p>
            <a:pPr lvl="0"/>
            <a:r>
              <a:rPr lang="he-IL" dirty="0"/>
              <a:t>יתחיל</a:t>
            </a:r>
          </a:p>
        </p:txBody>
      </p:sp>
      <p:cxnSp>
        <p:nvCxnSpPr>
          <p:cNvPr id="40" name="Straight Connector 39">
            <a:extLst>
              <a:ext uri="{FF2B5EF4-FFF2-40B4-BE49-F238E27FC236}">
                <a16:creationId xmlns="" xmlns:a16="http://schemas.microsoft.com/office/drawing/2014/main" id="{38D758A6-ADAA-3C4B-BE73-77E62B36AA06}"/>
              </a:ext>
            </a:extLst>
          </p:cNvPr>
          <p:cNvCxnSpPr>
            <a:cxnSpLocks/>
          </p:cNvCxnSpPr>
          <p:nvPr userDrawn="1"/>
        </p:nvCxnSpPr>
        <p:spPr>
          <a:xfrm>
            <a:off x="2377053" y="6178326"/>
            <a:ext cx="1385887"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41" name="Group 40">
            <a:extLst>
              <a:ext uri="{FF2B5EF4-FFF2-40B4-BE49-F238E27FC236}">
                <a16:creationId xmlns="" xmlns:a16="http://schemas.microsoft.com/office/drawing/2014/main" id="{E21BCB78-6EA9-EA49-A148-510318E93A2D}"/>
              </a:ext>
            </a:extLst>
          </p:cNvPr>
          <p:cNvGrpSpPr/>
          <p:nvPr userDrawn="1"/>
        </p:nvGrpSpPr>
        <p:grpSpPr>
          <a:xfrm rot="10800000">
            <a:off x="11482153" y="140248"/>
            <a:ext cx="602703" cy="577326"/>
            <a:chOff x="781297" y="5586292"/>
            <a:chExt cx="602703" cy="577326"/>
          </a:xfrm>
        </p:grpSpPr>
        <p:sp>
          <p:nvSpPr>
            <p:cNvPr id="42" name="Rectangle 41">
              <a:extLst>
                <a:ext uri="{FF2B5EF4-FFF2-40B4-BE49-F238E27FC236}">
                  <a16:creationId xmlns="" xmlns:a16="http://schemas.microsoft.com/office/drawing/2014/main" id="{535DAE40-5EC9-C549-9045-80058A5F7020}"/>
                </a:ext>
              </a:extLst>
            </p:cNvPr>
            <p:cNvSpPr/>
            <p:nvPr userDrawn="1"/>
          </p:nvSpPr>
          <p:spPr>
            <a:xfrm rot="16200000">
              <a:off x="781297" y="5657292"/>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sp>
          <p:nvSpPr>
            <p:cNvPr id="43" name="Rectangle 42">
              <a:extLst>
                <a:ext uri="{FF2B5EF4-FFF2-40B4-BE49-F238E27FC236}">
                  <a16:creationId xmlns="" xmlns:a16="http://schemas.microsoft.com/office/drawing/2014/main" id="{D506E076-5D5A-C74C-B372-7A4154F417C5}"/>
                </a:ext>
              </a:extLst>
            </p:cNvPr>
            <p:cNvSpPr/>
            <p:nvPr userDrawn="1"/>
          </p:nvSpPr>
          <p:spPr>
            <a:xfrm>
              <a:off x="1216502" y="558629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cxnSp>
        <p:nvCxnSpPr>
          <p:cNvPr id="44" name="Straight Connector 43">
            <a:extLst>
              <a:ext uri="{FF2B5EF4-FFF2-40B4-BE49-F238E27FC236}">
                <a16:creationId xmlns="" xmlns:a16="http://schemas.microsoft.com/office/drawing/2014/main" id="{A245E28D-F02E-8440-8D16-26A1C54AA2EE}"/>
              </a:ext>
            </a:extLst>
          </p:cNvPr>
          <p:cNvCxnSpPr>
            <a:cxnSpLocks/>
          </p:cNvCxnSpPr>
          <p:nvPr userDrawn="1"/>
        </p:nvCxnSpPr>
        <p:spPr>
          <a:xfrm>
            <a:off x="-678730" y="6456415"/>
            <a:ext cx="3455367"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45" name="Text Placeholder 20">
            <a:extLst>
              <a:ext uri="{FF2B5EF4-FFF2-40B4-BE49-F238E27FC236}">
                <a16:creationId xmlns="" xmlns:a16="http://schemas.microsoft.com/office/drawing/2014/main" id="{F8425CF9-C181-8048-9710-1776C265DFA5}"/>
              </a:ext>
            </a:extLst>
          </p:cNvPr>
          <p:cNvSpPr>
            <a:spLocks noGrp="1"/>
          </p:cNvSpPr>
          <p:nvPr>
            <p:ph type="body" sz="quarter" idx="12" hasCustomPrompt="1"/>
          </p:nvPr>
        </p:nvSpPr>
        <p:spPr>
          <a:xfrm>
            <a:off x="3764756" y="3704674"/>
            <a:ext cx="4662487" cy="819517"/>
          </a:xfrm>
          <a:prstGeom prst="rect">
            <a:avLst/>
          </a:prstGeom>
        </p:spPr>
        <p:txBody>
          <a:bodyPr anchor="b">
            <a:noAutofit/>
          </a:bodyPr>
          <a:lstStyle>
            <a:lvl1pPr marL="0" indent="0" algn="ctr">
              <a:buNone/>
              <a:defRPr sz="5400">
                <a:solidFill>
                  <a:schemeClr val="bg1"/>
                </a:solidFill>
                <a:latin typeface="Calibri" panose="020F0502020204030204" pitchFamily="34" charset="0"/>
                <a:cs typeface="Calibri" panose="020F0502020204030204" pitchFamily="34" charset="0"/>
              </a:defRPr>
            </a:lvl1pPr>
          </a:lstStyle>
          <a:p>
            <a:pPr lvl="0"/>
            <a:r>
              <a:rPr lang="he-IL" dirty="0"/>
              <a:t>בשעה 09:00</a:t>
            </a:r>
            <a:endParaRPr lang="x-none" dirty="0"/>
          </a:p>
        </p:txBody>
      </p:sp>
      <p:grpSp>
        <p:nvGrpSpPr>
          <p:cNvPr id="46" name="Group 45">
            <a:extLst>
              <a:ext uri="{FF2B5EF4-FFF2-40B4-BE49-F238E27FC236}">
                <a16:creationId xmlns="" xmlns:a16="http://schemas.microsoft.com/office/drawing/2014/main" id="{C11C2775-6CE2-CB46-B1F6-A1DA25636EF9}"/>
              </a:ext>
            </a:extLst>
          </p:cNvPr>
          <p:cNvGrpSpPr/>
          <p:nvPr userDrawn="1"/>
        </p:nvGrpSpPr>
        <p:grpSpPr>
          <a:xfrm>
            <a:off x="-110840" y="110839"/>
            <a:ext cx="1530097" cy="1525930"/>
            <a:chOff x="8374611" y="4283110"/>
            <a:chExt cx="2300578" cy="2294314"/>
          </a:xfrm>
        </p:grpSpPr>
        <p:pic>
          <p:nvPicPr>
            <p:cNvPr id="47" name="Picture 46">
              <a:extLst>
                <a:ext uri="{FF2B5EF4-FFF2-40B4-BE49-F238E27FC236}">
                  <a16:creationId xmlns="" xmlns:a16="http://schemas.microsoft.com/office/drawing/2014/main" id="{999DAA0B-945E-B649-96B6-F1B28A931896}"/>
                </a:ext>
              </a:extLst>
            </p:cNvPr>
            <p:cNvPicPr>
              <a:picLocks noChangeAspect="1"/>
            </p:cNvPicPr>
            <p:nvPr/>
          </p:nvPicPr>
          <p:blipFill rotWithShape="1">
            <a:blip r:embed="rId3"/>
            <a:srcRect l="62938"/>
            <a:stretch/>
          </p:blipFill>
          <p:spPr>
            <a:xfrm>
              <a:off x="8873684" y="4283110"/>
              <a:ext cx="1227785" cy="1519621"/>
            </a:xfrm>
            <a:prstGeom prst="rect">
              <a:avLst/>
            </a:prstGeom>
          </p:spPr>
        </p:pic>
        <p:sp>
          <p:nvSpPr>
            <p:cNvPr id="48" name="Rectangle 47">
              <a:extLst>
                <a:ext uri="{FF2B5EF4-FFF2-40B4-BE49-F238E27FC236}">
                  <a16:creationId xmlns="" xmlns:a16="http://schemas.microsoft.com/office/drawing/2014/main" id="{97C9FCFD-707E-4746-B11A-AD11D0F6597A}"/>
                </a:ext>
              </a:extLst>
            </p:cNvPr>
            <p:cNvSpPr/>
            <p:nvPr/>
          </p:nvSpPr>
          <p:spPr>
            <a:xfrm>
              <a:off x="8374611" y="5883287"/>
              <a:ext cx="2300578" cy="694137"/>
            </a:xfrm>
            <a:prstGeom prst="rect">
              <a:avLst/>
            </a:prstGeom>
          </p:spPr>
          <p:txBody>
            <a:bodyPr wrap="square">
              <a:spAutoFit/>
            </a:bodyPr>
            <a:lstStyle/>
            <a:p>
              <a:pPr algn="ctr"/>
              <a:r>
                <a:rPr lang="x-none" sz="1200" dirty="0">
                  <a:solidFill>
                    <a:schemeClr val="bg1"/>
                  </a:solidFill>
                  <a:latin typeface="Arial" panose="020B0604020202020204" pitchFamily="34" charset="0"/>
                  <a:cs typeface="Arial" panose="020B0604020202020204" pitchFamily="34" charset="0"/>
                </a:rPr>
                <a:t>מדינת ישראל</a:t>
              </a:r>
            </a:p>
            <a:p>
              <a:pPr algn="ctr"/>
              <a:r>
                <a:rPr lang="x-none" sz="1200" dirty="0">
                  <a:solidFill>
                    <a:schemeClr val="bg1"/>
                  </a:solidFill>
                  <a:latin typeface="Arial" panose="020B0604020202020204" pitchFamily="34" charset="0"/>
                  <a:cs typeface="Arial" panose="020B0604020202020204" pitchFamily="34" charset="0"/>
                </a:rPr>
                <a:t>משרד החינוך</a:t>
              </a:r>
            </a:p>
          </p:txBody>
        </p:sp>
      </p:grpSp>
    </p:spTree>
    <p:extLst>
      <p:ext uri="{BB962C8B-B14F-4D97-AF65-F5344CB8AC3E}">
        <p14:creationId xmlns:p14="http://schemas.microsoft.com/office/powerpoint/2010/main" val="35346217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מה נלמד היום">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B6FAD2F-8484-6F41-A7DB-68F52EBF051B}"/>
              </a:ext>
            </a:extLst>
          </p:cNvPr>
          <p:cNvSpPr>
            <a:spLocks noGrp="1"/>
          </p:cNvSpPr>
          <p:nvPr>
            <p:ph type="title" hasCustomPrompt="1"/>
          </p:nvPr>
        </p:nvSpPr>
        <p:spPr/>
        <p:txBody>
          <a:bodyPr/>
          <a:lstStyle>
            <a:lvl1pPr>
              <a:defRPr>
                <a:latin typeface="Calibri" panose="020F0502020204030204" pitchFamily="34" charset="0"/>
                <a:cs typeface="Calibri" panose="020F0502020204030204" pitchFamily="34" charset="0"/>
              </a:defRPr>
            </a:lvl1pPr>
          </a:lstStyle>
          <a:p>
            <a:r>
              <a:rPr lang="he-IL" sz="4400" dirty="0"/>
              <a:t>מה נלמד היום</a:t>
            </a:r>
          </a:p>
        </p:txBody>
      </p:sp>
      <p:sp>
        <p:nvSpPr>
          <p:cNvPr id="3" name="Content Placeholder 2">
            <a:extLst>
              <a:ext uri="{FF2B5EF4-FFF2-40B4-BE49-F238E27FC236}">
                <a16:creationId xmlns="" xmlns:a16="http://schemas.microsoft.com/office/drawing/2014/main" id="{B740BC21-AC41-C940-AECD-AA7CACFED78F}"/>
              </a:ext>
            </a:extLst>
          </p:cNvPr>
          <p:cNvSpPr>
            <a:spLocks noGrp="1"/>
          </p:cNvSpPr>
          <p:nvPr>
            <p:ph idx="1" hasCustomPrompt="1"/>
          </p:nvPr>
        </p:nvSpPr>
        <p:spPr/>
        <p:txBody>
          <a:bodyPr/>
          <a:lstStyle>
            <a:lvl1pPr>
              <a:buClr>
                <a:schemeClr val="accent2"/>
              </a:buClr>
              <a:defRPr>
                <a:latin typeface="Calibri" panose="020F0502020204030204" pitchFamily="34" charset="0"/>
                <a:cs typeface="Calibri" panose="020F0502020204030204" pitchFamily="34" charset="0"/>
              </a:defRPr>
            </a:lvl1pPr>
          </a:lstStyle>
          <a:p>
            <a:pPr lvl="0"/>
            <a:r>
              <a:rPr lang="he-IL" dirty="0"/>
              <a:t>טקסט עם בולט</a:t>
            </a:r>
            <a:endParaRPr lang="en-US" dirty="0"/>
          </a:p>
        </p:txBody>
      </p:sp>
      <p:grpSp>
        <p:nvGrpSpPr>
          <p:cNvPr id="7" name="Group 6">
            <a:extLst>
              <a:ext uri="{FF2B5EF4-FFF2-40B4-BE49-F238E27FC236}">
                <a16:creationId xmlns="" xmlns:a16="http://schemas.microsoft.com/office/drawing/2014/main" id="{BF17BF2D-5C56-2347-98A3-34A4F9603254}"/>
              </a:ext>
            </a:extLst>
          </p:cNvPr>
          <p:cNvGrpSpPr/>
          <p:nvPr userDrawn="1"/>
        </p:nvGrpSpPr>
        <p:grpSpPr>
          <a:xfrm>
            <a:off x="358720" y="6187719"/>
            <a:ext cx="3913243" cy="506326"/>
            <a:chOff x="358720" y="6187719"/>
            <a:chExt cx="3913243" cy="506326"/>
          </a:xfrm>
        </p:grpSpPr>
        <p:cxnSp>
          <p:nvCxnSpPr>
            <p:cNvPr id="8" name="Straight Connector 7">
              <a:extLst>
                <a:ext uri="{FF2B5EF4-FFF2-40B4-BE49-F238E27FC236}">
                  <a16:creationId xmlns="" xmlns:a16="http://schemas.microsoft.com/office/drawing/2014/main" id="{9AEDD64D-1669-CC4D-A40D-F4C1654A152C}"/>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 xmlns:a16="http://schemas.microsoft.com/office/drawing/2014/main" id="{71EEFE9A-A5D8-E143-B1EA-0A48F46D9FBA}"/>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0" name="Rectangle 9">
              <a:extLst>
                <a:ext uri="{FF2B5EF4-FFF2-40B4-BE49-F238E27FC236}">
                  <a16:creationId xmlns="" xmlns:a16="http://schemas.microsoft.com/office/drawing/2014/main" id="{28E9E340-F138-444F-A3A8-C621C8A24CE1}"/>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grpSp>
        <p:nvGrpSpPr>
          <p:cNvPr id="11" name="Group 10">
            <a:extLst>
              <a:ext uri="{FF2B5EF4-FFF2-40B4-BE49-F238E27FC236}">
                <a16:creationId xmlns="" xmlns:a16="http://schemas.microsoft.com/office/drawing/2014/main" id="{BD763B7A-9108-A148-9406-56F54986D02B}"/>
              </a:ext>
            </a:extLst>
          </p:cNvPr>
          <p:cNvGrpSpPr/>
          <p:nvPr userDrawn="1"/>
        </p:nvGrpSpPr>
        <p:grpSpPr>
          <a:xfrm rot="10800000">
            <a:off x="8177063" y="106239"/>
            <a:ext cx="3913243" cy="506326"/>
            <a:chOff x="358720" y="6187719"/>
            <a:chExt cx="3913243" cy="506326"/>
          </a:xfrm>
        </p:grpSpPr>
        <p:cxnSp>
          <p:nvCxnSpPr>
            <p:cNvPr id="12" name="Straight Connector 11">
              <a:extLst>
                <a:ext uri="{FF2B5EF4-FFF2-40B4-BE49-F238E27FC236}">
                  <a16:creationId xmlns="" xmlns:a16="http://schemas.microsoft.com/office/drawing/2014/main" id="{CF173E8D-1DC7-EA46-A2CF-77F707D4A43D}"/>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 xmlns:a16="http://schemas.microsoft.com/office/drawing/2014/main" id="{C61244C7-240F-A94A-B142-2E9C0513EF6E}"/>
                </a:ext>
              </a:extLst>
            </p:cNvPr>
            <p:cNvSpPr/>
            <p:nvPr userDrawn="1"/>
          </p:nvSpPr>
          <p:spPr>
            <a:xfrm rot="16200000">
              <a:off x="358720" y="6187719"/>
              <a:ext cx="506326" cy="5063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sp>
          <p:nvSpPr>
            <p:cNvPr id="14" name="Rectangle 13">
              <a:extLst>
                <a:ext uri="{FF2B5EF4-FFF2-40B4-BE49-F238E27FC236}">
                  <a16:creationId xmlns="" xmlns:a16="http://schemas.microsoft.com/office/drawing/2014/main" id="{D1914BA5-ACCC-6D44-863F-9400125B1812}"/>
                </a:ext>
              </a:extLst>
            </p:cNvPr>
            <p:cNvSpPr/>
            <p:nvPr userDrawn="1"/>
          </p:nvSpPr>
          <p:spPr>
            <a:xfrm>
              <a:off x="781297" y="6357132"/>
              <a:ext cx="167498" cy="1674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grpSp>
    </p:spTree>
    <p:extLst>
      <p:ext uri="{BB962C8B-B14F-4D97-AF65-F5344CB8AC3E}">
        <p14:creationId xmlns:p14="http://schemas.microsoft.com/office/powerpoint/2010/main" val="26422821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מה להביא לשיעור?">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DD53EEE-2C1E-B542-8225-9153493AC840}"/>
              </a:ext>
            </a:extLst>
          </p:cNvPr>
          <p:cNvSpPr>
            <a:spLocks noGrp="1"/>
          </p:cNvSpPr>
          <p:nvPr>
            <p:ph type="title" hasCustomPrompt="1"/>
          </p:nvPr>
        </p:nvSpPr>
        <p:spPr>
          <a:xfrm>
            <a:off x="839788" y="365125"/>
            <a:ext cx="10515600" cy="1325563"/>
          </a:xfrm>
        </p:spPr>
        <p:txBody>
          <a:bodyPr/>
          <a:lstStyle>
            <a:lvl1pPr>
              <a:defRPr>
                <a:latin typeface="Calibri" panose="020F0502020204030204" pitchFamily="34" charset="0"/>
                <a:cs typeface="Calibri" panose="020F0502020204030204" pitchFamily="34" charset="0"/>
              </a:defRPr>
            </a:lvl1pPr>
          </a:lstStyle>
          <a:p>
            <a:r>
              <a:rPr lang="he-IL" dirty="0"/>
              <a:t>מה להביא לשיעור?</a:t>
            </a:r>
            <a:endParaRPr lang="x-none" dirty="0"/>
          </a:p>
        </p:txBody>
      </p:sp>
      <p:sp>
        <p:nvSpPr>
          <p:cNvPr id="4" name="Content Placeholder 3">
            <a:extLst>
              <a:ext uri="{FF2B5EF4-FFF2-40B4-BE49-F238E27FC236}">
                <a16:creationId xmlns="" xmlns:a16="http://schemas.microsoft.com/office/drawing/2014/main" id="{7A3C51F2-91FC-CF4D-8D50-E0D4C4B121D6}"/>
              </a:ext>
            </a:extLst>
          </p:cNvPr>
          <p:cNvSpPr>
            <a:spLocks noGrp="1"/>
          </p:cNvSpPr>
          <p:nvPr>
            <p:ph sz="half" idx="2" hasCustomPrompt="1"/>
          </p:nvPr>
        </p:nvSpPr>
        <p:spPr>
          <a:xfrm>
            <a:off x="839788" y="1741679"/>
            <a:ext cx="5157787" cy="3684588"/>
          </a:xfrm>
        </p:spPr>
        <p:txBody>
          <a:bodyPr>
            <a:normAutofit/>
          </a:bodyPr>
          <a:lstStyle>
            <a:lvl1pPr>
              <a:buClr>
                <a:schemeClr val="accent2"/>
              </a:buClr>
              <a:defRPr sz="2600">
                <a:latin typeface="Calibri" panose="020F0502020204030204" pitchFamily="34" charset="0"/>
                <a:cs typeface="Calibri" panose="020F0502020204030204" pitchFamily="34" charset="0"/>
              </a:defRPr>
            </a:lvl1pPr>
          </a:lstStyle>
          <a:p>
            <a:pPr lvl="0"/>
            <a:r>
              <a:rPr lang="he-IL" dirty="0"/>
              <a:t>טקסט עם בולט</a:t>
            </a:r>
          </a:p>
        </p:txBody>
      </p:sp>
      <p:sp>
        <p:nvSpPr>
          <p:cNvPr id="6" name="Content Placeholder 5">
            <a:extLst>
              <a:ext uri="{FF2B5EF4-FFF2-40B4-BE49-F238E27FC236}">
                <a16:creationId xmlns="" xmlns:a16="http://schemas.microsoft.com/office/drawing/2014/main" id="{59B1B37A-1CA3-A240-A716-DD9A47540CB3}"/>
              </a:ext>
            </a:extLst>
          </p:cNvPr>
          <p:cNvSpPr>
            <a:spLocks noGrp="1"/>
          </p:cNvSpPr>
          <p:nvPr>
            <p:ph sz="quarter" idx="4" hasCustomPrompt="1"/>
          </p:nvPr>
        </p:nvSpPr>
        <p:spPr>
          <a:xfrm>
            <a:off x="6172200" y="1741679"/>
            <a:ext cx="5183188" cy="3684588"/>
          </a:xfrm>
        </p:spPr>
        <p:txBody>
          <a:bodyPr>
            <a:normAutofit/>
          </a:bodyPr>
          <a:lstStyle>
            <a:lvl1pPr>
              <a:buClr>
                <a:schemeClr val="accent2"/>
              </a:buClr>
              <a:defRPr sz="2600">
                <a:latin typeface="Calibri" panose="020F0502020204030204" pitchFamily="34" charset="0"/>
                <a:cs typeface="Calibri" panose="020F0502020204030204" pitchFamily="34" charset="0"/>
              </a:defRPr>
            </a:lvl1pPr>
          </a:lstStyle>
          <a:p>
            <a:pPr lvl="0"/>
            <a:r>
              <a:rPr lang="he-IL" dirty="0"/>
              <a:t>טקסט עם בולט</a:t>
            </a:r>
          </a:p>
        </p:txBody>
      </p:sp>
      <p:grpSp>
        <p:nvGrpSpPr>
          <p:cNvPr id="10" name="Group 9">
            <a:extLst>
              <a:ext uri="{FF2B5EF4-FFF2-40B4-BE49-F238E27FC236}">
                <a16:creationId xmlns="" xmlns:a16="http://schemas.microsoft.com/office/drawing/2014/main" id="{7430CA40-3AE6-8C40-B628-3B8B63BD0A0E}"/>
              </a:ext>
            </a:extLst>
          </p:cNvPr>
          <p:cNvGrpSpPr/>
          <p:nvPr userDrawn="1"/>
        </p:nvGrpSpPr>
        <p:grpSpPr>
          <a:xfrm>
            <a:off x="902624" y="181572"/>
            <a:ext cx="11022154" cy="506326"/>
            <a:chOff x="865046" y="356936"/>
            <a:chExt cx="11022154" cy="506326"/>
          </a:xfrm>
        </p:grpSpPr>
        <p:cxnSp>
          <p:nvCxnSpPr>
            <p:cNvPr id="11" name="Straight Connector 10">
              <a:extLst>
                <a:ext uri="{FF2B5EF4-FFF2-40B4-BE49-F238E27FC236}">
                  <a16:creationId xmlns="" xmlns:a16="http://schemas.microsoft.com/office/drawing/2014/main" id="{DB534642-3CB6-A445-AA80-E1A2A04DB331}"/>
                </a:ext>
              </a:extLst>
            </p:cNvPr>
            <p:cNvCxnSpPr>
              <a:cxnSpLocks/>
            </p:cNvCxnSpPr>
            <p:nvPr userDrawn="1"/>
          </p:nvCxnSpPr>
          <p:spPr>
            <a:xfrm>
              <a:off x="865046" y="573247"/>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 xmlns:a16="http://schemas.microsoft.com/office/drawing/2014/main" id="{27F0647F-5897-294F-87FC-777F34105B01}"/>
                </a:ext>
              </a:extLst>
            </p:cNvPr>
            <p:cNvSpPr/>
            <p:nvPr userDrawn="1"/>
          </p:nvSpPr>
          <p:spPr>
            <a:xfrm rot="16200000">
              <a:off x="11380874" y="35693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grpSp>
      <p:sp>
        <p:nvSpPr>
          <p:cNvPr id="14" name="Rectangle 13">
            <a:extLst>
              <a:ext uri="{FF2B5EF4-FFF2-40B4-BE49-F238E27FC236}">
                <a16:creationId xmlns="" xmlns:a16="http://schemas.microsoft.com/office/drawing/2014/main" id="{BBCB72AB-9511-E340-859E-BC49A5D471A5}"/>
              </a:ext>
            </a:extLst>
          </p:cNvPr>
          <p:cNvSpPr/>
          <p:nvPr userDrawn="1"/>
        </p:nvSpPr>
        <p:spPr>
          <a:xfrm rot="10800000">
            <a:off x="11819101" y="314134"/>
            <a:ext cx="211354" cy="21135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spTree>
    <p:extLst>
      <p:ext uri="{BB962C8B-B14F-4D97-AF65-F5344CB8AC3E}">
        <p14:creationId xmlns:p14="http://schemas.microsoft.com/office/powerpoint/2010/main" val="6122063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הקניית ידע">
    <p:spTree>
      <p:nvGrpSpPr>
        <p:cNvPr id="1" name=""/>
        <p:cNvGrpSpPr/>
        <p:nvPr/>
      </p:nvGrpSpPr>
      <p:grpSpPr>
        <a:xfrm>
          <a:off x="0" y="0"/>
          <a:ext cx="0" cy="0"/>
          <a:chOff x="0" y="0"/>
          <a:chExt cx="0" cy="0"/>
        </a:xfrm>
      </p:grpSpPr>
      <p:pic>
        <p:nvPicPr>
          <p:cNvPr id="15" name="Picture 14">
            <a:extLst>
              <a:ext uri="{FF2B5EF4-FFF2-40B4-BE49-F238E27FC236}">
                <a16:creationId xmlns="" xmlns:a16="http://schemas.microsoft.com/office/drawing/2014/main" id="{F3D0ADF1-D847-284D-AE47-771521E2B24A}"/>
              </a:ext>
            </a:extLst>
          </p:cNvPr>
          <p:cNvPicPr>
            <a:picLocks noChangeAspect="1"/>
          </p:cNvPicPr>
          <p:nvPr userDrawn="1"/>
        </p:nvPicPr>
        <p:blipFill rotWithShape="1">
          <a:blip r:embed="rId2"/>
          <a:srcRect t="12244" b="63870"/>
          <a:stretch/>
        </p:blipFill>
        <p:spPr>
          <a:xfrm>
            <a:off x="0" y="0"/>
            <a:ext cx="12192000" cy="1638096"/>
          </a:xfrm>
          <a:prstGeom prst="rect">
            <a:avLst/>
          </a:prstGeom>
        </p:spPr>
      </p:pic>
      <p:grpSp>
        <p:nvGrpSpPr>
          <p:cNvPr id="11" name="Group 10">
            <a:extLst>
              <a:ext uri="{FF2B5EF4-FFF2-40B4-BE49-F238E27FC236}">
                <a16:creationId xmlns="" xmlns:a16="http://schemas.microsoft.com/office/drawing/2014/main" id="{BF9495AA-1719-C54F-A2B2-87C6465A7079}"/>
              </a:ext>
            </a:extLst>
          </p:cNvPr>
          <p:cNvGrpSpPr/>
          <p:nvPr userDrawn="1"/>
        </p:nvGrpSpPr>
        <p:grpSpPr>
          <a:xfrm>
            <a:off x="358720" y="6187719"/>
            <a:ext cx="3913243" cy="506326"/>
            <a:chOff x="358720" y="6187719"/>
            <a:chExt cx="3913243" cy="506326"/>
          </a:xfrm>
        </p:grpSpPr>
        <p:cxnSp>
          <p:nvCxnSpPr>
            <p:cNvPr id="12" name="Straight Connector 11">
              <a:extLst>
                <a:ext uri="{FF2B5EF4-FFF2-40B4-BE49-F238E27FC236}">
                  <a16:creationId xmlns="" xmlns:a16="http://schemas.microsoft.com/office/drawing/2014/main" id="{26F870BD-9FE5-E147-B1BA-F94A387BF3A3}"/>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 xmlns:a16="http://schemas.microsoft.com/office/drawing/2014/main" id="{FF6BABF9-7B82-D145-A1D5-BD487BC4353D}"/>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 xmlns:a16="http://schemas.microsoft.com/office/drawing/2014/main" id="{835F94E0-6697-AF4E-BBFD-30ABCB3C4440}"/>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2" name="Title 1">
            <a:extLst>
              <a:ext uri="{FF2B5EF4-FFF2-40B4-BE49-F238E27FC236}">
                <a16:creationId xmlns="" xmlns:a16="http://schemas.microsoft.com/office/drawing/2014/main" id="{3195C777-214E-CC4E-BBAB-5037EB3579FE}"/>
              </a:ext>
            </a:extLst>
          </p:cNvPr>
          <p:cNvSpPr>
            <a:spLocks noGrp="1"/>
          </p:cNvSpPr>
          <p:nvPr>
            <p:ph type="title" hasCustomPrompt="1"/>
          </p:nvPr>
        </p:nvSpPr>
        <p:spPr>
          <a:xfrm>
            <a:off x="3081590" y="663126"/>
            <a:ext cx="8280000" cy="720000"/>
          </a:xfrm>
          <a:solidFill>
            <a:schemeClr val="accent1"/>
          </a:solidFill>
        </p:spPr>
        <p:txBody>
          <a:bodyPr anchor="b"/>
          <a:lstStyle>
            <a:lvl1pPr>
              <a:defRPr>
                <a:solidFill>
                  <a:schemeClr val="bg1"/>
                </a:solidFill>
                <a:latin typeface="Calibri" panose="020F0502020204030204" pitchFamily="34" charset="0"/>
                <a:cs typeface="Calibri" panose="020F0502020204030204" pitchFamily="34" charset="0"/>
              </a:defRPr>
            </a:lvl1pPr>
          </a:lstStyle>
          <a:p>
            <a:r>
              <a:rPr lang="he-IL" sz="4400" dirty="0"/>
              <a:t>הקניית ידע</a:t>
            </a:r>
            <a:endParaRPr lang="x-none" dirty="0"/>
          </a:p>
        </p:txBody>
      </p:sp>
      <p:sp>
        <p:nvSpPr>
          <p:cNvPr id="6" name="Text Placeholder 5">
            <a:extLst>
              <a:ext uri="{FF2B5EF4-FFF2-40B4-BE49-F238E27FC236}">
                <a16:creationId xmlns="" xmlns:a16="http://schemas.microsoft.com/office/drawing/2014/main" id="{35BD9B8B-E13B-EB49-B17F-97A61BE20F46}"/>
              </a:ext>
            </a:extLst>
          </p:cNvPr>
          <p:cNvSpPr>
            <a:spLocks noGrp="1"/>
          </p:cNvSpPr>
          <p:nvPr>
            <p:ph type="body" sz="quarter" idx="10" hasCustomPrompt="1"/>
          </p:nvPr>
        </p:nvSpPr>
        <p:spPr>
          <a:xfrm>
            <a:off x="1671638" y="1928813"/>
            <a:ext cx="9572625" cy="3844925"/>
          </a:xfrm>
        </p:spPr>
        <p:txBody>
          <a:bodyPr>
            <a:normAutofit/>
          </a:bodyPr>
          <a:lstStyle>
            <a:lvl1pPr marL="0" indent="0" algn="ctr">
              <a:buNone/>
              <a:defRPr sz="3600">
                <a:latin typeface="Calibri" panose="020F0502020204030204" pitchFamily="34" charset="0"/>
                <a:cs typeface="Calibri" panose="020F0502020204030204"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he-IL" dirty="0"/>
              <a:t>לחץ להוסיף סגנון טקסט גדול של תבנית בסיס</a:t>
            </a:r>
            <a:endParaRPr lang="x-none" dirty="0"/>
          </a:p>
        </p:txBody>
      </p:sp>
      <p:sp>
        <p:nvSpPr>
          <p:cNvPr id="16" name="Rectangle 15">
            <a:extLst>
              <a:ext uri="{FF2B5EF4-FFF2-40B4-BE49-F238E27FC236}">
                <a16:creationId xmlns="" xmlns:a16="http://schemas.microsoft.com/office/drawing/2014/main" id="{DF19C3E0-9540-994D-9F88-1AA758EA24E6}"/>
              </a:ext>
            </a:extLst>
          </p:cNvPr>
          <p:cNvSpPr/>
          <p:nvPr userDrawn="1"/>
        </p:nvSpPr>
        <p:spPr>
          <a:xfrm rot="16200000">
            <a:off x="11332780" y="835199"/>
            <a:ext cx="176581" cy="1765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Tree>
    <p:extLst>
      <p:ext uri="{BB962C8B-B14F-4D97-AF65-F5344CB8AC3E}">
        <p14:creationId xmlns:p14="http://schemas.microsoft.com/office/powerpoint/2010/main" val="27573130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תרגול">
    <p:spTree>
      <p:nvGrpSpPr>
        <p:cNvPr id="1" name=""/>
        <p:cNvGrpSpPr/>
        <p:nvPr/>
      </p:nvGrpSpPr>
      <p:grpSpPr>
        <a:xfrm>
          <a:off x="0" y="0"/>
          <a:ext cx="0" cy="0"/>
          <a:chOff x="0" y="0"/>
          <a:chExt cx="0" cy="0"/>
        </a:xfrm>
      </p:grpSpPr>
      <p:cxnSp>
        <p:nvCxnSpPr>
          <p:cNvPr id="15" name="Straight Connector 14">
            <a:extLst>
              <a:ext uri="{FF2B5EF4-FFF2-40B4-BE49-F238E27FC236}">
                <a16:creationId xmlns="" xmlns:a16="http://schemas.microsoft.com/office/drawing/2014/main" id="{D02076BD-5D7C-FB4F-A698-C5362F42F443}"/>
              </a:ext>
            </a:extLst>
          </p:cNvPr>
          <p:cNvCxnSpPr>
            <a:cxnSpLocks/>
          </p:cNvCxnSpPr>
          <p:nvPr userDrawn="1"/>
        </p:nvCxnSpPr>
        <p:spPr>
          <a:xfrm>
            <a:off x="9092667" y="352323"/>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 xmlns:a16="http://schemas.microsoft.com/office/drawing/2014/main" id="{3CC66965-9479-AB40-A1AD-3AFCE0BDB4B6}"/>
              </a:ext>
            </a:extLst>
          </p:cNvPr>
          <p:cNvSpPr/>
          <p:nvPr userDrawn="1"/>
        </p:nvSpPr>
        <p:spPr>
          <a:xfrm rot="16200000">
            <a:off x="8989719" y="249375"/>
            <a:ext cx="205896" cy="20589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nvGrpSpPr>
          <p:cNvPr id="11" name="Group 10">
            <a:extLst>
              <a:ext uri="{FF2B5EF4-FFF2-40B4-BE49-F238E27FC236}">
                <a16:creationId xmlns="" xmlns:a16="http://schemas.microsoft.com/office/drawing/2014/main" id="{BF9495AA-1719-C54F-A2B2-87C6465A7079}"/>
              </a:ext>
            </a:extLst>
          </p:cNvPr>
          <p:cNvGrpSpPr/>
          <p:nvPr userDrawn="1"/>
        </p:nvGrpSpPr>
        <p:grpSpPr>
          <a:xfrm>
            <a:off x="358720" y="6187719"/>
            <a:ext cx="3913243" cy="506326"/>
            <a:chOff x="358720" y="6187719"/>
            <a:chExt cx="3913243" cy="506326"/>
          </a:xfrm>
        </p:grpSpPr>
        <p:cxnSp>
          <p:nvCxnSpPr>
            <p:cNvPr id="12" name="Straight Connector 11">
              <a:extLst>
                <a:ext uri="{FF2B5EF4-FFF2-40B4-BE49-F238E27FC236}">
                  <a16:creationId xmlns="" xmlns:a16="http://schemas.microsoft.com/office/drawing/2014/main" id="{26F870BD-9FE5-E147-B1BA-F94A387BF3A3}"/>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 xmlns:a16="http://schemas.microsoft.com/office/drawing/2014/main" id="{FF6BABF9-7B82-D145-A1D5-BD487BC4353D}"/>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 xmlns:a16="http://schemas.microsoft.com/office/drawing/2014/main" id="{835F94E0-6697-AF4E-BBFD-30ABCB3C4440}"/>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2" name="Title 1">
            <a:extLst>
              <a:ext uri="{FF2B5EF4-FFF2-40B4-BE49-F238E27FC236}">
                <a16:creationId xmlns="" xmlns:a16="http://schemas.microsoft.com/office/drawing/2014/main" id="{3195C777-214E-CC4E-BBAB-5037EB3579FE}"/>
              </a:ext>
            </a:extLst>
          </p:cNvPr>
          <p:cNvSpPr>
            <a:spLocks noGrp="1"/>
          </p:cNvSpPr>
          <p:nvPr>
            <p:ph type="title" hasCustomPrompt="1"/>
          </p:nvPr>
        </p:nvSpPr>
        <p:spPr/>
        <p:txBody>
          <a:bodyPr/>
          <a:lstStyle>
            <a:lvl1pPr>
              <a:defRPr>
                <a:solidFill>
                  <a:schemeClr val="tx1"/>
                </a:solidFill>
                <a:latin typeface="Calibri" panose="020F0502020204030204" pitchFamily="34" charset="0"/>
                <a:cs typeface="Calibri" panose="020F0502020204030204" pitchFamily="34" charset="0"/>
              </a:defRPr>
            </a:lvl1pPr>
          </a:lstStyle>
          <a:p>
            <a:r>
              <a:rPr lang="he-IL" sz="4400" dirty="0"/>
              <a:t>תרגול</a:t>
            </a:r>
            <a:endParaRPr lang="x-none" dirty="0"/>
          </a:p>
        </p:txBody>
      </p:sp>
      <p:sp>
        <p:nvSpPr>
          <p:cNvPr id="3" name="Content Placeholder 2">
            <a:extLst>
              <a:ext uri="{FF2B5EF4-FFF2-40B4-BE49-F238E27FC236}">
                <a16:creationId xmlns="" xmlns:a16="http://schemas.microsoft.com/office/drawing/2014/main" id="{DE3919D3-6070-BF4F-BBCA-96749A9742C9}"/>
              </a:ext>
            </a:extLst>
          </p:cNvPr>
          <p:cNvSpPr>
            <a:spLocks noGrp="1"/>
          </p:cNvSpPr>
          <p:nvPr>
            <p:ph sz="half" idx="1" hasCustomPrompt="1"/>
          </p:nvPr>
        </p:nvSpPr>
        <p:spPr>
          <a:xfrm>
            <a:off x="933938" y="1825625"/>
            <a:ext cx="5085862" cy="4351338"/>
          </a:xfrm>
        </p:spPr>
        <p:txBody>
          <a:bodyPr/>
          <a:lstStyle>
            <a:lvl1pPr marL="228600" marR="0" indent="-228600" algn="r" defTabSz="914400" rtl="1" eaLnBrk="1" fontAlgn="auto" latinLnBrk="0" hangingPunct="1">
              <a:lnSpc>
                <a:spcPts val="3160"/>
              </a:lnSpc>
              <a:spcBef>
                <a:spcPts val="1000"/>
              </a:spcBef>
              <a:spcAft>
                <a:spcPts val="0"/>
              </a:spcAft>
              <a:buClr>
                <a:schemeClr val="accent2"/>
              </a:buClr>
              <a:buSzTx/>
              <a:buFont typeface="Arial" panose="020B0604020202020204" pitchFamily="34" charset="0"/>
              <a:buChar char="•"/>
              <a:tabLst/>
              <a:defRPr lang="en-US" sz="2800" b="0" i="0" kern="1200" dirty="0">
                <a:solidFill>
                  <a:schemeClr val="tx1"/>
                </a:solidFill>
                <a:latin typeface="Calibri" panose="020F0502020204030204" pitchFamily="34" charset="0"/>
                <a:ea typeface="+mn-ea"/>
                <a:cs typeface="Calibri" panose="020F0502020204030204" pitchFamily="34" charset="0"/>
              </a:defRPr>
            </a:lvl1pPr>
          </a:lstStyle>
          <a:p>
            <a:pPr lvl="0"/>
            <a:r>
              <a:rPr lang="he-IL" dirty="0"/>
              <a:t>לחץ כדי לערוך סגנון טקסט של תבנית בסיס</a:t>
            </a:r>
            <a:endParaRPr lang="en-US" dirty="0"/>
          </a:p>
          <a:p>
            <a:pPr marL="228600" marR="0" lvl="0" indent="-228600" algn="r" defTabSz="914400" rtl="1" eaLnBrk="1" fontAlgn="auto" latinLnBrk="0" hangingPunct="1">
              <a:lnSpc>
                <a:spcPts val="316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marL="228600" marR="0" lvl="0" indent="-228600" algn="r" defTabSz="914400" rtl="1" eaLnBrk="1" fontAlgn="auto" latinLnBrk="0" hangingPunct="1">
              <a:lnSpc>
                <a:spcPts val="316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lvl="0"/>
            <a:endParaRPr lang="en-US" dirty="0"/>
          </a:p>
          <a:p>
            <a:pPr lvl="0"/>
            <a:endParaRPr lang="en-US" dirty="0"/>
          </a:p>
        </p:txBody>
      </p:sp>
      <p:sp>
        <p:nvSpPr>
          <p:cNvPr id="4" name="Content Placeholder 3">
            <a:extLst>
              <a:ext uri="{FF2B5EF4-FFF2-40B4-BE49-F238E27FC236}">
                <a16:creationId xmlns="" xmlns:a16="http://schemas.microsoft.com/office/drawing/2014/main" id="{2A2DAA31-6933-314B-860C-C516AAD66558}"/>
              </a:ext>
            </a:extLst>
          </p:cNvPr>
          <p:cNvSpPr>
            <a:spLocks noGrp="1"/>
          </p:cNvSpPr>
          <p:nvPr>
            <p:ph sz="half" idx="2" hasCustomPrompt="1"/>
          </p:nvPr>
        </p:nvSpPr>
        <p:spPr>
          <a:xfrm>
            <a:off x="6267938" y="1825625"/>
            <a:ext cx="5085862"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lvl="0"/>
            <a:endParaRPr lang="en-US" dirty="0"/>
          </a:p>
          <a:p>
            <a:pPr lvl="0"/>
            <a:endParaRPr lang="en-US" dirty="0"/>
          </a:p>
        </p:txBody>
      </p:sp>
    </p:spTree>
    <p:extLst>
      <p:ext uri="{BB962C8B-B14F-4D97-AF65-F5344CB8AC3E}">
        <p14:creationId xmlns:p14="http://schemas.microsoft.com/office/powerpoint/2010/main" val="42525033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מצגת מלאה בתרגול">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DD53EEE-2C1E-B542-8225-9153493AC840}"/>
              </a:ext>
            </a:extLst>
          </p:cNvPr>
          <p:cNvSpPr>
            <a:spLocks noGrp="1"/>
          </p:cNvSpPr>
          <p:nvPr>
            <p:ph type="title" hasCustomPrompt="1"/>
          </p:nvPr>
        </p:nvSpPr>
        <p:spPr>
          <a:xfrm>
            <a:off x="839788" y="365125"/>
            <a:ext cx="10515600" cy="1325563"/>
          </a:xfrm>
        </p:spPr>
        <p:txBody>
          <a:bodyPr/>
          <a:lstStyle>
            <a:lvl1pPr>
              <a:defRPr>
                <a:latin typeface="Calibri" panose="020F0502020204030204" pitchFamily="34" charset="0"/>
                <a:cs typeface="Calibri" panose="020F0502020204030204" pitchFamily="34" charset="0"/>
              </a:defRPr>
            </a:lvl1pPr>
          </a:lstStyle>
          <a:p>
            <a:r>
              <a:rPr lang="he-IL" dirty="0"/>
              <a:t>המשך תרגול</a:t>
            </a:r>
            <a:endParaRPr lang="x-none" dirty="0"/>
          </a:p>
        </p:txBody>
      </p:sp>
      <p:sp>
        <p:nvSpPr>
          <p:cNvPr id="3" name="Text Placeholder 2">
            <a:extLst>
              <a:ext uri="{FF2B5EF4-FFF2-40B4-BE49-F238E27FC236}">
                <a16:creationId xmlns="" xmlns:a16="http://schemas.microsoft.com/office/drawing/2014/main" id="{B9D2555F-AC29-CF40-A900-4B11F74D3B6B}"/>
              </a:ext>
            </a:extLst>
          </p:cNvPr>
          <p:cNvSpPr>
            <a:spLocks noGrp="1"/>
          </p:cNvSpPr>
          <p:nvPr>
            <p:ph type="body" idx="1" hasCustomPrompt="1"/>
          </p:nvPr>
        </p:nvSpPr>
        <p:spPr>
          <a:xfrm>
            <a:off x="839788" y="1681163"/>
            <a:ext cx="5157787" cy="823912"/>
          </a:xfrm>
        </p:spPr>
        <p:txBody>
          <a:bodyPr anchor="b">
            <a:normAutofit/>
          </a:bodyPr>
          <a:lstStyle>
            <a:lvl1pPr marL="0" indent="0">
              <a:buNone/>
              <a:defRPr sz="28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dirty="0"/>
              <a:t>לחץ כדי לערוך סגנון כותרת 3</a:t>
            </a:r>
            <a:endParaRPr lang="en-US" dirty="0"/>
          </a:p>
        </p:txBody>
      </p:sp>
      <p:sp>
        <p:nvSpPr>
          <p:cNvPr id="4" name="Content Placeholder 3">
            <a:extLst>
              <a:ext uri="{FF2B5EF4-FFF2-40B4-BE49-F238E27FC236}">
                <a16:creationId xmlns="" xmlns:a16="http://schemas.microsoft.com/office/drawing/2014/main" id="{7A3C51F2-91FC-CF4D-8D50-E0D4C4B121D6}"/>
              </a:ext>
            </a:extLst>
          </p:cNvPr>
          <p:cNvSpPr>
            <a:spLocks noGrp="1"/>
          </p:cNvSpPr>
          <p:nvPr>
            <p:ph sz="half" idx="2" hasCustomPrompt="1"/>
          </p:nvPr>
        </p:nvSpPr>
        <p:spPr>
          <a:xfrm>
            <a:off x="839788" y="2505075"/>
            <a:ext cx="5157787" cy="3684588"/>
          </a:xfrm>
        </p:spPr>
        <p:txBody>
          <a:bodyPr>
            <a:normAutofit/>
          </a:bodyPr>
          <a:lstStyle>
            <a:lvl1pPr>
              <a:lnSpc>
                <a:spcPct val="100000"/>
              </a:lnSpc>
              <a:buClr>
                <a:schemeClr val="accent2"/>
              </a:buClr>
              <a:defRPr sz="2600">
                <a:latin typeface="Calibri" panose="020F0502020204030204" pitchFamily="34" charset="0"/>
                <a:cs typeface="Calibri" panose="020F0502020204030204" pitchFamily="34" charset="0"/>
              </a:defRPr>
            </a:lvl1pPr>
          </a:lstStyle>
          <a:p>
            <a:pPr lvl="0"/>
            <a:r>
              <a:rPr lang="he-IL" dirty="0"/>
              <a:t>לחץ כדי לערוך סגנון טקסט עם בולט </a:t>
            </a:r>
            <a:r>
              <a:rPr lang="en-US" dirty="0"/>
              <a:t/>
            </a:r>
            <a:br>
              <a:rPr lang="en-US" dirty="0"/>
            </a:br>
            <a:r>
              <a:rPr lang="he-IL" dirty="0"/>
              <a:t>של תבנית בסיס</a:t>
            </a:r>
          </a:p>
        </p:txBody>
      </p:sp>
      <p:sp>
        <p:nvSpPr>
          <p:cNvPr id="5" name="Text Placeholder 4">
            <a:extLst>
              <a:ext uri="{FF2B5EF4-FFF2-40B4-BE49-F238E27FC236}">
                <a16:creationId xmlns="" xmlns:a16="http://schemas.microsoft.com/office/drawing/2014/main" id="{8A3758F3-DA41-7043-A36A-300D6DD6B73C}"/>
              </a:ext>
            </a:extLst>
          </p:cNvPr>
          <p:cNvSpPr>
            <a:spLocks noGrp="1"/>
          </p:cNvSpPr>
          <p:nvPr>
            <p:ph type="body" sz="quarter" idx="3" hasCustomPrompt="1"/>
          </p:nvPr>
        </p:nvSpPr>
        <p:spPr>
          <a:xfrm>
            <a:off x="6172200" y="1681163"/>
            <a:ext cx="5183188" cy="823912"/>
          </a:xfrm>
        </p:spPr>
        <p:txBody>
          <a:bodyPr anchor="b">
            <a:normAutofit/>
          </a:bodyPr>
          <a:lstStyle>
            <a:lvl1pPr marL="0" indent="0">
              <a:buNone/>
              <a:defRPr sz="28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dirty="0"/>
              <a:t>לחץ כדי לערוך סגנון כותרת 3</a:t>
            </a:r>
            <a:endParaRPr lang="en-US" dirty="0"/>
          </a:p>
        </p:txBody>
      </p:sp>
      <p:sp>
        <p:nvSpPr>
          <p:cNvPr id="6" name="Content Placeholder 5">
            <a:extLst>
              <a:ext uri="{FF2B5EF4-FFF2-40B4-BE49-F238E27FC236}">
                <a16:creationId xmlns="" xmlns:a16="http://schemas.microsoft.com/office/drawing/2014/main" id="{59B1B37A-1CA3-A240-A716-DD9A47540CB3}"/>
              </a:ext>
            </a:extLst>
          </p:cNvPr>
          <p:cNvSpPr>
            <a:spLocks noGrp="1"/>
          </p:cNvSpPr>
          <p:nvPr>
            <p:ph sz="quarter" idx="4" hasCustomPrompt="1"/>
          </p:nvPr>
        </p:nvSpPr>
        <p:spPr>
          <a:xfrm>
            <a:off x="6172200" y="2505075"/>
            <a:ext cx="5183188" cy="3684588"/>
          </a:xfrm>
        </p:spPr>
        <p:txBody>
          <a:bodyPr>
            <a:normAutofit/>
          </a:bodyPr>
          <a:lstStyle>
            <a:lvl1pPr>
              <a:lnSpc>
                <a:spcPct val="100000"/>
              </a:lnSpc>
              <a:buClr>
                <a:schemeClr val="accent2"/>
              </a:buClr>
              <a:defRPr sz="2600">
                <a:latin typeface="Calibri" panose="020F0502020204030204" pitchFamily="34" charset="0"/>
                <a:cs typeface="Calibri" panose="020F0502020204030204" pitchFamily="34" charset="0"/>
              </a:defRPr>
            </a:lvl1pPr>
          </a:lstStyle>
          <a:p>
            <a:pPr lvl="0"/>
            <a:r>
              <a:rPr lang="he-IL" dirty="0"/>
              <a:t>לחץ כדי לערוך סגנון טקסט עם בולט </a:t>
            </a:r>
            <a:r>
              <a:rPr lang="en-US" dirty="0"/>
              <a:t/>
            </a:r>
            <a:br>
              <a:rPr lang="en-US" dirty="0"/>
            </a:br>
            <a:r>
              <a:rPr lang="he-IL" dirty="0"/>
              <a:t>של תבנית בסיס</a:t>
            </a:r>
          </a:p>
        </p:txBody>
      </p:sp>
      <p:grpSp>
        <p:nvGrpSpPr>
          <p:cNvPr id="10" name="Group 9">
            <a:extLst>
              <a:ext uri="{FF2B5EF4-FFF2-40B4-BE49-F238E27FC236}">
                <a16:creationId xmlns="" xmlns:a16="http://schemas.microsoft.com/office/drawing/2014/main" id="{7430CA40-3AE6-8C40-B628-3B8B63BD0A0E}"/>
              </a:ext>
            </a:extLst>
          </p:cNvPr>
          <p:cNvGrpSpPr/>
          <p:nvPr userDrawn="1"/>
        </p:nvGrpSpPr>
        <p:grpSpPr>
          <a:xfrm>
            <a:off x="902624" y="181572"/>
            <a:ext cx="11022154" cy="506326"/>
            <a:chOff x="865046" y="356936"/>
            <a:chExt cx="11022154" cy="506326"/>
          </a:xfrm>
        </p:grpSpPr>
        <p:cxnSp>
          <p:nvCxnSpPr>
            <p:cNvPr id="11" name="Straight Connector 10">
              <a:extLst>
                <a:ext uri="{FF2B5EF4-FFF2-40B4-BE49-F238E27FC236}">
                  <a16:creationId xmlns="" xmlns:a16="http://schemas.microsoft.com/office/drawing/2014/main" id="{DB534642-3CB6-A445-AA80-E1A2A04DB331}"/>
                </a:ext>
              </a:extLst>
            </p:cNvPr>
            <p:cNvCxnSpPr>
              <a:cxnSpLocks/>
            </p:cNvCxnSpPr>
            <p:nvPr userDrawn="1"/>
          </p:nvCxnSpPr>
          <p:spPr>
            <a:xfrm>
              <a:off x="865046" y="573247"/>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 xmlns:a16="http://schemas.microsoft.com/office/drawing/2014/main" id="{27F0647F-5897-294F-87FC-777F34105B01}"/>
                </a:ext>
              </a:extLst>
            </p:cNvPr>
            <p:cNvSpPr/>
            <p:nvPr userDrawn="1"/>
          </p:nvSpPr>
          <p:spPr>
            <a:xfrm rot="16200000">
              <a:off x="11380874" y="35693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grpSp>
      <p:sp>
        <p:nvSpPr>
          <p:cNvPr id="14" name="Rectangle 13">
            <a:extLst>
              <a:ext uri="{FF2B5EF4-FFF2-40B4-BE49-F238E27FC236}">
                <a16:creationId xmlns="" xmlns:a16="http://schemas.microsoft.com/office/drawing/2014/main" id="{BBCB72AB-9511-E340-859E-BC49A5D471A5}"/>
              </a:ext>
            </a:extLst>
          </p:cNvPr>
          <p:cNvSpPr/>
          <p:nvPr userDrawn="1"/>
        </p:nvSpPr>
        <p:spPr>
          <a:xfrm rot="10800000">
            <a:off x="11819101" y="314134"/>
            <a:ext cx="211354" cy="21135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Tree>
    <p:extLst>
      <p:ext uri="{BB962C8B-B14F-4D97-AF65-F5344CB8AC3E}">
        <p14:creationId xmlns:p14="http://schemas.microsoft.com/office/powerpoint/2010/main" val="27432256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פתרון">
    <p:spTree>
      <p:nvGrpSpPr>
        <p:cNvPr id="1" name=""/>
        <p:cNvGrpSpPr/>
        <p:nvPr/>
      </p:nvGrpSpPr>
      <p:grpSpPr>
        <a:xfrm>
          <a:off x="0" y="0"/>
          <a:ext cx="0" cy="0"/>
          <a:chOff x="0" y="0"/>
          <a:chExt cx="0" cy="0"/>
        </a:xfrm>
      </p:grpSpPr>
      <p:cxnSp>
        <p:nvCxnSpPr>
          <p:cNvPr id="15" name="Straight Connector 14">
            <a:extLst>
              <a:ext uri="{FF2B5EF4-FFF2-40B4-BE49-F238E27FC236}">
                <a16:creationId xmlns="" xmlns:a16="http://schemas.microsoft.com/office/drawing/2014/main" id="{D02076BD-5D7C-FB4F-A698-C5362F42F443}"/>
              </a:ext>
            </a:extLst>
          </p:cNvPr>
          <p:cNvCxnSpPr>
            <a:cxnSpLocks/>
          </p:cNvCxnSpPr>
          <p:nvPr userDrawn="1"/>
        </p:nvCxnSpPr>
        <p:spPr>
          <a:xfrm>
            <a:off x="9092667" y="352323"/>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 xmlns:a16="http://schemas.microsoft.com/office/drawing/2014/main" id="{3CC66965-9479-AB40-A1AD-3AFCE0BDB4B6}"/>
              </a:ext>
            </a:extLst>
          </p:cNvPr>
          <p:cNvSpPr/>
          <p:nvPr userDrawn="1"/>
        </p:nvSpPr>
        <p:spPr>
          <a:xfrm rot="16200000">
            <a:off x="8989719" y="249375"/>
            <a:ext cx="205896" cy="20589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nvGrpSpPr>
          <p:cNvPr id="11" name="Group 10">
            <a:extLst>
              <a:ext uri="{FF2B5EF4-FFF2-40B4-BE49-F238E27FC236}">
                <a16:creationId xmlns="" xmlns:a16="http://schemas.microsoft.com/office/drawing/2014/main" id="{BF9495AA-1719-C54F-A2B2-87C6465A7079}"/>
              </a:ext>
            </a:extLst>
          </p:cNvPr>
          <p:cNvGrpSpPr/>
          <p:nvPr userDrawn="1"/>
        </p:nvGrpSpPr>
        <p:grpSpPr>
          <a:xfrm>
            <a:off x="358720" y="6187719"/>
            <a:ext cx="3913243" cy="506326"/>
            <a:chOff x="358720" y="6187719"/>
            <a:chExt cx="3913243" cy="506326"/>
          </a:xfrm>
        </p:grpSpPr>
        <p:cxnSp>
          <p:nvCxnSpPr>
            <p:cNvPr id="12" name="Straight Connector 11">
              <a:extLst>
                <a:ext uri="{FF2B5EF4-FFF2-40B4-BE49-F238E27FC236}">
                  <a16:creationId xmlns="" xmlns:a16="http://schemas.microsoft.com/office/drawing/2014/main" id="{26F870BD-9FE5-E147-B1BA-F94A387BF3A3}"/>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 xmlns:a16="http://schemas.microsoft.com/office/drawing/2014/main" id="{FF6BABF9-7B82-D145-A1D5-BD487BC4353D}"/>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 xmlns:a16="http://schemas.microsoft.com/office/drawing/2014/main" id="{835F94E0-6697-AF4E-BBFD-30ABCB3C4440}"/>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2" name="Title 1">
            <a:extLst>
              <a:ext uri="{FF2B5EF4-FFF2-40B4-BE49-F238E27FC236}">
                <a16:creationId xmlns="" xmlns:a16="http://schemas.microsoft.com/office/drawing/2014/main" id="{3195C777-214E-CC4E-BBAB-5037EB3579FE}"/>
              </a:ext>
            </a:extLst>
          </p:cNvPr>
          <p:cNvSpPr>
            <a:spLocks noGrp="1"/>
          </p:cNvSpPr>
          <p:nvPr>
            <p:ph type="title" hasCustomPrompt="1"/>
          </p:nvPr>
        </p:nvSpPr>
        <p:spPr/>
        <p:txBody>
          <a:bodyPr/>
          <a:lstStyle>
            <a:lvl1pPr>
              <a:defRPr>
                <a:solidFill>
                  <a:schemeClr val="tx1"/>
                </a:solidFill>
                <a:latin typeface="Calibri" panose="020F0502020204030204" pitchFamily="34" charset="0"/>
                <a:cs typeface="Calibri" panose="020F0502020204030204" pitchFamily="34" charset="0"/>
              </a:defRPr>
            </a:lvl1pPr>
          </a:lstStyle>
          <a:p>
            <a:r>
              <a:rPr lang="he-IL" sz="4400" dirty="0"/>
              <a:t>פתרון</a:t>
            </a:r>
            <a:endParaRPr lang="x-none" dirty="0"/>
          </a:p>
        </p:txBody>
      </p:sp>
      <p:sp>
        <p:nvSpPr>
          <p:cNvPr id="3" name="Content Placeholder 2">
            <a:extLst>
              <a:ext uri="{FF2B5EF4-FFF2-40B4-BE49-F238E27FC236}">
                <a16:creationId xmlns="" xmlns:a16="http://schemas.microsoft.com/office/drawing/2014/main" id="{DE3919D3-6070-BF4F-BBCA-96749A9742C9}"/>
              </a:ext>
            </a:extLst>
          </p:cNvPr>
          <p:cNvSpPr>
            <a:spLocks noGrp="1"/>
          </p:cNvSpPr>
          <p:nvPr>
            <p:ph sz="half" idx="1" hasCustomPrompt="1"/>
          </p:nvPr>
        </p:nvSpPr>
        <p:spPr>
          <a:xfrm>
            <a:off x="865046" y="1825625"/>
            <a:ext cx="5154754"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lvl="0"/>
            <a:endParaRPr lang="he-IL" dirty="0"/>
          </a:p>
          <a:p>
            <a:pPr lvl="0"/>
            <a:endParaRPr lang="en-US" dirty="0"/>
          </a:p>
        </p:txBody>
      </p:sp>
      <p:sp>
        <p:nvSpPr>
          <p:cNvPr id="4" name="Content Placeholder 3">
            <a:extLst>
              <a:ext uri="{FF2B5EF4-FFF2-40B4-BE49-F238E27FC236}">
                <a16:creationId xmlns="" xmlns:a16="http://schemas.microsoft.com/office/drawing/2014/main" id="{2A2DAA31-6933-314B-860C-C516AAD66558}"/>
              </a:ext>
            </a:extLst>
          </p:cNvPr>
          <p:cNvSpPr>
            <a:spLocks noGrp="1"/>
          </p:cNvSpPr>
          <p:nvPr>
            <p:ph sz="half" idx="2" hasCustomPrompt="1"/>
          </p:nvPr>
        </p:nvSpPr>
        <p:spPr>
          <a:xfrm>
            <a:off x="6260122" y="1825625"/>
            <a:ext cx="5093677"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lvl="0"/>
            <a:endParaRPr lang="he-IL" dirty="0"/>
          </a:p>
          <a:p>
            <a:pPr lvl="0"/>
            <a:endParaRPr lang="en-US" dirty="0"/>
          </a:p>
        </p:txBody>
      </p:sp>
    </p:spTree>
    <p:extLst>
      <p:ext uri="{BB962C8B-B14F-4D97-AF65-F5344CB8AC3E}">
        <p14:creationId xmlns:p14="http://schemas.microsoft.com/office/powerpoint/2010/main" val="35286548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הקניית ידע">
    <p:spTree>
      <p:nvGrpSpPr>
        <p:cNvPr id="1" name=""/>
        <p:cNvGrpSpPr/>
        <p:nvPr/>
      </p:nvGrpSpPr>
      <p:grpSpPr>
        <a:xfrm>
          <a:off x="0" y="0"/>
          <a:ext cx="0" cy="0"/>
          <a:chOff x="0" y="0"/>
          <a:chExt cx="0" cy="0"/>
        </a:xfrm>
      </p:grpSpPr>
      <p:grpSp>
        <p:nvGrpSpPr>
          <p:cNvPr id="16" name="Group 15">
            <a:extLst>
              <a:ext uri="{FF2B5EF4-FFF2-40B4-BE49-F238E27FC236}">
                <a16:creationId xmlns="" xmlns:a16="http://schemas.microsoft.com/office/drawing/2014/main" id="{6C84C288-45B9-0C4B-BC23-61FEF6C61789}"/>
              </a:ext>
            </a:extLst>
          </p:cNvPr>
          <p:cNvGrpSpPr/>
          <p:nvPr userDrawn="1"/>
        </p:nvGrpSpPr>
        <p:grpSpPr>
          <a:xfrm>
            <a:off x="358720" y="6187719"/>
            <a:ext cx="3913243" cy="506326"/>
            <a:chOff x="358720" y="6187719"/>
            <a:chExt cx="3913243" cy="506326"/>
          </a:xfrm>
        </p:grpSpPr>
        <p:cxnSp>
          <p:nvCxnSpPr>
            <p:cNvPr id="17" name="Straight Connector 16">
              <a:extLst>
                <a:ext uri="{FF2B5EF4-FFF2-40B4-BE49-F238E27FC236}">
                  <a16:creationId xmlns="" xmlns:a16="http://schemas.microsoft.com/office/drawing/2014/main" id="{EDECF7E4-AA12-DD4F-8FBA-6942B07B661F}"/>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 xmlns:a16="http://schemas.microsoft.com/office/drawing/2014/main" id="{4A824D68-292F-0740-864D-187885A36636}"/>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9" name="Rectangle 18">
              <a:extLst>
                <a:ext uri="{FF2B5EF4-FFF2-40B4-BE49-F238E27FC236}">
                  <a16:creationId xmlns="" xmlns:a16="http://schemas.microsoft.com/office/drawing/2014/main" id="{5CFF00F0-B1E8-5F4E-A07B-F1B92F9D38A6}"/>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21" name="Text Placeholder 5">
            <a:extLst>
              <a:ext uri="{FF2B5EF4-FFF2-40B4-BE49-F238E27FC236}">
                <a16:creationId xmlns="" xmlns:a16="http://schemas.microsoft.com/office/drawing/2014/main" id="{872B4A16-607D-6547-9FD5-D3C9EE1A5211}"/>
              </a:ext>
            </a:extLst>
          </p:cNvPr>
          <p:cNvSpPr>
            <a:spLocks noGrp="1"/>
          </p:cNvSpPr>
          <p:nvPr>
            <p:ph type="body" sz="quarter" idx="10" hasCustomPrompt="1"/>
          </p:nvPr>
        </p:nvSpPr>
        <p:spPr>
          <a:xfrm>
            <a:off x="1671638" y="1928813"/>
            <a:ext cx="9572625" cy="3844925"/>
          </a:xfrm>
        </p:spPr>
        <p:txBody>
          <a:bodyPr>
            <a:normAutofit/>
          </a:bodyPr>
          <a:lstStyle>
            <a:lvl1pPr marL="0" indent="0" algn="ctr">
              <a:lnSpc>
                <a:spcPct val="100000"/>
              </a:lnSpc>
              <a:buNone/>
              <a:defRPr sz="3600">
                <a:latin typeface="Calibri" panose="020F0502020204030204" pitchFamily="34" charset="0"/>
                <a:cs typeface="Calibri" panose="020F0502020204030204"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he-IL" dirty="0"/>
              <a:t>לחץ להוסיף סגנון טקסט גדול של תבנית בסיס</a:t>
            </a:r>
            <a:endParaRPr lang="x-none" dirty="0"/>
          </a:p>
        </p:txBody>
      </p:sp>
      <p:pic>
        <p:nvPicPr>
          <p:cNvPr id="22" name="Picture 21">
            <a:extLst>
              <a:ext uri="{FF2B5EF4-FFF2-40B4-BE49-F238E27FC236}">
                <a16:creationId xmlns="" xmlns:a16="http://schemas.microsoft.com/office/drawing/2014/main" id="{767E3700-96F7-8449-BFE9-3638DA837676}"/>
              </a:ext>
            </a:extLst>
          </p:cNvPr>
          <p:cNvPicPr>
            <a:picLocks noChangeAspect="1"/>
          </p:cNvPicPr>
          <p:nvPr userDrawn="1"/>
        </p:nvPicPr>
        <p:blipFill rotWithShape="1">
          <a:blip r:embed="rId2"/>
          <a:srcRect t="4861" b="71253"/>
          <a:stretch/>
        </p:blipFill>
        <p:spPr>
          <a:xfrm>
            <a:off x="0" y="0"/>
            <a:ext cx="12192000" cy="1638096"/>
          </a:xfrm>
          <a:prstGeom prst="rect">
            <a:avLst/>
          </a:prstGeom>
        </p:spPr>
      </p:pic>
      <p:sp>
        <p:nvSpPr>
          <p:cNvPr id="23" name="Title 1">
            <a:extLst>
              <a:ext uri="{FF2B5EF4-FFF2-40B4-BE49-F238E27FC236}">
                <a16:creationId xmlns="" xmlns:a16="http://schemas.microsoft.com/office/drawing/2014/main" id="{0A8A744E-77D6-CD40-B413-54A26D5A1891}"/>
              </a:ext>
            </a:extLst>
          </p:cNvPr>
          <p:cNvSpPr>
            <a:spLocks noGrp="1"/>
          </p:cNvSpPr>
          <p:nvPr>
            <p:ph type="title" hasCustomPrompt="1"/>
          </p:nvPr>
        </p:nvSpPr>
        <p:spPr>
          <a:xfrm>
            <a:off x="3081590" y="663126"/>
            <a:ext cx="8280000" cy="720000"/>
          </a:xfrm>
          <a:solidFill>
            <a:schemeClr val="accent1"/>
          </a:solidFill>
        </p:spPr>
        <p:txBody>
          <a:bodyPr anchor="b"/>
          <a:lstStyle>
            <a:lvl1pPr>
              <a:defRPr>
                <a:solidFill>
                  <a:schemeClr val="bg1"/>
                </a:solidFill>
                <a:latin typeface="Calibri" panose="020F0502020204030204" pitchFamily="34" charset="0"/>
                <a:cs typeface="Calibri" panose="020F0502020204030204" pitchFamily="34" charset="0"/>
              </a:defRPr>
            </a:lvl1pPr>
          </a:lstStyle>
          <a:p>
            <a:r>
              <a:rPr lang="he-IL" sz="4400" dirty="0"/>
              <a:t>הקניית ידע</a:t>
            </a:r>
            <a:endParaRPr lang="x-none" dirty="0"/>
          </a:p>
        </p:txBody>
      </p:sp>
      <p:sp>
        <p:nvSpPr>
          <p:cNvPr id="24" name="Rectangle 23">
            <a:extLst>
              <a:ext uri="{FF2B5EF4-FFF2-40B4-BE49-F238E27FC236}">
                <a16:creationId xmlns="" xmlns:a16="http://schemas.microsoft.com/office/drawing/2014/main" id="{6C05C46E-F358-4B4C-A5AF-C1EE892CDA45}"/>
              </a:ext>
            </a:extLst>
          </p:cNvPr>
          <p:cNvSpPr/>
          <p:nvPr userDrawn="1"/>
        </p:nvSpPr>
        <p:spPr>
          <a:xfrm rot="16200000">
            <a:off x="11332780" y="835199"/>
            <a:ext cx="176581" cy="1765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Tree>
    <p:extLst>
      <p:ext uri="{BB962C8B-B14F-4D97-AF65-F5344CB8AC3E}">
        <p14:creationId xmlns:p14="http://schemas.microsoft.com/office/powerpoint/2010/main" val="4674969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1_תרגול">
    <p:spTree>
      <p:nvGrpSpPr>
        <p:cNvPr id="1" name=""/>
        <p:cNvGrpSpPr/>
        <p:nvPr/>
      </p:nvGrpSpPr>
      <p:grpSpPr>
        <a:xfrm>
          <a:off x="0" y="0"/>
          <a:ext cx="0" cy="0"/>
          <a:chOff x="0" y="0"/>
          <a:chExt cx="0" cy="0"/>
        </a:xfrm>
      </p:grpSpPr>
      <p:cxnSp>
        <p:nvCxnSpPr>
          <p:cNvPr id="15" name="Straight Connector 14">
            <a:extLst>
              <a:ext uri="{FF2B5EF4-FFF2-40B4-BE49-F238E27FC236}">
                <a16:creationId xmlns="" xmlns:a16="http://schemas.microsoft.com/office/drawing/2014/main" id="{D02076BD-5D7C-FB4F-A698-C5362F42F443}"/>
              </a:ext>
            </a:extLst>
          </p:cNvPr>
          <p:cNvCxnSpPr>
            <a:cxnSpLocks/>
          </p:cNvCxnSpPr>
          <p:nvPr userDrawn="1"/>
        </p:nvCxnSpPr>
        <p:spPr>
          <a:xfrm>
            <a:off x="9092667" y="352323"/>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11" name="Group 10">
            <a:extLst>
              <a:ext uri="{FF2B5EF4-FFF2-40B4-BE49-F238E27FC236}">
                <a16:creationId xmlns="" xmlns:a16="http://schemas.microsoft.com/office/drawing/2014/main" id="{BF9495AA-1719-C54F-A2B2-87C6465A7079}"/>
              </a:ext>
            </a:extLst>
          </p:cNvPr>
          <p:cNvGrpSpPr/>
          <p:nvPr userDrawn="1"/>
        </p:nvGrpSpPr>
        <p:grpSpPr>
          <a:xfrm>
            <a:off x="358720" y="6187719"/>
            <a:ext cx="3913243" cy="506326"/>
            <a:chOff x="358720" y="6187719"/>
            <a:chExt cx="3913243" cy="506326"/>
          </a:xfrm>
        </p:grpSpPr>
        <p:cxnSp>
          <p:nvCxnSpPr>
            <p:cNvPr id="12" name="Straight Connector 11">
              <a:extLst>
                <a:ext uri="{FF2B5EF4-FFF2-40B4-BE49-F238E27FC236}">
                  <a16:creationId xmlns="" xmlns:a16="http://schemas.microsoft.com/office/drawing/2014/main" id="{26F870BD-9FE5-E147-B1BA-F94A387BF3A3}"/>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 xmlns:a16="http://schemas.microsoft.com/office/drawing/2014/main" id="{FF6BABF9-7B82-D145-A1D5-BD487BC4353D}"/>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 xmlns:a16="http://schemas.microsoft.com/office/drawing/2014/main" id="{835F94E0-6697-AF4E-BBFD-30ABCB3C4440}"/>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2" name="Title 1">
            <a:extLst>
              <a:ext uri="{FF2B5EF4-FFF2-40B4-BE49-F238E27FC236}">
                <a16:creationId xmlns="" xmlns:a16="http://schemas.microsoft.com/office/drawing/2014/main" id="{3195C777-214E-CC4E-BBAB-5037EB3579FE}"/>
              </a:ext>
            </a:extLst>
          </p:cNvPr>
          <p:cNvSpPr>
            <a:spLocks noGrp="1"/>
          </p:cNvSpPr>
          <p:nvPr>
            <p:ph type="title" hasCustomPrompt="1"/>
          </p:nvPr>
        </p:nvSpPr>
        <p:spPr/>
        <p:txBody>
          <a:bodyPr/>
          <a:lstStyle>
            <a:lvl1pPr>
              <a:defRPr>
                <a:solidFill>
                  <a:schemeClr val="tx1"/>
                </a:solidFill>
                <a:latin typeface="Calibri" panose="020F0502020204030204" pitchFamily="34" charset="0"/>
                <a:cs typeface="Calibri" panose="020F0502020204030204" pitchFamily="34" charset="0"/>
              </a:defRPr>
            </a:lvl1pPr>
          </a:lstStyle>
          <a:p>
            <a:r>
              <a:rPr lang="he-IL" sz="4400" dirty="0"/>
              <a:t>תרגול</a:t>
            </a:r>
            <a:endParaRPr lang="x-none" dirty="0"/>
          </a:p>
        </p:txBody>
      </p:sp>
      <p:sp>
        <p:nvSpPr>
          <p:cNvPr id="3" name="Content Placeholder 2">
            <a:extLst>
              <a:ext uri="{FF2B5EF4-FFF2-40B4-BE49-F238E27FC236}">
                <a16:creationId xmlns="" xmlns:a16="http://schemas.microsoft.com/office/drawing/2014/main" id="{DE3919D3-6070-BF4F-BBCA-96749A9742C9}"/>
              </a:ext>
            </a:extLst>
          </p:cNvPr>
          <p:cNvSpPr>
            <a:spLocks noGrp="1"/>
          </p:cNvSpPr>
          <p:nvPr>
            <p:ph sz="half" idx="1" hasCustomPrompt="1"/>
          </p:nvPr>
        </p:nvSpPr>
        <p:spPr>
          <a:xfrm>
            <a:off x="838200" y="1825625"/>
            <a:ext cx="5181600"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לחץ כדי לערוך סגנון טקסט של </a:t>
            </a:r>
            <a:r>
              <a:rPr lang="en-US" dirty="0"/>
              <a:t/>
            </a:r>
            <a:br>
              <a:rPr lang="en-US" dirty="0"/>
            </a:br>
            <a:r>
              <a:rPr lang="he-IL" dirty="0"/>
              <a:t>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r>
              <a:rPr lang="en-US" dirty="0"/>
              <a:t/>
            </a:r>
            <a:br>
              <a:rPr lang="en-US" dirty="0"/>
            </a:br>
            <a:r>
              <a:rPr lang="he-IL" dirty="0"/>
              <a:t>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a:t>
            </a:r>
            <a:r>
              <a:rPr lang="en-US" dirty="0"/>
              <a:t/>
            </a:r>
            <a:br>
              <a:rPr lang="en-US" dirty="0"/>
            </a:br>
            <a:r>
              <a:rPr lang="he-IL" dirty="0"/>
              <a:t>תבנית בסיס</a:t>
            </a:r>
            <a:endParaRPr lang="en-US" dirty="0"/>
          </a:p>
          <a:p>
            <a:pPr lvl="0"/>
            <a:endParaRPr lang="he-IL" dirty="0"/>
          </a:p>
          <a:p>
            <a:pPr lvl="0"/>
            <a:endParaRPr lang="en-US" dirty="0"/>
          </a:p>
        </p:txBody>
      </p:sp>
      <p:sp>
        <p:nvSpPr>
          <p:cNvPr id="4" name="Content Placeholder 3">
            <a:extLst>
              <a:ext uri="{FF2B5EF4-FFF2-40B4-BE49-F238E27FC236}">
                <a16:creationId xmlns="" xmlns:a16="http://schemas.microsoft.com/office/drawing/2014/main" id="{2A2DAA31-6933-314B-860C-C516AAD66558}"/>
              </a:ext>
            </a:extLst>
          </p:cNvPr>
          <p:cNvSpPr>
            <a:spLocks noGrp="1"/>
          </p:cNvSpPr>
          <p:nvPr>
            <p:ph sz="half" idx="2" hasCustomPrompt="1"/>
          </p:nvPr>
        </p:nvSpPr>
        <p:spPr>
          <a:xfrm>
            <a:off x="6275754" y="1825625"/>
            <a:ext cx="5078046"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marL="228600" marR="0" lvl="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he-IL" dirty="0"/>
              <a:t>לחץ כדי לערוך סגנון טקסט של תבנית בסיס</a:t>
            </a:r>
            <a:endParaRPr lang="en-US" dirty="0"/>
          </a:p>
          <a:p>
            <a:pPr lvl="0"/>
            <a:endParaRPr lang="he-IL" dirty="0"/>
          </a:p>
          <a:p>
            <a:pPr lvl="0"/>
            <a:endParaRPr lang="en-US" dirty="0"/>
          </a:p>
        </p:txBody>
      </p:sp>
    </p:spTree>
    <p:extLst>
      <p:ext uri="{BB962C8B-B14F-4D97-AF65-F5344CB8AC3E}">
        <p14:creationId xmlns:p14="http://schemas.microsoft.com/office/powerpoint/2010/main" val="25035753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סיכום">
    <p:spTree>
      <p:nvGrpSpPr>
        <p:cNvPr id="1" name=""/>
        <p:cNvGrpSpPr/>
        <p:nvPr/>
      </p:nvGrpSpPr>
      <p:grpSpPr>
        <a:xfrm>
          <a:off x="0" y="0"/>
          <a:ext cx="0" cy="0"/>
          <a:chOff x="0" y="0"/>
          <a:chExt cx="0" cy="0"/>
        </a:xfrm>
      </p:grpSpPr>
      <p:grpSp>
        <p:nvGrpSpPr>
          <p:cNvPr id="11" name="Group 10">
            <a:extLst>
              <a:ext uri="{FF2B5EF4-FFF2-40B4-BE49-F238E27FC236}">
                <a16:creationId xmlns="" xmlns:a16="http://schemas.microsoft.com/office/drawing/2014/main" id="{BF9495AA-1719-C54F-A2B2-87C6465A7079}"/>
              </a:ext>
            </a:extLst>
          </p:cNvPr>
          <p:cNvGrpSpPr/>
          <p:nvPr userDrawn="1"/>
        </p:nvGrpSpPr>
        <p:grpSpPr>
          <a:xfrm>
            <a:off x="358720" y="6187719"/>
            <a:ext cx="3913243" cy="506326"/>
            <a:chOff x="358720" y="6187719"/>
            <a:chExt cx="3913243" cy="506326"/>
          </a:xfrm>
        </p:grpSpPr>
        <p:cxnSp>
          <p:nvCxnSpPr>
            <p:cNvPr id="12" name="Straight Connector 11">
              <a:extLst>
                <a:ext uri="{FF2B5EF4-FFF2-40B4-BE49-F238E27FC236}">
                  <a16:creationId xmlns="" xmlns:a16="http://schemas.microsoft.com/office/drawing/2014/main" id="{26F870BD-9FE5-E147-B1BA-F94A387BF3A3}"/>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 xmlns:a16="http://schemas.microsoft.com/office/drawing/2014/main" id="{FF6BABF9-7B82-D145-A1D5-BD487BC4353D}"/>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 xmlns:a16="http://schemas.microsoft.com/office/drawing/2014/main" id="{835F94E0-6697-AF4E-BBFD-30ABCB3C4440}"/>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3" name="Content Placeholder 2">
            <a:extLst>
              <a:ext uri="{FF2B5EF4-FFF2-40B4-BE49-F238E27FC236}">
                <a16:creationId xmlns="" xmlns:a16="http://schemas.microsoft.com/office/drawing/2014/main" id="{DE3919D3-6070-BF4F-BBCA-96749A9742C9}"/>
              </a:ext>
            </a:extLst>
          </p:cNvPr>
          <p:cNvSpPr>
            <a:spLocks noGrp="1"/>
          </p:cNvSpPr>
          <p:nvPr>
            <p:ph sz="half" idx="1" hasCustomPrompt="1"/>
          </p:nvPr>
        </p:nvSpPr>
        <p:spPr>
          <a:xfrm>
            <a:off x="838200" y="1825625"/>
            <a:ext cx="5181600"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מה למדנו היום</a:t>
            </a:r>
            <a:endParaRPr lang="en-US" dirty="0"/>
          </a:p>
        </p:txBody>
      </p:sp>
      <p:sp>
        <p:nvSpPr>
          <p:cNvPr id="4" name="Content Placeholder 3">
            <a:extLst>
              <a:ext uri="{FF2B5EF4-FFF2-40B4-BE49-F238E27FC236}">
                <a16:creationId xmlns="" xmlns:a16="http://schemas.microsoft.com/office/drawing/2014/main" id="{2A2DAA31-6933-314B-860C-C516AAD66558}"/>
              </a:ext>
            </a:extLst>
          </p:cNvPr>
          <p:cNvSpPr>
            <a:spLocks noGrp="1"/>
          </p:cNvSpPr>
          <p:nvPr>
            <p:ph sz="half" idx="2" hasCustomPrompt="1"/>
          </p:nvPr>
        </p:nvSpPr>
        <p:spPr>
          <a:xfrm>
            <a:off x="6172200" y="1825625"/>
            <a:ext cx="5181600" cy="4351338"/>
          </a:xfrm>
        </p:spPr>
        <p:txBody>
          <a:bodyPr/>
          <a:lstStyle>
            <a:lvl1pPr marL="228600" marR="0" indent="-228600" algn="r" defTabSz="914400" rtl="1"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latin typeface="Calibri" panose="020F0502020204030204" pitchFamily="34" charset="0"/>
                <a:cs typeface="Calibri" panose="020F0502020204030204" pitchFamily="34" charset="0"/>
              </a:defRPr>
            </a:lvl1pPr>
          </a:lstStyle>
          <a:p>
            <a:pPr lvl="0"/>
            <a:r>
              <a:rPr lang="he-IL" dirty="0"/>
              <a:t>מה למדנו היום</a:t>
            </a:r>
            <a:endParaRPr lang="en-US" dirty="0"/>
          </a:p>
        </p:txBody>
      </p:sp>
      <p:pic>
        <p:nvPicPr>
          <p:cNvPr id="17" name="Picture 16">
            <a:extLst>
              <a:ext uri="{FF2B5EF4-FFF2-40B4-BE49-F238E27FC236}">
                <a16:creationId xmlns="" xmlns:a16="http://schemas.microsoft.com/office/drawing/2014/main" id="{810FCD1C-9BFA-FD42-804A-9E5198CD8941}"/>
              </a:ext>
            </a:extLst>
          </p:cNvPr>
          <p:cNvPicPr>
            <a:picLocks noChangeAspect="1"/>
          </p:cNvPicPr>
          <p:nvPr userDrawn="1"/>
        </p:nvPicPr>
        <p:blipFill rotWithShape="1">
          <a:blip r:embed="rId2"/>
          <a:srcRect t="45139" b="30975"/>
          <a:stretch/>
        </p:blipFill>
        <p:spPr>
          <a:xfrm>
            <a:off x="0" y="0"/>
            <a:ext cx="12192000" cy="1638096"/>
          </a:xfrm>
          <a:prstGeom prst="rect">
            <a:avLst/>
          </a:prstGeom>
        </p:spPr>
      </p:pic>
      <p:sp>
        <p:nvSpPr>
          <p:cNvPr id="18" name="Title 1">
            <a:extLst>
              <a:ext uri="{FF2B5EF4-FFF2-40B4-BE49-F238E27FC236}">
                <a16:creationId xmlns="" xmlns:a16="http://schemas.microsoft.com/office/drawing/2014/main" id="{4C86F48E-655F-694F-BDCD-C6E0758A82B9}"/>
              </a:ext>
            </a:extLst>
          </p:cNvPr>
          <p:cNvSpPr>
            <a:spLocks noGrp="1"/>
          </p:cNvSpPr>
          <p:nvPr>
            <p:ph type="title" hasCustomPrompt="1"/>
          </p:nvPr>
        </p:nvSpPr>
        <p:spPr>
          <a:xfrm>
            <a:off x="3081590" y="663126"/>
            <a:ext cx="8280000" cy="720000"/>
          </a:xfrm>
          <a:solidFill>
            <a:schemeClr val="accent1"/>
          </a:solidFill>
        </p:spPr>
        <p:txBody>
          <a:bodyPr anchor="b"/>
          <a:lstStyle>
            <a:lvl1pPr>
              <a:defRPr>
                <a:solidFill>
                  <a:schemeClr val="bg1"/>
                </a:solidFill>
                <a:latin typeface="Calibri" panose="020F0502020204030204" pitchFamily="34" charset="0"/>
                <a:cs typeface="Calibri" panose="020F0502020204030204" pitchFamily="34" charset="0"/>
              </a:defRPr>
            </a:lvl1pPr>
          </a:lstStyle>
          <a:p>
            <a:r>
              <a:rPr lang="he-IL" sz="4400" dirty="0"/>
              <a:t>סיכום</a:t>
            </a:r>
            <a:endParaRPr lang="x-none" dirty="0"/>
          </a:p>
        </p:txBody>
      </p:sp>
      <p:sp>
        <p:nvSpPr>
          <p:cNvPr id="19" name="Rectangle 18">
            <a:extLst>
              <a:ext uri="{FF2B5EF4-FFF2-40B4-BE49-F238E27FC236}">
                <a16:creationId xmlns="" xmlns:a16="http://schemas.microsoft.com/office/drawing/2014/main" id="{C751472D-38D8-CC45-AB7A-D96BB6EFB903}"/>
              </a:ext>
            </a:extLst>
          </p:cNvPr>
          <p:cNvSpPr/>
          <p:nvPr userDrawn="1"/>
        </p:nvSpPr>
        <p:spPr>
          <a:xfrm rot="16200000">
            <a:off x="11332780" y="835199"/>
            <a:ext cx="176581" cy="1765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Tree>
    <p:extLst>
      <p:ext uri="{BB962C8B-B14F-4D97-AF65-F5344CB8AC3E}">
        <p14:creationId xmlns:p14="http://schemas.microsoft.com/office/powerpoint/2010/main" val="11191577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משימה באופק">
    <p:spTree>
      <p:nvGrpSpPr>
        <p:cNvPr id="1" name=""/>
        <p:cNvGrpSpPr/>
        <p:nvPr/>
      </p:nvGrpSpPr>
      <p:grpSpPr>
        <a:xfrm>
          <a:off x="0" y="0"/>
          <a:ext cx="0" cy="0"/>
          <a:chOff x="0" y="0"/>
          <a:chExt cx="0" cy="0"/>
        </a:xfrm>
      </p:grpSpPr>
      <p:sp>
        <p:nvSpPr>
          <p:cNvPr id="3" name="מציין מיקום של תמונה 2"/>
          <p:cNvSpPr>
            <a:spLocks noGrp="1"/>
          </p:cNvSpPr>
          <p:nvPr>
            <p:ph type="pic" idx="1" hasCustomPrompt="1"/>
          </p:nvPr>
        </p:nvSpPr>
        <p:spPr>
          <a:xfrm>
            <a:off x="990948" y="1541766"/>
            <a:ext cx="10256245" cy="4519533"/>
          </a:xfrm>
          <a:prstGeom prst="rect">
            <a:avLst/>
          </a:prstGeom>
        </p:spPr>
        <p:txBody>
          <a:bodyPr/>
          <a:lstStyle>
            <a:lvl1pPr marL="0" marR="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lang="he-IL" dirty="0"/>
              <a:t>  לחץ כאן להוסיף תמונה</a:t>
            </a:r>
          </a:p>
        </p:txBody>
      </p:sp>
      <p:grpSp>
        <p:nvGrpSpPr>
          <p:cNvPr id="2" name="Group 1">
            <a:extLst>
              <a:ext uri="{FF2B5EF4-FFF2-40B4-BE49-F238E27FC236}">
                <a16:creationId xmlns="" xmlns:a16="http://schemas.microsoft.com/office/drawing/2014/main" id="{6E2EBC84-43F8-574B-B641-E38F11E343AF}"/>
              </a:ext>
            </a:extLst>
          </p:cNvPr>
          <p:cNvGrpSpPr/>
          <p:nvPr userDrawn="1"/>
        </p:nvGrpSpPr>
        <p:grpSpPr>
          <a:xfrm>
            <a:off x="-2381248" y="158428"/>
            <a:ext cx="14545456" cy="6541144"/>
            <a:chOff x="-2455150" y="146499"/>
            <a:chExt cx="14545456" cy="6541144"/>
          </a:xfrm>
        </p:grpSpPr>
        <p:sp>
          <p:nvSpPr>
            <p:cNvPr id="10" name="Rectangle 9">
              <a:extLst>
                <a:ext uri="{FF2B5EF4-FFF2-40B4-BE49-F238E27FC236}">
                  <a16:creationId xmlns="" xmlns:a16="http://schemas.microsoft.com/office/drawing/2014/main" id="{B5DB5F7D-0835-C146-BC9D-B30515AA8B6A}"/>
                </a:ext>
              </a:extLst>
            </p:cNvPr>
            <p:cNvSpPr/>
            <p:nvPr userDrawn="1"/>
          </p:nvSpPr>
          <p:spPr>
            <a:xfrm>
              <a:off x="11517522" y="146499"/>
              <a:ext cx="503306" cy="5033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cxnSp>
          <p:nvCxnSpPr>
            <p:cNvPr id="11" name="Straight Connector 10">
              <a:extLst>
                <a:ext uri="{FF2B5EF4-FFF2-40B4-BE49-F238E27FC236}">
                  <a16:creationId xmlns="" xmlns:a16="http://schemas.microsoft.com/office/drawing/2014/main" id="{C0EA71EF-79A8-3646-BBDE-A1B8320FAEFB}"/>
                </a:ext>
              </a:extLst>
            </p:cNvPr>
            <p:cNvCxnSpPr>
              <a:cxnSpLocks/>
            </p:cNvCxnSpPr>
            <p:nvPr userDrawn="1"/>
          </p:nvCxnSpPr>
          <p:spPr>
            <a:xfrm>
              <a:off x="-2455150"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12" name="Group 11">
              <a:extLst>
                <a:ext uri="{FF2B5EF4-FFF2-40B4-BE49-F238E27FC236}">
                  <a16:creationId xmlns="" xmlns:a16="http://schemas.microsoft.com/office/drawing/2014/main" id="{4FFAC583-20CC-AD46-AF43-64CD61DC3D58}"/>
                </a:ext>
              </a:extLst>
            </p:cNvPr>
            <p:cNvGrpSpPr/>
            <p:nvPr userDrawn="1"/>
          </p:nvGrpSpPr>
          <p:grpSpPr>
            <a:xfrm rot="10800000">
              <a:off x="8177063" y="6181317"/>
              <a:ext cx="3913243" cy="506326"/>
              <a:chOff x="358720" y="6187719"/>
              <a:chExt cx="3913243" cy="506326"/>
            </a:xfrm>
          </p:grpSpPr>
          <p:cxnSp>
            <p:nvCxnSpPr>
              <p:cNvPr id="17" name="Straight Connector 16">
                <a:extLst>
                  <a:ext uri="{FF2B5EF4-FFF2-40B4-BE49-F238E27FC236}">
                    <a16:creationId xmlns="" xmlns:a16="http://schemas.microsoft.com/office/drawing/2014/main" id="{7FFC6B5D-55D1-324B-B8E3-F96F62F3AA18}"/>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 xmlns:a16="http://schemas.microsoft.com/office/drawing/2014/main" id="{F8AA9893-4A9A-FB4F-BC48-9141DC495FE4}"/>
                  </a:ext>
                </a:extLst>
              </p:cNvPr>
              <p:cNvSpPr/>
              <p:nvPr userDrawn="1"/>
            </p:nvSpPr>
            <p:spPr>
              <a:xfrm rot="16200000">
                <a:off x="358720" y="6187719"/>
                <a:ext cx="506326" cy="5063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sp>
            <p:nvSpPr>
              <p:cNvPr id="19" name="Rectangle 18">
                <a:extLst>
                  <a:ext uri="{FF2B5EF4-FFF2-40B4-BE49-F238E27FC236}">
                    <a16:creationId xmlns="" xmlns:a16="http://schemas.microsoft.com/office/drawing/2014/main" id="{5BBF761E-B3AD-8C4C-B469-DEC8A7F1D9C4}"/>
                  </a:ext>
                </a:extLst>
              </p:cNvPr>
              <p:cNvSpPr/>
              <p:nvPr userDrawn="1"/>
            </p:nvSpPr>
            <p:spPr>
              <a:xfrm>
                <a:off x="781297" y="6357132"/>
                <a:ext cx="167498" cy="1674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dirty="0"/>
              </a:p>
            </p:txBody>
          </p:sp>
        </p:grpSp>
        <p:sp>
          <p:nvSpPr>
            <p:cNvPr id="20" name="Rectangle 19">
              <a:extLst>
                <a:ext uri="{FF2B5EF4-FFF2-40B4-BE49-F238E27FC236}">
                  <a16:creationId xmlns="" xmlns:a16="http://schemas.microsoft.com/office/drawing/2014/main" id="{80BB7CC1-E08E-854B-AAC6-1DE02C2A331A}"/>
                </a:ext>
              </a:extLst>
            </p:cNvPr>
            <p:cNvSpPr/>
            <p:nvPr userDrawn="1"/>
          </p:nvSpPr>
          <p:spPr>
            <a:xfrm>
              <a:off x="11646396" y="507951"/>
              <a:ext cx="245558" cy="24555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sp>
        <p:nvSpPr>
          <p:cNvPr id="5" name="Text Placeholder 4">
            <a:extLst>
              <a:ext uri="{FF2B5EF4-FFF2-40B4-BE49-F238E27FC236}">
                <a16:creationId xmlns="" xmlns:a16="http://schemas.microsoft.com/office/drawing/2014/main" id="{5D6CED5B-1A65-7F4C-8656-A6983C5E1751}"/>
              </a:ext>
            </a:extLst>
          </p:cNvPr>
          <p:cNvSpPr>
            <a:spLocks noGrp="1"/>
          </p:cNvSpPr>
          <p:nvPr>
            <p:ph type="body" sz="quarter" idx="10"/>
          </p:nvPr>
        </p:nvSpPr>
        <p:spPr>
          <a:xfrm>
            <a:off x="426793" y="661710"/>
            <a:ext cx="10953750" cy="687492"/>
          </a:xfrm>
        </p:spPr>
        <p:txBody>
          <a:bodyPr>
            <a:noAutofit/>
          </a:bodyPr>
          <a:lstStyle>
            <a:lvl1pPr marL="0" indent="0">
              <a:buNone/>
              <a:defRPr sz="4800"/>
            </a:lvl1pPr>
            <a:lvl2pPr>
              <a:defRPr sz="4800"/>
            </a:lvl2pPr>
            <a:lvl3pPr>
              <a:defRPr sz="4800"/>
            </a:lvl3pPr>
            <a:lvl4pPr>
              <a:defRPr sz="4800"/>
            </a:lvl4pPr>
            <a:lvl5pPr>
              <a:defRPr sz="4800"/>
            </a:lvl5pPr>
          </a:lstStyle>
          <a:p>
            <a:pPr lvl="0"/>
            <a:r>
              <a:rPr lang="en-US" dirty="0"/>
              <a:t>Click to edit Master text styles</a:t>
            </a:r>
          </a:p>
        </p:txBody>
      </p:sp>
    </p:spTree>
    <p:extLst>
      <p:ext uri="{BB962C8B-B14F-4D97-AF65-F5344CB8AC3E}">
        <p14:creationId xmlns:p14="http://schemas.microsoft.com/office/powerpoint/2010/main" val="24526530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63B52AA-B68F-5F48-BD97-85E1AACA798F}"/>
              </a:ext>
            </a:extLst>
          </p:cNvPr>
          <p:cNvSpPr>
            <a:spLocks noGrp="1"/>
          </p:cNvSpPr>
          <p:nvPr>
            <p:ph type="title" hasCustomPrompt="1"/>
          </p:nvPr>
        </p:nvSpPr>
        <p:spPr>
          <a:xfrm>
            <a:off x="7312026" y="457200"/>
            <a:ext cx="3932237" cy="1600200"/>
          </a:xfrm>
        </p:spPr>
        <p:txBody>
          <a:bodyPr anchor="b">
            <a:normAutofit/>
          </a:bodyPr>
          <a:lstStyle>
            <a:lvl1pPr>
              <a:defRPr sz="2800" b="1">
                <a:latin typeface="Calibri" panose="020F0502020204030204" pitchFamily="34" charset="0"/>
                <a:cs typeface="Calibri" panose="020F0502020204030204" pitchFamily="34" charset="0"/>
              </a:defRPr>
            </a:lvl1pPr>
          </a:lstStyle>
          <a:p>
            <a:r>
              <a:rPr lang="he-IL" dirty="0"/>
              <a:t>לחץ כדי לערוך סגנון </a:t>
            </a:r>
            <a:r>
              <a:rPr lang="en-US" dirty="0"/>
              <a:t/>
            </a:r>
            <a:br>
              <a:rPr lang="en-US" dirty="0"/>
            </a:br>
            <a:r>
              <a:rPr lang="he-IL" dirty="0"/>
              <a:t>כותרת 3</a:t>
            </a:r>
            <a:endParaRPr lang="x-none" dirty="0"/>
          </a:p>
        </p:txBody>
      </p:sp>
      <p:sp>
        <p:nvSpPr>
          <p:cNvPr id="3" name="Picture Placeholder 2">
            <a:extLst>
              <a:ext uri="{FF2B5EF4-FFF2-40B4-BE49-F238E27FC236}">
                <a16:creationId xmlns="" xmlns:a16="http://schemas.microsoft.com/office/drawing/2014/main" id="{6434C056-24D3-4D4F-B71D-0A6FFF91C429}"/>
              </a:ext>
            </a:extLst>
          </p:cNvPr>
          <p:cNvSpPr>
            <a:spLocks noGrp="1"/>
          </p:cNvSpPr>
          <p:nvPr>
            <p:ph type="pic" idx="1"/>
          </p:nvPr>
        </p:nvSpPr>
        <p:spPr>
          <a:xfrm>
            <a:off x="849183"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indent="0" algn="l" defTabSz="914400" rtl="0" eaLnBrk="1" latinLnBrk="0" hangingPunct="1">
              <a:lnSpc>
                <a:spcPct val="90000"/>
              </a:lnSpc>
              <a:spcBef>
                <a:spcPts val="1000"/>
              </a:spcBef>
              <a:buFont typeface="Arial" panose="020B0604020202020204" pitchFamily="34" charset="0"/>
              <a:buNone/>
            </a:pPr>
            <a:endParaRPr lang="x-none"/>
          </a:p>
        </p:txBody>
      </p:sp>
      <p:grpSp>
        <p:nvGrpSpPr>
          <p:cNvPr id="8" name="Group 7">
            <a:extLst>
              <a:ext uri="{FF2B5EF4-FFF2-40B4-BE49-F238E27FC236}">
                <a16:creationId xmlns="" xmlns:a16="http://schemas.microsoft.com/office/drawing/2014/main" id="{980D92DD-D2C5-574D-9D42-6312801F9656}"/>
              </a:ext>
            </a:extLst>
          </p:cNvPr>
          <p:cNvGrpSpPr/>
          <p:nvPr userDrawn="1"/>
        </p:nvGrpSpPr>
        <p:grpSpPr>
          <a:xfrm>
            <a:off x="10820648" y="6288984"/>
            <a:ext cx="10328539" cy="167498"/>
            <a:chOff x="10668248" y="5893696"/>
            <a:chExt cx="10328539" cy="167498"/>
          </a:xfrm>
        </p:grpSpPr>
        <p:cxnSp>
          <p:nvCxnSpPr>
            <p:cNvPr id="9" name="Straight Connector 8">
              <a:extLst>
                <a:ext uri="{FF2B5EF4-FFF2-40B4-BE49-F238E27FC236}">
                  <a16:creationId xmlns="" xmlns:a16="http://schemas.microsoft.com/office/drawing/2014/main" id="{0EEDDC44-041B-2548-896F-7D3F244033B7}"/>
                </a:ext>
              </a:extLst>
            </p:cNvPr>
            <p:cNvCxnSpPr>
              <a:cxnSpLocks/>
            </p:cNvCxnSpPr>
            <p:nvPr userDrawn="1"/>
          </p:nvCxnSpPr>
          <p:spPr>
            <a:xfrm>
              <a:off x="10751997" y="5977445"/>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 xmlns:a16="http://schemas.microsoft.com/office/drawing/2014/main" id="{912C7192-3B93-954D-8551-A0AB54EA33AF}"/>
                </a:ext>
              </a:extLst>
            </p:cNvPr>
            <p:cNvSpPr/>
            <p:nvPr userDrawn="1"/>
          </p:nvSpPr>
          <p:spPr>
            <a:xfrm>
              <a:off x="10668248" y="5893696"/>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grpSp>
        <p:nvGrpSpPr>
          <p:cNvPr id="11" name="Group 10">
            <a:extLst>
              <a:ext uri="{FF2B5EF4-FFF2-40B4-BE49-F238E27FC236}">
                <a16:creationId xmlns="" xmlns:a16="http://schemas.microsoft.com/office/drawing/2014/main" id="{7AFCFFBE-CA3C-4545-A48D-BF28B4BE9510}"/>
              </a:ext>
            </a:extLst>
          </p:cNvPr>
          <p:cNvGrpSpPr/>
          <p:nvPr userDrawn="1"/>
        </p:nvGrpSpPr>
        <p:grpSpPr>
          <a:xfrm>
            <a:off x="358720" y="67014"/>
            <a:ext cx="3913243" cy="506326"/>
            <a:chOff x="358720" y="6187719"/>
            <a:chExt cx="3913243" cy="506326"/>
          </a:xfrm>
        </p:grpSpPr>
        <p:cxnSp>
          <p:nvCxnSpPr>
            <p:cNvPr id="12" name="Straight Connector 11">
              <a:extLst>
                <a:ext uri="{FF2B5EF4-FFF2-40B4-BE49-F238E27FC236}">
                  <a16:creationId xmlns="" xmlns:a16="http://schemas.microsoft.com/office/drawing/2014/main" id="{2CCCA527-9EA3-D945-B442-A5A2AE48F039}"/>
                </a:ext>
              </a:extLst>
            </p:cNvPr>
            <p:cNvCxnSpPr>
              <a:cxnSpLocks/>
            </p:cNvCxnSpPr>
            <p:nvPr userDrawn="1"/>
          </p:nvCxnSpPr>
          <p:spPr>
            <a:xfrm>
              <a:off x="865046" y="6434480"/>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 xmlns:a16="http://schemas.microsoft.com/office/drawing/2014/main" id="{995CCE9C-95DF-E348-9022-889DF2969112}"/>
                </a:ext>
              </a:extLst>
            </p:cNvPr>
            <p:cNvSpPr/>
            <p:nvPr userDrawn="1"/>
          </p:nvSpPr>
          <p:spPr>
            <a:xfrm rot="16200000">
              <a:off x="358720" y="6187719"/>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4" name="Rectangle 13">
              <a:extLst>
                <a:ext uri="{FF2B5EF4-FFF2-40B4-BE49-F238E27FC236}">
                  <a16:creationId xmlns="" xmlns:a16="http://schemas.microsoft.com/office/drawing/2014/main" id="{1FC30387-F518-A84F-A9D6-7E7AEC6A166E}"/>
                </a:ext>
              </a:extLst>
            </p:cNvPr>
            <p:cNvSpPr/>
            <p:nvPr userDrawn="1"/>
          </p:nvSpPr>
          <p:spPr>
            <a:xfrm>
              <a:off x="781297" y="6357132"/>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15" name="Text Placeholder 5">
            <a:extLst>
              <a:ext uri="{FF2B5EF4-FFF2-40B4-BE49-F238E27FC236}">
                <a16:creationId xmlns="" xmlns:a16="http://schemas.microsoft.com/office/drawing/2014/main" id="{80D7566E-F057-DA40-B83B-F46A0CA495CB}"/>
              </a:ext>
            </a:extLst>
          </p:cNvPr>
          <p:cNvSpPr>
            <a:spLocks noGrp="1"/>
          </p:cNvSpPr>
          <p:nvPr>
            <p:ph type="body" sz="quarter" idx="10" hasCustomPrompt="1"/>
          </p:nvPr>
        </p:nvSpPr>
        <p:spPr>
          <a:xfrm>
            <a:off x="7312026" y="2208855"/>
            <a:ext cx="3932237" cy="3652195"/>
          </a:xfrm>
        </p:spPr>
        <p:txBody>
          <a:bodyPr>
            <a:normAutofit/>
          </a:bodyPr>
          <a:lstStyle>
            <a:lvl1pPr marL="0" indent="0" algn="r">
              <a:lnSpc>
                <a:spcPct val="100000"/>
              </a:lnSpc>
              <a:buNone/>
              <a:defRPr sz="2400">
                <a:latin typeface="Calibri" panose="020F0502020204030204" pitchFamily="34" charset="0"/>
                <a:cs typeface="Calibri" panose="020F0502020204030204"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stStyle>
          <a:p>
            <a:r>
              <a:rPr lang="he-IL" dirty="0"/>
              <a:t>לחץ להוסיף סגנון טקסט של תבנית בסיס</a:t>
            </a:r>
            <a:endParaRPr lang="x-none" dirty="0"/>
          </a:p>
        </p:txBody>
      </p:sp>
      <p:pic>
        <p:nvPicPr>
          <p:cNvPr id="16" name="Picture 15">
            <a:extLst>
              <a:ext uri="{FF2B5EF4-FFF2-40B4-BE49-F238E27FC236}">
                <a16:creationId xmlns="" xmlns:a16="http://schemas.microsoft.com/office/drawing/2014/main" id="{38C0CA59-A86F-8145-9894-676CEF1F6128}"/>
              </a:ext>
            </a:extLst>
          </p:cNvPr>
          <p:cNvPicPr>
            <a:picLocks noChangeAspect="1"/>
          </p:cNvPicPr>
          <p:nvPr userDrawn="1"/>
        </p:nvPicPr>
        <p:blipFill rotWithShape="1">
          <a:blip r:embed="rId2"/>
          <a:srcRect l="95847" t="70" b="-72"/>
          <a:stretch/>
        </p:blipFill>
        <p:spPr>
          <a:xfrm>
            <a:off x="11685672" y="0"/>
            <a:ext cx="506327" cy="6858000"/>
          </a:xfrm>
          <a:prstGeom prst="rect">
            <a:avLst/>
          </a:prstGeom>
        </p:spPr>
      </p:pic>
    </p:spTree>
    <p:extLst>
      <p:ext uri="{BB962C8B-B14F-4D97-AF65-F5344CB8AC3E}">
        <p14:creationId xmlns:p14="http://schemas.microsoft.com/office/powerpoint/2010/main" val="12984395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תמונה עם טקסט תחתון">
    <p:spTree>
      <p:nvGrpSpPr>
        <p:cNvPr id="1" name=""/>
        <p:cNvGrpSpPr/>
        <p:nvPr/>
      </p:nvGrpSpPr>
      <p:grpSpPr>
        <a:xfrm>
          <a:off x="0" y="0"/>
          <a:ext cx="0" cy="0"/>
          <a:chOff x="0" y="0"/>
          <a:chExt cx="0" cy="0"/>
        </a:xfrm>
      </p:grpSpPr>
      <p:sp>
        <p:nvSpPr>
          <p:cNvPr id="3" name="מציין מיקום של תמונה 2"/>
          <p:cNvSpPr>
            <a:spLocks noGrp="1"/>
          </p:cNvSpPr>
          <p:nvPr>
            <p:ph type="pic" idx="1" hasCustomPrompt="1"/>
          </p:nvPr>
        </p:nvSpPr>
        <p:spPr>
          <a:xfrm>
            <a:off x="1016000" y="772487"/>
            <a:ext cx="10256245" cy="4519533"/>
          </a:xfrm>
          <a:prstGeom prst="rect">
            <a:avLst/>
          </a:prstGeom>
        </p:spPr>
        <p:txBody>
          <a:bodyPr/>
          <a:lstStyle>
            <a:lvl1pPr marL="0" marR="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lang="he-IL" dirty="0"/>
              <a:t>  לחץ כאן להוסיף תמונה</a:t>
            </a:r>
          </a:p>
        </p:txBody>
      </p:sp>
      <p:sp>
        <p:nvSpPr>
          <p:cNvPr id="8" name="כותרת 1"/>
          <p:cNvSpPr>
            <a:spLocks noGrp="1"/>
          </p:cNvSpPr>
          <p:nvPr>
            <p:ph type="ctrTitle" hasCustomPrompt="1"/>
          </p:nvPr>
        </p:nvSpPr>
        <p:spPr>
          <a:xfrm>
            <a:off x="437568" y="5543538"/>
            <a:ext cx="11418770" cy="968519"/>
          </a:xfrm>
          <a:prstGeom prst="rect">
            <a:avLst/>
          </a:prstGeom>
        </p:spPr>
        <p:txBody>
          <a:bodyPr anchor="b">
            <a:noAutofit/>
          </a:bodyPr>
          <a:lstStyle>
            <a:lvl1pPr algn="ctr">
              <a:defRPr sz="4800">
                <a:latin typeface="Calibri" panose="020F0502020204030204" pitchFamily="34" charset="0"/>
                <a:cs typeface="Calibri" panose="020F0502020204030204" pitchFamily="34" charset="0"/>
              </a:defRPr>
            </a:lvl1pPr>
          </a:lstStyle>
          <a:p>
            <a:r>
              <a:rPr lang="he-IL" dirty="0"/>
              <a:t>לחץ כדי לערוך סגנון כותרת 2 תחתית</a:t>
            </a:r>
          </a:p>
        </p:txBody>
      </p:sp>
      <p:grpSp>
        <p:nvGrpSpPr>
          <p:cNvPr id="13" name="Group 12">
            <a:extLst>
              <a:ext uri="{FF2B5EF4-FFF2-40B4-BE49-F238E27FC236}">
                <a16:creationId xmlns="" xmlns:a16="http://schemas.microsoft.com/office/drawing/2014/main" id="{9A71DC45-F5DE-3647-89D7-00EEC394272E}"/>
              </a:ext>
            </a:extLst>
          </p:cNvPr>
          <p:cNvGrpSpPr/>
          <p:nvPr userDrawn="1"/>
        </p:nvGrpSpPr>
        <p:grpSpPr>
          <a:xfrm>
            <a:off x="865046" y="356936"/>
            <a:ext cx="11022154" cy="506326"/>
            <a:chOff x="865046" y="356936"/>
            <a:chExt cx="11022154" cy="506326"/>
          </a:xfrm>
        </p:grpSpPr>
        <p:cxnSp>
          <p:nvCxnSpPr>
            <p:cNvPr id="14" name="Straight Connector 13">
              <a:extLst>
                <a:ext uri="{FF2B5EF4-FFF2-40B4-BE49-F238E27FC236}">
                  <a16:creationId xmlns="" xmlns:a16="http://schemas.microsoft.com/office/drawing/2014/main" id="{0251AD8C-F052-0A4D-8544-F35BEF541172}"/>
                </a:ext>
              </a:extLst>
            </p:cNvPr>
            <p:cNvCxnSpPr>
              <a:cxnSpLocks/>
            </p:cNvCxnSpPr>
            <p:nvPr userDrawn="1"/>
          </p:nvCxnSpPr>
          <p:spPr>
            <a:xfrm>
              <a:off x="865046" y="573247"/>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 xmlns:a16="http://schemas.microsoft.com/office/drawing/2014/main" id="{FBD9106F-7FCF-814E-B547-22DB88E10AD6}"/>
                </a:ext>
              </a:extLst>
            </p:cNvPr>
            <p:cNvSpPr/>
            <p:nvPr userDrawn="1"/>
          </p:nvSpPr>
          <p:spPr>
            <a:xfrm rot="16200000">
              <a:off x="11380874" y="35693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grpSp>
      <p:sp>
        <p:nvSpPr>
          <p:cNvPr id="9" name="Rectangle 8">
            <a:extLst>
              <a:ext uri="{FF2B5EF4-FFF2-40B4-BE49-F238E27FC236}">
                <a16:creationId xmlns="" xmlns:a16="http://schemas.microsoft.com/office/drawing/2014/main" id="{1B9B5FED-02E7-474D-B6B7-AF695B5A45B0}"/>
              </a:ext>
            </a:extLst>
          </p:cNvPr>
          <p:cNvSpPr/>
          <p:nvPr userDrawn="1"/>
        </p:nvSpPr>
        <p:spPr>
          <a:xfrm rot="10800000">
            <a:off x="11781523" y="489498"/>
            <a:ext cx="211354" cy="21135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spTree>
    <p:extLst>
      <p:ext uri="{BB962C8B-B14F-4D97-AF65-F5344CB8AC3E}">
        <p14:creationId xmlns:p14="http://schemas.microsoft.com/office/powerpoint/2010/main" val="19722589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השיעור הבא יתחיל">
    <p:spTree>
      <p:nvGrpSpPr>
        <p:cNvPr id="1" name=""/>
        <p:cNvGrpSpPr/>
        <p:nvPr/>
      </p:nvGrpSpPr>
      <p:grpSpPr>
        <a:xfrm>
          <a:off x="0" y="0"/>
          <a:ext cx="0" cy="0"/>
          <a:chOff x="0" y="0"/>
          <a:chExt cx="0" cy="0"/>
        </a:xfrm>
      </p:grpSpPr>
      <p:sp>
        <p:nvSpPr>
          <p:cNvPr id="17" name="Rectangle 16">
            <a:extLst>
              <a:ext uri="{FF2B5EF4-FFF2-40B4-BE49-F238E27FC236}">
                <a16:creationId xmlns="" xmlns:a16="http://schemas.microsoft.com/office/drawing/2014/main" id="{17735FA8-E872-6D4B-B736-9D885CF8FF10}"/>
              </a:ext>
            </a:extLst>
          </p:cNvPr>
          <p:cNvSpPr/>
          <p:nvPr userDrawn="1"/>
        </p:nvSpPr>
        <p:spPr>
          <a:xfrm>
            <a:off x="1076345" y="1757556"/>
            <a:ext cx="10039311" cy="338386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cxnSp>
        <p:nvCxnSpPr>
          <p:cNvPr id="18" name="Straight Connector 17">
            <a:extLst>
              <a:ext uri="{FF2B5EF4-FFF2-40B4-BE49-F238E27FC236}">
                <a16:creationId xmlns="" xmlns:a16="http://schemas.microsoft.com/office/drawing/2014/main" id="{3740DB9B-9ABC-1E4F-9E76-DE21BB134995}"/>
              </a:ext>
            </a:extLst>
          </p:cNvPr>
          <p:cNvCxnSpPr>
            <a:cxnSpLocks/>
          </p:cNvCxnSpPr>
          <p:nvPr userDrawn="1"/>
        </p:nvCxnSpPr>
        <p:spPr>
          <a:xfrm>
            <a:off x="865046" y="532257"/>
            <a:ext cx="3406917" cy="1280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 xmlns:a16="http://schemas.microsoft.com/office/drawing/2014/main" id="{3AC0021A-4563-F644-839C-3313EE112D9E}"/>
              </a:ext>
            </a:extLst>
          </p:cNvPr>
          <p:cNvSpPr/>
          <p:nvPr userDrawn="1"/>
        </p:nvSpPr>
        <p:spPr>
          <a:xfrm rot="16200000">
            <a:off x="358720" y="28549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6" name="Rectangle 15">
            <a:extLst>
              <a:ext uri="{FF2B5EF4-FFF2-40B4-BE49-F238E27FC236}">
                <a16:creationId xmlns="" xmlns:a16="http://schemas.microsoft.com/office/drawing/2014/main" id="{3984F002-0837-5347-8BEB-C54BD7228FB1}"/>
              </a:ext>
            </a:extLst>
          </p:cNvPr>
          <p:cNvSpPr/>
          <p:nvPr userDrawn="1"/>
        </p:nvSpPr>
        <p:spPr>
          <a:xfrm>
            <a:off x="781297" y="454909"/>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
        <p:nvSpPr>
          <p:cNvPr id="4" name="Text Placeholder 3">
            <a:extLst>
              <a:ext uri="{FF2B5EF4-FFF2-40B4-BE49-F238E27FC236}">
                <a16:creationId xmlns="" xmlns:a16="http://schemas.microsoft.com/office/drawing/2014/main" id="{AA27E2A2-BC31-804E-BB02-2D2086ECA9AB}"/>
              </a:ext>
            </a:extLst>
          </p:cNvPr>
          <p:cNvSpPr>
            <a:spLocks noGrp="1"/>
          </p:cNvSpPr>
          <p:nvPr>
            <p:ph type="body" sz="quarter" idx="11" hasCustomPrompt="1"/>
          </p:nvPr>
        </p:nvSpPr>
        <p:spPr>
          <a:xfrm>
            <a:off x="1837135" y="1657495"/>
            <a:ext cx="8517731" cy="3476060"/>
          </a:xfrm>
          <a:prstGeom prst="rect">
            <a:avLst/>
          </a:prstGeom>
        </p:spPr>
        <p:txBody>
          <a:bodyPr anchor="ctr"/>
          <a:lstStyle>
            <a:lvl1pPr marL="0" indent="0" algn="r">
              <a:lnSpc>
                <a:spcPts val="8000"/>
              </a:lnSpc>
              <a:buNone/>
              <a:defRPr sz="7500">
                <a:solidFill>
                  <a:schemeClr val="bg1"/>
                </a:solidFill>
                <a:latin typeface="Calibri" panose="020F0502020204030204" pitchFamily="34" charset="0"/>
                <a:cs typeface="Calibri" panose="020F0502020204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he-IL" dirty="0"/>
              <a:t>השיעור הבא יתחיל בשעה 09:00</a:t>
            </a:r>
            <a:endParaRPr lang="x-none" dirty="0"/>
          </a:p>
        </p:txBody>
      </p:sp>
      <p:cxnSp>
        <p:nvCxnSpPr>
          <p:cNvPr id="15" name="Straight Connector 14">
            <a:extLst>
              <a:ext uri="{FF2B5EF4-FFF2-40B4-BE49-F238E27FC236}">
                <a16:creationId xmlns="" xmlns:a16="http://schemas.microsoft.com/office/drawing/2014/main" id="{40473E13-CEF0-6945-8210-1865616E9834}"/>
              </a:ext>
            </a:extLst>
          </p:cNvPr>
          <p:cNvCxnSpPr>
            <a:cxnSpLocks/>
          </p:cNvCxnSpPr>
          <p:nvPr userDrawn="1"/>
        </p:nvCxnSpPr>
        <p:spPr>
          <a:xfrm>
            <a:off x="792994" y="5506727"/>
            <a:ext cx="1385887"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 xmlns:a16="http://schemas.microsoft.com/office/drawing/2014/main" id="{F5893CC5-0B99-AA48-8797-A1AE8B9BB25D}"/>
              </a:ext>
            </a:extLst>
          </p:cNvPr>
          <p:cNvSpPr/>
          <p:nvPr userDrawn="1"/>
        </p:nvSpPr>
        <p:spPr>
          <a:xfrm rot="10800000">
            <a:off x="10905576" y="2286221"/>
            <a:ext cx="420158" cy="420158"/>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cxnSp>
        <p:nvCxnSpPr>
          <p:cNvPr id="11" name="Straight Connector 10">
            <a:extLst>
              <a:ext uri="{FF2B5EF4-FFF2-40B4-BE49-F238E27FC236}">
                <a16:creationId xmlns="" xmlns:a16="http://schemas.microsoft.com/office/drawing/2014/main" id="{FFB79051-D1F8-DB4C-8CE2-B840C1367395}"/>
              </a:ext>
            </a:extLst>
          </p:cNvPr>
          <p:cNvCxnSpPr>
            <a:cxnSpLocks/>
          </p:cNvCxnSpPr>
          <p:nvPr userDrawn="1"/>
        </p:nvCxnSpPr>
        <p:spPr>
          <a:xfrm>
            <a:off x="408495" y="6252973"/>
            <a:ext cx="2815472"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 xmlns:a16="http://schemas.microsoft.com/office/drawing/2014/main" id="{AE418D07-B679-C54B-9CD1-5F261DF50C67}"/>
              </a:ext>
            </a:extLst>
          </p:cNvPr>
          <p:cNvCxnSpPr>
            <a:cxnSpLocks/>
          </p:cNvCxnSpPr>
          <p:nvPr userDrawn="1"/>
        </p:nvCxnSpPr>
        <p:spPr>
          <a:xfrm>
            <a:off x="-678730" y="6456415"/>
            <a:ext cx="3455367"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30861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019FF2F-AD99-8940-B3DB-80EE856E3206}"/>
              </a:ext>
            </a:extLst>
          </p:cNvPr>
          <p:cNvSpPr>
            <a:spLocks noGrp="1"/>
          </p:cNvSpPr>
          <p:nvPr>
            <p:ph type="ctrTitle" hasCustomPrompt="1"/>
          </p:nvPr>
        </p:nvSpPr>
        <p:spPr>
          <a:xfrm>
            <a:off x="1524000" y="1122363"/>
            <a:ext cx="9144000" cy="2387600"/>
          </a:xfrm>
        </p:spPr>
        <p:txBody>
          <a:bodyPr anchor="b">
            <a:normAutofit/>
          </a:bodyPr>
          <a:lstStyle>
            <a:lvl1pPr algn="r">
              <a:defRPr sz="6500">
                <a:solidFill>
                  <a:schemeClr val="accent1"/>
                </a:solidFill>
                <a:latin typeface="Calibri" panose="020F0502020204030204" pitchFamily="34" charset="0"/>
                <a:cs typeface="Calibri" panose="020F0502020204030204" pitchFamily="34" charset="0"/>
              </a:defRPr>
            </a:lvl1pPr>
          </a:lstStyle>
          <a:p>
            <a:r>
              <a:rPr lang="he-IL" dirty="0"/>
              <a:t>לחץ כדי לערוך סגנון כותרת 1 של תבנית בסיס</a:t>
            </a:r>
            <a:endParaRPr lang="x-none" dirty="0"/>
          </a:p>
        </p:txBody>
      </p:sp>
      <p:sp>
        <p:nvSpPr>
          <p:cNvPr id="3" name="Subtitle 2">
            <a:extLst>
              <a:ext uri="{FF2B5EF4-FFF2-40B4-BE49-F238E27FC236}">
                <a16:creationId xmlns="" xmlns:a16="http://schemas.microsoft.com/office/drawing/2014/main" id="{9119D81D-1706-9941-B45F-F0F533FFFF1C}"/>
              </a:ext>
            </a:extLst>
          </p:cNvPr>
          <p:cNvSpPr>
            <a:spLocks noGrp="1"/>
          </p:cNvSpPr>
          <p:nvPr>
            <p:ph type="subTitle" idx="1" hasCustomPrompt="1"/>
          </p:nvPr>
        </p:nvSpPr>
        <p:spPr>
          <a:xfrm>
            <a:off x="1524000" y="3602038"/>
            <a:ext cx="9144000" cy="1655762"/>
          </a:xfrm>
        </p:spPr>
        <p:txBody>
          <a:bodyPr>
            <a:normAutofit/>
          </a:bodyPr>
          <a:lstStyle>
            <a:lvl1pPr marL="0" indent="0" algn="ctr">
              <a:buNone/>
              <a:defRPr sz="2800">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dirty="0"/>
              <a:t>לחץ להוסיף סגנון טקסט של תבנית בסיס</a:t>
            </a:r>
            <a:endParaRPr lang="x-none" dirty="0"/>
          </a:p>
        </p:txBody>
      </p:sp>
      <p:cxnSp>
        <p:nvCxnSpPr>
          <p:cNvPr id="7" name="Straight Connector 6">
            <a:extLst>
              <a:ext uri="{FF2B5EF4-FFF2-40B4-BE49-F238E27FC236}">
                <a16:creationId xmlns="" xmlns:a16="http://schemas.microsoft.com/office/drawing/2014/main" id="{FDB58097-F302-3649-B2E1-029008F6561C}"/>
              </a:ext>
            </a:extLst>
          </p:cNvPr>
          <p:cNvCxnSpPr>
            <a:cxnSpLocks/>
          </p:cNvCxnSpPr>
          <p:nvPr userDrawn="1"/>
        </p:nvCxnSpPr>
        <p:spPr>
          <a:xfrm>
            <a:off x="-874997" y="6429575"/>
            <a:ext cx="4005469"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 xmlns:a16="http://schemas.microsoft.com/office/drawing/2014/main" id="{B999AA46-1CB5-874E-9A29-A46F83C4265B}"/>
              </a:ext>
            </a:extLst>
          </p:cNvPr>
          <p:cNvGrpSpPr/>
          <p:nvPr userDrawn="1"/>
        </p:nvGrpSpPr>
        <p:grpSpPr>
          <a:xfrm>
            <a:off x="781297" y="356936"/>
            <a:ext cx="11105903" cy="506326"/>
            <a:chOff x="781297" y="356936"/>
            <a:chExt cx="11105903" cy="506326"/>
          </a:xfrm>
        </p:grpSpPr>
        <p:cxnSp>
          <p:nvCxnSpPr>
            <p:cNvPr id="9" name="Straight Connector 8">
              <a:extLst>
                <a:ext uri="{FF2B5EF4-FFF2-40B4-BE49-F238E27FC236}">
                  <a16:creationId xmlns="" xmlns:a16="http://schemas.microsoft.com/office/drawing/2014/main" id="{53E848D2-E902-8E48-8E39-E234837A5A9A}"/>
                </a:ext>
              </a:extLst>
            </p:cNvPr>
            <p:cNvCxnSpPr>
              <a:cxnSpLocks/>
            </p:cNvCxnSpPr>
            <p:nvPr userDrawn="1"/>
          </p:nvCxnSpPr>
          <p:spPr>
            <a:xfrm>
              <a:off x="865046" y="573247"/>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 xmlns:a16="http://schemas.microsoft.com/office/drawing/2014/main" id="{5CECEF66-2D66-5B47-8C7C-C84EB3E17317}"/>
                </a:ext>
              </a:extLst>
            </p:cNvPr>
            <p:cNvSpPr/>
            <p:nvPr userDrawn="1"/>
          </p:nvSpPr>
          <p:spPr>
            <a:xfrm rot="16200000">
              <a:off x="11380874" y="35693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1" name="Rectangle 10">
              <a:extLst>
                <a:ext uri="{FF2B5EF4-FFF2-40B4-BE49-F238E27FC236}">
                  <a16:creationId xmlns="" xmlns:a16="http://schemas.microsoft.com/office/drawing/2014/main" id="{C83E5EA1-0D3D-AF48-B7D6-9CBBB2978A34}"/>
                </a:ext>
              </a:extLst>
            </p:cNvPr>
            <p:cNvSpPr/>
            <p:nvPr userDrawn="1"/>
          </p:nvSpPr>
          <p:spPr>
            <a:xfrm>
              <a:off x="781297" y="489498"/>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grpSp>
        <p:nvGrpSpPr>
          <p:cNvPr id="12" name="Group 11">
            <a:extLst>
              <a:ext uri="{FF2B5EF4-FFF2-40B4-BE49-F238E27FC236}">
                <a16:creationId xmlns="" xmlns:a16="http://schemas.microsoft.com/office/drawing/2014/main" id="{D1C499B5-5ABC-AD4E-8DEE-B3E41AD11667}"/>
              </a:ext>
            </a:extLst>
          </p:cNvPr>
          <p:cNvGrpSpPr/>
          <p:nvPr userDrawn="1"/>
        </p:nvGrpSpPr>
        <p:grpSpPr>
          <a:xfrm>
            <a:off x="7685986" y="6410721"/>
            <a:ext cx="4506014" cy="481337"/>
            <a:chOff x="5231876" y="2677211"/>
            <a:chExt cx="4506014" cy="481337"/>
          </a:xfrm>
        </p:grpSpPr>
        <p:sp>
          <p:nvSpPr>
            <p:cNvPr id="13" name="Rectangle 12">
              <a:extLst>
                <a:ext uri="{FF2B5EF4-FFF2-40B4-BE49-F238E27FC236}">
                  <a16:creationId xmlns="" xmlns:a16="http://schemas.microsoft.com/office/drawing/2014/main" id="{8F7E6D63-6B3C-C547-8E28-4EDC165F5AD7}"/>
                </a:ext>
              </a:extLst>
            </p:cNvPr>
            <p:cNvSpPr/>
            <p:nvPr userDrawn="1"/>
          </p:nvSpPr>
          <p:spPr>
            <a:xfrm>
              <a:off x="5231876" y="2902420"/>
              <a:ext cx="4116884" cy="2561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
          <p:nvSpPr>
            <p:cNvPr id="14" name="Rectangle 13">
              <a:extLst>
                <a:ext uri="{FF2B5EF4-FFF2-40B4-BE49-F238E27FC236}">
                  <a16:creationId xmlns="" xmlns:a16="http://schemas.microsoft.com/office/drawing/2014/main" id="{EB5C1F07-896D-A04A-BB42-4C33B5448FED}"/>
                </a:ext>
              </a:extLst>
            </p:cNvPr>
            <p:cNvSpPr/>
            <p:nvPr userDrawn="1"/>
          </p:nvSpPr>
          <p:spPr>
            <a:xfrm>
              <a:off x="5937332" y="2677211"/>
              <a:ext cx="3800558" cy="22520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grpSp>
    </p:spTree>
    <p:extLst>
      <p:ext uri="{BB962C8B-B14F-4D97-AF65-F5344CB8AC3E}">
        <p14:creationId xmlns:p14="http://schemas.microsoft.com/office/powerpoint/2010/main" val="12267943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תמונה">
    <p:spTree>
      <p:nvGrpSpPr>
        <p:cNvPr id="1" name=""/>
        <p:cNvGrpSpPr/>
        <p:nvPr/>
      </p:nvGrpSpPr>
      <p:grpSpPr>
        <a:xfrm>
          <a:off x="0" y="0"/>
          <a:ext cx="0" cy="0"/>
          <a:chOff x="0" y="0"/>
          <a:chExt cx="0" cy="0"/>
        </a:xfrm>
      </p:grpSpPr>
      <p:sp>
        <p:nvSpPr>
          <p:cNvPr id="3" name="מציין מיקום של תמונה 2"/>
          <p:cNvSpPr>
            <a:spLocks noGrp="1"/>
          </p:cNvSpPr>
          <p:nvPr>
            <p:ph type="pic" idx="1" hasCustomPrompt="1"/>
          </p:nvPr>
        </p:nvSpPr>
        <p:spPr>
          <a:xfrm>
            <a:off x="721035" y="901758"/>
            <a:ext cx="10586646" cy="5681719"/>
          </a:xfrm>
          <a:prstGeom prst="rect">
            <a:avLst/>
          </a:prstGeom>
        </p:spPr>
        <p:txBody>
          <a:bodyPr/>
          <a:lstStyle>
            <a:lvl1pPr marL="0" marR="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lang="he-IL" dirty="0"/>
              <a:t>  לחץ כאן להוסיף תמונה</a:t>
            </a:r>
          </a:p>
        </p:txBody>
      </p:sp>
      <p:grpSp>
        <p:nvGrpSpPr>
          <p:cNvPr id="6" name="Group 5">
            <a:extLst>
              <a:ext uri="{FF2B5EF4-FFF2-40B4-BE49-F238E27FC236}">
                <a16:creationId xmlns="" xmlns:a16="http://schemas.microsoft.com/office/drawing/2014/main" id="{F11EE242-3A2B-9B46-87B2-AC191ECB6960}"/>
              </a:ext>
            </a:extLst>
          </p:cNvPr>
          <p:cNvGrpSpPr/>
          <p:nvPr userDrawn="1"/>
        </p:nvGrpSpPr>
        <p:grpSpPr>
          <a:xfrm>
            <a:off x="781297" y="356936"/>
            <a:ext cx="11105903" cy="506326"/>
            <a:chOff x="781297" y="356936"/>
            <a:chExt cx="11105903" cy="506326"/>
          </a:xfrm>
        </p:grpSpPr>
        <p:cxnSp>
          <p:nvCxnSpPr>
            <p:cNvPr id="7" name="Straight Connector 6">
              <a:extLst>
                <a:ext uri="{FF2B5EF4-FFF2-40B4-BE49-F238E27FC236}">
                  <a16:creationId xmlns="" xmlns:a16="http://schemas.microsoft.com/office/drawing/2014/main" id="{C0C7E103-ACCC-DA43-9E9D-6FB906FA4F2D}"/>
                </a:ext>
              </a:extLst>
            </p:cNvPr>
            <p:cNvCxnSpPr>
              <a:cxnSpLocks/>
            </p:cNvCxnSpPr>
            <p:nvPr userDrawn="1"/>
          </p:nvCxnSpPr>
          <p:spPr>
            <a:xfrm>
              <a:off x="865046" y="573247"/>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 xmlns:a16="http://schemas.microsoft.com/office/drawing/2014/main" id="{54E9F80F-CF67-664D-B4F4-0CA7DCACB628}"/>
                </a:ext>
              </a:extLst>
            </p:cNvPr>
            <p:cNvSpPr/>
            <p:nvPr userDrawn="1"/>
          </p:nvSpPr>
          <p:spPr>
            <a:xfrm rot="16200000">
              <a:off x="11380874" y="356936"/>
              <a:ext cx="506326" cy="5063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dirty="0"/>
            </a:p>
          </p:txBody>
        </p:sp>
        <p:sp>
          <p:nvSpPr>
            <p:cNvPr id="11" name="Rectangle 10">
              <a:extLst>
                <a:ext uri="{FF2B5EF4-FFF2-40B4-BE49-F238E27FC236}">
                  <a16:creationId xmlns="" xmlns:a16="http://schemas.microsoft.com/office/drawing/2014/main" id="{B1FEACB6-175B-044B-8C0D-3451E638ABE1}"/>
                </a:ext>
              </a:extLst>
            </p:cNvPr>
            <p:cNvSpPr/>
            <p:nvPr userDrawn="1"/>
          </p:nvSpPr>
          <p:spPr>
            <a:xfrm>
              <a:off x="781297" y="489498"/>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grpSp>
        <p:nvGrpSpPr>
          <p:cNvPr id="13" name="Group 12">
            <a:extLst>
              <a:ext uri="{FF2B5EF4-FFF2-40B4-BE49-F238E27FC236}">
                <a16:creationId xmlns="" xmlns:a16="http://schemas.microsoft.com/office/drawing/2014/main" id="{DFC3CB68-EE0C-7E46-A86B-DBBE43BD0866}"/>
              </a:ext>
            </a:extLst>
          </p:cNvPr>
          <p:cNvGrpSpPr/>
          <p:nvPr userDrawn="1"/>
        </p:nvGrpSpPr>
        <p:grpSpPr>
          <a:xfrm>
            <a:off x="-8156196" y="6042094"/>
            <a:ext cx="10328539" cy="167498"/>
            <a:chOff x="10668248" y="5893696"/>
            <a:chExt cx="10328539" cy="167498"/>
          </a:xfrm>
        </p:grpSpPr>
        <p:cxnSp>
          <p:nvCxnSpPr>
            <p:cNvPr id="14" name="Straight Connector 13">
              <a:extLst>
                <a:ext uri="{FF2B5EF4-FFF2-40B4-BE49-F238E27FC236}">
                  <a16:creationId xmlns="" xmlns:a16="http://schemas.microsoft.com/office/drawing/2014/main" id="{128185FB-96F6-194C-96FC-5664DB14E13D}"/>
                </a:ext>
              </a:extLst>
            </p:cNvPr>
            <p:cNvCxnSpPr>
              <a:cxnSpLocks/>
            </p:cNvCxnSpPr>
            <p:nvPr userDrawn="1"/>
          </p:nvCxnSpPr>
          <p:spPr>
            <a:xfrm>
              <a:off x="10751997" y="5977445"/>
              <a:ext cx="10244790" cy="38497"/>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 xmlns:a16="http://schemas.microsoft.com/office/drawing/2014/main" id="{81E94E79-9670-0743-916C-74F7BDE1C276}"/>
                </a:ext>
              </a:extLst>
            </p:cNvPr>
            <p:cNvSpPr/>
            <p:nvPr userDrawn="1"/>
          </p:nvSpPr>
          <p:spPr>
            <a:xfrm>
              <a:off x="10668248" y="5893696"/>
              <a:ext cx="167498" cy="1674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x-none"/>
            </a:p>
          </p:txBody>
        </p:sp>
      </p:grpSp>
      <p:sp>
        <p:nvSpPr>
          <p:cNvPr id="10" name="Rectangle 9">
            <a:extLst>
              <a:ext uri="{FF2B5EF4-FFF2-40B4-BE49-F238E27FC236}">
                <a16:creationId xmlns="" xmlns:a16="http://schemas.microsoft.com/office/drawing/2014/main" id="{EEAD82FA-6CD0-454D-9BDB-225121E5526F}"/>
              </a:ext>
            </a:extLst>
          </p:cNvPr>
          <p:cNvSpPr/>
          <p:nvPr userDrawn="1"/>
        </p:nvSpPr>
        <p:spPr>
          <a:xfrm rot="10800000">
            <a:off x="11513458" y="721339"/>
            <a:ext cx="235719" cy="23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Tree>
    <p:extLst>
      <p:ext uri="{BB962C8B-B14F-4D97-AF65-F5344CB8AC3E}">
        <p14:creationId xmlns:p14="http://schemas.microsoft.com/office/powerpoint/2010/main" val="1343333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כותרת ראשית">
    <p:spTree>
      <p:nvGrpSpPr>
        <p:cNvPr id="1" name=""/>
        <p:cNvGrpSpPr/>
        <p:nvPr/>
      </p:nvGrpSpPr>
      <p:grpSpPr>
        <a:xfrm>
          <a:off x="0" y="0"/>
          <a:ext cx="0" cy="0"/>
          <a:chOff x="0" y="0"/>
          <a:chExt cx="0" cy="0"/>
        </a:xfrm>
      </p:grpSpPr>
      <p:pic>
        <p:nvPicPr>
          <p:cNvPr id="16" name="Picture 15">
            <a:extLst>
              <a:ext uri="{FF2B5EF4-FFF2-40B4-BE49-F238E27FC236}">
                <a16:creationId xmlns="" xmlns:a16="http://schemas.microsoft.com/office/drawing/2014/main" id="{AED3F5E7-9570-CB48-AE95-15E23DB4E0ED}"/>
              </a:ext>
            </a:extLst>
          </p:cNvPr>
          <p:cNvPicPr>
            <a:picLocks noChangeAspect="1"/>
          </p:cNvPicPr>
          <p:nvPr userDrawn="1"/>
        </p:nvPicPr>
        <p:blipFill>
          <a:blip r:embed="rId2">
            <a:alphaModFix amt="54000"/>
          </a:blip>
          <a:stretch>
            <a:fillRect/>
          </a:stretch>
        </p:blipFill>
        <p:spPr>
          <a:xfrm>
            <a:off x="-7354566" y="2026507"/>
            <a:ext cx="5045676" cy="5028913"/>
          </a:xfrm>
          <a:prstGeom prst="rect">
            <a:avLst/>
          </a:prstGeom>
        </p:spPr>
      </p:pic>
      <p:pic>
        <p:nvPicPr>
          <p:cNvPr id="19" name="Picture 18">
            <a:extLst>
              <a:ext uri="{FF2B5EF4-FFF2-40B4-BE49-F238E27FC236}">
                <a16:creationId xmlns="" xmlns:a16="http://schemas.microsoft.com/office/drawing/2014/main" id="{C37C3AE3-8A3A-6F4C-BDEA-D0F74E286323}"/>
              </a:ext>
            </a:extLst>
          </p:cNvPr>
          <p:cNvPicPr>
            <a:picLocks noChangeAspect="1"/>
          </p:cNvPicPr>
          <p:nvPr userDrawn="1"/>
        </p:nvPicPr>
        <p:blipFill>
          <a:blip r:embed="rId2">
            <a:alphaModFix amt="54000"/>
          </a:blip>
          <a:stretch>
            <a:fillRect/>
          </a:stretch>
        </p:blipFill>
        <p:spPr>
          <a:xfrm>
            <a:off x="12947248" y="-3969273"/>
            <a:ext cx="5045676" cy="5028913"/>
          </a:xfrm>
          <a:prstGeom prst="rect">
            <a:avLst/>
          </a:prstGeom>
        </p:spPr>
      </p:pic>
      <p:pic>
        <p:nvPicPr>
          <p:cNvPr id="20" name="Picture 19">
            <a:extLst>
              <a:ext uri="{FF2B5EF4-FFF2-40B4-BE49-F238E27FC236}">
                <a16:creationId xmlns="" xmlns:a16="http://schemas.microsoft.com/office/drawing/2014/main" id="{F7DA0ACC-AD37-394A-BBD5-F3DDF6DC4C43}"/>
              </a:ext>
            </a:extLst>
          </p:cNvPr>
          <p:cNvPicPr>
            <a:picLocks noChangeAspect="1"/>
          </p:cNvPicPr>
          <p:nvPr userDrawn="1"/>
        </p:nvPicPr>
        <p:blipFill>
          <a:blip r:embed="rId3"/>
          <a:stretch>
            <a:fillRect/>
          </a:stretch>
        </p:blipFill>
        <p:spPr>
          <a:xfrm>
            <a:off x="0" y="0"/>
            <a:ext cx="12192000" cy="6858000"/>
          </a:xfrm>
          <a:prstGeom prst="rect">
            <a:avLst/>
          </a:prstGeom>
        </p:spPr>
      </p:pic>
      <p:cxnSp>
        <p:nvCxnSpPr>
          <p:cNvPr id="22" name="Straight Connector 21">
            <a:extLst>
              <a:ext uri="{FF2B5EF4-FFF2-40B4-BE49-F238E27FC236}">
                <a16:creationId xmlns="" xmlns:a16="http://schemas.microsoft.com/office/drawing/2014/main" id="{6402BFFB-4B13-124B-81F5-2F78B7F80473}"/>
              </a:ext>
            </a:extLst>
          </p:cNvPr>
          <p:cNvCxnSpPr>
            <a:cxnSpLocks/>
          </p:cNvCxnSpPr>
          <p:nvPr userDrawn="1"/>
        </p:nvCxnSpPr>
        <p:spPr>
          <a:xfrm>
            <a:off x="7156173" y="1639956"/>
            <a:ext cx="4005469"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 xmlns:a16="http://schemas.microsoft.com/office/drawing/2014/main" id="{3E484577-483E-7242-917A-00D38BA8736E}"/>
              </a:ext>
            </a:extLst>
          </p:cNvPr>
          <p:cNvSpPr/>
          <p:nvPr userDrawn="1"/>
        </p:nvSpPr>
        <p:spPr>
          <a:xfrm rot="16200000">
            <a:off x="7721222" y="1537008"/>
            <a:ext cx="205896" cy="2058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cxnSp>
        <p:nvCxnSpPr>
          <p:cNvPr id="24" name="Straight Connector 23">
            <a:extLst>
              <a:ext uri="{FF2B5EF4-FFF2-40B4-BE49-F238E27FC236}">
                <a16:creationId xmlns="" xmlns:a16="http://schemas.microsoft.com/office/drawing/2014/main" id="{F7764D93-0F65-9B4D-B215-60B665F73BD2}"/>
              </a:ext>
            </a:extLst>
          </p:cNvPr>
          <p:cNvCxnSpPr>
            <a:cxnSpLocks/>
          </p:cNvCxnSpPr>
          <p:nvPr userDrawn="1"/>
        </p:nvCxnSpPr>
        <p:spPr>
          <a:xfrm>
            <a:off x="4093266" y="4984979"/>
            <a:ext cx="4005469"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 xmlns:a16="http://schemas.microsoft.com/office/drawing/2014/main" id="{77DBA308-BCDE-054D-8D29-1334C40E70E5}"/>
              </a:ext>
            </a:extLst>
          </p:cNvPr>
          <p:cNvCxnSpPr>
            <a:cxnSpLocks/>
          </p:cNvCxnSpPr>
          <p:nvPr userDrawn="1"/>
        </p:nvCxnSpPr>
        <p:spPr>
          <a:xfrm>
            <a:off x="4093266" y="2035982"/>
            <a:ext cx="4005469"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35" name="Group 34">
            <a:extLst>
              <a:ext uri="{FF2B5EF4-FFF2-40B4-BE49-F238E27FC236}">
                <a16:creationId xmlns="" xmlns:a16="http://schemas.microsoft.com/office/drawing/2014/main" id="{9CC1E3B8-6F51-6E4F-A503-AD965CF82D0A}"/>
              </a:ext>
            </a:extLst>
          </p:cNvPr>
          <p:cNvGrpSpPr/>
          <p:nvPr userDrawn="1"/>
        </p:nvGrpSpPr>
        <p:grpSpPr>
          <a:xfrm>
            <a:off x="-110840" y="110839"/>
            <a:ext cx="1530097" cy="1525930"/>
            <a:chOff x="8374611" y="4283110"/>
            <a:chExt cx="2300578" cy="2294314"/>
          </a:xfrm>
        </p:grpSpPr>
        <p:pic>
          <p:nvPicPr>
            <p:cNvPr id="36" name="Picture 35">
              <a:extLst>
                <a:ext uri="{FF2B5EF4-FFF2-40B4-BE49-F238E27FC236}">
                  <a16:creationId xmlns="" xmlns:a16="http://schemas.microsoft.com/office/drawing/2014/main" id="{269DA8D3-076A-4742-AC7A-9EB5E69C7E1E}"/>
                </a:ext>
              </a:extLst>
            </p:cNvPr>
            <p:cNvPicPr>
              <a:picLocks noChangeAspect="1"/>
            </p:cNvPicPr>
            <p:nvPr/>
          </p:nvPicPr>
          <p:blipFill rotWithShape="1">
            <a:blip r:embed="rId4"/>
            <a:srcRect l="62938"/>
            <a:stretch/>
          </p:blipFill>
          <p:spPr>
            <a:xfrm>
              <a:off x="8873684" y="4283110"/>
              <a:ext cx="1227785" cy="1519621"/>
            </a:xfrm>
            <a:prstGeom prst="rect">
              <a:avLst/>
            </a:prstGeom>
          </p:spPr>
        </p:pic>
        <p:sp>
          <p:nvSpPr>
            <p:cNvPr id="37" name="Rectangle 36">
              <a:extLst>
                <a:ext uri="{FF2B5EF4-FFF2-40B4-BE49-F238E27FC236}">
                  <a16:creationId xmlns="" xmlns:a16="http://schemas.microsoft.com/office/drawing/2014/main" id="{4F361B1A-C9AC-6944-8861-226D06E2FC9C}"/>
                </a:ext>
              </a:extLst>
            </p:cNvPr>
            <p:cNvSpPr/>
            <p:nvPr/>
          </p:nvSpPr>
          <p:spPr>
            <a:xfrm>
              <a:off x="8374611" y="5883287"/>
              <a:ext cx="2300578" cy="694137"/>
            </a:xfrm>
            <a:prstGeom prst="rect">
              <a:avLst/>
            </a:prstGeom>
          </p:spPr>
          <p:txBody>
            <a:bodyPr wrap="square">
              <a:spAutoFit/>
            </a:bodyPr>
            <a:lstStyle/>
            <a:p>
              <a:pPr algn="ctr"/>
              <a:r>
                <a:rPr lang="x-none" sz="1200" dirty="0">
                  <a:solidFill>
                    <a:schemeClr val="bg1"/>
                  </a:solidFill>
                  <a:latin typeface="Arial" panose="020B0604020202020204" pitchFamily="34" charset="0"/>
                  <a:cs typeface="Arial" panose="020B0604020202020204" pitchFamily="34" charset="0"/>
                </a:rPr>
                <a:t>מדינת ישראל</a:t>
              </a:r>
            </a:p>
            <a:p>
              <a:pPr algn="ctr"/>
              <a:r>
                <a:rPr lang="x-none" sz="1200" dirty="0">
                  <a:solidFill>
                    <a:schemeClr val="bg1"/>
                  </a:solidFill>
                  <a:latin typeface="Arial" panose="020B0604020202020204" pitchFamily="34" charset="0"/>
                  <a:cs typeface="Arial" panose="020B0604020202020204" pitchFamily="34" charset="0"/>
                </a:rPr>
                <a:t>משרד החינוך</a:t>
              </a:r>
            </a:p>
          </p:txBody>
        </p:sp>
      </p:grpSp>
      <p:sp>
        <p:nvSpPr>
          <p:cNvPr id="38" name="TextBox 37">
            <a:extLst>
              <a:ext uri="{FF2B5EF4-FFF2-40B4-BE49-F238E27FC236}">
                <a16:creationId xmlns="" xmlns:a16="http://schemas.microsoft.com/office/drawing/2014/main" id="{4050E382-46BD-EC4A-9255-342AEA607793}"/>
              </a:ext>
            </a:extLst>
          </p:cNvPr>
          <p:cNvSpPr txBox="1"/>
          <p:nvPr userDrawn="1"/>
        </p:nvSpPr>
        <p:spPr>
          <a:xfrm>
            <a:off x="2210656" y="2447258"/>
            <a:ext cx="7770689" cy="1963485"/>
          </a:xfrm>
          <a:prstGeom prst="rect">
            <a:avLst/>
          </a:prstGeom>
          <a:solidFill>
            <a:schemeClr val="accent1"/>
          </a:solidFill>
        </p:spPr>
        <p:txBody>
          <a:bodyPr wrap="square" lIns="251999" tIns="251999" rIns="251999" bIns="251999" rtlCol="0" anchor="ctr">
            <a:spAutoFit/>
          </a:bodyPr>
          <a:lstStyle/>
          <a:p>
            <a:pPr marL="0" algn="ctr" defTabSz="914400" rtl="1" eaLnBrk="1" latinLnBrk="0" hangingPunct="1">
              <a:lnSpc>
                <a:spcPts val="6000"/>
              </a:lnSpc>
            </a:pPr>
            <a:r>
              <a:rPr lang="he-IL" sz="6600" dirty="0">
                <a:solidFill>
                  <a:schemeClr val="bg1"/>
                </a:solidFill>
                <a:latin typeface="Calibri" panose="020F0502020204030204" pitchFamily="34" charset="0"/>
                <a:cs typeface="Calibri" panose="020F0502020204030204" pitchFamily="34" charset="0"/>
              </a:rPr>
              <a:t>תודה שצפיתם בשידור</a:t>
            </a:r>
          </a:p>
          <a:p>
            <a:pPr marL="0" algn="ctr" defTabSz="914400" rtl="1" eaLnBrk="1" latinLnBrk="0" hangingPunct="1">
              <a:lnSpc>
                <a:spcPts val="6000"/>
              </a:lnSpc>
            </a:pPr>
            <a:r>
              <a:rPr lang="he-IL" sz="3200" dirty="0">
                <a:solidFill>
                  <a:schemeClr val="bg1"/>
                </a:solidFill>
                <a:latin typeface="Calibri" panose="020F0502020204030204" pitchFamily="34" charset="0"/>
                <a:cs typeface="Calibri" panose="020F0502020204030204" pitchFamily="34" charset="0"/>
              </a:rPr>
              <a:t>הופק עבור משרד החינוך ע״י מטח</a:t>
            </a:r>
            <a:endParaRPr lang="x-none" sz="3200" dirty="0">
              <a:solidFill>
                <a:schemeClr val="bg1"/>
              </a:solidFill>
              <a:latin typeface="Calibri" panose="020F0502020204030204" pitchFamily="34" charset="0"/>
              <a:cs typeface="Calibri" panose="020F0502020204030204" pitchFamily="34" charset="0"/>
            </a:endParaRPr>
          </a:p>
        </p:txBody>
      </p:sp>
      <p:sp>
        <p:nvSpPr>
          <p:cNvPr id="39" name="Rectangle 38">
            <a:extLst>
              <a:ext uri="{FF2B5EF4-FFF2-40B4-BE49-F238E27FC236}">
                <a16:creationId xmlns="" xmlns:a16="http://schemas.microsoft.com/office/drawing/2014/main" id="{45824BB1-2435-734E-9266-80D63D1B886A}"/>
              </a:ext>
            </a:extLst>
          </p:cNvPr>
          <p:cNvSpPr/>
          <p:nvPr userDrawn="1"/>
        </p:nvSpPr>
        <p:spPr>
          <a:xfrm>
            <a:off x="6692900" y="4828833"/>
            <a:ext cx="342900"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40" name="Rectangle 39">
            <a:extLst>
              <a:ext uri="{FF2B5EF4-FFF2-40B4-BE49-F238E27FC236}">
                <a16:creationId xmlns="" xmlns:a16="http://schemas.microsoft.com/office/drawing/2014/main" id="{4476D12D-01A7-2349-AE0C-06DFFC8E4DB0}"/>
              </a:ext>
            </a:extLst>
          </p:cNvPr>
          <p:cNvSpPr/>
          <p:nvPr userDrawn="1"/>
        </p:nvSpPr>
        <p:spPr>
          <a:xfrm>
            <a:off x="2431342" y="2371058"/>
            <a:ext cx="152400" cy="152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
        <p:nvSpPr>
          <p:cNvPr id="41" name="Rectangle 40">
            <a:extLst>
              <a:ext uri="{FF2B5EF4-FFF2-40B4-BE49-F238E27FC236}">
                <a16:creationId xmlns="" xmlns:a16="http://schemas.microsoft.com/office/drawing/2014/main" id="{19C6A9FB-5F47-9545-B448-B2E7B3B286C7}"/>
              </a:ext>
            </a:extLst>
          </p:cNvPr>
          <p:cNvSpPr/>
          <p:nvPr userDrawn="1"/>
        </p:nvSpPr>
        <p:spPr>
          <a:xfrm>
            <a:off x="9905144" y="4005877"/>
            <a:ext cx="152400" cy="1524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x-none"/>
          </a:p>
        </p:txBody>
      </p:sp>
      <p:sp>
        <p:nvSpPr>
          <p:cNvPr id="2" name="TextBox 1">
            <a:extLst>
              <a:ext uri="{FF2B5EF4-FFF2-40B4-BE49-F238E27FC236}">
                <a16:creationId xmlns="" xmlns:a16="http://schemas.microsoft.com/office/drawing/2014/main" id="{0A92D1B0-6B63-F440-9F8D-BFFEC1F100C2}"/>
              </a:ext>
            </a:extLst>
          </p:cNvPr>
          <p:cNvSpPr txBox="1"/>
          <p:nvPr userDrawn="1"/>
        </p:nvSpPr>
        <p:spPr>
          <a:xfrm>
            <a:off x="3870376" y="6424726"/>
            <a:ext cx="4451248" cy="323165"/>
          </a:xfrm>
          <a:prstGeom prst="rect">
            <a:avLst/>
          </a:prstGeom>
          <a:noFill/>
        </p:spPr>
        <p:txBody>
          <a:bodyPr wrap="square" rtlCol="0">
            <a:spAutoFit/>
          </a:bodyPr>
          <a:lstStyle/>
          <a:p>
            <a:pPr algn="ctr"/>
            <a:r>
              <a:rPr lang="en-US" sz="1500" dirty="0" err="1">
                <a:solidFill>
                  <a:schemeClr val="bg1"/>
                </a:solidFill>
                <a:latin typeface="Arial" panose="020B0604020202020204" pitchFamily="34" charset="0"/>
                <a:cs typeface="Arial" panose="020B0604020202020204" pitchFamily="34" charset="0"/>
              </a:rPr>
              <a:t>shutterstock</a:t>
            </a:r>
            <a:r>
              <a:rPr lang="en-US" sz="1500" dirty="0">
                <a:solidFill>
                  <a:schemeClr val="bg1"/>
                </a:solidFill>
                <a:latin typeface="Arial" panose="020B0604020202020204" pitchFamily="34" charset="0"/>
                <a:cs typeface="Arial" panose="020B0604020202020204" pitchFamily="34" charset="0"/>
              </a:rPr>
              <a:t>/com</a:t>
            </a:r>
            <a:r>
              <a:rPr lang="he-IL" sz="1500" dirty="0">
                <a:solidFill>
                  <a:schemeClr val="bg1"/>
                </a:solidFill>
                <a:latin typeface="Arial" panose="020B0604020202020204" pitchFamily="34" charset="0"/>
                <a:cs typeface="+mn-cs"/>
              </a:rPr>
              <a:t> איורים: </a:t>
            </a:r>
            <a:endParaRPr lang="x-none" sz="15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329393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BEBEB"/>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EE68C25B-25BC-3D44-BF1A-D4FCCE68B2C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pPr lvl="0" algn="r" rtl="1">
              <a:spcBef>
                <a:spcPts val="800"/>
              </a:spcBef>
              <a:spcAft>
                <a:spcPts val="0"/>
              </a:spcAft>
            </a:pPr>
            <a:r>
              <a:rPr lang="he-IL" sz="4400" b="1">
                <a:solidFill>
                  <a:schemeClr val="dk1"/>
                </a:solidFill>
                <a:latin typeface="Alef"/>
                <a:ea typeface="Alef"/>
                <a:sym typeface="Alef"/>
              </a:rPr>
              <a:t>לפניכם מהלך השיעור הכולל (45 דקות סה"כ):</a:t>
            </a:r>
            <a:endParaRPr lang="he-IL" sz="4000" b="1" dirty="0">
              <a:solidFill>
                <a:schemeClr val="dk1"/>
              </a:solidFill>
              <a:latin typeface="Alef"/>
              <a:ea typeface="Alef"/>
              <a:sym typeface="Alef"/>
            </a:endParaRPr>
          </a:p>
        </p:txBody>
      </p:sp>
      <p:sp>
        <p:nvSpPr>
          <p:cNvPr id="3" name="Text Placeholder 2">
            <a:extLst>
              <a:ext uri="{FF2B5EF4-FFF2-40B4-BE49-F238E27FC236}">
                <a16:creationId xmlns="" xmlns:a16="http://schemas.microsoft.com/office/drawing/2014/main" id="{2E74985F-A51E-924E-9310-276896888B5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marL="342900" lvl="0" indent="-342900" algn="r" rtl="1">
              <a:spcBef>
                <a:spcPts val="800"/>
              </a:spcBef>
              <a:spcAft>
                <a:spcPts val="0"/>
              </a:spcAft>
              <a:buFont typeface="+mj-lt"/>
              <a:buAutoNum type="arabicPeriod"/>
            </a:pPr>
            <a:r>
              <a:rPr lang="he-IL" sz="1200" dirty="0">
                <a:solidFill>
                  <a:schemeClr val="dk1"/>
                </a:solidFill>
                <a:latin typeface="Alef"/>
                <a:ea typeface="Alef"/>
                <a:sym typeface="Alef"/>
              </a:rPr>
              <a:t>הצגת נושא השיעור ומה נעשה היום (דקה)</a:t>
            </a:r>
          </a:p>
          <a:p>
            <a:pPr marL="342900" lvl="0" indent="-342900" algn="r" rtl="1">
              <a:spcBef>
                <a:spcPts val="800"/>
              </a:spcBef>
              <a:spcAft>
                <a:spcPts val="0"/>
              </a:spcAft>
              <a:buFont typeface="+mj-lt"/>
              <a:buAutoNum type="arabicPeriod"/>
            </a:pPr>
            <a:r>
              <a:rPr lang="he-IL" sz="1200" dirty="0">
                <a:solidFill>
                  <a:schemeClr val="dk1"/>
                </a:solidFill>
                <a:latin typeface="Alef"/>
                <a:ea typeface="Alef"/>
                <a:sym typeface="Alef"/>
              </a:rPr>
              <a:t>פעילות פתיחה (עד 2 דק')</a:t>
            </a:r>
          </a:p>
          <a:p>
            <a:pPr marL="342900" lvl="0" indent="-342900" algn="r" rtl="1">
              <a:spcBef>
                <a:spcPts val="800"/>
              </a:spcBef>
              <a:spcAft>
                <a:spcPts val="0"/>
              </a:spcAft>
              <a:buFont typeface="+mj-lt"/>
              <a:buAutoNum type="arabicPeriod"/>
            </a:pPr>
            <a:r>
              <a:rPr lang="he-IL" sz="1200" dirty="0">
                <a:solidFill>
                  <a:schemeClr val="dk1"/>
                </a:solidFill>
                <a:latin typeface="Alef"/>
                <a:ea typeface="Alef"/>
                <a:sym typeface="Alef"/>
              </a:rPr>
              <a:t>חיבור לידע קודם (עד 2 דק')</a:t>
            </a:r>
          </a:p>
          <a:p>
            <a:pPr marL="342900" lvl="0" indent="-342900" algn="r" rtl="1">
              <a:spcBef>
                <a:spcPts val="800"/>
              </a:spcBef>
              <a:spcAft>
                <a:spcPts val="0"/>
              </a:spcAft>
              <a:buFont typeface="+mj-lt"/>
              <a:buAutoNum type="arabicPeriod"/>
            </a:pPr>
            <a:r>
              <a:rPr lang="he-IL" sz="1200" dirty="0">
                <a:solidFill>
                  <a:schemeClr val="dk1"/>
                </a:solidFill>
                <a:latin typeface="Alef"/>
                <a:ea typeface="Alef"/>
                <a:sym typeface="Alef"/>
              </a:rPr>
              <a:t>שלב הלמידה (עד 20 דק')</a:t>
            </a:r>
          </a:p>
          <a:p>
            <a:pPr marL="800100" lvl="1" indent="-342900" algn="r" rtl="1">
              <a:spcBef>
                <a:spcPts val="800"/>
              </a:spcBef>
              <a:buFont typeface="Arial" panose="020B0604020202020204" pitchFamily="34" charset="0"/>
              <a:buChar char="•"/>
            </a:pPr>
            <a:r>
              <a:rPr lang="he-IL" sz="1200" dirty="0">
                <a:solidFill>
                  <a:schemeClr val="dk1"/>
                </a:solidFill>
                <a:latin typeface="Alef"/>
                <a:ea typeface="Alef"/>
                <a:sym typeface="Alef"/>
              </a:rPr>
              <a:t>הקניה </a:t>
            </a:r>
          </a:p>
          <a:p>
            <a:pPr marL="800100" lvl="1" indent="-342900" algn="r" rtl="1">
              <a:spcBef>
                <a:spcPts val="800"/>
              </a:spcBef>
              <a:buFont typeface="Arial" panose="020B0604020202020204" pitchFamily="34" charset="0"/>
              <a:buChar char="•"/>
            </a:pPr>
            <a:r>
              <a:rPr lang="he-IL" sz="1200" dirty="0">
                <a:solidFill>
                  <a:schemeClr val="dk1"/>
                </a:solidFill>
                <a:latin typeface="Alef"/>
                <a:ea typeface="Alef"/>
                <a:sym typeface="Alef"/>
              </a:rPr>
              <a:t>תרגול </a:t>
            </a:r>
          </a:p>
          <a:p>
            <a:pPr marL="800100" lvl="1" indent="-342900" algn="r" rtl="1">
              <a:spcBef>
                <a:spcPts val="800"/>
              </a:spcBef>
              <a:buFont typeface="Arial" panose="020B0604020202020204" pitchFamily="34" charset="0"/>
              <a:buChar char="•"/>
            </a:pPr>
            <a:r>
              <a:rPr lang="he-IL" sz="1200" dirty="0">
                <a:solidFill>
                  <a:schemeClr val="dk1"/>
                </a:solidFill>
                <a:latin typeface="Alef"/>
                <a:ea typeface="Alef"/>
                <a:sym typeface="Alef"/>
              </a:rPr>
              <a:t>פתרון התרגול</a:t>
            </a:r>
          </a:p>
          <a:p>
            <a:pPr marL="800100" lvl="1" indent="-342900" algn="r" rtl="1">
              <a:spcBef>
                <a:spcPts val="800"/>
              </a:spcBef>
              <a:buFont typeface="Arial" panose="020B0604020202020204" pitchFamily="34" charset="0"/>
              <a:buChar char="•"/>
            </a:pPr>
            <a:r>
              <a:rPr lang="he-IL" sz="1200" dirty="0">
                <a:solidFill>
                  <a:schemeClr val="dk1"/>
                </a:solidFill>
                <a:latin typeface="Alef"/>
                <a:ea typeface="Alef"/>
                <a:sym typeface="Alef"/>
              </a:rPr>
              <a:t>ניתן לחזור על הרצף פעם- פעמיים במסגרת ה- 20 דק'</a:t>
            </a:r>
          </a:p>
          <a:p>
            <a:pPr marL="800100" lvl="1" indent="-342900" algn="r" rtl="1">
              <a:spcBef>
                <a:spcPts val="800"/>
              </a:spcBef>
              <a:buFont typeface="Arial" panose="020B0604020202020204" pitchFamily="34" charset="0"/>
              <a:buChar char="•"/>
            </a:pPr>
            <a:r>
              <a:rPr lang="he-IL" sz="1200" dirty="0">
                <a:solidFill>
                  <a:schemeClr val="dk1"/>
                </a:solidFill>
                <a:latin typeface="Alef"/>
                <a:ea typeface="Alef"/>
                <a:sym typeface="Alef"/>
              </a:rPr>
              <a:t>סיכום וסוף צילום (עד 5 דק')</a:t>
            </a:r>
          </a:p>
          <a:p>
            <a:pPr marL="342900" lvl="0" indent="-342900" algn="r" rtl="1">
              <a:spcBef>
                <a:spcPts val="800"/>
              </a:spcBef>
              <a:spcAft>
                <a:spcPts val="0"/>
              </a:spcAft>
              <a:buFont typeface="+mj-lt"/>
              <a:buAutoNum type="arabicPeriod"/>
            </a:pPr>
            <a:r>
              <a:rPr lang="he-IL" sz="1200" dirty="0">
                <a:solidFill>
                  <a:schemeClr val="dk1"/>
                </a:solidFill>
                <a:latin typeface="Alef"/>
                <a:ea typeface="Alef"/>
                <a:sym typeface="Alef"/>
              </a:rPr>
              <a:t>משימה עצמאית בנושא השיעור (15 דק')</a:t>
            </a:r>
          </a:p>
        </p:txBody>
      </p:sp>
    </p:spTree>
    <p:extLst>
      <p:ext uri="{BB962C8B-B14F-4D97-AF65-F5344CB8AC3E}">
        <p14:creationId xmlns:p14="http://schemas.microsoft.com/office/powerpoint/2010/main" val="3140060033"/>
      </p:ext>
    </p:extLst>
  </p:cSld>
  <p:clrMap bg1="lt1" tx1="dk1" bg2="lt2" tx2="dk2" accent1="accent1" accent2="accent2" accent3="accent3" accent4="accent4" accent5="accent5" accent6="accent6" hlink="hlink" folHlink="folHlink"/>
  <p:sldLayoutIdLst>
    <p:sldLayoutId id="2147483675" r:id="rId1"/>
    <p:sldLayoutId id="2147483672" r:id="rId2"/>
    <p:sldLayoutId id="2147483650" r:id="rId3"/>
    <p:sldLayoutId id="2147483653" r:id="rId4"/>
    <p:sldLayoutId id="2147483666" r:id="rId5"/>
    <p:sldLayoutId id="2147483652" r:id="rId6"/>
    <p:sldLayoutId id="2147483667" r:id="rId7"/>
    <p:sldLayoutId id="2147483669" r:id="rId8"/>
    <p:sldLayoutId id="2147483670" r:id="rId9"/>
    <p:sldLayoutId id="2147483671" r:id="rId10"/>
    <p:sldLayoutId id="2147483668" r:id="rId11"/>
    <p:sldLayoutId id="2147483665" r:id="rId12"/>
    <p:sldLayoutId id="2147483657" r:id="rId13"/>
    <p:sldLayoutId id="2147483664" r:id="rId14"/>
    <p:sldLayoutId id="2147483661" r:id="rId15"/>
    <p:sldLayoutId id="2147483649" r:id="rId16"/>
    <p:sldLayoutId id="2147483663" r:id="rId17"/>
    <p:sldLayoutId id="2147483673" r:id="rId18"/>
  </p:sldLayoutIdLst>
  <p:txStyles>
    <p:titleStyle>
      <a:lvl1pPr algn="r" defTabSz="914400" rtl="1" eaLnBrk="1" latinLnBrk="0" hangingPunct="1">
        <a:lnSpc>
          <a:spcPct val="90000"/>
        </a:lnSpc>
        <a:spcBef>
          <a:spcPts val="800"/>
        </a:spcBef>
        <a:spcAft>
          <a:spcPts val="0"/>
        </a:spcAft>
        <a:buNone/>
        <a:defRPr sz="4400" b="0" i="0" kern="1200">
          <a:solidFill>
            <a:schemeClr val="tx1"/>
          </a:solidFill>
          <a:latin typeface="Calibri" panose="020F0502020204030204" pitchFamily="34" charset="0"/>
          <a:ea typeface="Open Sans" panose="020B0606030504020204" pitchFamily="34" charset="0"/>
          <a:cs typeface="Calibri" panose="020F0502020204030204" pitchFamily="34" charset="0"/>
        </a:defRPr>
      </a:lvl1pPr>
    </p:titleStyle>
    <p:bodyStyle>
      <a:lvl1pPr marL="0" indent="0" algn="r" defTabSz="914400" rtl="1" eaLnBrk="1" latinLnBrk="0" hangingPunct="1">
        <a:lnSpc>
          <a:spcPct val="90000"/>
        </a:lnSpc>
        <a:spcBef>
          <a:spcPts val="800"/>
        </a:spcBef>
        <a:spcAft>
          <a:spcPts val="0"/>
        </a:spcAft>
        <a:buFont typeface="+mj-lt"/>
        <a:buNone/>
        <a:defRPr sz="2800" b="0" i="0" kern="1200">
          <a:solidFill>
            <a:schemeClr val="tx1"/>
          </a:solidFill>
          <a:latin typeface="Calibri" panose="020F0502020204030204" pitchFamily="34" charset="0"/>
          <a:ea typeface="+mn-ea"/>
          <a:cs typeface="Calibri" panose="020F0502020204030204" pitchFamily="34" charset="0"/>
        </a:defRPr>
      </a:lvl1pPr>
      <a:lvl2pPr marL="800100" indent="-342900" algn="r" defTabSz="914400" rtl="1" eaLnBrk="1" latinLnBrk="0" hangingPunct="1">
        <a:lnSpc>
          <a:spcPct val="90000"/>
        </a:lnSpc>
        <a:spcBef>
          <a:spcPts val="800"/>
        </a:spcBef>
        <a:buFont typeface="Arial" panose="020B0604020202020204" pitchFamily="34" charset="0"/>
        <a:buChar char="•"/>
        <a:defRPr sz="2400" b="0" i="0" kern="1200">
          <a:solidFill>
            <a:schemeClr val="tx1"/>
          </a:solidFill>
          <a:latin typeface="Calibri" panose="020F0502020204030204" pitchFamily="34" charset="0"/>
          <a:ea typeface="+mn-ea"/>
          <a:cs typeface="Calibri" panose="020F0502020204030204" pitchFamily="34" charset="0"/>
        </a:defRPr>
      </a:lvl2pPr>
      <a:lvl3pPr marL="1143000" indent="-228600" algn="r" defTabSz="914400" rtl="1" eaLnBrk="1" latinLnBrk="0" hangingPunct="1">
        <a:lnSpc>
          <a:spcPct val="90000"/>
        </a:lnSpc>
        <a:spcBef>
          <a:spcPts val="500"/>
        </a:spcBef>
        <a:buFont typeface="Arial" panose="020B0604020202020204" pitchFamily="34" charset="0"/>
        <a:buChar char="•"/>
        <a:defRPr sz="2000" b="0" i="0" kern="1200">
          <a:solidFill>
            <a:schemeClr val="tx1"/>
          </a:solidFill>
          <a:latin typeface="Calibri" panose="020F0502020204030204" pitchFamily="34" charset="0"/>
          <a:ea typeface="+mn-ea"/>
          <a:cs typeface="Calibri" panose="020F0502020204030204" pitchFamily="34" charset="0"/>
        </a:defRPr>
      </a:lvl3pPr>
      <a:lvl4pPr marL="1600200" indent="-228600" algn="r" defTabSz="914400" rtl="1"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Calibri" panose="020F0502020204030204" pitchFamily="34" charset="0"/>
        </a:defRPr>
      </a:lvl4pPr>
      <a:lvl5pPr marL="2057400" indent="-228600" algn="r" defTabSz="914400" rtl="1"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083" userDrawn="1">
          <p15:clr>
            <a:srgbClr val="F26B43"/>
          </p15:clr>
        </p15:guide>
        <p15:guide id="2" orient="horz" pos="754"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9.xml"/><Relationship Id="rId6" Type="http://schemas.openxmlformats.org/officeDocument/2006/relationships/image" Target="../media/image13.jpeg"/><Relationship Id="rId5" Type="http://schemas.openxmlformats.org/officeDocument/2006/relationships/hyperlink" Target="https://www.teva.org.il/?CategoryID=11983&amp;ArticleID=26992" TargetMode="External"/><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9.xml"/><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0.png"/><Relationship Id="rId4"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9.xml"/><Relationship Id="rId5" Type="http://schemas.openxmlformats.org/officeDocument/2006/relationships/image" Target="../media/image27.png"/><Relationship Id="rId4" Type="http://schemas.openxmlformats.org/officeDocument/2006/relationships/image" Target="../media/image26.png"/></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0.xml"/><Relationship Id="rId1" Type="http://schemas.openxmlformats.org/officeDocument/2006/relationships/slideLayout" Target="../slideLayouts/slideLayout9.xml"/><Relationship Id="rId4" Type="http://schemas.openxmlformats.org/officeDocument/2006/relationships/hyperlink" Target="https://pixabay.com/en/check-correct-green-mark-tick-157822/"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4.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6.xml"/><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 xmlns:a16="http://schemas.microsoft.com/office/drawing/2014/main" id="{EA8353E3-2652-3F44-939F-0BCFCA29D2DF}"/>
              </a:ext>
            </a:extLst>
          </p:cNvPr>
          <p:cNvSpPr>
            <a:spLocks noGrp="1"/>
          </p:cNvSpPr>
          <p:nvPr>
            <p:ph type="body" sz="quarter" idx="12"/>
          </p:nvPr>
        </p:nvSpPr>
        <p:spPr/>
        <p:txBody>
          <a:bodyPr/>
          <a:lstStyle/>
          <a:p>
            <a:r>
              <a:rPr lang="he-IL" dirty="0"/>
              <a:t>שיעור עברית</a:t>
            </a:r>
            <a:r>
              <a:rPr lang="en-US" dirty="0"/>
              <a:t> </a:t>
            </a:r>
            <a:r>
              <a:rPr lang="he-IL" dirty="0"/>
              <a:t>לכיתה ג', ד'</a:t>
            </a:r>
            <a:endParaRPr lang="x-none" dirty="0"/>
          </a:p>
          <a:p>
            <a:endParaRPr lang="x-none" dirty="0"/>
          </a:p>
        </p:txBody>
      </p:sp>
      <p:sp>
        <p:nvSpPr>
          <p:cNvPr id="18" name="Text Placeholder 17">
            <a:extLst>
              <a:ext uri="{FF2B5EF4-FFF2-40B4-BE49-F238E27FC236}">
                <a16:creationId xmlns="" xmlns:a16="http://schemas.microsoft.com/office/drawing/2014/main" id="{E2ECD639-8970-3D4B-AC28-B74B56B9409F}"/>
              </a:ext>
            </a:extLst>
          </p:cNvPr>
          <p:cNvSpPr>
            <a:spLocks noGrp="1"/>
          </p:cNvSpPr>
          <p:nvPr>
            <p:ph type="body" sz="quarter" idx="13"/>
          </p:nvPr>
        </p:nvSpPr>
        <p:spPr>
          <a:xfrm>
            <a:off x="2030833" y="4419771"/>
            <a:ext cx="5147207" cy="649357"/>
          </a:xfrm>
        </p:spPr>
        <p:txBody>
          <a:bodyPr/>
          <a:lstStyle/>
          <a:p>
            <a:pPr algn="r"/>
            <a:r>
              <a:rPr lang="he-IL" dirty="0"/>
              <a:t>נושא השיעור: שונית האלמוגים</a:t>
            </a:r>
            <a:endParaRPr lang="x-none" dirty="0"/>
          </a:p>
        </p:txBody>
      </p:sp>
      <p:pic>
        <p:nvPicPr>
          <p:cNvPr id="148" name="Picture 147">
            <a:extLst>
              <a:ext uri="{FF2B5EF4-FFF2-40B4-BE49-F238E27FC236}">
                <a16:creationId xmlns="" xmlns:a16="http://schemas.microsoft.com/office/drawing/2014/main" id="{F813B7AB-6F21-3441-8779-6DAF0C6E356B}"/>
              </a:ext>
            </a:extLst>
          </p:cNvPr>
          <p:cNvPicPr>
            <a:picLocks noChangeAspect="1"/>
          </p:cNvPicPr>
          <p:nvPr/>
        </p:nvPicPr>
        <p:blipFill>
          <a:blip r:embed="rId3"/>
          <a:stretch>
            <a:fillRect/>
          </a:stretch>
        </p:blipFill>
        <p:spPr>
          <a:xfrm rot="18894709">
            <a:off x="3733675" y="632278"/>
            <a:ext cx="658648" cy="2212383"/>
          </a:xfrm>
          <a:prstGeom prst="rect">
            <a:avLst/>
          </a:prstGeom>
        </p:spPr>
      </p:pic>
      <p:sp>
        <p:nvSpPr>
          <p:cNvPr id="6" name="Text Placeholder 17">
            <a:extLst>
              <a:ext uri="{FF2B5EF4-FFF2-40B4-BE49-F238E27FC236}">
                <a16:creationId xmlns="" xmlns:a16="http://schemas.microsoft.com/office/drawing/2014/main" id="{E2ECD639-8970-3D4B-AC28-B74B56B9409F}"/>
              </a:ext>
            </a:extLst>
          </p:cNvPr>
          <p:cNvSpPr txBox="1">
            <a:spLocks/>
          </p:cNvSpPr>
          <p:nvPr/>
        </p:nvSpPr>
        <p:spPr>
          <a:xfrm>
            <a:off x="2030833" y="5069128"/>
            <a:ext cx="5147207" cy="649357"/>
          </a:xfrm>
          <a:prstGeom prst="rect">
            <a:avLst/>
          </a:prstGeom>
        </p:spPr>
        <p:txBody>
          <a:bodyPr vert="horz" lIns="91440" tIns="45720" rIns="91440" bIns="45720" rtlCol="0">
            <a:normAutofit/>
          </a:bodyPr>
          <a:lstStyle>
            <a:lvl1pPr marL="0" indent="0" algn="l" defTabSz="914400" rtl="1" eaLnBrk="1" latinLnBrk="0" hangingPunct="1">
              <a:lnSpc>
                <a:spcPct val="90000"/>
              </a:lnSpc>
              <a:spcBef>
                <a:spcPts val="800"/>
              </a:spcBef>
              <a:spcAft>
                <a:spcPts val="0"/>
              </a:spcAft>
              <a:buFont typeface="+mj-lt"/>
              <a:buNone/>
              <a:defRPr lang="x-none" sz="3200" b="0" i="0" kern="1200" dirty="0">
                <a:solidFill>
                  <a:schemeClr val="bg1"/>
                </a:solidFill>
                <a:latin typeface="Calibri" panose="020F0502020204030204" pitchFamily="34" charset="0"/>
                <a:ea typeface="+mn-ea"/>
                <a:cs typeface="Calibri" panose="020F0502020204030204" pitchFamily="34" charset="0"/>
              </a:defRPr>
            </a:lvl1pPr>
            <a:lvl2pPr marL="800100" indent="-342900" algn="r" defTabSz="914400" rtl="1" eaLnBrk="1" latinLnBrk="0" hangingPunct="1">
              <a:lnSpc>
                <a:spcPct val="90000"/>
              </a:lnSpc>
              <a:spcBef>
                <a:spcPts val="800"/>
              </a:spcBef>
              <a:buFont typeface="Arial" panose="020B0604020202020204" pitchFamily="34" charset="0"/>
              <a:buChar char="•"/>
              <a:defRPr sz="2400" b="0" i="0" kern="1200">
                <a:solidFill>
                  <a:schemeClr val="tx1"/>
                </a:solidFill>
                <a:latin typeface="Calibri" panose="020F0502020204030204" pitchFamily="34" charset="0"/>
                <a:ea typeface="+mn-ea"/>
                <a:cs typeface="Calibri" panose="020F0502020204030204" pitchFamily="34" charset="0"/>
              </a:defRPr>
            </a:lvl2pPr>
            <a:lvl3pPr marL="1143000" indent="-228600" algn="r" defTabSz="914400" rtl="1" eaLnBrk="1" latinLnBrk="0" hangingPunct="1">
              <a:lnSpc>
                <a:spcPct val="90000"/>
              </a:lnSpc>
              <a:spcBef>
                <a:spcPts val="500"/>
              </a:spcBef>
              <a:buFont typeface="Arial" panose="020B0604020202020204" pitchFamily="34" charset="0"/>
              <a:buChar char="•"/>
              <a:defRPr sz="2000" b="0" i="0" kern="1200">
                <a:solidFill>
                  <a:schemeClr val="tx1"/>
                </a:solidFill>
                <a:latin typeface="Calibri" panose="020F0502020204030204" pitchFamily="34" charset="0"/>
                <a:ea typeface="+mn-ea"/>
                <a:cs typeface="Calibri" panose="020F0502020204030204" pitchFamily="34" charset="0"/>
              </a:defRPr>
            </a:lvl3pPr>
            <a:lvl4pPr marL="1600200" indent="-228600" algn="r" defTabSz="914400" rtl="1"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Calibri" panose="020F0502020204030204" pitchFamily="34" charset="0"/>
              </a:defRPr>
            </a:lvl4pPr>
            <a:lvl5pPr marL="2057400" indent="-228600" algn="r" defTabSz="914400" rtl="1" eaLnBrk="1" latinLnBrk="0" hangingPunct="1">
              <a:lnSpc>
                <a:spcPct val="90000"/>
              </a:lnSpc>
              <a:spcBef>
                <a:spcPts val="500"/>
              </a:spcBef>
              <a:buFont typeface="Arial" panose="020B0604020202020204" pitchFamily="34" charset="0"/>
              <a:buChar char="•"/>
              <a:defRPr sz="1800" b="0" i="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he-IL" dirty="0"/>
              <a:t>עם המורה: חני קרמר</a:t>
            </a:r>
          </a:p>
        </p:txBody>
      </p:sp>
    </p:spTree>
    <p:extLst>
      <p:ext uri="{BB962C8B-B14F-4D97-AF65-F5344CB8AC3E}">
        <p14:creationId xmlns:p14="http://schemas.microsoft.com/office/powerpoint/2010/main" val="2677957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 xmlns:a16="http://schemas.microsoft.com/office/drawing/2014/main" id="{34141684-0310-9045-8FE5-875F7B59C73A}"/>
              </a:ext>
            </a:extLst>
          </p:cNvPr>
          <p:cNvSpPr>
            <a:spLocks noGrp="1"/>
          </p:cNvSpPr>
          <p:nvPr>
            <p:ph type="title"/>
          </p:nvPr>
        </p:nvSpPr>
        <p:spPr/>
        <p:txBody>
          <a:bodyPr/>
          <a:lstStyle/>
          <a:p>
            <a:r>
              <a:rPr lang="he-IL" dirty="0"/>
              <a:t>מה נלמד היום?</a:t>
            </a:r>
            <a:endParaRPr lang="x-none" dirty="0"/>
          </a:p>
        </p:txBody>
      </p:sp>
      <p:sp>
        <p:nvSpPr>
          <p:cNvPr id="5" name="Content Placeholder 4">
            <a:extLst>
              <a:ext uri="{FF2B5EF4-FFF2-40B4-BE49-F238E27FC236}">
                <a16:creationId xmlns="" xmlns:a16="http://schemas.microsoft.com/office/drawing/2014/main" id="{2D29BB97-9D9B-B04B-A130-6148BC78DF1C}"/>
              </a:ext>
            </a:extLst>
          </p:cNvPr>
          <p:cNvSpPr>
            <a:spLocks noGrp="1"/>
          </p:cNvSpPr>
          <p:nvPr>
            <p:ph idx="1"/>
          </p:nvPr>
        </p:nvSpPr>
        <p:spPr/>
        <p:txBody>
          <a:bodyPr>
            <a:normAutofit/>
          </a:bodyPr>
          <a:lstStyle/>
          <a:p>
            <a:pPr marL="457200" indent="-457200">
              <a:lnSpc>
                <a:spcPct val="150000"/>
              </a:lnSpc>
              <a:buFont typeface="Arial" panose="020B0604020202020204" pitchFamily="34" charset="0"/>
              <a:buChar char="•"/>
            </a:pPr>
            <a:r>
              <a:rPr lang="he-IL" sz="3200" b="1" dirty="0"/>
              <a:t>נכיר את שונית הַאַלְמֻגִּים באילת.</a:t>
            </a:r>
          </a:p>
          <a:p>
            <a:pPr marL="457200" indent="-457200">
              <a:lnSpc>
                <a:spcPct val="150000"/>
              </a:lnSpc>
              <a:buFont typeface="Arial" panose="020B0604020202020204" pitchFamily="34" charset="0"/>
              <a:buChar char="•"/>
            </a:pPr>
            <a:r>
              <a:rPr lang="he-IL" sz="3200" b="1" dirty="0"/>
              <a:t>נלמד מהי שונית ומהם </a:t>
            </a:r>
            <a:r>
              <a:rPr lang="he-IL" sz="3200" b="1" dirty="0" err="1"/>
              <a:t>אַלְמֻגִּים</a:t>
            </a:r>
            <a:r>
              <a:rPr lang="he-IL" sz="3200" b="1" dirty="0"/>
              <a:t>.</a:t>
            </a:r>
          </a:p>
          <a:p>
            <a:pPr marL="457200" indent="-457200">
              <a:lnSpc>
                <a:spcPct val="150000"/>
              </a:lnSpc>
              <a:buFont typeface="Arial" panose="020B0604020202020204" pitchFamily="34" charset="0"/>
              <a:buChar char="•"/>
            </a:pPr>
            <a:r>
              <a:rPr lang="he-IL" sz="3200" b="1" dirty="0"/>
              <a:t>נקרא כתבה העוסקת בסכנה לשונית הַאַלְמֻגִּים באילת.</a:t>
            </a:r>
          </a:p>
          <a:p>
            <a:pPr>
              <a:lnSpc>
                <a:spcPct val="150000"/>
              </a:lnSpc>
            </a:pPr>
            <a:endParaRPr lang="he-IL" sz="3200" b="1" dirty="0"/>
          </a:p>
        </p:txBody>
      </p:sp>
      <p:pic>
        <p:nvPicPr>
          <p:cNvPr id="7" name="Picture 6">
            <a:extLst>
              <a:ext uri="{FF2B5EF4-FFF2-40B4-BE49-F238E27FC236}">
                <a16:creationId xmlns="" xmlns:a16="http://schemas.microsoft.com/office/drawing/2014/main" id="{DA7952BE-2EAD-6146-A1DB-1E0A94AD16D1}"/>
              </a:ext>
            </a:extLst>
          </p:cNvPr>
          <p:cNvPicPr>
            <a:picLocks noChangeAspect="1"/>
          </p:cNvPicPr>
          <p:nvPr/>
        </p:nvPicPr>
        <p:blipFill>
          <a:blip r:embed="rId3"/>
          <a:stretch>
            <a:fillRect/>
          </a:stretch>
        </p:blipFill>
        <p:spPr>
          <a:xfrm rot="8057618">
            <a:off x="290049" y="269606"/>
            <a:ext cx="1468977" cy="973310"/>
          </a:xfrm>
          <a:prstGeom prst="rect">
            <a:avLst/>
          </a:prstGeom>
        </p:spPr>
      </p:pic>
      <p:pic>
        <p:nvPicPr>
          <p:cNvPr id="9" name="Picture 8">
            <a:extLst>
              <a:ext uri="{FF2B5EF4-FFF2-40B4-BE49-F238E27FC236}">
                <a16:creationId xmlns="" xmlns:a16="http://schemas.microsoft.com/office/drawing/2014/main" id="{71839C5F-83A3-8449-9FEF-5203C8AED21E}"/>
              </a:ext>
            </a:extLst>
          </p:cNvPr>
          <p:cNvPicPr>
            <a:picLocks noChangeAspect="1"/>
          </p:cNvPicPr>
          <p:nvPr/>
        </p:nvPicPr>
        <p:blipFill>
          <a:blip r:embed="rId4"/>
          <a:stretch>
            <a:fillRect/>
          </a:stretch>
        </p:blipFill>
        <p:spPr>
          <a:xfrm>
            <a:off x="9707098" y="4397375"/>
            <a:ext cx="2082800" cy="2095500"/>
          </a:xfrm>
          <a:prstGeom prst="rect">
            <a:avLst/>
          </a:prstGeom>
        </p:spPr>
      </p:pic>
    </p:spTree>
    <p:extLst>
      <p:ext uri="{BB962C8B-B14F-4D97-AF65-F5344CB8AC3E}">
        <p14:creationId xmlns:p14="http://schemas.microsoft.com/office/powerpoint/2010/main" val="3348863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 xmlns:a16="http://schemas.microsoft.com/office/drawing/2014/main" id="{E68CDB7D-7B3E-EF45-982F-5AD116333E56}"/>
              </a:ext>
            </a:extLst>
          </p:cNvPr>
          <p:cNvSpPr>
            <a:spLocks noGrp="1"/>
          </p:cNvSpPr>
          <p:nvPr>
            <p:ph type="title"/>
          </p:nvPr>
        </p:nvSpPr>
        <p:spPr/>
        <p:txBody>
          <a:bodyPr/>
          <a:lstStyle/>
          <a:p>
            <a:r>
              <a:rPr lang="he-IL" dirty="0"/>
              <a:t>מה להביא לשיעור?</a:t>
            </a:r>
            <a:endParaRPr lang="x-none" dirty="0"/>
          </a:p>
        </p:txBody>
      </p:sp>
      <p:pic>
        <p:nvPicPr>
          <p:cNvPr id="8" name="Picture 3" descr="https://lh5.googleusercontent.com/7xQchnRuOUJbyFAyyHdllavqvQUFOSCV7l5Kzy1Rmeboi9xefgg8yDF0ng5ESkxi3tC9_i9ER1BmBYOOTMhmhaxTzBz8ILJQxn_c__0Qg9cKcVB64VGmWAAtIhTRT7NF">
            <a:extLst>
              <a:ext uri="{FF2B5EF4-FFF2-40B4-BE49-F238E27FC236}">
                <a16:creationId xmlns="" xmlns:a16="http://schemas.microsoft.com/office/drawing/2014/main" id="{A4B69755-66B7-4BD3-B22A-3EF8B5DE8B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09269" y="2493097"/>
            <a:ext cx="1546132" cy="239746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https://lh4.googleusercontent.com/iGTl96Eygo7-oid1H3ZWWYhb5HWAynyOs2KLWGGMeuEgHeu4cFLof2g-jYLOscV4q-879K-lfjkP4Swnmj_UGZsWTDspF4AbUz1XGd30Tf1KKpiEXhvx6NLF17Q1F5VY">
            <a:extLst>
              <a:ext uri="{FF2B5EF4-FFF2-40B4-BE49-F238E27FC236}">
                <a16:creationId xmlns="" xmlns:a16="http://schemas.microsoft.com/office/drawing/2014/main" id="{FBFC260D-BF96-439A-8693-6B40C73C20B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5400000">
            <a:off x="5618855" y="2900741"/>
            <a:ext cx="2525699" cy="1056517"/>
          </a:xfrm>
          <a:prstGeom prst="rect">
            <a:avLst/>
          </a:prstGeom>
          <a:noFill/>
          <a:extLst>
            <a:ext uri="{909E8E84-426E-40DD-AFC4-6F175D3DCCD1}">
              <a14:hiddenFill xmlns:a14="http://schemas.microsoft.com/office/drawing/2010/main">
                <a:solidFill>
                  <a:srgbClr val="FFFFFF"/>
                </a:solidFill>
              </a14:hiddenFill>
            </a:ext>
          </a:extLst>
        </p:spPr>
      </p:pic>
      <p:sp>
        <p:nvSpPr>
          <p:cNvPr id="2" name="AutoShape 2">
            <a:extLst>
              <a:ext uri="{FF2B5EF4-FFF2-40B4-BE49-F238E27FC236}">
                <a16:creationId xmlns="" xmlns:a16="http://schemas.microsoft.com/office/drawing/2014/main" id="{F7BE3D88-DBBE-44CE-A93E-92FC25798D60}"/>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he-IL"/>
          </a:p>
        </p:txBody>
      </p:sp>
      <p:pic>
        <p:nvPicPr>
          <p:cNvPr id="3" name="תמונה 2">
            <a:extLst>
              <a:ext uri="{FF2B5EF4-FFF2-40B4-BE49-F238E27FC236}">
                <a16:creationId xmlns="" xmlns:a16="http://schemas.microsoft.com/office/drawing/2014/main" id="{D98104D2-98DB-4DB6-B3E3-BE574E3722AD}"/>
              </a:ext>
            </a:extLst>
          </p:cNvPr>
          <p:cNvPicPr>
            <a:picLocks noChangeAspect="1"/>
          </p:cNvPicPr>
          <p:nvPr/>
        </p:nvPicPr>
        <p:blipFill>
          <a:blip r:embed="rId5"/>
          <a:stretch>
            <a:fillRect/>
          </a:stretch>
        </p:blipFill>
        <p:spPr>
          <a:xfrm>
            <a:off x="2296778" y="2675210"/>
            <a:ext cx="2800350" cy="1905000"/>
          </a:xfrm>
          <a:prstGeom prst="rect">
            <a:avLst/>
          </a:prstGeom>
        </p:spPr>
      </p:pic>
    </p:spTree>
    <p:extLst>
      <p:ext uri="{BB962C8B-B14F-4D97-AF65-F5344CB8AC3E}">
        <p14:creationId xmlns:p14="http://schemas.microsoft.com/office/powerpoint/2010/main" val="13563694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מלבן 4">
            <a:extLst>
              <a:ext uri="{FF2B5EF4-FFF2-40B4-BE49-F238E27FC236}">
                <a16:creationId xmlns="" xmlns:a16="http://schemas.microsoft.com/office/drawing/2014/main" id="{7A48F5B2-D202-4720-8DA7-EC7B9F675A89}"/>
              </a:ext>
            </a:extLst>
          </p:cNvPr>
          <p:cNvSpPr/>
          <p:nvPr/>
        </p:nvSpPr>
        <p:spPr>
          <a:xfrm>
            <a:off x="313038" y="1257981"/>
            <a:ext cx="11720189" cy="1420920"/>
          </a:xfrm>
          <a:prstGeom prst="rect">
            <a:avLst/>
          </a:prstGeom>
          <a:solidFill>
            <a:srgbClr val="C4E59F"/>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he-IL" sz="2800" b="1" dirty="0">
                <a:solidFill>
                  <a:schemeClr val="tx1"/>
                </a:solidFill>
              </a:rPr>
              <a:t>היי חני, מה נשמע? אני חייבת לשתף אותך בכתבה שקראתי בנושא שונית האלמוגים באילת. מתברר שהיא ממש בסכנה, ואני מודאגת. השונית היא אחד האתרים היפים באילת. אולי את תוכלי לעזור לי? </a:t>
            </a:r>
            <a:endParaRPr lang="he-IL" sz="2000" b="1" dirty="0"/>
          </a:p>
        </p:txBody>
      </p:sp>
      <p:sp>
        <p:nvSpPr>
          <p:cNvPr id="6" name="מלבן 5">
            <a:extLst>
              <a:ext uri="{FF2B5EF4-FFF2-40B4-BE49-F238E27FC236}">
                <a16:creationId xmlns="" xmlns:a16="http://schemas.microsoft.com/office/drawing/2014/main" id="{6414972C-AED4-49EA-9CC2-2A6BFA2E92FA}"/>
              </a:ext>
            </a:extLst>
          </p:cNvPr>
          <p:cNvSpPr/>
          <p:nvPr/>
        </p:nvSpPr>
        <p:spPr>
          <a:xfrm>
            <a:off x="1514901" y="3281244"/>
            <a:ext cx="10518326" cy="66289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he-IL" sz="2800" b="1" dirty="0">
                <a:solidFill>
                  <a:schemeClr val="tx1"/>
                </a:solidFill>
              </a:rPr>
              <a:t>        היי נילי, אני לא מבינה, איך אני יכולה לעזור לך?</a:t>
            </a:r>
          </a:p>
        </p:txBody>
      </p:sp>
      <p:sp>
        <p:nvSpPr>
          <p:cNvPr id="7" name="מלבן 6">
            <a:extLst>
              <a:ext uri="{FF2B5EF4-FFF2-40B4-BE49-F238E27FC236}">
                <a16:creationId xmlns="" xmlns:a16="http://schemas.microsoft.com/office/drawing/2014/main" id="{E58BBFBD-2782-48A2-B702-4CA5389DEE91}"/>
              </a:ext>
            </a:extLst>
          </p:cNvPr>
          <p:cNvSpPr/>
          <p:nvPr/>
        </p:nvSpPr>
        <p:spPr>
          <a:xfrm>
            <a:off x="158772" y="4179100"/>
            <a:ext cx="11720189" cy="1738359"/>
          </a:xfrm>
          <a:prstGeom prst="rect">
            <a:avLst/>
          </a:prstGeom>
          <a:solidFill>
            <a:srgbClr val="C4E59F"/>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endParaRPr lang="he-IL" sz="2800" b="1" dirty="0">
              <a:solidFill>
                <a:schemeClr val="tx1"/>
              </a:solidFill>
            </a:endParaRPr>
          </a:p>
          <a:p>
            <a:pPr algn="r"/>
            <a:r>
              <a:rPr lang="he-IL" sz="2800" b="1" dirty="0">
                <a:solidFill>
                  <a:schemeClr val="tx1"/>
                </a:solidFill>
              </a:rPr>
              <a:t>את מורה, אולי תציגי את הכתבה בפני תלמידייך, וביחד תחשבו איך אפשר לסייע?</a:t>
            </a:r>
          </a:p>
          <a:p>
            <a:pPr algn="r"/>
            <a:r>
              <a:rPr lang="he-IL" sz="2800" b="1" dirty="0">
                <a:solidFill>
                  <a:schemeClr val="tx1"/>
                </a:solidFill>
              </a:rPr>
              <a:t>חשוב לי שגם תלמידים מאזורים אחרים בארץ יידעו על הסכנה בה נמצאת שונית האלמוגים. אני רוצה שישמעו את קולם של ילדים בכל רחבי הארץ, ולא רק את אלו הגרים באילת.</a:t>
            </a:r>
            <a:endParaRPr lang="en-US" sz="2800" b="1" dirty="0">
              <a:solidFill>
                <a:schemeClr val="tx1"/>
              </a:solidFill>
            </a:endParaRPr>
          </a:p>
          <a:p>
            <a:pPr algn="r"/>
            <a:endParaRPr lang="he-IL" sz="2000" b="1" dirty="0"/>
          </a:p>
        </p:txBody>
      </p:sp>
      <p:sp>
        <p:nvSpPr>
          <p:cNvPr id="8" name="מלבן 7">
            <a:extLst>
              <a:ext uri="{FF2B5EF4-FFF2-40B4-BE49-F238E27FC236}">
                <a16:creationId xmlns="" xmlns:a16="http://schemas.microsoft.com/office/drawing/2014/main" id="{8304485C-6CF7-4A19-B03E-94ABAFA761B1}"/>
              </a:ext>
            </a:extLst>
          </p:cNvPr>
          <p:cNvSpPr/>
          <p:nvPr/>
        </p:nvSpPr>
        <p:spPr>
          <a:xfrm>
            <a:off x="4926841" y="6087665"/>
            <a:ext cx="6952120" cy="66289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r"/>
            <a:r>
              <a:rPr lang="he-IL" sz="2800" b="1" dirty="0">
                <a:solidFill>
                  <a:schemeClr val="tx1"/>
                </a:solidFill>
              </a:rPr>
              <a:t>בסדר, אני מבינה. מבטיחה לנסות לעזור.</a:t>
            </a:r>
          </a:p>
        </p:txBody>
      </p:sp>
      <p:pic>
        <p:nvPicPr>
          <p:cNvPr id="9" name="תמונה 8">
            <a:extLst>
              <a:ext uri="{FF2B5EF4-FFF2-40B4-BE49-F238E27FC236}">
                <a16:creationId xmlns="" xmlns:a16="http://schemas.microsoft.com/office/drawing/2014/main" id="{3824162F-6D56-4445-AF49-6C31ECD6556D}"/>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11294538" y="3205449"/>
            <a:ext cx="738689" cy="738689"/>
          </a:xfrm>
          <a:prstGeom prst="rect">
            <a:avLst/>
          </a:prstGeom>
        </p:spPr>
      </p:pic>
      <p:pic>
        <p:nvPicPr>
          <p:cNvPr id="1026" name="Picture 2" descr="חדשות רוטר - בהמשך לדיווח לנפילת קו מתח בככר אדם">
            <a:extLst>
              <a:ext uri="{FF2B5EF4-FFF2-40B4-BE49-F238E27FC236}">
                <a16:creationId xmlns="" xmlns:a16="http://schemas.microsoft.com/office/drawing/2014/main" id="{38C19E67-E906-455A-A40F-573862551CD6}"/>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748009" y="5810631"/>
            <a:ext cx="1844740" cy="1066912"/>
          </a:xfrm>
          <a:prstGeom prst="rect">
            <a:avLst/>
          </a:prstGeom>
          <a:noFill/>
          <a:extLst>
            <a:ext uri="{909E8E84-426E-40DD-AFC4-6F175D3DCCD1}">
              <a14:hiddenFill xmlns:a14="http://schemas.microsoft.com/office/drawing/2010/main">
                <a:solidFill>
                  <a:srgbClr val="FFFFFF"/>
                </a:solidFill>
              </a14:hiddenFill>
            </a:ext>
          </a:extLst>
        </p:spPr>
      </p:pic>
      <p:sp>
        <p:nvSpPr>
          <p:cNvPr id="12" name="תיבת טקסט 11">
            <a:extLst>
              <a:ext uri="{FF2B5EF4-FFF2-40B4-BE49-F238E27FC236}">
                <a16:creationId xmlns="" xmlns:a16="http://schemas.microsoft.com/office/drawing/2014/main" id="{209F5AAD-EB2F-4008-8258-B18777A98AB9}"/>
              </a:ext>
            </a:extLst>
          </p:cNvPr>
          <p:cNvSpPr txBox="1"/>
          <p:nvPr/>
        </p:nvSpPr>
        <p:spPr>
          <a:xfrm>
            <a:off x="3419733" y="2649197"/>
            <a:ext cx="6098058" cy="464871"/>
          </a:xfrm>
          <a:prstGeom prst="rect">
            <a:avLst/>
          </a:prstGeom>
          <a:noFill/>
        </p:spPr>
        <p:txBody>
          <a:bodyPr wrap="square">
            <a:spAutoFit/>
          </a:bodyPr>
          <a:lstStyle/>
          <a:p>
            <a:pPr algn="r" rtl="1">
              <a:lnSpc>
                <a:spcPct val="150000"/>
              </a:lnSpc>
            </a:pPr>
            <a:r>
              <a:rPr lang="en-US" dirty="0">
                <a:latin typeface="Calibri" panose="020F0502020204030204" pitchFamily="34" charset="0"/>
                <a:cs typeface="Calibri" panose="020F0502020204030204" pitchFamily="34" charset="0"/>
                <a:hlinkClick r:id="rId5"/>
              </a:rPr>
              <a:t>https://www.teva.org.il/?CategoryID=11983&amp;ArticleID=26992</a:t>
            </a:r>
            <a:endParaRPr lang="he-IL" dirty="0">
              <a:latin typeface="Calibri" panose="020F0502020204030204" pitchFamily="34" charset="0"/>
              <a:cs typeface="Calibri" panose="020F0502020204030204" pitchFamily="34" charset="0"/>
            </a:endParaRPr>
          </a:p>
        </p:txBody>
      </p:sp>
      <p:pic>
        <p:nvPicPr>
          <p:cNvPr id="1028" name="Picture 4" descr="WhatsApp Messenger - Apps on Google Play">
            <a:extLst>
              <a:ext uri="{FF2B5EF4-FFF2-40B4-BE49-F238E27FC236}">
                <a16:creationId xmlns="" xmlns:a16="http://schemas.microsoft.com/office/drawing/2014/main" id="{C70EC814-576A-4025-8EED-1029055E2AD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052028" y="107441"/>
            <a:ext cx="1981199" cy="10306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43249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sz="quarter" idx="10"/>
          </p:nvPr>
        </p:nvSpPr>
        <p:spPr/>
        <p:txBody>
          <a:bodyPr/>
          <a:lstStyle/>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57565" y="392148"/>
            <a:ext cx="5788748" cy="59309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17" y="392148"/>
            <a:ext cx="6371882" cy="5930900"/>
          </a:xfrm>
          <a:prstGeom prst="rect">
            <a:avLst/>
          </a:prstGeom>
        </p:spPr>
      </p:pic>
    </p:spTree>
    <p:extLst>
      <p:ext uri="{BB962C8B-B14F-4D97-AF65-F5344CB8AC3E}">
        <p14:creationId xmlns:p14="http://schemas.microsoft.com/office/powerpoint/2010/main" val="22909707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2">
            <a:extLst>
              <a:ext uri="{FF2B5EF4-FFF2-40B4-BE49-F238E27FC236}">
                <a16:creationId xmlns="" xmlns:a16="http://schemas.microsoft.com/office/drawing/2014/main" id="{1D0A531D-C69A-4246-90CF-0E9281FC4ABF}"/>
              </a:ext>
            </a:extLst>
          </p:cNvPr>
          <p:cNvSpPr>
            <a:spLocks noGrp="1"/>
          </p:cNvSpPr>
          <p:nvPr>
            <p:ph type="title"/>
          </p:nvPr>
        </p:nvSpPr>
        <p:spPr/>
        <p:txBody>
          <a:bodyPr/>
          <a:lstStyle/>
          <a:p>
            <a:r>
              <a:rPr lang="he-IL" dirty="0"/>
              <a:t>שאלות לקראת קריאת הכתבה:</a:t>
            </a:r>
          </a:p>
        </p:txBody>
      </p:sp>
      <p:sp>
        <p:nvSpPr>
          <p:cNvPr id="4" name="תיבת טקסט 3">
            <a:extLst>
              <a:ext uri="{FF2B5EF4-FFF2-40B4-BE49-F238E27FC236}">
                <a16:creationId xmlns="" xmlns:a16="http://schemas.microsoft.com/office/drawing/2014/main" id="{E5E5853F-4CE0-4868-810E-79C13885EFE6}"/>
              </a:ext>
            </a:extLst>
          </p:cNvPr>
          <p:cNvSpPr txBox="1"/>
          <p:nvPr/>
        </p:nvSpPr>
        <p:spPr>
          <a:xfrm>
            <a:off x="7260608" y="2577643"/>
            <a:ext cx="4583049" cy="707886"/>
          </a:xfrm>
          <a:prstGeom prst="rect">
            <a:avLst/>
          </a:prstGeom>
          <a:solidFill>
            <a:srgbClr val="FFE48F"/>
          </a:solidFill>
        </p:spPr>
        <p:txBody>
          <a:bodyPr wrap="square" rtlCol="1">
            <a:spAutoFit/>
          </a:bodyPr>
          <a:lstStyle/>
          <a:p>
            <a:pPr algn="r" rtl="1"/>
            <a:r>
              <a:rPr lang="he-IL" sz="4000" b="1" dirty="0">
                <a:latin typeface="Calibri" panose="020F0502020204030204" pitchFamily="34" charset="0"/>
                <a:cs typeface="Calibri" panose="020F0502020204030204" pitchFamily="34" charset="0"/>
              </a:rPr>
              <a:t>מהי שונית אלמוגים?</a:t>
            </a:r>
          </a:p>
        </p:txBody>
      </p:sp>
      <p:sp>
        <p:nvSpPr>
          <p:cNvPr id="5" name="תיבת טקסט 4">
            <a:extLst>
              <a:ext uri="{FF2B5EF4-FFF2-40B4-BE49-F238E27FC236}">
                <a16:creationId xmlns="" xmlns:a16="http://schemas.microsoft.com/office/drawing/2014/main" id="{C5225FE7-DEDC-445C-9AE1-BF02CF244254}"/>
              </a:ext>
            </a:extLst>
          </p:cNvPr>
          <p:cNvSpPr txBox="1"/>
          <p:nvPr/>
        </p:nvSpPr>
        <p:spPr>
          <a:xfrm>
            <a:off x="1842448" y="3665864"/>
            <a:ext cx="10001210" cy="707886"/>
          </a:xfrm>
          <a:prstGeom prst="rect">
            <a:avLst/>
          </a:prstGeom>
          <a:solidFill>
            <a:srgbClr val="FDA9C3"/>
          </a:solidFill>
        </p:spPr>
        <p:txBody>
          <a:bodyPr wrap="square" rtlCol="1">
            <a:spAutoFit/>
          </a:bodyPr>
          <a:lstStyle/>
          <a:p>
            <a:pPr algn="r" rtl="1"/>
            <a:r>
              <a:rPr lang="he-IL" sz="4000" b="1" dirty="0">
                <a:latin typeface="Calibri" panose="020F0502020204030204" pitchFamily="34" charset="0"/>
                <a:cs typeface="Calibri" panose="020F0502020204030204" pitchFamily="34" charset="0"/>
              </a:rPr>
              <a:t>מהי הסכנה הנשקפת לשונית האלמוגים באילת?</a:t>
            </a:r>
          </a:p>
        </p:txBody>
      </p:sp>
    </p:spTree>
    <p:extLst>
      <p:ext uri="{BB962C8B-B14F-4D97-AF65-F5344CB8AC3E}">
        <p14:creationId xmlns:p14="http://schemas.microsoft.com/office/powerpoint/2010/main" val="30257419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תמונה 3">
            <a:extLst>
              <a:ext uri="{FF2B5EF4-FFF2-40B4-BE49-F238E27FC236}">
                <a16:creationId xmlns="" xmlns:a16="http://schemas.microsoft.com/office/drawing/2014/main" id="{36BAA895-944A-4111-B591-B71FF3B08E66}"/>
              </a:ext>
            </a:extLst>
          </p:cNvPr>
          <p:cNvPicPr>
            <a:picLocks noChangeAspect="1"/>
          </p:cNvPicPr>
          <p:nvPr/>
        </p:nvPicPr>
        <p:blipFill rotWithShape="1">
          <a:blip r:embed="rId3"/>
          <a:srcRect l="7829" r="7101"/>
          <a:stretch/>
        </p:blipFill>
        <p:spPr>
          <a:xfrm>
            <a:off x="5865051" y="1725692"/>
            <a:ext cx="6198983" cy="4923458"/>
          </a:xfrm>
          <a:prstGeom prst="rect">
            <a:avLst/>
          </a:prstGeom>
        </p:spPr>
      </p:pic>
      <p:pic>
        <p:nvPicPr>
          <p:cNvPr id="5" name="תמונה 4">
            <a:extLst>
              <a:ext uri="{FF2B5EF4-FFF2-40B4-BE49-F238E27FC236}">
                <a16:creationId xmlns="" xmlns:a16="http://schemas.microsoft.com/office/drawing/2014/main" id="{B0062A1A-0563-4406-B949-446E98D1A1F6}"/>
              </a:ext>
            </a:extLst>
          </p:cNvPr>
          <p:cNvPicPr>
            <a:picLocks noChangeAspect="1"/>
          </p:cNvPicPr>
          <p:nvPr/>
        </p:nvPicPr>
        <p:blipFill rotWithShape="1">
          <a:blip r:embed="rId4"/>
          <a:srcRect l="5351"/>
          <a:stretch/>
        </p:blipFill>
        <p:spPr>
          <a:xfrm>
            <a:off x="0" y="1725692"/>
            <a:ext cx="5889171" cy="4923458"/>
          </a:xfrm>
          <a:prstGeom prst="rect">
            <a:avLst/>
          </a:prstGeom>
        </p:spPr>
      </p:pic>
      <p:sp>
        <p:nvSpPr>
          <p:cNvPr id="6" name="תיבת טקסט 5">
            <a:extLst>
              <a:ext uri="{FF2B5EF4-FFF2-40B4-BE49-F238E27FC236}">
                <a16:creationId xmlns="" xmlns:a16="http://schemas.microsoft.com/office/drawing/2014/main" id="{6A1A81B9-0B4C-46C7-943A-BA6C4E3835A0}"/>
              </a:ext>
            </a:extLst>
          </p:cNvPr>
          <p:cNvSpPr txBox="1"/>
          <p:nvPr/>
        </p:nvSpPr>
        <p:spPr>
          <a:xfrm>
            <a:off x="8390237" y="598920"/>
            <a:ext cx="3057236" cy="523220"/>
          </a:xfrm>
          <a:prstGeom prst="rect">
            <a:avLst/>
          </a:prstGeom>
          <a:solidFill>
            <a:srgbClr val="FFE48F"/>
          </a:solidFill>
        </p:spPr>
        <p:txBody>
          <a:bodyPr wrap="square" rtlCol="1">
            <a:spAutoFit/>
          </a:bodyPr>
          <a:lstStyle/>
          <a:p>
            <a:pPr algn="r" rtl="1"/>
            <a:r>
              <a:rPr lang="he-IL" sz="2800" dirty="0">
                <a:latin typeface="Calibri" panose="020F0502020204030204" pitchFamily="34" charset="0"/>
                <a:cs typeface="Calibri" panose="020F0502020204030204" pitchFamily="34" charset="0"/>
              </a:rPr>
              <a:t>מהי שונית אלמוגים?</a:t>
            </a:r>
          </a:p>
        </p:txBody>
      </p:sp>
      <p:sp>
        <p:nvSpPr>
          <p:cNvPr id="7" name="תיבת טקסט 6">
            <a:extLst>
              <a:ext uri="{FF2B5EF4-FFF2-40B4-BE49-F238E27FC236}">
                <a16:creationId xmlns="" xmlns:a16="http://schemas.microsoft.com/office/drawing/2014/main" id="{8C4F455A-B885-48AB-B569-5EA6483B83E1}"/>
              </a:ext>
            </a:extLst>
          </p:cNvPr>
          <p:cNvSpPr txBox="1"/>
          <p:nvPr/>
        </p:nvSpPr>
        <p:spPr>
          <a:xfrm>
            <a:off x="1173746" y="584238"/>
            <a:ext cx="6789154" cy="523220"/>
          </a:xfrm>
          <a:prstGeom prst="rect">
            <a:avLst/>
          </a:prstGeom>
          <a:solidFill>
            <a:srgbClr val="FDA9C3"/>
          </a:solidFill>
        </p:spPr>
        <p:txBody>
          <a:bodyPr wrap="square" rtlCol="1">
            <a:spAutoFit/>
          </a:bodyPr>
          <a:lstStyle/>
          <a:p>
            <a:pPr algn="r" rtl="1"/>
            <a:r>
              <a:rPr lang="he-IL" sz="2800" dirty="0">
                <a:latin typeface="Calibri" panose="020F0502020204030204" pitchFamily="34" charset="0"/>
                <a:cs typeface="Calibri" panose="020F0502020204030204" pitchFamily="34" charset="0"/>
              </a:rPr>
              <a:t>מהי הסכנה הנשקפת לשונית האלמוגים באילת?</a:t>
            </a:r>
          </a:p>
        </p:txBody>
      </p:sp>
      <p:grpSp>
        <p:nvGrpSpPr>
          <p:cNvPr id="3" name="קבוצה 2">
            <a:extLst>
              <a:ext uri="{FF2B5EF4-FFF2-40B4-BE49-F238E27FC236}">
                <a16:creationId xmlns="" xmlns:a16="http://schemas.microsoft.com/office/drawing/2014/main" id="{622BB336-8E14-4E2F-B6C4-C3267A5659A1}"/>
              </a:ext>
            </a:extLst>
          </p:cNvPr>
          <p:cNvGrpSpPr/>
          <p:nvPr/>
        </p:nvGrpSpPr>
        <p:grpSpPr>
          <a:xfrm>
            <a:off x="5889172" y="5177481"/>
            <a:ext cx="4700570" cy="438724"/>
            <a:chOff x="5889172" y="5177481"/>
            <a:chExt cx="4700570" cy="438724"/>
          </a:xfrm>
        </p:grpSpPr>
        <p:sp>
          <p:nvSpPr>
            <p:cNvPr id="2" name="מלבן 1">
              <a:extLst>
                <a:ext uri="{FF2B5EF4-FFF2-40B4-BE49-F238E27FC236}">
                  <a16:creationId xmlns="" xmlns:a16="http://schemas.microsoft.com/office/drawing/2014/main" id="{18DF0AFB-9A1E-43A7-A701-E048766F7678}"/>
                </a:ext>
              </a:extLst>
            </p:cNvPr>
            <p:cNvSpPr/>
            <p:nvPr/>
          </p:nvSpPr>
          <p:spPr>
            <a:xfrm>
              <a:off x="5889172" y="5177481"/>
              <a:ext cx="4700570" cy="3212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8" name="מלבן 7">
              <a:extLst>
                <a:ext uri="{FF2B5EF4-FFF2-40B4-BE49-F238E27FC236}">
                  <a16:creationId xmlns="" xmlns:a16="http://schemas.microsoft.com/office/drawing/2014/main" id="{5DD72C37-5CAA-4DE9-9E80-85B9D664CABB}"/>
                </a:ext>
              </a:extLst>
            </p:cNvPr>
            <p:cNvSpPr/>
            <p:nvPr/>
          </p:nvSpPr>
          <p:spPr>
            <a:xfrm>
              <a:off x="8525691" y="5381309"/>
              <a:ext cx="2064051" cy="2348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grpSp>
    </p:spTree>
    <p:extLst>
      <p:ext uri="{BB962C8B-B14F-4D97-AF65-F5344CB8AC3E}">
        <p14:creationId xmlns:p14="http://schemas.microsoft.com/office/powerpoint/2010/main" val="17439736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תמונה 3">
            <a:extLst>
              <a:ext uri="{FF2B5EF4-FFF2-40B4-BE49-F238E27FC236}">
                <a16:creationId xmlns="" xmlns:a16="http://schemas.microsoft.com/office/drawing/2014/main" id="{C9F57C1C-56B7-4C65-A4D7-CF66428C9798}"/>
              </a:ext>
            </a:extLst>
          </p:cNvPr>
          <p:cNvPicPr>
            <a:picLocks noChangeAspect="1"/>
          </p:cNvPicPr>
          <p:nvPr/>
        </p:nvPicPr>
        <p:blipFill rotWithShape="1">
          <a:blip r:embed="rId3"/>
          <a:srcRect l="7829" t="23955" r="25935" b="9781"/>
          <a:stretch/>
        </p:blipFill>
        <p:spPr>
          <a:xfrm>
            <a:off x="1600201" y="1409124"/>
            <a:ext cx="7830695" cy="5293022"/>
          </a:xfrm>
          <a:prstGeom prst="rect">
            <a:avLst/>
          </a:prstGeom>
        </p:spPr>
      </p:pic>
      <p:sp>
        <p:nvSpPr>
          <p:cNvPr id="8" name="תיבת טקסט 7">
            <a:extLst>
              <a:ext uri="{FF2B5EF4-FFF2-40B4-BE49-F238E27FC236}">
                <a16:creationId xmlns="" xmlns:a16="http://schemas.microsoft.com/office/drawing/2014/main" id="{132016D1-F90D-45FE-9DFB-D5928D3FB0C0}"/>
              </a:ext>
            </a:extLst>
          </p:cNvPr>
          <p:cNvSpPr txBox="1"/>
          <p:nvPr/>
        </p:nvSpPr>
        <p:spPr>
          <a:xfrm>
            <a:off x="8587946" y="500259"/>
            <a:ext cx="3057236" cy="523220"/>
          </a:xfrm>
          <a:prstGeom prst="rect">
            <a:avLst/>
          </a:prstGeom>
          <a:solidFill>
            <a:srgbClr val="FFE48F"/>
          </a:solidFill>
        </p:spPr>
        <p:txBody>
          <a:bodyPr wrap="square" rtlCol="1">
            <a:spAutoFit/>
          </a:bodyPr>
          <a:lstStyle/>
          <a:p>
            <a:pPr algn="r" rtl="1"/>
            <a:r>
              <a:rPr lang="he-IL" sz="2800" dirty="0">
                <a:latin typeface="Calibri" panose="020F0502020204030204" pitchFamily="34" charset="0"/>
                <a:cs typeface="Calibri" panose="020F0502020204030204" pitchFamily="34" charset="0"/>
              </a:rPr>
              <a:t>מהי שונית אלמוגים?</a:t>
            </a:r>
          </a:p>
        </p:txBody>
      </p:sp>
      <p:sp>
        <p:nvSpPr>
          <p:cNvPr id="18" name="תיבת טקסט 17">
            <a:extLst>
              <a:ext uri="{FF2B5EF4-FFF2-40B4-BE49-F238E27FC236}">
                <a16:creationId xmlns="" xmlns:a16="http://schemas.microsoft.com/office/drawing/2014/main" id="{FA87119E-1BAE-4478-83AB-23B6A1692B7C}"/>
              </a:ext>
            </a:extLst>
          </p:cNvPr>
          <p:cNvSpPr txBox="1"/>
          <p:nvPr/>
        </p:nvSpPr>
        <p:spPr>
          <a:xfrm>
            <a:off x="1239649" y="505704"/>
            <a:ext cx="6723251" cy="523220"/>
          </a:xfrm>
          <a:prstGeom prst="rect">
            <a:avLst/>
          </a:prstGeom>
          <a:solidFill>
            <a:srgbClr val="FDA9C3"/>
          </a:solidFill>
        </p:spPr>
        <p:txBody>
          <a:bodyPr wrap="square" rtlCol="1">
            <a:spAutoFit/>
          </a:bodyPr>
          <a:lstStyle/>
          <a:p>
            <a:pPr algn="r" rtl="1"/>
            <a:r>
              <a:rPr lang="he-IL" sz="2800" dirty="0">
                <a:latin typeface="Calibri" panose="020F0502020204030204" pitchFamily="34" charset="0"/>
                <a:cs typeface="Calibri" panose="020F0502020204030204" pitchFamily="34" charset="0"/>
              </a:rPr>
              <a:t>מהי הסכנה הנשקפת לשונית האלמוגים באילת?</a:t>
            </a:r>
          </a:p>
        </p:txBody>
      </p:sp>
      <p:sp>
        <p:nvSpPr>
          <p:cNvPr id="2" name="תיבת טקסט 1">
            <a:extLst>
              <a:ext uri="{FF2B5EF4-FFF2-40B4-BE49-F238E27FC236}">
                <a16:creationId xmlns="" xmlns:a16="http://schemas.microsoft.com/office/drawing/2014/main" id="{A60658DC-3176-461D-A7CA-CB6D259F6221}"/>
              </a:ext>
            </a:extLst>
          </p:cNvPr>
          <p:cNvSpPr txBox="1"/>
          <p:nvPr/>
        </p:nvSpPr>
        <p:spPr>
          <a:xfrm>
            <a:off x="1299643" y="5086479"/>
            <a:ext cx="8510611" cy="1938992"/>
          </a:xfrm>
          <a:prstGeom prst="rect">
            <a:avLst/>
          </a:prstGeom>
          <a:solidFill>
            <a:schemeClr val="bg1"/>
          </a:solidFill>
        </p:spPr>
        <p:txBody>
          <a:bodyPr wrap="square" rtlCol="1">
            <a:spAutoFit/>
          </a:bodyPr>
          <a:lstStyle/>
          <a:p>
            <a:pPr algn="r" rtl="1"/>
            <a:r>
              <a:rPr lang="he-IL" sz="2400" dirty="0"/>
              <a:t>בחוות דעת של רשות הטבע והגנים נכתב: "למפרץ אילת נשקפת סכנה ממשית כתוצאה משינוע אמוניה לנמל אילת. תהליכים כימיים שונים עשויים להשפיע על המערכת האקולוגית הייחודית של מפרץ אילת ואף להביא לפגיעה כרונית במקרה של תקלה".</a:t>
            </a:r>
          </a:p>
          <a:p>
            <a:pPr algn="r" rtl="1"/>
            <a:endParaRPr lang="he-IL" sz="2400" dirty="0"/>
          </a:p>
        </p:txBody>
      </p:sp>
      <p:sp>
        <p:nvSpPr>
          <p:cNvPr id="12" name="תיבת טקסט 11">
            <a:extLst>
              <a:ext uri="{FF2B5EF4-FFF2-40B4-BE49-F238E27FC236}">
                <a16:creationId xmlns="" xmlns:a16="http://schemas.microsoft.com/office/drawing/2014/main" id="{BF15AD58-4BC7-4091-B77C-9FA883EFA40E}"/>
              </a:ext>
            </a:extLst>
          </p:cNvPr>
          <p:cNvSpPr txBox="1"/>
          <p:nvPr/>
        </p:nvSpPr>
        <p:spPr>
          <a:xfrm>
            <a:off x="9430896" y="2085482"/>
            <a:ext cx="2913619" cy="830997"/>
          </a:xfrm>
          <a:prstGeom prst="rect">
            <a:avLst/>
          </a:prstGeom>
          <a:noFill/>
        </p:spPr>
        <p:txBody>
          <a:bodyPr wrap="square">
            <a:spAutoFit/>
          </a:bodyPr>
          <a:lstStyle/>
          <a:p>
            <a:pPr algn="ctr"/>
            <a:r>
              <a:rPr lang="he-IL" sz="2400" b="1" dirty="0">
                <a:latin typeface="Corbel" panose="020B0503020204020204" pitchFamily="34" charset="0"/>
              </a:rPr>
              <a:t>מתבוננים בטקסט </a:t>
            </a:r>
          </a:p>
          <a:p>
            <a:pPr algn="ctr"/>
            <a:r>
              <a:rPr lang="he-IL" sz="2400" b="1" dirty="0">
                <a:latin typeface="Corbel" panose="020B0503020204020204" pitchFamily="34" charset="0"/>
              </a:rPr>
              <a:t>מ"מבט על"</a:t>
            </a:r>
            <a:endParaRPr lang="he-IL" sz="2400" dirty="0">
              <a:latin typeface="Corbel" panose="020B0503020204020204" pitchFamily="34" charset="0"/>
            </a:endParaRPr>
          </a:p>
        </p:txBody>
      </p:sp>
    </p:spTree>
    <p:extLst>
      <p:ext uri="{BB962C8B-B14F-4D97-AF65-F5344CB8AC3E}">
        <p14:creationId xmlns:p14="http://schemas.microsoft.com/office/powerpoint/2010/main" val="25077778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תמונה 3">
            <a:extLst>
              <a:ext uri="{FF2B5EF4-FFF2-40B4-BE49-F238E27FC236}">
                <a16:creationId xmlns="" xmlns:a16="http://schemas.microsoft.com/office/drawing/2014/main" id="{C9F57C1C-56B7-4C65-A4D7-CF66428C9798}"/>
              </a:ext>
            </a:extLst>
          </p:cNvPr>
          <p:cNvPicPr>
            <a:picLocks noChangeAspect="1"/>
          </p:cNvPicPr>
          <p:nvPr/>
        </p:nvPicPr>
        <p:blipFill rotWithShape="1">
          <a:blip r:embed="rId3"/>
          <a:srcRect l="7829" t="23955" r="25935" b="9781"/>
          <a:stretch/>
        </p:blipFill>
        <p:spPr>
          <a:xfrm>
            <a:off x="1600201" y="1409124"/>
            <a:ext cx="7830695" cy="5293022"/>
          </a:xfrm>
          <a:prstGeom prst="rect">
            <a:avLst/>
          </a:prstGeom>
        </p:spPr>
      </p:pic>
      <p:sp>
        <p:nvSpPr>
          <p:cNvPr id="8" name="תיבת טקסט 7">
            <a:extLst>
              <a:ext uri="{FF2B5EF4-FFF2-40B4-BE49-F238E27FC236}">
                <a16:creationId xmlns="" xmlns:a16="http://schemas.microsoft.com/office/drawing/2014/main" id="{132016D1-F90D-45FE-9DFB-D5928D3FB0C0}"/>
              </a:ext>
            </a:extLst>
          </p:cNvPr>
          <p:cNvSpPr txBox="1"/>
          <p:nvPr/>
        </p:nvSpPr>
        <p:spPr>
          <a:xfrm>
            <a:off x="8587946" y="500259"/>
            <a:ext cx="3057236" cy="523220"/>
          </a:xfrm>
          <a:prstGeom prst="rect">
            <a:avLst/>
          </a:prstGeom>
          <a:solidFill>
            <a:srgbClr val="FFE48F"/>
          </a:solidFill>
        </p:spPr>
        <p:txBody>
          <a:bodyPr wrap="square" rtlCol="1">
            <a:spAutoFit/>
          </a:bodyPr>
          <a:lstStyle/>
          <a:p>
            <a:pPr algn="r" rtl="1"/>
            <a:r>
              <a:rPr lang="he-IL" sz="2800" dirty="0">
                <a:latin typeface="Calibri" panose="020F0502020204030204" pitchFamily="34" charset="0"/>
                <a:cs typeface="Calibri" panose="020F0502020204030204" pitchFamily="34" charset="0"/>
              </a:rPr>
              <a:t>מהי שונית אלמוגים?</a:t>
            </a:r>
          </a:p>
        </p:txBody>
      </p:sp>
      <p:sp>
        <p:nvSpPr>
          <p:cNvPr id="13" name="הסבר: קו מכופף כפול 12">
            <a:extLst>
              <a:ext uri="{FF2B5EF4-FFF2-40B4-BE49-F238E27FC236}">
                <a16:creationId xmlns="" xmlns:a16="http://schemas.microsoft.com/office/drawing/2014/main" id="{AA6E27C4-873B-4885-8CA7-EBA8234F7CBE}"/>
              </a:ext>
            </a:extLst>
          </p:cNvPr>
          <p:cNvSpPr/>
          <p:nvPr/>
        </p:nvSpPr>
        <p:spPr>
          <a:xfrm>
            <a:off x="423343" y="1911979"/>
            <a:ext cx="1752600" cy="762000"/>
          </a:xfrm>
          <a:prstGeom prst="borderCallout3">
            <a:avLst>
              <a:gd name="adj1" fmla="val 18750"/>
              <a:gd name="adj2" fmla="val -8333"/>
              <a:gd name="adj3" fmla="val 18750"/>
              <a:gd name="adj4" fmla="val -16667"/>
              <a:gd name="adj5" fmla="val 100000"/>
              <a:gd name="adj6" fmla="val -16667"/>
              <a:gd name="adj7" fmla="val 204893"/>
              <a:gd name="adj8" fmla="val 226631"/>
            </a:avLst>
          </a:prstGeom>
        </p:spPr>
        <p:style>
          <a:lnRef idx="2">
            <a:schemeClr val="accent6"/>
          </a:lnRef>
          <a:fillRef idx="1">
            <a:schemeClr val="lt1"/>
          </a:fillRef>
          <a:effectRef idx="0">
            <a:schemeClr val="accent6"/>
          </a:effectRef>
          <a:fontRef idx="minor">
            <a:schemeClr val="dk1"/>
          </a:fontRef>
        </p:style>
        <p:txBody>
          <a:bodyPr rtlCol="1" anchor="ctr"/>
          <a:lstStyle/>
          <a:p>
            <a:pPr algn="r" rtl="1"/>
            <a:r>
              <a:rPr lang="he-IL" sz="2800" b="1" dirty="0">
                <a:solidFill>
                  <a:srgbClr val="C00000"/>
                </a:solidFill>
                <a:latin typeface="Calibri" panose="020F0502020204030204" pitchFamily="34" charset="0"/>
                <a:cs typeface="Calibri" panose="020F0502020204030204" pitchFamily="34" charset="0"/>
              </a:rPr>
              <a:t>מי מאיים על...</a:t>
            </a:r>
          </a:p>
        </p:txBody>
      </p:sp>
      <p:sp>
        <p:nvSpPr>
          <p:cNvPr id="14" name="הסבר: קו מכופף כפול 13">
            <a:extLst>
              <a:ext uri="{FF2B5EF4-FFF2-40B4-BE49-F238E27FC236}">
                <a16:creationId xmlns="" xmlns:a16="http://schemas.microsoft.com/office/drawing/2014/main" id="{EEDB65C3-A2FF-4F5F-A86B-B129D7E79731}"/>
              </a:ext>
            </a:extLst>
          </p:cNvPr>
          <p:cNvSpPr/>
          <p:nvPr/>
        </p:nvSpPr>
        <p:spPr>
          <a:xfrm>
            <a:off x="10177278" y="1851417"/>
            <a:ext cx="1752600" cy="762000"/>
          </a:xfrm>
          <a:prstGeom prst="borderCallout3">
            <a:avLst>
              <a:gd name="adj1" fmla="val 18750"/>
              <a:gd name="adj2" fmla="val -8333"/>
              <a:gd name="adj3" fmla="val 18750"/>
              <a:gd name="adj4" fmla="val -16667"/>
              <a:gd name="adj5" fmla="val 100000"/>
              <a:gd name="adj6" fmla="val -16667"/>
              <a:gd name="adj7" fmla="val 24894"/>
              <a:gd name="adj8" fmla="val -125190"/>
            </a:avLst>
          </a:prstGeom>
        </p:spPr>
        <p:style>
          <a:lnRef idx="2">
            <a:schemeClr val="accent6"/>
          </a:lnRef>
          <a:fillRef idx="1">
            <a:schemeClr val="lt1"/>
          </a:fillRef>
          <a:effectRef idx="0">
            <a:schemeClr val="accent6"/>
          </a:effectRef>
          <a:fontRef idx="minor">
            <a:schemeClr val="dk1"/>
          </a:fontRef>
        </p:style>
        <p:txBody>
          <a:bodyPr rtlCol="1" anchor="ctr"/>
          <a:lstStyle/>
          <a:p>
            <a:pPr algn="r" rtl="1"/>
            <a:r>
              <a:rPr lang="he-IL" sz="2800" b="1" dirty="0">
                <a:solidFill>
                  <a:srgbClr val="C00000"/>
                </a:solidFill>
                <a:latin typeface="Calibri" panose="020F0502020204030204" pitchFamily="34" charset="0"/>
                <a:cs typeface="Calibri" panose="020F0502020204030204" pitchFamily="34" charset="0"/>
              </a:rPr>
              <a:t>מגינים על מפרץ אילת </a:t>
            </a:r>
          </a:p>
        </p:txBody>
      </p:sp>
      <p:sp>
        <p:nvSpPr>
          <p:cNvPr id="18" name="תיבת טקסט 17">
            <a:extLst>
              <a:ext uri="{FF2B5EF4-FFF2-40B4-BE49-F238E27FC236}">
                <a16:creationId xmlns="" xmlns:a16="http://schemas.microsoft.com/office/drawing/2014/main" id="{FA87119E-1BAE-4478-83AB-23B6A1692B7C}"/>
              </a:ext>
            </a:extLst>
          </p:cNvPr>
          <p:cNvSpPr txBox="1"/>
          <p:nvPr/>
        </p:nvSpPr>
        <p:spPr>
          <a:xfrm>
            <a:off x="1092201" y="505704"/>
            <a:ext cx="6692900" cy="523220"/>
          </a:xfrm>
          <a:prstGeom prst="rect">
            <a:avLst/>
          </a:prstGeom>
          <a:solidFill>
            <a:srgbClr val="FDA9C3"/>
          </a:solidFill>
        </p:spPr>
        <p:txBody>
          <a:bodyPr wrap="square" rtlCol="1">
            <a:spAutoFit/>
          </a:bodyPr>
          <a:lstStyle/>
          <a:p>
            <a:pPr algn="r" rtl="1"/>
            <a:r>
              <a:rPr lang="he-IL" sz="2800" dirty="0">
                <a:latin typeface="Calibri" panose="020F0502020204030204" pitchFamily="34" charset="0"/>
                <a:cs typeface="Calibri" panose="020F0502020204030204" pitchFamily="34" charset="0"/>
              </a:rPr>
              <a:t>מהי הסכנה הנשקפת לשונית האלמוגים באילת?</a:t>
            </a:r>
          </a:p>
        </p:txBody>
      </p:sp>
      <p:sp>
        <p:nvSpPr>
          <p:cNvPr id="3" name="אליפסה 2">
            <a:extLst>
              <a:ext uri="{FF2B5EF4-FFF2-40B4-BE49-F238E27FC236}">
                <a16:creationId xmlns="" xmlns:a16="http://schemas.microsoft.com/office/drawing/2014/main" id="{6F2AC182-415E-404D-8FD7-E15C8F9350B4}"/>
              </a:ext>
            </a:extLst>
          </p:cNvPr>
          <p:cNvSpPr/>
          <p:nvPr/>
        </p:nvSpPr>
        <p:spPr>
          <a:xfrm>
            <a:off x="8377881" y="1851417"/>
            <a:ext cx="1053015" cy="383108"/>
          </a:xfrm>
          <a:prstGeom prst="ellipse">
            <a:avLst/>
          </a:prstGeom>
          <a:noFill/>
          <a:ln w="28575"/>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
        <p:nvSpPr>
          <p:cNvPr id="2" name="תיבת טקסט 1">
            <a:extLst>
              <a:ext uri="{FF2B5EF4-FFF2-40B4-BE49-F238E27FC236}">
                <a16:creationId xmlns="" xmlns:a16="http://schemas.microsoft.com/office/drawing/2014/main" id="{A60658DC-3176-461D-A7CA-CB6D259F6221}"/>
              </a:ext>
            </a:extLst>
          </p:cNvPr>
          <p:cNvSpPr txBox="1"/>
          <p:nvPr/>
        </p:nvSpPr>
        <p:spPr>
          <a:xfrm>
            <a:off x="1299643" y="5086479"/>
            <a:ext cx="8510611" cy="1938992"/>
          </a:xfrm>
          <a:prstGeom prst="rect">
            <a:avLst/>
          </a:prstGeom>
          <a:solidFill>
            <a:schemeClr val="bg1"/>
          </a:solidFill>
        </p:spPr>
        <p:txBody>
          <a:bodyPr wrap="square" rtlCol="1">
            <a:spAutoFit/>
          </a:bodyPr>
          <a:lstStyle/>
          <a:p>
            <a:pPr algn="r" rtl="1"/>
            <a:r>
              <a:rPr lang="he-IL" sz="2400" dirty="0"/>
              <a:t>בחוות דעת של רשות הטבע והגנים נכתב: "למפרץ אילת נשקפת סכנה ממשית כתוצאה משינוע </a:t>
            </a:r>
            <a:r>
              <a:rPr lang="he-IL" sz="2400" dirty="0" err="1"/>
              <a:t>האמוניה</a:t>
            </a:r>
            <a:r>
              <a:rPr lang="he-IL" sz="2400" dirty="0"/>
              <a:t> לנמל אילת. תהליכים כימיים שונים עשויים להשפיע על המערכת האקולוגית הייחודית של מפרץ אילת ואף להביא לפגיעה כרונית במקרה של תקלה".</a:t>
            </a:r>
          </a:p>
          <a:p>
            <a:pPr algn="r" rtl="1"/>
            <a:endParaRPr lang="he-IL" sz="2400" dirty="0"/>
          </a:p>
        </p:txBody>
      </p:sp>
    </p:spTree>
    <p:extLst>
      <p:ext uri="{BB962C8B-B14F-4D97-AF65-F5344CB8AC3E}">
        <p14:creationId xmlns:p14="http://schemas.microsoft.com/office/powerpoint/2010/main" val="8678295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תמונה 3">
            <a:extLst>
              <a:ext uri="{FF2B5EF4-FFF2-40B4-BE49-F238E27FC236}">
                <a16:creationId xmlns="" xmlns:a16="http://schemas.microsoft.com/office/drawing/2014/main" id="{F213C95B-B1A5-4222-B141-4C953E90110B}"/>
              </a:ext>
            </a:extLst>
          </p:cNvPr>
          <p:cNvPicPr>
            <a:picLocks noChangeAspect="1"/>
          </p:cNvPicPr>
          <p:nvPr/>
        </p:nvPicPr>
        <p:blipFill rotWithShape="1">
          <a:blip r:embed="rId3"/>
          <a:srcRect l="5351"/>
          <a:stretch/>
        </p:blipFill>
        <p:spPr>
          <a:xfrm>
            <a:off x="2563852" y="1626838"/>
            <a:ext cx="5889171" cy="4923458"/>
          </a:xfrm>
          <a:prstGeom prst="rect">
            <a:avLst/>
          </a:prstGeom>
        </p:spPr>
      </p:pic>
      <p:sp>
        <p:nvSpPr>
          <p:cNvPr id="5" name="תיבת טקסט 4">
            <a:extLst>
              <a:ext uri="{FF2B5EF4-FFF2-40B4-BE49-F238E27FC236}">
                <a16:creationId xmlns="" xmlns:a16="http://schemas.microsoft.com/office/drawing/2014/main" id="{68FF3C69-CDB8-4DDF-A81B-A5D17D6A9BF9}"/>
              </a:ext>
            </a:extLst>
          </p:cNvPr>
          <p:cNvSpPr txBox="1"/>
          <p:nvPr/>
        </p:nvSpPr>
        <p:spPr>
          <a:xfrm>
            <a:off x="7448042" y="588963"/>
            <a:ext cx="4197140" cy="523220"/>
          </a:xfrm>
          <a:prstGeom prst="rect">
            <a:avLst/>
          </a:prstGeom>
          <a:solidFill>
            <a:srgbClr val="FFE48F"/>
          </a:solidFill>
        </p:spPr>
        <p:txBody>
          <a:bodyPr wrap="square" rtlCol="1">
            <a:spAutoFit/>
          </a:bodyPr>
          <a:lstStyle/>
          <a:p>
            <a:pPr algn="r" rtl="1"/>
            <a:r>
              <a:rPr lang="he-IL" sz="2800" dirty="0">
                <a:latin typeface="Calibri" panose="020F0502020204030204" pitchFamily="34" charset="0"/>
                <a:cs typeface="Calibri" panose="020F0502020204030204" pitchFamily="34" charset="0"/>
              </a:rPr>
              <a:t>מהי שונית אלמוגים?</a:t>
            </a:r>
          </a:p>
        </p:txBody>
      </p:sp>
      <p:sp>
        <p:nvSpPr>
          <p:cNvPr id="12" name="הסבר: קו מכופף כפול 11">
            <a:extLst>
              <a:ext uri="{FF2B5EF4-FFF2-40B4-BE49-F238E27FC236}">
                <a16:creationId xmlns="" xmlns:a16="http://schemas.microsoft.com/office/drawing/2014/main" id="{21019F66-3933-4A0E-87BB-A820DDDF3815}"/>
              </a:ext>
            </a:extLst>
          </p:cNvPr>
          <p:cNvSpPr/>
          <p:nvPr/>
        </p:nvSpPr>
        <p:spPr>
          <a:xfrm>
            <a:off x="8827914" y="1808515"/>
            <a:ext cx="3287885" cy="762000"/>
          </a:xfrm>
          <a:prstGeom prst="borderCallout3">
            <a:avLst>
              <a:gd name="adj1" fmla="val 18750"/>
              <a:gd name="adj2" fmla="val -8333"/>
              <a:gd name="adj3" fmla="val 18750"/>
              <a:gd name="adj4" fmla="val -16667"/>
              <a:gd name="adj5" fmla="val 100000"/>
              <a:gd name="adj6" fmla="val -16667"/>
              <a:gd name="adj7" fmla="val 44893"/>
              <a:gd name="adj8" fmla="val -26248"/>
            </a:avLst>
          </a:prstGeom>
        </p:spPr>
        <p:style>
          <a:lnRef idx="2">
            <a:schemeClr val="accent6"/>
          </a:lnRef>
          <a:fillRef idx="1">
            <a:schemeClr val="lt1"/>
          </a:fillRef>
          <a:effectRef idx="0">
            <a:schemeClr val="accent6"/>
          </a:effectRef>
          <a:fontRef idx="minor">
            <a:schemeClr val="dk1"/>
          </a:fontRef>
        </p:style>
        <p:txBody>
          <a:bodyPr rtlCol="1" anchor="ctr"/>
          <a:lstStyle/>
          <a:p>
            <a:pPr algn="r" rtl="1"/>
            <a:r>
              <a:rPr lang="he-IL" sz="2800" b="1" dirty="0">
                <a:solidFill>
                  <a:srgbClr val="C00000"/>
                </a:solidFill>
                <a:latin typeface="Calibri" panose="020F0502020204030204" pitchFamily="34" charset="0"/>
                <a:cs typeface="Calibri" panose="020F0502020204030204" pitchFamily="34" charset="0"/>
              </a:rPr>
              <a:t>מה הופך את השונית באילת לכל כך מיוחדת?</a:t>
            </a:r>
          </a:p>
        </p:txBody>
      </p:sp>
      <p:sp>
        <p:nvSpPr>
          <p:cNvPr id="10" name="הסבר: קו מכופף כפול 9">
            <a:extLst>
              <a:ext uri="{FF2B5EF4-FFF2-40B4-BE49-F238E27FC236}">
                <a16:creationId xmlns="" xmlns:a16="http://schemas.microsoft.com/office/drawing/2014/main" id="{7BF4858E-D304-4353-A538-66F30704E716}"/>
              </a:ext>
            </a:extLst>
          </p:cNvPr>
          <p:cNvSpPr/>
          <p:nvPr/>
        </p:nvSpPr>
        <p:spPr>
          <a:xfrm>
            <a:off x="8555278" y="3799498"/>
            <a:ext cx="3405074" cy="762000"/>
          </a:xfrm>
          <a:prstGeom prst="borderCallout3">
            <a:avLst>
              <a:gd name="adj1" fmla="val 18750"/>
              <a:gd name="adj2" fmla="val -8333"/>
              <a:gd name="adj3" fmla="val 18750"/>
              <a:gd name="adj4" fmla="val -16667"/>
              <a:gd name="adj5" fmla="val 100000"/>
              <a:gd name="adj6" fmla="val -16667"/>
              <a:gd name="adj7" fmla="val 44893"/>
              <a:gd name="adj8" fmla="val -26248"/>
            </a:avLst>
          </a:prstGeom>
        </p:spPr>
        <p:style>
          <a:lnRef idx="2">
            <a:schemeClr val="accent6"/>
          </a:lnRef>
          <a:fillRef idx="1">
            <a:schemeClr val="lt1"/>
          </a:fillRef>
          <a:effectRef idx="0">
            <a:schemeClr val="accent6"/>
          </a:effectRef>
          <a:fontRef idx="minor">
            <a:schemeClr val="dk1"/>
          </a:fontRef>
        </p:style>
        <p:txBody>
          <a:bodyPr rtlCol="1" anchor="ctr"/>
          <a:lstStyle/>
          <a:p>
            <a:pPr algn="r" rtl="1"/>
            <a:r>
              <a:rPr lang="he-IL" sz="2800" b="1" dirty="0">
                <a:solidFill>
                  <a:srgbClr val="C00000"/>
                </a:solidFill>
                <a:latin typeface="Calibri" panose="020F0502020204030204" pitchFamily="34" charset="0"/>
                <a:cs typeface="Calibri" panose="020F0502020204030204" pitchFamily="34" charset="0"/>
              </a:rPr>
              <a:t>למה רוצים להעביר אמוניה דרך מפרץ אילת?</a:t>
            </a:r>
          </a:p>
        </p:txBody>
      </p:sp>
      <p:sp>
        <p:nvSpPr>
          <p:cNvPr id="11" name="תיבת טקסט 10">
            <a:extLst>
              <a:ext uri="{FF2B5EF4-FFF2-40B4-BE49-F238E27FC236}">
                <a16:creationId xmlns="" xmlns:a16="http://schemas.microsoft.com/office/drawing/2014/main" id="{82E737D3-BD94-43CF-8919-12A75C9E13CC}"/>
              </a:ext>
            </a:extLst>
          </p:cNvPr>
          <p:cNvSpPr txBox="1"/>
          <p:nvPr/>
        </p:nvSpPr>
        <p:spPr>
          <a:xfrm>
            <a:off x="241300" y="603038"/>
            <a:ext cx="6673661" cy="523220"/>
          </a:xfrm>
          <a:prstGeom prst="rect">
            <a:avLst/>
          </a:prstGeom>
          <a:solidFill>
            <a:srgbClr val="FDA9C3"/>
          </a:solidFill>
        </p:spPr>
        <p:txBody>
          <a:bodyPr wrap="square" rtlCol="1">
            <a:spAutoFit/>
          </a:bodyPr>
          <a:lstStyle/>
          <a:p>
            <a:pPr algn="r" rtl="1"/>
            <a:r>
              <a:rPr lang="he-IL" sz="2800" dirty="0">
                <a:latin typeface="Calibri" panose="020F0502020204030204" pitchFamily="34" charset="0"/>
                <a:cs typeface="Calibri" panose="020F0502020204030204" pitchFamily="34" charset="0"/>
              </a:rPr>
              <a:t>מהי הסכנה הנשקפת לשונית האלמוגים באילת?</a:t>
            </a:r>
          </a:p>
        </p:txBody>
      </p:sp>
      <p:sp>
        <p:nvSpPr>
          <p:cNvPr id="9" name="תיבת טקסט 8">
            <a:extLst>
              <a:ext uri="{FF2B5EF4-FFF2-40B4-BE49-F238E27FC236}">
                <a16:creationId xmlns="" xmlns:a16="http://schemas.microsoft.com/office/drawing/2014/main" id="{7D0222E0-7E99-4969-92A1-754911D7EE99}"/>
              </a:ext>
            </a:extLst>
          </p:cNvPr>
          <p:cNvSpPr txBox="1"/>
          <p:nvPr/>
        </p:nvSpPr>
        <p:spPr>
          <a:xfrm>
            <a:off x="8370201" y="5322654"/>
            <a:ext cx="3847151" cy="954107"/>
          </a:xfrm>
          <a:prstGeom prst="rect">
            <a:avLst/>
          </a:prstGeom>
          <a:noFill/>
        </p:spPr>
        <p:txBody>
          <a:bodyPr wrap="square">
            <a:spAutoFit/>
          </a:bodyPr>
          <a:lstStyle/>
          <a:p>
            <a:pPr algn="r" rtl="1"/>
            <a:r>
              <a:rPr lang="he-IL" sz="2800" b="1" dirty="0">
                <a:solidFill>
                  <a:srgbClr val="0070C0"/>
                </a:solidFill>
                <a:latin typeface="Calibri" panose="020F0502020204030204" pitchFamily="34" charset="0"/>
                <a:cs typeface="Calibri" panose="020F0502020204030204" pitchFamily="34" charset="0"/>
              </a:rPr>
              <a:t>**אָמוניה- גָּז חֲסַר צֶבַע  </a:t>
            </a:r>
          </a:p>
          <a:p>
            <a:pPr algn="r" rtl="1"/>
            <a:r>
              <a:rPr lang="he-IL" sz="2800" b="1" dirty="0">
                <a:solidFill>
                  <a:srgbClr val="0070C0"/>
                </a:solidFill>
                <a:latin typeface="Calibri" panose="020F0502020204030204" pitchFamily="34" charset="0"/>
                <a:cs typeface="Calibri" panose="020F0502020204030204" pitchFamily="34" charset="0"/>
              </a:rPr>
              <a:t>                  וּבַעַל רֵיחַ חָרִיף  </a:t>
            </a:r>
          </a:p>
        </p:txBody>
      </p:sp>
      <p:sp>
        <p:nvSpPr>
          <p:cNvPr id="13" name="תיבת טקסט 12">
            <a:extLst>
              <a:ext uri="{FF2B5EF4-FFF2-40B4-BE49-F238E27FC236}">
                <a16:creationId xmlns="" xmlns:a16="http://schemas.microsoft.com/office/drawing/2014/main" id="{24EA79E6-2885-4CB9-AA96-AE376B52F455}"/>
              </a:ext>
            </a:extLst>
          </p:cNvPr>
          <p:cNvSpPr txBox="1"/>
          <p:nvPr/>
        </p:nvSpPr>
        <p:spPr>
          <a:xfrm>
            <a:off x="-349767" y="2036339"/>
            <a:ext cx="2913619" cy="830997"/>
          </a:xfrm>
          <a:prstGeom prst="rect">
            <a:avLst/>
          </a:prstGeom>
          <a:noFill/>
        </p:spPr>
        <p:txBody>
          <a:bodyPr wrap="square">
            <a:spAutoFit/>
          </a:bodyPr>
          <a:lstStyle/>
          <a:p>
            <a:pPr algn="ctr"/>
            <a:r>
              <a:rPr lang="he-IL" sz="2400" b="1" dirty="0">
                <a:latin typeface="Corbel" panose="020B0503020204020204" pitchFamily="34" charset="0"/>
              </a:rPr>
              <a:t>מתבוננים בטקסט </a:t>
            </a:r>
          </a:p>
          <a:p>
            <a:pPr algn="ctr"/>
            <a:r>
              <a:rPr lang="he-IL" sz="2400" b="1" dirty="0">
                <a:latin typeface="Corbel" panose="020B0503020204020204" pitchFamily="34" charset="0"/>
              </a:rPr>
              <a:t>מ"מבט על"</a:t>
            </a:r>
            <a:endParaRPr lang="he-IL" sz="2400" dirty="0">
              <a:latin typeface="Corbel" panose="020B0503020204020204" pitchFamily="34" charset="0"/>
            </a:endParaRPr>
          </a:p>
        </p:txBody>
      </p:sp>
    </p:spTree>
    <p:extLst>
      <p:ext uri="{BB962C8B-B14F-4D97-AF65-F5344CB8AC3E}">
        <p14:creationId xmlns:p14="http://schemas.microsoft.com/office/powerpoint/2010/main" val="2239841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0" grpId="0" animBg="1"/>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תמונה 3">
            <a:extLst>
              <a:ext uri="{FF2B5EF4-FFF2-40B4-BE49-F238E27FC236}">
                <a16:creationId xmlns="" xmlns:a16="http://schemas.microsoft.com/office/drawing/2014/main" id="{854B6720-9E8F-47F8-8245-8BB6B993DE4A}"/>
              </a:ext>
            </a:extLst>
          </p:cNvPr>
          <p:cNvPicPr>
            <a:picLocks noChangeAspect="1"/>
          </p:cNvPicPr>
          <p:nvPr/>
        </p:nvPicPr>
        <p:blipFill rotWithShape="1">
          <a:blip r:embed="rId3"/>
          <a:srcRect l="5351" t="2156" r="56151" b="66032"/>
          <a:stretch/>
        </p:blipFill>
        <p:spPr>
          <a:xfrm>
            <a:off x="3620530" y="1890584"/>
            <a:ext cx="6474940" cy="4233830"/>
          </a:xfrm>
          <a:prstGeom prst="rect">
            <a:avLst/>
          </a:prstGeom>
        </p:spPr>
      </p:pic>
      <p:sp>
        <p:nvSpPr>
          <p:cNvPr id="6" name="תיבת טקסט 5">
            <a:extLst>
              <a:ext uri="{FF2B5EF4-FFF2-40B4-BE49-F238E27FC236}">
                <a16:creationId xmlns="" xmlns:a16="http://schemas.microsoft.com/office/drawing/2014/main" id="{5AAF046E-6B2B-4ED5-8677-AF8FB09C1771}"/>
              </a:ext>
            </a:extLst>
          </p:cNvPr>
          <p:cNvSpPr txBox="1"/>
          <p:nvPr/>
        </p:nvSpPr>
        <p:spPr>
          <a:xfrm>
            <a:off x="7306234" y="601395"/>
            <a:ext cx="4197140" cy="523220"/>
          </a:xfrm>
          <a:prstGeom prst="rect">
            <a:avLst/>
          </a:prstGeom>
          <a:solidFill>
            <a:srgbClr val="FFE48F"/>
          </a:solidFill>
        </p:spPr>
        <p:txBody>
          <a:bodyPr wrap="square" rtlCol="1">
            <a:spAutoFit/>
          </a:bodyPr>
          <a:lstStyle/>
          <a:p>
            <a:pPr algn="r" rtl="1"/>
            <a:r>
              <a:rPr lang="he-IL" sz="2800" dirty="0">
                <a:latin typeface="Calibri" panose="020F0502020204030204" pitchFamily="34" charset="0"/>
                <a:cs typeface="Calibri" panose="020F0502020204030204" pitchFamily="34" charset="0"/>
              </a:rPr>
              <a:t>מהי שונית אלמוגים?</a:t>
            </a:r>
          </a:p>
        </p:txBody>
      </p:sp>
    </p:spTree>
    <p:extLst>
      <p:ext uri="{BB962C8B-B14F-4D97-AF65-F5344CB8AC3E}">
        <p14:creationId xmlns:p14="http://schemas.microsoft.com/office/powerpoint/2010/main" val="33543782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תמונה 3">
            <a:extLst>
              <a:ext uri="{FF2B5EF4-FFF2-40B4-BE49-F238E27FC236}">
                <a16:creationId xmlns="" xmlns:a16="http://schemas.microsoft.com/office/drawing/2014/main" id="{AA8CA3F5-594C-4CA6-9A4E-8C8024EB4033}"/>
              </a:ext>
            </a:extLst>
          </p:cNvPr>
          <p:cNvPicPr>
            <a:picLocks noChangeAspect="1"/>
          </p:cNvPicPr>
          <p:nvPr/>
        </p:nvPicPr>
        <p:blipFill rotWithShape="1">
          <a:blip r:embed="rId3"/>
          <a:srcRect l="8629" t="-16896" r="6916" b="20473"/>
          <a:stretch/>
        </p:blipFill>
        <p:spPr>
          <a:xfrm>
            <a:off x="288620" y="170551"/>
            <a:ext cx="7389028" cy="6254962"/>
          </a:xfrm>
          <a:prstGeom prst="rect">
            <a:avLst/>
          </a:prstGeom>
        </p:spPr>
      </p:pic>
      <p:sp>
        <p:nvSpPr>
          <p:cNvPr id="5" name="תיבת טקסט 4">
            <a:extLst>
              <a:ext uri="{FF2B5EF4-FFF2-40B4-BE49-F238E27FC236}">
                <a16:creationId xmlns="" xmlns:a16="http://schemas.microsoft.com/office/drawing/2014/main" id="{BCAF8310-48ED-4D0C-8CD2-A90A358FE2EC}"/>
              </a:ext>
            </a:extLst>
          </p:cNvPr>
          <p:cNvSpPr txBox="1"/>
          <p:nvPr/>
        </p:nvSpPr>
        <p:spPr>
          <a:xfrm>
            <a:off x="7491585" y="588963"/>
            <a:ext cx="4197140" cy="523220"/>
          </a:xfrm>
          <a:prstGeom prst="rect">
            <a:avLst/>
          </a:prstGeom>
          <a:solidFill>
            <a:srgbClr val="FFE48F"/>
          </a:solidFill>
        </p:spPr>
        <p:txBody>
          <a:bodyPr wrap="square" rtlCol="1">
            <a:spAutoFit/>
          </a:bodyPr>
          <a:lstStyle/>
          <a:p>
            <a:pPr algn="r" rtl="1"/>
            <a:r>
              <a:rPr lang="he-IL" sz="2800" dirty="0">
                <a:latin typeface="Calibri" panose="020F0502020204030204" pitchFamily="34" charset="0"/>
                <a:cs typeface="Calibri" panose="020F0502020204030204" pitchFamily="34" charset="0"/>
              </a:rPr>
              <a:t>מהי שונית אלמוגים?</a:t>
            </a:r>
          </a:p>
        </p:txBody>
      </p:sp>
      <p:sp>
        <p:nvSpPr>
          <p:cNvPr id="9" name="הסבר: קו מכופף כפול 8">
            <a:extLst>
              <a:ext uri="{FF2B5EF4-FFF2-40B4-BE49-F238E27FC236}">
                <a16:creationId xmlns="" xmlns:a16="http://schemas.microsoft.com/office/drawing/2014/main" id="{6E2F5FBE-EC1F-43C3-8C65-3F8E5A8AA07D}"/>
              </a:ext>
            </a:extLst>
          </p:cNvPr>
          <p:cNvSpPr/>
          <p:nvPr/>
        </p:nvSpPr>
        <p:spPr>
          <a:xfrm>
            <a:off x="8615495" y="1830093"/>
            <a:ext cx="3287885" cy="981346"/>
          </a:xfrm>
          <a:prstGeom prst="borderCallout3">
            <a:avLst>
              <a:gd name="adj1" fmla="val 18750"/>
              <a:gd name="adj2" fmla="val -8333"/>
              <a:gd name="adj3" fmla="val 18750"/>
              <a:gd name="adj4" fmla="val -16667"/>
              <a:gd name="adj5" fmla="val 100000"/>
              <a:gd name="adj6" fmla="val -16667"/>
              <a:gd name="adj7" fmla="val 14893"/>
              <a:gd name="adj8" fmla="val -48430"/>
            </a:avLst>
          </a:prstGeom>
        </p:spPr>
        <p:style>
          <a:lnRef idx="2">
            <a:schemeClr val="accent6"/>
          </a:lnRef>
          <a:fillRef idx="1">
            <a:schemeClr val="lt1"/>
          </a:fillRef>
          <a:effectRef idx="0">
            <a:schemeClr val="accent6"/>
          </a:effectRef>
          <a:fontRef idx="minor">
            <a:schemeClr val="dk1"/>
          </a:fontRef>
        </p:style>
        <p:txBody>
          <a:bodyPr rtlCol="1" anchor="ctr"/>
          <a:lstStyle/>
          <a:p>
            <a:pPr algn="ctr" rtl="1"/>
            <a:r>
              <a:rPr lang="he-IL" sz="3200" dirty="0">
                <a:solidFill>
                  <a:srgbClr val="C00000"/>
                </a:solidFill>
                <a:latin typeface="Calibri" panose="020F0502020204030204" pitchFamily="34" charset="0"/>
                <a:cs typeface="Calibri" panose="020F0502020204030204" pitchFamily="34" charset="0"/>
              </a:rPr>
              <a:t>למה אסור לזה לקרות?</a:t>
            </a:r>
          </a:p>
        </p:txBody>
      </p:sp>
      <p:sp>
        <p:nvSpPr>
          <p:cNvPr id="10" name="הסבר: קו מכופף כפול 9">
            <a:extLst>
              <a:ext uri="{FF2B5EF4-FFF2-40B4-BE49-F238E27FC236}">
                <a16:creationId xmlns="" xmlns:a16="http://schemas.microsoft.com/office/drawing/2014/main" id="{2EA6C75F-9366-407B-B161-14BD7BEBCBD9}"/>
              </a:ext>
            </a:extLst>
          </p:cNvPr>
          <p:cNvSpPr/>
          <p:nvPr/>
        </p:nvSpPr>
        <p:spPr>
          <a:xfrm>
            <a:off x="8479571" y="4040832"/>
            <a:ext cx="3287885" cy="981346"/>
          </a:xfrm>
          <a:prstGeom prst="borderCallout3">
            <a:avLst>
              <a:gd name="adj1" fmla="val 18750"/>
              <a:gd name="adj2" fmla="val -8333"/>
              <a:gd name="adj3" fmla="val 18750"/>
              <a:gd name="adj4" fmla="val -16667"/>
              <a:gd name="adj5" fmla="val 100000"/>
              <a:gd name="adj6" fmla="val -16667"/>
              <a:gd name="adj7" fmla="val -152430"/>
              <a:gd name="adj8" fmla="val -42564"/>
            </a:avLst>
          </a:prstGeom>
        </p:spPr>
        <p:style>
          <a:lnRef idx="2">
            <a:schemeClr val="accent6"/>
          </a:lnRef>
          <a:fillRef idx="1">
            <a:schemeClr val="lt1"/>
          </a:fillRef>
          <a:effectRef idx="0">
            <a:schemeClr val="accent6"/>
          </a:effectRef>
          <a:fontRef idx="minor">
            <a:schemeClr val="dk1"/>
          </a:fontRef>
        </p:style>
        <p:txBody>
          <a:bodyPr rtlCol="1" anchor="ctr"/>
          <a:lstStyle/>
          <a:p>
            <a:pPr algn="ctr" rtl="1"/>
            <a:r>
              <a:rPr lang="he-IL" sz="3200" dirty="0">
                <a:solidFill>
                  <a:srgbClr val="C00000"/>
                </a:solidFill>
                <a:latin typeface="Calibri" panose="020F0502020204030204" pitchFamily="34" charset="0"/>
                <a:cs typeface="Calibri" panose="020F0502020204030204" pitchFamily="34" charset="0"/>
              </a:rPr>
              <a:t>איך תפגע </a:t>
            </a:r>
            <a:r>
              <a:rPr lang="he-IL" sz="3200" dirty="0" err="1">
                <a:solidFill>
                  <a:srgbClr val="C00000"/>
                </a:solidFill>
                <a:latin typeface="Calibri" panose="020F0502020204030204" pitchFamily="34" charset="0"/>
                <a:cs typeface="Calibri" panose="020F0502020204030204" pitchFamily="34" charset="0"/>
              </a:rPr>
              <a:t>האמוניה</a:t>
            </a:r>
            <a:r>
              <a:rPr lang="he-IL" sz="3200" dirty="0">
                <a:solidFill>
                  <a:srgbClr val="C00000"/>
                </a:solidFill>
                <a:latin typeface="Calibri" panose="020F0502020204030204" pitchFamily="34" charset="0"/>
                <a:cs typeface="Calibri" panose="020F0502020204030204" pitchFamily="34" charset="0"/>
              </a:rPr>
              <a:t> בשונית?</a:t>
            </a:r>
          </a:p>
        </p:txBody>
      </p:sp>
      <p:sp>
        <p:nvSpPr>
          <p:cNvPr id="11" name="תיבת טקסט 10">
            <a:extLst>
              <a:ext uri="{FF2B5EF4-FFF2-40B4-BE49-F238E27FC236}">
                <a16:creationId xmlns="" xmlns:a16="http://schemas.microsoft.com/office/drawing/2014/main" id="{7E16A4EE-4D58-4FC1-AC15-7EA37A3843BF}"/>
              </a:ext>
            </a:extLst>
          </p:cNvPr>
          <p:cNvSpPr txBox="1"/>
          <p:nvPr/>
        </p:nvSpPr>
        <p:spPr>
          <a:xfrm>
            <a:off x="288620" y="603038"/>
            <a:ext cx="6626341" cy="523220"/>
          </a:xfrm>
          <a:prstGeom prst="rect">
            <a:avLst/>
          </a:prstGeom>
          <a:solidFill>
            <a:srgbClr val="FDA9C3"/>
          </a:solidFill>
        </p:spPr>
        <p:txBody>
          <a:bodyPr wrap="square" rtlCol="1">
            <a:spAutoFit/>
          </a:bodyPr>
          <a:lstStyle/>
          <a:p>
            <a:pPr algn="r" rtl="1"/>
            <a:r>
              <a:rPr lang="he-IL" sz="2800" dirty="0">
                <a:latin typeface="Calibri" panose="020F0502020204030204" pitchFamily="34" charset="0"/>
                <a:cs typeface="Calibri" panose="020F0502020204030204" pitchFamily="34" charset="0"/>
              </a:rPr>
              <a:t>מהי הסכנה הנשקפת לשונית האלמוגים באילת?</a:t>
            </a:r>
          </a:p>
        </p:txBody>
      </p:sp>
      <p:sp>
        <p:nvSpPr>
          <p:cNvPr id="2" name="אליפסה 1">
            <a:extLst>
              <a:ext uri="{FF2B5EF4-FFF2-40B4-BE49-F238E27FC236}">
                <a16:creationId xmlns="" xmlns:a16="http://schemas.microsoft.com/office/drawing/2014/main" id="{33C01A65-D5CD-45BF-8264-601FB717E48F}"/>
              </a:ext>
            </a:extLst>
          </p:cNvPr>
          <p:cNvSpPr/>
          <p:nvPr/>
        </p:nvSpPr>
        <p:spPr>
          <a:xfrm>
            <a:off x="6474941" y="1272746"/>
            <a:ext cx="617837" cy="557347"/>
          </a:xfrm>
          <a:prstGeom prst="ellipse">
            <a:avLst/>
          </a:prstGeom>
          <a:noFill/>
          <a:ln w="190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dirty="0"/>
          </a:p>
        </p:txBody>
      </p:sp>
      <p:sp>
        <p:nvSpPr>
          <p:cNvPr id="8" name="תיבת טקסט 7">
            <a:extLst>
              <a:ext uri="{FF2B5EF4-FFF2-40B4-BE49-F238E27FC236}">
                <a16:creationId xmlns="" xmlns:a16="http://schemas.microsoft.com/office/drawing/2014/main" id="{0B6AFF29-4E23-4AAB-A38D-C106926FF524}"/>
              </a:ext>
            </a:extLst>
          </p:cNvPr>
          <p:cNvSpPr txBox="1"/>
          <p:nvPr/>
        </p:nvSpPr>
        <p:spPr>
          <a:xfrm>
            <a:off x="8775106" y="5622706"/>
            <a:ext cx="2913619" cy="830997"/>
          </a:xfrm>
          <a:prstGeom prst="rect">
            <a:avLst/>
          </a:prstGeom>
          <a:noFill/>
        </p:spPr>
        <p:txBody>
          <a:bodyPr wrap="square">
            <a:spAutoFit/>
          </a:bodyPr>
          <a:lstStyle/>
          <a:p>
            <a:pPr algn="ctr"/>
            <a:r>
              <a:rPr lang="he-IL" sz="2400" b="1" dirty="0">
                <a:latin typeface="Corbel" panose="020B0503020204020204" pitchFamily="34" charset="0"/>
              </a:rPr>
              <a:t>מתבוננים בטקסט </a:t>
            </a:r>
          </a:p>
          <a:p>
            <a:pPr algn="ctr"/>
            <a:r>
              <a:rPr lang="he-IL" sz="2400" b="1" dirty="0">
                <a:latin typeface="Corbel" panose="020B0503020204020204" pitchFamily="34" charset="0"/>
              </a:rPr>
              <a:t>מ"מבט על"</a:t>
            </a:r>
            <a:endParaRPr lang="he-IL" sz="2400" dirty="0">
              <a:latin typeface="Corbel" panose="020B0503020204020204" pitchFamily="34" charset="0"/>
            </a:endParaRPr>
          </a:p>
        </p:txBody>
      </p:sp>
      <p:sp>
        <p:nvSpPr>
          <p:cNvPr id="3" name="אליפסה 2">
            <a:extLst>
              <a:ext uri="{FF2B5EF4-FFF2-40B4-BE49-F238E27FC236}">
                <a16:creationId xmlns="" xmlns:a16="http://schemas.microsoft.com/office/drawing/2014/main" id="{8EA58258-95D1-434C-A012-45658F957162}"/>
              </a:ext>
            </a:extLst>
          </p:cNvPr>
          <p:cNvSpPr/>
          <p:nvPr/>
        </p:nvSpPr>
        <p:spPr>
          <a:xfrm>
            <a:off x="6474941" y="2166682"/>
            <a:ext cx="704335" cy="444843"/>
          </a:xfrm>
          <a:prstGeom prst="ellipse">
            <a:avLst/>
          </a:prstGeom>
          <a:noFill/>
          <a:ln w="190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12" name="אליפסה 11">
            <a:extLst>
              <a:ext uri="{FF2B5EF4-FFF2-40B4-BE49-F238E27FC236}">
                <a16:creationId xmlns="" xmlns:a16="http://schemas.microsoft.com/office/drawing/2014/main" id="{33784933-5EAC-4172-8270-D3B3E6ED1920}"/>
              </a:ext>
            </a:extLst>
          </p:cNvPr>
          <p:cNvSpPr/>
          <p:nvPr/>
        </p:nvSpPr>
        <p:spPr>
          <a:xfrm>
            <a:off x="2767914" y="2147250"/>
            <a:ext cx="962975" cy="523220"/>
          </a:xfrm>
          <a:prstGeom prst="ellipse">
            <a:avLst/>
          </a:prstGeom>
          <a:noFill/>
          <a:ln w="190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2490866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1+#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1+#ppt_w/2"/>
                                          </p:val>
                                        </p:tav>
                                        <p:tav tm="100000">
                                          <p:val>
                                            <p:strVal val="#ppt_x"/>
                                          </p:val>
                                        </p:tav>
                                      </p:tavLst>
                                    </p:anim>
                                    <p:anim calcmode="lin" valueType="num">
                                      <p:cBhvr additive="base">
                                        <p:cTn id="12" dur="500" fill="hold"/>
                                        <p:tgtEl>
                                          <p:spTgt spid="10"/>
                                        </p:tgtEl>
                                        <p:attrNameLst>
                                          <p:attrName>ppt_y</p:attrName>
                                        </p:attrNameLst>
                                      </p:cBhvr>
                                      <p:tavLst>
                                        <p:tav tm="0">
                                          <p:val>
                                            <p:strVal val="#ppt_y"/>
                                          </p:val>
                                        </p:tav>
                                        <p:tav tm="100000">
                                          <p:val>
                                            <p:strVal val="#ppt_y"/>
                                          </p:val>
                                        </p:tav>
                                      </p:tavLst>
                                    </p:anim>
                                  </p:childTnLst>
                                </p:cTn>
                              </p:par>
                              <p:par>
                                <p:cTn id="13" presetID="53" presetClass="entr" presetSubtype="16"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p:cTn id="15" dur="500" fill="hold"/>
                                        <p:tgtEl>
                                          <p:spTgt spid="2"/>
                                        </p:tgtEl>
                                        <p:attrNameLst>
                                          <p:attrName>ppt_w</p:attrName>
                                        </p:attrNameLst>
                                      </p:cBhvr>
                                      <p:tavLst>
                                        <p:tav tm="0">
                                          <p:val>
                                            <p:fltVal val="0"/>
                                          </p:val>
                                        </p:tav>
                                        <p:tav tm="100000">
                                          <p:val>
                                            <p:strVal val="#ppt_w"/>
                                          </p:val>
                                        </p:tav>
                                      </p:tavLst>
                                    </p:anim>
                                    <p:anim calcmode="lin" valueType="num">
                                      <p:cBhvr>
                                        <p:cTn id="16" dur="500" fill="hold"/>
                                        <p:tgtEl>
                                          <p:spTgt spid="2"/>
                                        </p:tgtEl>
                                        <p:attrNameLst>
                                          <p:attrName>ppt_h</p:attrName>
                                        </p:attrNameLst>
                                      </p:cBhvr>
                                      <p:tavLst>
                                        <p:tav tm="0">
                                          <p:val>
                                            <p:fltVal val="0"/>
                                          </p:val>
                                        </p:tav>
                                        <p:tav tm="100000">
                                          <p:val>
                                            <p:strVal val="#ppt_h"/>
                                          </p:val>
                                        </p:tav>
                                      </p:tavLst>
                                    </p:anim>
                                    <p:animEffect transition="in" filter="fade">
                                      <p:cBhvr>
                                        <p:cTn id="17" dur="500"/>
                                        <p:tgtEl>
                                          <p:spTgt spid="2"/>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p:cTn id="20" dur="500" fill="hold"/>
                                        <p:tgtEl>
                                          <p:spTgt spid="3"/>
                                        </p:tgtEl>
                                        <p:attrNameLst>
                                          <p:attrName>ppt_w</p:attrName>
                                        </p:attrNameLst>
                                      </p:cBhvr>
                                      <p:tavLst>
                                        <p:tav tm="0">
                                          <p:val>
                                            <p:fltVal val="0"/>
                                          </p:val>
                                        </p:tav>
                                        <p:tav tm="100000">
                                          <p:val>
                                            <p:strVal val="#ppt_w"/>
                                          </p:val>
                                        </p:tav>
                                      </p:tavLst>
                                    </p:anim>
                                    <p:anim calcmode="lin" valueType="num">
                                      <p:cBhvr>
                                        <p:cTn id="21" dur="500" fill="hold"/>
                                        <p:tgtEl>
                                          <p:spTgt spid="3"/>
                                        </p:tgtEl>
                                        <p:attrNameLst>
                                          <p:attrName>ppt_h</p:attrName>
                                        </p:attrNameLst>
                                      </p:cBhvr>
                                      <p:tavLst>
                                        <p:tav tm="0">
                                          <p:val>
                                            <p:fltVal val="0"/>
                                          </p:val>
                                        </p:tav>
                                        <p:tav tm="100000">
                                          <p:val>
                                            <p:strVal val="#ppt_h"/>
                                          </p:val>
                                        </p:tav>
                                      </p:tavLst>
                                    </p:anim>
                                    <p:animEffect transition="in" filter="fade">
                                      <p:cBhvr>
                                        <p:cTn id="22" dur="500"/>
                                        <p:tgtEl>
                                          <p:spTgt spid="3"/>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p:cTn id="25" dur="500" fill="hold"/>
                                        <p:tgtEl>
                                          <p:spTgt spid="12"/>
                                        </p:tgtEl>
                                        <p:attrNameLst>
                                          <p:attrName>ppt_w</p:attrName>
                                        </p:attrNameLst>
                                      </p:cBhvr>
                                      <p:tavLst>
                                        <p:tav tm="0">
                                          <p:val>
                                            <p:fltVal val="0"/>
                                          </p:val>
                                        </p:tav>
                                        <p:tav tm="100000">
                                          <p:val>
                                            <p:strVal val="#ppt_w"/>
                                          </p:val>
                                        </p:tav>
                                      </p:tavLst>
                                    </p:anim>
                                    <p:anim calcmode="lin" valueType="num">
                                      <p:cBhvr>
                                        <p:cTn id="26" dur="500" fill="hold"/>
                                        <p:tgtEl>
                                          <p:spTgt spid="12"/>
                                        </p:tgtEl>
                                        <p:attrNameLst>
                                          <p:attrName>ppt_h</p:attrName>
                                        </p:attrNameLst>
                                      </p:cBhvr>
                                      <p:tavLst>
                                        <p:tav tm="0">
                                          <p:val>
                                            <p:fltVal val="0"/>
                                          </p:val>
                                        </p:tav>
                                        <p:tav tm="100000">
                                          <p:val>
                                            <p:strVal val="#ppt_h"/>
                                          </p:val>
                                        </p:tav>
                                      </p:tavLst>
                                    </p:anim>
                                    <p:animEffect transition="in" filter="fade">
                                      <p:cBhvr>
                                        <p:cTn id="2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2" grpId="0" animBg="1"/>
      <p:bldP spid="3" grpId="0" animBg="1"/>
      <p:bldP spid="1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2">
            <a:extLst>
              <a:ext uri="{FF2B5EF4-FFF2-40B4-BE49-F238E27FC236}">
                <a16:creationId xmlns="" xmlns:a16="http://schemas.microsoft.com/office/drawing/2014/main" id="{75C023BB-19BB-4B99-BD86-E7E7CE413BA0}"/>
              </a:ext>
            </a:extLst>
          </p:cNvPr>
          <p:cNvSpPr>
            <a:spLocks noGrp="1"/>
          </p:cNvSpPr>
          <p:nvPr>
            <p:ph type="title"/>
          </p:nvPr>
        </p:nvSpPr>
        <p:spPr/>
        <p:txBody>
          <a:bodyPr/>
          <a:lstStyle/>
          <a:p>
            <a:r>
              <a:rPr lang="he-IL" dirty="0"/>
              <a:t>ממבט על – סיכום קצרצר</a:t>
            </a:r>
          </a:p>
        </p:txBody>
      </p:sp>
      <p:sp>
        <p:nvSpPr>
          <p:cNvPr id="5" name="תיבת טקסט 4">
            <a:extLst>
              <a:ext uri="{FF2B5EF4-FFF2-40B4-BE49-F238E27FC236}">
                <a16:creationId xmlns="" xmlns:a16="http://schemas.microsoft.com/office/drawing/2014/main" id="{81555264-E6C7-405A-AF27-EB658BAF2272}"/>
              </a:ext>
            </a:extLst>
          </p:cNvPr>
          <p:cNvSpPr txBox="1"/>
          <p:nvPr/>
        </p:nvSpPr>
        <p:spPr>
          <a:xfrm>
            <a:off x="3204373" y="3457027"/>
            <a:ext cx="6701627" cy="523220"/>
          </a:xfrm>
          <a:prstGeom prst="rect">
            <a:avLst/>
          </a:prstGeom>
          <a:solidFill>
            <a:srgbClr val="FDA9C3"/>
          </a:solidFill>
        </p:spPr>
        <p:txBody>
          <a:bodyPr wrap="square" rtlCol="1">
            <a:spAutoFit/>
          </a:bodyPr>
          <a:lstStyle/>
          <a:p>
            <a:pPr algn="r" rtl="1"/>
            <a:r>
              <a:rPr lang="he-IL" sz="2800" dirty="0">
                <a:latin typeface="Calibri" panose="020F0502020204030204" pitchFamily="34" charset="0"/>
                <a:cs typeface="Calibri" panose="020F0502020204030204" pitchFamily="34" charset="0"/>
              </a:rPr>
              <a:t>מהי הסכנה הנשקפת לשונית האלמוגים באילת?</a:t>
            </a:r>
          </a:p>
        </p:txBody>
      </p:sp>
      <p:sp>
        <p:nvSpPr>
          <p:cNvPr id="6" name="כותרת 3">
            <a:extLst>
              <a:ext uri="{FF2B5EF4-FFF2-40B4-BE49-F238E27FC236}">
                <a16:creationId xmlns="" xmlns:a16="http://schemas.microsoft.com/office/drawing/2014/main" id="{ADC6CFD3-44A5-47E3-BEED-B3DA3342E3C8}"/>
              </a:ext>
            </a:extLst>
          </p:cNvPr>
          <p:cNvSpPr txBox="1">
            <a:spLocks/>
          </p:cNvSpPr>
          <p:nvPr/>
        </p:nvSpPr>
        <p:spPr>
          <a:xfrm>
            <a:off x="4349579" y="2344278"/>
            <a:ext cx="4343100" cy="480131"/>
          </a:xfrm>
          <a:prstGeom prst="rect">
            <a:avLst/>
          </a:prstGeom>
          <a:solidFill>
            <a:srgbClr val="FFE48F"/>
          </a:solidFill>
        </p:spPr>
        <p:txBody>
          <a:bodyPr vert="horz" wrap="square" lIns="91440" tIns="45720" rIns="91440" bIns="45720" rtlCol="1" anchor="b">
            <a:spAutoFit/>
          </a:bodyPr>
          <a:lstStyle>
            <a:lvl1pPr algn="r" defTabSz="914400" rtl="1" eaLnBrk="1" latinLnBrk="0" hangingPunct="1">
              <a:lnSpc>
                <a:spcPct val="90000"/>
              </a:lnSpc>
              <a:spcBef>
                <a:spcPts val="800"/>
              </a:spcBef>
              <a:spcAft>
                <a:spcPts val="0"/>
              </a:spcAft>
              <a:buNone/>
              <a:defRPr sz="4400" b="0" i="0" kern="1200">
                <a:solidFill>
                  <a:schemeClr val="bg1"/>
                </a:solidFill>
                <a:latin typeface="Calibri" panose="020F0502020204030204" pitchFamily="34" charset="0"/>
                <a:ea typeface="Open Sans" panose="020B0606030504020204" pitchFamily="34" charset="0"/>
                <a:cs typeface="Calibri" panose="020F0502020204030204" pitchFamily="34" charset="0"/>
              </a:defRPr>
            </a:lvl1pPr>
          </a:lstStyle>
          <a:p>
            <a:r>
              <a:rPr lang="he-IL" sz="2800">
                <a:solidFill>
                  <a:schemeClr val="tx1"/>
                </a:solidFill>
                <a:ea typeface="+mn-ea"/>
              </a:rPr>
              <a:t>מהי שונית אלמוגים?</a:t>
            </a:r>
            <a:endParaRPr lang="he-IL" sz="2800" dirty="0">
              <a:solidFill>
                <a:schemeClr val="tx1"/>
              </a:solidFill>
              <a:ea typeface="+mn-ea"/>
            </a:endParaRPr>
          </a:p>
        </p:txBody>
      </p:sp>
    </p:spTree>
    <p:extLst>
      <p:ext uri="{BB962C8B-B14F-4D97-AF65-F5344CB8AC3E}">
        <p14:creationId xmlns:p14="http://schemas.microsoft.com/office/powerpoint/2010/main" val="14970348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כותרת 3">
            <a:extLst>
              <a:ext uri="{FF2B5EF4-FFF2-40B4-BE49-F238E27FC236}">
                <a16:creationId xmlns="" xmlns:a16="http://schemas.microsoft.com/office/drawing/2014/main" id="{3B709876-8EA1-4A88-BD32-C8973DBF6EC8}"/>
              </a:ext>
            </a:extLst>
          </p:cNvPr>
          <p:cNvSpPr txBox="1">
            <a:spLocks noGrp="1"/>
          </p:cNvSpPr>
          <p:nvPr>
            <p:ph type="title"/>
          </p:nvPr>
        </p:nvSpPr>
        <p:spPr>
          <a:xfrm>
            <a:off x="2965621" y="1765887"/>
            <a:ext cx="6993924" cy="1643527"/>
          </a:xfrm>
          <a:prstGeom prst="rect">
            <a:avLst/>
          </a:prstGeom>
          <a:solidFill>
            <a:srgbClr val="FFE48F"/>
          </a:solidFill>
        </p:spPr>
        <p:txBody>
          <a:bodyPr wrap="square" rtlCol="1">
            <a:spAutoFit/>
          </a:bodyPr>
          <a:lstStyle/>
          <a:p>
            <a:pPr algn="ctr" rtl="1"/>
            <a:r>
              <a:rPr lang="he-IL" sz="3600" dirty="0">
                <a:solidFill>
                  <a:schemeClr val="tx1"/>
                </a:solidFill>
                <a:ea typeface="+mn-ea"/>
              </a:rPr>
              <a:t/>
            </a:r>
            <a:br>
              <a:rPr lang="he-IL" sz="3600" dirty="0">
                <a:solidFill>
                  <a:schemeClr val="tx1"/>
                </a:solidFill>
                <a:ea typeface="+mn-ea"/>
              </a:rPr>
            </a:br>
            <a:r>
              <a:rPr lang="he-IL" sz="4000" b="1" dirty="0">
                <a:solidFill>
                  <a:schemeClr val="tx1"/>
                </a:solidFill>
                <a:ea typeface="+mn-ea"/>
              </a:rPr>
              <a:t>מהי שונית האלמוגים באילת?</a:t>
            </a:r>
            <a:br>
              <a:rPr lang="he-IL" sz="4000" b="1" dirty="0">
                <a:solidFill>
                  <a:schemeClr val="tx1"/>
                </a:solidFill>
                <a:ea typeface="+mn-ea"/>
              </a:rPr>
            </a:br>
            <a:endParaRPr lang="he-IL" sz="3600" b="1" dirty="0">
              <a:solidFill>
                <a:schemeClr val="tx1"/>
              </a:solidFill>
              <a:ea typeface="+mn-ea"/>
            </a:endParaRPr>
          </a:p>
        </p:txBody>
      </p:sp>
      <p:sp>
        <p:nvSpPr>
          <p:cNvPr id="7" name="תיבת טקסט 6">
            <a:extLst>
              <a:ext uri="{FF2B5EF4-FFF2-40B4-BE49-F238E27FC236}">
                <a16:creationId xmlns="" xmlns:a16="http://schemas.microsoft.com/office/drawing/2014/main" id="{99CCD89D-80E8-44FE-9F20-41086AACE62F}"/>
              </a:ext>
            </a:extLst>
          </p:cNvPr>
          <p:cNvSpPr txBox="1"/>
          <p:nvPr/>
        </p:nvSpPr>
        <p:spPr>
          <a:xfrm>
            <a:off x="4605981" y="4145987"/>
            <a:ext cx="6098058" cy="584775"/>
          </a:xfrm>
          <a:prstGeom prst="rect">
            <a:avLst/>
          </a:prstGeom>
          <a:noFill/>
        </p:spPr>
        <p:txBody>
          <a:bodyPr wrap="square">
            <a:spAutoFit/>
          </a:bodyPr>
          <a:lstStyle/>
          <a:p>
            <a:pPr algn="r" rtl="1"/>
            <a:r>
              <a:rPr lang="he-IL" sz="3200" b="1" dirty="0">
                <a:latin typeface="Calibri" panose="020F0502020204030204" pitchFamily="34" charset="0"/>
                <a:cs typeface="Calibri" panose="020F0502020204030204" pitchFamily="34" charset="0"/>
              </a:rPr>
              <a:t> מהי </a:t>
            </a:r>
            <a:r>
              <a:rPr lang="he-IL" sz="3200" b="1" dirty="0">
                <a:solidFill>
                  <a:schemeClr val="tx1"/>
                </a:solidFill>
                <a:latin typeface="Calibri" panose="020F0502020204030204" pitchFamily="34" charset="0"/>
                <a:cs typeface="Calibri" panose="020F0502020204030204" pitchFamily="34" charset="0"/>
              </a:rPr>
              <a:t>שונית? </a:t>
            </a:r>
          </a:p>
        </p:txBody>
      </p:sp>
      <p:sp>
        <p:nvSpPr>
          <p:cNvPr id="8" name="תיבת טקסט 7">
            <a:extLst>
              <a:ext uri="{FF2B5EF4-FFF2-40B4-BE49-F238E27FC236}">
                <a16:creationId xmlns="" xmlns:a16="http://schemas.microsoft.com/office/drawing/2014/main" id="{AB7D1B7C-4CDB-4562-B6D5-9F30B7A5D464}"/>
              </a:ext>
            </a:extLst>
          </p:cNvPr>
          <p:cNvSpPr txBox="1"/>
          <p:nvPr/>
        </p:nvSpPr>
        <p:spPr>
          <a:xfrm>
            <a:off x="4605981" y="4970779"/>
            <a:ext cx="6098058" cy="584775"/>
          </a:xfrm>
          <a:prstGeom prst="rect">
            <a:avLst/>
          </a:prstGeom>
          <a:noFill/>
        </p:spPr>
        <p:txBody>
          <a:bodyPr wrap="square">
            <a:spAutoFit/>
          </a:bodyPr>
          <a:lstStyle/>
          <a:p>
            <a:pPr algn="r" rtl="1"/>
            <a:r>
              <a:rPr lang="he-IL" sz="3200" b="1" dirty="0">
                <a:solidFill>
                  <a:schemeClr val="tx1"/>
                </a:solidFill>
                <a:latin typeface="Calibri" panose="020F0502020204030204" pitchFamily="34" charset="0"/>
                <a:cs typeface="Calibri" panose="020F0502020204030204" pitchFamily="34" charset="0"/>
              </a:rPr>
              <a:t>מהו אלמוג?</a:t>
            </a:r>
          </a:p>
        </p:txBody>
      </p:sp>
      <p:sp>
        <p:nvSpPr>
          <p:cNvPr id="9" name="תיבת טקסט 8">
            <a:extLst>
              <a:ext uri="{FF2B5EF4-FFF2-40B4-BE49-F238E27FC236}">
                <a16:creationId xmlns="" xmlns:a16="http://schemas.microsoft.com/office/drawing/2014/main" id="{6FCC6188-2C3D-441A-84A7-9E2DDFE41A43}"/>
              </a:ext>
            </a:extLst>
          </p:cNvPr>
          <p:cNvSpPr txBox="1"/>
          <p:nvPr/>
        </p:nvSpPr>
        <p:spPr>
          <a:xfrm>
            <a:off x="4605981" y="5764794"/>
            <a:ext cx="6098058" cy="584775"/>
          </a:xfrm>
          <a:prstGeom prst="rect">
            <a:avLst/>
          </a:prstGeom>
          <a:noFill/>
        </p:spPr>
        <p:txBody>
          <a:bodyPr wrap="square">
            <a:spAutoFit/>
          </a:bodyPr>
          <a:lstStyle/>
          <a:p>
            <a:pPr algn="r" rtl="1"/>
            <a:r>
              <a:rPr lang="he-IL" sz="3200" b="1" dirty="0">
                <a:solidFill>
                  <a:schemeClr val="tx1"/>
                </a:solidFill>
                <a:latin typeface="Calibri" panose="020F0502020204030204" pitchFamily="34" charset="0"/>
                <a:cs typeface="Calibri" panose="020F0502020204030204" pitchFamily="34" charset="0"/>
              </a:rPr>
              <a:t>מהי שונית האלמוגים באילת? </a:t>
            </a:r>
          </a:p>
        </p:txBody>
      </p:sp>
      <p:pic>
        <p:nvPicPr>
          <p:cNvPr id="10" name="תמונה 9">
            <a:extLst>
              <a:ext uri="{FF2B5EF4-FFF2-40B4-BE49-F238E27FC236}">
                <a16:creationId xmlns="" xmlns:a16="http://schemas.microsoft.com/office/drawing/2014/main" id="{6CD82DAB-C6C2-44A3-BCE6-6CC7AB569D82}"/>
              </a:ext>
            </a:extLst>
          </p:cNvPr>
          <p:cNvPicPr>
            <a:picLocks noChangeAspect="1"/>
          </p:cNvPicPr>
          <p:nvPr/>
        </p:nvPicPr>
        <p:blipFill>
          <a:blip r:embed="rId3"/>
          <a:stretch>
            <a:fillRect/>
          </a:stretch>
        </p:blipFill>
        <p:spPr>
          <a:xfrm>
            <a:off x="11047327" y="3893855"/>
            <a:ext cx="899976" cy="814069"/>
          </a:xfrm>
          <a:prstGeom prst="rect">
            <a:avLst/>
          </a:prstGeom>
        </p:spPr>
      </p:pic>
      <p:pic>
        <p:nvPicPr>
          <p:cNvPr id="11" name="תמונה 10">
            <a:extLst>
              <a:ext uri="{FF2B5EF4-FFF2-40B4-BE49-F238E27FC236}">
                <a16:creationId xmlns="" xmlns:a16="http://schemas.microsoft.com/office/drawing/2014/main" id="{AC3E92A1-805E-4005-A8D1-7F32E048035F}"/>
              </a:ext>
            </a:extLst>
          </p:cNvPr>
          <p:cNvPicPr>
            <a:picLocks noChangeAspect="1"/>
          </p:cNvPicPr>
          <p:nvPr/>
        </p:nvPicPr>
        <p:blipFill>
          <a:blip r:embed="rId3"/>
          <a:stretch>
            <a:fillRect/>
          </a:stretch>
        </p:blipFill>
        <p:spPr>
          <a:xfrm>
            <a:off x="11047327" y="4757351"/>
            <a:ext cx="899976" cy="814069"/>
          </a:xfrm>
          <a:prstGeom prst="rect">
            <a:avLst/>
          </a:prstGeom>
        </p:spPr>
      </p:pic>
      <p:pic>
        <p:nvPicPr>
          <p:cNvPr id="12" name="תמונה 11">
            <a:extLst>
              <a:ext uri="{FF2B5EF4-FFF2-40B4-BE49-F238E27FC236}">
                <a16:creationId xmlns="" xmlns:a16="http://schemas.microsoft.com/office/drawing/2014/main" id="{F452F18C-4ED6-46C9-B7EC-6D16E54916A5}"/>
              </a:ext>
            </a:extLst>
          </p:cNvPr>
          <p:cNvPicPr>
            <a:picLocks noChangeAspect="1"/>
          </p:cNvPicPr>
          <p:nvPr/>
        </p:nvPicPr>
        <p:blipFill>
          <a:blip r:embed="rId3"/>
          <a:stretch>
            <a:fillRect/>
          </a:stretch>
        </p:blipFill>
        <p:spPr>
          <a:xfrm>
            <a:off x="11047327" y="5619370"/>
            <a:ext cx="899976" cy="814069"/>
          </a:xfrm>
          <a:prstGeom prst="rect">
            <a:avLst/>
          </a:prstGeom>
        </p:spPr>
      </p:pic>
    </p:spTree>
    <p:extLst>
      <p:ext uri="{BB962C8B-B14F-4D97-AF65-F5344CB8AC3E}">
        <p14:creationId xmlns:p14="http://schemas.microsoft.com/office/powerpoint/2010/main" val="12564570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2">
            <a:extLst>
              <a:ext uri="{FF2B5EF4-FFF2-40B4-BE49-F238E27FC236}">
                <a16:creationId xmlns="" xmlns:a16="http://schemas.microsoft.com/office/drawing/2014/main" id="{1CBB5618-6B68-4525-A09B-A7745E803581}"/>
              </a:ext>
            </a:extLst>
          </p:cNvPr>
          <p:cNvSpPr>
            <a:spLocks noGrp="1"/>
          </p:cNvSpPr>
          <p:nvPr>
            <p:ph type="title"/>
          </p:nvPr>
        </p:nvSpPr>
        <p:spPr/>
        <p:txBody>
          <a:bodyPr/>
          <a:lstStyle/>
          <a:p>
            <a:r>
              <a:rPr lang="he-IL" dirty="0"/>
              <a:t>משימה</a:t>
            </a:r>
          </a:p>
        </p:txBody>
      </p:sp>
      <p:sp>
        <p:nvSpPr>
          <p:cNvPr id="4" name="תיבת טקסט 3">
            <a:extLst>
              <a:ext uri="{FF2B5EF4-FFF2-40B4-BE49-F238E27FC236}">
                <a16:creationId xmlns="" xmlns:a16="http://schemas.microsoft.com/office/drawing/2014/main" id="{E87CB9A5-7C8A-4C38-ABD5-BC4A53FF57FF}"/>
              </a:ext>
            </a:extLst>
          </p:cNvPr>
          <p:cNvSpPr txBox="1"/>
          <p:nvPr/>
        </p:nvSpPr>
        <p:spPr>
          <a:xfrm>
            <a:off x="3996963" y="1932652"/>
            <a:ext cx="7364627" cy="3053465"/>
          </a:xfrm>
          <a:prstGeom prst="rect">
            <a:avLst/>
          </a:prstGeom>
          <a:noFill/>
        </p:spPr>
        <p:txBody>
          <a:bodyPr wrap="square" rtlCol="1">
            <a:spAutoFit/>
          </a:bodyPr>
          <a:lstStyle/>
          <a:p>
            <a:pPr algn="r"/>
            <a:r>
              <a:rPr lang="he-IL" sz="3600" dirty="0">
                <a:latin typeface="Calibri" panose="020F0502020204030204" pitchFamily="34" charset="0"/>
                <a:cs typeface="Calibri" panose="020F0502020204030204" pitchFamily="34" charset="0"/>
              </a:rPr>
              <a:t>הכנסו למרשתת, ובדקו באמצעות "גוגל":</a:t>
            </a:r>
          </a:p>
          <a:p>
            <a:pPr marL="457200" indent="-457200" algn="r" rtl="1">
              <a:lnSpc>
                <a:spcPct val="150000"/>
              </a:lnSpc>
              <a:buFont typeface="Arial" panose="020B0604020202020204" pitchFamily="34" charset="0"/>
              <a:buChar char="•"/>
            </a:pPr>
            <a:r>
              <a:rPr lang="he-IL" sz="3600" dirty="0">
                <a:latin typeface="Calibri" panose="020F0502020204030204" pitchFamily="34" charset="0"/>
                <a:cs typeface="Calibri" panose="020F0502020204030204" pitchFamily="34" charset="0"/>
              </a:rPr>
              <a:t>מהי שונית?</a:t>
            </a:r>
          </a:p>
          <a:p>
            <a:pPr marL="457200" indent="-457200" algn="r" rtl="1">
              <a:lnSpc>
                <a:spcPct val="150000"/>
              </a:lnSpc>
              <a:buFont typeface="Arial" panose="020B0604020202020204" pitchFamily="34" charset="0"/>
              <a:buChar char="•"/>
            </a:pPr>
            <a:r>
              <a:rPr lang="he-IL" sz="3600" dirty="0">
                <a:latin typeface="Calibri" panose="020F0502020204030204" pitchFamily="34" charset="0"/>
                <a:cs typeface="Calibri" panose="020F0502020204030204" pitchFamily="34" charset="0"/>
              </a:rPr>
              <a:t>מהו אלמוג?</a:t>
            </a:r>
          </a:p>
          <a:p>
            <a:pPr marL="457200" indent="-457200" algn="r" rtl="1">
              <a:lnSpc>
                <a:spcPct val="150000"/>
              </a:lnSpc>
              <a:buFont typeface="Arial" panose="020B0604020202020204" pitchFamily="34" charset="0"/>
              <a:buChar char="•"/>
            </a:pPr>
            <a:r>
              <a:rPr lang="he-IL" sz="3600" dirty="0">
                <a:latin typeface="Calibri" panose="020F0502020204030204" pitchFamily="34" charset="0"/>
                <a:cs typeface="Calibri" panose="020F0502020204030204" pitchFamily="34" charset="0"/>
              </a:rPr>
              <a:t>מה זו שונית האלמוגים באילת?</a:t>
            </a:r>
          </a:p>
        </p:txBody>
      </p:sp>
      <p:sp>
        <p:nvSpPr>
          <p:cNvPr id="6" name="תיבת טקסט 5">
            <a:extLst>
              <a:ext uri="{FF2B5EF4-FFF2-40B4-BE49-F238E27FC236}">
                <a16:creationId xmlns="" xmlns:a16="http://schemas.microsoft.com/office/drawing/2014/main" id="{64CF1A97-74BA-4D82-B282-C45D507C2C1E}"/>
              </a:ext>
            </a:extLst>
          </p:cNvPr>
          <p:cNvSpPr txBox="1"/>
          <p:nvPr/>
        </p:nvSpPr>
        <p:spPr>
          <a:xfrm>
            <a:off x="0" y="5409894"/>
            <a:ext cx="12192000" cy="584775"/>
          </a:xfrm>
          <a:prstGeom prst="rect">
            <a:avLst/>
          </a:prstGeom>
          <a:noFill/>
        </p:spPr>
        <p:txBody>
          <a:bodyPr wrap="square">
            <a:spAutoFit/>
          </a:bodyPr>
          <a:lstStyle/>
          <a:p>
            <a:pPr algn="r"/>
            <a:r>
              <a:rPr lang="he-IL" sz="3200" b="1" dirty="0">
                <a:solidFill>
                  <a:srgbClr val="0070C0"/>
                </a:solidFill>
                <a:latin typeface="Calibri" panose="020F0502020204030204" pitchFamily="34" charset="0"/>
                <a:cs typeface="Calibri" panose="020F0502020204030204" pitchFamily="34" charset="0"/>
              </a:rPr>
              <a:t>חשבו, מה תהיינה מילות החיפוש שתעזורנה לכם להגיע למידע שאתם מחפשים?</a:t>
            </a:r>
          </a:p>
        </p:txBody>
      </p:sp>
      <p:pic>
        <p:nvPicPr>
          <p:cNvPr id="7" name="7min_final" descr="7min_final">
            <a:hlinkClick r:id="" action="ppaction://media"/>
            <a:extLst>
              <a:ext uri="{FF2B5EF4-FFF2-40B4-BE49-F238E27FC236}">
                <a16:creationId xmlns="" xmlns:a16="http://schemas.microsoft.com/office/drawing/2014/main" id="{26E45BB7-30FB-4E0E-9D74-24EB928F216C}"/>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884496" y="748325"/>
            <a:ext cx="1540938" cy="549601"/>
          </a:xfrm>
          <a:prstGeom prst="rect">
            <a:avLst/>
          </a:prstGeom>
        </p:spPr>
      </p:pic>
    </p:spTree>
    <p:extLst>
      <p:ext uri="{BB962C8B-B14F-4D97-AF65-F5344CB8AC3E}">
        <p14:creationId xmlns:p14="http://schemas.microsoft.com/office/powerpoint/2010/main" val="3786859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4256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כותרת 3">
            <a:extLst>
              <a:ext uri="{FF2B5EF4-FFF2-40B4-BE49-F238E27FC236}">
                <a16:creationId xmlns="" xmlns:a16="http://schemas.microsoft.com/office/drawing/2014/main" id="{9D45606A-6BE3-4F4F-97ED-DF2E6CCA06B5}"/>
              </a:ext>
            </a:extLst>
          </p:cNvPr>
          <p:cNvSpPr txBox="1">
            <a:spLocks noGrp="1"/>
          </p:cNvSpPr>
          <p:nvPr>
            <p:ph type="title"/>
          </p:nvPr>
        </p:nvSpPr>
        <p:spPr>
          <a:xfrm>
            <a:off x="9045146" y="761928"/>
            <a:ext cx="2464872" cy="535531"/>
          </a:xfrm>
          <a:prstGeom prst="rect">
            <a:avLst/>
          </a:prstGeom>
          <a:solidFill>
            <a:srgbClr val="FFE48F"/>
          </a:solidFill>
        </p:spPr>
        <p:txBody>
          <a:bodyPr wrap="square" rtlCol="1">
            <a:spAutoFit/>
          </a:bodyPr>
          <a:lstStyle/>
          <a:p>
            <a:pPr algn="r" rtl="1"/>
            <a:r>
              <a:rPr lang="he-IL" sz="3200" b="1" dirty="0">
                <a:solidFill>
                  <a:schemeClr val="tx1"/>
                </a:solidFill>
                <a:ea typeface="+mn-ea"/>
              </a:rPr>
              <a:t>מהי שונית?</a:t>
            </a:r>
          </a:p>
        </p:txBody>
      </p:sp>
      <p:pic>
        <p:nvPicPr>
          <p:cNvPr id="3" name="תמונה 2">
            <a:extLst>
              <a:ext uri="{FF2B5EF4-FFF2-40B4-BE49-F238E27FC236}">
                <a16:creationId xmlns="" xmlns:a16="http://schemas.microsoft.com/office/drawing/2014/main" id="{E889D22E-6BE6-45AE-A017-3CACEEF3EF51}"/>
              </a:ext>
            </a:extLst>
          </p:cNvPr>
          <p:cNvPicPr>
            <a:picLocks noChangeAspect="1"/>
          </p:cNvPicPr>
          <p:nvPr/>
        </p:nvPicPr>
        <p:blipFill rotWithShape="1">
          <a:blip r:embed="rId3"/>
          <a:srcRect l="18337"/>
          <a:stretch/>
        </p:blipFill>
        <p:spPr>
          <a:xfrm>
            <a:off x="-185351" y="1727240"/>
            <a:ext cx="12180804" cy="2271918"/>
          </a:xfrm>
          <a:prstGeom prst="rect">
            <a:avLst/>
          </a:prstGeom>
        </p:spPr>
      </p:pic>
      <p:cxnSp>
        <p:nvCxnSpPr>
          <p:cNvPr id="8" name="מחבר חץ ישר 7">
            <a:extLst>
              <a:ext uri="{FF2B5EF4-FFF2-40B4-BE49-F238E27FC236}">
                <a16:creationId xmlns="" xmlns:a16="http://schemas.microsoft.com/office/drawing/2014/main" id="{8268BD53-FCF5-4400-A465-0B49588B8C10}"/>
              </a:ext>
            </a:extLst>
          </p:cNvPr>
          <p:cNvCxnSpPr>
            <a:cxnSpLocks/>
          </p:cNvCxnSpPr>
          <p:nvPr/>
        </p:nvCxnSpPr>
        <p:spPr>
          <a:xfrm flipV="1">
            <a:off x="5786481" y="3182610"/>
            <a:ext cx="2995749" cy="1633096"/>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63615820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כותרת 3">
            <a:extLst>
              <a:ext uri="{FF2B5EF4-FFF2-40B4-BE49-F238E27FC236}">
                <a16:creationId xmlns="" xmlns:a16="http://schemas.microsoft.com/office/drawing/2014/main" id="{3463CD46-E677-4D9F-ADCD-835932030387}"/>
              </a:ext>
            </a:extLst>
          </p:cNvPr>
          <p:cNvSpPr txBox="1">
            <a:spLocks noGrp="1"/>
          </p:cNvSpPr>
          <p:nvPr>
            <p:ph type="title"/>
          </p:nvPr>
        </p:nvSpPr>
        <p:spPr>
          <a:xfrm>
            <a:off x="9378778" y="694856"/>
            <a:ext cx="2242452" cy="535531"/>
          </a:xfrm>
          <a:prstGeom prst="rect">
            <a:avLst/>
          </a:prstGeom>
          <a:solidFill>
            <a:srgbClr val="FFE48F"/>
          </a:solidFill>
        </p:spPr>
        <p:txBody>
          <a:bodyPr wrap="square" rtlCol="1">
            <a:spAutoFit/>
          </a:bodyPr>
          <a:lstStyle/>
          <a:p>
            <a:pPr algn="r" rtl="1"/>
            <a:r>
              <a:rPr lang="he-IL" sz="3200" b="1" dirty="0">
                <a:solidFill>
                  <a:schemeClr val="tx1"/>
                </a:solidFill>
                <a:ea typeface="+mn-ea"/>
              </a:rPr>
              <a:t>מהי שונית?</a:t>
            </a:r>
          </a:p>
        </p:txBody>
      </p:sp>
      <p:pic>
        <p:nvPicPr>
          <p:cNvPr id="2" name="תמונה 1">
            <a:extLst>
              <a:ext uri="{FF2B5EF4-FFF2-40B4-BE49-F238E27FC236}">
                <a16:creationId xmlns="" xmlns:a16="http://schemas.microsoft.com/office/drawing/2014/main" id="{C9E57A31-38F5-4ED1-9D70-418E134E2C57}"/>
              </a:ext>
            </a:extLst>
          </p:cNvPr>
          <p:cNvPicPr>
            <a:picLocks noChangeAspect="1"/>
          </p:cNvPicPr>
          <p:nvPr/>
        </p:nvPicPr>
        <p:blipFill rotWithShape="1">
          <a:blip r:embed="rId3"/>
          <a:srcRect t="3195"/>
          <a:stretch/>
        </p:blipFill>
        <p:spPr>
          <a:xfrm>
            <a:off x="0" y="1458097"/>
            <a:ext cx="12192000" cy="5399903"/>
          </a:xfrm>
          <a:prstGeom prst="rect">
            <a:avLst/>
          </a:prstGeom>
        </p:spPr>
      </p:pic>
    </p:spTree>
    <p:extLst>
      <p:ext uri="{BB962C8B-B14F-4D97-AF65-F5344CB8AC3E}">
        <p14:creationId xmlns:p14="http://schemas.microsoft.com/office/powerpoint/2010/main" val="268004014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2">
            <a:extLst>
              <a:ext uri="{FF2B5EF4-FFF2-40B4-BE49-F238E27FC236}">
                <a16:creationId xmlns="" xmlns:a16="http://schemas.microsoft.com/office/drawing/2014/main" id="{7310BE3D-9EC1-4332-AA2F-73FCBE7CCA51}"/>
              </a:ext>
            </a:extLst>
          </p:cNvPr>
          <p:cNvSpPr>
            <a:spLocks noGrp="1"/>
          </p:cNvSpPr>
          <p:nvPr>
            <p:ph type="title"/>
          </p:nvPr>
        </p:nvSpPr>
        <p:spPr/>
        <p:txBody>
          <a:bodyPr/>
          <a:lstStyle/>
          <a:p>
            <a:endParaRPr lang="he-IL" dirty="0"/>
          </a:p>
        </p:txBody>
      </p:sp>
      <p:pic>
        <p:nvPicPr>
          <p:cNvPr id="4" name="תמונה 3">
            <a:extLst>
              <a:ext uri="{FF2B5EF4-FFF2-40B4-BE49-F238E27FC236}">
                <a16:creationId xmlns="" xmlns:a16="http://schemas.microsoft.com/office/drawing/2014/main" id="{37F757BE-9B6D-4CA7-8AC8-B9EFE0674C0E}"/>
              </a:ext>
            </a:extLst>
          </p:cNvPr>
          <p:cNvPicPr>
            <a:picLocks noChangeAspect="1"/>
          </p:cNvPicPr>
          <p:nvPr/>
        </p:nvPicPr>
        <p:blipFill>
          <a:blip r:embed="rId3"/>
          <a:stretch>
            <a:fillRect/>
          </a:stretch>
        </p:blipFill>
        <p:spPr>
          <a:xfrm>
            <a:off x="576649" y="1823581"/>
            <a:ext cx="10784941" cy="4237301"/>
          </a:xfrm>
          <a:prstGeom prst="rect">
            <a:avLst/>
          </a:prstGeom>
          <a:ln>
            <a:solidFill>
              <a:schemeClr val="accent1"/>
            </a:solidFill>
          </a:ln>
        </p:spPr>
      </p:pic>
      <p:cxnSp>
        <p:nvCxnSpPr>
          <p:cNvPr id="5" name="מחבר חץ ישר 4">
            <a:extLst>
              <a:ext uri="{FF2B5EF4-FFF2-40B4-BE49-F238E27FC236}">
                <a16:creationId xmlns="" xmlns:a16="http://schemas.microsoft.com/office/drawing/2014/main" id="{C5C25977-450D-4724-BBF9-A09CFF25FAED}"/>
              </a:ext>
            </a:extLst>
          </p:cNvPr>
          <p:cNvCxnSpPr>
            <a:cxnSpLocks/>
          </p:cNvCxnSpPr>
          <p:nvPr/>
        </p:nvCxnSpPr>
        <p:spPr>
          <a:xfrm flipH="1" flipV="1">
            <a:off x="10440364" y="3429000"/>
            <a:ext cx="1174988" cy="2415746"/>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20837331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תמונה 7">
            <a:extLst>
              <a:ext uri="{FF2B5EF4-FFF2-40B4-BE49-F238E27FC236}">
                <a16:creationId xmlns="" xmlns:a16="http://schemas.microsoft.com/office/drawing/2014/main" id="{625FFBEA-DCB3-4189-A315-49B46539CB73}"/>
              </a:ext>
            </a:extLst>
          </p:cNvPr>
          <p:cNvPicPr>
            <a:picLocks noChangeAspect="1"/>
          </p:cNvPicPr>
          <p:nvPr/>
        </p:nvPicPr>
        <p:blipFill>
          <a:blip r:embed="rId3"/>
          <a:stretch>
            <a:fillRect/>
          </a:stretch>
        </p:blipFill>
        <p:spPr>
          <a:xfrm>
            <a:off x="333872" y="5226086"/>
            <a:ext cx="679772" cy="720000"/>
          </a:xfrm>
          <a:prstGeom prst="rect">
            <a:avLst/>
          </a:prstGeom>
        </p:spPr>
      </p:pic>
      <p:sp>
        <p:nvSpPr>
          <p:cNvPr id="9" name="תיבת טקסט 8">
            <a:extLst>
              <a:ext uri="{FF2B5EF4-FFF2-40B4-BE49-F238E27FC236}">
                <a16:creationId xmlns="" xmlns:a16="http://schemas.microsoft.com/office/drawing/2014/main" id="{515461C6-2B1B-48F8-A3C9-AFC719628718}"/>
              </a:ext>
            </a:extLst>
          </p:cNvPr>
          <p:cNvSpPr txBox="1"/>
          <p:nvPr/>
        </p:nvSpPr>
        <p:spPr>
          <a:xfrm>
            <a:off x="383255" y="1797809"/>
            <a:ext cx="11425490" cy="4305794"/>
          </a:xfrm>
          <a:prstGeom prst="rect">
            <a:avLst/>
          </a:prstGeom>
          <a:noFill/>
        </p:spPr>
        <p:txBody>
          <a:bodyPr wrap="square">
            <a:spAutoFit/>
          </a:bodyPr>
          <a:lstStyle/>
          <a:p>
            <a:pPr algn="r" rtl="1"/>
            <a:r>
              <a:rPr lang="he-IL" sz="4000" b="1" dirty="0">
                <a:solidFill>
                  <a:srgbClr val="037581"/>
                </a:solidFill>
                <a:latin typeface="Calibri" panose="020F0502020204030204" pitchFamily="34" charset="0"/>
                <a:cs typeface="Calibri" panose="020F0502020204030204" pitchFamily="34" charset="0"/>
              </a:rPr>
              <a:t>שׁוּנִית</a:t>
            </a:r>
          </a:p>
          <a:p>
            <a:pPr algn="r" rtl="1">
              <a:lnSpc>
                <a:spcPct val="150000"/>
              </a:lnSpc>
            </a:pPr>
            <a:r>
              <a:rPr lang="he-IL" sz="4000" b="1" dirty="0">
                <a:latin typeface="Calibri" panose="020F0502020204030204" pitchFamily="34" charset="0"/>
                <a:cs typeface="Calibri" panose="020F0502020204030204" pitchFamily="34" charset="0"/>
              </a:rPr>
              <a:t>סֶלַע אוֹ כַּמָּה סְלָעִים הַנִּמְצָאִים מִתַּחַת לִפְנֵי הַמַּיִם אוֹ מֵעֲלֵיהֶם. הַשּׁוּנִית מְהַוָּה מְקוֹם מִחְיָה לְבַעֲלֵי חַיִּים יַמִּיִּים רַבִּים.</a:t>
            </a:r>
          </a:p>
          <a:p>
            <a:pPr algn="r" rtl="1">
              <a:lnSpc>
                <a:spcPct val="150000"/>
              </a:lnSpc>
            </a:pPr>
            <a:r>
              <a:rPr lang="he-IL" sz="4000" b="1" dirty="0">
                <a:latin typeface="Calibri" panose="020F0502020204030204" pitchFamily="34" charset="0"/>
                <a:cs typeface="Calibri" panose="020F0502020204030204" pitchFamily="34" charset="0"/>
              </a:rPr>
              <a:t>הַשּׁוּנִית הַיְּדוּעָה בְּיוֹתֵר הִיא שׁוּנִית אַלְמֻגִּים הַבְּנוּיָה בְּעִקָּר מֵאַלְמֻגִּים, מֵאַצּוֹת וּצְמָחִים אֲחֵרִים.</a:t>
            </a:r>
          </a:p>
        </p:txBody>
      </p:sp>
      <p:sp>
        <p:nvSpPr>
          <p:cNvPr id="11" name="כותרת 3">
            <a:extLst>
              <a:ext uri="{FF2B5EF4-FFF2-40B4-BE49-F238E27FC236}">
                <a16:creationId xmlns="" xmlns:a16="http://schemas.microsoft.com/office/drawing/2014/main" id="{E3595CB8-0A39-4771-B3AC-3E9AABD44C88}"/>
              </a:ext>
            </a:extLst>
          </p:cNvPr>
          <p:cNvSpPr txBox="1">
            <a:spLocks noGrp="1"/>
          </p:cNvSpPr>
          <p:nvPr>
            <p:ph type="title"/>
          </p:nvPr>
        </p:nvSpPr>
        <p:spPr>
          <a:xfrm>
            <a:off x="9156356" y="694856"/>
            <a:ext cx="2464873" cy="535531"/>
          </a:xfrm>
          <a:prstGeom prst="rect">
            <a:avLst/>
          </a:prstGeom>
          <a:solidFill>
            <a:srgbClr val="FFE48F"/>
          </a:solidFill>
        </p:spPr>
        <p:txBody>
          <a:bodyPr wrap="square" rtlCol="1">
            <a:spAutoFit/>
          </a:bodyPr>
          <a:lstStyle/>
          <a:p>
            <a:pPr algn="r" rtl="1"/>
            <a:r>
              <a:rPr lang="he-IL" sz="3200" b="1" dirty="0">
                <a:solidFill>
                  <a:schemeClr val="tx1"/>
                </a:solidFill>
                <a:ea typeface="+mn-ea"/>
              </a:rPr>
              <a:t>מהי שונית?</a:t>
            </a:r>
          </a:p>
        </p:txBody>
      </p:sp>
    </p:spTree>
    <p:extLst>
      <p:ext uri="{BB962C8B-B14F-4D97-AF65-F5344CB8AC3E}">
        <p14:creationId xmlns:p14="http://schemas.microsoft.com/office/powerpoint/2010/main" val="70122328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תיבת טקסט 4">
            <a:extLst>
              <a:ext uri="{FF2B5EF4-FFF2-40B4-BE49-F238E27FC236}">
                <a16:creationId xmlns="" xmlns:a16="http://schemas.microsoft.com/office/drawing/2014/main" id="{E11C15BC-DDAE-485A-BC18-CA4F073D61A5}"/>
              </a:ext>
            </a:extLst>
          </p:cNvPr>
          <p:cNvSpPr txBox="1"/>
          <p:nvPr/>
        </p:nvSpPr>
        <p:spPr>
          <a:xfrm>
            <a:off x="119865" y="1368786"/>
            <a:ext cx="12072135" cy="2232021"/>
          </a:xfrm>
          <a:prstGeom prst="rect">
            <a:avLst/>
          </a:prstGeom>
          <a:noFill/>
        </p:spPr>
        <p:txBody>
          <a:bodyPr wrap="square" rtlCol="1">
            <a:spAutoFit/>
          </a:bodyPr>
          <a:lstStyle/>
          <a:p>
            <a:pPr algn="r" rtl="1">
              <a:lnSpc>
                <a:spcPct val="150000"/>
              </a:lnSpc>
            </a:pPr>
            <a:r>
              <a:rPr lang="he-IL" sz="3200" b="1" dirty="0">
                <a:latin typeface="Calibri" panose="020F0502020204030204" pitchFamily="34" charset="0"/>
                <a:cs typeface="Calibri" panose="020F0502020204030204" pitchFamily="34" charset="0"/>
              </a:rPr>
              <a:t>אַלְמֻגִּים הֵם בַּעֲלֵי חַיִּים בַּעֲלֵי צוּרוֹת מְיֻחָדוֹת וּמַרְהִיבוֹת. אַלְמֻגִּים שׁוֹכְנִים בַּיָּם, בְּעִקָּר בְּמַיִם רְדוּדִים וַחֲמִימִים. הֵם </a:t>
            </a:r>
            <a:r>
              <a:rPr lang="he-IL" sz="3200" b="1" dirty="0" err="1">
                <a:latin typeface="Calibri" panose="020F0502020204030204" pitchFamily="34" charset="0"/>
                <a:cs typeface="Calibri" panose="020F0502020204030204" pitchFamily="34" charset="0"/>
              </a:rPr>
              <a:t>נִזּוֹנִים</a:t>
            </a:r>
            <a:r>
              <a:rPr lang="he-IL" sz="3200" b="1" dirty="0">
                <a:latin typeface="Calibri" panose="020F0502020204030204" pitchFamily="34" charset="0"/>
                <a:cs typeface="Calibri" panose="020F0502020204030204" pitchFamily="34" charset="0"/>
              </a:rPr>
              <a:t> מִבַּעֲלֵי חַיִּים קְטַנְטַנִּים וְחַיִּים בִּיחִידוֹת אוֹ בַּמּוֹשָׁבוֹת.</a:t>
            </a:r>
          </a:p>
        </p:txBody>
      </p:sp>
      <p:sp>
        <p:nvSpPr>
          <p:cNvPr id="6" name="מלבן 5">
            <a:extLst>
              <a:ext uri="{FF2B5EF4-FFF2-40B4-BE49-F238E27FC236}">
                <a16:creationId xmlns="" xmlns:a16="http://schemas.microsoft.com/office/drawing/2014/main" id="{AF225D79-50CE-47DB-851E-5FE269F5ECDD}"/>
              </a:ext>
            </a:extLst>
          </p:cNvPr>
          <p:cNvSpPr/>
          <p:nvPr/>
        </p:nvSpPr>
        <p:spPr>
          <a:xfrm>
            <a:off x="4171908" y="6103306"/>
            <a:ext cx="4894289" cy="754694"/>
          </a:xfrm>
          <a:prstGeom prst="rect">
            <a:avLst/>
          </a:prstGeom>
        </p:spPr>
        <p:txBody>
          <a:bodyPr wrap="none">
            <a:spAutoFit/>
          </a:bodyPr>
          <a:lstStyle/>
          <a:p>
            <a:pPr algn="r">
              <a:lnSpc>
                <a:spcPct val="150000"/>
              </a:lnSpc>
            </a:pPr>
            <a:r>
              <a:rPr lang="he-IL" sz="3200" b="1" dirty="0">
                <a:solidFill>
                  <a:srgbClr val="202122"/>
                </a:solidFill>
                <a:latin typeface="Calibri" panose="020F0502020204030204" pitchFamily="34" charset="0"/>
                <a:cs typeface="Calibri" panose="020F0502020204030204" pitchFamily="34" charset="0"/>
              </a:rPr>
              <a:t>**אלמוגים ביוונית -פרחים חיים</a:t>
            </a:r>
          </a:p>
        </p:txBody>
      </p:sp>
      <p:sp>
        <p:nvSpPr>
          <p:cNvPr id="10" name="כותרת 3">
            <a:extLst>
              <a:ext uri="{FF2B5EF4-FFF2-40B4-BE49-F238E27FC236}">
                <a16:creationId xmlns="" xmlns:a16="http://schemas.microsoft.com/office/drawing/2014/main" id="{ABB382A5-3708-4DC7-9375-3F689D2770DB}"/>
              </a:ext>
            </a:extLst>
          </p:cNvPr>
          <p:cNvSpPr txBox="1">
            <a:spLocks noGrp="1"/>
          </p:cNvSpPr>
          <p:nvPr>
            <p:ph type="title"/>
          </p:nvPr>
        </p:nvSpPr>
        <p:spPr>
          <a:xfrm>
            <a:off x="8661400" y="694856"/>
            <a:ext cx="2959830" cy="535531"/>
          </a:xfrm>
          <a:prstGeom prst="rect">
            <a:avLst/>
          </a:prstGeom>
          <a:solidFill>
            <a:srgbClr val="FFE48F"/>
          </a:solidFill>
        </p:spPr>
        <p:txBody>
          <a:bodyPr wrap="square" rtlCol="1">
            <a:spAutoFit/>
          </a:bodyPr>
          <a:lstStyle/>
          <a:p>
            <a:pPr algn="r" rtl="1"/>
            <a:r>
              <a:rPr lang="he-IL" sz="3200" b="1" dirty="0">
                <a:solidFill>
                  <a:schemeClr val="tx1"/>
                </a:solidFill>
                <a:ea typeface="+mn-ea"/>
              </a:rPr>
              <a:t>מהם אַלְמֻגִּים ?</a:t>
            </a:r>
          </a:p>
        </p:txBody>
      </p:sp>
      <p:pic>
        <p:nvPicPr>
          <p:cNvPr id="11" name="תמונה 10">
            <a:extLst>
              <a:ext uri="{FF2B5EF4-FFF2-40B4-BE49-F238E27FC236}">
                <a16:creationId xmlns="" xmlns:a16="http://schemas.microsoft.com/office/drawing/2014/main" id="{CE315148-E8AE-4854-A005-FD403D8FE6A3}"/>
              </a:ext>
            </a:extLst>
          </p:cNvPr>
          <p:cNvPicPr>
            <a:picLocks noChangeAspect="1"/>
          </p:cNvPicPr>
          <p:nvPr/>
        </p:nvPicPr>
        <p:blipFill>
          <a:blip r:embed="rId3"/>
          <a:stretch>
            <a:fillRect/>
          </a:stretch>
        </p:blipFill>
        <p:spPr>
          <a:xfrm>
            <a:off x="558680" y="3444536"/>
            <a:ext cx="3833850" cy="2473104"/>
          </a:xfrm>
          <a:prstGeom prst="rect">
            <a:avLst/>
          </a:prstGeom>
        </p:spPr>
      </p:pic>
      <p:pic>
        <p:nvPicPr>
          <p:cNvPr id="12" name="תמונה 11">
            <a:extLst>
              <a:ext uri="{FF2B5EF4-FFF2-40B4-BE49-F238E27FC236}">
                <a16:creationId xmlns="" xmlns:a16="http://schemas.microsoft.com/office/drawing/2014/main" id="{60192D8F-5057-4042-8D51-9941EFE19877}"/>
              </a:ext>
            </a:extLst>
          </p:cNvPr>
          <p:cNvPicPr>
            <a:picLocks noChangeAspect="1"/>
          </p:cNvPicPr>
          <p:nvPr/>
        </p:nvPicPr>
        <p:blipFill>
          <a:blip r:embed="rId4"/>
          <a:stretch>
            <a:fillRect/>
          </a:stretch>
        </p:blipFill>
        <p:spPr>
          <a:xfrm>
            <a:off x="5184750" y="3725404"/>
            <a:ext cx="3329848" cy="2290044"/>
          </a:xfrm>
          <a:prstGeom prst="rect">
            <a:avLst/>
          </a:prstGeom>
        </p:spPr>
      </p:pic>
      <p:pic>
        <p:nvPicPr>
          <p:cNvPr id="13" name="תמונה 12">
            <a:extLst>
              <a:ext uri="{FF2B5EF4-FFF2-40B4-BE49-F238E27FC236}">
                <a16:creationId xmlns="" xmlns:a16="http://schemas.microsoft.com/office/drawing/2014/main" id="{126E3FCC-EA7B-4CCC-950E-E53C7E39B210}"/>
              </a:ext>
            </a:extLst>
          </p:cNvPr>
          <p:cNvPicPr>
            <a:picLocks noChangeAspect="1"/>
          </p:cNvPicPr>
          <p:nvPr/>
        </p:nvPicPr>
        <p:blipFill>
          <a:blip r:embed="rId5"/>
          <a:stretch>
            <a:fillRect/>
          </a:stretch>
        </p:blipFill>
        <p:spPr>
          <a:xfrm>
            <a:off x="9066197" y="3557635"/>
            <a:ext cx="2292497" cy="3185284"/>
          </a:xfrm>
          <a:prstGeom prst="rect">
            <a:avLst/>
          </a:prstGeom>
        </p:spPr>
      </p:pic>
    </p:spTree>
    <p:extLst>
      <p:ext uri="{BB962C8B-B14F-4D97-AF65-F5344CB8AC3E}">
        <p14:creationId xmlns:p14="http://schemas.microsoft.com/office/powerpoint/2010/main" val="387916497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2">
            <a:extLst>
              <a:ext uri="{FF2B5EF4-FFF2-40B4-BE49-F238E27FC236}">
                <a16:creationId xmlns="" xmlns:a16="http://schemas.microsoft.com/office/drawing/2014/main" id="{75C023BB-19BB-4B99-BD86-E7E7CE413BA0}"/>
              </a:ext>
            </a:extLst>
          </p:cNvPr>
          <p:cNvSpPr>
            <a:spLocks noGrp="1"/>
          </p:cNvSpPr>
          <p:nvPr>
            <p:ph type="title"/>
          </p:nvPr>
        </p:nvSpPr>
        <p:spPr/>
        <p:txBody>
          <a:bodyPr/>
          <a:lstStyle/>
          <a:p>
            <a:endParaRPr lang="he-IL"/>
          </a:p>
        </p:txBody>
      </p:sp>
      <p:sp>
        <p:nvSpPr>
          <p:cNvPr id="5" name="תיבת טקסט 4">
            <a:extLst>
              <a:ext uri="{FF2B5EF4-FFF2-40B4-BE49-F238E27FC236}">
                <a16:creationId xmlns="" xmlns:a16="http://schemas.microsoft.com/office/drawing/2014/main" id="{81555264-E6C7-405A-AF27-EB658BAF2272}"/>
              </a:ext>
            </a:extLst>
          </p:cNvPr>
          <p:cNvSpPr txBox="1"/>
          <p:nvPr/>
        </p:nvSpPr>
        <p:spPr>
          <a:xfrm>
            <a:off x="805218" y="3457027"/>
            <a:ext cx="8910281" cy="646331"/>
          </a:xfrm>
          <a:prstGeom prst="rect">
            <a:avLst/>
          </a:prstGeom>
          <a:solidFill>
            <a:srgbClr val="FDA9C3"/>
          </a:solidFill>
        </p:spPr>
        <p:txBody>
          <a:bodyPr wrap="square" rtlCol="1">
            <a:spAutoFit/>
          </a:bodyPr>
          <a:lstStyle/>
          <a:p>
            <a:pPr algn="r" rtl="1"/>
            <a:r>
              <a:rPr lang="he-IL" sz="3600" b="1" dirty="0">
                <a:latin typeface="Calibri" panose="020F0502020204030204" pitchFamily="34" charset="0"/>
                <a:cs typeface="Calibri" panose="020F0502020204030204" pitchFamily="34" charset="0"/>
              </a:rPr>
              <a:t>מהי הסכנה הנשקפת לשונית האלמוגים באילת?</a:t>
            </a:r>
          </a:p>
        </p:txBody>
      </p:sp>
      <p:sp>
        <p:nvSpPr>
          <p:cNvPr id="6" name="כותרת 3">
            <a:extLst>
              <a:ext uri="{FF2B5EF4-FFF2-40B4-BE49-F238E27FC236}">
                <a16:creationId xmlns="" xmlns:a16="http://schemas.microsoft.com/office/drawing/2014/main" id="{ADC6CFD3-44A5-47E3-BEED-B3DA3342E3C8}"/>
              </a:ext>
            </a:extLst>
          </p:cNvPr>
          <p:cNvSpPr txBox="1">
            <a:spLocks/>
          </p:cNvSpPr>
          <p:nvPr/>
        </p:nvSpPr>
        <p:spPr>
          <a:xfrm>
            <a:off x="4349579" y="2233478"/>
            <a:ext cx="4343100" cy="590931"/>
          </a:xfrm>
          <a:prstGeom prst="rect">
            <a:avLst/>
          </a:prstGeom>
          <a:solidFill>
            <a:srgbClr val="FFE48F"/>
          </a:solidFill>
        </p:spPr>
        <p:txBody>
          <a:bodyPr vert="horz" wrap="square" lIns="91440" tIns="45720" rIns="91440" bIns="45720" rtlCol="1" anchor="b">
            <a:spAutoFit/>
          </a:bodyPr>
          <a:lstStyle>
            <a:lvl1pPr algn="r" defTabSz="914400" rtl="1" eaLnBrk="1" latinLnBrk="0" hangingPunct="1">
              <a:lnSpc>
                <a:spcPct val="90000"/>
              </a:lnSpc>
              <a:spcBef>
                <a:spcPts val="800"/>
              </a:spcBef>
              <a:spcAft>
                <a:spcPts val="0"/>
              </a:spcAft>
              <a:buNone/>
              <a:defRPr sz="4400" b="0" i="0" kern="1200">
                <a:solidFill>
                  <a:schemeClr val="bg1"/>
                </a:solidFill>
                <a:latin typeface="Calibri" panose="020F0502020204030204" pitchFamily="34" charset="0"/>
                <a:ea typeface="Open Sans" panose="020B0606030504020204" pitchFamily="34" charset="0"/>
                <a:cs typeface="Calibri" panose="020F0502020204030204" pitchFamily="34" charset="0"/>
              </a:defRPr>
            </a:lvl1pPr>
          </a:lstStyle>
          <a:p>
            <a:r>
              <a:rPr lang="he-IL" sz="3600" b="1">
                <a:solidFill>
                  <a:schemeClr val="tx1"/>
                </a:solidFill>
                <a:ea typeface="+mn-ea"/>
              </a:rPr>
              <a:t>מהי שונית אלמוגים?</a:t>
            </a:r>
            <a:endParaRPr lang="he-IL" sz="3600" b="1" dirty="0">
              <a:solidFill>
                <a:schemeClr val="tx1"/>
              </a:solidFill>
              <a:ea typeface="+mn-ea"/>
            </a:endParaRPr>
          </a:p>
        </p:txBody>
      </p:sp>
      <p:pic>
        <p:nvPicPr>
          <p:cNvPr id="8" name="תמונה 7">
            <a:extLst>
              <a:ext uri="{FF2B5EF4-FFF2-40B4-BE49-F238E27FC236}">
                <a16:creationId xmlns="" xmlns:a16="http://schemas.microsoft.com/office/drawing/2014/main" id="{8824A7B7-88CA-4D31-BBC0-63DF93517520}"/>
              </a:ext>
            </a:extLst>
          </p:cNvPr>
          <p:cNvPicPr>
            <a:picLocks noChangeAspect="1"/>
          </p:cNvPicPr>
          <p:nvPr/>
        </p:nvPicPr>
        <p:blipFill>
          <a:blip r:embed="rId3">
            <a:extLst>
              <a:ext uri="{837473B0-CC2E-450A-ABE3-18F120FF3D39}">
                <a1611:picAttrSrcUrl xmlns="" xmlns:a1611="http://schemas.microsoft.com/office/drawing/2016/11/main" r:id="rId4"/>
              </a:ext>
            </a:extLst>
          </a:blip>
          <a:stretch>
            <a:fillRect/>
          </a:stretch>
        </p:blipFill>
        <p:spPr>
          <a:xfrm>
            <a:off x="8831111" y="1975686"/>
            <a:ext cx="741405" cy="848835"/>
          </a:xfrm>
          <a:prstGeom prst="rect">
            <a:avLst/>
          </a:prstGeom>
        </p:spPr>
      </p:pic>
    </p:spTree>
    <p:extLst>
      <p:ext uri="{BB962C8B-B14F-4D97-AF65-F5344CB8AC3E}">
        <p14:creationId xmlns:p14="http://schemas.microsoft.com/office/powerpoint/2010/main" val="91524850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תיבת טקסט 7">
            <a:extLst>
              <a:ext uri="{FF2B5EF4-FFF2-40B4-BE49-F238E27FC236}">
                <a16:creationId xmlns="" xmlns:a16="http://schemas.microsoft.com/office/drawing/2014/main" id="{54057877-9C5E-4F65-8418-374FDE54E71D}"/>
              </a:ext>
            </a:extLst>
          </p:cNvPr>
          <p:cNvSpPr txBox="1"/>
          <p:nvPr/>
        </p:nvSpPr>
        <p:spPr>
          <a:xfrm>
            <a:off x="1874583" y="512483"/>
            <a:ext cx="9114676" cy="646331"/>
          </a:xfrm>
          <a:prstGeom prst="rect">
            <a:avLst/>
          </a:prstGeom>
          <a:solidFill>
            <a:srgbClr val="FDA9C3"/>
          </a:solidFill>
        </p:spPr>
        <p:txBody>
          <a:bodyPr wrap="square" rtlCol="1">
            <a:spAutoFit/>
          </a:bodyPr>
          <a:lstStyle/>
          <a:p>
            <a:pPr algn="ctr" rtl="1"/>
            <a:r>
              <a:rPr lang="he-IL" sz="3600" b="1" dirty="0">
                <a:latin typeface="Calibri" panose="020F0502020204030204" pitchFamily="34" charset="0"/>
                <a:cs typeface="Calibri" panose="020F0502020204030204" pitchFamily="34" charset="0"/>
              </a:rPr>
              <a:t>מהי הסכנה הנשקפת לשונית האלמוגים באילת?</a:t>
            </a:r>
          </a:p>
        </p:txBody>
      </p:sp>
      <p:pic>
        <p:nvPicPr>
          <p:cNvPr id="9" name="תמונה 8">
            <a:extLst>
              <a:ext uri="{FF2B5EF4-FFF2-40B4-BE49-F238E27FC236}">
                <a16:creationId xmlns="" xmlns:a16="http://schemas.microsoft.com/office/drawing/2014/main" id="{EE64F1BA-905E-457A-91FD-AA7308FADF10}"/>
              </a:ext>
            </a:extLst>
          </p:cNvPr>
          <p:cNvPicPr>
            <a:picLocks noChangeAspect="1"/>
          </p:cNvPicPr>
          <p:nvPr/>
        </p:nvPicPr>
        <p:blipFill rotWithShape="1">
          <a:blip r:embed="rId3"/>
          <a:srcRect l="8629" t="14762" r="6916" b="20473"/>
          <a:stretch/>
        </p:blipFill>
        <p:spPr>
          <a:xfrm>
            <a:off x="2384854" y="1776339"/>
            <a:ext cx="8604405" cy="4892343"/>
          </a:xfrm>
          <a:prstGeom prst="rect">
            <a:avLst/>
          </a:prstGeom>
        </p:spPr>
      </p:pic>
    </p:spTree>
    <p:extLst>
      <p:ext uri="{BB962C8B-B14F-4D97-AF65-F5344CB8AC3E}">
        <p14:creationId xmlns:p14="http://schemas.microsoft.com/office/powerpoint/2010/main" val="247497215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תיבת טקסט 4">
            <a:extLst>
              <a:ext uri="{FF2B5EF4-FFF2-40B4-BE49-F238E27FC236}">
                <a16:creationId xmlns="" xmlns:a16="http://schemas.microsoft.com/office/drawing/2014/main" id="{B2D24010-6451-4942-9F5D-0259FDEBCD64}"/>
              </a:ext>
            </a:extLst>
          </p:cNvPr>
          <p:cNvSpPr txBox="1"/>
          <p:nvPr/>
        </p:nvSpPr>
        <p:spPr>
          <a:xfrm>
            <a:off x="401594" y="1600800"/>
            <a:ext cx="11747157" cy="1077218"/>
          </a:xfrm>
          <a:prstGeom prst="rect">
            <a:avLst/>
          </a:prstGeom>
          <a:noFill/>
        </p:spPr>
        <p:txBody>
          <a:bodyPr wrap="square" rtlCol="1">
            <a:spAutoFit/>
          </a:bodyPr>
          <a:lstStyle/>
          <a:p>
            <a:pPr algn="r" rtl="1"/>
            <a:r>
              <a:rPr lang="he-IL" sz="3200" b="1" dirty="0">
                <a:latin typeface="Calibri" panose="020F0502020204030204" pitchFamily="34" charset="0"/>
                <a:cs typeface="Calibri" panose="020F0502020204030204" pitchFamily="34" charset="0"/>
              </a:rPr>
              <a:t>בחוות דעת שנכתבה על ידי רשות הטבע והגנים נאמר: "לְמִפְרָץ אֵילַת נִשְׁקֶפֶת סַכָּנָה מַמָּשִׁית כְּתוֹצָאָה מִשִּׁנּוּעַ אָמוֹנְיָה לִנְמַל אֵילַת."</a:t>
            </a:r>
          </a:p>
        </p:txBody>
      </p:sp>
      <p:sp>
        <p:nvSpPr>
          <p:cNvPr id="8" name="תיבת טקסט 7">
            <a:extLst>
              <a:ext uri="{FF2B5EF4-FFF2-40B4-BE49-F238E27FC236}">
                <a16:creationId xmlns="" xmlns:a16="http://schemas.microsoft.com/office/drawing/2014/main" id="{54057877-9C5E-4F65-8418-374FDE54E71D}"/>
              </a:ext>
            </a:extLst>
          </p:cNvPr>
          <p:cNvSpPr txBox="1"/>
          <p:nvPr/>
        </p:nvSpPr>
        <p:spPr>
          <a:xfrm>
            <a:off x="2210938" y="277055"/>
            <a:ext cx="9073732" cy="584775"/>
          </a:xfrm>
          <a:prstGeom prst="rect">
            <a:avLst/>
          </a:prstGeom>
          <a:solidFill>
            <a:srgbClr val="FDA9C3"/>
          </a:solidFill>
        </p:spPr>
        <p:txBody>
          <a:bodyPr wrap="square" rtlCol="1">
            <a:spAutoFit/>
          </a:bodyPr>
          <a:lstStyle/>
          <a:p>
            <a:pPr algn="ctr" rtl="1"/>
            <a:r>
              <a:rPr lang="he-IL" sz="3200" b="1" dirty="0">
                <a:latin typeface="Calibri" panose="020F0502020204030204" pitchFamily="34" charset="0"/>
                <a:cs typeface="Calibri" panose="020F0502020204030204" pitchFamily="34" charset="0"/>
              </a:rPr>
              <a:t>מהי הסכנה הנשקפת לשונית האלמוגים באילת?</a:t>
            </a:r>
          </a:p>
        </p:txBody>
      </p:sp>
      <p:sp>
        <p:nvSpPr>
          <p:cNvPr id="10" name="תיבת טקסט 9">
            <a:extLst>
              <a:ext uri="{FF2B5EF4-FFF2-40B4-BE49-F238E27FC236}">
                <a16:creationId xmlns="" xmlns:a16="http://schemas.microsoft.com/office/drawing/2014/main" id="{F97EC117-F823-4329-92D3-C5B8F8A5F4C1}"/>
              </a:ext>
            </a:extLst>
          </p:cNvPr>
          <p:cNvSpPr txBox="1"/>
          <p:nvPr/>
        </p:nvSpPr>
        <p:spPr>
          <a:xfrm>
            <a:off x="5596581" y="2949581"/>
            <a:ext cx="4666735" cy="584775"/>
          </a:xfrm>
          <a:prstGeom prst="rect">
            <a:avLst/>
          </a:prstGeom>
          <a:noFill/>
        </p:spPr>
        <p:txBody>
          <a:bodyPr wrap="square">
            <a:spAutoFit/>
          </a:bodyPr>
          <a:lstStyle/>
          <a:p>
            <a:pPr algn="r" rtl="1"/>
            <a:r>
              <a:rPr lang="he-IL" sz="3200" b="1" dirty="0">
                <a:solidFill>
                  <a:schemeClr val="accent6">
                    <a:lumMod val="75000"/>
                  </a:schemeClr>
                </a:solidFill>
                <a:latin typeface="Calibri" panose="020F0502020204030204" pitchFamily="34" charset="0"/>
                <a:cs typeface="Calibri" panose="020F0502020204030204" pitchFamily="34" charset="0"/>
              </a:rPr>
              <a:t>תנועה, העברה, תזוזה, הנעה</a:t>
            </a:r>
          </a:p>
        </p:txBody>
      </p:sp>
      <p:sp>
        <p:nvSpPr>
          <p:cNvPr id="13" name="תיבת טקסט 12">
            <a:extLst>
              <a:ext uri="{FF2B5EF4-FFF2-40B4-BE49-F238E27FC236}">
                <a16:creationId xmlns="" xmlns:a16="http://schemas.microsoft.com/office/drawing/2014/main" id="{8B8112EE-0832-429F-AA66-86F1FDF065FC}"/>
              </a:ext>
            </a:extLst>
          </p:cNvPr>
          <p:cNvSpPr txBox="1"/>
          <p:nvPr/>
        </p:nvSpPr>
        <p:spPr>
          <a:xfrm>
            <a:off x="401594" y="4240149"/>
            <a:ext cx="11611232" cy="2232021"/>
          </a:xfrm>
          <a:prstGeom prst="rect">
            <a:avLst/>
          </a:prstGeom>
          <a:noFill/>
        </p:spPr>
        <p:txBody>
          <a:bodyPr wrap="square">
            <a:spAutoFit/>
          </a:bodyPr>
          <a:lstStyle/>
          <a:p>
            <a:pPr algn="r" rtl="1">
              <a:lnSpc>
                <a:spcPct val="150000"/>
              </a:lnSpc>
            </a:pPr>
            <a:r>
              <a:rPr lang="he-IL" sz="3200" b="1" i="1" dirty="0">
                <a:latin typeface="Calibri" panose="020F0502020204030204" pitchFamily="34" charset="0"/>
                <a:cs typeface="Calibri" panose="020F0502020204030204" pitchFamily="34" charset="0"/>
              </a:rPr>
              <a:t>אִם חָלִילָה תִּתְרַחֵשׁ תַּקָּלָה וְהָאָמוֹנְיָה תִּתְפַּזֵּר בַּמַיִם שֶׁל מִפְרַץ אֵילַת, עֲלוּלָה לְהִוָּצֵר פְּגִיעָה בַּמַּעֲרֶכֶת הָאֶקוֹלוֹגִית שֶׁל מִפְרַץ אֵילַת, פְּגִיעָה שֶׁלֹּא נִתָּן יִהְיֶה לְתַקֵּן אוֹתָהּ.</a:t>
            </a:r>
          </a:p>
        </p:txBody>
      </p:sp>
      <p:sp>
        <p:nvSpPr>
          <p:cNvPr id="14" name="תיבת טקסט 13">
            <a:extLst>
              <a:ext uri="{FF2B5EF4-FFF2-40B4-BE49-F238E27FC236}">
                <a16:creationId xmlns="" xmlns:a16="http://schemas.microsoft.com/office/drawing/2014/main" id="{ED873F4B-0ECB-4BD0-84E4-0D7612AC351D}"/>
              </a:ext>
            </a:extLst>
          </p:cNvPr>
          <p:cNvSpPr txBox="1"/>
          <p:nvPr/>
        </p:nvSpPr>
        <p:spPr>
          <a:xfrm>
            <a:off x="293473" y="3594865"/>
            <a:ext cx="6147486" cy="584775"/>
          </a:xfrm>
          <a:prstGeom prst="rect">
            <a:avLst/>
          </a:prstGeom>
          <a:noFill/>
        </p:spPr>
        <p:txBody>
          <a:bodyPr wrap="square">
            <a:spAutoFit/>
          </a:bodyPr>
          <a:lstStyle/>
          <a:p>
            <a:pPr algn="r" rtl="1"/>
            <a:r>
              <a:rPr lang="he-IL" sz="3200" b="1" dirty="0">
                <a:solidFill>
                  <a:schemeClr val="accent6">
                    <a:lumMod val="75000"/>
                  </a:schemeClr>
                </a:solidFill>
                <a:latin typeface="Calibri" panose="020F0502020204030204" pitchFamily="34" charset="0"/>
                <a:cs typeface="Calibri" panose="020F0502020204030204" pitchFamily="34" charset="0"/>
              </a:rPr>
              <a:t>אָמוניה- גָּז חֲסַר צֶבַע וּבַעַל רֵיחַ חָרִיף </a:t>
            </a:r>
          </a:p>
        </p:txBody>
      </p:sp>
      <p:sp>
        <p:nvSpPr>
          <p:cNvPr id="15" name="תיבת טקסט 14">
            <a:extLst>
              <a:ext uri="{FF2B5EF4-FFF2-40B4-BE49-F238E27FC236}">
                <a16:creationId xmlns="" xmlns:a16="http://schemas.microsoft.com/office/drawing/2014/main" id="{AFA45A57-C983-4F12-AD52-5DF7E22F2CE7}"/>
              </a:ext>
            </a:extLst>
          </p:cNvPr>
          <p:cNvSpPr txBox="1"/>
          <p:nvPr/>
        </p:nvSpPr>
        <p:spPr>
          <a:xfrm>
            <a:off x="10263316" y="2726153"/>
            <a:ext cx="1749510" cy="584775"/>
          </a:xfrm>
          <a:prstGeom prst="rect">
            <a:avLst/>
          </a:prstGeom>
          <a:noFill/>
        </p:spPr>
        <p:txBody>
          <a:bodyPr wrap="square">
            <a:spAutoFit/>
          </a:bodyPr>
          <a:lstStyle/>
          <a:p>
            <a:pPr algn="r" rtl="1"/>
            <a:r>
              <a:rPr lang="he-IL" sz="3200" b="1" dirty="0">
                <a:solidFill>
                  <a:schemeClr val="accent6">
                    <a:lumMod val="75000"/>
                  </a:schemeClr>
                </a:solidFill>
                <a:latin typeface="Calibri" panose="020F0502020204030204" pitchFamily="34" charset="0"/>
                <a:cs typeface="Calibri" panose="020F0502020204030204" pitchFamily="34" charset="0"/>
              </a:rPr>
              <a:t>שינוע</a:t>
            </a:r>
          </a:p>
        </p:txBody>
      </p:sp>
      <p:sp>
        <p:nvSpPr>
          <p:cNvPr id="16" name="תיבת טקסט 15">
            <a:extLst>
              <a:ext uri="{FF2B5EF4-FFF2-40B4-BE49-F238E27FC236}">
                <a16:creationId xmlns="" xmlns:a16="http://schemas.microsoft.com/office/drawing/2014/main" id="{9D338E26-CB00-4356-A623-B0D285D1AD34}"/>
              </a:ext>
            </a:extLst>
          </p:cNvPr>
          <p:cNvSpPr txBox="1"/>
          <p:nvPr/>
        </p:nvSpPr>
        <p:spPr>
          <a:xfrm>
            <a:off x="10263316" y="3202611"/>
            <a:ext cx="1749510" cy="646331"/>
          </a:xfrm>
          <a:prstGeom prst="rect">
            <a:avLst/>
          </a:prstGeom>
          <a:noFill/>
        </p:spPr>
        <p:txBody>
          <a:bodyPr wrap="square">
            <a:spAutoFit/>
          </a:bodyPr>
          <a:lstStyle/>
          <a:p>
            <a:pPr algn="r" rtl="1"/>
            <a:r>
              <a:rPr lang="he-IL" sz="3200" b="1" dirty="0">
                <a:solidFill>
                  <a:schemeClr val="accent6">
                    <a:lumMod val="75000"/>
                  </a:schemeClr>
                </a:solidFill>
                <a:latin typeface="Calibri" panose="020F0502020204030204" pitchFamily="34" charset="0"/>
                <a:cs typeface="Calibri" panose="020F0502020204030204" pitchFamily="34" charset="0"/>
              </a:rPr>
              <a:t>שי</a:t>
            </a:r>
            <a:r>
              <a:rPr lang="he-IL" sz="3600" b="1" dirty="0">
                <a:solidFill>
                  <a:srgbClr val="0070C0"/>
                </a:solidFill>
                <a:latin typeface="Calibri" panose="020F0502020204030204" pitchFamily="34" charset="0"/>
                <a:cs typeface="Calibri" panose="020F0502020204030204" pitchFamily="34" charset="0"/>
              </a:rPr>
              <a:t>נוע</a:t>
            </a:r>
            <a:endParaRPr lang="he-IL" sz="3200" b="1" dirty="0">
              <a:solidFill>
                <a:srgbClr val="0070C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18333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3" grpId="0"/>
      <p:bldP spid="14" grpId="0"/>
      <p:bldP spid="15" grpId="0"/>
      <p:bldP spid="1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תיבת טקסט 4">
            <a:extLst>
              <a:ext uri="{FF2B5EF4-FFF2-40B4-BE49-F238E27FC236}">
                <a16:creationId xmlns="" xmlns:a16="http://schemas.microsoft.com/office/drawing/2014/main" id="{B744316B-5086-4124-9CF8-46B8E24E8663}"/>
              </a:ext>
            </a:extLst>
          </p:cNvPr>
          <p:cNvSpPr txBox="1"/>
          <p:nvPr/>
        </p:nvSpPr>
        <p:spPr>
          <a:xfrm>
            <a:off x="3842951" y="189318"/>
            <a:ext cx="7018638" cy="1384995"/>
          </a:xfrm>
          <a:prstGeom prst="rect">
            <a:avLst/>
          </a:prstGeom>
          <a:solidFill>
            <a:srgbClr val="FDA9C3"/>
          </a:solidFill>
        </p:spPr>
        <p:txBody>
          <a:bodyPr wrap="square" rtlCol="1">
            <a:spAutoFit/>
          </a:bodyPr>
          <a:lstStyle/>
          <a:p>
            <a:pPr algn="r" rtl="1"/>
            <a:endParaRPr lang="he-IL" sz="2800" dirty="0">
              <a:latin typeface="Calibri" panose="020F0502020204030204" pitchFamily="34" charset="0"/>
              <a:cs typeface="Calibri" panose="020F0502020204030204" pitchFamily="34" charset="0"/>
            </a:endParaRPr>
          </a:p>
          <a:p>
            <a:pPr algn="ctr" rtl="1"/>
            <a:r>
              <a:rPr lang="he-IL" sz="2800" dirty="0">
                <a:latin typeface="Calibri" panose="020F0502020204030204" pitchFamily="34" charset="0"/>
                <a:cs typeface="Calibri" panose="020F0502020204030204" pitchFamily="34" charset="0"/>
              </a:rPr>
              <a:t>מהי הסכנה הנשקפת לשונית האלמוגים באילת?</a:t>
            </a:r>
          </a:p>
          <a:p>
            <a:pPr algn="r" rtl="1"/>
            <a:endParaRPr lang="he-IL" sz="2800" dirty="0">
              <a:latin typeface="Calibri" panose="020F0502020204030204" pitchFamily="34" charset="0"/>
              <a:cs typeface="Calibri" panose="020F0502020204030204" pitchFamily="34" charset="0"/>
            </a:endParaRPr>
          </a:p>
        </p:txBody>
      </p:sp>
      <p:sp>
        <p:nvSpPr>
          <p:cNvPr id="9" name="תיבת טקסט 8">
            <a:extLst>
              <a:ext uri="{FF2B5EF4-FFF2-40B4-BE49-F238E27FC236}">
                <a16:creationId xmlns="" xmlns:a16="http://schemas.microsoft.com/office/drawing/2014/main" id="{20E59577-776C-4E34-A3AC-204875FE0F0C}"/>
              </a:ext>
            </a:extLst>
          </p:cNvPr>
          <p:cNvSpPr txBox="1"/>
          <p:nvPr/>
        </p:nvSpPr>
        <p:spPr>
          <a:xfrm>
            <a:off x="-122830" y="1951529"/>
            <a:ext cx="12314830" cy="4906471"/>
          </a:xfrm>
          <a:prstGeom prst="rect">
            <a:avLst/>
          </a:prstGeom>
          <a:noFill/>
        </p:spPr>
        <p:txBody>
          <a:bodyPr wrap="square">
            <a:spAutoFit/>
          </a:bodyPr>
          <a:lstStyle/>
          <a:p>
            <a:pPr marL="457200" indent="-457200" algn="r" rtl="1">
              <a:lnSpc>
                <a:spcPct val="150000"/>
              </a:lnSpc>
              <a:buFont typeface="Arial" panose="020B0604020202020204" pitchFamily="34" charset="0"/>
              <a:buChar char="•"/>
            </a:pPr>
            <a:r>
              <a:rPr lang="he-IL" sz="3600" b="1" dirty="0">
                <a:latin typeface="Calibri" panose="020F0502020204030204" pitchFamily="34" charset="0"/>
                <a:cs typeface="Calibri" panose="020F0502020204030204" pitchFamily="34" charset="0"/>
              </a:rPr>
              <a:t>הָאָמוֹנְיָה עֲלוּלָה לַחְדֹּר לְגוּף הַדָּג וְלִפְגֹּעַ בּוֹ.</a:t>
            </a:r>
          </a:p>
          <a:p>
            <a:pPr marL="457200" indent="-457200" algn="r" rtl="1">
              <a:lnSpc>
                <a:spcPct val="150000"/>
              </a:lnSpc>
              <a:buFont typeface="Arial" panose="020B0604020202020204" pitchFamily="34" charset="0"/>
              <a:buChar char="•"/>
            </a:pPr>
            <a:r>
              <a:rPr lang="he-IL" sz="3600" b="1" dirty="0">
                <a:latin typeface="Calibri" panose="020F0502020204030204" pitchFamily="34" charset="0"/>
                <a:cs typeface="Calibri" panose="020F0502020204030204" pitchFamily="34" charset="0"/>
              </a:rPr>
              <a:t>אַלְמּוּגִּי הָאֶבֶן וִיצוּרִים נוֹסָפִים יִפָּגְעוּ כְּתוֹצָאָה שֶׁל עֲלִיָּה בְּטֶמְפֵּרָטוּרַת הַמַּיִם.</a:t>
            </a:r>
          </a:p>
          <a:p>
            <a:pPr marL="457200" indent="-457200" algn="r" rtl="1">
              <a:lnSpc>
                <a:spcPct val="150000"/>
              </a:lnSpc>
              <a:buFont typeface="Arial" panose="020B0604020202020204" pitchFamily="34" charset="0"/>
              <a:buChar char="•"/>
            </a:pPr>
            <a:r>
              <a:rPr lang="he-IL" sz="3600" b="1" dirty="0">
                <a:latin typeface="Calibri" panose="020F0502020204030204" pitchFamily="34" charset="0"/>
                <a:cs typeface="Calibri" panose="020F0502020204030204" pitchFamily="34" charset="0"/>
              </a:rPr>
              <a:t>יֵשׁ סַכָּנָה שֶׁיִּתְפַּתְּחוּ אַצּוֹת שֶׁעֲלוּלוֹת לִפְגֹּעַ בְּשׁוּנִית הָאַלְמֻגִּים וּבַיִּצּוּרִים הַחַיִּים בָּהּ.</a:t>
            </a:r>
          </a:p>
          <a:p>
            <a:pPr algn="r" rtl="1">
              <a:lnSpc>
                <a:spcPct val="150000"/>
              </a:lnSpc>
            </a:pPr>
            <a:r>
              <a:rPr lang="he-IL" sz="3200" b="1" dirty="0">
                <a:latin typeface="Calibri" panose="020F0502020204030204" pitchFamily="34" charset="0"/>
                <a:cs typeface="Calibri" panose="020F0502020204030204" pitchFamily="34" charset="0"/>
              </a:rPr>
              <a:t> </a:t>
            </a:r>
            <a:endParaRPr lang="he-IL" sz="3200" b="1" dirty="0"/>
          </a:p>
        </p:txBody>
      </p:sp>
    </p:spTree>
    <p:extLst>
      <p:ext uri="{BB962C8B-B14F-4D97-AF65-F5344CB8AC3E}">
        <p14:creationId xmlns:p14="http://schemas.microsoft.com/office/powerpoint/2010/main" val="76531246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תיבת טקסט 5">
            <a:extLst>
              <a:ext uri="{FF2B5EF4-FFF2-40B4-BE49-F238E27FC236}">
                <a16:creationId xmlns="" xmlns:a16="http://schemas.microsoft.com/office/drawing/2014/main" id="{D9B394D3-77E1-406D-82D4-F21F6DA36CCD}"/>
              </a:ext>
            </a:extLst>
          </p:cNvPr>
          <p:cNvSpPr txBox="1"/>
          <p:nvPr/>
        </p:nvSpPr>
        <p:spPr>
          <a:xfrm>
            <a:off x="334662" y="2154201"/>
            <a:ext cx="11522676" cy="2766911"/>
          </a:xfrm>
          <a:prstGeom prst="rect">
            <a:avLst/>
          </a:prstGeom>
          <a:noFill/>
        </p:spPr>
        <p:txBody>
          <a:bodyPr wrap="square" rtlCol="1">
            <a:spAutoFit/>
          </a:bodyPr>
          <a:lstStyle/>
          <a:p>
            <a:pPr algn="r" rtl="1">
              <a:lnSpc>
                <a:spcPct val="150000"/>
              </a:lnSpc>
            </a:pPr>
            <a:r>
              <a:rPr lang="he-IL" sz="4000" b="1" dirty="0">
                <a:solidFill>
                  <a:srgbClr val="037581"/>
                </a:solidFill>
                <a:latin typeface="Calibri" panose="020F0502020204030204" pitchFamily="34" charset="0"/>
                <a:cs typeface="Calibri" panose="020F0502020204030204" pitchFamily="34" charset="0"/>
              </a:rPr>
              <a:t>אָסוּר לָתֵת לְזֶה לִקְרוֹת! בִּידֵי הַשַּׂר לַהֲגָנַת הַסְּבִיבָה הַסַּמְכוּת לַאֲשֶׁר אוֹ לִמְנֹעַ אֶת יֵבוּא הָאָמוֹנְיָה דֶּרֶךְ מִפְרַץ אֵילַת.</a:t>
            </a:r>
          </a:p>
          <a:p>
            <a:pPr algn="r" rtl="1">
              <a:lnSpc>
                <a:spcPct val="150000"/>
              </a:lnSpc>
            </a:pPr>
            <a:r>
              <a:rPr lang="he-IL" sz="4000" b="1" dirty="0">
                <a:solidFill>
                  <a:srgbClr val="037581"/>
                </a:solidFill>
                <a:latin typeface="Calibri" panose="020F0502020204030204" pitchFamily="34" charset="0"/>
                <a:cs typeface="Calibri" panose="020F0502020204030204" pitchFamily="34" charset="0"/>
              </a:rPr>
              <a:t>אֲנַחְנוּ קוֹרְאִים לוֹ לַעֲצֹר אֶת הַמַּהֲלָךְ!</a:t>
            </a:r>
          </a:p>
        </p:txBody>
      </p:sp>
      <p:sp>
        <p:nvSpPr>
          <p:cNvPr id="8" name="תיבת טקסט 7">
            <a:extLst>
              <a:ext uri="{FF2B5EF4-FFF2-40B4-BE49-F238E27FC236}">
                <a16:creationId xmlns="" xmlns:a16="http://schemas.microsoft.com/office/drawing/2014/main" id="{54057877-9C5E-4F65-8418-374FDE54E71D}"/>
              </a:ext>
            </a:extLst>
          </p:cNvPr>
          <p:cNvSpPr txBox="1"/>
          <p:nvPr/>
        </p:nvSpPr>
        <p:spPr>
          <a:xfrm>
            <a:off x="3842951" y="189318"/>
            <a:ext cx="7018638" cy="1384995"/>
          </a:xfrm>
          <a:prstGeom prst="rect">
            <a:avLst/>
          </a:prstGeom>
          <a:solidFill>
            <a:srgbClr val="FDA9C3"/>
          </a:solidFill>
        </p:spPr>
        <p:txBody>
          <a:bodyPr wrap="square" rtlCol="1">
            <a:spAutoFit/>
          </a:bodyPr>
          <a:lstStyle/>
          <a:p>
            <a:pPr algn="r" rtl="1"/>
            <a:endParaRPr lang="he-IL" sz="2800" dirty="0">
              <a:latin typeface="Calibri" panose="020F0502020204030204" pitchFamily="34" charset="0"/>
              <a:cs typeface="Calibri" panose="020F0502020204030204" pitchFamily="34" charset="0"/>
            </a:endParaRPr>
          </a:p>
          <a:p>
            <a:pPr algn="ctr" rtl="1"/>
            <a:r>
              <a:rPr lang="he-IL" sz="2800" dirty="0">
                <a:latin typeface="Calibri" panose="020F0502020204030204" pitchFamily="34" charset="0"/>
                <a:cs typeface="Calibri" panose="020F0502020204030204" pitchFamily="34" charset="0"/>
              </a:rPr>
              <a:t>מהי הסכנה הנשקפת לשונית האלמוגים באילת?</a:t>
            </a:r>
          </a:p>
          <a:p>
            <a:pPr algn="r" rtl="1"/>
            <a:endParaRPr lang="he-IL" sz="2800" dirty="0">
              <a:latin typeface="Calibri" panose="020F0502020204030204" pitchFamily="34" charset="0"/>
              <a:cs typeface="Calibri" panose="020F0502020204030204" pitchFamily="34" charset="0"/>
            </a:endParaRPr>
          </a:p>
        </p:txBody>
      </p:sp>
      <p:sp>
        <p:nvSpPr>
          <p:cNvPr id="2" name="תיבת טקסט 1">
            <a:extLst>
              <a:ext uri="{FF2B5EF4-FFF2-40B4-BE49-F238E27FC236}">
                <a16:creationId xmlns="" xmlns:a16="http://schemas.microsoft.com/office/drawing/2014/main" id="{C5C083D3-8C45-4184-8133-80E2D16FDD55}"/>
              </a:ext>
            </a:extLst>
          </p:cNvPr>
          <p:cNvSpPr txBox="1"/>
          <p:nvPr/>
        </p:nvSpPr>
        <p:spPr>
          <a:xfrm>
            <a:off x="1594022" y="3781168"/>
            <a:ext cx="667265" cy="2646878"/>
          </a:xfrm>
          <a:prstGeom prst="rect">
            <a:avLst/>
          </a:prstGeom>
          <a:noFill/>
        </p:spPr>
        <p:txBody>
          <a:bodyPr wrap="square" rtlCol="1">
            <a:spAutoFit/>
          </a:bodyPr>
          <a:lstStyle/>
          <a:p>
            <a:r>
              <a:rPr lang="he-IL" sz="16600" dirty="0">
                <a:solidFill>
                  <a:schemeClr val="accent6">
                    <a:lumMod val="75000"/>
                  </a:schemeClr>
                </a:solidFill>
              </a:rPr>
              <a:t>?</a:t>
            </a:r>
          </a:p>
        </p:txBody>
      </p:sp>
      <p:cxnSp>
        <p:nvCxnSpPr>
          <p:cNvPr id="4" name="מחבר ישר 3">
            <a:extLst>
              <a:ext uri="{FF2B5EF4-FFF2-40B4-BE49-F238E27FC236}">
                <a16:creationId xmlns="" xmlns:a16="http://schemas.microsoft.com/office/drawing/2014/main" id="{0ECC8C33-C739-4735-A892-DBD13DDB0B4C}"/>
              </a:ext>
            </a:extLst>
          </p:cNvPr>
          <p:cNvCxnSpPr>
            <a:cxnSpLocks/>
          </p:cNvCxnSpPr>
          <p:nvPr/>
        </p:nvCxnSpPr>
        <p:spPr>
          <a:xfrm flipH="1">
            <a:off x="1754659" y="4390563"/>
            <a:ext cx="1223319" cy="779741"/>
          </a:xfrm>
          <a:prstGeom prst="line">
            <a:avLst/>
          </a:prstGeom>
          <a:ln w="57150"/>
        </p:spPr>
        <p:style>
          <a:lnRef idx="3">
            <a:schemeClr val="accent1"/>
          </a:lnRef>
          <a:fillRef idx="0">
            <a:schemeClr val="accent1"/>
          </a:fillRef>
          <a:effectRef idx="2">
            <a:schemeClr val="accent1"/>
          </a:effectRef>
          <a:fontRef idx="minor">
            <a:schemeClr val="tx1"/>
          </a:fontRef>
        </p:style>
      </p:cxnSp>
      <p:cxnSp>
        <p:nvCxnSpPr>
          <p:cNvPr id="7" name="מחבר ישר 6">
            <a:extLst>
              <a:ext uri="{FF2B5EF4-FFF2-40B4-BE49-F238E27FC236}">
                <a16:creationId xmlns="" xmlns:a16="http://schemas.microsoft.com/office/drawing/2014/main" id="{16BFAB8A-29B3-4000-BF24-779572C512B5}"/>
              </a:ext>
            </a:extLst>
          </p:cNvPr>
          <p:cNvCxnSpPr>
            <a:cxnSpLocks/>
          </p:cNvCxnSpPr>
          <p:nvPr/>
        </p:nvCxnSpPr>
        <p:spPr>
          <a:xfrm>
            <a:off x="1915942" y="4256093"/>
            <a:ext cx="900752" cy="1048680"/>
          </a:xfrm>
          <a:prstGeom prst="line">
            <a:avLst/>
          </a:prstGeom>
          <a:ln w="571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98470574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2">
            <a:extLst>
              <a:ext uri="{FF2B5EF4-FFF2-40B4-BE49-F238E27FC236}">
                <a16:creationId xmlns="" xmlns:a16="http://schemas.microsoft.com/office/drawing/2014/main" id="{9857681B-5B79-46A5-A348-7AD69A0A286E}"/>
              </a:ext>
            </a:extLst>
          </p:cNvPr>
          <p:cNvSpPr>
            <a:spLocks noGrp="1"/>
          </p:cNvSpPr>
          <p:nvPr>
            <p:ph type="title"/>
          </p:nvPr>
        </p:nvSpPr>
        <p:spPr/>
        <p:txBody>
          <a:bodyPr/>
          <a:lstStyle/>
          <a:p>
            <a:r>
              <a:rPr lang="he-IL" dirty="0"/>
              <a:t>הידעת? </a:t>
            </a:r>
          </a:p>
        </p:txBody>
      </p:sp>
      <p:pic>
        <p:nvPicPr>
          <p:cNvPr id="6" name="תמונה 5">
            <a:extLst>
              <a:ext uri="{FF2B5EF4-FFF2-40B4-BE49-F238E27FC236}">
                <a16:creationId xmlns="" xmlns:a16="http://schemas.microsoft.com/office/drawing/2014/main" id="{C5AF9643-FB1A-4A77-A322-FDC0BEC57999}"/>
              </a:ext>
            </a:extLst>
          </p:cNvPr>
          <p:cNvPicPr>
            <a:picLocks noChangeAspect="1"/>
          </p:cNvPicPr>
          <p:nvPr/>
        </p:nvPicPr>
        <p:blipFill rotWithShape="1">
          <a:blip r:embed="rId3"/>
          <a:srcRect l="4821" t="10604" r="3573"/>
          <a:stretch/>
        </p:blipFill>
        <p:spPr>
          <a:xfrm>
            <a:off x="0" y="1734054"/>
            <a:ext cx="12093146" cy="4309074"/>
          </a:xfrm>
          <a:prstGeom prst="rect">
            <a:avLst/>
          </a:prstGeom>
        </p:spPr>
      </p:pic>
    </p:spTree>
    <p:extLst>
      <p:ext uri="{BB962C8B-B14F-4D97-AF65-F5344CB8AC3E}">
        <p14:creationId xmlns:p14="http://schemas.microsoft.com/office/powerpoint/2010/main" val="54034624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 xmlns:a16="http://schemas.microsoft.com/office/drawing/2014/main" id="{34141684-0310-9045-8FE5-875F7B59C73A}"/>
              </a:ext>
            </a:extLst>
          </p:cNvPr>
          <p:cNvSpPr>
            <a:spLocks noGrp="1"/>
          </p:cNvSpPr>
          <p:nvPr>
            <p:ph type="title"/>
          </p:nvPr>
        </p:nvSpPr>
        <p:spPr/>
        <p:txBody>
          <a:bodyPr/>
          <a:lstStyle/>
          <a:p>
            <a:r>
              <a:rPr lang="he-IL" dirty="0"/>
              <a:t>מה למדנו?</a:t>
            </a:r>
            <a:endParaRPr lang="x-none" dirty="0"/>
          </a:p>
        </p:txBody>
      </p:sp>
      <p:sp>
        <p:nvSpPr>
          <p:cNvPr id="5" name="Content Placeholder 4">
            <a:extLst>
              <a:ext uri="{FF2B5EF4-FFF2-40B4-BE49-F238E27FC236}">
                <a16:creationId xmlns="" xmlns:a16="http://schemas.microsoft.com/office/drawing/2014/main" id="{2D29BB97-9D9B-B04B-A130-6148BC78DF1C}"/>
              </a:ext>
            </a:extLst>
          </p:cNvPr>
          <p:cNvSpPr>
            <a:spLocks noGrp="1"/>
          </p:cNvSpPr>
          <p:nvPr>
            <p:ph idx="1"/>
          </p:nvPr>
        </p:nvSpPr>
        <p:spPr>
          <a:xfrm>
            <a:off x="838200" y="1392741"/>
            <a:ext cx="10888362" cy="4669439"/>
          </a:xfrm>
        </p:spPr>
        <p:txBody>
          <a:bodyPr>
            <a:normAutofit fontScale="77500" lnSpcReduction="20000"/>
          </a:bodyPr>
          <a:lstStyle/>
          <a:p>
            <a:pPr marL="457200" indent="-457200">
              <a:buFont typeface="Arial" panose="020B0604020202020204" pitchFamily="34" charset="0"/>
              <a:buChar char="•"/>
            </a:pPr>
            <a:endParaRPr lang="he-IL" sz="1600" b="1" dirty="0"/>
          </a:p>
          <a:p>
            <a:pPr marL="457200" indent="-457200">
              <a:lnSpc>
                <a:spcPct val="170000"/>
              </a:lnSpc>
              <a:buFont typeface="Arial" panose="020B0604020202020204" pitchFamily="34" charset="0"/>
              <a:buChar char="•"/>
            </a:pPr>
            <a:r>
              <a:rPr lang="he-IL" sz="3600" b="1" dirty="0"/>
              <a:t>למדנו לשאול שאלות לפני הקריאה.</a:t>
            </a:r>
          </a:p>
          <a:p>
            <a:pPr marL="457200" indent="-457200">
              <a:lnSpc>
                <a:spcPct val="170000"/>
              </a:lnSpc>
              <a:buFont typeface="Arial" panose="020B0604020202020204" pitchFamily="34" charset="0"/>
              <a:buChar char="•"/>
            </a:pPr>
            <a:r>
              <a:rPr lang="he-IL" sz="3600" b="1" dirty="0"/>
              <a:t>למדנו שכדאי להתבונן ב"מבט על" כדי לזהות מידע שמחפשים.</a:t>
            </a:r>
          </a:p>
          <a:p>
            <a:pPr marL="457200" indent="-457200">
              <a:lnSpc>
                <a:spcPct val="170000"/>
              </a:lnSpc>
              <a:buFont typeface="Arial" panose="020B0604020202020204" pitchFamily="34" charset="0"/>
              <a:buChar char="•"/>
            </a:pPr>
            <a:r>
              <a:rPr lang="he-IL" sz="3600" b="1" dirty="0"/>
              <a:t>השלמנו מידע באמצעות מקורות מידע מגוונים.</a:t>
            </a:r>
          </a:p>
          <a:p>
            <a:pPr marL="457200" indent="-457200">
              <a:lnSpc>
                <a:spcPct val="170000"/>
              </a:lnSpc>
              <a:buFont typeface="Arial" panose="020B0604020202020204" pitchFamily="34" charset="0"/>
              <a:buChar char="•"/>
            </a:pPr>
            <a:r>
              <a:rPr lang="he-IL" sz="3600" b="1" dirty="0"/>
              <a:t>התבוננו על דרך הכתיבה שבחר כותב הכתבה כדי לגרום לנו לפעול.</a:t>
            </a:r>
          </a:p>
          <a:p>
            <a:pPr marL="457200" indent="-457200">
              <a:lnSpc>
                <a:spcPct val="170000"/>
              </a:lnSpc>
              <a:buFont typeface="Arial" panose="020B0604020202020204" pitchFamily="34" charset="0"/>
              <a:buChar char="•"/>
            </a:pPr>
            <a:r>
              <a:rPr lang="he-IL" sz="3600" b="1" dirty="0"/>
              <a:t>הכרנו את שונית האלמוגים באילת ואת הסכנות הנשקפות לה.</a:t>
            </a:r>
          </a:p>
          <a:p>
            <a:pPr marL="457200" indent="-457200">
              <a:lnSpc>
                <a:spcPct val="170000"/>
              </a:lnSpc>
              <a:buFont typeface="Arial" panose="020B0604020202020204" pitchFamily="34" charset="0"/>
              <a:buChar char="•"/>
            </a:pPr>
            <a:endParaRPr lang="he-IL" sz="2400" b="1" dirty="0"/>
          </a:p>
          <a:p>
            <a:pPr marL="457200" indent="-457200">
              <a:buFont typeface="Arial" panose="020B0604020202020204" pitchFamily="34" charset="0"/>
              <a:buChar char="•"/>
            </a:pPr>
            <a:endParaRPr lang="he-IL" sz="1600" b="1" dirty="0"/>
          </a:p>
        </p:txBody>
      </p:sp>
      <p:pic>
        <p:nvPicPr>
          <p:cNvPr id="7" name="Picture 6">
            <a:extLst>
              <a:ext uri="{FF2B5EF4-FFF2-40B4-BE49-F238E27FC236}">
                <a16:creationId xmlns="" xmlns:a16="http://schemas.microsoft.com/office/drawing/2014/main" id="{DA7952BE-2EAD-6146-A1DB-1E0A94AD16D1}"/>
              </a:ext>
            </a:extLst>
          </p:cNvPr>
          <p:cNvPicPr>
            <a:picLocks noChangeAspect="1"/>
          </p:cNvPicPr>
          <p:nvPr/>
        </p:nvPicPr>
        <p:blipFill>
          <a:blip r:embed="rId3"/>
          <a:stretch>
            <a:fillRect/>
          </a:stretch>
        </p:blipFill>
        <p:spPr>
          <a:xfrm rot="8057618">
            <a:off x="290049" y="269606"/>
            <a:ext cx="1468977" cy="973310"/>
          </a:xfrm>
          <a:prstGeom prst="rect">
            <a:avLst/>
          </a:prstGeom>
        </p:spPr>
      </p:pic>
    </p:spTree>
    <p:extLst>
      <p:ext uri="{BB962C8B-B14F-4D97-AF65-F5344CB8AC3E}">
        <p14:creationId xmlns:p14="http://schemas.microsoft.com/office/powerpoint/2010/main" val="1080247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2">
            <a:extLst>
              <a:ext uri="{FF2B5EF4-FFF2-40B4-BE49-F238E27FC236}">
                <a16:creationId xmlns="" xmlns:a16="http://schemas.microsoft.com/office/drawing/2014/main" id="{4793F3A7-479F-430C-A2C9-69AE8F1A28C6}"/>
              </a:ext>
            </a:extLst>
          </p:cNvPr>
          <p:cNvSpPr>
            <a:spLocks noGrp="1"/>
          </p:cNvSpPr>
          <p:nvPr>
            <p:ph type="title"/>
          </p:nvPr>
        </p:nvSpPr>
        <p:spPr/>
        <p:txBody>
          <a:bodyPr/>
          <a:lstStyle/>
          <a:p>
            <a:r>
              <a:rPr lang="he-IL" dirty="0"/>
              <a:t>הציעו</a:t>
            </a:r>
          </a:p>
        </p:txBody>
      </p:sp>
      <p:pic>
        <p:nvPicPr>
          <p:cNvPr id="2" name="תמונה 1">
            <a:extLst>
              <a:ext uri="{FF2B5EF4-FFF2-40B4-BE49-F238E27FC236}">
                <a16:creationId xmlns="" xmlns:a16="http://schemas.microsoft.com/office/drawing/2014/main" id="{E8F2FBB5-1798-4BB8-A46B-E058928E6178}"/>
              </a:ext>
            </a:extLst>
          </p:cNvPr>
          <p:cNvPicPr>
            <a:picLocks noChangeAspect="1"/>
          </p:cNvPicPr>
          <p:nvPr/>
        </p:nvPicPr>
        <p:blipFill>
          <a:blip r:embed="rId3"/>
          <a:stretch>
            <a:fillRect/>
          </a:stretch>
        </p:blipFill>
        <p:spPr>
          <a:xfrm>
            <a:off x="266691" y="1878352"/>
            <a:ext cx="6285709" cy="3449082"/>
          </a:xfrm>
          <a:prstGeom prst="rect">
            <a:avLst/>
          </a:prstGeom>
          <a:ln>
            <a:solidFill>
              <a:schemeClr val="accent1"/>
            </a:solidFill>
          </a:ln>
        </p:spPr>
      </p:pic>
      <p:sp>
        <p:nvSpPr>
          <p:cNvPr id="14" name="תיבת טקסט 13">
            <a:extLst>
              <a:ext uri="{FF2B5EF4-FFF2-40B4-BE49-F238E27FC236}">
                <a16:creationId xmlns="" xmlns:a16="http://schemas.microsoft.com/office/drawing/2014/main" id="{47AAB91B-2D38-4761-A7BD-4AFABCB980ED}"/>
              </a:ext>
            </a:extLst>
          </p:cNvPr>
          <p:cNvSpPr txBox="1"/>
          <p:nvPr/>
        </p:nvSpPr>
        <p:spPr>
          <a:xfrm>
            <a:off x="9041258" y="1785620"/>
            <a:ext cx="3055207" cy="584775"/>
          </a:xfrm>
          <a:prstGeom prst="rect">
            <a:avLst/>
          </a:prstGeom>
          <a:noFill/>
        </p:spPr>
        <p:txBody>
          <a:bodyPr wrap="square">
            <a:spAutoFit/>
          </a:bodyPr>
          <a:lstStyle/>
          <a:p>
            <a:pPr algn="r"/>
            <a:r>
              <a:rPr lang="he-IL" sz="3200" b="1" dirty="0">
                <a:latin typeface="Calibri" panose="020F0502020204030204" pitchFamily="34" charset="0"/>
                <a:cs typeface="Calibri" panose="020F0502020204030204" pitchFamily="34" charset="0"/>
              </a:rPr>
              <a:t>איך נסייע לנילי?</a:t>
            </a:r>
          </a:p>
        </p:txBody>
      </p:sp>
      <p:sp>
        <p:nvSpPr>
          <p:cNvPr id="16" name="תיבת טקסט 15">
            <a:extLst>
              <a:ext uri="{FF2B5EF4-FFF2-40B4-BE49-F238E27FC236}">
                <a16:creationId xmlns="" xmlns:a16="http://schemas.microsoft.com/office/drawing/2014/main" id="{7011394A-07FA-4227-9B4A-4A223E3D036D}"/>
              </a:ext>
            </a:extLst>
          </p:cNvPr>
          <p:cNvSpPr txBox="1"/>
          <p:nvPr/>
        </p:nvSpPr>
        <p:spPr>
          <a:xfrm>
            <a:off x="6552400" y="2772889"/>
            <a:ext cx="5544065" cy="2554545"/>
          </a:xfrm>
          <a:prstGeom prst="rect">
            <a:avLst/>
          </a:prstGeom>
          <a:noFill/>
        </p:spPr>
        <p:txBody>
          <a:bodyPr wrap="square">
            <a:spAutoFit/>
          </a:bodyPr>
          <a:lstStyle/>
          <a:p>
            <a:pPr algn="r" rtl="1"/>
            <a:r>
              <a:rPr lang="he-IL" sz="3200" b="1" dirty="0">
                <a:latin typeface="Calibri" panose="020F0502020204030204" pitchFamily="34" charset="0"/>
                <a:cs typeface="Calibri" panose="020F0502020204030204" pitchFamily="34" charset="0"/>
              </a:rPr>
              <a:t>1. חשבו למי כדאי לספר על הסכנה. הכינו רשימת נמענים להפצת המידע על הסכנה.</a:t>
            </a:r>
          </a:p>
          <a:p>
            <a:pPr algn="r" rtl="1"/>
            <a:r>
              <a:rPr lang="he-IL" sz="3200" b="1" dirty="0">
                <a:latin typeface="Calibri" panose="020F0502020204030204" pitchFamily="34" charset="0"/>
                <a:cs typeface="Calibri" panose="020F0502020204030204" pitchFamily="34" charset="0"/>
              </a:rPr>
              <a:t> </a:t>
            </a:r>
          </a:p>
          <a:p>
            <a:pPr algn="r" rtl="1"/>
            <a:r>
              <a:rPr lang="he-IL" sz="3200" b="1" dirty="0">
                <a:latin typeface="Calibri" panose="020F0502020204030204" pitchFamily="34" charset="0"/>
                <a:cs typeface="Calibri" panose="020F0502020204030204" pitchFamily="34" charset="0"/>
              </a:rPr>
              <a:t>2.הציעו רעיונות </a:t>
            </a:r>
            <a:r>
              <a:rPr lang="he-IL" sz="3200" b="1" dirty="0">
                <a:solidFill>
                  <a:srgbClr val="FF0000"/>
                </a:solidFill>
                <a:latin typeface="Calibri" panose="020F0502020204030204" pitchFamily="34" charset="0"/>
                <a:cs typeface="Calibri" panose="020F0502020204030204" pitchFamily="34" charset="0"/>
              </a:rPr>
              <a:t>להצגת המידע.</a:t>
            </a:r>
          </a:p>
        </p:txBody>
      </p:sp>
    </p:spTree>
    <p:extLst>
      <p:ext uri="{BB962C8B-B14F-4D97-AF65-F5344CB8AC3E}">
        <p14:creationId xmlns:p14="http://schemas.microsoft.com/office/powerpoint/2010/main" val="242684767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61979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התאמה אישית 1">
      <a:dk1>
        <a:srgbClr val="424242"/>
      </a:dk1>
      <a:lt1>
        <a:srgbClr val="FFFFFF"/>
      </a:lt1>
      <a:dk2>
        <a:srgbClr val="5E5E5E"/>
      </a:dk2>
      <a:lt2>
        <a:srgbClr val="E7E6E6"/>
      </a:lt2>
      <a:accent1>
        <a:srgbClr val="1152C9"/>
      </a:accent1>
      <a:accent2>
        <a:srgbClr val="FB2265"/>
      </a:accent2>
      <a:accent3>
        <a:srgbClr val="FEC100"/>
      </a:accent3>
      <a:accent4>
        <a:srgbClr val="9D9E9D"/>
      </a:accent4>
      <a:accent5>
        <a:srgbClr val="67B2FF"/>
      </a:accent5>
      <a:accent6>
        <a:srgbClr val="FF82A5"/>
      </a:accent6>
      <a:hlink>
        <a:srgbClr val="1152C9"/>
      </a:hlink>
      <a:folHlink>
        <a:srgbClr val="7030A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3747</TotalTime>
  <Words>1965</Words>
  <Application>Microsoft Office PowerPoint</Application>
  <PresentationFormat>Widescreen</PresentationFormat>
  <Paragraphs>209</Paragraphs>
  <Slides>29</Slides>
  <Notes>26</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29</vt:i4>
      </vt:variant>
    </vt:vector>
  </HeadingPairs>
  <TitlesOfParts>
    <vt:vector size="36" baseType="lpstr">
      <vt:lpstr>Alef</vt:lpstr>
      <vt:lpstr>Arial</vt:lpstr>
      <vt:lpstr>Calibri</vt:lpstr>
      <vt:lpstr>Corbel</vt:lpstr>
      <vt:lpstr>MFWNarkissNewLight</vt:lpstr>
      <vt:lpstr>Open Sans</vt:lpstr>
      <vt:lpstr>Office Theme</vt:lpstr>
      <vt:lpstr>PowerPoint Presentation</vt:lpstr>
      <vt:lpstr>מה נלמד היום?</vt:lpstr>
      <vt:lpstr>מה להביא לשיעור?</vt:lpstr>
      <vt:lpstr>PowerPoint Presentation</vt:lpstr>
      <vt:lpstr>PowerPoint Presentation</vt:lpstr>
      <vt:lpstr>שאלות לקראת קריאת הכתבה:</vt:lpstr>
      <vt:lpstr>PowerPoint Presentation</vt:lpstr>
      <vt:lpstr>PowerPoint Presentation</vt:lpstr>
      <vt:lpstr>PowerPoint Presentation</vt:lpstr>
      <vt:lpstr>PowerPoint Presentation</vt:lpstr>
      <vt:lpstr>PowerPoint Presentation</vt:lpstr>
      <vt:lpstr>PowerPoint Presentation</vt:lpstr>
      <vt:lpstr>ממבט על – סיכום קצרצר</vt:lpstr>
      <vt:lpstr> מהי שונית האלמוגים באילת? </vt:lpstr>
      <vt:lpstr>משימה</vt:lpstr>
      <vt:lpstr>מהי שונית?</vt:lpstr>
      <vt:lpstr>מהי שונית?</vt:lpstr>
      <vt:lpstr>PowerPoint Presentation</vt:lpstr>
      <vt:lpstr>מהי שונית?</vt:lpstr>
      <vt:lpstr>מהם אַלְמֻגִּים ?</vt:lpstr>
      <vt:lpstr>PowerPoint Presentation</vt:lpstr>
      <vt:lpstr>PowerPoint Presentation</vt:lpstr>
      <vt:lpstr>PowerPoint Presentation</vt:lpstr>
      <vt:lpstr>PowerPoint Presentation</vt:lpstr>
      <vt:lpstr>PowerPoint Presentation</vt:lpstr>
      <vt:lpstr>הידעת? </vt:lpstr>
      <vt:lpstr>מה למדנו?</vt:lpstr>
      <vt:lpstr>הציעו</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Ruthy Betinger</dc:creator>
  <cp:lastModifiedBy>ig g</cp:lastModifiedBy>
  <cp:revision>250</cp:revision>
  <dcterms:created xsi:type="dcterms:W3CDTF">2020-03-11T07:11:19Z</dcterms:created>
  <dcterms:modified xsi:type="dcterms:W3CDTF">2020-07-29T14:39:49Z</dcterms:modified>
</cp:coreProperties>
</file>