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autoCompressPictures="0">
  <p:sldMasterIdLst>
    <p:sldMasterId id="2147483648" r:id="rId1"/>
  </p:sldMasterIdLst>
  <p:notesMasterIdLst>
    <p:notesMasterId r:id="rId51"/>
  </p:notesMasterIdLst>
  <p:sldIdLst>
    <p:sldId id="258" r:id="rId2"/>
    <p:sldId id="269" r:id="rId3"/>
    <p:sldId id="318" r:id="rId4"/>
    <p:sldId id="286" r:id="rId5"/>
    <p:sldId id="305" r:id="rId6"/>
    <p:sldId id="314" r:id="rId7"/>
    <p:sldId id="306" r:id="rId8"/>
    <p:sldId id="331" r:id="rId9"/>
    <p:sldId id="332" r:id="rId10"/>
    <p:sldId id="333" r:id="rId11"/>
    <p:sldId id="307" r:id="rId12"/>
    <p:sldId id="330" r:id="rId13"/>
    <p:sldId id="319" r:id="rId14"/>
    <p:sldId id="320" r:id="rId15"/>
    <p:sldId id="321" r:id="rId16"/>
    <p:sldId id="334" r:id="rId17"/>
    <p:sldId id="270" r:id="rId18"/>
    <p:sldId id="322" r:id="rId19"/>
    <p:sldId id="323" r:id="rId20"/>
    <p:sldId id="324" r:id="rId21"/>
    <p:sldId id="336" r:id="rId22"/>
    <p:sldId id="337" r:id="rId23"/>
    <p:sldId id="325" r:id="rId24"/>
    <p:sldId id="301" r:id="rId25"/>
    <p:sldId id="340" r:id="rId26"/>
    <p:sldId id="341" r:id="rId27"/>
    <p:sldId id="302" r:id="rId28"/>
    <p:sldId id="342" r:id="rId29"/>
    <p:sldId id="343" r:id="rId30"/>
    <p:sldId id="344" r:id="rId31"/>
    <p:sldId id="315" r:id="rId32"/>
    <p:sldId id="313" r:id="rId33"/>
    <p:sldId id="366" r:id="rId34"/>
    <p:sldId id="364" r:id="rId35"/>
    <p:sldId id="365" r:id="rId36"/>
    <p:sldId id="352" r:id="rId37"/>
    <p:sldId id="362" r:id="rId38"/>
    <p:sldId id="353" r:id="rId39"/>
    <p:sldId id="357" r:id="rId40"/>
    <p:sldId id="358" r:id="rId41"/>
    <p:sldId id="367" r:id="rId42"/>
    <p:sldId id="355" r:id="rId43"/>
    <p:sldId id="360" r:id="rId44"/>
    <p:sldId id="356" r:id="rId45"/>
    <p:sldId id="361" r:id="rId46"/>
    <p:sldId id="303" r:id="rId47"/>
    <p:sldId id="363" r:id="rId48"/>
    <p:sldId id="317" r:id="rId49"/>
    <p:sldId id="297" r:id="rId50"/>
  </p:sldIdLst>
  <p:sldSz cx="12192000" cy="6858000"/>
  <p:notesSz cx="6858000" cy="9144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24" userDrawn="1">
          <p15:clr>
            <a:srgbClr val="A4A3A4"/>
          </p15:clr>
        </p15:guide>
        <p15:guide id="2" pos="3863"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OEUser" initials="M" lastIdx="1" clrIdx="0">
    <p:extLst>
      <p:ext uri="{19B8F6BF-5375-455C-9EA6-DF929625EA0E}">
        <p15:presenceInfo xmlns:p15="http://schemas.microsoft.com/office/powerpoint/2012/main" userId="MOEUser" providerId="None"/>
      </p:ext>
    </p:extLst>
  </p:cmAuthor>
  <p:cmAuthor id="2" name="Shuly" initials="S" lastIdx="1" clrIdx="1">
    <p:extLst>
      <p:ext uri="{19B8F6BF-5375-455C-9EA6-DF929625EA0E}">
        <p15:presenceInfo xmlns:p15="http://schemas.microsoft.com/office/powerpoint/2012/main" userId="Shuly" providerId="None"/>
      </p:ext>
    </p:extLst>
  </p:cmAuthor>
  <p:cmAuthor id="3" name="אורי" initials="א" lastIdx="12" clrIdx="2">
    <p:extLst>
      <p:ext uri="{19B8F6BF-5375-455C-9EA6-DF929625EA0E}">
        <p15:presenceInfo xmlns:p15="http://schemas.microsoft.com/office/powerpoint/2012/main" userId="אורי"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6BAF3"/>
    <a:srgbClr val="00FF99"/>
    <a:srgbClr val="66FF99"/>
    <a:srgbClr val="DEA900"/>
    <a:srgbClr val="7D7B5D"/>
    <a:srgbClr val="98FEFC"/>
    <a:srgbClr val="34FDF8"/>
    <a:srgbClr val="07D3D3"/>
    <a:srgbClr val="4285E3"/>
    <a:srgbClr val="EBEB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8777"/>
    <p:restoredTop sz="92525" autoAdjust="0"/>
  </p:normalViewPr>
  <p:slideViewPr>
    <p:cSldViewPr snapToGrid="0" snapToObjects="1" showGuides="1">
      <p:cViewPr varScale="1">
        <p:scale>
          <a:sx n="76" d="100"/>
          <a:sy n="76" d="100"/>
        </p:scale>
        <p:origin x="576" y="53"/>
      </p:cViewPr>
      <p:guideLst>
        <p:guide orient="horz" pos="2024"/>
        <p:guide pos="3863"/>
      </p:guideLst>
    </p:cSldViewPr>
  </p:slideViewPr>
  <p:notesTextViewPr>
    <p:cViewPr>
      <p:scale>
        <a:sx n="1" d="1"/>
        <a:sy n="1" d="1"/>
      </p:scale>
      <p:origin x="0" y="0"/>
    </p:cViewPr>
  </p:notesTextViewPr>
  <p:sorterViewPr>
    <p:cViewPr>
      <p:scale>
        <a:sx n="100" d="100"/>
        <a:sy n="100" d="100"/>
      </p:scale>
      <p:origin x="0" y="-19164"/>
    </p:cViewPr>
  </p:sorterViewPr>
  <p:notesViewPr>
    <p:cSldViewPr snapToGrid="0" snapToObjects="1" showGuides="1">
      <p:cViewPr varScale="1">
        <p:scale>
          <a:sx n="99" d="100"/>
          <a:sy n="99" d="100"/>
        </p:scale>
        <p:origin x="3064" y="1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EB0428-3D81-B14A-B943-4C2208D448E3}" type="datetimeFigureOut">
              <a:rPr lang="x-none" smtClean="0"/>
              <a:t>03/08/2020</a:t>
            </a:fld>
            <a:endParaRPr lang="x-non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F965BA-DA3B-EB42-8F73-FDBE27A0A657}" type="slidenum">
              <a:rPr lang="x-none" smtClean="0"/>
              <a:t>‹#›</a:t>
            </a:fld>
            <a:endParaRPr lang="x-none"/>
          </a:p>
        </p:txBody>
      </p:sp>
    </p:spTree>
    <p:extLst>
      <p:ext uri="{BB962C8B-B14F-4D97-AF65-F5344CB8AC3E}">
        <p14:creationId xmlns:p14="http://schemas.microsoft.com/office/powerpoint/2010/main" val="18756924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he-IL" dirty="0"/>
              <a:t>כתבו את המלל בהתאם ואת הציוד הדרוש.</a:t>
            </a:r>
          </a:p>
          <a:p>
            <a:endParaRPr lang="x-none" dirty="0"/>
          </a:p>
        </p:txBody>
      </p:sp>
      <p:sp>
        <p:nvSpPr>
          <p:cNvPr id="4" name="Slide Number Placeholder 3"/>
          <p:cNvSpPr>
            <a:spLocks noGrp="1"/>
          </p:cNvSpPr>
          <p:nvPr>
            <p:ph type="sldNum" sz="quarter" idx="5"/>
          </p:nvPr>
        </p:nvSpPr>
        <p:spPr/>
        <p:txBody>
          <a:bodyPr/>
          <a:lstStyle/>
          <a:p>
            <a:fld id="{03F965BA-DA3B-EB42-8F73-FDBE27A0A657}" type="slidenum">
              <a:rPr lang="x-none" smtClean="0"/>
              <a:t>1</a:t>
            </a:fld>
            <a:endParaRPr lang="x-none"/>
          </a:p>
        </p:txBody>
      </p:sp>
    </p:spTree>
    <p:extLst>
      <p:ext uri="{BB962C8B-B14F-4D97-AF65-F5344CB8AC3E}">
        <p14:creationId xmlns:p14="http://schemas.microsoft.com/office/powerpoint/2010/main" val="7278002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158750" indent="0" algn="r" rtl="1">
              <a:buNone/>
            </a:pPr>
            <a:endParaRPr lang="he-IL" sz="1200" dirty="0"/>
          </a:p>
          <a:p>
            <a:pPr algn="r">
              <a:spcBef>
                <a:spcPct val="0"/>
              </a:spcBef>
            </a:pPr>
            <a:r>
              <a:rPr lang="he-IL" altLang="he-IL" dirty="0"/>
              <a:t>ילדים יקרים זה הציוד הדרוש היום לשיעור, עפרון, 4 רצועות גזורות</a:t>
            </a:r>
            <a:r>
              <a:rPr lang="he-IL" altLang="he-IL" baseline="0" dirty="0"/>
              <a:t> מדף לבן ו 3 פתקים</a:t>
            </a:r>
            <a:endParaRPr lang="he-IL" altLang="he-IL" dirty="0"/>
          </a:p>
          <a:p>
            <a:pPr algn="r">
              <a:spcBef>
                <a:spcPct val="0"/>
              </a:spcBef>
            </a:pPr>
            <a:r>
              <a:rPr lang="he-IL" altLang="he-IL" dirty="0"/>
              <a:t>אני בטוחה שלכל ילד יש את כל הציוד הדרוש בהישג יד.</a:t>
            </a:r>
          </a:p>
          <a:p>
            <a:pPr algn="r">
              <a:spcBef>
                <a:spcPct val="0"/>
              </a:spcBef>
            </a:pPr>
            <a:r>
              <a:rPr lang="he-IL" altLang="he-IL" dirty="0"/>
              <a:t>אני נותנת לכם זמן להתארגנות.</a:t>
            </a:r>
          </a:p>
          <a:p>
            <a:pPr algn="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a:t>
            </a:fld>
            <a:endParaRPr lang="x-none"/>
          </a:p>
        </p:txBody>
      </p:sp>
    </p:spTree>
    <p:extLst>
      <p:ext uri="{BB962C8B-B14F-4D97-AF65-F5344CB8AC3E}">
        <p14:creationId xmlns:p14="http://schemas.microsoft.com/office/powerpoint/2010/main" val="3570026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b="1" dirty="0"/>
              <a:t>משך השקף: עד 2 דקות</a:t>
            </a:r>
          </a:p>
          <a:p>
            <a:pPr marL="0" marR="0" lvl="0" indent="0" algn="r" defTabSz="914400" rtl="1" eaLnBrk="1" fontAlgn="auto" latinLnBrk="0" hangingPunct="1">
              <a:lnSpc>
                <a:spcPct val="100000"/>
              </a:lnSpc>
              <a:spcBef>
                <a:spcPts val="0"/>
              </a:spcBef>
              <a:spcAft>
                <a:spcPts val="0"/>
              </a:spcAft>
              <a:buClrTx/>
              <a:buSzTx/>
              <a:buFontTx/>
              <a:buNone/>
              <a:tabLst/>
              <a:defRPr/>
            </a:pPr>
            <a:r>
              <a:rPr lang="he-IL" b="1" dirty="0"/>
              <a:t>היום נקרא סיפור. הדמויות שמשתתפות בסיפור מסתתרות בתוך המחילה</a:t>
            </a:r>
            <a:r>
              <a:rPr lang="he-IL" b="1" baseline="0" dirty="0"/>
              <a:t> שנמצאת בתוך המבוך </a:t>
            </a:r>
            <a:r>
              <a:rPr lang="he-IL" b="1" dirty="0"/>
              <a:t>. כדי לדעת מי</a:t>
            </a:r>
            <a:r>
              <a:rPr lang="he-IL" b="1" baseline="0" dirty="0"/>
              <a:t> הדמויות עלינו להתהלך במבוך עד שנגיע </a:t>
            </a:r>
            <a:r>
              <a:rPr lang="he-IL" b="1" dirty="0"/>
              <a:t> למחילה- אבל לפני שנתחיל ללכת במבוך מה </a:t>
            </a:r>
            <a:r>
              <a:rPr lang="he-IL" b="1" u="sng" baseline="0" dirty="0"/>
              <a:t>זו</a:t>
            </a:r>
            <a:r>
              <a:rPr lang="he-IL" b="1" baseline="0" dirty="0"/>
              <a:t> מחילה בואו ננסה להבין את המילה. אמרתי מי מסתתר בתוך מחילה, כלומר זה מקום חלול , חלל שאפשר להסתתר בו, לשהות בו אם כך מחילה זה... (ההגדרה עולה והמורה קוראת אותה). </a:t>
            </a:r>
            <a:endParaRPr lang="he-IL" b="1" dirty="0"/>
          </a:p>
          <a:p>
            <a:pPr marL="0" lvl="0" indent="0" algn="r" rtl="1">
              <a:spcBef>
                <a:spcPts val="0"/>
              </a:spcBef>
              <a:spcAft>
                <a:spcPts val="0"/>
              </a:spcAft>
              <a:buNone/>
            </a:pP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3</a:t>
            </a:fld>
            <a:endParaRPr lang="x-none"/>
          </a:p>
        </p:txBody>
      </p:sp>
    </p:spTree>
    <p:extLst>
      <p:ext uri="{BB962C8B-B14F-4D97-AF65-F5344CB8AC3E}">
        <p14:creationId xmlns:p14="http://schemas.microsoft.com/office/powerpoint/2010/main" val="20202222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b="1" dirty="0"/>
              <a:t>רוצים לדעת מי מסתתר במחילה? מי הן הדמויות שמשתתפות בסיפור ומסתתרות</a:t>
            </a:r>
            <a:r>
              <a:rPr lang="he-IL" b="1" baseline="0" dirty="0"/>
              <a:t> במחילה? </a:t>
            </a:r>
            <a:r>
              <a:rPr lang="he-IL" b="1" dirty="0"/>
              <a:t>על מי הסיפור שנקרא? כדי לדעת עלינו להיכנס למבוך ולהתהלך בו עד שנגיע למחילה. </a:t>
            </a:r>
            <a:endParaRPr lang="he-IL" b="1" baseline="0" dirty="0"/>
          </a:p>
          <a:p>
            <a:pPr marL="0" lvl="0" indent="0" algn="r" rtl="1">
              <a:spcBef>
                <a:spcPts val="0"/>
              </a:spcBef>
              <a:spcAft>
                <a:spcPts val="0"/>
              </a:spcAft>
              <a:buNone/>
            </a:pPr>
            <a:r>
              <a:rPr lang="he-IL" b="1" baseline="0" dirty="0">
                <a:solidFill>
                  <a:srgbClr val="FF0000"/>
                </a:solidFill>
              </a:rPr>
              <a:t>המורה מסבירה כיצד מתהלכים בתוך המבוך: חץ כניסה, התקדמות בתוך המבוך לכיוון המחילה מבלי להיתקל במחסומים כשנגיע למחילה  נגלה את התשובה-מי מסתתר בתוך המחילה</a:t>
            </a:r>
          </a:p>
          <a:p>
            <a:pPr algn="r" fontAlgn="ctr"/>
            <a:r>
              <a:rPr lang="he-IL" b="1" baseline="0" dirty="0">
                <a:solidFill>
                  <a:srgbClr val="FF0000"/>
                </a:solidFill>
              </a:rPr>
              <a:t>מתחילים להתקדם בתוך המבוך- המורה מתקדמת בהנפשה ומסבירה את הבחירה לבחור בדרך זו ומה היה קורה אילו בחרה דרך אחרת  </a:t>
            </a:r>
            <a:endParaRPr lang="he-IL" dirty="0">
              <a:solidFill>
                <a:srgbClr val="FF0000"/>
              </a:solidFill>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4</a:t>
            </a:fld>
            <a:endParaRPr lang="x-none"/>
          </a:p>
        </p:txBody>
      </p:sp>
    </p:spTree>
    <p:extLst>
      <p:ext uri="{BB962C8B-B14F-4D97-AF65-F5344CB8AC3E}">
        <p14:creationId xmlns:p14="http://schemas.microsoft.com/office/powerpoint/2010/main" val="3657936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b="1" dirty="0"/>
              <a:t>משך השקף: עד 2 דקות</a:t>
            </a:r>
          </a:p>
          <a:p>
            <a:pPr marL="0" lvl="0" indent="0" algn="r" rtl="1">
              <a:spcBef>
                <a:spcPts val="0"/>
              </a:spcBef>
              <a:spcAft>
                <a:spcPts val="0"/>
              </a:spcAft>
              <a:buNone/>
            </a:pPr>
            <a:r>
              <a:rPr lang="he-IL" b="1" dirty="0"/>
              <a:t>מי הסתתר בתוך המחילה? משפחה של אריות מי במשפחה?(שמות בני המשפחה עולים בהנפשה) האריה הוא הזכר נחשב בסיפורים למלך החיות יש</a:t>
            </a:r>
            <a:r>
              <a:rPr lang="he-IL" b="1" baseline="0" dirty="0"/>
              <a:t> לו רעמת שיער  המכסה את ראשו.  </a:t>
            </a:r>
            <a:r>
              <a:rPr lang="he-IL" b="1" dirty="0"/>
              <a:t>יודעים</a:t>
            </a:r>
            <a:r>
              <a:rPr lang="he-IL" b="1" baseline="0" dirty="0"/>
              <a:t> כיצד מבדילים בינו לבין  הנקבה? </a:t>
            </a:r>
            <a:r>
              <a:rPr lang="he-IL" b="1" dirty="0"/>
              <a:t>נקבת האריה שנקראת לביאה. ללביאה אין רעמה אבל  אתם יודעים שהלביאה היא הציידת במשפחת האריות.  וגור האריות הקטן שעדיין לא הגיע לבגרות נקרא-כפיר. </a:t>
            </a:r>
          </a:p>
          <a:p>
            <a:pPr marL="0" lvl="0" indent="0" algn="r" rtl="1">
              <a:spcBef>
                <a:spcPts val="0"/>
              </a:spcBef>
              <a:spcAft>
                <a:spcPts val="0"/>
              </a:spcAft>
              <a:buNone/>
            </a:pPr>
            <a:r>
              <a:rPr lang="he-IL" b="1" dirty="0"/>
              <a:t>עכשיו כשגילינו מי מסתתר במחילה אנחנו כבר יודעים שהסיפור שנקרא היום הוא על משפחת האריות</a:t>
            </a:r>
            <a:r>
              <a:rPr lang="he-IL" b="1" baseline="0" dirty="0"/>
              <a:t>.</a:t>
            </a: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5</a:t>
            </a:fld>
            <a:endParaRPr lang="x-none"/>
          </a:p>
        </p:txBody>
      </p:sp>
    </p:spTree>
    <p:extLst>
      <p:ext uri="{BB962C8B-B14F-4D97-AF65-F5344CB8AC3E}">
        <p14:creationId xmlns:p14="http://schemas.microsoft.com/office/powerpoint/2010/main" val="1263597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6</a:t>
            </a:fld>
            <a:endParaRPr lang="x-none"/>
          </a:p>
        </p:txBody>
      </p:sp>
    </p:spTree>
    <p:extLst>
      <p:ext uri="{BB962C8B-B14F-4D97-AF65-F5344CB8AC3E}">
        <p14:creationId xmlns:p14="http://schemas.microsoft.com/office/powerpoint/2010/main" val="34028744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Clr>
                <a:schemeClr val="dk1"/>
              </a:buClr>
              <a:buSzPts val="1100"/>
              <a:buFont typeface="Arial"/>
              <a:buNone/>
            </a:pPr>
            <a:endParaRPr lang="he-IL" b="0" dirty="0"/>
          </a:p>
          <a:p>
            <a:pPr algn="r"/>
            <a:r>
              <a:rPr lang="he-IL" dirty="0"/>
              <a:t>השם של הסיפור (הכותרת בהנפשה) המורה ממתינה</a:t>
            </a:r>
            <a:r>
              <a:rPr lang="he-IL" baseline="0" dirty="0"/>
              <a:t> מעט ואז קוראת את שם הספור, בית ללביאה כתבה חיה </a:t>
            </a:r>
            <a:r>
              <a:rPr lang="he-IL" baseline="0" dirty="0" err="1"/>
              <a:t>דוידזון</a:t>
            </a:r>
            <a:r>
              <a:rPr lang="he-IL" baseline="0" dirty="0"/>
              <a:t> . לפי הכותרת אנחנו יודעים שבספור יספרו על הבית של הלביאה  איך אנחנו יודעים שהבית שייך ללביאה? יש לנו אות שרומזת לנו על כך הדגשתי אותה האות למד שמצטרפת למילה לביאה. הינה האיור אנחנו גם יודעים שהאריה הוא דמות נוספת בסיפור. כיצד נראים הלביאה והאריה באיור? קרובים, מאושרים, אוהבים. כיצד הבעת פניהם קשורה לשם הסיפור? ייתכן שהם מאושרים שיש להם בית? אבל, בשם הסיפור כתוב שהבית ללביאה לא מוזכר האריה </a:t>
            </a:r>
            <a:r>
              <a:rPr lang="he-IL" dirty="0"/>
              <a:t>מעניין מה יקרה  בסיפור?</a:t>
            </a:r>
            <a:r>
              <a:rPr lang="he-IL" baseline="0" dirty="0"/>
              <a:t>.</a:t>
            </a: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7</a:t>
            </a:fld>
            <a:endParaRPr lang="x-none"/>
          </a:p>
        </p:txBody>
      </p:sp>
    </p:spTree>
    <p:extLst>
      <p:ext uri="{BB962C8B-B14F-4D97-AF65-F5344CB8AC3E}">
        <p14:creationId xmlns:p14="http://schemas.microsoft.com/office/powerpoint/2010/main" val="5662560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Clr>
                <a:schemeClr val="dk1"/>
              </a:buClr>
              <a:buSzPts val="1100"/>
              <a:buFont typeface="Arial"/>
              <a:buNone/>
            </a:pPr>
            <a:endParaRPr lang="he-IL" b="0" dirty="0"/>
          </a:p>
          <a:p>
            <a:pPr algn="r"/>
            <a:r>
              <a:rPr lang="he-IL" dirty="0"/>
              <a:t>הנה כמה שאלות שמתעוררות</a:t>
            </a:r>
            <a:r>
              <a:rPr lang="he-IL" baseline="0" dirty="0"/>
              <a:t> אצלי כשאני מתבוננת באיור ובכותרת(השאלות עולות בהנפשה והמורה קוראת אותן) אנחנו עוד נחזור לשאלות אחרי שנקרא את הסיפור. מעניין האם אקבל תשובות לשאלות במהלך קריאת הסיפור.</a:t>
            </a: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8</a:t>
            </a:fld>
            <a:endParaRPr lang="x-none"/>
          </a:p>
        </p:txBody>
      </p:sp>
    </p:spTree>
    <p:extLst>
      <p:ext uri="{BB962C8B-B14F-4D97-AF65-F5344CB8AC3E}">
        <p14:creationId xmlns:p14="http://schemas.microsoft.com/office/powerpoint/2010/main" val="15173083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Clr>
                <a:schemeClr val="dk1"/>
              </a:buClr>
              <a:buSzPts val="1100"/>
              <a:buFont typeface="Arial"/>
              <a:buNone/>
            </a:pPr>
            <a:endParaRPr lang="he-IL" b="0" dirty="0"/>
          </a:p>
          <a:p>
            <a:pPr algn="r"/>
            <a:r>
              <a:rPr lang="he-IL" dirty="0"/>
              <a:t>הנה כמה שאלות שמתעוררות</a:t>
            </a:r>
            <a:r>
              <a:rPr lang="he-IL" baseline="0" dirty="0"/>
              <a:t> אצלי כשאני מתבוננת באיור ובכותרת(השאלות עולות בהנפשה והמורה קוראת אותן) אנחנו עוד נחזור לשאלות אחרי שנקרא את הסיפור. מעניין האם אקבל תשובות לשאלות במהלך קריאת הסיפור.</a:t>
            </a: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9</a:t>
            </a:fld>
            <a:endParaRPr lang="x-none"/>
          </a:p>
        </p:txBody>
      </p:sp>
    </p:spTree>
    <p:extLst>
      <p:ext uri="{BB962C8B-B14F-4D97-AF65-F5344CB8AC3E}">
        <p14:creationId xmlns:p14="http://schemas.microsoft.com/office/powerpoint/2010/main" val="20930391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Clr>
                <a:schemeClr val="dk1"/>
              </a:buClr>
              <a:buSzPts val="1100"/>
              <a:buFont typeface="Arial"/>
              <a:buNone/>
            </a:pPr>
            <a:endParaRPr lang="he-IL" b="0" dirty="0"/>
          </a:p>
          <a:p>
            <a:pPr algn="r"/>
            <a:r>
              <a:rPr lang="he-IL" dirty="0"/>
              <a:t>הנה כמה שאלות שמתעוררות</a:t>
            </a:r>
            <a:r>
              <a:rPr lang="he-IL" baseline="0" dirty="0"/>
              <a:t> אצלי כשאני מתבוננת באיור ובכותרת(השאלות עולות בהנפשה והמורה קוראת אותן) אנחנו עוד נחזור לשאלות אחרי שנקרא את הסיפור. מעניין האם אקבל תשובות לשאלות במהלך קריאת הסיפור.</a:t>
            </a: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10</a:t>
            </a:fld>
            <a:endParaRPr lang="x-none"/>
          </a:p>
        </p:txBody>
      </p:sp>
    </p:spTree>
    <p:extLst>
      <p:ext uri="{BB962C8B-B14F-4D97-AF65-F5344CB8AC3E}">
        <p14:creationId xmlns:p14="http://schemas.microsoft.com/office/powerpoint/2010/main" val="22917552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Clr>
                <a:schemeClr val="dk1"/>
              </a:buClr>
              <a:buSzPts val="1100"/>
              <a:buFont typeface="Arial"/>
              <a:buNone/>
            </a:pPr>
            <a:r>
              <a:rPr lang="he-IL" b="0" dirty="0"/>
              <a:t>קריאת</a:t>
            </a:r>
            <a:r>
              <a:rPr lang="he-IL" b="0" baseline="0" dirty="0"/>
              <a:t> הקטע</a:t>
            </a:r>
            <a:r>
              <a:rPr lang="he-IL" dirty="0"/>
              <a:t>. הלביאה נהמה בקול אין לי היכן לגור, בקרוב אמליט גור אריות ואין לי היכן לגור. כשקראתי את דברי</a:t>
            </a:r>
            <a:r>
              <a:rPr lang="he-IL" baseline="0" dirty="0"/>
              <a:t> הלביאה חשבתי לעצמי </a:t>
            </a:r>
            <a:r>
              <a:rPr lang="he-IL" dirty="0"/>
              <a:t>מעניין מה האריה הרגיש וחשב לעצמו כאשר שמע את דברי הלביאה?</a:t>
            </a:r>
            <a:r>
              <a:rPr lang="he-IL" baseline="0" dirty="0"/>
              <a:t> הנה כמה מהדברים שחשבתי שאולי האריה חשב לו (בועות המחשבה עולות בהנפשה והמורה קוראת את הכתוב</a:t>
            </a:r>
            <a:endParaRPr lang="he-IL" b="0"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11</a:t>
            </a:fld>
            <a:endParaRPr lang="x-none"/>
          </a:p>
        </p:txBody>
      </p:sp>
    </p:spTree>
    <p:extLst>
      <p:ext uri="{BB962C8B-B14F-4D97-AF65-F5344CB8AC3E}">
        <p14:creationId xmlns:p14="http://schemas.microsoft.com/office/powerpoint/2010/main" val="21488975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Clr>
                <a:schemeClr val="dk1"/>
              </a:buClr>
              <a:buSzPts val="1100"/>
              <a:buFont typeface="Arial"/>
              <a:buNone/>
            </a:pPr>
            <a:r>
              <a:rPr lang="he-IL" b="0" dirty="0"/>
              <a:t>קריאת</a:t>
            </a:r>
            <a:r>
              <a:rPr lang="he-IL" b="0" baseline="0" dirty="0"/>
              <a:t> הקטע</a:t>
            </a:r>
            <a:r>
              <a:rPr lang="he-IL" dirty="0"/>
              <a:t>. הלביאה נהמה בקול אין לי היכן לגור, בקרוב אמליט גור אריות ואין לי היכן לגור. כשקראתי את דברי</a:t>
            </a:r>
            <a:r>
              <a:rPr lang="he-IL" baseline="0" dirty="0"/>
              <a:t> הלביאה חשבתי לעצמי </a:t>
            </a:r>
            <a:r>
              <a:rPr lang="he-IL" dirty="0"/>
              <a:t>מעניין מה האריה הרגיש וחשב לעצמו כאשר שמע את דברי הלביאה?</a:t>
            </a:r>
            <a:r>
              <a:rPr lang="he-IL" baseline="0" dirty="0"/>
              <a:t> הנה כמה מהדברים שחשבתי שאולי האריה חשב לו (בועות המחשבה עולות בהנפשה והמורה קוראת את הכתוב</a:t>
            </a:r>
            <a:endParaRPr lang="he-IL" b="0"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12</a:t>
            </a:fld>
            <a:endParaRPr lang="x-none"/>
          </a:p>
        </p:txBody>
      </p:sp>
    </p:spTree>
    <p:extLst>
      <p:ext uri="{BB962C8B-B14F-4D97-AF65-F5344CB8AC3E}">
        <p14:creationId xmlns:p14="http://schemas.microsoft.com/office/powerpoint/2010/main" val="19369659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Clr>
                <a:schemeClr val="dk1"/>
              </a:buClr>
              <a:buSzPts val="1100"/>
              <a:buFont typeface="Arial"/>
              <a:buNone/>
            </a:pPr>
            <a:r>
              <a:rPr lang="he-IL" b="0" dirty="0"/>
              <a:t>ואולי הוא חשב.. קריאת הבועה שנוספה</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13</a:t>
            </a:fld>
            <a:endParaRPr lang="x-none"/>
          </a:p>
        </p:txBody>
      </p:sp>
    </p:spTree>
    <p:extLst>
      <p:ext uri="{BB962C8B-B14F-4D97-AF65-F5344CB8AC3E}">
        <p14:creationId xmlns:p14="http://schemas.microsoft.com/office/powerpoint/2010/main" val="21686886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Clr>
                <a:schemeClr val="dk1"/>
              </a:buClr>
              <a:buSzPts val="1100"/>
              <a:buFont typeface="Arial"/>
              <a:buNone/>
            </a:pPr>
            <a:r>
              <a:rPr lang="he-IL" b="0" dirty="0"/>
              <a:t>ואולי הוא חשב.. קריאת הבועה שנוספה</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14</a:t>
            </a:fld>
            <a:endParaRPr lang="x-none"/>
          </a:p>
        </p:txBody>
      </p:sp>
    </p:spTree>
    <p:extLst>
      <p:ext uri="{BB962C8B-B14F-4D97-AF65-F5344CB8AC3E}">
        <p14:creationId xmlns:p14="http://schemas.microsoft.com/office/powerpoint/2010/main" val="26470714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Clr>
                <a:schemeClr val="dk1"/>
              </a:buClr>
              <a:buSzPts val="1100"/>
              <a:buFont typeface="Arial"/>
              <a:buNone/>
            </a:pPr>
            <a:r>
              <a:rPr lang="he-IL" baseline="0" dirty="0"/>
              <a:t>האריה אולי שמח לקראת הולדת הכפיר ואולי גם הוא ממש היה מודאג כמו ביבה ששואלת את האריה (בהנפשה עולה המסגרת והמורה קוראת את השאלה)</a:t>
            </a:r>
            <a:endParaRPr lang="he-IL" b="0"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15</a:t>
            </a:fld>
            <a:endParaRPr lang="x-none"/>
          </a:p>
        </p:txBody>
      </p:sp>
    </p:spTree>
    <p:extLst>
      <p:ext uri="{BB962C8B-B14F-4D97-AF65-F5344CB8AC3E}">
        <p14:creationId xmlns:p14="http://schemas.microsoft.com/office/powerpoint/2010/main" val="39200407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Clr>
                <a:schemeClr val="dk1"/>
              </a:buClr>
              <a:buSzPts val="1100"/>
              <a:buFont typeface="Arial"/>
              <a:buNone/>
            </a:pPr>
            <a:r>
              <a:rPr lang="he-IL" baseline="0" dirty="0"/>
              <a:t>השאלה של ביבה מעוררת אצלי שאלה: האם האריה יבנה,  יצא לחפש בית ללביאה? מה אתם חושבים? </a:t>
            </a:r>
            <a:endParaRPr lang="he-IL" b="0"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16</a:t>
            </a:fld>
            <a:endParaRPr lang="x-none"/>
          </a:p>
        </p:txBody>
      </p:sp>
    </p:spTree>
    <p:extLst>
      <p:ext uri="{BB962C8B-B14F-4D97-AF65-F5344CB8AC3E}">
        <p14:creationId xmlns:p14="http://schemas.microsoft.com/office/powerpoint/2010/main" val="34113822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Clr>
                <a:schemeClr val="dk1"/>
              </a:buClr>
              <a:buSzPts val="1100"/>
              <a:buFont typeface="Arial"/>
              <a:buNone/>
            </a:pPr>
            <a:endParaRPr lang="he-IL" b="0" dirty="0"/>
          </a:p>
          <a:p>
            <a:pPr algn="r"/>
            <a:r>
              <a:rPr lang="he-IL" dirty="0"/>
              <a:t>קריאת המשפט</a:t>
            </a:r>
            <a:r>
              <a:rPr lang="he-IL" baseline="0" dirty="0"/>
              <a:t> הראשון</a:t>
            </a:r>
            <a:r>
              <a:rPr lang="he-IL" dirty="0"/>
              <a:t>: "שמעו חיות היער את הלביאה והחליטו לעזור לה.... הנה כבר לפי המשפט הראשון בקטע הזה אני מבינה שהאריה לא יוצא לחפש בית ללביאה. נתבונן גם באיור האריה איננו. מי נחלץ לעזרתה? חיות היער. (ממשיכים בקריאת המשפט השני) </a:t>
            </a:r>
          </a:p>
          <a:p>
            <a:pPr marL="0" marR="0" lvl="0" indent="0" algn="r" defTabSz="914400" rtl="0" eaLnBrk="1" fontAlgn="auto" latinLnBrk="0" hangingPunct="1">
              <a:lnSpc>
                <a:spcPct val="100000"/>
              </a:lnSpc>
              <a:spcBef>
                <a:spcPts val="0"/>
              </a:spcBef>
              <a:spcAft>
                <a:spcPts val="0"/>
              </a:spcAft>
              <a:buClrTx/>
              <a:buSzTx/>
              <a:buFontTx/>
              <a:buNone/>
              <a:tabLst/>
              <a:defRPr/>
            </a:pPr>
            <a:r>
              <a:rPr lang="he-IL" dirty="0"/>
              <a:t>הנה כאן</a:t>
            </a:r>
            <a:r>
              <a:rPr lang="he-IL" baseline="0" dirty="0"/>
              <a:t> , באיור אפשר לראות את חיות היער והלביאה כשהם מצאו את העץ החלול שישמש כבית ללביאה מה חשה ומה חשבה הלביאה כשנמצא לה בית</a:t>
            </a: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17</a:t>
            </a:fld>
            <a:endParaRPr lang="x-none"/>
          </a:p>
        </p:txBody>
      </p:sp>
    </p:spTree>
    <p:extLst>
      <p:ext uri="{BB962C8B-B14F-4D97-AF65-F5344CB8AC3E}">
        <p14:creationId xmlns:p14="http://schemas.microsoft.com/office/powerpoint/2010/main" val="20395957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Clr>
                <a:schemeClr val="dk1"/>
              </a:buClr>
              <a:buSzPts val="1100"/>
              <a:buFont typeface="Arial"/>
              <a:buNone/>
            </a:pPr>
            <a:endParaRPr lang="he-IL" b="0" dirty="0"/>
          </a:p>
          <a:p>
            <a:pPr algn="r"/>
            <a:r>
              <a:rPr lang="he-IL" baseline="0" dirty="0"/>
              <a:t>הנה כמה מהמחשבות שחשבתי שאולי היא חשבה כשנמצא לה בית? התבוננו בהבעות פניה, מאושרת, לא מודאגת</a:t>
            </a:r>
            <a:endParaRPr lang="he-IL" dirty="0"/>
          </a:p>
          <a:p>
            <a:pPr algn="r"/>
            <a:r>
              <a:rPr lang="he-IL" baseline="0" dirty="0"/>
              <a:t>  </a:t>
            </a: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18</a:t>
            </a:fld>
            <a:endParaRPr lang="x-none"/>
          </a:p>
        </p:txBody>
      </p:sp>
    </p:spTree>
    <p:extLst>
      <p:ext uri="{BB962C8B-B14F-4D97-AF65-F5344CB8AC3E}">
        <p14:creationId xmlns:p14="http://schemas.microsoft.com/office/powerpoint/2010/main" val="12096367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Clr>
                <a:schemeClr val="dk1"/>
              </a:buClr>
              <a:buSzPts val="1100"/>
              <a:buFont typeface="Arial"/>
              <a:buNone/>
            </a:pPr>
            <a:r>
              <a:rPr lang="he-IL" b="0" dirty="0"/>
              <a:t>ואולי</a:t>
            </a:r>
            <a:r>
              <a:rPr lang="he-IL" b="0" baseline="0" dirty="0"/>
              <a:t> היא חשבה ש... (קריאת המחשבה בבועה שנוספה) </a:t>
            </a:r>
          </a:p>
          <a:p>
            <a:pPr marL="0" lvl="0" indent="0" algn="r" rtl="1">
              <a:lnSpc>
                <a:spcPct val="115000"/>
              </a:lnSpc>
              <a:spcBef>
                <a:spcPts val="1200"/>
              </a:spcBef>
              <a:spcAft>
                <a:spcPts val="0"/>
              </a:spcAft>
              <a:buClr>
                <a:schemeClr val="dk1"/>
              </a:buClr>
              <a:buSzPts val="1100"/>
              <a:buFont typeface="Arial"/>
              <a:buNone/>
            </a:pPr>
            <a:r>
              <a:rPr lang="he-IL" b="0" baseline="0" dirty="0"/>
              <a:t>התבוננו באיור אמרנו שהלביאה נראית מאושרת </a:t>
            </a:r>
            <a:r>
              <a:rPr lang="he-IL" baseline="0" dirty="0"/>
              <a:t>וחיות היער מה אומרת הבעת פניהם?</a:t>
            </a:r>
            <a:r>
              <a:rPr lang="he-IL" dirty="0"/>
              <a:t> נפולות , עצובות מודאגות  מעניין למה? נקרא את המשפט האחרון</a:t>
            </a:r>
            <a:endParaRPr lang="he-IL" b="0"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19</a:t>
            </a:fld>
            <a:endParaRPr lang="x-none"/>
          </a:p>
        </p:txBody>
      </p:sp>
    </p:spTree>
    <p:extLst>
      <p:ext uri="{BB962C8B-B14F-4D97-AF65-F5344CB8AC3E}">
        <p14:creationId xmlns:p14="http://schemas.microsoft.com/office/powerpoint/2010/main" val="28368637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Clr>
                <a:schemeClr val="dk1"/>
              </a:buClr>
              <a:buSzPts val="1100"/>
              <a:buFont typeface="Arial"/>
              <a:buNone/>
            </a:pPr>
            <a:endParaRPr lang="he-IL" b="0" dirty="0"/>
          </a:p>
          <a:p>
            <a:pPr algn="r"/>
            <a:r>
              <a:rPr lang="he-IL" dirty="0"/>
              <a:t>קריאת חוזרת</a:t>
            </a:r>
            <a:r>
              <a:rPr lang="he-IL" baseline="0" dirty="0"/>
              <a:t> של </a:t>
            </a:r>
            <a:r>
              <a:rPr lang="he-IL" dirty="0"/>
              <a:t>המשפט</a:t>
            </a:r>
            <a:r>
              <a:rPr lang="he-IL" baseline="0" dirty="0"/>
              <a:t> האחרון שימו לב סימנתי את המילה אבל מה שמופיע אחרי המילה אבל מתאר את ההפך ממה שקרה קודם מה קרה קודם ? (הנפשה מסגרת </a:t>
            </a:r>
            <a:r>
              <a:rPr lang="he-IL" baseline="0" dirty="0" err="1"/>
              <a:t>לניסו</a:t>
            </a:r>
            <a:r>
              <a:rPr lang="he-IL" baseline="0" dirty="0"/>
              <a:t> לבנות )בנו בית מה קרה  לבית אחרי המילה אבל הבית התפרק (הנפשה למילה התפרק) המילה אבל רומזת לנו שיקרה דבר הפוך ממה שקרה קודם. עכשיו אני מבינה מדוע החיות באיור עצובות, מאוכזבות, הם לא הצליחו לבנות בית ללביאה, </a:t>
            </a:r>
            <a:r>
              <a:rPr lang="he-IL" b="1" baseline="0" dirty="0"/>
              <a:t>אבל </a:t>
            </a:r>
            <a:r>
              <a:rPr lang="he-IL" baseline="0" dirty="0"/>
              <a:t>הבית שניסו לבנות התפרק.   </a:t>
            </a:r>
            <a:r>
              <a:rPr lang="en-US" baseline="0" dirty="0"/>
              <a:t> </a:t>
            </a: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20</a:t>
            </a:fld>
            <a:endParaRPr lang="x-none"/>
          </a:p>
        </p:txBody>
      </p:sp>
    </p:spTree>
    <p:extLst>
      <p:ext uri="{BB962C8B-B14F-4D97-AF65-F5344CB8AC3E}">
        <p14:creationId xmlns:p14="http://schemas.microsoft.com/office/powerpoint/2010/main" val="4028241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Clr>
                <a:schemeClr val="dk1"/>
              </a:buClr>
              <a:buSzPts val="1100"/>
              <a:buFont typeface="Arial"/>
              <a:buNone/>
            </a:pPr>
            <a:endParaRPr lang="he-IL" b="0" dirty="0"/>
          </a:p>
          <a:p>
            <a:pPr algn="r"/>
            <a:r>
              <a:rPr lang="he-IL" dirty="0"/>
              <a:t>קריאת חוזרת</a:t>
            </a:r>
            <a:r>
              <a:rPr lang="he-IL" baseline="0" dirty="0"/>
              <a:t> של </a:t>
            </a:r>
            <a:r>
              <a:rPr lang="he-IL" dirty="0"/>
              <a:t>המשפט</a:t>
            </a:r>
            <a:r>
              <a:rPr lang="he-IL" baseline="0" dirty="0"/>
              <a:t> האחרון שימו לב סימנתי את המילה אבל מה שמופיע אחרי המילה אבל מתאר את ההפך ממה שקרה קודם מה קרה קודם ? (הנפשה מסגרת </a:t>
            </a:r>
            <a:r>
              <a:rPr lang="he-IL" baseline="0" dirty="0" err="1"/>
              <a:t>לניסו</a:t>
            </a:r>
            <a:r>
              <a:rPr lang="he-IL" baseline="0" dirty="0"/>
              <a:t> לבנות )בנו בית מה קרה  לבית אחרי המילה אבל הבית התפרק (הנפשה למילה התפרק) המילה אבל רומזת לנו שיקרה דבר הפוך ממה שקרה קודם. עכשיו אני מבינה מדוע החיות באיור עצובות, מאוכזבות, הם לא הצליחו לבנות בית ללביאה, </a:t>
            </a:r>
            <a:r>
              <a:rPr lang="he-IL" b="1" baseline="0" dirty="0"/>
              <a:t>אבל </a:t>
            </a:r>
            <a:r>
              <a:rPr lang="he-IL" baseline="0" dirty="0"/>
              <a:t>הבית שניסו לבנות התפרק.   </a:t>
            </a:r>
            <a:r>
              <a:rPr lang="en-US" baseline="0" dirty="0"/>
              <a:t> </a:t>
            </a: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21</a:t>
            </a:fld>
            <a:endParaRPr lang="x-none"/>
          </a:p>
        </p:txBody>
      </p:sp>
    </p:spTree>
    <p:extLst>
      <p:ext uri="{BB962C8B-B14F-4D97-AF65-F5344CB8AC3E}">
        <p14:creationId xmlns:p14="http://schemas.microsoft.com/office/powerpoint/2010/main" val="31835179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Clr>
                <a:schemeClr val="dk1"/>
              </a:buClr>
              <a:buSzPts val="1100"/>
              <a:buFont typeface="Arial"/>
              <a:buNone/>
            </a:pPr>
            <a:endParaRPr lang="he-IL" b="0" dirty="0"/>
          </a:p>
          <a:p>
            <a:pPr algn="r"/>
            <a:r>
              <a:rPr lang="he-IL" dirty="0"/>
              <a:t>קריאת חוזרת</a:t>
            </a:r>
            <a:r>
              <a:rPr lang="he-IL" baseline="0" dirty="0"/>
              <a:t> של </a:t>
            </a:r>
            <a:r>
              <a:rPr lang="he-IL" dirty="0"/>
              <a:t>המשפט</a:t>
            </a:r>
            <a:r>
              <a:rPr lang="he-IL" baseline="0" dirty="0"/>
              <a:t> האחרון שימו לב סימנתי את המילה אבל מה שמופיע אחרי המילה אבל מתאר את ההפך ממה שקרה קודם מה קרה קודם ? (הנפשה מסגרת </a:t>
            </a:r>
            <a:r>
              <a:rPr lang="he-IL" baseline="0" dirty="0" err="1"/>
              <a:t>לניסו</a:t>
            </a:r>
            <a:r>
              <a:rPr lang="he-IL" baseline="0" dirty="0"/>
              <a:t> לבנות )בנו בית מה קרה  לבית אחרי המילה אבל הבית התפרק (הנפשה למילה התפרק) המילה אבל רומזת לנו שיקרה דבר הפוך ממה שקרה קודם. עכשיו אני מבינה מדוע החיות באיור עצובות, מאוכזבות, הם לא הצליחו לבנות בית ללביאה, </a:t>
            </a:r>
            <a:r>
              <a:rPr lang="he-IL" b="1" baseline="0" dirty="0"/>
              <a:t>אבל </a:t>
            </a:r>
            <a:r>
              <a:rPr lang="he-IL" baseline="0" dirty="0"/>
              <a:t>הבית שניסו לבנות התפרק.   </a:t>
            </a:r>
            <a:r>
              <a:rPr lang="en-US" baseline="0" dirty="0"/>
              <a:t> </a:t>
            </a: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22</a:t>
            </a:fld>
            <a:endParaRPr lang="x-none"/>
          </a:p>
        </p:txBody>
      </p:sp>
    </p:spTree>
    <p:extLst>
      <p:ext uri="{BB962C8B-B14F-4D97-AF65-F5344CB8AC3E}">
        <p14:creationId xmlns:p14="http://schemas.microsoft.com/office/powerpoint/2010/main" val="18420258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Clr>
                <a:schemeClr val="dk1"/>
              </a:buClr>
              <a:buSzPts val="1100"/>
              <a:buFont typeface="Arial"/>
              <a:buNone/>
            </a:pPr>
            <a:endParaRPr lang="he-IL" b="0" dirty="0"/>
          </a:p>
          <a:p>
            <a:pPr algn="r"/>
            <a:r>
              <a:rPr lang="he-IL" dirty="0"/>
              <a:t>(קריאת המשפט</a:t>
            </a:r>
            <a:r>
              <a:rPr lang="he-IL" baseline="0" dirty="0"/>
              <a:t> האחרון פעם נוספת)</a:t>
            </a:r>
            <a:endParaRPr lang="he-IL" dirty="0"/>
          </a:p>
          <a:p>
            <a:pPr marL="0" marR="0" lvl="0" indent="0" algn="r" defTabSz="914400" rtl="0" eaLnBrk="1" fontAlgn="auto" latinLnBrk="0" hangingPunct="1">
              <a:lnSpc>
                <a:spcPct val="100000"/>
              </a:lnSpc>
              <a:spcBef>
                <a:spcPts val="0"/>
              </a:spcBef>
              <a:spcAft>
                <a:spcPts val="0"/>
              </a:spcAft>
              <a:buClrTx/>
              <a:buSzTx/>
              <a:buFontTx/>
              <a:buNone/>
              <a:tabLst/>
              <a:defRPr/>
            </a:pPr>
            <a:r>
              <a:rPr lang="he-IL" baseline="0" dirty="0"/>
              <a:t>אתם יודעים עכשיו  כשאני קוראת את המשפט הזה אני ממש סקרנית לדעת (המורה שואלת השאלה עולה בהנפשה) : </a:t>
            </a:r>
            <a:r>
              <a:rPr lang="he-IL" dirty="0"/>
              <a:t>מה יעשו חיות היער אחרי שהבית שניסו לבנות בתוך עץ חלול התפרק? האם הם ימשיכו לחפש? מה אתם חושבים? </a:t>
            </a:r>
          </a:p>
          <a:p>
            <a:pPr algn="r"/>
            <a:r>
              <a:rPr lang="he-IL" baseline="0" dirty="0"/>
              <a:t>  </a:t>
            </a: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23</a:t>
            </a:fld>
            <a:endParaRPr lang="x-none"/>
          </a:p>
        </p:txBody>
      </p:sp>
    </p:spTree>
    <p:extLst>
      <p:ext uri="{BB962C8B-B14F-4D97-AF65-F5344CB8AC3E}">
        <p14:creationId xmlns:p14="http://schemas.microsoft.com/office/powerpoint/2010/main" val="7946090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Clr>
                <a:schemeClr val="dk1"/>
              </a:buClr>
              <a:buSzPts val="1100"/>
              <a:buFont typeface="Arial"/>
              <a:buNone/>
            </a:pPr>
            <a:r>
              <a:rPr lang="he-IL" b="0" baseline="0" dirty="0"/>
              <a:t>קריאת המשפט הראשון (עצירה)קבלתי תשובה לשאלה שסקרנה אותי קודם . החיות לא ויתרו הם המשיכו לחפש עד שמצאו מערה . התבוננו באיור (לפני קריאת הקטע מה אנחנו רואים באיור?) נוסף בע"ח , הנחש. מה אנחנו מבינים לפי הבעת הפנים של חיות היער? האם הפעם הם מצאו בית ללביאה?  כיצד מרגישות חיות היער??  הן נראות עצובות , מדוע? בואו נמשיך לקרוא ( קריאת המשפט השני). הן מאוכזבות, כי גם הפעם לא הצליחו למצוא בית ללביאה...</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24</a:t>
            </a:fld>
            <a:endParaRPr lang="x-none"/>
          </a:p>
        </p:txBody>
      </p:sp>
    </p:spTree>
    <p:extLst>
      <p:ext uri="{BB962C8B-B14F-4D97-AF65-F5344CB8AC3E}">
        <p14:creationId xmlns:p14="http://schemas.microsoft.com/office/powerpoint/2010/main" val="38589424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Clr>
                <a:schemeClr val="dk1"/>
              </a:buClr>
              <a:buSzPts val="1100"/>
              <a:buFont typeface="Arial"/>
              <a:buNone/>
            </a:pPr>
            <a:r>
              <a:rPr lang="he-IL" b="0" baseline="0" dirty="0"/>
              <a:t>(קריאת המשפט השני). הנה גם פה מופיעה המילה אבל שמכינה אותנו לכך שמה שיקרה עכשיו הפוך ממה שהחיות רצו שיקרה הם חשבו שהמערה מתאימה כבית ללביאה, ניקו סידרו, אבל בה הנחש וגרש אותם והם שוב פעם נשארו  ללא בית ללביאה. אנחנו מבינים למה  הצטערו החיות מאוד.</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25</a:t>
            </a:fld>
            <a:endParaRPr lang="x-none"/>
          </a:p>
        </p:txBody>
      </p:sp>
    </p:spTree>
    <p:extLst>
      <p:ext uri="{BB962C8B-B14F-4D97-AF65-F5344CB8AC3E}">
        <p14:creationId xmlns:p14="http://schemas.microsoft.com/office/powerpoint/2010/main" val="12651991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Clr>
                <a:schemeClr val="dk1"/>
              </a:buClr>
              <a:buSzPts val="1100"/>
              <a:buFont typeface="Arial"/>
              <a:buNone/>
            </a:pPr>
            <a:r>
              <a:rPr lang="he-IL" b="0" baseline="0" dirty="0"/>
              <a:t>קריאת המשפט האחרון (מסגרת עולה בהנפשה המורה קוראת אותו שוב) גם אני שאלתי את עצמי ממש כמו חיות היער (שאלה עולה בהנפשה)</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26</a:t>
            </a:fld>
            <a:endParaRPr lang="x-none"/>
          </a:p>
        </p:txBody>
      </p:sp>
    </p:spTree>
    <p:extLst>
      <p:ext uri="{BB962C8B-B14F-4D97-AF65-F5344CB8AC3E}">
        <p14:creationId xmlns:p14="http://schemas.microsoft.com/office/powerpoint/2010/main" val="2319029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Clr>
                <a:schemeClr val="dk1"/>
              </a:buClr>
              <a:buSzPts val="1100"/>
              <a:buFont typeface="Arial"/>
              <a:buNone/>
            </a:pPr>
            <a:endParaRPr lang="he-IL" b="0" dirty="0"/>
          </a:p>
          <a:p>
            <a:pPr marL="0" marR="0" lvl="0" indent="0" algn="r" defTabSz="914400" rtl="0" eaLnBrk="1" fontAlgn="auto" latinLnBrk="0" hangingPunct="1">
              <a:lnSpc>
                <a:spcPct val="100000"/>
              </a:lnSpc>
              <a:spcBef>
                <a:spcPts val="0"/>
              </a:spcBef>
              <a:spcAft>
                <a:spcPts val="0"/>
              </a:spcAft>
              <a:buClrTx/>
              <a:buSzTx/>
              <a:buFontTx/>
              <a:buNone/>
              <a:tabLst/>
              <a:defRPr/>
            </a:pPr>
            <a:r>
              <a:rPr lang="he-IL" dirty="0"/>
              <a:t>קריאת</a:t>
            </a:r>
            <a:r>
              <a:rPr lang="he-IL" baseline="0" dirty="0"/>
              <a:t>  המילה לבסוף עצירה-. הנה כבר המילה לבסוף עוזרת לי להבין שסוף סוף אחרי כל החיפושים החיות מצאו ללביאה בית (ממשיכה לקרוא את המשפט כולו). קיבלתי תשובה על השאלה ששאלתי קודם, היכן יבנו לה בית? הנה מצאו מחילה אתם זוכרים מהי מחילה? </a:t>
            </a:r>
            <a:r>
              <a:rPr lang="he-IL" sz="1200" dirty="0"/>
              <a:t>חוֹר אוֹ תְּעָלָה מִתַּחַת פְּנֵי הַקַּרְקַע שֶׁבַּעֲלֵי חַיִּים חוֹפְרִים וּלְעִתִּים מִתְגּוֹרְרִים בָּהֶם.</a:t>
            </a:r>
          </a:p>
          <a:p>
            <a:pPr algn="r"/>
            <a:r>
              <a:rPr lang="he-IL" baseline="0" dirty="0"/>
              <a:t>ניקו, רפדו וסדרו אותה....</a:t>
            </a:r>
          </a:p>
          <a:p>
            <a:pPr algn="r"/>
            <a:r>
              <a:rPr lang="he-IL" baseline="0" dirty="0"/>
              <a:t>מה חשבה הלביאה כשמצאו לה סוף סוף בית? כיצד</a:t>
            </a:r>
          </a:p>
          <a:p>
            <a:pPr algn="r"/>
            <a:r>
              <a:rPr lang="he-IL" baseline="0" dirty="0"/>
              <a:t>לדעתכם הרגישה הלביאה? </a:t>
            </a: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27</a:t>
            </a:fld>
            <a:endParaRPr lang="x-none"/>
          </a:p>
        </p:txBody>
      </p:sp>
    </p:spTree>
    <p:extLst>
      <p:ext uri="{BB962C8B-B14F-4D97-AF65-F5344CB8AC3E}">
        <p14:creationId xmlns:p14="http://schemas.microsoft.com/office/powerpoint/2010/main" val="28253874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Clr>
                <a:schemeClr val="dk1"/>
              </a:buClr>
              <a:buSzPts val="1100"/>
              <a:buFont typeface="Arial"/>
              <a:buNone/>
            </a:pPr>
            <a:endParaRPr lang="he-IL" b="0" dirty="0"/>
          </a:p>
          <a:p>
            <a:pPr algn="r"/>
            <a:r>
              <a:rPr lang="he-IL" dirty="0"/>
              <a:t>אולי היא </a:t>
            </a:r>
            <a:r>
              <a:rPr lang="he-IL" dirty="0" err="1"/>
              <a:t>היתה</a:t>
            </a:r>
            <a:r>
              <a:rPr lang="he-IL" dirty="0"/>
              <a:t> מאושרת כי ...(קריאת הכתוב בבועה)</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28</a:t>
            </a:fld>
            <a:endParaRPr lang="x-none"/>
          </a:p>
        </p:txBody>
      </p:sp>
    </p:spTree>
    <p:extLst>
      <p:ext uri="{BB962C8B-B14F-4D97-AF65-F5344CB8AC3E}">
        <p14:creationId xmlns:p14="http://schemas.microsoft.com/office/powerpoint/2010/main" val="41789424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Clr>
                <a:schemeClr val="dk1"/>
              </a:buClr>
              <a:buSzPts val="1100"/>
              <a:buFont typeface="Arial"/>
              <a:buNone/>
            </a:pPr>
            <a:endParaRPr lang="he-IL" b="0" dirty="0"/>
          </a:p>
          <a:p>
            <a:pPr algn="r"/>
            <a:r>
              <a:rPr lang="he-IL" dirty="0"/>
              <a:t>ואולי היא חשבה על המעשה של חבריה, חיות היער (קריאת הבועה) </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29</a:t>
            </a:fld>
            <a:endParaRPr lang="x-none"/>
          </a:p>
        </p:txBody>
      </p:sp>
    </p:spTree>
    <p:extLst>
      <p:ext uri="{BB962C8B-B14F-4D97-AF65-F5344CB8AC3E}">
        <p14:creationId xmlns:p14="http://schemas.microsoft.com/office/powerpoint/2010/main" val="7639770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Clr>
                <a:schemeClr val="dk1"/>
              </a:buClr>
              <a:buSzPts val="1100"/>
              <a:buFont typeface="Arial"/>
              <a:buNone/>
            </a:pPr>
            <a:endParaRPr lang="he-IL" b="0" dirty="0"/>
          </a:p>
          <a:p>
            <a:pPr algn="r"/>
            <a:r>
              <a:rPr lang="he-IL" dirty="0"/>
              <a:t>ומה חשב לעצמו הכפיר אולי  הוא חשב יש לי </a:t>
            </a:r>
            <a:r>
              <a:rPr lang="he-IL" dirty="0" err="1"/>
              <a:t>אמא</a:t>
            </a:r>
            <a:r>
              <a:rPr lang="he-IL" dirty="0"/>
              <a:t> לביאה אני אוהב אותה. "</a:t>
            </a:r>
            <a:r>
              <a:rPr lang="he-IL" dirty="0" err="1"/>
              <a:t>אמא</a:t>
            </a:r>
            <a:r>
              <a:rPr lang="he-IL" dirty="0"/>
              <a:t> לביאה" הוא ביטוי</a:t>
            </a:r>
            <a:r>
              <a:rPr lang="he-IL" baseline="0" dirty="0"/>
              <a:t> שהמשמעות שלו </a:t>
            </a:r>
            <a:r>
              <a:rPr lang="he-IL" baseline="0" dirty="0" err="1"/>
              <a:t>אמא</a:t>
            </a:r>
            <a:r>
              <a:rPr lang="he-IL" baseline="0" dirty="0"/>
              <a:t> שנלחמת למען.. </a:t>
            </a:r>
            <a:r>
              <a:rPr lang="he-IL" dirty="0"/>
              <a:t> </a:t>
            </a:r>
            <a:r>
              <a:rPr lang="he-IL" baseline="0" dirty="0"/>
              <a:t> </a:t>
            </a: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30</a:t>
            </a:fld>
            <a:endParaRPr lang="x-none"/>
          </a:p>
        </p:txBody>
      </p:sp>
    </p:spTree>
    <p:extLst>
      <p:ext uri="{BB962C8B-B14F-4D97-AF65-F5344CB8AC3E}">
        <p14:creationId xmlns:p14="http://schemas.microsoft.com/office/powerpoint/2010/main" val="1848769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Clr>
                <a:schemeClr val="dk1"/>
              </a:buClr>
              <a:buSzPts val="1100"/>
              <a:buFont typeface="Arial"/>
              <a:buNone/>
            </a:pPr>
            <a:r>
              <a:rPr lang="he-IL" b="0" dirty="0"/>
              <a:t>הנה</a:t>
            </a:r>
            <a:r>
              <a:rPr lang="he-IL" b="0" baseline="0" dirty="0"/>
              <a:t> חזרנו לשאלות שהתעוררו אצלי לפני שקראתי את הסיפור. בואו נחזור ונבדוק האם קיבלתי תשובות לשאלות.( סימן </a:t>
            </a:r>
            <a:r>
              <a:rPr lang="en-US" b="0" baseline="0" dirty="0"/>
              <a:t>V</a:t>
            </a:r>
            <a:r>
              <a:rPr lang="he-IL" b="0" baseline="0" dirty="0"/>
              <a:t>  עולה בהנפשה המורה קוראת ובמלל חופשי עונה עליהן)</a:t>
            </a:r>
            <a:endParaRPr lang="he-IL" b="0"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31</a:t>
            </a:fld>
            <a:endParaRPr lang="x-none"/>
          </a:p>
        </p:txBody>
      </p:sp>
    </p:spTree>
    <p:extLst>
      <p:ext uri="{BB962C8B-B14F-4D97-AF65-F5344CB8AC3E}">
        <p14:creationId xmlns:p14="http://schemas.microsoft.com/office/powerpoint/2010/main" val="32487917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smtClean="0"/>
              <a:t>הנה שוב </a:t>
            </a:r>
            <a:r>
              <a:rPr lang="he-IL" baseline="0" dirty="0" smtClean="0"/>
              <a:t> הסיפור בית ללביאה בתמונות ברצף,  התמונות "מספרות" לנו את הרעיונות החשובים בסיפור ומרמזות על המשפטים החשובים בסיפור. קחו את הרצועות שהכנו בתחילת הספור העתיקו והשלימו את המשפטים . היעזרו בתמונות. לדוגמה, נשלים ביחד את המשפט הראשון</a:t>
            </a:r>
            <a:endParaRPr lang="he-IL" dirty="0" smtClean="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32</a:t>
            </a:fld>
            <a:endParaRPr lang="x-none"/>
          </a:p>
        </p:txBody>
      </p:sp>
    </p:spTree>
    <p:extLst>
      <p:ext uri="{BB962C8B-B14F-4D97-AF65-F5344CB8AC3E}">
        <p14:creationId xmlns:p14="http://schemas.microsoft.com/office/powerpoint/2010/main" val="39490789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he-IL" b="1" baseline="0" dirty="0"/>
              <a:t>(להוסיף טיימר4 דקות)</a:t>
            </a:r>
            <a:r>
              <a:rPr lang="he-IL" dirty="0"/>
              <a:t> חזרתם</a:t>
            </a:r>
            <a:r>
              <a:rPr lang="he-IL" baseline="0" dirty="0"/>
              <a:t> אליי בואו נבדוק ביחד כיצד השלמנו את המשפטים לפי המראות שבסיפור. בתחילת הספור... אח"כ בתמונה השנייה... </a:t>
            </a:r>
            <a:endParaRPr lang="he-IL" dirty="0"/>
          </a:p>
          <a:p>
            <a:pPr algn="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33</a:t>
            </a:fld>
            <a:endParaRPr lang="x-none"/>
          </a:p>
        </p:txBody>
      </p:sp>
    </p:spTree>
    <p:extLst>
      <p:ext uri="{BB962C8B-B14F-4D97-AF65-F5344CB8AC3E}">
        <p14:creationId xmlns:p14="http://schemas.microsoft.com/office/powerpoint/2010/main" val="3063171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he-IL" b="1" baseline="0" dirty="0"/>
              <a:t>(להוסיף טיימר4 דקות)</a:t>
            </a:r>
            <a:r>
              <a:rPr lang="he-IL" dirty="0"/>
              <a:t> חזרתם</a:t>
            </a:r>
            <a:r>
              <a:rPr lang="he-IL" baseline="0" dirty="0"/>
              <a:t> אליי בואו נבדוק ביחד כיצד השלמנו את המשפטים לפי המראות שבסיפור. בתחילת הספור... אח"כ בתמונה השנייה... </a:t>
            </a:r>
            <a:endParaRPr lang="he-IL" dirty="0"/>
          </a:p>
          <a:p>
            <a:pPr algn="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34</a:t>
            </a:fld>
            <a:endParaRPr lang="x-none"/>
          </a:p>
        </p:txBody>
      </p:sp>
    </p:spTree>
    <p:extLst>
      <p:ext uri="{BB962C8B-B14F-4D97-AF65-F5344CB8AC3E}">
        <p14:creationId xmlns:p14="http://schemas.microsoft.com/office/powerpoint/2010/main" val="15162332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he-IL" b="1" baseline="0" dirty="0"/>
              <a:t>(להוסיף טיימר4 דקות)</a:t>
            </a:r>
            <a:r>
              <a:rPr lang="he-IL" dirty="0"/>
              <a:t> חזרתם</a:t>
            </a:r>
            <a:r>
              <a:rPr lang="he-IL" baseline="0" dirty="0"/>
              <a:t> אליי בואו נבדוק ביחד כיצד השלמנו את המשפטים לפי המראות שבסיפור. בתחילת הספור... אח"כ בתמונה השנייה... </a:t>
            </a:r>
            <a:endParaRPr lang="he-IL" dirty="0"/>
          </a:p>
          <a:p>
            <a:pPr algn="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35</a:t>
            </a:fld>
            <a:endParaRPr lang="x-none"/>
          </a:p>
        </p:txBody>
      </p:sp>
    </p:spTree>
    <p:extLst>
      <p:ext uri="{BB962C8B-B14F-4D97-AF65-F5344CB8AC3E}">
        <p14:creationId xmlns:p14="http://schemas.microsoft.com/office/powerpoint/2010/main" val="26532363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b="1" dirty="0"/>
              <a:t>להוסיף טיימר 3 דקות</a:t>
            </a:r>
          </a:p>
          <a:p>
            <a:pPr algn="r" rtl="1"/>
            <a:r>
              <a:rPr lang="he-IL" dirty="0"/>
              <a:t>ננסה לשער מה </a:t>
            </a:r>
            <a:r>
              <a:rPr lang="he-IL" b="1" dirty="0"/>
              <a:t>מרגישות הדמויות בסיפור</a:t>
            </a:r>
            <a:r>
              <a:rPr lang="he-IL" b="1" baseline="0" dirty="0"/>
              <a:t>? </a:t>
            </a:r>
            <a:r>
              <a:rPr lang="he-IL" dirty="0"/>
              <a:t>אבל לפני שנתחיל בואו נקרא אוסף</a:t>
            </a:r>
            <a:r>
              <a:rPr lang="he-IL" baseline="0" dirty="0"/>
              <a:t> של מילים שמתארות </a:t>
            </a:r>
            <a:r>
              <a:rPr lang="he-IL" b="1" baseline="0" dirty="0"/>
              <a:t>רגשות</a:t>
            </a:r>
            <a:r>
              <a:rPr lang="he-IL" baseline="0" dirty="0"/>
              <a:t> </a:t>
            </a:r>
          </a:p>
          <a:p>
            <a:pPr algn="r" rtl="1"/>
            <a:r>
              <a:rPr lang="he-IL" baseline="0" dirty="0"/>
              <a:t>קחו עכשיו את הכרטיסיות שהכנתם, העתיקו לכל כרטיסיה מילה אחת. יש לכם 3 דקות. בעוד 3 דקות אני חוזרת.</a:t>
            </a:r>
          </a:p>
          <a:p>
            <a:pPr algn="r" rtl="1"/>
            <a:r>
              <a:rPr lang="he-IL" baseline="0" dirty="0"/>
              <a:t>העתקתם? יופי, עכשיו הניחו מולכם את הכרטיסיות. אני אראה איור מתוך הסיפור ואתם </a:t>
            </a:r>
            <a:r>
              <a:rPr lang="he-IL" b="1" baseline="0" dirty="0"/>
              <a:t>תרימו</a:t>
            </a:r>
            <a:r>
              <a:rPr lang="he-IL" baseline="0" dirty="0"/>
              <a:t> את המילים שמתארות את ה</a:t>
            </a:r>
            <a:r>
              <a:rPr lang="he-IL" b="1" baseline="0" dirty="0"/>
              <a:t>רגשות והתחושות</a:t>
            </a:r>
            <a:r>
              <a:rPr lang="he-IL" baseline="0" dirty="0"/>
              <a:t> של הדמויות ב</a:t>
            </a:r>
          </a:p>
          <a:p>
            <a:pPr algn="r" rtl="1"/>
            <a:endParaRPr lang="he-IL" baseline="0" dirty="0"/>
          </a:p>
          <a:p>
            <a:pPr marL="0" lvl="0" indent="0" algn="r" rtl="0">
              <a:lnSpc>
                <a:spcPct val="115000"/>
              </a:lnSpc>
              <a:spcBef>
                <a:spcPts val="1200"/>
              </a:spcBef>
              <a:spcAft>
                <a:spcPts val="0"/>
              </a:spcAft>
              <a:buNone/>
            </a:pPr>
            <a:endParaRPr lang="en-US" b="1"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36</a:t>
            </a:fld>
            <a:endParaRPr lang="x-none"/>
          </a:p>
        </p:txBody>
      </p:sp>
    </p:spTree>
    <p:extLst>
      <p:ext uri="{BB962C8B-B14F-4D97-AF65-F5344CB8AC3E}">
        <p14:creationId xmlns:p14="http://schemas.microsoft.com/office/powerpoint/2010/main" val="8005612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b="1" dirty="0"/>
              <a:t>להוסיף טיימר 3 דקות</a:t>
            </a:r>
          </a:p>
          <a:p>
            <a:pPr algn="r" rtl="1"/>
            <a:r>
              <a:rPr lang="he-IL" dirty="0"/>
              <a:t>ננסה לשער מה </a:t>
            </a:r>
            <a:r>
              <a:rPr lang="he-IL" b="1" dirty="0"/>
              <a:t>מרגישות הדמויות בסיפור</a:t>
            </a:r>
            <a:r>
              <a:rPr lang="he-IL" b="1" baseline="0" dirty="0"/>
              <a:t>? </a:t>
            </a:r>
            <a:r>
              <a:rPr lang="he-IL" dirty="0"/>
              <a:t>אבל לפני שנתחיל בואו נקרא אוסף</a:t>
            </a:r>
            <a:r>
              <a:rPr lang="he-IL" baseline="0" dirty="0"/>
              <a:t> של מילים שמתארות </a:t>
            </a:r>
            <a:r>
              <a:rPr lang="he-IL" b="1" baseline="0" dirty="0"/>
              <a:t>רגשות</a:t>
            </a:r>
            <a:r>
              <a:rPr lang="he-IL" baseline="0" dirty="0"/>
              <a:t> </a:t>
            </a:r>
          </a:p>
          <a:p>
            <a:pPr algn="r" rtl="1"/>
            <a:r>
              <a:rPr lang="he-IL" baseline="0" dirty="0"/>
              <a:t>קחו עכשיו את הכרטיסיות שהכנתם, העתיקו לכל כרטיסיה מילה אחת. יש לכם 3 דקות. בעוד 3 דקות אני חוזרת.</a:t>
            </a:r>
          </a:p>
          <a:p>
            <a:pPr algn="r" rtl="1"/>
            <a:r>
              <a:rPr lang="he-IL" baseline="0" dirty="0"/>
              <a:t>העתקתם? יופי, עכשיו הניחו מולכם את הכרטיסיות. אני אראה איור מתוך הסיפור ואתם </a:t>
            </a:r>
            <a:r>
              <a:rPr lang="he-IL" b="1" baseline="0" dirty="0"/>
              <a:t>תרימו</a:t>
            </a:r>
            <a:r>
              <a:rPr lang="he-IL" baseline="0" dirty="0"/>
              <a:t> את המילים שמתארות את ה</a:t>
            </a:r>
            <a:r>
              <a:rPr lang="he-IL" b="1" baseline="0" dirty="0"/>
              <a:t>רגשות והתחושות</a:t>
            </a:r>
            <a:r>
              <a:rPr lang="he-IL" baseline="0" dirty="0"/>
              <a:t> של הדמויות ב</a:t>
            </a:r>
          </a:p>
          <a:p>
            <a:pPr algn="r" rtl="1"/>
            <a:endParaRPr lang="he-IL" baseline="0" dirty="0"/>
          </a:p>
          <a:p>
            <a:pPr marL="0" lvl="0" indent="0" algn="r" rtl="0">
              <a:lnSpc>
                <a:spcPct val="115000"/>
              </a:lnSpc>
              <a:spcBef>
                <a:spcPts val="1200"/>
              </a:spcBef>
              <a:spcAft>
                <a:spcPts val="0"/>
              </a:spcAft>
              <a:buNone/>
            </a:pPr>
            <a:endParaRPr lang="en-US" b="1"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37</a:t>
            </a:fld>
            <a:endParaRPr lang="x-none"/>
          </a:p>
        </p:txBody>
      </p:sp>
    </p:spTree>
    <p:extLst>
      <p:ext uri="{BB962C8B-B14F-4D97-AF65-F5344CB8AC3E}">
        <p14:creationId xmlns:p14="http://schemas.microsoft.com/office/powerpoint/2010/main" val="387495514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baseline="0" dirty="0"/>
              <a:t>אני אראה איור מתוך הסיפור ואתם </a:t>
            </a:r>
            <a:r>
              <a:rPr lang="he-IL" b="1" baseline="0" dirty="0"/>
              <a:t>תרימו</a:t>
            </a:r>
            <a:r>
              <a:rPr lang="he-IL" baseline="0" dirty="0"/>
              <a:t> את המילים שמתארות את ה</a:t>
            </a:r>
            <a:r>
              <a:rPr lang="he-IL" b="1" baseline="0" dirty="0"/>
              <a:t>רגשות והתחושות</a:t>
            </a:r>
            <a:r>
              <a:rPr lang="he-IL" baseline="0" dirty="0"/>
              <a:t> של הדמות. הנה באיור הזה (קריאת המשפט ע"י התלמידים ואח"כ המורה) כיצד מרגישה האריה? הרימו את המילים שמתארות את ההרגשה שלו בתחילת הסיפור כשבקרוב הלביאה  תמליט גור ואין לה בית?</a:t>
            </a:r>
          </a:p>
          <a:p>
            <a:pPr marL="0" lvl="0" indent="0" algn="r" rtl="0">
              <a:lnSpc>
                <a:spcPct val="115000"/>
              </a:lnSpc>
              <a:spcBef>
                <a:spcPts val="1200"/>
              </a:spcBef>
              <a:spcAft>
                <a:spcPts val="0"/>
              </a:spcAft>
              <a:buNone/>
            </a:pPr>
            <a:endParaRPr lang="en-US" b="1"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38</a:t>
            </a:fld>
            <a:endParaRPr lang="x-none"/>
          </a:p>
        </p:txBody>
      </p:sp>
    </p:spTree>
    <p:extLst>
      <p:ext uri="{BB962C8B-B14F-4D97-AF65-F5344CB8AC3E}">
        <p14:creationId xmlns:p14="http://schemas.microsoft.com/office/powerpoint/2010/main" val="35882965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baseline="0" dirty="0"/>
              <a:t>מעניין באלו רגשות בחרתם אני חושבת שבתחילת הסיפור הוא היה מאושר , נרגש   ומלאת </a:t>
            </a:r>
            <a:r>
              <a:rPr lang="he-IL" baseline="0" dirty="0" err="1"/>
              <a:t>ציפיה</a:t>
            </a:r>
            <a:r>
              <a:rPr lang="he-IL" baseline="0" dirty="0"/>
              <a:t> מזה  שבקרוב הלביאה  תמליט גור, אבל אולי הוא  גם דאג כי אין ללביאה בית לגדל בו את  הגור ואולי היא אף כועס ומאוכזב שהוא לא דאג לה לבית. </a:t>
            </a:r>
            <a:endParaRPr lang="en-US" b="1"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39</a:t>
            </a:fld>
            <a:endParaRPr lang="x-none"/>
          </a:p>
        </p:txBody>
      </p:sp>
    </p:spTree>
    <p:extLst>
      <p:ext uri="{BB962C8B-B14F-4D97-AF65-F5344CB8AC3E}">
        <p14:creationId xmlns:p14="http://schemas.microsoft.com/office/powerpoint/2010/main" val="160115082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b="1" dirty="0"/>
              <a:t>הנה האיור השני (המורה מבקשת שיקראו את המשפט אח"כ קוראת אותו). מה דעתכם, כיצד מרגישות פה חיות היער? הרימו את המילים שלדעתכם מתארות</a:t>
            </a:r>
            <a:r>
              <a:rPr lang="he-IL" b="1" baseline="0" dirty="0"/>
              <a:t> הכי טוב כיצד מרגישות חיות היער פה? </a:t>
            </a:r>
            <a:endParaRPr lang="en-US" b="1" dirty="0"/>
          </a:p>
          <a:p>
            <a:pPr marL="0" lvl="0" indent="0" algn="r" rtl="0">
              <a:lnSpc>
                <a:spcPct val="115000"/>
              </a:lnSpc>
              <a:spcBef>
                <a:spcPts val="1200"/>
              </a:spcBef>
              <a:spcAft>
                <a:spcPts val="0"/>
              </a:spcAft>
              <a:buNone/>
            </a:pPr>
            <a:endParaRPr lang="en-US" b="1"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40</a:t>
            </a:fld>
            <a:endParaRPr lang="x-none"/>
          </a:p>
        </p:txBody>
      </p:sp>
    </p:spTree>
    <p:extLst>
      <p:ext uri="{BB962C8B-B14F-4D97-AF65-F5344CB8AC3E}">
        <p14:creationId xmlns:p14="http://schemas.microsoft.com/office/powerpoint/2010/main" val="38294120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b="1" dirty="0"/>
              <a:t>מה דעתכם, כיצד מרגישות פה חיות היער? אני חושבת שבהתחלה הן היו מאושרות ומלאות תקווה הנה מצאו בית ללביאה, אבל אחרי שהבית התפרק הם בטח היו מאוכזבים ואפילו מיואשים כי הם</a:t>
            </a:r>
            <a:r>
              <a:rPr lang="he-IL" b="1" baseline="0" dirty="0"/>
              <a:t> לא הצליחו למצוא בית ללביאה.</a:t>
            </a:r>
            <a:endParaRPr lang="en-US" b="1"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41</a:t>
            </a:fld>
            <a:endParaRPr lang="x-none"/>
          </a:p>
        </p:txBody>
      </p:sp>
    </p:spTree>
    <p:extLst>
      <p:ext uri="{BB962C8B-B14F-4D97-AF65-F5344CB8AC3E}">
        <p14:creationId xmlns:p14="http://schemas.microsoft.com/office/powerpoint/2010/main" val="148054205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b="1" dirty="0"/>
              <a:t>הנה האיור השלישי(המורה מבקשת שיקראו את המשפט אח"כ קוראת אותו). מה דעתכם, כיצד מרגיש הנחש שחיות אחרות ניסו לקחת את ביתו? הרימו את המילים שלדעתכם מתארות</a:t>
            </a:r>
            <a:r>
              <a:rPr lang="he-IL" b="1" baseline="0" dirty="0"/>
              <a:t> הכי טוב כיצד מרגיש הנחש? </a:t>
            </a:r>
            <a:endParaRPr lang="en-US" b="1" dirty="0"/>
          </a:p>
          <a:p>
            <a:pPr marL="0" lvl="0" indent="0" algn="r" rtl="0">
              <a:lnSpc>
                <a:spcPct val="115000"/>
              </a:lnSpc>
              <a:spcBef>
                <a:spcPts val="1200"/>
              </a:spcBef>
              <a:spcAft>
                <a:spcPts val="0"/>
              </a:spcAft>
              <a:buNone/>
            </a:pPr>
            <a:endParaRPr lang="en-US" b="1"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42</a:t>
            </a:fld>
            <a:endParaRPr lang="x-none"/>
          </a:p>
        </p:txBody>
      </p:sp>
    </p:spTree>
    <p:extLst>
      <p:ext uri="{BB962C8B-B14F-4D97-AF65-F5344CB8AC3E}">
        <p14:creationId xmlns:p14="http://schemas.microsoft.com/office/powerpoint/2010/main" val="131093751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baseline="0" dirty="0"/>
              <a:t>בחרתם? אני חושבת שבהתחלה הנחש כעס על החיות שלקחו את ביתו ואפילו דאגה שמא הם לא יפנו את ביתו , אבל כשהחיות עזבו את המערה הוא בטח היה מאושר, כי הוא נשאר בביתו. </a:t>
            </a:r>
          </a:p>
          <a:p>
            <a:pPr marL="0" lvl="0" indent="0" algn="r" rtl="0">
              <a:lnSpc>
                <a:spcPct val="115000"/>
              </a:lnSpc>
              <a:spcBef>
                <a:spcPts val="1200"/>
              </a:spcBef>
              <a:spcAft>
                <a:spcPts val="0"/>
              </a:spcAft>
              <a:buNone/>
            </a:pPr>
            <a:endParaRPr lang="en-US" b="1"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43</a:t>
            </a:fld>
            <a:endParaRPr lang="x-none"/>
          </a:p>
        </p:txBody>
      </p:sp>
    </p:spTree>
    <p:extLst>
      <p:ext uri="{BB962C8B-B14F-4D97-AF65-F5344CB8AC3E}">
        <p14:creationId xmlns:p14="http://schemas.microsoft.com/office/powerpoint/2010/main" val="215511614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b="1" dirty="0"/>
              <a:t>הנה האיור האחרון (המורה מבקשת שיקראו את המשפט אח"כ קוראת אותו). מה דעתכם, כיצד מרגישה הלביאה כשסוף סוף יש לה בית?</a:t>
            </a:r>
            <a:endParaRPr lang="en-US" b="1" dirty="0"/>
          </a:p>
          <a:p>
            <a:pPr marL="0" lvl="0" indent="0" algn="r" rtl="0">
              <a:lnSpc>
                <a:spcPct val="115000"/>
              </a:lnSpc>
              <a:spcBef>
                <a:spcPts val="1200"/>
              </a:spcBef>
              <a:spcAft>
                <a:spcPts val="0"/>
              </a:spcAft>
              <a:buNone/>
            </a:pPr>
            <a:endParaRPr lang="en-US" b="1" dirty="0"/>
          </a:p>
          <a:p>
            <a:pPr algn="r" rtl="1"/>
            <a:endParaRPr lang="he-IL" baseline="0" dirty="0"/>
          </a:p>
          <a:p>
            <a:pPr marL="0" lvl="0" indent="0" algn="r" rtl="0">
              <a:lnSpc>
                <a:spcPct val="115000"/>
              </a:lnSpc>
              <a:spcBef>
                <a:spcPts val="1200"/>
              </a:spcBef>
              <a:spcAft>
                <a:spcPts val="0"/>
              </a:spcAft>
              <a:buNone/>
            </a:pPr>
            <a:endParaRPr lang="en-US" b="1"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44</a:t>
            </a:fld>
            <a:endParaRPr lang="x-none"/>
          </a:p>
        </p:txBody>
      </p:sp>
    </p:spTree>
    <p:extLst>
      <p:ext uri="{BB962C8B-B14F-4D97-AF65-F5344CB8AC3E}">
        <p14:creationId xmlns:p14="http://schemas.microsoft.com/office/powerpoint/2010/main" val="175562865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endParaRPr lang="he-IL" baseline="0" dirty="0"/>
          </a:p>
          <a:p>
            <a:pPr marL="0" lvl="0" indent="0" algn="r" rtl="0">
              <a:lnSpc>
                <a:spcPct val="115000"/>
              </a:lnSpc>
              <a:spcBef>
                <a:spcPts val="1200"/>
              </a:spcBef>
              <a:spcAft>
                <a:spcPts val="0"/>
              </a:spcAft>
              <a:buNone/>
            </a:pPr>
            <a:r>
              <a:rPr lang="he-IL" b="1" dirty="0"/>
              <a:t>אני חושבת שבסוף הלביאה </a:t>
            </a:r>
            <a:r>
              <a:rPr lang="he-IL" b="1" dirty="0" err="1"/>
              <a:t>היתה</a:t>
            </a:r>
            <a:r>
              <a:rPr lang="he-IL" b="1" dirty="0"/>
              <a:t> מאושרת מזה שיש לה חברים כל כך טובים שדאגו לה לבית והיא גם מאוד מאוד מתרגשת מהבית שיש לה ומתרגשת מכך שהמליטה כפיר . יכול להיות שאתם חושבים שהלביאה מרגישה משהו אחר שלא כתוב במילים שעל המסך, קחו כרטיסיה נוספת, ריקה וכתבו מה אתם חושבים כיצד היא מרגישה? </a:t>
            </a:r>
            <a:endParaRPr lang="en-US" b="1"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45</a:t>
            </a:fld>
            <a:endParaRPr lang="x-none"/>
          </a:p>
        </p:txBody>
      </p:sp>
    </p:spTree>
    <p:extLst>
      <p:ext uri="{BB962C8B-B14F-4D97-AF65-F5344CB8AC3E}">
        <p14:creationId xmlns:p14="http://schemas.microsoft.com/office/powerpoint/2010/main" val="62367777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Clr>
                <a:schemeClr val="dk1"/>
              </a:buClr>
              <a:buSzPts val="1100"/>
              <a:buFont typeface="Arial"/>
              <a:buNone/>
            </a:pPr>
            <a:endParaRPr lang="he-IL" b="0" dirty="0"/>
          </a:p>
          <a:p>
            <a:pPr marL="158750" marR="0" lvl="0" indent="0" algn="r" defTabSz="914400" rtl="1" eaLnBrk="1" fontAlgn="auto" latinLnBrk="0" hangingPunct="1">
              <a:lnSpc>
                <a:spcPct val="100000"/>
              </a:lnSpc>
              <a:spcBef>
                <a:spcPts val="0"/>
              </a:spcBef>
              <a:spcAft>
                <a:spcPts val="0"/>
              </a:spcAft>
              <a:buClrTx/>
              <a:buSzTx/>
              <a:buFontTx/>
              <a:buNone/>
              <a:tabLst/>
              <a:defRPr/>
            </a:pPr>
            <a:r>
              <a:rPr lang="he-IL" b="1" baseline="0" dirty="0"/>
              <a:t>עד עכשיו שערנו מה חושבות הדמויות בסיפור וכיצד הן מרגישות עכשיו הגיע הזמן לשמוע מה אתם חושבים על הדמויות, מה אתם רוצים לומר להן? קחו 3 פתקים כתבו: על פתק אחד </a:t>
            </a:r>
            <a:r>
              <a:rPr lang="he-IL" b="1" dirty="0"/>
              <a:t>משהו שהייתם רוצים לומר ללביאה, על הפתק</a:t>
            </a:r>
            <a:r>
              <a:rPr lang="he-IL" b="1" baseline="0" dirty="0"/>
              <a:t> השני משהו שהייתם רוצים </a:t>
            </a:r>
            <a:r>
              <a:rPr lang="he-IL" b="1" dirty="0"/>
              <a:t>לחיות </a:t>
            </a:r>
            <a:r>
              <a:rPr lang="he-IL" b="1" dirty="0" err="1"/>
              <a:t>היער,ועל</a:t>
            </a:r>
            <a:r>
              <a:rPr lang="he-IL" b="1" dirty="0"/>
              <a:t> השלישי  לאריה</a:t>
            </a:r>
            <a:r>
              <a:rPr lang="he-IL" b="1" baseline="0" dirty="0"/>
              <a:t> טיימר 4-5 דקות  </a:t>
            </a: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46</a:t>
            </a:fld>
            <a:endParaRPr lang="x-none"/>
          </a:p>
        </p:txBody>
      </p:sp>
    </p:spTree>
    <p:extLst>
      <p:ext uri="{BB962C8B-B14F-4D97-AF65-F5344CB8AC3E}">
        <p14:creationId xmlns:p14="http://schemas.microsoft.com/office/powerpoint/2010/main" val="11530289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Clr>
                <a:schemeClr val="dk1"/>
              </a:buClr>
              <a:buSzPts val="1100"/>
              <a:buFont typeface="Arial"/>
              <a:buNone/>
            </a:pPr>
            <a:endParaRPr lang="he-IL" b="0" dirty="0"/>
          </a:p>
          <a:p>
            <a:pPr marL="158750" marR="0" lvl="0" indent="0" algn="r" defTabSz="914400" rtl="1" eaLnBrk="1" fontAlgn="auto" latinLnBrk="0" hangingPunct="1">
              <a:lnSpc>
                <a:spcPct val="100000"/>
              </a:lnSpc>
              <a:spcBef>
                <a:spcPts val="0"/>
              </a:spcBef>
              <a:spcAft>
                <a:spcPts val="0"/>
              </a:spcAft>
              <a:buClrTx/>
              <a:buSzTx/>
              <a:buFontTx/>
              <a:buNone/>
              <a:tabLst/>
              <a:defRPr/>
            </a:pPr>
            <a:r>
              <a:rPr lang="he-IL" b="1" baseline="0" dirty="0"/>
              <a:t>עד עכשיו שערנו מה חושבות הדמויות בסיפור וכיצד הן מרגישות עכשיו הגיע הזמן לשמוע מה אתם חושבים על הדמויות, מה אתם רוצים לומר להן? קחו 3 פתקים כתבו: על פתק אחד </a:t>
            </a:r>
            <a:r>
              <a:rPr lang="he-IL" b="1" dirty="0"/>
              <a:t>משהו שהייתם רוצים לומר ללביאה, על הפתק</a:t>
            </a:r>
            <a:r>
              <a:rPr lang="he-IL" b="1" baseline="0" dirty="0"/>
              <a:t> השני משהו שהייתם רוצים </a:t>
            </a:r>
            <a:r>
              <a:rPr lang="he-IL" b="1" dirty="0"/>
              <a:t>לחיות </a:t>
            </a:r>
            <a:r>
              <a:rPr lang="he-IL" b="1" dirty="0" err="1"/>
              <a:t>היער,ועל</a:t>
            </a:r>
            <a:r>
              <a:rPr lang="he-IL" b="1" dirty="0"/>
              <a:t> השלישי  לאריה</a:t>
            </a:r>
            <a:r>
              <a:rPr lang="he-IL" b="1" baseline="0" dirty="0"/>
              <a:t> טיימר 4-5 דקות  </a:t>
            </a: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47</a:t>
            </a:fld>
            <a:endParaRPr lang="x-none"/>
          </a:p>
        </p:txBody>
      </p:sp>
    </p:spTree>
    <p:extLst>
      <p:ext uri="{BB962C8B-B14F-4D97-AF65-F5344CB8AC3E}">
        <p14:creationId xmlns:p14="http://schemas.microsoft.com/office/powerpoint/2010/main" val="311931014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מציין מיקום של תמונת שקופית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מציין מיקום של הערו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r" rtl="1">
              <a:spcBef>
                <a:spcPct val="0"/>
              </a:spcBef>
            </a:pPr>
            <a:r>
              <a:rPr lang="he-IL" altLang="he-IL" dirty="0"/>
              <a:t>נסכם עכשיו את השיעור שלנו ונחשוב ביחד </a:t>
            </a:r>
          </a:p>
          <a:p>
            <a:pPr algn="r" rtl="1">
              <a:spcBef>
                <a:spcPct val="0"/>
              </a:spcBef>
            </a:pPr>
            <a:r>
              <a:rPr lang="he-IL" altLang="he-IL" dirty="0"/>
              <a:t>מה למדנו היום. אני גם מזכירה לכם  שאחרי השידור תראו </a:t>
            </a:r>
            <a:r>
              <a:rPr lang="he-IL" altLang="he-IL" dirty="0" err="1"/>
              <a:t>לאמא</a:t>
            </a:r>
            <a:r>
              <a:rPr lang="he-IL" altLang="he-IL" dirty="0"/>
              <a:t>, אבא אח או כל מי שנמצא אתכם את השאלות שמצאתם עליהם תשובות בטקסט בתחילת השיעור, השאלות שכתבתם על רצועות. את השאלות שלא מצאתם עליהם תשובה תוכלו אחרי השידור לחפש להן תשובות במקומות אחרים כמו לשאול את... במרשתת בספרים אחרים..</a:t>
            </a:r>
          </a:p>
        </p:txBody>
      </p:sp>
      <p:sp>
        <p:nvSpPr>
          <p:cNvPr id="84996" name="מציין מיקום של מספר שקופית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cs typeface="Arial" panose="020B0604020202020204" pitchFamily="34" charset="0"/>
              </a:defRPr>
            </a:lvl1pPr>
            <a:lvl2pPr marL="742950" indent="-285750">
              <a:spcBef>
                <a:spcPct val="30000"/>
              </a:spcBef>
              <a:defRPr sz="1200">
                <a:solidFill>
                  <a:schemeClr val="tx1"/>
                </a:solidFill>
                <a:latin typeface="Calibri" panose="020F0502020204030204" pitchFamily="34" charset="0"/>
                <a:cs typeface="Arial" panose="020B0604020202020204" pitchFamily="34" charset="0"/>
              </a:defRPr>
            </a:lvl2pPr>
            <a:lvl3pPr marL="1143000" indent="-228600">
              <a:spcBef>
                <a:spcPct val="30000"/>
              </a:spcBef>
              <a:defRPr sz="1200">
                <a:solidFill>
                  <a:schemeClr val="tx1"/>
                </a:solidFill>
                <a:latin typeface="Calibri" panose="020F0502020204030204" pitchFamily="34" charset="0"/>
                <a:cs typeface="Arial" panose="020B0604020202020204" pitchFamily="34" charset="0"/>
              </a:defRPr>
            </a:lvl3pPr>
            <a:lvl4pPr marL="1600200" indent="-228600">
              <a:spcBef>
                <a:spcPct val="30000"/>
              </a:spcBef>
              <a:defRPr sz="1200">
                <a:solidFill>
                  <a:schemeClr val="tx1"/>
                </a:solidFill>
                <a:latin typeface="Calibri" panose="020F0502020204030204" pitchFamily="34" charset="0"/>
                <a:cs typeface="Arial" panose="020B0604020202020204" pitchFamily="34" charset="0"/>
              </a:defRPr>
            </a:lvl4pPr>
            <a:lvl5pPr marL="2057400" indent="-228600">
              <a:spcBef>
                <a:spcPct val="30000"/>
              </a:spcBef>
              <a:defRPr sz="1200">
                <a:solidFill>
                  <a:schemeClr val="tx1"/>
                </a:solidFill>
                <a:latin typeface="Calibri" panose="020F0502020204030204" pitchFamily="34" charset="0"/>
                <a:cs typeface="Arial" panose="020B0604020202020204" pitchFamily="34" charset="0"/>
              </a:defRPr>
            </a:lvl5pPr>
            <a:lvl6pPr marL="2514600" indent="-228600" algn="l" rtl="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6pPr>
            <a:lvl7pPr marL="2971800" indent="-228600" algn="l" rtl="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7pPr>
            <a:lvl8pPr marL="3429000" indent="-228600" algn="l" rtl="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8pPr>
            <a:lvl9pPr marL="3886200" indent="-228600" algn="l" rtl="0" eaLnBrk="0" fontAlgn="base" hangingPunct="0">
              <a:spcBef>
                <a:spcPct val="30000"/>
              </a:spcBef>
              <a:spcAft>
                <a:spcPct val="0"/>
              </a:spcAft>
              <a:defRPr sz="1200">
                <a:solidFill>
                  <a:schemeClr val="tx1"/>
                </a:solidFill>
                <a:latin typeface="Calibri" panose="020F0502020204030204" pitchFamily="34" charset="0"/>
                <a:cs typeface="Arial" panose="020B0604020202020204" pitchFamily="34" charset="0"/>
              </a:defRPr>
            </a:lvl9pPr>
          </a:lstStyle>
          <a:p>
            <a:pPr>
              <a:spcBef>
                <a:spcPct val="0"/>
              </a:spcBef>
            </a:pPr>
            <a:fld id="{1DFDB2AF-1513-4E6E-90D3-2C28299AA979}" type="slidenum">
              <a:rPr lang="he-IL" altLang="he-IL" smtClean="0">
                <a:latin typeface="Arial" panose="020B0604020202020204" pitchFamily="34" charset="0"/>
              </a:rPr>
              <a:pPr>
                <a:spcBef>
                  <a:spcPct val="0"/>
                </a:spcBef>
              </a:pPr>
              <a:t>48</a:t>
            </a:fld>
            <a:endParaRPr lang="he-IL" altLang="he-IL">
              <a:latin typeface="Arial" panose="020B0604020202020204" pitchFamily="34" charset="0"/>
            </a:endParaRPr>
          </a:p>
        </p:txBody>
      </p:sp>
    </p:spTree>
    <p:extLst>
      <p:ext uri="{BB962C8B-B14F-4D97-AF65-F5344CB8AC3E}">
        <p14:creationId xmlns:p14="http://schemas.microsoft.com/office/powerpoint/2010/main" val="17378724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השיעור הבא יתחיל">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63796BD-313B-0044-809D-6D612DE5930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5" name="Oval 4">
            <a:extLst>
              <a:ext uri="{FF2B5EF4-FFF2-40B4-BE49-F238E27FC236}">
                <a16:creationId xmlns:a16="http://schemas.microsoft.com/office/drawing/2014/main" id="{C4692FF9-9816-1A41-9F19-64AC89C4FE77}"/>
              </a:ext>
            </a:extLst>
          </p:cNvPr>
          <p:cNvSpPr/>
          <p:nvPr userDrawn="1"/>
        </p:nvSpPr>
        <p:spPr>
          <a:xfrm>
            <a:off x="3337577" y="646574"/>
            <a:ext cx="5473303" cy="54733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9" name="Rectangle 18">
            <a:extLst>
              <a:ext uri="{FF2B5EF4-FFF2-40B4-BE49-F238E27FC236}">
                <a16:creationId xmlns:a16="http://schemas.microsoft.com/office/drawing/2014/main" id="{B1C76A5A-A9C6-4148-9667-BA78FBEC1DC5}"/>
              </a:ext>
            </a:extLst>
          </p:cNvPr>
          <p:cNvSpPr/>
          <p:nvPr userDrawn="1"/>
        </p:nvSpPr>
        <p:spPr>
          <a:xfrm>
            <a:off x="2953941" y="3446401"/>
            <a:ext cx="6284118" cy="123988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nvGrpSpPr>
          <p:cNvPr id="2" name="Group 1">
            <a:extLst>
              <a:ext uri="{FF2B5EF4-FFF2-40B4-BE49-F238E27FC236}">
                <a16:creationId xmlns:a16="http://schemas.microsoft.com/office/drawing/2014/main" id="{B5656235-C025-B341-B125-6E522FFD6056}"/>
              </a:ext>
            </a:extLst>
          </p:cNvPr>
          <p:cNvGrpSpPr/>
          <p:nvPr userDrawn="1"/>
        </p:nvGrpSpPr>
        <p:grpSpPr>
          <a:xfrm>
            <a:off x="9287641" y="5672000"/>
            <a:ext cx="3913243" cy="506326"/>
            <a:chOff x="358720" y="285496"/>
            <a:chExt cx="3913243" cy="506326"/>
          </a:xfrm>
        </p:grpSpPr>
        <p:cxnSp>
          <p:nvCxnSpPr>
            <p:cNvPr id="18" name="Straight Connector 17">
              <a:extLst>
                <a:ext uri="{FF2B5EF4-FFF2-40B4-BE49-F238E27FC236}">
                  <a16:creationId xmlns:a16="http://schemas.microsoft.com/office/drawing/2014/main" id="{3740DB9B-9ABC-1E4F-9E76-DE21BB134995}"/>
                </a:ext>
              </a:extLst>
            </p:cNvPr>
            <p:cNvCxnSpPr>
              <a:cxnSpLocks/>
            </p:cNvCxnSpPr>
            <p:nvPr userDrawn="1"/>
          </p:nvCxnSpPr>
          <p:spPr>
            <a:xfrm>
              <a:off x="865046" y="532257"/>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3AC0021A-4563-F644-839C-3313EE112D9E}"/>
                </a:ext>
              </a:extLst>
            </p:cNvPr>
            <p:cNvSpPr/>
            <p:nvPr userDrawn="1"/>
          </p:nvSpPr>
          <p:spPr>
            <a:xfrm rot="16200000">
              <a:off x="358720" y="28549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6" name="Rectangle 15">
              <a:extLst>
                <a:ext uri="{FF2B5EF4-FFF2-40B4-BE49-F238E27FC236}">
                  <a16:creationId xmlns:a16="http://schemas.microsoft.com/office/drawing/2014/main" id="{3984F002-0837-5347-8BEB-C54BD7228FB1}"/>
                </a:ext>
              </a:extLst>
            </p:cNvPr>
            <p:cNvSpPr/>
            <p:nvPr userDrawn="1"/>
          </p:nvSpPr>
          <p:spPr>
            <a:xfrm>
              <a:off x="781297" y="454909"/>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sp>
        <p:nvSpPr>
          <p:cNvPr id="4" name="Text Placeholder 3">
            <a:extLst>
              <a:ext uri="{FF2B5EF4-FFF2-40B4-BE49-F238E27FC236}">
                <a16:creationId xmlns:a16="http://schemas.microsoft.com/office/drawing/2014/main" id="{AA27E2A2-BC31-804E-BB02-2D2086ECA9AB}"/>
              </a:ext>
            </a:extLst>
          </p:cNvPr>
          <p:cNvSpPr>
            <a:spLocks noGrp="1"/>
          </p:cNvSpPr>
          <p:nvPr>
            <p:ph type="body" sz="quarter" idx="11" hasCustomPrompt="1"/>
          </p:nvPr>
        </p:nvSpPr>
        <p:spPr>
          <a:xfrm>
            <a:off x="3819674" y="1524214"/>
            <a:ext cx="4552652" cy="2202291"/>
          </a:xfrm>
          <a:prstGeom prst="rect">
            <a:avLst/>
          </a:prstGeom>
        </p:spPr>
        <p:txBody>
          <a:bodyPr>
            <a:normAutofit/>
          </a:bodyPr>
          <a:lstStyle>
            <a:lvl1pPr marL="0" indent="0" algn="ctr">
              <a:buNone/>
              <a:defRPr sz="6000">
                <a:solidFill>
                  <a:schemeClr val="bg1"/>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he-IL" dirty="0"/>
              <a:t>השיעור הבא</a:t>
            </a:r>
          </a:p>
          <a:p>
            <a:pPr lvl="0"/>
            <a:r>
              <a:rPr lang="he-IL" dirty="0"/>
              <a:t>יתחיל</a:t>
            </a:r>
          </a:p>
        </p:txBody>
      </p:sp>
      <p:cxnSp>
        <p:nvCxnSpPr>
          <p:cNvPr id="15" name="Straight Connector 14">
            <a:extLst>
              <a:ext uri="{FF2B5EF4-FFF2-40B4-BE49-F238E27FC236}">
                <a16:creationId xmlns:a16="http://schemas.microsoft.com/office/drawing/2014/main" id="{40473E13-CEF0-6945-8210-1865616E9834}"/>
              </a:ext>
            </a:extLst>
          </p:cNvPr>
          <p:cNvCxnSpPr>
            <a:cxnSpLocks/>
          </p:cNvCxnSpPr>
          <p:nvPr userDrawn="1"/>
        </p:nvCxnSpPr>
        <p:spPr>
          <a:xfrm>
            <a:off x="2377053" y="6178326"/>
            <a:ext cx="138588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22617BD7-5381-4D41-92AE-B0043113B420}"/>
              </a:ext>
            </a:extLst>
          </p:cNvPr>
          <p:cNvGrpSpPr/>
          <p:nvPr userDrawn="1"/>
        </p:nvGrpSpPr>
        <p:grpSpPr>
          <a:xfrm rot="10800000">
            <a:off x="11482153" y="140248"/>
            <a:ext cx="602703" cy="577326"/>
            <a:chOff x="781297" y="5586292"/>
            <a:chExt cx="602703" cy="577326"/>
          </a:xfrm>
        </p:grpSpPr>
        <p:sp>
          <p:nvSpPr>
            <p:cNvPr id="11" name="Rectangle 10">
              <a:extLst>
                <a:ext uri="{FF2B5EF4-FFF2-40B4-BE49-F238E27FC236}">
                  <a16:creationId xmlns:a16="http://schemas.microsoft.com/office/drawing/2014/main" id="{587FD482-59E1-C04B-9AF0-F8141BE66FDD}"/>
                </a:ext>
              </a:extLst>
            </p:cNvPr>
            <p:cNvSpPr/>
            <p:nvPr userDrawn="1"/>
          </p:nvSpPr>
          <p:spPr>
            <a:xfrm rot="16200000">
              <a:off x="781297" y="5657292"/>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3" name="Rectangle 12">
              <a:extLst>
                <a:ext uri="{FF2B5EF4-FFF2-40B4-BE49-F238E27FC236}">
                  <a16:creationId xmlns:a16="http://schemas.microsoft.com/office/drawing/2014/main" id="{1E9A766D-D5BD-3E4B-AE40-5EF4614445A8}"/>
                </a:ext>
              </a:extLst>
            </p:cNvPr>
            <p:cNvSpPr/>
            <p:nvPr userDrawn="1"/>
          </p:nvSpPr>
          <p:spPr>
            <a:xfrm>
              <a:off x="1216502" y="558629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cxnSp>
        <p:nvCxnSpPr>
          <p:cNvPr id="17" name="Straight Connector 16">
            <a:extLst>
              <a:ext uri="{FF2B5EF4-FFF2-40B4-BE49-F238E27FC236}">
                <a16:creationId xmlns:a16="http://schemas.microsoft.com/office/drawing/2014/main" id="{4D5014CE-6431-0D4C-BAFF-39612F414400}"/>
              </a:ext>
            </a:extLst>
          </p:cNvPr>
          <p:cNvCxnSpPr>
            <a:cxnSpLocks/>
          </p:cNvCxnSpPr>
          <p:nvPr userDrawn="1"/>
        </p:nvCxnSpPr>
        <p:spPr>
          <a:xfrm>
            <a:off x="-678730" y="6456415"/>
            <a:ext cx="345536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1" name="Text Placeholder 20">
            <a:extLst>
              <a:ext uri="{FF2B5EF4-FFF2-40B4-BE49-F238E27FC236}">
                <a16:creationId xmlns:a16="http://schemas.microsoft.com/office/drawing/2014/main" id="{4BD310FA-D564-9240-BAF3-B9933A5C616F}"/>
              </a:ext>
            </a:extLst>
          </p:cNvPr>
          <p:cNvSpPr>
            <a:spLocks noGrp="1"/>
          </p:cNvSpPr>
          <p:nvPr>
            <p:ph type="body" sz="quarter" idx="12" hasCustomPrompt="1"/>
          </p:nvPr>
        </p:nvSpPr>
        <p:spPr>
          <a:xfrm>
            <a:off x="3764756" y="3704674"/>
            <a:ext cx="4662487" cy="819517"/>
          </a:xfrm>
          <a:prstGeom prst="rect">
            <a:avLst/>
          </a:prstGeom>
        </p:spPr>
        <p:txBody>
          <a:bodyPr anchor="b">
            <a:noAutofit/>
          </a:bodyPr>
          <a:lstStyle>
            <a:lvl1pPr marL="0" indent="0" algn="ctr">
              <a:buNone/>
              <a:defRPr sz="5400">
                <a:solidFill>
                  <a:schemeClr val="bg1"/>
                </a:solidFill>
                <a:latin typeface="Calibri" panose="020F0502020204030204" pitchFamily="34" charset="0"/>
                <a:cs typeface="Calibri" panose="020F0502020204030204" pitchFamily="34" charset="0"/>
              </a:defRPr>
            </a:lvl1pPr>
          </a:lstStyle>
          <a:p>
            <a:pPr lvl="0"/>
            <a:r>
              <a:rPr lang="he-IL" dirty="0"/>
              <a:t>בשעה 09:00</a:t>
            </a:r>
            <a:endParaRPr lang="x-none" dirty="0"/>
          </a:p>
        </p:txBody>
      </p:sp>
      <p:grpSp>
        <p:nvGrpSpPr>
          <p:cNvPr id="24" name="Group 23">
            <a:extLst>
              <a:ext uri="{FF2B5EF4-FFF2-40B4-BE49-F238E27FC236}">
                <a16:creationId xmlns:a16="http://schemas.microsoft.com/office/drawing/2014/main" id="{4C964832-BAF5-B84F-9EE8-B31B27A731C8}"/>
              </a:ext>
            </a:extLst>
          </p:cNvPr>
          <p:cNvGrpSpPr/>
          <p:nvPr userDrawn="1"/>
        </p:nvGrpSpPr>
        <p:grpSpPr>
          <a:xfrm>
            <a:off x="-110840" y="110839"/>
            <a:ext cx="1530097" cy="1525930"/>
            <a:chOff x="8374611" y="4283110"/>
            <a:chExt cx="2300578" cy="2294314"/>
          </a:xfrm>
        </p:grpSpPr>
        <p:pic>
          <p:nvPicPr>
            <p:cNvPr id="25" name="Picture 24">
              <a:extLst>
                <a:ext uri="{FF2B5EF4-FFF2-40B4-BE49-F238E27FC236}">
                  <a16:creationId xmlns:a16="http://schemas.microsoft.com/office/drawing/2014/main" id="{7C0CB761-1CB6-FC4E-AEC0-ADBE45586F14}"/>
                </a:ext>
              </a:extLst>
            </p:cNvPr>
            <p:cNvPicPr>
              <a:picLocks noChangeAspect="1"/>
            </p:cNvPicPr>
            <p:nvPr/>
          </p:nvPicPr>
          <p:blipFill rotWithShape="1">
            <a:blip r:embed="rId3"/>
            <a:srcRect l="62938"/>
            <a:stretch/>
          </p:blipFill>
          <p:spPr>
            <a:xfrm>
              <a:off x="8873684" y="4283110"/>
              <a:ext cx="1227785" cy="1519621"/>
            </a:xfrm>
            <a:prstGeom prst="rect">
              <a:avLst/>
            </a:prstGeom>
          </p:spPr>
        </p:pic>
        <p:sp>
          <p:nvSpPr>
            <p:cNvPr id="26" name="Rectangle 25">
              <a:extLst>
                <a:ext uri="{FF2B5EF4-FFF2-40B4-BE49-F238E27FC236}">
                  <a16:creationId xmlns:a16="http://schemas.microsoft.com/office/drawing/2014/main" id="{0799BDF5-881F-3045-A642-F8E001DE02C9}"/>
                </a:ext>
              </a:extLst>
            </p:cNvPr>
            <p:cNvSpPr/>
            <p:nvPr/>
          </p:nvSpPr>
          <p:spPr>
            <a:xfrm>
              <a:off x="8374611" y="5883287"/>
              <a:ext cx="2300578" cy="694137"/>
            </a:xfrm>
            <a:prstGeom prst="rect">
              <a:avLst/>
            </a:prstGeom>
          </p:spPr>
          <p:txBody>
            <a:bodyPr wrap="square">
              <a:spAutoFit/>
            </a:bodyPr>
            <a:lstStyle/>
            <a:p>
              <a:pPr algn="ctr"/>
              <a:r>
                <a:rPr lang="x-none" sz="1200" dirty="0">
                  <a:solidFill>
                    <a:schemeClr val="bg1"/>
                  </a:solidFill>
                  <a:latin typeface="Arial" panose="020B0604020202020204" pitchFamily="34" charset="0"/>
                  <a:cs typeface="Arial" panose="020B0604020202020204" pitchFamily="34" charset="0"/>
                </a:rPr>
                <a:t>מדינת ישראל</a:t>
              </a:r>
            </a:p>
            <a:p>
              <a:pPr algn="ctr"/>
              <a:r>
                <a:rPr lang="x-none" sz="1200" dirty="0">
                  <a:solidFill>
                    <a:schemeClr val="bg1"/>
                  </a:solidFill>
                  <a:latin typeface="Arial" panose="020B0604020202020204" pitchFamily="34" charset="0"/>
                  <a:cs typeface="Arial" panose="020B0604020202020204" pitchFamily="34" charset="0"/>
                </a:rPr>
                <a:t>משרד החינוך</a:t>
              </a:r>
            </a:p>
          </p:txBody>
        </p:sp>
      </p:grpSp>
    </p:spTree>
    <p:extLst>
      <p:ext uri="{BB962C8B-B14F-4D97-AF65-F5344CB8AC3E}">
        <p14:creationId xmlns:p14="http://schemas.microsoft.com/office/powerpoint/2010/main" val="35346217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כותרת ראשית">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A8E8959C-707A-374D-A37D-F0431F277F95}"/>
              </a:ext>
            </a:extLst>
          </p:cNvPr>
          <p:cNvPicPr>
            <a:picLocks noChangeAspect="1"/>
          </p:cNvPicPr>
          <p:nvPr userDrawn="1"/>
        </p:nvPicPr>
        <p:blipFill>
          <a:blip r:embed="rId2">
            <a:alphaModFix amt="54000"/>
          </a:blip>
          <a:stretch>
            <a:fillRect/>
          </a:stretch>
        </p:blipFill>
        <p:spPr>
          <a:xfrm>
            <a:off x="-7354566" y="2026507"/>
            <a:ext cx="5045676" cy="5028913"/>
          </a:xfrm>
          <a:prstGeom prst="rect">
            <a:avLst/>
          </a:prstGeom>
        </p:spPr>
      </p:pic>
      <p:pic>
        <p:nvPicPr>
          <p:cNvPr id="10" name="Picture 9">
            <a:extLst>
              <a:ext uri="{FF2B5EF4-FFF2-40B4-BE49-F238E27FC236}">
                <a16:creationId xmlns:a16="http://schemas.microsoft.com/office/drawing/2014/main" id="{18B22E21-BB18-2544-AECC-B480F0F96A4E}"/>
              </a:ext>
            </a:extLst>
          </p:cNvPr>
          <p:cNvPicPr>
            <a:picLocks noChangeAspect="1"/>
          </p:cNvPicPr>
          <p:nvPr userDrawn="1"/>
        </p:nvPicPr>
        <p:blipFill>
          <a:blip r:embed="rId2">
            <a:alphaModFix amt="54000"/>
          </a:blip>
          <a:stretch>
            <a:fillRect/>
          </a:stretch>
        </p:blipFill>
        <p:spPr>
          <a:xfrm>
            <a:off x="12947248" y="-3969273"/>
            <a:ext cx="5045676" cy="5028913"/>
          </a:xfrm>
          <a:prstGeom prst="rect">
            <a:avLst/>
          </a:prstGeom>
        </p:spPr>
      </p:pic>
      <p:pic>
        <p:nvPicPr>
          <p:cNvPr id="22" name="Picture 21">
            <a:extLst>
              <a:ext uri="{FF2B5EF4-FFF2-40B4-BE49-F238E27FC236}">
                <a16:creationId xmlns:a16="http://schemas.microsoft.com/office/drawing/2014/main" id="{3E25FC14-1447-894C-9B3F-3393E4457875}"/>
              </a:ext>
            </a:extLst>
          </p:cNvPr>
          <p:cNvPicPr>
            <a:picLocks noChangeAspect="1"/>
          </p:cNvPicPr>
          <p:nvPr userDrawn="1"/>
        </p:nvPicPr>
        <p:blipFill>
          <a:blip r:embed="rId3"/>
          <a:stretch>
            <a:fillRect/>
          </a:stretch>
        </p:blipFill>
        <p:spPr>
          <a:xfrm>
            <a:off x="0" y="-12700"/>
            <a:ext cx="12192000" cy="6858000"/>
          </a:xfrm>
          <a:prstGeom prst="rect">
            <a:avLst/>
          </a:prstGeom>
        </p:spPr>
      </p:pic>
      <p:sp>
        <p:nvSpPr>
          <p:cNvPr id="23" name="Rectangle 22">
            <a:extLst>
              <a:ext uri="{FF2B5EF4-FFF2-40B4-BE49-F238E27FC236}">
                <a16:creationId xmlns:a16="http://schemas.microsoft.com/office/drawing/2014/main" id="{CB555B5A-6A6C-3E4C-ADAE-778B7D2D0359}"/>
              </a:ext>
            </a:extLst>
          </p:cNvPr>
          <p:cNvSpPr/>
          <p:nvPr userDrawn="1"/>
        </p:nvSpPr>
        <p:spPr>
          <a:xfrm>
            <a:off x="2090531" y="2902421"/>
            <a:ext cx="8636822" cy="12179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sp>
        <p:nvSpPr>
          <p:cNvPr id="24" name="Rectangle 23">
            <a:extLst>
              <a:ext uri="{FF2B5EF4-FFF2-40B4-BE49-F238E27FC236}">
                <a16:creationId xmlns:a16="http://schemas.microsoft.com/office/drawing/2014/main" id="{6C9C108D-DF17-D94D-B478-B1D39585A5A5}"/>
              </a:ext>
            </a:extLst>
          </p:cNvPr>
          <p:cNvSpPr/>
          <p:nvPr userDrawn="1"/>
        </p:nvSpPr>
        <p:spPr>
          <a:xfrm>
            <a:off x="5098472" y="1831503"/>
            <a:ext cx="5884533" cy="10709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cxnSp>
        <p:nvCxnSpPr>
          <p:cNvPr id="26" name="Straight Connector 25">
            <a:extLst>
              <a:ext uri="{FF2B5EF4-FFF2-40B4-BE49-F238E27FC236}">
                <a16:creationId xmlns:a16="http://schemas.microsoft.com/office/drawing/2014/main" id="{483E9F71-40EC-904A-998B-27EBBD81B7D8}"/>
              </a:ext>
            </a:extLst>
          </p:cNvPr>
          <p:cNvCxnSpPr>
            <a:cxnSpLocks/>
          </p:cNvCxnSpPr>
          <p:nvPr userDrawn="1"/>
        </p:nvCxnSpPr>
        <p:spPr>
          <a:xfrm>
            <a:off x="7156173" y="1639956"/>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D1DA4F9E-AC5E-4E44-B0D3-AD506CC1F2FB}"/>
              </a:ext>
            </a:extLst>
          </p:cNvPr>
          <p:cNvSpPr/>
          <p:nvPr userDrawn="1"/>
        </p:nvSpPr>
        <p:spPr>
          <a:xfrm rot="16200000">
            <a:off x="10880058" y="2083803"/>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cxnSp>
        <p:nvCxnSpPr>
          <p:cNvPr id="28" name="Straight Connector 27">
            <a:extLst>
              <a:ext uri="{FF2B5EF4-FFF2-40B4-BE49-F238E27FC236}">
                <a16:creationId xmlns:a16="http://schemas.microsoft.com/office/drawing/2014/main" id="{F4CCDBE2-FBDE-6C46-8010-3BEB4D38025B}"/>
              </a:ext>
            </a:extLst>
          </p:cNvPr>
          <p:cNvCxnSpPr>
            <a:cxnSpLocks/>
          </p:cNvCxnSpPr>
          <p:nvPr userDrawn="1"/>
        </p:nvCxnSpPr>
        <p:spPr>
          <a:xfrm>
            <a:off x="2090531" y="4989650"/>
            <a:ext cx="5065642"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9" name="Text Placeholder 8">
            <a:extLst>
              <a:ext uri="{FF2B5EF4-FFF2-40B4-BE49-F238E27FC236}">
                <a16:creationId xmlns:a16="http://schemas.microsoft.com/office/drawing/2014/main" id="{81A4514E-A493-F241-AC14-15585885E094}"/>
              </a:ext>
            </a:extLst>
          </p:cNvPr>
          <p:cNvSpPr>
            <a:spLocks noGrp="1"/>
          </p:cNvSpPr>
          <p:nvPr>
            <p:ph type="body" sz="quarter" idx="12" hasCustomPrompt="1"/>
          </p:nvPr>
        </p:nvSpPr>
        <p:spPr>
          <a:xfrm>
            <a:off x="2565199" y="3025258"/>
            <a:ext cx="7816850" cy="1067468"/>
          </a:xfrm>
        </p:spPr>
        <p:txBody>
          <a:bodyPr>
            <a:normAutofit/>
          </a:bodyPr>
          <a:lstStyle>
            <a:lvl1pPr marL="0" indent="0">
              <a:buNone/>
              <a:defRPr sz="6000">
                <a:solidFill>
                  <a:schemeClr val="bg1"/>
                </a:solidFill>
                <a:latin typeface="Calibri" panose="020F0502020204030204" pitchFamily="34" charset="0"/>
                <a:cs typeface="Calibri" panose="020F0502020204030204" pitchFamily="34" charset="0"/>
              </a:defRPr>
            </a:lvl1pPr>
          </a:lstStyle>
          <a:p>
            <a:pPr lvl="0"/>
            <a:r>
              <a:rPr lang="he-IL" dirty="0"/>
              <a:t>שיעור חשבון לכיתה א</a:t>
            </a:r>
            <a:endParaRPr lang="x-none" dirty="0"/>
          </a:p>
        </p:txBody>
      </p:sp>
      <p:grpSp>
        <p:nvGrpSpPr>
          <p:cNvPr id="30" name="Group 29">
            <a:extLst>
              <a:ext uri="{FF2B5EF4-FFF2-40B4-BE49-F238E27FC236}">
                <a16:creationId xmlns:a16="http://schemas.microsoft.com/office/drawing/2014/main" id="{3722B399-0C27-314C-A9E5-A4C6E23B0F40}"/>
              </a:ext>
            </a:extLst>
          </p:cNvPr>
          <p:cNvGrpSpPr/>
          <p:nvPr userDrawn="1"/>
        </p:nvGrpSpPr>
        <p:grpSpPr>
          <a:xfrm>
            <a:off x="-110840" y="110839"/>
            <a:ext cx="1530097" cy="1525930"/>
            <a:chOff x="8374611" y="4283110"/>
            <a:chExt cx="2300578" cy="2294314"/>
          </a:xfrm>
        </p:grpSpPr>
        <p:pic>
          <p:nvPicPr>
            <p:cNvPr id="31" name="Picture 30">
              <a:extLst>
                <a:ext uri="{FF2B5EF4-FFF2-40B4-BE49-F238E27FC236}">
                  <a16:creationId xmlns:a16="http://schemas.microsoft.com/office/drawing/2014/main" id="{357199CA-CF9F-2040-A14F-9134F717DAC7}"/>
                </a:ext>
              </a:extLst>
            </p:cNvPr>
            <p:cNvPicPr>
              <a:picLocks noChangeAspect="1"/>
            </p:cNvPicPr>
            <p:nvPr/>
          </p:nvPicPr>
          <p:blipFill rotWithShape="1">
            <a:blip r:embed="rId4"/>
            <a:srcRect l="62938"/>
            <a:stretch/>
          </p:blipFill>
          <p:spPr>
            <a:xfrm>
              <a:off x="8873684" y="4283110"/>
              <a:ext cx="1227785" cy="1519621"/>
            </a:xfrm>
            <a:prstGeom prst="rect">
              <a:avLst/>
            </a:prstGeom>
          </p:spPr>
        </p:pic>
        <p:sp>
          <p:nvSpPr>
            <p:cNvPr id="32" name="Rectangle 31">
              <a:extLst>
                <a:ext uri="{FF2B5EF4-FFF2-40B4-BE49-F238E27FC236}">
                  <a16:creationId xmlns:a16="http://schemas.microsoft.com/office/drawing/2014/main" id="{65A931FB-F43D-E449-8EC5-C53927BF0CA6}"/>
                </a:ext>
              </a:extLst>
            </p:cNvPr>
            <p:cNvSpPr/>
            <p:nvPr/>
          </p:nvSpPr>
          <p:spPr>
            <a:xfrm>
              <a:off x="8374611" y="5883287"/>
              <a:ext cx="2300578" cy="694137"/>
            </a:xfrm>
            <a:prstGeom prst="rect">
              <a:avLst/>
            </a:prstGeom>
          </p:spPr>
          <p:txBody>
            <a:bodyPr wrap="square">
              <a:spAutoFit/>
            </a:bodyPr>
            <a:lstStyle/>
            <a:p>
              <a:pPr algn="ctr"/>
              <a:r>
                <a:rPr lang="x-none" sz="1200" dirty="0">
                  <a:solidFill>
                    <a:schemeClr val="bg1"/>
                  </a:solidFill>
                  <a:latin typeface="Arial" panose="020B0604020202020204" pitchFamily="34" charset="0"/>
                  <a:cs typeface="Arial" panose="020B0604020202020204" pitchFamily="34" charset="0"/>
                </a:rPr>
                <a:t>מדינת ישראל</a:t>
              </a:r>
            </a:p>
            <a:p>
              <a:pPr algn="ctr"/>
              <a:r>
                <a:rPr lang="x-none" sz="1200" dirty="0">
                  <a:solidFill>
                    <a:schemeClr val="bg1"/>
                  </a:solidFill>
                  <a:latin typeface="Arial" panose="020B0604020202020204" pitchFamily="34" charset="0"/>
                  <a:cs typeface="Arial" panose="020B0604020202020204" pitchFamily="34" charset="0"/>
                </a:rPr>
                <a:t>משרד החינוך</a:t>
              </a:r>
            </a:p>
          </p:txBody>
        </p:sp>
      </p:grpSp>
      <p:pic>
        <p:nvPicPr>
          <p:cNvPr id="33" name="Picture 32">
            <a:extLst>
              <a:ext uri="{FF2B5EF4-FFF2-40B4-BE49-F238E27FC236}">
                <a16:creationId xmlns:a16="http://schemas.microsoft.com/office/drawing/2014/main" id="{9A49B985-D8AE-614D-A6BB-C36081062387}"/>
              </a:ext>
            </a:extLst>
          </p:cNvPr>
          <p:cNvPicPr>
            <a:picLocks noChangeAspect="1"/>
          </p:cNvPicPr>
          <p:nvPr userDrawn="1"/>
        </p:nvPicPr>
        <p:blipFill>
          <a:blip r:embed="rId5"/>
          <a:stretch>
            <a:fillRect/>
          </a:stretch>
        </p:blipFill>
        <p:spPr>
          <a:xfrm>
            <a:off x="3332187" y="886221"/>
            <a:ext cx="9150178" cy="2791691"/>
          </a:xfrm>
          <a:prstGeom prst="rect">
            <a:avLst/>
          </a:prstGeom>
        </p:spPr>
      </p:pic>
      <p:sp>
        <p:nvSpPr>
          <p:cNvPr id="34" name="Text Placeholder 3">
            <a:extLst>
              <a:ext uri="{FF2B5EF4-FFF2-40B4-BE49-F238E27FC236}">
                <a16:creationId xmlns:a16="http://schemas.microsoft.com/office/drawing/2014/main" id="{881B4E06-64FF-B845-9777-320E6F126B10}"/>
              </a:ext>
            </a:extLst>
          </p:cNvPr>
          <p:cNvSpPr>
            <a:spLocks noGrp="1"/>
          </p:cNvSpPr>
          <p:nvPr>
            <p:ph type="body" sz="quarter" idx="13" hasCustomPrompt="1"/>
          </p:nvPr>
        </p:nvSpPr>
        <p:spPr>
          <a:xfrm>
            <a:off x="2030833" y="4419771"/>
            <a:ext cx="6411268" cy="649357"/>
          </a:xfrm>
        </p:spPr>
        <p:txBody>
          <a:bodyPr>
            <a:normAutofit/>
          </a:bodyPr>
          <a:lstStyle>
            <a:lvl1pPr marL="0" indent="0" algn="l" rtl="1">
              <a:buNone/>
              <a:defRPr lang="x-none" sz="3200" b="0" i="0" kern="1200" dirty="0">
                <a:solidFill>
                  <a:schemeClr val="bg1"/>
                </a:solidFill>
                <a:latin typeface="Calibri" panose="020F0502020204030204" pitchFamily="34" charset="0"/>
                <a:ea typeface="+mn-ea"/>
                <a:cs typeface="Calibri" panose="020F0502020204030204" pitchFamily="34" charset="0"/>
              </a:defRPr>
            </a:lvl1pPr>
          </a:lstStyle>
          <a:p>
            <a:pPr marL="0" lvl="0" indent="0" algn="l" defTabSz="914400" rtl="1" eaLnBrk="1" latinLnBrk="0" hangingPunct="1">
              <a:lnSpc>
                <a:spcPct val="90000"/>
              </a:lnSpc>
              <a:spcBef>
                <a:spcPts val="1000"/>
              </a:spcBef>
              <a:buFont typeface="Arial" panose="020B0604020202020204" pitchFamily="34" charset="0"/>
              <a:buNone/>
            </a:pPr>
            <a:r>
              <a:rPr lang="he-IL" dirty="0"/>
              <a:t>נושא השיעור: הרחבת שברים</a:t>
            </a:r>
            <a:endParaRPr lang="x-none" dirty="0"/>
          </a:p>
        </p:txBody>
      </p:sp>
      <p:sp>
        <p:nvSpPr>
          <p:cNvPr id="35" name="Text Placeholder 4">
            <a:extLst>
              <a:ext uri="{FF2B5EF4-FFF2-40B4-BE49-F238E27FC236}">
                <a16:creationId xmlns:a16="http://schemas.microsoft.com/office/drawing/2014/main" id="{BA5F5BE6-034E-F841-A2F4-1C5B1EEE6E15}"/>
              </a:ext>
            </a:extLst>
          </p:cNvPr>
          <p:cNvSpPr>
            <a:spLocks noGrp="1"/>
          </p:cNvSpPr>
          <p:nvPr>
            <p:ph type="body" sz="quarter" idx="14" hasCustomPrompt="1"/>
          </p:nvPr>
        </p:nvSpPr>
        <p:spPr>
          <a:xfrm>
            <a:off x="416891" y="6148563"/>
            <a:ext cx="5099050" cy="560533"/>
          </a:xfrm>
        </p:spPr>
        <p:txBody>
          <a:bodyPr/>
          <a:lstStyle>
            <a:lvl1pPr marL="0" indent="0" algn="l">
              <a:buNone/>
              <a:defRPr>
                <a:solidFill>
                  <a:schemeClr val="bg1"/>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lvl="0" indent="0" algn="l" defTabSz="914400" rtl="0" eaLnBrk="1" latinLnBrk="0" hangingPunct="1">
              <a:lnSpc>
                <a:spcPct val="90000"/>
              </a:lnSpc>
              <a:spcBef>
                <a:spcPts val="1000"/>
              </a:spcBef>
              <a:buFont typeface="Arial" panose="020B0604020202020204" pitchFamily="34" charset="0"/>
              <a:buNone/>
            </a:pPr>
            <a:r>
              <a:rPr lang="he-IL" dirty="0"/>
              <a:t>עם המורה: דנית כהן</a:t>
            </a:r>
            <a:endParaRPr lang="en-US" dirty="0"/>
          </a:p>
        </p:txBody>
      </p:sp>
    </p:spTree>
    <p:extLst>
      <p:ext uri="{BB962C8B-B14F-4D97-AF65-F5344CB8AC3E}">
        <p14:creationId xmlns:p14="http://schemas.microsoft.com/office/powerpoint/2010/main" val="17382310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כותרת ראשית">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A8E8959C-707A-374D-A37D-F0431F277F95}"/>
              </a:ext>
            </a:extLst>
          </p:cNvPr>
          <p:cNvPicPr>
            <a:picLocks noChangeAspect="1"/>
          </p:cNvPicPr>
          <p:nvPr userDrawn="1"/>
        </p:nvPicPr>
        <p:blipFill>
          <a:blip r:embed="rId2">
            <a:alphaModFix amt="54000"/>
          </a:blip>
          <a:stretch>
            <a:fillRect/>
          </a:stretch>
        </p:blipFill>
        <p:spPr>
          <a:xfrm>
            <a:off x="-7354566" y="2026507"/>
            <a:ext cx="5045676" cy="5028913"/>
          </a:xfrm>
          <a:prstGeom prst="rect">
            <a:avLst/>
          </a:prstGeom>
        </p:spPr>
      </p:pic>
      <p:pic>
        <p:nvPicPr>
          <p:cNvPr id="10" name="Picture 9">
            <a:extLst>
              <a:ext uri="{FF2B5EF4-FFF2-40B4-BE49-F238E27FC236}">
                <a16:creationId xmlns:a16="http://schemas.microsoft.com/office/drawing/2014/main" id="{18B22E21-BB18-2544-AECC-B480F0F96A4E}"/>
              </a:ext>
            </a:extLst>
          </p:cNvPr>
          <p:cNvPicPr>
            <a:picLocks noChangeAspect="1"/>
          </p:cNvPicPr>
          <p:nvPr userDrawn="1"/>
        </p:nvPicPr>
        <p:blipFill>
          <a:blip r:embed="rId2">
            <a:alphaModFix amt="54000"/>
          </a:blip>
          <a:stretch>
            <a:fillRect/>
          </a:stretch>
        </p:blipFill>
        <p:spPr>
          <a:xfrm>
            <a:off x="12947248" y="-3969273"/>
            <a:ext cx="5045676" cy="5028913"/>
          </a:xfrm>
          <a:prstGeom prst="rect">
            <a:avLst/>
          </a:prstGeom>
        </p:spPr>
      </p:pic>
      <p:pic>
        <p:nvPicPr>
          <p:cNvPr id="21" name="Picture 20">
            <a:extLst>
              <a:ext uri="{FF2B5EF4-FFF2-40B4-BE49-F238E27FC236}">
                <a16:creationId xmlns:a16="http://schemas.microsoft.com/office/drawing/2014/main" id="{5A307165-DA22-2E48-AE86-B78F4110AE5D}"/>
              </a:ext>
            </a:extLst>
          </p:cNvPr>
          <p:cNvPicPr>
            <a:picLocks noChangeAspect="1"/>
          </p:cNvPicPr>
          <p:nvPr userDrawn="1"/>
        </p:nvPicPr>
        <p:blipFill>
          <a:blip r:embed="rId3"/>
          <a:stretch>
            <a:fillRect/>
          </a:stretch>
        </p:blipFill>
        <p:spPr>
          <a:xfrm>
            <a:off x="0" y="0"/>
            <a:ext cx="12192000" cy="6858000"/>
          </a:xfrm>
          <a:prstGeom prst="rect">
            <a:avLst/>
          </a:prstGeom>
        </p:spPr>
      </p:pic>
      <p:cxnSp>
        <p:nvCxnSpPr>
          <p:cNvPr id="25" name="Straight Connector 24">
            <a:extLst>
              <a:ext uri="{FF2B5EF4-FFF2-40B4-BE49-F238E27FC236}">
                <a16:creationId xmlns:a16="http://schemas.microsoft.com/office/drawing/2014/main" id="{3613B3B1-726C-944F-8CAD-1F3AF7A7034B}"/>
              </a:ext>
            </a:extLst>
          </p:cNvPr>
          <p:cNvCxnSpPr>
            <a:cxnSpLocks/>
          </p:cNvCxnSpPr>
          <p:nvPr userDrawn="1"/>
        </p:nvCxnSpPr>
        <p:spPr>
          <a:xfrm>
            <a:off x="7156173" y="1639956"/>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20F5DAFE-647E-5C47-B77A-42DA94152FF1}"/>
              </a:ext>
            </a:extLst>
          </p:cNvPr>
          <p:cNvSpPr/>
          <p:nvPr userDrawn="1"/>
        </p:nvSpPr>
        <p:spPr>
          <a:xfrm rot="16200000">
            <a:off x="7721222" y="1537008"/>
            <a:ext cx="205896" cy="2058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cxnSp>
        <p:nvCxnSpPr>
          <p:cNvPr id="27" name="Straight Connector 26">
            <a:extLst>
              <a:ext uri="{FF2B5EF4-FFF2-40B4-BE49-F238E27FC236}">
                <a16:creationId xmlns:a16="http://schemas.microsoft.com/office/drawing/2014/main" id="{7F22374B-CE66-F844-8273-BE66100E5DC3}"/>
              </a:ext>
            </a:extLst>
          </p:cNvPr>
          <p:cNvCxnSpPr>
            <a:cxnSpLocks/>
          </p:cNvCxnSpPr>
          <p:nvPr userDrawn="1"/>
        </p:nvCxnSpPr>
        <p:spPr>
          <a:xfrm>
            <a:off x="4093266" y="4984979"/>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838A16B6-C317-B44B-A5BB-C2442F733613}"/>
              </a:ext>
            </a:extLst>
          </p:cNvPr>
          <p:cNvCxnSpPr>
            <a:cxnSpLocks/>
          </p:cNvCxnSpPr>
          <p:nvPr userDrawn="1"/>
        </p:nvCxnSpPr>
        <p:spPr>
          <a:xfrm>
            <a:off x="4093266" y="2035982"/>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29" name="Group 28">
            <a:extLst>
              <a:ext uri="{FF2B5EF4-FFF2-40B4-BE49-F238E27FC236}">
                <a16:creationId xmlns:a16="http://schemas.microsoft.com/office/drawing/2014/main" id="{30160307-BF93-B642-B885-52C1AEE617F6}"/>
              </a:ext>
            </a:extLst>
          </p:cNvPr>
          <p:cNvGrpSpPr/>
          <p:nvPr userDrawn="1"/>
        </p:nvGrpSpPr>
        <p:grpSpPr>
          <a:xfrm>
            <a:off x="-110840" y="110839"/>
            <a:ext cx="1530097" cy="1525930"/>
            <a:chOff x="8374611" y="4283110"/>
            <a:chExt cx="2300578" cy="2294314"/>
          </a:xfrm>
        </p:grpSpPr>
        <p:pic>
          <p:nvPicPr>
            <p:cNvPr id="30" name="Picture 29">
              <a:extLst>
                <a:ext uri="{FF2B5EF4-FFF2-40B4-BE49-F238E27FC236}">
                  <a16:creationId xmlns:a16="http://schemas.microsoft.com/office/drawing/2014/main" id="{F98B7E2E-690A-B74F-A361-DB3C1398C223}"/>
                </a:ext>
              </a:extLst>
            </p:cNvPr>
            <p:cNvPicPr>
              <a:picLocks noChangeAspect="1"/>
            </p:cNvPicPr>
            <p:nvPr/>
          </p:nvPicPr>
          <p:blipFill rotWithShape="1">
            <a:blip r:embed="rId4"/>
            <a:srcRect l="62938"/>
            <a:stretch/>
          </p:blipFill>
          <p:spPr>
            <a:xfrm>
              <a:off x="8873684" y="4283110"/>
              <a:ext cx="1227785" cy="1519621"/>
            </a:xfrm>
            <a:prstGeom prst="rect">
              <a:avLst/>
            </a:prstGeom>
          </p:spPr>
        </p:pic>
        <p:sp>
          <p:nvSpPr>
            <p:cNvPr id="31" name="Rectangle 30">
              <a:extLst>
                <a:ext uri="{FF2B5EF4-FFF2-40B4-BE49-F238E27FC236}">
                  <a16:creationId xmlns:a16="http://schemas.microsoft.com/office/drawing/2014/main" id="{23D367D3-E2A8-4A4A-953D-E858CA461A7D}"/>
                </a:ext>
              </a:extLst>
            </p:cNvPr>
            <p:cNvSpPr/>
            <p:nvPr/>
          </p:nvSpPr>
          <p:spPr>
            <a:xfrm>
              <a:off x="8374611" y="5883287"/>
              <a:ext cx="2300578" cy="694137"/>
            </a:xfrm>
            <a:prstGeom prst="rect">
              <a:avLst/>
            </a:prstGeom>
          </p:spPr>
          <p:txBody>
            <a:bodyPr wrap="square">
              <a:spAutoFit/>
            </a:bodyPr>
            <a:lstStyle/>
            <a:p>
              <a:pPr algn="ctr"/>
              <a:r>
                <a:rPr lang="x-none" sz="1200" dirty="0">
                  <a:solidFill>
                    <a:schemeClr val="bg1"/>
                  </a:solidFill>
                  <a:latin typeface="Arial" panose="020B0604020202020204" pitchFamily="34" charset="0"/>
                  <a:cs typeface="Arial" panose="020B0604020202020204" pitchFamily="34" charset="0"/>
                </a:rPr>
                <a:t>מדינת ישראל</a:t>
              </a:r>
            </a:p>
            <a:p>
              <a:pPr algn="ctr"/>
              <a:r>
                <a:rPr lang="x-none" sz="1200" dirty="0">
                  <a:solidFill>
                    <a:schemeClr val="bg1"/>
                  </a:solidFill>
                  <a:latin typeface="Arial" panose="020B0604020202020204" pitchFamily="34" charset="0"/>
                  <a:cs typeface="Arial" panose="020B0604020202020204" pitchFamily="34" charset="0"/>
                </a:rPr>
                <a:t>משרד החינוך</a:t>
              </a:r>
            </a:p>
          </p:txBody>
        </p:sp>
      </p:grpSp>
      <p:sp>
        <p:nvSpPr>
          <p:cNvPr id="32" name="TextBox 31">
            <a:extLst>
              <a:ext uri="{FF2B5EF4-FFF2-40B4-BE49-F238E27FC236}">
                <a16:creationId xmlns:a16="http://schemas.microsoft.com/office/drawing/2014/main" id="{CCF59D4F-A27F-1C45-8148-635F8893C9C9}"/>
              </a:ext>
            </a:extLst>
          </p:cNvPr>
          <p:cNvSpPr txBox="1"/>
          <p:nvPr userDrawn="1"/>
        </p:nvSpPr>
        <p:spPr>
          <a:xfrm>
            <a:off x="2210656" y="2447258"/>
            <a:ext cx="7770689" cy="1963485"/>
          </a:xfrm>
          <a:prstGeom prst="rect">
            <a:avLst/>
          </a:prstGeom>
          <a:solidFill>
            <a:schemeClr val="accent1"/>
          </a:solidFill>
        </p:spPr>
        <p:txBody>
          <a:bodyPr wrap="square" lIns="251999" tIns="251999" rIns="251999" bIns="251999" rtlCol="0" anchor="ctr">
            <a:spAutoFit/>
          </a:bodyPr>
          <a:lstStyle/>
          <a:p>
            <a:pPr marL="0" algn="ctr" defTabSz="914400" rtl="1" eaLnBrk="1" latinLnBrk="0" hangingPunct="1">
              <a:lnSpc>
                <a:spcPts val="6000"/>
              </a:lnSpc>
            </a:pPr>
            <a:r>
              <a:rPr lang="he-IL" sz="6600" dirty="0">
                <a:solidFill>
                  <a:schemeClr val="bg1"/>
                </a:solidFill>
                <a:latin typeface="Calibri" panose="020F0502020204030204" pitchFamily="34" charset="0"/>
                <a:ea typeface="Open Sans" panose="020B0606030504020204" pitchFamily="34" charset="0"/>
                <a:cs typeface="Calibri" panose="020F0502020204030204" pitchFamily="34" charset="0"/>
              </a:rPr>
              <a:t>תודה שצפיתם בשידור</a:t>
            </a:r>
          </a:p>
          <a:p>
            <a:pPr marL="0" algn="ctr" defTabSz="914400" rtl="1" eaLnBrk="1" latinLnBrk="0" hangingPunct="1">
              <a:lnSpc>
                <a:spcPts val="6000"/>
              </a:lnSpc>
            </a:pPr>
            <a:r>
              <a:rPr lang="he-IL" sz="3200" dirty="0">
                <a:solidFill>
                  <a:schemeClr val="bg1"/>
                </a:solidFill>
                <a:latin typeface="Calibri" panose="020F0502020204030204" pitchFamily="34" charset="0"/>
                <a:cs typeface="Calibri" panose="020F0502020204030204" pitchFamily="34" charset="0"/>
              </a:rPr>
              <a:t>הופק עבור משרד החינוך ע״י מטח</a:t>
            </a:r>
            <a:endParaRPr lang="x-none" sz="3200" dirty="0">
              <a:solidFill>
                <a:schemeClr val="bg1"/>
              </a:solidFill>
              <a:latin typeface="Calibri" panose="020F0502020204030204" pitchFamily="34" charset="0"/>
              <a:cs typeface="Calibri" panose="020F0502020204030204" pitchFamily="34" charset="0"/>
            </a:endParaRPr>
          </a:p>
        </p:txBody>
      </p:sp>
      <p:sp>
        <p:nvSpPr>
          <p:cNvPr id="33" name="Rectangle 32">
            <a:extLst>
              <a:ext uri="{FF2B5EF4-FFF2-40B4-BE49-F238E27FC236}">
                <a16:creationId xmlns:a16="http://schemas.microsoft.com/office/drawing/2014/main" id="{730459D7-20E2-3642-98A9-F8CB285E36CD}"/>
              </a:ext>
            </a:extLst>
          </p:cNvPr>
          <p:cNvSpPr/>
          <p:nvPr userDrawn="1"/>
        </p:nvSpPr>
        <p:spPr>
          <a:xfrm>
            <a:off x="6692900" y="4828833"/>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34" name="Rectangle 33">
            <a:extLst>
              <a:ext uri="{FF2B5EF4-FFF2-40B4-BE49-F238E27FC236}">
                <a16:creationId xmlns:a16="http://schemas.microsoft.com/office/drawing/2014/main" id="{2247E01A-4A09-7641-BB58-BBF9194A53AE}"/>
              </a:ext>
            </a:extLst>
          </p:cNvPr>
          <p:cNvSpPr/>
          <p:nvPr userDrawn="1"/>
        </p:nvSpPr>
        <p:spPr>
          <a:xfrm>
            <a:off x="2431342" y="2371058"/>
            <a:ext cx="152400" cy="152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35" name="Rectangle 34">
            <a:extLst>
              <a:ext uri="{FF2B5EF4-FFF2-40B4-BE49-F238E27FC236}">
                <a16:creationId xmlns:a16="http://schemas.microsoft.com/office/drawing/2014/main" id="{9C4295D9-D842-7B4A-8FAF-A7CB7DC8D8DD}"/>
              </a:ext>
            </a:extLst>
          </p:cNvPr>
          <p:cNvSpPr/>
          <p:nvPr userDrawn="1"/>
        </p:nvSpPr>
        <p:spPr>
          <a:xfrm>
            <a:off x="9905144" y="4005877"/>
            <a:ext cx="152400" cy="152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16" name="TextBox 15">
            <a:extLst>
              <a:ext uri="{FF2B5EF4-FFF2-40B4-BE49-F238E27FC236}">
                <a16:creationId xmlns:a16="http://schemas.microsoft.com/office/drawing/2014/main" id="{F1286E97-B4B5-7A44-BA99-EFC8C200D63F}"/>
              </a:ext>
            </a:extLst>
          </p:cNvPr>
          <p:cNvSpPr txBox="1"/>
          <p:nvPr userDrawn="1"/>
        </p:nvSpPr>
        <p:spPr>
          <a:xfrm>
            <a:off x="3870376" y="6424726"/>
            <a:ext cx="4451248" cy="323165"/>
          </a:xfrm>
          <a:prstGeom prst="rect">
            <a:avLst/>
          </a:prstGeom>
          <a:noFill/>
        </p:spPr>
        <p:txBody>
          <a:bodyPr wrap="square" rtlCol="0">
            <a:spAutoFit/>
          </a:bodyPr>
          <a:lstStyle/>
          <a:p>
            <a:pPr algn="ctr"/>
            <a:r>
              <a:rPr lang="en-US" sz="1500" dirty="0" err="1">
                <a:solidFill>
                  <a:schemeClr val="bg1"/>
                </a:solidFill>
                <a:latin typeface="Arial" panose="020B0604020202020204" pitchFamily="34" charset="0"/>
                <a:cs typeface="Arial" panose="020B0604020202020204" pitchFamily="34" charset="0"/>
              </a:rPr>
              <a:t>shutterstock</a:t>
            </a:r>
            <a:r>
              <a:rPr lang="en-US" sz="1500" dirty="0">
                <a:solidFill>
                  <a:schemeClr val="bg1"/>
                </a:solidFill>
                <a:latin typeface="Arial" panose="020B0604020202020204" pitchFamily="34" charset="0"/>
                <a:cs typeface="Arial" panose="020B0604020202020204" pitchFamily="34" charset="0"/>
              </a:rPr>
              <a:t>/com</a:t>
            </a:r>
            <a:r>
              <a:rPr lang="he-IL" sz="1500" dirty="0">
                <a:solidFill>
                  <a:schemeClr val="bg1"/>
                </a:solidFill>
                <a:latin typeface="Arial" panose="020B0604020202020204" pitchFamily="34" charset="0"/>
                <a:cs typeface="+mn-cs"/>
              </a:rPr>
              <a:t> איורים: </a:t>
            </a:r>
            <a:endParaRPr lang="x-none" sz="15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75741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מה נלמד היום">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FAD2F-8484-6F41-A7DB-68F52EBF051B}"/>
              </a:ext>
            </a:extLst>
          </p:cNvPr>
          <p:cNvSpPr>
            <a:spLocks noGrp="1"/>
          </p:cNvSpPr>
          <p:nvPr>
            <p:ph type="title" hasCustomPrompt="1"/>
          </p:nvPr>
        </p:nvSpPr>
        <p:spPr>
          <a:xfrm>
            <a:off x="865046" y="376561"/>
            <a:ext cx="10515600" cy="1325563"/>
          </a:xfrm>
        </p:spPr>
        <p:txBody>
          <a:bodyPr/>
          <a:lstStyle>
            <a:lvl1pPr>
              <a:defRPr>
                <a:latin typeface="Calibri" panose="020F0502020204030204" pitchFamily="34" charset="0"/>
                <a:cs typeface="Calibri" panose="020F0502020204030204" pitchFamily="34" charset="0"/>
              </a:defRPr>
            </a:lvl1pPr>
          </a:lstStyle>
          <a:p>
            <a:r>
              <a:rPr lang="he-IL" sz="4400" dirty="0"/>
              <a:t>מה נלמד היום</a:t>
            </a:r>
          </a:p>
        </p:txBody>
      </p:sp>
      <p:sp>
        <p:nvSpPr>
          <p:cNvPr id="3" name="Content Placeholder 2">
            <a:extLst>
              <a:ext uri="{FF2B5EF4-FFF2-40B4-BE49-F238E27FC236}">
                <a16:creationId xmlns:a16="http://schemas.microsoft.com/office/drawing/2014/main" id="{B740BC21-AC41-C940-AECD-AA7CACFED78F}"/>
              </a:ext>
            </a:extLst>
          </p:cNvPr>
          <p:cNvSpPr>
            <a:spLocks noGrp="1"/>
          </p:cNvSpPr>
          <p:nvPr>
            <p:ph idx="1" hasCustomPrompt="1"/>
          </p:nvPr>
        </p:nvSpPr>
        <p:spPr/>
        <p:txBody>
          <a:bodyPr/>
          <a:lstStyle>
            <a:lvl1pPr>
              <a:buClr>
                <a:schemeClr val="accent2"/>
              </a:buClr>
              <a:defRPr>
                <a:latin typeface="Calibri" panose="020F0502020204030204" pitchFamily="34" charset="0"/>
                <a:cs typeface="Calibri" panose="020F0502020204030204" pitchFamily="34" charset="0"/>
              </a:defRPr>
            </a:lvl1pPr>
          </a:lstStyle>
          <a:p>
            <a:pPr lvl="0"/>
            <a:r>
              <a:rPr lang="he-IL" dirty="0"/>
              <a:t>טקסט עם בולט</a:t>
            </a:r>
            <a:endParaRPr lang="en-US" dirty="0"/>
          </a:p>
        </p:txBody>
      </p:sp>
      <p:grpSp>
        <p:nvGrpSpPr>
          <p:cNvPr id="7" name="Group 6">
            <a:extLst>
              <a:ext uri="{FF2B5EF4-FFF2-40B4-BE49-F238E27FC236}">
                <a16:creationId xmlns:a16="http://schemas.microsoft.com/office/drawing/2014/main" id="{BF17BF2D-5C56-2347-98A3-34A4F9603254}"/>
              </a:ext>
            </a:extLst>
          </p:cNvPr>
          <p:cNvGrpSpPr/>
          <p:nvPr userDrawn="1"/>
        </p:nvGrpSpPr>
        <p:grpSpPr>
          <a:xfrm>
            <a:off x="358720" y="6187719"/>
            <a:ext cx="3913243" cy="506326"/>
            <a:chOff x="358720" y="6187719"/>
            <a:chExt cx="3913243" cy="506326"/>
          </a:xfrm>
        </p:grpSpPr>
        <p:cxnSp>
          <p:nvCxnSpPr>
            <p:cNvPr id="8" name="Straight Connector 7">
              <a:extLst>
                <a:ext uri="{FF2B5EF4-FFF2-40B4-BE49-F238E27FC236}">
                  <a16:creationId xmlns:a16="http://schemas.microsoft.com/office/drawing/2014/main" id="{9AEDD64D-1669-CC4D-A40D-F4C1654A152C}"/>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71EEFE9A-A5D8-E143-B1EA-0A48F46D9FBA}"/>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0" name="Rectangle 9">
              <a:extLst>
                <a:ext uri="{FF2B5EF4-FFF2-40B4-BE49-F238E27FC236}">
                  <a16:creationId xmlns:a16="http://schemas.microsoft.com/office/drawing/2014/main" id="{28E9E340-F138-444F-A3A8-C621C8A24CE1}"/>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1" name="Group 10">
            <a:extLst>
              <a:ext uri="{FF2B5EF4-FFF2-40B4-BE49-F238E27FC236}">
                <a16:creationId xmlns:a16="http://schemas.microsoft.com/office/drawing/2014/main" id="{BD763B7A-9108-A148-9406-56F54986D02B}"/>
              </a:ext>
            </a:extLst>
          </p:cNvPr>
          <p:cNvGrpSpPr/>
          <p:nvPr userDrawn="1"/>
        </p:nvGrpSpPr>
        <p:grpSpPr>
          <a:xfrm rot="10800000">
            <a:off x="8177063" y="106239"/>
            <a:ext cx="3913243" cy="506326"/>
            <a:chOff x="358720" y="6187719"/>
            <a:chExt cx="3913243" cy="506326"/>
          </a:xfrm>
        </p:grpSpPr>
        <p:cxnSp>
          <p:nvCxnSpPr>
            <p:cNvPr id="12" name="Straight Connector 11">
              <a:extLst>
                <a:ext uri="{FF2B5EF4-FFF2-40B4-BE49-F238E27FC236}">
                  <a16:creationId xmlns:a16="http://schemas.microsoft.com/office/drawing/2014/main" id="{CF173E8D-1DC7-EA46-A2CF-77F707D4A43D}"/>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C61244C7-240F-A94A-B142-2E9C0513EF6E}"/>
                </a:ext>
              </a:extLst>
            </p:cNvPr>
            <p:cNvSpPr/>
            <p:nvPr userDrawn="1"/>
          </p:nvSpPr>
          <p:spPr>
            <a:xfrm rot="16200000">
              <a:off x="358720" y="6187719"/>
              <a:ext cx="506326" cy="5063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4" name="Rectangle 13">
              <a:extLst>
                <a:ext uri="{FF2B5EF4-FFF2-40B4-BE49-F238E27FC236}">
                  <a16:creationId xmlns:a16="http://schemas.microsoft.com/office/drawing/2014/main" id="{D1914BA5-ACCC-6D44-863F-9400125B1812}"/>
                </a:ext>
              </a:extLst>
            </p:cNvPr>
            <p:cNvSpPr/>
            <p:nvPr userDrawn="1"/>
          </p:nvSpPr>
          <p:spPr>
            <a:xfrm>
              <a:off x="781297" y="6357132"/>
              <a:ext cx="167498" cy="1674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grpSp>
    </p:spTree>
    <p:extLst>
      <p:ext uri="{BB962C8B-B14F-4D97-AF65-F5344CB8AC3E}">
        <p14:creationId xmlns:p14="http://schemas.microsoft.com/office/powerpoint/2010/main" val="26422821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מה להביא לשיעור?">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53EEE-2C1E-B542-8225-9153493AC840}"/>
              </a:ext>
            </a:extLst>
          </p:cNvPr>
          <p:cNvSpPr>
            <a:spLocks noGrp="1"/>
          </p:cNvSpPr>
          <p:nvPr>
            <p:ph type="title" hasCustomPrompt="1"/>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he-IL" dirty="0"/>
              <a:t>מה להביא לשיעור?</a:t>
            </a:r>
            <a:endParaRPr lang="x-none" dirty="0"/>
          </a:p>
        </p:txBody>
      </p:sp>
      <p:sp>
        <p:nvSpPr>
          <p:cNvPr id="4" name="Content Placeholder 3">
            <a:extLst>
              <a:ext uri="{FF2B5EF4-FFF2-40B4-BE49-F238E27FC236}">
                <a16:creationId xmlns:a16="http://schemas.microsoft.com/office/drawing/2014/main" id="{7A3C51F2-91FC-CF4D-8D50-E0D4C4B121D6}"/>
              </a:ext>
            </a:extLst>
          </p:cNvPr>
          <p:cNvSpPr>
            <a:spLocks noGrp="1"/>
          </p:cNvSpPr>
          <p:nvPr>
            <p:ph sz="half" idx="2" hasCustomPrompt="1"/>
          </p:nvPr>
        </p:nvSpPr>
        <p:spPr>
          <a:xfrm>
            <a:off x="839788" y="1741679"/>
            <a:ext cx="5157787" cy="3684588"/>
          </a:xfrm>
        </p:spPr>
        <p:txBody>
          <a:bodyPr>
            <a:normAutofit/>
          </a:bodyPr>
          <a:lstStyle>
            <a:lvl1pPr>
              <a:buClr>
                <a:schemeClr val="accent2"/>
              </a:buClr>
              <a:defRPr sz="2600">
                <a:latin typeface="Calibri" panose="020F0502020204030204" pitchFamily="34" charset="0"/>
                <a:cs typeface="Calibri" panose="020F0502020204030204" pitchFamily="34" charset="0"/>
              </a:defRPr>
            </a:lvl1pPr>
          </a:lstStyle>
          <a:p>
            <a:pPr lvl="0"/>
            <a:r>
              <a:rPr lang="he-IL" dirty="0"/>
              <a:t>טקסט עם בולט</a:t>
            </a:r>
          </a:p>
        </p:txBody>
      </p:sp>
      <p:sp>
        <p:nvSpPr>
          <p:cNvPr id="6" name="Content Placeholder 5">
            <a:extLst>
              <a:ext uri="{FF2B5EF4-FFF2-40B4-BE49-F238E27FC236}">
                <a16:creationId xmlns:a16="http://schemas.microsoft.com/office/drawing/2014/main" id="{59B1B37A-1CA3-A240-A716-DD9A47540CB3}"/>
              </a:ext>
            </a:extLst>
          </p:cNvPr>
          <p:cNvSpPr>
            <a:spLocks noGrp="1"/>
          </p:cNvSpPr>
          <p:nvPr>
            <p:ph sz="quarter" idx="4" hasCustomPrompt="1"/>
          </p:nvPr>
        </p:nvSpPr>
        <p:spPr>
          <a:xfrm>
            <a:off x="6172200" y="1741679"/>
            <a:ext cx="5183188" cy="3684588"/>
          </a:xfrm>
        </p:spPr>
        <p:txBody>
          <a:bodyPr>
            <a:normAutofit/>
          </a:bodyPr>
          <a:lstStyle>
            <a:lvl1pPr>
              <a:buClr>
                <a:schemeClr val="accent2"/>
              </a:buClr>
              <a:defRPr sz="2600">
                <a:latin typeface="Calibri" panose="020F0502020204030204" pitchFamily="34" charset="0"/>
                <a:cs typeface="Calibri" panose="020F0502020204030204" pitchFamily="34" charset="0"/>
              </a:defRPr>
            </a:lvl1pPr>
          </a:lstStyle>
          <a:p>
            <a:pPr lvl="0"/>
            <a:r>
              <a:rPr lang="he-IL" dirty="0"/>
              <a:t>טקסט עם בולט</a:t>
            </a:r>
          </a:p>
        </p:txBody>
      </p:sp>
      <p:grpSp>
        <p:nvGrpSpPr>
          <p:cNvPr id="10" name="Group 9">
            <a:extLst>
              <a:ext uri="{FF2B5EF4-FFF2-40B4-BE49-F238E27FC236}">
                <a16:creationId xmlns:a16="http://schemas.microsoft.com/office/drawing/2014/main" id="{7430CA40-3AE6-8C40-B628-3B8B63BD0A0E}"/>
              </a:ext>
            </a:extLst>
          </p:cNvPr>
          <p:cNvGrpSpPr/>
          <p:nvPr userDrawn="1"/>
        </p:nvGrpSpPr>
        <p:grpSpPr>
          <a:xfrm>
            <a:off x="1785665" y="181572"/>
            <a:ext cx="10244790" cy="506326"/>
            <a:chOff x="1748087" y="356936"/>
            <a:chExt cx="10244790" cy="506326"/>
          </a:xfrm>
        </p:grpSpPr>
        <p:cxnSp>
          <p:nvCxnSpPr>
            <p:cNvPr id="11" name="Straight Connector 10">
              <a:extLst>
                <a:ext uri="{FF2B5EF4-FFF2-40B4-BE49-F238E27FC236}">
                  <a16:creationId xmlns:a16="http://schemas.microsoft.com/office/drawing/2014/main" id="{DB534642-3CB6-A445-AA80-E1A2A04DB331}"/>
                </a:ext>
              </a:extLst>
            </p:cNvPr>
            <p:cNvCxnSpPr>
              <a:cxnSpLocks/>
            </p:cNvCxnSpPr>
            <p:nvPr userDrawn="1"/>
          </p:nvCxnSpPr>
          <p:spPr>
            <a:xfrm>
              <a:off x="1748087"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27F0647F-5897-294F-87FC-777F34105B01}"/>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grpSp>
      <p:sp>
        <p:nvSpPr>
          <p:cNvPr id="14" name="Rectangle 13">
            <a:extLst>
              <a:ext uri="{FF2B5EF4-FFF2-40B4-BE49-F238E27FC236}">
                <a16:creationId xmlns:a16="http://schemas.microsoft.com/office/drawing/2014/main" id="{BBCB72AB-9511-E340-859E-BC49A5D471A5}"/>
              </a:ext>
            </a:extLst>
          </p:cNvPr>
          <p:cNvSpPr/>
          <p:nvPr userDrawn="1"/>
        </p:nvSpPr>
        <p:spPr>
          <a:xfrm rot="10800000">
            <a:off x="11819101" y="314134"/>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spTree>
    <p:extLst>
      <p:ext uri="{BB962C8B-B14F-4D97-AF65-F5344CB8AC3E}">
        <p14:creationId xmlns:p14="http://schemas.microsoft.com/office/powerpoint/2010/main" val="6122063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הקניית ידע">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F3D0ADF1-D847-284D-AE47-771521E2B24A}"/>
              </a:ext>
            </a:extLst>
          </p:cNvPr>
          <p:cNvPicPr>
            <a:picLocks noChangeAspect="1"/>
          </p:cNvPicPr>
          <p:nvPr userDrawn="1"/>
        </p:nvPicPr>
        <p:blipFill rotWithShape="1">
          <a:blip r:embed="rId2"/>
          <a:srcRect t="12244" b="63870"/>
          <a:stretch/>
        </p:blipFill>
        <p:spPr>
          <a:xfrm>
            <a:off x="0" y="0"/>
            <a:ext cx="12192000" cy="1638096"/>
          </a:xfrm>
          <a:prstGeom prst="rect">
            <a:avLst/>
          </a:prstGeom>
        </p:spPr>
      </p:pic>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a:xfrm>
            <a:off x="3081590" y="663126"/>
            <a:ext cx="8280000" cy="720000"/>
          </a:xfrm>
          <a:solidFill>
            <a:schemeClr val="accent1"/>
          </a:solidFill>
        </p:spPr>
        <p:txBody>
          <a:bodyPr anchor="b"/>
          <a:lstStyle>
            <a:lvl1pPr>
              <a:defRPr>
                <a:solidFill>
                  <a:schemeClr val="bg1"/>
                </a:solidFill>
                <a:latin typeface="Calibri" panose="020F0502020204030204" pitchFamily="34" charset="0"/>
                <a:cs typeface="Calibri" panose="020F0502020204030204" pitchFamily="34" charset="0"/>
              </a:defRPr>
            </a:lvl1pPr>
          </a:lstStyle>
          <a:p>
            <a:r>
              <a:rPr lang="he-IL" sz="4400" dirty="0"/>
              <a:t>הקניית ידע</a:t>
            </a:r>
            <a:endParaRPr lang="x-none" dirty="0"/>
          </a:p>
        </p:txBody>
      </p:sp>
      <p:sp>
        <p:nvSpPr>
          <p:cNvPr id="6" name="Text Placeholder 5">
            <a:extLst>
              <a:ext uri="{FF2B5EF4-FFF2-40B4-BE49-F238E27FC236}">
                <a16:creationId xmlns:a16="http://schemas.microsoft.com/office/drawing/2014/main" id="{35BD9B8B-E13B-EB49-B17F-97A61BE20F46}"/>
              </a:ext>
            </a:extLst>
          </p:cNvPr>
          <p:cNvSpPr>
            <a:spLocks noGrp="1"/>
          </p:cNvSpPr>
          <p:nvPr>
            <p:ph type="body" sz="quarter" idx="10" hasCustomPrompt="1"/>
          </p:nvPr>
        </p:nvSpPr>
        <p:spPr>
          <a:xfrm>
            <a:off x="1671638" y="1928813"/>
            <a:ext cx="9572625" cy="3844925"/>
          </a:xfrm>
        </p:spPr>
        <p:txBody>
          <a:bodyPr>
            <a:normAutofit/>
          </a:bodyPr>
          <a:lstStyle>
            <a:lvl1pPr marL="0" indent="0" algn="ctr">
              <a:buNone/>
              <a:defRPr sz="3600">
                <a:latin typeface="Calibri" panose="020F0502020204030204" pitchFamily="34" charset="0"/>
                <a:cs typeface="Calibri" panose="020F050202020403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he-IL" dirty="0"/>
              <a:t>לחץ להוסיף סגנון טקסט גדול של תבנית בסיס</a:t>
            </a:r>
            <a:endParaRPr lang="x-none" dirty="0"/>
          </a:p>
        </p:txBody>
      </p:sp>
      <p:sp>
        <p:nvSpPr>
          <p:cNvPr id="16" name="Rectangle 15">
            <a:extLst>
              <a:ext uri="{FF2B5EF4-FFF2-40B4-BE49-F238E27FC236}">
                <a16:creationId xmlns:a16="http://schemas.microsoft.com/office/drawing/2014/main" id="{DF19C3E0-9540-994D-9F88-1AA758EA24E6}"/>
              </a:ext>
            </a:extLst>
          </p:cNvPr>
          <p:cNvSpPr/>
          <p:nvPr userDrawn="1"/>
        </p:nvSpPr>
        <p:spPr>
          <a:xfrm rot="16200000">
            <a:off x="11332780" y="835199"/>
            <a:ext cx="176581" cy="1765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Tree>
    <p:extLst>
      <p:ext uri="{BB962C8B-B14F-4D97-AF65-F5344CB8AC3E}">
        <p14:creationId xmlns:p14="http://schemas.microsoft.com/office/powerpoint/2010/main" val="27573130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תרגול">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3CC66965-9479-AB40-A1AD-3AFCE0BDB4B6}"/>
              </a:ext>
            </a:extLst>
          </p:cNvPr>
          <p:cNvSpPr/>
          <p:nvPr userDrawn="1"/>
        </p:nvSpPr>
        <p:spPr>
          <a:xfrm rot="16200000">
            <a:off x="8989719" y="249375"/>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Calibri" panose="020F0502020204030204" pitchFamily="34" charset="0"/>
              </a:defRPr>
            </a:lvl1pPr>
          </a:lstStyle>
          <a:p>
            <a:r>
              <a:rPr lang="he-IL" sz="4400" dirty="0"/>
              <a:t>תרגול</a:t>
            </a:r>
            <a:endParaRPr lang="x-none" dirty="0"/>
          </a:p>
        </p:txBody>
      </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38200" y="1825625"/>
            <a:ext cx="5181600" cy="4351338"/>
          </a:xfrm>
        </p:spPr>
        <p:txBody>
          <a:bodyPr/>
          <a:lstStyle>
            <a:lvl1pPr marL="228600" marR="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lang="en-US" sz="2800" b="0" i="0" kern="1200" dirty="0">
                <a:solidFill>
                  <a:schemeClr val="tx1"/>
                </a:solidFill>
                <a:latin typeface="Calibri" panose="020F0502020204030204" pitchFamily="34" charset="0"/>
                <a:ea typeface="+mn-ea"/>
                <a:cs typeface="Calibri" panose="020F0502020204030204" pitchFamily="34" charset="0"/>
              </a:defRPr>
            </a:lvl1pPr>
          </a:lstStyle>
          <a:p>
            <a:pPr marL="228600" marR="0" lvl="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r>
              <a:rPr lang="en-US" dirty="0"/>
              <a:t/>
            </a:r>
            <a:br>
              <a:rPr lang="en-US" dirty="0"/>
            </a:br>
            <a:r>
              <a:rPr lang="he-IL" dirty="0"/>
              <a:t>תבנית בסיס</a:t>
            </a:r>
            <a:endParaRPr lang="en-US" dirty="0"/>
          </a:p>
          <a:p>
            <a:pPr marL="228600" marR="0" lvl="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r>
              <a:rPr lang="en-US" dirty="0"/>
              <a:t/>
            </a:r>
            <a:br>
              <a:rPr lang="en-US" dirty="0"/>
            </a:br>
            <a:r>
              <a:rPr lang="he-IL" dirty="0"/>
              <a:t>תבנית בסיס</a:t>
            </a:r>
            <a:endParaRPr lang="en-US" dirty="0"/>
          </a:p>
          <a:p>
            <a:pPr marL="228600" marR="0" lvl="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r>
              <a:rPr lang="en-US" dirty="0"/>
              <a:t/>
            </a:r>
            <a:br>
              <a:rPr lang="en-US" dirty="0"/>
            </a:br>
            <a:r>
              <a:rPr lang="he-IL" dirty="0"/>
              <a:t>תבנית בסיס</a:t>
            </a:r>
            <a:endParaRPr lang="en-US" dirty="0"/>
          </a:p>
          <a:p>
            <a:pPr lvl="0"/>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172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a:t>
            </a:r>
            <a:r>
              <a:rPr lang="en-US" dirty="0"/>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r>
              <a:rPr lang="en-US" dirty="0"/>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r>
              <a:rPr lang="en-US" dirty="0"/>
              <a:t/>
            </a:r>
            <a:br>
              <a:rPr lang="en-US" dirty="0"/>
            </a:br>
            <a:r>
              <a:rPr lang="he-IL" dirty="0"/>
              <a:t>תבנית בסיס</a:t>
            </a:r>
            <a:endParaRPr lang="en-US" dirty="0"/>
          </a:p>
          <a:p>
            <a:pPr lvl="0"/>
            <a:endParaRPr lang="he-IL" dirty="0"/>
          </a:p>
          <a:p>
            <a:pPr lvl="0"/>
            <a:endParaRPr lang="en-US" dirty="0"/>
          </a:p>
        </p:txBody>
      </p:sp>
    </p:spTree>
    <p:extLst>
      <p:ext uri="{BB962C8B-B14F-4D97-AF65-F5344CB8AC3E}">
        <p14:creationId xmlns:p14="http://schemas.microsoft.com/office/powerpoint/2010/main" val="42525033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מצגת מלאה בתרגול">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53EEE-2C1E-B542-8225-9153493AC840}"/>
              </a:ext>
            </a:extLst>
          </p:cNvPr>
          <p:cNvSpPr>
            <a:spLocks noGrp="1"/>
          </p:cNvSpPr>
          <p:nvPr>
            <p:ph type="title" hasCustomPrompt="1"/>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he-IL" dirty="0"/>
              <a:t>המשך תרגול</a:t>
            </a:r>
            <a:endParaRPr lang="x-none" dirty="0"/>
          </a:p>
        </p:txBody>
      </p:sp>
      <p:sp>
        <p:nvSpPr>
          <p:cNvPr id="3" name="Text Placeholder 2">
            <a:extLst>
              <a:ext uri="{FF2B5EF4-FFF2-40B4-BE49-F238E27FC236}">
                <a16:creationId xmlns:a16="http://schemas.microsoft.com/office/drawing/2014/main" id="{B9D2555F-AC29-CF40-A900-4B11F74D3B6B}"/>
              </a:ext>
            </a:extLst>
          </p:cNvPr>
          <p:cNvSpPr>
            <a:spLocks noGrp="1"/>
          </p:cNvSpPr>
          <p:nvPr>
            <p:ph type="body" idx="1" hasCustomPrompt="1"/>
          </p:nvPr>
        </p:nvSpPr>
        <p:spPr>
          <a:xfrm>
            <a:off x="839788" y="1681163"/>
            <a:ext cx="5157787" cy="823912"/>
          </a:xfrm>
        </p:spPr>
        <p:txBody>
          <a:bodyPr anchor="b">
            <a:normAutofit/>
          </a:bodyPr>
          <a:lstStyle>
            <a:lvl1pPr marL="0" indent="0">
              <a:buNone/>
              <a:defRPr sz="28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dirty="0"/>
              <a:t>לחץ כדי לערוך סגנון כותרת 3</a:t>
            </a:r>
            <a:endParaRPr lang="en-US" dirty="0"/>
          </a:p>
        </p:txBody>
      </p:sp>
      <p:sp>
        <p:nvSpPr>
          <p:cNvPr id="4" name="Content Placeholder 3">
            <a:extLst>
              <a:ext uri="{FF2B5EF4-FFF2-40B4-BE49-F238E27FC236}">
                <a16:creationId xmlns:a16="http://schemas.microsoft.com/office/drawing/2014/main" id="{7A3C51F2-91FC-CF4D-8D50-E0D4C4B121D6}"/>
              </a:ext>
            </a:extLst>
          </p:cNvPr>
          <p:cNvSpPr>
            <a:spLocks noGrp="1"/>
          </p:cNvSpPr>
          <p:nvPr>
            <p:ph sz="half" idx="2" hasCustomPrompt="1"/>
          </p:nvPr>
        </p:nvSpPr>
        <p:spPr>
          <a:xfrm>
            <a:off x="839788" y="2505075"/>
            <a:ext cx="5157787" cy="3684588"/>
          </a:xfrm>
        </p:spPr>
        <p:txBody>
          <a:bodyPr>
            <a:normAutofit/>
          </a:bodyPr>
          <a:lstStyle>
            <a:lvl1pPr>
              <a:lnSpc>
                <a:spcPct val="100000"/>
              </a:lnSpc>
              <a:buClr>
                <a:schemeClr val="accent2"/>
              </a:buClr>
              <a:defRPr sz="2600">
                <a:latin typeface="Calibri" panose="020F0502020204030204" pitchFamily="34" charset="0"/>
                <a:cs typeface="Calibri" panose="020F0502020204030204" pitchFamily="34" charset="0"/>
              </a:defRPr>
            </a:lvl1pPr>
          </a:lstStyle>
          <a:p>
            <a:pPr lvl="0"/>
            <a:r>
              <a:rPr lang="he-IL" dirty="0"/>
              <a:t>לחץ כדי לערוך סגנון טקסט עם בולט של תבנית בסיס</a:t>
            </a:r>
          </a:p>
        </p:txBody>
      </p:sp>
      <p:sp>
        <p:nvSpPr>
          <p:cNvPr id="5" name="Text Placeholder 4">
            <a:extLst>
              <a:ext uri="{FF2B5EF4-FFF2-40B4-BE49-F238E27FC236}">
                <a16:creationId xmlns:a16="http://schemas.microsoft.com/office/drawing/2014/main" id="{8A3758F3-DA41-7043-A36A-300D6DD6B73C}"/>
              </a:ext>
            </a:extLst>
          </p:cNvPr>
          <p:cNvSpPr>
            <a:spLocks noGrp="1"/>
          </p:cNvSpPr>
          <p:nvPr>
            <p:ph type="body" sz="quarter" idx="3" hasCustomPrompt="1"/>
          </p:nvPr>
        </p:nvSpPr>
        <p:spPr>
          <a:xfrm>
            <a:off x="6172200" y="1681163"/>
            <a:ext cx="5183188" cy="823912"/>
          </a:xfrm>
        </p:spPr>
        <p:txBody>
          <a:bodyPr anchor="b">
            <a:normAutofit/>
          </a:bodyPr>
          <a:lstStyle>
            <a:lvl1pPr marL="0" indent="0">
              <a:buNone/>
              <a:defRPr sz="28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dirty="0"/>
              <a:t>לחץ כדי לערוך סגנון כותרת 3</a:t>
            </a:r>
            <a:endParaRPr lang="en-US" dirty="0"/>
          </a:p>
        </p:txBody>
      </p:sp>
      <p:sp>
        <p:nvSpPr>
          <p:cNvPr id="6" name="Content Placeholder 5">
            <a:extLst>
              <a:ext uri="{FF2B5EF4-FFF2-40B4-BE49-F238E27FC236}">
                <a16:creationId xmlns:a16="http://schemas.microsoft.com/office/drawing/2014/main" id="{59B1B37A-1CA3-A240-A716-DD9A47540CB3}"/>
              </a:ext>
            </a:extLst>
          </p:cNvPr>
          <p:cNvSpPr>
            <a:spLocks noGrp="1"/>
          </p:cNvSpPr>
          <p:nvPr>
            <p:ph sz="quarter" idx="4" hasCustomPrompt="1"/>
          </p:nvPr>
        </p:nvSpPr>
        <p:spPr>
          <a:xfrm>
            <a:off x="6172200" y="2505075"/>
            <a:ext cx="5183188" cy="3684588"/>
          </a:xfrm>
        </p:spPr>
        <p:txBody>
          <a:bodyPr>
            <a:normAutofit/>
          </a:bodyPr>
          <a:lstStyle>
            <a:lvl1pPr>
              <a:lnSpc>
                <a:spcPct val="100000"/>
              </a:lnSpc>
              <a:buClr>
                <a:schemeClr val="accent2"/>
              </a:buClr>
              <a:defRPr sz="2600">
                <a:latin typeface="Calibri" panose="020F0502020204030204" pitchFamily="34" charset="0"/>
                <a:cs typeface="Calibri" panose="020F0502020204030204" pitchFamily="34" charset="0"/>
              </a:defRPr>
            </a:lvl1pPr>
          </a:lstStyle>
          <a:p>
            <a:pPr lvl="0"/>
            <a:r>
              <a:rPr lang="he-IL" dirty="0"/>
              <a:t>לחץ כדי לערוך סגנון טקסט עם בולט של תבנית בסיס</a:t>
            </a:r>
          </a:p>
        </p:txBody>
      </p:sp>
      <p:grpSp>
        <p:nvGrpSpPr>
          <p:cNvPr id="10" name="Group 9">
            <a:extLst>
              <a:ext uri="{FF2B5EF4-FFF2-40B4-BE49-F238E27FC236}">
                <a16:creationId xmlns:a16="http://schemas.microsoft.com/office/drawing/2014/main" id="{7430CA40-3AE6-8C40-B628-3B8B63BD0A0E}"/>
              </a:ext>
            </a:extLst>
          </p:cNvPr>
          <p:cNvGrpSpPr/>
          <p:nvPr userDrawn="1"/>
        </p:nvGrpSpPr>
        <p:grpSpPr>
          <a:xfrm>
            <a:off x="1489765" y="181572"/>
            <a:ext cx="10435013" cy="506326"/>
            <a:chOff x="1452187" y="356936"/>
            <a:chExt cx="10435013" cy="506326"/>
          </a:xfrm>
        </p:grpSpPr>
        <p:cxnSp>
          <p:nvCxnSpPr>
            <p:cNvPr id="11" name="Straight Connector 10">
              <a:extLst>
                <a:ext uri="{FF2B5EF4-FFF2-40B4-BE49-F238E27FC236}">
                  <a16:creationId xmlns:a16="http://schemas.microsoft.com/office/drawing/2014/main" id="{DB534642-3CB6-A445-AA80-E1A2A04DB331}"/>
                </a:ext>
              </a:extLst>
            </p:cNvPr>
            <p:cNvCxnSpPr>
              <a:cxnSpLocks/>
            </p:cNvCxnSpPr>
            <p:nvPr userDrawn="1"/>
          </p:nvCxnSpPr>
          <p:spPr>
            <a:xfrm>
              <a:off x="1452187"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27F0647F-5897-294F-87FC-777F34105B01}"/>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grpSp>
      <p:sp>
        <p:nvSpPr>
          <p:cNvPr id="14" name="Rectangle 13">
            <a:extLst>
              <a:ext uri="{FF2B5EF4-FFF2-40B4-BE49-F238E27FC236}">
                <a16:creationId xmlns:a16="http://schemas.microsoft.com/office/drawing/2014/main" id="{BBCB72AB-9511-E340-859E-BC49A5D471A5}"/>
              </a:ext>
            </a:extLst>
          </p:cNvPr>
          <p:cNvSpPr/>
          <p:nvPr userDrawn="1"/>
        </p:nvSpPr>
        <p:spPr>
          <a:xfrm rot="10800000">
            <a:off x="11819101" y="314134"/>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Tree>
    <p:extLst>
      <p:ext uri="{BB962C8B-B14F-4D97-AF65-F5344CB8AC3E}">
        <p14:creationId xmlns:p14="http://schemas.microsoft.com/office/powerpoint/2010/main" val="27432256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פתרון">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3CC66965-9479-AB40-A1AD-3AFCE0BDB4B6}"/>
              </a:ext>
            </a:extLst>
          </p:cNvPr>
          <p:cNvSpPr/>
          <p:nvPr userDrawn="1"/>
        </p:nvSpPr>
        <p:spPr>
          <a:xfrm rot="16200000">
            <a:off x="8989719" y="249375"/>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Calibri" panose="020F0502020204030204" pitchFamily="34" charset="0"/>
              </a:defRPr>
            </a:lvl1pPr>
          </a:lstStyle>
          <a:p>
            <a:r>
              <a:rPr lang="he-IL" sz="4400" dirty="0"/>
              <a:t>פתרון</a:t>
            </a:r>
            <a:endParaRPr lang="x-none" dirty="0"/>
          </a:p>
        </p:txBody>
      </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38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a:t>
            </a:r>
            <a:r>
              <a:rPr lang="en-US" dirty="0"/>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r>
              <a:rPr lang="en-US" dirty="0"/>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r>
              <a:rPr lang="en-US" dirty="0"/>
              <a:t/>
            </a:r>
            <a:br>
              <a:rPr lang="en-US" dirty="0"/>
            </a:br>
            <a:r>
              <a:rPr lang="he-IL" dirty="0"/>
              <a:t>תבנית בסיס</a:t>
            </a:r>
            <a:endParaRPr lang="en-US" dirty="0"/>
          </a:p>
          <a:p>
            <a:pPr lvl="0"/>
            <a:endParaRPr lang="he-IL" dirty="0"/>
          </a:p>
          <a:p>
            <a:pPr lvl="0"/>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172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a:t>
            </a:r>
            <a:r>
              <a:rPr lang="en-US" dirty="0"/>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r>
              <a:rPr lang="en-US" dirty="0"/>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r>
              <a:rPr lang="en-US" dirty="0"/>
              <a:t/>
            </a:r>
            <a:br>
              <a:rPr lang="en-US" dirty="0"/>
            </a:br>
            <a:r>
              <a:rPr lang="he-IL" dirty="0"/>
              <a:t>תבנית בסיס</a:t>
            </a:r>
            <a:endParaRPr lang="en-US" dirty="0"/>
          </a:p>
          <a:p>
            <a:pPr lvl="0"/>
            <a:endParaRPr lang="he-IL" dirty="0"/>
          </a:p>
          <a:p>
            <a:pPr lvl="0"/>
            <a:endParaRPr lang="en-US" dirty="0"/>
          </a:p>
        </p:txBody>
      </p:sp>
    </p:spTree>
    <p:extLst>
      <p:ext uri="{BB962C8B-B14F-4D97-AF65-F5344CB8AC3E}">
        <p14:creationId xmlns:p14="http://schemas.microsoft.com/office/powerpoint/2010/main" val="35286548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הקניית ידע">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6C84C288-45B9-0C4B-BC23-61FEF6C61789}"/>
              </a:ext>
            </a:extLst>
          </p:cNvPr>
          <p:cNvGrpSpPr/>
          <p:nvPr userDrawn="1"/>
        </p:nvGrpSpPr>
        <p:grpSpPr>
          <a:xfrm>
            <a:off x="358720" y="6187719"/>
            <a:ext cx="3913243" cy="506326"/>
            <a:chOff x="358720" y="6187719"/>
            <a:chExt cx="3913243" cy="506326"/>
          </a:xfrm>
        </p:grpSpPr>
        <p:cxnSp>
          <p:nvCxnSpPr>
            <p:cNvPr id="17" name="Straight Connector 16">
              <a:extLst>
                <a:ext uri="{FF2B5EF4-FFF2-40B4-BE49-F238E27FC236}">
                  <a16:creationId xmlns:a16="http://schemas.microsoft.com/office/drawing/2014/main" id="{EDECF7E4-AA12-DD4F-8FBA-6942B07B661F}"/>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4A824D68-292F-0740-864D-187885A36636}"/>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9" name="Rectangle 18">
              <a:extLst>
                <a:ext uri="{FF2B5EF4-FFF2-40B4-BE49-F238E27FC236}">
                  <a16:creationId xmlns:a16="http://schemas.microsoft.com/office/drawing/2014/main" id="{5CFF00F0-B1E8-5F4E-A07B-F1B92F9D38A6}"/>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1" name="Text Placeholder 5">
            <a:extLst>
              <a:ext uri="{FF2B5EF4-FFF2-40B4-BE49-F238E27FC236}">
                <a16:creationId xmlns:a16="http://schemas.microsoft.com/office/drawing/2014/main" id="{872B4A16-607D-6547-9FD5-D3C9EE1A5211}"/>
              </a:ext>
            </a:extLst>
          </p:cNvPr>
          <p:cNvSpPr>
            <a:spLocks noGrp="1"/>
          </p:cNvSpPr>
          <p:nvPr>
            <p:ph type="body" sz="quarter" idx="10" hasCustomPrompt="1"/>
          </p:nvPr>
        </p:nvSpPr>
        <p:spPr>
          <a:xfrm>
            <a:off x="1671638" y="1928813"/>
            <a:ext cx="9572625" cy="3844925"/>
          </a:xfrm>
        </p:spPr>
        <p:txBody>
          <a:bodyPr>
            <a:normAutofit/>
          </a:bodyPr>
          <a:lstStyle>
            <a:lvl1pPr marL="0" indent="0" algn="ctr">
              <a:lnSpc>
                <a:spcPct val="100000"/>
              </a:lnSpc>
              <a:buNone/>
              <a:defRPr sz="3600">
                <a:latin typeface="Calibri" panose="020F0502020204030204" pitchFamily="34" charset="0"/>
                <a:cs typeface="Calibri" panose="020F050202020403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he-IL" dirty="0"/>
              <a:t>לחץ להוסיף סגנון טקסט גדול של תבנית בסיס</a:t>
            </a:r>
            <a:endParaRPr lang="x-none" dirty="0"/>
          </a:p>
        </p:txBody>
      </p:sp>
      <p:pic>
        <p:nvPicPr>
          <p:cNvPr id="22" name="Picture 21">
            <a:extLst>
              <a:ext uri="{FF2B5EF4-FFF2-40B4-BE49-F238E27FC236}">
                <a16:creationId xmlns:a16="http://schemas.microsoft.com/office/drawing/2014/main" id="{767E3700-96F7-8449-BFE9-3638DA837676}"/>
              </a:ext>
            </a:extLst>
          </p:cNvPr>
          <p:cNvPicPr>
            <a:picLocks noChangeAspect="1"/>
          </p:cNvPicPr>
          <p:nvPr userDrawn="1"/>
        </p:nvPicPr>
        <p:blipFill rotWithShape="1">
          <a:blip r:embed="rId2"/>
          <a:srcRect t="4861" b="71253"/>
          <a:stretch/>
        </p:blipFill>
        <p:spPr>
          <a:xfrm>
            <a:off x="0" y="0"/>
            <a:ext cx="12192000" cy="1638096"/>
          </a:xfrm>
          <a:prstGeom prst="rect">
            <a:avLst/>
          </a:prstGeom>
        </p:spPr>
      </p:pic>
      <p:sp>
        <p:nvSpPr>
          <p:cNvPr id="23" name="Title 1">
            <a:extLst>
              <a:ext uri="{FF2B5EF4-FFF2-40B4-BE49-F238E27FC236}">
                <a16:creationId xmlns:a16="http://schemas.microsoft.com/office/drawing/2014/main" id="{0A8A744E-77D6-CD40-B413-54A26D5A1891}"/>
              </a:ext>
            </a:extLst>
          </p:cNvPr>
          <p:cNvSpPr>
            <a:spLocks noGrp="1"/>
          </p:cNvSpPr>
          <p:nvPr>
            <p:ph type="title" hasCustomPrompt="1"/>
          </p:nvPr>
        </p:nvSpPr>
        <p:spPr>
          <a:xfrm>
            <a:off x="3081590" y="663126"/>
            <a:ext cx="8280000" cy="720000"/>
          </a:xfrm>
          <a:solidFill>
            <a:schemeClr val="accent1"/>
          </a:solidFill>
        </p:spPr>
        <p:txBody>
          <a:bodyPr anchor="b"/>
          <a:lstStyle>
            <a:lvl1pPr>
              <a:defRPr>
                <a:solidFill>
                  <a:schemeClr val="bg1"/>
                </a:solidFill>
                <a:latin typeface="Calibri" panose="020F0502020204030204" pitchFamily="34" charset="0"/>
                <a:cs typeface="Calibri" panose="020F0502020204030204" pitchFamily="34" charset="0"/>
              </a:defRPr>
            </a:lvl1pPr>
          </a:lstStyle>
          <a:p>
            <a:r>
              <a:rPr lang="he-IL" sz="4400" dirty="0"/>
              <a:t>הקניית ידע</a:t>
            </a:r>
            <a:endParaRPr lang="x-none" dirty="0"/>
          </a:p>
        </p:txBody>
      </p:sp>
      <p:sp>
        <p:nvSpPr>
          <p:cNvPr id="24" name="Rectangle 23">
            <a:extLst>
              <a:ext uri="{FF2B5EF4-FFF2-40B4-BE49-F238E27FC236}">
                <a16:creationId xmlns:a16="http://schemas.microsoft.com/office/drawing/2014/main" id="{6C05C46E-F358-4B4C-A5AF-C1EE892CDA45}"/>
              </a:ext>
            </a:extLst>
          </p:cNvPr>
          <p:cNvSpPr/>
          <p:nvPr userDrawn="1"/>
        </p:nvSpPr>
        <p:spPr>
          <a:xfrm rot="16200000">
            <a:off x="11332780" y="835199"/>
            <a:ext cx="176581" cy="1765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Tree>
    <p:extLst>
      <p:ext uri="{BB962C8B-B14F-4D97-AF65-F5344CB8AC3E}">
        <p14:creationId xmlns:p14="http://schemas.microsoft.com/office/powerpoint/2010/main" val="4674969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1_תרגול">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Calibri" panose="020F0502020204030204" pitchFamily="34" charset="0"/>
              </a:defRPr>
            </a:lvl1pPr>
          </a:lstStyle>
          <a:p>
            <a:r>
              <a:rPr lang="he-IL" sz="4400" dirty="0"/>
              <a:t>תרגול</a:t>
            </a:r>
            <a:endParaRPr lang="x-none" dirty="0"/>
          </a:p>
        </p:txBody>
      </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38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a:t>
            </a:r>
            <a:r>
              <a:rPr lang="en-US" dirty="0"/>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r>
              <a:rPr lang="en-US" dirty="0"/>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r>
              <a:rPr lang="en-US" dirty="0"/>
              <a:t/>
            </a:r>
            <a:br>
              <a:rPr lang="en-US" dirty="0"/>
            </a:br>
            <a:r>
              <a:rPr lang="he-IL" dirty="0"/>
              <a:t>תבנית בסיס</a:t>
            </a:r>
            <a:endParaRPr lang="en-US" dirty="0"/>
          </a:p>
          <a:p>
            <a:pPr lvl="0"/>
            <a:endParaRPr lang="he-IL" dirty="0"/>
          </a:p>
          <a:p>
            <a:pPr lvl="0"/>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172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a:t>
            </a:r>
            <a:r>
              <a:rPr lang="en-US" dirty="0"/>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r>
              <a:rPr lang="en-US" dirty="0"/>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r>
              <a:rPr lang="en-US" dirty="0"/>
              <a:t/>
            </a:r>
            <a:br>
              <a:rPr lang="en-US" dirty="0"/>
            </a:br>
            <a:r>
              <a:rPr lang="he-IL" dirty="0"/>
              <a:t>תבנית בסיס</a:t>
            </a:r>
            <a:endParaRPr lang="en-US" dirty="0"/>
          </a:p>
          <a:p>
            <a:pPr lvl="0"/>
            <a:endParaRPr lang="he-IL" dirty="0"/>
          </a:p>
          <a:p>
            <a:pPr lvl="0"/>
            <a:endParaRPr lang="en-US" dirty="0"/>
          </a:p>
        </p:txBody>
      </p:sp>
    </p:spTree>
    <p:extLst>
      <p:ext uri="{BB962C8B-B14F-4D97-AF65-F5344CB8AC3E}">
        <p14:creationId xmlns:p14="http://schemas.microsoft.com/office/powerpoint/2010/main" val="25035753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סיכום">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38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מה למדנו היום</a:t>
            </a:r>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172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מה למדנו היום</a:t>
            </a:r>
            <a:endParaRPr lang="en-US" dirty="0"/>
          </a:p>
        </p:txBody>
      </p:sp>
      <p:pic>
        <p:nvPicPr>
          <p:cNvPr id="17" name="Picture 16">
            <a:extLst>
              <a:ext uri="{FF2B5EF4-FFF2-40B4-BE49-F238E27FC236}">
                <a16:creationId xmlns:a16="http://schemas.microsoft.com/office/drawing/2014/main" id="{810FCD1C-9BFA-FD42-804A-9E5198CD8941}"/>
              </a:ext>
            </a:extLst>
          </p:cNvPr>
          <p:cNvPicPr>
            <a:picLocks noChangeAspect="1"/>
          </p:cNvPicPr>
          <p:nvPr userDrawn="1"/>
        </p:nvPicPr>
        <p:blipFill rotWithShape="1">
          <a:blip r:embed="rId2"/>
          <a:srcRect t="45139" b="30975"/>
          <a:stretch/>
        </p:blipFill>
        <p:spPr>
          <a:xfrm>
            <a:off x="0" y="0"/>
            <a:ext cx="12192000" cy="1638096"/>
          </a:xfrm>
          <a:prstGeom prst="rect">
            <a:avLst/>
          </a:prstGeom>
        </p:spPr>
      </p:pic>
      <p:sp>
        <p:nvSpPr>
          <p:cNvPr id="18" name="Title 1">
            <a:extLst>
              <a:ext uri="{FF2B5EF4-FFF2-40B4-BE49-F238E27FC236}">
                <a16:creationId xmlns:a16="http://schemas.microsoft.com/office/drawing/2014/main" id="{4C86F48E-655F-694F-BDCD-C6E0758A82B9}"/>
              </a:ext>
            </a:extLst>
          </p:cNvPr>
          <p:cNvSpPr>
            <a:spLocks noGrp="1"/>
          </p:cNvSpPr>
          <p:nvPr>
            <p:ph type="title" hasCustomPrompt="1"/>
          </p:nvPr>
        </p:nvSpPr>
        <p:spPr>
          <a:xfrm>
            <a:off x="3081590" y="663126"/>
            <a:ext cx="8280000" cy="720000"/>
          </a:xfrm>
          <a:solidFill>
            <a:schemeClr val="accent1"/>
          </a:solidFill>
        </p:spPr>
        <p:txBody>
          <a:bodyPr anchor="b"/>
          <a:lstStyle>
            <a:lvl1pPr>
              <a:defRPr>
                <a:solidFill>
                  <a:schemeClr val="bg1"/>
                </a:solidFill>
                <a:latin typeface="Calibri" panose="020F0502020204030204" pitchFamily="34" charset="0"/>
                <a:cs typeface="Calibri" panose="020F0502020204030204" pitchFamily="34" charset="0"/>
              </a:defRPr>
            </a:lvl1pPr>
          </a:lstStyle>
          <a:p>
            <a:r>
              <a:rPr lang="he-IL" sz="4400" dirty="0"/>
              <a:t>סיכום</a:t>
            </a:r>
            <a:endParaRPr lang="x-none" dirty="0"/>
          </a:p>
        </p:txBody>
      </p:sp>
      <p:sp>
        <p:nvSpPr>
          <p:cNvPr id="19" name="Rectangle 18">
            <a:extLst>
              <a:ext uri="{FF2B5EF4-FFF2-40B4-BE49-F238E27FC236}">
                <a16:creationId xmlns:a16="http://schemas.microsoft.com/office/drawing/2014/main" id="{C751472D-38D8-CC45-AB7A-D96BB6EFB903}"/>
              </a:ext>
            </a:extLst>
          </p:cNvPr>
          <p:cNvSpPr/>
          <p:nvPr userDrawn="1"/>
        </p:nvSpPr>
        <p:spPr>
          <a:xfrm rot="16200000">
            <a:off x="11332780" y="835199"/>
            <a:ext cx="176581" cy="1765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Tree>
    <p:extLst>
      <p:ext uri="{BB962C8B-B14F-4D97-AF65-F5344CB8AC3E}">
        <p14:creationId xmlns:p14="http://schemas.microsoft.com/office/powerpoint/2010/main" val="11191577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משימה באופק">
    <p:spTree>
      <p:nvGrpSpPr>
        <p:cNvPr id="1" name=""/>
        <p:cNvGrpSpPr/>
        <p:nvPr/>
      </p:nvGrpSpPr>
      <p:grpSpPr>
        <a:xfrm>
          <a:off x="0" y="0"/>
          <a:ext cx="0" cy="0"/>
          <a:chOff x="0" y="0"/>
          <a:chExt cx="0" cy="0"/>
        </a:xfrm>
      </p:grpSpPr>
      <p:sp>
        <p:nvSpPr>
          <p:cNvPr id="3" name="מציין מיקום של תמונה 2"/>
          <p:cNvSpPr>
            <a:spLocks noGrp="1"/>
          </p:cNvSpPr>
          <p:nvPr>
            <p:ph type="pic" idx="1" hasCustomPrompt="1"/>
          </p:nvPr>
        </p:nvSpPr>
        <p:spPr>
          <a:xfrm>
            <a:off x="990948" y="1541766"/>
            <a:ext cx="10256245" cy="4519533"/>
          </a:xfrm>
          <a:prstGeom prst="rect">
            <a:avLst/>
          </a:prstGeom>
        </p:spPr>
        <p:txBody>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he-IL" dirty="0"/>
              <a:t>  לחץ כאן להוסיף תמונה</a:t>
            </a:r>
          </a:p>
        </p:txBody>
      </p:sp>
      <p:grpSp>
        <p:nvGrpSpPr>
          <p:cNvPr id="2" name="Group 1">
            <a:extLst>
              <a:ext uri="{FF2B5EF4-FFF2-40B4-BE49-F238E27FC236}">
                <a16:creationId xmlns:a16="http://schemas.microsoft.com/office/drawing/2014/main" id="{6E2EBC84-43F8-574B-B641-E38F11E343AF}"/>
              </a:ext>
            </a:extLst>
          </p:cNvPr>
          <p:cNvGrpSpPr/>
          <p:nvPr userDrawn="1"/>
        </p:nvGrpSpPr>
        <p:grpSpPr>
          <a:xfrm>
            <a:off x="-2381248" y="158428"/>
            <a:ext cx="14545456" cy="6541144"/>
            <a:chOff x="-2455150" y="146499"/>
            <a:chExt cx="14545456" cy="6541144"/>
          </a:xfrm>
        </p:grpSpPr>
        <p:sp>
          <p:nvSpPr>
            <p:cNvPr id="10" name="Rectangle 9">
              <a:extLst>
                <a:ext uri="{FF2B5EF4-FFF2-40B4-BE49-F238E27FC236}">
                  <a16:creationId xmlns:a16="http://schemas.microsoft.com/office/drawing/2014/main" id="{B5DB5F7D-0835-C146-BC9D-B30515AA8B6A}"/>
                </a:ext>
              </a:extLst>
            </p:cNvPr>
            <p:cNvSpPr/>
            <p:nvPr userDrawn="1"/>
          </p:nvSpPr>
          <p:spPr>
            <a:xfrm>
              <a:off x="11517522" y="146499"/>
              <a:ext cx="503306" cy="5033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cxnSp>
          <p:nvCxnSpPr>
            <p:cNvPr id="11" name="Straight Connector 10">
              <a:extLst>
                <a:ext uri="{FF2B5EF4-FFF2-40B4-BE49-F238E27FC236}">
                  <a16:creationId xmlns:a16="http://schemas.microsoft.com/office/drawing/2014/main" id="{C0EA71EF-79A8-3646-BBDE-A1B8320FAEFB}"/>
                </a:ext>
              </a:extLst>
            </p:cNvPr>
            <p:cNvCxnSpPr>
              <a:cxnSpLocks/>
            </p:cNvCxnSpPr>
            <p:nvPr userDrawn="1"/>
          </p:nvCxnSpPr>
          <p:spPr>
            <a:xfrm>
              <a:off x="-2455150"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4FFAC583-20CC-AD46-AF43-64CD61DC3D58}"/>
                </a:ext>
              </a:extLst>
            </p:cNvPr>
            <p:cNvGrpSpPr/>
            <p:nvPr userDrawn="1"/>
          </p:nvGrpSpPr>
          <p:grpSpPr>
            <a:xfrm rot="10800000">
              <a:off x="8177063" y="6181317"/>
              <a:ext cx="3913243" cy="506326"/>
              <a:chOff x="358720" y="6187719"/>
              <a:chExt cx="3913243" cy="506326"/>
            </a:xfrm>
          </p:grpSpPr>
          <p:cxnSp>
            <p:nvCxnSpPr>
              <p:cNvPr id="17" name="Straight Connector 16">
                <a:extLst>
                  <a:ext uri="{FF2B5EF4-FFF2-40B4-BE49-F238E27FC236}">
                    <a16:creationId xmlns:a16="http://schemas.microsoft.com/office/drawing/2014/main" id="{7FFC6B5D-55D1-324B-B8E3-F96F62F3AA18}"/>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F8AA9893-4A9A-FB4F-BC48-9141DC495FE4}"/>
                  </a:ext>
                </a:extLst>
              </p:cNvPr>
              <p:cNvSpPr/>
              <p:nvPr userDrawn="1"/>
            </p:nvSpPr>
            <p:spPr>
              <a:xfrm rot="16200000">
                <a:off x="358720" y="6187719"/>
                <a:ext cx="506326" cy="5063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9" name="Rectangle 18">
                <a:extLst>
                  <a:ext uri="{FF2B5EF4-FFF2-40B4-BE49-F238E27FC236}">
                    <a16:creationId xmlns:a16="http://schemas.microsoft.com/office/drawing/2014/main" id="{5BBF761E-B3AD-8C4C-B469-DEC8A7F1D9C4}"/>
                  </a:ext>
                </a:extLst>
              </p:cNvPr>
              <p:cNvSpPr/>
              <p:nvPr userDrawn="1"/>
            </p:nvSpPr>
            <p:spPr>
              <a:xfrm>
                <a:off x="781297" y="6357132"/>
                <a:ext cx="167498" cy="1674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grpSp>
        <p:sp>
          <p:nvSpPr>
            <p:cNvPr id="20" name="Rectangle 19">
              <a:extLst>
                <a:ext uri="{FF2B5EF4-FFF2-40B4-BE49-F238E27FC236}">
                  <a16:creationId xmlns:a16="http://schemas.microsoft.com/office/drawing/2014/main" id="{80BB7CC1-E08E-854B-AAC6-1DE02C2A331A}"/>
                </a:ext>
              </a:extLst>
            </p:cNvPr>
            <p:cNvSpPr/>
            <p:nvPr userDrawn="1"/>
          </p:nvSpPr>
          <p:spPr>
            <a:xfrm>
              <a:off x="11646396" y="507951"/>
              <a:ext cx="245558" cy="2455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sp>
        <p:nvSpPr>
          <p:cNvPr id="5" name="Text Placeholder 4">
            <a:extLst>
              <a:ext uri="{FF2B5EF4-FFF2-40B4-BE49-F238E27FC236}">
                <a16:creationId xmlns:a16="http://schemas.microsoft.com/office/drawing/2014/main" id="{5D6CED5B-1A65-7F4C-8656-A6983C5E1751}"/>
              </a:ext>
            </a:extLst>
          </p:cNvPr>
          <p:cNvSpPr>
            <a:spLocks noGrp="1"/>
          </p:cNvSpPr>
          <p:nvPr>
            <p:ph type="body" sz="quarter" idx="10"/>
          </p:nvPr>
        </p:nvSpPr>
        <p:spPr>
          <a:xfrm>
            <a:off x="426793" y="661709"/>
            <a:ext cx="10953750" cy="1903413"/>
          </a:xfrm>
        </p:spPr>
        <p:txBody>
          <a:bodyPr>
            <a:noAutofit/>
          </a:bodyPr>
          <a:lstStyle>
            <a:lvl1pPr marL="0" indent="0">
              <a:buNone/>
              <a:defRPr sz="4800"/>
            </a:lvl1pPr>
            <a:lvl2pPr>
              <a:defRPr sz="4800"/>
            </a:lvl2pPr>
            <a:lvl3pPr>
              <a:defRPr sz="4800"/>
            </a:lvl3pPr>
            <a:lvl4pPr>
              <a:defRPr sz="4800"/>
            </a:lvl4pPr>
            <a:lvl5pPr>
              <a:defRPr sz="4800"/>
            </a:lvl5pPr>
          </a:lstStyle>
          <a:p>
            <a:pPr lvl="0"/>
            <a:r>
              <a:rPr lang="en-US" dirty="0"/>
              <a:t>Click to edit Master text styles</a:t>
            </a:r>
          </a:p>
        </p:txBody>
      </p:sp>
    </p:spTree>
    <p:extLst>
      <p:ext uri="{BB962C8B-B14F-4D97-AF65-F5344CB8AC3E}">
        <p14:creationId xmlns:p14="http://schemas.microsoft.com/office/powerpoint/2010/main" val="24526530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B52AA-B68F-5F48-BD97-85E1AACA798F}"/>
              </a:ext>
            </a:extLst>
          </p:cNvPr>
          <p:cNvSpPr>
            <a:spLocks noGrp="1"/>
          </p:cNvSpPr>
          <p:nvPr>
            <p:ph type="title" hasCustomPrompt="1"/>
          </p:nvPr>
        </p:nvSpPr>
        <p:spPr>
          <a:xfrm>
            <a:off x="7312026" y="457200"/>
            <a:ext cx="3932237" cy="1600200"/>
          </a:xfrm>
        </p:spPr>
        <p:txBody>
          <a:bodyPr anchor="b">
            <a:normAutofit/>
          </a:bodyPr>
          <a:lstStyle>
            <a:lvl1pPr>
              <a:defRPr sz="2800" b="1">
                <a:latin typeface="Calibri" panose="020F0502020204030204" pitchFamily="34" charset="0"/>
                <a:cs typeface="Calibri" panose="020F0502020204030204" pitchFamily="34" charset="0"/>
              </a:defRPr>
            </a:lvl1pPr>
          </a:lstStyle>
          <a:p>
            <a:r>
              <a:rPr lang="he-IL" dirty="0"/>
              <a:t>לחץ כדי לערוך סגנון כותרת 3</a:t>
            </a:r>
            <a:endParaRPr lang="x-none" dirty="0"/>
          </a:p>
        </p:txBody>
      </p:sp>
      <p:sp>
        <p:nvSpPr>
          <p:cNvPr id="3" name="Picture Placeholder 2">
            <a:extLst>
              <a:ext uri="{FF2B5EF4-FFF2-40B4-BE49-F238E27FC236}">
                <a16:creationId xmlns:a16="http://schemas.microsoft.com/office/drawing/2014/main" id="{6434C056-24D3-4D4F-B71D-0A6FFF91C429}"/>
              </a:ext>
            </a:extLst>
          </p:cNvPr>
          <p:cNvSpPr>
            <a:spLocks noGrp="1"/>
          </p:cNvSpPr>
          <p:nvPr>
            <p:ph type="pic" idx="1"/>
          </p:nvPr>
        </p:nvSpPr>
        <p:spPr>
          <a:xfrm>
            <a:off x="849183"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indent="0" algn="l" defTabSz="914400" rtl="0" eaLnBrk="1" latinLnBrk="0" hangingPunct="1">
              <a:lnSpc>
                <a:spcPct val="90000"/>
              </a:lnSpc>
              <a:spcBef>
                <a:spcPts val="1000"/>
              </a:spcBef>
              <a:buFont typeface="Arial" panose="020B0604020202020204" pitchFamily="34" charset="0"/>
              <a:buNone/>
            </a:pPr>
            <a:endParaRPr lang="x-none"/>
          </a:p>
        </p:txBody>
      </p:sp>
      <p:grpSp>
        <p:nvGrpSpPr>
          <p:cNvPr id="8" name="Group 7">
            <a:extLst>
              <a:ext uri="{FF2B5EF4-FFF2-40B4-BE49-F238E27FC236}">
                <a16:creationId xmlns:a16="http://schemas.microsoft.com/office/drawing/2014/main" id="{980D92DD-D2C5-574D-9D42-6312801F9656}"/>
              </a:ext>
            </a:extLst>
          </p:cNvPr>
          <p:cNvGrpSpPr/>
          <p:nvPr userDrawn="1"/>
        </p:nvGrpSpPr>
        <p:grpSpPr>
          <a:xfrm>
            <a:off x="10820648" y="6288984"/>
            <a:ext cx="10328539" cy="167498"/>
            <a:chOff x="10668248" y="5893696"/>
            <a:chExt cx="10328539" cy="167498"/>
          </a:xfrm>
        </p:grpSpPr>
        <p:cxnSp>
          <p:nvCxnSpPr>
            <p:cNvPr id="9" name="Straight Connector 8">
              <a:extLst>
                <a:ext uri="{FF2B5EF4-FFF2-40B4-BE49-F238E27FC236}">
                  <a16:creationId xmlns:a16="http://schemas.microsoft.com/office/drawing/2014/main" id="{0EEDDC44-041B-2548-896F-7D3F244033B7}"/>
                </a:ext>
              </a:extLst>
            </p:cNvPr>
            <p:cNvCxnSpPr>
              <a:cxnSpLocks/>
            </p:cNvCxnSpPr>
            <p:nvPr userDrawn="1"/>
          </p:nvCxnSpPr>
          <p:spPr>
            <a:xfrm>
              <a:off x="10751997" y="5977445"/>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912C7192-3B93-954D-8551-A0AB54EA33AF}"/>
                </a:ext>
              </a:extLst>
            </p:cNvPr>
            <p:cNvSpPr/>
            <p:nvPr userDrawn="1"/>
          </p:nvSpPr>
          <p:spPr>
            <a:xfrm>
              <a:off x="10668248" y="5893696"/>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1" name="Group 10">
            <a:extLst>
              <a:ext uri="{FF2B5EF4-FFF2-40B4-BE49-F238E27FC236}">
                <a16:creationId xmlns:a16="http://schemas.microsoft.com/office/drawing/2014/main" id="{7AFCFFBE-CA3C-4545-A48D-BF28B4BE9510}"/>
              </a:ext>
            </a:extLst>
          </p:cNvPr>
          <p:cNvGrpSpPr/>
          <p:nvPr userDrawn="1"/>
        </p:nvGrpSpPr>
        <p:grpSpPr>
          <a:xfrm>
            <a:off x="358720" y="67014"/>
            <a:ext cx="3913243" cy="506326"/>
            <a:chOff x="358720" y="6187719"/>
            <a:chExt cx="3913243" cy="506326"/>
          </a:xfrm>
        </p:grpSpPr>
        <p:cxnSp>
          <p:nvCxnSpPr>
            <p:cNvPr id="12" name="Straight Connector 11">
              <a:extLst>
                <a:ext uri="{FF2B5EF4-FFF2-40B4-BE49-F238E27FC236}">
                  <a16:creationId xmlns:a16="http://schemas.microsoft.com/office/drawing/2014/main" id="{2CCCA527-9EA3-D945-B442-A5A2AE48F039}"/>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995CCE9C-95DF-E348-9022-889DF2969112}"/>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1FC30387-F518-A84F-A9D6-7E7AEC6A166E}"/>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15" name="Text Placeholder 5">
            <a:extLst>
              <a:ext uri="{FF2B5EF4-FFF2-40B4-BE49-F238E27FC236}">
                <a16:creationId xmlns:a16="http://schemas.microsoft.com/office/drawing/2014/main" id="{80D7566E-F057-DA40-B83B-F46A0CA495CB}"/>
              </a:ext>
            </a:extLst>
          </p:cNvPr>
          <p:cNvSpPr>
            <a:spLocks noGrp="1"/>
          </p:cNvSpPr>
          <p:nvPr>
            <p:ph type="body" sz="quarter" idx="10" hasCustomPrompt="1"/>
          </p:nvPr>
        </p:nvSpPr>
        <p:spPr>
          <a:xfrm>
            <a:off x="7312026" y="2208855"/>
            <a:ext cx="3932237" cy="3652195"/>
          </a:xfrm>
        </p:spPr>
        <p:txBody>
          <a:bodyPr>
            <a:normAutofit/>
          </a:bodyPr>
          <a:lstStyle>
            <a:lvl1pPr marL="0" indent="0" algn="r">
              <a:lnSpc>
                <a:spcPct val="100000"/>
              </a:lnSpc>
              <a:buNone/>
              <a:defRPr sz="2400">
                <a:latin typeface="Calibri" panose="020F0502020204030204" pitchFamily="34" charset="0"/>
                <a:cs typeface="Calibri" panose="020F050202020403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he-IL" dirty="0"/>
              <a:t>לחץ להוסיף סגנון טקסט של תבנית בסיס</a:t>
            </a:r>
            <a:endParaRPr lang="x-none" dirty="0"/>
          </a:p>
        </p:txBody>
      </p:sp>
      <p:pic>
        <p:nvPicPr>
          <p:cNvPr id="16" name="Picture 15">
            <a:extLst>
              <a:ext uri="{FF2B5EF4-FFF2-40B4-BE49-F238E27FC236}">
                <a16:creationId xmlns:a16="http://schemas.microsoft.com/office/drawing/2014/main" id="{38C0CA59-A86F-8145-9894-676CEF1F6128}"/>
              </a:ext>
            </a:extLst>
          </p:cNvPr>
          <p:cNvPicPr>
            <a:picLocks noChangeAspect="1"/>
          </p:cNvPicPr>
          <p:nvPr userDrawn="1"/>
        </p:nvPicPr>
        <p:blipFill rotWithShape="1">
          <a:blip r:embed="rId2"/>
          <a:srcRect l="95847" t="70" b="-72"/>
          <a:stretch/>
        </p:blipFill>
        <p:spPr>
          <a:xfrm>
            <a:off x="11685672" y="0"/>
            <a:ext cx="506327" cy="6858000"/>
          </a:xfrm>
          <a:prstGeom prst="rect">
            <a:avLst/>
          </a:prstGeom>
        </p:spPr>
      </p:pic>
    </p:spTree>
    <p:extLst>
      <p:ext uri="{BB962C8B-B14F-4D97-AF65-F5344CB8AC3E}">
        <p14:creationId xmlns:p14="http://schemas.microsoft.com/office/powerpoint/2010/main" val="12984395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תמונה עם טקסט תחתון">
    <p:spTree>
      <p:nvGrpSpPr>
        <p:cNvPr id="1" name=""/>
        <p:cNvGrpSpPr/>
        <p:nvPr/>
      </p:nvGrpSpPr>
      <p:grpSpPr>
        <a:xfrm>
          <a:off x="0" y="0"/>
          <a:ext cx="0" cy="0"/>
          <a:chOff x="0" y="0"/>
          <a:chExt cx="0" cy="0"/>
        </a:xfrm>
      </p:grpSpPr>
      <p:sp>
        <p:nvSpPr>
          <p:cNvPr id="3" name="מציין מיקום של תמונה 2"/>
          <p:cNvSpPr>
            <a:spLocks noGrp="1"/>
          </p:cNvSpPr>
          <p:nvPr>
            <p:ph type="pic" idx="1" hasCustomPrompt="1"/>
          </p:nvPr>
        </p:nvSpPr>
        <p:spPr>
          <a:xfrm>
            <a:off x="1016000" y="772487"/>
            <a:ext cx="10256245" cy="4519533"/>
          </a:xfrm>
          <a:prstGeom prst="rect">
            <a:avLst/>
          </a:prstGeom>
        </p:spPr>
        <p:txBody>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he-IL" dirty="0"/>
              <a:t>  לחץ כאן להוסיף תמונה</a:t>
            </a:r>
          </a:p>
        </p:txBody>
      </p:sp>
      <p:sp>
        <p:nvSpPr>
          <p:cNvPr id="8" name="כותרת 1"/>
          <p:cNvSpPr>
            <a:spLocks noGrp="1"/>
          </p:cNvSpPr>
          <p:nvPr>
            <p:ph type="ctrTitle" hasCustomPrompt="1"/>
          </p:nvPr>
        </p:nvSpPr>
        <p:spPr>
          <a:xfrm>
            <a:off x="437568" y="5543538"/>
            <a:ext cx="11418770" cy="968519"/>
          </a:xfrm>
          <a:prstGeom prst="rect">
            <a:avLst/>
          </a:prstGeom>
        </p:spPr>
        <p:txBody>
          <a:bodyPr anchor="b">
            <a:noAutofit/>
          </a:bodyPr>
          <a:lstStyle>
            <a:lvl1pPr algn="ctr">
              <a:defRPr sz="4800">
                <a:latin typeface="Calibri" panose="020F0502020204030204" pitchFamily="34" charset="0"/>
                <a:cs typeface="Calibri" panose="020F0502020204030204" pitchFamily="34" charset="0"/>
              </a:defRPr>
            </a:lvl1pPr>
          </a:lstStyle>
          <a:p>
            <a:r>
              <a:rPr lang="he-IL" dirty="0"/>
              <a:t>לחץ כדי לערוך סגנון כותרת 2 תחתית</a:t>
            </a:r>
          </a:p>
        </p:txBody>
      </p:sp>
      <p:grpSp>
        <p:nvGrpSpPr>
          <p:cNvPr id="13" name="Group 12">
            <a:extLst>
              <a:ext uri="{FF2B5EF4-FFF2-40B4-BE49-F238E27FC236}">
                <a16:creationId xmlns:a16="http://schemas.microsoft.com/office/drawing/2014/main" id="{9A71DC45-F5DE-3647-89D7-00EEC394272E}"/>
              </a:ext>
            </a:extLst>
          </p:cNvPr>
          <p:cNvGrpSpPr/>
          <p:nvPr userDrawn="1"/>
        </p:nvGrpSpPr>
        <p:grpSpPr>
          <a:xfrm>
            <a:off x="1336409" y="356936"/>
            <a:ext cx="10550791" cy="506326"/>
            <a:chOff x="1336409" y="356936"/>
            <a:chExt cx="10550791" cy="506326"/>
          </a:xfrm>
        </p:grpSpPr>
        <p:cxnSp>
          <p:nvCxnSpPr>
            <p:cNvPr id="14" name="Straight Connector 13">
              <a:extLst>
                <a:ext uri="{FF2B5EF4-FFF2-40B4-BE49-F238E27FC236}">
                  <a16:creationId xmlns:a16="http://schemas.microsoft.com/office/drawing/2014/main" id="{0251AD8C-F052-0A4D-8544-F35BEF541172}"/>
                </a:ext>
              </a:extLst>
            </p:cNvPr>
            <p:cNvCxnSpPr>
              <a:cxnSpLocks/>
            </p:cNvCxnSpPr>
            <p:nvPr userDrawn="1"/>
          </p:nvCxnSpPr>
          <p:spPr>
            <a:xfrm>
              <a:off x="1336409"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FBD9106F-7FCF-814E-B547-22DB88E10AD6}"/>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grpSp>
      <p:sp>
        <p:nvSpPr>
          <p:cNvPr id="9" name="Rectangle 8">
            <a:extLst>
              <a:ext uri="{FF2B5EF4-FFF2-40B4-BE49-F238E27FC236}">
                <a16:creationId xmlns:a16="http://schemas.microsoft.com/office/drawing/2014/main" id="{1B9B5FED-02E7-474D-B6B7-AF695B5A45B0}"/>
              </a:ext>
            </a:extLst>
          </p:cNvPr>
          <p:cNvSpPr/>
          <p:nvPr userDrawn="1"/>
        </p:nvSpPr>
        <p:spPr>
          <a:xfrm rot="10800000">
            <a:off x="11781523" y="489498"/>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spTree>
    <p:extLst>
      <p:ext uri="{BB962C8B-B14F-4D97-AF65-F5344CB8AC3E}">
        <p14:creationId xmlns:p14="http://schemas.microsoft.com/office/powerpoint/2010/main" val="19722589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השיעור הבא יתחיל">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17735FA8-E872-6D4B-B736-9D885CF8FF10}"/>
              </a:ext>
            </a:extLst>
          </p:cNvPr>
          <p:cNvSpPr/>
          <p:nvPr userDrawn="1"/>
        </p:nvSpPr>
        <p:spPr>
          <a:xfrm>
            <a:off x="1076345" y="1757556"/>
            <a:ext cx="10039311" cy="338386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cxnSp>
        <p:nvCxnSpPr>
          <p:cNvPr id="18" name="Straight Connector 17">
            <a:extLst>
              <a:ext uri="{FF2B5EF4-FFF2-40B4-BE49-F238E27FC236}">
                <a16:creationId xmlns:a16="http://schemas.microsoft.com/office/drawing/2014/main" id="{3740DB9B-9ABC-1E4F-9E76-DE21BB134995}"/>
              </a:ext>
            </a:extLst>
          </p:cNvPr>
          <p:cNvCxnSpPr>
            <a:cxnSpLocks/>
          </p:cNvCxnSpPr>
          <p:nvPr userDrawn="1"/>
        </p:nvCxnSpPr>
        <p:spPr>
          <a:xfrm>
            <a:off x="865046" y="532257"/>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3AC0021A-4563-F644-839C-3313EE112D9E}"/>
              </a:ext>
            </a:extLst>
          </p:cNvPr>
          <p:cNvSpPr/>
          <p:nvPr userDrawn="1"/>
        </p:nvSpPr>
        <p:spPr>
          <a:xfrm rot="16200000">
            <a:off x="358720" y="28549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6" name="Rectangle 15">
            <a:extLst>
              <a:ext uri="{FF2B5EF4-FFF2-40B4-BE49-F238E27FC236}">
                <a16:creationId xmlns:a16="http://schemas.microsoft.com/office/drawing/2014/main" id="{3984F002-0837-5347-8BEB-C54BD7228FB1}"/>
              </a:ext>
            </a:extLst>
          </p:cNvPr>
          <p:cNvSpPr/>
          <p:nvPr userDrawn="1"/>
        </p:nvSpPr>
        <p:spPr>
          <a:xfrm>
            <a:off x="781297" y="454909"/>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4" name="Text Placeholder 3">
            <a:extLst>
              <a:ext uri="{FF2B5EF4-FFF2-40B4-BE49-F238E27FC236}">
                <a16:creationId xmlns:a16="http://schemas.microsoft.com/office/drawing/2014/main" id="{AA27E2A2-BC31-804E-BB02-2D2086ECA9AB}"/>
              </a:ext>
            </a:extLst>
          </p:cNvPr>
          <p:cNvSpPr>
            <a:spLocks noGrp="1"/>
          </p:cNvSpPr>
          <p:nvPr>
            <p:ph type="body" sz="quarter" idx="11" hasCustomPrompt="1"/>
          </p:nvPr>
        </p:nvSpPr>
        <p:spPr>
          <a:xfrm>
            <a:off x="1837135" y="1720995"/>
            <a:ext cx="8517731" cy="3476060"/>
          </a:xfrm>
          <a:prstGeom prst="rect">
            <a:avLst/>
          </a:prstGeom>
        </p:spPr>
        <p:txBody>
          <a:bodyPr anchor="ctr"/>
          <a:lstStyle>
            <a:lvl1pPr marL="0" indent="0" algn="r">
              <a:lnSpc>
                <a:spcPts val="8000"/>
              </a:lnSpc>
              <a:buNone/>
              <a:defRPr sz="7500">
                <a:solidFill>
                  <a:schemeClr val="bg1"/>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he-IL" dirty="0"/>
              <a:t>השיעור הבא יתחיל בשעה 09:00</a:t>
            </a:r>
            <a:endParaRPr lang="x-none" dirty="0"/>
          </a:p>
        </p:txBody>
      </p:sp>
      <p:cxnSp>
        <p:nvCxnSpPr>
          <p:cNvPr id="15" name="Straight Connector 14">
            <a:extLst>
              <a:ext uri="{FF2B5EF4-FFF2-40B4-BE49-F238E27FC236}">
                <a16:creationId xmlns:a16="http://schemas.microsoft.com/office/drawing/2014/main" id="{40473E13-CEF0-6945-8210-1865616E9834}"/>
              </a:ext>
            </a:extLst>
          </p:cNvPr>
          <p:cNvCxnSpPr>
            <a:cxnSpLocks/>
          </p:cNvCxnSpPr>
          <p:nvPr userDrawn="1"/>
        </p:nvCxnSpPr>
        <p:spPr>
          <a:xfrm>
            <a:off x="792994" y="5506727"/>
            <a:ext cx="138588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F5893CC5-0B99-AA48-8797-A1AE8B9BB25D}"/>
              </a:ext>
            </a:extLst>
          </p:cNvPr>
          <p:cNvSpPr/>
          <p:nvPr userDrawn="1"/>
        </p:nvSpPr>
        <p:spPr>
          <a:xfrm rot="10800000">
            <a:off x="10905576" y="2286221"/>
            <a:ext cx="420158" cy="420158"/>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cxnSp>
        <p:nvCxnSpPr>
          <p:cNvPr id="11" name="Straight Connector 10">
            <a:extLst>
              <a:ext uri="{FF2B5EF4-FFF2-40B4-BE49-F238E27FC236}">
                <a16:creationId xmlns:a16="http://schemas.microsoft.com/office/drawing/2014/main" id="{FFB79051-D1F8-DB4C-8CE2-B840C1367395}"/>
              </a:ext>
            </a:extLst>
          </p:cNvPr>
          <p:cNvCxnSpPr>
            <a:cxnSpLocks/>
          </p:cNvCxnSpPr>
          <p:nvPr userDrawn="1"/>
        </p:nvCxnSpPr>
        <p:spPr>
          <a:xfrm>
            <a:off x="408495" y="6252973"/>
            <a:ext cx="2815472"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E418D07-B679-C54B-9CD1-5F261DF50C67}"/>
              </a:ext>
            </a:extLst>
          </p:cNvPr>
          <p:cNvCxnSpPr>
            <a:cxnSpLocks/>
          </p:cNvCxnSpPr>
          <p:nvPr userDrawn="1"/>
        </p:nvCxnSpPr>
        <p:spPr>
          <a:xfrm>
            <a:off x="-678730" y="6456415"/>
            <a:ext cx="345536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30861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9FF2F-AD99-8940-B3DB-80EE856E3206}"/>
              </a:ext>
            </a:extLst>
          </p:cNvPr>
          <p:cNvSpPr>
            <a:spLocks noGrp="1"/>
          </p:cNvSpPr>
          <p:nvPr>
            <p:ph type="ctrTitle" hasCustomPrompt="1"/>
          </p:nvPr>
        </p:nvSpPr>
        <p:spPr>
          <a:xfrm>
            <a:off x="1524000" y="1122363"/>
            <a:ext cx="9144000" cy="2387600"/>
          </a:xfrm>
        </p:spPr>
        <p:txBody>
          <a:bodyPr anchor="b">
            <a:normAutofit/>
          </a:bodyPr>
          <a:lstStyle>
            <a:lvl1pPr algn="r">
              <a:defRPr sz="6500">
                <a:solidFill>
                  <a:schemeClr val="accent1"/>
                </a:solidFill>
                <a:latin typeface="Calibri" panose="020F0502020204030204" pitchFamily="34" charset="0"/>
                <a:cs typeface="Calibri" panose="020F0502020204030204" pitchFamily="34" charset="0"/>
              </a:defRPr>
            </a:lvl1pPr>
          </a:lstStyle>
          <a:p>
            <a:r>
              <a:rPr lang="he-IL" dirty="0"/>
              <a:t>לחץ כדי לערוך סגנון כותרת 1 של תבנית בסיס</a:t>
            </a:r>
            <a:endParaRPr lang="x-none" dirty="0"/>
          </a:p>
        </p:txBody>
      </p:sp>
      <p:sp>
        <p:nvSpPr>
          <p:cNvPr id="3" name="Subtitle 2">
            <a:extLst>
              <a:ext uri="{FF2B5EF4-FFF2-40B4-BE49-F238E27FC236}">
                <a16:creationId xmlns:a16="http://schemas.microsoft.com/office/drawing/2014/main" id="{9119D81D-1706-9941-B45F-F0F533FFFF1C}"/>
              </a:ext>
            </a:extLst>
          </p:cNvPr>
          <p:cNvSpPr>
            <a:spLocks noGrp="1"/>
          </p:cNvSpPr>
          <p:nvPr>
            <p:ph type="subTitle" idx="1" hasCustomPrompt="1"/>
          </p:nvPr>
        </p:nvSpPr>
        <p:spPr>
          <a:xfrm>
            <a:off x="1524000" y="3602038"/>
            <a:ext cx="9144000" cy="1655762"/>
          </a:xfrm>
        </p:spPr>
        <p:txBody>
          <a:bodyPr>
            <a:normAutofit/>
          </a:bodyPr>
          <a:lstStyle>
            <a:lvl1pPr marL="0" indent="0" algn="ctr">
              <a:buNone/>
              <a:defRPr sz="28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dirty="0"/>
              <a:t>לחץ להוסיף סגנון טקסט של תבנית בסיס</a:t>
            </a:r>
            <a:endParaRPr lang="x-none" dirty="0"/>
          </a:p>
        </p:txBody>
      </p:sp>
      <p:cxnSp>
        <p:nvCxnSpPr>
          <p:cNvPr id="7" name="Straight Connector 6">
            <a:extLst>
              <a:ext uri="{FF2B5EF4-FFF2-40B4-BE49-F238E27FC236}">
                <a16:creationId xmlns:a16="http://schemas.microsoft.com/office/drawing/2014/main" id="{FDB58097-F302-3649-B2E1-029008F6561C}"/>
              </a:ext>
            </a:extLst>
          </p:cNvPr>
          <p:cNvCxnSpPr>
            <a:cxnSpLocks/>
          </p:cNvCxnSpPr>
          <p:nvPr userDrawn="1"/>
        </p:nvCxnSpPr>
        <p:spPr>
          <a:xfrm>
            <a:off x="-874997" y="6429575"/>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B999AA46-1CB5-874E-9A29-A46F83C4265B}"/>
              </a:ext>
            </a:extLst>
          </p:cNvPr>
          <p:cNvGrpSpPr/>
          <p:nvPr userDrawn="1"/>
        </p:nvGrpSpPr>
        <p:grpSpPr>
          <a:xfrm>
            <a:off x="1313047" y="356936"/>
            <a:ext cx="10574153" cy="506326"/>
            <a:chOff x="1313047" y="356936"/>
            <a:chExt cx="10574153" cy="506326"/>
          </a:xfrm>
        </p:grpSpPr>
        <p:cxnSp>
          <p:nvCxnSpPr>
            <p:cNvPr id="9" name="Straight Connector 8">
              <a:extLst>
                <a:ext uri="{FF2B5EF4-FFF2-40B4-BE49-F238E27FC236}">
                  <a16:creationId xmlns:a16="http://schemas.microsoft.com/office/drawing/2014/main" id="{53E848D2-E902-8E48-8E39-E234837A5A9A}"/>
                </a:ext>
              </a:extLst>
            </p:cNvPr>
            <p:cNvCxnSpPr>
              <a:cxnSpLocks/>
            </p:cNvCxnSpPr>
            <p:nvPr userDrawn="1"/>
          </p:nvCxnSpPr>
          <p:spPr>
            <a:xfrm>
              <a:off x="1313047"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5CECEF66-2D66-5B47-8C7C-C84EB3E17317}"/>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1" name="Rectangle 10">
              <a:extLst>
                <a:ext uri="{FF2B5EF4-FFF2-40B4-BE49-F238E27FC236}">
                  <a16:creationId xmlns:a16="http://schemas.microsoft.com/office/drawing/2014/main" id="{C83E5EA1-0D3D-AF48-B7D6-9CBBB2978A34}"/>
                </a:ext>
              </a:extLst>
            </p:cNvPr>
            <p:cNvSpPr/>
            <p:nvPr userDrawn="1"/>
          </p:nvSpPr>
          <p:spPr>
            <a:xfrm>
              <a:off x="1313047" y="489498"/>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2" name="Group 11">
            <a:extLst>
              <a:ext uri="{FF2B5EF4-FFF2-40B4-BE49-F238E27FC236}">
                <a16:creationId xmlns:a16="http://schemas.microsoft.com/office/drawing/2014/main" id="{D1C499B5-5ABC-AD4E-8DEE-B3E41AD11667}"/>
              </a:ext>
            </a:extLst>
          </p:cNvPr>
          <p:cNvGrpSpPr/>
          <p:nvPr userDrawn="1"/>
        </p:nvGrpSpPr>
        <p:grpSpPr>
          <a:xfrm>
            <a:off x="7685986" y="6410721"/>
            <a:ext cx="4506014" cy="481337"/>
            <a:chOff x="5231876" y="2677211"/>
            <a:chExt cx="4506014" cy="481337"/>
          </a:xfrm>
        </p:grpSpPr>
        <p:sp>
          <p:nvSpPr>
            <p:cNvPr id="13" name="Rectangle 12">
              <a:extLst>
                <a:ext uri="{FF2B5EF4-FFF2-40B4-BE49-F238E27FC236}">
                  <a16:creationId xmlns:a16="http://schemas.microsoft.com/office/drawing/2014/main" id="{8F7E6D63-6B3C-C547-8E28-4EDC165F5AD7}"/>
                </a:ext>
              </a:extLst>
            </p:cNvPr>
            <p:cNvSpPr/>
            <p:nvPr userDrawn="1"/>
          </p:nvSpPr>
          <p:spPr>
            <a:xfrm>
              <a:off x="5231876" y="2902420"/>
              <a:ext cx="4116884" cy="2561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14" name="Rectangle 13">
              <a:extLst>
                <a:ext uri="{FF2B5EF4-FFF2-40B4-BE49-F238E27FC236}">
                  <a16:creationId xmlns:a16="http://schemas.microsoft.com/office/drawing/2014/main" id="{EB5C1F07-896D-A04A-BB42-4C33B5448FED}"/>
                </a:ext>
              </a:extLst>
            </p:cNvPr>
            <p:cNvSpPr/>
            <p:nvPr userDrawn="1"/>
          </p:nvSpPr>
          <p:spPr>
            <a:xfrm>
              <a:off x="5937332" y="2677211"/>
              <a:ext cx="3800558" cy="2252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spTree>
    <p:extLst>
      <p:ext uri="{BB962C8B-B14F-4D97-AF65-F5344CB8AC3E}">
        <p14:creationId xmlns:p14="http://schemas.microsoft.com/office/powerpoint/2010/main" val="12267943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תמונה">
    <p:spTree>
      <p:nvGrpSpPr>
        <p:cNvPr id="1" name=""/>
        <p:cNvGrpSpPr/>
        <p:nvPr/>
      </p:nvGrpSpPr>
      <p:grpSpPr>
        <a:xfrm>
          <a:off x="0" y="0"/>
          <a:ext cx="0" cy="0"/>
          <a:chOff x="0" y="0"/>
          <a:chExt cx="0" cy="0"/>
        </a:xfrm>
      </p:grpSpPr>
      <p:sp>
        <p:nvSpPr>
          <p:cNvPr id="3" name="מציין מיקום של תמונה 2"/>
          <p:cNvSpPr>
            <a:spLocks noGrp="1"/>
          </p:cNvSpPr>
          <p:nvPr>
            <p:ph type="pic" idx="1" hasCustomPrompt="1"/>
          </p:nvPr>
        </p:nvSpPr>
        <p:spPr>
          <a:xfrm>
            <a:off x="721035" y="901758"/>
            <a:ext cx="10586646" cy="5681719"/>
          </a:xfrm>
          <a:prstGeom prst="rect">
            <a:avLst/>
          </a:prstGeom>
        </p:spPr>
        <p:txBody>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he-IL" dirty="0"/>
              <a:t>  לחץ כאן להוסיף תמונה</a:t>
            </a:r>
          </a:p>
        </p:txBody>
      </p:sp>
      <p:grpSp>
        <p:nvGrpSpPr>
          <p:cNvPr id="6" name="Group 5">
            <a:extLst>
              <a:ext uri="{FF2B5EF4-FFF2-40B4-BE49-F238E27FC236}">
                <a16:creationId xmlns:a16="http://schemas.microsoft.com/office/drawing/2014/main" id="{F11EE242-3A2B-9B46-87B2-AC191ECB6960}"/>
              </a:ext>
            </a:extLst>
          </p:cNvPr>
          <p:cNvGrpSpPr/>
          <p:nvPr userDrawn="1"/>
        </p:nvGrpSpPr>
        <p:grpSpPr>
          <a:xfrm>
            <a:off x="781297" y="356936"/>
            <a:ext cx="11105903" cy="506326"/>
            <a:chOff x="781297" y="356936"/>
            <a:chExt cx="11105903" cy="506326"/>
          </a:xfrm>
        </p:grpSpPr>
        <p:cxnSp>
          <p:nvCxnSpPr>
            <p:cNvPr id="7" name="Straight Connector 6">
              <a:extLst>
                <a:ext uri="{FF2B5EF4-FFF2-40B4-BE49-F238E27FC236}">
                  <a16:creationId xmlns:a16="http://schemas.microsoft.com/office/drawing/2014/main" id="{C0C7E103-ACCC-DA43-9E9D-6FB906FA4F2D}"/>
                </a:ext>
              </a:extLst>
            </p:cNvPr>
            <p:cNvCxnSpPr>
              <a:cxnSpLocks/>
            </p:cNvCxnSpPr>
            <p:nvPr userDrawn="1"/>
          </p:nvCxnSpPr>
          <p:spPr>
            <a:xfrm>
              <a:off x="865046" y="573247"/>
              <a:ext cx="10769491"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54E9F80F-CF67-664D-B4F4-0CA7DCACB628}"/>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1" name="Rectangle 10">
              <a:extLst>
                <a:ext uri="{FF2B5EF4-FFF2-40B4-BE49-F238E27FC236}">
                  <a16:creationId xmlns:a16="http://schemas.microsoft.com/office/drawing/2014/main" id="{B1FEACB6-175B-044B-8C0D-3451E638ABE1}"/>
                </a:ext>
              </a:extLst>
            </p:cNvPr>
            <p:cNvSpPr/>
            <p:nvPr userDrawn="1"/>
          </p:nvSpPr>
          <p:spPr>
            <a:xfrm>
              <a:off x="781297" y="489498"/>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3" name="Group 12">
            <a:extLst>
              <a:ext uri="{FF2B5EF4-FFF2-40B4-BE49-F238E27FC236}">
                <a16:creationId xmlns:a16="http://schemas.microsoft.com/office/drawing/2014/main" id="{DFC3CB68-EE0C-7E46-A86B-DBBE43BD0866}"/>
              </a:ext>
            </a:extLst>
          </p:cNvPr>
          <p:cNvGrpSpPr/>
          <p:nvPr userDrawn="1"/>
        </p:nvGrpSpPr>
        <p:grpSpPr>
          <a:xfrm>
            <a:off x="-8156196" y="6042094"/>
            <a:ext cx="10328539" cy="167498"/>
            <a:chOff x="10668248" y="5893696"/>
            <a:chExt cx="10328539" cy="167498"/>
          </a:xfrm>
        </p:grpSpPr>
        <p:cxnSp>
          <p:nvCxnSpPr>
            <p:cNvPr id="14" name="Straight Connector 13">
              <a:extLst>
                <a:ext uri="{FF2B5EF4-FFF2-40B4-BE49-F238E27FC236}">
                  <a16:creationId xmlns:a16="http://schemas.microsoft.com/office/drawing/2014/main" id="{128185FB-96F6-194C-96FC-5664DB14E13D}"/>
                </a:ext>
              </a:extLst>
            </p:cNvPr>
            <p:cNvCxnSpPr>
              <a:cxnSpLocks/>
            </p:cNvCxnSpPr>
            <p:nvPr userDrawn="1"/>
          </p:nvCxnSpPr>
          <p:spPr>
            <a:xfrm>
              <a:off x="10751997" y="5977445"/>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81E94E79-9670-0743-916C-74F7BDE1C276}"/>
                </a:ext>
              </a:extLst>
            </p:cNvPr>
            <p:cNvSpPr/>
            <p:nvPr userDrawn="1"/>
          </p:nvSpPr>
          <p:spPr>
            <a:xfrm>
              <a:off x="10668248" y="5893696"/>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10" name="Rectangle 9">
            <a:extLst>
              <a:ext uri="{FF2B5EF4-FFF2-40B4-BE49-F238E27FC236}">
                <a16:creationId xmlns:a16="http://schemas.microsoft.com/office/drawing/2014/main" id="{EEAD82FA-6CD0-454D-9BDB-225121E5526F}"/>
              </a:ext>
            </a:extLst>
          </p:cNvPr>
          <p:cNvSpPr/>
          <p:nvPr userDrawn="1"/>
        </p:nvSpPr>
        <p:spPr>
          <a:xfrm rot="10800000">
            <a:off x="11513458" y="721339"/>
            <a:ext cx="235719" cy="23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Tree>
    <p:extLst>
      <p:ext uri="{BB962C8B-B14F-4D97-AF65-F5344CB8AC3E}">
        <p14:creationId xmlns:p14="http://schemas.microsoft.com/office/powerpoint/2010/main" val="134333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BEBEB"/>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68C25B-25BC-3D44-BF1A-D4FCCE68B2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he-IL" dirty="0"/>
              <a:t>כותרת</a:t>
            </a:r>
            <a:endParaRPr lang="x-none" dirty="0"/>
          </a:p>
        </p:txBody>
      </p:sp>
      <p:sp>
        <p:nvSpPr>
          <p:cNvPr id="3" name="Text Placeholder 2">
            <a:extLst>
              <a:ext uri="{FF2B5EF4-FFF2-40B4-BE49-F238E27FC236}">
                <a16:creationId xmlns:a16="http://schemas.microsoft.com/office/drawing/2014/main" id="{2E74985F-A51E-924E-9310-276896888B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x-none" dirty="0"/>
          </a:p>
        </p:txBody>
      </p:sp>
    </p:spTree>
    <p:extLst>
      <p:ext uri="{BB962C8B-B14F-4D97-AF65-F5344CB8AC3E}">
        <p14:creationId xmlns:p14="http://schemas.microsoft.com/office/powerpoint/2010/main" val="3140060033"/>
      </p:ext>
    </p:extLst>
  </p:cSld>
  <p:clrMap bg1="lt1" tx1="dk1" bg2="lt2" tx2="dk2" accent1="accent1" accent2="accent2" accent3="accent3" accent4="accent4" accent5="accent5" accent6="accent6" hlink="hlink" folHlink="folHlink"/>
  <p:sldLayoutIdLst>
    <p:sldLayoutId id="2147483672" r:id="rId1"/>
    <p:sldLayoutId id="2147483662" r:id="rId2"/>
    <p:sldLayoutId id="2147483673" r:id="rId3"/>
    <p:sldLayoutId id="2147483650" r:id="rId4"/>
    <p:sldLayoutId id="2147483653" r:id="rId5"/>
    <p:sldLayoutId id="2147483666" r:id="rId6"/>
    <p:sldLayoutId id="2147483652" r:id="rId7"/>
    <p:sldLayoutId id="2147483667" r:id="rId8"/>
    <p:sldLayoutId id="2147483669" r:id="rId9"/>
    <p:sldLayoutId id="2147483670" r:id="rId10"/>
    <p:sldLayoutId id="2147483671" r:id="rId11"/>
    <p:sldLayoutId id="2147483668" r:id="rId12"/>
    <p:sldLayoutId id="2147483665" r:id="rId13"/>
    <p:sldLayoutId id="2147483657" r:id="rId14"/>
    <p:sldLayoutId id="2147483664" r:id="rId15"/>
    <p:sldLayoutId id="2147483661" r:id="rId16"/>
    <p:sldLayoutId id="2147483649" r:id="rId17"/>
    <p:sldLayoutId id="2147483663" r:id="rId18"/>
  </p:sldLayoutIdLst>
  <p:txStyles>
    <p:titleStyle>
      <a:lvl1pPr algn="r" defTabSz="914400" rtl="1" eaLnBrk="1" latinLnBrk="0" hangingPunct="1">
        <a:lnSpc>
          <a:spcPct val="90000"/>
        </a:lnSpc>
        <a:spcBef>
          <a:spcPct val="0"/>
        </a:spcBef>
        <a:buNone/>
        <a:defRPr sz="4400" b="0" i="0" kern="1200">
          <a:solidFill>
            <a:schemeClr val="tx1"/>
          </a:solidFill>
          <a:latin typeface="Calibri" panose="020F0502020204030204" pitchFamily="34" charset="0"/>
          <a:ea typeface="Open Sans" panose="020B0606030504020204" pitchFamily="34" charset="0"/>
          <a:cs typeface="Calibri" panose="020F0502020204030204" pitchFamily="34" charset="0"/>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b="0" i="0" kern="1200">
          <a:solidFill>
            <a:schemeClr val="tx1"/>
          </a:solidFill>
          <a:latin typeface="Open Sans Hebrew" pitchFamily="2" charset="-79"/>
          <a:ea typeface="+mn-ea"/>
          <a:cs typeface="Open Sans Hebrew" pitchFamily="2" charset="-79"/>
        </a:defRPr>
      </a:lvl1pPr>
      <a:lvl2pPr marL="685800" indent="-228600" algn="r" defTabSz="914400" rtl="1" eaLnBrk="1" latinLnBrk="0" hangingPunct="1">
        <a:lnSpc>
          <a:spcPct val="90000"/>
        </a:lnSpc>
        <a:spcBef>
          <a:spcPts val="500"/>
        </a:spcBef>
        <a:buFont typeface="Arial" panose="020B0604020202020204" pitchFamily="34" charset="0"/>
        <a:buChar char="•"/>
        <a:defRPr sz="2400" b="0" i="0" kern="1200">
          <a:solidFill>
            <a:schemeClr val="tx1"/>
          </a:solidFill>
          <a:latin typeface="Open Sans Hebrew" pitchFamily="2" charset="-79"/>
          <a:ea typeface="+mn-ea"/>
          <a:cs typeface="Open Sans Hebrew" pitchFamily="2" charset="-79"/>
        </a:defRPr>
      </a:lvl2pPr>
      <a:lvl3pPr marL="1143000" indent="-228600" algn="r" defTabSz="914400" rtl="1" eaLnBrk="1" latinLnBrk="0" hangingPunct="1">
        <a:lnSpc>
          <a:spcPct val="90000"/>
        </a:lnSpc>
        <a:spcBef>
          <a:spcPts val="500"/>
        </a:spcBef>
        <a:buFont typeface="Arial" panose="020B0604020202020204" pitchFamily="34" charset="0"/>
        <a:buChar char="•"/>
        <a:defRPr sz="2000" b="0" i="0" kern="1200">
          <a:solidFill>
            <a:schemeClr val="tx1"/>
          </a:solidFill>
          <a:latin typeface="Open Sans Hebrew" pitchFamily="2" charset="-79"/>
          <a:ea typeface="+mn-ea"/>
          <a:cs typeface="Open Sans Hebrew" pitchFamily="2" charset="-79"/>
        </a:defRPr>
      </a:lvl3pPr>
      <a:lvl4pPr marL="16002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Open Sans Hebrew" pitchFamily="2" charset="-79"/>
          <a:ea typeface="+mn-ea"/>
          <a:cs typeface="Open Sans Hebrew" pitchFamily="2" charset="-79"/>
        </a:defRPr>
      </a:lvl4pPr>
      <a:lvl5pPr marL="20574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Open Sans Hebrew" pitchFamily="2" charset="-79"/>
          <a:ea typeface="+mn-ea"/>
          <a:cs typeface="Open Sans Hebrew" pitchFamily="2"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083" userDrawn="1">
          <p15:clr>
            <a:srgbClr val="F26B43"/>
          </p15:clr>
        </p15:guide>
        <p15:guide id="2" orient="horz" pos="75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0.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1.xml"/><Relationship Id="rId1" Type="http://schemas.openxmlformats.org/officeDocument/2006/relationships/slideLayout" Target="../slideLayouts/slideLayout6.xml"/><Relationship Id="rId5" Type="http://schemas.openxmlformats.org/officeDocument/2006/relationships/image" Target="../media/image16.png"/><Relationship Id="rId4" Type="http://schemas.openxmlformats.org/officeDocument/2006/relationships/image" Target="../media/image12.png"/></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2.xml"/><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3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slideLayout" Target="../slideLayouts/slideLayout4.xml"/><Relationship Id="rId7" Type="http://schemas.openxmlformats.org/officeDocument/2006/relationships/image" Target="../media/image14.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3.png"/><Relationship Id="rId5" Type="http://schemas.openxmlformats.org/officeDocument/2006/relationships/image" Target="../media/image17.png"/><Relationship Id="rId4" Type="http://schemas.openxmlformats.org/officeDocument/2006/relationships/notesSlide" Target="../notesSlides/notesSlide33.xml"/><Relationship Id="rId9" Type="http://schemas.openxmlformats.org/officeDocument/2006/relationships/image" Target="../media/image18.png"/></Relationships>
</file>

<file path=ppt/slides/_rels/slide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4.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5.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36.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22.png"/><Relationship Id="rId2" Type="http://schemas.openxmlformats.org/officeDocument/2006/relationships/notesSlide" Target="../notesSlides/notesSlide36.xml"/><Relationship Id="rId1" Type="http://schemas.openxmlformats.org/officeDocument/2006/relationships/slideLayout" Target="../slideLayouts/slideLayout6.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3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slideLayout" Target="../slideLayouts/slideLayout6.xml"/><Relationship Id="rId7" Type="http://schemas.openxmlformats.org/officeDocument/2006/relationships/image" Target="../media/image20.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19.png"/><Relationship Id="rId5" Type="http://schemas.openxmlformats.org/officeDocument/2006/relationships/image" Target="../media/image8.png"/><Relationship Id="rId10" Type="http://schemas.openxmlformats.org/officeDocument/2006/relationships/image" Target="../media/image23.png"/><Relationship Id="rId4" Type="http://schemas.openxmlformats.org/officeDocument/2006/relationships/notesSlide" Target="../notesSlides/notesSlide37.xml"/><Relationship Id="rId9" Type="http://schemas.openxmlformats.org/officeDocument/2006/relationships/image" Target="../media/image22.png"/></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8.xml"/><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9.xml"/><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0.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1.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4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2.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4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3.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4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4.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4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5.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4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6.xml"/><Relationship Id="rId7" Type="http://schemas.openxmlformats.org/officeDocument/2006/relationships/image" Target="../media/image13.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15.png"/><Relationship Id="rId5" Type="http://schemas.openxmlformats.org/officeDocument/2006/relationships/image" Target="../media/image8.png"/><Relationship Id="rId4" Type="http://schemas.openxmlformats.org/officeDocument/2006/relationships/notesSlide" Target="../notesSlides/notesSlide46.xml"/><Relationship Id="rId9" Type="http://schemas.openxmlformats.org/officeDocument/2006/relationships/image" Target="../media/image24.png"/></Relationships>
</file>

<file path=ppt/slides/_rels/slide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7.xml"/><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3.png"/><Relationship Id="rId4" Type="http://schemas.openxmlformats.org/officeDocument/2006/relationships/image" Target="../media/image15.png"/></Relationships>
</file>

<file path=ppt/slides/_rels/slide4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A8353E3-2652-3F44-939F-0BCFCA29D2DF}"/>
              </a:ext>
            </a:extLst>
          </p:cNvPr>
          <p:cNvSpPr>
            <a:spLocks noGrp="1"/>
          </p:cNvSpPr>
          <p:nvPr>
            <p:ph type="body" sz="quarter" idx="12"/>
          </p:nvPr>
        </p:nvSpPr>
        <p:spPr>
          <a:xfrm>
            <a:off x="2272145" y="3177658"/>
            <a:ext cx="8109904" cy="1067468"/>
          </a:xfrm>
        </p:spPr>
        <p:txBody>
          <a:bodyPr>
            <a:normAutofit/>
          </a:bodyPr>
          <a:lstStyle/>
          <a:p>
            <a:pPr>
              <a:lnSpc>
                <a:spcPct val="80000"/>
              </a:lnSpc>
              <a:defRPr/>
            </a:pPr>
            <a:r>
              <a:rPr lang="he-IL" altLang="he-IL" dirty="0">
                <a:cs typeface="Open Sans Hebrew"/>
              </a:rPr>
              <a:t>שִׁיעוּר עִבְרִית לְכִתָּה א'</a:t>
            </a:r>
            <a:endParaRPr lang="x-none" dirty="0"/>
          </a:p>
        </p:txBody>
      </p:sp>
      <p:sp>
        <p:nvSpPr>
          <p:cNvPr id="18" name="Text Placeholder 17">
            <a:extLst>
              <a:ext uri="{FF2B5EF4-FFF2-40B4-BE49-F238E27FC236}">
                <a16:creationId xmlns:a16="http://schemas.microsoft.com/office/drawing/2014/main" id="{E2ECD639-8970-3D4B-AC28-B74B56B9409F}"/>
              </a:ext>
            </a:extLst>
          </p:cNvPr>
          <p:cNvSpPr>
            <a:spLocks noGrp="1"/>
          </p:cNvSpPr>
          <p:nvPr>
            <p:ph type="body" sz="quarter" idx="13"/>
          </p:nvPr>
        </p:nvSpPr>
        <p:spPr>
          <a:xfrm>
            <a:off x="723623" y="4245126"/>
            <a:ext cx="9658426" cy="649357"/>
          </a:xfrm>
        </p:spPr>
        <p:txBody>
          <a:bodyPr>
            <a:noAutofit/>
          </a:bodyPr>
          <a:lstStyle/>
          <a:p>
            <a:pPr algn="r"/>
            <a:r>
              <a:rPr lang="he-IL" altLang="he-IL" dirty="0">
                <a:ea typeface="Open Sans Hebrew"/>
                <a:cs typeface="Open Sans Hebrew"/>
              </a:rPr>
              <a:t>נוֹשֵׂא הַשִּׁיעוּר: "מִי מִסְתַּתֵּר בְּתוֹךְ הַמְּחִילָה" - קוֹרְאִים סִפּוּר</a:t>
            </a:r>
            <a:endParaRPr lang="x-none" dirty="0"/>
          </a:p>
        </p:txBody>
      </p:sp>
      <p:pic>
        <p:nvPicPr>
          <p:cNvPr id="148" name="Picture 147">
            <a:extLst>
              <a:ext uri="{FF2B5EF4-FFF2-40B4-BE49-F238E27FC236}">
                <a16:creationId xmlns:a16="http://schemas.microsoft.com/office/drawing/2014/main" id="{F813B7AB-6F21-3441-8779-6DAF0C6E356B}"/>
              </a:ext>
            </a:extLst>
          </p:cNvPr>
          <p:cNvPicPr>
            <a:picLocks noChangeAspect="1"/>
          </p:cNvPicPr>
          <p:nvPr/>
        </p:nvPicPr>
        <p:blipFill>
          <a:blip r:embed="rId3"/>
          <a:stretch>
            <a:fillRect/>
          </a:stretch>
        </p:blipFill>
        <p:spPr>
          <a:xfrm rot="18894709">
            <a:off x="3733675" y="632278"/>
            <a:ext cx="658648" cy="2212383"/>
          </a:xfrm>
          <a:prstGeom prst="rect">
            <a:avLst/>
          </a:prstGeom>
        </p:spPr>
      </p:pic>
      <p:sp>
        <p:nvSpPr>
          <p:cNvPr id="6" name="Text Placeholder 17">
            <a:extLst>
              <a:ext uri="{FF2B5EF4-FFF2-40B4-BE49-F238E27FC236}">
                <a16:creationId xmlns:a16="http://schemas.microsoft.com/office/drawing/2014/main" id="{E2ECD639-8970-3D4B-AC28-B74B56B9409F}"/>
              </a:ext>
            </a:extLst>
          </p:cNvPr>
          <p:cNvSpPr txBox="1">
            <a:spLocks/>
          </p:cNvSpPr>
          <p:nvPr/>
        </p:nvSpPr>
        <p:spPr>
          <a:xfrm>
            <a:off x="5224682" y="4921644"/>
            <a:ext cx="5157367" cy="649357"/>
          </a:xfrm>
          <a:prstGeom prst="rect">
            <a:avLst/>
          </a:prstGeom>
        </p:spPr>
        <p:txBody>
          <a:bodyPr vert="horz" lIns="91440" tIns="45720" rIns="91440" bIns="45720" rtlCol="0">
            <a:normAutofit/>
          </a:bodyPr>
          <a:lstStyle>
            <a:lvl1pPr marL="0" indent="0" algn="l" defTabSz="914400" rtl="1" eaLnBrk="1" latinLnBrk="0" hangingPunct="1">
              <a:lnSpc>
                <a:spcPct val="90000"/>
              </a:lnSpc>
              <a:spcBef>
                <a:spcPts val="1000"/>
              </a:spcBef>
              <a:buFont typeface="Arial" panose="020B0604020202020204" pitchFamily="34" charset="0"/>
              <a:buNone/>
              <a:defRPr lang="x-none" sz="3200" b="0" i="0" kern="1200" dirty="0">
                <a:solidFill>
                  <a:schemeClr val="bg1"/>
                </a:solidFill>
                <a:latin typeface="Calibri" panose="020F0502020204030204" pitchFamily="34" charset="0"/>
                <a:ea typeface="+mn-ea"/>
                <a:cs typeface="Calibri" panose="020F0502020204030204" pitchFamily="34" charset="0"/>
              </a:defRPr>
            </a:lvl1pPr>
            <a:lvl2pPr marL="685800" indent="-228600" algn="r" defTabSz="914400" rtl="1" eaLnBrk="1" latinLnBrk="0" hangingPunct="1">
              <a:lnSpc>
                <a:spcPct val="90000"/>
              </a:lnSpc>
              <a:spcBef>
                <a:spcPts val="500"/>
              </a:spcBef>
              <a:buFont typeface="Arial" panose="020B0604020202020204" pitchFamily="34" charset="0"/>
              <a:buChar char="•"/>
              <a:defRPr sz="2400" b="0" i="0" kern="1200">
                <a:solidFill>
                  <a:schemeClr val="tx1"/>
                </a:solidFill>
                <a:latin typeface="Open Sans Hebrew" pitchFamily="2" charset="-79"/>
                <a:ea typeface="+mn-ea"/>
                <a:cs typeface="Open Sans Hebrew" pitchFamily="2" charset="-79"/>
              </a:defRPr>
            </a:lvl2pPr>
            <a:lvl3pPr marL="1143000" indent="-228600" algn="r" defTabSz="914400" rtl="1" eaLnBrk="1" latinLnBrk="0" hangingPunct="1">
              <a:lnSpc>
                <a:spcPct val="90000"/>
              </a:lnSpc>
              <a:spcBef>
                <a:spcPts val="500"/>
              </a:spcBef>
              <a:buFont typeface="Arial" panose="020B0604020202020204" pitchFamily="34" charset="0"/>
              <a:buChar char="•"/>
              <a:defRPr sz="2000" b="0" i="0" kern="1200">
                <a:solidFill>
                  <a:schemeClr val="tx1"/>
                </a:solidFill>
                <a:latin typeface="Open Sans Hebrew" pitchFamily="2" charset="-79"/>
                <a:ea typeface="+mn-ea"/>
                <a:cs typeface="Open Sans Hebrew" pitchFamily="2" charset="-79"/>
              </a:defRPr>
            </a:lvl3pPr>
            <a:lvl4pPr marL="16002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Open Sans Hebrew" pitchFamily="2" charset="-79"/>
                <a:ea typeface="+mn-ea"/>
                <a:cs typeface="Open Sans Hebrew" pitchFamily="2" charset="-79"/>
              </a:defRPr>
            </a:lvl4pPr>
            <a:lvl5pPr marL="20574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Open Sans Hebrew" pitchFamily="2" charset="-79"/>
                <a:ea typeface="+mn-ea"/>
                <a:cs typeface="Open Sans Hebrew" pitchFamily="2"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he-IL" altLang="he-IL" dirty="0"/>
              <a:t>עִם הַמּוֹרָה: חַנִי קְרֶמֶר</a:t>
            </a:r>
            <a:endParaRPr lang="he-IL" dirty="0"/>
          </a:p>
        </p:txBody>
      </p:sp>
    </p:spTree>
    <p:extLst>
      <p:ext uri="{BB962C8B-B14F-4D97-AF65-F5344CB8AC3E}">
        <p14:creationId xmlns:p14="http://schemas.microsoft.com/office/powerpoint/2010/main" val="3094554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מלבן 36">
            <a:extLst>
              <a:ext uri="{FF2B5EF4-FFF2-40B4-BE49-F238E27FC236}">
                <a16:creationId xmlns:a16="http://schemas.microsoft.com/office/drawing/2014/main" id="{A8D38F66-2461-427B-AF64-5B2DA8B9E8AF}"/>
              </a:ext>
            </a:extLst>
          </p:cNvPr>
          <p:cNvSpPr/>
          <p:nvPr/>
        </p:nvSpPr>
        <p:spPr>
          <a:xfrm>
            <a:off x="9555638" y="2086293"/>
            <a:ext cx="2035978" cy="1300120"/>
          </a:xfrm>
          <a:prstGeom prst="rect">
            <a:avLst/>
          </a:prstGeom>
          <a:solidFill>
            <a:srgbClr val="00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he-IL" sz="2800" dirty="0">
              <a:solidFill>
                <a:schemeClr val="tx1">
                  <a:lumMod val="50000"/>
                </a:schemeClr>
              </a:solidFill>
            </a:endParaRPr>
          </a:p>
        </p:txBody>
      </p:sp>
      <p:sp>
        <p:nvSpPr>
          <p:cNvPr id="4" name="Title 3">
            <a:extLst>
              <a:ext uri="{FF2B5EF4-FFF2-40B4-BE49-F238E27FC236}">
                <a16:creationId xmlns:a16="http://schemas.microsoft.com/office/drawing/2014/main" id="{E68CDB7D-7B3E-EF45-982F-5AD116333E56}"/>
              </a:ext>
            </a:extLst>
          </p:cNvPr>
          <p:cNvSpPr>
            <a:spLocks noGrp="1"/>
          </p:cNvSpPr>
          <p:nvPr>
            <p:ph type="title"/>
          </p:nvPr>
        </p:nvSpPr>
        <p:spPr/>
        <p:txBody>
          <a:bodyPr/>
          <a:lstStyle/>
          <a:p>
            <a:r>
              <a:rPr lang="he-IL" dirty="0">
                <a:latin typeface="Arial" panose="020B0604020202020204" pitchFamily="34" charset="0"/>
                <a:cs typeface="Arial" panose="020B0604020202020204" pitchFamily="34" charset="0"/>
              </a:rPr>
              <a:t>מָה לְהָבִיא לַשִׁיעוּר?</a:t>
            </a:r>
            <a:endParaRPr lang="x-none" dirty="0">
              <a:latin typeface="Arial" panose="020B0604020202020204" pitchFamily="34" charset="0"/>
              <a:cs typeface="Arial" panose="020B0604020202020204" pitchFamily="34" charset="0"/>
            </a:endParaRPr>
          </a:p>
        </p:txBody>
      </p:sp>
      <p:pic>
        <p:nvPicPr>
          <p:cNvPr id="11" name="Picture 4" descr="https://lh4.googleusercontent.com/iGTl96Eygo7-oid1H3ZWWYhb5HWAynyOs2KLWGGMeuEgHeu4cFLof2g-jYLOscV4q-879K-lfjkP4Swnmj_UGZsWTDspF4AbUz1XGd30Tf1KKpiEXhvx6NLF17Q1F5VY">
            <a:extLst>
              <a:ext uri="{FF2B5EF4-FFF2-40B4-BE49-F238E27FC236}">
                <a16:creationId xmlns:a16="http://schemas.microsoft.com/office/drawing/2014/main" id="{FBFC260D-BF96-439A-8693-6B40C73C20B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228586" y="3093443"/>
            <a:ext cx="1905499" cy="671113"/>
          </a:xfrm>
          <a:prstGeom prst="rect">
            <a:avLst/>
          </a:prstGeom>
          <a:noFill/>
          <a:extLst>
            <a:ext uri="{909E8E84-426E-40DD-AFC4-6F175D3DCCD1}">
              <a14:hiddenFill xmlns:a14="http://schemas.microsoft.com/office/drawing/2010/main">
                <a:solidFill>
                  <a:srgbClr val="FFFFFF"/>
                </a:solidFill>
              </a14:hiddenFill>
            </a:ext>
          </a:extLst>
        </p:spPr>
      </p:pic>
      <p:sp>
        <p:nvSpPr>
          <p:cNvPr id="2" name="מלבן 1"/>
          <p:cNvSpPr/>
          <p:nvPr/>
        </p:nvSpPr>
        <p:spPr>
          <a:xfrm>
            <a:off x="2650172" y="2413244"/>
            <a:ext cx="2756848" cy="34119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 name="מלבן 14"/>
          <p:cNvSpPr/>
          <p:nvPr/>
        </p:nvSpPr>
        <p:spPr>
          <a:xfrm>
            <a:off x="2666094" y="2906838"/>
            <a:ext cx="2756848" cy="34119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 name="מלבן 15"/>
          <p:cNvSpPr/>
          <p:nvPr/>
        </p:nvSpPr>
        <p:spPr>
          <a:xfrm>
            <a:off x="2650172" y="3488502"/>
            <a:ext cx="2756848" cy="34119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 name="מלבן 16"/>
          <p:cNvSpPr/>
          <p:nvPr/>
        </p:nvSpPr>
        <p:spPr>
          <a:xfrm>
            <a:off x="2650172" y="3977547"/>
            <a:ext cx="2756848" cy="34119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 name="מלבן 19">
            <a:extLst>
              <a:ext uri="{FF2B5EF4-FFF2-40B4-BE49-F238E27FC236}">
                <a16:creationId xmlns:a16="http://schemas.microsoft.com/office/drawing/2014/main" id="{B7C34759-68A8-45D7-8E37-DD79FE1C486F}"/>
              </a:ext>
            </a:extLst>
          </p:cNvPr>
          <p:cNvSpPr/>
          <p:nvPr/>
        </p:nvSpPr>
        <p:spPr>
          <a:xfrm>
            <a:off x="643217" y="5092849"/>
            <a:ext cx="1039066" cy="584775"/>
          </a:xfrm>
          <a:prstGeom prst="rect">
            <a:avLst/>
          </a:prstGeom>
        </p:spPr>
        <p:txBody>
          <a:bodyPr wrap="none">
            <a:spAutoFit/>
          </a:bodyPr>
          <a:lstStyle/>
          <a:p>
            <a:pPr algn="r" rtl="1"/>
            <a:r>
              <a:rPr lang="he-IL" sz="3200" dirty="0"/>
              <a:t>עִפָּרוֹן</a:t>
            </a:r>
            <a:endParaRPr lang="he-IL" sz="2000" dirty="0"/>
          </a:p>
        </p:txBody>
      </p:sp>
      <p:sp>
        <p:nvSpPr>
          <p:cNvPr id="21" name="מלבן 20">
            <a:extLst>
              <a:ext uri="{FF2B5EF4-FFF2-40B4-BE49-F238E27FC236}">
                <a16:creationId xmlns:a16="http://schemas.microsoft.com/office/drawing/2014/main" id="{B7C34759-68A8-45D7-8E37-DD79FE1C486F}"/>
              </a:ext>
            </a:extLst>
          </p:cNvPr>
          <p:cNvSpPr/>
          <p:nvPr/>
        </p:nvSpPr>
        <p:spPr>
          <a:xfrm>
            <a:off x="2569360" y="5063785"/>
            <a:ext cx="3114956" cy="1569660"/>
          </a:xfrm>
          <a:prstGeom prst="rect">
            <a:avLst/>
          </a:prstGeom>
        </p:spPr>
        <p:txBody>
          <a:bodyPr wrap="none">
            <a:spAutoFit/>
          </a:bodyPr>
          <a:lstStyle/>
          <a:p>
            <a:pPr algn="ctr">
              <a:spcBef>
                <a:spcPct val="0"/>
              </a:spcBef>
            </a:pPr>
            <a:r>
              <a:rPr lang="he-IL" sz="3200" dirty="0"/>
              <a:t>4 </a:t>
            </a:r>
            <a:r>
              <a:rPr lang="he-IL" altLang="he-IL" sz="3200" dirty="0">
                <a:latin typeface="Calibri" panose="020F0502020204030204" pitchFamily="34" charset="0"/>
              </a:rPr>
              <a:t>רְצוּעוֹת גְּזוּרוֹת </a:t>
            </a:r>
          </a:p>
          <a:p>
            <a:pPr algn="ctr">
              <a:spcBef>
                <a:spcPct val="0"/>
              </a:spcBef>
            </a:pPr>
            <a:r>
              <a:rPr lang="he-IL" altLang="he-IL" sz="3200" dirty="0">
                <a:latin typeface="Calibri" panose="020F0502020204030204" pitchFamily="34" charset="0"/>
              </a:rPr>
              <a:t>מִדָּף לָבָן</a:t>
            </a:r>
          </a:p>
          <a:p>
            <a:pPr algn="r" rtl="1"/>
            <a:r>
              <a:rPr lang="he-IL" sz="3200" dirty="0"/>
              <a:t> </a:t>
            </a:r>
            <a:endParaRPr lang="he-IL" sz="2000" dirty="0"/>
          </a:p>
        </p:txBody>
      </p:sp>
      <p:sp>
        <p:nvSpPr>
          <p:cNvPr id="22" name="מלבן 21">
            <a:extLst>
              <a:ext uri="{FF2B5EF4-FFF2-40B4-BE49-F238E27FC236}">
                <a16:creationId xmlns:a16="http://schemas.microsoft.com/office/drawing/2014/main" id="{B7C34759-68A8-45D7-8E37-DD79FE1C486F}"/>
              </a:ext>
            </a:extLst>
          </p:cNvPr>
          <p:cNvSpPr/>
          <p:nvPr/>
        </p:nvSpPr>
        <p:spPr>
          <a:xfrm>
            <a:off x="10154269" y="5298128"/>
            <a:ext cx="1587294" cy="584775"/>
          </a:xfrm>
          <a:prstGeom prst="rect">
            <a:avLst/>
          </a:prstGeom>
        </p:spPr>
        <p:txBody>
          <a:bodyPr wrap="none">
            <a:spAutoFit/>
          </a:bodyPr>
          <a:lstStyle/>
          <a:p>
            <a:pPr algn="r" rtl="1"/>
            <a:r>
              <a:rPr lang="he-IL" sz="3200" dirty="0"/>
              <a:t>3 פְּתָקִים</a:t>
            </a:r>
            <a:endParaRPr lang="he-IL" sz="2000" dirty="0"/>
          </a:p>
        </p:txBody>
      </p:sp>
      <p:sp>
        <p:nvSpPr>
          <p:cNvPr id="23" name="מלבן 22"/>
          <p:cNvSpPr/>
          <p:nvPr/>
        </p:nvSpPr>
        <p:spPr>
          <a:xfrm>
            <a:off x="7755765" y="2347458"/>
            <a:ext cx="1106607" cy="34119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 name="מלבן 23"/>
          <p:cNvSpPr/>
          <p:nvPr/>
        </p:nvSpPr>
        <p:spPr>
          <a:xfrm>
            <a:off x="7779079" y="2868371"/>
            <a:ext cx="1106607" cy="34119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 name="מלבן 24"/>
          <p:cNvSpPr/>
          <p:nvPr/>
        </p:nvSpPr>
        <p:spPr>
          <a:xfrm>
            <a:off x="6489365" y="2856975"/>
            <a:ext cx="1106607" cy="34119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 name="מלבן 25"/>
          <p:cNvSpPr/>
          <p:nvPr/>
        </p:nvSpPr>
        <p:spPr>
          <a:xfrm>
            <a:off x="6468350" y="2364695"/>
            <a:ext cx="1106607" cy="34119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 name="מלבן 26"/>
          <p:cNvSpPr/>
          <p:nvPr/>
        </p:nvSpPr>
        <p:spPr>
          <a:xfrm>
            <a:off x="7799994" y="3384048"/>
            <a:ext cx="1106607" cy="34119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 name="מלבן 27"/>
          <p:cNvSpPr/>
          <p:nvPr/>
        </p:nvSpPr>
        <p:spPr>
          <a:xfrm>
            <a:off x="6502838" y="3924682"/>
            <a:ext cx="1106607" cy="34119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 name="מלבן 28"/>
          <p:cNvSpPr/>
          <p:nvPr/>
        </p:nvSpPr>
        <p:spPr>
          <a:xfrm>
            <a:off x="6512374" y="3384048"/>
            <a:ext cx="1106607" cy="34119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0" name="מלבן 29"/>
          <p:cNvSpPr/>
          <p:nvPr/>
        </p:nvSpPr>
        <p:spPr>
          <a:xfrm>
            <a:off x="7801171" y="3917281"/>
            <a:ext cx="1106607" cy="34119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1" name="מלבן 30">
            <a:extLst>
              <a:ext uri="{FF2B5EF4-FFF2-40B4-BE49-F238E27FC236}">
                <a16:creationId xmlns:a16="http://schemas.microsoft.com/office/drawing/2014/main" id="{B7C34759-68A8-45D7-8E37-DD79FE1C486F}"/>
              </a:ext>
            </a:extLst>
          </p:cNvPr>
          <p:cNvSpPr/>
          <p:nvPr/>
        </p:nvSpPr>
        <p:spPr>
          <a:xfrm>
            <a:off x="6763346" y="5143770"/>
            <a:ext cx="1984838" cy="584775"/>
          </a:xfrm>
          <a:prstGeom prst="rect">
            <a:avLst/>
          </a:prstGeom>
        </p:spPr>
        <p:txBody>
          <a:bodyPr wrap="none">
            <a:spAutoFit/>
          </a:bodyPr>
          <a:lstStyle/>
          <a:p>
            <a:pPr algn="r" rtl="1"/>
            <a:r>
              <a:rPr lang="he-IL" sz="3200" dirty="0"/>
              <a:t>8 כַּרְטִיסִיּוֹת</a:t>
            </a:r>
            <a:endParaRPr lang="he-IL" sz="2000" dirty="0"/>
          </a:p>
        </p:txBody>
      </p:sp>
      <p:pic>
        <p:nvPicPr>
          <p:cNvPr id="34" name="1min_final" descr="1min_final">
            <a:hlinkClick r:id="" action="ppaction://media"/>
            <a:extLst>
              <a:ext uri="{FF2B5EF4-FFF2-40B4-BE49-F238E27FC236}">
                <a16:creationId xmlns:a16="http://schemas.microsoft.com/office/drawing/2014/main" id="{AD04D482-B599-49D6-995C-3CF498C02676}"/>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522557" y="856815"/>
            <a:ext cx="1540938" cy="549601"/>
          </a:xfrm>
          <a:prstGeom prst="rect">
            <a:avLst/>
          </a:prstGeom>
        </p:spPr>
      </p:pic>
      <p:sp>
        <p:nvSpPr>
          <p:cNvPr id="36" name="מלבן 35">
            <a:extLst>
              <a:ext uri="{FF2B5EF4-FFF2-40B4-BE49-F238E27FC236}">
                <a16:creationId xmlns:a16="http://schemas.microsoft.com/office/drawing/2014/main" id="{BD442E19-94F2-40A3-AF0C-01DC0BD99EA9}"/>
              </a:ext>
            </a:extLst>
          </p:cNvPr>
          <p:cNvSpPr/>
          <p:nvPr/>
        </p:nvSpPr>
        <p:spPr>
          <a:xfrm>
            <a:off x="9646129" y="2779594"/>
            <a:ext cx="2035978" cy="1300120"/>
          </a:xfrm>
          <a:prstGeom prst="rect">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he-IL" sz="2800" dirty="0">
              <a:solidFill>
                <a:schemeClr val="tx1">
                  <a:lumMod val="50000"/>
                </a:schemeClr>
              </a:solidFill>
            </a:endParaRPr>
          </a:p>
        </p:txBody>
      </p:sp>
      <p:sp>
        <p:nvSpPr>
          <p:cNvPr id="35" name="מלבן 34">
            <a:extLst>
              <a:ext uri="{FF2B5EF4-FFF2-40B4-BE49-F238E27FC236}">
                <a16:creationId xmlns:a16="http://schemas.microsoft.com/office/drawing/2014/main" id="{945FC55B-77B3-4F5E-A817-9C4F8F8661A4}"/>
              </a:ext>
            </a:extLst>
          </p:cNvPr>
          <p:cNvSpPr/>
          <p:nvPr/>
        </p:nvSpPr>
        <p:spPr>
          <a:xfrm>
            <a:off x="9928916" y="3702452"/>
            <a:ext cx="2037999" cy="1300120"/>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he-IL" sz="2800" b="1" dirty="0">
              <a:solidFill>
                <a:schemeClr val="tx1">
                  <a:lumMod val="50000"/>
                </a:schemeClr>
              </a:solidFill>
            </a:endParaRPr>
          </a:p>
        </p:txBody>
      </p:sp>
    </p:spTree>
    <p:extLst>
      <p:ext uri="{BB962C8B-B14F-4D97-AF65-F5344CB8AC3E}">
        <p14:creationId xmlns:p14="http://schemas.microsoft.com/office/powerpoint/2010/main" val="1356369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2480" fill="hold"/>
                                        <p:tgtEl>
                                          <p:spTgt spid="3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4"/>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latin typeface="Arial" panose="020B0604020202020204" pitchFamily="34" charset="0"/>
                <a:cs typeface="Arial" panose="020B0604020202020204" pitchFamily="34" charset="0"/>
              </a:rPr>
              <a:t>מִי מִסְתַּתֵּר בְּתוֹךְ הַמְּחִילָּה?</a:t>
            </a:r>
            <a:endParaRPr lang="x-none" dirty="0">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2" name="תמונה 1"/>
          <p:cNvPicPr>
            <a:picLocks noChangeAspect="1"/>
          </p:cNvPicPr>
          <p:nvPr/>
        </p:nvPicPr>
        <p:blipFill>
          <a:blip r:embed="rId4"/>
          <a:stretch>
            <a:fillRect/>
          </a:stretch>
        </p:blipFill>
        <p:spPr>
          <a:xfrm>
            <a:off x="4732932" y="1946389"/>
            <a:ext cx="6781800" cy="4400550"/>
          </a:xfrm>
          <a:prstGeom prst="rect">
            <a:avLst/>
          </a:prstGeom>
          <a:ln w="38100">
            <a:solidFill>
              <a:srgbClr val="002060"/>
            </a:solidFill>
          </a:ln>
        </p:spPr>
      </p:pic>
      <p:sp>
        <p:nvSpPr>
          <p:cNvPr id="17" name="TextBox 16"/>
          <p:cNvSpPr txBox="1"/>
          <p:nvPr/>
        </p:nvSpPr>
        <p:spPr>
          <a:xfrm>
            <a:off x="359254" y="5883468"/>
            <a:ext cx="4034890" cy="369332"/>
          </a:xfrm>
          <a:prstGeom prst="rect">
            <a:avLst/>
          </a:prstGeom>
          <a:noFill/>
        </p:spPr>
        <p:txBody>
          <a:bodyPr wrap="square" rtlCol="1">
            <a:spAutoFit/>
          </a:bodyPr>
          <a:lstStyle/>
          <a:p>
            <a:r>
              <a:rPr lang="he-IL" dirty="0"/>
              <a:t>מתוך: המקראה שלי ב', חלק א' חיה </a:t>
            </a:r>
            <a:r>
              <a:rPr lang="he-IL" dirty="0" err="1"/>
              <a:t>דוידזון</a:t>
            </a:r>
            <a:endParaRPr lang="he-IL" dirty="0"/>
          </a:p>
        </p:txBody>
      </p:sp>
      <p:sp>
        <p:nvSpPr>
          <p:cNvPr id="19" name="מלבן 18"/>
          <p:cNvSpPr/>
          <p:nvPr/>
        </p:nvSpPr>
        <p:spPr>
          <a:xfrm>
            <a:off x="246093" y="3100317"/>
            <a:ext cx="4148051" cy="2443939"/>
          </a:xfrm>
          <a:prstGeom prst="rect">
            <a:avLst/>
          </a:prstGeom>
          <a:solidFill>
            <a:schemeClr val="accent5">
              <a:lumMod val="20000"/>
              <a:lumOff val="80000"/>
            </a:schemeClr>
          </a:solidFill>
          <a:ln>
            <a:solidFill>
              <a:srgbClr val="7030A0"/>
            </a:solidFill>
          </a:ln>
        </p:spPr>
        <p:txBody>
          <a:bodyPr wrap="square">
            <a:spAutoFit/>
          </a:bodyPr>
          <a:lstStyle/>
          <a:p>
            <a:pPr algn="r"/>
            <a:r>
              <a:rPr lang="he-IL" sz="3200" b="1" dirty="0"/>
              <a:t>מְחִילָּה</a:t>
            </a:r>
          </a:p>
          <a:p>
            <a:pPr algn="r">
              <a:lnSpc>
                <a:spcPct val="150000"/>
              </a:lnSpc>
            </a:pPr>
            <a:r>
              <a:rPr lang="he-IL" sz="2800" dirty="0"/>
              <a:t>חוֹר אוֹ תְּעָלָה מִתַּחַת פְּנֵי הַקַּרְקַע שֶׁבַּעֲלֵי חַיִּים חוֹפְרִים וּלְעִתִּים מִתְגּוֹרְרִים בָּהֶם.</a:t>
            </a:r>
          </a:p>
        </p:txBody>
      </p:sp>
    </p:spTree>
    <p:extLst>
      <p:ext uri="{BB962C8B-B14F-4D97-AF65-F5344CB8AC3E}">
        <p14:creationId xmlns:p14="http://schemas.microsoft.com/office/powerpoint/2010/main" val="1393884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latin typeface="Arial" panose="020B0604020202020204" pitchFamily="34" charset="0"/>
                <a:cs typeface="Arial" panose="020B0604020202020204" pitchFamily="34" charset="0"/>
              </a:rPr>
              <a:t>מִי מִסְתַּתֵּר בְּתוֹךְ הַמְּחִילָּה?</a:t>
            </a:r>
            <a:endParaRPr lang="x-none" dirty="0">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2" name="תמונה 1"/>
          <p:cNvPicPr>
            <a:picLocks noChangeAspect="1"/>
          </p:cNvPicPr>
          <p:nvPr/>
        </p:nvPicPr>
        <p:blipFill>
          <a:blip r:embed="rId4"/>
          <a:stretch>
            <a:fillRect/>
          </a:stretch>
        </p:blipFill>
        <p:spPr>
          <a:xfrm>
            <a:off x="4732932" y="1946389"/>
            <a:ext cx="6781800" cy="4400550"/>
          </a:xfrm>
          <a:prstGeom prst="rect">
            <a:avLst/>
          </a:prstGeom>
          <a:ln w="38100">
            <a:solidFill>
              <a:srgbClr val="002060"/>
            </a:solidFill>
          </a:ln>
        </p:spPr>
      </p:pic>
      <p:cxnSp>
        <p:nvCxnSpPr>
          <p:cNvPr id="6" name="מחבר ישר 5"/>
          <p:cNvCxnSpPr/>
          <p:nvPr/>
        </p:nvCxnSpPr>
        <p:spPr>
          <a:xfrm flipV="1">
            <a:off x="5459104" y="3370997"/>
            <a:ext cx="13648" cy="1228299"/>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מחבר ישר 8"/>
          <p:cNvCxnSpPr/>
          <p:nvPr/>
        </p:nvCxnSpPr>
        <p:spPr>
          <a:xfrm flipV="1">
            <a:off x="5472752" y="3370998"/>
            <a:ext cx="377290" cy="1"/>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מחבר ישר 11"/>
          <p:cNvCxnSpPr/>
          <p:nvPr/>
        </p:nvCxnSpPr>
        <p:spPr>
          <a:xfrm>
            <a:off x="5850042" y="3370997"/>
            <a:ext cx="0" cy="161043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מחבר ישר 14"/>
          <p:cNvCxnSpPr/>
          <p:nvPr/>
        </p:nvCxnSpPr>
        <p:spPr>
          <a:xfrm flipH="1">
            <a:off x="5850043" y="4970060"/>
            <a:ext cx="373336"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מחבר ישר 17"/>
          <p:cNvCxnSpPr/>
          <p:nvPr/>
        </p:nvCxnSpPr>
        <p:spPr>
          <a:xfrm>
            <a:off x="6223379" y="3753134"/>
            <a:ext cx="0" cy="1230573"/>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מחבר ישר 19"/>
          <p:cNvCxnSpPr/>
          <p:nvPr/>
        </p:nvCxnSpPr>
        <p:spPr>
          <a:xfrm flipH="1">
            <a:off x="6189111" y="3753134"/>
            <a:ext cx="373336"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מחבר ישר 20"/>
          <p:cNvCxnSpPr/>
          <p:nvPr/>
        </p:nvCxnSpPr>
        <p:spPr>
          <a:xfrm>
            <a:off x="6562447" y="3084394"/>
            <a:ext cx="0" cy="66874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מחבר ישר 23"/>
          <p:cNvCxnSpPr/>
          <p:nvPr/>
        </p:nvCxnSpPr>
        <p:spPr>
          <a:xfrm flipH="1">
            <a:off x="6562448" y="3084394"/>
            <a:ext cx="1421492"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מחבר ישר 27"/>
          <p:cNvCxnSpPr/>
          <p:nvPr/>
        </p:nvCxnSpPr>
        <p:spPr>
          <a:xfrm flipV="1">
            <a:off x="7983940" y="2739786"/>
            <a:ext cx="0" cy="31162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מחבר ישר 29"/>
          <p:cNvCxnSpPr/>
          <p:nvPr/>
        </p:nvCxnSpPr>
        <p:spPr>
          <a:xfrm flipH="1">
            <a:off x="7983940" y="2739786"/>
            <a:ext cx="1828800" cy="227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מחבר ישר 31"/>
          <p:cNvCxnSpPr/>
          <p:nvPr/>
        </p:nvCxnSpPr>
        <p:spPr>
          <a:xfrm>
            <a:off x="9812740" y="2739786"/>
            <a:ext cx="0" cy="176397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מחבר ישר 33"/>
          <p:cNvCxnSpPr/>
          <p:nvPr/>
        </p:nvCxnSpPr>
        <p:spPr>
          <a:xfrm flipH="1">
            <a:off x="9362365" y="4503761"/>
            <a:ext cx="450375" cy="775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3" name="מלבן 2"/>
          <p:cNvSpPr/>
          <p:nvPr/>
        </p:nvSpPr>
        <p:spPr>
          <a:xfrm>
            <a:off x="246093" y="3100317"/>
            <a:ext cx="4148051" cy="2443939"/>
          </a:xfrm>
          <a:prstGeom prst="rect">
            <a:avLst/>
          </a:prstGeom>
          <a:solidFill>
            <a:schemeClr val="accent5">
              <a:lumMod val="20000"/>
              <a:lumOff val="80000"/>
            </a:schemeClr>
          </a:solidFill>
          <a:ln>
            <a:solidFill>
              <a:srgbClr val="7030A0"/>
            </a:solidFill>
          </a:ln>
        </p:spPr>
        <p:txBody>
          <a:bodyPr wrap="square">
            <a:spAutoFit/>
          </a:bodyPr>
          <a:lstStyle/>
          <a:p>
            <a:pPr algn="r"/>
            <a:r>
              <a:rPr lang="he-IL" sz="3200" b="1" dirty="0"/>
              <a:t>מְחִילָּה</a:t>
            </a:r>
          </a:p>
          <a:p>
            <a:pPr algn="r">
              <a:lnSpc>
                <a:spcPct val="150000"/>
              </a:lnSpc>
            </a:pPr>
            <a:r>
              <a:rPr lang="he-IL" sz="2800" dirty="0"/>
              <a:t>חוֹר אוֹ תְּעָלָה מִתַּחַת פְּנֵי הַקַּרְקַע שֶׁבַּעֲלֵי חַיִּים חוֹפְרִים וּלְעִתִּים מִתְגּוֹרְרִים בָּהֶם.</a:t>
            </a:r>
          </a:p>
        </p:txBody>
      </p:sp>
      <p:sp>
        <p:nvSpPr>
          <p:cNvPr id="22" name="TextBox 16">
            <a:extLst>
              <a:ext uri="{FF2B5EF4-FFF2-40B4-BE49-F238E27FC236}">
                <a16:creationId xmlns:a16="http://schemas.microsoft.com/office/drawing/2014/main" id="{0BD4DFB7-2BA7-483B-BF82-C39439A93143}"/>
              </a:ext>
            </a:extLst>
          </p:cNvPr>
          <p:cNvSpPr txBox="1"/>
          <p:nvPr/>
        </p:nvSpPr>
        <p:spPr>
          <a:xfrm>
            <a:off x="359254" y="5883468"/>
            <a:ext cx="4034890" cy="369332"/>
          </a:xfrm>
          <a:prstGeom prst="rect">
            <a:avLst/>
          </a:prstGeom>
          <a:noFill/>
        </p:spPr>
        <p:txBody>
          <a:bodyPr wrap="square" rtlCol="1">
            <a:spAutoFit/>
          </a:bodyPr>
          <a:lstStyle/>
          <a:p>
            <a:r>
              <a:rPr lang="he-IL" dirty="0"/>
              <a:t>מתוך: המקראה שלי ב', חלק א' חיה </a:t>
            </a:r>
            <a:r>
              <a:rPr lang="he-IL" dirty="0" err="1"/>
              <a:t>דוידזון</a:t>
            </a:r>
            <a:endParaRPr lang="he-IL" dirty="0"/>
          </a:p>
        </p:txBody>
      </p:sp>
    </p:spTree>
    <p:extLst>
      <p:ext uri="{BB962C8B-B14F-4D97-AF65-F5344CB8AC3E}">
        <p14:creationId xmlns:p14="http://schemas.microsoft.com/office/powerpoint/2010/main" val="1177349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arn(inVertic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arn(inVertical)">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barn(inVertical)">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barn(inVertical)">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barn(inVertical)">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barn(inVertical)">
                                      <p:cBhvr>
                                        <p:cTn id="42" dur="500"/>
                                        <p:tgtEl>
                                          <p:spTgt spid="24"/>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barn(inVertical)">
                                      <p:cBhvr>
                                        <p:cTn id="47" dur="500"/>
                                        <p:tgtEl>
                                          <p:spTgt spid="28"/>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barn(inVertical)">
                                      <p:cBhvr>
                                        <p:cTn id="52" dur="500"/>
                                        <p:tgtEl>
                                          <p:spTgt spid="30"/>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nodeType="click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barn(inVertical)">
                                      <p:cBhvr>
                                        <p:cTn id="57" dur="500"/>
                                        <p:tgtEl>
                                          <p:spTgt spid="32"/>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nodeType="click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barn(inVertical)">
                                      <p:cBhvr>
                                        <p:cTn id="6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מִי מִסְתַּתֵּר בְּתוֹךְ הַמְּחִילָּה?</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
        <p:nvSpPr>
          <p:cNvPr id="2" name="TextBox 1"/>
          <p:cNvSpPr txBox="1"/>
          <p:nvPr/>
        </p:nvSpPr>
        <p:spPr>
          <a:xfrm>
            <a:off x="1692322" y="2830871"/>
            <a:ext cx="2702257" cy="584775"/>
          </a:xfrm>
          <a:prstGeom prst="rect">
            <a:avLst/>
          </a:prstGeom>
          <a:solidFill>
            <a:schemeClr val="bg1"/>
          </a:solidFill>
          <a:ln w="38100">
            <a:solidFill>
              <a:srgbClr val="002060"/>
            </a:solidFill>
          </a:ln>
        </p:spPr>
        <p:txBody>
          <a:bodyPr wrap="square" rtlCol="1">
            <a:spAutoFit/>
          </a:bodyPr>
          <a:lstStyle/>
          <a:p>
            <a:pPr algn="ctr"/>
            <a:r>
              <a:rPr lang="he-IL" sz="3200" dirty="0"/>
              <a:t>אַרְיֵה</a:t>
            </a:r>
          </a:p>
        </p:txBody>
      </p:sp>
      <p:sp>
        <p:nvSpPr>
          <p:cNvPr id="9" name="TextBox 8"/>
          <p:cNvSpPr txBox="1"/>
          <p:nvPr/>
        </p:nvSpPr>
        <p:spPr>
          <a:xfrm>
            <a:off x="1692322" y="3993401"/>
            <a:ext cx="2702257" cy="584775"/>
          </a:xfrm>
          <a:prstGeom prst="rect">
            <a:avLst/>
          </a:prstGeom>
          <a:solidFill>
            <a:schemeClr val="bg1"/>
          </a:solidFill>
          <a:ln w="38100">
            <a:solidFill>
              <a:srgbClr val="002060"/>
            </a:solidFill>
          </a:ln>
        </p:spPr>
        <p:txBody>
          <a:bodyPr wrap="square" rtlCol="1">
            <a:spAutoFit/>
          </a:bodyPr>
          <a:lstStyle/>
          <a:p>
            <a:pPr algn="ctr"/>
            <a:r>
              <a:rPr lang="he-IL" sz="3200" dirty="0"/>
              <a:t>לְבִיאָה</a:t>
            </a:r>
          </a:p>
        </p:txBody>
      </p:sp>
      <p:sp>
        <p:nvSpPr>
          <p:cNvPr id="10" name="TextBox 9"/>
          <p:cNvSpPr txBox="1"/>
          <p:nvPr/>
        </p:nvSpPr>
        <p:spPr>
          <a:xfrm>
            <a:off x="1692322" y="5155931"/>
            <a:ext cx="2702257" cy="584775"/>
          </a:xfrm>
          <a:prstGeom prst="rect">
            <a:avLst/>
          </a:prstGeom>
          <a:solidFill>
            <a:schemeClr val="bg1"/>
          </a:solidFill>
          <a:ln w="38100">
            <a:solidFill>
              <a:srgbClr val="002060"/>
            </a:solidFill>
          </a:ln>
        </p:spPr>
        <p:txBody>
          <a:bodyPr wrap="square" rtlCol="1">
            <a:spAutoFit/>
          </a:bodyPr>
          <a:lstStyle/>
          <a:p>
            <a:pPr algn="ctr"/>
            <a:r>
              <a:rPr lang="he-IL" sz="3200" dirty="0"/>
              <a:t>כְּפִיר</a:t>
            </a:r>
          </a:p>
        </p:txBody>
      </p:sp>
      <p:pic>
        <p:nvPicPr>
          <p:cNvPr id="14" name="תמונה 13"/>
          <p:cNvPicPr>
            <a:picLocks noChangeAspect="1"/>
          </p:cNvPicPr>
          <p:nvPr/>
        </p:nvPicPr>
        <p:blipFill>
          <a:blip r:embed="rId4"/>
          <a:stretch>
            <a:fillRect/>
          </a:stretch>
        </p:blipFill>
        <p:spPr>
          <a:xfrm>
            <a:off x="5063319" y="1910541"/>
            <a:ext cx="6428095" cy="4750493"/>
          </a:xfrm>
          <a:prstGeom prst="rect">
            <a:avLst/>
          </a:prstGeom>
        </p:spPr>
      </p:pic>
    </p:spTree>
    <p:extLst>
      <p:ext uri="{BB962C8B-B14F-4D97-AF65-F5344CB8AC3E}">
        <p14:creationId xmlns:p14="http://schemas.microsoft.com/office/powerpoint/2010/main" val="3478612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4141684-0310-9045-8FE5-875F7B59C73A}"/>
              </a:ext>
            </a:extLst>
          </p:cNvPr>
          <p:cNvSpPr>
            <a:spLocks noGrp="1"/>
          </p:cNvSpPr>
          <p:nvPr>
            <p:ph type="title"/>
          </p:nvPr>
        </p:nvSpPr>
        <p:spPr/>
        <p:txBody>
          <a:bodyPr/>
          <a:lstStyle/>
          <a:p>
            <a:r>
              <a:rPr lang="he-IL" dirty="0">
                <a:latin typeface="Arial" panose="020B0604020202020204" pitchFamily="34" charset="0"/>
                <a:cs typeface="Arial" panose="020B0604020202020204" pitchFamily="34" charset="0"/>
              </a:rPr>
              <a:t> מָה  נִלְמַד הַיּוֹם?</a:t>
            </a:r>
            <a:endParaRPr lang="x-none" dirty="0">
              <a:latin typeface="Arial" panose="020B0604020202020204" pitchFamily="34" charset="0"/>
              <a:cs typeface="Arial" panose="020B0604020202020204" pitchFamily="34" charset="0"/>
            </a:endParaRPr>
          </a:p>
        </p:txBody>
      </p:sp>
      <p:sp>
        <p:nvSpPr>
          <p:cNvPr id="5" name="Content Placeholder 4">
            <a:extLst>
              <a:ext uri="{FF2B5EF4-FFF2-40B4-BE49-F238E27FC236}">
                <a16:creationId xmlns:a16="http://schemas.microsoft.com/office/drawing/2014/main" id="{2D29BB97-9D9B-B04B-A130-6148BC78DF1C}"/>
              </a:ext>
            </a:extLst>
          </p:cNvPr>
          <p:cNvSpPr>
            <a:spLocks noGrp="1"/>
          </p:cNvSpPr>
          <p:nvPr>
            <p:ph idx="1"/>
          </p:nvPr>
        </p:nvSpPr>
        <p:spPr>
          <a:xfrm>
            <a:off x="400665" y="1699026"/>
            <a:ext cx="10881852" cy="3847590"/>
          </a:xfrm>
        </p:spPr>
        <p:txBody>
          <a:bodyPr>
            <a:noAutofit/>
          </a:bodyPr>
          <a:lstStyle/>
          <a:p>
            <a:pPr marL="569913" indent="-569913">
              <a:lnSpc>
                <a:spcPct val="100000"/>
              </a:lnSpc>
              <a:spcAft>
                <a:spcPts val="600"/>
              </a:spcAft>
              <a:buFont typeface="Wingdings" panose="05000000000000000000" pitchFamily="2" charset="2"/>
              <a:buChar char="ü"/>
              <a:tabLst>
                <a:tab pos="569913" algn="l"/>
              </a:tabLst>
            </a:pPr>
            <a:r>
              <a:rPr lang="he-IL" sz="3200" dirty="0">
                <a:latin typeface="Arial" panose="020B0604020202020204" pitchFamily="34" charset="0"/>
                <a:cs typeface="Arial" panose="020B0604020202020204" pitchFamily="34" charset="0"/>
              </a:rPr>
              <a:t>נִקְרָא סִיפּוּר עַל הַלְּבִיאָה.</a:t>
            </a:r>
          </a:p>
          <a:p>
            <a:pPr marL="628650" indent="-628650">
              <a:lnSpc>
                <a:spcPct val="100000"/>
              </a:lnSpc>
              <a:spcAft>
                <a:spcPts val="600"/>
              </a:spcAft>
              <a:buFont typeface="Wingdings" panose="05000000000000000000" pitchFamily="2" charset="2"/>
              <a:buChar char="ü"/>
              <a:tabLst>
                <a:tab pos="569913" algn="l"/>
              </a:tabLst>
            </a:pPr>
            <a:r>
              <a:rPr lang="he-IL" sz="3200" dirty="0">
                <a:latin typeface="Arial" panose="020B0604020202020204" pitchFamily="34" charset="0"/>
                <a:cs typeface="Arial" panose="020B0604020202020204" pitchFamily="34" charset="0"/>
              </a:rPr>
              <a:t>נַעֲקוֹב אַחֲרֵי הָעֲלִילָה וְהַדְּמוּיוֹת.</a:t>
            </a:r>
          </a:p>
          <a:p>
            <a:pPr marL="628650" indent="-628650">
              <a:lnSpc>
                <a:spcPct val="100000"/>
              </a:lnSpc>
              <a:spcAft>
                <a:spcPts val="600"/>
              </a:spcAft>
              <a:buFont typeface="Wingdings" panose="05000000000000000000" pitchFamily="2" charset="2"/>
              <a:buChar char="ü"/>
              <a:tabLst>
                <a:tab pos="569913" algn="l"/>
              </a:tabLst>
            </a:pPr>
            <a:r>
              <a:rPr lang="he-IL" sz="3200" dirty="0">
                <a:latin typeface="Arial" panose="020B0604020202020204" pitchFamily="34" charset="0"/>
                <a:cs typeface="Arial" panose="020B0604020202020204" pitchFamily="34" charset="0"/>
              </a:rPr>
              <a:t>נְזַהֶה </a:t>
            </a:r>
            <a:r>
              <a:rPr lang="he-IL" sz="3200" dirty="0">
                <a:latin typeface="Arial" panose="020B0604020202020204" pitchFamily="34" charset="0"/>
                <a:cs typeface="Arial" panose="020B0604020202020204" pitchFamily="34" charset="0"/>
              </a:rPr>
              <a:t>אֶת הָרְגָשׁוֹת, אֶת </a:t>
            </a:r>
            <a:r>
              <a:rPr lang="he-IL" sz="3200" dirty="0" smtClean="0">
                <a:latin typeface="Arial" panose="020B0604020202020204" pitchFamily="34" charset="0"/>
                <a:cs typeface="Arial" panose="020B0604020202020204" pitchFamily="34" charset="0"/>
              </a:rPr>
              <a:t>הַתְּחוּשׁוֹת</a:t>
            </a:r>
            <a:r>
              <a:rPr lang="en-US" sz="3200" dirty="0" smtClean="0">
                <a:latin typeface="Arial" panose="020B0604020202020204" pitchFamily="34" charset="0"/>
                <a:cs typeface="Arial" panose="020B0604020202020204" pitchFamily="34" charset="0"/>
              </a:rPr>
              <a:t/>
            </a:r>
            <a:br>
              <a:rPr lang="en-US" sz="3200" dirty="0" smtClean="0">
                <a:latin typeface="Arial" panose="020B0604020202020204" pitchFamily="34" charset="0"/>
                <a:cs typeface="Arial" panose="020B0604020202020204" pitchFamily="34" charset="0"/>
              </a:rPr>
            </a:br>
            <a:r>
              <a:rPr lang="he-IL" sz="3200" dirty="0" smtClean="0">
                <a:latin typeface="Arial" panose="020B0604020202020204" pitchFamily="34" charset="0"/>
                <a:cs typeface="Arial" panose="020B0604020202020204" pitchFamily="34" charset="0"/>
              </a:rPr>
              <a:t>וְאֶת </a:t>
            </a:r>
            <a:r>
              <a:rPr lang="he-IL" sz="3200" dirty="0">
                <a:latin typeface="Arial" panose="020B0604020202020204" pitchFamily="34" charset="0"/>
                <a:cs typeface="Arial" panose="020B0604020202020204" pitchFamily="34" charset="0"/>
              </a:rPr>
              <a:t>הַמַּחֲשָׁבוֹת שֶׁל הַדְּמוּיוֹת בַּסִּפּוּר.</a:t>
            </a:r>
          </a:p>
          <a:p>
            <a:pPr>
              <a:lnSpc>
                <a:spcPct val="100000"/>
              </a:lnSpc>
              <a:spcAft>
                <a:spcPts val="600"/>
              </a:spcAft>
            </a:pPr>
            <a:endParaRPr lang="he-IL" sz="3200" dirty="0">
              <a:latin typeface="Arial" panose="020B0604020202020204" pitchFamily="34" charset="0"/>
              <a:cs typeface="Arial" panose="020B0604020202020204" pitchFamily="34" charset="0"/>
            </a:endParaRPr>
          </a:p>
          <a:p>
            <a:pPr marL="0" indent="0">
              <a:lnSpc>
                <a:spcPct val="100000"/>
              </a:lnSpc>
              <a:spcAft>
                <a:spcPts val="600"/>
              </a:spcAft>
              <a:buNone/>
            </a:pPr>
            <a:endParaRPr lang="he-IL" sz="3200" dirty="0">
              <a:latin typeface="Arial" panose="020B0604020202020204" pitchFamily="34" charset="0"/>
              <a:cs typeface="Arial" panose="020B0604020202020204" pitchFamily="34" charset="0"/>
            </a:endParaRPr>
          </a:p>
          <a:p>
            <a:pPr>
              <a:lnSpc>
                <a:spcPct val="100000"/>
              </a:lnSpc>
              <a:spcAft>
                <a:spcPts val="600"/>
              </a:spcAft>
            </a:pPr>
            <a:endParaRPr lang="he-IL" sz="3200" dirty="0">
              <a:latin typeface="Arial" panose="020B0604020202020204" pitchFamily="34" charset="0"/>
              <a:cs typeface="Arial" panose="020B0604020202020204" pitchFamily="34" charset="0"/>
            </a:endParaRPr>
          </a:p>
          <a:p>
            <a:pPr>
              <a:lnSpc>
                <a:spcPct val="100000"/>
              </a:lnSpc>
              <a:spcAft>
                <a:spcPts val="600"/>
              </a:spcAft>
            </a:pPr>
            <a:endParaRPr lang="x-none" sz="3200" dirty="0">
              <a:latin typeface="Arial" panose="020B0604020202020204" pitchFamily="34" charset="0"/>
              <a:cs typeface="Arial" panose="020B0604020202020204" pitchFamily="34" charset="0"/>
            </a:endParaRPr>
          </a:p>
        </p:txBody>
      </p:sp>
      <p:sp>
        <p:nvSpPr>
          <p:cNvPr id="3" name="מלבן 2"/>
          <p:cNvSpPr/>
          <p:nvPr/>
        </p:nvSpPr>
        <p:spPr>
          <a:xfrm>
            <a:off x="865046" y="6028477"/>
            <a:ext cx="4444294" cy="369332"/>
          </a:xfrm>
          <a:prstGeom prst="rect">
            <a:avLst/>
          </a:prstGeom>
        </p:spPr>
        <p:txBody>
          <a:bodyPr wrap="none">
            <a:spAutoFit/>
          </a:bodyPr>
          <a:lstStyle/>
          <a:p>
            <a:r>
              <a:rPr lang="he-IL" dirty="0"/>
              <a:t>https://unsplash.com/photos/rb9amyVVD3Q</a:t>
            </a:r>
          </a:p>
        </p:txBody>
      </p:sp>
      <p:pic>
        <p:nvPicPr>
          <p:cNvPr id="1026" name="Picture 2" descr="גאוות אריה בשדה"/>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536" y="1217165"/>
            <a:ext cx="4446445" cy="296577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3101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
        <p:nvSpPr>
          <p:cNvPr id="11" name="Title 4">
            <a:extLst>
              <a:ext uri="{FF2B5EF4-FFF2-40B4-BE49-F238E27FC236}">
                <a16:creationId xmlns:a16="http://schemas.microsoft.com/office/drawing/2014/main" id="{61AFFA1F-50A1-CC45-96F8-BD150ABF4A19}"/>
              </a:ext>
            </a:extLst>
          </p:cNvPr>
          <p:cNvSpPr txBox="1">
            <a:spLocks/>
          </p:cNvSpPr>
          <p:nvPr/>
        </p:nvSpPr>
        <p:spPr>
          <a:xfrm>
            <a:off x="6878473" y="1837894"/>
            <a:ext cx="4881178" cy="1123209"/>
          </a:xfrm>
          <a:prstGeom prst="rect">
            <a:avLst/>
          </a:prstGeom>
          <a:solidFill>
            <a:schemeClr val="bg1"/>
          </a:solidFill>
          <a:ln w="38100">
            <a:solidFill>
              <a:srgbClr val="002060"/>
            </a:solidFill>
          </a:ln>
        </p:spPr>
        <p:txBody>
          <a:bodyPr vert="horz" lIns="91440" tIns="45720" rIns="91440" bIns="45720" rtlCol="0" anchor="b">
            <a:normAutofit fontScale="32500" lnSpcReduction="20000"/>
          </a:bodyPr>
          <a:lstStyle>
            <a:lvl1pPr algn="r" defTabSz="914400" rtl="1" eaLnBrk="1" latinLnBrk="0" hangingPunct="1">
              <a:lnSpc>
                <a:spcPct val="90000"/>
              </a:lnSpc>
              <a:spcBef>
                <a:spcPct val="0"/>
              </a:spcBef>
              <a:buNone/>
              <a:defRPr sz="4400" b="0" i="0" kern="1200">
                <a:solidFill>
                  <a:schemeClr val="bg1"/>
                </a:solidFill>
                <a:latin typeface="Calibri" panose="020F0502020204030204" pitchFamily="34" charset="0"/>
                <a:ea typeface="Open Sans" panose="020B0606030504020204" pitchFamily="34" charset="0"/>
                <a:cs typeface="Calibri" panose="020F0502020204030204" pitchFamily="34" charset="0"/>
              </a:defRPr>
            </a:lvl1pPr>
          </a:lstStyle>
          <a:p>
            <a:pPr algn="ctr"/>
            <a:r>
              <a:rPr lang="he-IL" sz="9800" b="1" dirty="0">
                <a:solidFill>
                  <a:schemeClr val="tx1"/>
                </a:solidFill>
                <a:latin typeface="Arial" panose="020B0604020202020204" pitchFamily="34" charset="0"/>
                <a:cs typeface="Arial" panose="020B0604020202020204" pitchFamily="34" charset="0"/>
              </a:rPr>
              <a:t>בַּיִת </a:t>
            </a:r>
            <a:r>
              <a:rPr lang="he-IL" sz="9800" b="1" dirty="0">
                <a:solidFill>
                  <a:schemeClr val="accent6">
                    <a:lumMod val="75000"/>
                  </a:schemeClr>
                </a:solidFill>
                <a:latin typeface="Arial" panose="020B0604020202020204" pitchFamily="34" charset="0"/>
                <a:cs typeface="Arial" panose="020B0604020202020204" pitchFamily="34" charset="0"/>
              </a:rPr>
              <a:t>ל</a:t>
            </a:r>
            <a:r>
              <a:rPr lang="he-IL" sz="9800" b="1" dirty="0">
                <a:solidFill>
                  <a:schemeClr val="tx1"/>
                </a:solidFill>
                <a:latin typeface="Arial" panose="020B0604020202020204" pitchFamily="34" charset="0"/>
                <a:cs typeface="Arial" panose="020B0604020202020204" pitchFamily="34" charset="0"/>
              </a:rPr>
              <a:t>ַלְּבִיאָה </a:t>
            </a:r>
          </a:p>
          <a:p>
            <a:pPr algn="ctr"/>
            <a:endParaRPr lang="he-IL" sz="9800" b="1" dirty="0">
              <a:solidFill>
                <a:schemeClr val="tx1"/>
              </a:solidFill>
              <a:latin typeface="Arial" panose="020B0604020202020204" pitchFamily="34" charset="0"/>
              <a:cs typeface="Arial" panose="020B0604020202020204" pitchFamily="34" charset="0"/>
            </a:endParaRPr>
          </a:p>
          <a:p>
            <a:pPr algn="ctr"/>
            <a:r>
              <a:rPr lang="he-IL" sz="8600" b="1" dirty="0">
                <a:solidFill>
                  <a:schemeClr val="tx1"/>
                </a:solidFill>
                <a:latin typeface="Arial" panose="020B0604020202020204" pitchFamily="34" charset="0"/>
                <a:cs typeface="Arial" panose="020B0604020202020204" pitchFamily="34" charset="0"/>
              </a:rPr>
              <a:t>כָּתְבָה: חַיָּה </a:t>
            </a:r>
            <a:r>
              <a:rPr lang="he-IL" sz="8600" b="1" dirty="0" err="1">
                <a:solidFill>
                  <a:schemeClr val="tx1"/>
                </a:solidFill>
                <a:latin typeface="Arial" panose="020B0604020202020204" pitchFamily="34" charset="0"/>
                <a:cs typeface="Arial" panose="020B0604020202020204" pitchFamily="34" charset="0"/>
              </a:rPr>
              <a:t>דָּוִידְזוֹן</a:t>
            </a:r>
            <a:endParaRPr lang="x-none" sz="7400" b="1" dirty="0">
              <a:solidFill>
                <a:schemeClr val="tx1"/>
              </a:solidFill>
              <a:latin typeface="Arial" panose="020B0604020202020204" pitchFamily="34" charset="0"/>
              <a:cs typeface="Arial" panose="020B0604020202020204" pitchFamily="34" charset="0"/>
            </a:endParaRPr>
          </a:p>
        </p:txBody>
      </p:sp>
      <p:pic>
        <p:nvPicPr>
          <p:cNvPr id="15" name="תמונה 14"/>
          <p:cNvPicPr>
            <a:picLocks noChangeAspect="1"/>
          </p:cNvPicPr>
          <p:nvPr/>
        </p:nvPicPr>
        <p:blipFill>
          <a:blip r:embed="rId4"/>
          <a:stretch>
            <a:fillRect/>
          </a:stretch>
        </p:blipFill>
        <p:spPr>
          <a:xfrm>
            <a:off x="6878473" y="3245661"/>
            <a:ext cx="5198695" cy="3483221"/>
          </a:xfrm>
          <a:prstGeom prst="rect">
            <a:avLst/>
          </a:prstGeom>
        </p:spPr>
      </p:pic>
      <p:sp>
        <p:nvSpPr>
          <p:cNvPr id="6" name="TextBox 16">
            <a:extLst>
              <a:ext uri="{FF2B5EF4-FFF2-40B4-BE49-F238E27FC236}">
                <a16:creationId xmlns:a16="http://schemas.microsoft.com/office/drawing/2014/main" id="{34FE2856-6F44-4776-AE28-FD92B305183C}"/>
              </a:ext>
            </a:extLst>
          </p:cNvPr>
          <p:cNvSpPr txBox="1"/>
          <p:nvPr/>
        </p:nvSpPr>
        <p:spPr>
          <a:xfrm>
            <a:off x="968854" y="5883468"/>
            <a:ext cx="4034890" cy="369332"/>
          </a:xfrm>
          <a:prstGeom prst="rect">
            <a:avLst/>
          </a:prstGeom>
          <a:noFill/>
        </p:spPr>
        <p:txBody>
          <a:bodyPr wrap="square" rtlCol="1">
            <a:spAutoFit/>
          </a:bodyPr>
          <a:lstStyle/>
          <a:p>
            <a:r>
              <a:rPr lang="he-IL" dirty="0"/>
              <a:t>מתוך: המקראה שלי ב', חלק א' חיה </a:t>
            </a:r>
            <a:r>
              <a:rPr lang="he-IL" dirty="0" err="1"/>
              <a:t>דוידזון</a:t>
            </a:r>
            <a:endParaRPr lang="he-IL" dirty="0"/>
          </a:p>
        </p:txBody>
      </p:sp>
    </p:spTree>
    <p:extLst>
      <p:ext uri="{BB962C8B-B14F-4D97-AF65-F5344CB8AC3E}">
        <p14:creationId xmlns:p14="http://schemas.microsoft.com/office/powerpoint/2010/main" val="2229059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
        <p:nvSpPr>
          <p:cNvPr id="11" name="Title 4">
            <a:extLst>
              <a:ext uri="{FF2B5EF4-FFF2-40B4-BE49-F238E27FC236}">
                <a16:creationId xmlns:a16="http://schemas.microsoft.com/office/drawing/2014/main" id="{61AFFA1F-50A1-CC45-96F8-BD150ABF4A19}"/>
              </a:ext>
            </a:extLst>
          </p:cNvPr>
          <p:cNvSpPr txBox="1">
            <a:spLocks/>
          </p:cNvSpPr>
          <p:nvPr/>
        </p:nvSpPr>
        <p:spPr>
          <a:xfrm>
            <a:off x="6428096" y="1752966"/>
            <a:ext cx="4881178" cy="1123209"/>
          </a:xfrm>
          <a:prstGeom prst="rect">
            <a:avLst/>
          </a:prstGeom>
          <a:solidFill>
            <a:schemeClr val="bg1"/>
          </a:solidFill>
          <a:ln w="38100">
            <a:solidFill>
              <a:srgbClr val="002060"/>
            </a:solidFill>
          </a:ln>
        </p:spPr>
        <p:txBody>
          <a:bodyPr vert="horz" lIns="91440" tIns="45720" rIns="91440" bIns="45720" rtlCol="0" anchor="b">
            <a:normAutofit fontScale="32500" lnSpcReduction="20000"/>
          </a:bodyPr>
          <a:lstStyle>
            <a:lvl1pPr algn="r" defTabSz="914400" rtl="1" eaLnBrk="1" latinLnBrk="0" hangingPunct="1">
              <a:lnSpc>
                <a:spcPct val="90000"/>
              </a:lnSpc>
              <a:spcBef>
                <a:spcPct val="0"/>
              </a:spcBef>
              <a:buNone/>
              <a:defRPr sz="4400" b="0" i="0" kern="1200">
                <a:solidFill>
                  <a:schemeClr val="bg1"/>
                </a:solidFill>
                <a:latin typeface="Calibri" panose="020F0502020204030204" pitchFamily="34" charset="0"/>
                <a:ea typeface="Open Sans" panose="020B0606030504020204" pitchFamily="34" charset="0"/>
                <a:cs typeface="Calibri" panose="020F0502020204030204" pitchFamily="34" charset="0"/>
              </a:defRPr>
            </a:lvl1pPr>
          </a:lstStyle>
          <a:p>
            <a:pPr algn="ctr"/>
            <a:r>
              <a:rPr lang="he-IL" sz="9800" b="1" dirty="0">
                <a:solidFill>
                  <a:schemeClr val="tx1"/>
                </a:solidFill>
              </a:rPr>
              <a:t>בַּיִת </a:t>
            </a:r>
            <a:r>
              <a:rPr lang="he-IL" sz="9800" b="1" dirty="0">
                <a:solidFill>
                  <a:schemeClr val="accent6">
                    <a:lumMod val="75000"/>
                  </a:schemeClr>
                </a:solidFill>
                <a:latin typeface="Arial" panose="020B0604020202020204" pitchFamily="34" charset="0"/>
                <a:cs typeface="Arial" panose="020B0604020202020204" pitchFamily="34" charset="0"/>
              </a:rPr>
              <a:t>ל</a:t>
            </a:r>
            <a:r>
              <a:rPr lang="he-IL" sz="9800" b="1" dirty="0">
                <a:solidFill>
                  <a:schemeClr val="tx1"/>
                </a:solidFill>
                <a:latin typeface="Arial" panose="020B0604020202020204" pitchFamily="34" charset="0"/>
                <a:cs typeface="Arial" panose="020B0604020202020204" pitchFamily="34" charset="0"/>
              </a:rPr>
              <a:t>ַלְּבִיאָה</a:t>
            </a:r>
            <a:r>
              <a:rPr lang="he-IL" sz="9800" b="1" dirty="0">
                <a:solidFill>
                  <a:schemeClr val="tx1"/>
                </a:solidFill>
              </a:rPr>
              <a:t> </a:t>
            </a:r>
          </a:p>
          <a:p>
            <a:pPr algn="ctr"/>
            <a:endParaRPr lang="he-IL" sz="9800" b="1" dirty="0">
              <a:solidFill>
                <a:schemeClr val="tx1"/>
              </a:solidFill>
            </a:endParaRPr>
          </a:p>
          <a:p>
            <a:pPr algn="ctr"/>
            <a:r>
              <a:rPr lang="he-IL" sz="8600" b="1" dirty="0">
                <a:solidFill>
                  <a:schemeClr val="tx1"/>
                </a:solidFill>
              </a:rPr>
              <a:t>כָּתְבָה: חַיָּה </a:t>
            </a:r>
            <a:r>
              <a:rPr lang="he-IL" sz="8600" b="1" dirty="0" err="1">
                <a:solidFill>
                  <a:schemeClr val="tx1"/>
                </a:solidFill>
              </a:rPr>
              <a:t>דָּוִידְזוֹן</a:t>
            </a:r>
            <a:endParaRPr lang="x-none" sz="7400" b="1" dirty="0">
              <a:solidFill>
                <a:schemeClr val="tx1"/>
              </a:solidFill>
            </a:endParaRPr>
          </a:p>
        </p:txBody>
      </p:sp>
      <p:pic>
        <p:nvPicPr>
          <p:cNvPr id="15" name="תמונה 14"/>
          <p:cNvPicPr>
            <a:picLocks noChangeAspect="1"/>
          </p:cNvPicPr>
          <p:nvPr/>
        </p:nvPicPr>
        <p:blipFill>
          <a:blip r:embed="rId4"/>
          <a:stretch>
            <a:fillRect/>
          </a:stretch>
        </p:blipFill>
        <p:spPr>
          <a:xfrm>
            <a:off x="6428096" y="3295925"/>
            <a:ext cx="4881178" cy="2466473"/>
          </a:xfrm>
          <a:prstGeom prst="rect">
            <a:avLst/>
          </a:prstGeom>
        </p:spPr>
      </p:pic>
      <p:sp>
        <p:nvSpPr>
          <p:cNvPr id="9" name="TextBox 8"/>
          <p:cNvSpPr txBox="1"/>
          <p:nvPr/>
        </p:nvSpPr>
        <p:spPr>
          <a:xfrm>
            <a:off x="900752" y="3295925"/>
            <a:ext cx="4503761" cy="523220"/>
          </a:xfrm>
          <a:prstGeom prst="rect">
            <a:avLst/>
          </a:prstGeom>
          <a:solidFill>
            <a:schemeClr val="bg1"/>
          </a:solidFill>
          <a:ln w="38100">
            <a:solidFill>
              <a:schemeClr val="tx1"/>
            </a:solidFill>
          </a:ln>
        </p:spPr>
        <p:txBody>
          <a:bodyPr wrap="square" rtlCol="1">
            <a:spAutoFit/>
          </a:bodyPr>
          <a:lstStyle/>
          <a:p>
            <a:pPr algn="ctr"/>
            <a:r>
              <a:rPr lang="he-IL" sz="2800" dirty="0"/>
              <a:t>הַאִם הַבַּיִת הוּא רַק לַלְּבִיאָה ?</a:t>
            </a:r>
          </a:p>
        </p:txBody>
      </p:sp>
      <p:sp>
        <p:nvSpPr>
          <p:cNvPr id="7" name="TextBox 16">
            <a:extLst>
              <a:ext uri="{FF2B5EF4-FFF2-40B4-BE49-F238E27FC236}">
                <a16:creationId xmlns:a16="http://schemas.microsoft.com/office/drawing/2014/main" id="{352B7199-6A0C-44DE-8108-570F025B4506}"/>
              </a:ext>
            </a:extLst>
          </p:cNvPr>
          <p:cNvSpPr txBox="1"/>
          <p:nvPr/>
        </p:nvSpPr>
        <p:spPr>
          <a:xfrm>
            <a:off x="359254" y="5883468"/>
            <a:ext cx="4034890" cy="369332"/>
          </a:xfrm>
          <a:prstGeom prst="rect">
            <a:avLst/>
          </a:prstGeom>
          <a:noFill/>
        </p:spPr>
        <p:txBody>
          <a:bodyPr wrap="square" rtlCol="1">
            <a:spAutoFit/>
          </a:bodyPr>
          <a:lstStyle/>
          <a:p>
            <a:r>
              <a:rPr lang="he-IL" dirty="0"/>
              <a:t>מתוך: המקראה שלי ב', חלק א' חיה </a:t>
            </a:r>
            <a:r>
              <a:rPr lang="he-IL" dirty="0" err="1"/>
              <a:t>דוידזון</a:t>
            </a:r>
            <a:endParaRPr lang="he-IL" dirty="0"/>
          </a:p>
        </p:txBody>
      </p:sp>
    </p:spTree>
    <p:extLst>
      <p:ext uri="{BB962C8B-B14F-4D97-AF65-F5344CB8AC3E}">
        <p14:creationId xmlns:p14="http://schemas.microsoft.com/office/powerpoint/2010/main" val="3069429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
        <p:nvSpPr>
          <p:cNvPr id="11" name="Title 4">
            <a:extLst>
              <a:ext uri="{FF2B5EF4-FFF2-40B4-BE49-F238E27FC236}">
                <a16:creationId xmlns:a16="http://schemas.microsoft.com/office/drawing/2014/main" id="{61AFFA1F-50A1-CC45-96F8-BD150ABF4A19}"/>
              </a:ext>
            </a:extLst>
          </p:cNvPr>
          <p:cNvSpPr txBox="1">
            <a:spLocks/>
          </p:cNvSpPr>
          <p:nvPr/>
        </p:nvSpPr>
        <p:spPr>
          <a:xfrm>
            <a:off x="6428096" y="1752966"/>
            <a:ext cx="4881178" cy="1123209"/>
          </a:xfrm>
          <a:prstGeom prst="rect">
            <a:avLst/>
          </a:prstGeom>
          <a:solidFill>
            <a:schemeClr val="bg1"/>
          </a:solidFill>
          <a:ln w="38100">
            <a:solidFill>
              <a:srgbClr val="002060"/>
            </a:solidFill>
          </a:ln>
        </p:spPr>
        <p:txBody>
          <a:bodyPr vert="horz" lIns="91440" tIns="45720" rIns="91440" bIns="45720" rtlCol="0" anchor="b">
            <a:normAutofit fontScale="32500" lnSpcReduction="20000"/>
          </a:bodyPr>
          <a:lstStyle>
            <a:lvl1pPr algn="r" defTabSz="914400" rtl="1" eaLnBrk="1" latinLnBrk="0" hangingPunct="1">
              <a:lnSpc>
                <a:spcPct val="90000"/>
              </a:lnSpc>
              <a:spcBef>
                <a:spcPct val="0"/>
              </a:spcBef>
              <a:buNone/>
              <a:defRPr sz="4400" b="0" i="0" kern="1200">
                <a:solidFill>
                  <a:schemeClr val="bg1"/>
                </a:solidFill>
                <a:latin typeface="Calibri" panose="020F0502020204030204" pitchFamily="34" charset="0"/>
                <a:ea typeface="Open Sans" panose="020B0606030504020204" pitchFamily="34" charset="0"/>
                <a:cs typeface="Calibri" panose="020F0502020204030204" pitchFamily="34" charset="0"/>
              </a:defRPr>
            </a:lvl1pPr>
          </a:lstStyle>
          <a:p>
            <a:pPr algn="ctr"/>
            <a:r>
              <a:rPr lang="he-IL" sz="9800" b="1" dirty="0">
                <a:solidFill>
                  <a:schemeClr val="tx1"/>
                </a:solidFill>
                <a:latin typeface="Arial" panose="020B0604020202020204" pitchFamily="34" charset="0"/>
                <a:cs typeface="Arial" panose="020B0604020202020204" pitchFamily="34" charset="0"/>
              </a:rPr>
              <a:t>בַּיִת </a:t>
            </a:r>
            <a:r>
              <a:rPr lang="he-IL" sz="9800" b="1" dirty="0">
                <a:solidFill>
                  <a:schemeClr val="accent6">
                    <a:lumMod val="75000"/>
                  </a:schemeClr>
                </a:solidFill>
                <a:latin typeface="Arial" panose="020B0604020202020204" pitchFamily="34" charset="0"/>
                <a:cs typeface="Arial" panose="020B0604020202020204" pitchFamily="34" charset="0"/>
              </a:rPr>
              <a:t>ל</a:t>
            </a:r>
            <a:r>
              <a:rPr lang="he-IL" sz="9800" b="1" dirty="0">
                <a:solidFill>
                  <a:schemeClr val="tx1"/>
                </a:solidFill>
                <a:latin typeface="Arial" panose="020B0604020202020204" pitchFamily="34" charset="0"/>
                <a:cs typeface="Arial" panose="020B0604020202020204" pitchFamily="34" charset="0"/>
              </a:rPr>
              <a:t>ַלְּבִיאָה </a:t>
            </a:r>
          </a:p>
          <a:p>
            <a:pPr algn="ctr"/>
            <a:endParaRPr lang="he-IL" sz="9800" b="1" dirty="0">
              <a:solidFill>
                <a:schemeClr val="tx1"/>
              </a:solidFill>
              <a:latin typeface="Arial" panose="020B0604020202020204" pitchFamily="34" charset="0"/>
              <a:cs typeface="Arial" panose="020B0604020202020204" pitchFamily="34" charset="0"/>
            </a:endParaRPr>
          </a:p>
          <a:p>
            <a:pPr algn="ctr"/>
            <a:r>
              <a:rPr lang="he-IL" sz="8600" b="1" dirty="0">
                <a:solidFill>
                  <a:schemeClr val="tx1"/>
                </a:solidFill>
                <a:latin typeface="Arial" panose="020B0604020202020204" pitchFamily="34" charset="0"/>
                <a:cs typeface="Arial" panose="020B0604020202020204" pitchFamily="34" charset="0"/>
              </a:rPr>
              <a:t>כָּתְבָה: חַיָּה </a:t>
            </a:r>
            <a:r>
              <a:rPr lang="he-IL" sz="8600" b="1" dirty="0" err="1">
                <a:solidFill>
                  <a:schemeClr val="tx1"/>
                </a:solidFill>
                <a:latin typeface="Arial" panose="020B0604020202020204" pitchFamily="34" charset="0"/>
                <a:cs typeface="Arial" panose="020B0604020202020204" pitchFamily="34" charset="0"/>
              </a:rPr>
              <a:t>דָּוִידְזוֹן</a:t>
            </a:r>
            <a:endParaRPr lang="x-none" sz="7400" b="1" dirty="0">
              <a:solidFill>
                <a:schemeClr val="tx1"/>
              </a:solidFill>
              <a:latin typeface="Arial" panose="020B0604020202020204" pitchFamily="34" charset="0"/>
              <a:cs typeface="Arial" panose="020B0604020202020204" pitchFamily="34" charset="0"/>
            </a:endParaRPr>
          </a:p>
        </p:txBody>
      </p:sp>
      <p:pic>
        <p:nvPicPr>
          <p:cNvPr id="15" name="תמונה 14"/>
          <p:cNvPicPr>
            <a:picLocks noChangeAspect="1"/>
          </p:cNvPicPr>
          <p:nvPr/>
        </p:nvPicPr>
        <p:blipFill>
          <a:blip r:embed="rId4"/>
          <a:stretch>
            <a:fillRect/>
          </a:stretch>
        </p:blipFill>
        <p:spPr>
          <a:xfrm>
            <a:off x="6428096" y="3295925"/>
            <a:ext cx="4881178" cy="2466473"/>
          </a:xfrm>
          <a:prstGeom prst="rect">
            <a:avLst/>
          </a:prstGeom>
        </p:spPr>
      </p:pic>
      <p:sp>
        <p:nvSpPr>
          <p:cNvPr id="2" name="TextBox 1"/>
          <p:cNvSpPr txBox="1"/>
          <p:nvPr/>
        </p:nvSpPr>
        <p:spPr>
          <a:xfrm>
            <a:off x="900752" y="4298329"/>
            <a:ext cx="4503761" cy="523220"/>
          </a:xfrm>
          <a:prstGeom prst="rect">
            <a:avLst/>
          </a:prstGeom>
          <a:solidFill>
            <a:schemeClr val="bg1"/>
          </a:solidFill>
          <a:ln w="38100">
            <a:solidFill>
              <a:schemeClr val="tx1"/>
            </a:solidFill>
          </a:ln>
        </p:spPr>
        <p:txBody>
          <a:bodyPr wrap="square" rtlCol="1">
            <a:spAutoFit/>
          </a:bodyPr>
          <a:lstStyle/>
          <a:p>
            <a:pPr algn="ctr"/>
            <a:r>
              <a:rPr lang="he-IL" sz="2800" dirty="0"/>
              <a:t>הַאִם הָאַרְיֵה בָּנָה לַלְּבִיאָה בַּיִת?</a:t>
            </a:r>
          </a:p>
        </p:txBody>
      </p:sp>
      <p:sp>
        <p:nvSpPr>
          <p:cNvPr id="9" name="TextBox 8"/>
          <p:cNvSpPr txBox="1"/>
          <p:nvPr/>
        </p:nvSpPr>
        <p:spPr>
          <a:xfrm>
            <a:off x="900752" y="3295925"/>
            <a:ext cx="4503761" cy="523220"/>
          </a:xfrm>
          <a:prstGeom prst="rect">
            <a:avLst/>
          </a:prstGeom>
          <a:solidFill>
            <a:schemeClr val="bg1"/>
          </a:solidFill>
          <a:ln w="38100">
            <a:solidFill>
              <a:schemeClr val="tx1"/>
            </a:solidFill>
          </a:ln>
        </p:spPr>
        <p:txBody>
          <a:bodyPr wrap="square" rtlCol="1">
            <a:spAutoFit/>
          </a:bodyPr>
          <a:lstStyle/>
          <a:p>
            <a:pPr algn="ctr"/>
            <a:r>
              <a:rPr lang="he-IL" sz="2800" dirty="0"/>
              <a:t>הַאִם הַבַּיִת הוּא רַק לַלְּבִיאָה ?</a:t>
            </a:r>
          </a:p>
        </p:txBody>
      </p:sp>
      <p:sp>
        <p:nvSpPr>
          <p:cNvPr id="10" name="TextBox 16">
            <a:extLst>
              <a:ext uri="{FF2B5EF4-FFF2-40B4-BE49-F238E27FC236}">
                <a16:creationId xmlns:a16="http://schemas.microsoft.com/office/drawing/2014/main" id="{E6A18756-DB15-4FBD-8669-3ADAD542E988}"/>
              </a:ext>
            </a:extLst>
          </p:cNvPr>
          <p:cNvSpPr txBox="1"/>
          <p:nvPr/>
        </p:nvSpPr>
        <p:spPr>
          <a:xfrm>
            <a:off x="359254" y="5883468"/>
            <a:ext cx="4034890" cy="369332"/>
          </a:xfrm>
          <a:prstGeom prst="rect">
            <a:avLst/>
          </a:prstGeom>
          <a:noFill/>
        </p:spPr>
        <p:txBody>
          <a:bodyPr wrap="square" rtlCol="1">
            <a:spAutoFit/>
          </a:bodyPr>
          <a:lstStyle/>
          <a:p>
            <a:r>
              <a:rPr lang="he-IL" dirty="0"/>
              <a:t>מתוך: המקראה שלי ב', חלק א' חיה </a:t>
            </a:r>
            <a:r>
              <a:rPr lang="he-IL" dirty="0" err="1"/>
              <a:t>דוידזון</a:t>
            </a:r>
            <a:endParaRPr lang="he-IL" dirty="0"/>
          </a:p>
        </p:txBody>
      </p:sp>
    </p:spTree>
    <p:extLst>
      <p:ext uri="{BB962C8B-B14F-4D97-AF65-F5344CB8AC3E}">
        <p14:creationId xmlns:p14="http://schemas.microsoft.com/office/powerpoint/2010/main" val="706747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
        <p:nvSpPr>
          <p:cNvPr id="11" name="Title 4">
            <a:extLst>
              <a:ext uri="{FF2B5EF4-FFF2-40B4-BE49-F238E27FC236}">
                <a16:creationId xmlns:a16="http://schemas.microsoft.com/office/drawing/2014/main" id="{61AFFA1F-50A1-CC45-96F8-BD150ABF4A19}"/>
              </a:ext>
            </a:extLst>
          </p:cNvPr>
          <p:cNvSpPr txBox="1">
            <a:spLocks/>
          </p:cNvSpPr>
          <p:nvPr/>
        </p:nvSpPr>
        <p:spPr>
          <a:xfrm>
            <a:off x="6428096" y="1752966"/>
            <a:ext cx="4881178" cy="1123209"/>
          </a:xfrm>
          <a:prstGeom prst="rect">
            <a:avLst/>
          </a:prstGeom>
          <a:solidFill>
            <a:schemeClr val="bg1"/>
          </a:solidFill>
          <a:ln w="38100">
            <a:solidFill>
              <a:srgbClr val="002060"/>
            </a:solidFill>
          </a:ln>
        </p:spPr>
        <p:txBody>
          <a:bodyPr vert="horz" lIns="91440" tIns="45720" rIns="91440" bIns="45720" rtlCol="0" anchor="b">
            <a:normAutofit fontScale="32500" lnSpcReduction="20000"/>
          </a:bodyPr>
          <a:lstStyle>
            <a:lvl1pPr algn="r" defTabSz="914400" rtl="1" eaLnBrk="1" latinLnBrk="0" hangingPunct="1">
              <a:lnSpc>
                <a:spcPct val="90000"/>
              </a:lnSpc>
              <a:spcBef>
                <a:spcPct val="0"/>
              </a:spcBef>
              <a:buNone/>
              <a:defRPr sz="4400" b="0" i="0" kern="1200">
                <a:solidFill>
                  <a:schemeClr val="bg1"/>
                </a:solidFill>
                <a:latin typeface="Calibri" panose="020F0502020204030204" pitchFamily="34" charset="0"/>
                <a:ea typeface="Open Sans" panose="020B0606030504020204" pitchFamily="34" charset="0"/>
                <a:cs typeface="Calibri" panose="020F0502020204030204" pitchFamily="34" charset="0"/>
              </a:defRPr>
            </a:lvl1pPr>
          </a:lstStyle>
          <a:p>
            <a:pPr algn="ctr"/>
            <a:r>
              <a:rPr lang="he-IL" sz="9800" b="1" dirty="0">
                <a:solidFill>
                  <a:schemeClr val="tx1"/>
                </a:solidFill>
                <a:latin typeface="Arial" panose="020B0604020202020204" pitchFamily="34" charset="0"/>
                <a:cs typeface="Arial" panose="020B0604020202020204" pitchFamily="34" charset="0"/>
              </a:rPr>
              <a:t>בַּיִת </a:t>
            </a:r>
            <a:r>
              <a:rPr lang="he-IL" sz="9800" b="1" dirty="0">
                <a:solidFill>
                  <a:schemeClr val="accent6">
                    <a:lumMod val="75000"/>
                  </a:schemeClr>
                </a:solidFill>
                <a:latin typeface="Arial" panose="020B0604020202020204" pitchFamily="34" charset="0"/>
                <a:cs typeface="Arial" panose="020B0604020202020204" pitchFamily="34" charset="0"/>
              </a:rPr>
              <a:t>ל</a:t>
            </a:r>
            <a:r>
              <a:rPr lang="he-IL" sz="9800" b="1" dirty="0">
                <a:solidFill>
                  <a:schemeClr val="tx1"/>
                </a:solidFill>
                <a:latin typeface="Arial" panose="020B0604020202020204" pitchFamily="34" charset="0"/>
                <a:cs typeface="Arial" panose="020B0604020202020204" pitchFamily="34" charset="0"/>
              </a:rPr>
              <a:t>ַלְּבִיאָה </a:t>
            </a:r>
          </a:p>
          <a:p>
            <a:pPr algn="ctr"/>
            <a:endParaRPr lang="he-IL" sz="9800" b="1" dirty="0">
              <a:solidFill>
                <a:schemeClr val="tx1"/>
              </a:solidFill>
              <a:latin typeface="Arial" panose="020B0604020202020204" pitchFamily="34" charset="0"/>
              <a:cs typeface="Arial" panose="020B0604020202020204" pitchFamily="34" charset="0"/>
            </a:endParaRPr>
          </a:p>
          <a:p>
            <a:pPr algn="ctr"/>
            <a:r>
              <a:rPr lang="he-IL" sz="8600" b="1" dirty="0">
                <a:solidFill>
                  <a:schemeClr val="tx1"/>
                </a:solidFill>
                <a:latin typeface="Arial" panose="020B0604020202020204" pitchFamily="34" charset="0"/>
                <a:cs typeface="Arial" panose="020B0604020202020204" pitchFamily="34" charset="0"/>
              </a:rPr>
              <a:t>כָּתְבָה: חַיָּה </a:t>
            </a:r>
            <a:r>
              <a:rPr lang="he-IL" sz="8600" b="1" dirty="0" err="1">
                <a:solidFill>
                  <a:schemeClr val="tx1"/>
                </a:solidFill>
                <a:latin typeface="Arial" panose="020B0604020202020204" pitchFamily="34" charset="0"/>
                <a:cs typeface="Arial" panose="020B0604020202020204" pitchFamily="34" charset="0"/>
              </a:rPr>
              <a:t>דָּוִידְזוֹן</a:t>
            </a:r>
            <a:endParaRPr lang="x-none" sz="7400" b="1" dirty="0">
              <a:solidFill>
                <a:schemeClr val="tx1"/>
              </a:solidFill>
              <a:latin typeface="Arial" panose="020B0604020202020204" pitchFamily="34" charset="0"/>
              <a:cs typeface="Arial" panose="020B0604020202020204" pitchFamily="34" charset="0"/>
            </a:endParaRPr>
          </a:p>
        </p:txBody>
      </p:sp>
      <p:pic>
        <p:nvPicPr>
          <p:cNvPr id="15" name="תמונה 14"/>
          <p:cNvPicPr>
            <a:picLocks noChangeAspect="1"/>
          </p:cNvPicPr>
          <p:nvPr/>
        </p:nvPicPr>
        <p:blipFill>
          <a:blip r:embed="rId4"/>
          <a:stretch>
            <a:fillRect/>
          </a:stretch>
        </p:blipFill>
        <p:spPr>
          <a:xfrm>
            <a:off x="6428096" y="3295925"/>
            <a:ext cx="4881178" cy="2466473"/>
          </a:xfrm>
          <a:prstGeom prst="rect">
            <a:avLst/>
          </a:prstGeom>
        </p:spPr>
      </p:pic>
      <p:sp>
        <p:nvSpPr>
          <p:cNvPr id="2" name="TextBox 1"/>
          <p:cNvSpPr txBox="1"/>
          <p:nvPr/>
        </p:nvSpPr>
        <p:spPr>
          <a:xfrm>
            <a:off x="882726" y="3557535"/>
            <a:ext cx="4503761" cy="523220"/>
          </a:xfrm>
          <a:prstGeom prst="rect">
            <a:avLst/>
          </a:prstGeom>
          <a:solidFill>
            <a:schemeClr val="bg1"/>
          </a:solidFill>
          <a:ln w="38100">
            <a:solidFill>
              <a:schemeClr val="tx1"/>
            </a:solidFill>
          </a:ln>
        </p:spPr>
        <p:txBody>
          <a:bodyPr wrap="square" rtlCol="1">
            <a:spAutoFit/>
          </a:bodyPr>
          <a:lstStyle/>
          <a:p>
            <a:pPr algn="ctr"/>
            <a:r>
              <a:rPr lang="he-IL" sz="2800" dirty="0"/>
              <a:t>הַאִם הָאַרְיֵה בָּנָה לַלְּבִיאָה בַּיִת?</a:t>
            </a:r>
          </a:p>
        </p:txBody>
      </p:sp>
      <p:sp>
        <p:nvSpPr>
          <p:cNvPr id="9" name="TextBox 8"/>
          <p:cNvSpPr txBox="1"/>
          <p:nvPr/>
        </p:nvSpPr>
        <p:spPr>
          <a:xfrm>
            <a:off x="882726" y="2555131"/>
            <a:ext cx="4503761" cy="523220"/>
          </a:xfrm>
          <a:prstGeom prst="rect">
            <a:avLst/>
          </a:prstGeom>
          <a:solidFill>
            <a:schemeClr val="bg1"/>
          </a:solidFill>
          <a:ln w="38100">
            <a:solidFill>
              <a:schemeClr val="tx1"/>
            </a:solidFill>
          </a:ln>
        </p:spPr>
        <p:txBody>
          <a:bodyPr wrap="square" rtlCol="1">
            <a:spAutoFit/>
          </a:bodyPr>
          <a:lstStyle/>
          <a:p>
            <a:pPr algn="ctr"/>
            <a:r>
              <a:rPr lang="he-IL" sz="2800" dirty="0"/>
              <a:t>הַאִם הַבַּיִת הוּא רַק לַלְּבִיאָה ?</a:t>
            </a:r>
          </a:p>
        </p:txBody>
      </p:sp>
      <p:sp>
        <p:nvSpPr>
          <p:cNvPr id="10" name="TextBox 9"/>
          <p:cNvSpPr txBox="1"/>
          <p:nvPr/>
        </p:nvSpPr>
        <p:spPr>
          <a:xfrm>
            <a:off x="882726" y="4559939"/>
            <a:ext cx="4503761" cy="523220"/>
          </a:xfrm>
          <a:prstGeom prst="rect">
            <a:avLst/>
          </a:prstGeom>
          <a:solidFill>
            <a:schemeClr val="bg1"/>
          </a:solidFill>
          <a:ln w="38100">
            <a:solidFill>
              <a:schemeClr val="tx1"/>
            </a:solidFill>
          </a:ln>
        </p:spPr>
        <p:txBody>
          <a:bodyPr wrap="square" rtlCol="1">
            <a:spAutoFit/>
          </a:bodyPr>
          <a:lstStyle/>
          <a:p>
            <a:pPr algn="ctr"/>
            <a:r>
              <a:rPr lang="he-IL" sz="2800" dirty="0"/>
              <a:t>הֵיכָן בָּנוּ בַּיִת לַלְּבִיאָה ?</a:t>
            </a:r>
          </a:p>
        </p:txBody>
      </p:sp>
      <p:sp>
        <p:nvSpPr>
          <p:cNvPr id="12" name="TextBox 16">
            <a:extLst>
              <a:ext uri="{FF2B5EF4-FFF2-40B4-BE49-F238E27FC236}">
                <a16:creationId xmlns:a16="http://schemas.microsoft.com/office/drawing/2014/main" id="{5CF0D423-C47E-41A1-8F2C-05128CAEB87C}"/>
              </a:ext>
            </a:extLst>
          </p:cNvPr>
          <p:cNvSpPr txBox="1"/>
          <p:nvPr/>
        </p:nvSpPr>
        <p:spPr>
          <a:xfrm>
            <a:off x="1029814" y="5935096"/>
            <a:ext cx="4034890" cy="369332"/>
          </a:xfrm>
          <a:prstGeom prst="rect">
            <a:avLst/>
          </a:prstGeom>
          <a:noFill/>
        </p:spPr>
        <p:txBody>
          <a:bodyPr wrap="square" rtlCol="1">
            <a:spAutoFit/>
          </a:bodyPr>
          <a:lstStyle/>
          <a:p>
            <a:r>
              <a:rPr lang="he-IL" dirty="0"/>
              <a:t>מתוך: המקראה שלי ב', חלק א' חיה </a:t>
            </a:r>
            <a:r>
              <a:rPr lang="he-IL" dirty="0" err="1"/>
              <a:t>דוידזון</a:t>
            </a:r>
            <a:endParaRPr lang="he-IL" dirty="0"/>
          </a:p>
        </p:txBody>
      </p:sp>
    </p:spTree>
    <p:extLst>
      <p:ext uri="{BB962C8B-B14F-4D97-AF65-F5344CB8AC3E}">
        <p14:creationId xmlns:p14="http://schemas.microsoft.com/office/powerpoint/2010/main" val="952030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a:xfrm>
            <a:off x="3617846" y="718092"/>
            <a:ext cx="8280000" cy="720000"/>
          </a:xfrm>
        </p:spPr>
        <p:txBody>
          <a:bodyPr>
            <a:normAutofit/>
          </a:bodyPr>
          <a:lstStyle/>
          <a:p>
            <a:r>
              <a:rPr lang="he-IL" dirty="0"/>
              <a:t>בַּיִת לַלְּבִיאָה/ חָיָה </a:t>
            </a:r>
            <a:r>
              <a:rPr lang="he-IL" dirty="0" err="1">
                <a:latin typeface="Arial" panose="020B0604020202020204" pitchFamily="34" charset="0"/>
                <a:cs typeface="Arial" panose="020B0604020202020204" pitchFamily="34" charset="0"/>
              </a:rPr>
              <a:t>דָּוִידְזוֹן</a:t>
            </a:r>
            <a:endParaRPr lang="x-none" dirty="0">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7" name="תמונה 6"/>
          <p:cNvPicPr>
            <a:picLocks noChangeAspect="1"/>
          </p:cNvPicPr>
          <p:nvPr/>
        </p:nvPicPr>
        <p:blipFill>
          <a:blip r:embed="rId4"/>
          <a:stretch>
            <a:fillRect/>
          </a:stretch>
        </p:blipFill>
        <p:spPr>
          <a:xfrm>
            <a:off x="430918" y="2224423"/>
            <a:ext cx="3417751" cy="3805096"/>
          </a:xfrm>
          <a:prstGeom prst="rect">
            <a:avLst/>
          </a:prstGeom>
        </p:spPr>
      </p:pic>
      <p:sp>
        <p:nvSpPr>
          <p:cNvPr id="13" name="TextBox 12"/>
          <p:cNvSpPr txBox="1"/>
          <p:nvPr/>
        </p:nvSpPr>
        <p:spPr>
          <a:xfrm>
            <a:off x="3848669" y="1662873"/>
            <a:ext cx="8049177" cy="4616648"/>
          </a:xfrm>
          <a:prstGeom prst="rect">
            <a:avLst/>
          </a:prstGeom>
          <a:noFill/>
          <a:ln>
            <a:noFill/>
          </a:ln>
        </p:spPr>
        <p:txBody>
          <a:bodyPr wrap="square" rtlCol="1">
            <a:spAutoFit/>
          </a:bodyPr>
          <a:lstStyle/>
          <a:p>
            <a:pPr algn="r">
              <a:lnSpc>
                <a:spcPct val="150000"/>
              </a:lnSpc>
            </a:pPr>
            <a:r>
              <a:rPr lang="he-IL" sz="2800" dirty="0"/>
              <a:t>בִּקְצֵה הַיַּעַר חָיוּ אַרְיֵה וּלְבִיאָה.</a:t>
            </a:r>
          </a:p>
          <a:p>
            <a:pPr algn="r">
              <a:lnSpc>
                <a:spcPct val="150000"/>
              </a:lnSpc>
            </a:pPr>
            <a:r>
              <a:rPr lang="he-IL" sz="2800" dirty="0"/>
              <a:t>הָאַרְיֵה הָיָה גָּדוֹל וּבַעַל רַעֲמָה צְהֻבָּה. הַלְּבִיאָה הָיְתָה קְטַנָּה יוֹתֵר, עֲדִינָה יוֹתֵר, זְרִיזָה וַחֲכָמָה מְאוֹד, אַךְ לְלֹא רַעֲמָה,  וְקָרְאוּ לָה בִּיבָּה. הִיא הָיְתָה הַצַּיֶּידֶת שֶׁל הַמִּשְׁפָּחָה.</a:t>
            </a:r>
          </a:p>
          <a:p>
            <a:pPr algn="r">
              <a:lnSpc>
                <a:spcPct val="150000"/>
              </a:lnSpc>
            </a:pPr>
            <a:r>
              <a:rPr lang="he-IL" sz="2800" dirty="0"/>
              <a:t>יוֹם אֶחָד נְהָמָה הַלְּבִיאָה בְּקוֹל גָּדוֹל:</a:t>
            </a:r>
          </a:p>
          <a:p>
            <a:pPr algn="r">
              <a:lnSpc>
                <a:spcPct val="150000"/>
              </a:lnSpc>
            </a:pPr>
            <a:r>
              <a:rPr lang="he-IL" sz="2800" dirty="0"/>
              <a:t>"אֵין לִי הֵיכָן לָגוּר. בְּקָרוֹב אַמְלִיט גּוּר-אֲרָיוֹת (כְּפִיר).</a:t>
            </a:r>
          </a:p>
          <a:p>
            <a:pPr algn="r">
              <a:lnSpc>
                <a:spcPct val="150000"/>
              </a:lnSpc>
            </a:pPr>
            <a:r>
              <a:rPr lang="he-IL" sz="2800" dirty="0"/>
              <a:t>כֵּיצַד אוּכַל לְהַמְלִיט לְלֹא בַּיִת?"</a:t>
            </a:r>
          </a:p>
        </p:txBody>
      </p:sp>
      <p:sp>
        <p:nvSpPr>
          <p:cNvPr id="9" name="TextBox 16">
            <a:extLst>
              <a:ext uri="{FF2B5EF4-FFF2-40B4-BE49-F238E27FC236}">
                <a16:creationId xmlns:a16="http://schemas.microsoft.com/office/drawing/2014/main" id="{44B25262-CAD5-476A-9943-F2831D88EF3F}"/>
              </a:ext>
            </a:extLst>
          </p:cNvPr>
          <p:cNvSpPr txBox="1"/>
          <p:nvPr/>
        </p:nvSpPr>
        <p:spPr>
          <a:xfrm>
            <a:off x="1334614" y="6035190"/>
            <a:ext cx="4034890" cy="369332"/>
          </a:xfrm>
          <a:prstGeom prst="rect">
            <a:avLst/>
          </a:prstGeom>
          <a:noFill/>
        </p:spPr>
        <p:txBody>
          <a:bodyPr wrap="square" rtlCol="1">
            <a:spAutoFit/>
          </a:bodyPr>
          <a:lstStyle/>
          <a:p>
            <a:r>
              <a:rPr lang="he-IL" dirty="0"/>
              <a:t>מתוך: המקראה שלי ב', חלק א' חיה </a:t>
            </a:r>
            <a:r>
              <a:rPr lang="he-IL" dirty="0" err="1"/>
              <a:t>דוידזון</a:t>
            </a:r>
            <a:endParaRPr lang="he-IL" dirty="0"/>
          </a:p>
        </p:txBody>
      </p:sp>
    </p:spTree>
    <p:extLst>
      <p:ext uri="{BB962C8B-B14F-4D97-AF65-F5344CB8AC3E}">
        <p14:creationId xmlns:p14="http://schemas.microsoft.com/office/powerpoint/2010/main" val="2685890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a:xfrm>
            <a:off x="3617846" y="718092"/>
            <a:ext cx="8280000" cy="720000"/>
          </a:xfrm>
        </p:spPr>
        <p:txBody>
          <a:bodyPr>
            <a:normAutofit/>
          </a:bodyPr>
          <a:lstStyle/>
          <a:p>
            <a:r>
              <a:rPr lang="he-IL" dirty="0">
                <a:latin typeface="Arial" panose="020B0604020202020204" pitchFamily="34" charset="0"/>
                <a:cs typeface="Arial" panose="020B0604020202020204" pitchFamily="34" charset="0"/>
              </a:rPr>
              <a:t>בַּיִת לַלְּבִיאָה/ חָיָה </a:t>
            </a:r>
            <a:r>
              <a:rPr lang="he-IL" dirty="0" err="1">
                <a:latin typeface="Arial" panose="020B0604020202020204" pitchFamily="34" charset="0"/>
                <a:cs typeface="Arial" panose="020B0604020202020204" pitchFamily="34" charset="0"/>
              </a:rPr>
              <a:t>דָּוִידְזוֹן</a:t>
            </a:r>
            <a:endParaRPr lang="x-none" dirty="0">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7" name="תמונה 6"/>
          <p:cNvPicPr>
            <a:picLocks noChangeAspect="1"/>
          </p:cNvPicPr>
          <p:nvPr/>
        </p:nvPicPr>
        <p:blipFill>
          <a:blip r:embed="rId4"/>
          <a:stretch>
            <a:fillRect/>
          </a:stretch>
        </p:blipFill>
        <p:spPr>
          <a:xfrm>
            <a:off x="430918" y="2224423"/>
            <a:ext cx="3327761" cy="3805096"/>
          </a:xfrm>
          <a:prstGeom prst="rect">
            <a:avLst/>
          </a:prstGeom>
        </p:spPr>
      </p:pic>
      <p:sp>
        <p:nvSpPr>
          <p:cNvPr id="9" name="הסבר ענן 8"/>
          <p:cNvSpPr/>
          <p:nvPr/>
        </p:nvSpPr>
        <p:spPr>
          <a:xfrm>
            <a:off x="245660" y="0"/>
            <a:ext cx="4107976" cy="2047164"/>
          </a:xfrm>
          <a:prstGeom prst="cloudCallout">
            <a:avLst>
              <a:gd name="adj1" fmla="val -27572"/>
              <a:gd name="adj2" fmla="val 101943"/>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he-IL" sz="2800" dirty="0">
                <a:solidFill>
                  <a:schemeClr val="tx1"/>
                </a:solidFill>
              </a:rPr>
              <a:t>אֲנִי כָּל כָּךְ מְאֻשָּׁר! בְּקָרוֹב אֶהְיֶה אַבָּא!</a:t>
            </a:r>
          </a:p>
        </p:txBody>
      </p:sp>
      <p:sp>
        <p:nvSpPr>
          <p:cNvPr id="13" name="TextBox 12"/>
          <p:cNvSpPr txBox="1"/>
          <p:nvPr/>
        </p:nvSpPr>
        <p:spPr>
          <a:xfrm>
            <a:off x="3928262" y="1674850"/>
            <a:ext cx="7969585" cy="4616648"/>
          </a:xfrm>
          <a:prstGeom prst="rect">
            <a:avLst/>
          </a:prstGeom>
          <a:noFill/>
          <a:ln>
            <a:noFill/>
          </a:ln>
        </p:spPr>
        <p:txBody>
          <a:bodyPr wrap="square" rtlCol="1">
            <a:spAutoFit/>
          </a:bodyPr>
          <a:lstStyle/>
          <a:p>
            <a:pPr algn="r">
              <a:lnSpc>
                <a:spcPct val="150000"/>
              </a:lnSpc>
            </a:pPr>
            <a:r>
              <a:rPr lang="he-IL" sz="2800" dirty="0"/>
              <a:t>בִּקְצֵה הַיַּעַר חָיוּ אַרְיֵה וּלְבִיאָה.</a:t>
            </a:r>
          </a:p>
          <a:p>
            <a:pPr algn="r">
              <a:lnSpc>
                <a:spcPct val="150000"/>
              </a:lnSpc>
            </a:pPr>
            <a:r>
              <a:rPr lang="he-IL" sz="2800" dirty="0"/>
              <a:t>הָאַרְיֵה הָיָה גָּדוֹל וּבַעַל רַעֲמָה צְהֻבָּה. הַלְּבִיאָה הָיְתָה קְטַנָּה יוֹתֵר, עֲדִינָה יוֹתֵר, זְרִיזָה וַחֲכָמָה מְאוֹד, אַךְ לְלֹא רַעֲמָה, </a:t>
            </a:r>
          </a:p>
          <a:p>
            <a:pPr algn="r">
              <a:lnSpc>
                <a:spcPct val="150000"/>
              </a:lnSpc>
            </a:pPr>
            <a:r>
              <a:rPr lang="he-IL" sz="2800" dirty="0"/>
              <a:t>וְקָרְאוּ לָה בִּיבָּה. הִיא הָיְתָה הַצַּיֶּידֶת שֶׁל הַמִּשְׁפָּחָה.</a:t>
            </a:r>
          </a:p>
          <a:p>
            <a:pPr algn="r">
              <a:lnSpc>
                <a:spcPct val="150000"/>
              </a:lnSpc>
            </a:pPr>
            <a:r>
              <a:rPr lang="he-IL" sz="2800" dirty="0"/>
              <a:t>יוֹם אֶחָד נְהָמָה הַלְּבִיאָה בְּקוֹל גָּדוֹל:</a:t>
            </a:r>
          </a:p>
          <a:p>
            <a:pPr algn="r">
              <a:lnSpc>
                <a:spcPct val="150000"/>
              </a:lnSpc>
            </a:pPr>
            <a:r>
              <a:rPr lang="he-IL" sz="2800" dirty="0"/>
              <a:t>"אֵין לִי הֵיכָן לָגוּר. בְּקָרוֹב אַמְלִיט גּוּר-אֲרָיוֹת (כְּפִיר).</a:t>
            </a:r>
          </a:p>
          <a:p>
            <a:pPr algn="r">
              <a:lnSpc>
                <a:spcPct val="150000"/>
              </a:lnSpc>
            </a:pPr>
            <a:r>
              <a:rPr lang="he-IL" sz="2800" dirty="0"/>
              <a:t>כֵּיצַד אוּכַל לְהַמְלִיט לְלֹא בַּיִת?"</a:t>
            </a:r>
          </a:p>
        </p:txBody>
      </p:sp>
      <p:sp>
        <p:nvSpPr>
          <p:cNvPr id="10" name="TextBox 16">
            <a:extLst>
              <a:ext uri="{FF2B5EF4-FFF2-40B4-BE49-F238E27FC236}">
                <a16:creationId xmlns:a16="http://schemas.microsoft.com/office/drawing/2014/main" id="{2A3C36C9-5B3C-4285-9AC3-FF0D64249AD7}"/>
              </a:ext>
            </a:extLst>
          </p:cNvPr>
          <p:cNvSpPr txBox="1"/>
          <p:nvPr/>
        </p:nvSpPr>
        <p:spPr>
          <a:xfrm>
            <a:off x="1111094" y="5955242"/>
            <a:ext cx="4034890" cy="369332"/>
          </a:xfrm>
          <a:prstGeom prst="rect">
            <a:avLst/>
          </a:prstGeom>
          <a:noFill/>
        </p:spPr>
        <p:txBody>
          <a:bodyPr wrap="square" rtlCol="1">
            <a:spAutoFit/>
          </a:bodyPr>
          <a:lstStyle/>
          <a:p>
            <a:r>
              <a:rPr lang="he-IL" dirty="0"/>
              <a:t>מתוך: המקראה שלי ב', חלק א' חיה </a:t>
            </a:r>
            <a:r>
              <a:rPr lang="he-IL" dirty="0" err="1"/>
              <a:t>דוידזון</a:t>
            </a:r>
            <a:endParaRPr lang="he-IL" dirty="0"/>
          </a:p>
        </p:txBody>
      </p:sp>
    </p:spTree>
    <p:extLst>
      <p:ext uri="{BB962C8B-B14F-4D97-AF65-F5344CB8AC3E}">
        <p14:creationId xmlns:p14="http://schemas.microsoft.com/office/powerpoint/2010/main" val="3769290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7" name="תמונה 6"/>
          <p:cNvPicPr>
            <a:picLocks noChangeAspect="1"/>
          </p:cNvPicPr>
          <p:nvPr/>
        </p:nvPicPr>
        <p:blipFill>
          <a:blip r:embed="rId4"/>
          <a:stretch>
            <a:fillRect/>
          </a:stretch>
        </p:blipFill>
        <p:spPr>
          <a:xfrm>
            <a:off x="430918" y="2224423"/>
            <a:ext cx="3327761" cy="3805096"/>
          </a:xfrm>
          <a:prstGeom prst="rect">
            <a:avLst/>
          </a:prstGeom>
        </p:spPr>
      </p:pic>
      <p:sp>
        <p:nvSpPr>
          <p:cNvPr id="9" name="הסבר ענן 8"/>
          <p:cNvSpPr/>
          <p:nvPr/>
        </p:nvSpPr>
        <p:spPr>
          <a:xfrm>
            <a:off x="483216" y="0"/>
            <a:ext cx="3275463" cy="1787857"/>
          </a:xfrm>
          <a:prstGeom prst="cloudCallout">
            <a:avLst>
              <a:gd name="adj1" fmla="val -27572"/>
              <a:gd name="adj2" fmla="val 101943"/>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he-IL" sz="2800" dirty="0">
                <a:solidFill>
                  <a:schemeClr val="tx1"/>
                </a:solidFill>
              </a:rPr>
              <a:t>אֲנִי כָּל כָּךְ מְאֻשָּׁר! בְּקָרוֹב אֶהְיֶה אַבָּא!</a:t>
            </a:r>
          </a:p>
        </p:txBody>
      </p:sp>
      <p:sp>
        <p:nvSpPr>
          <p:cNvPr id="10" name="הסבר ענן 9"/>
          <p:cNvSpPr/>
          <p:nvPr/>
        </p:nvSpPr>
        <p:spPr>
          <a:xfrm>
            <a:off x="3465251" y="-136478"/>
            <a:ext cx="4723406" cy="2552132"/>
          </a:xfrm>
          <a:prstGeom prst="cloudCallout">
            <a:avLst>
              <a:gd name="adj1" fmla="val -109655"/>
              <a:gd name="adj2" fmla="val 63012"/>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he-IL" sz="2800" dirty="0">
                <a:solidFill>
                  <a:schemeClr val="tx1"/>
                </a:solidFill>
              </a:rPr>
              <a:t>בִּיבָּה הִיא הַצַּיֶּידֶת שֶׁל הַמִּשְׁפָּחָה. הִיא דּוֹאֶגֶת לִי, אֲנִי חַיָּיב לִדְאוֹג לָהּ לַבַּיִת.</a:t>
            </a:r>
          </a:p>
        </p:txBody>
      </p:sp>
      <p:sp>
        <p:nvSpPr>
          <p:cNvPr id="13" name="TextBox 12"/>
          <p:cNvSpPr txBox="1"/>
          <p:nvPr/>
        </p:nvSpPr>
        <p:spPr>
          <a:xfrm>
            <a:off x="4012442" y="1926005"/>
            <a:ext cx="7885404" cy="4616648"/>
          </a:xfrm>
          <a:prstGeom prst="rect">
            <a:avLst/>
          </a:prstGeom>
          <a:noFill/>
          <a:ln>
            <a:noFill/>
          </a:ln>
        </p:spPr>
        <p:txBody>
          <a:bodyPr wrap="square" rtlCol="1">
            <a:spAutoFit/>
          </a:bodyPr>
          <a:lstStyle/>
          <a:p>
            <a:pPr algn="r">
              <a:lnSpc>
                <a:spcPct val="150000"/>
              </a:lnSpc>
            </a:pPr>
            <a:r>
              <a:rPr lang="he-IL" sz="2800" dirty="0"/>
              <a:t>בִּקְצֵה הַיַּעַר חָיוּ אַרְיֵה וּלְבִיאָה.</a:t>
            </a:r>
          </a:p>
          <a:p>
            <a:pPr algn="r">
              <a:lnSpc>
                <a:spcPct val="150000"/>
              </a:lnSpc>
            </a:pPr>
            <a:r>
              <a:rPr lang="he-IL" sz="2800" dirty="0"/>
              <a:t>הָאַרְיֵה הָיָה גָּדוֹל וּבַעַל רַעֲמָה צְהֻבָּה. הַלְּבִיאָה הָיְתָה קְטַנָּה יוֹתֵר, עֲדִינָה יוֹתֵר, זְרִיזָה וַחֲכָמָה מְאוֹד, אַךְ לְלֹא רַעֲמָה, </a:t>
            </a:r>
          </a:p>
          <a:p>
            <a:pPr algn="r">
              <a:lnSpc>
                <a:spcPct val="150000"/>
              </a:lnSpc>
            </a:pPr>
            <a:r>
              <a:rPr lang="he-IL" sz="2800" dirty="0"/>
              <a:t>וְקָרְאוּ לָה בִּיבָּה. הִיא הָיְתָה הַצַּיֶּידֶת שֶׁל הַמִּשְׁפָּחָה.</a:t>
            </a:r>
          </a:p>
          <a:p>
            <a:pPr algn="r">
              <a:lnSpc>
                <a:spcPct val="150000"/>
              </a:lnSpc>
            </a:pPr>
            <a:r>
              <a:rPr lang="he-IL" sz="2800" dirty="0"/>
              <a:t>יוֹם אֶחָד נְהָמָה הַלְּבִיאָה בְּקוֹל גָּדוֹל:</a:t>
            </a:r>
          </a:p>
          <a:p>
            <a:pPr algn="r">
              <a:lnSpc>
                <a:spcPct val="150000"/>
              </a:lnSpc>
            </a:pPr>
            <a:r>
              <a:rPr lang="he-IL" sz="2800" dirty="0"/>
              <a:t>"אֵין לִי הֵיכָן לָגוּר. בְּקָרוֹב אַמְלִיט גּוּר-אֲרָיוֹת (כְּפִיר).</a:t>
            </a:r>
          </a:p>
          <a:p>
            <a:pPr algn="r">
              <a:lnSpc>
                <a:spcPct val="150000"/>
              </a:lnSpc>
            </a:pPr>
            <a:r>
              <a:rPr lang="he-IL" sz="2800" dirty="0"/>
              <a:t>כֵּיצַד אוּכַל לְהַמְלִיט לְלֹא בַּיִת?"</a:t>
            </a:r>
          </a:p>
        </p:txBody>
      </p:sp>
      <p:sp>
        <p:nvSpPr>
          <p:cNvPr id="11" name="TextBox 16">
            <a:extLst>
              <a:ext uri="{FF2B5EF4-FFF2-40B4-BE49-F238E27FC236}">
                <a16:creationId xmlns:a16="http://schemas.microsoft.com/office/drawing/2014/main" id="{E7C25948-B8D8-453B-8A61-883D528B125F}"/>
              </a:ext>
            </a:extLst>
          </p:cNvPr>
          <p:cNvSpPr txBox="1"/>
          <p:nvPr/>
        </p:nvSpPr>
        <p:spPr>
          <a:xfrm>
            <a:off x="1090774" y="6029519"/>
            <a:ext cx="4034890" cy="369332"/>
          </a:xfrm>
          <a:prstGeom prst="rect">
            <a:avLst/>
          </a:prstGeom>
          <a:noFill/>
        </p:spPr>
        <p:txBody>
          <a:bodyPr wrap="square" rtlCol="1">
            <a:spAutoFit/>
          </a:bodyPr>
          <a:lstStyle/>
          <a:p>
            <a:r>
              <a:rPr lang="he-IL" dirty="0"/>
              <a:t>מתוך: המקראה שלי ב', חלק א' חיה </a:t>
            </a:r>
            <a:r>
              <a:rPr lang="he-IL" dirty="0" err="1"/>
              <a:t>דוידזון</a:t>
            </a:r>
            <a:endParaRPr lang="he-IL" dirty="0"/>
          </a:p>
        </p:txBody>
      </p:sp>
    </p:spTree>
    <p:extLst>
      <p:ext uri="{BB962C8B-B14F-4D97-AF65-F5344CB8AC3E}">
        <p14:creationId xmlns:p14="http://schemas.microsoft.com/office/powerpoint/2010/main" val="2576932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7" name="תמונה 6"/>
          <p:cNvPicPr>
            <a:picLocks noChangeAspect="1"/>
          </p:cNvPicPr>
          <p:nvPr/>
        </p:nvPicPr>
        <p:blipFill>
          <a:blip r:embed="rId4"/>
          <a:stretch>
            <a:fillRect/>
          </a:stretch>
        </p:blipFill>
        <p:spPr>
          <a:xfrm>
            <a:off x="430918" y="2224423"/>
            <a:ext cx="3327761" cy="3805096"/>
          </a:xfrm>
          <a:prstGeom prst="rect">
            <a:avLst/>
          </a:prstGeom>
        </p:spPr>
      </p:pic>
      <p:sp>
        <p:nvSpPr>
          <p:cNvPr id="10" name="הסבר ענן 9"/>
          <p:cNvSpPr/>
          <p:nvPr/>
        </p:nvSpPr>
        <p:spPr>
          <a:xfrm>
            <a:off x="6777427" y="72443"/>
            <a:ext cx="4863967" cy="1493229"/>
          </a:xfrm>
          <a:prstGeom prst="cloudCallout">
            <a:avLst>
              <a:gd name="adj1" fmla="val -135576"/>
              <a:gd name="adj2" fmla="val 11363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he-IL" sz="2400" dirty="0">
                <a:solidFill>
                  <a:schemeClr val="tx1"/>
                </a:solidFill>
              </a:rPr>
              <a:t>בִּיבָּה </a:t>
            </a:r>
            <a:r>
              <a:rPr lang="he-IL" sz="2400" dirty="0">
                <a:solidFill>
                  <a:schemeClr val="tx1"/>
                </a:solidFill>
              </a:rPr>
              <a:t>הִיא</a:t>
            </a:r>
            <a:r>
              <a:rPr lang="he-IL" sz="2400" dirty="0">
                <a:solidFill>
                  <a:schemeClr val="tx1"/>
                </a:solidFill>
              </a:rPr>
              <a:t> הַצַּיֶּידֶת שֶׁל הַמִּשְׁפָּחָה. הִיא דּוֹאֶגֶת לִי, אֲנִי חַיָּיב לִדְאוֹג לָהּ לַבַּיִת.</a:t>
            </a:r>
          </a:p>
        </p:txBody>
      </p:sp>
      <p:sp>
        <p:nvSpPr>
          <p:cNvPr id="13" name="TextBox 12"/>
          <p:cNvSpPr txBox="1"/>
          <p:nvPr/>
        </p:nvSpPr>
        <p:spPr>
          <a:xfrm>
            <a:off x="3758679" y="2021539"/>
            <a:ext cx="8139168" cy="4616648"/>
          </a:xfrm>
          <a:prstGeom prst="rect">
            <a:avLst/>
          </a:prstGeom>
          <a:noFill/>
          <a:ln>
            <a:noFill/>
          </a:ln>
        </p:spPr>
        <p:txBody>
          <a:bodyPr wrap="square" rtlCol="1">
            <a:spAutoFit/>
          </a:bodyPr>
          <a:lstStyle/>
          <a:p>
            <a:pPr algn="r">
              <a:lnSpc>
                <a:spcPct val="150000"/>
              </a:lnSpc>
            </a:pPr>
            <a:r>
              <a:rPr lang="he-IL" sz="2800" dirty="0"/>
              <a:t>בִּקְצֵה הַיַּעַר חָיוּ אַרְיֵה וּלְבִיאָה.</a:t>
            </a:r>
          </a:p>
          <a:p>
            <a:pPr algn="r">
              <a:lnSpc>
                <a:spcPct val="150000"/>
              </a:lnSpc>
            </a:pPr>
            <a:r>
              <a:rPr lang="he-IL" sz="2800" dirty="0"/>
              <a:t>הָאַרְיֵה הָיָה גָּדוֹל וּבַעַל רַעֲמָה צְהֻבָּה. הַלְּבִיאָה הָיְתָה קְטַנָּה יוֹתֵר, עֲדִינָה יוֹתֵר, זְרִיזָה וַחֲכָמָה מְאוֹד, אַךְ לְלֹא רַעֲמָה, </a:t>
            </a:r>
          </a:p>
          <a:p>
            <a:pPr algn="r">
              <a:lnSpc>
                <a:spcPct val="150000"/>
              </a:lnSpc>
            </a:pPr>
            <a:r>
              <a:rPr lang="he-IL" sz="2800" dirty="0"/>
              <a:t>וְקָרְאוּ לָה בִּיבָּה. הִיא הָיְתָה הַצַּיֶּידֶת שֶׁל הַמִּשְׁפָּחָה.</a:t>
            </a:r>
          </a:p>
          <a:p>
            <a:pPr algn="r">
              <a:lnSpc>
                <a:spcPct val="150000"/>
              </a:lnSpc>
            </a:pPr>
            <a:r>
              <a:rPr lang="he-IL" sz="2800" dirty="0"/>
              <a:t>יוֹם אֶחָד נְהָמָה הַלְּבִיאָה בְּקוֹל גָּדוֹל:</a:t>
            </a:r>
          </a:p>
          <a:p>
            <a:pPr algn="r">
              <a:lnSpc>
                <a:spcPct val="150000"/>
              </a:lnSpc>
            </a:pPr>
            <a:r>
              <a:rPr lang="he-IL" sz="2800" dirty="0"/>
              <a:t>"אֵין לִי הֵיכָן לָגוּר. בְּקָרוֹב אַמְלִיט גּוּר-אֲרָיוֹת (כְּפִיר).</a:t>
            </a:r>
          </a:p>
          <a:p>
            <a:pPr algn="r">
              <a:lnSpc>
                <a:spcPct val="150000"/>
              </a:lnSpc>
            </a:pPr>
            <a:r>
              <a:rPr lang="he-IL" sz="2800" dirty="0"/>
              <a:t>כֵּיצַד אוּכַל לְהַמְלִיט לְלֹא בַּיִת?"</a:t>
            </a:r>
          </a:p>
        </p:txBody>
      </p:sp>
      <p:sp>
        <p:nvSpPr>
          <p:cNvPr id="3" name="הסבר ענן 2"/>
          <p:cNvSpPr/>
          <p:nvPr/>
        </p:nvSpPr>
        <p:spPr>
          <a:xfrm>
            <a:off x="9114" y="72443"/>
            <a:ext cx="5217664" cy="2103509"/>
          </a:xfrm>
          <a:prstGeom prst="cloudCallout">
            <a:avLst>
              <a:gd name="adj1" fmla="val -32534"/>
              <a:gd name="adj2" fmla="val 87283"/>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he-IL" sz="2800" dirty="0">
                <a:solidFill>
                  <a:schemeClr val="tx1"/>
                </a:solidFill>
              </a:rPr>
              <a:t>אֲנִי מַמָּשׁ </a:t>
            </a:r>
            <a:r>
              <a:rPr lang="he-IL" sz="2800" dirty="0" err="1">
                <a:solidFill>
                  <a:schemeClr val="tx1"/>
                </a:solidFill>
              </a:rPr>
              <a:t>מֻדְאָג</a:t>
            </a:r>
            <a:r>
              <a:rPr lang="he-IL" sz="2800" dirty="0">
                <a:solidFill>
                  <a:schemeClr val="tx1"/>
                </a:solidFill>
              </a:rPr>
              <a:t>, הַלְּבִיאָה צוֹדֶקֶת, הִגִּיעַ הַזְּמַן שֶׁאֵצֵא לְחַפֵּשׂ בַּיִת.</a:t>
            </a:r>
          </a:p>
        </p:txBody>
      </p:sp>
      <p:sp>
        <p:nvSpPr>
          <p:cNvPr id="9" name="הסבר ענן 8"/>
          <p:cNvSpPr/>
          <p:nvPr/>
        </p:nvSpPr>
        <p:spPr>
          <a:xfrm>
            <a:off x="4170389" y="846313"/>
            <a:ext cx="2989491" cy="1787857"/>
          </a:xfrm>
          <a:prstGeom prst="cloudCallout">
            <a:avLst>
              <a:gd name="adj1" fmla="val -143073"/>
              <a:gd name="adj2" fmla="val 69119"/>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he-IL" sz="2600" dirty="0">
                <a:solidFill>
                  <a:schemeClr val="tx1"/>
                </a:solidFill>
              </a:rPr>
              <a:t>אֲנִי כָּל כָּךְ מְאֻשָּׁר! בְּקָרוֹב אֶהְיֶה אַבָּא!</a:t>
            </a:r>
          </a:p>
        </p:txBody>
      </p:sp>
      <p:sp>
        <p:nvSpPr>
          <p:cNvPr id="11" name="TextBox 16">
            <a:extLst>
              <a:ext uri="{FF2B5EF4-FFF2-40B4-BE49-F238E27FC236}">
                <a16:creationId xmlns:a16="http://schemas.microsoft.com/office/drawing/2014/main" id="{5B11A322-C4EF-45C2-AF7F-BAB7C2D2330C}"/>
              </a:ext>
            </a:extLst>
          </p:cNvPr>
          <p:cNvSpPr txBox="1"/>
          <p:nvPr/>
        </p:nvSpPr>
        <p:spPr>
          <a:xfrm>
            <a:off x="1191888" y="6029519"/>
            <a:ext cx="4034890" cy="369332"/>
          </a:xfrm>
          <a:prstGeom prst="rect">
            <a:avLst/>
          </a:prstGeom>
          <a:noFill/>
        </p:spPr>
        <p:txBody>
          <a:bodyPr wrap="square" rtlCol="1">
            <a:spAutoFit/>
          </a:bodyPr>
          <a:lstStyle/>
          <a:p>
            <a:r>
              <a:rPr lang="he-IL" dirty="0"/>
              <a:t>מתוך: המקראה שלי ב', חלק א' חיה </a:t>
            </a:r>
            <a:r>
              <a:rPr lang="he-IL" dirty="0" err="1"/>
              <a:t>דוידזון</a:t>
            </a:r>
            <a:endParaRPr lang="he-IL" dirty="0"/>
          </a:p>
        </p:txBody>
      </p:sp>
    </p:spTree>
    <p:extLst>
      <p:ext uri="{BB962C8B-B14F-4D97-AF65-F5344CB8AC3E}">
        <p14:creationId xmlns:p14="http://schemas.microsoft.com/office/powerpoint/2010/main" val="2029909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7" name="תמונה 6"/>
          <p:cNvPicPr>
            <a:picLocks noChangeAspect="1"/>
          </p:cNvPicPr>
          <p:nvPr/>
        </p:nvPicPr>
        <p:blipFill>
          <a:blip r:embed="rId4"/>
          <a:stretch>
            <a:fillRect/>
          </a:stretch>
        </p:blipFill>
        <p:spPr>
          <a:xfrm>
            <a:off x="430918" y="2224423"/>
            <a:ext cx="3695700" cy="3805096"/>
          </a:xfrm>
          <a:prstGeom prst="rect">
            <a:avLst/>
          </a:prstGeom>
        </p:spPr>
      </p:pic>
      <p:sp>
        <p:nvSpPr>
          <p:cNvPr id="9" name="הסבר ענן 8"/>
          <p:cNvSpPr/>
          <p:nvPr/>
        </p:nvSpPr>
        <p:spPr>
          <a:xfrm>
            <a:off x="157316" y="0"/>
            <a:ext cx="3601364" cy="1787857"/>
          </a:xfrm>
          <a:prstGeom prst="cloudCallout">
            <a:avLst>
              <a:gd name="adj1" fmla="val -27572"/>
              <a:gd name="adj2" fmla="val 101943"/>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he-IL" sz="2400" dirty="0">
                <a:solidFill>
                  <a:schemeClr val="tx1"/>
                </a:solidFill>
              </a:rPr>
              <a:t>אֲנִי כָּל כָּךְ מְאֻשָּׁר! בְּקָרוֹב אֶהְיֶה אַבָּא!</a:t>
            </a:r>
          </a:p>
        </p:txBody>
      </p:sp>
      <p:sp>
        <p:nvSpPr>
          <p:cNvPr id="10" name="הסבר ענן 9"/>
          <p:cNvSpPr/>
          <p:nvPr/>
        </p:nvSpPr>
        <p:spPr>
          <a:xfrm>
            <a:off x="3697263" y="-68239"/>
            <a:ext cx="3971898" cy="1787857"/>
          </a:xfrm>
          <a:prstGeom prst="cloudCallout">
            <a:avLst>
              <a:gd name="adj1" fmla="val -109655"/>
              <a:gd name="adj2" fmla="val 6301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he-IL" sz="2400" dirty="0">
                <a:solidFill>
                  <a:schemeClr val="tx1"/>
                </a:solidFill>
              </a:rPr>
              <a:t>בִּיבָּה הִיא הַצַּיֶּידֶת שֶׁל הַמִּשְׁפָּחָה. הִיא דּוֹאֶגֶת לִי, אֲנִי חַיָּיב לִדְאוֹג לָהּ לַבַּיִת.</a:t>
            </a:r>
          </a:p>
        </p:txBody>
      </p:sp>
      <p:sp>
        <p:nvSpPr>
          <p:cNvPr id="13" name="TextBox 12"/>
          <p:cNvSpPr txBox="1"/>
          <p:nvPr/>
        </p:nvSpPr>
        <p:spPr>
          <a:xfrm>
            <a:off x="4503761" y="1535396"/>
            <a:ext cx="7394085" cy="5183150"/>
          </a:xfrm>
          <a:prstGeom prst="rect">
            <a:avLst/>
          </a:prstGeom>
          <a:noFill/>
          <a:ln>
            <a:noFill/>
          </a:ln>
        </p:spPr>
        <p:txBody>
          <a:bodyPr wrap="square" rtlCol="1">
            <a:spAutoFit/>
          </a:bodyPr>
          <a:lstStyle/>
          <a:p>
            <a:pPr algn="r">
              <a:lnSpc>
                <a:spcPct val="150000"/>
              </a:lnSpc>
            </a:pPr>
            <a:r>
              <a:rPr lang="he-IL" sz="2800" dirty="0"/>
              <a:t>בִּקְצֵה הַיַּעַר חָיוּ אַרְיֵה וּלְבִיאָה.</a:t>
            </a:r>
          </a:p>
          <a:p>
            <a:pPr algn="r">
              <a:lnSpc>
                <a:spcPct val="150000"/>
              </a:lnSpc>
            </a:pPr>
            <a:r>
              <a:rPr lang="he-IL" sz="2800" dirty="0"/>
              <a:t>הָאַרְיֵה הָיָה גָּדוֹל וּבַעַל רַעֲמָה צְהֻבָּה. הַלְּבִיאָה הָיְתָה קְטַנָּה יוֹתֵר, עֲדִינָה יוֹתֵר, זְרִיזָה וַחֲכָמָה מְאוֹד, אַךְ לְלֹא רַעֲמָה, </a:t>
            </a:r>
          </a:p>
          <a:p>
            <a:pPr algn="r">
              <a:lnSpc>
                <a:spcPct val="150000"/>
              </a:lnSpc>
            </a:pPr>
            <a:r>
              <a:rPr lang="he-IL" sz="2800" dirty="0"/>
              <a:t>וְקָרְאוּ לָה בִּיבָּה. הִיא הָיְתָה הַצַּיֶּידֶת שֶׁל הַמִּשְׁפָּחָה.</a:t>
            </a:r>
          </a:p>
          <a:p>
            <a:pPr algn="r">
              <a:lnSpc>
                <a:spcPct val="150000"/>
              </a:lnSpc>
            </a:pPr>
            <a:r>
              <a:rPr lang="he-IL" sz="2800" dirty="0"/>
              <a:t>יוֹם אֶחָד נְהָמָה הַלְּבִיאָה בְּקוֹל גָּדוֹל:</a:t>
            </a:r>
          </a:p>
          <a:p>
            <a:pPr algn="r">
              <a:lnSpc>
                <a:spcPct val="150000"/>
              </a:lnSpc>
            </a:pPr>
            <a:r>
              <a:rPr lang="he-IL" sz="2800" dirty="0"/>
              <a:t>"אֵין לִי הֵיכָן לָגוּר. בְּקָרוֹב אַמְלִיט גּוּר-אֲרָיוֹת (כְּפִיר).</a:t>
            </a:r>
          </a:p>
          <a:p>
            <a:pPr algn="r">
              <a:lnSpc>
                <a:spcPct val="150000"/>
              </a:lnSpc>
            </a:pPr>
            <a:r>
              <a:rPr lang="he-IL" sz="2800" dirty="0"/>
              <a:t>כֵּיצַד אוּכַל לְהַמְלִיט לְלֹא בַּיִת?"</a:t>
            </a:r>
          </a:p>
        </p:txBody>
      </p:sp>
      <p:sp>
        <p:nvSpPr>
          <p:cNvPr id="11" name="מלבן 10"/>
          <p:cNvSpPr/>
          <p:nvPr/>
        </p:nvSpPr>
        <p:spPr>
          <a:xfrm>
            <a:off x="7004911" y="6115037"/>
            <a:ext cx="4892935" cy="49132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 name="הסבר ענן 2"/>
          <p:cNvSpPr/>
          <p:nvPr/>
        </p:nvSpPr>
        <p:spPr>
          <a:xfrm>
            <a:off x="980214" y="1589067"/>
            <a:ext cx="3760320" cy="1787857"/>
          </a:xfrm>
          <a:prstGeom prst="cloudCallout">
            <a:avLst>
              <a:gd name="adj1" fmla="val -82155"/>
              <a:gd name="adj2" fmla="val 53088"/>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he-IL" sz="2400" dirty="0">
                <a:solidFill>
                  <a:schemeClr val="tx1"/>
                </a:solidFill>
              </a:rPr>
              <a:t>אֲנִי מַמָּשׁ </a:t>
            </a:r>
            <a:r>
              <a:rPr lang="he-IL" sz="2400" dirty="0" err="1">
                <a:solidFill>
                  <a:schemeClr val="tx1"/>
                </a:solidFill>
              </a:rPr>
              <a:t>מֻדְאָג</a:t>
            </a:r>
            <a:r>
              <a:rPr lang="he-IL" sz="2400" dirty="0">
                <a:solidFill>
                  <a:schemeClr val="tx1"/>
                </a:solidFill>
              </a:rPr>
              <a:t>, הַלְּבִיאָה צוֹדֶקֶת, הִגִּיעַ הַזְּמַן שֶׁאֵצֵא לְחַפֵּשׂ בַּיִת.</a:t>
            </a:r>
          </a:p>
        </p:txBody>
      </p:sp>
      <p:sp>
        <p:nvSpPr>
          <p:cNvPr id="12" name="TextBox 16">
            <a:extLst>
              <a:ext uri="{FF2B5EF4-FFF2-40B4-BE49-F238E27FC236}">
                <a16:creationId xmlns:a16="http://schemas.microsoft.com/office/drawing/2014/main" id="{A0E69C2A-5CFF-4C7C-918F-789712FADE0B}"/>
              </a:ext>
            </a:extLst>
          </p:cNvPr>
          <p:cNvSpPr txBox="1"/>
          <p:nvPr/>
        </p:nvSpPr>
        <p:spPr>
          <a:xfrm>
            <a:off x="980214" y="6068134"/>
            <a:ext cx="4034890" cy="369332"/>
          </a:xfrm>
          <a:prstGeom prst="rect">
            <a:avLst/>
          </a:prstGeom>
          <a:noFill/>
        </p:spPr>
        <p:txBody>
          <a:bodyPr wrap="square" rtlCol="1">
            <a:spAutoFit/>
          </a:bodyPr>
          <a:lstStyle/>
          <a:p>
            <a:r>
              <a:rPr lang="he-IL" dirty="0"/>
              <a:t>מתוך: המקראה שלי ב', חלק א' חיה </a:t>
            </a:r>
            <a:r>
              <a:rPr lang="he-IL" dirty="0" err="1"/>
              <a:t>דוידזון</a:t>
            </a:r>
            <a:endParaRPr lang="he-IL" dirty="0"/>
          </a:p>
        </p:txBody>
      </p:sp>
    </p:spTree>
    <p:extLst>
      <p:ext uri="{BB962C8B-B14F-4D97-AF65-F5344CB8AC3E}">
        <p14:creationId xmlns:p14="http://schemas.microsoft.com/office/powerpoint/2010/main" val="2708010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7" name="תמונה 6"/>
          <p:cNvPicPr>
            <a:picLocks noChangeAspect="1"/>
          </p:cNvPicPr>
          <p:nvPr/>
        </p:nvPicPr>
        <p:blipFill>
          <a:blip r:embed="rId4"/>
          <a:stretch>
            <a:fillRect/>
          </a:stretch>
        </p:blipFill>
        <p:spPr>
          <a:xfrm>
            <a:off x="430918" y="2224423"/>
            <a:ext cx="3695700" cy="3805096"/>
          </a:xfrm>
          <a:prstGeom prst="rect">
            <a:avLst/>
          </a:prstGeom>
        </p:spPr>
      </p:pic>
      <p:sp>
        <p:nvSpPr>
          <p:cNvPr id="12" name="מלבן 11"/>
          <p:cNvSpPr/>
          <p:nvPr/>
        </p:nvSpPr>
        <p:spPr>
          <a:xfrm>
            <a:off x="4687689" y="5848486"/>
            <a:ext cx="7394085" cy="6550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b="1" dirty="0">
                <a:solidFill>
                  <a:schemeClr val="bg1"/>
                </a:solidFill>
              </a:rPr>
              <a:t>הַאִם הָאַרְיֵה יִבְנֶה בַּיִת לַלְּבִיאָה?</a:t>
            </a:r>
          </a:p>
        </p:txBody>
      </p:sp>
      <p:sp>
        <p:nvSpPr>
          <p:cNvPr id="13" name="TextBox 12"/>
          <p:cNvSpPr txBox="1"/>
          <p:nvPr/>
        </p:nvSpPr>
        <p:spPr>
          <a:xfrm>
            <a:off x="4600955" y="1503234"/>
            <a:ext cx="7394085" cy="3901837"/>
          </a:xfrm>
          <a:prstGeom prst="rect">
            <a:avLst/>
          </a:prstGeom>
          <a:noFill/>
          <a:ln>
            <a:noFill/>
          </a:ln>
        </p:spPr>
        <p:txBody>
          <a:bodyPr wrap="square" rtlCol="1">
            <a:spAutoFit/>
          </a:bodyPr>
          <a:lstStyle/>
          <a:p>
            <a:pPr algn="r">
              <a:lnSpc>
                <a:spcPct val="150000"/>
              </a:lnSpc>
            </a:pPr>
            <a:r>
              <a:rPr lang="he-IL" sz="2400" dirty="0"/>
              <a:t>בִּקְצֵה הַיַּעַר חָיוּ אַרְיֵה וּלְבִיאָה.</a:t>
            </a:r>
          </a:p>
          <a:p>
            <a:pPr algn="r">
              <a:lnSpc>
                <a:spcPct val="150000"/>
              </a:lnSpc>
            </a:pPr>
            <a:r>
              <a:rPr lang="he-IL" sz="2400" dirty="0"/>
              <a:t>הָאַרְיֵה הָיָה גָּדוֹל וּבַעַל רַעֲמָה צְהֻבָּה. הַלְּבִיאָה הָיְתָה קְטַנָּה יוֹתֵר, עֲדִינָה יוֹתֵר, זְרִיזָה וַחֲכָמָה מְאוֹד, אַךְ לְלֹא רַעֲמָה, </a:t>
            </a:r>
          </a:p>
          <a:p>
            <a:pPr algn="r">
              <a:lnSpc>
                <a:spcPct val="150000"/>
              </a:lnSpc>
            </a:pPr>
            <a:r>
              <a:rPr lang="he-IL" sz="2400" dirty="0"/>
              <a:t>וְקָרְאוּ לָה בִּיבָּה. הִיא הָיְתָה הַצַּיֶּידֶת שֶׁל הַמִּשְׁפָּחָה.</a:t>
            </a:r>
          </a:p>
          <a:p>
            <a:pPr algn="r">
              <a:lnSpc>
                <a:spcPct val="150000"/>
              </a:lnSpc>
            </a:pPr>
            <a:r>
              <a:rPr lang="he-IL" sz="2400" dirty="0"/>
              <a:t>יוֹם אֶחָד נְהָמָה הַלְּבִיאָה בְּקוֹל גָּדוֹל:</a:t>
            </a:r>
          </a:p>
          <a:p>
            <a:pPr algn="r">
              <a:lnSpc>
                <a:spcPct val="150000"/>
              </a:lnSpc>
            </a:pPr>
            <a:r>
              <a:rPr lang="he-IL" sz="2400" dirty="0"/>
              <a:t>"אֵין לִי הֵיכָן לָגוּר. בְּקָרוֹב אַמְלִיט גּוּר-אֲרָיוֹת (כְּפִיר).</a:t>
            </a:r>
          </a:p>
          <a:p>
            <a:pPr algn="r">
              <a:lnSpc>
                <a:spcPct val="150000"/>
              </a:lnSpc>
            </a:pPr>
            <a:r>
              <a:rPr lang="he-IL" sz="2400" dirty="0"/>
              <a:t>כֵּיצַד אוּכַל לְהַמְלִיט לְלֹא בַּיִת?"</a:t>
            </a:r>
          </a:p>
        </p:txBody>
      </p:sp>
      <p:sp>
        <p:nvSpPr>
          <p:cNvPr id="11" name="מלבן 10"/>
          <p:cNvSpPr/>
          <p:nvPr/>
        </p:nvSpPr>
        <p:spPr>
          <a:xfrm>
            <a:off x="7188839" y="4913750"/>
            <a:ext cx="4892935" cy="49132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 name="TextBox 16">
            <a:extLst>
              <a:ext uri="{FF2B5EF4-FFF2-40B4-BE49-F238E27FC236}">
                <a16:creationId xmlns:a16="http://schemas.microsoft.com/office/drawing/2014/main" id="{4DE7D531-9500-4791-9C9F-3D182F26124D}"/>
              </a:ext>
            </a:extLst>
          </p:cNvPr>
          <p:cNvSpPr txBox="1"/>
          <p:nvPr/>
        </p:nvSpPr>
        <p:spPr>
          <a:xfrm>
            <a:off x="359254" y="5898028"/>
            <a:ext cx="4034890" cy="369332"/>
          </a:xfrm>
          <a:prstGeom prst="rect">
            <a:avLst/>
          </a:prstGeom>
          <a:noFill/>
        </p:spPr>
        <p:txBody>
          <a:bodyPr wrap="square" rtlCol="1">
            <a:spAutoFit/>
          </a:bodyPr>
          <a:lstStyle/>
          <a:p>
            <a:r>
              <a:rPr lang="he-IL" dirty="0"/>
              <a:t>מתוך: המקראה שלי ב', חלק א' חיה </a:t>
            </a:r>
            <a:r>
              <a:rPr lang="he-IL" dirty="0" err="1"/>
              <a:t>דוידזון</a:t>
            </a:r>
            <a:endParaRPr lang="he-IL" dirty="0"/>
          </a:p>
        </p:txBody>
      </p:sp>
      <p:sp>
        <p:nvSpPr>
          <p:cNvPr id="15" name="הסבר ענן 14"/>
          <p:cNvSpPr/>
          <p:nvPr/>
        </p:nvSpPr>
        <p:spPr>
          <a:xfrm>
            <a:off x="157316" y="0"/>
            <a:ext cx="3601364" cy="1787857"/>
          </a:xfrm>
          <a:prstGeom prst="cloudCallout">
            <a:avLst>
              <a:gd name="adj1" fmla="val -27572"/>
              <a:gd name="adj2" fmla="val 101943"/>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he-IL" sz="2400" dirty="0">
                <a:solidFill>
                  <a:schemeClr val="tx1"/>
                </a:solidFill>
              </a:rPr>
              <a:t>אֲנִי כָּל כָּךְ מְאֻשָּׁר! בְּקָרוֹב אֶהְיֶה אַבָּא!</a:t>
            </a:r>
          </a:p>
        </p:txBody>
      </p:sp>
      <p:sp>
        <p:nvSpPr>
          <p:cNvPr id="16" name="הסבר ענן 15"/>
          <p:cNvSpPr/>
          <p:nvPr/>
        </p:nvSpPr>
        <p:spPr>
          <a:xfrm>
            <a:off x="3697263" y="-68239"/>
            <a:ext cx="3971898" cy="1787857"/>
          </a:xfrm>
          <a:prstGeom prst="cloudCallout">
            <a:avLst>
              <a:gd name="adj1" fmla="val -109655"/>
              <a:gd name="adj2" fmla="val 6301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he-IL" sz="2400" dirty="0">
                <a:solidFill>
                  <a:schemeClr val="tx1"/>
                </a:solidFill>
              </a:rPr>
              <a:t>בִּיבָּה הִיא הַצַּיֶּידֶת שֶׁל הַמִּשְׁפָּחָה. הִיא דּוֹאֶגֶת לִי, אֲנִי חַיָּיב לִדְאוֹג לָהּ לַבַּיִת.</a:t>
            </a:r>
          </a:p>
        </p:txBody>
      </p:sp>
      <p:sp>
        <p:nvSpPr>
          <p:cNvPr id="17" name="הסבר ענן 16"/>
          <p:cNvSpPr/>
          <p:nvPr/>
        </p:nvSpPr>
        <p:spPr>
          <a:xfrm>
            <a:off x="980214" y="1589067"/>
            <a:ext cx="3760320" cy="1787857"/>
          </a:xfrm>
          <a:prstGeom prst="cloudCallout">
            <a:avLst>
              <a:gd name="adj1" fmla="val -82155"/>
              <a:gd name="adj2" fmla="val 53088"/>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he-IL" sz="2400" dirty="0">
                <a:solidFill>
                  <a:schemeClr val="tx1"/>
                </a:solidFill>
              </a:rPr>
              <a:t>אֲנִי מַמָּשׁ </a:t>
            </a:r>
            <a:r>
              <a:rPr lang="he-IL" sz="2400" dirty="0" err="1">
                <a:solidFill>
                  <a:schemeClr val="tx1"/>
                </a:solidFill>
              </a:rPr>
              <a:t>מֻדְאָג</a:t>
            </a:r>
            <a:r>
              <a:rPr lang="he-IL" sz="2400" dirty="0">
                <a:solidFill>
                  <a:schemeClr val="tx1"/>
                </a:solidFill>
              </a:rPr>
              <a:t>, הַלְּבִיאָה צוֹדֶקֶת, הִגִּיעַ הַזְּמַן שֶׁאֵצֵא לְחַפֵּשׂ בַּיִת.</a:t>
            </a:r>
          </a:p>
        </p:txBody>
      </p:sp>
    </p:spTree>
    <p:extLst>
      <p:ext uri="{BB962C8B-B14F-4D97-AF65-F5344CB8AC3E}">
        <p14:creationId xmlns:p14="http://schemas.microsoft.com/office/powerpoint/2010/main" val="1889940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9" name="תמונה 8"/>
          <p:cNvPicPr>
            <a:picLocks noChangeAspect="1"/>
          </p:cNvPicPr>
          <p:nvPr/>
        </p:nvPicPr>
        <p:blipFill>
          <a:blip r:embed="rId4"/>
          <a:stretch>
            <a:fillRect/>
          </a:stretch>
        </p:blipFill>
        <p:spPr>
          <a:xfrm>
            <a:off x="327545" y="2366607"/>
            <a:ext cx="4039739" cy="3611112"/>
          </a:xfrm>
          <a:prstGeom prst="rect">
            <a:avLst/>
          </a:prstGeom>
        </p:spPr>
      </p:pic>
      <p:sp>
        <p:nvSpPr>
          <p:cNvPr id="3" name="TextBox 2"/>
          <p:cNvSpPr txBox="1"/>
          <p:nvPr/>
        </p:nvSpPr>
        <p:spPr>
          <a:xfrm>
            <a:off x="4768063" y="2598619"/>
            <a:ext cx="7151427" cy="3231654"/>
          </a:xfrm>
          <a:prstGeom prst="rect">
            <a:avLst/>
          </a:prstGeom>
          <a:noFill/>
        </p:spPr>
        <p:txBody>
          <a:bodyPr wrap="square" rtlCol="1">
            <a:spAutoFit/>
          </a:bodyPr>
          <a:lstStyle/>
          <a:p>
            <a:pPr algn="r" rtl="1">
              <a:lnSpc>
                <a:spcPct val="150000"/>
              </a:lnSpc>
            </a:pPr>
            <a:r>
              <a:rPr lang="he-IL" sz="2800" dirty="0"/>
              <a:t>שָׁמְעוּ חַיּוֹת הַיַּעַר אֶת הַלְּבִיאָה וְהֶחֱלִיטוּ לַעֲזֹר לָהּ לִמְצוֹא מָקוֹם לָגוּר בּוֹ כְּדֵי שֶׁתּוּכַל לְהַמְלִיט בְּנַחַת.</a:t>
            </a:r>
          </a:p>
          <a:p>
            <a:pPr algn="r" rtl="1">
              <a:lnSpc>
                <a:spcPct val="150000"/>
              </a:lnSpc>
            </a:pPr>
            <a:r>
              <a:rPr lang="he-IL" sz="2800" dirty="0"/>
              <a:t>חִפְשׂוּ חַיּוֹת הַיַּעַר בַּיִת וּמָצְאוּ עֵץ חָלוּל גָּדוֹל.</a:t>
            </a:r>
          </a:p>
          <a:p>
            <a:pPr algn="r" rtl="1">
              <a:lnSpc>
                <a:spcPct val="150000"/>
              </a:lnSpc>
            </a:pPr>
            <a:r>
              <a:rPr lang="he-IL" sz="2800" dirty="0"/>
              <a:t>נִסּוּ לִבְנוֹת בּוֹ בַּיִת, אֲבָל הַבַּיִת הִתְפָּרֵק.</a:t>
            </a:r>
          </a:p>
          <a:p>
            <a:pPr algn="r" rtl="1">
              <a:lnSpc>
                <a:spcPct val="150000"/>
              </a:lnSpc>
            </a:pPr>
            <a:endParaRPr lang="he-IL" sz="2400" dirty="0"/>
          </a:p>
        </p:txBody>
      </p:sp>
    </p:spTree>
    <p:extLst>
      <p:ext uri="{BB962C8B-B14F-4D97-AF65-F5344CB8AC3E}">
        <p14:creationId xmlns:p14="http://schemas.microsoft.com/office/powerpoint/2010/main" val="2779069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9" name="תמונה 8"/>
          <p:cNvPicPr>
            <a:picLocks noChangeAspect="1"/>
          </p:cNvPicPr>
          <p:nvPr/>
        </p:nvPicPr>
        <p:blipFill>
          <a:blip r:embed="rId4"/>
          <a:stretch>
            <a:fillRect/>
          </a:stretch>
        </p:blipFill>
        <p:spPr>
          <a:xfrm>
            <a:off x="327546" y="2366607"/>
            <a:ext cx="4189864" cy="3611112"/>
          </a:xfrm>
          <a:prstGeom prst="rect">
            <a:avLst/>
          </a:prstGeom>
        </p:spPr>
      </p:pic>
      <p:sp>
        <p:nvSpPr>
          <p:cNvPr id="6" name="הסבר ענן 5"/>
          <p:cNvSpPr/>
          <p:nvPr/>
        </p:nvSpPr>
        <p:spPr>
          <a:xfrm>
            <a:off x="635616" y="152400"/>
            <a:ext cx="3275463" cy="1787857"/>
          </a:xfrm>
          <a:prstGeom prst="cloudCallout">
            <a:avLst>
              <a:gd name="adj1" fmla="val -55488"/>
              <a:gd name="adj2" fmla="val 185912"/>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he-IL" sz="2800" dirty="0">
                <a:solidFill>
                  <a:schemeClr val="tx1"/>
                </a:solidFill>
              </a:rPr>
              <a:t>אֲנִי מְאֻשֶּׁרֶת! יֵשׁ לִי מָקוֹם לָגוּר בּוֹ.</a:t>
            </a:r>
          </a:p>
        </p:txBody>
      </p:sp>
      <p:sp>
        <p:nvSpPr>
          <p:cNvPr id="11" name="TextBox 10"/>
          <p:cNvSpPr txBox="1"/>
          <p:nvPr/>
        </p:nvSpPr>
        <p:spPr>
          <a:xfrm>
            <a:off x="4768063" y="2598619"/>
            <a:ext cx="7151427" cy="3231654"/>
          </a:xfrm>
          <a:prstGeom prst="rect">
            <a:avLst/>
          </a:prstGeom>
          <a:noFill/>
        </p:spPr>
        <p:txBody>
          <a:bodyPr wrap="square" rtlCol="1">
            <a:spAutoFit/>
          </a:bodyPr>
          <a:lstStyle/>
          <a:p>
            <a:pPr algn="r" rtl="1">
              <a:lnSpc>
                <a:spcPct val="150000"/>
              </a:lnSpc>
            </a:pPr>
            <a:r>
              <a:rPr lang="he-IL" sz="2800" dirty="0"/>
              <a:t>שָׁמְעוּ חַיּוֹת הַיַּעַר אֶת הַלְּבִיאָה וְהֶחֱלִיטוּ לַעֲזֹר לָהּ לִמְצוֹא מָקוֹם לָגוּר בּוֹ כְּדֵי שֶׁתּוּכַל לְהַמְלִיט בְּנַחַת.</a:t>
            </a:r>
          </a:p>
          <a:p>
            <a:pPr algn="r" rtl="1">
              <a:lnSpc>
                <a:spcPct val="150000"/>
              </a:lnSpc>
            </a:pPr>
            <a:r>
              <a:rPr lang="he-IL" sz="2800" dirty="0"/>
              <a:t>חִפְשׂוּ חַיּוֹת הַיַּעַר בַּיִת וּמָצְאוּ עֵץ חָלוּל גָּדוֹל.</a:t>
            </a:r>
          </a:p>
          <a:p>
            <a:pPr algn="r" rtl="1">
              <a:lnSpc>
                <a:spcPct val="150000"/>
              </a:lnSpc>
            </a:pPr>
            <a:r>
              <a:rPr lang="he-IL" sz="2800" dirty="0"/>
              <a:t>נִסּוּ לִבְנוֹת בּוֹ בַּיִת, אֲבָל הַבַּיִת הִתְפָּרֵק.</a:t>
            </a:r>
          </a:p>
          <a:p>
            <a:pPr algn="r" rtl="1">
              <a:lnSpc>
                <a:spcPct val="150000"/>
              </a:lnSpc>
            </a:pPr>
            <a:endParaRPr lang="he-IL" sz="2400" dirty="0"/>
          </a:p>
        </p:txBody>
      </p:sp>
    </p:spTree>
    <p:extLst>
      <p:ext uri="{BB962C8B-B14F-4D97-AF65-F5344CB8AC3E}">
        <p14:creationId xmlns:p14="http://schemas.microsoft.com/office/powerpoint/2010/main" val="2687560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9" name="תמונה 8"/>
          <p:cNvPicPr>
            <a:picLocks noChangeAspect="1"/>
          </p:cNvPicPr>
          <p:nvPr/>
        </p:nvPicPr>
        <p:blipFill>
          <a:blip r:embed="rId4"/>
          <a:stretch>
            <a:fillRect/>
          </a:stretch>
        </p:blipFill>
        <p:spPr>
          <a:xfrm>
            <a:off x="327545" y="2366607"/>
            <a:ext cx="4171369" cy="3611112"/>
          </a:xfrm>
          <a:prstGeom prst="rect">
            <a:avLst/>
          </a:prstGeom>
        </p:spPr>
      </p:pic>
      <p:sp>
        <p:nvSpPr>
          <p:cNvPr id="6" name="הסבר ענן 5"/>
          <p:cNvSpPr/>
          <p:nvPr/>
        </p:nvSpPr>
        <p:spPr>
          <a:xfrm>
            <a:off x="635616" y="152400"/>
            <a:ext cx="3275463" cy="1787857"/>
          </a:xfrm>
          <a:prstGeom prst="cloudCallout">
            <a:avLst>
              <a:gd name="adj1" fmla="val -55488"/>
              <a:gd name="adj2" fmla="val 18591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he-IL" sz="2800" dirty="0">
                <a:solidFill>
                  <a:schemeClr val="tx1"/>
                </a:solidFill>
              </a:rPr>
              <a:t>אֲנִי מְאֻשֶּׁרֶת! יֵשׁ לִי מָקוֹם לָגוּר בּוֹ.</a:t>
            </a:r>
          </a:p>
        </p:txBody>
      </p:sp>
      <p:sp>
        <p:nvSpPr>
          <p:cNvPr id="7" name="הסבר ענן 6"/>
          <p:cNvSpPr/>
          <p:nvPr/>
        </p:nvSpPr>
        <p:spPr>
          <a:xfrm>
            <a:off x="4498914" y="0"/>
            <a:ext cx="4194710" cy="1787857"/>
          </a:xfrm>
          <a:prstGeom prst="cloudCallout">
            <a:avLst>
              <a:gd name="adj1" fmla="val -132988"/>
              <a:gd name="adj2" fmla="val 195072"/>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he-IL" sz="2800" dirty="0">
                <a:solidFill>
                  <a:schemeClr val="tx1"/>
                </a:solidFill>
              </a:rPr>
              <a:t>מָה הָיִיתִי עוֹשָׂה לְלֹא הָעֶזְרָה שֶׁל חֲבֵרַי, חַיּוֹת הַיַּעַר?</a:t>
            </a:r>
          </a:p>
        </p:txBody>
      </p:sp>
      <p:sp>
        <p:nvSpPr>
          <p:cNvPr id="11" name="TextBox 10"/>
          <p:cNvSpPr txBox="1"/>
          <p:nvPr/>
        </p:nvSpPr>
        <p:spPr>
          <a:xfrm>
            <a:off x="4768063" y="2598619"/>
            <a:ext cx="7151427" cy="3231654"/>
          </a:xfrm>
          <a:prstGeom prst="rect">
            <a:avLst/>
          </a:prstGeom>
          <a:noFill/>
        </p:spPr>
        <p:txBody>
          <a:bodyPr wrap="square" rtlCol="1">
            <a:spAutoFit/>
          </a:bodyPr>
          <a:lstStyle/>
          <a:p>
            <a:pPr algn="r" rtl="1">
              <a:lnSpc>
                <a:spcPct val="150000"/>
              </a:lnSpc>
            </a:pPr>
            <a:r>
              <a:rPr lang="he-IL" sz="2800" dirty="0"/>
              <a:t>שָׁמְעוּ חַיּוֹת הַיַּעַר אֶת הַלְּבִיאָה וְהֶחֱלִיטוּ לַעֲזֹר לָהּ לִמְצוֹא מָקוֹם לָגוּר בּוֹ כְּדֵי שֶׁתּוּכַל לְהַמְלִיט בְּנַחַת.</a:t>
            </a:r>
          </a:p>
          <a:p>
            <a:pPr algn="r" rtl="1">
              <a:lnSpc>
                <a:spcPct val="150000"/>
              </a:lnSpc>
            </a:pPr>
            <a:r>
              <a:rPr lang="he-IL" sz="2800" dirty="0"/>
              <a:t>חִפְשׂוּ חַיּוֹת הַיַּעַר בַּיִת וּמָצְאוּ עֵץ חָלוּל גָּדוֹל.</a:t>
            </a:r>
          </a:p>
          <a:p>
            <a:pPr algn="r" rtl="1">
              <a:lnSpc>
                <a:spcPct val="150000"/>
              </a:lnSpc>
            </a:pPr>
            <a:r>
              <a:rPr lang="he-IL" sz="2800" dirty="0"/>
              <a:t>נִסּוּ לִבְנוֹת בּוֹ בַּיִת, אֲבָל הַבַּיִת הִתְפָּרֵק.</a:t>
            </a:r>
          </a:p>
          <a:p>
            <a:pPr algn="r" rtl="1">
              <a:lnSpc>
                <a:spcPct val="150000"/>
              </a:lnSpc>
            </a:pPr>
            <a:endParaRPr lang="he-IL" sz="2400" dirty="0"/>
          </a:p>
        </p:txBody>
      </p:sp>
    </p:spTree>
    <p:extLst>
      <p:ext uri="{BB962C8B-B14F-4D97-AF65-F5344CB8AC3E}">
        <p14:creationId xmlns:p14="http://schemas.microsoft.com/office/powerpoint/2010/main" val="3007963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9" name="תמונה 8"/>
          <p:cNvPicPr>
            <a:picLocks noChangeAspect="1"/>
          </p:cNvPicPr>
          <p:nvPr/>
        </p:nvPicPr>
        <p:blipFill>
          <a:blip r:embed="rId4"/>
          <a:stretch>
            <a:fillRect/>
          </a:stretch>
        </p:blipFill>
        <p:spPr>
          <a:xfrm>
            <a:off x="327545" y="2366607"/>
            <a:ext cx="4307845" cy="3611112"/>
          </a:xfrm>
          <a:prstGeom prst="rect">
            <a:avLst/>
          </a:prstGeom>
        </p:spPr>
      </p:pic>
      <p:sp>
        <p:nvSpPr>
          <p:cNvPr id="11" name="TextBox 10"/>
          <p:cNvSpPr txBox="1"/>
          <p:nvPr/>
        </p:nvSpPr>
        <p:spPr>
          <a:xfrm>
            <a:off x="4768063" y="2598619"/>
            <a:ext cx="7151427" cy="3323987"/>
          </a:xfrm>
          <a:prstGeom prst="rect">
            <a:avLst/>
          </a:prstGeom>
          <a:noFill/>
        </p:spPr>
        <p:txBody>
          <a:bodyPr wrap="square" rtlCol="1">
            <a:spAutoFit/>
          </a:bodyPr>
          <a:lstStyle/>
          <a:p>
            <a:pPr algn="r" rtl="1">
              <a:lnSpc>
                <a:spcPct val="150000"/>
              </a:lnSpc>
            </a:pPr>
            <a:r>
              <a:rPr lang="he-IL" sz="2800" dirty="0"/>
              <a:t>שָׁמְעוּ חַיּוֹת הַיַּעַר אֶת הַלְּבִיאָה וְהֶחֱלִיטוּ לַעֲזֹר לָהּ לִמְצוֹא מָקוֹם לָגוּר בּוֹ כְּדֵי שֶׁתּוּכַל לְהַמְלִיט בְּנַחַת.</a:t>
            </a:r>
          </a:p>
          <a:p>
            <a:pPr algn="r" rtl="1">
              <a:lnSpc>
                <a:spcPct val="150000"/>
              </a:lnSpc>
            </a:pPr>
            <a:r>
              <a:rPr lang="he-IL" sz="2800" dirty="0"/>
              <a:t>חִפְשׂוּ חַיּוֹת הַיַּעַר בַּיִת וּמָצְאוּ עֵץ חָלוּל גָּדוֹל.</a:t>
            </a:r>
          </a:p>
          <a:p>
            <a:pPr algn="r" rtl="1">
              <a:lnSpc>
                <a:spcPct val="150000"/>
              </a:lnSpc>
            </a:pPr>
            <a:r>
              <a:rPr lang="he-IL" sz="2800" dirty="0"/>
              <a:t>נִסּוּ לִבְנוֹת בּוֹ בַּיִת, </a:t>
            </a:r>
            <a:r>
              <a:rPr lang="he-IL" sz="3200" b="1" dirty="0">
                <a:solidFill>
                  <a:srgbClr val="FF0000"/>
                </a:solidFill>
              </a:rPr>
              <a:t>אֲבָל</a:t>
            </a:r>
            <a:r>
              <a:rPr lang="he-IL" sz="2800" dirty="0"/>
              <a:t> הַבַּיִת הִתְפָּרֵק.</a:t>
            </a:r>
          </a:p>
          <a:p>
            <a:pPr algn="r" rtl="1">
              <a:lnSpc>
                <a:spcPct val="150000"/>
              </a:lnSpc>
            </a:pPr>
            <a:endParaRPr lang="he-IL" sz="2400" dirty="0"/>
          </a:p>
        </p:txBody>
      </p:sp>
      <p:sp>
        <p:nvSpPr>
          <p:cNvPr id="10" name="הסבר ענן 9"/>
          <p:cNvSpPr/>
          <p:nvPr/>
        </p:nvSpPr>
        <p:spPr>
          <a:xfrm>
            <a:off x="635616" y="152400"/>
            <a:ext cx="3275463" cy="1787857"/>
          </a:xfrm>
          <a:prstGeom prst="cloudCallout">
            <a:avLst>
              <a:gd name="adj1" fmla="val -55488"/>
              <a:gd name="adj2" fmla="val 18591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he-IL" sz="2800" dirty="0">
                <a:solidFill>
                  <a:schemeClr val="tx1"/>
                </a:solidFill>
              </a:rPr>
              <a:t>אֲנִי מְאֻשֶּׁרֶת! יֵשׁ לִי מָקוֹם לָגוּר בּוֹ.</a:t>
            </a:r>
          </a:p>
        </p:txBody>
      </p:sp>
      <p:sp>
        <p:nvSpPr>
          <p:cNvPr id="12" name="הסבר ענן 11"/>
          <p:cNvSpPr/>
          <p:nvPr/>
        </p:nvSpPr>
        <p:spPr>
          <a:xfrm>
            <a:off x="4498914" y="0"/>
            <a:ext cx="4194710" cy="1787857"/>
          </a:xfrm>
          <a:prstGeom prst="cloudCallout">
            <a:avLst>
              <a:gd name="adj1" fmla="val -132988"/>
              <a:gd name="adj2" fmla="val 19507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he-IL" sz="2800" dirty="0">
                <a:solidFill>
                  <a:schemeClr val="tx1"/>
                </a:solidFill>
              </a:rPr>
              <a:t>מָה הָיִיתִי עוֹשָׂה לְלֹא הָעֶזְרָה שֶׁל חֲבֵרַי, חַיּוֹת הַיַּעַר?</a:t>
            </a:r>
          </a:p>
        </p:txBody>
      </p:sp>
    </p:spTree>
    <p:extLst>
      <p:ext uri="{BB962C8B-B14F-4D97-AF65-F5344CB8AC3E}">
        <p14:creationId xmlns:p14="http://schemas.microsoft.com/office/powerpoint/2010/main" val="3042807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9" name="תמונה 8"/>
          <p:cNvPicPr>
            <a:picLocks noChangeAspect="1"/>
          </p:cNvPicPr>
          <p:nvPr/>
        </p:nvPicPr>
        <p:blipFill>
          <a:blip r:embed="rId4"/>
          <a:stretch>
            <a:fillRect/>
          </a:stretch>
        </p:blipFill>
        <p:spPr>
          <a:xfrm>
            <a:off x="327545" y="2366607"/>
            <a:ext cx="4307845" cy="3611112"/>
          </a:xfrm>
          <a:prstGeom prst="rect">
            <a:avLst/>
          </a:prstGeom>
        </p:spPr>
      </p:pic>
      <p:sp>
        <p:nvSpPr>
          <p:cNvPr id="13" name="מלבן 12"/>
          <p:cNvSpPr/>
          <p:nvPr/>
        </p:nvSpPr>
        <p:spPr>
          <a:xfrm>
            <a:off x="9430603" y="4701653"/>
            <a:ext cx="2488887" cy="59367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 name="TextBox 10"/>
          <p:cNvSpPr txBox="1"/>
          <p:nvPr/>
        </p:nvSpPr>
        <p:spPr>
          <a:xfrm>
            <a:off x="4768063" y="2598619"/>
            <a:ext cx="7151427" cy="3323987"/>
          </a:xfrm>
          <a:prstGeom prst="rect">
            <a:avLst/>
          </a:prstGeom>
          <a:noFill/>
        </p:spPr>
        <p:txBody>
          <a:bodyPr wrap="square" rtlCol="1">
            <a:spAutoFit/>
          </a:bodyPr>
          <a:lstStyle/>
          <a:p>
            <a:pPr algn="r" rtl="1">
              <a:lnSpc>
                <a:spcPct val="150000"/>
              </a:lnSpc>
            </a:pPr>
            <a:r>
              <a:rPr lang="he-IL" sz="2800" dirty="0"/>
              <a:t>שָׁמְעוּ חַיּוֹת הַיַּעַר אֶת הַלְּבִיאָה וְהֶחֱלִיטוּ לַעֲזֹר לָהּ לִמְצוֹא מָקוֹם לָגוּר בּוֹ כְּדֵי שֶׁתּוּכַל לְהַמְלִיט בְּנַחַת.</a:t>
            </a:r>
          </a:p>
          <a:p>
            <a:pPr algn="r" rtl="1">
              <a:lnSpc>
                <a:spcPct val="150000"/>
              </a:lnSpc>
            </a:pPr>
            <a:r>
              <a:rPr lang="he-IL" sz="2800" dirty="0"/>
              <a:t>חִפְשׂוּ חַיּוֹת הַיַּעַר בַּיִת וּמָצְאוּ עֵץ חָלוּל גָּדוֹל.</a:t>
            </a:r>
          </a:p>
          <a:p>
            <a:pPr algn="r" rtl="1">
              <a:lnSpc>
                <a:spcPct val="150000"/>
              </a:lnSpc>
            </a:pPr>
            <a:r>
              <a:rPr lang="he-IL" sz="2800" dirty="0"/>
              <a:t>נִסּוּ לִבְנוֹת בּוֹ בַּיִת, </a:t>
            </a:r>
            <a:r>
              <a:rPr lang="he-IL" sz="3200" b="1" dirty="0">
                <a:solidFill>
                  <a:srgbClr val="FF0000"/>
                </a:solidFill>
              </a:rPr>
              <a:t>אֲבָל</a:t>
            </a:r>
            <a:r>
              <a:rPr lang="he-IL" sz="2800" dirty="0"/>
              <a:t> הַבַּיִת הִתְפָּרֵק.</a:t>
            </a:r>
          </a:p>
          <a:p>
            <a:pPr algn="r" rtl="1">
              <a:lnSpc>
                <a:spcPct val="150000"/>
              </a:lnSpc>
            </a:pPr>
            <a:endParaRPr lang="he-IL" sz="2400" dirty="0"/>
          </a:p>
        </p:txBody>
      </p:sp>
      <p:sp>
        <p:nvSpPr>
          <p:cNvPr id="10" name="הסבר ענן 9"/>
          <p:cNvSpPr/>
          <p:nvPr/>
        </p:nvSpPr>
        <p:spPr>
          <a:xfrm>
            <a:off x="635616" y="152400"/>
            <a:ext cx="3275463" cy="1787857"/>
          </a:xfrm>
          <a:prstGeom prst="cloudCallout">
            <a:avLst>
              <a:gd name="adj1" fmla="val -55488"/>
              <a:gd name="adj2" fmla="val 18591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he-IL" sz="2800" dirty="0">
                <a:solidFill>
                  <a:schemeClr val="tx1"/>
                </a:solidFill>
              </a:rPr>
              <a:t>אֲנִי מְאֻשֶּׁרֶת! יֵשׁ לִי מָקוֹם לָגוּר בּוֹ.</a:t>
            </a:r>
          </a:p>
        </p:txBody>
      </p:sp>
      <p:sp>
        <p:nvSpPr>
          <p:cNvPr id="12" name="הסבר ענן 11"/>
          <p:cNvSpPr/>
          <p:nvPr/>
        </p:nvSpPr>
        <p:spPr>
          <a:xfrm>
            <a:off x="4498914" y="0"/>
            <a:ext cx="4194710" cy="1787857"/>
          </a:xfrm>
          <a:prstGeom prst="cloudCallout">
            <a:avLst>
              <a:gd name="adj1" fmla="val -132988"/>
              <a:gd name="adj2" fmla="val 19507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he-IL" sz="2800" dirty="0">
                <a:solidFill>
                  <a:schemeClr val="tx1"/>
                </a:solidFill>
              </a:rPr>
              <a:t>מָה הָיִיתִי עוֹשָׂה לְלֹא הָעֶזְרָה שֶׁל חֲבֵרַי, חַיּוֹת הַיַּעַר?</a:t>
            </a:r>
          </a:p>
        </p:txBody>
      </p:sp>
    </p:spTree>
    <p:extLst>
      <p:ext uri="{BB962C8B-B14F-4D97-AF65-F5344CB8AC3E}">
        <p14:creationId xmlns:p14="http://schemas.microsoft.com/office/powerpoint/2010/main" val="3981722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9" name="תמונה 8"/>
          <p:cNvPicPr>
            <a:picLocks noChangeAspect="1"/>
          </p:cNvPicPr>
          <p:nvPr/>
        </p:nvPicPr>
        <p:blipFill>
          <a:blip r:embed="rId4"/>
          <a:stretch>
            <a:fillRect/>
          </a:stretch>
        </p:blipFill>
        <p:spPr>
          <a:xfrm>
            <a:off x="327545" y="2366607"/>
            <a:ext cx="4135273" cy="3611112"/>
          </a:xfrm>
          <a:prstGeom prst="rect">
            <a:avLst/>
          </a:prstGeom>
        </p:spPr>
      </p:pic>
      <p:sp>
        <p:nvSpPr>
          <p:cNvPr id="4" name="מלבן 3"/>
          <p:cNvSpPr/>
          <p:nvPr/>
        </p:nvSpPr>
        <p:spPr>
          <a:xfrm>
            <a:off x="6209732" y="4434275"/>
            <a:ext cx="2147692" cy="47767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 name="מלבן 12"/>
          <p:cNvSpPr/>
          <p:nvPr/>
        </p:nvSpPr>
        <p:spPr>
          <a:xfrm>
            <a:off x="9198591" y="4434275"/>
            <a:ext cx="2516183" cy="47767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 name="TextBox 10"/>
          <p:cNvSpPr txBox="1"/>
          <p:nvPr/>
        </p:nvSpPr>
        <p:spPr>
          <a:xfrm>
            <a:off x="4563347" y="2214207"/>
            <a:ext cx="7151427" cy="3323987"/>
          </a:xfrm>
          <a:prstGeom prst="rect">
            <a:avLst/>
          </a:prstGeom>
          <a:noFill/>
        </p:spPr>
        <p:txBody>
          <a:bodyPr wrap="square" rtlCol="1">
            <a:spAutoFit/>
          </a:bodyPr>
          <a:lstStyle/>
          <a:p>
            <a:pPr algn="r" rtl="1">
              <a:lnSpc>
                <a:spcPct val="150000"/>
              </a:lnSpc>
            </a:pPr>
            <a:r>
              <a:rPr lang="he-IL" sz="2800" dirty="0"/>
              <a:t>שָׁמְעוּ חַיּוֹת הַיַּעַר אֶת הַלְּבִיאָה וְהֶחֱלִיטוּ לַעֲזֹר לָהּ לִמְצוֹא מָקוֹם לָגוּר בּוֹ כְּדֵי שֶׁתּוּכַל לְהַמְלִיט בְּנַחַת.</a:t>
            </a:r>
          </a:p>
          <a:p>
            <a:pPr algn="r" rtl="1">
              <a:lnSpc>
                <a:spcPct val="150000"/>
              </a:lnSpc>
            </a:pPr>
            <a:r>
              <a:rPr lang="he-IL" sz="2800" dirty="0"/>
              <a:t>חִפְשׂוּ חַיּוֹת הַיַּעַר בַּיִת וּמָצְאוּ עֵץ חָלוּל גָּדוֹל.</a:t>
            </a:r>
          </a:p>
          <a:p>
            <a:pPr algn="r" rtl="1">
              <a:lnSpc>
                <a:spcPct val="150000"/>
              </a:lnSpc>
            </a:pPr>
            <a:r>
              <a:rPr lang="he-IL" sz="2800" dirty="0"/>
              <a:t>נִסּוּ לִבְנוֹת בּוֹ בַּיִת, </a:t>
            </a:r>
            <a:r>
              <a:rPr lang="he-IL" sz="3200" b="1" dirty="0">
                <a:solidFill>
                  <a:srgbClr val="FF0000"/>
                </a:solidFill>
              </a:rPr>
              <a:t>אֲבָל</a:t>
            </a:r>
            <a:r>
              <a:rPr lang="he-IL" sz="2800" dirty="0"/>
              <a:t> הַבַּיִת הִתְפָּרֵק.</a:t>
            </a:r>
          </a:p>
          <a:p>
            <a:pPr algn="r" rtl="1">
              <a:lnSpc>
                <a:spcPct val="150000"/>
              </a:lnSpc>
            </a:pPr>
            <a:endParaRPr lang="he-IL" sz="2400" dirty="0"/>
          </a:p>
        </p:txBody>
      </p:sp>
      <p:sp>
        <p:nvSpPr>
          <p:cNvPr id="10" name="הסבר ענן 9"/>
          <p:cNvSpPr/>
          <p:nvPr/>
        </p:nvSpPr>
        <p:spPr>
          <a:xfrm>
            <a:off x="635616" y="152400"/>
            <a:ext cx="3275463" cy="1787857"/>
          </a:xfrm>
          <a:prstGeom prst="cloudCallout">
            <a:avLst>
              <a:gd name="adj1" fmla="val -55488"/>
              <a:gd name="adj2" fmla="val 18591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he-IL" sz="2800" dirty="0">
                <a:solidFill>
                  <a:schemeClr val="tx1"/>
                </a:solidFill>
              </a:rPr>
              <a:t>אֲנִי מְאֻשֶּׁרֶת! יֵשׁ לִי מָקוֹם לָגוּר בּוֹ.</a:t>
            </a:r>
          </a:p>
        </p:txBody>
      </p:sp>
      <p:sp>
        <p:nvSpPr>
          <p:cNvPr id="12" name="הסבר ענן 11"/>
          <p:cNvSpPr/>
          <p:nvPr/>
        </p:nvSpPr>
        <p:spPr>
          <a:xfrm>
            <a:off x="4498914" y="0"/>
            <a:ext cx="4194710" cy="1787857"/>
          </a:xfrm>
          <a:prstGeom prst="cloudCallout">
            <a:avLst>
              <a:gd name="adj1" fmla="val -132988"/>
              <a:gd name="adj2" fmla="val 19507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he-IL" sz="2800" dirty="0">
                <a:solidFill>
                  <a:schemeClr val="tx1"/>
                </a:solidFill>
              </a:rPr>
              <a:t>מָה הָיִיתִי עוֹשָׂה לְלֹא הָעֶזְרָה שֶׁל חֲבֵרַי, חַיּוֹת הַיַּעַר?</a:t>
            </a:r>
          </a:p>
        </p:txBody>
      </p:sp>
    </p:spTree>
    <p:extLst>
      <p:ext uri="{BB962C8B-B14F-4D97-AF65-F5344CB8AC3E}">
        <p14:creationId xmlns:p14="http://schemas.microsoft.com/office/powerpoint/2010/main" val="3438954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9" name="תמונה 8"/>
          <p:cNvPicPr>
            <a:picLocks noChangeAspect="1"/>
          </p:cNvPicPr>
          <p:nvPr/>
        </p:nvPicPr>
        <p:blipFill>
          <a:blip r:embed="rId4"/>
          <a:stretch>
            <a:fillRect/>
          </a:stretch>
        </p:blipFill>
        <p:spPr>
          <a:xfrm>
            <a:off x="327546" y="2366607"/>
            <a:ext cx="4067034" cy="3611112"/>
          </a:xfrm>
          <a:prstGeom prst="rect">
            <a:avLst/>
          </a:prstGeom>
        </p:spPr>
      </p:pic>
      <p:sp>
        <p:nvSpPr>
          <p:cNvPr id="2" name="מלבן 1"/>
          <p:cNvSpPr/>
          <p:nvPr/>
        </p:nvSpPr>
        <p:spPr>
          <a:xfrm>
            <a:off x="5250271" y="5419628"/>
            <a:ext cx="6691516" cy="6550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b="1" dirty="0">
                <a:solidFill>
                  <a:schemeClr val="bg1"/>
                </a:solidFill>
              </a:rPr>
              <a:t>מָה יַעֲשׂוּ עַכְשָׁיו חַיּוֹת הַיַּעַר ?</a:t>
            </a:r>
          </a:p>
        </p:txBody>
      </p:sp>
      <p:sp>
        <p:nvSpPr>
          <p:cNvPr id="3" name="TextBox 2"/>
          <p:cNvSpPr txBox="1"/>
          <p:nvPr/>
        </p:nvSpPr>
        <p:spPr>
          <a:xfrm>
            <a:off x="4790362" y="2142231"/>
            <a:ext cx="7151427" cy="1305165"/>
          </a:xfrm>
          <a:prstGeom prst="rect">
            <a:avLst/>
          </a:prstGeom>
          <a:noFill/>
        </p:spPr>
        <p:txBody>
          <a:bodyPr wrap="square" rtlCol="1">
            <a:spAutoFit/>
          </a:bodyPr>
          <a:lstStyle/>
          <a:p>
            <a:pPr algn="r" rtl="1">
              <a:lnSpc>
                <a:spcPct val="150000"/>
              </a:lnSpc>
            </a:pPr>
            <a:r>
              <a:rPr lang="he-IL" sz="2800" dirty="0"/>
              <a:t>שָׁמְעוּ חַיּוֹת הַיַּעַר אֶת הַלְּבִיאָה וְהֶחֱלִיטוּ לַעֲזֹר לָהּ לִמְצוֹא מָקוֹם לָגוּר בּוֹ כְּדֵי שֶׁתּוּכַל לְהַמְלִיט בְּנַחַת.</a:t>
            </a:r>
          </a:p>
        </p:txBody>
      </p:sp>
      <p:sp>
        <p:nvSpPr>
          <p:cNvPr id="10" name="TextBox 9"/>
          <p:cNvSpPr txBox="1"/>
          <p:nvPr/>
        </p:nvSpPr>
        <p:spPr>
          <a:xfrm>
            <a:off x="4790361" y="3426571"/>
            <a:ext cx="7151427" cy="584775"/>
          </a:xfrm>
          <a:prstGeom prst="rect">
            <a:avLst/>
          </a:prstGeom>
          <a:noFill/>
        </p:spPr>
        <p:txBody>
          <a:bodyPr wrap="square" rtlCol="1">
            <a:spAutoFit/>
          </a:bodyPr>
          <a:lstStyle/>
          <a:p>
            <a:pPr algn="r" rtl="1"/>
            <a:r>
              <a:rPr lang="he-IL" sz="2800" dirty="0"/>
              <a:t>חִפְשׂוּ חַיּוֹת הַיַּעַר בַּיִת וּמָצְאוּ עֵץ חָלוּל גָּדוֹל</a:t>
            </a:r>
            <a:r>
              <a:rPr lang="he-IL" sz="3200" dirty="0"/>
              <a:t>.</a:t>
            </a:r>
          </a:p>
        </p:txBody>
      </p:sp>
      <p:sp>
        <p:nvSpPr>
          <p:cNvPr id="12" name="TextBox 11"/>
          <p:cNvSpPr txBox="1"/>
          <p:nvPr/>
        </p:nvSpPr>
        <p:spPr>
          <a:xfrm>
            <a:off x="4635391" y="4087635"/>
            <a:ext cx="7151426" cy="523220"/>
          </a:xfrm>
          <a:prstGeom prst="rect">
            <a:avLst/>
          </a:prstGeom>
          <a:noFill/>
        </p:spPr>
        <p:txBody>
          <a:bodyPr wrap="square" rtlCol="1">
            <a:spAutoFit/>
          </a:bodyPr>
          <a:lstStyle/>
          <a:p>
            <a:pPr algn="r" rtl="1"/>
            <a:r>
              <a:rPr lang="he-IL" sz="2800" dirty="0"/>
              <a:t>נִסּוּ לִבְנוֹת בּוֹ בַּיִת, אֲבָל</a:t>
            </a:r>
            <a:r>
              <a:rPr lang="he-IL" sz="2800" dirty="0">
                <a:solidFill>
                  <a:schemeClr val="accent6">
                    <a:lumMod val="75000"/>
                  </a:schemeClr>
                </a:solidFill>
              </a:rPr>
              <a:t> </a:t>
            </a:r>
            <a:r>
              <a:rPr lang="he-IL" sz="2800" dirty="0"/>
              <a:t>הַבַּיִת הִתְפָּרֵק.</a:t>
            </a:r>
          </a:p>
        </p:txBody>
      </p:sp>
      <p:sp>
        <p:nvSpPr>
          <p:cNvPr id="11" name="מלבן 10"/>
          <p:cNvSpPr/>
          <p:nvPr/>
        </p:nvSpPr>
        <p:spPr>
          <a:xfrm>
            <a:off x="5250271" y="4143744"/>
            <a:ext cx="6691517" cy="44395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 name="הסבר ענן 12"/>
          <p:cNvSpPr/>
          <p:nvPr/>
        </p:nvSpPr>
        <p:spPr>
          <a:xfrm>
            <a:off x="635616" y="152400"/>
            <a:ext cx="3275463" cy="1787857"/>
          </a:xfrm>
          <a:prstGeom prst="cloudCallout">
            <a:avLst>
              <a:gd name="adj1" fmla="val -55488"/>
              <a:gd name="adj2" fmla="val 18591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he-IL" sz="2800" dirty="0">
                <a:solidFill>
                  <a:schemeClr val="tx1"/>
                </a:solidFill>
              </a:rPr>
              <a:t>אֲנִי מְאֻשֶּׁרֶת! יֵשׁ לִי מָקוֹם לָגוּר בּוֹ.</a:t>
            </a:r>
          </a:p>
        </p:txBody>
      </p:sp>
      <p:sp>
        <p:nvSpPr>
          <p:cNvPr id="14" name="הסבר ענן 13"/>
          <p:cNvSpPr/>
          <p:nvPr/>
        </p:nvSpPr>
        <p:spPr>
          <a:xfrm>
            <a:off x="4498914" y="0"/>
            <a:ext cx="4194710" cy="1787857"/>
          </a:xfrm>
          <a:prstGeom prst="cloudCallout">
            <a:avLst>
              <a:gd name="adj1" fmla="val -132988"/>
              <a:gd name="adj2" fmla="val 19507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he-IL" sz="2800" dirty="0">
                <a:solidFill>
                  <a:schemeClr val="tx1"/>
                </a:solidFill>
              </a:rPr>
              <a:t>מָה הָיִיתִי עוֹשָׂה לְלֹא הָעֶזְרָה שֶׁל חֲבֵרַי, חַיּוֹת הַיַּעַר?</a:t>
            </a:r>
          </a:p>
        </p:txBody>
      </p:sp>
    </p:spTree>
    <p:extLst>
      <p:ext uri="{BB962C8B-B14F-4D97-AF65-F5344CB8AC3E}">
        <p14:creationId xmlns:p14="http://schemas.microsoft.com/office/powerpoint/2010/main" val="2302935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7" name="תמונה 6"/>
          <p:cNvPicPr>
            <a:picLocks noChangeAspect="1"/>
          </p:cNvPicPr>
          <p:nvPr/>
        </p:nvPicPr>
        <p:blipFill>
          <a:blip r:embed="rId4"/>
          <a:stretch>
            <a:fillRect/>
          </a:stretch>
        </p:blipFill>
        <p:spPr>
          <a:xfrm>
            <a:off x="324243" y="2002288"/>
            <a:ext cx="3633607" cy="4211924"/>
          </a:xfrm>
          <a:prstGeom prst="rect">
            <a:avLst/>
          </a:prstGeom>
        </p:spPr>
      </p:pic>
      <p:sp>
        <p:nvSpPr>
          <p:cNvPr id="12" name="TextBox 11"/>
          <p:cNvSpPr txBox="1"/>
          <p:nvPr/>
        </p:nvSpPr>
        <p:spPr>
          <a:xfrm>
            <a:off x="3957850" y="2616437"/>
            <a:ext cx="8093122" cy="2677656"/>
          </a:xfrm>
          <a:prstGeom prst="rect">
            <a:avLst/>
          </a:prstGeom>
          <a:noFill/>
        </p:spPr>
        <p:txBody>
          <a:bodyPr wrap="square" rtlCol="1">
            <a:spAutoFit/>
          </a:bodyPr>
          <a:lstStyle/>
          <a:p>
            <a:pPr algn="r" rtl="1">
              <a:lnSpc>
                <a:spcPct val="150000"/>
              </a:lnSpc>
            </a:pPr>
            <a:r>
              <a:rPr lang="he-IL" sz="2800" dirty="0"/>
              <a:t>הִמְשִׁיכוּ לְחַפֵּשׂ וּמָצְאוּ מְעָרָה גְּדוֹלָה. נִיקּוּ אֶת הַמְּעָרָה וְסִדְּרוּ אוֹתָהּ, אֲבָל פִּתְאוֹם בָּא נָחָשׁ גָּדוֹל וְגֵרֵשׁ אוֹתָם מִשָּׁם. הִצְטַעֲרוּ הַחַיּוּת מְאוֹד.</a:t>
            </a:r>
          </a:p>
          <a:p>
            <a:pPr algn="r" rtl="1">
              <a:lnSpc>
                <a:spcPct val="150000"/>
              </a:lnSpc>
            </a:pPr>
            <a:r>
              <a:rPr lang="he-IL" sz="2800" dirty="0"/>
              <a:t>חָשְׁבוּ חַיּוֹת הַיַּעַר: "מָה לַעֲשׂוֹת? הֵיכָן לִבְנוֹת בַּיִת לַלְּבִיאָה?"</a:t>
            </a:r>
          </a:p>
        </p:txBody>
      </p:sp>
    </p:spTree>
    <p:extLst>
      <p:ext uri="{BB962C8B-B14F-4D97-AF65-F5344CB8AC3E}">
        <p14:creationId xmlns:p14="http://schemas.microsoft.com/office/powerpoint/2010/main" val="3584329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7" name="תמונה 6"/>
          <p:cNvPicPr>
            <a:picLocks noChangeAspect="1"/>
          </p:cNvPicPr>
          <p:nvPr/>
        </p:nvPicPr>
        <p:blipFill>
          <a:blip r:embed="rId4"/>
          <a:stretch>
            <a:fillRect/>
          </a:stretch>
        </p:blipFill>
        <p:spPr>
          <a:xfrm>
            <a:off x="423081" y="2002288"/>
            <a:ext cx="3562065" cy="4211924"/>
          </a:xfrm>
          <a:prstGeom prst="rect">
            <a:avLst/>
          </a:prstGeom>
        </p:spPr>
      </p:pic>
      <p:sp>
        <p:nvSpPr>
          <p:cNvPr id="12" name="TextBox 11"/>
          <p:cNvSpPr txBox="1"/>
          <p:nvPr/>
        </p:nvSpPr>
        <p:spPr>
          <a:xfrm>
            <a:off x="3849858" y="2431786"/>
            <a:ext cx="8228410" cy="2862322"/>
          </a:xfrm>
          <a:prstGeom prst="rect">
            <a:avLst/>
          </a:prstGeom>
          <a:noFill/>
        </p:spPr>
        <p:txBody>
          <a:bodyPr wrap="square" rtlCol="1">
            <a:spAutoFit/>
          </a:bodyPr>
          <a:lstStyle/>
          <a:p>
            <a:pPr algn="r" rtl="1">
              <a:lnSpc>
                <a:spcPct val="150000"/>
              </a:lnSpc>
            </a:pPr>
            <a:r>
              <a:rPr lang="he-IL" sz="2800" dirty="0"/>
              <a:t>הִמְשִׁיכוּ לְחַפֵּשׂ וּמָצְאוּ מְעָרָה גְּדוֹלָה. נִיקּוּ אֶת הַמְּעָרָה וְסִדְּרוּ אוֹתָהּ, </a:t>
            </a:r>
            <a:r>
              <a:rPr lang="he-IL" sz="3200" b="1" dirty="0">
                <a:solidFill>
                  <a:srgbClr val="FF0000"/>
                </a:solidFill>
              </a:rPr>
              <a:t>א</a:t>
            </a:r>
            <a:r>
              <a:rPr lang="he-IL" sz="3600" b="1" dirty="0">
                <a:solidFill>
                  <a:srgbClr val="FF0000"/>
                </a:solidFill>
              </a:rPr>
              <a:t>ֲ</a:t>
            </a:r>
            <a:r>
              <a:rPr lang="he-IL" sz="3200" b="1" dirty="0">
                <a:solidFill>
                  <a:srgbClr val="FF0000"/>
                </a:solidFill>
              </a:rPr>
              <a:t>בָל </a:t>
            </a:r>
            <a:r>
              <a:rPr lang="he-IL" sz="2800" dirty="0"/>
              <a:t>פִּתְאוֹם</a:t>
            </a:r>
            <a:r>
              <a:rPr lang="he-IL" sz="3200" b="1" dirty="0">
                <a:solidFill>
                  <a:srgbClr val="FF0000"/>
                </a:solidFill>
              </a:rPr>
              <a:t> </a:t>
            </a:r>
            <a:r>
              <a:rPr lang="he-IL" sz="2800" dirty="0"/>
              <a:t>בָּא נָחָשׁ גָּדוֹל וְגֵרֵשׁ אוֹתָם מִשָּׁם. הִצְטַעֲרוּ הַחַיּוּת מְאוֹד.</a:t>
            </a:r>
          </a:p>
          <a:p>
            <a:pPr algn="r" rtl="1">
              <a:lnSpc>
                <a:spcPct val="150000"/>
              </a:lnSpc>
            </a:pPr>
            <a:r>
              <a:rPr lang="he-IL" sz="2800" dirty="0"/>
              <a:t>חָשְׁבוּ חַיּוֹת הַיַּעַר: "מָה לַעֲשׂוֹת? הֵיכָן לִבְנוֹת בַּיִת לַלְּבִיאָה?"</a:t>
            </a:r>
          </a:p>
        </p:txBody>
      </p:sp>
      <p:sp>
        <p:nvSpPr>
          <p:cNvPr id="3" name="מלבן 2"/>
          <p:cNvSpPr/>
          <p:nvPr/>
        </p:nvSpPr>
        <p:spPr>
          <a:xfrm>
            <a:off x="7274257" y="2647668"/>
            <a:ext cx="2688609" cy="50496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 name="מלבן 8"/>
          <p:cNvSpPr/>
          <p:nvPr/>
        </p:nvSpPr>
        <p:spPr>
          <a:xfrm>
            <a:off x="4981433" y="3368517"/>
            <a:ext cx="4258101" cy="50496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2289559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7" name="תמונה 6"/>
          <p:cNvPicPr>
            <a:picLocks noChangeAspect="1"/>
          </p:cNvPicPr>
          <p:nvPr/>
        </p:nvPicPr>
        <p:blipFill>
          <a:blip r:embed="rId4"/>
          <a:stretch>
            <a:fillRect/>
          </a:stretch>
        </p:blipFill>
        <p:spPr>
          <a:xfrm>
            <a:off x="324244" y="2002288"/>
            <a:ext cx="3415243" cy="4211924"/>
          </a:xfrm>
          <a:prstGeom prst="rect">
            <a:avLst/>
          </a:prstGeom>
        </p:spPr>
      </p:pic>
      <p:sp>
        <p:nvSpPr>
          <p:cNvPr id="3" name="מלבן 2"/>
          <p:cNvSpPr/>
          <p:nvPr/>
        </p:nvSpPr>
        <p:spPr>
          <a:xfrm>
            <a:off x="3971499" y="4709531"/>
            <a:ext cx="5556827" cy="46486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 name="מלבן 13"/>
          <p:cNvSpPr/>
          <p:nvPr/>
        </p:nvSpPr>
        <p:spPr>
          <a:xfrm>
            <a:off x="3971499" y="5763836"/>
            <a:ext cx="8016870" cy="6550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b="1" dirty="0">
                <a:solidFill>
                  <a:schemeClr val="bg1"/>
                </a:solidFill>
              </a:rPr>
              <a:t>מָה לַעֲשׂוֹת? הֵיכָן יִבְנוּ בַּיִת לַלְּבִיאָה?</a:t>
            </a:r>
          </a:p>
        </p:txBody>
      </p:sp>
      <p:sp>
        <p:nvSpPr>
          <p:cNvPr id="9" name="TextBox 8"/>
          <p:cNvSpPr txBox="1"/>
          <p:nvPr/>
        </p:nvSpPr>
        <p:spPr>
          <a:xfrm>
            <a:off x="3835022" y="1775490"/>
            <a:ext cx="8153347" cy="3508653"/>
          </a:xfrm>
          <a:prstGeom prst="rect">
            <a:avLst/>
          </a:prstGeom>
          <a:noFill/>
        </p:spPr>
        <p:txBody>
          <a:bodyPr wrap="square" rtlCol="1">
            <a:spAutoFit/>
          </a:bodyPr>
          <a:lstStyle/>
          <a:p>
            <a:pPr algn="r" rtl="1">
              <a:lnSpc>
                <a:spcPct val="150000"/>
              </a:lnSpc>
            </a:pPr>
            <a:r>
              <a:rPr lang="he-IL" sz="2800" dirty="0"/>
              <a:t>הִמְשִׁיכוּ לְחַפֵּשׂ וּמָצְאוּ מְעָרָה גְּדוֹלָה. נִיקּוּ אֶת הַמְּעָרָה וְסִדְּרוּ אוֹתָהּ,</a:t>
            </a:r>
          </a:p>
          <a:p>
            <a:pPr algn="r" rtl="1">
              <a:lnSpc>
                <a:spcPct val="150000"/>
              </a:lnSpc>
            </a:pPr>
            <a:r>
              <a:rPr lang="he-IL" sz="3200" b="1" dirty="0">
                <a:solidFill>
                  <a:srgbClr val="FF0000"/>
                </a:solidFill>
              </a:rPr>
              <a:t>א</a:t>
            </a:r>
            <a:r>
              <a:rPr lang="he-IL" sz="3600" b="1" dirty="0">
                <a:solidFill>
                  <a:srgbClr val="FF0000"/>
                </a:solidFill>
              </a:rPr>
              <a:t>ֲ</a:t>
            </a:r>
            <a:r>
              <a:rPr lang="he-IL" sz="3200" b="1" dirty="0">
                <a:solidFill>
                  <a:srgbClr val="FF0000"/>
                </a:solidFill>
              </a:rPr>
              <a:t>בָל </a:t>
            </a:r>
            <a:r>
              <a:rPr lang="he-IL" sz="2800" dirty="0"/>
              <a:t>פִּתְאוֹם</a:t>
            </a:r>
            <a:r>
              <a:rPr lang="he-IL" sz="3200" b="1" dirty="0">
                <a:solidFill>
                  <a:srgbClr val="FF0000"/>
                </a:solidFill>
              </a:rPr>
              <a:t> </a:t>
            </a:r>
            <a:r>
              <a:rPr lang="he-IL" sz="2800" dirty="0"/>
              <a:t>בָּא נָחָשׁ גָּדוֹל וְגֵרֵשׁ אוֹתָם מִשָּׁם. הִצְטַעֲרוּ הַחַיּוּת מְאוֹד.</a:t>
            </a:r>
          </a:p>
          <a:p>
            <a:pPr algn="r" rtl="1">
              <a:lnSpc>
                <a:spcPct val="150000"/>
              </a:lnSpc>
            </a:pPr>
            <a:r>
              <a:rPr lang="he-IL" sz="2800" dirty="0"/>
              <a:t>חָשְׁבוּ חַיּוֹת הַיַּעַר: "מָה לַעֲשׂוֹת? הֵיכָן לִבְנוֹת בַּיִת לַלְּבִיאָה?"</a:t>
            </a:r>
          </a:p>
        </p:txBody>
      </p:sp>
    </p:spTree>
    <p:extLst>
      <p:ext uri="{BB962C8B-B14F-4D97-AF65-F5344CB8AC3E}">
        <p14:creationId xmlns:p14="http://schemas.microsoft.com/office/powerpoint/2010/main" val="1320905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9" name="תמונה 8"/>
          <p:cNvPicPr>
            <a:picLocks noChangeAspect="1"/>
          </p:cNvPicPr>
          <p:nvPr/>
        </p:nvPicPr>
        <p:blipFill>
          <a:blip r:embed="rId4"/>
          <a:stretch>
            <a:fillRect/>
          </a:stretch>
        </p:blipFill>
        <p:spPr>
          <a:xfrm>
            <a:off x="429700" y="1787858"/>
            <a:ext cx="3937584" cy="4312692"/>
          </a:xfrm>
          <a:prstGeom prst="rect">
            <a:avLst/>
          </a:prstGeom>
        </p:spPr>
      </p:pic>
      <p:sp>
        <p:nvSpPr>
          <p:cNvPr id="2" name="TextBox 1"/>
          <p:cNvSpPr txBox="1"/>
          <p:nvPr/>
        </p:nvSpPr>
        <p:spPr>
          <a:xfrm>
            <a:off x="4490114" y="1527723"/>
            <a:ext cx="7506268" cy="5355312"/>
          </a:xfrm>
          <a:prstGeom prst="rect">
            <a:avLst/>
          </a:prstGeom>
          <a:noFill/>
        </p:spPr>
        <p:txBody>
          <a:bodyPr wrap="square" rtlCol="1">
            <a:spAutoFit/>
          </a:bodyPr>
          <a:lstStyle/>
          <a:p>
            <a:pPr algn="r">
              <a:lnSpc>
                <a:spcPct val="150000"/>
              </a:lnSpc>
            </a:pPr>
            <a:r>
              <a:rPr lang="he-IL" sz="3200" b="1" dirty="0">
                <a:solidFill>
                  <a:srgbClr val="FF0000"/>
                </a:solidFill>
              </a:rPr>
              <a:t>לְבַסּוֹף</a:t>
            </a:r>
            <a:r>
              <a:rPr lang="he-IL" sz="2800" dirty="0"/>
              <a:t> מָצְאוּ מְחִילָה גְּדוֹלָה בָּאֲדָמָה. נִקּוּ, רִפְּדוּ וְסִדְּרוּ אוֹתָהּ-וְהָיָה לַלְּבִיאָה בַּיִת לָגוּר בּוֹ.</a:t>
            </a:r>
          </a:p>
          <a:p>
            <a:pPr algn="r">
              <a:lnSpc>
                <a:spcPct val="150000"/>
              </a:lnSpc>
            </a:pPr>
            <a:r>
              <a:rPr lang="he-IL" sz="2800" dirty="0"/>
              <a:t>נִכְנְסָה הַלְּבִיאָה לְבֵיתָהּ הֶחָדָשׁ וְחָשְׁבָה: "כַּמָּה טוֹב שֶׁיֵּשׁ לִי חֲבֵרִים!" שָׁכְבָה הַלְּבִיאָה בַּמְּחִילָּה, עַד אֲשֶׁר יוֹם אֶחָד הִמְלִיטָה גּוּר אֲרָיוֹת קְטַנְטַן-כְּפִיר.</a:t>
            </a:r>
          </a:p>
          <a:p>
            <a:pPr algn="r">
              <a:lnSpc>
                <a:spcPct val="150000"/>
              </a:lnSpc>
            </a:pPr>
            <a:r>
              <a:rPr lang="he-IL" sz="2800" dirty="0"/>
              <a:t>לִקְּקָה הַלְּבִיאָה אֶת הַכְּפִיר הַקָּטָן, הֵינִיקָה אוֹתוֹ בַּחֲלָבָהּ, וְהַכְּפִיר גָּדַל וְגָדַל. לָמַד הַכְּפִיר לֶאֱכוֹל בְּעַצְמוֹ, לִשְׁמוֹר עַל מִשְׁפַּחְתּוֹ וְלִשְׁתּוֹת מִמֵּי הָאֲגַם עִם כֻּלָּם.</a:t>
            </a:r>
          </a:p>
        </p:txBody>
      </p:sp>
      <p:sp>
        <p:nvSpPr>
          <p:cNvPr id="7" name="אליפסה 6"/>
          <p:cNvSpPr/>
          <p:nvPr/>
        </p:nvSpPr>
        <p:spPr>
          <a:xfrm>
            <a:off x="2893325" y="2743200"/>
            <a:ext cx="45719"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2812907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9" name="תמונה 8"/>
          <p:cNvPicPr>
            <a:picLocks noChangeAspect="1"/>
          </p:cNvPicPr>
          <p:nvPr/>
        </p:nvPicPr>
        <p:blipFill>
          <a:blip r:embed="rId4"/>
          <a:stretch>
            <a:fillRect/>
          </a:stretch>
        </p:blipFill>
        <p:spPr>
          <a:xfrm>
            <a:off x="456995" y="1944974"/>
            <a:ext cx="3669623" cy="4155575"/>
          </a:xfrm>
          <a:prstGeom prst="rect">
            <a:avLst/>
          </a:prstGeom>
        </p:spPr>
      </p:pic>
      <p:sp>
        <p:nvSpPr>
          <p:cNvPr id="4" name="הסבר ענן 3"/>
          <p:cNvSpPr/>
          <p:nvPr/>
        </p:nvSpPr>
        <p:spPr>
          <a:xfrm>
            <a:off x="137776" y="26906"/>
            <a:ext cx="5321329" cy="2115403"/>
          </a:xfrm>
          <a:prstGeom prst="cloudCallout">
            <a:avLst>
              <a:gd name="adj1" fmla="val -18388"/>
              <a:gd name="adj2" fmla="val 105725"/>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he-IL" sz="2800" dirty="0">
                <a:solidFill>
                  <a:schemeClr val="tx1"/>
                </a:solidFill>
              </a:rPr>
              <a:t>סוֹף סוֹף יֵשׁ לִי בַּיִת שֶׁאוּכַל לְהַמְלִיט בּוֹ אֶת הַכְּפִיר הַקָּטָן שֶׁלִּי. אֲנִי כָּל כָּךְ מְאֻשֶּׁרֶת.</a:t>
            </a:r>
          </a:p>
        </p:txBody>
      </p:sp>
      <p:sp>
        <p:nvSpPr>
          <p:cNvPr id="2" name="TextBox 1"/>
          <p:cNvSpPr txBox="1"/>
          <p:nvPr/>
        </p:nvSpPr>
        <p:spPr>
          <a:xfrm>
            <a:off x="4126618" y="1608365"/>
            <a:ext cx="7792871" cy="5262979"/>
          </a:xfrm>
          <a:prstGeom prst="rect">
            <a:avLst/>
          </a:prstGeom>
          <a:noFill/>
        </p:spPr>
        <p:txBody>
          <a:bodyPr wrap="square" rtlCol="1">
            <a:spAutoFit/>
          </a:bodyPr>
          <a:lstStyle/>
          <a:p>
            <a:pPr algn="r">
              <a:lnSpc>
                <a:spcPct val="150000"/>
              </a:lnSpc>
            </a:pPr>
            <a:r>
              <a:rPr lang="he-IL" sz="2800" dirty="0"/>
              <a:t>לְבַסּוֹף מָצְאוּ מְחִילָה גְּדוֹלָה בָּאֲדָמָה. נִקּוּ, רִפְּדוּ וְסִדְּרוּ אוֹתָהּ-וְהָיָה לַלְּבִיאָה בַּיִת לָגוּר בּוֹ.</a:t>
            </a:r>
          </a:p>
          <a:p>
            <a:pPr algn="r">
              <a:lnSpc>
                <a:spcPct val="150000"/>
              </a:lnSpc>
            </a:pPr>
            <a:r>
              <a:rPr lang="he-IL" sz="2800" dirty="0"/>
              <a:t>נִכְנְסָה הַלְּבִיאָה לְבֵיתָהּ הֶחָדָשׁ וְחָשְׁבָה: "כַּמָּה טוֹב שֶׁיֵּשׁ לִי חֲבֵרִים!" שָׁכְבָה הַלְּבִיאָה בַּמְּחִילָּה, עַד אֲשֶׁר יוֹם אֶחָד הִמְלִיטָה גּוּר אֲרָיוֹת קְטַנְטַן-כְּפִיר.</a:t>
            </a:r>
          </a:p>
          <a:p>
            <a:pPr algn="r">
              <a:lnSpc>
                <a:spcPct val="150000"/>
              </a:lnSpc>
            </a:pPr>
            <a:r>
              <a:rPr lang="he-IL" sz="2800" dirty="0"/>
              <a:t>לִקְּקָה הַלְּבִיאָה אֶת הַכְּפִיר הַקָּטָן, הֵינִיקָה אוֹתוֹ בַּחֲלָבָהּ, וְהַכְּפִיר גָּדַל וְגָדַל. לָמַד הַכְּפִיר לֶאֱכוֹל בְּעַצְמוֹ, לִשְׁמוֹר עַל מִשְׁפַּחְתּוֹ וְלִשְׁתּוֹת מִמֵּי הָאֲגַם עִם כֻּלָּם.</a:t>
            </a:r>
          </a:p>
        </p:txBody>
      </p:sp>
    </p:spTree>
    <p:extLst>
      <p:ext uri="{BB962C8B-B14F-4D97-AF65-F5344CB8AC3E}">
        <p14:creationId xmlns:p14="http://schemas.microsoft.com/office/powerpoint/2010/main" val="1488125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9" name="תמונה 8"/>
          <p:cNvPicPr>
            <a:picLocks noChangeAspect="1"/>
          </p:cNvPicPr>
          <p:nvPr/>
        </p:nvPicPr>
        <p:blipFill>
          <a:blip r:embed="rId4"/>
          <a:stretch>
            <a:fillRect/>
          </a:stretch>
        </p:blipFill>
        <p:spPr>
          <a:xfrm>
            <a:off x="389193" y="1958622"/>
            <a:ext cx="3664629" cy="4155575"/>
          </a:xfrm>
          <a:prstGeom prst="rect">
            <a:avLst/>
          </a:prstGeom>
        </p:spPr>
      </p:pic>
      <p:sp>
        <p:nvSpPr>
          <p:cNvPr id="4" name="הסבר ענן 3"/>
          <p:cNvSpPr/>
          <p:nvPr/>
        </p:nvSpPr>
        <p:spPr>
          <a:xfrm>
            <a:off x="-94236" y="-41247"/>
            <a:ext cx="4046804" cy="2115403"/>
          </a:xfrm>
          <a:prstGeom prst="cloudCallout">
            <a:avLst>
              <a:gd name="adj1" fmla="val -18388"/>
              <a:gd name="adj2" fmla="val 105725"/>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he-IL" sz="2600" dirty="0">
                <a:solidFill>
                  <a:schemeClr val="tx1"/>
                </a:solidFill>
              </a:rPr>
              <a:t>סוֹף סוֹף יֵשׁ לִי בַּיִת שֶׁאוּכַל לְהַמְלִיט בּוֹ אֶת הַכְּפִיר הַקָּטָן שֶׁלִּי.</a:t>
            </a:r>
          </a:p>
        </p:txBody>
      </p:sp>
      <p:sp>
        <p:nvSpPr>
          <p:cNvPr id="10" name="הסבר ענן 9"/>
          <p:cNvSpPr/>
          <p:nvPr/>
        </p:nvSpPr>
        <p:spPr>
          <a:xfrm>
            <a:off x="3765330" y="13562"/>
            <a:ext cx="4716404" cy="1589439"/>
          </a:xfrm>
          <a:prstGeom prst="cloudCallout">
            <a:avLst>
              <a:gd name="adj1" fmla="val -115409"/>
              <a:gd name="adj2" fmla="val 101854"/>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he-IL" sz="2800" dirty="0">
                <a:solidFill>
                  <a:schemeClr val="tx1"/>
                </a:solidFill>
              </a:rPr>
              <a:t>תּוֹדָה לַחֲבֵרַי, בִּזְכוּתָם יֵשׁ לִי בַּיִת!</a:t>
            </a:r>
          </a:p>
        </p:txBody>
      </p:sp>
      <p:sp>
        <p:nvSpPr>
          <p:cNvPr id="2" name="TextBox 1"/>
          <p:cNvSpPr txBox="1"/>
          <p:nvPr/>
        </p:nvSpPr>
        <p:spPr>
          <a:xfrm>
            <a:off x="4272416" y="1548194"/>
            <a:ext cx="7814652" cy="5262979"/>
          </a:xfrm>
          <a:prstGeom prst="rect">
            <a:avLst/>
          </a:prstGeom>
          <a:noFill/>
        </p:spPr>
        <p:txBody>
          <a:bodyPr wrap="square" rtlCol="1">
            <a:spAutoFit/>
          </a:bodyPr>
          <a:lstStyle/>
          <a:p>
            <a:pPr algn="r">
              <a:lnSpc>
                <a:spcPct val="150000"/>
              </a:lnSpc>
            </a:pPr>
            <a:r>
              <a:rPr lang="he-IL" sz="2800" dirty="0"/>
              <a:t>לְבַסּוֹף מָצְאוּ מְחִילָה גְּדוֹלָה בָּאֲדָמָה. נִקּוּ, רִפְּדוּ וְסִדְּרוּ אוֹתָהּ-וְהָיָה לַלְּבִיאָה בַּיִת לָגוּר בּוֹ.</a:t>
            </a:r>
          </a:p>
          <a:p>
            <a:pPr algn="r">
              <a:lnSpc>
                <a:spcPct val="150000"/>
              </a:lnSpc>
            </a:pPr>
            <a:r>
              <a:rPr lang="he-IL" sz="2800" dirty="0"/>
              <a:t>נִכְנְסָה הַלְּבִיאָה לְבֵיתָהּ הֶחָדָשׁ וְחָשְׁבָה: "כַּמָּה טוֹב שֶׁיֵּשׁ לִי חֲבֵרִים!" שָׁכְבָה הַלְּבִיאָה בַּמְּחִילָּה, עַד אֲשֶׁר יוֹם אֶחָד הִמְלִיטָה גּוּר אֲרָיוֹת קְטַנְטַן-כְּפִיר.</a:t>
            </a:r>
          </a:p>
          <a:p>
            <a:pPr algn="r">
              <a:lnSpc>
                <a:spcPct val="150000"/>
              </a:lnSpc>
            </a:pPr>
            <a:r>
              <a:rPr lang="he-IL" sz="2800" dirty="0"/>
              <a:t>לִקְּקָה הַלְּבִיאָה אֶת הַכְּפִיר הַקָּטָן, הֵינִיקָה אוֹתוֹ בַּחֲלָבָהּ, וְהַכְּפִיר גָּדַל וְגָדַל. לָמַד הַכְּפִיר לֶאֱכוֹל בְּעַצְמוֹ, לִשְׁמוֹר עַל מִשְׁפַּחְתּוֹ וְלִשְׁתּוֹת מִמֵּי הָאֲגַם עִם כֻּלָּם.</a:t>
            </a:r>
          </a:p>
        </p:txBody>
      </p:sp>
    </p:spTree>
    <p:extLst>
      <p:ext uri="{BB962C8B-B14F-4D97-AF65-F5344CB8AC3E}">
        <p14:creationId xmlns:p14="http://schemas.microsoft.com/office/powerpoint/2010/main" val="122448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9" name="תמונה 8"/>
          <p:cNvPicPr>
            <a:picLocks noChangeAspect="1"/>
          </p:cNvPicPr>
          <p:nvPr/>
        </p:nvPicPr>
        <p:blipFill>
          <a:blip r:embed="rId4"/>
          <a:stretch>
            <a:fillRect/>
          </a:stretch>
        </p:blipFill>
        <p:spPr>
          <a:xfrm>
            <a:off x="456995" y="1944974"/>
            <a:ext cx="4292426" cy="4155575"/>
          </a:xfrm>
          <a:prstGeom prst="rect">
            <a:avLst/>
          </a:prstGeom>
        </p:spPr>
      </p:pic>
      <p:sp>
        <p:nvSpPr>
          <p:cNvPr id="4" name="הסבר ענן 3"/>
          <p:cNvSpPr/>
          <p:nvPr/>
        </p:nvSpPr>
        <p:spPr>
          <a:xfrm>
            <a:off x="124358" y="26560"/>
            <a:ext cx="3631565" cy="2115403"/>
          </a:xfrm>
          <a:prstGeom prst="cloudCallout">
            <a:avLst>
              <a:gd name="adj1" fmla="val -18388"/>
              <a:gd name="adj2" fmla="val 105725"/>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he-IL" sz="2400" dirty="0">
                <a:solidFill>
                  <a:schemeClr val="tx1"/>
                </a:solidFill>
              </a:rPr>
              <a:t>סוֹף סוֹף יֵשׁ לִי בַּיִת שֶׁאוּכַל לְהַמְלִיט בּוֹ אֶת הַכְּפִיר הַקָּטָן שֶׁלִּי.</a:t>
            </a:r>
          </a:p>
        </p:txBody>
      </p:sp>
      <p:sp>
        <p:nvSpPr>
          <p:cNvPr id="10" name="הסבר ענן 9"/>
          <p:cNvSpPr/>
          <p:nvPr/>
        </p:nvSpPr>
        <p:spPr>
          <a:xfrm>
            <a:off x="3472252" y="-41246"/>
            <a:ext cx="4171213" cy="2115403"/>
          </a:xfrm>
          <a:prstGeom prst="cloudCallout">
            <a:avLst>
              <a:gd name="adj1" fmla="val -115409"/>
              <a:gd name="adj2" fmla="val 101854"/>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he-IL" sz="2800" dirty="0">
                <a:solidFill>
                  <a:schemeClr val="tx1"/>
                </a:solidFill>
              </a:rPr>
              <a:t>תּוֹדָה לַחֲבֵרַי, בִּזְכוּתָם יֵשׁ לִי בַּיִת.</a:t>
            </a:r>
          </a:p>
        </p:txBody>
      </p:sp>
      <p:sp>
        <p:nvSpPr>
          <p:cNvPr id="11" name="הסבר ענן 10"/>
          <p:cNvSpPr/>
          <p:nvPr/>
        </p:nvSpPr>
        <p:spPr>
          <a:xfrm>
            <a:off x="1890979" y="1556086"/>
            <a:ext cx="3347895" cy="2115403"/>
          </a:xfrm>
          <a:prstGeom prst="cloudCallout">
            <a:avLst>
              <a:gd name="adj1" fmla="val -20834"/>
              <a:gd name="adj2" fmla="val 109596"/>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he-IL" sz="2800" dirty="0">
                <a:solidFill>
                  <a:schemeClr val="tx1"/>
                </a:solidFill>
              </a:rPr>
              <a:t>יֵשׁ לִי אִמָּא לְבִיאָה! אֲנִי אוֹהֵב אוֹתָהּ!</a:t>
            </a:r>
          </a:p>
        </p:txBody>
      </p:sp>
      <p:sp>
        <p:nvSpPr>
          <p:cNvPr id="2" name="TextBox 1"/>
          <p:cNvSpPr txBox="1"/>
          <p:nvPr/>
        </p:nvSpPr>
        <p:spPr>
          <a:xfrm>
            <a:off x="4344538" y="1580547"/>
            <a:ext cx="7847462" cy="5262979"/>
          </a:xfrm>
          <a:prstGeom prst="rect">
            <a:avLst/>
          </a:prstGeom>
          <a:noFill/>
        </p:spPr>
        <p:txBody>
          <a:bodyPr wrap="square" rtlCol="1">
            <a:spAutoFit/>
          </a:bodyPr>
          <a:lstStyle/>
          <a:p>
            <a:pPr algn="r">
              <a:lnSpc>
                <a:spcPct val="150000"/>
              </a:lnSpc>
            </a:pPr>
            <a:r>
              <a:rPr lang="he-IL" sz="2800" dirty="0"/>
              <a:t>לְבַסּוֹף מָצְאוּ מְחִילָה גְּדוֹלָה בָּאֲדָמָה. נִקּוּ, רִפְּדוּ וְסִדְּרוּ אוֹתָהּ-וְהָיָה לַלְּבִיאָה בַּיִת לָגוּר בּוֹ.</a:t>
            </a:r>
          </a:p>
          <a:p>
            <a:pPr algn="r">
              <a:lnSpc>
                <a:spcPct val="150000"/>
              </a:lnSpc>
            </a:pPr>
            <a:r>
              <a:rPr lang="he-IL" sz="2800" dirty="0"/>
              <a:t>נִכְנְסָה הַלְּבִיאָה לְבֵיתָהּ הֶחָדָשׁ וְחָשְׁבָה: "כַּמָּה טוֹב שֶׁיֵּשׁ לִי חֲבֵרִים!" שָׁכְבָה הַלְּבִיאָה בַּמְּחִילָּה, עַד אֲשֶׁר יוֹם אֶחָד הִמְלִיטָה גּוּר אֲרָיוֹת קְטַנְטַן-כְּפִיר.</a:t>
            </a:r>
          </a:p>
          <a:p>
            <a:pPr algn="r">
              <a:lnSpc>
                <a:spcPct val="150000"/>
              </a:lnSpc>
            </a:pPr>
            <a:r>
              <a:rPr lang="he-IL" sz="2800" dirty="0"/>
              <a:t>לִקְּקָה הַלְּבִיאָה אֶת הַכְּפִיר הַקָּטָן, הֵינִיקָה אוֹתוֹ בַּחֲלָבָהּ, וְהַכְּפִיר גָּדַל וְגָדַל. לָמַד הַכְּפִיר לֶאֱכוֹל בְּעַצְמוֹ, לִשְׁמוֹר עַל מִשְׁפַּחְתּוֹ וְלִשְׁתּוֹת מִמֵּי הָאֲגַם עִם כֻּלָּם.</a:t>
            </a:r>
          </a:p>
        </p:txBody>
      </p:sp>
    </p:spTree>
    <p:extLst>
      <p:ext uri="{BB962C8B-B14F-4D97-AF65-F5344CB8AC3E}">
        <p14:creationId xmlns:p14="http://schemas.microsoft.com/office/powerpoint/2010/main" val="584588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
        <p:nvSpPr>
          <p:cNvPr id="4" name="TextBox 3"/>
          <p:cNvSpPr txBox="1"/>
          <p:nvPr/>
        </p:nvSpPr>
        <p:spPr>
          <a:xfrm>
            <a:off x="600501" y="5991366"/>
            <a:ext cx="4034890" cy="369332"/>
          </a:xfrm>
          <a:prstGeom prst="rect">
            <a:avLst/>
          </a:prstGeom>
          <a:noFill/>
        </p:spPr>
        <p:txBody>
          <a:bodyPr wrap="square" rtlCol="1">
            <a:spAutoFit/>
          </a:bodyPr>
          <a:lstStyle/>
          <a:p>
            <a:r>
              <a:rPr lang="he-IL" dirty="0"/>
              <a:t>מתוך: המקראה שלי ב', חלק א' חיה </a:t>
            </a:r>
            <a:r>
              <a:rPr lang="he-IL" dirty="0" err="1"/>
              <a:t>דוידזון</a:t>
            </a:r>
            <a:endParaRPr lang="he-IL" dirty="0"/>
          </a:p>
        </p:txBody>
      </p:sp>
      <p:sp>
        <p:nvSpPr>
          <p:cNvPr id="11" name="Title 4">
            <a:extLst>
              <a:ext uri="{FF2B5EF4-FFF2-40B4-BE49-F238E27FC236}">
                <a16:creationId xmlns:a16="http://schemas.microsoft.com/office/drawing/2014/main" id="{61AFFA1F-50A1-CC45-96F8-BD150ABF4A19}"/>
              </a:ext>
            </a:extLst>
          </p:cNvPr>
          <p:cNvSpPr txBox="1">
            <a:spLocks/>
          </p:cNvSpPr>
          <p:nvPr/>
        </p:nvSpPr>
        <p:spPr>
          <a:xfrm>
            <a:off x="6428096" y="1873069"/>
            <a:ext cx="4881178" cy="1123209"/>
          </a:xfrm>
          <a:prstGeom prst="rect">
            <a:avLst/>
          </a:prstGeom>
          <a:solidFill>
            <a:schemeClr val="bg1"/>
          </a:solidFill>
          <a:ln w="38100">
            <a:solidFill>
              <a:srgbClr val="002060"/>
            </a:solidFill>
          </a:ln>
        </p:spPr>
        <p:txBody>
          <a:bodyPr vert="horz" lIns="91440" tIns="45720" rIns="91440" bIns="45720" rtlCol="0" anchor="b">
            <a:noAutofit/>
          </a:bodyPr>
          <a:lstStyle>
            <a:lvl1pPr algn="r" defTabSz="914400" rtl="1" eaLnBrk="1" latinLnBrk="0" hangingPunct="1">
              <a:lnSpc>
                <a:spcPct val="90000"/>
              </a:lnSpc>
              <a:spcBef>
                <a:spcPct val="0"/>
              </a:spcBef>
              <a:buNone/>
              <a:defRPr sz="4400" b="0" i="0" kern="1200">
                <a:solidFill>
                  <a:schemeClr val="bg1"/>
                </a:solidFill>
                <a:latin typeface="Calibri" panose="020F0502020204030204" pitchFamily="34" charset="0"/>
                <a:ea typeface="Open Sans" panose="020B0606030504020204" pitchFamily="34" charset="0"/>
                <a:cs typeface="Calibri" panose="020F0502020204030204" pitchFamily="34" charset="0"/>
              </a:defRPr>
            </a:lvl1pPr>
          </a:lstStyle>
          <a:p>
            <a:pPr algn="ctr"/>
            <a:endParaRPr lang="he-IL" sz="2800" b="1" dirty="0">
              <a:solidFill>
                <a:schemeClr val="tx1"/>
              </a:solidFill>
              <a:latin typeface="Arial" panose="020B0604020202020204" pitchFamily="34" charset="0"/>
              <a:cs typeface="Arial" panose="020B0604020202020204" pitchFamily="34" charset="0"/>
            </a:endParaRPr>
          </a:p>
          <a:p>
            <a:pPr algn="ctr"/>
            <a:endParaRPr lang="he-IL" sz="2800" b="1" dirty="0">
              <a:solidFill>
                <a:schemeClr val="tx1"/>
              </a:solidFill>
              <a:latin typeface="Arial" panose="020B0604020202020204" pitchFamily="34" charset="0"/>
              <a:cs typeface="Arial" panose="020B0604020202020204" pitchFamily="34" charset="0"/>
            </a:endParaRPr>
          </a:p>
          <a:p>
            <a:pPr algn="ctr"/>
            <a:r>
              <a:rPr lang="he-IL" sz="3200" b="1" dirty="0">
                <a:solidFill>
                  <a:schemeClr val="tx1"/>
                </a:solidFill>
                <a:latin typeface="Arial" panose="020B0604020202020204" pitchFamily="34" charset="0"/>
                <a:cs typeface="Arial" panose="020B0604020202020204" pitchFamily="34" charset="0"/>
              </a:rPr>
              <a:t>בַּיִת לַלְּבִיאָה </a:t>
            </a:r>
          </a:p>
          <a:p>
            <a:pPr algn="ctr"/>
            <a:endParaRPr lang="he-IL" sz="2800" b="1" dirty="0">
              <a:solidFill>
                <a:schemeClr val="tx1"/>
              </a:solidFill>
              <a:latin typeface="Arial" panose="020B0604020202020204" pitchFamily="34" charset="0"/>
              <a:cs typeface="Arial" panose="020B0604020202020204" pitchFamily="34" charset="0"/>
            </a:endParaRPr>
          </a:p>
          <a:p>
            <a:pPr algn="ctr"/>
            <a:r>
              <a:rPr lang="he-IL" sz="2000" b="1" dirty="0">
                <a:solidFill>
                  <a:schemeClr val="tx1"/>
                </a:solidFill>
                <a:latin typeface="Arial" panose="020B0604020202020204" pitchFamily="34" charset="0"/>
                <a:cs typeface="Arial" panose="020B0604020202020204" pitchFamily="34" charset="0"/>
              </a:rPr>
              <a:t>כָּתְבָה: חַיָּה </a:t>
            </a:r>
            <a:r>
              <a:rPr lang="he-IL" sz="2000" b="1" dirty="0" err="1">
                <a:solidFill>
                  <a:schemeClr val="tx1"/>
                </a:solidFill>
                <a:latin typeface="Arial" panose="020B0604020202020204" pitchFamily="34" charset="0"/>
                <a:cs typeface="Arial" panose="020B0604020202020204" pitchFamily="34" charset="0"/>
              </a:rPr>
              <a:t>דָּוִידְזוֹן</a:t>
            </a:r>
            <a:endParaRPr lang="x-none" sz="1800" b="1" dirty="0">
              <a:solidFill>
                <a:schemeClr val="tx1"/>
              </a:solidFill>
              <a:latin typeface="Arial" panose="020B0604020202020204" pitchFamily="34" charset="0"/>
              <a:cs typeface="Arial" panose="020B0604020202020204" pitchFamily="34" charset="0"/>
            </a:endParaRPr>
          </a:p>
        </p:txBody>
      </p:sp>
      <p:pic>
        <p:nvPicPr>
          <p:cNvPr id="15" name="תמונה 14"/>
          <p:cNvPicPr>
            <a:picLocks noChangeAspect="1"/>
          </p:cNvPicPr>
          <p:nvPr/>
        </p:nvPicPr>
        <p:blipFill>
          <a:blip r:embed="rId4"/>
          <a:stretch>
            <a:fillRect/>
          </a:stretch>
        </p:blipFill>
        <p:spPr>
          <a:xfrm>
            <a:off x="6428096" y="3295925"/>
            <a:ext cx="4881178" cy="2466473"/>
          </a:xfrm>
          <a:prstGeom prst="rect">
            <a:avLst/>
          </a:prstGeom>
        </p:spPr>
      </p:pic>
      <p:sp>
        <p:nvSpPr>
          <p:cNvPr id="2" name="TextBox 1"/>
          <p:cNvSpPr txBox="1"/>
          <p:nvPr/>
        </p:nvSpPr>
        <p:spPr>
          <a:xfrm>
            <a:off x="366065" y="3679408"/>
            <a:ext cx="4503761" cy="523220"/>
          </a:xfrm>
          <a:prstGeom prst="rect">
            <a:avLst/>
          </a:prstGeom>
          <a:solidFill>
            <a:schemeClr val="bg1"/>
          </a:solidFill>
          <a:ln w="38100">
            <a:solidFill>
              <a:schemeClr val="tx1"/>
            </a:solidFill>
          </a:ln>
        </p:spPr>
        <p:txBody>
          <a:bodyPr wrap="square" rtlCol="1">
            <a:spAutoFit/>
          </a:bodyPr>
          <a:lstStyle/>
          <a:p>
            <a:pPr algn="ctr"/>
            <a:r>
              <a:rPr lang="he-IL" sz="2800" dirty="0"/>
              <a:t>הַאִם הָאַרְיֵה בָּנָה לַלְּבִיאָה בַּיִת?</a:t>
            </a:r>
          </a:p>
        </p:txBody>
      </p:sp>
      <p:sp>
        <p:nvSpPr>
          <p:cNvPr id="9" name="TextBox 8"/>
          <p:cNvSpPr txBox="1"/>
          <p:nvPr/>
        </p:nvSpPr>
        <p:spPr>
          <a:xfrm>
            <a:off x="346029" y="2700710"/>
            <a:ext cx="4503761" cy="523220"/>
          </a:xfrm>
          <a:prstGeom prst="rect">
            <a:avLst/>
          </a:prstGeom>
          <a:solidFill>
            <a:schemeClr val="bg1"/>
          </a:solidFill>
          <a:ln w="38100">
            <a:solidFill>
              <a:schemeClr val="tx1"/>
            </a:solidFill>
          </a:ln>
        </p:spPr>
        <p:txBody>
          <a:bodyPr wrap="square" rtlCol="1">
            <a:spAutoFit/>
          </a:bodyPr>
          <a:lstStyle/>
          <a:p>
            <a:pPr algn="ctr"/>
            <a:r>
              <a:rPr lang="he-IL" sz="2800" dirty="0"/>
              <a:t>הַאִם הַבַּיִת הוּא רַק לַלְּבִיאָה ?</a:t>
            </a:r>
          </a:p>
        </p:txBody>
      </p:sp>
      <p:sp>
        <p:nvSpPr>
          <p:cNvPr id="10" name="TextBox 9"/>
          <p:cNvSpPr txBox="1"/>
          <p:nvPr/>
        </p:nvSpPr>
        <p:spPr>
          <a:xfrm>
            <a:off x="366065" y="4529161"/>
            <a:ext cx="4503761" cy="523220"/>
          </a:xfrm>
          <a:prstGeom prst="rect">
            <a:avLst/>
          </a:prstGeom>
          <a:solidFill>
            <a:schemeClr val="bg1"/>
          </a:solidFill>
          <a:ln w="38100">
            <a:solidFill>
              <a:schemeClr val="tx1"/>
            </a:solidFill>
          </a:ln>
        </p:spPr>
        <p:txBody>
          <a:bodyPr wrap="square" rtlCol="1">
            <a:spAutoFit/>
          </a:bodyPr>
          <a:lstStyle/>
          <a:p>
            <a:pPr algn="ctr"/>
            <a:r>
              <a:rPr lang="he-IL" sz="2800" dirty="0"/>
              <a:t>הֵיכָן בָּנוּ בַּיִת לַלְּבִיאָה ?</a:t>
            </a:r>
          </a:p>
        </p:txBody>
      </p:sp>
      <p:sp>
        <p:nvSpPr>
          <p:cNvPr id="12" name="TextBox 11"/>
          <p:cNvSpPr txBox="1"/>
          <p:nvPr/>
        </p:nvSpPr>
        <p:spPr>
          <a:xfrm>
            <a:off x="366065" y="5347495"/>
            <a:ext cx="4503761" cy="523220"/>
          </a:xfrm>
          <a:prstGeom prst="rect">
            <a:avLst/>
          </a:prstGeom>
          <a:solidFill>
            <a:schemeClr val="bg1"/>
          </a:solidFill>
          <a:ln w="38100">
            <a:solidFill>
              <a:schemeClr val="tx1"/>
            </a:solidFill>
          </a:ln>
        </p:spPr>
        <p:txBody>
          <a:bodyPr wrap="square" rtlCol="1">
            <a:spAutoFit/>
          </a:bodyPr>
          <a:lstStyle/>
          <a:p>
            <a:pPr algn="ctr"/>
            <a:r>
              <a:rPr lang="he-IL" sz="2800" dirty="0"/>
              <a:t>מַדּוּעַ צְרִיכָה הַלְּבִיאָה בַּיִת ?</a:t>
            </a:r>
          </a:p>
        </p:txBody>
      </p:sp>
      <p:pic>
        <p:nvPicPr>
          <p:cNvPr id="13" name="תמונה 1"/>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177984" y="2513282"/>
            <a:ext cx="593725" cy="5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תמונה 1"/>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142176" y="3515685"/>
            <a:ext cx="593725" cy="5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תמונה 1"/>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139707" y="4397101"/>
            <a:ext cx="593725" cy="5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תמונה 1"/>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139707" y="5228674"/>
            <a:ext cx="593725" cy="5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3102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inVertical)">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barn(inVertical)">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arn(inVertical)">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תמונה 3"/>
          <p:cNvPicPr>
            <a:picLocks noChangeAspect="1"/>
          </p:cNvPicPr>
          <p:nvPr/>
        </p:nvPicPr>
        <p:blipFill>
          <a:blip r:embed="rId3"/>
          <a:stretch>
            <a:fillRect/>
          </a:stretch>
        </p:blipFill>
        <p:spPr>
          <a:xfrm>
            <a:off x="8207817" y="639780"/>
            <a:ext cx="2474581" cy="2007886"/>
          </a:xfrm>
          <a:prstGeom prst="rect">
            <a:avLst/>
          </a:prstGeom>
        </p:spPr>
      </p:pic>
      <p:pic>
        <p:nvPicPr>
          <p:cNvPr id="5" name="תמונה 4"/>
          <p:cNvPicPr>
            <a:picLocks noChangeAspect="1"/>
          </p:cNvPicPr>
          <p:nvPr/>
        </p:nvPicPr>
        <p:blipFill>
          <a:blip r:embed="rId4"/>
          <a:stretch>
            <a:fillRect/>
          </a:stretch>
        </p:blipFill>
        <p:spPr>
          <a:xfrm>
            <a:off x="1842428" y="639780"/>
            <a:ext cx="2452799" cy="1912352"/>
          </a:xfrm>
          <a:prstGeom prst="rect">
            <a:avLst/>
          </a:prstGeom>
        </p:spPr>
      </p:pic>
      <p:pic>
        <p:nvPicPr>
          <p:cNvPr id="6" name="תמונה 5"/>
          <p:cNvPicPr>
            <a:picLocks noChangeAspect="1"/>
          </p:cNvPicPr>
          <p:nvPr/>
        </p:nvPicPr>
        <p:blipFill>
          <a:blip r:embed="rId5"/>
          <a:stretch>
            <a:fillRect/>
          </a:stretch>
        </p:blipFill>
        <p:spPr>
          <a:xfrm>
            <a:off x="8093390" y="3948451"/>
            <a:ext cx="2452799" cy="1912352"/>
          </a:xfrm>
          <a:prstGeom prst="rect">
            <a:avLst/>
          </a:prstGeom>
        </p:spPr>
      </p:pic>
      <p:pic>
        <p:nvPicPr>
          <p:cNvPr id="7" name="תמונה 6"/>
          <p:cNvPicPr>
            <a:picLocks noChangeAspect="1"/>
          </p:cNvPicPr>
          <p:nvPr/>
        </p:nvPicPr>
        <p:blipFill>
          <a:blip r:embed="rId6"/>
          <a:stretch>
            <a:fillRect/>
          </a:stretch>
        </p:blipFill>
        <p:spPr>
          <a:xfrm>
            <a:off x="1887963" y="3909123"/>
            <a:ext cx="2407264" cy="1912352"/>
          </a:xfrm>
          <a:prstGeom prst="rect">
            <a:avLst/>
          </a:prstGeom>
        </p:spPr>
      </p:pic>
      <p:sp>
        <p:nvSpPr>
          <p:cNvPr id="9" name="מלבן 8"/>
          <p:cNvSpPr/>
          <p:nvPr/>
        </p:nvSpPr>
        <p:spPr>
          <a:xfrm>
            <a:off x="325571" y="2767741"/>
            <a:ext cx="5512387" cy="859708"/>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he-IL" sz="2800" dirty="0">
                <a:solidFill>
                  <a:schemeClr val="tx1"/>
                </a:solidFill>
              </a:rPr>
              <a:t>מָצְאוּ חַיּוֹת הַיַּעַר עֵץ חָלוּל וְנִסּוּ לִבְנוֹת בַּיִת, </a:t>
            </a:r>
            <a:r>
              <a:rPr lang="he-IL" sz="2800" b="1" dirty="0">
                <a:solidFill>
                  <a:srgbClr val="FF0000"/>
                </a:solidFill>
              </a:rPr>
              <a:t>אֲבָל ...</a:t>
            </a:r>
          </a:p>
        </p:txBody>
      </p:sp>
      <p:sp>
        <p:nvSpPr>
          <p:cNvPr id="10" name="מלבן 9"/>
          <p:cNvSpPr/>
          <p:nvPr/>
        </p:nvSpPr>
        <p:spPr>
          <a:xfrm>
            <a:off x="312635" y="6030000"/>
            <a:ext cx="5512387" cy="612872"/>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he-IL" sz="2800" b="1" dirty="0">
                <a:solidFill>
                  <a:srgbClr val="FF0000"/>
                </a:solidFill>
              </a:rPr>
              <a:t>לְבַסּוֹף </a:t>
            </a:r>
            <a:r>
              <a:rPr lang="he-IL" sz="2800" dirty="0">
                <a:solidFill>
                  <a:schemeClr val="tx1"/>
                </a:solidFill>
              </a:rPr>
              <a:t>מָצְאוּ חַיּוֹת הַיַּעַר מְעָרָה וְהָיָה... </a:t>
            </a:r>
          </a:p>
        </p:txBody>
      </p:sp>
      <p:sp>
        <p:nvSpPr>
          <p:cNvPr id="11" name="מלבן 10"/>
          <p:cNvSpPr/>
          <p:nvPr/>
        </p:nvSpPr>
        <p:spPr>
          <a:xfrm>
            <a:off x="6353032" y="6025937"/>
            <a:ext cx="5662191" cy="622028"/>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he-IL" sz="2800" dirty="0">
                <a:solidFill>
                  <a:schemeClr val="tx1"/>
                </a:solidFill>
              </a:rPr>
              <a:t>מָצְאוּ חַיּוֹת הַיַּעַר מְעָרָה גְּדוֹלָה, א</a:t>
            </a:r>
            <a:r>
              <a:rPr lang="he-IL" sz="2800" b="1" dirty="0">
                <a:solidFill>
                  <a:srgbClr val="FF0000"/>
                </a:solidFill>
              </a:rPr>
              <a:t>ֲבָל</a:t>
            </a:r>
            <a:r>
              <a:rPr lang="he-IL" sz="2800" dirty="0">
                <a:solidFill>
                  <a:schemeClr val="tx1"/>
                </a:solidFill>
              </a:rPr>
              <a:t>...</a:t>
            </a:r>
          </a:p>
        </p:txBody>
      </p:sp>
      <p:sp>
        <p:nvSpPr>
          <p:cNvPr id="12" name="מלבן 11"/>
          <p:cNvSpPr/>
          <p:nvPr/>
        </p:nvSpPr>
        <p:spPr>
          <a:xfrm>
            <a:off x="4408227" y="121049"/>
            <a:ext cx="3193576" cy="649501"/>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3200" dirty="0">
                <a:solidFill>
                  <a:schemeClr val="tx1"/>
                </a:solidFill>
              </a:rPr>
              <a:t>בַּיִת לַלְּבִיאָה</a:t>
            </a:r>
          </a:p>
        </p:txBody>
      </p:sp>
      <p:sp>
        <p:nvSpPr>
          <p:cNvPr id="14" name="מלבן 13"/>
          <p:cNvSpPr/>
          <p:nvPr/>
        </p:nvSpPr>
        <p:spPr>
          <a:xfrm>
            <a:off x="1782710" y="639780"/>
            <a:ext cx="559558" cy="436728"/>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b="1" dirty="0">
                <a:solidFill>
                  <a:schemeClr val="tx1"/>
                </a:solidFill>
              </a:rPr>
              <a:t>2</a:t>
            </a:r>
          </a:p>
        </p:txBody>
      </p:sp>
      <p:sp>
        <p:nvSpPr>
          <p:cNvPr id="15" name="מלבן 14"/>
          <p:cNvSpPr/>
          <p:nvPr/>
        </p:nvSpPr>
        <p:spPr>
          <a:xfrm>
            <a:off x="4295227" y="3948451"/>
            <a:ext cx="559558" cy="436728"/>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b="1" dirty="0">
                <a:solidFill>
                  <a:schemeClr val="tx1"/>
                </a:solidFill>
              </a:rPr>
              <a:t>4</a:t>
            </a:r>
          </a:p>
        </p:txBody>
      </p:sp>
      <p:sp>
        <p:nvSpPr>
          <p:cNvPr id="16" name="מלבן 15"/>
          <p:cNvSpPr/>
          <p:nvPr/>
        </p:nvSpPr>
        <p:spPr>
          <a:xfrm>
            <a:off x="10546189" y="3960345"/>
            <a:ext cx="559558" cy="436728"/>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b="1" dirty="0">
                <a:solidFill>
                  <a:schemeClr val="tx1"/>
                </a:solidFill>
              </a:rPr>
              <a:t>3</a:t>
            </a:r>
          </a:p>
        </p:txBody>
      </p:sp>
      <p:sp>
        <p:nvSpPr>
          <p:cNvPr id="18" name="מלבן 17"/>
          <p:cNvSpPr/>
          <p:nvPr/>
        </p:nvSpPr>
        <p:spPr>
          <a:xfrm>
            <a:off x="10101058" y="639780"/>
            <a:ext cx="559558" cy="436728"/>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b="1" dirty="0">
                <a:solidFill>
                  <a:schemeClr val="tx1"/>
                </a:solidFill>
              </a:rPr>
              <a:t>1</a:t>
            </a:r>
          </a:p>
        </p:txBody>
      </p:sp>
      <p:sp>
        <p:nvSpPr>
          <p:cNvPr id="17" name="מלבן 16"/>
          <p:cNvSpPr/>
          <p:nvPr/>
        </p:nvSpPr>
        <p:spPr>
          <a:xfrm>
            <a:off x="6609820" y="2766186"/>
            <a:ext cx="5390866" cy="912643"/>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he-IL" sz="2800" dirty="0">
                <a:solidFill>
                  <a:schemeClr val="tx1"/>
                </a:solidFill>
              </a:rPr>
              <a:t>הַלְּבִיאָה תַּמְלִיט בְּקָרוֹב גּוּר, </a:t>
            </a:r>
            <a:r>
              <a:rPr lang="he-IL" sz="2800" b="1" dirty="0">
                <a:solidFill>
                  <a:srgbClr val="FF0000"/>
                </a:solidFill>
              </a:rPr>
              <a:t>אֲבָל</a:t>
            </a:r>
            <a:r>
              <a:rPr lang="he-IL" sz="2800" dirty="0">
                <a:solidFill>
                  <a:schemeClr val="tx1"/>
                </a:solidFill>
              </a:rPr>
              <a:t> ...</a:t>
            </a:r>
          </a:p>
        </p:txBody>
      </p:sp>
    </p:spTree>
    <p:extLst>
      <p:ext uri="{BB962C8B-B14F-4D97-AF65-F5344CB8AC3E}">
        <p14:creationId xmlns:p14="http://schemas.microsoft.com/office/powerpoint/2010/main" val="95898347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תמונה 3"/>
          <p:cNvPicPr>
            <a:picLocks noChangeAspect="1"/>
          </p:cNvPicPr>
          <p:nvPr/>
        </p:nvPicPr>
        <p:blipFill>
          <a:blip r:embed="rId5"/>
          <a:stretch>
            <a:fillRect/>
          </a:stretch>
        </p:blipFill>
        <p:spPr>
          <a:xfrm>
            <a:off x="8207817" y="639780"/>
            <a:ext cx="2474581" cy="2007886"/>
          </a:xfrm>
          <a:prstGeom prst="rect">
            <a:avLst/>
          </a:prstGeom>
        </p:spPr>
      </p:pic>
      <p:pic>
        <p:nvPicPr>
          <p:cNvPr id="5" name="תמונה 4"/>
          <p:cNvPicPr>
            <a:picLocks noChangeAspect="1"/>
          </p:cNvPicPr>
          <p:nvPr/>
        </p:nvPicPr>
        <p:blipFill>
          <a:blip r:embed="rId6"/>
          <a:stretch>
            <a:fillRect/>
          </a:stretch>
        </p:blipFill>
        <p:spPr>
          <a:xfrm>
            <a:off x="1842428" y="639780"/>
            <a:ext cx="2452799" cy="1912352"/>
          </a:xfrm>
          <a:prstGeom prst="rect">
            <a:avLst/>
          </a:prstGeom>
        </p:spPr>
      </p:pic>
      <p:pic>
        <p:nvPicPr>
          <p:cNvPr id="6" name="תמונה 5"/>
          <p:cNvPicPr>
            <a:picLocks noChangeAspect="1"/>
          </p:cNvPicPr>
          <p:nvPr/>
        </p:nvPicPr>
        <p:blipFill>
          <a:blip r:embed="rId7"/>
          <a:stretch>
            <a:fillRect/>
          </a:stretch>
        </p:blipFill>
        <p:spPr>
          <a:xfrm>
            <a:off x="8093390" y="3948451"/>
            <a:ext cx="2452799" cy="1912352"/>
          </a:xfrm>
          <a:prstGeom prst="rect">
            <a:avLst/>
          </a:prstGeom>
        </p:spPr>
      </p:pic>
      <p:pic>
        <p:nvPicPr>
          <p:cNvPr id="7" name="תמונה 6"/>
          <p:cNvPicPr>
            <a:picLocks noChangeAspect="1"/>
          </p:cNvPicPr>
          <p:nvPr/>
        </p:nvPicPr>
        <p:blipFill>
          <a:blip r:embed="rId8"/>
          <a:stretch>
            <a:fillRect/>
          </a:stretch>
        </p:blipFill>
        <p:spPr>
          <a:xfrm>
            <a:off x="1887963" y="3909123"/>
            <a:ext cx="2407264" cy="1912352"/>
          </a:xfrm>
          <a:prstGeom prst="rect">
            <a:avLst/>
          </a:prstGeom>
        </p:spPr>
      </p:pic>
      <p:sp>
        <p:nvSpPr>
          <p:cNvPr id="8" name="מלבן 7"/>
          <p:cNvSpPr/>
          <p:nvPr/>
        </p:nvSpPr>
        <p:spPr>
          <a:xfrm>
            <a:off x="6624357" y="2702476"/>
            <a:ext cx="5390866" cy="643716"/>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he-IL" sz="2800" dirty="0">
                <a:solidFill>
                  <a:schemeClr val="tx1"/>
                </a:solidFill>
              </a:rPr>
              <a:t>הַלְּבִיאָה תַּמְלִיט בְּקָרוֹב גּוּר, </a:t>
            </a:r>
            <a:r>
              <a:rPr lang="he-IL" sz="2800" b="1" dirty="0">
                <a:solidFill>
                  <a:srgbClr val="FF0000"/>
                </a:solidFill>
              </a:rPr>
              <a:t>אֲבָל.</a:t>
            </a:r>
            <a:r>
              <a:rPr lang="he-IL" sz="2800" dirty="0">
                <a:solidFill>
                  <a:schemeClr val="tx1"/>
                </a:solidFill>
              </a:rPr>
              <a:t>..</a:t>
            </a:r>
          </a:p>
        </p:txBody>
      </p:sp>
      <p:sp>
        <p:nvSpPr>
          <p:cNvPr id="9" name="מלבן 8"/>
          <p:cNvSpPr/>
          <p:nvPr/>
        </p:nvSpPr>
        <p:spPr>
          <a:xfrm>
            <a:off x="325571" y="2679253"/>
            <a:ext cx="5512387" cy="859708"/>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he-IL" sz="2800" dirty="0">
                <a:solidFill>
                  <a:schemeClr val="tx1"/>
                </a:solidFill>
              </a:rPr>
              <a:t>מָצְאוּ חַיּוֹת הַיַּעַר עֵץ חָלוּל וְנִסּוּ לִבְנוֹת בַּיִת, </a:t>
            </a:r>
            <a:r>
              <a:rPr lang="he-IL" sz="2800" b="1" dirty="0">
                <a:solidFill>
                  <a:srgbClr val="FF0000"/>
                </a:solidFill>
              </a:rPr>
              <a:t>אֲבָל ...</a:t>
            </a:r>
          </a:p>
        </p:txBody>
      </p:sp>
      <p:sp>
        <p:nvSpPr>
          <p:cNvPr id="10" name="מלבן 9"/>
          <p:cNvSpPr/>
          <p:nvPr/>
        </p:nvSpPr>
        <p:spPr>
          <a:xfrm>
            <a:off x="312635" y="6030000"/>
            <a:ext cx="5512387" cy="612872"/>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he-IL" sz="2800" b="1" dirty="0">
                <a:solidFill>
                  <a:srgbClr val="FF0000"/>
                </a:solidFill>
              </a:rPr>
              <a:t>לְבַסּוֹף </a:t>
            </a:r>
            <a:r>
              <a:rPr lang="he-IL" sz="2800" dirty="0">
                <a:solidFill>
                  <a:schemeClr val="tx1"/>
                </a:solidFill>
              </a:rPr>
              <a:t>מָצְאוּ חַיּוֹת הַיַּעַר מְעָרָה וְהָיָה... </a:t>
            </a:r>
          </a:p>
        </p:txBody>
      </p:sp>
      <p:sp>
        <p:nvSpPr>
          <p:cNvPr id="11" name="מלבן 10"/>
          <p:cNvSpPr/>
          <p:nvPr/>
        </p:nvSpPr>
        <p:spPr>
          <a:xfrm>
            <a:off x="6353032" y="6025937"/>
            <a:ext cx="5662191" cy="622028"/>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he-IL" sz="2800" dirty="0">
                <a:solidFill>
                  <a:schemeClr val="tx1"/>
                </a:solidFill>
              </a:rPr>
              <a:t>מָצְאוּ חַיּוֹת הַיַּעַר מְעָרָה גְּדוֹלָה, א</a:t>
            </a:r>
            <a:r>
              <a:rPr lang="he-IL" sz="2800" b="1" dirty="0">
                <a:solidFill>
                  <a:srgbClr val="FF0000"/>
                </a:solidFill>
              </a:rPr>
              <a:t>ֲבָל</a:t>
            </a:r>
            <a:r>
              <a:rPr lang="he-IL" sz="2800" dirty="0">
                <a:solidFill>
                  <a:schemeClr val="tx1"/>
                </a:solidFill>
              </a:rPr>
              <a:t>...</a:t>
            </a:r>
          </a:p>
        </p:txBody>
      </p:sp>
      <p:sp>
        <p:nvSpPr>
          <p:cNvPr id="12" name="מלבן 11"/>
          <p:cNvSpPr/>
          <p:nvPr/>
        </p:nvSpPr>
        <p:spPr>
          <a:xfrm>
            <a:off x="4408227" y="121049"/>
            <a:ext cx="3193576" cy="649501"/>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3200" dirty="0">
                <a:solidFill>
                  <a:schemeClr val="tx1"/>
                </a:solidFill>
              </a:rPr>
              <a:t>בַּיִת לַלְּבִיאָה</a:t>
            </a:r>
          </a:p>
        </p:txBody>
      </p:sp>
      <p:sp>
        <p:nvSpPr>
          <p:cNvPr id="13" name="מלבן 12"/>
          <p:cNvSpPr/>
          <p:nvPr/>
        </p:nvSpPr>
        <p:spPr>
          <a:xfrm>
            <a:off x="8888361" y="3346811"/>
            <a:ext cx="3126862" cy="487770"/>
          </a:xfrm>
          <a:prstGeom prst="rect">
            <a:avLst/>
          </a:prstGeom>
          <a:solidFill>
            <a:schemeClr val="accent3">
              <a:lumMod val="20000"/>
              <a:lumOff val="80000"/>
            </a:scheme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he-IL" sz="2800" dirty="0">
                <a:solidFill>
                  <a:schemeClr val="tx1"/>
                </a:solidFill>
              </a:rPr>
              <a:t>אֵין לָהּ בַּיִת לָגוּר בּוֹ.</a:t>
            </a:r>
          </a:p>
        </p:txBody>
      </p:sp>
      <p:sp>
        <p:nvSpPr>
          <p:cNvPr id="14" name="מלבן 13"/>
          <p:cNvSpPr/>
          <p:nvPr/>
        </p:nvSpPr>
        <p:spPr>
          <a:xfrm>
            <a:off x="1782710" y="639780"/>
            <a:ext cx="559558" cy="436728"/>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b="1" dirty="0">
                <a:solidFill>
                  <a:schemeClr val="tx1"/>
                </a:solidFill>
              </a:rPr>
              <a:t>2</a:t>
            </a:r>
          </a:p>
        </p:txBody>
      </p:sp>
      <p:sp>
        <p:nvSpPr>
          <p:cNvPr id="15" name="מלבן 14"/>
          <p:cNvSpPr/>
          <p:nvPr/>
        </p:nvSpPr>
        <p:spPr>
          <a:xfrm>
            <a:off x="4295227" y="3948451"/>
            <a:ext cx="559558" cy="436728"/>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b="1" dirty="0">
                <a:solidFill>
                  <a:schemeClr val="tx1"/>
                </a:solidFill>
              </a:rPr>
              <a:t>4</a:t>
            </a:r>
          </a:p>
        </p:txBody>
      </p:sp>
      <p:sp>
        <p:nvSpPr>
          <p:cNvPr id="16" name="מלבן 15"/>
          <p:cNvSpPr/>
          <p:nvPr/>
        </p:nvSpPr>
        <p:spPr>
          <a:xfrm>
            <a:off x="10546189" y="3960345"/>
            <a:ext cx="559558" cy="436728"/>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b="1" dirty="0">
                <a:solidFill>
                  <a:schemeClr val="tx1"/>
                </a:solidFill>
              </a:rPr>
              <a:t>3</a:t>
            </a:r>
          </a:p>
        </p:txBody>
      </p:sp>
      <p:sp>
        <p:nvSpPr>
          <p:cNvPr id="18" name="מלבן 17"/>
          <p:cNvSpPr/>
          <p:nvPr/>
        </p:nvSpPr>
        <p:spPr>
          <a:xfrm>
            <a:off x="10101058" y="639780"/>
            <a:ext cx="559558" cy="436728"/>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b="1" dirty="0">
                <a:solidFill>
                  <a:schemeClr val="tx1"/>
                </a:solidFill>
              </a:rPr>
              <a:t>1</a:t>
            </a:r>
          </a:p>
        </p:txBody>
      </p:sp>
      <p:pic>
        <p:nvPicPr>
          <p:cNvPr id="19" name="4min_final" descr="4min_final">
            <a:hlinkClick r:id="" action="ppaction://media"/>
            <a:extLst>
              <a:ext uri="{FF2B5EF4-FFF2-40B4-BE49-F238E27FC236}">
                <a16:creationId xmlns:a16="http://schemas.microsoft.com/office/drawing/2014/main" id="{2F84A100-168B-4844-B6A2-E99AE9423047}"/>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5362634" y="1063643"/>
            <a:ext cx="1540938" cy="549601"/>
          </a:xfrm>
          <a:prstGeom prst="rect">
            <a:avLst/>
          </a:prstGeom>
        </p:spPr>
      </p:pic>
    </p:spTree>
    <p:extLst>
      <p:ext uri="{BB962C8B-B14F-4D97-AF65-F5344CB8AC3E}">
        <p14:creationId xmlns:p14="http://schemas.microsoft.com/office/powerpoint/2010/main" val="1020597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2720"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9"/>
                </p:tgtEl>
              </p:cMediaNode>
            </p:vide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תמונה 3"/>
          <p:cNvPicPr>
            <a:picLocks noChangeAspect="1"/>
          </p:cNvPicPr>
          <p:nvPr/>
        </p:nvPicPr>
        <p:blipFill>
          <a:blip r:embed="rId3"/>
          <a:stretch>
            <a:fillRect/>
          </a:stretch>
        </p:blipFill>
        <p:spPr>
          <a:xfrm>
            <a:off x="8207817" y="639780"/>
            <a:ext cx="2474581" cy="2007886"/>
          </a:xfrm>
          <a:prstGeom prst="rect">
            <a:avLst/>
          </a:prstGeom>
        </p:spPr>
      </p:pic>
      <p:pic>
        <p:nvPicPr>
          <p:cNvPr id="5" name="תמונה 4"/>
          <p:cNvPicPr>
            <a:picLocks noChangeAspect="1"/>
          </p:cNvPicPr>
          <p:nvPr/>
        </p:nvPicPr>
        <p:blipFill>
          <a:blip r:embed="rId4"/>
          <a:stretch>
            <a:fillRect/>
          </a:stretch>
        </p:blipFill>
        <p:spPr>
          <a:xfrm>
            <a:off x="1842428" y="639780"/>
            <a:ext cx="2452799" cy="1912352"/>
          </a:xfrm>
          <a:prstGeom prst="rect">
            <a:avLst/>
          </a:prstGeom>
        </p:spPr>
      </p:pic>
      <p:sp>
        <p:nvSpPr>
          <p:cNvPr id="8" name="מלבן 7"/>
          <p:cNvSpPr/>
          <p:nvPr/>
        </p:nvSpPr>
        <p:spPr>
          <a:xfrm>
            <a:off x="6624357" y="2859792"/>
            <a:ext cx="5390866" cy="83648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he-IL" sz="2800" dirty="0">
                <a:solidFill>
                  <a:schemeClr val="tx1"/>
                </a:solidFill>
              </a:rPr>
              <a:t>הַלְּבִיאָה תַּמְלִיט בְּקָרוֹב גּוּר, </a:t>
            </a:r>
            <a:r>
              <a:rPr lang="he-IL" sz="2800" b="1" dirty="0">
                <a:solidFill>
                  <a:srgbClr val="FF0000"/>
                </a:solidFill>
              </a:rPr>
              <a:t>אֲבָל</a:t>
            </a:r>
            <a:r>
              <a:rPr lang="he-IL" sz="2800" b="1" dirty="0" smtClean="0">
                <a:solidFill>
                  <a:srgbClr val="FF0000"/>
                </a:solidFill>
              </a:rPr>
              <a:t>.</a:t>
            </a:r>
            <a:r>
              <a:rPr lang="he-IL" sz="2800" dirty="0" smtClean="0">
                <a:solidFill>
                  <a:schemeClr val="tx1"/>
                </a:solidFill>
              </a:rPr>
              <a:t>..</a:t>
            </a:r>
            <a:endParaRPr lang="he-IL" sz="2800" dirty="0">
              <a:solidFill>
                <a:schemeClr val="tx1"/>
              </a:solidFill>
            </a:endParaRPr>
          </a:p>
        </p:txBody>
      </p:sp>
      <p:sp>
        <p:nvSpPr>
          <p:cNvPr id="9" name="מלבן 8"/>
          <p:cNvSpPr/>
          <p:nvPr/>
        </p:nvSpPr>
        <p:spPr>
          <a:xfrm>
            <a:off x="325571" y="2836570"/>
            <a:ext cx="5512387" cy="859708"/>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he-IL" sz="2800" dirty="0">
                <a:solidFill>
                  <a:schemeClr val="tx1"/>
                </a:solidFill>
              </a:rPr>
              <a:t>מָצְאוּ חַיּוֹת הַיַּעַר עֵץ חָלוּל וְנִסּוּ לִבְנוֹת בַּיִת, </a:t>
            </a:r>
            <a:r>
              <a:rPr lang="he-IL" sz="2800" b="1" dirty="0">
                <a:solidFill>
                  <a:srgbClr val="FF0000"/>
                </a:solidFill>
              </a:rPr>
              <a:t>אֲבָל ...</a:t>
            </a:r>
          </a:p>
        </p:txBody>
      </p:sp>
      <p:sp>
        <p:nvSpPr>
          <p:cNvPr id="12" name="מלבן 11"/>
          <p:cNvSpPr/>
          <p:nvPr/>
        </p:nvSpPr>
        <p:spPr>
          <a:xfrm>
            <a:off x="4408227" y="121049"/>
            <a:ext cx="3193576" cy="649501"/>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3200" dirty="0">
                <a:solidFill>
                  <a:schemeClr val="tx1"/>
                </a:solidFill>
              </a:rPr>
              <a:t>בַּיִת לַלְּבִיאָה</a:t>
            </a:r>
          </a:p>
        </p:txBody>
      </p:sp>
      <p:sp>
        <p:nvSpPr>
          <p:cNvPr id="13" name="מלבן 12"/>
          <p:cNvSpPr/>
          <p:nvPr/>
        </p:nvSpPr>
        <p:spPr>
          <a:xfrm>
            <a:off x="8888361" y="3884978"/>
            <a:ext cx="3126862" cy="805008"/>
          </a:xfrm>
          <a:prstGeom prst="rect">
            <a:avLst/>
          </a:prstGeom>
          <a:solidFill>
            <a:schemeClr val="accent3">
              <a:lumMod val="20000"/>
              <a:lumOff val="80000"/>
            </a:scheme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he-IL" sz="2800" dirty="0">
                <a:solidFill>
                  <a:schemeClr val="tx1"/>
                </a:solidFill>
              </a:rPr>
              <a:t>אֵין לָהּ בַּיִת לָגוּר בּוֹ.</a:t>
            </a:r>
          </a:p>
        </p:txBody>
      </p:sp>
      <p:sp>
        <p:nvSpPr>
          <p:cNvPr id="14" name="מלבן 13"/>
          <p:cNvSpPr/>
          <p:nvPr/>
        </p:nvSpPr>
        <p:spPr>
          <a:xfrm>
            <a:off x="1782710" y="639780"/>
            <a:ext cx="559558" cy="436728"/>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b="1" dirty="0">
                <a:solidFill>
                  <a:schemeClr val="tx1"/>
                </a:solidFill>
              </a:rPr>
              <a:t>2</a:t>
            </a:r>
          </a:p>
        </p:txBody>
      </p:sp>
      <p:sp>
        <p:nvSpPr>
          <p:cNvPr id="18" name="מלבן 17"/>
          <p:cNvSpPr/>
          <p:nvPr/>
        </p:nvSpPr>
        <p:spPr>
          <a:xfrm>
            <a:off x="10101058" y="639780"/>
            <a:ext cx="559558" cy="436728"/>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b="1" dirty="0">
                <a:solidFill>
                  <a:schemeClr val="tx1"/>
                </a:solidFill>
              </a:rPr>
              <a:t>1</a:t>
            </a:r>
          </a:p>
        </p:txBody>
      </p:sp>
      <p:sp>
        <p:nvSpPr>
          <p:cNvPr id="17" name="מלבן 16"/>
          <p:cNvSpPr/>
          <p:nvPr/>
        </p:nvSpPr>
        <p:spPr>
          <a:xfrm>
            <a:off x="3354943" y="3894810"/>
            <a:ext cx="2483015" cy="805008"/>
          </a:xfrm>
          <a:prstGeom prst="rect">
            <a:avLst/>
          </a:prstGeom>
          <a:solidFill>
            <a:schemeClr val="accent3">
              <a:lumMod val="20000"/>
              <a:lumOff val="80000"/>
            </a:scheme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he-IL" sz="2800" dirty="0">
                <a:solidFill>
                  <a:schemeClr val="tx1"/>
                </a:solidFill>
              </a:rPr>
              <a:t>הַבַּיִת הִתְפָּרֵק.</a:t>
            </a:r>
            <a:r>
              <a:rPr lang="en-US" sz="2800" dirty="0">
                <a:solidFill>
                  <a:schemeClr val="tx1"/>
                </a:solidFill>
              </a:rPr>
              <a:t> </a:t>
            </a:r>
            <a:endParaRPr lang="he-IL" sz="2800" dirty="0">
              <a:solidFill>
                <a:schemeClr val="tx1"/>
              </a:solidFill>
            </a:endParaRPr>
          </a:p>
        </p:txBody>
      </p:sp>
    </p:spTree>
    <p:extLst>
      <p:ext uri="{BB962C8B-B14F-4D97-AF65-F5344CB8AC3E}">
        <p14:creationId xmlns:p14="http://schemas.microsoft.com/office/powerpoint/2010/main" val="3155350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תמונה 5"/>
          <p:cNvPicPr>
            <a:picLocks noChangeAspect="1"/>
          </p:cNvPicPr>
          <p:nvPr/>
        </p:nvPicPr>
        <p:blipFill>
          <a:blip r:embed="rId3"/>
          <a:stretch>
            <a:fillRect/>
          </a:stretch>
        </p:blipFill>
        <p:spPr>
          <a:xfrm>
            <a:off x="8437519" y="1441225"/>
            <a:ext cx="2452799" cy="1912352"/>
          </a:xfrm>
          <a:prstGeom prst="rect">
            <a:avLst/>
          </a:prstGeom>
        </p:spPr>
      </p:pic>
      <p:pic>
        <p:nvPicPr>
          <p:cNvPr id="7" name="תמונה 6"/>
          <p:cNvPicPr>
            <a:picLocks noChangeAspect="1"/>
          </p:cNvPicPr>
          <p:nvPr/>
        </p:nvPicPr>
        <p:blipFill>
          <a:blip r:embed="rId4"/>
          <a:stretch>
            <a:fillRect/>
          </a:stretch>
        </p:blipFill>
        <p:spPr>
          <a:xfrm>
            <a:off x="2232092" y="1401897"/>
            <a:ext cx="2407264" cy="1912352"/>
          </a:xfrm>
          <a:prstGeom prst="rect">
            <a:avLst/>
          </a:prstGeom>
        </p:spPr>
      </p:pic>
      <p:sp>
        <p:nvSpPr>
          <p:cNvPr id="10" name="מלבן 9"/>
          <p:cNvSpPr/>
          <p:nvPr/>
        </p:nvSpPr>
        <p:spPr>
          <a:xfrm>
            <a:off x="425714" y="3419525"/>
            <a:ext cx="5512387" cy="942640"/>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he-IL" sz="2800" b="1" dirty="0">
                <a:solidFill>
                  <a:srgbClr val="FF0000"/>
                </a:solidFill>
              </a:rPr>
              <a:t>לְבַסּוֹף </a:t>
            </a:r>
            <a:r>
              <a:rPr lang="he-IL" sz="2800" dirty="0">
                <a:solidFill>
                  <a:schemeClr val="tx1"/>
                </a:solidFill>
              </a:rPr>
              <a:t>מָצְאוּ חַיּוֹת הַיַּעַר מְעָרָה וְהָיָה... </a:t>
            </a:r>
          </a:p>
        </p:txBody>
      </p:sp>
      <p:sp>
        <p:nvSpPr>
          <p:cNvPr id="11" name="מלבן 10"/>
          <p:cNvSpPr/>
          <p:nvPr/>
        </p:nvSpPr>
        <p:spPr>
          <a:xfrm>
            <a:off x="6544769" y="3405442"/>
            <a:ext cx="5489915" cy="956723"/>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he-IL" sz="2800" dirty="0">
                <a:solidFill>
                  <a:schemeClr val="tx1"/>
                </a:solidFill>
              </a:rPr>
              <a:t>מָצְאוּ חַיּוֹת הַיַּעַר מְעָרָה גְּדוֹלָה, </a:t>
            </a:r>
            <a:r>
              <a:rPr lang="he-IL" sz="2800" b="1" dirty="0">
                <a:solidFill>
                  <a:srgbClr val="FF0000"/>
                </a:solidFill>
              </a:rPr>
              <a:t>אֲבָל...</a:t>
            </a:r>
          </a:p>
        </p:txBody>
      </p:sp>
      <p:sp>
        <p:nvSpPr>
          <p:cNvPr id="12" name="מלבן 11"/>
          <p:cNvSpPr/>
          <p:nvPr/>
        </p:nvSpPr>
        <p:spPr>
          <a:xfrm>
            <a:off x="4408227" y="121049"/>
            <a:ext cx="3193576" cy="649501"/>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3200" dirty="0">
                <a:solidFill>
                  <a:schemeClr val="tx1"/>
                </a:solidFill>
              </a:rPr>
              <a:t>בַּיִת לַלְּבִיאָה</a:t>
            </a:r>
          </a:p>
        </p:txBody>
      </p:sp>
      <p:sp>
        <p:nvSpPr>
          <p:cNvPr id="15" name="מלבן 14"/>
          <p:cNvSpPr/>
          <p:nvPr/>
        </p:nvSpPr>
        <p:spPr>
          <a:xfrm>
            <a:off x="4639356" y="1441225"/>
            <a:ext cx="559558" cy="436728"/>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b="1" dirty="0">
                <a:solidFill>
                  <a:schemeClr val="tx1"/>
                </a:solidFill>
              </a:rPr>
              <a:t>4</a:t>
            </a:r>
          </a:p>
        </p:txBody>
      </p:sp>
      <p:sp>
        <p:nvSpPr>
          <p:cNvPr id="16" name="מלבן 15"/>
          <p:cNvSpPr/>
          <p:nvPr/>
        </p:nvSpPr>
        <p:spPr>
          <a:xfrm>
            <a:off x="10890318" y="1453119"/>
            <a:ext cx="559558" cy="436728"/>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b="1" dirty="0">
                <a:solidFill>
                  <a:schemeClr val="tx1"/>
                </a:solidFill>
              </a:rPr>
              <a:t>3</a:t>
            </a:r>
          </a:p>
        </p:txBody>
      </p:sp>
      <p:sp>
        <p:nvSpPr>
          <p:cNvPr id="20" name="מלבן 19"/>
          <p:cNvSpPr/>
          <p:nvPr/>
        </p:nvSpPr>
        <p:spPr>
          <a:xfrm>
            <a:off x="8644022" y="4640568"/>
            <a:ext cx="3390662" cy="643716"/>
          </a:xfrm>
          <a:prstGeom prst="rect">
            <a:avLst/>
          </a:prstGeom>
          <a:solidFill>
            <a:schemeClr val="accent3">
              <a:lumMod val="20000"/>
              <a:lumOff val="80000"/>
            </a:scheme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he-IL" sz="2800" dirty="0">
                <a:solidFill>
                  <a:schemeClr val="tx1"/>
                </a:solidFill>
              </a:rPr>
              <a:t>נָחָשׁ גָּדוֹל גֶּרֶשׁ אוֹתָם.</a:t>
            </a:r>
          </a:p>
        </p:txBody>
      </p:sp>
      <p:sp>
        <p:nvSpPr>
          <p:cNvPr id="21" name="מלבן 20">
            <a:extLst>
              <a:ext uri="{FF2B5EF4-FFF2-40B4-BE49-F238E27FC236}">
                <a16:creationId xmlns:a16="http://schemas.microsoft.com/office/drawing/2014/main" id="{280EB809-B97E-4236-8AD0-3357A487BC0E}"/>
              </a:ext>
            </a:extLst>
          </p:cNvPr>
          <p:cNvSpPr/>
          <p:nvPr/>
        </p:nvSpPr>
        <p:spPr>
          <a:xfrm>
            <a:off x="2640183" y="4640568"/>
            <a:ext cx="3297918" cy="643716"/>
          </a:xfrm>
          <a:prstGeom prst="rect">
            <a:avLst/>
          </a:prstGeom>
          <a:solidFill>
            <a:schemeClr val="accent3">
              <a:lumMod val="20000"/>
              <a:lumOff val="80000"/>
            </a:scheme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he-IL" sz="2800" dirty="0">
                <a:solidFill>
                  <a:schemeClr val="tx1"/>
                </a:solidFill>
              </a:rPr>
              <a:t>לַלְּבִיאָה בַּיִת לָגוּר בּוֹ.</a:t>
            </a:r>
          </a:p>
        </p:txBody>
      </p:sp>
    </p:spTree>
    <p:extLst>
      <p:ext uri="{BB962C8B-B14F-4D97-AF65-F5344CB8AC3E}">
        <p14:creationId xmlns:p14="http://schemas.microsoft.com/office/powerpoint/2010/main" val="1593047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1"/>
                                        </p:tgtEl>
                                        <p:attrNameLst>
                                          <p:attrName>style.visibility</p:attrName>
                                        </p:attrNameLst>
                                      </p:cBhvr>
                                      <p:to>
                                        <p:strVal val="visible"/>
                                      </p:to>
                                    </p:set>
                                    <p:anim calcmode="lin" valueType="num">
                                      <p:cBhvr>
                                        <p:cTn id="14" dur="500" fill="hold"/>
                                        <p:tgtEl>
                                          <p:spTgt spid="21"/>
                                        </p:tgtEl>
                                        <p:attrNameLst>
                                          <p:attrName>ppt_w</p:attrName>
                                        </p:attrNameLst>
                                      </p:cBhvr>
                                      <p:tavLst>
                                        <p:tav tm="0">
                                          <p:val>
                                            <p:fltVal val="0"/>
                                          </p:val>
                                        </p:tav>
                                        <p:tav tm="100000">
                                          <p:val>
                                            <p:strVal val="#ppt_w"/>
                                          </p:val>
                                        </p:tav>
                                      </p:tavLst>
                                    </p:anim>
                                    <p:anim calcmode="lin" valueType="num">
                                      <p:cBhvr>
                                        <p:cTn id="15" dur="500" fill="hold"/>
                                        <p:tgtEl>
                                          <p:spTgt spid="21"/>
                                        </p:tgtEl>
                                        <p:attrNameLst>
                                          <p:attrName>ppt_h</p:attrName>
                                        </p:attrNameLst>
                                      </p:cBhvr>
                                      <p:tavLst>
                                        <p:tav tm="0">
                                          <p:val>
                                            <p:fltVal val="0"/>
                                          </p:val>
                                        </p:tav>
                                        <p:tav tm="100000">
                                          <p:val>
                                            <p:strVal val="#ppt_h"/>
                                          </p:val>
                                        </p:tav>
                                      </p:tavLst>
                                    </p:anim>
                                    <p:animEffect transition="in" filter="fade">
                                      <p:cBhvr>
                                        <p:cTn id="1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2619375" y="2133600"/>
            <a:ext cx="9572625" cy="4210051"/>
          </a:xfrm>
        </p:spPr>
        <p:txBody>
          <a:bodyPr>
            <a:normAutofit/>
          </a:bodyPr>
          <a:lstStyle/>
          <a:p>
            <a:endParaRPr lang="he-IL" sz="1600" dirty="0"/>
          </a:p>
          <a:p>
            <a:endParaRPr lang="he-IL" sz="1600" dirty="0"/>
          </a:p>
          <a:p>
            <a:endParaRPr lang="he-IL" sz="1600" dirty="0"/>
          </a:p>
          <a:p>
            <a:endParaRPr lang="he-IL" sz="1600"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
        <p:nvSpPr>
          <p:cNvPr id="9" name="Title 4">
            <a:extLst>
              <a:ext uri="{FF2B5EF4-FFF2-40B4-BE49-F238E27FC236}">
                <a16:creationId xmlns:a16="http://schemas.microsoft.com/office/drawing/2014/main" id="{61AFFA1F-50A1-CC45-96F8-BD150ABF4A19}"/>
              </a:ext>
            </a:extLst>
          </p:cNvPr>
          <p:cNvSpPr txBox="1">
            <a:spLocks/>
          </p:cNvSpPr>
          <p:nvPr/>
        </p:nvSpPr>
        <p:spPr>
          <a:xfrm>
            <a:off x="2843603" y="548912"/>
            <a:ext cx="8280000" cy="720000"/>
          </a:xfrm>
          <a:prstGeom prst="rect">
            <a:avLst/>
          </a:prstGeom>
          <a:solidFill>
            <a:schemeClr val="accent1"/>
          </a:solidFill>
        </p:spPr>
        <p:txBody>
          <a:bodyPr vert="horz" lIns="91440" tIns="45720" rIns="91440" bIns="45720" rtlCol="0" anchor="b">
            <a:normAutofit/>
          </a:bodyPr>
          <a:lstStyle>
            <a:lvl1pPr algn="r" defTabSz="914400" rtl="1" eaLnBrk="1" latinLnBrk="0" hangingPunct="1">
              <a:lnSpc>
                <a:spcPct val="90000"/>
              </a:lnSpc>
              <a:spcBef>
                <a:spcPts val="800"/>
              </a:spcBef>
              <a:spcAft>
                <a:spcPts val="0"/>
              </a:spcAft>
              <a:buNone/>
              <a:defRPr sz="4400" b="0" i="0" kern="1200">
                <a:solidFill>
                  <a:schemeClr val="bg1"/>
                </a:solidFill>
                <a:latin typeface="Calibri" panose="020F0502020204030204" pitchFamily="34" charset="0"/>
                <a:ea typeface="Open Sans" panose="020B0606030504020204" pitchFamily="34" charset="0"/>
                <a:cs typeface="Calibri" panose="020F0502020204030204" pitchFamily="34" charset="0"/>
              </a:defRPr>
            </a:lvl1pPr>
          </a:lstStyle>
          <a:p>
            <a:r>
              <a:rPr lang="he-IL" b="1" dirty="0">
                <a:latin typeface="Arial" panose="020B0604020202020204" pitchFamily="34" charset="0"/>
                <a:cs typeface="Arial" panose="020B0604020202020204" pitchFamily="34" charset="0"/>
              </a:rPr>
              <a:t>תְּחוּשׁוֹת וּרְגָשׁוֹת</a:t>
            </a:r>
            <a:endParaRPr lang="x-none" b="1" dirty="0">
              <a:latin typeface="Arial" panose="020B0604020202020204" pitchFamily="34" charset="0"/>
              <a:cs typeface="Arial" panose="020B0604020202020204" pitchFamily="34" charset="0"/>
            </a:endParaRPr>
          </a:p>
        </p:txBody>
      </p:sp>
      <p:sp>
        <p:nvSpPr>
          <p:cNvPr id="19" name="TextBox 18"/>
          <p:cNvSpPr txBox="1"/>
          <p:nvPr/>
        </p:nvSpPr>
        <p:spPr>
          <a:xfrm>
            <a:off x="3907435" y="4046721"/>
            <a:ext cx="2008094" cy="584775"/>
          </a:xfrm>
          <a:prstGeom prst="rect">
            <a:avLst/>
          </a:prstGeom>
          <a:solidFill>
            <a:schemeClr val="bg1"/>
          </a:solidFill>
        </p:spPr>
        <p:txBody>
          <a:bodyPr wrap="square" rtlCol="1">
            <a:spAutoFit/>
          </a:bodyPr>
          <a:lstStyle/>
          <a:p>
            <a:pPr algn="ctr"/>
            <a:r>
              <a:rPr lang="he-IL" sz="3200" b="1" dirty="0"/>
              <a:t>אַכְזָבָה</a:t>
            </a:r>
          </a:p>
        </p:txBody>
      </p:sp>
      <p:sp>
        <p:nvSpPr>
          <p:cNvPr id="21" name="TextBox 20"/>
          <p:cNvSpPr txBox="1"/>
          <p:nvPr/>
        </p:nvSpPr>
        <p:spPr>
          <a:xfrm>
            <a:off x="1443900" y="2022954"/>
            <a:ext cx="2008094" cy="584775"/>
          </a:xfrm>
          <a:prstGeom prst="rect">
            <a:avLst/>
          </a:prstGeom>
          <a:solidFill>
            <a:schemeClr val="bg1"/>
          </a:solidFill>
        </p:spPr>
        <p:txBody>
          <a:bodyPr wrap="square" rtlCol="1">
            <a:spAutoFit/>
          </a:bodyPr>
          <a:lstStyle/>
          <a:p>
            <a:pPr algn="ctr"/>
            <a:r>
              <a:rPr lang="he-IL" sz="3200" b="1" dirty="0"/>
              <a:t>כַּעַס</a:t>
            </a:r>
          </a:p>
        </p:txBody>
      </p:sp>
      <p:sp>
        <p:nvSpPr>
          <p:cNvPr id="12" name="TextBox 11"/>
          <p:cNvSpPr txBox="1"/>
          <p:nvPr/>
        </p:nvSpPr>
        <p:spPr>
          <a:xfrm>
            <a:off x="3928492" y="2022954"/>
            <a:ext cx="2008094" cy="584775"/>
          </a:xfrm>
          <a:prstGeom prst="rect">
            <a:avLst/>
          </a:prstGeom>
          <a:solidFill>
            <a:schemeClr val="bg1"/>
          </a:solidFill>
        </p:spPr>
        <p:txBody>
          <a:bodyPr wrap="square" rtlCol="1">
            <a:spAutoFit/>
          </a:bodyPr>
          <a:lstStyle/>
          <a:p>
            <a:pPr algn="ctr"/>
            <a:r>
              <a:rPr lang="he-IL" sz="3200" b="1" dirty="0"/>
              <a:t>אוֹשֶׁר</a:t>
            </a:r>
          </a:p>
        </p:txBody>
      </p:sp>
      <p:sp>
        <p:nvSpPr>
          <p:cNvPr id="13" name="TextBox 12"/>
          <p:cNvSpPr txBox="1"/>
          <p:nvPr/>
        </p:nvSpPr>
        <p:spPr>
          <a:xfrm>
            <a:off x="1508252" y="4063260"/>
            <a:ext cx="2008094" cy="584775"/>
          </a:xfrm>
          <a:prstGeom prst="rect">
            <a:avLst/>
          </a:prstGeom>
          <a:solidFill>
            <a:schemeClr val="bg1"/>
          </a:solidFill>
        </p:spPr>
        <p:txBody>
          <a:bodyPr wrap="square" rtlCol="1">
            <a:spAutoFit/>
          </a:bodyPr>
          <a:lstStyle/>
          <a:p>
            <a:pPr algn="ctr"/>
            <a:r>
              <a:rPr lang="he-IL" sz="3200" b="1" dirty="0"/>
              <a:t>תִּקְוָה</a:t>
            </a:r>
          </a:p>
        </p:txBody>
      </p:sp>
      <p:sp>
        <p:nvSpPr>
          <p:cNvPr id="20" name="TextBox 19"/>
          <p:cNvSpPr txBox="1"/>
          <p:nvPr/>
        </p:nvSpPr>
        <p:spPr>
          <a:xfrm>
            <a:off x="3928492" y="3098779"/>
            <a:ext cx="2008094" cy="584775"/>
          </a:xfrm>
          <a:prstGeom prst="rect">
            <a:avLst/>
          </a:prstGeom>
          <a:solidFill>
            <a:schemeClr val="bg1"/>
          </a:solidFill>
        </p:spPr>
        <p:txBody>
          <a:bodyPr wrap="square" rtlCol="1">
            <a:spAutoFit/>
          </a:bodyPr>
          <a:lstStyle/>
          <a:p>
            <a:pPr algn="ctr"/>
            <a:r>
              <a:rPr lang="he-IL" sz="3200" b="1" dirty="0"/>
              <a:t>דְּאָגָה</a:t>
            </a:r>
          </a:p>
        </p:txBody>
      </p:sp>
      <p:sp>
        <p:nvSpPr>
          <p:cNvPr id="24" name="TextBox 23"/>
          <p:cNvSpPr txBox="1"/>
          <p:nvPr/>
        </p:nvSpPr>
        <p:spPr>
          <a:xfrm>
            <a:off x="3861426" y="5096059"/>
            <a:ext cx="2008094" cy="584775"/>
          </a:xfrm>
          <a:prstGeom prst="rect">
            <a:avLst/>
          </a:prstGeom>
          <a:solidFill>
            <a:schemeClr val="bg1"/>
          </a:solidFill>
        </p:spPr>
        <p:txBody>
          <a:bodyPr wrap="square" rtlCol="1">
            <a:spAutoFit/>
          </a:bodyPr>
          <a:lstStyle/>
          <a:p>
            <a:pPr algn="ctr"/>
            <a:r>
              <a:rPr lang="he-IL" sz="3200" b="1" dirty="0" err="1"/>
              <a:t>צִפִּיָה</a:t>
            </a:r>
            <a:endParaRPr lang="he-IL" sz="3200" b="1" dirty="0"/>
          </a:p>
        </p:txBody>
      </p:sp>
      <p:sp>
        <p:nvSpPr>
          <p:cNvPr id="25" name="TextBox 24"/>
          <p:cNvSpPr txBox="1"/>
          <p:nvPr/>
        </p:nvSpPr>
        <p:spPr>
          <a:xfrm>
            <a:off x="1489363" y="3085352"/>
            <a:ext cx="2008094" cy="584775"/>
          </a:xfrm>
          <a:prstGeom prst="rect">
            <a:avLst/>
          </a:prstGeom>
          <a:solidFill>
            <a:schemeClr val="bg1"/>
          </a:solidFill>
        </p:spPr>
        <p:txBody>
          <a:bodyPr wrap="square" rtlCol="1">
            <a:spAutoFit/>
          </a:bodyPr>
          <a:lstStyle/>
          <a:p>
            <a:pPr algn="ctr"/>
            <a:r>
              <a:rPr lang="he-IL" sz="3200" b="1" dirty="0"/>
              <a:t>הִתְרַגְּשׁוּת</a:t>
            </a:r>
          </a:p>
        </p:txBody>
      </p:sp>
      <p:sp>
        <p:nvSpPr>
          <p:cNvPr id="26" name="TextBox 25"/>
          <p:cNvSpPr txBox="1"/>
          <p:nvPr/>
        </p:nvSpPr>
        <p:spPr>
          <a:xfrm>
            <a:off x="1508252" y="5096058"/>
            <a:ext cx="2008094" cy="584775"/>
          </a:xfrm>
          <a:prstGeom prst="rect">
            <a:avLst/>
          </a:prstGeom>
          <a:solidFill>
            <a:schemeClr val="bg1"/>
          </a:solidFill>
        </p:spPr>
        <p:txBody>
          <a:bodyPr wrap="square" rtlCol="1">
            <a:spAutoFit/>
          </a:bodyPr>
          <a:lstStyle/>
          <a:p>
            <a:pPr algn="ctr"/>
            <a:r>
              <a:rPr lang="he-IL" sz="3200" b="1" dirty="0" err="1"/>
              <a:t>יְאוּש</a:t>
            </a:r>
            <a:r>
              <a:rPr lang="he-IL" sz="3200" b="1" dirty="0"/>
              <a:t>ׁ</a:t>
            </a:r>
          </a:p>
        </p:txBody>
      </p:sp>
      <p:pic>
        <p:nvPicPr>
          <p:cNvPr id="2" name="תמונה 1"/>
          <p:cNvPicPr>
            <a:picLocks noChangeAspect="1"/>
          </p:cNvPicPr>
          <p:nvPr/>
        </p:nvPicPr>
        <p:blipFill>
          <a:blip r:embed="rId4"/>
          <a:stretch>
            <a:fillRect/>
          </a:stretch>
        </p:blipFill>
        <p:spPr>
          <a:xfrm>
            <a:off x="10065419" y="2018098"/>
            <a:ext cx="1638300" cy="1762125"/>
          </a:xfrm>
          <a:prstGeom prst="rect">
            <a:avLst/>
          </a:prstGeom>
        </p:spPr>
      </p:pic>
      <p:pic>
        <p:nvPicPr>
          <p:cNvPr id="3" name="תמונה 2"/>
          <p:cNvPicPr>
            <a:picLocks noChangeAspect="1"/>
          </p:cNvPicPr>
          <p:nvPr/>
        </p:nvPicPr>
        <p:blipFill>
          <a:blip r:embed="rId5"/>
          <a:stretch>
            <a:fillRect/>
          </a:stretch>
        </p:blipFill>
        <p:spPr>
          <a:xfrm>
            <a:off x="7854724" y="2018099"/>
            <a:ext cx="1695450" cy="1762125"/>
          </a:xfrm>
          <a:prstGeom prst="rect">
            <a:avLst/>
          </a:prstGeom>
        </p:spPr>
      </p:pic>
      <p:pic>
        <p:nvPicPr>
          <p:cNvPr id="4" name="תמונה 3"/>
          <p:cNvPicPr>
            <a:picLocks noChangeAspect="1"/>
          </p:cNvPicPr>
          <p:nvPr/>
        </p:nvPicPr>
        <p:blipFill>
          <a:blip r:embed="rId6"/>
          <a:stretch>
            <a:fillRect/>
          </a:stretch>
        </p:blipFill>
        <p:spPr>
          <a:xfrm>
            <a:off x="10046369" y="4072610"/>
            <a:ext cx="1657350" cy="1724025"/>
          </a:xfrm>
          <a:prstGeom prst="rect">
            <a:avLst/>
          </a:prstGeom>
        </p:spPr>
      </p:pic>
      <p:pic>
        <p:nvPicPr>
          <p:cNvPr id="5" name="תמונה 4"/>
          <p:cNvPicPr>
            <a:picLocks noChangeAspect="1"/>
          </p:cNvPicPr>
          <p:nvPr/>
        </p:nvPicPr>
        <p:blipFill>
          <a:blip r:embed="rId7"/>
          <a:stretch>
            <a:fillRect/>
          </a:stretch>
        </p:blipFill>
        <p:spPr>
          <a:xfrm>
            <a:off x="7764394" y="4072610"/>
            <a:ext cx="1785780" cy="1728787"/>
          </a:xfrm>
          <a:prstGeom prst="rect">
            <a:avLst/>
          </a:prstGeom>
        </p:spPr>
      </p:pic>
    </p:spTree>
    <p:extLst>
      <p:ext uri="{BB962C8B-B14F-4D97-AF65-F5344CB8AC3E}">
        <p14:creationId xmlns:p14="http://schemas.microsoft.com/office/powerpoint/2010/main" val="3512441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fade">
                                      <p:cBhvr>
                                        <p:cTn id="14" dur="1000"/>
                                        <p:tgtEl>
                                          <p:spTgt spid="21"/>
                                        </p:tgtEl>
                                      </p:cBhvr>
                                    </p:animEffect>
                                    <p:anim calcmode="lin" valueType="num">
                                      <p:cBhvr>
                                        <p:cTn id="15" dur="1000" fill="hold"/>
                                        <p:tgtEl>
                                          <p:spTgt spid="21"/>
                                        </p:tgtEl>
                                        <p:attrNameLst>
                                          <p:attrName>ppt_x</p:attrName>
                                        </p:attrNameLst>
                                      </p:cBhvr>
                                      <p:tavLst>
                                        <p:tav tm="0">
                                          <p:val>
                                            <p:strVal val="#ppt_x"/>
                                          </p:val>
                                        </p:tav>
                                        <p:tav tm="100000">
                                          <p:val>
                                            <p:strVal val="#ppt_x"/>
                                          </p:val>
                                        </p:tav>
                                      </p:tavLst>
                                    </p:anim>
                                    <p:anim calcmode="lin" valueType="num">
                                      <p:cBhvr>
                                        <p:cTn id="16"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1000"/>
                                        <p:tgtEl>
                                          <p:spTgt spid="20"/>
                                        </p:tgtEl>
                                      </p:cBhvr>
                                    </p:animEffect>
                                    <p:anim calcmode="lin" valueType="num">
                                      <p:cBhvr>
                                        <p:cTn id="22" dur="1000" fill="hold"/>
                                        <p:tgtEl>
                                          <p:spTgt spid="20"/>
                                        </p:tgtEl>
                                        <p:attrNameLst>
                                          <p:attrName>ppt_x</p:attrName>
                                        </p:attrNameLst>
                                      </p:cBhvr>
                                      <p:tavLst>
                                        <p:tav tm="0">
                                          <p:val>
                                            <p:strVal val="#ppt_x"/>
                                          </p:val>
                                        </p:tav>
                                        <p:tav tm="100000">
                                          <p:val>
                                            <p:strVal val="#ppt_x"/>
                                          </p:val>
                                        </p:tav>
                                      </p:tavLst>
                                    </p:anim>
                                    <p:anim calcmode="lin" valueType="num">
                                      <p:cBhvr>
                                        <p:cTn id="23"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1000"/>
                                        <p:tgtEl>
                                          <p:spTgt spid="25"/>
                                        </p:tgtEl>
                                      </p:cBhvr>
                                    </p:animEffect>
                                    <p:anim calcmode="lin" valueType="num">
                                      <p:cBhvr>
                                        <p:cTn id="29" dur="1000" fill="hold"/>
                                        <p:tgtEl>
                                          <p:spTgt spid="25"/>
                                        </p:tgtEl>
                                        <p:attrNameLst>
                                          <p:attrName>ppt_x</p:attrName>
                                        </p:attrNameLst>
                                      </p:cBhvr>
                                      <p:tavLst>
                                        <p:tav tm="0">
                                          <p:val>
                                            <p:strVal val="#ppt_x"/>
                                          </p:val>
                                        </p:tav>
                                        <p:tav tm="100000">
                                          <p:val>
                                            <p:strVal val="#ppt_x"/>
                                          </p:val>
                                        </p:tav>
                                      </p:tavLst>
                                    </p:anim>
                                    <p:anim calcmode="lin" valueType="num">
                                      <p:cBhvr>
                                        <p:cTn id="30"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1000"/>
                                        <p:tgtEl>
                                          <p:spTgt spid="19"/>
                                        </p:tgtEl>
                                      </p:cBhvr>
                                    </p:animEffect>
                                    <p:anim calcmode="lin" valueType="num">
                                      <p:cBhvr>
                                        <p:cTn id="36" dur="1000" fill="hold"/>
                                        <p:tgtEl>
                                          <p:spTgt spid="19"/>
                                        </p:tgtEl>
                                        <p:attrNameLst>
                                          <p:attrName>ppt_x</p:attrName>
                                        </p:attrNameLst>
                                      </p:cBhvr>
                                      <p:tavLst>
                                        <p:tav tm="0">
                                          <p:val>
                                            <p:strVal val="#ppt_x"/>
                                          </p:val>
                                        </p:tav>
                                        <p:tav tm="100000">
                                          <p:val>
                                            <p:strVal val="#ppt_x"/>
                                          </p:val>
                                        </p:tav>
                                      </p:tavLst>
                                    </p:anim>
                                    <p:anim calcmode="lin" valueType="num">
                                      <p:cBhvr>
                                        <p:cTn id="37"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anim calcmode="lin" valueType="num">
                                      <p:cBhvr>
                                        <p:cTn id="43" dur="1000" fill="hold"/>
                                        <p:tgtEl>
                                          <p:spTgt spid="13"/>
                                        </p:tgtEl>
                                        <p:attrNameLst>
                                          <p:attrName>ppt_x</p:attrName>
                                        </p:attrNameLst>
                                      </p:cBhvr>
                                      <p:tavLst>
                                        <p:tav tm="0">
                                          <p:val>
                                            <p:strVal val="#ppt_x"/>
                                          </p:val>
                                        </p:tav>
                                        <p:tav tm="100000">
                                          <p:val>
                                            <p:strVal val="#ppt_x"/>
                                          </p:val>
                                        </p:tav>
                                      </p:tavLst>
                                    </p:anim>
                                    <p:anim calcmode="lin" valueType="num">
                                      <p:cBhvr>
                                        <p:cTn id="4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1000"/>
                                        <p:tgtEl>
                                          <p:spTgt spid="24"/>
                                        </p:tgtEl>
                                      </p:cBhvr>
                                    </p:animEffect>
                                    <p:anim calcmode="lin" valueType="num">
                                      <p:cBhvr>
                                        <p:cTn id="50" dur="1000" fill="hold"/>
                                        <p:tgtEl>
                                          <p:spTgt spid="24"/>
                                        </p:tgtEl>
                                        <p:attrNameLst>
                                          <p:attrName>ppt_x</p:attrName>
                                        </p:attrNameLst>
                                      </p:cBhvr>
                                      <p:tavLst>
                                        <p:tav tm="0">
                                          <p:val>
                                            <p:strVal val="#ppt_x"/>
                                          </p:val>
                                        </p:tav>
                                        <p:tav tm="100000">
                                          <p:val>
                                            <p:strVal val="#ppt_x"/>
                                          </p:val>
                                        </p:tav>
                                      </p:tavLst>
                                    </p:anim>
                                    <p:anim calcmode="lin" valueType="num">
                                      <p:cBhvr>
                                        <p:cTn id="51"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fade">
                                      <p:cBhvr>
                                        <p:cTn id="56" dur="1000"/>
                                        <p:tgtEl>
                                          <p:spTgt spid="26"/>
                                        </p:tgtEl>
                                      </p:cBhvr>
                                    </p:animEffect>
                                    <p:anim calcmode="lin" valueType="num">
                                      <p:cBhvr>
                                        <p:cTn id="57" dur="1000" fill="hold"/>
                                        <p:tgtEl>
                                          <p:spTgt spid="26"/>
                                        </p:tgtEl>
                                        <p:attrNameLst>
                                          <p:attrName>ppt_x</p:attrName>
                                        </p:attrNameLst>
                                      </p:cBhvr>
                                      <p:tavLst>
                                        <p:tav tm="0">
                                          <p:val>
                                            <p:strVal val="#ppt_x"/>
                                          </p:val>
                                        </p:tav>
                                        <p:tav tm="100000">
                                          <p:val>
                                            <p:strVal val="#ppt_x"/>
                                          </p:val>
                                        </p:tav>
                                      </p:tavLst>
                                    </p:anim>
                                    <p:anim calcmode="lin" valueType="num">
                                      <p:cBhvr>
                                        <p:cTn id="58"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12" grpId="0" animBg="1"/>
      <p:bldP spid="13" grpId="0" animBg="1"/>
      <p:bldP spid="20" grpId="0" animBg="1"/>
      <p:bldP spid="24" grpId="0" animBg="1"/>
      <p:bldP spid="25" grpId="0" animBg="1"/>
      <p:bldP spid="2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2619375" y="2133600"/>
            <a:ext cx="9572625" cy="4210051"/>
          </a:xfrm>
        </p:spPr>
        <p:txBody>
          <a:bodyPr>
            <a:normAutofit/>
          </a:bodyPr>
          <a:lstStyle/>
          <a:p>
            <a:endParaRPr lang="he-IL" sz="1600" dirty="0"/>
          </a:p>
          <a:p>
            <a:endParaRPr lang="he-IL" sz="1600" dirty="0"/>
          </a:p>
          <a:p>
            <a:endParaRPr lang="he-IL" sz="1600" dirty="0"/>
          </a:p>
          <a:p>
            <a:endParaRPr lang="he-IL" sz="1600"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5"/>
          <a:stretch>
            <a:fillRect/>
          </a:stretch>
        </p:blipFill>
        <p:spPr>
          <a:xfrm>
            <a:off x="3617846" y="13562"/>
            <a:ext cx="1017545" cy="1070700"/>
          </a:xfrm>
          <a:prstGeom prst="rect">
            <a:avLst/>
          </a:prstGeom>
        </p:spPr>
      </p:pic>
      <p:sp>
        <p:nvSpPr>
          <p:cNvPr id="9" name="Title 4">
            <a:extLst>
              <a:ext uri="{FF2B5EF4-FFF2-40B4-BE49-F238E27FC236}">
                <a16:creationId xmlns:a16="http://schemas.microsoft.com/office/drawing/2014/main" id="{61AFFA1F-50A1-CC45-96F8-BD150ABF4A19}"/>
              </a:ext>
            </a:extLst>
          </p:cNvPr>
          <p:cNvSpPr txBox="1">
            <a:spLocks/>
          </p:cNvSpPr>
          <p:nvPr/>
        </p:nvSpPr>
        <p:spPr>
          <a:xfrm>
            <a:off x="2843603" y="548912"/>
            <a:ext cx="8280000" cy="720000"/>
          </a:xfrm>
          <a:prstGeom prst="rect">
            <a:avLst/>
          </a:prstGeom>
          <a:solidFill>
            <a:schemeClr val="accent1"/>
          </a:solidFill>
        </p:spPr>
        <p:txBody>
          <a:bodyPr vert="horz" lIns="91440" tIns="45720" rIns="91440" bIns="45720" rtlCol="0" anchor="b">
            <a:normAutofit/>
          </a:bodyPr>
          <a:lstStyle>
            <a:lvl1pPr algn="r" defTabSz="914400" rtl="1" eaLnBrk="1" latinLnBrk="0" hangingPunct="1">
              <a:lnSpc>
                <a:spcPct val="90000"/>
              </a:lnSpc>
              <a:spcBef>
                <a:spcPts val="800"/>
              </a:spcBef>
              <a:spcAft>
                <a:spcPts val="0"/>
              </a:spcAft>
              <a:buNone/>
              <a:defRPr sz="4400" b="0" i="0" kern="1200">
                <a:solidFill>
                  <a:schemeClr val="bg1"/>
                </a:solidFill>
                <a:latin typeface="Calibri" panose="020F0502020204030204" pitchFamily="34" charset="0"/>
                <a:ea typeface="Open Sans" panose="020B0606030504020204" pitchFamily="34" charset="0"/>
                <a:cs typeface="Calibri" panose="020F0502020204030204" pitchFamily="34" charset="0"/>
              </a:defRPr>
            </a:lvl1pPr>
          </a:lstStyle>
          <a:p>
            <a:r>
              <a:rPr lang="he-IL" b="1" dirty="0">
                <a:latin typeface="Arial" panose="020B0604020202020204" pitchFamily="34" charset="0"/>
                <a:cs typeface="Arial" panose="020B0604020202020204" pitchFamily="34" charset="0"/>
              </a:rPr>
              <a:t>תְּחוּשׁוֹת וּרְגָשׁוֹת</a:t>
            </a:r>
            <a:endParaRPr lang="x-none" b="1" dirty="0">
              <a:latin typeface="Arial" panose="020B0604020202020204" pitchFamily="34" charset="0"/>
              <a:cs typeface="Arial" panose="020B0604020202020204" pitchFamily="34" charset="0"/>
            </a:endParaRPr>
          </a:p>
        </p:txBody>
      </p:sp>
      <p:pic>
        <p:nvPicPr>
          <p:cNvPr id="2" name="תמונה 1"/>
          <p:cNvPicPr>
            <a:picLocks noChangeAspect="1"/>
          </p:cNvPicPr>
          <p:nvPr/>
        </p:nvPicPr>
        <p:blipFill>
          <a:blip r:embed="rId6"/>
          <a:stretch>
            <a:fillRect/>
          </a:stretch>
        </p:blipFill>
        <p:spPr>
          <a:xfrm>
            <a:off x="10065419" y="2018098"/>
            <a:ext cx="1638300" cy="1762125"/>
          </a:xfrm>
          <a:prstGeom prst="rect">
            <a:avLst/>
          </a:prstGeom>
        </p:spPr>
      </p:pic>
      <p:pic>
        <p:nvPicPr>
          <p:cNvPr id="3" name="תמונה 2"/>
          <p:cNvPicPr>
            <a:picLocks noChangeAspect="1"/>
          </p:cNvPicPr>
          <p:nvPr/>
        </p:nvPicPr>
        <p:blipFill>
          <a:blip r:embed="rId7"/>
          <a:stretch>
            <a:fillRect/>
          </a:stretch>
        </p:blipFill>
        <p:spPr>
          <a:xfrm>
            <a:off x="7854724" y="2018099"/>
            <a:ext cx="1695450" cy="1762125"/>
          </a:xfrm>
          <a:prstGeom prst="rect">
            <a:avLst/>
          </a:prstGeom>
        </p:spPr>
      </p:pic>
      <p:pic>
        <p:nvPicPr>
          <p:cNvPr id="4" name="תמונה 3"/>
          <p:cNvPicPr>
            <a:picLocks noChangeAspect="1"/>
          </p:cNvPicPr>
          <p:nvPr/>
        </p:nvPicPr>
        <p:blipFill>
          <a:blip r:embed="rId8"/>
          <a:stretch>
            <a:fillRect/>
          </a:stretch>
        </p:blipFill>
        <p:spPr>
          <a:xfrm>
            <a:off x="10046369" y="4072610"/>
            <a:ext cx="1657350" cy="1724025"/>
          </a:xfrm>
          <a:prstGeom prst="rect">
            <a:avLst/>
          </a:prstGeom>
        </p:spPr>
      </p:pic>
      <p:pic>
        <p:nvPicPr>
          <p:cNvPr id="5" name="תמונה 4"/>
          <p:cNvPicPr>
            <a:picLocks noChangeAspect="1"/>
          </p:cNvPicPr>
          <p:nvPr/>
        </p:nvPicPr>
        <p:blipFill>
          <a:blip r:embed="rId9"/>
          <a:stretch>
            <a:fillRect/>
          </a:stretch>
        </p:blipFill>
        <p:spPr>
          <a:xfrm>
            <a:off x="7764394" y="4072610"/>
            <a:ext cx="1785780" cy="1728787"/>
          </a:xfrm>
          <a:prstGeom prst="rect">
            <a:avLst/>
          </a:prstGeom>
        </p:spPr>
      </p:pic>
      <p:pic>
        <p:nvPicPr>
          <p:cNvPr id="17" name="3min_final" descr="3min_final">
            <a:hlinkClick r:id="" action="ppaction://media"/>
            <a:extLst>
              <a:ext uri="{FF2B5EF4-FFF2-40B4-BE49-F238E27FC236}">
                <a16:creationId xmlns:a16="http://schemas.microsoft.com/office/drawing/2014/main" id="{20E8458D-79D2-4A10-B0C9-A2C2FE151F8A}"/>
              </a:ext>
            </a:extLst>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673431" y="597023"/>
            <a:ext cx="1540938" cy="549601"/>
          </a:xfrm>
          <a:prstGeom prst="rect">
            <a:avLst/>
          </a:prstGeom>
        </p:spPr>
      </p:pic>
      <p:sp>
        <p:nvSpPr>
          <p:cNvPr id="18" name="TextBox 17"/>
          <p:cNvSpPr txBox="1"/>
          <p:nvPr/>
        </p:nvSpPr>
        <p:spPr>
          <a:xfrm>
            <a:off x="3907435" y="4046721"/>
            <a:ext cx="2008094" cy="584775"/>
          </a:xfrm>
          <a:prstGeom prst="rect">
            <a:avLst/>
          </a:prstGeom>
          <a:solidFill>
            <a:schemeClr val="bg1"/>
          </a:solidFill>
        </p:spPr>
        <p:txBody>
          <a:bodyPr wrap="square" rtlCol="1">
            <a:spAutoFit/>
          </a:bodyPr>
          <a:lstStyle/>
          <a:p>
            <a:pPr algn="ctr"/>
            <a:r>
              <a:rPr lang="he-IL" sz="3200" b="1" dirty="0"/>
              <a:t>אַכְזָבָה</a:t>
            </a:r>
          </a:p>
        </p:txBody>
      </p:sp>
      <p:sp>
        <p:nvSpPr>
          <p:cNvPr id="22" name="TextBox 21"/>
          <p:cNvSpPr txBox="1"/>
          <p:nvPr/>
        </p:nvSpPr>
        <p:spPr>
          <a:xfrm>
            <a:off x="1443900" y="2022954"/>
            <a:ext cx="2008094" cy="584775"/>
          </a:xfrm>
          <a:prstGeom prst="rect">
            <a:avLst/>
          </a:prstGeom>
          <a:solidFill>
            <a:schemeClr val="bg1"/>
          </a:solidFill>
        </p:spPr>
        <p:txBody>
          <a:bodyPr wrap="square" rtlCol="1">
            <a:spAutoFit/>
          </a:bodyPr>
          <a:lstStyle/>
          <a:p>
            <a:pPr algn="ctr"/>
            <a:r>
              <a:rPr lang="he-IL" sz="3200" b="1" dirty="0"/>
              <a:t>כַּעַס</a:t>
            </a:r>
          </a:p>
        </p:txBody>
      </p:sp>
      <p:sp>
        <p:nvSpPr>
          <p:cNvPr id="23" name="TextBox 22"/>
          <p:cNvSpPr txBox="1"/>
          <p:nvPr/>
        </p:nvSpPr>
        <p:spPr>
          <a:xfrm>
            <a:off x="3928492" y="2022954"/>
            <a:ext cx="2008094" cy="584775"/>
          </a:xfrm>
          <a:prstGeom prst="rect">
            <a:avLst/>
          </a:prstGeom>
          <a:solidFill>
            <a:schemeClr val="bg1"/>
          </a:solidFill>
        </p:spPr>
        <p:txBody>
          <a:bodyPr wrap="square" rtlCol="1">
            <a:spAutoFit/>
          </a:bodyPr>
          <a:lstStyle/>
          <a:p>
            <a:pPr algn="ctr"/>
            <a:r>
              <a:rPr lang="he-IL" sz="3200" b="1" dirty="0"/>
              <a:t>אוֹשֶׁר</a:t>
            </a:r>
          </a:p>
        </p:txBody>
      </p:sp>
      <p:sp>
        <p:nvSpPr>
          <p:cNvPr id="27" name="TextBox 26"/>
          <p:cNvSpPr txBox="1"/>
          <p:nvPr/>
        </p:nvSpPr>
        <p:spPr>
          <a:xfrm>
            <a:off x="1508252" y="4063260"/>
            <a:ext cx="2008094" cy="584775"/>
          </a:xfrm>
          <a:prstGeom prst="rect">
            <a:avLst/>
          </a:prstGeom>
          <a:solidFill>
            <a:schemeClr val="bg1"/>
          </a:solidFill>
        </p:spPr>
        <p:txBody>
          <a:bodyPr wrap="square" rtlCol="1">
            <a:spAutoFit/>
          </a:bodyPr>
          <a:lstStyle/>
          <a:p>
            <a:pPr algn="ctr"/>
            <a:r>
              <a:rPr lang="he-IL" sz="3200" b="1" dirty="0"/>
              <a:t>תִּקְוָה</a:t>
            </a:r>
          </a:p>
        </p:txBody>
      </p:sp>
      <p:sp>
        <p:nvSpPr>
          <p:cNvPr id="28" name="TextBox 27"/>
          <p:cNvSpPr txBox="1"/>
          <p:nvPr/>
        </p:nvSpPr>
        <p:spPr>
          <a:xfrm>
            <a:off x="3928492" y="3098779"/>
            <a:ext cx="2008094" cy="584775"/>
          </a:xfrm>
          <a:prstGeom prst="rect">
            <a:avLst/>
          </a:prstGeom>
          <a:solidFill>
            <a:schemeClr val="bg1"/>
          </a:solidFill>
        </p:spPr>
        <p:txBody>
          <a:bodyPr wrap="square" rtlCol="1">
            <a:spAutoFit/>
          </a:bodyPr>
          <a:lstStyle/>
          <a:p>
            <a:pPr algn="ctr"/>
            <a:r>
              <a:rPr lang="he-IL" sz="3200" b="1" dirty="0"/>
              <a:t>דְּאָגָה</a:t>
            </a:r>
          </a:p>
        </p:txBody>
      </p:sp>
      <p:sp>
        <p:nvSpPr>
          <p:cNvPr id="29" name="TextBox 28"/>
          <p:cNvSpPr txBox="1"/>
          <p:nvPr/>
        </p:nvSpPr>
        <p:spPr>
          <a:xfrm>
            <a:off x="3861426" y="5096059"/>
            <a:ext cx="2008094" cy="584775"/>
          </a:xfrm>
          <a:prstGeom prst="rect">
            <a:avLst/>
          </a:prstGeom>
          <a:solidFill>
            <a:schemeClr val="bg1"/>
          </a:solidFill>
        </p:spPr>
        <p:txBody>
          <a:bodyPr wrap="square" rtlCol="1">
            <a:spAutoFit/>
          </a:bodyPr>
          <a:lstStyle/>
          <a:p>
            <a:pPr algn="ctr"/>
            <a:r>
              <a:rPr lang="he-IL" sz="3200" b="1" dirty="0" err="1"/>
              <a:t>צִפִּיָה</a:t>
            </a:r>
            <a:endParaRPr lang="he-IL" sz="3200" b="1" dirty="0"/>
          </a:p>
        </p:txBody>
      </p:sp>
      <p:sp>
        <p:nvSpPr>
          <p:cNvPr id="30" name="TextBox 29"/>
          <p:cNvSpPr txBox="1"/>
          <p:nvPr/>
        </p:nvSpPr>
        <p:spPr>
          <a:xfrm>
            <a:off x="1489363" y="3085352"/>
            <a:ext cx="2008094" cy="584775"/>
          </a:xfrm>
          <a:prstGeom prst="rect">
            <a:avLst/>
          </a:prstGeom>
          <a:solidFill>
            <a:schemeClr val="bg1"/>
          </a:solidFill>
        </p:spPr>
        <p:txBody>
          <a:bodyPr wrap="square" rtlCol="1">
            <a:spAutoFit/>
          </a:bodyPr>
          <a:lstStyle/>
          <a:p>
            <a:pPr algn="ctr"/>
            <a:r>
              <a:rPr lang="he-IL" sz="3200" b="1" dirty="0"/>
              <a:t>הִתְרַגְּשׁוּת</a:t>
            </a:r>
          </a:p>
        </p:txBody>
      </p:sp>
      <p:sp>
        <p:nvSpPr>
          <p:cNvPr id="31" name="TextBox 30"/>
          <p:cNvSpPr txBox="1"/>
          <p:nvPr/>
        </p:nvSpPr>
        <p:spPr>
          <a:xfrm>
            <a:off x="1508252" y="5096058"/>
            <a:ext cx="2008094" cy="584775"/>
          </a:xfrm>
          <a:prstGeom prst="rect">
            <a:avLst/>
          </a:prstGeom>
          <a:solidFill>
            <a:schemeClr val="bg1"/>
          </a:solidFill>
        </p:spPr>
        <p:txBody>
          <a:bodyPr wrap="square" rtlCol="1">
            <a:spAutoFit/>
          </a:bodyPr>
          <a:lstStyle/>
          <a:p>
            <a:pPr algn="ctr"/>
            <a:r>
              <a:rPr lang="he-IL" sz="3200" b="1" dirty="0" err="1"/>
              <a:t>יְאוּש</a:t>
            </a:r>
            <a:r>
              <a:rPr lang="he-IL" sz="3200" b="1" dirty="0"/>
              <a:t>ׁ</a:t>
            </a:r>
          </a:p>
        </p:txBody>
      </p:sp>
    </p:spTree>
    <p:extLst>
      <p:ext uri="{BB962C8B-B14F-4D97-AF65-F5344CB8AC3E}">
        <p14:creationId xmlns:p14="http://schemas.microsoft.com/office/powerpoint/2010/main" val="816153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2680"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7"/>
                </p:tgtEl>
              </p:cMediaNode>
            </p:vide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2619375" y="2133600"/>
            <a:ext cx="9572625" cy="4210051"/>
          </a:xfrm>
        </p:spPr>
        <p:txBody>
          <a:bodyPr>
            <a:normAutofit/>
          </a:bodyPr>
          <a:lstStyle/>
          <a:p>
            <a:endParaRPr lang="he-IL" sz="1600" dirty="0"/>
          </a:p>
          <a:p>
            <a:endParaRPr lang="he-IL" sz="1600" dirty="0"/>
          </a:p>
          <a:p>
            <a:endParaRPr lang="he-IL" sz="1600" dirty="0"/>
          </a:p>
          <a:p>
            <a:endParaRPr lang="he-IL" sz="1600"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
        <p:nvSpPr>
          <p:cNvPr id="9" name="Title 4">
            <a:extLst>
              <a:ext uri="{FF2B5EF4-FFF2-40B4-BE49-F238E27FC236}">
                <a16:creationId xmlns:a16="http://schemas.microsoft.com/office/drawing/2014/main" id="{61AFFA1F-50A1-CC45-96F8-BD150ABF4A19}"/>
              </a:ext>
            </a:extLst>
          </p:cNvPr>
          <p:cNvSpPr txBox="1">
            <a:spLocks/>
          </p:cNvSpPr>
          <p:nvPr/>
        </p:nvSpPr>
        <p:spPr>
          <a:xfrm>
            <a:off x="1883391" y="548912"/>
            <a:ext cx="9240212" cy="720000"/>
          </a:xfrm>
          <a:prstGeom prst="rect">
            <a:avLst/>
          </a:prstGeom>
          <a:solidFill>
            <a:schemeClr val="accent1"/>
          </a:solidFill>
        </p:spPr>
        <p:txBody>
          <a:bodyPr vert="horz" lIns="91440" tIns="45720" rIns="91440" bIns="45720" rtlCol="0" anchor="b">
            <a:noAutofit/>
          </a:bodyPr>
          <a:lstStyle>
            <a:lvl1pPr algn="r" defTabSz="914400" rtl="1" eaLnBrk="1" latinLnBrk="0" hangingPunct="1">
              <a:lnSpc>
                <a:spcPct val="90000"/>
              </a:lnSpc>
              <a:spcBef>
                <a:spcPts val="800"/>
              </a:spcBef>
              <a:spcAft>
                <a:spcPts val="0"/>
              </a:spcAft>
              <a:buNone/>
              <a:defRPr sz="4400" b="0" i="0" kern="1200">
                <a:solidFill>
                  <a:schemeClr val="bg1"/>
                </a:solidFill>
                <a:latin typeface="Calibri" panose="020F0502020204030204" pitchFamily="34" charset="0"/>
                <a:ea typeface="Open Sans" panose="020B0606030504020204" pitchFamily="34" charset="0"/>
                <a:cs typeface="Calibri" panose="020F0502020204030204" pitchFamily="34" charset="0"/>
              </a:defRPr>
            </a:lvl1pPr>
          </a:lstStyle>
          <a:p>
            <a:r>
              <a:rPr lang="he-IL" sz="3200" b="1" dirty="0">
                <a:latin typeface="Arial" panose="020B0604020202020204" pitchFamily="34" charset="0"/>
                <a:cs typeface="Arial" panose="020B0604020202020204" pitchFamily="34" charset="0"/>
              </a:rPr>
              <a:t>1.הַלְּבִיאָה תַּמְלִיט בְּקָרוֹב גּוּר, אֲבָל אֵין לָהּ בַּיִת לָגוּר בּוֹ.</a:t>
            </a:r>
          </a:p>
        </p:txBody>
      </p:sp>
      <p:pic>
        <p:nvPicPr>
          <p:cNvPr id="17" name="תמונה 16"/>
          <p:cNvPicPr>
            <a:picLocks noChangeAspect="1"/>
          </p:cNvPicPr>
          <p:nvPr/>
        </p:nvPicPr>
        <p:blipFill>
          <a:blip r:embed="rId4"/>
          <a:stretch>
            <a:fillRect/>
          </a:stretch>
        </p:blipFill>
        <p:spPr>
          <a:xfrm>
            <a:off x="6525747" y="2081266"/>
            <a:ext cx="5500976" cy="3657880"/>
          </a:xfrm>
          <a:prstGeom prst="rect">
            <a:avLst/>
          </a:prstGeom>
        </p:spPr>
      </p:pic>
      <p:sp>
        <p:nvSpPr>
          <p:cNvPr id="14" name="TextBox 13"/>
          <p:cNvSpPr txBox="1"/>
          <p:nvPr/>
        </p:nvSpPr>
        <p:spPr>
          <a:xfrm>
            <a:off x="3907435" y="4046721"/>
            <a:ext cx="2008094" cy="584775"/>
          </a:xfrm>
          <a:prstGeom prst="rect">
            <a:avLst/>
          </a:prstGeom>
          <a:solidFill>
            <a:schemeClr val="bg1"/>
          </a:solidFill>
        </p:spPr>
        <p:txBody>
          <a:bodyPr wrap="square" rtlCol="1">
            <a:spAutoFit/>
          </a:bodyPr>
          <a:lstStyle/>
          <a:p>
            <a:pPr algn="ctr"/>
            <a:r>
              <a:rPr lang="he-IL" sz="3200" b="1" dirty="0"/>
              <a:t>אַכְזָבָה</a:t>
            </a:r>
          </a:p>
        </p:txBody>
      </p:sp>
      <p:sp>
        <p:nvSpPr>
          <p:cNvPr id="15" name="TextBox 14"/>
          <p:cNvSpPr txBox="1"/>
          <p:nvPr/>
        </p:nvSpPr>
        <p:spPr>
          <a:xfrm>
            <a:off x="1443900" y="2022954"/>
            <a:ext cx="2008094" cy="584775"/>
          </a:xfrm>
          <a:prstGeom prst="rect">
            <a:avLst/>
          </a:prstGeom>
          <a:solidFill>
            <a:schemeClr val="bg1"/>
          </a:solidFill>
        </p:spPr>
        <p:txBody>
          <a:bodyPr wrap="square" rtlCol="1">
            <a:spAutoFit/>
          </a:bodyPr>
          <a:lstStyle/>
          <a:p>
            <a:pPr algn="ctr"/>
            <a:r>
              <a:rPr lang="he-IL" sz="3200" b="1" dirty="0"/>
              <a:t>כַּעַס</a:t>
            </a:r>
          </a:p>
        </p:txBody>
      </p:sp>
      <p:sp>
        <p:nvSpPr>
          <p:cNvPr id="16" name="TextBox 15"/>
          <p:cNvSpPr txBox="1"/>
          <p:nvPr/>
        </p:nvSpPr>
        <p:spPr>
          <a:xfrm>
            <a:off x="3928492" y="2022954"/>
            <a:ext cx="2008094" cy="584775"/>
          </a:xfrm>
          <a:prstGeom prst="rect">
            <a:avLst/>
          </a:prstGeom>
          <a:solidFill>
            <a:schemeClr val="bg1"/>
          </a:solidFill>
        </p:spPr>
        <p:txBody>
          <a:bodyPr wrap="square" rtlCol="1">
            <a:spAutoFit/>
          </a:bodyPr>
          <a:lstStyle/>
          <a:p>
            <a:pPr algn="ctr"/>
            <a:r>
              <a:rPr lang="he-IL" sz="3200" b="1" dirty="0"/>
              <a:t>אוֹשֶׁר</a:t>
            </a:r>
          </a:p>
        </p:txBody>
      </p:sp>
      <p:sp>
        <p:nvSpPr>
          <p:cNvPr id="18" name="TextBox 17"/>
          <p:cNvSpPr txBox="1"/>
          <p:nvPr/>
        </p:nvSpPr>
        <p:spPr>
          <a:xfrm>
            <a:off x="1508252" y="4063260"/>
            <a:ext cx="2008094" cy="584775"/>
          </a:xfrm>
          <a:prstGeom prst="rect">
            <a:avLst/>
          </a:prstGeom>
          <a:solidFill>
            <a:schemeClr val="bg1"/>
          </a:solidFill>
        </p:spPr>
        <p:txBody>
          <a:bodyPr wrap="square" rtlCol="1">
            <a:spAutoFit/>
          </a:bodyPr>
          <a:lstStyle/>
          <a:p>
            <a:pPr algn="ctr"/>
            <a:r>
              <a:rPr lang="he-IL" sz="3200" b="1" dirty="0"/>
              <a:t>תִּקְוָה</a:t>
            </a:r>
          </a:p>
        </p:txBody>
      </p:sp>
      <p:sp>
        <p:nvSpPr>
          <p:cNvPr id="22" name="TextBox 21"/>
          <p:cNvSpPr txBox="1"/>
          <p:nvPr/>
        </p:nvSpPr>
        <p:spPr>
          <a:xfrm>
            <a:off x="3928492" y="3098779"/>
            <a:ext cx="2008094" cy="584775"/>
          </a:xfrm>
          <a:prstGeom prst="rect">
            <a:avLst/>
          </a:prstGeom>
          <a:solidFill>
            <a:schemeClr val="bg1"/>
          </a:solidFill>
        </p:spPr>
        <p:txBody>
          <a:bodyPr wrap="square" rtlCol="1">
            <a:spAutoFit/>
          </a:bodyPr>
          <a:lstStyle/>
          <a:p>
            <a:pPr algn="ctr"/>
            <a:r>
              <a:rPr lang="he-IL" sz="3200" b="1" dirty="0"/>
              <a:t>דְּאָגָה</a:t>
            </a:r>
          </a:p>
        </p:txBody>
      </p:sp>
      <p:sp>
        <p:nvSpPr>
          <p:cNvPr id="23" name="TextBox 22"/>
          <p:cNvSpPr txBox="1"/>
          <p:nvPr/>
        </p:nvSpPr>
        <p:spPr>
          <a:xfrm>
            <a:off x="3861426" y="5096059"/>
            <a:ext cx="2008094" cy="584775"/>
          </a:xfrm>
          <a:prstGeom prst="rect">
            <a:avLst/>
          </a:prstGeom>
          <a:solidFill>
            <a:schemeClr val="bg1"/>
          </a:solidFill>
        </p:spPr>
        <p:txBody>
          <a:bodyPr wrap="square" rtlCol="1">
            <a:spAutoFit/>
          </a:bodyPr>
          <a:lstStyle/>
          <a:p>
            <a:pPr algn="ctr"/>
            <a:r>
              <a:rPr lang="he-IL" sz="3200" b="1" dirty="0" err="1"/>
              <a:t>צִפִּיָה</a:t>
            </a:r>
            <a:endParaRPr lang="he-IL" sz="3200" b="1" dirty="0"/>
          </a:p>
        </p:txBody>
      </p:sp>
      <p:sp>
        <p:nvSpPr>
          <p:cNvPr id="27" name="TextBox 26"/>
          <p:cNvSpPr txBox="1"/>
          <p:nvPr/>
        </p:nvSpPr>
        <p:spPr>
          <a:xfrm>
            <a:off x="1489363" y="3085352"/>
            <a:ext cx="2008094" cy="584775"/>
          </a:xfrm>
          <a:prstGeom prst="rect">
            <a:avLst/>
          </a:prstGeom>
          <a:solidFill>
            <a:schemeClr val="bg1"/>
          </a:solidFill>
        </p:spPr>
        <p:txBody>
          <a:bodyPr wrap="square" rtlCol="1">
            <a:spAutoFit/>
          </a:bodyPr>
          <a:lstStyle/>
          <a:p>
            <a:pPr algn="ctr"/>
            <a:r>
              <a:rPr lang="he-IL" sz="3200" b="1" dirty="0"/>
              <a:t>הִתְרַגְּשׁוּת</a:t>
            </a:r>
          </a:p>
        </p:txBody>
      </p:sp>
      <p:sp>
        <p:nvSpPr>
          <p:cNvPr id="28" name="TextBox 27"/>
          <p:cNvSpPr txBox="1"/>
          <p:nvPr/>
        </p:nvSpPr>
        <p:spPr>
          <a:xfrm>
            <a:off x="1508252" y="5096058"/>
            <a:ext cx="2008094" cy="584775"/>
          </a:xfrm>
          <a:prstGeom prst="rect">
            <a:avLst/>
          </a:prstGeom>
          <a:solidFill>
            <a:schemeClr val="bg1"/>
          </a:solidFill>
        </p:spPr>
        <p:txBody>
          <a:bodyPr wrap="square" rtlCol="1">
            <a:spAutoFit/>
          </a:bodyPr>
          <a:lstStyle/>
          <a:p>
            <a:pPr algn="ctr"/>
            <a:r>
              <a:rPr lang="he-IL" sz="3200" b="1" dirty="0" err="1"/>
              <a:t>יְאוּש</a:t>
            </a:r>
            <a:r>
              <a:rPr lang="he-IL" sz="3200" b="1" dirty="0"/>
              <a:t>ׁ</a:t>
            </a:r>
          </a:p>
        </p:txBody>
      </p:sp>
    </p:spTree>
    <p:extLst>
      <p:ext uri="{BB962C8B-B14F-4D97-AF65-F5344CB8AC3E}">
        <p14:creationId xmlns:p14="http://schemas.microsoft.com/office/powerpoint/2010/main" val="330986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2619375" y="2133600"/>
            <a:ext cx="9572625" cy="4210051"/>
          </a:xfrm>
        </p:spPr>
        <p:txBody>
          <a:bodyPr>
            <a:normAutofit/>
          </a:bodyPr>
          <a:lstStyle/>
          <a:p>
            <a:endParaRPr lang="he-IL" sz="1600" dirty="0"/>
          </a:p>
          <a:p>
            <a:endParaRPr lang="he-IL" sz="1600" dirty="0"/>
          </a:p>
          <a:p>
            <a:endParaRPr lang="he-IL" sz="1600" dirty="0"/>
          </a:p>
          <a:p>
            <a:endParaRPr lang="he-IL" sz="1600"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
        <p:nvSpPr>
          <p:cNvPr id="9" name="Title 4">
            <a:extLst>
              <a:ext uri="{FF2B5EF4-FFF2-40B4-BE49-F238E27FC236}">
                <a16:creationId xmlns:a16="http://schemas.microsoft.com/office/drawing/2014/main" id="{61AFFA1F-50A1-CC45-96F8-BD150ABF4A19}"/>
              </a:ext>
            </a:extLst>
          </p:cNvPr>
          <p:cNvSpPr txBox="1">
            <a:spLocks/>
          </p:cNvSpPr>
          <p:nvPr/>
        </p:nvSpPr>
        <p:spPr>
          <a:xfrm>
            <a:off x="1910687" y="548912"/>
            <a:ext cx="9212916" cy="720000"/>
          </a:xfrm>
          <a:prstGeom prst="rect">
            <a:avLst/>
          </a:prstGeom>
          <a:solidFill>
            <a:schemeClr val="accent1"/>
          </a:solidFill>
        </p:spPr>
        <p:txBody>
          <a:bodyPr vert="horz" lIns="91440" tIns="45720" rIns="91440" bIns="45720" rtlCol="0" anchor="b">
            <a:noAutofit/>
          </a:bodyPr>
          <a:lstStyle>
            <a:lvl1pPr algn="r" defTabSz="914400" rtl="1" eaLnBrk="1" latinLnBrk="0" hangingPunct="1">
              <a:lnSpc>
                <a:spcPct val="90000"/>
              </a:lnSpc>
              <a:spcBef>
                <a:spcPts val="800"/>
              </a:spcBef>
              <a:spcAft>
                <a:spcPts val="0"/>
              </a:spcAft>
              <a:buNone/>
              <a:defRPr sz="4400" b="0" i="0" kern="1200">
                <a:solidFill>
                  <a:schemeClr val="bg1"/>
                </a:solidFill>
                <a:latin typeface="Calibri" panose="020F0502020204030204" pitchFamily="34" charset="0"/>
                <a:ea typeface="Open Sans" panose="020B0606030504020204" pitchFamily="34" charset="0"/>
                <a:cs typeface="Calibri" panose="020F0502020204030204" pitchFamily="34" charset="0"/>
              </a:defRPr>
            </a:lvl1pPr>
          </a:lstStyle>
          <a:p>
            <a:r>
              <a:rPr lang="he-IL" sz="3200" b="1" dirty="0">
                <a:latin typeface="Arial" panose="020B0604020202020204" pitchFamily="34" charset="0"/>
                <a:cs typeface="Arial" panose="020B0604020202020204" pitchFamily="34" charset="0"/>
              </a:rPr>
              <a:t>1.הַלְּבִיאָה תַּמְלִיט בְּקָרוֹב גּוּר, אֲבָל אֵין לָהּ בַּיִת לָגוּר בּוֹ.</a:t>
            </a:r>
          </a:p>
        </p:txBody>
      </p:sp>
      <p:pic>
        <p:nvPicPr>
          <p:cNvPr id="17" name="תמונה 16"/>
          <p:cNvPicPr>
            <a:picLocks noChangeAspect="1"/>
          </p:cNvPicPr>
          <p:nvPr/>
        </p:nvPicPr>
        <p:blipFill>
          <a:blip r:embed="rId4"/>
          <a:stretch>
            <a:fillRect/>
          </a:stretch>
        </p:blipFill>
        <p:spPr>
          <a:xfrm>
            <a:off x="6525747" y="2081266"/>
            <a:ext cx="5500976" cy="3657880"/>
          </a:xfrm>
          <a:prstGeom prst="rect">
            <a:avLst/>
          </a:prstGeom>
        </p:spPr>
      </p:pic>
      <p:sp>
        <p:nvSpPr>
          <p:cNvPr id="14" name="TextBox 13"/>
          <p:cNvSpPr txBox="1"/>
          <p:nvPr/>
        </p:nvSpPr>
        <p:spPr>
          <a:xfrm>
            <a:off x="3907435" y="4046721"/>
            <a:ext cx="2008094" cy="584775"/>
          </a:xfrm>
          <a:prstGeom prst="rect">
            <a:avLst/>
          </a:prstGeom>
          <a:solidFill>
            <a:schemeClr val="bg1"/>
          </a:solidFill>
        </p:spPr>
        <p:txBody>
          <a:bodyPr wrap="square" rtlCol="1">
            <a:spAutoFit/>
          </a:bodyPr>
          <a:lstStyle/>
          <a:p>
            <a:pPr algn="ctr"/>
            <a:r>
              <a:rPr lang="he-IL" sz="3200" b="1" dirty="0">
                <a:solidFill>
                  <a:schemeClr val="accent2"/>
                </a:solidFill>
              </a:rPr>
              <a:t>אַכְזָבָה</a:t>
            </a:r>
          </a:p>
        </p:txBody>
      </p:sp>
      <p:sp>
        <p:nvSpPr>
          <p:cNvPr id="15" name="TextBox 14"/>
          <p:cNvSpPr txBox="1"/>
          <p:nvPr/>
        </p:nvSpPr>
        <p:spPr>
          <a:xfrm>
            <a:off x="1443900" y="2022954"/>
            <a:ext cx="2008094" cy="584775"/>
          </a:xfrm>
          <a:prstGeom prst="rect">
            <a:avLst/>
          </a:prstGeom>
          <a:solidFill>
            <a:schemeClr val="bg1"/>
          </a:solidFill>
        </p:spPr>
        <p:txBody>
          <a:bodyPr wrap="square" rtlCol="1">
            <a:spAutoFit/>
          </a:bodyPr>
          <a:lstStyle/>
          <a:p>
            <a:pPr algn="ctr"/>
            <a:r>
              <a:rPr lang="he-IL" sz="3200" b="1" dirty="0">
                <a:solidFill>
                  <a:schemeClr val="accent2"/>
                </a:solidFill>
              </a:rPr>
              <a:t>כַּעַס</a:t>
            </a:r>
          </a:p>
        </p:txBody>
      </p:sp>
      <p:sp>
        <p:nvSpPr>
          <p:cNvPr id="16" name="TextBox 15"/>
          <p:cNvSpPr txBox="1"/>
          <p:nvPr/>
        </p:nvSpPr>
        <p:spPr>
          <a:xfrm>
            <a:off x="3928492" y="2022954"/>
            <a:ext cx="2008094" cy="584775"/>
          </a:xfrm>
          <a:prstGeom prst="rect">
            <a:avLst/>
          </a:prstGeom>
          <a:solidFill>
            <a:schemeClr val="bg1"/>
          </a:solidFill>
        </p:spPr>
        <p:txBody>
          <a:bodyPr wrap="square" rtlCol="1">
            <a:spAutoFit/>
          </a:bodyPr>
          <a:lstStyle/>
          <a:p>
            <a:pPr algn="ctr"/>
            <a:r>
              <a:rPr lang="he-IL" sz="3200" b="1" dirty="0">
                <a:solidFill>
                  <a:schemeClr val="accent2"/>
                </a:solidFill>
              </a:rPr>
              <a:t>אוֹשֶׁר</a:t>
            </a:r>
          </a:p>
        </p:txBody>
      </p:sp>
      <p:sp>
        <p:nvSpPr>
          <p:cNvPr id="18" name="TextBox 17"/>
          <p:cNvSpPr txBox="1"/>
          <p:nvPr/>
        </p:nvSpPr>
        <p:spPr>
          <a:xfrm>
            <a:off x="1508252" y="4063260"/>
            <a:ext cx="2008094" cy="584775"/>
          </a:xfrm>
          <a:prstGeom prst="rect">
            <a:avLst/>
          </a:prstGeom>
          <a:solidFill>
            <a:schemeClr val="bg1"/>
          </a:solidFill>
        </p:spPr>
        <p:txBody>
          <a:bodyPr wrap="square" rtlCol="1">
            <a:spAutoFit/>
          </a:bodyPr>
          <a:lstStyle/>
          <a:p>
            <a:pPr algn="ctr"/>
            <a:r>
              <a:rPr lang="he-IL" sz="3200" b="1" dirty="0"/>
              <a:t>תִּקְוָה</a:t>
            </a:r>
          </a:p>
        </p:txBody>
      </p:sp>
      <p:sp>
        <p:nvSpPr>
          <p:cNvPr id="22" name="TextBox 21"/>
          <p:cNvSpPr txBox="1"/>
          <p:nvPr/>
        </p:nvSpPr>
        <p:spPr>
          <a:xfrm>
            <a:off x="3928492" y="3098779"/>
            <a:ext cx="2008094" cy="584775"/>
          </a:xfrm>
          <a:prstGeom prst="rect">
            <a:avLst/>
          </a:prstGeom>
          <a:solidFill>
            <a:schemeClr val="bg1"/>
          </a:solidFill>
        </p:spPr>
        <p:txBody>
          <a:bodyPr wrap="square" rtlCol="1">
            <a:spAutoFit/>
          </a:bodyPr>
          <a:lstStyle/>
          <a:p>
            <a:pPr algn="ctr"/>
            <a:r>
              <a:rPr lang="he-IL" sz="3200" b="1" dirty="0">
                <a:solidFill>
                  <a:schemeClr val="accent2"/>
                </a:solidFill>
              </a:rPr>
              <a:t>דְּאָגָה</a:t>
            </a:r>
          </a:p>
        </p:txBody>
      </p:sp>
      <p:sp>
        <p:nvSpPr>
          <p:cNvPr id="23" name="TextBox 22"/>
          <p:cNvSpPr txBox="1"/>
          <p:nvPr/>
        </p:nvSpPr>
        <p:spPr>
          <a:xfrm>
            <a:off x="3861426" y="5096059"/>
            <a:ext cx="2008094" cy="584775"/>
          </a:xfrm>
          <a:prstGeom prst="rect">
            <a:avLst/>
          </a:prstGeom>
          <a:solidFill>
            <a:schemeClr val="bg1"/>
          </a:solidFill>
        </p:spPr>
        <p:txBody>
          <a:bodyPr wrap="square" rtlCol="1">
            <a:spAutoFit/>
          </a:bodyPr>
          <a:lstStyle/>
          <a:p>
            <a:pPr algn="ctr"/>
            <a:r>
              <a:rPr lang="he-IL" sz="3200" b="1" dirty="0" err="1">
                <a:solidFill>
                  <a:schemeClr val="accent2"/>
                </a:solidFill>
              </a:rPr>
              <a:t>צִפִּיָה</a:t>
            </a:r>
            <a:endParaRPr lang="he-IL" sz="3200" b="1" dirty="0">
              <a:solidFill>
                <a:schemeClr val="accent2"/>
              </a:solidFill>
            </a:endParaRPr>
          </a:p>
        </p:txBody>
      </p:sp>
      <p:sp>
        <p:nvSpPr>
          <p:cNvPr id="27" name="TextBox 26"/>
          <p:cNvSpPr txBox="1"/>
          <p:nvPr/>
        </p:nvSpPr>
        <p:spPr>
          <a:xfrm>
            <a:off x="1489363" y="3085352"/>
            <a:ext cx="2008094" cy="584775"/>
          </a:xfrm>
          <a:prstGeom prst="rect">
            <a:avLst/>
          </a:prstGeom>
          <a:solidFill>
            <a:schemeClr val="bg1"/>
          </a:solidFill>
        </p:spPr>
        <p:txBody>
          <a:bodyPr wrap="square" rtlCol="1">
            <a:spAutoFit/>
          </a:bodyPr>
          <a:lstStyle/>
          <a:p>
            <a:pPr algn="ctr"/>
            <a:r>
              <a:rPr lang="he-IL" sz="3200" b="1" dirty="0">
                <a:solidFill>
                  <a:schemeClr val="accent2"/>
                </a:solidFill>
              </a:rPr>
              <a:t>הִתְרַגְּשׁוּת</a:t>
            </a:r>
          </a:p>
        </p:txBody>
      </p:sp>
      <p:sp>
        <p:nvSpPr>
          <p:cNvPr id="28" name="TextBox 27"/>
          <p:cNvSpPr txBox="1"/>
          <p:nvPr/>
        </p:nvSpPr>
        <p:spPr>
          <a:xfrm>
            <a:off x="1508252" y="5096058"/>
            <a:ext cx="2008094" cy="584775"/>
          </a:xfrm>
          <a:prstGeom prst="rect">
            <a:avLst/>
          </a:prstGeom>
          <a:solidFill>
            <a:schemeClr val="bg1"/>
          </a:solidFill>
        </p:spPr>
        <p:txBody>
          <a:bodyPr wrap="square" rtlCol="1">
            <a:spAutoFit/>
          </a:bodyPr>
          <a:lstStyle/>
          <a:p>
            <a:pPr algn="ctr"/>
            <a:r>
              <a:rPr lang="he-IL" sz="3200" b="1" dirty="0" err="1"/>
              <a:t>יְאוּש</a:t>
            </a:r>
            <a:r>
              <a:rPr lang="he-IL" sz="3200" b="1" dirty="0"/>
              <a:t>ׁ</a:t>
            </a:r>
          </a:p>
        </p:txBody>
      </p:sp>
    </p:spTree>
    <p:extLst>
      <p:ext uri="{BB962C8B-B14F-4D97-AF65-F5344CB8AC3E}">
        <p14:creationId xmlns:p14="http://schemas.microsoft.com/office/powerpoint/2010/main" val="4218559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2619375" y="2133600"/>
            <a:ext cx="9572625" cy="4210051"/>
          </a:xfrm>
        </p:spPr>
        <p:txBody>
          <a:bodyPr>
            <a:normAutofit/>
          </a:bodyPr>
          <a:lstStyle/>
          <a:p>
            <a:endParaRPr lang="he-IL" sz="1600" dirty="0"/>
          </a:p>
          <a:p>
            <a:endParaRPr lang="he-IL" sz="1600" dirty="0"/>
          </a:p>
          <a:p>
            <a:endParaRPr lang="he-IL" sz="1600" dirty="0"/>
          </a:p>
          <a:p>
            <a:endParaRPr lang="he-IL" sz="1600"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
        <p:nvSpPr>
          <p:cNvPr id="9" name="Title 4">
            <a:extLst>
              <a:ext uri="{FF2B5EF4-FFF2-40B4-BE49-F238E27FC236}">
                <a16:creationId xmlns:a16="http://schemas.microsoft.com/office/drawing/2014/main" id="{61AFFA1F-50A1-CC45-96F8-BD150ABF4A19}"/>
              </a:ext>
            </a:extLst>
          </p:cNvPr>
          <p:cNvSpPr txBox="1">
            <a:spLocks/>
          </p:cNvSpPr>
          <p:nvPr/>
        </p:nvSpPr>
        <p:spPr>
          <a:xfrm>
            <a:off x="510168" y="609787"/>
            <a:ext cx="11034955" cy="720000"/>
          </a:xfrm>
          <a:prstGeom prst="rect">
            <a:avLst/>
          </a:prstGeom>
          <a:solidFill>
            <a:schemeClr val="accent1"/>
          </a:solidFill>
        </p:spPr>
        <p:txBody>
          <a:bodyPr vert="horz" lIns="91440" tIns="45720" rIns="91440" bIns="45720" rtlCol="0" anchor="b">
            <a:noAutofit/>
          </a:bodyPr>
          <a:lstStyle>
            <a:lvl1pPr algn="r" defTabSz="914400" rtl="1" eaLnBrk="1" latinLnBrk="0" hangingPunct="1">
              <a:lnSpc>
                <a:spcPct val="90000"/>
              </a:lnSpc>
              <a:spcBef>
                <a:spcPts val="800"/>
              </a:spcBef>
              <a:spcAft>
                <a:spcPts val="0"/>
              </a:spcAft>
              <a:buNone/>
              <a:defRPr sz="4400" b="0" i="0" kern="1200">
                <a:solidFill>
                  <a:schemeClr val="bg1"/>
                </a:solidFill>
                <a:latin typeface="Calibri" panose="020F0502020204030204" pitchFamily="34" charset="0"/>
                <a:ea typeface="Open Sans" panose="020B0606030504020204" pitchFamily="34" charset="0"/>
                <a:cs typeface="Calibri" panose="020F0502020204030204" pitchFamily="34" charset="0"/>
              </a:defRPr>
            </a:lvl1pPr>
          </a:lstStyle>
          <a:p>
            <a:r>
              <a:rPr lang="he-IL" sz="3200" b="1" dirty="0">
                <a:latin typeface="Arial" panose="020B0604020202020204" pitchFamily="34" charset="0"/>
                <a:cs typeface="Arial" panose="020B0604020202020204" pitchFamily="34" charset="0"/>
              </a:rPr>
              <a:t>.</a:t>
            </a:r>
            <a:r>
              <a:rPr lang="en-US" sz="3200" b="1" dirty="0">
                <a:latin typeface="Arial" panose="020B0604020202020204" pitchFamily="34" charset="0"/>
                <a:cs typeface="Arial" panose="020B0604020202020204" pitchFamily="34" charset="0"/>
              </a:rPr>
              <a:t> </a:t>
            </a:r>
            <a:endParaRPr lang="he-IL" sz="3200" b="1" dirty="0">
              <a:latin typeface="Arial" panose="020B0604020202020204" pitchFamily="34" charset="0"/>
              <a:cs typeface="Arial" panose="020B0604020202020204" pitchFamily="34" charset="0"/>
            </a:endParaRPr>
          </a:p>
          <a:p>
            <a:endParaRPr lang="he-IL" sz="3200" b="1" dirty="0">
              <a:latin typeface="Arial" panose="020B0604020202020204" pitchFamily="34" charset="0"/>
              <a:cs typeface="Arial" panose="020B0604020202020204" pitchFamily="34" charset="0"/>
            </a:endParaRPr>
          </a:p>
          <a:p>
            <a:r>
              <a:rPr lang="he-IL" sz="3200" b="1" dirty="0">
                <a:latin typeface="Arial" panose="020B0604020202020204" pitchFamily="34" charset="0"/>
                <a:cs typeface="Arial" panose="020B0604020202020204" pitchFamily="34" charset="0"/>
              </a:rPr>
              <a:t> 2. מָצְאוּ חַיּוֹת הַיַּעַר עֵץ חָלוּל וְנִסּוּ לִבְנוֹת בַּיִת, אֲבָל הַבַּיִת הִתְפָּרֵק.</a:t>
            </a:r>
          </a:p>
        </p:txBody>
      </p:sp>
      <p:pic>
        <p:nvPicPr>
          <p:cNvPr id="14" name="תמונה 13"/>
          <p:cNvPicPr>
            <a:picLocks noChangeAspect="1"/>
          </p:cNvPicPr>
          <p:nvPr/>
        </p:nvPicPr>
        <p:blipFill>
          <a:blip r:embed="rId4"/>
          <a:stretch>
            <a:fillRect/>
          </a:stretch>
        </p:blipFill>
        <p:spPr>
          <a:xfrm>
            <a:off x="6504144" y="2081266"/>
            <a:ext cx="5383056" cy="3657880"/>
          </a:xfrm>
          <a:prstGeom prst="rect">
            <a:avLst/>
          </a:prstGeom>
        </p:spPr>
      </p:pic>
      <p:sp>
        <p:nvSpPr>
          <p:cNvPr id="15" name="TextBox 14"/>
          <p:cNvSpPr txBox="1"/>
          <p:nvPr/>
        </p:nvSpPr>
        <p:spPr>
          <a:xfrm>
            <a:off x="3907435" y="4046721"/>
            <a:ext cx="2008094" cy="584775"/>
          </a:xfrm>
          <a:prstGeom prst="rect">
            <a:avLst/>
          </a:prstGeom>
          <a:solidFill>
            <a:schemeClr val="bg1"/>
          </a:solidFill>
        </p:spPr>
        <p:txBody>
          <a:bodyPr wrap="square" rtlCol="1">
            <a:spAutoFit/>
          </a:bodyPr>
          <a:lstStyle/>
          <a:p>
            <a:pPr algn="ctr"/>
            <a:r>
              <a:rPr lang="he-IL" sz="3200" b="1" dirty="0"/>
              <a:t>אַכְזָבָה</a:t>
            </a:r>
          </a:p>
        </p:txBody>
      </p:sp>
      <p:sp>
        <p:nvSpPr>
          <p:cNvPr id="16" name="TextBox 15"/>
          <p:cNvSpPr txBox="1"/>
          <p:nvPr/>
        </p:nvSpPr>
        <p:spPr>
          <a:xfrm>
            <a:off x="1443900" y="2022954"/>
            <a:ext cx="2008094" cy="584775"/>
          </a:xfrm>
          <a:prstGeom prst="rect">
            <a:avLst/>
          </a:prstGeom>
          <a:solidFill>
            <a:schemeClr val="bg1"/>
          </a:solidFill>
        </p:spPr>
        <p:txBody>
          <a:bodyPr wrap="square" rtlCol="1">
            <a:spAutoFit/>
          </a:bodyPr>
          <a:lstStyle/>
          <a:p>
            <a:pPr algn="ctr"/>
            <a:r>
              <a:rPr lang="he-IL" sz="3200" b="1" dirty="0"/>
              <a:t>כַּעַס</a:t>
            </a:r>
          </a:p>
        </p:txBody>
      </p:sp>
      <p:sp>
        <p:nvSpPr>
          <p:cNvPr id="17" name="TextBox 16"/>
          <p:cNvSpPr txBox="1"/>
          <p:nvPr/>
        </p:nvSpPr>
        <p:spPr>
          <a:xfrm>
            <a:off x="3928492" y="2022954"/>
            <a:ext cx="2008094" cy="584775"/>
          </a:xfrm>
          <a:prstGeom prst="rect">
            <a:avLst/>
          </a:prstGeom>
          <a:solidFill>
            <a:schemeClr val="bg1"/>
          </a:solidFill>
        </p:spPr>
        <p:txBody>
          <a:bodyPr wrap="square" rtlCol="1">
            <a:spAutoFit/>
          </a:bodyPr>
          <a:lstStyle/>
          <a:p>
            <a:pPr algn="ctr"/>
            <a:r>
              <a:rPr lang="he-IL" sz="3200" b="1" dirty="0"/>
              <a:t>אוֹשֶׁר</a:t>
            </a:r>
          </a:p>
        </p:txBody>
      </p:sp>
      <p:sp>
        <p:nvSpPr>
          <p:cNvPr id="18" name="TextBox 17"/>
          <p:cNvSpPr txBox="1"/>
          <p:nvPr/>
        </p:nvSpPr>
        <p:spPr>
          <a:xfrm>
            <a:off x="1508252" y="4063260"/>
            <a:ext cx="2008094" cy="584775"/>
          </a:xfrm>
          <a:prstGeom prst="rect">
            <a:avLst/>
          </a:prstGeom>
          <a:solidFill>
            <a:schemeClr val="bg1"/>
          </a:solidFill>
        </p:spPr>
        <p:txBody>
          <a:bodyPr wrap="square" rtlCol="1">
            <a:spAutoFit/>
          </a:bodyPr>
          <a:lstStyle/>
          <a:p>
            <a:pPr algn="ctr"/>
            <a:r>
              <a:rPr lang="he-IL" sz="3200" b="1" dirty="0"/>
              <a:t>תִּקְוָה</a:t>
            </a:r>
          </a:p>
        </p:txBody>
      </p:sp>
      <p:sp>
        <p:nvSpPr>
          <p:cNvPr id="22" name="TextBox 21"/>
          <p:cNvSpPr txBox="1"/>
          <p:nvPr/>
        </p:nvSpPr>
        <p:spPr>
          <a:xfrm>
            <a:off x="3928492" y="3098779"/>
            <a:ext cx="2008094" cy="584775"/>
          </a:xfrm>
          <a:prstGeom prst="rect">
            <a:avLst/>
          </a:prstGeom>
          <a:solidFill>
            <a:schemeClr val="bg1"/>
          </a:solidFill>
        </p:spPr>
        <p:txBody>
          <a:bodyPr wrap="square" rtlCol="1">
            <a:spAutoFit/>
          </a:bodyPr>
          <a:lstStyle/>
          <a:p>
            <a:pPr algn="ctr"/>
            <a:r>
              <a:rPr lang="he-IL" sz="3200" b="1" dirty="0"/>
              <a:t>דְּאָגָה</a:t>
            </a:r>
          </a:p>
        </p:txBody>
      </p:sp>
      <p:sp>
        <p:nvSpPr>
          <p:cNvPr id="23" name="TextBox 22"/>
          <p:cNvSpPr txBox="1"/>
          <p:nvPr/>
        </p:nvSpPr>
        <p:spPr>
          <a:xfrm>
            <a:off x="3861426" y="5096059"/>
            <a:ext cx="2008094" cy="584775"/>
          </a:xfrm>
          <a:prstGeom prst="rect">
            <a:avLst/>
          </a:prstGeom>
          <a:solidFill>
            <a:schemeClr val="bg1"/>
          </a:solidFill>
        </p:spPr>
        <p:txBody>
          <a:bodyPr wrap="square" rtlCol="1">
            <a:spAutoFit/>
          </a:bodyPr>
          <a:lstStyle/>
          <a:p>
            <a:pPr algn="ctr"/>
            <a:r>
              <a:rPr lang="he-IL" sz="3200" b="1" dirty="0" err="1"/>
              <a:t>צִפִּיָה</a:t>
            </a:r>
            <a:endParaRPr lang="he-IL" sz="3200" b="1" dirty="0"/>
          </a:p>
        </p:txBody>
      </p:sp>
      <p:sp>
        <p:nvSpPr>
          <p:cNvPr id="27" name="TextBox 26"/>
          <p:cNvSpPr txBox="1"/>
          <p:nvPr/>
        </p:nvSpPr>
        <p:spPr>
          <a:xfrm>
            <a:off x="1489363" y="3085352"/>
            <a:ext cx="2008094" cy="584775"/>
          </a:xfrm>
          <a:prstGeom prst="rect">
            <a:avLst/>
          </a:prstGeom>
          <a:solidFill>
            <a:schemeClr val="bg1"/>
          </a:solidFill>
        </p:spPr>
        <p:txBody>
          <a:bodyPr wrap="square" rtlCol="1">
            <a:spAutoFit/>
          </a:bodyPr>
          <a:lstStyle/>
          <a:p>
            <a:pPr algn="ctr"/>
            <a:r>
              <a:rPr lang="he-IL" sz="3200" b="1" dirty="0"/>
              <a:t>הִתְרַגְּשׁוּת</a:t>
            </a:r>
          </a:p>
        </p:txBody>
      </p:sp>
      <p:sp>
        <p:nvSpPr>
          <p:cNvPr id="28" name="TextBox 27"/>
          <p:cNvSpPr txBox="1"/>
          <p:nvPr/>
        </p:nvSpPr>
        <p:spPr>
          <a:xfrm>
            <a:off x="1508252" y="5096058"/>
            <a:ext cx="2008094" cy="584775"/>
          </a:xfrm>
          <a:prstGeom prst="rect">
            <a:avLst/>
          </a:prstGeom>
          <a:solidFill>
            <a:schemeClr val="bg1"/>
          </a:solidFill>
        </p:spPr>
        <p:txBody>
          <a:bodyPr wrap="square" rtlCol="1">
            <a:spAutoFit/>
          </a:bodyPr>
          <a:lstStyle/>
          <a:p>
            <a:pPr algn="ctr"/>
            <a:r>
              <a:rPr lang="he-IL" sz="3200" b="1" dirty="0" err="1"/>
              <a:t>יְאוּש</a:t>
            </a:r>
            <a:r>
              <a:rPr lang="he-IL" sz="3200" b="1" dirty="0"/>
              <a:t>ׁ</a:t>
            </a:r>
          </a:p>
        </p:txBody>
      </p:sp>
    </p:spTree>
    <p:extLst>
      <p:ext uri="{BB962C8B-B14F-4D97-AF65-F5344CB8AC3E}">
        <p14:creationId xmlns:p14="http://schemas.microsoft.com/office/powerpoint/2010/main" val="3219065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2619375" y="2133600"/>
            <a:ext cx="9572625" cy="4210051"/>
          </a:xfrm>
        </p:spPr>
        <p:txBody>
          <a:bodyPr>
            <a:normAutofit/>
          </a:bodyPr>
          <a:lstStyle/>
          <a:p>
            <a:endParaRPr lang="he-IL" sz="1600" dirty="0"/>
          </a:p>
          <a:p>
            <a:endParaRPr lang="he-IL" sz="1600" dirty="0"/>
          </a:p>
          <a:p>
            <a:endParaRPr lang="he-IL" sz="1600" dirty="0"/>
          </a:p>
          <a:p>
            <a:endParaRPr lang="he-IL" sz="1600"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
        <p:nvSpPr>
          <p:cNvPr id="9" name="Title 4">
            <a:extLst>
              <a:ext uri="{FF2B5EF4-FFF2-40B4-BE49-F238E27FC236}">
                <a16:creationId xmlns:a16="http://schemas.microsoft.com/office/drawing/2014/main" id="{61AFFA1F-50A1-CC45-96F8-BD150ABF4A19}"/>
              </a:ext>
            </a:extLst>
          </p:cNvPr>
          <p:cNvSpPr txBox="1">
            <a:spLocks/>
          </p:cNvSpPr>
          <p:nvPr/>
        </p:nvSpPr>
        <p:spPr>
          <a:xfrm>
            <a:off x="476049" y="655335"/>
            <a:ext cx="11103194" cy="720000"/>
          </a:xfrm>
          <a:prstGeom prst="rect">
            <a:avLst/>
          </a:prstGeom>
          <a:solidFill>
            <a:schemeClr val="accent1"/>
          </a:solidFill>
        </p:spPr>
        <p:txBody>
          <a:bodyPr vert="horz" lIns="91440" tIns="45720" rIns="91440" bIns="45720" rtlCol="0" anchor="b">
            <a:noAutofit/>
          </a:bodyPr>
          <a:lstStyle>
            <a:lvl1pPr algn="r" defTabSz="914400" rtl="1" eaLnBrk="1" latinLnBrk="0" hangingPunct="1">
              <a:lnSpc>
                <a:spcPct val="90000"/>
              </a:lnSpc>
              <a:spcBef>
                <a:spcPts val="800"/>
              </a:spcBef>
              <a:spcAft>
                <a:spcPts val="0"/>
              </a:spcAft>
              <a:buNone/>
              <a:defRPr sz="4400" b="0" i="0" kern="1200">
                <a:solidFill>
                  <a:schemeClr val="bg1"/>
                </a:solidFill>
                <a:latin typeface="Calibri" panose="020F0502020204030204" pitchFamily="34" charset="0"/>
                <a:ea typeface="Open Sans" panose="020B0606030504020204" pitchFamily="34" charset="0"/>
                <a:cs typeface="Calibri" panose="020F0502020204030204" pitchFamily="34" charset="0"/>
              </a:defRPr>
            </a:lvl1pPr>
          </a:lstStyle>
          <a:p>
            <a:r>
              <a:rPr lang="he-IL" sz="3200" b="1" dirty="0">
                <a:latin typeface="Arial" panose="020B0604020202020204" pitchFamily="34" charset="0"/>
                <a:cs typeface="Arial" panose="020B0604020202020204" pitchFamily="34" charset="0"/>
              </a:rPr>
              <a:t>.</a:t>
            </a:r>
            <a:r>
              <a:rPr lang="en-US" sz="3200" b="1" dirty="0">
                <a:latin typeface="Arial" panose="020B0604020202020204" pitchFamily="34" charset="0"/>
                <a:cs typeface="Arial" panose="020B0604020202020204" pitchFamily="34" charset="0"/>
              </a:rPr>
              <a:t> </a:t>
            </a:r>
            <a:endParaRPr lang="he-IL" sz="3200" b="1" dirty="0">
              <a:latin typeface="Arial" panose="020B0604020202020204" pitchFamily="34" charset="0"/>
              <a:cs typeface="Arial" panose="020B0604020202020204" pitchFamily="34" charset="0"/>
            </a:endParaRPr>
          </a:p>
          <a:p>
            <a:endParaRPr lang="he-IL" sz="3200" b="1" dirty="0">
              <a:latin typeface="Arial" panose="020B0604020202020204" pitchFamily="34" charset="0"/>
              <a:cs typeface="Arial" panose="020B0604020202020204" pitchFamily="34" charset="0"/>
            </a:endParaRPr>
          </a:p>
          <a:p>
            <a:r>
              <a:rPr lang="he-IL" sz="3200" b="1" dirty="0">
                <a:latin typeface="Arial" panose="020B0604020202020204" pitchFamily="34" charset="0"/>
                <a:cs typeface="Arial" panose="020B0604020202020204" pitchFamily="34" charset="0"/>
              </a:rPr>
              <a:t> 2. מָצְאוּ חַיּוֹת הַיַּעַר עֵץ חָלוּל וְנִסּוּ לִבְנוֹת בַּיִת, אֲבָל הַבַּיִת הִתְפָּרֵק.</a:t>
            </a:r>
          </a:p>
        </p:txBody>
      </p:sp>
      <p:pic>
        <p:nvPicPr>
          <p:cNvPr id="14" name="תמונה 13"/>
          <p:cNvPicPr>
            <a:picLocks noChangeAspect="1"/>
          </p:cNvPicPr>
          <p:nvPr/>
        </p:nvPicPr>
        <p:blipFill>
          <a:blip r:embed="rId4"/>
          <a:stretch>
            <a:fillRect/>
          </a:stretch>
        </p:blipFill>
        <p:spPr>
          <a:xfrm>
            <a:off x="6504144" y="2081266"/>
            <a:ext cx="5383056" cy="3657880"/>
          </a:xfrm>
          <a:prstGeom prst="rect">
            <a:avLst/>
          </a:prstGeom>
        </p:spPr>
      </p:pic>
      <p:sp>
        <p:nvSpPr>
          <p:cNvPr id="15" name="TextBox 14"/>
          <p:cNvSpPr txBox="1"/>
          <p:nvPr/>
        </p:nvSpPr>
        <p:spPr>
          <a:xfrm>
            <a:off x="3907435" y="4046721"/>
            <a:ext cx="2008094" cy="584775"/>
          </a:xfrm>
          <a:prstGeom prst="rect">
            <a:avLst/>
          </a:prstGeom>
          <a:solidFill>
            <a:schemeClr val="bg1"/>
          </a:solidFill>
        </p:spPr>
        <p:txBody>
          <a:bodyPr wrap="square" rtlCol="1">
            <a:spAutoFit/>
          </a:bodyPr>
          <a:lstStyle/>
          <a:p>
            <a:pPr algn="ctr"/>
            <a:r>
              <a:rPr lang="he-IL" sz="3200" b="1" dirty="0">
                <a:solidFill>
                  <a:schemeClr val="accent2"/>
                </a:solidFill>
              </a:rPr>
              <a:t>אַכְזָבָה</a:t>
            </a:r>
          </a:p>
        </p:txBody>
      </p:sp>
      <p:sp>
        <p:nvSpPr>
          <p:cNvPr id="16" name="TextBox 15"/>
          <p:cNvSpPr txBox="1"/>
          <p:nvPr/>
        </p:nvSpPr>
        <p:spPr>
          <a:xfrm>
            <a:off x="1443900" y="2022954"/>
            <a:ext cx="2008094" cy="584775"/>
          </a:xfrm>
          <a:prstGeom prst="rect">
            <a:avLst/>
          </a:prstGeom>
          <a:solidFill>
            <a:schemeClr val="bg1"/>
          </a:solidFill>
        </p:spPr>
        <p:txBody>
          <a:bodyPr wrap="square" rtlCol="1">
            <a:spAutoFit/>
          </a:bodyPr>
          <a:lstStyle/>
          <a:p>
            <a:pPr algn="ctr"/>
            <a:r>
              <a:rPr lang="he-IL" sz="3200" b="1" dirty="0"/>
              <a:t>כַּעַס</a:t>
            </a:r>
          </a:p>
        </p:txBody>
      </p:sp>
      <p:sp>
        <p:nvSpPr>
          <p:cNvPr id="17" name="TextBox 16"/>
          <p:cNvSpPr txBox="1"/>
          <p:nvPr/>
        </p:nvSpPr>
        <p:spPr>
          <a:xfrm>
            <a:off x="3928492" y="2022954"/>
            <a:ext cx="2008094" cy="584775"/>
          </a:xfrm>
          <a:prstGeom prst="rect">
            <a:avLst/>
          </a:prstGeom>
          <a:solidFill>
            <a:schemeClr val="bg1"/>
          </a:solidFill>
        </p:spPr>
        <p:txBody>
          <a:bodyPr wrap="square" rtlCol="1">
            <a:spAutoFit/>
          </a:bodyPr>
          <a:lstStyle/>
          <a:p>
            <a:pPr algn="ctr"/>
            <a:r>
              <a:rPr lang="he-IL" sz="3200" b="1" dirty="0">
                <a:solidFill>
                  <a:schemeClr val="accent2"/>
                </a:solidFill>
              </a:rPr>
              <a:t>אוֹשֶׁר</a:t>
            </a:r>
          </a:p>
        </p:txBody>
      </p:sp>
      <p:sp>
        <p:nvSpPr>
          <p:cNvPr id="18" name="TextBox 17"/>
          <p:cNvSpPr txBox="1"/>
          <p:nvPr/>
        </p:nvSpPr>
        <p:spPr>
          <a:xfrm>
            <a:off x="1508252" y="4063260"/>
            <a:ext cx="2008094" cy="584775"/>
          </a:xfrm>
          <a:prstGeom prst="rect">
            <a:avLst/>
          </a:prstGeom>
          <a:solidFill>
            <a:schemeClr val="bg1"/>
          </a:solidFill>
        </p:spPr>
        <p:txBody>
          <a:bodyPr wrap="square" rtlCol="1">
            <a:spAutoFit/>
          </a:bodyPr>
          <a:lstStyle/>
          <a:p>
            <a:pPr algn="ctr"/>
            <a:r>
              <a:rPr lang="he-IL" sz="3200" b="1" dirty="0">
                <a:solidFill>
                  <a:schemeClr val="accent2"/>
                </a:solidFill>
              </a:rPr>
              <a:t>תִּקְוָה</a:t>
            </a:r>
          </a:p>
        </p:txBody>
      </p:sp>
      <p:sp>
        <p:nvSpPr>
          <p:cNvPr id="22" name="TextBox 21"/>
          <p:cNvSpPr txBox="1"/>
          <p:nvPr/>
        </p:nvSpPr>
        <p:spPr>
          <a:xfrm>
            <a:off x="3928492" y="3098779"/>
            <a:ext cx="2008094" cy="584775"/>
          </a:xfrm>
          <a:prstGeom prst="rect">
            <a:avLst/>
          </a:prstGeom>
          <a:solidFill>
            <a:schemeClr val="bg1"/>
          </a:solidFill>
        </p:spPr>
        <p:txBody>
          <a:bodyPr wrap="square" rtlCol="1">
            <a:spAutoFit/>
          </a:bodyPr>
          <a:lstStyle/>
          <a:p>
            <a:pPr algn="ctr"/>
            <a:r>
              <a:rPr lang="he-IL" sz="3200" b="1" dirty="0"/>
              <a:t>דְּאָגָה</a:t>
            </a:r>
          </a:p>
        </p:txBody>
      </p:sp>
      <p:sp>
        <p:nvSpPr>
          <p:cNvPr id="23" name="TextBox 22"/>
          <p:cNvSpPr txBox="1"/>
          <p:nvPr/>
        </p:nvSpPr>
        <p:spPr>
          <a:xfrm>
            <a:off x="3861426" y="5096059"/>
            <a:ext cx="2008094" cy="584775"/>
          </a:xfrm>
          <a:prstGeom prst="rect">
            <a:avLst/>
          </a:prstGeom>
          <a:solidFill>
            <a:schemeClr val="bg1"/>
          </a:solidFill>
        </p:spPr>
        <p:txBody>
          <a:bodyPr wrap="square" rtlCol="1">
            <a:spAutoFit/>
          </a:bodyPr>
          <a:lstStyle/>
          <a:p>
            <a:pPr algn="ctr"/>
            <a:r>
              <a:rPr lang="he-IL" sz="3200" b="1" dirty="0" err="1"/>
              <a:t>צִפִּיָה</a:t>
            </a:r>
            <a:endParaRPr lang="he-IL" sz="3200" b="1" dirty="0"/>
          </a:p>
        </p:txBody>
      </p:sp>
      <p:sp>
        <p:nvSpPr>
          <p:cNvPr id="27" name="TextBox 26"/>
          <p:cNvSpPr txBox="1"/>
          <p:nvPr/>
        </p:nvSpPr>
        <p:spPr>
          <a:xfrm>
            <a:off x="1489363" y="3085352"/>
            <a:ext cx="2008094" cy="584775"/>
          </a:xfrm>
          <a:prstGeom prst="rect">
            <a:avLst/>
          </a:prstGeom>
          <a:solidFill>
            <a:schemeClr val="bg1"/>
          </a:solidFill>
        </p:spPr>
        <p:txBody>
          <a:bodyPr wrap="square" rtlCol="1">
            <a:spAutoFit/>
          </a:bodyPr>
          <a:lstStyle/>
          <a:p>
            <a:pPr algn="ctr"/>
            <a:r>
              <a:rPr lang="he-IL" sz="3200" b="1" dirty="0"/>
              <a:t>הִתְרַגְּשׁוּת</a:t>
            </a:r>
          </a:p>
        </p:txBody>
      </p:sp>
      <p:sp>
        <p:nvSpPr>
          <p:cNvPr id="28" name="TextBox 27"/>
          <p:cNvSpPr txBox="1"/>
          <p:nvPr/>
        </p:nvSpPr>
        <p:spPr>
          <a:xfrm>
            <a:off x="1508252" y="5096058"/>
            <a:ext cx="2008094" cy="584775"/>
          </a:xfrm>
          <a:prstGeom prst="rect">
            <a:avLst/>
          </a:prstGeom>
          <a:solidFill>
            <a:schemeClr val="bg1"/>
          </a:solidFill>
        </p:spPr>
        <p:txBody>
          <a:bodyPr wrap="square" rtlCol="1">
            <a:spAutoFit/>
          </a:bodyPr>
          <a:lstStyle/>
          <a:p>
            <a:pPr algn="ctr"/>
            <a:r>
              <a:rPr lang="he-IL" sz="3200" b="1" dirty="0" err="1">
                <a:solidFill>
                  <a:schemeClr val="accent2"/>
                </a:solidFill>
              </a:rPr>
              <a:t>יְאוּש</a:t>
            </a:r>
            <a:r>
              <a:rPr lang="he-IL" sz="3200" b="1" dirty="0">
                <a:solidFill>
                  <a:schemeClr val="accent2"/>
                </a:solidFill>
              </a:rPr>
              <a:t>ׁ</a:t>
            </a:r>
          </a:p>
        </p:txBody>
      </p:sp>
    </p:spTree>
    <p:extLst>
      <p:ext uri="{BB962C8B-B14F-4D97-AF65-F5344CB8AC3E}">
        <p14:creationId xmlns:p14="http://schemas.microsoft.com/office/powerpoint/2010/main" val="1245178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2619375" y="2133600"/>
            <a:ext cx="9572625" cy="4210051"/>
          </a:xfrm>
        </p:spPr>
        <p:txBody>
          <a:bodyPr>
            <a:normAutofit/>
          </a:bodyPr>
          <a:lstStyle/>
          <a:p>
            <a:endParaRPr lang="he-IL" sz="1600" dirty="0"/>
          </a:p>
          <a:p>
            <a:endParaRPr lang="he-IL" sz="1600" dirty="0"/>
          </a:p>
          <a:p>
            <a:endParaRPr lang="he-IL" sz="1600" dirty="0"/>
          </a:p>
          <a:p>
            <a:endParaRPr lang="he-IL" sz="1600"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
        <p:nvSpPr>
          <p:cNvPr id="9" name="Title 4">
            <a:extLst>
              <a:ext uri="{FF2B5EF4-FFF2-40B4-BE49-F238E27FC236}">
                <a16:creationId xmlns:a16="http://schemas.microsoft.com/office/drawing/2014/main" id="{61AFFA1F-50A1-CC45-96F8-BD150ABF4A19}"/>
              </a:ext>
            </a:extLst>
          </p:cNvPr>
          <p:cNvSpPr txBox="1">
            <a:spLocks/>
          </p:cNvSpPr>
          <p:nvPr/>
        </p:nvSpPr>
        <p:spPr>
          <a:xfrm>
            <a:off x="948582" y="666515"/>
            <a:ext cx="10250146" cy="720000"/>
          </a:xfrm>
          <a:prstGeom prst="rect">
            <a:avLst/>
          </a:prstGeom>
          <a:solidFill>
            <a:schemeClr val="accent1"/>
          </a:solidFill>
        </p:spPr>
        <p:txBody>
          <a:bodyPr vert="horz" lIns="91440" tIns="45720" rIns="91440" bIns="45720" rtlCol="0" anchor="b">
            <a:noAutofit/>
          </a:bodyPr>
          <a:lstStyle>
            <a:lvl1pPr algn="r" defTabSz="914400" rtl="1" eaLnBrk="1" latinLnBrk="0" hangingPunct="1">
              <a:lnSpc>
                <a:spcPct val="90000"/>
              </a:lnSpc>
              <a:spcBef>
                <a:spcPts val="800"/>
              </a:spcBef>
              <a:spcAft>
                <a:spcPts val="0"/>
              </a:spcAft>
              <a:buNone/>
              <a:defRPr sz="4400" b="0" i="0" kern="1200">
                <a:solidFill>
                  <a:schemeClr val="bg1"/>
                </a:solidFill>
                <a:latin typeface="Calibri" panose="020F0502020204030204" pitchFamily="34" charset="0"/>
                <a:ea typeface="Open Sans" panose="020B0606030504020204" pitchFamily="34" charset="0"/>
                <a:cs typeface="Calibri" panose="020F0502020204030204" pitchFamily="34" charset="0"/>
              </a:defRPr>
            </a:lvl1pPr>
          </a:lstStyle>
          <a:p>
            <a:r>
              <a:rPr lang="he-IL" sz="3200" dirty="0">
                <a:solidFill>
                  <a:schemeClr val="tx1"/>
                </a:solidFill>
              </a:rPr>
              <a:t>3</a:t>
            </a:r>
          </a:p>
          <a:p>
            <a:endParaRPr lang="he-IL" sz="3200" dirty="0">
              <a:solidFill>
                <a:schemeClr val="tx1"/>
              </a:solidFill>
            </a:endParaRPr>
          </a:p>
          <a:p>
            <a:r>
              <a:rPr lang="he-IL" sz="3200" dirty="0">
                <a:solidFill>
                  <a:schemeClr val="tx1"/>
                </a:solidFill>
              </a:rPr>
              <a:t>.</a:t>
            </a:r>
          </a:p>
          <a:p>
            <a:endParaRPr lang="he-IL" sz="3200" b="1" dirty="0"/>
          </a:p>
        </p:txBody>
      </p:sp>
      <p:pic>
        <p:nvPicPr>
          <p:cNvPr id="15" name="תמונה 14"/>
          <p:cNvPicPr>
            <a:picLocks noChangeAspect="1"/>
          </p:cNvPicPr>
          <p:nvPr/>
        </p:nvPicPr>
        <p:blipFill>
          <a:blip r:embed="rId4"/>
          <a:stretch>
            <a:fillRect/>
          </a:stretch>
        </p:blipFill>
        <p:spPr>
          <a:xfrm>
            <a:off x="6650003" y="2081266"/>
            <a:ext cx="5046128" cy="3657879"/>
          </a:xfrm>
          <a:prstGeom prst="rect">
            <a:avLst/>
          </a:prstGeom>
        </p:spPr>
      </p:pic>
      <p:sp>
        <p:nvSpPr>
          <p:cNvPr id="2" name="מלבן 1"/>
          <p:cNvSpPr/>
          <p:nvPr/>
        </p:nvSpPr>
        <p:spPr>
          <a:xfrm>
            <a:off x="292484" y="693215"/>
            <a:ext cx="10458971" cy="1077218"/>
          </a:xfrm>
          <a:prstGeom prst="rect">
            <a:avLst/>
          </a:prstGeom>
        </p:spPr>
        <p:txBody>
          <a:bodyPr wrap="square">
            <a:spAutoFit/>
          </a:bodyPr>
          <a:lstStyle/>
          <a:p>
            <a:pPr algn="r"/>
            <a:r>
              <a:rPr lang="he-IL" sz="3200" b="1" dirty="0">
                <a:solidFill>
                  <a:schemeClr val="bg1"/>
                </a:solidFill>
              </a:rPr>
              <a:t>3. מָצְאוּ חַיּוֹת הַיַּעַר מְעָרָה גְּדוֹלָה, אֲבָל נָחָשׁ גָּדוֹל גֵּרֵשׁ אוֹתָם.</a:t>
            </a:r>
          </a:p>
          <a:p>
            <a:pPr algn="r"/>
            <a:r>
              <a:rPr lang="he-IL" sz="3200" b="1" dirty="0">
                <a:solidFill>
                  <a:schemeClr val="bg1"/>
                </a:solidFill>
              </a:rPr>
              <a:t> </a:t>
            </a:r>
          </a:p>
        </p:txBody>
      </p:sp>
      <p:sp>
        <p:nvSpPr>
          <p:cNvPr id="16" name="TextBox 15"/>
          <p:cNvSpPr txBox="1"/>
          <p:nvPr/>
        </p:nvSpPr>
        <p:spPr>
          <a:xfrm>
            <a:off x="3907435" y="4046721"/>
            <a:ext cx="2008094" cy="584775"/>
          </a:xfrm>
          <a:prstGeom prst="rect">
            <a:avLst/>
          </a:prstGeom>
          <a:solidFill>
            <a:schemeClr val="bg1"/>
          </a:solidFill>
        </p:spPr>
        <p:txBody>
          <a:bodyPr wrap="square" rtlCol="1">
            <a:spAutoFit/>
          </a:bodyPr>
          <a:lstStyle/>
          <a:p>
            <a:pPr algn="ctr"/>
            <a:r>
              <a:rPr lang="he-IL" sz="3200" b="1" dirty="0"/>
              <a:t>אַכְזָבָה</a:t>
            </a:r>
          </a:p>
        </p:txBody>
      </p:sp>
      <p:sp>
        <p:nvSpPr>
          <p:cNvPr id="17" name="TextBox 16"/>
          <p:cNvSpPr txBox="1"/>
          <p:nvPr/>
        </p:nvSpPr>
        <p:spPr>
          <a:xfrm>
            <a:off x="1443900" y="2022954"/>
            <a:ext cx="2008094" cy="584775"/>
          </a:xfrm>
          <a:prstGeom prst="rect">
            <a:avLst/>
          </a:prstGeom>
          <a:solidFill>
            <a:schemeClr val="bg1"/>
          </a:solidFill>
        </p:spPr>
        <p:txBody>
          <a:bodyPr wrap="square" rtlCol="1">
            <a:spAutoFit/>
          </a:bodyPr>
          <a:lstStyle/>
          <a:p>
            <a:pPr algn="ctr"/>
            <a:r>
              <a:rPr lang="he-IL" sz="3200" b="1" dirty="0"/>
              <a:t>כַּעַס</a:t>
            </a:r>
          </a:p>
        </p:txBody>
      </p:sp>
      <p:sp>
        <p:nvSpPr>
          <p:cNvPr id="18" name="TextBox 17"/>
          <p:cNvSpPr txBox="1"/>
          <p:nvPr/>
        </p:nvSpPr>
        <p:spPr>
          <a:xfrm>
            <a:off x="3928492" y="2022954"/>
            <a:ext cx="2008094" cy="584775"/>
          </a:xfrm>
          <a:prstGeom prst="rect">
            <a:avLst/>
          </a:prstGeom>
          <a:solidFill>
            <a:schemeClr val="bg1"/>
          </a:solidFill>
        </p:spPr>
        <p:txBody>
          <a:bodyPr wrap="square" rtlCol="1">
            <a:spAutoFit/>
          </a:bodyPr>
          <a:lstStyle/>
          <a:p>
            <a:pPr algn="ctr"/>
            <a:r>
              <a:rPr lang="he-IL" sz="3200" b="1" dirty="0"/>
              <a:t>אוֹשֶׁר</a:t>
            </a:r>
          </a:p>
        </p:txBody>
      </p:sp>
      <p:sp>
        <p:nvSpPr>
          <p:cNvPr id="22" name="TextBox 21"/>
          <p:cNvSpPr txBox="1"/>
          <p:nvPr/>
        </p:nvSpPr>
        <p:spPr>
          <a:xfrm>
            <a:off x="1508252" y="4063260"/>
            <a:ext cx="2008094" cy="584775"/>
          </a:xfrm>
          <a:prstGeom prst="rect">
            <a:avLst/>
          </a:prstGeom>
          <a:solidFill>
            <a:schemeClr val="bg1"/>
          </a:solidFill>
        </p:spPr>
        <p:txBody>
          <a:bodyPr wrap="square" rtlCol="1">
            <a:spAutoFit/>
          </a:bodyPr>
          <a:lstStyle/>
          <a:p>
            <a:pPr algn="ctr"/>
            <a:r>
              <a:rPr lang="he-IL" sz="3200" b="1" dirty="0"/>
              <a:t>תִּקְוָה</a:t>
            </a:r>
          </a:p>
        </p:txBody>
      </p:sp>
      <p:sp>
        <p:nvSpPr>
          <p:cNvPr id="23" name="TextBox 22"/>
          <p:cNvSpPr txBox="1"/>
          <p:nvPr/>
        </p:nvSpPr>
        <p:spPr>
          <a:xfrm>
            <a:off x="3928492" y="3098779"/>
            <a:ext cx="2008094" cy="584775"/>
          </a:xfrm>
          <a:prstGeom prst="rect">
            <a:avLst/>
          </a:prstGeom>
          <a:solidFill>
            <a:schemeClr val="bg1"/>
          </a:solidFill>
        </p:spPr>
        <p:txBody>
          <a:bodyPr wrap="square" rtlCol="1">
            <a:spAutoFit/>
          </a:bodyPr>
          <a:lstStyle/>
          <a:p>
            <a:pPr algn="ctr"/>
            <a:r>
              <a:rPr lang="he-IL" sz="3200" b="1" dirty="0"/>
              <a:t>דְּאָגָה</a:t>
            </a:r>
          </a:p>
        </p:txBody>
      </p:sp>
      <p:sp>
        <p:nvSpPr>
          <p:cNvPr id="27" name="TextBox 26"/>
          <p:cNvSpPr txBox="1"/>
          <p:nvPr/>
        </p:nvSpPr>
        <p:spPr>
          <a:xfrm>
            <a:off x="3861426" y="5096059"/>
            <a:ext cx="2008094" cy="584775"/>
          </a:xfrm>
          <a:prstGeom prst="rect">
            <a:avLst/>
          </a:prstGeom>
          <a:solidFill>
            <a:schemeClr val="bg1"/>
          </a:solidFill>
        </p:spPr>
        <p:txBody>
          <a:bodyPr wrap="square" rtlCol="1">
            <a:spAutoFit/>
          </a:bodyPr>
          <a:lstStyle/>
          <a:p>
            <a:pPr algn="ctr"/>
            <a:r>
              <a:rPr lang="he-IL" sz="3200" b="1" dirty="0" err="1"/>
              <a:t>צִפִּיָה</a:t>
            </a:r>
            <a:endParaRPr lang="he-IL" sz="3200" b="1" dirty="0"/>
          </a:p>
        </p:txBody>
      </p:sp>
      <p:sp>
        <p:nvSpPr>
          <p:cNvPr id="28" name="TextBox 27"/>
          <p:cNvSpPr txBox="1"/>
          <p:nvPr/>
        </p:nvSpPr>
        <p:spPr>
          <a:xfrm>
            <a:off x="1489363" y="3085352"/>
            <a:ext cx="2008094" cy="584775"/>
          </a:xfrm>
          <a:prstGeom prst="rect">
            <a:avLst/>
          </a:prstGeom>
          <a:solidFill>
            <a:schemeClr val="bg1"/>
          </a:solidFill>
        </p:spPr>
        <p:txBody>
          <a:bodyPr wrap="square" rtlCol="1">
            <a:spAutoFit/>
          </a:bodyPr>
          <a:lstStyle/>
          <a:p>
            <a:pPr algn="ctr"/>
            <a:r>
              <a:rPr lang="he-IL" sz="3200" b="1" dirty="0"/>
              <a:t>הִתְרַגְּשׁוּת</a:t>
            </a:r>
          </a:p>
        </p:txBody>
      </p:sp>
      <p:sp>
        <p:nvSpPr>
          <p:cNvPr id="29" name="TextBox 28"/>
          <p:cNvSpPr txBox="1"/>
          <p:nvPr/>
        </p:nvSpPr>
        <p:spPr>
          <a:xfrm>
            <a:off x="1508252" y="5096058"/>
            <a:ext cx="2008094" cy="584775"/>
          </a:xfrm>
          <a:prstGeom prst="rect">
            <a:avLst/>
          </a:prstGeom>
          <a:solidFill>
            <a:schemeClr val="bg1"/>
          </a:solidFill>
        </p:spPr>
        <p:txBody>
          <a:bodyPr wrap="square" rtlCol="1">
            <a:spAutoFit/>
          </a:bodyPr>
          <a:lstStyle/>
          <a:p>
            <a:pPr algn="ctr"/>
            <a:r>
              <a:rPr lang="he-IL" sz="3200" b="1" dirty="0" err="1"/>
              <a:t>יְאוּש</a:t>
            </a:r>
            <a:r>
              <a:rPr lang="he-IL" sz="3200" b="1" dirty="0"/>
              <a:t>ׁ</a:t>
            </a:r>
          </a:p>
        </p:txBody>
      </p:sp>
    </p:spTree>
    <p:extLst>
      <p:ext uri="{BB962C8B-B14F-4D97-AF65-F5344CB8AC3E}">
        <p14:creationId xmlns:p14="http://schemas.microsoft.com/office/powerpoint/2010/main" val="1056612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2619375" y="2133600"/>
            <a:ext cx="9572625" cy="4210051"/>
          </a:xfrm>
        </p:spPr>
        <p:txBody>
          <a:bodyPr>
            <a:normAutofit/>
          </a:bodyPr>
          <a:lstStyle/>
          <a:p>
            <a:endParaRPr lang="he-IL" sz="1600" dirty="0"/>
          </a:p>
          <a:p>
            <a:endParaRPr lang="he-IL" sz="1600" dirty="0"/>
          </a:p>
          <a:p>
            <a:endParaRPr lang="he-IL" sz="1600" dirty="0"/>
          </a:p>
          <a:p>
            <a:endParaRPr lang="he-IL" sz="1600"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
        <p:nvSpPr>
          <p:cNvPr id="9" name="Title 4">
            <a:extLst>
              <a:ext uri="{FF2B5EF4-FFF2-40B4-BE49-F238E27FC236}">
                <a16:creationId xmlns:a16="http://schemas.microsoft.com/office/drawing/2014/main" id="{61AFFA1F-50A1-CC45-96F8-BD150ABF4A19}"/>
              </a:ext>
            </a:extLst>
          </p:cNvPr>
          <p:cNvSpPr txBox="1">
            <a:spLocks/>
          </p:cNvSpPr>
          <p:nvPr/>
        </p:nvSpPr>
        <p:spPr>
          <a:xfrm>
            <a:off x="948582" y="666515"/>
            <a:ext cx="10250146" cy="720000"/>
          </a:xfrm>
          <a:prstGeom prst="rect">
            <a:avLst/>
          </a:prstGeom>
          <a:solidFill>
            <a:schemeClr val="accent1"/>
          </a:solidFill>
        </p:spPr>
        <p:txBody>
          <a:bodyPr vert="horz" lIns="91440" tIns="45720" rIns="91440" bIns="45720" rtlCol="0" anchor="b">
            <a:noAutofit/>
          </a:bodyPr>
          <a:lstStyle>
            <a:lvl1pPr algn="r" defTabSz="914400" rtl="1" eaLnBrk="1" latinLnBrk="0" hangingPunct="1">
              <a:lnSpc>
                <a:spcPct val="90000"/>
              </a:lnSpc>
              <a:spcBef>
                <a:spcPts val="800"/>
              </a:spcBef>
              <a:spcAft>
                <a:spcPts val="0"/>
              </a:spcAft>
              <a:buNone/>
              <a:defRPr sz="4400" b="0" i="0" kern="1200">
                <a:solidFill>
                  <a:schemeClr val="bg1"/>
                </a:solidFill>
                <a:latin typeface="Calibri" panose="020F0502020204030204" pitchFamily="34" charset="0"/>
                <a:ea typeface="Open Sans" panose="020B0606030504020204" pitchFamily="34" charset="0"/>
                <a:cs typeface="Calibri" panose="020F0502020204030204" pitchFamily="34" charset="0"/>
              </a:defRPr>
            </a:lvl1pPr>
          </a:lstStyle>
          <a:p>
            <a:r>
              <a:rPr lang="he-IL" sz="3200" dirty="0">
                <a:solidFill>
                  <a:schemeClr val="tx1"/>
                </a:solidFill>
              </a:rPr>
              <a:t>3</a:t>
            </a:r>
          </a:p>
          <a:p>
            <a:endParaRPr lang="he-IL" sz="3200" dirty="0">
              <a:solidFill>
                <a:schemeClr val="tx1"/>
              </a:solidFill>
            </a:endParaRPr>
          </a:p>
          <a:p>
            <a:r>
              <a:rPr lang="he-IL" sz="3200" dirty="0">
                <a:solidFill>
                  <a:schemeClr val="tx1"/>
                </a:solidFill>
              </a:rPr>
              <a:t>.</a:t>
            </a:r>
          </a:p>
          <a:p>
            <a:endParaRPr lang="he-IL" sz="3200" b="1" dirty="0"/>
          </a:p>
        </p:txBody>
      </p:sp>
      <p:pic>
        <p:nvPicPr>
          <p:cNvPr id="15" name="תמונה 14"/>
          <p:cNvPicPr>
            <a:picLocks noChangeAspect="1"/>
          </p:cNvPicPr>
          <p:nvPr/>
        </p:nvPicPr>
        <p:blipFill>
          <a:blip r:embed="rId4"/>
          <a:stretch>
            <a:fillRect/>
          </a:stretch>
        </p:blipFill>
        <p:spPr>
          <a:xfrm>
            <a:off x="6650003" y="2081266"/>
            <a:ext cx="5046128" cy="3657879"/>
          </a:xfrm>
          <a:prstGeom prst="rect">
            <a:avLst/>
          </a:prstGeom>
        </p:spPr>
      </p:pic>
      <p:sp>
        <p:nvSpPr>
          <p:cNvPr id="2" name="מלבן 1"/>
          <p:cNvSpPr/>
          <p:nvPr/>
        </p:nvSpPr>
        <p:spPr>
          <a:xfrm>
            <a:off x="334640" y="693215"/>
            <a:ext cx="10458971" cy="1077218"/>
          </a:xfrm>
          <a:prstGeom prst="rect">
            <a:avLst/>
          </a:prstGeom>
        </p:spPr>
        <p:txBody>
          <a:bodyPr wrap="square">
            <a:spAutoFit/>
          </a:bodyPr>
          <a:lstStyle/>
          <a:p>
            <a:pPr algn="r"/>
            <a:r>
              <a:rPr lang="he-IL" sz="3200" b="1" dirty="0">
                <a:solidFill>
                  <a:schemeClr val="bg1"/>
                </a:solidFill>
              </a:rPr>
              <a:t>3. מָצְאוּ חַיּוֹת הַיַּעַר מְעָרָה גְּדוֹלָה, אֲבָל נָחָשׁ גָּדוֹל גֵּרֵשׁ אוֹתָם.</a:t>
            </a:r>
          </a:p>
          <a:p>
            <a:pPr algn="r"/>
            <a:r>
              <a:rPr lang="he-IL" sz="3200" b="1" dirty="0">
                <a:solidFill>
                  <a:schemeClr val="bg1"/>
                </a:solidFill>
              </a:rPr>
              <a:t> </a:t>
            </a:r>
          </a:p>
        </p:txBody>
      </p:sp>
      <p:sp>
        <p:nvSpPr>
          <p:cNvPr id="16" name="TextBox 15"/>
          <p:cNvSpPr txBox="1"/>
          <p:nvPr/>
        </p:nvSpPr>
        <p:spPr>
          <a:xfrm>
            <a:off x="3907435" y="4046721"/>
            <a:ext cx="2008094" cy="584775"/>
          </a:xfrm>
          <a:prstGeom prst="rect">
            <a:avLst/>
          </a:prstGeom>
          <a:solidFill>
            <a:schemeClr val="bg1"/>
          </a:solidFill>
        </p:spPr>
        <p:txBody>
          <a:bodyPr wrap="square" rtlCol="1">
            <a:spAutoFit/>
          </a:bodyPr>
          <a:lstStyle/>
          <a:p>
            <a:pPr algn="ctr"/>
            <a:r>
              <a:rPr lang="he-IL" sz="3200" b="1" dirty="0"/>
              <a:t>אַכְזָבָה</a:t>
            </a:r>
          </a:p>
        </p:txBody>
      </p:sp>
      <p:sp>
        <p:nvSpPr>
          <p:cNvPr id="17" name="TextBox 16"/>
          <p:cNvSpPr txBox="1"/>
          <p:nvPr/>
        </p:nvSpPr>
        <p:spPr>
          <a:xfrm>
            <a:off x="1443900" y="2022954"/>
            <a:ext cx="2008094" cy="584775"/>
          </a:xfrm>
          <a:prstGeom prst="rect">
            <a:avLst/>
          </a:prstGeom>
          <a:solidFill>
            <a:schemeClr val="bg1"/>
          </a:solidFill>
        </p:spPr>
        <p:txBody>
          <a:bodyPr wrap="square" rtlCol="1">
            <a:spAutoFit/>
          </a:bodyPr>
          <a:lstStyle/>
          <a:p>
            <a:pPr algn="ctr"/>
            <a:r>
              <a:rPr lang="he-IL" sz="3200" b="1" dirty="0">
                <a:solidFill>
                  <a:schemeClr val="accent2"/>
                </a:solidFill>
              </a:rPr>
              <a:t>כַּעַס</a:t>
            </a:r>
          </a:p>
        </p:txBody>
      </p:sp>
      <p:sp>
        <p:nvSpPr>
          <p:cNvPr id="18" name="TextBox 17"/>
          <p:cNvSpPr txBox="1"/>
          <p:nvPr/>
        </p:nvSpPr>
        <p:spPr>
          <a:xfrm>
            <a:off x="3928492" y="2022954"/>
            <a:ext cx="2008094" cy="584775"/>
          </a:xfrm>
          <a:prstGeom prst="rect">
            <a:avLst/>
          </a:prstGeom>
          <a:solidFill>
            <a:schemeClr val="bg1"/>
          </a:solidFill>
        </p:spPr>
        <p:txBody>
          <a:bodyPr wrap="square" rtlCol="1">
            <a:spAutoFit/>
          </a:bodyPr>
          <a:lstStyle/>
          <a:p>
            <a:pPr algn="ctr"/>
            <a:r>
              <a:rPr lang="he-IL" sz="3200" b="1" dirty="0">
                <a:solidFill>
                  <a:schemeClr val="accent2"/>
                </a:solidFill>
              </a:rPr>
              <a:t>אוֹשֶׁר</a:t>
            </a:r>
          </a:p>
        </p:txBody>
      </p:sp>
      <p:sp>
        <p:nvSpPr>
          <p:cNvPr id="22" name="TextBox 21"/>
          <p:cNvSpPr txBox="1"/>
          <p:nvPr/>
        </p:nvSpPr>
        <p:spPr>
          <a:xfrm>
            <a:off x="1508252" y="4063260"/>
            <a:ext cx="2008094" cy="584775"/>
          </a:xfrm>
          <a:prstGeom prst="rect">
            <a:avLst/>
          </a:prstGeom>
          <a:solidFill>
            <a:schemeClr val="bg1"/>
          </a:solidFill>
        </p:spPr>
        <p:txBody>
          <a:bodyPr wrap="square" rtlCol="1">
            <a:spAutoFit/>
          </a:bodyPr>
          <a:lstStyle/>
          <a:p>
            <a:pPr algn="ctr"/>
            <a:r>
              <a:rPr lang="he-IL" sz="3200" b="1" dirty="0"/>
              <a:t>תִּקְוָה</a:t>
            </a:r>
          </a:p>
        </p:txBody>
      </p:sp>
      <p:sp>
        <p:nvSpPr>
          <p:cNvPr id="23" name="TextBox 22"/>
          <p:cNvSpPr txBox="1"/>
          <p:nvPr/>
        </p:nvSpPr>
        <p:spPr>
          <a:xfrm>
            <a:off x="3928492" y="3098779"/>
            <a:ext cx="2008094" cy="584775"/>
          </a:xfrm>
          <a:prstGeom prst="rect">
            <a:avLst/>
          </a:prstGeom>
          <a:solidFill>
            <a:schemeClr val="bg1"/>
          </a:solidFill>
        </p:spPr>
        <p:txBody>
          <a:bodyPr wrap="square" rtlCol="1">
            <a:spAutoFit/>
          </a:bodyPr>
          <a:lstStyle/>
          <a:p>
            <a:pPr algn="ctr"/>
            <a:r>
              <a:rPr lang="he-IL" sz="3200" b="1" dirty="0">
                <a:solidFill>
                  <a:schemeClr val="accent2"/>
                </a:solidFill>
              </a:rPr>
              <a:t>דְּאָגָה</a:t>
            </a:r>
          </a:p>
        </p:txBody>
      </p:sp>
      <p:sp>
        <p:nvSpPr>
          <p:cNvPr id="27" name="TextBox 26"/>
          <p:cNvSpPr txBox="1"/>
          <p:nvPr/>
        </p:nvSpPr>
        <p:spPr>
          <a:xfrm>
            <a:off x="3861426" y="5096059"/>
            <a:ext cx="2008094" cy="584775"/>
          </a:xfrm>
          <a:prstGeom prst="rect">
            <a:avLst/>
          </a:prstGeom>
          <a:solidFill>
            <a:schemeClr val="bg1"/>
          </a:solidFill>
        </p:spPr>
        <p:txBody>
          <a:bodyPr wrap="square" rtlCol="1">
            <a:spAutoFit/>
          </a:bodyPr>
          <a:lstStyle/>
          <a:p>
            <a:pPr algn="ctr"/>
            <a:r>
              <a:rPr lang="he-IL" sz="3200" b="1" dirty="0" err="1"/>
              <a:t>צִפִּיָה</a:t>
            </a:r>
            <a:endParaRPr lang="he-IL" sz="3200" b="1" dirty="0"/>
          </a:p>
        </p:txBody>
      </p:sp>
      <p:sp>
        <p:nvSpPr>
          <p:cNvPr id="28" name="TextBox 27"/>
          <p:cNvSpPr txBox="1"/>
          <p:nvPr/>
        </p:nvSpPr>
        <p:spPr>
          <a:xfrm>
            <a:off x="1489363" y="3085352"/>
            <a:ext cx="2008094" cy="584775"/>
          </a:xfrm>
          <a:prstGeom prst="rect">
            <a:avLst/>
          </a:prstGeom>
          <a:solidFill>
            <a:schemeClr val="bg1"/>
          </a:solidFill>
        </p:spPr>
        <p:txBody>
          <a:bodyPr wrap="square" rtlCol="1">
            <a:spAutoFit/>
          </a:bodyPr>
          <a:lstStyle/>
          <a:p>
            <a:pPr algn="ctr"/>
            <a:r>
              <a:rPr lang="he-IL" sz="3200" b="1" dirty="0"/>
              <a:t>הִתְרַגְּשׁוּת</a:t>
            </a:r>
          </a:p>
        </p:txBody>
      </p:sp>
      <p:sp>
        <p:nvSpPr>
          <p:cNvPr id="29" name="TextBox 28"/>
          <p:cNvSpPr txBox="1"/>
          <p:nvPr/>
        </p:nvSpPr>
        <p:spPr>
          <a:xfrm>
            <a:off x="1508252" y="5096058"/>
            <a:ext cx="2008094" cy="584775"/>
          </a:xfrm>
          <a:prstGeom prst="rect">
            <a:avLst/>
          </a:prstGeom>
          <a:solidFill>
            <a:schemeClr val="bg1"/>
          </a:solidFill>
        </p:spPr>
        <p:txBody>
          <a:bodyPr wrap="square" rtlCol="1">
            <a:spAutoFit/>
          </a:bodyPr>
          <a:lstStyle/>
          <a:p>
            <a:pPr algn="ctr"/>
            <a:r>
              <a:rPr lang="he-IL" sz="3200" b="1" dirty="0" err="1"/>
              <a:t>יְאוּש</a:t>
            </a:r>
            <a:r>
              <a:rPr lang="he-IL" sz="3200" b="1" dirty="0"/>
              <a:t>ׁ</a:t>
            </a:r>
          </a:p>
        </p:txBody>
      </p:sp>
    </p:spTree>
    <p:extLst>
      <p:ext uri="{BB962C8B-B14F-4D97-AF65-F5344CB8AC3E}">
        <p14:creationId xmlns:p14="http://schemas.microsoft.com/office/powerpoint/2010/main" val="1201843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2619375" y="2133600"/>
            <a:ext cx="9572625" cy="4210051"/>
          </a:xfrm>
        </p:spPr>
        <p:txBody>
          <a:bodyPr>
            <a:normAutofit/>
          </a:bodyPr>
          <a:lstStyle/>
          <a:p>
            <a:endParaRPr lang="he-IL" sz="1600" dirty="0"/>
          </a:p>
          <a:p>
            <a:endParaRPr lang="he-IL" sz="1600" dirty="0"/>
          </a:p>
          <a:p>
            <a:endParaRPr lang="he-IL" sz="1600" dirty="0"/>
          </a:p>
          <a:p>
            <a:endParaRPr lang="he-IL" sz="1600"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
        <p:nvSpPr>
          <p:cNvPr id="9" name="Title 4">
            <a:extLst>
              <a:ext uri="{FF2B5EF4-FFF2-40B4-BE49-F238E27FC236}">
                <a16:creationId xmlns:a16="http://schemas.microsoft.com/office/drawing/2014/main" id="{61AFFA1F-50A1-CC45-96F8-BD150ABF4A19}"/>
              </a:ext>
            </a:extLst>
          </p:cNvPr>
          <p:cNvSpPr txBox="1">
            <a:spLocks/>
          </p:cNvSpPr>
          <p:nvPr/>
        </p:nvSpPr>
        <p:spPr>
          <a:xfrm>
            <a:off x="948582" y="666515"/>
            <a:ext cx="10250146" cy="720000"/>
          </a:xfrm>
          <a:prstGeom prst="rect">
            <a:avLst/>
          </a:prstGeom>
          <a:solidFill>
            <a:schemeClr val="accent1"/>
          </a:solidFill>
        </p:spPr>
        <p:txBody>
          <a:bodyPr vert="horz" lIns="91440" tIns="45720" rIns="91440" bIns="45720" rtlCol="0" anchor="b">
            <a:noAutofit/>
          </a:bodyPr>
          <a:lstStyle>
            <a:lvl1pPr algn="r" defTabSz="914400" rtl="1" eaLnBrk="1" latinLnBrk="0" hangingPunct="1">
              <a:lnSpc>
                <a:spcPct val="90000"/>
              </a:lnSpc>
              <a:spcBef>
                <a:spcPts val="800"/>
              </a:spcBef>
              <a:spcAft>
                <a:spcPts val="0"/>
              </a:spcAft>
              <a:buNone/>
              <a:defRPr sz="4400" b="0" i="0" kern="1200">
                <a:solidFill>
                  <a:schemeClr val="bg1"/>
                </a:solidFill>
                <a:latin typeface="Calibri" panose="020F0502020204030204" pitchFamily="34" charset="0"/>
                <a:ea typeface="Open Sans" panose="020B0606030504020204" pitchFamily="34" charset="0"/>
                <a:cs typeface="Calibri" panose="020F0502020204030204" pitchFamily="34" charset="0"/>
              </a:defRPr>
            </a:lvl1pPr>
          </a:lstStyle>
          <a:p>
            <a:r>
              <a:rPr lang="he-IL" sz="3200" dirty="0">
                <a:solidFill>
                  <a:schemeClr val="tx1"/>
                </a:solidFill>
              </a:rPr>
              <a:t>3</a:t>
            </a:r>
          </a:p>
          <a:p>
            <a:endParaRPr lang="he-IL" sz="3200" dirty="0">
              <a:solidFill>
                <a:schemeClr val="tx1"/>
              </a:solidFill>
            </a:endParaRPr>
          </a:p>
          <a:p>
            <a:r>
              <a:rPr lang="he-IL" sz="3200" dirty="0">
                <a:solidFill>
                  <a:schemeClr val="tx1"/>
                </a:solidFill>
              </a:rPr>
              <a:t>.</a:t>
            </a:r>
          </a:p>
          <a:p>
            <a:endParaRPr lang="he-IL" sz="3200" b="1" dirty="0"/>
          </a:p>
        </p:txBody>
      </p:sp>
      <p:sp>
        <p:nvSpPr>
          <p:cNvPr id="2" name="מלבן 1"/>
          <p:cNvSpPr/>
          <p:nvPr/>
        </p:nvSpPr>
        <p:spPr>
          <a:xfrm>
            <a:off x="600502" y="707669"/>
            <a:ext cx="10458971" cy="1077218"/>
          </a:xfrm>
          <a:prstGeom prst="rect">
            <a:avLst/>
          </a:prstGeom>
        </p:spPr>
        <p:txBody>
          <a:bodyPr wrap="square">
            <a:spAutoFit/>
          </a:bodyPr>
          <a:lstStyle/>
          <a:p>
            <a:pPr algn="r"/>
            <a:r>
              <a:rPr lang="he-IL" sz="3200" b="1" dirty="0">
                <a:solidFill>
                  <a:schemeClr val="bg1"/>
                </a:solidFill>
              </a:rPr>
              <a:t>4.לְבַסּוֹף מָצְאוּ חַיּוֹת הַיַּעַר מְעָרָה וְהָיָה לַלְּבִיאָה בַּיִת לָגוּר בּוֹ.</a:t>
            </a:r>
          </a:p>
          <a:p>
            <a:pPr algn="r"/>
            <a:r>
              <a:rPr lang="he-IL" sz="3200" b="1" dirty="0">
                <a:solidFill>
                  <a:schemeClr val="bg1"/>
                </a:solidFill>
              </a:rPr>
              <a:t> </a:t>
            </a:r>
          </a:p>
        </p:txBody>
      </p:sp>
      <p:pic>
        <p:nvPicPr>
          <p:cNvPr id="16" name="תמונה 15"/>
          <p:cNvPicPr>
            <a:picLocks noChangeAspect="1"/>
          </p:cNvPicPr>
          <p:nvPr/>
        </p:nvPicPr>
        <p:blipFill>
          <a:blip r:embed="rId4"/>
          <a:stretch>
            <a:fillRect/>
          </a:stretch>
        </p:blipFill>
        <p:spPr>
          <a:xfrm>
            <a:off x="6571210" y="2081266"/>
            <a:ext cx="5193159" cy="3657880"/>
          </a:xfrm>
          <a:prstGeom prst="rect">
            <a:avLst/>
          </a:prstGeom>
        </p:spPr>
      </p:pic>
      <p:sp>
        <p:nvSpPr>
          <p:cNvPr id="15" name="TextBox 14"/>
          <p:cNvSpPr txBox="1"/>
          <p:nvPr/>
        </p:nvSpPr>
        <p:spPr>
          <a:xfrm>
            <a:off x="3907435" y="4046721"/>
            <a:ext cx="2008094" cy="584775"/>
          </a:xfrm>
          <a:prstGeom prst="rect">
            <a:avLst/>
          </a:prstGeom>
          <a:solidFill>
            <a:schemeClr val="bg1"/>
          </a:solidFill>
        </p:spPr>
        <p:txBody>
          <a:bodyPr wrap="square" rtlCol="1">
            <a:spAutoFit/>
          </a:bodyPr>
          <a:lstStyle/>
          <a:p>
            <a:pPr algn="ctr"/>
            <a:r>
              <a:rPr lang="he-IL" sz="3200" b="1" dirty="0"/>
              <a:t>אַכְזָבָה</a:t>
            </a:r>
          </a:p>
        </p:txBody>
      </p:sp>
      <p:sp>
        <p:nvSpPr>
          <p:cNvPr id="17" name="TextBox 16"/>
          <p:cNvSpPr txBox="1"/>
          <p:nvPr/>
        </p:nvSpPr>
        <p:spPr>
          <a:xfrm>
            <a:off x="1443900" y="2022954"/>
            <a:ext cx="2008094" cy="584775"/>
          </a:xfrm>
          <a:prstGeom prst="rect">
            <a:avLst/>
          </a:prstGeom>
          <a:solidFill>
            <a:schemeClr val="bg1"/>
          </a:solidFill>
        </p:spPr>
        <p:txBody>
          <a:bodyPr wrap="square" rtlCol="1">
            <a:spAutoFit/>
          </a:bodyPr>
          <a:lstStyle/>
          <a:p>
            <a:pPr algn="ctr"/>
            <a:r>
              <a:rPr lang="he-IL" sz="3200" b="1" dirty="0"/>
              <a:t>כַּעַס</a:t>
            </a:r>
          </a:p>
        </p:txBody>
      </p:sp>
      <p:sp>
        <p:nvSpPr>
          <p:cNvPr id="18" name="TextBox 17"/>
          <p:cNvSpPr txBox="1"/>
          <p:nvPr/>
        </p:nvSpPr>
        <p:spPr>
          <a:xfrm>
            <a:off x="3928492" y="2022954"/>
            <a:ext cx="2008094" cy="584775"/>
          </a:xfrm>
          <a:prstGeom prst="rect">
            <a:avLst/>
          </a:prstGeom>
          <a:solidFill>
            <a:schemeClr val="bg1"/>
          </a:solidFill>
        </p:spPr>
        <p:txBody>
          <a:bodyPr wrap="square" rtlCol="1">
            <a:spAutoFit/>
          </a:bodyPr>
          <a:lstStyle/>
          <a:p>
            <a:pPr algn="ctr"/>
            <a:r>
              <a:rPr lang="he-IL" sz="3200" b="1" dirty="0"/>
              <a:t>אוֹשֶׁר</a:t>
            </a:r>
          </a:p>
        </p:txBody>
      </p:sp>
      <p:sp>
        <p:nvSpPr>
          <p:cNvPr id="22" name="TextBox 21"/>
          <p:cNvSpPr txBox="1"/>
          <p:nvPr/>
        </p:nvSpPr>
        <p:spPr>
          <a:xfrm>
            <a:off x="1508252" y="4063260"/>
            <a:ext cx="2008094" cy="584775"/>
          </a:xfrm>
          <a:prstGeom prst="rect">
            <a:avLst/>
          </a:prstGeom>
          <a:solidFill>
            <a:schemeClr val="bg1"/>
          </a:solidFill>
        </p:spPr>
        <p:txBody>
          <a:bodyPr wrap="square" rtlCol="1">
            <a:spAutoFit/>
          </a:bodyPr>
          <a:lstStyle/>
          <a:p>
            <a:pPr algn="ctr"/>
            <a:r>
              <a:rPr lang="he-IL" sz="3200" b="1" dirty="0"/>
              <a:t>תִּקְוָה</a:t>
            </a:r>
          </a:p>
        </p:txBody>
      </p:sp>
      <p:sp>
        <p:nvSpPr>
          <p:cNvPr id="23" name="TextBox 22"/>
          <p:cNvSpPr txBox="1"/>
          <p:nvPr/>
        </p:nvSpPr>
        <p:spPr>
          <a:xfrm>
            <a:off x="3928492" y="3098779"/>
            <a:ext cx="2008094" cy="584775"/>
          </a:xfrm>
          <a:prstGeom prst="rect">
            <a:avLst/>
          </a:prstGeom>
          <a:solidFill>
            <a:schemeClr val="bg1"/>
          </a:solidFill>
        </p:spPr>
        <p:txBody>
          <a:bodyPr wrap="square" rtlCol="1">
            <a:spAutoFit/>
          </a:bodyPr>
          <a:lstStyle/>
          <a:p>
            <a:pPr algn="ctr"/>
            <a:r>
              <a:rPr lang="he-IL" sz="3200" b="1" dirty="0"/>
              <a:t>דְּאָגָה</a:t>
            </a:r>
          </a:p>
        </p:txBody>
      </p:sp>
      <p:sp>
        <p:nvSpPr>
          <p:cNvPr id="27" name="TextBox 26"/>
          <p:cNvSpPr txBox="1"/>
          <p:nvPr/>
        </p:nvSpPr>
        <p:spPr>
          <a:xfrm>
            <a:off x="3861426" y="5096059"/>
            <a:ext cx="2008094" cy="584775"/>
          </a:xfrm>
          <a:prstGeom prst="rect">
            <a:avLst/>
          </a:prstGeom>
          <a:solidFill>
            <a:schemeClr val="bg1"/>
          </a:solidFill>
        </p:spPr>
        <p:txBody>
          <a:bodyPr wrap="square" rtlCol="1">
            <a:spAutoFit/>
          </a:bodyPr>
          <a:lstStyle/>
          <a:p>
            <a:pPr algn="ctr"/>
            <a:r>
              <a:rPr lang="he-IL" sz="3200" b="1" dirty="0" err="1"/>
              <a:t>צִפִּיָה</a:t>
            </a:r>
            <a:endParaRPr lang="he-IL" sz="3200" b="1" dirty="0"/>
          </a:p>
        </p:txBody>
      </p:sp>
      <p:sp>
        <p:nvSpPr>
          <p:cNvPr id="28" name="TextBox 27"/>
          <p:cNvSpPr txBox="1"/>
          <p:nvPr/>
        </p:nvSpPr>
        <p:spPr>
          <a:xfrm>
            <a:off x="1489363" y="3085352"/>
            <a:ext cx="2008094" cy="584775"/>
          </a:xfrm>
          <a:prstGeom prst="rect">
            <a:avLst/>
          </a:prstGeom>
          <a:solidFill>
            <a:schemeClr val="bg1"/>
          </a:solidFill>
        </p:spPr>
        <p:txBody>
          <a:bodyPr wrap="square" rtlCol="1">
            <a:spAutoFit/>
          </a:bodyPr>
          <a:lstStyle/>
          <a:p>
            <a:pPr algn="ctr"/>
            <a:r>
              <a:rPr lang="he-IL" sz="3200" b="1" dirty="0"/>
              <a:t>הִתְרַגְּשׁוּת</a:t>
            </a:r>
          </a:p>
        </p:txBody>
      </p:sp>
      <p:sp>
        <p:nvSpPr>
          <p:cNvPr id="29" name="TextBox 28"/>
          <p:cNvSpPr txBox="1"/>
          <p:nvPr/>
        </p:nvSpPr>
        <p:spPr>
          <a:xfrm>
            <a:off x="1508252" y="5096058"/>
            <a:ext cx="2008094" cy="584775"/>
          </a:xfrm>
          <a:prstGeom prst="rect">
            <a:avLst/>
          </a:prstGeom>
          <a:solidFill>
            <a:schemeClr val="bg1"/>
          </a:solidFill>
        </p:spPr>
        <p:txBody>
          <a:bodyPr wrap="square" rtlCol="1">
            <a:spAutoFit/>
          </a:bodyPr>
          <a:lstStyle/>
          <a:p>
            <a:pPr algn="ctr"/>
            <a:r>
              <a:rPr lang="he-IL" sz="3200" b="1" dirty="0" err="1"/>
              <a:t>יְאוּש</a:t>
            </a:r>
            <a:r>
              <a:rPr lang="he-IL" sz="3200" b="1" dirty="0"/>
              <a:t>ׁ</a:t>
            </a:r>
          </a:p>
        </p:txBody>
      </p:sp>
    </p:spTree>
    <p:extLst>
      <p:ext uri="{BB962C8B-B14F-4D97-AF65-F5344CB8AC3E}">
        <p14:creationId xmlns:p14="http://schemas.microsoft.com/office/powerpoint/2010/main" val="3210499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2619375" y="2133600"/>
            <a:ext cx="9572625" cy="4210051"/>
          </a:xfrm>
        </p:spPr>
        <p:txBody>
          <a:bodyPr>
            <a:normAutofit/>
          </a:bodyPr>
          <a:lstStyle/>
          <a:p>
            <a:endParaRPr lang="he-IL" sz="1600" dirty="0"/>
          </a:p>
          <a:p>
            <a:endParaRPr lang="he-IL" sz="1600" dirty="0"/>
          </a:p>
          <a:p>
            <a:endParaRPr lang="he-IL" sz="1600" dirty="0"/>
          </a:p>
          <a:p>
            <a:endParaRPr lang="he-IL" sz="1600"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
        <p:nvSpPr>
          <p:cNvPr id="9" name="Title 4">
            <a:extLst>
              <a:ext uri="{FF2B5EF4-FFF2-40B4-BE49-F238E27FC236}">
                <a16:creationId xmlns:a16="http://schemas.microsoft.com/office/drawing/2014/main" id="{61AFFA1F-50A1-CC45-96F8-BD150ABF4A19}"/>
              </a:ext>
            </a:extLst>
          </p:cNvPr>
          <p:cNvSpPr txBox="1">
            <a:spLocks/>
          </p:cNvSpPr>
          <p:nvPr/>
        </p:nvSpPr>
        <p:spPr>
          <a:xfrm>
            <a:off x="948582" y="666515"/>
            <a:ext cx="10250146" cy="720000"/>
          </a:xfrm>
          <a:prstGeom prst="rect">
            <a:avLst/>
          </a:prstGeom>
          <a:solidFill>
            <a:schemeClr val="accent1"/>
          </a:solidFill>
        </p:spPr>
        <p:txBody>
          <a:bodyPr vert="horz" lIns="91440" tIns="45720" rIns="91440" bIns="45720" rtlCol="0" anchor="b">
            <a:noAutofit/>
          </a:bodyPr>
          <a:lstStyle>
            <a:lvl1pPr algn="r" defTabSz="914400" rtl="1" eaLnBrk="1" latinLnBrk="0" hangingPunct="1">
              <a:lnSpc>
                <a:spcPct val="90000"/>
              </a:lnSpc>
              <a:spcBef>
                <a:spcPts val="800"/>
              </a:spcBef>
              <a:spcAft>
                <a:spcPts val="0"/>
              </a:spcAft>
              <a:buNone/>
              <a:defRPr sz="4400" b="0" i="0" kern="1200">
                <a:solidFill>
                  <a:schemeClr val="bg1"/>
                </a:solidFill>
                <a:latin typeface="Calibri" panose="020F0502020204030204" pitchFamily="34" charset="0"/>
                <a:ea typeface="Open Sans" panose="020B0606030504020204" pitchFamily="34" charset="0"/>
                <a:cs typeface="Calibri" panose="020F0502020204030204" pitchFamily="34" charset="0"/>
              </a:defRPr>
            </a:lvl1pPr>
          </a:lstStyle>
          <a:p>
            <a:r>
              <a:rPr lang="he-IL" sz="3200" dirty="0">
                <a:solidFill>
                  <a:schemeClr val="tx1"/>
                </a:solidFill>
              </a:rPr>
              <a:t>3</a:t>
            </a:r>
          </a:p>
          <a:p>
            <a:endParaRPr lang="he-IL" sz="3200" dirty="0">
              <a:solidFill>
                <a:schemeClr val="tx1"/>
              </a:solidFill>
            </a:endParaRPr>
          </a:p>
          <a:p>
            <a:r>
              <a:rPr lang="he-IL" sz="3200" dirty="0">
                <a:solidFill>
                  <a:schemeClr val="tx1"/>
                </a:solidFill>
              </a:rPr>
              <a:t>.</a:t>
            </a:r>
          </a:p>
          <a:p>
            <a:endParaRPr lang="he-IL" sz="3200" b="1" dirty="0"/>
          </a:p>
        </p:txBody>
      </p:sp>
      <p:sp>
        <p:nvSpPr>
          <p:cNvPr id="2" name="מלבן 1"/>
          <p:cNvSpPr/>
          <p:nvPr/>
        </p:nvSpPr>
        <p:spPr>
          <a:xfrm>
            <a:off x="573206" y="693362"/>
            <a:ext cx="10458971" cy="1077218"/>
          </a:xfrm>
          <a:prstGeom prst="rect">
            <a:avLst/>
          </a:prstGeom>
        </p:spPr>
        <p:txBody>
          <a:bodyPr wrap="square">
            <a:spAutoFit/>
          </a:bodyPr>
          <a:lstStyle/>
          <a:p>
            <a:pPr algn="r"/>
            <a:r>
              <a:rPr lang="he-IL" sz="3200" b="1" dirty="0">
                <a:solidFill>
                  <a:schemeClr val="bg1"/>
                </a:solidFill>
              </a:rPr>
              <a:t>4.לְבַסּוֹף מָצְאוּ חַיּוֹת הַיַּעַר מְעָרָה וְהָיָה לַלְּבִיאָה בַּיִת לָגוּר בּוֹ.</a:t>
            </a:r>
          </a:p>
          <a:p>
            <a:pPr algn="r"/>
            <a:r>
              <a:rPr lang="he-IL" sz="3200" b="1" dirty="0">
                <a:solidFill>
                  <a:schemeClr val="bg1"/>
                </a:solidFill>
              </a:rPr>
              <a:t> </a:t>
            </a:r>
          </a:p>
        </p:txBody>
      </p:sp>
      <p:pic>
        <p:nvPicPr>
          <p:cNvPr id="16" name="תמונה 15"/>
          <p:cNvPicPr>
            <a:picLocks noChangeAspect="1"/>
          </p:cNvPicPr>
          <p:nvPr/>
        </p:nvPicPr>
        <p:blipFill>
          <a:blip r:embed="rId4"/>
          <a:stretch>
            <a:fillRect/>
          </a:stretch>
        </p:blipFill>
        <p:spPr>
          <a:xfrm>
            <a:off x="6571210" y="2081266"/>
            <a:ext cx="5193159" cy="3657880"/>
          </a:xfrm>
          <a:prstGeom prst="rect">
            <a:avLst/>
          </a:prstGeom>
        </p:spPr>
      </p:pic>
      <p:sp>
        <p:nvSpPr>
          <p:cNvPr id="15" name="TextBox 14"/>
          <p:cNvSpPr txBox="1"/>
          <p:nvPr/>
        </p:nvSpPr>
        <p:spPr>
          <a:xfrm>
            <a:off x="3907435" y="4046721"/>
            <a:ext cx="2008094" cy="584775"/>
          </a:xfrm>
          <a:prstGeom prst="rect">
            <a:avLst/>
          </a:prstGeom>
          <a:solidFill>
            <a:schemeClr val="bg1"/>
          </a:solidFill>
        </p:spPr>
        <p:txBody>
          <a:bodyPr wrap="square" rtlCol="1">
            <a:spAutoFit/>
          </a:bodyPr>
          <a:lstStyle/>
          <a:p>
            <a:pPr algn="ctr"/>
            <a:r>
              <a:rPr lang="he-IL" sz="3200" b="1" dirty="0"/>
              <a:t>אַכְזָבָה</a:t>
            </a:r>
          </a:p>
        </p:txBody>
      </p:sp>
      <p:sp>
        <p:nvSpPr>
          <p:cNvPr id="17" name="TextBox 16"/>
          <p:cNvSpPr txBox="1"/>
          <p:nvPr/>
        </p:nvSpPr>
        <p:spPr>
          <a:xfrm>
            <a:off x="1443900" y="2022954"/>
            <a:ext cx="2008094" cy="584775"/>
          </a:xfrm>
          <a:prstGeom prst="rect">
            <a:avLst/>
          </a:prstGeom>
          <a:solidFill>
            <a:schemeClr val="bg1"/>
          </a:solidFill>
        </p:spPr>
        <p:txBody>
          <a:bodyPr wrap="square" rtlCol="1">
            <a:spAutoFit/>
          </a:bodyPr>
          <a:lstStyle/>
          <a:p>
            <a:pPr algn="ctr"/>
            <a:r>
              <a:rPr lang="he-IL" sz="3200" b="1" dirty="0"/>
              <a:t>כַּעַס</a:t>
            </a:r>
          </a:p>
        </p:txBody>
      </p:sp>
      <p:sp>
        <p:nvSpPr>
          <p:cNvPr id="18" name="TextBox 17"/>
          <p:cNvSpPr txBox="1"/>
          <p:nvPr/>
        </p:nvSpPr>
        <p:spPr>
          <a:xfrm>
            <a:off x="3928492" y="2022954"/>
            <a:ext cx="2008094" cy="584775"/>
          </a:xfrm>
          <a:prstGeom prst="rect">
            <a:avLst/>
          </a:prstGeom>
          <a:solidFill>
            <a:schemeClr val="bg1"/>
          </a:solidFill>
        </p:spPr>
        <p:txBody>
          <a:bodyPr wrap="square" rtlCol="1">
            <a:spAutoFit/>
          </a:bodyPr>
          <a:lstStyle/>
          <a:p>
            <a:pPr algn="ctr"/>
            <a:r>
              <a:rPr lang="he-IL" sz="3200" b="1" dirty="0">
                <a:solidFill>
                  <a:schemeClr val="accent2"/>
                </a:solidFill>
              </a:rPr>
              <a:t>אוֹשֶׁר</a:t>
            </a:r>
          </a:p>
        </p:txBody>
      </p:sp>
      <p:sp>
        <p:nvSpPr>
          <p:cNvPr id="22" name="TextBox 21"/>
          <p:cNvSpPr txBox="1"/>
          <p:nvPr/>
        </p:nvSpPr>
        <p:spPr>
          <a:xfrm>
            <a:off x="1508252" y="4063260"/>
            <a:ext cx="2008094" cy="584775"/>
          </a:xfrm>
          <a:prstGeom prst="rect">
            <a:avLst/>
          </a:prstGeom>
          <a:solidFill>
            <a:schemeClr val="bg1"/>
          </a:solidFill>
        </p:spPr>
        <p:txBody>
          <a:bodyPr wrap="square" rtlCol="1">
            <a:spAutoFit/>
          </a:bodyPr>
          <a:lstStyle/>
          <a:p>
            <a:pPr algn="ctr"/>
            <a:r>
              <a:rPr lang="he-IL" sz="3200" b="1" dirty="0"/>
              <a:t>תִּקְוָה</a:t>
            </a:r>
          </a:p>
        </p:txBody>
      </p:sp>
      <p:sp>
        <p:nvSpPr>
          <p:cNvPr id="23" name="TextBox 22"/>
          <p:cNvSpPr txBox="1"/>
          <p:nvPr/>
        </p:nvSpPr>
        <p:spPr>
          <a:xfrm>
            <a:off x="3928492" y="3098779"/>
            <a:ext cx="2008094" cy="584775"/>
          </a:xfrm>
          <a:prstGeom prst="rect">
            <a:avLst/>
          </a:prstGeom>
          <a:solidFill>
            <a:schemeClr val="bg1"/>
          </a:solidFill>
        </p:spPr>
        <p:txBody>
          <a:bodyPr wrap="square" rtlCol="1">
            <a:spAutoFit/>
          </a:bodyPr>
          <a:lstStyle/>
          <a:p>
            <a:pPr algn="ctr"/>
            <a:r>
              <a:rPr lang="he-IL" sz="3200" b="1" dirty="0"/>
              <a:t>דְּאָגָה</a:t>
            </a:r>
          </a:p>
        </p:txBody>
      </p:sp>
      <p:sp>
        <p:nvSpPr>
          <p:cNvPr id="27" name="TextBox 26"/>
          <p:cNvSpPr txBox="1"/>
          <p:nvPr/>
        </p:nvSpPr>
        <p:spPr>
          <a:xfrm>
            <a:off x="3861426" y="5096059"/>
            <a:ext cx="2008094" cy="584775"/>
          </a:xfrm>
          <a:prstGeom prst="rect">
            <a:avLst/>
          </a:prstGeom>
          <a:solidFill>
            <a:schemeClr val="bg1"/>
          </a:solidFill>
        </p:spPr>
        <p:txBody>
          <a:bodyPr wrap="square" rtlCol="1">
            <a:spAutoFit/>
          </a:bodyPr>
          <a:lstStyle/>
          <a:p>
            <a:pPr algn="ctr"/>
            <a:r>
              <a:rPr lang="he-IL" sz="3200" b="1" dirty="0" err="1"/>
              <a:t>צִפִּיָה</a:t>
            </a:r>
            <a:endParaRPr lang="he-IL" sz="3200" b="1" dirty="0"/>
          </a:p>
        </p:txBody>
      </p:sp>
      <p:sp>
        <p:nvSpPr>
          <p:cNvPr id="28" name="TextBox 27"/>
          <p:cNvSpPr txBox="1"/>
          <p:nvPr/>
        </p:nvSpPr>
        <p:spPr>
          <a:xfrm>
            <a:off x="1489363" y="3085352"/>
            <a:ext cx="2008094" cy="584775"/>
          </a:xfrm>
          <a:prstGeom prst="rect">
            <a:avLst/>
          </a:prstGeom>
          <a:solidFill>
            <a:schemeClr val="bg1"/>
          </a:solidFill>
        </p:spPr>
        <p:txBody>
          <a:bodyPr wrap="square" rtlCol="1">
            <a:spAutoFit/>
          </a:bodyPr>
          <a:lstStyle/>
          <a:p>
            <a:pPr algn="ctr"/>
            <a:r>
              <a:rPr lang="he-IL" sz="3200" b="1" dirty="0">
                <a:solidFill>
                  <a:schemeClr val="accent2"/>
                </a:solidFill>
              </a:rPr>
              <a:t>הִתְרַגְּשׁוּת</a:t>
            </a:r>
          </a:p>
        </p:txBody>
      </p:sp>
      <p:sp>
        <p:nvSpPr>
          <p:cNvPr id="29" name="TextBox 28"/>
          <p:cNvSpPr txBox="1"/>
          <p:nvPr/>
        </p:nvSpPr>
        <p:spPr>
          <a:xfrm>
            <a:off x="1508252" y="5096058"/>
            <a:ext cx="2008094" cy="584775"/>
          </a:xfrm>
          <a:prstGeom prst="rect">
            <a:avLst/>
          </a:prstGeom>
          <a:solidFill>
            <a:schemeClr val="bg1"/>
          </a:solidFill>
        </p:spPr>
        <p:txBody>
          <a:bodyPr wrap="square" rtlCol="1">
            <a:spAutoFit/>
          </a:bodyPr>
          <a:lstStyle/>
          <a:p>
            <a:pPr algn="ctr"/>
            <a:r>
              <a:rPr lang="he-IL" sz="3200" b="1" dirty="0" err="1"/>
              <a:t>יְאוּש</a:t>
            </a:r>
            <a:r>
              <a:rPr lang="he-IL" sz="3200" b="1" dirty="0"/>
              <a:t>ׁ</a:t>
            </a:r>
          </a:p>
        </p:txBody>
      </p:sp>
    </p:spTree>
    <p:extLst>
      <p:ext uri="{BB962C8B-B14F-4D97-AF65-F5344CB8AC3E}">
        <p14:creationId xmlns:p14="http://schemas.microsoft.com/office/powerpoint/2010/main" val="2009874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a:xfrm>
            <a:off x="3504671" y="531635"/>
            <a:ext cx="8280000" cy="720000"/>
          </a:xfrm>
        </p:spPr>
        <p:txBody>
          <a:bodyPr>
            <a:normAutofit/>
          </a:bodyPr>
          <a:lstStyle/>
          <a:p>
            <a:r>
              <a:rPr lang="he-IL" dirty="0">
                <a:latin typeface="Arial" panose="020B0604020202020204" pitchFamily="34" charset="0"/>
                <a:cs typeface="Arial" panose="020B0604020202020204" pitchFamily="34" charset="0"/>
              </a:rPr>
              <a:t>רֶגַע חוֹשְׁבִים – יֵשׁ לָנוּ מָה לוֹמַר לָכֶם</a:t>
            </a:r>
            <a:endParaRPr lang="x-none" dirty="0">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5"/>
          <a:stretch>
            <a:fillRect/>
          </a:stretch>
        </p:blipFill>
        <p:spPr>
          <a:xfrm>
            <a:off x="2743203" y="109340"/>
            <a:ext cx="1017545" cy="1070700"/>
          </a:xfrm>
          <a:prstGeom prst="rect">
            <a:avLst/>
          </a:prstGeom>
        </p:spPr>
      </p:pic>
      <p:pic>
        <p:nvPicPr>
          <p:cNvPr id="9" name="תמונה 8"/>
          <p:cNvPicPr>
            <a:picLocks noChangeAspect="1"/>
          </p:cNvPicPr>
          <p:nvPr/>
        </p:nvPicPr>
        <p:blipFill rotWithShape="1">
          <a:blip r:embed="rId6"/>
          <a:srcRect t="29393"/>
          <a:stretch/>
        </p:blipFill>
        <p:spPr>
          <a:xfrm>
            <a:off x="8792447" y="2032691"/>
            <a:ext cx="3314862" cy="1272308"/>
          </a:xfrm>
          <a:prstGeom prst="rect">
            <a:avLst/>
          </a:prstGeom>
        </p:spPr>
      </p:pic>
      <p:pic>
        <p:nvPicPr>
          <p:cNvPr id="6" name="תמונה 5"/>
          <p:cNvPicPr>
            <a:picLocks noChangeAspect="1"/>
          </p:cNvPicPr>
          <p:nvPr/>
        </p:nvPicPr>
        <p:blipFill rotWithShape="1">
          <a:blip r:embed="rId7"/>
          <a:srcRect l="35382"/>
          <a:stretch/>
        </p:blipFill>
        <p:spPr>
          <a:xfrm>
            <a:off x="8792447" y="3606483"/>
            <a:ext cx="3314862" cy="1337480"/>
          </a:xfrm>
          <a:prstGeom prst="rect">
            <a:avLst/>
          </a:prstGeom>
        </p:spPr>
      </p:pic>
      <p:pic>
        <p:nvPicPr>
          <p:cNvPr id="7" name="תמונה 6"/>
          <p:cNvPicPr>
            <a:picLocks noChangeAspect="1"/>
          </p:cNvPicPr>
          <p:nvPr/>
        </p:nvPicPr>
        <p:blipFill>
          <a:blip r:embed="rId8"/>
          <a:stretch>
            <a:fillRect/>
          </a:stretch>
        </p:blipFill>
        <p:spPr>
          <a:xfrm>
            <a:off x="8792447" y="5278708"/>
            <a:ext cx="3314862" cy="1288840"/>
          </a:xfrm>
          <a:prstGeom prst="rect">
            <a:avLst/>
          </a:prstGeom>
        </p:spPr>
      </p:pic>
      <p:sp>
        <p:nvSpPr>
          <p:cNvPr id="3" name="TextBox 2"/>
          <p:cNvSpPr txBox="1"/>
          <p:nvPr/>
        </p:nvSpPr>
        <p:spPr>
          <a:xfrm>
            <a:off x="2306472" y="1931925"/>
            <a:ext cx="5991367" cy="1384995"/>
          </a:xfrm>
          <a:prstGeom prst="rect">
            <a:avLst/>
          </a:prstGeom>
          <a:solidFill>
            <a:schemeClr val="accent5">
              <a:lumMod val="20000"/>
              <a:lumOff val="80000"/>
            </a:schemeClr>
          </a:solidFill>
          <a:ln w="38100">
            <a:solidFill>
              <a:schemeClr val="tx1"/>
            </a:solidFill>
          </a:ln>
        </p:spPr>
        <p:txBody>
          <a:bodyPr wrap="square" rtlCol="1">
            <a:spAutoFit/>
          </a:bodyPr>
          <a:lstStyle/>
          <a:p>
            <a:pPr algn="r"/>
            <a:endParaRPr lang="he-IL" sz="2800" dirty="0"/>
          </a:p>
          <a:p>
            <a:pPr algn="r"/>
            <a:r>
              <a:rPr lang="he-IL" sz="2800" dirty="0"/>
              <a:t>מַשֶּׁהוּ שֶׁהָיִיתִי רוֹצֶה לוֹמַר לַלְּבִיאָה...</a:t>
            </a:r>
          </a:p>
          <a:p>
            <a:pPr algn="l" rtl="1"/>
            <a:endParaRPr lang="he-IL" sz="2800" dirty="0"/>
          </a:p>
        </p:txBody>
      </p:sp>
      <p:sp>
        <p:nvSpPr>
          <p:cNvPr id="11" name="TextBox 10"/>
          <p:cNvSpPr txBox="1"/>
          <p:nvPr/>
        </p:nvSpPr>
        <p:spPr>
          <a:xfrm>
            <a:off x="2306472" y="3558968"/>
            <a:ext cx="5991367" cy="1384995"/>
          </a:xfrm>
          <a:prstGeom prst="rect">
            <a:avLst/>
          </a:prstGeom>
          <a:solidFill>
            <a:schemeClr val="accent5">
              <a:lumMod val="40000"/>
              <a:lumOff val="60000"/>
            </a:schemeClr>
          </a:solidFill>
          <a:ln w="38100">
            <a:solidFill>
              <a:schemeClr val="tx1"/>
            </a:solidFill>
          </a:ln>
        </p:spPr>
        <p:txBody>
          <a:bodyPr wrap="square" rtlCol="1">
            <a:spAutoFit/>
          </a:bodyPr>
          <a:lstStyle/>
          <a:p>
            <a:pPr algn="r"/>
            <a:endParaRPr lang="he-IL" sz="2800" dirty="0"/>
          </a:p>
          <a:p>
            <a:pPr algn="r"/>
            <a:r>
              <a:rPr lang="he-IL" sz="2800" dirty="0"/>
              <a:t>מַשֶּׁהוּ שֶׁהָיִיתִי רוֹצֶה לוֹמַר לְחַיּוֹת הַיַּעַר...</a:t>
            </a:r>
          </a:p>
          <a:p>
            <a:pPr algn="r"/>
            <a:endParaRPr lang="he-IL" sz="2800" dirty="0"/>
          </a:p>
        </p:txBody>
      </p:sp>
      <p:sp>
        <p:nvSpPr>
          <p:cNvPr id="12" name="TextBox 11"/>
          <p:cNvSpPr txBox="1"/>
          <p:nvPr/>
        </p:nvSpPr>
        <p:spPr>
          <a:xfrm>
            <a:off x="2306471" y="5201900"/>
            <a:ext cx="5991367" cy="1384995"/>
          </a:xfrm>
          <a:prstGeom prst="rect">
            <a:avLst/>
          </a:prstGeom>
          <a:solidFill>
            <a:schemeClr val="accent5">
              <a:lumMod val="60000"/>
              <a:lumOff val="40000"/>
            </a:schemeClr>
          </a:solidFill>
          <a:ln w="38100">
            <a:solidFill>
              <a:schemeClr val="tx1"/>
            </a:solidFill>
          </a:ln>
        </p:spPr>
        <p:txBody>
          <a:bodyPr wrap="square" rtlCol="1">
            <a:spAutoFit/>
          </a:bodyPr>
          <a:lstStyle/>
          <a:p>
            <a:pPr algn="r"/>
            <a:endParaRPr lang="he-IL" sz="2800" dirty="0"/>
          </a:p>
          <a:p>
            <a:pPr algn="r"/>
            <a:r>
              <a:rPr lang="he-IL" sz="2800" dirty="0"/>
              <a:t>מַשֶּׁהוּ שֶׁהָיִיתִי רוֹצֶה לוֹמַר לָאַרְיֵה...</a:t>
            </a:r>
          </a:p>
          <a:p>
            <a:pPr algn="r"/>
            <a:endParaRPr lang="he-IL" sz="2800" dirty="0"/>
          </a:p>
        </p:txBody>
      </p:sp>
      <p:pic>
        <p:nvPicPr>
          <p:cNvPr id="13" name="5min_final" descr="5min_final">
            <a:hlinkClick r:id="" action="ppaction://media"/>
            <a:extLst>
              <a:ext uri="{FF2B5EF4-FFF2-40B4-BE49-F238E27FC236}">
                <a16:creationId xmlns:a16="http://schemas.microsoft.com/office/drawing/2014/main" id="{2573522E-E2E2-4F41-B9B2-F26278C834D8}"/>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765533" y="644690"/>
            <a:ext cx="1540938" cy="549601"/>
          </a:xfrm>
          <a:prstGeom prst="rect">
            <a:avLst/>
          </a:prstGeom>
        </p:spPr>
      </p:pic>
    </p:spTree>
    <p:extLst>
      <p:ext uri="{BB962C8B-B14F-4D97-AF65-F5344CB8AC3E}">
        <p14:creationId xmlns:p14="http://schemas.microsoft.com/office/powerpoint/2010/main" val="1907457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2440"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3"/>
                </p:tgtEl>
              </p:cMediaNode>
            </p:vide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a:xfrm>
            <a:off x="3504671" y="531635"/>
            <a:ext cx="8280000" cy="720000"/>
          </a:xfrm>
        </p:spPr>
        <p:txBody>
          <a:bodyPr>
            <a:normAutofit/>
          </a:bodyPr>
          <a:lstStyle/>
          <a:p>
            <a:r>
              <a:rPr lang="he-IL" dirty="0">
                <a:latin typeface="Arial" panose="020B0604020202020204" pitchFamily="34" charset="0"/>
                <a:cs typeface="Arial" panose="020B0604020202020204" pitchFamily="34" charset="0"/>
              </a:rPr>
              <a:t>יֵשׁ לָנוּ מָה לוֹמַר לָכֶם</a:t>
            </a:r>
            <a:endParaRPr lang="x-none" dirty="0">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2743203" y="109340"/>
            <a:ext cx="1017545" cy="1070700"/>
          </a:xfrm>
          <a:prstGeom prst="rect">
            <a:avLst/>
          </a:prstGeom>
        </p:spPr>
      </p:pic>
      <p:pic>
        <p:nvPicPr>
          <p:cNvPr id="9" name="תמונה 8"/>
          <p:cNvPicPr>
            <a:picLocks noChangeAspect="1"/>
          </p:cNvPicPr>
          <p:nvPr/>
        </p:nvPicPr>
        <p:blipFill rotWithShape="1">
          <a:blip r:embed="rId4"/>
          <a:srcRect t="29393"/>
          <a:stretch/>
        </p:blipFill>
        <p:spPr>
          <a:xfrm>
            <a:off x="7731921" y="1689758"/>
            <a:ext cx="3308748" cy="1272308"/>
          </a:xfrm>
          <a:prstGeom prst="rect">
            <a:avLst/>
          </a:prstGeom>
        </p:spPr>
      </p:pic>
      <p:pic>
        <p:nvPicPr>
          <p:cNvPr id="6" name="תמונה 5"/>
          <p:cNvPicPr>
            <a:picLocks noChangeAspect="1"/>
          </p:cNvPicPr>
          <p:nvPr/>
        </p:nvPicPr>
        <p:blipFill rotWithShape="1">
          <a:blip r:embed="rId5"/>
          <a:srcRect l="35382"/>
          <a:stretch/>
        </p:blipFill>
        <p:spPr>
          <a:xfrm>
            <a:off x="7731921" y="3263550"/>
            <a:ext cx="3308748" cy="1337480"/>
          </a:xfrm>
          <a:prstGeom prst="rect">
            <a:avLst/>
          </a:prstGeom>
        </p:spPr>
      </p:pic>
      <p:pic>
        <p:nvPicPr>
          <p:cNvPr id="7" name="תמונה 6"/>
          <p:cNvPicPr>
            <a:picLocks noChangeAspect="1"/>
          </p:cNvPicPr>
          <p:nvPr/>
        </p:nvPicPr>
        <p:blipFill>
          <a:blip r:embed="rId6"/>
          <a:stretch>
            <a:fillRect/>
          </a:stretch>
        </p:blipFill>
        <p:spPr>
          <a:xfrm>
            <a:off x="7781015" y="4935775"/>
            <a:ext cx="3308748" cy="1288840"/>
          </a:xfrm>
          <a:prstGeom prst="rect">
            <a:avLst/>
          </a:prstGeom>
        </p:spPr>
      </p:pic>
      <p:sp>
        <p:nvSpPr>
          <p:cNvPr id="10" name="מלבן 9">
            <a:extLst>
              <a:ext uri="{FF2B5EF4-FFF2-40B4-BE49-F238E27FC236}">
                <a16:creationId xmlns:a16="http://schemas.microsoft.com/office/drawing/2014/main" id="{594FF2AA-82F1-4659-8910-E2753E9F16E3}"/>
              </a:ext>
            </a:extLst>
          </p:cNvPr>
          <p:cNvSpPr/>
          <p:nvPr/>
        </p:nvSpPr>
        <p:spPr>
          <a:xfrm>
            <a:off x="2743203" y="4978760"/>
            <a:ext cx="4699652" cy="1245855"/>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he-IL" sz="2800" b="1" dirty="0">
                <a:solidFill>
                  <a:schemeClr val="tx1">
                    <a:lumMod val="50000"/>
                  </a:schemeClr>
                </a:solidFill>
              </a:rPr>
              <a:t>מַזָּל טוֹב אַרְיֵה יָקָר, אֲנִי בְּטוּחָה שֶׁאַתָּה אַבָּא נֶהֱדָר</a:t>
            </a:r>
          </a:p>
        </p:txBody>
      </p:sp>
      <p:sp>
        <p:nvSpPr>
          <p:cNvPr id="13" name="מלבן 12">
            <a:extLst>
              <a:ext uri="{FF2B5EF4-FFF2-40B4-BE49-F238E27FC236}">
                <a16:creationId xmlns:a16="http://schemas.microsoft.com/office/drawing/2014/main" id="{13C795C1-45BE-42CF-A2DF-0450ACC5583E}"/>
              </a:ext>
            </a:extLst>
          </p:cNvPr>
          <p:cNvSpPr/>
          <p:nvPr/>
        </p:nvSpPr>
        <p:spPr>
          <a:xfrm>
            <a:off x="2747862" y="3339194"/>
            <a:ext cx="4694991" cy="1245855"/>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he-IL" sz="2800" b="1" dirty="0">
                <a:solidFill>
                  <a:schemeClr val="tx1">
                    <a:lumMod val="50000"/>
                  </a:schemeClr>
                </a:solidFill>
              </a:rPr>
              <a:t>אַתֶּם חֲבֵרִים טוֹבִים, בִּזְכוּתְכֶם יֵשׁ לַלְּבִיאָה, לַכְּפִיר וְלָאַרְיֵה בַּיִת לָגוּר בּוֹ</a:t>
            </a:r>
          </a:p>
        </p:txBody>
      </p:sp>
      <p:sp>
        <p:nvSpPr>
          <p:cNvPr id="14" name="מלבן 13">
            <a:extLst>
              <a:ext uri="{FF2B5EF4-FFF2-40B4-BE49-F238E27FC236}">
                <a16:creationId xmlns:a16="http://schemas.microsoft.com/office/drawing/2014/main" id="{66077A5B-59F1-412B-9B13-DB80BEC15249}"/>
              </a:ext>
            </a:extLst>
          </p:cNvPr>
          <p:cNvSpPr/>
          <p:nvPr/>
        </p:nvSpPr>
        <p:spPr>
          <a:xfrm>
            <a:off x="2747862" y="1719695"/>
            <a:ext cx="4694992" cy="1245855"/>
          </a:xfrm>
          <a:prstGeom prst="rect">
            <a:avLst/>
          </a:prstGeom>
          <a:solidFill>
            <a:srgbClr val="00F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he-IL" sz="2800" b="1" dirty="0">
                <a:solidFill>
                  <a:schemeClr val="tx1">
                    <a:lumMod val="50000"/>
                  </a:schemeClr>
                </a:solidFill>
              </a:rPr>
              <a:t>מַזָּל טוֹב לְבִיאָה יְקָרָה, אַת אִמָּא טוֹבָה לַכְּפִיר שֶׁלָּךְ</a:t>
            </a:r>
          </a:p>
        </p:txBody>
      </p:sp>
    </p:spTree>
    <p:extLst>
      <p:ext uri="{BB962C8B-B14F-4D97-AF65-F5344CB8AC3E}">
        <p14:creationId xmlns:p14="http://schemas.microsoft.com/office/powerpoint/2010/main" val="632662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3"/>
          <p:cNvSpPr>
            <a:spLocks noGrp="1"/>
          </p:cNvSpPr>
          <p:nvPr>
            <p:ph type="title"/>
          </p:nvPr>
        </p:nvSpPr>
        <p:spPr>
          <a:xfrm>
            <a:off x="1257300" y="333375"/>
            <a:ext cx="10515600" cy="939800"/>
          </a:xfrm>
          <a:solidFill>
            <a:srgbClr val="4285E3"/>
          </a:solidFill>
          <a:ln>
            <a:solidFill>
              <a:schemeClr val="bg1"/>
            </a:solidFill>
            <a:miter lim="800000"/>
            <a:headEnd/>
            <a:tailEnd/>
          </a:ln>
        </p:spPr>
        <p:txBody>
          <a:bodyPr>
            <a:normAutofit/>
          </a:bodyPr>
          <a:lstStyle/>
          <a:p>
            <a:pPr algn="ctr"/>
            <a:r>
              <a:rPr lang="he-IL" altLang="he-IL" b="1" dirty="0">
                <a:solidFill>
                  <a:schemeClr val="bg1"/>
                </a:solidFill>
                <a:latin typeface="Arial" panose="020B0604020202020204" pitchFamily="34" charset="0"/>
                <a:ea typeface="Open Sans" charset="0"/>
                <a:cs typeface="Arial" panose="020B0604020202020204" pitchFamily="34" charset="0"/>
              </a:rPr>
              <a:t>מָה עָשִינוּ הַיּוֹם?</a:t>
            </a:r>
          </a:p>
        </p:txBody>
      </p:sp>
      <p:pic>
        <p:nvPicPr>
          <p:cNvPr id="83971" name="תמונה 1"/>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097222" y="1664115"/>
            <a:ext cx="379413"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2" name="מלבן 2"/>
          <p:cNvSpPr>
            <a:spLocks noChangeArrowheads="1"/>
          </p:cNvSpPr>
          <p:nvPr/>
        </p:nvSpPr>
        <p:spPr bwMode="auto">
          <a:xfrm>
            <a:off x="0" y="1500899"/>
            <a:ext cx="11309632" cy="3757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234950" algn="r" rtl="1">
              <a:lnSpc>
                <a:spcPct val="90000"/>
              </a:lnSpc>
              <a:spcBef>
                <a:spcPts val="1000"/>
              </a:spcBef>
              <a:buFont typeface="Arial" panose="020B0604020202020204" pitchFamily="34" charset="0"/>
              <a:buChar char="•"/>
              <a:defRPr sz="2800">
                <a:solidFill>
                  <a:schemeClr val="tx1"/>
                </a:solidFill>
                <a:latin typeface="Open Sans Hebrew"/>
                <a:ea typeface="Open Sans Hebrew"/>
                <a:cs typeface="Open Sans Hebrew"/>
              </a:defRPr>
            </a:lvl1pPr>
            <a:lvl2pPr marL="742950" indent="-285750" algn="r" rtl="1">
              <a:lnSpc>
                <a:spcPct val="90000"/>
              </a:lnSpc>
              <a:spcBef>
                <a:spcPts val="500"/>
              </a:spcBef>
              <a:buFont typeface="Arial" panose="020B0604020202020204" pitchFamily="34" charset="0"/>
              <a:buChar char="•"/>
              <a:defRPr sz="2400">
                <a:solidFill>
                  <a:schemeClr val="tx1"/>
                </a:solidFill>
                <a:latin typeface="Open Sans Hebrew"/>
                <a:ea typeface="Open Sans Hebrew"/>
                <a:cs typeface="Open Sans Hebrew"/>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Open Sans Hebrew"/>
                <a:ea typeface="Open Sans Hebrew"/>
                <a:cs typeface="Open Sans Hebrew"/>
              </a:defRPr>
            </a:lvl3pPr>
            <a:lvl4pPr marL="1600200" indent="-228600" algn="r" rtl="1">
              <a:lnSpc>
                <a:spcPct val="90000"/>
              </a:lnSpc>
              <a:spcBef>
                <a:spcPts val="500"/>
              </a:spcBef>
              <a:buFont typeface="Arial" panose="020B0604020202020204" pitchFamily="34" charset="0"/>
              <a:buChar char="•"/>
              <a:defRPr>
                <a:solidFill>
                  <a:schemeClr val="tx1"/>
                </a:solidFill>
                <a:latin typeface="Open Sans Hebrew"/>
                <a:ea typeface="Open Sans Hebrew"/>
                <a:cs typeface="Open Sans Hebrew"/>
              </a:defRPr>
            </a:lvl4pPr>
            <a:lvl5pPr marL="2057400" indent="-228600" algn="r" rtl="1">
              <a:lnSpc>
                <a:spcPct val="90000"/>
              </a:lnSpc>
              <a:spcBef>
                <a:spcPts val="500"/>
              </a:spcBef>
              <a:buFont typeface="Arial" panose="020B0604020202020204" pitchFamily="34" charset="0"/>
              <a:buChar char="•"/>
              <a:defRPr>
                <a:solidFill>
                  <a:schemeClr val="tx1"/>
                </a:solidFill>
                <a:latin typeface="Open Sans Hebrew"/>
                <a:ea typeface="Open Sans Hebrew"/>
                <a:cs typeface="Open Sans Hebrew"/>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Open Sans Hebrew"/>
                <a:ea typeface="Open Sans Hebrew"/>
                <a:cs typeface="Open Sans Hebrew"/>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Open Sans Hebrew"/>
                <a:ea typeface="Open Sans Hebrew"/>
                <a:cs typeface="Open Sans Hebrew"/>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Open Sans Hebrew"/>
                <a:ea typeface="Open Sans Hebrew"/>
                <a:cs typeface="Open Sans Hebrew"/>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Open Sans Hebrew"/>
                <a:ea typeface="Open Sans Hebrew"/>
                <a:cs typeface="Open Sans Hebrew"/>
              </a:defRPr>
            </a:lvl9pPr>
          </a:lstStyle>
          <a:p>
            <a:pPr>
              <a:lnSpc>
                <a:spcPct val="150000"/>
              </a:lnSpc>
              <a:buSzPts val="100"/>
              <a:buFont typeface="Calibri" panose="020F0502020204030204" pitchFamily="34" charset="0"/>
              <a:buChar char="●"/>
            </a:pPr>
            <a:r>
              <a:rPr lang="he-IL" altLang="he-IL" dirty="0">
                <a:latin typeface="Arial" panose="020B0604020202020204" pitchFamily="34" charset="0"/>
                <a:ea typeface="Calibri" panose="020F0502020204030204" pitchFamily="34" charset="0"/>
                <a:cs typeface="Arial" panose="020B0604020202020204" pitchFamily="34" charset="0"/>
                <a:sym typeface="Calibri" panose="020F0502020204030204" pitchFamily="34" charset="0"/>
              </a:rPr>
              <a:t>פָּתַרְנוּ חִידָה.</a:t>
            </a:r>
          </a:p>
          <a:p>
            <a:pPr>
              <a:lnSpc>
                <a:spcPct val="150000"/>
              </a:lnSpc>
              <a:buSzPts val="100"/>
              <a:buFont typeface="Calibri" panose="020F0502020204030204" pitchFamily="34" charset="0"/>
              <a:buChar char="●"/>
            </a:pPr>
            <a:r>
              <a:rPr lang="he-IL" altLang="he-IL" dirty="0">
                <a:latin typeface="Arial" panose="020B0604020202020204" pitchFamily="34" charset="0"/>
                <a:ea typeface="Calibri" panose="020F0502020204030204" pitchFamily="34" charset="0"/>
                <a:cs typeface="Arial" panose="020B0604020202020204" pitchFamily="34" charset="0"/>
                <a:sym typeface="Calibri" panose="020F0502020204030204" pitchFamily="34" charset="0"/>
              </a:rPr>
              <a:t>שָׁאַלְנוּ שְׁאֵלוֹת לַכּוֹתֶרֶת וְלָאִיּוּר.</a:t>
            </a:r>
          </a:p>
          <a:p>
            <a:pPr>
              <a:lnSpc>
                <a:spcPct val="150000"/>
              </a:lnSpc>
              <a:buSzPts val="100"/>
              <a:buFont typeface="Calibri" panose="020F0502020204030204" pitchFamily="34" charset="0"/>
              <a:buChar char="●"/>
            </a:pPr>
            <a:r>
              <a:rPr lang="he-IL" altLang="he-IL" dirty="0">
                <a:latin typeface="Arial" panose="020B0604020202020204" pitchFamily="34" charset="0"/>
                <a:ea typeface="Calibri" panose="020F0502020204030204" pitchFamily="34" charset="0"/>
                <a:cs typeface="Arial" panose="020B0604020202020204" pitchFamily="34" charset="0"/>
                <a:sym typeface="Calibri" panose="020F0502020204030204" pitchFamily="34" charset="0"/>
              </a:rPr>
              <a:t>קָרָאנוּ אֶת הַסִּפּוּר "בַּיִת לַלְּבִיאָה".</a:t>
            </a:r>
          </a:p>
          <a:p>
            <a:pPr>
              <a:lnSpc>
                <a:spcPct val="150000"/>
              </a:lnSpc>
              <a:buSzPts val="100"/>
              <a:buFont typeface="Calibri" panose="020F0502020204030204" pitchFamily="34" charset="0"/>
              <a:buChar char="●"/>
            </a:pPr>
            <a:r>
              <a:rPr lang="he-IL" altLang="he-IL" dirty="0">
                <a:latin typeface="Arial" panose="020B0604020202020204" pitchFamily="34" charset="0"/>
                <a:ea typeface="Calibri" panose="020F0502020204030204" pitchFamily="34" charset="0"/>
                <a:cs typeface="Arial" panose="020B0604020202020204" pitchFamily="34" charset="0"/>
                <a:sym typeface="Calibri" panose="020F0502020204030204" pitchFamily="34" charset="0"/>
              </a:rPr>
              <a:t>עָקַבְנוּ אַחַר הָעֲלִילָה וְהַדְּמוּיוֹת.</a:t>
            </a:r>
          </a:p>
          <a:p>
            <a:pPr>
              <a:lnSpc>
                <a:spcPct val="150000"/>
              </a:lnSpc>
              <a:buSzPts val="100"/>
              <a:buFont typeface="Calibri" panose="020F0502020204030204" pitchFamily="34" charset="0"/>
              <a:buChar char="●"/>
            </a:pPr>
            <a:r>
              <a:rPr lang="he-IL" altLang="he-IL" dirty="0">
                <a:latin typeface="Arial" panose="020B0604020202020204" pitchFamily="34" charset="0"/>
                <a:ea typeface="Calibri" panose="020F0502020204030204" pitchFamily="34" charset="0"/>
                <a:cs typeface="Arial" panose="020B0604020202020204" pitchFamily="34" charset="0"/>
                <a:sym typeface="Calibri" panose="020F0502020204030204" pitchFamily="34" charset="0"/>
              </a:rPr>
              <a:t>זִהִינוּ אֶת הָרְגָשׁוֹת, אֶת הַתְּחוּשׁוֹת וְאֶת הַמַּחֲשָׁבוֹת שֶׁל הַדְּמוּיוֹת בַּסִּפּוּר.</a:t>
            </a:r>
            <a:endParaRPr lang="he-IL" altLang="he-IL" dirty="0">
              <a:latin typeface="Open Sans" charset="0"/>
              <a:ea typeface="Calibri" panose="020F0502020204030204" pitchFamily="34" charset="0"/>
              <a:cs typeface="Arial" panose="020B0604020202020204" pitchFamily="34" charset="0"/>
              <a:sym typeface="Open Sans" charset="0"/>
            </a:endParaRPr>
          </a:p>
        </p:txBody>
      </p:sp>
      <p:pic>
        <p:nvPicPr>
          <p:cNvPr id="83973" name="תמונה 1"/>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097222" y="2403116"/>
            <a:ext cx="379413"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4" name="תמונה 1"/>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097222" y="3182351"/>
            <a:ext cx="379413"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5" name="תמונה 1"/>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098810" y="3961586"/>
            <a:ext cx="377825"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6" name="תמונה 1"/>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097223" y="4734284"/>
            <a:ext cx="379412"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7651960"/>
      </p:ext>
    </p:extLst>
  </p:cSld>
  <p:clrMapOvr>
    <a:masterClrMapping/>
  </p:clrMapOvr>
  <p:transition spd="slow"/>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03222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התאמה אישית 5">
      <a:dk1>
        <a:srgbClr val="424242"/>
      </a:dk1>
      <a:lt1>
        <a:srgbClr val="FFFFFF"/>
      </a:lt1>
      <a:dk2>
        <a:srgbClr val="5E5E5E"/>
      </a:dk2>
      <a:lt2>
        <a:srgbClr val="E7E6E6"/>
      </a:lt2>
      <a:accent1>
        <a:srgbClr val="1152C9"/>
      </a:accent1>
      <a:accent2>
        <a:srgbClr val="FB2265"/>
      </a:accent2>
      <a:accent3>
        <a:srgbClr val="FEC100"/>
      </a:accent3>
      <a:accent4>
        <a:srgbClr val="9D9E9D"/>
      </a:accent4>
      <a:accent5>
        <a:srgbClr val="67B2FF"/>
      </a:accent5>
      <a:accent6>
        <a:srgbClr val="FF82A5"/>
      </a:accent6>
      <a:hlink>
        <a:srgbClr val="1152C9"/>
      </a:hlink>
      <a:folHlink>
        <a:srgbClr val="7030A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2746</TotalTime>
  <Words>4373</Words>
  <Application>Microsoft Office PowerPoint</Application>
  <PresentationFormat>מסך רחב</PresentationFormat>
  <Paragraphs>492</Paragraphs>
  <Slides>49</Slides>
  <Notes>48</Notes>
  <HiddenSlides>0</HiddenSlides>
  <MMClips>4</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49</vt:i4>
      </vt:variant>
    </vt:vector>
  </HeadingPairs>
  <TitlesOfParts>
    <vt:vector size="55" baseType="lpstr">
      <vt:lpstr>Arial</vt:lpstr>
      <vt:lpstr>Calibri</vt:lpstr>
      <vt:lpstr>Open Sans</vt:lpstr>
      <vt:lpstr>Open Sans Hebrew</vt:lpstr>
      <vt:lpstr>Wingdings</vt:lpstr>
      <vt:lpstr>Office Theme</vt:lpstr>
      <vt:lpstr>מצגת של PowerPoint‏</vt:lpstr>
      <vt:lpstr>מָה לְהָבִיא לַשִׁיעוּר?</vt:lpstr>
      <vt:lpstr>מִי מִסְתַּתֵּר בְּתוֹךְ הַמְּחִילָּה?</vt:lpstr>
      <vt:lpstr>מִי מִסְתַּתֵּר בְּתוֹךְ הַמְּחִילָּה?</vt:lpstr>
      <vt:lpstr>מִי מִסְתַּתֵּר בְּתוֹךְ הַמְּחִילָּה?</vt:lpstr>
      <vt:lpstr> מָה  נִלְמַד הַיּוֹם?</vt:lpstr>
      <vt:lpstr>מצגת של PowerPoint‏</vt:lpstr>
      <vt:lpstr>מצגת של PowerPoint‏</vt:lpstr>
      <vt:lpstr>מצגת של PowerPoint‏</vt:lpstr>
      <vt:lpstr>מצגת של PowerPoint‏</vt:lpstr>
      <vt:lpstr>בַּיִת לַלְּבִיאָה/ חָיָה דָּוִידְזוֹן</vt:lpstr>
      <vt:lpstr>בַּיִת לַלְּבִיאָה/ חָיָה דָּוִידְזוֹן</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רֶגַע חוֹשְׁבִים – יֵשׁ לָנוּ מָה לוֹמַר לָכֶם</vt:lpstr>
      <vt:lpstr>יֵשׁ לָנוּ מָה לוֹמַר לָכֶם</vt:lpstr>
      <vt:lpstr>מָה עָשִינוּ הַיּוֹם?</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Ruthy Betinger</dc:creator>
  <cp:lastModifiedBy>גליה מנדל נטע</cp:lastModifiedBy>
  <cp:revision>185</cp:revision>
  <dcterms:created xsi:type="dcterms:W3CDTF">2020-03-11T07:11:19Z</dcterms:created>
  <dcterms:modified xsi:type="dcterms:W3CDTF">2020-08-03T10:31:01Z</dcterms:modified>
</cp:coreProperties>
</file>