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30"/>
  </p:notesMasterIdLst>
  <p:sldIdLst>
    <p:sldId id="282" r:id="rId2"/>
    <p:sldId id="312" r:id="rId3"/>
    <p:sldId id="309" r:id="rId4"/>
    <p:sldId id="338" r:id="rId5"/>
    <p:sldId id="300" r:id="rId6"/>
    <p:sldId id="319" r:id="rId7"/>
    <p:sldId id="299" r:id="rId8"/>
    <p:sldId id="326" r:id="rId9"/>
    <p:sldId id="270" r:id="rId10"/>
    <p:sldId id="308" r:id="rId11"/>
    <p:sldId id="307" r:id="rId12"/>
    <p:sldId id="330" r:id="rId13"/>
    <p:sldId id="304" r:id="rId14"/>
    <p:sldId id="305" r:id="rId15"/>
    <p:sldId id="306" r:id="rId16"/>
    <p:sldId id="320" r:id="rId17"/>
    <p:sldId id="318" r:id="rId18"/>
    <p:sldId id="314" r:id="rId19"/>
    <p:sldId id="321" r:id="rId20"/>
    <p:sldId id="315" r:id="rId21"/>
    <p:sldId id="333" r:id="rId22"/>
    <p:sldId id="331" r:id="rId23"/>
    <p:sldId id="316" r:id="rId24"/>
    <p:sldId id="325" r:id="rId25"/>
    <p:sldId id="328" r:id="rId26"/>
    <p:sldId id="324" r:id="rId27"/>
    <p:sldId id="334" r:id="rId28"/>
    <p:sldId id="281" r:id="rId29"/>
  </p:sldIdLst>
  <p:sldSz cx="12192000" cy="6858000"/>
  <p:notesSz cx="6858000" cy="9144000"/>
  <p:custDataLst>
    <p:tags r:id="rId31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mor" initials="l" lastIdx="2" clrIdx="0">
    <p:extLst>
      <p:ext uri="{19B8F6BF-5375-455C-9EA6-DF929625EA0E}">
        <p15:presenceInfo xmlns:p15="http://schemas.microsoft.com/office/powerpoint/2012/main" userId="limor" providerId="None"/>
      </p:ext>
    </p:extLst>
  </p:cmAuthor>
  <p:cmAuthor id="2" name="אורי" initials="א" lastIdx="4" clrIdx="1">
    <p:extLst>
      <p:ext uri="{19B8F6BF-5375-455C-9EA6-DF929625EA0E}">
        <p15:presenceInfo xmlns:p15="http://schemas.microsoft.com/office/powerpoint/2012/main" userId="אורי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E3"/>
    <a:srgbClr val="EBEBEB"/>
    <a:srgbClr val="FFFFFF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276"/>
    <p:restoredTop sz="85141" autoAdjust="0"/>
  </p:normalViewPr>
  <p:slideViewPr>
    <p:cSldViewPr snapToGrid="0" snapToObjects="1" showGuides="1">
      <p:cViewPr varScale="1">
        <p:scale>
          <a:sx n="66" d="100"/>
          <a:sy n="66" d="100"/>
        </p:scale>
        <p:origin x="1406" y="58"/>
      </p:cViewPr>
      <p:guideLst>
        <p:guide orient="horz" pos="2024"/>
        <p:guide pos="3863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7/28/2020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1" dirty="0"/>
              <a:t>שלום שמי....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1" dirty="0"/>
              <a:t> לפני שנתחיל בשיעור הצטיידו ב</a:t>
            </a:r>
            <a:r>
              <a:rPr lang="he-IL" b="1" dirty="0"/>
              <a:t>כלי כתיבה ודפי כתיבה . (</a:t>
            </a:r>
            <a:r>
              <a:rPr lang="en-US" b="1" dirty="0"/>
              <a:t> </a:t>
            </a:r>
            <a:r>
              <a:rPr lang="he-IL" b="1" dirty="0"/>
              <a:t>השהייה קצרה)</a:t>
            </a:r>
            <a:r>
              <a:rPr lang="en-US" b="1" dirty="0"/>
              <a:t> </a:t>
            </a: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התבוננו בתמונות הבאות</a:t>
            </a:r>
          </a:p>
          <a:p>
            <a:pPr algn="r" rtl="1"/>
            <a:r>
              <a:rPr lang="he-IL" dirty="0"/>
              <a:t>מהו לדעתכם נושא השיעור שלנו? (השהייה קצרה)</a:t>
            </a:r>
          </a:p>
          <a:p>
            <a:pPr algn="r"/>
            <a:r>
              <a:rPr lang="he-IL" dirty="0"/>
              <a:t>נכון השיעור שלנו עוסק בנשים-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אנחנו רואים כאן תמונות של נשים מֻּפְלָאוֹת, </a:t>
            </a:r>
            <a:r>
              <a:rPr lang="he-I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שֶׁסִּיְּעו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ּ בְּעִצּוּב הָעוֹלָם וְהַחַיִּים שֶׁל כֻּלָּנוּ.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21867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היום נכיר את אחד הספרים הנפלאים הצועד במצעד הספרים בכיתות א'-ג' הנקרא: נשים מופלאות ששינו את העולם.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נכיר דמות מופלאה ודגולה ונקרא מידע אודותיה בדרך </a:t>
            </a:r>
            <a:r>
              <a:rPr lang="he-IL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חוויתית</a:t>
            </a:r>
            <a:r>
              <a:rPr lang="he-I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ומעניינת.</a:t>
            </a: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965BA-DA3B-EB42-8F73-FDBE27A0A657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935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sz="1400" b="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כפי שהזכרנו היום נכיר את אחד הספרים הנפלאים הצועד במצעד הספרים בכיתות א'-ג' הנקרא: נשים מופלאות ששינו את העולם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שכתבה אותו באנגלית קייט </a:t>
            </a:r>
            <a:r>
              <a:rPr lang="he-IL" sz="1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פנקהרסט</a:t>
            </a:r>
            <a:r>
              <a:rPr lang="he-IL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ותרגמה אותו לעברית הסופרת חנה ליבנת.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ספר ילדים שכולו העצמה נשית והכרה בנשים מוכשרות ואמיצות מההיסטוריה.</a:t>
            </a:r>
            <a:br>
              <a:rPr lang="he-IL" sz="1400" b="0" dirty="0"/>
            </a:br>
            <a:r>
              <a:rPr lang="he-IL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הספר מציג נשים, אשר כל אחת מהן השפיעה על העולם בדרכה, הותירה את חותמה על האנושות, ופועלן של חלק מהן ממשיך להיות חלק מהתרבות שלנו עד היום.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400" b="0" dirty="0"/>
              <a:t>מסקרן אותי לדעת מי הן הנשים המופלאות ששינו את העולם? גם אתכם?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כדי לדעת על מה יסופר בספר, החלטתי לפתוח את </a:t>
            </a:r>
            <a:r>
              <a:rPr lang="he-IL" b="1" dirty="0"/>
              <a:t>תוכן העניינים. </a:t>
            </a:r>
            <a:r>
              <a:rPr lang="en-US" b="1" dirty="0"/>
              <a:t> </a:t>
            </a:r>
            <a:endParaRPr lang="he-IL" b="1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תוכן העניינים הוא </a:t>
            </a:r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רשימת הפרקים, </a:t>
            </a:r>
            <a:r>
              <a:rPr lang="he-IL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תתי⁻הפרקים</a:t>
            </a:r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והסעיפים המופיעים בספר ולפעמים גם בטקסט 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פתחו את ספר הלימוד שלכם והתבוננו בתוכן העניינים. מה מופיע בו?   - מחכה לכם</a:t>
            </a:r>
          </a:p>
          <a:p>
            <a:pPr algn="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52880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גם אני חיפשתי, והביטו .</a:t>
            </a:r>
          </a:p>
          <a:p>
            <a:pPr algn="r" rtl="1"/>
            <a:r>
              <a:rPr lang="he-IL" dirty="0"/>
              <a:t>מה אנחנו רואים?</a:t>
            </a:r>
          </a:p>
          <a:p>
            <a:pPr algn="r" rtl="1"/>
            <a:r>
              <a:rPr lang="he-IL" dirty="0"/>
              <a:t>רשימה של נושאים, או סיפורים שונים ולידם מספר העמוד שהם נמצאים בספר. </a:t>
            </a:r>
          </a:p>
          <a:p>
            <a:pPr algn="r" rtl="1"/>
            <a:endParaRPr lang="he-IL" dirty="0"/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8259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השהייה קצרה.</a:t>
            </a:r>
          </a:p>
          <a:p>
            <a:pPr algn="r" rtl="1"/>
            <a:r>
              <a:rPr lang="he-IL" dirty="0"/>
              <a:t>פתחתי את הספר ומה ראיתי?  ממש לא תוכן עניינים רגיל.</a:t>
            </a:r>
          </a:p>
          <a:p>
            <a:pPr algn="r" rtl="1"/>
            <a:r>
              <a:rPr lang="he-IL" dirty="0"/>
              <a:t>מה מיוחד בתוכן עניינים זה?</a:t>
            </a:r>
          </a:p>
          <a:p>
            <a:pPr algn="r" rtl="1"/>
            <a:r>
              <a:rPr lang="he-IL" dirty="0"/>
              <a:t>אין רשימת נושאים או פרקים עם מספרי עמודים. יש כותרת המזמינה את הקורא לצאת למסע:" הכונו למסע, קסום ומרתק עם...</a:t>
            </a:r>
            <a:r>
              <a:rPr lang="en-US" dirty="0"/>
              <a:t> ) </a:t>
            </a:r>
            <a:r>
              <a:rPr lang="he-IL" dirty="0"/>
              <a:t>מעניין עם מי?)</a:t>
            </a:r>
            <a:r>
              <a:rPr lang="en-US" dirty="0"/>
              <a:t> </a:t>
            </a:r>
            <a:r>
              <a:rPr lang="he-IL" dirty="0"/>
              <a:t>ובנוסף תמונות של נשים, שמותיהן, חפצים הקשורים לתחומי עיסוקן, לצד מסלול של מסע. בהחלט לא תוכן עניינים רגיל.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איזו דמות משכה את תשומת ליבכם? את מי הייתם רוצים להכיר?  ...(</a:t>
            </a:r>
            <a:r>
              <a:rPr lang="en-US" dirty="0"/>
              <a:t> </a:t>
            </a:r>
            <a:r>
              <a:rPr lang="he-IL" dirty="0"/>
              <a:t>השהייה קצרה)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לפני שאציג את הדמות בה אני בחרתי שנלמד עליה בשיעור , נקרא ביחד את הקטע המופיע בתוכן העניינים: </a:t>
            </a:r>
            <a:r>
              <a:rPr lang="he-IL" b="1" dirty="0"/>
              <a:t>בזכות מה הנשים המופלאות האלה דגולות כל כך?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71699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dirty="0"/>
              <a:t>נקרא ונבין את הכותרת: </a:t>
            </a:r>
            <a:r>
              <a:rPr lang="he-IL" b="1" dirty="0"/>
              <a:t>בזכות מה הנשים המופלאות האלה דגולות כל כך? </a:t>
            </a:r>
            <a:r>
              <a:rPr lang="he-IL" b="0" dirty="0"/>
              <a:t>שתי מילים מודגשות "מפלאות" (</a:t>
            </a:r>
            <a:r>
              <a:rPr lang="en-US" b="0" dirty="0"/>
              <a:t> </a:t>
            </a:r>
            <a:r>
              <a:rPr lang="he-IL" b="0" dirty="0"/>
              <a:t>הכוונה לנשים מדהימות יוצאות דופן ו "דגולות".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למה הכוונה ב"הנשים האלה"?: </a:t>
            </a:r>
            <a:r>
              <a:rPr lang="he-IL" b="0" dirty="0"/>
              <a:t>הנשים ששינו את העולם (זהו שם הספר)</a:t>
            </a:r>
            <a:r>
              <a:rPr lang="en-US" b="0" dirty="0"/>
              <a:t>   </a:t>
            </a:r>
            <a:endParaRPr lang="he-IL" b="0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"דגולות"- </a:t>
            </a:r>
            <a:r>
              <a:rPr lang="he-IL" b="0" dirty="0"/>
              <a:t>איזו מילה יכולה להחליף את המילה "דגולות"?  יש לכם רעיון?(הנפשה)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0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dirty="0"/>
              <a:t>"הנשים בספר הזה לא עשו את מה שעשו כדי שיחשבו שהן "דגולות", מפורסמות, מוערכות, ידועות.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dirty="0"/>
              <a:t>מה הן כן עשו?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dirty="0"/>
              <a:t>קראו את הקטע ובדקו מה </a:t>
            </a:r>
            <a:r>
              <a:rPr lang="he-IL" b="1" dirty="0"/>
              <a:t>כן</a:t>
            </a:r>
            <a:r>
              <a:rPr lang="he-IL" b="0" dirty="0"/>
              <a:t> עשו הנשים המפורסמות? בזכות מה הן כל כך דגולות? מפורסמות מוערכות. כתבו על הדף שלפניכם. (</a:t>
            </a:r>
            <a:r>
              <a:rPr lang="en-US" b="0" dirty="0"/>
              <a:t> </a:t>
            </a:r>
            <a:r>
              <a:rPr lang="he-IL" b="0" dirty="0"/>
              <a:t>השהייה..)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06307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dirty="0"/>
              <a:t>המורה קוראת את הקטע.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dirty="0"/>
              <a:t>מה הן כן עשו?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העזו- </a:t>
            </a:r>
            <a:r>
              <a:rPr lang="he-IL" b="0" dirty="0"/>
              <a:t>להיות שונות.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לא ויתרו- על החלום  </a:t>
            </a:r>
            <a:r>
              <a:rPr lang="he-IL" b="0" dirty="0"/>
              <a:t>כשאנשים אמרו להן שלא יצליחו.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הגשימו- את </a:t>
            </a:r>
            <a:r>
              <a:rPr lang="he-IL" b="0" dirty="0"/>
              <a:t>נטיית ליבן- מה שהן רוצות, הגשימו את כישרונותיהן וחלומותיהן.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/>
              <a:t>האם אתם יכולים לחשוב על דמות, על איש או אישה שחלמו על משהו, שרצו משהו מאד </a:t>
            </a:r>
            <a:r>
              <a:rPr lang="he-IL" dirty="0" err="1"/>
              <a:t>מאד</a:t>
            </a:r>
            <a:r>
              <a:rPr lang="he-IL" dirty="0"/>
              <a:t> והצליחו להגשים את חלומם, את שאיפותיהם?(</a:t>
            </a:r>
            <a:r>
              <a:rPr lang="en-US" dirty="0"/>
              <a:t> </a:t>
            </a:r>
            <a:r>
              <a:rPr lang="he-IL" dirty="0"/>
              <a:t>השהייה קצרה)</a:t>
            </a:r>
            <a:r>
              <a:rPr lang="en-US" dirty="0"/>
              <a:t> </a:t>
            </a:r>
            <a:endParaRPr lang="he-IL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6133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דפדפתי בספר ומתוך כל הנשים עליהם מסופר בספר בחרתי באישה בשם גרטרוד </a:t>
            </a:r>
            <a:r>
              <a:rPr lang="he-IL" dirty="0" err="1"/>
              <a:t>אדרלה</a:t>
            </a:r>
            <a:r>
              <a:rPr lang="he-IL" dirty="0"/>
              <a:t>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נברר ביחד – </a:t>
            </a:r>
          </a:p>
          <a:p>
            <a:pPr algn="r" rtl="1">
              <a:buClr>
                <a:schemeClr val="accent6">
                  <a:lumMod val="75000"/>
                </a:schemeClr>
              </a:buClr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מה היא הגשימה? מָה הָיָה הָרַעְיוֹן, הַחֲלוֹם שֶׁלָּהּ שֶׁהָפְכָה אוֹתוֹ לְמְּצִיאוּת?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כיצד הגשימה את חלומה?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מה היו הקשיים שעמדו בדרכה?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/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7071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  <a:p>
            <a:pPr algn="r" rtl="1"/>
            <a:r>
              <a:rPr lang="he-IL" dirty="0"/>
              <a:t>התבוננו בדף המספר את סיפורה של גרטרוד </a:t>
            </a:r>
            <a:r>
              <a:rPr lang="he-IL" dirty="0" err="1"/>
              <a:t>אדרלה</a:t>
            </a:r>
            <a:r>
              <a:rPr lang="he-IL" dirty="0"/>
              <a:t>- מה מיוחד בו? נכון, כותרות, הרבה קטעי מידע, איורים. אני רואה גם מסלול . </a:t>
            </a:r>
          </a:p>
          <a:p>
            <a:pPr algn="r" rtl="1"/>
            <a:r>
              <a:rPr lang="he-IL" dirty="0"/>
              <a:t>בטקסט אחד יש מספר היצגים שמהם ניתן להפיק מידע- זהו טקסט רב היצגי.</a:t>
            </a:r>
          </a:p>
          <a:p>
            <a:pPr algn="r" rtl="1"/>
            <a:r>
              <a:rPr lang="he-IL" dirty="0"/>
              <a:t>איך קוראים את הטקסט? מהיכן מתחילים? אם הינו ביחד הייתי שומעת את ההצעות שלכם ואולי הייתם משתפים בדרך הקריאה שלכם.</a:t>
            </a:r>
            <a:endParaRPr lang="he-IL" strike="noStrike" dirty="0"/>
          </a:p>
          <a:p>
            <a:pPr algn="r" rtl="1"/>
            <a:r>
              <a:rPr lang="he-IL" strike="noStrike" dirty="0"/>
              <a:t>אשתף אתכם בדרך הקריאה שלי כדי לענות על 3 השאלות:</a:t>
            </a:r>
          </a:p>
          <a:p>
            <a:pPr algn="r" rtl="1"/>
            <a:r>
              <a:rPr lang="he-IL" u="sng" strike="noStrike" dirty="0"/>
              <a:t>מהו החלום שהגשימה?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u="sng" strike="noStrike" dirty="0"/>
              <a:t>מה היו הקשיים שעמדו בדרכה?</a:t>
            </a:r>
          </a:p>
          <a:p>
            <a:pPr algn="r" rtl="1"/>
            <a:r>
              <a:rPr lang="he-IL" u="sng" strike="noStrike" dirty="0"/>
              <a:t>כיצד הגשימה את חלומה?</a:t>
            </a:r>
          </a:p>
          <a:p>
            <a:pPr algn="r" rtl="1"/>
            <a:endParaRPr lang="he-IL" u="sng" strike="noStrike" dirty="0"/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0710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בדרך הקריאה שלי הדבר הראשון שבלט לעיניי וסקרן אותי היה </a:t>
            </a:r>
            <a:r>
              <a:rPr lang="he-IL" b="1" dirty="0"/>
              <a:t>האיור.</a:t>
            </a:r>
          </a:p>
          <a:p>
            <a:pPr algn="r" rtl="1"/>
            <a:r>
              <a:rPr lang="he-IL" dirty="0"/>
              <a:t> </a:t>
            </a:r>
            <a:r>
              <a:rPr lang="he-IL" dirty="0" err="1"/>
              <a:t>האשה</a:t>
            </a:r>
            <a:r>
              <a:rPr lang="he-IL" dirty="0"/>
              <a:t> כל כך גדולה לעומת הדף. הרגשתי מיד שאפגוש אישה עוצמתית ומיוחדת.</a:t>
            </a:r>
          </a:p>
          <a:p>
            <a:pPr algn="r" rtl="1"/>
            <a:r>
              <a:rPr lang="he-IL" dirty="0"/>
              <a:t>איזו יוזמה גילתה גרטרוד </a:t>
            </a:r>
            <a:r>
              <a:rPr lang="he-IL" dirty="0" err="1"/>
              <a:t>אדרלה</a:t>
            </a:r>
            <a:r>
              <a:rPr lang="he-IL" dirty="0"/>
              <a:t>?</a:t>
            </a:r>
          </a:p>
          <a:p>
            <a:pPr algn="r" rtl="1"/>
            <a:r>
              <a:rPr lang="he-IL" dirty="0"/>
              <a:t>מיד נגלה.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F965BA-DA3B-EB42-8F73-FDBE27A0A657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572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400" dirty="0"/>
              <a:t>קראתי את מה </a:t>
            </a:r>
            <a:r>
              <a:rPr lang="he-IL" sz="1400" dirty="0" err="1"/>
              <a:t>שגרטרוד</a:t>
            </a:r>
            <a:r>
              <a:rPr lang="he-IL" sz="1400" dirty="0"/>
              <a:t> </a:t>
            </a:r>
            <a:r>
              <a:rPr lang="he-IL" sz="1400" dirty="0" err="1"/>
              <a:t>אדרלה</a:t>
            </a:r>
            <a:r>
              <a:rPr lang="he-IL" sz="1400" dirty="0"/>
              <a:t> אומרת, רואים את בועת הדיבור?</a:t>
            </a:r>
          </a:p>
          <a:p>
            <a:pPr algn="r" rtl="1"/>
            <a:r>
              <a:rPr lang="he-IL" sz="1400" b="0" dirty="0"/>
              <a:t>"</a:t>
            </a:r>
            <a:r>
              <a:rPr lang="he-IL" sz="1400" b="1" dirty="0"/>
              <a:t>שלושה גברים חצו את התעלה גם אני יכולה</a:t>
            </a:r>
            <a:r>
              <a:rPr lang="he-IL" sz="1400" b="0" dirty="0"/>
              <a:t>"- מה אנחנו לומדים מהמשפט שאמרה?  השהייה קצרה</a:t>
            </a:r>
          </a:p>
          <a:p>
            <a:pPr algn="r" rtl="1"/>
            <a:r>
              <a:rPr lang="he-IL" sz="1400" b="0" dirty="0"/>
              <a:t>היא רוצה לעשות משהו שגברים הצליחו לעשות אך נשים לא </a:t>
            </a:r>
            <a:r>
              <a:rPr lang="he-IL" sz="1400" b="1" dirty="0"/>
              <a:t>עשו עד אז</a:t>
            </a:r>
            <a:r>
              <a:rPr lang="he-IL" sz="1400" b="0" dirty="0"/>
              <a:t>. רוצה לעשות  משהו שנשים אחרות לא העזו לעשות.</a:t>
            </a:r>
          </a:p>
          <a:p>
            <a:pPr algn="r" rtl="1"/>
            <a:r>
              <a:rPr lang="he-IL" sz="1400" b="1" dirty="0"/>
              <a:t>מהו החלום שלה? </a:t>
            </a:r>
            <a:r>
              <a:rPr lang="he-IL" sz="1400" b="0" dirty="0"/>
              <a:t>(</a:t>
            </a:r>
            <a:r>
              <a:rPr lang="en-US" sz="1400" b="0" dirty="0"/>
              <a:t> </a:t>
            </a:r>
            <a:r>
              <a:rPr lang="he-IL" sz="1400" b="0" dirty="0"/>
              <a:t>השהייה קצרה)</a:t>
            </a:r>
            <a:r>
              <a:rPr lang="en-US" sz="1400" b="0" dirty="0"/>
              <a:t> </a:t>
            </a:r>
            <a:r>
              <a:rPr lang="he-IL" sz="1400" b="0" dirty="0"/>
              <a:t> </a:t>
            </a:r>
            <a:r>
              <a:rPr lang="he-IL" sz="1400" b="1" dirty="0"/>
              <a:t>(הנפשה)</a:t>
            </a:r>
          </a:p>
          <a:p>
            <a:pPr algn="r" rtl="1"/>
            <a:r>
              <a:rPr lang="he-IL" sz="1400" b="0" dirty="0"/>
              <a:t>להיות האישה הראשונה שמצליחה לחצות את התעלה. </a:t>
            </a:r>
          </a:p>
          <a:p>
            <a:pPr algn="r" rtl="1"/>
            <a:r>
              <a:rPr lang="he-IL" sz="1400" b="1" dirty="0"/>
              <a:t>איזו תעלה? למה הכוונה שחצו אותה?</a:t>
            </a:r>
          </a:p>
          <a:p>
            <a:pPr algn="r" rtl="1"/>
            <a:r>
              <a:rPr lang="he-IL" dirty="0"/>
              <a:t>נקרא בהמשך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17422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גרטרוד מניחה את רגליה על שלט ובו כתוב:</a:t>
            </a:r>
          </a:p>
          <a:p>
            <a:pPr algn="r" rtl="1"/>
            <a:r>
              <a:rPr lang="he-IL" b="1" dirty="0"/>
              <a:t>היא חתרה לעבר המטרה!</a:t>
            </a:r>
          </a:p>
          <a:p>
            <a:pPr algn="r" rtl="1"/>
            <a:r>
              <a:rPr lang="he-IL" dirty="0"/>
              <a:t>אנחנו מבינים שהיא הצליחה להגיע למטרה. לא חתרה עם סירה ומשוטים אלא " פעלה להשיג את המטרה ".</a:t>
            </a:r>
          </a:p>
          <a:p>
            <a:pPr algn="r" rtl="1"/>
            <a:r>
              <a:rPr lang="he-IL" sz="1200" b="1" dirty="0"/>
              <a:t>היא חתרה לעבר המטרה! המילה חתרה היא בעלת כפל משמעות פה:</a:t>
            </a:r>
          </a:p>
          <a:p>
            <a:pPr algn="r" rtl="1"/>
            <a:r>
              <a:rPr lang="he-IL" sz="1200" dirty="0"/>
              <a:t>א. לא ויתרה על החלום שלה ופעלה להגשים אותו.</a:t>
            </a:r>
          </a:p>
          <a:p>
            <a:pPr algn="r" rtl="1"/>
            <a:r>
              <a:rPr lang="he-IL" sz="1200" dirty="0"/>
              <a:t>ב. היא חתרה (</a:t>
            </a:r>
            <a:r>
              <a:rPr lang="he-IL" sz="1200" b="1" dirty="0"/>
              <a:t>שחיית חתירה), </a:t>
            </a:r>
            <a:r>
              <a:rPr lang="he-IL" sz="1200" dirty="0"/>
              <a:t>היא שחתה בתעלה, כדי להגשים את חלומה</a:t>
            </a:r>
            <a:endParaRPr lang="he-IL" dirty="0"/>
          </a:p>
          <a:p>
            <a:pPr algn="r"/>
            <a:r>
              <a:rPr lang="he-IL" dirty="0"/>
              <a:t>הנפשה</a:t>
            </a:r>
          </a:p>
          <a:p>
            <a:pPr algn="r" rtl="1"/>
            <a:r>
              <a:rPr lang="he-IL" dirty="0"/>
              <a:t>אני כבר מבינה, היא לא ויתרה על החלום שלה– להיות האישה הראשונה שחצתה את התעלה.</a:t>
            </a:r>
          </a:p>
          <a:p>
            <a:pPr algn="r" rtl="1"/>
            <a:r>
              <a:rPr lang="he-IL" dirty="0"/>
              <a:t>האם אנחנו יודעים כיצד היא הגשימה את החלום ?</a:t>
            </a:r>
            <a:r>
              <a:rPr lang="en-US" dirty="0"/>
              <a:t> </a:t>
            </a:r>
            <a:r>
              <a:rPr lang="he-IL" dirty="0"/>
              <a:t>עדיין לא.  נמשיך..</a:t>
            </a:r>
          </a:p>
          <a:p>
            <a:pPr algn="r" rtl="1"/>
            <a:r>
              <a:rPr lang="he-IL" dirty="0"/>
              <a:t>זוכרים שקראנו שהיא חצתה את התעלה. איזו תעלה?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4131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חשבתי, על איזו תעלה מדובר בקטע?</a:t>
            </a:r>
          </a:p>
          <a:p>
            <a:pPr algn="r" rtl="1"/>
            <a:r>
              <a:rPr lang="he-IL" dirty="0"/>
              <a:t>הבטתי שוב בכל הטקסט ועצרתי בקטע הזה</a:t>
            </a:r>
          </a:p>
          <a:p>
            <a:pPr algn="r" rtl="1"/>
            <a:r>
              <a:rPr lang="he-IL" dirty="0"/>
              <a:t>המילה "תעלת למאנש"</a:t>
            </a:r>
            <a:r>
              <a:rPr lang="en-US" dirty="0"/>
              <a:t> </a:t>
            </a:r>
            <a:r>
              <a:rPr lang="he-IL" dirty="0"/>
              <a:t>מודגשת בקטע .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הבנתי שתעלת למאנש היא תעלה שעוברת מצרפת לאנגליה.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קראו את הקטע ובדקו אם מצאתם תשובה לשאלות: כיצד הגשימה את חלומה ומה היו הקשיים שעמדו בדרכה. </a:t>
            </a:r>
          </a:p>
          <a:p>
            <a:pPr algn="r" rtl="1"/>
            <a:r>
              <a:rPr lang="he-IL" dirty="0"/>
              <a:t>כתבו על דף את תשובותיכם...אני מחכה.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78451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המורה קוראת בקול.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האם מצאנו תשובות לשתי השאלות?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לשאלה כיצד הגשימה את חלומה עדיין לא קיבלנו תשובה.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מהקטע אנחנו יכולים בהחלט ללמוד על הקשיים שלה. בדקו אם כתבתם את כל הקשיים שלה :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b="1" dirty="0"/>
              <a:t>המים בתעלת למאנש קפואים.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b="1" dirty="0"/>
              <a:t>לכן קשה לשחות שם וגם מסוכן.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b="1" dirty="0"/>
              <a:t>אנשים לא עודדו אותה להגשים את חלומה.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b="1" dirty="0"/>
              <a:t>היא נכשלה בעבר וכעת היא מאד רוצה להצליח ואולי "לחוצה", מתרגשת ??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b="1" dirty="0"/>
              <a:t>יודעת שמזג אוויר יכול  גם הוא להקשות עליה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     שימו לב ל 3 נקודות בסוף הקטע. כתוב: "הניסיון הראשון שלה נכשל ב 1925 אבל היא לא ויתרה. בסוף המשפט מופיעות            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     3 נקודות מרמזות על המשך.,  היכן ההמשך? </a:t>
            </a:r>
          </a:p>
          <a:p>
            <a:pPr algn="r" rtl="1"/>
            <a:endParaRPr lang="he-IL" dirty="0"/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20154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"מה אקרא כעת? היכן ההמשך?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397118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800" dirty="0"/>
              <a:t>המילה: </a:t>
            </a:r>
            <a:r>
              <a:rPr lang="he-IL" sz="1800" b="1" dirty="0"/>
              <a:t>"אחרי"- </a:t>
            </a:r>
            <a:r>
              <a:rPr lang="he-IL" sz="1800" dirty="0"/>
              <a:t>מרמזת לי שלפני הקטע הזה יש קטע שעוסק בשחייה שלה.</a:t>
            </a:r>
          </a:p>
          <a:p>
            <a:pPr algn="r" rtl="1"/>
            <a:r>
              <a:rPr lang="he-IL" sz="1800" dirty="0"/>
              <a:t>אנחנו רואים שיש קשר בין  הקטעים ובין התמונות למרות שהם מפוזרים על הדף.</a:t>
            </a:r>
          </a:p>
          <a:p>
            <a:pPr algn="r" rtl="1">
              <a:lnSpc>
                <a:spcPct val="150000"/>
              </a:lnSpc>
            </a:pPr>
            <a:r>
              <a:rPr lang="he-IL" sz="1800" dirty="0"/>
              <a:t>המורה קוראת: 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אחֲרֵי שֶׁשָּׂחֲתָה בְּמֶשֶׁךְ 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14 שָׁעוֹת וּ-31 דַּקּוֹת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- מֶרְחָק שֶׁל 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56 קִילוֹמֶטְרִים בְּעֵרֶךְ 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הִיא הִגִּיעָה לְבַסּוֹף לַחוֹף הָאַנְגְּלִי.</a:t>
            </a:r>
          </a:p>
          <a:p>
            <a:pPr algn="r" rtl="1">
              <a:lnSpc>
                <a:spcPct val="150000"/>
              </a:lnSpc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גרטרוד צָלְחָה אֶת הַתְּעָלָה בְּסִגְנוֹן חֲתִירָה </a:t>
            </a:r>
            <a:r>
              <a:rPr lang="he-IL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יִחוּדִי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 וְהִשִּׂיגָה שִׂיא חָדָשׁ: 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שְׁעָתַיִם פָּחוֹת 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מֵהַזְּמַן שֶׁנִּדְרַשׁ לַגְּבָרִים לְהַשְׁלָמַת הַצְלִיחָהּ!</a:t>
            </a:r>
          </a:p>
          <a:p>
            <a:pPr algn="r" rtl="1"/>
            <a:r>
              <a:rPr lang="he-IL" dirty="0"/>
              <a:t>מה למדנו מהקטע?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672213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הגשימה את החלום שלה בכך שהשִּׂיגָה שִׂיא חָדָשׁ: שחתה 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שְׁעָתַיִם פָּחוֹת 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מֵהַזְּמַן שֶׁנִּדְרַשׁ לַגְּבָרִים לְהַשְׁלָמַת הַצְלִיחָהּ.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וכיצד הגשימה את חלומה?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עָבְרָה אֶת הַתְּעָלָה </a:t>
            </a:r>
            <a:r>
              <a:rPr lang="he-IL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בּשְׂחִיָּה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, בְּסִגְנוֹן חֲתִירָה </a:t>
            </a:r>
            <a:r>
              <a:rPr lang="he-IL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שֶׁיִּחוּדִי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 רַק לָהּ. – סגנון חתירה ולא בסגנון חזה.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צ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07280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מה אנחנו רואים כאן?</a:t>
            </a:r>
          </a:p>
          <a:p>
            <a:pPr algn="r" rtl="1"/>
            <a:r>
              <a:rPr lang="he-IL" dirty="0"/>
              <a:t>מסלול...</a:t>
            </a:r>
          </a:p>
          <a:p>
            <a:pPr algn="r" rtl="1"/>
            <a:r>
              <a:rPr lang="he-IL" dirty="0"/>
              <a:t>מסלול המסע אליו יצאה גרטרוד </a:t>
            </a:r>
            <a:r>
              <a:rPr lang="he-IL" dirty="0" err="1"/>
              <a:t>אדרלה</a:t>
            </a:r>
            <a:r>
              <a:rPr lang="he-IL" dirty="0"/>
              <a:t>.</a:t>
            </a:r>
          </a:p>
          <a:p>
            <a:pPr algn="r" rtl="1"/>
            <a:r>
              <a:rPr lang="he-IL" dirty="0"/>
              <a:t>המורה קוראת את המסלול בקול...</a:t>
            </a:r>
          </a:p>
          <a:p>
            <a:pPr algn="r" rtl="1"/>
            <a:r>
              <a:rPr lang="he-IL" dirty="0"/>
              <a:t>מה אפשר ללמוד מהמסלול? </a:t>
            </a:r>
          </a:p>
          <a:p>
            <a:pPr algn="r" rtl="1"/>
            <a:r>
              <a:rPr lang="he-IL" dirty="0"/>
              <a:t>אפשר ללמוד על הקשיים הנוספים שהיו לה:</a:t>
            </a:r>
            <a:r>
              <a:rPr lang="en-US" dirty="0"/>
              <a:t> </a:t>
            </a: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נאבקה בזרמי מים חזקים, במים היו כרישים , מדוזות צורבות.</a:t>
            </a:r>
          </a:p>
          <a:p>
            <a:pPr algn="r" rtl="1"/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זאת בנוסף לכל הקשיים עליהם כבר דיברנו.</a:t>
            </a:r>
          </a:p>
          <a:p>
            <a:pPr algn="r" rtl="1"/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/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72335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 רוצים לדעת מהו הציוד שהשתמשה בו כשצלחה- עברה את התעלה?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מה עוד היא עשתה כדי להגשים את חלומה?</a:t>
            </a:r>
          </a:p>
          <a:p>
            <a:pPr algn="r" rtl="1"/>
            <a:r>
              <a:rPr lang="he-IL" dirty="0"/>
              <a:t>השתמשה בציוד </a:t>
            </a:r>
            <a:r>
              <a:rPr lang="he-IL" dirty="0" err="1"/>
              <a:t>שאיפשר</a:t>
            </a:r>
            <a:r>
              <a:rPr lang="he-IL" dirty="0"/>
              <a:t> לה לצלוח את התעלה</a:t>
            </a:r>
          </a:p>
          <a:p>
            <a:pPr algn="r" rtl="1"/>
            <a:endParaRPr lang="en-US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שִׁמְּנָהּ אֶת גּוּפָהּ כְּדֵי לִשְׁמֹר עַל הַחֹם שֶׁלּוֹ בְּמַיִם קָרִים.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latin typeface="Calibri" panose="020F0502020204030204" pitchFamily="34" charset="0"/>
                <a:cs typeface="Calibri" panose="020F0502020204030204" pitchFamily="34" charset="0"/>
              </a:rPr>
              <a:t>דָּאֲגָה שֶׁיְּזַהוּ אוֹתָהּ בְּאֶמְצָעוּת כּוֹבַע יָם אָדֹם בּוֹהֵק וִיעוֹדְדוּ אוֹתָהּ.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14253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b="1" dirty="0"/>
              <a:t>ענינו על השאלות:, מהו החלום שהגשימה ,כיצד הגשימה את חלומה, ומה היו הקשיים שעמדו בדרכה.</a:t>
            </a:r>
          </a:p>
          <a:p>
            <a:pPr algn="r" rtl="1"/>
            <a:r>
              <a:rPr lang="he-IL" b="1" dirty="0"/>
              <a:t>מה אנחנו מבינים? שלמרות הקשיים הרבים, היא לא ויתרה, היא פעלה בדרכים שונות ומיוחדות רק לה וכך הצליחה להגשים את חלומה.</a:t>
            </a:r>
          </a:p>
          <a:p>
            <a:pPr algn="r" rtl="1"/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13154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b="1" dirty="0"/>
              <a:t>המורה מקריאה את הכתוב על קבלת הפנים שעשו </a:t>
            </a:r>
            <a:r>
              <a:rPr lang="he-IL" b="1" dirty="0" err="1"/>
              <a:t>לגרטרוד</a:t>
            </a:r>
            <a:r>
              <a:rPr lang="he-IL" b="1" dirty="0"/>
              <a:t> </a:t>
            </a:r>
            <a:r>
              <a:rPr lang="he-IL" b="1" dirty="0" err="1"/>
              <a:t>אדרלה</a:t>
            </a:r>
            <a:r>
              <a:rPr lang="he-IL" b="1" dirty="0"/>
              <a:t> כשחזרה לניו יורק אחרי צליחת תעלת למאנש</a:t>
            </a:r>
          </a:p>
          <a:p>
            <a:pPr algn="r" rtl="1"/>
            <a:r>
              <a:rPr lang="he-IL" b="1" dirty="0"/>
              <a:t>ומסבירה במילים שלה.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3914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בעקבות הלמידה מתוך הספר נשים מופלאות ששינו את העולם על דמותה של גרטרוד </a:t>
            </a:r>
            <a:r>
              <a:rPr lang="he-IL" dirty="0" err="1"/>
              <a:t>אדרלה</a:t>
            </a:r>
            <a:r>
              <a:rPr lang="he-IL" dirty="0"/>
              <a:t>, סיקרן אותי מאד לחפש עליה מידע נוסף. </a:t>
            </a:r>
          </a:p>
          <a:p>
            <a:pPr algn="r"/>
            <a:r>
              <a:rPr lang="he-IL" dirty="0"/>
              <a:t>את המידע חיפשתי במרשתת , המידע במרשתת מוצג בדרך כלל כטקסט מרובה היצגים. </a:t>
            </a:r>
          </a:p>
          <a:p>
            <a:pPr algn="r"/>
            <a:r>
              <a:rPr lang="he-IL" dirty="0"/>
              <a:t>איך נקרא אותו?</a:t>
            </a:r>
          </a:p>
          <a:p>
            <a:pPr algn="r" rtl="1"/>
            <a:r>
              <a:rPr lang="he-IL" dirty="0"/>
              <a:t>נכון, תלוי במטרת הקריאה שלנו.</a:t>
            </a:r>
          </a:p>
          <a:p>
            <a:pPr algn="r" rtl="1"/>
            <a:r>
              <a:rPr lang="he-IL" dirty="0"/>
              <a:t>גם אתם מוזמנים לאחר השיעור,  לחפש מידע נוסף 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335052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אני בטוחה שבתוך הספר יש דמויות נוספות שמעניין ומרתק ללמוד עליהן.</a:t>
            </a:r>
          </a:p>
          <a:p>
            <a:pPr algn="r"/>
            <a:r>
              <a:rPr lang="he-IL" dirty="0"/>
              <a:t>ויש לי הצעה לאחר השיעור... </a:t>
            </a:r>
          </a:p>
          <a:p>
            <a:pPr algn="r"/>
            <a:r>
              <a:rPr lang="he-IL" dirty="0"/>
              <a:t>בחרו דמות נוספת</a:t>
            </a:r>
          </a:p>
          <a:p>
            <a:pPr algn="r"/>
            <a:r>
              <a:rPr lang="he-IL" dirty="0"/>
              <a:t>וצרו את מסלול הקריאה עליה.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43442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ולסיום, משפט שאמרה גרטרוד </a:t>
            </a:r>
            <a:r>
              <a:rPr lang="he-IL" dirty="0" err="1"/>
              <a:t>אדרלה</a:t>
            </a:r>
            <a:r>
              <a:rPr lang="he-IL" dirty="0"/>
              <a:t>- המורה מקריאה אותו בקול</a:t>
            </a:r>
          </a:p>
          <a:p>
            <a:pPr algn="r"/>
            <a:r>
              <a:rPr lang="he-IL" dirty="0"/>
              <a:t>משפט מיוחד מאד.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18335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התנסנו בקריאה של טקסט רב היצגים.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הבנו ש"מסלול " הקריאה  יכול להשתנות בהתאם למטרת הקריאה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ראינו שיש קשר בין ההיצגים השונים בטקסט.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הכרנו  את גרטרוד </a:t>
            </a:r>
            <a:r>
              <a:rPr lang="he-IL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אדרלה</a:t>
            </a:r>
            <a:r>
              <a:rPr lang="he-IL" sz="1200" b="1" dirty="0">
                <a:latin typeface="Calibri" panose="020F0502020204030204" pitchFamily="34" charset="0"/>
                <a:cs typeface="Calibri" panose="020F0502020204030204" pitchFamily="34" charset="0"/>
              </a:rPr>
              <a:t>, דמות מופלאה ודגולה.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6018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6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D3F5E7-9570-CB48-AE95-15E23DB4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7C3AE3-8A3A-6F4C-BDEA-D0F74E2863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DA0ACC-AD37-394A-BBD5-F3DDF6DC4C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02BFFB-4B13-124B-81F5-2F78B7F80473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E484577-483E-7242-917A-00D38BA8736E}"/>
              </a:ext>
            </a:extLst>
          </p:cNvPr>
          <p:cNvSpPr/>
          <p:nvPr userDrawn="1"/>
        </p:nvSpPr>
        <p:spPr>
          <a:xfrm rot="162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764D93-0F65-9B4D-B215-60B665F73BD2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DBA308-BCDE-054D-8D29-1334C40E70E5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035982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C1E3B8-6F51-6E4F-A503-AD965CF82D0A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69DA8D3-076A-4742-AC7A-9EB5E69C7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F361B1A-C9AC-6944-8861-226D06E2FC9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050E382-46BD-EC4A-9255-342AEA607793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6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שצפיתם בשידור</a:t>
            </a:r>
          </a:p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הופק עבור משרד החינוך ע״י מטח</a:t>
            </a:r>
            <a:endParaRPr lang="x-none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824BB1-2435-734E-9266-80D63D1B886A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76D12D-01A7-2349-AE0C-06DFFC8E4DB0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C6A9FB-5F47-9545-B448-B2E7B3B286C7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2D1B0-6B63-F440-9F8D-BFFEC1F100C2}"/>
              </a:ext>
            </a:extLst>
          </p:cNvPr>
          <p:cNvSpPr txBox="1"/>
          <p:nvPr userDrawn="1"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shutterstock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/com</a:t>
            </a:r>
            <a:r>
              <a:rPr lang="he-IL" sz="1500" dirty="0">
                <a:solidFill>
                  <a:schemeClr val="bg1"/>
                </a:solidFill>
                <a:latin typeface="Arial" panose="020B0604020202020204" pitchFamily="34" charset="0"/>
                <a:cs typeface="+mn-cs"/>
              </a:rPr>
              <a:t> איורים: </a:t>
            </a:r>
            <a:endParaRPr lang="x-non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3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50" r:id="rId3"/>
    <p:sldLayoutId id="2147483653" r:id="rId4"/>
    <p:sldLayoutId id="2147483666" r:id="rId5"/>
    <p:sldLayoutId id="2147483652" r:id="rId6"/>
    <p:sldLayoutId id="2147483667" r:id="rId7"/>
    <p:sldLayoutId id="2147483669" r:id="rId8"/>
    <p:sldLayoutId id="2147483670" r:id="rId9"/>
    <p:sldLayoutId id="2147483671" r:id="rId10"/>
    <p:sldLayoutId id="2147483668" r:id="rId11"/>
    <p:sldLayoutId id="2147483665" r:id="rId12"/>
    <p:sldLayoutId id="2147483657" r:id="rId13"/>
    <p:sldLayoutId id="2147483664" r:id="rId14"/>
    <p:sldLayoutId id="2147483661" r:id="rId15"/>
    <p:sldLayoutId id="2147483649" r:id="rId16"/>
    <p:sldLayoutId id="2147483663" r:id="rId17"/>
    <p:sldLayoutId id="2147483673" r:id="rId18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video" Target="../media/media1.mp4"/><Relationship Id="rId7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8.png"/><Relationship Id="rId2" Type="http://schemas.microsoft.com/office/2007/relationships/media" Target="../media/media1.mp4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video" Target="../media/media1.mp4"/><Relationship Id="rId7" Type="http://schemas.openxmlformats.org/officeDocument/2006/relationships/image" Target="../media/image14.png"/><Relationship Id="rId2" Type="http://schemas.microsoft.com/office/2007/relationships/media" Target="../media/media1.mp4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video" Target="../media/media2.mp4"/><Relationship Id="rId7" Type="http://schemas.openxmlformats.org/officeDocument/2006/relationships/image" Target="../media/image17.png"/><Relationship Id="rId2" Type="http://schemas.microsoft.com/office/2007/relationships/media" Target="../media/media2.mp4"/><Relationship Id="rId1" Type="http://schemas.openxmlformats.org/officeDocument/2006/relationships/tags" Target="../tags/tag16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 עברית</a:t>
            </a:r>
            <a:r>
              <a:rPr lang="en-US" dirty="0"/>
              <a:t> </a:t>
            </a:r>
            <a:r>
              <a:rPr lang="he-IL" dirty="0"/>
              <a:t>לכיתות ג'-ד'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233" y="4419771"/>
            <a:ext cx="6708808" cy="522343"/>
          </a:xfrm>
        </p:spPr>
        <p:txBody>
          <a:bodyPr>
            <a:noAutofit/>
          </a:bodyPr>
          <a:lstStyle/>
          <a:p>
            <a:pPr algn="r"/>
            <a:r>
              <a:rPr lang="he-IL" sz="2800" dirty="0"/>
              <a:t>נושא השיעור: נשים מופלאות ששינו את העולם</a:t>
            </a:r>
            <a:endParaRPr lang="x-none" sz="2800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המורה: איריס </a:t>
            </a:r>
            <a:r>
              <a:rPr lang="he-IL" dirty="0" err="1"/>
              <a:t>גילעד</a:t>
            </a:r>
            <a:endParaRPr lang="he-I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להביא לשיעור?</a:t>
            </a:r>
            <a:endParaRPr lang="x-none" dirty="0"/>
          </a:p>
        </p:txBody>
      </p:sp>
      <p:pic>
        <p:nvPicPr>
          <p:cNvPr id="8" name="Picture 3" descr="https://lh5.googleusercontent.com/7xQchnRuOUJbyFAyyHdllavqvQUFOSCV7l5Kzy1Rmeboi9xefgg8yDF0ng5ESkxi3tC9_i9ER1BmBYOOTMhmhaxTzBz8ILJQxn_c__0Qg9cKcVB64VGmWAAtIhTRT7NF">
            <a:extLst>
              <a:ext uri="{FF2B5EF4-FFF2-40B4-BE49-F238E27FC236}">
                <a16:creationId xmlns:a16="http://schemas.microsoft.com/office/drawing/2014/main" id="{A4B69755-66B7-4BD3-B22A-3EF8B5DE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100" y="2725693"/>
            <a:ext cx="1161305" cy="18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FBFC260D-BF96-439A-8693-6B40C73C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50298" y="3240799"/>
            <a:ext cx="1771057" cy="74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B09C1F5E-E59C-AA46-B5C1-1B6F1A66EFC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9039" y="753105"/>
            <a:ext cx="1540938" cy="5496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199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C6DFAD-12E9-4565-B8A4-76777C17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נושא השיעור</a:t>
            </a: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1986" t="28807" r="88081" b="49152"/>
          <a:stretch/>
        </p:blipFill>
        <p:spPr bwMode="auto">
          <a:xfrm>
            <a:off x="251424" y="1899234"/>
            <a:ext cx="1951106" cy="1882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14808" t="25252" r="73995" b="53419"/>
          <a:stretch/>
        </p:blipFill>
        <p:spPr bwMode="auto">
          <a:xfrm>
            <a:off x="251425" y="4231104"/>
            <a:ext cx="1951106" cy="2009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25643" t="25252" r="63882" b="45598"/>
          <a:stretch/>
        </p:blipFill>
        <p:spPr bwMode="auto">
          <a:xfrm>
            <a:off x="2546811" y="1899233"/>
            <a:ext cx="2081083" cy="1882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35215" t="71465" r="51060" b="1"/>
          <a:stretch/>
        </p:blipFill>
        <p:spPr bwMode="auto">
          <a:xfrm>
            <a:off x="2546810" y="4297528"/>
            <a:ext cx="2081083" cy="18973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60679" t="2145" r="28305" b="67638"/>
          <a:stretch/>
        </p:blipFill>
        <p:spPr bwMode="auto">
          <a:xfrm>
            <a:off x="5055458" y="1899233"/>
            <a:ext cx="2081083" cy="18734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66097" t="29874" r="23609" b="50574"/>
          <a:stretch/>
        </p:blipFill>
        <p:spPr bwMode="auto">
          <a:xfrm>
            <a:off x="5055457" y="4231106"/>
            <a:ext cx="1951105" cy="1963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80567" t="29874" r="7355" b="40976"/>
          <a:stretch/>
        </p:blipFill>
        <p:spPr bwMode="auto">
          <a:xfrm>
            <a:off x="7564105" y="1899233"/>
            <a:ext cx="1820528" cy="18734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77837" t="55469" r="9522" b="15736"/>
          <a:stretch/>
        </p:blipFill>
        <p:spPr bwMode="auto">
          <a:xfrm>
            <a:off x="7433527" y="4231103"/>
            <a:ext cx="1951106" cy="19637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67723" t="46582" r="18913" b="27468"/>
          <a:stretch/>
        </p:blipFill>
        <p:spPr bwMode="auto">
          <a:xfrm>
            <a:off x="9812197" y="1895222"/>
            <a:ext cx="2112215" cy="18734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71515" t="12098" r="17649" b="66928"/>
          <a:stretch/>
        </p:blipFill>
        <p:spPr bwMode="auto">
          <a:xfrm>
            <a:off x="9812196" y="4292766"/>
            <a:ext cx="2081083" cy="19637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425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מה נלמד היום?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EF0A387-D608-480B-B820-8B223BF8C0DD}"/>
              </a:ext>
            </a:extLst>
          </p:cNvPr>
          <p:cNvSpPr txBox="1"/>
          <p:nvPr/>
        </p:nvSpPr>
        <p:spPr>
          <a:xfrm>
            <a:off x="-105879" y="1912366"/>
            <a:ext cx="11467469" cy="35150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r" rtl="1">
              <a:lnSpc>
                <a:spcPct val="200000"/>
              </a:lnSpc>
              <a:buClr>
                <a:srgbClr val="FF82A5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he-IL" sz="3200" dirty="0">
                <a:solidFill>
                  <a:srgbClr val="424242"/>
                </a:solidFill>
                <a:cs typeface="Calibri" panose="020F0502020204030204" pitchFamily="34" charset="0"/>
              </a:rPr>
              <a:t>נַכִּיר אֶת הַסֵּפֶר "נָשִׁים מֻפְלָאוֹת שֶׁשִּׁנּוּ אֶת הָעוֹלָם" מֵאֵת קייט </a:t>
            </a:r>
            <a:r>
              <a:rPr lang="he-IL" sz="3200" dirty="0" err="1">
                <a:solidFill>
                  <a:srgbClr val="424242"/>
                </a:solidFill>
                <a:cs typeface="Calibri" panose="020F0502020204030204" pitchFamily="34" charset="0"/>
              </a:rPr>
              <a:t>פנקהרסט</a:t>
            </a:r>
            <a:r>
              <a:rPr lang="he-IL" sz="3200" dirty="0">
                <a:solidFill>
                  <a:srgbClr val="424242"/>
                </a:solidFill>
                <a:cs typeface="Calibri" panose="020F0502020204030204" pitchFamily="34" charset="0"/>
              </a:rPr>
              <a:t>.</a:t>
            </a:r>
          </a:p>
          <a:p>
            <a:pPr marL="457200" lvl="0" indent="-457200" algn="r" rtl="1">
              <a:lnSpc>
                <a:spcPct val="200000"/>
              </a:lnSpc>
              <a:buClr>
                <a:srgbClr val="FF82A5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he-IL" sz="3200" dirty="0">
                <a:solidFill>
                  <a:srgbClr val="424242"/>
                </a:solidFill>
                <a:cs typeface="Calibri" panose="020F0502020204030204" pitchFamily="34" charset="0"/>
              </a:rPr>
              <a:t>נִקְרָא עַל דְּמוּת מֻפְלָאָה וּדְגוּלָה.</a:t>
            </a:r>
          </a:p>
          <a:p>
            <a:pPr marL="457200" lvl="0" indent="-457200" algn="r" rtl="1">
              <a:lnSpc>
                <a:spcPct val="200000"/>
              </a:lnSpc>
              <a:buClr>
                <a:srgbClr val="FF82A5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he-IL" sz="3200" dirty="0">
                <a:solidFill>
                  <a:srgbClr val="424242"/>
                </a:solidFill>
                <a:cs typeface="Calibri" panose="020F0502020204030204" pitchFamily="34" charset="0"/>
              </a:rPr>
              <a:t>נִקְרָא אֶת הַמֵּידָע עָלֶיהָ בְּדֶּרֶךְ </a:t>
            </a:r>
            <a:r>
              <a:rPr lang="he-IL" sz="3200" dirty="0" err="1">
                <a:solidFill>
                  <a:srgbClr val="424242"/>
                </a:solidFill>
                <a:cs typeface="Calibri" panose="020F0502020204030204" pitchFamily="34" charset="0"/>
              </a:rPr>
              <a:t>מְעַנְיֶנֶת</a:t>
            </a:r>
            <a:r>
              <a:rPr lang="he-IL" sz="2800" dirty="0">
                <a:solidFill>
                  <a:srgbClr val="424242"/>
                </a:solidFill>
                <a:cs typeface="Calibri" panose="020F0502020204030204" pitchFamily="34" charset="0"/>
              </a:rPr>
              <a:t>.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955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4FBCBBB9-B448-4106-BA4C-F0B661621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25" y="663126"/>
            <a:ext cx="11235466" cy="594174"/>
          </a:xfrm>
        </p:spPr>
        <p:txBody>
          <a:bodyPr>
            <a:normAutofit fontScale="90000"/>
          </a:bodyPr>
          <a:lstStyle/>
          <a:p>
            <a:r>
              <a:rPr lang="he-IL" dirty="0"/>
              <a:t>סיפורן של נשים מופלאות ששינו את העולם \ קייט </a:t>
            </a:r>
            <a:r>
              <a:rPr lang="he-IL" dirty="0" err="1"/>
              <a:t>פנקהרסט</a:t>
            </a:r>
            <a:endParaRPr lang="he-I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AC76D-3D52-46A2-B340-9D3C69DD6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9670" r="8090" b="11345"/>
          <a:stretch/>
        </p:blipFill>
        <p:spPr bwMode="auto">
          <a:xfrm>
            <a:off x="4285672" y="1915880"/>
            <a:ext cx="3962401" cy="397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5B117E8E-8AD2-4E9B-A048-5E791386DEB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8534" y="5421854"/>
            <a:ext cx="1550970" cy="553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337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2AE9B4-DCC7-410A-95B2-B9993FFB1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תוכן עניינים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DEB7294-BB37-41E8-B4B9-2CAE0A0A3C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57" t="3451" r="4988" b="4776"/>
          <a:stretch/>
        </p:blipFill>
        <p:spPr>
          <a:xfrm>
            <a:off x="5905040" y="1743247"/>
            <a:ext cx="3756279" cy="4774792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7356A96-8C51-409C-9D58-6FCFF66AFE06}"/>
              </a:ext>
            </a:extLst>
          </p:cNvPr>
          <p:cNvSpPr txBox="1"/>
          <p:nvPr/>
        </p:nvSpPr>
        <p:spPr>
          <a:xfrm>
            <a:off x="9537333" y="5039667"/>
            <a:ext cx="2478795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מתוך: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אגדות אנדרסן / תלמה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אליגון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-רוז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C362796-F439-4291-A210-414B92C758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9" r="5521"/>
          <a:stretch/>
        </p:blipFill>
        <p:spPr>
          <a:xfrm>
            <a:off x="2020042" y="1743247"/>
            <a:ext cx="3565509" cy="4774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F203418-CAE1-41DD-BD9B-6130BE899935}"/>
              </a:ext>
            </a:extLst>
          </p:cNvPr>
          <p:cNvSpPr txBox="1"/>
          <p:nvPr/>
        </p:nvSpPr>
        <p:spPr>
          <a:xfrm>
            <a:off x="0" y="4608780"/>
            <a:ext cx="2020042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מתוך: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הים, הבט ולמד</a:t>
            </a:r>
          </a:p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אנציקלופדיה לילדים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795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FC84F3D8-7819-4729-8CDB-65698CBA3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תוכן עניינים 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5"/>
          <a:stretch/>
        </p:blipFill>
        <p:spPr>
          <a:xfrm>
            <a:off x="894695" y="1812727"/>
            <a:ext cx="8867072" cy="44077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74C91017-2124-41C4-BF25-55839F9D5CF0}"/>
              </a:ext>
            </a:extLst>
          </p:cNvPr>
          <p:cNvSpPr/>
          <p:nvPr/>
        </p:nvSpPr>
        <p:spPr>
          <a:xfrm>
            <a:off x="10082736" y="1977850"/>
            <a:ext cx="2036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הִכּוֹנוֹ לַמַּסָּע...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367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32BC3847-9AAF-4680-A6D0-E2AB61624118}"/>
              </a:ext>
            </a:extLst>
          </p:cNvPr>
          <p:cNvSpPr/>
          <p:nvPr/>
        </p:nvSpPr>
        <p:spPr>
          <a:xfrm>
            <a:off x="4475747" y="1761731"/>
            <a:ext cx="7464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בִּזְכוּת מָה הַנָּשִׁים </a:t>
            </a:r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</a:rPr>
              <a:t>הַמֻּפְלָאוֹת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הָאֵלֶּה </a:t>
            </a:r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</a:rPr>
              <a:t>דְּגוּלוֹת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כָּל כָּךְ?!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50B52C9-ABBC-40B6-A5C9-70B9F6E467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646" t="13500" r="26051" b="15376"/>
          <a:stretch/>
        </p:blipFill>
        <p:spPr>
          <a:xfrm>
            <a:off x="-30093" y="1761730"/>
            <a:ext cx="5923176" cy="45307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מלבן 12">
            <a:extLst>
              <a:ext uri="{FF2B5EF4-FFF2-40B4-BE49-F238E27FC236}">
                <a16:creationId xmlns:a16="http://schemas.microsoft.com/office/drawing/2014/main" id="{5A165F1F-B53E-4D7B-B630-5B10CE972146}"/>
              </a:ext>
            </a:extLst>
          </p:cNvPr>
          <p:cNvSpPr/>
          <p:nvPr/>
        </p:nvSpPr>
        <p:spPr>
          <a:xfrm>
            <a:off x="6055772" y="2308269"/>
            <a:ext cx="15778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מֻכָּרוֹת</a:t>
            </a:r>
          </a:p>
          <a:p>
            <a:pPr algn="r" rtl="1"/>
            <a:r>
              <a:rPr lang="he-IL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יְדוּעוֹת</a:t>
            </a:r>
          </a:p>
          <a:p>
            <a:pPr algn="r" rtl="1"/>
            <a:r>
              <a:rPr lang="he-IL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חֲשׁוּבוֹת</a:t>
            </a:r>
          </a:p>
          <a:p>
            <a:pPr algn="r" rtl="1"/>
            <a:r>
              <a:rPr lang="he-IL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מְפֻרְסָמוֹת</a:t>
            </a:r>
          </a:p>
          <a:p>
            <a:pPr algn="r" rtl="1"/>
            <a:r>
              <a:rPr lang="he-IL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מֻעֲרָכוֹת</a:t>
            </a:r>
          </a:p>
          <a:p>
            <a:pPr algn="r" rtl="1"/>
            <a:r>
              <a:rPr lang="he-IL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בּוֹלְטוֹת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702A3683-0165-488D-9882-C210280E455C}"/>
              </a:ext>
            </a:extLst>
          </p:cNvPr>
          <p:cNvSpPr/>
          <p:nvPr/>
        </p:nvSpPr>
        <p:spPr>
          <a:xfrm>
            <a:off x="8507589" y="2551654"/>
            <a:ext cx="3339376" cy="9541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r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הֲמֻפְלְאוֹת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- הַמַּדְהִימוֹת, </a:t>
            </a:r>
          </a:p>
          <a:p>
            <a:pPr algn="r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יוֹצְאוֹת הַדֹּפֶן הָאֵלֶּה.</a:t>
            </a:r>
          </a:p>
        </p:txBody>
      </p:sp>
      <p:pic>
        <p:nvPicPr>
          <p:cNvPr id="14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8C88BB68-626A-4CC4-B8BE-E886F6CF48B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94552" y="6108650"/>
            <a:ext cx="1540938" cy="549601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7C27B04D-F544-48DE-A4F9-4EB967ADCDDA}"/>
              </a:ext>
            </a:extLst>
          </p:cNvPr>
          <p:cNvGrpSpPr/>
          <p:nvPr/>
        </p:nvGrpSpPr>
        <p:grpSpPr>
          <a:xfrm>
            <a:off x="7436841" y="5085789"/>
            <a:ext cx="4503699" cy="1022861"/>
            <a:chOff x="7171020" y="5372787"/>
            <a:chExt cx="4503699" cy="1022861"/>
          </a:xfrm>
        </p:grpSpPr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7A5AFA54-B3D8-4AE9-A6CB-714F1BF93540}"/>
                </a:ext>
              </a:extLst>
            </p:cNvPr>
            <p:cNvSpPr/>
            <p:nvPr/>
          </p:nvSpPr>
          <p:spPr>
            <a:xfrm>
              <a:off x="7171020" y="5441541"/>
              <a:ext cx="4190570" cy="9541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he-IL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משימה: </a:t>
              </a:r>
              <a:r>
                <a:rPr lang="he-IL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קראו את הקטע ובדקו </a:t>
              </a:r>
            </a:p>
            <a:p>
              <a:pPr algn="r"/>
              <a:r>
                <a:rPr lang="he-IL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מה עשו הנשים המפורסמות? </a:t>
              </a:r>
            </a:p>
          </p:txBody>
        </p:sp>
        <p:pic>
          <p:nvPicPr>
            <p:cNvPr id="10" name="Picture 4" descr="https://lh4.googleusercontent.com/iGTl96Eygo7-oid1H3ZWWYhb5HWAynyOs2KLWGGMeuEgHeu4cFLof2g-jYLOscV4q-879K-lfjkP4Swnmj_UGZsWTDspF4AbUz1XGd30Tf1KKpiEXhvx6NLF17Q1F5VY">
              <a:extLst>
                <a:ext uri="{FF2B5EF4-FFF2-40B4-BE49-F238E27FC236}">
                  <a16:creationId xmlns:a16="http://schemas.microsoft.com/office/drawing/2014/main" id="{8A43E060-084B-4704-A0E5-5DBFF2EDC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65946">
              <a:off x="11253854" y="5545397"/>
              <a:ext cx="593475" cy="248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כותרת 3">
            <a:extLst>
              <a:ext uri="{FF2B5EF4-FFF2-40B4-BE49-F238E27FC236}">
                <a16:creationId xmlns:a16="http://schemas.microsoft.com/office/drawing/2014/main" id="{549ADC9C-179B-4F46-8667-E760DA52E728}"/>
              </a:ext>
            </a:extLst>
          </p:cNvPr>
          <p:cNvSpPr txBox="1">
            <a:spLocks/>
          </p:cNvSpPr>
          <p:nvPr/>
        </p:nvSpPr>
        <p:spPr>
          <a:xfrm>
            <a:off x="320843" y="663126"/>
            <a:ext cx="11040747" cy="59417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סיפורן של נשים מופלאות ששינו את העולם\קייט </a:t>
            </a:r>
            <a:r>
              <a:rPr lang="he-IL" dirty="0" err="1"/>
              <a:t>פנקהרסט</a:t>
            </a:r>
            <a:endParaRPr lang="he-I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82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24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32BC3847-9AAF-4680-A6D0-E2AB61624118}"/>
              </a:ext>
            </a:extLst>
          </p:cNvPr>
          <p:cNvSpPr/>
          <p:nvPr/>
        </p:nvSpPr>
        <p:spPr>
          <a:xfrm>
            <a:off x="4475747" y="1761731"/>
            <a:ext cx="7464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בִּזְכוּת מָה הַנָּשִׁים </a:t>
            </a:r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</a:rPr>
              <a:t>הַמֻּפְלָאוֹת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הָאֵלֶּה </a:t>
            </a:r>
            <a:r>
              <a:rPr lang="he-IL" sz="3200" b="1" dirty="0">
                <a:latin typeface="Calibri" panose="020F0502020204030204" pitchFamily="34" charset="0"/>
                <a:cs typeface="Calibri" panose="020F0502020204030204" pitchFamily="34" charset="0"/>
              </a:rPr>
              <a:t>דְּגוּלוֹת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כָּל כָּךְ?!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50B52C9-ABBC-40B6-A5C9-70B9F6E467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46" t="13500" r="26051" b="15376"/>
          <a:stretch/>
        </p:blipFill>
        <p:spPr>
          <a:xfrm>
            <a:off x="-30093" y="1761730"/>
            <a:ext cx="5923176" cy="45307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44EA5EF-E5A8-498B-89E0-36FEC20DA845}"/>
              </a:ext>
            </a:extLst>
          </p:cNvPr>
          <p:cNvSpPr txBox="1"/>
          <p:nvPr/>
        </p:nvSpPr>
        <p:spPr>
          <a:xfrm>
            <a:off x="5347320" y="4266146"/>
            <a:ext cx="6629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הִגְשִׁימוּ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את הכישרונות והחלומות שלהן.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B148F457-F6CF-4E4B-A66E-1E2CB80BE4BD}"/>
              </a:ext>
            </a:extLst>
          </p:cNvPr>
          <p:cNvSpPr txBox="1"/>
          <p:nvPr/>
        </p:nvSpPr>
        <p:spPr>
          <a:xfrm>
            <a:off x="5558725" y="3222226"/>
            <a:ext cx="641812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לֹא וִתְּרוּ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על החלום שלהן גם כשאמרו להן </a:t>
            </a:r>
          </a:p>
          <a:p>
            <a:pPr algn="r" rtl="1">
              <a:buClr>
                <a:schemeClr val="accent6">
                  <a:lumMod val="75000"/>
                </a:schemeClr>
              </a:buClr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    שלא יצליחו.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4F4D4498-F278-48D5-A4E9-A38BD773236A}"/>
              </a:ext>
            </a:extLst>
          </p:cNvPr>
          <p:cNvSpPr txBox="1"/>
          <p:nvPr/>
        </p:nvSpPr>
        <p:spPr>
          <a:xfrm>
            <a:off x="8228809" y="2431471"/>
            <a:ext cx="36909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הֵעֵזּוּ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להיות שונות.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D3AE7A1-D7E5-4AC7-AA4F-12E1F7AA0D85}"/>
              </a:ext>
            </a:extLst>
          </p:cNvPr>
          <p:cNvSpPr/>
          <p:nvPr/>
        </p:nvSpPr>
        <p:spPr>
          <a:xfrm>
            <a:off x="7347616" y="5794785"/>
            <a:ext cx="4592924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he-IL" sz="2800" dirty="0"/>
              <a:t>*הִגְשִׁימוּ: הָפְכוּ רַעֲיוֹנוֹת לִמְצִיאוּת</a:t>
            </a:r>
          </a:p>
        </p:txBody>
      </p:sp>
      <p:sp>
        <p:nvSpPr>
          <p:cNvPr id="19" name="כותרת 3">
            <a:extLst>
              <a:ext uri="{FF2B5EF4-FFF2-40B4-BE49-F238E27FC236}">
                <a16:creationId xmlns:a16="http://schemas.microsoft.com/office/drawing/2014/main" id="{549ADC9C-179B-4F46-8667-E760DA52E728}"/>
              </a:ext>
            </a:extLst>
          </p:cNvPr>
          <p:cNvSpPr txBox="1">
            <a:spLocks/>
          </p:cNvSpPr>
          <p:nvPr/>
        </p:nvSpPr>
        <p:spPr>
          <a:xfrm>
            <a:off x="320843" y="663126"/>
            <a:ext cx="11040747" cy="59417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סיפורן של נשים מופלאות ששינו את העולם\קייט </a:t>
            </a:r>
            <a:r>
              <a:rPr lang="he-IL" dirty="0" err="1"/>
              <a:t>פנקהרסט</a:t>
            </a:r>
            <a:endParaRPr lang="he-I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90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0F4700F8-24F3-4697-9C50-4D411CDF2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גֶרְטְרוּד </a:t>
            </a:r>
            <a:r>
              <a:rPr lang="he-IL" dirty="0" err="1"/>
              <a:t>אֶדֶרְלֶה</a:t>
            </a:r>
            <a:r>
              <a:rPr lang="he-IL" dirty="0"/>
              <a:t>- מה מיוחד בדמותה?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9AF4086C-BD5F-4A48-A7D5-C67256D9A5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7" t="3013" b="2325"/>
          <a:stretch/>
        </p:blipFill>
        <p:spPr>
          <a:xfrm>
            <a:off x="282286" y="1747394"/>
            <a:ext cx="6326220" cy="444748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2EA5513-A1EE-42AE-890F-AC98F66EE55D}"/>
              </a:ext>
            </a:extLst>
          </p:cNvPr>
          <p:cNvSpPr txBox="1"/>
          <p:nvPr/>
        </p:nvSpPr>
        <p:spPr>
          <a:xfrm>
            <a:off x="6426767" y="4245570"/>
            <a:ext cx="54164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מָה הָיוּ הַקְּשָׁיִים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שֶׁעָמְדוּ בְּדַרְכָּהּ?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E7FE8B8F-EA1E-4BAD-A37D-A0372A45857A}"/>
              </a:ext>
            </a:extLst>
          </p:cNvPr>
          <p:cNvSpPr txBox="1"/>
          <p:nvPr/>
        </p:nvSpPr>
        <p:spPr>
          <a:xfrm>
            <a:off x="6926598" y="3342706"/>
            <a:ext cx="4916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כֵּיצַד הִגְשִׁימָה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אֶת חֲלוֹמָהּ?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8D2B5CEB-BB7F-49AB-8713-4EC06AAA6FD5}"/>
              </a:ext>
            </a:extLst>
          </p:cNvPr>
          <p:cNvSpPr txBox="1"/>
          <p:nvPr/>
        </p:nvSpPr>
        <p:spPr>
          <a:xfrm>
            <a:off x="6674994" y="1873097"/>
            <a:ext cx="516823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מָה הִיא הִגְשִׁימָה?</a:t>
            </a:r>
          </a:p>
          <a:p>
            <a:pPr algn="r" rtl="1">
              <a:buClr>
                <a:schemeClr val="accent6">
                  <a:lumMod val="75000"/>
                </a:schemeClr>
              </a:buClr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   מָה הָיָה הָרַעְיוֹן, הַחֲלוֹם שֶׁלָּהּ שֶׁהָפְכָה </a:t>
            </a:r>
          </a:p>
          <a:p>
            <a:pPr algn="r" rtl="1">
              <a:buClr>
                <a:schemeClr val="accent6">
                  <a:lumMod val="75000"/>
                </a:schemeClr>
              </a:buClr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   אוֹתוֹ לְמְּצִיאוּת?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730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B507F98-320E-4D8F-B6E6-568D7F3EA5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7" t="3013" b="2325"/>
          <a:stretch/>
        </p:blipFill>
        <p:spPr>
          <a:xfrm>
            <a:off x="364291" y="1878463"/>
            <a:ext cx="8636030" cy="4801652"/>
          </a:xfrm>
          <a:prstGeom prst="rect">
            <a:avLst/>
          </a:prstGeom>
        </p:spPr>
      </p:pic>
      <p:sp>
        <p:nvSpPr>
          <p:cNvPr id="10" name="כותרת 2">
            <a:extLst>
              <a:ext uri="{FF2B5EF4-FFF2-40B4-BE49-F238E27FC236}">
                <a16:creationId xmlns:a16="http://schemas.microsoft.com/office/drawing/2014/main" id="{A35D78C3-E18C-47E1-A526-4DFED20826E6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6" name="כותרת 2">
            <a:extLst>
              <a:ext uri="{FF2B5EF4-FFF2-40B4-BE49-F238E27FC236}">
                <a16:creationId xmlns:a16="http://schemas.microsoft.com/office/drawing/2014/main" id="{B69D8C3B-E869-491E-89AF-91F0C298DF18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03A8D0E6-4817-489F-89D2-A9A98A1DD918}"/>
              </a:ext>
            </a:extLst>
          </p:cNvPr>
          <p:cNvSpPr/>
          <p:nvPr/>
        </p:nvSpPr>
        <p:spPr>
          <a:xfrm>
            <a:off x="9304195" y="1865594"/>
            <a:ext cx="2624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dirty="0"/>
              <a:t>טֶקְסְט רָב </a:t>
            </a:r>
            <a:r>
              <a:rPr lang="he-IL" sz="3200" b="1" dirty="0" err="1"/>
              <a:t>הֶצֵּגִי</a:t>
            </a:r>
            <a:endParaRPr lang="he-IL" sz="3200" b="1" dirty="0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DE1B6796-0BF6-4086-B563-5A081199C7CB}"/>
              </a:ext>
            </a:extLst>
          </p:cNvPr>
          <p:cNvSpPr txBox="1"/>
          <p:nvPr/>
        </p:nvSpPr>
        <p:spPr>
          <a:xfrm>
            <a:off x="8101596" y="2092782"/>
            <a:ext cx="3690912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Clr>
                <a:schemeClr val="accent6">
                  <a:lumMod val="75000"/>
                </a:schemeClr>
              </a:buClr>
            </a:pPr>
            <a:endParaRPr lang="he-I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כּוֹתָרוֹת</a:t>
            </a:r>
          </a:p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קִטְעֵי מֵידָע</a:t>
            </a:r>
          </a:p>
          <a:p>
            <a:pPr algn="r" rtl="1">
              <a:buClr>
                <a:schemeClr val="accent6">
                  <a:lumMod val="75000"/>
                </a:schemeClr>
              </a:buClr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אִיּוּרִים</a:t>
            </a:r>
          </a:p>
          <a:p>
            <a:pPr algn="r" rtl="1">
              <a:buClr>
                <a:schemeClr val="accent6">
                  <a:lumMod val="75000"/>
                </a:schemeClr>
              </a:buClr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מַסְלוּל</a:t>
            </a:r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E27BCBBE-23BA-4E4F-870F-59DB12192793}"/>
              </a:ext>
            </a:extLst>
          </p:cNvPr>
          <p:cNvSpPr/>
          <p:nvPr/>
        </p:nvSpPr>
        <p:spPr>
          <a:xfrm>
            <a:off x="8578735" y="338328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>
            <a:extLst>
              <a:ext uri="{FF2B5EF4-FFF2-40B4-BE49-F238E27FC236}">
                <a16:creationId xmlns:a16="http://schemas.microsoft.com/office/drawing/2014/main" id="{6A83E470-201E-4819-BD1A-6E7CAE537590}"/>
              </a:ext>
            </a:extLst>
          </p:cNvPr>
          <p:cNvSpPr/>
          <p:nvPr/>
        </p:nvSpPr>
        <p:spPr>
          <a:xfrm>
            <a:off x="6588431" y="1712422"/>
            <a:ext cx="2523251" cy="1862051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34EC063C-5D21-4EEA-A0E0-7C49511533BB}"/>
              </a:ext>
            </a:extLst>
          </p:cNvPr>
          <p:cNvSpPr/>
          <p:nvPr/>
        </p:nvSpPr>
        <p:spPr>
          <a:xfrm>
            <a:off x="238145" y="1674913"/>
            <a:ext cx="2523251" cy="2365072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>
            <a:extLst>
              <a:ext uri="{FF2B5EF4-FFF2-40B4-BE49-F238E27FC236}">
                <a16:creationId xmlns:a16="http://schemas.microsoft.com/office/drawing/2014/main" id="{B0849FDF-5591-4AB6-8C56-F3783B435951}"/>
              </a:ext>
            </a:extLst>
          </p:cNvPr>
          <p:cNvSpPr/>
          <p:nvPr/>
        </p:nvSpPr>
        <p:spPr>
          <a:xfrm>
            <a:off x="4207604" y="3833160"/>
            <a:ext cx="2889011" cy="2889725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>
            <a:extLst>
              <a:ext uri="{FF2B5EF4-FFF2-40B4-BE49-F238E27FC236}">
                <a16:creationId xmlns:a16="http://schemas.microsoft.com/office/drawing/2014/main" id="{8F0958D2-12CC-4244-87C8-3758D192FF8C}"/>
              </a:ext>
            </a:extLst>
          </p:cNvPr>
          <p:cNvSpPr/>
          <p:nvPr/>
        </p:nvSpPr>
        <p:spPr>
          <a:xfrm>
            <a:off x="4601454" y="1928340"/>
            <a:ext cx="1986977" cy="798236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חץ: שמאלה 22">
            <a:extLst>
              <a:ext uri="{FF2B5EF4-FFF2-40B4-BE49-F238E27FC236}">
                <a16:creationId xmlns:a16="http://schemas.microsoft.com/office/drawing/2014/main" id="{15885696-2378-46E2-B9F9-2957DE9218DB}"/>
              </a:ext>
            </a:extLst>
          </p:cNvPr>
          <p:cNvSpPr/>
          <p:nvPr/>
        </p:nvSpPr>
        <p:spPr>
          <a:xfrm rot="20046040">
            <a:off x="8427282" y="4230306"/>
            <a:ext cx="1996391" cy="299830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חץ: שמאלה 23">
            <a:extLst>
              <a:ext uri="{FF2B5EF4-FFF2-40B4-BE49-F238E27FC236}">
                <a16:creationId xmlns:a16="http://schemas.microsoft.com/office/drawing/2014/main" id="{7FADA873-D04C-4330-8701-F02E9DDAE1E7}"/>
              </a:ext>
            </a:extLst>
          </p:cNvPr>
          <p:cNvSpPr/>
          <p:nvPr/>
        </p:nvSpPr>
        <p:spPr>
          <a:xfrm rot="20403415">
            <a:off x="8675688" y="5695563"/>
            <a:ext cx="1825609" cy="377569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כותרת 2">
            <a:extLst>
              <a:ext uri="{FF2B5EF4-FFF2-40B4-BE49-F238E27FC236}">
                <a16:creationId xmlns:a16="http://schemas.microsoft.com/office/drawing/2014/main" id="{9F094999-9EEE-4944-8E27-FCE95A08ED7D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1466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B507F98-320E-4D8F-B6E6-568D7F3EA5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7" t="3013" b="2325"/>
          <a:stretch/>
        </p:blipFill>
        <p:spPr>
          <a:xfrm>
            <a:off x="873730" y="1690588"/>
            <a:ext cx="10363963" cy="5075972"/>
          </a:xfrm>
          <a:prstGeom prst="rect">
            <a:avLst/>
          </a:prstGeom>
        </p:spPr>
      </p:pic>
      <p:sp>
        <p:nvSpPr>
          <p:cNvPr id="6" name="כותרת 2">
            <a:extLst>
              <a:ext uri="{FF2B5EF4-FFF2-40B4-BE49-F238E27FC236}">
                <a16:creationId xmlns:a16="http://schemas.microsoft.com/office/drawing/2014/main" id="{85833477-AD8C-4273-98D2-F15885AD0A9C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7" name="כותרת 2">
            <a:extLst>
              <a:ext uri="{FF2B5EF4-FFF2-40B4-BE49-F238E27FC236}">
                <a16:creationId xmlns:a16="http://schemas.microsoft.com/office/drawing/2014/main" id="{08F7233B-5296-421F-BF99-A838CE6CFDF2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8" name="כותרת 2">
            <a:extLst>
              <a:ext uri="{FF2B5EF4-FFF2-40B4-BE49-F238E27FC236}">
                <a16:creationId xmlns:a16="http://schemas.microsoft.com/office/drawing/2014/main" id="{2A03A7BB-BE48-41F9-8AC7-79DCA2748306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554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69EDE896-89F9-4295-9CD5-4380B767F57B}"/>
              </a:ext>
            </a:extLst>
          </p:cNvPr>
          <p:cNvSpPr/>
          <p:nvPr/>
        </p:nvSpPr>
        <p:spPr>
          <a:xfrm>
            <a:off x="5868487" y="4223466"/>
            <a:ext cx="6037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"שְׁלוֹשָׁה גְּבָרִים חָצוּ אֶת הַתְּעָלָה </a:t>
            </a:r>
            <a:r>
              <a:rPr lang="he-IL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גַּם אֲנִי יְכוֹלָה"</a:t>
            </a:r>
          </a:p>
        </p:txBody>
      </p:sp>
      <p:sp>
        <p:nvSpPr>
          <p:cNvPr id="13" name="הסבר: קו עם גבול וקו אנכי 12">
            <a:extLst>
              <a:ext uri="{FF2B5EF4-FFF2-40B4-BE49-F238E27FC236}">
                <a16:creationId xmlns:a16="http://schemas.microsoft.com/office/drawing/2014/main" id="{E8BF6EE4-F033-4303-9C60-613C7596A75D}"/>
              </a:ext>
            </a:extLst>
          </p:cNvPr>
          <p:cNvSpPr/>
          <p:nvPr/>
        </p:nvSpPr>
        <p:spPr>
          <a:xfrm>
            <a:off x="8446169" y="2080528"/>
            <a:ext cx="3140242" cy="1468583"/>
          </a:xfrm>
          <a:prstGeom prst="accentBorderCallout1">
            <a:avLst>
              <a:gd name="adj1" fmla="val 18750"/>
              <a:gd name="adj2" fmla="val -8333"/>
              <a:gd name="adj3" fmla="val -81314"/>
              <a:gd name="adj4" fmla="val 3722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לִהְיוֹת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הָרִאשׁוֹנָה שֶׁמַּצְלִיחָה לַחֲצוֹת אֶת הַתְּעָלָה.</a:t>
            </a: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524726EE-AB00-40AB-AB05-6FBAF19BC7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75" t="26363" r="22877" b="2325"/>
          <a:stretch/>
        </p:blipFill>
        <p:spPr>
          <a:xfrm>
            <a:off x="1438382" y="1795547"/>
            <a:ext cx="4058292" cy="4576010"/>
          </a:xfrm>
          <a:prstGeom prst="rect">
            <a:avLst/>
          </a:prstGeom>
        </p:spPr>
      </p:pic>
      <p:sp>
        <p:nvSpPr>
          <p:cNvPr id="11" name="כותרת 2">
            <a:extLst>
              <a:ext uri="{FF2B5EF4-FFF2-40B4-BE49-F238E27FC236}">
                <a16:creationId xmlns:a16="http://schemas.microsoft.com/office/drawing/2014/main" id="{A7B13C6B-4638-4AF8-ACB0-58E0CCFCBC5F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2" name="כותרת 2">
            <a:extLst>
              <a:ext uri="{FF2B5EF4-FFF2-40B4-BE49-F238E27FC236}">
                <a16:creationId xmlns:a16="http://schemas.microsoft.com/office/drawing/2014/main" id="{6401D23B-A44F-4743-8D4E-7F45C229530D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5" name="כותרת 2">
            <a:extLst>
              <a:ext uri="{FF2B5EF4-FFF2-40B4-BE49-F238E27FC236}">
                <a16:creationId xmlns:a16="http://schemas.microsoft.com/office/drawing/2014/main" id="{0DB3A5D3-A69E-4095-997D-3548597BFD55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61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ACF270A5-3CCF-4BB8-9799-062077596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691" y="1767715"/>
            <a:ext cx="3897449" cy="327440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0733CD3-60B9-40C9-AF91-CEE2E752BE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224" t="-2198" r="3752" b="7536"/>
          <a:stretch/>
        </p:blipFill>
        <p:spPr>
          <a:xfrm>
            <a:off x="1134100" y="1767714"/>
            <a:ext cx="3415016" cy="3274406"/>
          </a:xfrm>
          <a:prstGeom prst="rect">
            <a:avLst/>
          </a:prstGeom>
        </p:spPr>
      </p:pic>
      <p:sp>
        <p:nvSpPr>
          <p:cNvPr id="17" name="הסבר: קו עם גבול וקו אנכי 16">
            <a:extLst>
              <a:ext uri="{FF2B5EF4-FFF2-40B4-BE49-F238E27FC236}">
                <a16:creationId xmlns:a16="http://schemas.microsoft.com/office/drawing/2014/main" id="{ED68572B-40C4-42FB-851F-BE31C3C4DF7D}"/>
              </a:ext>
            </a:extLst>
          </p:cNvPr>
          <p:cNvSpPr/>
          <p:nvPr/>
        </p:nvSpPr>
        <p:spPr>
          <a:xfrm>
            <a:off x="9252488" y="2080529"/>
            <a:ext cx="2638590" cy="1887037"/>
          </a:xfrm>
          <a:prstGeom prst="accentBorderCallout1">
            <a:avLst>
              <a:gd name="adj1" fmla="val 18750"/>
              <a:gd name="adj2" fmla="val -8333"/>
              <a:gd name="adj3" fmla="val -81314"/>
              <a:gd name="adj4" fmla="val 3722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לִהְיוֹת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הָרִאשׁוֹנָה שֶׁמַּצְלִיחָה לַחֲצוֹת אֶת הַתְּעָלָה.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D6571525-8F59-420C-926E-4E848C5CC4A9}"/>
              </a:ext>
            </a:extLst>
          </p:cNvPr>
          <p:cNvSpPr/>
          <p:nvPr/>
        </p:nvSpPr>
        <p:spPr>
          <a:xfrm>
            <a:off x="4589912" y="5042118"/>
            <a:ext cx="72576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היא חתרה לעבר המטרה! </a:t>
            </a:r>
            <a:endParaRPr lang="he-IL" sz="28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א. לא ויתרה על החלום שלה, ופעלה להגשים אותו.</a:t>
            </a:r>
          </a:p>
          <a:p>
            <a:pPr algn="r" rtl="1"/>
            <a:r>
              <a:rPr lang="he-IL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ב. היא חתרה (שחיית חתירה), היא שחתה בתעלה, כדי להגשים את חלומה.</a:t>
            </a:r>
          </a:p>
        </p:txBody>
      </p:sp>
      <p:sp>
        <p:nvSpPr>
          <p:cNvPr id="11" name="כותרת 2">
            <a:extLst>
              <a:ext uri="{FF2B5EF4-FFF2-40B4-BE49-F238E27FC236}">
                <a16:creationId xmlns:a16="http://schemas.microsoft.com/office/drawing/2014/main" id="{B28AB8DC-4EF0-44B9-ACB2-F9DEFCF85926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2" name="כותרת 2">
            <a:extLst>
              <a:ext uri="{FF2B5EF4-FFF2-40B4-BE49-F238E27FC236}">
                <a16:creationId xmlns:a16="http://schemas.microsoft.com/office/drawing/2014/main" id="{14D56882-782D-4A3C-A888-13856EDB6C9F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3" name="כותרת 2">
            <a:extLst>
              <a:ext uri="{FF2B5EF4-FFF2-40B4-BE49-F238E27FC236}">
                <a16:creationId xmlns:a16="http://schemas.microsoft.com/office/drawing/2014/main" id="{09456A03-ED54-42EE-A7A3-C2B3060B3B99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608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E25C2D7-8A70-46BD-967D-433908CB0EA9}"/>
              </a:ext>
            </a:extLst>
          </p:cNvPr>
          <p:cNvSpPr txBox="1"/>
          <p:nvPr/>
        </p:nvSpPr>
        <p:spPr>
          <a:xfrm>
            <a:off x="2754630" y="1908811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AC1A6252-70BF-4A1D-B298-CC4FA285CAC5}"/>
              </a:ext>
            </a:extLst>
          </p:cNvPr>
          <p:cNvSpPr/>
          <p:nvPr/>
        </p:nvSpPr>
        <p:spPr>
          <a:xfrm>
            <a:off x="16113" y="1644813"/>
            <a:ext cx="9020777" cy="51961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גֶּרֶטְרוד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אֶדֶרְלֶה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רָצְתָה לְהוֹכִיחַ שֶׁאִשָּׁה יְכוֹלָה לְהִתְמוֹדֵד בְּהַצְלָחָה עִם אֶתְגָּר שְׂחִיָּה שֶׁנֶּחֱשַׁב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קָשֶׁה וּמְסֻכָּן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כְּמוֹ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טִפּוּס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עַל הַר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הַאֵוֵרֵסְט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 בּשְׁנוֹת הָעֶשְׂרִים שֶׁל הַמֵּאָה הָעֶשְׂרִים, גֶּרֶטְרוד ( אוֹ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טְרוּדִי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) , אָמֶרִיקָנִית מִניּוּ יוֹרְק,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הָיְתָה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בְּגִיל הָעֶשְׂרֵה וּכְבָר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שַׂחְיָנִית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אוֹלִימְפִּית מְפֻרְסֶמֶת שֶׁזָּכְתָה בֵּין הַשְּׁאָר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בְּמֶּדַלְיַת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זָהָב. הִיא רָצְתָה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לִהְיוֹת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הָרִאשׁוֹנָה שֶׁחוֹצֶה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בִּשְׂחִיָּה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אֶת הַמַּיִם הַמַּקְפִּיאִים שֶׁל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תְּעָלַת לָמַאנְּשׁ,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מִצָּרְפַת לְאַנְגְּלִיָּה. הָיוּ כָּאֵלֶּה שֶׁתָּהוּ אִם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הַתָּכְנִית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שֶׁלָּהּ לֹא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מֻגַזֶמֶת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, בְּיִחוּד אַחֲרֵי שֶׁהַנִּסָּיוֹן הָרִאשׁוֹן שֶׁלָּהּ נִכְשַׁל בְּ- 1925 בִּגְלַל מֶזֶג אֲוִיר גָּרוּעַ. אֲבָל הִיא לֹא וִתְּרָה...</a:t>
            </a: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21536408-4EA6-4831-8952-CF94A2F100B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3647" t="3013" r="1726" b="6241"/>
          <a:stretch/>
        </p:blipFill>
        <p:spPr>
          <a:xfrm>
            <a:off x="9254857" y="1669784"/>
            <a:ext cx="2595418" cy="4374556"/>
          </a:xfrm>
          <a:prstGeom prst="rect">
            <a:avLst/>
          </a:prstGeom>
        </p:spPr>
      </p:pic>
      <p:pic>
        <p:nvPicPr>
          <p:cNvPr id="14" name="2min_final" descr="2min_final">
            <a:hlinkClick r:id="" action="ppaction://media"/>
            <a:extLst>
              <a:ext uri="{FF2B5EF4-FFF2-40B4-BE49-F238E27FC236}">
                <a16:creationId xmlns:a16="http://schemas.microsoft.com/office/drawing/2014/main" id="{C36746AC-3501-4DE5-A8E3-033177F5C82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34350" y="6182228"/>
            <a:ext cx="1540938" cy="549601"/>
          </a:xfrm>
          <a:prstGeom prst="rect">
            <a:avLst/>
          </a:prstGeom>
        </p:spPr>
      </p:pic>
      <p:sp>
        <p:nvSpPr>
          <p:cNvPr id="13" name="כותרת 2">
            <a:extLst>
              <a:ext uri="{FF2B5EF4-FFF2-40B4-BE49-F238E27FC236}">
                <a16:creationId xmlns:a16="http://schemas.microsoft.com/office/drawing/2014/main" id="{E29E1DA2-FFF3-4308-AAEE-89BE9640D8D2}"/>
              </a:ext>
            </a:extLst>
          </p:cNvPr>
          <p:cNvSpPr txBox="1">
            <a:spLocks/>
          </p:cNvSpPr>
          <p:nvPr/>
        </p:nvSpPr>
        <p:spPr>
          <a:xfrm>
            <a:off x="317993" y="312488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5" name="כותרת 2">
            <a:extLst>
              <a:ext uri="{FF2B5EF4-FFF2-40B4-BE49-F238E27FC236}">
                <a16:creationId xmlns:a16="http://schemas.microsoft.com/office/drawing/2014/main" id="{0B0D2D18-9E90-4DBD-A242-BDE69199AF6D}"/>
              </a:ext>
            </a:extLst>
          </p:cNvPr>
          <p:cNvSpPr txBox="1">
            <a:spLocks/>
          </p:cNvSpPr>
          <p:nvPr/>
        </p:nvSpPr>
        <p:spPr>
          <a:xfrm>
            <a:off x="4373449" y="290902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6" name="כותרת 2">
            <a:extLst>
              <a:ext uri="{FF2B5EF4-FFF2-40B4-BE49-F238E27FC236}">
                <a16:creationId xmlns:a16="http://schemas.microsoft.com/office/drawing/2014/main" id="{87D49B30-C527-455A-B8C8-F6ACF77F0C4F}"/>
              </a:ext>
            </a:extLst>
          </p:cNvPr>
          <p:cNvSpPr txBox="1">
            <a:spLocks/>
          </p:cNvSpPr>
          <p:nvPr/>
        </p:nvSpPr>
        <p:spPr>
          <a:xfrm>
            <a:off x="8159364" y="301419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D4C87C9-2FA1-4B48-ACBF-F1F7C6A14EAD}"/>
              </a:ext>
            </a:extLst>
          </p:cNvPr>
          <p:cNvSpPr/>
          <p:nvPr/>
        </p:nvSpPr>
        <p:spPr>
          <a:xfrm>
            <a:off x="10785560" y="6208609"/>
            <a:ext cx="116249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משימה</a:t>
            </a:r>
            <a:endParaRPr lang="he-I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68714325-6908-4D24-98E6-4F54A039C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65946">
            <a:off x="11598890" y="6016522"/>
            <a:ext cx="593475" cy="24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36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E25C2D7-8A70-46BD-967D-433908CB0EA9}"/>
              </a:ext>
            </a:extLst>
          </p:cNvPr>
          <p:cNvSpPr txBox="1"/>
          <p:nvPr/>
        </p:nvSpPr>
        <p:spPr>
          <a:xfrm>
            <a:off x="2754630" y="1908811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AC1A6252-70BF-4A1D-B298-CC4FA285CAC5}"/>
              </a:ext>
            </a:extLst>
          </p:cNvPr>
          <p:cNvSpPr/>
          <p:nvPr/>
        </p:nvSpPr>
        <p:spPr>
          <a:xfrm>
            <a:off x="3560782" y="1690991"/>
            <a:ext cx="847775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גֶּרֶטְרוד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אֶדֶרְלֶה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רָצְתָה לְהוֹכִיחַ שֶׁאִשָּׁה יְכוֹלָה לְהִתְמוֹדֵד בְּהַצְלָחָה עִם אֶתְגָּר שְׂחִיָּה שֶׁנֶּחֱשַׁב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קָשֶׁה וּמְסֻכָּן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כְּמוֹ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טִפּוּס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עַל הַר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הַאֵוֵרֵסְט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בּשְׁנוֹת הָעֶשְׂרִים שֶׁל הַמֵּאָה הָעֶשְׂרִים, גֶּרֶטְרוד ( אוֹ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טְרוּדִי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) , אָמֶרִיקָנִית מִניּוּ יוֹרְק,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הָיְתָה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בְּגִיל הָעֶשְׂרֵה וּכְבָר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שַׂחְיָנִית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אוֹלִימְפִּית מְפֻרְסֶמֶת שֶׁזָּכְתָה בֵּין הַשְּׁאָר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בְּמֶּדַלְיַת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זָהָב. </a:t>
            </a: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הִיא רָצְתָה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לִהְיוֹת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הָרִאשׁוֹנָה שֶׁחוֹצֶה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בִּשְׂחִיָּה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אֶת הַמַּיִם הַמַּקְפִּיאִים שֶׁל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תְּעָלַת לָמַאנְּשׁ,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מִצָּרְפַת לְאַנְגְּלִיָּה. הָיוּ כָּאֵלֶּה שֶׁתָּהוּ אִם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הַתָּכְנִית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שֶׁלָּהּ לֹא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מֻגַזֶמֶת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, בְּיִחוּד אַחֲרֵי שֶׁהַנִּסָּיוֹן הָרִאשׁוֹן שֶׁלָּהּ נִכְשַׁל בְּ- 1925 בִּגְלַל מֶזֶג אֲוִיר גָּרוּעַ. </a:t>
            </a:r>
          </a:p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אֲבָל הִיא לֹא וִתְּרָה...</a:t>
            </a:r>
          </a:p>
        </p:txBody>
      </p:sp>
      <p:sp>
        <p:nvSpPr>
          <p:cNvPr id="9" name="הסבר: קו עם גבול וקו אנכי 8">
            <a:extLst>
              <a:ext uri="{FF2B5EF4-FFF2-40B4-BE49-F238E27FC236}">
                <a16:creationId xmlns:a16="http://schemas.microsoft.com/office/drawing/2014/main" id="{E3F318EC-AE60-4A64-8419-0733C478E710}"/>
              </a:ext>
            </a:extLst>
          </p:cNvPr>
          <p:cNvSpPr/>
          <p:nvPr/>
        </p:nvSpPr>
        <p:spPr>
          <a:xfrm>
            <a:off x="250875" y="1923266"/>
            <a:ext cx="3309907" cy="3564696"/>
          </a:xfrm>
          <a:prstGeom prst="accentBorderCallout1">
            <a:avLst>
              <a:gd name="adj1" fmla="val 18750"/>
              <a:gd name="adj2" fmla="val -8333"/>
              <a:gd name="adj3" fmla="val -63525"/>
              <a:gd name="adj4" fmla="val 10709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שְׂחִיָּה בַּמַּיִם קָרִים מְאֹד. שְׂחִיָּה קָשָׁה וּמְסֻכֶּנֶת.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אֲנָשִׁים חָשְׁבוּ שֶׁלֹּא תַּצְלִיחַ.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נִכְשְׁלָה בְּעָבָר.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מֶזֶג הָאֲוִיר יָכוֹל מְאֹד לְהַשְׁפִּיעַ עַל הַצְלָחָתָהּ. </a:t>
            </a:r>
          </a:p>
        </p:txBody>
      </p:sp>
      <p:sp>
        <p:nvSpPr>
          <p:cNvPr id="13" name="כותרת 2">
            <a:extLst>
              <a:ext uri="{FF2B5EF4-FFF2-40B4-BE49-F238E27FC236}">
                <a16:creationId xmlns:a16="http://schemas.microsoft.com/office/drawing/2014/main" id="{45F0CB2E-C756-45F0-B78A-B8F438EDDD40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4" name="כותרת 2">
            <a:extLst>
              <a:ext uri="{FF2B5EF4-FFF2-40B4-BE49-F238E27FC236}">
                <a16:creationId xmlns:a16="http://schemas.microsoft.com/office/drawing/2014/main" id="{3DFD8095-B9B0-4D88-97EC-E978F6BF2B22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5" name="כותרת 2">
            <a:extLst>
              <a:ext uri="{FF2B5EF4-FFF2-40B4-BE49-F238E27FC236}">
                <a16:creationId xmlns:a16="http://schemas.microsoft.com/office/drawing/2014/main" id="{5EFD7B7D-FF0C-4276-A7E2-26B023AC67B9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52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B507F98-320E-4D8F-B6E6-568D7F3EA5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7" t="3013" b="2325"/>
          <a:stretch/>
        </p:blipFill>
        <p:spPr>
          <a:xfrm>
            <a:off x="1765738" y="1599683"/>
            <a:ext cx="8336730" cy="4083091"/>
          </a:xfrm>
          <a:prstGeom prst="rect">
            <a:avLst/>
          </a:prstGeom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CFAD55EB-17EC-473F-BA54-B52FE2735DB3}"/>
              </a:ext>
            </a:extLst>
          </p:cNvPr>
          <p:cNvSpPr/>
          <p:nvPr/>
        </p:nvSpPr>
        <p:spPr>
          <a:xfrm>
            <a:off x="103579" y="5794173"/>
            <a:ext cx="11661047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28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הַנִּסָּיוֹן</a:t>
            </a:r>
            <a:r>
              <a:rPr lang="he-IL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הָרִאשׁוֹן שֶׁלָּהּ נִכְשַׁל בְּ- 1925 בִּגְלַל מֶזֶג אֲוִיר גָּרוּעַ, אֲבָל הִיא לֹא וִתְּרָה...</a:t>
            </a:r>
            <a:endParaRPr lang="he-I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כותרת 2">
            <a:extLst>
              <a:ext uri="{FF2B5EF4-FFF2-40B4-BE49-F238E27FC236}">
                <a16:creationId xmlns:a16="http://schemas.microsoft.com/office/drawing/2014/main" id="{1A616C96-19AD-4F03-A793-F1C743273B9F}"/>
              </a:ext>
            </a:extLst>
          </p:cNvPr>
          <p:cNvSpPr txBox="1">
            <a:spLocks/>
          </p:cNvSpPr>
          <p:nvPr/>
        </p:nvSpPr>
        <p:spPr>
          <a:xfrm>
            <a:off x="187732" y="486442"/>
            <a:ext cx="3451187" cy="99584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/>
              <a:t>כיצד הגשימה את חלומה?</a:t>
            </a:r>
          </a:p>
        </p:txBody>
      </p:sp>
      <p:sp>
        <p:nvSpPr>
          <p:cNvPr id="8" name="כותרת 2">
            <a:extLst>
              <a:ext uri="{FF2B5EF4-FFF2-40B4-BE49-F238E27FC236}">
                <a16:creationId xmlns:a16="http://schemas.microsoft.com/office/drawing/2014/main" id="{F4C29A6B-9945-4FC5-A474-31060F20E43E}"/>
              </a:ext>
            </a:extLst>
          </p:cNvPr>
          <p:cNvSpPr txBox="1">
            <a:spLocks/>
          </p:cNvSpPr>
          <p:nvPr/>
        </p:nvSpPr>
        <p:spPr>
          <a:xfrm>
            <a:off x="7776548" y="486443"/>
            <a:ext cx="3451187" cy="99584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/>
              <a:t>מהו החלום שהגשימה?</a:t>
            </a:r>
          </a:p>
        </p:txBody>
      </p:sp>
      <p:sp>
        <p:nvSpPr>
          <p:cNvPr id="13" name="כותרת 2">
            <a:extLst>
              <a:ext uri="{FF2B5EF4-FFF2-40B4-BE49-F238E27FC236}">
                <a16:creationId xmlns:a16="http://schemas.microsoft.com/office/drawing/2014/main" id="{A5F69D59-196D-47DB-BE6B-08F067BCDD07}"/>
              </a:ext>
            </a:extLst>
          </p:cNvPr>
          <p:cNvSpPr txBox="1">
            <a:spLocks/>
          </p:cNvSpPr>
          <p:nvPr/>
        </p:nvSpPr>
        <p:spPr>
          <a:xfrm>
            <a:off x="3982140" y="492439"/>
            <a:ext cx="3451187" cy="99584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/>
              <a:t>מה היו הקשיים שעמדו בדרכה?</a:t>
            </a:r>
          </a:p>
        </p:txBody>
      </p:sp>
      <p:cxnSp>
        <p:nvCxnSpPr>
          <p:cNvPr id="3" name="מחבר חץ ישר 2">
            <a:extLst>
              <a:ext uri="{FF2B5EF4-FFF2-40B4-BE49-F238E27FC236}">
                <a16:creationId xmlns:a16="http://schemas.microsoft.com/office/drawing/2014/main" id="{6A2754E8-52BB-4A91-81B3-C972D2D28E7F}"/>
              </a:ext>
            </a:extLst>
          </p:cNvPr>
          <p:cNvCxnSpPr/>
          <p:nvPr/>
        </p:nvCxnSpPr>
        <p:spPr>
          <a:xfrm flipV="1">
            <a:off x="8374566" y="5452946"/>
            <a:ext cx="0" cy="4604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24771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19D05279-4EE1-4B5D-952E-2172185DCA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7" t="3013" b="2325"/>
          <a:stretch/>
        </p:blipFill>
        <p:spPr>
          <a:xfrm>
            <a:off x="5134634" y="3030441"/>
            <a:ext cx="6577545" cy="3221494"/>
          </a:xfrm>
          <a:prstGeom prst="rect">
            <a:avLst/>
          </a:prstGeom>
        </p:spPr>
      </p:pic>
      <p:sp>
        <p:nvSpPr>
          <p:cNvPr id="6" name="פיצוץ : 14 נקודות 5">
            <a:extLst>
              <a:ext uri="{FF2B5EF4-FFF2-40B4-BE49-F238E27FC236}">
                <a16:creationId xmlns:a16="http://schemas.microsoft.com/office/drawing/2014/main" id="{92BBD759-714A-4934-B2D5-58981B6FE8E3}"/>
              </a:ext>
            </a:extLst>
          </p:cNvPr>
          <p:cNvSpPr/>
          <p:nvPr/>
        </p:nvSpPr>
        <p:spPr>
          <a:xfrm>
            <a:off x="7813806" y="2625643"/>
            <a:ext cx="609600" cy="503578"/>
          </a:xfrm>
          <a:prstGeom prst="irregularSeal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cxnSp>
        <p:nvCxnSpPr>
          <p:cNvPr id="13" name="מחבר חץ ישר 12">
            <a:extLst>
              <a:ext uri="{FF2B5EF4-FFF2-40B4-BE49-F238E27FC236}">
                <a16:creationId xmlns:a16="http://schemas.microsoft.com/office/drawing/2014/main" id="{226404B0-FDFF-4765-8B7C-FAAB78F2321F}"/>
              </a:ext>
            </a:extLst>
          </p:cNvPr>
          <p:cNvCxnSpPr>
            <a:cxnSpLocks/>
          </p:cNvCxnSpPr>
          <p:nvPr/>
        </p:nvCxnSpPr>
        <p:spPr>
          <a:xfrm flipH="1" flipV="1">
            <a:off x="8147859" y="3229465"/>
            <a:ext cx="2004290" cy="30224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מלבן 15">
            <a:extLst>
              <a:ext uri="{FF2B5EF4-FFF2-40B4-BE49-F238E27FC236}">
                <a16:creationId xmlns:a16="http://schemas.microsoft.com/office/drawing/2014/main" id="{0CAC0BA0-50ED-4C19-B25F-D3FF30A28598}"/>
              </a:ext>
            </a:extLst>
          </p:cNvPr>
          <p:cNvSpPr/>
          <p:nvPr/>
        </p:nvSpPr>
        <p:spPr>
          <a:xfrm>
            <a:off x="101601" y="1889542"/>
            <a:ext cx="4904508" cy="454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אַחֲרֵי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שֶׁשָּׂחֲתָה בְּמֶשֶׁךְ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14 שָׁעוֹת וּ-31 דַּקּוֹת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- מֶרְחָק שֶׁל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56 קִילוֹמֶטְרִים בְּעֵרֶךְ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הִיא הִגִּיעָה לְבַסּוֹף לַחוֹף הָאַנְגְּלִי.</a:t>
            </a:r>
          </a:p>
          <a:p>
            <a:pPr algn="r" rtl="1">
              <a:lnSpc>
                <a:spcPct val="150000"/>
              </a:lnSpc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גרטרוד צָלְחָה אֶת הַתְּעָלָה בְּסִגְנוֹן חֲתִירָה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יִחוּדִי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וְהִשִּׂיגָה שִׂיא חָדָשׁ: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שְׁעָתַיִם פָּחוֹת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מֵהַזְּמַן שֶׁנִּדְרַשׁ לַגְּבָרִים לְהַשְׁלָמַת הַצְּלִיחָה!</a:t>
            </a:r>
          </a:p>
        </p:txBody>
      </p:sp>
      <p:sp>
        <p:nvSpPr>
          <p:cNvPr id="11" name="כותרת 2">
            <a:extLst>
              <a:ext uri="{FF2B5EF4-FFF2-40B4-BE49-F238E27FC236}">
                <a16:creationId xmlns:a16="http://schemas.microsoft.com/office/drawing/2014/main" id="{D8FC643E-570A-43C5-864B-98A7F6CAF16F}"/>
              </a:ext>
            </a:extLst>
          </p:cNvPr>
          <p:cNvSpPr txBox="1">
            <a:spLocks/>
          </p:cNvSpPr>
          <p:nvPr/>
        </p:nvSpPr>
        <p:spPr>
          <a:xfrm>
            <a:off x="187732" y="486442"/>
            <a:ext cx="3451187" cy="99584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/>
              <a:t>כיצד הגשימה את חלומה?</a:t>
            </a:r>
          </a:p>
        </p:txBody>
      </p:sp>
      <p:sp>
        <p:nvSpPr>
          <p:cNvPr id="12" name="כותרת 2">
            <a:extLst>
              <a:ext uri="{FF2B5EF4-FFF2-40B4-BE49-F238E27FC236}">
                <a16:creationId xmlns:a16="http://schemas.microsoft.com/office/drawing/2014/main" id="{893A2762-969D-4FB1-9F0A-54DD378349CA}"/>
              </a:ext>
            </a:extLst>
          </p:cNvPr>
          <p:cNvSpPr txBox="1">
            <a:spLocks/>
          </p:cNvSpPr>
          <p:nvPr/>
        </p:nvSpPr>
        <p:spPr>
          <a:xfrm>
            <a:off x="7776548" y="486443"/>
            <a:ext cx="3451187" cy="99584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/>
              <a:t>מהו החלום שהגשימה?</a:t>
            </a:r>
          </a:p>
        </p:txBody>
      </p:sp>
      <p:sp>
        <p:nvSpPr>
          <p:cNvPr id="14" name="כותרת 2">
            <a:extLst>
              <a:ext uri="{FF2B5EF4-FFF2-40B4-BE49-F238E27FC236}">
                <a16:creationId xmlns:a16="http://schemas.microsoft.com/office/drawing/2014/main" id="{24299A8E-A96A-48F8-8CA1-7DFB78ABF5F8}"/>
              </a:ext>
            </a:extLst>
          </p:cNvPr>
          <p:cNvSpPr txBox="1">
            <a:spLocks/>
          </p:cNvSpPr>
          <p:nvPr/>
        </p:nvSpPr>
        <p:spPr>
          <a:xfrm>
            <a:off x="3982140" y="486443"/>
            <a:ext cx="3451187" cy="995845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b="1" dirty="0"/>
              <a:t>מה היו הקשיים שעמדו בדרכה?</a:t>
            </a: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67977E03-D805-4561-B809-8601F151CEE6}"/>
              </a:ext>
            </a:extLst>
          </p:cNvPr>
          <p:cNvSpPr/>
          <p:nvPr/>
        </p:nvSpPr>
        <p:spPr>
          <a:xfrm>
            <a:off x="101601" y="1418375"/>
            <a:ext cx="11661047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28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הַנִּסָּיוֹן</a:t>
            </a:r>
            <a:r>
              <a:rPr lang="he-IL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הָרִאשׁוֹן שֶׁלָּהּ נִכְשַׁל בְּ- 1925 בִּגְלַל מֶזֶג אֲוִיר גָּרוּעַ, אֲבָל הִיא לֹא וִתְּרָה...</a:t>
            </a:r>
            <a:endParaRPr lang="he-I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7786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מלבן 15">
            <a:extLst>
              <a:ext uri="{FF2B5EF4-FFF2-40B4-BE49-F238E27FC236}">
                <a16:creationId xmlns:a16="http://schemas.microsoft.com/office/drawing/2014/main" id="{0CAC0BA0-50ED-4C19-B25F-D3FF30A28598}"/>
              </a:ext>
            </a:extLst>
          </p:cNvPr>
          <p:cNvSpPr/>
          <p:nvPr/>
        </p:nvSpPr>
        <p:spPr>
          <a:xfrm>
            <a:off x="3885913" y="2286052"/>
            <a:ext cx="4904508" cy="454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אַחֲרֵי שֶׁשָּׂחֲתָה בְּמֶשֶׁךְ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14 שָׁעוֹת וּ-31 דַּקּוֹת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- מֶרְחָק שֶׁל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56 קִילוֹמֶטְרִים בְּעֵרֶךְ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הִיא הִגִּיעָה לְבַסּוֹף לַחוֹף הָאַנְגְּלִי.</a:t>
            </a:r>
          </a:p>
          <a:p>
            <a:pPr algn="r" rtl="1">
              <a:lnSpc>
                <a:spcPct val="150000"/>
              </a:lnSpc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גרטרוד צָלְחָה אֶת הַתְּעָלָה בְּסִגְנוֹן חֲתִירָה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יִחוּדִי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וְהִשִּׂיגָה שִׂיא חָדָשׁ: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שְׁעָתַיִם פָּחוֹת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מֵהַזְּמַן שֶׁנִּדְרַשׁ לַגְּבָרִים לְהַשְׁלָמַת הַצְלִיחָה!</a:t>
            </a:r>
          </a:p>
        </p:txBody>
      </p:sp>
      <p:sp>
        <p:nvSpPr>
          <p:cNvPr id="11" name="הסבר: קו עם גבול וקו אנכי 10">
            <a:extLst>
              <a:ext uri="{FF2B5EF4-FFF2-40B4-BE49-F238E27FC236}">
                <a16:creationId xmlns:a16="http://schemas.microsoft.com/office/drawing/2014/main" id="{5BC7CFD7-BCCA-4416-B322-41CDDFE01EBE}"/>
              </a:ext>
            </a:extLst>
          </p:cNvPr>
          <p:cNvSpPr/>
          <p:nvPr/>
        </p:nvSpPr>
        <p:spPr>
          <a:xfrm>
            <a:off x="678719" y="1952786"/>
            <a:ext cx="2918690" cy="1813302"/>
          </a:xfrm>
          <a:prstGeom prst="accentBorderCallout1">
            <a:avLst>
              <a:gd name="adj1" fmla="val 18750"/>
              <a:gd name="adj2" fmla="val -8333"/>
              <a:gd name="adj3" fmla="val -48018"/>
              <a:gd name="adj4" fmla="val 3332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עָבְרָה אֶת הַתְּעָלָה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בּשְׂחִיָּה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, בְּסִגְנוֹן חֲתִירָה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שֶׁיִּחוּדִי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רַק לָהּ.</a:t>
            </a:r>
          </a:p>
        </p:txBody>
      </p:sp>
      <p:sp>
        <p:nvSpPr>
          <p:cNvPr id="12" name="הסבר: קו עם גבול וקו אנכי 11">
            <a:extLst>
              <a:ext uri="{FF2B5EF4-FFF2-40B4-BE49-F238E27FC236}">
                <a16:creationId xmlns:a16="http://schemas.microsoft.com/office/drawing/2014/main" id="{650FD425-BB62-4D94-A696-0BB0138D7624}"/>
              </a:ext>
            </a:extLst>
          </p:cNvPr>
          <p:cNvSpPr/>
          <p:nvPr/>
        </p:nvSpPr>
        <p:spPr>
          <a:xfrm>
            <a:off x="9078925" y="1952786"/>
            <a:ext cx="2918690" cy="1921790"/>
          </a:xfrm>
          <a:prstGeom prst="accentBorderCallout1">
            <a:avLst>
              <a:gd name="adj1" fmla="val 18750"/>
              <a:gd name="adj2" fmla="val -8333"/>
              <a:gd name="adj3" fmla="val -48018"/>
              <a:gd name="adj4" fmla="val 3332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השִּׂיגָה שִׂיא חָדָשׁ: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שְׁעָתַיִם פָּחוֹת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מֵהַזְּמַן שֶׁנִּדְרַשׁ לַגְּבָרִים לְהַשְׁלָמַת הַצְּלִיחָה</a:t>
            </a:r>
          </a:p>
        </p:txBody>
      </p:sp>
      <p:cxnSp>
        <p:nvCxnSpPr>
          <p:cNvPr id="15" name="מחבר ישר 14">
            <a:extLst>
              <a:ext uri="{FF2B5EF4-FFF2-40B4-BE49-F238E27FC236}">
                <a16:creationId xmlns:a16="http://schemas.microsoft.com/office/drawing/2014/main" id="{361472A0-F336-4D4A-8B7A-611F86F78C5E}"/>
              </a:ext>
            </a:extLst>
          </p:cNvPr>
          <p:cNvCxnSpPr>
            <a:cxnSpLocks/>
          </p:cNvCxnSpPr>
          <p:nvPr/>
        </p:nvCxnSpPr>
        <p:spPr>
          <a:xfrm>
            <a:off x="4315265" y="2932449"/>
            <a:ext cx="390007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2307ADC2-BB53-4B6A-AB20-95667373D9B6}"/>
              </a:ext>
            </a:extLst>
          </p:cNvPr>
          <p:cNvCxnSpPr>
            <a:cxnSpLocks/>
          </p:cNvCxnSpPr>
          <p:nvPr/>
        </p:nvCxnSpPr>
        <p:spPr>
          <a:xfrm>
            <a:off x="7074845" y="5503474"/>
            <a:ext cx="63378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>
            <a:extLst>
              <a:ext uri="{FF2B5EF4-FFF2-40B4-BE49-F238E27FC236}">
                <a16:creationId xmlns:a16="http://schemas.microsoft.com/office/drawing/2014/main" id="{A6D04C13-587A-4941-A684-F985FC866187}"/>
              </a:ext>
            </a:extLst>
          </p:cNvPr>
          <p:cNvCxnSpPr>
            <a:cxnSpLocks/>
          </p:cNvCxnSpPr>
          <p:nvPr/>
        </p:nvCxnSpPr>
        <p:spPr>
          <a:xfrm>
            <a:off x="4920438" y="5503474"/>
            <a:ext cx="1917244" cy="179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>
            <a:extLst>
              <a:ext uri="{FF2B5EF4-FFF2-40B4-BE49-F238E27FC236}">
                <a16:creationId xmlns:a16="http://schemas.microsoft.com/office/drawing/2014/main" id="{6AA8B1DD-20BF-4612-BB1D-339C0F8055E8}"/>
              </a:ext>
            </a:extLst>
          </p:cNvPr>
          <p:cNvCxnSpPr>
            <a:cxnSpLocks/>
          </p:cNvCxnSpPr>
          <p:nvPr/>
        </p:nvCxnSpPr>
        <p:spPr>
          <a:xfrm>
            <a:off x="4370718" y="4904118"/>
            <a:ext cx="1099441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כותרת 2">
            <a:extLst>
              <a:ext uri="{FF2B5EF4-FFF2-40B4-BE49-F238E27FC236}">
                <a16:creationId xmlns:a16="http://schemas.microsoft.com/office/drawing/2014/main" id="{667843D3-FC67-49C9-8682-A9913F5EC00B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22" name="כותרת 2">
            <a:extLst>
              <a:ext uri="{FF2B5EF4-FFF2-40B4-BE49-F238E27FC236}">
                <a16:creationId xmlns:a16="http://schemas.microsoft.com/office/drawing/2014/main" id="{2A679B27-C7F0-41B6-B3E0-F7338A4036DC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23" name="כותרת 2">
            <a:extLst>
              <a:ext uri="{FF2B5EF4-FFF2-40B4-BE49-F238E27FC236}">
                <a16:creationId xmlns:a16="http://schemas.microsoft.com/office/drawing/2014/main" id="{623C9F42-87B6-41EF-B65C-49F28D26CB0B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200F6236-2156-49D0-88E7-1E8A2C4A1DD5}"/>
              </a:ext>
            </a:extLst>
          </p:cNvPr>
          <p:cNvCxnSpPr>
            <a:cxnSpLocks/>
          </p:cNvCxnSpPr>
          <p:nvPr/>
        </p:nvCxnSpPr>
        <p:spPr>
          <a:xfrm>
            <a:off x="7856491" y="5521468"/>
            <a:ext cx="93393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4786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ED06A239-8CBE-449E-B1DE-A05E050679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59" t="15837" r="8993" b="6474"/>
          <a:stretch/>
        </p:blipFill>
        <p:spPr>
          <a:xfrm>
            <a:off x="4549698" y="1536135"/>
            <a:ext cx="7515922" cy="5224766"/>
          </a:xfrm>
          <a:prstGeom prst="rect">
            <a:avLst/>
          </a:prstGeom>
        </p:spPr>
      </p:pic>
      <p:sp>
        <p:nvSpPr>
          <p:cNvPr id="13" name="הסבר: קו עם גבול וקו אנכי 12">
            <a:extLst>
              <a:ext uri="{FF2B5EF4-FFF2-40B4-BE49-F238E27FC236}">
                <a16:creationId xmlns:a16="http://schemas.microsoft.com/office/drawing/2014/main" id="{738EA0B1-A5CD-4A1E-B554-5F0AEA4B2F05}"/>
              </a:ext>
            </a:extLst>
          </p:cNvPr>
          <p:cNvSpPr/>
          <p:nvPr/>
        </p:nvSpPr>
        <p:spPr>
          <a:xfrm>
            <a:off x="1452028" y="2323875"/>
            <a:ext cx="2918690" cy="1798674"/>
          </a:xfrm>
          <a:prstGeom prst="accentBorderCallout1">
            <a:avLst>
              <a:gd name="adj1" fmla="val 18750"/>
              <a:gd name="adj2" fmla="val -8333"/>
              <a:gd name="adj3" fmla="val -81396"/>
              <a:gd name="adj4" fmla="val 1158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נֶאֶבְקָה בזרמי מַיִם חֲזָקִים.</a:t>
            </a:r>
          </a:p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בַּמַּיִם הָיוּ כְּרִישִׁים וּמֶדוּזוֹת צוֹרְבוֹת.</a:t>
            </a:r>
          </a:p>
        </p:txBody>
      </p:sp>
      <p:sp>
        <p:nvSpPr>
          <p:cNvPr id="10" name="כותרת 2">
            <a:extLst>
              <a:ext uri="{FF2B5EF4-FFF2-40B4-BE49-F238E27FC236}">
                <a16:creationId xmlns:a16="http://schemas.microsoft.com/office/drawing/2014/main" id="{0801EB98-02EC-4712-8EA0-C13ED5405462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2" name="כותרת 2">
            <a:extLst>
              <a:ext uri="{FF2B5EF4-FFF2-40B4-BE49-F238E27FC236}">
                <a16:creationId xmlns:a16="http://schemas.microsoft.com/office/drawing/2014/main" id="{90E906B5-25DF-4029-A7C9-2A9DF6679A4C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4" name="כותרת 2">
            <a:extLst>
              <a:ext uri="{FF2B5EF4-FFF2-40B4-BE49-F238E27FC236}">
                <a16:creationId xmlns:a16="http://schemas.microsoft.com/office/drawing/2014/main" id="{2EC9E97E-728F-4747-9FCC-27BE9BFFA05C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28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7F188421-199E-4B58-97AA-77F88CD5AB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75" t="2877" r="7500"/>
          <a:stretch/>
        </p:blipFill>
        <p:spPr>
          <a:xfrm>
            <a:off x="6608190" y="1593026"/>
            <a:ext cx="5432933" cy="5186915"/>
          </a:xfrm>
          <a:prstGeom prst="rect">
            <a:avLst/>
          </a:prstGeom>
        </p:spPr>
      </p:pic>
      <p:sp>
        <p:nvSpPr>
          <p:cNvPr id="14" name="הסבר: קו עם גבול וקו אנכי 13">
            <a:extLst>
              <a:ext uri="{FF2B5EF4-FFF2-40B4-BE49-F238E27FC236}">
                <a16:creationId xmlns:a16="http://schemas.microsoft.com/office/drawing/2014/main" id="{2405D741-0EF5-4132-B3A6-C2A495EE5161}"/>
              </a:ext>
            </a:extLst>
          </p:cNvPr>
          <p:cNvSpPr/>
          <p:nvPr/>
        </p:nvSpPr>
        <p:spPr>
          <a:xfrm>
            <a:off x="3813894" y="2416450"/>
            <a:ext cx="2668506" cy="1969570"/>
          </a:xfrm>
          <a:prstGeom prst="accentBorderCallout1">
            <a:avLst>
              <a:gd name="adj1" fmla="val 18750"/>
              <a:gd name="adj2" fmla="val -8333"/>
              <a:gd name="adj3" fmla="val -88475"/>
              <a:gd name="adj4" fmla="val 4930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שִׁמְּנָהּ אֶת גּוּפָהּ כְּדֵי לִשְׁמֹר עַל הַחֹם שֶׁלּוֹ בְּמַיִם קָרִים.</a:t>
            </a:r>
          </a:p>
        </p:txBody>
      </p:sp>
      <p:sp>
        <p:nvSpPr>
          <p:cNvPr id="15" name="הסבר: קו עם גבול וקו אנכי 14">
            <a:extLst>
              <a:ext uri="{FF2B5EF4-FFF2-40B4-BE49-F238E27FC236}">
                <a16:creationId xmlns:a16="http://schemas.microsoft.com/office/drawing/2014/main" id="{AF8FDCD8-17C5-402B-AD51-D4845C1A3AE0}"/>
              </a:ext>
            </a:extLst>
          </p:cNvPr>
          <p:cNvSpPr/>
          <p:nvPr/>
        </p:nvSpPr>
        <p:spPr>
          <a:xfrm>
            <a:off x="563472" y="2416449"/>
            <a:ext cx="2668506" cy="2217544"/>
          </a:xfrm>
          <a:prstGeom prst="accentBorderCallout1">
            <a:avLst>
              <a:gd name="adj1" fmla="val 18750"/>
              <a:gd name="adj2" fmla="val -8333"/>
              <a:gd name="adj3" fmla="val -111016"/>
              <a:gd name="adj4" fmla="val 728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דָּאֲגָה שֶׁיְּזַהוּ אוֹתָהּ בְּאֶמְצָעוּת כּוֹבַע יָם אָדֹם בּוֹהֵק וִיעוֹדְדוּ אוֹתָהּ.</a:t>
            </a:r>
          </a:p>
        </p:txBody>
      </p:sp>
      <p:sp>
        <p:nvSpPr>
          <p:cNvPr id="11" name="כותרת 2">
            <a:extLst>
              <a:ext uri="{FF2B5EF4-FFF2-40B4-BE49-F238E27FC236}">
                <a16:creationId xmlns:a16="http://schemas.microsoft.com/office/drawing/2014/main" id="{BA6280D9-9628-4927-8F99-57554D4DAC93}"/>
              </a:ext>
            </a:extLst>
          </p:cNvPr>
          <p:cNvSpPr txBox="1">
            <a:spLocks/>
          </p:cNvSpPr>
          <p:nvPr/>
        </p:nvSpPr>
        <p:spPr>
          <a:xfrm>
            <a:off x="315262" y="326884"/>
            <a:ext cx="3958873" cy="995844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2" name="כותרת 2">
            <a:extLst>
              <a:ext uri="{FF2B5EF4-FFF2-40B4-BE49-F238E27FC236}">
                <a16:creationId xmlns:a16="http://schemas.microsoft.com/office/drawing/2014/main" id="{3A02FC45-810C-448B-A87B-85FCFA56A93C}"/>
              </a:ext>
            </a:extLst>
          </p:cNvPr>
          <p:cNvSpPr txBox="1">
            <a:spLocks/>
          </p:cNvSpPr>
          <p:nvPr/>
        </p:nvSpPr>
        <p:spPr>
          <a:xfrm>
            <a:off x="4370718" y="305298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3" name="כותרת 2">
            <a:extLst>
              <a:ext uri="{FF2B5EF4-FFF2-40B4-BE49-F238E27FC236}">
                <a16:creationId xmlns:a16="http://schemas.microsoft.com/office/drawing/2014/main" id="{7B9DF50E-29E4-4C86-9781-49C45F9B5108}"/>
              </a:ext>
            </a:extLst>
          </p:cNvPr>
          <p:cNvSpPr txBox="1">
            <a:spLocks/>
          </p:cNvSpPr>
          <p:nvPr/>
        </p:nvSpPr>
        <p:spPr>
          <a:xfrm>
            <a:off x="8156633" y="315815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119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הסבר: קו עם גבול וקו אנכי 7">
            <a:extLst>
              <a:ext uri="{FF2B5EF4-FFF2-40B4-BE49-F238E27FC236}">
                <a16:creationId xmlns:a16="http://schemas.microsoft.com/office/drawing/2014/main" id="{6EEE52E8-965B-426F-9220-A121784C6D05}"/>
              </a:ext>
            </a:extLst>
          </p:cNvPr>
          <p:cNvSpPr/>
          <p:nvPr/>
        </p:nvSpPr>
        <p:spPr>
          <a:xfrm>
            <a:off x="322057" y="914400"/>
            <a:ext cx="4125502" cy="5781564"/>
          </a:xfrm>
          <a:prstGeom prst="accentBorderCallout1">
            <a:avLst>
              <a:gd name="adj1" fmla="val 18750"/>
              <a:gd name="adj2" fmla="val -8333"/>
              <a:gd name="adj3" fmla="val -31324"/>
              <a:gd name="adj4" fmla="val 333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בחרה ציוד שעזר לה בצליחת התעלה.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חָשְׁבָה עַל סִגְנוֹן שְׂחִיָּה חָדָשׁ.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לֹא הִקְשִׁיבָה לְמִי שֶׁאָמַר לָהּ לְהַמְשִׁיךְ לִשְׂחוֹת בְּסִגְנוֹן חָזֶה.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אָכְלָה רַק קֻבִּיּוֹת סֻכָּר בְּיוֹם.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שָׁמְרָה עַל קֶצֶב שְׂחִיָּה בְּעֶזְרַת הַאֲזָנָה לַשִּׁיר.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עוֹדְדָה אֶת עַצְמָהּ: "אֲנִי כְּבָר קְרוֹבָה".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הִקְשִׁיבָה לְעַצְמָהּ וְלֹא לַאֲנָשִׁים  שֶׁאָמַרו לָהּ לְוַתֵּר.</a:t>
            </a:r>
          </a:p>
        </p:txBody>
      </p:sp>
      <p:sp>
        <p:nvSpPr>
          <p:cNvPr id="9" name="הסבר: קו עם גבול וקו אנכי 8">
            <a:extLst>
              <a:ext uri="{FF2B5EF4-FFF2-40B4-BE49-F238E27FC236}">
                <a16:creationId xmlns:a16="http://schemas.microsoft.com/office/drawing/2014/main" id="{770632F7-8645-4DCC-969F-B9A89AF3C011}"/>
              </a:ext>
            </a:extLst>
          </p:cNvPr>
          <p:cNvSpPr/>
          <p:nvPr/>
        </p:nvSpPr>
        <p:spPr>
          <a:xfrm>
            <a:off x="8582139" y="2450812"/>
            <a:ext cx="3092067" cy="2848301"/>
          </a:xfrm>
          <a:prstGeom prst="accentBorderCallout1">
            <a:avLst>
              <a:gd name="adj1" fmla="val 18750"/>
              <a:gd name="adj2" fmla="val -8333"/>
              <a:gd name="adj3" fmla="val -31324"/>
              <a:gd name="adj4" fmla="val 333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pPr algn="r" rtl="1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גרטרוד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הָיְתָה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הָאִשָּׁה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הָרִאשׁוֹנָה שֶׁצָּלְחָה אֶת תְּעָלַת למאנש.</a:t>
            </a:r>
          </a:p>
        </p:txBody>
      </p:sp>
      <p:sp>
        <p:nvSpPr>
          <p:cNvPr id="10" name="הסבר: קו עם גבול וקו אנכי 9">
            <a:extLst>
              <a:ext uri="{FF2B5EF4-FFF2-40B4-BE49-F238E27FC236}">
                <a16:creationId xmlns:a16="http://schemas.microsoft.com/office/drawing/2014/main" id="{CFA039B3-7987-4046-8E32-5D32241A882E}"/>
              </a:ext>
            </a:extLst>
          </p:cNvPr>
          <p:cNvSpPr/>
          <p:nvPr/>
        </p:nvSpPr>
        <p:spPr>
          <a:xfrm>
            <a:off x="4752457" y="1735810"/>
            <a:ext cx="3451188" cy="4960153"/>
          </a:xfrm>
          <a:prstGeom prst="accentBorderCallout1">
            <a:avLst>
              <a:gd name="adj1" fmla="val 18750"/>
              <a:gd name="adj2" fmla="val -8333"/>
              <a:gd name="adj3" fmla="val -63525"/>
              <a:gd name="adj4" fmla="val 10709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שְׂחִיָּה בַּמַּיִם קָרִים מְאֹד. שְׂחִיָּה קָשָׁה וּמְסֻכֶּנֶת.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אֲנָשִׁים חָשְׁבוּ שֶׁלֹּא תַּצְלִיחַ.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נִכְשְׁלָה בְּעָבָר.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מֶזֶג הָאֲוִיר יָכוֹל מְאֹד לְהַשְׁפִּיעַ עַל הַצְלָחָתָהּ.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נֶאֶבְקָה בזרמי מַיִם חֲזָקִים.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בַּמַּיִם הָיוּ כְּרִישִׁים וּמֵדוּזוֹת צוֹרְבוֹת.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he-I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7304D16C-95D7-4923-8BA7-F109B8C3EF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71" t="3013" r="72630" b="64467"/>
          <a:stretch/>
        </p:blipFill>
        <p:spPr>
          <a:xfrm>
            <a:off x="9837045" y="4401518"/>
            <a:ext cx="801218" cy="2294445"/>
          </a:xfrm>
          <a:prstGeom prst="rect">
            <a:avLst/>
          </a:prstGeom>
        </p:spPr>
      </p:pic>
      <p:sp>
        <p:nvSpPr>
          <p:cNvPr id="13" name="כותרת 2">
            <a:extLst>
              <a:ext uri="{FF2B5EF4-FFF2-40B4-BE49-F238E27FC236}">
                <a16:creationId xmlns:a16="http://schemas.microsoft.com/office/drawing/2014/main" id="{15492B85-E9CF-47C6-A474-721C4818B573}"/>
              </a:ext>
            </a:extLst>
          </p:cNvPr>
          <p:cNvSpPr txBox="1">
            <a:spLocks/>
          </p:cNvSpPr>
          <p:nvPr/>
        </p:nvSpPr>
        <p:spPr>
          <a:xfrm>
            <a:off x="322056" y="271799"/>
            <a:ext cx="4125503" cy="103685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כיצד הגשימה את חלומה?</a:t>
            </a:r>
          </a:p>
        </p:txBody>
      </p:sp>
      <p:sp>
        <p:nvSpPr>
          <p:cNvPr id="14" name="כותרת 2">
            <a:extLst>
              <a:ext uri="{FF2B5EF4-FFF2-40B4-BE49-F238E27FC236}">
                <a16:creationId xmlns:a16="http://schemas.microsoft.com/office/drawing/2014/main" id="{D1AE0CC0-886A-4FCF-93FC-004F0B14E6D7}"/>
              </a:ext>
            </a:extLst>
          </p:cNvPr>
          <p:cNvSpPr txBox="1">
            <a:spLocks/>
          </p:cNvSpPr>
          <p:nvPr/>
        </p:nvSpPr>
        <p:spPr>
          <a:xfrm>
            <a:off x="4575212" y="264630"/>
            <a:ext cx="3689332" cy="1019932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/>
              <a:t>מה היו הקשיים שעמדו בדרכה?</a:t>
            </a:r>
          </a:p>
        </p:txBody>
      </p:sp>
      <p:sp>
        <p:nvSpPr>
          <p:cNvPr id="15" name="כותרת 2">
            <a:extLst>
              <a:ext uri="{FF2B5EF4-FFF2-40B4-BE49-F238E27FC236}">
                <a16:creationId xmlns:a16="http://schemas.microsoft.com/office/drawing/2014/main" id="{64029364-A4B7-4173-A46D-7067AF912A63}"/>
              </a:ext>
            </a:extLst>
          </p:cNvPr>
          <p:cNvSpPr txBox="1">
            <a:spLocks/>
          </p:cNvSpPr>
          <p:nvPr/>
        </p:nvSpPr>
        <p:spPr>
          <a:xfrm>
            <a:off x="8392198" y="299236"/>
            <a:ext cx="3690911" cy="1009415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 marL="342900" marR="0" lvl="0" indent="-342900" algn="r" defTabSz="914400" rtl="1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82A5">
                  <a:lumMod val="75000"/>
                </a:srgb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מהו החלום</a:t>
            </a:r>
            <a:r>
              <a:rPr kumimoji="0" lang="he-IL" sz="280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e-I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שהגשימה?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284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A2D1F26D-5F41-48C4-871E-8691F185D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685" y="1891029"/>
            <a:ext cx="6966103" cy="4549676"/>
          </a:xfrm>
          <a:prstGeom prst="rect">
            <a:avLst/>
          </a:prstGeom>
        </p:spPr>
      </p:pic>
      <p:sp>
        <p:nvSpPr>
          <p:cNvPr id="9" name="כותרת 2">
            <a:extLst>
              <a:ext uri="{FF2B5EF4-FFF2-40B4-BE49-F238E27FC236}">
                <a16:creationId xmlns:a16="http://schemas.microsoft.com/office/drawing/2014/main" id="{C1C5F23D-D479-47E0-8011-5B877B3D6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/>
          <a:lstStyle/>
          <a:p>
            <a:r>
              <a:rPr lang="he-IL" dirty="0"/>
              <a:t>הגשמת חלומה של גרטרוד </a:t>
            </a:r>
            <a:r>
              <a:rPr lang="he-IL" dirty="0" err="1"/>
              <a:t>אדרלה</a:t>
            </a:r>
            <a:endParaRPr lang="he-IL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0565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AAD958-7AEE-4B1B-BB3A-8643539D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גרטרוד </a:t>
            </a:r>
            <a:r>
              <a:rPr lang="he-IL" dirty="0" err="1"/>
              <a:t>אדרלה</a:t>
            </a:r>
            <a:r>
              <a:rPr lang="he-IL" dirty="0"/>
              <a:t>- מקור מידע נוסף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730D0A3-5562-4FC4-99AA-D62FCBB66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792" y="1776248"/>
            <a:ext cx="5124714" cy="461849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07D683C-CCDD-48DA-9DD0-FC1ECC850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08" y="1824374"/>
            <a:ext cx="5124713" cy="46674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6582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C6DFAD-12E9-4565-B8A4-76777C17B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משימה לאחר השיעור</a:t>
            </a: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1986" t="28807" r="88081" b="49152"/>
          <a:stretch/>
        </p:blipFill>
        <p:spPr bwMode="auto">
          <a:xfrm>
            <a:off x="409072" y="1899234"/>
            <a:ext cx="1793457" cy="14351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14808" t="25252" r="73995" b="53419"/>
          <a:stretch/>
        </p:blipFill>
        <p:spPr bwMode="auto">
          <a:xfrm>
            <a:off x="409073" y="4231105"/>
            <a:ext cx="1793457" cy="1532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25643" t="25252" r="63882" b="45598"/>
          <a:stretch/>
        </p:blipFill>
        <p:spPr bwMode="auto">
          <a:xfrm>
            <a:off x="2714962" y="1899233"/>
            <a:ext cx="1912932" cy="14351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35215" t="71465" r="51060" b="1"/>
          <a:stretch/>
        </p:blipFill>
        <p:spPr bwMode="auto">
          <a:xfrm>
            <a:off x="2714961" y="4297529"/>
            <a:ext cx="1912932" cy="14466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60679" t="2145" r="28305" b="67638"/>
          <a:stretch/>
        </p:blipFill>
        <p:spPr bwMode="auto">
          <a:xfrm>
            <a:off x="5223609" y="1899233"/>
            <a:ext cx="1912932" cy="1428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66097" t="29874" r="23609" b="50574"/>
          <a:stretch/>
        </p:blipFill>
        <p:spPr bwMode="auto">
          <a:xfrm>
            <a:off x="5213106" y="4231106"/>
            <a:ext cx="1793456" cy="14973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80567" t="29874" r="7355" b="40976"/>
          <a:stretch/>
        </p:blipFill>
        <p:spPr bwMode="auto">
          <a:xfrm>
            <a:off x="7711203" y="1899233"/>
            <a:ext cx="1673430" cy="1428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77837" t="55469" r="9522" b="15736"/>
          <a:stretch/>
        </p:blipFill>
        <p:spPr bwMode="auto">
          <a:xfrm>
            <a:off x="7591175" y="4231103"/>
            <a:ext cx="1793457" cy="14973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67723" t="46582" r="18913" b="27468"/>
          <a:stretch/>
        </p:blipFill>
        <p:spPr bwMode="auto">
          <a:xfrm>
            <a:off x="9982864" y="1895222"/>
            <a:ext cx="1941548" cy="1428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FBEC3B9C-D7EA-4CE3-BE88-307AA463F79B}"/>
              </a:ext>
            </a:extLst>
          </p:cNvPr>
          <p:cNvPicPr/>
          <p:nvPr/>
        </p:nvPicPr>
        <p:blipFill rotWithShape="1">
          <a:blip r:embed="rId4"/>
          <a:srcRect l="71515" t="12098" r="17649" b="66928"/>
          <a:stretch/>
        </p:blipFill>
        <p:spPr bwMode="auto">
          <a:xfrm>
            <a:off x="9980347" y="4292766"/>
            <a:ext cx="1912932" cy="1497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BD78DF45-8AE3-49FC-9984-CB2D94474B24}"/>
              </a:ext>
            </a:extLst>
          </p:cNvPr>
          <p:cNvSpPr/>
          <p:nvPr/>
        </p:nvSpPr>
        <p:spPr>
          <a:xfrm>
            <a:off x="4897464" y="5822534"/>
            <a:ext cx="6845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בַּחֲרוּ דְּמוּת נוֹסֶפֶת</a:t>
            </a:r>
          </a:p>
          <a:p>
            <a:pPr algn="r"/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צרו אֶת מַסְלוּל הַקְּרִיאָה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3674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>
            <a:extLst>
              <a:ext uri="{FF2B5EF4-FFF2-40B4-BE49-F238E27FC236}">
                <a16:creationId xmlns:a16="http://schemas.microsoft.com/office/drawing/2014/main" id="{A2345D03-7368-4199-9D1D-5E0D5AF2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גרטרוד </a:t>
            </a:r>
            <a:r>
              <a:rPr lang="he-IL" dirty="0" err="1"/>
              <a:t>אדרלה</a:t>
            </a:r>
            <a:endParaRPr lang="he-IL" dirty="0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F791CAD7-CE84-4C2E-A8C9-108E185E2B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42"/>
          <a:stretch/>
        </p:blipFill>
        <p:spPr>
          <a:xfrm>
            <a:off x="2340244" y="1765200"/>
            <a:ext cx="7330698" cy="446557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9999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מסכמים - מה למדנו?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EF0A387-D608-480B-B820-8B223BF8C0DD}"/>
              </a:ext>
            </a:extLst>
          </p:cNvPr>
          <p:cNvSpPr txBox="1"/>
          <p:nvPr/>
        </p:nvSpPr>
        <p:spPr>
          <a:xfrm>
            <a:off x="529388" y="1912366"/>
            <a:ext cx="10729737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התנסנו בִּקְרִיאָה שֶׁל טֶקְסְט רָב היצגי.</a:t>
            </a:r>
          </a:p>
          <a:p>
            <a:pPr marL="457200" lvl="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הֵבַנּוּ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שֶׁ"מַּסְלוּל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הַקְּרִיאָה"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יָכֹל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 לְהִשְׁתַּנּוֹת בְּהֶתְאֵם לְמַטְּרַת הַקְּרִיאָה.</a:t>
            </a:r>
          </a:p>
          <a:p>
            <a:pPr marL="457200" lvl="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רָאִינוּ שֶׁיֵשׁ קֶשֶׁר בֵּין ההיצגים הַשּׁוֹנִים בַּטֶּקְסְט.</a:t>
            </a:r>
          </a:p>
          <a:p>
            <a:pPr marL="457200" lvl="0" indent="-457200" algn="r" rtl="1"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הִכַּרְנוּ  אֶת גרטרוד </a:t>
            </a:r>
            <a:r>
              <a:rPr lang="he-IL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אדרלה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, דְּמוּת מֻפְלָאָה וּדְגוּלָה.</a:t>
            </a:r>
          </a:p>
          <a:p>
            <a:pPr lvl="0" algn="r" rtl="1"/>
            <a:endParaRPr lang="he-IL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520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6619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3609</TotalTime>
  <Words>2532</Words>
  <Application>Microsoft Office PowerPoint</Application>
  <PresentationFormat>מסך רחב</PresentationFormat>
  <Paragraphs>306</Paragraphs>
  <Slides>28</Slides>
  <Notes>27</Notes>
  <HiddenSlides>0</HiddenSlides>
  <MMClips>4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33" baseType="lpstr">
      <vt:lpstr>Alef</vt:lpstr>
      <vt:lpstr>Arial</vt:lpstr>
      <vt:lpstr>Calibri</vt:lpstr>
      <vt:lpstr>Wingdings</vt:lpstr>
      <vt:lpstr>Office Theme</vt:lpstr>
      <vt:lpstr>מצגת של PowerPoint‏</vt:lpstr>
      <vt:lpstr>מה להביא לשיעור?</vt:lpstr>
      <vt:lpstr>נושא השיעור</vt:lpstr>
      <vt:lpstr>מה נלמד היום?</vt:lpstr>
      <vt:lpstr>סיפורן של נשים מופלאות ששינו את העולם \ קייט פנקהרסט</vt:lpstr>
      <vt:lpstr>תוכן עניינים</vt:lpstr>
      <vt:lpstr>תוכן עניינים </vt:lpstr>
      <vt:lpstr>מצגת של PowerPoint‏</vt:lpstr>
      <vt:lpstr>מצגת של PowerPoint‏</vt:lpstr>
      <vt:lpstr>גֶרְטְרוּד אֶדֶרְלֶה- מה מיוחד בדמותה?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הגשמת חלומה של גרטרוד אדרלה</vt:lpstr>
      <vt:lpstr>גרטרוד אדרלה- מקור מידע נוסף</vt:lpstr>
      <vt:lpstr>משימה לאחר השיעור</vt:lpstr>
      <vt:lpstr>גרטרוד אדרלה</vt:lpstr>
      <vt:lpstr>מסכמים - מה למדנו?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Ruthy Betinger</dc:creator>
  <cp:lastModifiedBy>efrat</cp:lastModifiedBy>
  <cp:revision>253</cp:revision>
  <dcterms:created xsi:type="dcterms:W3CDTF">2020-03-11T07:11:19Z</dcterms:created>
  <dcterms:modified xsi:type="dcterms:W3CDTF">2020-07-28T08:58:11Z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86E84F80-F3C2-41DE-97FB-440FE5712572</vt:lpwstr>
  </property>
  <property fmtid="{D5CDD505-2E9C-101B-9397-08002B2CF9AE}" pid="3" name="ArticulatePath">
    <vt:lpwstr>סיפורן של נשים מופלאות 15.7.2020</vt:lpwstr>
  </property>
</Properties>
</file>