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30"/>
  </p:notesMasterIdLst>
  <p:sldIdLst>
    <p:sldId id="282" r:id="rId2"/>
    <p:sldId id="269" r:id="rId3"/>
    <p:sldId id="306" r:id="rId4"/>
    <p:sldId id="334" r:id="rId5"/>
    <p:sldId id="338" r:id="rId6"/>
    <p:sldId id="335" r:id="rId7"/>
    <p:sldId id="399" r:id="rId8"/>
    <p:sldId id="385" r:id="rId9"/>
    <p:sldId id="393" r:id="rId10"/>
    <p:sldId id="373" r:id="rId11"/>
    <p:sldId id="362" r:id="rId12"/>
    <p:sldId id="394" r:id="rId13"/>
    <p:sldId id="363" r:id="rId14"/>
    <p:sldId id="388" r:id="rId15"/>
    <p:sldId id="375" r:id="rId16"/>
    <p:sldId id="395" r:id="rId17"/>
    <p:sldId id="387" r:id="rId18"/>
    <p:sldId id="390" r:id="rId19"/>
    <p:sldId id="391" r:id="rId20"/>
    <p:sldId id="397" r:id="rId21"/>
    <p:sldId id="398" r:id="rId22"/>
    <p:sldId id="292" r:id="rId23"/>
    <p:sldId id="345" r:id="rId24"/>
    <p:sldId id="381" r:id="rId25"/>
    <p:sldId id="400" r:id="rId26"/>
    <p:sldId id="360" r:id="rId27"/>
    <p:sldId id="321" r:id="rId28"/>
    <p:sldId id="281" r:id="rId29"/>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8" clrIdx="0"/>
  <p:cmAuthor id="1" name="limor" initials="l" lastIdx="3" clrIdx="1">
    <p:extLst>
      <p:ext uri="{19B8F6BF-5375-455C-9EA6-DF929625EA0E}">
        <p15:presenceInfo xmlns:p15="http://schemas.microsoft.com/office/powerpoint/2012/main" userId="lim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F1C5"/>
    <a:srgbClr val="B3FFEB"/>
    <a:srgbClr val="00CC99"/>
    <a:srgbClr val="FC5A8C"/>
    <a:srgbClr val="00543E"/>
    <a:srgbClr val="FFB989"/>
    <a:srgbClr val="FF6600"/>
    <a:srgbClr val="FFB3B3"/>
    <a:srgbClr val="FF5B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441" autoAdjust="0"/>
    <p:restoredTop sz="82885" autoAdjust="0"/>
  </p:normalViewPr>
  <p:slideViewPr>
    <p:cSldViewPr snapToGrid="0" snapToObjects="1" showGuides="1">
      <p:cViewPr varScale="1">
        <p:scale>
          <a:sx n="61" d="100"/>
          <a:sy n="61" d="100"/>
        </p:scale>
        <p:origin x="1116" y="60"/>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30/07/2020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reepik.com/premium-vector/world-book-day-girl-boy-hot-air-ballon-book_7383976.htm#page=1&amp;query=%20world%20book&amp;position=15"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sz="1200" b="1" dirty="0"/>
              <a:t>שלום שמי....</a:t>
            </a:r>
          </a:p>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sz="1200" b="1" dirty="0"/>
              <a:t> לפני שנתחיל בשיעור הצטיידו ב</a:t>
            </a:r>
            <a:r>
              <a:rPr lang="he-IL" b="1" dirty="0"/>
              <a:t>כלי כתיבה ושני דפים . (</a:t>
            </a:r>
            <a:r>
              <a:rPr lang="en-US" b="1" dirty="0"/>
              <a:t> </a:t>
            </a:r>
            <a:r>
              <a:rPr lang="he-IL" b="1" dirty="0"/>
              <a:t>השהייה קצרה)</a:t>
            </a:r>
            <a:r>
              <a:rPr lang="en-US" b="1" dirty="0"/>
              <a:t> </a:t>
            </a: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a:t>משך השקף: 2 דקות</a:t>
            </a:r>
          </a:p>
          <a:p>
            <a:pPr marL="0" lvl="0" indent="0" algn="r" rtl="1">
              <a:spcBef>
                <a:spcPts val="0"/>
              </a:spcBef>
              <a:spcAft>
                <a:spcPts val="0"/>
              </a:spcAft>
              <a:buNone/>
            </a:pPr>
            <a:r>
              <a:rPr lang="he-IL" sz="1200" b="1" dirty="0"/>
              <a:t>שלום שמי</a:t>
            </a:r>
          </a:p>
          <a:p>
            <a:pPr marL="0" lvl="0" indent="0" algn="r" rtl="1">
              <a:spcBef>
                <a:spcPts val="0"/>
              </a:spcBef>
              <a:spcAft>
                <a:spcPts val="0"/>
              </a:spcAft>
              <a:buNone/>
            </a:pPr>
            <a:r>
              <a:rPr lang="he-IL" sz="1200" b="1" i="0" kern="1200" dirty="0">
                <a:solidFill>
                  <a:schemeClr val="tx1"/>
                </a:solidFill>
                <a:effectLst/>
                <a:latin typeface="+mn-lt"/>
                <a:ea typeface="+mn-ea"/>
                <a:cs typeface="+mn-cs"/>
              </a:rPr>
              <a:t>היום נכיר את אחד הספרים הנפלאים הצועד במצעד הספרים בכיתות א'-ג' הנקרא: מדלן וכלבת </a:t>
            </a:r>
            <a:r>
              <a:rPr lang="he-IL" sz="1200" b="1" i="0" kern="1200" dirty="0" err="1">
                <a:solidFill>
                  <a:schemeClr val="tx1"/>
                </a:solidFill>
                <a:effectLst/>
                <a:latin typeface="+mn-lt"/>
                <a:ea typeface="+mn-ea"/>
                <a:cs typeface="+mn-cs"/>
              </a:rPr>
              <a:t>הספריה</a:t>
            </a:r>
            <a:r>
              <a:rPr lang="he-IL" sz="1200" b="1" i="0" kern="1200" dirty="0">
                <a:solidFill>
                  <a:schemeClr val="tx1"/>
                </a:solidFill>
                <a:effectLst/>
                <a:latin typeface="+mn-lt"/>
                <a:ea typeface="+mn-ea"/>
                <a:cs typeface="+mn-cs"/>
              </a:rPr>
              <a:t>\ליסה פאפ</a:t>
            </a:r>
          </a:p>
          <a:p>
            <a:pPr marL="0" lvl="0" indent="0" algn="r" rtl="1">
              <a:spcBef>
                <a:spcPts val="0"/>
              </a:spcBef>
              <a:spcAft>
                <a:spcPts val="0"/>
              </a:spcAft>
              <a:buNone/>
            </a:pPr>
            <a:r>
              <a:rPr lang="he-IL" sz="1200" b="1" i="0" kern="1200" dirty="0">
                <a:solidFill>
                  <a:schemeClr val="tx1"/>
                </a:solidFill>
                <a:effectLst/>
                <a:latin typeface="+mn-lt"/>
                <a:ea typeface="+mn-ea"/>
                <a:cs typeface="+mn-cs"/>
              </a:rPr>
              <a:t>נכיר את הדמויות בספר </a:t>
            </a:r>
            <a:r>
              <a:rPr lang="he-IL" sz="1200" b="1" i="0" u="none" kern="1200" dirty="0">
                <a:solidFill>
                  <a:schemeClr val="tx1"/>
                </a:solidFill>
                <a:effectLst/>
                <a:latin typeface="+mn-lt"/>
                <a:ea typeface="+mn-ea"/>
                <a:cs typeface="+mn-cs"/>
              </a:rPr>
              <a:t>ונזהה </a:t>
            </a:r>
            <a:r>
              <a:rPr lang="he-IL" sz="1200" b="1" i="0" kern="1200" dirty="0">
                <a:solidFill>
                  <a:schemeClr val="tx1"/>
                </a:solidFill>
                <a:effectLst/>
                <a:latin typeface="+mn-lt"/>
                <a:ea typeface="+mn-ea"/>
                <a:cs typeface="+mn-cs"/>
              </a:rPr>
              <a:t>אלו רגשות עולים בנו במהלך הקריאה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1757583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dirty="0"/>
              <a:t>אנשים אוהבים לקרוא ספרים:</a:t>
            </a:r>
          </a:p>
          <a:p>
            <a:pPr algn="r" rtl="1"/>
            <a:r>
              <a:rPr lang="he-IL" b="0" dirty="0"/>
              <a:t>תינוקות, ילדים, נוער, מבוגרים- כל אחד מתחבר לספר בצורה כזו, או אחרת וגם אני אוהבת מאד לקרוא ספרים. כשאנחנו קוראים אנחנו צוללים לעולם אחר, מרתק, לפעמים מרגיע </a:t>
            </a:r>
            <a:r>
              <a:rPr lang="he-IL" b="0" u="none" dirty="0"/>
              <a:t>לעיתים </a:t>
            </a:r>
            <a:r>
              <a:rPr lang="he-IL" b="0" dirty="0"/>
              <a:t>מסקרן, לפעמים אנחנו מזדהים עם גיבורים ומרגישים את מה שהם מרגישים.</a:t>
            </a:r>
          </a:p>
          <a:p>
            <a:pPr algn="r" rtl="1"/>
            <a:r>
              <a:rPr lang="he-IL" b="0" dirty="0"/>
              <a:t>אני מרגישה שהספר מגלה עולם שלם- "עולם מלא הספר יגלה " .</a:t>
            </a:r>
          </a:p>
          <a:p>
            <a:pPr algn="r"/>
            <a:r>
              <a:rPr lang="he-IL" b="0" dirty="0"/>
              <a:t>אני זוכרת בילדותי, אימי </a:t>
            </a:r>
            <a:r>
              <a:rPr lang="he-IL" b="0" dirty="0" err="1"/>
              <a:t>היתה</a:t>
            </a:r>
            <a:r>
              <a:rPr lang="he-IL" b="0" dirty="0"/>
              <a:t> גננת והיה לה גן פרטי בבית.</a:t>
            </a:r>
          </a:p>
          <a:p>
            <a:pPr algn="r"/>
            <a:r>
              <a:rPr lang="he-IL" b="0" dirty="0"/>
              <a:t>הייתי נכנסת בשבת בבוקר לגן, מושיבה את כל הבובות למפגש בוקר ומקריאה להן סיפור.</a:t>
            </a:r>
          </a:p>
          <a:p>
            <a:pPr algn="r" rtl="1"/>
            <a:r>
              <a:rPr lang="he-IL" b="0" strike="noStrike" dirty="0">
                <a:solidFill>
                  <a:srgbClr val="FF0000"/>
                </a:solidFill>
                <a:effectLst>
                  <a:outerShdw blurRad="38100" dist="38100" dir="2700000" algn="tl">
                    <a:srgbClr val="000000">
                      <a:alpha val="43137"/>
                    </a:srgbClr>
                  </a:outerShdw>
                </a:effectLst>
                <a:latin typeface="Guttman Yad-Brush" panose="02010401010101010101" pitchFamily="2" charset="-79"/>
                <a:cs typeface="Guttman Yad-Brush" panose="02010401010101010101" pitchFamily="2" charset="-79"/>
              </a:rPr>
              <a:t>אתם אוהבים להקריא סיפורים למישהו אחר? אם כן, מעניין למי.</a:t>
            </a:r>
          </a:p>
          <a:p>
            <a:pPr algn="r"/>
            <a:r>
              <a:rPr lang="he-IL" sz="1200" b="0" i="0" kern="1200" dirty="0">
                <a:solidFill>
                  <a:schemeClr val="tx1"/>
                </a:solidFill>
                <a:effectLst/>
                <a:latin typeface="+mn-lt"/>
                <a:ea typeface="+mn-ea"/>
                <a:cs typeface="+mn-cs"/>
              </a:rPr>
              <a:t>מגיל צעיר אהבתי לבקר בספריה, להסתובב בין מדפי הספרים ולבחור ספר שמצא חן בעיני.</a:t>
            </a:r>
          </a:p>
          <a:p>
            <a:pPr algn="r"/>
            <a:r>
              <a:rPr lang="he-IL" sz="1200" b="0" kern="1200" dirty="0">
                <a:solidFill>
                  <a:schemeClr val="tx1"/>
                </a:solidFill>
                <a:effectLst/>
                <a:latin typeface="+mn-lt"/>
                <a:ea typeface="+mn-ea"/>
                <a:cs typeface="+mn-cs"/>
              </a:rPr>
              <a:t>באחד מביקורי בספריה חשבתי מה יכול לעניין ילדים בכיתות ב', ג'?</a:t>
            </a:r>
            <a:endParaRPr lang="en-US" sz="1200" b="0" kern="1200" dirty="0">
              <a:solidFill>
                <a:schemeClr val="tx1"/>
              </a:solidFill>
              <a:effectLst/>
              <a:latin typeface="+mn-lt"/>
              <a:ea typeface="+mn-ea"/>
              <a:cs typeface="+mn-cs"/>
            </a:endParaRPr>
          </a:p>
          <a:p>
            <a:pPr algn="r"/>
            <a:endParaRPr lang="en-US" sz="1200" b="1" kern="1200" dirty="0">
              <a:solidFill>
                <a:schemeClr val="tx1"/>
              </a:solidFill>
              <a:effectLst/>
              <a:latin typeface="+mn-lt"/>
              <a:ea typeface="+mn-ea"/>
              <a:cs typeface="+mn-cs"/>
            </a:endParaRPr>
          </a:p>
          <a:p>
            <a:pPr algn="r"/>
            <a:r>
              <a:rPr lang="en-US" dirty="0">
                <a:hlinkClick r:id="rId3"/>
              </a:rPr>
              <a:t>https://www.freepik.com/premium-vector/world-book-day-girl-boy-hot-air-ballon-book_7383976.htm#page=1&amp;query=%20world%20book&amp;position=15</a:t>
            </a:r>
            <a:endParaRPr lang="he-IL" b="1" strike="noStrike" dirty="0">
              <a:solidFill>
                <a:srgbClr val="FF0000"/>
              </a:solidFill>
              <a:effectLst>
                <a:outerShdw blurRad="38100" dist="38100" dir="2700000" algn="tl">
                  <a:srgbClr val="000000">
                    <a:alpha val="43137"/>
                  </a:srgbClr>
                </a:outerShdw>
              </a:effectLst>
              <a:latin typeface="Guttman Yad-Brush" panose="02010401010101010101" pitchFamily="2" charset="-79"/>
              <a:cs typeface="Guttman Yad-Brush" panose="02010401010101010101" pitchFamily="2" charset="-79"/>
            </a:endParaRP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278688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1" dirty="0"/>
              <a:t>בחרתי בספר מדלן וכלבת </a:t>
            </a:r>
            <a:r>
              <a:rPr lang="he-IL" b="1" dirty="0" err="1"/>
              <a:t>הספריה</a:t>
            </a:r>
            <a:r>
              <a:rPr lang="he-IL" b="1" dirty="0"/>
              <a:t> שכתבה אותו בשפה האנגלית הסופרת ליסה פאפ ותרגמה אותו לעברית הסופרת נעמי בן גור.</a:t>
            </a:r>
          </a:p>
          <a:p>
            <a:pPr algn="r" rtl="1"/>
            <a:r>
              <a:rPr lang="he-IL" sz="1200" kern="1200" dirty="0">
                <a:solidFill>
                  <a:schemeClr val="tx1"/>
                </a:solidFill>
                <a:effectLst/>
                <a:latin typeface="+mn-lt"/>
                <a:ea typeface="+mn-ea"/>
                <a:cs typeface="+mn-cs"/>
              </a:rPr>
              <a:t>מדוע לדעתכם בחרתי בספר זה? </a:t>
            </a:r>
          </a:p>
          <a:p>
            <a:pPr algn="r" rtl="1"/>
            <a:r>
              <a:rPr lang="he-IL" sz="1200" kern="1200" dirty="0">
                <a:solidFill>
                  <a:schemeClr val="tx1"/>
                </a:solidFill>
                <a:effectLst/>
                <a:latin typeface="+mn-lt"/>
                <a:ea typeface="+mn-ea"/>
                <a:cs typeface="+mn-cs"/>
              </a:rPr>
              <a:t>מה מיוחד בו? (השהייה קצרה)</a:t>
            </a:r>
            <a:r>
              <a:rPr lang="en-US" sz="1200" kern="1200" dirty="0">
                <a:solidFill>
                  <a:schemeClr val="tx1"/>
                </a:solidFill>
                <a:effectLst/>
                <a:latin typeface="+mn-lt"/>
                <a:ea typeface="+mn-ea"/>
                <a:cs typeface="+mn-cs"/>
              </a:rPr>
              <a:t> </a:t>
            </a:r>
          </a:p>
          <a:p>
            <a:pPr algn="r" rtl="1"/>
            <a:r>
              <a:rPr lang="he-IL" sz="1200" kern="1200" dirty="0">
                <a:solidFill>
                  <a:schemeClr val="tx1"/>
                </a:solidFill>
                <a:effectLst/>
                <a:latin typeface="+mn-lt"/>
                <a:ea typeface="+mn-ea"/>
                <a:cs typeface="+mn-cs"/>
              </a:rPr>
              <a:t>אין ספק שהסופר</a:t>
            </a:r>
            <a:r>
              <a:rPr lang="he-IL" sz="1200" b="0" u="none" kern="1200" dirty="0">
                <a:solidFill>
                  <a:schemeClr val="tx1"/>
                </a:solidFill>
                <a:effectLst/>
                <a:latin typeface="+mn-lt"/>
                <a:ea typeface="+mn-ea"/>
                <a:cs typeface="+mn-cs"/>
              </a:rPr>
              <a:t>ת</a:t>
            </a:r>
            <a:r>
              <a:rPr lang="he-IL" sz="1200" kern="1200" dirty="0">
                <a:solidFill>
                  <a:schemeClr val="tx1"/>
                </a:solidFill>
                <a:effectLst/>
                <a:latin typeface="+mn-lt"/>
                <a:ea typeface="+mn-ea"/>
                <a:cs typeface="+mn-cs"/>
              </a:rPr>
              <a:t> בחר</a:t>
            </a:r>
            <a:r>
              <a:rPr lang="he-IL" sz="1200" b="0" u="none" kern="1200" dirty="0">
                <a:solidFill>
                  <a:schemeClr val="tx1"/>
                </a:solidFill>
                <a:effectLst/>
                <a:latin typeface="+mn-lt"/>
                <a:ea typeface="+mn-ea"/>
                <a:cs typeface="+mn-cs"/>
              </a:rPr>
              <a:t>ה</a:t>
            </a:r>
            <a:r>
              <a:rPr lang="he-IL" sz="1200" kern="1200" dirty="0">
                <a:solidFill>
                  <a:schemeClr val="tx1"/>
                </a:solidFill>
                <a:effectLst/>
                <a:latin typeface="+mn-lt"/>
                <a:ea typeface="+mn-ea"/>
                <a:cs typeface="+mn-cs"/>
              </a:rPr>
              <a:t> בשם מסקרן מאד</a:t>
            </a:r>
            <a:r>
              <a:rPr lang="he-IL" sz="1200" strike="noStrike" kern="1200" dirty="0">
                <a:solidFill>
                  <a:schemeClr val="tx1"/>
                </a:solidFill>
                <a:effectLst/>
                <a:latin typeface="+mn-lt"/>
                <a:ea typeface="+mn-ea"/>
                <a:cs typeface="+mn-cs"/>
              </a:rPr>
              <a:t>. אני לא שמעתי על כלבת ספריה ואתם? </a:t>
            </a:r>
          </a:p>
          <a:p>
            <a:pPr algn="r" rtl="1"/>
            <a:r>
              <a:rPr lang="he-IL" sz="1200" strike="noStrike" kern="1200" dirty="0">
                <a:solidFill>
                  <a:schemeClr val="tx1"/>
                </a:solidFill>
                <a:effectLst/>
                <a:latin typeface="+mn-lt"/>
                <a:ea typeface="+mn-ea"/>
                <a:cs typeface="+mn-cs"/>
              </a:rPr>
              <a:t>נתבונן באיור, מה מיוחד בו? אני רואה ילדה קוראת בספר (</a:t>
            </a:r>
            <a:r>
              <a:rPr lang="en-US" sz="1200" strike="noStrike" kern="1200" dirty="0">
                <a:solidFill>
                  <a:schemeClr val="tx1"/>
                </a:solidFill>
                <a:effectLst/>
                <a:latin typeface="+mn-lt"/>
                <a:ea typeface="+mn-ea"/>
                <a:cs typeface="+mn-cs"/>
              </a:rPr>
              <a:t> </a:t>
            </a:r>
            <a:r>
              <a:rPr lang="he-IL" sz="1200" strike="noStrike" kern="1200" dirty="0">
                <a:solidFill>
                  <a:schemeClr val="tx1"/>
                </a:solidFill>
                <a:effectLst/>
                <a:latin typeface="+mn-lt"/>
                <a:ea typeface="+mn-ea"/>
                <a:cs typeface="+mn-cs"/>
              </a:rPr>
              <a:t>משהו רגיל)</a:t>
            </a:r>
            <a:r>
              <a:rPr lang="en-US" sz="1200" strike="noStrike" kern="1200" dirty="0">
                <a:solidFill>
                  <a:schemeClr val="tx1"/>
                </a:solidFill>
                <a:effectLst/>
                <a:latin typeface="+mn-lt"/>
                <a:ea typeface="+mn-ea"/>
                <a:cs typeface="+mn-cs"/>
              </a:rPr>
              <a:t> </a:t>
            </a:r>
            <a:r>
              <a:rPr lang="he-IL" sz="1200" b="0" u="none" strike="noStrike" kern="1200" dirty="0">
                <a:solidFill>
                  <a:schemeClr val="tx1"/>
                </a:solidFill>
                <a:effectLst/>
                <a:latin typeface="+mn-lt"/>
                <a:ea typeface="+mn-ea"/>
                <a:cs typeface="+mn-cs"/>
              </a:rPr>
              <a:t>אני מבינה </a:t>
            </a:r>
            <a:r>
              <a:rPr lang="he-IL" sz="1200" strike="noStrike" kern="1200" dirty="0">
                <a:solidFill>
                  <a:schemeClr val="tx1"/>
                </a:solidFill>
                <a:effectLst/>
                <a:latin typeface="+mn-lt"/>
                <a:ea typeface="+mn-ea"/>
                <a:cs typeface="+mn-cs"/>
              </a:rPr>
              <a:t>שקוראים לה מדלן. הילדה נשענת על כלבה לבנה. מה עושה הכלבה? גם היא מביטה בספר. נראה שהיא מגלה בו עניין. היא בוודאי כלבת הספרייה.</a:t>
            </a:r>
          </a:p>
          <a:p>
            <a:pPr algn="r" rtl="1"/>
            <a:endParaRPr lang="he-IL" sz="1200" strike="noStrike" kern="1200" dirty="0">
              <a:solidFill>
                <a:schemeClr val="tx1"/>
              </a:solidFill>
              <a:effectLst/>
              <a:latin typeface="+mn-lt"/>
              <a:ea typeface="+mn-ea"/>
              <a:cs typeface="+mn-cs"/>
            </a:endParaRPr>
          </a:p>
          <a:p>
            <a:pPr algn="r" rtl="1"/>
            <a:r>
              <a:rPr lang="he-IL" sz="1200" strike="noStrike" kern="1200" dirty="0">
                <a:solidFill>
                  <a:schemeClr val="tx1"/>
                </a:solidFill>
                <a:effectLst/>
                <a:latin typeface="+mn-lt"/>
                <a:ea typeface="+mn-ea"/>
                <a:cs typeface="+mn-cs"/>
              </a:rPr>
              <a:t>מכירים ספרים נוספים שהמילה ספריה היא חלק משם הסיפור?</a:t>
            </a:r>
            <a:endParaRPr lang="en-US" sz="1200" strike="noStrike" kern="1200" dirty="0">
              <a:solidFill>
                <a:schemeClr val="tx1"/>
              </a:solidFill>
              <a:effectLst/>
              <a:latin typeface="+mn-lt"/>
              <a:ea typeface="+mn-ea"/>
              <a:cs typeface="+mn-cs"/>
            </a:endParaRPr>
          </a:p>
          <a:p>
            <a:pPr rtl="1"/>
            <a:r>
              <a:rPr lang="he-IL"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algn="r"/>
            <a:endParaRPr lang="he-IL" b="1"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1704531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1" dirty="0">
                <a:solidFill>
                  <a:srgbClr val="FF0000"/>
                </a:solidFill>
              </a:rPr>
              <a:t>מכירים את עכבר </a:t>
            </a:r>
            <a:r>
              <a:rPr lang="he-IL" b="1" dirty="0" err="1">
                <a:solidFill>
                  <a:srgbClr val="FF0000"/>
                </a:solidFill>
              </a:rPr>
              <a:t>הספריה</a:t>
            </a:r>
            <a:r>
              <a:rPr lang="he-IL" b="1" dirty="0">
                <a:solidFill>
                  <a:srgbClr val="FF0000"/>
                </a:solidFill>
              </a:rPr>
              <a:t> </a:t>
            </a:r>
            <a:r>
              <a:rPr lang="he-IL" b="0" dirty="0">
                <a:solidFill>
                  <a:srgbClr val="FF0000"/>
                </a:solidFill>
              </a:rPr>
              <a:t>ספר מוכר ואהוב? </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dirty="0">
                <a:solidFill>
                  <a:srgbClr val="FF0000"/>
                </a:solidFill>
              </a:rPr>
              <a:t>הספר כל כך אהוב על ילדים עד שמחבר הספר החליט להוציא ספר נוסף בסדרה הנקרא </a:t>
            </a:r>
            <a:r>
              <a:rPr lang="he-IL" b="1" dirty="0">
                <a:solidFill>
                  <a:srgbClr val="FF0000"/>
                </a:solidFill>
              </a:rPr>
              <a:t>עכבר </a:t>
            </a:r>
            <a:r>
              <a:rPr lang="he-IL" b="1" dirty="0" err="1">
                <a:solidFill>
                  <a:srgbClr val="FF0000"/>
                </a:solidFill>
              </a:rPr>
              <a:t>הספריה</a:t>
            </a:r>
            <a:r>
              <a:rPr lang="he-IL" b="1" dirty="0">
                <a:solidFill>
                  <a:srgbClr val="FF0000"/>
                </a:solidFill>
              </a:rPr>
              <a:t>- סיפורו של חבר.</a:t>
            </a:r>
          </a:p>
          <a:p>
            <a:pPr marL="0" marR="0" lvl="0" indent="0" algn="r" defTabSz="914400" rtl="0" eaLnBrk="1" fontAlgn="auto" latinLnBrk="0" hangingPunct="1">
              <a:lnSpc>
                <a:spcPct val="100000"/>
              </a:lnSpc>
              <a:spcBef>
                <a:spcPts val="0"/>
              </a:spcBef>
              <a:spcAft>
                <a:spcPts val="0"/>
              </a:spcAft>
              <a:buClrTx/>
              <a:buSzTx/>
              <a:buFontTx/>
              <a:buNone/>
              <a:tabLst/>
              <a:defRPr/>
            </a:pPr>
            <a:r>
              <a:rPr lang="he-IL" b="0" strike="sngStrike" dirty="0">
                <a:solidFill>
                  <a:srgbClr val="FF0000"/>
                </a:solidFill>
              </a:rPr>
              <a:t>ו</a:t>
            </a:r>
            <a:r>
              <a:rPr lang="he-IL" b="0" dirty="0">
                <a:solidFill>
                  <a:srgbClr val="FF0000"/>
                </a:solidFill>
              </a:rPr>
              <a:t>ספר אהוב </a:t>
            </a:r>
            <a:r>
              <a:rPr lang="he-IL" b="0" u="none" dirty="0">
                <a:solidFill>
                  <a:srgbClr val="FF0000"/>
                </a:solidFill>
              </a:rPr>
              <a:t>נוסף</a:t>
            </a:r>
            <a:r>
              <a:rPr lang="he-IL" b="0" dirty="0">
                <a:solidFill>
                  <a:srgbClr val="FF0000"/>
                </a:solidFill>
              </a:rPr>
              <a:t> במיוחד הנקרא </a:t>
            </a:r>
            <a:r>
              <a:rPr lang="he-IL" b="1" dirty="0">
                <a:solidFill>
                  <a:srgbClr val="FF0000"/>
                </a:solidFill>
              </a:rPr>
              <a:t>אריה </a:t>
            </a:r>
            <a:r>
              <a:rPr lang="he-IL" b="1" dirty="0" err="1">
                <a:solidFill>
                  <a:srgbClr val="FF0000"/>
                </a:solidFill>
              </a:rPr>
              <a:t>הספריה</a:t>
            </a:r>
            <a:r>
              <a:rPr lang="he-IL" b="1" dirty="0">
                <a:solidFill>
                  <a:srgbClr val="FF0000"/>
                </a:solidFill>
              </a:rPr>
              <a:t> </a:t>
            </a:r>
            <a:r>
              <a:rPr lang="he-IL" b="0" dirty="0">
                <a:solidFill>
                  <a:srgbClr val="FF0000"/>
                </a:solidFill>
              </a:rPr>
              <a:t>שזכה לשבחים רבים.</a:t>
            </a:r>
            <a:endParaRPr lang="en-US" b="0" dirty="0">
              <a:solidFill>
                <a:srgbClr val="FF0000"/>
              </a:solidFill>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solidFill>
                  <a:srgbClr val="FF0000"/>
                </a:solidFill>
              </a:rPr>
              <a:t>שמתם לב שגיבורי הסיפורים שהצגתי בפניכם הם בעלי חיים- עכבר, אריה וכלבה.</a:t>
            </a:r>
            <a:endParaRPr lang="he-IL" b="0" strike="sngStrike" dirty="0">
              <a:solidFill>
                <a:srgbClr val="FF0000"/>
              </a:solidFill>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he-IL" sz="1200" strike="noStrike" kern="1200" dirty="0">
              <a:solidFill>
                <a:schemeClr val="tx1"/>
              </a:solidFill>
              <a:effectLst/>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200" strike="noStrike" kern="1200" dirty="0">
              <a:solidFill>
                <a:schemeClr val="tx1"/>
              </a:solidFill>
              <a:effectLst/>
              <a:latin typeface="+mn-lt"/>
              <a:ea typeface="+mn-ea"/>
              <a:cs typeface="+mn-cs"/>
            </a:endParaRPr>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16057609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b="0" i="0" strike="noStrike" kern="1200" dirty="0">
                <a:solidFill>
                  <a:schemeClr val="tx1"/>
                </a:solidFill>
                <a:effectLst/>
                <a:latin typeface="+mn-lt"/>
                <a:ea typeface="+mn-ea"/>
                <a:cs typeface="+mn-cs"/>
              </a:rPr>
              <a:t>היום נקרא ביחד את הסיפור מדלן וכלבת </a:t>
            </a:r>
            <a:r>
              <a:rPr lang="he-IL" sz="1200" b="0" i="0" strike="noStrike" kern="1200" dirty="0" err="1">
                <a:solidFill>
                  <a:schemeClr val="tx1"/>
                </a:solidFill>
                <a:effectLst/>
                <a:latin typeface="+mn-lt"/>
                <a:ea typeface="+mn-ea"/>
                <a:cs typeface="+mn-cs"/>
              </a:rPr>
              <a:t>הספריה</a:t>
            </a:r>
            <a:r>
              <a:rPr lang="he-IL" sz="1200" b="0" i="0" strike="noStrike" kern="1200" dirty="0">
                <a:solidFill>
                  <a:schemeClr val="tx1"/>
                </a:solidFill>
                <a:effectLst/>
                <a:latin typeface="+mn-lt"/>
                <a:ea typeface="+mn-ea"/>
                <a:cs typeface="+mn-cs"/>
              </a:rPr>
              <a:t>. נקרא קצת אחרת ממה שאולי אנחנו רגילים. </a:t>
            </a:r>
          </a:p>
          <a:p>
            <a:pPr algn="r" rtl="1"/>
            <a:r>
              <a:rPr lang="he-IL" sz="1200" b="0" i="0" strike="noStrike" kern="1200" dirty="0">
                <a:solidFill>
                  <a:schemeClr val="tx1"/>
                </a:solidFill>
                <a:effectLst/>
                <a:latin typeface="+mn-lt"/>
                <a:ea typeface="+mn-ea"/>
                <a:cs typeface="+mn-cs"/>
              </a:rPr>
              <a:t>אני אקרא את הסיפור וביחד נתבונן במדלן . </a:t>
            </a:r>
            <a:r>
              <a:rPr lang="he-IL" sz="1200" b="1" i="0" strike="noStrike" kern="1200" dirty="0">
                <a:solidFill>
                  <a:schemeClr val="tx1"/>
                </a:solidFill>
                <a:effectLst/>
                <a:latin typeface="+mn-lt"/>
                <a:ea typeface="+mn-ea"/>
                <a:cs typeface="+mn-cs"/>
              </a:rPr>
              <a:t>אנחנו נטייל איתה לאורך כל הסיפור ונחשוב כיצד היא מרגישה.</a:t>
            </a:r>
            <a:endParaRPr lang="en-US" sz="1200" b="1" i="0" strike="noStrike" kern="1200" dirty="0">
              <a:solidFill>
                <a:schemeClr val="tx1"/>
              </a:solidFill>
              <a:effectLst/>
              <a:latin typeface="+mn-lt"/>
              <a:ea typeface="+mn-ea"/>
              <a:cs typeface="+mn-cs"/>
            </a:endParaRPr>
          </a:p>
          <a:p>
            <a:pPr algn="r"/>
            <a:r>
              <a:rPr lang="he-IL" sz="1200" b="1" i="0" strike="noStrike" kern="1200" dirty="0">
                <a:solidFill>
                  <a:schemeClr val="tx1"/>
                </a:solidFill>
                <a:effectLst/>
                <a:latin typeface="+mn-lt"/>
                <a:ea typeface="+mn-ea"/>
                <a:cs typeface="+mn-cs"/>
              </a:rPr>
              <a:t>כשנסיים נענה ביחד על השאלה מדוע חשוב לדעת כיצד מרגישות הדמויות בסיפור?</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2025754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לפני שנתחיל לקרא , הביטו בכריכה של הספר ולדף הפנימי שלו. מה ההבדל? (השהייה קצרה.)</a:t>
            </a:r>
          </a:p>
          <a:p>
            <a:pPr algn="r" rtl="1"/>
            <a:r>
              <a:rPr lang="he-IL" dirty="0"/>
              <a:t>בכריכה רואים את מדלן עם כלבה, היא נראה נינוחה, רגועה. היא קוראת בספר</a:t>
            </a:r>
            <a:r>
              <a:rPr lang="en-US" dirty="0"/>
              <a:t> </a:t>
            </a:r>
            <a:r>
              <a:rPr lang="he-IL" dirty="0"/>
              <a:t>, הן צמודות זו לזו וגם הכלבה מביטה בספר.</a:t>
            </a:r>
          </a:p>
          <a:p>
            <a:pPr algn="r" rtl="1"/>
            <a:r>
              <a:rPr lang="he-IL" dirty="0"/>
              <a:t>בדף הפנימי מדלן בלי הכלבה ונראית מרוגזת, עצבנית, כועסת. הספרים מפוזרים סביבה.</a:t>
            </a:r>
          </a:p>
          <a:p>
            <a:pPr algn="r" rtl="1"/>
            <a:r>
              <a:rPr lang="he-IL" dirty="0"/>
              <a:t>מה אנחנו מבינים מהתמונות?....</a:t>
            </a:r>
          </a:p>
          <a:p>
            <a:pPr algn="r" rtl="1"/>
            <a:r>
              <a:rPr lang="he-IL" dirty="0"/>
              <a:t>מדלן מופיעה בשתי התמונות </a:t>
            </a:r>
            <a:r>
              <a:rPr lang="he-IL" b="0" u="none" dirty="0"/>
              <a:t>אך היא מרגישה אחרת בכל אחת מהן. </a:t>
            </a:r>
          </a:p>
          <a:p>
            <a:pPr algn="r" rtl="1"/>
            <a:r>
              <a:rPr lang="he-IL" dirty="0"/>
              <a:t>אני ממש סקרנית לדעת מתי היא הרגישה רגועה ומתי עצובה. מה גרם לה להיות שלווה או עצבנית.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0" i="0" strike="noStrike" kern="1200" dirty="0">
                <a:solidFill>
                  <a:schemeClr val="tx1"/>
                </a:solidFill>
                <a:effectLst/>
                <a:latin typeface="+mn-lt"/>
                <a:ea typeface="+mn-ea"/>
                <a:cs typeface="+mn-cs"/>
              </a:rPr>
              <a:t>עצובה,  שלווה אלו מילים המביעות רגש.</a:t>
            </a:r>
          </a:p>
          <a:p>
            <a:pPr marL="0" marR="0" lvl="0" indent="0" algn="r" defTabSz="914400" rtl="1" eaLnBrk="1" fontAlgn="auto" latinLnBrk="0" hangingPunct="1">
              <a:lnSpc>
                <a:spcPct val="115000"/>
              </a:lnSpc>
              <a:spcBef>
                <a:spcPts val="1200"/>
              </a:spcBef>
              <a:spcAft>
                <a:spcPts val="0"/>
              </a:spcAft>
              <a:buClrTx/>
              <a:buSzTx/>
              <a:buFontTx/>
              <a:buNone/>
              <a:tabLst/>
              <a:defRPr/>
            </a:pPr>
            <a:r>
              <a:rPr lang="he-IL" sz="1200" b="1" i="0" strike="noStrike" kern="1200" dirty="0">
                <a:solidFill>
                  <a:schemeClr val="tx1"/>
                </a:solidFill>
                <a:effectLst/>
                <a:latin typeface="+mn-lt"/>
                <a:ea typeface="+mn-ea"/>
                <a:cs typeface="+mn-cs"/>
              </a:rPr>
              <a:t>אילו מילים </a:t>
            </a:r>
            <a:r>
              <a:rPr lang="he-IL" sz="1200" b="1" i="0" u="sng" strike="noStrike" kern="1200" dirty="0">
                <a:solidFill>
                  <a:schemeClr val="tx1"/>
                </a:solidFill>
                <a:effectLst/>
                <a:latin typeface="+mn-lt"/>
                <a:ea typeface="+mn-ea"/>
                <a:cs typeface="+mn-cs"/>
              </a:rPr>
              <a:t>נוספות</a:t>
            </a:r>
            <a:r>
              <a:rPr lang="he-IL" sz="1200" b="1" i="0" strike="noStrike" kern="1200" dirty="0">
                <a:solidFill>
                  <a:schemeClr val="tx1"/>
                </a:solidFill>
                <a:effectLst/>
                <a:latin typeface="+mn-lt"/>
                <a:ea typeface="+mn-ea"/>
                <a:cs typeface="+mn-cs"/>
              </a:rPr>
              <a:t> המביעות רגש אתם מכירים?</a:t>
            </a:r>
            <a:r>
              <a:rPr lang="en-US" sz="1200" b="1" i="0" strike="noStrike" kern="1200" dirty="0">
                <a:solidFill>
                  <a:schemeClr val="tx1"/>
                </a:solidFill>
                <a:effectLst/>
                <a:latin typeface="+mn-lt"/>
                <a:ea typeface="+mn-ea"/>
                <a:cs typeface="+mn-cs"/>
              </a:rPr>
              <a:t> </a:t>
            </a:r>
            <a:endParaRPr lang="he-IL" sz="1200" b="1" i="0" strike="noStrike" kern="1200" dirty="0">
              <a:solidFill>
                <a:schemeClr val="tx1"/>
              </a:solidFill>
              <a:effectLst/>
              <a:latin typeface="+mn-lt"/>
              <a:ea typeface="+mn-ea"/>
              <a:cs typeface="+mn-cs"/>
            </a:endParaRPr>
          </a:p>
          <a:p>
            <a:pPr marL="0" marR="0" lvl="0" indent="0" algn="r" defTabSz="914400" rtl="1" eaLnBrk="1" fontAlgn="auto" latinLnBrk="0" hangingPunct="1">
              <a:lnSpc>
                <a:spcPct val="115000"/>
              </a:lnSpc>
              <a:spcBef>
                <a:spcPts val="1200"/>
              </a:spcBef>
              <a:spcAft>
                <a:spcPts val="0"/>
              </a:spcAft>
              <a:buClrTx/>
              <a:buSzTx/>
              <a:buFontTx/>
              <a:buNone/>
              <a:tabLst/>
              <a:defRPr/>
            </a:pPr>
            <a:r>
              <a:rPr lang="he-IL" sz="1200" b="1" i="0" strike="noStrike" kern="1200" dirty="0">
                <a:solidFill>
                  <a:schemeClr val="tx1"/>
                </a:solidFill>
                <a:effectLst/>
                <a:latin typeface="+mn-lt"/>
                <a:ea typeface="+mn-ea"/>
                <a:cs typeface="+mn-cs"/>
              </a:rPr>
              <a:t>( כתבו על דף מילים המביעות רגש (השהייה)</a:t>
            </a:r>
            <a:r>
              <a:rPr lang="en-US" sz="1200" b="1" i="0" strike="noStrike" kern="1200" dirty="0">
                <a:solidFill>
                  <a:schemeClr val="tx1"/>
                </a:solidFill>
                <a:effectLst/>
                <a:latin typeface="+mn-lt"/>
                <a:ea typeface="+mn-ea"/>
                <a:cs typeface="+mn-cs"/>
              </a:rPr>
              <a:t> </a:t>
            </a:r>
            <a:endParaRPr lang="he-IL" sz="1200" b="1" i="0" strike="noStrike" kern="1200" dirty="0">
              <a:solidFill>
                <a:schemeClr val="tx1"/>
              </a:solidFill>
              <a:effectLst/>
              <a:latin typeface="+mn-lt"/>
              <a:ea typeface="+mn-ea"/>
              <a:cs typeface="+mn-cs"/>
            </a:endParaRP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62733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b="0" i="0" strike="noStrike" kern="1200" dirty="0">
                <a:solidFill>
                  <a:schemeClr val="tx1"/>
                </a:solidFill>
                <a:effectLst/>
                <a:latin typeface="+mn-lt"/>
                <a:ea typeface="+mn-ea"/>
                <a:cs typeface="+mn-cs"/>
              </a:rPr>
              <a:t>אני בחרתי  מספּר מילים המביעות רגש. בכל לב שתי מילים המביעות אותו רגש. (</a:t>
            </a:r>
            <a:r>
              <a:rPr lang="en-US" sz="1200" b="0" i="0" strike="noStrike" kern="1200" dirty="0">
                <a:solidFill>
                  <a:schemeClr val="tx1"/>
                </a:solidFill>
                <a:effectLst/>
                <a:latin typeface="+mn-lt"/>
                <a:ea typeface="+mn-ea"/>
                <a:cs typeface="+mn-cs"/>
              </a:rPr>
              <a:t> </a:t>
            </a:r>
            <a:r>
              <a:rPr lang="he-IL" sz="1200" b="0" i="0" strike="noStrike" kern="1200" dirty="0">
                <a:solidFill>
                  <a:schemeClr val="tx1"/>
                </a:solidFill>
                <a:effectLst/>
                <a:latin typeface="+mn-lt"/>
                <a:ea typeface="+mn-ea"/>
                <a:cs typeface="+mn-cs"/>
              </a:rPr>
              <a:t>מילים נרדפות)</a:t>
            </a:r>
            <a:r>
              <a:rPr lang="en-US" sz="1200" b="0" i="0" strike="noStrike" kern="1200" dirty="0">
                <a:solidFill>
                  <a:schemeClr val="tx1"/>
                </a:solidFill>
                <a:effectLst/>
                <a:latin typeface="+mn-lt"/>
                <a:ea typeface="+mn-ea"/>
                <a:cs typeface="+mn-cs"/>
              </a:rPr>
              <a:t> </a:t>
            </a:r>
            <a:endParaRPr lang="he-IL" sz="1200" b="0" i="0" strike="noStrike" kern="1200" dirty="0">
              <a:solidFill>
                <a:schemeClr val="tx1"/>
              </a:solidFill>
              <a:effectLst/>
              <a:latin typeface="+mn-lt"/>
              <a:ea typeface="+mn-ea"/>
              <a:cs typeface="+mn-cs"/>
            </a:endParaRPr>
          </a:p>
          <a:p>
            <a:pPr algn="r" rtl="1"/>
            <a:r>
              <a:rPr lang="he-IL" sz="1200" b="0" i="0" strike="noStrike" kern="1200" dirty="0">
                <a:solidFill>
                  <a:schemeClr val="tx1"/>
                </a:solidFill>
                <a:effectLst/>
                <a:latin typeface="+mn-lt"/>
                <a:ea typeface="+mn-ea"/>
                <a:cs typeface="+mn-cs"/>
              </a:rPr>
              <a:t>מעניין אם גם אתם חשבתם על המילים שאני חשבתי. נקרא או</a:t>
            </a:r>
            <a:r>
              <a:rPr lang="he-IL" sz="1200" b="0" i="0" strike="noStrike" kern="1200" dirty="0">
                <a:solidFill>
                  <a:schemeClr val="tx1"/>
                </a:solidFill>
                <a:effectLst>
                  <a:outerShdw blurRad="38100" dist="38100" dir="2700000" algn="tl">
                    <a:srgbClr val="000000">
                      <a:alpha val="43137"/>
                    </a:srgbClr>
                  </a:outerShdw>
                </a:effectLst>
                <a:latin typeface="+mn-lt"/>
                <a:ea typeface="+mn-ea"/>
                <a:cs typeface="+mn-cs"/>
              </a:rPr>
              <a:t>ת</a:t>
            </a:r>
            <a:r>
              <a:rPr lang="he-IL" sz="1200" b="0" i="0" u="sng" strike="noStrike" kern="1200" dirty="0">
                <a:solidFill>
                  <a:schemeClr val="tx1"/>
                </a:solidFill>
                <a:effectLst>
                  <a:outerShdw blurRad="38100" dist="38100" dir="2700000" algn="tl">
                    <a:srgbClr val="000000">
                      <a:alpha val="43137"/>
                    </a:srgbClr>
                  </a:outerShdw>
                </a:effectLst>
                <a:latin typeface="+mn-lt"/>
                <a:ea typeface="+mn-ea"/>
                <a:cs typeface="+mn-cs"/>
              </a:rPr>
              <a:t>ן</a:t>
            </a:r>
            <a:r>
              <a:rPr lang="he-IL" sz="1200" b="0" i="0" strike="noStrike" kern="1200" dirty="0">
                <a:solidFill>
                  <a:schemeClr val="tx1"/>
                </a:solidFill>
                <a:effectLst/>
                <a:latin typeface="+mn-lt"/>
                <a:ea typeface="+mn-ea"/>
                <a:cs typeface="+mn-cs"/>
              </a:rPr>
              <a:t> יחד. (</a:t>
            </a:r>
            <a:r>
              <a:rPr lang="en-US" sz="1200" b="0" i="0" strike="noStrike" kern="1200" dirty="0">
                <a:solidFill>
                  <a:schemeClr val="tx1"/>
                </a:solidFill>
                <a:effectLst/>
                <a:latin typeface="+mn-lt"/>
                <a:ea typeface="+mn-ea"/>
                <a:cs typeface="+mn-cs"/>
              </a:rPr>
              <a:t> </a:t>
            </a:r>
            <a:r>
              <a:rPr lang="he-IL" sz="1200" b="0" i="0" strike="noStrike" kern="1200" dirty="0">
                <a:solidFill>
                  <a:schemeClr val="tx1"/>
                </a:solidFill>
                <a:effectLst/>
                <a:latin typeface="+mn-lt"/>
                <a:ea typeface="+mn-ea"/>
                <a:cs typeface="+mn-cs"/>
              </a:rPr>
              <a:t>המורה קוראת)</a:t>
            </a:r>
            <a:r>
              <a:rPr lang="en-US" sz="1200" b="0" i="0" strike="noStrike" kern="1200" dirty="0">
                <a:solidFill>
                  <a:schemeClr val="tx1"/>
                </a:solidFill>
                <a:effectLst/>
                <a:latin typeface="+mn-lt"/>
                <a:ea typeface="+mn-ea"/>
                <a:cs typeface="+mn-cs"/>
              </a:rPr>
              <a:t> </a:t>
            </a:r>
            <a:endParaRPr lang="he-IL" sz="1200" b="0" i="0" strike="noStrike" kern="1200" dirty="0">
              <a:solidFill>
                <a:schemeClr val="tx1"/>
              </a:solidFill>
              <a:effectLst/>
              <a:latin typeface="+mn-lt"/>
              <a:ea typeface="+mn-ea"/>
              <a:cs typeface="+mn-cs"/>
            </a:endParaRPr>
          </a:p>
          <a:p>
            <a:pPr algn="r" rtl="1"/>
            <a:r>
              <a:rPr lang="he-IL" sz="1200" b="1" i="0" strike="noStrike" kern="1200" dirty="0">
                <a:solidFill>
                  <a:schemeClr val="tx1"/>
                </a:solidFill>
                <a:effectLst/>
                <a:latin typeface="+mn-lt"/>
                <a:ea typeface="+mn-ea"/>
                <a:cs typeface="+mn-cs"/>
              </a:rPr>
              <a:t>ציירו על דף- </a:t>
            </a:r>
            <a:r>
              <a:rPr lang="he-IL" sz="1200" b="0" i="0" strike="noStrike" kern="1200" dirty="0">
                <a:solidFill>
                  <a:schemeClr val="tx1"/>
                </a:solidFill>
                <a:effectLst/>
                <a:latin typeface="+mn-lt"/>
                <a:ea typeface="+mn-ea"/>
                <a:cs typeface="+mn-cs"/>
              </a:rPr>
              <a:t>11 לבבות ובתוך כל </a:t>
            </a:r>
            <a:r>
              <a:rPr lang="he-IL" sz="1200" b="0" i="0" u="none" strike="noStrike" kern="1200" dirty="0">
                <a:solidFill>
                  <a:schemeClr val="tx1"/>
                </a:solidFill>
                <a:effectLst/>
                <a:latin typeface="+mn-lt"/>
                <a:ea typeface="+mn-ea"/>
                <a:cs typeface="+mn-cs"/>
              </a:rPr>
              <a:t>לב </a:t>
            </a:r>
            <a:r>
              <a:rPr lang="he-IL" sz="1200" b="1" i="0" u="none" strike="noStrike" kern="1200" dirty="0">
                <a:solidFill>
                  <a:schemeClr val="tx1"/>
                </a:solidFill>
                <a:effectLst/>
                <a:latin typeface="+mn-lt"/>
                <a:ea typeface="+mn-ea"/>
                <a:cs typeface="+mn-cs"/>
              </a:rPr>
              <a:t>שציירתם</a:t>
            </a:r>
            <a:r>
              <a:rPr lang="he-IL" sz="1200" b="0" i="0" u="none" strike="noStrike" kern="1200" dirty="0">
                <a:solidFill>
                  <a:schemeClr val="tx1"/>
                </a:solidFill>
                <a:effectLst/>
                <a:latin typeface="+mn-lt"/>
                <a:ea typeface="+mn-ea"/>
                <a:cs typeface="+mn-cs"/>
              </a:rPr>
              <a:t> כתבו את צמד המילים שקראנו יחד . בלב הריק, אתם יכולים להוסיף מילים שאתם חשבתם עליהן.</a:t>
            </a:r>
          </a:p>
          <a:p>
            <a:pPr algn="r" rtl="1"/>
            <a:r>
              <a:rPr lang="he-IL" sz="1200" b="0" i="0" u="none" strike="noStrike" kern="1200" dirty="0">
                <a:solidFill>
                  <a:schemeClr val="tx1"/>
                </a:solidFill>
                <a:effectLst/>
                <a:latin typeface="+mn-lt"/>
                <a:ea typeface="+mn-ea"/>
                <a:cs typeface="+mn-cs"/>
              </a:rPr>
              <a:t>נעזר במילים </a:t>
            </a:r>
            <a:r>
              <a:rPr lang="he-IL" sz="1200" b="1" i="0" u="none" strike="noStrike" kern="1200" dirty="0">
                <a:solidFill>
                  <a:schemeClr val="tx1"/>
                </a:solidFill>
                <a:effectLst/>
                <a:latin typeface="+mn-lt"/>
                <a:ea typeface="+mn-ea"/>
                <a:cs typeface="+mn-cs"/>
              </a:rPr>
              <a:t>כשנקרא ונחשוב </a:t>
            </a:r>
            <a:r>
              <a:rPr lang="he-IL" sz="1200" b="0" i="0" u="none" strike="noStrike" kern="1200" dirty="0">
                <a:solidFill>
                  <a:schemeClr val="tx1"/>
                </a:solidFill>
                <a:effectLst/>
                <a:latin typeface="+mn-lt"/>
                <a:ea typeface="+mn-ea"/>
                <a:cs typeface="+mn-cs"/>
              </a:rPr>
              <a:t>כיצד הרגישה מדלן </a:t>
            </a:r>
            <a:r>
              <a:rPr lang="he-IL" sz="1200" b="1" i="0" u="none" strike="noStrike" kern="1200" dirty="0">
                <a:solidFill>
                  <a:schemeClr val="tx1"/>
                </a:solidFill>
                <a:effectLst/>
                <a:latin typeface="+mn-lt"/>
                <a:ea typeface="+mn-ea"/>
                <a:cs typeface="+mn-cs"/>
              </a:rPr>
              <a:t>בסיפור שלנו</a:t>
            </a:r>
            <a:r>
              <a:rPr lang="he-IL" sz="1200" b="0" i="0" u="none" strike="noStrike" kern="1200" dirty="0">
                <a:solidFill>
                  <a:schemeClr val="tx1"/>
                </a:solidFill>
                <a:effectLst/>
                <a:latin typeface="+mn-lt"/>
                <a:ea typeface="+mn-ea"/>
                <a:cs typeface="+mn-cs"/>
              </a:rPr>
              <a:t>.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0" i="0" kern="1200" dirty="0">
                <a:solidFill>
                  <a:schemeClr val="tx1"/>
                </a:solidFill>
                <a:effectLst/>
                <a:latin typeface="+mn-lt"/>
                <a:ea typeface="+mn-ea"/>
                <a:cs typeface="+mn-cs"/>
              </a:rPr>
              <a:t>במהלך הסיפור נעצור וכל אחד יכתוב כיצד מרגישה מדלן.  </a:t>
            </a:r>
            <a:r>
              <a:rPr lang="he-IL" sz="1200" b="0" i="0" strike="noStrike" kern="1200" dirty="0">
                <a:solidFill>
                  <a:schemeClr val="tx1"/>
                </a:solidFill>
                <a:effectLst/>
                <a:latin typeface="+mn-lt"/>
                <a:ea typeface="+mn-ea"/>
                <a:cs typeface="+mn-cs"/>
              </a:rPr>
              <a:t>תוכלו להיעזר בלוח הרגשות או להוסיף רגש משלכם.</a:t>
            </a:r>
            <a:endParaRPr lang="he-IL" strike="noStrike"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36050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b="0" i="0" kern="1200" dirty="0">
                <a:solidFill>
                  <a:schemeClr val="tx1"/>
                </a:solidFill>
                <a:effectLst/>
                <a:latin typeface="+mn-lt"/>
                <a:ea typeface="+mn-ea"/>
                <a:cs typeface="+mn-cs"/>
              </a:rPr>
              <a:t>בדף השני נכין את מסלול הרגשות של מדלן. ציירו קו ולאורכו תשעה לבבות. מעל כל לב כתבו מספר </a:t>
            </a:r>
            <a:r>
              <a:rPr lang="he-IL" sz="1200" b="1" i="0" u="sng" kern="1200" dirty="0">
                <a:solidFill>
                  <a:schemeClr val="tx1"/>
                </a:solidFill>
                <a:effectLst/>
                <a:latin typeface="+mn-lt"/>
                <a:ea typeface="+mn-ea"/>
                <a:cs typeface="+mn-cs"/>
              </a:rPr>
              <a:t>כמו בדוגמה שלפניכם</a:t>
            </a:r>
            <a:r>
              <a:rPr lang="he-IL" sz="1200" b="0" i="0" kern="1200" dirty="0">
                <a:solidFill>
                  <a:schemeClr val="tx1"/>
                </a:solidFill>
                <a:effectLst/>
                <a:latin typeface="+mn-lt"/>
                <a:ea typeface="+mn-ea"/>
                <a:cs typeface="+mn-cs"/>
              </a:rPr>
              <a:t>.   השהייה</a:t>
            </a:r>
          </a:p>
          <a:p>
            <a:pPr algn="r" rtl="1"/>
            <a:r>
              <a:rPr lang="he-IL" sz="1200" b="0" i="0" kern="1200" dirty="0" smtClean="0">
                <a:solidFill>
                  <a:schemeClr val="tx1"/>
                </a:solidFill>
                <a:effectLst/>
                <a:latin typeface="+mn-lt"/>
                <a:ea typeface="+mn-ea"/>
                <a:cs typeface="+mn-cs"/>
              </a:rPr>
              <a:t>מוכנים</a:t>
            </a:r>
            <a:r>
              <a:rPr lang="he-IL" sz="1200" b="0" i="0" kern="1200" dirty="0">
                <a:solidFill>
                  <a:schemeClr val="tx1"/>
                </a:solidFill>
                <a:effectLst/>
                <a:latin typeface="+mn-lt"/>
                <a:ea typeface="+mn-ea"/>
                <a:cs typeface="+mn-cs"/>
              </a:rPr>
              <a:t>? </a:t>
            </a:r>
          </a:p>
          <a:p>
            <a:pPr algn="r" rtl="1"/>
            <a:r>
              <a:rPr lang="he-IL" sz="1200" b="0" i="0" kern="1200" dirty="0">
                <a:solidFill>
                  <a:schemeClr val="tx1"/>
                </a:solidFill>
                <a:effectLst/>
                <a:latin typeface="+mn-lt"/>
                <a:ea typeface="+mn-ea"/>
                <a:cs typeface="+mn-cs"/>
              </a:rPr>
              <a:t>אני מתחילה בקריאת הסיפור.</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251627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מתחילה לקרא את הסיפור.....עוצרת ב"נסי שוב".</a:t>
            </a:r>
          </a:p>
          <a:p>
            <a:pPr algn="r" rtl="1"/>
            <a:r>
              <a:rPr lang="he-IL" dirty="0"/>
              <a:t>שואלת – כיצד לדעתכם מרגישה מדלן? התבוננו בדפים שהכנתם , במילים המביעות רגש ובלוח הרגשות.</a:t>
            </a:r>
          </a:p>
          <a:p>
            <a:pPr algn="r" rtl="1"/>
            <a:r>
              <a:rPr lang="he-IL" dirty="0"/>
              <a:t>בחרו מתוך המילים צמד מילים מתאים ביותר לדעתכם לחלק הזה של הסיפור. וכתבו בלב הראשון. אני מחכה (השהייה קצרה)</a:t>
            </a:r>
            <a:r>
              <a:rPr lang="en-US" dirty="0"/>
              <a:t> </a:t>
            </a:r>
            <a:endParaRPr lang="he-IL" dirty="0"/>
          </a:p>
          <a:p>
            <a:pPr algn="r" rtl="1"/>
            <a:r>
              <a:rPr lang="he-IL" dirty="0"/>
              <a:t>.</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3920277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כיצד לדעתכם כעת מרגישה מדלן? התבוננו בדפים שהכנתם , במילים המביעות רגש ובלוח הרגשות.</a:t>
            </a:r>
          </a:p>
          <a:p>
            <a:pPr algn="r" rtl="1"/>
            <a:r>
              <a:rPr lang="he-IL" dirty="0"/>
              <a:t>בחרו מתוך המילים צמד מילים מתאים ביותר לדעתכם לחלק הזה של הסיפור. וכתבו בלב השני. אני מחכה (השהייה קצרה)</a:t>
            </a:r>
            <a:r>
              <a:rPr lang="en-US" dirty="0"/>
              <a:t> </a:t>
            </a:r>
            <a:endParaRPr lang="he-IL" dirty="0"/>
          </a:p>
          <a:p>
            <a:pPr algn="r" rtl="1"/>
            <a:r>
              <a:rPr lang="he-IL" dirty="0"/>
              <a:t>.</a:t>
            </a:r>
          </a:p>
          <a:p>
            <a:pPr algn="r"/>
            <a:r>
              <a:rPr lang="en-US" dirty="0"/>
              <a:t> </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3424405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 שואלת – כיצד לדעתכם מרגישה </a:t>
            </a:r>
            <a:r>
              <a:rPr lang="he-IL" b="1" dirty="0"/>
              <a:t>כעת </a:t>
            </a:r>
            <a:r>
              <a:rPr lang="he-IL" dirty="0"/>
              <a:t>מדלן? זוכרים, אתם יכולים להתבונן בדפים שהכנתם , במילים המביעות רגש ובלוח הרגשות.</a:t>
            </a:r>
          </a:p>
          <a:p>
            <a:pPr algn="r" rtl="1"/>
            <a:r>
              <a:rPr lang="he-IL" dirty="0"/>
              <a:t>בחרו מתוך המילים צמד מילים מתאים ביותר לדעתכם לחלק הזה של הסיפור. וכתבו בלב השלישי. אני מחכה (השהייה קצרה)</a:t>
            </a:r>
            <a:r>
              <a:rPr lang="en-US" dirty="0"/>
              <a:t> </a:t>
            </a:r>
            <a:endParaRPr lang="he-IL" dirty="0"/>
          </a:p>
          <a:p>
            <a:pPr algn="r" rtl="1"/>
            <a:r>
              <a:rPr lang="he-IL" dirty="0"/>
              <a:t>.</a:t>
            </a:r>
          </a:p>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580592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רואים את מדלן?</a:t>
            </a:r>
            <a:r>
              <a:rPr lang="en-US" dirty="0"/>
              <a:t> </a:t>
            </a:r>
            <a:r>
              <a:rPr lang="he-IL" dirty="0"/>
              <a:t>כיצד היא מרגישה כעת? </a:t>
            </a:r>
            <a:r>
              <a:rPr lang="he-IL" b="1" u="none" dirty="0"/>
              <a:t>הפעם אנחנו מזהים את הרגשות שלה באמצעות האיור ומה שאנחנו כבר יודעים עליה</a:t>
            </a:r>
            <a:r>
              <a:rPr lang="he-IL" dirty="0"/>
              <a:t>.</a:t>
            </a:r>
          </a:p>
          <a:p>
            <a:pPr algn="r" rtl="1"/>
            <a:r>
              <a:rPr lang="he-IL" dirty="0"/>
              <a:t>בחרו מתוך המילים צמד מילים מתאים ביותר לדעתכם לחלק הזה של הסיפור. וכתבו בלב הרביעי. אני מחכה (השהייה קצרה)</a:t>
            </a:r>
            <a:r>
              <a:rPr lang="en-US" dirty="0"/>
              <a:t> </a:t>
            </a:r>
            <a:endParaRPr lang="he-IL" dirty="0"/>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4076823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ממשיכים להתבונן במדלן , ופה אפשר להסתכל גם על מה שהיא רואה .</a:t>
            </a:r>
          </a:p>
          <a:p>
            <a:pPr algn="r" rtl="1"/>
            <a:r>
              <a:rPr lang="he-IL" dirty="0"/>
              <a:t>כיצד לדעתכם היא מרגישה ? בחרו מתוך המילים צמד מילים מתאים ביותר לדעתכם לחלק הזה של הסיפור. וכתבו בלב החמישי. אני מחכה (השהייה קצרה)</a:t>
            </a:r>
            <a:r>
              <a:rPr lang="en-US" dirty="0"/>
              <a:t> </a:t>
            </a:r>
            <a:endParaRPr lang="he-IL" dirty="0"/>
          </a:p>
          <a:p>
            <a:pPr algn="r" rtl="1"/>
            <a:r>
              <a:rPr lang="he-IL" dirty="0"/>
              <a:t>.</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3702626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כיצד לדעתכם מרגישה כעת מדלן? התבוננו בדפים שהכנתם , במילים המביעות רגש ובלוח הרגשות.</a:t>
            </a:r>
          </a:p>
          <a:p>
            <a:pPr algn="r" rtl="1"/>
            <a:r>
              <a:rPr lang="he-IL" dirty="0"/>
              <a:t>בחרו מתוך המילים צמד מילים מתאים ביותר לדעתכם לחלק הזה של הסיפור. וכתבו בלב השישי. אני מחכה (השהייה קצרה)</a:t>
            </a:r>
            <a:r>
              <a:rPr lang="en-US" dirty="0"/>
              <a:t> </a:t>
            </a:r>
            <a:endParaRPr lang="he-IL" dirty="0"/>
          </a:p>
          <a:p>
            <a:pPr algn="r" rtl="1"/>
            <a:r>
              <a:rPr lang="he-IL" dirty="0"/>
              <a:t>.</a:t>
            </a:r>
          </a:p>
          <a:p>
            <a:pPr algn="r"/>
            <a:r>
              <a:rPr lang="en-US" dirty="0"/>
              <a:t> </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1382272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u="none" dirty="0"/>
              <a:t>פה הסופרת מספרת לנו איך היא מרגישה, הנה המילה מודאגת </a:t>
            </a:r>
            <a:r>
              <a:rPr lang="he-IL" dirty="0"/>
              <a:t>כתבו את המילים המתאימות בלב השביעי. אני מחכה...</a:t>
            </a:r>
          </a:p>
          <a:p>
            <a:pPr algn="r" rtl="1"/>
            <a:r>
              <a:rPr lang="he-IL" dirty="0"/>
              <a:t>(השהייה קצרה)</a:t>
            </a:r>
            <a:r>
              <a:rPr lang="en-US" dirty="0"/>
              <a:t> </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334632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הגענו ללב מספר 8. מה אתם אומרים, כיצד לדעתכם מרגישה מדלן?. כתבו בלב השמיני. אני מחכה (השהייה קצרה)</a:t>
            </a:r>
            <a:r>
              <a:rPr lang="en-US" dirty="0"/>
              <a:t> </a:t>
            </a:r>
            <a:endParaRPr lang="he-IL" dirty="0"/>
          </a:p>
          <a:p>
            <a:pPr algn="r" rtl="1"/>
            <a:r>
              <a:rPr lang="he-IL" dirty="0"/>
              <a:t>.</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1002570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כיצד לדעתכם מרגישה מדלן? התבוננו בדפים שהכנתם , במילים המביעות רגש ובלוח הרגשות.</a:t>
            </a:r>
          </a:p>
          <a:p>
            <a:pPr algn="r" rtl="1"/>
            <a:r>
              <a:rPr lang="he-IL" dirty="0"/>
              <a:t>בחרו מתוך המילים צמד מילים מתאים ביותר לדעתכם לחלק הזה של הסיפור. וכתבו בלב התשיעי. אני מחכה (השהייה קצרה)</a:t>
            </a:r>
            <a:r>
              <a:rPr lang="en-US" dirty="0"/>
              <a:t> </a:t>
            </a:r>
            <a:endParaRPr lang="he-IL" dirty="0"/>
          </a:p>
          <a:p>
            <a:pPr algn="r" rtl="1"/>
            <a:r>
              <a:rPr lang="he-IL" dirty="0"/>
              <a:t>.</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3598762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b="1" i="0" kern="1200" dirty="0">
                <a:solidFill>
                  <a:schemeClr val="tx1"/>
                </a:solidFill>
                <a:effectLst/>
                <a:latin typeface="+mn-lt"/>
                <a:ea typeface="+mn-ea"/>
                <a:cs typeface="+mn-cs"/>
              </a:rPr>
              <a:t>גם אני הכנתי סרגל רגשות. מזמינה אתכם לראות</a:t>
            </a:r>
          </a:p>
          <a:p>
            <a:pPr algn="r" rtl="1"/>
            <a:r>
              <a:rPr lang="he-IL" sz="1200" b="1" i="0" kern="1200" dirty="0">
                <a:solidFill>
                  <a:schemeClr val="tx1"/>
                </a:solidFill>
                <a:effectLst/>
                <a:latin typeface="+mn-lt"/>
                <a:ea typeface="+mn-ea"/>
                <a:cs typeface="+mn-cs"/>
              </a:rPr>
              <a:t>אפשר לראות את השינוי שחל ברגשות של מדלן מתחילת הסיפור ועד סופו.</a:t>
            </a:r>
          </a:p>
          <a:p>
            <a:pPr algn="r" rtl="1"/>
            <a:endParaRPr lang="he-IL" sz="1200" b="1" i="0" kern="1200" dirty="0">
              <a:solidFill>
                <a:schemeClr val="tx1"/>
              </a:solidFill>
              <a:effectLst/>
              <a:latin typeface="+mn-lt"/>
              <a:ea typeface="+mn-ea"/>
              <a:cs typeface="+mn-cs"/>
            </a:endParaRPr>
          </a:p>
          <a:p>
            <a:pPr algn="r" rtl="1"/>
            <a:r>
              <a:rPr lang="he-IL" sz="1200" b="1" i="0" kern="1200" dirty="0">
                <a:solidFill>
                  <a:schemeClr val="tx1"/>
                </a:solidFill>
                <a:effectLst/>
                <a:latin typeface="+mn-lt"/>
                <a:ea typeface="+mn-ea"/>
                <a:cs typeface="+mn-cs"/>
              </a:rPr>
              <a:t>להקריא את המילים- דגש על תסכול וייאוש</a:t>
            </a: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1917873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שואלת, </a:t>
            </a:r>
            <a:r>
              <a:rPr lang="he-IL" sz="1200" dirty="0">
                <a:latin typeface="Calibri" panose="020F0502020204030204" pitchFamily="34" charset="0"/>
                <a:cs typeface="Calibri" panose="020F0502020204030204" pitchFamily="34" charset="0"/>
              </a:rPr>
              <a:t>מדוע חשוב לדעת כיצד מרגישות הדמויות בסיפור</a:t>
            </a:r>
            <a:r>
              <a:rPr lang="en-US" sz="1200" dirty="0">
                <a:latin typeface="Calibri" panose="020F0502020204030204" pitchFamily="34" charset="0"/>
                <a:cs typeface="Calibri" panose="020F0502020204030204" pitchFamily="34" charset="0"/>
              </a:rPr>
              <a:t>?</a:t>
            </a:r>
            <a:endParaRPr lang="he-IL" sz="1200" dirty="0">
              <a:latin typeface="Calibri" panose="020F0502020204030204" pitchFamily="34" charset="0"/>
              <a:cs typeface="Calibri" panose="020F0502020204030204" pitchFamily="34" charset="0"/>
            </a:endParaRPr>
          </a:p>
          <a:p>
            <a:pPr algn="r" rtl="1"/>
            <a:r>
              <a:rPr lang="he-IL" dirty="0"/>
              <a:t>השהייה קצרה</a:t>
            </a:r>
          </a:p>
          <a:p>
            <a:pPr algn="r" rtl="1"/>
            <a:r>
              <a:rPr lang="he-IL" dirty="0"/>
              <a:t>בדרך כלל לא מספרים לנו איך הדמות מרגישה, אנחנו מבינים תוך כדי קריאה. </a:t>
            </a:r>
            <a:r>
              <a:rPr lang="he-IL" b="1" u="none" dirty="0"/>
              <a:t>גם בסיפור שלנו מילת הרגש היחידה שהופיעה הייתה מודאגת</a:t>
            </a:r>
            <a:r>
              <a:rPr lang="he-IL" u="none" dirty="0"/>
              <a:t>, כשאני מזהה כיצד מרגישה דמות בסיפור , אני יכולה להבין את המחשבות שלה, המעשים שהיא עושה. בסיפור שלנו אני יכולה להבין למה אמא התעקשה לקחת את מדלן לספרייה. אנחנו מבינים כמה מדלן מתוסכלת ועצובה ואמא שלה רוצה לעזור לה..</a:t>
            </a:r>
          </a:p>
          <a:p>
            <a:pPr algn="r" rtl="1"/>
            <a:r>
              <a:rPr lang="he-IL" u="none" dirty="0"/>
              <a:t>אני יכולה להזדהות איתה, להרגיש את הכאב , את השמחה שלה, למשל כשהבנתי שמדלן מאד </a:t>
            </a:r>
            <a:r>
              <a:rPr lang="he-IL" u="none" dirty="0" err="1"/>
              <a:t>מאד</a:t>
            </a:r>
            <a:r>
              <a:rPr lang="he-IL" u="none" dirty="0"/>
              <a:t> מתוסכלת ריחמתי עליה, הצטערתי על המצב שהיא נמצאת והייתי סקרנית לדעת מה קרה לה.</a:t>
            </a:r>
          </a:p>
          <a:p>
            <a:pPr algn="r" rtl="1"/>
            <a:r>
              <a:rPr lang="he-IL" u="none" dirty="0"/>
              <a:t>גם אנחנו חווים רגשות שונים וכשאנחנו מזהים אותם בספר אנחנו מבינים טוב יותר את הדמות וגם טוב יותר את עצמנו. </a:t>
            </a:r>
            <a:r>
              <a:rPr lang="he-IL" b="1" u="none" dirty="0"/>
              <a:t>ומבינים טוב יותר </a:t>
            </a:r>
            <a:r>
              <a:rPr lang="he-IL" dirty="0"/>
              <a:t>מה קורה לנו בחיים.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40418263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200" dirty="0">
                <a:latin typeface="Calibri" panose="020F0502020204030204" pitchFamily="34" charset="0"/>
                <a:cs typeface="Calibri" panose="020F0502020204030204" pitchFamily="34" charset="0"/>
              </a:rPr>
              <a:t>בתחילת הסיפור מדלן </a:t>
            </a:r>
            <a:r>
              <a:rPr lang="he-IL" sz="1200" dirty="0" err="1">
                <a:latin typeface="Calibri" panose="020F0502020204030204" pitchFamily="34" charset="0"/>
                <a:cs typeface="Calibri" panose="020F0502020204030204" pitchFamily="34" charset="0"/>
              </a:rPr>
              <a:t>היתה</a:t>
            </a:r>
            <a:r>
              <a:rPr lang="he-IL" sz="1200" dirty="0">
                <a:latin typeface="Calibri" panose="020F0502020204030204" pitchFamily="34" charset="0"/>
                <a:cs typeface="Calibri" panose="020F0502020204030204" pitchFamily="34" charset="0"/>
              </a:rPr>
              <a:t> עצובה ומתוסכלת כי לא הצליחה לקרא בקול רם, בסוף הסיפור היא </a:t>
            </a:r>
            <a:r>
              <a:rPr lang="he-IL" sz="1200" dirty="0" err="1">
                <a:latin typeface="Calibri" panose="020F0502020204030204" pitchFamily="34" charset="0"/>
                <a:cs typeface="Calibri" panose="020F0502020204030204" pitchFamily="34" charset="0"/>
              </a:rPr>
              <a:t>היתה</a:t>
            </a:r>
            <a:r>
              <a:rPr lang="he-IL" sz="1200" dirty="0">
                <a:latin typeface="Calibri" panose="020F0502020204030204" pitchFamily="34" charset="0"/>
                <a:cs typeface="Calibri" panose="020F0502020204030204" pitchFamily="34" charset="0"/>
              </a:rPr>
              <a:t> מאושרת ושמחה כי הצליחה לקרא לבד בפני כל הכיתה ולקבל כוכב. </a:t>
            </a:r>
          </a:p>
          <a:p>
            <a:pPr algn="r" rtl="1"/>
            <a:r>
              <a:rPr lang="he-IL" sz="1200" dirty="0">
                <a:latin typeface="Calibri" panose="020F0502020204030204" pitchFamily="34" charset="0"/>
                <a:cs typeface="Calibri" panose="020F0502020204030204" pitchFamily="34" charset="0"/>
              </a:rPr>
              <a:t>מדלן סיפרה כיצד בוני עזרה לה:</a:t>
            </a:r>
          </a:p>
          <a:p>
            <a:pPr algn="r" rtl="1"/>
            <a:r>
              <a:rPr lang="he-IL" dirty="0"/>
              <a:t>קראו מה מדלן מספרת...</a:t>
            </a:r>
          </a:p>
          <a:p>
            <a:pPr algn="r" rtl="1"/>
            <a:r>
              <a:rPr lang="he-IL" dirty="0"/>
              <a:t>בוני הביטה בה , לא צחקה עליה </a:t>
            </a:r>
            <a:r>
              <a:rPr lang="he-IL" dirty="0" err="1"/>
              <a:t>כשלא</a:t>
            </a:r>
            <a:r>
              <a:rPr lang="he-IL" dirty="0"/>
              <a:t> הצליחה לקרוא. זוכרים מי צחק עליה בתחילת הסיפור ? נכון החברים בכיתה.</a:t>
            </a:r>
          </a:p>
          <a:p>
            <a:pPr algn="r" rtl="1"/>
            <a:r>
              <a:rPr lang="he-IL" dirty="0"/>
              <a:t>בוני נגעה בה, אפשרה לה ללטף אותה. גרמה לה להירגע.</a:t>
            </a:r>
          </a:p>
          <a:p>
            <a:pPr algn="r"/>
            <a:r>
              <a:rPr lang="he-IL" dirty="0"/>
              <a:t>כשמדלן לא הצליחה לקרא "נתקעה במילה" לבוני לא היה איכפת.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18205839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בוני שוכבת ליד מדלן ומביטה בספר. מקשיבה לה.</a:t>
            </a:r>
          </a:p>
          <a:p>
            <a:pPr algn="r"/>
            <a:r>
              <a:rPr lang="he-IL" dirty="0"/>
              <a:t>בוני לא זזה ממנה עד שהצליחה לקרא. </a:t>
            </a:r>
          </a:p>
          <a:p>
            <a:pPr algn="r"/>
            <a:r>
              <a:rPr lang="he-IL" dirty="0"/>
              <a:t>בוני לימדה אותה שאפשר לקרוא לאט ולימדה אותה להיות סבלנית.</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16515005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שמענו איך בוני עזרה למדלן.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אתם יודעים, בפעם הראשונה כשקראתי את הסיפור התלהבתי מבוני , אהבתי לקרוא איך היא הצליחה לעזור למדלן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אבל, כשחזרתי לקרוא שוב את הסיפור הבנתי שלא רק בוני עזרה לה. מה אתם אומרים?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לפניכם תמונות של כל הדמויות שהופיעו בסיפור</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1" dirty="0">
                <a:latin typeface="Calibri" panose="020F0502020204030204" pitchFamily="34" charset="0"/>
                <a:cs typeface="Calibri" panose="020F0502020204030204" pitchFamily="34" charset="0"/>
              </a:rPr>
              <a:t>בחרו דמות וכתבו כיצד </a:t>
            </a:r>
            <a:r>
              <a:rPr lang="he-IL" sz="1200" b="1" u="none" dirty="0">
                <a:latin typeface="Calibri" panose="020F0502020204030204" pitchFamily="34" charset="0"/>
                <a:cs typeface="Calibri" panose="020F0502020204030204" pitchFamily="34" charset="0"/>
              </a:rPr>
              <a:t>היא</a:t>
            </a:r>
            <a:r>
              <a:rPr lang="he-IL" sz="1200" b="1" dirty="0">
                <a:latin typeface="Calibri" panose="020F0502020204030204" pitchFamily="34" charset="0"/>
                <a:cs typeface="Calibri" panose="020F0502020204030204" pitchFamily="34" charset="0"/>
              </a:rPr>
              <a:t> עזרה למדלן לקרוא בקול ולזכות בכוכב.</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0"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לאחר שסיימו</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אני מאד סקרנית לדעת באיזו דמות בחרתם ומה כתבתם? שתפו את המורה והחברים בכיתה שלכם.</a:t>
            </a:r>
          </a:p>
          <a:p>
            <a:pPr algn="r"/>
            <a:endParaRPr lang="he-IL" dirty="0"/>
          </a:p>
          <a:p>
            <a:pPr algn="r"/>
            <a:endParaRPr lang="he-IL" dirty="0"/>
          </a:p>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24</a:t>
            </a:fld>
            <a:endParaRPr lang="x-none"/>
          </a:p>
        </p:txBody>
      </p:sp>
    </p:spTree>
    <p:extLst>
      <p:ext uri="{BB962C8B-B14F-4D97-AF65-F5344CB8AC3E}">
        <p14:creationId xmlns:p14="http://schemas.microsoft.com/office/powerpoint/2010/main" val="544871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לסיום השיעור ברצוני לשתף אתכם בסרטון קצרצר המספר ברצף את הסיפור.</a:t>
            </a:r>
          </a:p>
          <a:p>
            <a:pPr algn="r"/>
            <a:r>
              <a:rPr lang="he-IL" dirty="0"/>
              <a:t>נצפה בו, תוך שימת דגש למשפט האחרון בסרטון.</a:t>
            </a:r>
          </a:p>
          <a:p>
            <a:pPr algn="r"/>
            <a:endParaRPr lang="he-IL" dirty="0"/>
          </a:p>
          <a:p>
            <a:pPr algn="r"/>
            <a:r>
              <a:rPr lang="he-IL" dirty="0"/>
              <a:t>צופים בסרטון...</a:t>
            </a:r>
          </a:p>
          <a:p>
            <a:pPr algn="r"/>
            <a:r>
              <a:rPr lang="he-IL" dirty="0"/>
              <a:t>המשפט האחרון בסרטון הוא: "ומגלה שכיף יותר לקרוא...עם חבר"</a:t>
            </a:r>
          </a:p>
          <a:p>
            <a:pPr algn="r"/>
            <a:r>
              <a:rPr lang="he-IL" dirty="0"/>
              <a:t>אני קוראת הרבה לעצמי והיום הקראתי לכם סיפור.</a:t>
            </a:r>
          </a:p>
          <a:p>
            <a:pPr algn="r"/>
            <a:r>
              <a:rPr lang="he-IL" dirty="0"/>
              <a:t>האם גם אתם אוהבים לקרוא לעצמכם סיפור?</a:t>
            </a:r>
          </a:p>
          <a:p>
            <a:pPr algn="r"/>
            <a:r>
              <a:rPr lang="he-IL" dirty="0"/>
              <a:t>אולי אתם אוהבים לקרוא סיפור יחד עם חבר, או חברים?</a:t>
            </a:r>
          </a:p>
          <a:p>
            <a:pPr algn="r"/>
            <a:r>
              <a:rPr lang="he-IL" dirty="0"/>
              <a:t>חשבו על זה...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32604991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19890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1" dirty="0"/>
              <a:t>לסיום הרשו לי להקריא לכם קטע קצר מתוך ספרה של דיאן </a:t>
            </a:r>
            <a:r>
              <a:rPr lang="he-IL" b="1" dirty="0" err="1"/>
              <a:t>סטרפילד</a:t>
            </a:r>
            <a:r>
              <a:rPr lang="he-IL" b="1" dirty="0"/>
              <a:t> המסכם את שיעורנו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27</a:t>
            </a:fld>
            <a:endParaRPr lang="x-none"/>
          </a:p>
        </p:txBody>
      </p:sp>
    </p:spTree>
    <p:extLst>
      <p:ext uri="{BB962C8B-B14F-4D97-AF65-F5344CB8AC3E}">
        <p14:creationId xmlns:p14="http://schemas.microsoft.com/office/powerpoint/2010/main" val="32293399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r>
              <a:rPr lang="en-US" dirty="0"/>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slideLayout" Target="../slideLayouts/slideLayout5.xml"/><Relationship Id="rId7" Type="http://schemas.openxmlformats.org/officeDocument/2006/relationships/image" Target="../media/image17.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image" Target="../media/image12.jpeg"/><Relationship Id="rId10" Type="http://schemas.openxmlformats.org/officeDocument/2006/relationships/image" Target="../media/image8.png"/><Relationship Id="rId4" Type="http://schemas.openxmlformats.org/officeDocument/2006/relationships/notesSlide" Target="../notesSlides/notesSlide8.xml"/><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9.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5.xml"/><Relationship Id="rId7" Type="http://schemas.openxmlformats.org/officeDocument/2006/relationships/image" Target="../media/image40.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19.png"/><Relationship Id="rId4" Type="http://schemas.openxmlformats.org/officeDocument/2006/relationships/notesSlide" Target="../notesSlides/notesSlide24.xml"/><Relationship Id="rId9"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986589" y="4419771"/>
            <a:ext cx="6191451" cy="649357"/>
          </a:xfrm>
        </p:spPr>
        <p:txBody>
          <a:bodyPr>
            <a:normAutofit fontScale="85000" lnSpcReduction="10000"/>
          </a:bodyPr>
          <a:lstStyle/>
          <a:p>
            <a:pPr algn="r"/>
            <a:r>
              <a:rPr lang="he-IL" dirty="0"/>
              <a:t>נושא השיעור: </a:t>
            </a:r>
            <a:r>
              <a:rPr lang="he-IL" dirty="0" smtClean="0"/>
              <a:t>מדלן </a:t>
            </a:r>
            <a:r>
              <a:rPr lang="he-IL" dirty="0"/>
              <a:t>וכלבת </a:t>
            </a:r>
            <a:r>
              <a:rPr lang="he-IL" dirty="0" err="1"/>
              <a:t>הספריה</a:t>
            </a:r>
            <a:r>
              <a:rPr lang="he-IL" dirty="0"/>
              <a:t>/ליסה פאפ </a:t>
            </a:r>
          </a:p>
          <a:p>
            <a:pPr algn="r"/>
            <a:endParaRPr lang="x-none" dirty="0"/>
          </a:p>
        </p:txBody>
      </p:sp>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a:xfrm>
            <a:off x="2522726" y="3025258"/>
            <a:ext cx="7816850" cy="1067468"/>
          </a:xfrm>
        </p:spPr>
        <p:txBody>
          <a:bodyPr/>
          <a:lstStyle/>
          <a:p>
            <a:r>
              <a:rPr lang="he-IL" dirty="0"/>
              <a:t>שיעור עברית לכיתות ב', ג'</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איריס </a:t>
            </a:r>
            <a:r>
              <a:rPr lang="he-IL" dirty="0" err="1"/>
              <a:t>גילעד</a:t>
            </a:r>
            <a:endParaRPr lang="he-IL" dirty="0"/>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5100" y="2725693"/>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4150298" y="3240799"/>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6"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025666" y="753105"/>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833322" y="5810250"/>
            <a:ext cx="2082800" cy="2095500"/>
          </a:xfrm>
          <a:prstGeom prst="rect">
            <a:avLst/>
          </a:prstGeom>
        </p:spPr>
      </p:pic>
      <p:sp>
        <p:nvSpPr>
          <p:cNvPr id="6" name="מלבן 5">
            <a:extLst>
              <a:ext uri="{FF2B5EF4-FFF2-40B4-BE49-F238E27FC236}">
                <a16:creationId xmlns:a16="http://schemas.microsoft.com/office/drawing/2014/main" id="{F3AC3A51-4C79-4C9D-AF00-3480D92B0239}"/>
              </a:ext>
            </a:extLst>
          </p:cNvPr>
          <p:cNvSpPr/>
          <p:nvPr/>
        </p:nvSpPr>
        <p:spPr>
          <a:xfrm>
            <a:off x="1780674" y="1954452"/>
            <a:ext cx="8831179" cy="2677656"/>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נַכִּיר אֶת הַסִּפּוּר "מַדְלֵן וּכְלַבַּת הַסִּפְרִיָּה" מֵאֵת: לִיסָה פַאפּ.</a:t>
            </a:r>
          </a:p>
          <a:p>
            <a:pPr marL="457200" indent="-457200" algn="r" rtl="1">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נַעֲצֹר בְּמַהֲלַךְ הַקְּרִיאָה וּנְזַהֶה כֵּיצַד מַרְגִּישָׁה מַדְלֵן לְאֹרֶךְ כָּל הַסִּפּוּר.</a:t>
            </a:r>
          </a:p>
          <a:p>
            <a:pPr marL="457200" indent="-457200" algn="r" rtl="1">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נַכִּיר מִלִּים הַמְּתָאֲרוֹת רְגָשׁוֹת. </a:t>
            </a:r>
          </a:p>
          <a:p>
            <a:pPr marL="457200" indent="-457200" algn="r" rtl="1">
              <a:lnSpc>
                <a:spcPct val="150000"/>
              </a:lnSpc>
              <a:buFont typeface="Arial" panose="020B0604020202020204" pitchFamily="34" charset="0"/>
              <a:buChar char="•"/>
            </a:pPr>
            <a:r>
              <a:rPr lang="he-IL" sz="2800" dirty="0">
                <a:latin typeface="Calibri" panose="020F0502020204030204" pitchFamily="34" charset="0"/>
                <a:cs typeface="Calibri" panose="020F0502020204030204" pitchFamily="34" charset="0"/>
              </a:rPr>
              <a:t>נֶהֱנֶה </a:t>
            </a:r>
            <a:r>
              <a:rPr lang="he-IL" sz="2800" dirty="0" err="1">
                <a:latin typeface="Calibri" panose="020F0502020204030204" pitchFamily="34" charset="0"/>
                <a:cs typeface="Calibri" panose="020F0502020204030204" pitchFamily="34" charset="0"/>
              </a:rPr>
              <a:t>מֵחֲוָיַת</a:t>
            </a:r>
            <a:r>
              <a:rPr lang="he-IL" sz="2800" dirty="0">
                <a:latin typeface="Calibri" panose="020F0502020204030204" pitchFamily="34" charset="0"/>
                <a:cs typeface="Calibri" panose="020F0502020204030204" pitchFamily="34" charset="0"/>
              </a:rPr>
              <a:t> קְרִיאָה.</a:t>
            </a:r>
          </a:p>
        </p:txBody>
      </p:sp>
    </p:spTree>
    <p:extLst>
      <p:ext uri="{BB962C8B-B14F-4D97-AF65-F5344CB8AC3E}">
        <p14:creationId xmlns:p14="http://schemas.microsoft.com/office/powerpoint/2010/main" val="10057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4D6B12-A674-4328-906C-D8A24D384F59}"/>
              </a:ext>
            </a:extLst>
          </p:cNvPr>
          <p:cNvSpPr>
            <a:spLocks noGrp="1"/>
          </p:cNvSpPr>
          <p:nvPr>
            <p:ph type="title"/>
          </p:nvPr>
        </p:nvSpPr>
        <p:spPr/>
        <p:txBody>
          <a:bodyPr/>
          <a:lstStyle/>
          <a:p>
            <a:r>
              <a:rPr lang="he-IL" dirty="0"/>
              <a:t>אהבת קריאת ספרים</a:t>
            </a:r>
          </a:p>
        </p:txBody>
      </p:sp>
      <p:pic>
        <p:nvPicPr>
          <p:cNvPr id="4" name="תמונה 3">
            <a:extLst>
              <a:ext uri="{FF2B5EF4-FFF2-40B4-BE49-F238E27FC236}">
                <a16:creationId xmlns:a16="http://schemas.microsoft.com/office/drawing/2014/main" id="{A32D2C77-60D1-4E63-B6AD-76D5865CB614}"/>
              </a:ext>
            </a:extLst>
          </p:cNvPr>
          <p:cNvPicPr>
            <a:picLocks noChangeAspect="1"/>
          </p:cNvPicPr>
          <p:nvPr/>
        </p:nvPicPr>
        <p:blipFill>
          <a:blip r:embed="rId3"/>
          <a:stretch>
            <a:fillRect/>
          </a:stretch>
        </p:blipFill>
        <p:spPr>
          <a:xfrm>
            <a:off x="2294380" y="1821005"/>
            <a:ext cx="4216863" cy="4252249"/>
          </a:xfrm>
          <a:prstGeom prst="ellipse">
            <a:avLst/>
          </a:prstGeom>
          <a:ln>
            <a:noFill/>
          </a:ln>
          <a:effectLst>
            <a:softEdge rad="112500"/>
          </a:effectLst>
        </p:spPr>
      </p:pic>
      <p:sp>
        <p:nvSpPr>
          <p:cNvPr id="5" name="מלבן 4">
            <a:extLst>
              <a:ext uri="{FF2B5EF4-FFF2-40B4-BE49-F238E27FC236}">
                <a16:creationId xmlns:a16="http://schemas.microsoft.com/office/drawing/2014/main" id="{37FEA6FF-12B7-4C3B-A1F7-62F4F392587C}"/>
              </a:ext>
            </a:extLst>
          </p:cNvPr>
          <p:cNvSpPr/>
          <p:nvPr/>
        </p:nvSpPr>
        <p:spPr>
          <a:xfrm>
            <a:off x="7476463" y="2764213"/>
            <a:ext cx="4089581" cy="707886"/>
          </a:xfrm>
          <a:prstGeom prst="rect">
            <a:avLst/>
          </a:prstGeom>
        </p:spPr>
        <p:txBody>
          <a:bodyPr wrap="none">
            <a:spAutoFit/>
          </a:bodyPr>
          <a:lstStyle/>
          <a:p>
            <a:r>
              <a:rPr lang="he-IL" sz="4000" dirty="0">
                <a:solidFill>
                  <a:schemeClr val="tx1">
                    <a:lumMod val="50000"/>
                  </a:schemeClr>
                </a:solidFill>
                <a:latin typeface="Calibri" panose="020F0502020204030204" pitchFamily="34" charset="0"/>
                <a:cs typeface="Calibri" panose="020F0502020204030204" pitchFamily="34" charset="0"/>
              </a:rPr>
              <a:t>עוֹלָם מָלֵא הַסֵּפֶר יְגַלֶּה</a:t>
            </a:r>
          </a:p>
        </p:txBody>
      </p:sp>
    </p:spTree>
    <p:extLst>
      <p:ext uri="{BB962C8B-B14F-4D97-AF65-F5344CB8AC3E}">
        <p14:creationId xmlns:p14="http://schemas.microsoft.com/office/powerpoint/2010/main" val="19176425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1E401B-BA82-4468-AC1F-E92C3B5908BE}"/>
              </a:ext>
            </a:extLst>
          </p:cNvPr>
          <p:cNvSpPr>
            <a:spLocks noGrp="1"/>
          </p:cNvSpPr>
          <p:nvPr>
            <p:ph type="title"/>
          </p:nvPr>
        </p:nvSpPr>
        <p:spPr/>
        <p:txBody>
          <a:bodyPr/>
          <a:lstStyle/>
          <a:p>
            <a:r>
              <a:rPr lang="he-IL" dirty="0"/>
              <a:t>"מדלן וכלבת הספריה" מאת: ליסה פאפ</a:t>
            </a:r>
          </a:p>
        </p:txBody>
      </p:sp>
      <p:pic>
        <p:nvPicPr>
          <p:cNvPr id="4" name="Picture 4">
            <a:extLst>
              <a:ext uri="{FF2B5EF4-FFF2-40B4-BE49-F238E27FC236}">
                <a16:creationId xmlns:a16="http://schemas.microsoft.com/office/drawing/2014/main" id="{9B7DA166-C8EB-41A3-9940-792874D5B7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3716" y="1994959"/>
            <a:ext cx="3557282" cy="41107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521177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9553783-67BB-4160-B061-F3362BB2FD5A}"/>
              </a:ext>
            </a:extLst>
          </p:cNvPr>
          <p:cNvSpPr>
            <a:spLocks noGrp="1"/>
          </p:cNvSpPr>
          <p:nvPr>
            <p:ph type="title"/>
          </p:nvPr>
        </p:nvSpPr>
        <p:spPr>
          <a:xfrm>
            <a:off x="2031002" y="175098"/>
            <a:ext cx="8552691" cy="1383126"/>
          </a:xfrm>
        </p:spPr>
        <p:txBody>
          <a:bodyPr>
            <a:normAutofit fontScale="90000"/>
          </a:bodyPr>
          <a:lstStyle/>
          <a:p>
            <a:r>
              <a:rPr lang="he-IL" dirty="0"/>
              <a:t/>
            </a:r>
            <a:br>
              <a:rPr lang="he-IL" dirty="0"/>
            </a:br>
            <a:r>
              <a:rPr lang="he-IL" dirty="0"/>
              <a:t/>
            </a:r>
            <a:br>
              <a:rPr lang="he-IL" dirty="0"/>
            </a:br>
            <a:r>
              <a:rPr lang="he-IL" dirty="0"/>
              <a:t/>
            </a:r>
            <a:br>
              <a:rPr lang="he-IL" dirty="0"/>
            </a:br>
            <a:r>
              <a:rPr lang="he-IL" dirty="0"/>
              <a:t/>
            </a:r>
            <a:br>
              <a:rPr lang="he-IL" dirty="0"/>
            </a:br>
            <a:r>
              <a:rPr lang="he-IL" dirty="0"/>
              <a:t/>
            </a:r>
            <a:br>
              <a:rPr lang="he-IL" dirty="0"/>
            </a:br>
            <a:r>
              <a:rPr lang="he-IL" b="1" dirty="0">
                <a:solidFill>
                  <a:srgbClr val="FF0000"/>
                </a:solidFill>
              </a:rPr>
              <a:t/>
            </a:r>
            <a:br>
              <a:rPr lang="he-IL" b="1" dirty="0">
                <a:solidFill>
                  <a:srgbClr val="FF0000"/>
                </a:solidFill>
              </a:rPr>
            </a:br>
            <a:endParaRPr lang="he-IL" dirty="0"/>
          </a:p>
        </p:txBody>
      </p:sp>
      <p:pic>
        <p:nvPicPr>
          <p:cNvPr id="4" name="Picture 6" descr="עכבר הספריה)1(דניאל קרק">
            <a:extLst>
              <a:ext uri="{FF2B5EF4-FFF2-40B4-BE49-F238E27FC236}">
                <a16:creationId xmlns:a16="http://schemas.microsoft.com/office/drawing/2014/main" id="{68C4AF62-DCCA-4B04-B644-B7BE3D43E7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236" r="9663"/>
          <a:stretch/>
        </p:blipFill>
        <p:spPr bwMode="auto">
          <a:xfrm>
            <a:off x="8843007" y="2346158"/>
            <a:ext cx="2823144" cy="38499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עכבר הספרייה - סיפורו של חבר - דניאל קרק">
            <a:extLst>
              <a:ext uri="{FF2B5EF4-FFF2-40B4-BE49-F238E27FC236}">
                <a16:creationId xmlns:a16="http://schemas.microsoft.com/office/drawing/2014/main" id="{0DAFEF15-C8EA-47F0-B0B3-28C2577754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8734" y="2346157"/>
            <a:ext cx="2683918" cy="379557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אריה הספריה - מישל קונדסן">
            <a:extLst>
              <a:ext uri="{FF2B5EF4-FFF2-40B4-BE49-F238E27FC236}">
                <a16:creationId xmlns:a16="http://schemas.microsoft.com/office/drawing/2014/main" id="{681ABA65-C34A-47BF-BC1A-F5FF6BE3E0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4461" y="2346158"/>
            <a:ext cx="2683918" cy="367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3017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ED1AFA-FEC8-4835-A853-C1A8EB21764F}"/>
              </a:ext>
            </a:extLst>
          </p:cNvPr>
          <p:cNvSpPr>
            <a:spLocks noGrp="1"/>
          </p:cNvSpPr>
          <p:nvPr>
            <p:ph type="title"/>
          </p:nvPr>
        </p:nvSpPr>
        <p:spPr/>
        <p:txBody>
          <a:bodyPr/>
          <a:lstStyle/>
          <a:p>
            <a:r>
              <a:rPr lang="he-IL" dirty="0"/>
              <a:t>כריכת הספר</a:t>
            </a:r>
          </a:p>
        </p:txBody>
      </p:sp>
      <p:pic>
        <p:nvPicPr>
          <p:cNvPr id="5" name="Picture 4">
            <a:extLst>
              <a:ext uri="{FF2B5EF4-FFF2-40B4-BE49-F238E27FC236}">
                <a16:creationId xmlns:a16="http://schemas.microsoft.com/office/drawing/2014/main" id="{47E2FCC1-ED44-44A2-A81B-F7BAE77DD9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1236" y="2020585"/>
            <a:ext cx="3280066" cy="3790404"/>
          </a:xfrm>
          <a:prstGeom prst="rect">
            <a:avLst/>
          </a:prstGeom>
          <a:solidFill>
            <a:srgbClr val="FFFFFF">
              <a:shade val="85000"/>
            </a:srgbClr>
          </a:solidFill>
          <a:ln w="5715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מלבן 7">
            <a:extLst>
              <a:ext uri="{FF2B5EF4-FFF2-40B4-BE49-F238E27FC236}">
                <a16:creationId xmlns:a16="http://schemas.microsoft.com/office/drawing/2014/main" id="{C10FAB7D-7A6B-4D45-B793-E7960F1B7255}"/>
              </a:ext>
            </a:extLst>
          </p:cNvPr>
          <p:cNvSpPr/>
          <p:nvPr/>
        </p:nvSpPr>
        <p:spPr>
          <a:xfrm>
            <a:off x="1933639" y="2967335"/>
            <a:ext cx="3685446" cy="523220"/>
          </a:xfrm>
          <a:prstGeom prst="rect">
            <a:avLst/>
          </a:prstGeom>
        </p:spPr>
        <p:txBody>
          <a:bodyPr wrap="square">
            <a:spAutoFit/>
          </a:bodyPr>
          <a:lstStyle/>
          <a:p>
            <a:r>
              <a:rPr lang="he-IL" sz="2800" dirty="0">
                <a:latin typeface="Calibri" panose="020F0502020204030204" pitchFamily="34" charset="0"/>
                <a:cs typeface="Calibri" panose="020F0502020204030204" pitchFamily="34" charset="0"/>
              </a:rPr>
              <a:t>נַחֲשֹׁב, כֵּיצַד מַרְגִּישָׁה מַדְלֵן.</a:t>
            </a:r>
          </a:p>
        </p:txBody>
      </p:sp>
      <p:sp>
        <p:nvSpPr>
          <p:cNvPr id="19" name="לב 18">
            <a:extLst>
              <a:ext uri="{FF2B5EF4-FFF2-40B4-BE49-F238E27FC236}">
                <a16:creationId xmlns:a16="http://schemas.microsoft.com/office/drawing/2014/main" id="{77A19C1F-EEE5-46F9-BEDB-05A80918175B}"/>
              </a:ext>
            </a:extLst>
          </p:cNvPr>
          <p:cNvSpPr/>
          <p:nvPr/>
        </p:nvSpPr>
        <p:spPr>
          <a:xfrm>
            <a:off x="1191126" y="3429000"/>
            <a:ext cx="742513" cy="461665"/>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000" dirty="0">
              <a:solidFill>
                <a:schemeClr val="tx1"/>
              </a:solidFill>
              <a:latin typeface="Calibri" panose="020F0502020204030204" pitchFamily="34" charset="0"/>
              <a:cs typeface="Calibri" panose="020F0502020204030204" pitchFamily="34" charset="0"/>
            </a:endParaRPr>
          </a:p>
        </p:txBody>
      </p:sp>
      <p:sp>
        <p:nvSpPr>
          <p:cNvPr id="20" name="לב 19">
            <a:extLst>
              <a:ext uri="{FF2B5EF4-FFF2-40B4-BE49-F238E27FC236}">
                <a16:creationId xmlns:a16="http://schemas.microsoft.com/office/drawing/2014/main" id="{095B519A-8E86-4FEF-A9DB-F1D66776AFD0}"/>
              </a:ext>
            </a:extLst>
          </p:cNvPr>
          <p:cNvSpPr/>
          <p:nvPr/>
        </p:nvSpPr>
        <p:spPr>
          <a:xfrm>
            <a:off x="2249904" y="3890665"/>
            <a:ext cx="742513" cy="461665"/>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000" dirty="0">
              <a:solidFill>
                <a:schemeClr val="tx1"/>
              </a:solidFill>
              <a:latin typeface="Calibri" panose="020F0502020204030204" pitchFamily="34" charset="0"/>
              <a:cs typeface="Calibri" panose="020F0502020204030204" pitchFamily="34" charset="0"/>
            </a:endParaRPr>
          </a:p>
        </p:txBody>
      </p:sp>
      <p:sp>
        <p:nvSpPr>
          <p:cNvPr id="21" name="לב 20">
            <a:extLst>
              <a:ext uri="{FF2B5EF4-FFF2-40B4-BE49-F238E27FC236}">
                <a16:creationId xmlns:a16="http://schemas.microsoft.com/office/drawing/2014/main" id="{F6CA1B05-3EB9-49F7-8C2D-B1C56285B17D}"/>
              </a:ext>
            </a:extLst>
          </p:cNvPr>
          <p:cNvSpPr/>
          <p:nvPr/>
        </p:nvSpPr>
        <p:spPr>
          <a:xfrm>
            <a:off x="1720515" y="3684954"/>
            <a:ext cx="742513" cy="461665"/>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0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9282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ED1AFA-FEC8-4835-A853-C1A8EB21764F}"/>
              </a:ext>
            </a:extLst>
          </p:cNvPr>
          <p:cNvSpPr>
            <a:spLocks noGrp="1"/>
          </p:cNvSpPr>
          <p:nvPr>
            <p:ph type="title"/>
          </p:nvPr>
        </p:nvSpPr>
        <p:spPr/>
        <p:txBody>
          <a:bodyPr/>
          <a:lstStyle/>
          <a:p>
            <a:r>
              <a:rPr lang="he-IL" dirty="0"/>
              <a:t>כריכת הספר</a:t>
            </a:r>
          </a:p>
        </p:txBody>
      </p:sp>
      <p:pic>
        <p:nvPicPr>
          <p:cNvPr id="5" name="Picture 4">
            <a:extLst>
              <a:ext uri="{FF2B5EF4-FFF2-40B4-BE49-F238E27FC236}">
                <a16:creationId xmlns:a16="http://schemas.microsoft.com/office/drawing/2014/main" id="{47E2FCC1-ED44-44A2-A81B-F7BAE77DD9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7646" y="1864175"/>
            <a:ext cx="3280066" cy="3790404"/>
          </a:xfrm>
          <a:prstGeom prst="rect">
            <a:avLst/>
          </a:prstGeom>
          <a:solidFill>
            <a:srgbClr val="FFFFFF">
              <a:shade val="85000"/>
            </a:srgbClr>
          </a:solidFill>
          <a:ln w="5715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חץ: שמאלה 2">
            <a:extLst>
              <a:ext uri="{FF2B5EF4-FFF2-40B4-BE49-F238E27FC236}">
                <a16:creationId xmlns:a16="http://schemas.microsoft.com/office/drawing/2014/main" id="{CF2F811A-5BFE-4F6F-A7A4-6A1081F463AD}"/>
              </a:ext>
            </a:extLst>
          </p:cNvPr>
          <p:cNvSpPr/>
          <p:nvPr/>
        </p:nvSpPr>
        <p:spPr>
          <a:xfrm>
            <a:off x="10192079" y="2147455"/>
            <a:ext cx="1640305" cy="79975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Calibri" panose="020F0502020204030204" pitchFamily="34" charset="0"/>
                <a:cs typeface="Calibri" panose="020F0502020204030204" pitchFamily="34" charset="0"/>
              </a:rPr>
              <a:t>כריכה</a:t>
            </a:r>
          </a:p>
        </p:txBody>
      </p:sp>
      <p:sp>
        <p:nvSpPr>
          <p:cNvPr id="17" name="חץ: ימינה 16">
            <a:extLst>
              <a:ext uri="{FF2B5EF4-FFF2-40B4-BE49-F238E27FC236}">
                <a16:creationId xmlns:a16="http://schemas.microsoft.com/office/drawing/2014/main" id="{D04F5654-657B-4499-AD07-1656C3475F5D}"/>
              </a:ext>
            </a:extLst>
          </p:cNvPr>
          <p:cNvSpPr/>
          <p:nvPr/>
        </p:nvSpPr>
        <p:spPr>
          <a:xfrm>
            <a:off x="360947" y="2141621"/>
            <a:ext cx="1733773" cy="8055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Calibri" panose="020F0502020204030204" pitchFamily="34" charset="0"/>
                <a:cs typeface="Calibri" panose="020F0502020204030204" pitchFamily="34" charset="0"/>
              </a:rPr>
              <a:t>דף פנימי</a:t>
            </a:r>
          </a:p>
        </p:txBody>
      </p:sp>
      <p:pic>
        <p:nvPicPr>
          <p:cNvPr id="12" name="תמונה 11">
            <a:extLst>
              <a:ext uri="{FF2B5EF4-FFF2-40B4-BE49-F238E27FC236}">
                <a16:creationId xmlns:a16="http://schemas.microsoft.com/office/drawing/2014/main" id="{F85C5385-A31A-4E72-92AD-5CA8EBE07047}"/>
              </a:ext>
            </a:extLst>
          </p:cNvPr>
          <p:cNvPicPr/>
          <p:nvPr/>
        </p:nvPicPr>
        <p:blipFill rotWithShape="1">
          <a:blip r:embed="rId6"/>
          <a:srcRect l="35396" t="15096" r="35529" b="26124"/>
          <a:stretch/>
        </p:blipFill>
        <p:spPr bwMode="auto">
          <a:xfrm>
            <a:off x="2691150" y="1895484"/>
            <a:ext cx="3280065" cy="3727786"/>
          </a:xfrm>
          <a:prstGeom prst="rect">
            <a:avLst/>
          </a:prstGeom>
          <a:solidFill>
            <a:srgbClr val="FFFFFF">
              <a:shade val="85000"/>
            </a:srgbClr>
          </a:solidFill>
          <a:ln w="5715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pic>
        <p:nvPicPr>
          <p:cNvPr id="14" name="Picture 4" descr="Emoticon happiness and shy icon - Royalty-free Emoticon Stock Photo">
            <a:extLst>
              <a:ext uri="{FF2B5EF4-FFF2-40B4-BE49-F238E27FC236}">
                <a16:creationId xmlns:a16="http://schemas.microsoft.com/office/drawing/2014/main" id="{B272F5B8-0D00-41CD-8DF7-5723E4903799}"/>
              </a:ext>
            </a:extLst>
          </p:cNvPr>
          <p:cNvPicPr>
            <a:picLocks noChangeAspect="1" noChangeArrowheads="1"/>
          </p:cNvPicPr>
          <p:nvPr/>
        </p:nvPicPr>
        <p:blipFill>
          <a:blip r:embed="rId7">
            <a:clrChange>
              <a:clrFrom>
                <a:srgbClr val="FAFAFA"/>
              </a:clrFrom>
              <a:clrTo>
                <a:srgbClr val="FAFAFA">
                  <a:alpha val="0"/>
                </a:srgbClr>
              </a:clrTo>
            </a:clrChange>
            <a:extLst>
              <a:ext uri="{28A0092B-C50C-407E-A947-70E740481C1C}">
                <a14:useLocalDpi xmlns:a14="http://schemas.microsoft.com/office/drawing/2010/main" val="0"/>
              </a:ext>
            </a:extLst>
          </a:blip>
          <a:srcRect/>
          <a:stretch>
            <a:fillRect/>
          </a:stretch>
        </p:blipFill>
        <p:spPr bwMode="auto">
          <a:xfrm>
            <a:off x="10621838" y="3212152"/>
            <a:ext cx="1027506" cy="10234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ad emoji isolated on white background, depressed emoticon - emoji sad stock pictures, royalty-free photos &amp; images">
            <a:extLst>
              <a:ext uri="{FF2B5EF4-FFF2-40B4-BE49-F238E27FC236}">
                <a16:creationId xmlns:a16="http://schemas.microsoft.com/office/drawing/2014/main" id="{DD88FFA6-9BFE-423A-8EDB-6AF8B5EF6409}"/>
              </a:ext>
            </a:extLst>
          </p:cNvPr>
          <p:cNvPicPr>
            <a:picLocks noChangeAspect="1" noChangeArrowheads="1"/>
          </p:cNvPicPr>
          <p:nvPr/>
        </p:nvPicPr>
        <p:blipFill>
          <a:blip r:embed="rId8">
            <a:clrChange>
              <a:clrFrom>
                <a:srgbClr val="FEFEFC"/>
              </a:clrFrom>
              <a:clrTo>
                <a:srgbClr val="FEFEFC">
                  <a:alpha val="0"/>
                </a:srgbClr>
              </a:clrTo>
            </a:clrChange>
            <a:extLst>
              <a:ext uri="{28A0092B-C50C-407E-A947-70E740481C1C}">
                <a14:useLocalDpi xmlns:a14="http://schemas.microsoft.com/office/drawing/2010/main" val="0"/>
              </a:ext>
            </a:extLst>
          </a:blip>
          <a:srcRect/>
          <a:stretch>
            <a:fillRect/>
          </a:stretch>
        </p:blipFill>
        <p:spPr bwMode="auto">
          <a:xfrm>
            <a:off x="552642" y="3104630"/>
            <a:ext cx="951305" cy="951305"/>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קבוצה 15">
            <a:extLst>
              <a:ext uri="{FF2B5EF4-FFF2-40B4-BE49-F238E27FC236}">
                <a16:creationId xmlns:a16="http://schemas.microsoft.com/office/drawing/2014/main" id="{BB128DC0-C53E-4E85-9119-8ADB763DB5A9}"/>
              </a:ext>
            </a:extLst>
          </p:cNvPr>
          <p:cNvGrpSpPr/>
          <p:nvPr/>
        </p:nvGrpSpPr>
        <p:grpSpPr>
          <a:xfrm>
            <a:off x="4404061" y="5964041"/>
            <a:ext cx="4365675" cy="523220"/>
            <a:chOff x="4404061" y="5964041"/>
            <a:chExt cx="4365675" cy="523220"/>
          </a:xfrm>
        </p:grpSpPr>
        <p:sp>
          <p:nvSpPr>
            <p:cNvPr id="10" name="מלבן 9">
              <a:extLst>
                <a:ext uri="{FF2B5EF4-FFF2-40B4-BE49-F238E27FC236}">
                  <a16:creationId xmlns:a16="http://schemas.microsoft.com/office/drawing/2014/main" id="{86996C61-5CD5-443E-98DD-5B449F7DC3F7}"/>
                </a:ext>
              </a:extLst>
            </p:cNvPr>
            <p:cNvSpPr/>
            <p:nvPr/>
          </p:nvSpPr>
          <p:spPr>
            <a:xfrm>
              <a:off x="4404061" y="5964041"/>
              <a:ext cx="3661580" cy="523220"/>
            </a:xfrm>
            <a:prstGeom prst="rect">
              <a:avLst/>
            </a:prstGeom>
          </p:spPr>
          <p:txBody>
            <a:bodyPr wrap="none">
              <a:spAutoFit/>
            </a:bodyPr>
            <a:lstStyle/>
            <a:p>
              <a:r>
                <a:rPr lang="he-IL" sz="2800" b="1" dirty="0">
                  <a:latin typeface="Calibri" panose="020F0502020204030204" pitchFamily="34" charset="0"/>
                  <a:cs typeface="Calibri" panose="020F0502020204030204" pitchFamily="34" charset="0"/>
                </a:rPr>
                <a:t>כתבו מילים המביעות רגש </a:t>
              </a:r>
              <a:endParaRPr lang="he-IL" sz="2800" dirty="0">
                <a:latin typeface="Calibri" panose="020F0502020204030204" pitchFamily="34" charset="0"/>
                <a:cs typeface="Calibri" panose="020F0502020204030204" pitchFamily="34" charset="0"/>
              </a:endParaRPr>
            </a:p>
          </p:txBody>
        </p:sp>
        <p:pic>
          <p:nvPicPr>
            <p:cNvPr id="18"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90B983EE-FBD7-4AA7-A5DC-AE55394A91B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8749562">
              <a:off x="8075702" y="5990469"/>
              <a:ext cx="694034" cy="290319"/>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553782" y="663126"/>
            <a:ext cx="1540938" cy="549601"/>
          </a:xfrm>
          <a:prstGeom prst="rect">
            <a:avLst/>
          </a:prstGeom>
        </p:spPr>
      </p:pic>
    </p:spTree>
    <p:extLst>
      <p:ext uri="{BB962C8B-B14F-4D97-AF65-F5344CB8AC3E}">
        <p14:creationId xmlns:p14="http://schemas.microsoft.com/office/powerpoint/2010/main" val="213122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248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לב 16">
            <a:extLst>
              <a:ext uri="{FF2B5EF4-FFF2-40B4-BE49-F238E27FC236}">
                <a16:creationId xmlns:a16="http://schemas.microsoft.com/office/drawing/2014/main" id="{06B11A0D-D92F-4EF0-A8CC-AD085217A4D6}"/>
              </a:ext>
            </a:extLst>
          </p:cNvPr>
          <p:cNvSpPr/>
          <p:nvPr/>
        </p:nvSpPr>
        <p:spPr>
          <a:xfrm>
            <a:off x="3316204" y="3492233"/>
            <a:ext cx="2166751" cy="1507283"/>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Calibri" panose="020F0502020204030204" pitchFamily="34" charset="0"/>
              </a:rPr>
              <a:t>פַּחַד, חֲשָש</a:t>
            </a:r>
          </a:p>
        </p:txBody>
      </p:sp>
      <p:sp>
        <p:nvSpPr>
          <p:cNvPr id="18" name="לב 17">
            <a:extLst>
              <a:ext uri="{FF2B5EF4-FFF2-40B4-BE49-F238E27FC236}">
                <a16:creationId xmlns:a16="http://schemas.microsoft.com/office/drawing/2014/main" id="{89CA079B-5F09-4597-A48B-E3CD623EF8AC}"/>
              </a:ext>
            </a:extLst>
          </p:cNvPr>
          <p:cNvSpPr/>
          <p:nvPr/>
        </p:nvSpPr>
        <p:spPr>
          <a:xfrm>
            <a:off x="524230" y="3492233"/>
            <a:ext cx="2166751" cy="1507283"/>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Calibri" panose="020F0502020204030204" pitchFamily="34" charset="0"/>
              </a:rPr>
              <a:t>עֶצֶב, צַעַר</a:t>
            </a:r>
          </a:p>
        </p:txBody>
      </p:sp>
      <p:sp>
        <p:nvSpPr>
          <p:cNvPr id="19" name="לב 18">
            <a:extLst>
              <a:ext uri="{FF2B5EF4-FFF2-40B4-BE49-F238E27FC236}">
                <a16:creationId xmlns:a16="http://schemas.microsoft.com/office/drawing/2014/main" id="{1575934F-CD38-4492-BF5E-DA5190B1D39C}"/>
              </a:ext>
            </a:extLst>
          </p:cNvPr>
          <p:cNvSpPr/>
          <p:nvPr/>
        </p:nvSpPr>
        <p:spPr>
          <a:xfrm>
            <a:off x="527112" y="1792705"/>
            <a:ext cx="2166751" cy="1507283"/>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r>
              <a:rPr lang="he-IL" sz="2800" dirty="0">
                <a:solidFill>
                  <a:schemeClr val="tx1"/>
                </a:solidFill>
                <a:latin typeface="Calibri" panose="020F0502020204030204" pitchFamily="34" charset="0"/>
                <a:cs typeface="Calibri" panose="020F0502020204030204" pitchFamily="34" charset="0"/>
              </a:rPr>
              <a:t>תִסְכּוּל, </a:t>
            </a:r>
            <a:r>
              <a:rPr lang="he-IL" sz="2800" dirty="0" err="1">
                <a:solidFill>
                  <a:schemeClr val="tx1"/>
                </a:solidFill>
                <a:latin typeface="Calibri" panose="020F0502020204030204" pitchFamily="34" charset="0"/>
                <a:cs typeface="Calibri" panose="020F0502020204030204" pitchFamily="34" charset="0"/>
              </a:rPr>
              <a:t>יֵאוּש</a:t>
            </a:r>
            <a:endParaRPr lang="he-IL" sz="2800" dirty="0">
              <a:solidFill>
                <a:schemeClr val="tx1"/>
              </a:solidFill>
              <a:latin typeface="Calibri" panose="020F0502020204030204" pitchFamily="34" charset="0"/>
              <a:cs typeface="Calibri" panose="020F0502020204030204" pitchFamily="34" charset="0"/>
            </a:endParaRPr>
          </a:p>
        </p:txBody>
      </p:sp>
      <p:sp>
        <p:nvSpPr>
          <p:cNvPr id="20" name="לב 19">
            <a:extLst>
              <a:ext uri="{FF2B5EF4-FFF2-40B4-BE49-F238E27FC236}">
                <a16:creationId xmlns:a16="http://schemas.microsoft.com/office/drawing/2014/main" id="{41ACC47B-0D6E-4F39-B444-2F8FB4EDB50C}"/>
              </a:ext>
            </a:extLst>
          </p:cNvPr>
          <p:cNvSpPr/>
          <p:nvPr/>
        </p:nvSpPr>
        <p:spPr>
          <a:xfrm>
            <a:off x="6364111" y="5350717"/>
            <a:ext cx="2166751" cy="1507283"/>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r>
              <a:rPr lang="he-IL" sz="2800" dirty="0">
                <a:solidFill>
                  <a:schemeClr val="tx1"/>
                </a:solidFill>
                <a:latin typeface="Calibri" panose="020F0502020204030204" pitchFamily="34" charset="0"/>
                <a:cs typeface="Calibri" panose="020F0502020204030204" pitchFamily="34" charset="0"/>
              </a:rPr>
              <a:t>רוֹגַע, שַלוָוה</a:t>
            </a:r>
          </a:p>
        </p:txBody>
      </p:sp>
      <p:sp>
        <p:nvSpPr>
          <p:cNvPr id="21" name="לב 20">
            <a:extLst>
              <a:ext uri="{FF2B5EF4-FFF2-40B4-BE49-F238E27FC236}">
                <a16:creationId xmlns:a16="http://schemas.microsoft.com/office/drawing/2014/main" id="{E23B6812-9F57-4A36-9306-A661EA208AE1}"/>
              </a:ext>
            </a:extLst>
          </p:cNvPr>
          <p:cNvSpPr/>
          <p:nvPr/>
        </p:nvSpPr>
        <p:spPr>
          <a:xfrm>
            <a:off x="9793706" y="1724835"/>
            <a:ext cx="2166751" cy="1507283"/>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panose="020F0502020204030204" pitchFamily="34" charset="0"/>
                <a:cs typeface="Calibri" panose="020F0502020204030204" pitchFamily="34" charset="0"/>
              </a:rPr>
              <a:t>כַּעַס, זַעַם</a:t>
            </a:r>
          </a:p>
        </p:txBody>
      </p:sp>
      <p:sp>
        <p:nvSpPr>
          <p:cNvPr id="22" name="לב 21">
            <a:extLst>
              <a:ext uri="{FF2B5EF4-FFF2-40B4-BE49-F238E27FC236}">
                <a16:creationId xmlns:a16="http://schemas.microsoft.com/office/drawing/2014/main" id="{99037D7A-C129-4612-908E-423A90D2C27E}"/>
              </a:ext>
            </a:extLst>
          </p:cNvPr>
          <p:cNvSpPr/>
          <p:nvPr/>
        </p:nvSpPr>
        <p:spPr>
          <a:xfrm>
            <a:off x="9919237" y="3492233"/>
            <a:ext cx="2166751" cy="1507283"/>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r>
              <a:rPr lang="he-IL" sz="2800" dirty="0">
                <a:solidFill>
                  <a:schemeClr val="tx1"/>
                </a:solidFill>
                <a:latin typeface="Calibri" panose="020F0502020204030204" pitchFamily="34" charset="0"/>
                <a:cs typeface="Calibri" panose="020F0502020204030204" pitchFamily="34" charset="0"/>
              </a:rPr>
              <a:t>אוֹמֶץ, גְבוּרָה</a:t>
            </a:r>
          </a:p>
        </p:txBody>
      </p:sp>
      <p:sp>
        <p:nvSpPr>
          <p:cNvPr id="23" name="לב 22">
            <a:extLst>
              <a:ext uri="{FF2B5EF4-FFF2-40B4-BE49-F238E27FC236}">
                <a16:creationId xmlns:a16="http://schemas.microsoft.com/office/drawing/2014/main" id="{A9315526-B911-4CF0-83A3-B8C3290EFE02}"/>
              </a:ext>
            </a:extLst>
          </p:cNvPr>
          <p:cNvSpPr/>
          <p:nvPr/>
        </p:nvSpPr>
        <p:spPr>
          <a:xfrm>
            <a:off x="6475935" y="3492233"/>
            <a:ext cx="2278573" cy="1507283"/>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r>
              <a:rPr lang="he-IL" sz="2800" dirty="0" err="1">
                <a:solidFill>
                  <a:schemeClr val="tx1"/>
                </a:solidFill>
                <a:latin typeface="Calibri" panose="020F0502020204030204" pitchFamily="34" charset="0"/>
                <a:cs typeface="Calibri" panose="020F0502020204030204" pitchFamily="34" charset="0"/>
              </a:rPr>
              <a:t>הִתְפַּע‏ֲלוּת</a:t>
            </a:r>
            <a:r>
              <a:rPr lang="he-IL" sz="2800" dirty="0">
                <a:solidFill>
                  <a:schemeClr val="tx1"/>
                </a:solidFill>
                <a:latin typeface="Calibri" panose="020F0502020204030204" pitchFamily="34" charset="0"/>
                <a:cs typeface="Calibri" panose="020F0502020204030204" pitchFamily="34" charset="0"/>
              </a:rPr>
              <a:t>, הַפְתָעָה</a:t>
            </a:r>
          </a:p>
        </p:txBody>
      </p:sp>
      <p:sp>
        <p:nvSpPr>
          <p:cNvPr id="24" name="לב 23">
            <a:extLst>
              <a:ext uri="{FF2B5EF4-FFF2-40B4-BE49-F238E27FC236}">
                <a16:creationId xmlns:a16="http://schemas.microsoft.com/office/drawing/2014/main" id="{A82F38D6-40C2-48BA-9501-13119AFB80B6}"/>
              </a:ext>
            </a:extLst>
          </p:cNvPr>
          <p:cNvSpPr/>
          <p:nvPr/>
        </p:nvSpPr>
        <p:spPr>
          <a:xfrm>
            <a:off x="3316204" y="1792705"/>
            <a:ext cx="2390397" cy="1483102"/>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r>
              <a:rPr lang="he-IL" sz="2800" dirty="0">
                <a:solidFill>
                  <a:schemeClr val="tx1"/>
                </a:solidFill>
                <a:latin typeface="Calibri" panose="020F0502020204030204" pitchFamily="34" charset="0"/>
                <a:cs typeface="Calibri" panose="020F0502020204030204" pitchFamily="34" charset="0"/>
              </a:rPr>
              <a:t>אוֹשֶר, שִׂמְחָה</a:t>
            </a:r>
          </a:p>
        </p:txBody>
      </p:sp>
      <p:sp>
        <p:nvSpPr>
          <p:cNvPr id="25" name="לב 24">
            <a:extLst>
              <a:ext uri="{FF2B5EF4-FFF2-40B4-BE49-F238E27FC236}">
                <a16:creationId xmlns:a16="http://schemas.microsoft.com/office/drawing/2014/main" id="{D3283383-F18E-4808-AA86-1AD95C239EE6}"/>
              </a:ext>
            </a:extLst>
          </p:cNvPr>
          <p:cNvSpPr/>
          <p:nvPr/>
        </p:nvSpPr>
        <p:spPr>
          <a:xfrm>
            <a:off x="9570060" y="5259631"/>
            <a:ext cx="2390397" cy="1483102"/>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t"/>
          <a:lstStyle/>
          <a:p>
            <a:pPr algn="ctr"/>
            <a:r>
              <a:rPr lang="he-IL" sz="2800" dirty="0">
                <a:solidFill>
                  <a:schemeClr val="tx1"/>
                </a:solidFill>
                <a:latin typeface="Calibri" panose="020F0502020204030204" pitchFamily="34" charset="0"/>
                <a:cs typeface="Calibri" panose="020F0502020204030204" pitchFamily="34" charset="0"/>
              </a:rPr>
              <a:t>אַהֲבָה, חִיבָּה</a:t>
            </a:r>
          </a:p>
        </p:txBody>
      </p:sp>
      <p:sp>
        <p:nvSpPr>
          <p:cNvPr id="26" name="לב 25">
            <a:extLst>
              <a:ext uri="{FF2B5EF4-FFF2-40B4-BE49-F238E27FC236}">
                <a16:creationId xmlns:a16="http://schemas.microsoft.com/office/drawing/2014/main" id="{0CB42618-290E-439E-BF7B-8FCBD898DFE7}"/>
              </a:ext>
            </a:extLst>
          </p:cNvPr>
          <p:cNvSpPr/>
          <p:nvPr/>
        </p:nvSpPr>
        <p:spPr>
          <a:xfrm>
            <a:off x="6364111" y="1724835"/>
            <a:ext cx="2485975" cy="1540425"/>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600" dirty="0">
                <a:solidFill>
                  <a:schemeClr val="tx1"/>
                </a:solidFill>
                <a:latin typeface="Calibri" panose="020F0502020204030204" pitchFamily="34" charset="0"/>
                <a:cs typeface="Calibri" panose="020F0502020204030204" pitchFamily="34" charset="0"/>
              </a:rPr>
              <a:t>סיפּוּק, </a:t>
            </a:r>
          </a:p>
          <a:p>
            <a:pPr algn="ctr"/>
            <a:r>
              <a:rPr lang="he-IL" sz="2600" dirty="0">
                <a:solidFill>
                  <a:schemeClr val="tx1"/>
                </a:solidFill>
                <a:latin typeface="Calibri" panose="020F0502020204030204" pitchFamily="34" charset="0"/>
                <a:cs typeface="Calibri" panose="020F0502020204030204" pitchFamily="34" charset="0"/>
              </a:rPr>
              <a:t>שְׂביעוּת </a:t>
            </a:r>
            <a:r>
              <a:rPr lang="he-IL" sz="2600" dirty="0" err="1">
                <a:solidFill>
                  <a:schemeClr val="tx1"/>
                </a:solidFill>
                <a:latin typeface="Calibri" panose="020F0502020204030204" pitchFamily="34" charset="0"/>
                <a:cs typeface="Calibri" panose="020F0502020204030204" pitchFamily="34" charset="0"/>
              </a:rPr>
              <a:t>רָצו‏ֹן</a:t>
            </a:r>
            <a:endParaRPr lang="he-IL" sz="2600" dirty="0">
              <a:solidFill>
                <a:schemeClr val="tx1"/>
              </a:solidFill>
              <a:latin typeface="Calibri" panose="020F0502020204030204" pitchFamily="34" charset="0"/>
              <a:cs typeface="Calibri" panose="020F0502020204030204" pitchFamily="34" charset="0"/>
            </a:endParaRPr>
          </a:p>
        </p:txBody>
      </p:sp>
      <p:sp>
        <p:nvSpPr>
          <p:cNvPr id="29" name="כותרת 1">
            <a:extLst>
              <a:ext uri="{FF2B5EF4-FFF2-40B4-BE49-F238E27FC236}">
                <a16:creationId xmlns:a16="http://schemas.microsoft.com/office/drawing/2014/main" id="{AF48A531-073E-415E-8BFC-DE26C1DF1433}"/>
              </a:ext>
            </a:extLst>
          </p:cNvPr>
          <p:cNvSpPr>
            <a:spLocks noGrp="1"/>
          </p:cNvSpPr>
          <p:nvPr>
            <p:ph type="title"/>
          </p:nvPr>
        </p:nvSpPr>
        <p:spPr>
          <a:xfrm>
            <a:off x="2597081" y="405006"/>
            <a:ext cx="8280000" cy="720000"/>
          </a:xfrm>
        </p:spPr>
        <p:txBody>
          <a:bodyPr>
            <a:normAutofit/>
          </a:bodyPr>
          <a:lstStyle/>
          <a:p>
            <a:r>
              <a:rPr lang="he-IL" dirty="0"/>
              <a:t>מילים המביעות רגש:</a:t>
            </a:r>
          </a:p>
        </p:txBody>
      </p:sp>
      <p:sp>
        <p:nvSpPr>
          <p:cNvPr id="30" name="לב 29">
            <a:extLst>
              <a:ext uri="{FF2B5EF4-FFF2-40B4-BE49-F238E27FC236}">
                <a16:creationId xmlns:a16="http://schemas.microsoft.com/office/drawing/2014/main" id="{9636E2E8-A86A-4BBD-9001-F106399DFA4B}"/>
              </a:ext>
            </a:extLst>
          </p:cNvPr>
          <p:cNvSpPr/>
          <p:nvPr/>
        </p:nvSpPr>
        <p:spPr>
          <a:xfrm>
            <a:off x="3316204" y="5215942"/>
            <a:ext cx="2166751" cy="1507283"/>
          </a:xfrm>
          <a:prstGeom prst="hear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dirty="0">
              <a:solidFill>
                <a:schemeClr val="tx1"/>
              </a:solidFill>
              <a:latin typeface="Calibri" panose="020F0502020204030204" pitchFamily="34" charset="0"/>
              <a:cs typeface="Calibri" panose="020F0502020204030204" pitchFamily="34" charset="0"/>
            </a:endParaRPr>
          </a:p>
        </p:txBody>
      </p:sp>
      <p:pic>
        <p:nvPicPr>
          <p:cNvPr id="16" name="3min_final" descr="3min_final">
            <a:hlinkClick r:id="" action="ppaction://media"/>
            <a:extLst>
              <a:ext uri="{FF2B5EF4-FFF2-40B4-BE49-F238E27FC236}">
                <a16:creationId xmlns:a16="http://schemas.microsoft.com/office/drawing/2014/main" id="{CC322666-C13F-6B40-93F7-FCDC9BF98BD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37136" y="490205"/>
            <a:ext cx="1540938" cy="549601"/>
          </a:xfrm>
          <a:prstGeom prst="rect">
            <a:avLst/>
          </a:prstGeom>
        </p:spPr>
      </p:pic>
    </p:spTree>
    <p:extLst>
      <p:ext uri="{BB962C8B-B14F-4D97-AF65-F5344CB8AC3E}">
        <p14:creationId xmlns:p14="http://schemas.microsoft.com/office/powerpoint/2010/main" val="243180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68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4417CF-C4AF-44CE-9D77-37C2CCF6DFE3}"/>
              </a:ext>
            </a:extLst>
          </p:cNvPr>
          <p:cNvSpPr>
            <a:spLocks noGrp="1"/>
          </p:cNvSpPr>
          <p:nvPr>
            <p:ph type="title"/>
          </p:nvPr>
        </p:nvSpPr>
        <p:spPr/>
        <p:txBody>
          <a:bodyPr/>
          <a:lstStyle/>
          <a:p>
            <a:r>
              <a:rPr lang="he-IL" dirty="0"/>
              <a:t>מסלול הרגשות של מדלן</a:t>
            </a:r>
          </a:p>
        </p:txBody>
      </p:sp>
      <p:sp>
        <p:nvSpPr>
          <p:cNvPr id="4" name="סימן חיסור 3">
            <a:extLst>
              <a:ext uri="{FF2B5EF4-FFF2-40B4-BE49-F238E27FC236}">
                <a16:creationId xmlns:a16="http://schemas.microsoft.com/office/drawing/2014/main" id="{6BCEA8DC-1D7E-4147-BD2C-68E5DFB7B6BC}"/>
              </a:ext>
            </a:extLst>
          </p:cNvPr>
          <p:cNvSpPr/>
          <p:nvPr/>
        </p:nvSpPr>
        <p:spPr>
          <a:xfrm>
            <a:off x="-1900989" y="4936809"/>
            <a:ext cx="15797742" cy="1634247"/>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3" name="קבוצה 2">
            <a:extLst>
              <a:ext uri="{FF2B5EF4-FFF2-40B4-BE49-F238E27FC236}">
                <a16:creationId xmlns:a16="http://schemas.microsoft.com/office/drawing/2014/main" id="{CDE4CD52-0564-43B5-B95F-F8A8411D3845}"/>
              </a:ext>
            </a:extLst>
          </p:cNvPr>
          <p:cNvGrpSpPr/>
          <p:nvPr/>
        </p:nvGrpSpPr>
        <p:grpSpPr>
          <a:xfrm>
            <a:off x="10932500" y="3843111"/>
            <a:ext cx="1057882" cy="1708006"/>
            <a:chOff x="10631356" y="3710763"/>
            <a:chExt cx="1381328" cy="1780520"/>
          </a:xfrm>
          <a:noFill/>
        </p:grpSpPr>
        <p:sp>
          <p:nvSpPr>
            <p:cNvPr id="10" name="לב 9">
              <a:extLst>
                <a:ext uri="{FF2B5EF4-FFF2-40B4-BE49-F238E27FC236}">
                  <a16:creationId xmlns:a16="http://schemas.microsoft.com/office/drawing/2014/main" id="{5B46A02F-A68D-40EF-A9D5-4025CB6CF75B}"/>
                </a:ext>
              </a:extLst>
            </p:cNvPr>
            <p:cNvSpPr/>
            <p:nvPr/>
          </p:nvSpPr>
          <p:spPr>
            <a:xfrm>
              <a:off x="10631356" y="4382330"/>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11" name="תיבת טקסט 10">
              <a:extLst>
                <a:ext uri="{FF2B5EF4-FFF2-40B4-BE49-F238E27FC236}">
                  <a16:creationId xmlns:a16="http://schemas.microsoft.com/office/drawing/2014/main" id="{64F3691C-1DAA-43B7-94EB-E93CB03E7475}"/>
                </a:ext>
              </a:extLst>
            </p:cNvPr>
            <p:cNvSpPr txBox="1"/>
            <p:nvPr/>
          </p:nvSpPr>
          <p:spPr>
            <a:xfrm>
              <a:off x="10930271"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1</a:t>
              </a:r>
            </a:p>
          </p:txBody>
        </p:sp>
      </p:grpSp>
      <p:grpSp>
        <p:nvGrpSpPr>
          <p:cNvPr id="17" name="קבוצה 16">
            <a:extLst>
              <a:ext uri="{FF2B5EF4-FFF2-40B4-BE49-F238E27FC236}">
                <a16:creationId xmlns:a16="http://schemas.microsoft.com/office/drawing/2014/main" id="{BA6BF392-90EE-41EE-9386-CC2A4980AC0C}"/>
              </a:ext>
            </a:extLst>
          </p:cNvPr>
          <p:cNvGrpSpPr/>
          <p:nvPr/>
        </p:nvGrpSpPr>
        <p:grpSpPr>
          <a:xfrm>
            <a:off x="9570948" y="3843111"/>
            <a:ext cx="1057882" cy="1708011"/>
            <a:chOff x="8747288" y="3710763"/>
            <a:chExt cx="1381328" cy="1780525"/>
          </a:xfrm>
          <a:noFill/>
        </p:grpSpPr>
        <p:sp>
          <p:nvSpPr>
            <p:cNvPr id="5" name="לב 4">
              <a:extLst>
                <a:ext uri="{FF2B5EF4-FFF2-40B4-BE49-F238E27FC236}">
                  <a16:creationId xmlns:a16="http://schemas.microsoft.com/office/drawing/2014/main" id="{B36335FF-3742-43EA-A99D-EF5273383240}"/>
                </a:ext>
              </a:extLst>
            </p:cNvPr>
            <p:cNvSpPr/>
            <p:nvPr/>
          </p:nvSpPr>
          <p:spPr>
            <a:xfrm>
              <a:off x="8747288"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12" name="תיבת טקסט 11">
              <a:extLst>
                <a:ext uri="{FF2B5EF4-FFF2-40B4-BE49-F238E27FC236}">
                  <a16:creationId xmlns:a16="http://schemas.microsoft.com/office/drawing/2014/main" id="{D936E229-C784-4B20-A648-73616CD791D3}"/>
                </a:ext>
              </a:extLst>
            </p:cNvPr>
            <p:cNvSpPr txBox="1"/>
            <p:nvPr/>
          </p:nvSpPr>
          <p:spPr>
            <a:xfrm>
              <a:off x="9027042"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2</a:t>
              </a:r>
            </a:p>
          </p:txBody>
        </p:sp>
      </p:grpSp>
      <p:grpSp>
        <p:nvGrpSpPr>
          <p:cNvPr id="18" name="קבוצה 17">
            <a:extLst>
              <a:ext uri="{FF2B5EF4-FFF2-40B4-BE49-F238E27FC236}">
                <a16:creationId xmlns:a16="http://schemas.microsoft.com/office/drawing/2014/main" id="{C270F9AA-EDDE-4832-859B-85EB5545E4F2}"/>
              </a:ext>
            </a:extLst>
          </p:cNvPr>
          <p:cNvGrpSpPr/>
          <p:nvPr/>
        </p:nvGrpSpPr>
        <p:grpSpPr>
          <a:xfrm>
            <a:off x="8209393" y="3843111"/>
            <a:ext cx="1057882" cy="1708011"/>
            <a:chOff x="6827383" y="3710763"/>
            <a:chExt cx="1381328" cy="1780525"/>
          </a:xfrm>
          <a:noFill/>
        </p:grpSpPr>
        <p:sp>
          <p:nvSpPr>
            <p:cNvPr id="6" name="לב 5">
              <a:extLst>
                <a:ext uri="{FF2B5EF4-FFF2-40B4-BE49-F238E27FC236}">
                  <a16:creationId xmlns:a16="http://schemas.microsoft.com/office/drawing/2014/main" id="{1375343A-5C53-467D-8571-32784662A860}"/>
                </a:ext>
              </a:extLst>
            </p:cNvPr>
            <p:cNvSpPr/>
            <p:nvPr/>
          </p:nvSpPr>
          <p:spPr>
            <a:xfrm>
              <a:off x="6827383"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13" name="תיבת טקסט 12">
              <a:extLst>
                <a:ext uri="{FF2B5EF4-FFF2-40B4-BE49-F238E27FC236}">
                  <a16:creationId xmlns:a16="http://schemas.microsoft.com/office/drawing/2014/main" id="{9ADFB41B-77AE-47BB-B7B6-474F910B8B66}"/>
                </a:ext>
              </a:extLst>
            </p:cNvPr>
            <p:cNvSpPr txBox="1"/>
            <p:nvPr/>
          </p:nvSpPr>
          <p:spPr>
            <a:xfrm>
              <a:off x="7199070"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3</a:t>
              </a:r>
            </a:p>
          </p:txBody>
        </p:sp>
      </p:grpSp>
      <p:grpSp>
        <p:nvGrpSpPr>
          <p:cNvPr id="19" name="קבוצה 18">
            <a:extLst>
              <a:ext uri="{FF2B5EF4-FFF2-40B4-BE49-F238E27FC236}">
                <a16:creationId xmlns:a16="http://schemas.microsoft.com/office/drawing/2014/main" id="{15CBC3C4-63BB-41F9-B91F-1574623AD9DE}"/>
              </a:ext>
            </a:extLst>
          </p:cNvPr>
          <p:cNvGrpSpPr/>
          <p:nvPr/>
        </p:nvGrpSpPr>
        <p:grpSpPr>
          <a:xfrm>
            <a:off x="6847838" y="3843111"/>
            <a:ext cx="1057882" cy="1708011"/>
            <a:chOff x="4903139" y="3710763"/>
            <a:chExt cx="1381328" cy="1780525"/>
          </a:xfrm>
          <a:noFill/>
        </p:grpSpPr>
        <p:sp>
          <p:nvSpPr>
            <p:cNvPr id="7" name="לב 6">
              <a:extLst>
                <a:ext uri="{FF2B5EF4-FFF2-40B4-BE49-F238E27FC236}">
                  <a16:creationId xmlns:a16="http://schemas.microsoft.com/office/drawing/2014/main" id="{95446881-2062-40EB-AAEA-9D711DF782CE}"/>
                </a:ext>
              </a:extLst>
            </p:cNvPr>
            <p:cNvSpPr/>
            <p:nvPr/>
          </p:nvSpPr>
          <p:spPr>
            <a:xfrm>
              <a:off x="4903139"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14" name="תיבת טקסט 13">
              <a:extLst>
                <a:ext uri="{FF2B5EF4-FFF2-40B4-BE49-F238E27FC236}">
                  <a16:creationId xmlns:a16="http://schemas.microsoft.com/office/drawing/2014/main" id="{835C7CAB-A567-4196-B5CF-F46504655FB6}"/>
                </a:ext>
              </a:extLst>
            </p:cNvPr>
            <p:cNvSpPr txBox="1"/>
            <p:nvPr/>
          </p:nvSpPr>
          <p:spPr>
            <a:xfrm>
              <a:off x="5168250"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4</a:t>
              </a:r>
            </a:p>
          </p:txBody>
        </p:sp>
      </p:grpSp>
      <p:grpSp>
        <p:nvGrpSpPr>
          <p:cNvPr id="20" name="קבוצה 19">
            <a:extLst>
              <a:ext uri="{FF2B5EF4-FFF2-40B4-BE49-F238E27FC236}">
                <a16:creationId xmlns:a16="http://schemas.microsoft.com/office/drawing/2014/main" id="{937D1153-D0E9-4ED2-A0F4-90A8ED9F5AC4}"/>
              </a:ext>
            </a:extLst>
          </p:cNvPr>
          <p:cNvGrpSpPr/>
          <p:nvPr/>
        </p:nvGrpSpPr>
        <p:grpSpPr>
          <a:xfrm>
            <a:off x="5486283" y="3843111"/>
            <a:ext cx="1057882" cy="1708011"/>
            <a:chOff x="2749482" y="3710763"/>
            <a:chExt cx="1381328" cy="1780525"/>
          </a:xfrm>
          <a:noFill/>
        </p:grpSpPr>
        <p:sp>
          <p:nvSpPr>
            <p:cNvPr id="8" name="לב 7">
              <a:extLst>
                <a:ext uri="{FF2B5EF4-FFF2-40B4-BE49-F238E27FC236}">
                  <a16:creationId xmlns:a16="http://schemas.microsoft.com/office/drawing/2014/main" id="{4E257159-768D-4962-91DC-C2C3C9EE23FA}"/>
                </a:ext>
              </a:extLst>
            </p:cNvPr>
            <p:cNvSpPr/>
            <p:nvPr/>
          </p:nvSpPr>
          <p:spPr>
            <a:xfrm>
              <a:off x="2749482"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15" name="תיבת טקסט 14">
              <a:extLst>
                <a:ext uri="{FF2B5EF4-FFF2-40B4-BE49-F238E27FC236}">
                  <a16:creationId xmlns:a16="http://schemas.microsoft.com/office/drawing/2014/main" id="{A1C82D40-5380-4EB7-B511-417E3ABD3542}"/>
                </a:ext>
              </a:extLst>
            </p:cNvPr>
            <p:cNvSpPr txBox="1"/>
            <p:nvPr/>
          </p:nvSpPr>
          <p:spPr>
            <a:xfrm>
              <a:off x="3056251"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5</a:t>
              </a:r>
            </a:p>
          </p:txBody>
        </p:sp>
      </p:grpSp>
      <p:grpSp>
        <p:nvGrpSpPr>
          <p:cNvPr id="21" name="קבוצה 20">
            <a:extLst>
              <a:ext uri="{FF2B5EF4-FFF2-40B4-BE49-F238E27FC236}">
                <a16:creationId xmlns:a16="http://schemas.microsoft.com/office/drawing/2014/main" id="{CC6E63A1-C4EA-4AF8-84FF-9961A387AF0E}"/>
              </a:ext>
            </a:extLst>
          </p:cNvPr>
          <p:cNvGrpSpPr/>
          <p:nvPr/>
        </p:nvGrpSpPr>
        <p:grpSpPr>
          <a:xfrm>
            <a:off x="4124728" y="3843111"/>
            <a:ext cx="1057882" cy="1708011"/>
            <a:chOff x="829577" y="3710763"/>
            <a:chExt cx="1381328" cy="1780525"/>
          </a:xfrm>
          <a:noFill/>
        </p:grpSpPr>
        <p:sp>
          <p:nvSpPr>
            <p:cNvPr id="9" name="לב 8">
              <a:extLst>
                <a:ext uri="{FF2B5EF4-FFF2-40B4-BE49-F238E27FC236}">
                  <a16:creationId xmlns:a16="http://schemas.microsoft.com/office/drawing/2014/main" id="{B8BBDAEB-51FE-44AB-B88B-0CAAC069BEA5}"/>
                </a:ext>
              </a:extLst>
            </p:cNvPr>
            <p:cNvSpPr/>
            <p:nvPr/>
          </p:nvSpPr>
          <p:spPr>
            <a:xfrm>
              <a:off x="829577"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16" name="תיבת טקסט 15">
              <a:extLst>
                <a:ext uri="{FF2B5EF4-FFF2-40B4-BE49-F238E27FC236}">
                  <a16:creationId xmlns:a16="http://schemas.microsoft.com/office/drawing/2014/main" id="{7AEF237C-C1DD-4689-B680-0EB2E27C9BCA}"/>
                </a:ext>
              </a:extLst>
            </p:cNvPr>
            <p:cNvSpPr txBox="1"/>
            <p:nvPr/>
          </p:nvSpPr>
          <p:spPr>
            <a:xfrm>
              <a:off x="1153023"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6</a:t>
              </a:r>
            </a:p>
          </p:txBody>
        </p:sp>
      </p:grpSp>
      <p:grpSp>
        <p:nvGrpSpPr>
          <p:cNvPr id="22" name="קבוצה 21">
            <a:extLst>
              <a:ext uri="{FF2B5EF4-FFF2-40B4-BE49-F238E27FC236}">
                <a16:creationId xmlns:a16="http://schemas.microsoft.com/office/drawing/2014/main" id="{E1323278-83CC-410D-A729-1CE40DA5F4E9}"/>
              </a:ext>
            </a:extLst>
          </p:cNvPr>
          <p:cNvGrpSpPr/>
          <p:nvPr/>
        </p:nvGrpSpPr>
        <p:grpSpPr>
          <a:xfrm>
            <a:off x="2763173" y="3843111"/>
            <a:ext cx="1057882" cy="1708011"/>
            <a:chOff x="829577" y="3710763"/>
            <a:chExt cx="1381328" cy="1780525"/>
          </a:xfrm>
          <a:noFill/>
        </p:grpSpPr>
        <p:sp>
          <p:nvSpPr>
            <p:cNvPr id="23" name="לב 22">
              <a:extLst>
                <a:ext uri="{FF2B5EF4-FFF2-40B4-BE49-F238E27FC236}">
                  <a16:creationId xmlns:a16="http://schemas.microsoft.com/office/drawing/2014/main" id="{EFD42D9B-FA4B-4897-B6EF-C247255A615B}"/>
                </a:ext>
              </a:extLst>
            </p:cNvPr>
            <p:cNvSpPr/>
            <p:nvPr/>
          </p:nvSpPr>
          <p:spPr>
            <a:xfrm>
              <a:off x="829577"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24" name="תיבת טקסט 23">
              <a:extLst>
                <a:ext uri="{FF2B5EF4-FFF2-40B4-BE49-F238E27FC236}">
                  <a16:creationId xmlns:a16="http://schemas.microsoft.com/office/drawing/2014/main" id="{7F4EFA88-91D4-499B-9C22-DB8BCF7C4D0A}"/>
                </a:ext>
              </a:extLst>
            </p:cNvPr>
            <p:cNvSpPr txBox="1"/>
            <p:nvPr/>
          </p:nvSpPr>
          <p:spPr>
            <a:xfrm>
              <a:off x="1153023"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7</a:t>
              </a:r>
            </a:p>
          </p:txBody>
        </p:sp>
      </p:grpSp>
      <p:grpSp>
        <p:nvGrpSpPr>
          <p:cNvPr id="25" name="קבוצה 24">
            <a:extLst>
              <a:ext uri="{FF2B5EF4-FFF2-40B4-BE49-F238E27FC236}">
                <a16:creationId xmlns:a16="http://schemas.microsoft.com/office/drawing/2014/main" id="{4519A8C4-A966-4A58-B6BE-480FCFB48A86}"/>
              </a:ext>
            </a:extLst>
          </p:cNvPr>
          <p:cNvGrpSpPr/>
          <p:nvPr/>
        </p:nvGrpSpPr>
        <p:grpSpPr>
          <a:xfrm>
            <a:off x="1401618" y="3843111"/>
            <a:ext cx="1057882" cy="1708011"/>
            <a:chOff x="829577" y="3710763"/>
            <a:chExt cx="1381328" cy="1780525"/>
          </a:xfrm>
          <a:noFill/>
        </p:grpSpPr>
        <p:sp>
          <p:nvSpPr>
            <p:cNvPr id="26" name="לב 25">
              <a:extLst>
                <a:ext uri="{FF2B5EF4-FFF2-40B4-BE49-F238E27FC236}">
                  <a16:creationId xmlns:a16="http://schemas.microsoft.com/office/drawing/2014/main" id="{BBF6AEBA-53B6-4494-A698-C2DD6E3B6378}"/>
                </a:ext>
              </a:extLst>
            </p:cNvPr>
            <p:cNvSpPr/>
            <p:nvPr/>
          </p:nvSpPr>
          <p:spPr>
            <a:xfrm>
              <a:off x="829577"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27" name="תיבת טקסט 26">
              <a:extLst>
                <a:ext uri="{FF2B5EF4-FFF2-40B4-BE49-F238E27FC236}">
                  <a16:creationId xmlns:a16="http://schemas.microsoft.com/office/drawing/2014/main" id="{FDE94A5A-9141-4B0A-99F1-4C400AA89F39}"/>
                </a:ext>
              </a:extLst>
            </p:cNvPr>
            <p:cNvSpPr txBox="1"/>
            <p:nvPr/>
          </p:nvSpPr>
          <p:spPr>
            <a:xfrm>
              <a:off x="1153023"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8</a:t>
              </a:r>
            </a:p>
          </p:txBody>
        </p:sp>
      </p:grpSp>
      <p:grpSp>
        <p:nvGrpSpPr>
          <p:cNvPr id="28" name="קבוצה 27">
            <a:extLst>
              <a:ext uri="{FF2B5EF4-FFF2-40B4-BE49-F238E27FC236}">
                <a16:creationId xmlns:a16="http://schemas.microsoft.com/office/drawing/2014/main" id="{1C94E6B4-72F6-4501-8EC1-953BF2E96FE2}"/>
              </a:ext>
            </a:extLst>
          </p:cNvPr>
          <p:cNvGrpSpPr/>
          <p:nvPr/>
        </p:nvGrpSpPr>
        <p:grpSpPr>
          <a:xfrm>
            <a:off x="40063" y="3843111"/>
            <a:ext cx="1057882" cy="1708011"/>
            <a:chOff x="829577" y="3710763"/>
            <a:chExt cx="1381328" cy="1780525"/>
          </a:xfrm>
          <a:noFill/>
        </p:grpSpPr>
        <p:sp>
          <p:nvSpPr>
            <p:cNvPr id="29" name="לב 28">
              <a:extLst>
                <a:ext uri="{FF2B5EF4-FFF2-40B4-BE49-F238E27FC236}">
                  <a16:creationId xmlns:a16="http://schemas.microsoft.com/office/drawing/2014/main" id="{C08DA200-F93B-4909-BAD9-2FC119384172}"/>
                </a:ext>
              </a:extLst>
            </p:cNvPr>
            <p:cNvSpPr/>
            <p:nvPr/>
          </p:nvSpPr>
          <p:spPr>
            <a:xfrm>
              <a:off x="829577"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a:p>
          </p:txBody>
        </p:sp>
        <p:sp>
          <p:nvSpPr>
            <p:cNvPr id="30" name="תיבת טקסט 29">
              <a:extLst>
                <a:ext uri="{FF2B5EF4-FFF2-40B4-BE49-F238E27FC236}">
                  <a16:creationId xmlns:a16="http://schemas.microsoft.com/office/drawing/2014/main" id="{9329556A-EE16-43A9-B90F-3F765A5EB0A3}"/>
                </a:ext>
              </a:extLst>
            </p:cNvPr>
            <p:cNvSpPr txBox="1"/>
            <p:nvPr/>
          </p:nvSpPr>
          <p:spPr>
            <a:xfrm>
              <a:off x="1153023" y="3710763"/>
              <a:ext cx="637954" cy="545433"/>
            </a:xfrm>
            <a:prstGeom prst="rect">
              <a:avLst/>
            </a:prstGeom>
            <a:grpFill/>
            <a:ln w="38100">
              <a:solidFill>
                <a:schemeClr val="tx1"/>
              </a:solidFill>
            </a:ln>
          </p:spPr>
          <p:txBody>
            <a:bodyPr wrap="square" rtlCol="1">
              <a:spAutoFit/>
            </a:bodyPr>
            <a:lstStyle/>
            <a:p>
              <a:pPr algn="ctr"/>
              <a:r>
                <a:rPr lang="he-IL" sz="2800" b="1" dirty="0">
                  <a:latin typeface="Calibri" panose="020F0502020204030204" pitchFamily="34" charset="0"/>
                  <a:cs typeface="Calibri" panose="020F0502020204030204" pitchFamily="34" charset="0"/>
                </a:rPr>
                <a:t>9</a:t>
              </a:r>
            </a:p>
          </p:txBody>
        </p:sp>
      </p:grpSp>
      <p:pic>
        <p:nvPicPr>
          <p:cNvPr id="33" name="3min_final" descr="3min_final">
            <a:hlinkClick r:id="" action="ppaction://media"/>
            <a:extLst>
              <a:ext uri="{FF2B5EF4-FFF2-40B4-BE49-F238E27FC236}">
                <a16:creationId xmlns:a16="http://schemas.microsoft.com/office/drawing/2014/main" id="{CC322666-C13F-6B40-93F7-FCDC9BF98BD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76345" y="748325"/>
            <a:ext cx="1540938" cy="549601"/>
          </a:xfrm>
          <a:prstGeom prst="rect">
            <a:avLst/>
          </a:prstGeom>
        </p:spPr>
      </p:pic>
    </p:spTree>
    <p:extLst>
      <p:ext uri="{BB962C8B-B14F-4D97-AF65-F5344CB8AC3E}">
        <p14:creationId xmlns:p14="http://schemas.microsoft.com/office/powerpoint/2010/main" val="248800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2680"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B4ABE2-BC97-4DD2-B626-3AB58FBD2C7E}"/>
              </a:ext>
            </a:extLst>
          </p:cNvPr>
          <p:cNvSpPr>
            <a:spLocks noGrp="1"/>
          </p:cNvSpPr>
          <p:nvPr>
            <p:ph type="title"/>
          </p:nvPr>
        </p:nvSpPr>
        <p:spPr/>
        <p:txBody>
          <a:bodyPr>
            <a:normAutofit/>
          </a:bodyPr>
          <a:lstStyle/>
          <a:p>
            <a:r>
              <a:rPr lang="he-IL" sz="4000" dirty="0"/>
              <a:t>כיצד מרגישה מדלן?</a:t>
            </a:r>
          </a:p>
        </p:txBody>
      </p:sp>
      <p:pic>
        <p:nvPicPr>
          <p:cNvPr id="14" name="תמונה 13">
            <a:extLst>
              <a:ext uri="{FF2B5EF4-FFF2-40B4-BE49-F238E27FC236}">
                <a16:creationId xmlns:a16="http://schemas.microsoft.com/office/drawing/2014/main" id="{C901292D-EBEE-44E1-93DB-61FC48E0EBDE}"/>
              </a:ext>
            </a:extLst>
          </p:cNvPr>
          <p:cNvPicPr>
            <a:picLocks noChangeAspect="1"/>
          </p:cNvPicPr>
          <p:nvPr/>
        </p:nvPicPr>
        <p:blipFill rotWithShape="1">
          <a:blip r:embed="rId3">
            <a:clrChange>
              <a:clrFrom>
                <a:srgbClr val="FFFFFF"/>
              </a:clrFrom>
              <a:clrTo>
                <a:srgbClr val="FFFFFF">
                  <a:alpha val="0"/>
                </a:srgbClr>
              </a:clrTo>
            </a:clrChange>
          </a:blip>
          <a:srcRect t="5906"/>
          <a:stretch/>
        </p:blipFill>
        <p:spPr>
          <a:xfrm>
            <a:off x="6406732" y="274785"/>
            <a:ext cx="814858" cy="1329124"/>
          </a:xfrm>
          <a:prstGeom prst="rect">
            <a:avLst/>
          </a:prstGeom>
        </p:spPr>
      </p:pic>
      <p:pic>
        <p:nvPicPr>
          <p:cNvPr id="6" name="תמונה 5">
            <a:extLst>
              <a:ext uri="{FF2B5EF4-FFF2-40B4-BE49-F238E27FC236}">
                <a16:creationId xmlns:a16="http://schemas.microsoft.com/office/drawing/2014/main" id="{A4CB48D6-76CF-49F5-AFFA-E5AF1A2B7CD5}"/>
              </a:ext>
            </a:extLst>
          </p:cNvPr>
          <p:cNvPicPr>
            <a:picLocks noChangeAspect="1"/>
          </p:cNvPicPr>
          <p:nvPr/>
        </p:nvPicPr>
        <p:blipFill rotWithShape="1">
          <a:blip r:embed="rId4"/>
          <a:srcRect t="3556" b="18417"/>
          <a:stretch/>
        </p:blipFill>
        <p:spPr>
          <a:xfrm>
            <a:off x="7904747" y="1711709"/>
            <a:ext cx="2681920" cy="2555329"/>
          </a:xfrm>
          <a:prstGeom prst="rect">
            <a:avLst/>
          </a:prstGeom>
          <a:ln>
            <a:solidFill>
              <a:srgbClr val="FFCC66"/>
            </a:solidFill>
          </a:ln>
        </p:spPr>
      </p:pic>
      <p:pic>
        <p:nvPicPr>
          <p:cNvPr id="7" name="תמונה 6">
            <a:extLst>
              <a:ext uri="{FF2B5EF4-FFF2-40B4-BE49-F238E27FC236}">
                <a16:creationId xmlns:a16="http://schemas.microsoft.com/office/drawing/2014/main" id="{31DFB231-2B1E-476A-8BAC-BAD68CB8EEC2}"/>
              </a:ext>
            </a:extLst>
          </p:cNvPr>
          <p:cNvPicPr>
            <a:picLocks noChangeAspect="1"/>
          </p:cNvPicPr>
          <p:nvPr/>
        </p:nvPicPr>
        <p:blipFill rotWithShape="1">
          <a:blip r:embed="rId5"/>
          <a:srcRect b="18703"/>
          <a:stretch/>
        </p:blipFill>
        <p:spPr>
          <a:xfrm>
            <a:off x="1605333" y="1763694"/>
            <a:ext cx="3377457" cy="2555328"/>
          </a:xfrm>
          <a:prstGeom prst="rect">
            <a:avLst/>
          </a:prstGeom>
          <a:ln>
            <a:solidFill>
              <a:srgbClr val="FFCC66"/>
            </a:solidFill>
          </a:ln>
        </p:spPr>
      </p:pic>
      <p:sp>
        <p:nvSpPr>
          <p:cNvPr id="13" name="לב 12">
            <a:extLst>
              <a:ext uri="{FF2B5EF4-FFF2-40B4-BE49-F238E27FC236}">
                <a16:creationId xmlns:a16="http://schemas.microsoft.com/office/drawing/2014/main" id="{4F1DEE09-4923-4C58-9657-8C91C1046BEF}"/>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5" name="תיבת טקסט 14">
            <a:extLst>
              <a:ext uri="{FF2B5EF4-FFF2-40B4-BE49-F238E27FC236}">
                <a16:creationId xmlns:a16="http://schemas.microsoft.com/office/drawing/2014/main" id="{AE36E7EB-7958-4B6C-8489-187592215AEA}"/>
              </a:ext>
            </a:extLst>
          </p:cNvPr>
          <p:cNvSpPr txBox="1"/>
          <p:nvPr/>
        </p:nvSpPr>
        <p:spPr>
          <a:xfrm>
            <a:off x="1337442" y="792293"/>
            <a:ext cx="637953" cy="461665"/>
          </a:xfrm>
          <a:prstGeom prst="rect">
            <a:avLst/>
          </a:prstGeom>
          <a:noFill/>
        </p:spPr>
        <p:txBody>
          <a:bodyPr wrap="square" rtlCol="1">
            <a:spAutoFit/>
          </a:bodyPr>
          <a:lstStyle/>
          <a:p>
            <a:pPr algn="ctr"/>
            <a:r>
              <a:rPr lang="he-IL" sz="2400" b="1" dirty="0">
                <a:latin typeface="Calibri" panose="020F0502020204030204" pitchFamily="34" charset="0"/>
                <a:cs typeface="Calibri" panose="020F0502020204030204" pitchFamily="34" charset="0"/>
              </a:rPr>
              <a:t>1</a:t>
            </a:r>
          </a:p>
        </p:txBody>
      </p:sp>
      <p:sp>
        <p:nvSpPr>
          <p:cNvPr id="4" name="מלבן 3">
            <a:extLst>
              <a:ext uri="{FF2B5EF4-FFF2-40B4-BE49-F238E27FC236}">
                <a16:creationId xmlns:a16="http://schemas.microsoft.com/office/drawing/2014/main" id="{A6BCC894-245C-4E49-B10B-411E7C9FFCE6}"/>
              </a:ext>
            </a:extLst>
          </p:cNvPr>
          <p:cNvSpPr/>
          <p:nvPr/>
        </p:nvSpPr>
        <p:spPr>
          <a:xfrm>
            <a:off x="6598873" y="4447222"/>
            <a:ext cx="5293667" cy="2246769"/>
          </a:xfrm>
          <a:prstGeom prst="rect">
            <a:avLst/>
          </a:prstGeom>
          <a:solidFill>
            <a:schemeClr val="bg1"/>
          </a:solidFill>
          <a:ln>
            <a:solidFill>
              <a:schemeClr val="accent3">
                <a:lumMod val="75000"/>
              </a:schemeClr>
            </a:solidFill>
          </a:ln>
        </p:spPr>
        <p:txBody>
          <a:bodyPr wrap="square">
            <a:spAutoFit/>
          </a:bodyPr>
          <a:lstStyle/>
          <a:p>
            <a:pPr algn="r"/>
            <a:r>
              <a:rPr lang="he-IL" sz="2800" dirty="0">
                <a:latin typeface="David" panose="020E0502060401010101" pitchFamily="34" charset="-79"/>
                <a:cs typeface="David" panose="020E0502060401010101" pitchFamily="34" charset="-79"/>
              </a:rPr>
              <a:t>אֲבָל לִפְעָמִים אֲנִי לֹא מַצְלִיחָה לִקְרֹא אֶת הַמִּלִּים.</a:t>
            </a:r>
          </a:p>
          <a:p>
            <a:pPr algn="r"/>
            <a:r>
              <a:rPr lang="he-IL" sz="2800" dirty="0">
                <a:latin typeface="David" panose="020E0502060401010101" pitchFamily="34" charset="-79"/>
                <a:cs typeface="David" panose="020E0502060401010101" pitchFamily="34" charset="-79"/>
              </a:rPr>
              <a:t>לִפְעָמִים הַמִּשְׁפָּטִים נִתְקָעִים לִי בַּפֶּה כְּמוֹ חֶמְאַת בָּטְנִים.</a:t>
            </a:r>
          </a:p>
          <a:p>
            <a:pPr algn="r" rtl="1"/>
            <a:r>
              <a:rPr lang="he-IL" sz="2800" dirty="0">
                <a:latin typeface="David" panose="020E0502060401010101" pitchFamily="34" charset="-79"/>
                <a:cs typeface="David" panose="020E0502060401010101" pitchFamily="34" charset="-79"/>
              </a:rPr>
              <a:t>לִפְעָמִים יְלָדִים צוֹחֲקִים כְּשֶׁאֲנִי טוֹעָה.</a:t>
            </a:r>
          </a:p>
        </p:txBody>
      </p:sp>
      <p:sp>
        <p:nvSpPr>
          <p:cNvPr id="8" name="מלבן 7">
            <a:extLst>
              <a:ext uri="{FF2B5EF4-FFF2-40B4-BE49-F238E27FC236}">
                <a16:creationId xmlns:a16="http://schemas.microsoft.com/office/drawing/2014/main" id="{38201555-CCE1-44E6-929D-0DE2B83321B9}"/>
              </a:ext>
            </a:extLst>
          </p:cNvPr>
          <p:cNvSpPr/>
          <p:nvPr/>
        </p:nvSpPr>
        <p:spPr>
          <a:xfrm>
            <a:off x="492406" y="4434557"/>
            <a:ext cx="5178368" cy="2246769"/>
          </a:xfrm>
          <a:prstGeom prst="rect">
            <a:avLst/>
          </a:prstGeom>
          <a:solidFill>
            <a:schemeClr val="bg1"/>
          </a:solidFill>
          <a:ln>
            <a:solidFill>
              <a:schemeClr val="accent3">
                <a:lumMod val="75000"/>
              </a:schemeClr>
            </a:solidFill>
          </a:ln>
        </p:spPr>
        <p:txBody>
          <a:bodyPr wrap="square">
            <a:spAutoFit/>
          </a:bodyPr>
          <a:lstStyle/>
          <a:p>
            <a:pPr algn="r" rtl="1"/>
            <a:r>
              <a:rPr lang="he-IL" sz="2800" dirty="0">
                <a:latin typeface="David" panose="020E0502060401010101" pitchFamily="34" charset="-79"/>
                <a:cs typeface="David" panose="020E0502060401010101" pitchFamily="34" charset="-79"/>
              </a:rPr>
              <a:t>אֲנִי אַף פַּעַם לֹא מְקַבֶּלֶת מַהֲמוֹרָה מַדְבֵּקָה שֶׁל כּוֹכָב.</a:t>
            </a:r>
          </a:p>
          <a:p>
            <a:pPr algn="r" rtl="1"/>
            <a:r>
              <a:rPr lang="he-IL" sz="2800" dirty="0" err="1">
                <a:latin typeface="David" panose="020E0502060401010101" pitchFamily="34" charset="-79"/>
                <a:cs typeface="David" panose="020E0502060401010101" pitchFamily="34" charset="-79"/>
              </a:rPr>
              <a:t>אֲפִלּו</a:t>
            </a:r>
            <a:r>
              <a:rPr lang="he-IL" sz="2800" dirty="0">
                <a:latin typeface="David" panose="020E0502060401010101" pitchFamily="34" charset="-79"/>
                <a:cs typeface="David" panose="020E0502060401010101" pitchFamily="34" charset="-79"/>
              </a:rPr>
              <a:t>ּ לֹא </a:t>
            </a:r>
            <a:r>
              <a:rPr lang="he-IL" sz="2800" dirty="0" err="1">
                <a:latin typeface="David" panose="020E0502060401010101" pitchFamily="34" charset="-79"/>
                <a:cs typeface="David" panose="020E0502060401010101" pitchFamily="34" charset="-79"/>
              </a:rPr>
              <a:t>סְמַיְלִי</a:t>
            </a:r>
            <a:r>
              <a:rPr lang="he-IL" sz="2800" dirty="0">
                <a:latin typeface="David" panose="020E0502060401010101" pitchFamily="34" charset="-79"/>
                <a:cs typeface="David" panose="020E0502060401010101" pitchFamily="34" charset="-79"/>
              </a:rPr>
              <a:t>.</a:t>
            </a:r>
          </a:p>
          <a:p>
            <a:pPr algn="r" rtl="1"/>
            <a:r>
              <a:rPr lang="he-IL" sz="2800" dirty="0">
                <a:latin typeface="David" panose="020E0502060401010101" pitchFamily="34" charset="-79"/>
                <a:cs typeface="David" panose="020E0502060401010101" pitchFamily="34" charset="-79"/>
              </a:rPr>
              <a:t>בִּמְקוֹם זֶה אֲנִי מְקַבֶּלֶת לֵב שֶׁכָּתוּב עָלָיו: "נַסִּי שׁוּב".</a:t>
            </a:r>
          </a:p>
        </p:txBody>
      </p:sp>
    </p:spTree>
    <p:extLst>
      <p:ext uri="{BB962C8B-B14F-4D97-AF65-F5344CB8AC3E}">
        <p14:creationId xmlns:p14="http://schemas.microsoft.com/office/powerpoint/2010/main" val="3339933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DC81BF-23D6-4693-917F-50881582421F}"/>
              </a:ext>
            </a:extLst>
          </p:cNvPr>
          <p:cNvSpPr>
            <a:spLocks noGrp="1"/>
          </p:cNvSpPr>
          <p:nvPr>
            <p:ph type="title"/>
          </p:nvPr>
        </p:nvSpPr>
        <p:spPr/>
        <p:txBody>
          <a:bodyPr/>
          <a:lstStyle/>
          <a:p>
            <a:endParaRPr lang="he-IL" dirty="0"/>
          </a:p>
        </p:txBody>
      </p:sp>
      <p:pic>
        <p:nvPicPr>
          <p:cNvPr id="4" name="תמונה 3">
            <a:extLst>
              <a:ext uri="{FF2B5EF4-FFF2-40B4-BE49-F238E27FC236}">
                <a16:creationId xmlns:a16="http://schemas.microsoft.com/office/drawing/2014/main" id="{E9D8EFF5-FFA7-441E-9D87-78CCC9B03BA1}"/>
              </a:ext>
            </a:extLst>
          </p:cNvPr>
          <p:cNvPicPr>
            <a:picLocks noChangeAspect="1"/>
          </p:cNvPicPr>
          <p:nvPr/>
        </p:nvPicPr>
        <p:blipFill>
          <a:blip r:embed="rId3"/>
          <a:stretch>
            <a:fillRect/>
          </a:stretch>
        </p:blipFill>
        <p:spPr>
          <a:xfrm>
            <a:off x="8183321" y="1771467"/>
            <a:ext cx="2723463" cy="4625011"/>
          </a:xfrm>
          <a:prstGeom prst="rect">
            <a:avLst/>
          </a:prstGeom>
          <a:ln>
            <a:solidFill>
              <a:srgbClr val="FFCC66"/>
            </a:solidFill>
          </a:ln>
        </p:spPr>
      </p:pic>
      <p:grpSp>
        <p:nvGrpSpPr>
          <p:cNvPr id="12" name="קבוצה 11">
            <a:extLst>
              <a:ext uri="{FF2B5EF4-FFF2-40B4-BE49-F238E27FC236}">
                <a16:creationId xmlns:a16="http://schemas.microsoft.com/office/drawing/2014/main" id="{6BB7CF39-097F-40F8-8483-2C99320B3765}"/>
              </a:ext>
            </a:extLst>
          </p:cNvPr>
          <p:cNvGrpSpPr/>
          <p:nvPr/>
        </p:nvGrpSpPr>
        <p:grpSpPr>
          <a:xfrm>
            <a:off x="1203157" y="632508"/>
            <a:ext cx="906525" cy="808986"/>
            <a:chOff x="1203157" y="632508"/>
            <a:chExt cx="906525" cy="808986"/>
          </a:xfrm>
        </p:grpSpPr>
        <p:sp>
          <p:nvSpPr>
            <p:cNvPr id="6" name="לב 5">
              <a:extLst>
                <a:ext uri="{FF2B5EF4-FFF2-40B4-BE49-F238E27FC236}">
                  <a16:creationId xmlns:a16="http://schemas.microsoft.com/office/drawing/2014/main" id="{E300C41D-7CD4-4B5E-BB00-4D7F084F49D9}"/>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7" name="תיבת טקסט 6">
              <a:extLst>
                <a:ext uri="{FF2B5EF4-FFF2-40B4-BE49-F238E27FC236}">
                  <a16:creationId xmlns:a16="http://schemas.microsoft.com/office/drawing/2014/main" id="{814A2DBB-ABB8-427B-A84D-3653EAF78852}"/>
                </a:ext>
              </a:extLst>
            </p:cNvPr>
            <p:cNvSpPr txBox="1"/>
            <p:nvPr/>
          </p:nvSpPr>
          <p:spPr>
            <a:xfrm>
              <a:off x="1337442" y="792293"/>
              <a:ext cx="637953" cy="461665"/>
            </a:xfrm>
            <a:prstGeom prst="rect">
              <a:avLst/>
            </a:prstGeom>
            <a:noFill/>
          </p:spPr>
          <p:txBody>
            <a:bodyPr wrap="square" rtlCol="1">
              <a:spAutoFit/>
            </a:bodyPr>
            <a:lstStyle/>
            <a:p>
              <a:pPr algn="ctr"/>
              <a:r>
                <a:rPr lang="en-US" sz="2400" b="1" dirty="0">
                  <a:latin typeface="Calibri" panose="020F0502020204030204" pitchFamily="34" charset="0"/>
                  <a:cs typeface="Calibri" panose="020F0502020204030204" pitchFamily="34" charset="0"/>
                </a:rPr>
                <a:t>2</a:t>
              </a:r>
              <a:endParaRPr lang="he-IL" sz="2400" b="1" dirty="0">
                <a:latin typeface="Calibri" panose="020F0502020204030204" pitchFamily="34" charset="0"/>
                <a:cs typeface="Calibri" panose="020F0502020204030204" pitchFamily="34" charset="0"/>
              </a:endParaRPr>
            </a:p>
          </p:txBody>
        </p:sp>
      </p:grpSp>
      <p:sp>
        <p:nvSpPr>
          <p:cNvPr id="8" name="כותרת 1">
            <a:extLst>
              <a:ext uri="{FF2B5EF4-FFF2-40B4-BE49-F238E27FC236}">
                <a16:creationId xmlns:a16="http://schemas.microsoft.com/office/drawing/2014/main" id="{861358DF-BA08-4ED4-8871-44D9F89C49B0}"/>
              </a:ext>
            </a:extLst>
          </p:cNvPr>
          <p:cNvSpPr txBox="1">
            <a:spLocks/>
          </p:cNvSpPr>
          <p:nvPr/>
        </p:nvSpPr>
        <p:spPr>
          <a:xfrm>
            <a:off x="3081590" y="663126"/>
            <a:ext cx="8280000" cy="720000"/>
          </a:xfrm>
          <a:prstGeom prst="rect">
            <a:avLst/>
          </a:prstGeom>
          <a:solidFill>
            <a:schemeClr val="accent1"/>
          </a:solidFill>
        </p:spPr>
        <p:txBody>
          <a:bodyPr vert="horz" lIns="91440" tIns="45720" rIns="91440" bIns="45720" rtlCol="0" anchor="b">
            <a:norm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4000" dirty="0"/>
              <a:t>כיצד מרגישה מדלן?</a:t>
            </a:r>
          </a:p>
        </p:txBody>
      </p:sp>
      <p:pic>
        <p:nvPicPr>
          <p:cNvPr id="9" name="תמונה 8">
            <a:extLst>
              <a:ext uri="{FF2B5EF4-FFF2-40B4-BE49-F238E27FC236}">
                <a16:creationId xmlns:a16="http://schemas.microsoft.com/office/drawing/2014/main" id="{2AAF2919-76B1-41BA-8D16-1FBE0FB44DD3}"/>
              </a:ext>
            </a:extLst>
          </p:cNvPr>
          <p:cNvPicPr>
            <a:picLocks noChangeAspect="1"/>
          </p:cNvPicPr>
          <p:nvPr/>
        </p:nvPicPr>
        <p:blipFill rotWithShape="1">
          <a:blip r:embed="rId4">
            <a:clrChange>
              <a:clrFrom>
                <a:srgbClr val="FFFFFF"/>
              </a:clrFrom>
              <a:clrTo>
                <a:srgbClr val="FFFFFF">
                  <a:alpha val="0"/>
                </a:srgbClr>
              </a:clrTo>
            </a:clrChange>
          </a:blip>
          <a:srcRect t="5906"/>
          <a:stretch/>
        </p:blipFill>
        <p:spPr>
          <a:xfrm>
            <a:off x="6406732" y="274785"/>
            <a:ext cx="814858" cy="1329124"/>
          </a:xfrm>
          <a:prstGeom prst="rect">
            <a:avLst/>
          </a:prstGeom>
        </p:spPr>
      </p:pic>
      <p:sp>
        <p:nvSpPr>
          <p:cNvPr id="10" name="מלבן 9">
            <a:extLst>
              <a:ext uri="{FF2B5EF4-FFF2-40B4-BE49-F238E27FC236}">
                <a16:creationId xmlns:a16="http://schemas.microsoft.com/office/drawing/2014/main" id="{4853BC35-C290-4F80-A2D0-8834D4A589BE}"/>
              </a:ext>
            </a:extLst>
          </p:cNvPr>
          <p:cNvSpPr/>
          <p:nvPr/>
        </p:nvSpPr>
        <p:spPr>
          <a:xfrm>
            <a:off x="1975395" y="3833149"/>
            <a:ext cx="5323762" cy="1384995"/>
          </a:xfrm>
          <a:prstGeom prst="rect">
            <a:avLst/>
          </a:prstGeom>
          <a:ln>
            <a:solidFill>
              <a:schemeClr val="accent3">
                <a:lumMod val="75000"/>
              </a:schemeClr>
            </a:solidFill>
          </a:ln>
        </p:spPr>
        <p:txBody>
          <a:bodyPr wrap="square">
            <a:spAutoFit/>
          </a:bodyPr>
          <a:lstStyle/>
          <a:p>
            <a:pPr algn="r" rtl="1"/>
            <a:r>
              <a:rPr lang="he-IL" sz="2800" dirty="0">
                <a:latin typeface="David" panose="020E0502060401010101" pitchFamily="34" charset="-79"/>
                <a:cs typeface="David" panose="020E0502060401010101" pitchFamily="34" charset="-79"/>
              </a:rPr>
              <a:t>כּוֹכָבִים הֵם בִּשְׁבִיל מִי שֶׁיּוֹדֵעַ טוֹב לִקְרֹא.</a:t>
            </a:r>
          </a:p>
          <a:p>
            <a:pPr algn="r" rtl="1"/>
            <a:r>
              <a:rPr lang="he-IL" sz="2800" dirty="0">
                <a:latin typeface="David" panose="020E0502060401010101" pitchFamily="34" charset="-79"/>
                <a:cs typeface="David" panose="020E0502060401010101" pitchFamily="34" charset="-79"/>
              </a:rPr>
              <a:t>כּוֹכָבִים הֵם בִּשְׁבִיל מִי שֶׁמֵּבִין אֶת הַמִּלִּים</a:t>
            </a:r>
          </a:p>
          <a:p>
            <a:pPr algn="r" rtl="1"/>
            <a:r>
              <a:rPr lang="he-IL" sz="2800" b="1" dirty="0">
                <a:latin typeface="David" panose="020E0502060401010101" pitchFamily="34" charset="-79"/>
                <a:cs typeface="David" panose="020E0502060401010101" pitchFamily="34" charset="-79"/>
              </a:rPr>
              <a:t>וְגַם </a:t>
            </a:r>
            <a:r>
              <a:rPr lang="he-IL" sz="2800" dirty="0">
                <a:latin typeface="David" panose="020E0502060401010101" pitchFamily="34" charset="-79"/>
                <a:cs typeface="David" panose="020E0502060401010101" pitchFamily="34" charset="-79"/>
              </a:rPr>
              <a:t>אוֹמֵר אוֹתָן בְּקוֹל רָם.</a:t>
            </a:r>
          </a:p>
        </p:txBody>
      </p:sp>
    </p:spTree>
    <p:extLst>
      <p:ext uri="{BB962C8B-B14F-4D97-AF65-F5344CB8AC3E}">
        <p14:creationId xmlns:p14="http://schemas.microsoft.com/office/powerpoint/2010/main" val="3002557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E368D5-FD0A-4036-B717-92EBE5DEF465}"/>
              </a:ext>
            </a:extLst>
          </p:cNvPr>
          <p:cNvSpPr>
            <a:spLocks noGrp="1"/>
          </p:cNvSpPr>
          <p:nvPr>
            <p:ph type="title"/>
          </p:nvPr>
        </p:nvSpPr>
        <p:spPr/>
        <p:txBody>
          <a:bodyPr/>
          <a:lstStyle/>
          <a:p>
            <a:r>
              <a:rPr lang="he-IL" dirty="0"/>
              <a:t>כיצד מרגישה מדלן?</a:t>
            </a:r>
          </a:p>
        </p:txBody>
      </p:sp>
      <p:pic>
        <p:nvPicPr>
          <p:cNvPr id="8" name="תמונה 7">
            <a:extLst>
              <a:ext uri="{FF2B5EF4-FFF2-40B4-BE49-F238E27FC236}">
                <a16:creationId xmlns:a16="http://schemas.microsoft.com/office/drawing/2014/main" id="{C0F3FCDE-907D-48AF-AB4D-0A889A76E18F}"/>
              </a:ext>
            </a:extLst>
          </p:cNvPr>
          <p:cNvPicPr>
            <a:picLocks noChangeAspect="1"/>
          </p:cNvPicPr>
          <p:nvPr/>
        </p:nvPicPr>
        <p:blipFill rotWithShape="1">
          <a:blip r:embed="rId3">
            <a:clrChange>
              <a:clrFrom>
                <a:srgbClr val="FFFFFF"/>
              </a:clrFrom>
              <a:clrTo>
                <a:srgbClr val="FFFFFF">
                  <a:alpha val="0"/>
                </a:srgbClr>
              </a:clrTo>
            </a:clrChange>
          </a:blip>
          <a:srcRect t="5906"/>
          <a:stretch/>
        </p:blipFill>
        <p:spPr>
          <a:xfrm>
            <a:off x="5415816" y="190564"/>
            <a:ext cx="814858" cy="1329124"/>
          </a:xfrm>
          <a:prstGeom prst="rect">
            <a:avLst/>
          </a:prstGeom>
        </p:spPr>
      </p:pic>
      <p:sp>
        <p:nvSpPr>
          <p:cNvPr id="22" name="לב 21">
            <a:extLst>
              <a:ext uri="{FF2B5EF4-FFF2-40B4-BE49-F238E27FC236}">
                <a16:creationId xmlns:a16="http://schemas.microsoft.com/office/drawing/2014/main" id="{EED939D0-1155-4120-98A4-5479F7055B4A}"/>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3" name="תיבת טקסט 22">
            <a:extLst>
              <a:ext uri="{FF2B5EF4-FFF2-40B4-BE49-F238E27FC236}">
                <a16:creationId xmlns:a16="http://schemas.microsoft.com/office/drawing/2014/main" id="{204E593F-9CAB-4944-BC0B-92EE7EDDC612}"/>
              </a:ext>
            </a:extLst>
          </p:cNvPr>
          <p:cNvSpPr txBox="1"/>
          <p:nvPr/>
        </p:nvSpPr>
        <p:spPr>
          <a:xfrm>
            <a:off x="1337442" y="792293"/>
            <a:ext cx="637953" cy="461665"/>
          </a:xfrm>
          <a:prstGeom prst="rect">
            <a:avLst/>
          </a:prstGeom>
          <a:noFill/>
        </p:spPr>
        <p:txBody>
          <a:bodyPr wrap="square" rtlCol="1">
            <a:spAutoFit/>
          </a:bodyPr>
          <a:lstStyle/>
          <a:p>
            <a:pPr algn="ctr"/>
            <a:r>
              <a:rPr lang="en-US" sz="2400" b="1" dirty="0">
                <a:latin typeface="Calibri" panose="020F0502020204030204" pitchFamily="34" charset="0"/>
                <a:cs typeface="Calibri" panose="020F0502020204030204" pitchFamily="34" charset="0"/>
              </a:rPr>
              <a:t>3</a:t>
            </a:r>
            <a:endParaRPr lang="he-IL" sz="2400" b="1" dirty="0">
              <a:latin typeface="Calibri" panose="020F0502020204030204" pitchFamily="34" charset="0"/>
              <a:cs typeface="Calibri" panose="020F0502020204030204" pitchFamily="34" charset="0"/>
            </a:endParaRPr>
          </a:p>
        </p:txBody>
      </p:sp>
      <p:pic>
        <p:nvPicPr>
          <p:cNvPr id="11" name="תמונה 10">
            <a:extLst>
              <a:ext uri="{FF2B5EF4-FFF2-40B4-BE49-F238E27FC236}">
                <a16:creationId xmlns:a16="http://schemas.microsoft.com/office/drawing/2014/main" id="{4487E9E9-31C5-4D85-85AF-76AC397F5BB2}"/>
              </a:ext>
            </a:extLst>
          </p:cNvPr>
          <p:cNvPicPr/>
          <p:nvPr/>
        </p:nvPicPr>
        <p:blipFill rotWithShape="1">
          <a:blip r:embed="rId4"/>
          <a:srcRect l="37083" t="28698" r="34264" b="22271"/>
          <a:stretch/>
        </p:blipFill>
        <p:spPr bwMode="auto">
          <a:xfrm>
            <a:off x="3418883" y="1992250"/>
            <a:ext cx="3389297" cy="3961813"/>
          </a:xfrm>
          <a:prstGeom prst="rect">
            <a:avLst/>
          </a:prstGeom>
          <a:ln>
            <a:solidFill>
              <a:srgbClr val="FFCC66"/>
            </a:solidFill>
          </a:ln>
          <a:extLst>
            <a:ext uri="{53640926-AAD7-44D8-BBD7-CCE9431645EC}">
              <a14:shadowObscured xmlns:a14="http://schemas.microsoft.com/office/drawing/2010/main"/>
            </a:ext>
          </a:extLst>
        </p:spPr>
      </p:pic>
      <p:sp>
        <p:nvSpPr>
          <p:cNvPr id="6" name="מלבן 5">
            <a:extLst>
              <a:ext uri="{FF2B5EF4-FFF2-40B4-BE49-F238E27FC236}">
                <a16:creationId xmlns:a16="http://schemas.microsoft.com/office/drawing/2014/main" id="{621ED16B-87ED-4DD5-BD13-6D4A5031EA54}"/>
              </a:ext>
            </a:extLst>
          </p:cNvPr>
          <p:cNvSpPr/>
          <p:nvPr/>
        </p:nvSpPr>
        <p:spPr>
          <a:xfrm>
            <a:off x="7685313" y="3894636"/>
            <a:ext cx="4288201" cy="1815882"/>
          </a:xfrm>
          <a:prstGeom prst="rect">
            <a:avLst/>
          </a:prstGeom>
          <a:ln>
            <a:solidFill>
              <a:schemeClr val="accent3">
                <a:lumMod val="75000"/>
              </a:schemeClr>
            </a:solidFill>
          </a:ln>
        </p:spPr>
        <p:txBody>
          <a:bodyPr wrap="square">
            <a:spAutoFit/>
          </a:bodyPr>
          <a:lstStyle/>
          <a:p>
            <a:pPr algn="r"/>
            <a:r>
              <a:rPr lang="he-IL" sz="2800" dirty="0">
                <a:latin typeface="David" panose="020E0502060401010101" pitchFamily="34" charset="-79"/>
                <a:cs typeface="David" panose="020E0502060401010101" pitchFamily="34" charset="-79"/>
              </a:rPr>
              <a:t>אֲנִי מְבִינָה שֶׁמִּשְׁאָלוֹת </a:t>
            </a:r>
            <a:endParaRPr lang="he-IL" sz="2800" dirty="0" smtClean="0">
              <a:latin typeface="David" panose="020E0502060401010101" pitchFamily="34" charset="-79"/>
              <a:cs typeface="David" panose="020E0502060401010101" pitchFamily="34" charset="-79"/>
            </a:endParaRPr>
          </a:p>
          <a:p>
            <a:pPr algn="r"/>
            <a:r>
              <a:rPr lang="he-IL" sz="2800" dirty="0" smtClean="0">
                <a:latin typeface="David" panose="020E0502060401010101" pitchFamily="34" charset="-79"/>
                <a:cs typeface="David" panose="020E0502060401010101" pitchFamily="34" charset="-79"/>
              </a:rPr>
              <a:t>לֹא </a:t>
            </a:r>
            <a:r>
              <a:rPr lang="he-IL" sz="2800" dirty="0">
                <a:latin typeface="David" panose="020E0502060401010101" pitchFamily="34" charset="-79"/>
                <a:cs typeface="David" panose="020E0502060401010101" pitchFamily="34" charset="-79"/>
              </a:rPr>
              <a:t>מִתְמַלְּאוֹת מִיָּד,</a:t>
            </a:r>
          </a:p>
          <a:p>
            <a:pPr algn="r"/>
            <a:r>
              <a:rPr lang="he-IL" sz="2800" dirty="0">
                <a:latin typeface="David" panose="020E0502060401010101" pitchFamily="34" charset="-79"/>
                <a:cs typeface="David" panose="020E0502060401010101" pitchFamily="34" charset="-79"/>
              </a:rPr>
              <a:t>כִּי אֲנִי לֹא מְקַבֶּלֶת כּוֹכָב,</a:t>
            </a:r>
          </a:p>
          <a:p>
            <a:pPr algn="r"/>
            <a:r>
              <a:rPr lang="he-IL" sz="2800" dirty="0">
                <a:latin typeface="David" panose="020E0502060401010101" pitchFamily="34" charset="-79"/>
                <a:cs typeface="David" panose="020E0502060401010101" pitchFamily="34" charset="-79"/>
              </a:rPr>
              <a:t>לֹא בְּיוֹם שְׁנִי וְלֹא בְּיוֹם שְׁלִישִׁי.</a:t>
            </a:r>
          </a:p>
        </p:txBody>
      </p:sp>
      <p:sp>
        <p:nvSpPr>
          <p:cNvPr id="9" name="מלבן 8">
            <a:extLst>
              <a:ext uri="{FF2B5EF4-FFF2-40B4-BE49-F238E27FC236}">
                <a16:creationId xmlns:a16="http://schemas.microsoft.com/office/drawing/2014/main" id="{4050C69A-D9B0-40AB-91EA-0040843A7647}"/>
              </a:ext>
            </a:extLst>
          </p:cNvPr>
          <p:cNvSpPr/>
          <p:nvPr/>
        </p:nvSpPr>
        <p:spPr>
          <a:xfrm>
            <a:off x="306885" y="1992250"/>
            <a:ext cx="2699065" cy="523220"/>
          </a:xfrm>
          <a:prstGeom prst="rect">
            <a:avLst/>
          </a:prstGeom>
          <a:ln>
            <a:solidFill>
              <a:schemeClr val="accent3">
                <a:lumMod val="75000"/>
              </a:schemeClr>
            </a:solidFill>
          </a:ln>
        </p:spPr>
        <p:txBody>
          <a:bodyPr wrap="square">
            <a:spAutoFit/>
          </a:bodyPr>
          <a:lstStyle/>
          <a:p>
            <a:pPr algn="r"/>
            <a:r>
              <a:rPr lang="he-IL" sz="2800" dirty="0">
                <a:latin typeface="David" panose="020E0502060401010101" pitchFamily="34" charset="-79"/>
                <a:cs typeface="David" panose="020E0502060401010101" pitchFamily="34" charset="-79"/>
              </a:rPr>
              <a:t>גַּם לֹא בְּיוֹם שִׁשִּׁי.</a:t>
            </a:r>
          </a:p>
        </p:txBody>
      </p:sp>
    </p:spTree>
    <p:extLst>
      <p:ext uri="{BB962C8B-B14F-4D97-AF65-F5344CB8AC3E}">
        <p14:creationId xmlns:p14="http://schemas.microsoft.com/office/powerpoint/2010/main" val="23664672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FD673A-B503-49AF-885B-376C4CB66DA3}"/>
              </a:ext>
            </a:extLst>
          </p:cNvPr>
          <p:cNvSpPr>
            <a:spLocks noGrp="1"/>
          </p:cNvSpPr>
          <p:nvPr>
            <p:ph type="title"/>
          </p:nvPr>
        </p:nvSpPr>
        <p:spPr/>
        <p:txBody>
          <a:bodyPr/>
          <a:lstStyle/>
          <a:p>
            <a:r>
              <a:rPr lang="he-IL" dirty="0"/>
              <a:t>כיצד מרגישה מדלן?</a:t>
            </a:r>
          </a:p>
        </p:txBody>
      </p:sp>
      <p:pic>
        <p:nvPicPr>
          <p:cNvPr id="4" name="תמונה 3">
            <a:extLst>
              <a:ext uri="{FF2B5EF4-FFF2-40B4-BE49-F238E27FC236}">
                <a16:creationId xmlns:a16="http://schemas.microsoft.com/office/drawing/2014/main" id="{BF6B4236-33CF-48E6-ADAE-35BDA11EE941}"/>
              </a:ext>
            </a:extLst>
          </p:cNvPr>
          <p:cNvPicPr>
            <a:picLocks noChangeAspect="1"/>
          </p:cNvPicPr>
          <p:nvPr/>
        </p:nvPicPr>
        <p:blipFill rotWithShape="1">
          <a:blip r:embed="rId3"/>
          <a:srcRect l="3306"/>
          <a:stretch/>
        </p:blipFill>
        <p:spPr>
          <a:xfrm>
            <a:off x="5236142" y="1889729"/>
            <a:ext cx="3572979" cy="4492611"/>
          </a:xfrm>
          <a:prstGeom prst="rect">
            <a:avLst/>
          </a:prstGeom>
          <a:ln>
            <a:solidFill>
              <a:srgbClr val="FFCC66"/>
            </a:solidFill>
          </a:ln>
        </p:spPr>
      </p:pic>
      <p:pic>
        <p:nvPicPr>
          <p:cNvPr id="18" name="תמונה 17">
            <a:extLst>
              <a:ext uri="{FF2B5EF4-FFF2-40B4-BE49-F238E27FC236}">
                <a16:creationId xmlns:a16="http://schemas.microsoft.com/office/drawing/2014/main" id="{2AB131A0-A281-4183-81A8-C13E10658431}"/>
              </a:ext>
            </a:extLst>
          </p:cNvPr>
          <p:cNvPicPr>
            <a:picLocks noChangeAspect="1"/>
          </p:cNvPicPr>
          <p:nvPr/>
        </p:nvPicPr>
        <p:blipFill rotWithShape="1">
          <a:blip r:embed="rId4">
            <a:clrChange>
              <a:clrFrom>
                <a:srgbClr val="FFFFFF"/>
              </a:clrFrom>
              <a:clrTo>
                <a:srgbClr val="FFFFFF">
                  <a:alpha val="0"/>
                </a:srgbClr>
              </a:clrTo>
            </a:clrChange>
          </a:blip>
          <a:srcRect t="5906"/>
          <a:stretch/>
        </p:blipFill>
        <p:spPr>
          <a:xfrm>
            <a:off x="4969916" y="274785"/>
            <a:ext cx="814858" cy="1329124"/>
          </a:xfrm>
          <a:prstGeom prst="rect">
            <a:avLst/>
          </a:prstGeom>
        </p:spPr>
      </p:pic>
      <p:grpSp>
        <p:nvGrpSpPr>
          <p:cNvPr id="20" name="קבוצה 19">
            <a:extLst>
              <a:ext uri="{FF2B5EF4-FFF2-40B4-BE49-F238E27FC236}">
                <a16:creationId xmlns:a16="http://schemas.microsoft.com/office/drawing/2014/main" id="{EE83386D-62C8-476C-B19C-DE9E64D3F4E8}"/>
              </a:ext>
            </a:extLst>
          </p:cNvPr>
          <p:cNvGrpSpPr/>
          <p:nvPr/>
        </p:nvGrpSpPr>
        <p:grpSpPr>
          <a:xfrm>
            <a:off x="1203157" y="632508"/>
            <a:ext cx="906525" cy="808986"/>
            <a:chOff x="1203157" y="632508"/>
            <a:chExt cx="906525" cy="808986"/>
          </a:xfrm>
        </p:grpSpPr>
        <p:sp>
          <p:nvSpPr>
            <p:cNvPr id="21" name="לב 20">
              <a:extLst>
                <a:ext uri="{FF2B5EF4-FFF2-40B4-BE49-F238E27FC236}">
                  <a16:creationId xmlns:a16="http://schemas.microsoft.com/office/drawing/2014/main" id="{7C1A404A-DFDA-41B7-AECB-4A8A430F5FED}"/>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2" name="תיבת טקסט 21">
              <a:extLst>
                <a:ext uri="{FF2B5EF4-FFF2-40B4-BE49-F238E27FC236}">
                  <a16:creationId xmlns:a16="http://schemas.microsoft.com/office/drawing/2014/main" id="{60F50054-58B6-40FD-B49D-BD053DDF14B8}"/>
                </a:ext>
              </a:extLst>
            </p:cNvPr>
            <p:cNvSpPr txBox="1"/>
            <p:nvPr/>
          </p:nvSpPr>
          <p:spPr>
            <a:xfrm>
              <a:off x="1337442" y="792293"/>
              <a:ext cx="637953" cy="461665"/>
            </a:xfrm>
            <a:prstGeom prst="rect">
              <a:avLst/>
            </a:prstGeom>
            <a:noFill/>
          </p:spPr>
          <p:txBody>
            <a:bodyPr wrap="square" rtlCol="1">
              <a:spAutoFit/>
            </a:bodyPr>
            <a:lstStyle/>
            <a:p>
              <a:pPr algn="ctr"/>
              <a:r>
                <a:rPr lang="en-US" sz="2400" b="1" dirty="0">
                  <a:latin typeface="Calibri" panose="020F0502020204030204" pitchFamily="34" charset="0"/>
                  <a:cs typeface="Calibri" panose="020F0502020204030204" pitchFamily="34" charset="0"/>
                </a:rPr>
                <a:t>4</a:t>
              </a:r>
              <a:endParaRPr lang="he-IL" sz="2400" b="1"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9413753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0421C9-A4CE-4E2A-82C2-E2654B49B9F1}"/>
              </a:ext>
            </a:extLst>
          </p:cNvPr>
          <p:cNvSpPr>
            <a:spLocks noGrp="1"/>
          </p:cNvSpPr>
          <p:nvPr>
            <p:ph type="title"/>
          </p:nvPr>
        </p:nvSpPr>
        <p:spPr/>
        <p:txBody>
          <a:bodyPr/>
          <a:lstStyle/>
          <a:p>
            <a:r>
              <a:rPr lang="he-IL" dirty="0"/>
              <a:t>כיצד מרגישה מדלן?</a:t>
            </a:r>
          </a:p>
        </p:txBody>
      </p:sp>
      <p:pic>
        <p:nvPicPr>
          <p:cNvPr id="6" name="תמונה 5">
            <a:extLst>
              <a:ext uri="{FF2B5EF4-FFF2-40B4-BE49-F238E27FC236}">
                <a16:creationId xmlns:a16="http://schemas.microsoft.com/office/drawing/2014/main" id="{B79EDD83-D5B4-4D42-9F4F-EDE8AB964569}"/>
              </a:ext>
            </a:extLst>
          </p:cNvPr>
          <p:cNvPicPr>
            <a:picLocks noChangeAspect="1"/>
          </p:cNvPicPr>
          <p:nvPr/>
        </p:nvPicPr>
        <p:blipFill rotWithShape="1">
          <a:blip r:embed="rId3">
            <a:clrChange>
              <a:clrFrom>
                <a:srgbClr val="FFFFFF"/>
              </a:clrFrom>
              <a:clrTo>
                <a:srgbClr val="FFFFFF">
                  <a:alpha val="0"/>
                </a:srgbClr>
              </a:clrTo>
            </a:clrChange>
          </a:blip>
          <a:srcRect t="5906"/>
          <a:stretch/>
        </p:blipFill>
        <p:spPr>
          <a:xfrm>
            <a:off x="5061463" y="54002"/>
            <a:ext cx="814858" cy="1329124"/>
          </a:xfrm>
          <a:prstGeom prst="rect">
            <a:avLst/>
          </a:prstGeom>
        </p:spPr>
      </p:pic>
      <p:pic>
        <p:nvPicPr>
          <p:cNvPr id="3" name="תמונה 2">
            <a:extLst>
              <a:ext uri="{FF2B5EF4-FFF2-40B4-BE49-F238E27FC236}">
                <a16:creationId xmlns:a16="http://schemas.microsoft.com/office/drawing/2014/main" id="{585E6626-F378-43BD-9814-D3F613BE3B4C}"/>
              </a:ext>
            </a:extLst>
          </p:cNvPr>
          <p:cNvPicPr>
            <a:picLocks noChangeAspect="1"/>
          </p:cNvPicPr>
          <p:nvPr/>
        </p:nvPicPr>
        <p:blipFill>
          <a:blip r:embed="rId4"/>
          <a:stretch>
            <a:fillRect/>
          </a:stretch>
        </p:blipFill>
        <p:spPr>
          <a:xfrm>
            <a:off x="1738271" y="1992251"/>
            <a:ext cx="4845402" cy="4233242"/>
          </a:xfrm>
          <a:prstGeom prst="rect">
            <a:avLst/>
          </a:prstGeom>
          <a:ln>
            <a:solidFill>
              <a:srgbClr val="FFCC66"/>
            </a:solidFill>
          </a:ln>
        </p:spPr>
      </p:pic>
      <p:grpSp>
        <p:nvGrpSpPr>
          <p:cNvPr id="7" name="קבוצה 6">
            <a:extLst>
              <a:ext uri="{FF2B5EF4-FFF2-40B4-BE49-F238E27FC236}">
                <a16:creationId xmlns:a16="http://schemas.microsoft.com/office/drawing/2014/main" id="{D2E8059B-C4D8-47C5-95F5-269723234AB0}"/>
              </a:ext>
            </a:extLst>
          </p:cNvPr>
          <p:cNvGrpSpPr/>
          <p:nvPr/>
        </p:nvGrpSpPr>
        <p:grpSpPr>
          <a:xfrm>
            <a:off x="1203157" y="632508"/>
            <a:ext cx="906525" cy="808986"/>
            <a:chOff x="1203157" y="632508"/>
            <a:chExt cx="906525" cy="808986"/>
          </a:xfrm>
        </p:grpSpPr>
        <p:sp>
          <p:nvSpPr>
            <p:cNvPr id="8" name="לב 7">
              <a:extLst>
                <a:ext uri="{FF2B5EF4-FFF2-40B4-BE49-F238E27FC236}">
                  <a16:creationId xmlns:a16="http://schemas.microsoft.com/office/drawing/2014/main" id="{FE10F752-5F02-494D-AE1C-7B4AF661D65A}"/>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 name="תיבת טקסט 8">
              <a:extLst>
                <a:ext uri="{FF2B5EF4-FFF2-40B4-BE49-F238E27FC236}">
                  <a16:creationId xmlns:a16="http://schemas.microsoft.com/office/drawing/2014/main" id="{27A57E19-FB27-4182-B814-92ACFE14500E}"/>
                </a:ext>
              </a:extLst>
            </p:cNvPr>
            <p:cNvSpPr txBox="1"/>
            <p:nvPr/>
          </p:nvSpPr>
          <p:spPr>
            <a:xfrm>
              <a:off x="1337442" y="792293"/>
              <a:ext cx="637953" cy="461665"/>
            </a:xfrm>
            <a:prstGeom prst="rect">
              <a:avLst/>
            </a:prstGeom>
            <a:noFill/>
          </p:spPr>
          <p:txBody>
            <a:bodyPr wrap="square" rtlCol="1">
              <a:spAutoFit/>
            </a:bodyPr>
            <a:lstStyle/>
            <a:p>
              <a:pPr algn="ctr"/>
              <a:r>
                <a:rPr lang="en-US" sz="2400" b="1" dirty="0">
                  <a:latin typeface="Calibri" panose="020F0502020204030204" pitchFamily="34" charset="0"/>
                  <a:cs typeface="Calibri" panose="020F0502020204030204" pitchFamily="34" charset="0"/>
                </a:rPr>
                <a:t>5</a:t>
              </a:r>
              <a:endParaRPr lang="he-IL" sz="2400" b="1" dirty="0">
                <a:latin typeface="Calibri" panose="020F0502020204030204" pitchFamily="34" charset="0"/>
                <a:cs typeface="Calibri" panose="020F0502020204030204" pitchFamily="34" charset="0"/>
              </a:endParaRPr>
            </a:p>
          </p:txBody>
        </p:sp>
      </p:grpSp>
      <p:pic>
        <p:nvPicPr>
          <p:cNvPr id="12" name="תמונה 11">
            <a:extLst>
              <a:ext uri="{FF2B5EF4-FFF2-40B4-BE49-F238E27FC236}">
                <a16:creationId xmlns:a16="http://schemas.microsoft.com/office/drawing/2014/main" id="{5ECEEFF5-91E9-478F-AF25-EF0FC0413266}"/>
              </a:ext>
            </a:extLst>
          </p:cNvPr>
          <p:cNvPicPr/>
          <p:nvPr/>
        </p:nvPicPr>
        <p:blipFill rotWithShape="1">
          <a:blip r:embed="rId5"/>
          <a:srcRect l="34313" t="16380" r="33722" b="16809"/>
          <a:stretch/>
        </p:blipFill>
        <p:spPr bwMode="auto">
          <a:xfrm>
            <a:off x="6785810" y="2022870"/>
            <a:ext cx="3941122" cy="4202623"/>
          </a:xfrm>
          <a:prstGeom prst="rect">
            <a:avLst/>
          </a:prstGeom>
          <a:ln>
            <a:solidFill>
              <a:srgbClr val="FFCC66"/>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00245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31C02C-438C-4AE0-8303-C83CC2F95BA6}"/>
              </a:ext>
            </a:extLst>
          </p:cNvPr>
          <p:cNvSpPr>
            <a:spLocks noGrp="1"/>
          </p:cNvSpPr>
          <p:nvPr>
            <p:ph type="title"/>
          </p:nvPr>
        </p:nvSpPr>
        <p:spPr/>
        <p:txBody>
          <a:bodyPr/>
          <a:lstStyle/>
          <a:p>
            <a:r>
              <a:rPr lang="he-IL" dirty="0"/>
              <a:t>כיצד מרגישה מדלן?</a:t>
            </a:r>
          </a:p>
        </p:txBody>
      </p:sp>
      <p:pic>
        <p:nvPicPr>
          <p:cNvPr id="4" name="תמונה 3">
            <a:extLst>
              <a:ext uri="{FF2B5EF4-FFF2-40B4-BE49-F238E27FC236}">
                <a16:creationId xmlns:a16="http://schemas.microsoft.com/office/drawing/2014/main" id="{6997539E-DC28-4271-A177-95F67D6ECCE3}"/>
              </a:ext>
            </a:extLst>
          </p:cNvPr>
          <p:cNvPicPr>
            <a:picLocks noChangeAspect="1"/>
          </p:cNvPicPr>
          <p:nvPr/>
        </p:nvPicPr>
        <p:blipFill rotWithShape="1">
          <a:blip r:embed="rId3"/>
          <a:srcRect l="5278" t="21452" b="28952"/>
          <a:stretch/>
        </p:blipFill>
        <p:spPr>
          <a:xfrm>
            <a:off x="6406313" y="1904842"/>
            <a:ext cx="5430349" cy="3128210"/>
          </a:xfrm>
          <a:prstGeom prst="rect">
            <a:avLst/>
          </a:prstGeom>
          <a:ln>
            <a:solidFill>
              <a:srgbClr val="FFCC66"/>
            </a:solidFill>
          </a:ln>
        </p:spPr>
      </p:pic>
      <p:grpSp>
        <p:nvGrpSpPr>
          <p:cNvPr id="6" name="קבוצה 5">
            <a:extLst>
              <a:ext uri="{FF2B5EF4-FFF2-40B4-BE49-F238E27FC236}">
                <a16:creationId xmlns:a16="http://schemas.microsoft.com/office/drawing/2014/main" id="{311E5D3F-3962-4128-85C4-06337394AEC3}"/>
              </a:ext>
            </a:extLst>
          </p:cNvPr>
          <p:cNvGrpSpPr/>
          <p:nvPr/>
        </p:nvGrpSpPr>
        <p:grpSpPr>
          <a:xfrm>
            <a:off x="1203157" y="632508"/>
            <a:ext cx="906525" cy="808986"/>
            <a:chOff x="1203157" y="632508"/>
            <a:chExt cx="906525" cy="808986"/>
          </a:xfrm>
        </p:grpSpPr>
        <p:sp>
          <p:nvSpPr>
            <p:cNvPr id="7" name="לב 6">
              <a:extLst>
                <a:ext uri="{FF2B5EF4-FFF2-40B4-BE49-F238E27FC236}">
                  <a16:creationId xmlns:a16="http://schemas.microsoft.com/office/drawing/2014/main" id="{9061EBA6-89C1-4FC4-BA45-1F445E4DAEB5}"/>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 name="תיבת טקסט 7">
              <a:extLst>
                <a:ext uri="{FF2B5EF4-FFF2-40B4-BE49-F238E27FC236}">
                  <a16:creationId xmlns:a16="http://schemas.microsoft.com/office/drawing/2014/main" id="{061CD7A0-021B-490E-908E-1042402FD3E1}"/>
                </a:ext>
              </a:extLst>
            </p:cNvPr>
            <p:cNvSpPr txBox="1"/>
            <p:nvPr/>
          </p:nvSpPr>
          <p:spPr>
            <a:xfrm>
              <a:off x="1337442" y="792293"/>
              <a:ext cx="637953" cy="461665"/>
            </a:xfrm>
            <a:prstGeom prst="rect">
              <a:avLst/>
            </a:prstGeom>
            <a:noFill/>
          </p:spPr>
          <p:txBody>
            <a:bodyPr wrap="square" rtlCol="1">
              <a:spAutoFit/>
            </a:bodyPr>
            <a:lstStyle/>
            <a:p>
              <a:pPr algn="ctr"/>
              <a:r>
                <a:rPr lang="en-US" sz="2400" b="1" dirty="0">
                  <a:latin typeface="Calibri" panose="020F0502020204030204" pitchFamily="34" charset="0"/>
                  <a:cs typeface="Calibri" panose="020F0502020204030204" pitchFamily="34" charset="0"/>
                </a:rPr>
                <a:t>6</a:t>
              </a:r>
              <a:endParaRPr lang="he-IL" sz="2400" b="1" dirty="0">
                <a:latin typeface="Calibri" panose="020F0502020204030204" pitchFamily="34" charset="0"/>
                <a:cs typeface="Calibri" panose="020F0502020204030204" pitchFamily="34" charset="0"/>
              </a:endParaRPr>
            </a:p>
          </p:txBody>
        </p:sp>
      </p:grpSp>
      <p:sp>
        <p:nvSpPr>
          <p:cNvPr id="10" name="מלבן 9">
            <a:extLst>
              <a:ext uri="{FF2B5EF4-FFF2-40B4-BE49-F238E27FC236}">
                <a16:creationId xmlns:a16="http://schemas.microsoft.com/office/drawing/2014/main" id="{12441B10-1A82-4532-B57D-699F2E4EAC72}"/>
              </a:ext>
            </a:extLst>
          </p:cNvPr>
          <p:cNvSpPr/>
          <p:nvPr/>
        </p:nvSpPr>
        <p:spPr>
          <a:xfrm>
            <a:off x="1040424" y="2083952"/>
            <a:ext cx="4740823" cy="1384995"/>
          </a:xfrm>
          <a:prstGeom prst="rect">
            <a:avLst/>
          </a:prstGeom>
          <a:ln>
            <a:solidFill>
              <a:schemeClr val="accent3">
                <a:lumMod val="75000"/>
              </a:schemeClr>
            </a:solidFill>
          </a:ln>
        </p:spPr>
        <p:txBody>
          <a:bodyPr wrap="square">
            <a:spAutoFit/>
          </a:bodyPr>
          <a:lstStyle/>
          <a:p>
            <a:pPr algn="r" rtl="1"/>
            <a:r>
              <a:rPr lang="he-IL" sz="2800" dirty="0">
                <a:latin typeface="David" panose="020E0502060401010101" pitchFamily="34" charset="-79"/>
                <a:cs typeface="David" panose="020E0502060401010101" pitchFamily="34" charset="-79"/>
              </a:rPr>
              <a:t>אֲבָל אָז אֲנִי מִסְתַּכֶּלֶת עַל בּוֹנִי,</a:t>
            </a:r>
          </a:p>
          <a:p>
            <a:pPr algn="r" rtl="1"/>
            <a:r>
              <a:rPr lang="he-IL" sz="2800" dirty="0">
                <a:latin typeface="David" panose="020E0502060401010101" pitchFamily="34" charset="-79"/>
                <a:cs typeface="David" panose="020E0502060401010101" pitchFamily="34" charset="-79"/>
              </a:rPr>
              <a:t>וְהִיא מַבִּיטָה יָשָׁר לְתוֹךְ </a:t>
            </a:r>
            <a:r>
              <a:rPr lang="he-IL" sz="2800" dirty="0" err="1">
                <a:latin typeface="David" panose="020E0502060401010101" pitchFamily="34" charset="-79"/>
                <a:cs typeface="David" panose="020E0502060401010101" pitchFamily="34" charset="-79"/>
              </a:rPr>
              <a:t>הָעֵינַיִם</a:t>
            </a:r>
            <a:r>
              <a:rPr lang="he-IL" sz="2800" dirty="0">
                <a:latin typeface="David" panose="020E0502060401010101" pitchFamily="34" charset="-79"/>
                <a:cs typeface="David" panose="020E0502060401010101" pitchFamily="34" charset="-79"/>
              </a:rPr>
              <a:t> שֶׁלִּי.</a:t>
            </a:r>
          </a:p>
          <a:p>
            <a:pPr algn="r" rtl="1"/>
            <a:r>
              <a:rPr lang="he-IL" sz="2800" dirty="0">
                <a:latin typeface="David" panose="020E0502060401010101" pitchFamily="34" charset="-79"/>
                <a:cs typeface="David" panose="020E0502060401010101" pitchFamily="34" charset="-79"/>
              </a:rPr>
              <a:t>הִיא לֹא צוֹחֶקֶת.</a:t>
            </a:r>
          </a:p>
        </p:txBody>
      </p:sp>
      <p:sp>
        <p:nvSpPr>
          <p:cNvPr id="12" name="מלבן 11">
            <a:extLst>
              <a:ext uri="{FF2B5EF4-FFF2-40B4-BE49-F238E27FC236}">
                <a16:creationId xmlns:a16="http://schemas.microsoft.com/office/drawing/2014/main" id="{FDA8640F-B5A5-42C3-B7DE-483D249003F4}"/>
              </a:ext>
            </a:extLst>
          </p:cNvPr>
          <p:cNvSpPr/>
          <p:nvPr/>
        </p:nvSpPr>
        <p:spPr>
          <a:xfrm>
            <a:off x="381933" y="3757329"/>
            <a:ext cx="5399314" cy="2246769"/>
          </a:xfrm>
          <a:prstGeom prst="rect">
            <a:avLst/>
          </a:prstGeom>
          <a:ln>
            <a:solidFill>
              <a:schemeClr val="accent3">
                <a:lumMod val="75000"/>
              </a:schemeClr>
            </a:solidFill>
          </a:ln>
        </p:spPr>
        <p:txBody>
          <a:bodyPr wrap="square">
            <a:spAutoFit/>
          </a:bodyPr>
          <a:lstStyle/>
          <a:p>
            <a:pPr algn="r" rtl="1"/>
            <a:r>
              <a:rPr lang="he-IL" sz="2800" dirty="0">
                <a:latin typeface="David" panose="020E0502060401010101" pitchFamily="34" charset="-79"/>
                <a:cs typeface="David" panose="020E0502060401010101" pitchFamily="34" charset="-79"/>
              </a:rPr>
              <a:t>נִרְגַּעְתִּי, אֲנִי מְנַסֶּה שׁוּב.</a:t>
            </a:r>
          </a:p>
          <a:p>
            <a:pPr algn="r" rtl="1"/>
            <a:r>
              <a:rPr lang="he-IL" sz="2800" dirty="0">
                <a:latin typeface="David" panose="020E0502060401010101" pitchFamily="34" charset="-79"/>
                <a:cs typeface="David" panose="020E0502060401010101" pitchFamily="34" charset="-79"/>
              </a:rPr>
              <a:t>בָּאֶמְצַע אֲנִי נִתְקַעַת בְּעוֹד מִלָּה.</a:t>
            </a:r>
          </a:p>
          <a:p>
            <a:pPr algn="r" rtl="1"/>
            <a:r>
              <a:rPr lang="he-IL" sz="2800" dirty="0">
                <a:latin typeface="David" panose="020E0502060401010101" pitchFamily="34" charset="-79"/>
                <a:cs typeface="David" panose="020E0502060401010101" pitchFamily="34" charset="-79"/>
              </a:rPr>
              <a:t>לְבּוֹני לא אִכְפַּת. הִיא מַנִּיחָה עָלַי </a:t>
            </a:r>
            <a:endParaRPr lang="he-IL" sz="2800" dirty="0" smtClean="0">
              <a:latin typeface="David" panose="020E0502060401010101" pitchFamily="34" charset="-79"/>
              <a:cs typeface="David" panose="020E0502060401010101" pitchFamily="34" charset="-79"/>
            </a:endParaRPr>
          </a:p>
          <a:p>
            <a:pPr algn="r" rtl="1"/>
            <a:r>
              <a:rPr lang="he-IL" sz="2800" dirty="0" smtClean="0">
                <a:latin typeface="David" panose="020E0502060401010101" pitchFamily="34" charset="-79"/>
                <a:cs typeface="David" panose="020E0502060401010101" pitchFamily="34" charset="-79"/>
              </a:rPr>
              <a:t>אֶת </a:t>
            </a:r>
            <a:r>
              <a:rPr lang="he-IL" sz="2800" dirty="0">
                <a:latin typeface="David" panose="020E0502060401010101" pitchFamily="34" charset="-79"/>
                <a:cs typeface="David" panose="020E0502060401010101" pitchFamily="34" charset="-79"/>
              </a:rPr>
              <a:t>הָרֶגֶל שֶׁלָּהּ</a:t>
            </a:r>
          </a:p>
          <a:p>
            <a:pPr algn="r" rtl="1"/>
            <a:r>
              <a:rPr lang="he-IL" sz="2800" dirty="0">
                <a:latin typeface="David" panose="020E0502060401010101" pitchFamily="34" charset="-79"/>
                <a:cs typeface="David" panose="020E0502060401010101" pitchFamily="34" charset="-79"/>
              </a:rPr>
              <a:t>וְנוֹתֶנֶת לִי לְלַטֵּף אוֹתָהּ עַד שֶׁאֲנִי מַצְלִיחָה.</a:t>
            </a:r>
          </a:p>
        </p:txBody>
      </p:sp>
    </p:spTree>
    <p:extLst>
      <p:ext uri="{BB962C8B-B14F-4D97-AF65-F5344CB8AC3E}">
        <p14:creationId xmlns:p14="http://schemas.microsoft.com/office/powerpoint/2010/main" val="24254274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2BB369-C261-4209-A581-F010E2A5ED3D}"/>
              </a:ext>
            </a:extLst>
          </p:cNvPr>
          <p:cNvSpPr>
            <a:spLocks noGrp="1"/>
          </p:cNvSpPr>
          <p:nvPr>
            <p:ph type="title"/>
          </p:nvPr>
        </p:nvSpPr>
        <p:spPr/>
        <p:txBody>
          <a:bodyPr/>
          <a:lstStyle/>
          <a:p>
            <a:r>
              <a:rPr lang="he-IL" dirty="0"/>
              <a:t>כיצד מרגישה מדלן?</a:t>
            </a:r>
          </a:p>
        </p:txBody>
      </p:sp>
      <p:pic>
        <p:nvPicPr>
          <p:cNvPr id="4" name="תמונה 3">
            <a:extLst>
              <a:ext uri="{FF2B5EF4-FFF2-40B4-BE49-F238E27FC236}">
                <a16:creationId xmlns:a16="http://schemas.microsoft.com/office/drawing/2014/main" id="{8666EC40-E91A-44E3-B1F3-707272B13D2E}"/>
              </a:ext>
            </a:extLst>
          </p:cNvPr>
          <p:cNvPicPr>
            <a:picLocks noChangeAspect="1"/>
          </p:cNvPicPr>
          <p:nvPr/>
        </p:nvPicPr>
        <p:blipFill rotWithShape="1">
          <a:blip r:embed="rId3"/>
          <a:srcRect t="5907" b="2413"/>
          <a:stretch/>
        </p:blipFill>
        <p:spPr>
          <a:xfrm>
            <a:off x="7758764" y="1783213"/>
            <a:ext cx="2474722" cy="4336527"/>
          </a:xfrm>
          <a:prstGeom prst="rect">
            <a:avLst/>
          </a:prstGeom>
          <a:ln>
            <a:solidFill>
              <a:srgbClr val="FFCC66"/>
            </a:solidFill>
          </a:ln>
        </p:spPr>
      </p:pic>
      <p:grpSp>
        <p:nvGrpSpPr>
          <p:cNvPr id="20" name="קבוצה 19">
            <a:extLst>
              <a:ext uri="{FF2B5EF4-FFF2-40B4-BE49-F238E27FC236}">
                <a16:creationId xmlns:a16="http://schemas.microsoft.com/office/drawing/2014/main" id="{03C4E7CB-A7B0-43DF-8092-44DCA1990701}"/>
              </a:ext>
            </a:extLst>
          </p:cNvPr>
          <p:cNvGrpSpPr/>
          <p:nvPr/>
        </p:nvGrpSpPr>
        <p:grpSpPr>
          <a:xfrm>
            <a:off x="1203157" y="632508"/>
            <a:ext cx="906525" cy="808986"/>
            <a:chOff x="1203157" y="632508"/>
            <a:chExt cx="906525" cy="808986"/>
          </a:xfrm>
        </p:grpSpPr>
        <p:sp>
          <p:nvSpPr>
            <p:cNvPr id="21" name="לב 20">
              <a:extLst>
                <a:ext uri="{FF2B5EF4-FFF2-40B4-BE49-F238E27FC236}">
                  <a16:creationId xmlns:a16="http://schemas.microsoft.com/office/drawing/2014/main" id="{62ADBAE4-6CD4-4559-A958-1BD8BAB76353}"/>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2" name="תיבת טקסט 21">
              <a:extLst>
                <a:ext uri="{FF2B5EF4-FFF2-40B4-BE49-F238E27FC236}">
                  <a16:creationId xmlns:a16="http://schemas.microsoft.com/office/drawing/2014/main" id="{7BBFAFEE-B1D3-4E79-9E22-40F2E9C6190D}"/>
                </a:ext>
              </a:extLst>
            </p:cNvPr>
            <p:cNvSpPr txBox="1"/>
            <p:nvPr/>
          </p:nvSpPr>
          <p:spPr>
            <a:xfrm>
              <a:off x="1337442" y="792293"/>
              <a:ext cx="637953" cy="461665"/>
            </a:xfrm>
            <a:prstGeom prst="rect">
              <a:avLst/>
            </a:prstGeom>
            <a:noFill/>
          </p:spPr>
          <p:txBody>
            <a:bodyPr wrap="square" rtlCol="1">
              <a:spAutoFit/>
            </a:bodyPr>
            <a:lstStyle/>
            <a:p>
              <a:pPr algn="ctr"/>
              <a:r>
                <a:rPr lang="en-US" sz="2400" b="1" dirty="0">
                  <a:latin typeface="Calibri" panose="020F0502020204030204" pitchFamily="34" charset="0"/>
                  <a:cs typeface="Calibri" panose="020F0502020204030204" pitchFamily="34" charset="0"/>
                </a:rPr>
                <a:t>7</a:t>
              </a:r>
              <a:endParaRPr lang="he-IL" sz="2400" b="1" dirty="0">
                <a:latin typeface="Calibri" panose="020F0502020204030204" pitchFamily="34" charset="0"/>
                <a:cs typeface="Calibri" panose="020F0502020204030204" pitchFamily="34" charset="0"/>
              </a:endParaRPr>
            </a:p>
          </p:txBody>
        </p:sp>
      </p:grpSp>
      <p:sp>
        <p:nvSpPr>
          <p:cNvPr id="6" name="מלבן 5">
            <a:extLst>
              <a:ext uri="{FF2B5EF4-FFF2-40B4-BE49-F238E27FC236}">
                <a16:creationId xmlns:a16="http://schemas.microsoft.com/office/drawing/2014/main" id="{8BE36BB4-56AE-4C2D-AE6D-B538604CD459}"/>
              </a:ext>
            </a:extLst>
          </p:cNvPr>
          <p:cNvSpPr/>
          <p:nvPr/>
        </p:nvSpPr>
        <p:spPr>
          <a:xfrm>
            <a:off x="5658219" y="3244334"/>
            <a:ext cx="248786" cy="369332"/>
          </a:xfrm>
          <a:prstGeom prst="rect">
            <a:avLst/>
          </a:prstGeom>
        </p:spPr>
        <p:txBody>
          <a:bodyPr wrap="none">
            <a:spAutoFit/>
          </a:bodyPr>
          <a:lstStyle/>
          <a:p>
            <a:r>
              <a:rPr lang="he-IL" dirty="0"/>
              <a:t> </a:t>
            </a:r>
          </a:p>
        </p:txBody>
      </p:sp>
      <p:sp>
        <p:nvSpPr>
          <p:cNvPr id="7" name="מלבן 6">
            <a:extLst>
              <a:ext uri="{FF2B5EF4-FFF2-40B4-BE49-F238E27FC236}">
                <a16:creationId xmlns:a16="http://schemas.microsoft.com/office/drawing/2014/main" id="{595E565D-55DD-4087-844A-876557417354}"/>
              </a:ext>
            </a:extLst>
          </p:cNvPr>
          <p:cNvSpPr/>
          <p:nvPr/>
        </p:nvSpPr>
        <p:spPr>
          <a:xfrm>
            <a:off x="560908" y="3244334"/>
            <a:ext cx="6814687" cy="1815882"/>
          </a:xfrm>
          <a:prstGeom prst="rect">
            <a:avLst/>
          </a:prstGeom>
          <a:ln>
            <a:solidFill>
              <a:schemeClr val="accent3">
                <a:lumMod val="75000"/>
              </a:schemeClr>
            </a:solidFill>
          </a:ln>
        </p:spPr>
        <p:txBody>
          <a:bodyPr wrap="square">
            <a:spAutoFit/>
          </a:bodyPr>
          <a:lstStyle/>
          <a:p>
            <a:pPr algn="r" rtl="1"/>
            <a:r>
              <a:rPr lang="he-IL" sz="2800" dirty="0">
                <a:latin typeface="David" panose="020E0502060401010101" pitchFamily="34" charset="-79"/>
                <a:cs typeface="David" panose="020E0502060401010101" pitchFamily="34" charset="-79"/>
              </a:rPr>
              <a:t>בְּיוֹם שֵׁנִי בַּבֹּקֶר אֲנִי מֻדְאֶגֶת מְאוֹד.</a:t>
            </a:r>
          </a:p>
          <a:p>
            <a:pPr algn="r" rtl="1"/>
            <a:r>
              <a:rPr lang="he-IL" sz="2800" dirty="0">
                <a:latin typeface="David" panose="020E0502060401010101" pitchFamily="34" charset="-79"/>
                <a:cs typeface="David" panose="020E0502060401010101" pitchFamily="34" charset="-79"/>
              </a:rPr>
              <a:t>"מַדְלֵן פִּין, הַאִם אַתְּ רוֹצָה לִהְיוֹת הַקּוֹרֵאת הַבָּאָה?" שׁוֹאֶלֶת הַמּוֹרָה.</a:t>
            </a:r>
          </a:p>
          <a:p>
            <a:pPr algn="r" rtl="1"/>
            <a:r>
              <a:rPr lang="he-IL" sz="2800" dirty="0">
                <a:latin typeface="David" panose="020E0502060401010101" pitchFamily="34" charset="-79"/>
                <a:cs typeface="David" panose="020E0502060401010101" pitchFamily="34" charset="-79"/>
              </a:rPr>
              <a:t>"כֵּן, בְּבַקָּשָׁה," אֲנִי אוֹמֶרֶת  (אֲבָל בְּקוֹל דֵּי חַלָּשׁ).</a:t>
            </a:r>
          </a:p>
        </p:txBody>
      </p:sp>
    </p:spTree>
    <p:extLst>
      <p:ext uri="{BB962C8B-B14F-4D97-AF65-F5344CB8AC3E}">
        <p14:creationId xmlns:p14="http://schemas.microsoft.com/office/powerpoint/2010/main" val="36437590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78E302-7634-4FA4-9DCA-5FB13E73F5BF}"/>
              </a:ext>
            </a:extLst>
          </p:cNvPr>
          <p:cNvSpPr>
            <a:spLocks noGrp="1"/>
          </p:cNvSpPr>
          <p:nvPr>
            <p:ph type="title"/>
          </p:nvPr>
        </p:nvSpPr>
        <p:spPr/>
        <p:txBody>
          <a:bodyPr/>
          <a:lstStyle/>
          <a:p>
            <a:r>
              <a:rPr lang="he-IL" dirty="0"/>
              <a:t>כיצד מרגישה מדלן?</a:t>
            </a:r>
          </a:p>
        </p:txBody>
      </p:sp>
      <p:grpSp>
        <p:nvGrpSpPr>
          <p:cNvPr id="19" name="קבוצה 18">
            <a:extLst>
              <a:ext uri="{FF2B5EF4-FFF2-40B4-BE49-F238E27FC236}">
                <a16:creationId xmlns:a16="http://schemas.microsoft.com/office/drawing/2014/main" id="{41531F45-6677-4F98-A177-645B3CBBF5C1}"/>
              </a:ext>
            </a:extLst>
          </p:cNvPr>
          <p:cNvGrpSpPr/>
          <p:nvPr/>
        </p:nvGrpSpPr>
        <p:grpSpPr>
          <a:xfrm>
            <a:off x="1203157" y="632508"/>
            <a:ext cx="906525" cy="808986"/>
            <a:chOff x="1203157" y="632508"/>
            <a:chExt cx="906525" cy="808986"/>
          </a:xfrm>
        </p:grpSpPr>
        <p:sp>
          <p:nvSpPr>
            <p:cNvPr id="20" name="לב 19">
              <a:extLst>
                <a:ext uri="{FF2B5EF4-FFF2-40B4-BE49-F238E27FC236}">
                  <a16:creationId xmlns:a16="http://schemas.microsoft.com/office/drawing/2014/main" id="{5D2DEB7F-2E13-40B1-8B1C-44E0349DF26B}"/>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1" name="תיבת טקסט 20">
              <a:extLst>
                <a:ext uri="{FF2B5EF4-FFF2-40B4-BE49-F238E27FC236}">
                  <a16:creationId xmlns:a16="http://schemas.microsoft.com/office/drawing/2014/main" id="{4C7A19DE-D9BE-4915-B89B-BB7ADBFCCD66}"/>
                </a:ext>
              </a:extLst>
            </p:cNvPr>
            <p:cNvSpPr txBox="1"/>
            <p:nvPr/>
          </p:nvSpPr>
          <p:spPr>
            <a:xfrm>
              <a:off x="1337442" y="792293"/>
              <a:ext cx="637953" cy="461665"/>
            </a:xfrm>
            <a:prstGeom prst="rect">
              <a:avLst/>
            </a:prstGeom>
            <a:noFill/>
          </p:spPr>
          <p:txBody>
            <a:bodyPr wrap="square" rtlCol="1">
              <a:spAutoFit/>
            </a:bodyPr>
            <a:lstStyle/>
            <a:p>
              <a:pPr algn="ctr"/>
              <a:r>
                <a:rPr lang="en-US" sz="2400" b="1" dirty="0">
                  <a:latin typeface="Calibri" panose="020F0502020204030204" pitchFamily="34" charset="0"/>
                  <a:cs typeface="Calibri" panose="020F0502020204030204" pitchFamily="34" charset="0"/>
                </a:rPr>
                <a:t>8</a:t>
              </a:r>
              <a:endParaRPr lang="he-IL" sz="2400" b="1" dirty="0">
                <a:latin typeface="Calibri" panose="020F0502020204030204" pitchFamily="34" charset="0"/>
                <a:cs typeface="Calibri" panose="020F0502020204030204" pitchFamily="34" charset="0"/>
              </a:endParaRPr>
            </a:p>
          </p:txBody>
        </p:sp>
      </p:grpSp>
      <p:pic>
        <p:nvPicPr>
          <p:cNvPr id="3" name="תמונה 2">
            <a:extLst>
              <a:ext uri="{FF2B5EF4-FFF2-40B4-BE49-F238E27FC236}">
                <a16:creationId xmlns:a16="http://schemas.microsoft.com/office/drawing/2014/main" id="{85194994-3775-4384-83C9-3C7894E25298}"/>
              </a:ext>
            </a:extLst>
          </p:cNvPr>
          <p:cNvPicPr>
            <a:picLocks noChangeAspect="1"/>
          </p:cNvPicPr>
          <p:nvPr/>
        </p:nvPicPr>
        <p:blipFill>
          <a:blip r:embed="rId3"/>
          <a:stretch>
            <a:fillRect/>
          </a:stretch>
        </p:blipFill>
        <p:spPr>
          <a:xfrm>
            <a:off x="5097847" y="1831099"/>
            <a:ext cx="2968124" cy="4526388"/>
          </a:xfrm>
          <a:prstGeom prst="rect">
            <a:avLst/>
          </a:prstGeom>
          <a:ln>
            <a:solidFill>
              <a:srgbClr val="FFCC66"/>
            </a:solidFill>
          </a:ln>
        </p:spPr>
      </p:pic>
    </p:spTree>
    <p:extLst>
      <p:ext uri="{BB962C8B-B14F-4D97-AF65-F5344CB8AC3E}">
        <p14:creationId xmlns:p14="http://schemas.microsoft.com/office/powerpoint/2010/main" val="34085671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4687D5-BEEC-4EEC-987C-3C911BAF0702}"/>
              </a:ext>
            </a:extLst>
          </p:cNvPr>
          <p:cNvSpPr>
            <a:spLocks noGrp="1"/>
          </p:cNvSpPr>
          <p:nvPr>
            <p:ph type="title"/>
          </p:nvPr>
        </p:nvSpPr>
        <p:spPr/>
        <p:txBody>
          <a:bodyPr/>
          <a:lstStyle/>
          <a:p>
            <a:r>
              <a:rPr lang="he-IL" dirty="0"/>
              <a:t>כיצד מרגישה מדלן?</a:t>
            </a:r>
          </a:p>
        </p:txBody>
      </p:sp>
      <p:pic>
        <p:nvPicPr>
          <p:cNvPr id="3" name="תמונה 2">
            <a:extLst>
              <a:ext uri="{FF2B5EF4-FFF2-40B4-BE49-F238E27FC236}">
                <a16:creationId xmlns:a16="http://schemas.microsoft.com/office/drawing/2014/main" id="{0978E3E6-5743-4436-AC4B-BF057D3D943E}"/>
              </a:ext>
            </a:extLst>
          </p:cNvPr>
          <p:cNvPicPr>
            <a:picLocks noChangeAspect="1"/>
          </p:cNvPicPr>
          <p:nvPr/>
        </p:nvPicPr>
        <p:blipFill rotWithShape="1">
          <a:blip r:embed="rId3"/>
          <a:srcRect t="10473" r="3643" b="15842"/>
          <a:stretch/>
        </p:blipFill>
        <p:spPr>
          <a:xfrm>
            <a:off x="6080777" y="1836516"/>
            <a:ext cx="4773781" cy="3982453"/>
          </a:xfrm>
          <a:prstGeom prst="rect">
            <a:avLst/>
          </a:prstGeom>
          <a:ln>
            <a:solidFill>
              <a:srgbClr val="FFCC66"/>
            </a:solidFill>
          </a:ln>
        </p:spPr>
      </p:pic>
      <p:grpSp>
        <p:nvGrpSpPr>
          <p:cNvPr id="5" name="קבוצה 4">
            <a:extLst>
              <a:ext uri="{FF2B5EF4-FFF2-40B4-BE49-F238E27FC236}">
                <a16:creationId xmlns:a16="http://schemas.microsoft.com/office/drawing/2014/main" id="{0445D4AF-D4D8-47FC-A85B-2627CCB73062}"/>
              </a:ext>
            </a:extLst>
          </p:cNvPr>
          <p:cNvGrpSpPr/>
          <p:nvPr/>
        </p:nvGrpSpPr>
        <p:grpSpPr>
          <a:xfrm>
            <a:off x="1203157" y="632508"/>
            <a:ext cx="906525" cy="808986"/>
            <a:chOff x="1203157" y="632508"/>
            <a:chExt cx="906525" cy="808986"/>
          </a:xfrm>
        </p:grpSpPr>
        <p:sp>
          <p:nvSpPr>
            <p:cNvPr id="6" name="לב 5">
              <a:extLst>
                <a:ext uri="{FF2B5EF4-FFF2-40B4-BE49-F238E27FC236}">
                  <a16:creationId xmlns:a16="http://schemas.microsoft.com/office/drawing/2014/main" id="{9AB999F0-D371-49A0-8FB3-2A465D139E67}"/>
                </a:ext>
              </a:extLst>
            </p:cNvPr>
            <p:cNvSpPr/>
            <p:nvPr/>
          </p:nvSpPr>
          <p:spPr>
            <a:xfrm>
              <a:off x="1203157" y="632508"/>
              <a:ext cx="906525" cy="808986"/>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7" name="תיבת טקסט 6">
              <a:extLst>
                <a:ext uri="{FF2B5EF4-FFF2-40B4-BE49-F238E27FC236}">
                  <a16:creationId xmlns:a16="http://schemas.microsoft.com/office/drawing/2014/main" id="{773C4ACE-DBD9-4E1E-B9D7-5954F817449A}"/>
                </a:ext>
              </a:extLst>
            </p:cNvPr>
            <p:cNvSpPr txBox="1"/>
            <p:nvPr/>
          </p:nvSpPr>
          <p:spPr>
            <a:xfrm>
              <a:off x="1337442" y="792293"/>
              <a:ext cx="637953" cy="461665"/>
            </a:xfrm>
            <a:prstGeom prst="rect">
              <a:avLst/>
            </a:prstGeom>
            <a:noFill/>
          </p:spPr>
          <p:txBody>
            <a:bodyPr wrap="square" rtlCol="1">
              <a:spAutoFit/>
            </a:bodyPr>
            <a:lstStyle/>
            <a:p>
              <a:pPr algn="ctr"/>
              <a:r>
                <a:rPr lang="en-US" sz="2400" b="1" dirty="0">
                  <a:latin typeface="Calibri" panose="020F0502020204030204" pitchFamily="34" charset="0"/>
                  <a:cs typeface="Calibri" panose="020F0502020204030204" pitchFamily="34" charset="0"/>
                </a:rPr>
                <a:t>9</a:t>
              </a:r>
              <a:endParaRPr lang="he-IL" sz="2400" b="1" dirty="0">
                <a:latin typeface="Calibri" panose="020F0502020204030204" pitchFamily="34" charset="0"/>
                <a:cs typeface="Calibri" panose="020F0502020204030204" pitchFamily="34" charset="0"/>
              </a:endParaRPr>
            </a:p>
          </p:txBody>
        </p:sp>
      </p:grpSp>
      <p:sp>
        <p:nvSpPr>
          <p:cNvPr id="8" name="מלבן 7">
            <a:extLst>
              <a:ext uri="{FF2B5EF4-FFF2-40B4-BE49-F238E27FC236}">
                <a16:creationId xmlns:a16="http://schemas.microsoft.com/office/drawing/2014/main" id="{C361CD38-94F3-46A6-AD72-3D0D99B51BB1}"/>
              </a:ext>
            </a:extLst>
          </p:cNvPr>
          <p:cNvSpPr/>
          <p:nvPr/>
        </p:nvSpPr>
        <p:spPr>
          <a:xfrm>
            <a:off x="237985" y="2864372"/>
            <a:ext cx="5524269" cy="523220"/>
          </a:xfrm>
          <a:prstGeom prst="rect">
            <a:avLst/>
          </a:prstGeom>
        </p:spPr>
        <p:txBody>
          <a:bodyPr wrap="none">
            <a:spAutoFit/>
          </a:bodyPr>
          <a:lstStyle/>
          <a:p>
            <a:r>
              <a:rPr lang="he-IL" sz="2800" dirty="0">
                <a:latin typeface="David" panose="020E0502060401010101" pitchFamily="34" charset="-79"/>
                <a:cs typeface="David" panose="020E0502060401010101" pitchFamily="34" charset="-79"/>
              </a:rPr>
              <a:t>כֵּן, בְּבַקָּשָׁה!" אֲנִי אוֹמֶרֶת, בְּקוֹל רָם וּבָרוּר.</a:t>
            </a:r>
          </a:p>
        </p:txBody>
      </p:sp>
    </p:spTree>
    <p:extLst>
      <p:ext uri="{BB962C8B-B14F-4D97-AF65-F5344CB8AC3E}">
        <p14:creationId xmlns:p14="http://schemas.microsoft.com/office/powerpoint/2010/main" val="6957774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4417CF-C4AF-44CE-9D77-37C2CCF6DFE3}"/>
              </a:ext>
            </a:extLst>
          </p:cNvPr>
          <p:cNvSpPr>
            <a:spLocks noGrp="1"/>
          </p:cNvSpPr>
          <p:nvPr>
            <p:ph type="title"/>
          </p:nvPr>
        </p:nvSpPr>
        <p:spPr/>
        <p:txBody>
          <a:bodyPr/>
          <a:lstStyle/>
          <a:p>
            <a:r>
              <a:rPr lang="he-IL" dirty="0"/>
              <a:t>מסלול הרגשות של מדלן</a:t>
            </a:r>
          </a:p>
        </p:txBody>
      </p:sp>
      <p:sp>
        <p:nvSpPr>
          <p:cNvPr id="4" name="סימן חיסור 3">
            <a:extLst>
              <a:ext uri="{FF2B5EF4-FFF2-40B4-BE49-F238E27FC236}">
                <a16:creationId xmlns:a16="http://schemas.microsoft.com/office/drawing/2014/main" id="{6BCEA8DC-1D7E-4147-BD2C-68E5DFB7B6BC}"/>
              </a:ext>
            </a:extLst>
          </p:cNvPr>
          <p:cNvSpPr/>
          <p:nvPr/>
        </p:nvSpPr>
        <p:spPr>
          <a:xfrm>
            <a:off x="-1900989" y="4936809"/>
            <a:ext cx="15797742" cy="1634247"/>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schemeClr val="tx1"/>
              </a:solidFill>
            </a:endParaRPr>
          </a:p>
        </p:txBody>
      </p:sp>
      <p:grpSp>
        <p:nvGrpSpPr>
          <p:cNvPr id="3" name="קבוצה 2">
            <a:extLst>
              <a:ext uri="{FF2B5EF4-FFF2-40B4-BE49-F238E27FC236}">
                <a16:creationId xmlns:a16="http://schemas.microsoft.com/office/drawing/2014/main" id="{CDE4CD52-0564-43B5-B95F-F8A8411D3845}"/>
              </a:ext>
            </a:extLst>
          </p:cNvPr>
          <p:cNvGrpSpPr/>
          <p:nvPr/>
        </p:nvGrpSpPr>
        <p:grpSpPr>
          <a:xfrm>
            <a:off x="10748058" y="3429001"/>
            <a:ext cx="1242324" cy="2122116"/>
            <a:chOff x="10631356" y="3710763"/>
            <a:chExt cx="1381328" cy="1780520"/>
          </a:xfrm>
          <a:noFill/>
        </p:grpSpPr>
        <p:sp>
          <p:nvSpPr>
            <p:cNvPr id="10" name="לב 9">
              <a:extLst>
                <a:ext uri="{FF2B5EF4-FFF2-40B4-BE49-F238E27FC236}">
                  <a16:creationId xmlns:a16="http://schemas.microsoft.com/office/drawing/2014/main" id="{5B46A02F-A68D-40EF-A9D5-4025CB6CF75B}"/>
                </a:ext>
              </a:extLst>
            </p:cNvPr>
            <p:cNvSpPr/>
            <p:nvPr/>
          </p:nvSpPr>
          <p:spPr>
            <a:xfrm>
              <a:off x="10631356" y="4382330"/>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11" name="תיבת טקסט 10">
              <a:extLst>
                <a:ext uri="{FF2B5EF4-FFF2-40B4-BE49-F238E27FC236}">
                  <a16:creationId xmlns:a16="http://schemas.microsoft.com/office/drawing/2014/main" id="{64F3691C-1DAA-43B7-94EB-E93CB03E7475}"/>
                </a:ext>
              </a:extLst>
            </p:cNvPr>
            <p:cNvSpPr txBox="1"/>
            <p:nvPr/>
          </p:nvSpPr>
          <p:spPr>
            <a:xfrm>
              <a:off x="10930270" y="3710763"/>
              <a:ext cx="637953"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1</a:t>
              </a:r>
            </a:p>
          </p:txBody>
        </p:sp>
      </p:grpSp>
      <p:grpSp>
        <p:nvGrpSpPr>
          <p:cNvPr id="17" name="קבוצה 16">
            <a:extLst>
              <a:ext uri="{FF2B5EF4-FFF2-40B4-BE49-F238E27FC236}">
                <a16:creationId xmlns:a16="http://schemas.microsoft.com/office/drawing/2014/main" id="{BA6BF392-90EE-41EE-9386-CC2A4980AC0C}"/>
              </a:ext>
            </a:extLst>
          </p:cNvPr>
          <p:cNvGrpSpPr/>
          <p:nvPr/>
        </p:nvGrpSpPr>
        <p:grpSpPr>
          <a:xfrm>
            <a:off x="9386506" y="3429001"/>
            <a:ext cx="1242324" cy="2122122"/>
            <a:chOff x="8747288" y="3710763"/>
            <a:chExt cx="1381328" cy="1780525"/>
          </a:xfrm>
          <a:noFill/>
        </p:grpSpPr>
        <p:sp>
          <p:nvSpPr>
            <p:cNvPr id="5" name="לב 4">
              <a:extLst>
                <a:ext uri="{FF2B5EF4-FFF2-40B4-BE49-F238E27FC236}">
                  <a16:creationId xmlns:a16="http://schemas.microsoft.com/office/drawing/2014/main" id="{B36335FF-3742-43EA-A99D-EF5273383240}"/>
                </a:ext>
              </a:extLst>
            </p:cNvPr>
            <p:cNvSpPr/>
            <p:nvPr/>
          </p:nvSpPr>
          <p:spPr>
            <a:xfrm>
              <a:off x="8747288"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12" name="תיבת טקסט 11">
              <a:extLst>
                <a:ext uri="{FF2B5EF4-FFF2-40B4-BE49-F238E27FC236}">
                  <a16:creationId xmlns:a16="http://schemas.microsoft.com/office/drawing/2014/main" id="{D936E229-C784-4B20-A648-73616CD791D3}"/>
                </a:ext>
              </a:extLst>
            </p:cNvPr>
            <p:cNvSpPr txBox="1"/>
            <p:nvPr/>
          </p:nvSpPr>
          <p:spPr>
            <a:xfrm>
              <a:off x="9027042" y="3710763"/>
              <a:ext cx="637953"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2</a:t>
              </a:r>
            </a:p>
          </p:txBody>
        </p:sp>
      </p:grpSp>
      <p:grpSp>
        <p:nvGrpSpPr>
          <p:cNvPr id="18" name="קבוצה 17">
            <a:extLst>
              <a:ext uri="{FF2B5EF4-FFF2-40B4-BE49-F238E27FC236}">
                <a16:creationId xmlns:a16="http://schemas.microsoft.com/office/drawing/2014/main" id="{C270F9AA-EDDE-4832-859B-85EB5545E4F2}"/>
              </a:ext>
            </a:extLst>
          </p:cNvPr>
          <p:cNvGrpSpPr/>
          <p:nvPr/>
        </p:nvGrpSpPr>
        <p:grpSpPr>
          <a:xfrm>
            <a:off x="8024951" y="3429001"/>
            <a:ext cx="1242324" cy="2122122"/>
            <a:chOff x="6827383" y="3710763"/>
            <a:chExt cx="1381328" cy="1780525"/>
          </a:xfrm>
          <a:noFill/>
        </p:grpSpPr>
        <p:sp>
          <p:nvSpPr>
            <p:cNvPr id="6" name="לב 5">
              <a:extLst>
                <a:ext uri="{FF2B5EF4-FFF2-40B4-BE49-F238E27FC236}">
                  <a16:creationId xmlns:a16="http://schemas.microsoft.com/office/drawing/2014/main" id="{1375343A-5C53-467D-8571-32784662A860}"/>
                </a:ext>
              </a:extLst>
            </p:cNvPr>
            <p:cNvSpPr/>
            <p:nvPr/>
          </p:nvSpPr>
          <p:spPr>
            <a:xfrm>
              <a:off x="6827383"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13" name="תיבת טקסט 12">
              <a:extLst>
                <a:ext uri="{FF2B5EF4-FFF2-40B4-BE49-F238E27FC236}">
                  <a16:creationId xmlns:a16="http://schemas.microsoft.com/office/drawing/2014/main" id="{9ADFB41B-77AE-47BB-B7B6-474F910B8B66}"/>
                </a:ext>
              </a:extLst>
            </p:cNvPr>
            <p:cNvSpPr txBox="1"/>
            <p:nvPr/>
          </p:nvSpPr>
          <p:spPr>
            <a:xfrm>
              <a:off x="7199070" y="3710763"/>
              <a:ext cx="637953"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3</a:t>
              </a:r>
            </a:p>
          </p:txBody>
        </p:sp>
      </p:grpSp>
      <p:grpSp>
        <p:nvGrpSpPr>
          <p:cNvPr id="19" name="קבוצה 18">
            <a:extLst>
              <a:ext uri="{FF2B5EF4-FFF2-40B4-BE49-F238E27FC236}">
                <a16:creationId xmlns:a16="http://schemas.microsoft.com/office/drawing/2014/main" id="{15CBC3C4-63BB-41F9-B91F-1574623AD9DE}"/>
              </a:ext>
            </a:extLst>
          </p:cNvPr>
          <p:cNvGrpSpPr/>
          <p:nvPr/>
        </p:nvGrpSpPr>
        <p:grpSpPr>
          <a:xfrm>
            <a:off x="6663396" y="3429001"/>
            <a:ext cx="1242324" cy="2122122"/>
            <a:chOff x="4903139" y="3710763"/>
            <a:chExt cx="1381328" cy="1780525"/>
          </a:xfrm>
          <a:noFill/>
        </p:grpSpPr>
        <p:sp>
          <p:nvSpPr>
            <p:cNvPr id="7" name="לב 6">
              <a:extLst>
                <a:ext uri="{FF2B5EF4-FFF2-40B4-BE49-F238E27FC236}">
                  <a16:creationId xmlns:a16="http://schemas.microsoft.com/office/drawing/2014/main" id="{95446881-2062-40EB-AAEA-9D711DF782CE}"/>
                </a:ext>
              </a:extLst>
            </p:cNvPr>
            <p:cNvSpPr/>
            <p:nvPr/>
          </p:nvSpPr>
          <p:spPr>
            <a:xfrm>
              <a:off x="4903139"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14" name="תיבת טקסט 13">
              <a:extLst>
                <a:ext uri="{FF2B5EF4-FFF2-40B4-BE49-F238E27FC236}">
                  <a16:creationId xmlns:a16="http://schemas.microsoft.com/office/drawing/2014/main" id="{835C7CAB-A567-4196-B5CF-F46504655FB6}"/>
                </a:ext>
              </a:extLst>
            </p:cNvPr>
            <p:cNvSpPr txBox="1"/>
            <p:nvPr/>
          </p:nvSpPr>
          <p:spPr>
            <a:xfrm>
              <a:off x="5168251" y="3710763"/>
              <a:ext cx="637953"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4</a:t>
              </a:r>
            </a:p>
          </p:txBody>
        </p:sp>
      </p:grpSp>
      <p:grpSp>
        <p:nvGrpSpPr>
          <p:cNvPr id="20" name="קבוצה 19">
            <a:extLst>
              <a:ext uri="{FF2B5EF4-FFF2-40B4-BE49-F238E27FC236}">
                <a16:creationId xmlns:a16="http://schemas.microsoft.com/office/drawing/2014/main" id="{937D1153-D0E9-4ED2-A0F4-90A8ED9F5AC4}"/>
              </a:ext>
            </a:extLst>
          </p:cNvPr>
          <p:cNvGrpSpPr/>
          <p:nvPr/>
        </p:nvGrpSpPr>
        <p:grpSpPr>
          <a:xfrm>
            <a:off x="5259363" y="3429001"/>
            <a:ext cx="1384356" cy="2145154"/>
            <a:chOff x="2749482" y="3710763"/>
            <a:chExt cx="1381328" cy="1780525"/>
          </a:xfrm>
          <a:noFill/>
        </p:grpSpPr>
        <p:sp>
          <p:nvSpPr>
            <p:cNvPr id="8" name="לב 7">
              <a:extLst>
                <a:ext uri="{FF2B5EF4-FFF2-40B4-BE49-F238E27FC236}">
                  <a16:creationId xmlns:a16="http://schemas.microsoft.com/office/drawing/2014/main" id="{4E257159-768D-4962-91DC-C2C3C9EE23FA}"/>
                </a:ext>
              </a:extLst>
            </p:cNvPr>
            <p:cNvSpPr/>
            <p:nvPr/>
          </p:nvSpPr>
          <p:spPr>
            <a:xfrm>
              <a:off x="2749482"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15" name="תיבת טקסט 14">
              <a:extLst>
                <a:ext uri="{FF2B5EF4-FFF2-40B4-BE49-F238E27FC236}">
                  <a16:creationId xmlns:a16="http://schemas.microsoft.com/office/drawing/2014/main" id="{A1C82D40-5380-4EB7-B511-417E3ABD3542}"/>
                </a:ext>
              </a:extLst>
            </p:cNvPr>
            <p:cNvSpPr txBox="1"/>
            <p:nvPr/>
          </p:nvSpPr>
          <p:spPr>
            <a:xfrm>
              <a:off x="3056251" y="3710763"/>
              <a:ext cx="637953"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5</a:t>
              </a:r>
            </a:p>
          </p:txBody>
        </p:sp>
      </p:grpSp>
      <p:grpSp>
        <p:nvGrpSpPr>
          <p:cNvPr id="21" name="קבוצה 20">
            <a:extLst>
              <a:ext uri="{FF2B5EF4-FFF2-40B4-BE49-F238E27FC236}">
                <a16:creationId xmlns:a16="http://schemas.microsoft.com/office/drawing/2014/main" id="{CC6E63A1-C4EA-4AF8-84FF-9961A387AF0E}"/>
              </a:ext>
            </a:extLst>
          </p:cNvPr>
          <p:cNvGrpSpPr/>
          <p:nvPr/>
        </p:nvGrpSpPr>
        <p:grpSpPr>
          <a:xfrm>
            <a:off x="3940286" y="3429001"/>
            <a:ext cx="1242324" cy="2122122"/>
            <a:chOff x="829577" y="3710763"/>
            <a:chExt cx="1381328" cy="1780525"/>
          </a:xfrm>
          <a:noFill/>
        </p:grpSpPr>
        <p:sp>
          <p:nvSpPr>
            <p:cNvPr id="9" name="לב 8">
              <a:extLst>
                <a:ext uri="{FF2B5EF4-FFF2-40B4-BE49-F238E27FC236}">
                  <a16:creationId xmlns:a16="http://schemas.microsoft.com/office/drawing/2014/main" id="{B8BBDAEB-51FE-44AB-B88B-0CAAC069BEA5}"/>
                </a:ext>
              </a:extLst>
            </p:cNvPr>
            <p:cNvSpPr/>
            <p:nvPr/>
          </p:nvSpPr>
          <p:spPr>
            <a:xfrm>
              <a:off x="829577"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16" name="תיבת טקסט 15">
              <a:extLst>
                <a:ext uri="{FF2B5EF4-FFF2-40B4-BE49-F238E27FC236}">
                  <a16:creationId xmlns:a16="http://schemas.microsoft.com/office/drawing/2014/main" id="{7AEF237C-C1DD-4689-B680-0EB2E27C9BCA}"/>
                </a:ext>
              </a:extLst>
            </p:cNvPr>
            <p:cNvSpPr txBox="1"/>
            <p:nvPr/>
          </p:nvSpPr>
          <p:spPr>
            <a:xfrm>
              <a:off x="1153023" y="3710763"/>
              <a:ext cx="637953"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6</a:t>
              </a:r>
            </a:p>
          </p:txBody>
        </p:sp>
      </p:grpSp>
      <p:grpSp>
        <p:nvGrpSpPr>
          <p:cNvPr id="22" name="קבוצה 21">
            <a:extLst>
              <a:ext uri="{FF2B5EF4-FFF2-40B4-BE49-F238E27FC236}">
                <a16:creationId xmlns:a16="http://schemas.microsoft.com/office/drawing/2014/main" id="{E1323278-83CC-410D-A729-1CE40DA5F4E9}"/>
              </a:ext>
            </a:extLst>
          </p:cNvPr>
          <p:cNvGrpSpPr/>
          <p:nvPr/>
        </p:nvGrpSpPr>
        <p:grpSpPr>
          <a:xfrm>
            <a:off x="2578731" y="3429001"/>
            <a:ext cx="1242324" cy="2122122"/>
            <a:chOff x="829577" y="3710763"/>
            <a:chExt cx="1381328" cy="1780525"/>
          </a:xfrm>
          <a:noFill/>
        </p:grpSpPr>
        <p:sp>
          <p:nvSpPr>
            <p:cNvPr id="23" name="לב 22">
              <a:extLst>
                <a:ext uri="{FF2B5EF4-FFF2-40B4-BE49-F238E27FC236}">
                  <a16:creationId xmlns:a16="http://schemas.microsoft.com/office/drawing/2014/main" id="{EFD42D9B-FA4B-4897-B6EF-C247255A615B}"/>
                </a:ext>
              </a:extLst>
            </p:cNvPr>
            <p:cNvSpPr/>
            <p:nvPr/>
          </p:nvSpPr>
          <p:spPr>
            <a:xfrm>
              <a:off x="829577"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24" name="תיבת טקסט 23">
              <a:extLst>
                <a:ext uri="{FF2B5EF4-FFF2-40B4-BE49-F238E27FC236}">
                  <a16:creationId xmlns:a16="http://schemas.microsoft.com/office/drawing/2014/main" id="{7F4EFA88-91D4-499B-9C22-DB8BCF7C4D0A}"/>
                </a:ext>
              </a:extLst>
            </p:cNvPr>
            <p:cNvSpPr txBox="1"/>
            <p:nvPr/>
          </p:nvSpPr>
          <p:spPr>
            <a:xfrm>
              <a:off x="1153023" y="3710763"/>
              <a:ext cx="637953"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7</a:t>
              </a:r>
            </a:p>
          </p:txBody>
        </p:sp>
      </p:grpSp>
      <p:grpSp>
        <p:nvGrpSpPr>
          <p:cNvPr id="25" name="קבוצה 24">
            <a:extLst>
              <a:ext uri="{FF2B5EF4-FFF2-40B4-BE49-F238E27FC236}">
                <a16:creationId xmlns:a16="http://schemas.microsoft.com/office/drawing/2014/main" id="{4519A8C4-A966-4A58-B6BE-480FCFB48A86}"/>
              </a:ext>
            </a:extLst>
          </p:cNvPr>
          <p:cNvGrpSpPr/>
          <p:nvPr/>
        </p:nvGrpSpPr>
        <p:grpSpPr>
          <a:xfrm>
            <a:off x="1298663" y="3412440"/>
            <a:ext cx="1242324" cy="2122122"/>
            <a:chOff x="829577" y="3710763"/>
            <a:chExt cx="1381328" cy="1780525"/>
          </a:xfrm>
          <a:noFill/>
        </p:grpSpPr>
        <p:sp>
          <p:nvSpPr>
            <p:cNvPr id="26" name="לב 25">
              <a:extLst>
                <a:ext uri="{FF2B5EF4-FFF2-40B4-BE49-F238E27FC236}">
                  <a16:creationId xmlns:a16="http://schemas.microsoft.com/office/drawing/2014/main" id="{BBF6AEBA-53B6-4494-A698-C2DD6E3B6378}"/>
                </a:ext>
              </a:extLst>
            </p:cNvPr>
            <p:cNvSpPr/>
            <p:nvPr/>
          </p:nvSpPr>
          <p:spPr>
            <a:xfrm>
              <a:off x="829577"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27" name="תיבת טקסט 26">
              <a:extLst>
                <a:ext uri="{FF2B5EF4-FFF2-40B4-BE49-F238E27FC236}">
                  <a16:creationId xmlns:a16="http://schemas.microsoft.com/office/drawing/2014/main" id="{FDE94A5A-9141-4B0A-99F1-4C400AA89F39}"/>
                </a:ext>
              </a:extLst>
            </p:cNvPr>
            <p:cNvSpPr txBox="1"/>
            <p:nvPr/>
          </p:nvSpPr>
          <p:spPr>
            <a:xfrm>
              <a:off x="1153023" y="3710763"/>
              <a:ext cx="637953"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8</a:t>
              </a:r>
            </a:p>
          </p:txBody>
        </p:sp>
      </p:grpSp>
      <p:grpSp>
        <p:nvGrpSpPr>
          <p:cNvPr id="28" name="קבוצה 27">
            <a:extLst>
              <a:ext uri="{FF2B5EF4-FFF2-40B4-BE49-F238E27FC236}">
                <a16:creationId xmlns:a16="http://schemas.microsoft.com/office/drawing/2014/main" id="{1C94E6B4-72F6-4501-8EC1-953BF2E96FE2}"/>
              </a:ext>
            </a:extLst>
          </p:cNvPr>
          <p:cNvGrpSpPr/>
          <p:nvPr/>
        </p:nvGrpSpPr>
        <p:grpSpPr>
          <a:xfrm>
            <a:off x="-13861" y="3452033"/>
            <a:ext cx="1242324" cy="2122122"/>
            <a:chOff x="829577" y="3710763"/>
            <a:chExt cx="1381328" cy="1780525"/>
          </a:xfrm>
          <a:noFill/>
        </p:grpSpPr>
        <p:sp>
          <p:nvSpPr>
            <p:cNvPr id="29" name="לב 28">
              <a:extLst>
                <a:ext uri="{FF2B5EF4-FFF2-40B4-BE49-F238E27FC236}">
                  <a16:creationId xmlns:a16="http://schemas.microsoft.com/office/drawing/2014/main" id="{C08DA200-F93B-4909-BAD9-2FC119384172}"/>
                </a:ext>
              </a:extLst>
            </p:cNvPr>
            <p:cNvSpPr/>
            <p:nvPr/>
          </p:nvSpPr>
          <p:spPr>
            <a:xfrm>
              <a:off x="829577" y="4382335"/>
              <a:ext cx="1381328" cy="1108953"/>
            </a:xfrm>
            <a:prstGeom prst="heart">
              <a:avLst/>
            </a:prstGeom>
            <a:grp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600">
                <a:solidFill>
                  <a:schemeClr val="tx1"/>
                </a:solidFill>
              </a:endParaRPr>
            </a:p>
          </p:txBody>
        </p:sp>
        <p:sp>
          <p:nvSpPr>
            <p:cNvPr id="30" name="תיבת טקסט 29">
              <a:extLst>
                <a:ext uri="{FF2B5EF4-FFF2-40B4-BE49-F238E27FC236}">
                  <a16:creationId xmlns:a16="http://schemas.microsoft.com/office/drawing/2014/main" id="{9329556A-EE16-43A9-B90F-3F765A5EB0A3}"/>
                </a:ext>
              </a:extLst>
            </p:cNvPr>
            <p:cNvSpPr txBox="1"/>
            <p:nvPr/>
          </p:nvSpPr>
          <p:spPr>
            <a:xfrm>
              <a:off x="1153023" y="3710763"/>
              <a:ext cx="637954" cy="413175"/>
            </a:xfrm>
            <a:prstGeom prst="rect">
              <a:avLst/>
            </a:prstGeom>
            <a:grpFill/>
            <a:ln w="38100">
              <a:solidFill>
                <a:schemeClr val="tx1"/>
              </a:solidFill>
            </a:ln>
          </p:spPr>
          <p:txBody>
            <a:bodyPr wrap="square" rtlCol="1">
              <a:spAutoFit/>
            </a:bodyPr>
            <a:lstStyle/>
            <a:p>
              <a:pPr algn="ctr"/>
              <a:r>
                <a:rPr lang="he-IL" sz="2600" b="1" dirty="0">
                  <a:latin typeface="Calibri" panose="020F0502020204030204" pitchFamily="34" charset="0"/>
                  <a:cs typeface="Calibri" panose="020F0502020204030204" pitchFamily="34" charset="0"/>
                </a:rPr>
                <a:t>9</a:t>
              </a:r>
            </a:p>
          </p:txBody>
        </p:sp>
      </p:grpSp>
      <p:pic>
        <p:nvPicPr>
          <p:cNvPr id="42" name="תמונה 41">
            <a:extLst>
              <a:ext uri="{FF2B5EF4-FFF2-40B4-BE49-F238E27FC236}">
                <a16:creationId xmlns:a16="http://schemas.microsoft.com/office/drawing/2014/main" id="{2B2C7E89-BA23-4261-811A-829744790EA4}"/>
              </a:ext>
            </a:extLst>
          </p:cNvPr>
          <p:cNvPicPr>
            <a:picLocks noChangeAspect="1"/>
          </p:cNvPicPr>
          <p:nvPr/>
        </p:nvPicPr>
        <p:blipFill>
          <a:blip r:embed="rId3"/>
          <a:stretch>
            <a:fillRect/>
          </a:stretch>
        </p:blipFill>
        <p:spPr>
          <a:xfrm>
            <a:off x="11150717" y="1824654"/>
            <a:ext cx="807466" cy="1494671"/>
          </a:xfrm>
          <a:prstGeom prst="rect">
            <a:avLst/>
          </a:prstGeom>
        </p:spPr>
      </p:pic>
      <p:pic>
        <p:nvPicPr>
          <p:cNvPr id="43" name="תמונה 42">
            <a:extLst>
              <a:ext uri="{FF2B5EF4-FFF2-40B4-BE49-F238E27FC236}">
                <a16:creationId xmlns:a16="http://schemas.microsoft.com/office/drawing/2014/main" id="{5ABF0770-74A2-4186-B0E5-B58F5B32F4FC}"/>
              </a:ext>
            </a:extLst>
          </p:cNvPr>
          <p:cNvPicPr>
            <a:picLocks noChangeAspect="1"/>
          </p:cNvPicPr>
          <p:nvPr/>
        </p:nvPicPr>
        <p:blipFill>
          <a:blip r:embed="rId4"/>
          <a:stretch>
            <a:fillRect/>
          </a:stretch>
        </p:blipFill>
        <p:spPr>
          <a:xfrm>
            <a:off x="187061" y="1743748"/>
            <a:ext cx="979691" cy="1422767"/>
          </a:xfrm>
          <a:prstGeom prst="rect">
            <a:avLst/>
          </a:prstGeom>
        </p:spPr>
      </p:pic>
      <p:sp>
        <p:nvSpPr>
          <p:cNvPr id="32" name="מלבן 31">
            <a:extLst>
              <a:ext uri="{FF2B5EF4-FFF2-40B4-BE49-F238E27FC236}">
                <a16:creationId xmlns:a16="http://schemas.microsoft.com/office/drawing/2014/main" id="{CD744205-176A-43DA-9DE3-923ECFE5058E}"/>
              </a:ext>
            </a:extLst>
          </p:cNvPr>
          <p:cNvSpPr/>
          <p:nvPr/>
        </p:nvSpPr>
        <p:spPr>
          <a:xfrm>
            <a:off x="10928618" y="4472648"/>
            <a:ext cx="865943" cy="892552"/>
          </a:xfrm>
          <a:prstGeom prst="rect">
            <a:avLst/>
          </a:prstGeom>
        </p:spPr>
        <p:txBody>
          <a:bodyPr wrap="none">
            <a:spAutoFit/>
          </a:bodyPr>
          <a:lstStyle/>
          <a:p>
            <a:pPr algn="ctr" rtl="1"/>
            <a:r>
              <a:rPr lang="he-IL" sz="2600" dirty="0">
                <a:latin typeface="Calibri" panose="020F0502020204030204" pitchFamily="34" charset="0"/>
                <a:cs typeface="Calibri" panose="020F0502020204030204" pitchFamily="34" charset="0"/>
              </a:rPr>
              <a:t>כַּעַס, </a:t>
            </a:r>
            <a:endParaRPr lang="he-IL" sz="2600" dirty="0" smtClean="0">
              <a:latin typeface="Calibri" panose="020F0502020204030204" pitchFamily="34" charset="0"/>
              <a:cs typeface="Calibri" panose="020F0502020204030204" pitchFamily="34" charset="0"/>
            </a:endParaRPr>
          </a:p>
          <a:p>
            <a:pPr algn="ctr" rtl="1"/>
            <a:r>
              <a:rPr lang="he-IL" sz="2600" dirty="0" smtClean="0">
                <a:latin typeface="Calibri" panose="020F0502020204030204" pitchFamily="34" charset="0"/>
                <a:cs typeface="Calibri" panose="020F0502020204030204" pitchFamily="34" charset="0"/>
              </a:rPr>
              <a:t>זַעַם</a:t>
            </a:r>
            <a:endParaRPr lang="he-IL" sz="2600" dirty="0">
              <a:latin typeface="Calibri" panose="020F0502020204030204" pitchFamily="34" charset="0"/>
              <a:cs typeface="Calibri" panose="020F0502020204030204" pitchFamily="34" charset="0"/>
            </a:endParaRPr>
          </a:p>
        </p:txBody>
      </p:sp>
      <p:sp>
        <p:nvSpPr>
          <p:cNvPr id="40" name="מלבן 39">
            <a:extLst>
              <a:ext uri="{FF2B5EF4-FFF2-40B4-BE49-F238E27FC236}">
                <a16:creationId xmlns:a16="http://schemas.microsoft.com/office/drawing/2014/main" id="{E34896B1-15FD-49BD-953B-6040F2D09D34}"/>
              </a:ext>
            </a:extLst>
          </p:cNvPr>
          <p:cNvSpPr/>
          <p:nvPr/>
        </p:nvSpPr>
        <p:spPr>
          <a:xfrm>
            <a:off x="9585115" y="4490533"/>
            <a:ext cx="845103" cy="892552"/>
          </a:xfrm>
          <a:prstGeom prst="rect">
            <a:avLst/>
          </a:prstGeom>
        </p:spPr>
        <p:txBody>
          <a:bodyPr wrap="none">
            <a:spAutoFit/>
          </a:bodyPr>
          <a:lstStyle/>
          <a:p>
            <a:pPr algn="ctr" rtl="1"/>
            <a:r>
              <a:rPr lang="he-IL" sz="2600" dirty="0">
                <a:latin typeface="Calibri" panose="020F0502020204030204" pitchFamily="34" charset="0"/>
                <a:cs typeface="Calibri" panose="020F0502020204030204" pitchFamily="34" charset="0"/>
              </a:rPr>
              <a:t>עֶצֶב, </a:t>
            </a:r>
            <a:endParaRPr lang="he-IL" sz="2600" dirty="0" smtClean="0">
              <a:latin typeface="Calibri" panose="020F0502020204030204" pitchFamily="34" charset="0"/>
              <a:cs typeface="Calibri" panose="020F0502020204030204" pitchFamily="34" charset="0"/>
            </a:endParaRPr>
          </a:p>
          <a:p>
            <a:pPr algn="ctr" rtl="1"/>
            <a:r>
              <a:rPr lang="he-IL" sz="2600" dirty="0" smtClean="0">
                <a:latin typeface="Calibri" panose="020F0502020204030204" pitchFamily="34" charset="0"/>
                <a:cs typeface="Calibri" panose="020F0502020204030204" pitchFamily="34" charset="0"/>
              </a:rPr>
              <a:t>צַעַר</a:t>
            </a:r>
            <a:endParaRPr lang="he-IL" sz="2600" dirty="0">
              <a:latin typeface="Calibri" panose="020F0502020204030204" pitchFamily="34" charset="0"/>
              <a:cs typeface="Calibri" panose="020F0502020204030204" pitchFamily="34" charset="0"/>
            </a:endParaRPr>
          </a:p>
        </p:txBody>
      </p:sp>
      <p:sp>
        <p:nvSpPr>
          <p:cNvPr id="41" name="מלבן 40">
            <a:extLst>
              <a:ext uri="{FF2B5EF4-FFF2-40B4-BE49-F238E27FC236}">
                <a16:creationId xmlns:a16="http://schemas.microsoft.com/office/drawing/2014/main" id="{4C910ADA-749E-4851-A43C-308BEDFE4CD8}"/>
              </a:ext>
            </a:extLst>
          </p:cNvPr>
          <p:cNvSpPr/>
          <p:nvPr/>
        </p:nvSpPr>
        <p:spPr>
          <a:xfrm>
            <a:off x="8149644" y="4462457"/>
            <a:ext cx="1055097" cy="892552"/>
          </a:xfrm>
          <a:prstGeom prst="rect">
            <a:avLst/>
          </a:prstGeom>
        </p:spPr>
        <p:txBody>
          <a:bodyPr wrap="none">
            <a:spAutoFit/>
          </a:bodyPr>
          <a:lstStyle/>
          <a:p>
            <a:pPr algn="ctr" rtl="1"/>
            <a:r>
              <a:rPr lang="he-IL" sz="2600" dirty="0">
                <a:latin typeface="Calibri" panose="020F0502020204030204" pitchFamily="34" charset="0"/>
                <a:cs typeface="Calibri" panose="020F0502020204030204" pitchFamily="34" charset="0"/>
              </a:rPr>
              <a:t>תִסְכּוּל</a:t>
            </a:r>
            <a:r>
              <a:rPr lang="he-IL" sz="2600" dirty="0" smtClean="0">
                <a:latin typeface="Calibri" panose="020F0502020204030204" pitchFamily="34" charset="0"/>
                <a:cs typeface="Calibri" panose="020F0502020204030204" pitchFamily="34" charset="0"/>
              </a:rPr>
              <a:t>,</a:t>
            </a:r>
          </a:p>
          <a:p>
            <a:pPr algn="ctr" rtl="1"/>
            <a:r>
              <a:rPr lang="he-IL" sz="2600" dirty="0" smtClean="0">
                <a:latin typeface="Calibri" panose="020F0502020204030204" pitchFamily="34" charset="0"/>
                <a:cs typeface="Calibri" panose="020F0502020204030204" pitchFamily="34" charset="0"/>
              </a:rPr>
              <a:t> </a:t>
            </a:r>
            <a:r>
              <a:rPr lang="he-IL" sz="2600" dirty="0" err="1">
                <a:latin typeface="Calibri" panose="020F0502020204030204" pitchFamily="34" charset="0"/>
                <a:cs typeface="Calibri" panose="020F0502020204030204" pitchFamily="34" charset="0"/>
              </a:rPr>
              <a:t>יֵאוּש</a:t>
            </a:r>
            <a:endParaRPr lang="he-IL" sz="2600" dirty="0">
              <a:latin typeface="Calibri" panose="020F0502020204030204" pitchFamily="34" charset="0"/>
              <a:cs typeface="Calibri" panose="020F0502020204030204" pitchFamily="34" charset="0"/>
            </a:endParaRPr>
          </a:p>
        </p:txBody>
      </p:sp>
      <p:sp>
        <p:nvSpPr>
          <p:cNvPr id="53" name="מלבן 52">
            <a:extLst>
              <a:ext uri="{FF2B5EF4-FFF2-40B4-BE49-F238E27FC236}">
                <a16:creationId xmlns:a16="http://schemas.microsoft.com/office/drawing/2014/main" id="{33292C60-C732-4C47-9CF5-392BD69A2C14}"/>
              </a:ext>
            </a:extLst>
          </p:cNvPr>
          <p:cNvSpPr/>
          <p:nvPr/>
        </p:nvSpPr>
        <p:spPr>
          <a:xfrm>
            <a:off x="6695901" y="4458974"/>
            <a:ext cx="1130438" cy="892552"/>
          </a:xfrm>
          <a:prstGeom prst="rect">
            <a:avLst/>
          </a:prstGeom>
        </p:spPr>
        <p:txBody>
          <a:bodyPr wrap="none">
            <a:spAutoFit/>
          </a:bodyPr>
          <a:lstStyle/>
          <a:p>
            <a:pPr algn="ctr" rtl="1"/>
            <a:r>
              <a:rPr lang="he-IL" sz="2600" dirty="0">
                <a:latin typeface="Calibri" panose="020F0502020204030204" pitchFamily="34" charset="0"/>
                <a:cs typeface="Calibri" panose="020F0502020204030204" pitchFamily="34" charset="0"/>
              </a:rPr>
              <a:t>תִסְכּוּל, </a:t>
            </a:r>
            <a:endParaRPr lang="he-IL" sz="2600" dirty="0" smtClean="0">
              <a:latin typeface="Calibri" panose="020F0502020204030204" pitchFamily="34" charset="0"/>
              <a:cs typeface="Calibri" panose="020F0502020204030204" pitchFamily="34" charset="0"/>
            </a:endParaRPr>
          </a:p>
          <a:p>
            <a:pPr algn="ctr" rtl="1"/>
            <a:r>
              <a:rPr lang="he-IL" sz="2600" dirty="0" err="1" smtClean="0">
                <a:latin typeface="Calibri" panose="020F0502020204030204" pitchFamily="34" charset="0"/>
                <a:cs typeface="Calibri" panose="020F0502020204030204" pitchFamily="34" charset="0"/>
              </a:rPr>
              <a:t>יֵאוּש</a:t>
            </a:r>
            <a:endParaRPr lang="he-IL" sz="2600" dirty="0">
              <a:latin typeface="Calibri" panose="020F0502020204030204" pitchFamily="34" charset="0"/>
              <a:cs typeface="Calibri" panose="020F0502020204030204" pitchFamily="34" charset="0"/>
            </a:endParaRPr>
          </a:p>
        </p:txBody>
      </p:sp>
      <p:sp>
        <p:nvSpPr>
          <p:cNvPr id="56" name="מלבן 55">
            <a:extLst>
              <a:ext uri="{FF2B5EF4-FFF2-40B4-BE49-F238E27FC236}">
                <a16:creationId xmlns:a16="http://schemas.microsoft.com/office/drawing/2014/main" id="{F2A82159-C0C9-477C-8517-D0534ABF1344}"/>
              </a:ext>
            </a:extLst>
          </p:cNvPr>
          <p:cNvSpPr/>
          <p:nvPr/>
        </p:nvSpPr>
        <p:spPr>
          <a:xfrm>
            <a:off x="5239685" y="4443987"/>
            <a:ext cx="1459054" cy="892552"/>
          </a:xfrm>
          <a:prstGeom prst="rect">
            <a:avLst/>
          </a:prstGeom>
        </p:spPr>
        <p:txBody>
          <a:bodyPr wrap="none">
            <a:spAutoFit/>
          </a:bodyPr>
          <a:lstStyle/>
          <a:p>
            <a:pPr algn="ctr" rtl="1"/>
            <a:r>
              <a:rPr lang="he-IL" sz="2600" dirty="0">
                <a:latin typeface="Calibri" panose="020F0502020204030204" pitchFamily="34" charset="0"/>
                <a:cs typeface="Calibri" panose="020F0502020204030204" pitchFamily="34" charset="0"/>
              </a:rPr>
              <a:t>הִתפּעלוּת,</a:t>
            </a:r>
          </a:p>
          <a:p>
            <a:pPr algn="ctr" rtl="1"/>
            <a:r>
              <a:rPr lang="he-IL" sz="2600" dirty="0">
                <a:latin typeface="Calibri" panose="020F0502020204030204" pitchFamily="34" charset="0"/>
                <a:cs typeface="Calibri" panose="020F0502020204030204" pitchFamily="34" charset="0"/>
              </a:rPr>
              <a:t>הַפְתָעָה</a:t>
            </a:r>
            <a:endParaRPr lang="he-IL" sz="2600" dirty="0"/>
          </a:p>
        </p:txBody>
      </p:sp>
      <p:sp>
        <p:nvSpPr>
          <p:cNvPr id="57" name="מלבן 56">
            <a:extLst>
              <a:ext uri="{FF2B5EF4-FFF2-40B4-BE49-F238E27FC236}">
                <a16:creationId xmlns:a16="http://schemas.microsoft.com/office/drawing/2014/main" id="{637B1441-3FE2-4604-8428-7D613062819B}"/>
              </a:ext>
            </a:extLst>
          </p:cNvPr>
          <p:cNvSpPr/>
          <p:nvPr/>
        </p:nvSpPr>
        <p:spPr>
          <a:xfrm>
            <a:off x="128170" y="4437298"/>
            <a:ext cx="992579" cy="892552"/>
          </a:xfrm>
          <a:prstGeom prst="rect">
            <a:avLst/>
          </a:prstGeom>
        </p:spPr>
        <p:txBody>
          <a:bodyPr wrap="none">
            <a:spAutoFit/>
          </a:bodyPr>
          <a:lstStyle/>
          <a:p>
            <a:pPr algn="ctr" rtl="1"/>
            <a:r>
              <a:rPr lang="he-IL" sz="2600" dirty="0">
                <a:latin typeface="Calibri" panose="020F0502020204030204" pitchFamily="34" charset="0"/>
                <a:cs typeface="Calibri" panose="020F0502020204030204" pitchFamily="34" charset="0"/>
              </a:rPr>
              <a:t>אוֹשֶר, </a:t>
            </a:r>
            <a:endParaRPr lang="he-IL" sz="2600" dirty="0" smtClean="0">
              <a:latin typeface="Calibri" panose="020F0502020204030204" pitchFamily="34" charset="0"/>
              <a:cs typeface="Calibri" panose="020F0502020204030204" pitchFamily="34" charset="0"/>
            </a:endParaRPr>
          </a:p>
          <a:p>
            <a:pPr algn="ctr" rtl="1"/>
            <a:r>
              <a:rPr lang="he-IL" sz="2600" dirty="0" smtClean="0">
                <a:latin typeface="Calibri" panose="020F0502020204030204" pitchFamily="34" charset="0"/>
                <a:cs typeface="Calibri" panose="020F0502020204030204" pitchFamily="34" charset="0"/>
              </a:rPr>
              <a:t>שִׂמְחָה</a:t>
            </a:r>
            <a:endParaRPr lang="he-IL" sz="2600" dirty="0">
              <a:latin typeface="Calibri" panose="020F0502020204030204" pitchFamily="34" charset="0"/>
              <a:cs typeface="Calibri" panose="020F0502020204030204" pitchFamily="34" charset="0"/>
            </a:endParaRPr>
          </a:p>
        </p:txBody>
      </p:sp>
      <p:sp>
        <p:nvSpPr>
          <p:cNvPr id="58" name="מלבן 57">
            <a:extLst>
              <a:ext uri="{FF2B5EF4-FFF2-40B4-BE49-F238E27FC236}">
                <a16:creationId xmlns:a16="http://schemas.microsoft.com/office/drawing/2014/main" id="{F7BC25A1-8D7B-4443-9ECA-BDE2C46AC0ED}"/>
              </a:ext>
            </a:extLst>
          </p:cNvPr>
          <p:cNvSpPr/>
          <p:nvPr/>
        </p:nvSpPr>
        <p:spPr>
          <a:xfrm>
            <a:off x="4101004" y="4443987"/>
            <a:ext cx="904415" cy="892552"/>
          </a:xfrm>
          <a:prstGeom prst="rect">
            <a:avLst/>
          </a:prstGeom>
        </p:spPr>
        <p:txBody>
          <a:bodyPr wrap="none">
            <a:spAutoFit/>
          </a:bodyPr>
          <a:lstStyle/>
          <a:p>
            <a:pPr algn="ctr" rtl="1"/>
            <a:r>
              <a:rPr lang="he-IL" sz="2600" dirty="0">
                <a:latin typeface="Calibri" panose="020F0502020204030204" pitchFamily="34" charset="0"/>
                <a:cs typeface="Calibri" panose="020F0502020204030204" pitchFamily="34" charset="0"/>
              </a:rPr>
              <a:t>רוֹגַע, </a:t>
            </a:r>
            <a:endParaRPr lang="he-IL" sz="2600" dirty="0" smtClean="0">
              <a:latin typeface="Calibri" panose="020F0502020204030204" pitchFamily="34" charset="0"/>
              <a:cs typeface="Calibri" panose="020F0502020204030204" pitchFamily="34" charset="0"/>
            </a:endParaRPr>
          </a:p>
          <a:p>
            <a:pPr algn="ctr" rtl="1"/>
            <a:r>
              <a:rPr lang="he-IL" sz="2600" dirty="0" smtClean="0">
                <a:latin typeface="Calibri" panose="020F0502020204030204" pitchFamily="34" charset="0"/>
                <a:cs typeface="Calibri" panose="020F0502020204030204" pitchFamily="34" charset="0"/>
              </a:rPr>
              <a:t>שַלוָוה</a:t>
            </a:r>
            <a:endParaRPr lang="he-IL" sz="2600" dirty="0">
              <a:latin typeface="Calibri" panose="020F0502020204030204" pitchFamily="34" charset="0"/>
              <a:cs typeface="Calibri" panose="020F0502020204030204" pitchFamily="34" charset="0"/>
            </a:endParaRPr>
          </a:p>
        </p:txBody>
      </p:sp>
      <p:sp>
        <p:nvSpPr>
          <p:cNvPr id="59" name="מלבן 58">
            <a:extLst>
              <a:ext uri="{FF2B5EF4-FFF2-40B4-BE49-F238E27FC236}">
                <a16:creationId xmlns:a16="http://schemas.microsoft.com/office/drawing/2014/main" id="{7DCDAD18-BE2E-41B8-BB0D-95B1D5FB865B}"/>
              </a:ext>
            </a:extLst>
          </p:cNvPr>
          <p:cNvSpPr/>
          <p:nvPr/>
        </p:nvSpPr>
        <p:spPr>
          <a:xfrm>
            <a:off x="2719897" y="4490533"/>
            <a:ext cx="867545" cy="892552"/>
          </a:xfrm>
          <a:prstGeom prst="rect">
            <a:avLst/>
          </a:prstGeom>
        </p:spPr>
        <p:txBody>
          <a:bodyPr wrap="none">
            <a:spAutoFit/>
          </a:bodyPr>
          <a:lstStyle/>
          <a:p>
            <a:pPr algn="ctr" rtl="1"/>
            <a:r>
              <a:rPr lang="he-IL" sz="2600" dirty="0">
                <a:latin typeface="Calibri" panose="020F0502020204030204" pitchFamily="34" charset="0"/>
                <a:cs typeface="Calibri" panose="020F0502020204030204" pitchFamily="34" charset="0"/>
              </a:rPr>
              <a:t>פַּחַד, </a:t>
            </a:r>
            <a:endParaRPr lang="he-IL" sz="2600" dirty="0" smtClean="0">
              <a:latin typeface="Calibri" panose="020F0502020204030204" pitchFamily="34" charset="0"/>
              <a:cs typeface="Calibri" panose="020F0502020204030204" pitchFamily="34" charset="0"/>
            </a:endParaRPr>
          </a:p>
          <a:p>
            <a:pPr algn="ctr" rtl="1"/>
            <a:r>
              <a:rPr lang="he-IL" sz="2600" dirty="0" smtClean="0">
                <a:latin typeface="Calibri" panose="020F0502020204030204" pitchFamily="34" charset="0"/>
                <a:cs typeface="Calibri" panose="020F0502020204030204" pitchFamily="34" charset="0"/>
              </a:rPr>
              <a:t>חֲשָש</a:t>
            </a:r>
            <a:endParaRPr lang="he-IL" sz="2600" dirty="0">
              <a:latin typeface="Calibri" panose="020F0502020204030204" pitchFamily="34" charset="0"/>
              <a:cs typeface="Calibri" panose="020F0502020204030204" pitchFamily="34" charset="0"/>
            </a:endParaRPr>
          </a:p>
        </p:txBody>
      </p:sp>
      <p:sp>
        <p:nvSpPr>
          <p:cNvPr id="60" name="מלבן 59">
            <a:extLst>
              <a:ext uri="{FF2B5EF4-FFF2-40B4-BE49-F238E27FC236}">
                <a16:creationId xmlns:a16="http://schemas.microsoft.com/office/drawing/2014/main" id="{7C11BD3C-7084-41F8-A91B-4D510EFA55B2}"/>
              </a:ext>
            </a:extLst>
          </p:cNvPr>
          <p:cNvSpPr/>
          <p:nvPr/>
        </p:nvSpPr>
        <p:spPr>
          <a:xfrm>
            <a:off x="1232356" y="4285991"/>
            <a:ext cx="1325851" cy="1208544"/>
          </a:xfrm>
          <a:prstGeom prst="rect">
            <a:avLst/>
          </a:prstGeom>
        </p:spPr>
        <p:txBody>
          <a:bodyPr wrap="square">
            <a:spAutoFit/>
          </a:bodyPr>
          <a:lstStyle/>
          <a:p>
            <a:pPr algn="ctr" rtl="1"/>
            <a:r>
              <a:rPr lang="he-IL" sz="2400" dirty="0">
                <a:latin typeface="Calibri" panose="020F0502020204030204" pitchFamily="34" charset="0"/>
                <a:cs typeface="Calibri" panose="020F0502020204030204" pitchFamily="34" charset="0"/>
              </a:rPr>
              <a:t>סיפּוּק, </a:t>
            </a:r>
          </a:p>
          <a:p>
            <a:pPr algn="ctr" rtl="1"/>
            <a:r>
              <a:rPr lang="he-IL" sz="2400" dirty="0">
                <a:latin typeface="Calibri" panose="020F0502020204030204" pitchFamily="34" charset="0"/>
                <a:cs typeface="Calibri" panose="020F0502020204030204" pitchFamily="34" charset="0"/>
              </a:rPr>
              <a:t>שְׂביעוּת </a:t>
            </a:r>
            <a:r>
              <a:rPr lang="he-IL" sz="2400" dirty="0" err="1">
                <a:latin typeface="Calibri" panose="020F0502020204030204" pitchFamily="34" charset="0"/>
                <a:cs typeface="Calibri" panose="020F0502020204030204" pitchFamily="34" charset="0"/>
              </a:rPr>
              <a:t>רָצו‏ֹן</a:t>
            </a:r>
            <a:endParaRPr lang="he-IL"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41674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1C6F74B-C5A2-45E6-96FB-573ED3B5CD0D}"/>
              </a:ext>
            </a:extLst>
          </p:cNvPr>
          <p:cNvSpPr>
            <a:spLocks noGrp="1"/>
          </p:cNvSpPr>
          <p:nvPr>
            <p:ph type="title"/>
          </p:nvPr>
        </p:nvSpPr>
        <p:spPr/>
        <p:txBody>
          <a:bodyPr/>
          <a:lstStyle/>
          <a:p>
            <a:r>
              <a:rPr lang="he-IL" dirty="0"/>
              <a:t>חשיבות הרגשת הדמויות בסיפור</a:t>
            </a:r>
          </a:p>
        </p:txBody>
      </p:sp>
      <p:pic>
        <p:nvPicPr>
          <p:cNvPr id="5" name="תמונה 4">
            <a:extLst>
              <a:ext uri="{FF2B5EF4-FFF2-40B4-BE49-F238E27FC236}">
                <a16:creationId xmlns:a16="http://schemas.microsoft.com/office/drawing/2014/main" id="{71DE6D7C-DC0C-4F72-A661-7312BEA8EF24}"/>
              </a:ext>
            </a:extLst>
          </p:cNvPr>
          <p:cNvPicPr>
            <a:picLocks noChangeAspect="1"/>
          </p:cNvPicPr>
          <p:nvPr/>
        </p:nvPicPr>
        <p:blipFill rotWithShape="1">
          <a:blip r:embed="rId3">
            <a:clrChange>
              <a:clrFrom>
                <a:srgbClr val="FFFFFF"/>
              </a:clrFrom>
              <a:clrTo>
                <a:srgbClr val="FFFFFF">
                  <a:alpha val="0"/>
                </a:srgbClr>
              </a:clrTo>
            </a:clrChange>
          </a:blip>
          <a:srcRect t="5906"/>
          <a:stretch/>
        </p:blipFill>
        <p:spPr>
          <a:xfrm>
            <a:off x="1077263" y="2770332"/>
            <a:ext cx="1185705" cy="1934016"/>
          </a:xfrm>
          <a:prstGeom prst="rect">
            <a:avLst/>
          </a:prstGeom>
        </p:spPr>
      </p:pic>
      <p:sp>
        <p:nvSpPr>
          <p:cNvPr id="7" name="לב 6">
            <a:extLst>
              <a:ext uri="{FF2B5EF4-FFF2-40B4-BE49-F238E27FC236}">
                <a16:creationId xmlns:a16="http://schemas.microsoft.com/office/drawing/2014/main" id="{F18914F9-968F-448A-9FAC-FE44F800C4B8}"/>
              </a:ext>
            </a:extLst>
          </p:cNvPr>
          <p:cNvSpPr/>
          <p:nvPr/>
        </p:nvSpPr>
        <p:spPr>
          <a:xfrm rot="1309163">
            <a:off x="10572083" y="5352661"/>
            <a:ext cx="901498" cy="887074"/>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לב 9">
            <a:extLst>
              <a:ext uri="{FF2B5EF4-FFF2-40B4-BE49-F238E27FC236}">
                <a16:creationId xmlns:a16="http://schemas.microsoft.com/office/drawing/2014/main" id="{02D258C8-457B-44DC-A2B3-9D12B20DBBB3}"/>
              </a:ext>
            </a:extLst>
          </p:cNvPr>
          <p:cNvSpPr/>
          <p:nvPr/>
        </p:nvSpPr>
        <p:spPr>
          <a:xfrm rot="19805337">
            <a:off x="9595297" y="5360912"/>
            <a:ext cx="833796" cy="959103"/>
          </a:xfrm>
          <a:prstGeom prst="hear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מלבן 2">
            <a:extLst>
              <a:ext uri="{FF2B5EF4-FFF2-40B4-BE49-F238E27FC236}">
                <a16:creationId xmlns:a16="http://schemas.microsoft.com/office/drawing/2014/main" id="{D2670F61-260F-48DA-AE4D-BFD135C59D2E}"/>
              </a:ext>
            </a:extLst>
          </p:cNvPr>
          <p:cNvSpPr/>
          <p:nvPr/>
        </p:nvSpPr>
        <p:spPr>
          <a:xfrm>
            <a:off x="2262968" y="2018373"/>
            <a:ext cx="9230412" cy="707886"/>
          </a:xfrm>
          <a:prstGeom prst="rect">
            <a:avLst/>
          </a:prstGeom>
        </p:spPr>
        <p:txBody>
          <a:bodyPr wrap="none">
            <a:spAutoFit/>
          </a:bodyPr>
          <a:lstStyle/>
          <a:p>
            <a:pPr algn="r" rtl="1"/>
            <a:r>
              <a:rPr lang="he-IL" sz="4000" b="1" dirty="0">
                <a:cs typeface="Calibri Light" panose="020F0302020204030204" pitchFamily="34" charset="0"/>
              </a:rPr>
              <a:t>מַדּוּעַ חָשׁוּב לָדַעַת כֵּיצַד מַרְגִּישׁוֹת הַדְּמוּיוֹת בַּסִּפּוּר?</a:t>
            </a:r>
          </a:p>
        </p:txBody>
      </p:sp>
    </p:spTree>
    <p:extLst>
      <p:ext uri="{BB962C8B-B14F-4D97-AF65-F5344CB8AC3E}">
        <p14:creationId xmlns:p14="http://schemas.microsoft.com/office/powerpoint/2010/main" val="14686806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282935" y="312426"/>
            <a:ext cx="1017545" cy="1070700"/>
          </a:xfrm>
          <a:prstGeom prst="rect">
            <a:avLst/>
          </a:prstGeom>
        </p:spPr>
      </p:pic>
      <p:sp>
        <p:nvSpPr>
          <p:cNvPr id="3" name="מלבן 2">
            <a:extLst>
              <a:ext uri="{FF2B5EF4-FFF2-40B4-BE49-F238E27FC236}">
                <a16:creationId xmlns:a16="http://schemas.microsoft.com/office/drawing/2014/main" id="{74AD0396-FAB1-4B96-BB74-5DE4FD2D97D4}"/>
              </a:ext>
            </a:extLst>
          </p:cNvPr>
          <p:cNvSpPr/>
          <p:nvPr/>
        </p:nvSpPr>
        <p:spPr>
          <a:xfrm>
            <a:off x="208886" y="1605107"/>
            <a:ext cx="11774227" cy="1384995"/>
          </a:xfrm>
          <a:prstGeom prst="rect">
            <a:avLst/>
          </a:prstGeom>
        </p:spPr>
        <p:txBody>
          <a:bodyPr wrap="square">
            <a:spAutoFit/>
          </a:bodyPr>
          <a:lstStyle/>
          <a:p>
            <a:pPr algn="r" rtl="1"/>
            <a:r>
              <a:rPr lang="he-IL" sz="2800" dirty="0">
                <a:latin typeface="Calibri" panose="020F0502020204030204" pitchFamily="34" charset="0"/>
                <a:cs typeface="Calibri" panose="020F0502020204030204" pitchFamily="34" charset="0"/>
              </a:rPr>
              <a:t>בתחילת הסיפור מדלן </a:t>
            </a:r>
            <a:r>
              <a:rPr lang="he-IL" sz="2800" dirty="0" err="1">
                <a:latin typeface="Calibri" panose="020F0502020204030204" pitchFamily="34" charset="0"/>
                <a:cs typeface="Calibri" panose="020F0502020204030204" pitchFamily="34" charset="0"/>
              </a:rPr>
              <a:t>היתה</a:t>
            </a:r>
            <a:r>
              <a:rPr lang="he-IL" sz="2800" dirty="0">
                <a:latin typeface="Calibri" panose="020F0502020204030204" pitchFamily="34" charset="0"/>
                <a:cs typeface="Calibri" panose="020F0502020204030204" pitchFamily="34" charset="0"/>
              </a:rPr>
              <a:t> עצובה ומתוסכלת כי לא הצליחה לקרא בקול רם, בסוף הסיפור היא </a:t>
            </a:r>
            <a:r>
              <a:rPr lang="he-IL" sz="2800" dirty="0" err="1">
                <a:latin typeface="Calibri" panose="020F0502020204030204" pitchFamily="34" charset="0"/>
                <a:cs typeface="Calibri" panose="020F0502020204030204" pitchFamily="34" charset="0"/>
              </a:rPr>
              <a:t>היתה</a:t>
            </a:r>
            <a:r>
              <a:rPr lang="he-IL" sz="2800" dirty="0">
                <a:latin typeface="Calibri" panose="020F0502020204030204" pitchFamily="34" charset="0"/>
                <a:cs typeface="Calibri" panose="020F0502020204030204" pitchFamily="34" charset="0"/>
              </a:rPr>
              <a:t> מאושרת ושמחה כי הצליחה לקרא לבד בפני כל הכיתה ולקבל כוכב. </a:t>
            </a:r>
          </a:p>
          <a:p>
            <a:pPr algn="r" rtl="1"/>
            <a:r>
              <a:rPr lang="he-IL" sz="2800" dirty="0">
                <a:latin typeface="Calibri" panose="020F0502020204030204" pitchFamily="34" charset="0"/>
                <a:cs typeface="Calibri" panose="020F0502020204030204" pitchFamily="34" charset="0"/>
              </a:rPr>
              <a:t>מדלן סיפרה כיצד בוני עזרה לה:</a:t>
            </a:r>
          </a:p>
        </p:txBody>
      </p:sp>
      <p:sp>
        <p:nvSpPr>
          <p:cNvPr id="6" name="כותרת 5">
            <a:extLst>
              <a:ext uri="{FF2B5EF4-FFF2-40B4-BE49-F238E27FC236}">
                <a16:creationId xmlns:a16="http://schemas.microsoft.com/office/drawing/2014/main" id="{AA6F0B72-1C5C-4AE4-A867-ABC909717E52}"/>
              </a:ext>
            </a:extLst>
          </p:cNvPr>
          <p:cNvSpPr>
            <a:spLocks noGrp="1"/>
          </p:cNvSpPr>
          <p:nvPr>
            <p:ph type="title"/>
          </p:nvPr>
        </p:nvSpPr>
        <p:spPr/>
        <p:txBody>
          <a:bodyPr/>
          <a:lstStyle/>
          <a:p>
            <a:r>
              <a:rPr lang="he-IL" dirty="0"/>
              <a:t>יחסה של בוני הכלבה למדלן</a:t>
            </a:r>
          </a:p>
        </p:txBody>
      </p:sp>
      <p:pic>
        <p:nvPicPr>
          <p:cNvPr id="9" name="תמונה 8">
            <a:extLst>
              <a:ext uri="{FF2B5EF4-FFF2-40B4-BE49-F238E27FC236}">
                <a16:creationId xmlns:a16="http://schemas.microsoft.com/office/drawing/2014/main" id="{4F6A176D-ABD3-4D19-93DD-5B205EDE1499}"/>
              </a:ext>
            </a:extLst>
          </p:cNvPr>
          <p:cNvPicPr>
            <a:picLocks noChangeAspect="1"/>
          </p:cNvPicPr>
          <p:nvPr/>
        </p:nvPicPr>
        <p:blipFill>
          <a:blip r:embed="rId4"/>
          <a:stretch>
            <a:fillRect/>
          </a:stretch>
        </p:blipFill>
        <p:spPr>
          <a:xfrm>
            <a:off x="4954385" y="4007932"/>
            <a:ext cx="3374695" cy="2434192"/>
          </a:xfrm>
          <a:prstGeom prst="rect">
            <a:avLst/>
          </a:prstGeom>
        </p:spPr>
      </p:pic>
      <p:sp>
        <p:nvSpPr>
          <p:cNvPr id="11" name="Speech Bubble: Oval 6">
            <a:extLst>
              <a:ext uri="{FF2B5EF4-FFF2-40B4-BE49-F238E27FC236}">
                <a16:creationId xmlns:a16="http://schemas.microsoft.com/office/drawing/2014/main" id="{FED88967-6B68-4E16-A6A9-078FB74376E1}"/>
              </a:ext>
            </a:extLst>
          </p:cNvPr>
          <p:cNvSpPr/>
          <p:nvPr/>
        </p:nvSpPr>
        <p:spPr>
          <a:xfrm>
            <a:off x="7341476" y="2940542"/>
            <a:ext cx="5105400" cy="2370788"/>
          </a:xfrm>
          <a:prstGeom prst="wedgeEllipseCallout">
            <a:avLst>
              <a:gd name="adj1" fmla="val -42615"/>
              <a:gd name="adj2" fmla="val 56167"/>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r" rtl="1"/>
            <a:endParaRPr lang="he-IL" sz="2200" dirty="0">
              <a:solidFill>
                <a:schemeClr val="tx1"/>
              </a:solidFill>
              <a:latin typeface="Calibri" panose="020F0502020204030204" pitchFamily="34" charset="0"/>
              <a:cs typeface="Calibri" panose="020F0502020204030204" pitchFamily="34" charset="0"/>
            </a:endParaRPr>
          </a:p>
          <a:p>
            <a:pPr algn="r" rtl="1"/>
            <a:r>
              <a:rPr lang="he-IL" sz="2200" dirty="0">
                <a:solidFill>
                  <a:schemeClr val="tx1"/>
                </a:solidFill>
                <a:latin typeface="Calibri" panose="020F0502020204030204" pitchFamily="34" charset="0"/>
                <a:cs typeface="Calibri" panose="020F0502020204030204" pitchFamily="34" charset="0"/>
              </a:rPr>
              <a:t/>
            </a:r>
            <a:br>
              <a:rPr lang="he-IL" sz="2200" dirty="0">
                <a:solidFill>
                  <a:schemeClr val="tx1"/>
                </a:solidFill>
                <a:latin typeface="Calibri" panose="020F0502020204030204" pitchFamily="34" charset="0"/>
                <a:cs typeface="Calibri" panose="020F0502020204030204" pitchFamily="34" charset="0"/>
              </a:rPr>
            </a:br>
            <a:endParaRPr lang="he-IL" sz="2200" dirty="0">
              <a:solidFill>
                <a:schemeClr val="tx1"/>
              </a:solidFill>
              <a:latin typeface="Calibri" panose="020F0502020204030204" pitchFamily="34" charset="0"/>
              <a:cs typeface="Calibri" panose="020F0502020204030204" pitchFamily="34" charset="0"/>
            </a:endParaRPr>
          </a:p>
        </p:txBody>
      </p:sp>
      <p:sp>
        <p:nvSpPr>
          <p:cNvPr id="12" name="Speech Bubble: Oval 6">
            <a:extLst>
              <a:ext uri="{FF2B5EF4-FFF2-40B4-BE49-F238E27FC236}">
                <a16:creationId xmlns:a16="http://schemas.microsoft.com/office/drawing/2014/main" id="{B80BC14B-7C65-4C58-AF47-8A8D2A36075B}"/>
              </a:ext>
            </a:extLst>
          </p:cNvPr>
          <p:cNvSpPr/>
          <p:nvPr/>
        </p:nvSpPr>
        <p:spPr>
          <a:xfrm>
            <a:off x="6327" y="2400956"/>
            <a:ext cx="5030982" cy="3727701"/>
          </a:xfrm>
          <a:prstGeom prst="wedgeEllipseCallout">
            <a:avLst>
              <a:gd name="adj1" fmla="val 63313"/>
              <a:gd name="adj2" fmla="val 35369"/>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r" rtl="1"/>
            <a:r>
              <a:rPr lang="he-IL" sz="2800" dirty="0">
                <a:solidFill>
                  <a:schemeClr val="tx1"/>
                </a:solidFill>
                <a:latin typeface="David" panose="020E0502060401010101" pitchFamily="34" charset="-79"/>
                <a:cs typeface="David" panose="020E0502060401010101" pitchFamily="34" charset="-79"/>
              </a:rPr>
              <a:t>"נִרְגַּעְתִּי, אֲנִי מְנַסֶּה שׁוּב, בָּאֶמְצַע אֲנִי נִתְקַעַת בְּעוֹד מִלָּה.</a:t>
            </a:r>
          </a:p>
          <a:p>
            <a:pPr algn="r"/>
            <a:r>
              <a:rPr lang="he-IL" sz="2800" dirty="0">
                <a:solidFill>
                  <a:schemeClr val="tx1"/>
                </a:solidFill>
                <a:latin typeface="David" panose="020E0502060401010101" pitchFamily="34" charset="-79"/>
                <a:cs typeface="David" panose="020E0502060401010101" pitchFamily="34" charset="-79"/>
              </a:rPr>
              <a:t>לְבּוֹנִי לֹא אִכְפַּת, הִיא מַנִּיחָה עָלַי אֶת הָרֶגֶל שֶׁלָּהּ וְנוֹתֶנֶת לִי לְלַטֵּף אוֹתָהּ עַד שֶׁאֲנִי מַצְלִיחָה".</a:t>
            </a:r>
          </a:p>
        </p:txBody>
      </p:sp>
      <p:sp>
        <p:nvSpPr>
          <p:cNvPr id="2" name="מלבן 1">
            <a:extLst>
              <a:ext uri="{FF2B5EF4-FFF2-40B4-BE49-F238E27FC236}">
                <a16:creationId xmlns:a16="http://schemas.microsoft.com/office/drawing/2014/main" id="{83B2F033-D1E9-4A08-A44B-114C48BA6CEE}"/>
              </a:ext>
            </a:extLst>
          </p:cNvPr>
          <p:cNvSpPr/>
          <p:nvPr/>
        </p:nvSpPr>
        <p:spPr>
          <a:xfrm>
            <a:off x="7305343" y="3039925"/>
            <a:ext cx="4591713" cy="2031325"/>
          </a:xfrm>
          <a:prstGeom prst="rect">
            <a:avLst/>
          </a:prstGeom>
        </p:spPr>
        <p:txBody>
          <a:bodyPr wrap="square">
            <a:spAutoFit/>
          </a:bodyPr>
          <a:lstStyle/>
          <a:p>
            <a:pPr algn="r" rtl="1">
              <a:lnSpc>
                <a:spcPct val="150000"/>
              </a:lnSpc>
            </a:pPr>
            <a:r>
              <a:rPr lang="he-IL" sz="2800" dirty="0">
                <a:latin typeface="David" panose="020E0502060401010101" pitchFamily="34" charset="-79"/>
                <a:cs typeface="David" panose="020E0502060401010101" pitchFamily="34" charset="-79"/>
              </a:rPr>
              <a:t>"אֲנִי מִסְתַּכֶּלֶת עַל בּוֹנִי, </a:t>
            </a:r>
          </a:p>
          <a:p>
            <a:pPr algn="r" rtl="1">
              <a:lnSpc>
                <a:spcPct val="150000"/>
              </a:lnSpc>
            </a:pPr>
            <a:r>
              <a:rPr lang="he-IL" sz="2800" dirty="0">
                <a:latin typeface="David" panose="020E0502060401010101" pitchFamily="34" charset="-79"/>
                <a:cs typeface="David" panose="020E0502060401010101" pitchFamily="34" charset="-79"/>
              </a:rPr>
              <a:t>וְהִיא מַבִּיטָה יָשָׁר לְתוֹךְ </a:t>
            </a:r>
            <a:r>
              <a:rPr lang="he-IL" sz="2800" dirty="0" err="1">
                <a:latin typeface="David" panose="020E0502060401010101" pitchFamily="34" charset="-79"/>
                <a:cs typeface="David" panose="020E0502060401010101" pitchFamily="34" charset="-79"/>
              </a:rPr>
              <a:t>הָעֵינַיִם</a:t>
            </a:r>
            <a:r>
              <a:rPr lang="he-IL" sz="2800" dirty="0">
                <a:latin typeface="David" panose="020E0502060401010101" pitchFamily="34" charset="-79"/>
                <a:cs typeface="David" panose="020E0502060401010101" pitchFamily="34" charset="-79"/>
              </a:rPr>
              <a:t> שֶׁלִּי</a:t>
            </a:r>
          </a:p>
          <a:p>
            <a:pPr algn="r" rtl="1">
              <a:lnSpc>
                <a:spcPct val="150000"/>
              </a:lnSpc>
            </a:pPr>
            <a:r>
              <a:rPr lang="he-IL" sz="2800" dirty="0">
                <a:latin typeface="David" panose="020E0502060401010101" pitchFamily="34" charset="-79"/>
                <a:cs typeface="David" panose="020E0502060401010101" pitchFamily="34" charset="-79"/>
              </a:rPr>
              <a:t> וְהִיא לֹא צוֹחֶקֶת".</a:t>
            </a:r>
          </a:p>
        </p:txBody>
      </p:sp>
      <p:grpSp>
        <p:nvGrpSpPr>
          <p:cNvPr id="15" name="קבוצה 14">
            <a:extLst>
              <a:ext uri="{FF2B5EF4-FFF2-40B4-BE49-F238E27FC236}">
                <a16:creationId xmlns:a16="http://schemas.microsoft.com/office/drawing/2014/main" id="{22605B54-AA67-495C-8D13-9745D28AA0F2}"/>
              </a:ext>
            </a:extLst>
          </p:cNvPr>
          <p:cNvGrpSpPr/>
          <p:nvPr/>
        </p:nvGrpSpPr>
        <p:grpSpPr>
          <a:xfrm>
            <a:off x="7726587" y="3753172"/>
            <a:ext cx="3927979" cy="1230993"/>
            <a:chOff x="7328923" y="3580598"/>
            <a:chExt cx="3927979" cy="1230993"/>
          </a:xfrm>
        </p:grpSpPr>
        <p:cxnSp>
          <p:nvCxnSpPr>
            <p:cNvPr id="7" name="מחבר ישר 6">
              <a:extLst>
                <a:ext uri="{FF2B5EF4-FFF2-40B4-BE49-F238E27FC236}">
                  <a16:creationId xmlns:a16="http://schemas.microsoft.com/office/drawing/2014/main" id="{C87A1351-9EC1-482F-B084-4630AEC86736}"/>
                </a:ext>
              </a:extLst>
            </p:cNvPr>
            <p:cNvCxnSpPr/>
            <p:nvPr/>
          </p:nvCxnSpPr>
          <p:spPr>
            <a:xfrm>
              <a:off x="8818109" y="3580598"/>
              <a:ext cx="186593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1" name="מחבר ישר 20">
              <a:extLst>
                <a:ext uri="{FF2B5EF4-FFF2-40B4-BE49-F238E27FC236}">
                  <a16:creationId xmlns:a16="http://schemas.microsoft.com/office/drawing/2014/main" id="{E7657E65-383E-416B-95B7-AE1B008E63C1}"/>
                </a:ext>
              </a:extLst>
            </p:cNvPr>
            <p:cNvCxnSpPr/>
            <p:nvPr/>
          </p:nvCxnSpPr>
          <p:spPr>
            <a:xfrm>
              <a:off x="9496512" y="4195121"/>
              <a:ext cx="1760390"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5" name="מחבר ישר 24">
              <a:extLst>
                <a:ext uri="{FF2B5EF4-FFF2-40B4-BE49-F238E27FC236}">
                  <a16:creationId xmlns:a16="http://schemas.microsoft.com/office/drawing/2014/main" id="{FB47BE67-B792-4749-9746-053911B88756}"/>
                </a:ext>
              </a:extLst>
            </p:cNvPr>
            <p:cNvCxnSpPr/>
            <p:nvPr/>
          </p:nvCxnSpPr>
          <p:spPr>
            <a:xfrm>
              <a:off x="7328923" y="4195121"/>
              <a:ext cx="1723818"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6" name="מחבר ישר 25">
              <a:extLst>
                <a:ext uri="{FF2B5EF4-FFF2-40B4-BE49-F238E27FC236}">
                  <a16:creationId xmlns:a16="http://schemas.microsoft.com/office/drawing/2014/main" id="{DEC2A862-77C0-4C58-A276-B93718EDDD8B}"/>
                </a:ext>
              </a:extLst>
            </p:cNvPr>
            <p:cNvCxnSpPr/>
            <p:nvPr/>
          </p:nvCxnSpPr>
          <p:spPr>
            <a:xfrm>
              <a:off x="9441300" y="4811591"/>
              <a:ext cx="1222408" cy="0"/>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30" name="קבוצה 29">
            <a:extLst>
              <a:ext uri="{FF2B5EF4-FFF2-40B4-BE49-F238E27FC236}">
                <a16:creationId xmlns:a16="http://schemas.microsoft.com/office/drawing/2014/main" id="{4AE6E7A3-ACF5-45D8-A00D-F08C1CDC6BF1}"/>
              </a:ext>
            </a:extLst>
          </p:cNvPr>
          <p:cNvGrpSpPr/>
          <p:nvPr/>
        </p:nvGrpSpPr>
        <p:grpSpPr>
          <a:xfrm>
            <a:off x="1020278" y="4907965"/>
            <a:ext cx="3224463" cy="428908"/>
            <a:chOff x="1020278" y="4707104"/>
            <a:chExt cx="3224463" cy="428908"/>
          </a:xfrm>
        </p:grpSpPr>
        <p:cxnSp>
          <p:nvCxnSpPr>
            <p:cNvPr id="19" name="מחבר ישר 18">
              <a:extLst>
                <a:ext uri="{FF2B5EF4-FFF2-40B4-BE49-F238E27FC236}">
                  <a16:creationId xmlns:a16="http://schemas.microsoft.com/office/drawing/2014/main" id="{18FAD928-B0F6-4875-B382-8D0203D8F604}"/>
                </a:ext>
              </a:extLst>
            </p:cNvPr>
            <p:cNvCxnSpPr/>
            <p:nvPr/>
          </p:nvCxnSpPr>
          <p:spPr>
            <a:xfrm>
              <a:off x="2220686" y="5136012"/>
              <a:ext cx="2024055"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7" name="מחבר ישר 26">
              <a:extLst>
                <a:ext uri="{FF2B5EF4-FFF2-40B4-BE49-F238E27FC236}">
                  <a16:creationId xmlns:a16="http://schemas.microsoft.com/office/drawing/2014/main" id="{F0656EE0-AA8B-40F5-AB71-0DBCC6421AF0}"/>
                </a:ext>
              </a:extLst>
            </p:cNvPr>
            <p:cNvCxnSpPr>
              <a:cxnSpLocks/>
            </p:cNvCxnSpPr>
            <p:nvPr/>
          </p:nvCxnSpPr>
          <p:spPr>
            <a:xfrm>
              <a:off x="1020278" y="4707104"/>
              <a:ext cx="1395662"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9" name="מחבר ישר 28">
              <a:extLst>
                <a:ext uri="{FF2B5EF4-FFF2-40B4-BE49-F238E27FC236}">
                  <a16:creationId xmlns:a16="http://schemas.microsoft.com/office/drawing/2014/main" id="{A5CC19DF-5AE8-4668-AA95-5B70E1B9754D}"/>
                </a:ext>
              </a:extLst>
            </p:cNvPr>
            <p:cNvCxnSpPr/>
            <p:nvPr/>
          </p:nvCxnSpPr>
          <p:spPr>
            <a:xfrm>
              <a:off x="2862943" y="4707104"/>
              <a:ext cx="1381798" cy="0"/>
            </a:xfrm>
            <a:prstGeom prst="line">
              <a:avLst/>
            </a:prstGeom>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412828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A824DE-B216-4B7C-8901-EB0075DBDAD0}"/>
              </a:ext>
            </a:extLst>
          </p:cNvPr>
          <p:cNvSpPr>
            <a:spLocks noGrp="1"/>
          </p:cNvSpPr>
          <p:nvPr>
            <p:ph type="title"/>
          </p:nvPr>
        </p:nvSpPr>
        <p:spPr/>
        <p:txBody>
          <a:bodyPr/>
          <a:lstStyle/>
          <a:p>
            <a:r>
              <a:rPr lang="he-IL" dirty="0"/>
              <a:t>יחסה של בוני הכלבה למדלן</a:t>
            </a:r>
          </a:p>
        </p:txBody>
      </p:sp>
      <p:pic>
        <p:nvPicPr>
          <p:cNvPr id="5" name="תמונה 4">
            <a:extLst>
              <a:ext uri="{FF2B5EF4-FFF2-40B4-BE49-F238E27FC236}">
                <a16:creationId xmlns:a16="http://schemas.microsoft.com/office/drawing/2014/main" id="{DAF403AF-DAE7-4DA5-836A-1139F4A020E0}"/>
              </a:ext>
            </a:extLst>
          </p:cNvPr>
          <p:cNvPicPr/>
          <p:nvPr/>
        </p:nvPicPr>
        <p:blipFill rotWithShape="1">
          <a:blip r:embed="rId3"/>
          <a:srcRect l="20046" t="14454" r="23248" b="4925"/>
          <a:stretch/>
        </p:blipFill>
        <p:spPr bwMode="auto">
          <a:xfrm>
            <a:off x="7349419" y="4011666"/>
            <a:ext cx="2990850" cy="2390775"/>
          </a:xfrm>
          <a:prstGeom prst="rect">
            <a:avLst/>
          </a:prstGeom>
          <a:ln>
            <a:solidFill>
              <a:srgbClr val="FFCC66"/>
            </a:solidFill>
          </a:ln>
          <a:extLst>
            <a:ext uri="{53640926-AAD7-44D8-BBD7-CCE9431645EC}">
              <a14:shadowObscured xmlns:a14="http://schemas.microsoft.com/office/drawing/2010/main"/>
            </a:ext>
          </a:extLst>
        </p:spPr>
      </p:pic>
      <p:pic>
        <p:nvPicPr>
          <p:cNvPr id="6" name="תמונה 5">
            <a:extLst>
              <a:ext uri="{FF2B5EF4-FFF2-40B4-BE49-F238E27FC236}">
                <a16:creationId xmlns:a16="http://schemas.microsoft.com/office/drawing/2014/main" id="{B7F18F43-6BC8-4A6F-A953-B0F761420FDC}"/>
              </a:ext>
            </a:extLst>
          </p:cNvPr>
          <p:cNvPicPr/>
          <p:nvPr/>
        </p:nvPicPr>
        <p:blipFill rotWithShape="1">
          <a:blip r:embed="rId4"/>
          <a:srcRect l="39369" t="42399" r="27944" b="23233"/>
          <a:stretch/>
        </p:blipFill>
        <p:spPr bwMode="auto">
          <a:xfrm>
            <a:off x="1173604" y="4011667"/>
            <a:ext cx="3815971" cy="2390775"/>
          </a:xfrm>
          <a:prstGeom prst="rect">
            <a:avLst/>
          </a:prstGeom>
          <a:ln>
            <a:solidFill>
              <a:srgbClr val="FFCC66"/>
            </a:solidFill>
          </a:ln>
          <a:extLst>
            <a:ext uri="{53640926-AAD7-44D8-BBD7-CCE9431645EC}">
              <a14:shadowObscured xmlns:a14="http://schemas.microsoft.com/office/drawing/2010/main"/>
            </a:ext>
          </a:extLst>
        </p:spPr>
      </p:pic>
      <p:sp>
        <p:nvSpPr>
          <p:cNvPr id="4" name="Speech Bubble: Oval 6">
            <a:extLst>
              <a:ext uri="{FF2B5EF4-FFF2-40B4-BE49-F238E27FC236}">
                <a16:creationId xmlns:a16="http://schemas.microsoft.com/office/drawing/2014/main" id="{CBC4658F-E8F4-4D00-9CA2-6E347067FF37}"/>
              </a:ext>
            </a:extLst>
          </p:cNvPr>
          <p:cNvSpPr/>
          <p:nvPr/>
        </p:nvSpPr>
        <p:spPr>
          <a:xfrm>
            <a:off x="8716873" y="1750462"/>
            <a:ext cx="3246791" cy="1716578"/>
          </a:xfrm>
          <a:prstGeom prst="wedgeEllipseCallout">
            <a:avLst>
              <a:gd name="adj1" fmla="val -35139"/>
              <a:gd name="adj2" fmla="val 81216"/>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r"/>
            <a:r>
              <a:rPr lang="he-IL" sz="2800" dirty="0">
                <a:solidFill>
                  <a:schemeClr val="tx1"/>
                </a:solidFill>
                <a:latin typeface="David" panose="020E0502060401010101" pitchFamily="34" charset="-79"/>
                <a:cs typeface="David" panose="020E0502060401010101" pitchFamily="34" charset="-79"/>
              </a:rPr>
              <a:t>"אֲנִי וּבוֹנֵי קוֹרְאוֹת יַחַד בְּכָל יוֹם רִאשׁוֹן"</a:t>
            </a:r>
          </a:p>
        </p:txBody>
      </p:sp>
      <p:sp>
        <p:nvSpPr>
          <p:cNvPr id="7" name="Speech Bubble: Oval 6">
            <a:extLst>
              <a:ext uri="{FF2B5EF4-FFF2-40B4-BE49-F238E27FC236}">
                <a16:creationId xmlns:a16="http://schemas.microsoft.com/office/drawing/2014/main" id="{0B0285AB-2738-41BE-83CD-E186BD47E3F8}"/>
              </a:ext>
            </a:extLst>
          </p:cNvPr>
          <p:cNvSpPr/>
          <p:nvPr/>
        </p:nvSpPr>
        <p:spPr>
          <a:xfrm>
            <a:off x="527446" y="1712422"/>
            <a:ext cx="3815970" cy="1716578"/>
          </a:xfrm>
          <a:prstGeom prst="wedgeEllipseCallout">
            <a:avLst>
              <a:gd name="adj1" fmla="val 15175"/>
              <a:gd name="adj2" fmla="val 88926"/>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r"/>
            <a:r>
              <a:rPr lang="he-IL" sz="2800" dirty="0">
                <a:solidFill>
                  <a:schemeClr val="tx1"/>
                </a:solidFill>
                <a:latin typeface="David" panose="020E0502060401010101" pitchFamily="34" charset="-79"/>
                <a:cs typeface="David" panose="020E0502060401010101" pitchFamily="34" charset="-79"/>
              </a:rPr>
              <a:t>"עֲדַיִן לֹא קִבַּלְתִּי כּוֹכָב, אֲבָל יֵשׁ לִי סַבְלָנוּת כְּמוֹ לְבוֹנִי"</a:t>
            </a:r>
          </a:p>
        </p:txBody>
      </p:sp>
      <p:sp>
        <p:nvSpPr>
          <p:cNvPr id="8" name="Speech Bubble: Oval 6">
            <a:extLst>
              <a:ext uri="{FF2B5EF4-FFF2-40B4-BE49-F238E27FC236}">
                <a16:creationId xmlns:a16="http://schemas.microsoft.com/office/drawing/2014/main" id="{89DE7BCC-740C-427C-8238-82813495FB42}"/>
              </a:ext>
            </a:extLst>
          </p:cNvPr>
          <p:cNvSpPr/>
          <p:nvPr/>
        </p:nvSpPr>
        <p:spPr>
          <a:xfrm>
            <a:off x="4404033" y="1819019"/>
            <a:ext cx="3253250" cy="1997894"/>
          </a:xfrm>
          <a:prstGeom prst="wedgeEllipseCallout">
            <a:avLst>
              <a:gd name="adj1" fmla="val -63791"/>
              <a:gd name="adj2" fmla="val 61029"/>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r"/>
            <a:r>
              <a:rPr lang="he-IL" sz="2800" dirty="0">
                <a:solidFill>
                  <a:schemeClr val="tx1"/>
                </a:solidFill>
                <a:latin typeface="David" panose="020E0502060401010101" pitchFamily="34" charset="-79"/>
                <a:cs typeface="David" panose="020E0502060401010101" pitchFamily="34" charset="-79"/>
              </a:rPr>
              <a:t>"בּוֹנֵי מְלַמֶּדֶת אוֹתִי שֶׁזֶּה בְּסֵדֶר לִקְרֹא לְאַט וּלְנַסּוֹת שׁוּב"</a:t>
            </a:r>
          </a:p>
        </p:txBody>
      </p:sp>
      <p:cxnSp>
        <p:nvCxnSpPr>
          <p:cNvPr id="10" name="מחבר ישר 9">
            <a:extLst>
              <a:ext uri="{FF2B5EF4-FFF2-40B4-BE49-F238E27FC236}">
                <a16:creationId xmlns:a16="http://schemas.microsoft.com/office/drawing/2014/main" id="{9CD547FF-BCBF-48F8-A629-A34D9044F2B3}"/>
              </a:ext>
            </a:extLst>
          </p:cNvPr>
          <p:cNvCxnSpPr/>
          <p:nvPr/>
        </p:nvCxnSpPr>
        <p:spPr>
          <a:xfrm>
            <a:off x="9724941" y="2817966"/>
            <a:ext cx="615328"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1" name="מחבר ישר 10">
            <a:extLst>
              <a:ext uri="{FF2B5EF4-FFF2-40B4-BE49-F238E27FC236}">
                <a16:creationId xmlns:a16="http://schemas.microsoft.com/office/drawing/2014/main" id="{6A67AAA9-4E5A-40E1-9A0B-3A84AFA9A52F}"/>
              </a:ext>
            </a:extLst>
          </p:cNvPr>
          <p:cNvCxnSpPr>
            <a:cxnSpLocks/>
          </p:cNvCxnSpPr>
          <p:nvPr/>
        </p:nvCxnSpPr>
        <p:spPr>
          <a:xfrm>
            <a:off x="5398887" y="2399572"/>
            <a:ext cx="1026464"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4300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6F7F75-75A7-4342-8E66-97AACD45924D}"/>
              </a:ext>
            </a:extLst>
          </p:cNvPr>
          <p:cNvSpPr>
            <a:spLocks noGrp="1"/>
          </p:cNvSpPr>
          <p:nvPr>
            <p:ph type="title"/>
          </p:nvPr>
        </p:nvSpPr>
        <p:spPr/>
        <p:txBody>
          <a:bodyPr/>
          <a:lstStyle/>
          <a:p>
            <a:r>
              <a:rPr lang="he-IL" dirty="0"/>
              <a:t>מי עזר למדלן?</a:t>
            </a:r>
          </a:p>
        </p:txBody>
      </p:sp>
      <p:sp>
        <p:nvSpPr>
          <p:cNvPr id="5" name="תיבת טקסט 4">
            <a:extLst>
              <a:ext uri="{FF2B5EF4-FFF2-40B4-BE49-F238E27FC236}">
                <a16:creationId xmlns:a16="http://schemas.microsoft.com/office/drawing/2014/main" id="{0A1F8BC9-4800-4258-B628-7092FE91D1AE}"/>
              </a:ext>
            </a:extLst>
          </p:cNvPr>
          <p:cNvSpPr txBox="1"/>
          <p:nvPr/>
        </p:nvSpPr>
        <p:spPr>
          <a:xfrm>
            <a:off x="8733630" y="3743567"/>
            <a:ext cx="2395288" cy="523220"/>
          </a:xfrm>
          <a:prstGeom prst="rect">
            <a:avLst/>
          </a:prstGeom>
          <a:noFill/>
        </p:spPr>
        <p:txBody>
          <a:bodyPr wrap="square" rtlCol="1">
            <a:spAutoFit/>
          </a:bodyPr>
          <a:lstStyle/>
          <a:p>
            <a:pPr algn="r"/>
            <a:r>
              <a:rPr lang="he-IL" sz="2800" dirty="0">
                <a:latin typeface="Calibri" panose="020F0502020204030204" pitchFamily="34" charset="0"/>
                <a:cs typeface="Calibri" panose="020F0502020204030204" pitchFamily="34" charset="0"/>
              </a:rPr>
              <a:t>אמא של מדלן</a:t>
            </a:r>
          </a:p>
        </p:txBody>
      </p:sp>
      <p:sp>
        <p:nvSpPr>
          <p:cNvPr id="6" name="תיבת טקסט 5">
            <a:extLst>
              <a:ext uri="{FF2B5EF4-FFF2-40B4-BE49-F238E27FC236}">
                <a16:creationId xmlns:a16="http://schemas.microsoft.com/office/drawing/2014/main" id="{77D4C611-62EA-444D-A8BB-D7DD331A522F}"/>
              </a:ext>
            </a:extLst>
          </p:cNvPr>
          <p:cNvSpPr txBox="1"/>
          <p:nvPr/>
        </p:nvSpPr>
        <p:spPr>
          <a:xfrm>
            <a:off x="6351461" y="5125612"/>
            <a:ext cx="1767183" cy="523220"/>
          </a:xfrm>
          <a:prstGeom prst="rect">
            <a:avLst/>
          </a:prstGeom>
          <a:noFill/>
        </p:spPr>
        <p:txBody>
          <a:bodyPr wrap="square" rtlCol="1">
            <a:spAutoFit/>
          </a:bodyPr>
          <a:lstStyle/>
          <a:p>
            <a:pPr algn="r"/>
            <a:r>
              <a:rPr lang="he-IL" sz="2800" dirty="0">
                <a:latin typeface="Calibri" panose="020F0502020204030204" pitchFamily="34" charset="0"/>
                <a:cs typeface="Calibri" panose="020F0502020204030204" pitchFamily="34" charset="0"/>
              </a:rPr>
              <a:t>הספרנית</a:t>
            </a:r>
          </a:p>
        </p:txBody>
      </p:sp>
      <p:sp>
        <p:nvSpPr>
          <p:cNvPr id="7" name="תיבת טקסט 6">
            <a:extLst>
              <a:ext uri="{FF2B5EF4-FFF2-40B4-BE49-F238E27FC236}">
                <a16:creationId xmlns:a16="http://schemas.microsoft.com/office/drawing/2014/main" id="{37652E9A-427C-4F59-A705-819388373CA3}"/>
              </a:ext>
            </a:extLst>
          </p:cNvPr>
          <p:cNvSpPr txBox="1"/>
          <p:nvPr/>
        </p:nvSpPr>
        <p:spPr>
          <a:xfrm>
            <a:off x="9307286" y="2277030"/>
            <a:ext cx="1767183" cy="523220"/>
          </a:xfrm>
          <a:prstGeom prst="rect">
            <a:avLst/>
          </a:prstGeom>
          <a:noFill/>
        </p:spPr>
        <p:txBody>
          <a:bodyPr wrap="square" rtlCol="1">
            <a:spAutoFit/>
          </a:bodyPr>
          <a:lstStyle/>
          <a:p>
            <a:pPr algn="r"/>
            <a:r>
              <a:rPr lang="he-IL" sz="2800" dirty="0">
                <a:latin typeface="Calibri" panose="020F0502020204030204" pitchFamily="34" charset="0"/>
                <a:cs typeface="Calibri" panose="020F0502020204030204" pitchFamily="34" charset="0"/>
              </a:rPr>
              <a:t>בוני הכלבה</a:t>
            </a:r>
          </a:p>
        </p:txBody>
      </p:sp>
      <p:sp>
        <p:nvSpPr>
          <p:cNvPr id="8" name="תיבת טקסט 7">
            <a:extLst>
              <a:ext uri="{FF2B5EF4-FFF2-40B4-BE49-F238E27FC236}">
                <a16:creationId xmlns:a16="http://schemas.microsoft.com/office/drawing/2014/main" id="{34FF1B30-6AC7-4C81-AE52-3A57FF59DE61}"/>
              </a:ext>
            </a:extLst>
          </p:cNvPr>
          <p:cNvSpPr txBox="1"/>
          <p:nvPr/>
        </p:nvSpPr>
        <p:spPr>
          <a:xfrm>
            <a:off x="6678105" y="6118020"/>
            <a:ext cx="3594935" cy="523220"/>
          </a:xfrm>
          <a:prstGeom prst="rect">
            <a:avLst/>
          </a:prstGeom>
          <a:noFill/>
        </p:spPr>
        <p:txBody>
          <a:bodyPr wrap="square" rtlCol="1">
            <a:spAutoFit/>
          </a:bodyPr>
          <a:lstStyle/>
          <a:p>
            <a:pPr algn="r"/>
            <a:r>
              <a:rPr lang="he-IL" sz="2800" dirty="0">
                <a:latin typeface="Calibri" panose="020F0502020204030204" pitchFamily="34" charset="0"/>
                <a:cs typeface="Calibri" panose="020F0502020204030204" pitchFamily="34" charset="0"/>
              </a:rPr>
              <a:t>מדלן עזרה לעצמה</a:t>
            </a:r>
          </a:p>
        </p:txBody>
      </p:sp>
      <p:pic>
        <p:nvPicPr>
          <p:cNvPr id="3" name="תמונה 2">
            <a:extLst>
              <a:ext uri="{FF2B5EF4-FFF2-40B4-BE49-F238E27FC236}">
                <a16:creationId xmlns:a16="http://schemas.microsoft.com/office/drawing/2014/main" id="{61CAD427-10C4-4019-93AE-F2C3D8316523}"/>
              </a:ext>
            </a:extLst>
          </p:cNvPr>
          <p:cNvPicPr>
            <a:picLocks noChangeAspect="1"/>
          </p:cNvPicPr>
          <p:nvPr/>
        </p:nvPicPr>
        <p:blipFill rotWithShape="1">
          <a:blip r:embed="rId5"/>
          <a:srcRect t="7480" r="43785"/>
          <a:stretch/>
        </p:blipFill>
        <p:spPr>
          <a:xfrm>
            <a:off x="5603939" y="4205232"/>
            <a:ext cx="1124503" cy="1780221"/>
          </a:xfrm>
          <a:prstGeom prst="rect">
            <a:avLst/>
          </a:prstGeom>
        </p:spPr>
      </p:pic>
      <p:pic>
        <p:nvPicPr>
          <p:cNvPr id="11" name="תמונה 10">
            <a:extLst>
              <a:ext uri="{FF2B5EF4-FFF2-40B4-BE49-F238E27FC236}">
                <a16:creationId xmlns:a16="http://schemas.microsoft.com/office/drawing/2014/main" id="{84B2CC93-D04E-4952-8C23-E71009B9C9DD}"/>
              </a:ext>
            </a:extLst>
          </p:cNvPr>
          <p:cNvPicPr>
            <a:picLocks noChangeAspect="1"/>
          </p:cNvPicPr>
          <p:nvPr/>
        </p:nvPicPr>
        <p:blipFill rotWithShape="1">
          <a:blip r:embed="rId5"/>
          <a:srcRect l="55026" b="15568"/>
          <a:stretch/>
        </p:blipFill>
        <p:spPr>
          <a:xfrm>
            <a:off x="8283813" y="2931264"/>
            <a:ext cx="899635" cy="1624605"/>
          </a:xfrm>
          <a:prstGeom prst="rect">
            <a:avLst/>
          </a:prstGeom>
        </p:spPr>
      </p:pic>
      <p:pic>
        <p:nvPicPr>
          <p:cNvPr id="12" name="תמונה 11">
            <a:extLst>
              <a:ext uri="{FF2B5EF4-FFF2-40B4-BE49-F238E27FC236}">
                <a16:creationId xmlns:a16="http://schemas.microsoft.com/office/drawing/2014/main" id="{8E9ABC5C-9668-4E74-959D-DF92E990563B}"/>
              </a:ext>
            </a:extLst>
          </p:cNvPr>
          <p:cNvPicPr>
            <a:picLocks noChangeAspect="1"/>
          </p:cNvPicPr>
          <p:nvPr/>
        </p:nvPicPr>
        <p:blipFill>
          <a:blip r:embed="rId6"/>
          <a:stretch>
            <a:fillRect/>
          </a:stretch>
        </p:blipFill>
        <p:spPr>
          <a:xfrm>
            <a:off x="11269818" y="1762731"/>
            <a:ext cx="899635" cy="1828766"/>
          </a:xfrm>
          <a:prstGeom prst="rect">
            <a:avLst/>
          </a:prstGeom>
        </p:spPr>
      </p:pic>
      <p:pic>
        <p:nvPicPr>
          <p:cNvPr id="14" name="תמונה 13">
            <a:extLst>
              <a:ext uri="{FF2B5EF4-FFF2-40B4-BE49-F238E27FC236}">
                <a16:creationId xmlns:a16="http://schemas.microsoft.com/office/drawing/2014/main" id="{6DB9D03E-2C9D-4D37-A94E-4621480B8B2D}"/>
              </a:ext>
            </a:extLst>
          </p:cNvPr>
          <p:cNvPicPr>
            <a:picLocks noChangeAspect="1"/>
          </p:cNvPicPr>
          <p:nvPr/>
        </p:nvPicPr>
        <p:blipFill>
          <a:blip r:embed="rId7"/>
          <a:stretch>
            <a:fillRect/>
          </a:stretch>
        </p:blipFill>
        <p:spPr>
          <a:xfrm>
            <a:off x="10423560" y="5684289"/>
            <a:ext cx="1301817" cy="895396"/>
          </a:xfrm>
          <a:prstGeom prst="rect">
            <a:avLst/>
          </a:prstGeom>
        </p:spPr>
      </p:pic>
      <p:pic>
        <p:nvPicPr>
          <p:cNvPr id="17"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47904B5D-31F0-4520-9DC1-3BE7C7DCED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8749562">
            <a:off x="6381425" y="1932589"/>
            <a:ext cx="694034" cy="29031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a:extLst>
              <a:ext uri="{FF2B5EF4-FFF2-40B4-BE49-F238E27FC236}">
                <a16:creationId xmlns:a16="http://schemas.microsoft.com/office/drawing/2014/main" id="{5028AFC2-2586-49C1-A8A6-822D7AC1C08A}"/>
              </a:ext>
            </a:extLst>
          </p:cNvPr>
          <p:cNvSpPr/>
          <p:nvPr/>
        </p:nvSpPr>
        <p:spPr>
          <a:xfrm>
            <a:off x="1046721" y="1700269"/>
            <a:ext cx="5295039" cy="1384995"/>
          </a:xfrm>
          <a:prstGeom prst="rect">
            <a:avLst/>
          </a:prstGeom>
        </p:spPr>
        <p:txBody>
          <a:bodyPr wrap="none">
            <a:spAutoFit/>
          </a:bodyPr>
          <a:lstStyle/>
          <a:p>
            <a:pPr algn="r"/>
            <a:r>
              <a:rPr lang="he-IL" sz="2800" b="1" dirty="0">
                <a:solidFill>
                  <a:schemeClr val="accent6">
                    <a:lumMod val="75000"/>
                  </a:schemeClr>
                </a:solidFill>
                <a:latin typeface="Calibri" panose="020F0502020204030204" pitchFamily="34" charset="0"/>
                <a:cs typeface="Calibri" panose="020F0502020204030204" pitchFamily="34" charset="0"/>
              </a:rPr>
              <a:t>משימה:</a:t>
            </a:r>
          </a:p>
          <a:p>
            <a:pPr algn="r"/>
            <a:r>
              <a:rPr lang="he-IL" sz="2800" dirty="0">
                <a:latin typeface="Calibri" panose="020F0502020204030204" pitchFamily="34" charset="0"/>
                <a:cs typeface="Calibri" panose="020F0502020204030204" pitchFamily="34" charset="0"/>
              </a:rPr>
              <a:t>בָּחֲרוּ דְּמוּת וְכִתְּבוּ כֵּיצַד היא עזְרָה לְמַדְלָן </a:t>
            </a:r>
            <a:endParaRPr lang="en-US" sz="2800" dirty="0" smtClean="0">
              <a:latin typeface="Calibri" panose="020F0502020204030204" pitchFamily="34" charset="0"/>
              <a:cs typeface="Calibri" panose="020F0502020204030204" pitchFamily="34" charset="0"/>
            </a:endParaRPr>
          </a:p>
          <a:p>
            <a:pPr algn="r"/>
            <a:r>
              <a:rPr lang="he-IL" sz="2800" dirty="0" smtClean="0">
                <a:latin typeface="Calibri" panose="020F0502020204030204" pitchFamily="34" charset="0"/>
                <a:cs typeface="Calibri" panose="020F0502020204030204" pitchFamily="34" charset="0"/>
              </a:rPr>
              <a:t>לִקְרֹא </a:t>
            </a:r>
            <a:r>
              <a:rPr lang="he-IL" sz="2800" dirty="0">
                <a:latin typeface="Calibri" panose="020F0502020204030204" pitchFamily="34" charset="0"/>
                <a:cs typeface="Calibri" panose="020F0502020204030204" pitchFamily="34" charset="0"/>
              </a:rPr>
              <a:t>בְּקוֹל וְלִזְכּוֹת בּכּוֹכָב.</a:t>
            </a:r>
          </a:p>
        </p:txBody>
      </p:sp>
      <p:sp>
        <p:nvSpPr>
          <p:cNvPr id="18" name="תיבת טקסט 17">
            <a:extLst>
              <a:ext uri="{FF2B5EF4-FFF2-40B4-BE49-F238E27FC236}">
                <a16:creationId xmlns:a16="http://schemas.microsoft.com/office/drawing/2014/main" id="{D533592E-7B27-4015-9C47-6CFC1071666D}"/>
              </a:ext>
            </a:extLst>
          </p:cNvPr>
          <p:cNvSpPr txBox="1"/>
          <p:nvPr/>
        </p:nvSpPr>
        <p:spPr>
          <a:xfrm>
            <a:off x="1696439" y="5079639"/>
            <a:ext cx="2522481" cy="523220"/>
          </a:xfrm>
          <a:prstGeom prst="rect">
            <a:avLst/>
          </a:prstGeom>
          <a:noFill/>
        </p:spPr>
        <p:txBody>
          <a:bodyPr wrap="square" rtlCol="1">
            <a:spAutoFit/>
          </a:bodyPr>
          <a:lstStyle/>
          <a:p>
            <a:pPr algn="r"/>
            <a:r>
              <a:rPr lang="he-IL" sz="2800" dirty="0">
                <a:latin typeface="Calibri" panose="020F0502020204030204" pitchFamily="34" charset="0"/>
                <a:cs typeface="Calibri" panose="020F0502020204030204" pitchFamily="34" charset="0"/>
              </a:rPr>
              <a:t>המורה של מדלן</a:t>
            </a:r>
          </a:p>
        </p:txBody>
      </p:sp>
      <p:pic>
        <p:nvPicPr>
          <p:cNvPr id="9" name="תמונה 8">
            <a:extLst>
              <a:ext uri="{FF2B5EF4-FFF2-40B4-BE49-F238E27FC236}">
                <a16:creationId xmlns:a16="http://schemas.microsoft.com/office/drawing/2014/main" id="{9CC18F7F-781F-4288-BA0D-11FED98963D8}"/>
              </a:ext>
            </a:extLst>
          </p:cNvPr>
          <p:cNvPicPr>
            <a:picLocks noChangeAspect="1"/>
          </p:cNvPicPr>
          <p:nvPr/>
        </p:nvPicPr>
        <p:blipFill>
          <a:blip r:embed="rId9"/>
          <a:stretch>
            <a:fillRect/>
          </a:stretch>
        </p:blipFill>
        <p:spPr>
          <a:xfrm>
            <a:off x="1323899" y="4189529"/>
            <a:ext cx="864880" cy="1704019"/>
          </a:xfrm>
          <a:prstGeom prst="rect">
            <a:avLst/>
          </a:prstGeom>
        </p:spPr>
      </p:pic>
      <p:pic>
        <p:nvPicPr>
          <p:cNvPr id="16" name="3min_final" descr="3min_final">
            <a:hlinkClick r:id="" action="ppaction://media"/>
            <a:extLst>
              <a:ext uri="{FF2B5EF4-FFF2-40B4-BE49-F238E27FC236}">
                <a16:creationId xmlns:a16="http://schemas.microsoft.com/office/drawing/2014/main" id="{CC322666-C13F-6B40-93F7-FCDC9BF98BD4}"/>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840486" y="717296"/>
            <a:ext cx="1540938" cy="549601"/>
          </a:xfrm>
          <a:prstGeom prst="rect">
            <a:avLst/>
          </a:prstGeom>
        </p:spPr>
      </p:pic>
    </p:spTree>
    <p:extLst>
      <p:ext uri="{BB962C8B-B14F-4D97-AF65-F5344CB8AC3E}">
        <p14:creationId xmlns:p14="http://schemas.microsoft.com/office/powerpoint/2010/main" val="113975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268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1A20DFF-F6EB-415D-AC58-4AD77C6C6715}"/>
              </a:ext>
            </a:extLst>
          </p:cNvPr>
          <p:cNvSpPr>
            <a:spLocks noGrp="1"/>
          </p:cNvSpPr>
          <p:nvPr>
            <p:ph type="title"/>
          </p:nvPr>
        </p:nvSpPr>
        <p:spPr/>
        <p:txBody>
          <a:bodyPr/>
          <a:lstStyle/>
          <a:p>
            <a:r>
              <a:rPr lang="he-IL" dirty="0"/>
              <a:t>סרטון- תקציר הספר</a:t>
            </a:r>
          </a:p>
        </p:txBody>
      </p:sp>
      <p:pic>
        <p:nvPicPr>
          <p:cNvPr id="4" name="מדלן וכלבת הספרייה - ליסה פאפ - חתוך">
            <a:hlinkClick r:id="" action="ppaction://media"/>
            <a:extLst>
              <a:ext uri="{FF2B5EF4-FFF2-40B4-BE49-F238E27FC236}">
                <a16:creationId xmlns:a16="http://schemas.microsoft.com/office/drawing/2014/main" id="{EFB19BB9-F1E6-4FBB-BB6C-66E5FDD2498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614790"/>
            <a:ext cx="9321260" cy="5243209"/>
          </a:xfrm>
          <a:prstGeom prst="rect">
            <a:avLst/>
          </a:prstGeom>
        </p:spPr>
      </p:pic>
      <p:sp>
        <p:nvSpPr>
          <p:cNvPr id="5" name="Speech Bubble: Oval 6">
            <a:extLst>
              <a:ext uri="{FF2B5EF4-FFF2-40B4-BE49-F238E27FC236}">
                <a16:creationId xmlns:a16="http://schemas.microsoft.com/office/drawing/2014/main" id="{641F9A82-7AE5-4FD1-AFEA-3D5AA74DDF8E}"/>
              </a:ext>
            </a:extLst>
          </p:cNvPr>
          <p:cNvSpPr/>
          <p:nvPr/>
        </p:nvSpPr>
        <p:spPr>
          <a:xfrm>
            <a:off x="9668977" y="2550498"/>
            <a:ext cx="2278426" cy="1172236"/>
          </a:xfrm>
          <a:prstGeom prst="wedgeEllipseCallout">
            <a:avLst>
              <a:gd name="adj1" fmla="val -35139"/>
              <a:gd name="adj2" fmla="val 81216"/>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r">
              <a:lnSpc>
                <a:spcPct val="150000"/>
              </a:lnSpc>
            </a:pPr>
            <a:r>
              <a:rPr lang="he-IL" sz="2000">
                <a:solidFill>
                  <a:schemeClr val="tx1"/>
                </a:solidFill>
                <a:latin typeface="David" panose="020E0502060401010101" pitchFamily="34" charset="-79"/>
                <a:cs typeface="David" panose="020E0502060401010101" pitchFamily="34" charset="-79"/>
              </a:rPr>
              <a:t>אַהֲבַת הַקְּרִיאָה</a:t>
            </a:r>
            <a:endParaRPr lang="he-IL" sz="2000" dirty="0">
              <a:solidFill>
                <a:schemeClr val="tx1"/>
              </a:solidFill>
              <a:latin typeface="David" panose="020E0502060401010101" pitchFamily="34" charset="-79"/>
              <a:cs typeface="David" panose="020E0502060401010101" pitchFamily="34" charset="-79"/>
            </a:endParaRPr>
          </a:p>
        </p:txBody>
      </p:sp>
      <p:pic>
        <p:nvPicPr>
          <p:cNvPr id="6" name="תמונה 5">
            <a:extLst>
              <a:ext uri="{FF2B5EF4-FFF2-40B4-BE49-F238E27FC236}">
                <a16:creationId xmlns:a16="http://schemas.microsoft.com/office/drawing/2014/main" id="{D038C785-A2EB-412F-A1CA-694F630BB578}"/>
              </a:ext>
            </a:extLst>
          </p:cNvPr>
          <p:cNvPicPr/>
          <p:nvPr/>
        </p:nvPicPr>
        <p:blipFill rotWithShape="1">
          <a:blip r:embed="rId6"/>
          <a:srcRect l="31966" t="15418" r="27582" b="12313"/>
          <a:stretch/>
        </p:blipFill>
        <p:spPr bwMode="auto">
          <a:xfrm>
            <a:off x="9649838" y="4307502"/>
            <a:ext cx="2133600" cy="21431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3871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31885" y="303126"/>
            <a:ext cx="8280000" cy="720000"/>
          </a:xfrm>
        </p:spPr>
        <p:txBody>
          <a:bodyPr/>
          <a:lstStyle/>
          <a:p>
            <a:r>
              <a:rPr lang="he-IL" dirty="0"/>
              <a:t>מסכמים-  מה למדנו?</a:t>
            </a:r>
          </a:p>
        </p:txBody>
      </p:sp>
      <p:sp>
        <p:nvSpPr>
          <p:cNvPr id="3" name="מלבן 2">
            <a:extLst>
              <a:ext uri="{FF2B5EF4-FFF2-40B4-BE49-F238E27FC236}">
                <a16:creationId xmlns:a16="http://schemas.microsoft.com/office/drawing/2014/main" id="{7C31FE39-DCCA-45D1-BEE2-3BDABD5E290B}"/>
              </a:ext>
            </a:extLst>
          </p:cNvPr>
          <p:cNvSpPr/>
          <p:nvPr/>
        </p:nvSpPr>
        <p:spPr>
          <a:xfrm>
            <a:off x="686142" y="1878863"/>
            <a:ext cx="10492911" cy="4401205"/>
          </a:xfrm>
          <a:prstGeom prst="rect">
            <a:avLst/>
          </a:prstGeom>
        </p:spPr>
        <p:txBody>
          <a:bodyPr wrap="square">
            <a:spAutoFit/>
          </a:bodyPr>
          <a:lstStyle/>
          <a:p>
            <a:pPr marL="342900" indent="-342900" algn="r" rtl="1">
              <a:buFont typeface="Wingdings" panose="05000000000000000000" pitchFamily="2" charset="2"/>
              <a:buChar char="ü"/>
            </a:pPr>
            <a:r>
              <a:rPr lang="he-IL" sz="2800" dirty="0">
                <a:latin typeface="Calibri" panose="020F0502020204030204" pitchFamily="34" charset="0"/>
                <a:cs typeface="Calibri" panose="020F0502020204030204" pitchFamily="34" charset="0"/>
              </a:rPr>
              <a:t>לָמַדְנוּ שֶׁאֶפְשָׁר לְהָבִין כֵּיצַד מַרְגִּישׁוֹת הַדְּמוּיוֹת בַּסִּפּוּר גַּם אִם לֹא כָּתוּב בִּמְפֹרָשׁ.</a:t>
            </a:r>
          </a:p>
          <a:p>
            <a:pPr marL="342900" indent="-342900" algn="r" rtl="1">
              <a:buFont typeface="Wingdings" panose="05000000000000000000" pitchFamily="2" charset="2"/>
              <a:buChar char="ü"/>
            </a:pPr>
            <a:endParaRPr lang="he-IL" sz="2800" dirty="0">
              <a:latin typeface="Calibri" panose="020F0502020204030204" pitchFamily="34" charset="0"/>
              <a:cs typeface="Calibri" panose="020F0502020204030204" pitchFamily="34" charset="0"/>
            </a:endParaRPr>
          </a:p>
          <a:p>
            <a:pPr marL="342900" indent="-342900" algn="r" rtl="1">
              <a:buFont typeface="Wingdings" panose="05000000000000000000" pitchFamily="2" charset="2"/>
              <a:buChar char="ü"/>
            </a:pPr>
            <a:r>
              <a:rPr lang="he-IL" sz="2800" dirty="0">
                <a:latin typeface="Calibri" panose="020F0502020204030204" pitchFamily="34" charset="0"/>
                <a:cs typeface="Calibri" panose="020F0502020204030204" pitchFamily="34" charset="0"/>
              </a:rPr>
              <a:t>הֵבַנּוּ שֶׁחָשׁוּב לְזַהוֹת אֶת הָרְגָשׁוֹת כְּדֵי לְהָבִין טוֹב יוֹתֵר אֶת הַסִּפּוּר וּכְדֵי לְהִתְחַבֵּר אֵלָיו כְּקוֹרֵא.</a:t>
            </a:r>
          </a:p>
          <a:p>
            <a:pPr marL="342900" indent="-342900" algn="r" rtl="1">
              <a:buFont typeface="Wingdings" panose="05000000000000000000" pitchFamily="2" charset="2"/>
              <a:buChar char="ü"/>
            </a:pPr>
            <a:endParaRPr lang="he-IL" sz="2800" dirty="0">
              <a:latin typeface="Calibri" panose="020F0502020204030204" pitchFamily="34" charset="0"/>
              <a:cs typeface="Calibri" panose="020F0502020204030204" pitchFamily="34" charset="0"/>
            </a:endParaRPr>
          </a:p>
          <a:p>
            <a:pPr marL="342900" indent="-342900" algn="r" rtl="1">
              <a:buFont typeface="Wingdings" panose="05000000000000000000" pitchFamily="2" charset="2"/>
              <a:buChar char="ü"/>
            </a:pPr>
            <a:r>
              <a:rPr lang="he-IL" sz="2800" dirty="0">
                <a:latin typeface="Calibri" panose="020F0502020204030204" pitchFamily="34" charset="0"/>
                <a:cs typeface="Calibri" panose="020F0502020204030204" pitchFamily="34" charset="0"/>
              </a:rPr>
              <a:t>לָמַדְנוּ מִלִּים הַמְּתָאֲרוֹת רְגָשׁוֹת.</a:t>
            </a:r>
          </a:p>
          <a:p>
            <a:pPr marL="342900" indent="-342900" algn="r" rtl="1">
              <a:buFont typeface="Wingdings" panose="05000000000000000000" pitchFamily="2" charset="2"/>
              <a:buChar char="ü"/>
            </a:pPr>
            <a:endParaRPr lang="he-IL" sz="2800" dirty="0">
              <a:latin typeface="Calibri" panose="020F0502020204030204" pitchFamily="34" charset="0"/>
              <a:cs typeface="Calibri" panose="020F0502020204030204" pitchFamily="34" charset="0"/>
            </a:endParaRPr>
          </a:p>
          <a:p>
            <a:pPr marL="342900" indent="-342900" algn="r" rtl="1">
              <a:buFont typeface="Wingdings" panose="05000000000000000000" pitchFamily="2" charset="2"/>
              <a:buChar char="ü"/>
            </a:pPr>
            <a:r>
              <a:rPr lang="he-IL" sz="2800" dirty="0">
                <a:latin typeface="Calibri" panose="020F0502020204030204" pitchFamily="34" charset="0"/>
                <a:cs typeface="Calibri" panose="020F0502020204030204" pitchFamily="34" charset="0"/>
              </a:rPr>
              <a:t>הֵבַנּוּ שֶׁחָשׁוּב לָדַעַת כֵּיצַד מַרְגִּישׁוֹת הַדְּמוּיוֹת בַּסִּפּוּר.</a:t>
            </a:r>
          </a:p>
          <a:p>
            <a:pPr marL="342900" indent="-342900" algn="r" rtl="1">
              <a:buFont typeface="Wingdings" panose="05000000000000000000" pitchFamily="2" charset="2"/>
              <a:buChar char="ü"/>
            </a:pPr>
            <a:endParaRPr lang="he-IL" sz="2800" dirty="0">
              <a:latin typeface="Calibri" panose="020F0502020204030204" pitchFamily="34" charset="0"/>
              <a:cs typeface="Calibri" panose="020F0502020204030204" pitchFamily="34" charset="0"/>
            </a:endParaRPr>
          </a:p>
          <a:p>
            <a:pPr marL="342900" indent="-342900" algn="r" rtl="1">
              <a:buFont typeface="Wingdings" panose="05000000000000000000" pitchFamily="2" charset="2"/>
              <a:buChar char="ü"/>
            </a:pPr>
            <a:r>
              <a:rPr lang="he-IL" sz="2800" dirty="0">
                <a:latin typeface="Calibri" panose="020F0502020204030204" pitchFamily="34" charset="0"/>
                <a:cs typeface="Calibri" panose="020F0502020204030204" pitchFamily="34" charset="0"/>
              </a:rPr>
              <a:t>נהנינוּ מֵהַאֲזָנָה לַסִּפּוּר.</a:t>
            </a:r>
          </a:p>
        </p:txBody>
      </p:sp>
    </p:spTree>
    <p:extLst>
      <p:ext uri="{BB962C8B-B14F-4D97-AF65-F5344CB8AC3E}">
        <p14:creationId xmlns:p14="http://schemas.microsoft.com/office/powerpoint/2010/main" val="5908180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074FDC-6346-48B0-BAAB-4026228ED03C}"/>
              </a:ext>
            </a:extLst>
          </p:cNvPr>
          <p:cNvSpPr>
            <a:spLocks noGrp="1"/>
          </p:cNvSpPr>
          <p:nvPr>
            <p:ph type="title"/>
          </p:nvPr>
        </p:nvSpPr>
        <p:spPr/>
        <p:txBody>
          <a:bodyPr/>
          <a:lstStyle/>
          <a:p>
            <a:r>
              <a:rPr lang="he-IL" dirty="0"/>
              <a:t>לסיום השיעור- קטע קריאה מתוך ספר </a:t>
            </a:r>
          </a:p>
        </p:txBody>
      </p:sp>
      <p:sp>
        <p:nvSpPr>
          <p:cNvPr id="3" name="מציין מיקום טקסט 2">
            <a:extLst>
              <a:ext uri="{FF2B5EF4-FFF2-40B4-BE49-F238E27FC236}">
                <a16:creationId xmlns:a16="http://schemas.microsoft.com/office/drawing/2014/main" id="{838D34D4-4FAC-4150-A659-96150031848D}"/>
              </a:ext>
            </a:extLst>
          </p:cNvPr>
          <p:cNvSpPr>
            <a:spLocks noGrp="1"/>
          </p:cNvSpPr>
          <p:nvPr>
            <p:ph type="body" sz="quarter" idx="10"/>
          </p:nvPr>
        </p:nvSpPr>
        <p:spPr>
          <a:xfrm>
            <a:off x="261257" y="1580472"/>
            <a:ext cx="11735713" cy="4388571"/>
          </a:xfrm>
        </p:spPr>
        <p:txBody>
          <a:bodyPr>
            <a:noAutofit/>
          </a:bodyPr>
          <a:lstStyle/>
          <a:p>
            <a:pPr algn="r">
              <a:lnSpc>
                <a:spcPct val="200000"/>
              </a:lnSpc>
            </a:pPr>
            <a:r>
              <a:rPr lang="he-IL" sz="2800" dirty="0"/>
              <a:t>" תמיד אהבתי לקרוא; קראתי בכל שלב בחיי ואף פעם לא הייתה בחיי תקופה שבה הקריאה לא העניקה לי את האושר הגדול מכל. ובכל זאת, איני יכולה להעמיד פנים שחווית הקריאה בשנות בגרותי משתווה לחוויה העצומה שהייתה לקריאה על נפשי בילדותי. אני עדיין מאמינה בסיפורים. אני עדיין שוכחת את עצמי כשאני שוקעת בקריאת ספר טוב. מבחינתי הספרים הם החשובים מכל..." ("הסיפור השלושה-עשר" </a:t>
            </a:r>
            <a:r>
              <a:rPr lang="he-IL" sz="2800" dirty="0" err="1"/>
              <a:t>סטרפילד</a:t>
            </a:r>
            <a:r>
              <a:rPr lang="he-IL" sz="2800" dirty="0"/>
              <a:t> דיאן)</a:t>
            </a:r>
          </a:p>
          <a:p>
            <a:endParaRPr lang="he-IL" sz="4000" dirty="0"/>
          </a:p>
        </p:txBody>
      </p:sp>
      <p:sp>
        <p:nvSpPr>
          <p:cNvPr id="4" name="מלבן 3">
            <a:extLst>
              <a:ext uri="{FF2B5EF4-FFF2-40B4-BE49-F238E27FC236}">
                <a16:creationId xmlns:a16="http://schemas.microsoft.com/office/drawing/2014/main" id="{747C97A5-4EF0-4E5E-9ACD-DFE0ECE17DEB}"/>
              </a:ext>
            </a:extLst>
          </p:cNvPr>
          <p:cNvSpPr/>
          <p:nvPr/>
        </p:nvSpPr>
        <p:spPr>
          <a:xfrm>
            <a:off x="1337202" y="5925500"/>
            <a:ext cx="1744388" cy="523220"/>
          </a:xfrm>
          <a:prstGeom prst="rect">
            <a:avLst/>
          </a:prstGeom>
        </p:spPr>
        <p:txBody>
          <a:bodyPr wrap="none">
            <a:spAutoFit/>
          </a:bodyPr>
          <a:lstStyle/>
          <a:p>
            <a:r>
              <a:rPr lang="he-IL" sz="2800" b="1" dirty="0">
                <a:solidFill>
                  <a:schemeClr val="accent6">
                    <a:lumMod val="75000"/>
                  </a:schemeClr>
                </a:solidFill>
                <a:latin typeface="Calibri" panose="020F0502020204030204" pitchFamily="34" charset="0"/>
                <a:cs typeface="Calibri" panose="020F0502020204030204" pitchFamily="34" charset="0"/>
              </a:rPr>
              <a:t>איריס </a:t>
            </a:r>
            <a:r>
              <a:rPr lang="he-IL" sz="2800" b="1" dirty="0" err="1">
                <a:solidFill>
                  <a:schemeClr val="accent6">
                    <a:lumMod val="75000"/>
                  </a:schemeClr>
                </a:solidFill>
                <a:latin typeface="Calibri" panose="020F0502020204030204" pitchFamily="34" charset="0"/>
                <a:cs typeface="Calibri" panose="020F0502020204030204" pitchFamily="34" charset="0"/>
              </a:rPr>
              <a:t>גילעד</a:t>
            </a:r>
            <a:endParaRPr lang="he-IL" sz="2800" b="1" dirty="0">
              <a:solidFill>
                <a:schemeClr val="accent6">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65895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16583</TotalTime>
  <Words>2222</Words>
  <Application>Microsoft Office PowerPoint</Application>
  <PresentationFormat>מסך רחב</PresentationFormat>
  <Paragraphs>294</Paragraphs>
  <Slides>28</Slides>
  <Notes>27</Notes>
  <HiddenSlides>0</HiddenSlides>
  <MMClips>6</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28</vt:i4>
      </vt:variant>
    </vt:vector>
  </HeadingPairs>
  <TitlesOfParts>
    <vt:vector size="37" baseType="lpstr">
      <vt:lpstr>Alef</vt:lpstr>
      <vt:lpstr>Arial</vt:lpstr>
      <vt:lpstr>Calibri</vt:lpstr>
      <vt:lpstr>Calibri Light</vt:lpstr>
      <vt:lpstr>David</vt:lpstr>
      <vt:lpstr>Guttman Yad-Brush</vt:lpstr>
      <vt:lpstr>Open Sans</vt:lpstr>
      <vt:lpstr>Wingdings</vt:lpstr>
      <vt:lpstr>Office Theme</vt:lpstr>
      <vt:lpstr>מצגת של PowerPoint‏</vt:lpstr>
      <vt:lpstr>מה להביא לשיעור?</vt:lpstr>
      <vt:lpstr>מה נלמד היום?</vt:lpstr>
      <vt:lpstr>אהבת קריאת ספרים</vt:lpstr>
      <vt:lpstr>"מדלן וכלבת הספריה" מאת: ליסה פאפ</vt:lpstr>
      <vt:lpstr>      </vt:lpstr>
      <vt:lpstr>כריכת הספר</vt:lpstr>
      <vt:lpstr>כריכת הספר</vt:lpstr>
      <vt:lpstr>מילים המביעות רגש:</vt:lpstr>
      <vt:lpstr>מסלול הרגשות של מדלן</vt:lpstr>
      <vt:lpstr>כיצד מרגישה מדלן?</vt:lpstr>
      <vt:lpstr>מצגת של PowerPoint‏</vt:lpstr>
      <vt:lpstr>כיצד מרגישה מדלן?</vt:lpstr>
      <vt:lpstr>כיצד מרגישה מדלן?</vt:lpstr>
      <vt:lpstr>כיצד מרגישה מדלן?</vt:lpstr>
      <vt:lpstr>כיצד מרגישה מדלן?</vt:lpstr>
      <vt:lpstr>כיצד מרגישה מדלן?</vt:lpstr>
      <vt:lpstr>כיצד מרגישה מדלן?</vt:lpstr>
      <vt:lpstr>כיצד מרגישה מדלן?</vt:lpstr>
      <vt:lpstr>מסלול הרגשות של מדלן</vt:lpstr>
      <vt:lpstr>חשיבות הרגשת הדמויות בסיפור</vt:lpstr>
      <vt:lpstr>יחסה של בוני הכלבה למדלן</vt:lpstr>
      <vt:lpstr>יחסה של בוני הכלבה למדלן</vt:lpstr>
      <vt:lpstr>מי עזר למדלן?</vt:lpstr>
      <vt:lpstr>סרטון- תקציר הספר</vt:lpstr>
      <vt:lpstr>מסכמים-  מה למדנו?</vt:lpstr>
      <vt:lpstr>לסיום השיעור- קטע קריאה מתוך ספר </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User</cp:lastModifiedBy>
  <cp:revision>465</cp:revision>
  <dcterms:created xsi:type="dcterms:W3CDTF">2020-03-11T07:11:19Z</dcterms:created>
  <dcterms:modified xsi:type="dcterms:W3CDTF">2020-07-30T10:53:14Z</dcterms:modified>
</cp:coreProperties>
</file>