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82" r:id="rId2"/>
    <p:sldId id="268" r:id="rId3"/>
    <p:sldId id="269" r:id="rId4"/>
    <p:sldId id="270" r:id="rId5"/>
    <p:sldId id="287" r:id="rId6"/>
    <p:sldId id="299" r:id="rId7"/>
    <p:sldId id="315" r:id="rId8"/>
    <p:sldId id="290" r:id="rId9"/>
    <p:sldId id="302" r:id="rId10"/>
    <p:sldId id="291" r:id="rId11"/>
    <p:sldId id="300" r:id="rId12"/>
    <p:sldId id="303" r:id="rId13"/>
    <p:sldId id="301" r:id="rId14"/>
    <p:sldId id="298" r:id="rId15"/>
    <p:sldId id="306" r:id="rId16"/>
    <p:sldId id="316" r:id="rId17"/>
    <p:sldId id="307" r:id="rId18"/>
    <p:sldId id="308" r:id="rId19"/>
    <p:sldId id="309" r:id="rId20"/>
    <p:sldId id="314" r:id="rId21"/>
    <p:sldId id="317" r:id="rId22"/>
    <p:sldId id="312" r:id="rId23"/>
    <p:sldId id="318" r:id="rId24"/>
    <p:sldId id="281" r:id="rId25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FE3070"/>
    <a:srgbClr val="1152CB"/>
    <a:srgbClr val="225ECE"/>
    <a:srgbClr val="969696"/>
    <a:srgbClr val="FFC000"/>
    <a:srgbClr val="4285E3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5" autoAdjust="0"/>
    <p:restoredTop sz="90074" autoAdjust="0"/>
  </p:normalViewPr>
  <p:slideViewPr>
    <p:cSldViewPr snapToGrid="0" snapToObjects="1" showGuides="1">
      <p:cViewPr varScale="1">
        <p:scale>
          <a:sx n="97" d="100"/>
          <a:sy n="97" d="100"/>
        </p:scale>
        <p:origin x="1446" y="96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aa-ET" smtClean="0"/>
              <a:t>10/05/2021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10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924959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dirty="0">
                <a:cs typeface="Calibri" panose="020F0502020204030204" pitchFamily="34" charset="0"/>
              </a:rPr>
              <a:t>המורה תדגים בשיעור איך לסרטט את המאונכים</a:t>
            </a: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616085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643559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13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592572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14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4977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16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80549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17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36816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18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166801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endParaRPr lang="he-IL" b="0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19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2323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dirty="0">
              <a:solidFill>
                <a:schemeClr val="dk1"/>
              </a:solidFill>
              <a:latin typeface="Alef"/>
              <a:ea typeface="Alef"/>
              <a:cs typeface="Calibri" panose="020F0502020204030204" pitchFamily="34" charset="0"/>
              <a:sym typeface="Alef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endParaRPr lang="he-IL" b="0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20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553332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21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21364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22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87928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24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018374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3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4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he-IL" dirty="0">
                <a:cs typeface="Calibri" panose="020F0502020204030204" pitchFamily="34" charset="0"/>
              </a:rPr>
              <a:t>המורה</a:t>
            </a:r>
            <a:r>
              <a:rPr lang="he-IL" baseline="0" dirty="0">
                <a:cs typeface="Calibri" panose="020F0502020204030204" pitchFamily="34" charset="0"/>
              </a:rPr>
              <a:t> תדגים  בעזרת סרגל משולש כיצד בודקים זווית ישרה והאם הקטע המודגש מאונך או לא?.</a:t>
            </a: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r>
              <a:rPr lang="he-IL" dirty="0">
                <a:cs typeface="Calibri" panose="020F0502020204030204" pitchFamily="34" charset="0"/>
              </a:rPr>
              <a:t>המו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6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53495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7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202570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8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41086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>
                <a:cs typeface="Calibri" panose="020F0502020204030204" pitchFamily="34" charset="0"/>
              </a:rPr>
              <a:t>                                                                                                                   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9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8580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aa-ET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aa-ET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aa-ET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6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aa-ET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aa-ET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aa-ET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aa-ET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aa-ET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br>
              <a:rPr lang="en-US" dirty="0"/>
            </a:br>
            <a:r>
              <a:rPr lang="he-IL" dirty="0"/>
              <a:t>כותרת 3</a:t>
            </a:r>
            <a:endParaRPr lang="aa-E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aa-E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aa-E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aa-ET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aa-ET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aa-ET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aa-ET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aa-ET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איורים: </a:t>
            </a:r>
            <a:endParaRPr lang="aa-ET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3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aa-ET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aa-ET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aa-ET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aa-ET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aa-ET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aa-ET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aa-ET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aa-E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aa-E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aa-E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aa-E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a-ET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aa-ET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aa-ET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2" r:id="rId2"/>
    <p:sldLayoutId id="2147483650" r:id="rId3"/>
    <p:sldLayoutId id="2147483653" r:id="rId4"/>
    <p:sldLayoutId id="2147483666" r:id="rId5"/>
    <p:sldLayoutId id="2147483652" r:id="rId6"/>
    <p:sldLayoutId id="2147483667" r:id="rId7"/>
    <p:sldLayoutId id="2147483669" r:id="rId8"/>
    <p:sldLayoutId id="2147483670" r:id="rId9"/>
    <p:sldLayoutId id="2147483671" r:id="rId10"/>
    <p:sldLayoutId id="2147483668" r:id="rId11"/>
    <p:sldLayoutId id="2147483665" r:id="rId12"/>
    <p:sldLayoutId id="2147483657" r:id="rId13"/>
    <p:sldLayoutId id="2147483664" r:id="rId14"/>
    <p:sldLayoutId id="2147483661" r:id="rId15"/>
    <p:sldLayoutId id="2147483649" r:id="rId16"/>
    <p:sldLayoutId id="2147483663" r:id="rId17"/>
    <p:sldLayoutId id="2147483673" r:id="rId18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e-IL" dirty="0"/>
              <a:t>שיעור במתמטיקה לכיתה ה</a:t>
            </a:r>
            <a:endParaRPr lang="aa-ET" dirty="0"/>
          </a:p>
          <a:p>
            <a:endParaRPr lang="aa-ET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4419771"/>
            <a:ext cx="6263640" cy="649357"/>
          </a:xfrm>
        </p:spPr>
        <p:txBody>
          <a:bodyPr>
            <a:noAutofit/>
          </a:bodyPr>
          <a:lstStyle/>
          <a:p>
            <a:pPr algn="r"/>
            <a:r>
              <a:rPr lang="he-IL" sz="2800" dirty="0"/>
              <a:t>נושא השיעור: הכרת מושג גובה במשולש</a:t>
            </a:r>
            <a:endParaRPr lang="aa-ET" sz="2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16A64C-005C-F64F-B02E-13F57DD4C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6890" y="6148563"/>
            <a:ext cx="11363629" cy="560533"/>
          </a:xfrm>
        </p:spPr>
        <p:txBody>
          <a:bodyPr/>
          <a:lstStyle/>
          <a:p>
            <a:pPr algn="r"/>
            <a:r>
              <a:rPr lang="he-IL" dirty="0"/>
              <a:t>ערכה וכתבה: </a:t>
            </a:r>
            <a:r>
              <a:rPr lang="he-IL" dirty="0" err="1"/>
              <a:t>פינקר</a:t>
            </a:r>
            <a:r>
              <a:rPr lang="he-IL" dirty="0"/>
              <a:t> רינת</a:t>
            </a:r>
            <a:endParaRPr lang="aa-ET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aa-ET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e-IL" dirty="0"/>
              <a:t>עם המורה: עדינה אברהמי</a:t>
            </a:r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268421"/>
            <a:ext cx="10515600" cy="1325563"/>
          </a:xfrm>
        </p:spPr>
        <p:txBody>
          <a:bodyPr/>
          <a:lstStyle/>
          <a:p>
            <a:r>
              <a:rPr lang="he-IL" dirty="0"/>
              <a:t>פתרון</a:t>
            </a:r>
            <a:endParaRPr lang="aa-ET" dirty="0"/>
          </a:p>
        </p:txBody>
      </p:sp>
      <p:cxnSp>
        <p:nvCxnSpPr>
          <p:cNvPr id="22" name="מחבר ישר 21">
            <a:extLst>
              <a:ext uri="{FF2B5EF4-FFF2-40B4-BE49-F238E27FC236}">
                <a16:creationId xmlns:a16="http://schemas.microsoft.com/office/drawing/2014/main" id="{6E4D774E-6C5C-42DC-83F7-FB742D7EABF0}"/>
              </a:ext>
            </a:extLst>
          </p:cNvPr>
          <p:cNvCxnSpPr>
            <a:cxnSpLocks/>
          </p:cNvCxnSpPr>
          <p:nvPr/>
        </p:nvCxnSpPr>
        <p:spPr>
          <a:xfrm flipV="1">
            <a:off x="7324819" y="1716001"/>
            <a:ext cx="1736054" cy="9622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אליפסה 23">
            <a:extLst>
              <a:ext uri="{FF2B5EF4-FFF2-40B4-BE49-F238E27FC236}">
                <a16:creationId xmlns:a16="http://schemas.microsoft.com/office/drawing/2014/main" id="{1D4B3F2B-6DB7-4685-9106-100150154BF5}"/>
              </a:ext>
            </a:extLst>
          </p:cNvPr>
          <p:cNvSpPr/>
          <p:nvPr/>
        </p:nvSpPr>
        <p:spPr>
          <a:xfrm>
            <a:off x="7287796" y="2609763"/>
            <a:ext cx="110837" cy="12202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cxnSp>
        <p:nvCxnSpPr>
          <p:cNvPr id="29" name="מחבר ישר 28">
            <a:extLst>
              <a:ext uri="{FF2B5EF4-FFF2-40B4-BE49-F238E27FC236}">
                <a16:creationId xmlns:a16="http://schemas.microsoft.com/office/drawing/2014/main" id="{8D1B8442-102B-4C6E-8DA0-6CDE4081EBE5}"/>
              </a:ext>
            </a:extLst>
          </p:cNvPr>
          <p:cNvCxnSpPr>
            <a:cxnSpLocks/>
          </p:cNvCxnSpPr>
          <p:nvPr/>
        </p:nvCxnSpPr>
        <p:spPr>
          <a:xfrm>
            <a:off x="1565337" y="2094223"/>
            <a:ext cx="426749" cy="17664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תמונה 41">
            <a:extLst>
              <a:ext uri="{FF2B5EF4-FFF2-40B4-BE49-F238E27FC236}">
                <a16:creationId xmlns:a16="http://schemas.microsoft.com/office/drawing/2014/main" id="{E4A48E73-9C85-4AA3-BDA5-18D2C61C6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67532">
            <a:off x="8963328" y="1785704"/>
            <a:ext cx="195089" cy="17679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0AB92372-0D47-48FC-95A8-D1413E6BB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08297">
            <a:off x="1461269" y="2021064"/>
            <a:ext cx="146317" cy="146317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F10AD5E4-5B18-4DDA-9C1A-1A9C56DBF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738" y="2023857"/>
            <a:ext cx="4170025" cy="2078916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FF2C7398-F651-4E6C-A612-CC3E85CA9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96874">
            <a:off x="7442757" y="2231308"/>
            <a:ext cx="4170025" cy="2078916"/>
          </a:xfrm>
          <a:prstGeom prst="rect">
            <a:avLst/>
          </a:prstGeom>
        </p:spPr>
      </p:pic>
      <p:cxnSp>
        <p:nvCxnSpPr>
          <p:cNvPr id="30" name="מחבר ישר 29">
            <a:extLst>
              <a:ext uri="{FF2B5EF4-FFF2-40B4-BE49-F238E27FC236}">
                <a16:creationId xmlns:a16="http://schemas.microsoft.com/office/drawing/2014/main" id="{01FB5F82-726B-4A9C-8901-E289DA3080B9}"/>
              </a:ext>
            </a:extLst>
          </p:cNvPr>
          <p:cNvCxnSpPr>
            <a:cxnSpLocks/>
          </p:cNvCxnSpPr>
          <p:nvPr/>
        </p:nvCxnSpPr>
        <p:spPr>
          <a:xfrm flipV="1">
            <a:off x="1249086" y="3153065"/>
            <a:ext cx="4071135" cy="94393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D6B2E439-F5EF-4FC3-BE87-6D660E60C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21808">
            <a:off x="1925494" y="3591391"/>
            <a:ext cx="285080" cy="291868"/>
          </a:xfrm>
          <a:prstGeom prst="rect">
            <a:avLst/>
          </a:prstGeom>
        </p:spPr>
      </p:pic>
      <p:cxnSp>
        <p:nvCxnSpPr>
          <p:cNvPr id="43" name="מחבר ישר 42">
            <a:extLst>
              <a:ext uri="{FF2B5EF4-FFF2-40B4-BE49-F238E27FC236}">
                <a16:creationId xmlns:a16="http://schemas.microsoft.com/office/drawing/2014/main" id="{934016C0-F474-4917-AE4F-FC70FBCD5F39}"/>
              </a:ext>
            </a:extLst>
          </p:cNvPr>
          <p:cNvCxnSpPr/>
          <p:nvPr/>
        </p:nvCxnSpPr>
        <p:spPr>
          <a:xfrm>
            <a:off x="8894618" y="1357745"/>
            <a:ext cx="2064327" cy="33112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07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והפעם נעשה בדיוק אותו דבר במשולש ישר זווית</a:t>
            </a:r>
            <a:endParaRPr lang="aa-E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e-IL" dirty="0"/>
          </a:p>
          <a:p>
            <a:r>
              <a:rPr lang="he-IL" dirty="0"/>
              <a:t>סרטטו במחברת (בעזרת סרגל) משולש ישר זווית.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r>
              <a:rPr lang="he-IL" dirty="0"/>
              <a:t>בחרו </a:t>
            </a:r>
            <a:r>
              <a:rPr lang="he-IL" dirty="0" err="1"/>
              <a:t>קודקוד</a:t>
            </a:r>
            <a:r>
              <a:rPr lang="he-IL" dirty="0"/>
              <a:t> אחד במשולש וסמנו אותו בכחול.</a:t>
            </a:r>
          </a:p>
          <a:p>
            <a:r>
              <a:rPr lang="he-IL" dirty="0"/>
              <a:t>סמנו בכחול את הצלע הנמצאת מול </a:t>
            </a:r>
            <a:r>
              <a:rPr lang="he-IL" dirty="0" err="1"/>
              <a:t>הקודקוד</a:t>
            </a:r>
            <a:r>
              <a:rPr lang="he-IL" dirty="0"/>
              <a:t> שסימנתם.</a:t>
            </a:r>
          </a:p>
          <a:p>
            <a:endParaRPr lang="aa-E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8253">
            <a:off x="1453996" y="2589194"/>
            <a:ext cx="3132271" cy="2359643"/>
          </a:xfrm>
          <a:prstGeom prst="rect">
            <a:avLst/>
          </a:prstGeom>
          <a:noFill/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859CE69-233A-4F9F-8851-E5570E82F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340" y="1792968"/>
            <a:ext cx="170703" cy="140220"/>
          </a:xfrm>
          <a:prstGeom prst="rect">
            <a:avLst/>
          </a:prstGeom>
        </p:spPr>
      </p:pic>
      <p:cxnSp>
        <p:nvCxnSpPr>
          <p:cNvPr id="8" name="מחבר ישר 7"/>
          <p:cNvCxnSpPr>
            <a:cxnSpLocks/>
          </p:cNvCxnSpPr>
          <p:nvPr/>
        </p:nvCxnSpPr>
        <p:spPr>
          <a:xfrm>
            <a:off x="1168400" y="3530600"/>
            <a:ext cx="2120900" cy="207010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5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90600" y="365125"/>
            <a:ext cx="10363200" cy="5032375"/>
          </a:xfrm>
        </p:spPr>
        <p:txBody>
          <a:bodyPr>
            <a:normAutofit/>
          </a:bodyPr>
          <a:lstStyle/>
          <a:p>
            <a:br>
              <a:rPr lang="he-IL" dirty="0"/>
            </a:br>
            <a:r>
              <a:rPr lang="he-IL" dirty="0"/>
              <a:t>ועכשיו..</a:t>
            </a:r>
            <a:br>
              <a:rPr lang="he-IL" dirty="0"/>
            </a:br>
            <a:r>
              <a:rPr lang="he-IL" dirty="0"/>
              <a:t>סרטטו בעזרת סרגל קטע </a:t>
            </a:r>
            <a:r>
              <a:rPr lang="he-IL" dirty="0">
                <a:solidFill>
                  <a:srgbClr val="FF0000"/>
                </a:solidFill>
              </a:rPr>
              <a:t>היוצא מהקודקוד </a:t>
            </a:r>
            <a:r>
              <a:rPr lang="he-IL" dirty="0"/>
              <a:t>שסימנתם </a:t>
            </a:r>
            <a:r>
              <a:rPr lang="he-IL" dirty="0">
                <a:solidFill>
                  <a:srgbClr val="FF0000"/>
                </a:solidFill>
              </a:rPr>
              <a:t>ומגיע אל הצלע שמולו </a:t>
            </a:r>
            <a:r>
              <a:rPr lang="he-IL" dirty="0"/>
              <a:t>(הצלע הכחולה שסימנתם) </a:t>
            </a:r>
            <a:r>
              <a:rPr lang="he-IL" dirty="0">
                <a:solidFill>
                  <a:srgbClr val="FF0000"/>
                </a:solidFill>
              </a:rPr>
              <a:t>ויוצר במפגש ביניהם זווית ישרה. 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/>
              <a:t>העזרו בסרגל משולש.</a:t>
            </a:r>
          </a:p>
        </p:txBody>
      </p:sp>
    </p:spTree>
    <p:extLst>
      <p:ext uri="{BB962C8B-B14F-4D97-AF65-F5344CB8AC3E}">
        <p14:creationId xmlns:p14="http://schemas.microsoft.com/office/powerpoint/2010/main" val="2240366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פתרון</a:t>
            </a:r>
            <a:endParaRPr lang="aa-ET" dirty="0"/>
          </a:p>
        </p:txBody>
      </p:sp>
      <p:cxnSp>
        <p:nvCxnSpPr>
          <p:cNvPr id="44" name="מחבר ישר 43"/>
          <p:cNvCxnSpPr>
            <a:cxnSpLocks/>
            <a:endCxn id="30" idx="3"/>
          </p:cNvCxnSpPr>
          <p:nvPr/>
        </p:nvCxnSpPr>
        <p:spPr>
          <a:xfrm flipH="1">
            <a:off x="2644066" y="3311699"/>
            <a:ext cx="1381962" cy="96449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2EBEBC09-D7A6-4D3B-A5C8-355D6698B5B2}"/>
              </a:ext>
            </a:extLst>
          </p:cNvPr>
          <p:cNvGrpSpPr/>
          <p:nvPr/>
        </p:nvGrpSpPr>
        <p:grpSpPr>
          <a:xfrm rot="20959870">
            <a:off x="7148945" y="2955529"/>
            <a:ext cx="3404755" cy="2227624"/>
            <a:chOff x="7148945" y="2955529"/>
            <a:chExt cx="3404755" cy="2227624"/>
          </a:xfrm>
        </p:grpSpPr>
        <p:cxnSp>
          <p:nvCxnSpPr>
            <p:cNvPr id="13" name="מחבר ישר 12"/>
            <p:cNvCxnSpPr>
              <a:cxnSpLocks/>
            </p:cNvCxnSpPr>
            <p:nvPr/>
          </p:nvCxnSpPr>
          <p:spPr>
            <a:xfrm>
              <a:off x="10538095" y="2955529"/>
              <a:ext cx="10393" cy="2227624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מחבר ישר 15"/>
            <p:cNvCxnSpPr>
              <a:cxnSpLocks/>
            </p:cNvCxnSpPr>
            <p:nvPr/>
          </p:nvCxnSpPr>
          <p:spPr>
            <a:xfrm>
              <a:off x="7148945" y="2981685"/>
              <a:ext cx="3404755" cy="22014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תמונה 8">
            <a:extLst>
              <a:ext uri="{FF2B5EF4-FFF2-40B4-BE49-F238E27FC236}">
                <a16:creationId xmlns:a16="http://schemas.microsoft.com/office/drawing/2014/main" id="{6CD28B82-9D52-4445-8FC7-DD01429F4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8231" y="4736143"/>
            <a:ext cx="170703" cy="14022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5C79828-D17D-439E-A3FE-E111EE070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957" y="3235504"/>
            <a:ext cx="170703" cy="140220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1076BE2E-776F-46E8-B1FA-3AF0248DB9F1}"/>
              </a:ext>
            </a:extLst>
          </p:cNvPr>
          <p:cNvGrpSpPr/>
          <p:nvPr/>
        </p:nvGrpSpPr>
        <p:grpSpPr>
          <a:xfrm rot="998079">
            <a:off x="995814" y="2836683"/>
            <a:ext cx="2763386" cy="2372626"/>
            <a:chOff x="995814" y="2836683"/>
            <a:chExt cx="2763386" cy="2372626"/>
          </a:xfrm>
        </p:grpSpPr>
        <p:cxnSp>
          <p:nvCxnSpPr>
            <p:cNvPr id="37" name="מחבר ישר 36"/>
            <p:cNvCxnSpPr>
              <a:cxnSpLocks/>
            </p:cNvCxnSpPr>
            <p:nvPr/>
          </p:nvCxnSpPr>
          <p:spPr>
            <a:xfrm>
              <a:off x="1029854" y="2855119"/>
              <a:ext cx="2729346" cy="12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מחבר ישר 38"/>
            <p:cNvCxnSpPr>
              <a:cxnSpLocks/>
            </p:cNvCxnSpPr>
            <p:nvPr/>
          </p:nvCxnSpPr>
          <p:spPr>
            <a:xfrm>
              <a:off x="3759200" y="2855119"/>
              <a:ext cx="0" cy="235419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מחבר ישר 40"/>
            <p:cNvCxnSpPr>
              <a:cxnSpLocks/>
            </p:cNvCxnSpPr>
            <p:nvPr/>
          </p:nvCxnSpPr>
          <p:spPr>
            <a:xfrm>
              <a:off x="995814" y="2836683"/>
              <a:ext cx="2747781" cy="234647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תמונה 29">
              <a:extLst>
                <a:ext uri="{FF2B5EF4-FFF2-40B4-BE49-F238E27FC236}">
                  <a16:creationId xmlns:a16="http://schemas.microsoft.com/office/drawing/2014/main" id="{91F09413-F422-48FC-99E2-19B0AC6B8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640033">
              <a:off x="2537682" y="4033132"/>
              <a:ext cx="195089" cy="176799"/>
            </a:xfrm>
            <a:prstGeom prst="rect">
              <a:avLst/>
            </a:prstGeom>
          </p:spPr>
        </p:pic>
      </p:grp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6C3DB903-F32B-4DF2-904E-D3D782A3CEF0}"/>
              </a:ext>
            </a:extLst>
          </p:cNvPr>
          <p:cNvGrpSpPr/>
          <p:nvPr/>
        </p:nvGrpSpPr>
        <p:grpSpPr>
          <a:xfrm rot="20819156">
            <a:off x="6962525" y="2947827"/>
            <a:ext cx="3404755" cy="210657"/>
            <a:chOff x="7148945" y="2947827"/>
            <a:chExt cx="3404755" cy="210657"/>
          </a:xfrm>
        </p:grpSpPr>
        <p:cxnSp>
          <p:nvCxnSpPr>
            <p:cNvPr id="11" name="מחבר ישר 10"/>
            <p:cNvCxnSpPr>
              <a:cxnSpLocks/>
            </p:cNvCxnSpPr>
            <p:nvPr/>
          </p:nvCxnSpPr>
          <p:spPr>
            <a:xfrm>
              <a:off x="7148945" y="2947827"/>
              <a:ext cx="3404755" cy="770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תמונה 30">
              <a:extLst>
                <a:ext uri="{FF2B5EF4-FFF2-40B4-BE49-F238E27FC236}">
                  <a16:creationId xmlns:a16="http://schemas.microsoft.com/office/drawing/2014/main" id="{05674E33-015B-48F9-AA4E-2FD50A676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3399" y="2981685"/>
              <a:ext cx="195089" cy="176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10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עשינו?</a:t>
            </a:r>
            <a:endParaRPr lang="aa-E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2032690"/>
            <a:ext cx="9572625" cy="3844925"/>
          </a:xfrm>
        </p:spPr>
        <p:txBody>
          <a:bodyPr>
            <a:normAutofit/>
          </a:bodyPr>
          <a:lstStyle/>
          <a:p>
            <a:pPr lvl="0"/>
            <a:r>
              <a:rPr lang="he-IL" b="1" dirty="0"/>
              <a:t>אנחנו בעצם סרטטנו "גובה"</a:t>
            </a:r>
          </a:p>
          <a:p>
            <a:pPr lvl="0" algn="r"/>
            <a:br>
              <a:rPr lang="en-US" b="1" dirty="0"/>
            </a:br>
            <a:r>
              <a:rPr lang="he-IL" b="1" dirty="0">
                <a:solidFill>
                  <a:srgbClr val="FF0000"/>
                </a:solidFill>
              </a:rPr>
              <a:t>גובה של משולש </a:t>
            </a:r>
            <a:r>
              <a:rPr lang="he-IL" b="1" dirty="0"/>
              <a:t>הוא קטע שקצהו האחד בקדקוד,</a:t>
            </a:r>
          </a:p>
          <a:p>
            <a:pPr lvl="0" algn="r"/>
            <a:r>
              <a:rPr lang="he-IL" b="1" dirty="0"/>
              <a:t>קצהו האחר על הצלע שמולו או על המשכה</a:t>
            </a:r>
          </a:p>
          <a:p>
            <a:pPr lvl="0" algn="r"/>
            <a:r>
              <a:rPr lang="he-IL" b="1" dirty="0"/>
              <a:t>והוא מאונך לצלע הזאת.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5900" y="1928813"/>
            <a:ext cx="11836400" cy="4603751"/>
          </a:xfrm>
        </p:spPr>
        <p:txBody>
          <a:bodyPr/>
          <a:lstStyle/>
          <a:p>
            <a:endParaRPr lang="he-IL" dirty="0"/>
          </a:p>
          <a:p>
            <a:endParaRPr lang="he-IL" dirty="0"/>
          </a:p>
          <a:p>
            <a:pPr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99" y="310300"/>
            <a:ext cx="1017545" cy="1070700"/>
          </a:xfrm>
          <a:prstGeom prst="rect">
            <a:avLst/>
          </a:prstGeom>
        </p:spPr>
      </p:pic>
      <p:sp>
        <p:nvSpPr>
          <p:cNvPr id="4" name="משולש שווה שוקיים 3"/>
          <p:cNvSpPr/>
          <p:nvPr/>
        </p:nvSpPr>
        <p:spPr>
          <a:xfrm rot="20071996">
            <a:off x="9906000" y="2324100"/>
            <a:ext cx="1320800" cy="11303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cxnSp>
        <p:nvCxnSpPr>
          <p:cNvPr id="13" name="מחבר ישר 12"/>
          <p:cNvCxnSpPr>
            <a:stCxn id="4" idx="0"/>
          </p:cNvCxnSpPr>
          <p:nvPr/>
        </p:nvCxnSpPr>
        <p:spPr>
          <a:xfrm>
            <a:off x="10323393" y="2379013"/>
            <a:ext cx="1082247" cy="76624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/>
          <p:cNvCxnSpPr>
            <a:stCxn id="4" idx="0"/>
            <a:endCxn id="4" idx="2"/>
          </p:cNvCxnSpPr>
          <p:nvPr/>
        </p:nvCxnSpPr>
        <p:spPr>
          <a:xfrm flipH="1">
            <a:off x="10213175" y="2379013"/>
            <a:ext cx="110218" cy="13044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מחבר ישר 33"/>
          <p:cNvCxnSpPr/>
          <p:nvPr/>
        </p:nvCxnSpPr>
        <p:spPr>
          <a:xfrm flipV="1">
            <a:off x="10213175" y="3086513"/>
            <a:ext cx="1192465" cy="6115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מחבר ישר 36"/>
          <p:cNvCxnSpPr>
            <a:endCxn id="4" idx="5"/>
          </p:cNvCxnSpPr>
          <p:nvPr/>
        </p:nvCxnSpPr>
        <p:spPr>
          <a:xfrm flipV="1">
            <a:off x="10213175" y="2747268"/>
            <a:ext cx="651341" cy="65983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FD87BEB8-E808-4FB5-B57A-507FD79A7B3A}"/>
              </a:ext>
            </a:extLst>
          </p:cNvPr>
          <p:cNvGrpSpPr/>
          <p:nvPr/>
        </p:nvGrpSpPr>
        <p:grpSpPr>
          <a:xfrm rot="3294429">
            <a:off x="7754149" y="2489200"/>
            <a:ext cx="1285937" cy="1524000"/>
            <a:chOff x="7754149" y="2489200"/>
            <a:chExt cx="1285937" cy="1524000"/>
          </a:xfrm>
        </p:grpSpPr>
        <p:cxnSp>
          <p:nvCxnSpPr>
            <p:cNvPr id="43" name="מחבר ישר 42"/>
            <p:cNvCxnSpPr>
              <a:cxnSpLocks/>
            </p:cNvCxnSpPr>
            <p:nvPr/>
          </p:nvCxnSpPr>
          <p:spPr>
            <a:xfrm>
              <a:off x="7754149" y="2505074"/>
              <a:ext cx="0" cy="1508126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מחבר ישר 44"/>
            <p:cNvCxnSpPr>
              <a:cxnSpLocks/>
            </p:cNvCxnSpPr>
            <p:nvPr/>
          </p:nvCxnSpPr>
          <p:spPr>
            <a:xfrm>
              <a:off x="7754149" y="2489200"/>
              <a:ext cx="1263930" cy="15240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מחבר ישר 47"/>
            <p:cNvCxnSpPr>
              <a:cxnSpLocks/>
            </p:cNvCxnSpPr>
            <p:nvPr/>
          </p:nvCxnSpPr>
          <p:spPr>
            <a:xfrm flipH="1">
              <a:off x="7754149" y="4013200"/>
              <a:ext cx="1285937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53EB547D-DBA6-424B-B437-6BE589163DE0}"/>
              </a:ext>
            </a:extLst>
          </p:cNvPr>
          <p:cNvGrpSpPr/>
          <p:nvPr/>
        </p:nvGrpSpPr>
        <p:grpSpPr>
          <a:xfrm rot="20145198">
            <a:off x="4526079" y="2505074"/>
            <a:ext cx="1687289" cy="1508126"/>
            <a:chOff x="4526079" y="2505074"/>
            <a:chExt cx="1687289" cy="1508126"/>
          </a:xfrm>
        </p:grpSpPr>
        <p:cxnSp>
          <p:nvCxnSpPr>
            <p:cNvPr id="54" name="מחבר ישר 53"/>
            <p:cNvCxnSpPr>
              <a:cxnSpLocks/>
            </p:cNvCxnSpPr>
            <p:nvPr/>
          </p:nvCxnSpPr>
          <p:spPr>
            <a:xfrm>
              <a:off x="5369724" y="2505074"/>
              <a:ext cx="0" cy="1508126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מחבר ישר 55"/>
            <p:cNvCxnSpPr>
              <a:cxnSpLocks/>
            </p:cNvCxnSpPr>
            <p:nvPr/>
          </p:nvCxnSpPr>
          <p:spPr>
            <a:xfrm>
              <a:off x="5369724" y="2505074"/>
              <a:ext cx="843644" cy="1508126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מחבר ישר 57"/>
            <p:cNvCxnSpPr>
              <a:cxnSpLocks/>
            </p:cNvCxnSpPr>
            <p:nvPr/>
          </p:nvCxnSpPr>
          <p:spPr>
            <a:xfrm flipH="1">
              <a:off x="4526079" y="2505074"/>
              <a:ext cx="843645" cy="150812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מחבר ישר 59"/>
            <p:cNvCxnSpPr>
              <a:cxnSpLocks/>
            </p:cNvCxnSpPr>
            <p:nvPr/>
          </p:nvCxnSpPr>
          <p:spPr>
            <a:xfrm>
              <a:off x="4526079" y="4013200"/>
              <a:ext cx="1687289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משולש ישר-זווית 60"/>
          <p:cNvSpPr/>
          <p:nvPr/>
        </p:nvSpPr>
        <p:spPr>
          <a:xfrm rot="16200000">
            <a:off x="1352684" y="2352053"/>
            <a:ext cx="1375358" cy="1681403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cxnSp>
        <p:nvCxnSpPr>
          <p:cNvPr id="67" name="מחבר ישר 66"/>
          <p:cNvCxnSpPr/>
          <p:nvPr/>
        </p:nvCxnSpPr>
        <p:spPr>
          <a:xfrm flipH="1" flipV="1">
            <a:off x="1536699" y="3571104"/>
            <a:ext cx="1344366" cy="28440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מחבר ישר 69"/>
          <p:cNvCxnSpPr>
            <a:stCxn id="61" idx="4"/>
            <a:endCxn id="61" idx="2"/>
          </p:cNvCxnSpPr>
          <p:nvPr/>
        </p:nvCxnSpPr>
        <p:spPr>
          <a:xfrm>
            <a:off x="2881065" y="2505076"/>
            <a:ext cx="0" cy="1375357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מחבר ישר 71"/>
          <p:cNvCxnSpPr>
            <a:stCxn id="61" idx="4"/>
          </p:cNvCxnSpPr>
          <p:nvPr/>
        </p:nvCxnSpPr>
        <p:spPr>
          <a:xfrm flipH="1">
            <a:off x="1199661" y="2505076"/>
            <a:ext cx="1681404" cy="13753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מחבר ישר 73"/>
          <p:cNvCxnSpPr>
            <a:endCxn id="61" idx="2"/>
          </p:cNvCxnSpPr>
          <p:nvPr/>
        </p:nvCxnSpPr>
        <p:spPr>
          <a:xfrm flipV="1">
            <a:off x="1199661" y="3880433"/>
            <a:ext cx="1681404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משולש ישר-זווית 75"/>
          <p:cNvSpPr/>
          <p:nvPr/>
        </p:nvSpPr>
        <p:spPr>
          <a:xfrm rot="2072833">
            <a:off x="6489700" y="4813300"/>
            <a:ext cx="1880399" cy="1397000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cxnSp>
        <p:nvCxnSpPr>
          <p:cNvPr id="78" name="מחבר ישר 77"/>
          <p:cNvCxnSpPr>
            <a:stCxn id="76" idx="0"/>
            <a:endCxn id="76" idx="2"/>
          </p:cNvCxnSpPr>
          <p:nvPr/>
        </p:nvCxnSpPr>
        <p:spPr>
          <a:xfrm flipH="1">
            <a:off x="6259387" y="4403301"/>
            <a:ext cx="792218" cy="115065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מחבר ישר 79"/>
          <p:cNvCxnSpPr>
            <a:stCxn id="76" idx="0"/>
            <a:endCxn id="76" idx="4"/>
          </p:cNvCxnSpPr>
          <p:nvPr/>
        </p:nvCxnSpPr>
        <p:spPr>
          <a:xfrm>
            <a:off x="7051605" y="4403301"/>
            <a:ext cx="756589" cy="221699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מחבר ישר 81"/>
          <p:cNvCxnSpPr>
            <a:stCxn id="76" idx="2"/>
          </p:cNvCxnSpPr>
          <p:nvPr/>
        </p:nvCxnSpPr>
        <p:spPr>
          <a:xfrm>
            <a:off x="6259387" y="5553953"/>
            <a:ext cx="1548807" cy="106634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086174" y="2696814"/>
            <a:ext cx="4815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ד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600413" y="2747268"/>
            <a:ext cx="4800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ב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080377" y="2622034"/>
            <a:ext cx="4815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ג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1558040" y="2696814"/>
            <a:ext cx="4815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א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603043" y="5096885"/>
            <a:ext cx="4815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ה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006714" y="166300"/>
            <a:ext cx="10298595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בואו נתרגל.....גובה או לא גובה?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e-IL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he-I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לגבי כל משולש, החליטו אם הקטע המסומן הוא גובה או לא, ונמקו החלטתכם!  </a:t>
            </a:r>
            <a:endParaRPr lang="he-IL" sz="2800" b="1" dirty="0">
              <a:solidFill>
                <a:schemeClr val="bg1"/>
              </a:solidFill>
              <a:highlight>
                <a:srgbClr val="FF00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999" y="176671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5900" y="1928813"/>
            <a:ext cx="11836400" cy="4603751"/>
          </a:xfrm>
        </p:spPr>
        <p:txBody>
          <a:bodyPr/>
          <a:lstStyle/>
          <a:p>
            <a:endParaRPr lang="he-IL" dirty="0"/>
          </a:p>
          <a:p>
            <a:endParaRPr lang="he-IL" dirty="0"/>
          </a:p>
          <a:p>
            <a:pPr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ועכשיו בדיקה...</a:t>
            </a:r>
            <a:endParaRPr lang="aa-ET" dirty="0"/>
          </a:p>
        </p:txBody>
      </p:sp>
      <p:sp>
        <p:nvSpPr>
          <p:cNvPr id="2" name="TextBox 1"/>
          <p:cNvSpPr txBox="1"/>
          <p:nvPr/>
        </p:nvSpPr>
        <p:spPr>
          <a:xfrm>
            <a:off x="9054882" y="3632200"/>
            <a:ext cx="299741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cs typeface="Calibri" panose="020F0502020204030204" pitchFamily="34" charset="0"/>
              </a:rPr>
              <a:t>לא גובה,</a:t>
            </a:r>
            <a:r>
              <a:rPr lang="he-IL" sz="2800" dirty="0">
                <a:cs typeface="Calibri" panose="020F0502020204030204" pitchFamily="34" charset="0"/>
              </a:rPr>
              <a:t> הקטע</a:t>
            </a:r>
          </a:p>
          <a:p>
            <a:pPr algn="r"/>
            <a:r>
              <a:rPr lang="he-IL" sz="2800" dirty="0">
                <a:cs typeface="Calibri" panose="020F0502020204030204" pitchFamily="34" charset="0"/>
              </a:rPr>
              <a:t>האדום אינו יוצא מקודקוד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5373" y="3916601"/>
            <a:ext cx="2454972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>
                <a:cs typeface="Calibri" panose="020F0502020204030204" pitchFamily="34" charset="0"/>
              </a:rPr>
              <a:t>לא גובה, הקטע</a:t>
            </a:r>
          </a:p>
          <a:p>
            <a:pPr algn="r"/>
            <a:r>
              <a:rPr lang="he-IL" sz="2800" dirty="0">
                <a:cs typeface="Calibri" panose="020F0502020204030204" pitchFamily="34" charset="0"/>
              </a:rPr>
              <a:t>האדום אינו יוצר זווית ישרה</a:t>
            </a:r>
            <a:r>
              <a:rPr lang="en-US" sz="2800" dirty="0"/>
              <a:t>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8894" y="4896009"/>
            <a:ext cx="94049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cs typeface="Calibri" panose="020F0502020204030204" pitchFamily="34" charset="0"/>
              </a:rPr>
              <a:t>גובה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04000" y="2622034"/>
            <a:ext cx="94049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cs typeface="Calibri" panose="020F0502020204030204" pitchFamily="34" charset="0"/>
              </a:rPr>
              <a:t>גובה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76871" y="2544414"/>
            <a:ext cx="94049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cs typeface="Calibri" panose="020F0502020204030204" pitchFamily="34" charset="0"/>
              </a:rPr>
              <a:t>גובה</a:t>
            </a:r>
          </a:p>
        </p:txBody>
      </p:sp>
      <p:sp>
        <p:nvSpPr>
          <p:cNvPr id="4" name="משולש שווה שוקיים 3"/>
          <p:cNvSpPr/>
          <p:nvPr/>
        </p:nvSpPr>
        <p:spPr>
          <a:xfrm rot="20071996">
            <a:off x="9906000" y="2324100"/>
            <a:ext cx="1320800" cy="11303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cxnSp>
        <p:nvCxnSpPr>
          <p:cNvPr id="13" name="מחבר ישר 12"/>
          <p:cNvCxnSpPr>
            <a:stCxn id="4" idx="0"/>
          </p:cNvCxnSpPr>
          <p:nvPr/>
        </p:nvCxnSpPr>
        <p:spPr>
          <a:xfrm>
            <a:off x="10323393" y="2379013"/>
            <a:ext cx="1082247" cy="76624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/>
          <p:cNvCxnSpPr>
            <a:stCxn id="4" idx="0"/>
            <a:endCxn id="4" idx="2"/>
          </p:cNvCxnSpPr>
          <p:nvPr/>
        </p:nvCxnSpPr>
        <p:spPr>
          <a:xfrm flipH="1">
            <a:off x="10213175" y="2379013"/>
            <a:ext cx="110218" cy="13044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מחבר ישר 33"/>
          <p:cNvCxnSpPr/>
          <p:nvPr/>
        </p:nvCxnSpPr>
        <p:spPr>
          <a:xfrm flipV="1">
            <a:off x="10213175" y="3086513"/>
            <a:ext cx="1192465" cy="6115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מחבר ישר 36"/>
          <p:cNvCxnSpPr>
            <a:endCxn id="4" idx="5"/>
          </p:cNvCxnSpPr>
          <p:nvPr/>
        </p:nvCxnSpPr>
        <p:spPr>
          <a:xfrm flipV="1">
            <a:off x="10213175" y="2747268"/>
            <a:ext cx="651341" cy="65983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משולש ישר-זווית 60"/>
          <p:cNvSpPr/>
          <p:nvPr/>
        </p:nvSpPr>
        <p:spPr>
          <a:xfrm rot="16200000">
            <a:off x="1352684" y="2352053"/>
            <a:ext cx="1375358" cy="1681403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cxnSp>
        <p:nvCxnSpPr>
          <p:cNvPr id="67" name="מחבר ישר 66"/>
          <p:cNvCxnSpPr/>
          <p:nvPr/>
        </p:nvCxnSpPr>
        <p:spPr>
          <a:xfrm flipH="1" flipV="1">
            <a:off x="1536699" y="3571104"/>
            <a:ext cx="1344366" cy="28440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מחבר ישר 69"/>
          <p:cNvCxnSpPr>
            <a:stCxn id="61" idx="4"/>
            <a:endCxn id="61" idx="2"/>
          </p:cNvCxnSpPr>
          <p:nvPr/>
        </p:nvCxnSpPr>
        <p:spPr>
          <a:xfrm>
            <a:off x="2881065" y="2505076"/>
            <a:ext cx="0" cy="1375357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מחבר ישר 71"/>
          <p:cNvCxnSpPr>
            <a:stCxn id="61" idx="4"/>
          </p:cNvCxnSpPr>
          <p:nvPr/>
        </p:nvCxnSpPr>
        <p:spPr>
          <a:xfrm flipH="1">
            <a:off x="1199661" y="2505076"/>
            <a:ext cx="1681404" cy="13753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מחבר ישר 73"/>
          <p:cNvCxnSpPr>
            <a:endCxn id="61" idx="2"/>
          </p:cNvCxnSpPr>
          <p:nvPr/>
        </p:nvCxnSpPr>
        <p:spPr>
          <a:xfrm flipV="1">
            <a:off x="1199661" y="3880433"/>
            <a:ext cx="1681404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משולש ישר-זווית 75"/>
          <p:cNvSpPr/>
          <p:nvPr/>
        </p:nvSpPr>
        <p:spPr>
          <a:xfrm rot="2072833">
            <a:off x="6489700" y="4813300"/>
            <a:ext cx="1880399" cy="1397000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cxnSp>
        <p:nvCxnSpPr>
          <p:cNvPr id="78" name="מחבר ישר 77"/>
          <p:cNvCxnSpPr>
            <a:stCxn id="76" idx="0"/>
            <a:endCxn id="76" idx="2"/>
          </p:cNvCxnSpPr>
          <p:nvPr/>
        </p:nvCxnSpPr>
        <p:spPr>
          <a:xfrm flipH="1">
            <a:off x="6259387" y="4403301"/>
            <a:ext cx="792218" cy="115065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מחבר ישר 79"/>
          <p:cNvCxnSpPr>
            <a:stCxn id="76" idx="0"/>
            <a:endCxn id="76" idx="4"/>
          </p:cNvCxnSpPr>
          <p:nvPr/>
        </p:nvCxnSpPr>
        <p:spPr>
          <a:xfrm>
            <a:off x="7051605" y="4403301"/>
            <a:ext cx="756589" cy="221699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מחבר ישר 81"/>
          <p:cNvCxnSpPr>
            <a:stCxn id="76" idx="2"/>
          </p:cNvCxnSpPr>
          <p:nvPr/>
        </p:nvCxnSpPr>
        <p:spPr>
          <a:xfrm>
            <a:off x="6259387" y="5553953"/>
            <a:ext cx="1548807" cy="106634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086174" y="2696814"/>
            <a:ext cx="4815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ד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420101" y="2578027"/>
            <a:ext cx="4815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ב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080377" y="2622034"/>
            <a:ext cx="4815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ג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1558040" y="2696814"/>
            <a:ext cx="4815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א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603043" y="5096885"/>
            <a:ext cx="4815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ה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C0973731-7278-4212-AA15-670AD432F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308" y="2444410"/>
            <a:ext cx="1310754" cy="196917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3DF3712-A2B5-4F41-B08F-42295B492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254" y="2317492"/>
            <a:ext cx="160338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4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המשך המשימה...      </a:t>
            </a:r>
            <a:endParaRPr lang="aa-E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he-IL" dirty="0"/>
              <a:t>סרטטו משולש חד זוויות</a:t>
            </a:r>
          </a:p>
          <a:p>
            <a:r>
              <a:rPr lang="he-IL" dirty="0"/>
              <a:t>סמנו כל קודקוד בצבע שונה </a:t>
            </a:r>
          </a:p>
          <a:p>
            <a:r>
              <a:rPr lang="he-IL" dirty="0"/>
              <a:t>סמנו את הצלע שמולו</a:t>
            </a:r>
          </a:p>
          <a:p>
            <a:r>
              <a:rPr lang="he-IL" dirty="0"/>
              <a:t>סרטטו גובה מהקודקוד המודגש לצלע שסימנתם.</a:t>
            </a:r>
          </a:p>
          <a:p>
            <a:pPr marL="0" indent="0">
              <a:buNone/>
            </a:pPr>
            <a:r>
              <a:rPr lang="he-IL" b="1" dirty="0"/>
              <a:t>העזרו בסרגל משולש</a:t>
            </a:r>
            <a:br>
              <a:rPr lang="he-IL" b="1" dirty="0"/>
            </a:br>
            <a:endParaRPr lang="aa-ET" b="1" dirty="0"/>
          </a:p>
        </p:txBody>
      </p:sp>
      <p:pic>
        <p:nvPicPr>
          <p:cNvPr id="5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539" y="549393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פתרון..</a:t>
            </a:r>
            <a:endParaRPr lang="aa-E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e-IL" dirty="0"/>
              <a:t>יפה מאד תלמידים!</a:t>
            </a:r>
          </a:p>
          <a:p>
            <a:pPr marL="0" indent="0">
              <a:buNone/>
            </a:pPr>
            <a:r>
              <a:rPr lang="he-IL" dirty="0"/>
              <a:t>מצאנו שבמשולש חד זוויות</a:t>
            </a:r>
          </a:p>
          <a:p>
            <a:pPr marL="0" indent="0">
              <a:buNone/>
            </a:pPr>
            <a:r>
              <a:rPr lang="he-IL" dirty="0"/>
              <a:t>יש 3 גבהים העוברים בתוך </a:t>
            </a:r>
          </a:p>
          <a:p>
            <a:pPr marL="0" indent="0">
              <a:buNone/>
            </a:pPr>
            <a:r>
              <a:rPr lang="he-IL" dirty="0"/>
              <a:t>המשולש.</a:t>
            </a:r>
          </a:p>
          <a:p>
            <a:endParaRPr lang="aa-ET" dirty="0"/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7C03526E-47AD-4799-9B17-0988C4521DDF}"/>
              </a:ext>
            </a:extLst>
          </p:cNvPr>
          <p:cNvGrpSpPr/>
          <p:nvPr/>
        </p:nvGrpSpPr>
        <p:grpSpPr>
          <a:xfrm rot="19998530">
            <a:off x="2618115" y="1202721"/>
            <a:ext cx="3512722" cy="3909606"/>
            <a:chOff x="2618115" y="1202721"/>
            <a:chExt cx="3512722" cy="3909606"/>
          </a:xfrm>
        </p:grpSpPr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F14F031B-F772-41BE-8B59-466F92E47DA3}"/>
                </a:ext>
              </a:extLst>
            </p:cNvPr>
            <p:cNvCxnSpPr>
              <a:cxnSpLocks/>
            </p:cNvCxnSpPr>
            <p:nvPr/>
          </p:nvCxnSpPr>
          <p:spPr>
            <a:xfrm>
              <a:off x="4363192" y="1202721"/>
              <a:ext cx="1732807" cy="390960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מחבר ישר 11">
              <a:extLst>
                <a:ext uri="{FF2B5EF4-FFF2-40B4-BE49-F238E27FC236}">
                  <a16:creationId xmlns:a16="http://schemas.microsoft.com/office/drawing/2014/main" id="{68AC00A7-A92D-4FCC-A6CE-D4519D83C5D5}"/>
                </a:ext>
              </a:extLst>
            </p:cNvPr>
            <p:cNvCxnSpPr/>
            <p:nvPr/>
          </p:nvCxnSpPr>
          <p:spPr>
            <a:xfrm flipV="1">
              <a:off x="2652953" y="5051361"/>
              <a:ext cx="3477884" cy="6096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מחבר ישר 13">
              <a:extLst>
                <a:ext uri="{FF2B5EF4-FFF2-40B4-BE49-F238E27FC236}">
                  <a16:creationId xmlns:a16="http://schemas.microsoft.com/office/drawing/2014/main" id="{F3E75EC0-F94B-4F07-977A-6C026DEB71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8115" y="1202721"/>
              <a:ext cx="1745077" cy="39096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33E3732C-67E3-41FC-B889-3A5CC763E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13" y="5568042"/>
            <a:ext cx="205586" cy="170141"/>
          </a:xfrm>
          <a:prstGeom prst="rect">
            <a:avLst/>
          </a:prstGeom>
        </p:spPr>
      </p:pic>
      <p:sp>
        <p:nvSpPr>
          <p:cNvPr id="16" name="אליפסה 15">
            <a:extLst>
              <a:ext uri="{FF2B5EF4-FFF2-40B4-BE49-F238E27FC236}">
                <a16:creationId xmlns:a16="http://schemas.microsoft.com/office/drawing/2014/main" id="{654A7DC9-910F-411B-8A93-DFDB3F9F421A}"/>
              </a:ext>
            </a:extLst>
          </p:cNvPr>
          <p:cNvSpPr/>
          <p:nvPr/>
        </p:nvSpPr>
        <p:spPr>
          <a:xfrm>
            <a:off x="3450443" y="1379700"/>
            <a:ext cx="124691" cy="11350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17" name="אליפסה 16">
            <a:extLst>
              <a:ext uri="{FF2B5EF4-FFF2-40B4-BE49-F238E27FC236}">
                <a16:creationId xmlns:a16="http://schemas.microsoft.com/office/drawing/2014/main" id="{98D120A4-7B27-47F9-B11A-5BA0FA51E037}"/>
              </a:ext>
            </a:extLst>
          </p:cNvPr>
          <p:cNvSpPr/>
          <p:nvPr/>
        </p:nvSpPr>
        <p:spPr>
          <a:xfrm>
            <a:off x="6649707" y="3975559"/>
            <a:ext cx="176799" cy="17014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3AE127FD-D2C4-4154-96CE-38CFEE751AD5}"/>
              </a:ext>
            </a:extLst>
          </p:cNvPr>
          <p:cNvGrpSpPr/>
          <p:nvPr/>
        </p:nvGrpSpPr>
        <p:grpSpPr>
          <a:xfrm rot="19977584">
            <a:off x="2652953" y="1202721"/>
            <a:ext cx="3443046" cy="3909606"/>
            <a:chOff x="2652953" y="1202721"/>
            <a:chExt cx="3443046" cy="3909606"/>
          </a:xfrm>
        </p:grpSpPr>
        <p:cxnSp>
          <p:nvCxnSpPr>
            <p:cNvPr id="19" name="מחבר ישר 18">
              <a:extLst>
                <a:ext uri="{FF2B5EF4-FFF2-40B4-BE49-F238E27FC236}">
                  <a16:creationId xmlns:a16="http://schemas.microsoft.com/office/drawing/2014/main" id="{B4AA402B-93E0-4021-B8CD-9963F0728AD8}"/>
                </a:ext>
              </a:extLst>
            </p:cNvPr>
            <p:cNvCxnSpPr>
              <a:cxnSpLocks/>
            </p:cNvCxnSpPr>
            <p:nvPr/>
          </p:nvCxnSpPr>
          <p:spPr>
            <a:xfrm>
              <a:off x="4363192" y="1202721"/>
              <a:ext cx="0" cy="390960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מחבר ישר 20">
              <a:extLst>
                <a:ext uri="{FF2B5EF4-FFF2-40B4-BE49-F238E27FC236}">
                  <a16:creationId xmlns:a16="http://schemas.microsoft.com/office/drawing/2014/main" id="{7883AB8A-36CE-4472-8599-FA7CD9AF1E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2953" y="3546764"/>
              <a:ext cx="2694902" cy="15045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מחבר ישר 22">
              <a:extLst>
                <a:ext uri="{FF2B5EF4-FFF2-40B4-BE49-F238E27FC236}">
                  <a16:creationId xmlns:a16="http://schemas.microsoft.com/office/drawing/2014/main" id="{52E4F483-7125-4C70-B1CD-E8412A366A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66655" y="3546764"/>
              <a:ext cx="2729344" cy="15045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07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ובמשולש ישר זווית...</a:t>
            </a:r>
            <a:endParaRPr lang="aa-E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16000" y="3055132"/>
            <a:ext cx="44704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>
                <a:cs typeface="Calibri" panose="020F0502020204030204" pitchFamily="34" charset="0"/>
              </a:rPr>
              <a:t>אנו רואים שבמשולש ישר זווית שני גבהים מתלכדים עם שני הניצבים של המשולש, והגובה השלישי עובר בתוך המשולש</a:t>
            </a:r>
          </a:p>
        </p:txBody>
      </p: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26ADEDCA-778E-4AB9-84CC-CD9B96DE87A5}"/>
              </a:ext>
            </a:extLst>
          </p:cNvPr>
          <p:cNvCxnSpPr>
            <a:cxnSpLocks/>
            <a:stCxn id="6" idx="2"/>
          </p:cNvCxnSpPr>
          <p:nvPr/>
        </p:nvCxnSpPr>
        <p:spPr>
          <a:xfrm flipV="1">
            <a:off x="7137203" y="4565277"/>
            <a:ext cx="1086074" cy="378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BB7A6BB6-3380-428A-A458-A826CF001A48}"/>
              </a:ext>
            </a:extLst>
          </p:cNvPr>
          <p:cNvGrpSpPr/>
          <p:nvPr/>
        </p:nvGrpSpPr>
        <p:grpSpPr>
          <a:xfrm rot="20875539">
            <a:off x="6777786" y="1544985"/>
            <a:ext cx="3934691" cy="3020291"/>
            <a:chOff x="6987759" y="2053111"/>
            <a:chExt cx="3934691" cy="3020291"/>
          </a:xfrm>
        </p:grpSpPr>
        <p:sp>
          <p:nvSpPr>
            <p:cNvPr id="6" name="משולש ישר-זווית 5">
              <a:extLst>
                <a:ext uri="{FF2B5EF4-FFF2-40B4-BE49-F238E27FC236}">
                  <a16:creationId xmlns:a16="http://schemas.microsoft.com/office/drawing/2014/main" id="{810CD027-6EB9-4550-8FC4-A6318B4960C6}"/>
                </a:ext>
              </a:extLst>
            </p:cNvPr>
            <p:cNvSpPr/>
            <p:nvPr/>
          </p:nvSpPr>
          <p:spPr>
            <a:xfrm>
              <a:off x="6987759" y="2053111"/>
              <a:ext cx="3934691" cy="3020291"/>
            </a:xfrm>
            <a:prstGeom prst="rtTriangl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cs typeface="Calibri" panose="020F0502020204030204" pitchFamily="34" charset="0"/>
              </a:endParaRPr>
            </a:p>
          </p:txBody>
        </p:sp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B542DB42-A338-488D-8B34-115BFB75C70F}"/>
                </a:ext>
              </a:extLst>
            </p:cNvPr>
            <p:cNvCxnSpPr>
              <a:stCxn id="6" idx="0"/>
              <a:endCxn id="6" idx="2"/>
            </p:cNvCxnSpPr>
            <p:nvPr/>
          </p:nvCxnSpPr>
          <p:spPr>
            <a:xfrm>
              <a:off x="6987759" y="2053111"/>
              <a:ext cx="0" cy="3020291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מחבר ישר 11">
              <a:extLst>
                <a:ext uri="{FF2B5EF4-FFF2-40B4-BE49-F238E27FC236}">
                  <a16:creationId xmlns:a16="http://schemas.microsoft.com/office/drawing/2014/main" id="{8B86FEDF-BECE-4CA4-997F-5D901B3B92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1301" y="3317988"/>
              <a:ext cx="1653309" cy="17554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מחבר ישר 29">
              <a:extLst>
                <a:ext uri="{FF2B5EF4-FFF2-40B4-BE49-F238E27FC236}">
                  <a16:creationId xmlns:a16="http://schemas.microsoft.com/office/drawing/2014/main" id="{D748BDE7-0566-497F-A012-9325BA786ACF}"/>
                </a:ext>
              </a:extLst>
            </p:cNvPr>
            <p:cNvCxnSpPr>
              <a:stCxn id="6" idx="2"/>
              <a:endCxn id="6" idx="4"/>
            </p:cNvCxnSpPr>
            <p:nvPr/>
          </p:nvCxnSpPr>
          <p:spPr>
            <a:xfrm>
              <a:off x="6987759" y="5073402"/>
              <a:ext cx="3934691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מלבן 30">
            <a:extLst>
              <a:ext uri="{FF2B5EF4-FFF2-40B4-BE49-F238E27FC236}">
                <a16:creationId xmlns:a16="http://schemas.microsoft.com/office/drawing/2014/main" id="{230FDC1E-96DB-460D-B8D7-C792763683C8}"/>
              </a:ext>
            </a:extLst>
          </p:cNvPr>
          <p:cNvSpPr/>
          <p:nvPr/>
        </p:nvSpPr>
        <p:spPr>
          <a:xfrm rot="1594749">
            <a:off x="8376886" y="2961307"/>
            <a:ext cx="152393" cy="146771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8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היום?</a:t>
            </a:r>
            <a:endParaRPr lang="aa-ET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/>
              <a:t>בשיעור הזה נלמד על גובה במשולש חד זוויות ובמשולש ישר זווית.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/>
              <a:t>נגלה מהו גובה במשולש וכמה גבהים יש במשולש?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/>
              <a:t>נמשיך ונתנסה בזיהוי גבהים...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dirty="0"/>
              <a:t>נגיע יחדיו למספר מסקנות מעניינות.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משימות סיכום לשיעור זה:</a:t>
            </a:r>
            <a:endParaRPr lang="aa-ET" dirty="0">
              <a:highlight>
                <a:srgbClr val="FFFF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aa-ET" dirty="0"/>
          </a:p>
        </p:txBody>
      </p:sp>
      <p:sp>
        <p:nvSpPr>
          <p:cNvPr id="4" name="TextBox 3"/>
          <p:cNvSpPr txBox="1"/>
          <p:nvPr/>
        </p:nvSpPr>
        <p:spPr>
          <a:xfrm>
            <a:off x="1244600" y="1275547"/>
            <a:ext cx="92329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dirty="0">
                <a:cs typeface="Calibri" panose="020F0502020204030204" pitchFamily="34" charset="0"/>
              </a:rPr>
              <a:t>א. סרטטו </a:t>
            </a:r>
            <a:r>
              <a:rPr lang="he-IL" sz="2800" b="1" dirty="0">
                <a:cs typeface="Calibri" panose="020F0502020204030204" pitchFamily="34" charset="0"/>
              </a:rPr>
              <a:t>משולש ישר זווית</a:t>
            </a:r>
            <a:r>
              <a:rPr lang="he-IL" sz="2800" dirty="0">
                <a:cs typeface="Calibri" panose="020F0502020204030204" pitchFamily="34" charset="0"/>
              </a:rPr>
              <a:t>, כך שהקטע המודגש בסרטוט יהיה </a:t>
            </a:r>
            <a:r>
              <a:rPr lang="he-IL" sz="2800" b="1" dirty="0">
                <a:cs typeface="Calibri" panose="020F0502020204030204" pitchFamily="34" charset="0"/>
              </a:rPr>
              <a:t>גובה</a:t>
            </a:r>
            <a:r>
              <a:rPr lang="he-IL" sz="2800" dirty="0">
                <a:cs typeface="Calibri" panose="020F0502020204030204" pitchFamily="34" charset="0"/>
              </a:rPr>
              <a:t> במשולש.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001" y="2519476"/>
            <a:ext cx="6303666" cy="3290774"/>
          </a:xfrm>
          <a:prstGeom prst="rect">
            <a:avLst/>
          </a:prstGeom>
        </p:spPr>
      </p:pic>
      <p:pic>
        <p:nvPicPr>
          <p:cNvPr id="7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230188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800" dirty="0"/>
              <a:t>ב. לפניכם סרטוט מוקטן של מלבן ובתוכו משולש כחול.                    </a:t>
            </a:r>
            <a:br>
              <a:rPr lang="he-IL" sz="2800" dirty="0"/>
            </a:br>
            <a:r>
              <a:rPr lang="he-IL" sz="2800" dirty="0"/>
              <a:t>שטח המלבן הוא 60 סמ"ר ואורך הצלע הארוכה שלו הוא 12 ס"מ.</a:t>
            </a:r>
            <a:br>
              <a:rPr lang="he-IL" sz="2800" dirty="0"/>
            </a:br>
            <a:r>
              <a:rPr lang="he-IL" sz="2800" dirty="0"/>
              <a:t>מה אורך הגובה לצלע המסומנת בצהוב במשולש?</a:t>
            </a:r>
          </a:p>
        </p:txBody>
      </p:sp>
      <p:sp>
        <p:nvSpPr>
          <p:cNvPr id="5" name="מלבן 4"/>
          <p:cNvSpPr/>
          <p:nvPr/>
        </p:nvSpPr>
        <p:spPr>
          <a:xfrm>
            <a:off x="1625600" y="2332480"/>
            <a:ext cx="9169400" cy="279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6" name="משולש שווה שוקיים 5"/>
          <p:cNvSpPr/>
          <p:nvPr/>
        </p:nvSpPr>
        <p:spPr>
          <a:xfrm>
            <a:off x="1625600" y="2332480"/>
            <a:ext cx="3365500" cy="2794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cxnSp>
        <p:nvCxnSpPr>
          <p:cNvPr id="10" name="מחבר ישר 9"/>
          <p:cNvCxnSpPr/>
          <p:nvPr/>
        </p:nvCxnSpPr>
        <p:spPr>
          <a:xfrm>
            <a:off x="1625600" y="5126480"/>
            <a:ext cx="33655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ישר 11"/>
          <p:cNvCxnSpPr>
            <a:stCxn id="6" idx="0"/>
            <a:endCxn id="6" idx="4"/>
          </p:cNvCxnSpPr>
          <p:nvPr/>
        </p:nvCxnSpPr>
        <p:spPr>
          <a:xfrm>
            <a:off x="3308350" y="2332480"/>
            <a:ext cx="1682750" cy="279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/>
          <p:cNvCxnSpPr>
            <a:stCxn id="6" idx="0"/>
            <a:endCxn id="6" idx="2"/>
          </p:cNvCxnSpPr>
          <p:nvPr/>
        </p:nvCxnSpPr>
        <p:spPr>
          <a:xfrm flipH="1">
            <a:off x="1625600" y="2332480"/>
            <a:ext cx="1682750" cy="279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/>
          <p:cNvCxnSpPr/>
          <p:nvPr/>
        </p:nvCxnSpPr>
        <p:spPr>
          <a:xfrm>
            <a:off x="10795000" y="2332480"/>
            <a:ext cx="0" cy="27940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/>
          <p:cNvCxnSpPr/>
          <p:nvPr/>
        </p:nvCxnSpPr>
        <p:spPr>
          <a:xfrm flipH="1">
            <a:off x="4991100" y="5126480"/>
            <a:ext cx="58039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/>
          <p:cNvCxnSpPr/>
          <p:nvPr/>
        </p:nvCxnSpPr>
        <p:spPr>
          <a:xfrm flipH="1">
            <a:off x="1625600" y="2332480"/>
            <a:ext cx="9169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/>
          <p:cNvCxnSpPr/>
          <p:nvPr/>
        </p:nvCxnSpPr>
        <p:spPr>
          <a:xfrm>
            <a:off x="1625600" y="2332480"/>
            <a:ext cx="0" cy="2794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/>
          <p:cNvCxnSpPr>
            <a:stCxn id="6" idx="0"/>
            <a:endCxn id="6" idx="2"/>
          </p:cNvCxnSpPr>
          <p:nvPr/>
        </p:nvCxnSpPr>
        <p:spPr>
          <a:xfrm flipH="1">
            <a:off x="1625600" y="2332480"/>
            <a:ext cx="1682750" cy="279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ישר 26"/>
          <p:cNvCxnSpPr/>
          <p:nvPr/>
        </p:nvCxnSpPr>
        <p:spPr>
          <a:xfrm>
            <a:off x="3308350" y="2332480"/>
            <a:ext cx="1682750" cy="279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90584" y="1749974"/>
            <a:ext cx="13063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cs typeface="Calibri" panose="020F0502020204030204" pitchFamily="34" charset="0"/>
              </a:rPr>
              <a:t>12 ס"מ</a:t>
            </a:r>
          </a:p>
        </p:txBody>
      </p:sp>
      <p:pic>
        <p:nvPicPr>
          <p:cNvPr id="15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173" y="26098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9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אז בואו נסכם את אשר למדנו...</a:t>
            </a:r>
            <a:endParaRPr lang="aa-E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he-IL" dirty="0"/>
              <a:t> קטעים מאונכים זה לזה הם קטעים היוצרים ביניהם זווית ישרה.</a:t>
            </a:r>
          </a:p>
          <a:p>
            <a:r>
              <a:rPr lang="he-IL" dirty="0"/>
              <a:t> על מנת שקטע יהיה גובה הוא חייב: א. לצאת </a:t>
            </a:r>
            <a:r>
              <a:rPr lang="he-IL" dirty="0" err="1"/>
              <a:t>מקודקוד</a:t>
            </a:r>
            <a:endParaRPr lang="he-IL" dirty="0"/>
          </a:p>
          <a:p>
            <a:pPr marL="0" indent="0">
              <a:buNone/>
            </a:pPr>
            <a:r>
              <a:rPr lang="he-IL" dirty="0"/>
              <a:t>                                                            ב. להגיע אל הצלע מולו או אל המשכה</a:t>
            </a:r>
          </a:p>
          <a:p>
            <a:pPr marL="0" indent="0">
              <a:buNone/>
            </a:pPr>
            <a:r>
              <a:rPr lang="he-IL" dirty="0"/>
              <a:t>                                                            ג. ליצור בנקודת המפגש זווית ישרה.</a:t>
            </a:r>
          </a:p>
          <a:p>
            <a:r>
              <a:rPr lang="he-IL" dirty="0"/>
              <a:t>במשולש חד זוויות, שלושת הגבים עוברים בתוך המשולש.</a:t>
            </a:r>
          </a:p>
          <a:p>
            <a:r>
              <a:rPr lang="he-IL" dirty="0"/>
              <a:t>במשולש ישר זווית, שני גבהים מתלכדים עם הניצבים של המשולש, והגובה השלישי עובר בתוך המשולש.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22739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846BC45-DC65-45A8-971B-1335E8720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2435"/>
            <a:ext cx="10515600" cy="2355273"/>
          </a:xfrm>
        </p:spPr>
        <p:txBody>
          <a:bodyPr/>
          <a:lstStyle/>
          <a:p>
            <a:r>
              <a:rPr lang="he-IL" b="1" dirty="0"/>
              <a:t>בשיעורים הבאים נחקור גבהים במשולש קהה זווית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B9249434-28BB-D342-9EAA-655204055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22050">
            <a:off x="10252167" y="5571920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33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להביא לשיעור?</a:t>
            </a:r>
            <a:endParaRPr lang="aa-ET" dirty="0"/>
          </a:p>
        </p:txBody>
      </p:sp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41377" y="3225956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68" y="2710851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58" y="2899620"/>
            <a:ext cx="2336263" cy="158228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211" y="2500706"/>
            <a:ext cx="1435652" cy="1981201"/>
          </a:xfrm>
          <a:prstGeom prst="rect">
            <a:avLst/>
          </a:prstGeom>
        </p:spPr>
      </p:pic>
      <p:pic>
        <p:nvPicPr>
          <p:cNvPr id="7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id="{6D6FB18C-D3FA-6248-893F-D6FC7B30F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3668" y="72198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מתחילים בכיף</a:t>
            </a:r>
            <a:endParaRPr lang="aa-E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he-IL" dirty="0"/>
              <a:t>התבוננו בתמונות הבאות. </a:t>
            </a:r>
            <a:br>
              <a:rPr lang="en-US" dirty="0"/>
            </a:br>
            <a:r>
              <a:rPr lang="he-IL" dirty="0"/>
              <a:t>האם אתם רואים קטעים מאונכים? היכן?</a:t>
            </a:r>
          </a:p>
          <a:p>
            <a:pPr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11" y="3429000"/>
            <a:ext cx="3430295" cy="2428649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668" y="3243262"/>
            <a:ext cx="4426309" cy="2950872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88" y="3349993"/>
            <a:ext cx="3395650" cy="2866680"/>
          </a:xfrm>
          <a:prstGeom prst="rect">
            <a:avLst/>
          </a:prstGeom>
        </p:spPr>
      </p:pic>
      <p:pic>
        <p:nvPicPr>
          <p:cNvPr id="9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id="{6D6FB18C-D3FA-6248-893F-D6FC7B30F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3668" y="72198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aa-E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830" y="1928813"/>
            <a:ext cx="10856684" cy="4733244"/>
          </a:xfrm>
        </p:spPr>
        <p:txBody>
          <a:bodyPr>
            <a:normAutofit lnSpcReduction="10000"/>
          </a:bodyPr>
          <a:lstStyle/>
          <a:p>
            <a:pPr algn="r"/>
            <a:r>
              <a:rPr lang="he-IL" dirty="0"/>
              <a:t>למדנו בשיעורים הקודמים מהם קטעים מאונכים.</a:t>
            </a:r>
          </a:p>
          <a:p>
            <a:pPr algn="r"/>
            <a:endParaRPr lang="he-IL" dirty="0"/>
          </a:p>
          <a:p>
            <a:pPr algn="r"/>
            <a:r>
              <a:rPr lang="he-IL" b="1" dirty="0">
                <a:solidFill>
                  <a:srgbClr val="C00000"/>
                </a:solidFill>
              </a:rPr>
              <a:t>בואו ניזכר...</a:t>
            </a:r>
          </a:p>
          <a:p>
            <a:pPr algn="r"/>
            <a:r>
              <a:rPr lang="he-IL" dirty="0"/>
              <a:t> </a:t>
            </a:r>
            <a:r>
              <a:rPr lang="he-IL" b="1" dirty="0"/>
              <a:t>קטעים מאונכים זה לזה הם קטעים היוצרים ביניהם זווית ישרה.</a:t>
            </a:r>
          </a:p>
          <a:p>
            <a:pPr algn="r"/>
            <a:endParaRPr lang="he-IL" b="1" dirty="0"/>
          </a:p>
          <a:p>
            <a:pPr algn="r"/>
            <a:r>
              <a:rPr lang="he-IL" dirty="0"/>
              <a:t>ואנחנו מצליחים לזהות בשלושת התמונות קטעים מאונכים.</a:t>
            </a:r>
          </a:p>
          <a:p>
            <a:pPr algn="r"/>
            <a:endParaRPr lang="he-IL" dirty="0"/>
          </a:p>
          <a:p>
            <a:pPr algn="r"/>
            <a:r>
              <a:rPr lang="he-IL" dirty="0">
                <a:solidFill>
                  <a:srgbClr val="424242"/>
                </a:solidFill>
              </a:rPr>
              <a:t>האם תוכלו למצוא קטעים מאונכים בחדר שלכם?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084" y="355600"/>
            <a:ext cx="11463916" cy="5821363"/>
          </a:xfrm>
        </p:spPr>
        <p:txBody>
          <a:bodyPr/>
          <a:lstStyle/>
          <a:p>
            <a:pPr marL="0" lvl="0" indent="0">
              <a:lnSpc>
                <a:spcPct val="90000"/>
              </a:lnSpc>
              <a:spcBef>
                <a:spcPts val="800"/>
              </a:spcBef>
              <a:buClrTx/>
              <a:buNone/>
            </a:pPr>
            <a:r>
              <a:rPr lang="he-IL" dirty="0">
                <a:solidFill>
                  <a:srgbClr val="424242"/>
                </a:solidFill>
              </a:rPr>
              <a:t>התבוננו בסרטוטים הבאים. </a:t>
            </a:r>
            <a:br>
              <a:rPr lang="en-US" dirty="0">
                <a:solidFill>
                  <a:srgbClr val="424242"/>
                </a:solidFill>
              </a:rPr>
            </a:br>
            <a:r>
              <a:rPr lang="he-IL" b="1" dirty="0">
                <a:solidFill>
                  <a:srgbClr val="424242"/>
                </a:solidFill>
              </a:rPr>
              <a:t>האם הקטע המודגש באדום הוא אנך או לא? </a:t>
            </a:r>
            <a:r>
              <a:rPr lang="he-IL" dirty="0">
                <a:solidFill>
                  <a:srgbClr val="424242"/>
                </a:solidFill>
              </a:rPr>
              <a:t>אם לא, הסבירו מדוע. </a:t>
            </a:r>
          </a:p>
          <a:p>
            <a:pPr marL="0" lvl="0" indent="0">
              <a:lnSpc>
                <a:spcPct val="90000"/>
              </a:lnSpc>
              <a:spcBef>
                <a:spcPts val="800"/>
              </a:spcBef>
              <a:buClrTx/>
              <a:buNone/>
            </a:pPr>
            <a:r>
              <a:rPr lang="he-IL" dirty="0">
                <a:solidFill>
                  <a:srgbClr val="424242"/>
                </a:solidFill>
              </a:rPr>
              <a:t>תשתמשו בסרגל-משולש כדי לבדוק האם יש זווית ישרה בין הקטע האדום לבין הקטע הכחול.</a:t>
            </a:r>
          </a:p>
          <a:p>
            <a:endParaRPr lang="aa-ET" dirty="0"/>
          </a:p>
        </p:txBody>
      </p:sp>
      <p:cxnSp>
        <p:nvCxnSpPr>
          <p:cNvPr id="19" name="מחבר ישר 18"/>
          <p:cNvCxnSpPr/>
          <p:nvPr/>
        </p:nvCxnSpPr>
        <p:spPr>
          <a:xfrm flipV="1">
            <a:off x="8502650" y="4532336"/>
            <a:ext cx="2120900" cy="14351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62587A37-DAB8-4106-8483-89896BF715A1}"/>
              </a:ext>
            </a:extLst>
          </p:cNvPr>
          <p:cNvGrpSpPr/>
          <p:nvPr/>
        </p:nvGrpSpPr>
        <p:grpSpPr>
          <a:xfrm>
            <a:off x="8693150" y="1991691"/>
            <a:ext cx="2374900" cy="1654788"/>
            <a:chOff x="8693150" y="1653381"/>
            <a:chExt cx="2374900" cy="1654788"/>
          </a:xfrm>
        </p:grpSpPr>
        <p:cxnSp>
          <p:nvCxnSpPr>
            <p:cNvPr id="5" name="מחבר ישר 4"/>
            <p:cNvCxnSpPr/>
            <p:nvPr/>
          </p:nvCxnSpPr>
          <p:spPr>
            <a:xfrm>
              <a:off x="8693150" y="1653381"/>
              <a:ext cx="2374900" cy="13208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מחבר ישר 22"/>
            <p:cNvCxnSpPr/>
            <p:nvPr/>
          </p:nvCxnSpPr>
          <p:spPr>
            <a:xfrm>
              <a:off x="9075737" y="1877038"/>
              <a:ext cx="165100" cy="1431131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מחבר ישר 24"/>
          <p:cNvCxnSpPr>
            <a:cxnSpLocks/>
          </p:cNvCxnSpPr>
          <p:nvPr/>
        </p:nvCxnSpPr>
        <p:spPr>
          <a:xfrm>
            <a:off x="8243888" y="4056471"/>
            <a:ext cx="1039812" cy="134381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7574A479-7922-4ADD-B672-05476D9B6BBE}"/>
              </a:ext>
            </a:extLst>
          </p:cNvPr>
          <p:cNvGrpSpPr/>
          <p:nvPr/>
        </p:nvGrpSpPr>
        <p:grpSpPr>
          <a:xfrm rot="20710712">
            <a:off x="3241776" y="2324256"/>
            <a:ext cx="3073400" cy="1045953"/>
            <a:chOff x="4056063" y="1653381"/>
            <a:chExt cx="3073400" cy="1045953"/>
          </a:xfrm>
        </p:grpSpPr>
        <p:cxnSp>
          <p:nvCxnSpPr>
            <p:cNvPr id="10" name="מחבר ישר 9"/>
            <p:cNvCxnSpPr/>
            <p:nvPr/>
          </p:nvCxnSpPr>
          <p:spPr>
            <a:xfrm flipH="1">
              <a:off x="4056063" y="1653381"/>
              <a:ext cx="3073400" cy="127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מחבר ישר 28"/>
            <p:cNvCxnSpPr>
              <a:cxnSpLocks/>
            </p:cNvCxnSpPr>
            <p:nvPr/>
          </p:nvCxnSpPr>
          <p:spPr>
            <a:xfrm>
              <a:off x="4330700" y="1653381"/>
              <a:ext cx="0" cy="1045953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41B9C464-92E5-4225-9E52-210D714E9488}"/>
              </a:ext>
            </a:extLst>
          </p:cNvPr>
          <p:cNvGrpSpPr/>
          <p:nvPr/>
        </p:nvGrpSpPr>
        <p:grpSpPr>
          <a:xfrm>
            <a:off x="1172632" y="2264236"/>
            <a:ext cx="774699" cy="1612900"/>
            <a:chOff x="496206" y="1653381"/>
            <a:chExt cx="774699" cy="1612900"/>
          </a:xfrm>
        </p:grpSpPr>
        <p:cxnSp>
          <p:nvCxnSpPr>
            <p:cNvPr id="15" name="מחבר ישר 14"/>
            <p:cNvCxnSpPr/>
            <p:nvPr/>
          </p:nvCxnSpPr>
          <p:spPr>
            <a:xfrm>
              <a:off x="1258205" y="1653381"/>
              <a:ext cx="12700" cy="16129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מחבר ישר 30"/>
            <p:cNvCxnSpPr/>
            <p:nvPr/>
          </p:nvCxnSpPr>
          <p:spPr>
            <a:xfrm>
              <a:off x="496206" y="1868704"/>
              <a:ext cx="749300" cy="72390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40C98F8D-3EF5-48F4-AB50-B64CE516BDE2}"/>
              </a:ext>
            </a:extLst>
          </p:cNvPr>
          <p:cNvGrpSpPr/>
          <p:nvPr/>
        </p:nvGrpSpPr>
        <p:grpSpPr>
          <a:xfrm>
            <a:off x="3871527" y="3575247"/>
            <a:ext cx="1346200" cy="2516153"/>
            <a:chOff x="3159125" y="3530046"/>
            <a:chExt cx="1346200" cy="2516153"/>
          </a:xfrm>
        </p:grpSpPr>
        <p:cxnSp>
          <p:nvCxnSpPr>
            <p:cNvPr id="21" name="מחבר ישר 20"/>
            <p:cNvCxnSpPr/>
            <p:nvPr/>
          </p:nvCxnSpPr>
          <p:spPr>
            <a:xfrm>
              <a:off x="3159125" y="4293599"/>
              <a:ext cx="1346200" cy="1752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5" name="מחבר ישר 1024"/>
            <p:cNvCxnSpPr>
              <a:cxnSpLocks/>
            </p:cNvCxnSpPr>
            <p:nvPr/>
          </p:nvCxnSpPr>
          <p:spPr>
            <a:xfrm flipV="1">
              <a:off x="3200129" y="3530046"/>
              <a:ext cx="951959" cy="776853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9601201" y="1807025"/>
            <a:ext cx="3675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א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86304" y="2030682"/>
            <a:ext cx="3675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ב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02755" y="1861322"/>
            <a:ext cx="4317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ג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207751" y="4463784"/>
            <a:ext cx="4317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83163" y="4463784"/>
            <a:ext cx="4317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ה</a:t>
            </a:r>
          </a:p>
        </p:txBody>
      </p:sp>
      <p:pic>
        <p:nvPicPr>
          <p:cNvPr id="30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6040" y="35560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4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084" y="355600"/>
            <a:ext cx="11463916" cy="5821363"/>
          </a:xfrm>
        </p:spPr>
        <p:txBody>
          <a:bodyPr/>
          <a:lstStyle/>
          <a:p>
            <a:r>
              <a:rPr lang="he-IL" b="1" dirty="0"/>
              <a:t>בואו נבדוק</a:t>
            </a:r>
            <a:r>
              <a:rPr lang="he-IL" dirty="0"/>
              <a:t>...</a:t>
            </a:r>
            <a:endParaRPr lang="aa-E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cxnSp>
        <p:nvCxnSpPr>
          <p:cNvPr id="5" name="מחבר ישר 4"/>
          <p:cNvCxnSpPr/>
          <p:nvPr/>
        </p:nvCxnSpPr>
        <p:spPr>
          <a:xfrm>
            <a:off x="8864600" y="655218"/>
            <a:ext cx="2374900" cy="1320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/>
          <p:cNvCxnSpPr/>
          <p:nvPr/>
        </p:nvCxnSpPr>
        <p:spPr>
          <a:xfrm flipH="1">
            <a:off x="4330700" y="642518"/>
            <a:ext cx="3073400" cy="12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ישר 14"/>
          <p:cNvCxnSpPr/>
          <p:nvPr/>
        </p:nvCxnSpPr>
        <p:spPr>
          <a:xfrm>
            <a:off x="2146300" y="648868"/>
            <a:ext cx="12700" cy="1612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/>
          <p:cNvCxnSpPr/>
          <p:nvPr/>
        </p:nvCxnSpPr>
        <p:spPr>
          <a:xfrm flipV="1">
            <a:off x="7080250" y="3561568"/>
            <a:ext cx="2120900" cy="14351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/>
          <p:cNvCxnSpPr/>
          <p:nvPr/>
        </p:nvCxnSpPr>
        <p:spPr>
          <a:xfrm>
            <a:off x="3844925" y="3592542"/>
            <a:ext cx="1346200" cy="1752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/>
          <p:cNvCxnSpPr/>
          <p:nvPr/>
        </p:nvCxnSpPr>
        <p:spPr>
          <a:xfrm>
            <a:off x="9118600" y="811587"/>
            <a:ext cx="165100" cy="1431131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/>
          <p:cNvCxnSpPr>
            <a:cxnSpLocks/>
          </p:cNvCxnSpPr>
          <p:nvPr/>
        </p:nvCxnSpPr>
        <p:spPr>
          <a:xfrm>
            <a:off x="7080250" y="2935299"/>
            <a:ext cx="1039812" cy="134381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/>
          <p:cNvCxnSpPr>
            <a:cxnSpLocks/>
          </p:cNvCxnSpPr>
          <p:nvPr/>
        </p:nvCxnSpPr>
        <p:spPr>
          <a:xfrm>
            <a:off x="4508500" y="655218"/>
            <a:ext cx="0" cy="1045953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/>
          <p:nvPr/>
        </p:nvCxnSpPr>
        <p:spPr>
          <a:xfrm>
            <a:off x="1409700" y="1187836"/>
            <a:ext cx="749300" cy="7239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מחבר ישר 1024"/>
          <p:cNvCxnSpPr>
            <a:cxnSpLocks/>
          </p:cNvCxnSpPr>
          <p:nvPr/>
        </p:nvCxnSpPr>
        <p:spPr>
          <a:xfrm flipV="1">
            <a:off x="3832225" y="2812473"/>
            <a:ext cx="951959" cy="776853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164636" y="1950718"/>
            <a:ext cx="2968625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cs typeface="Calibri" panose="020F0502020204030204" pitchFamily="34" charset="0"/>
              </a:rPr>
              <a:t>לא אנך</a:t>
            </a:r>
            <a:r>
              <a:rPr lang="he-IL" sz="2800" dirty="0">
                <a:cs typeface="Calibri" panose="020F0502020204030204" pitchFamily="34" charset="0"/>
              </a:rPr>
              <a:t>, כי הקטע האדום לא יוצר זווית ישרה עם הקטע הכחול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9388" y="2470776"/>
            <a:ext cx="2968625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cs typeface="Calibri" panose="020F0502020204030204" pitchFamily="34" charset="0"/>
              </a:rPr>
              <a:t>לא אנך</a:t>
            </a:r>
            <a:r>
              <a:rPr lang="he-IL" sz="2800" dirty="0">
                <a:cs typeface="Calibri" panose="020F0502020204030204" pitchFamily="34" charset="0"/>
              </a:rPr>
              <a:t>, כי הקטע האדום לא יוצר זווית ישרה עם הקטע הכחול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29100" y="1701171"/>
            <a:ext cx="863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cs typeface="Calibri" panose="020F0502020204030204" pitchFamily="34" charset="0"/>
              </a:rPr>
              <a:t>אנך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20584" y="5114470"/>
            <a:ext cx="863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cs typeface="Calibri" panose="020F0502020204030204" pitchFamily="34" charset="0"/>
              </a:rPr>
              <a:t>אנך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93567" y="4828018"/>
            <a:ext cx="863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cs typeface="Calibri" panose="020F0502020204030204" pitchFamily="34" charset="0"/>
              </a:rPr>
              <a:t>אנך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8100" y="1066800"/>
            <a:ext cx="4317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א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89751" y="1187836"/>
            <a:ext cx="4317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ב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44749" y="1043856"/>
            <a:ext cx="4317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ג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533731" y="4094452"/>
            <a:ext cx="4317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23632" y="4094452"/>
            <a:ext cx="4317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alibri" panose="020F0502020204030204" pitchFamily="34" charset="0"/>
              </a:rPr>
              <a:t>ה</a:t>
            </a:r>
          </a:p>
        </p:txBody>
      </p:sp>
    </p:spTree>
    <p:extLst>
      <p:ext uri="{BB962C8B-B14F-4D97-AF65-F5344CB8AC3E}">
        <p14:creationId xmlns:p14="http://schemas.microsoft.com/office/powerpoint/2010/main" val="418981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וכעת נמשיך ונלמד מהו גובה..</a:t>
            </a:r>
            <a:br>
              <a:rPr lang="he-IL" dirty="0"/>
            </a:br>
            <a:r>
              <a:rPr lang="he-IL" dirty="0"/>
              <a:t>לצורך כך נתחיל במשימה הבאה...</a:t>
            </a:r>
            <a:endParaRPr lang="aa-E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e-IL" dirty="0"/>
          </a:p>
          <a:p>
            <a:r>
              <a:rPr lang="he-IL" dirty="0"/>
              <a:t>סרטטו במחברת בעזרת סרגל משולש חד זוויות.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r>
              <a:rPr lang="he-IL" dirty="0"/>
              <a:t>בחרו קודקוד אחד במשולש וסמנו אותו באדום.</a:t>
            </a:r>
          </a:p>
          <a:p>
            <a:r>
              <a:rPr lang="he-IL" dirty="0"/>
              <a:t>סמנו באדום את הצלע הנמצאת מול הקודקוד שסימנתם.</a:t>
            </a:r>
          </a:p>
          <a:p>
            <a:endParaRPr lang="aa-E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cxnSp>
        <p:nvCxnSpPr>
          <p:cNvPr id="15" name="מחבר ישר 14"/>
          <p:cNvCxnSpPr/>
          <p:nvPr/>
        </p:nvCxnSpPr>
        <p:spPr>
          <a:xfrm rot="493060" flipV="1">
            <a:off x="1183661" y="3209361"/>
            <a:ext cx="3931690" cy="1497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/>
          <p:cNvCxnSpPr/>
          <p:nvPr/>
        </p:nvCxnSpPr>
        <p:spPr>
          <a:xfrm rot="493060">
            <a:off x="1329213" y="2680550"/>
            <a:ext cx="3931690" cy="53926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תרשים זרימה: מחבר 23"/>
          <p:cNvSpPr/>
          <p:nvPr/>
        </p:nvSpPr>
        <p:spPr>
          <a:xfrm>
            <a:off x="1349239" y="2366590"/>
            <a:ext cx="134619" cy="130175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C6029FF1-C1A5-448D-8C79-0D97E77B9E1B}"/>
              </a:ext>
            </a:extLst>
          </p:cNvPr>
          <p:cNvGrpSpPr/>
          <p:nvPr/>
        </p:nvGrpSpPr>
        <p:grpSpPr>
          <a:xfrm>
            <a:off x="1183660" y="2393944"/>
            <a:ext cx="4077242" cy="2312770"/>
            <a:chOff x="1183660" y="2393944"/>
            <a:chExt cx="4077242" cy="2312770"/>
          </a:xfrm>
        </p:grpSpPr>
        <p:cxnSp>
          <p:nvCxnSpPr>
            <p:cNvPr id="11" name="מחבר ישר 10"/>
            <p:cNvCxnSpPr/>
            <p:nvPr/>
          </p:nvCxnSpPr>
          <p:spPr>
            <a:xfrm rot="493060" flipH="1">
              <a:off x="1242237" y="2393944"/>
              <a:ext cx="28909" cy="2036618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23E058C9-7ECD-45EF-9C4B-75BAC99AA0DB}"/>
                </a:ext>
              </a:extLst>
            </p:cNvPr>
            <p:cNvCxnSpPr/>
            <p:nvPr/>
          </p:nvCxnSpPr>
          <p:spPr>
            <a:xfrm rot="493060" flipV="1">
              <a:off x="1183660" y="3209361"/>
              <a:ext cx="3931690" cy="1497353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מחבר ישר 11">
              <a:extLst>
                <a:ext uri="{FF2B5EF4-FFF2-40B4-BE49-F238E27FC236}">
                  <a16:creationId xmlns:a16="http://schemas.microsoft.com/office/drawing/2014/main" id="{B62F9922-8254-49A1-87FC-7A5F32B064F2}"/>
                </a:ext>
              </a:extLst>
            </p:cNvPr>
            <p:cNvCxnSpPr/>
            <p:nvPr/>
          </p:nvCxnSpPr>
          <p:spPr>
            <a:xfrm rot="493060">
              <a:off x="1329212" y="2680550"/>
              <a:ext cx="3931690" cy="539265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BA68C977-96D0-4E15-A6B1-0CBA2573C0A8}"/>
              </a:ext>
            </a:extLst>
          </p:cNvPr>
          <p:cNvCxnSpPr/>
          <p:nvPr/>
        </p:nvCxnSpPr>
        <p:spPr>
          <a:xfrm flipV="1">
            <a:off x="1096834" y="3498033"/>
            <a:ext cx="4105343" cy="9241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7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90600" y="365125"/>
            <a:ext cx="10363200" cy="5411561"/>
          </a:xfrm>
        </p:spPr>
        <p:txBody>
          <a:bodyPr>
            <a:normAutofit/>
          </a:bodyPr>
          <a:lstStyle/>
          <a:p>
            <a:br>
              <a:rPr lang="he-IL" dirty="0"/>
            </a:br>
            <a:r>
              <a:rPr lang="he-IL" b="1" dirty="0"/>
              <a:t>ועכשיו..</a:t>
            </a:r>
            <a:br>
              <a:rPr lang="he-IL" dirty="0"/>
            </a:br>
            <a:r>
              <a:rPr lang="he-IL" dirty="0"/>
              <a:t>סרטטו בעזרת סרגל משולש קטע </a:t>
            </a:r>
            <a:r>
              <a:rPr lang="he-IL" dirty="0">
                <a:solidFill>
                  <a:srgbClr val="FF0000"/>
                </a:solidFill>
              </a:rPr>
              <a:t>היוצא מהקודקוד </a:t>
            </a:r>
            <a:r>
              <a:rPr lang="he-IL" dirty="0"/>
              <a:t>שסימנתם </a:t>
            </a:r>
            <a:r>
              <a:rPr lang="he-IL" dirty="0">
                <a:solidFill>
                  <a:srgbClr val="FF0000"/>
                </a:solidFill>
              </a:rPr>
              <a:t>ומגיע אל הצלע שמולו </a:t>
            </a:r>
            <a:r>
              <a:rPr lang="he-IL" dirty="0"/>
              <a:t>(הצלע הכחולה שסימנתם) </a:t>
            </a:r>
            <a:r>
              <a:rPr lang="he-IL" dirty="0">
                <a:solidFill>
                  <a:srgbClr val="FF0000"/>
                </a:solidFill>
              </a:rPr>
              <a:t>ויוצר במפגש ביניהם זווית ישרה. 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                                                                                                    </a:t>
            </a:r>
            <a:br>
              <a:rPr lang="he-IL" dirty="0"/>
            </a:br>
            <a:r>
              <a:rPr lang="he-IL" dirty="0"/>
              <a:t>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19067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679</Words>
  <Application>Microsoft Office PowerPoint</Application>
  <PresentationFormat>מסך רחב</PresentationFormat>
  <Paragraphs>148</Paragraphs>
  <Slides>24</Slides>
  <Notes>23</Notes>
  <HiddenSlides>0</HiddenSlides>
  <MMClips>7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29" baseType="lpstr">
      <vt:lpstr>Alef</vt:lpstr>
      <vt:lpstr>Arial</vt:lpstr>
      <vt:lpstr>Calibri</vt:lpstr>
      <vt:lpstr>Open Sans</vt:lpstr>
      <vt:lpstr>Office Theme</vt:lpstr>
      <vt:lpstr>מצגת של PowerPoint‏</vt:lpstr>
      <vt:lpstr>מה נלמד היום?</vt:lpstr>
      <vt:lpstr>מה להביא לשיעור?</vt:lpstr>
      <vt:lpstr>מתחילים בכיף</vt:lpstr>
      <vt:lpstr>מה אנחנו כבר יודעים?</vt:lpstr>
      <vt:lpstr>מצגת של PowerPoint‏</vt:lpstr>
      <vt:lpstr>מצגת של PowerPoint‏</vt:lpstr>
      <vt:lpstr>וכעת נמשיך ונלמד מהו גובה.. לצורך כך נתחיל במשימה הבאה...</vt:lpstr>
      <vt:lpstr> ועכשיו.. סרטטו בעזרת סרגל משולש קטע היוצא מהקודקוד שסימנתם ומגיע אל הצלע שמולו (הצלע הכחולה שסימנתם) ויוצר במפגש ביניהם זווית ישרה.                                                                                                                                   </vt:lpstr>
      <vt:lpstr>פתרון</vt:lpstr>
      <vt:lpstr>והפעם נעשה בדיוק אותו דבר במשולש ישר זווית</vt:lpstr>
      <vt:lpstr> ועכשיו.. סרטטו בעזרת סרגל קטע היוצא מהקודקוד שסימנתם ומגיע אל הצלע שמולו (הצלע הכחולה שסימנתם) ויוצר במפגש ביניהם זווית ישרה.  העזרו בסרגל משולש.</vt:lpstr>
      <vt:lpstr>פתרון</vt:lpstr>
      <vt:lpstr>מה עשינו?</vt:lpstr>
      <vt:lpstr>מצגת של PowerPoint‏</vt:lpstr>
      <vt:lpstr>ועכשיו בדיקה...</vt:lpstr>
      <vt:lpstr>המשך המשימה...      </vt:lpstr>
      <vt:lpstr>פתרון..</vt:lpstr>
      <vt:lpstr>ובמשולש ישר זווית...</vt:lpstr>
      <vt:lpstr>משימות סיכום לשיעור זה:</vt:lpstr>
      <vt:lpstr>ב. לפניכם סרטוט מוקטן של מלבן ובתוכו משולש כחול.                     שטח המלבן הוא 60 סמ"ר ואורך הצלע הארוכה שלו הוא 12 ס"מ. מה אורך הגובה לצלע המסומנת בצהוב במשולש?</vt:lpstr>
      <vt:lpstr>אז בואו נסכם את אשר למדנו...</vt:lpstr>
      <vt:lpstr>בשיעורים הבאים נחקור גבהים במשולש קהה זווית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שני שמלה/Shani Chemla</cp:lastModifiedBy>
  <cp:revision>231</cp:revision>
  <dcterms:created xsi:type="dcterms:W3CDTF">2020-03-11T07:11:19Z</dcterms:created>
  <dcterms:modified xsi:type="dcterms:W3CDTF">2021-10-05T12:08:44Z</dcterms:modified>
</cp:coreProperties>
</file>