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4"/>
  </p:notesMasterIdLst>
  <p:sldIdLst>
    <p:sldId id="260" r:id="rId2"/>
    <p:sldId id="261" r:id="rId3"/>
    <p:sldId id="262" r:id="rId4"/>
    <p:sldId id="263" r:id="rId5"/>
    <p:sldId id="266" r:id="rId6"/>
    <p:sldId id="279" r:id="rId7"/>
    <p:sldId id="310" r:id="rId8"/>
    <p:sldId id="283" r:id="rId9"/>
    <p:sldId id="284" r:id="rId10"/>
    <p:sldId id="281" r:id="rId11"/>
    <p:sldId id="300" r:id="rId12"/>
    <p:sldId id="301" r:id="rId13"/>
    <p:sldId id="302" r:id="rId14"/>
    <p:sldId id="303" r:id="rId15"/>
    <p:sldId id="304" r:id="rId16"/>
    <p:sldId id="305" r:id="rId17"/>
    <p:sldId id="306" r:id="rId18"/>
    <p:sldId id="307" r:id="rId19"/>
    <p:sldId id="308" r:id="rId20"/>
    <p:sldId id="287" r:id="rId21"/>
    <p:sldId id="288" r:id="rId22"/>
    <p:sldId id="289" r:id="rId23"/>
    <p:sldId id="292" r:id="rId24"/>
    <p:sldId id="309" r:id="rId25"/>
    <p:sldId id="291" r:id="rId26"/>
    <p:sldId id="267" r:id="rId27"/>
    <p:sldId id="268" r:id="rId28"/>
    <p:sldId id="271" r:id="rId29"/>
    <p:sldId id="311" r:id="rId30"/>
    <p:sldId id="312" r:id="rId31"/>
    <p:sldId id="313" r:id="rId32"/>
    <p:sldId id="285" r:id="rId33"/>
  </p:sldIdLst>
  <p:sldSz cx="12192000" cy="6858000"/>
  <p:notesSz cx="6858000" cy="9144000"/>
  <p:embeddedFontLst>
    <p:embeddedFont>
      <p:font typeface="Open Sans"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David" panose="020E0502060401010101" pitchFamily="34" charset="-79"/>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0874" autoAdjust="0"/>
  </p:normalViewPr>
  <p:slideViewPr>
    <p:cSldViewPr snapToGrid="0">
      <p:cViewPr varScale="1">
        <p:scale>
          <a:sx n="88" d="100"/>
          <a:sy n="88" d="100"/>
        </p:scale>
        <p:origin x="858" y="78"/>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2173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m.wikipedia.org/wiki/%D7%A0%D7%A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he.m.wikipedia.org/wiki/%D7%90%D7%94%D7%A8%D7%95%D7%9F" TargetMode="External"/><Relationship Id="rId5" Type="http://schemas.openxmlformats.org/officeDocument/2006/relationships/hyperlink" Target="https://he.m.wikipedia.org/wiki/%D7%9E%D7%99_%D7%9E%D7%A8%D7%99%D7%91%D7%94" TargetMode="External"/><Relationship Id="rId4" Type="http://schemas.openxmlformats.org/officeDocument/2006/relationships/hyperlink" Target="https://he.m.wikipedia.org/wiki/%D7%AA%D7%9C%D7%9E%D7%95%D7%93_%D7%91%D7%91%D7%9C%D7%9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smtClean="0"/>
              <a:t>שלום</a:t>
            </a:r>
            <a:r>
              <a:rPr lang="he-IL" baseline="0" dirty="0" smtClean="0"/>
              <a:t> שמי רבקה ואני מורה לתנ"ך. אני גרה בשומרון בישוב אלפי מנשה. מה שלומכם? איך אתם מרגישים? שמחה מאוד שהצטרפתם אלי למפגש למידה. מקווה </a:t>
            </a:r>
            <a:r>
              <a:rPr lang="he-IL" baseline="0" dirty="0" err="1" smtClean="0"/>
              <a:t>שתהנו</a:t>
            </a:r>
            <a:r>
              <a:rPr lang="he-IL" baseline="0" dirty="0" smtClean="0"/>
              <a:t>. </a:t>
            </a:r>
          </a:p>
          <a:p>
            <a:pPr marL="0" marR="0" lvl="0" indent="0" algn="r" rtl="1">
              <a:lnSpc>
                <a:spcPct val="100000"/>
              </a:lnSpc>
              <a:spcBef>
                <a:spcPts val="0"/>
              </a:spcBef>
              <a:spcAft>
                <a:spcPts val="0"/>
              </a:spcAft>
              <a:buClr>
                <a:schemeClr val="dk1"/>
              </a:buClr>
              <a:buSzPts val="1200"/>
              <a:buFont typeface="Calibri"/>
              <a:buNone/>
            </a:pPr>
            <a:r>
              <a:rPr lang="he-IL" baseline="0" dirty="0" smtClean="0"/>
              <a:t>מה נלמד היום?  נלמד על תגובותיו של משה כאשר העם מתלונן על כך שאין להם מים במדבר. במה טעה ושגה משה ומה היה חטאו. כל זה מתוך </a:t>
            </a:r>
            <a:r>
              <a:rPr lang="he-IL" baseline="0" smtClean="0"/>
              <a:t>ספר במדבר </a:t>
            </a:r>
            <a:r>
              <a:rPr lang="he-IL" baseline="0" dirty="0" smtClean="0"/>
              <a:t>פרק כ'. חשוב שיהיה אתכם ספר תנ"ך.</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234349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 2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19453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193865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122675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137678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426219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122914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358989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82234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2742459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408326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308090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 2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86557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מצגת</a:t>
            </a:r>
            <a:r>
              <a:rPr lang="he-IL" baseline="0" dirty="0" smtClean="0"/>
              <a:t> תשובות</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1195814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 2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272888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מצגת</a:t>
            </a:r>
            <a:r>
              <a:rPr lang="he-IL" baseline="0" dirty="0" smtClean="0"/>
              <a:t> תשובות</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3507434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אכן זה טעות לכנות את עם ישראל המורים במשמעות של מורדים. ראינו מה קרה לאנשי קורח ועדתו שמרדו בהנהגתם של משה ואהרון שה' בחר בהם. פתחה האדמה את פיה ובלעה אותם. משה כועס</a:t>
            </a:r>
            <a:r>
              <a:rPr lang="he-IL" baseline="0" dirty="0" smtClean="0"/>
              <a:t> על עם ישראל ומכנה אותם מורדים. על אף שתלונתם על כך שאין  להם מים במדבר הגיונית ומוצדקת. זה מעיד פה על כשל בהנהגתו של משה. אינו רואה את הקושי של העם ואינו  מתייחס בכבוד אל העם.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3009746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 2 דק' </a:t>
            </a:r>
          </a:p>
          <a:p>
            <a:pPr marL="0" lvl="0" indent="0" algn="r" rtl="0">
              <a:lnSpc>
                <a:spcPct val="115000"/>
              </a:lnSpc>
              <a:spcBef>
                <a:spcPts val="1200"/>
              </a:spcBef>
              <a:spcAft>
                <a:spcPts val="0"/>
              </a:spcAft>
              <a:buClr>
                <a:schemeClr val="dk1"/>
              </a:buClr>
              <a:buSzPts val="1200"/>
              <a:buFont typeface="Calibri"/>
              <a:buNone/>
            </a:pPr>
            <a:r>
              <a:rPr lang="he-IL" dirty="0" smtClean="0"/>
              <a:t>משרתי ציבור צריכים לדאוג</a:t>
            </a:r>
            <a:r>
              <a:rPr lang="he-IL" baseline="0" dirty="0" smtClean="0"/>
              <a:t> לציבור. משה ואהרון רואים שיש בעיה ואין מים לעם ובמקום לנסות לעזור ולמצוא פתרון הם מתאבלים על מותה של מרים. </a:t>
            </a:r>
          </a:p>
          <a:p>
            <a:pPr marL="0" lvl="0" indent="0" algn="r" rtl="0">
              <a:lnSpc>
                <a:spcPct val="115000"/>
              </a:lnSpc>
              <a:spcBef>
                <a:spcPts val="1200"/>
              </a:spcBef>
              <a:spcAft>
                <a:spcPts val="0"/>
              </a:spcAft>
              <a:buClr>
                <a:schemeClr val="dk1"/>
              </a:buClr>
              <a:buSzPts val="1200"/>
              <a:buFont typeface="Calibri"/>
              <a:buNone/>
            </a:pPr>
            <a:r>
              <a:rPr lang="he-IL" baseline="0" dirty="0" smtClean="0"/>
              <a:t>אינם פנויים לפתור את בעיית העם</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2736390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smtClean="0"/>
              <a:t>טיימר 1 דק'</a:t>
            </a: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x-none" b="1" dirty="0"/>
              <a:t>: </a:t>
            </a:r>
            <a:r>
              <a:rPr lang="he-IL" sz="1200" b="0" i="0" u="none" strike="noStrike" cap="none" dirty="0" smtClean="0">
                <a:solidFill>
                  <a:schemeClr val="dk1"/>
                </a:solidFill>
                <a:effectLst/>
                <a:latin typeface="Calibri"/>
                <a:ea typeface="Calibri"/>
                <a:cs typeface="Calibri"/>
                <a:sym typeface="Calibri"/>
              </a:rPr>
              <a:t>אלוהים מבקר את משה ואהרון על שאחרי כל מה שהם עברו יחד, הם לא עשו כנדרש מהם. ואז לשאול את הילדים את מה שמופיע בשקף.</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3561991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x-none" b="1" dirty="0"/>
              <a:t>: </a:t>
            </a:r>
            <a:r>
              <a:rPr lang="x-none" dirty="0"/>
              <a:t>לאחר שהתלמידים </a:t>
            </a:r>
            <a:r>
              <a:rPr lang="he-IL" dirty="0"/>
              <a:t>חשבו על שאלה/דילמה</a:t>
            </a:r>
            <a:r>
              <a:rPr lang="x-none" dirty="0"/>
              <a:t>, יש </a:t>
            </a:r>
            <a:r>
              <a:rPr lang="he-IL" dirty="0"/>
              <a:t>"לאסוף" רעיונות,</a:t>
            </a:r>
            <a:r>
              <a:rPr lang="he-IL" baseline="0" dirty="0"/>
              <a:t> תחושות שכנראה עלו במוחם וגם להשלים פערים של הדיון שלא ניתן היה לקיים בפועל</a:t>
            </a:r>
            <a:r>
              <a:rPr lang="x-none"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1981413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588060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a:p>
            <a:pPr marL="0" lvl="0" indent="0" algn="r" rtl="0">
              <a:spcBef>
                <a:spcPts val="0"/>
              </a:spcBef>
              <a:spcAft>
                <a:spcPts val="0"/>
              </a:spcAft>
              <a:buNone/>
            </a:pPr>
            <a:r>
              <a:rPr lang="he-IL" dirty="0" smtClean="0"/>
              <a:t>טיימר 2 דק'</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3933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smtClean="0"/>
              <a:t>בטוחה שהצטיידתם במחברת תנ"ך, כלי</a:t>
            </a:r>
            <a:r>
              <a:rPr lang="he-IL" baseline="0" dirty="0" smtClean="0"/>
              <a:t> כתיבה עיפרון ומחק וטושים. והכי חשוב שאתם יושבים בחדר שקט עם בקבוק מים . על מנת שתהיו מרוכזים במפגש למידה שלפניכם. מוכנים? אז בואו נתחיל.</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1190781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smtClean="0"/>
              <a:t>מצגת תשובות- 1. מרים מתה בקדש. 2. משה הכה על הסלע פעמים על מנת שיצא</a:t>
            </a:r>
            <a:r>
              <a:rPr lang="he-IL" baseline="0" dirty="0" smtClean="0"/>
              <a:t> מים מהסלע. 3. לאחר שמרים מתה לא היה לעם ישראל מים. על פי המדרש כל זמן שמרים הייתה חיה . היה לעם ישראל באר מים שהיה מלווה אותם בנדודים במדבר.</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2574767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extLst>
      <p:ext uri="{BB962C8B-B14F-4D97-AF65-F5344CB8AC3E}">
        <p14:creationId xmlns:p14="http://schemas.microsoft.com/office/powerpoint/2010/main" val="813683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50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408537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sz="1200" b="1" i="0" u="none" strike="noStrike" cap="none" dirty="0" smtClean="0">
                <a:solidFill>
                  <a:schemeClr val="dk1"/>
                </a:solidFill>
                <a:effectLst/>
                <a:latin typeface="Calibri"/>
                <a:ea typeface="Calibri"/>
                <a:cs typeface="Calibri"/>
                <a:sym typeface="Calibri"/>
              </a:rPr>
              <a:t>המקום:</a:t>
            </a:r>
            <a:r>
              <a:rPr lang="he-IL" sz="1200" b="0" i="0" u="none" strike="noStrike" cap="none" dirty="0" smtClean="0">
                <a:solidFill>
                  <a:schemeClr val="dk1"/>
                </a:solidFill>
                <a:effectLst/>
                <a:latin typeface="Calibri"/>
                <a:ea typeface="Calibri"/>
                <a:cs typeface="Calibri"/>
                <a:sym typeface="Calibri"/>
              </a:rPr>
              <a:t> קָדֵשׁ במִדְבַּר-צִן. </a:t>
            </a:r>
            <a:r>
              <a:rPr lang="he-IL" sz="1200" b="1" i="0" u="none" strike="noStrike" cap="none" dirty="0" smtClean="0">
                <a:solidFill>
                  <a:schemeClr val="dk1"/>
                </a:solidFill>
                <a:effectLst/>
                <a:latin typeface="Calibri"/>
                <a:ea typeface="Calibri"/>
                <a:cs typeface="Calibri"/>
                <a:sym typeface="Calibri"/>
              </a:rPr>
              <a:t>הזמן:</a:t>
            </a:r>
            <a:r>
              <a:rPr lang="he-IL" sz="1200" b="0" i="0" u="none" strike="noStrike" cap="none" dirty="0" smtClean="0">
                <a:solidFill>
                  <a:schemeClr val="dk1"/>
                </a:solidFill>
                <a:effectLst/>
                <a:latin typeface="Calibri"/>
                <a:ea typeface="Calibri"/>
                <a:cs typeface="Calibri"/>
                <a:sym typeface="Calibri"/>
              </a:rPr>
              <a:t> בַּחֹדֶשׁ הָרִאשׁוֹן, שנת הארבעים ליציאה ממצרים.</a:t>
            </a:r>
            <a:r>
              <a:rPr lang="he-IL" sz="1200" b="1" i="0" u="none" strike="noStrike" cap="none" dirty="0" smtClean="0">
                <a:solidFill>
                  <a:schemeClr val="dk1"/>
                </a:solidFill>
                <a:effectLst/>
                <a:latin typeface="Calibri"/>
                <a:ea typeface="Calibri"/>
                <a:cs typeface="Calibri"/>
                <a:sym typeface="Calibri"/>
              </a:rPr>
              <a:t> מה קרה?</a:t>
            </a:r>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מרים מתה</a:t>
            </a:r>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אין מים</a:t>
            </a:r>
            <a:r>
              <a:rPr lang="he-IL" sz="1200" b="0" i="0" u="none" strike="noStrike" cap="none" dirty="0" smtClean="0">
                <a:solidFill>
                  <a:schemeClr val="dk1"/>
                </a:solidFill>
                <a:effectLst/>
                <a:latin typeface="Calibri"/>
                <a:ea typeface="Calibri"/>
                <a:cs typeface="Calibri"/>
                <a:sym typeface="Calibri"/>
              </a:rPr>
              <a:t>. העם מתלונן. משה ואהרן נמלטים אל פתח אוהל מועד "מִפְּנֵי הַקָּהָל" (פסוק ו). ה' מתגלה ומצווה: "קַח אֶת הַמַּטֶּה וְהַקְהֵל אֶת הָעֵדָה… וְדִבַּרְתֶּם אֶל הַסֶּלַע לְעֵינֵיהֶם וְנָתַן מֵימָיו וְהוֹצֵאתָ לָהֶם מַיִם מִן הַסֶּלַע…" (פסוק ח). וכך מתוארת הפעולה שעושים משה ואהרן: "</a:t>
            </a:r>
            <a:r>
              <a:rPr lang="he-IL" sz="1200" b="0" i="0" u="none" strike="noStrike" cap="none" dirty="0" err="1" smtClean="0">
                <a:solidFill>
                  <a:schemeClr val="dk1"/>
                </a:solidFill>
                <a:effectLst/>
                <a:latin typeface="Calibri"/>
                <a:ea typeface="Calibri"/>
                <a:cs typeface="Calibri"/>
                <a:sym typeface="Calibri"/>
              </a:rPr>
              <a:t>וַיַּקְהִלו</a:t>
            </a:r>
            <a:r>
              <a:rPr lang="he-IL" sz="1200" b="0" i="0" u="none" strike="noStrike" cap="none" dirty="0" smtClean="0">
                <a:solidFill>
                  <a:schemeClr val="dk1"/>
                </a:solidFill>
                <a:effectLst/>
                <a:latin typeface="Calibri"/>
                <a:ea typeface="Calibri"/>
                <a:cs typeface="Calibri"/>
                <a:sym typeface="Calibri"/>
              </a:rPr>
              <a:t>ּ מֹשֶׁה וְאַהֲרֹן אֶת הַקָּהָל אֶל פְּנֵי הַסָּלַע וַיֹּאמֶר לָהֶם שִׁמְעוּ נָא הַמֹּרִים הֲמִן הַסֶּלַע הַזֶּה נוֹצִיא לָכֶם מָיִם. </a:t>
            </a:r>
            <a:r>
              <a:rPr lang="he-IL" sz="1200" b="0" i="0" u="none" strike="noStrike" cap="none" dirty="0" err="1" smtClean="0">
                <a:solidFill>
                  <a:schemeClr val="dk1"/>
                </a:solidFill>
                <a:effectLst/>
                <a:latin typeface="Calibri"/>
                <a:ea typeface="Calibri"/>
                <a:cs typeface="Calibri"/>
                <a:sym typeface="Calibri"/>
              </a:rPr>
              <a:t>וַיָּרֶם</a:t>
            </a:r>
            <a:r>
              <a:rPr lang="he-IL" sz="1200" b="0" i="0" u="none" strike="noStrike" cap="none" dirty="0" smtClean="0">
                <a:solidFill>
                  <a:schemeClr val="dk1"/>
                </a:solidFill>
                <a:effectLst/>
                <a:latin typeface="Calibri"/>
                <a:ea typeface="Calibri"/>
                <a:cs typeface="Calibri"/>
                <a:sym typeface="Calibri"/>
              </a:rPr>
              <a:t> מֹשֶׁה אֶת יָדוֹ </a:t>
            </a:r>
            <a:r>
              <a:rPr lang="he-IL" sz="1200" b="0" i="0" u="none" strike="noStrike" cap="none" dirty="0" err="1" smtClean="0">
                <a:solidFill>
                  <a:schemeClr val="dk1"/>
                </a:solidFill>
                <a:effectLst/>
                <a:latin typeface="Calibri"/>
                <a:ea typeface="Calibri"/>
                <a:cs typeface="Calibri"/>
                <a:sym typeface="Calibri"/>
              </a:rPr>
              <a:t>וַיַּך</a:t>
            </a:r>
            <a:r>
              <a:rPr lang="he-IL" sz="1200" b="0" i="0" u="none" strike="noStrike" cap="none" dirty="0" smtClean="0">
                <a:solidFill>
                  <a:schemeClr val="dk1"/>
                </a:solidFill>
                <a:effectLst/>
                <a:latin typeface="Calibri"/>
                <a:ea typeface="Calibri"/>
                <a:cs typeface="Calibri"/>
                <a:sym typeface="Calibri"/>
              </a:rPr>
              <a:t>ְ אֶת הַסֶּלַע בְּמַטֵּהוּ פַּעֲמָיִם וַיֵּצְאוּ מַיִם רַבִּים…" (פסוקים י-יא). משהו בביצוע הצו לא נעשה כשורה. המים אמנם יוצאים מהסלע, אבל מה שעשו משה ואהרן הוא חטא חמור בעיני ה', שבצדו עונש חמור מאוד: "יַעַן לֹא הֶאֱמַנְתֶּם בִּי </a:t>
            </a:r>
            <a:r>
              <a:rPr lang="he-IL" sz="1200" b="0" i="0" u="none" strike="noStrike" cap="none" dirty="0" err="1" smtClean="0">
                <a:solidFill>
                  <a:schemeClr val="dk1"/>
                </a:solidFill>
                <a:effectLst/>
                <a:latin typeface="Calibri"/>
                <a:ea typeface="Calibri"/>
                <a:cs typeface="Calibri"/>
                <a:sym typeface="Calibri"/>
              </a:rPr>
              <a:t>לְהַקְדִּישֵׁנִי</a:t>
            </a:r>
            <a:r>
              <a:rPr lang="he-IL" sz="1200" b="0" i="0" u="none" strike="noStrike" cap="none" dirty="0" smtClean="0">
                <a:solidFill>
                  <a:schemeClr val="dk1"/>
                </a:solidFill>
                <a:effectLst/>
                <a:latin typeface="Calibri"/>
                <a:ea typeface="Calibri"/>
                <a:cs typeface="Calibri"/>
                <a:sym typeface="Calibri"/>
              </a:rPr>
              <a:t> לְעֵינֵי בְּנֵי יִשְׂרָאֵל לָכֵן לֹא תָבִיאוּ אֶת הַקָּהָל הַזֶּה אֶל הָאָרֶץ…" (פסוק </a:t>
            </a:r>
            <a:r>
              <a:rPr lang="he-IL" sz="1200" b="0" i="0" u="none" strike="noStrike" cap="none" dirty="0" err="1" smtClean="0">
                <a:solidFill>
                  <a:schemeClr val="dk1"/>
                </a:solidFill>
                <a:effectLst/>
                <a:latin typeface="Calibri"/>
                <a:ea typeface="Calibri"/>
                <a:cs typeface="Calibri"/>
                <a:sym typeface="Calibri"/>
              </a:rPr>
              <a:t>יב</a:t>
            </a:r>
            <a:r>
              <a:rPr lang="he-IL" sz="1200" b="0" i="0" u="none" strike="noStrike" cap="none" dirty="0" smtClean="0">
                <a:solidFill>
                  <a:schemeClr val="dk1"/>
                </a:solidFill>
                <a:effectLst/>
                <a:latin typeface="Calibri"/>
                <a:ea typeface="Calibri"/>
                <a:cs typeface="Calibri"/>
                <a:sym typeface="Calibri"/>
              </a:rPr>
              <a:t>). הסיבה לעונש החמור שקיבל משה היא חוסר האמונה שלו בדברי אלוהים . חוסר אמונה זה הראה על זלזול באלוהים , ויותר מכך הוא העביר את חוסר האמונה לבני ישראל כאשר בעצם הוא היה צריך להיות הכי מאמין ולחזק לעם את אמונתו באלוהים .</a:t>
            </a: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154607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z="1200" b="1" i="0" u="none" strike="noStrike" cap="none" dirty="0" smtClean="0">
                <a:solidFill>
                  <a:schemeClr val="dk1"/>
                </a:solidFill>
                <a:effectLst/>
                <a:latin typeface="Calibri"/>
                <a:ea typeface="Calibri"/>
                <a:cs typeface="Calibri"/>
                <a:sym typeface="Calibri"/>
              </a:rPr>
              <a:t>המקום:</a:t>
            </a:r>
            <a:r>
              <a:rPr lang="he-IL" sz="1200" b="0" i="0" u="none" strike="noStrike" cap="none" dirty="0" smtClean="0">
                <a:solidFill>
                  <a:schemeClr val="dk1"/>
                </a:solidFill>
                <a:effectLst/>
                <a:latin typeface="Calibri"/>
                <a:ea typeface="Calibri"/>
                <a:cs typeface="Calibri"/>
                <a:sym typeface="Calibri"/>
              </a:rPr>
              <a:t> קָדֵשׁ במִדְבַּר-צִן. </a:t>
            </a:r>
            <a:r>
              <a:rPr lang="he-IL" sz="1200" b="1" i="0" u="none" strike="noStrike" cap="none" dirty="0" smtClean="0">
                <a:solidFill>
                  <a:schemeClr val="dk1"/>
                </a:solidFill>
                <a:effectLst/>
                <a:latin typeface="Calibri"/>
                <a:ea typeface="Calibri"/>
                <a:cs typeface="Calibri"/>
                <a:sym typeface="Calibri"/>
              </a:rPr>
              <a:t>הזמן:</a:t>
            </a:r>
            <a:r>
              <a:rPr lang="he-IL" sz="1200" b="0" i="0" u="none" strike="noStrike" cap="none" dirty="0" smtClean="0">
                <a:solidFill>
                  <a:schemeClr val="dk1"/>
                </a:solidFill>
                <a:effectLst/>
                <a:latin typeface="Calibri"/>
                <a:ea typeface="Calibri"/>
                <a:cs typeface="Calibri"/>
                <a:sym typeface="Calibri"/>
              </a:rPr>
              <a:t> בַּחֹדֶשׁ הָרִאשׁוֹן, שנת הארבעים ליציאה ממצרים.</a:t>
            </a:r>
            <a:r>
              <a:rPr lang="he-IL" sz="1200" b="1" i="0" u="none" strike="noStrike" cap="none" dirty="0" smtClean="0">
                <a:solidFill>
                  <a:schemeClr val="dk1"/>
                </a:solidFill>
                <a:effectLst/>
                <a:latin typeface="Calibri"/>
                <a:ea typeface="Calibri"/>
                <a:cs typeface="Calibri"/>
                <a:sym typeface="Calibri"/>
              </a:rPr>
              <a:t> מה קרה?</a:t>
            </a:r>
            <a:r>
              <a:rPr lang="he-IL" sz="1200" b="0" i="0" u="none" strike="noStrike" cap="none" dirty="0" smtClean="0">
                <a:solidFill>
                  <a:schemeClr val="dk1"/>
                </a:solidFill>
                <a:effectLst/>
                <a:latin typeface="Calibri"/>
                <a:ea typeface="Calibri"/>
                <a:cs typeface="Calibri"/>
                <a:sym typeface="Calibri"/>
              </a:rPr>
              <a:t> מרים מתה. אין מים. העם מתלונן. משה ואהרן נמלטים אל פתח אוהל מועד "מִפְּנֵי הַקָּהָל" (פסוק ו). ה' מתגלה ומצווה: "קַח אֶת הַמַּטֶּה וְהַקְהֵל אֶת הָעֵדָה… וְדִבַּרְתֶּם אֶל הַסֶּלַע לְעֵינֵיהֶם וְנָתַן מֵימָיו וְהוֹצֵאתָ לָהֶם מַיִם מִן הַסֶּלַע…" (פסוק ח). וכך מתוארת הפעולה שעושים משה ואהרן: "</a:t>
            </a:r>
            <a:r>
              <a:rPr lang="he-IL" sz="1200" b="0" i="0" u="none" strike="noStrike" cap="none" dirty="0" err="1" smtClean="0">
                <a:solidFill>
                  <a:schemeClr val="dk1"/>
                </a:solidFill>
                <a:effectLst/>
                <a:latin typeface="Calibri"/>
                <a:ea typeface="Calibri"/>
                <a:cs typeface="Calibri"/>
                <a:sym typeface="Calibri"/>
              </a:rPr>
              <a:t>וַיַּקְהִלו</a:t>
            </a:r>
            <a:r>
              <a:rPr lang="he-IL" sz="1200" b="0" i="0" u="none" strike="noStrike" cap="none" dirty="0" smtClean="0">
                <a:solidFill>
                  <a:schemeClr val="dk1"/>
                </a:solidFill>
                <a:effectLst/>
                <a:latin typeface="Calibri"/>
                <a:ea typeface="Calibri"/>
                <a:cs typeface="Calibri"/>
                <a:sym typeface="Calibri"/>
              </a:rPr>
              <a:t>ּ מֹשֶׁה וְאַהֲרֹן אֶת הַקָּהָל אֶל פְּנֵי הַסָּלַע וַיֹּאמֶר לָהֶם שִׁמְעוּ נָא הַמֹּרִים הֲמִן הַסֶּלַע הַזֶּה נוֹצִיא לָכֶם מָיִם. </a:t>
            </a:r>
            <a:r>
              <a:rPr lang="he-IL" sz="1200" b="0" i="0" u="none" strike="noStrike" cap="none" dirty="0" err="1" smtClean="0">
                <a:solidFill>
                  <a:schemeClr val="dk1"/>
                </a:solidFill>
                <a:effectLst/>
                <a:latin typeface="Calibri"/>
                <a:ea typeface="Calibri"/>
                <a:cs typeface="Calibri"/>
                <a:sym typeface="Calibri"/>
              </a:rPr>
              <a:t>וַיָּרֶם</a:t>
            </a:r>
            <a:r>
              <a:rPr lang="he-IL" sz="1200" b="0" i="0" u="none" strike="noStrike" cap="none" dirty="0" smtClean="0">
                <a:solidFill>
                  <a:schemeClr val="dk1"/>
                </a:solidFill>
                <a:effectLst/>
                <a:latin typeface="Calibri"/>
                <a:ea typeface="Calibri"/>
                <a:cs typeface="Calibri"/>
                <a:sym typeface="Calibri"/>
              </a:rPr>
              <a:t> מֹשֶׁה אֶת יָדוֹ </a:t>
            </a:r>
            <a:r>
              <a:rPr lang="he-IL" sz="1200" b="0" i="0" u="none" strike="noStrike" cap="none" dirty="0" err="1" smtClean="0">
                <a:solidFill>
                  <a:schemeClr val="dk1"/>
                </a:solidFill>
                <a:effectLst/>
                <a:latin typeface="Calibri"/>
                <a:ea typeface="Calibri"/>
                <a:cs typeface="Calibri"/>
                <a:sym typeface="Calibri"/>
              </a:rPr>
              <a:t>וַיַּך</a:t>
            </a:r>
            <a:r>
              <a:rPr lang="he-IL" sz="1200" b="0" i="0" u="none" strike="noStrike" cap="none" dirty="0" smtClean="0">
                <a:solidFill>
                  <a:schemeClr val="dk1"/>
                </a:solidFill>
                <a:effectLst/>
                <a:latin typeface="Calibri"/>
                <a:ea typeface="Calibri"/>
                <a:cs typeface="Calibri"/>
                <a:sym typeface="Calibri"/>
              </a:rPr>
              <a:t>ְ אֶת הַסֶּלַע בְּמַטֵּהוּ פַּעֲמָיִם וַיֵּצְאוּ מַיִם רַבִּים…" (פסוקים י-יא). משהו בביצוע הצו לא נעשה כשורה. המים אמנם יוצאים מהסלע, אבל מה שעשו משה ואהרן הוא חטא חמור בעיני ה', שבצדו עונש חמור מאוד: "יַעַן לֹא הֶאֱמַנְתֶּם בִּי </a:t>
            </a:r>
            <a:r>
              <a:rPr lang="he-IL" sz="1200" b="0" i="0" u="none" strike="noStrike" cap="none" dirty="0" err="1" smtClean="0">
                <a:solidFill>
                  <a:schemeClr val="dk1"/>
                </a:solidFill>
                <a:effectLst/>
                <a:latin typeface="Calibri"/>
                <a:ea typeface="Calibri"/>
                <a:cs typeface="Calibri"/>
                <a:sym typeface="Calibri"/>
              </a:rPr>
              <a:t>לְהַקְדִּישֵׁנִי</a:t>
            </a:r>
            <a:r>
              <a:rPr lang="he-IL" sz="1200" b="0" i="0" u="none" strike="noStrike" cap="none" dirty="0" smtClean="0">
                <a:solidFill>
                  <a:schemeClr val="dk1"/>
                </a:solidFill>
                <a:effectLst/>
                <a:latin typeface="Calibri"/>
                <a:ea typeface="Calibri"/>
                <a:cs typeface="Calibri"/>
                <a:sym typeface="Calibri"/>
              </a:rPr>
              <a:t> לְעֵינֵי בְּנֵי יִשְׂרָאֵל לָכֵן לֹא תָבִיאוּ אֶת הַקָּהָל הַזֶּה אֶל הָאָרֶץ…" (פסוק </a:t>
            </a:r>
            <a:r>
              <a:rPr lang="he-IL" sz="1200" b="0" i="0" u="none" strike="noStrike" cap="none" dirty="0" err="1" smtClean="0">
                <a:solidFill>
                  <a:schemeClr val="dk1"/>
                </a:solidFill>
                <a:effectLst/>
                <a:latin typeface="Calibri"/>
                <a:ea typeface="Calibri"/>
                <a:cs typeface="Calibri"/>
                <a:sym typeface="Calibri"/>
              </a:rPr>
              <a:t>יב</a:t>
            </a:r>
            <a:r>
              <a:rPr lang="he-IL" sz="1200" b="0" i="0" u="none" strike="noStrike" cap="none" dirty="0" smtClean="0">
                <a:solidFill>
                  <a:schemeClr val="dk1"/>
                </a:solidFill>
                <a:effectLst/>
                <a:latin typeface="Calibri"/>
                <a:ea typeface="Calibri"/>
                <a:cs typeface="Calibri"/>
                <a:sym typeface="Calibri"/>
              </a:rPr>
              <a:t>). הסיבה לעונש החמור שקיבל משה היא חוסר האמונה שלו בדברי אלוהים . חוסר אמונה זה הראה על זלזול באלוהים , ויותר מכך הוא העביר את חוסר האמונה לבני ישראל כאשר בעצם הוא היה צריך להיות הכי מאמין ולחזק לעם את אמונתו באלוהים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57961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 2 דק'</a:t>
            </a:r>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מדובר על בארה של מרים שהייתה בדרך </a:t>
            </a:r>
            <a:r>
              <a:rPr lang="he-IL" sz="1200" b="0" i="0" u="none" strike="noStrike" cap="none" dirty="0" smtClean="0">
                <a:solidFill>
                  <a:schemeClr val="dk1"/>
                </a:solidFill>
                <a:effectLst/>
                <a:latin typeface="Calibri"/>
                <a:ea typeface="Calibri"/>
                <a:cs typeface="Calibri"/>
                <a:sym typeface="Calibri"/>
                <a:hlinkClick r:id="rId3" tooltip="נס"/>
              </a:rPr>
              <a:t>נס</a:t>
            </a:r>
            <a:r>
              <a:rPr lang="he-IL" sz="1200" b="0" i="0" u="none" strike="noStrike" cap="none" dirty="0" smtClean="0">
                <a:solidFill>
                  <a:schemeClr val="dk1"/>
                </a:solidFill>
                <a:effectLst/>
                <a:latin typeface="Calibri"/>
                <a:ea typeface="Calibri"/>
                <a:cs typeface="Calibri"/>
                <a:sym typeface="Calibri"/>
              </a:rPr>
              <a:t> מלווה אתם כל זמן שהותם במדבר.</a:t>
            </a:r>
            <a:r>
              <a:rPr lang="he-IL" sz="1200" b="0" i="0" u="none" strike="noStrike" cap="none" baseline="0" dirty="0" smtClean="0">
                <a:solidFill>
                  <a:schemeClr val="dk1"/>
                </a:solidFill>
                <a:effectLst/>
                <a:latin typeface="Calibri"/>
                <a:ea typeface="Calibri"/>
                <a:cs typeface="Calibri"/>
                <a:sym typeface="Calibri"/>
              </a:rPr>
              <a:t> </a:t>
            </a:r>
            <a:r>
              <a:rPr lang="he-IL" sz="1200" b="0" i="0" u="none" strike="noStrike" cap="none" dirty="0" smtClean="0">
                <a:solidFill>
                  <a:schemeClr val="dk1"/>
                </a:solidFill>
                <a:effectLst/>
                <a:latin typeface="Calibri"/>
                <a:ea typeface="Calibri"/>
                <a:cs typeface="Calibri"/>
                <a:sym typeface="Calibri"/>
              </a:rPr>
              <a:t>ב</a:t>
            </a:r>
            <a:r>
              <a:rPr lang="he-IL" sz="1200" b="0" i="0" u="none" strike="noStrike" cap="none" dirty="0" smtClean="0">
                <a:solidFill>
                  <a:schemeClr val="dk1"/>
                </a:solidFill>
                <a:effectLst/>
                <a:latin typeface="Calibri"/>
                <a:ea typeface="Calibri"/>
                <a:cs typeface="Calibri"/>
                <a:sym typeface="Calibri"/>
                <a:hlinkClick r:id="rId4" tooltip="תלמוד בבלי"/>
              </a:rPr>
              <a:t>תלמוד הבבלי</a:t>
            </a:r>
            <a:r>
              <a:rPr lang="he-IL" sz="1200" b="0" i="0" u="none" strike="noStrike" cap="none" dirty="0" smtClean="0">
                <a:solidFill>
                  <a:schemeClr val="dk1"/>
                </a:solidFill>
                <a:effectLst/>
                <a:latin typeface="Calibri"/>
                <a:ea typeface="Calibri"/>
                <a:cs typeface="Calibri"/>
                <a:sym typeface="Calibri"/>
              </a:rPr>
              <a:t> מסופר כי במשך חייה של מרים, הרוותה הבאר את צימאונם של בני ישראל ההולכים במדבר. עם מותה של מרים פסקה הבאר מלנבוע. הבאר הייתה בעצם סלע שנבעו ממנו מים, והיה הסלע מתנהל עם בני ישראל </a:t>
            </a:r>
            <a:r>
              <a:rPr lang="he-IL" sz="1200" b="0" i="0" u="none" strike="noStrike" cap="none" dirty="0" err="1" smtClean="0">
                <a:solidFill>
                  <a:schemeClr val="dk1"/>
                </a:solidFill>
                <a:effectLst/>
                <a:latin typeface="Calibri"/>
                <a:ea typeface="Calibri"/>
                <a:cs typeface="Calibri"/>
                <a:sym typeface="Calibri"/>
              </a:rPr>
              <a:t>במסעותם</a:t>
            </a:r>
            <a:r>
              <a:rPr lang="he-IL" sz="1200" b="0" i="0" u="none" strike="noStrike" cap="none" dirty="0" smtClean="0">
                <a:solidFill>
                  <a:schemeClr val="dk1"/>
                </a:solidFill>
                <a:effectLst/>
                <a:latin typeface="Calibri"/>
                <a:ea typeface="Calibri"/>
                <a:cs typeface="Calibri"/>
                <a:sym typeface="Calibri"/>
              </a:rPr>
              <a:t>. משמתה מרים, הפסיקו המים לנבוע מן הסלע, והוא הסלע עליו הכה משה בפרשת "</a:t>
            </a:r>
            <a:r>
              <a:rPr lang="he-IL" sz="1200" b="0" i="0" u="none" strike="noStrike" cap="none" dirty="0" smtClean="0">
                <a:solidFill>
                  <a:schemeClr val="dk1"/>
                </a:solidFill>
                <a:effectLst/>
                <a:latin typeface="Calibri"/>
                <a:ea typeface="Calibri"/>
                <a:cs typeface="Calibri"/>
                <a:sym typeface="Calibri"/>
                <a:hlinkClick r:id="rId5" tooltip="מי מריבה"/>
              </a:rPr>
              <a:t>מי מריבה</a:t>
            </a:r>
            <a:r>
              <a:rPr lang="he-IL" sz="1200" b="0" i="0" u="none" strike="noStrike" cap="none" dirty="0" smtClean="0">
                <a:solidFill>
                  <a:schemeClr val="dk1"/>
                </a:solidFill>
                <a:effectLst/>
                <a:latin typeface="Calibri"/>
                <a:ea typeface="Calibri"/>
                <a:cs typeface="Calibri"/>
                <a:sym typeface="Calibri"/>
              </a:rPr>
              <a:t>". למדים זאת מסמיכות המקרים של "</a:t>
            </a:r>
            <a:r>
              <a:rPr lang="he-IL" sz="1200" b="0" i="0" u="none" strike="noStrike" cap="none" dirty="0" err="1" smtClean="0">
                <a:solidFill>
                  <a:schemeClr val="dk1"/>
                </a:solidFill>
                <a:effectLst/>
                <a:latin typeface="Calibri"/>
                <a:ea typeface="Calibri"/>
                <a:cs typeface="Calibri"/>
                <a:sym typeface="Calibri"/>
              </a:rPr>
              <a:t>ותמת</a:t>
            </a:r>
            <a:r>
              <a:rPr lang="he-IL" sz="1200" b="0" i="0" u="none" strike="noStrike" cap="none" dirty="0" smtClean="0">
                <a:solidFill>
                  <a:schemeClr val="dk1"/>
                </a:solidFill>
                <a:effectLst/>
                <a:latin typeface="Calibri"/>
                <a:ea typeface="Calibri"/>
                <a:cs typeface="Calibri"/>
                <a:sym typeface="Calibri"/>
              </a:rPr>
              <a:t> שם מרים ... ולא היה מים לעדה לשתות". עם מותה של מרים נסתתמו המים. לאחר פרשת מי מריבה, ובזכותם של משה ו</a:t>
            </a:r>
            <a:r>
              <a:rPr lang="he-IL" sz="1200" b="0" i="0" u="none" strike="noStrike" cap="none" dirty="0" smtClean="0">
                <a:solidFill>
                  <a:schemeClr val="dk1"/>
                </a:solidFill>
                <a:effectLst/>
                <a:latin typeface="Calibri"/>
                <a:ea typeface="Calibri"/>
                <a:cs typeface="Calibri"/>
                <a:sym typeface="Calibri"/>
                <a:hlinkClick r:id="rId6" tooltip="אהרון"/>
              </a:rPr>
              <a:t>אהרון</a:t>
            </a:r>
            <a:r>
              <a:rPr lang="he-IL" sz="1200" b="0" i="0" u="none" strike="noStrike" cap="none" dirty="0" smtClean="0">
                <a:solidFill>
                  <a:schemeClr val="dk1"/>
                </a:solidFill>
                <a:effectLst/>
                <a:latin typeface="Calibri"/>
                <a:ea typeface="Calibri"/>
                <a:cs typeface="Calibri"/>
                <a:sym typeface="Calibri"/>
              </a:rPr>
              <a:t>, חזרה הבאר וסיפקה מים לבני ישראל עד כניסתם לארץ ישראל. רואים את החשיבות- שהייתה הולכת איתם בכל המסעות.</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2312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טיימר</a:t>
            </a:r>
            <a:r>
              <a:rPr lang="he-IL" baseline="0" dirty="0" smtClean="0"/>
              <a:t> 2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333585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מצגת תשובות</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447690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66"/>
        <p:cNvGrpSpPr/>
        <p:nvPr/>
      </p:nvGrpSpPr>
      <p:grpSpPr>
        <a:xfrm>
          <a:off x="0" y="0"/>
          <a:ext cx="0" cy="0"/>
          <a:chOff x="0" y="0"/>
          <a:chExt cx="0" cy="0"/>
        </a:xfrm>
      </p:grpSpPr>
      <p:pic>
        <p:nvPicPr>
          <p:cNvPr id="67" name="Google Shape;67;p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68" name="Google Shape;68;p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9" name="Google Shape;69;p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70" name="Google Shape;70;p7"/>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72" name="Google Shape;72;p7"/>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73" name="Google Shape;73;p7"/>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74" name="Google Shape;74;p7"/>
          <p:cNvGrpSpPr/>
          <p:nvPr/>
        </p:nvGrpSpPr>
        <p:grpSpPr>
          <a:xfrm>
            <a:off x="-110840" y="110839"/>
            <a:ext cx="1530097" cy="1525930"/>
            <a:chOff x="8374611" y="4283110"/>
            <a:chExt cx="2300578" cy="2294314"/>
          </a:xfrm>
        </p:grpSpPr>
        <p:pic>
          <p:nvPicPr>
            <p:cNvPr id="75" name="Google Shape;75;p7"/>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76" name="Google Shape;76;p7"/>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
        <p:nvSpPr>
          <p:cNvPr id="77" name="Google Shape;77;p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90909"/>
              </a:lnSpc>
              <a:spcBef>
                <a:spcPts val="0"/>
              </a:spcBef>
              <a:spcAft>
                <a:spcPts val="0"/>
              </a:spcAft>
              <a:buNone/>
            </a:pPr>
            <a:r>
              <a:rPr lang="x-none" sz="6600">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a:solidFill>
                  <a:schemeClr val="lt1"/>
                </a:solidFill>
                <a:latin typeface="Calibri"/>
                <a:ea typeface="Calibri"/>
                <a:cs typeface="Calibri"/>
                <a:sym typeface="Calibri"/>
              </a:rPr>
              <a:t>הופק עבור משרד החינוך ע״י מטח</a:t>
            </a:r>
            <a:endParaRPr sz="3200">
              <a:solidFill>
                <a:schemeClr val="lt1"/>
              </a:solidFill>
              <a:latin typeface="Calibri"/>
              <a:ea typeface="Calibri"/>
              <a:cs typeface="Calibri"/>
              <a:sym typeface="Calibri"/>
            </a:endParaRPr>
          </a:p>
        </p:txBody>
      </p:sp>
      <p:sp>
        <p:nvSpPr>
          <p:cNvPr id="78" name="Google Shape;78;p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7"/>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dirty="0">
                <a:solidFill>
                  <a:schemeClr val="lt1"/>
                </a:solidFill>
                <a:latin typeface="Arial"/>
                <a:ea typeface="Arial"/>
                <a:cs typeface="Arial"/>
                <a:sym typeface="Arial"/>
              </a:rPr>
              <a:t>shutterstock/com </a:t>
            </a:r>
            <a:r>
              <a:rPr lang="x-none" sz="1500" dirty="0" smtClean="0">
                <a:solidFill>
                  <a:schemeClr val="lt1"/>
                </a:solidFill>
                <a:latin typeface="Arial"/>
                <a:ea typeface="Arial"/>
                <a:cs typeface="Arial"/>
                <a:sym typeface="Arial"/>
              </a:rPr>
              <a:t>איורים</a:t>
            </a:r>
            <a:r>
              <a:rPr lang="he-IL" sz="1500" dirty="0" smtClean="0">
                <a:solidFill>
                  <a:schemeClr val="lt1"/>
                </a:solidFill>
                <a:latin typeface="Arial"/>
                <a:ea typeface="Arial"/>
                <a:cs typeface="Arial"/>
                <a:sym typeface="Arial"/>
              </a:rPr>
              <a:t>:</a:t>
            </a:r>
            <a:endParaRPr sz="15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8014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smtClean="0"/>
              <a:t>תנ"ך לכיתה ה'- במדבר כ'</a:t>
            </a:r>
            <a:endParaRPr lang="he-IL" dirty="0"/>
          </a:p>
          <a:p>
            <a:pPr lvl="0" algn="just"/>
            <a:endParaRPr lang="he-IL" dirty="0"/>
          </a:p>
        </p:txBody>
      </p:sp>
      <p:sp>
        <p:nvSpPr>
          <p:cNvPr id="239" name="Google Shape;239;p5"/>
          <p:cNvSpPr txBox="1">
            <a:spLocks noGrp="1"/>
          </p:cNvSpPr>
          <p:nvPr>
            <p:ph type="body" sz="quarter" idx="13"/>
          </p:nvPr>
        </p:nvSpPr>
        <p:spPr>
          <a:xfrm>
            <a:off x="498764" y="4419771"/>
            <a:ext cx="8841179" cy="649357"/>
          </a:xfrm>
        </p:spPr>
        <p:txBody>
          <a:bodyPr>
            <a:noAutofit/>
          </a:bodyPr>
          <a:lstStyle/>
          <a:p>
            <a:pPr algn="r"/>
            <a:r>
              <a:rPr lang="he-IL" sz="2800" dirty="0"/>
              <a:t>נושא השיעור: "וְהוֹצֵאתָ לָהֶם מַיִם מִן </a:t>
            </a:r>
            <a:r>
              <a:rPr lang="he-IL" sz="2800" dirty="0" smtClean="0"/>
              <a:t>הַסֶּלַע" חטא משה</a:t>
            </a:r>
            <a:endParaRPr lang="he-IL" sz="2800"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רבקה אבקסיס</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a:t>
            </a:r>
            <a:r>
              <a:rPr lang="he-IL" dirty="0" smtClean="0"/>
              <a:t>בספר תנ"ך</a:t>
            </a:r>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1425645" y="1383126"/>
            <a:ext cx="10501424" cy="4731488"/>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marL="342900" indent="-342900">
              <a:lnSpc>
                <a:spcPct val="170000"/>
              </a:lnSpc>
              <a:buFont typeface="Wingdings" panose="05000000000000000000" pitchFamily="2" charset="2"/>
              <a:buChar char="q"/>
            </a:pPr>
            <a:r>
              <a:rPr lang="he-IL" sz="8000" dirty="0" smtClean="0"/>
              <a:t>בני ישראל מתאספים סביב משה ואהרון ומתלוננים.</a:t>
            </a:r>
          </a:p>
          <a:p>
            <a:pPr marL="342900" indent="-342900">
              <a:lnSpc>
                <a:spcPct val="170000"/>
              </a:lnSpc>
              <a:buFont typeface="Wingdings" panose="05000000000000000000" pitchFamily="2" charset="2"/>
              <a:buChar char="q"/>
            </a:pPr>
            <a:r>
              <a:rPr lang="he-IL" sz="8000" dirty="0" smtClean="0"/>
              <a:t>אלוהים </a:t>
            </a:r>
            <a:r>
              <a:rPr lang="he-IL" sz="8000" dirty="0"/>
              <a:t>קורא למקום "מי מריבה" </a:t>
            </a:r>
            <a:r>
              <a:rPr lang="he-IL" sz="8000" dirty="0" smtClean="0"/>
              <a:t>.</a:t>
            </a:r>
          </a:p>
          <a:p>
            <a:pPr marL="342900" indent="-342900">
              <a:lnSpc>
                <a:spcPct val="170000"/>
              </a:lnSpc>
              <a:buFont typeface="Wingdings" panose="05000000000000000000" pitchFamily="2" charset="2"/>
              <a:buChar char="q"/>
            </a:pPr>
            <a:r>
              <a:rPr lang="he-IL" sz="8000" dirty="0" smtClean="0"/>
              <a:t>אלוהים מודיע </a:t>
            </a:r>
            <a:r>
              <a:rPr lang="he-IL" sz="8000" dirty="0"/>
              <a:t>למשה ואהרון על עונשם. </a:t>
            </a:r>
            <a:endParaRPr lang="he-IL" sz="8000" dirty="0" smtClean="0"/>
          </a:p>
          <a:p>
            <a:pPr marL="342900" indent="-342900">
              <a:lnSpc>
                <a:spcPct val="170000"/>
              </a:lnSpc>
              <a:buFont typeface="Wingdings" panose="05000000000000000000" pitchFamily="2" charset="2"/>
              <a:buChar char="q"/>
            </a:pPr>
            <a:r>
              <a:rPr lang="he-IL" sz="8000" dirty="0" smtClean="0"/>
              <a:t>משה אוסף את בני ישראל סביב הסלע.</a:t>
            </a:r>
          </a:p>
          <a:p>
            <a:pPr marL="342900" indent="-342900">
              <a:lnSpc>
                <a:spcPct val="170000"/>
              </a:lnSpc>
              <a:buFont typeface="Wingdings" panose="05000000000000000000" pitchFamily="2" charset="2"/>
              <a:buChar char="q"/>
            </a:pPr>
            <a:r>
              <a:rPr lang="he-IL" sz="8000" dirty="0" smtClean="0"/>
              <a:t>לבני ישראל אין מים.</a:t>
            </a:r>
          </a:p>
          <a:p>
            <a:pPr marL="342900" indent="-342900">
              <a:lnSpc>
                <a:spcPct val="170000"/>
              </a:lnSpc>
              <a:buFont typeface="Wingdings" panose="05000000000000000000" pitchFamily="2" charset="2"/>
              <a:buChar char="q"/>
            </a:pPr>
            <a:r>
              <a:rPr lang="he-IL" sz="8000" dirty="0" smtClean="0"/>
              <a:t>האל מצווה על משה לדבר אל הסלע ולהוציא לבני ישראל מים מן הסלע.</a:t>
            </a:r>
          </a:p>
          <a:p>
            <a:pPr marL="342900" indent="-342900">
              <a:lnSpc>
                <a:spcPct val="170000"/>
              </a:lnSpc>
              <a:buFont typeface="Wingdings" panose="05000000000000000000" pitchFamily="2" charset="2"/>
              <a:buChar char="q"/>
            </a:pPr>
            <a:r>
              <a:rPr lang="he-IL" sz="8000" dirty="0"/>
              <a:t>משה ואהרון בורחים לאוהל </a:t>
            </a:r>
            <a:r>
              <a:rPr lang="he-IL" sz="8000" dirty="0" smtClean="0"/>
              <a:t>מועד. </a:t>
            </a:r>
          </a:p>
          <a:p>
            <a:pPr marL="342900" indent="-342900">
              <a:lnSpc>
                <a:spcPct val="170000"/>
              </a:lnSpc>
              <a:buFont typeface="Wingdings" panose="05000000000000000000" pitchFamily="2" charset="2"/>
              <a:buChar char="q"/>
            </a:pPr>
            <a:r>
              <a:rPr lang="he-IL" sz="8000" dirty="0" smtClean="0"/>
              <a:t>משה מכה בסלע פעמיים ומים יוצאים מהסלע</a:t>
            </a:r>
            <a:r>
              <a:rPr lang="he-IL" sz="11200" dirty="0" smtClean="0"/>
              <a:t>.</a:t>
            </a:r>
          </a:p>
          <a:p>
            <a:pPr marL="342900" indent="-342900">
              <a:lnSpc>
                <a:spcPct val="170000"/>
              </a:lnSpc>
              <a:buFont typeface="Wingdings" panose="05000000000000000000" pitchFamily="2" charset="2"/>
              <a:buChar char="q"/>
            </a:pPr>
            <a:r>
              <a:rPr lang="he-IL" sz="8000" dirty="0" smtClean="0"/>
              <a:t>אלוהים </a:t>
            </a:r>
            <a:r>
              <a:rPr lang="he-IL" sz="8000" dirty="0"/>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5176" y="663126"/>
            <a:ext cx="1540938" cy="549601"/>
          </a:xfrm>
          <a:prstGeom prst="rect">
            <a:avLst/>
          </a:prstGeom>
        </p:spPr>
      </p:pic>
    </p:spTree>
    <p:extLst>
      <p:ext uri="{BB962C8B-B14F-4D97-AF65-F5344CB8AC3E}">
        <p14:creationId xmlns:p14="http://schemas.microsoft.com/office/powerpoint/2010/main" val="272456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549961" y="1383126"/>
            <a:ext cx="9110411"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t>האל מצווה על משה לדבר אל הסלע ולהוציא לבני ישראל מים מן הסלע.</a:t>
            </a:r>
          </a:p>
          <a:p>
            <a:pPr>
              <a:lnSpc>
                <a:spcPct val="170000"/>
              </a:lnSpc>
            </a:pPr>
            <a:r>
              <a:rPr lang="he-IL" sz="8000" dirty="0"/>
              <a:t>משה ואהרון בורחים לאוהל </a:t>
            </a:r>
            <a:r>
              <a:rPr lang="he-IL" sz="8000" dirty="0" smtClean="0"/>
              <a:t>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t>אלוהים </a:t>
            </a:r>
            <a:r>
              <a:rPr lang="he-IL" sz="8000" dirty="0"/>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219753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762612" y="1383126"/>
            <a:ext cx="9110411"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t>האל מצווה על משה לדבר אל הסלע ולהוציא לבני ישראל מים מן הסלע.</a:t>
            </a:r>
          </a:p>
          <a:p>
            <a:pPr>
              <a:lnSpc>
                <a:spcPct val="170000"/>
              </a:lnSpc>
            </a:pPr>
            <a:r>
              <a:rPr lang="he-IL" sz="8000" dirty="0"/>
              <a:t>משה ואהרון בורחים לאוהל </a:t>
            </a:r>
            <a:r>
              <a:rPr lang="he-IL" sz="8000" dirty="0" smtClean="0"/>
              <a:t>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t>אלוהים </a:t>
            </a:r>
            <a:r>
              <a:rPr lang="he-IL" sz="8000" dirty="0"/>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21306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730715" y="1383126"/>
            <a:ext cx="9110411" cy="5017848"/>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t>אלוהים </a:t>
            </a:r>
            <a:r>
              <a:rPr lang="he-IL" sz="8000" dirty="0"/>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151886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428078" y="1383126"/>
            <a:ext cx="9587024" cy="495405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153058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3173739" y="1383126"/>
            <a:ext cx="8747052" cy="5049746"/>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solidFill>
                  <a:srgbClr val="FF0000"/>
                </a:solidFill>
              </a:rPr>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314340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647507" y="1383126"/>
            <a:ext cx="9310578"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solidFill>
                  <a:srgbClr val="FF0000"/>
                </a:solidFill>
              </a:rPr>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solidFill>
                  <a:srgbClr val="FF0000"/>
                </a:solidFill>
              </a:rPr>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t>משה מכה בסלע פעמיים ומים יוצאים מהסלע</a:t>
            </a:r>
            <a:r>
              <a:rPr lang="he-IL" sz="11200" dirty="0" smtClean="0"/>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398092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732568" y="1383126"/>
            <a:ext cx="932121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t>אלוהים מודיע </a:t>
            </a:r>
            <a:r>
              <a:rPr lang="he-IL" sz="8000" dirty="0"/>
              <a:t>למשה ואהרון על עונשם. </a:t>
            </a:r>
            <a:endParaRPr lang="he-IL" sz="8000" dirty="0" smtClean="0"/>
          </a:p>
          <a:p>
            <a:pPr>
              <a:lnSpc>
                <a:spcPct val="170000"/>
              </a:lnSpc>
            </a:pPr>
            <a:r>
              <a:rPr lang="he-IL" sz="8000" dirty="0" smtClean="0">
                <a:solidFill>
                  <a:srgbClr val="FF0000"/>
                </a:solidFill>
              </a:rPr>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solidFill>
                  <a:srgbClr val="FF0000"/>
                </a:solidFill>
              </a:rPr>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solidFill>
                  <a:srgbClr val="FF0000"/>
                </a:solidFill>
              </a:rPr>
              <a:t>משה מכה בסלע פעמיים ומים יוצאים מהסלע</a:t>
            </a:r>
            <a:r>
              <a:rPr lang="he-IL" sz="11200" dirty="0" smtClean="0">
                <a:solidFill>
                  <a:srgbClr val="FF0000"/>
                </a:solidFill>
              </a:rPr>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24217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254103" y="1383126"/>
            <a:ext cx="9321210" cy="5124174"/>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t>אלוהים </a:t>
            </a:r>
            <a:r>
              <a:rPr lang="he-IL" sz="8000" dirty="0"/>
              <a:t>קורא למקום "מי מריבה" </a:t>
            </a:r>
            <a:r>
              <a:rPr lang="he-IL" sz="8000" dirty="0" smtClean="0"/>
              <a:t>.</a:t>
            </a:r>
          </a:p>
          <a:p>
            <a:pPr>
              <a:lnSpc>
                <a:spcPct val="170000"/>
              </a:lnSpc>
            </a:pPr>
            <a:r>
              <a:rPr lang="he-IL" sz="8000" dirty="0" smtClean="0">
                <a:solidFill>
                  <a:srgbClr val="FF0000"/>
                </a:solidFill>
              </a:rPr>
              <a:t>אלוהים מודיע </a:t>
            </a:r>
            <a:r>
              <a:rPr lang="he-IL" sz="8000" dirty="0">
                <a:solidFill>
                  <a:srgbClr val="FF0000"/>
                </a:solidFill>
              </a:rPr>
              <a:t>למשה ואהרון על עונשם. </a:t>
            </a:r>
            <a:endParaRPr lang="he-IL" sz="8000" dirty="0" smtClean="0">
              <a:solidFill>
                <a:srgbClr val="FF0000"/>
              </a:solidFill>
            </a:endParaRPr>
          </a:p>
          <a:p>
            <a:pPr>
              <a:lnSpc>
                <a:spcPct val="170000"/>
              </a:lnSpc>
            </a:pPr>
            <a:r>
              <a:rPr lang="he-IL" sz="8000" dirty="0" smtClean="0">
                <a:solidFill>
                  <a:srgbClr val="FF0000"/>
                </a:solidFill>
              </a:rPr>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solidFill>
                  <a:srgbClr val="FF0000"/>
                </a:solidFill>
              </a:rPr>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solidFill>
                  <a:srgbClr val="FF0000"/>
                </a:solidFill>
              </a:rPr>
              <a:t>משה מכה בסלע פעמיים ומים יוצאים מהסלע</a:t>
            </a:r>
            <a:r>
              <a:rPr lang="he-IL" sz="11200" dirty="0" smtClean="0">
                <a:solidFill>
                  <a:srgbClr val="FF0000"/>
                </a:solidFill>
              </a:rPr>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1758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2380231" y="1383126"/>
            <a:ext cx="9682717"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latin typeface="David" panose="020E0502060401010101" pitchFamily="34" charset="-79"/>
              </a:rPr>
              <a:t>סדרו את המשפטים שלפניכם לפי סדר התרחשותם</a:t>
            </a:r>
          </a:p>
          <a:p>
            <a:pPr>
              <a:lnSpc>
                <a:spcPct val="170000"/>
              </a:lnSpc>
            </a:pPr>
            <a:r>
              <a:rPr lang="he-IL" sz="8000" dirty="0" smtClean="0">
                <a:solidFill>
                  <a:srgbClr val="FF0000"/>
                </a:solidFill>
              </a:rPr>
              <a:t>בני ישראל מתאספים סביב משה ואהרון ומתלוננים.</a:t>
            </a:r>
          </a:p>
          <a:p>
            <a:pPr>
              <a:lnSpc>
                <a:spcPct val="170000"/>
              </a:lnSpc>
            </a:pPr>
            <a:r>
              <a:rPr lang="he-IL" sz="8000" dirty="0" smtClean="0">
                <a:solidFill>
                  <a:srgbClr val="FF0000"/>
                </a:solidFill>
              </a:rPr>
              <a:t>אלוהים </a:t>
            </a:r>
            <a:r>
              <a:rPr lang="he-IL" sz="8000" dirty="0">
                <a:solidFill>
                  <a:srgbClr val="FF0000"/>
                </a:solidFill>
              </a:rPr>
              <a:t>קורא למקום "מי מריבה" </a:t>
            </a:r>
            <a:r>
              <a:rPr lang="he-IL" sz="8000" dirty="0" smtClean="0">
                <a:solidFill>
                  <a:srgbClr val="FF0000"/>
                </a:solidFill>
              </a:rPr>
              <a:t>.</a:t>
            </a:r>
          </a:p>
          <a:p>
            <a:pPr>
              <a:lnSpc>
                <a:spcPct val="170000"/>
              </a:lnSpc>
            </a:pPr>
            <a:r>
              <a:rPr lang="he-IL" sz="8000" dirty="0" smtClean="0">
                <a:solidFill>
                  <a:srgbClr val="FF0000"/>
                </a:solidFill>
              </a:rPr>
              <a:t>אלוהים מודיע </a:t>
            </a:r>
            <a:r>
              <a:rPr lang="he-IL" sz="8000" dirty="0">
                <a:solidFill>
                  <a:srgbClr val="FF0000"/>
                </a:solidFill>
              </a:rPr>
              <a:t>למשה ואהרון על עונשם. </a:t>
            </a:r>
            <a:endParaRPr lang="he-IL" sz="8000" dirty="0" smtClean="0">
              <a:solidFill>
                <a:srgbClr val="FF0000"/>
              </a:solidFill>
            </a:endParaRPr>
          </a:p>
          <a:p>
            <a:pPr>
              <a:lnSpc>
                <a:spcPct val="170000"/>
              </a:lnSpc>
            </a:pPr>
            <a:r>
              <a:rPr lang="he-IL" sz="8000" dirty="0" smtClean="0">
                <a:solidFill>
                  <a:srgbClr val="FF0000"/>
                </a:solidFill>
              </a:rPr>
              <a:t>משה אוסף את בני ישראל סביב הסלע.</a:t>
            </a:r>
          </a:p>
          <a:p>
            <a:pPr>
              <a:lnSpc>
                <a:spcPct val="170000"/>
              </a:lnSpc>
            </a:pPr>
            <a:r>
              <a:rPr lang="he-IL" sz="8000" dirty="0" smtClean="0">
                <a:solidFill>
                  <a:srgbClr val="FF0000"/>
                </a:solidFill>
              </a:rPr>
              <a:t>לבני ישראל אין מים.</a:t>
            </a:r>
          </a:p>
          <a:p>
            <a:pPr>
              <a:lnSpc>
                <a:spcPct val="170000"/>
              </a:lnSpc>
            </a:pPr>
            <a:r>
              <a:rPr lang="he-IL" sz="8000" dirty="0" smtClean="0">
                <a:solidFill>
                  <a:srgbClr val="FF0000"/>
                </a:solidFill>
              </a:rPr>
              <a:t>האל מצווה על משה לדבר אל הסלע ולהוציא לבני ישראל מים מן הסלע.</a:t>
            </a:r>
          </a:p>
          <a:p>
            <a:pPr>
              <a:lnSpc>
                <a:spcPct val="170000"/>
              </a:lnSpc>
            </a:pPr>
            <a:r>
              <a:rPr lang="he-IL" sz="8000" dirty="0" smtClean="0">
                <a:solidFill>
                  <a:srgbClr val="FF0000"/>
                </a:solidFill>
              </a:rPr>
              <a:t>משה ואהרון בורחים לאוהל מועד. </a:t>
            </a:r>
          </a:p>
          <a:p>
            <a:pPr>
              <a:lnSpc>
                <a:spcPct val="170000"/>
              </a:lnSpc>
            </a:pPr>
            <a:r>
              <a:rPr lang="he-IL" sz="8000" dirty="0" smtClean="0">
                <a:solidFill>
                  <a:srgbClr val="FF0000"/>
                </a:solidFill>
              </a:rPr>
              <a:t>משה מכה בסלע פעמיים ומים יוצאים מהסלע</a:t>
            </a:r>
            <a:r>
              <a:rPr lang="he-IL" sz="11200" dirty="0" smtClean="0">
                <a:solidFill>
                  <a:srgbClr val="FF0000"/>
                </a:solidFill>
              </a:rPr>
              <a:t>.</a:t>
            </a:r>
          </a:p>
          <a:p>
            <a:pPr>
              <a:lnSpc>
                <a:spcPct val="170000"/>
              </a:lnSpc>
            </a:pPr>
            <a:r>
              <a:rPr lang="he-IL" sz="8000" dirty="0" smtClean="0">
                <a:solidFill>
                  <a:srgbClr val="FF0000"/>
                </a:solidFill>
              </a:rPr>
              <a:t>אלוהים </a:t>
            </a:r>
            <a:r>
              <a:rPr lang="he-IL" sz="8000" dirty="0">
                <a:solidFill>
                  <a:srgbClr val="FF0000"/>
                </a:solidFill>
              </a:rPr>
              <a:t>מסביר להם מה לעשות על מנת להוציא מים מן הסלע.</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335268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xfrm>
            <a:off x="3040912" y="1378623"/>
            <a:ext cx="8833810" cy="4351338"/>
          </a:xfrm>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sz="3200" dirty="0" smtClean="0"/>
              <a:t>נחשוב על מה אנחנו מתלוננים בחיי היום יום וכיצד זה מתקשר לנושא הלימודי</a:t>
            </a:r>
            <a:endParaRPr sz="3200" dirty="0"/>
          </a:p>
          <a:p>
            <a:pPr marL="457200" lvl="0" indent="-457200" algn="r" rtl="1">
              <a:lnSpc>
                <a:spcPct val="90000"/>
              </a:lnSpc>
              <a:spcBef>
                <a:spcPts val="800"/>
              </a:spcBef>
              <a:spcAft>
                <a:spcPts val="0"/>
              </a:spcAft>
              <a:buSzPts val="2800"/>
              <a:buFont typeface="Arial"/>
              <a:buChar char="•"/>
            </a:pPr>
            <a:r>
              <a:rPr lang="he-IL" sz="3200" dirty="0" smtClean="0"/>
              <a:t>מות מרים והשפעתה על האירועים </a:t>
            </a:r>
          </a:p>
          <a:p>
            <a:pPr marL="457200" lvl="0" indent="-457200" algn="r" rtl="1">
              <a:lnSpc>
                <a:spcPct val="90000"/>
              </a:lnSpc>
              <a:spcBef>
                <a:spcPts val="800"/>
              </a:spcBef>
              <a:spcAft>
                <a:spcPts val="0"/>
              </a:spcAft>
              <a:buSzPts val="2800"/>
              <a:buFont typeface="Arial"/>
              <a:buChar char="•"/>
            </a:pPr>
            <a:r>
              <a:rPr lang="he-IL" sz="3200" dirty="0" smtClean="0"/>
              <a:t>תיאור הפעולות והמעשים של העם, משה וה'</a:t>
            </a:r>
          </a:p>
          <a:p>
            <a:pPr marL="457200" lvl="0" indent="-457200" algn="r" rtl="1">
              <a:lnSpc>
                <a:spcPct val="90000"/>
              </a:lnSpc>
              <a:spcBef>
                <a:spcPts val="800"/>
              </a:spcBef>
              <a:spcAft>
                <a:spcPts val="0"/>
              </a:spcAft>
              <a:buSzPts val="2800"/>
              <a:buFont typeface="Arial"/>
              <a:buChar char="•"/>
            </a:pPr>
            <a:r>
              <a:rPr lang="he-IL" sz="3200" dirty="0" smtClean="0"/>
              <a:t>סדר האירועים על פי סדר התרחשותם</a:t>
            </a:r>
          </a:p>
          <a:p>
            <a:pPr marL="457200" lvl="0" indent="-457200" algn="r" rtl="1">
              <a:lnSpc>
                <a:spcPct val="90000"/>
              </a:lnSpc>
              <a:spcBef>
                <a:spcPts val="800"/>
              </a:spcBef>
              <a:spcAft>
                <a:spcPts val="0"/>
              </a:spcAft>
              <a:buSzPts val="2800"/>
              <a:buFont typeface="Arial"/>
              <a:buChar char="•"/>
            </a:pPr>
            <a:r>
              <a:rPr lang="he-IL" sz="3200" dirty="0" smtClean="0"/>
              <a:t>מעשיו ודבריו של משה המעידים על כשל במנהיגותו</a:t>
            </a:r>
            <a:endParaRPr lang="he-IL" sz="3200" dirty="0"/>
          </a:p>
          <a:p>
            <a:pPr lvl="0" algn="r" rtl="1">
              <a:lnSpc>
                <a:spcPct val="90000"/>
              </a:lnSpc>
              <a:spcBef>
                <a:spcPts val="800"/>
              </a:spcBef>
              <a:spcAft>
                <a:spcPts val="0"/>
              </a:spcAft>
              <a:buSzPts val="2800"/>
              <a:buFont typeface="Arial" panose="020B0604020202020204" pitchFamily="34" charset="0"/>
              <a:buChar char="•"/>
            </a:pPr>
            <a:r>
              <a:rPr lang="he-IL" sz="3200" dirty="0"/>
              <a:t>נסכם את השיעור </a:t>
            </a:r>
            <a:r>
              <a:rPr lang="he-IL" sz="3200" dirty="0" smtClean="0"/>
              <a:t>בקצרה ונחוד חידה </a:t>
            </a:r>
            <a:endParaRPr sz="3200" dirty="0"/>
          </a:p>
          <a:p>
            <a:pPr marL="457200" lvl="0" indent="-457200" algn="r" rtl="1">
              <a:lnSpc>
                <a:spcPct val="90000"/>
              </a:lnSpc>
              <a:spcBef>
                <a:spcPts val="800"/>
              </a:spcBef>
              <a:spcAft>
                <a:spcPts val="0"/>
              </a:spcAft>
              <a:buSzPts val="2800"/>
              <a:buFont typeface="Arial"/>
              <a:buChar char="•"/>
            </a:pPr>
            <a:r>
              <a:rPr lang="x-none" sz="3200" dirty="0"/>
              <a:t>משימה </a:t>
            </a:r>
            <a:r>
              <a:rPr lang="he-IL" sz="3200" dirty="0" smtClean="0"/>
              <a:t>באופק מטח- "פרידה ממרים"</a:t>
            </a:r>
            <a:endParaRPr sz="3200" dirty="0"/>
          </a:p>
          <a:p>
            <a:pPr marL="457200" lvl="0" indent="-279400" algn="r" rtl="1">
              <a:lnSpc>
                <a:spcPct val="9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מעשיו של משה</a:t>
            </a:r>
            <a:endParaRPr dirty="0"/>
          </a:p>
        </p:txBody>
      </p:sp>
      <p:sp>
        <p:nvSpPr>
          <p:cNvPr id="295" name="Google Shape;295;p11"/>
          <p:cNvSpPr txBox="1">
            <a:spLocks noGrp="1"/>
          </p:cNvSpPr>
          <p:nvPr>
            <p:ph type="body" sz="quarter" idx="10"/>
          </p:nvPr>
        </p:nvSpPr>
        <p:spPr>
          <a:xfrm>
            <a:off x="-21265" y="1507718"/>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a:latin typeface="David" panose="020E0502060401010101" pitchFamily="34" charset="-79"/>
              </a:rPr>
              <a:t>אילו ממעשי משה בפרק יכולים </a:t>
            </a:r>
            <a:r>
              <a:rPr lang="he-IL" sz="11200" b="1" dirty="0" err="1" smtClean="0">
                <a:latin typeface="David" panose="020E0502060401010101" pitchFamily="34" charset="-79"/>
              </a:rPr>
              <a:t>להחשב</a:t>
            </a:r>
            <a:r>
              <a:rPr lang="he-IL" sz="11200" b="1" dirty="0" smtClean="0">
                <a:latin typeface="David" panose="020E0502060401010101" pitchFamily="34" charset="-79"/>
              </a:rPr>
              <a:t> </a:t>
            </a:r>
            <a:r>
              <a:rPr lang="he-IL" sz="11200" b="1" dirty="0">
                <a:latin typeface="David" panose="020E0502060401010101" pitchFamily="34" charset="-79"/>
              </a:rPr>
              <a:t>כהתנהגות שאינה טובה </a:t>
            </a:r>
            <a:r>
              <a:rPr lang="he-IL" sz="11200" b="1" dirty="0" smtClean="0">
                <a:latin typeface="David" panose="020E0502060401010101" pitchFamily="34" charset="-79"/>
              </a:rPr>
              <a:t>למנהיג</a:t>
            </a:r>
          </a:p>
          <a:p>
            <a:pPr lvl="0" algn="ctr">
              <a:lnSpc>
                <a:spcPct val="170000"/>
              </a:lnSpc>
              <a:buClr>
                <a:schemeClr val="dk1"/>
              </a:buClr>
              <a:buSzPts val="3600"/>
            </a:pPr>
            <a:r>
              <a:rPr lang="he-IL" sz="11200" b="1" dirty="0" smtClean="0">
                <a:latin typeface="David" panose="020E0502060401010101" pitchFamily="34" charset="-79"/>
              </a:rPr>
              <a:t>העתיקו למחברתכם רק את המשפטים המתאימים</a:t>
            </a:r>
            <a:endParaRPr lang="he-IL" sz="11200" dirty="0" smtClean="0"/>
          </a:p>
          <a:p>
            <a:pPr marL="342900" indent="-342900">
              <a:lnSpc>
                <a:spcPct val="170000"/>
              </a:lnSpc>
              <a:buFont typeface="Wingdings" panose="05000000000000000000" pitchFamily="2" charset="2"/>
              <a:buChar char="q"/>
            </a:pPr>
            <a:r>
              <a:rPr lang="he-IL" sz="9600" dirty="0" smtClean="0"/>
              <a:t>העם רב עם משה</a:t>
            </a:r>
          </a:p>
          <a:p>
            <a:pPr marL="342900" indent="-342900">
              <a:lnSpc>
                <a:spcPct val="170000"/>
              </a:lnSpc>
              <a:buFont typeface="Wingdings" panose="05000000000000000000" pitchFamily="2" charset="2"/>
              <a:buChar char="q"/>
            </a:pPr>
            <a:r>
              <a:rPr lang="he-IL" sz="9600" dirty="0" smtClean="0"/>
              <a:t>משה בורח לאוהל מועד</a:t>
            </a:r>
          </a:p>
          <a:p>
            <a:pPr marL="342900" indent="-342900">
              <a:lnSpc>
                <a:spcPct val="170000"/>
              </a:lnSpc>
              <a:buFont typeface="Wingdings" panose="05000000000000000000" pitchFamily="2" charset="2"/>
              <a:buChar char="q"/>
            </a:pPr>
            <a:r>
              <a:rPr lang="he-IL" sz="9600" dirty="0" smtClean="0"/>
              <a:t>משה נופל על פניו.</a:t>
            </a:r>
          </a:p>
          <a:p>
            <a:pPr marL="342900" indent="-342900">
              <a:lnSpc>
                <a:spcPct val="170000"/>
              </a:lnSpc>
              <a:buFont typeface="Wingdings" panose="05000000000000000000" pitchFamily="2" charset="2"/>
              <a:buChar char="q"/>
            </a:pPr>
            <a:r>
              <a:rPr lang="he-IL" sz="9600" dirty="0" smtClean="0"/>
              <a:t>משה לוקח את המטה</a:t>
            </a:r>
          </a:p>
          <a:p>
            <a:pPr marL="342900" indent="-342900">
              <a:lnSpc>
                <a:spcPct val="170000"/>
              </a:lnSpc>
              <a:buFont typeface="Wingdings" panose="05000000000000000000" pitchFamily="2" charset="2"/>
              <a:buChar char="q"/>
            </a:pPr>
            <a:r>
              <a:rPr lang="he-IL" sz="9600" dirty="0" smtClean="0"/>
              <a:t>משה מקהיל את העם אל הסלע</a:t>
            </a:r>
          </a:p>
          <a:p>
            <a:pPr marL="342900" indent="-342900">
              <a:lnSpc>
                <a:spcPct val="170000"/>
              </a:lnSpc>
              <a:buFont typeface="Wingdings" panose="05000000000000000000" pitchFamily="2" charset="2"/>
              <a:buChar char="q"/>
            </a:pPr>
            <a:r>
              <a:rPr lang="he-IL" sz="9600" dirty="0" smtClean="0"/>
              <a:t>משה נוזף בעם</a:t>
            </a:r>
          </a:p>
          <a:p>
            <a:pPr marL="342900" indent="-342900">
              <a:lnSpc>
                <a:spcPct val="170000"/>
              </a:lnSpc>
              <a:buFont typeface="Wingdings" panose="05000000000000000000" pitchFamily="2" charset="2"/>
              <a:buChar char="q"/>
            </a:pPr>
            <a:r>
              <a:rPr lang="he-IL" sz="9600" dirty="0" smtClean="0"/>
              <a:t>משה מכה על הסלע פעמיים</a:t>
            </a:r>
          </a:p>
          <a:p>
            <a:pPr marL="342900" indent="-342900">
              <a:buFont typeface="Wingdings" panose="05000000000000000000" pitchFamily="2" charset="2"/>
              <a:buChar char="q"/>
            </a:pP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012" y="748325"/>
            <a:ext cx="1540938" cy="549601"/>
          </a:xfrm>
          <a:prstGeom prst="rect">
            <a:avLst/>
          </a:prstGeom>
        </p:spPr>
      </p:pic>
    </p:spTree>
    <p:extLst>
      <p:ext uri="{BB962C8B-B14F-4D97-AF65-F5344CB8AC3E}">
        <p14:creationId xmlns:p14="http://schemas.microsoft.com/office/powerpoint/2010/main" val="242152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מעשיו של משה</a:t>
            </a:r>
            <a:endParaRPr dirty="0"/>
          </a:p>
        </p:txBody>
      </p:sp>
      <p:sp>
        <p:nvSpPr>
          <p:cNvPr id="295" name="Google Shape;295;p11"/>
          <p:cNvSpPr txBox="1">
            <a:spLocks noGrp="1"/>
          </p:cNvSpPr>
          <p:nvPr>
            <p:ph type="body" sz="quarter" idx="10"/>
          </p:nvPr>
        </p:nvSpPr>
        <p:spPr>
          <a:xfrm>
            <a:off x="0" y="1581427"/>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a:latin typeface="David" panose="020E0502060401010101" pitchFamily="34" charset="-79"/>
              </a:rPr>
              <a:t>אילו ממעשי משה בפרק יכולים </a:t>
            </a:r>
            <a:r>
              <a:rPr lang="he-IL" sz="11200" b="1" dirty="0" err="1" smtClean="0">
                <a:latin typeface="David" panose="020E0502060401010101" pitchFamily="34" charset="-79"/>
              </a:rPr>
              <a:t>להחשב</a:t>
            </a:r>
            <a:r>
              <a:rPr lang="he-IL" sz="11200" b="1" dirty="0" smtClean="0">
                <a:latin typeface="David" panose="020E0502060401010101" pitchFamily="34" charset="-79"/>
              </a:rPr>
              <a:t> כהתנהגות שאינה טובה למנהיג</a:t>
            </a:r>
          </a:p>
          <a:p>
            <a:pPr lvl="0" algn="ctr">
              <a:lnSpc>
                <a:spcPct val="170000"/>
              </a:lnSpc>
              <a:buClr>
                <a:schemeClr val="dk1"/>
              </a:buClr>
              <a:buSzPts val="3600"/>
            </a:pPr>
            <a:r>
              <a:rPr lang="he-IL" sz="11200" b="1" dirty="0" smtClean="0">
                <a:latin typeface="David" panose="020E0502060401010101" pitchFamily="34" charset="-79"/>
              </a:rPr>
              <a:t>העתיקו למחברתכם רק את המשפטים המתאימים</a:t>
            </a:r>
            <a:endParaRPr lang="he-IL" sz="11200" dirty="0" smtClean="0"/>
          </a:p>
          <a:p>
            <a:pPr>
              <a:lnSpc>
                <a:spcPct val="170000"/>
              </a:lnSpc>
            </a:pPr>
            <a:r>
              <a:rPr lang="he-IL" sz="9600" dirty="0" smtClean="0"/>
              <a:t>העם רב עם משה</a:t>
            </a:r>
          </a:p>
          <a:p>
            <a:pPr>
              <a:lnSpc>
                <a:spcPct val="170000"/>
              </a:lnSpc>
            </a:pPr>
            <a:r>
              <a:rPr lang="he-IL" sz="9600" b="1" dirty="0" smtClean="0">
                <a:solidFill>
                  <a:srgbClr val="FF0000"/>
                </a:solidFill>
              </a:rPr>
              <a:t>משה בורח לאוהל מועד</a:t>
            </a:r>
          </a:p>
          <a:p>
            <a:pPr>
              <a:lnSpc>
                <a:spcPct val="170000"/>
              </a:lnSpc>
            </a:pPr>
            <a:r>
              <a:rPr lang="he-IL" sz="9600" dirty="0" smtClean="0"/>
              <a:t>משה נופל על פניו.</a:t>
            </a:r>
          </a:p>
          <a:p>
            <a:pPr>
              <a:lnSpc>
                <a:spcPct val="170000"/>
              </a:lnSpc>
            </a:pPr>
            <a:r>
              <a:rPr lang="he-IL" sz="9600" dirty="0" smtClean="0"/>
              <a:t>משה לוקח את המטה</a:t>
            </a:r>
          </a:p>
          <a:p>
            <a:pPr>
              <a:lnSpc>
                <a:spcPct val="170000"/>
              </a:lnSpc>
            </a:pPr>
            <a:r>
              <a:rPr lang="he-IL" sz="9600" dirty="0" smtClean="0"/>
              <a:t>משה מקהיל את העם אל הסלע</a:t>
            </a:r>
          </a:p>
          <a:p>
            <a:pPr>
              <a:lnSpc>
                <a:spcPct val="170000"/>
              </a:lnSpc>
            </a:pPr>
            <a:r>
              <a:rPr lang="he-IL" sz="9600" b="1" dirty="0" smtClean="0">
                <a:solidFill>
                  <a:srgbClr val="FF0000"/>
                </a:solidFill>
              </a:rPr>
              <a:t>משה נוזף בעם</a:t>
            </a:r>
          </a:p>
          <a:p>
            <a:pPr>
              <a:lnSpc>
                <a:spcPct val="170000"/>
              </a:lnSpc>
            </a:pPr>
            <a:r>
              <a:rPr lang="he-IL" sz="9600" b="1" dirty="0" smtClean="0">
                <a:solidFill>
                  <a:srgbClr val="FF0000"/>
                </a:solidFill>
              </a:rPr>
              <a:t>משה מכה על הסלע פעמיים</a:t>
            </a:r>
          </a:p>
          <a:p>
            <a:pPr marL="342900" indent="-342900">
              <a:buFont typeface="Wingdings" panose="05000000000000000000" pitchFamily="2" charset="2"/>
              <a:buChar char="q"/>
            </a:pPr>
            <a:endParaRPr lang="he-IL" sz="9600" dirty="0" smtClean="0"/>
          </a:p>
          <a:p>
            <a:pPr marL="342900" indent="-342900">
              <a:buFont typeface="Wingdings" panose="05000000000000000000" pitchFamily="2" charset="2"/>
              <a:buChar char="q"/>
            </a:pPr>
            <a:endParaRPr lang="he-IL" sz="96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101359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דבריו של משה</a:t>
            </a:r>
            <a:endParaRPr dirty="0"/>
          </a:p>
        </p:txBody>
      </p:sp>
      <p:sp>
        <p:nvSpPr>
          <p:cNvPr id="295" name="Google Shape;295;p11"/>
          <p:cNvSpPr txBox="1">
            <a:spLocks noGrp="1"/>
          </p:cNvSpPr>
          <p:nvPr>
            <p:ph type="body" sz="quarter" idx="10"/>
          </p:nvPr>
        </p:nvSpPr>
        <p:spPr>
          <a:xfrm>
            <a:off x="1" y="1733826"/>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solidFill>
                  <a:srgbClr val="FF0000"/>
                </a:solidFill>
                <a:latin typeface="David" panose="020E0502060401010101" pitchFamily="34" charset="-79"/>
              </a:rPr>
              <a:t>השלימו את המילה החסרה</a:t>
            </a:r>
          </a:p>
          <a:p>
            <a:pPr lvl="0" algn="ctr">
              <a:lnSpc>
                <a:spcPct val="170000"/>
              </a:lnSpc>
              <a:buClr>
                <a:schemeClr val="dk1"/>
              </a:buClr>
              <a:buSzPts val="3600"/>
            </a:pPr>
            <a:r>
              <a:rPr lang="he-IL" sz="11200" b="1" dirty="0" smtClean="0">
                <a:latin typeface="David" panose="020E0502060401010101" pitchFamily="34" charset="-79"/>
              </a:rPr>
              <a:t>בפסוק </a:t>
            </a:r>
            <a:r>
              <a:rPr lang="he-IL" sz="11200" b="1" dirty="0">
                <a:latin typeface="David" panose="020E0502060401010101" pitchFamily="34" charset="-79"/>
              </a:rPr>
              <a:t>י' משה מציג את המעשה הצפוי בצורת שאלה. </a:t>
            </a:r>
            <a:endParaRPr lang="he-IL" sz="11200" b="1" dirty="0" smtClean="0">
              <a:latin typeface="David" panose="020E0502060401010101" pitchFamily="34" charset="-79"/>
            </a:endParaRPr>
          </a:p>
          <a:p>
            <a:pPr lvl="0" algn="ctr">
              <a:lnSpc>
                <a:spcPct val="170000"/>
              </a:lnSpc>
              <a:buClr>
                <a:schemeClr val="dk1"/>
              </a:buClr>
              <a:buSzPts val="3600"/>
            </a:pPr>
            <a:r>
              <a:rPr lang="he-IL" sz="11200" dirty="0" smtClean="0">
                <a:latin typeface="David" panose="020E0502060401010101" pitchFamily="34" charset="-79"/>
                <a:cs typeface="David" panose="020E0502060401010101" pitchFamily="34" charset="-79"/>
              </a:rPr>
              <a:t>   " שִׁמְעוּ-נָא </a:t>
            </a:r>
            <a:r>
              <a:rPr lang="he-IL" sz="11200" dirty="0">
                <a:latin typeface="David" panose="020E0502060401010101" pitchFamily="34" charset="-79"/>
                <a:cs typeface="David" panose="020E0502060401010101" pitchFamily="34" charset="-79"/>
              </a:rPr>
              <a:t>הַמֹּרִים הֲמִן-הַסֶּלַע הַזֶּה נוֹצִיא לָכֶם </a:t>
            </a:r>
            <a:r>
              <a:rPr lang="he-IL" sz="11200" dirty="0" smtClean="0">
                <a:latin typeface="David" panose="020E0502060401010101" pitchFamily="34" charset="-79"/>
                <a:cs typeface="David" panose="020E0502060401010101" pitchFamily="34" charset="-79"/>
              </a:rPr>
              <a:t>מָיִם?"</a:t>
            </a:r>
            <a:endParaRPr lang="he-IL" sz="11200" b="1" dirty="0" smtClean="0">
              <a:latin typeface="David" panose="020E0502060401010101" pitchFamily="34" charset="-79"/>
            </a:endParaRPr>
          </a:p>
          <a:p>
            <a:pPr lvl="0">
              <a:lnSpc>
                <a:spcPct val="170000"/>
              </a:lnSpc>
              <a:buClr>
                <a:schemeClr val="dk1"/>
              </a:buClr>
              <a:buSzPts val="3600"/>
            </a:pPr>
            <a:r>
              <a:rPr lang="he-IL" sz="11200" b="1" dirty="0" smtClean="0">
                <a:latin typeface="David" panose="020E0502060401010101" pitchFamily="34" charset="-79"/>
              </a:rPr>
              <a:t>      מכך </a:t>
            </a:r>
            <a:r>
              <a:rPr lang="he-IL" sz="11200" b="1" dirty="0">
                <a:latin typeface="David" panose="020E0502060401010101" pitchFamily="34" charset="-79"/>
              </a:rPr>
              <a:t>אולי יכול להשתמע </a:t>
            </a:r>
            <a:r>
              <a:rPr lang="he-IL" sz="11200" b="1" dirty="0" smtClean="0">
                <a:latin typeface="David" panose="020E0502060401010101" pitchFamily="34" charset="-79"/>
              </a:rPr>
              <a:t>שהוא ________ בכוחו </a:t>
            </a:r>
            <a:r>
              <a:rPr lang="he-IL" sz="11200" b="1" dirty="0">
                <a:latin typeface="David" panose="020E0502060401010101" pitchFamily="34" charset="-79"/>
              </a:rPr>
              <a:t>של ה</a:t>
            </a:r>
            <a:r>
              <a:rPr lang="he-IL" sz="11200" b="1" dirty="0" smtClean="0">
                <a:latin typeface="David" panose="020E0502060401010101" pitchFamily="34" charset="-79"/>
              </a:rPr>
              <a:t>'.</a:t>
            </a:r>
            <a:r>
              <a:rPr lang="he-IL" sz="11200" dirty="0" smtClean="0"/>
              <a:t> </a:t>
            </a:r>
          </a:p>
          <a:p>
            <a:pPr lvl="0" algn="ctr">
              <a:lnSpc>
                <a:spcPct val="170000"/>
              </a:lnSpc>
              <a:buClr>
                <a:schemeClr val="dk1"/>
              </a:buClr>
              <a:buSzPts val="3600"/>
            </a:pPr>
            <a:r>
              <a:rPr lang="he-IL" sz="11200" dirty="0" smtClean="0"/>
              <a:t>פועל, מזלזל, בוטח, מתנבא</a:t>
            </a: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3910" y="726662"/>
            <a:ext cx="1540938" cy="549601"/>
          </a:xfrm>
          <a:prstGeom prst="rect">
            <a:avLst/>
          </a:prstGeom>
        </p:spPr>
      </p:pic>
    </p:spTree>
    <p:extLst>
      <p:ext uri="{BB962C8B-B14F-4D97-AF65-F5344CB8AC3E}">
        <p14:creationId xmlns:p14="http://schemas.microsoft.com/office/powerpoint/2010/main" val="131547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דבריו של משה</a:t>
            </a:r>
            <a:endParaRPr dirty="0"/>
          </a:p>
        </p:txBody>
      </p:sp>
      <p:sp>
        <p:nvSpPr>
          <p:cNvPr id="295" name="Google Shape;295;p11"/>
          <p:cNvSpPr txBox="1">
            <a:spLocks noGrp="1"/>
          </p:cNvSpPr>
          <p:nvPr>
            <p:ph type="body" sz="quarter" idx="10"/>
          </p:nvPr>
        </p:nvSpPr>
        <p:spPr>
          <a:xfrm>
            <a:off x="1" y="1733826"/>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11200" b="1" dirty="0" smtClean="0">
                <a:solidFill>
                  <a:srgbClr val="FF0000"/>
                </a:solidFill>
                <a:latin typeface="David" panose="020E0502060401010101" pitchFamily="34" charset="-79"/>
              </a:rPr>
              <a:t>השלימו את המילה החסרה</a:t>
            </a:r>
          </a:p>
          <a:p>
            <a:pPr lvl="0" algn="ctr">
              <a:lnSpc>
                <a:spcPct val="170000"/>
              </a:lnSpc>
              <a:buClr>
                <a:schemeClr val="dk1"/>
              </a:buClr>
              <a:buSzPts val="3600"/>
            </a:pPr>
            <a:r>
              <a:rPr lang="he-IL" sz="11200" b="1" dirty="0" smtClean="0">
                <a:latin typeface="David" panose="020E0502060401010101" pitchFamily="34" charset="-79"/>
              </a:rPr>
              <a:t>בפסוק </a:t>
            </a:r>
            <a:r>
              <a:rPr lang="he-IL" sz="11200" b="1" dirty="0">
                <a:latin typeface="David" panose="020E0502060401010101" pitchFamily="34" charset="-79"/>
              </a:rPr>
              <a:t>י' משה מציג את המעשה הצפוי בצורת שאלה. </a:t>
            </a:r>
            <a:endParaRPr lang="he-IL" sz="11200" b="1" dirty="0" smtClean="0">
              <a:latin typeface="David" panose="020E0502060401010101" pitchFamily="34" charset="-79"/>
            </a:endParaRPr>
          </a:p>
          <a:p>
            <a:pPr lvl="0" algn="ctr">
              <a:lnSpc>
                <a:spcPct val="170000"/>
              </a:lnSpc>
              <a:buClr>
                <a:schemeClr val="dk1"/>
              </a:buClr>
              <a:buSzPts val="3600"/>
            </a:pPr>
            <a:r>
              <a:rPr lang="he-IL" sz="11200" dirty="0" smtClean="0">
                <a:latin typeface="David" panose="020E0502060401010101" pitchFamily="34" charset="-79"/>
                <a:cs typeface="David" panose="020E0502060401010101" pitchFamily="34" charset="-79"/>
              </a:rPr>
              <a:t>   " שִׁמְעוּ-נָא </a:t>
            </a:r>
            <a:r>
              <a:rPr lang="he-IL" sz="11200" dirty="0">
                <a:latin typeface="David" panose="020E0502060401010101" pitchFamily="34" charset="-79"/>
                <a:cs typeface="David" panose="020E0502060401010101" pitchFamily="34" charset="-79"/>
              </a:rPr>
              <a:t>הַמֹּרִים הֲמִן-הַסֶּלַע הַזֶּה נוֹצִיא לָכֶם </a:t>
            </a:r>
            <a:r>
              <a:rPr lang="he-IL" sz="11200" dirty="0" smtClean="0">
                <a:latin typeface="David" panose="020E0502060401010101" pitchFamily="34" charset="-79"/>
                <a:cs typeface="David" panose="020E0502060401010101" pitchFamily="34" charset="-79"/>
              </a:rPr>
              <a:t>מָיִם?"</a:t>
            </a:r>
            <a:endParaRPr lang="he-IL" sz="11200" b="1" dirty="0" smtClean="0">
              <a:latin typeface="David" panose="020E0502060401010101" pitchFamily="34" charset="-79"/>
            </a:endParaRPr>
          </a:p>
          <a:p>
            <a:pPr lvl="0">
              <a:lnSpc>
                <a:spcPct val="170000"/>
              </a:lnSpc>
              <a:buClr>
                <a:schemeClr val="dk1"/>
              </a:buClr>
              <a:buSzPts val="3600"/>
            </a:pPr>
            <a:r>
              <a:rPr lang="he-IL" sz="11200" b="1" dirty="0" smtClean="0">
                <a:latin typeface="David" panose="020E0502060401010101" pitchFamily="34" charset="-79"/>
              </a:rPr>
              <a:t>      מכך </a:t>
            </a:r>
            <a:r>
              <a:rPr lang="he-IL" sz="11200" b="1" dirty="0">
                <a:latin typeface="David" panose="020E0502060401010101" pitchFamily="34" charset="-79"/>
              </a:rPr>
              <a:t>אולי יכול להשתמע </a:t>
            </a:r>
            <a:r>
              <a:rPr lang="he-IL" sz="11200" b="1" dirty="0" smtClean="0">
                <a:latin typeface="David" panose="020E0502060401010101" pitchFamily="34" charset="-79"/>
              </a:rPr>
              <a:t>שהוא </a:t>
            </a:r>
            <a:r>
              <a:rPr lang="he-IL" sz="11200" b="1" dirty="0" smtClean="0">
                <a:solidFill>
                  <a:srgbClr val="FF0000"/>
                </a:solidFill>
                <a:latin typeface="David" panose="020E0502060401010101" pitchFamily="34" charset="-79"/>
              </a:rPr>
              <a:t> </a:t>
            </a:r>
            <a:r>
              <a:rPr lang="he-IL" sz="11200" b="1" dirty="0" err="1" smtClean="0">
                <a:solidFill>
                  <a:srgbClr val="FF0000"/>
                </a:solidFill>
                <a:latin typeface="David" panose="020E0502060401010101" pitchFamily="34" charset="-79"/>
              </a:rPr>
              <a:t>זילזל</a:t>
            </a:r>
            <a:r>
              <a:rPr lang="he-IL" sz="11200" b="1" dirty="0" smtClean="0">
                <a:solidFill>
                  <a:srgbClr val="FF0000"/>
                </a:solidFill>
                <a:latin typeface="David" panose="020E0502060401010101" pitchFamily="34" charset="-79"/>
              </a:rPr>
              <a:t> </a:t>
            </a:r>
            <a:r>
              <a:rPr lang="he-IL" sz="11200" b="1" dirty="0" smtClean="0">
                <a:latin typeface="David" panose="020E0502060401010101" pitchFamily="34" charset="-79"/>
              </a:rPr>
              <a:t>בכוחו </a:t>
            </a:r>
            <a:r>
              <a:rPr lang="he-IL" sz="11200" b="1" dirty="0">
                <a:latin typeface="David" panose="020E0502060401010101" pitchFamily="34" charset="-79"/>
              </a:rPr>
              <a:t>של ה</a:t>
            </a:r>
            <a:r>
              <a:rPr lang="he-IL" sz="11200" b="1" dirty="0" smtClean="0">
                <a:latin typeface="David" panose="020E0502060401010101" pitchFamily="34" charset="-79"/>
              </a:rPr>
              <a:t>'.</a:t>
            </a:r>
            <a:r>
              <a:rPr lang="he-IL" sz="11200" dirty="0" smtClean="0"/>
              <a:t> </a:t>
            </a:r>
          </a:p>
          <a:p>
            <a:pPr lvl="0" algn="ctr">
              <a:lnSpc>
                <a:spcPct val="170000"/>
              </a:lnSpc>
              <a:buClr>
                <a:schemeClr val="dk1"/>
              </a:buClr>
              <a:buSzPts val="3600"/>
            </a:pPr>
            <a:r>
              <a:rPr lang="he-IL" sz="11200" dirty="0" smtClean="0"/>
              <a:t>פועל, מזלזל, בוטח, מתנבא</a:t>
            </a:r>
            <a:endParaRPr lang="he-IL" sz="2400" dirty="0" smtClean="0"/>
          </a:p>
          <a:p>
            <a:pPr marL="342900" indent="-342900">
              <a:buFont typeface="Wingdings" panose="05000000000000000000" pitchFamily="2" charset="2"/>
              <a:buChar char="q"/>
            </a:pPr>
            <a:endParaRPr lang="he-IL" sz="24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87195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דבריו של משה</a:t>
            </a:r>
            <a:endParaRPr dirty="0"/>
          </a:p>
        </p:txBody>
      </p:sp>
      <p:sp>
        <p:nvSpPr>
          <p:cNvPr id="295" name="Google Shape;295;p11"/>
          <p:cNvSpPr txBox="1">
            <a:spLocks noGrp="1"/>
          </p:cNvSpPr>
          <p:nvPr>
            <p:ph type="body" sz="quarter" idx="10"/>
          </p:nvPr>
        </p:nvSpPr>
        <p:spPr>
          <a:xfrm>
            <a:off x="1" y="1733826"/>
            <a:ext cx="11993525" cy="5276573"/>
          </a:xfrm>
          <a:prstGeom prst="rect">
            <a:avLst/>
          </a:prstGeom>
          <a:noFill/>
          <a:ln>
            <a:noFill/>
          </a:ln>
        </p:spPr>
        <p:txBody>
          <a:bodyPr spcFirstLastPara="1" wrap="square" lIns="91425" tIns="45700" rIns="91425" bIns="45700" anchor="t" anchorCtr="0">
            <a:normAutofit fontScale="40000" lnSpcReduction="20000"/>
          </a:bodyPr>
          <a:lstStyle/>
          <a:p>
            <a:pPr lvl="0" algn="ctr">
              <a:lnSpc>
                <a:spcPct val="170000"/>
              </a:lnSpc>
              <a:buClr>
                <a:schemeClr val="dk1"/>
              </a:buClr>
              <a:buSzPts val="3600"/>
            </a:pPr>
            <a:r>
              <a:rPr lang="he-IL" sz="11200" dirty="0" smtClean="0">
                <a:latin typeface="David" panose="020E0502060401010101" pitchFamily="34" charset="-79"/>
                <a:cs typeface="David" panose="020E0502060401010101" pitchFamily="34" charset="-79"/>
              </a:rPr>
              <a:t>" שִׁמְעוּ-נָא </a:t>
            </a:r>
            <a:r>
              <a:rPr lang="he-IL" sz="11200" dirty="0">
                <a:solidFill>
                  <a:srgbClr val="FF0000"/>
                </a:solidFill>
                <a:latin typeface="David" panose="020E0502060401010101" pitchFamily="34" charset="-79"/>
                <a:cs typeface="David" panose="020E0502060401010101" pitchFamily="34" charset="-79"/>
              </a:rPr>
              <a:t>הַמֹּרִים</a:t>
            </a:r>
            <a:r>
              <a:rPr lang="he-IL" sz="11200" dirty="0">
                <a:latin typeface="David" panose="020E0502060401010101" pitchFamily="34" charset="-79"/>
                <a:cs typeface="David" panose="020E0502060401010101" pitchFamily="34" charset="-79"/>
              </a:rPr>
              <a:t> הֲמִן-הַסֶּלַע הַזֶּה נוֹצִיא לָכֶם </a:t>
            </a:r>
            <a:r>
              <a:rPr lang="he-IL" sz="11200" dirty="0" smtClean="0">
                <a:latin typeface="David" panose="020E0502060401010101" pitchFamily="34" charset="-79"/>
                <a:cs typeface="David" panose="020E0502060401010101" pitchFamily="34" charset="-79"/>
              </a:rPr>
              <a:t>מָיִם?"</a:t>
            </a:r>
            <a:endParaRPr lang="he-IL" sz="11200" b="1" dirty="0" smtClean="0">
              <a:latin typeface="David" panose="020E0502060401010101" pitchFamily="34" charset="-79"/>
            </a:endParaRPr>
          </a:p>
          <a:p>
            <a:pPr lvl="0">
              <a:lnSpc>
                <a:spcPct val="170000"/>
              </a:lnSpc>
              <a:buClr>
                <a:schemeClr val="dk1"/>
              </a:buClr>
              <a:buSzPts val="3600"/>
            </a:pPr>
            <a:r>
              <a:rPr lang="he-IL" sz="11200" b="1" dirty="0" smtClean="0">
                <a:latin typeface="David" panose="020E0502060401010101" pitchFamily="34" charset="-79"/>
              </a:rPr>
              <a:t>      </a:t>
            </a:r>
            <a:r>
              <a:rPr lang="he-IL" sz="8000" b="1" dirty="0" smtClean="0">
                <a:latin typeface="David" panose="020E0502060401010101" pitchFamily="34" charset="-79"/>
              </a:rPr>
              <a:t>חשבו וכתבו במחברתכם:</a:t>
            </a:r>
          </a:p>
          <a:p>
            <a:pPr lvl="0">
              <a:lnSpc>
                <a:spcPct val="170000"/>
              </a:lnSpc>
              <a:buClr>
                <a:schemeClr val="dk1"/>
              </a:buClr>
              <a:buSzPts val="3600"/>
            </a:pPr>
            <a:r>
              <a:rPr lang="he-IL" sz="8000" b="1" dirty="0" smtClean="0">
                <a:latin typeface="David" panose="020E0502060401010101" pitchFamily="34" charset="-79"/>
              </a:rPr>
              <a:t>האם זה טעות לכנות את עם ישראל המורים, בהתחשב בעברם של בני ישראל?</a:t>
            </a:r>
            <a:endParaRPr lang="he-IL" sz="8000" dirty="0"/>
          </a:p>
          <a:p>
            <a:endParaRPr lang="he-IL" sz="2400" dirty="0" smtClean="0"/>
          </a:p>
          <a:p>
            <a:pPr marL="342900" lvl="0" indent="-342900">
              <a:lnSpc>
                <a:spcPct val="170000"/>
              </a:lnSpc>
              <a:buClr>
                <a:schemeClr val="dk1"/>
              </a:buClr>
              <a:buSzPts val="3600"/>
              <a:buFont typeface="Wingdings" panose="05000000000000000000" pitchFamily="2" charset="2"/>
              <a:buChar char="q"/>
            </a:pPr>
            <a:endParaRPr lang="he-IL" sz="2400" b="1" dirty="0">
              <a:latin typeface="David" panose="020E0502060401010101" pitchFamily="34" charset="-79"/>
              <a:cs typeface="David" panose="020E0502060401010101" pitchFamily="34" charset="-79"/>
            </a:endParaRPr>
          </a:p>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0748" y="758958"/>
            <a:ext cx="1540938" cy="549601"/>
          </a:xfrm>
          <a:prstGeom prst="rect">
            <a:avLst/>
          </a:prstGeom>
        </p:spPr>
      </p:pic>
    </p:spTree>
    <p:extLst>
      <p:ext uri="{BB962C8B-B14F-4D97-AF65-F5344CB8AC3E}">
        <p14:creationId xmlns:p14="http://schemas.microsoft.com/office/powerpoint/2010/main" val="167320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5406189" y="5712268"/>
            <a:ext cx="6464969" cy="5276573"/>
          </a:xfrm>
          <a:prstGeom prst="rect">
            <a:avLst/>
          </a:prstGeom>
          <a:noFill/>
          <a:ln>
            <a:noFill/>
          </a:ln>
        </p:spPr>
        <p:txBody>
          <a:bodyPr spcFirstLastPara="1" wrap="square" lIns="91425" tIns="45700" rIns="91425" bIns="45700" anchor="t" anchorCtr="0">
            <a:normAutofit/>
          </a:bodyPr>
          <a:lstStyle/>
          <a:p>
            <a:pPr marL="571500" lvl="0" indent="-571500">
              <a:lnSpc>
                <a:spcPct val="170000"/>
              </a:lnSpc>
              <a:buClr>
                <a:schemeClr val="dk1"/>
              </a:buClr>
              <a:buSzPts val="3600"/>
              <a:buFont typeface="Arial" panose="020B0604020202020204" pitchFamily="34" charset="0"/>
              <a:buChar char="•"/>
            </a:pPr>
            <a:endParaRPr lang="he-IL" b="1"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 name="Rectangle 1"/>
          <p:cNvSpPr>
            <a:spLocks noChangeArrowheads="1"/>
          </p:cNvSpPr>
          <p:nvPr/>
        </p:nvSpPr>
        <p:spPr bwMode="auto">
          <a:xfrm>
            <a:off x="85061" y="2257490"/>
            <a:ext cx="11871158"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rPr>
              <a:t>"</a:t>
            </a:r>
            <a:r>
              <a:rPr kumimoji="0" lang="he-IL" altLang="he-IL" sz="2400" b="0" i="0" u="none" strike="noStrike" cap="none" normalizeH="0" baseline="0" dirty="0" err="1" smtClean="0">
                <a:ln>
                  <a:noFill/>
                </a:ln>
                <a:solidFill>
                  <a:srgbClr val="5F808C"/>
                </a:solidFill>
                <a:effectLst/>
                <a:latin typeface="Open Sans Hebrew"/>
                <a:cs typeface="Arial" panose="020B0604020202020204" pitchFamily="34" charset="0"/>
              </a:rPr>
              <a:t>וַתָּמָת</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 שָׁם מִרְיָם ... וְלֹא הָיָה מַיִם לָעֵדָה </a:t>
            </a:r>
            <a:r>
              <a:rPr kumimoji="0" lang="he-IL" altLang="he-IL" sz="2400" b="0" i="0" u="none" strike="noStrike" cap="none" normalizeH="0" baseline="0" dirty="0" err="1" smtClean="0">
                <a:ln>
                  <a:noFill/>
                </a:ln>
                <a:solidFill>
                  <a:srgbClr val="5F808C"/>
                </a:solidFill>
                <a:effectLst/>
                <a:latin typeface="Open Sans Hebrew"/>
                <a:cs typeface="Arial" panose="020B0604020202020204" pitchFamily="34" charset="0"/>
              </a:rPr>
              <a:t>וַיִּקָּהֲלו</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 עַל מֹשֶה וְעַל אַהֲרֹן</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כֵּיוָן שֶׁמֵּתָה מִרְיָם וּמֹשֶה וְאַהֲרֹן</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עֲסוּקִים בָּהּ.</a:t>
            </a:r>
            <a:r>
              <a:rPr kumimoji="0" lang="he-IL" altLang="he-IL" sz="2400" b="0" i="0" u="none" strike="noStrike" cap="none" normalizeH="0" dirty="0" smtClean="0">
                <a:ln>
                  <a:noFill/>
                </a:ln>
                <a:solidFill>
                  <a:srgbClr val="0E4661"/>
                </a:solidFill>
                <a:effectLst/>
                <a:latin typeface="Open Sans Hebrew"/>
                <a:cs typeface="Arial" panose="020B0604020202020204" pitchFamily="34" charset="0"/>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וְיִשְׂרָאֵל</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מְבַקְּשִׁים מַיִם</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וְאֵין מוֹצְאִים – מִיָּד נִתְכַּנְּסוּ עֲלֵיהֶם. כֵּיוָן שֶׁרָאוּ אוֹתָם בָּאִים</a:t>
            </a:r>
            <a:r>
              <a:rPr kumimoji="0" lang="en-US" altLang="he-IL" sz="2400" b="0" i="0" u="none" strike="noStrike" cap="none" normalizeH="0" baseline="0" dirty="0" smtClean="0">
                <a:ln>
                  <a:noFill/>
                </a:ln>
                <a:solidFill>
                  <a:srgbClr val="5F808C"/>
                </a:solidFill>
                <a:effectLst/>
                <a:latin typeface="Open Sans Hebrew"/>
                <a:cs typeface="Arial" panose="020B0604020202020204" pitchFamily="34" charset="0"/>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אמר מֹשֶה לְאַהֲרֹן: תֹּאמַר</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מָה כִּנּוּס</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זֶה?</a:t>
            </a:r>
            <a:endParaRPr kumimoji="0" lang="he-IL" altLang="he-IL" sz="24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אָמַר לוֹ אַהֲרֹן: לֹא בְּנֵי אַבְרָהָם יִצְחָק וְיַעֲקֹב הֵם,</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err="1" smtClean="0">
                <a:ln>
                  <a:noFill/>
                </a:ln>
                <a:solidFill>
                  <a:srgbClr val="0E4661"/>
                </a:solidFill>
                <a:effectLst/>
                <a:latin typeface="Open Sans Hebrew"/>
                <a:cs typeface="Arial" panose="020B0604020202020204" pitchFamily="34" charset="0"/>
              </a:rPr>
              <a:t>גּוֹמְלֵי</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 חֲסָדִים</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בְּנֵי </a:t>
            </a:r>
            <a:r>
              <a:rPr kumimoji="0" lang="he-IL" altLang="he-IL" sz="2400" b="0" i="0" u="none" strike="noStrike" cap="none" normalizeH="0" baseline="0" dirty="0" err="1" smtClean="0">
                <a:ln>
                  <a:noFill/>
                </a:ln>
                <a:solidFill>
                  <a:srgbClr val="5F808C"/>
                </a:solidFill>
                <a:effectLst/>
                <a:latin typeface="Open Sans Hebrew"/>
                <a:cs typeface="Arial" panose="020B0604020202020204" pitchFamily="34" charset="0"/>
              </a:rPr>
              <a:t>גּוֹמְלֵי</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 חֲסָדִים? אָמַר לוֹ מֹשֶה: אִי אַתָּה יוֹדֵעַ</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לְהַפְרִישׁ</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בֵּין כִּנּוּס לְכִנּוּס,</a:t>
            </a:r>
            <a:endParaRPr kumimoji="0" lang="he-IL" altLang="he-IL" sz="24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אֵין זֶה כִּנּוּס שֶׁל</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תַּקָּנָה</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אֶלָּא שֶׁל קַלְקָלָה, שֶׁאִלּוּ הָיָה כִּנּוּס שֶׁל תַּקָּנָה הָיוּ צְרִיכִים לִהְיוֹת בְּרֹאשָׁם שָׂרֵי אֲלָפִים וְשָׂרֵי מֵאוֹת</a:t>
            </a:r>
            <a:endParaRPr kumimoji="0" lang="he-IL" altLang="he-IL" sz="24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וְאַתָּה אוֹמֵר לִגְמֹל חֶסֶד הֵם בָּאִים</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מִיָּד</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הֵטִיחוּ דְּבָרִים כְּנֶגְדּוֹ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שֶׁנֶּאֱמַר: "</a:t>
            </a:r>
            <a:r>
              <a:rPr kumimoji="0" lang="he-IL" altLang="he-IL" sz="2400" b="0" i="0" u="none" strike="noStrike" cap="none" normalizeH="0" baseline="0" dirty="0" err="1" smtClean="0">
                <a:ln>
                  <a:noFill/>
                </a:ln>
                <a:solidFill>
                  <a:srgbClr val="5F808C"/>
                </a:solidFill>
                <a:effectLst/>
                <a:latin typeface="Open Sans Hebrew"/>
                <a:cs typeface="Arial" panose="020B0604020202020204" pitchFamily="34" charset="0"/>
              </a:rPr>
              <a:t>וַיָּרֶב</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 הָעָם עִם מֹשֶה" .</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כֵּיוָן שֶׁרָאוּ מֹשֶה וְאַהֲרֹן</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פְּנֵיהֶם זְעוּמוֹת</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בָּרְחוּ לָהֶם לְאֹהֶל מוֹעֵד. מָשָׁל לְמָה הַדָּבָר דּוֹמֶה?</a:t>
            </a:r>
            <a:endParaRPr kumimoji="0" lang="he-IL" altLang="he-IL" sz="2400" b="0" i="0" u="none" strike="noStrike" cap="none" normalizeH="0" baseline="0" dirty="0" smtClean="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לִגְדוֹל הַמְּדִינָה, </a:t>
            </a:r>
            <a:r>
              <a:rPr kumimoji="0" lang="he-IL" altLang="he-IL" sz="2400" b="0" i="0" u="none" strike="noStrike" cap="none" normalizeH="0" baseline="0" dirty="0" err="1" smtClean="0">
                <a:ln>
                  <a:noFill/>
                </a:ln>
                <a:solidFill>
                  <a:srgbClr val="5F808C"/>
                </a:solidFill>
                <a:effectLst/>
                <a:latin typeface="Open Sans Hebrew"/>
                <a:cs typeface="Arial" panose="020B0604020202020204" pitchFamily="34" charset="0"/>
              </a:rPr>
              <a:t>שֶׁ</a:t>
            </a:r>
            <a:r>
              <a:rPr kumimoji="0" lang="he-IL" altLang="he-IL" sz="2400" b="0" i="0" u="none" strike="noStrike" cap="none" normalizeH="0" baseline="0" dirty="0" err="1" smtClean="0">
                <a:ln>
                  <a:noFill/>
                </a:ln>
                <a:solidFill>
                  <a:srgbClr val="0E4661"/>
                </a:solidFill>
                <a:effectLst/>
                <a:latin typeface="Open Sans Hebrew"/>
                <a:cs typeface="Arial" panose="020B0604020202020204" pitchFamily="34" charset="0"/>
              </a:rPr>
              <a:t>נִּזְדַּעְזְעו</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 בְּנֵי הַמְּדִינָה</a:t>
            </a:r>
            <a:r>
              <a:rPr kumimoji="0" lang="he-IL" altLang="he-IL" sz="2400" b="0" i="0" u="none" strike="noStrike" cap="none" normalizeH="0" baseline="0" dirty="0" smtClean="0">
                <a:ln>
                  <a:noFill/>
                </a:ln>
                <a:solidFill>
                  <a:srgbClr val="5F808C"/>
                </a:solidFill>
                <a:effectLst/>
                <a:latin typeface="Open Sans Hebrew"/>
              </a:rPr>
              <a:t> –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וּבָרַח לְ</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פַלְטִין</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שֶׁל מֶלֶךְ </a:t>
            </a:r>
            <a:r>
              <a:rPr kumimoji="0" lang="he-IL" altLang="he-IL" sz="2400" b="0" i="0" u="none" strike="noStrike" cap="none" normalizeH="0" baseline="0" dirty="0" smtClean="0">
                <a:ln>
                  <a:noFill/>
                </a:ln>
                <a:solidFill>
                  <a:srgbClr val="5F808C"/>
                </a:solidFill>
                <a:effectLst/>
                <a:latin typeface="Open Sans Hebrew"/>
              </a:rPr>
              <a:t>"</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וַיֵּרָא כְבוֹד ה' אֲלֵיהֶם</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אָמַר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לָהֶם הַקָּדוֹשׁ בָּרוּךְ הוּא לִ</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מְשָׁרְתֵי צִבּוּר </a:t>
            </a:r>
            <a:r>
              <a:rPr kumimoji="0" lang="he-IL" altLang="he-IL" sz="2400" b="0" i="0" u="none" strike="noStrike" cap="none" normalizeH="0" baseline="0" dirty="0" smtClean="0">
                <a:ln>
                  <a:noFill/>
                </a:ln>
                <a:solidFill>
                  <a:srgbClr val="5F808C"/>
                </a:solidFill>
                <a:effectLst/>
                <a:latin typeface="Open Sans Hebrew"/>
                <a:cs typeface="Arial" panose="020B0604020202020204" pitchFamily="34" charset="0"/>
              </a:rPr>
              <a:t>צאוּ מִכָּאן בִּמְהֵרָה, בָּנַי מֵתִים בַּצָּמָא וְאַתֶּם יוֹשְׁבִים וּמִתְאַבְּלִים עַל</a:t>
            </a:r>
            <a:r>
              <a:rPr kumimoji="0" lang="he-IL" altLang="he-IL" sz="2400" b="0" i="0" u="none" strike="noStrike" cap="none" normalizeH="0" baseline="0" dirty="0" smtClean="0">
                <a:ln>
                  <a:noFill/>
                </a:ln>
                <a:solidFill>
                  <a:srgbClr val="5F808C"/>
                </a:solidFill>
                <a:effectLst/>
                <a:latin typeface="Open Sans Hebrew"/>
              </a:rPr>
              <a:t> </a:t>
            </a:r>
            <a:r>
              <a:rPr kumimoji="0" lang="he-IL" altLang="he-IL" sz="2400" b="0" i="0" u="none" strike="noStrike" cap="none" normalizeH="0" baseline="0" dirty="0" smtClean="0">
                <a:ln>
                  <a:noFill/>
                </a:ln>
                <a:solidFill>
                  <a:srgbClr val="0E4661"/>
                </a:solidFill>
                <a:effectLst/>
                <a:latin typeface="Open Sans Hebrew"/>
                <a:cs typeface="Arial" panose="020B0604020202020204" pitchFamily="34" charset="0"/>
              </a:rPr>
              <a:t>הַזְּקֵנָה</a:t>
            </a:r>
            <a:r>
              <a:rPr kumimoji="0" lang="he-IL" altLang="he-IL" sz="2400" b="0" i="0" u="none" strike="noStrike" cap="none" normalizeH="0" baseline="0" dirty="0" smtClean="0">
                <a:ln>
                  <a:noFill/>
                </a:ln>
                <a:solidFill>
                  <a:srgbClr val="5F808C"/>
                </a:solidFill>
                <a:effectLst/>
                <a:latin typeface="Open Sans Hebrew"/>
              </a:rPr>
              <a:t>?!</a:t>
            </a:r>
            <a:r>
              <a:rPr kumimoji="0" lang="he-IL" altLang="he-IL" sz="1200" b="0" i="0" u="none" strike="noStrike" cap="none" normalizeH="0" baseline="0" dirty="0" smtClean="0">
                <a:ln>
                  <a:noFill/>
                </a:ln>
                <a:solidFill>
                  <a:srgbClr val="5F808C"/>
                </a:solidFill>
                <a:effectLst/>
                <a:latin typeface="Open Sans Hebrew"/>
              </a:rPr>
              <a:t>(מדרש ילקוטי שמעוני)</a:t>
            </a:r>
            <a:endParaRPr kumimoji="0" lang="he-IL" altLang="he-IL" sz="2400" b="0" i="0" u="none" strike="noStrike" cap="none" normalizeH="0" baseline="0" dirty="0" smtClean="0">
              <a:ln>
                <a:noFill/>
              </a:ln>
              <a:solidFill>
                <a:schemeClr val="tx1"/>
              </a:solidFill>
              <a:effectLst/>
            </a:endParaRPr>
          </a:p>
        </p:txBody>
      </p:sp>
      <p:sp>
        <p:nvSpPr>
          <p:cNvPr id="3" name="TextBox 2"/>
          <p:cNvSpPr txBox="1"/>
          <p:nvPr/>
        </p:nvSpPr>
        <p:spPr>
          <a:xfrm>
            <a:off x="2310064" y="1620253"/>
            <a:ext cx="8237868" cy="400110"/>
          </a:xfrm>
          <a:prstGeom prst="rect">
            <a:avLst/>
          </a:prstGeom>
          <a:noFill/>
        </p:spPr>
        <p:txBody>
          <a:bodyPr wrap="square" rtlCol="1">
            <a:spAutoFit/>
          </a:bodyPr>
          <a:lstStyle/>
          <a:p>
            <a:pPr algn="ctr"/>
            <a:r>
              <a:rPr lang="he-IL" sz="2000" b="1" dirty="0" smtClean="0"/>
              <a:t>חשבו- איזו </a:t>
            </a:r>
            <a:r>
              <a:rPr lang="he-IL" sz="2000" b="1" dirty="0"/>
              <a:t>בעיה במנהיגות של משה מוסיפה </a:t>
            </a:r>
            <a:r>
              <a:rPr lang="he-IL" sz="2000" b="1" dirty="0" smtClean="0"/>
              <a:t>האגדה שלפנינו?</a:t>
            </a:r>
            <a:endParaRPr lang="he-IL" sz="2000" b="1" dirty="0"/>
          </a:p>
        </p:txBody>
      </p:sp>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9126" y="665972"/>
            <a:ext cx="1540938" cy="549601"/>
          </a:xfrm>
          <a:prstGeom prst="rect">
            <a:avLst/>
          </a:prstGeom>
        </p:spPr>
      </p:pic>
    </p:spTree>
    <p:extLst>
      <p:ext uri="{BB962C8B-B14F-4D97-AF65-F5344CB8AC3E}">
        <p14:creationId xmlns:p14="http://schemas.microsoft.com/office/powerpoint/2010/main" val="1147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144379" y="1825625"/>
            <a:ext cx="11209421" cy="4351338"/>
          </a:xfrm>
        </p:spPr>
        <p:txBody>
          <a:bodyPr/>
          <a:lstStyle/>
          <a:p>
            <a:pPr marL="0" lvl="0" indent="0">
              <a:spcBef>
                <a:spcPts val="0"/>
              </a:spcBef>
              <a:buSzPts val="2800"/>
              <a:buNone/>
            </a:pPr>
            <a:r>
              <a:rPr lang="he-IL" dirty="0"/>
              <a:t>האם קרה לכם </a:t>
            </a:r>
            <a:r>
              <a:rPr lang="he-IL" dirty="0" smtClean="0"/>
              <a:t>שסמכתם </a:t>
            </a:r>
            <a:r>
              <a:rPr lang="he-IL" dirty="0"/>
              <a:t>על מישהו שיעשה דבר כפי </a:t>
            </a:r>
            <a:r>
              <a:rPr lang="he-IL" dirty="0" smtClean="0"/>
              <a:t>שביקשתם והתאכזבתם מהדרך בה פעל?</a:t>
            </a:r>
            <a:r>
              <a:rPr lang="he-IL" dirty="0"/>
              <a:t/>
            </a:r>
            <a:br>
              <a:rPr lang="he-IL" dirty="0"/>
            </a:br>
            <a:endParaRPr lang="he-IL" dirty="0"/>
          </a:p>
          <a:p>
            <a:pPr lvl="0" indent="-508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4667" y="4291639"/>
            <a:ext cx="2020261" cy="2020261"/>
          </a:xfrm>
          <a:prstGeom prst="rect">
            <a:avLst/>
          </a:prstGeom>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39803"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התייחסות למסרים עיקריים</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594884" y="1825625"/>
            <a:ext cx="9758916" cy="4351338"/>
          </a:xfrm>
        </p:spPr>
        <p:txBody>
          <a:bodyPr/>
          <a:lstStyle/>
          <a:p>
            <a:pPr marL="0" lvl="0" indent="0">
              <a:spcBef>
                <a:spcPts val="0"/>
              </a:spcBef>
              <a:buSzPts val="2800"/>
              <a:buNone/>
            </a:pPr>
            <a:r>
              <a:rPr lang="he-IL" dirty="0"/>
              <a:t>המנהיג נושא באחריות גדולה </a:t>
            </a:r>
            <a:r>
              <a:rPr lang="he-IL" dirty="0" smtClean="0"/>
              <a:t>לעם.</a:t>
            </a:r>
          </a:p>
          <a:p>
            <a:pPr marL="0" lvl="0" indent="0">
              <a:spcBef>
                <a:spcPts val="0"/>
              </a:spcBef>
              <a:buSzPts val="2800"/>
              <a:buNone/>
            </a:pPr>
            <a:r>
              <a:rPr lang="he-IL" dirty="0" smtClean="0"/>
              <a:t>תפקיד המנהיג לשרת את הציבור ולתת פתרונות בשעת מצוקה.</a:t>
            </a:r>
            <a:endParaRPr lang="he-IL" dirty="0" smtClean="0"/>
          </a:p>
          <a:p>
            <a:pPr marL="0" lvl="0" indent="0">
              <a:spcBef>
                <a:spcPts val="0"/>
              </a:spcBef>
              <a:buSzPts val="2800"/>
              <a:buNone/>
            </a:pPr>
            <a:r>
              <a:rPr lang="he-IL" dirty="0" smtClean="0"/>
              <a:t>בזמן שהעם במצוקה, הוא </a:t>
            </a:r>
            <a:r>
              <a:rPr lang="he-IL" dirty="0"/>
              <a:t>תלוי </a:t>
            </a:r>
            <a:r>
              <a:rPr lang="he-IL" dirty="0" smtClean="0"/>
              <a:t>במנהיג מאוד, </a:t>
            </a:r>
            <a:r>
              <a:rPr lang="he-IL" dirty="0"/>
              <a:t>והלחץ המופעל עליו עלול לגרום לו </a:t>
            </a:r>
            <a:r>
              <a:rPr lang="he-IL" dirty="0" smtClean="0"/>
              <a:t>לטעויות</a:t>
            </a:r>
            <a:r>
              <a:rPr lang="he-IL" dirty="0"/>
              <a:t>. </a:t>
            </a:r>
            <a:endParaRPr lang="he-IL" dirty="0" smtClean="0"/>
          </a:p>
          <a:p>
            <a:pPr marL="0" lvl="0" indent="0">
              <a:spcBef>
                <a:spcPts val="0"/>
              </a:spcBef>
              <a:buSzPts val="2800"/>
              <a:buNone/>
            </a:pPr>
            <a:endParaRPr lang="he-IL" dirty="0" smtClean="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fontScale="92500" lnSpcReduction="10000"/>
          </a:bodyPr>
          <a:lstStyle/>
          <a:p>
            <a:pPr marL="571500" lvl="0" indent="-571500">
              <a:lnSpc>
                <a:spcPct val="90000"/>
              </a:lnSpc>
              <a:buClr>
                <a:schemeClr val="dk1"/>
              </a:buClr>
              <a:buSzPts val="3600"/>
              <a:buFont typeface="Arial" panose="020B0604020202020204" pitchFamily="34" charset="0"/>
              <a:buChar char="•"/>
            </a:pPr>
            <a:r>
              <a:rPr lang="he-IL" dirty="0"/>
              <a:t>בתחילת הפרק </a:t>
            </a:r>
            <a:r>
              <a:rPr lang="he-IL" dirty="0" smtClean="0"/>
              <a:t>מתה מרים, </a:t>
            </a:r>
            <a:r>
              <a:rPr lang="he-IL" dirty="0"/>
              <a:t>והעם מתלונן שאין מים</a:t>
            </a:r>
            <a:r>
              <a:rPr lang="he-IL" dirty="0" smtClean="0"/>
              <a:t>.</a:t>
            </a:r>
          </a:p>
          <a:p>
            <a:pPr lvl="0">
              <a:lnSpc>
                <a:spcPct val="90000"/>
              </a:lnSpc>
              <a:buClr>
                <a:schemeClr val="dk1"/>
              </a:buClr>
              <a:buSzPts val="3600"/>
            </a:pPr>
            <a:endParaRPr lang="he-IL" dirty="0" smtClean="0"/>
          </a:p>
          <a:p>
            <a:pPr marL="571500" lvl="0" indent="-571500">
              <a:lnSpc>
                <a:spcPct val="90000"/>
              </a:lnSpc>
              <a:buClr>
                <a:schemeClr val="dk1"/>
              </a:buClr>
              <a:buSzPts val="3600"/>
              <a:buFont typeface="Arial" panose="020B0604020202020204" pitchFamily="34" charset="0"/>
              <a:buChar char="•"/>
            </a:pPr>
            <a:r>
              <a:rPr lang="he-IL" dirty="0" smtClean="0"/>
              <a:t> </a:t>
            </a:r>
            <a:r>
              <a:rPr lang="he-IL" dirty="0"/>
              <a:t>אלוהים שולח את משה ובידו המטה לדבר אל סלע כדי שיוציא מתוכו מים. </a:t>
            </a:r>
            <a:endParaRPr lang="he-IL" dirty="0" smtClean="0"/>
          </a:p>
          <a:p>
            <a:pPr marL="571500" lvl="0" indent="-571500">
              <a:lnSpc>
                <a:spcPct val="90000"/>
              </a:lnSpc>
              <a:buClr>
                <a:schemeClr val="dk1"/>
              </a:buClr>
              <a:buSzPts val="3600"/>
              <a:buFont typeface="Arial" panose="020B0604020202020204" pitchFamily="34" charset="0"/>
              <a:buChar char="•"/>
            </a:pPr>
            <a:endParaRPr lang="he-IL" dirty="0" smtClean="0"/>
          </a:p>
          <a:p>
            <a:pPr marL="571500" lvl="0" indent="-571500">
              <a:lnSpc>
                <a:spcPct val="90000"/>
              </a:lnSpc>
              <a:buClr>
                <a:schemeClr val="dk1"/>
              </a:buClr>
              <a:buSzPts val="3600"/>
              <a:buFont typeface="Arial" panose="020B0604020202020204" pitchFamily="34" charset="0"/>
              <a:buChar char="•"/>
            </a:pPr>
            <a:r>
              <a:rPr lang="he-IL" dirty="0" smtClean="0"/>
              <a:t>הן </a:t>
            </a:r>
            <a:r>
              <a:rPr lang="he-IL" dirty="0"/>
              <a:t>במעשיו של משה והן בדבריו של משה ניתן לראות </a:t>
            </a:r>
            <a:r>
              <a:rPr lang="he-IL" dirty="0" smtClean="0"/>
              <a:t>כשלים. </a:t>
            </a:r>
          </a:p>
          <a:p>
            <a:pPr lvl="0">
              <a:lnSpc>
                <a:spcPct val="90000"/>
              </a:lnSpc>
              <a:buClr>
                <a:schemeClr val="dk1"/>
              </a:buClr>
              <a:buSzPts val="3600"/>
            </a:pPr>
            <a:endParaRPr lang="he-IL" dirty="0"/>
          </a:p>
          <a:p>
            <a:pPr marL="571500" lvl="0" indent="-571500">
              <a:lnSpc>
                <a:spcPct val="90000"/>
              </a:lnSpc>
              <a:buClr>
                <a:schemeClr val="dk1"/>
              </a:buClr>
              <a:buSzPts val="3600"/>
              <a:buFont typeface="Arial" panose="020B0604020202020204" pitchFamily="34" charset="0"/>
              <a:buChar char="•"/>
            </a:pPr>
            <a:r>
              <a:rPr lang="he-IL" dirty="0" smtClean="0"/>
              <a:t>אלוהים </a:t>
            </a:r>
            <a:r>
              <a:rPr lang="he-IL" dirty="0"/>
              <a:t>כועס ומעניש את משה ואהרון שלא יזכו להביא את העם אל הארץ בתום המסע המפרך.</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85986" y="4842597"/>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2592905" y="239595"/>
            <a:ext cx="8651358" cy="1383126"/>
          </a:xfrm>
          <a:prstGeom prst="rect">
            <a:avLst/>
          </a:prstGeom>
          <a:solidFill>
            <a:schemeClr val="accent1"/>
          </a:solid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chemeClr val="lt1"/>
              </a:buClr>
              <a:buSzPts val="4400"/>
              <a:buFont typeface="Calibri"/>
              <a:buNone/>
            </a:pPr>
            <a:r>
              <a:rPr lang="he-IL" dirty="0" smtClean="0"/>
              <a:t>חידה- מצאו שני הקשרים בין הדמות </a:t>
            </a:r>
            <a:br>
              <a:rPr lang="he-IL" dirty="0" smtClean="0"/>
            </a:br>
            <a:r>
              <a:rPr lang="he-IL" dirty="0" smtClean="0"/>
              <a:t>חפץ או מקום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lnSpcReduction="10000"/>
          </a:bodyPr>
          <a:lstStyle/>
          <a:p>
            <a:pPr lvl="0">
              <a:lnSpc>
                <a:spcPct val="90000"/>
              </a:lnSpc>
              <a:buClr>
                <a:schemeClr val="dk1"/>
              </a:buClr>
              <a:buSzPts val="3600"/>
            </a:pPr>
            <a:endParaRPr lang="he-IL" dirty="0" smtClean="0"/>
          </a:p>
          <a:p>
            <a:pPr lvl="0" algn="ctr">
              <a:lnSpc>
                <a:spcPct val="90000"/>
              </a:lnSpc>
              <a:buClr>
                <a:schemeClr val="dk1"/>
              </a:buClr>
              <a:buSzPts val="3600"/>
            </a:pPr>
            <a:r>
              <a:rPr lang="he-IL" dirty="0" smtClean="0"/>
              <a:t>מרים, משה, מוט, סלע, קדש</a:t>
            </a:r>
          </a:p>
          <a:p>
            <a:pPr lvl="0" algn="ctr">
              <a:lnSpc>
                <a:spcPct val="90000"/>
              </a:lnSpc>
              <a:buClr>
                <a:schemeClr val="dk1"/>
              </a:buClr>
              <a:buSzPts val="3600"/>
            </a:pPr>
            <a:endParaRPr lang="he-IL" dirty="0"/>
          </a:p>
          <a:p>
            <a:pPr marL="742950" lvl="0" indent="-742950">
              <a:lnSpc>
                <a:spcPct val="90000"/>
              </a:lnSpc>
              <a:buClr>
                <a:schemeClr val="dk1"/>
              </a:buClr>
              <a:buSzPts val="3600"/>
              <a:buAutoNum type="arabicPeriod"/>
            </a:pPr>
            <a:r>
              <a:rPr lang="he-IL" dirty="0" smtClean="0"/>
              <a:t>_______, _______</a:t>
            </a:r>
          </a:p>
          <a:p>
            <a:pPr marL="742950" lvl="0" indent="-742950">
              <a:lnSpc>
                <a:spcPct val="90000"/>
              </a:lnSpc>
              <a:buClr>
                <a:schemeClr val="dk1"/>
              </a:buClr>
              <a:buSzPts val="3600"/>
              <a:buAutoNum type="arabicPeriod"/>
            </a:pPr>
            <a:endParaRPr lang="he-IL" dirty="0" smtClean="0"/>
          </a:p>
          <a:p>
            <a:pPr marL="742950" lvl="0" indent="-742950">
              <a:lnSpc>
                <a:spcPct val="90000"/>
              </a:lnSpc>
              <a:buClr>
                <a:schemeClr val="dk1"/>
              </a:buClr>
              <a:buSzPts val="3600"/>
              <a:buAutoNum type="arabicPeriod"/>
            </a:pPr>
            <a:r>
              <a:rPr lang="he-IL" dirty="0" smtClean="0"/>
              <a:t>_______, _______</a:t>
            </a:r>
          </a:p>
          <a:p>
            <a:pPr marL="742950" lvl="0" indent="-742950">
              <a:lnSpc>
                <a:spcPct val="90000"/>
              </a:lnSpc>
              <a:buClr>
                <a:schemeClr val="dk1"/>
              </a:buClr>
              <a:buSzPts val="3600"/>
              <a:buAutoNum type="arabicPeriod"/>
            </a:pPr>
            <a:endParaRPr lang="he-IL" dirty="0" smtClean="0"/>
          </a:p>
          <a:p>
            <a:pPr marL="742950" lvl="0" indent="-742950">
              <a:lnSpc>
                <a:spcPct val="90000"/>
              </a:lnSpc>
              <a:buClr>
                <a:schemeClr val="dk1"/>
              </a:buClr>
              <a:buSzPts val="3600"/>
              <a:buAutoNum type="arabicPeriod"/>
            </a:pPr>
            <a:r>
              <a:rPr lang="he-IL" dirty="0" smtClean="0"/>
              <a:t>_______, _______</a:t>
            </a:r>
            <a:endParaRPr dirty="0"/>
          </a:p>
        </p:txBody>
      </p:sp>
      <p:pic>
        <p:nvPicPr>
          <p:cNvPr id="337" name="Google Shape;337;p16"/>
          <p:cNvPicPr preferRelativeResize="0"/>
          <p:nvPr/>
        </p:nvPicPr>
        <p:blipFill rotWithShape="1">
          <a:blip r:embed="rId5">
            <a:alphaModFix/>
          </a:blip>
          <a:srcRect/>
          <a:stretch/>
        </p:blipFill>
        <p:spPr>
          <a:xfrm flipH="1">
            <a:off x="-185986" y="4842597"/>
            <a:ext cx="1695450" cy="2203596"/>
          </a:xfrm>
          <a:prstGeom prst="rect">
            <a:avLst/>
          </a:prstGeom>
          <a:noFill/>
          <a:ln>
            <a:noFill/>
          </a:ln>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8837" y="656357"/>
            <a:ext cx="1540938" cy="549601"/>
          </a:xfrm>
          <a:prstGeom prst="rect">
            <a:avLst/>
          </a:prstGeom>
        </p:spPr>
      </p:pic>
    </p:spTree>
    <p:extLst>
      <p:ext uri="{BB962C8B-B14F-4D97-AF65-F5344CB8AC3E}">
        <p14:creationId xmlns:p14="http://schemas.microsoft.com/office/powerpoint/2010/main" val="17137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8542624" y="2795763"/>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6713397" y="3310869"/>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5463831" y="2710851"/>
            <a:ext cx="1191396" cy="1963540"/>
          </a:xfrm>
          <a:prstGeom prst="rect">
            <a:avLst/>
          </a:prstGeom>
          <a:noFill/>
          <a:ln>
            <a:noFill/>
          </a:ln>
        </p:spPr>
      </p:pic>
      <p:pic>
        <p:nvPicPr>
          <p:cNvPr id="262" name="Google Shape;262;p7" descr="https://lh6.googleusercontent.com/f8H2475EYmyL0rhH4-e4ujiAahiTeUa9jS4FAnHL3KK4sEOOF3cWvgCYZ1bpJw4tDcDKTArugZ_4iGscDG3mD7tx620B0N8bRGSeR-V1W5m9k2098IkeP6hpnFdGXWOM"/>
          <p:cNvPicPr preferRelativeResize="0"/>
          <p:nvPr/>
        </p:nvPicPr>
        <p:blipFill rotWithShape="1">
          <a:blip r:embed="rId6">
            <a:alphaModFix/>
          </a:blip>
          <a:srcRect/>
          <a:stretch/>
        </p:blipFill>
        <p:spPr>
          <a:xfrm>
            <a:off x="2601258" y="2842557"/>
            <a:ext cx="2289297" cy="16774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2647507" y="265814"/>
            <a:ext cx="8034670" cy="1383126"/>
          </a:xfrm>
          <a:prstGeom prst="rect">
            <a:avLst/>
          </a:prstGeom>
          <a:solidFill>
            <a:schemeClr val="accent1"/>
          </a:solid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chemeClr val="lt1"/>
              </a:buClr>
              <a:buSzPts val="4400"/>
              <a:buFont typeface="Calibri"/>
              <a:buNone/>
            </a:pPr>
            <a:r>
              <a:rPr lang="he-IL" dirty="0" smtClean="0"/>
              <a:t>חידה- מצאו שני הקשרים בין הדמות </a:t>
            </a:r>
            <a:br>
              <a:rPr lang="he-IL" dirty="0" smtClean="0"/>
            </a:br>
            <a:r>
              <a:rPr lang="he-IL" dirty="0" smtClean="0"/>
              <a:t>חפץ או מקום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lnSpcReduction="10000"/>
          </a:bodyPr>
          <a:lstStyle/>
          <a:p>
            <a:pPr lvl="0">
              <a:lnSpc>
                <a:spcPct val="90000"/>
              </a:lnSpc>
              <a:buClr>
                <a:schemeClr val="dk1"/>
              </a:buClr>
              <a:buSzPts val="3600"/>
            </a:pPr>
            <a:endParaRPr lang="he-IL" dirty="0" smtClean="0"/>
          </a:p>
          <a:p>
            <a:pPr lvl="0" algn="ctr">
              <a:lnSpc>
                <a:spcPct val="90000"/>
              </a:lnSpc>
              <a:buClr>
                <a:schemeClr val="dk1"/>
              </a:buClr>
              <a:buSzPts val="3600"/>
            </a:pPr>
            <a:r>
              <a:rPr lang="he-IL" dirty="0" smtClean="0"/>
              <a:t>מרים, משה, מוט, סלע, קדש, מים</a:t>
            </a:r>
          </a:p>
          <a:p>
            <a:pPr lvl="0" algn="ctr">
              <a:lnSpc>
                <a:spcPct val="90000"/>
              </a:lnSpc>
              <a:buClr>
                <a:schemeClr val="dk1"/>
              </a:buClr>
              <a:buSzPts val="3600"/>
            </a:pPr>
            <a:endParaRPr lang="he-IL" dirty="0"/>
          </a:p>
          <a:p>
            <a:pPr marL="742950" lvl="0" indent="-742950">
              <a:lnSpc>
                <a:spcPct val="90000"/>
              </a:lnSpc>
              <a:buClr>
                <a:schemeClr val="dk1"/>
              </a:buClr>
              <a:buSzPts val="3600"/>
              <a:buAutoNum type="arabicPeriod"/>
            </a:pPr>
            <a:r>
              <a:rPr lang="he-IL" dirty="0" smtClean="0">
                <a:solidFill>
                  <a:srgbClr val="FF0000"/>
                </a:solidFill>
              </a:rPr>
              <a:t>מרים,</a:t>
            </a:r>
            <a:r>
              <a:rPr lang="he-IL" dirty="0" smtClean="0"/>
              <a:t> </a:t>
            </a:r>
            <a:r>
              <a:rPr lang="he-IL" dirty="0" smtClean="0">
                <a:solidFill>
                  <a:srgbClr val="FF0000"/>
                </a:solidFill>
              </a:rPr>
              <a:t>קדש</a:t>
            </a:r>
          </a:p>
          <a:p>
            <a:pPr marL="742950" lvl="0" indent="-742950">
              <a:lnSpc>
                <a:spcPct val="90000"/>
              </a:lnSpc>
              <a:buClr>
                <a:schemeClr val="dk1"/>
              </a:buClr>
              <a:buSzPts val="3600"/>
              <a:buAutoNum type="arabicPeriod"/>
            </a:pPr>
            <a:endParaRPr lang="he-IL" dirty="0" smtClean="0"/>
          </a:p>
          <a:p>
            <a:pPr marL="742950" lvl="0" indent="-742950">
              <a:lnSpc>
                <a:spcPct val="90000"/>
              </a:lnSpc>
              <a:buClr>
                <a:schemeClr val="dk1"/>
              </a:buClr>
              <a:buSzPts val="3600"/>
              <a:buAutoNum type="arabicPeriod"/>
            </a:pPr>
            <a:r>
              <a:rPr lang="he-IL" dirty="0" smtClean="0">
                <a:solidFill>
                  <a:srgbClr val="FF0000"/>
                </a:solidFill>
              </a:rPr>
              <a:t>משה, סלע</a:t>
            </a:r>
          </a:p>
          <a:p>
            <a:pPr marL="742950" lvl="0" indent="-742950">
              <a:lnSpc>
                <a:spcPct val="90000"/>
              </a:lnSpc>
              <a:buClr>
                <a:schemeClr val="dk1"/>
              </a:buClr>
              <a:buSzPts val="3600"/>
              <a:buAutoNum type="arabicPeriod"/>
            </a:pPr>
            <a:endParaRPr lang="he-IL" dirty="0" smtClean="0"/>
          </a:p>
          <a:p>
            <a:pPr marL="742950" lvl="0" indent="-742950">
              <a:lnSpc>
                <a:spcPct val="90000"/>
              </a:lnSpc>
              <a:buClr>
                <a:schemeClr val="dk1"/>
              </a:buClr>
              <a:buSzPts val="3600"/>
              <a:buAutoNum type="arabicPeriod"/>
            </a:pPr>
            <a:r>
              <a:rPr lang="he-IL" dirty="0" smtClean="0">
                <a:solidFill>
                  <a:srgbClr val="FF0000"/>
                </a:solidFill>
              </a:rPr>
              <a:t>מרים, מים</a:t>
            </a:r>
            <a:endParaRPr dirty="0">
              <a:solidFill>
                <a:srgbClr val="FF0000"/>
              </a:solidFill>
            </a:endParaRPr>
          </a:p>
        </p:txBody>
      </p:sp>
      <p:pic>
        <p:nvPicPr>
          <p:cNvPr id="337" name="Google Shape;337;p16"/>
          <p:cNvPicPr preferRelativeResize="0"/>
          <p:nvPr/>
        </p:nvPicPr>
        <p:blipFill rotWithShape="1">
          <a:blip r:embed="rId3">
            <a:alphaModFix/>
          </a:blip>
          <a:srcRect/>
          <a:stretch/>
        </p:blipFill>
        <p:spPr>
          <a:xfrm flipH="1">
            <a:off x="-185986" y="4842597"/>
            <a:ext cx="1695450" cy="2203596"/>
          </a:xfrm>
          <a:prstGeom prst="rect">
            <a:avLst/>
          </a:prstGeom>
          <a:noFill/>
          <a:ln>
            <a:noFill/>
          </a:ln>
        </p:spPr>
      </p:pic>
    </p:spTree>
    <p:extLst>
      <p:ext uri="{BB962C8B-B14F-4D97-AF65-F5344CB8AC3E}">
        <p14:creationId xmlns:p14="http://schemas.microsoft.com/office/powerpoint/2010/main" val="233952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xfrm>
            <a:off x="2571227" y="673759"/>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dirty="0"/>
              <a:t>לשם ביצוע המשימה עליכם להשתמש </a:t>
            </a:r>
            <a:r>
              <a:rPr lang="he-IL" dirty="0">
                <a:solidFill>
                  <a:srgbClr val="FF0000"/>
                </a:solidFill>
              </a:rPr>
              <a:t>במחשב נייד</a:t>
            </a:r>
            <a:r>
              <a:rPr lang="he-IL" dirty="0"/>
              <a:t>.</a:t>
            </a:r>
          </a:p>
          <a:p>
            <a:pPr lvl="0">
              <a:lnSpc>
                <a:spcPct val="90000"/>
              </a:lnSpc>
              <a:buClr>
                <a:schemeClr val="dk1"/>
              </a:buClr>
              <a:buSzPts val="3600"/>
            </a:pPr>
            <a:r>
              <a:rPr lang="he-IL" dirty="0"/>
              <a:t>השלבים:</a:t>
            </a:r>
          </a:p>
          <a:p>
            <a:pPr lvl="0">
              <a:lnSpc>
                <a:spcPct val="90000"/>
              </a:lnSpc>
              <a:buClr>
                <a:schemeClr val="dk1"/>
              </a:buClr>
              <a:buSzPts val="3600"/>
            </a:pPr>
            <a:r>
              <a:rPr lang="he-IL" dirty="0"/>
              <a:t>1.כנסו לאתר אופק </a:t>
            </a:r>
            <a:r>
              <a:rPr lang="he-IL" dirty="0" smtClean="0"/>
              <a:t>מטח</a:t>
            </a:r>
            <a:endParaRPr lang="he-IL" dirty="0"/>
          </a:p>
          <a:p>
            <a:pPr lvl="0">
              <a:lnSpc>
                <a:spcPct val="90000"/>
              </a:lnSpc>
              <a:buClr>
                <a:schemeClr val="dk1"/>
              </a:buClr>
              <a:buSzPts val="3600"/>
            </a:pPr>
            <a:r>
              <a:rPr lang="he-IL" dirty="0"/>
              <a:t>2. חלונית תנ"ך</a:t>
            </a:r>
          </a:p>
          <a:p>
            <a:pPr lvl="0">
              <a:lnSpc>
                <a:spcPct val="90000"/>
              </a:lnSpc>
              <a:buClr>
                <a:schemeClr val="dk1"/>
              </a:buClr>
              <a:buSzPts val="3600"/>
            </a:pPr>
            <a:r>
              <a:rPr lang="he-IL" dirty="0"/>
              <a:t>3. כיתה </a:t>
            </a:r>
            <a:r>
              <a:rPr lang="he-IL" dirty="0" smtClean="0"/>
              <a:t>ה'</a:t>
            </a:r>
            <a:endParaRPr lang="he-IL" dirty="0"/>
          </a:p>
          <a:p>
            <a:pPr lvl="0">
              <a:lnSpc>
                <a:spcPct val="90000"/>
              </a:lnSpc>
              <a:buClr>
                <a:schemeClr val="dk1"/>
              </a:buClr>
              <a:buSzPts val="3600"/>
            </a:pPr>
            <a:r>
              <a:rPr lang="he-IL" dirty="0"/>
              <a:t>4. עשו את המשימה- </a:t>
            </a:r>
          </a:p>
          <a:p>
            <a:pPr lvl="0" algn="ctr">
              <a:lnSpc>
                <a:spcPct val="90000"/>
              </a:lnSpc>
              <a:buClr>
                <a:schemeClr val="dk1"/>
              </a:buClr>
              <a:buSzPts val="3600"/>
            </a:pPr>
            <a:r>
              <a:rPr lang="he-IL" dirty="0" smtClean="0"/>
              <a:t>"פרידה ממרים"</a:t>
            </a:r>
            <a:endParaRPr lang="he-IL" dirty="0"/>
          </a:p>
          <a:p>
            <a:pPr marL="0" lvl="0" indent="0" algn="r" rtl="1">
              <a:lnSpc>
                <a:spcPct val="90000"/>
              </a:lnSpc>
              <a:spcBef>
                <a:spcPts val="0"/>
              </a:spcBef>
              <a:spcAft>
                <a:spcPts val="0"/>
              </a:spcAft>
              <a:buClr>
                <a:schemeClr val="dk1"/>
              </a:buClr>
              <a:buSzPts val="3600"/>
              <a:buNone/>
            </a:pPr>
            <a:endParaRPr dirty="0"/>
          </a:p>
        </p:txBody>
      </p:sp>
    </p:spTree>
    <p:extLst>
      <p:ext uri="{BB962C8B-B14F-4D97-AF65-F5344CB8AC3E}">
        <p14:creationId xmlns:p14="http://schemas.microsoft.com/office/powerpoint/2010/main" val="375583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Tree>
    <p:extLst>
      <p:ext uri="{BB962C8B-B14F-4D97-AF65-F5344CB8AC3E}">
        <p14:creationId xmlns:p14="http://schemas.microsoft.com/office/powerpoint/2010/main" val="191910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49928" y="1460627"/>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nSpc>
                <a:spcPct val="90000"/>
              </a:lnSpc>
              <a:buClr>
                <a:schemeClr val="dk1"/>
              </a:buClr>
              <a:buSzPts val="3600"/>
            </a:pPr>
            <a:r>
              <a:rPr lang="he-IL" sz="3200" dirty="0" smtClean="0"/>
              <a:t>על מה אתם מתלוננים?</a:t>
            </a:r>
          </a:p>
          <a:p>
            <a:pPr marL="0" lvl="0" indent="0">
              <a:lnSpc>
                <a:spcPct val="90000"/>
              </a:lnSpc>
              <a:buClr>
                <a:schemeClr val="dk1"/>
              </a:buClr>
              <a:buSzPts val="3600"/>
            </a:pPr>
            <a:endParaRPr lang="he-IL" sz="3200" dirty="0" smtClean="0"/>
          </a:p>
          <a:p>
            <a:pPr marL="0" lvl="0" indent="0">
              <a:lnSpc>
                <a:spcPct val="90000"/>
              </a:lnSpc>
              <a:buClr>
                <a:schemeClr val="dk1"/>
              </a:buClr>
              <a:buSzPts val="3600"/>
            </a:pPr>
            <a:r>
              <a:rPr lang="he-IL" sz="3200" dirty="0" smtClean="0"/>
              <a:t>יש כאלה שיתלוננו על אוכל לא טעים, יש כאלו שיתלוננו שאין מים חמים במקלחת או שחם להם מדי והם דורשים להדליק את המזגן.</a:t>
            </a:r>
          </a:p>
          <a:p>
            <a:pPr marL="0" lvl="0" indent="0">
              <a:lnSpc>
                <a:spcPct val="90000"/>
              </a:lnSpc>
              <a:buClr>
                <a:schemeClr val="dk1"/>
              </a:buClr>
              <a:buSzPts val="3600"/>
            </a:pPr>
            <a:endParaRPr lang="he-IL" sz="3200" dirty="0"/>
          </a:p>
          <a:p>
            <a:pPr marL="0" lvl="0" indent="0">
              <a:lnSpc>
                <a:spcPct val="90000"/>
              </a:lnSpc>
              <a:buClr>
                <a:schemeClr val="dk1"/>
              </a:buClr>
              <a:buSzPts val="3600"/>
            </a:pPr>
            <a:r>
              <a:rPr lang="he-IL" sz="3200" dirty="0" smtClean="0"/>
              <a:t>לאחר ההפסקה בדרך כלל מתלוננים או כועסים בנוגע למשחק כדורגל במגרש או על התנהגות כזו או אחרת של ילדים מהכיתה או מהשכבה.</a:t>
            </a:r>
          </a:p>
          <a:p>
            <a:pPr marL="0" lvl="0" indent="0">
              <a:lnSpc>
                <a:spcPct val="90000"/>
              </a:lnSpc>
              <a:buClr>
                <a:schemeClr val="dk1"/>
              </a:buClr>
              <a:buSzPts val="3600"/>
            </a:pPr>
            <a:endParaRPr lang="he-IL" sz="3200" dirty="0"/>
          </a:p>
          <a:p>
            <a:pPr marL="0" lvl="0" indent="0">
              <a:lnSpc>
                <a:spcPct val="90000"/>
              </a:lnSpc>
              <a:buClr>
                <a:schemeClr val="dk1"/>
              </a:buClr>
              <a:buSzPts val="3600"/>
            </a:pPr>
            <a:r>
              <a:rPr lang="he-IL" sz="3200" dirty="0" smtClean="0"/>
              <a:t>בשיעור זה, נראה על מה התלוננו בני ישראל.</a:t>
            </a:r>
            <a:endParaRPr lang="he-IL" sz="3200" dirty="0"/>
          </a:p>
          <a:p>
            <a:pPr marL="0" lvl="0" indent="0">
              <a:lnSpc>
                <a:spcPct val="90000"/>
              </a:lnSpc>
              <a:buClr>
                <a:schemeClr val="dk1"/>
              </a:buClr>
              <a:buSzPts val="3600"/>
            </a:pPr>
            <a:endParaRPr lang="he-IL" dirty="0"/>
          </a:p>
        </p:txBody>
      </p:sp>
      <p:pic>
        <p:nvPicPr>
          <p:cNvPr id="271" name="Google Shape;271;p8"/>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358720" y="1928813"/>
            <a:ext cx="10885543" cy="4696576"/>
          </a:xfrm>
          <a:prstGeom prst="rect">
            <a:avLst/>
          </a:prstGeom>
          <a:noFill/>
          <a:ln>
            <a:noFill/>
          </a:ln>
        </p:spPr>
        <p:txBody>
          <a:bodyPr spcFirstLastPara="1" wrap="square" lIns="91425" tIns="45700" rIns="91425" bIns="45700" anchor="t" anchorCtr="0">
            <a:normAutofit fontScale="77500" lnSpcReduction="20000"/>
          </a:bodyPr>
          <a:lstStyle/>
          <a:p>
            <a:pPr lvl="0">
              <a:lnSpc>
                <a:spcPct val="170000"/>
              </a:lnSpc>
              <a:buClr>
                <a:schemeClr val="dk1"/>
              </a:buClr>
              <a:buSzPts val="3600"/>
            </a:pPr>
            <a:r>
              <a:rPr lang="he-IL" b="1" dirty="0" smtClean="0">
                <a:latin typeface="David" panose="020E0502060401010101" pitchFamily="34" charset="-79"/>
                <a:cs typeface="David" panose="020E0502060401010101" pitchFamily="34" charset="-79"/>
              </a:rPr>
              <a:t>א</a:t>
            </a:r>
            <a:r>
              <a:rPr lang="he-IL" dirty="0">
                <a:latin typeface="David" panose="020E0502060401010101" pitchFamily="34" charset="-79"/>
                <a:cs typeface="David" panose="020E0502060401010101" pitchFamily="34" charset="-79"/>
              </a:rPr>
              <a:t> וַיָּבֹאוּ בְנֵי-יִשְׂרָאֵל כָּל-הָעֵדָה מִדְבַּר-צִן בַּחֹדֶשׁ הָרִאשׁוֹן וַיֵּשֶׁב הָעָם בְּקָדֵשׁ </a:t>
            </a:r>
            <a:r>
              <a:rPr lang="he-IL" dirty="0" err="1">
                <a:latin typeface="David" panose="020E0502060401010101" pitchFamily="34" charset="-79"/>
                <a:cs typeface="David" panose="020E0502060401010101" pitchFamily="34" charset="-79"/>
              </a:rPr>
              <a:t>וַתָּמָת</a:t>
            </a:r>
            <a:r>
              <a:rPr lang="he-IL" dirty="0">
                <a:latin typeface="David" panose="020E0502060401010101" pitchFamily="34" charset="-79"/>
                <a:cs typeface="David" panose="020E0502060401010101" pitchFamily="34" charset="-79"/>
              </a:rPr>
              <a:t> שָׁם מִרְיָם וַתִּקָּבֵר שָׁם.  </a:t>
            </a:r>
            <a:r>
              <a:rPr lang="he-IL" b="1" dirty="0">
                <a:latin typeface="David" panose="020E0502060401010101" pitchFamily="34" charset="-79"/>
                <a:cs typeface="David" panose="020E0502060401010101" pitchFamily="34" charset="-79"/>
              </a:rPr>
              <a:t>ב</a:t>
            </a:r>
            <a:r>
              <a:rPr lang="he-IL" dirty="0">
                <a:latin typeface="David" panose="020E0502060401010101" pitchFamily="34" charset="-79"/>
                <a:cs typeface="David" panose="020E0502060401010101" pitchFamily="34" charset="-79"/>
              </a:rPr>
              <a:t> וְלֹא-הָיָה מַיִם לָעֵדָה </a:t>
            </a:r>
            <a:r>
              <a:rPr lang="he-IL" dirty="0" err="1">
                <a:latin typeface="David" panose="020E0502060401010101" pitchFamily="34" charset="-79"/>
                <a:cs typeface="David" panose="020E0502060401010101" pitchFamily="34" charset="-79"/>
              </a:rPr>
              <a:t>וַיִּקָּהֲלו</a:t>
            </a:r>
            <a:r>
              <a:rPr lang="he-IL" dirty="0">
                <a:latin typeface="David" panose="020E0502060401010101" pitchFamily="34" charset="-79"/>
                <a:cs typeface="David" panose="020E0502060401010101" pitchFamily="34" charset="-79"/>
              </a:rPr>
              <a:t>ּ עַל-מֹשֶׁה וְעַל-אַהֲרֹן.  </a:t>
            </a:r>
            <a:r>
              <a:rPr lang="he-IL" b="1" dirty="0">
                <a:latin typeface="David" panose="020E0502060401010101" pitchFamily="34" charset="-79"/>
                <a:cs typeface="David" panose="020E0502060401010101" pitchFamily="34" charset="-79"/>
              </a:rPr>
              <a:t>ג</a:t>
            </a:r>
            <a:r>
              <a:rPr lang="he-IL"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וַיָּרֶב</a:t>
            </a:r>
            <a:r>
              <a:rPr lang="he-IL" dirty="0">
                <a:latin typeface="David" panose="020E0502060401010101" pitchFamily="34" charset="-79"/>
                <a:cs typeface="David" panose="020E0502060401010101" pitchFamily="34" charset="-79"/>
              </a:rPr>
              <a:t> הָעָם עִם-מֹשֶׁה וַיֹּאמְרוּ </a:t>
            </a:r>
            <a:r>
              <a:rPr lang="he-IL" dirty="0" err="1">
                <a:latin typeface="David" panose="020E0502060401010101" pitchFamily="34" charset="-79"/>
                <a:cs typeface="David" panose="020E0502060401010101" pitchFamily="34" charset="-79"/>
              </a:rPr>
              <a:t>לֵאמֹר</a:t>
            </a:r>
            <a:r>
              <a:rPr lang="he-IL" dirty="0">
                <a:latin typeface="David" panose="020E0502060401010101" pitchFamily="34" charset="-79"/>
                <a:cs typeface="David" panose="020E0502060401010101" pitchFamily="34" charset="-79"/>
              </a:rPr>
              <a:t> וְלוּ </a:t>
            </a:r>
            <a:r>
              <a:rPr lang="he-IL" dirty="0" err="1">
                <a:latin typeface="David" panose="020E0502060401010101" pitchFamily="34" charset="-79"/>
                <a:cs typeface="David" panose="020E0502060401010101" pitchFamily="34" charset="-79"/>
              </a:rPr>
              <a:t>גָוַעְנו</a:t>
            </a:r>
            <a:r>
              <a:rPr lang="he-IL"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בִּגְוַע</a:t>
            </a:r>
            <a:r>
              <a:rPr lang="he-IL" dirty="0">
                <a:latin typeface="David" panose="020E0502060401010101" pitchFamily="34" charset="-79"/>
                <a:cs typeface="David" panose="020E0502060401010101" pitchFamily="34" charset="-79"/>
              </a:rPr>
              <a:t> אַחֵינוּ לִפְנֵי יְהוָה.  </a:t>
            </a:r>
            <a:r>
              <a:rPr lang="he-IL" b="1" dirty="0">
                <a:latin typeface="David" panose="020E0502060401010101" pitchFamily="34" charset="-79"/>
                <a:cs typeface="David" panose="020E0502060401010101" pitchFamily="34" charset="-79"/>
              </a:rPr>
              <a:t>ד</a:t>
            </a:r>
            <a:r>
              <a:rPr lang="he-IL" dirty="0">
                <a:latin typeface="David" panose="020E0502060401010101" pitchFamily="34" charset="-79"/>
                <a:cs typeface="David" panose="020E0502060401010101" pitchFamily="34" charset="-79"/>
              </a:rPr>
              <a:t> וְלָמָה הֲבֵאתֶם אֶת-קְהַל יְהוָה אֶל-הַמִּדְבָּר הַזֶּה לָמוּת שָׁם אֲנַחְנוּ וּבְעִירֵנוּ.  </a:t>
            </a:r>
            <a:r>
              <a:rPr lang="he-IL" b="1" dirty="0">
                <a:latin typeface="David" panose="020E0502060401010101" pitchFamily="34" charset="-79"/>
                <a:cs typeface="David" panose="020E0502060401010101" pitchFamily="34" charset="-79"/>
              </a:rPr>
              <a:t>ה</a:t>
            </a:r>
            <a:r>
              <a:rPr lang="he-IL" dirty="0">
                <a:latin typeface="David" panose="020E0502060401010101" pitchFamily="34" charset="-79"/>
                <a:cs typeface="David" panose="020E0502060401010101" pitchFamily="34" charset="-79"/>
              </a:rPr>
              <a:t> וְלָמָה הֶעֱלִיתֻנוּ מִמִּצְרַיִם לְהָבִיא אֹתָנוּ אֶל-הַמָּקוֹם הָרָע הַזֶּה  לֹא מְקוֹם זֶרַע וּתְאֵנָה וְגֶפֶן וְרִמּוֹן וּמַיִם אַיִן לִשְׁתּוֹת.  </a:t>
            </a:r>
            <a:r>
              <a:rPr lang="he-IL" b="1" dirty="0">
                <a:latin typeface="David" panose="020E0502060401010101" pitchFamily="34" charset="-79"/>
                <a:cs typeface="David" panose="020E0502060401010101" pitchFamily="34" charset="-79"/>
              </a:rPr>
              <a:t>ו</a:t>
            </a:r>
            <a:r>
              <a:rPr lang="he-IL" dirty="0">
                <a:latin typeface="David" panose="020E0502060401010101" pitchFamily="34" charset="-79"/>
                <a:cs typeface="David" panose="020E0502060401010101" pitchFamily="34" charset="-79"/>
              </a:rPr>
              <a:t> וַיָּבֹא מֹשֶׁה וְאַהֲרֹן מִפְּנֵי הַקָּהָל אֶל-פֶּתַח אֹהֶל מוֹעֵד וַיִּפְּלוּ עַל-פְּנֵיהֶם וַיֵּרָא כְבוֹד-יְהוָה אֲלֵיהֶם.  </a:t>
            </a: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1" y="1733826"/>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nSpc>
                <a:spcPct val="170000"/>
              </a:lnSpc>
              <a:buClr>
                <a:schemeClr val="dk1"/>
              </a:buClr>
              <a:buSzPts val="3600"/>
            </a:pPr>
            <a:r>
              <a:rPr lang="he-IL" sz="10400" b="1" dirty="0">
                <a:latin typeface="David" panose="020E0502060401010101" pitchFamily="34" charset="-79"/>
                <a:cs typeface="David" panose="020E0502060401010101" pitchFamily="34" charset="-79"/>
              </a:rPr>
              <a:t>ז</a:t>
            </a:r>
            <a:r>
              <a:rPr lang="he-IL" sz="10400" dirty="0">
                <a:latin typeface="David" panose="020E0502060401010101" pitchFamily="34" charset="-79"/>
                <a:cs typeface="David" panose="020E0502060401010101" pitchFamily="34" charset="-79"/>
              </a:rPr>
              <a:t> וַיְדַבֵּר יְהוָה אֶל-מֹשֶׁה </a:t>
            </a:r>
            <a:r>
              <a:rPr lang="he-IL" sz="10400" dirty="0" err="1">
                <a:latin typeface="David" panose="020E0502060401010101" pitchFamily="34" charset="-79"/>
                <a:cs typeface="David" panose="020E0502060401010101" pitchFamily="34" charset="-79"/>
              </a:rPr>
              <a:t>לֵּאמֹר</a:t>
            </a:r>
            <a:r>
              <a:rPr lang="he-IL" sz="10400" dirty="0">
                <a:latin typeface="David" panose="020E0502060401010101" pitchFamily="34" charset="-79"/>
                <a:cs typeface="David" panose="020E0502060401010101" pitchFamily="34" charset="-79"/>
              </a:rPr>
              <a:t>.  </a:t>
            </a:r>
            <a:r>
              <a:rPr lang="he-IL" sz="10400" b="1" dirty="0">
                <a:latin typeface="David" panose="020E0502060401010101" pitchFamily="34" charset="-79"/>
                <a:cs typeface="David" panose="020E0502060401010101" pitchFamily="34" charset="-79"/>
              </a:rPr>
              <a:t>ח</a:t>
            </a:r>
            <a:r>
              <a:rPr lang="he-IL" sz="10400" dirty="0">
                <a:latin typeface="David" panose="020E0502060401010101" pitchFamily="34" charset="-79"/>
                <a:cs typeface="David" panose="020E0502060401010101" pitchFamily="34" charset="-79"/>
              </a:rPr>
              <a:t> קַח אֶת-הַמַּטֶּה וְהַקְהֵל אֶת-הָעֵדָה אַתָּה וְאַהֲרֹן אָחִיךָ וְדִבַּרְתֶּם אֶל-הַסֶּלַע לְעֵינֵיהֶם וְנָתַן מֵימָיו וְהוֹצֵאתָ לָהֶם מַיִם מִן-הַסֶּלַע וְהִשְׁקִיתָ אֶת-הָעֵדָה וְאֶת-בְּעִירָם.  </a:t>
            </a:r>
            <a:r>
              <a:rPr lang="he-IL" sz="10400" b="1" dirty="0">
                <a:latin typeface="David" panose="020E0502060401010101" pitchFamily="34" charset="-79"/>
                <a:cs typeface="David" panose="020E0502060401010101" pitchFamily="34" charset="-79"/>
              </a:rPr>
              <a:t>ט</a:t>
            </a:r>
            <a:r>
              <a:rPr lang="he-IL" sz="10400" dirty="0">
                <a:latin typeface="David" panose="020E0502060401010101" pitchFamily="34" charset="-79"/>
                <a:cs typeface="David" panose="020E0502060401010101" pitchFamily="34" charset="-79"/>
              </a:rPr>
              <a:t> </a:t>
            </a:r>
            <a:r>
              <a:rPr lang="he-IL" sz="10400" dirty="0" err="1">
                <a:latin typeface="David" panose="020E0502060401010101" pitchFamily="34" charset="-79"/>
                <a:cs typeface="David" panose="020E0502060401010101" pitchFamily="34" charset="-79"/>
              </a:rPr>
              <a:t>וַיִּקַּח</a:t>
            </a:r>
            <a:r>
              <a:rPr lang="he-IL" sz="10400" dirty="0">
                <a:latin typeface="David" panose="020E0502060401010101" pitchFamily="34" charset="-79"/>
                <a:cs typeface="David" panose="020E0502060401010101" pitchFamily="34" charset="-79"/>
              </a:rPr>
              <a:t> מֹשֶׁה אֶת-הַמַּטֶּה מִלִּפְנֵי יְהוָה כַּאֲשֶׁר </a:t>
            </a:r>
            <a:r>
              <a:rPr lang="he-IL" sz="10400" dirty="0" err="1">
                <a:latin typeface="David" panose="020E0502060401010101" pitchFamily="34" charset="-79"/>
                <a:cs typeface="David" panose="020E0502060401010101" pitchFamily="34" charset="-79"/>
              </a:rPr>
              <a:t>צִוָּהו</a:t>
            </a:r>
            <a:r>
              <a:rPr lang="he-IL" sz="10400" dirty="0">
                <a:latin typeface="David" panose="020E0502060401010101" pitchFamily="34" charset="-79"/>
                <a:cs typeface="David" panose="020E0502060401010101" pitchFamily="34" charset="-79"/>
              </a:rPr>
              <a:t>ּ.  </a:t>
            </a:r>
            <a:r>
              <a:rPr lang="he-IL" sz="10400" b="1" dirty="0">
                <a:latin typeface="David" panose="020E0502060401010101" pitchFamily="34" charset="-79"/>
                <a:cs typeface="David" panose="020E0502060401010101" pitchFamily="34" charset="-79"/>
              </a:rPr>
              <a:t>י</a:t>
            </a:r>
            <a:r>
              <a:rPr lang="he-IL" sz="10400" dirty="0">
                <a:latin typeface="David" panose="020E0502060401010101" pitchFamily="34" charset="-79"/>
                <a:cs typeface="David" panose="020E0502060401010101" pitchFamily="34" charset="-79"/>
              </a:rPr>
              <a:t> </a:t>
            </a:r>
            <a:r>
              <a:rPr lang="he-IL" sz="10400" dirty="0" err="1">
                <a:latin typeface="David" panose="020E0502060401010101" pitchFamily="34" charset="-79"/>
                <a:cs typeface="David" panose="020E0502060401010101" pitchFamily="34" charset="-79"/>
              </a:rPr>
              <a:t>וַיַּקְהִלו</a:t>
            </a:r>
            <a:r>
              <a:rPr lang="he-IL" sz="10400" dirty="0">
                <a:latin typeface="David" panose="020E0502060401010101" pitchFamily="34" charset="-79"/>
                <a:cs typeface="David" panose="020E0502060401010101" pitchFamily="34" charset="-79"/>
              </a:rPr>
              <a:t>ּ מֹשֶׁה וְאַהֲרֹן אֶת-הַקָּהָל אֶל-פְּנֵי הַסָּלַע וַיֹּאמֶר לָהֶם שִׁמְעוּ-נָא הַמֹּרִים הֲמִן-הַסֶּלַע הַזֶּה נוֹצִיא לָכֶם מָיִם.  </a:t>
            </a:r>
            <a:r>
              <a:rPr lang="he-IL" sz="10400" b="1" dirty="0">
                <a:latin typeface="David" panose="020E0502060401010101" pitchFamily="34" charset="-79"/>
                <a:cs typeface="David" panose="020E0502060401010101" pitchFamily="34" charset="-79"/>
              </a:rPr>
              <a:t>יא</a:t>
            </a:r>
            <a:r>
              <a:rPr lang="he-IL" sz="10400" dirty="0">
                <a:latin typeface="David" panose="020E0502060401010101" pitchFamily="34" charset="-79"/>
                <a:cs typeface="David" panose="020E0502060401010101" pitchFamily="34" charset="-79"/>
              </a:rPr>
              <a:t> </a:t>
            </a:r>
            <a:r>
              <a:rPr lang="he-IL" sz="10400" dirty="0" err="1">
                <a:latin typeface="David" panose="020E0502060401010101" pitchFamily="34" charset="-79"/>
                <a:cs typeface="David" panose="020E0502060401010101" pitchFamily="34" charset="-79"/>
              </a:rPr>
              <a:t>וַיָּרֶם</a:t>
            </a:r>
            <a:r>
              <a:rPr lang="he-IL" sz="10400" dirty="0">
                <a:latin typeface="David" panose="020E0502060401010101" pitchFamily="34" charset="-79"/>
                <a:cs typeface="David" panose="020E0502060401010101" pitchFamily="34" charset="-79"/>
              </a:rPr>
              <a:t> מֹשֶׁה אֶת-יָדוֹ </a:t>
            </a:r>
            <a:r>
              <a:rPr lang="he-IL" sz="10400" dirty="0" err="1">
                <a:latin typeface="David" panose="020E0502060401010101" pitchFamily="34" charset="-79"/>
                <a:cs typeface="David" panose="020E0502060401010101" pitchFamily="34" charset="-79"/>
              </a:rPr>
              <a:t>וַיַּך</a:t>
            </a:r>
            <a:r>
              <a:rPr lang="he-IL" sz="10400" dirty="0">
                <a:latin typeface="David" panose="020E0502060401010101" pitchFamily="34" charset="-79"/>
                <a:cs typeface="David" panose="020E0502060401010101" pitchFamily="34" charset="-79"/>
              </a:rPr>
              <a:t>ְ אֶת-הַסֶּלַע בְּמַטֵּהוּ פַּעֲמָיִם וַיֵּצְאוּ מַיִם רַבִּים </a:t>
            </a:r>
            <a:r>
              <a:rPr lang="he-IL" sz="10400" dirty="0" err="1">
                <a:latin typeface="David" panose="020E0502060401010101" pitchFamily="34" charset="-79"/>
                <a:cs typeface="David" panose="020E0502060401010101" pitchFamily="34" charset="-79"/>
              </a:rPr>
              <a:t>וַתֵּשְׁת</a:t>
            </a:r>
            <a:r>
              <a:rPr lang="he-IL" sz="10400" dirty="0">
                <a:latin typeface="David" panose="020E0502060401010101" pitchFamily="34" charset="-79"/>
                <a:cs typeface="David" panose="020E0502060401010101" pitchFamily="34" charset="-79"/>
              </a:rPr>
              <a:t>ְּ הָעֵדָה וּבְעִירָם.  {ס} </a:t>
            </a:r>
            <a:r>
              <a:rPr lang="he-IL" sz="10400" b="1" dirty="0" err="1">
                <a:latin typeface="David" panose="020E0502060401010101" pitchFamily="34" charset="-79"/>
                <a:cs typeface="David" panose="020E0502060401010101" pitchFamily="34" charset="-79"/>
              </a:rPr>
              <a:t>יב</a:t>
            </a:r>
            <a:r>
              <a:rPr lang="he-IL" sz="10400" dirty="0">
                <a:latin typeface="David" panose="020E0502060401010101" pitchFamily="34" charset="-79"/>
                <a:cs typeface="David" panose="020E0502060401010101" pitchFamily="34" charset="-79"/>
              </a:rPr>
              <a:t> וַיֹּאמֶר יְהוָה אֶל-מֹשֶׁה וְאֶל-אַהֲרֹן יַעַן לֹא-הֶאֱמַנְתֶּם בִּי </a:t>
            </a:r>
            <a:r>
              <a:rPr lang="he-IL" sz="10400" dirty="0" err="1">
                <a:latin typeface="David" panose="020E0502060401010101" pitchFamily="34" charset="-79"/>
                <a:cs typeface="David" panose="020E0502060401010101" pitchFamily="34" charset="-79"/>
              </a:rPr>
              <a:t>לְהַקְדִּישֵׁנִי</a:t>
            </a:r>
            <a:r>
              <a:rPr lang="he-IL" sz="10400" dirty="0">
                <a:latin typeface="David" panose="020E0502060401010101" pitchFamily="34" charset="-79"/>
                <a:cs typeface="David" panose="020E0502060401010101" pitchFamily="34" charset="-79"/>
              </a:rPr>
              <a:t> לְעֵינֵי בְּנֵי יִשְׂרָאֵל לָכֵן לֹא תָבִיאוּ אֶת-הַקָּהָל הַזֶּה אֶל-הָאָרֶץ אֲשֶׁר-נָתַתִּי לָהֶם.  </a:t>
            </a:r>
            <a:r>
              <a:rPr lang="he-IL" sz="10400" b="1" dirty="0" err="1">
                <a:latin typeface="David" panose="020E0502060401010101" pitchFamily="34" charset="-79"/>
                <a:cs typeface="David" panose="020E0502060401010101" pitchFamily="34" charset="-79"/>
              </a:rPr>
              <a:t>יג</a:t>
            </a:r>
            <a:r>
              <a:rPr lang="he-IL" sz="10400" dirty="0">
                <a:latin typeface="David" panose="020E0502060401010101" pitchFamily="34" charset="-79"/>
                <a:cs typeface="David" panose="020E0502060401010101" pitchFamily="34" charset="-79"/>
              </a:rPr>
              <a:t> הֵמָּה מֵי מְרִיבָה אֲשֶׁר-רָבוּ בְנֵי-יִשְׂרָאֵל אֶת-יְהוָה וַיִּקָּדֵשׁ בָּם.</a:t>
            </a:r>
            <a:r>
              <a:rPr lang="x-none" sz="10400" dirty="0">
                <a:latin typeface="David" panose="020E0502060401010101" pitchFamily="34" charset="-79"/>
                <a:cs typeface="David" panose="020E0502060401010101" pitchFamily="34" charset="-79"/>
              </a:rPr>
              <a:t/>
            </a:r>
            <a:br>
              <a:rPr lang="x-none" sz="10400" dirty="0">
                <a:latin typeface="David" panose="020E0502060401010101" pitchFamily="34" charset="-79"/>
                <a:cs typeface="David" panose="020E0502060401010101" pitchFamily="34" charset="-79"/>
              </a:rPr>
            </a:br>
            <a:r>
              <a:rPr lang="he-IL" dirty="0"/>
              <a:t/>
            </a:r>
            <a:br>
              <a:rPr lang="he-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932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בין השמשות</a:t>
            </a:r>
            <a:endParaRPr dirty="0"/>
          </a:p>
        </p:txBody>
      </p:sp>
      <p:sp>
        <p:nvSpPr>
          <p:cNvPr id="295" name="Google Shape;295;p11"/>
          <p:cNvSpPr txBox="1">
            <a:spLocks noGrp="1"/>
          </p:cNvSpPr>
          <p:nvPr>
            <p:ph type="body" sz="quarter" idx="10"/>
          </p:nvPr>
        </p:nvSpPr>
        <p:spPr>
          <a:xfrm>
            <a:off x="1" y="1733826"/>
            <a:ext cx="12192000" cy="5276573"/>
          </a:xfrm>
          <a:prstGeom prst="rect">
            <a:avLst/>
          </a:prstGeom>
          <a:noFill/>
          <a:ln>
            <a:noFill/>
          </a:ln>
        </p:spPr>
        <p:txBody>
          <a:bodyPr spcFirstLastPara="1" wrap="square" lIns="91425" tIns="45700" rIns="91425" bIns="45700" anchor="t" anchorCtr="0">
            <a:normAutofit fontScale="25000" lnSpcReduction="20000"/>
          </a:bodyPr>
          <a:lstStyle/>
          <a:p>
            <a:pPr lvl="0" algn="ctr">
              <a:lnSpc>
                <a:spcPct val="170000"/>
              </a:lnSpc>
              <a:buClr>
                <a:schemeClr val="dk1"/>
              </a:buClr>
              <a:buSzPts val="3600"/>
            </a:pPr>
            <a:r>
              <a:rPr lang="he-IL" sz="8000" b="1" dirty="0"/>
              <a:t>"וַיָּבֹאוּ בְנֵי יִשְׂרָאֵל כָּל הָעֵדָה מִדְבַּר צִן בַּחֹדֶשׁ הָרִאשׁוֹן וַיֵּשֶׁב הָעָם בְּקָדֵשׁ </a:t>
            </a:r>
            <a:r>
              <a:rPr lang="he-IL" sz="8000" b="1" dirty="0" err="1"/>
              <a:t>וַתָּמָת</a:t>
            </a:r>
            <a:r>
              <a:rPr lang="he-IL" sz="8000" b="1" dirty="0"/>
              <a:t> שָׁם מִרְיָם וַתִּקָּבֵר שָׁם" (פסוק א</a:t>
            </a:r>
            <a:r>
              <a:rPr lang="he-IL" sz="8000" dirty="0" smtClean="0"/>
              <a:t>)</a:t>
            </a:r>
          </a:p>
          <a:p>
            <a:pPr lvl="0" algn="ctr">
              <a:lnSpc>
                <a:spcPct val="170000"/>
              </a:lnSpc>
              <a:buClr>
                <a:schemeClr val="dk1"/>
              </a:buClr>
              <a:buSzPts val="3600"/>
            </a:pPr>
            <a:endParaRPr lang="he-IL" sz="8000" dirty="0" smtClean="0"/>
          </a:p>
          <a:p>
            <a:pPr fontAlgn="base"/>
            <a:r>
              <a:rPr lang="he-IL" sz="11200" dirty="0" smtClean="0"/>
              <a:t>בסיפור </a:t>
            </a:r>
            <a:r>
              <a:rPr lang="he-IL" sz="11200" dirty="0"/>
              <a:t>בריאת </a:t>
            </a:r>
            <a:r>
              <a:rPr lang="he-IL" sz="11200" dirty="0" smtClean="0"/>
              <a:t>העולם-שישה </a:t>
            </a:r>
            <a:r>
              <a:rPr lang="he-IL" sz="11200" dirty="0"/>
              <a:t>ימים של בריאה. המִדְרָשׁ </a:t>
            </a:r>
            <a:r>
              <a:rPr lang="he-IL" sz="11200" dirty="0" smtClean="0"/>
              <a:t>מספר </a:t>
            </a:r>
            <a:r>
              <a:rPr lang="he-IL" sz="11200" dirty="0"/>
              <a:t>על עשרה דברים מיוחדים שברא אלוהים ברגעים של "בין השמשות" – הדמדומים, כאשר היום נגמר אבל עדיין לא לילה. </a:t>
            </a:r>
            <a:endParaRPr lang="he-IL" sz="11200" dirty="0" smtClean="0"/>
          </a:p>
          <a:p>
            <a:pPr fontAlgn="base"/>
            <a:r>
              <a:rPr lang="he-IL" sz="11200" dirty="0"/>
              <a:t>"</a:t>
            </a:r>
            <a:r>
              <a:rPr lang="he-IL" sz="11200" dirty="0" smtClean="0"/>
              <a:t>עשרה </a:t>
            </a:r>
            <a:r>
              <a:rPr lang="he-IL" sz="11200" dirty="0"/>
              <a:t>דברים נבראו בערב שבת בין השמשות, ואלו הן: פי הארץ, ופי הבאר, ופי האתון, והקשת, והמן, והמטה, והשמיר, והכתב, והמכתב, והלוחות</a:t>
            </a:r>
            <a:r>
              <a:rPr lang="he-IL" sz="11200" dirty="0" smtClean="0"/>
              <a:t>."</a:t>
            </a:r>
            <a:r>
              <a:rPr lang="he-IL" sz="11200" dirty="0"/>
              <a:t/>
            </a:r>
            <a:br>
              <a:rPr lang="he-IL" sz="11200" dirty="0"/>
            </a:br>
            <a:r>
              <a:rPr lang="he-IL" sz="11200" dirty="0" smtClean="0"/>
              <a:t>ומפרש </a:t>
            </a:r>
            <a:r>
              <a:rPr lang="he-IL" sz="11200" dirty="0"/>
              <a:t>רבי עובדיה </a:t>
            </a:r>
            <a:r>
              <a:rPr lang="he-IL" sz="11200" dirty="0" err="1"/>
              <a:t>מברטנורא</a:t>
            </a:r>
            <a:r>
              <a:rPr lang="he-IL" sz="11200" dirty="0"/>
              <a:t>: "ופי הבאר – בארה של מרים שהייתה הולכת עם ישראל במדבר בכל המסעות. ויש אומרים, שפתחה פיה ואמרה שירה</a:t>
            </a:r>
            <a:r>
              <a:rPr lang="he-IL" sz="11200" dirty="0" smtClean="0"/>
              <a:t>…"</a:t>
            </a:r>
          </a:p>
          <a:p>
            <a:pPr fontAlgn="base"/>
            <a:endParaRPr lang="he-IL" sz="7000" dirty="0"/>
          </a:p>
          <a:p>
            <a:pPr fontAlgn="base"/>
            <a:r>
              <a:rPr lang="he-IL" sz="8600" b="1" u="sng" dirty="0" smtClean="0"/>
              <a:t>חשבו וכתבו במחברתכם:</a:t>
            </a:r>
          </a:p>
          <a:p>
            <a:pPr marL="1143000" indent="-1143000" fontAlgn="base">
              <a:buFont typeface="Arial" panose="020B0604020202020204" pitchFamily="34" charset="0"/>
              <a:buChar char="•"/>
            </a:pPr>
            <a:r>
              <a:rPr lang="he-IL" sz="8600" b="1" dirty="0" smtClean="0"/>
              <a:t>לפי </a:t>
            </a:r>
            <a:r>
              <a:rPr lang="he-IL" sz="8600" b="1" dirty="0"/>
              <a:t>המדרש – מה הייתה החשיבות של מרים לעם ישראל? </a:t>
            </a:r>
            <a:endParaRPr lang="he-IL" sz="8600" b="1" dirty="0" smtClean="0"/>
          </a:p>
          <a:p>
            <a:pPr marL="1143000" indent="-1143000" fontAlgn="base">
              <a:buFont typeface="Arial" panose="020B0604020202020204" pitchFamily="34" charset="0"/>
              <a:buChar char="•"/>
            </a:pPr>
            <a:r>
              <a:rPr lang="he-IL" sz="8600" b="1" dirty="0" smtClean="0"/>
              <a:t>איך </a:t>
            </a:r>
            <a:r>
              <a:rPr lang="he-IL" sz="8600" b="1" dirty="0"/>
              <a:t>לומדים מהמדרש עד כמה היא הייתה משמעותית?</a:t>
            </a:r>
            <a:endParaRPr lang="he-IL" sz="8600" b="1" dirty="0" smtClean="0"/>
          </a:p>
          <a:p>
            <a:pPr fontAlgn="base"/>
            <a:endParaRPr lang="he-IL" sz="7000" dirty="0"/>
          </a:p>
          <a:p>
            <a:pPr lvl="0" algn="ctr">
              <a:lnSpc>
                <a:spcPct val="170000"/>
              </a:lnSpc>
              <a:buClr>
                <a:schemeClr val="dk1"/>
              </a:buClr>
              <a:buSzPts val="3600"/>
            </a:pPr>
            <a:r>
              <a:rPr lang="he-IL" sz="1000" dirty="0" smtClean="0"/>
              <a:t>?</a:t>
            </a:r>
            <a:endParaRPr lang="he-IL" sz="2400" dirty="0" smtClean="0"/>
          </a:p>
          <a:p>
            <a:pPr lvl="0">
              <a:lnSpc>
                <a:spcPct val="170000"/>
              </a:lnSpc>
              <a:buClr>
                <a:schemeClr val="dk1"/>
              </a:buClr>
              <a:buSzPts val="3600"/>
            </a:pPr>
            <a:endParaRPr lang="he-IL" dirty="0" smtClean="0">
              <a:latin typeface="David" panose="020E0502060401010101" pitchFamily="34" charset="-79"/>
              <a:cs typeface="David" panose="020E0502060401010101" pitchFamily="34" charset="-79"/>
            </a:endParaRPr>
          </a:p>
          <a:p>
            <a:pPr lvl="0">
              <a:lnSpc>
                <a:spcPct val="170000"/>
              </a:lnSpc>
              <a:buClr>
                <a:schemeClr val="dk1"/>
              </a:buClr>
              <a:buSzPts val="3600"/>
            </a:pPr>
            <a:endParaRPr lang="he-IL" dirty="0">
              <a:latin typeface="David" panose="020E0502060401010101" pitchFamily="34" charset="-79"/>
              <a:cs typeface="David" panose="020E0502060401010101" pitchFamily="34" charset="-79"/>
            </a:endParaRPr>
          </a:p>
          <a:p>
            <a:pPr lvl="0">
              <a:lnSpc>
                <a:spcPct val="170000"/>
              </a:lnSpc>
              <a:buClr>
                <a:schemeClr val="dk1"/>
              </a:buClr>
              <a:buSzPts val="3600"/>
            </a:pPr>
            <a:r>
              <a:rPr lang="he-IL" dirty="0">
                <a:latin typeface="David" panose="020E0502060401010101" pitchFamily="34" charset="-79"/>
                <a:cs typeface="David" panose="020E0502060401010101" pitchFamily="34" charset="-79"/>
              </a:rPr>
              <a:t/>
            </a:r>
            <a:br>
              <a:rPr lang="he-IL" dirty="0">
                <a:latin typeface="David" panose="020E0502060401010101" pitchFamily="34" charset="-79"/>
                <a:cs typeface="David" panose="020E0502060401010101" pitchFamily="34" charset="-79"/>
              </a:rPr>
            </a:br>
            <a:endParaRPr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1380" y="663126"/>
            <a:ext cx="1540938" cy="549601"/>
          </a:xfrm>
          <a:prstGeom prst="rect">
            <a:avLst/>
          </a:prstGeom>
        </p:spPr>
      </p:pic>
    </p:spTree>
    <p:extLst>
      <p:ext uri="{BB962C8B-B14F-4D97-AF65-F5344CB8AC3E}">
        <p14:creationId xmlns:p14="http://schemas.microsoft.com/office/powerpoint/2010/main" val="1917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478465" y="1733826"/>
            <a:ext cx="11227982" cy="5276573"/>
          </a:xfrm>
          <a:prstGeom prst="rect">
            <a:avLst/>
          </a:prstGeom>
          <a:noFill/>
          <a:ln>
            <a:noFill/>
          </a:ln>
        </p:spPr>
        <p:txBody>
          <a:bodyPr spcFirstLastPara="1" wrap="square" lIns="91425" tIns="45700" rIns="91425" bIns="45700" anchor="t" anchorCtr="0">
            <a:normAutofit fontScale="92500"/>
          </a:bodyPr>
          <a:lstStyle/>
          <a:p>
            <a:pPr lvl="0" algn="ctr">
              <a:lnSpc>
                <a:spcPct val="170000"/>
              </a:lnSpc>
              <a:buClr>
                <a:schemeClr val="dk1"/>
              </a:buClr>
              <a:buSzPts val="3600"/>
            </a:pPr>
            <a:r>
              <a:rPr lang="he-IL" b="1" u="sng" dirty="0" smtClean="0">
                <a:latin typeface="+mj-lt"/>
                <a:cs typeface="David" panose="020E0502060401010101" pitchFamily="34" charset="-79"/>
              </a:rPr>
              <a:t>עיינו בספר במדבר פרק כ' פס' א-</a:t>
            </a:r>
            <a:r>
              <a:rPr lang="he-IL" b="1" u="sng" dirty="0" err="1" smtClean="0">
                <a:latin typeface="+mj-lt"/>
                <a:cs typeface="David" panose="020E0502060401010101" pitchFamily="34" charset="-79"/>
              </a:rPr>
              <a:t>יג</a:t>
            </a:r>
            <a:r>
              <a:rPr lang="he-IL" b="1" u="sng" dirty="0" smtClean="0">
                <a:latin typeface="+mj-lt"/>
                <a:cs typeface="David" panose="020E0502060401010101" pitchFamily="34" charset="-79"/>
              </a:rPr>
              <a:t> ובצעו את המשימה הבאה:</a:t>
            </a:r>
          </a:p>
          <a:p>
            <a:pPr lvl="0">
              <a:lnSpc>
                <a:spcPct val="170000"/>
              </a:lnSpc>
              <a:buClr>
                <a:schemeClr val="dk1"/>
              </a:buClr>
              <a:buSzPts val="3600"/>
            </a:pPr>
            <a:r>
              <a:rPr lang="he-IL" b="1" dirty="0" smtClean="0">
                <a:latin typeface="David" panose="020E0502060401010101" pitchFamily="34" charset="-79"/>
                <a:cs typeface="David" panose="020E0502060401010101" pitchFamily="34" charset="-79"/>
              </a:rPr>
              <a:t>כתבו </a:t>
            </a:r>
            <a:r>
              <a:rPr lang="he-IL" b="1" dirty="0" smtClean="0"/>
              <a:t>בצבע </a:t>
            </a:r>
            <a:r>
              <a:rPr lang="he-IL" b="1" dirty="0">
                <a:solidFill>
                  <a:schemeClr val="accent1"/>
                </a:solidFill>
              </a:rPr>
              <a:t>כחול</a:t>
            </a:r>
            <a:r>
              <a:rPr lang="he-IL" b="1" dirty="0"/>
              <a:t> </a:t>
            </a:r>
            <a:r>
              <a:rPr lang="he-IL" b="1" dirty="0" smtClean="0"/>
              <a:t>את הפסוקים שמתארים מה עושה העם. </a:t>
            </a:r>
          </a:p>
          <a:p>
            <a:pPr lvl="0">
              <a:lnSpc>
                <a:spcPct val="170000"/>
              </a:lnSpc>
              <a:buClr>
                <a:schemeClr val="dk1"/>
              </a:buClr>
              <a:buSzPts val="3600"/>
            </a:pPr>
            <a:r>
              <a:rPr lang="he-IL" b="1" dirty="0">
                <a:latin typeface="David" panose="020E0502060401010101" pitchFamily="34" charset="-79"/>
                <a:cs typeface="David" panose="020E0502060401010101" pitchFamily="34" charset="-79"/>
              </a:rPr>
              <a:t>כתבו </a:t>
            </a:r>
            <a:r>
              <a:rPr lang="he-IL" b="1" dirty="0"/>
              <a:t>בצבע </a:t>
            </a:r>
            <a:r>
              <a:rPr lang="he-IL" b="1" dirty="0" smtClean="0">
                <a:solidFill>
                  <a:schemeClr val="accent2"/>
                </a:solidFill>
              </a:rPr>
              <a:t>אדום</a:t>
            </a:r>
            <a:r>
              <a:rPr lang="he-IL" b="1" dirty="0" smtClean="0"/>
              <a:t> </a:t>
            </a:r>
            <a:r>
              <a:rPr lang="he-IL" b="1" dirty="0"/>
              <a:t>את הפסוקים </a:t>
            </a:r>
            <a:r>
              <a:rPr lang="he-IL" b="1" dirty="0" smtClean="0"/>
              <a:t>שמתארים מה </a:t>
            </a:r>
            <a:r>
              <a:rPr lang="he-IL" b="1" dirty="0"/>
              <a:t>אומר ועושה </a:t>
            </a:r>
            <a:r>
              <a:rPr lang="he-IL" b="1" dirty="0" smtClean="0"/>
              <a:t>אלוהים. </a:t>
            </a:r>
            <a:r>
              <a:rPr lang="he-IL" b="1" dirty="0">
                <a:latin typeface="David" panose="020E0502060401010101" pitchFamily="34" charset="-79"/>
                <a:cs typeface="David" panose="020E0502060401010101" pitchFamily="34" charset="-79"/>
              </a:rPr>
              <a:t>כתבו </a:t>
            </a:r>
            <a:r>
              <a:rPr lang="he-IL" b="1" dirty="0"/>
              <a:t>בצבע </a:t>
            </a:r>
            <a:r>
              <a:rPr lang="he-IL" b="1" dirty="0" smtClean="0">
                <a:solidFill>
                  <a:srgbClr val="00B050"/>
                </a:solidFill>
              </a:rPr>
              <a:t>ירוק</a:t>
            </a:r>
            <a:r>
              <a:rPr lang="he-IL" b="1" dirty="0" smtClean="0"/>
              <a:t> </a:t>
            </a:r>
            <a:r>
              <a:rPr lang="he-IL" b="1" dirty="0"/>
              <a:t>את הפסוקים שמתארים </a:t>
            </a:r>
            <a:r>
              <a:rPr lang="he-IL" b="1" dirty="0" smtClean="0"/>
              <a:t>מה </a:t>
            </a:r>
            <a:r>
              <a:rPr lang="he-IL" b="1" dirty="0"/>
              <a:t>אומר ועושה משה.</a:t>
            </a:r>
            <a:br>
              <a:rPr lang="he-IL" b="1" dirty="0"/>
            </a:br>
            <a:endParaRPr b="1"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705" y="663126"/>
            <a:ext cx="1540938" cy="549601"/>
          </a:xfrm>
          <a:prstGeom prst="rect">
            <a:avLst/>
          </a:prstGeom>
        </p:spPr>
      </p:pic>
    </p:spTree>
    <p:extLst>
      <p:ext uri="{BB962C8B-B14F-4D97-AF65-F5344CB8AC3E}">
        <p14:creationId xmlns:p14="http://schemas.microsoft.com/office/powerpoint/2010/main" val="207525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1" y="1588168"/>
            <a:ext cx="12192000" cy="5037221"/>
          </a:xfrm>
          <a:prstGeom prst="rect">
            <a:avLst/>
          </a:prstGeom>
          <a:noFill/>
          <a:ln>
            <a:noFill/>
          </a:ln>
        </p:spPr>
        <p:txBody>
          <a:bodyPr spcFirstLastPara="1" wrap="square" lIns="91425" tIns="45700" rIns="91425" bIns="45700" anchor="t" anchorCtr="0">
            <a:noAutofit/>
          </a:bodyPr>
          <a:lstStyle/>
          <a:p>
            <a:pPr lvl="0">
              <a:lnSpc>
                <a:spcPct val="170000"/>
              </a:lnSpc>
              <a:buClr>
                <a:schemeClr val="dk1"/>
              </a:buClr>
              <a:buSzPts val="3600"/>
            </a:pPr>
            <a:r>
              <a:rPr lang="he-IL" sz="2000" b="1" dirty="0" smtClean="0">
                <a:latin typeface="David" panose="020E0502060401010101" pitchFamily="34" charset="-79"/>
                <a:cs typeface="David" panose="020E0502060401010101" pitchFamily="34" charset="-79"/>
              </a:rPr>
              <a:t>א</a:t>
            </a:r>
            <a:r>
              <a:rPr lang="he-IL" sz="2000" dirty="0">
                <a:latin typeface="David" panose="020E0502060401010101" pitchFamily="34" charset="-79"/>
                <a:cs typeface="David" panose="020E0502060401010101" pitchFamily="34" charset="-79"/>
              </a:rPr>
              <a:t> וַיָּבֹאוּ בְנֵי-יִשְׂרָאֵל כָּל-הָעֵדָה מִדְבַּר-צִן בַּחֹדֶשׁ הָרִאשׁוֹן וַיֵּשֶׁב הָעָם בְּקָדֵשׁ </a:t>
            </a:r>
            <a:r>
              <a:rPr lang="he-IL" sz="2000" dirty="0" err="1">
                <a:latin typeface="David" panose="020E0502060401010101" pitchFamily="34" charset="-79"/>
                <a:cs typeface="David" panose="020E0502060401010101" pitchFamily="34" charset="-79"/>
              </a:rPr>
              <a:t>וַתָּמָת</a:t>
            </a:r>
            <a:r>
              <a:rPr lang="he-IL" sz="2000" dirty="0">
                <a:latin typeface="David" panose="020E0502060401010101" pitchFamily="34" charset="-79"/>
                <a:cs typeface="David" panose="020E0502060401010101" pitchFamily="34" charset="-79"/>
              </a:rPr>
              <a:t> שָׁם מִרְיָם וַתִּקָּבֵר שָׁם.  </a:t>
            </a:r>
            <a:r>
              <a:rPr lang="he-IL" sz="2000" b="1" dirty="0">
                <a:latin typeface="David" panose="020E0502060401010101" pitchFamily="34" charset="-79"/>
                <a:cs typeface="David" panose="020E0502060401010101" pitchFamily="34" charset="-79"/>
              </a:rPr>
              <a:t>ב</a:t>
            </a:r>
            <a:r>
              <a:rPr lang="he-IL" sz="2000" dirty="0">
                <a:latin typeface="David" panose="020E0502060401010101" pitchFamily="34" charset="-79"/>
                <a:cs typeface="David" panose="020E0502060401010101" pitchFamily="34" charset="-79"/>
              </a:rPr>
              <a:t> וְלֹא-הָיָה מַיִם לָעֵדָה </a:t>
            </a:r>
            <a:r>
              <a:rPr lang="he-IL" sz="2000" dirty="0" err="1">
                <a:solidFill>
                  <a:schemeClr val="accent1"/>
                </a:solidFill>
                <a:latin typeface="David" panose="020E0502060401010101" pitchFamily="34" charset="-79"/>
                <a:cs typeface="David" panose="020E0502060401010101" pitchFamily="34" charset="-79"/>
              </a:rPr>
              <a:t>וַיִּקָּהֲלו</a:t>
            </a:r>
            <a:r>
              <a:rPr lang="he-IL" sz="2000" dirty="0">
                <a:solidFill>
                  <a:schemeClr val="accent1"/>
                </a:solidFill>
                <a:latin typeface="David" panose="020E0502060401010101" pitchFamily="34" charset="-79"/>
                <a:cs typeface="David" panose="020E0502060401010101" pitchFamily="34" charset="-79"/>
              </a:rPr>
              <a:t>ּ עַל-מֹשֶׁה וְעַל-אַהֲרֹן</a:t>
            </a:r>
            <a:r>
              <a:rPr lang="he-IL" sz="2000" dirty="0">
                <a:latin typeface="David" panose="020E0502060401010101" pitchFamily="34" charset="-79"/>
                <a:cs typeface="David" panose="020E0502060401010101" pitchFamily="34" charset="-79"/>
              </a:rPr>
              <a:t>.  </a:t>
            </a:r>
            <a:r>
              <a:rPr lang="he-IL" sz="2000" b="1" dirty="0">
                <a:latin typeface="David" panose="020E0502060401010101" pitchFamily="34" charset="-79"/>
                <a:cs typeface="David" panose="020E0502060401010101" pitchFamily="34" charset="-79"/>
              </a:rPr>
              <a:t>ג</a:t>
            </a:r>
            <a:r>
              <a:rPr lang="he-IL" sz="2000" dirty="0">
                <a:latin typeface="David" panose="020E0502060401010101" pitchFamily="34" charset="-79"/>
                <a:cs typeface="David" panose="020E0502060401010101" pitchFamily="34" charset="-79"/>
              </a:rPr>
              <a:t> </a:t>
            </a:r>
            <a:r>
              <a:rPr lang="he-IL" sz="2000" dirty="0" err="1">
                <a:solidFill>
                  <a:schemeClr val="accent1"/>
                </a:solidFill>
                <a:latin typeface="David" panose="020E0502060401010101" pitchFamily="34" charset="-79"/>
                <a:cs typeface="David" panose="020E0502060401010101" pitchFamily="34" charset="-79"/>
              </a:rPr>
              <a:t>וַיָּרֶב</a:t>
            </a:r>
            <a:r>
              <a:rPr lang="he-IL" sz="2000" dirty="0">
                <a:solidFill>
                  <a:schemeClr val="accent1"/>
                </a:solidFill>
                <a:latin typeface="David" panose="020E0502060401010101" pitchFamily="34" charset="-79"/>
                <a:cs typeface="David" panose="020E0502060401010101" pitchFamily="34" charset="-79"/>
              </a:rPr>
              <a:t> הָעָם עִם-מֹשֶׁה וַיֹּאמְרוּ </a:t>
            </a:r>
            <a:r>
              <a:rPr lang="he-IL" sz="2000" dirty="0" err="1">
                <a:solidFill>
                  <a:schemeClr val="accent1"/>
                </a:solidFill>
                <a:latin typeface="David" panose="020E0502060401010101" pitchFamily="34" charset="-79"/>
                <a:cs typeface="David" panose="020E0502060401010101" pitchFamily="34" charset="-79"/>
              </a:rPr>
              <a:t>לֵאמֹר</a:t>
            </a:r>
            <a:r>
              <a:rPr lang="he-IL" sz="2000" dirty="0">
                <a:solidFill>
                  <a:schemeClr val="accent1"/>
                </a:solidFill>
                <a:latin typeface="David" panose="020E0502060401010101" pitchFamily="34" charset="-79"/>
                <a:cs typeface="David" panose="020E0502060401010101" pitchFamily="34" charset="-79"/>
              </a:rPr>
              <a:t> וְלוּ </a:t>
            </a:r>
            <a:r>
              <a:rPr lang="he-IL" sz="2000" dirty="0" err="1">
                <a:solidFill>
                  <a:schemeClr val="accent1"/>
                </a:solidFill>
                <a:latin typeface="David" panose="020E0502060401010101" pitchFamily="34" charset="-79"/>
                <a:cs typeface="David" panose="020E0502060401010101" pitchFamily="34" charset="-79"/>
              </a:rPr>
              <a:t>גָוַעְנו</a:t>
            </a:r>
            <a:r>
              <a:rPr lang="he-IL" sz="2000" dirty="0">
                <a:solidFill>
                  <a:schemeClr val="accent1"/>
                </a:solidFill>
                <a:latin typeface="David" panose="020E0502060401010101" pitchFamily="34" charset="-79"/>
                <a:cs typeface="David" panose="020E0502060401010101" pitchFamily="34" charset="-79"/>
              </a:rPr>
              <a:t>ּ </a:t>
            </a:r>
            <a:r>
              <a:rPr lang="he-IL" sz="2000" dirty="0" err="1">
                <a:solidFill>
                  <a:schemeClr val="accent1"/>
                </a:solidFill>
                <a:latin typeface="David" panose="020E0502060401010101" pitchFamily="34" charset="-79"/>
                <a:cs typeface="David" panose="020E0502060401010101" pitchFamily="34" charset="-79"/>
              </a:rPr>
              <a:t>בִּגְוַע</a:t>
            </a:r>
            <a:r>
              <a:rPr lang="he-IL" sz="2000" dirty="0">
                <a:solidFill>
                  <a:schemeClr val="accent1"/>
                </a:solidFill>
                <a:latin typeface="David" panose="020E0502060401010101" pitchFamily="34" charset="-79"/>
                <a:cs typeface="David" panose="020E0502060401010101" pitchFamily="34" charset="-79"/>
              </a:rPr>
              <a:t> אַחֵינוּ לִפְנֵי יְהוָה.  </a:t>
            </a:r>
            <a:r>
              <a:rPr lang="he-IL" sz="2000" b="1" dirty="0">
                <a:solidFill>
                  <a:schemeClr val="accent1"/>
                </a:solidFill>
                <a:latin typeface="David" panose="020E0502060401010101" pitchFamily="34" charset="-79"/>
                <a:cs typeface="David" panose="020E0502060401010101" pitchFamily="34" charset="-79"/>
              </a:rPr>
              <a:t>ד</a:t>
            </a:r>
            <a:r>
              <a:rPr lang="he-IL" sz="2000" dirty="0">
                <a:solidFill>
                  <a:schemeClr val="accent1"/>
                </a:solidFill>
                <a:latin typeface="David" panose="020E0502060401010101" pitchFamily="34" charset="-79"/>
                <a:cs typeface="David" panose="020E0502060401010101" pitchFamily="34" charset="-79"/>
              </a:rPr>
              <a:t> וְלָמָה הֲבֵאתֶם אֶת-קְהַל יְהוָה אֶל-הַמִּדְבָּר הַזֶּה לָמוּת שָׁם אֲנַחְנוּ וּבְעִירֵנוּ.  </a:t>
            </a:r>
            <a:r>
              <a:rPr lang="he-IL" sz="2000" b="1" dirty="0">
                <a:solidFill>
                  <a:schemeClr val="accent1"/>
                </a:solidFill>
                <a:latin typeface="David" panose="020E0502060401010101" pitchFamily="34" charset="-79"/>
                <a:cs typeface="David" panose="020E0502060401010101" pitchFamily="34" charset="-79"/>
              </a:rPr>
              <a:t>ה</a:t>
            </a:r>
            <a:r>
              <a:rPr lang="he-IL" sz="2000" dirty="0">
                <a:solidFill>
                  <a:schemeClr val="accent1"/>
                </a:solidFill>
                <a:latin typeface="David" panose="020E0502060401010101" pitchFamily="34" charset="-79"/>
                <a:cs typeface="David" panose="020E0502060401010101" pitchFamily="34" charset="-79"/>
              </a:rPr>
              <a:t> וְלָמָה הֶעֱלִיתֻנוּ מִמִּצְרַיִם לְהָבִיא אֹתָנוּ אֶל-הַמָּקוֹם הָרָע הַזֶּה  לֹא מְקוֹם זֶרַע וּתְאֵנָה וְגֶפֶן וְרִמּוֹן </a:t>
            </a:r>
            <a:r>
              <a:rPr lang="he-IL" sz="2000" dirty="0" smtClean="0">
                <a:solidFill>
                  <a:schemeClr val="accent1"/>
                </a:solidFill>
                <a:latin typeface="David" panose="020E0502060401010101" pitchFamily="34" charset="-79"/>
                <a:cs typeface="David" panose="020E0502060401010101" pitchFamily="34" charset="-79"/>
              </a:rPr>
              <a:t>וּמַיִם אַיִן </a:t>
            </a:r>
            <a:r>
              <a:rPr lang="he-IL" sz="2000" dirty="0">
                <a:solidFill>
                  <a:schemeClr val="accent1"/>
                </a:solidFill>
                <a:latin typeface="David" panose="020E0502060401010101" pitchFamily="34" charset="-79"/>
                <a:cs typeface="David" panose="020E0502060401010101" pitchFamily="34" charset="-79"/>
              </a:rPr>
              <a:t>לִשְׁתּוֹת.</a:t>
            </a:r>
            <a:r>
              <a:rPr lang="he-IL" sz="2000" dirty="0">
                <a:latin typeface="David" panose="020E0502060401010101" pitchFamily="34" charset="-79"/>
                <a:cs typeface="David" panose="020E0502060401010101" pitchFamily="34" charset="-79"/>
              </a:rPr>
              <a:t>  </a:t>
            </a:r>
            <a:r>
              <a:rPr lang="he-IL" sz="2000" b="1" dirty="0">
                <a:latin typeface="David" panose="020E0502060401010101" pitchFamily="34" charset="-79"/>
                <a:cs typeface="David" panose="020E0502060401010101" pitchFamily="34" charset="-79"/>
              </a:rPr>
              <a:t>ו</a:t>
            </a:r>
            <a:r>
              <a:rPr lang="he-IL" sz="2000" dirty="0">
                <a:latin typeface="David" panose="020E0502060401010101" pitchFamily="34" charset="-79"/>
                <a:cs typeface="David" panose="020E0502060401010101" pitchFamily="34" charset="-79"/>
              </a:rPr>
              <a:t> </a:t>
            </a:r>
            <a:r>
              <a:rPr lang="he-IL" sz="2000" dirty="0" smtClean="0">
                <a:solidFill>
                  <a:srgbClr val="00B050"/>
                </a:solidFill>
                <a:latin typeface="David" panose="020E0502060401010101" pitchFamily="34" charset="-79"/>
                <a:cs typeface="David" panose="020E0502060401010101" pitchFamily="34" charset="-79"/>
              </a:rPr>
              <a:t>וַיָּבֹא מֹשֶׁה </a:t>
            </a:r>
            <a:r>
              <a:rPr lang="he-IL" sz="2000" dirty="0">
                <a:solidFill>
                  <a:srgbClr val="00B050"/>
                </a:solidFill>
                <a:latin typeface="David" panose="020E0502060401010101" pitchFamily="34" charset="-79"/>
                <a:cs typeface="David" panose="020E0502060401010101" pitchFamily="34" charset="-79"/>
              </a:rPr>
              <a:t>וְאַהֲרֹן מִפְּנֵי הַקָּהָל אֶל-פֶּתַח אֹהֶל מוֹעֵד וַיִּפְּלוּ עַל-פְּנֵיהֶם וַיֵּרָא כְבוֹד-יְהוָה אֲלֵיהֶם. </a:t>
            </a:r>
            <a:r>
              <a:rPr lang="he-IL" sz="2000" dirty="0">
                <a:latin typeface="David" panose="020E0502060401010101" pitchFamily="34" charset="-79"/>
                <a:cs typeface="David" panose="020E0502060401010101" pitchFamily="34" charset="-79"/>
              </a:rPr>
              <a:t> </a:t>
            </a:r>
            <a:endParaRPr lang="he-IL" sz="2000" dirty="0" smtClean="0">
              <a:latin typeface="David" panose="020E0502060401010101" pitchFamily="34" charset="-79"/>
              <a:cs typeface="David" panose="020E0502060401010101" pitchFamily="34" charset="-79"/>
            </a:endParaRPr>
          </a:p>
          <a:p>
            <a:pPr lvl="0">
              <a:lnSpc>
                <a:spcPct val="170000"/>
              </a:lnSpc>
              <a:buClr>
                <a:schemeClr val="dk1"/>
              </a:buClr>
              <a:buSzPts val="3600"/>
            </a:pPr>
            <a:r>
              <a:rPr lang="he-IL" sz="2000" b="1" dirty="0">
                <a:solidFill>
                  <a:srgbClr val="FF0000"/>
                </a:solidFill>
                <a:latin typeface="David" panose="020E0502060401010101" pitchFamily="34" charset="-79"/>
                <a:cs typeface="David" panose="020E0502060401010101" pitchFamily="34" charset="-79"/>
              </a:rPr>
              <a:t>ז</a:t>
            </a:r>
            <a:r>
              <a:rPr lang="he-IL" sz="2000" dirty="0">
                <a:solidFill>
                  <a:srgbClr val="FF0000"/>
                </a:solidFill>
                <a:latin typeface="David" panose="020E0502060401010101" pitchFamily="34" charset="-79"/>
                <a:cs typeface="David" panose="020E0502060401010101" pitchFamily="34" charset="-79"/>
              </a:rPr>
              <a:t> וַיְדַבֵּר יְהוָה אֶל-מֹשֶׁה </a:t>
            </a:r>
            <a:r>
              <a:rPr lang="he-IL" sz="2000" dirty="0" err="1">
                <a:solidFill>
                  <a:srgbClr val="FF0000"/>
                </a:solidFill>
                <a:latin typeface="David" panose="020E0502060401010101" pitchFamily="34" charset="-79"/>
                <a:cs typeface="David" panose="020E0502060401010101" pitchFamily="34" charset="-79"/>
              </a:rPr>
              <a:t>לֵּאמֹר</a:t>
            </a:r>
            <a:r>
              <a:rPr lang="he-IL" sz="2000" dirty="0">
                <a:solidFill>
                  <a:srgbClr val="FF0000"/>
                </a:solidFill>
                <a:latin typeface="David" panose="020E0502060401010101" pitchFamily="34" charset="-79"/>
                <a:cs typeface="David" panose="020E0502060401010101" pitchFamily="34" charset="-79"/>
              </a:rPr>
              <a:t>.  </a:t>
            </a:r>
            <a:r>
              <a:rPr lang="he-IL" sz="2000" b="1" dirty="0">
                <a:solidFill>
                  <a:srgbClr val="FF0000"/>
                </a:solidFill>
                <a:latin typeface="David" panose="020E0502060401010101" pitchFamily="34" charset="-79"/>
                <a:cs typeface="David" panose="020E0502060401010101" pitchFamily="34" charset="-79"/>
              </a:rPr>
              <a:t>ח</a:t>
            </a:r>
            <a:r>
              <a:rPr lang="he-IL" sz="2000" dirty="0">
                <a:solidFill>
                  <a:srgbClr val="FF0000"/>
                </a:solidFill>
                <a:latin typeface="David" panose="020E0502060401010101" pitchFamily="34" charset="-79"/>
                <a:cs typeface="David" panose="020E0502060401010101" pitchFamily="34" charset="-79"/>
              </a:rPr>
              <a:t> קַח אֶת-הַמַּטֶּה וְהַקְהֵל אֶת-הָעֵדָה אַתָּה וְאַהֲרֹן אָחִיךָ וְדִבַּרְתֶּם אֶל-הַסֶּלַע לְעֵינֵיהֶם וְנָתַן מֵימָיו וְהוֹצֵאתָ לָהֶם מַיִם מִן-הַסֶּלַע וְהִשְׁקִיתָ אֶת-הָעֵדָה וְאֶת-בְּעִירָם. </a:t>
            </a:r>
            <a:r>
              <a:rPr lang="he-IL" sz="2000" dirty="0">
                <a:latin typeface="David" panose="020E0502060401010101" pitchFamily="34" charset="-79"/>
                <a:cs typeface="David" panose="020E0502060401010101" pitchFamily="34" charset="-79"/>
              </a:rPr>
              <a:t> </a:t>
            </a:r>
            <a:r>
              <a:rPr lang="he-IL" sz="2000" b="1" dirty="0">
                <a:latin typeface="David" panose="020E0502060401010101" pitchFamily="34" charset="-79"/>
                <a:cs typeface="David" panose="020E0502060401010101" pitchFamily="34" charset="-79"/>
              </a:rPr>
              <a:t>ט</a:t>
            </a:r>
            <a:r>
              <a:rPr lang="he-IL" sz="2000" dirty="0">
                <a:latin typeface="David" panose="020E0502060401010101" pitchFamily="34" charset="-79"/>
                <a:cs typeface="David" panose="020E0502060401010101" pitchFamily="34" charset="-79"/>
              </a:rPr>
              <a:t> </a:t>
            </a:r>
            <a:r>
              <a:rPr lang="he-IL" sz="2000" dirty="0" err="1">
                <a:solidFill>
                  <a:srgbClr val="00B050"/>
                </a:solidFill>
                <a:latin typeface="David" panose="020E0502060401010101" pitchFamily="34" charset="-79"/>
                <a:cs typeface="David" panose="020E0502060401010101" pitchFamily="34" charset="-79"/>
              </a:rPr>
              <a:t>וַיִּקַּח</a:t>
            </a:r>
            <a:r>
              <a:rPr lang="he-IL" sz="2000" dirty="0">
                <a:solidFill>
                  <a:srgbClr val="00B050"/>
                </a:solidFill>
                <a:latin typeface="David" panose="020E0502060401010101" pitchFamily="34" charset="-79"/>
                <a:cs typeface="David" panose="020E0502060401010101" pitchFamily="34" charset="-79"/>
              </a:rPr>
              <a:t> מֹשֶׁה אֶת-הַמַּטֶּה מִלִּפְנֵי יְהוָה כַּאֲשֶׁר </a:t>
            </a:r>
            <a:r>
              <a:rPr lang="he-IL" sz="2000" dirty="0" err="1">
                <a:solidFill>
                  <a:srgbClr val="00B050"/>
                </a:solidFill>
                <a:latin typeface="David" panose="020E0502060401010101" pitchFamily="34" charset="-79"/>
                <a:cs typeface="David" panose="020E0502060401010101" pitchFamily="34" charset="-79"/>
              </a:rPr>
              <a:t>צִוָּהו</a:t>
            </a:r>
            <a:r>
              <a:rPr lang="he-IL" sz="2000" dirty="0">
                <a:solidFill>
                  <a:srgbClr val="00B050"/>
                </a:solidFill>
                <a:latin typeface="David" panose="020E0502060401010101" pitchFamily="34" charset="-79"/>
                <a:cs typeface="David" panose="020E0502060401010101" pitchFamily="34" charset="-79"/>
              </a:rPr>
              <a:t>ּ.  </a:t>
            </a:r>
            <a:r>
              <a:rPr lang="he-IL" sz="2000" b="1" dirty="0">
                <a:solidFill>
                  <a:srgbClr val="00B050"/>
                </a:solidFill>
                <a:latin typeface="David" panose="020E0502060401010101" pitchFamily="34" charset="-79"/>
                <a:cs typeface="David" panose="020E0502060401010101" pitchFamily="34" charset="-79"/>
              </a:rPr>
              <a:t>י</a:t>
            </a:r>
            <a:r>
              <a:rPr lang="he-IL" sz="2000" dirty="0">
                <a:solidFill>
                  <a:srgbClr val="00B050"/>
                </a:solidFill>
                <a:latin typeface="David" panose="020E0502060401010101" pitchFamily="34" charset="-79"/>
                <a:cs typeface="David" panose="020E0502060401010101" pitchFamily="34" charset="-79"/>
              </a:rPr>
              <a:t> </a:t>
            </a:r>
            <a:r>
              <a:rPr lang="he-IL" sz="2000" dirty="0" err="1">
                <a:solidFill>
                  <a:srgbClr val="00B050"/>
                </a:solidFill>
                <a:latin typeface="David" panose="020E0502060401010101" pitchFamily="34" charset="-79"/>
                <a:cs typeface="David" panose="020E0502060401010101" pitchFamily="34" charset="-79"/>
              </a:rPr>
              <a:t>וַיַּקְהִלו</a:t>
            </a:r>
            <a:r>
              <a:rPr lang="he-IL" sz="2000" dirty="0">
                <a:solidFill>
                  <a:srgbClr val="00B050"/>
                </a:solidFill>
                <a:latin typeface="David" panose="020E0502060401010101" pitchFamily="34" charset="-79"/>
                <a:cs typeface="David" panose="020E0502060401010101" pitchFamily="34" charset="-79"/>
              </a:rPr>
              <a:t>ּ מֹשֶׁה וְאַהֲרֹן אֶת-הַקָּהָל אֶל-פְּנֵי הַסָּלַע וַיֹּאמֶר לָהֶם שִׁמְעוּ-נָא הַמֹּרִים הֲמִן-הַסֶּלַע הַזֶּה נוֹצִיא לָכֶם מָיִם.  </a:t>
            </a:r>
            <a:r>
              <a:rPr lang="he-IL" sz="2000" b="1" dirty="0">
                <a:solidFill>
                  <a:srgbClr val="00B050"/>
                </a:solidFill>
                <a:latin typeface="David" panose="020E0502060401010101" pitchFamily="34" charset="-79"/>
                <a:cs typeface="David" panose="020E0502060401010101" pitchFamily="34" charset="-79"/>
              </a:rPr>
              <a:t>יא</a:t>
            </a:r>
            <a:r>
              <a:rPr lang="he-IL" sz="2000" dirty="0">
                <a:solidFill>
                  <a:srgbClr val="00B050"/>
                </a:solidFill>
                <a:latin typeface="David" panose="020E0502060401010101" pitchFamily="34" charset="-79"/>
                <a:cs typeface="David" panose="020E0502060401010101" pitchFamily="34" charset="-79"/>
              </a:rPr>
              <a:t> </a:t>
            </a:r>
            <a:r>
              <a:rPr lang="he-IL" sz="2000" dirty="0" err="1">
                <a:solidFill>
                  <a:srgbClr val="00B050"/>
                </a:solidFill>
                <a:latin typeface="David" panose="020E0502060401010101" pitchFamily="34" charset="-79"/>
                <a:cs typeface="David" panose="020E0502060401010101" pitchFamily="34" charset="-79"/>
              </a:rPr>
              <a:t>וַיָּרֶם</a:t>
            </a:r>
            <a:r>
              <a:rPr lang="he-IL" sz="2000" dirty="0">
                <a:solidFill>
                  <a:srgbClr val="00B050"/>
                </a:solidFill>
                <a:latin typeface="David" panose="020E0502060401010101" pitchFamily="34" charset="-79"/>
                <a:cs typeface="David" panose="020E0502060401010101" pitchFamily="34" charset="-79"/>
              </a:rPr>
              <a:t> מֹשֶׁה אֶת-יָדוֹ </a:t>
            </a:r>
            <a:r>
              <a:rPr lang="he-IL" sz="2000" dirty="0" err="1">
                <a:solidFill>
                  <a:srgbClr val="00B050"/>
                </a:solidFill>
                <a:latin typeface="David" panose="020E0502060401010101" pitchFamily="34" charset="-79"/>
                <a:cs typeface="David" panose="020E0502060401010101" pitchFamily="34" charset="-79"/>
              </a:rPr>
              <a:t>וַיַּך</a:t>
            </a:r>
            <a:r>
              <a:rPr lang="he-IL" sz="2000" dirty="0">
                <a:solidFill>
                  <a:srgbClr val="00B050"/>
                </a:solidFill>
                <a:latin typeface="David" panose="020E0502060401010101" pitchFamily="34" charset="-79"/>
                <a:cs typeface="David" panose="020E0502060401010101" pitchFamily="34" charset="-79"/>
              </a:rPr>
              <a:t>ְ אֶת-הַסֶּלַע בְּמַטֵּהוּ פַּעֲמָיִם וַיֵּצְאוּ מַיִם רַבִּים </a:t>
            </a:r>
            <a:r>
              <a:rPr lang="he-IL" sz="2000" dirty="0" err="1">
                <a:solidFill>
                  <a:srgbClr val="00B050"/>
                </a:solidFill>
                <a:latin typeface="David" panose="020E0502060401010101" pitchFamily="34" charset="-79"/>
                <a:cs typeface="David" panose="020E0502060401010101" pitchFamily="34" charset="-79"/>
              </a:rPr>
              <a:t>וַתֵּשְׁת</a:t>
            </a:r>
            <a:r>
              <a:rPr lang="he-IL" sz="2000" dirty="0">
                <a:solidFill>
                  <a:srgbClr val="00B050"/>
                </a:solidFill>
                <a:latin typeface="David" panose="020E0502060401010101" pitchFamily="34" charset="-79"/>
                <a:cs typeface="David" panose="020E0502060401010101" pitchFamily="34" charset="-79"/>
              </a:rPr>
              <a:t>ְּ הָעֵדָה וּבְעִירָם.</a:t>
            </a:r>
            <a:r>
              <a:rPr lang="he-IL" sz="2000" dirty="0">
                <a:solidFill>
                  <a:schemeClr val="accent2"/>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{ס} </a:t>
            </a:r>
            <a:r>
              <a:rPr lang="he-IL" sz="2000" b="1" dirty="0" err="1">
                <a:latin typeface="David" panose="020E0502060401010101" pitchFamily="34" charset="-79"/>
                <a:cs typeface="David" panose="020E0502060401010101" pitchFamily="34" charset="-79"/>
              </a:rPr>
              <a:t>יב</a:t>
            </a:r>
            <a:r>
              <a:rPr lang="he-IL" sz="2000" dirty="0">
                <a:latin typeface="David" panose="020E0502060401010101" pitchFamily="34" charset="-79"/>
                <a:cs typeface="David" panose="020E0502060401010101" pitchFamily="34" charset="-79"/>
              </a:rPr>
              <a:t> </a:t>
            </a:r>
            <a:r>
              <a:rPr lang="he-IL" sz="2000" dirty="0">
                <a:solidFill>
                  <a:srgbClr val="FF0000"/>
                </a:solidFill>
                <a:latin typeface="David" panose="020E0502060401010101" pitchFamily="34" charset="-79"/>
                <a:cs typeface="David" panose="020E0502060401010101" pitchFamily="34" charset="-79"/>
              </a:rPr>
              <a:t>וַיֹּאמֶר יְהוָה אֶל-מֹשֶׁה וְאֶל-אַהֲרֹן יַעַן לֹא-הֶאֱמַנְתֶּם בִּי </a:t>
            </a:r>
            <a:r>
              <a:rPr lang="he-IL" sz="2000" dirty="0" err="1">
                <a:solidFill>
                  <a:srgbClr val="FF0000"/>
                </a:solidFill>
                <a:latin typeface="David" panose="020E0502060401010101" pitchFamily="34" charset="-79"/>
                <a:cs typeface="David" panose="020E0502060401010101" pitchFamily="34" charset="-79"/>
              </a:rPr>
              <a:t>לְהַקְדִּישֵׁנִי</a:t>
            </a:r>
            <a:r>
              <a:rPr lang="he-IL" sz="2000" dirty="0">
                <a:solidFill>
                  <a:srgbClr val="FF0000"/>
                </a:solidFill>
                <a:latin typeface="David" panose="020E0502060401010101" pitchFamily="34" charset="-79"/>
                <a:cs typeface="David" panose="020E0502060401010101" pitchFamily="34" charset="-79"/>
              </a:rPr>
              <a:t> לְעֵינֵי בְּנֵי יִשְׂרָאֵל לָכֵן לֹא תָבִיאוּ אֶת-הַקָּהָל הַזֶּה אֶל-הָאָרֶץ אֲשֶׁר-נָתַתִּי לָהֶם.  </a:t>
            </a:r>
            <a:r>
              <a:rPr lang="he-IL" sz="2000" b="1" dirty="0" err="1">
                <a:solidFill>
                  <a:srgbClr val="FF0000"/>
                </a:solidFill>
                <a:latin typeface="David" panose="020E0502060401010101" pitchFamily="34" charset="-79"/>
                <a:cs typeface="David" panose="020E0502060401010101" pitchFamily="34" charset="-79"/>
              </a:rPr>
              <a:t>יג</a:t>
            </a:r>
            <a:r>
              <a:rPr lang="he-IL" sz="2000" dirty="0">
                <a:solidFill>
                  <a:srgbClr val="FF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הֵמָּה מֵי מְרִיבָה אֲשֶׁר-רָבוּ בְנֵי-יִשְׂרָאֵל אֶת-יְהוָה וַיִּקָּדֵשׁ בָּם.</a:t>
            </a:r>
            <a:r>
              <a:rPr lang="x-none" sz="2000" dirty="0">
                <a:latin typeface="David" panose="020E0502060401010101" pitchFamily="34" charset="-79"/>
                <a:cs typeface="David" panose="020E0502060401010101" pitchFamily="34" charset="-79"/>
              </a:rPr>
              <a:t/>
            </a:r>
            <a:br>
              <a:rPr lang="x-none" sz="2000" dirty="0">
                <a:latin typeface="David" panose="020E0502060401010101" pitchFamily="34" charset="-79"/>
                <a:cs typeface="David" panose="020E0502060401010101" pitchFamily="34" charset="-79"/>
              </a:rPr>
            </a:br>
            <a:endParaRPr sz="2000" dirty="0">
              <a:latin typeface="David" panose="020E0502060401010101" pitchFamily="34" charset="-79"/>
              <a:cs typeface="David" panose="020E0502060401010101" pitchFamily="34" charset="-79"/>
            </a:endParaRPr>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332229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5908</TotalTime>
  <Words>3286</Words>
  <Application>Microsoft Office PowerPoint</Application>
  <PresentationFormat>מסך רחב</PresentationFormat>
  <Paragraphs>385</Paragraphs>
  <Slides>32</Slides>
  <Notes>32</Notes>
  <HiddenSlides>0</HiddenSlides>
  <MMClips>9</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32</vt:i4>
      </vt:variant>
    </vt:vector>
  </HeadingPairs>
  <TitlesOfParts>
    <vt:vector size="39" baseType="lpstr">
      <vt:lpstr>Open Sans</vt:lpstr>
      <vt:lpstr>Open Sans Hebrew</vt:lpstr>
      <vt:lpstr>Calibri</vt:lpstr>
      <vt:lpstr>Wingdings</vt:lpstr>
      <vt:lpstr>David</vt:lpstr>
      <vt:lpstr>Arial</vt:lpstr>
      <vt:lpstr>Office Theme</vt:lpstr>
      <vt:lpstr>מצגת של PowerPoint‏</vt:lpstr>
      <vt:lpstr>מה נעשה היום?</vt:lpstr>
      <vt:lpstr>מה להביא לשיעור?</vt:lpstr>
      <vt:lpstr>מתחילים בכיף </vt:lpstr>
      <vt:lpstr>עכשיו לומדים</vt:lpstr>
      <vt:lpstr>עכשיו לומדים</vt:lpstr>
      <vt:lpstr>בין השמשות</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עכשיו לומדים</vt:lpstr>
      <vt:lpstr>מעשיו של משה</vt:lpstr>
      <vt:lpstr>מעשיו של משה</vt:lpstr>
      <vt:lpstr>דבריו של משה</vt:lpstr>
      <vt:lpstr>דבריו של משה</vt:lpstr>
      <vt:lpstr>דבריו של משה</vt:lpstr>
      <vt:lpstr>עכשיו לומדים</vt:lpstr>
      <vt:lpstr>רגע של מחשבה</vt:lpstr>
      <vt:lpstr>התייחסות למסרים עיקריים</vt:lpstr>
      <vt:lpstr>מסכמים</vt:lpstr>
      <vt:lpstr>חידה- מצאו שני הקשרים בין הדמות  חפץ או מקום</vt:lpstr>
      <vt:lpstr>חידה- מצאו שני הקשרים בין הדמות  חפץ או מקום</vt:lpstr>
      <vt:lpstr>ממשיכים למשימה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מאיה גורן</cp:lastModifiedBy>
  <cp:revision>79</cp:revision>
  <dcterms:created xsi:type="dcterms:W3CDTF">2020-03-11T07:11:19Z</dcterms:created>
  <dcterms:modified xsi:type="dcterms:W3CDTF">2020-07-19T09:11:39Z</dcterms:modified>
</cp:coreProperties>
</file>