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5"/>
  </p:notesMasterIdLst>
  <p:sldIdLst>
    <p:sldId id="260" r:id="rId2"/>
    <p:sldId id="261" r:id="rId3"/>
    <p:sldId id="262" r:id="rId4"/>
    <p:sldId id="263" r:id="rId5"/>
    <p:sldId id="266" r:id="rId6"/>
    <p:sldId id="291" r:id="rId7"/>
    <p:sldId id="280" r:id="rId8"/>
    <p:sldId id="279" r:id="rId9"/>
    <p:sldId id="281" r:id="rId10"/>
    <p:sldId id="283" r:id="rId11"/>
    <p:sldId id="285" r:id="rId12"/>
    <p:sldId id="286" r:id="rId13"/>
    <p:sldId id="287" r:id="rId14"/>
    <p:sldId id="288" r:id="rId15"/>
    <p:sldId id="289" r:id="rId16"/>
    <p:sldId id="290" r:id="rId17"/>
    <p:sldId id="284" r:id="rId18"/>
    <p:sldId id="267" r:id="rId19"/>
    <p:sldId id="268" r:id="rId20"/>
    <p:sldId id="271" r:id="rId21"/>
    <p:sldId id="292" r:id="rId22"/>
    <p:sldId id="272" r:id="rId23"/>
    <p:sldId id="293" r:id="rId24"/>
  </p:sldIdLst>
  <p:sldSz cx="12192000" cy="6858000"/>
  <p:notesSz cx="6858000" cy="9144000"/>
  <p:embeddedFontLst>
    <p:embeddedFont>
      <p:font typeface="Open Sans"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574" autoAdjust="0"/>
  </p:normalViewPr>
  <p:slideViewPr>
    <p:cSldViewPr snapToGrid="0">
      <p:cViewPr varScale="1">
        <p:scale>
          <a:sx n="91" d="100"/>
          <a:sy n="91" d="100"/>
        </p:scale>
        <p:origin x="708" y="78"/>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2173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smtClean="0"/>
              <a:t>שלום שמי רבקה אבקסיס ואני מורה </a:t>
            </a:r>
            <a:r>
              <a:rPr lang="he-IL" dirty="0" err="1" smtClean="0"/>
              <a:t>ךתנ"ך</a:t>
            </a:r>
            <a:r>
              <a:rPr lang="he-IL" dirty="0" smtClean="0"/>
              <a:t>. אני גרה בשומרון</a:t>
            </a:r>
            <a:r>
              <a:rPr lang="he-IL" baseline="0" dirty="0" smtClean="0"/>
              <a:t> בישוב אלפי מנשה. מה שלומכם? איך אתם מרגישים? שמחה מאוד שהצטרפתם אלי למפגש למידה. חשוב שיהיה ברשותכם תנ"ך </a:t>
            </a:r>
            <a:r>
              <a:rPr lang="he-IL" baseline="0" dirty="0" err="1" smtClean="0"/>
              <a:t>מלא.אתם</a:t>
            </a:r>
            <a:r>
              <a:rPr lang="he-IL" baseline="0" dirty="0" smtClean="0"/>
              <a:t> מוכנים?  אז בואו נתחיל</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3169789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dirty="0" smtClean="0"/>
              <a:t>זמן שקף 2 דק'</a:t>
            </a:r>
          </a:p>
          <a:p>
            <a:pPr marL="0" lvl="0" indent="0" algn="r" rtl="1">
              <a:lnSpc>
                <a:spcPct val="115000"/>
              </a:lnSpc>
              <a:spcBef>
                <a:spcPts val="1200"/>
              </a:spcBef>
              <a:spcAft>
                <a:spcPts val="0"/>
              </a:spcAft>
              <a:buClr>
                <a:schemeClr val="dk1"/>
              </a:buClr>
              <a:buSzPts val="1200"/>
              <a:buFont typeface="Calibri"/>
              <a:buNone/>
            </a:pPr>
            <a:r>
              <a:rPr lang="he-IL" dirty="0" smtClean="0"/>
              <a:t>העם לא רק שלא מקבל את הפרשנות של כלב ויהושוע למה שראו. אלא כועס עליהם ורוצה להרוג</a:t>
            </a:r>
            <a:r>
              <a:rPr lang="he-IL" baseline="0" dirty="0" smtClean="0"/>
              <a:t> אותם. תגובתם נובעת מתוך חוסר אמונתם בה'.</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282687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dirty="0" smtClean="0"/>
              <a:t>זמן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7186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mtClean="0"/>
              <a:t>זמן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202254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mtClean="0"/>
              <a:t>זמן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3403487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mtClean="0"/>
              <a:t>זמן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60159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mtClean="0"/>
              <a:t>זמן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272642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זמן השקף 2 דק'</a:t>
            </a:r>
          </a:p>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 </a:t>
            </a:r>
            <a:endParaRPr dirty="0"/>
          </a:p>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המרגלים מגזימים ומאריכים בדבריהם כדי לעורר בעם את הפחד והחרדה שהם עברו במסעם. לעומתם יהושוע וכלב -מאמינים כי אלוהים יעזור לעם להתיישב בארץ בכל זאת ומנסים לעודד את העם.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178702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err="1" smtClean="0">
                <a:solidFill>
                  <a:schemeClr val="dk1"/>
                </a:solidFill>
                <a:effectLst/>
                <a:latin typeface="Calibri"/>
                <a:sym typeface="Calibri"/>
              </a:rPr>
              <a:t>זמןהשקף</a:t>
            </a:r>
            <a:r>
              <a:rPr lang="he-IL" sz="1200" b="0" i="0" u="none" strike="noStrike" cap="none" dirty="0" smtClean="0">
                <a:solidFill>
                  <a:schemeClr val="dk1"/>
                </a:solidFill>
                <a:effectLst/>
                <a:latin typeface="Calibri"/>
                <a:sym typeface="Calibri"/>
              </a:rPr>
              <a:t> 2 דק'</a:t>
            </a:r>
          </a:p>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sym typeface="Calibri"/>
              </a:rPr>
              <a:t>אם</a:t>
            </a:r>
            <a:r>
              <a:rPr lang="he-IL" sz="1200" b="0" i="0" u="none" strike="noStrike" cap="none" baseline="0" dirty="0" smtClean="0">
                <a:solidFill>
                  <a:schemeClr val="dk1"/>
                </a:solidFill>
                <a:effectLst/>
                <a:latin typeface="Calibri"/>
                <a:sym typeface="Calibri"/>
              </a:rPr>
              <a:t> נכנס לארץ אולי הענקים יתקיפו אותנו ויהרגו אותנו. בואו נתארגן ונחזור למצרים- שם היינו עבדים אבל לא הרגו אותנו.</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25885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smtClean="0"/>
              <a:t>זמן שקף 2 דק'</a:t>
            </a:r>
          </a:p>
          <a:p>
            <a:pPr marL="285750" lvl="0" indent="-285750" algn="r" rtl="1">
              <a:spcBef>
                <a:spcPts val="0"/>
              </a:spcBef>
              <a:spcAft>
                <a:spcPts val="0"/>
              </a:spcAft>
              <a:buClr>
                <a:schemeClr val="dk1"/>
              </a:buClr>
              <a:buSzPts val="1200"/>
              <a:buFont typeface="Arial"/>
              <a:buChar char="•"/>
            </a:pPr>
            <a:r>
              <a:rPr lang="he-IL" b="1" dirty="0" smtClean="0"/>
              <a:t>אני בטוחה שקרו לכם מקרים שלא האמנתם שתצליחו לעשות זאת, התגברתם והצלחתם וזה גרם לך לשמחה רבה, לתחושה שאני יכול, אני מסוגל, זה העלאה לכם את הביטחון והייתם מוכנים להתנסות במקרים נוספים.</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1698808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326216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3085041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extLst>
      <p:ext uri="{BB962C8B-B14F-4D97-AF65-F5344CB8AC3E}">
        <p14:creationId xmlns:p14="http://schemas.microsoft.com/office/powerpoint/2010/main" val="4092392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smtClean="0"/>
              <a:t>זמן שקף- 2 דק' התמונה מתארת </a:t>
            </a:r>
            <a:r>
              <a:rPr lang="he-IL" smtClean="0"/>
              <a:t>את חורבן </a:t>
            </a:r>
            <a:r>
              <a:rPr lang="he-IL" dirty="0" smtClean="0"/>
              <a:t>בית המקדש הראשון והשני. על פי המדרש העם בכה</a:t>
            </a:r>
            <a:r>
              <a:rPr lang="he-IL" baseline="0" dirty="0" smtClean="0"/>
              <a:t> לשווא וגילה חוסר אמונה בה' בתשעה באב וכעונש – אכן העם יקבע בכי סיבה </a:t>
            </a:r>
            <a:r>
              <a:rPr lang="he-IL" baseline="0" dirty="0" err="1" smtClean="0"/>
              <a:t>אמיתית</a:t>
            </a:r>
            <a:r>
              <a:rPr lang="he-IL" baseline="0" dirty="0" smtClean="0"/>
              <a:t> לבכי. בתשעה באב נחרב בית המקדש הראשון והשני. זה הפך מבכי חסר סיבה לבכי לדורות.</a:t>
            </a:r>
            <a:endParaRPr lang="he-IL" dirty="0" smtClean="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1785347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618674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59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smtClean="0"/>
              <a:t>בטוחה שהצטיידת במחברת תורה  מחק וטושים וסרגל. אני בטוחה שאתם יושבים עם בקבוק מים בחדר</a:t>
            </a:r>
            <a:r>
              <a:rPr lang="he-IL" baseline="0" dirty="0" smtClean="0"/>
              <a:t> שקט וכל זה על מנת שתתרכזו ותתמקדו במפגש הלמידה שלפנינו. אתם מוכנים? בואו נתחיל</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417730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a:t>
            </a:r>
            <a:r>
              <a:rPr lang="he-IL" b="1" baseline="0" dirty="0">
                <a:solidFill>
                  <a:schemeClr val="dk1"/>
                </a:solidFill>
              </a:rPr>
              <a:t> 2 דקות </a:t>
            </a:r>
            <a:endParaRPr lang="he-IL" b="1" baseline="0" dirty="0" smtClean="0">
              <a:solidFill>
                <a:schemeClr val="dk1"/>
              </a:solidFill>
            </a:endParaRPr>
          </a:p>
          <a:p>
            <a:pPr marL="0" lvl="0" indent="0" algn="r" rtl="1">
              <a:spcBef>
                <a:spcPts val="0"/>
              </a:spcBef>
              <a:spcAft>
                <a:spcPts val="0"/>
              </a:spcAft>
              <a:buClr>
                <a:schemeClr val="dk1"/>
              </a:buClr>
              <a:buSzPts val="1200"/>
              <a:buFont typeface="Calibri"/>
              <a:buNone/>
            </a:pPr>
            <a:r>
              <a:rPr lang="he-IL" b="1" baseline="0" dirty="0" smtClean="0">
                <a:solidFill>
                  <a:schemeClr val="dk1"/>
                </a:solidFill>
              </a:rPr>
              <a:t>בתמונה שלפנינו יש הרבה מאוד פרטים אני בטוחה שיש דמיון אבל גם הבדלים בין התיאור של כל ילד וילד.</a:t>
            </a:r>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כל אחד רואה היבטים שונים בתמונה ומפרש אותם. איך זה מתקשר לפרקנו. לארץ נשלחו 12 מרגלים לתור את הארץ 10 מרגלים</a:t>
            </a:r>
            <a:r>
              <a:rPr lang="he-IL" sz="1200" b="1" i="0" u="none" strike="noStrike" cap="none" baseline="0" dirty="0" smtClean="0">
                <a:solidFill>
                  <a:schemeClr val="dk1"/>
                </a:solidFill>
                <a:effectLst/>
                <a:latin typeface="Calibri"/>
                <a:ea typeface="Calibri"/>
                <a:cs typeface="Calibri"/>
                <a:sym typeface="Calibri"/>
              </a:rPr>
              <a:t> פרשו את מה שראו בדרך אחת ושני האחרים בדרך אחרת.</a:t>
            </a:r>
            <a:endParaRPr b="1"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1794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העם שמע בפרק הקודם את הדיווח שהביאו המרגלים מסיורם בכנען, ובעיקר את הפרשנות. בפתח הפרק הזה מסתבר שהעם מצדד בעמדת הרוב ("לֹא נוּכַל לַעֲלוֹת" פרק </a:t>
            </a:r>
            <a:r>
              <a:rPr lang="he-IL" sz="1200" b="0" i="0" u="none" strike="noStrike" cap="none" dirty="0" err="1" smtClean="0">
                <a:solidFill>
                  <a:schemeClr val="dk1"/>
                </a:solidFill>
                <a:effectLst/>
                <a:latin typeface="Calibri"/>
                <a:ea typeface="Calibri"/>
                <a:cs typeface="Calibri"/>
                <a:sym typeface="Calibri"/>
              </a:rPr>
              <a:t>יג</a:t>
            </a:r>
            <a:r>
              <a:rPr lang="he-IL" sz="1200" b="0" i="0" u="none" strike="noStrike" cap="none" dirty="0" smtClean="0">
                <a:solidFill>
                  <a:schemeClr val="dk1"/>
                </a:solidFill>
                <a:effectLst/>
                <a:latin typeface="Calibri"/>
                <a:ea typeface="Calibri"/>
                <a:cs typeface="Calibri"/>
                <a:sym typeface="Calibri"/>
              </a:rPr>
              <a:t> פסוק לא). "וַיִּבְכּוּ הָעָם בַּלַּיְלָה הַהוּא" (פסוק א) הפחד והחרדה מהעתיד הצפוי מביאים אותם למסקנה שעדיף לעשות פניית פרסה ולשוב למצרים. מי שמנסים לעמוד כנגד הזרם הם יהושע וכלב שמנסים להזכיר שמלבד ארץ טובה ועמים חזקים וקשים לכיבוש, יש עוד גורם במערכת: "אִם חָפֵץ בָּנוּ ה' וְהֵבִיא אֹתָנוּ אֶל הָאָרֶץ הַזֹּאת וּנְתָנָהּ לָנוּ אֶרֶץ אֲשֶׁר הִוא זָבַת חָלָב וּדְבָשׁ" (פסוק ח). </a:t>
            </a: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126831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זמן שקף 2 דק'</a:t>
            </a:r>
          </a:p>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העם בוכה בכי לחינם, אינו מאמין בה' ועל כך נענש.</a:t>
            </a: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176339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משה ואהרון משתחווים בפני העם ויהושוע וכלב קורעים את בגדיהם-</a:t>
            </a:r>
            <a:r>
              <a:rPr lang="he-IL" baseline="0" dirty="0" smtClean="0"/>
              <a:t> </a:t>
            </a:r>
            <a:r>
              <a:rPr lang="he-IL" sz="1200" b="0" i="0" u="none" strike="noStrike" cap="none" dirty="0" smtClean="0">
                <a:solidFill>
                  <a:schemeClr val="dk1"/>
                </a:solidFill>
                <a:effectLst/>
                <a:latin typeface="Calibri"/>
                <a:ea typeface="Calibri"/>
                <a:cs typeface="Calibri"/>
                <a:sym typeface="Calibri"/>
              </a:rPr>
              <a:t>המנהיגים מתאבלים וחשים צער גדול, יהושוע וכלב מנסים לשכנע את העם. מה הם אומרים?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373129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זמן שקף 2 דק'</a:t>
            </a: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131298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מצגת תשובות- העם</a:t>
            </a:r>
            <a:r>
              <a:rPr lang="he-IL" sz="1200" b="0" i="0" u="none" strike="noStrike" cap="none" baseline="0" dirty="0" smtClean="0">
                <a:solidFill>
                  <a:schemeClr val="dk1"/>
                </a:solidFill>
                <a:effectLst/>
                <a:latin typeface="Calibri"/>
                <a:ea typeface="Calibri"/>
                <a:cs typeface="Calibri"/>
                <a:sym typeface="Calibri"/>
              </a:rPr>
              <a:t> מקבל את פרשנות 10 המרגלים. העם בוכה, מתלונן, העדיפו למות במצרים או במדבר מאשר </a:t>
            </a:r>
            <a:r>
              <a:rPr lang="he-IL" sz="1200" b="0" i="0" u="none" strike="noStrike" cap="none" baseline="0" dirty="0" err="1" smtClean="0">
                <a:solidFill>
                  <a:schemeClr val="dk1"/>
                </a:solidFill>
                <a:effectLst/>
                <a:latin typeface="Calibri"/>
                <a:ea typeface="Calibri"/>
                <a:cs typeface="Calibri"/>
                <a:sym typeface="Calibri"/>
              </a:rPr>
              <a:t>להכנס</a:t>
            </a:r>
            <a:r>
              <a:rPr lang="he-IL" sz="1200" b="0" i="0" u="none" strike="noStrike" cap="none" baseline="0" dirty="0" smtClean="0">
                <a:solidFill>
                  <a:schemeClr val="dk1"/>
                </a:solidFill>
                <a:effectLst/>
                <a:latin typeface="Calibri"/>
                <a:ea typeface="Calibri"/>
                <a:cs typeface="Calibri"/>
                <a:sym typeface="Calibri"/>
              </a:rPr>
              <a:t> לארץ. רוצים לחזור למצרים. לעומתם- יהושוע וכלב- מנסים לשכנע את העם שהארץ טובה מאוד וההוכחה אשכול הענבים שהביאו. ה' יביא אותנו לארץ זבת חלב ודבש. הם פונים לעם- לא למרוד להאמין בה' שה' </a:t>
            </a:r>
            <a:r>
              <a:rPr lang="he-IL" sz="1200" b="0" i="0" u="none" strike="noStrike" cap="none" baseline="0" dirty="0" err="1" smtClean="0">
                <a:solidFill>
                  <a:schemeClr val="dk1"/>
                </a:solidFill>
                <a:effectLst/>
                <a:latin typeface="Calibri"/>
                <a:ea typeface="Calibri"/>
                <a:cs typeface="Calibri"/>
                <a:sym typeface="Calibri"/>
              </a:rPr>
              <a:t>איתנו</a:t>
            </a:r>
            <a:r>
              <a:rPr lang="he-IL" sz="1200" b="0" i="0" u="none" strike="noStrike" cap="none" baseline="0" dirty="0" smtClean="0">
                <a:solidFill>
                  <a:schemeClr val="dk1"/>
                </a:solidFill>
                <a:effectLst/>
                <a:latin typeface="Calibri"/>
                <a:ea typeface="Calibri"/>
                <a:cs typeface="Calibri"/>
                <a:sym typeface="Calibri"/>
              </a:rPr>
              <a:t> שלא יפחדו. תגובת העם בהדרגתיות- </a:t>
            </a:r>
            <a:r>
              <a:rPr lang="he-IL" sz="1200" b="0" i="0" u="none" strike="noStrike" cap="none" dirty="0" smtClean="0">
                <a:solidFill>
                  <a:schemeClr val="dk1"/>
                </a:solidFill>
                <a:effectLst/>
                <a:latin typeface="Calibri"/>
                <a:ea typeface="Calibri"/>
                <a:cs typeface="Calibri"/>
                <a:sym typeface="Calibri"/>
              </a:rPr>
              <a:t>בכי, תלונות ולבסוף מרד – "ניתנה ראש". זה מראה עד כמה הם לא מאמינים בה'.</a:t>
            </a: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4051624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66"/>
        <p:cNvGrpSpPr/>
        <p:nvPr/>
      </p:nvGrpSpPr>
      <p:grpSpPr>
        <a:xfrm>
          <a:off x="0" y="0"/>
          <a:ext cx="0" cy="0"/>
          <a:chOff x="0" y="0"/>
          <a:chExt cx="0" cy="0"/>
        </a:xfrm>
      </p:grpSpPr>
      <p:pic>
        <p:nvPicPr>
          <p:cNvPr id="67" name="Google Shape;67;p7"/>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68" name="Google Shape;68;p7"/>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69" name="Google Shape;69;p7"/>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70" name="Google Shape;70;p7"/>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7"/>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72" name="Google Shape;72;p7"/>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73" name="Google Shape;73;p7"/>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74" name="Google Shape;74;p7"/>
          <p:cNvGrpSpPr/>
          <p:nvPr/>
        </p:nvGrpSpPr>
        <p:grpSpPr>
          <a:xfrm>
            <a:off x="-110840" y="110839"/>
            <a:ext cx="1530097" cy="1525930"/>
            <a:chOff x="8374611" y="4283110"/>
            <a:chExt cx="2300578" cy="2294314"/>
          </a:xfrm>
        </p:grpSpPr>
        <p:pic>
          <p:nvPicPr>
            <p:cNvPr id="75" name="Google Shape;75;p7"/>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76" name="Google Shape;76;p7"/>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a:solidFill>
                    <a:schemeClr val="lt1"/>
                  </a:solidFill>
                  <a:latin typeface="Arial"/>
                  <a:ea typeface="Arial"/>
                  <a:cs typeface="Arial"/>
                  <a:sym typeface="Arial"/>
                </a:rPr>
                <a:t>משרד החינוך</a:t>
              </a:r>
              <a:endParaRPr/>
            </a:p>
          </p:txBody>
        </p:sp>
      </p:grpSp>
      <p:sp>
        <p:nvSpPr>
          <p:cNvPr id="77" name="Google Shape;77;p7"/>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noAutofit/>
          </a:bodyPr>
          <a:lstStyle/>
          <a:p>
            <a:pPr marL="0" marR="0" lvl="0" indent="0" algn="ctr" rtl="1">
              <a:lnSpc>
                <a:spcPct val="90909"/>
              </a:lnSpc>
              <a:spcBef>
                <a:spcPts val="0"/>
              </a:spcBef>
              <a:spcAft>
                <a:spcPts val="0"/>
              </a:spcAft>
              <a:buNone/>
            </a:pPr>
            <a:r>
              <a:rPr lang="x-none" sz="6600">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a:solidFill>
                  <a:schemeClr val="lt1"/>
                </a:solidFill>
                <a:latin typeface="Calibri"/>
                <a:ea typeface="Calibri"/>
                <a:cs typeface="Calibri"/>
                <a:sym typeface="Calibri"/>
              </a:rPr>
              <a:t>הופק עבור משרד החינוך ע״י מטח</a:t>
            </a:r>
            <a:endParaRPr sz="3200">
              <a:solidFill>
                <a:schemeClr val="lt1"/>
              </a:solidFill>
              <a:latin typeface="Calibri"/>
              <a:ea typeface="Calibri"/>
              <a:cs typeface="Calibri"/>
              <a:sym typeface="Calibri"/>
            </a:endParaRPr>
          </a:p>
        </p:txBody>
      </p:sp>
      <p:sp>
        <p:nvSpPr>
          <p:cNvPr id="78" name="Google Shape;78;p7"/>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7"/>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7"/>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7"/>
          <p:cNvSpPr txBox="1"/>
          <p:nvPr/>
        </p:nvSpPr>
        <p:spPr>
          <a:xfrm>
            <a:off x="3870376" y="6424726"/>
            <a:ext cx="445124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500" dirty="0">
                <a:solidFill>
                  <a:schemeClr val="lt1"/>
                </a:solidFill>
                <a:latin typeface="Arial"/>
                <a:ea typeface="Arial"/>
                <a:cs typeface="Arial"/>
                <a:sym typeface="Arial"/>
              </a:rPr>
              <a:t>shutterstock/com </a:t>
            </a:r>
            <a:r>
              <a:rPr lang="x-none" sz="1500" dirty="0" smtClean="0">
                <a:solidFill>
                  <a:schemeClr val="lt1"/>
                </a:solidFill>
                <a:latin typeface="Arial"/>
                <a:ea typeface="Arial"/>
                <a:cs typeface="Arial"/>
                <a:sym typeface="Arial"/>
              </a:rPr>
              <a:t>איורים</a:t>
            </a:r>
            <a:r>
              <a:rPr lang="he-IL" sz="1500" dirty="0" smtClean="0">
                <a:solidFill>
                  <a:schemeClr val="lt1"/>
                </a:solidFill>
                <a:latin typeface="Arial"/>
                <a:ea typeface="Arial"/>
                <a:cs typeface="Arial"/>
                <a:sym typeface="Arial"/>
              </a:rPr>
              <a:t>:</a:t>
            </a:r>
            <a:endParaRPr sz="15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95495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smtClean="0"/>
              <a:t>תנ"ך לכיתה ה' במדבר י"ד</a:t>
            </a:r>
            <a:endParaRPr lang="he-IL" dirty="0"/>
          </a:p>
          <a:p>
            <a:pPr lvl="0"/>
            <a:endParaRPr lang="he-IL" dirty="0"/>
          </a:p>
        </p:txBody>
      </p:sp>
      <p:sp>
        <p:nvSpPr>
          <p:cNvPr id="239" name="Google Shape;239;p5"/>
          <p:cNvSpPr txBox="1">
            <a:spLocks noGrp="1"/>
          </p:cNvSpPr>
          <p:nvPr>
            <p:ph type="body" sz="quarter" idx="13"/>
          </p:nvPr>
        </p:nvSpPr>
        <p:spPr/>
        <p:txBody>
          <a:bodyPr>
            <a:normAutofit fontScale="92500"/>
          </a:bodyPr>
          <a:lstStyle/>
          <a:p>
            <a:pPr lvl="0"/>
            <a:r>
              <a:rPr lang="he-IL" dirty="0"/>
              <a:t>נושא השיעור: </a:t>
            </a:r>
            <a:r>
              <a:rPr lang="he-IL" dirty="0" smtClean="0"/>
              <a:t>תגובת העם לדיווח המרגלים </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רבקה אבקסיס</a:t>
            </a:r>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a:t>
            </a:r>
            <a:r>
              <a:rPr lang="he-IL" dirty="0" smtClean="0"/>
              <a:t>בספר תנ"ך </a:t>
            </a:r>
            <a:endParaRPr lang="he-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תגובת העם</a:t>
            </a:r>
            <a:endParaRPr dirty="0"/>
          </a:p>
        </p:txBody>
      </p:sp>
      <p:sp>
        <p:nvSpPr>
          <p:cNvPr id="295" name="Google Shape;295;p11"/>
          <p:cNvSpPr txBox="1">
            <a:spLocks noGrp="1"/>
          </p:cNvSpPr>
          <p:nvPr>
            <p:ph type="body" sz="quarter" idx="10"/>
          </p:nvPr>
        </p:nvSpPr>
        <p:spPr>
          <a:xfrm>
            <a:off x="-144379" y="1928813"/>
            <a:ext cx="12336379" cy="4929187"/>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4000" dirty="0" smtClean="0"/>
              <a:t>"וַיֹּאמְרוּ</a:t>
            </a:r>
            <a:r>
              <a:rPr lang="he-IL" sz="4000" dirty="0"/>
              <a:t>, כָּל-הָעֵדָה, לִרְגּוֹם אֹתָם, </a:t>
            </a:r>
            <a:r>
              <a:rPr lang="he-IL" sz="4000" dirty="0" smtClean="0"/>
              <a:t>בָּאֲבָנִים"...</a:t>
            </a:r>
          </a:p>
          <a:p>
            <a:pPr lvl="0" algn="ctr">
              <a:buClr>
                <a:schemeClr val="dk1"/>
              </a:buClr>
              <a:buSzPts val="3600"/>
            </a:pPr>
            <a:endParaRPr lang="he-IL" sz="4000" dirty="0"/>
          </a:p>
          <a:p>
            <a:pPr lvl="0" algn="ctr">
              <a:buClr>
                <a:schemeClr val="dk1"/>
              </a:buClr>
              <a:buSzPts val="3600"/>
            </a:pPr>
            <a:r>
              <a:rPr lang="he-IL" sz="4000" dirty="0" smtClean="0"/>
              <a:t>לרגום את מי?</a:t>
            </a:r>
          </a:p>
          <a:p>
            <a:pPr lvl="0" algn="ctr">
              <a:buClr>
                <a:schemeClr val="dk1"/>
              </a:buClr>
              <a:buSzPts val="3600"/>
            </a:pPr>
            <a:endParaRPr lang="he-IL" sz="4000" dirty="0"/>
          </a:p>
          <a:p>
            <a:pPr lvl="0" algn="ctr">
              <a:buClr>
                <a:schemeClr val="dk1"/>
              </a:buClr>
              <a:buSzPts val="3600"/>
            </a:pPr>
            <a:r>
              <a:rPr lang="he-IL" sz="4000" dirty="0" smtClean="0"/>
              <a:t>מדוע?</a:t>
            </a:r>
            <a:endParaRPr sz="40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9124" y="758835"/>
            <a:ext cx="1540938" cy="549601"/>
          </a:xfrm>
          <a:prstGeom prst="rect">
            <a:avLst/>
          </a:prstGeom>
        </p:spPr>
      </p:pic>
    </p:spTree>
    <p:extLst>
      <p:ext uri="{BB962C8B-B14F-4D97-AF65-F5344CB8AC3E}">
        <p14:creationId xmlns:p14="http://schemas.microsoft.com/office/powerpoint/2010/main" val="40209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971392" y="663126"/>
            <a:ext cx="6390197"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 המרגלים</a:t>
            </a:r>
            <a:endParaRPr dirty="0"/>
          </a:p>
        </p:txBody>
      </p:sp>
      <p:sp>
        <p:nvSpPr>
          <p:cNvPr id="295" name="Google Shape;295;p11"/>
          <p:cNvSpPr txBox="1">
            <a:spLocks noGrp="1"/>
          </p:cNvSpPr>
          <p:nvPr>
            <p:ph type="body" sz="quarter" idx="10"/>
          </p:nvPr>
        </p:nvSpPr>
        <p:spPr>
          <a:xfrm>
            <a:off x="-144379" y="1733827"/>
            <a:ext cx="12336379" cy="5124174"/>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4000" dirty="0" smtClean="0"/>
              <a:t>עיינו בפרקים י"ג, י"ד והשלימו את הטבלה שלפניכם</a:t>
            </a:r>
            <a:endParaRPr sz="40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3465733084"/>
              </p:ext>
            </p:extLst>
          </p:nvPr>
        </p:nvGraphicFramePr>
        <p:xfrm>
          <a:off x="0" y="2390273"/>
          <a:ext cx="12192000" cy="3992880"/>
        </p:xfrm>
        <a:graphic>
          <a:graphicData uri="http://schemas.openxmlformats.org/drawingml/2006/table">
            <a:tbl>
              <a:tblPr rtl="1" firstRow="1" bandRow="1">
                <a:tableStyleId>{5C22544A-7EE6-4342-B048-85BDC9FD1C3A}</a:tableStyleId>
              </a:tblPr>
              <a:tblGrid>
                <a:gridCol w="1433311">
                  <a:extLst>
                    <a:ext uri="{9D8B030D-6E8A-4147-A177-3AD203B41FA5}">
                      <a16:colId xmlns:a16="http://schemas.microsoft.com/office/drawing/2014/main" val="20000"/>
                    </a:ext>
                  </a:extLst>
                </a:gridCol>
                <a:gridCol w="4662689">
                  <a:extLst>
                    <a:ext uri="{9D8B030D-6E8A-4147-A177-3AD203B41FA5}">
                      <a16:colId xmlns:a16="http://schemas.microsoft.com/office/drawing/2014/main" val="20001"/>
                    </a:ext>
                  </a:extLst>
                </a:gridCol>
                <a:gridCol w="1530636">
                  <a:extLst>
                    <a:ext uri="{9D8B030D-6E8A-4147-A177-3AD203B41FA5}">
                      <a16:colId xmlns:a16="http://schemas.microsoft.com/office/drawing/2014/main" val="20002"/>
                    </a:ext>
                  </a:extLst>
                </a:gridCol>
                <a:gridCol w="4565364">
                  <a:extLst>
                    <a:ext uri="{9D8B030D-6E8A-4147-A177-3AD203B41FA5}">
                      <a16:colId xmlns:a16="http://schemas.microsoft.com/office/drawing/2014/main" val="20003"/>
                    </a:ext>
                  </a:extLst>
                </a:gridCol>
              </a:tblGrid>
              <a:tr h="194128">
                <a:tc>
                  <a:txBody>
                    <a:bodyPr/>
                    <a:lstStyle/>
                    <a:p>
                      <a:pPr algn="ctr" rtl="1"/>
                      <a:r>
                        <a:rPr lang="he-IL" dirty="0" smtClean="0">
                          <a:solidFill>
                            <a:schemeClr val="bg1"/>
                          </a:solidFill>
                        </a:rPr>
                        <a:t>פרק י"ג</a:t>
                      </a:r>
                      <a:endParaRPr lang="he-IL" dirty="0">
                        <a:solidFill>
                          <a:schemeClr val="bg1"/>
                        </a:solidFill>
                      </a:endParaRPr>
                    </a:p>
                  </a:txBody>
                  <a:tcPr/>
                </a:tc>
                <a:tc>
                  <a:txBody>
                    <a:bodyPr/>
                    <a:lstStyle/>
                    <a:p>
                      <a:pPr algn="ctr" rtl="1"/>
                      <a:r>
                        <a:rPr lang="he-IL" dirty="0" smtClean="0"/>
                        <a:t>דברי המרגלים</a:t>
                      </a:r>
                      <a:endParaRPr lang="he-IL" dirty="0"/>
                    </a:p>
                  </a:txBody>
                  <a:tcPr/>
                </a:tc>
                <a:tc>
                  <a:txBody>
                    <a:bodyPr/>
                    <a:lstStyle/>
                    <a:p>
                      <a:pPr algn="ctr" rtl="1"/>
                      <a:r>
                        <a:rPr lang="he-IL" dirty="0" smtClean="0"/>
                        <a:t>פרק י"ד</a:t>
                      </a:r>
                      <a:endParaRPr lang="he-IL" dirty="0"/>
                    </a:p>
                  </a:txBody>
                  <a:tcPr/>
                </a:tc>
                <a:tc>
                  <a:txBody>
                    <a:bodyPr/>
                    <a:lstStyle/>
                    <a:p>
                      <a:pPr algn="ctr" rtl="1"/>
                      <a:r>
                        <a:rPr lang="he-IL" dirty="0" smtClean="0"/>
                        <a:t>דברי יהושוע</a:t>
                      </a:r>
                      <a:r>
                        <a:rPr lang="he-IL" baseline="0" dirty="0" smtClean="0"/>
                        <a:t> וכלב</a:t>
                      </a:r>
                      <a:endParaRPr lang="he-IL" dirty="0"/>
                    </a:p>
                  </a:txBody>
                  <a:tcPr/>
                </a:tc>
                <a:extLst>
                  <a:ext uri="{0D108BD9-81ED-4DB2-BD59-A6C34878D82A}">
                    <a16:rowId xmlns:a16="http://schemas.microsoft.com/office/drawing/2014/main" val="10000"/>
                  </a:ext>
                </a:extLst>
              </a:tr>
              <a:tr h="370592">
                <a:tc>
                  <a:txBody>
                    <a:bodyPr/>
                    <a:lstStyle/>
                    <a:p>
                      <a:pPr algn="r" rtl="1"/>
                      <a:r>
                        <a:rPr lang="he-IL" sz="2000" dirty="0" smtClean="0"/>
                        <a:t>פס' כ"ז</a:t>
                      </a:r>
                      <a:endParaRPr lang="he-IL" sz="2000" dirty="0"/>
                    </a:p>
                  </a:txBody>
                  <a:tcPr/>
                </a:tc>
                <a:tc>
                  <a:txBody>
                    <a:bodyPr/>
                    <a:lstStyle/>
                    <a:p>
                      <a:pPr algn="r" rtl="1"/>
                      <a:r>
                        <a:rPr lang="he-IL" sz="2000" dirty="0" smtClean="0"/>
                        <a:t>1.</a:t>
                      </a:r>
                      <a:endParaRPr lang="he-IL" sz="2000" dirty="0"/>
                    </a:p>
                  </a:txBody>
                  <a:tcPr/>
                </a:tc>
                <a:tc>
                  <a:txBody>
                    <a:bodyPr/>
                    <a:lstStyle/>
                    <a:p>
                      <a:pPr algn="r" rtl="1"/>
                      <a:r>
                        <a:rPr lang="he-IL" sz="2000" dirty="0" smtClean="0"/>
                        <a:t>פס' ז</a:t>
                      </a:r>
                      <a:endParaRPr lang="he-IL" sz="2000" dirty="0"/>
                    </a:p>
                  </a:txBody>
                  <a:tcPr/>
                </a:tc>
                <a:tc>
                  <a:txBody>
                    <a:bodyPr/>
                    <a:lstStyle/>
                    <a:p>
                      <a:pPr algn="r" rtl="1"/>
                      <a:endParaRPr lang="he-IL" sz="2000"/>
                    </a:p>
                  </a:txBody>
                  <a:tcPr/>
                </a:tc>
                <a:extLst>
                  <a:ext uri="{0D108BD9-81ED-4DB2-BD59-A6C34878D82A}">
                    <a16:rowId xmlns:a16="http://schemas.microsoft.com/office/drawing/2014/main" val="10001"/>
                  </a:ext>
                </a:extLst>
              </a:tr>
              <a:tr h="370592">
                <a:tc>
                  <a:txBody>
                    <a:bodyPr/>
                    <a:lstStyle/>
                    <a:p>
                      <a:pPr algn="r" rtl="1"/>
                      <a:r>
                        <a:rPr lang="he-IL" sz="2000" dirty="0" smtClean="0"/>
                        <a:t>פס' כ"ח</a:t>
                      </a:r>
                      <a:endParaRPr lang="he-IL" sz="2000" dirty="0"/>
                    </a:p>
                  </a:txBody>
                  <a:tcPr/>
                </a:tc>
                <a:tc>
                  <a:txBody>
                    <a:bodyPr/>
                    <a:lstStyle/>
                    <a:p>
                      <a:pPr algn="r" rtl="1"/>
                      <a:r>
                        <a:rPr lang="he-IL" sz="2000" dirty="0" smtClean="0"/>
                        <a:t>1.</a:t>
                      </a:r>
                      <a:endParaRPr lang="he-IL" sz="2000" dirty="0"/>
                    </a:p>
                  </a:txBody>
                  <a:tcPr/>
                </a:tc>
                <a:tc>
                  <a:txBody>
                    <a:bodyPr/>
                    <a:lstStyle/>
                    <a:p>
                      <a:pPr algn="r" rtl="1"/>
                      <a:r>
                        <a:rPr lang="he-IL" sz="2000" dirty="0" smtClean="0"/>
                        <a:t>פס' ח</a:t>
                      </a:r>
                      <a:endParaRPr lang="he-IL" sz="2000" dirty="0"/>
                    </a:p>
                  </a:txBody>
                  <a:tcPr/>
                </a:tc>
                <a:tc>
                  <a:txBody>
                    <a:bodyPr/>
                    <a:lstStyle/>
                    <a:p>
                      <a:pPr algn="r" rtl="1"/>
                      <a:endParaRPr lang="he-IL" sz="2000"/>
                    </a:p>
                  </a:txBody>
                  <a:tcPr/>
                </a:tc>
                <a:extLst>
                  <a:ext uri="{0D108BD9-81ED-4DB2-BD59-A6C34878D82A}">
                    <a16:rowId xmlns:a16="http://schemas.microsoft.com/office/drawing/2014/main" val="10002"/>
                  </a:ext>
                </a:extLst>
              </a:tr>
              <a:tr h="370592">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r>
                        <a:rPr lang="he-IL" sz="2000" dirty="0" smtClean="0"/>
                        <a:t>פס' ט</a:t>
                      </a:r>
                      <a:endParaRPr lang="he-IL" sz="2000" dirty="0"/>
                    </a:p>
                  </a:txBody>
                  <a:tcPr/>
                </a:tc>
                <a:tc>
                  <a:txBody>
                    <a:bodyPr/>
                    <a:lstStyle/>
                    <a:p>
                      <a:pPr algn="r" rtl="1"/>
                      <a:endParaRPr lang="he-IL" sz="2000"/>
                    </a:p>
                  </a:txBody>
                  <a:tcPr/>
                </a:tc>
                <a:extLst>
                  <a:ext uri="{0D108BD9-81ED-4DB2-BD59-A6C34878D82A}">
                    <a16:rowId xmlns:a16="http://schemas.microsoft.com/office/drawing/2014/main" val="10003"/>
                  </a:ext>
                </a:extLst>
              </a:tr>
              <a:tr h="370592">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dirty="0"/>
                    </a:p>
                  </a:txBody>
                  <a:tcPr/>
                </a:tc>
                <a:tc>
                  <a:txBody>
                    <a:bodyPr/>
                    <a:lstStyle/>
                    <a:p>
                      <a:pPr algn="r" rtl="1"/>
                      <a:endParaRPr lang="he-IL" sz="2000"/>
                    </a:p>
                  </a:txBody>
                  <a:tcPr/>
                </a:tc>
                <a:extLst>
                  <a:ext uri="{0D108BD9-81ED-4DB2-BD59-A6C34878D82A}">
                    <a16:rowId xmlns:a16="http://schemas.microsoft.com/office/drawing/2014/main" val="10004"/>
                  </a:ext>
                </a:extLst>
              </a:tr>
              <a:tr h="370592">
                <a:tc>
                  <a:txBody>
                    <a:bodyPr/>
                    <a:lstStyle/>
                    <a:p>
                      <a:pPr algn="r" rtl="1"/>
                      <a:r>
                        <a:rPr lang="he-IL" sz="2000" dirty="0" smtClean="0"/>
                        <a:t>פס' כ"ט</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dirty="0"/>
                    </a:p>
                  </a:txBody>
                  <a:tcPr/>
                </a:tc>
                <a:tc>
                  <a:txBody>
                    <a:bodyPr/>
                    <a:lstStyle/>
                    <a:p>
                      <a:pPr algn="r" rtl="1"/>
                      <a:endParaRPr lang="he-IL" sz="2000"/>
                    </a:p>
                  </a:txBody>
                  <a:tcPr/>
                </a:tc>
                <a:extLst>
                  <a:ext uri="{0D108BD9-81ED-4DB2-BD59-A6C34878D82A}">
                    <a16:rowId xmlns:a16="http://schemas.microsoft.com/office/drawing/2014/main" val="10005"/>
                  </a:ext>
                </a:extLst>
              </a:tr>
              <a:tr h="370592">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6"/>
                  </a:ext>
                </a:extLst>
              </a:tr>
              <a:tr h="370592">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7"/>
                  </a:ext>
                </a:extLst>
              </a:tr>
              <a:tr h="370592">
                <a:tc>
                  <a:txBody>
                    <a:bodyPr/>
                    <a:lstStyle/>
                    <a:p>
                      <a:pPr algn="r" rtl="1"/>
                      <a:r>
                        <a:rPr lang="he-IL" sz="2000" dirty="0" smtClean="0"/>
                        <a:t>פס' ל"ב</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8"/>
                  </a:ext>
                </a:extLst>
              </a:tr>
              <a:tr h="370592">
                <a:tc>
                  <a:txBody>
                    <a:bodyPr/>
                    <a:lstStyle/>
                    <a:p>
                      <a:pPr algn="r" rtl="1"/>
                      <a:endParaRPr lang="he-IL" sz="2000" dirty="0"/>
                    </a:p>
                  </a:txBody>
                  <a:tcPr/>
                </a:tc>
                <a:tc>
                  <a:txBody>
                    <a:bodyPr/>
                    <a:lstStyle/>
                    <a:p>
                      <a:pPr algn="r" rtl="1"/>
                      <a:r>
                        <a:rPr lang="he-IL" sz="2000" dirty="0" smtClean="0"/>
                        <a:t>2.</a:t>
                      </a:r>
                      <a:endParaRPr lang="he-IL" sz="2000" dirty="0"/>
                    </a:p>
                  </a:txBody>
                  <a:tcPr/>
                </a:tc>
                <a:tc>
                  <a:txBody>
                    <a:bodyPr/>
                    <a:lstStyle/>
                    <a:p>
                      <a:pPr algn="r" rtl="1"/>
                      <a:endParaRPr lang="he-IL" sz="2800"/>
                    </a:p>
                  </a:txBody>
                  <a:tcPr/>
                </a:tc>
                <a:tc>
                  <a:txBody>
                    <a:bodyPr/>
                    <a:lstStyle/>
                    <a:p>
                      <a:pPr algn="r" rtl="1"/>
                      <a:endParaRPr lang="he-IL" sz="2800" dirty="0"/>
                    </a:p>
                  </a:txBody>
                  <a:tcPr/>
                </a:tc>
                <a:extLst>
                  <a:ext uri="{0D108BD9-81ED-4DB2-BD59-A6C34878D82A}">
                    <a16:rowId xmlns:a16="http://schemas.microsoft.com/office/drawing/2014/main" val="10009"/>
                  </a:ext>
                </a:extLst>
              </a:tr>
            </a:tbl>
          </a:graphicData>
        </a:graphic>
      </p:graphicFrame>
      <p:pic>
        <p:nvPicPr>
          <p:cNvPr id="6"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2055" y="767303"/>
            <a:ext cx="1540938" cy="549601"/>
          </a:xfrm>
          <a:prstGeom prst="rect">
            <a:avLst/>
          </a:prstGeom>
        </p:spPr>
      </p:pic>
    </p:spTree>
    <p:extLst>
      <p:ext uri="{BB962C8B-B14F-4D97-AF65-F5344CB8AC3E}">
        <p14:creationId xmlns:p14="http://schemas.microsoft.com/office/powerpoint/2010/main" val="109406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971392" y="663126"/>
            <a:ext cx="6390197"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 המרגלים</a:t>
            </a:r>
            <a:endParaRPr dirty="0"/>
          </a:p>
        </p:txBody>
      </p:sp>
      <p:sp>
        <p:nvSpPr>
          <p:cNvPr id="295" name="Google Shape;295;p11"/>
          <p:cNvSpPr txBox="1">
            <a:spLocks noGrp="1"/>
          </p:cNvSpPr>
          <p:nvPr>
            <p:ph type="body" sz="quarter" idx="10"/>
          </p:nvPr>
        </p:nvSpPr>
        <p:spPr>
          <a:xfrm>
            <a:off x="-144379" y="1524001"/>
            <a:ext cx="12336379" cy="5334000"/>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4000" dirty="0" smtClean="0"/>
              <a:t>עיינו בפרקים י"ג, י"ד והשלימו את הטבלה שלפניכם</a:t>
            </a:r>
            <a:endParaRPr sz="4000" dirty="0"/>
          </a:p>
        </p:txBody>
      </p:sp>
      <p:pic>
        <p:nvPicPr>
          <p:cNvPr id="296" name="Google Shape;296;p11"/>
          <p:cNvPicPr preferRelativeResize="0"/>
          <p:nvPr/>
        </p:nvPicPr>
        <p:blipFill rotWithShape="1">
          <a:blip r:embed="rId3">
            <a:alphaModFix/>
          </a:blip>
          <a:srcRect/>
          <a:stretch/>
        </p:blipFill>
        <p:spPr>
          <a:xfrm>
            <a:off x="3649377" y="19313"/>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481800820"/>
              </p:ext>
            </p:extLst>
          </p:nvPr>
        </p:nvGraphicFramePr>
        <p:xfrm>
          <a:off x="1" y="2197767"/>
          <a:ext cx="12191999" cy="4175760"/>
        </p:xfrm>
        <a:graphic>
          <a:graphicData uri="http://schemas.openxmlformats.org/drawingml/2006/table">
            <a:tbl>
              <a:tblPr rtl="1" firstRow="1" bandRow="1">
                <a:tableStyleId>{5C22544A-7EE6-4342-B048-85BDC9FD1C3A}</a:tableStyleId>
              </a:tblPr>
              <a:tblGrid>
                <a:gridCol w="1433311">
                  <a:extLst>
                    <a:ext uri="{9D8B030D-6E8A-4147-A177-3AD203B41FA5}">
                      <a16:colId xmlns:a16="http://schemas.microsoft.com/office/drawing/2014/main" val="20000"/>
                    </a:ext>
                  </a:extLst>
                </a:gridCol>
                <a:gridCol w="4662689">
                  <a:extLst>
                    <a:ext uri="{9D8B030D-6E8A-4147-A177-3AD203B41FA5}">
                      <a16:colId xmlns:a16="http://schemas.microsoft.com/office/drawing/2014/main" val="20001"/>
                    </a:ext>
                  </a:extLst>
                </a:gridCol>
                <a:gridCol w="1530636">
                  <a:extLst>
                    <a:ext uri="{9D8B030D-6E8A-4147-A177-3AD203B41FA5}">
                      <a16:colId xmlns:a16="http://schemas.microsoft.com/office/drawing/2014/main" val="20002"/>
                    </a:ext>
                  </a:extLst>
                </a:gridCol>
                <a:gridCol w="4565363">
                  <a:extLst>
                    <a:ext uri="{9D8B030D-6E8A-4147-A177-3AD203B41FA5}">
                      <a16:colId xmlns:a16="http://schemas.microsoft.com/office/drawing/2014/main" val="20003"/>
                    </a:ext>
                  </a:extLst>
                </a:gridCol>
              </a:tblGrid>
              <a:tr h="194128">
                <a:tc>
                  <a:txBody>
                    <a:bodyPr/>
                    <a:lstStyle/>
                    <a:p>
                      <a:pPr algn="ctr" rtl="1"/>
                      <a:r>
                        <a:rPr lang="he-IL" dirty="0" smtClean="0">
                          <a:solidFill>
                            <a:schemeClr val="bg1"/>
                          </a:solidFill>
                        </a:rPr>
                        <a:t>פרק י"ג</a:t>
                      </a:r>
                      <a:endParaRPr lang="he-IL" dirty="0">
                        <a:solidFill>
                          <a:schemeClr val="bg1"/>
                        </a:solidFill>
                      </a:endParaRPr>
                    </a:p>
                  </a:txBody>
                  <a:tcPr/>
                </a:tc>
                <a:tc>
                  <a:txBody>
                    <a:bodyPr/>
                    <a:lstStyle/>
                    <a:p>
                      <a:pPr algn="ctr" rtl="1"/>
                      <a:r>
                        <a:rPr lang="he-IL" dirty="0" smtClean="0"/>
                        <a:t>דברי המרגלים</a:t>
                      </a:r>
                      <a:endParaRPr lang="he-IL" dirty="0"/>
                    </a:p>
                  </a:txBody>
                  <a:tcPr/>
                </a:tc>
                <a:tc>
                  <a:txBody>
                    <a:bodyPr/>
                    <a:lstStyle/>
                    <a:p>
                      <a:pPr algn="ctr" rtl="1"/>
                      <a:r>
                        <a:rPr lang="he-IL" dirty="0" smtClean="0"/>
                        <a:t>פרק י"ד</a:t>
                      </a:r>
                      <a:endParaRPr lang="he-IL" dirty="0"/>
                    </a:p>
                  </a:txBody>
                  <a:tcPr/>
                </a:tc>
                <a:tc>
                  <a:txBody>
                    <a:bodyPr/>
                    <a:lstStyle/>
                    <a:p>
                      <a:pPr algn="ctr" rtl="1"/>
                      <a:r>
                        <a:rPr lang="he-IL" dirty="0" smtClean="0"/>
                        <a:t>דברי יהושוע</a:t>
                      </a:r>
                      <a:r>
                        <a:rPr lang="he-IL" baseline="0" dirty="0" smtClean="0"/>
                        <a:t> וכלב</a:t>
                      </a:r>
                      <a:endParaRPr lang="he-IL" dirty="0"/>
                    </a:p>
                  </a:txBody>
                  <a:tcPr/>
                </a:tc>
                <a:extLst>
                  <a:ext uri="{0D108BD9-81ED-4DB2-BD59-A6C34878D82A}">
                    <a16:rowId xmlns:a16="http://schemas.microsoft.com/office/drawing/2014/main" val="10000"/>
                  </a:ext>
                </a:extLst>
              </a:tr>
              <a:tr h="370592">
                <a:tc>
                  <a:txBody>
                    <a:bodyPr/>
                    <a:lstStyle/>
                    <a:p>
                      <a:pPr algn="r" rtl="1"/>
                      <a:r>
                        <a:rPr lang="he-IL" sz="2000" dirty="0" smtClean="0"/>
                        <a:t>פס' כ"ז</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בָּאנוּ, אֶל-הָאָרֶץ אֲשֶׁר שְׁלַחְתָּנוּ; וְגַם זָבַת חָלָב וּדְבַשׁ, הִוא–וְזֶה-פִּרְיָהּ.</a:t>
                      </a:r>
                      <a:endParaRPr lang="he-IL" sz="2000" dirty="0"/>
                    </a:p>
                  </a:txBody>
                  <a:tcPr/>
                </a:tc>
                <a:tc>
                  <a:txBody>
                    <a:bodyPr/>
                    <a:lstStyle/>
                    <a:p>
                      <a:pPr algn="r" rtl="1"/>
                      <a:r>
                        <a:rPr lang="he-IL" sz="2000" dirty="0" smtClean="0"/>
                        <a:t>פס' ז</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 עָבַרְנוּ בָהּ לָתוּר אֹתָהּ–טוֹבָה הָאָרֶץ, מְאֹד </a:t>
                      </a:r>
                      <a:r>
                        <a:rPr lang="he-IL" sz="2000" b="0" i="0" u="none" strike="noStrike" cap="none" dirty="0" err="1" smtClean="0">
                          <a:solidFill>
                            <a:schemeClr val="dk1"/>
                          </a:solidFill>
                          <a:effectLst/>
                          <a:latin typeface="+mn-lt"/>
                          <a:ea typeface="+mn-ea"/>
                          <a:cs typeface="+mn-cs"/>
                          <a:sym typeface="Arial"/>
                        </a:rPr>
                        <a:t>מְאֹד</a:t>
                      </a:r>
                      <a:endParaRPr lang="he-IL" sz="2000" dirty="0"/>
                    </a:p>
                  </a:txBody>
                  <a:tcPr/>
                </a:tc>
                <a:extLst>
                  <a:ext uri="{0D108BD9-81ED-4DB2-BD59-A6C34878D82A}">
                    <a16:rowId xmlns:a16="http://schemas.microsoft.com/office/drawing/2014/main" val="10001"/>
                  </a:ext>
                </a:extLst>
              </a:tr>
              <a:tr h="370592">
                <a:tc>
                  <a:txBody>
                    <a:bodyPr/>
                    <a:lstStyle/>
                    <a:p>
                      <a:pPr algn="r" rtl="1"/>
                      <a:r>
                        <a:rPr lang="he-IL" sz="2000" dirty="0" smtClean="0"/>
                        <a:t>פס' כ"ח</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a:t>
                      </a:r>
                      <a:endParaRPr lang="he-IL" sz="2000" dirty="0"/>
                    </a:p>
                  </a:txBody>
                  <a:tcPr/>
                </a:tc>
                <a:tc>
                  <a:txBody>
                    <a:bodyPr/>
                    <a:lstStyle/>
                    <a:p>
                      <a:pPr algn="r" rtl="1"/>
                      <a:r>
                        <a:rPr lang="he-IL" sz="2000" dirty="0" smtClean="0"/>
                        <a:t>פס' ח</a:t>
                      </a:r>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2"/>
                  </a:ext>
                </a:extLst>
              </a:tr>
              <a:tr h="370592">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r>
                        <a:rPr lang="he-IL" sz="2000" dirty="0" smtClean="0"/>
                        <a:t>פס' ט</a:t>
                      </a:r>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3"/>
                  </a:ext>
                </a:extLst>
              </a:tr>
              <a:tr h="370592">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4"/>
                  </a:ext>
                </a:extLst>
              </a:tr>
              <a:tr h="370592">
                <a:tc>
                  <a:txBody>
                    <a:bodyPr/>
                    <a:lstStyle/>
                    <a:p>
                      <a:pPr algn="r" rtl="1"/>
                      <a:r>
                        <a:rPr lang="he-IL" sz="2000" dirty="0" smtClean="0"/>
                        <a:t>פס' כ"ט</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5"/>
                  </a:ext>
                </a:extLst>
              </a:tr>
              <a:tr h="370592">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6"/>
                  </a:ext>
                </a:extLst>
              </a:tr>
              <a:tr h="370592">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7"/>
                  </a:ext>
                </a:extLst>
              </a:tr>
              <a:tr h="370592">
                <a:tc>
                  <a:txBody>
                    <a:bodyPr/>
                    <a:lstStyle/>
                    <a:p>
                      <a:pPr algn="r" rtl="1"/>
                      <a:r>
                        <a:rPr lang="he-IL" sz="2000" dirty="0" smtClean="0"/>
                        <a:t>פס' ל"ב</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8"/>
                  </a:ext>
                </a:extLst>
              </a:tr>
              <a:tr h="370592">
                <a:tc>
                  <a:txBody>
                    <a:bodyPr/>
                    <a:lstStyle/>
                    <a:p>
                      <a:pPr algn="r" rtl="1"/>
                      <a:endParaRPr lang="he-IL" sz="2000" dirty="0"/>
                    </a:p>
                  </a:txBody>
                  <a:tcPr/>
                </a:tc>
                <a:tc>
                  <a:txBody>
                    <a:bodyPr/>
                    <a:lstStyle/>
                    <a:p>
                      <a:pPr algn="r" rtl="1"/>
                      <a:r>
                        <a:rPr lang="he-IL" sz="2000" dirty="0" smtClean="0"/>
                        <a:t>2.</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3166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5023944" y="663126"/>
            <a:ext cx="6337645"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 המרגלים</a:t>
            </a:r>
            <a:endParaRPr dirty="0"/>
          </a:p>
        </p:txBody>
      </p:sp>
      <p:sp>
        <p:nvSpPr>
          <p:cNvPr id="295" name="Google Shape;295;p11"/>
          <p:cNvSpPr txBox="1">
            <a:spLocks noGrp="1"/>
          </p:cNvSpPr>
          <p:nvPr>
            <p:ph type="body" sz="quarter" idx="10"/>
          </p:nvPr>
        </p:nvSpPr>
        <p:spPr>
          <a:xfrm>
            <a:off x="-144379" y="1576552"/>
            <a:ext cx="12336379" cy="5281449"/>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3200" dirty="0" smtClean="0"/>
              <a:t>עיינו בפרקים י"ג, י"ד והשלימו את הטבלה שלפניכם</a:t>
            </a:r>
            <a:endParaRPr sz="32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3562533137"/>
              </p:ext>
            </p:extLst>
          </p:nvPr>
        </p:nvGraphicFramePr>
        <p:xfrm>
          <a:off x="0" y="2032690"/>
          <a:ext cx="12192001" cy="5601722"/>
        </p:xfrm>
        <a:graphic>
          <a:graphicData uri="http://schemas.openxmlformats.org/drawingml/2006/table">
            <a:tbl>
              <a:tblPr rtl="1" firstRow="1" bandRow="1">
                <a:tableStyleId>{5C22544A-7EE6-4342-B048-85BDC9FD1C3A}</a:tableStyleId>
              </a:tblPr>
              <a:tblGrid>
                <a:gridCol w="1433311">
                  <a:extLst>
                    <a:ext uri="{9D8B030D-6E8A-4147-A177-3AD203B41FA5}">
                      <a16:colId xmlns:a16="http://schemas.microsoft.com/office/drawing/2014/main" val="20000"/>
                    </a:ext>
                  </a:extLst>
                </a:gridCol>
                <a:gridCol w="4662690">
                  <a:extLst>
                    <a:ext uri="{9D8B030D-6E8A-4147-A177-3AD203B41FA5}">
                      <a16:colId xmlns:a16="http://schemas.microsoft.com/office/drawing/2014/main" val="20001"/>
                    </a:ext>
                  </a:extLst>
                </a:gridCol>
                <a:gridCol w="1530636">
                  <a:extLst>
                    <a:ext uri="{9D8B030D-6E8A-4147-A177-3AD203B41FA5}">
                      <a16:colId xmlns:a16="http://schemas.microsoft.com/office/drawing/2014/main" val="20002"/>
                    </a:ext>
                  </a:extLst>
                </a:gridCol>
                <a:gridCol w="4565364">
                  <a:extLst>
                    <a:ext uri="{9D8B030D-6E8A-4147-A177-3AD203B41FA5}">
                      <a16:colId xmlns:a16="http://schemas.microsoft.com/office/drawing/2014/main" val="20003"/>
                    </a:ext>
                  </a:extLst>
                </a:gridCol>
              </a:tblGrid>
              <a:tr h="292647">
                <a:tc>
                  <a:txBody>
                    <a:bodyPr/>
                    <a:lstStyle/>
                    <a:p>
                      <a:pPr algn="ctr" rtl="1"/>
                      <a:r>
                        <a:rPr lang="he-IL" dirty="0" smtClean="0">
                          <a:solidFill>
                            <a:schemeClr val="bg1"/>
                          </a:solidFill>
                        </a:rPr>
                        <a:t>פרק י"ג</a:t>
                      </a:r>
                      <a:endParaRPr lang="he-IL" dirty="0">
                        <a:solidFill>
                          <a:schemeClr val="bg1"/>
                        </a:solidFill>
                      </a:endParaRPr>
                    </a:p>
                  </a:txBody>
                  <a:tcPr/>
                </a:tc>
                <a:tc>
                  <a:txBody>
                    <a:bodyPr/>
                    <a:lstStyle/>
                    <a:p>
                      <a:pPr algn="ctr" rtl="1"/>
                      <a:r>
                        <a:rPr lang="he-IL" dirty="0" smtClean="0"/>
                        <a:t>דברי המרגלים</a:t>
                      </a:r>
                      <a:endParaRPr lang="he-IL" dirty="0"/>
                    </a:p>
                  </a:txBody>
                  <a:tcPr/>
                </a:tc>
                <a:tc>
                  <a:txBody>
                    <a:bodyPr/>
                    <a:lstStyle/>
                    <a:p>
                      <a:pPr algn="ctr" rtl="1"/>
                      <a:r>
                        <a:rPr lang="he-IL" dirty="0" smtClean="0"/>
                        <a:t>פרק י"ד</a:t>
                      </a:r>
                      <a:endParaRPr lang="he-IL" dirty="0"/>
                    </a:p>
                  </a:txBody>
                  <a:tcPr/>
                </a:tc>
                <a:tc>
                  <a:txBody>
                    <a:bodyPr/>
                    <a:lstStyle/>
                    <a:p>
                      <a:pPr algn="ctr" rtl="1"/>
                      <a:r>
                        <a:rPr lang="he-IL" dirty="0" smtClean="0"/>
                        <a:t>דברי יהושוע</a:t>
                      </a:r>
                      <a:r>
                        <a:rPr lang="he-IL" baseline="0" dirty="0" smtClean="0"/>
                        <a:t> וכלב</a:t>
                      </a:r>
                      <a:endParaRPr lang="he-IL" dirty="0"/>
                    </a:p>
                  </a:txBody>
                  <a:tcPr/>
                </a:tc>
                <a:extLst>
                  <a:ext uri="{0D108BD9-81ED-4DB2-BD59-A6C34878D82A}">
                    <a16:rowId xmlns:a16="http://schemas.microsoft.com/office/drawing/2014/main" val="10000"/>
                  </a:ext>
                </a:extLst>
              </a:tr>
              <a:tr h="1316914">
                <a:tc>
                  <a:txBody>
                    <a:bodyPr/>
                    <a:lstStyle/>
                    <a:p>
                      <a:pPr algn="r" rtl="1"/>
                      <a:r>
                        <a:rPr lang="he-IL" sz="2000" dirty="0" smtClean="0"/>
                        <a:t>פס' כ"ז</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בָּאנוּ, אֶל-הָאָרֶץ אֲשֶׁר שְׁלַחְתָּנוּ; וְגַם זָבַת חָלָב וּדְבַשׁ, הִוא–וְזֶה-פִּרְיָהּ.</a:t>
                      </a:r>
                      <a:endParaRPr lang="he-IL" sz="2000" dirty="0"/>
                    </a:p>
                  </a:txBody>
                  <a:tcPr/>
                </a:tc>
                <a:tc>
                  <a:txBody>
                    <a:bodyPr/>
                    <a:lstStyle/>
                    <a:p>
                      <a:pPr algn="r" rtl="1"/>
                      <a:r>
                        <a:rPr lang="he-IL" sz="2000" dirty="0" smtClean="0"/>
                        <a:t>פס' ז</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 עָבַרְנוּ בָהּ לָתוּר אֹתָהּ–טוֹבָה הָאָרֶץ, מְאֹד </a:t>
                      </a:r>
                      <a:r>
                        <a:rPr lang="he-IL" sz="2000" b="0" i="0" u="none" strike="noStrike" cap="none" dirty="0" err="1" smtClean="0">
                          <a:solidFill>
                            <a:schemeClr val="dk1"/>
                          </a:solidFill>
                          <a:effectLst/>
                          <a:latin typeface="+mn-lt"/>
                          <a:ea typeface="+mn-ea"/>
                          <a:cs typeface="+mn-cs"/>
                          <a:sym typeface="Arial"/>
                        </a:rPr>
                        <a:t>מְאֹד</a:t>
                      </a:r>
                      <a:endParaRPr lang="he-IL" sz="2000" dirty="0"/>
                    </a:p>
                  </a:txBody>
                  <a:tcPr/>
                </a:tc>
                <a:extLst>
                  <a:ext uri="{0D108BD9-81ED-4DB2-BD59-A6C34878D82A}">
                    <a16:rowId xmlns:a16="http://schemas.microsoft.com/office/drawing/2014/main" val="10001"/>
                  </a:ext>
                </a:extLst>
              </a:tr>
              <a:tr h="497501">
                <a:tc>
                  <a:txBody>
                    <a:bodyPr/>
                    <a:lstStyle/>
                    <a:p>
                      <a:pPr algn="r" rtl="1"/>
                      <a:r>
                        <a:rPr lang="he-IL" sz="2000" dirty="0" smtClean="0"/>
                        <a:t>פס' כ"ח</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אֶפֶס כִּי-עַז הָעָם, </a:t>
                      </a:r>
                      <a:r>
                        <a:rPr lang="he-IL" sz="2000" b="0" i="0" u="none" strike="noStrike" cap="none" dirty="0" err="1" smtClean="0">
                          <a:solidFill>
                            <a:schemeClr val="dk1"/>
                          </a:solidFill>
                          <a:effectLst/>
                          <a:latin typeface="+mn-lt"/>
                          <a:ea typeface="+mn-ea"/>
                          <a:cs typeface="+mn-cs"/>
                          <a:sym typeface="Arial"/>
                        </a:rPr>
                        <a:t>הַיֹּשֵׁב</a:t>
                      </a:r>
                      <a:r>
                        <a:rPr lang="he-IL" sz="2000" b="0" i="0" u="none" strike="noStrike" cap="none" dirty="0" smtClean="0">
                          <a:solidFill>
                            <a:schemeClr val="dk1"/>
                          </a:solidFill>
                          <a:effectLst/>
                          <a:latin typeface="+mn-lt"/>
                          <a:ea typeface="+mn-ea"/>
                          <a:cs typeface="+mn-cs"/>
                          <a:sym typeface="Arial"/>
                        </a:rPr>
                        <a:t> בָּאָרֶץ</a:t>
                      </a:r>
                      <a:endParaRPr lang="he-IL" sz="2000" dirty="0"/>
                    </a:p>
                  </a:txBody>
                  <a:tcPr/>
                </a:tc>
                <a:tc>
                  <a:txBody>
                    <a:bodyPr/>
                    <a:lstStyle/>
                    <a:p>
                      <a:pPr algn="r" rtl="1"/>
                      <a:r>
                        <a:rPr lang="he-IL" sz="2000" dirty="0" smtClean="0"/>
                        <a:t>פס' ח</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אֲשֶׁר-הִוא זָבַת חָלָב וּדְבָשׁ.</a:t>
                      </a:r>
                      <a:endParaRPr lang="he-IL" sz="2000" dirty="0"/>
                    </a:p>
                  </a:txBody>
                  <a:tcPr/>
                </a:tc>
                <a:extLst>
                  <a:ext uri="{0D108BD9-81ED-4DB2-BD59-A6C34878D82A}">
                    <a16:rowId xmlns:a16="http://schemas.microsoft.com/office/drawing/2014/main" val="10002"/>
                  </a:ext>
                </a:extLst>
              </a:tr>
              <a:tr h="497501">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r>
                        <a:rPr lang="he-IL" sz="2000" dirty="0" smtClean="0"/>
                        <a:t>פס' ט</a:t>
                      </a:r>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3"/>
                  </a:ext>
                </a:extLst>
              </a:tr>
              <a:tr h="497501">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4"/>
                  </a:ext>
                </a:extLst>
              </a:tr>
              <a:tr h="497501">
                <a:tc>
                  <a:txBody>
                    <a:bodyPr/>
                    <a:lstStyle/>
                    <a:p>
                      <a:pPr algn="r" rtl="1"/>
                      <a:r>
                        <a:rPr lang="he-IL" sz="2000" dirty="0" smtClean="0"/>
                        <a:t>פס' כ"ט</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5"/>
                  </a:ext>
                </a:extLst>
              </a:tr>
              <a:tr h="497501">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6"/>
                  </a:ext>
                </a:extLst>
              </a:tr>
              <a:tr h="497501">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7"/>
                  </a:ext>
                </a:extLst>
              </a:tr>
              <a:tr h="497501">
                <a:tc>
                  <a:txBody>
                    <a:bodyPr/>
                    <a:lstStyle/>
                    <a:p>
                      <a:pPr algn="r" rtl="1"/>
                      <a:r>
                        <a:rPr lang="he-IL" sz="2000" dirty="0" smtClean="0"/>
                        <a:t>פס' ל"ב</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8"/>
                  </a:ext>
                </a:extLst>
              </a:tr>
              <a:tr h="497501">
                <a:tc>
                  <a:txBody>
                    <a:bodyPr/>
                    <a:lstStyle/>
                    <a:p>
                      <a:pPr algn="r" rtl="1"/>
                      <a:endParaRPr lang="he-IL" sz="2000" dirty="0"/>
                    </a:p>
                  </a:txBody>
                  <a:tcPr/>
                </a:tc>
                <a:tc>
                  <a:txBody>
                    <a:bodyPr/>
                    <a:lstStyle/>
                    <a:p>
                      <a:pPr algn="r" rtl="1"/>
                      <a:r>
                        <a:rPr lang="he-IL" sz="2000" dirty="0" smtClean="0"/>
                        <a:t>2.</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2771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918840" y="663126"/>
            <a:ext cx="6442749"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 המרגלים</a:t>
            </a:r>
            <a:endParaRPr dirty="0"/>
          </a:p>
        </p:txBody>
      </p:sp>
      <p:sp>
        <p:nvSpPr>
          <p:cNvPr id="295" name="Google Shape;295;p11"/>
          <p:cNvSpPr txBox="1">
            <a:spLocks noGrp="1"/>
          </p:cNvSpPr>
          <p:nvPr>
            <p:ph type="body" sz="quarter" idx="10"/>
          </p:nvPr>
        </p:nvSpPr>
        <p:spPr>
          <a:xfrm>
            <a:off x="-144379" y="1576552"/>
            <a:ext cx="12336379" cy="7486351"/>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4000" dirty="0" smtClean="0"/>
              <a:t>עיינו בפרקים י"ג, י"ד והשלימו את הטבלה שלפניכם</a:t>
            </a:r>
            <a:endParaRPr sz="4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280656710"/>
              </p:ext>
            </p:extLst>
          </p:nvPr>
        </p:nvGraphicFramePr>
        <p:xfrm>
          <a:off x="0" y="2387784"/>
          <a:ext cx="12192001" cy="4480560"/>
        </p:xfrm>
        <a:graphic>
          <a:graphicData uri="http://schemas.openxmlformats.org/drawingml/2006/table">
            <a:tbl>
              <a:tblPr rtl="1" firstRow="1" bandRow="1">
                <a:tableStyleId>{5C22544A-7EE6-4342-B048-85BDC9FD1C3A}</a:tableStyleId>
              </a:tblPr>
              <a:tblGrid>
                <a:gridCol w="1433311">
                  <a:extLst>
                    <a:ext uri="{9D8B030D-6E8A-4147-A177-3AD203B41FA5}">
                      <a16:colId xmlns:a16="http://schemas.microsoft.com/office/drawing/2014/main" val="20000"/>
                    </a:ext>
                  </a:extLst>
                </a:gridCol>
                <a:gridCol w="4662690">
                  <a:extLst>
                    <a:ext uri="{9D8B030D-6E8A-4147-A177-3AD203B41FA5}">
                      <a16:colId xmlns:a16="http://schemas.microsoft.com/office/drawing/2014/main" val="20001"/>
                    </a:ext>
                  </a:extLst>
                </a:gridCol>
                <a:gridCol w="1530636">
                  <a:extLst>
                    <a:ext uri="{9D8B030D-6E8A-4147-A177-3AD203B41FA5}">
                      <a16:colId xmlns:a16="http://schemas.microsoft.com/office/drawing/2014/main" val="20002"/>
                    </a:ext>
                  </a:extLst>
                </a:gridCol>
                <a:gridCol w="4565364">
                  <a:extLst>
                    <a:ext uri="{9D8B030D-6E8A-4147-A177-3AD203B41FA5}">
                      <a16:colId xmlns:a16="http://schemas.microsoft.com/office/drawing/2014/main" val="20003"/>
                    </a:ext>
                  </a:extLst>
                </a:gridCol>
              </a:tblGrid>
              <a:tr h="194128">
                <a:tc>
                  <a:txBody>
                    <a:bodyPr/>
                    <a:lstStyle/>
                    <a:p>
                      <a:pPr algn="ctr" rtl="1"/>
                      <a:r>
                        <a:rPr lang="he-IL" dirty="0" smtClean="0">
                          <a:solidFill>
                            <a:schemeClr val="bg1"/>
                          </a:solidFill>
                        </a:rPr>
                        <a:t>פרק י"ג</a:t>
                      </a:r>
                      <a:endParaRPr lang="he-IL" dirty="0">
                        <a:solidFill>
                          <a:schemeClr val="bg1"/>
                        </a:solidFill>
                      </a:endParaRPr>
                    </a:p>
                  </a:txBody>
                  <a:tcPr/>
                </a:tc>
                <a:tc>
                  <a:txBody>
                    <a:bodyPr/>
                    <a:lstStyle/>
                    <a:p>
                      <a:pPr algn="ctr" rtl="1"/>
                      <a:r>
                        <a:rPr lang="he-IL" dirty="0" smtClean="0"/>
                        <a:t>דברי המרגלים</a:t>
                      </a:r>
                      <a:endParaRPr lang="he-IL" dirty="0"/>
                    </a:p>
                  </a:txBody>
                  <a:tcPr/>
                </a:tc>
                <a:tc>
                  <a:txBody>
                    <a:bodyPr/>
                    <a:lstStyle/>
                    <a:p>
                      <a:pPr algn="ctr" rtl="1"/>
                      <a:r>
                        <a:rPr lang="he-IL" dirty="0" smtClean="0"/>
                        <a:t>פרק י"ד</a:t>
                      </a:r>
                      <a:endParaRPr lang="he-IL" dirty="0"/>
                    </a:p>
                  </a:txBody>
                  <a:tcPr/>
                </a:tc>
                <a:tc>
                  <a:txBody>
                    <a:bodyPr/>
                    <a:lstStyle/>
                    <a:p>
                      <a:pPr algn="ctr" rtl="1"/>
                      <a:r>
                        <a:rPr lang="he-IL" dirty="0" smtClean="0"/>
                        <a:t>דברי יהושוע</a:t>
                      </a:r>
                      <a:r>
                        <a:rPr lang="he-IL" baseline="0" dirty="0" smtClean="0"/>
                        <a:t> וכלב</a:t>
                      </a:r>
                      <a:endParaRPr lang="he-IL" dirty="0"/>
                    </a:p>
                  </a:txBody>
                  <a:tcPr/>
                </a:tc>
                <a:extLst>
                  <a:ext uri="{0D108BD9-81ED-4DB2-BD59-A6C34878D82A}">
                    <a16:rowId xmlns:a16="http://schemas.microsoft.com/office/drawing/2014/main" val="10000"/>
                  </a:ext>
                </a:extLst>
              </a:tr>
              <a:tr h="370592">
                <a:tc>
                  <a:txBody>
                    <a:bodyPr/>
                    <a:lstStyle/>
                    <a:p>
                      <a:pPr algn="r" rtl="1"/>
                      <a:r>
                        <a:rPr lang="he-IL" sz="2000" dirty="0" smtClean="0"/>
                        <a:t>פס' כ"ז</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בָּאנוּ, אֶל-הָאָרֶץ אֲשֶׁר שְׁלַחְתָּנוּ; וְגַם זָבַת חָלָב וּדְבַשׁ, הִוא–וְזֶה-פִּרְיָהּ.</a:t>
                      </a:r>
                      <a:endParaRPr lang="he-IL" sz="2000" dirty="0"/>
                    </a:p>
                  </a:txBody>
                  <a:tcPr/>
                </a:tc>
                <a:tc>
                  <a:txBody>
                    <a:bodyPr/>
                    <a:lstStyle/>
                    <a:p>
                      <a:pPr algn="r" rtl="1"/>
                      <a:r>
                        <a:rPr lang="he-IL" sz="2000" dirty="0" smtClean="0"/>
                        <a:t>פס' ז</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 עָבַרְנוּ בָהּ לָתוּר אֹתָהּ–טוֹבָה הָאָרֶץ, מְאֹד </a:t>
                      </a:r>
                      <a:r>
                        <a:rPr lang="he-IL" sz="2000" b="0" i="0" u="none" strike="noStrike" cap="none" dirty="0" err="1" smtClean="0">
                          <a:solidFill>
                            <a:schemeClr val="dk1"/>
                          </a:solidFill>
                          <a:effectLst/>
                          <a:latin typeface="+mn-lt"/>
                          <a:ea typeface="+mn-ea"/>
                          <a:cs typeface="+mn-cs"/>
                          <a:sym typeface="Arial"/>
                        </a:rPr>
                        <a:t>מְאֹד</a:t>
                      </a:r>
                      <a:endParaRPr lang="he-IL" sz="2000" dirty="0"/>
                    </a:p>
                  </a:txBody>
                  <a:tcPr/>
                </a:tc>
                <a:extLst>
                  <a:ext uri="{0D108BD9-81ED-4DB2-BD59-A6C34878D82A}">
                    <a16:rowId xmlns:a16="http://schemas.microsoft.com/office/drawing/2014/main" val="10001"/>
                  </a:ext>
                </a:extLst>
              </a:tr>
              <a:tr h="370592">
                <a:tc>
                  <a:txBody>
                    <a:bodyPr/>
                    <a:lstStyle/>
                    <a:p>
                      <a:pPr algn="r" rtl="1"/>
                      <a:r>
                        <a:rPr lang="he-IL" sz="2000" dirty="0" smtClean="0"/>
                        <a:t>פס' כ"ח</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אֶפֶס כִּי-עַז הָעָם, </a:t>
                      </a:r>
                      <a:r>
                        <a:rPr lang="he-IL" sz="2000" b="0" i="0" u="none" strike="noStrike" cap="none" dirty="0" err="1" smtClean="0">
                          <a:solidFill>
                            <a:schemeClr val="dk1"/>
                          </a:solidFill>
                          <a:effectLst/>
                          <a:latin typeface="+mn-lt"/>
                          <a:ea typeface="+mn-ea"/>
                          <a:cs typeface="+mn-cs"/>
                          <a:sym typeface="Arial"/>
                        </a:rPr>
                        <a:t>הַיֹּשֵׁב</a:t>
                      </a:r>
                      <a:r>
                        <a:rPr lang="he-IL" sz="2000" b="0" i="0" u="none" strike="noStrike" cap="none" dirty="0" smtClean="0">
                          <a:solidFill>
                            <a:schemeClr val="dk1"/>
                          </a:solidFill>
                          <a:effectLst/>
                          <a:latin typeface="+mn-lt"/>
                          <a:ea typeface="+mn-ea"/>
                          <a:cs typeface="+mn-cs"/>
                          <a:sym typeface="Arial"/>
                        </a:rPr>
                        <a:t> בָּאָרֶץ</a:t>
                      </a:r>
                      <a:endParaRPr lang="he-IL" sz="2000" dirty="0"/>
                    </a:p>
                  </a:txBody>
                  <a:tcPr/>
                </a:tc>
                <a:tc>
                  <a:txBody>
                    <a:bodyPr/>
                    <a:lstStyle/>
                    <a:p>
                      <a:pPr algn="r" rtl="1"/>
                      <a:r>
                        <a:rPr lang="he-IL" sz="2000" dirty="0" smtClean="0"/>
                        <a:t>פס' ח</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אֲשֶׁר-הִוא זָבַת חָלָב וּדְבָשׁ.</a:t>
                      </a:r>
                      <a:endParaRPr lang="he-IL" sz="2000" dirty="0"/>
                    </a:p>
                  </a:txBody>
                  <a:tcPr/>
                </a:tc>
                <a:extLst>
                  <a:ext uri="{0D108BD9-81ED-4DB2-BD59-A6C34878D82A}">
                    <a16:rowId xmlns:a16="http://schemas.microsoft.com/office/drawing/2014/main" val="10002"/>
                  </a:ext>
                </a:extLst>
              </a:tr>
              <a:tr h="370592">
                <a:tc>
                  <a:txBody>
                    <a:bodyPr/>
                    <a:lstStyle/>
                    <a:p>
                      <a:pPr algn="r" rtl="1"/>
                      <a:endParaRPr lang="he-IL" sz="2000"/>
                    </a:p>
                  </a:txBody>
                  <a:tcPr/>
                </a:tc>
                <a:tc>
                  <a:txBody>
                    <a:bodyPr/>
                    <a:lstStyle/>
                    <a:p>
                      <a:pPr algn="r" rtl="1"/>
                      <a:r>
                        <a:rPr lang="he-IL" sz="2000" dirty="0" smtClean="0"/>
                        <a:t>2.</a:t>
                      </a:r>
                      <a:r>
                        <a:rPr lang="he-IL" sz="2000" b="0" i="0" u="none" strike="noStrike" cap="none" dirty="0" smtClean="0">
                          <a:solidFill>
                            <a:schemeClr val="dk1"/>
                          </a:solidFill>
                          <a:effectLst/>
                          <a:latin typeface="+mn-lt"/>
                          <a:ea typeface="+mn-ea"/>
                          <a:cs typeface="+mn-cs"/>
                          <a:sym typeface="Arial"/>
                        </a:rPr>
                        <a:t> וְהֶעָרִים, בְּצֻרוֹת גְּדֹלֹת מְאֹד</a:t>
                      </a:r>
                      <a:endParaRPr lang="he-IL" sz="2000" dirty="0"/>
                    </a:p>
                  </a:txBody>
                  <a:tcPr/>
                </a:tc>
                <a:tc>
                  <a:txBody>
                    <a:bodyPr/>
                    <a:lstStyle/>
                    <a:p>
                      <a:pPr algn="r" rtl="1"/>
                      <a:r>
                        <a:rPr lang="he-IL" sz="2000" dirty="0" smtClean="0"/>
                        <a:t>פס' ט</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וְאַתֶּם אַל-תִּירְאוּ אֶת-עַם הָאָרֶץ, כִּי לַחְמֵנוּ הֵם; סָר צִלָּם מֵעֲלֵיהֶם וַיהוָה אִתָּנוּ, </a:t>
                      </a:r>
                      <a:r>
                        <a:rPr lang="he-IL" sz="2000" b="0" i="0" u="none" strike="noStrike" cap="none" dirty="0" err="1" smtClean="0">
                          <a:solidFill>
                            <a:schemeClr val="dk1"/>
                          </a:solidFill>
                          <a:effectLst/>
                          <a:latin typeface="+mn-lt"/>
                          <a:ea typeface="+mn-ea"/>
                          <a:cs typeface="+mn-cs"/>
                          <a:sym typeface="Arial"/>
                        </a:rPr>
                        <a:t>אַל-תִּירָאֻם</a:t>
                      </a:r>
                      <a:endParaRPr lang="he-IL" sz="2000" dirty="0"/>
                    </a:p>
                  </a:txBody>
                  <a:tcPr/>
                </a:tc>
                <a:extLst>
                  <a:ext uri="{0D108BD9-81ED-4DB2-BD59-A6C34878D82A}">
                    <a16:rowId xmlns:a16="http://schemas.microsoft.com/office/drawing/2014/main" val="10003"/>
                  </a:ext>
                </a:extLst>
              </a:tr>
              <a:tr h="370592">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4"/>
                  </a:ext>
                </a:extLst>
              </a:tr>
              <a:tr h="370592">
                <a:tc>
                  <a:txBody>
                    <a:bodyPr/>
                    <a:lstStyle/>
                    <a:p>
                      <a:pPr algn="r" rtl="1"/>
                      <a:r>
                        <a:rPr lang="he-IL" sz="2000" dirty="0" smtClean="0"/>
                        <a:t>פס' כ"ט</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5"/>
                  </a:ext>
                </a:extLst>
              </a:tr>
              <a:tr h="370592">
                <a:tc>
                  <a:txBody>
                    <a:bodyPr/>
                    <a:lstStyle/>
                    <a:p>
                      <a:pPr algn="r" rtl="1"/>
                      <a:endParaRPr lang="he-IL" sz="2000"/>
                    </a:p>
                  </a:txBody>
                  <a:tcPr/>
                </a:tc>
                <a:tc>
                  <a:txBody>
                    <a:bodyPr/>
                    <a:lstStyle/>
                    <a:p>
                      <a:pPr algn="r" rtl="1"/>
                      <a:r>
                        <a:rPr lang="he-IL" sz="2000" dirty="0" smtClean="0"/>
                        <a:t>2.</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6"/>
                  </a:ext>
                </a:extLst>
              </a:tr>
              <a:tr h="370592">
                <a:tc>
                  <a:txBody>
                    <a:bodyPr/>
                    <a:lstStyle/>
                    <a:p>
                      <a:pPr algn="r" rtl="1"/>
                      <a:endParaRPr lang="he-IL" sz="2000"/>
                    </a:p>
                  </a:txBody>
                  <a:tcPr/>
                </a:tc>
                <a:tc>
                  <a:txBody>
                    <a:bodyPr/>
                    <a:lstStyle/>
                    <a:p>
                      <a:pPr algn="r" rtl="1"/>
                      <a:r>
                        <a:rPr lang="he-IL" sz="2000" dirty="0" smtClean="0"/>
                        <a:t>3.</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7"/>
                  </a:ext>
                </a:extLst>
              </a:tr>
              <a:tr h="370592">
                <a:tc>
                  <a:txBody>
                    <a:bodyPr/>
                    <a:lstStyle/>
                    <a:p>
                      <a:pPr algn="r" rtl="1"/>
                      <a:r>
                        <a:rPr lang="he-IL" sz="2000" dirty="0" smtClean="0"/>
                        <a:t>פס' ל"ב</a:t>
                      </a:r>
                      <a:endParaRPr lang="he-IL" sz="2000" dirty="0"/>
                    </a:p>
                  </a:txBody>
                  <a:tcPr/>
                </a:tc>
                <a:tc>
                  <a:txBody>
                    <a:bodyPr/>
                    <a:lstStyle/>
                    <a:p>
                      <a:pPr algn="r" rtl="1"/>
                      <a:r>
                        <a:rPr lang="he-IL" sz="2000" dirty="0" smtClean="0"/>
                        <a:t>1.</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8"/>
                  </a:ext>
                </a:extLst>
              </a:tr>
              <a:tr h="370592">
                <a:tc>
                  <a:txBody>
                    <a:bodyPr/>
                    <a:lstStyle/>
                    <a:p>
                      <a:pPr algn="r" rtl="1"/>
                      <a:endParaRPr lang="he-IL" sz="2000" dirty="0"/>
                    </a:p>
                  </a:txBody>
                  <a:tcPr/>
                </a:tc>
                <a:tc>
                  <a:txBody>
                    <a:bodyPr/>
                    <a:lstStyle/>
                    <a:p>
                      <a:pPr algn="r" rtl="1"/>
                      <a:r>
                        <a:rPr lang="he-IL" sz="2000" dirty="0" smtClean="0"/>
                        <a:t>2.</a:t>
                      </a:r>
                      <a:endParaRPr lang="he-IL" sz="2000" dirty="0"/>
                    </a:p>
                  </a:txBody>
                  <a:tcPr/>
                </a:tc>
                <a:tc>
                  <a:txBody>
                    <a:bodyPr/>
                    <a:lstStyle/>
                    <a:p>
                      <a:pPr algn="r" rtl="1"/>
                      <a:endParaRPr lang="he-IL" sz="2000"/>
                    </a:p>
                  </a:txBody>
                  <a:tcPr/>
                </a:tc>
                <a:tc>
                  <a:txBody>
                    <a:bodyPr/>
                    <a:lstStyle/>
                    <a:p>
                      <a:pPr algn="r" rtl="1"/>
                      <a:endParaRPr lang="he-IL" sz="20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121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44379" y="663126"/>
            <a:ext cx="11217211" cy="720000"/>
          </a:xfrm>
          <a:prstGeom prst="rect">
            <a:avLst/>
          </a:prstGeom>
          <a:solidFill>
            <a:schemeClr val="accent1"/>
          </a:solidFill>
          <a:ln>
            <a:noFill/>
          </a:ln>
        </p:spPr>
        <p:txBody>
          <a:bodyPr spcFirstLastPara="1" wrap="square" lIns="91425" tIns="45700" rIns="91425" bIns="45700" anchor="b" anchorCtr="0">
            <a:normAutofit fontScale="90000"/>
          </a:bodyPr>
          <a:lstStyle/>
          <a:p>
            <a:pPr lvl="0" algn="ctr">
              <a:buClr>
                <a:schemeClr val="dk1"/>
              </a:buClr>
              <a:buSzPts val="3600"/>
            </a:pPr>
            <a:r>
              <a:rPr lang="he-IL" dirty="0" smtClean="0"/>
              <a:t>דברי </a:t>
            </a:r>
            <a:r>
              <a:rPr lang="he-IL" dirty="0"/>
              <a:t>המרגלים- </a:t>
            </a:r>
            <a:r>
              <a:rPr lang="he-IL" sz="2700" dirty="0"/>
              <a:t>עיינו בפרקים י"ג, י"ד והשלימו את הטבלה שלפניכם</a:t>
            </a:r>
          </a:p>
        </p:txBody>
      </p:sp>
      <p:sp>
        <p:nvSpPr>
          <p:cNvPr id="295" name="Google Shape;295;p11"/>
          <p:cNvSpPr txBox="1">
            <a:spLocks noGrp="1"/>
          </p:cNvSpPr>
          <p:nvPr>
            <p:ph type="body" sz="quarter" idx="10"/>
          </p:nvPr>
        </p:nvSpPr>
        <p:spPr>
          <a:xfrm>
            <a:off x="-56148" y="1688297"/>
            <a:ext cx="12336379" cy="4929187"/>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endParaRPr sz="24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2236251904"/>
              </p:ext>
            </p:extLst>
          </p:nvPr>
        </p:nvGraphicFramePr>
        <p:xfrm>
          <a:off x="-56148" y="1383126"/>
          <a:ext cx="12192000" cy="5474876"/>
        </p:xfrm>
        <a:graphic>
          <a:graphicData uri="http://schemas.openxmlformats.org/drawingml/2006/table">
            <a:tbl>
              <a:tblPr rtl="1" firstRow="1" bandRow="1">
                <a:tableStyleId>{5C22544A-7EE6-4342-B048-85BDC9FD1C3A}</a:tableStyleId>
              </a:tblPr>
              <a:tblGrid>
                <a:gridCol w="1433311">
                  <a:extLst>
                    <a:ext uri="{9D8B030D-6E8A-4147-A177-3AD203B41FA5}">
                      <a16:colId xmlns:a16="http://schemas.microsoft.com/office/drawing/2014/main" val="20000"/>
                    </a:ext>
                  </a:extLst>
                </a:gridCol>
                <a:gridCol w="4662689">
                  <a:extLst>
                    <a:ext uri="{9D8B030D-6E8A-4147-A177-3AD203B41FA5}">
                      <a16:colId xmlns:a16="http://schemas.microsoft.com/office/drawing/2014/main" val="20001"/>
                    </a:ext>
                  </a:extLst>
                </a:gridCol>
                <a:gridCol w="1530636">
                  <a:extLst>
                    <a:ext uri="{9D8B030D-6E8A-4147-A177-3AD203B41FA5}">
                      <a16:colId xmlns:a16="http://schemas.microsoft.com/office/drawing/2014/main" val="20002"/>
                    </a:ext>
                  </a:extLst>
                </a:gridCol>
                <a:gridCol w="4565364">
                  <a:extLst>
                    <a:ext uri="{9D8B030D-6E8A-4147-A177-3AD203B41FA5}">
                      <a16:colId xmlns:a16="http://schemas.microsoft.com/office/drawing/2014/main" val="20003"/>
                    </a:ext>
                  </a:extLst>
                </a:gridCol>
              </a:tblGrid>
              <a:tr h="542189">
                <a:tc>
                  <a:txBody>
                    <a:bodyPr/>
                    <a:lstStyle/>
                    <a:p>
                      <a:pPr algn="ctr" rtl="1"/>
                      <a:r>
                        <a:rPr lang="he-IL" sz="2000" dirty="0" smtClean="0">
                          <a:solidFill>
                            <a:schemeClr val="bg1"/>
                          </a:solidFill>
                        </a:rPr>
                        <a:t>פרק י"ג</a:t>
                      </a:r>
                      <a:endParaRPr lang="he-IL" sz="2000" dirty="0">
                        <a:solidFill>
                          <a:schemeClr val="bg1"/>
                        </a:solidFill>
                      </a:endParaRPr>
                    </a:p>
                  </a:txBody>
                  <a:tcPr/>
                </a:tc>
                <a:tc>
                  <a:txBody>
                    <a:bodyPr/>
                    <a:lstStyle/>
                    <a:p>
                      <a:pPr algn="ctr" rtl="1"/>
                      <a:r>
                        <a:rPr lang="he-IL" sz="2000" dirty="0" smtClean="0"/>
                        <a:t>דברי המרגלים</a:t>
                      </a:r>
                      <a:endParaRPr lang="he-IL" sz="2000" dirty="0"/>
                    </a:p>
                  </a:txBody>
                  <a:tcPr/>
                </a:tc>
                <a:tc>
                  <a:txBody>
                    <a:bodyPr/>
                    <a:lstStyle/>
                    <a:p>
                      <a:pPr algn="ctr" rtl="1"/>
                      <a:r>
                        <a:rPr lang="he-IL" sz="2000" dirty="0" smtClean="0"/>
                        <a:t>פרק י"ד</a:t>
                      </a:r>
                      <a:endParaRPr lang="he-IL" sz="2000" dirty="0"/>
                    </a:p>
                  </a:txBody>
                  <a:tcPr/>
                </a:tc>
                <a:tc>
                  <a:txBody>
                    <a:bodyPr/>
                    <a:lstStyle/>
                    <a:p>
                      <a:pPr algn="ctr" rtl="1"/>
                      <a:r>
                        <a:rPr lang="he-IL" sz="2000" dirty="0" smtClean="0"/>
                        <a:t>דברי יהושוע</a:t>
                      </a:r>
                      <a:r>
                        <a:rPr lang="he-IL" sz="2000" baseline="0" dirty="0" smtClean="0"/>
                        <a:t> וכלב</a:t>
                      </a:r>
                      <a:endParaRPr lang="he-IL" sz="2000" dirty="0"/>
                    </a:p>
                  </a:txBody>
                  <a:tcPr/>
                </a:tc>
                <a:extLst>
                  <a:ext uri="{0D108BD9-81ED-4DB2-BD59-A6C34878D82A}">
                    <a16:rowId xmlns:a16="http://schemas.microsoft.com/office/drawing/2014/main" val="10000"/>
                  </a:ext>
                </a:extLst>
              </a:tr>
              <a:tr h="771781">
                <a:tc>
                  <a:txBody>
                    <a:bodyPr/>
                    <a:lstStyle/>
                    <a:p>
                      <a:pPr algn="r" rtl="1"/>
                      <a:r>
                        <a:rPr lang="he-IL" sz="2000" dirty="0" smtClean="0"/>
                        <a:t>פס' כ"ז</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בָּאנוּ, אֶל-הָאָרֶץ אֲשֶׁר שְׁלַחְתָּנוּ; וְגַם זָבַת חָלָב וּדְבַשׁ, הִוא–וְזֶה-פִּרְיָהּ.</a:t>
                      </a:r>
                      <a:endParaRPr lang="he-IL" sz="2000" dirty="0"/>
                    </a:p>
                  </a:txBody>
                  <a:tcPr/>
                </a:tc>
                <a:tc>
                  <a:txBody>
                    <a:bodyPr/>
                    <a:lstStyle/>
                    <a:p>
                      <a:pPr algn="r" rtl="1"/>
                      <a:r>
                        <a:rPr lang="he-IL" sz="2000" dirty="0" smtClean="0"/>
                        <a:t>פס' ז</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 עָבַרְנוּ בָהּ לָתוּר אֹתָהּ–טוֹבָה הָאָרֶץ, מְאֹד </a:t>
                      </a:r>
                      <a:r>
                        <a:rPr lang="he-IL" sz="2000" b="0" i="0" u="none" strike="noStrike" cap="none" dirty="0" err="1" smtClean="0">
                          <a:solidFill>
                            <a:schemeClr val="dk1"/>
                          </a:solidFill>
                          <a:effectLst/>
                          <a:latin typeface="+mn-lt"/>
                          <a:ea typeface="+mn-ea"/>
                          <a:cs typeface="+mn-cs"/>
                          <a:sym typeface="Arial"/>
                        </a:rPr>
                        <a:t>מְאֹד</a:t>
                      </a:r>
                      <a:endParaRPr lang="he-IL" sz="2000" dirty="0"/>
                    </a:p>
                  </a:txBody>
                  <a:tcPr/>
                </a:tc>
                <a:extLst>
                  <a:ext uri="{0D108BD9-81ED-4DB2-BD59-A6C34878D82A}">
                    <a16:rowId xmlns:a16="http://schemas.microsoft.com/office/drawing/2014/main" val="10001"/>
                  </a:ext>
                </a:extLst>
              </a:tr>
              <a:tr h="436224">
                <a:tc>
                  <a:txBody>
                    <a:bodyPr/>
                    <a:lstStyle/>
                    <a:p>
                      <a:pPr algn="r" rtl="1"/>
                      <a:r>
                        <a:rPr lang="he-IL" sz="2000" dirty="0" smtClean="0"/>
                        <a:t>פס' כ"ח</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אֶפֶס כִּי-עַז הָעָם, </a:t>
                      </a:r>
                      <a:r>
                        <a:rPr lang="he-IL" sz="2000" b="0" i="0" u="none" strike="noStrike" cap="none" dirty="0" err="1" smtClean="0">
                          <a:solidFill>
                            <a:schemeClr val="dk1"/>
                          </a:solidFill>
                          <a:effectLst/>
                          <a:latin typeface="+mn-lt"/>
                          <a:ea typeface="+mn-ea"/>
                          <a:cs typeface="+mn-cs"/>
                          <a:sym typeface="Arial"/>
                        </a:rPr>
                        <a:t>הַיֹּשֵׁב</a:t>
                      </a:r>
                      <a:r>
                        <a:rPr lang="he-IL" sz="2000" b="0" i="0" u="none" strike="noStrike" cap="none" dirty="0" smtClean="0">
                          <a:solidFill>
                            <a:schemeClr val="dk1"/>
                          </a:solidFill>
                          <a:effectLst/>
                          <a:latin typeface="+mn-lt"/>
                          <a:ea typeface="+mn-ea"/>
                          <a:cs typeface="+mn-cs"/>
                          <a:sym typeface="Arial"/>
                        </a:rPr>
                        <a:t> בָּאָרֶץ</a:t>
                      </a:r>
                      <a:endParaRPr lang="he-IL" sz="2000" dirty="0"/>
                    </a:p>
                  </a:txBody>
                  <a:tcPr/>
                </a:tc>
                <a:tc>
                  <a:txBody>
                    <a:bodyPr/>
                    <a:lstStyle/>
                    <a:p>
                      <a:pPr algn="r" rtl="1"/>
                      <a:r>
                        <a:rPr lang="he-IL" sz="2000" dirty="0" smtClean="0"/>
                        <a:t>פס' ח</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אֶרֶץ, אֲשֶׁר-הִוא זָבַת חָלָב וּדְבָשׁ.</a:t>
                      </a:r>
                      <a:endParaRPr lang="he-IL" sz="2000" dirty="0"/>
                    </a:p>
                  </a:txBody>
                  <a:tcPr/>
                </a:tc>
                <a:extLst>
                  <a:ext uri="{0D108BD9-81ED-4DB2-BD59-A6C34878D82A}">
                    <a16:rowId xmlns:a16="http://schemas.microsoft.com/office/drawing/2014/main" val="10002"/>
                  </a:ext>
                </a:extLst>
              </a:tr>
              <a:tr h="771781">
                <a:tc>
                  <a:txBody>
                    <a:bodyPr/>
                    <a:lstStyle/>
                    <a:p>
                      <a:pPr algn="r" rtl="1"/>
                      <a:endParaRPr lang="he-IL" sz="2000"/>
                    </a:p>
                  </a:txBody>
                  <a:tcPr/>
                </a:tc>
                <a:tc>
                  <a:txBody>
                    <a:bodyPr/>
                    <a:lstStyle/>
                    <a:p>
                      <a:pPr algn="r" rtl="1"/>
                      <a:r>
                        <a:rPr lang="he-IL" sz="2000" dirty="0" smtClean="0"/>
                        <a:t>2.</a:t>
                      </a:r>
                      <a:r>
                        <a:rPr lang="he-IL" sz="2000" b="0" i="0" u="none" strike="noStrike" cap="none" dirty="0" smtClean="0">
                          <a:solidFill>
                            <a:schemeClr val="dk1"/>
                          </a:solidFill>
                          <a:effectLst/>
                          <a:latin typeface="+mn-lt"/>
                          <a:ea typeface="+mn-ea"/>
                          <a:cs typeface="+mn-cs"/>
                          <a:sym typeface="Arial"/>
                        </a:rPr>
                        <a:t> וְהֶעָרִים, בְּצֻרוֹת גְּדֹלֹת מְאֹד</a:t>
                      </a:r>
                      <a:endParaRPr lang="he-IL" sz="2000" dirty="0"/>
                    </a:p>
                  </a:txBody>
                  <a:tcPr/>
                </a:tc>
                <a:tc>
                  <a:txBody>
                    <a:bodyPr/>
                    <a:lstStyle/>
                    <a:p>
                      <a:pPr algn="r" rtl="1"/>
                      <a:r>
                        <a:rPr lang="he-IL" sz="2000" dirty="0" smtClean="0"/>
                        <a:t>פס' ט</a:t>
                      </a:r>
                      <a:endParaRPr lang="he-IL" sz="2000" dirty="0"/>
                    </a:p>
                  </a:txBody>
                  <a:tcPr/>
                </a:tc>
                <a:tc>
                  <a:txBody>
                    <a:bodyPr/>
                    <a:lstStyle/>
                    <a:p>
                      <a:pPr algn="r" rtl="1"/>
                      <a:r>
                        <a:rPr lang="he-IL" sz="2000" b="0" i="0" u="none" strike="noStrike" cap="none" dirty="0" smtClean="0">
                          <a:solidFill>
                            <a:schemeClr val="dk1"/>
                          </a:solidFill>
                          <a:effectLst/>
                          <a:latin typeface="+mn-lt"/>
                          <a:ea typeface="+mn-ea"/>
                          <a:cs typeface="+mn-cs"/>
                          <a:sym typeface="Arial"/>
                        </a:rPr>
                        <a:t>וְאַתֶּם אַל-תִּירְאוּ אֶת-עַם הָאָרֶץ, כִּי לַחְמֵנוּ הֵם; סָר צִלָּם מֵעֲלֵיהֶם וַיהוָה אִתָּנוּ, </a:t>
                      </a:r>
                      <a:r>
                        <a:rPr lang="he-IL" sz="2000" b="0" i="0" u="none" strike="noStrike" cap="none" dirty="0" err="1" smtClean="0">
                          <a:solidFill>
                            <a:schemeClr val="dk1"/>
                          </a:solidFill>
                          <a:effectLst/>
                          <a:latin typeface="+mn-lt"/>
                          <a:ea typeface="+mn-ea"/>
                          <a:cs typeface="+mn-cs"/>
                          <a:sym typeface="Arial"/>
                        </a:rPr>
                        <a:t>אַל-תִּירָאֻם</a:t>
                      </a:r>
                      <a:endParaRPr lang="he-IL" sz="2000" dirty="0"/>
                    </a:p>
                  </a:txBody>
                  <a:tcPr/>
                </a:tc>
                <a:extLst>
                  <a:ext uri="{0D108BD9-81ED-4DB2-BD59-A6C34878D82A}">
                    <a16:rowId xmlns:a16="http://schemas.microsoft.com/office/drawing/2014/main" val="10003"/>
                  </a:ext>
                </a:extLst>
              </a:tr>
              <a:tr h="436224">
                <a:tc>
                  <a:txBody>
                    <a:bodyPr/>
                    <a:lstStyle/>
                    <a:p>
                      <a:pPr algn="r" rtl="1"/>
                      <a:endParaRPr lang="he-IL" sz="2000"/>
                    </a:p>
                  </a:txBody>
                  <a:tcPr/>
                </a:tc>
                <a:tc>
                  <a:txBody>
                    <a:bodyPr/>
                    <a:lstStyle/>
                    <a:p>
                      <a:pPr algn="r" rtl="1"/>
                      <a:r>
                        <a:rPr lang="he-IL" sz="2000" dirty="0" smtClean="0"/>
                        <a:t>3.</a:t>
                      </a:r>
                      <a:r>
                        <a:rPr lang="he-IL" sz="2000" b="0" i="0" u="none" strike="noStrike" cap="none" dirty="0" smtClean="0">
                          <a:solidFill>
                            <a:schemeClr val="dk1"/>
                          </a:solidFill>
                          <a:effectLst/>
                          <a:latin typeface="+mn-lt"/>
                          <a:ea typeface="+mn-ea"/>
                          <a:cs typeface="+mn-cs"/>
                          <a:sym typeface="Arial"/>
                        </a:rPr>
                        <a:t> וְגַם-יְלִדֵי הָעֲנָק, רָאִינוּ שָׁם</a:t>
                      </a:r>
                      <a:endParaRPr lang="he-IL" sz="2000" dirty="0"/>
                    </a:p>
                  </a:txBody>
                  <a:tcPr/>
                </a:tc>
                <a:tc>
                  <a:txBody>
                    <a:bodyPr/>
                    <a:lstStyle/>
                    <a:p>
                      <a:pPr algn="r" rtl="1"/>
                      <a:endParaRPr lang="he-IL" sz="2000" dirty="0"/>
                    </a:p>
                  </a:txBody>
                  <a:tcPr/>
                </a:tc>
                <a:tc>
                  <a:txBody>
                    <a:bodyPr/>
                    <a:lstStyle/>
                    <a:p>
                      <a:pPr algn="r" rtl="1"/>
                      <a:endParaRPr lang="he-IL" sz="2000"/>
                    </a:p>
                  </a:txBody>
                  <a:tcPr/>
                </a:tc>
                <a:extLst>
                  <a:ext uri="{0D108BD9-81ED-4DB2-BD59-A6C34878D82A}">
                    <a16:rowId xmlns:a16="http://schemas.microsoft.com/office/drawing/2014/main" val="10004"/>
                  </a:ext>
                </a:extLst>
              </a:tr>
              <a:tr h="436224">
                <a:tc>
                  <a:txBody>
                    <a:bodyPr/>
                    <a:lstStyle/>
                    <a:p>
                      <a:pPr algn="r" rtl="1"/>
                      <a:r>
                        <a:rPr lang="he-IL" sz="2000" dirty="0" smtClean="0"/>
                        <a:t>פס' כ"ט</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עֲמָלֵק יוֹשֵׁב, בְּאֶרֶץ הַנֶּגֶב;</a:t>
                      </a:r>
                      <a:endParaRPr lang="he-IL" sz="2000" dirty="0"/>
                    </a:p>
                  </a:txBody>
                  <a:tcPr/>
                </a:tc>
                <a:tc>
                  <a:txBody>
                    <a:bodyPr/>
                    <a:lstStyle/>
                    <a:p>
                      <a:pPr algn="r" rtl="1"/>
                      <a:endParaRPr lang="he-IL" sz="2000" dirty="0"/>
                    </a:p>
                  </a:txBody>
                  <a:tcPr/>
                </a:tc>
                <a:tc>
                  <a:txBody>
                    <a:bodyPr/>
                    <a:lstStyle/>
                    <a:p>
                      <a:pPr algn="r" rtl="1"/>
                      <a:endParaRPr lang="he-IL" sz="2000"/>
                    </a:p>
                  </a:txBody>
                  <a:tcPr/>
                </a:tc>
                <a:extLst>
                  <a:ext uri="{0D108BD9-81ED-4DB2-BD59-A6C34878D82A}">
                    <a16:rowId xmlns:a16="http://schemas.microsoft.com/office/drawing/2014/main" val="10005"/>
                  </a:ext>
                </a:extLst>
              </a:tr>
              <a:tr h="436224">
                <a:tc>
                  <a:txBody>
                    <a:bodyPr/>
                    <a:lstStyle/>
                    <a:p>
                      <a:pPr algn="r" rtl="1"/>
                      <a:endParaRPr lang="he-IL" sz="2000"/>
                    </a:p>
                  </a:txBody>
                  <a:tcPr/>
                </a:tc>
                <a:tc>
                  <a:txBody>
                    <a:bodyPr/>
                    <a:lstStyle/>
                    <a:p>
                      <a:pPr algn="r" rtl="1"/>
                      <a:r>
                        <a:rPr lang="he-IL" sz="2000" dirty="0" smtClean="0"/>
                        <a:t>2.</a:t>
                      </a:r>
                      <a:r>
                        <a:rPr lang="he-IL" sz="2000" b="0" i="0" u="none" strike="noStrike" cap="none" dirty="0" smtClean="0">
                          <a:solidFill>
                            <a:schemeClr val="dk1"/>
                          </a:solidFill>
                          <a:effectLst/>
                          <a:latin typeface="+mn-lt"/>
                          <a:ea typeface="+mn-ea"/>
                          <a:cs typeface="+mn-cs"/>
                          <a:sym typeface="Arial"/>
                        </a:rPr>
                        <a:t> </a:t>
                      </a:r>
                      <a:r>
                        <a:rPr lang="he-IL" sz="2000" b="0" i="0" u="none" strike="noStrike" cap="none" dirty="0" err="1" smtClean="0">
                          <a:solidFill>
                            <a:schemeClr val="dk1"/>
                          </a:solidFill>
                          <a:effectLst/>
                          <a:latin typeface="+mn-lt"/>
                          <a:ea typeface="+mn-ea"/>
                          <a:cs typeface="+mn-cs"/>
                          <a:sym typeface="Arial"/>
                        </a:rPr>
                        <a:t>וְהַחִתִּי</a:t>
                      </a:r>
                      <a:r>
                        <a:rPr lang="he-IL" sz="2000" b="0" i="0" u="none" strike="noStrike" cap="none" dirty="0" smtClean="0">
                          <a:solidFill>
                            <a:schemeClr val="dk1"/>
                          </a:solidFill>
                          <a:effectLst/>
                          <a:latin typeface="+mn-lt"/>
                          <a:ea typeface="+mn-ea"/>
                          <a:cs typeface="+mn-cs"/>
                          <a:sym typeface="Arial"/>
                        </a:rPr>
                        <a:t> וְהַיְבוּסִי </a:t>
                      </a:r>
                      <a:r>
                        <a:rPr lang="he-IL" sz="2000" b="0" i="0" u="none" strike="noStrike" cap="none" dirty="0" err="1" smtClean="0">
                          <a:solidFill>
                            <a:schemeClr val="dk1"/>
                          </a:solidFill>
                          <a:effectLst/>
                          <a:latin typeface="+mn-lt"/>
                          <a:ea typeface="+mn-ea"/>
                          <a:cs typeface="+mn-cs"/>
                          <a:sym typeface="Arial"/>
                        </a:rPr>
                        <a:t>וְהָאֱמֹרִי</a:t>
                      </a:r>
                      <a:r>
                        <a:rPr lang="he-IL" sz="2000" b="0" i="0" u="none" strike="noStrike" cap="none" dirty="0" smtClean="0">
                          <a:solidFill>
                            <a:schemeClr val="dk1"/>
                          </a:solidFill>
                          <a:effectLst/>
                          <a:latin typeface="+mn-lt"/>
                          <a:ea typeface="+mn-ea"/>
                          <a:cs typeface="+mn-cs"/>
                          <a:sym typeface="Arial"/>
                        </a:rPr>
                        <a:t>, יוֹשֵׁב בָּהָר</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6"/>
                  </a:ext>
                </a:extLst>
              </a:tr>
              <a:tr h="436224">
                <a:tc>
                  <a:txBody>
                    <a:bodyPr/>
                    <a:lstStyle/>
                    <a:p>
                      <a:pPr algn="r" rtl="1"/>
                      <a:endParaRPr lang="he-IL" sz="2000"/>
                    </a:p>
                  </a:txBody>
                  <a:tcPr/>
                </a:tc>
                <a:tc>
                  <a:txBody>
                    <a:bodyPr/>
                    <a:lstStyle/>
                    <a:p>
                      <a:pPr algn="r" rtl="1"/>
                      <a:r>
                        <a:rPr lang="he-IL" sz="2000" dirty="0" smtClean="0"/>
                        <a:t>3.</a:t>
                      </a:r>
                      <a:r>
                        <a:rPr lang="he-IL" sz="2000" b="0" i="0" u="none" strike="noStrike" cap="none" dirty="0" smtClean="0">
                          <a:solidFill>
                            <a:schemeClr val="dk1"/>
                          </a:solidFill>
                          <a:effectLst/>
                          <a:latin typeface="+mn-lt"/>
                          <a:ea typeface="+mn-ea"/>
                          <a:cs typeface="+mn-cs"/>
                          <a:sym typeface="Arial"/>
                        </a:rPr>
                        <a:t> וְהַכְּנַעֲנִי יוֹשֵׁב עַל-הַיָּם, וְעַל יַד הַיַּרְדֵּן</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7"/>
                  </a:ext>
                </a:extLst>
              </a:tr>
              <a:tr h="771781">
                <a:tc>
                  <a:txBody>
                    <a:bodyPr/>
                    <a:lstStyle/>
                    <a:p>
                      <a:pPr algn="r" rtl="1"/>
                      <a:r>
                        <a:rPr lang="he-IL" sz="2000" dirty="0" smtClean="0"/>
                        <a:t>פס' ל"ב</a:t>
                      </a:r>
                      <a:endParaRPr lang="he-IL" sz="2000" dirty="0"/>
                    </a:p>
                  </a:txBody>
                  <a:tcPr/>
                </a:tc>
                <a:tc>
                  <a:txBody>
                    <a:bodyPr/>
                    <a:lstStyle/>
                    <a:p>
                      <a:pPr algn="r" rtl="1"/>
                      <a:r>
                        <a:rPr lang="he-IL" sz="2000" dirty="0" smtClean="0"/>
                        <a:t>1.</a:t>
                      </a:r>
                      <a:r>
                        <a:rPr lang="he-IL" sz="2000" b="0" i="0" u="none" strike="noStrike" cap="none" dirty="0" smtClean="0">
                          <a:solidFill>
                            <a:schemeClr val="dk1"/>
                          </a:solidFill>
                          <a:effectLst/>
                          <a:latin typeface="+mn-lt"/>
                          <a:ea typeface="+mn-ea"/>
                          <a:cs typeface="+mn-cs"/>
                          <a:sym typeface="Arial"/>
                        </a:rPr>
                        <a:t> הָאָרֶץ אֲשֶׁר עָבַרְנוּ בָהּ לָתוּר אֹתָהּ, אֶרֶץ אֹכֶלֶת יוֹשְׁבֶיהָ הִוא,</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8"/>
                  </a:ext>
                </a:extLst>
              </a:tr>
              <a:tr h="436224">
                <a:tc>
                  <a:txBody>
                    <a:bodyPr/>
                    <a:lstStyle/>
                    <a:p>
                      <a:pPr algn="r" rtl="1"/>
                      <a:endParaRPr lang="he-IL" sz="2000" dirty="0"/>
                    </a:p>
                  </a:txBody>
                  <a:tcPr/>
                </a:tc>
                <a:tc>
                  <a:txBody>
                    <a:bodyPr/>
                    <a:lstStyle/>
                    <a:p>
                      <a:pPr algn="r" rtl="1"/>
                      <a:r>
                        <a:rPr lang="he-IL" sz="2000" dirty="0" smtClean="0"/>
                        <a:t>2.</a:t>
                      </a:r>
                      <a:r>
                        <a:rPr lang="he-IL" sz="2000" b="0" i="0" u="none" strike="noStrike" cap="none" dirty="0" smtClean="0">
                          <a:solidFill>
                            <a:schemeClr val="dk1"/>
                          </a:solidFill>
                          <a:effectLst/>
                          <a:latin typeface="+mn-lt"/>
                          <a:ea typeface="+mn-ea"/>
                          <a:cs typeface="+mn-cs"/>
                          <a:sym typeface="Arial"/>
                        </a:rPr>
                        <a:t> וְכָל-הָעָם אֲשֶׁר-רָאִינוּ בְתוֹכָהּ, אַנְשֵׁי מִדּוֹת.</a:t>
                      </a:r>
                      <a:endParaRPr lang="he-IL" sz="2000" dirty="0"/>
                    </a:p>
                  </a:txBody>
                  <a:tcPr/>
                </a:tc>
                <a:tc>
                  <a:txBody>
                    <a:bodyPr/>
                    <a:lstStyle/>
                    <a:p>
                      <a:pPr algn="r" rtl="1"/>
                      <a:endParaRPr lang="he-IL" sz="2000" dirty="0"/>
                    </a:p>
                  </a:txBody>
                  <a:tcPr/>
                </a:tc>
                <a:tc>
                  <a:txBody>
                    <a:bodyPr/>
                    <a:lstStyle/>
                    <a:p>
                      <a:pPr algn="r" rtl="1"/>
                      <a:endParaRPr lang="he-IL" sz="20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525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897820" y="663126"/>
            <a:ext cx="6463769"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 המרגלים</a:t>
            </a:r>
            <a:endParaRPr dirty="0"/>
          </a:p>
        </p:txBody>
      </p:sp>
      <p:sp>
        <p:nvSpPr>
          <p:cNvPr id="295" name="Google Shape;295;p11"/>
          <p:cNvSpPr txBox="1">
            <a:spLocks noGrp="1"/>
          </p:cNvSpPr>
          <p:nvPr>
            <p:ph type="body" sz="quarter" idx="10"/>
          </p:nvPr>
        </p:nvSpPr>
        <p:spPr>
          <a:xfrm>
            <a:off x="-144379" y="1928813"/>
            <a:ext cx="12336379" cy="4929187"/>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3200" dirty="0" smtClean="0"/>
              <a:t>מסקנות מטבלת ההשוואה- חשבו וענו במחברתכם:</a:t>
            </a:r>
            <a:endParaRPr lang="he-IL" sz="3200" dirty="0"/>
          </a:p>
          <a:p>
            <a:pPr marL="457200" lvl="0" indent="-457200">
              <a:buClr>
                <a:schemeClr val="dk1"/>
              </a:buClr>
              <a:buSzPts val="3600"/>
              <a:buFont typeface="Arial" panose="020B0604020202020204" pitchFamily="34" charset="0"/>
              <a:buChar char="•"/>
            </a:pPr>
            <a:r>
              <a:rPr lang="he-IL" sz="3200" dirty="0"/>
              <a:t>מה המסקנה שיכולה לעלות מריבוי </a:t>
            </a:r>
            <a:r>
              <a:rPr lang="he-IL" sz="3200" dirty="0" smtClean="0"/>
              <a:t>התיאורים של עשרת המרגלים?</a:t>
            </a:r>
            <a:r>
              <a:rPr lang="he-IL" sz="3200" dirty="0"/>
              <a:t> </a:t>
            </a:r>
            <a:endParaRPr lang="he-IL" sz="3200" dirty="0" smtClean="0"/>
          </a:p>
          <a:p>
            <a:pPr lvl="0">
              <a:buClr>
                <a:schemeClr val="dk1"/>
              </a:buClr>
              <a:buSzPts val="3600"/>
            </a:pPr>
            <a:endParaRPr lang="he-IL" sz="3200" dirty="0"/>
          </a:p>
          <a:p>
            <a:pPr marL="457200" lvl="0" indent="-457200">
              <a:buClr>
                <a:schemeClr val="dk1"/>
              </a:buClr>
              <a:buSzPts val="3600"/>
              <a:buFont typeface="Arial" panose="020B0604020202020204" pitchFamily="34" charset="0"/>
              <a:buChar char="•"/>
            </a:pPr>
            <a:r>
              <a:rPr lang="he-IL" sz="3200" dirty="0"/>
              <a:t>יהושע וכלב אינם מרבים בתיאור הארץ, מדוע הם אינם פוחדים?</a:t>
            </a:r>
            <a:endParaRPr sz="30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1992" y="809461"/>
            <a:ext cx="1540938" cy="549601"/>
          </a:xfrm>
          <a:prstGeom prst="rect">
            <a:avLst/>
          </a:prstGeom>
        </p:spPr>
      </p:pic>
    </p:spTree>
    <p:extLst>
      <p:ext uri="{BB962C8B-B14F-4D97-AF65-F5344CB8AC3E}">
        <p14:creationId xmlns:p14="http://schemas.microsoft.com/office/powerpoint/2010/main" val="202591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950372" y="663126"/>
            <a:ext cx="6411218"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תגובת העם</a:t>
            </a:r>
            <a:endParaRPr dirty="0"/>
          </a:p>
        </p:txBody>
      </p:sp>
      <p:sp>
        <p:nvSpPr>
          <p:cNvPr id="295" name="Google Shape;295;p11"/>
          <p:cNvSpPr txBox="1">
            <a:spLocks noGrp="1"/>
          </p:cNvSpPr>
          <p:nvPr>
            <p:ph type="body" sz="quarter" idx="10"/>
          </p:nvPr>
        </p:nvSpPr>
        <p:spPr>
          <a:xfrm>
            <a:off x="-144379" y="1928813"/>
            <a:ext cx="12336379" cy="4929187"/>
          </a:xfrm>
          <a:prstGeom prst="rect">
            <a:avLst/>
          </a:prstGeom>
          <a:noFill/>
          <a:ln>
            <a:noFill/>
          </a:ln>
        </p:spPr>
        <p:txBody>
          <a:bodyPr spcFirstLastPara="1" wrap="square" lIns="91425" tIns="45700" rIns="91425" bIns="45700" anchor="t" anchorCtr="0">
            <a:noAutofit/>
          </a:bodyPr>
          <a:lstStyle/>
          <a:p>
            <a:pPr lvl="0">
              <a:buClr>
                <a:schemeClr val="dk1"/>
              </a:buClr>
              <a:buSzPts val="3600"/>
            </a:pPr>
            <a:r>
              <a:rPr lang="he-IL" sz="3200" dirty="0"/>
              <a:t>לאחר שמיעת דברי המרגלים העם נסער ודואג לעתידו. </a:t>
            </a:r>
            <a:endParaRPr lang="he-IL" sz="3200" dirty="0" smtClean="0"/>
          </a:p>
          <a:p>
            <a:pPr lvl="0">
              <a:buClr>
                <a:schemeClr val="dk1"/>
              </a:buClr>
              <a:buSzPts val="3600"/>
            </a:pPr>
            <a:endParaRPr lang="he-IL" sz="3200" dirty="0"/>
          </a:p>
          <a:p>
            <a:pPr lvl="0">
              <a:buClr>
                <a:schemeClr val="dk1"/>
              </a:buClr>
              <a:buSzPts val="3600"/>
            </a:pPr>
            <a:r>
              <a:rPr lang="he-IL" sz="3200" dirty="0" smtClean="0"/>
              <a:t>דמיינו מה </a:t>
            </a:r>
            <a:r>
              <a:rPr lang="he-IL" sz="3200" dirty="0"/>
              <a:t>אמרו בני ישראל זה לזה בלילה קשה זה.</a:t>
            </a:r>
            <a:endParaRPr sz="30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3523" y="748325"/>
            <a:ext cx="1540938" cy="549601"/>
          </a:xfrm>
          <a:prstGeom prst="rect">
            <a:avLst/>
          </a:prstGeom>
        </p:spPr>
      </p:pic>
    </p:spTree>
    <p:extLst>
      <p:ext uri="{BB962C8B-B14F-4D97-AF65-F5344CB8AC3E}">
        <p14:creationId xmlns:p14="http://schemas.microsoft.com/office/powerpoint/2010/main" val="273811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347084" y="1825625"/>
            <a:ext cx="11006716" cy="4351338"/>
          </a:xfrm>
        </p:spPr>
        <p:txBody>
          <a:bodyPr>
            <a:normAutofit fontScale="92500" lnSpcReduction="20000"/>
          </a:bodyPr>
          <a:lstStyle/>
          <a:p>
            <a:pPr marL="0" lvl="0" indent="0">
              <a:spcBef>
                <a:spcPts val="0"/>
              </a:spcBef>
              <a:buSzPts val="2800"/>
              <a:buNone/>
            </a:pPr>
            <a:r>
              <a:rPr lang="he-IL" dirty="0"/>
              <a:t>בני ישראל בגלל חוסר האמונה שלהם, הם התלוננו בפני אלוהים ואפילו העדיפו לחזור למצרים ולא להיכנס לארץ המובטחת – הם לא האמינו שיצליחו בכוחותיהם ובעזרתו להתמודד עם העמים היושבים בה</a:t>
            </a:r>
            <a:r>
              <a:rPr lang="he-IL" dirty="0" smtClean="0"/>
              <a:t>.</a:t>
            </a:r>
          </a:p>
          <a:p>
            <a:pPr marL="0" lvl="0" indent="0">
              <a:spcBef>
                <a:spcPts val="0"/>
              </a:spcBef>
              <a:buSzPts val="2800"/>
              <a:buNone/>
            </a:pPr>
            <a:endParaRPr lang="he-IL" dirty="0"/>
          </a:p>
          <a:p>
            <a:pPr marL="0" lvl="0" indent="0">
              <a:spcBef>
                <a:spcPts val="0"/>
              </a:spcBef>
              <a:buSzPts val="2800"/>
              <a:buNone/>
            </a:pPr>
            <a:r>
              <a:rPr lang="he-IL" dirty="0"/>
              <a:t>כדי לעשות דברים חדשים וקשים עלינו להאמין ביכולתנו לבצע אותם, אבל מכיוון שלא התנסינו בהם קודם קשה לנו להאמין שנצליח</a:t>
            </a:r>
            <a:r>
              <a:rPr lang="he-IL" dirty="0" smtClean="0"/>
              <a:t>.</a:t>
            </a:r>
          </a:p>
          <a:p>
            <a:pPr marL="0" lvl="0" indent="0">
              <a:spcBef>
                <a:spcPts val="0"/>
              </a:spcBef>
              <a:buSzPts val="2800"/>
              <a:buNone/>
            </a:pPr>
            <a:endParaRPr lang="he-IL" dirty="0"/>
          </a:p>
          <a:p>
            <a:pPr fontAlgn="base"/>
            <a:r>
              <a:rPr lang="he-IL" dirty="0" smtClean="0"/>
              <a:t>חשבו </a:t>
            </a:r>
            <a:r>
              <a:rPr lang="he-IL" dirty="0"/>
              <a:t>על מקרים שלא האמנתם שתצליחו לעשות משהו, התגברתם על החשש והצלחתם.</a:t>
            </a:r>
          </a:p>
          <a:p>
            <a:pPr fontAlgn="base"/>
            <a:r>
              <a:rPr lang="he-IL" dirty="0"/>
              <a:t>מה קרה לאחר ההצלחה?</a:t>
            </a:r>
          </a:p>
          <a:p>
            <a:pPr fontAlgn="base"/>
            <a:r>
              <a:rPr lang="he-IL" dirty="0"/>
              <a:t>האם ההצלחה הזאת השפיעה עליכם במקרים נוספים?</a:t>
            </a:r>
          </a:p>
          <a:p>
            <a:pPr marL="0" lvl="0" indent="0">
              <a:spcBef>
                <a:spcPts val="0"/>
              </a:spcBef>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4512357"/>
            <a:ext cx="2020261" cy="2020261"/>
          </a:xfrm>
          <a:prstGeom prst="rect">
            <a:avLst/>
          </a:prstGeom>
        </p:spPr>
      </p:pic>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63136" y="753105"/>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התייחסות למסרים עיקריים</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594884" y="1825625"/>
            <a:ext cx="9758916" cy="4351338"/>
          </a:xfrm>
        </p:spPr>
        <p:txBody>
          <a:bodyPr/>
          <a:lstStyle/>
          <a:p>
            <a:pPr>
              <a:spcBef>
                <a:spcPts val="0"/>
              </a:spcBef>
              <a:buSzPts val="2800"/>
            </a:pPr>
            <a:r>
              <a:rPr lang="he-IL" dirty="0" smtClean="0"/>
              <a:t>חשוב שתאמינו בעצמכם וביכולות שלכם, תתגברו על החשש והפחד וכך תצליחו </a:t>
            </a:r>
            <a:r>
              <a:rPr lang="he-IL" dirty="0"/>
              <a:t>על החשש </a:t>
            </a:r>
            <a:r>
              <a:rPr lang="he-IL" dirty="0" smtClean="0"/>
              <a:t>והצלחתם.</a:t>
            </a:r>
          </a:p>
          <a:p>
            <a:pPr>
              <a:spcBef>
                <a:spcPts val="0"/>
              </a:spcBef>
              <a:buSzPts val="2800"/>
            </a:pPr>
            <a:endParaRPr lang="he-IL" dirty="0"/>
          </a:p>
          <a:p>
            <a:pPr>
              <a:spcBef>
                <a:spcPts val="0"/>
              </a:spcBef>
              <a:buSzPts val="2800"/>
            </a:pPr>
            <a:r>
              <a:rPr lang="he-IL" dirty="0" smtClean="0"/>
              <a:t>לעיתים ריבוי תארים בתיאור אירוע מונע מתוך פחד וחשש.</a:t>
            </a:r>
            <a:r>
              <a:rPr lang="he-IL" dirty="0"/>
              <a:t/>
            </a:r>
            <a:br>
              <a:rPr lang="he-IL" dirty="0"/>
            </a:br>
            <a:endParaRPr lang="he-IL" dirty="0"/>
          </a:p>
          <a:p>
            <a:pPr lvl="0" indent="-50800">
              <a:buSzPts val="2800"/>
              <a:buNone/>
            </a:pPr>
            <a:endParaRPr lang="he-IL" dirty="0"/>
          </a:p>
          <a:p>
            <a:endParaRPr lang="x-none"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a:t>
            </a:r>
            <a:r>
              <a:rPr lang="he-IL" dirty="0"/>
              <a:t>נעשה</a:t>
            </a:r>
            <a:r>
              <a:rPr lang="x-none" dirty="0"/>
              <a:t> היום?</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he-IL" dirty="0" smtClean="0"/>
              <a:t>התבוננות בתמונה וכתיבת הפרשנות שלנו מתוך התבוננות בתמונה</a:t>
            </a:r>
            <a:endParaRPr dirty="0"/>
          </a:p>
          <a:p>
            <a:pPr marL="457200" lvl="0" indent="-457200" algn="r" rtl="1">
              <a:lnSpc>
                <a:spcPct val="90000"/>
              </a:lnSpc>
              <a:spcBef>
                <a:spcPts val="800"/>
              </a:spcBef>
              <a:spcAft>
                <a:spcPts val="0"/>
              </a:spcAft>
              <a:buSzPts val="2800"/>
              <a:buFont typeface="Arial"/>
              <a:buChar char="•"/>
            </a:pPr>
            <a:r>
              <a:rPr lang="he-IL" dirty="0" smtClean="0"/>
              <a:t>תגובת העם לתיאור הפרשנות של עשרת המרגלים</a:t>
            </a:r>
          </a:p>
          <a:p>
            <a:pPr marL="457200" lvl="0" indent="-457200" algn="r" rtl="1">
              <a:lnSpc>
                <a:spcPct val="90000"/>
              </a:lnSpc>
              <a:spcBef>
                <a:spcPts val="800"/>
              </a:spcBef>
              <a:spcAft>
                <a:spcPts val="0"/>
              </a:spcAft>
              <a:buSzPts val="2800"/>
              <a:buFont typeface="Arial"/>
              <a:buChar char="•"/>
            </a:pPr>
            <a:r>
              <a:rPr lang="he-IL" dirty="0" smtClean="0"/>
              <a:t>תגובת המנהיגים</a:t>
            </a:r>
          </a:p>
          <a:p>
            <a:pPr marL="457200" lvl="0" indent="-457200" algn="r" rtl="1">
              <a:lnSpc>
                <a:spcPct val="90000"/>
              </a:lnSpc>
              <a:spcBef>
                <a:spcPts val="800"/>
              </a:spcBef>
              <a:spcAft>
                <a:spcPts val="0"/>
              </a:spcAft>
              <a:buSzPts val="2800"/>
              <a:buFont typeface="Arial"/>
              <a:buChar char="•"/>
            </a:pPr>
            <a:r>
              <a:rPr lang="he-IL" dirty="0" smtClean="0"/>
              <a:t>תגובת שני המרגלים וניסיון לעודד את העם</a:t>
            </a:r>
          </a:p>
          <a:p>
            <a:pPr marL="457200" lvl="0" indent="-457200" algn="r" rtl="1">
              <a:lnSpc>
                <a:spcPct val="90000"/>
              </a:lnSpc>
              <a:spcBef>
                <a:spcPts val="800"/>
              </a:spcBef>
              <a:spcAft>
                <a:spcPts val="0"/>
              </a:spcAft>
              <a:buSzPts val="2800"/>
              <a:buFont typeface="Arial"/>
              <a:buChar char="•"/>
            </a:pPr>
            <a:r>
              <a:rPr lang="he-IL" dirty="0" smtClean="0"/>
              <a:t>השוואה בין תגובת עשרת המרגלים לשני המרגלים והסקת המסקנות</a:t>
            </a:r>
          </a:p>
          <a:p>
            <a:pPr marL="457200" lvl="0" indent="-457200" algn="r" rtl="1">
              <a:lnSpc>
                <a:spcPct val="90000"/>
              </a:lnSpc>
              <a:spcBef>
                <a:spcPts val="800"/>
              </a:spcBef>
              <a:spcAft>
                <a:spcPts val="0"/>
              </a:spcAft>
              <a:buSzPts val="2800"/>
              <a:buFont typeface="Arial"/>
              <a:buChar char="•"/>
            </a:pPr>
            <a:r>
              <a:rPr lang="he-IL" dirty="0" smtClean="0"/>
              <a:t>חשוב שנאמין בעצמנו וביכולותינו גם כאשר אנו חוששים.</a:t>
            </a:r>
            <a:endParaRPr lang="he-IL" dirty="0"/>
          </a:p>
          <a:p>
            <a:pPr lvl="0" algn="r" rtl="1">
              <a:lnSpc>
                <a:spcPct val="90000"/>
              </a:lnSpc>
              <a:spcBef>
                <a:spcPts val="800"/>
              </a:spcBef>
              <a:spcAft>
                <a:spcPts val="0"/>
              </a:spcAft>
              <a:buSzPts val="2800"/>
              <a:buFont typeface="Arial" panose="020B0604020202020204" pitchFamily="34" charset="0"/>
              <a:buChar char="•"/>
            </a:pPr>
            <a:r>
              <a:rPr lang="he-IL" dirty="0"/>
              <a:t>נסכם את השיעור </a:t>
            </a:r>
            <a:r>
              <a:rPr lang="he-IL" dirty="0" smtClean="0"/>
              <a:t>בקצרה ונחוד חידה דרך התבוננות בתמונה </a:t>
            </a:r>
            <a:endParaRPr dirty="0"/>
          </a:p>
          <a:p>
            <a:pPr marL="457200" lvl="0" indent="-457200" algn="r" rtl="1">
              <a:lnSpc>
                <a:spcPct val="90000"/>
              </a:lnSpc>
              <a:spcBef>
                <a:spcPts val="800"/>
              </a:spcBef>
              <a:spcAft>
                <a:spcPts val="0"/>
              </a:spcAft>
              <a:buSzPts val="2800"/>
              <a:buFont typeface="Arial"/>
              <a:buChar char="•"/>
            </a:pPr>
            <a:r>
              <a:rPr lang="x-none" dirty="0"/>
              <a:t>משימה </a:t>
            </a:r>
            <a:r>
              <a:rPr lang="he-IL" dirty="0" smtClean="0"/>
              <a:t>דרך המחשב- אתר אופק מטח</a:t>
            </a: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fontScale="92500"/>
          </a:bodyPr>
          <a:lstStyle/>
          <a:p>
            <a:pPr>
              <a:lnSpc>
                <a:spcPct val="90000"/>
              </a:lnSpc>
              <a:buClr>
                <a:schemeClr val="dk1"/>
              </a:buClr>
              <a:buSzPts val="3600"/>
            </a:pPr>
            <a:r>
              <a:rPr lang="he-IL" dirty="0"/>
              <a:t>המרגלים החוזרים מארץ כנען ומדווחים משתי נקודות מבט על הרשמים שלהם. המרגלים מדווחים על מסעם ומוסיפים את הפרשנות שלהם לדברים שראו, הפרשנות גורמת לעם לסרב להמשך מסעם</a:t>
            </a:r>
            <a:r>
              <a:rPr lang="he-IL" dirty="0" smtClean="0"/>
              <a:t>.</a:t>
            </a:r>
            <a:r>
              <a:rPr lang="he-IL" dirty="0">
                <a:solidFill>
                  <a:schemeClr val="dk1"/>
                </a:solidFill>
                <a:latin typeface="Calibri"/>
                <a:ea typeface="Calibri"/>
                <a:cs typeface="Calibri"/>
                <a:sym typeface="Calibri"/>
              </a:rPr>
              <a:t> מי שמנסים לעמוד כנגד הזרם הם יהושע וכלב שמנסים להזכיר שמלבד ארץ טובה ועמים חזקים וקשים לכיבוש, </a:t>
            </a:r>
            <a:r>
              <a:rPr lang="he-IL" dirty="0" smtClean="0">
                <a:solidFill>
                  <a:schemeClr val="dk1"/>
                </a:solidFill>
                <a:latin typeface="Calibri"/>
                <a:ea typeface="Calibri"/>
                <a:cs typeface="Calibri"/>
                <a:sym typeface="Calibri"/>
              </a:rPr>
              <a:t>יש את ה' שיעזור ויושיע. </a:t>
            </a:r>
            <a:r>
              <a:rPr lang="he-IL" dirty="0" smtClean="0"/>
              <a:t>העם </a:t>
            </a:r>
            <a:r>
              <a:rPr lang="he-IL" dirty="0"/>
              <a:t>לא רק שלא מקבל את הפרשנות של כלב ויהושוע למה שראו. אלא כועס עליהם ורוצה להרוג אותם</a:t>
            </a:r>
          </a:p>
          <a:p>
            <a:pPr lvl="0">
              <a:lnSpc>
                <a:spcPct val="90000"/>
              </a:lnSpc>
              <a:buClr>
                <a:schemeClr val="dk1"/>
              </a:buClr>
              <a:buSzPts val="3600"/>
            </a:pPr>
            <a:r>
              <a:rPr lang="he-IL" dirty="0" smtClean="0">
                <a:solidFill>
                  <a:schemeClr val="dk1"/>
                </a:solidFill>
                <a:latin typeface="Calibri"/>
                <a:ea typeface="Calibri"/>
                <a:cs typeface="Calibri"/>
                <a:sym typeface="Calibri"/>
              </a:rPr>
              <a:t> </a:t>
            </a: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חידה</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a:bodyPr>
          <a:lstStyle/>
          <a:p>
            <a:pPr lvl="0">
              <a:buClr>
                <a:schemeClr val="dk1"/>
              </a:buClr>
              <a:buSzPts val="1200"/>
            </a:pPr>
            <a:r>
              <a:rPr lang="he-IL"/>
              <a:t>מה מתארת התמונה ואיך זה מתקשר לנושא השיעור?</a:t>
            </a:r>
            <a:endParaRPr lang="he-IL" dirty="0"/>
          </a:p>
        </p:txBody>
      </p:sp>
      <p:pic>
        <p:nvPicPr>
          <p:cNvPr id="336" name="Google Shape;336;p16"/>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6"/>
          <a:stretch>
            <a:fillRect/>
          </a:stretch>
        </p:blipFill>
        <p:spPr>
          <a:xfrm>
            <a:off x="4502469" y="2623783"/>
            <a:ext cx="3954318" cy="2920546"/>
          </a:xfrm>
          <a:prstGeom prst="rect">
            <a:avLst/>
          </a:prstGeom>
        </p:spPr>
      </p:pic>
      <p:sp>
        <p:nvSpPr>
          <p:cNvPr id="3" name="TextBox 2"/>
          <p:cNvSpPr txBox="1"/>
          <p:nvPr/>
        </p:nvSpPr>
        <p:spPr>
          <a:xfrm>
            <a:off x="4635391" y="5713562"/>
            <a:ext cx="4288220" cy="461665"/>
          </a:xfrm>
          <a:prstGeom prst="rect">
            <a:avLst/>
          </a:prstGeom>
          <a:noFill/>
        </p:spPr>
        <p:txBody>
          <a:bodyPr wrap="square" rtlCol="1">
            <a:spAutoFit/>
          </a:bodyPr>
          <a:lstStyle/>
          <a:p>
            <a:pPr algn="ctr"/>
            <a:r>
              <a:rPr lang="he-IL" sz="2400" dirty="0" smtClean="0"/>
              <a:t>חורבן בית המקדש</a:t>
            </a:r>
            <a:endParaRPr lang="he-IL" sz="2400" dirty="0"/>
          </a:p>
        </p:txBody>
      </p:sp>
      <p:pic>
        <p:nvPicPr>
          <p:cNvPr id="9"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4530" y="748325"/>
            <a:ext cx="1540938" cy="549601"/>
          </a:xfrm>
          <a:prstGeom prst="rect">
            <a:avLst/>
          </a:prstGeom>
        </p:spPr>
      </p:pic>
    </p:spTree>
    <p:extLst>
      <p:ext uri="{BB962C8B-B14F-4D97-AF65-F5344CB8AC3E}">
        <p14:creationId xmlns:p14="http://schemas.microsoft.com/office/powerpoint/2010/main" val="1287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dirty="0"/>
              <a:t>לשם ביצוע המשימה עליכם להשתמש </a:t>
            </a:r>
            <a:r>
              <a:rPr lang="he-IL" dirty="0">
                <a:solidFill>
                  <a:srgbClr val="FF0000"/>
                </a:solidFill>
              </a:rPr>
              <a:t>במחשב נייד</a:t>
            </a:r>
            <a:r>
              <a:rPr lang="he-IL" dirty="0"/>
              <a:t>.</a:t>
            </a:r>
          </a:p>
          <a:p>
            <a:pPr lvl="0">
              <a:lnSpc>
                <a:spcPct val="90000"/>
              </a:lnSpc>
              <a:buClr>
                <a:schemeClr val="dk1"/>
              </a:buClr>
              <a:buSzPts val="3600"/>
            </a:pPr>
            <a:r>
              <a:rPr lang="he-IL" dirty="0"/>
              <a:t>השלבים:</a:t>
            </a:r>
          </a:p>
          <a:p>
            <a:pPr lvl="0">
              <a:lnSpc>
                <a:spcPct val="90000"/>
              </a:lnSpc>
              <a:buClr>
                <a:schemeClr val="dk1"/>
              </a:buClr>
              <a:buSzPts val="3600"/>
            </a:pPr>
            <a:r>
              <a:rPr lang="he-IL" dirty="0"/>
              <a:t>1.כנסו לאתר אופק מטח</a:t>
            </a:r>
          </a:p>
          <a:p>
            <a:pPr lvl="0">
              <a:lnSpc>
                <a:spcPct val="90000"/>
              </a:lnSpc>
              <a:buClr>
                <a:schemeClr val="dk1"/>
              </a:buClr>
              <a:buSzPts val="3600"/>
            </a:pPr>
            <a:r>
              <a:rPr lang="he-IL" dirty="0"/>
              <a:t>2. חלונית </a:t>
            </a:r>
            <a:r>
              <a:rPr lang="he-IL" dirty="0" smtClean="0"/>
              <a:t>תנ"ך</a:t>
            </a:r>
            <a:endParaRPr lang="he-IL" dirty="0"/>
          </a:p>
          <a:p>
            <a:pPr lvl="0">
              <a:lnSpc>
                <a:spcPct val="90000"/>
              </a:lnSpc>
              <a:buClr>
                <a:schemeClr val="dk1"/>
              </a:buClr>
              <a:buSzPts val="3600"/>
            </a:pPr>
            <a:r>
              <a:rPr lang="he-IL" dirty="0"/>
              <a:t>3. כיתה </a:t>
            </a:r>
            <a:r>
              <a:rPr lang="he-IL" dirty="0" smtClean="0"/>
              <a:t>ה'</a:t>
            </a:r>
            <a:endParaRPr lang="he-IL" dirty="0"/>
          </a:p>
          <a:p>
            <a:pPr lvl="0">
              <a:lnSpc>
                <a:spcPct val="90000"/>
              </a:lnSpc>
              <a:buClr>
                <a:schemeClr val="dk1"/>
              </a:buClr>
              <a:buSzPts val="3600"/>
            </a:pPr>
            <a:r>
              <a:rPr lang="he-IL" dirty="0"/>
              <a:t>4. עשו את המשימה- </a:t>
            </a:r>
          </a:p>
          <a:p>
            <a:pPr lvl="0" algn="ctr">
              <a:lnSpc>
                <a:spcPct val="90000"/>
              </a:lnSpc>
              <a:buClr>
                <a:schemeClr val="dk1"/>
              </a:buClr>
              <a:buSzPts val="3600"/>
            </a:pPr>
            <a:r>
              <a:rPr lang="he-IL" dirty="0"/>
              <a:t>" </a:t>
            </a:r>
            <a:r>
              <a:rPr lang="he-IL" dirty="0" smtClean="0"/>
              <a:t>חטא המרגלים במדבר י"ד "</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Tree>
    <p:extLst>
      <p:ext uri="{BB962C8B-B14F-4D97-AF65-F5344CB8AC3E}">
        <p14:creationId xmlns:p14="http://schemas.microsoft.com/office/powerpoint/2010/main" val="358664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8630657" y="2842557"/>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6713397" y="3264076"/>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5463831" y="2710851"/>
            <a:ext cx="1191396" cy="1963540"/>
          </a:xfrm>
          <a:prstGeom prst="rect">
            <a:avLst/>
          </a:prstGeom>
          <a:noFill/>
          <a:ln>
            <a:noFill/>
          </a:ln>
        </p:spPr>
      </p:pic>
      <p:pic>
        <p:nvPicPr>
          <p:cNvPr id="262" name="Google Shape;262;p7" descr="https://lh6.googleusercontent.com/f8H2475EYmyL0rhH4-e4ujiAahiTeUa9jS4FAnHL3KK4sEOOF3cWvgCYZ1bpJw4tDcDKTArugZ_4iGscDG3mD7tx620B0N8bRGSeR-V1W5m9k2098IkeP6hpnFdGXWOM"/>
          <p:cNvPicPr preferRelativeResize="0"/>
          <p:nvPr/>
        </p:nvPicPr>
        <p:blipFill rotWithShape="1">
          <a:blip r:embed="rId6">
            <a:alphaModFix/>
          </a:blip>
          <a:srcRect/>
          <a:stretch/>
        </p:blipFill>
        <p:spPr>
          <a:xfrm>
            <a:off x="2601258" y="2842557"/>
            <a:ext cx="2289297" cy="16774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marL="0" lvl="0" indent="0" algn="ctr">
              <a:lnSpc>
                <a:spcPct val="90000"/>
              </a:lnSpc>
              <a:buClr>
                <a:schemeClr val="dk1"/>
              </a:buClr>
              <a:buSzPts val="3600"/>
            </a:pPr>
            <a:r>
              <a:rPr lang="he-IL" dirty="0" smtClean="0"/>
              <a:t>עיינו בתמונה שלפניכם וכתבו מה אתם רואים בתמונה</a:t>
            </a:r>
            <a:endParaRPr lang="he-IL" dirty="0"/>
          </a:p>
        </p:txBody>
      </p:sp>
      <p:pic>
        <p:nvPicPr>
          <p:cNvPr id="271" name="Google Shape;271;p8"/>
          <p:cNvPicPr preferRelativeResize="0"/>
          <p:nvPr/>
        </p:nvPicPr>
        <p:blipFill rotWithShape="1">
          <a:blip r:embed="rId5">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pic>
        <p:nvPicPr>
          <p:cNvPr id="2" name="תמונה 1"/>
          <p:cNvPicPr>
            <a:picLocks noChangeAspect="1"/>
          </p:cNvPicPr>
          <p:nvPr/>
        </p:nvPicPr>
        <p:blipFill>
          <a:blip r:embed="rId7"/>
          <a:stretch>
            <a:fillRect/>
          </a:stretch>
        </p:blipFill>
        <p:spPr>
          <a:xfrm>
            <a:off x="3240505" y="2330390"/>
            <a:ext cx="6079958" cy="3492894"/>
          </a:xfrm>
          <a:prstGeom prst="rect">
            <a:avLst/>
          </a:prstGeom>
        </p:spPr>
      </p:pic>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83550" y="641994"/>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855778" y="663126"/>
            <a:ext cx="6505811"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 יהושע וכלב לעם</a:t>
            </a:r>
            <a:endParaRPr dirty="0"/>
          </a:p>
        </p:txBody>
      </p:sp>
      <p:sp>
        <p:nvSpPr>
          <p:cNvPr id="295" name="Google Shape;295;p11"/>
          <p:cNvSpPr txBox="1">
            <a:spLocks noGrp="1"/>
          </p:cNvSpPr>
          <p:nvPr>
            <p:ph type="body" sz="quarter" idx="10"/>
          </p:nvPr>
        </p:nvSpPr>
        <p:spPr>
          <a:xfrm>
            <a:off x="-144379" y="1928813"/>
            <a:ext cx="12336379" cy="4929187"/>
          </a:xfrm>
          <a:prstGeom prst="rect">
            <a:avLst/>
          </a:prstGeom>
          <a:noFill/>
          <a:ln>
            <a:noFill/>
          </a:ln>
        </p:spPr>
        <p:txBody>
          <a:bodyPr spcFirstLastPara="1" wrap="square" lIns="91425" tIns="45700" rIns="91425" bIns="45700" anchor="t" anchorCtr="0">
            <a:noAutofit/>
          </a:bodyPr>
          <a:lstStyle/>
          <a:p>
            <a:pPr lvl="0">
              <a:buClr>
                <a:schemeClr val="dk1"/>
              </a:buClr>
              <a:buSzPts val="3600"/>
            </a:pPr>
            <a:r>
              <a:rPr lang="he-IL" sz="3000" b="1" dirty="0"/>
              <a:t>א</a:t>
            </a:r>
            <a:r>
              <a:rPr lang="he-IL" sz="3000" dirty="0"/>
              <a:t> </a:t>
            </a:r>
            <a:r>
              <a:rPr lang="he-IL" sz="3000" dirty="0" err="1"/>
              <a:t>וַתִּשָּׂא</a:t>
            </a:r>
            <a:r>
              <a:rPr lang="he-IL" sz="3000" dirty="0"/>
              <a:t>, כָּל-הָעֵדָה, וַיִּתְּנוּ, אֶת-קוֹלָם; וַיִּבְכּוּ הָעָם, בַּלַּיְלָה הַהוּא.  </a:t>
            </a:r>
            <a:r>
              <a:rPr lang="he-IL" sz="3000" b="1" dirty="0"/>
              <a:t>ב</a:t>
            </a:r>
            <a:r>
              <a:rPr lang="he-IL" sz="3000" dirty="0"/>
              <a:t> וַיִּלֹּנוּ עַל-מֹשֶׁה וְעַל-אַהֲרֹן, כֹּל בְּנֵי יִשְׂרָאֵל; וַיֹּאמְרוּ </a:t>
            </a:r>
            <a:r>
              <a:rPr lang="he-IL" sz="3000" dirty="0" err="1"/>
              <a:t>אֲלֵהֶם</a:t>
            </a:r>
            <a:r>
              <a:rPr lang="he-IL" sz="3000" dirty="0"/>
              <a:t> כָּל-הָעֵדָה, לוּ-מַתְנוּ בְּאֶרֶץ מִצְרַיִם, אוֹ בַּמִּדְבָּר הַזֶּה, לוּ-מָתְנוּ.  </a:t>
            </a:r>
            <a:r>
              <a:rPr lang="he-IL" sz="3000" b="1" dirty="0"/>
              <a:t>ג</a:t>
            </a:r>
            <a:r>
              <a:rPr lang="he-IL" sz="3000" dirty="0"/>
              <a:t> וְלָמָה יְהוָה מֵבִיא אֹתָנוּ אֶל-הָאָרֶץ הַזֹּאת, לִנְפֹּל בַּחֶרֶב--נָשֵׁינוּ </a:t>
            </a:r>
            <a:r>
              <a:rPr lang="he-IL" sz="3000" dirty="0" err="1"/>
              <a:t>וְטַפֵּנו</a:t>
            </a:r>
            <a:r>
              <a:rPr lang="he-IL" sz="3000" dirty="0"/>
              <a:t>ּ, יִהְיוּ לָבַז; הֲלוֹא טוֹב לָנוּ, שׁוּב מִצְרָיְמָה.  </a:t>
            </a:r>
            <a:r>
              <a:rPr lang="he-IL" sz="3000" b="1" dirty="0"/>
              <a:t>ד</a:t>
            </a:r>
            <a:r>
              <a:rPr lang="he-IL" sz="3000" dirty="0"/>
              <a:t> וַיֹּאמְרוּ, אִישׁ אֶל-אָחִיו:  נִתְּנָה רֹאשׁ, </a:t>
            </a:r>
            <a:r>
              <a:rPr lang="he-IL" sz="3000" dirty="0" err="1"/>
              <a:t>וְנָשׁוּבָה</a:t>
            </a:r>
            <a:r>
              <a:rPr lang="he-IL" sz="3000" dirty="0"/>
              <a:t> מִצְרָיְמָה.  </a:t>
            </a:r>
            <a:r>
              <a:rPr lang="he-IL" sz="3000" b="1" dirty="0"/>
              <a:t>ה</a:t>
            </a:r>
            <a:r>
              <a:rPr lang="he-IL" sz="3000" dirty="0"/>
              <a:t> </a:t>
            </a:r>
            <a:r>
              <a:rPr lang="he-IL" sz="3000" dirty="0" err="1"/>
              <a:t>וַיִּפֹּל</a:t>
            </a:r>
            <a:r>
              <a:rPr lang="he-IL" sz="3000" dirty="0"/>
              <a:t> מֹשֶׁה וְאַהֲרֹן, עַל-פְּנֵיהֶם, לִפְנֵי, כָּל-קְהַל עֲדַת בְּנֵי יִשְׂרָאֵל.  </a:t>
            </a:r>
            <a:r>
              <a:rPr lang="he-IL" sz="3000" b="1" dirty="0"/>
              <a:t>ו</a:t>
            </a:r>
            <a:r>
              <a:rPr lang="he-IL" sz="3000" dirty="0"/>
              <a:t> וִיהוֹשֻׁעַ בִּן-נוּן, וְכָלֵב בֶּן-יְפֻנֶּה, מִן-הַתָּרִים, אֶת-הָאָרֶץ--קָרְעוּ, בִּגְדֵיהֶם.  </a:t>
            </a:r>
            <a:r>
              <a:rPr lang="he-IL" sz="3000" b="1" dirty="0"/>
              <a:t>ז</a:t>
            </a:r>
            <a:r>
              <a:rPr lang="he-IL" sz="3000" dirty="0"/>
              <a:t> וַיֹּאמְרוּ, אֶל-כָּל-עֲדַת בְּנֵי-יִשְׂרָאֵל </a:t>
            </a:r>
            <a:r>
              <a:rPr lang="he-IL" sz="3000" dirty="0" err="1"/>
              <a:t>לֵאמֹר</a:t>
            </a:r>
            <a:r>
              <a:rPr lang="he-IL" sz="3000" dirty="0"/>
              <a:t>:  הָאָרֶץ, אֲשֶׁר עָבַרְנוּ בָהּ לָתוּר אֹתָהּ--טוֹבָה הָאָרֶץ, מְאֹד </a:t>
            </a:r>
            <a:r>
              <a:rPr lang="he-IL" sz="3000" dirty="0" err="1"/>
              <a:t>מְאֹד</a:t>
            </a:r>
            <a:r>
              <a:rPr lang="he-IL" sz="3000" dirty="0"/>
              <a:t>.  </a:t>
            </a:r>
            <a:r>
              <a:rPr lang="he-IL" sz="3000" b="1" dirty="0"/>
              <a:t>ח</a:t>
            </a:r>
            <a:r>
              <a:rPr lang="he-IL" sz="3000" dirty="0"/>
              <a:t> אִם-חָפֵץ בָּנוּ, יְהוָה--וְהֵבִיא אֹתָנוּ אֶל-הָאָרֶץ הַזֹּאת, וּנְתָנָהּ לָנוּ:  אֶרֶץ, אֲשֶׁר-הִוא זָבַת חָלָב וּדְבָשׁ.  </a:t>
            </a:r>
            <a:r>
              <a:rPr lang="he-IL" sz="3000" b="1" dirty="0"/>
              <a:t>ט</a:t>
            </a:r>
            <a:r>
              <a:rPr lang="he-IL" sz="3000" dirty="0"/>
              <a:t> אַךְ בַּיהוָה, אַל-תִּמְרֹדוּ, וְאַתֶּם אַל-תִּירְאוּ אֶת-עַם הָאָרֶץ, כִּי לַחְמֵנוּ הֵם; סָר צִלָּם מֵעֲלֵיהֶם וַיהוָה אִתָּנוּ, </a:t>
            </a:r>
            <a:r>
              <a:rPr lang="he-IL" sz="3000" dirty="0" err="1"/>
              <a:t>אַל-תִּירָאֻם</a:t>
            </a:r>
            <a:r>
              <a:rPr lang="he-IL" sz="3000" dirty="0"/>
              <a:t>. </a:t>
            </a:r>
            <a:endParaRPr sz="3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855778" y="663126"/>
            <a:ext cx="6505811"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תגובת העם</a:t>
            </a:r>
            <a:endParaRPr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3" name="מציין מיקום טקסט 2"/>
          <p:cNvSpPr>
            <a:spLocks noGrp="1"/>
          </p:cNvSpPr>
          <p:nvPr>
            <p:ph type="body" sz="quarter" idx="10"/>
          </p:nvPr>
        </p:nvSpPr>
        <p:spPr>
          <a:xfrm>
            <a:off x="358720" y="1928813"/>
            <a:ext cx="11833280" cy="4929187"/>
          </a:xfrm>
        </p:spPr>
        <p:txBody>
          <a:bodyPr>
            <a:normAutofit fontScale="92500" lnSpcReduction="10000"/>
          </a:bodyPr>
          <a:lstStyle/>
          <a:p>
            <a:pPr algn="ctr" fontAlgn="base"/>
            <a:r>
              <a:rPr lang="he-IL" b="1" dirty="0"/>
              <a:t>"</a:t>
            </a:r>
            <a:r>
              <a:rPr lang="he-IL" b="1" dirty="0" err="1"/>
              <a:t>וַתִּשָּׂא</a:t>
            </a:r>
            <a:r>
              <a:rPr lang="he-IL" b="1" dirty="0"/>
              <a:t> כָּל הָעֵדָה וַיִּתְּנוּ אֶת קוֹלָם, וַיִּבְכּוּ הָעָם בַּלַּיְלָה הַהוּא." (פסוק א)</a:t>
            </a:r>
            <a:endParaRPr lang="he-IL" b="1" dirty="0" smtClean="0"/>
          </a:p>
          <a:p>
            <a:pPr fontAlgn="base"/>
            <a:r>
              <a:rPr lang="he-IL" dirty="0" smtClean="0"/>
              <a:t>אמר </a:t>
            </a:r>
            <a:r>
              <a:rPr lang="he-IL" dirty="0"/>
              <a:t>רבה, אמר רבי יוחנן:</a:t>
            </a:r>
          </a:p>
          <a:p>
            <a:pPr fontAlgn="base"/>
            <a:r>
              <a:rPr lang="he-IL" dirty="0"/>
              <a:t>אותו הלילה, ליל תשעה באב היה. ואמר להם הקדוש ברוך הוא: אתם בכיתם בכייה של חינם, ללא סיבה </a:t>
            </a:r>
            <a:r>
              <a:rPr lang="he-IL" dirty="0" err="1"/>
              <a:t>אמיתית</a:t>
            </a:r>
            <a:r>
              <a:rPr lang="he-IL" dirty="0"/>
              <a:t> – ואני קובע לכם ביום הזה </a:t>
            </a:r>
            <a:r>
              <a:rPr lang="he-IL" b="1" dirty="0"/>
              <a:t>בכייה לדורות</a:t>
            </a:r>
            <a:r>
              <a:rPr lang="he-IL" dirty="0"/>
              <a:t>. </a:t>
            </a:r>
          </a:p>
          <a:p>
            <a:pPr fontAlgn="base"/>
            <a:r>
              <a:rPr lang="he-IL" dirty="0"/>
              <a:t>ואכן במהלך השנים, בתשעה באב חרבו בית המקדש הראשון ובית המקדש השני</a:t>
            </a:r>
            <a:r>
              <a:rPr lang="he-IL" dirty="0" smtClean="0"/>
              <a:t>.</a:t>
            </a:r>
            <a:r>
              <a:rPr lang="he-IL" dirty="0"/>
              <a:t> </a:t>
            </a:r>
            <a:endParaRPr lang="he-IL" dirty="0" smtClean="0"/>
          </a:p>
          <a:p>
            <a:pPr fontAlgn="base"/>
            <a:r>
              <a:rPr lang="he-IL" dirty="0" smtClean="0"/>
              <a:t>ענו במחברתכם על השאלה-</a:t>
            </a:r>
          </a:p>
          <a:p>
            <a:pPr fontAlgn="base"/>
            <a:r>
              <a:rPr lang="he-IL" dirty="0" smtClean="0"/>
              <a:t>מה </a:t>
            </a:r>
            <a:r>
              <a:rPr lang="he-IL" dirty="0"/>
              <a:t>היה חמור כל כך בבכי של העם עקב חטא המרגלים, שהביא עליהם כעונש אסונות לאומיים?</a:t>
            </a:r>
            <a:endParaRPr lang="he-IL" dirty="0" smtClean="0"/>
          </a:p>
          <a:p>
            <a:pPr fontAlgn="base"/>
            <a:endParaRPr lang="he-IL" dirty="0"/>
          </a:p>
        </p:txBody>
      </p:sp>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2908" y="682136"/>
            <a:ext cx="1540938" cy="549601"/>
          </a:xfrm>
          <a:prstGeom prst="rect">
            <a:avLst/>
          </a:prstGeom>
        </p:spPr>
      </p:pic>
    </p:spTree>
    <p:extLst>
      <p:ext uri="{BB962C8B-B14F-4D97-AF65-F5344CB8AC3E}">
        <p14:creationId xmlns:p14="http://schemas.microsoft.com/office/powerpoint/2010/main" val="223738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897820" y="663126"/>
            <a:ext cx="6463769"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תגובת המנהיגים</a:t>
            </a:r>
            <a:endParaRPr dirty="0"/>
          </a:p>
        </p:txBody>
      </p:sp>
      <p:sp>
        <p:nvSpPr>
          <p:cNvPr id="295" name="Google Shape;295;p11"/>
          <p:cNvSpPr txBox="1">
            <a:spLocks noGrp="1"/>
          </p:cNvSpPr>
          <p:nvPr>
            <p:ph type="body" sz="quarter" idx="10"/>
          </p:nvPr>
        </p:nvSpPr>
        <p:spPr>
          <a:xfrm>
            <a:off x="-144379" y="1928813"/>
            <a:ext cx="12336379" cy="4929187"/>
          </a:xfrm>
          <a:prstGeom prst="rect">
            <a:avLst/>
          </a:prstGeom>
          <a:noFill/>
          <a:ln>
            <a:noFill/>
          </a:ln>
        </p:spPr>
        <p:txBody>
          <a:bodyPr spcFirstLastPara="1" wrap="square" lIns="91425" tIns="45700" rIns="91425" bIns="45700" anchor="t" anchorCtr="0">
            <a:noAutofit/>
          </a:bodyPr>
          <a:lstStyle/>
          <a:p>
            <a:pPr lvl="0" algn="ctr">
              <a:lnSpc>
                <a:spcPct val="150000"/>
              </a:lnSpc>
              <a:buClr>
                <a:schemeClr val="dk1"/>
              </a:buClr>
              <a:buSzPts val="3600"/>
            </a:pPr>
            <a:r>
              <a:rPr lang="he-IL" sz="3000" dirty="0"/>
              <a:t> </a:t>
            </a:r>
            <a:r>
              <a:rPr lang="he-IL" sz="4000" dirty="0" smtClean="0"/>
              <a:t>מהי </a:t>
            </a:r>
            <a:r>
              <a:rPr lang="he-IL" sz="4000" dirty="0"/>
              <a:t>תגובת המנהיגים? </a:t>
            </a:r>
            <a:endParaRPr lang="he-IL" sz="4000" b="1" dirty="0"/>
          </a:p>
          <a:p>
            <a:pPr lvl="0">
              <a:lnSpc>
                <a:spcPct val="150000"/>
              </a:lnSpc>
              <a:buClr>
                <a:schemeClr val="dk1"/>
              </a:buClr>
              <a:buSzPts val="3600"/>
            </a:pPr>
            <a:r>
              <a:rPr lang="he-IL" sz="3200" b="1" dirty="0" smtClean="0"/>
              <a:t>ה</a:t>
            </a:r>
            <a:r>
              <a:rPr lang="he-IL" sz="3200" dirty="0"/>
              <a:t> </a:t>
            </a:r>
            <a:r>
              <a:rPr lang="he-IL" sz="3200" dirty="0" err="1">
                <a:solidFill>
                  <a:srgbClr val="FF0000"/>
                </a:solidFill>
              </a:rPr>
              <a:t>וַיִּפֹּל</a:t>
            </a:r>
            <a:r>
              <a:rPr lang="he-IL" sz="3200" dirty="0">
                <a:solidFill>
                  <a:srgbClr val="FF0000"/>
                </a:solidFill>
              </a:rPr>
              <a:t> מֹשֶׁה וְאַהֲרֹן</a:t>
            </a:r>
            <a:r>
              <a:rPr lang="he-IL" sz="3200" dirty="0"/>
              <a:t>, עַל-פְּנֵיהֶם, לִפְנֵי, כָּל-קְהַל עֲדַת בְּנֵי יִשְׂרָאֵל.  </a:t>
            </a:r>
            <a:r>
              <a:rPr lang="he-IL" sz="3200" b="1" dirty="0"/>
              <a:t>ו</a:t>
            </a:r>
            <a:r>
              <a:rPr lang="he-IL" sz="3200" dirty="0"/>
              <a:t> וִיהוֹשֻׁעַ בִּן-נוּן, וְכָלֵב בֶּן-יְפֻנֶּה, מִן-הַתָּרִים, אֶת-הָאָרֶץ--</a:t>
            </a:r>
            <a:r>
              <a:rPr lang="he-IL" sz="3200" dirty="0">
                <a:solidFill>
                  <a:srgbClr val="FF0000"/>
                </a:solidFill>
              </a:rPr>
              <a:t>קָרְעוּ, בִּגְדֵיהֶם.</a:t>
            </a:r>
            <a:r>
              <a:rPr lang="he-IL" sz="3200" dirty="0"/>
              <a:t>  </a:t>
            </a:r>
            <a:endParaRPr sz="3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34735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855778" y="663126"/>
            <a:ext cx="6505811"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התגובות</a:t>
            </a:r>
            <a:endParaRPr dirty="0"/>
          </a:p>
        </p:txBody>
      </p:sp>
      <p:sp>
        <p:nvSpPr>
          <p:cNvPr id="295" name="Google Shape;295;p11"/>
          <p:cNvSpPr txBox="1">
            <a:spLocks noGrp="1"/>
          </p:cNvSpPr>
          <p:nvPr>
            <p:ph type="body" sz="quarter" idx="10"/>
          </p:nvPr>
        </p:nvSpPr>
        <p:spPr>
          <a:xfrm>
            <a:off x="10510" y="1802689"/>
            <a:ext cx="12192000" cy="4929187"/>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3000" dirty="0" smtClean="0"/>
              <a:t>עיינו בטבלה שלפניכם ושערו את מי מציגה כל עמודה</a:t>
            </a:r>
            <a:endParaRPr sz="30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2604325943"/>
              </p:ext>
            </p:extLst>
          </p:nvPr>
        </p:nvGraphicFramePr>
        <p:xfrm>
          <a:off x="0" y="2463711"/>
          <a:ext cx="12192000" cy="4268165"/>
        </p:xfrm>
        <a:graphic>
          <a:graphicData uri="http://schemas.openxmlformats.org/drawingml/2006/table">
            <a:tbl>
              <a:tblPr rtl="1"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397205">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10000"/>
                  </a:ext>
                </a:extLst>
              </a:tr>
              <a:tr h="397205">
                <a:tc>
                  <a:txBody>
                    <a:bodyPr/>
                    <a:lstStyle/>
                    <a:p>
                      <a:pPr algn="r" rtl="1"/>
                      <a:r>
                        <a:rPr lang="he-IL" sz="2800" b="0" i="0" u="none" strike="noStrike" cap="none" dirty="0" smtClean="0">
                          <a:solidFill>
                            <a:schemeClr val="dk1"/>
                          </a:solidFill>
                          <a:effectLst/>
                          <a:latin typeface="+mn-lt"/>
                          <a:ea typeface="+mn-ea"/>
                          <a:cs typeface="+mn-cs"/>
                          <a:sym typeface="Arial"/>
                        </a:rPr>
                        <a:t>"וַיִּתְּנוּ אֶת קוֹלָם וַיִּבְכּוּ…"</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"הָאָרֶץ אֲשֶׁר עָבַרְנוּ בָהּ לָתוּר אֹתָהּ, טוֹבָה הָאָרֶץ מְאֹד </a:t>
                      </a:r>
                      <a:r>
                        <a:rPr lang="he-IL" sz="2800" b="0" i="0" u="none" strike="noStrike" cap="none" dirty="0" err="1" smtClean="0">
                          <a:solidFill>
                            <a:schemeClr val="dk1"/>
                          </a:solidFill>
                          <a:effectLst/>
                          <a:latin typeface="+mn-lt"/>
                          <a:ea typeface="+mn-ea"/>
                          <a:cs typeface="+mn-cs"/>
                          <a:sym typeface="Arial"/>
                        </a:rPr>
                        <a:t>מְאֹד</a:t>
                      </a:r>
                      <a:r>
                        <a:rPr lang="he-IL" sz="2800" b="0" i="0" u="none" strike="noStrike" cap="none" dirty="0" smtClean="0">
                          <a:solidFill>
                            <a:schemeClr val="dk1"/>
                          </a:solidFill>
                          <a:effectLst/>
                          <a:latin typeface="+mn-lt"/>
                          <a:ea typeface="+mn-ea"/>
                          <a:cs typeface="+mn-cs"/>
                          <a:sym typeface="Arial"/>
                        </a:rPr>
                        <a:t>"</a:t>
                      </a:r>
                      <a:endParaRPr lang="he-IL" sz="2800" dirty="0"/>
                    </a:p>
                  </a:txBody>
                  <a:tcPr/>
                </a:tc>
                <a:extLst>
                  <a:ext uri="{0D108BD9-81ED-4DB2-BD59-A6C34878D82A}">
                    <a16:rowId xmlns:a16="http://schemas.microsoft.com/office/drawing/2014/main" val="10001"/>
                  </a:ext>
                </a:extLst>
              </a:tr>
              <a:tr h="397205">
                <a:tc>
                  <a:txBody>
                    <a:bodyPr/>
                    <a:lstStyle/>
                    <a:p>
                      <a:pPr algn="r" rtl="1"/>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"אִם חָפֵץ בָּנוּ ה', וְהֵבִיא אֹתָנוּ אֶל הָאָרֶץ הַזֹּאת"</a:t>
                      </a:r>
                      <a:endParaRPr lang="he-IL" sz="2800" dirty="0"/>
                    </a:p>
                  </a:txBody>
                  <a:tcPr/>
                </a:tc>
                <a:extLst>
                  <a:ext uri="{0D108BD9-81ED-4DB2-BD59-A6C34878D82A}">
                    <a16:rowId xmlns:a16="http://schemas.microsoft.com/office/drawing/2014/main" val="10002"/>
                  </a:ext>
                </a:extLst>
              </a:tr>
              <a:tr h="397205">
                <a:tc>
                  <a:txBody>
                    <a:bodyPr/>
                    <a:lstStyle/>
                    <a:p>
                      <a:pPr algn="r" rtl="1"/>
                      <a:r>
                        <a:rPr lang="he-IL" sz="2800" b="0" i="0" u="none" strike="noStrike" cap="none" dirty="0" smtClean="0">
                          <a:solidFill>
                            <a:schemeClr val="dk1"/>
                          </a:solidFill>
                          <a:effectLst/>
                          <a:latin typeface="+mn-lt"/>
                          <a:ea typeface="+mn-ea"/>
                          <a:cs typeface="+mn-cs"/>
                          <a:sym typeface="Arial"/>
                        </a:rPr>
                        <a:t>"וַיִּלֹּנוּ"</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"וּנְתָנָהּ לָנוּ אֶרֶץ אֲשֶׁר הִוא זָבַת חָלָב וּדְבָשׁ"</a:t>
                      </a:r>
                      <a:endParaRPr lang="he-IL" sz="2800" dirty="0"/>
                    </a:p>
                  </a:txBody>
                  <a:tcPr/>
                </a:tc>
                <a:extLst>
                  <a:ext uri="{0D108BD9-81ED-4DB2-BD59-A6C34878D82A}">
                    <a16:rowId xmlns:a16="http://schemas.microsoft.com/office/drawing/2014/main" val="10003"/>
                  </a:ext>
                </a:extLst>
              </a:tr>
              <a:tr h="397205">
                <a:tc>
                  <a:txBody>
                    <a:bodyPr/>
                    <a:lstStyle/>
                    <a:p>
                      <a:pPr algn="r" rtl="1"/>
                      <a:r>
                        <a:rPr lang="he-IL" sz="2800" b="0" i="0" u="none" strike="noStrike" cap="none" dirty="0" smtClean="0">
                          <a:solidFill>
                            <a:schemeClr val="dk1"/>
                          </a:solidFill>
                          <a:effectLst/>
                          <a:latin typeface="+mn-lt"/>
                          <a:ea typeface="+mn-ea"/>
                          <a:cs typeface="+mn-cs"/>
                          <a:sym typeface="Arial"/>
                        </a:rPr>
                        <a:t>"לוּ מַתְנוּ בְּאֶרֶץ מִצְרַיִם, אוֹ בַּמִּדְבָּר הַזֶּה לוּ מָתְנוּ"</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"אַל תִּמְרֹדוּ"</a:t>
                      </a:r>
                      <a:endParaRPr lang="he-IL" sz="2800" dirty="0"/>
                    </a:p>
                  </a:txBody>
                  <a:tcPr/>
                </a:tc>
                <a:extLst>
                  <a:ext uri="{0D108BD9-81ED-4DB2-BD59-A6C34878D82A}">
                    <a16:rowId xmlns:a16="http://schemas.microsoft.com/office/drawing/2014/main" val="10004"/>
                  </a:ext>
                </a:extLst>
              </a:tr>
              <a:tr h="397205">
                <a:tc>
                  <a:txBody>
                    <a:bodyPr/>
                    <a:lstStyle/>
                    <a:p>
                      <a:pPr algn="r" rtl="1"/>
                      <a:r>
                        <a:rPr lang="he-IL" sz="2800" b="0" i="0" u="none" strike="noStrike" cap="none" dirty="0" smtClean="0">
                          <a:solidFill>
                            <a:schemeClr val="dk1"/>
                          </a:solidFill>
                          <a:effectLst/>
                          <a:latin typeface="+mn-lt"/>
                          <a:ea typeface="+mn-ea"/>
                          <a:cs typeface="+mn-cs"/>
                          <a:sym typeface="Arial"/>
                        </a:rPr>
                        <a:t>"נִתְּנָה רֹאשׁ </a:t>
                      </a:r>
                      <a:r>
                        <a:rPr lang="he-IL" sz="2800" b="0" i="0" u="none" strike="noStrike" cap="none" dirty="0" err="1" smtClean="0">
                          <a:solidFill>
                            <a:schemeClr val="dk1"/>
                          </a:solidFill>
                          <a:effectLst/>
                          <a:latin typeface="+mn-lt"/>
                          <a:ea typeface="+mn-ea"/>
                          <a:cs typeface="+mn-cs"/>
                          <a:sym typeface="Arial"/>
                        </a:rPr>
                        <a:t>וְנָשׁוּבָה</a:t>
                      </a:r>
                      <a:r>
                        <a:rPr lang="he-IL" sz="2800" b="0" i="0" u="none" strike="noStrike" cap="none" dirty="0" smtClean="0">
                          <a:solidFill>
                            <a:schemeClr val="dk1"/>
                          </a:solidFill>
                          <a:effectLst/>
                          <a:latin typeface="+mn-lt"/>
                          <a:ea typeface="+mn-ea"/>
                          <a:cs typeface="+mn-cs"/>
                          <a:sym typeface="Arial"/>
                        </a:rPr>
                        <a:t> מִצְרָיְמָה"</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"וה' אִתָּנוּ, אַל </a:t>
                      </a:r>
                      <a:r>
                        <a:rPr lang="he-IL" sz="2800" b="0" i="0" u="none" strike="noStrike" cap="none" dirty="0" err="1" smtClean="0">
                          <a:solidFill>
                            <a:schemeClr val="dk1"/>
                          </a:solidFill>
                          <a:effectLst/>
                          <a:latin typeface="+mn-lt"/>
                          <a:ea typeface="+mn-ea"/>
                          <a:cs typeface="+mn-cs"/>
                          <a:sym typeface="Arial"/>
                        </a:rPr>
                        <a:t>תִּירָאֻם</a:t>
                      </a:r>
                      <a:r>
                        <a:rPr lang="he-IL" sz="2800" b="0" i="0" u="none" strike="noStrike" cap="none" dirty="0" smtClean="0">
                          <a:solidFill>
                            <a:schemeClr val="dk1"/>
                          </a:solidFill>
                          <a:effectLst/>
                          <a:latin typeface="+mn-lt"/>
                          <a:ea typeface="+mn-ea"/>
                          <a:cs typeface="+mn-cs"/>
                          <a:sym typeface="Arial"/>
                        </a:rPr>
                        <a:t>"</a:t>
                      </a:r>
                      <a:endParaRPr lang="he-IL" sz="2800" dirty="0"/>
                    </a:p>
                  </a:txBody>
                  <a:tcPr/>
                </a:tc>
                <a:extLst>
                  <a:ext uri="{0D108BD9-81ED-4DB2-BD59-A6C34878D82A}">
                    <a16:rowId xmlns:a16="http://schemas.microsoft.com/office/drawing/2014/main" val="10005"/>
                  </a:ext>
                </a:extLst>
              </a:tr>
            </a:tbl>
          </a:graphicData>
        </a:graphic>
      </p:graphicFrame>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4032" y="758835"/>
            <a:ext cx="1540938" cy="549601"/>
          </a:xfrm>
          <a:prstGeom prst="rect">
            <a:avLst/>
          </a:prstGeom>
        </p:spPr>
      </p:pic>
    </p:spTree>
    <p:extLst>
      <p:ext uri="{BB962C8B-B14F-4D97-AF65-F5344CB8AC3E}">
        <p14:creationId xmlns:p14="http://schemas.microsoft.com/office/powerpoint/2010/main" val="41610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918840" y="663126"/>
            <a:ext cx="6442749"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התגובות</a:t>
            </a:r>
            <a:endParaRPr dirty="0"/>
          </a:p>
        </p:txBody>
      </p:sp>
      <p:sp>
        <p:nvSpPr>
          <p:cNvPr id="295" name="Google Shape;295;p11"/>
          <p:cNvSpPr txBox="1">
            <a:spLocks noGrp="1"/>
          </p:cNvSpPr>
          <p:nvPr>
            <p:ph type="body" sz="quarter" idx="10"/>
          </p:nvPr>
        </p:nvSpPr>
        <p:spPr>
          <a:xfrm>
            <a:off x="-144379" y="1560786"/>
            <a:ext cx="12336379" cy="5297215"/>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he-IL" sz="3000" dirty="0" smtClean="0"/>
              <a:t>עיינו בטבלה שלפניכם ושערו את מי מציגה כל עמודה</a:t>
            </a:r>
            <a:endParaRPr sz="3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500893782"/>
              </p:ext>
            </p:extLst>
          </p:nvPr>
        </p:nvGraphicFramePr>
        <p:xfrm>
          <a:off x="0" y="2032690"/>
          <a:ext cx="12192000" cy="4790841"/>
        </p:xfrm>
        <a:graphic>
          <a:graphicData uri="http://schemas.openxmlformats.org/drawingml/2006/table">
            <a:tbl>
              <a:tblPr rtl="1"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72245">
                <a:tc>
                  <a:txBody>
                    <a:bodyPr/>
                    <a:lstStyle/>
                    <a:p>
                      <a:pPr algn="ctr" rtl="1"/>
                      <a:r>
                        <a:rPr lang="he-IL" sz="2800" dirty="0" smtClean="0"/>
                        <a:t>העם</a:t>
                      </a:r>
                      <a:endParaRPr lang="he-IL" sz="2800" dirty="0"/>
                    </a:p>
                  </a:txBody>
                  <a:tcPr/>
                </a:tc>
                <a:tc>
                  <a:txBody>
                    <a:bodyPr/>
                    <a:lstStyle/>
                    <a:p>
                      <a:pPr algn="ctr" rtl="1"/>
                      <a:r>
                        <a:rPr lang="he-IL" sz="2800" dirty="0" smtClean="0"/>
                        <a:t>יהושוע</a:t>
                      </a:r>
                      <a:r>
                        <a:rPr lang="he-IL" sz="2800" baseline="0" dirty="0" smtClean="0"/>
                        <a:t> וכלב</a:t>
                      </a:r>
                      <a:endParaRPr lang="he-IL" sz="2800" dirty="0"/>
                    </a:p>
                  </a:txBody>
                  <a:tcPr/>
                </a:tc>
                <a:extLst>
                  <a:ext uri="{0D108BD9-81ED-4DB2-BD59-A6C34878D82A}">
                    <a16:rowId xmlns:a16="http://schemas.microsoft.com/office/drawing/2014/main" val="10000"/>
                  </a:ext>
                </a:extLst>
              </a:tr>
              <a:tr h="591978">
                <a:tc>
                  <a:txBody>
                    <a:bodyPr/>
                    <a:lstStyle/>
                    <a:p>
                      <a:pPr algn="r" rtl="1"/>
                      <a:r>
                        <a:rPr lang="he-IL" sz="2800" b="0" i="0" u="none" strike="noStrike" cap="none" dirty="0" smtClean="0">
                          <a:solidFill>
                            <a:schemeClr val="dk1"/>
                          </a:solidFill>
                          <a:effectLst/>
                          <a:latin typeface="+mn-lt"/>
                          <a:ea typeface="+mn-ea"/>
                          <a:cs typeface="+mn-cs"/>
                          <a:sym typeface="Arial"/>
                        </a:rPr>
                        <a:t>"וַיִּתְּנוּ אֶת קוֹלָם וַיִּבְכּוּ…"</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"הָאָרֶץ אֲשֶׁר עָבַרְנוּ בָהּ לָתוּר אֹתָהּ, טוֹבָה הָאָרֶץ מְאֹד </a:t>
                      </a:r>
                      <a:r>
                        <a:rPr lang="he-IL" sz="2800" b="0" i="0" u="none" strike="noStrike" cap="none" dirty="0" err="1" smtClean="0">
                          <a:solidFill>
                            <a:schemeClr val="dk1"/>
                          </a:solidFill>
                          <a:effectLst/>
                          <a:latin typeface="+mn-lt"/>
                          <a:ea typeface="+mn-ea"/>
                          <a:cs typeface="+mn-cs"/>
                          <a:sym typeface="Arial"/>
                        </a:rPr>
                        <a:t>מְאֹד</a:t>
                      </a:r>
                      <a:r>
                        <a:rPr lang="he-IL" sz="2800" b="0" i="0" u="none" strike="noStrike" cap="none" dirty="0" smtClean="0">
                          <a:solidFill>
                            <a:schemeClr val="dk1"/>
                          </a:solidFill>
                          <a:effectLst/>
                          <a:latin typeface="+mn-lt"/>
                          <a:ea typeface="+mn-ea"/>
                          <a:cs typeface="+mn-cs"/>
                          <a:sym typeface="Arial"/>
                        </a:rPr>
                        <a:t>"</a:t>
                      </a:r>
                      <a:endParaRPr lang="he-IL" sz="2800" dirty="0"/>
                    </a:p>
                  </a:txBody>
                  <a:tcPr/>
                </a:tc>
                <a:extLst>
                  <a:ext uri="{0D108BD9-81ED-4DB2-BD59-A6C34878D82A}">
                    <a16:rowId xmlns:a16="http://schemas.microsoft.com/office/drawing/2014/main" val="10001"/>
                  </a:ext>
                </a:extLst>
              </a:tr>
              <a:tr h="591978">
                <a:tc>
                  <a:txBody>
                    <a:bodyPr/>
                    <a:lstStyle/>
                    <a:p>
                      <a:pPr algn="r" rtl="1"/>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"אִם חָפֵץ בָּנוּ ה', וְהֵבִיא אֹתָנוּ אֶל הָאָרֶץ הַזֹּאת"</a:t>
                      </a:r>
                      <a:endParaRPr lang="he-IL" sz="2800" dirty="0"/>
                    </a:p>
                  </a:txBody>
                  <a:tcPr/>
                </a:tc>
                <a:extLst>
                  <a:ext uri="{0D108BD9-81ED-4DB2-BD59-A6C34878D82A}">
                    <a16:rowId xmlns:a16="http://schemas.microsoft.com/office/drawing/2014/main" val="10002"/>
                  </a:ext>
                </a:extLst>
              </a:tr>
              <a:tr h="591978">
                <a:tc>
                  <a:txBody>
                    <a:bodyPr/>
                    <a:lstStyle/>
                    <a:p>
                      <a:pPr algn="r" rtl="1"/>
                      <a:r>
                        <a:rPr lang="he-IL" sz="2800" b="0" i="0" u="none" strike="noStrike" cap="none" dirty="0" smtClean="0">
                          <a:solidFill>
                            <a:schemeClr val="dk1"/>
                          </a:solidFill>
                          <a:effectLst/>
                          <a:latin typeface="+mn-lt"/>
                          <a:ea typeface="+mn-ea"/>
                          <a:cs typeface="+mn-cs"/>
                          <a:sym typeface="Arial"/>
                        </a:rPr>
                        <a:t>"וַיִּלֹּנוּ"</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"וּנְתָנָהּ לָנוּ אֶרֶץ אֲשֶׁר הִוא זָבַת חָלָב וּדְבָשׁ"</a:t>
                      </a:r>
                      <a:endParaRPr lang="he-IL" sz="2800" dirty="0"/>
                    </a:p>
                  </a:txBody>
                  <a:tcPr/>
                </a:tc>
                <a:extLst>
                  <a:ext uri="{0D108BD9-81ED-4DB2-BD59-A6C34878D82A}">
                    <a16:rowId xmlns:a16="http://schemas.microsoft.com/office/drawing/2014/main" val="10003"/>
                  </a:ext>
                </a:extLst>
              </a:tr>
              <a:tr h="591978">
                <a:tc>
                  <a:txBody>
                    <a:bodyPr/>
                    <a:lstStyle/>
                    <a:p>
                      <a:pPr algn="r" rtl="1"/>
                      <a:r>
                        <a:rPr lang="he-IL" sz="2800" b="0" i="0" u="none" strike="noStrike" cap="none" dirty="0" smtClean="0">
                          <a:solidFill>
                            <a:schemeClr val="dk1"/>
                          </a:solidFill>
                          <a:effectLst/>
                          <a:latin typeface="+mn-lt"/>
                          <a:ea typeface="+mn-ea"/>
                          <a:cs typeface="+mn-cs"/>
                          <a:sym typeface="Arial"/>
                        </a:rPr>
                        <a:t>"לוּ מַתְנוּ בְּאֶרֶץ מִצְרַיִם, אוֹ בַּמִּדְבָּר הַזֶּה לוּ מָתְנוּ"</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"אַל תִּמְרֹדוּ"</a:t>
                      </a:r>
                      <a:endParaRPr lang="he-IL" sz="2800" dirty="0"/>
                    </a:p>
                  </a:txBody>
                  <a:tcPr/>
                </a:tc>
                <a:extLst>
                  <a:ext uri="{0D108BD9-81ED-4DB2-BD59-A6C34878D82A}">
                    <a16:rowId xmlns:a16="http://schemas.microsoft.com/office/drawing/2014/main" val="10004"/>
                  </a:ext>
                </a:extLst>
              </a:tr>
              <a:tr h="591978">
                <a:tc>
                  <a:txBody>
                    <a:bodyPr/>
                    <a:lstStyle/>
                    <a:p>
                      <a:pPr algn="r" rtl="1"/>
                      <a:r>
                        <a:rPr lang="he-IL" sz="2800" b="0" i="0" u="none" strike="noStrike" cap="none" dirty="0" smtClean="0">
                          <a:solidFill>
                            <a:schemeClr val="dk1"/>
                          </a:solidFill>
                          <a:effectLst/>
                          <a:latin typeface="+mn-lt"/>
                          <a:ea typeface="+mn-ea"/>
                          <a:cs typeface="+mn-cs"/>
                          <a:sym typeface="Arial"/>
                        </a:rPr>
                        <a:t>"נִתְּנָה רֹאשׁ </a:t>
                      </a:r>
                      <a:r>
                        <a:rPr lang="he-IL" sz="2800" b="0" i="0" u="none" strike="noStrike" cap="none" dirty="0" err="1" smtClean="0">
                          <a:solidFill>
                            <a:schemeClr val="dk1"/>
                          </a:solidFill>
                          <a:effectLst/>
                          <a:latin typeface="+mn-lt"/>
                          <a:ea typeface="+mn-ea"/>
                          <a:cs typeface="+mn-cs"/>
                          <a:sym typeface="Arial"/>
                        </a:rPr>
                        <a:t>וְנָשׁוּבָה</a:t>
                      </a:r>
                      <a:r>
                        <a:rPr lang="he-IL" sz="2800" b="0" i="0" u="none" strike="noStrike" cap="none" dirty="0" smtClean="0">
                          <a:solidFill>
                            <a:schemeClr val="dk1"/>
                          </a:solidFill>
                          <a:effectLst/>
                          <a:latin typeface="+mn-lt"/>
                          <a:ea typeface="+mn-ea"/>
                          <a:cs typeface="+mn-cs"/>
                          <a:sym typeface="Arial"/>
                        </a:rPr>
                        <a:t> מִצְרָיְמָה"</a:t>
                      </a:r>
                      <a:endParaRPr lang="he-IL" sz="2800" dirty="0"/>
                    </a:p>
                  </a:txBody>
                  <a:tcPr/>
                </a:tc>
                <a:tc>
                  <a:txBody>
                    <a:bodyPr/>
                    <a:lstStyle/>
                    <a:p>
                      <a:pPr algn="r" rtl="1"/>
                      <a:r>
                        <a:rPr lang="he-IL" sz="2800" b="0" i="0" u="none" strike="noStrike" cap="none" dirty="0" smtClean="0">
                          <a:solidFill>
                            <a:schemeClr val="dk1"/>
                          </a:solidFill>
                          <a:effectLst/>
                          <a:latin typeface="+mn-lt"/>
                          <a:ea typeface="+mn-ea"/>
                          <a:cs typeface="+mn-cs"/>
                          <a:sym typeface="Arial"/>
                        </a:rPr>
                        <a:t>"וה' אִתָּנוּ, אַל </a:t>
                      </a:r>
                      <a:r>
                        <a:rPr lang="he-IL" sz="2800" b="0" i="0" u="none" strike="noStrike" cap="none" dirty="0" err="1" smtClean="0">
                          <a:solidFill>
                            <a:schemeClr val="dk1"/>
                          </a:solidFill>
                          <a:effectLst/>
                          <a:latin typeface="+mn-lt"/>
                          <a:ea typeface="+mn-ea"/>
                          <a:cs typeface="+mn-cs"/>
                          <a:sym typeface="Arial"/>
                        </a:rPr>
                        <a:t>תִּירָאֻם</a:t>
                      </a:r>
                      <a:r>
                        <a:rPr lang="he-IL" sz="2800" b="0" i="0" u="none" strike="noStrike" cap="none" dirty="0" smtClean="0">
                          <a:solidFill>
                            <a:schemeClr val="dk1"/>
                          </a:solidFill>
                          <a:effectLst/>
                          <a:latin typeface="+mn-lt"/>
                          <a:ea typeface="+mn-ea"/>
                          <a:cs typeface="+mn-cs"/>
                          <a:sym typeface="Arial"/>
                        </a:rPr>
                        <a:t>"</a:t>
                      </a:r>
                      <a:endParaRPr lang="he-IL" sz="28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018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5793</TotalTime>
  <Words>2047</Words>
  <Application>Microsoft Office PowerPoint</Application>
  <PresentationFormat>מסך רחב</PresentationFormat>
  <Paragraphs>261</Paragraphs>
  <Slides>23</Slides>
  <Notes>23</Notes>
  <HiddenSlides>0</HiddenSlides>
  <MMClips>9</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23</vt:i4>
      </vt:variant>
    </vt:vector>
  </HeadingPairs>
  <TitlesOfParts>
    <vt:vector size="27" baseType="lpstr">
      <vt:lpstr>Open Sans</vt:lpstr>
      <vt:lpstr>Arial</vt:lpstr>
      <vt:lpstr>Calibri</vt:lpstr>
      <vt:lpstr>Office Theme</vt:lpstr>
      <vt:lpstr>מצגת של PowerPoint‏</vt:lpstr>
      <vt:lpstr>מה נעשה היום?</vt:lpstr>
      <vt:lpstr>מה להביא לשיעור?</vt:lpstr>
      <vt:lpstr>מתחילים בכיף </vt:lpstr>
      <vt:lpstr>דברי יהושע וכלב לעם</vt:lpstr>
      <vt:lpstr>תגובת העם</vt:lpstr>
      <vt:lpstr>תגובת המנהיגים</vt:lpstr>
      <vt:lpstr>התגובות</vt:lpstr>
      <vt:lpstr>התגובות</vt:lpstr>
      <vt:lpstr>תגובת העם</vt:lpstr>
      <vt:lpstr>דברי המרגלים</vt:lpstr>
      <vt:lpstr>דברי המרגלים</vt:lpstr>
      <vt:lpstr>דברי המרגלים</vt:lpstr>
      <vt:lpstr>דברי המרגלים</vt:lpstr>
      <vt:lpstr>דברי המרגלים- עיינו בפרקים י"ג, י"ד והשלימו את הטבלה שלפניכם</vt:lpstr>
      <vt:lpstr>דברי המרגלים</vt:lpstr>
      <vt:lpstr>תגובת העם</vt:lpstr>
      <vt:lpstr>רגע של מחשבה</vt:lpstr>
      <vt:lpstr>התייחסות למסרים עיקריים</vt:lpstr>
      <vt:lpstr>מסכמים</vt:lpstr>
      <vt:lpstr>חידה</vt:lpstr>
      <vt:lpstr>ממשיכים למשימה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מאיה גורן</cp:lastModifiedBy>
  <cp:revision>58</cp:revision>
  <dcterms:created xsi:type="dcterms:W3CDTF">2020-03-11T07:11:19Z</dcterms:created>
  <dcterms:modified xsi:type="dcterms:W3CDTF">2020-07-22T09:56:37Z</dcterms:modified>
</cp:coreProperties>
</file>