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2"/>
  </p:notesMasterIdLst>
  <p:sldIdLst>
    <p:sldId id="260" r:id="rId2"/>
    <p:sldId id="261" r:id="rId3"/>
    <p:sldId id="262" r:id="rId4"/>
    <p:sldId id="263" r:id="rId5"/>
    <p:sldId id="266" r:id="rId6"/>
    <p:sldId id="281" r:id="rId7"/>
    <p:sldId id="298" r:id="rId8"/>
    <p:sldId id="284" r:id="rId9"/>
    <p:sldId id="290" r:id="rId10"/>
    <p:sldId id="289" r:id="rId11"/>
    <p:sldId id="288" r:id="rId12"/>
    <p:sldId id="287" r:id="rId13"/>
    <p:sldId id="286" r:id="rId14"/>
    <p:sldId id="285" r:id="rId15"/>
    <p:sldId id="280" r:id="rId16"/>
    <p:sldId id="291" r:id="rId17"/>
    <p:sldId id="292" r:id="rId18"/>
    <p:sldId id="293" r:id="rId19"/>
    <p:sldId id="294" r:id="rId20"/>
    <p:sldId id="295" r:id="rId21"/>
    <p:sldId id="296" r:id="rId22"/>
    <p:sldId id="282" r:id="rId23"/>
    <p:sldId id="279" r:id="rId24"/>
    <p:sldId id="283" r:id="rId25"/>
    <p:sldId id="267" r:id="rId26"/>
    <p:sldId id="268" r:id="rId27"/>
    <p:sldId id="271" r:id="rId28"/>
    <p:sldId id="297" r:id="rId29"/>
    <p:sldId id="272" r:id="rId30"/>
    <p:sldId id="299" r:id="rId31"/>
  </p:sldIdLst>
  <p:sldSz cx="12192000" cy="6858000"/>
  <p:notesSz cx="6858000" cy="9144000"/>
  <p:embeddedFontLs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874" autoAdjust="0"/>
  </p:normalViewPr>
  <p:slideViewPr>
    <p:cSldViewPr snapToGrid="0">
      <p:cViewPr varScale="1">
        <p:scale>
          <a:sx n="90" d="100"/>
          <a:sy n="90" d="100"/>
        </p:scale>
        <p:origin x="192" y="84"/>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2173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6" TargetMode="External"/><Relationship Id="rId3"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1" TargetMode="External"/><Relationship Id="rId7"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5"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4" TargetMode="External"/><Relationship Id="rId5"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3" TargetMode="External"/><Relationship Id="rId4"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2" TargetMode="External"/><Relationship Id="rId9" Type="http://schemas.openxmlformats.org/officeDocument/2006/relationships/hyperlink" Target="http://www.otzar.org.il/%D7%91%D7%99%D7%AA-%D7%94%D7%9E%D7%93%D7%A8%D7%A9/%D7%91%D7%99%D7%90%D7%95%D7%A8-%D7%95%D7%A9%D7%A0%D7%A0%D7%AA%D7%9D-%D7%A2%D7%9C-%D7%94%D7%AA%D7%A0%D7%9A/%D7%91%D7%99%D7%90%D7%95%D7%A8-%D7%95%D7%A9%D7%A0%D7%A0%D7%AA%D7%9D-%D7%A2%D7%9C-%D7%94%D7%AA%D7%95%D7%A8%D7%94/%D7%91%D7%9E%D7%93%D7%91%D7%A8/%D7%91%D7%9E%D7%93%D7%91%D7%A8-%D7%A4%D7%A8%D7%A7-%D7%99%D7%92/#_ftn1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he-IL" dirty="0" smtClean="0"/>
              <a:t>שלום שמי רבקה </a:t>
            </a:r>
            <a:r>
              <a:rPr lang="he-IL" baseline="0" dirty="0" smtClean="0"/>
              <a:t> ואני מורה לתנ"ך. אני גרה בשומרון בישוב אלפי מנשה. מה שלומכם? איך אתם מרגישים? שמחה מאוד שהצטרפתם אלי למפגש למידה. מה נלמד היום? היום נעסוק בשליחת המרגלים לארץ על ידי משה מתוך ספר במדבר פרק י"ג. אתם מוכנים? אז בואו נתחיל...</a:t>
            </a: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73721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a:t>
            </a:r>
            <a:r>
              <a:rPr lang="he-IL" baseline="0" dirty="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57449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a:t>
            </a:r>
            <a:r>
              <a:rPr lang="he-IL" baseline="0" dirty="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86304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a:t>
            </a:r>
            <a:r>
              <a:rPr lang="he-IL" baseline="0" dirty="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54801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a:t>
            </a:r>
            <a:r>
              <a:rPr lang="he-IL" baseline="0" dirty="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824638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smtClean="0"/>
              <a:t>זמן</a:t>
            </a:r>
            <a:r>
              <a:rPr lang="he-IL" baseline="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69345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 השקף 3</a:t>
            </a:r>
            <a:r>
              <a:rPr lang="he-IL" baseline="0" dirty="0" smtClean="0"/>
              <a:t>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15</a:t>
            </a:fld>
            <a:endParaRPr/>
          </a:p>
        </p:txBody>
      </p:sp>
    </p:spTree>
    <p:extLst>
      <p:ext uri="{BB962C8B-B14F-4D97-AF65-F5344CB8AC3E}">
        <p14:creationId xmlns:p14="http://schemas.microsoft.com/office/powerpoint/2010/main" val="262772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16</a:t>
            </a:fld>
            <a:endParaRPr/>
          </a:p>
        </p:txBody>
      </p:sp>
    </p:spTree>
    <p:extLst>
      <p:ext uri="{BB962C8B-B14F-4D97-AF65-F5344CB8AC3E}">
        <p14:creationId xmlns:p14="http://schemas.microsoft.com/office/powerpoint/2010/main" val="297241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17</a:t>
            </a:fld>
            <a:endParaRPr/>
          </a:p>
        </p:txBody>
      </p:sp>
    </p:spTree>
    <p:extLst>
      <p:ext uri="{BB962C8B-B14F-4D97-AF65-F5344CB8AC3E}">
        <p14:creationId xmlns:p14="http://schemas.microsoft.com/office/powerpoint/2010/main" val="1427586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18</a:t>
            </a:fld>
            <a:endParaRPr/>
          </a:p>
        </p:txBody>
      </p:sp>
    </p:spTree>
    <p:extLst>
      <p:ext uri="{BB962C8B-B14F-4D97-AF65-F5344CB8AC3E}">
        <p14:creationId xmlns:p14="http://schemas.microsoft.com/office/powerpoint/2010/main" val="128200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19</a:t>
            </a:fld>
            <a:endParaRPr/>
          </a:p>
        </p:txBody>
      </p:sp>
    </p:spTree>
    <p:extLst>
      <p:ext uri="{BB962C8B-B14F-4D97-AF65-F5344CB8AC3E}">
        <p14:creationId xmlns:p14="http://schemas.microsoft.com/office/powerpoint/2010/main" val="198121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153320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20</a:t>
            </a:fld>
            <a:endParaRPr/>
          </a:p>
        </p:txBody>
      </p:sp>
    </p:spTree>
    <p:extLst>
      <p:ext uri="{BB962C8B-B14F-4D97-AF65-F5344CB8AC3E}">
        <p14:creationId xmlns:p14="http://schemas.microsoft.com/office/powerpoint/2010/main" val="2045516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647269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15000"/>
              </a:lnSpc>
              <a:spcBef>
                <a:spcPts val="1200"/>
              </a:spcBef>
              <a:spcAft>
                <a:spcPts val="0"/>
              </a:spcAft>
              <a:buClr>
                <a:schemeClr val="dk1"/>
              </a:buClr>
              <a:buSzPts val="1200"/>
              <a:buFont typeface="Calibri"/>
              <a:buNone/>
              <a:tabLst/>
              <a:defRPr/>
            </a:pPr>
            <a:r>
              <a:rPr lang="he-IL" dirty="0" smtClean="0"/>
              <a:t>מה זה לתור? לרגל.  לפנינו אחד האנשים המפורסמים שריגלו למען מדינת</a:t>
            </a:r>
            <a:r>
              <a:rPr lang="he-IL" baseline="0" dirty="0" smtClean="0"/>
              <a:t> ישראל- אלי כהן. </a:t>
            </a:r>
          </a:p>
          <a:p>
            <a:pPr marL="0" marR="0" lvl="0" indent="0" algn="r" defTabSz="914400" rtl="0" eaLnBrk="1" fontAlgn="auto" latinLnBrk="0" hangingPunct="1">
              <a:lnSpc>
                <a:spcPct val="115000"/>
              </a:lnSpc>
              <a:spcBef>
                <a:spcPts val="1200"/>
              </a:spcBef>
              <a:spcAft>
                <a:spcPts val="0"/>
              </a:spcAft>
              <a:buClr>
                <a:schemeClr val="dk1"/>
              </a:buClr>
              <a:buSzPts val="1200"/>
              <a:buFont typeface="Calibri"/>
              <a:buNone/>
              <a:tabLst/>
              <a:defRPr/>
            </a:pPr>
            <a:r>
              <a:rPr lang="he-IL" dirty="0" smtClean="0"/>
              <a:t>השמעת השיר. בסיום השמעת השיר זמן השקף- 2 דק'</a:t>
            </a:r>
          </a:p>
          <a:p>
            <a:pPr marL="0" marR="0" lvl="0" indent="0" algn="r" defTabSz="914400" rtl="0" eaLnBrk="1" fontAlgn="auto" latinLnBrk="0" hangingPunct="1">
              <a:lnSpc>
                <a:spcPct val="115000"/>
              </a:lnSpc>
              <a:spcBef>
                <a:spcPts val="1200"/>
              </a:spcBef>
              <a:spcAft>
                <a:spcPts val="0"/>
              </a:spcAft>
              <a:buClr>
                <a:schemeClr val="dk1"/>
              </a:buClr>
              <a:buSzPts val="1200"/>
              <a:buFont typeface="Calibri"/>
              <a:buNone/>
              <a:tabLst/>
              <a:defRPr/>
            </a:pPr>
            <a:r>
              <a:rPr lang="he-IL" baseline="0" dirty="0" smtClean="0"/>
              <a:t>מי הוא אלי כהן? אלי כהן נולד במצרים ועלה לארץ ישראל. אהב מאוד את הארץ והיה מוכן לסכן את חייו למען המדינה. אלי כהן נשלח על ידי המוסד לרגל בארץ האויב, בסוריה. שם הוא התיידד עם ראשי השלטון בסוריה, קיבל מידע  והיה משדר לממשלת ישראל ולאנשי הביטחון. מידע זה עזר וסייע לביטחונה של המדינה. לצערנו – בסוריה גילו שאלי כהן מרגל והעלו אותו לגרדום כשהיה בן 41 שנה. בשיר הוא מכונה המלאך שזכה בעיטורי כבוד.</a:t>
            </a:r>
            <a:endParaRPr lang="he-IL" dirty="0" smtClean="0"/>
          </a:p>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3089950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אלו מילותיו האחרונות של אלי כהו לפני העלאתו לגרדום. על מה זה מעיד? אלי כהן אהב מאוד את המדינה והיה נאמן לה עד יומו האחרון- והקריב</a:t>
            </a:r>
            <a:r>
              <a:rPr lang="he-IL" baseline="0" dirty="0" smtClean="0"/>
              <a:t> את נפשו .</a:t>
            </a:r>
            <a:r>
              <a:rPr lang="he-IL" dirty="0" smtClean="0"/>
              <a:t>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23</a:t>
            </a:fld>
            <a:endParaRPr/>
          </a:p>
        </p:txBody>
      </p:sp>
    </p:spTree>
    <p:extLst>
      <p:ext uri="{BB962C8B-B14F-4D97-AF65-F5344CB8AC3E}">
        <p14:creationId xmlns:p14="http://schemas.microsoft.com/office/powerpoint/2010/main" val="1028988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 השקף 2 דק'  הדומה- שניהם מגיעים לארץ זרה ומנסים לחקור ולקבל מידע על אותה הארץ</a:t>
            </a:r>
            <a:r>
              <a:rPr lang="he-IL" baseline="0" dirty="0" smtClean="0"/>
              <a:t> </a:t>
            </a:r>
            <a:r>
              <a:rPr lang="he-IL" sz="1200" b="0" i="0" u="none" strike="noStrike" cap="none" dirty="0" smtClean="0">
                <a:solidFill>
                  <a:schemeClr val="dk1"/>
                </a:solidFill>
                <a:effectLst/>
                <a:latin typeface="Calibri"/>
                <a:ea typeface="Calibri"/>
                <a:cs typeface="Calibri"/>
                <a:sym typeface="Calibri"/>
              </a:rPr>
              <a:t>בחשאי מידע מודיעני מאויב, לבלוש, לעקוב. השונה- מי שלח? משה לעומת ראשי</a:t>
            </a:r>
            <a:r>
              <a:rPr lang="he-IL" sz="1200" b="0" i="0" u="none" strike="noStrike" cap="none" baseline="0" dirty="0" smtClean="0">
                <a:solidFill>
                  <a:schemeClr val="dk1"/>
                </a:solidFill>
                <a:effectLst/>
                <a:latin typeface="Calibri"/>
                <a:ea typeface="Calibri"/>
                <a:cs typeface="Calibri"/>
                <a:sym typeface="Calibri"/>
              </a:rPr>
              <a:t> מדינת ישראל. בתנך זה בציווי ה' ועם אלי כהן זה </a:t>
            </a:r>
            <a:r>
              <a:rPr lang="he-IL" sz="1200" b="0" i="0" u="none" strike="noStrike" cap="none" baseline="0" dirty="0" err="1" smtClean="0">
                <a:solidFill>
                  <a:schemeClr val="dk1"/>
                </a:solidFill>
                <a:effectLst/>
                <a:latin typeface="Calibri"/>
                <a:ea typeface="Calibri"/>
                <a:cs typeface="Calibri"/>
                <a:sym typeface="Calibri"/>
              </a:rPr>
              <a:t>לא.בתנך</a:t>
            </a:r>
            <a:r>
              <a:rPr lang="he-IL" sz="1200" b="0" i="0" u="none" strike="noStrike" cap="none" baseline="0" dirty="0" smtClean="0">
                <a:solidFill>
                  <a:schemeClr val="dk1"/>
                </a:solidFill>
                <a:effectLst/>
                <a:latin typeface="Calibri"/>
                <a:ea typeface="Calibri"/>
                <a:cs typeface="Calibri"/>
                <a:sym typeface="Calibri"/>
              </a:rPr>
              <a:t>- המטרה לכבוש את המקום ולהשתלט עליו ואילו בריגול של אלי כהן המטרה- איסוף מידע בלבד.</a:t>
            </a:r>
          </a:p>
          <a:p>
            <a:pPr marL="0" lvl="0" indent="0" algn="r" rtl="0">
              <a:lnSpc>
                <a:spcPct val="115000"/>
              </a:lnSpc>
              <a:spcBef>
                <a:spcPts val="1200"/>
              </a:spcBef>
              <a:spcAft>
                <a:spcPts val="0"/>
              </a:spcAft>
              <a:buClr>
                <a:schemeClr val="dk1"/>
              </a:buClr>
              <a:buSzPts val="1200"/>
              <a:buFont typeface="Calibri"/>
              <a:buNone/>
            </a:pPr>
            <a:r>
              <a:rPr lang="he-IL" sz="1200" b="0" i="0" u="none" strike="noStrike" cap="none" baseline="0" dirty="0" smtClean="0">
                <a:solidFill>
                  <a:schemeClr val="dk1"/>
                </a:solidFill>
                <a:effectLst/>
                <a:latin typeface="Calibri"/>
                <a:ea typeface="Calibri"/>
                <a:cs typeface="Calibri"/>
                <a:sym typeface="Calibri"/>
              </a:rPr>
              <a:t>בפרקנו משתמשים במילה- לתור.</a:t>
            </a:r>
          </a:p>
          <a:p>
            <a:pPr marL="0" lvl="0" indent="0" algn="r" rtl="0">
              <a:lnSpc>
                <a:spcPct val="115000"/>
              </a:lnSpc>
              <a:spcBef>
                <a:spcPts val="1200"/>
              </a:spcBef>
              <a:spcAft>
                <a:spcPts val="0"/>
              </a:spcAft>
              <a:buClr>
                <a:schemeClr val="dk1"/>
              </a:buClr>
              <a:buSzPts val="1200"/>
              <a:buFont typeface="Calibri"/>
              <a:buNone/>
            </a:pPr>
            <a:r>
              <a:rPr lang="he-IL" sz="1200" b="0" i="0" u="none" strike="noStrike" cap="none" baseline="0" dirty="0" smtClean="0">
                <a:solidFill>
                  <a:schemeClr val="dk1"/>
                </a:solidFill>
                <a:effectLst/>
                <a:latin typeface="Calibri"/>
                <a:ea typeface="Calibri"/>
                <a:cs typeface="Calibri"/>
                <a:sym typeface="Calibri"/>
              </a:rPr>
              <a:t>לתור-לחקור לברר, לעקוב לבלוש.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2935996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sz="1200" b="0" i="0" u="none" strike="noStrike" cap="none" dirty="0" smtClean="0">
                <a:solidFill>
                  <a:schemeClr val="dk1"/>
                </a:solidFill>
                <a:effectLst/>
                <a:latin typeface="Calibri"/>
                <a:ea typeface="Calibri"/>
                <a:cs typeface="Calibri"/>
                <a:sym typeface="Calibri"/>
              </a:rPr>
              <a:t>זמן השקף- 2 דק'</a:t>
            </a:r>
          </a:p>
          <a:p>
            <a:pPr marL="285750" lvl="0" indent="-285750" algn="r" rtl="1">
              <a:spcBef>
                <a:spcPts val="0"/>
              </a:spcBef>
              <a:spcAft>
                <a:spcPts val="0"/>
              </a:spcAft>
              <a:buClr>
                <a:schemeClr val="dk1"/>
              </a:buClr>
              <a:buSzPts val="1200"/>
              <a:buFont typeface="Arial"/>
              <a:buChar char="•"/>
            </a:pPr>
            <a:r>
              <a:rPr lang="he-IL" sz="1200" b="0" i="0" u="none" strike="noStrike" cap="none" dirty="0" smtClean="0">
                <a:solidFill>
                  <a:schemeClr val="dk1"/>
                </a:solidFill>
                <a:effectLst/>
                <a:latin typeface="Calibri"/>
                <a:ea typeface="Calibri"/>
                <a:cs typeface="Calibri"/>
                <a:sym typeface="Calibri"/>
              </a:rPr>
              <a:t>לפעמים, למרות העובדה שמבטיחים לנו משהו טוב, אנחנו עדיין יכולים לפחד ממנו ומהלא-נודע הכרוך בו, ולרצות לקבל כמה שיותר מידע "מבפנים". אלוהים מבין זאת ומנסה להקל על העם</a:t>
            </a: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769134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646718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571785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a:t>
            </a:r>
            <a:r>
              <a:rPr lang="he-IL" b="1" dirty="0" smtClean="0"/>
              <a:t>2 דק'</a:t>
            </a: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1685066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29</a:t>
            </a:fld>
            <a:endParaRPr/>
          </a:p>
        </p:txBody>
      </p:sp>
    </p:spTree>
    <p:extLst>
      <p:ext uri="{BB962C8B-B14F-4D97-AF65-F5344CB8AC3E}">
        <p14:creationId xmlns:p14="http://schemas.microsoft.com/office/powerpoint/2010/main" val="227466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smtClean="0"/>
              <a:t>בטוחה שאתם הצטיידתם במחברת שורות, כלי כתיבה, עפרונות מחק סרגל וטושים. הכי חשוב שאתם יושבים בחדר שקט עם בקבוק מים על מנת שתהיו מרוכזים</a:t>
            </a:r>
            <a:r>
              <a:rPr lang="he-IL" baseline="0" dirty="0" smtClean="0"/>
              <a:t> במפגש למידה.</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407308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202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a:t>
            </a:r>
            <a:r>
              <a:rPr lang="he-IL" b="1" baseline="0" dirty="0">
                <a:solidFill>
                  <a:schemeClr val="dk1"/>
                </a:solidFill>
              </a:rPr>
              <a:t> 2 דקות </a:t>
            </a:r>
            <a:endParaRPr lang="he-IL" b="1" baseline="0" dirty="0" smtClean="0">
              <a:solidFill>
                <a:schemeClr val="dk1"/>
              </a:solidFill>
            </a:endParaRPr>
          </a:p>
          <a:p>
            <a:pPr marL="0" lvl="0" indent="0" algn="r" rtl="1">
              <a:spcBef>
                <a:spcPts val="0"/>
              </a:spcBef>
              <a:spcAft>
                <a:spcPts val="0"/>
              </a:spcAft>
              <a:buClr>
                <a:schemeClr val="dk1"/>
              </a:buClr>
              <a:buSzPts val="1200"/>
              <a:buFont typeface="Calibri"/>
              <a:buNone/>
            </a:pPr>
            <a:r>
              <a:rPr lang="he-IL" dirty="0" smtClean="0"/>
              <a:t>אם היינו נשלחים לארץ זרה כמרגלים היינו מסתכלים על פוריות הארץ, המבנה הפיזי של הארץ מבחינה</a:t>
            </a:r>
            <a:r>
              <a:rPr lang="he-IL" baseline="0" dirty="0" smtClean="0"/>
              <a:t> ביטחונית, ועל </a:t>
            </a:r>
            <a:r>
              <a:rPr lang="he-IL" baseline="0" dirty="0" err="1" smtClean="0"/>
              <a:t>האוכלוסיה</a:t>
            </a:r>
            <a:r>
              <a:rPr lang="he-IL" baseline="0" dirty="0" smtClean="0"/>
              <a:t>- האם יש צבא חזק? בפרק שלפנינו משה שולח 12 אנשים איש לשבטו </a:t>
            </a:r>
            <a:r>
              <a:rPr lang="he-IL" sz="1200" b="0" i="0" u="none" strike="noStrike" cap="none" dirty="0" smtClean="0">
                <a:solidFill>
                  <a:schemeClr val="dk1"/>
                </a:solidFill>
                <a:effectLst/>
                <a:latin typeface="Calibri"/>
                <a:ea typeface="Calibri"/>
                <a:cs typeface="Calibri"/>
                <a:sym typeface="Calibri"/>
              </a:rPr>
              <a:t>,נשלחים נציגים של עם ישראל, שנמצא כרגע במדבר, "לתור" את הארץ שבקרוב תהיה לביתם.</a:t>
            </a:r>
            <a:r>
              <a:rPr lang="he-IL" baseline="0" dirty="0" smtClean="0"/>
              <a:t>– עליהם </a:t>
            </a:r>
            <a:r>
              <a:rPr lang="he-IL" sz="1200" b="0" i="0" u="none" strike="noStrike" cap="none" dirty="0" smtClean="0">
                <a:solidFill>
                  <a:schemeClr val="dk1"/>
                </a:solidFill>
                <a:effectLst/>
                <a:latin typeface="Calibri"/>
                <a:ea typeface="Calibri"/>
                <a:cs typeface="Calibri"/>
                <a:sym typeface="Calibri"/>
              </a:rPr>
              <a:t>לאסוף מידע משני סוגים: מידע אסטרטגי על המבנה הפיזי של הארץ על יושבי הארץ, למשל: "וּמָה הֶעָרִים אֲשֶׁר הוּא יוֹשֵׁב </a:t>
            </a:r>
            <a:r>
              <a:rPr lang="he-IL" sz="1200" b="0" i="0" u="none" strike="noStrike" cap="none" dirty="0" err="1" smtClean="0">
                <a:solidFill>
                  <a:schemeClr val="dk1"/>
                </a:solidFill>
                <a:effectLst/>
                <a:latin typeface="Calibri"/>
                <a:ea typeface="Calibri"/>
                <a:cs typeface="Calibri"/>
                <a:sym typeface="Calibri"/>
              </a:rPr>
              <a:t>בָּהֵנָּה</a:t>
            </a:r>
            <a:r>
              <a:rPr lang="he-IL" sz="1200" b="0" i="0" u="none" strike="noStrike" cap="none" dirty="0" smtClean="0">
                <a:solidFill>
                  <a:schemeClr val="dk1"/>
                </a:solidFill>
                <a:effectLst/>
                <a:latin typeface="Calibri"/>
                <a:ea typeface="Calibri"/>
                <a:cs typeface="Calibri"/>
                <a:sym typeface="Calibri"/>
              </a:rPr>
              <a:t> </a:t>
            </a:r>
            <a:r>
              <a:rPr lang="he-IL" sz="1200" b="0" i="0" u="none" strike="noStrike" cap="none" dirty="0" err="1" smtClean="0">
                <a:solidFill>
                  <a:schemeClr val="dk1"/>
                </a:solidFill>
                <a:effectLst/>
                <a:latin typeface="Calibri"/>
                <a:ea typeface="Calibri"/>
                <a:cs typeface="Calibri"/>
                <a:sym typeface="Calibri"/>
              </a:rPr>
              <a:t>הַבְּמַחֲנִים</a:t>
            </a:r>
            <a:r>
              <a:rPr lang="he-IL" sz="1200" b="0" i="0" u="none" strike="noStrike" cap="none" dirty="0" smtClean="0">
                <a:solidFill>
                  <a:schemeClr val="dk1"/>
                </a:solidFill>
                <a:effectLst/>
                <a:latin typeface="Calibri"/>
                <a:ea typeface="Calibri"/>
                <a:cs typeface="Calibri"/>
                <a:sym typeface="Calibri"/>
              </a:rPr>
              <a:t> אִם בְּמִבְצָרִים" (פסוק </a:t>
            </a:r>
            <a:r>
              <a:rPr lang="he-IL" sz="1200" b="0" i="0" u="none" strike="noStrike" cap="none" dirty="0" err="1" smtClean="0">
                <a:solidFill>
                  <a:schemeClr val="dk1"/>
                </a:solidFill>
                <a:effectLst/>
                <a:latin typeface="Calibri"/>
                <a:ea typeface="Calibri"/>
                <a:cs typeface="Calibri"/>
                <a:sym typeface="Calibri"/>
              </a:rPr>
              <a:t>יט</a:t>
            </a:r>
            <a:r>
              <a:rPr lang="he-IL" sz="1200" b="0" i="0" u="none" strike="noStrike" cap="none" dirty="0" smtClean="0">
                <a:solidFill>
                  <a:schemeClr val="dk1"/>
                </a:solidFill>
                <a:effectLst/>
                <a:latin typeface="Calibri"/>
                <a:ea typeface="Calibri"/>
                <a:cs typeface="Calibri"/>
                <a:sym typeface="Calibri"/>
              </a:rPr>
              <a:t>) האם העם חזק או חלש?, ומידע על הפוריות של הארץ עצמה, למשל: "וּמָה הָאָרֶץ הַשְּׁמֵנָה הִוא אִם רָזָה הֲיֵשׁ בָּהּ עֵץ אִם אַיִן" (פסוק כ).</a:t>
            </a:r>
            <a:endParaRPr lang="he-IL" baseline="0" dirty="0" smtClean="0"/>
          </a:p>
          <a:p>
            <a:pPr marL="0" lvl="0" indent="0" algn="r" rtl="1">
              <a:spcBef>
                <a:spcPts val="0"/>
              </a:spcBef>
              <a:spcAft>
                <a:spcPts val="0"/>
              </a:spcAft>
              <a:buClr>
                <a:schemeClr val="dk1"/>
              </a:buClr>
              <a:buSzPts val="1200"/>
              <a:buFont typeface="Calibri"/>
              <a:buNone/>
            </a:pP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909160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המסע מתקדם וההכנות לכניסה לארץ עוברות להילוך גבוה. בעקבות הצו האלוהי: "שְׁלַח לְךָ אֲנָשִׁים וְיָתֻרוּ אֶת אֶרֶץ כְּנַעַן" (פסוק ב), שולח משה שנים עשר "אֲנָשִׁים רָאשֵׁי בְנֵי יִשְׂרָאֵל" (פסוק ג). מה המשימה? לאסוף מידע משני סוגים: מידע אסטרטגי על יושבי הארץ, למשל: "וּמָה הֶעָרִים אֲשֶׁר הוּא יוֹשֵׁב </a:t>
            </a:r>
            <a:r>
              <a:rPr lang="he-IL" sz="1200" b="0" i="0" u="none" strike="noStrike" cap="none" dirty="0" err="1" smtClean="0">
                <a:solidFill>
                  <a:schemeClr val="dk1"/>
                </a:solidFill>
                <a:effectLst/>
                <a:latin typeface="Calibri"/>
                <a:ea typeface="Calibri"/>
                <a:cs typeface="Calibri"/>
                <a:sym typeface="Calibri"/>
              </a:rPr>
              <a:t>בָּהֵנָּה</a:t>
            </a:r>
            <a:r>
              <a:rPr lang="he-IL" sz="1200" b="0" i="0" u="none" strike="noStrike" cap="none" dirty="0" smtClean="0">
                <a:solidFill>
                  <a:schemeClr val="dk1"/>
                </a:solidFill>
                <a:effectLst/>
                <a:latin typeface="Calibri"/>
                <a:ea typeface="Calibri"/>
                <a:cs typeface="Calibri"/>
                <a:sym typeface="Calibri"/>
              </a:rPr>
              <a:t> </a:t>
            </a:r>
            <a:r>
              <a:rPr lang="he-IL" sz="1200" b="0" i="0" u="none" strike="noStrike" cap="none" dirty="0" err="1" smtClean="0">
                <a:solidFill>
                  <a:schemeClr val="dk1"/>
                </a:solidFill>
                <a:effectLst/>
                <a:latin typeface="Calibri"/>
                <a:ea typeface="Calibri"/>
                <a:cs typeface="Calibri"/>
                <a:sym typeface="Calibri"/>
              </a:rPr>
              <a:t>הַבְּמַחֲנִים</a:t>
            </a:r>
            <a:r>
              <a:rPr lang="he-IL" sz="1200" b="0" i="0" u="none" strike="noStrike" cap="none" dirty="0" smtClean="0">
                <a:solidFill>
                  <a:schemeClr val="dk1"/>
                </a:solidFill>
                <a:effectLst/>
                <a:latin typeface="Calibri"/>
                <a:ea typeface="Calibri"/>
                <a:cs typeface="Calibri"/>
                <a:sym typeface="Calibri"/>
              </a:rPr>
              <a:t> אִם בְּמִבְצָרִים" (פסוק </a:t>
            </a:r>
            <a:r>
              <a:rPr lang="he-IL" sz="1200" b="0" i="0" u="none" strike="noStrike" cap="none" dirty="0" err="1" smtClean="0">
                <a:solidFill>
                  <a:schemeClr val="dk1"/>
                </a:solidFill>
                <a:effectLst/>
                <a:latin typeface="Calibri"/>
                <a:ea typeface="Calibri"/>
                <a:cs typeface="Calibri"/>
                <a:sym typeface="Calibri"/>
              </a:rPr>
              <a:t>יט</a:t>
            </a:r>
            <a:r>
              <a:rPr lang="he-IL" sz="1200" b="0" i="0" u="none" strike="noStrike" cap="none" dirty="0" smtClean="0">
                <a:solidFill>
                  <a:schemeClr val="dk1"/>
                </a:solidFill>
                <a:effectLst/>
                <a:latin typeface="Calibri"/>
                <a:ea typeface="Calibri"/>
                <a:cs typeface="Calibri"/>
                <a:sym typeface="Calibri"/>
              </a:rPr>
              <a:t>), ומידע על הפוריות של הארץ עצמה, למשל: "וּמָה הָאָרֶץ הַשְּׁמֵנָה הִוא אִם רָזָה הֲיֵשׁ בָּהּ עֵץ אִם אַיִן" (פסוק כ).</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9724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 השקף- 2 דק' משה שלח 12 מרגלים איש לשבט. אחד המרגלים היה יהושוע בן נון  תוספת </a:t>
            </a:r>
            <a:r>
              <a:rPr lang="he-IL" sz="1200" b="0" i="0" u="none" strike="noStrike" cap="none" dirty="0" smtClean="0">
                <a:solidFill>
                  <a:schemeClr val="dk1"/>
                </a:solidFill>
                <a:effectLst/>
                <a:latin typeface="Calibri"/>
                <a:ea typeface="Calibri"/>
                <a:cs typeface="Calibri"/>
                <a:sym typeface="Calibri"/>
              </a:rPr>
              <a:t>יו"ד עשרה, "וַיִּקְרָא מֹשֶׁה לְהוֹשֵׁעַ בִּן נוּן יְהוֹשֻׁעַ"' (במדבר רבה </a:t>
            </a:r>
            <a:r>
              <a:rPr lang="he-IL" sz="1200" b="0" i="0" u="none" strike="noStrike" cap="none" dirty="0" err="1" smtClean="0">
                <a:solidFill>
                  <a:schemeClr val="dk1"/>
                </a:solidFill>
                <a:effectLst/>
                <a:latin typeface="Calibri"/>
                <a:ea typeface="Calibri"/>
                <a:cs typeface="Calibri"/>
                <a:sym typeface="Calibri"/>
              </a:rPr>
              <a:t>טז,ט</a:t>
            </a:r>
            <a:r>
              <a:rPr lang="he-IL" sz="1200" b="0" i="0" u="none" strike="noStrike" cap="none" dirty="0" smtClean="0">
                <a:solidFill>
                  <a:schemeClr val="dk1"/>
                </a:solidFill>
                <a:effectLst/>
                <a:latin typeface="Calibri"/>
                <a:ea typeface="Calibri"/>
                <a:cs typeface="Calibri"/>
                <a:sym typeface="Calibri"/>
              </a:rPr>
              <a:t>). נראה שיש כאן רמז שיהושע כנגדם מראש, שזה בא לומר ששונה שמו בתור המנהיג, שלכן כנגד כולם, שכך ניסה משה להשפיע לביטול חטא המרגלים. זה במיוחד בשם "י-ה", שזה מזכיר את הנאמר בעמלק: "כי יד על כס י-ה" (שמות </a:t>
            </a:r>
            <a:r>
              <a:rPr lang="he-IL" sz="1200" b="0" i="0" u="none" strike="noStrike" cap="none" dirty="0" err="1" smtClean="0">
                <a:solidFill>
                  <a:schemeClr val="dk1"/>
                </a:solidFill>
                <a:effectLst/>
                <a:latin typeface="Calibri"/>
                <a:ea typeface="Calibri"/>
                <a:cs typeface="Calibri"/>
                <a:sym typeface="Calibri"/>
              </a:rPr>
              <a:t>יז,טז</a:t>
            </a:r>
            <a:r>
              <a:rPr lang="he-IL" sz="1200" b="0" i="0" u="none" strike="noStrike" cap="none" dirty="0" smtClean="0">
                <a:solidFill>
                  <a:schemeClr val="dk1"/>
                </a:solidFill>
                <a:effectLst/>
                <a:latin typeface="Calibri"/>
                <a:ea typeface="Calibri"/>
                <a:cs typeface="Calibri"/>
                <a:sym typeface="Calibri"/>
              </a:rPr>
              <a:t>) ובעמלק יהושע הוא שהיה המנהיג של המלחמה: "ויאמר משה אל יהושע בחר לנו אנשים וצא הלחם בעמלק" וגו'</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260721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sz="1200" b="0" i="0" u="none" strike="noStrike" cap="none" dirty="0" smtClean="0">
                <a:solidFill>
                  <a:schemeClr val="dk1"/>
                </a:solidFill>
                <a:effectLst/>
                <a:latin typeface="Calibri"/>
                <a:ea typeface="Calibri"/>
                <a:cs typeface="Calibri"/>
                <a:sym typeface="Calibri"/>
              </a:rPr>
              <a:t>עכשיו מפרט משה מהם הדברים שהמרגלים צריכים לבדוק בשעה שהם מרגלים את ארץ ישראל הם צריכים לבדוק את טיב הארץ טיב הערים וטיב האנשים: </a:t>
            </a:r>
            <a:r>
              <a:rPr lang="he-IL" sz="1200" b="1" i="0" u="none" strike="noStrike" cap="none" dirty="0" smtClean="0">
                <a:solidFill>
                  <a:schemeClr val="dk1"/>
                </a:solidFill>
                <a:effectLst/>
                <a:latin typeface="Calibri"/>
                <a:ea typeface="Calibri"/>
                <a:cs typeface="Calibri"/>
                <a:sym typeface="Calibri"/>
              </a:rPr>
              <a:t>1) וּרְאִיתֶם אֶת הָאָרֶץ מַה הִוא</a:t>
            </a:r>
            <a:r>
              <a:rPr lang="he-IL" sz="1200" b="0" i="0" u="none" strike="noStrike" cap="none" dirty="0" smtClean="0">
                <a:solidFill>
                  <a:schemeClr val="dk1"/>
                </a:solidFill>
                <a:effectLst/>
                <a:latin typeface="Calibri"/>
                <a:ea typeface="Calibri"/>
                <a:cs typeface="Calibri"/>
                <a:sym typeface="Calibri"/>
              </a:rPr>
              <a:t> תראו אם הארץ מגדלת אנשים חזקים או אנשים חלשים,</a:t>
            </a:r>
            <a:r>
              <a:rPr lang="he-IL" sz="1200" b="0" i="0" u="none" strike="noStrike" cap="none" dirty="0" smtClean="0">
                <a:solidFill>
                  <a:schemeClr val="dk1"/>
                </a:solidFill>
                <a:effectLst/>
                <a:latin typeface="Calibri"/>
                <a:ea typeface="Calibri"/>
                <a:cs typeface="Calibri"/>
                <a:sym typeface="Calibri"/>
                <a:hlinkClick r:id="rId3"/>
              </a:rPr>
              <a:t>[11]</a:t>
            </a:r>
            <a:r>
              <a:rPr lang="he-IL" sz="1200" b="1" i="0" u="none" strike="noStrike" cap="none" dirty="0" smtClean="0">
                <a:solidFill>
                  <a:schemeClr val="dk1"/>
                </a:solidFill>
                <a:effectLst/>
                <a:latin typeface="Calibri"/>
                <a:ea typeface="Calibri"/>
                <a:cs typeface="Calibri"/>
                <a:sym typeface="Calibri"/>
              </a:rPr>
              <a:t> 2) וְאֶת הָעָם </a:t>
            </a:r>
            <a:r>
              <a:rPr lang="he-IL" sz="1200" b="1" i="0" u="none" strike="noStrike" cap="none" dirty="0" err="1" smtClean="0">
                <a:solidFill>
                  <a:schemeClr val="dk1"/>
                </a:solidFill>
                <a:effectLst/>
                <a:latin typeface="Calibri"/>
                <a:ea typeface="Calibri"/>
                <a:cs typeface="Calibri"/>
                <a:sym typeface="Calibri"/>
              </a:rPr>
              <a:t>הַיֹּשֵׁב</a:t>
            </a:r>
            <a:r>
              <a:rPr lang="he-IL" sz="1200" b="1" i="0" u="none" strike="noStrike" cap="none" dirty="0" smtClean="0">
                <a:solidFill>
                  <a:schemeClr val="dk1"/>
                </a:solidFill>
                <a:effectLst/>
                <a:latin typeface="Calibri"/>
                <a:ea typeface="Calibri"/>
                <a:cs typeface="Calibri"/>
                <a:sym typeface="Calibri"/>
              </a:rPr>
              <a:t> עָלֶיהָ</a:t>
            </a:r>
            <a:r>
              <a:rPr lang="he-IL" sz="1200" b="0" i="0" u="none" strike="noStrike" cap="none" dirty="0" smtClean="0">
                <a:solidFill>
                  <a:schemeClr val="dk1"/>
                </a:solidFill>
                <a:effectLst/>
                <a:latin typeface="Calibri"/>
                <a:ea typeface="Calibri"/>
                <a:cs typeface="Calibri"/>
                <a:sym typeface="Calibri"/>
              </a:rPr>
              <a:t> וכן תבדקו את העם היושב בארץ ישראל:</a:t>
            </a:r>
            <a:r>
              <a:rPr lang="he-IL" sz="1200" b="1" i="0" u="none" strike="noStrike" cap="none" dirty="0" smtClean="0">
                <a:solidFill>
                  <a:schemeClr val="dk1"/>
                </a:solidFill>
                <a:effectLst/>
                <a:latin typeface="Calibri"/>
                <a:ea typeface="Calibri"/>
                <a:cs typeface="Calibri"/>
                <a:sym typeface="Calibri"/>
              </a:rPr>
              <a:t> הֶחָזָק הוּא הֲרָפֶה</a:t>
            </a:r>
            <a:r>
              <a:rPr lang="he-IL" sz="1200" b="0" i="0" u="none" strike="noStrike" cap="none" dirty="0" smtClean="0">
                <a:solidFill>
                  <a:schemeClr val="dk1"/>
                </a:solidFill>
                <a:effectLst/>
                <a:latin typeface="Calibri"/>
                <a:ea typeface="Calibri"/>
                <a:cs typeface="Calibri"/>
                <a:sym typeface="Calibri"/>
              </a:rPr>
              <a:t> האם העם שיושב בארץ ישראל הוא עם חזק או שמא הוא עם חלש,</a:t>
            </a:r>
            <a:r>
              <a:rPr lang="he-IL" sz="1200" b="0" i="0" u="none" strike="noStrike" cap="none" dirty="0" smtClean="0">
                <a:solidFill>
                  <a:schemeClr val="dk1"/>
                </a:solidFill>
                <a:effectLst/>
                <a:latin typeface="Calibri"/>
                <a:ea typeface="Calibri"/>
                <a:cs typeface="Calibri"/>
                <a:sym typeface="Calibri"/>
                <a:hlinkClick r:id="rId4"/>
              </a:rPr>
              <a:t>[12]</a:t>
            </a:r>
            <a:r>
              <a:rPr lang="he-IL" sz="1200" b="1" i="0" u="none" strike="noStrike" cap="none" dirty="0" smtClean="0">
                <a:solidFill>
                  <a:schemeClr val="dk1"/>
                </a:solidFill>
                <a:effectLst/>
                <a:latin typeface="Calibri"/>
                <a:ea typeface="Calibri"/>
                <a:cs typeface="Calibri"/>
                <a:sym typeface="Calibri"/>
              </a:rPr>
              <a:t> הַמְעַט הוּא אִם רָב</a:t>
            </a:r>
            <a:r>
              <a:rPr lang="he-IL" sz="1200" b="0" i="0" u="none" strike="noStrike" cap="none" dirty="0" smtClean="0">
                <a:solidFill>
                  <a:schemeClr val="dk1"/>
                </a:solidFill>
                <a:effectLst/>
                <a:latin typeface="Calibri"/>
                <a:ea typeface="Calibri"/>
                <a:cs typeface="Calibri"/>
                <a:sym typeface="Calibri"/>
              </a:rPr>
              <a:t> האם העם שיושב בארץ ישראל הוא עם גדול או שהוא עם קטן</a:t>
            </a:r>
            <a:r>
              <a:rPr lang="he-IL" sz="1200" b="1" i="0" u="none" strike="noStrike" cap="none" dirty="0" smtClean="0">
                <a:solidFill>
                  <a:schemeClr val="dk1"/>
                </a:solidFill>
                <a:effectLst/>
                <a:latin typeface="Calibri"/>
                <a:ea typeface="Calibri"/>
                <a:cs typeface="Calibri"/>
                <a:sym typeface="Calibri"/>
              </a:rPr>
              <a:t>: (</a:t>
            </a:r>
            <a:r>
              <a:rPr lang="he-IL" sz="1200" b="1" i="0" u="none" strike="noStrike" cap="none" dirty="0" err="1" smtClean="0">
                <a:solidFill>
                  <a:schemeClr val="dk1"/>
                </a:solidFill>
                <a:effectLst/>
                <a:latin typeface="Calibri"/>
                <a:ea typeface="Calibri"/>
                <a:cs typeface="Calibri"/>
                <a:sym typeface="Calibri"/>
              </a:rPr>
              <a:t>יט</a:t>
            </a:r>
            <a:r>
              <a:rPr lang="he-IL" sz="1200" b="1" i="0" u="none" strike="noStrike" cap="none" dirty="0" smtClean="0">
                <a:solidFill>
                  <a:schemeClr val="dk1"/>
                </a:solidFill>
                <a:effectLst/>
                <a:latin typeface="Calibri"/>
                <a:ea typeface="Calibri"/>
                <a:cs typeface="Calibri"/>
                <a:sym typeface="Calibri"/>
              </a:rPr>
              <a:t>) 3) וּמָה הָאָרֶץ אֲשֶׁר הוּא יֹשֵׁב בָּהּ הֲטוֹבָה הִוא אִם רָעָה</a:t>
            </a:r>
            <a:r>
              <a:rPr lang="he-IL" sz="1200" b="0" i="0" u="none" strike="noStrike" cap="none" dirty="0" smtClean="0">
                <a:solidFill>
                  <a:schemeClr val="dk1"/>
                </a:solidFill>
                <a:effectLst/>
                <a:latin typeface="Calibri"/>
                <a:ea typeface="Calibri"/>
                <a:cs typeface="Calibri"/>
                <a:sym typeface="Calibri"/>
              </a:rPr>
              <a:t> מהי הארץ בה יושבים יושבי הארץ: האם היא ארץ טובה שיש בה הרבה מעיינות ואוצרות טבע או לא,</a:t>
            </a:r>
            <a:r>
              <a:rPr lang="he-IL" sz="1200" b="0" i="0" u="none" strike="noStrike" cap="none" dirty="0" smtClean="0">
                <a:solidFill>
                  <a:schemeClr val="dk1"/>
                </a:solidFill>
                <a:effectLst/>
                <a:latin typeface="Calibri"/>
                <a:ea typeface="Calibri"/>
                <a:cs typeface="Calibri"/>
                <a:sym typeface="Calibri"/>
                <a:hlinkClick r:id="rId5"/>
              </a:rPr>
              <a:t>[13]</a:t>
            </a:r>
            <a:r>
              <a:rPr lang="he-IL" sz="1200" b="1" i="0" u="none" strike="noStrike" cap="none" dirty="0" smtClean="0">
                <a:solidFill>
                  <a:schemeClr val="dk1"/>
                </a:solidFill>
                <a:effectLst/>
                <a:latin typeface="Calibri"/>
                <a:ea typeface="Calibri"/>
                <a:cs typeface="Calibri"/>
                <a:sym typeface="Calibri"/>
              </a:rPr>
              <a:t> וּמָה הֶעָרִים אֲשֶׁר הוּא יוֹשֵׁב </a:t>
            </a:r>
            <a:r>
              <a:rPr lang="he-IL" sz="1200" b="1" i="0" u="none" strike="noStrike" cap="none" dirty="0" err="1" smtClean="0">
                <a:solidFill>
                  <a:schemeClr val="dk1"/>
                </a:solidFill>
                <a:effectLst/>
                <a:latin typeface="Calibri"/>
                <a:ea typeface="Calibri"/>
                <a:cs typeface="Calibri"/>
                <a:sym typeface="Calibri"/>
              </a:rPr>
              <a:t>בָּהֵנָּה</a:t>
            </a:r>
            <a:r>
              <a:rPr lang="he-IL" sz="1200" b="0" i="0" u="none" strike="noStrike" cap="none" dirty="0" smtClean="0">
                <a:solidFill>
                  <a:schemeClr val="dk1"/>
                </a:solidFill>
                <a:effectLst/>
                <a:latin typeface="Calibri"/>
                <a:ea typeface="Calibri"/>
                <a:cs typeface="Calibri"/>
                <a:sym typeface="Calibri"/>
              </a:rPr>
              <a:t> באלו ערים יושבים יושבי הארץ:</a:t>
            </a:r>
            <a:r>
              <a:rPr lang="he-IL" sz="1200" b="1" i="0" u="none" strike="noStrike" cap="none" dirty="0" smtClean="0">
                <a:solidFill>
                  <a:schemeClr val="dk1"/>
                </a:solidFill>
                <a:effectLst/>
                <a:latin typeface="Calibri"/>
                <a:ea typeface="Calibri"/>
                <a:cs typeface="Calibri"/>
                <a:sym typeface="Calibri"/>
              </a:rPr>
              <a:t> </a:t>
            </a:r>
            <a:r>
              <a:rPr lang="he-IL" sz="1200" b="1" i="0" u="none" strike="noStrike" cap="none" dirty="0" err="1" smtClean="0">
                <a:solidFill>
                  <a:schemeClr val="dk1"/>
                </a:solidFill>
                <a:effectLst/>
                <a:latin typeface="Calibri"/>
                <a:ea typeface="Calibri"/>
                <a:cs typeface="Calibri"/>
                <a:sym typeface="Calibri"/>
              </a:rPr>
              <a:t>הַבְּמַחֲנִים</a:t>
            </a:r>
            <a:r>
              <a:rPr lang="he-IL" sz="1200" b="1" i="0" u="none" strike="noStrike" cap="none" dirty="0" smtClean="0">
                <a:solidFill>
                  <a:schemeClr val="dk1"/>
                </a:solidFill>
                <a:effectLst/>
                <a:latin typeface="Calibri"/>
                <a:ea typeface="Calibri"/>
                <a:cs typeface="Calibri"/>
                <a:sym typeface="Calibri"/>
              </a:rPr>
              <a:t> אִם בְּמִבְצָרִים</a:t>
            </a:r>
            <a:r>
              <a:rPr lang="he-IL" sz="1200" b="0" i="0" u="none" strike="noStrike" cap="none" dirty="0" smtClean="0">
                <a:solidFill>
                  <a:schemeClr val="dk1"/>
                </a:solidFill>
                <a:effectLst/>
                <a:latin typeface="Calibri"/>
                <a:ea typeface="Calibri"/>
                <a:cs typeface="Calibri"/>
                <a:sym typeface="Calibri"/>
              </a:rPr>
              <a:t> האם יושבי הארץ יושבים בערים "מפוצחות", בערים שאינן מוקפות בחומה, או שמא יושבי הארץ יושבים בערים המוקפות חומה. כאן יש פירוט לשאלה מהפסוק הקודם שם שאל משה את המרגלים האם העם שיושב בארץ ישראל הוא עם חזק או חלש</a:t>
            </a:r>
            <a:r>
              <a:rPr lang="he-IL" sz="1200" b="0" i="0" u="none" strike="noStrike" cap="none" dirty="0" smtClean="0">
                <a:solidFill>
                  <a:schemeClr val="dk1"/>
                </a:solidFill>
                <a:effectLst/>
                <a:latin typeface="Calibri"/>
                <a:ea typeface="Calibri"/>
                <a:cs typeface="Calibri"/>
                <a:sym typeface="Calibri"/>
                <a:hlinkClick r:id="rId6"/>
              </a:rPr>
              <a:t>[14]</a:t>
            </a:r>
            <a:r>
              <a:rPr lang="he-IL" sz="1200" b="1" i="0" u="none" strike="noStrike" cap="none" dirty="0" smtClean="0">
                <a:solidFill>
                  <a:schemeClr val="dk1"/>
                </a:solidFill>
                <a:effectLst/>
                <a:latin typeface="Calibri"/>
                <a:ea typeface="Calibri"/>
                <a:cs typeface="Calibri"/>
                <a:sym typeface="Calibri"/>
              </a:rPr>
              <a:t>: (כ) 4) וּמָה הָאָרֶץ הַשְּׁמֵנָה הִוא אִם רָזָה</a:t>
            </a:r>
            <a:r>
              <a:rPr lang="he-IL" sz="1200" b="0" i="0" u="none" strike="noStrike" cap="none" dirty="0" smtClean="0">
                <a:solidFill>
                  <a:schemeClr val="dk1"/>
                </a:solidFill>
                <a:effectLst/>
                <a:latin typeface="Calibri"/>
                <a:ea typeface="Calibri"/>
                <a:cs typeface="Calibri"/>
                <a:sym typeface="Calibri"/>
              </a:rPr>
              <a:t> האם הארץ עצמה היא ארץ עשירה שיכולה להצמיח חיטה או שהיא ארץ רזה ומסכנה שאינה יכולה להצמיח חיטה,</a:t>
            </a:r>
            <a:r>
              <a:rPr lang="he-IL" sz="1200" b="0" i="0" u="none" strike="noStrike" cap="none" dirty="0" smtClean="0">
                <a:solidFill>
                  <a:schemeClr val="dk1"/>
                </a:solidFill>
                <a:effectLst/>
                <a:latin typeface="Calibri"/>
                <a:ea typeface="Calibri"/>
                <a:cs typeface="Calibri"/>
                <a:sym typeface="Calibri"/>
                <a:hlinkClick r:id="rId7"/>
              </a:rPr>
              <a:t>[15]</a:t>
            </a:r>
            <a:r>
              <a:rPr lang="he-IL" sz="1200" b="1" i="0" u="none" strike="noStrike" cap="none" dirty="0" smtClean="0">
                <a:solidFill>
                  <a:schemeClr val="dk1"/>
                </a:solidFill>
                <a:effectLst/>
                <a:latin typeface="Calibri"/>
                <a:ea typeface="Calibri"/>
                <a:cs typeface="Calibri"/>
                <a:sym typeface="Calibri"/>
              </a:rPr>
              <a:t> 5) הֲיֵשׁ בָּהּ עֵץ אִם אַיִן</a:t>
            </a:r>
            <a:r>
              <a:rPr lang="he-IL" sz="1200" b="0" i="0" u="none" strike="noStrike" cap="none" dirty="0" smtClean="0">
                <a:solidFill>
                  <a:schemeClr val="dk1"/>
                </a:solidFill>
                <a:effectLst/>
                <a:latin typeface="Calibri"/>
                <a:ea typeface="Calibri"/>
                <a:cs typeface="Calibri"/>
                <a:sym typeface="Calibri"/>
              </a:rPr>
              <a:t> האם יש בארץ ישראל אילנות או לא,</a:t>
            </a:r>
            <a:r>
              <a:rPr lang="he-IL" sz="1200" b="0" i="0" u="none" strike="noStrike" cap="none" dirty="0" smtClean="0">
                <a:solidFill>
                  <a:schemeClr val="dk1"/>
                </a:solidFill>
                <a:effectLst/>
                <a:latin typeface="Calibri"/>
                <a:ea typeface="Calibri"/>
                <a:cs typeface="Calibri"/>
                <a:sym typeface="Calibri"/>
                <a:hlinkClick r:id="rId8"/>
              </a:rPr>
              <a:t>[16]</a:t>
            </a:r>
            <a:r>
              <a:rPr lang="he-IL" sz="1200" b="1" i="0" u="none" strike="noStrike" cap="none" dirty="0" smtClean="0">
                <a:solidFill>
                  <a:schemeClr val="dk1"/>
                </a:solidFill>
                <a:effectLst/>
                <a:latin typeface="Calibri"/>
                <a:ea typeface="Calibri"/>
                <a:cs typeface="Calibri"/>
                <a:sym typeface="Calibri"/>
              </a:rPr>
              <a:t> וְהִתְחַזַּקְתֶּם וּלְקַחְתֶּם מִפְּרִי הָאָרֶץ</a:t>
            </a:r>
            <a:r>
              <a:rPr lang="he-IL" sz="1200" b="0" i="0" u="none" strike="noStrike" cap="none" dirty="0" smtClean="0">
                <a:solidFill>
                  <a:schemeClr val="dk1"/>
                </a:solidFill>
                <a:effectLst/>
                <a:latin typeface="Calibri"/>
                <a:ea typeface="Calibri"/>
                <a:cs typeface="Calibri"/>
                <a:sym typeface="Calibri"/>
              </a:rPr>
              <a:t> משה מצווה את המרגלים להתחזק ולקחת מפירות הארץ, כדי שיוכלו להראות לבני ישראל שהארץ היא ארץ טובה,</a:t>
            </a:r>
            <a:r>
              <a:rPr lang="he-IL" sz="1200" b="0" i="0" u="none" strike="noStrike" cap="none" dirty="0" smtClean="0">
                <a:solidFill>
                  <a:schemeClr val="dk1"/>
                </a:solidFill>
                <a:effectLst/>
                <a:latin typeface="Calibri"/>
                <a:ea typeface="Calibri"/>
                <a:cs typeface="Calibri"/>
                <a:sym typeface="Calibri"/>
                <a:hlinkClick r:id="rId9"/>
              </a:rPr>
              <a:t>[17]</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401861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a:t>
            </a:r>
            <a:r>
              <a:rPr lang="he-IL" baseline="0" dirty="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246325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smtClean="0"/>
              <a:t>זמן</a:t>
            </a:r>
            <a:r>
              <a:rPr lang="he-IL" baseline="0" dirty="0" smtClean="0"/>
              <a:t> השקף- 3 דק'</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421714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66"/>
        <p:cNvGrpSpPr/>
        <p:nvPr/>
      </p:nvGrpSpPr>
      <p:grpSpPr>
        <a:xfrm>
          <a:off x="0" y="0"/>
          <a:ext cx="0" cy="0"/>
          <a:chOff x="0" y="0"/>
          <a:chExt cx="0" cy="0"/>
        </a:xfrm>
      </p:grpSpPr>
      <p:pic>
        <p:nvPicPr>
          <p:cNvPr id="67" name="Google Shape;67;p7"/>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68" name="Google Shape;68;p7"/>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69" name="Google Shape;69;p7"/>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70" name="Google Shape;70;p7"/>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71" name="Google Shape;71;p7"/>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72" name="Google Shape;72;p7"/>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73" name="Google Shape;73;p7"/>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74" name="Google Shape;74;p7"/>
          <p:cNvGrpSpPr/>
          <p:nvPr/>
        </p:nvGrpSpPr>
        <p:grpSpPr>
          <a:xfrm>
            <a:off x="-110840" y="110839"/>
            <a:ext cx="1530097" cy="1525930"/>
            <a:chOff x="8374611" y="4283110"/>
            <a:chExt cx="2300578" cy="2294314"/>
          </a:xfrm>
        </p:grpSpPr>
        <p:pic>
          <p:nvPicPr>
            <p:cNvPr id="75" name="Google Shape;75;p7"/>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76" name="Google Shape;76;p7"/>
            <p:cNvSpPr/>
            <p:nvPr/>
          </p:nvSpPr>
          <p:spPr>
            <a:xfrm>
              <a:off x="8374611" y="5883287"/>
              <a:ext cx="2300578" cy="6941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200">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a:solidFill>
                    <a:schemeClr val="lt1"/>
                  </a:solidFill>
                  <a:latin typeface="Arial"/>
                  <a:ea typeface="Arial"/>
                  <a:cs typeface="Arial"/>
                  <a:sym typeface="Arial"/>
                </a:rPr>
                <a:t>משרד החינוך</a:t>
              </a:r>
              <a:endParaRPr/>
            </a:p>
          </p:txBody>
        </p:sp>
      </p:grpSp>
      <p:sp>
        <p:nvSpPr>
          <p:cNvPr id="77" name="Google Shape;77;p7"/>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noAutofit/>
          </a:bodyPr>
          <a:lstStyle/>
          <a:p>
            <a:pPr marL="0" marR="0" lvl="0" indent="0" algn="ctr" rtl="1">
              <a:lnSpc>
                <a:spcPct val="90909"/>
              </a:lnSpc>
              <a:spcBef>
                <a:spcPts val="0"/>
              </a:spcBef>
              <a:spcAft>
                <a:spcPts val="0"/>
              </a:spcAft>
              <a:buNone/>
            </a:pPr>
            <a:r>
              <a:rPr lang="x-none" sz="6600">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a:solidFill>
                  <a:schemeClr val="lt1"/>
                </a:solidFill>
                <a:latin typeface="Calibri"/>
                <a:ea typeface="Calibri"/>
                <a:cs typeface="Calibri"/>
                <a:sym typeface="Calibri"/>
              </a:rPr>
              <a:t>הופק עבור משרד החינוך ע״י מטח</a:t>
            </a:r>
            <a:endParaRPr sz="3200">
              <a:solidFill>
                <a:schemeClr val="lt1"/>
              </a:solidFill>
              <a:latin typeface="Calibri"/>
              <a:ea typeface="Calibri"/>
              <a:cs typeface="Calibri"/>
              <a:sym typeface="Calibri"/>
            </a:endParaRPr>
          </a:p>
        </p:txBody>
      </p:sp>
      <p:sp>
        <p:nvSpPr>
          <p:cNvPr id="78" name="Google Shape;78;p7"/>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 name="Google Shape;79;p7"/>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7"/>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7"/>
          <p:cNvSpPr txBox="1"/>
          <p:nvPr/>
        </p:nvSpPr>
        <p:spPr>
          <a:xfrm>
            <a:off x="3870376" y="6424726"/>
            <a:ext cx="4451248" cy="3231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x-none" sz="1500" dirty="0">
                <a:solidFill>
                  <a:schemeClr val="lt1"/>
                </a:solidFill>
                <a:latin typeface="Arial"/>
                <a:ea typeface="Arial"/>
                <a:cs typeface="Arial"/>
                <a:sym typeface="Arial"/>
              </a:rPr>
              <a:t>shutterstock/com </a:t>
            </a:r>
            <a:r>
              <a:rPr lang="x-none" sz="1500" dirty="0" smtClean="0">
                <a:solidFill>
                  <a:schemeClr val="lt1"/>
                </a:solidFill>
                <a:latin typeface="Arial"/>
                <a:ea typeface="Arial"/>
                <a:cs typeface="Arial"/>
                <a:sym typeface="Arial"/>
              </a:rPr>
              <a:t>איורים</a:t>
            </a:r>
            <a:r>
              <a:rPr lang="he-IL" sz="1500" dirty="0" smtClean="0">
                <a:solidFill>
                  <a:schemeClr val="lt1"/>
                </a:solidFill>
                <a:latin typeface="Arial"/>
                <a:ea typeface="Arial"/>
                <a:cs typeface="Arial"/>
                <a:sym typeface="Arial"/>
              </a:rPr>
              <a:t>:</a:t>
            </a:r>
            <a:endParaRPr sz="15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44730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notesSlide" Target="../notesSlides/notesSlide28.xml"/><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smtClean="0"/>
              <a:t>תנ"ך לכיתה ה' במדבר י"ג</a:t>
            </a:r>
            <a:endParaRPr lang="he-IL" dirty="0"/>
          </a:p>
          <a:p>
            <a:pPr lvl="0"/>
            <a:endParaRPr lang="he-IL" dirty="0"/>
          </a:p>
        </p:txBody>
      </p:sp>
      <p:sp>
        <p:nvSpPr>
          <p:cNvPr id="239" name="Google Shape;239;p5"/>
          <p:cNvSpPr txBox="1">
            <a:spLocks noGrp="1"/>
          </p:cNvSpPr>
          <p:nvPr>
            <p:ph type="body" sz="quarter" idx="13"/>
          </p:nvPr>
        </p:nvSpPr>
        <p:spPr/>
        <p:txBody>
          <a:bodyPr/>
          <a:lstStyle/>
          <a:p>
            <a:pPr lvl="0"/>
            <a:r>
              <a:rPr lang="he-IL" dirty="0"/>
              <a:t>נושא השיעור: </a:t>
            </a:r>
            <a:r>
              <a:rPr lang="he-IL" dirty="0" smtClean="0"/>
              <a:t>שליחת המרגלים </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רבקה אבקסיס</a:t>
            </a:r>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he-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 y="0"/>
            <a:ext cx="12192000" cy="1637414"/>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a:bodyPr>
          <a:lstStyle/>
          <a:p>
            <a:pPr marL="571500" lvl="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lnSpc>
                <a:spcPct val="90000"/>
              </a:lnSpc>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lnSpc>
                <a:spcPct val="90000"/>
              </a:lnSpc>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lnSpc>
                <a:spcPct val="90000"/>
              </a:lnSpc>
              <a:buClr>
                <a:schemeClr val="dk1"/>
              </a:buClr>
              <a:buSzPts val="3600"/>
            </a:pPr>
            <a:endParaRPr lang="he-IL"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lnSpc>
                <a:spcPct val="90000"/>
              </a:lnSpc>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lnSpc>
                <a:spcPct val="90000"/>
              </a:lnSpc>
              <a:buClr>
                <a:schemeClr val="dk1"/>
              </a:buClr>
              <a:buSzPts val="3600"/>
            </a:pPr>
            <a:r>
              <a:rPr lang="he-IL" sz="2800" dirty="0" smtClean="0">
                <a:solidFill>
                  <a:schemeClr val="dk1"/>
                </a:solidFill>
                <a:latin typeface="Calibri"/>
                <a:ea typeface="Calibri"/>
                <a:cs typeface="Calibri"/>
                <a:sym typeface="Calibri"/>
              </a:rPr>
              <a:t>  </a:t>
            </a: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3">
            <a:alphaModFix/>
          </a:blip>
          <a:srcRect/>
          <a:stretch/>
        </p:blipFill>
        <p:spPr>
          <a:xfrm>
            <a:off x="-91678" y="398905"/>
            <a:ext cx="1017545" cy="1070700"/>
          </a:xfrm>
          <a:prstGeom prst="rect">
            <a:avLst/>
          </a:prstGeom>
          <a:noFill/>
          <a:ln>
            <a:noFill/>
          </a:ln>
        </p:spPr>
      </p:pic>
      <p:cxnSp>
        <p:nvCxnSpPr>
          <p:cNvPr id="3" name="מחבר ישר 2"/>
          <p:cNvCxnSpPr/>
          <p:nvPr/>
        </p:nvCxnSpPr>
        <p:spPr>
          <a:xfrm flipH="1">
            <a:off x="5999747" y="1860884"/>
            <a:ext cx="2887579" cy="1925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מחבר ישר 4"/>
          <p:cNvCxnSpPr/>
          <p:nvPr/>
        </p:nvCxnSpPr>
        <p:spPr>
          <a:xfrm flipH="1" flipV="1">
            <a:off x="6031832" y="1909011"/>
            <a:ext cx="2614863" cy="8662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58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 y="0"/>
            <a:ext cx="12192000" cy="1669312"/>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a:bodyPr>
          <a:lstStyle/>
          <a:p>
            <a:pPr marL="571500" lvl="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lnSpc>
                <a:spcPct val="90000"/>
              </a:lnSpc>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lnSpc>
                <a:spcPct val="90000"/>
              </a:lnSpc>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lnSpc>
                <a:spcPct val="90000"/>
              </a:lnSpc>
              <a:buClr>
                <a:schemeClr val="dk1"/>
              </a:buClr>
              <a:buSzPts val="3600"/>
            </a:pPr>
            <a:endParaRPr lang="he-IL"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lnSpc>
                <a:spcPct val="90000"/>
              </a:lnSpc>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lnSpc>
                <a:spcPct val="90000"/>
              </a:lnSpc>
              <a:buClr>
                <a:schemeClr val="dk1"/>
              </a:buClr>
              <a:buSzPts val="3600"/>
            </a:pPr>
            <a:r>
              <a:rPr lang="he-IL" sz="2800" dirty="0" smtClean="0">
                <a:solidFill>
                  <a:schemeClr val="dk1"/>
                </a:solidFill>
                <a:latin typeface="Calibri"/>
                <a:ea typeface="Calibri"/>
                <a:cs typeface="Calibri"/>
                <a:sym typeface="Calibri"/>
              </a:rPr>
              <a:t>  </a:t>
            </a: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3">
            <a:alphaModFix/>
          </a:blip>
          <a:srcRect/>
          <a:stretch/>
        </p:blipFill>
        <p:spPr>
          <a:xfrm>
            <a:off x="-91678" y="398905"/>
            <a:ext cx="1017545" cy="1070700"/>
          </a:xfrm>
          <a:prstGeom prst="rect">
            <a:avLst/>
          </a:prstGeom>
          <a:noFill/>
          <a:ln>
            <a:noFill/>
          </a:ln>
        </p:spPr>
      </p:pic>
      <p:cxnSp>
        <p:nvCxnSpPr>
          <p:cNvPr id="3" name="מחבר ישר 2"/>
          <p:cNvCxnSpPr/>
          <p:nvPr/>
        </p:nvCxnSpPr>
        <p:spPr>
          <a:xfrm flipH="1">
            <a:off x="6047874" y="1796716"/>
            <a:ext cx="2807368" cy="1909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מחבר ישר 4"/>
          <p:cNvCxnSpPr/>
          <p:nvPr/>
        </p:nvCxnSpPr>
        <p:spPr>
          <a:xfrm flipH="1" flipV="1">
            <a:off x="6063916" y="1925053"/>
            <a:ext cx="2646947" cy="850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a:off x="6833937" y="2727158"/>
            <a:ext cx="1411705" cy="97856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44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 y="0"/>
            <a:ext cx="12192000" cy="1669312"/>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a:bodyPr>
          <a:lstStyle/>
          <a:p>
            <a:pPr marL="571500" lvl="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lnSpc>
                <a:spcPct val="90000"/>
              </a:lnSpc>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lnSpc>
                <a:spcPct val="90000"/>
              </a:lnSpc>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lnSpc>
                <a:spcPct val="90000"/>
              </a:lnSpc>
              <a:buClr>
                <a:schemeClr val="dk1"/>
              </a:buClr>
              <a:buSzPts val="3600"/>
            </a:pPr>
            <a:endParaRPr lang="he-IL"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lnSpc>
                <a:spcPct val="90000"/>
              </a:lnSpc>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lnSpc>
                <a:spcPct val="90000"/>
              </a:lnSpc>
              <a:buClr>
                <a:schemeClr val="dk1"/>
              </a:buClr>
              <a:buSzPts val="3600"/>
            </a:pPr>
            <a:r>
              <a:rPr lang="he-IL" sz="2800" dirty="0" smtClean="0">
                <a:solidFill>
                  <a:schemeClr val="dk1"/>
                </a:solidFill>
                <a:latin typeface="Calibri"/>
                <a:ea typeface="Calibri"/>
                <a:cs typeface="Calibri"/>
                <a:sym typeface="Calibri"/>
              </a:rPr>
              <a:t>  </a:t>
            </a: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3">
            <a:alphaModFix/>
          </a:blip>
          <a:srcRect/>
          <a:stretch/>
        </p:blipFill>
        <p:spPr>
          <a:xfrm>
            <a:off x="-91678" y="398905"/>
            <a:ext cx="1017545" cy="1070700"/>
          </a:xfrm>
          <a:prstGeom prst="rect">
            <a:avLst/>
          </a:prstGeom>
          <a:noFill/>
          <a:ln>
            <a:noFill/>
          </a:ln>
        </p:spPr>
      </p:pic>
      <p:cxnSp>
        <p:nvCxnSpPr>
          <p:cNvPr id="3" name="מחבר ישר 2"/>
          <p:cNvCxnSpPr/>
          <p:nvPr/>
        </p:nvCxnSpPr>
        <p:spPr>
          <a:xfrm flipH="1">
            <a:off x="6930189" y="4684295"/>
            <a:ext cx="962527" cy="882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מחבר ישר 4"/>
          <p:cNvCxnSpPr/>
          <p:nvPr/>
        </p:nvCxnSpPr>
        <p:spPr>
          <a:xfrm flipH="1">
            <a:off x="6079958" y="1844842"/>
            <a:ext cx="2823410" cy="1909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flipH="1" flipV="1">
            <a:off x="5951621" y="1957137"/>
            <a:ext cx="2662990" cy="834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מחבר ישר 8"/>
          <p:cNvCxnSpPr/>
          <p:nvPr/>
        </p:nvCxnSpPr>
        <p:spPr>
          <a:xfrm flipH="1" flipV="1">
            <a:off x="6769768" y="2839453"/>
            <a:ext cx="1556085"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0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 y="-1"/>
            <a:ext cx="12192000" cy="1716505"/>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a:bodyPr>
          <a:lstStyle/>
          <a:p>
            <a:pPr marL="571500" lvl="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lnSpc>
                <a:spcPct val="90000"/>
              </a:lnSpc>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lnSpc>
                <a:spcPct val="90000"/>
              </a:lnSpc>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lnSpc>
                <a:spcPct val="90000"/>
              </a:lnSpc>
              <a:buClr>
                <a:schemeClr val="dk1"/>
              </a:buClr>
              <a:buSzPts val="3600"/>
            </a:pPr>
            <a:endParaRPr lang="he-IL"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lnSpc>
                <a:spcPct val="90000"/>
              </a:lnSpc>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lnSpc>
                <a:spcPct val="90000"/>
              </a:lnSpc>
              <a:buClr>
                <a:schemeClr val="dk1"/>
              </a:buClr>
              <a:buSzPts val="3600"/>
            </a:pPr>
            <a:r>
              <a:rPr lang="he-IL" sz="2800" dirty="0" smtClean="0">
                <a:solidFill>
                  <a:schemeClr val="dk1"/>
                </a:solidFill>
                <a:latin typeface="Calibri"/>
                <a:ea typeface="Calibri"/>
                <a:cs typeface="Calibri"/>
                <a:sym typeface="Calibri"/>
              </a:rPr>
              <a:t>  </a:t>
            </a: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3">
            <a:alphaModFix/>
          </a:blip>
          <a:srcRect/>
          <a:stretch/>
        </p:blipFill>
        <p:spPr>
          <a:xfrm>
            <a:off x="-91678" y="398905"/>
            <a:ext cx="1017545" cy="1070700"/>
          </a:xfrm>
          <a:prstGeom prst="rect">
            <a:avLst/>
          </a:prstGeom>
          <a:noFill/>
          <a:ln>
            <a:noFill/>
          </a:ln>
        </p:spPr>
      </p:pic>
      <p:cxnSp>
        <p:nvCxnSpPr>
          <p:cNvPr id="3" name="מחבר ישר 2"/>
          <p:cNvCxnSpPr/>
          <p:nvPr/>
        </p:nvCxnSpPr>
        <p:spPr>
          <a:xfrm flipH="1">
            <a:off x="7138737" y="5582653"/>
            <a:ext cx="1138989" cy="882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מחבר ישר 4"/>
          <p:cNvCxnSpPr/>
          <p:nvPr/>
        </p:nvCxnSpPr>
        <p:spPr>
          <a:xfrm flipH="1">
            <a:off x="6946232" y="4700337"/>
            <a:ext cx="994610" cy="83418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flipH="1" flipV="1">
            <a:off x="6817895" y="2839453"/>
            <a:ext cx="1459831" cy="930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מחבר ישר 8"/>
          <p:cNvCxnSpPr/>
          <p:nvPr/>
        </p:nvCxnSpPr>
        <p:spPr>
          <a:xfrm flipH="1" flipV="1">
            <a:off x="6096000" y="1909011"/>
            <a:ext cx="2614863" cy="866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מחבר ישר 10"/>
          <p:cNvCxnSpPr/>
          <p:nvPr/>
        </p:nvCxnSpPr>
        <p:spPr>
          <a:xfrm flipH="1">
            <a:off x="6015789" y="1780674"/>
            <a:ext cx="2903622" cy="198922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47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 y="0"/>
            <a:ext cx="12192000" cy="1679944"/>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a:bodyPr>
          <a:lstStyle/>
          <a:p>
            <a:pPr marL="571500" lvl="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lnSpc>
                <a:spcPct val="90000"/>
              </a:lnSpc>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lnSpc>
                <a:spcPct val="90000"/>
              </a:lnSpc>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lnSpc>
                <a:spcPct val="90000"/>
              </a:lnSpc>
              <a:buClr>
                <a:schemeClr val="dk1"/>
              </a:buClr>
              <a:buSzPts val="3600"/>
            </a:pPr>
            <a:endParaRPr lang="he-IL"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lnSpc>
                <a:spcPct val="90000"/>
              </a:lnSpc>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lnSpc>
                <a:spcPct val="90000"/>
              </a:lnSpc>
              <a:buClr>
                <a:schemeClr val="dk1"/>
              </a:buClr>
              <a:buSzPts val="3600"/>
            </a:pPr>
            <a:r>
              <a:rPr lang="he-IL" sz="2800" dirty="0" smtClean="0">
                <a:solidFill>
                  <a:schemeClr val="dk1"/>
                </a:solidFill>
                <a:latin typeface="Calibri"/>
                <a:ea typeface="Calibri"/>
                <a:cs typeface="Calibri"/>
                <a:sym typeface="Calibri"/>
              </a:rPr>
              <a:t>  </a:t>
            </a:r>
          </a:p>
          <a:p>
            <a:pPr marL="571500" indent="-571500">
              <a:lnSpc>
                <a:spcPct val="9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3">
            <a:alphaModFix/>
          </a:blip>
          <a:srcRect/>
          <a:stretch/>
        </p:blipFill>
        <p:spPr>
          <a:xfrm>
            <a:off x="-91678" y="398905"/>
            <a:ext cx="1017545" cy="1070700"/>
          </a:xfrm>
          <a:prstGeom prst="rect">
            <a:avLst/>
          </a:prstGeom>
          <a:noFill/>
          <a:ln>
            <a:noFill/>
          </a:ln>
        </p:spPr>
      </p:pic>
      <p:cxnSp>
        <p:nvCxnSpPr>
          <p:cNvPr id="3" name="מחבר ישר 2"/>
          <p:cNvCxnSpPr/>
          <p:nvPr/>
        </p:nvCxnSpPr>
        <p:spPr>
          <a:xfrm flipH="1" flipV="1">
            <a:off x="6817895" y="4764505"/>
            <a:ext cx="1732547" cy="1748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מחבר ישר 4"/>
          <p:cNvCxnSpPr/>
          <p:nvPr/>
        </p:nvCxnSpPr>
        <p:spPr>
          <a:xfrm flipH="1">
            <a:off x="7074568" y="5598695"/>
            <a:ext cx="1251285"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מחבר ישר 6"/>
          <p:cNvCxnSpPr/>
          <p:nvPr/>
        </p:nvCxnSpPr>
        <p:spPr>
          <a:xfrm flipH="1">
            <a:off x="6817895" y="4764505"/>
            <a:ext cx="1171073" cy="850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מחבר ישר 8"/>
          <p:cNvCxnSpPr/>
          <p:nvPr/>
        </p:nvCxnSpPr>
        <p:spPr>
          <a:xfrm flipH="1">
            <a:off x="6128084" y="1860884"/>
            <a:ext cx="2807369" cy="1812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מחבר ישר 10"/>
          <p:cNvCxnSpPr/>
          <p:nvPr/>
        </p:nvCxnSpPr>
        <p:spPr>
          <a:xfrm flipH="1" flipV="1">
            <a:off x="6817895" y="2887579"/>
            <a:ext cx="1507958" cy="866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מחבר ישר 12"/>
          <p:cNvCxnSpPr/>
          <p:nvPr/>
        </p:nvCxnSpPr>
        <p:spPr>
          <a:xfrm flipH="1" flipV="1">
            <a:off x="6128084" y="1860884"/>
            <a:ext cx="2422358" cy="9464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2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435935" y="663126"/>
            <a:ext cx="10925655"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2072671361"/>
              </p:ext>
            </p:extLst>
          </p:nvPr>
        </p:nvGraphicFramePr>
        <p:xfrm>
          <a:off x="358720" y="2518611"/>
          <a:ext cx="11624733" cy="280416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endParaRPr lang="he-IL" sz="13000" dirty="0">
                        <a:solidFill>
                          <a:schemeClr val="tx1"/>
                        </a:solidFill>
                      </a:endParaRPr>
                    </a:p>
                  </a:txBody>
                  <a:tcPr>
                    <a:solidFill>
                      <a:schemeClr val="accent6">
                        <a:lumMod val="20000"/>
                        <a:lumOff val="80000"/>
                      </a:schemeClr>
                    </a:solidFill>
                  </a:tcPr>
                </a:tc>
                <a:tc>
                  <a:txBody>
                    <a:bodyPr/>
                    <a:lstStyle/>
                    <a:p>
                      <a:pPr algn="ctr" rtl="1"/>
                      <a:endParaRPr lang="he-IL" dirty="0"/>
                    </a:p>
                  </a:txBody>
                  <a:tcPr>
                    <a:solidFill>
                      <a:schemeClr val="accent6">
                        <a:lumMod val="20000"/>
                        <a:lumOff val="80000"/>
                      </a:schemeClr>
                    </a:solidFill>
                  </a:tcPr>
                </a:tc>
                <a:tc>
                  <a:txBody>
                    <a:bodyPr/>
                    <a:lstStyle/>
                    <a:p>
                      <a:pPr algn="ctr" rtl="1"/>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pic>
        <p:nvPicPr>
          <p:cNvPr id="8"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2013" y="748325"/>
            <a:ext cx="1540938" cy="549601"/>
          </a:xfrm>
          <a:prstGeom prst="rect">
            <a:avLst/>
          </a:prstGeom>
        </p:spPr>
      </p:pic>
    </p:spTree>
    <p:extLst>
      <p:ext uri="{BB962C8B-B14F-4D97-AF65-F5344CB8AC3E}">
        <p14:creationId xmlns:p14="http://schemas.microsoft.com/office/powerpoint/2010/main" val="9765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3167086212"/>
              </p:ext>
            </p:extLst>
          </p:nvPr>
        </p:nvGraphicFramePr>
        <p:xfrm>
          <a:off x="358720" y="2518611"/>
          <a:ext cx="11624733" cy="280416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endParaRPr lang="he-IL" sz="13000" dirty="0">
                        <a:solidFill>
                          <a:schemeClr val="tx1"/>
                        </a:solidFill>
                      </a:endParaRPr>
                    </a:p>
                  </a:txBody>
                  <a:tcPr>
                    <a:solidFill>
                      <a:schemeClr val="accent6">
                        <a:lumMod val="20000"/>
                        <a:lumOff val="80000"/>
                      </a:schemeClr>
                    </a:solidFill>
                  </a:tcPr>
                </a:tc>
                <a:tc>
                  <a:txBody>
                    <a:bodyPr/>
                    <a:lstStyle/>
                    <a:p>
                      <a:pPr algn="ctr" rtl="1"/>
                      <a:endParaRPr lang="he-IL" dirty="0"/>
                    </a:p>
                  </a:txBody>
                  <a:tcPr>
                    <a:solidFill>
                      <a:schemeClr val="accent6">
                        <a:lumMod val="20000"/>
                        <a:lumOff val="80000"/>
                      </a:schemeClr>
                    </a:solidFill>
                  </a:tcPr>
                </a:tc>
                <a:tc>
                  <a:txBody>
                    <a:bodyPr/>
                    <a:lstStyle/>
                    <a:p>
                      <a:pPr algn="ctr" rtl="1"/>
                      <a:r>
                        <a:rPr lang="he-IL" sz="2800" b="1" dirty="0" smtClean="0">
                          <a:solidFill>
                            <a:schemeClr val="dk1"/>
                          </a:solidFill>
                          <a:latin typeface="+mn-lt"/>
                          <a:ea typeface="Calibri"/>
                          <a:cs typeface="Calibri"/>
                          <a:sym typeface="Calibri"/>
                        </a:rPr>
                        <a:t>הַמְעַט הוּא אִם רָב</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spTree>
    <p:extLst>
      <p:ext uri="{BB962C8B-B14F-4D97-AF65-F5344CB8AC3E}">
        <p14:creationId xmlns:p14="http://schemas.microsoft.com/office/powerpoint/2010/main" val="339254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611895438"/>
              </p:ext>
            </p:extLst>
          </p:nvPr>
        </p:nvGraphicFramePr>
        <p:xfrm>
          <a:off x="358720" y="2518611"/>
          <a:ext cx="11624733" cy="280416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endParaRPr lang="he-IL" sz="13000" dirty="0">
                        <a:solidFill>
                          <a:schemeClr val="tx1"/>
                        </a:solidFill>
                      </a:endParaRPr>
                    </a:p>
                  </a:txBody>
                  <a:tcPr>
                    <a:solidFill>
                      <a:schemeClr val="accent6">
                        <a:lumMod val="20000"/>
                        <a:lumOff val="80000"/>
                      </a:schemeClr>
                    </a:solidFill>
                  </a:tcPr>
                </a:tc>
                <a:tc>
                  <a:txBody>
                    <a:bodyPr/>
                    <a:lstStyle/>
                    <a:p>
                      <a:pPr algn="ctr" rtl="1"/>
                      <a:endParaRPr lang="he-IL" dirty="0"/>
                    </a:p>
                  </a:txBody>
                  <a:tcPr>
                    <a:solidFill>
                      <a:schemeClr val="accent6">
                        <a:lumMod val="20000"/>
                        <a:lumOff val="80000"/>
                      </a:schemeClr>
                    </a:solidFill>
                  </a:tcPr>
                </a:tc>
                <a:tc>
                  <a:txBody>
                    <a:bodyPr/>
                    <a:lstStyle/>
                    <a:p>
                      <a:pPr algn="ctr" rtl="1"/>
                      <a:r>
                        <a:rPr lang="he-IL" sz="2800" b="1" dirty="0" smtClean="0">
                          <a:solidFill>
                            <a:schemeClr val="dk1"/>
                          </a:solidFill>
                          <a:latin typeface="+mn-lt"/>
                          <a:ea typeface="Calibri"/>
                          <a:cs typeface="Calibri"/>
                          <a:sym typeface="Calibri"/>
                        </a:rPr>
                        <a:t>הַמְעַט הוּא אִם רָב</a:t>
                      </a:r>
                    </a:p>
                    <a:p>
                      <a:pPr algn="ctr" rtl="1"/>
                      <a:r>
                        <a:rPr lang="he-IL" sz="2800" b="1" dirty="0" smtClean="0">
                          <a:solidFill>
                            <a:schemeClr val="dk1"/>
                          </a:solidFill>
                          <a:latin typeface="+mn-lt"/>
                          <a:ea typeface="Calibri"/>
                          <a:cs typeface="Calibri"/>
                          <a:sym typeface="Calibri"/>
                        </a:rPr>
                        <a:t>הֶחָזָק הוּא הֲרָפֶה</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spTree>
    <p:extLst>
      <p:ext uri="{BB962C8B-B14F-4D97-AF65-F5344CB8AC3E}">
        <p14:creationId xmlns:p14="http://schemas.microsoft.com/office/powerpoint/2010/main" val="118033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3717685683"/>
              </p:ext>
            </p:extLst>
          </p:nvPr>
        </p:nvGraphicFramePr>
        <p:xfrm>
          <a:off x="358720" y="2518611"/>
          <a:ext cx="11624733" cy="167640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r>
                        <a:rPr lang="he-IL" sz="2800" b="1" dirty="0" smtClean="0">
                          <a:solidFill>
                            <a:schemeClr val="dk1"/>
                          </a:solidFill>
                          <a:latin typeface="+mn-lt"/>
                          <a:ea typeface="Calibri"/>
                          <a:cs typeface="Calibri"/>
                          <a:sym typeface="Calibri"/>
                        </a:rPr>
                        <a:t>הֲיֵשׁ בָּהּ עֵץ אִם אַיִן</a:t>
                      </a:r>
                      <a:endParaRPr lang="he-IL" sz="2800" dirty="0">
                        <a:solidFill>
                          <a:schemeClr val="tx1"/>
                        </a:solidFill>
                      </a:endParaRPr>
                    </a:p>
                  </a:txBody>
                  <a:tcPr>
                    <a:solidFill>
                      <a:schemeClr val="accent6">
                        <a:lumMod val="20000"/>
                        <a:lumOff val="80000"/>
                      </a:schemeClr>
                    </a:solidFill>
                  </a:tcPr>
                </a:tc>
                <a:tc>
                  <a:txBody>
                    <a:bodyPr/>
                    <a:lstStyle/>
                    <a:p>
                      <a:pPr algn="ctr" rtl="1"/>
                      <a:endParaRPr lang="he-IL" dirty="0"/>
                    </a:p>
                  </a:txBody>
                  <a:tcPr>
                    <a:solidFill>
                      <a:schemeClr val="accent6">
                        <a:lumMod val="20000"/>
                        <a:lumOff val="80000"/>
                      </a:schemeClr>
                    </a:solidFill>
                  </a:tcPr>
                </a:tc>
                <a:tc>
                  <a:txBody>
                    <a:bodyPr/>
                    <a:lstStyle/>
                    <a:p>
                      <a:pPr algn="ctr" rtl="1"/>
                      <a:r>
                        <a:rPr lang="he-IL" sz="2800" b="1" dirty="0" smtClean="0">
                          <a:solidFill>
                            <a:schemeClr val="dk1"/>
                          </a:solidFill>
                          <a:latin typeface="+mn-lt"/>
                          <a:ea typeface="Calibri"/>
                          <a:cs typeface="Calibri"/>
                          <a:sym typeface="Calibri"/>
                        </a:rPr>
                        <a:t>הַמְעַט הוּא אִם רָב</a:t>
                      </a:r>
                    </a:p>
                    <a:p>
                      <a:pPr algn="ctr" rtl="1"/>
                      <a:r>
                        <a:rPr lang="he-IL" sz="2800" b="1" dirty="0" smtClean="0">
                          <a:solidFill>
                            <a:schemeClr val="dk1"/>
                          </a:solidFill>
                          <a:latin typeface="+mn-lt"/>
                          <a:ea typeface="Calibri"/>
                          <a:cs typeface="Calibri"/>
                          <a:sym typeface="Calibri"/>
                        </a:rPr>
                        <a:t>הֶחָזָק הוּא הֲרָפֶה</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spTree>
    <p:extLst>
      <p:ext uri="{BB962C8B-B14F-4D97-AF65-F5344CB8AC3E}">
        <p14:creationId xmlns:p14="http://schemas.microsoft.com/office/powerpoint/2010/main" val="38240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3230820480"/>
              </p:ext>
            </p:extLst>
          </p:nvPr>
        </p:nvGraphicFramePr>
        <p:xfrm>
          <a:off x="358720" y="2518611"/>
          <a:ext cx="11624733" cy="167640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r>
                        <a:rPr lang="he-IL" sz="2800" b="1" dirty="0" smtClean="0">
                          <a:solidFill>
                            <a:schemeClr val="dk1"/>
                          </a:solidFill>
                          <a:latin typeface="+mn-lt"/>
                          <a:ea typeface="Calibri"/>
                          <a:cs typeface="Calibri"/>
                          <a:sym typeface="Calibri"/>
                        </a:rPr>
                        <a:t>הֲיֵשׁ בָּהּ עֵץ אִם אַיִן</a:t>
                      </a:r>
                    </a:p>
                    <a:p>
                      <a:pPr algn="ctr" rtl="1"/>
                      <a:endParaRPr lang="he-IL" sz="2800" dirty="0">
                        <a:solidFill>
                          <a:schemeClr val="tx1"/>
                        </a:solidFill>
                      </a:endParaRPr>
                    </a:p>
                  </a:txBody>
                  <a:tcPr>
                    <a:solidFill>
                      <a:schemeClr val="accent6">
                        <a:lumMod val="20000"/>
                        <a:lumOff val="80000"/>
                      </a:schemeClr>
                    </a:solidFill>
                  </a:tcPr>
                </a:tc>
                <a:tc>
                  <a:txBody>
                    <a:bodyPr/>
                    <a:lstStyle/>
                    <a:p>
                      <a:pPr algn="ctr" rtl="1"/>
                      <a:r>
                        <a:rPr lang="he-IL" sz="2800" b="1" dirty="0" smtClean="0">
                          <a:latin typeface="Calibri" panose="020F0502020204030204" pitchFamily="34" charset="0"/>
                        </a:rPr>
                        <a:t>בְּמַחֲנִים, אִם בְּמִבְצָרִים</a:t>
                      </a:r>
                      <a:endParaRPr lang="he-IL" sz="2800" dirty="0">
                        <a:latin typeface="Calibri" panose="020F0502020204030204" pitchFamily="34" charset="0"/>
                      </a:endParaRPr>
                    </a:p>
                  </a:txBody>
                  <a:tcPr>
                    <a:solidFill>
                      <a:schemeClr val="accent6">
                        <a:lumMod val="20000"/>
                        <a:lumOff val="80000"/>
                      </a:schemeClr>
                    </a:solidFill>
                  </a:tcPr>
                </a:tc>
                <a:tc>
                  <a:txBody>
                    <a:bodyPr/>
                    <a:lstStyle/>
                    <a:p>
                      <a:pPr algn="ctr" rtl="1"/>
                      <a:r>
                        <a:rPr lang="he-IL" sz="2800" b="1" dirty="0" smtClean="0">
                          <a:solidFill>
                            <a:schemeClr val="dk1"/>
                          </a:solidFill>
                          <a:latin typeface="+mn-lt"/>
                          <a:ea typeface="Calibri"/>
                          <a:cs typeface="Calibri"/>
                          <a:sym typeface="Calibri"/>
                        </a:rPr>
                        <a:t>הַמְעַט הוּא אִם רָב</a:t>
                      </a:r>
                    </a:p>
                    <a:p>
                      <a:pPr algn="ctr" rtl="1"/>
                      <a:r>
                        <a:rPr lang="he-IL" sz="2800" b="1" dirty="0" smtClean="0">
                          <a:solidFill>
                            <a:schemeClr val="dk1"/>
                          </a:solidFill>
                          <a:latin typeface="+mn-lt"/>
                          <a:ea typeface="Calibri"/>
                          <a:cs typeface="Calibri"/>
                          <a:sym typeface="Calibri"/>
                        </a:rPr>
                        <a:t>הֶחָזָק הוּא הֲרָפֶה</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spTree>
    <p:extLst>
      <p:ext uri="{BB962C8B-B14F-4D97-AF65-F5344CB8AC3E}">
        <p14:creationId xmlns:p14="http://schemas.microsoft.com/office/powerpoint/2010/main" val="165168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a:t>
            </a:r>
            <a:r>
              <a:rPr lang="he-IL" dirty="0"/>
              <a:t>נעשה</a:t>
            </a:r>
            <a:r>
              <a:rPr lang="x-none" dirty="0"/>
              <a:t> היום?</a:t>
            </a:r>
            <a:endParaRPr dirty="0"/>
          </a:p>
        </p:txBody>
      </p:sp>
      <p:sp>
        <p:nvSpPr>
          <p:cNvPr id="249" name="Google Shape;249;p6"/>
          <p:cNvSpPr txBox="1">
            <a:spLocks noGrp="1"/>
          </p:cNvSpPr>
          <p:nvPr>
            <p:ph idx="1"/>
          </p:nvPr>
        </p:nvSpPr>
        <p:spPr>
          <a:xfrm>
            <a:off x="838200" y="1235242"/>
            <a:ext cx="10515600" cy="5005137"/>
          </a:xfrm>
          <a:prstGeom prst="rect">
            <a:avLst/>
          </a:prstGeom>
          <a:noFill/>
          <a:ln>
            <a:noFill/>
          </a:ln>
        </p:spPr>
        <p:txBody>
          <a:bodyPr spcFirstLastPara="1" wrap="square" lIns="91425" tIns="45700" rIns="91425" bIns="45700" anchor="t" anchorCtr="0">
            <a:normAutofit/>
          </a:bodyPr>
          <a:lstStyle/>
          <a:p>
            <a:pPr marL="457200" lvl="0" indent="-457200" algn="r" rtl="1">
              <a:lnSpc>
                <a:spcPct val="90000"/>
              </a:lnSpc>
              <a:spcBef>
                <a:spcPts val="0"/>
              </a:spcBef>
              <a:spcAft>
                <a:spcPts val="0"/>
              </a:spcAft>
              <a:buSzPts val="2800"/>
              <a:buFont typeface="Arial"/>
              <a:buChar char="•"/>
            </a:pPr>
            <a:r>
              <a:rPr lang="x-none" dirty="0"/>
              <a:t>פעילות הפתיחה </a:t>
            </a:r>
            <a:r>
              <a:rPr lang="he-IL" dirty="0" smtClean="0"/>
              <a:t>– שאלה למחשבה</a:t>
            </a:r>
          </a:p>
          <a:p>
            <a:pPr lvl="0">
              <a:lnSpc>
                <a:spcPct val="90000"/>
              </a:lnSpc>
              <a:spcBef>
                <a:spcPts val="800"/>
              </a:spcBef>
              <a:buSzPts val="2800"/>
              <a:buFont typeface="Arial"/>
              <a:buChar char="•"/>
            </a:pPr>
            <a:r>
              <a:rPr lang="he-IL" dirty="0" smtClean="0"/>
              <a:t>נכיר </a:t>
            </a:r>
            <a:r>
              <a:rPr lang="he-IL" dirty="0"/>
              <a:t>את </a:t>
            </a:r>
            <a:r>
              <a:rPr lang="he-IL" dirty="0" smtClean="0"/>
              <a:t>המושג "לתור"</a:t>
            </a:r>
          </a:p>
          <a:p>
            <a:pPr lvl="0">
              <a:lnSpc>
                <a:spcPct val="90000"/>
              </a:lnSpc>
              <a:spcBef>
                <a:spcPts val="800"/>
              </a:spcBef>
              <a:buSzPts val="2800"/>
              <a:buFont typeface="Arial"/>
              <a:buChar char="•"/>
            </a:pPr>
            <a:r>
              <a:rPr lang="he-IL" dirty="0" smtClean="0"/>
              <a:t>בחירת המרגלים- מי נבחר? מה היה תפקידם?</a:t>
            </a:r>
          </a:p>
          <a:p>
            <a:pPr lvl="0">
              <a:lnSpc>
                <a:spcPct val="90000"/>
              </a:lnSpc>
              <a:spcBef>
                <a:spcPts val="800"/>
              </a:spcBef>
              <a:buSzPts val="2800"/>
              <a:buFont typeface="Arial"/>
              <a:buChar char="•"/>
            </a:pPr>
            <a:r>
              <a:rPr lang="he-IL" dirty="0" smtClean="0"/>
              <a:t>השינוי בשמו של יהושע והסיבה</a:t>
            </a:r>
          </a:p>
          <a:p>
            <a:pPr lvl="0">
              <a:lnSpc>
                <a:spcPct val="90000"/>
              </a:lnSpc>
              <a:spcBef>
                <a:spcPts val="800"/>
              </a:spcBef>
              <a:buSzPts val="2800"/>
              <a:buFont typeface="Arial"/>
              <a:buChar char="•"/>
            </a:pPr>
            <a:r>
              <a:rPr lang="he-IL" dirty="0" smtClean="0"/>
              <a:t>התאמה בין שפת המקרא לפירושו</a:t>
            </a:r>
          </a:p>
          <a:p>
            <a:pPr lvl="0">
              <a:lnSpc>
                <a:spcPct val="90000"/>
              </a:lnSpc>
              <a:spcBef>
                <a:spcPts val="800"/>
              </a:spcBef>
              <a:buSzPts val="2800"/>
              <a:buFont typeface="Arial"/>
              <a:buChar char="•"/>
            </a:pPr>
            <a:r>
              <a:rPr lang="he-IL" dirty="0" smtClean="0"/>
              <a:t>מה המרגלים צריכים לבדוק כאשר הם מרגלים בארץ.</a:t>
            </a:r>
          </a:p>
          <a:p>
            <a:pPr lvl="0">
              <a:lnSpc>
                <a:spcPct val="90000"/>
              </a:lnSpc>
              <a:spcBef>
                <a:spcPts val="800"/>
              </a:spcBef>
              <a:buSzPts val="2800"/>
              <a:buFont typeface="Arial"/>
              <a:buChar char="•"/>
            </a:pPr>
            <a:r>
              <a:rPr lang="he-IL" dirty="0" smtClean="0"/>
              <a:t>שיטות ריגול אז והיום- </a:t>
            </a:r>
          </a:p>
          <a:p>
            <a:pPr marL="0" lvl="0" indent="0">
              <a:lnSpc>
                <a:spcPct val="90000"/>
              </a:lnSpc>
              <a:spcBef>
                <a:spcPts val="800"/>
              </a:spcBef>
              <a:buSzPts val="2800"/>
            </a:pPr>
            <a:r>
              <a:rPr lang="he-IL" dirty="0"/>
              <a:t> </a:t>
            </a:r>
            <a:r>
              <a:rPr lang="he-IL" dirty="0" smtClean="0"/>
              <a:t>     המרגל אלי כהן-נאזין לשיר ונגלה מי הוא </a:t>
            </a:r>
            <a:r>
              <a:rPr lang="he-IL" smtClean="0"/>
              <a:t>היה ומה היה </a:t>
            </a:r>
            <a:r>
              <a:rPr lang="he-IL" dirty="0" smtClean="0"/>
              <a:t>פועלו</a:t>
            </a:r>
          </a:p>
          <a:p>
            <a:pPr lvl="0">
              <a:lnSpc>
                <a:spcPct val="90000"/>
              </a:lnSpc>
              <a:spcBef>
                <a:spcPts val="800"/>
              </a:spcBef>
              <a:buSzPts val="2800"/>
              <a:buFont typeface="Arial" panose="020B0604020202020204" pitchFamily="34" charset="0"/>
              <a:buChar char="•"/>
            </a:pPr>
            <a:r>
              <a:rPr lang="he-IL" dirty="0" smtClean="0"/>
              <a:t>נסכם את השיעור בקצרה ונחוד חידה דרך התבוננות בתמונה</a:t>
            </a:r>
          </a:p>
          <a:p>
            <a:pPr lvl="0">
              <a:lnSpc>
                <a:spcPct val="90000"/>
              </a:lnSpc>
              <a:spcBef>
                <a:spcPts val="800"/>
              </a:spcBef>
              <a:buSzPts val="2800"/>
              <a:buFont typeface="Arial" panose="020B0604020202020204" pitchFamily="34" charset="0"/>
              <a:buChar char="•"/>
            </a:pPr>
            <a:r>
              <a:rPr lang="he-IL" dirty="0" smtClean="0"/>
              <a:t>נסיים במשימת כתיבה</a:t>
            </a:r>
          </a:p>
          <a:p>
            <a:pPr marL="0" lvl="0" indent="0">
              <a:lnSpc>
                <a:spcPct val="90000"/>
              </a:lnSpc>
              <a:spcBef>
                <a:spcPts val="800"/>
              </a:spcBef>
              <a:buSzPts val="2800"/>
            </a:pPr>
            <a:endParaRPr lang="he-IL" dirty="0" smtClean="0"/>
          </a:p>
          <a:p>
            <a:pPr lvl="0">
              <a:lnSpc>
                <a:spcPct val="90000"/>
              </a:lnSpc>
              <a:spcBef>
                <a:spcPts val="800"/>
              </a:spcBef>
              <a:buSzPts val="2800"/>
              <a:buFont typeface="Arial" panose="020B0604020202020204" pitchFamily="34" charset="0"/>
              <a:buChar char="•"/>
            </a:pPr>
            <a:endParaRPr lang="he-IL" dirty="0" smtClean="0"/>
          </a:p>
          <a:p>
            <a:pPr marL="0" lvl="0" indent="0">
              <a:lnSpc>
                <a:spcPct val="90000"/>
              </a:lnSpc>
              <a:spcBef>
                <a:spcPts val="800"/>
              </a:spcBef>
              <a:buSzPts val="2800"/>
            </a:pPr>
            <a:endParaRPr lang="he-IL" dirty="0" smtClean="0"/>
          </a:p>
          <a:p>
            <a:pPr lvl="0">
              <a:lnSpc>
                <a:spcPct val="90000"/>
              </a:lnSpc>
              <a:spcBef>
                <a:spcPts val="800"/>
              </a:spcBef>
              <a:buSzPts val="2800"/>
              <a:buFont typeface="Arial"/>
              <a:buChar char="•"/>
            </a:pPr>
            <a:endParaRPr lang="he-IL" dirty="0" smtClean="0"/>
          </a:p>
          <a:p>
            <a:pPr lvl="0">
              <a:lnSpc>
                <a:spcPct val="90000"/>
              </a:lnSpc>
              <a:spcBef>
                <a:spcPts val="800"/>
              </a:spcBef>
              <a:buSzPts val="2800"/>
              <a:buFont typeface="Arial"/>
              <a:buChar char="•"/>
            </a:pPr>
            <a:endParaRPr lang="he-IL" dirty="0" smtClean="0"/>
          </a:p>
          <a:p>
            <a:pPr lvl="0">
              <a:lnSpc>
                <a:spcPct val="90000"/>
              </a:lnSpc>
              <a:spcBef>
                <a:spcPts val="800"/>
              </a:spcBef>
              <a:buSzPts val="2800"/>
              <a:buFont typeface="Arial"/>
              <a:buChar char="•"/>
            </a:pPr>
            <a:endParaRPr lang="he-IL" dirty="0" smtClean="0"/>
          </a:p>
          <a:p>
            <a:pPr marL="0" lvl="0" indent="0">
              <a:lnSpc>
                <a:spcPct val="90000"/>
              </a:lnSpc>
              <a:spcBef>
                <a:spcPts val="800"/>
              </a:spcBef>
              <a:buSzPts val="2800"/>
            </a:pPr>
            <a:endParaRPr lang="he-IL" dirty="0"/>
          </a:p>
          <a:p>
            <a:pPr marL="457200" lvl="0" indent="-279400" algn="r" rtl="1">
              <a:lnSpc>
                <a:spcPct val="90000"/>
              </a:lnSpc>
              <a:spcBef>
                <a:spcPts val="800"/>
              </a:spcBef>
              <a:spcAft>
                <a:spcPts val="0"/>
              </a:spcAft>
              <a:buSzPts val="2800"/>
              <a:buFont typeface="Arial"/>
              <a:buNone/>
            </a:pP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3752637386"/>
              </p:ext>
            </p:extLst>
          </p:nvPr>
        </p:nvGraphicFramePr>
        <p:xfrm>
          <a:off x="358720" y="2518611"/>
          <a:ext cx="11624733" cy="252984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r>
                        <a:rPr lang="he-IL" sz="2800" b="1" dirty="0" smtClean="0">
                          <a:solidFill>
                            <a:schemeClr val="dk1"/>
                          </a:solidFill>
                          <a:latin typeface="+mn-lt"/>
                          <a:ea typeface="Calibri"/>
                          <a:cs typeface="Calibri"/>
                          <a:sym typeface="Calibri"/>
                        </a:rPr>
                        <a:t>הֲיֵשׁ בָּהּ עֵץ אִם אַיִן</a:t>
                      </a:r>
                    </a:p>
                    <a:p>
                      <a:pPr algn="ctr" rtl="1"/>
                      <a:r>
                        <a:rPr lang="he-IL" sz="2800" b="1" dirty="0" smtClean="0">
                          <a:solidFill>
                            <a:schemeClr val="dk1"/>
                          </a:solidFill>
                          <a:latin typeface="+mn-lt"/>
                          <a:ea typeface="Calibri"/>
                          <a:cs typeface="Calibri"/>
                          <a:sym typeface="Calibri"/>
                        </a:rPr>
                        <a:t>הֲטוֹבָה הִוא אִם רָעָה</a:t>
                      </a:r>
                    </a:p>
                    <a:p>
                      <a:pPr algn="ctr" rtl="1"/>
                      <a:endParaRPr lang="he-IL" sz="2800" b="1" dirty="0" smtClean="0">
                        <a:solidFill>
                          <a:schemeClr val="dk1"/>
                        </a:solidFill>
                        <a:latin typeface="+mn-lt"/>
                        <a:ea typeface="Calibri"/>
                        <a:cs typeface="Calibri"/>
                        <a:sym typeface="Calibri"/>
                      </a:endParaRPr>
                    </a:p>
                    <a:p>
                      <a:pPr algn="ctr" rtl="1"/>
                      <a:endParaRPr lang="he-IL" sz="2800" dirty="0">
                        <a:solidFill>
                          <a:schemeClr val="tx1"/>
                        </a:solidFill>
                      </a:endParaRPr>
                    </a:p>
                  </a:txBody>
                  <a:tcPr>
                    <a:solidFill>
                      <a:schemeClr val="accent6">
                        <a:lumMod val="20000"/>
                        <a:lumOff val="80000"/>
                      </a:schemeClr>
                    </a:solidFill>
                  </a:tcPr>
                </a:tc>
                <a:tc>
                  <a:txBody>
                    <a:bodyPr/>
                    <a:lstStyle/>
                    <a:p>
                      <a:pPr algn="ctr" rtl="1"/>
                      <a:r>
                        <a:rPr lang="he-IL" sz="2800" b="1" dirty="0" smtClean="0">
                          <a:latin typeface="Calibri" panose="020F0502020204030204" pitchFamily="34" charset="0"/>
                        </a:rPr>
                        <a:t>בְּמַחֲנִים, אִם בְּמִבְצָרִים</a:t>
                      </a:r>
                      <a:endParaRPr lang="he-IL" sz="2800" dirty="0">
                        <a:latin typeface="Calibri" panose="020F0502020204030204" pitchFamily="34" charset="0"/>
                      </a:endParaRPr>
                    </a:p>
                  </a:txBody>
                  <a:tcPr>
                    <a:solidFill>
                      <a:schemeClr val="accent6">
                        <a:lumMod val="20000"/>
                        <a:lumOff val="80000"/>
                      </a:schemeClr>
                    </a:solidFill>
                  </a:tcPr>
                </a:tc>
                <a:tc>
                  <a:txBody>
                    <a:bodyPr/>
                    <a:lstStyle/>
                    <a:p>
                      <a:pPr algn="ctr" rtl="1"/>
                      <a:r>
                        <a:rPr lang="he-IL" sz="2800" b="1" dirty="0" smtClean="0">
                          <a:solidFill>
                            <a:schemeClr val="dk1"/>
                          </a:solidFill>
                          <a:latin typeface="+mn-lt"/>
                          <a:ea typeface="Calibri"/>
                          <a:cs typeface="Calibri"/>
                          <a:sym typeface="Calibri"/>
                        </a:rPr>
                        <a:t>הַמְעַט הוּא אִם רָב</a:t>
                      </a:r>
                    </a:p>
                    <a:p>
                      <a:pPr algn="ctr" rtl="1"/>
                      <a:r>
                        <a:rPr lang="he-IL" sz="2800" b="1" dirty="0" smtClean="0">
                          <a:solidFill>
                            <a:schemeClr val="dk1"/>
                          </a:solidFill>
                          <a:latin typeface="+mn-lt"/>
                          <a:ea typeface="Calibri"/>
                          <a:cs typeface="Calibri"/>
                          <a:sym typeface="Calibri"/>
                        </a:rPr>
                        <a:t>הֶחָזָק הוּא הֲרָפֶה</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spTree>
    <p:extLst>
      <p:ext uri="{BB962C8B-B14F-4D97-AF65-F5344CB8AC3E}">
        <p14:creationId xmlns:p14="http://schemas.microsoft.com/office/powerpoint/2010/main" val="28527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המרגלים צריכים לבדוק?</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השלימו את הטבלה שלפניכם</a:t>
            </a:r>
          </a:p>
          <a:p>
            <a:pPr lvl="0" algn="ctr">
              <a:lnSpc>
                <a:spcPct val="90000"/>
              </a:lnSpc>
              <a:buClr>
                <a:schemeClr val="dk1"/>
              </a:buClr>
              <a:buSzPts val="3600"/>
            </a:pP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graphicFrame>
        <p:nvGraphicFramePr>
          <p:cNvPr id="2" name="טבלה 1"/>
          <p:cNvGraphicFramePr>
            <a:graphicFrameLocks noGrp="1"/>
          </p:cNvGraphicFramePr>
          <p:nvPr>
            <p:extLst>
              <p:ext uri="{D42A27DB-BD31-4B8C-83A1-F6EECF244321}">
                <p14:modId xmlns:p14="http://schemas.microsoft.com/office/powerpoint/2010/main" val="1443650360"/>
              </p:ext>
            </p:extLst>
          </p:nvPr>
        </p:nvGraphicFramePr>
        <p:xfrm>
          <a:off x="358720" y="2518611"/>
          <a:ext cx="11624733" cy="2529840"/>
        </p:xfrm>
        <a:graphic>
          <a:graphicData uri="http://schemas.openxmlformats.org/drawingml/2006/table">
            <a:tbl>
              <a:tblPr rtl="1" firstRow="1" bandRow="1">
                <a:tableStyleId>{5C22544A-7EE6-4342-B048-85BDC9FD1C3A}</a:tableStyleId>
              </a:tblPr>
              <a:tblGrid>
                <a:gridCol w="3874911">
                  <a:extLst>
                    <a:ext uri="{9D8B030D-6E8A-4147-A177-3AD203B41FA5}">
                      <a16:colId xmlns:a16="http://schemas.microsoft.com/office/drawing/2014/main" val="20000"/>
                    </a:ext>
                  </a:extLst>
                </a:gridCol>
                <a:gridCol w="3874911">
                  <a:extLst>
                    <a:ext uri="{9D8B030D-6E8A-4147-A177-3AD203B41FA5}">
                      <a16:colId xmlns:a16="http://schemas.microsoft.com/office/drawing/2014/main" val="20001"/>
                    </a:ext>
                  </a:extLst>
                </a:gridCol>
                <a:gridCol w="3874911">
                  <a:extLst>
                    <a:ext uri="{9D8B030D-6E8A-4147-A177-3AD203B41FA5}">
                      <a16:colId xmlns:a16="http://schemas.microsoft.com/office/drawing/2014/main" val="20002"/>
                    </a:ext>
                  </a:extLst>
                </a:gridCol>
              </a:tblGrid>
              <a:tr h="616194">
                <a:tc>
                  <a:txBody>
                    <a:bodyPr/>
                    <a:lstStyle/>
                    <a:p>
                      <a:pPr algn="ctr" rtl="1"/>
                      <a:r>
                        <a:rPr lang="he-IL" sz="2800" dirty="0" smtClean="0">
                          <a:solidFill>
                            <a:schemeClr val="tx1"/>
                          </a:solidFill>
                        </a:rPr>
                        <a:t>טיב הארץ</a:t>
                      </a:r>
                      <a:endParaRPr lang="he-IL" sz="2800" dirty="0">
                        <a:solidFill>
                          <a:schemeClr val="tx1"/>
                        </a:solidFill>
                      </a:endParaRPr>
                    </a:p>
                  </a:txBody>
                  <a:tcPr>
                    <a:solidFill>
                      <a:schemeClr val="accent6">
                        <a:lumMod val="20000"/>
                        <a:lumOff val="80000"/>
                      </a:schemeClr>
                    </a:solidFill>
                  </a:tcPr>
                </a:tc>
                <a:tc>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dirty="0" smtClean="0">
                          <a:solidFill>
                            <a:schemeClr val="tx1"/>
                          </a:solidFill>
                        </a:rPr>
                        <a:t>טיב הערים</a:t>
                      </a:r>
                    </a:p>
                    <a:p>
                      <a:pPr algn="ctr" rtl="1"/>
                      <a:endParaRPr lang="he-IL" dirty="0"/>
                    </a:p>
                  </a:txBody>
                  <a:tcPr>
                    <a:solidFill>
                      <a:schemeClr val="accent6">
                        <a:lumMod val="20000"/>
                        <a:lumOff val="80000"/>
                      </a:schemeClr>
                    </a:solidFill>
                  </a:tcPr>
                </a:tc>
                <a:tc>
                  <a:txBody>
                    <a:bodyPr/>
                    <a:lstStyle/>
                    <a:p>
                      <a:pPr algn="ctr" rtl="1"/>
                      <a:r>
                        <a:rPr lang="he-IL" sz="2800" dirty="0" smtClean="0">
                          <a:solidFill>
                            <a:schemeClr val="tx1"/>
                          </a:solidFill>
                        </a:rPr>
                        <a:t>טיב היושבים בארץ</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0"/>
                  </a:ext>
                </a:extLst>
              </a:tr>
              <a:tr h="616194">
                <a:tc>
                  <a:txBody>
                    <a:bodyPr/>
                    <a:lstStyle/>
                    <a:p>
                      <a:pPr algn="ctr" rtl="1"/>
                      <a:r>
                        <a:rPr lang="he-IL" sz="2800" b="1" dirty="0" smtClean="0">
                          <a:solidFill>
                            <a:schemeClr val="dk1"/>
                          </a:solidFill>
                          <a:latin typeface="+mn-lt"/>
                          <a:ea typeface="Calibri"/>
                          <a:cs typeface="Calibri"/>
                          <a:sym typeface="Calibri"/>
                        </a:rPr>
                        <a:t>הֲיֵשׁ בָּהּ עֵץ אִם אַיִן</a:t>
                      </a:r>
                    </a:p>
                    <a:p>
                      <a:pPr algn="ctr" rtl="1"/>
                      <a:r>
                        <a:rPr lang="he-IL" sz="2800" b="1" dirty="0" smtClean="0">
                          <a:solidFill>
                            <a:schemeClr val="dk1"/>
                          </a:solidFill>
                          <a:latin typeface="+mn-lt"/>
                          <a:ea typeface="Calibri"/>
                          <a:cs typeface="Calibri"/>
                          <a:sym typeface="Calibri"/>
                        </a:rPr>
                        <a:t>הֲטוֹבָה הִוא אִם רָעָה</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800" b="1" dirty="0" smtClean="0">
                          <a:solidFill>
                            <a:schemeClr val="dk1"/>
                          </a:solidFill>
                          <a:latin typeface="+mn-lt"/>
                          <a:ea typeface="Calibri"/>
                          <a:cs typeface="Calibri"/>
                          <a:sym typeface="Calibri"/>
                        </a:rPr>
                        <a:t>הַשְּׁמֵנָה הִוא אִם רָזָה</a:t>
                      </a:r>
                      <a:endParaRPr lang="he-IL" sz="2800" b="1" dirty="0" smtClean="0">
                        <a:latin typeface="+mn-lt"/>
                      </a:endParaRPr>
                    </a:p>
                    <a:p>
                      <a:pPr algn="ctr" rtl="1"/>
                      <a:endParaRPr lang="he-IL" sz="2800" dirty="0">
                        <a:solidFill>
                          <a:schemeClr val="tx1"/>
                        </a:solidFill>
                      </a:endParaRPr>
                    </a:p>
                  </a:txBody>
                  <a:tcPr>
                    <a:solidFill>
                      <a:schemeClr val="accent6">
                        <a:lumMod val="20000"/>
                        <a:lumOff val="80000"/>
                      </a:schemeClr>
                    </a:solidFill>
                  </a:tcPr>
                </a:tc>
                <a:tc>
                  <a:txBody>
                    <a:bodyPr/>
                    <a:lstStyle/>
                    <a:p>
                      <a:pPr algn="ctr" rtl="1"/>
                      <a:r>
                        <a:rPr lang="he-IL" sz="2800" b="1" dirty="0" smtClean="0">
                          <a:latin typeface="Calibri" panose="020F0502020204030204" pitchFamily="34" charset="0"/>
                        </a:rPr>
                        <a:t>בְּמַחֲנִים, אִם בְּמִבְצָרִים</a:t>
                      </a:r>
                      <a:endParaRPr lang="he-IL" sz="2800" dirty="0">
                        <a:latin typeface="Calibri" panose="020F0502020204030204" pitchFamily="34" charset="0"/>
                      </a:endParaRPr>
                    </a:p>
                  </a:txBody>
                  <a:tcPr>
                    <a:solidFill>
                      <a:schemeClr val="accent6">
                        <a:lumMod val="20000"/>
                        <a:lumOff val="80000"/>
                      </a:schemeClr>
                    </a:solidFill>
                  </a:tcPr>
                </a:tc>
                <a:tc>
                  <a:txBody>
                    <a:bodyPr/>
                    <a:lstStyle/>
                    <a:p>
                      <a:pPr algn="ctr" rtl="1"/>
                      <a:r>
                        <a:rPr lang="he-IL" sz="2800" b="1" dirty="0" smtClean="0">
                          <a:solidFill>
                            <a:schemeClr val="dk1"/>
                          </a:solidFill>
                          <a:latin typeface="+mn-lt"/>
                          <a:ea typeface="Calibri"/>
                          <a:cs typeface="Calibri"/>
                          <a:sym typeface="Calibri"/>
                        </a:rPr>
                        <a:t>הַמְעַט הוּא אִם רָב</a:t>
                      </a:r>
                    </a:p>
                    <a:p>
                      <a:pPr algn="ctr" rtl="1"/>
                      <a:r>
                        <a:rPr lang="he-IL" sz="2800" b="1" dirty="0" smtClean="0">
                          <a:solidFill>
                            <a:schemeClr val="dk1"/>
                          </a:solidFill>
                          <a:latin typeface="+mn-lt"/>
                          <a:ea typeface="Calibri"/>
                          <a:cs typeface="Calibri"/>
                          <a:sym typeface="Calibri"/>
                        </a:rPr>
                        <a:t>הֶחָזָק הוּא הֲרָפֶה</a:t>
                      </a:r>
                      <a:endParaRPr lang="he-IL" sz="2800" dirty="0">
                        <a:solidFill>
                          <a:schemeClr val="tx1"/>
                        </a:solidFill>
                      </a:endParaRP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0" y="5912569"/>
            <a:ext cx="11983454" cy="369332"/>
          </a:xfrm>
          <a:prstGeom prst="rect">
            <a:avLst/>
          </a:prstGeom>
          <a:noFill/>
        </p:spPr>
        <p:txBody>
          <a:bodyPr wrap="square" rtlCol="1">
            <a:spAutoFit/>
          </a:bodyPr>
          <a:lstStyle/>
          <a:p>
            <a:pPr algn="r"/>
            <a:r>
              <a:rPr lang="he-IL" sz="1800" b="1" dirty="0">
                <a:solidFill>
                  <a:schemeClr val="dk1"/>
                </a:solidFill>
                <a:latin typeface="+mn-lt"/>
                <a:ea typeface="Calibri"/>
                <a:cs typeface="Calibri"/>
                <a:sym typeface="Calibri"/>
              </a:rPr>
              <a:t>הַמְעַט הוּא אִם </a:t>
            </a:r>
            <a:r>
              <a:rPr lang="he-IL" sz="1800" b="1" dirty="0" smtClean="0">
                <a:solidFill>
                  <a:schemeClr val="dk1"/>
                </a:solidFill>
                <a:latin typeface="+mn-lt"/>
                <a:ea typeface="Calibri"/>
                <a:cs typeface="Calibri"/>
                <a:sym typeface="Calibri"/>
              </a:rPr>
              <a:t>רָב, </a:t>
            </a:r>
            <a:r>
              <a:rPr lang="he-IL" sz="1800" b="1" dirty="0">
                <a:solidFill>
                  <a:schemeClr val="dk1"/>
                </a:solidFill>
                <a:latin typeface="+mn-lt"/>
                <a:ea typeface="Calibri"/>
                <a:cs typeface="Calibri"/>
                <a:sym typeface="Calibri"/>
              </a:rPr>
              <a:t>הֶחָזָק הוּא </a:t>
            </a:r>
            <a:r>
              <a:rPr lang="he-IL" sz="1800" b="1" dirty="0" smtClean="0">
                <a:solidFill>
                  <a:schemeClr val="dk1"/>
                </a:solidFill>
                <a:latin typeface="+mn-lt"/>
                <a:ea typeface="Calibri"/>
                <a:cs typeface="Calibri"/>
                <a:sym typeface="Calibri"/>
              </a:rPr>
              <a:t>הֲרָפֶה, </a:t>
            </a:r>
            <a:r>
              <a:rPr lang="he-IL" sz="1800" b="1" dirty="0">
                <a:solidFill>
                  <a:schemeClr val="dk1"/>
                </a:solidFill>
                <a:latin typeface="+mn-lt"/>
                <a:ea typeface="Calibri"/>
                <a:cs typeface="Calibri"/>
                <a:sym typeface="Calibri"/>
              </a:rPr>
              <a:t>הֲיֵשׁ בָּהּ עֵץ אִם אַיִן</a:t>
            </a:r>
            <a:r>
              <a:rPr lang="he-IL" sz="1800" b="1" dirty="0" smtClean="0">
                <a:solidFill>
                  <a:schemeClr val="dk1"/>
                </a:solidFill>
                <a:latin typeface="+mn-lt"/>
                <a:ea typeface="Calibri"/>
                <a:cs typeface="Calibri"/>
                <a:sym typeface="Calibri"/>
              </a:rPr>
              <a:t>,</a:t>
            </a:r>
            <a:r>
              <a:rPr lang="he-IL" sz="1800" b="1" dirty="0"/>
              <a:t> בְּמַחֲנִים, אִם בְּמִבְצָרִים</a:t>
            </a:r>
            <a:r>
              <a:rPr lang="he-IL" sz="1800" b="1" dirty="0" smtClean="0">
                <a:latin typeface="+mn-lt"/>
              </a:rPr>
              <a:t>, </a:t>
            </a:r>
            <a:r>
              <a:rPr lang="he-IL" sz="1800" b="1" dirty="0">
                <a:solidFill>
                  <a:schemeClr val="dk1"/>
                </a:solidFill>
                <a:latin typeface="+mn-lt"/>
                <a:ea typeface="Calibri"/>
                <a:cs typeface="Calibri"/>
                <a:sym typeface="Calibri"/>
              </a:rPr>
              <a:t>הֲטוֹבָה הִוא אִם </a:t>
            </a:r>
            <a:r>
              <a:rPr lang="he-IL" sz="1800" b="1" dirty="0" smtClean="0">
                <a:solidFill>
                  <a:schemeClr val="dk1"/>
                </a:solidFill>
                <a:latin typeface="+mn-lt"/>
                <a:ea typeface="Calibri"/>
                <a:cs typeface="Calibri"/>
                <a:sym typeface="Calibri"/>
              </a:rPr>
              <a:t>רָעָה, </a:t>
            </a:r>
            <a:r>
              <a:rPr lang="he-IL" sz="1800" b="1" dirty="0">
                <a:solidFill>
                  <a:schemeClr val="dk1"/>
                </a:solidFill>
                <a:latin typeface="+mn-lt"/>
                <a:ea typeface="Calibri"/>
                <a:cs typeface="Calibri"/>
                <a:sym typeface="Calibri"/>
              </a:rPr>
              <a:t>הַשְּׁמֵנָה הִוא אִם רָזָה</a:t>
            </a:r>
            <a:endParaRPr lang="he-IL" sz="1800" b="1" dirty="0">
              <a:latin typeface="+mn-lt"/>
            </a:endParaRPr>
          </a:p>
        </p:txBody>
      </p:sp>
    </p:spTree>
    <p:extLst>
      <p:ext uri="{BB962C8B-B14F-4D97-AF65-F5344CB8AC3E}">
        <p14:creationId xmlns:p14="http://schemas.microsoft.com/office/powerpoint/2010/main" val="11988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שיטות ריגול - אז והיום</a:t>
            </a:r>
            <a:endParaRPr dirty="0"/>
          </a:p>
        </p:txBody>
      </p:sp>
      <p:sp>
        <p:nvSpPr>
          <p:cNvPr id="295" name="Google Shape;295;p11"/>
          <p:cNvSpPr txBox="1">
            <a:spLocks noGrp="1"/>
          </p:cNvSpPr>
          <p:nvPr>
            <p:ph type="body" sz="quarter" idx="10"/>
          </p:nvPr>
        </p:nvSpPr>
        <p:spPr>
          <a:xfrm>
            <a:off x="0" y="1928813"/>
            <a:ext cx="12192000" cy="4929187"/>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a:t>"שְׁלַח לְךָ אֲנָשִׁים וְיָתֻרוּ אֶת אֶרֶץ כְּנַעַן ..." (פסוק ב</a:t>
            </a:r>
            <a:r>
              <a:rPr lang="he-IL" dirty="0" smtClean="0"/>
              <a:t>)</a:t>
            </a:r>
          </a:p>
          <a:p>
            <a:pPr lvl="0" algn="ctr">
              <a:lnSpc>
                <a:spcPct val="90000"/>
              </a:lnSpc>
              <a:buClr>
                <a:schemeClr val="dk1"/>
              </a:buClr>
              <a:buSzPts val="3600"/>
            </a:pPr>
            <a:r>
              <a:rPr lang="he-IL" dirty="0" smtClean="0"/>
              <a:t>האזינו לשיר: </a:t>
            </a:r>
            <a:r>
              <a:rPr lang="he-IL" dirty="0" smtClean="0"/>
              <a:t>"אלי שלי"</a:t>
            </a:r>
            <a:r>
              <a:rPr lang="he-IL" dirty="0"/>
              <a:t> </a:t>
            </a:r>
            <a:r>
              <a:rPr lang="he-IL" dirty="0" smtClean="0"/>
              <a:t> ורשמו במחברתכם:</a:t>
            </a:r>
          </a:p>
          <a:p>
            <a:pPr marL="742950" lvl="0" indent="-742950">
              <a:lnSpc>
                <a:spcPct val="90000"/>
              </a:lnSpc>
              <a:buClr>
                <a:schemeClr val="dk1"/>
              </a:buClr>
              <a:buSzPts val="3600"/>
              <a:buAutoNum type="arabicPeriod"/>
            </a:pPr>
            <a:r>
              <a:rPr lang="he-IL" dirty="0" smtClean="0"/>
              <a:t>היכן אלי כהן ריגל?</a:t>
            </a:r>
          </a:p>
          <a:p>
            <a:pPr marL="742950" lvl="0" indent="-742950">
              <a:lnSpc>
                <a:spcPct val="90000"/>
              </a:lnSpc>
              <a:buClr>
                <a:schemeClr val="dk1"/>
              </a:buClr>
              <a:buSzPts val="3600"/>
              <a:buAutoNum type="arabicPeriod"/>
            </a:pPr>
            <a:r>
              <a:rPr lang="he-IL" dirty="0" smtClean="0"/>
              <a:t>כיצד הוא מכונה בשיר?</a:t>
            </a:r>
          </a:p>
          <a:p>
            <a:pPr marL="742950" lvl="0" indent="-742950">
              <a:lnSpc>
                <a:spcPct val="90000"/>
              </a:lnSpc>
              <a:buClr>
                <a:schemeClr val="dk1"/>
              </a:buClr>
              <a:buSzPts val="3600"/>
              <a:buAutoNum type="arabicPeriod"/>
            </a:pPr>
            <a:r>
              <a:rPr lang="he-IL" dirty="0" smtClean="0"/>
              <a:t>במה האמין?</a:t>
            </a:r>
          </a:p>
          <a:p>
            <a:pPr marL="742950" lvl="0" indent="-742950">
              <a:lnSpc>
                <a:spcPct val="90000"/>
              </a:lnSpc>
              <a:buClr>
                <a:schemeClr val="dk1"/>
              </a:buClr>
              <a:buSzPts val="3600"/>
              <a:buAutoNum type="arabicPeriod"/>
            </a:pPr>
            <a:r>
              <a:rPr lang="he-IL" dirty="0" smtClean="0"/>
              <a:t>מה היו פעולותיו ומעשיו של אלי כהן בארץ האויב?</a:t>
            </a:r>
          </a:p>
          <a:p>
            <a:pPr marL="742950" lvl="0" indent="-742950">
              <a:lnSpc>
                <a:spcPct val="90000"/>
              </a:lnSpc>
              <a:buClr>
                <a:schemeClr val="dk1"/>
              </a:buClr>
              <a:buSzPts val="3600"/>
              <a:buAutoNum type="arabicPeriod"/>
            </a:pPr>
            <a:r>
              <a:rPr lang="he-IL" dirty="0" smtClean="0"/>
              <a:t>כיצד סיים את תפקידו?</a:t>
            </a:r>
          </a:p>
          <a:p>
            <a:pPr lvl="0">
              <a:lnSpc>
                <a:spcPct val="90000"/>
              </a:lnSpc>
              <a:buClr>
                <a:schemeClr val="dk1"/>
              </a:buClr>
              <a:buSzPts val="3600"/>
            </a:pPr>
            <a:endParaRPr lang="he-IL"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6"/>
          <a:stretch>
            <a:fillRect/>
          </a:stretch>
        </p:blipFill>
        <p:spPr>
          <a:xfrm>
            <a:off x="144379" y="3160296"/>
            <a:ext cx="2502568" cy="2934284"/>
          </a:xfrm>
          <a:prstGeom prst="rect">
            <a:avLst/>
          </a:prstGeom>
        </p:spPr>
      </p:pic>
      <p:pic>
        <p:nvPicPr>
          <p:cNvPr id="3" name="שיר חדש של יהורם גאון לזכר אלי כהן האיש שלנו בדמשק">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20721" y="3160296"/>
            <a:ext cx="1233781" cy="1233781"/>
          </a:xfrm>
          <a:prstGeom prst="rect">
            <a:avLst/>
          </a:prstGeom>
        </p:spPr>
      </p:pic>
    </p:spTree>
    <p:extLst>
      <p:ext uri="{BB962C8B-B14F-4D97-AF65-F5344CB8AC3E}">
        <p14:creationId xmlns:p14="http://schemas.microsoft.com/office/powerpoint/2010/main" val="105768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שיטות ריגול - אז והיום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a:t>"שְׁלַח לְךָ אֲנָשִׁים וְיָתֻרוּ אֶת אֶרֶץ כְּנַעַן ..." (פסוק ב) </a:t>
            </a:r>
            <a:endParaRPr lang="he-IL" dirty="0" smtClean="0"/>
          </a:p>
          <a:p>
            <a:r>
              <a:rPr lang="he-IL" sz="2800" b="1" dirty="0" smtClean="0"/>
              <a:t>"אמור </a:t>
            </a:r>
            <a:r>
              <a:rPr lang="he-IL" sz="2800" b="1" dirty="0"/>
              <a:t>למשפחתי שמילאתי חובתי</a:t>
            </a:r>
            <a:br>
              <a:rPr lang="he-IL" sz="2800" b="1" dirty="0"/>
            </a:br>
            <a:endParaRPr lang="he-IL" sz="2800" b="1" dirty="0"/>
          </a:p>
          <a:p>
            <a:r>
              <a:rPr lang="he-IL" sz="2800" b="1" dirty="0"/>
              <a:t>עד תום ונשארתי נאמן לארצי</a:t>
            </a:r>
            <a:br>
              <a:rPr lang="he-IL" sz="2800" b="1" dirty="0"/>
            </a:br>
            <a:endParaRPr lang="he-IL" sz="2800" b="1" dirty="0"/>
          </a:p>
          <a:p>
            <a:r>
              <a:rPr lang="he-IL" sz="2800" b="1" dirty="0"/>
              <a:t>ולעמי עד הרגע </a:t>
            </a:r>
            <a:r>
              <a:rPr lang="he-IL" sz="2800" b="1" dirty="0" smtClean="0"/>
              <a:t>האחרון"</a:t>
            </a:r>
          </a:p>
          <a:p>
            <a:r>
              <a:rPr lang="he-IL" sz="2800" dirty="0"/>
              <a:t>אלי כהן, 18.5.1965</a:t>
            </a:r>
            <a:br>
              <a:rPr lang="he-IL" sz="2800" dirty="0"/>
            </a:br>
            <a:r>
              <a:rPr lang="he-IL" sz="2800" dirty="0"/>
              <a:t>מילותיו האחרונות לפני עלייתו לגרדום</a:t>
            </a:r>
            <a:endParaRPr lang="he-IL" sz="2800" b="1" dirty="0"/>
          </a:p>
          <a:p>
            <a:pPr lvl="0">
              <a:lnSpc>
                <a:spcPct val="90000"/>
              </a:lnSpc>
              <a:buClr>
                <a:schemeClr val="dk1"/>
              </a:buClr>
              <a:buSzPts val="3600"/>
            </a:pPr>
            <a:endParaRPr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6"/>
          <a:stretch>
            <a:fillRect/>
          </a:stretch>
        </p:blipFill>
        <p:spPr>
          <a:xfrm>
            <a:off x="358720" y="2537861"/>
            <a:ext cx="4361447" cy="3044290"/>
          </a:xfrm>
          <a:prstGeom prst="rect">
            <a:avLst/>
          </a:prstGeom>
        </p:spPr>
      </p:pic>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9604" y="748325"/>
            <a:ext cx="1540938" cy="549601"/>
          </a:xfrm>
          <a:prstGeom prst="rect">
            <a:avLst/>
          </a:prstGeom>
        </p:spPr>
      </p:pic>
    </p:spTree>
    <p:extLst>
      <p:ext uri="{BB962C8B-B14F-4D97-AF65-F5344CB8AC3E}">
        <p14:creationId xmlns:p14="http://schemas.microsoft.com/office/powerpoint/2010/main" val="3716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שיטות ריגול - אז והיום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a:t>"שְׁלַח לְךָ אֲנָשִׁים וְיָתֻרוּ אֶת אֶרֶץ כְּנַעַן ..." (פסוק ב) </a:t>
            </a:r>
            <a:endParaRPr lang="he-IL" dirty="0" smtClean="0"/>
          </a:p>
          <a:p>
            <a:pPr lvl="0">
              <a:lnSpc>
                <a:spcPct val="90000"/>
              </a:lnSpc>
              <a:buClr>
                <a:schemeClr val="dk1"/>
              </a:buClr>
              <a:buSzPts val="3600"/>
            </a:pPr>
            <a:r>
              <a:rPr lang="he-IL" dirty="0" smtClean="0"/>
              <a:t>קראו את השאלות שלפניכם וענו במחברתכם:</a:t>
            </a:r>
          </a:p>
          <a:p>
            <a:pPr marL="571500" indent="-571500" fontAlgn="base">
              <a:buFont typeface="Arial" panose="020B0604020202020204" pitchFamily="34" charset="0"/>
              <a:buChar char="•"/>
            </a:pPr>
            <a:r>
              <a:rPr lang="he-IL" dirty="0" smtClean="0"/>
              <a:t>במה </a:t>
            </a:r>
            <a:r>
              <a:rPr lang="he-IL" dirty="0"/>
              <a:t>דומה משימת הריגול של אלי כהן ,לזו של המרגלים שמשה שלח ובמה היא שונה?</a:t>
            </a:r>
          </a:p>
          <a:p>
            <a:pPr marL="571500" indent="-571500" fontAlgn="base">
              <a:buFont typeface="Arial" panose="020B0604020202020204" pitchFamily="34" charset="0"/>
              <a:buChar char="•"/>
            </a:pPr>
            <a:r>
              <a:rPr lang="he-IL" dirty="0"/>
              <a:t>באיזו מילה משתמשים בפרק במקום המילה "לרגל" ?</a:t>
            </a:r>
          </a:p>
          <a:p>
            <a:pPr marL="571500" indent="-571500" fontAlgn="base">
              <a:buFont typeface="Arial" panose="020B0604020202020204" pitchFamily="34" charset="0"/>
              <a:buChar char="•"/>
            </a:pPr>
            <a:r>
              <a:rPr lang="he-IL" dirty="0"/>
              <a:t>הסבירו את השורש של המילה, אילו עוד מילים מהשורש הזה אתם מכירים?</a:t>
            </a:r>
          </a:p>
          <a:p>
            <a:pPr lvl="0">
              <a:lnSpc>
                <a:spcPct val="90000"/>
              </a:lnSpc>
              <a:buClr>
                <a:schemeClr val="dk1"/>
              </a:buClr>
              <a:buSzPts val="3600"/>
            </a:pPr>
            <a:endParaRPr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543" y="748325"/>
            <a:ext cx="1540938" cy="549601"/>
          </a:xfrm>
          <a:prstGeom prst="rect">
            <a:avLst/>
          </a:prstGeom>
        </p:spPr>
      </p:pic>
    </p:spTree>
    <p:extLst>
      <p:ext uri="{BB962C8B-B14F-4D97-AF65-F5344CB8AC3E}">
        <p14:creationId xmlns:p14="http://schemas.microsoft.com/office/powerpoint/2010/main" val="246702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347084" y="1825625"/>
            <a:ext cx="11006716" cy="4351338"/>
          </a:xfrm>
        </p:spPr>
        <p:txBody>
          <a:bodyPr/>
          <a:lstStyle/>
          <a:p>
            <a:pPr marL="0" lvl="0" indent="0">
              <a:spcBef>
                <a:spcPts val="0"/>
              </a:spcBef>
              <a:buSzPts val="2800"/>
              <a:buNone/>
            </a:pPr>
            <a:r>
              <a:rPr lang="he-IL" dirty="0"/>
              <a:t>מדוע, לדעתכם, הורה אלוהים למשה לשלוח אנשים לתור את הארץ</a:t>
            </a:r>
            <a:r>
              <a:rPr lang="he-IL" dirty="0" smtClean="0"/>
              <a:t>?</a:t>
            </a:r>
          </a:p>
          <a:p>
            <a:pPr marL="0" lvl="0" indent="0">
              <a:spcBef>
                <a:spcPts val="0"/>
              </a:spcBef>
              <a:buSzPts val="2800"/>
              <a:buNone/>
            </a:pPr>
            <a:r>
              <a:rPr lang="he-IL" dirty="0" smtClean="0"/>
              <a:t> </a:t>
            </a:r>
          </a:p>
          <a:p>
            <a:pPr marL="0" lvl="0" indent="0">
              <a:spcBef>
                <a:spcPts val="0"/>
              </a:spcBef>
              <a:buSzPts val="2800"/>
              <a:buNone/>
            </a:pPr>
            <a:r>
              <a:rPr lang="he-IL" dirty="0" smtClean="0"/>
              <a:t>הרי </a:t>
            </a:r>
            <a:r>
              <a:rPr lang="he-IL" dirty="0"/>
              <a:t>הוא הבטיח להם ארץ זבת חלב ודבש.</a:t>
            </a:r>
            <a:br>
              <a:rPr lang="he-IL" dirty="0"/>
            </a:br>
            <a:endParaRPr lang="he-IL" dirty="0"/>
          </a:p>
          <a:p>
            <a:pPr lvl="0" indent="-50800">
              <a:buSzPts val="2800"/>
              <a:buNone/>
            </a:pPr>
            <a:endParaRPr lang="he-IL" dirty="0"/>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141" y="4001294"/>
            <a:ext cx="2020261" cy="2020261"/>
          </a:xfrm>
          <a:prstGeom prst="rect">
            <a:avLst/>
          </a:prstGeom>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82271" y="753105"/>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התייחסות למסרים עיקריים</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1594884" y="1825625"/>
            <a:ext cx="9758916" cy="4351338"/>
          </a:xfrm>
        </p:spPr>
        <p:txBody>
          <a:bodyPr/>
          <a:lstStyle/>
          <a:p>
            <a:pPr marL="0" indent="0" algn="ctr">
              <a:buNone/>
            </a:pPr>
            <a:r>
              <a:rPr lang="he-IL" dirty="0" smtClean="0"/>
              <a:t>הריגול זהו תפקיד מאתגר ומסוכן</a:t>
            </a:r>
          </a:p>
          <a:p>
            <a:pPr marL="0" indent="0" algn="ctr">
              <a:buNone/>
            </a:pPr>
            <a:endParaRPr lang="he-IL" dirty="0" smtClean="0"/>
          </a:p>
          <a:p>
            <a:pPr marL="0" indent="0" algn="ctr">
              <a:buNone/>
            </a:pPr>
            <a:r>
              <a:rPr lang="he-IL" dirty="0" smtClean="0"/>
              <a:t>יש שוני בין שיטות הריגול שהיו בתקופת המקרא לימינו</a:t>
            </a:r>
            <a:endParaRPr lang="x-none"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dirty="0" smtClean="0"/>
              <a:t>מה למדנו?</a:t>
            </a:r>
          </a:p>
          <a:p>
            <a:pPr marL="571500" lvl="0" indent="-571500">
              <a:lnSpc>
                <a:spcPct val="90000"/>
              </a:lnSpc>
              <a:buClr>
                <a:schemeClr val="dk1"/>
              </a:buClr>
              <a:buSzPts val="3600"/>
              <a:buFont typeface="Arial" panose="020B0604020202020204" pitchFamily="34" charset="0"/>
              <a:buChar char="•"/>
            </a:pPr>
            <a:r>
              <a:rPr lang="he-IL" dirty="0" smtClean="0"/>
              <a:t>מה תפקידו של מרגל</a:t>
            </a:r>
          </a:p>
          <a:p>
            <a:pPr marL="571500" lvl="0" indent="-571500">
              <a:lnSpc>
                <a:spcPct val="90000"/>
              </a:lnSpc>
              <a:buClr>
                <a:schemeClr val="dk1"/>
              </a:buClr>
              <a:buSzPts val="3600"/>
              <a:buFont typeface="Arial" panose="020B0604020202020204" pitchFamily="34" charset="0"/>
              <a:buChar char="•"/>
            </a:pPr>
            <a:r>
              <a:rPr lang="he-IL" dirty="0" smtClean="0"/>
              <a:t>כמה אנשים נבחרו לרגל בארץ ומה היה עליהם לעשות.</a:t>
            </a:r>
          </a:p>
          <a:p>
            <a:pPr marL="571500" lvl="0" indent="-571500">
              <a:lnSpc>
                <a:spcPct val="90000"/>
              </a:lnSpc>
              <a:buClr>
                <a:schemeClr val="dk1"/>
              </a:buClr>
              <a:buSzPts val="3600"/>
              <a:buFont typeface="Arial" panose="020B0604020202020204" pitchFamily="34" charset="0"/>
              <a:buChar char="•"/>
            </a:pPr>
            <a:r>
              <a:rPr lang="he-IL" dirty="0"/>
              <a:t>המרגל אלי כהן- מניעיו, הדרך בה פעל </a:t>
            </a:r>
            <a:r>
              <a:rPr lang="he-IL" dirty="0" smtClean="0"/>
              <a:t>והישגיו</a:t>
            </a:r>
          </a:p>
          <a:p>
            <a:pPr marL="571500" lvl="0" indent="-571500">
              <a:lnSpc>
                <a:spcPct val="90000"/>
              </a:lnSpc>
              <a:buClr>
                <a:schemeClr val="dk1"/>
              </a:buClr>
              <a:buSzPts val="3600"/>
              <a:buFont typeface="Arial" panose="020B0604020202020204" pitchFamily="34" charset="0"/>
              <a:buChar char="•"/>
            </a:pPr>
            <a:r>
              <a:rPr lang="he-IL" dirty="0" smtClean="0"/>
              <a:t>שיטות הריגול אז והיום</a:t>
            </a:r>
            <a:endParaRPr lang="he-IL" dirty="0"/>
          </a:p>
          <a:p>
            <a:pPr marL="571500" lvl="0" indent="-571500">
              <a:lnSpc>
                <a:spcPct val="90000"/>
              </a:lnSpc>
              <a:buClr>
                <a:schemeClr val="dk1"/>
              </a:buClr>
              <a:buSzPts val="3600"/>
              <a:buFont typeface="Arial" panose="020B0604020202020204" pitchFamily="34" charset="0"/>
              <a:buChar char="•"/>
            </a:pPr>
            <a:r>
              <a:rPr lang="he-IL" dirty="0" smtClean="0"/>
              <a:t>מדוע צריך היה משה לשלוח </a:t>
            </a:r>
            <a:r>
              <a:rPr lang="he-IL" dirty="0"/>
              <a:t>מרגלים </a:t>
            </a:r>
            <a:r>
              <a:rPr lang="he-IL" dirty="0" smtClean="0"/>
              <a:t>על אף שהייתה הבטחה אלוהית.</a:t>
            </a:r>
            <a:r>
              <a:rPr lang="he-IL" dirty="0"/>
              <a:t> </a:t>
            </a: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994065" y="5209953"/>
            <a:ext cx="928588" cy="1418390"/>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sp>
        <p:nvSpPr>
          <p:cNvPr id="335" name="Google Shape;335;p16"/>
          <p:cNvSpPr txBox="1">
            <a:spLocks noGrp="1"/>
          </p:cNvSpPr>
          <p:nvPr>
            <p:ph type="body" sz="quarter" idx="10"/>
          </p:nvPr>
        </p:nvSpPr>
        <p:spPr>
          <a:xfrm>
            <a:off x="544530" y="1928813"/>
            <a:ext cx="10699733" cy="3844925"/>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dirty="0" smtClean="0"/>
              <a:t>"</a:t>
            </a:r>
            <a:r>
              <a:rPr lang="he-IL" dirty="0"/>
              <a:t>  </a:t>
            </a:r>
            <a:r>
              <a:rPr lang="he-IL" dirty="0" smtClean="0"/>
              <a:t>וְהִתְחַזַּקְתֶּם</a:t>
            </a:r>
            <a:r>
              <a:rPr lang="he-IL" dirty="0"/>
              <a:t>, וּלְקַחְתֶּם מִפְּרִי הָאָרֶץ</a:t>
            </a:r>
            <a:r>
              <a:rPr lang="he-IL" dirty="0" smtClean="0"/>
              <a:t>;..."</a:t>
            </a:r>
          </a:p>
          <a:p>
            <a:pPr lvl="0">
              <a:lnSpc>
                <a:spcPct val="90000"/>
              </a:lnSpc>
              <a:buClr>
                <a:schemeClr val="dk1"/>
              </a:buClr>
              <a:buSzPts val="3600"/>
            </a:pPr>
            <a:r>
              <a:rPr lang="he-IL" dirty="0" smtClean="0"/>
              <a:t> עיינו בתמונה שלפניכם והסבירו בכתב</a:t>
            </a:r>
          </a:p>
          <a:p>
            <a:pPr lvl="0">
              <a:lnSpc>
                <a:spcPct val="90000"/>
              </a:lnSpc>
              <a:buClr>
                <a:schemeClr val="dk1"/>
              </a:buClr>
              <a:buSzPts val="3600"/>
            </a:pPr>
            <a:r>
              <a:rPr lang="he-IL" dirty="0" smtClean="0"/>
              <a:t> איך מתקשרת התמונה לפסוק שלפניכם</a:t>
            </a:r>
            <a:endParaRPr dirty="0"/>
          </a:p>
        </p:txBody>
      </p:sp>
      <p:pic>
        <p:nvPicPr>
          <p:cNvPr id="336" name="Google Shape;336;p16"/>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6">
            <a:alphaModFix/>
          </a:blip>
          <a:srcRect/>
          <a:stretch/>
        </p:blipFill>
        <p:spPr>
          <a:xfrm flipH="1">
            <a:off x="10227203" y="4424747"/>
            <a:ext cx="1695450" cy="2203596"/>
          </a:xfrm>
          <a:prstGeom prst="rect">
            <a:avLst/>
          </a:prstGeom>
          <a:noFill/>
          <a:ln>
            <a:noFill/>
          </a:ln>
        </p:spPr>
      </p:pic>
      <p:pic>
        <p:nvPicPr>
          <p:cNvPr id="338" name="Google Shape;338;p16"/>
          <p:cNvPicPr preferRelativeResize="0"/>
          <p:nvPr/>
        </p:nvPicPr>
        <p:blipFill rotWithShape="1">
          <a:blip r:embed="rId7">
            <a:alphaModFix/>
          </a:blip>
          <a:srcRect/>
          <a:stretch/>
        </p:blipFill>
        <p:spPr>
          <a:xfrm rot="8222050">
            <a:off x="319777" y="503469"/>
            <a:ext cx="1596108" cy="820856"/>
          </a:xfrm>
          <a:prstGeom prst="rect">
            <a:avLst/>
          </a:prstGeom>
          <a:noFill/>
          <a:ln>
            <a:noFill/>
          </a:ln>
        </p:spPr>
      </p:pic>
      <p:pic>
        <p:nvPicPr>
          <p:cNvPr id="2" name="תמונה 1"/>
          <p:cNvPicPr>
            <a:picLocks noChangeAspect="1"/>
          </p:cNvPicPr>
          <p:nvPr/>
        </p:nvPicPr>
        <p:blipFill>
          <a:blip r:embed="rId8"/>
          <a:stretch>
            <a:fillRect/>
          </a:stretch>
        </p:blipFill>
        <p:spPr>
          <a:xfrm>
            <a:off x="219095" y="2614863"/>
            <a:ext cx="3672031" cy="3329532"/>
          </a:xfrm>
          <a:prstGeom prst="rect">
            <a:avLst/>
          </a:prstGeom>
        </p:spPr>
      </p:pic>
      <p:pic>
        <p:nvPicPr>
          <p:cNvPr id="8"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730751" y="748325"/>
            <a:ext cx="1540938" cy="549601"/>
          </a:xfrm>
          <a:prstGeom prst="rect">
            <a:avLst/>
          </a:prstGeom>
        </p:spPr>
      </p:pic>
    </p:spTree>
    <p:extLst>
      <p:ext uri="{BB962C8B-B14F-4D97-AF65-F5344CB8AC3E}">
        <p14:creationId xmlns:p14="http://schemas.microsoft.com/office/powerpoint/2010/main" val="5736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xfrm>
            <a:off x="1084521" y="663126"/>
            <a:ext cx="10277069" cy="720000"/>
          </a:xfrm>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xfrm>
            <a:off x="1509822" y="1652124"/>
            <a:ext cx="10177784" cy="5003857"/>
          </a:xfrm>
          <a:prstGeom prst="rect">
            <a:avLst/>
          </a:prstGeom>
          <a:noFill/>
          <a:ln>
            <a:noFill/>
          </a:ln>
        </p:spPr>
        <p:txBody>
          <a:bodyPr spcFirstLastPara="1" wrap="square" lIns="91425" tIns="45700" rIns="91425" bIns="45700" anchor="t" anchorCtr="0">
            <a:normAutofit fontScale="85000" lnSpcReduction="20000"/>
          </a:bodyPr>
          <a:lstStyle/>
          <a:p>
            <a:pPr lvl="0">
              <a:lnSpc>
                <a:spcPct val="170000"/>
              </a:lnSpc>
              <a:buClr>
                <a:schemeClr val="dk1"/>
              </a:buClr>
              <a:buSzPts val="3600"/>
            </a:pPr>
            <a:r>
              <a:rPr lang="he-IL" dirty="0"/>
              <a:t>השבט שלכם בחר בכם לצאת במשלחת לתור את הארץ</a:t>
            </a:r>
            <a:r>
              <a:rPr lang="he-IL" dirty="0" smtClean="0"/>
              <a:t>. </a:t>
            </a:r>
          </a:p>
          <a:p>
            <a:pPr lvl="0">
              <a:lnSpc>
                <a:spcPct val="170000"/>
              </a:lnSpc>
              <a:buClr>
                <a:schemeClr val="dk1"/>
              </a:buClr>
              <a:buSzPts val="3600"/>
            </a:pPr>
            <a:r>
              <a:rPr lang="he-IL" dirty="0" smtClean="0"/>
              <a:t>ערב </a:t>
            </a:r>
            <a:r>
              <a:rPr lang="he-IL" dirty="0"/>
              <a:t>לפני היציאה לארץ </a:t>
            </a:r>
            <a:r>
              <a:rPr lang="he-IL" dirty="0" smtClean="0"/>
              <a:t>ישראל</a:t>
            </a:r>
            <a:r>
              <a:rPr lang="he-IL" smtClean="0"/>
              <a:t>, </a:t>
            </a:r>
            <a:r>
              <a:rPr lang="he-IL" smtClean="0"/>
              <a:t>אתם </a:t>
            </a:r>
            <a:r>
              <a:rPr lang="he-IL" dirty="0"/>
              <a:t>צריכים לכתוב ביומן שלכם על המשימה שהוטלה עליכם</a:t>
            </a:r>
            <a:r>
              <a:rPr lang="he-IL" dirty="0" smtClean="0"/>
              <a:t>:</a:t>
            </a:r>
          </a:p>
          <a:p>
            <a:pPr lvl="0" algn="ctr">
              <a:lnSpc>
                <a:spcPct val="90000"/>
              </a:lnSpc>
              <a:buClr>
                <a:schemeClr val="dk1"/>
              </a:buClr>
              <a:buSzPts val="3600"/>
            </a:pPr>
            <a:r>
              <a:rPr lang="he-IL" dirty="0" smtClean="0"/>
              <a:t> </a:t>
            </a:r>
          </a:p>
          <a:p>
            <a:pPr marL="571500" lvl="0" indent="-571500">
              <a:lnSpc>
                <a:spcPct val="90000"/>
              </a:lnSpc>
              <a:buClr>
                <a:schemeClr val="dk1"/>
              </a:buClr>
              <a:buSzPts val="3600"/>
              <a:buFont typeface="Arial" panose="020B0604020202020204" pitchFamily="34" charset="0"/>
              <a:buChar char="•"/>
            </a:pPr>
            <a:r>
              <a:rPr lang="he-IL" dirty="0" smtClean="0"/>
              <a:t>מה </a:t>
            </a:r>
            <a:r>
              <a:rPr lang="he-IL" dirty="0"/>
              <a:t>אתם צריכים לבדוק בארץ? </a:t>
            </a:r>
            <a:endParaRPr lang="he-IL" dirty="0" smtClean="0"/>
          </a:p>
          <a:p>
            <a:pPr marL="571500" lvl="0" indent="-571500">
              <a:lnSpc>
                <a:spcPct val="90000"/>
              </a:lnSpc>
              <a:buClr>
                <a:schemeClr val="dk1"/>
              </a:buClr>
              <a:buSzPts val="3600"/>
              <a:buFont typeface="Arial" panose="020B0604020202020204" pitchFamily="34" charset="0"/>
              <a:buChar char="•"/>
            </a:pPr>
            <a:endParaRPr lang="he-IL" dirty="0" smtClean="0"/>
          </a:p>
          <a:p>
            <a:pPr marL="571500" lvl="0" indent="-571500">
              <a:lnSpc>
                <a:spcPct val="90000"/>
              </a:lnSpc>
              <a:buClr>
                <a:schemeClr val="dk1"/>
              </a:buClr>
              <a:buSzPts val="3600"/>
              <a:buFont typeface="Arial" panose="020B0604020202020204" pitchFamily="34" charset="0"/>
              <a:buChar char="•"/>
            </a:pPr>
            <a:r>
              <a:rPr lang="he-IL" dirty="0" smtClean="0"/>
              <a:t>מה </a:t>
            </a:r>
            <a:r>
              <a:rPr lang="he-IL" dirty="0"/>
              <a:t>אתם מרגישים? </a:t>
            </a:r>
            <a:endParaRPr lang="he-IL" dirty="0" smtClean="0"/>
          </a:p>
          <a:p>
            <a:pPr marL="571500" lvl="0" indent="-571500">
              <a:lnSpc>
                <a:spcPct val="90000"/>
              </a:lnSpc>
              <a:buClr>
                <a:schemeClr val="dk1"/>
              </a:buClr>
              <a:buSzPts val="3600"/>
              <a:buFont typeface="Arial" panose="020B0604020202020204" pitchFamily="34" charset="0"/>
              <a:buChar char="•"/>
            </a:pPr>
            <a:endParaRPr lang="he-IL" dirty="0" smtClean="0"/>
          </a:p>
          <a:p>
            <a:pPr marL="571500" lvl="0" indent="-571500">
              <a:lnSpc>
                <a:spcPct val="90000"/>
              </a:lnSpc>
              <a:buClr>
                <a:schemeClr val="dk1"/>
              </a:buClr>
              <a:buSzPts val="3600"/>
              <a:buFont typeface="Arial" panose="020B0604020202020204" pitchFamily="34" charset="0"/>
              <a:buChar char="•"/>
            </a:pPr>
            <a:r>
              <a:rPr lang="he-IL" dirty="0" smtClean="0"/>
              <a:t>האם </a:t>
            </a:r>
            <a:r>
              <a:rPr lang="he-IL" dirty="0"/>
              <a:t>אתם מתרגשים? </a:t>
            </a:r>
            <a:endParaRPr lang="he-IL" dirty="0" smtClean="0"/>
          </a:p>
          <a:p>
            <a:pPr marL="571500" lvl="0" indent="-571500">
              <a:lnSpc>
                <a:spcPct val="90000"/>
              </a:lnSpc>
              <a:buClr>
                <a:schemeClr val="dk1"/>
              </a:buClr>
              <a:buSzPts val="3600"/>
              <a:buFont typeface="Arial" panose="020B0604020202020204" pitchFamily="34" charset="0"/>
              <a:buChar char="•"/>
            </a:pPr>
            <a:endParaRPr lang="he-IL" dirty="0" smtClean="0"/>
          </a:p>
          <a:p>
            <a:pPr marL="571500" lvl="0" indent="-571500">
              <a:lnSpc>
                <a:spcPct val="90000"/>
              </a:lnSpc>
              <a:buClr>
                <a:schemeClr val="dk1"/>
              </a:buClr>
              <a:buSzPts val="3600"/>
              <a:buFont typeface="Arial" panose="020B0604020202020204" pitchFamily="34" charset="0"/>
              <a:buChar char="•"/>
            </a:pPr>
            <a:r>
              <a:rPr lang="he-IL" dirty="0" smtClean="0"/>
              <a:t>האם </a:t>
            </a:r>
            <a:r>
              <a:rPr lang="he-IL" dirty="0"/>
              <a:t>אתם פוחדים? </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8542624" y="2944228"/>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6713397" y="3310869"/>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5">
            <a:alphaModFix/>
          </a:blip>
          <a:srcRect/>
          <a:stretch/>
        </p:blipFill>
        <p:spPr>
          <a:xfrm>
            <a:off x="5463831" y="2710851"/>
            <a:ext cx="1191396" cy="1963540"/>
          </a:xfrm>
          <a:prstGeom prst="rect">
            <a:avLst/>
          </a:prstGeom>
          <a:noFill/>
          <a:ln>
            <a:noFill/>
          </a:ln>
        </p:spPr>
      </p:pic>
      <p:pic>
        <p:nvPicPr>
          <p:cNvPr id="262" name="Google Shape;262;p7" descr="https://lh6.googleusercontent.com/f8H2475EYmyL0rhH4-e4ujiAahiTeUa9jS4FAnHL3KK4sEOOF3cWvgCYZ1bpJw4tDcDKTArugZ_4iGscDG3mD7tx620B0N8bRGSeR-V1W5m9k2098IkeP6hpnFdGXWOM"/>
          <p:cNvPicPr preferRelativeResize="0"/>
          <p:nvPr/>
        </p:nvPicPr>
        <p:blipFill rotWithShape="1">
          <a:blip r:embed="rId6">
            <a:alphaModFix/>
          </a:blip>
          <a:srcRect/>
          <a:stretch/>
        </p:blipFill>
        <p:spPr>
          <a:xfrm>
            <a:off x="2601258" y="3182798"/>
            <a:ext cx="2289297" cy="16774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Tree>
    <p:extLst>
      <p:ext uri="{BB962C8B-B14F-4D97-AF65-F5344CB8AC3E}">
        <p14:creationId xmlns:p14="http://schemas.microsoft.com/office/powerpoint/2010/main" val="80687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pPr marL="0" lvl="0" indent="0">
              <a:lnSpc>
                <a:spcPct val="90000"/>
              </a:lnSpc>
              <a:buClr>
                <a:schemeClr val="dk1"/>
              </a:buClr>
              <a:buSzPts val="3600"/>
            </a:pPr>
            <a:r>
              <a:rPr lang="he-IL" dirty="0"/>
              <a:t>חִשבו, </a:t>
            </a:r>
            <a:endParaRPr lang="he-IL" dirty="0" smtClean="0"/>
          </a:p>
          <a:p>
            <a:pPr lvl="0">
              <a:lnSpc>
                <a:spcPct val="90000"/>
              </a:lnSpc>
              <a:buClr>
                <a:schemeClr val="dk1"/>
              </a:buClr>
              <a:buSzPts val="3600"/>
              <a:buFont typeface="Arial" panose="020B0604020202020204" pitchFamily="34" charset="0"/>
              <a:buChar char="•"/>
            </a:pPr>
            <a:r>
              <a:rPr lang="he-IL" dirty="0" smtClean="0"/>
              <a:t>אם </a:t>
            </a:r>
            <a:r>
              <a:rPr lang="he-IL" dirty="0"/>
              <a:t>הייתם נשלחים כמרגלים לארץ זרה, על מה הייתם מסתכלים, מה היה לכם חשוב לדעת</a:t>
            </a:r>
            <a:r>
              <a:rPr lang="he-IL" dirty="0" smtClean="0"/>
              <a:t>?</a:t>
            </a:r>
          </a:p>
          <a:p>
            <a:pPr lvl="0">
              <a:lnSpc>
                <a:spcPct val="90000"/>
              </a:lnSpc>
              <a:buClr>
                <a:schemeClr val="dk1"/>
              </a:buClr>
              <a:buSzPts val="3600"/>
              <a:buFont typeface="Arial" panose="020B0604020202020204" pitchFamily="34" charset="0"/>
              <a:buChar char="•"/>
            </a:pPr>
            <a:endParaRPr lang="he-IL" dirty="0"/>
          </a:p>
          <a:p>
            <a:pPr marL="0" lvl="0" indent="0">
              <a:lnSpc>
                <a:spcPct val="90000"/>
              </a:lnSpc>
              <a:buClr>
                <a:schemeClr val="dk1"/>
              </a:buClr>
              <a:buSzPts val="3600"/>
            </a:pPr>
            <a:r>
              <a:rPr lang="he-IL" dirty="0" smtClean="0"/>
              <a:t> </a:t>
            </a:r>
          </a:p>
        </p:txBody>
      </p:sp>
      <p:pic>
        <p:nvPicPr>
          <p:cNvPr id="271" name="Google Shape;271;p8"/>
          <p:cNvPicPr preferRelativeResize="0"/>
          <p:nvPr/>
        </p:nvPicPr>
        <p:blipFill rotWithShape="1">
          <a:blip r:embed="rId5">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pic>
        <p:nvPicPr>
          <p:cNvPr id="6"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39157" y="724398"/>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r>
              <a:rPr lang="he-IL" b="1" dirty="0"/>
              <a:t>א</a:t>
            </a:r>
            <a:r>
              <a:rPr lang="he-IL" dirty="0"/>
              <a:t> וַיְדַבֵּר יְהוָה, אֶל-מֹשֶׁה </a:t>
            </a:r>
            <a:r>
              <a:rPr lang="he-IL" dirty="0" err="1"/>
              <a:t>לֵּאמֹר</a:t>
            </a:r>
            <a:r>
              <a:rPr lang="he-IL" dirty="0"/>
              <a:t>.  </a:t>
            </a:r>
            <a:r>
              <a:rPr lang="he-IL" b="1" dirty="0"/>
              <a:t>ב</a:t>
            </a:r>
            <a:r>
              <a:rPr lang="he-IL" dirty="0"/>
              <a:t> שְׁלַח-לְךָ אֲנָשִׁים, וְיָתֻרוּ אֶת-אֶרֶץ כְּנַעַן, אֲשֶׁר-אֲנִי נֹתֵן, לִבְנֵי יִשְׂרָאֵל:  אִישׁ אֶחָד אִישׁ אֶחָד לְמַטֵּה </a:t>
            </a:r>
            <a:r>
              <a:rPr lang="he-IL" dirty="0" err="1"/>
              <a:t>אֲבֹתָיו</a:t>
            </a:r>
            <a:r>
              <a:rPr lang="he-IL" dirty="0"/>
              <a:t>, תִּשְׁלָחוּ--כֹּל, נָשִׂיא בָהֶם.  </a:t>
            </a:r>
            <a:r>
              <a:rPr lang="he-IL" b="1" dirty="0"/>
              <a:t>ג</a:t>
            </a:r>
            <a:r>
              <a:rPr lang="he-IL" dirty="0"/>
              <a:t> וַיִּשְׁלַח אֹתָם מֹשֶׁה מִמִּדְבַּר פָּארָן, עַל-פִּי יְהוָה:  כֻּלָּם אֲנָשִׁים, רָאשֵׁי בְנֵי-יִשְׂרָאֵל הֵמָּה. </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xfrm>
            <a:off x="0" y="1928813"/>
            <a:ext cx="12192001" cy="4600324"/>
          </a:xfrm>
          <a:prstGeom prst="rect">
            <a:avLst/>
          </a:prstGeom>
          <a:noFill/>
          <a:ln>
            <a:noFill/>
          </a:ln>
        </p:spPr>
        <p:txBody>
          <a:bodyPr spcFirstLastPara="1" wrap="square" lIns="91425" tIns="45700" rIns="91425" bIns="45700" anchor="t" anchorCtr="0">
            <a:normAutofit fontScale="92500" lnSpcReduction="10000"/>
          </a:bodyPr>
          <a:lstStyle/>
          <a:p>
            <a:pPr algn="ctr">
              <a:lnSpc>
                <a:spcPct val="90000"/>
              </a:lnSpc>
              <a:buClr>
                <a:schemeClr val="dk1"/>
              </a:buClr>
              <a:buSzPts val="3600"/>
            </a:pPr>
            <a:r>
              <a:rPr lang="he-IL" sz="2800" b="1" dirty="0"/>
              <a:t>קראו את הפסוק </a:t>
            </a:r>
            <a:r>
              <a:rPr lang="he-IL" sz="2800" b="1" dirty="0" smtClean="0"/>
              <a:t>וכתבו- מה </a:t>
            </a:r>
            <a:r>
              <a:rPr lang="he-IL" sz="2800" b="1" dirty="0"/>
              <a:t>ההבדל בין השמות?</a:t>
            </a:r>
          </a:p>
          <a:p>
            <a:pPr lvl="0" algn="ctr">
              <a:lnSpc>
                <a:spcPct val="90000"/>
              </a:lnSpc>
              <a:buClr>
                <a:schemeClr val="dk1"/>
              </a:buClr>
              <a:buSzPts val="3600"/>
            </a:pPr>
            <a:endParaRPr lang="he-IL" sz="6600" b="1" dirty="0" smtClean="0"/>
          </a:p>
          <a:p>
            <a:pPr lvl="0" algn="ctr">
              <a:lnSpc>
                <a:spcPct val="90000"/>
              </a:lnSpc>
              <a:buClr>
                <a:schemeClr val="dk1"/>
              </a:buClr>
              <a:buSzPts val="3600"/>
            </a:pPr>
            <a:r>
              <a:rPr lang="he-IL" sz="6600" b="1" dirty="0" err="1" smtClean="0"/>
              <a:t>טז</a:t>
            </a:r>
            <a:r>
              <a:rPr lang="he-IL" sz="6600" dirty="0"/>
              <a:t> אֵלֶּה שְׁמוֹת הָאֲנָשִׁים, אֲשֶׁר-שָׁלַח מֹשֶׁה לָתוּר אֶת-הָאָרֶץ; וַיִּקְרָא מֹשֶׁה לְ</a:t>
            </a:r>
            <a:r>
              <a:rPr lang="he-IL" sz="6600" dirty="0">
                <a:solidFill>
                  <a:srgbClr val="FF0000"/>
                </a:solidFill>
              </a:rPr>
              <a:t>הוֹשֵׁע</a:t>
            </a:r>
            <a:r>
              <a:rPr lang="he-IL" sz="6600" dirty="0"/>
              <a:t>ַ בִּן-נוּן, י</a:t>
            </a:r>
            <a:r>
              <a:rPr lang="he-IL" sz="6600" dirty="0">
                <a:solidFill>
                  <a:srgbClr val="FF0000"/>
                </a:solidFill>
              </a:rPr>
              <a:t>ְהוֹשֻׁע</a:t>
            </a:r>
            <a:r>
              <a:rPr lang="he-IL" sz="6600" dirty="0"/>
              <a:t>ַ</a:t>
            </a:r>
            <a:r>
              <a:rPr lang="he-IL" sz="6600" dirty="0" smtClean="0"/>
              <a:t>.</a:t>
            </a:r>
          </a:p>
          <a:p>
            <a:pPr lvl="0">
              <a:lnSpc>
                <a:spcPct val="90000"/>
              </a:lnSpc>
              <a:buClr>
                <a:schemeClr val="dk1"/>
              </a:buClr>
              <a:buSzPts val="3600"/>
            </a:pPr>
            <a:r>
              <a:rPr lang="he-IL" sz="6600" dirty="0"/>
              <a:t> </a:t>
            </a:r>
            <a:endParaRPr sz="6600" dirty="0"/>
          </a:p>
        </p:txBody>
      </p:sp>
      <p:pic>
        <p:nvPicPr>
          <p:cNvPr id="296" name="Google Shape;296;p11"/>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4543" y="780224"/>
            <a:ext cx="1540938" cy="549601"/>
          </a:xfrm>
          <a:prstGeom prst="rect">
            <a:avLst/>
          </a:prstGeom>
        </p:spPr>
      </p:pic>
    </p:spTree>
    <p:extLst>
      <p:ext uri="{BB962C8B-B14F-4D97-AF65-F5344CB8AC3E}">
        <p14:creationId xmlns:p14="http://schemas.microsoft.com/office/powerpoint/2010/main" val="130442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עכשיו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fontScale="92500"/>
          </a:bodyPr>
          <a:lstStyle/>
          <a:p>
            <a:pPr lvl="0" algn="ctr">
              <a:lnSpc>
                <a:spcPct val="90000"/>
              </a:lnSpc>
              <a:buClr>
                <a:schemeClr val="dk1"/>
              </a:buClr>
              <a:buSzPts val="3600"/>
            </a:pPr>
            <a:r>
              <a:rPr lang="he-IL" b="1" dirty="0" err="1"/>
              <a:t>טז</a:t>
            </a:r>
            <a:r>
              <a:rPr lang="he-IL" dirty="0"/>
              <a:t> אֵלֶּה שְׁמוֹת הָאֲנָשִׁים, אֲשֶׁר-שָׁלַח מֹשֶׁה לָתוּר אֶת-הָאָרֶץ; וַיִּקְרָא מֹשֶׁה לְהוֹשֵׁעַ בִּן-נוּן, יְהוֹשֻׁעַ.  </a:t>
            </a:r>
            <a:r>
              <a:rPr lang="he-IL" b="1" dirty="0" err="1"/>
              <a:t>יז</a:t>
            </a:r>
            <a:r>
              <a:rPr lang="he-IL" dirty="0"/>
              <a:t> וַיִּשְׁלַח אֹתָם מֹשֶׁה, לָתוּר אֶת-אֶרֶץ כְּנָעַן; וַיֹּאמֶר </a:t>
            </a:r>
            <a:r>
              <a:rPr lang="he-IL" dirty="0" err="1"/>
              <a:t>אֲלֵהֶם</a:t>
            </a:r>
            <a:r>
              <a:rPr lang="he-IL" dirty="0"/>
              <a:t>, עֲלוּ זֶה בַּנֶּגֶב, וַעֲלִיתֶם, אֶת-הָהָר.  </a:t>
            </a:r>
            <a:r>
              <a:rPr lang="he-IL" b="1" dirty="0" err="1"/>
              <a:t>יח</a:t>
            </a:r>
            <a:r>
              <a:rPr lang="he-IL" dirty="0"/>
              <a:t> וּרְאִיתֶם אֶת-הָאָרֶץ, מַה-הִוא; וְאֶת-הָעָם, </a:t>
            </a:r>
            <a:r>
              <a:rPr lang="he-IL" dirty="0" err="1"/>
              <a:t>הַיֹּשֵׁב</a:t>
            </a:r>
            <a:r>
              <a:rPr lang="he-IL" dirty="0"/>
              <a:t> עָלֶיהָ--הֶחָזָק הוּא הֲרָפֶה, הַמְעַט הוּא אִם-רָב.  </a:t>
            </a:r>
            <a:r>
              <a:rPr lang="he-IL" b="1" dirty="0" err="1"/>
              <a:t>יט</a:t>
            </a:r>
            <a:r>
              <a:rPr lang="he-IL" dirty="0"/>
              <a:t> וּמָה הָאָרֶץ, אֲשֶׁר-הוּא יֹשֵׁב בָּהּ--הֲטוֹבָה הִוא, אִם-רָעָה; וּמָה הֶעָרִים, אֲשֶׁר-הוּא יוֹשֵׁב </a:t>
            </a:r>
            <a:r>
              <a:rPr lang="he-IL" dirty="0" err="1"/>
              <a:t>בָּהֵנָּה</a:t>
            </a:r>
            <a:r>
              <a:rPr lang="he-IL" dirty="0"/>
              <a:t>--</a:t>
            </a:r>
            <a:r>
              <a:rPr lang="he-IL" dirty="0" err="1"/>
              <a:t>הַבְּמַחֲנִים</a:t>
            </a:r>
            <a:r>
              <a:rPr lang="he-IL" dirty="0"/>
              <a:t>, אִם בְּמִבְצָרִים.  </a:t>
            </a:r>
            <a:r>
              <a:rPr lang="he-IL" b="1" dirty="0"/>
              <a:t>כ</a:t>
            </a:r>
            <a:r>
              <a:rPr lang="he-IL" dirty="0"/>
              <a:t> וּמָה הָאָרֶץ הַשְּׁמֵנָה הִוא אִם-רָזָה, הֲיֵשׁ-בָּהּ עֵץ אִם-אַיִן, וְהִתְחַזַּקְתֶּם, וּלְקַחְתֶּם מִפְּרִי הָאָרֶץ; וְהַיָּמִים--יְמֵי, בִּכּוּרֵי עֲנָבִים.</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extLst>
      <p:ext uri="{BB962C8B-B14F-4D97-AF65-F5344CB8AC3E}">
        <p14:creationId xmlns:p14="http://schemas.microsoft.com/office/powerpoint/2010/main" val="228974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0" y="0"/>
            <a:ext cx="12192001" cy="1669312"/>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fontScale="92500" lnSpcReduction="20000"/>
          </a:bodyPr>
          <a:lstStyle/>
          <a:p>
            <a:pPr marL="571500" lvl="0" indent="-571500">
              <a:lnSpc>
                <a:spcPct val="11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lnSpc>
                <a:spcPct val="110000"/>
              </a:lnSpc>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lnSpc>
                <a:spcPct val="11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lnSpc>
                <a:spcPct val="110000"/>
              </a:lnSpc>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lnSpc>
                <a:spcPct val="110000"/>
              </a:lnSpc>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lnSpc>
                <a:spcPct val="110000"/>
              </a:lnSpc>
              <a:buClr>
                <a:schemeClr val="dk1"/>
              </a:buClr>
              <a:buSzPts val="3600"/>
            </a:pPr>
            <a:endParaRPr lang="he-IL" dirty="0">
              <a:solidFill>
                <a:schemeClr val="dk1"/>
              </a:solidFill>
              <a:latin typeface="Calibri"/>
              <a:ea typeface="Calibri"/>
              <a:cs typeface="Calibri"/>
              <a:sym typeface="Calibri"/>
            </a:endParaRPr>
          </a:p>
          <a:p>
            <a:pPr marL="571500" indent="-571500">
              <a:lnSpc>
                <a:spcPct val="110000"/>
              </a:lnSpc>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lnSpc>
                <a:spcPct val="110000"/>
              </a:lnSpc>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lnSpc>
                <a:spcPct val="11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lnSpc>
                <a:spcPct val="110000"/>
              </a:lnSpc>
              <a:buClr>
                <a:schemeClr val="dk1"/>
              </a:buClr>
              <a:buSzPts val="3600"/>
            </a:pPr>
            <a:r>
              <a:rPr lang="he-IL" sz="2800" dirty="0" smtClean="0">
                <a:solidFill>
                  <a:schemeClr val="dk1"/>
                </a:solidFill>
                <a:latin typeface="Calibri"/>
                <a:ea typeface="Calibri"/>
                <a:cs typeface="Calibri"/>
                <a:sym typeface="Calibri"/>
              </a:rPr>
              <a:t>  </a:t>
            </a:r>
          </a:p>
          <a:p>
            <a:pPr marL="571500" indent="-571500">
              <a:lnSpc>
                <a:spcPct val="110000"/>
              </a:lnSpc>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5">
            <a:alphaModFix/>
          </a:blip>
          <a:srcRect/>
          <a:stretch/>
        </p:blipFill>
        <p:spPr>
          <a:xfrm>
            <a:off x="-91678" y="398905"/>
            <a:ext cx="1017545" cy="1070700"/>
          </a:xfrm>
          <a:prstGeom prst="rect">
            <a:avLst/>
          </a:prstGeom>
          <a:noFill/>
          <a:ln>
            <a:noFill/>
          </a:ln>
        </p:spPr>
      </p:pic>
      <p:pic>
        <p:nvPicPr>
          <p:cNvPr id="5" name="3min_final" descr="3min_final">
            <a:hlinkClick r:id="" action="ppaction://media"/>
            <a:extLst>
              <a:ext uri="{FF2B5EF4-FFF2-40B4-BE49-F238E27FC236}">
                <a16:creationId xmlns:a16="http://schemas.microsoft.com/office/drawing/2014/main"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35531" y="398905"/>
            <a:ext cx="1540938" cy="549601"/>
          </a:xfrm>
          <a:prstGeom prst="rect">
            <a:avLst/>
          </a:prstGeom>
        </p:spPr>
      </p:pic>
    </p:spTree>
    <p:extLst>
      <p:ext uri="{BB962C8B-B14F-4D97-AF65-F5344CB8AC3E}">
        <p14:creationId xmlns:p14="http://schemas.microsoft.com/office/powerpoint/2010/main" val="26790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1" y="-1"/>
            <a:ext cx="12192000" cy="1648047"/>
          </a:xfrm>
          <a:prstGeom prst="rect">
            <a:avLst/>
          </a:prstGeom>
          <a:solidFill>
            <a:schemeClr val="accent1"/>
          </a:solidFill>
          <a:ln>
            <a:noFill/>
          </a:ln>
        </p:spPr>
        <p:txBody>
          <a:bodyPr spcFirstLastPara="1" wrap="square" lIns="91425" tIns="45700" rIns="91425" bIns="45700" anchor="b" anchorCtr="0">
            <a:normAutofit fontScale="90000"/>
          </a:bodyPr>
          <a:lstStyle/>
          <a:p>
            <a:pPr lvl="0">
              <a:lnSpc>
                <a:spcPct val="90000"/>
              </a:lnSpc>
              <a:buClr>
                <a:schemeClr val="lt1"/>
              </a:buClr>
              <a:buSzPts val="4400"/>
            </a:pPr>
            <a:r>
              <a:rPr lang="he-IL" sz="4000" dirty="0"/>
              <a:t>מהם הדברים שהמרגלים צריכים לבדוק </a:t>
            </a:r>
            <a:r>
              <a:rPr lang="en-US" sz="4000" dirty="0" smtClean="0"/>
              <a:t/>
            </a:r>
            <a:br>
              <a:rPr lang="en-US" sz="4000" dirty="0" smtClean="0"/>
            </a:br>
            <a:r>
              <a:rPr lang="he-IL" sz="4000" dirty="0" smtClean="0"/>
              <a:t>בשעה </a:t>
            </a:r>
            <a:r>
              <a:rPr lang="he-IL" sz="4000" dirty="0"/>
              <a:t>שהם מרגלים את </a:t>
            </a:r>
            <a:r>
              <a:rPr lang="he-IL" sz="4000" dirty="0" smtClean="0"/>
              <a:t>  ארץ ישראל?</a:t>
            </a:r>
            <a:r>
              <a:rPr lang="he-IL" dirty="0" smtClean="0"/>
              <a:t/>
            </a:r>
            <a:br>
              <a:rPr lang="he-IL" dirty="0" smtClean="0"/>
            </a:br>
            <a:r>
              <a:rPr lang="he-IL" dirty="0" smtClean="0"/>
              <a:t>                         </a:t>
            </a:r>
            <a:r>
              <a:rPr lang="he-IL" sz="2700" dirty="0" smtClean="0"/>
              <a:t>התאימו בין שפת המקרא לפירוש</a:t>
            </a:r>
            <a:endParaRPr sz="2700" dirty="0"/>
          </a:p>
        </p:txBody>
      </p:sp>
      <p:sp>
        <p:nvSpPr>
          <p:cNvPr id="295" name="Google Shape;295;p11"/>
          <p:cNvSpPr txBox="1">
            <a:spLocks noGrp="1"/>
          </p:cNvSpPr>
          <p:nvPr>
            <p:ph type="body" sz="quarter" idx="10"/>
          </p:nvPr>
        </p:nvSpPr>
        <p:spPr>
          <a:xfrm>
            <a:off x="0" y="1556084"/>
            <a:ext cx="12192000" cy="5259329"/>
          </a:xfrm>
          <a:prstGeom prst="rect">
            <a:avLst/>
          </a:prstGeom>
          <a:noFill/>
          <a:ln>
            <a:noFill/>
          </a:ln>
        </p:spPr>
        <p:txBody>
          <a:bodyPr spcFirstLastPara="1" wrap="square" lIns="91425" tIns="45700" rIns="91425" bIns="45700" anchor="t" anchorCtr="0">
            <a:normAutofit lnSpcReduction="10000"/>
          </a:bodyPr>
          <a:lstStyle/>
          <a:p>
            <a:pPr marL="571500" lvl="0" indent="-571500">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הֶחָזָק הוּא </a:t>
            </a:r>
            <a:r>
              <a:rPr lang="he-IL" sz="3200" b="1" dirty="0" smtClean="0">
                <a:solidFill>
                  <a:schemeClr val="dk1"/>
                </a:solidFill>
                <a:latin typeface="Calibri"/>
                <a:ea typeface="Calibri"/>
                <a:cs typeface="Calibri"/>
                <a:sym typeface="Calibri"/>
              </a:rPr>
              <a:t>הֲרָפֶה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העם </a:t>
            </a:r>
            <a:r>
              <a:rPr lang="he-IL" sz="2800" dirty="0">
                <a:solidFill>
                  <a:schemeClr val="dk1"/>
                </a:solidFill>
                <a:latin typeface="Calibri"/>
                <a:ea typeface="Calibri"/>
                <a:cs typeface="Calibri"/>
                <a:sym typeface="Calibri"/>
              </a:rPr>
              <a:t>הוא עם גדול או קטן </a:t>
            </a:r>
            <a:endParaRPr lang="he-IL" sz="2800" dirty="0" smtClean="0">
              <a:solidFill>
                <a:schemeClr val="dk1"/>
              </a:solidFill>
              <a:latin typeface="Calibri"/>
              <a:ea typeface="Calibri"/>
              <a:cs typeface="Calibri"/>
              <a:sym typeface="Calibri"/>
            </a:endParaRPr>
          </a:p>
          <a:p>
            <a:pPr marL="571500" lvl="0" indent="-571500">
              <a:buClr>
                <a:schemeClr val="dk1"/>
              </a:buClr>
              <a:buSzPts val="3600"/>
              <a:buFont typeface="Arial" panose="020B0604020202020204" pitchFamily="34" charset="0"/>
              <a:buChar char="•"/>
            </a:pPr>
            <a:endParaRPr lang="he-IL" sz="2800" b="1" dirty="0" smtClean="0">
              <a:solidFill>
                <a:schemeClr val="dk1"/>
              </a:solidFill>
              <a:latin typeface="Calibri"/>
              <a:ea typeface="Calibri"/>
              <a:cs typeface="Calibri"/>
              <a:sym typeface="Calibri"/>
            </a:endParaRPr>
          </a:p>
          <a:p>
            <a:pPr marL="571500" indent="-571500">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הַמְעַט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רָב</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ארץ </a:t>
            </a:r>
            <a:r>
              <a:rPr lang="he-IL" sz="2800" dirty="0">
                <a:solidFill>
                  <a:schemeClr val="dk1"/>
                </a:solidFill>
                <a:latin typeface="Calibri"/>
                <a:ea typeface="Calibri"/>
                <a:cs typeface="Calibri"/>
                <a:sym typeface="Calibri"/>
              </a:rPr>
              <a:t>טובה שיש </a:t>
            </a:r>
            <a:r>
              <a:rPr lang="he-IL" sz="2800" dirty="0" smtClean="0">
                <a:solidFill>
                  <a:schemeClr val="dk1"/>
                </a:solidFill>
                <a:latin typeface="Calibri"/>
                <a:ea typeface="Calibri"/>
                <a:cs typeface="Calibri"/>
                <a:sym typeface="Calibri"/>
              </a:rPr>
              <a:t>בה אוצרות </a:t>
            </a:r>
            <a:r>
              <a:rPr lang="he-IL" sz="2800" dirty="0">
                <a:solidFill>
                  <a:schemeClr val="dk1"/>
                </a:solidFill>
                <a:latin typeface="Calibri"/>
                <a:ea typeface="Calibri"/>
                <a:cs typeface="Calibri"/>
                <a:sym typeface="Calibri"/>
              </a:rPr>
              <a:t>טבע או לא</a:t>
            </a:r>
            <a:endParaRPr lang="he-IL" sz="2800" dirty="0"/>
          </a:p>
          <a:p>
            <a:pPr marL="571500" indent="-571500">
              <a:buClr>
                <a:schemeClr val="dk1"/>
              </a:buClr>
              <a:buSzPts val="3600"/>
              <a:buFont typeface="Arial" panose="020B0604020202020204" pitchFamily="34" charset="0"/>
              <a:buChar char="•"/>
            </a:pPr>
            <a:endParaRPr lang="he-IL" b="1" dirty="0" smtClean="0">
              <a:solidFill>
                <a:schemeClr val="dk1"/>
              </a:solidFill>
              <a:latin typeface="Calibri"/>
              <a:ea typeface="Calibri"/>
              <a:cs typeface="Calibri"/>
              <a:sym typeface="Calibri"/>
            </a:endParaRPr>
          </a:p>
          <a:p>
            <a:pPr marL="571500" indent="-571500">
              <a:buClr>
                <a:schemeClr val="dk1"/>
              </a:buClr>
              <a:buSzPts val="3600"/>
              <a:buFont typeface="Arial" panose="020B0604020202020204" pitchFamily="34" charset="0"/>
              <a:buChar char="•"/>
            </a:pPr>
            <a:r>
              <a:rPr lang="he-IL" sz="3200" b="1" dirty="0">
                <a:solidFill>
                  <a:schemeClr val="dk1"/>
                </a:solidFill>
                <a:latin typeface="Calibri"/>
                <a:ea typeface="Calibri"/>
                <a:cs typeface="Calibri"/>
                <a:sym typeface="Calibri"/>
              </a:rPr>
              <a:t>הֲטוֹבָה הִוא אִם </a:t>
            </a:r>
            <a:r>
              <a:rPr lang="he-IL" sz="3200" b="1" dirty="0" smtClean="0">
                <a:solidFill>
                  <a:schemeClr val="dk1"/>
                </a:solidFill>
                <a:latin typeface="Calibri"/>
                <a:ea typeface="Calibri"/>
                <a:cs typeface="Calibri"/>
                <a:sym typeface="Calibri"/>
              </a:rPr>
              <a:t>רָעָה</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עם </a:t>
            </a:r>
            <a:r>
              <a:rPr lang="he-IL" sz="2800" dirty="0">
                <a:solidFill>
                  <a:schemeClr val="dk1"/>
                </a:solidFill>
                <a:latin typeface="Calibri"/>
                <a:ea typeface="Calibri"/>
                <a:cs typeface="Calibri"/>
                <a:sym typeface="Calibri"/>
              </a:rPr>
              <a:t>חזק או עם </a:t>
            </a:r>
            <a:r>
              <a:rPr lang="he-IL" sz="2800" dirty="0" smtClean="0">
                <a:solidFill>
                  <a:schemeClr val="dk1"/>
                </a:solidFill>
                <a:latin typeface="Calibri"/>
                <a:ea typeface="Calibri"/>
                <a:cs typeface="Calibri"/>
                <a:sym typeface="Calibri"/>
              </a:rPr>
              <a:t>חלש</a:t>
            </a:r>
          </a:p>
          <a:p>
            <a:pPr>
              <a:buClr>
                <a:schemeClr val="dk1"/>
              </a:buClr>
              <a:buSzPts val="3600"/>
            </a:pPr>
            <a:endParaRPr lang="he-IL" dirty="0">
              <a:solidFill>
                <a:schemeClr val="dk1"/>
              </a:solidFill>
              <a:latin typeface="Calibri"/>
              <a:ea typeface="Calibri"/>
              <a:cs typeface="Calibri"/>
              <a:sym typeface="Calibri"/>
            </a:endParaRPr>
          </a:p>
          <a:p>
            <a:pPr marL="571500" indent="-571500">
              <a:buClr>
                <a:schemeClr val="dk1"/>
              </a:buClr>
              <a:buSzPts val="3600"/>
              <a:buFont typeface="Arial" panose="020B0604020202020204" pitchFamily="34" charset="0"/>
              <a:buChar char="•"/>
            </a:pPr>
            <a:r>
              <a:rPr lang="he-IL" sz="3200" b="1" dirty="0" smtClean="0"/>
              <a:t>בְּמַחֲנִים</a:t>
            </a:r>
            <a:r>
              <a:rPr lang="he-IL" sz="3200" b="1" dirty="0"/>
              <a:t>, אִם </a:t>
            </a:r>
            <a:r>
              <a:rPr lang="he-IL" sz="3200" b="1" dirty="0" smtClean="0"/>
              <a:t>בְּמִבְצָרִים</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האם </a:t>
            </a:r>
            <a:r>
              <a:rPr lang="he-IL" sz="2800" dirty="0">
                <a:solidFill>
                  <a:schemeClr val="dk1"/>
                </a:solidFill>
                <a:latin typeface="Calibri"/>
                <a:ea typeface="Calibri"/>
                <a:cs typeface="Calibri"/>
                <a:sym typeface="Calibri"/>
              </a:rPr>
              <a:t>יש בארץ אילנות או </a:t>
            </a:r>
            <a:r>
              <a:rPr lang="he-IL" sz="2800" dirty="0" smtClean="0">
                <a:solidFill>
                  <a:schemeClr val="dk1"/>
                </a:solidFill>
                <a:latin typeface="Calibri"/>
                <a:ea typeface="Calibri"/>
                <a:cs typeface="Calibri"/>
                <a:sym typeface="Calibri"/>
              </a:rPr>
              <a:t>לא</a:t>
            </a:r>
          </a:p>
          <a:p>
            <a:pPr marL="571500" indent="-571500">
              <a:buClr>
                <a:schemeClr val="dk1"/>
              </a:buClr>
              <a:buSzPts val="3600"/>
              <a:buFont typeface="Arial" panose="020B0604020202020204" pitchFamily="34" charset="0"/>
              <a:buChar char="•"/>
            </a:pPr>
            <a:endParaRPr lang="he-IL" sz="2800" dirty="0">
              <a:solidFill>
                <a:schemeClr val="dk1"/>
              </a:solidFill>
              <a:latin typeface="Calibri"/>
              <a:ea typeface="Calibri"/>
              <a:cs typeface="Calibri"/>
              <a:sym typeface="Calibri"/>
            </a:endParaRPr>
          </a:p>
          <a:p>
            <a:pPr marL="571500" indent="-571500">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הַשְּׁמֵנָה </a:t>
            </a:r>
            <a:r>
              <a:rPr lang="he-IL" sz="3200" b="1" dirty="0">
                <a:solidFill>
                  <a:schemeClr val="dk1"/>
                </a:solidFill>
                <a:latin typeface="Calibri"/>
                <a:ea typeface="Calibri"/>
                <a:cs typeface="Calibri"/>
                <a:sym typeface="Calibri"/>
              </a:rPr>
              <a:t>הִוא אִם </a:t>
            </a:r>
            <a:r>
              <a:rPr lang="he-IL" sz="3200" b="1" dirty="0" smtClean="0">
                <a:solidFill>
                  <a:schemeClr val="dk1"/>
                </a:solidFill>
                <a:latin typeface="Calibri"/>
                <a:ea typeface="Calibri"/>
                <a:cs typeface="Calibri"/>
                <a:sym typeface="Calibri"/>
              </a:rPr>
              <a:t>רָזָה</a:t>
            </a:r>
            <a:r>
              <a:rPr lang="he-IL" dirty="0">
                <a:solidFill>
                  <a:schemeClr val="dk1"/>
                </a:solidFill>
                <a:latin typeface="Calibri"/>
                <a:ea typeface="Calibri"/>
                <a:cs typeface="Calibri"/>
                <a:sym typeface="Calibri"/>
              </a:rPr>
              <a:t> </a:t>
            </a:r>
            <a:r>
              <a:rPr lang="he-IL"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התושבים </a:t>
            </a:r>
            <a:r>
              <a:rPr lang="he-IL" sz="2800" dirty="0">
                <a:solidFill>
                  <a:schemeClr val="dk1"/>
                </a:solidFill>
                <a:latin typeface="Calibri"/>
                <a:ea typeface="Calibri"/>
                <a:cs typeface="Calibri"/>
                <a:sym typeface="Calibri"/>
              </a:rPr>
              <a:t>יושבים בערים </a:t>
            </a:r>
            <a:r>
              <a:rPr lang="he-IL" sz="2800" dirty="0" smtClean="0">
                <a:solidFill>
                  <a:schemeClr val="dk1"/>
                </a:solidFill>
                <a:latin typeface="Calibri"/>
                <a:ea typeface="Calibri"/>
                <a:cs typeface="Calibri"/>
                <a:sym typeface="Calibri"/>
              </a:rPr>
              <a:t>המוקפות חומה או לא </a:t>
            </a:r>
          </a:p>
          <a:p>
            <a:pPr>
              <a:buClr>
                <a:schemeClr val="dk1"/>
              </a:buClr>
              <a:buSzPts val="3600"/>
            </a:pPr>
            <a:r>
              <a:rPr lang="he-IL" sz="2800" dirty="0" smtClean="0">
                <a:solidFill>
                  <a:schemeClr val="dk1"/>
                </a:solidFill>
                <a:latin typeface="Calibri"/>
                <a:ea typeface="Calibri"/>
                <a:cs typeface="Calibri"/>
                <a:sym typeface="Calibri"/>
              </a:rPr>
              <a:t>  </a:t>
            </a:r>
          </a:p>
          <a:p>
            <a:pPr marL="571500" indent="-571500">
              <a:buClr>
                <a:schemeClr val="dk1"/>
              </a:buClr>
              <a:buSzPts val="3600"/>
              <a:buFont typeface="Arial" panose="020B0604020202020204" pitchFamily="34" charset="0"/>
              <a:buChar char="•"/>
            </a:pPr>
            <a:r>
              <a:rPr lang="he-IL" sz="3200" b="1" dirty="0" smtClean="0">
                <a:solidFill>
                  <a:schemeClr val="dk1"/>
                </a:solidFill>
                <a:latin typeface="Calibri"/>
                <a:ea typeface="Calibri"/>
                <a:cs typeface="Calibri"/>
                <a:sym typeface="Calibri"/>
              </a:rPr>
              <a:t>הֲיֵשׁ </a:t>
            </a:r>
            <a:r>
              <a:rPr lang="he-IL" sz="3200" b="1" dirty="0">
                <a:solidFill>
                  <a:schemeClr val="dk1"/>
                </a:solidFill>
                <a:latin typeface="Calibri"/>
                <a:ea typeface="Calibri"/>
                <a:cs typeface="Calibri"/>
                <a:sym typeface="Calibri"/>
              </a:rPr>
              <a:t>בָּהּ עֵץ אִם </a:t>
            </a:r>
            <a:r>
              <a:rPr lang="he-IL" sz="3200" b="1" dirty="0" smtClean="0">
                <a:solidFill>
                  <a:schemeClr val="dk1"/>
                </a:solidFill>
                <a:latin typeface="Calibri"/>
                <a:ea typeface="Calibri"/>
                <a:cs typeface="Calibri"/>
                <a:sym typeface="Calibri"/>
              </a:rPr>
              <a:t>אַיִן </a:t>
            </a:r>
            <a:r>
              <a:rPr lang="he-IL" b="1" dirty="0" smtClean="0">
                <a:solidFill>
                  <a:schemeClr val="dk1"/>
                </a:solidFill>
                <a:latin typeface="Calibri"/>
                <a:ea typeface="Calibri"/>
                <a:cs typeface="Calibri"/>
                <a:sym typeface="Calibri"/>
              </a:rPr>
              <a:t>              </a:t>
            </a:r>
            <a:r>
              <a:rPr lang="he-IL" sz="2800" dirty="0" smtClean="0">
                <a:solidFill>
                  <a:schemeClr val="dk1"/>
                </a:solidFill>
                <a:latin typeface="Calibri"/>
                <a:ea typeface="Calibri"/>
                <a:cs typeface="Calibri"/>
                <a:sym typeface="Calibri"/>
              </a:rPr>
              <a:t>הארץ </a:t>
            </a:r>
            <a:r>
              <a:rPr lang="he-IL" sz="2800" dirty="0">
                <a:solidFill>
                  <a:schemeClr val="dk1"/>
                </a:solidFill>
                <a:latin typeface="Calibri"/>
                <a:ea typeface="Calibri"/>
                <a:cs typeface="Calibri"/>
                <a:sym typeface="Calibri"/>
              </a:rPr>
              <a:t>ארץ עשירה להצמחת חיטה או לא</a:t>
            </a:r>
          </a:p>
          <a:p>
            <a:pPr lvl="0">
              <a:lnSpc>
                <a:spcPct val="90000"/>
              </a:lnSpc>
              <a:buClr>
                <a:schemeClr val="dk1"/>
              </a:buClr>
              <a:buSzPts val="3600"/>
            </a:pPr>
            <a:endParaRPr lang="he-IL" b="1" dirty="0" smtClean="0">
              <a:solidFill>
                <a:schemeClr val="dk1"/>
              </a:solidFill>
              <a:latin typeface="Calibri"/>
              <a:ea typeface="Calibri"/>
              <a:cs typeface="Calibri"/>
              <a:sym typeface="Calibri"/>
            </a:endParaRPr>
          </a:p>
          <a:p>
            <a:pPr lvl="0">
              <a:lnSpc>
                <a:spcPct val="90000"/>
              </a:lnSpc>
              <a:buClr>
                <a:schemeClr val="dk1"/>
              </a:buClr>
              <a:buSzPts val="3600"/>
            </a:pPr>
            <a:endParaRPr lang="he-IL" b="1" dirty="0">
              <a:solidFill>
                <a:schemeClr val="dk1"/>
              </a:solidFill>
              <a:latin typeface="Calibri"/>
              <a:sym typeface="Calibri"/>
            </a:endParaRPr>
          </a:p>
        </p:txBody>
      </p:sp>
      <p:pic>
        <p:nvPicPr>
          <p:cNvPr id="296" name="Google Shape;296;p11"/>
          <p:cNvPicPr preferRelativeResize="0"/>
          <p:nvPr/>
        </p:nvPicPr>
        <p:blipFill rotWithShape="1">
          <a:blip r:embed="rId3">
            <a:alphaModFix/>
          </a:blip>
          <a:srcRect/>
          <a:stretch/>
        </p:blipFill>
        <p:spPr>
          <a:xfrm>
            <a:off x="-91678" y="398905"/>
            <a:ext cx="1017545" cy="1070700"/>
          </a:xfrm>
          <a:prstGeom prst="rect">
            <a:avLst/>
          </a:prstGeom>
          <a:noFill/>
          <a:ln>
            <a:noFill/>
          </a:ln>
        </p:spPr>
      </p:pic>
      <p:cxnSp>
        <p:nvCxnSpPr>
          <p:cNvPr id="3" name="מחבר ישר 2"/>
          <p:cNvCxnSpPr/>
          <p:nvPr/>
        </p:nvCxnSpPr>
        <p:spPr>
          <a:xfrm>
            <a:off x="8791074" y="18288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מחבר ישר 4"/>
          <p:cNvCxnSpPr/>
          <p:nvPr/>
        </p:nvCxnSpPr>
        <p:spPr>
          <a:xfrm flipH="1">
            <a:off x="6303428" y="1866107"/>
            <a:ext cx="2662990" cy="1876926"/>
          </a:xfrm>
          <a:prstGeom prst="line">
            <a:avLst/>
          </a:prstGeom>
          <a:ln w="12700" cmpd="thickThi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04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6108</TotalTime>
  <Words>2671</Words>
  <Application>Microsoft Office PowerPoint</Application>
  <PresentationFormat>מסך רחב</PresentationFormat>
  <Paragraphs>288</Paragraphs>
  <Slides>30</Slides>
  <Notes>30</Notes>
  <HiddenSlides>0</HiddenSlides>
  <MMClips>9</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30</vt:i4>
      </vt:variant>
    </vt:vector>
  </HeadingPairs>
  <TitlesOfParts>
    <vt:vector size="34" baseType="lpstr">
      <vt:lpstr>Open Sans</vt:lpstr>
      <vt:lpstr>Calibri</vt:lpstr>
      <vt:lpstr>Arial</vt:lpstr>
      <vt:lpstr>Office Theme</vt:lpstr>
      <vt:lpstr>מצגת של PowerPoint‏</vt:lpstr>
      <vt:lpstr>מה נעשה היום?</vt:lpstr>
      <vt:lpstr>מה להביא לשיעור?</vt:lpstr>
      <vt:lpstr>מתחילים בכיף </vt:lpstr>
      <vt:lpstr>עכשיו לומדים</vt:lpstr>
      <vt:lpstr>עכשיו לומדים</vt:lpstr>
      <vt:lpstr>עכשיו לומדים</vt:lpstr>
      <vt:lpstr>מהם הדברים שהמרגלים צריכים לבדוק  בשעה שהם מרגלים את   ארץ ישראל?                          התאימו בין שפת המקרא לפירוש</vt:lpstr>
      <vt:lpstr>מהם הדברים שהמרגלים צריכים לבדוק  בשעה שהם מרגלים את   ארץ ישראל?                          התאימו בין שפת המקרא לפירוש</vt:lpstr>
      <vt:lpstr>מהם הדברים שהמרגלים צריכים לבדוק  בשעה שהם מרגלים את   ארץ ישראל?                          התאימו בין שפת המקרא לפירוש</vt:lpstr>
      <vt:lpstr>מהם הדברים שהמרגלים צריכים לבדוק  בשעה שהם מרגלים את   ארץ ישראל?                          התאימו בין שפת המקרא לפירוש</vt:lpstr>
      <vt:lpstr>מהם הדברים שהמרגלים צריכים לבדוק  בשעה שהם מרגלים את   ארץ ישראל?                          התאימו בין שפת המקרא לפירוש</vt:lpstr>
      <vt:lpstr>מהם הדברים שהמרגלים צריכים לבדוק  בשעה שהם מרגלים את   ארץ ישראל?                          התאימו בין שפת המקרא לפירוש</vt:lpstr>
      <vt:lpstr>מהם הדברים שהמרגלים צריכים לבדוק  בשעה שהם מרגלים את   ארץ ישראל?                          התאימו בין שפת המקרא לפירוש</vt:lpstr>
      <vt:lpstr>מה המרגלים צריכים לבדוק?</vt:lpstr>
      <vt:lpstr>מה המרגלים צריכים לבדוק?</vt:lpstr>
      <vt:lpstr>מה המרגלים צריכים לבדוק?</vt:lpstr>
      <vt:lpstr>מה המרגלים צריכים לבדוק?</vt:lpstr>
      <vt:lpstr>מה המרגלים צריכים לבדוק?</vt:lpstr>
      <vt:lpstr>מה המרגלים צריכים לבדוק?</vt:lpstr>
      <vt:lpstr>מה המרגלים צריכים לבדוק?</vt:lpstr>
      <vt:lpstr>שיטות ריגול - אז והיום</vt:lpstr>
      <vt:lpstr>שיטות ריגול - אז והיום</vt:lpstr>
      <vt:lpstr>שיטות ריגול - אז והיום</vt:lpstr>
      <vt:lpstr>רגע של מחשבה</vt:lpstr>
      <vt:lpstr>התייחסות למסרים עיקריים</vt:lpstr>
      <vt:lpstr>מסכמים</vt:lpstr>
      <vt:lpstr>מסכמים</vt:lpstr>
      <vt:lpstr>ממשיכים למשימה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מאיה גורן</cp:lastModifiedBy>
  <cp:revision>83</cp:revision>
  <dcterms:created xsi:type="dcterms:W3CDTF">2020-03-11T07:11:19Z</dcterms:created>
  <dcterms:modified xsi:type="dcterms:W3CDTF">2020-07-19T07:49:36Z</dcterms:modified>
</cp:coreProperties>
</file>