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10" r:id="rId2"/>
    <p:sldId id="268" r:id="rId3"/>
    <p:sldId id="269" r:id="rId4"/>
    <p:sldId id="270" r:id="rId5"/>
    <p:sldId id="287" r:id="rId6"/>
    <p:sldId id="299" r:id="rId7"/>
    <p:sldId id="307" r:id="rId8"/>
    <p:sldId id="301" r:id="rId9"/>
    <p:sldId id="300" r:id="rId10"/>
    <p:sldId id="302" r:id="rId11"/>
    <p:sldId id="288" r:id="rId12"/>
    <p:sldId id="303" r:id="rId13"/>
    <p:sldId id="306" r:id="rId14"/>
    <p:sldId id="304" r:id="rId15"/>
    <p:sldId id="305" r:id="rId16"/>
    <p:sldId id="271" r:id="rId17"/>
    <p:sldId id="289" r:id="rId18"/>
    <p:sldId id="290" r:id="rId19"/>
    <p:sldId id="291" r:id="rId20"/>
    <p:sldId id="298" r:id="rId21"/>
    <p:sldId id="292" r:id="rId22"/>
    <p:sldId id="309" r:id="rId23"/>
    <p:sldId id="281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tal" initials="r" lastIdx="1" clrIdx="0">
    <p:extLst>
      <p:ext uri="{19B8F6BF-5375-455C-9EA6-DF929625EA0E}">
        <p15:presenceInfo xmlns:p15="http://schemas.microsoft.com/office/powerpoint/2012/main" userId="revit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87132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338" y="90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כ"ט/תשרי/תשפ"ב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28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873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6535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863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8405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39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3933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 algn="r" rtl="1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he-IL" b="0" dirty="0"/>
              </a:p>
              <a:p>
                <a:pPr marL="158750" lvl="0" indent="0" algn="r" rtl="1">
                  <a:buNone/>
                </a:pPr>
                <a:endParaRPr lang="he-IL" b="0" dirty="0"/>
              </a:p>
              <a:p>
                <a:pPr marL="285750" lvl="0" indent="-285750" algn="r" rtl="1">
                  <a:buFont typeface="Arial" panose="020B0604020202020204" pitchFamily="34" charset="0"/>
                  <a:buChar char="•"/>
                </a:pPr>
                <a:r>
                  <a:rPr lang="he-IL" b="1" dirty="0"/>
                  <a:t>פתרון התרגול: </a:t>
                </a:r>
                <a:r>
                  <a:rPr lang="he-IL" dirty="0"/>
                  <a:t>לאחר שהתלמידים תרגלו באופן עצמאי, יש להראות את הפתרון ולדון בו. ניתן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/>
                        </m:f>
                      </m:e>
                    </m:box>
                  </m:oMath>
                </a14:m>
                <a:r>
                  <a:rPr lang="he-IL" dirty="0"/>
                  <a:t> להראות טעויות נפוצות ולהסביר כיצד יש לפתור אותן.</a:t>
                </a:r>
                <a:endParaRPr lang="he-IL" b="1" dirty="0"/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 algn="r" rtl="1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he-IL" b="0" dirty="0"/>
              </a:p>
              <a:p>
                <a:pPr marL="158750" lvl="0" indent="0" algn="r" rtl="1">
                  <a:buNone/>
                </a:pPr>
                <a:endParaRPr lang="he-IL" b="0" dirty="0"/>
              </a:p>
              <a:p>
                <a:pPr marL="285750" lvl="0" indent="-285750" algn="r" rtl="1">
                  <a:buFont typeface="Arial" panose="020B0604020202020204" pitchFamily="34" charset="0"/>
                  <a:buChar char="•"/>
                </a:pPr>
                <a:r>
                  <a:rPr lang="he-IL" b="1" dirty="0"/>
                  <a:t>פתרון התרגול: </a:t>
                </a:r>
                <a:r>
                  <a:rPr lang="he-IL" dirty="0"/>
                  <a:t>לאחר שהתלמידים תרגלו באופן עצמאי, יש להראות את הפתרון ולדון בו. ניתן</a:t>
                </a:r>
                <a:r>
                  <a:rPr lang="he-IL" i="0">
                    <a:latin typeface="Cambria Math" panose="02040503050406030204" pitchFamily="18" charset="0"/>
                  </a:rPr>
                  <a:t>□(64&amp;/)</a:t>
                </a:r>
                <a:r>
                  <a:rPr lang="he-IL" dirty="0"/>
                  <a:t> להראות טעויות נפוצות ולהסביר כיצד יש לפתור אותן.</a:t>
                </a:r>
                <a:endParaRPr lang="he-IL" b="1" dirty="0"/>
              </a:p>
              <a:p>
                <a:endParaRPr lang="he-IL" dirty="0"/>
              </a:p>
            </p:txBody>
          </p:sp>
        </mc:Fallback>
      </mc:AlternateContent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495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912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3663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859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8336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588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9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  <p:sldLayoutId id="2147483676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e-IL" dirty="0"/>
              <a:t>שיעור מתמטיקה לכיתה ד-ה</a:t>
            </a:r>
            <a:endParaRPr lang="x-none" dirty="0"/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533" y="3916593"/>
            <a:ext cx="6120914" cy="182286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6890" y="6148563"/>
            <a:ext cx="11363629" cy="560533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he-IL" dirty="0">
                <a:solidFill>
                  <a:schemeClr val="bg1"/>
                </a:solidFill>
              </a:rPr>
              <a:t>נא הצטיידו בכלי כתיבה ודפים</a:t>
            </a:r>
            <a:endParaRPr 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3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671638" y="1928813"/>
                <a:ext cx="9572625" cy="4433076"/>
              </a:xfrm>
            </p:spPr>
            <p:txBody>
              <a:bodyPr>
                <a:normAutofit fontScale="92500" lnSpcReduction="20000"/>
              </a:bodyPr>
              <a:lstStyle/>
              <a:p>
                <a:pPr algn="r"/>
                <a:r>
                  <a:rPr lang="he-IL" dirty="0"/>
                  <a:t>בואו נבדוק את שליטתנו בנושא: יש לכם 2 דקות ....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/>
              </a:p>
              <a:p>
                <a:pPr algn="r"/>
                <a:endParaRPr lang="he-IL" dirty="0"/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he-IL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he-IL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b="1" dirty="0"/>
                  <a:t> =</a:t>
                </a:r>
                <a:endParaRPr lang="he-IL" b="1" dirty="0"/>
              </a:p>
              <a:p>
                <a:pPr algn="l"/>
                <a:endParaRPr lang="en-US" dirty="0"/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he-IL" sz="5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he-IL" sz="5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b="1" dirty="0"/>
                  <a:t> </a:t>
                </a:r>
                <a:r>
                  <a:rPr lang="en-US" b="1" dirty="0"/>
                  <a:t>=</a:t>
                </a:r>
                <a:endParaRPr lang="he-IL" b="1" dirty="0"/>
              </a:p>
              <a:p>
                <a:pPr algn="l"/>
                <a:r>
                  <a:rPr lang="en-US" dirty="0"/>
                  <a:t> </a:t>
                </a:r>
                <a:endParaRPr lang="he-IL" dirty="0"/>
              </a:p>
              <a:p>
                <a:pPr algn="r"/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671638" y="1928813"/>
                <a:ext cx="9572625" cy="4433076"/>
              </a:xfrm>
              <a:blipFill>
                <a:blip r:embed="rId5"/>
                <a:stretch>
                  <a:fillRect l="-2737" t="-4670" r="-1655" b="-1181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תיבת טקסט 2">
                <a:extLst>
                  <a:ext uri="{FF2B5EF4-FFF2-40B4-BE49-F238E27FC236}">
                    <a16:creationId xmlns:a16="http://schemas.microsoft.com/office/drawing/2014/main" id="{408978F1-A1B8-416F-ADFF-BE26530BD69D}"/>
                  </a:ext>
                </a:extLst>
              </p:cNvPr>
              <p:cNvSpPr txBox="1"/>
              <p:nvPr/>
            </p:nvSpPr>
            <p:spPr>
              <a:xfrm>
                <a:off x="2557222" y="2286000"/>
                <a:ext cx="1595336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" name="תיבת טקסט 2">
                <a:extLst>
                  <a:ext uri="{FF2B5EF4-FFF2-40B4-BE49-F238E27FC236}">
                    <a16:creationId xmlns:a16="http://schemas.microsoft.com/office/drawing/2014/main" id="{408978F1-A1B8-416F-ADFF-BE26530BD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22" y="2286000"/>
                <a:ext cx="1595336" cy="978538"/>
              </a:xfrm>
              <a:prstGeom prst="rect">
                <a:avLst/>
              </a:prstGeom>
              <a:blipFill>
                <a:blip r:embed="rId7"/>
                <a:stretch>
                  <a:fillRect l="-13359" b="-1304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5786AF6F-00A2-483B-B462-B54FEA5D4012}"/>
                  </a:ext>
                </a:extLst>
              </p:cNvPr>
              <p:cNvSpPr txBox="1"/>
              <p:nvPr/>
            </p:nvSpPr>
            <p:spPr>
              <a:xfrm>
                <a:off x="2557222" y="3505327"/>
                <a:ext cx="1595336" cy="9814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5786AF6F-00A2-483B-B462-B54FEA5D4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22" y="3505327"/>
                <a:ext cx="1595336" cy="981423"/>
              </a:xfrm>
              <a:prstGeom prst="rect">
                <a:avLst/>
              </a:prstGeom>
              <a:blipFill>
                <a:blip r:embed="rId8"/>
                <a:stretch>
                  <a:fillRect l="-13359" b="-1304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4858C5B5-F202-48CB-BD80-387D1982FB28}"/>
                  </a:ext>
                </a:extLst>
              </p:cNvPr>
              <p:cNvSpPr txBox="1"/>
              <p:nvPr/>
            </p:nvSpPr>
            <p:spPr>
              <a:xfrm>
                <a:off x="2557222" y="4724654"/>
                <a:ext cx="1595336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/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4858C5B5-F202-48CB-BD80-387D1982F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22" y="4724654"/>
                <a:ext cx="1595336" cy="978538"/>
              </a:xfrm>
              <a:prstGeom prst="rect">
                <a:avLst/>
              </a:prstGeom>
              <a:blipFill>
                <a:blip r:embed="rId9"/>
                <a:stretch>
                  <a:fillRect l="-13359" b="-1304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AB542F43-2708-4971-AFCA-CB98F202B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083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00783" y="1943747"/>
                <a:ext cx="10436493" cy="4457053"/>
              </a:xfrm>
            </p:spPr>
            <p:txBody>
              <a:bodyPr>
                <a:normAutofit lnSpcReduction="10000"/>
              </a:bodyPr>
              <a:lstStyle/>
              <a:p>
                <a:pPr algn="r"/>
                <a:r>
                  <a:rPr lang="he-IL" b="1" dirty="0"/>
                  <a:t>חיבור מס' מעורב עם שבר</a:t>
                </a:r>
                <a:r>
                  <a:rPr lang="he-IL" dirty="0"/>
                  <a:t>:</a:t>
                </a:r>
              </a:p>
              <a:p>
                <a:pPr algn="r"/>
                <a:r>
                  <a:rPr lang="he-IL" dirty="0"/>
                  <a:t>יאיר מגדר את חצר הבית שלו. החצר מגודרת ב 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dirty="0"/>
                  <a:t> מ' גדר והוא צריך להוסיף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dirty="0"/>
                  <a:t> מ' נוספים של גדר. מה יהיה אורך הגדר בחצר הבית שלו לאחר תוספת הגדר? יש לכם דקה לפתור...</a:t>
                </a:r>
              </a:p>
              <a:p>
                <a:pPr algn="r"/>
                <a:r>
                  <a:rPr lang="he-IL" dirty="0"/>
                  <a:t>תרגיל:</a:t>
                </a:r>
              </a:p>
              <a:p>
                <a:pPr algn="r"/>
                <a:endParaRPr lang="he-IL" dirty="0"/>
              </a:p>
              <a:p>
                <a:pPr algn="r"/>
                <a:r>
                  <a:rPr lang="he-IL" dirty="0"/>
                  <a:t>תשובה: </a:t>
                </a:r>
                <a:r>
                  <a:rPr lang="en-US" b="1" dirty="0"/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b="1" dirty="0"/>
                  <a:t> </a:t>
                </a:r>
                <a:r>
                  <a:rPr lang="he-IL" dirty="0"/>
                  <a:t>מ' גדר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00783" y="1943747"/>
                <a:ext cx="10436493" cy="4457053"/>
              </a:xfrm>
              <a:blipFill>
                <a:blip r:embed="rId5"/>
                <a:stretch>
                  <a:fillRect l="-876" t="-4378" r="-1752" b="-1039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0B3F943-A461-4568-A3B0-4472FFF7F132}"/>
              </a:ext>
            </a:extLst>
          </p:cNvPr>
          <p:cNvSpPr txBox="1"/>
          <p:nvPr/>
        </p:nvSpPr>
        <p:spPr>
          <a:xfrm>
            <a:off x="4374203" y="441066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99454DE3-A027-4B77-8A51-36D4896EC704}"/>
                  </a:ext>
                </a:extLst>
              </p:cNvPr>
              <p:cNvSpPr txBox="1"/>
              <p:nvPr/>
            </p:nvSpPr>
            <p:spPr>
              <a:xfrm>
                <a:off x="2863911" y="4410660"/>
                <a:ext cx="3542959" cy="80368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/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he-IL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e-IL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sz="3200" b="1" dirty="0"/>
                  <a:t> 3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32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he-IL" b="1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99454DE3-A027-4B77-8A51-36D4896EC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911" y="4410660"/>
                <a:ext cx="3542959" cy="803682"/>
              </a:xfrm>
              <a:prstGeom prst="rect">
                <a:avLst/>
              </a:prstGeom>
              <a:blipFill>
                <a:blip r:embed="rId8"/>
                <a:stretch>
                  <a:fillRect l="-4475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תמונה 10">
            <a:extLst>
              <a:ext uri="{FF2B5EF4-FFF2-40B4-BE49-F238E27FC236}">
                <a16:creationId xmlns:a16="http://schemas.microsoft.com/office/drawing/2014/main" id="{AC4DCD16-1138-4CA8-9FE1-D3180CB75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623" y="5061450"/>
            <a:ext cx="1595337" cy="170561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2" name="חץ: מעוקל למטה 11">
            <a:extLst>
              <a:ext uri="{FF2B5EF4-FFF2-40B4-BE49-F238E27FC236}">
                <a16:creationId xmlns:a16="http://schemas.microsoft.com/office/drawing/2014/main" id="{8755CC80-53BC-49EF-A803-AECC6CC4C6B7}"/>
              </a:ext>
            </a:extLst>
          </p:cNvPr>
          <p:cNvSpPr/>
          <p:nvPr/>
        </p:nvSpPr>
        <p:spPr>
          <a:xfrm>
            <a:off x="3255936" y="4124528"/>
            <a:ext cx="914400" cy="2861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392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28018" y="1928813"/>
                <a:ext cx="11575914" cy="3110115"/>
              </a:xfrm>
            </p:spPr>
            <p:txBody>
              <a:bodyPr>
                <a:normAutofit fontScale="92500" lnSpcReduction="10000"/>
              </a:bodyPr>
              <a:lstStyle/>
              <a:p>
                <a:pPr algn="r"/>
                <a:r>
                  <a:rPr lang="he-IL" b="1" dirty="0"/>
                  <a:t>חיבור מס' מעורב עם מס' מעורב – מכנים זהים:</a:t>
                </a:r>
              </a:p>
              <a:p>
                <a:pPr algn="r"/>
                <a:r>
                  <a:rPr lang="he-IL" dirty="0"/>
                  <a:t>רפי חקלאי מסור מאוד . </a:t>
                </a:r>
              </a:p>
              <a:p>
                <a:pPr marL="571500" indent="-571500" algn="r">
                  <a:buFont typeface="Arial" panose="020B0604020202020204" pitchFamily="34" charset="0"/>
                  <a:buChar char="•"/>
                </a:pPr>
                <a:r>
                  <a:rPr lang="he-IL" dirty="0"/>
                  <a:t>ביום הראשון הוא חרש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he-IL" b="0" i="1" dirty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dirty="0"/>
                  <a:t> 7 דונם שדה.</a:t>
                </a:r>
              </a:p>
              <a:p>
                <a:pPr marL="571500" indent="-571500" algn="r">
                  <a:buFont typeface="Arial" panose="020B0604020202020204" pitchFamily="34" charset="0"/>
                  <a:buChar char="•"/>
                </a:pPr>
                <a:r>
                  <a:rPr lang="he-IL" dirty="0"/>
                  <a:t>ביום השני חרש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he-IL" b="0" i="1" dirty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dirty="0"/>
                  <a:t>  3  דונם שדה. </a:t>
                </a:r>
              </a:p>
              <a:p>
                <a:pPr algn="r"/>
                <a:r>
                  <a:rPr lang="he-IL" dirty="0"/>
                  <a:t>כמה דונם שדה חרש רפי?</a:t>
                </a:r>
              </a:p>
              <a:p>
                <a:pPr algn="r"/>
                <a:r>
                  <a:rPr lang="he-IL" dirty="0"/>
                  <a:t>תהליך הפתרון : </a:t>
                </a:r>
                <a:r>
                  <a:rPr lang="he-IL" b="1" dirty="0"/>
                  <a:t>אנו נחבר את השלמים בנפרד ואת השברים בנפרד...</a:t>
                </a:r>
              </a:p>
              <a:p>
                <a:pPr algn="l"/>
                <a:endParaRPr lang="he-IL" b="1" dirty="0"/>
              </a:p>
              <a:p>
                <a:pPr algn="r"/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28018" y="1928813"/>
                <a:ext cx="11575914" cy="3110115"/>
              </a:xfrm>
              <a:blipFill>
                <a:blip r:embed="rId5"/>
                <a:stretch>
                  <a:fillRect l="-2264" t="-5284" r="-1422" b="-391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885B406-0609-4C6A-9FD1-6F7E715EB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556" y="2700667"/>
            <a:ext cx="2914650" cy="1571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תיבת טקסט 2">
                <a:extLst>
                  <a:ext uri="{FF2B5EF4-FFF2-40B4-BE49-F238E27FC236}">
                    <a16:creationId xmlns:a16="http://schemas.microsoft.com/office/drawing/2014/main" id="{126779DF-29CF-4F15-90DC-3F90EEBDB72E}"/>
                  </a:ext>
                </a:extLst>
              </p:cNvPr>
              <p:cNvSpPr txBox="1"/>
              <p:nvPr/>
            </p:nvSpPr>
            <p:spPr>
              <a:xfrm>
                <a:off x="1556426" y="5650443"/>
                <a:ext cx="4338536" cy="7223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/>
                  <a:t>7    </a:t>
                </a:r>
                <a:r>
                  <a:rPr lang="he-IL" sz="3600" b="1" dirty="0"/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he-IL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e-IL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 </m:t>
                    </m:r>
                    <m:box>
                      <m:box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 </m:t>
                    </m:r>
                    <m:box>
                      <m:box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3" name="תיבת טקסט 2">
                <a:extLst>
                  <a:ext uri="{FF2B5EF4-FFF2-40B4-BE49-F238E27FC236}">
                    <a16:creationId xmlns:a16="http://schemas.microsoft.com/office/drawing/2014/main" id="{126779DF-29CF-4F15-90DC-3F90EEBDB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426" y="5650443"/>
                <a:ext cx="4338536" cy="722377"/>
              </a:xfrm>
              <a:prstGeom prst="rect">
                <a:avLst/>
              </a:prstGeom>
              <a:blipFill>
                <a:blip r:embed="rId8"/>
                <a:stretch>
                  <a:fillRect l="-4354" t="-12712" b="-2203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חץ: מעוקל למטה 20">
            <a:extLst>
              <a:ext uri="{FF2B5EF4-FFF2-40B4-BE49-F238E27FC236}">
                <a16:creationId xmlns:a16="http://schemas.microsoft.com/office/drawing/2014/main" id="{3A888F05-337B-4358-83B4-6B965104752D}"/>
              </a:ext>
            </a:extLst>
          </p:cNvPr>
          <p:cNvSpPr/>
          <p:nvPr/>
        </p:nvSpPr>
        <p:spPr>
          <a:xfrm>
            <a:off x="2354094" y="5175115"/>
            <a:ext cx="1108953" cy="4753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3" name="חץ: מעוקל למעלה 22">
            <a:extLst>
              <a:ext uri="{FF2B5EF4-FFF2-40B4-BE49-F238E27FC236}">
                <a16:creationId xmlns:a16="http://schemas.microsoft.com/office/drawing/2014/main" id="{D1538322-F138-499E-9DF4-0FECF0B6ABC6}"/>
              </a:ext>
            </a:extLst>
          </p:cNvPr>
          <p:cNvSpPr/>
          <p:nvPr/>
        </p:nvSpPr>
        <p:spPr>
          <a:xfrm>
            <a:off x="2704289" y="6354354"/>
            <a:ext cx="1108953" cy="2409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id="{CE548364-5E6B-4C9F-9541-B2E4BF225831}"/>
                  </a:ext>
                </a:extLst>
              </p:cNvPr>
              <p:cNvSpPr txBox="1"/>
              <p:nvPr/>
            </p:nvSpPr>
            <p:spPr>
              <a:xfrm>
                <a:off x="7422111" y="5584615"/>
                <a:ext cx="4338536" cy="7223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600" dirty="0"/>
                  <a:t> </a:t>
                </a:r>
                <a:r>
                  <a:rPr lang="he-IL" sz="3600" b="1" dirty="0"/>
                  <a:t>10 דונם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sz="3600" dirty="0"/>
                  <a:t> תשובה: </a:t>
                </a:r>
              </a:p>
            </p:txBody>
          </p:sp>
        </mc:Choice>
        <mc:Fallback xmlns="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id="{CE548364-5E6B-4C9F-9541-B2E4BF225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111" y="5584615"/>
                <a:ext cx="4338536" cy="722377"/>
              </a:xfrm>
              <a:prstGeom prst="rect">
                <a:avLst/>
              </a:prstGeom>
              <a:blipFill>
                <a:blip r:embed="rId9"/>
                <a:stretch>
                  <a:fillRect l="-4501" t="-11765" b="-210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9044063-6CAF-4FDF-8244-F212F75FB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815" y="1928813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21" grpId="0" animBg="1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0783" y="1943747"/>
            <a:ext cx="10436493" cy="3844925"/>
          </a:xfrm>
        </p:spPr>
        <p:txBody>
          <a:bodyPr>
            <a:normAutofit/>
          </a:bodyPr>
          <a:lstStyle/>
          <a:p>
            <a:pPr algn="r"/>
            <a:r>
              <a:rPr lang="he-IL" b="1" dirty="0"/>
              <a:t>חיבור מס' מעורב עם מס' מעורב – מכנים זהים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0B3F943-A461-4568-A3B0-4472FFF7F132}"/>
              </a:ext>
            </a:extLst>
          </p:cNvPr>
          <p:cNvSpPr txBox="1"/>
          <p:nvPr/>
        </p:nvSpPr>
        <p:spPr>
          <a:xfrm>
            <a:off x="4374203" y="441066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3F2F819-60AF-4E69-9182-91321C21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03" y="2601785"/>
            <a:ext cx="9687276" cy="308406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26ECCCE-4942-498F-80A3-F4AC41916B11}"/>
              </a:ext>
            </a:extLst>
          </p:cNvPr>
          <p:cNvSpPr txBox="1"/>
          <p:nvPr/>
        </p:nvSpPr>
        <p:spPr>
          <a:xfrm>
            <a:off x="1200292" y="5939754"/>
            <a:ext cx="101612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/>
              <a:t>שימו לב – בחיבור של השברים בתרגיל קיבלנו שבר הגדול מ-1, לכן "נחלץ" את השלם מהשבר ונוסיף לסכום השלמים. כך נקבל "תשובה יפה"! </a:t>
            </a:r>
          </a:p>
        </p:txBody>
      </p:sp>
    </p:spTree>
    <p:extLst>
      <p:ext uri="{BB962C8B-B14F-4D97-AF65-F5344CB8AC3E}">
        <p14:creationId xmlns:p14="http://schemas.microsoft.com/office/powerpoint/2010/main" val="11905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7360" y="1928813"/>
                <a:ext cx="11582400" cy="2561907"/>
              </a:xfrm>
            </p:spPr>
            <p:txBody>
              <a:bodyPr>
                <a:normAutofit lnSpcReduction="10000"/>
              </a:bodyPr>
              <a:lstStyle/>
              <a:p>
                <a:pPr algn="r"/>
                <a:r>
                  <a:rPr lang="he-IL" b="1" dirty="0"/>
                  <a:t>חיבור מס' מעורב עם מס' מעורב – מכנים קרובים</a:t>
                </a:r>
              </a:p>
              <a:p>
                <a:pPr algn="r"/>
                <a:r>
                  <a:rPr lang="he-IL" dirty="0"/>
                  <a:t>משפחת כהן הזמינה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he-IL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he-IL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dirty="0"/>
                  <a:t> 2 פיצה ומשפחת לוי הזמינה 1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he-IL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he-IL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dirty="0"/>
                  <a:t> פיצה. </a:t>
                </a:r>
              </a:p>
              <a:p>
                <a:pPr algn="r"/>
                <a:r>
                  <a:rPr lang="he-IL" dirty="0"/>
                  <a:t>כמה פיצות הזמינו שתי המשפחות?</a:t>
                </a:r>
              </a:p>
              <a:p>
                <a:pPr algn="r"/>
                <a:r>
                  <a:rPr lang="he-IL" dirty="0"/>
                  <a:t>התחילו לפתור... יש לכם 3 דקות </a:t>
                </a:r>
              </a:p>
              <a:p>
                <a:pPr algn="r"/>
                <a:endParaRPr lang="he-IL" b="1" dirty="0"/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7360" y="1928813"/>
                <a:ext cx="11582400" cy="2561907"/>
              </a:xfrm>
              <a:blipFill>
                <a:blip r:embed="rId5"/>
                <a:stretch>
                  <a:fillRect t="-7363" r="-1579" b="-4275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5D02063-95A6-4A18-A7F2-C5989FB00CDD}"/>
              </a:ext>
            </a:extLst>
          </p:cNvPr>
          <p:cNvSpPr txBox="1"/>
          <p:nvPr/>
        </p:nvSpPr>
        <p:spPr>
          <a:xfrm>
            <a:off x="792480" y="4490720"/>
            <a:ext cx="1118762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תהליך הפתרון: </a:t>
            </a:r>
            <a:r>
              <a:rPr lang="he-IL" sz="3600" dirty="0"/>
              <a:t>שימו לב! הפעם לפני שנחבר שלם עם שלם ושבר עם שבר עלינו להגיע למכנים זהים של שני המספרים המעורבים...</a:t>
            </a:r>
          </a:p>
          <a:p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DD19BD70-3140-4951-8549-A666526EB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80" y="2672567"/>
            <a:ext cx="2173769" cy="1534845"/>
          </a:xfrm>
          <a:prstGeom prst="rect">
            <a:avLst/>
          </a:prstGeom>
        </p:spPr>
      </p:pic>
      <p:pic>
        <p:nvPicPr>
          <p:cNvPr id="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B367966D-3E25-4224-A2E6-30D4D02B6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611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19848" y="1928813"/>
                <a:ext cx="10524416" cy="4685996"/>
              </a:xfrm>
            </p:spPr>
            <p:txBody>
              <a:bodyPr>
                <a:normAutofit lnSpcReduction="10000"/>
              </a:bodyPr>
              <a:lstStyle/>
              <a:p>
                <a:pPr algn="r"/>
                <a:r>
                  <a:rPr lang="he-IL" b="1" dirty="0"/>
                  <a:t>חיבור מס' מעורב עם מס' מעורב – מכנים קרובים</a:t>
                </a:r>
              </a:p>
              <a:p>
                <a:r>
                  <a:rPr lang="he-IL" b="1" dirty="0">
                    <a:solidFill>
                      <a:srgbClr val="424242"/>
                    </a:solidFill>
                  </a:rPr>
                  <a:t>                                                              = 1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b="1" dirty="0">
                    <a:solidFill>
                      <a:srgbClr val="424242"/>
                    </a:solidFill>
                  </a:rPr>
                  <a:t>   +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b="1" dirty="0">
                    <a:solidFill>
                      <a:srgbClr val="424242"/>
                    </a:solidFill>
                  </a:rPr>
                  <a:t> 2</a:t>
                </a:r>
              </a:p>
              <a:p>
                <a:endParaRPr lang="he-IL" dirty="0">
                  <a:solidFill>
                    <a:srgbClr val="424242"/>
                  </a:solidFill>
                </a:endParaRPr>
              </a:p>
              <a:p>
                <a:pPr algn="r"/>
                <a:r>
                  <a:rPr lang="he-IL" dirty="0">
                    <a:solidFill>
                      <a:srgbClr val="FF0000"/>
                    </a:solidFill>
                  </a:rPr>
                  <a:t>שלב 1</a:t>
                </a:r>
                <a:r>
                  <a:rPr lang="he-IL" dirty="0">
                    <a:solidFill>
                      <a:srgbClr val="424242"/>
                    </a:solidFill>
                  </a:rPr>
                  <a:t> : כתיבת המחוברים בתרגיל עם מכנה זהה</a:t>
                </a:r>
              </a:p>
              <a:p>
                <a:pPr algn="r"/>
                <a:r>
                  <a:rPr lang="he-IL" dirty="0">
                    <a:solidFill>
                      <a:srgbClr val="002060"/>
                    </a:solidFill>
                  </a:rPr>
                  <a:t>שלב 2</a:t>
                </a:r>
                <a:r>
                  <a:rPr lang="he-IL" dirty="0">
                    <a:solidFill>
                      <a:srgbClr val="424242"/>
                    </a:solidFill>
                  </a:rPr>
                  <a:t>: יש לחבר שבר עם שבר ושלם עם שלם</a:t>
                </a:r>
              </a:p>
              <a:p>
                <a:pPr algn="r"/>
                <a:r>
                  <a:rPr lang="he-IL" dirty="0">
                    <a:solidFill>
                      <a:srgbClr val="7030A0"/>
                    </a:solidFill>
                  </a:rPr>
                  <a:t>שלב 3</a:t>
                </a:r>
                <a:r>
                  <a:rPr lang="he-IL" dirty="0">
                    <a:solidFill>
                      <a:srgbClr val="424242"/>
                    </a:solidFill>
                  </a:rPr>
                  <a:t>: במידה והשבר (של המס' המעורב) שהתקבל גדול מ-1 יש להציג "תשובה יפה", כלומר להוציא את השלמים מהשבר ולצרפם לשלם.</a:t>
                </a:r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19848" y="1928813"/>
                <a:ext cx="10524416" cy="4685996"/>
              </a:xfrm>
              <a:blipFill>
                <a:blip r:embed="rId3"/>
                <a:stretch>
                  <a:fillRect t="-4031" r="-1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0D50DF4-5DF0-43F5-AE91-5767237F1AED}"/>
                  </a:ext>
                </a:extLst>
              </p:cNvPr>
              <p:cNvSpPr txBox="1"/>
              <p:nvPr/>
            </p:nvSpPr>
            <p:spPr>
              <a:xfrm>
                <a:off x="3929974" y="2294975"/>
                <a:ext cx="2571973" cy="89274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6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sz="36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he-I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he-IL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  <m:r>
                      <a:rPr lang="he-IL" sz="3600" b="1" i="1" smtClean="0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he-IL" sz="3600" b="1" dirty="0">
                        <a:solidFill>
                          <a:srgbClr val="42424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box>
                      <m:boxPr>
                        <m:ctrlPr>
                          <a:rPr lang="he-IL" sz="36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he-IL" sz="36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36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he-IL" sz="36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box>
                  </m:oMath>
                </a14:m>
                <a:r>
                  <a:rPr lang="he-IL" b="1" dirty="0"/>
                  <a:t> </a:t>
                </a:r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0D50DF4-5DF0-43F5-AE91-5767237F1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974" y="2294975"/>
                <a:ext cx="2571973" cy="892745"/>
              </a:xfrm>
              <a:prstGeom prst="rect">
                <a:avLst/>
              </a:prstGeom>
              <a:blipFill>
                <a:blip r:embed="rId5"/>
                <a:stretch>
                  <a:fillRect l="-7583" b="-1224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BDAB9938-E07E-4052-AFFE-5BBF40F693FC}"/>
                  </a:ext>
                </a:extLst>
              </p:cNvPr>
              <p:cNvSpPr txBox="1"/>
              <p:nvPr/>
            </p:nvSpPr>
            <p:spPr>
              <a:xfrm>
                <a:off x="6161274" y="2399331"/>
                <a:ext cx="1060316" cy="71558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600" b="1" dirty="0">
                    <a:solidFill>
                      <a:srgbClr val="002060"/>
                    </a:solidFill>
                  </a:rPr>
                  <a:t>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he-IL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he-IL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</m:e>
                    </m:box>
                  </m:oMath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BDAB9938-E07E-4052-AFFE-5BBF40F6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74" y="2399331"/>
                <a:ext cx="1060316" cy="715581"/>
              </a:xfrm>
              <a:prstGeom prst="rect">
                <a:avLst/>
              </a:prstGeom>
              <a:blipFill>
                <a:blip r:embed="rId6"/>
                <a:stretch>
                  <a:fillRect l="-18391" t="-13675" b="-2222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C6426721-7E37-49B8-863E-3301CDE6DDDD}"/>
                  </a:ext>
                </a:extLst>
              </p:cNvPr>
              <p:cNvSpPr txBox="1"/>
              <p:nvPr/>
            </p:nvSpPr>
            <p:spPr>
              <a:xfrm>
                <a:off x="7120364" y="2470664"/>
                <a:ext cx="1168494" cy="71558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600" b="1" dirty="0">
                    <a:solidFill>
                      <a:srgbClr val="7030A0"/>
                    </a:solidFill>
                  </a:rPr>
                  <a:t>4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he-IL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he-IL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e-IL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he-IL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C6426721-7E37-49B8-863E-3301CDE6D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364" y="2470664"/>
                <a:ext cx="1168494" cy="715581"/>
              </a:xfrm>
              <a:prstGeom prst="rect">
                <a:avLst/>
              </a:prstGeom>
              <a:blipFill>
                <a:blip r:embed="rId7"/>
                <a:stretch>
                  <a:fillRect l="-16146" t="-12712" b="-21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חץ: מעוקל למעלה 8">
            <a:extLst>
              <a:ext uri="{FF2B5EF4-FFF2-40B4-BE49-F238E27FC236}">
                <a16:creationId xmlns:a16="http://schemas.microsoft.com/office/drawing/2014/main" id="{214924C1-B249-4B59-91AE-61004908F308}"/>
              </a:ext>
            </a:extLst>
          </p:cNvPr>
          <p:cNvSpPr/>
          <p:nvPr/>
        </p:nvSpPr>
        <p:spPr>
          <a:xfrm>
            <a:off x="1957336" y="3188001"/>
            <a:ext cx="2571973" cy="4822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145" y="262845"/>
            <a:ext cx="10515600" cy="1325563"/>
          </a:xfrm>
        </p:spPr>
        <p:txBody>
          <a:bodyPr/>
          <a:lstStyle/>
          <a:p>
            <a:r>
              <a:rPr lang="he-IL" b="1" dirty="0"/>
              <a:t>תרגול</a:t>
            </a:r>
            <a:endParaRPr lang="x-non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206230"/>
                <a:ext cx="11029545" cy="4970733"/>
              </a:xfrm>
            </p:spPr>
            <p:txBody>
              <a:bodyPr/>
              <a:lstStyle/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b="1" dirty="0">
                    <a:solidFill>
                      <a:srgbClr val="424242"/>
                    </a:solidFill>
                  </a:rPr>
                  <a:t>כעת העתיקו את שאלת הפתיחה למחברת ופתרו אותה:</a:t>
                </a:r>
                <a:endParaRPr lang="he-IL" sz="3200" dirty="0">
                  <a:solidFill>
                    <a:srgbClr val="424242"/>
                  </a:solidFill>
                </a:endParaRP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dirty="0">
                    <a:solidFill>
                      <a:srgbClr val="424242"/>
                    </a:solidFill>
                  </a:rPr>
                  <a:t>יצאנו לטיול שנתי ...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dirty="0">
                    <a:solidFill>
                      <a:srgbClr val="424242"/>
                    </a:solidFill>
                  </a:rPr>
                  <a:t>המסלול היה ארוך ומייגע . 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dirty="0">
                    <a:solidFill>
                      <a:srgbClr val="424242"/>
                    </a:solidFill>
                  </a:rPr>
                  <a:t>המדריך עדכן אותנו שאורך המסלול הוא 3 ק"מ.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dirty="0">
                    <a:solidFill>
                      <a:srgbClr val="424242"/>
                    </a:solidFill>
                  </a:rPr>
                  <a:t>בשעה הראשונה צעדנו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dirty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 dirty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3200" i="1" dirty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424242"/>
                    </a:solidFill>
                  </a:rPr>
                  <a:t> 1 ק"מ. בשעה </a:t>
                </a:r>
                <a:r>
                  <a:rPr lang="he-IL" sz="3200" dirty="0" err="1">
                    <a:solidFill>
                      <a:srgbClr val="424242"/>
                    </a:solidFill>
                  </a:rPr>
                  <a:t>השניה</a:t>
                </a:r>
                <a:r>
                  <a:rPr lang="he-IL" sz="3200" dirty="0">
                    <a:solidFill>
                      <a:srgbClr val="424242"/>
                    </a:solidFill>
                  </a:rPr>
                  <a:t> צעדנו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sz="32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3200" dirty="0">
                    <a:solidFill>
                      <a:srgbClr val="424242"/>
                    </a:solidFill>
                  </a:rPr>
                  <a:t> 1  ק"מ. 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b="1" dirty="0">
                    <a:solidFill>
                      <a:srgbClr val="424242"/>
                    </a:solidFill>
                  </a:rPr>
                  <a:t>האם כעבור שעתיים סיימנו את המסלול ? הסבירו....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800"/>
                  </a:spcBef>
                  <a:buClrTx/>
                  <a:buNone/>
                </a:pPr>
                <a:r>
                  <a:rPr lang="he-IL" sz="3200" b="1" dirty="0">
                    <a:solidFill>
                      <a:srgbClr val="424242"/>
                    </a:solidFill>
                  </a:rPr>
                  <a:t>אם לא, מהו אורך המסלול שנותר לנו לצעוד?</a:t>
                </a:r>
                <a:r>
                  <a:rPr lang="he-IL" sz="3200" dirty="0">
                    <a:solidFill>
                      <a:srgbClr val="424242"/>
                    </a:solidFill>
                  </a:rPr>
                  <a:t> </a:t>
                </a:r>
              </a:p>
              <a:p>
                <a:endParaRPr lang="x-non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206230"/>
                <a:ext cx="11029545" cy="4970733"/>
              </a:xfrm>
              <a:blipFill>
                <a:blip r:embed="rId5"/>
                <a:stretch>
                  <a:fillRect t="-2577" r="-138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0679332-2691-4010-949D-34428476C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59" y="4564409"/>
            <a:ext cx="3627434" cy="2005758"/>
          </a:xfrm>
          <a:prstGeom prst="rect">
            <a:avLst/>
          </a:prstGeom>
        </p:spPr>
      </p:pic>
      <p:pic>
        <p:nvPicPr>
          <p:cNvPr id="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5102A3A5-7566-4644-89C8-3EE646B54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907" y="51338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4000" b="1" dirty="0"/>
                  <a:t>1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000" b="1" dirty="0"/>
                  <a:t> + 1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000" b="1" dirty="0"/>
                  <a:t> =</a:t>
                </a:r>
                <a:r>
                  <a:rPr lang="en-US" sz="4000" b="1" dirty="0">
                    <a:solidFill>
                      <a:srgbClr val="424242"/>
                    </a:solidFill>
                  </a:rPr>
                  <a:t> 1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000" b="1" dirty="0"/>
                  <a:t> + 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/>
                  <a:t>= 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endParaRPr lang="en-US" sz="4000" b="1" dirty="0"/>
              </a:p>
              <a:p>
                <a:pPr marL="0" indent="0">
                  <a:buNone/>
                </a:pPr>
                <a:r>
                  <a:rPr lang="he-IL" sz="4000" dirty="0"/>
                  <a:t>התלמידים הלכו </a:t>
                </a:r>
                <a:r>
                  <a:rPr lang="en-US" sz="4000" dirty="0">
                    <a:solidFill>
                      <a:srgbClr val="424242"/>
                    </a:solidFill>
                  </a:rPr>
                  <a:t>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sz="4000" dirty="0"/>
                  <a:t> ק"מ ולכן לא סיימו את המסלול.</a:t>
                </a:r>
              </a:p>
              <a:p>
                <a:pPr marL="0" indent="0">
                  <a:buNone/>
                </a:pPr>
                <a:endParaRPr lang="he-IL" sz="4000" dirty="0"/>
              </a:p>
              <a:p>
                <a:pPr marL="0" indent="0" algn="l">
                  <a:buNone/>
                </a:pPr>
                <a:r>
                  <a:rPr lang="en-US" sz="4000" b="1" dirty="0"/>
                  <a:t>3 - </a:t>
                </a:r>
                <a:r>
                  <a:rPr lang="en-US" sz="4000" b="1" dirty="0">
                    <a:solidFill>
                      <a:srgbClr val="424242"/>
                    </a:solidFill>
                  </a:rPr>
                  <a:t>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000" b="1" dirty="0"/>
                  <a:t>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endParaRPr lang="he-IL" sz="4000" b="1" dirty="0"/>
              </a:p>
              <a:p>
                <a:pPr marL="0" indent="0">
                  <a:buNone/>
                </a:pPr>
                <a:r>
                  <a:rPr lang="he-IL" sz="4000" dirty="0"/>
                  <a:t>נותר להם עוד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he-IL" sz="4000" dirty="0"/>
                  <a:t> ק"מ לצעוד על-מנת לסיים את המסלול.</a:t>
                </a:r>
                <a:endParaRPr lang="x-none" sz="4000" dirty="0"/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3188" t="-1821" r="-202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נוסף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199" y="1825625"/>
                <a:ext cx="10796081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e-IL" sz="4800" dirty="0"/>
                  <a:t>פתרו את שני התרגילים: </a:t>
                </a:r>
              </a:p>
              <a:p>
                <a:pPr marL="0" indent="0" algn="l">
                  <a:buNone/>
                </a:pPr>
                <a:r>
                  <a:rPr lang="en-US" sz="4800" b="1" dirty="0"/>
                  <a:t>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/>
                  <a:t>  +  6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box>
                  </m:oMath>
                </a14:m>
                <a:endParaRPr lang="he-IL" sz="4800" b="1" dirty="0"/>
              </a:p>
              <a:p>
                <a:pPr marL="0" indent="0">
                  <a:buNone/>
                </a:pPr>
                <a:endParaRPr lang="he-IL" sz="4800" dirty="0"/>
              </a:p>
              <a:p>
                <a:pPr marL="0" indent="0" algn="l">
                  <a:buNone/>
                </a:pPr>
                <a:r>
                  <a:rPr lang="en-US" sz="4800" dirty="0"/>
                  <a:t> </a:t>
                </a:r>
                <a:r>
                  <a:rPr lang="en-US" sz="4800" b="1" dirty="0"/>
                  <a:t>7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/>
                  <a:t>+ 4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box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endParaRPr lang="x-none" sz="4800" b="1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199" y="1825625"/>
                <a:ext cx="10796081" cy="4351338"/>
              </a:xfrm>
              <a:blipFill>
                <a:blip r:embed="rId5"/>
                <a:stretch>
                  <a:fillRect l="-3837" t="-3081" r="-25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504" y="7531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e-IL" sz="4800" dirty="0">
                    <a:solidFill>
                      <a:srgbClr val="424242"/>
                    </a:solidFill>
                  </a:rPr>
                  <a:t> </a:t>
                </a:r>
              </a:p>
              <a:p>
                <a:pPr marL="0" lvl="0" indent="0" algn="l">
                  <a:buClr>
                    <a:srgbClr val="FB2265"/>
                  </a:buClr>
                  <a:buNone/>
                </a:pPr>
                <a:r>
                  <a:rPr lang="en-US" sz="4800" b="1" dirty="0">
                    <a:solidFill>
                      <a:srgbClr val="424242"/>
                    </a:solidFill>
                  </a:rPr>
                  <a:t>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  +  6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  +  6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dirty="0" smtClean="0">
                            <a:solidFill>
                              <a:srgbClr val="424242"/>
                            </a:solidFill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srgbClr val="424242"/>
                            </a:solidFill>
                          </a:rPr>
                          <m:t> </m:t>
                        </m:r>
                        <m:box>
                          <m:box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4800" b="1" i="1">
                                    <a:solidFill>
                                      <a:srgbClr val="42424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1" i="1" smtClean="0">
                                    <a:solidFill>
                                      <a:srgbClr val="424242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num>
                              <m:den>
                                <m:r>
                                  <a:rPr lang="en-US" sz="4800" b="1" i="1">
                                    <a:solidFill>
                                      <a:srgbClr val="424242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den>
                            </m:f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= </m:t>
                            </m:r>
                          </m:e>
                        </m:box>
                        <m:r>
                          <m:rPr>
                            <m:nor/>
                          </m:rPr>
                          <a:rPr lang="he-IL" sz="4800" b="1" dirty="0">
                            <a:solidFill>
                              <a:srgbClr val="424242"/>
                            </a:solidFill>
                          </a:rPr>
                          <m:t> </m:t>
                        </m:r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10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endParaRPr lang="he-IL" sz="4800" b="1" dirty="0">
                  <a:solidFill>
                    <a:srgbClr val="424242"/>
                  </a:solidFill>
                </a:endParaRPr>
              </a:p>
              <a:p>
                <a:pPr marL="0" lvl="0" indent="0">
                  <a:buClr>
                    <a:srgbClr val="FB2265"/>
                  </a:buClr>
                  <a:buNone/>
                </a:pPr>
                <a:endParaRPr lang="he-IL" sz="4800" dirty="0">
                  <a:solidFill>
                    <a:srgbClr val="424242"/>
                  </a:solidFill>
                </a:endParaRPr>
              </a:p>
              <a:p>
                <a:pPr marL="0" lvl="0" indent="0" algn="l">
                  <a:buClr>
                    <a:srgbClr val="FB2265"/>
                  </a:buClr>
                  <a:buNone/>
                </a:pPr>
                <a:r>
                  <a:rPr lang="en-US" sz="4800" b="1" dirty="0">
                    <a:solidFill>
                      <a:srgbClr val="424242"/>
                    </a:solidFill>
                  </a:rPr>
                  <a:t> 7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+ 4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box>
                    <m:r>
                      <a:rPr lang="en-US" sz="4800" b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424242"/>
                        </a:solidFill>
                      </a:rPr>
                      <m:t>7 </m:t>
                    </m:r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  <m:r>
                      <m:rPr>
                        <m:nor/>
                      </m:rPr>
                      <a:rPr lang="en-US" sz="4800" b="1" dirty="0">
                        <a:solidFill>
                          <a:srgbClr val="424242"/>
                        </a:solidFill>
                      </a:rPr>
                      <m:t>+ 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424242"/>
                        </a:solidFill>
                      </a:rPr>
                      <m:t>4  </m:t>
                    </m:r>
                    <m:box>
                      <m:boxPr>
                        <m:ctrlPr>
                          <a:rPr lang="en-US" sz="4800" b="1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  <m:r>
                      <a:rPr lang="en-US" sz="4800" b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4800" b="1" i="0" smtClean="0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4800" b="1">
                        <a:solidFill>
                          <a:srgbClr val="424242"/>
                        </a:solidFill>
                        <a:latin typeface="Cambria Math" panose="02040503050406030204" pitchFamily="18" charset="0"/>
                      </a:rPr>
                      <m:t> </m:t>
                    </m:r>
                    <m:box>
                      <m:boxPr>
                        <m:ctrlPr>
                          <a:rPr lang="en-US" sz="48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b="1" dirty="0">
                    <a:solidFill>
                      <a:srgbClr val="424242"/>
                    </a:solidFill>
                  </a:rPr>
                  <a:t> = 12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b="1" i="1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e>
                    </m:box>
                  </m:oMath>
                </a14:m>
                <a:endParaRPr lang="x-none" sz="4800" b="1" dirty="0">
                  <a:solidFill>
                    <a:srgbClr val="424242"/>
                  </a:solidFill>
                </a:endParaRPr>
              </a:p>
              <a:p>
                <a:endParaRPr lang="x-none" dirty="0"/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4000" t="-3081" r="-260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0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e-IL" sz="6000" dirty="0"/>
              <a:t>היום נלמד לחבר מספרים מעורבים בעלי מכנים שווים או קרובים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554418" y="1733826"/>
                <a:ext cx="10479932" cy="4783706"/>
              </a:xfrm>
            </p:spPr>
            <p:txBody>
              <a:bodyPr>
                <a:normAutofit fontScale="25000" lnSpcReduction="20000"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he-IL" sz="12800" b="1" dirty="0"/>
                  <a:t>כאשר אנו מחברים שני מספרים מעורבים , שלבי העבודה שלנו יהיו: </a:t>
                </a:r>
                <a:endParaRPr lang="he-IL" sz="12800" dirty="0"/>
              </a:p>
              <a:p>
                <a:pPr lvl="0" algn="r">
                  <a:lnSpc>
                    <a:spcPct val="120000"/>
                  </a:lnSpc>
                </a:pPr>
                <a:r>
                  <a:rPr lang="he-IL" sz="12800" b="1" dirty="0"/>
                  <a:t>שלב 1 </a:t>
                </a:r>
                <a:r>
                  <a:rPr lang="he-IL" sz="12800" dirty="0"/>
                  <a:t>: נציג את שני המספרים המעורבים עם מכנה זהה.</a:t>
                </a:r>
              </a:p>
              <a:p>
                <a:pPr lvl="0" algn="r">
                  <a:lnSpc>
                    <a:spcPct val="120000"/>
                  </a:lnSpc>
                </a:pPr>
                <a:r>
                  <a:rPr lang="he-IL" sz="12800" b="1" dirty="0"/>
                  <a:t>שלב 2</a:t>
                </a:r>
                <a:r>
                  <a:rPr lang="he-IL" sz="12800" dirty="0"/>
                  <a:t>: נחבר שלם עם שלם ושבר עם שבר</a:t>
                </a:r>
              </a:p>
              <a:p>
                <a:pPr lvl="0" algn="r">
                  <a:lnSpc>
                    <a:spcPct val="120000"/>
                  </a:lnSpc>
                </a:pPr>
                <a:r>
                  <a:rPr lang="he-IL" sz="12800" b="1" dirty="0"/>
                  <a:t>שלב 3:</a:t>
                </a:r>
                <a:r>
                  <a:rPr lang="he-IL" sz="12800" dirty="0"/>
                  <a:t> במידה ובתוצאה התקבל מספר מעורב הכולל </a:t>
                </a:r>
                <a:r>
                  <a:rPr lang="he-IL" sz="12800" b="1" dirty="0"/>
                  <a:t>שבר הגדול מ-1 </a:t>
                </a:r>
                <a:r>
                  <a:rPr lang="he-IL" sz="12800" dirty="0"/>
                  <a:t>יש להציג "תשובה יפה", כלומר עלינו "לחלץ" את השלמים מהשבר ולחבר את השלם שחילצנו לשלם של המספר המעורב. דוגמא:   </a:t>
                </a:r>
                <a:endParaRPr lang="he-IL" sz="12800" b="1" dirty="0"/>
              </a:p>
              <a:p>
                <a:pPr lvl="0" algn="r">
                  <a:lnSpc>
                    <a:spcPct val="120000"/>
                  </a:lnSpc>
                </a:pPr>
                <a:r>
                  <a:rPr lang="he-IL" sz="14400" dirty="0"/>
                  <a:t>    </a:t>
                </a:r>
                <a:r>
                  <a:rPr lang="he-IL" sz="14400" b="1" dirty="0"/>
                  <a:t>3</a:t>
                </a:r>
                <a14:m>
                  <m:oMath xmlns:m="http://schemas.openxmlformats.org/officeDocument/2006/math">
                    <m:r>
                      <a:rPr lang="he-IL" sz="14400" b="1" i="0" smtClean="0">
                        <a:latin typeface="Cambria Math" panose="02040503050406030204" pitchFamily="18" charset="0"/>
                      </a:rPr>
                      <m:t> </m:t>
                    </m:r>
                    <m:box>
                      <m:boxPr>
                        <m:ctrlPr>
                          <a:rPr lang="he-IL" sz="144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e-IL" sz="1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44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he-IL" sz="144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he-IL" sz="14400" b="1" dirty="0"/>
                  <a:t>   =   </a:t>
                </a:r>
                <a14:m>
                  <m:oMath xmlns:m="http://schemas.openxmlformats.org/officeDocument/2006/math">
                    <m:r>
                      <a:rPr lang="he-IL" sz="14400" b="1" i="0" smtClean="0"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he-IL" sz="1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14400" b="1" i="1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he-IL" sz="1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he-IL" sz="14400" dirty="0"/>
              </a:p>
              <a:p>
                <a:pPr lvl="0" algn="r"/>
                <a:br>
                  <a:rPr lang="en-US" b="1" dirty="0"/>
                </a:br>
                <a:endParaRPr lang="he-IL" b="1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554418" y="1733826"/>
                <a:ext cx="10479932" cy="4783706"/>
              </a:xfrm>
              <a:blipFill>
                <a:blip r:embed="rId3"/>
                <a:stretch>
                  <a:fillRect t="-1656" r="-174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529C771-A0BD-4E91-86B8-2F4646E43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79" y="3920359"/>
            <a:ext cx="1768485" cy="29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he-IL" dirty="0"/>
              <a:t>העתיקו את התרגילים למחברת ופתרו:</a:t>
            </a: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276531F-66D9-4265-BD94-9A14DE3A8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07" y="1928813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EC588BF1-D1CA-4827-A1D0-8896D4F42A27}"/>
                  </a:ext>
                </a:extLst>
              </p:cNvPr>
              <p:cNvSpPr/>
              <p:nvPr/>
            </p:nvSpPr>
            <p:spPr>
              <a:xfrm>
                <a:off x="1886405" y="1770057"/>
                <a:ext cx="9143089" cy="4603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0" indent="-742950" algn="r" rtl="1">
                  <a:spcBef>
                    <a:spcPts val="1000"/>
                  </a:spcBef>
                  <a:buClr>
                    <a:srgbClr val="FB2265"/>
                  </a:buClr>
                  <a:buFont typeface="+mj-lt"/>
                  <a:buAutoNum type="arabicPeriod"/>
                </a:pPr>
                <a:endParaRPr lang="he-IL" sz="4800" dirty="0">
                  <a:solidFill>
                    <a:srgbClr val="42424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0" indent="-742950" algn="r" rtl="1">
                  <a:spcBef>
                    <a:spcPts val="1000"/>
                  </a:spcBef>
                  <a:buClr>
                    <a:srgbClr val="FB2265"/>
                  </a:buClr>
                  <a:buFont typeface="+mj-lt"/>
                  <a:buAutoNum type="arabicPeriod"/>
                </a:pPr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8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 </a:t>
                </a:r>
                <a:endParaRPr lang="he-IL" sz="4800" dirty="0">
                  <a:solidFill>
                    <a:srgbClr val="42424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0" indent="-742950" algn="r" rtl="1">
                  <a:spcBef>
                    <a:spcPts val="1000"/>
                  </a:spcBef>
                  <a:buClr>
                    <a:srgbClr val="FB2265"/>
                  </a:buClr>
                  <a:buFont typeface="+mj-lt"/>
                  <a:buAutoNum type="arabicPeriod"/>
                </a:pPr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+ 4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marL="742950" lvl="0" indent="-742950" algn="r" rtl="1">
                  <a:spcBef>
                    <a:spcPts val="1000"/>
                  </a:spcBef>
                  <a:buClr>
                    <a:srgbClr val="FB2265"/>
                  </a:buClr>
                  <a:buFont typeface="+mj-lt"/>
                  <a:buAutoNum type="arabicPeriod"/>
                </a:pPr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+ 4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6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=</a:t>
                </a:r>
                <a:r>
                  <a:rPr lang="he-IL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742950" lvl="0" indent="-742950" algn="r" rtl="1">
                  <a:spcBef>
                    <a:spcPts val="1000"/>
                  </a:spcBef>
                  <a:buClr>
                    <a:srgbClr val="FB2265"/>
                  </a:buClr>
                  <a:buFont typeface="+mj-lt"/>
                  <a:buAutoNum type="arabicPeriod"/>
                </a:pPr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9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+ 1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800" i="1" dirty="0" smtClean="0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80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srgbClr val="424242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4800" dirty="0">
                    <a:solidFill>
                      <a:srgbClr val="42424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=</a:t>
                </a:r>
                <a:endParaRPr lang="x-none" sz="4800" dirty="0">
                  <a:solidFill>
                    <a:srgbClr val="42424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EC588BF1-D1CA-4827-A1D0-8896D4F42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405" y="1770057"/>
                <a:ext cx="9143089" cy="4603761"/>
              </a:xfrm>
              <a:prstGeom prst="rect">
                <a:avLst/>
              </a:prstGeom>
              <a:blipFill>
                <a:blip r:embed="rId7"/>
                <a:stretch>
                  <a:fillRect t="-2910" r="-3200" b="-476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514CB50E-7919-4202-912C-9EA343CDA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1169" y="78214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46" y="663125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לתרגל - אתגר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513" y="1633297"/>
            <a:ext cx="10952433" cy="5072303"/>
          </a:xfrm>
        </p:spPr>
        <p:txBody>
          <a:bodyPr>
            <a:noAutofit/>
          </a:bodyPr>
          <a:lstStyle/>
          <a:p>
            <a:pPr lvl="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2800" b="1" dirty="0">
                <a:solidFill>
                  <a:srgbClr val="424242"/>
                </a:solidFill>
              </a:rPr>
              <a:t>העתיקו את השאלה למחברת ופתרו אותה:</a:t>
            </a:r>
          </a:p>
          <a:p>
            <a:pPr lvl="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2800" dirty="0">
                <a:solidFill>
                  <a:srgbClr val="424242"/>
                </a:solidFill>
              </a:rPr>
              <a:t>אוריאל, דניאל ויהונתן קיבלו משימה לצבוע את הקיר בחדרם . </a:t>
            </a:r>
            <a:r>
              <a:rPr lang="he-IL" sz="2800" b="1" dirty="0">
                <a:solidFill>
                  <a:srgbClr val="424242"/>
                </a:solidFill>
              </a:rPr>
              <a:t>שטח הקיר הוא 9 מ"ר</a:t>
            </a:r>
            <a:r>
              <a:rPr lang="he-IL" sz="2800" dirty="0">
                <a:solidFill>
                  <a:srgbClr val="424242"/>
                </a:solidFill>
              </a:rPr>
              <a:t>. </a:t>
            </a:r>
          </a:p>
          <a:p>
            <a:pPr lvl="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2800" dirty="0">
                <a:solidFill>
                  <a:srgbClr val="424242"/>
                </a:solidFill>
              </a:rPr>
              <a:t>כתבו  </a:t>
            </a:r>
            <a:r>
              <a:rPr lang="he-IL" sz="2800" b="1" dirty="0">
                <a:solidFill>
                  <a:srgbClr val="424242"/>
                </a:solidFill>
              </a:rPr>
              <a:t>3 אפשרויות </a:t>
            </a:r>
            <a:r>
              <a:rPr lang="he-IL" sz="2800" dirty="0">
                <a:solidFill>
                  <a:srgbClr val="424242"/>
                </a:solidFill>
              </a:rPr>
              <a:t>לחלוקת העבודה ביניהם כך שיסיימו לצבוע את הקיר במלואו.</a:t>
            </a:r>
          </a:p>
          <a:p>
            <a:pPr lvl="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2800" dirty="0">
                <a:solidFill>
                  <a:srgbClr val="424242"/>
                </a:solidFill>
              </a:rPr>
              <a:t>בתשובה יש לפרט </a:t>
            </a:r>
            <a:r>
              <a:rPr lang="he-IL" sz="2800" b="1" dirty="0">
                <a:solidFill>
                  <a:srgbClr val="424242"/>
                </a:solidFill>
              </a:rPr>
              <a:t>מספרים מעורבים </a:t>
            </a:r>
            <a:r>
              <a:rPr lang="he-IL" sz="2800" dirty="0">
                <a:solidFill>
                  <a:srgbClr val="424242"/>
                </a:solidFill>
              </a:rPr>
              <a:t>המייצגים את שטח הקיר שצבע כל ילד, </a:t>
            </a:r>
            <a:r>
              <a:rPr lang="he-IL" sz="2800" b="1" dirty="0">
                <a:solidFill>
                  <a:srgbClr val="424242"/>
                </a:solidFill>
              </a:rPr>
              <a:t>כך שסכומם </a:t>
            </a:r>
          </a:p>
          <a:p>
            <a:pPr lvl="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</a:pPr>
            <a:r>
              <a:rPr lang="he-IL" sz="2800" b="1" dirty="0">
                <a:solidFill>
                  <a:srgbClr val="424242"/>
                </a:solidFill>
              </a:rPr>
              <a:t>יחד יהיה 9. </a:t>
            </a:r>
          </a:p>
          <a:p>
            <a:pPr marL="228600" lvl="0" indent="-22860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24242"/>
                </a:solidFill>
              </a:rPr>
              <a:t>אפשרות 1:</a:t>
            </a:r>
            <a:r>
              <a:rPr lang="en-US" sz="2800" b="1" dirty="0">
                <a:solidFill>
                  <a:srgbClr val="424242"/>
                </a:solidFill>
              </a:rPr>
              <a:t> </a:t>
            </a:r>
            <a:r>
              <a:rPr lang="he-IL" sz="2800" b="1" dirty="0">
                <a:solidFill>
                  <a:srgbClr val="424242"/>
                </a:solidFill>
              </a:rPr>
              <a:t>_____ , ______, ______</a:t>
            </a:r>
          </a:p>
          <a:p>
            <a:pPr marL="228600" lvl="0" indent="-22860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24242"/>
                </a:solidFill>
              </a:rPr>
              <a:t>אפשרות 2 _____ , ______ , ______</a:t>
            </a:r>
          </a:p>
          <a:p>
            <a:pPr marL="228600" lvl="0" indent="-228600" algn="r">
              <a:lnSpc>
                <a:spcPct val="100000"/>
              </a:lnSpc>
              <a:spcBef>
                <a:spcPts val="1000"/>
              </a:spcBef>
              <a:buClr>
                <a:srgbClr val="FB2265"/>
              </a:buClr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rgbClr val="424242"/>
                </a:solidFill>
              </a:rPr>
              <a:t>אפשרות 3 – הציגו בעזרת מכנים לא זהים _____ , ______ , ______</a:t>
            </a:r>
            <a:br>
              <a:rPr lang="he-IL" sz="2800" b="1" dirty="0">
                <a:solidFill>
                  <a:srgbClr val="424242"/>
                </a:solidFill>
              </a:rPr>
            </a:br>
            <a:endParaRPr lang="he-IL" sz="2800" b="1" dirty="0">
              <a:solidFill>
                <a:srgbClr val="424242"/>
              </a:solidFill>
            </a:endParaRP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276531F-66D9-4265-BD94-9A14DE3A8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30" y="4051748"/>
            <a:ext cx="2143125" cy="2143125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4AA6CAE6-2218-4AC4-B853-671DDD4EA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17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28" y="2835090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06949" y="322595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31" y="2710851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6.googleusercontent.com/f8H2475EYmyL0rhH4-e4ujiAahiTeUa9jS4FAnHL3KK4sEOOF3cWvgCYZ1bpJw4tDcDKTArugZ_4iGscDG3mD7tx620B0N8bRGSeR-V1W5m9k2098IkeP6hpnFdGXWOM">
            <a:extLst>
              <a:ext uri="{FF2B5EF4-FFF2-40B4-BE49-F238E27FC236}">
                <a16:creationId xmlns:a16="http://schemas.microsoft.com/office/drawing/2014/main" id="{E96A3A94-1DC2-4D5F-8C30-814635F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8" y="2842557"/>
            <a:ext cx="2289297" cy="1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788" y="7531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מתחילים בכיף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8214" y="1928812"/>
                <a:ext cx="10466050" cy="4266061"/>
              </a:xfrm>
            </p:spPr>
            <p:txBody>
              <a:bodyPr>
                <a:normAutofit fontScale="70000" lnSpcReduction="20000"/>
              </a:bodyPr>
              <a:lstStyle/>
              <a:p>
                <a:pPr algn="r"/>
                <a:r>
                  <a:rPr lang="he-IL" sz="4600" dirty="0"/>
                  <a:t>יצאנו לטיול שנתי ...</a:t>
                </a:r>
              </a:p>
              <a:p>
                <a:pPr algn="r"/>
                <a:r>
                  <a:rPr lang="he-IL" sz="4600" dirty="0"/>
                  <a:t>המסלול היה ארוך ומייגע . </a:t>
                </a:r>
              </a:p>
              <a:p>
                <a:pPr algn="r"/>
                <a:r>
                  <a:rPr lang="he-IL" sz="4600" dirty="0"/>
                  <a:t>המדריך עדכן אותנו שאורך המסלול הוא 3 ק"מ.</a:t>
                </a:r>
              </a:p>
              <a:p>
                <a:pPr algn="r"/>
                <a:r>
                  <a:rPr lang="he-IL" sz="4600" dirty="0"/>
                  <a:t>בשעה הראשונה צעדנו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6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he-IL" sz="4600" b="1" dirty="0"/>
                  <a:t> 1</a:t>
                </a:r>
                <a:r>
                  <a:rPr lang="he-IL" sz="4600" dirty="0"/>
                  <a:t> ק"מ. בשעה </a:t>
                </a:r>
                <a:r>
                  <a:rPr lang="he-IL" sz="4600" dirty="0" err="1"/>
                  <a:t>השניה</a:t>
                </a:r>
                <a:r>
                  <a:rPr lang="he-IL" sz="4600" dirty="0"/>
                  <a:t> צעדנו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he-IL" sz="4600" b="1" dirty="0"/>
                  <a:t> 1</a:t>
                </a:r>
                <a:r>
                  <a:rPr lang="he-IL" sz="4600" dirty="0"/>
                  <a:t>  ק"מ. </a:t>
                </a:r>
              </a:p>
              <a:p>
                <a:pPr algn="r"/>
                <a:endParaRPr lang="he-IL" sz="4600" dirty="0"/>
              </a:p>
              <a:p>
                <a:pPr algn="r"/>
                <a:r>
                  <a:rPr lang="he-IL" sz="4600" b="1" dirty="0"/>
                  <a:t>האם כעבור שעתיים סיימנו את המסלול ?</a:t>
                </a:r>
              </a:p>
              <a:p>
                <a:pPr algn="r"/>
                <a:r>
                  <a:rPr lang="he-IL" sz="4600" b="1" dirty="0"/>
                  <a:t>אם לא, מהו אורך המסלול שנותר לנו לצעוד?</a:t>
                </a:r>
                <a:r>
                  <a:rPr lang="he-IL" sz="4600" dirty="0"/>
                  <a:t> </a:t>
                </a:r>
              </a:p>
              <a:p>
                <a:pPr algn="r"/>
                <a:endParaRPr lang="he-IL" sz="4600" dirty="0"/>
              </a:p>
              <a:p>
                <a:pPr algn="r"/>
                <a:r>
                  <a:rPr lang="he-IL" sz="4600" dirty="0"/>
                  <a:t>קחו לכם דקה לחשוב ונגלה בהמשך יחד...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8214" y="1928812"/>
                <a:ext cx="10466050" cy="4266061"/>
              </a:xfrm>
              <a:blipFill>
                <a:blip r:embed="rId5"/>
                <a:stretch>
                  <a:fillRect t="-4714" r="-1456" b="-20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D194589-99E7-47B0-B3BC-A2216F7C2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4" y="3891112"/>
            <a:ext cx="3225267" cy="2303762"/>
          </a:xfrm>
          <a:prstGeom prst="rect">
            <a:avLst/>
          </a:prstGeom>
        </p:spPr>
      </p:pic>
      <p:pic>
        <p:nvPicPr>
          <p:cNvPr id="9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3511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62685" y="1928813"/>
                <a:ext cx="9572625" cy="4569264"/>
              </a:xfrm>
            </p:spPr>
            <p:txBody>
              <a:bodyPr>
                <a:normAutofit lnSpcReduction="10000"/>
              </a:bodyPr>
              <a:lstStyle/>
              <a:p>
                <a:pPr algn="r"/>
                <a:r>
                  <a:rPr lang="he-IL" b="1" dirty="0"/>
                  <a:t>בואו נזכר!</a:t>
                </a:r>
              </a:p>
              <a:p>
                <a:pPr algn="r"/>
                <a:r>
                  <a:rPr lang="he-IL" dirty="0"/>
                  <a:t>בשיעורים קודמים למדנו לחבר שברים פשוטים בעלי מכנים זהים. לדוגמה:</a:t>
                </a:r>
              </a:p>
              <a:p>
                <a:pPr algn="r"/>
                <a:endParaRPr lang="he-IL" dirty="0"/>
              </a:p>
              <a:p>
                <a:pPr algn="l"/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b="1" dirty="0"/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he-IL" b="1" dirty="0"/>
              </a:p>
              <a:p>
                <a:pPr algn="r"/>
                <a:endParaRPr lang="he-IL" dirty="0"/>
              </a:p>
              <a:p>
                <a:pPr algn="r"/>
                <a:r>
                  <a:rPr lang="he-IL" dirty="0"/>
                  <a:t>המכנה של המחוברים בתרגיל זה הוא זהה - כלומר 5 , ולכן נותר לנו לחבר רק את המונים. 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62685" y="1928813"/>
                <a:ext cx="9572625" cy="4569264"/>
              </a:xfrm>
              <a:blipFill>
                <a:blip r:embed="rId3"/>
                <a:stretch>
                  <a:fillRect l="-2992" t="-4133" r="-191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51FEED3-5FC3-4F73-97F2-47221AE29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710" y="3530722"/>
            <a:ext cx="1895070" cy="164344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AE9A7C6-0A03-4CFC-8823-C425796A0017}"/>
              </a:ext>
            </a:extLst>
          </p:cNvPr>
          <p:cNvSpPr txBox="1"/>
          <p:nvPr/>
        </p:nvSpPr>
        <p:spPr>
          <a:xfrm>
            <a:off x="9834563" y="3600476"/>
            <a:ext cx="10806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/>
              <a:t>אני יודע!!!</a:t>
            </a:r>
          </a:p>
        </p:txBody>
      </p:sp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12489" y="1733826"/>
                <a:ext cx="9572625" cy="5110611"/>
              </a:xfrm>
              <a:solidFill>
                <a:schemeClr val="bg1"/>
              </a:solidFill>
            </p:spPr>
            <p:txBody>
              <a:bodyPr>
                <a:normAutofit fontScale="92500" lnSpcReduction="10000"/>
              </a:bodyPr>
              <a:lstStyle/>
              <a:p>
                <a:pPr algn="r"/>
                <a:r>
                  <a:rPr lang="he-IL" dirty="0"/>
                  <a:t>למדנו גם </a:t>
                </a:r>
                <a:r>
                  <a:rPr lang="he-IL" b="1" dirty="0"/>
                  <a:t>לחבר שברים פשוטים בעלי מכנים "קרובים" (מכנה אחד הוא כפולה של המכנה השני) </a:t>
                </a:r>
                <a:r>
                  <a:rPr lang="he-IL" dirty="0"/>
                  <a:t>, לדוגמא: </a:t>
                </a:r>
              </a:p>
              <a:p>
                <a:pPr algn="r"/>
                <a:endParaRPr lang="he-IL" dirty="0"/>
              </a:p>
              <a:p>
                <a:pPr algn="l"/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he-IL" dirty="0"/>
                  <a:t>+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he-IL" dirty="0"/>
              </a:p>
              <a:p>
                <a:pPr algn="r"/>
                <a:endParaRPr lang="he-IL" dirty="0"/>
              </a:p>
              <a:p>
                <a:pPr marL="400050" indent="-400050" algn="r"/>
                <a:r>
                  <a:rPr lang="he-IL" sz="3200" dirty="0"/>
                  <a:t>א. נעזרנו באביזרי הלימוד, בתרשימים או במקלות השברים וראינו</a:t>
                </a:r>
              </a:p>
              <a:p>
                <a:pPr marL="400050" indent="-400050" algn="r"/>
                <a:r>
                  <a:rPr lang="he-IL" sz="3200" dirty="0"/>
                  <a:t>     ש</a:t>
                </a:r>
                <a:r>
                  <a:rPr lang="he-IL" sz="3900" b="1" dirty="0"/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9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9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he-IL" sz="3900" b="1" i="1" dirty="0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he-IL" sz="39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9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9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39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sz="3900" b="1" dirty="0"/>
                  <a:t> . </a:t>
                </a:r>
              </a:p>
              <a:p>
                <a:pPr marL="400050" indent="-400050" algn="r"/>
                <a:r>
                  <a:rPr lang="he-IL" sz="3200" dirty="0"/>
                  <a:t>ב. כתבנו שלב ביניים שבו יש מכנה זהה לשני המחוברים -  בתרגיל שלנו הוא 10.</a:t>
                </a:r>
              </a:p>
              <a:p>
                <a:pPr marL="400050" indent="-400050" algn="r"/>
                <a:r>
                  <a:rPr lang="he-IL" sz="3200" dirty="0"/>
                  <a:t>ג. כעת כשהמכנים זהים יכולנו לחבר את המונים.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12489" y="1733826"/>
                <a:ext cx="9572625" cy="5110611"/>
              </a:xfrm>
              <a:blipFill>
                <a:blip r:embed="rId3"/>
                <a:stretch>
                  <a:fillRect l="-2739" t="-3218" r="-1720" b="-345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523D355-0BF9-479E-95A3-0D3D76767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156" y="2032690"/>
            <a:ext cx="1943462" cy="3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6982036-8C35-40FA-885B-9B07D1452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204" y="1928813"/>
            <a:ext cx="11264630" cy="289093"/>
          </a:xfrm>
        </p:spPr>
        <p:txBody>
          <a:bodyPr>
            <a:normAutofit fontScale="47500" lnSpcReduction="20000"/>
          </a:bodyPr>
          <a:lstStyle/>
          <a:p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3C1AC839-8840-470B-AB1E-38AE81373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9" y="2656913"/>
            <a:ext cx="10829195" cy="33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12489" y="1928812"/>
                <a:ext cx="11655256" cy="4915625"/>
              </a:xfrm>
            </p:spPr>
            <p:txBody>
              <a:bodyPr>
                <a:normAutofit/>
              </a:bodyPr>
              <a:lstStyle/>
              <a:p>
                <a:pPr algn="r"/>
                <a:r>
                  <a:rPr lang="he-IL" dirty="0"/>
                  <a:t>                                                         דוגמאות נוספות: </a:t>
                </a:r>
              </a:p>
              <a:p>
                <a:pPr algn="r"/>
                <a:endParaRPr lang="he-IL" dirty="0"/>
              </a:p>
              <a:p>
                <a:pPr algn="l"/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/>
                  <a:t> </a:t>
                </a:r>
                <a:r>
                  <a:rPr lang="he-IL" sz="4400" b="1" dirty="0"/>
                  <a:t>+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he-IL" sz="4400" b="1" dirty="0"/>
              </a:p>
              <a:p>
                <a:pPr algn="r"/>
                <a:endParaRPr lang="he-IL" b="1" dirty="0"/>
              </a:p>
              <a:p>
                <a:pPr algn="r"/>
                <a:endParaRPr lang="he-IL" b="1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he-IL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  <a:p>
                <a:pPr algn="l"/>
                <a:endParaRPr lang="en-US" dirty="0"/>
              </a:p>
              <a:p>
                <a:pPr algn="l"/>
                <a:endParaRPr lang="he-IL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12489" y="1928812"/>
                <a:ext cx="11655256" cy="4915625"/>
              </a:xfrm>
              <a:blipFill>
                <a:blip r:embed="rId3"/>
                <a:stretch>
                  <a:fillRect l="-3243" t="-2974" r="-1569" b="-15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87BB24E-720B-4303-BDA9-460812C5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974" y="3565648"/>
            <a:ext cx="1109568" cy="3054361"/>
          </a:xfrm>
          <a:prstGeom prst="rect">
            <a:avLst/>
          </a:prstGeom>
        </p:spPr>
      </p:pic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627E0A0D-DD1F-4E0D-B091-136298E405D9}"/>
              </a:ext>
            </a:extLst>
          </p:cNvPr>
          <p:cNvSpPr/>
          <p:nvPr/>
        </p:nvSpPr>
        <p:spPr>
          <a:xfrm>
            <a:off x="8331158" y="1754753"/>
            <a:ext cx="2622187" cy="25394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שימו לב!  נחבר מונים רק כאשר המכנים שלהם זהים</a:t>
            </a:r>
          </a:p>
        </p:txBody>
      </p:sp>
      <p:sp>
        <p:nvSpPr>
          <p:cNvPr id="7" name="חץ: מעוקל למטה 6">
            <a:extLst>
              <a:ext uri="{FF2B5EF4-FFF2-40B4-BE49-F238E27FC236}">
                <a16:creationId xmlns:a16="http://schemas.microsoft.com/office/drawing/2014/main" id="{B73F65F0-1333-4557-8654-A516C869A26E}"/>
              </a:ext>
            </a:extLst>
          </p:cNvPr>
          <p:cNvSpPr/>
          <p:nvPr/>
        </p:nvSpPr>
        <p:spPr>
          <a:xfrm>
            <a:off x="1446590" y="2752114"/>
            <a:ext cx="1634999" cy="2861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" name="חץ: מעוקל למטה 8">
            <a:extLst>
              <a:ext uri="{FF2B5EF4-FFF2-40B4-BE49-F238E27FC236}">
                <a16:creationId xmlns:a16="http://schemas.microsoft.com/office/drawing/2014/main" id="{1690BB95-D252-46A8-8D84-CBD4321332B6}"/>
              </a:ext>
            </a:extLst>
          </p:cNvPr>
          <p:cNvSpPr/>
          <p:nvPr/>
        </p:nvSpPr>
        <p:spPr>
          <a:xfrm>
            <a:off x="324254" y="4762384"/>
            <a:ext cx="1854741" cy="2861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4510898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ומה עוד למדנו?!</a:t>
            </a:r>
          </a:p>
          <a:p>
            <a:pPr algn="r"/>
            <a:r>
              <a:rPr lang="he-IL" dirty="0"/>
              <a:t>לעבור משבר גדול מ-1  למספר מעורב ולהיפך. גם כאן נעזרנו באביזרים , תרשימים ו/או מקלות השברים.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l"/>
            <a:r>
              <a:rPr lang="en-US" dirty="0"/>
              <a:t> </a:t>
            </a:r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6C060CD-25B0-4414-BA5E-314A2A13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8" y="3913863"/>
            <a:ext cx="9689952" cy="25691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8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2729</Words>
  <Application>Microsoft Office PowerPoint</Application>
  <PresentationFormat>מסך רחב</PresentationFormat>
  <Paragraphs>287</Paragraphs>
  <Slides>23</Slides>
  <Notes>22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Alef</vt:lpstr>
      <vt:lpstr>Arial</vt:lpstr>
      <vt:lpstr>Calibri</vt:lpstr>
      <vt:lpstr>Cambria Math</vt:lpstr>
      <vt:lpstr>Open Sans</vt:lpstr>
      <vt:lpstr>Office Theme</vt:lpstr>
      <vt:lpstr>מצגת של PowerPoint‏</vt:lpstr>
      <vt:lpstr>מה נלמד היום?</vt:lpstr>
      <vt:lpstr>מה להביא לשיעור?</vt:lpstr>
      <vt:lpstr>מתחילים בכיף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תרגול</vt:lpstr>
      <vt:lpstr>פתרון</vt:lpstr>
      <vt:lpstr>תרגול נוסף</vt:lpstr>
      <vt:lpstr>פתרון</vt:lpstr>
      <vt:lpstr>מסיימים ומסכמים</vt:lpstr>
      <vt:lpstr>ממשיכים לתרגל</vt:lpstr>
      <vt:lpstr>ממשיכים לתרגל - אתגר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שמלה/Shani Chemla</cp:lastModifiedBy>
  <cp:revision>184</cp:revision>
  <dcterms:created xsi:type="dcterms:W3CDTF">2020-03-11T07:11:19Z</dcterms:created>
  <dcterms:modified xsi:type="dcterms:W3CDTF">2021-10-05T11:40:00Z</dcterms:modified>
</cp:coreProperties>
</file>