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Open Sans" panose="020B060402020202020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9" roundtripDataSignature="AMtx7mgKtoDuYyQ8wsEO2RfgYiJxLjPO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5460" autoAdjust="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51782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kuKNn1pmgU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/>
              <a:t>כתבו את המלל בהתאם ואת הציוד הדרוש.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sz="1200" b="1"/>
              <a:t>משך השקף: 2 דקות</a:t>
            </a:r>
            <a:endParaRPr/>
          </a:p>
          <a:p>
            <a:pPr marL="15875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הקדמה קצרה מציגה את עצמה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22" name="Google Shape;22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אספר משהו על הסיפור על מהות השם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תשובה עולה בהנפשה שלומית קוראת את השאלה ועונה את התשובה .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246" name="Google Shape;24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256" name="Google Shape;2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266" name="Google Shape;26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276" name="Google Shape;27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/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86" name="Google Shape;28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/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92" name="Google Shape;29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365" name="Google Shape;365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375" name="Google Shape;37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385" name="Google Shape;385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395" name="Google Shape;39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b="1"/>
              <a:t>משך השקף: עד 2 דקות</a:t>
            </a:r>
            <a:endParaRPr b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0"/>
          </a:p>
        </p:txBody>
      </p:sp>
      <p:sp>
        <p:nvSpPr>
          <p:cNvPr id="405" name="Google Shape;405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x-none" sz="12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שלומית תאמר מספר מיל</a:t>
            </a:r>
            <a:r>
              <a:rPr lang="x-none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https://www.youtube.com/watch?v=okuKNn1pmgU</a:t>
            </a:r>
            <a:r>
              <a:rPr lang="x-none" sz="12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יש</a:t>
            </a:r>
            <a:r>
              <a:rPr lang="x-none"/>
              <a:t> להוסיף ב קישור לקלי</a:t>
            </a:r>
            <a:r>
              <a:rPr lang="he-IL" dirty="0"/>
              <a:t>פ</a:t>
            </a:r>
            <a:endParaRPr dirty="0"/>
          </a:p>
        </p:txBody>
      </p:sp>
      <p:sp>
        <p:nvSpPr>
          <p:cNvPr id="415" name="Google Shape;415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 קריאת הבית העוסק במתן שמות הרחוב והצגת משימת המשך שהילדים יבצעו  לאחר השידור </a:t>
            </a:r>
            <a:endParaRPr/>
          </a:p>
        </p:txBody>
      </p:sp>
      <p:sp>
        <p:nvSpPr>
          <p:cNvPr id="421" name="Google Shape;42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ראשית">
  <p:cSld name="כותרת ראשית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9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-7354566" y="2026507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12947248" y="-3969273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7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9"/>
          <p:cNvSpPr/>
          <p:nvPr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9"/>
          <p:cNvSpPr/>
          <p:nvPr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29"/>
          <p:cNvCxnSpPr/>
          <p:nvPr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9"/>
          <p:cNvSpPr/>
          <p:nvPr/>
        </p:nvSpPr>
        <p:spPr>
          <a:xfrm rot="-54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20;p29"/>
          <p:cNvCxnSpPr/>
          <p:nvPr/>
        </p:nvCxnSpPr>
        <p:spPr>
          <a:xfrm>
            <a:off x="2090531" y="4989650"/>
            <a:ext cx="5065642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" name="Google Shape;21;p29"/>
          <p:cNvSpPr txBox="1">
            <a:spLocks noGrp="1"/>
          </p:cNvSpPr>
          <p:nvPr>
            <p:ph type="body" idx="1"/>
          </p:nvPr>
        </p:nvSpPr>
        <p:spPr>
          <a:xfrm>
            <a:off x="2565199" y="3025258"/>
            <a:ext cx="7816850" cy="106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2" name="Google Shape;22;p29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3" name="Google Shape;23;p29"/>
            <p:cNvPicPr preferRelativeResize="0"/>
            <p:nvPr/>
          </p:nvPicPr>
          <p:blipFill rotWithShape="1">
            <a:blip r:embed="rId4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29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משרד החינוך</a:t>
              </a:r>
              <a:endParaRPr/>
            </a:p>
          </p:txBody>
        </p:sp>
      </p:grpSp>
      <p:pic>
        <p:nvPicPr>
          <p:cNvPr id="25" name="Google Shape;25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2187" y="886221"/>
            <a:ext cx="9150178" cy="279169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9"/>
          <p:cNvSpPr txBox="1">
            <a:spLocks noGrp="1"/>
          </p:cNvSpPr>
          <p:nvPr>
            <p:ph type="body" idx="2"/>
          </p:nvPr>
        </p:nvSpPr>
        <p:spPr>
          <a:xfrm>
            <a:off x="2030833" y="4419771"/>
            <a:ext cx="6411268" cy="64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body" idx="3"/>
          </p:nvPr>
        </p:nvSpPr>
        <p:spPr>
          <a:xfrm>
            <a:off x="416891" y="6148563"/>
            <a:ext cx="5099050" cy="56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ה נלמד היום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>
            <a:spLocks noGrp="1"/>
          </p:cNvSpPr>
          <p:nvPr>
            <p:ph type="title"/>
          </p:nvPr>
        </p:nvSpPr>
        <p:spPr>
          <a:xfrm>
            <a:off x="865046" y="3765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1" name="Google Shape;31;p30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32" name="Google Shape;32;p30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3" name="Google Shape;33;p30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0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oogle Shape;35;p30"/>
          <p:cNvGrpSpPr/>
          <p:nvPr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36" name="Google Shape;36;p30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7" name="Google Shape;37;p30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0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קניית ידע">
  <p:cSld name="הקניית ידע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31"/>
          <p:cNvPicPr preferRelativeResize="0"/>
          <p:nvPr/>
        </p:nvPicPr>
        <p:blipFill rotWithShape="1">
          <a:blip r:embed="rId2">
            <a:alphaModFix/>
          </a:blip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41;p31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42" name="Google Shape;42;p31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3" name="Google Shape;43;p31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31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1671638" y="1928813"/>
            <a:ext cx="9572625" cy="384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רגול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32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" name="Google Shape;50;p32"/>
          <p:cNvSpPr/>
          <p:nvPr/>
        </p:nvSpPr>
        <p:spPr>
          <a:xfrm rot="-54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" name="Google Shape;51;p32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52" name="Google Shape;52;p32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3" name="Google Shape;53;p32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2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12857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ה להביא לשיעור?">
  <p:cSld name="מה להביא לשיעור?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839788" y="1741679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6172200" y="1741679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62" name="Google Shape;62;p33"/>
          <p:cNvGrpSpPr/>
          <p:nvPr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63" name="Google Shape;63;p33"/>
            <p:cNvCxnSpPr/>
            <p:nvPr/>
          </p:nvCxnSpPr>
          <p:spPr>
            <a:xfrm>
              <a:off x="174808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64" name="Google Shape;64;p33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" name="Google Shape;65;p33"/>
          <p:cNvSpPr/>
          <p:nvPr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כותרת ראשית">
  <p:cSld name="1_כותרת ראשית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4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-7354566" y="2026507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34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12947248" y="-3969273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34"/>
          <p:cNvCxnSpPr/>
          <p:nvPr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1" name="Google Shape;71;p34"/>
          <p:cNvSpPr/>
          <p:nvPr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" name="Google Shape;72;p34"/>
          <p:cNvCxnSpPr/>
          <p:nvPr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3" name="Google Shape;73;p34"/>
          <p:cNvCxnSpPr/>
          <p:nvPr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4" name="Google Shape;74;p34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75" name="Google Shape;75;p34"/>
            <p:cNvPicPr preferRelativeResize="0"/>
            <p:nvPr/>
          </p:nvPicPr>
          <p:blipFill rotWithShape="1">
            <a:blip r:embed="rId4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34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משרד החינוך</a:t>
              </a:r>
              <a:endParaRPr/>
            </a:p>
          </p:txBody>
        </p:sp>
      </p:grpSp>
      <p:sp>
        <p:nvSpPr>
          <p:cNvPr id="77" name="Google Shape;77;p34"/>
          <p:cNvSpPr txBox="1"/>
          <p:nvPr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4"/>
          <p:cNvSpPr/>
          <p:nvPr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/>
          <p:nvPr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4"/>
          <p:cNvSpPr/>
          <p:nvPr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4"/>
          <p:cNvSpPr txBox="1"/>
          <p:nvPr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shutterstock/com איורים: </a:t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השיעור הבא יתחיל">
  <p:cSld name="2_השיעור הבא יתחיל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5"/>
          <p:cNvSpPr/>
          <p:nvPr/>
        </p:nvSpPr>
        <p:spPr>
          <a:xfrm>
            <a:off x="3337577" y="646574"/>
            <a:ext cx="5473303" cy="54733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5"/>
          <p:cNvSpPr/>
          <p:nvPr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6" name="Google Shape;86;p35"/>
          <p:cNvGrpSpPr/>
          <p:nvPr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87" name="Google Shape;87;p35"/>
            <p:cNvCxnSpPr/>
            <p:nvPr/>
          </p:nvCxnSpPr>
          <p:spPr>
            <a:xfrm>
              <a:off x="865046" y="532257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88" name="Google Shape;88;p35"/>
            <p:cNvSpPr/>
            <p:nvPr/>
          </p:nvSpPr>
          <p:spPr>
            <a:xfrm rot="-54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5"/>
            <p:cNvSpPr/>
            <p:nvPr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35"/>
          <p:cNvSpPr txBox="1">
            <a:spLocks noGrp="1"/>
          </p:cNvSpPr>
          <p:nvPr>
            <p:ph type="body" idx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1" name="Google Shape;91;p35"/>
          <p:cNvCxnSpPr/>
          <p:nvPr/>
        </p:nvCxnSpPr>
        <p:spPr>
          <a:xfrm>
            <a:off x="2377053" y="6178326"/>
            <a:ext cx="138588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92" name="Google Shape;92;p35"/>
          <p:cNvGrpSpPr/>
          <p:nvPr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93" name="Google Shape;93;p35"/>
            <p:cNvSpPr/>
            <p:nvPr/>
          </p:nvSpPr>
          <p:spPr>
            <a:xfrm rot="-54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5"/>
            <p:cNvSpPr/>
            <p:nvPr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5" name="Google Shape;95;p35"/>
          <p:cNvCxnSpPr/>
          <p:nvPr/>
        </p:nvCxnSpPr>
        <p:spPr>
          <a:xfrm>
            <a:off x="-678730" y="6456415"/>
            <a:ext cx="345536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35"/>
          <p:cNvSpPr txBox="1">
            <a:spLocks noGrp="1"/>
          </p:cNvSpPr>
          <p:nvPr>
            <p:ph type="body" idx="2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97" name="Google Shape;97;p35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98" name="Google Shape;98;p35"/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35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משרד החינוך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צגת מלאה בתרגול" type="twoTxTwoObj">
  <p:cSld name="TWO_OBJECTS_WITH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06" name="Google Shape;106;p36"/>
          <p:cNvGrpSpPr/>
          <p:nvPr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07" name="Google Shape;107;p36"/>
            <p:cNvCxnSpPr/>
            <p:nvPr/>
          </p:nvCxnSpPr>
          <p:spPr>
            <a:xfrm>
              <a:off x="145218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8" name="Google Shape;108;p36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36"/>
          <p:cNvSpPr/>
          <p:nvPr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תרון">
  <p:cSld name="פתרון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37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37"/>
          <p:cNvSpPr/>
          <p:nvPr/>
        </p:nvSpPr>
        <p:spPr>
          <a:xfrm rot="-54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37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14" name="Google Shape;114;p37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5" name="Google Shape;115;p37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7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הקניית ידע">
  <p:cSld name="1_הקניית ידע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38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2" name="Google Shape;122;p38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3" name="Google Shape;123;p38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8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38"/>
          <p:cNvSpPr txBox="1">
            <a:spLocks noGrp="1"/>
          </p:cNvSpPr>
          <p:nvPr>
            <p:ph type="body" idx="1"/>
          </p:nvPr>
        </p:nvSpPr>
        <p:spPr>
          <a:xfrm>
            <a:off x="1671638" y="1928813"/>
            <a:ext cx="9572625" cy="384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6" name="Google Shape;126;p38"/>
          <p:cNvPicPr preferRelativeResize="0"/>
          <p:nvPr/>
        </p:nvPicPr>
        <p:blipFill rotWithShape="1">
          <a:blip r:embed="rId2">
            <a:alphaModFix/>
          </a:blip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8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8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תרגול">
  <p:cSld name="1_תרגול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Google Shape;130;p39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1" name="Google Shape;131;p39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32" name="Google Shape;132;p39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3" name="Google Shape;133;p39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9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סיכום">
  <p:cSld name="סיכום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0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40" name="Google Shape;140;p40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1" name="Google Shape;141;p40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0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5" name="Google Shape;145;p40"/>
          <p:cNvPicPr preferRelativeResize="0"/>
          <p:nvPr/>
        </p:nvPicPr>
        <p:blipFill rotWithShape="1">
          <a:blip r:embed="rId2">
            <a:alphaModFix/>
          </a:blip>
          <a:srcRect t="45139" b="30974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0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0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שימה באופק">
  <p:cSld name="משימה באופק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1"/>
          <p:cNvSpPr>
            <a:spLocks noGrp="1"/>
          </p:cNvSpPr>
          <p:nvPr>
            <p:ph type="pic" idx="2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50" name="Google Shape;150;p41"/>
          <p:cNvGrpSpPr/>
          <p:nvPr/>
        </p:nvGrpSpPr>
        <p:grpSpPr>
          <a:xfrm>
            <a:off x="-2381248" y="158428"/>
            <a:ext cx="14545456" cy="6541143"/>
            <a:chOff x="-2455150" y="146499"/>
            <a:chExt cx="14545456" cy="6541143"/>
          </a:xfrm>
        </p:grpSpPr>
        <p:sp>
          <p:nvSpPr>
            <p:cNvPr id="151" name="Google Shape;151;p41"/>
            <p:cNvSpPr/>
            <p:nvPr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2" name="Google Shape;152;p41"/>
            <p:cNvCxnSpPr/>
            <p:nvPr/>
          </p:nvCxnSpPr>
          <p:spPr>
            <a:xfrm>
              <a:off x="-2455150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53" name="Google Shape;153;p41"/>
            <p:cNvGrpSpPr/>
            <p:nvPr/>
          </p:nvGrpSpPr>
          <p:grpSpPr>
            <a:xfrm rot="10800000">
              <a:off x="8177063" y="6181316"/>
              <a:ext cx="3913243" cy="506326"/>
              <a:chOff x="358720" y="6187719"/>
              <a:chExt cx="3913243" cy="506326"/>
            </a:xfrm>
          </p:grpSpPr>
          <p:cxnSp>
            <p:nvCxnSpPr>
              <p:cNvPr id="154" name="Google Shape;154;p41"/>
              <p:cNvCxnSpPr/>
              <p:nvPr/>
            </p:nvCxnSpPr>
            <p:spPr>
              <a:xfrm>
                <a:off x="865046" y="6434480"/>
                <a:ext cx="3406917" cy="12802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55" name="Google Shape;155;p41"/>
              <p:cNvSpPr/>
              <p:nvPr/>
            </p:nvSpPr>
            <p:spPr>
              <a:xfrm rot="-54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41"/>
              <p:cNvSpPr/>
              <p:nvPr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7" name="Google Shape;157;p41"/>
            <p:cNvSpPr/>
            <p:nvPr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41"/>
          <p:cNvSpPr txBox="1">
            <a:spLocks noGrp="1"/>
          </p:cNvSpPr>
          <p:nvPr>
            <p:ph type="body" idx="1"/>
          </p:nvPr>
        </p:nvSpPr>
        <p:spPr>
          <a:xfrm>
            <a:off x="426793" y="661709"/>
            <a:ext cx="10953750" cy="190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marL="914400" lvl="1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2pPr>
            <a:lvl3pPr marL="1371600" lvl="2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4pPr>
            <a:lvl5pPr marL="2286000" lvl="4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2"/>
          <p:cNvSpPr txBox="1">
            <a:spLocks noGrp="1"/>
          </p:cNvSpPr>
          <p:nvPr>
            <p:ph type="title"/>
          </p:nvPr>
        </p:nvSpPr>
        <p:spPr>
          <a:xfrm>
            <a:off x="7312026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2"/>
          <p:cNvSpPr>
            <a:spLocks noGrp="1"/>
          </p:cNvSpPr>
          <p:nvPr>
            <p:ph type="pic" idx="2"/>
          </p:nvPr>
        </p:nvSpPr>
        <p:spPr>
          <a:xfrm>
            <a:off x="849183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62" name="Google Shape;162;p42"/>
          <p:cNvGrpSpPr/>
          <p:nvPr/>
        </p:nvGrpSpPr>
        <p:grpSpPr>
          <a:xfrm>
            <a:off x="10820648" y="6288984"/>
            <a:ext cx="10328540" cy="167498"/>
            <a:chOff x="10668248" y="5893696"/>
            <a:chExt cx="10328540" cy="167498"/>
          </a:xfrm>
        </p:grpSpPr>
        <p:cxnSp>
          <p:nvCxnSpPr>
            <p:cNvPr id="163" name="Google Shape;163;p42"/>
            <p:cNvCxnSpPr/>
            <p:nvPr/>
          </p:nvCxnSpPr>
          <p:spPr>
            <a:xfrm>
              <a:off x="10751997" y="5977445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4" name="Google Shape;164;p42"/>
            <p:cNvSpPr/>
            <p:nvPr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42"/>
          <p:cNvGrpSpPr/>
          <p:nvPr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66" name="Google Shape;166;p42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7" name="Google Shape;167;p42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42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42"/>
          <p:cNvSpPr txBox="1">
            <a:spLocks noGrp="1"/>
          </p:cNvSpPr>
          <p:nvPr>
            <p:ph type="body" idx="1"/>
          </p:nvPr>
        </p:nvSpPr>
        <p:spPr>
          <a:xfrm>
            <a:off x="7312026" y="2208855"/>
            <a:ext cx="3932237" cy="3652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0" name="Google Shape;170;p42"/>
          <p:cNvPicPr preferRelativeResize="0"/>
          <p:nvPr/>
        </p:nvPicPr>
        <p:blipFill rotWithShape="1">
          <a:blip r:embed="rId2">
            <a:alphaModFix/>
          </a:blip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טקסט תחתון">
  <p:cSld name="תמונה עם טקסט תחתון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3"/>
          <p:cNvSpPr>
            <a:spLocks noGrp="1"/>
          </p:cNvSpPr>
          <p:nvPr>
            <p:ph type="pic" idx="2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43"/>
          <p:cNvSpPr txBox="1">
            <a:spLocks noGrp="1"/>
          </p:cNvSpPr>
          <p:nvPr>
            <p:ph type="ctrTitle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4" name="Google Shape;174;p43"/>
          <p:cNvGrpSpPr/>
          <p:nvPr/>
        </p:nvGrpSpPr>
        <p:grpSpPr>
          <a:xfrm>
            <a:off x="1336409" y="356936"/>
            <a:ext cx="10550791" cy="506326"/>
            <a:chOff x="1336409" y="356936"/>
            <a:chExt cx="10550791" cy="506326"/>
          </a:xfrm>
        </p:grpSpPr>
        <p:cxnSp>
          <p:nvCxnSpPr>
            <p:cNvPr id="175" name="Google Shape;175;p43"/>
            <p:cNvCxnSpPr/>
            <p:nvPr/>
          </p:nvCxnSpPr>
          <p:spPr>
            <a:xfrm>
              <a:off x="1336409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6" name="Google Shape;176;p43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43"/>
          <p:cNvSpPr/>
          <p:nvPr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השיעור הבא יתחיל">
  <p:cSld name="1_השיעור הבא יתחיל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4"/>
          <p:cNvSpPr/>
          <p:nvPr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44"/>
          <p:cNvCxnSpPr/>
          <p:nvPr/>
        </p:nvCxnSpPr>
        <p:spPr>
          <a:xfrm>
            <a:off x="865046" y="532257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1" name="Google Shape;181;p44"/>
          <p:cNvSpPr/>
          <p:nvPr/>
        </p:nvSpPr>
        <p:spPr>
          <a:xfrm rot="-54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4"/>
          <p:cNvSpPr/>
          <p:nvPr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4"/>
          <p:cNvSpPr txBox="1">
            <a:spLocks noGrp="1"/>
          </p:cNvSpPr>
          <p:nvPr>
            <p:ph type="body" idx="1"/>
          </p:nvPr>
        </p:nvSpPr>
        <p:spPr>
          <a:xfrm>
            <a:off x="1837135" y="1720995"/>
            <a:ext cx="8517731" cy="347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106666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4" name="Google Shape;184;p44"/>
          <p:cNvCxnSpPr/>
          <p:nvPr/>
        </p:nvCxnSpPr>
        <p:spPr>
          <a:xfrm>
            <a:off x="792994" y="5506727"/>
            <a:ext cx="138588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44"/>
          <p:cNvSpPr/>
          <p:nvPr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44"/>
          <p:cNvCxnSpPr/>
          <p:nvPr/>
        </p:nvCxnSpPr>
        <p:spPr>
          <a:xfrm>
            <a:off x="408495" y="6252973"/>
            <a:ext cx="2815472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7" name="Google Shape;187;p44"/>
          <p:cNvCxnSpPr/>
          <p:nvPr/>
        </p:nvCxnSpPr>
        <p:spPr>
          <a:xfrm>
            <a:off x="-678730" y="6456415"/>
            <a:ext cx="345536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500"/>
              <a:buFont typeface="Calibri"/>
              <a:buNone/>
              <a:defRPr sz="65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91" name="Google Shape;191;p45"/>
          <p:cNvCxnSpPr/>
          <p:nvPr/>
        </p:nvCxnSpPr>
        <p:spPr>
          <a:xfrm>
            <a:off x="-874997" y="6429575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92" name="Google Shape;192;p45"/>
          <p:cNvGrpSpPr/>
          <p:nvPr/>
        </p:nvGrpSpPr>
        <p:grpSpPr>
          <a:xfrm>
            <a:off x="1313047" y="356936"/>
            <a:ext cx="10574153" cy="506326"/>
            <a:chOff x="1313047" y="356936"/>
            <a:chExt cx="10574153" cy="506326"/>
          </a:xfrm>
        </p:grpSpPr>
        <p:cxnSp>
          <p:nvCxnSpPr>
            <p:cNvPr id="193" name="Google Shape;193;p45"/>
            <p:cNvCxnSpPr/>
            <p:nvPr/>
          </p:nvCxnSpPr>
          <p:spPr>
            <a:xfrm>
              <a:off x="131304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4" name="Google Shape;194;p45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45"/>
            <p:cNvSpPr/>
            <p:nvPr/>
          </p:nvSpPr>
          <p:spPr>
            <a:xfrm>
              <a:off x="131304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45"/>
          <p:cNvGrpSpPr/>
          <p:nvPr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97" name="Google Shape;197;p45"/>
            <p:cNvSpPr/>
            <p:nvPr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5"/>
            <p:cNvSpPr/>
            <p:nvPr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">
  <p:cSld name="תמונה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6"/>
          <p:cNvSpPr>
            <a:spLocks noGrp="1"/>
          </p:cNvSpPr>
          <p:nvPr>
            <p:ph type="pic" idx="2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01" name="Google Shape;201;p46"/>
          <p:cNvGrpSpPr/>
          <p:nvPr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202" name="Google Shape;202;p46"/>
            <p:cNvCxnSpPr/>
            <p:nvPr/>
          </p:nvCxnSpPr>
          <p:spPr>
            <a:xfrm>
              <a:off x="865046" y="573247"/>
              <a:ext cx="10769491" cy="0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3" name="Google Shape;203;p46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6"/>
            <p:cNvSpPr/>
            <p:nvPr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6"/>
          <p:cNvGrpSpPr/>
          <p:nvPr/>
        </p:nvGrpSpPr>
        <p:grpSpPr>
          <a:xfrm>
            <a:off x="-8156196" y="6042094"/>
            <a:ext cx="10328540" cy="167498"/>
            <a:chOff x="10668248" y="5893696"/>
            <a:chExt cx="10328540" cy="167498"/>
          </a:xfrm>
        </p:grpSpPr>
        <p:cxnSp>
          <p:nvCxnSpPr>
            <p:cNvPr id="206" name="Google Shape;206;p46"/>
            <p:cNvCxnSpPr/>
            <p:nvPr/>
          </p:nvCxnSpPr>
          <p:spPr>
            <a:xfrm>
              <a:off x="10751997" y="5977445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7" name="Google Shape;207;p46"/>
            <p:cNvSpPr/>
            <p:nvPr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46"/>
          <p:cNvSpPr/>
          <p:nvPr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083">
          <p15:clr>
            <a:srgbClr val="F26B43"/>
          </p15:clr>
        </p15:guide>
        <p15:guide id="2" orient="horz" pos="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6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"/>
          <p:cNvSpPr txBox="1">
            <a:spLocks noGrp="1"/>
          </p:cNvSpPr>
          <p:nvPr>
            <p:ph type="body" idx="2"/>
          </p:nvPr>
        </p:nvSpPr>
        <p:spPr>
          <a:xfrm>
            <a:off x="1807177" y="5077936"/>
            <a:ext cx="5157367" cy="64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x-none"/>
              <a:t>רְחוֹב בְּלִי שֵׁם</a:t>
            </a:r>
            <a:endParaRPr/>
          </a:p>
        </p:txBody>
      </p:sp>
      <p:pic>
        <p:nvPicPr>
          <p:cNvPr id="215" name="Google Shape;21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705291">
            <a:off x="3733675" y="632278"/>
            <a:ext cx="658648" cy="221238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"/>
          <p:cNvSpPr txBox="1"/>
          <p:nvPr/>
        </p:nvSpPr>
        <p:spPr>
          <a:xfrm>
            <a:off x="2030833" y="5094699"/>
            <a:ext cx="5157367" cy="64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"/>
          <p:cNvSpPr txBox="1"/>
          <p:nvPr/>
        </p:nvSpPr>
        <p:spPr>
          <a:xfrm>
            <a:off x="540060" y="4245126"/>
            <a:ext cx="8138911" cy="106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x-none" sz="4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מִפְגָּשׁ עִם הַיּוֹצֶרֶת שְׁלוֹמִית כֹּהֵן</a:t>
            </a:r>
            <a:r>
              <a:rPr lang="he-IL" sz="4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x-none" sz="42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אָסִיף</a:t>
            </a:r>
            <a:endParaRPr sz="4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"/>
          <p:cNvSpPr/>
          <p:nvPr/>
        </p:nvSpPr>
        <p:spPr>
          <a:xfrm>
            <a:off x="3047091" y="2921168"/>
            <a:ext cx="730520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שִׁיעוּר בְּעִבְרִית לְכִיתָה א-ב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"/>
          <p:cNvSpPr txBox="1">
            <a:spLocks noGrp="1"/>
          </p:cNvSpPr>
          <p:nvPr>
            <p:ph type="title"/>
          </p:nvPr>
        </p:nvSpPr>
        <p:spPr>
          <a:xfrm>
            <a:off x="865046" y="3765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x-none" b="1"/>
              <a:t>נָעִים לְהַכִּיר...</a:t>
            </a:r>
            <a:endParaRPr b="1"/>
          </a:p>
        </p:txBody>
      </p:sp>
      <p:pic>
        <p:nvPicPr>
          <p:cNvPr id="225" name="Google Shape;2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057618">
            <a:off x="290049" y="269606"/>
            <a:ext cx="1468977" cy="97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" descr="הצימוקים הם ענבים עצובים - שלומית כהן אסיף | רשת צומת ספרים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981" y="1547229"/>
            <a:ext cx="2512569" cy="24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3491779" y="1551811"/>
            <a:ext cx="2416967" cy="2429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88596" y="1621835"/>
            <a:ext cx="2286000" cy="2359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" descr="גשם של נשיקות כהן-אסיף שלומית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88596" y="4199971"/>
            <a:ext cx="2365319" cy="2433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99134" y="1655114"/>
            <a:ext cx="2952750" cy="2326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999135" y="4197056"/>
            <a:ext cx="2952750" cy="2436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491778" y="4168818"/>
            <a:ext cx="2416967" cy="2477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" descr="גבעת הכפתורים - שלומית כהן-אסיף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82981" y="4119738"/>
            <a:ext cx="2548855" cy="2513636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מַתְחִילִים</a:t>
            </a:r>
            <a:endParaRPr/>
          </a:p>
        </p:txBody>
      </p:sp>
      <p:pic>
        <p:nvPicPr>
          <p:cNvPr id="240" name="Google Shape;24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7846" y="13562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1409" y="1498423"/>
            <a:ext cx="3700226" cy="443223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"/>
          <p:cNvSpPr txBox="1"/>
          <p:nvPr/>
        </p:nvSpPr>
        <p:spPr>
          <a:xfrm>
            <a:off x="818866" y="6045958"/>
            <a:ext cx="70285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"רחוב בלי שם"</a:t>
            </a:r>
            <a:r>
              <a:rPr lang="he-IL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x-non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כתבה:</a:t>
            </a:r>
            <a:r>
              <a:rPr lang="he-IL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x-non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שלומית כהן-אסיף	 איורים:</a:t>
            </a:r>
            <a:r>
              <a:rPr lang="he-IL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x-non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ענת פרי-טל,</a:t>
            </a:r>
            <a:r>
              <a:rPr lang="he-IL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x-non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ספריית הפועלים</a:t>
            </a:r>
            <a:endParaRPr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249" name="Google Shape;24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3407" y="312426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מֵהֵיכָן הָרַעְיוֹן  לִכְתִיבַת הַסִּפּוּר?</a:t>
            </a:r>
            <a:endParaRPr dirty="0"/>
          </a:p>
        </p:txBody>
      </p:sp>
      <p:sp>
        <p:nvSpPr>
          <p:cNvPr id="252" name="Google Shape;252;p4"/>
          <p:cNvSpPr/>
          <p:nvPr/>
        </p:nvSpPr>
        <p:spPr>
          <a:xfrm>
            <a:off x="186813" y="2524836"/>
            <a:ext cx="4031225" cy="2745254"/>
          </a:xfrm>
          <a:prstGeom prst="wedgeRoundRectCallout">
            <a:avLst>
              <a:gd name="adj1" fmla="val 57232"/>
              <a:gd name="adj2" fmla="val 39457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חלמתי שאני הולכת ברחוב שאין לו שם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ומחפשת שלט עם שם הרחוב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ושואלת עוברים ושבים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מה שם הרחוב הזה?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והם לא ידעו לענות לי.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259" name="Google Shape;25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8207" y="229872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5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5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מָה אַתְּ אוֹהֶבֶת לִכְתּוֹב יוֹתֵר –  שִׁירִים אוֹ סִפּוּרִים?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5"/>
          <p:cNvSpPr/>
          <p:nvPr/>
        </p:nvSpPr>
        <p:spPr>
          <a:xfrm>
            <a:off x="354515" y="1691148"/>
            <a:ext cx="3140174" cy="4286865"/>
          </a:xfrm>
          <a:prstGeom prst="wedgeRoundRectCallout">
            <a:avLst>
              <a:gd name="adj1" fmla="val 74625"/>
              <a:gd name="adj2" fmla="val 39638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משורר כותב שירים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סופר כותב סיפורים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אני גם זה וגם זה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אבל אני אוהבת יותר לכתוב סיפורים וחולמת יותר שירים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לכן יש לי יותר ספרי שירה ופחות ספרי סיפורים</a:t>
            </a:r>
            <a:endParaRPr sz="2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 dirty="0"/>
              <a:t>רְחוֹב בְּלִי שֵׁם – </a:t>
            </a:r>
            <a:r>
              <a:rPr lang="he-IL" dirty="0"/>
              <a:t> </a:t>
            </a:r>
            <a:r>
              <a:rPr lang="x-none" dirty="0"/>
              <a:t>הַסִּפּוּר שֶׁמֵּאֲחוֹרֵי הַסֵּפֶר</a:t>
            </a:r>
            <a:endParaRPr dirty="0"/>
          </a:p>
        </p:txBody>
      </p:sp>
      <p:pic>
        <p:nvPicPr>
          <p:cNvPr id="269" name="Google Shape;26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5258" y="127776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6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6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כַּמָּה זְמַן לָקַח לָךְ לִכְתּוֹב אֶת הַסִּפּוּר?</a:t>
            </a:r>
            <a:endParaRPr/>
          </a:p>
        </p:txBody>
      </p:sp>
      <p:sp>
        <p:nvSpPr>
          <p:cNvPr id="272" name="Google Shape;272;p6"/>
          <p:cNvSpPr/>
          <p:nvPr/>
        </p:nvSpPr>
        <p:spPr>
          <a:xfrm>
            <a:off x="477672" y="2524836"/>
            <a:ext cx="3140174" cy="1978925"/>
          </a:xfrm>
          <a:prstGeom prst="wedgeRoundRectCallout">
            <a:avLst>
              <a:gd name="adj1" fmla="val 78695"/>
              <a:gd name="adj2" fmla="val 7491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אולי שנה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אבל במשך שלוש שנים שיפרתי אותו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שיניתי מחקתי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הוספתי...</a:t>
            </a:r>
            <a:endParaRPr sz="18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279" name="Google Shape;27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797" y="312426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7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7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הַאִם מִישֶׁהוּ עָזַר לָךְ לִכְתּוֹב אֶת הַסִּפּוּר?</a:t>
            </a:r>
            <a:endParaRPr/>
          </a:p>
        </p:txBody>
      </p:sp>
      <p:sp>
        <p:nvSpPr>
          <p:cNvPr id="282" name="Google Shape;282;p7"/>
          <p:cNvSpPr/>
          <p:nvPr/>
        </p:nvSpPr>
        <p:spPr>
          <a:xfrm>
            <a:off x="477672" y="2524836"/>
            <a:ext cx="3140174" cy="2463962"/>
          </a:xfrm>
          <a:prstGeom prst="wedgeRoundRectCallout">
            <a:avLst>
              <a:gd name="adj1" fmla="val 78695"/>
              <a:gd name="adj2" fmla="val 7491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כן, שלומית הילדה הקטנה שהייתי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תמיד כותבת את היצירות שלי יחד איתה.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2886" y="543322"/>
            <a:ext cx="4373217" cy="584216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0575" y="410817"/>
            <a:ext cx="10254018" cy="6044574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0417" y="450573"/>
            <a:ext cx="9978887" cy="5923721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0661" y="474155"/>
            <a:ext cx="9886122" cy="5913393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3913" y="505623"/>
            <a:ext cx="9886121" cy="588999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3913" y="477078"/>
            <a:ext cx="9896775" cy="592175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8192" y="481195"/>
            <a:ext cx="5141844" cy="5869734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5" name="Google Shape;325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3913" y="481196"/>
            <a:ext cx="4744278" cy="5869734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6" name="Google Shape;326;p14"/>
          <p:cNvSpPr/>
          <p:nvPr/>
        </p:nvSpPr>
        <p:spPr>
          <a:xfrm>
            <a:off x="993913" y="755374"/>
            <a:ext cx="636104" cy="742122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9252" y="455956"/>
            <a:ext cx="4807848" cy="583283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3" name="Google Shape;33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174" y="455955"/>
            <a:ext cx="5049078" cy="583283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7165" y="495713"/>
            <a:ext cx="4903305" cy="590581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0" name="Google Shape;340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10470" y="495712"/>
            <a:ext cx="5075581" cy="590581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2991" y="444360"/>
            <a:ext cx="4894196" cy="583716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7" name="Google Shape;34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0661" y="444361"/>
            <a:ext cx="5062329" cy="5837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84175" y="478529"/>
            <a:ext cx="5097967" cy="584275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4" name="Google Shape;35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5514" y="466738"/>
            <a:ext cx="5168661" cy="5854549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445396"/>
            <a:ext cx="5012429" cy="5965983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1" name="Google Shape;36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4058" y="445397"/>
            <a:ext cx="5091942" cy="5965983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369" name="Google Shape;369;p20" descr="רחוב בלי שם - ספריית פיג'מ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0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מַדּוּעַ בָּחַרְתְּ לִכְתּוֹב אֶת הַסִּפּוּר בַּחֲרוּזִים?</a:t>
            </a:r>
            <a:endParaRPr/>
          </a:p>
        </p:txBody>
      </p:sp>
      <p:sp>
        <p:nvSpPr>
          <p:cNvPr id="371" name="Google Shape;371;p20"/>
          <p:cNvSpPr/>
          <p:nvPr/>
        </p:nvSpPr>
        <p:spPr>
          <a:xfrm>
            <a:off x="477672" y="2535594"/>
            <a:ext cx="3140174" cy="2463962"/>
          </a:xfrm>
          <a:prstGeom prst="wedgeRoundRectCallout">
            <a:avLst>
              <a:gd name="adj1" fmla="val 80750"/>
              <a:gd name="adj2" fmla="val 39986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משוררת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רציתי לכתוב שי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ר...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וזה הפך לסיפור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החרוזים עוזרים לי לזכור את החלומות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pic>
        <p:nvPicPr>
          <p:cNvPr id="7" name="Google Shape;378;p21">
            <a:extLst>
              <a:ext uri="{FF2B5EF4-FFF2-40B4-BE49-F238E27FC236}">
                <a16:creationId xmlns:a16="http://schemas.microsoft.com/office/drawing/2014/main" id="{1FE3782F-8E90-4A2F-8EBD-E321E4CD06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9278" y="303134"/>
            <a:ext cx="1017545" cy="10707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378" name="Google Shape;37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9278" y="303134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1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1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הַאִם חָשַׁבְתְּ עַל סוֹפוֹ שֶׁל הַסִּפּוּר לִפְנֵי שֶׁהִתְחַלְתְּ לִכְתּוֹב?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477672" y="2524836"/>
            <a:ext cx="3140174" cy="1978925"/>
          </a:xfrm>
          <a:prstGeom prst="wedgeRoundRectCallout">
            <a:avLst>
              <a:gd name="adj1" fmla="val 78695"/>
              <a:gd name="adj2" fmla="val 7491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ממש לא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זה התפתח והתגלגל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כל פעם היה לי סוף אחר לסיפור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למשל...</a:t>
            </a:r>
            <a:endParaRPr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2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389" name="Google Shape;389;p22" descr="רחוב בלי שם - ספריית פיג'מ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22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הַאִם הָיִית שֻׁתָּפָהּ לְאִיּוּר הַסֵּפֶר וְכֵיצַד?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255639" y="1733826"/>
            <a:ext cx="3843025" cy="4247426"/>
          </a:xfrm>
          <a:prstGeom prst="wedgeRoundRectCallout">
            <a:avLst>
              <a:gd name="adj1" fmla="val 61018"/>
              <a:gd name="adj2" fmla="val 36416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אמנית לא אוהבת שמתערבים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הצייר לא אומר לי איך לכתוב,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ואני לא אומרת לו איך לצייר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אנחנו במקרה שני אמנים שגרים בספר אחד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לרוב אני בוחרת את המאייר או המאיירת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pic>
        <p:nvPicPr>
          <p:cNvPr id="7" name="Google Shape;378;p21">
            <a:extLst>
              <a:ext uri="{FF2B5EF4-FFF2-40B4-BE49-F238E27FC236}">
                <a16:creationId xmlns:a16="http://schemas.microsoft.com/office/drawing/2014/main" id="{2DADB51C-DFC9-42E2-A33B-B59C77AA63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9278" y="303134"/>
            <a:ext cx="1017545" cy="10707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399" name="Google Shape;399;p23" descr="רחוב בלי שם - ספריית פיג'מ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3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מָה אַתְּ אוֹהֶבֶת בָּאִיּוּרִים?</a:t>
            </a:r>
            <a:endParaRPr/>
          </a:p>
        </p:txBody>
      </p:sp>
      <p:sp>
        <p:nvSpPr>
          <p:cNvPr id="401" name="Google Shape;401;p23"/>
          <p:cNvSpPr/>
          <p:nvPr/>
        </p:nvSpPr>
        <p:spPr>
          <a:xfrm>
            <a:off x="477672" y="2514078"/>
            <a:ext cx="3140174" cy="3348839"/>
          </a:xfrm>
          <a:prstGeom prst="wedgeRoundRectCallout">
            <a:avLst>
              <a:gd name="adj1" fmla="val 79038"/>
              <a:gd name="adj2" fmla="val 4118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מצחיקים אותי ואת הקוראים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יש המון הומור ושעשוע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יש לי תחושה  שהאיורים בספר משוחחים עם הסיפור עצמו.</a:t>
            </a:r>
            <a:endParaRPr dirty="0"/>
          </a:p>
        </p:txBody>
      </p:sp>
      <p:pic>
        <p:nvPicPr>
          <p:cNvPr id="7" name="Google Shape;378;p21">
            <a:extLst>
              <a:ext uri="{FF2B5EF4-FFF2-40B4-BE49-F238E27FC236}">
                <a16:creationId xmlns:a16="http://schemas.microsoft.com/office/drawing/2014/main" id="{8EBA17B9-4615-48C9-8BAF-9A274A2865A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9278" y="303134"/>
            <a:ext cx="1017545" cy="10707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4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x-none"/>
              <a:t>רְחוֹב בְּלִי שֵׁם – הַסִּפּוּר שֶׁמֵּאֲחוֹרֵי הַסֵּפֶר</a:t>
            </a:r>
            <a:endParaRPr/>
          </a:p>
        </p:txBody>
      </p:sp>
      <p:pic>
        <p:nvPicPr>
          <p:cNvPr id="408" name="Google Shape;40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7846" y="13562"/>
            <a:ext cx="1017545" cy="10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4" descr="רחוב בלי שם - ספריית פיג'מה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5391" y="2865867"/>
            <a:ext cx="2936375" cy="35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4"/>
          <p:cNvSpPr/>
          <p:nvPr/>
        </p:nvSpPr>
        <p:spPr>
          <a:xfrm>
            <a:off x="7664539" y="2695241"/>
            <a:ext cx="4202018" cy="2293557"/>
          </a:xfrm>
          <a:prstGeom prst="wedgeEllipseCallout">
            <a:avLst>
              <a:gd name="adj1" fmla="val -49354"/>
              <a:gd name="adj2" fmla="val 74808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מַהוּ הַבַּיִת שֶׁאַתְּ הֲכִי אוֹהֶבֶת בַּסֵּפֶר?</a:t>
            </a:r>
            <a:endParaRPr/>
          </a:p>
        </p:txBody>
      </p:sp>
      <p:sp>
        <p:nvSpPr>
          <p:cNvPr id="411" name="Google Shape;411;p24"/>
          <p:cNvSpPr/>
          <p:nvPr/>
        </p:nvSpPr>
        <p:spPr>
          <a:xfrm>
            <a:off x="477672" y="2388199"/>
            <a:ext cx="3140174" cy="2689412"/>
          </a:xfrm>
          <a:prstGeom prst="wedgeRoundRectCallout">
            <a:avLst>
              <a:gd name="adj1" fmla="val 77667"/>
              <a:gd name="adj2" fmla="val 4891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אוהבת את כל הספר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את כל הבתים כולם</a:t>
            </a:r>
            <a:r>
              <a:rPr lang="he-IL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אבל במיוחד את הבית האחרון: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מאז אל רחוב שם טוב</a:t>
            </a:r>
            <a:endParaRPr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שרשרת">
            <a:hlinkClick r:id="" action="ppaction://media"/>
            <a:extLst>
              <a:ext uri="{FF2B5EF4-FFF2-40B4-BE49-F238E27FC236}">
                <a16:creationId xmlns:a16="http://schemas.microsoft.com/office/drawing/2014/main" id="{91B7B351-898A-462B-B803-D2149A4AB4F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110" y="446441"/>
            <a:ext cx="10317780" cy="580375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6"/>
          <p:cNvSpPr txBox="1">
            <a:spLocks noGrp="1"/>
          </p:cNvSpPr>
          <p:nvPr>
            <p:ph type="body" idx="1"/>
          </p:nvPr>
        </p:nvSpPr>
        <p:spPr>
          <a:xfrm>
            <a:off x="296448" y="846174"/>
            <a:ext cx="5157787" cy="574015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x-none" sz="2800" b="1"/>
              <a:t>מְשִׂימָה: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</a:pPr>
            <a:r>
              <a:rPr lang="x-none" sz="2800" b="1"/>
              <a:t>אִם אַתֶּם הֱיִיתֶם צְרִיכִים לְהַצִּיעַ שֵׁמוֹת לִרְחוֹב בְּלִי שֵׁם – חִשְׁבוּ עַל שֵׁם מְיֻוחָד, שֶׁאַתֶּם הֱיִיתֶם מַצִּיעִים לָרְחוֹב. 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</a:pPr>
            <a:r>
              <a:rPr lang="x-none" sz="2800" b="1"/>
              <a:t>כִּתְבוּ אֶת הַשֵּׁם בְּגָדוֹל עַל דַּף נְיָיר, כְּמוֹ עַל שֶׁלֶט רְחוֹב.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</a:pPr>
            <a:r>
              <a:rPr lang="x-none" sz="2800" b="1"/>
              <a:t>הַרְאוּ אֶת הַשֶּׁלֶט שֶׁהֵכַנְתֶּם לַמּוֹרָה , לַחֲבֵרִים אוֹ לִבְנֵי הַמִּשְׁפָּחָה .</a:t>
            </a:r>
            <a:endParaRPr/>
          </a:p>
          <a:p>
            <a:pPr marL="2286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</a:pPr>
            <a:r>
              <a:rPr lang="x-none" sz="2800" b="1"/>
              <a:t>מְעַנְיֵין מָה הֵם הָיוּ אוֹמְרִים עַל הַשֵּׁם שֶׁבְּחַרְתֶּם לָרְחוֹב.</a:t>
            </a:r>
            <a:endParaRPr sz="2800"/>
          </a:p>
        </p:txBody>
      </p:sp>
      <p:sp>
        <p:nvSpPr>
          <p:cNvPr id="424" name="Google Shape;424;p26"/>
          <p:cNvSpPr txBox="1">
            <a:spLocks noGrp="1"/>
          </p:cNvSpPr>
          <p:nvPr>
            <p:ph type="body" idx="2"/>
          </p:nvPr>
        </p:nvSpPr>
        <p:spPr>
          <a:xfrm>
            <a:off x="9136409" y="821635"/>
            <a:ext cx="2883313" cy="57646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רֹאשׁ הָעִיר בַּחֲלִיפָה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הִנְהֵן-הִמְהֵם: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"נוּ, צָץ כְּבָר רַעְיוֹן,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יֵשׁ לָכֶם שֵׁם?"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"כֵּן-כֵּן, 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יֵשׁ לָנוּ הַצָּעָה מְאַלֶּפֶת!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/>
              <a:t>נִקְרָא לָרְחוֹב:</a:t>
            </a:r>
            <a:endParaRPr sz="2800"/>
          </a:p>
          <a:p>
            <a:pPr marL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x-none" sz="2800" b="1"/>
              <a:t>סַבָּא יֶפֶת וְהַלֶּפֶת</a:t>
            </a:r>
            <a:r>
              <a:rPr lang="x-none" sz="2800"/>
              <a:t>."</a:t>
            </a:r>
            <a:endParaRPr sz="2800"/>
          </a:p>
          <a:p>
            <a:pPr marL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  <p:sp>
        <p:nvSpPr>
          <p:cNvPr id="425" name="Google Shape;425;p26"/>
          <p:cNvSpPr txBox="1"/>
          <p:nvPr/>
        </p:nvSpPr>
        <p:spPr>
          <a:xfrm>
            <a:off x="5669280" y="821635"/>
            <a:ext cx="3126092" cy="57646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x-none" sz="2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דֶּרִי-דֶּרִינָה-מֶלִי-מֶלִינָה!"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שָׁרוּ הַיְלָדִים לָאָדוֹן,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"עוֹד שֵׁמוֹת לָרְחוֹב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בַּכִּיסִים הֵבֵאנוּ: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דּוֹ רֶה מִי פָה סוֹל</a:t>
            </a: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אוֹ </a:t>
            </a:r>
            <a:r>
              <a:rPr lang="x-none" sz="2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פָּרַת </a:t>
            </a:r>
            <a:r>
              <a:rPr lang="x-none" sz="28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מֹשֶׁה</a:t>
            </a:r>
            <a:r>
              <a:rPr lang="x-none" sz="2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רַבֵּנוּ</a:t>
            </a:r>
            <a:r>
              <a:rPr lang="x-none" sz="26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."</a:t>
            </a: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Arial"/>
              <a:buNone/>
            </a:pPr>
            <a:endParaRPr sz="26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התאמה אישית 5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625</Words>
  <Application>Microsoft Office PowerPoint</Application>
  <PresentationFormat>מסך רחב</PresentationFormat>
  <Paragraphs>99</Paragraphs>
  <Slides>27</Slides>
  <Notes>27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31" baseType="lpstr">
      <vt:lpstr>Calibri</vt:lpstr>
      <vt:lpstr>Open Sans</vt:lpstr>
      <vt:lpstr>Arial</vt:lpstr>
      <vt:lpstr>Office Theme</vt:lpstr>
      <vt:lpstr>מצגת של PowerPoint‏</vt:lpstr>
      <vt:lpstr>נָעִים לְהַכִּיר...</vt:lpstr>
      <vt:lpstr>מַתְחִילִים</vt:lpstr>
      <vt:lpstr>רְחוֹב בְּלִי שֵׁם – הַסִּפּוּר שֶׁמֵּאֲחוֹרֵי הַסֵּפֶר</vt:lpstr>
      <vt:lpstr>רְחוֹב בְּלִי שֵׁם – הַסִּפּוּר שֶׁמֵּאֲחוֹרֵי הַסֵּפֶר</vt:lpstr>
      <vt:lpstr>רְחוֹב בְּלִי שֵׁם –  הַסִּפּוּר שֶׁמֵּאֲחוֹרֵי הַסֵּפֶר</vt:lpstr>
      <vt:lpstr>רְחוֹב בְּלִי שֵׁם – הַסִּפּוּר שֶׁמֵּאֲחוֹרֵי הַסֵּפֶר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רְחוֹב בְּלִי שֵׁם – הַסִּפּוּר שֶׁמֵּאֲחוֹרֵי הַסֵּפֶר</vt:lpstr>
      <vt:lpstr>רְחוֹב בְּלִי שֵׁם – הַסִּפּוּר שֶׁמֵּאֲחוֹרֵי הַסֵּפֶר</vt:lpstr>
      <vt:lpstr>רְחוֹב בְּלִי שֵׁם – הַסִּפּוּר שֶׁמֵּאֲחוֹרֵי הַסֵּפֶר</vt:lpstr>
      <vt:lpstr>רְחוֹב בְּלִי שֵׁם – הַסִּפּוּר שֶׁמֵּאֲחוֹרֵי הַסֵּפֶר</vt:lpstr>
      <vt:lpstr>רְחוֹב בְּלִי שֵׁם – הַסִּפּוּר שֶׁמֵּאֲחוֹרֵי הַסֵּפֶר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Ruthy Betinger</dc:creator>
  <cp:lastModifiedBy>שני שמלה/Shani Chemla</cp:lastModifiedBy>
  <cp:revision>6</cp:revision>
  <dcterms:created xsi:type="dcterms:W3CDTF">2020-03-11T07:11:19Z</dcterms:created>
  <dcterms:modified xsi:type="dcterms:W3CDTF">2021-10-05T11:38:10Z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A4FC6AF5-D8CD-4C98-B5C0-413E97B21447</vt:lpwstr>
  </property>
  <property fmtid="{D5CDD505-2E9C-101B-9397-08002B2CF9AE}" pid="3" name="ArticulatePath">
    <vt:lpwstr>רחוב בלי שם שלומית כהן אסיף</vt:lpwstr>
  </property>
</Properties>
</file>