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i5nUsocLUZ3yRImXSeU4HYUdi4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1029" autoAdjust="0"/>
  </p:normalViewPr>
  <p:slideViewPr>
    <p:cSldViewPr snapToGrid="0">
      <p:cViewPr varScale="1">
        <p:scale>
          <a:sx n="98" d="100"/>
          <a:sy n="98" d="100"/>
        </p:scale>
        <p:origin x="1038" y="96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39055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C9jlajwJJQ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ID-biZ3jFA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x-none"/>
              <a:t>כתבו את המלל בהתאם ואת הציוד הדרוש.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שלום לכולכם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אני שלומית כהן-אסיף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כתבתי המון שירים וסיפורים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אני לא זוכרת כמה.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הפעם באתי אליכם עם כיס מלא: נשיקות, חיבוקים, ליטופים ולבבות.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אני אוהבת לצייר לבבות, לצבוע נשיקות. 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אני אוהבת להתחבק רק עם האנשים שאני אוהבת.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 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הבאתי איתי גם את ספרי החדש "כרטיס לירח"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יצא בהוצאת ספריית פועלים, איירה ענבל </a:t>
            </a:r>
            <a:r>
              <a:rPr lang="x-none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לייטנר</a:t>
            </a:r>
            <a:r>
              <a:rPr lang="x-none" sz="1200">
                <a:solidFill>
                  <a:schemeClr val="dk1"/>
                </a:solidFill>
              </a:rPr>
              <a:t> וערכה נרי אלומה.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הספר הזה מזמין אתכם לשבת על הספסל של הירח  להקשיב לשירים ולחלום חלומות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21" name="Google Shape;22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8" name="Google Shape;24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להוסיף קישור לקליף ביום של געגוע </a:t>
            </a:r>
            <a:r>
              <a:rPr lang="x-none" sz="1100" u="sng">
                <a:solidFill>
                  <a:schemeClr val="hlink"/>
                </a:solidFill>
                <a:hlinkClick r:id="rId3"/>
              </a:rPr>
              <a:t>https://www.youtube.com/watch?v=QC9jlajwJJQ</a:t>
            </a:r>
            <a:endParaRPr/>
          </a:p>
        </p:txBody>
      </p:sp>
      <p:sp>
        <p:nvSpPr>
          <p:cNvPr id="330" name="Google Shape;3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נמשיך באהבה, קצת לבבות</a:t>
            </a:r>
            <a:endParaRPr/>
          </a:p>
        </p:txBody>
      </p:sp>
      <p:sp>
        <p:nvSpPr>
          <p:cNvPr id="337" name="Google Shape;33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אני רוצה להיפרד מכם בנשיקה, איך אעשה  את זה?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בשיר  "נשיקה בכיס" 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משפט פרידה (אנחנו לא נפרדים, תמיד תוכלו למצוא אותי בספרים, בשירים בסיפורים...) 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>
                <a:solidFill>
                  <a:schemeClr val="dk1"/>
                </a:solidFill>
              </a:rPr>
              <a:t>שלומית: קוראת נשיקה בכיס.</a:t>
            </a:r>
            <a:endParaRPr sz="120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/>
              <a:t>יש להוסיף קישור לקליף נשיקה בכיס להלן הקישור: </a:t>
            </a:r>
            <a:r>
              <a:rPr lang="x-none" sz="1100" u="sng">
                <a:solidFill>
                  <a:schemeClr val="hlink"/>
                </a:solidFill>
                <a:hlinkClick r:id="rId3"/>
              </a:rPr>
              <a:t>https://www.youtube.com/watch?v=vID-biZ3jFA</a:t>
            </a:r>
            <a:endParaRPr/>
          </a:p>
        </p:txBody>
      </p:sp>
      <p:sp>
        <p:nvSpPr>
          <p:cNvPr id="379" name="Google Shape;37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x-non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ראשית">
  <p:cSld name="כותרת ראשית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3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-7354566" y="2026507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3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12947248" y="-3969273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7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3"/>
          <p:cNvSpPr/>
          <p:nvPr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3"/>
          <p:cNvSpPr/>
          <p:nvPr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23"/>
          <p:cNvCxnSpPr/>
          <p:nvPr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3"/>
          <p:cNvSpPr/>
          <p:nvPr/>
        </p:nvSpPr>
        <p:spPr>
          <a:xfrm rot="-54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" name="Google Shape;20;p23"/>
          <p:cNvCxnSpPr/>
          <p:nvPr/>
        </p:nvCxnSpPr>
        <p:spPr>
          <a:xfrm>
            <a:off x="2090531" y="4989650"/>
            <a:ext cx="5065642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" name="Google Shape;21;p23"/>
          <p:cNvSpPr txBox="1">
            <a:spLocks noGrp="1"/>
          </p:cNvSpPr>
          <p:nvPr>
            <p:ph type="body" idx="1"/>
          </p:nvPr>
        </p:nvSpPr>
        <p:spPr>
          <a:xfrm>
            <a:off x="2565199" y="3025258"/>
            <a:ext cx="7816850" cy="106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2" name="Google Shape;22;p23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3" name="Google Shape;23;p23"/>
            <p:cNvPicPr preferRelativeResize="0"/>
            <p:nvPr/>
          </p:nvPicPr>
          <p:blipFill rotWithShape="1">
            <a:blip r:embed="rId4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23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pic>
        <p:nvPicPr>
          <p:cNvPr id="25" name="Google Shape;2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2187" y="886221"/>
            <a:ext cx="9150178" cy="279169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3"/>
          <p:cNvSpPr txBox="1">
            <a:spLocks noGrp="1"/>
          </p:cNvSpPr>
          <p:nvPr>
            <p:ph type="body" idx="2"/>
          </p:nvPr>
        </p:nvSpPr>
        <p:spPr>
          <a:xfrm>
            <a:off x="2030833" y="4419771"/>
            <a:ext cx="6411268" cy="64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body" idx="3"/>
          </p:nvPr>
        </p:nvSpPr>
        <p:spPr>
          <a:xfrm>
            <a:off x="416891" y="6148563"/>
            <a:ext cx="5099050" cy="56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ה נלמד היום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>
            <a:spLocks noGrp="1"/>
          </p:cNvSpPr>
          <p:nvPr>
            <p:ph type="title"/>
          </p:nvPr>
        </p:nvSpPr>
        <p:spPr>
          <a:xfrm>
            <a:off x="865046" y="3765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1" name="Google Shape;31;p24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32" name="Google Shape;32;p24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3" name="Google Shape;33;p24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4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24"/>
          <p:cNvGrpSpPr/>
          <p:nvPr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36" name="Google Shape;36;p24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7" name="Google Shape;37;p24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4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קניית ידע">
  <p:cSld name="הקניית ידע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5"/>
          <p:cNvPicPr preferRelativeResize="0"/>
          <p:nvPr/>
        </p:nvPicPr>
        <p:blipFill rotWithShape="1">
          <a:blip r:embed="rId2">
            <a:alphaModFix/>
          </a:blip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41;p25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42" name="Google Shape;42;p25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3" name="Google Shape;43;p25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5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1671638" y="1928813"/>
            <a:ext cx="9572625" cy="384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כותרת ראשית">
  <p:cSld name="1_כותרת ראשית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6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-7354566" y="2026507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6"/>
          <p:cNvPicPr preferRelativeResize="0"/>
          <p:nvPr/>
        </p:nvPicPr>
        <p:blipFill rotWithShape="1">
          <a:blip r:embed="rId2">
            <a:alphaModFix amt="54000"/>
          </a:blip>
          <a:srcRect/>
          <a:stretch/>
        </p:blipFill>
        <p:spPr>
          <a:xfrm>
            <a:off x="12947248" y="-3969273"/>
            <a:ext cx="5045676" cy="5028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" name="Google Shape;52;p26"/>
          <p:cNvCxnSpPr/>
          <p:nvPr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53;p26"/>
          <p:cNvSpPr/>
          <p:nvPr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" name="Google Shape;54;p26"/>
          <p:cNvCxnSpPr/>
          <p:nvPr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" name="Google Shape;55;p26"/>
          <p:cNvCxnSpPr/>
          <p:nvPr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6" name="Google Shape;56;p26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57" name="Google Shape;57;p26"/>
            <p:cNvPicPr preferRelativeResize="0"/>
            <p:nvPr/>
          </p:nvPicPr>
          <p:blipFill rotWithShape="1">
            <a:blip r:embed="rId4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26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59" name="Google Shape;59;p26"/>
          <p:cNvSpPr txBox="1"/>
          <p:nvPr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תודה שצפיתם בשידור</a:t>
            </a:r>
            <a:endParaRPr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הופק עבור משרד החינוך ע״י מטח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6"/>
          <p:cNvSpPr/>
          <p:nvPr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6"/>
          <p:cNvSpPr/>
          <p:nvPr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6"/>
          <p:cNvSpPr/>
          <p:nvPr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6"/>
          <p:cNvSpPr txBox="1"/>
          <p:nvPr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shutterstock/com איורים: 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השיעור הבא יתחיל">
  <p:cSld name="2_השיעור הבא יתחיל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7"/>
          <p:cNvSpPr/>
          <p:nvPr/>
        </p:nvSpPr>
        <p:spPr>
          <a:xfrm>
            <a:off x="3337577" y="646574"/>
            <a:ext cx="5473303" cy="547330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7"/>
          <p:cNvSpPr/>
          <p:nvPr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" name="Google Shape;68;p27"/>
          <p:cNvGrpSpPr/>
          <p:nvPr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69" name="Google Shape;69;p27"/>
            <p:cNvCxnSpPr/>
            <p:nvPr/>
          </p:nvCxnSpPr>
          <p:spPr>
            <a:xfrm>
              <a:off x="865046" y="532257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70" name="Google Shape;70;p27"/>
            <p:cNvSpPr/>
            <p:nvPr/>
          </p:nvSpPr>
          <p:spPr>
            <a:xfrm rot="-54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7"/>
            <p:cNvSpPr/>
            <p:nvPr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27"/>
          <p:cNvSpPr txBox="1">
            <a:spLocks noGrp="1"/>
          </p:cNvSpPr>
          <p:nvPr>
            <p:ph type="body" idx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3" name="Google Shape;73;p27"/>
          <p:cNvCxnSpPr/>
          <p:nvPr/>
        </p:nvCxnSpPr>
        <p:spPr>
          <a:xfrm>
            <a:off x="2377053" y="6178326"/>
            <a:ext cx="138588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74" name="Google Shape;74;p27"/>
          <p:cNvGrpSpPr/>
          <p:nvPr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75" name="Google Shape;75;p27"/>
            <p:cNvSpPr/>
            <p:nvPr/>
          </p:nvSpPr>
          <p:spPr>
            <a:xfrm rot="-54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7"/>
            <p:cNvSpPr/>
            <p:nvPr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7" name="Google Shape;77;p27"/>
          <p:cNvCxnSpPr/>
          <p:nvPr/>
        </p:nvCxnSpPr>
        <p:spPr>
          <a:xfrm>
            <a:off x="-678730" y="6456415"/>
            <a:ext cx="345536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8" name="Google Shape;78;p27"/>
          <p:cNvSpPr txBox="1">
            <a:spLocks noGrp="1"/>
          </p:cNvSpPr>
          <p:nvPr>
            <p:ph type="body" idx="2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" name="Google Shape;79;p27"/>
          <p:cNvGrpSpPr/>
          <p:nvPr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80" name="Google Shape;80;p27"/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27"/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ה להביא לשיעור?">
  <p:cSld name="מה להביא לשיעור?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body" idx="1"/>
          </p:nvPr>
        </p:nvSpPr>
        <p:spPr>
          <a:xfrm>
            <a:off x="839788" y="1741679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body" idx="2"/>
          </p:nvPr>
        </p:nvSpPr>
        <p:spPr>
          <a:xfrm>
            <a:off x="6172200" y="1741679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6" name="Google Shape;86;p28"/>
          <p:cNvGrpSpPr/>
          <p:nvPr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87" name="Google Shape;87;p28"/>
            <p:cNvCxnSpPr/>
            <p:nvPr/>
          </p:nvCxnSpPr>
          <p:spPr>
            <a:xfrm>
              <a:off x="174808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88" name="Google Shape;88;p28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28"/>
          <p:cNvSpPr/>
          <p:nvPr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רגול" type="twoObj">
  <p:cSld name="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Google Shape;91;p29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" name="Google Shape;92;p29"/>
          <p:cNvSpPr/>
          <p:nvPr/>
        </p:nvSpPr>
        <p:spPr>
          <a:xfrm rot="-54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29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94" name="Google Shape;94;p29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95" name="Google Shape;95;p29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9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" name="Google Shape;97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12857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צגת מלאה בתרגול" type="twoTxTwoObj">
  <p:cSld name="TWO_OBJECTS_WITH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600"/>
              <a:buChar char="•"/>
              <a:defRPr sz="26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06" name="Google Shape;106;p30"/>
          <p:cNvGrpSpPr/>
          <p:nvPr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07" name="Google Shape;107;p30"/>
            <p:cNvCxnSpPr/>
            <p:nvPr/>
          </p:nvCxnSpPr>
          <p:spPr>
            <a:xfrm>
              <a:off x="145218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8" name="Google Shape;108;p30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30"/>
          <p:cNvSpPr/>
          <p:nvPr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תרון">
  <p:cSld name="פתרון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31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31"/>
          <p:cNvSpPr/>
          <p:nvPr/>
        </p:nvSpPr>
        <p:spPr>
          <a:xfrm rot="-54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31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14" name="Google Shape;114;p31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5" name="Google Shape;115;p31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1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" name="Google Shape;117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הקניית ידע">
  <p:cSld name="1_הקניית ידע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32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2" name="Google Shape;122;p32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23" name="Google Shape;123;p32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2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32"/>
          <p:cNvSpPr txBox="1">
            <a:spLocks noGrp="1"/>
          </p:cNvSpPr>
          <p:nvPr>
            <p:ph type="body" idx="1"/>
          </p:nvPr>
        </p:nvSpPr>
        <p:spPr>
          <a:xfrm>
            <a:off x="1671638" y="1928813"/>
            <a:ext cx="9572625" cy="3844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6" name="Google Shape;126;p32"/>
          <p:cNvPicPr preferRelativeResize="0"/>
          <p:nvPr/>
        </p:nvPicPr>
        <p:blipFill rotWithShape="1">
          <a:blip r:embed="rId2">
            <a:alphaModFix/>
          </a:blip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2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2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תרגול">
  <p:cSld name="1_תרגול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Google Shape;130;p33"/>
          <p:cNvCxnSpPr/>
          <p:nvPr/>
        </p:nvCxnSpPr>
        <p:spPr>
          <a:xfrm>
            <a:off x="9092667" y="352323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1" name="Google Shape;131;p33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32" name="Google Shape;132;p33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3" name="Google Shape;133;p33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3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סיכום">
  <p:cSld name="סיכום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34"/>
          <p:cNvGrpSpPr/>
          <p:nvPr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40" name="Google Shape;140;p34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1" name="Google Shape;141;p34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4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5" name="Google Shape;145;p34"/>
          <p:cNvPicPr preferRelativeResize="0"/>
          <p:nvPr/>
        </p:nvPicPr>
        <p:blipFill rotWithShape="1">
          <a:blip r:embed="rId2">
            <a:alphaModFix/>
          </a:blip>
          <a:srcRect t="45139" b="30974"/>
          <a:stretch/>
        </p:blipFill>
        <p:spPr>
          <a:xfrm>
            <a:off x="0" y="0"/>
            <a:ext cx="12192000" cy="16380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4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4"/>
          <p:cNvSpPr/>
          <p:nvPr/>
        </p:nvSpPr>
        <p:spPr>
          <a:xfrm rot="-54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משימה באופק">
  <p:cSld name="משימה באופק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"/>
          <p:cNvSpPr>
            <a:spLocks noGrp="1"/>
          </p:cNvSpPr>
          <p:nvPr>
            <p:ph type="pic" idx="2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50" name="Google Shape;150;p35"/>
          <p:cNvGrpSpPr/>
          <p:nvPr/>
        </p:nvGrpSpPr>
        <p:grpSpPr>
          <a:xfrm>
            <a:off x="-2381248" y="158428"/>
            <a:ext cx="14545456" cy="6541143"/>
            <a:chOff x="-2455150" y="146499"/>
            <a:chExt cx="14545456" cy="6541143"/>
          </a:xfrm>
        </p:grpSpPr>
        <p:sp>
          <p:nvSpPr>
            <p:cNvPr id="151" name="Google Shape;151;p35"/>
            <p:cNvSpPr/>
            <p:nvPr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2" name="Google Shape;152;p35"/>
            <p:cNvCxnSpPr/>
            <p:nvPr/>
          </p:nvCxnSpPr>
          <p:spPr>
            <a:xfrm>
              <a:off x="-2455150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53" name="Google Shape;153;p35"/>
            <p:cNvGrpSpPr/>
            <p:nvPr/>
          </p:nvGrpSpPr>
          <p:grpSpPr>
            <a:xfrm rot="10800000">
              <a:off x="8177063" y="6181316"/>
              <a:ext cx="3913243" cy="506326"/>
              <a:chOff x="358720" y="6187719"/>
              <a:chExt cx="3913243" cy="506326"/>
            </a:xfrm>
          </p:grpSpPr>
          <p:cxnSp>
            <p:nvCxnSpPr>
              <p:cNvPr id="154" name="Google Shape;154;p35"/>
              <p:cNvCxnSpPr/>
              <p:nvPr/>
            </p:nvCxnSpPr>
            <p:spPr>
              <a:xfrm>
                <a:off x="865046" y="6434480"/>
                <a:ext cx="3406917" cy="12802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55" name="Google Shape;155;p35"/>
              <p:cNvSpPr/>
              <p:nvPr/>
            </p:nvSpPr>
            <p:spPr>
              <a:xfrm rot="-54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35"/>
              <p:cNvSpPr/>
              <p:nvPr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7" name="Google Shape;157;p35"/>
            <p:cNvSpPr/>
            <p:nvPr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35"/>
          <p:cNvSpPr txBox="1">
            <a:spLocks noGrp="1"/>
          </p:cNvSpPr>
          <p:nvPr>
            <p:ph type="body" idx="1"/>
          </p:nvPr>
        </p:nvSpPr>
        <p:spPr>
          <a:xfrm>
            <a:off x="426793" y="661709"/>
            <a:ext cx="10953750" cy="1903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marL="914400" lvl="1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2pPr>
            <a:lvl3pPr marL="1371600" lvl="2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4pPr>
            <a:lvl5pPr marL="2286000" lvl="4" indent="-533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>
            <a:spLocks noGrp="1"/>
          </p:cNvSpPr>
          <p:nvPr>
            <p:ph type="title"/>
          </p:nvPr>
        </p:nvSpPr>
        <p:spPr>
          <a:xfrm>
            <a:off x="7312026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6"/>
          <p:cNvSpPr>
            <a:spLocks noGrp="1"/>
          </p:cNvSpPr>
          <p:nvPr>
            <p:ph type="pic" idx="2"/>
          </p:nvPr>
        </p:nvSpPr>
        <p:spPr>
          <a:xfrm>
            <a:off x="849183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62" name="Google Shape;162;p36"/>
          <p:cNvGrpSpPr/>
          <p:nvPr/>
        </p:nvGrpSpPr>
        <p:grpSpPr>
          <a:xfrm>
            <a:off x="10820648" y="6288984"/>
            <a:ext cx="10328540" cy="167498"/>
            <a:chOff x="10668248" y="5893696"/>
            <a:chExt cx="10328540" cy="167498"/>
          </a:xfrm>
        </p:grpSpPr>
        <p:cxnSp>
          <p:nvCxnSpPr>
            <p:cNvPr id="163" name="Google Shape;163;p36"/>
            <p:cNvCxnSpPr/>
            <p:nvPr/>
          </p:nvCxnSpPr>
          <p:spPr>
            <a:xfrm>
              <a:off x="10751997" y="5977445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4" name="Google Shape;164;p36"/>
            <p:cNvSpPr/>
            <p:nvPr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36"/>
          <p:cNvGrpSpPr/>
          <p:nvPr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66" name="Google Shape;166;p36"/>
            <p:cNvCxnSpPr/>
            <p:nvPr/>
          </p:nvCxnSpPr>
          <p:spPr>
            <a:xfrm>
              <a:off x="865046" y="6434480"/>
              <a:ext cx="3406917" cy="12802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7" name="Google Shape;167;p36"/>
            <p:cNvSpPr/>
            <p:nvPr/>
          </p:nvSpPr>
          <p:spPr>
            <a:xfrm rot="-54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6"/>
            <p:cNvSpPr/>
            <p:nvPr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9" name="Google Shape;169;p36"/>
          <p:cNvSpPr txBox="1">
            <a:spLocks noGrp="1"/>
          </p:cNvSpPr>
          <p:nvPr>
            <p:ph type="body" idx="1"/>
          </p:nvPr>
        </p:nvSpPr>
        <p:spPr>
          <a:xfrm>
            <a:off x="7312026" y="2208855"/>
            <a:ext cx="3932237" cy="3652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0" name="Google Shape;170;p36"/>
          <p:cNvPicPr preferRelativeResize="0"/>
          <p:nvPr/>
        </p:nvPicPr>
        <p:blipFill rotWithShape="1">
          <a:blip r:embed="rId2">
            <a:alphaModFix/>
          </a:blip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טקסט תחתון">
  <p:cSld name="תמונה עם טקסט תחתון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7"/>
          <p:cNvSpPr>
            <a:spLocks noGrp="1"/>
          </p:cNvSpPr>
          <p:nvPr>
            <p:ph type="pic" idx="2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37"/>
          <p:cNvSpPr txBox="1">
            <a:spLocks noGrp="1"/>
          </p:cNvSpPr>
          <p:nvPr>
            <p:ph type="ctrTitle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4" name="Google Shape;174;p37"/>
          <p:cNvGrpSpPr/>
          <p:nvPr/>
        </p:nvGrpSpPr>
        <p:grpSpPr>
          <a:xfrm>
            <a:off x="1336409" y="356936"/>
            <a:ext cx="10550791" cy="506326"/>
            <a:chOff x="1336409" y="356936"/>
            <a:chExt cx="10550791" cy="506326"/>
          </a:xfrm>
        </p:grpSpPr>
        <p:cxnSp>
          <p:nvCxnSpPr>
            <p:cNvPr id="175" name="Google Shape;175;p37"/>
            <p:cNvCxnSpPr/>
            <p:nvPr/>
          </p:nvCxnSpPr>
          <p:spPr>
            <a:xfrm>
              <a:off x="1336409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6" name="Google Shape;176;p37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37"/>
          <p:cNvSpPr/>
          <p:nvPr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השיעור הבא יתחיל">
  <p:cSld name="1_השיעור הבא יתחיל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/>
          <p:nvPr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38"/>
          <p:cNvCxnSpPr/>
          <p:nvPr/>
        </p:nvCxnSpPr>
        <p:spPr>
          <a:xfrm>
            <a:off x="865046" y="532257"/>
            <a:ext cx="3406917" cy="12802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1" name="Google Shape;181;p38"/>
          <p:cNvSpPr/>
          <p:nvPr/>
        </p:nvSpPr>
        <p:spPr>
          <a:xfrm rot="-54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8"/>
          <p:cNvSpPr txBox="1">
            <a:spLocks noGrp="1"/>
          </p:cNvSpPr>
          <p:nvPr>
            <p:ph type="body" idx="1"/>
          </p:nvPr>
        </p:nvSpPr>
        <p:spPr>
          <a:xfrm>
            <a:off x="1837135" y="1720995"/>
            <a:ext cx="8517731" cy="347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106666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84" name="Google Shape;184;p38"/>
          <p:cNvCxnSpPr/>
          <p:nvPr/>
        </p:nvCxnSpPr>
        <p:spPr>
          <a:xfrm>
            <a:off x="792994" y="5506727"/>
            <a:ext cx="138588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38"/>
          <p:cNvSpPr/>
          <p:nvPr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38"/>
          <p:cNvCxnSpPr/>
          <p:nvPr/>
        </p:nvCxnSpPr>
        <p:spPr>
          <a:xfrm>
            <a:off x="408495" y="6252973"/>
            <a:ext cx="2815472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7" name="Google Shape;187;p38"/>
          <p:cNvCxnSpPr/>
          <p:nvPr/>
        </p:nvCxnSpPr>
        <p:spPr>
          <a:xfrm>
            <a:off x="-678730" y="6456415"/>
            <a:ext cx="3455367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500"/>
              <a:buFont typeface="Arial"/>
              <a:buNone/>
              <a:defRPr sz="65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91" name="Google Shape;191;p39"/>
          <p:cNvCxnSpPr/>
          <p:nvPr/>
        </p:nvCxnSpPr>
        <p:spPr>
          <a:xfrm>
            <a:off x="-874997" y="6429575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92" name="Google Shape;192;p39"/>
          <p:cNvGrpSpPr/>
          <p:nvPr/>
        </p:nvGrpSpPr>
        <p:grpSpPr>
          <a:xfrm>
            <a:off x="1313047" y="356936"/>
            <a:ext cx="10574153" cy="506326"/>
            <a:chOff x="1313047" y="356936"/>
            <a:chExt cx="10574153" cy="506326"/>
          </a:xfrm>
        </p:grpSpPr>
        <p:cxnSp>
          <p:nvCxnSpPr>
            <p:cNvPr id="193" name="Google Shape;193;p39"/>
            <p:cNvCxnSpPr/>
            <p:nvPr/>
          </p:nvCxnSpPr>
          <p:spPr>
            <a:xfrm>
              <a:off x="1313047" y="573247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4" name="Google Shape;194;p39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39"/>
            <p:cNvSpPr/>
            <p:nvPr/>
          </p:nvSpPr>
          <p:spPr>
            <a:xfrm>
              <a:off x="131304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39"/>
          <p:cNvGrpSpPr/>
          <p:nvPr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97" name="Google Shape;197;p39"/>
            <p:cNvSpPr/>
            <p:nvPr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9"/>
            <p:cNvSpPr/>
            <p:nvPr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">
  <p:cSld name="תמונה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0"/>
          <p:cNvSpPr>
            <a:spLocks noGrp="1"/>
          </p:cNvSpPr>
          <p:nvPr>
            <p:ph type="pic" idx="2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01" name="Google Shape;201;p40"/>
          <p:cNvGrpSpPr/>
          <p:nvPr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202" name="Google Shape;202;p40"/>
            <p:cNvCxnSpPr/>
            <p:nvPr/>
          </p:nvCxnSpPr>
          <p:spPr>
            <a:xfrm>
              <a:off x="865046" y="573247"/>
              <a:ext cx="10769491" cy="0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3" name="Google Shape;203;p40"/>
            <p:cNvSpPr/>
            <p:nvPr/>
          </p:nvSpPr>
          <p:spPr>
            <a:xfrm rot="-54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40"/>
            <p:cNvSpPr/>
            <p:nvPr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40"/>
          <p:cNvGrpSpPr/>
          <p:nvPr/>
        </p:nvGrpSpPr>
        <p:grpSpPr>
          <a:xfrm>
            <a:off x="-8156196" y="6042094"/>
            <a:ext cx="10328540" cy="167498"/>
            <a:chOff x="10668248" y="5893696"/>
            <a:chExt cx="10328540" cy="167498"/>
          </a:xfrm>
        </p:grpSpPr>
        <p:cxnSp>
          <p:nvCxnSpPr>
            <p:cNvPr id="206" name="Google Shape;206;p40"/>
            <p:cNvCxnSpPr/>
            <p:nvPr/>
          </p:nvCxnSpPr>
          <p:spPr>
            <a:xfrm>
              <a:off x="10751997" y="5977445"/>
              <a:ext cx="10244790" cy="38497"/>
            </a:xfrm>
            <a:prstGeom prst="straightConnector1">
              <a:avLst/>
            </a:prstGeom>
            <a:noFill/>
            <a:ln w="381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7" name="Google Shape;207;p40"/>
            <p:cNvSpPr/>
            <p:nvPr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" name="Google Shape;208;p40"/>
          <p:cNvSpPr/>
          <p:nvPr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083">
          <p15:clr>
            <a:srgbClr val="F26B43"/>
          </p15:clr>
        </p15:guide>
        <p15:guide id="2" orient="horz" pos="7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4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20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"/>
          <p:cNvSpPr txBox="1">
            <a:spLocks noGrp="1"/>
          </p:cNvSpPr>
          <p:nvPr>
            <p:ph type="body" idx="2"/>
          </p:nvPr>
        </p:nvSpPr>
        <p:spPr>
          <a:xfrm>
            <a:off x="2162648" y="4282778"/>
            <a:ext cx="5157367" cy="64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x-none" sz="4400" b="1"/>
              <a:t>נְשִׁיקָה בַּכִּיס</a:t>
            </a:r>
            <a:endParaRPr sz="4400" b="1"/>
          </a:p>
        </p:txBody>
      </p:sp>
      <p:pic>
        <p:nvPicPr>
          <p:cNvPr id="215" name="Google Shape;21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705291">
            <a:off x="3733675" y="632278"/>
            <a:ext cx="658648" cy="221238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"/>
          <p:cNvSpPr txBox="1"/>
          <p:nvPr/>
        </p:nvSpPr>
        <p:spPr>
          <a:xfrm>
            <a:off x="716972" y="5153798"/>
            <a:ext cx="8440158" cy="106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</a:pPr>
            <a:r>
              <a:rPr lang="x-none" sz="4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מִפְגָּשׁ עִם הַיּוֹצֶרֶת שְׁלוֹמִית כֹּהֵן - </a:t>
            </a:r>
            <a:r>
              <a:rPr lang="he-IL" sz="4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4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אָסִיף</a:t>
            </a:r>
            <a:endParaRPr sz="42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2648" y="2715424"/>
            <a:ext cx="8504657" cy="160338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" descr="שלומית כהן-אסיף: &quot;הייתי רוצה להעז ולכתוב דמויות מרושעות יותר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73972" y="4067411"/>
            <a:ext cx="2884835" cy="2125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96032" y="3716819"/>
            <a:ext cx="1504950" cy="2612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7697" y="3590816"/>
            <a:ext cx="1651999" cy="2170384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"/>
          <p:cNvSpPr/>
          <p:nvPr/>
        </p:nvSpPr>
        <p:spPr>
          <a:xfrm>
            <a:off x="1207481" y="4067411"/>
            <a:ext cx="1197791" cy="149145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"/>
          <p:cNvSpPr/>
          <p:nvPr/>
        </p:nvSpPr>
        <p:spPr>
          <a:xfrm>
            <a:off x="1266793" y="3492345"/>
            <a:ext cx="1197791" cy="1809472"/>
          </a:xfrm>
          <a:prstGeom prst="rect">
            <a:avLst/>
          </a:prstGeom>
          <a:solidFill>
            <a:srgbClr val="FFF2CB"/>
          </a:solidFill>
          <a:ln w="127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"/>
          <p:cNvSpPr/>
          <p:nvPr/>
        </p:nvSpPr>
        <p:spPr>
          <a:xfrm>
            <a:off x="273167" y="3913943"/>
            <a:ext cx="1901450" cy="149145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"/>
          <p:cNvSpPr txBox="1">
            <a:spLocks noGrp="1"/>
          </p:cNvSpPr>
          <p:nvPr>
            <p:ph type="title"/>
          </p:nvPr>
        </p:nvSpPr>
        <p:spPr>
          <a:xfrm>
            <a:off x="865046" y="37656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x-none" b="1"/>
              <a:t>נָעִים לְהַכִּיר...</a:t>
            </a:r>
            <a:endParaRPr b="1"/>
          </a:p>
        </p:txBody>
      </p:sp>
      <p:pic>
        <p:nvPicPr>
          <p:cNvPr id="230" name="Google Shape;230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8093122" y="1621392"/>
            <a:ext cx="3287524" cy="4190852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1" name="Google Shape;231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3839" y="4122482"/>
            <a:ext cx="1895531" cy="2178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504809" y="3870360"/>
            <a:ext cx="1753292" cy="232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58101" y="4207303"/>
            <a:ext cx="1651999" cy="212187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"/>
          <p:cNvSpPr txBox="1"/>
          <p:nvPr/>
        </p:nvSpPr>
        <p:spPr>
          <a:xfrm>
            <a:off x="505484" y="1666436"/>
            <a:ext cx="6948423" cy="720000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x-none"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שְׁלוֹמִית כֹּהֵן-אָסִיף</a:t>
            </a:r>
            <a:endParaRPr sz="4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"/>
          <p:cNvSpPr/>
          <p:nvPr/>
        </p:nvSpPr>
        <p:spPr>
          <a:xfrm>
            <a:off x="2490715" y="751752"/>
            <a:ext cx="6018663" cy="113877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4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לִטּוּף שֶׁל אָח</a:t>
            </a:r>
            <a:endParaRPr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מאת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שלומית כהן אסיף</a:t>
            </a: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8300113" y="2569651"/>
            <a:ext cx="3616658" cy="304698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אִמָּא לֹא הָיְתָה בַּבַּיִת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הָיִינוּ לְבַד,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פִּתְאֹם כָּאֲבָה לִי הַבֶּטֶן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וְאָחִי הֶחְזִיק לִי יָד.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4305866" y="2579089"/>
            <a:ext cx="3616658" cy="304698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הוּא שָׁאַל: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"אֵיפֹה כּוֹאֵב, הֵיכָן?"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בָּכִיתִי: "בַּצַּד, בַּבֶּטֶן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כָּאן, גַּם כָּאן..."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</p:txBody>
      </p:sp>
      <p:sp>
        <p:nvSpPr>
          <p:cNvPr id="243" name="Google Shape;243;p3"/>
          <p:cNvSpPr/>
          <p:nvPr/>
        </p:nvSpPr>
        <p:spPr>
          <a:xfrm>
            <a:off x="311620" y="2589312"/>
            <a:ext cx="3616658" cy="304698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אָחִי חִבֵּק אוֹתִי,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וְהִרְגִּיעַ כָּל הַזְּמָן,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אֲפִלּוּ שֶׁאֲנִי הַגָּדוֹל</a:t>
            </a: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וְהוּא אָחִי הַקָּטָן.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978083" y="6469367"/>
            <a:ext cx="6096000" cy="275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כרטיס לירח,  איורים: ענבל לייטנר, עריכה נרי אלומה, הוצאת ספריית פועלים, 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"/>
          <p:cNvSpPr/>
          <p:nvPr/>
        </p:nvSpPr>
        <p:spPr>
          <a:xfrm>
            <a:off x="2830126" y="589356"/>
            <a:ext cx="3671247" cy="526297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 מַלְאָךְ אֶחָד בַּלַּיְלָה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רָצָה לְלַמֵּד אוֹתִי לְנַגֵּן,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אֲבָל לֹא רָאִיתִי אוֹתוֹ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כִּי כְּבָר הָיִיתִי יָשֵׁן.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צִפּוֹר אַחַת בַּלַּיְלָה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רָצְתָה לְלַמֵּד אוֹתִי לִשְׁרוֹק,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אֲבָל לֹא שָׁמַעְתִּי אוֹתָהּ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הָיִיתִי בַּחֲלוֹם רָחוֹק.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אַבָּא חָזַר בַּלַּיְלָה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חִבֵּק אוֹתִי בְּלִי לְדַבֵּר,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בְּתוֹךְ הַחִבּוּק שֶׁלּוֹ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מִיָּד הָיִיתִי עֵר.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" name="Google Shape;251;p4"/>
          <p:cNvSpPr txBox="1"/>
          <p:nvPr/>
        </p:nvSpPr>
        <p:spPr>
          <a:xfrm>
            <a:off x="7187148" y="589356"/>
            <a:ext cx="2866029" cy="107721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חִבּוּק שֶׁל אַבָּא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מאת: שלומית כהן אסיף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2" name="Google Shape;252;p4" descr="כרטיס לירח | שלומית כהן-אסיף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4068" y="1839055"/>
            <a:ext cx="2732188" cy="3811117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"/>
          <p:cNvSpPr/>
          <p:nvPr/>
        </p:nvSpPr>
        <p:spPr>
          <a:xfrm>
            <a:off x="978083" y="6469367"/>
            <a:ext cx="6096000" cy="275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כרטיס לירח, איורים: ענבל לייטנר, עריכה נרי אלומה, הוצאת ספריית פועלים, 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 b="1"/>
              <a:t>שׁוֹאֲלִים אֶת שְׁלוֹמִית כֹּהֵן-אָסִיף</a:t>
            </a:r>
            <a:endParaRPr b="1"/>
          </a:p>
        </p:txBody>
      </p:sp>
      <p:sp>
        <p:nvSpPr>
          <p:cNvPr id="259" name="Google Shape;259;p5"/>
          <p:cNvSpPr/>
          <p:nvPr/>
        </p:nvSpPr>
        <p:spPr>
          <a:xfrm>
            <a:off x="1893346" y="2098809"/>
            <a:ext cx="5328244" cy="4011535"/>
          </a:xfrm>
          <a:prstGeom prst="wedgeEllipseCallout">
            <a:avLst>
              <a:gd name="adj1" fmla="val -85228"/>
              <a:gd name="adj2" fmla="val 6944"/>
            </a:avLst>
          </a:prstGeom>
          <a:solidFill>
            <a:schemeClr val="lt1"/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ילדה ביישנית מאד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הכי נמוכה בכיתה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תמיד עומדת בצד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הרכבתי משקפיים 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דבר מאד יוצא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דופן בזמני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תמיד פחדתי שמישהו ייתקל בי וישבור את המשקפיים.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11697" y="4218970"/>
            <a:ext cx="3249893" cy="232324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1" name="Google Shape;261;p5"/>
          <p:cNvSpPr/>
          <p:nvPr/>
        </p:nvSpPr>
        <p:spPr>
          <a:xfrm>
            <a:off x="8074768" y="1844308"/>
            <a:ext cx="3524436" cy="1897039"/>
          </a:xfrm>
          <a:prstGeom prst="wedgeRoundRectCallout">
            <a:avLst>
              <a:gd name="adj1" fmla="val -18507"/>
              <a:gd name="adj2" fmla="val 96319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אֵיזוֹ יַלְדָּה הָיִית?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 b="1"/>
              <a:t>שׁוֹאֲלִים אֶת שְׁלוֹמִית כֹּהֵן-אָסִיף</a:t>
            </a:r>
            <a:endParaRPr b="1"/>
          </a:p>
        </p:txBody>
      </p:sp>
      <p:sp>
        <p:nvSpPr>
          <p:cNvPr id="267" name="Google Shape;267;p6"/>
          <p:cNvSpPr/>
          <p:nvPr/>
        </p:nvSpPr>
        <p:spPr>
          <a:xfrm>
            <a:off x="1897039" y="2088107"/>
            <a:ext cx="5095431" cy="3410960"/>
          </a:xfrm>
          <a:prstGeom prst="wedgeEllipseCallout">
            <a:avLst>
              <a:gd name="adj1" fmla="val -83814"/>
              <a:gd name="adj2" fmla="val 3756"/>
            </a:avLst>
          </a:prstGeom>
          <a:solidFill>
            <a:schemeClr val="lt1"/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sym typeface="Arial"/>
              </a:rPr>
              <a:t>הגזמתם.</a:t>
            </a:r>
            <a:r>
              <a:rPr lang="he-IL" sz="2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x-none" sz="2800" b="0" i="0" u="none" strike="noStrike" cap="none" dirty="0">
                <a:solidFill>
                  <a:schemeClr val="dk1"/>
                </a:solidFill>
                <a:sym typeface="Arial"/>
              </a:rPr>
              <a:t>סופר לא סופר את הסיפורים ומשורר לא סופר את השירים</a:t>
            </a:r>
            <a:r>
              <a:rPr lang="he-IL" sz="2800" dirty="0">
                <a:solidFill>
                  <a:schemeClr val="dk1"/>
                </a:solidFill>
              </a:rPr>
              <a:t>,</a:t>
            </a:r>
            <a:r>
              <a:rPr lang="x-none" sz="2800" b="0" i="0" u="none" strike="noStrike" cap="none" dirty="0">
                <a:solidFill>
                  <a:schemeClr val="dk1"/>
                </a:solidFill>
                <a:sym typeface="Arial"/>
              </a:rPr>
              <a:t> כמו שהים לא סופר את הגלים שלו והעץ לא סופר את העלים שלו.</a:t>
            </a:r>
            <a:endParaRPr sz="2800" b="0" i="0" u="none" strike="noStrike" cap="none" dirty="0">
              <a:solidFill>
                <a:schemeClr val="dk1"/>
              </a:solidFill>
              <a:sym typeface="Arial"/>
            </a:endParaRPr>
          </a:p>
        </p:txBody>
      </p:sp>
      <p:pic>
        <p:nvPicPr>
          <p:cNvPr id="268" name="Google Shape;26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9886" y="4202530"/>
            <a:ext cx="3249893" cy="232324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9" name="Google Shape;269;p6"/>
          <p:cNvSpPr/>
          <p:nvPr/>
        </p:nvSpPr>
        <p:spPr>
          <a:xfrm>
            <a:off x="7768701" y="1793700"/>
            <a:ext cx="3846585" cy="1897039"/>
          </a:xfrm>
          <a:prstGeom prst="wedgeRoundRectCallout">
            <a:avLst>
              <a:gd name="adj1" fmla="val -2786"/>
              <a:gd name="adj2" fmla="val 94162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כַּמָּה שִׁירִים וְסִיפּוּרִים כָּתַבְתְּ?</a:t>
            </a:r>
            <a:endParaRPr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29307" y="1890802"/>
            <a:ext cx="2191815" cy="4049285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75" name="Google Shape;275;p7"/>
          <p:cNvSpPr txBox="1"/>
          <p:nvPr/>
        </p:nvSpPr>
        <p:spPr>
          <a:xfrm>
            <a:off x="877934" y="5940087"/>
            <a:ext cx="33168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נשיקה בכיס ועוד נשיקה, איורים: הילה חבקין, הוצאת הקבוץ המאוחד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7"/>
          <p:cNvSpPr txBox="1"/>
          <p:nvPr/>
        </p:nvSpPr>
        <p:spPr>
          <a:xfrm>
            <a:off x="4886326" y="633291"/>
            <a:ext cx="6387152" cy="89255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חִבּוּק בַּשַּׁרְווּל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כהן-אסיף 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7"/>
          <p:cNvSpPr txBox="1"/>
          <p:nvPr/>
        </p:nvSpPr>
        <p:spPr>
          <a:xfrm>
            <a:off x="4403962" y="1791335"/>
            <a:ext cx="3507475" cy="483209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פִּתְאֹם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עָצוּב לִי אוֹ קַר,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בַּחִבּוּק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אֲנִי נִזְכָּר.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אֲנִי מְחַבֵּק אֶת עַצְמִי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חִבּוּק כָּפוּל,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רַק אֲנִי יוֹדֵעַ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מַה יֵּשׁ בַּשַּׁרְווּל.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8329825" y="1775556"/>
            <a:ext cx="3507475" cy="483209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אֲנִי שׁוֹמֵר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אֶת הַחִבּוּק שֶׁל אִמָּא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בַּשַּׁרְווּל הַיְמָנִי.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אֲנִי שׁוֹמֵר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אֶת הַחִבּוּק שֶׁל אַבָּא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בַּשַּׁרְווּל הַשֵּׁנִי.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/>
          <p:nvPr/>
        </p:nvSpPr>
        <p:spPr>
          <a:xfrm>
            <a:off x="4305868" y="816479"/>
            <a:ext cx="4230805" cy="526297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אֲנִי מְבַקֵּשׁ מֵאִמָּא בְּקוֹל עַלִּיז: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הַחְבִּיאִי אוֹתִי מִיָּד מִיָּד בַּכִּיס.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"מַה פִּתְאֹם, 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מַה קָּרָה?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אַתָּה לֹא קֶנְגּוּרוּ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אֲנִי לֹא קֶנְגּוּרָה."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הַחְבִּיאִי אוֹתִי, אִמָּא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מֵאֲחוֹרֵי הַגַּב. 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"מַה פִּתְאֹם,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יַגִּידוּ שֶׁצָּמַח לִי זָנָב."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8"/>
          <p:cNvSpPr/>
          <p:nvPr/>
        </p:nvSpPr>
        <p:spPr>
          <a:xfrm>
            <a:off x="267482" y="816479"/>
            <a:ext cx="3878239" cy="526297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אָז אֵיפֹה אֶסְתַּתֵּר?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לֹא פֹּה, לֹא שָׁם,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אֵין בַּבַּיִת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מַחֲבוֹא אֶחָד מֻשְׁלָם.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לוֹחֶשֶׁת אִמָּא בְּדִגְדּוּג: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"טִיק טַק-טוּק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נִתְחַבֵּא יַחַד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בְּתוֹךְ חִבּוּק."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8727742" y="816479"/>
            <a:ext cx="3118515" cy="95410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הַמַּחֲבוֹא שֶׁל אִמָּא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מאת: שלומית כהן אסיף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983067" y="6368151"/>
            <a:ext cx="300250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הצבע השמיני, איורים: ענבל לייטנר,  , הוצאת צלטנר 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8" descr="הַצֶּבַע הַשְּׁמִינִישלומית כהן אסיף - צלטנר | Zeltn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61646" y="2540636"/>
            <a:ext cx="3071464" cy="3538822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"/>
          <p:cNvSpPr/>
          <p:nvPr/>
        </p:nvSpPr>
        <p:spPr>
          <a:xfrm>
            <a:off x="3564341" y="442209"/>
            <a:ext cx="4776715" cy="101566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כְּשֶׁעָצוּב לִי</a:t>
            </a:r>
            <a:endParaRPr sz="2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מאת: שלומית כהן-אסיף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9"/>
          <p:cNvSpPr/>
          <p:nvPr/>
        </p:nvSpPr>
        <p:spPr>
          <a:xfrm>
            <a:off x="6309814" y="1606212"/>
            <a:ext cx="5757080" cy="2246769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 אָמַרְתִּי לְאִמָּא: "עָצוּב לִי!"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"לֵךְ תַּשְׁקֶה אֶת הָעֲצִיצִים," אִמָּא אָמְרָה.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הִשְׁקֵיתִי 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וְלֹא עָזַר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הָעֶצֶב לֹא עָבַר.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9"/>
          <p:cNvSpPr/>
          <p:nvPr/>
        </p:nvSpPr>
        <p:spPr>
          <a:xfrm>
            <a:off x="2947488" y="2514153"/>
            <a:ext cx="4153468" cy="267765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אָמַרְתִּי לְאַבָּא: "עָצוּב לִי!"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"אָז תָּשִׁיר שִׁירִים," אַבָּא אָמַר.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שַׁרְתִּי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וְלֹא עָזַר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הָעֶצֶב לֹא עָבַר.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9"/>
          <p:cNvSpPr/>
          <p:nvPr/>
        </p:nvSpPr>
        <p:spPr>
          <a:xfrm>
            <a:off x="216887" y="3750595"/>
            <a:ext cx="4440072" cy="267765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אָמַרְתִּי לְסַבָּא: "עָצוּב לִי!"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סַבָּא לִטֵּף לִי אֶת הַצַּוָּאר,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"סַפֵּר מַה קָּרָה,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אַל תַּחְסִיר דָּבָר."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וְהָעֶצֶב עָבַר.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8" name="Google Shape;29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53811" y="4258215"/>
            <a:ext cx="1590747" cy="158483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77430" y="4853190"/>
            <a:ext cx="1626357" cy="158483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94582" y="4853190"/>
            <a:ext cx="1691152" cy="158483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1" name="Google Shape;301;p9"/>
          <p:cNvSpPr txBox="1"/>
          <p:nvPr/>
        </p:nvSpPr>
        <p:spPr>
          <a:xfrm>
            <a:off x="941593" y="6452308"/>
            <a:ext cx="503417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מתוך: הספר הגדול של שלומית כהן-אסיף , איורים בתיה קולטון ,  הוצאת עם עובד</a:t>
            </a:r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 b="1"/>
              <a:t>שׁוֹאֲלִים אֶת שְׁלוֹמִית כֹּהֵן-אָסִיף</a:t>
            </a:r>
            <a:endParaRPr b="1"/>
          </a:p>
        </p:txBody>
      </p:sp>
      <p:sp>
        <p:nvSpPr>
          <p:cNvPr id="307" name="Google Shape;307;p10"/>
          <p:cNvSpPr/>
          <p:nvPr/>
        </p:nvSpPr>
        <p:spPr>
          <a:xfrm>
            <a:off x="2432270" y="2169994"/>
            <a:ext cx="4364315" cy="3426365"/>
          </a:xfrm>
          <a:prstGeom prst="wedgeEllipseCallout">
            <a:avLst>
              <a:gd name="adj1" fmla="val -96562"/>
              <a:gd name="adj2" fmla="val -1508"/>
            </a:avLst>
          </a:prstGeom>
          <a:solidFill>
            <a:schemeClr val="lt1"/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ממש לא, אם אזכור את השירים ואת הסיפורים הישנים</a:t>
            </a:r>
            <a:endParaRPr sz="28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לא יהיה לי בראש מקום לשירים ולסיפורים חדשים.</a:t>
            </a:r>
            <a:endParaRPr sz="28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62959" y="4291826"/>
            <a:ext cx="3249893" cy="232324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9" name="Google Shape;309;p10"/>
          <p:cNvSpPr/>
          <p:nvPr/>
        </p:nvSpPr>
        <p:spPr>
          <a:xfrm>
            <a:off x="8064230" y="1822754"/>
            <a:ext cx="3536927" cy="1897039"/>
          </a:xfrm>
          <a:prstGeom prst="wedgeRoundRectCallout">
            <a:avLst>
              <a:gd name="adj1" fmla="val 19442"/>
              <a:gd name="adj2" fmla="val 7833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>
                <a:solidFill>
                  <a:schemeClr val="dk1"/>
                </a:solidFill>
              </a:rPr>
              <a:t>אַתְּ זוֹכֶרֶת אֶת הַשִּׁירִים שֶׁלָּךְ בְּעַל-פֶּה?</a:t>
            </a:r>
            <a:endParaRPr sz="2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 b="1"/>
              <a:t>שׁוֹאֲלִים אֶת שְׁלוֹמִית כֹּהֵן-אָסִיף</a:t>
            </a:r>
            <a:endParaRPr b="1"/>
          </a:p>
        </p:txBody>
      </p:sp>
      <p:sp>
        <p:nvSpPr>
          <p:cNvPr id="316" name="Google Shape;316;p11"/>
          <p:cNvSpPr/>
          <p:nvPr/>
        </p:nvSpPr>
        <p:spPr>
          <a:xfrm>
            <a:off x="1409253" y="1731981"/>
            <a:ext cx="6185646" cy="4810537"/>
          </a:xfrm>
          <a:prstGeom prst="wedgeEllipseCallout">
            <a:avLst>
              <a:gd name="adj1" fmla="val -65388"/>
              <a:gd name="adj2" fmla="val 13869"/>
            </a:avLst>
          </a:prstGeom>
          <a:solidFill>
            <a:schemeClr val="lt1"/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רציתי להיות זמרת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600" dirty="0"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חשבתי שיש לי קול יפה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ואני יודעת לשיר,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אבל מסתבר שאני מזייפת ותמיד יוצאת לי מנגינה אחרת.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למזלי</a:t>
            </a:r>
            <a:r>
              <a:rPr lang="he-IL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כשאני פותחת את הרדיו ואת הטלוויזיה </a:t>
            </a:r>
            <a:endParaRPr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אני שומעת זמרים שונים    שרים את השירים שלי</a:t>
            </a:r>
            <a:r>
              <a:rPr lang="x-none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18324" y="4219270"/>
            <a:ext cx="3249893" cy="232324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8" name="Google Shape;318;p11"/>
          <p:cNvSpPr/>
          <p:nvPr/>
        </p:nvSpPr>
        <p:spPr>
          <a:xfrm>
            <a:off x="8093123" y="1852678"/>
            <a:ext cx="3625220" cy="1897039"/>
          </a:xfrm>
          <a:prstGeom prst="wedgeRoundRectCallout">
            <a:avLst>
              <a:gd name="adj1" fmla="val 19442"/>
              <a:gd name="adj2" fmla="val 78334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חָלַמְתְּ לִהְיוֹת סוֹפֶרֶת?</a:t>
            </a:r>
            <a:endParaRPr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2"/>
          <p:cNvSpPr txBox="1"/>
          <p:nvPr/>
        </p:nvSpPr>
        <p:spPr>
          <a:xfrm>
            <a:off x="1501254" y="1774735"/>
            <a:ext cx="3934533" cy="44012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נְשִׁיקָה וְחִבּוּק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בְּיוֹם שֶׁל גַּעְגּוּעַ,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עָפִים הַרְחֵק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עָפִים עִם הָרוּחַ.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חִיּוּךְ וְדִמְעָה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בְּיוֹם שֶׁל סְתָיו,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מַגִּיעִים לִפְנֵי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שֶׁמַגִּיעַ מִכְתָּב.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7028597" y="1774734"/>
            <a:ext cx="3989693" cy="440120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אֶפְשָׁר לִשְׁלֹחַ חִבּוּק בָּרוּחַ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עִם כְּתֹבֶת נְכוֹנָה.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גַּם חִיּוּךְ בָּרוּחַ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מַגִּיעַ לְכָל פִּנָּה.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אֶפְשָׁר לִשְׁלֹח דִּמְעָה בָּרוּחַ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עַד קְצֵה הָעוֹלָם.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אֶפְשָׁר לִשְׁלֹחַ נְשִׁיקָה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שֶׁתָּעוּף מֵעַל הַיָּם.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2"/>
          <p:cNvSpPr txBox="1"/>
          <p:nvPr/>
        </p:nvSpPr>
        <p:spPr>
          <a:xfrm>
            <a:off x="3257264" y="536923"/>
            <a:ext cx="5895833" cy="101566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בְּיוֹם שֶׁל גַּעְגּוּעַ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 אסיף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1105468" y="6422672"/>
            <a:ext cx="509971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גם לירח יש גומות חן , איורים: גיל לי אלון קוריאל , הוצאת עם עובד</a:t>
            </a:r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3"/>
          <p:cNvSpPr txBox="1"/>
          <p:nvPr/>
        </p:nvSpPr>
        <p:spPr>
          <a:xfrm>
            <a:off x="6698206" y="173205"/>
            <a:ext cx="4399285" cy="101566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בְּיוֹם שֶׁל גַּעְגּוּעַ</a:t>
            </a:r>
            <a:endParaRPr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 אסיף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ביום של געגוע">
            <a:hlinkClick r:id="" action="ppaction://media"/>
            <a:extLst>
              <a:ext uri="{FF2B5EF4-FFF2-40B4-BE49-F238E27FC236}">
                <a16:creationId xmlns:a16="http://schemas.microsoft.com/office/drawing/2014/main" id="{2E8B9B86-A1F5-4DA4-AB3D-3439760D450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18228" y="1295855"/>
            <a:ext cx="9496136" cy="53415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9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"/>
          <p:cNvSpPr/>
          <p:nvPr/>
        </p:nvSpPr>
        <p:spPr>
          <a:xfrm>
            <a:off x="6782936" y="626998"/>
            <a:ext cx="4176215" cy="587853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בְּתוֹךְ הַלֵּב</a:t>
            </a:r>
            <a:endParaRPr sz="32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מאת: שלומית כהן-אסיף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בְּתוֹךְ הַלֵּב שֶׁלִּי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יֵשׁ עוֹד לֵב,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בִּפְנִים עוֹד לֵב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וְעוֹד לֵב.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בַּלֵּב הֲכִי קָטָן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יֵשׁ נְקֻדָּה.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מִישֶׁהוּ נָגַע בָּהּ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וְהִיא רָעֲדָה.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0" name="Google Shape;34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809" y="2306473"/>
            <a:ext cx="5113082" cy="3655184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1" name="Google Shape;341;p14"/>
          <p:cNvSpPr txBox="1"/>
          <p:nvPr/>
        </p:nvSpPr>
        <p:spPr>
          <a:xfrm>
            <a:off x="877934" y="6078586"/>
            <a:ext cx="50949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נשיקה בכיס ועוד נשיקה, איורים: הילה חבקין, הוצאת הקבוץ המאוחד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5"/>
          <p:cNvSpPr/>
          <p:nvPr/>
        </p:nvSpPr>
        <p:spPr>
          <a:xfrm>
            <a:off x="1927746" y="2907884"/>
            <a:ext cx="4435522" cy="267765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אִם יֵשׁ לְךָ יָם בַּלֵּב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יֵשׁ לְךָ גַּם כָּחֹל וְגַם שָׁמַיִם.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אַף פַּעַם לֹא תִּהְיֶה צָמֵא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תָּמִיד יִהְיוּ לְךָ מַיִם.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0247" y="1353131"/>
            <a:ext cx="4394577" cy="4382535"/>
          </a:xfrm>
          <a:prstGeom prst="rect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8" name="Google Shape;348;p15"/>
          <p:cNvSpPr/>
          <p:nvPr/>
        </p:nvSpPr>
        <p:spPr>
          <a:xfrm>
            <a:off x="1927746" y="1353131"/>
            <a:ext cx="4435522" cy="1384995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אִם יֵשׁ לְךָ יָם בַּלֵּב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 אסיף</a:t>
            </a:r>
            <a:endParaRPr/>
          </a:p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5"/>
          <p:cNvSpPr txBox="1"/>
          <p:nvPr/>
        </p:nvSpPr>
        <p:spPr>
          <a:xfrm>
            <a:off x="1050879" y="6034332"/>
            <a:ext cx="488589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הספר" צפור לאן את נוסעת", איורים: גילי לי , אלון קוריאל, הוצאת עם עובד</a:t>
            </a:r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6"/>
          <p:cNvSpPr/>
          <p:nvPr/>
        </p:nvSpPr>
        <p:spPr>
          <a:xfrm>
            <a:off x="5258938" y="1860519"/>
            <a:ext cx="5631975" cy="3970318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יֶלֶד עִם שֶׁמֶשׁ בַּלֵּב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לְיַד שְׁלוּלִית הַמַּיִם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פָּגַשׁ יָלְדָה עֲצוּבָה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עִם גֶּשֶׁם בָּעֵינַיִים.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כְּשֶׁלָּחֲשׁוּ הַשְּׁנַיִים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זֶה לָזוּ סוֹד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זָרְחָה לָהּ בַּשָּׁמַיִם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קֶשֶׁת שֶׁכָּזֹאת.</a:t>
            </a:r>
            <a:endParaRPr/>
          </a:p>
        </p:txBody>
      </p:sp>
      <p:sp>
        <p:nvSpPr>
          <p:cNvPr id="356" name="Google Shape;356;p16"/>
          <p:cNvSpPr/>
          <p:nvPr/>
        </p:nvSpPr>
        <p:spPr>
          <a:xfrm>
            <a:off x="6353941" y="578616"/>
            <a:ext cx="3441968" cy="101566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יֶלֶד יַלְדָּהּ וְקֶשֶׁת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 אסיף</a:t>
            </a:r>
            <a:endParaRPr/>
          </a:p>
        </p:txBody>
      </p:sp>
      <p:sp>
        <p:nvSpPr>
          <p:cNvPr id="357" name="Google Shape;357;p16"/>
          <p:cNvSpPr txBox="1"/>
          <p:nvPr/>
        </p:nvSpPr>
        <p:spPr>
          <a:xfrm>
            <a:off x="832513" y="6115283"/>
            <a:ext cx="514520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נשיקה בכיס ועוד נשיקה, איורים: הילה חבקין, הוצאת הקיבוץ המאוחד</a:t>
            </a:r>
            <a:endParaRPr/>
          </a:p>
        </p:txBody>
      </p:sp>
      <p:pic>
        <p:nvPicPr>
          <p:cNvPr id="358" name="Google Shape;35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344" y="1860519"/>
            <a:ext cx="3782918" cy="397031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 b="1"/>
              <a:t>שׁוֹאֲלִים אֶת שְׁלוֹמִית כֹּהֵן-אָסִיף</a:t>
            </a:r>
            <a:endParaRPr b="1"/>
          </a:p>
        </p:txBody>
      </p:sp>
      <p:sp>
        <p:nvSpPr>
          <p:cNvPr id="364" name="Google Shape;364;p17"/>
          <p:cNvSpPr/>
          <p:nvPr/>
        </p:nvSpPr>
        <p:spPr>
          <a:xfrm>
            <a:off x="2110137" y="1960047"/>
            <a:ext cx="5631090" cy="4121624"/>
          </a:xfrm>
          <a:prstGeom prst="wedgeEllipseCallout">
            <a:avLst>
              <a:gd name="adj1" fmla="val -80152"/>
              <a:gd name="adj2" fmla="val 12647"/>
            </a:avLst>
          </a:prstGeom>
          <a:solidFill>
            <a:schemeClr val="lt1"/>
          </a:solidFill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אני אוהבת שני דברים שמתחילים באות סמ"ך: ספרים וסרטים.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אני אוהבת להיפגש עם קוראים ובמיוחד אוהבת לקרוא שירים שלי או של אחרים.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5" name="Google Shape;36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0437" y="3911677"/>
            <a:ext cx="3475351" cy="2484421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6" name="Google Shape;366;p17"/>
          <p:cNvSpPr/>
          <p:nvPr/>
        </p:nvSpPr>
        <p:spPr>
          <a:xfrm>
            <a:off x="8425497" y="1883391"/>
            <a:ext cx="3275463" cy="1771125"/>
          </a:xfrm>
          <a:prstGeom prst="wedgeRoundRectCallout">
            <a:avLst>
              <a:gd name="adj1" fmla="val -20101"/>
              <a:gd name="adj2" fmla="val 81421"/>
              <a:gd name="adj3" fmla="val 16667"/>
            </a:avLst>
          </a:prstGeom>
          <a:solidFill>
            <a:schemeClr val="lt1"/>
          </a:solidFill>
          <a:ln w="38100" cap="flat" cmpd="sng">
            <a:solidFill>
              <a:srgbClr val="0C3B9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מַהֵם הַתַּחְבִּיבִים שֶׁלָּךְ?</a:t>
            </a:r>
            <a:endParaRPr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4875" y="2842822"/>
            <a:ext cx="2720715" cy="352201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3" name="Google Shape;373;p18"/>
          <p:cNvSpPr txBox="1"/>
          <p:nvPr/>
        </p:nvSpPr>
        <p:spPr>
          <a:xfrm>
            <a:off x="4640238" y="698269"/>
            <a:ext cx="3534770" cy="5693866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קַח אֶת הַנְּשִׁיקָה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שְׁמֹר אוֹתָהּ בַּכִּיס.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תֵּלֵךְ לְאִבּוּד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מִישֶׁהוּ יַרְבִּיץ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מַשֶּׁהוּ יַכְעִיס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יֵשׁ לְךָ נְשִׁיקָה בַּכִּיס.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תִּהְיֶה עָצוּב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אִם דִּמְעָה שֶׁל גֶּשֶׁם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תִּרְקֹד לְךָ עַל רִיס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יֵשׁ לְךָ נְשִׁיקָה בַּכִּיס.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8"/>
          <p:cNvSpPr txBox="1"/>
          <p:nvPr/>
        </p:nvSpPr>
        <p:spPr>
          <a:xfrm>
            <a:off x="946410" y="5537864"/>
            <a:ext cx="300250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הספר: נשיקה בכיס ועוד נשיקה, איורים: הילה חבקין הוצאת הקבוץ המאוחד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8"/>
          <p:cNvSpPr txBox="1"/>
          <p:nvPr/>
        </p:nvSpPr>
        <p:spPr>
          <a:xfrm>
            <a:off x="8393373" y="709684"/>
            <a:ext cx="2825087" cy="1169551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נְשִׁיקָה בַּכִּיס</a:t>
            </a:r>
            <a:r>
              <a:rPr lang="x-none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כהן-אסיף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3046" y="709684"/>
            <a:ext cx="4118827" cy="482818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9"/>
          <p:cNvSpPr txBox="1"/>
          <p:nvPr/>
        </p:nvSpPr>
        <p:spPr>
          <a:xfrm>
            <a:off x="6928720" y="193155"/>
            <a:ext cx="4671877" cy="830997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נְשִׁיקָה בַּכִּיס</a:t>
            </a:r>
            <a:r>
              <a:rPr lang="x-none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מאת: שלומית כהן-אסיף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BAA04E2-EE7A-447D-9BB7-ED89C4E9D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דוד קריבושי-יהורם גאון-נשיקה בכיס">
            <a:hlinkClick r:id="" action="ppaction://media"/>
            <a:extLst>
              <a:ext uri="{FF2B5EF4-FFF2-40B4-BE49-F238E27FC236}">
                <a16:creationId xmlns:a16="http://schemas.microsoft.com/office/drawing/2014/main" id="{A521C649-5048-434B-9835-4F0039B9FF5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10572" y="1356087"/>
            <a:ext cx="6751010" cy="50339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0"/>
          <p:cNvSpPr txBox="1">
            <a:spLocks noGrp="1"/>
          </p:cNvSpPr>
          <p:nvPr>
            <p:ph type="title"/>
          </p:nvPr>
        </p:nvSpPr>
        <p:spPr>
          <a:xfrm>
            <a:off x="3081590" y="663126"/>
            <a:ext cx="828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x-none"/>
              <a:t>מַמְשִׁיכִים</a:t>
            </a:r>
            <a:endParaRPr/>
          </a:p>
        </p:txBody>
      </p:sp>
      <p:sp>
        <p:nvSpPr>
          <p:cNvPr id="389" name="Google Shape;389;p20"/>
          <p:cNvSpPr txBox="1">
            <a:spLocks noGrp="1"/>
          </p:cNvSpPr>
          <p:nvPr>
            <p:ph type="body" idx="1"/>
          </p:nvPr>
        </p:nvSpPr>
        <p:spPr>
          <a:xfrm>
            <a:off x="6493992" y="2333624"/>
            <a:ext cx="5362078" cy="437645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x-none">
                <a:latin typeface="Arial"/>
                <a:ea typeface="Arial"/>
                <a:cs typeface="Arial"/>
                <a:sym typeface="Arial"/>
              </a:rPr>
              <a:t>הַצִּיעוּ, הֵיכָן אַתֶּם הֱיִיתֶם שׁוֹמְרִים אֶת הַנְּשִׁיקָה?</a:t>
            </a:r>
            <a:endParaRPr/>
          </a:p>
        </p:txBody>
      </p:sp>
      <p:pic>
        <p:nvPicPr>
          <p:cNvPr id="390" name="Google Shape;39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2224" y="3610119"/>
            <a:ext cx="2188262" cy="2828247"/>
          </a:xfrm>
          <a:prstGeom prst="rect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1" name="Google Shape;391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1202" y="3606743"/>
            <a:ext cx="2203829" cy="2828247"/>
          </a:xfrm>
          <a:prstGeom prst="rect">
            <a:avLst/>
          </a:prstGeom>
          <a:noFill/>
          <a:ln w="381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92" name="Google Shape;392;p20"/>
          <p:cNvSpPr txBox="1"/>
          <p:nvPr/>
        </p:nvSpPr>
        <p:spPr>
          <a:xfrm>
            <a:off x="245299" y="2333625"/>
            <a:ext cx="5362078" cy="4376453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חַפְּשׂוּ בַּסִּפְרִיָּה, בַּכִּתָּה וּבַבַּיִת  סְפָרִים נוֹסָפִים שֶׁל שְׁלוֹמִית כֹּהֵן אָסִיף.</a:t>
            </a:r>
            <a:endParaRPr/>
          </a:p>
          <a:p>
            <a:pPr marL="0" marR="0" lvl="0" indent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x-none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קִרְאוּ אֶת הַסְּפָרִים. תּוּכְלוּ לִפְגּוֹשׁ שָׁם פַּעַם נוֹסֶפֶת אֶת שְׁלוֹמִית כֹּהֵן אָסִיף.</a:t>
            </a:r>
            <a:endParaRPr/>
          </a:p>
        </p:txBody>
      </p:sp>
      <p:pic>
        <p:nvPicPr>
          <p:cNvPr id="393" name="Google Shape;393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4411" y="4747360"/>
            <a:ext cx="1311676" cy="153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3279" y="4747359"/>
            <a:ext cx="1301193" cy="153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21664" y="4747360"/>
            <a:ext cx="1593115" cy="153757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התאמה אישית 5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1255</Words>
  <Application>Microsoft Office PowerPoint</Application>
  <PresentationFormat>מסך רחב</PresentationFormat>
  <Paragraphs>241</Paragraphs>
  <Slides>21</Slides>
  <Notes>21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6" baseType="lpstr">
      <vt:lpstr>Times New Roman</vt:lpstr>
      <vt:lpstr>Open Sans</vt:lpstr>
      <vt:lpstr>Calibri</vt:lpstr>
      <vt:lpstr>Arial</vt:lpstr>
      <vt:lpstr>Office Theme</vt:lpstr>
      <vt:lpstr>מצגת של PowerPoint‏</vt:lpstr>
      <vt:lpstr>נָעִים לְהַכִּיר...</vt:lpstr>
      <vt:lpstr>מצגת של PowerPoint‏</vt:lpstr>
      <vt:lpstr>מצגת של PowerPoint‏</vt:lpstr>
      <vt:lpstr>שׁוֹאֲלִים אֶת שְׁלוֹמִית כֹּהֵן-אָסִיף</vt:lpstr>
      <vt:lpstr>שׁוֹאֲלִים אֶת שְׁלוֹמִית כֹּהֵן-אָסִיף</vt:lpstr>
      <vt:lpstr>מצגת של PowerPoint‏</vt:lpstr>
      <vt:lpstr>מצגת של PowerPoint‏</vt:lpstr>
      <vt:lpstr>מצגת של PowerPoint‏</vt:lpstr>
      <vt:lpstr>שׁוֹאֲלִים אֶת שְׁלוֹמִית כֹּהֵן-אָסִיף</vt:lpstr>
      <vt:lpstr>שׁוֹאֲלִים אֶת שְׁלוֹמִית כֹּהֵן-אָסִיף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שׁוֹאֲלִים אֶת שְׁלוֹמִית כֹּהֵן-אָסִיף</vt:lpstr>
      <vt:lpstr>מצגת של PowerPoint‏</vt:lpstr>
      <vt:lpstr>מצגת של PowerPoint‏</vt:lpstr>
      <vt:lpstr>מַמְשִׁיכִים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Ruthy Betinger</dc:creator>
  <cp:lastModifiedBy>שני שמלה/Shani Chemla</cp:lastModifiedBy>
  <cp:revision>4</cp:revision>
  <dcterms:created xsi:type="dcterms:W3CDTF">2020-03-11T07:11:19Z</dcterms:created>
  <dcterms:modified xsi:type="dcterms:W3CDTF">2021-10-05T11:36:53Z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43003F91-19DF-4565-AF2D-1A5D93C820CE</vt:lpwstr>
  </property>
  <property fmtid="{D5CDD505-2E9C-101B-9397-08002B2CF9AE}" pid="3" name="ArticulatePath">
    <vt:lpwstr>1נשיקה בכיס</vt:lpwstr>
  </property>
</Properties>
</file>